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9.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0.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1.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2.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3.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4.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5.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16.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 id="2147484351" r:id="rId9"/>
    <p:sldMasterId id="2147484369" r:id="rId10"/>
    <p:sldMasterId id="2147484386" r:id="rId11"/>
    <p:sldMasterId id="2147484403" r:id="rId12"/>
    <p:sldMasterId id="2147484420" r:id="rId13"/>
    <p:sldMasterId id="2147484438" r:id="rId14"/>
    <p:sldMasterId id="2147484455" r:id="rId15"/>
    <p:sldMasterId id="2147484472" r:id="rId16"/>
    <p:sldMasterId id="2147484491" r:id="rId17"/>
    <p:sldMasterId id="2147484509" r:id="rId18"/>
    <p:sldMasterId id="2147484529" r:id="rId19"/>
    <p:sldMasterId id="2147484546" r:id="rId20"/>
  </p:sldMasterIdLst>
  <p:notesMasterIdLst>
    <p:notesMasterId r:id="rId40"/>
  </p:notesMasterIdLst>
  <p:handoutMasterIdLst>
    <p:handoutMasterId r:id="rId41"/>
  </p:handoutMasterIdLst>
  <p:sldIdLst>
    <p:sldId id="256" r:id="rId21"/>
    <p:sldId id="537" r:id="rId22"/>
    <p:sldId id="538" r:id="rId23"/>
    <p:sldId id="539" r:id="rId24"/>
    <p:sldId id="540" r:id="rId25"/>
    <p:sldId id="541" r:id="rId26"/>
    <p:sldId id="542" r:id="rId27"/>
    <p:sldId id="543" r:id="rId28"/>
    <p:sldId id="544" r:id="rId29"/>
    <p:sldId id="545" r:id="rId30"/>
    <p:sldId id="548" r:id="rId31"/>
    <p:sldId id="549" r:id="rId32"/>
    <p:sldId id="550" r:id="rId33"/>
    <p:sldId id="551" r:id="rId34"/>
    <p:sldId id="547" r:id="rId35"/>
    <p:sldId id="266" r:id="rId36"/>
    <p:sldId id="534" r:id="rId37"/>
    <p:sldId id="552" r:id="rId38"/>
    <p:sldId id="553" r:id="rId39"/>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0110" autoAdjust="0"/>
  </p:normalViewPr>
  <p:slideViewPr>
    <p:cSldViewPr>
      <p:cViewPr varScale="1">
        <p:scale>
          <a:sx n="94" d="100"/>
          <a:sy n="94" d="100"/>
        </p:scale>
        <p:origin x="204" y="60"/>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3" d="2"/>
        <a:sy n="3" d="2"/>
      </p:scale>
      <p:origin x="0" y="0"/>
    </p:cViewPr>
  </p:notesTextViewPr>
  <p:sorterViewPr>
    <p:cViewPr>
      <p:scale>
        <a:sx n="30" d="100"/>
        <a:sy n="30" d="100"/>
      </p:scale>
      <p:origin x="0" y="0"/>
    </p:cViewPr>
  </p:sorterViewPr>
  <p:notesViewPr>
    <p:cSldViewPr showGuides="1">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tableStyles" Target="tableStyles.xml"/><Relationship Id="rId20" Type="http://schemas.openxmlformats.org/officeDocument/2006/relationships/slideMaster" Target="slideMasters/slideMaster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2/8/2015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2/8/2015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2/8/2015</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428643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2/8/2015</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105082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i="0" kern="1200" dirty="0" smtClean="0">
                <a:solidFill>
                  <a:schemeClr val="tx1"/>
                </a:solidFill>
                <a:effectLst/>
                <a:latin typeface="+mn-lt"/>
                <a:ea typeface="+mn-ea"/>
                <a:cs typeface="+mn-cs"/>
              </a:rPr>
              <a:t>Partendo</a:t>
            </a:r>
            <a:r>
              <a:rPr lang="it-IT" sz="1200" i="0" kern="1200" baseline="0" dirty="0" smtClean="0">
                <a:solidFill>
                  <a:schemeClr val="tx1"/>
                </a:solidFill>
                <a:effectLst/>
                <a:latin typeface="+mn-lt"/>
                <a:ea typeface="+mn-ea"/>
                <a:cs typeface="+mn-cs"/>
              </a:rPr>
              <a:t> con la classica definizione, g</a:t>
            </a:r>
            <a:r>
              <a:rPr lang="it-IT" sz="1200" i="0" kern="1200" dirty="0" smtClean="0">
                <a:solidFill>
                  <a:schemeClr val="tx1"/>
                </a:solidFill>
                <a:effectLst/>
                <a:latin typeface="+mn-lt"/>
                <a:ea typeface="+mn-ea"/>
                <a:cs typeface="+mn-cs"/>
              </a:rPr>
              <a:t>li</a:t>
            </a:r>
            <a:r>
              <a:rPr lang="it-IT" sz="1200" i="0" kern="1200" baseline="0" dirty="0" smtClean="0">
                <a:solidFill>
                  <a:schemeClr val="tx1"/>
                </a:solidFill>
                <a:effectLst/>
                <a:latin typeface="+mn-lt"/>
                <a:ea typeface="+mn-ea"/>
                <a:cs typeface="+mn-cs"/>
              </a:rPr>
              <a:t> Azure</a:t>
            </a:r>
            <a:r>
              <a:rPr lang="it-IT" sz="1200" i="0" kern="1200" dirty="0" smtClean="0">
                <a:solidFill>
                  <a:schemeClr val="tx1"/>
                </a:solidFill>
                <a:effectLst/>
                <a:latin typeface="+mn-lt"/>
                <a:ea typeface="+mn-ea"/>
                <a:cs typeface="+mn-cs"/>
              </a:rPr>
              <a:t> Mobile Services</a:t>
            </a:r>
            <a:r>
              <a:rPr lang="it-IT" sz="1200" i="0" kern="1200" baseline="0" dirty="0" smtClean="0">
                <a:solidFill>
                  <a:schemeClr val="tx1"/>
                </a:solidFill>
                <a:effectLst/>
                <a:latin typeface="+mn-lt"/>
                <a:ea typeface="+mn-ea"/>
                <a:cs typeface="+mn-cs"/>
              </a:rPr>
              <a:t> permettono di</a:t>
            </a:r>
            <a:r>
              <a:rPr lang="it-IT" sz="1200" kern="1200" dirty="0" smtClean="0">
                <a:solidFill>
                  <a:schemeClr val="tx1"/>
                </a:solidFill>
                <a:effectLst/>
                <a:latin typeface="+mn-lt"/>
                <a:ea typeface="+mn-ea"/>
                <a:cs typeface="+mn-cs"/>
              </a:rPr>
              <a:t> creare con estrema facilità un back-end sicuro e scalabile</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per applicazioni Web, </a:t>
            </a:r>
            <a:r>
              <a:rPr lang="it-IT" sz="1200" kern="1200" baseline="0" dirty="0" smtClean="0">
                <a:solidFill>
                  <a:schemeClr val="tx1"/>
                </a:solidFill>
                <a:effectLst/>
                <a:latin typeface="+mn-lt"/>
                <a:ea typeface="+mn-ea"/>
                <a:cs typeface="+mn-cs"/>
              </a:rPr>
              <a:t>Windows 8, Windows Phone, ma anche Android e iOS.  Più precisamente, un Mobile Service è un servizio in cui i dati sono ospitati </a:t>
            </a:r>
            <a:r>
              <a:rPr lang="it-IT" sz="1200" kern="1200" dirty="0" smtClean="0">
                <a:solidFill>
                  <a:schemeClr val="tx1"/>
                </a:solidFill>
                <a:effectLst/>
                <a:latin typeface="+mn-lt"/>
                <a:ea typeface="+mn-ea"/>
                <a:cs typeface="+mn-cs"/>
              </a:rPr>
              <a:t>su un database SQL Server sul cloud, che può essere interrogato tramite chiamate REST con supporto a OData per filtraggio e manipolazione dei dati, senza bisogno di scrivere esplicitamente il codice di accesso, poiché lato server è tutto gestito</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dall’infrastruttura.</a:t>
            </a:r>
            <a:r>
              <a:rPr lang="it-IT" sz="1200" kern="1200" baseline="0" dirty="0" smtClean="0">
                <a:solidFill>
                  <a:schemeClr val="tx1"/>
                </a:solidFill>
                <a:effectLst/>
                <a:latin typeface="+mn-lt"/>
                <a:ea typeface="+mn-ea"/>
                <a:cs typeface="+mn-cs"/>
              </a:rPr>
              <a:t> Questa parte del sistema essenzialmente ci permette di esporre le tabelle di un database SQL Server in modo che tramite chiamate REST abbiamo la possibilità di recuperare i dati, aggiungerli, modificarli ed eliminarli (quindi una gestione completa delle informazioni).</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I Mobile Services forniscono inoltre alcune funzionalità per coprire le esigenze tipiche di</a:t>
            </a:r>
            <a:r>
              <a:rPr lang="it-IT" sz="1200" kern="1200" baseline="0" dirty="0" smtClean="0">
                <a:solidFill>
                  <a:schemeClr val="tx1"/>
                </a:solidFill>
                <a:effectLst/>
                <a:latin typeface="+mn-lt"/>
                <a:ea typeface="+mn-ea"/>
                <a:cs typeface="+mn-cs"/>
              </a:rPr>
              <a:t> app per smartphone e tablet</a:t>
            </a:r>
            <a:r>
              <a:rPr lang="it-IT" sz="1200" kern="1200" dirty="0" smtClean="0">
                <a:solidFill>
                  <a:schemeClr val="tx1"/>
                </a:solidFill>
                <a:effectLst/>
                <a:latin typeface="+mn-lt"/>
                <a:ea typeface="+mn-ea"/>
                <a:cs typeface="+mn-cs"/>
              </a:rPr>
              <a:t>: il supporto all’autenticazione tramite Microsoft Account, Twitter, Facebook e Google (secondo il protocollo OAuth) e</a:t>
            </a:r>
            <a:r>
              <a:rPr lang="it-IT" sz="1200" kern="1200" baseline="0" dirty="0" smtClean="0">
                <a:solidFill>
                  <a:schemeClr val="tx1"/>
                </a:solidFill>
                <a:effectLst/>
                <a:latin typeface="+mn-lt"/>
                <a:ea typeface="+mn-ea"/>
                <a:cs typeface="+mn-cs"/>
              </a:rPr>
              <a:t> Active Directory</a:t>
            </a:r>
            <a:r>
              <a:rPr lang="it-IT" sz="1200" kern="1200" dirty="0" smtClean="0">
                <a:solidFill>
                  <a:schemeClr val="tx1"/>
                </a:solidFill>
                <a:effectLst/>
                <a:latin typeface="+mn-lt"/>
                <a:ea typeface="+mn-ea"/>
                <a:cs typeface="+mn-cs"/>
              </a:rPr>
              <a:t>, ma anche la possibilità di effettuare notifiche push verso i dispositivi.</a:t>
            </a:r>
          </a:p>
          <a:p>
            <a:r>
              <a:rPr lang="it-IT" sz="1200" kern="1200" dirty="0" smtClean="0">
                <a:solidFill>
                  <a:schemeClr val="tx1"/>
                </a:solidFill>
                <a:effectLst/>
                <a:latin typeface="+mn-lt"/>
                <a:ea typeface="+mn-ea"/>
                <a:cs typeface="+mn-cs"/>
              </a:rPr>
              <a:t>La</a:t>
            </a:r>
            <a:r>
              <a:rPr lang="it-IT" sz="1200" kern="1200" baseline="0" dirty="0" smtClean="0">
                <a:solidFill>
                  <a:schemeClr val="tx1"/>
                </a:solidFill>
                <a:effectLst/>
                <a:latin typeface="+mn-lt"/>
                <a:ea typeface="+mn-ea"/>
                <a:cs typeface="+mn-cs"/>
              </a:rPr>
              <a:t> parte di accesso al back-end può essere inoltre personalizzata. Possiamo personalizzare la parte di accesso ai dati, ma anche accedere a tutte le componenti di Azure, quindi Storage piuttosto che Service Bus o database personalizzati. Possiamo anche definire attività schedulate, che saranno eseguite secondo una certa pianificazione, e le cosiddette Custom API, ovvero risorse anch’esse esposte come </a:t>
            </a:r>
            <a:r>
              <a:rPr lang="it-IT" sz="1200" kern="1200" baseline="0" dirty="0" err="1" smtClean="0">
                <a:solidFill>
                  <a:schemeClr val="tx1"/>
                </a:solidFill>
                <a:effectLst/>
                <a:latin typeface="+mn-lt"/>
                <a:ea typeface="+mn-ea"/>
                <a:cs typeface="+mn-cs"/>
              </a:rPr>
              <a:t>endpoint</a:t>
            </a:r>
            <a:r>
              <a:rPr lang="it-IT" sz="1200" kern="1200" baseline="0" dirty="0" smtClean="0">
                <a:solidFill>
                  <a:schemeClr val="tx1"/>
                </a:solidFill>
                <a:effectLst/>
                <a:latin typeface="+mn-lt"/>
                <a:ea typeface="+mn-ea"/>
                <a:cs typeface="+mn-cs"/>
              </a:rPr>
              <a:t> REST e che, come dice il nome, possiamo sfruttare per eseguire operazioni personalizzate (quindi non necessariamente legate ai dati del database).</a:t>
            </a:r>
          </a:p>
          <a:p>
            <a:r>
              <a:rPr lang="it-IT" baseline="0" dirty="0" smtClean="0"/>
              <a:t>A partire dal mese di Febbraio di quest’anno, è stata aggiunta la possibilità di sviluppare il back-end dei Mobile Services utilizzando .NET. Il sistema è basato su Web API, quindi possiamo sviluppare con Visual Studio e effettuare il </a:t>
            </a:r>
            <a:r>
              <a:rPr lang="it-IT" baseline="0" dirty="0" err="1" smtClean="0"/>
              <a:t>deploy</a:t>
            </a:r>
            <a:r>
              <a:rPr lang="it-IT" baseline="0" dirty="0" smtClean="0"/>
              <a:t> su Azure, esattamente come si trattasse di un normale Web site. Il supporto a Node.js naturalmente rimane, ma per noi sviluppatori .NET, la possibilità di utilizzare C# come linguaggio per il back-end è sicuramente una possibilità molto più interessante.</a:t>
            </a:r>
          </a:p>
          <a:p>
            <a:r>
              <a:rPr lang="it-IT" baseline="0" dirty="0" smtClean="0"/>
              <a:t>Questo per quanto riguarda il server. Per l’accesso da parte di dispositivi client, sebbene come detto tutte le risorse siano esposte tramite </a:t>
            </a:r>
            <a:r>
              <a:rPr lang="it-IT" baseline="0" dirty="0" err="1" smtClean="0"/>
              <a:t>endpoint</a:t>
            </a:r>
            <a:r>
              <a:rPr lang="it-IT" baseline="0" dirty="0" smtClean="0"/>
              <a:t> REST, e quindi accessibili con normali richieste HTTP, ricordiamo che abbiamo a disposizione un SDK che rende molto semplice l’interazione con il servizio e a tutte le funzionalità che espone.</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718782B7-9148-4F32-BDF6-7B43A5BEBC7B}" type="slidenum">
              <a:rPr lang="it-IT" smtClean="0"/>
              <a:t>4</a:t>
            </a:fld>
            <a:endParaRPr lang="it-IT"/>
          </a:p>
        </p:txBody>
      </p:sp>
    </p:spTree>
    <p:extLst>
      <p:ext uri="{BB962C8B-B14F-4D97-AF65-F5344CB8AC3E}">
        <p14:creationId xmlns:p14="http://schemas.microsoft.com/office/powerpoint/2010/main" val="187298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Come detto, quello che andiamo a scrivere è essenzialmente un progetto Web API. Questo progetto può essere scaricato dalla Dashboard di Azure, dopo che abbiamo creato un nuovo Mobile Service selezionando .NET come linguaggio di </a:t>
            </a:r>
            <a:r>
              <a:rPr lang="it-IT" baseline="0" dirty="0" err="1" smtClean="0"/>
              <a:t>backend</a:t>
            </a:r>
            <a:r>
              <a:rPr lang="it-IT" baseline="0" dirty="0" smtClean="0"/>
              <a:t>, oppure direttamente con Visual Studio. Abbiamo infatti un’integrazione completa con l’ambiente di sviluppo. Con l’Update 2 di Visual Studio 2013, abbiamo un nuovo </a:t>
            </a:r>
            <a:r>
              <a:rPr lang="it-IT" baseline="0" dirty="0" err="1" smtClean="0"/>
              <a:t>template</a:t>
            </a:r>
            <a:r>
              <a:rPr lang="it-IT" baseline="0" dirty="0" smtClean="0"/>
              <a:t> di progetto, per cui possiamo creare un nuovo Mobile Service direttamente da Visual Studio, senza neanche dover prima creare il servizio su Azure. Cosa più importante, abbiamo un SDK (che come ormai è tradizione è costituito da una serie di librerie disponibili su </a:t>
            </a:r>
            <a:r>
              <a:rPr lang="it-IT" baseline="0" dirty="0" err="1" smtClean="0"/>
              <a:t>NuGet</a:t>
            </a:r>
            <a:r>
              <a:rPr lang="it-IT" baseline="0" dirty="0" smtClean="0"/>
              <a:t>) che ci fornisce tutta una serie di classi e di oggetti che rendono molto semplice la creazione del </a:t>
            </a:r>
            <a:r>
              <a:rPr lang="it-IT" baseline="0" dirty="0" err="1" smtClean="0"/>
              <a:t>backend</a:t>
            </a:r>
            <a:r>
              <a:rPr lang="it-IT" baseline="0" dirty="0" smtClean="0"/>
              <a:t>, e che il </a:t>
            </a:r>
            <a:r>
              <a:rPr lang="it-IT" baseline="0" dirty="0" err="1" smtClean="0"/>
              <a:t>template</a:t>
            </a:r>
            <a:r>
              <a:rPr lang="it-IT" baseline="0" dirty="0" smtClean="0"/>
              <a:t> già «mette insieme» per noi.</a:t>
            </a:r>
          </a:p>
          <a:p>
            <a:r>
              <a:rPr lang="it-IT" baseline="0" dirty="0" smtClean="0"/>
              <a:t>Questo approccio ci porta tutta una serie di vantaggi. Innanzi tutto, possiamo eseguire il servizio in locale, mentre con Node.js eravamo obbligati a lavorare direttamente sul server. Abbiamo poi la possibilità di effettuare il debug del servizio sul nostro PC, con tutti i vantaggi a cui Visual Studio ormai ci ha abituato.  La pubblicazione del servizio viene fatta direttamente da Visual Studio, come se stessimo pubblicando un normale Web site. E, così come i Web site, anche nel caso dei Mobile Services, possiamo eseguire il debug remoto del servizio, che può essere fondamentale nel caso in cui in locale funziona tutto, mentre in remoto otteniamo degli errori di esecuzione.</a:t>
            </a:r>
          </a:p>
        </p:txBody>
      </p:sp>
      <p:sp>
        <p:nvSpPr>
          <p:cNvPr id="4" name="Segnaposto numero diapositiva 3"/>
          <p:cNvSpPr>
            <a:spLocks noGrp="1"/>
          </p:cNvSpPr>
          <p:nvPr>
            <p:ph type="sldNum" sz="quarter" idx="10"/>
          </p:nvPr>
        </p:nvSpPr>
        <p:spPr/>
        <p:txBody>
          <a:bodyPr/>
          <a:lstStyle/>
          <a:p>
            <a:fld id="{718782B7-9148-4F32-BDF6-7B43A5BEBC7B}" type="slidenum">
              <a:rPr lang="it-IT" smtClean="0"/>
              <a:t>5</a:t>
            </a:fld>
            <a:endParaRPr lang="it-IT"/>
          </a:p>
        </p:txBody>
      </p:sp>
    </p:spTree>
    <p:extLst>
      <p:ext uri="{BB962C8B-B14F-4D97-AF65-F5344CB8AC3E}">
        <p14:creationId xmlns:p14="http://schemas.microsoft.com/office/powerpoint/2010/main" val="402078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La prima cosa che abbiamo detto è che i Mobile Services ci offrono la possibilità di esporre le tabelle di un database SQL Server attraverso opportuni </a:t>
            </a:r>
            <a:r>
              <a:rPr lang="it-IT" baseline="0" dirty="0" err="1" smtClean="0"/>
              <a:t>endpoint</a:t>
            </a:r>
            <a:r>
              <a:rPr lang="it-IT" baseline="0" dirty="0" smtClean="0"/>
              <a:t> REST. Nel caso di .NET, come detto siamo nel contesto di una Web API, quindi tutte le funzionalità che definiamo saranno esposte attraverso appositi Controller, come abbiamo accennato prima.</a:t>
            </a:r>
          </a:p>
          <a:p>
            <a:r>
              <a:rPr lang="it-IT" baseline="0" dirty="0" smtClean="0"/>
              <a:t>Per esporre una tabella attraverso il servizio, tutto quello che dobbiamo fare è creare una classe che eredita da </a:t>
            </a:r>
            <a:r>
              <a:rPr lang="it-IT" baseline="0" dirty="0" err="1" smtClean="0"/>
              <a:t>TableController</a:t>
            </a:r>
            <a:r>
              <a:rPr lang="it-IT" baseline="0" dirty="0" smtClean="0"/>
              <a:t>&lt;T&gt;. Nel </a:t>
            </a:r>
            <a:r>
              <a:rPr lang="it-IT" baseline="0" dirty="0" err="1" smtClean="0"/>
              <a:t>template</a:t>
            </a:r>
            <a:r>
              <a:rPr lang="it-IT" baseline="0" dirty="0" smtClean="0"/>
              <a:t> di esempio abbiamo </a:t>
            </a:r>
            <a:r>
              <a:rPr lang="it-IT" baseline="0" dirty="0" err="1" smtClean="0"/>
              <a:t>TodoItemController</a:t>
            </a:r>
            <a:r>
              <a:rPr lang="it-IT" baseline="0" dirty="0" smtClean="0"/>
              <a:t> che a sua volta eredita dalla classe </a:t>
            </a:r>
            <a:r>
              <a:rPr lang="it-IT" baseline="0" dirty="0" err="1" smtClean="0"/>
              <a:t>ApiController</a:t>
            </a:r>
            <a:r>
              <a:rPr lang="it-IT" baseline="0" dirty="0" smtClean="0"/>
              <a:t>. L’accesso ai dati è realizzato tramite </a:t>
            </a:r>
            <a:r>
              <a:rPr lang="it-IT" baseline="0" dirty="0" err="1" smtClean="0"/>
              <a:t>Entity</a:t>
            </a:r>
            <a:r>
              <a:rPr lang="it-IT" baseline="0" dirty="0" smtClean="0"/>
              <a:t> Framework, vediamo quindi come è definito il </a:t>
            </a:r>
            <a:r>
              <a:rPr lang="it-IT" baseline="0" dirty="0" err="1" smtClean="0"/>
              <a:t>DbContext</a:t>
            </a:r>
            <a:r>
              <a:rPr lang="it-IT" baseline="0" dirty="0" smtClean="0"/>
              <a:t> del progetto. Abbiamo una proprietà che rappresenta l’oggetto di database </a:t>
            </a:r>
            <a:r>
              <a:rPr lang="it-IT" baseline="0" dirty="0" err="1" smtClean="0"/>
              <a:t>TodoItem</a:t>
            </a:r>
            <a:r>
              <a:rPr lang="it-IT" baseline="0" dirty="0" smtClean="0"/>
              <a:t>. Notiamo che </a:t>
            </a:r>
            <a:r>
              <a:rPr lang="it-IT" baseline="0" dirty="0" err="1" smtClean="0"/>
              <a:t>TodoItem</a:t>
            </a:r>
            <a:r>
              <a:rPr lang="it-IT" baseline="0" dirty="0" smtClean="0"/>
              <a:t> eredita da </a:t>
            </a:r>
            <a:r>
              <a:rPr lang="it-IT" baseline="0" dirty="0" err="1" smtClean="0"/>
              <a:t>EntityData</a:t>
            </a:r>
            <a:r>
              <a:rPr lang="it-IT" baseline="0" dirty="0" smtClean="0"/>
              <a:t>, una classe base utilizzata dai Mobile Services per definire le proprietà comuni di tutti gli oggetti di database. Torniamo quindi su </a:t>
            </a:r>
            <a:r>
              <a:rPr lang="it-IT" baseline="0" dirty="0" err="1" smtClean="0"/>
              <a:t>TodoItemController</a:t>
            </a:r>
            <a:r>
              <a:rPr lang="it-IT" baseline="0" dirty="0" smtClean="0"/>
              <a:t>, e vediamo che nel costruttore inizializza una proprietà chiamata </a:t>
            </a:r>
            <a:r>
              <a:rPr lang="it-IT" baseline="0" dirty="0" err="1" smtClean="0"/>
              <a:t>EntityDomainManager</a:t>
            </a:r>
            <a:r>
              <a:rPr lang="it-IT" baseline="0" dirty="0" smtClean="0"/>
              <a:t>, utilizzando il </a:t>
            </a:r>
            <a:r>
              <a:rPr lang="it-IT" baseline="0" dirty="0" err="1" smtClean="0"/>
              <a:t>DbContext</a:t>
            </a:r>
            <a:r>
              <a:rPr lang="it-IT" baseline="0" dirty="0" smtClean="0"/>
              <a:t> visto poco fa. </a:t>
            </a:r>
            <a:r>
              <a:rPr lang="it-IT" baseline="0" dirty="0" err="1" smtClean="0"/>
              <a:t>EntityDomainManager</a:t>
            </a:r>
            <a:r>
              <a:rPr lang="it-IT" baseline="0" dirty="0" smtClean="0"/>
              <a:t> è l’oggetto utilizzato internamente da </a:t>
            </a:r>
            <a:r>
              <a:rPr lang="it-IT" baseline="0" dirty="0" err="1" smtClean="0"/>
              <a:t>TableController</a:t>
            </a:r>
            <a:r>
              <a:rPr lang="it-IT" baseline="0" dirty="0" smtClean="0"/>
              <a:t> per l’accesso ai dati. Di seguito sono definiti tutti i metodi per gestire i dati, a partire da quello per recuperare tutti gli elementi, che abbiamo già accennato (mostrare). Semplicemente richiama il metodo Query, che è contenuto nella classe base </a:t>
            </a:r>
            <a:r>
              <a:rPr lang="it-IT" baseline="0" dirty="0" err="1" smtClean="0"/>
              <a:t>TableController</a:t>
            </a:r>
            <a:r>
              <a:rPr lang="it-IT" baseline="0" dirty="0" smtClean="0"/>
              <a:t>, e che restituisce l’intera tabella come un oggetto </a:t>
            </a:r>
            <a:r>
              <a:rPr lang="it-IT" baseline="0" dirty="0" err="1" smtClean="0"/>
              <a:t>IQueryable</a:t>
            </a:r>
            <a:r>
              <a:rPr lang="it-IT" baseline="0" dirty="0" smtClean="0"/>
              <a:t>, che possiamo interrogare tramite OData. Gli altri metodi sono altrettanto semplici, perché non fanno altro che richiamare metodi della classe </a:t>
            </a:r>
            <a:r>
              <a:rPr lang="it-IT" baseline="0" dirty="0" err="1" smtClean="0"/>
              <a:t>clase</a:t>
            </a:r>
            <a:r>
              <a:rPr lang="it-IT" baseline="0" dirty="0" smtClean="0"/>
              <a:t> (ad esempio vediamo </a:t>
            </a:r>
            <a:r>
              <a:rPr lang="it-IT" baseline="0" dirty="0" err="1" smtClean="0"/>
              <a:t>Lookup</a:t>
            </a:r>
            <a:r>
              <a:rPr lang="it-IT" baseline="0" dirty="0" smtClean="0"/>
              <a:t> per ottenere un singolo elemento, </a:t>
            </a:r>
            <a:r>
              <a:rPr lang="it-IT" baseline="0" dirty="0" err="1" smtClean="0"/>
              <a:t>Insert</a:t>
            </a:r>
            <a:r>
              <a:rPr lang="it-IT" baseline="0" dirty="0" smtClean="0"/>
              <a:t> per aggiungerne uno nuovo, ecc.)</a:t>
            </a:r>
          </a:p>
          <a:p>
            <a:endParaRPr lang="it-IT" baseline="0" dirty="0" smtClean="0"/>
          </a:p>
          <a:p>
            <a:r>
              <a:rPr lang="it-IT" dirty="0" smtClean="0"/>
              <a:t>Un altro</a:t>
            </a:r>
            <a:r>
              <a:rPr lang="it-IT" baseline="0" dirty="0" smtClean="0"/>
              <a:t> importante componente dei Mobile Services sono le Custom API. In questo caso si tratta di semplici controller che ereditano da </a:t>
            </a:r>
            <a:r>
              <a:rPr lang="it-IT" baseline="0" dirty="0" err="1" smtClean="0"/>
              <a:t>ApiController</a:t>
            </a:r>
            <a:r>
              <a:rPr lang="it-IT" baseline="0" dirty="0" smtClean="0"/>
              <a:t>, e che sono accessibili effettuando richieste a /api/&lt;</a:t>
            </a:r>
            <a:r>
              <a:rPr lang="it-IT" baseline="0" dirty="0" err="1" smtClean="0"/>
              <a:t>custom_api</a:t>
            </a:r>
            <a:r>
              <a:rPr lang="it-IT" baseline="0" dirty="0" smtClean="0"/>
              <a:t>&gt;.</a:t>
            </a:r>
          </a:p>
          <a:p>
            <a:endParaRPr lang="it-IT" baseline="0" dirty="0" smtClean="0"/>
          </a:p>
          <a:p>
            <a:r>
              <a:rPr lang="it-IT" baseline="0" dirty="0" smtClean="0"/>
              <a:t>Infine, l’ultimo componente che possiamo definire sui Mobile Services sono i Job, ovvero attività eseguite secondo una certa schedulazione. Questa volta abbiamo di nuovo un esempio all’interno del </a:t>
            </a:r>
            <a:r>
              <a:rPr lang="it-IT" baseline="0" dirty="0" err="1" smtClean="0"/>
              <a:t>template</a:t>
            </a:r>
            <a:r>
              <a:rPr lang="it-IT" baseline="0" dirty="0" smtClean="0"/>
              <a:t>, nella cartella </a:t>
            </a:r>
            <a:r>
              <a:rPr lang="it-IT" baseline="0" dirty="0" err="1" smtClean="0"/>
              <a:t>ScheduledJobs</a:t>
            </a:r>
            <a:r>
              <a:rPr lang="it-IT" baseline="0" dirty="0" smtClean="0"/>
              <a:t>. Apriamo il file e guardiamo come è fatto. Tutto quello che ci serve è ereditare dalla classe </a:t>
            </a:r>
            <a:r>
              <a:rPr lang="it-IT" baseline="0" dirty="0" err="1" smtClean="0"/>
              <a:t>ScheduleJob</a:t>
            </a:r>
            <a:r>
              <a:rPr lang="it-IT" baseline="0" dirty="0" smtClean="0"/>
              <a:t> e fare l’</a:t>
            </a:r>
            <a:r>
              <a:rPr lang="it-IT" baseline="0" dirty="0" err="1" smtClean="0"/>
              <a:t>override</a:t>
            </a:r>
            <a:r>
              <a:rPr lang="it-IT" baseline="0" dirty="0" smtClean="0"/>
              <a:t> del metodo </a:t>
            </a:r>
            <a:r>
              <a:rPr lang="it-IT" baseline="0" dirty="0" err="1" smtClean="0"/>
              <a:t>ExecuteAsync</a:t>
            </a:r>
            <a:r>
              <a:rPr lang="it-IT" baseline="0" dirty="0" smtClean="0"/>
              <a:t>. Come ci dice il commento, un job così definito può essere invocato con una richiesta POST sulla risorsa job/&lt;</a:t>
            </a:r>
            <a:r>
              <a:rPr lang="it-IT" baseline="0" dirty="0" err="1" smtClean="0"/>
              <a:t>nome_del_job</a:t>
            </a:r>
            <a:r>
              <a:rPr lang="it-IT" baseline="0" dirty="0" smtClean="0"/>
              <a:t>&gt; (meno il suffisso Job che viene aggiunto per convenzione), quindi è un job come si dice on-demand.  Al momento, se vogliamo definire una schedulazione a tempo, dobbiamo  andare sul portale e creare un job con lo stesso nome di quello che abbiamo definito nel progetto, e quindi impostare la pianificazione a mano. Non è previsto un modo per configurarla da codice. </a:t>
            </a:r>
          </a:p>
        </p:txBody>
      </p:sp>
      <p:sp>
        <p:nvSpPr>
          <p:cNvPr id="4" name="Segnaposto numero diapositiva 3"/>
          <p:cNvSpPr>
            <a:spLocks noGrp="1"/>
          </p:cNvSpPr>
          <p:nvPr>
            <p:ph type="sldNum" sz="quarter" idx="10"/>
          </p:nvPr>
        </p:nvSpPr>
        <p:spPr/>
        <p:txBody>
          <a:bodyPr/>
          <a:lstStyle/>
          <a:p>
            <a:fld id="{718782B7-9148-4F32-BDF6-7B43A5BEBC7B}" type="slidenum">
              <a:rPr lang="it-IT" smtClean="0"/>
              <a:t>6</a:t>
            </a:fld>
            <a:endParaRPr lang="it-IT"/>
          </a:p>
        </p:txBody>
      </p:sp>
    </p:spTree>
    <p:extLst>
      <p:ext uri="{BB962C8B-B14F-4D97-AF65-F5344CB8AC3E}">
        <p14:creationId xmlns:p14="http://schemas.microsoft.com/office/powerpoint/2010/main" val="72720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Come</a:t>
            </a:r>
            <a:r>
              <a:rPr lang="it-IT" baseline="0" dirty="0" smtClean="0"/>
              <a:t> detto prima, l’accesso ai dati è realizzato con </a:t>
            </a:r>
            <a:r>
              <a:rPr lang="it-IT" baseline="0" dirty="0" err="1" smtClean="0"/>
              <a:t>Entity</a:t>
            </a:r>
            <a:r>
              <a:rPr lang="it-IT" baseline="0" dirty="0" smtClean="0"/>
              <a:t> Framework Code First, quindi su questo non c’è molto da aggiungere.</a:t>
            </a:r>
          </a:p>
          <a:p>
            <a:endParaRPr lang="it-IT" baseline="0" dirty="0" smtClean="0"/>
          </a:p>
          <a:p>
            <a:r>
              <a:rPr lang="it-IT" baseline="0" dirty="0" smtClean="0"/>
              <a:t>Per quanto riguarda le altre caratteristiche invece, il servizio è configurato per utilizzare un sistema di </a:t>
            </a:r>
            <a:r>
              <a:rPr lang="it-IT" baseline="0" dirty="0" err="1" smtClean="0"/>
              <a:t>Dependency</a:t>
            </a:r>
            <a:r>
              <a:rPr lang="it-IT" baseline="0" dirty="0" smtClean="0"/>
              <a:t> </a:t>
            </a:r>
            <a:r>
              <a:rPr lang="it-IT" baseline="0" dirty="0" err="1" smtClean="0"/>
              <a:t>Injection</a:t>
            </a:r>
            <a:r>
              <a:rPr lang="it-IT" baseline="0" dirty="0" smtClean="0"/>
              <a:t> tramite </a:t>
            </a:r>
            <a:r>
              <a:rPr lang="it-IT" baseline="0" dirty="0" err="1" smtClean="0"/>
              <a:t>Autofac</a:t>
            </a:r>
            <a:r>
              <a:rPr lang="it-IT" baseline="0" dirty="0" smtClean="0"/>
              <a:t>. La cosa interessante è che questo </a:t>
            </a:r>
            <a:r>
              <a:rPr lang="it-IT" baseline="0" dirty="0" err="1" smtClean="0"/>
              <a:t>IoC</a:t>
            </a:r>
            <a:r>
              <a:rPr lang="it-IT" baseline="0" dirty="0" smtClean="0"/>
              <a:t> Container non è riservato al Framework, ma possiamo utilizzarlo anche noi per registrare i nostri servizi. Il link che ho inserito punta ad un articolo del mio blog che contiene maggiori dettagli e un esempio pratico.</a:t>
            </a:r>
          </a:p>
          <a:p>
            <a:endParaRPr lang="it-IT" baseline="0" dirty="0" smtClean="0"/>
          </a:p>
          <a:p>
            <a:r>
              <a:rPr lang="it-IT" baseline="0" dirty="0" smtClean="0"/>
              <a:t>Il servizio inoltre include il supporto a </a:t>
            </a:r>
            <a:r>
              <a:rPr lang="it-IT" baseline="0" dirty="0" err="1" smtClean="0"/>
              <a:t>AutoMapper</a:t>
            </a:r>
            <a:r>
              <a:rPr lang="it-IT" baseline="0" dirty="0" smtClean="0"/>
              <a:t>, che possiamo utilizzare per eseguire automaticamente il </a:t>
            </a:r>
            <a:r>
              <a:rPr lang="it-IT" baseline="0" dirty="0" err="1" smtClean="0"/>
              <a:t>mapping</a:t>
            </a:r>
            <a:r>
              <a:rPr lang="it-IT" baseline="0" dirty="0" smtClean="0"/>
              <a:t> tra entità del database e oggetti con cui deve interagire il client. Di default, infatti, il </a:t>
            </a:r>
            <a:r>
              <a:rPr lang="it-IT" baseline="0" dirty="0" err="1" smtClean="0"/>
              <a:t>backend</a:t>
            </a:r>
            <a:r>
              <a:rPr lang="it-IT" baseline="0" dirty="0" smtClean="0"/>
              <a:t> utilizza lo stesso tipo sia per il database sia come tipo esposto dal servizio. Tipicamente un oggetto che deriva da </a:t>
            </a:r>
            <a:r>
              <a:rPr lang="it-IT" baseline="0" dirty="0" err="1" smtClean="0"/>
              <a:t>EntityData</a:t>
            </a:r>
            <a:r>
              <a:rPr lang="it-IT" baseline="0" dirty="0" smtClean="0"/>
              <a:t>, come abbiamo visto prima. Molto spesso, però, la struttura che abbiamo sul database non è la stessa che vogliamo sia manipolata dai client, e quindi è necessario passare da un tipo di dato all’altro. Ad esempio, perché sul database ci sono campi che non vogliamo arrivino al client, oppure perché vogliamo che i dati ricevuti dal client abbiano un formato diverso. In questi casi, possiamo sfruttare appunto </a:t>
            </a:r>
            <a:r>
              <a:rPr lang="it-IT" baseline="0" dirty="0" err="1" smtClean="0"/>
              <a:t>AutoMapper</a:t>
            </a:r>
            <a:r>
              <a:rPr lang="it-IT" baseline="0" dirty="0" smtClean="0"/>
              <a:t>. In link che vedete in questa slide contiene un articolo che spiega come fare. Essenzialmente, si deve configurare il </a:t>
            </a:r>
            <a:r>
              <a:rPr lang="it-IT" baseline="0" dirty="0" err="1" smtClean="0"/>
              <a:t>mapping</a:t>
            </a:r>
            <a:r>
              <a:rPr lang="it-IT" baseline="0" dirty="0" smtClean="0"/>
              <a:t> tra le entità del database e quelle esposte dal servizio e indicare al </a:t>
            </a:r>
            <a:r>
              <a:rPr lang="it-IT" baseline="0" dirty="0" err="1" smtClean="0"/>
              <a:t>TableController</a:t>
            </a:r>
            <a:r>
              <a:rPr lang="it-IT" baseline="0" dirty="0" smtClean="0"/>
              <a:t> che i dati restituiti e ricevuti saranno di questo nuovo tipo invece che quello standard del database.</a:t>
            </a:r>
          </a:p>
          <a:p>
            <a:endParaRPr lang="it-IT" baseline="0" dirty="0" smtClean="0"/>
          </a:p>
          <a:p>
            <a:r>
              <a:rPr lang="it-IT" baseline="0" dirty="0" smtClean="0"/>
              <a:t>Infine, con il </a:t>
            </a:r>
            <a:r>
              <a:rPr lang="it-IT" baseline="0" dirty="0" err="1" smtClean="0"/>
              <a:t>backend</a:t>
            </a:r>
            <a:r>
              <a:rPr lang="it-IT" baseline="0" dirty="0" smtClean="0"/>
              <a:t> in .NET abbiamo automaticamente a disposizione la documentazione di tutti i servizi esposti, cosa che ci fornisce anche la possibilità di invocare i metodi direttamente dal browser, e quindi molto comodo per il test. Questo sistema sfrutta il meccanismo delle Help Page di Web API, e dunque possiamo facilmente aggiungere informazioni personalizzate, usando la classica XML </a:t>
            </a:r>
            <a:r>
              <a:rPr lang="it-IT" baseline="0" dirty="0" err="1" smtClean="0"/>
              <a:t>Documentation</a:t>
            </a:r>
            <a:r>
              <a:rPr lang="it-IT" baseline="0" dirty="0" smtClean="0"/>
              <a:t>, come nell’esempio riportato nella slide.</a:t>
            </a:r>
          </a:p>
        </p:txBody>
      </p:sp>
      <p:sp>
        <p:nvSpPr>
          <p:cNvPr id="4" name="Segnaposto numero diapositiva 3"/>
          <p:cNvSpPr>
            <a:spLocks noGrp="1"/>
          </p:cNvSpPr>
          <p:nvPr>
            <p:ph type="sldNum" sz="quarter" idx="10"/>
          </p:nvPr>
        </p:nvSpPr>
        <p:spPr/>
        <p:txBody>
          <a:bodyPr/>
          <a:lstStyle/>
          <a:p>
            <a:fld id="{718782B7-9148-4F32-BDF6-7B43A5BEBC7B}" type="slidenum">
              <a:rPr lang="it-IT" smtClean="0"/>
              <a:t>7</a:t>
            </a:fld>
            <a:endParaRPr lang="it-IT"/>
          </a:p>
        </p:txBody>
      </p:sp>
    </p:spTree>
    <p:extLst>
      <p:ext uri="{BB962C8B-B14F-4D97-AF65-F5344CB8AC3E}">
        <p14:creationId xmlns:p14="http://schemas.microsoft.com/office/powerpoint/2010/main" val="49047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Un componente fondamentale dei Mobile</a:t>
            </a:r>
            <a:r>
              <a:rPr lang="it-IT" baseline="0" dirty="0" smtClean="0"/>
              <a:t> Services è la gestione dell’autenticazione. </a:t>
            </a:r>
            <a:r>
              <a:rPr lang="it-IT" dirty="0" smtClean="0"/>
              <a:t>I</a:t>
            </a:r>
            <a:r>
              <a:rPr lang="it-IT" baseline="0" dirty="0" smtClean="0"/>
              <a:t> Mobile Services, infatti, sono configurabili in modo che le varie risorse siano accessibili solo a utenti con determinati diritti. In particolare, possiamo fare in modo che una risorsa sia accessibile a tutti, solo agli utenti che possiedono l’</a:t>
            </a:r>
            <a:r>
              <a:rPr lang="it-IT" baseline="0" dirty="0" err="1" smtClean="0"/>
              <a:t>applicationKey</a:t>
            </a:r>
            <a:r>
              <a:rPr lang="it-IT" baseline="0" dirty="0" smtClean="0"/>
              <a:t> o la </a:t>
            </a:r>
            <a:r>
              <a:rPr lang="it-IT" baseline="0" dirty="0" err="1" smtClean="0"/>
              <a:t>masterKey</a:t>
            </a:r>
            <a:r>
              <a:rPr lang="it-IT" baseline="0" dirty="0" smtClean="0"/>
              <a:t> del servizio, oppure solo agli utenti autenticati (che quindi hanno effettuato il login tramite i vari Facebook, Twitter, Microsoft Account e Google, come detto all’inizio). Nel caso di servizi in Node.js, i diritti di accesso si indicano tramite portale, in fase di creazione della risorsa. Con il </a:t>
            </a:r>
            <a:r>
              <a:rPr lang="it-IT" baseline="0" dirty="0" err="1" smtClean="0"/>
              <a:t>backend</a:t>
            </a:r>
            <a:r>
              <a:rPr lang="it-IT" baseline="0" dirty="0" smtClean="0"/>
              <a:t> .NET, invece, dobbiamo semplicemente indicare il livello di accesso di un controller o di un metodo tramite un opportuno attributo, chiamato </a:t>
            </a:r>
            <a:r>
              <a:rPr lang="it-IT" baseline="0" dirty="0" err="1" smtClean="0"/>
              <a:t>AuthorizeLevel</a:t>
            </a:r>
            <a:r>
              <a:rPr lang="it-IT" baseline="0" dirty="0" smtClean="0"/>
              <a:t>, in cui indichiamo il tipo di autorizzazione relativa. Vediamo nella slide un esempio con cui indichiamo che il metodo </a:t>
            </a:r>
            <a:r>
              <a:rPr lang="it-IT" baseline="0" dirty="0" err="1" smtClean="0"/>
              <a:t>GetTodoItem</a:t>
            </a:r>
            <a:r>
              <a:rPr lang="it-IT" baseline="0" dirty="0" smtClean="0"/>
              <a:t> è accessibile solo agli utenti che hanno effettuato il login.</a:t>
            </a:r>
          </a:p>
          <a:p>
            <a:endParaRPr lang="it-IT" dirty="0" smtClean="0"/>
          </a:p>
          <a:p>
            <a:r>
              <a:rPr lang="it-IT" dirty="0" smtClean="0"/>
              <a:t>Un altro componente</a:t>
            </a:r>
            <a:r>
              <a:rPr lang="it-IT" baseline="0" dirty="0" smtClean="0"/>
              <a:t> fondamentale di un </a:t>
            </a:r>
            <a:r>
              <a:rPr lang="it-IT" baseline="0" dirty="0" err="1" smtClean="0"/>
              <a:t>backend</a:t>
            </a:r>
            <a:r>
              <a:rPr lang="it-IT" baseline="0" dirty="0" smtClean="0"/>
              <a:t> per applicazioni mobile sono le notifiche push. I Mobile Service offrono questo tipo di supporto utilizzando i Notification </a:t>
            </a:r>
            <a:r>
              <a:rPr lang="it-IT" baseline="0" dirty="0" err="1" smtClean="0"/>
              <a:t>Hub</a:t>
            </a:r>
            <a:r>
              <a:rPr lang="it-IT" baseline="0" dirty="0" smtClean="0"/>
              <a:t> di Azure, e dunque in questo caso abbiamo un’interazione con un servizio esterno. Il Notification </a:t>
            </a:r>
            <a:r>
              <a:rPr lang="it-IT" baseline="0" dirty="0" err="1" smtClean="0"/>
              <a:t>Hub</a:t>
            </a:r>
            <a:r>
              <a:rPr lang="it-IT" baseline="0" dirty="0" smtClean="0"/>
              <a:t> viene creato in automatico quando definiamo il servizio, ed è automaticamente collegato al servizio stesso, che dunque è da subito in grado di utilizzarlo, a patto di averlo configurato inserendo chiavi di accesso e certificati, a seconda del servizio di push che utilizziamo (Windows piuttosto che iOS o Android).</a:t>
            </a:r>
          </a:p>
          <a:p>
            <a:r>
              <a:rPr lang="it-IT" baseline="0" dirty="0" smtClean="0"/>
              <a:t>I Notification </a:t>
            </a:r>
            <a:r>
              <a:rPr lang="it-IT" baseline="0" dirty="0" err="1" smtClean="0"/>
              <a:t>Hubs</a:t>
            </a:r>
            <a:r>
              <a:rPr lang="it-IT" baseline="0" dirty="0" smtClean="0"/>
              <a:t> sono in grado di gestire tutte le informazioni di registrazione dei device. Non dobbiamo quindi preoccuparci di salvare esplicitamente le informazioni sui canali e l’associazione con i device.</a:t>
            </a:r>
          </a:p>
          <a:p>
            <a:endParaRPr lang="it-IT" baseline="0" dirty="0" smtClean="0"/>
          </a:p>
          <a:p>
            <a:r>
              <a:rPr lang="it-IT" baseline="0" dirty="0" smtClean="0"/>
              <a:t>Una cosa molto importate è la possibilità di personalizzare la registrazione di un device. Per capire l’importanza di questa cosa, dobbiamo aprire una piccola parentesi su come funzionano i Notification </a:t>
            </a:r>
            <a:r>
              <a:rPr lang="it-IT" baseline="0" dirty="0" err="1" smtClean="0"/>
              <a:t>Hubs</a:t>
            </a:r>
            <a:r>
              <a:rPr lang="it-IT" baseline="0" dirty="0" smtClean="0"/>
              <a:t>. In estrema sintesi, possiamo pensare ad un Notification </a:t>
            </a:r>
            <a:r>
              <a:rPr lang="it-IT" baseline="0" dirty="0" err="1" smtClean="0"/>
              <a:t>Hub</a:t>
            </a:r>
            <a:r>
              <a:rPr lang="it-IT" baseline="0" dirty="0" smtClean="0"/>
              <a:t> come ad un contenitore di registrazioni di device. Dopo che i device si sono registrati, quando inviamo una notifica attraverso l’</a:t>
            </a:r>
            <a:r>
              <a:rPr lang="it-IT" baseline="0" dirty="0" err="1" smtClean="0"/>
              <a:t>Hub</a:t>
            </a:r>
            <a:r>
              <a:rPr lang="it-IT" baseline="0" dirty="0" smtClean="0"/>
              <a:t>, essa viene ricevuta indistintamente da tutti i device registrati. In uno scenario reale, naturalmente, vogliamo avere la possibilità di specificare a chi inviare le notifiche. Per fare questo, dobbiamo sfruttare il meccanismo dei </a:t>
            </a:r>
            <a:r>
              <a:rPr lang="it-IT" baseline="0" dirty="0" err="1" smtClean="0"/>
              <a:t>tag</a:t>
            </a:r>
            <a:r>
              <a:rPr lang="it-IT" baseline="0" dirty="0" smtClean="0"/>
              <a:t> associati ad una registrazione. Quando registriamo un device sul Notification </a:t>
            </a:r>
            <a:r>
              <a:rPr lang="it-IT" baseline="0" dirty="0" err="1" smtClean="0"/>
              <a:t>Hub</a:t>
            </a:r>
            <a:r>
              <a:rPr lang="it-IT" baseline="0" dirty="0" smtClean="0"/>
              <a:t>, abbiamo la possibilità di specificare uno o più </a:t>
            </a:r>
            <a:r>
              <a:rPr lang="it-IT" baseline="0" dirty="0" err="1" smtClean="0"/>
              <a:t>tag</a:t>
            </a:r>
            <a:r>
              <a:rPr lang="it-IT" baseline="0" dirty="0" smtClean="0"/>
              <a:t>, che sono semplici stringhe. Fatto questo, se quando inviamo una notifica, insieme al messaggio indichiamo una serie di </a:t>
            </a:r>
            <a:r>
              <a:rPr lang="it-IT" baseline="0" dirty="0" err="1" smtClean="0"/>
              <a:t>tag</a:t>
            </a:r>
            <a:r>
              <a:rPr lang="it-IT" baseline="0" dirty="0" smtClean="0"/>
              <a:t>, le notifiche saranno inviate solo ai device la cui registrazione contiene almeno uno dei di questi </a:t>
            </a:r>
            <a:r>
              <a:rPr lang="it-IT" baseline="0" dirty="0" err="1" smtClean="0"/>
              <a:t>tag</a:t>
            </a:r>
            <a:r>
              <a:rPr lang="it-IT" baseline="0" dirty="0" smtClean="0"/>
              <a:t>. Quindi è facile capire come questo meccanismo, per quanto molto semplice (come detto sono semplici stringhe) ci permette di avere la massima flessibilità nella gestione delle notifiche.</a:t>
            </a:r>
          </a:p>
          <a:p>
            <a:r>
              <a:rPr lang="it-IT" baseline="0" dirty="0" smtClean="0"/>
              <a:t>Per personalizzare la registrazione, tutto quello che dobbiamo fare è creare una classe che implementa </a:t>
            </a:r>
            <a:r>
              <a:rPr lang="it-IT" baseline="0" dirty="0" err="1" smtClean="0"/>
              <a:t>INotificationHander</a:t>
            </a:r>
            <a:r>
              <a:rPr lang="it-IT" baseline="0" dirty="0" smtClean="0"/>
              <a:t> e quindi i suoi metodi </a:t>
            </a:r>
            <a:r>
              <a:rPr lang="it-IT" baseline="0" dirty="0" err="1" smtClean="0"/>
              <a:t>Register</a:t>
            </a:r>
            <a:r>
              <a:rPr lang="it-IT" baseline="0" dirty="0" smtClean="0"/>
              <a:t> e </a:t>
            </a:r>
            <a:r>
              <a:rPr lang="it-IT" baseline="0" dirty="0" err="1" smtClean="0"/>
              <a:t>Unregister</a:t>
            </a:r>
            <a:r>
              <a:rPr lang="it-IT" baseline="0" dirty="0" smtClean="0"/>
              <a:t>. In fase di avvio del Mobile Service, questa classe viene registrata nel sistema usando di nuovo </a:t>
            </a:r>
            <a:r>
              <a:rPr lang="it-IT" baseline="0" dirty="0" err="1" smtClean="0"/>
              <a:t>Autofac</a:t>
            </a:r>
            <a:r>
              <a:rPr lang="it-IT" baseline="0" dirty="0" smtClean="0"/>
              <a:t>, e quindi sarà automaticamente richiamata in fase di registrazione di un device.</a:t>
            </a:r>
            <a:endParaRPr lang="it-IT" dirty="0" smtClean="0"/>
          </a:p>
        </p:txBody>
      </p:sp>
      <p:sp>
        <p:nvSpPr>
          <p:cNvPr id="4" name="Segnaposto numero diapositiva 3"/>
          <p:cNvSpPr>
            <a:spLocks noGrp="1"/>
          </p:cNvSpPr>
          <p:nvPr>
            <p:ph type="sldNum" sz="quarter" idx="10"/>
          </p:nvPr>
        </p:nvSpPr>
        <p:spPr/>
        <p:txBody>
          <a:bodyPr/>
          <a:lstStyle/>
          <a:p>
            <a:fld id="{718782B7-9148-4F32-BDF6-7B43A5BEBC7B}" type="slidenum">
              <a:rPr lang="it-IT" smtClean="0"/>
              <a:t>8</a:t>
            </a:fld>
            <a:endParaRPr lang="it-IT"/>
          </a:p>
        </p:txBody>
      </p:sp>
    </p:spTree>
    <p:extLst>
      <p:ext uri="{BB962C8B-B14F-4D97-AF65-F5344CB8AC3E}">
        <p14:creationId xmlns:p14="http://schemas.microsoft.com/office/powerpoint/2010/main" val="2010538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Mobile Services sono </a:t>
            </a:r>
            <a:r>
              <a:rPr lang="it-IT" dirty="0" err="1" smtClean="0"/>
              <a:t>strettamenti</a:t>
            </a:r>
            <a:r>
              <a:rPr lang="it-IT" dirty="0" smtClean="0"/>
              <a:t> integrati con </a:t>
            </a:r>
            <a:r>
              <a:rPr lang="it-IT" dirty="0" err="1" smtClean="0"/>
              <a:t>SignalR</a:t>
            </a:r>
            <a:r>
              <a:rPr lang="it-IT" baseline="0" dirty="0" smtClean="0"/>
              <a:t>. Questo significa che siamo in grado di integrare con grande facilità comunicazioni bi-direzionali e in tempo reale nelle nostre applicazioni che sfruttano i Mobile Service.  Ma non si tratta dell’aggiunta di una semplice libreria, bensì di un’integrazione completa nell’architettura dei Mobile Services.</a:t>
            </a:r>
          </a:p>
          <a:p>
            <a:endParaRPr lang="it-IT" baseline="0" dirty="0" smtClean="0"/>
          </a:p>
          <a:p>
            <a:r>
              <a:rPr lang="it-IT" baseline="0" dirty="0" smtClean="0"/>
              <a:t>Sul server, tutto quello che dobbiamo fare per abilitare questo supporto è scaricare un’apposita libreria tramite </a:t>
            </a:r>
            <a:r>
              <a:rPr lang="it-IT" baseline="0" dirty="0" err="1" smtClean="0"/>
              <a:t>NuGet</a:t>
            </a:r>
            <a:r>
              <a:rPr lang="it-IT" baseline="0" dirty="0" smtClean="0"/>
              <a:t>. Anche in questo caso abbiamo a che fare con il classico concetto di </a:t>
            </a:r>
            <a:r>
              <a:rPr lang="it-IT" baseline="0" dirty="0" err="1" smtClean="0"/>
              <a:t>Hub</a:t>
            </a:r>
            <a:r>
              <a:rPr lang="it-IT" baseline="0" dirty="0" smtClean="0"/>
              <a:t> </a:t>
            </a:r>
            <a:r>
              <a:rPr lang="it-IT" baseline="0" dirty="0" err="1" smtClean="0"/>
              <a:t>SignalR</a:t>
            </a:r>
            <a:r>
              <a:rPr lang="it-IT" baseline="0" dirty="0" smtClean="0"/>
              <a:t>, quindi utilizziamo conoscenze che già possediamo. In questo caso abbiamo la possibilità di utilizzare degli attributi per indicare i diritti di accesso ai metodi. Anche gli </a:t>
            </a:r>
            <a:r>
              <a:rPr lang="it-IT" baseline="0" dirty="0" err="1" smtClean="0"/>
              <a:t>Hub</a:t>
            </a:r>
            <a:r>
              <a:rPr lang="it-IT" baseline="0" dirty="0" smtClean="0"/>
              <a:t> sono integrati con </a:t>
            </a:r>
            <a:r>
              <a:rPr lang="it-IT" baseline="0" dirty="0" err="1" smtClean="0"/>
              <a:t>Autofac</a:t>
            </a:r>
            <a:r>
              <a:rPr lang="it-IT" baseline="0" dirty="0" smtClean="0"/>
              <a:t>, e quindi anche con essi possiamo utilizzare il sistema di </a:t>
            </a:r>
            <a:r>
              <a:rPr lang="it-IT" baseline="0" dirty="0" err="1" smtClean="0"/>
              <a:t>Dependency</a:t>
            </a:r>
            <a:r>
              <a:rPr lang="it-IT" baseline="0" dirty="0" smtClean="0"/>
              <a:t> </a:t>
            </a:r>
            <a:r>
              <a:rPr lang="it-IT" baseline="0" dirty="0" err="1" smtClean="0"/>
              <a:t>Injection</a:t>
            </a:r>
            <a:r>
              <a:rPr lang="it-IT" baseline="0" dirty="0" smtClean="0"/>
              <a:t> di cui abbiamo parlato prima. Conseguenza diretta di questo è che gli </a:t>
            </a:r>
            <a:r>
              <a:rPr lang="it-IT" baseline="0" dirty="0" err="1" smtClean="0"/>
              <a:t>Hub</a:t>
            </a:r>
            <a:r>
              <a:rPr lang="it-IT" baseline="0" dirty="0" smtClean="0"/>
              <a:t> di </a:t>
            </a:r>
            <a:r>
              <a:rPr lang="it-IT" baseline="0" dirty="0" err="1" smtClean="0"/>
              <a:t>SignalR</a:t>
            </a:r>
            <a:r>
              <a:rPr lang="it-IT" baseline="0" dirty="0" smtClean="0"/>
              <a:t> sono direttamente accessibili attraverso l’</a:t>
            </a:r>
            <a:r>
              <a:rPr lang="it-IT" baseline="0" dirty="0" err="1" smtClean="0"/>
              <a:t>ApiServices</a:t>
            </a:r>
            <a:r>
              <a:rPr lang="it-IT" baseline="0" dirty="0" smtClean="0"/>
              <a:t>, e quindi sono utilizzabili da </a:t>
            </a:r>
            <a:r>
              <a:rPr lang="it-IT" baseline="0" dirty="0" err="1" smtClean="0"/>
              <a:t>TableController</a:t>
            </a:r>
            <a:r>
              <a:rPr lang="it-IT" baseline="0" dirty="0" smtClean="0"/>
              <a:t>, </a:t>
            </a:r>
            <a:r>
              <a:rPr lang="it-IT" baseline="0" dirty="0" err="1" smtClean="0"/>
              <a:t>ApiController</a:t>
            </a:r>
            <a:r>
              <a:rPr lang="it-IT" baseline="0" dirty="0" smtClean="0"/>
              <a:t> e Job.</a:t>
            </a:r>
          </a:p>
          <a:p>
            <a:endParaRPr lang="it-IT" baseline="0" dirty="0" smtClean="0"/>
          </a:p>
          <a:p>
            <a:r>
              <a:rPr lang="it-IT" baseline="0" dirty="0" smtClean="0"/>
              <a:t>Per quanto riguarda l’utilizzo nelle nostre app, possiamo interagire con </a:t>
            </a:r>
            <a:r>
              <a:rPr lang="it-IT" baseline="0" dirty="0" err="1" smtClean="0"/>
              <a:t>SignalR</a:t>
            </a:r>
            <a:r>
              <a:rPr lang="it-IT" baseline="0" dirty="0" smtClean="0"/>
              <a:t> usando la classica libreria client, quindi come se stessimo lavorando come un qualsiasi </a:t>
            </a:r>
            <a:r>
              <a:rPr lang="it-IT" baseline="0" dirty="0" err="1" smtClean="0"/>
              <a:t>backend</a:t>
            </a:r>
            <a:r>
              <a:rPr lang="it-IT" baseline="0" dirty="0" smtClean="0"/>
              <a:t> basato su </a:t>
            </a:r>
            <a:r>
              <a:rPr lang="it-IT" baseline="0" dirty="0" err="1" smtClean="0"/>
              <a:t>SignalR</a:t>
            </a:r>
            <a:r>
              <a:rPr lang="it-IT" baseline="0" dirty="0" smtClean="0"/>
              <a:t>. Il fatto che in realtà stiamo lavorando con un sistema basato sui Mobile Services è completamente trasparente.</a:t>
            </a:r>
          </a:p>
        </p:txBody>
      </p:sp>
      <p:sp>
        <p:nvSpPr>
          <p:cNvPr id="4" name="Segnaposto numero diapositiva 3"/>
          <p:cNvSpPr>
            <a:spLocks noGrp="1"/>
          </p:cNvSpPr>
          <p:nvPr>
            <p:ph type="sldNum" sz="quarter" idx="10"/>
          </p:nvPr>
        </p:nvSpPr>
        <p:spPr/>
        <p:txBody>
          <a:bodyPr/>
          <a:lstStyle/>
          <a:p>
            <a:fld id="{718782B7-9148-4F32-BDF6-7B43A5BEBC7B}" type="slidenum">
              <a:rPr lang="it-IT" smtClean="0"/>
              <a:t>9</a:t>
            </a:fld>
            <a:endParaRPr lang="it-IT"/>
          </a:p>
        </p:txBody>
      </p:sp>
    </p:spTree>
    <p:extLst>
      <p:ext uri="{BB962C8B-B14F-4D97-AF65-F5344CB8AC3E}">
        <p14:creationId xmlns:p14="http://schemas.microsoft.com/office/powerpoint/2010/main" val="846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2/8/2015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647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2/8/2015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6205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
        <p:nvSpPr>
          <p:cNvPr id="5"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253516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651457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10934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816165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8481952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41317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0386235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3317695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11791375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920286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814197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121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3560317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94660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626914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4309815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687929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3766746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6567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3795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1760559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9193124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291071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554157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4605637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00615691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0982008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3683133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3653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039161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82028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92619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676740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690117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06561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426103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163428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119625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9726373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556002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66767333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304668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5720414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9374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0571859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4790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02874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9727618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1444953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4"/>
            <a:ext cx="11887199" cy="912813"/>
          </a:xfrm>
        </p:spPr>
        <p:txBody>
          <a:bodyPr/>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266712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61286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599"/>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54152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3599"/>
            </a:lvl1pPr>
          </a:lstStyle>
          <a:p>
            <a:r>
              <a:rPr lang="en-US" dirty="0" smtClean="0"/>
              <a:t>Click to edit master title style</a:t>
            </a:r>
            <a:endParaRPr lang="en-US" dirty="0"/>
          </a:p>
        </p:txBody>
      </p:sp>
    </p:spTree>
    <p:extLst>
      <p:ext uri="{BB962C8B-B14F-4D97-AF65-F5344CB8AC3E}">
        <p14:creationId xmlns:p14="http://schemas.microsoft.com/office/powerpoint/2010/main" val="28127817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Tree>
    <p:extLst>
      <p:ext uri="{BB962C8B-B14F-4D97-AF65-F5344CB8AC3E}">
        <p14:creationId xmlns:p14="http://schemas.microsoft.com/office/powerpoint/2010/main" val="16257074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9" y="3040063"/>
            <a:ext cx="11887200" cy="914400"/>
          </a:xfrm>
        </p:spPr>
        <p:txBody>
          <a:bodyPr lIns="182880" tIns="146304" rIns="182880" bIns="146304" anchor="ctr">
            <a:noAutofit/>
          </a:bodyPr>
          <a:lstStyle>
            <a:lvl1pPr>
              <a:lnSpc>
                <a:spcPct val="90000"/>
              </a:lnSpc>
              <a:defRPr sz="6599"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118" indent="0" algn="ctr">
              <a:buNone/>
              <a:defRPr>
                <a:solidFill>
                  <a:schemeClr val="tx1">
                    <a:tint val="75000"/>
                  </a:schemeClr>
                </a:solidFill>
              </a:defRPr>
            </a:lvl2pPr>
            <a:lvl3pPr marL="932232" indent="0" algn="ctr">
              <a:buNone/>
              <a:defRPr>
                <a:solidFill>
                  <a:schemeClr val="tx1">
                    <a:tint val="75000"/>
                  </a:schemeClr>
                </a:solidFill>
              </a:defRPr>
            </a:lvl3pPr>
            <a:lvl4pPr marL="1398350" indent="0" algn="ctr">
              <a:buNone/>
              <a:defRPr>
                <a:solidFill>
                  <a:schemeClr val="tx1">
                    <a:tint val="75000"/>
                  </a:schemeClr>
                </a:solidFill>
              </a:defRPr>
            </a:lvl4pPr>
            <a:lvl5pPr marL="1864466" indent="0" algn="ctr">
              <a:buNone/>
              <a:defRPr>
                <a:solidFill>
                  <a:schemeClr val="tx1">
                    <a:tint val="75000"/>
                  </a:schemeClr>
                </a:solidFill>
              </a:defRPr>
            </a:lvl5pPr>
            <a:lvl6pPr marL="2330585" indent="0" algn="ctr">
              <a:buNone/>
              <a:defRPr>
                <a:solidFill>
                  <a:schemeClr val="tx1">
                    <a:tint val="75000"/>
                  </a:schemeClr>
                </a:solidFill>
              </a:defRPr>
            </a:lvl6pPr>
            <a:lvl7pPr marL="2796696" indent="0" algn="ctr">
              <a:buNone/>
              <a:defRPr>
                <a:solidFill>
                  <a:schemeClr val="tx1">
                    <a:tint val="75000"/>
                  </a:schemeClr>
                </a:solidFill>
              </a:defRPr>
            </a:lvl7pPr>
            <a:lvl8pPr marL="3262814" indent="0" algn="ctr">
              <a:buNone/>
              <a:defRPr>
                <a:solidFill>
                  <a:schemeClr val="tx1">
                    <a:tint val="75000"/>
                  </a:schemeClr>
                </a:solidFill>
              </a:defRPr>
            </a:lvl8pPr>
            <a:lvl9pPr marL="3728933"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auto">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Tree>
    <p:extLst>
      <p:ext uri="{BB962C8B-B14F-4D97-AF65-F5344CB8AC3E}">
        <p14:creationId xmlns:p14="http://schemas.microsoft.com/office/powerpoint/2010/main" val="1942295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093523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3991"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33676497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9123852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648886413"/>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7"/>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576247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5461797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8532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7451212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49"/>
            <a:ext cx="11887200" cy="4570413"/>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7211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6348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3"/>
            <a:ext cx="11888787" cy="625023"/>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492455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4"/>
            <a:ext cx="11887199" cy="912813"/>
          </a:xfrm>
        </p:spPr>
        <p:txBody>
          <a:bodyPr/>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4470253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42908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599"/>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689471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3599"/>
            </a:lvl1pPr>
          </a:lstStyle>
          <a:p>
            <a:r>
              <a:rPr lang="en-US" dirty="0" smtClean="0"/>
              <a:t>Click to edit master title style</a:t>
            </a:r>
            <a:endParaRPr lang="en-US" dirty="0"/>
          </a:p>
        </p:txBody>
      </p:sp>
    </p:spTree>
    <p:extLst>
      <p:ext uri="{BB962C8B-B14F-4D97-AF65-F5344CB8AC3E}">
        <p14:creationId xmlns:p14="http://schemas.microsoft.com/office/powerpoint/2010/main" val="1989976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9" y="2125664"/>
            <a:ext cx="11887202" cy="912813"/>
          </a:xfrm>
        </p:spPr>
        <p:txBody>
          <a:bodyPr/>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31301260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145122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3991"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614714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5607515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7980012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7"/>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6770068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84461978"/>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5288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3814233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49"/>
            <a:ext cx="11887200" cy="4570413"/>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5642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6087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3"/>
            <a:ext cx="11888787" cy="625023"/>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208745134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4"/>
            <a:ext cx="11887199" cy="912813"/>
          </a:xfrm>
        </p:spPr>
        <p:txBody>
          <a:bodyPr/>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211561968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534447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599"/>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966028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3599"/>
            </a:lvl1pPr>
          </a:lstStyle>
          <a:p>
            <a:r>
              <a:rPr lang="en-US" dirty="0" smtClean="0"/>
              <a:t>Click to edit master title style</a:t>
            </a:r>
            <a:endParaRPr lang="en-US" dirty="0"/>
          </a:p>
        </p:txBody>
      </p:sp>
    </p:spTree>
    <p:extLst>
      <p:ext uri="{BB962C8B-B14F-4D97-AF65-F5344CB8AC3E}">
        <p14:creationId xmlns:p14="http://schemas.microsoft.com/office/powerpoint/2010/main" val="110657629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6709831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3991"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6825511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4499358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599" kern="1200" dirty="0" smtClean="0">
                <a:gradFill>
                  <a:gsLst>
                    <a:gs pos="0">
                      <a:srgbClr val="505050"/>
                    </a:gs>
                    <a:gs pos="100000">
                      <a:srgbClr val="505050"/>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9212987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599" kern="1200" dirty="0" smtClean="0">
                <a:gradFill>
                  <a:gsLst>
                    <a:gs pos="0">
                      <a:srgbClr val="505050"/>
                    </a:gs>
                    <a:gs pos="100000">
                      <a:srgbClr val="505050"/>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7"/>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4465104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61936760"/>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0689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69625339"/>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49"/>
            <a:ext cx="11887200" cy="4570413"/>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357723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36461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9"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27356887"/>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3"/>
            <a:ext cx="11888787" cy="625023"/>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3834151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4"/>
            <a:ext cx="11887199" cy="912813"/>
          </a:xfrm>
        </p:spPr>
        <p:txBody>
          <a:bodyPr/>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358183771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22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599"/>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319155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3599"/>
            </a:lvl1pPr>
          </a:lstStyle>
          <a:p>
            <a:r>
              <a:rPr lang="en-US" dirty="0" smtClean="0"/>
              <a:t>Click to edit master title style</a:t>
            </a:r>
            <a:endParaRPr lang="en-US" dirty="0"/>
          </a:p>
        </p:txBody>
      </p:sp>
    </p:spTree>
    <p:extLst>
      <p:ext uri="{BB962C8B-B14F-4D97-AF65-F5344CB8AC3E}">
        <p14:creationId xmlns:p14="http://schemas.microsoft.com/office/powerpoint/2010/main" val="21364243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7943445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3991"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517790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6598928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693554828"/>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599" kern="1200" dirty="0" smtClean="0">
                <a:gradFill>
                  <a:gsLst>
                    <a:gs pos="0">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7"/>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6849833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24051726"/>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023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684848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49"/>
            <a:ext cx="11887200" cy="4570413"/>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5705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2807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1_Logo on Backgroun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0" y="6079033"/>
            <a:ext cx="11888787" cy="625023"/>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271759046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9879" y="2118990"/>
            <a:ext cx="7262122" cy="2229298"/>
          </a:xfrm>
        </p:spPr>
        <p:txBody>
          <a:bodyPr anchor="ctr" anchorCtr="0">
            <a:normAutofit/>
          </a:bodyPr>
          <a:lstStyle>
            <a:lvl1pPr>
              <a:lnSpc>
                <a:spcPct val="90000"/>
              </a:lnSpc>
              <a:defRPr sz="6527" spc="-272" baseline="0">
                <a:solidFill>
                  <a:srgbClr val="FFFFFF"/>
                </a:solidFill>
                <a:effectLst>
                  <a:outerShdw blurRad="38100" dist="38100" dir="2700000" algn="tl">
                    <a:srgbClr val="000000">
                      <a:alpha val="43137"/>
                    </a:srgbClr>
                  </a:outerShdw>
                </a:effectLst>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1149881" y="4308807"/>
            <a:ext cx="7262121" cy="797782"/>
          </a:xfrm>
        </p:spPr>
        <p:txBody>
          <a:bodyPr wrap="square">
            <a:spAutoFit/>
          </a:bodyPr>
          <a:lstStyle>
            <a:lvl1pPr marL="0" indent="0" algn="l">
              <a:spcBef>
                <a:spcPts val="0"/>
              </a:spcBef>
              <a:buNone/>
              <a:defRPr sz="3264" baseline="0">
                <a:solidFill>
                  <a:schemeClr val="tx1"/>
                </a:solidFill>
                <a:effectLst>
                  <a:outerShdw blurRad="38100" dist="38100" dir="2700000" algn="tl">
                    <a:srgbClr val="000000">
                      <a:alpha val="43137"/>
                    </a:srgbClr>
                  </a:outerShdw>
                </a:effectLst>
              </a:defRPr>
            </a:lvl1pPr>
            <a:lvl2pPr marL="6477" indent="0" algn="l">
              <a:spcBef>
                <a:spcPts val="0"/>
              </a:spcBef>
              <a:buNone/>
              <a:defRPr>
                <a:solidFill>
                  <a:schemeClr val="tx1">
                    <a:lumMod val="60000"/>
                    <a:lumOff val="40000"/>
                  </a:schemeClr>
                </a:solidFill>
              </a:defRPr>
            </a:lvl2pPr>
            <a:lvl3pPr marL="1243431" indent="0" algn="ctr">
              <a:buNone/>
              <a:defRPr>
                <a:solidFill>
                  <a:schemeClr val="tx1">
                    <a:tint val="75000"/>
                  </a:schemeClr>
                </a:solidFill>
              </a:defRPr>
            </a:lvl3pPr>
            <a:lvl4pPr marL="1865146" indent="0" algn="ctr">
              <a:buNone/>
              <a:defRPr>
                <a:solidFill>
                  <a:schemeClr val="tx1">
                    <a:tint val="75000"/>
                  </a:schemeClr>
                </a:solidFill>
              </a:defRPr>
            </a:lvl4pPr>
            <a:lvl5pPr marL="2486862" indent="0" algn="ctr">
              <a:buNone/>
              <a:defRPr>
                <a:solidFill>
                  <a:schemeClr val="tx1">
                    <a:tint val="75000"/>
                  </a:schemeClr>
                </a:solidFill>
              </a:defRPr>
            </a:lvl5pPr>
            <a:lvl6pPr marL="3108578" indent="0" algn="ctr">
              <a:buNone/>
              <a:defRPr>
                <a:solidFill>
                  <a:schemeClr val="tx1">
                    <a:tint val="75000"/>
                  </a:schemeClr>
                </a:solidFill>
              </a:defRPr>
            </a:lvl6pPr>
            <a:lvl7pPr marL="3730293" indent="0" algn="ctr">
              <a:buNone/>
              <a:defRPr>
                <a:solidFill>
                  <a:schemeClr val="tx1">
                    <a:tint val="75000"/>
                  </a:schemeClr>
                </a:solidFill>
              </a:defRPr>
            </a:lvl7pPr>
            <a:lvl8pPr marL="4352008" indent="0" algn="ctr">
              <a:buNone/>
              <a:defRPr>
                <a:solidFill>
                  <a:schemeClr val="tx1">
                    <a:tint val="75000"/>
                  </a:schemeClr>
                </a:solidFill>
              </a:defRPr>
            </a:lvl8pPr>
            <a:lvl9pPr marL="4973724" indent="0" algn="ctr">
              <a:buNone/>
              <a:defRPr>
                <a:solidFill>
                  <a:schemeClr val="tx1">
                    <a:tint val="75000"/>
                  </a:schemeClr>
                </a:solidFill>
              </a:defRPr>
            </a:lvl9pPr>
          </a:lstStyle>
          <a:p>
            <a:r>
              <a:rPr lang="en-US" dirty="0" smtClean="0"/>
              <a:t>Click to edit presenter name and title</a:t>
            </a:r>
          </a:p>
        </p:txBody>
      </p:sp>
      <p:sp>
        <p:nvSpPr>
          <p:cNvPr id="16" name="Text Placeholder 8"/>
          <p:cNvSpPr>
            <a:spLocks noGrp="1"/>
          </p:cNvSpPr>
          <p:nvPr>
            <p:ph type="body" sz="quarter" idx="16" hasCustomPrompt="1"/>
          </p:nvPr>
        </p:nvSpPr>
        <p:spPr>
          <a:xfrm>
            <a:off x="1149881" y="5304247"/>
            <a:ext cx="7262121" cy="797782"/>
          </a:xfrm>
        </p:spPr>
        <p:txBody>
          <a:bodyPr wrap="square">
            <a:spAutoFit/>
          </a:bodyPr>
          <a:lstStyle>
            <a:lvl1pPr marL="0" indent="0">
              <a:buNone/>
              <a:defRPr sz="3264" baseline="0">
                <a:solidFill>
                  <a:schemeClr val="tx1"/>
                </a:solidFill>
                <a:effectLst>
                  <a:outerShdw blurRad="38100" dist="38100" dir="2700000" algn="tl">
                    <a:srgbClr val="000000">
                      <a:alpha val="43137"/>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date</a:t>
            </a:r>
          </a:p>
        </p:txBody>
      </p:sp>
    </p:spTree>
    <p:extLst>
      <p:ext uri="{BB962C8B-B14F-4D97-AF65-F5344CB8AC3E}">
        <p14:creationId xmlns:p14="http://schemas.microsoft.com/office/powerpoint/2010/main" val="6404261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0010" y="847052"/>
            <a:ext cx="10156455" cy="4999268"/>
          </a:xfrm>
        </p:spPr>
        <p:txBody>
          <a:bodyPr anchor="ctr" anchorCtr="0">
            <a:noAutofit/>
          </a:bodyPr>
          <a:lstStyle>
            <a:lvl1pPr algn="l">
              <a:defRPr sz="6527" b="0" cap="none" baseline="0">
                <a:solidFill>
                  <a:srgbClr val="FFFFFF"/>
                </a:solidFill>
                <a:effectLst>
                  <a:outerShdw blurRad="38100" dist="38100" dir="2700000" algn="tl">
                    <a:srgbClr val="000000">
                      <a:alpha val="43137"/>
                    </a:srgbClr>
                  </a:outerShdw>
                </a:effectLst>
              </a:defRPr>
            </a:lvl1pPr>
          </a:lstStyle>
          <a:p>
            <a:r>
              <a:rPr lang="en-US" dirty="0" smtClean="0"/>
              <a:t>Click to edit section title</a:t>
            </a:r>
            <a:endParaRPr lang="en-US" dirty="0"/>
          </a:p>
        </p:txBody>
      </p:sp>
      <p:sp>
        <p:nvSpPr>
          <p:cNvPr id="4" name="Date Placeholder 3"/>
          <p:cNvSpPr>
            <a:spLocks noGrp="1"/>
          </p:cNvSpPr>
          <p:nvPr>
            <p:ph type="dt" sz="half" idx="10"/>
          </p:nvPr>
        </p:nvSpPr>
        <p:spPr>
          <a:xfrm>
            <a:off x="5288144" y="6558509"/>
            <a:ext cx="1494383" cy="247512"/>
          </a:xfrm>
          <a:prstGeom prst="rect">
            <a:avLst/>
          </a:prstGeom>
        </p:spPr>
        <p:txBody>
          <a:bodyPr/>
          <a:lstStyle/>
          <a:p>
            <a:pPr defTabSz="932597"/>
            <a:fld id="{353F57F2-CC62-4490-BF27-76BDE53ACA5C}" type="datetimeFigureOut">
              <a:rPr lang="en-US" smtClean="0">
                <a:solidFill>
                  <a:srgbClr val="FFFFFF"/>
                </a:solidFill>
              </a:rPr>
              <a:pPr defTabSz="932597"/>
              <a:t>2/8/2015</a:t>
            </a:fld>
            <a:endParaRPr lang="en-US">
              <a:solidFill>
                <a:srgbClr val="FFFFFF"/>
              </a:solidFill>
            </a:endParaRPr>
          </a:p>
        </p:txBody>
      </p:sp>
      <p:sp>
        <p:nvSpPr>
          <p:cNvPr id="5" name="Footer Placeholder 4"/>
          <p:cNvSpPr>
            <a:spLocks noGrp="1"/>
          </p:cNvSpPr>
          <p:nvPr>
            <p:ph type="ftr" sz="quarter" idx="11"/>
          </p:nvPr>
        </p:nvSpPr>
        <p:spPr>
          <a:xfrm>
            <a:off x="6782521" y="6558509"/>
            <a:ext cx="3938217" cy="247512"/>
          </a:xfrm>
          <a:prstGeom prst="rect">
            <a:avLst/>
          </a:prstGeom>
        </p:spPr>
        <p:txBody>
          <a:bodyPr/>
          <a:lstStyle/>
          <a:p>
            <a:pPr defTabSz="932597"/>
            <a:endParaRPr lang="en-US">
              <a:solidFill>
                <a:srgbClr val="FFFFFF"/>
              </a:solidFill>
            </a:endParaRPr>
          </a:p>
        </p:txBody>
      </p:sp>
    </p:spTree>
    <p:extLst>
      <p:ext uri="{BB962C8B-B14F-4D97-AF65-F5344CB8AC3E}">
        <p14:creationId xmlns:p14="http://schemas.microsoft.com/office/powerpoint/2010/main" val="1260485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cSld name="Legal">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1855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331945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559484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7299761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709271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47310260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4927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132031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16762203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9372973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642126955"/>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73834307"/>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5059450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396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327036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867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037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137027143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70794102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734886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636196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54591693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16611308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6338915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1356062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249941281"/>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758652684"/>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41721018"/>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7124493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14730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76997766"/>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20330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964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5770275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0128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480303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3417600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3987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5801541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7098892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6124971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0422108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248818521"/>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88154074"/>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682282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854838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80426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23004808"/>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556784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199035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96991730"/>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429411228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32712136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24067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1657312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673330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2071982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05242868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9432108"/>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247565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76695823"/>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520553"/>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74909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50598688"/>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5829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579791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14910831"/>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1467330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87175" y="774061"/>
            <a:ext cx="9607177" cy="4122107"/>
          </a:xfrm>
        </p:spPr>
        <p:txBody>
          <a:bodyPr anchor="b">
            <a:normAutofit/>
          </a:bodyPr>
          <a:lstStyle>
            <a:lvl1pPr>
              <a:lnSpc>
                <a:spcPct val="85000"/>
              </a:lnSpc>
              <a:defRPr sz="7343" b="0">
                <a:solidFill>
                  <a:srgbClr val="112732"/>
                </a:solidFill>
                <a:latin typeface="Segoe UI" panose="020B0502040204020203" pitchFamily="34" charset="0"/>
                <a:cs typeface="Segoe UI" panose="020B0502040204020203" pitchFamily="34" charset="0"/>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87175" y="4896168"/>
            <a:ext cx="9607177" cy="1725316"/>
          </a:xfrm>
        </p:spPr>
        <p:txBody>
          <a:bodyPr anchor="t">
            <a:normAutofit/>
          </a:bodyPr>
          <a:lstStyle>
            <a:lvl1pPr marL="0" indent="0">
              <a:buNone/>
              <a:defRPr sz="2244" spc="31" baseline="0">
                <a:solidFill>
                  <a:srgbClr val="112732"/>
                </a:solidFill>
                <a:latin typeface="Segoe UI" panose="020B0502040204020203" pitchFamily="34" charset="0"/>
                <a:cs typeface="Segoe UI" panose="020B0502040204020203" pitchFamily="34" charset="0"/>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rot="16200000">
            <a:off x="11014193" y="1018389"/>
            <a:ext cx="1942923" cy="372447"/>
          </a:xfrm>
          <a:prstGeom prst="rect">
            <a:avLst/>
          </a:prstGeom>
        </p:spPr>
        <p:txBody>
          <a:bodyPr/>
          <a:lstStyle/>
          <a:p>
            <a:fld id="{DB7A1C89-C29A-4D79-B5A1-1F424905E9A1}" type="datetimeFigureOut">
              <a:rPr lang="en-US" dirty="0"/>
              <a:t>2/8/2015</a:t>
            </a:fld>
            <a:endParaRPr lang="en-US" dirty="0"/>
          </a:p>
        </p:txBody>
      </p:sp>
      <p:sp>
        <p:nvSpPr>
          <p:cNvPr id="5" name="Footer Placeholder 4"/>
          <p:cNvSpPr>
            <a:spLocks noGrp="1"/>
          </p:cNvSpPr>
          <p:nvPr>
            <p:ph type="ftr" sz="quarter" idx="11"/>
          </p:nvPr>
        </p:nvSpPr>
        <p:spPr>
          <a:xfrm rot="16200000">
            <a:off x="10159306" y="4127067"/>
            <a:ext cx="3652696" cy="372447"/>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519285" y="6295073"/>
            <a:ext cx="932736" cy="605545"/>
          </a:xfrm>
          <a:prstGeom prst="rect">
            <a:avLst/>
          </a:prstGeom>
        </p:spPr>
        <p:txBody>
          <a:bodyPr/>
          <a:lstStyle/>
          <a:p>
            <a:fld id="{4FAB73BC-B049-4115-A692-8D63A059BFB8}" type="slidenum">
              <a:rPr lang="en-US" dirty="0"/>
              <a:t>‹#›</a:t>
            </a:fld>
            <a:endParaRPr lang="en-US" dirty="0"/>
          </a:p>
        </p:txBody>
      </p:sp>
      <p:sp>
        <p:nvSpPr>
          <p:cNvPr id="9" name="Rectangle 8"/>
          <p:cNvSpPr/>
          <p:nvPr userDrawn="1"/>
        </p:nvSpPr>
        <p:spPr>
          <a:xfrm>
            <a:off x="592841" y="6495102"/>
            <a:ext cx="5145855" cy="449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1122" b="1" dirty="0" smtClean="0">
                <a:latin typeface="Segoe UI" panose="020B0502040204020203" pitchFamily="34" charset="0"/>
                <a:ea typeface="Verdana" panose="020B0604030504040204" pitchFamily="34" charset="0"/>
                <a:cs typeface="Segoe UI" panose="020B0502040204020203" pitchFamily="34" charset="0"/>
              </a:rPr>
              <a:t>#CDays14</a:t>
            </a:r>
            <a:r>
              <a:rPr lang="it-IT" sz="1122" dirty="0" smtClean="0">
                <a:latin typeface="Segoe UI" panose="020B0502040204020203" pitchFamily="34" charset="0"/>
                <a:ea typeface="Verdana" panose="020B0604030504040204" pitchFamily="34" charset="0"/>
                <a:cs typeface="Segoe UI" panose="020B0502040204020203" pitchFamily="34" charset="0"/>
              </a:rPr>
              <a:t> – Roma - 23, 24 e 25 Settembre 2014</a:t>
            </a:r>
            <a:endParaRPr lang="it-IT" sz="1122" dirty="0">
              <a:latin typeface="Segoe UI" panose="020B0502040204020203" pitchFamily="34" charset="0"/>
              <a:ea typeface="Verdan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18297195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12732"/>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rot="16200000">
            <a:off x="11014193" y="1018389"/>
            <a:ext cx="1942923" cy="372447"/>
          </a:xfrm>
          <a:prstGeom prst="rect">
            <a:avLst/>
          </a:prstGeom>
        </p:spPr>
        <p:txBody>
          <a:bodyPr/>
          <a:lstStyle/>
          <a:p>
            <a:fld id="{3568EC8D-9508-4A2C-8FBC-4C089BA52EE5}" type="datetimeFigureOut">
              <a:rPr lang="en-US" dirty="0"/>
              <a:t>2/8/2015</a:t>
            </a:fld>
            <a:endParaRPr lang="en-US" dirty="0"/>
          </a:p>
        </p:txBody>
      </p:sp>
      <p:sp>
        <p:nvSpPr>
          <p:cNvPr id="5" name="Footer Placeholder 4"/>
          <p:cNvSpPr>
            <a:spLocks noGrp="1"/>
          </p:cNvSpPr>
          <p:nvPr>
            <p:ph type="ftr" sz="quarter" idx="11"/>
          </p:nvPr>
        </p:nvSpPr>
        <p:spPr>
          <a:xfrm rot="16200000">
            <a:off x="10159306" y="4127067"/>
            <a:ext cx="3652696" cy="372447"/>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519285" y="6295073"/>
            <a:ext cx="932736" cy="605545"/>
          </a:xfrm>
          <a:prstGeom prst="rect">
            <a:avLst/>
          </a:prstGeom>
        </p:spPr>
        <p:txBody>
          <a:bodyPr/>
          <a:lstStyle/>
          <a:p>
            <a:fld id="{4FAB73BC-B049-4115-A692-8D63A059BFB8}" type="slidenum">
              <a:rPr lang="en-US" dirty="0"/>
              <a:t>‹#›</a:t>
            </a:fld>
            <a:endParaRPr lang="en-US" dirty="0"/>
          </a:p>
        </p:txBody>
      </p:sp>
      <p:sp>
        <p:nvSpPr>
          <p:cNvPr id="10" name="Rectangle 9"/>
          <p:cNvSpPr/>
          <p:nvPr userDrawn="1"/>
        </p:nvSpPr>
        <p:spPr>
          <a:xfrm>
            <a:off x="592841" y="6495102"/>
            <a:ext cx="5145855" cy="449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1122" b="1" dirty="0" smtClean="0">
                <a:latin typeface="Segoe UI" panose="020B0502040204020203" pitchFamily="34" charset="0"/>
                <a:ea typeface="Verdana" panose="020B0604030504040204" pitchFamily="34" charset="0"/>
                <a:cs typeface="Segoe UI" panose="020B0502040204020203" pitchFamily="34" charset="0"/>
              </a:rPr>
              <a:t>#CDays14</a:t>
            </a:r>
            <a:r>
              <a:rPr lang="it-IT" sz="1122" dirty="0" smtClean="0">
                <a:latin typeface="Segoe UI" panose="020B0502040204020203" pitchFamily="34" charset="0"/>
                <a:ea typeface="Verdana" panose="020B0604030504040204" pitchFamily="34" charset="0"/>
                <a:cs typeface="Segoe UI" panose="020B0502040204020203" pitchFamily="34" charset="0"/>
              </a:rPr>
              <a:t> – Roma - 23, 24 e 25 Settembre 2014</a:t>
            </a:r>
            <a:endParaRPr lang="it-IT" sz="1122" dirty="0">
              <a:latin typeface="Segoe UI" panose="020B0502040204020203" pitchFamily="34" charset="0"/>
              <a:ea typeface="Verdan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191508810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802468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730747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4704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89512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343051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499494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453735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26728177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894329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37955398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4360433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7230031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00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0564911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7887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936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924412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136859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87864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799460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5904542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Walk-in">
    <p:spTree>
      <p:nvGrpSpPr>
        <p:cNvPr id="1" name=""/>
        <p:cNvGrpSpPr/>
        <p:nvPr/>
      </p:nvGrpSpPr>
      <p:grpSpPr>
        <a:xfrm>
          <a:off x="0" y="0"/>
          <a:ext cx="0" cy="0"/>
          <a:chOff x="0" y="0"/>
          <a:chExt cx="0" cy="0"/>
        </a:xfrm>
      </p:grpSpPr>
      <p:sp>
        <p:nvSpPr>
          <p:cNvPr id="7" name="Freeform 6"/>
          <p:cNvSpPr>
            <a:spLocks noEditPoints="1"/>
          </p:cNvSpPr>
          <p:nvPr/>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Freeform 2"/>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0739616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 name="fc"/>
          <p:cNvSpPr txBox="1"/>
          <p:nvPr/>
        </p:nvSpPr>
        <p:spPr>
          <a:xfrm>
            <a:off x="0" y="6778625"/>
            <a:ext cx="184731" cy="246221"/>
          </a:xfrm>
          <a:prstGeom prst="rect">
            <a:avLst/>
          </a:prstGeom>
          <a:noFill/>
        </p:spPr>
        <p:txBody>
          <a:bodyPr vert="horz" wrap="none" rtlCol="0">
            <a:spAutoFit/>
          </a:bodyPr>
          <a:lstStyle/>
          <a:p>
            <a:pPr algn="ctr"/>
            <a:endParaRPr lang="en-GB" sz="1000" b="1" dirty="0" smtClean="0">
              <a:gradFill flip="none" rotWithShape="1">
                <a:gsLst>
                  <a:gs pos="0">
                    <a:srgbClr val="3E8430"/>
                  </a:gs>
                  <a:gs pos="100000">
                    <a:srgbClr val="FFFFFF"/>
                  </a:gs>
                </a:gsLst>
                <a:lin ang="5400000" scaled="0"/>
                <a:tileRect/>
              </a:gradFill>
              <a:latin typeface="arial"/>
            </a:endParaRPr>
          </a:p>
        </p:txBody>
      </p:sp>
      <p:sp>
        <p:nvSpPr>
          <p:cNvPr id="6" name="Freeform 5"/>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 name="fc"/>
          <p:cNvSpPr txBox="1"/>
          <p:nvPr userDrawn="1"/>
        </p:nvSpPr>
        <p:spPr>
          <a:xfrm>
            <a:off x="0" y="6778625"/>
            <a:ext cx="184731" cy="246221"/>
          </a:xfrm>
          <a:prstGeom prst="rect">
            <a:avLst/>
          </a:prstGeom>
          <a:noFill/>
        </p:spPr>
        <p:txBody>
          <a:bodyPr vert="horz" wrap="none" rtlCol="0">
            <a:spAutoFit/>
          </a:bodyPr>
          <a:lstStyle/>
          <a:p>
            <a:pPr algn="ctr"/>
            <a:endParaRPr lang="en-GB" sz="1000" b="1" dirty="0" smtClean="0">
              <a:gradFill flip="none" rotWithShape="1">
                <a:gsLst>
                  <a:gs pos="0">
                    <a:srgbClr val="3E8430"/>
                  </a:gs>
                  <a:gs pos="100000">
                    <a:srgbClr val="FFFFFF"/>
                  </a:gs>
                </a:gsLst>
                <a:lin ang="5400000" scaled="0"/>
                <a:tileRect/>
              </a:gradFill>
              <a:latin typeface="arial"/>
            </a:endParaRPr>
          </a:p>
        </p:txBody>
      </p:sp>
    </p:spTree>
    <p:extLst>
      <p:ext uri="{BB962C8B-B14F-4D97-AF65-F5344CB8AC3E}">
        <p14:creationId xmlns:p14="http://schemas.microsoft.com/office/powerpoint/2010/main" val="356254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31035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15761220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1348264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0396522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076255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6414914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4373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7537195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108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773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10.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theme" Target="../theme/theme11.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theme" Target="../theme/theme12.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19" Type="http://schemas.openxmlformats.org/officeDocument/2006/relationships/theme" Target="../theme/theme13.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18" Type="http://schemas.openxmlformats.org/officeDocument/2006/relationships/theme" Target="../theme/theme14.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 Type="http://schemas.openxmlformats.org/officeDocument/2006/relationships/slideLayout" Target="../slideLayouts/slideLayout217.xml"/><Relationship Id="rId16" Type="http://schemas.openxmlformats.org/officeDocument/2006/relationships/slideLayout" Target="../slideLayouts/slideLayout231.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slideLayout" Target="../slideLayouts/slideLayout23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theme" Target="../theme/theme15.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theme" Target="../theme/theme16.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17" Type="http://schemas.openxmlformats.org/officeDocument/2006/relationships/theme" Target="../theme/theme17.xml"/><Relationship Id="rId2" Type="http://schemas.openxmlformats.org/officeDocument/2006/relationships/slideLayout" Target="../slideLayouts/slideLayout267.xml"/><Relationship Id="rId16" Type="http://schemas.openxmlformats.org/officeDocument/2006/relationships/slideLayout" Target="../slideLayouts/slideLayout281.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5" Type="http://schemas.openxmlformats.org/officeDocument/2006/relationships/slideLayout" Target="../slideLayouts/slideLayout28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slideLayout" Target="../slideLayouts/slideLayout2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4.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theme" Target="../theme/theme5.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theme" Target="../theme/theme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theme" Target="../theme/theme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theme" Target="../theme/theme8.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theme" Target="../theme/theme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025472890"/>
      </p:ext>
    </p:extLst>
  </p:cSld>
  <p:clrMap bg1="dk1" tx1="lt1" bg2="dk2" tx2="lt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 id="2147484432" r:id="rId12"/>
    <p:sldLayoutId id="2147484433" r:id="rId13"/>
    <p:sldLayoutId id="2147484434" r:id="rId14"/>
    <p:sldLayoutId id="2147484435" r:id="rId15"/>
    <p:sldLayoutId id="2147484436" r:id="rId16"/>
    <p:sldLayoutId id="2147484437" r:id="rId17"/>
  </p:sldLayoutIdLst>
  <p:txStyles>
    <p:titleStyle>
      <a:lvl1pPr algn="l" defTabSz="913991" rtl="0" eaLnBrk="1" latinLnBrk="0" hangingPunct="1">
        <a:spcBef>
          <a:spcPct val="0"/>
        </a:spcBef>
        <a:buNone/>
        <a:defRPr sz="4799" kern="1200">
          <a:gradFill>
            <a:gsLst>
              <a:gs pos="0">
                <a:schemeClr val="tx1"/>
              </a:gs>
              <a:gs pos="100000">
                <a:schemeClr val="tx1"/>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0">
                <a:schemeClr val="tx1"/>
              </a:gs>
              <a:gs pos="100000">
                <a:schemeClr val="tx1"/>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621222787"/>
      </p:ext>
    </p:extLst>
  </p:cSld>
  <p:clrMap bg1="dk1" tx1="lt1" bg2="dk2" tx2="lt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 id="2147484450" r:id="rId12"/>
    <p:sldLayoutId id="2147484451" r:id="rId13"/>
    <p:sldLayoutId id="2147484452" r:id="rId14"/>
    <p:sldLayoutId id="2147484453" r:id="rId15"/>
    <p:sldLayoutId id="2147484454" r:id="rId16"/>
  </p:sldLayoutIdLst>
  <p:txStyles>
    <p:titleStyle>
      <a:lvl1pPr algn="l" defTabSz="913991" rtl="0" eaLnBrk="1" latinLnBrk="0" hangingPunct="1">
        <a:spcBef>
          <a:spcPct val="0"/>
        </a:spcBef>
        <a:buNone/>
        <a:defRPr sz="4799" kern="1200">
          <a:gradFill>
            <a:gsLst>
              <a:gs pos="0">
                <a:schemeClr val="tx1"/>
              </a:gs>
              <a:gs pos="100000">
                <a:schemeClr val="tx1"/>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0">
                <a:schemeClr val="tx1"/>
              </a:gs>
              <a:gs pos="100000">
                <a:schemeClr val="tx1"/>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711148804"/>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 id="2147484468" r:id="rId13"/>
    <p:sldLayoutId id="2147484469" r:id="rId14"/>
    <p:sldLayoutId id="2147484470" r:id="rId15"/>
    <p:sldLayoutId id="2147484471" r:id="rId16"/>
  </p:sldLayoutIdLst>
  <p:txStyles>
    <p:titleStyle>
      <a:lvl1pPr algn="l" defTabSz="913991" rtl="0" eaLnBrk="1" latinLnBrk="0" hangingPunct="1">
        <a:spcBef>
          <a:spcPct val="0"/>
        </a:spcBef>
        <a:buNone/>
        <a:defRPr sz="4799" kern="1200">
          <a:gradFill>
            <a:gsLst>
              <a:gs pos="0">
                <a:srgbClr val="505050"/>
              </a:gs>
              <a:gs pos="100000">
                <a:srgbClr val="505050"/>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0">
                <a:srgbClr val="505050"/>
              </a:gs>
              <a:gs pos="100000">
                <a:srgbClr val="505050"/>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544225920"/>
      </p:ext>
    </p:extLst>
  </p:cSld>
  <p:clrMap bg1="dk1" tx1="lt1" bg2="dk2" tx2="lt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 id="2147484485" r:id="rId13"/>
    <p:sldLayoutId id="2147484486" r:id="rId14"/>
    <p:sldLayoutId id="2147484487" r:id="rId15"/>
    <p:sldLayoutId id="2147484488" r:id="rId16"/>
    <p:sldLayoutId id="2147484489" r:id="rId17"/>
    <p:sldLayoutId id="2147484490" r:id="rId18"/>
  </p:sldLayoutIdLst>
  <p:txStyles>
    <p:titleStyle>
      <a:lvl1pPr algn="l" defTabSz="913991" rtl="0" eaLnBrk="1" latinLnBrk="0" hangingPunct="1">
        <a:spcBef>
          <a:spcPct val="0"/>
        </a:spcBef>
        <a:buNone/>
        <a:defRPr sz="4799" kern="1200">
          <a:gradFill>
            <a:gsLst>
              <a:gs pos="0">
                <a:schemeClr val="tx1"/>
              </a:gs>
              <a:gs pos="100000">
                <a:schemeClr val="tx1"/>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0">
                <a:schemeClr val="tx1"/>
              </a:gs>
              <a:gs pos="100000">
                <a:schemeClr val="tx1"/>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562522453"/>
      </p:ext>
    </p:extLst>
  </p:cSld>
  <p:clrMap bg1="dk1" tx1="lt1" bg2="dk2" tx2="lt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 id="2147484507" r:id="rId16"/>
    <p:sldLayoutId id="2147484508"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41708667"/>
      </p:ext>
    </p:extLst>
  </p:cSld>
  <p:clrMap bg1="dk1" tx1="lt1" bg2="dk2" tx2="lt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 id="2147484521" r:id="rId12"/>
    <p:sldLayoutId id="2147484522" r:id="rId13"/>
    <p:sldLayoutId id="2147484523" r:id="rId14"/>
    <p:sldLayoutId id="2147484524" r:id="rId15"/>
    <p:sldLayoutId id="2147484525" r:id="rId16"/>
    <p:sldLayoutId id="2147484528"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950558756"/>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465606832"/>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 id="2147484563" r:id="rId18"/>
    <p:sldLayoutId id="2147484564" r:id="rId19"/>
    <p:sldLayoutId id="2147484565" r:id="rId20"/>
    <p:sldLayoutId id="2147484566" r:id="rId21"/>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058294572"/>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
        <p:nvSpPr>
          <p:cNvPr id="2" name="fc"/>
          <p:cNvSpPr txBox="1"/>
          <p:nvPr/>
        </p:nvSpPr>
        <p:spPr>
          <a:xfrm>
            <a:off x="0" y="6778625"/>
            <a:ext cx="184731" cy="246221"/>
          </a:xfrm>
          <a:prstGeom prst="rect">
            <a:avLst/>
          </a:prstGeom>
          <a:noFill/>
        </p:spPr>
        <p:txBody>
          <a:bodyPr vert="horz" wrap="none" rtlCol="0">
            <a:spAutoFit/>
          </a:bodyPr>
          <a:lstStyle/>
          <a:p>
            <a:pPr algn="ctr"/>
            <a:endParaRPr lang="en-GB" sz="1000" b="1" dirty="0" smtClean="0">
              <a:gradFill flip="none" rotWithShape="1">
                <a:gsLst>
                  <a:gs pos="0">
                    <a:srgbClr val="3E8430"/>
                  </a:gs>
                  <a:gs pos="100000">
                    <a:srgbClr val="FFFFFF"/>
                  </a:gs>
                </a:gsLst>
                <a:lin ang="5400000" scaled="0"/>
                <a:tileRect/>
              </a:gradFill>
              <a:latin typeface="arial"/>
            </a:endParaRPr>
          </a:p>
        </p:txBody>
      </p:sp>
    </p:spTree>
    <p:extLst>
      <p:ext uri="{BB962C8B-B14F-4D97-AF65-F5344CB8AC3E}">
        <p14:creationId xmlns:p14="http://schemas.microsoft.com/office/powerpoint/2010/main" val="1636427762"/>
      </p:ext>
    </p:extLst>
  </p:cSld>
  <p:clrMap bg1="dk1" tx1="lt1" bg2="dk2" tx2="lt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 id="2147484364" r:id="rId13"/>
    <p:sldLayoutId id="2147484365" r:id="rId14"/>
    <p:sldLayoutId id="2147484366" r:id="rId15"/>
    <p:sldLayoutId id="2147484367" r:id="rId16"/>
    <p:sldLayoutId id="2147484368"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
        <p:nvSpPr>
          <p:cNvPr id="2" name="fc"/>
          <p:cNvSpPr txBox="1"/>
          <p:nvPr/>
        </p:nvSpPr>
        <p:spPr>
          <a:xfrm>
            <a:off x="0" y="6778625"/>
            <a:ext cx="184731" cy="246221"/>
          </a:xfrm>
          <a:prstGeom prst="rect">
            <a:avLst/>
          </a:prstGeom>
          <a:noFill/>
        </p:spPr>
        <p:txBody>
          <a:bodyPr vert="horz" wrap="none" rtlCol="0">
            <a:spAutoFit/>
          </a:bodyPr>
          <a:lstStyle/>
          <a:p>
            <a:pPr algn="ctr"/>
            <a:endParaRPr lang="en-GB" sz="1000" b="1" dirty="0" smtClean="0">
              <a:gradFill flip="none" rotWithShape="1">
                <a:gsLst>
                  <a:gs pos="0">
                    <a:srgbClr val="3E8430"/>
                  </a:gs>
                  <a:gs pos="100000">
                    <a:srgbClr val="000000"/>
                  </a:gs>
                </a:gsLst>
                <a:lin ang="5400000" scaled="0"/>
                <a:tileRect/>
              </a:gradFill>
              <a:latin typeface="arial"/>
            </a:endParaRPr>
          </a:p>
        </p:txBody>
      </p:sp>
    </p:spTree>
    <p:extLst>
      <p:ext uri="{BB962C8B-B14F-4D97-AF65-F5344CB8AC3E}">
        <p14:creationId xmlns:p14="http://schemas.microsoft.com/office/powerpoint/2010/main" val="2690976594"/>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 id="2147484382" r:id="rId13"/>
    <p:sldLayoutId id="2147484383" r:id="rId14"/>
    <p:sldLayoutId id="2147484384" r:id="rId15"/>
    <p:sldLayoutId id="2147484385"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
        <p:nvSpPr>
          <p:cNvPr id="2" name="fc"/>
          <p:cNvSpPr txBox="1"/>
          <p:nvPr/>
        </p:nvSpPr>
        <p:spPr>
          <a:xfrm>
            <a:off x="0" y="6778625"/>
            <a:ext cx="184731" cy="246221"/>
          </a:xfrm>
          <a:prstGeom prst="rect">
            <a:avLst/>
          </a:prstGeom>
          <a:noFill/>
        </p:spPr>
        <p:txBody>
          <a:bodyPr vert="horz" wrap="none" rtlCol="0">
            <a:spAutoFit/>
          </a:bodyPr>
          <a:lstStyle/>
          <a:p>
            <a:pPr algn="ctr"/>
            <a:endParaRPr lang="en-GB" sz="1000" b="1" dirty="0" smtClean="0">
              <a:gradFill flip="none" rotWithShape="1">
                <a:gsLst>
                  <a:gs pos="0">
                    <a:srgbClr val="3E8430"/>
                  </a:gs>
                  <a:gs pos="100000">
                    <a:srgbClr val="FFFFFF"/>
                  </a:gs>
                </a:gsLst>
                <a:lin ang="5400000" scaled="0"/>
                <a:tileRect/>
              </a:gradFill>
              <a:latin typeface="arial"/>
            </a:endParaRPr>
          </a:p>
        </p:txBody>
      </p:sp>
    </p:spTree>
    <p:extLst>
      <p:ext uri="{BB962C8B-B14F-4D97-AF65-F5344CB8AC3E}">
        <p14:creationId xmlns:p14="http://schemas.microsoft.com/office/powerpoint/2010/main" val="2450351404"/>
      </p:ext>
    </p:extLst>
  </p:cSld>
  <p:clrMap bg1="dk1" tx1="lt1" bg2="dk2" tx2="lt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 id="2147484401" r:id="rId15"/>
    <p:sldLayoutId id="2147484402"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
        <p:nvSpPr>
          <p:cNvPr id="2" name="fc"/>
          <p:cNvSpPr txBox="1"/>
          <p:nvPr userDrawn="1"/>
        </p:nvSpPr>
        <p:spPr>
          <a:xfrm>
            <a:off x="0" y="6778625"/>
            <a:ext cx="184731" cy="246221"/>
          </a:xfrm>
          <a:prstGeom prst="rect">
            <a:avLst/>
          </a:prstGeom>
          <a:noFill/>
        </p:spPr>
        <p:txBody>
          <a:bodyPr vert="horz" wrap="none" rtlCol="0">
            <a:spAutoFit/>
          </a:bodyPr>
          <a:lstStyle/>
          <a:p>
            <a:pPr algn="ctr"/>
            <a:endParaRPr lang="en-GB" sz="1000" b="1" dirty="0" smtClean="0">
              <a:gradFill flip="none" rotWithShape="1">
                <a:gsLst>
                  <a:gs pos="0">
                    <a:srgbClr val="3E8430"/>
                  </a:gs>
                  <a:gs pos="100000">
                    <a:srgbClr val="000000"/>
                  </a:gs>
                </a:gsLst>
                <a:lin ang="5400000" scaled="0"/>
                <a:tileRect/>
              </a:gradFill>
              <a:latin typeface="arial"/>
            </a:endParaRPr>
          </a:p>
        </p:txBody>
      </p:sp>
    </p:spTree>
    <p:extLst>
      <p:ext uri="{BB962C8B-B14F-4D97-AF65-F5344CB8AC3E}">
        <p14:creationId xmlns:p14="http://schemas.microsoft.com/office/powerpoint/2010/main" val="2692615602"/>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 id="2147484417" r:id="rId14"/>
    <p:sldLayoutId id="2147484418" r:id="rId15"/>
    <p:sldLayoutId id="2147484419"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mailto:m.dalpino@dpcons.com" TargetMode="External"/><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31.png"/><Relationship Id="rId18" Type="http://schemas.openxmlformats.org/officeDocument/2006/relationships/image" Target="../media/image16.png"/><Relationship Id="rId3" Type="http://schemas.openxmlformats.org/officeDocument/2006/relationships/image" Target="../media/image13.emf"/><Relationship Id="rId21" Type="http://schemas.openxmlformats.org/officeDocument/2006/relationships/image" Target="../media/image12.png"/><Relationship Id="rId7" Type="http://schemas.openxmlformats.org/officeDocument/2006/relationships/image" Target="../media/image20.emf"/><Relationship Id="rId12" Type="http://schemas.openxmlformats.org/officeDocument/2006/relationships/image" Target="../media/image30.emf"/><Relationship Id="rId17" Type="http://schemas.openxmlformats.org/officeDocument/2006/relationships/image" Target="../media/image34.emf"/><Relationship Id="rId2" Type="http://schemas.openxmlformats.org/officeDocument/2006/relationships/image" Target="../media/image27.png"/><Relationship Id="rId16" Type="http://schemas.openxmlformats.org/officeDocument/2006/relationships/image" Target="../media/image33.emf"/><Relationship Id="rId20" Type="http://schemas.openxmlformats.org/officeDocument/2006/relationships/image" Target="../media/image36.emf"/><Relationship Id="rId1" Type="http://schemas.openxmlformats.org/officeDocument/2006/relationships/slideLayout" Target="../slideLayouts/slideLayout63.xml"/><Relationship Id="rId6" Type="http://schemas.microsoft.com/office/2007/relationships/hdphoto" Target="../media/hdphoto1.wdp"/><Relationship Id="rId11" Type="http://schemas.openxmlformats.org/officeDocument/2006/relationships/image" Target="../media/image18.emf"/><Relationship Id="rId5" Type="http://schemas.openxmlformats.org/officeDocument/2006/relationships/image" Target="../media/image19.png"/><Relationship Id="rId15" Type="http://schemas.microsoft.com/office/2007/relationships/hdphoto" Target="../media/hdphoto2.wdp"/><Relationship Id="rId10" Type="http://schemas.openxmlformats.org/officeDocument/2006/relationships/image" Target="../media/image29.png"/><Relationship Id="rId19" Type="http://schemas.openxmlformats.org/officeDocument/2006/relationships/image" Target="../media/image35.emf"/><Relationship Id="rId4" Type="http://schemas.openxmlformats.org/officeDocument/2006/relationships/image" Target="../media/image28.png"/><Relationship Id="rId9" Type="http://schemas.openxmlformats.org/officeDocument/2006/relationships/image" Target="../media/image22.emf"/><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7.emf"/><Relationship Id="rId7"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63.xml"/><Relationship Id="rId6" Type="http://schemas.openxmlformats.org/officeDocument/2006/relationships/image" Target="../media/image39.emf"/><Relationship Id="rId5" Type="http://schemas.openxmlformats.org/officeDocument/2006/relationships/image" Target="../media/image35.emf"/><Relationship Id="rId10" Type="http://schemas.openxmlformats.org/officeDocument/2006/relationships/image" Target="../media/image34.emf"/><Relationship Id="rId4" Type="http://schemas.openxmlformats.org/officeDocument/2006/relationships/image" Target="../media/image38.emf"/><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7.emf"/><Relationship Id="rId7"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image" Target="../media/image39.emf"/><Relationship Id="rId5" Type="http://schemas.openxmlformats.org/officeDocument/2006/relationships/image" Target="../media/image36.emf"/><Relationship Id="rId10" Type="http://schemas.openxmlformats.org/officeDocument/2006/relationships/image" Target="../media/image41.emf"/><Relationship Id="rId4" Type="http://schemas.openxmlformats.org/officeDocument/2006/relationships/image" Target="../media/image35.emf"/><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mailto:m.dalpino@dpcons.com" TargetMode="External"/><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em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23.emf"/><Relationship Id="rId1" Type="http://schemas.openxmlformats.org/officeDocument/2006/relationships/slideLayout" Target="../slideLayouts/slideLayout55.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png"/><Relationship Id="rId15" Type="http://schemas.openxmlformats.org/officeDocument/2006/relationships/image" Target="../media/image2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hyperlink" Target="http://blogs.msdn.com/b/azuremobile/archive/2014/05/19/mapping-between-database-types-and-client-type-in-the-net-backend-using-automapper.aspx" TargetMode="External"/><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24.tmp"/></Relationships>
</file>

<file path=ppt/slides/_rels/slide8.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phone-get-started-push" TargetMode="External"/><Relationship Id="rId2" Type="http://schemas.openxmlformats.org/officeDocument/2006/relationships/notesSlide" Target="../notesSlides/notesSlide6.xml"/><Relationship Id="rId1" Type="http://schemas.openxmlformats.org/officeDocument/2006/relationships/slideLayout" Target="../slideLayouts/slideLayout54.xml"/><Relationship Id="rId4" Type="http://schemas.openxmlformats.org/officeDocument/2006/relationships/image" Target="../media/image25.tmp"/></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r>
              <a:rPr lang="en-US" dirty="0"/>
              <a:t>Mobile Services </a:t>
            </a:r>
            <a:r>
              <a:rPr lang="en-US" dirty="0" smtClean="0"/>
              <a:t>Offline </a:t>
            </a:r>
            <a:r>
              <a:rPr lang="en-US" dirty="0"/>
              <a:t>Sync</a:t>
            </a:r>
          </a:p>
        </p:txBody>
      </p:sp>
      <p:sp>
        <p:nvSpPr>
          <p:cNvPr id="6" name="Title 1"/>
          <p:cNvSpPr txBox="1">
            <a:spLocks/>
          </p:cNvSpPr>
          <p:nvPr/>
        </p:nvSpPr>
        <p:spPr>
          <a:xfrm>
            <a:off x="350837" y="3617913"/>
            <a:ext cx="11887200" cy="914400"/>
          </a:xfrm>
          <a:prstGeom prst="rect">
            <a:avLst/>
          </a:prstGeom>
        </p:spPr>
        <p:txBody>
          <a:bodyPr vert="horz" lIns="182880" tIns="146304" rIns="182880" bIns="146304" rtlCol="0" anchor="ctr">
            <a:noAutofit/>
          </a:bodyPr>
          <a:lstStyle>
            <a:lvl1pPr algn="l" defTabSz="914166" rtl="0" eaLnBrk="1" latinLnBrk="0" hangingPunct="1">
              <a:lnSpc>
                <a:spcPct val="90000"/>
              </a:lnSpc>
              <a:spcBef>
                <a:spcPct val="0"/>
              </a:spcBef>
              <a:buNone/>
              <a:defRPr sz="6600" kern="1200" spc="0" baseline="0">
                <a:gradFill>
                  <a:gsLst>
                    <a:gs pos="0">
                      <a:srgbClr val="FFFFFF"/>
                    </a:gs>
                    <a:gs pos="100000">
                      <a:srgbClr val="FFFFFF"/>
                    </a:gs>
                  </a:gsLst>
                  <a:lin ang="5400000" scaled="0"/>
                </a:gradFill>
                <a:latin typeface="Segoe UI Light" pitchFamily="34" charset="0"/>
                <a:ea typeface="+mj-ea"/>
                <a:cs typeface="Segoe UI Light" pitchFamily="34" charset="0"/>
              </a:defRPr>
            </a:lvl1pPr>
          </a:lstStyle>
          <a:p>
            <a:r>
              <a:rPr lang="en-US" sz="3600" dirty="0" err="1" smtClean="0"/>
              <a:t>Sviluppare</a:t>
            </a:r>
            <a:r>
              <a:rPr lang="en-US" sz="3600" dirty="0" smtClean="0"/>
              <a:t> </a:t>
            </a:r>
            <a:r>
              <a:rPr lang="en-US" sz="3600" dirty="0" err="1" smtClean="0"/>
              <a:t>applicazioni</a:t>
            </a:r>
            <a:r>
              <a:rPr lang="en-US" sz="3600" dirty="0" smtClean="0"/>
              <a:t> </a:t>
            </a:r>
            <a:r>
              <a:rPr lang="en-US" sz="3600" dirty="0" err="1" smtClean="0"/>
              <a:t>parzialmente</a:t>
            </a:r>
            <a:r>
              <a:rPr lang="en-US" sz="3600" dirty="0" smtClean="0"/>
              <a:t> </a:t>
            </a:r>
            <a:r>
              <a:rPr lang="en-US" sz="3600" dirty="0" err="1" smtClean="0"/>
              <a:t>connesse</a:t>
            </a:r>
            <a:endParaRPr lang="en-US" sz="3600" dirty="0"/>
          </a:p>
        </p:txBody>
      </p:sp>
      <p:sp>
        <p:nvSpPr>
          <p:cNvPr id="7" name="Title 1"/>
          <p:cNvSpPr txBox="1">
            <a:spLocks/>
          </p:cNvSpPr>
          <p:nvPr/>
        </p:nvSpPr>
        <p:spPr>
          <a:xfrm>
            <a:off x="312208" y="144462"/>
            <a:ext cx="11887200" cy="914400"/>
          </a:xfrm>
          <a:prstGeom prst="rect">
            <a:avLst/>
          </a:prstGeom>
        </p:spPr>
        <p:txBody>
          <a:bodyPr vert="horz" lIns="182880" tIns="146304" rIns="182880" bIns="146304" rtlCol="0" anchor="ctr">
            <a:noAutofit/>
          </a:bodyPr>
          <a:lstStyle>
            <a:lvl1pPr algn="l" defTabSz="914166" rtl="0" eaLnBrk="1" latinLnBrk="0" hangingPunct="1">
              <a:lnSpc>
                <a:spcPct val="90000"/>
              </a:lnSpc>
              <a:spcBef>
                <a:spcPct val="0"/>
              </a:spcBef>
              <a:buNone/>
              <a:defRPr sz="6600" kern="1200" spc="0" baseline="0">
                <a:gradFill>
                  <a:gsLst>
                    <a:gs pos="0">
                      <a:srgbClr val="FFFFFF"/>
                    </a:gs>
                    <a:gs pos="100000">
                      <a:srgbClr val="FFFFFF"/>
                    </a:gs>
                  </a:gsLst>
                  <a:lin ang="5400000" scaled="0"/>
                </a:gradFill>
                <a:latin typeface="Segoe UI Light" pitchFamily="34" charset="0"/>
                <a:ea typeface="+mj-ea"/>
                <a:cs typeface="Segoe UI Light" pitchFamily="34" charset="0"/>
              </a:defRPr>
            </a:lvl1pPr>
          </a:lstStyle>
          <a:p>
            <a:r>
              <a:rPr lang="en-US" sz="3600" dirty="0"/>
              <a:t>@</a:t>
            </a:r>
            <a:r>
              <a:rPr lang="en-US" sz="3600" dirty="0" err="1" smtClean="0"/>
              <a:t>dnlombardia</a:t>
            </a:r>
            <a:endParaRPr lang="en-US" sz="3600" dirty="0" smtClean="0"/>
          </a:p>
          <a:p>
            <a:r>
              <a:rPr lang="en-US" sz="3600" dirty="0" smtClean="0"/>
              <a:t>#</a:t>
            </a:r>
            <a:r>
              <a:rPr lang="en-US" sz="3600" dirty="0" err="1" smtClean="0"/>
              <a:t>azureconference</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05" y="4649390"/>
            <a:ext cx="3429000" cy="119703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921364737"/>
              </p:ext>
            </p:extLst>
          </p:nvPr>
        </p:nvGraphicFramePr>
        <p:xfrm>
          <a:off x="6078643" y="4800584"/>
          <a:ext cx="6120765" cy="2040954"/>
        </p:xfrm>
        <a:graphic>
          <a:graphicData uri="http://schemas.openxmlformats.org/drawingml/2006/table">
            <a:tbl>
              <a:tblPr firstRow="1" firstCol="1" bandRow="1">
                <a:tableStyleId>{2D5ABB26-0587-4C30-8999-92F81FD0307C}</a:tableStyleId>
              </a:tblPr>
              <a:tblGrid>
                <a:gridCol w="518795"/>
                <a:gridCol w="5601970"/>
              </a:tblGrid>
              <a:tr h="1054396">
                <a:tc>
                  <a:txBody>
                    <a:bodyPr/>
                    <a:lstStyle/>
                    <a:p>
                      <a:pPr>
                        <a:lnSpc>
                          <a:spcPct val="115000"/>
                        </a:lnSpc>
                        <a:spcAft>
                          <a:spcPts val="0"/>
                        </a:spcAft>
                      </a:pPr>
                      <a:endParaRPr lang="it-IT" sz="2000" dirty="0">
                        <a:solidFill>
                          <a:srgbClr val="1F497D"/>
                        </a:solidFill>
                        <a:effectLst/>
                        <a:latin typeface="+mj-lt"/>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0"/>
                        </a:spcAft>
                      </a:pPr>
                      <a:r>
                        <a:rPr lang="it-IT" sz="2000" b="1" dirty="0" smtClean="0">
                          <a:effectLst/>
                          <a:latin typeface="+mj-lt"/>
                        </a:rPr>
                        <a:t>Marco Dal Pino</a:t>
                      </a:r>
                    </a:p>
                    <a:p>
                      <a:pPr marL="0" marR="0" indent="0" algn="l" defTabSz="914166" rtl="0" eaLnBrk="1" fontAlgn="auto" latinLnBrk="0" hangingPunct="1">
                        <a:lnSpc>
                          <a:spcPct val="115000"/>
                        </a:lnSpc>
                        <a:spcBef>
                          <a:spcPts val="0"/>
                        </a:spcBef>
                        <a:spcAft>
                          <a:spcPts val="0"/>
                        </a:spcAft>
                        <a:buClrTx/>
                        <a:buSzTx/>
                        <a:buFontTx/>
                        <a:buNone/>
                        <a:tabLst/>
                        <a:defRPr/>
                      </a:pPr>
                      <a:r>
                        <a:rPr lang="it-IT" sz="2000" b="0" kern="1200" dirty="0" smtClean="0">
                          <a:solidFill>
                            <a:schemeClr val="tx1"/>
                          </a:solidFill>
                          <a:effectLst/>
                          <a:latin typeface="+mj-lt"/>
                          <a:ea typeface="+mn-ea"/>
                          <a:cs typeface="+mn-cs"/>
                        </a:rPr>
                        <a:t>Freelance Consultant, Mobile and Embedded Dev and </a:t>
                      </a:r>
                      <a:r>
                        <a:rPr lang="it-IT" sz="2000" b="0" kern="1200" dirty="0" err="1" smtClean="0">
                          <a:solidFill>
                            <a:schemeClr val="tx1"/>
                          </a:solidFill>
                          <a:effectLst/>
                          <a:latin typeface="+mj-lt"/>
                          <a:ea typeface="+mn-ea"/>
                          <a:cs typeface="+mn-cs"/>
                        </a:rPr>
                        <a:t>analyst</a:t>
                      </a:r>
                      <a:r>
                        <a:rPr lang="it-IT" sz="2000" b="0" kern="1200" dirty="0" smtClean="0">
                          <a:solidFill>
                            <a:schemeClr val="tx1"/>
                          </a:solidFill>
                          <a:effectLst/>
                          <a:latin typeface="+mj-lt"/>
                          <a:ea typeface="+mn-ea"/>
                          <a:cs typeface="+mn-cs"/>
                        </a:rPr>
                        <a:t>, trainer speaker</a:t>
                      </a:r>
                      <a:endParaRPr lang="it-IT" sz="2000" b="0" dirty="0" smtClean="0">
                        <a:effectLst/>
                        <a:latin typeface="+mj-lt"/>
                      </a:endParaRPr>
                    </a:p>
                    <a:p>
                      <a:pPr>
                        <a:lnSpc>
                          <a:spcPct val="115000"/>
                        </a:lnSpc>
                        <a:spcAft>
                          <a:spcPts val="0"/>
                        </a:spcAft>
                      </a:pPr>
                      <a:r>
                        <a:rPr lang="it-IT" sz="2000" dirty="0" smtClean="0">
                          <a:effectLst/>
                          <a:latin typeface="+mj-lt"/>
                        </a:rPr>
                        <a:t>@</a:t>
                      </a:r>
                      <a:r>
                        <a:rPr lang="it-IT" sz="2000" dirty="0" err="1" smtClean="0">
                          <a:effectLst/>
                          <a:latin typeface="+mj-lt"/>
                        </a:rPr>
                        <a:t>marcodalpino</a:t>
                      </a:r>
                      <a:endParaRPr lang="it-IT" sz="2000" dirty="0" smtClean="0">
                        <a:effectLst/>
                        <a:latin typeface="+mj-lt"/>
                      </a:endParaRPr>
                    </a:p>
                    <a:p>
                      <a:pPr>
                        <a:lnSpc>
                          <a:spcPct val="115000"/>
                        </a:lnSpc>
                        <a:spcAft>
                          <a:spcPts val="0"/>
                        </a:spcAft>
                      </a:pPr>
                      <a:r>
                        <a:rPr lang="it-IT" sz="2000" dirty="0" smtClean="0">
                          <a:effectLst/>
                          <a:latin typeface="+mj-lt"/>
                          <a:hlinkClick r:id="rId4"/>
                        </a:rPr>
                        <a:t>m.dalpino@dpcons.com</a:t>
                      </a:r>
                      <a:r>
                        <a:rPr lang="it-IT" sz="2000" dirty="0" smtClean="0">
                          <a:effectLst/>
                          <a:latin typeface="+mj-lt"/>
                        </a:rPr>
                        <a:t> www.mobileprog.com</a:t>
                      </a:r>
                      <a:endParaRPr lang="it-IT" sz="2000" dirty="0" smtClean="0">
                        <a:effectLst/>
                        <a:latin typeface="+mj-lt"/>
                      </a:endParaRPr>
                    </a:p>
                    <a:p>
                      <a:pPr>
                        <a:lnSpc>
                          <a:spcPct val="115000"/>
                        </a:lnSpc>
                        <a:spcAft>
                          <a:spcPts val="0"/>
                        </a:spcAft>
                      </a:pPr>
                      <a:endParaRPr lang="it-IT" sz="18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0697" y="567199"/>
            <a:ext cx="2000778" cy="149518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6749" y="3072820"/>
            <a:ext cx="1250870" cy="79169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99387" y="2458319"/>
            <a:ext cx="1289571" cy="51903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8001" y="6018887"/>
            <a:ext cx="1872208" cy="711438"/>
          </a:xfrm>
          <a:prstGeom prst="rect">
            <a:avLst/>
          </a:prstGeom>
        </p:spPr>
      </p:pic>
      <p:pic>
        <p:nvPicPr>
          <p:cNvPr id="13" name="Immagin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76590" y="3860572"/>
            <a:ext cx="1335164" cy="565461"/>
          </a:xfrm>
          <a:prstGeom prst="rect">
            <a:avLst/>
          </a:prstGeom>
        </p:spPr>
      </p:pic>
    </p:spTree>
    <p:extLst>
      <p:ext uri="{BB962C8B-B14F-4D97-AF65-F5344CB8AC3E}">
        <p14:creationId xmlns:p14="http://schemas.microsoft.com/office/powerpoint/2010/main" val="1761967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US"/>
          </a:p>
        </p:txBody>
      </p:sp>
      <p:sp>
        <p:nvSpPr>
          <p:cNvPr id="2" name="Titolo 1"/>
          <p:cNvSpPr>
            <a:spLocks noGrp="1"/>
          </p:cNvSpPr>
          <p:nvPr>
            <p:ph type="title"/>
          </p:nvPr>
        </p:nvSpPr>
        <p:spPr/>
        <p:txBody>
          <a:bodyPr/>
          <a:lstStyle/>
          <a:p>
            <a:r>
              <a:rPr lang="it-IT" dirty="0" smtClean="0"/>
              <a:t>Mobile Services Offline </a:t>
            </a:r>
            <a:r>
              <a:rPr lang="it-IT" dirty="0" err="1" smtClean="0"/>
              <a:t>Sync</a:t>
            </a:r>
            <a:endParaRPr lang="it-IT" dirty="0"/>
          </a:p>
        </p:txBody>
      </p:sp>
    </p:spTree>
    <p:extLst>
      <p:ext uri="{BB962C8B-B14F-4D97-AF65-F5344CB8AC3E}">
        <p14:creationId xmlns:p14="http://schemas.microsoft.com/office/powerpoint/2010/main" val="1850182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683048" y="1213174"/>
            <a:ext cx="7401757" cy="5315328"/>
          </a:xfrm>
          <a:prstGeom prst="rect">
            <a:avLst/>
          </a:prstGeom>
          <a:solidFill>
            <a:schemeClr val="tx2"/>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Rectangle 3"/>
          <p:cNvSpPr/>
          <p:nvPr/>
        </p:nvSpPr>
        <p:spPr bwMode="auto">
          <a:xfrm>
            <a:off x="10398197" y="4825554"/>
            <a:ext cx="1536754" cy="1591334"/>
          </a:xfrm>
          <a:prstGeom prst="rect">
            <a:avLst/>
          </a:prstGeom>
          <a:solidFill>
            <a:schemeClr val="accent3"/>
          </a:solidFill>
          <a:ln w="6350" cap="flat" cmpd="sng" algn="ctr">
            <a:noFill/>
            <a:prstDash val="solid"/>
            <a:miter lim="800000"/>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13926" fontAlgn="base">
              <a:lnSpc>
                <a:spcPct val="90000"/>
              </a:lnSpc>
              <a:spcBef>
                <a:spcPct val="0"/>
              </a:spcBef>
              <a:spcAft>
                <a:spcPct val="0"/>
              </a:spcAft>
              <a:defRPr/>
            </a:pPr>
            <a:endParaRPr lang="en-US" sz="2353" kern="0" dirty="0">
              <a:solidFill>
                <a:srgbClr val="FFFFFF"/>
              </a:solidFill>
              <a:ea typeface="Segoe UI" pitchFamily="34" charset="0"/>
              <a:cs typeface="Segoe UI" pitchFamily="34" charset="0"/>
            </a:endParaRPr>
          </a:p>
        </p:txBody>
      </p:sp>
      <p:sp>
        <p:nvSpPr>
          <p:cNvPr id="5" name="TextBox 4"/>
          <p:cNvSpPr txBox="1"/>
          <p:nvPr/>
        </p:nvSpPr>
        <p:spPr>
          <a:xfrm>
            <a:off x="4841214" y="4825554"/>
            <a:ext cx="5377727" cy="1618999"/>
          </a:xfrm>
          <a:prstGeom prst="rect">
            <a:avLst/>
          </a:prstGeom>
          <a:solidFill>
            <a:schemeClr val="accent6"/>
          </a:solidFill>
        </p:spPr>
        <p:txBody>
          <a:bodyPr wrap="square" lIns="179260" tIns="143408" rIns="179260" bIns="143408" rtlCol="0">
            <a:spAutoFit/>
          </a:bodyPr>
          <a:lstStyle/>
          <a:p>
            <a:pPr defTabSz="914224" fontAlgn="base">
              <a:lnSpc>
                <a:spcPct val="90000"/>
              </a:lnSpc>
              <a:spcBef>
                <a:spcPct val="0"/>
              </a:spcBef>
              <a:spcAft>
                <a:spcPct val="0"/>
              </a:spcAft>
              <a:tabLst>
                <a:tab pos="896214" algn="l"/>
              </a:tabLst>
              <a:defRPr/>
            </a:pPr>
            <a:r>
              <a:rPr lang="en-US" sz="2353" kern="0" dirty="0">
                <a:gradFill>
                  <a:gsLst>
                    <a:gs pos="0">
                      <a:srgbClr val="FFFFFF"/>
                    </a:gs>
                    <a:gs pos="100000">
                      <a:srgbClr val="FFFFFF"/>
                    </a:gs>
                  </a:gsLst>
                  <a:lin ang="5400000" scaled="0"/>
                </a:gradFill>
                <a:ea typeface="Segoe UI" pitchFamily="34" charset="0"/>
                <a:cs typeface="Segoe UI" pitchFamily="34" charset="0"/>
              </a:rPr>
              <a:t>Push Notifications</a:t>
            </a: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4841214" y="1325210"/>
            <a:ext cx="5377727" cy="1618999"/>
          </a:xfrm>
          <a:prstGeom prst="rect">
            <a:avLst/>
          </a:prstGeom>
          <a:solidFill>
            <a:schemeClr val="accent6"/>
          </a:solidFill>
        </p:spPr>
        <p:txBody>
          <a:bodyPr wrap="square" lIns="179260" tIns="143408" rIns="179260" bIns="143408" rtlCol="0">
            <a:spAutoFit/>
          </a:bodyPr>
          <a:lstStyle/>
          <a:p>
            <a:pPr defTabSz="914224" fontAlgn="base">
              <a:lnSpc>
                <a:spcPct val="90000"/>
              </a:lnSpc>
              <a:spcBef>
                <a:spcPct val="0"/>
              </a:spcBef>
              <a:spcAft>
                <a:spcPct val="0"/>
              </a:spcAft>
              <a:tabLst>
                <a:tab pos="896214" algn="l"/>
              </a:tabLst>
              <a:defRPr/>
            </a:pPr>
            <a:r>
              <a:rPr lang="en-US" sz="2353" kern="0" dirty="0">
                <a:gradFill>
                  <a:gsLst>
                    <a:gs pos="0">
                      <a:srgbClr val="FFFFFF"/>
                    </a:gs>
                    <a:gs pos="100000">
                      <a:srgbClr val="FFFFFF"/>
                    </a:gs>
                  </a:gsLst>
                  <a:lin ang="5400000" scaled="0"/>
                </a:gradFill>
                <a:ea typeface="Segoe UI" pitchFamily="34" charset="0"/>
                <a:cs typeface="Segoe UI" pitchFamily="34" charset="0"/>
              </a:rPr>
              <a:t>Data Storage</a:t>
            </a: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4841214" y="3079068"/>
            <a:ext cx="5377727" cy="1618999"/>
          </a:xfrm>
          <a:prstGeom prst="rect">
            <a:avLst/>
          </a:prstGeom>
          <a:solidFill>
            <a:schemeClr val="accent6"/>
          </a:solidFill>
        </p:spPr>
        <p:txBody>
          <a:bodyPr wrap="square" lIns="179260" tIns="143408" rIns="179260" bIns="143408" rtlCol="0">
            <a:spAutoFit/>
          </a:bodyPr>
          <a:lstStyle/>
          <a:p>
            <a:pPr defTabSz="914224" fontAlgn="base">
              <a:lnSpc>
                <a:spcPct val="90000"/>
              </a:lnSpc>
              <a:spcBef>
                <a:spcPct val="0"/>
              </a:spcBef>
              <a:spcAft>
                <a:spcPct val="0"/>
              </a:spcAft>
              <a:tabLst>
                <a:tab pos="896214" algn="l"/>
              </a:tabLst>
              <a:defRPr/>
            </a:pPr>
            <a:r>
              <a:rPr lang="en-US" sz="2353" kern="0" dirty="0">
                <a:gradFill>
                  <a:gsLst>
                    <a:gs pos="0">
                      <a:srgbClr val="FFFFFF"/>
                    </a:gs>
                    <a:gs pos="100000">
                      <a:srgbClr val="FFFFFF"/>
                    </a:gs>
                  </a:gsLst>
                  <a:lin ang="5400000" scaled="0"/>
                </a:gradFill>
                <a:ea typeface="Segoe UI" pitchFamily="34" charset="0"/>
                <a:cs typeface="Segoe UI" pitchFamily="34" charset="0"/>
              </a:rPr>
              <a:t>User Authentication</a:t>
            </a: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1841" y="1993618"/>
            <a:ext cx="637368" cy="47802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390" y="5329723"/>
            <a:ext cx="390599" cy="590585"/>
          </a:xfrm>
          <a:prstGeom prst="rect">
            <a:avLst/>
          </a:prstGeom>
        </p:spPr>
      </p:pic>
      <p:sp>
        <p:nvSpPr>
          <p:cNvPr id="11" name="Rectangle 10"/>
          <p:cNvSpPr/>
          <p:nvPr/>
        </p:nvSpPr>
        <p:spPr bwMode="auto">
          <a:xfrm>
            <a:off x="10398199" y="1323772"/>
            <a:ext cx="1523690" cy="3354220"/>
          </a:xfrm>
          <a:prstGeom prst="rect">
            <a:avLst/>
          </a:prstGeom>
          <a:solidFill>
            <a:schemeClr val="accent3"/>
          </a:solidFill>
          <a:ln w="6350" cap="flat" cmpd="sng" algn="ctr">
            <a:noFill/>
            <a:prstDash val="solid"/>
            <a:miter lim="800000"/>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13926" fontAlgn="base">
              <a:lnSpc>
                <a:spcPct val="90000"/>
              </a:lnSpc>
              <a:spcBef>
                <a:spcPct val="0"/>
              </a:spcBef>
              <a:spcAft>
                <a:spcPct val="0"/>
              </a:spcAft>
              <a:defRPr/>
            </a:pPr>
            <a:endParaRPr lang="en-US" sz="2353" kern="0" dirty="0">
              <a:solidFill>
                <a:srgbClr val="FFFFFF"/>
              </a:solidFill>
              <a:ea typeface="Segoe UI" pitchFamily="34" charset="0"/>
              <a:cs typeface="Segoe UI" pitchFamily="34" charset="0"/>
            </a:endParaRPr>
          </a:p>
        </p:txBody>
      </p:sp>
      <p:sp>
        <p:nvSpPr>
          <p:cNvPr id="12" name="TextBox 11"/>
          <p:cNvSpPr txBox="1"/>
          <p:nvPr/>
        </p:nvSpPr>
        <p:spPr>
          <a:xfrm>
            <a:off x="10398127" y="2624930"/>
            <a:ext cx="1536825" cy="1702184"/>
          </a:xfrm>
          <a:prstGeom prst="rect">
            <a:avLst/>
          </a:prstGeom>
          <a:noFill/>
        </p:spPr>
        <p:txBody>
          <a:bodyPr wrap="square" lIns="179260" tIns="143408" rIns="179260" bIns="143408" rtlCol="0">
            <a:spAutoFit/>
          </a:bodyPr>
          <a:lstStyle/>
          <a:p>
            <a:pPr algn="ctr" defTabSz="914074">
              <a:lnSpc>
                <a:spcPct val="90000"/>
              </a:lnSpc>
              <a:defRPr/>
            </a:pPr>
            <a:r>
              <a:rPr lang="en-US" sz="2000" kern="0" dirty="0">
                <a:solidFill>
                  <a:srgbClr val="FFFFFF"/>
                </a:solidFill>
              </a:rPr>
              <a:t>Node.js Express</a:t>
            </a:r>
          </a:p>
          <a:p>
            <a:pPr defTabSz="914074">
              <a:lnSpc>
                <a:spcPct val="90000"/>
              </a:lnSpc>
              <a:defRPr/>
            </a:pPr>
            <a:endParaRPr lang="en-US" sz="2000" kern="0" dirty="0">
              <a:solidFill>
                <a:srgbClr val="FFFFFF"/>
              </a:solidFill>
            </a:endParaRPr>
          </a:p>
          <a:p>
            <a:pPr algn="ctr" defTabSz="914074">
              <a:lnSpc>
                <a:spcPct val="90000"/>
              </a:lnSpc>
              <a:defRPr/>
            </a:pPr>
            <a:r>
              <a:rPr lang="en-US" sz="2000" kern="0" dirty="0" smtClean="0">
                <a:solidFill>
                  <a:srgbClr val="FFFFFF"/>
                </a:solidFill>
              </a:rPr>
              <a:t>ASP.NET</a:t>
            </a:r>
            <a:endParaRPr lang="en-US" sz="2000" kern="0" dirty="0">
              <a:solidFill>
                <a:srgbClr val="FFFFFF"/>
              </a:solidFill>
            </a:endParaRPr>
          </a:p>
          <a:p>
            <a:pPr algn="ctr" defTabSz="914074">
              <a:lnSpc>
                <a:spcPct val="90000"/>
              </a:lnSpc>
              <a:defRPr/>
            </a:pPr>
            <a:r>
              <a:rPr lang="en-US" sz="2000" kern="0" dirty="0">
                <a:solidFill>
                  <a:srgbClr val="FFFFFF"/>
                </a:solidFill>
              </a:rPr>
              <a:t>Web API</a:t>
            </a:r>
            <a:endParaRPr lang="en-US" sz="1599" kern="0" dirty="0">
              <a:solidFill>
                <a:srgbClr val="FFFFFF"/>
              </a:solidFill>
            </a:endParaRPr>
          </a:p>
        </p:txBody>
      </p:sp>
      <p:pic>
        <p:nvPicPr>
          <p:cNvPr id="13" name="Picture 12"/>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10667087" y="1490073"/>
            <a:ext cx="985917" cy="739438"/>
          </a:xfrm>
          <a:prstGeom prst="rect">
            <a:avLst/>
          </a:prstGeom>
          <a:noFill/>
          <a:ln>
            <a:noFill/>
          </a:ln>
        </p:spPr>
      </p:pic>
      <p:sp>
        <p:nvSpPr>
          <p:cNvPr id="14" name="TextBox 13"/>
          <p:cNvSpPr txBox="1"/>
          <p:nvPr/>
        </p:nvSpPr>
        <p:spPr>
          <a:xfrm>
            <a:off x="5177678" y="2392254"/>
            <a:ext cx="717031" cy="441715"/>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SQL</a:t>
            </a:r>
          </a:p>
        </p:txBody>
      </p:sp>
      <p:sp>
        <p:nvSpPr>
          <p:cNvPr id="15" name="TextBox 14"/>
          <p:cNvSpPr txBox="1"/>
          <p:nvPr/>
        </p:nvSpPr>
        <p:spPr>
          <a:xfrm>
            <a:off x="6131507" y="2370260"/>
            <a:ext cx="896287" cy="591050"/>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Table Storage</a:t>
            </a:r>
          </a:p>
        </p:txBody>
      </p:sp>
      <p:sp>
        <p:nvSpPr>
          <p:cNvPr id="16" name="TextBox 15"/>
          <p:cNvSpPr txBox="1"/>
          <p:nvPr/>
        </p:nvSpPr>
        <p:spPr>
          <a:xfrm>
            <a:off x="7167284" y="2420412"/>
            <a:ext cx="896289" cy="591050"/>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Blob Storage</a:t>
            </a:r>
          </a:p>
        </p:txBody>
      </p:sp>
      <p:sp>
        <p:nvSpPr>
          <p:cNvPr id="17" name="TextBox 16"/>
          <p:cNvSpPr txBox="1"/>
          <p:nvPr/>
        </p:nvSpPr>
        <p:spPr>
          <a:xfrm>
            <a:off x="4975661" y="5937452"/>
            <a:ext cx="896289" cy="438889"/>
          </a:xfrm>
          <a:prstGeom prst="rect">
            <a:avLst/>
          </a:prstGeom>
          <a:noFill/>
        </p:spPr>
        <p:txBody>
          <a:bodyPr wrap="square" lIns="179260" tIns="143408" rIns="179260" bIns="143408" rtlCol="0">
            <a:spAutoFit/>
          </a:bodyPr>
          <a:lstStyle/>
          <a:p>
            <a:pPr algn="ctr" defTabSz="914074">
              <a:lnSpc>
                <a:spcPct val="90000"/>
              </a:lnSpc>
              <a:defRPr/>
            </a:pPr>
            <a:r>
              <a:rPr lang="en-US" sz="1078" kern="0" dirty="0" smtClean="0">
                <a:solidFill>
                  <a:srgbClr val="FFFFFF"/>
                </a:solidFill>
              </a:rPr>
              <a:t>WNS</a:t>
            </a:r>
            <a:endParaRPr lang="en-US" sz="1078" kern="0" dirty="0">
              <a:solidFill>
                <a:srgbClr val="FFFFFF"/>
              </a:solidFill>
            </a:endParaRPr>
          </a:p>
        </p:txBody>
      </p:sp>
      <p:sp>
        <p:nvSpPr>
          <p:cNvPr id="18" name="TextBox 17"/>
          <p:cNvSpPr txBox="1"/>
          <p:nvPr/>
        </p:nvSpPr>
        <p:spPr>
          <a:xfrm>
            <a:off x="6462245" y="5951559"/>
            <a:ext cx="806660" cy="441715"/>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APNS</a:t>
            </a:r>
          </a:p>
        </p:txBody>
      </p:sp>
      <p:sp>
        <p:nvSpPr>
          <p:cNvPr id="19" name="TextBox 18"/>
          <p:cNvSpPr txBox="1"/>
          <p:nvPr/>
        </p:nvSpPr>
        <p:spPr>
          <a:xfrm>
            <a:off x="7773442" y="5968777"/>
            <a:ext cx="806660" cy="441715"/>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GCM</a:t>
            </a:r>
          </a:p>
        </p:txBody>
      </p:sp>
      <p:pic>
        <p:nvPicPr>
          <p:cNvPr id="20" name="Picture 19" descr="mongodb white.png"/>
          <p:cNvPicPr>
            <a:picLocks noChangeAspect="1"/>
          </p:cNvPicPr>
          <p:nvPr/>
        </p:nvPicPr>
        <p:blipFill>
          <a:blip r:embed="rId5" cstate="print">
            <a:clrChange>
              <a:clrFrom>
                <a:srgbClr val="89D1E5"/>
              </a:clrFrom>
              <a:clrTo>
                <a:srgbClr val="89D1E5">
                  <a:alpha val="0"/>
                </a:srgbClr>
              </a:clrTo>
            </a:clrChange>
            <a:extLst>
              <a:ext uri="{BEBA8EAE-BF5A-486C-A8C5-ECC9F3942E4B}">
                <a14:imgProps xmlns:a14="http://schemas.microsoft.com/office/drawing/2010/main">
                  <a14:imgLayer r:embed="rId6">
                    <a14:imgEffect>
                      <a14:backgroundRemoval t="9885" b="100000" l="9885" r="89885">
                        <a14:foregroundMark x1="56782" y1="41379" x2="56782" y2="41379"/>
                        <a14:foregroundMark x1="48046" y1="90575" x2="48046" y2="90575"/>
                        <a14:foregroundMark x1="50575" y1="86207" x2="50575" y2="86207"/>
                      </a14:backgroundRemoval>
                    </a14:imgEffect>
                  </a14:imgLayer>
                </a14:imgProps>
              </a:ext>
              <a:ext uri="{28A0092B-C50C-407E-A947-70E740481C1C}">
                <a14:useLocalDpi xmlns:a14="http://schemas.microsoft.com/office/drawing/2010/main" val="0"/>
              </a:ext>
            </a:extLst>
          </a:blip>
          <a:stretch>
            <a:fillRect/>
          </a:stretch>
        </p:blipFill>
        <p:spPr>
          <a:xfrm>
            <a:off x="8190825" y="1821789"/>
            <a:ext cx="747288" cy="747288"/>
          </a:xfrm>
          <a:prstGeom prst="rect">
            <a:avLst/>
          </a:prstGeom>
        </p:spPr>
      </p:pic>
      <p:sp>
        <p:nvSpPr>
          <p:cNvPr id="21" name="TextBox 20"/>
          <p:cNvSpPr txBox="1"/>
          <p:nvPr/>
        </p:nvSpPr>
        <p:spPr>
          <a:xfrm>
            <a:off x="8159802" y="2418375"/>
            <a:ext cx="814545" cy="594104"/>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Mongo DB</a:t>
            </a: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6389" y="5339930"/>
            <a:ext cx="465546" cy="570171"/>
          </a:xfrm>
          <a:prstGeom prst="rect">
            <a:avLst/>
          </a:prstGeom>
        </p:spPr>
      </p:pic>
      <p:grpSp>
        <p:nvGrpSpPr>
          <p:cNvPr id="23" name="Group 22"/>
          <p:cNvGrpSpPr>
            <a:grpSpLocks noChangeAspect="1"/>
          </p:cNvGrpSpPr>
          <p:nvPr/>
        </p:nvGrpSpPr>
        <p:grpSpPr>
          <a:xfrm>
            <a:off x="9131380" y="5368965"/>
            <a:ext cx="554274" cy="582594"/>
            <a:chOff x="3856037" y="3040062"/>
            <a:chExt cx="1739900" cy="1828800"/>
          </a:xfrm>
        </p:grpSpPr>
        <p:pic>
          <p:nvPicPr>
            <p:cNvPr id="24" name="Picture 23"/>
            <p:cNvPicPr>
              <a:picLocks noChangeAspect="1"/>
            </p:cNvPicPr>
            <p:nvPr/>
          </p:nvPicPr>
          <p:blipFill>
            <a:blip r:embed="rId8"/>
            <a:stretch>
              <a:fillRect/>
            </a:stretch>
          </p:blipFill>
          <p:spPr>
            <a:xfrm>
              <a:off x="3856037" y="3040062"/>
              <a:ext cx="1739900" cy="609600"/>
            </a:xfrm>
            <a:prstGeom prst="rect">
              <a:avLst/>
            </a:prstGeom>
          </p:spPr>
        </p:pic>
        <p:pic>
          <p:nvPicPr>
            <p:cNvPr id="25" name="Picture 24"/>
            <p:cNvPicPr>
              <a:picLocks noChangeAspect="1"/>
            </p:cNvPicPr>
            <p:nvPr/>
          </p:nvPicPr>
          <p:blipFill>
            <a:blip r:embed="rId9"/>
            <a:stretch>
              <a:fillRect/>
            </a:stretch>
          </p:blipFill>
          <p:spPr>
            <a:xfrm>
              <a:off x="3856037" y="3840162"/>
              <a:ext cx="1739900" cy="1028700"/>
            </a:xfrm>
            <a:prstGeom prst="rect">
              <a:avLst/>
            </a:prstGeom>
          </p:spPr>
        </p:pic>
      </p:grpSp>
      <p:sp>
        <p:nvSpPr>
          <p:cNvPr id="26" name="TextBox 25"/>
          <p:cNvSpPr txBox="1"/>
          <p:nvPr/>
        </p:nvSpPr>
        <p:spPr>
          <a:xfrm>
            <a:off x="8808669" y="5937452"/>
            <a:ext cx="1165175" cy="594104"/>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Notification Hubs</a:t>
            </a:r>
          </a:p>
        </p:txBody>
      </p:sp>
      <p:sp>
        <p:nvSpPr>
          <p:cNvPr id="27" name="TextBox 26"/>
          <p:cNvSpPr txBox="1"/>
          <p:nvPr/>
        </p:nvSpPr>
        <p:spPr>
          <a:xfrm>
            <a:off x="10422053" y="5529345"/>
            <a:ext cx="1523690" cy="843395"/>
          </a:xfrm>
          <a:prstGeom prst="rect">
            <a:avLst/>
          </a:prstGeom>
          <a:noFill/>
        </p:spPr>
        <p:txBody>
          <a:bodyPr wrap="square" lIns="179260" tIns="143408" rIns="179260" bIns="143408" rtlCol="0">
            <a:spAutoFit/>
          </a:bodyPr>
          <a:lstStyle/>
          <a:p>
            <a:pPr algn="ctr" defTabSz="914074">
              <a:lnSpc>
                <a:spcPct val="90000"/>
              </a:lnSpc>
              <a:defRPr/>
            </a:pPr>
            <a:r>
              <a:rPr lang="en-US" sz="1960" kern="0" dirty="0">
                <a:solidFill>
                  <a:srgbClr val="FFFFFF"/>
                </a:solidFill>
              </a:rPr>
              <a:t>Source Control</a:t>
            </a:r>
          </a:p>
        </p:txBody>
      </p:sp>
      <p:cxnSp>
        <p:nvCxnSpPr>
          <p:cNvPr id="28" name="Straight Connector 27"/>
          <p:cNvCxnSpPr>
            <a:stCxn id="3" idx="1"/>
            <a:endCxn id="44" idx="2"/>
          </p:cNvCxnSpPr>
          <p:nvPr/>
        </p:nvCxnSpPr>
        <p:spPr>
          <a:xfrm flipH="1">
            <a:off x="3901065" y="3870838"/>
            <a:ext cx="781983" cy="3794"/>
          </a:xfrm>
          <a:prstGeom prst="line">
            <a:avLst/>
          </a:prstGeom>
          <a:ln w="762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5564" y="3665378"/>
            <a:ext cx="317812" cy="478150"/>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5351345" y="3680016"/>
            <a:ext cx="479309" cy="477559"/>
          </a:xfrm>
          <a:prstGeom prst="rect">
            <a:avLst/>
          </a:prstGeom>
        </p:spPr>
      </p:pic>
      <p:pic>
        <p:nvPicPr>
          <p:cNvPr id="35" name="Picture 34"/>
          <p:cNvPicPr>
            <a:picLocks noChangeAspect="1"/>
          </p:cNvPicPr>
          <p:nvPr/>
        </p:nvPicPr>
        <p:blipFill>
          <a:blip r:embed="rId11"/>
          <a:stretch>
            <a:fillRect/>
          </a:stretch>
        </p:blipFill>
        <p:spPr>
          <a:xfrm>
            <a:off x="9200217" y="3592836"/>
            <a:ext cx="537779" cy="571390"/>
          </a:xfrm>
          <a:prstGeom prst="rect">
            <a:avLst/>
          </a:prstGeom>
        </p:spPr>
      </p:pic>
      <p:sp>
        <p:nvSpPr>
          <p:cNvPr id="36" name="TextBox 35"/>
          <p:cNvSpPr txBox="1"/>
          <p:nvPr/>
        </p:nvSpPr>
        <p:spPr>
          <a:xfrm>
            <a:off x="5103234" y="4157411"/>
            <a:ext cx="985916" cy="441715"/>
          </a:xfrm>
          <a:prstGeom prst="rect">
            <a:avLst/>
          </a:prstGeom>
          <a:noFill/>
        </p:spPr>
        <p:txBody>
          <a:bodyPr wrap="square" lIns="179260" tIns="143408" rIns="179260" bIns="143408" rtlCol="0">
            <a:spAutoFit/>
          </a:bodyPr>
          <a:lstStyle/>
          <a:p>
            <a:pPr algn="ctr" defTabSz="914074">
              <a:lnSpc>
                <a:spcPct val="90000"/>
              </a:lnSpc>
            </a:pPr>
            <a:r>
              <a:rPr lang="en-US" sz="1078" dirty="0">
                <a:solidFill>
                  <a:srgbClr val="FFFFFF"/>
                </a:solidFill>
              </a:rPr>
              <a:t>Facebook</a:t>
            </a:r>
          </a:p>
        </p:txBody>
      </p:sp>
      <p:sp>
        <p:nvSpPr>
          <p:cNvPr id="37" name="TextBox 36"/>
          <p:cNvSpPr txBox="1"/>
          <p:nvPr/>
        </p:nvSpPr>
        <p:spPr>
          <a:xfrm>
            <a:off x="6138831" y="4156465"/>
            <a:ext cx="896287" cy="441715"/>
          </a:xfrm>
          <a:prstGeom prst="rect">
            <a:avLst/>
          </a:prstGeom>
          <a:noFill/>
        </p:spPr>
        <p:txBody>
          <a:bodyPr wrap="square" lIns="179260" tIns="143408" rIns="179260" bIns="143408" rtlCol="0">
            <a:spAutoFit/>
          </a:bodyPr>
          <a:lstStyle/>
          <a:p>
            <a:pPr algn="ctr" defTabSz="914074">
              <a:lnSpc>
                <a:spcPct val="90000"/>
              </a:lnSpc>
            </a:pPr>
            <a:r>
              <a:rPr lang="en-US" sz="1078" dirty="0">
                <a:solidFill>
                  <a:srgbClr val="FFFFFF"/>
                </a:solidFill>
              </a:rPr>
              <a:t>Twitter</a:t>
            </a:r>
          </a:p>
        </p:txBody>
      </p:sp>
      <p:sp>
        <p:nvSpPr>
          <p:cNvPr id="38" name="TextBox 37"/>
          <p:cNvSpPr txBox="1"/>
          <p:nvPr/>
        </p:nvSpPr>
        <p:spPr>
          <a:xfrm>
            <a:off x="7164890" y="4168670"/>
            <a:ext cx="985917" cy="441715"/>
          </a:xfrm>
          <a:prstGeom prst="rect">
            <a:avLst/>
          </a:prstGeom>
          <a:noFill/>
        </p:spPr>
        <p:txBody>
          <a:bodyPr wrap="square" lIns="179260" tIns="143408" rIns="179260" bIns="143408" rtlCol="0">
            <a:spAutoFit/>
          </a:bodyPr>
          <a:lstStyle/>
          <a:p>
            <a:pPr algn="ctr" defTabSz="914074">
              <a:lnSpc>
                <a:spcPct val="90000"/>
              </a:lnSpc>
            </a:pPr>
            <a:r>
              <a:rPr lang="en-US" sz="1078" dirty="0">
                <a:solidFill>
                  <a:srgbClr val="FFFFFF"/>
                </a:solidFill>
              </a:rPr>
              <a:t>Microsoft</a:t>
            </a:r>
          </a:p>
        </p:txBody>
      </p:sp>
      <p:sp>
        <p:nvSpPr>
          <p:cNvPr id="39" name="TextBox 38"/>
          <p:cNvSpPr txBox="1"/>
          <p:nvPr/>
        </p:nvSpPr>
        <p:spPr>
          <a:xfrm>
            <a:off x="8150805" y="4161459"/>
            <a:ext cx="806660" cy="438889"/>
          </a:xfrm>
          <a:prstGeom prst="rect">
            <a:avLst/>
          </a:prstGeom>
          <a:noFill/>
        </p:spPr>
        <p:txBody>
          <a:bodyPr wrap="square" lIns="179260" tIns="143408" rIns="179260" bIns="143408" rtlCol="0">
            <a:spAutoFit/>
          </a:bodyPr>
          <a:lstStyle/>
          <a:p>
            <a:pPr algn="ctr" defTabSz="914074">
              <a:lnSpc>
                <a:spcPct val="90000"/>
              </a:lnSpc>
            </a:pPr>
            <a:r>
              <a:rPr lang="en-US" sz="1078" dirty="0">
                <a:solidFill>
                  <a:srgbClr val="FFFFFF"/>
                </a:solidFill>
              </a:rPr>
              <a:t>Google</a:t>
            </a:r>
          </a:p>
        </p:txBody>
      </p:sp>
      <p:sp>
        <p:nvSpPr>
          <p:cNvPr id="40" name="TextBox 39"/>
          <p:cNvSpPr txBox="1"/>
          <p:nvPr/>
        </p:nvSpPr>
        <p:spPr>
          <a:xfrm>
            <a:off x="8919133" y="4164226"/>
            <a:ext cx="1114070" cy="588160"/>
          </a:xfrm>
          <a:prstGeom prst="rect">
            <a:avLst/>
          </a:prstGeom>
          <a:noFill/>
        </p:spPr>
        <p:txBody>
          <a:bodyPr wrap="square" lIns="179260" tIns="143408" rIns="179260" bIns="143408" rtlCol="0">
            <a:spAutoFit/>
          </a:bodyPr>
          <a:lstStyle/>
          <a:p>
            <a:pPr algn="ctr" defTabSz="914074">
              <a:lnSpc>
                <a:spcPct val="90000"/>
              </a:lnSpc>
            </a:pPr>
            <a:r>
              <a:rPr lang="en-US" sz="1078" dirty="0">
                <a:solidFill>
                  <a:srgbClr val="FFFFFF"/>
                </a:solidFill>
              </a:rPr>
              <a:t>Azure Active Directory</a:t>
            </a:r>
          </a:p>
        </p:txBody>
      </p:sp>
      <p:pic>
        <p:nvPicPr>
          <p:cNvPr id="41" name="Picture 40"/>
          <p:cNvPicPr>
            <a:picLocks noChangeAspect="1"/>
          </p:cNvPicPr>
          <p:nvPr/>
        </p:nvPicPr>
        <p:blipFill>
          <a:blip r:embed="rId12">
            <a:biLevel thresh="50000"/>
          </a:blip>
          <a:stretch>
            <a:fillRect/>
          </a:stretch>
        </p:blipFill>
        <p:spPr>
          <a:xfrm>
            <a:off x="10769128" y="4867274"/>
            <a:ext cx="825600" cy="820202"/>
          </a:xfrm>
          <a:prstGeom prst="rect">
            <a:avLst/>
          </a:prstGeom>
          <a:noFill/>
          <a:ln>
            <a:noFill/>
          </a:ln>
        </p:spPr>
      </p:pic>
      <p:pic>
        <p:nvPicPr>
          <p:cNvPr id="42" name="Picture 41"/>
          <p:cNvPicPr>
            <a:picLocks noChangeAspect="1"/>
          </p:cNvPicPr>
          <p:nvPr/>
        </p:nvPicPr>
        <p:blipFill>
          <a:blip r:embed="rId13" cstate="print">
            <a:biLevel thresh="50000"/>
            <a:extLst>
              <a:ext uri="{28A0092B-C50C-407E-A947-70E740481C1C}">
                <a14:useLocalDpi xmlns:a14="http://schemas.microsoft.com/office/drawing/2010/main" val="0"/>
              </a:ext>
            </a:extLst>
          </a:blip>
          <a:stretch>
            <a:fillRect/>
          </a:stretch>
        </p:blipFill>
        <p:spPr>
          <a:xfrm>
            <a:off x="6318209" y="3688342"/>
            <a:ext cx="545931" cy="441188"/>
          </a:xfrm>
          <a:prstGeom prst="rect">
            <a:avLst/>
          </a:prstGeom>
          <a:noFill/>
          <a:ln>
            <a:noFill/>
          </a:ln>
        </p:spPr>
      </p:pic>
      <p:sp>
        <p:nvSpPr>
          <p:cNvPr id="43" name="Rectangle 42"/>
          <p:cNvSpPr/>
          <p:nvPr/>
        </p:nvSpPr>
        <p:spPr bwMode="auto">
          <a:xfrm>
            <a:off x="227810" y="1852039"/>
            <a:ext cx="2857779" cy="4045189"/>
          </a:xfrm>
          <a:prstGeom prst="rect">
            <a:avLst/>
          </a:prstGeom>
          <a:solidFill>
            <a:schemeClr val="tx2"/>
          </a:solidFill>
          <a:ln w="6350" cap="flat" cmpd="sng" algn="ctr">
            <a:noFill/>
            <a:prstDash val="solid"/>
            <a:miter lim="800000"/>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defTabSz="913926"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rot="16200000">
            <a:off x="1512426" y="3508589"/>
            <a:ext cx="4045192" cy="732085"/>
          </a:xfrm>
          <a:prstGeom prst="rect">
            <a:avLst/>
          </a:prstGeom>
          <a:solidFill>
            <a:schemeClr val="tx2"/>
          </a:solidFill>
          <a:ln>
            <a:noFill/>
          </a:ln>
        </p:spPr>
        <p:txBody>
          <a:bodyPr wrap="square" lIns="179260" tIns="143408" rIns="179260" bIns="143408" rtlCol="0">
            <a:spAutoFit/>
          </a:bodyPr>
          <a:lstStyle/>
          <a:p>
            <a:pPr algn="ctr" defTabSz="914074">
              <a:lnSpc>
                <a:spcPct val="90000"/>
              </a:lnSpc>
              <a:defRPr/>
            </a:pPr>
            <a:r>
              <a:rPr lang="en-US" sz="3136" kern="0" dirty="0">
                <a:solidFill>
                  <a:schemeClr val="bg1"/>
                </a:solidFill>
              </a:rPr>
              <a:t>REST API</a:t>
            </a:r>
          </a:p>
        </p:txBody>
      </p:sp>
      <p:pic>
        <p:nvPicPr>
          <p:cNvPr id="45" name="Picture 44"/>
          <p:cNvPicPr>
            <a:picLocks noChangeAspect="1"/>
          </p:cNvPicPr>
          <p:nvPr/>
        </p:nvPicPr>
        <p:blipFill>
          <a:blip r:embed="rId14">
            <a:biLevel thresh="25000"/>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9226241" y="1975197"/>
            <a:ext cx="485731" cy="485731"/>
          </a:xfrm>
          <a:prstGeom prst="rect">
            <a:avLst/>
          </a:prstGeom>
        </p:spPr>
      </p:pic>
      <p:sp>
        <p:nvSpPr>
          <p:cNvPr id="46" name="TextBox 45"/>
          <p:cNvSpPr txBox="1"/>
          <p:nvPr/>
        </p:nvSpPr>
        <p:spPr>
          <a:xfrm>
            <a:off x="8776709" y="2402260"/>
            <a:ext cx="1399758" cy="594104"/>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Hybrid Connections</a:t>
            </a:r>
          </a:p>
        </p:txBody>
      </p:sp>
      <p:pic>
        <p:nvPicPr>
          <p:cNvPr id="47" name="Picture 46"/>
          <p:cNvPicPr>
            <a:picLocks noChangeAspect="1"/>
          </p:cNvPicPr>
          <p:nvPr/>
        </p:nvPicPr>
        <p:blipFill>
          <a:blip r:embed="rId16">
            <a:biLevel thresh="25000"/>
          </a:blip>
          <a:stretch>
            <a:fillRect/>
          </a:stretch>
        </p:blipFill>
        <p:spPr>
          <a:xfrm>
            <a:off x="7297410" y="1948818"/>
            <a:ext cx="617313" cy="538490"/>
          </a:xfrm>
          <a:prstGeom prst="rect">
            <a:avLst/>
          </a:prstGeom>
        </p:spPr>
      </p:pic>
      <p:pic>
        <p:nvPicPr>
          <p:cNvPr id="48" name="Picture 47"/>
          <p:cNvPicPr>
            <a:picLocks noChangeAspect="1"/>
          </p:cNvPicPr>
          <p:nvPr/>
        </p:nvPicPr>
        <p:blipFill>
          <a:blip r:embed="rId17">
            <a:biLevel thresh="25000"/>
          </a:blip>
          <a:stretch>
            <a:fillRect/>
          </a:stretch>
        </p:blipFill>
        <p:spPr>
          <a:xfrm>
            <a:off x="6259705" y="1956295"/>
            <a:ext cx="602259" cy="523533"/>
          </a:xfrm>
          <a:prstGeom prst="rect">
            <a:avLst/>
          </a:prstGeom>
        </p:spPr>
      </p:pic>
      <p:sp>
        <p:nvSpPr>
          <p:cNvPr id="49" name="TextBox 48"/>
          <p:cNvSpPr txBox="1"/>
          <p:nvPr/>
        </p:nvSpPr>
        <p:spPr>
          <a:xfrm>
            <a:off x="392314" y="2006406"/>
            <a:ext cx="2551863" cy="2380379"/>
          </a:xfrm>
          <a:prstGeom prst="rect">
            <a:avLst/>
          </a:prstGeom>
          <a:solidFill>
            <a:schemeClr val="accent6"/>
          </a:solidFill>
        </p:spPr>
        <p:txBody>
          <a:bodyPr wrap="square" lIns="179260" tIns="143408" rIns="179260" bIns="143408" numCol="2" rtlCol="0">
            <a:noAutofit/>
          </a:bodyPr>
          <a:lstStyle/>
          <a:p>
            <a:pPr defTabSz="914224" fontAlgn="base">
              <a:lnSpc>
                <a:spcPct val="90000"/>
              </a:lnSpc>
              <a:spcBef>
                <a:spcPct val="0"/>
              </a:spcBef>
              <a:spcAft>
                <a:spcPct val="0"/>
              </a:spcAft>
              <a:tabLst>
                <a:tab pos="896214" algn="l"/>
              </a:tabLst>
              <a:defRPr/>
            </a:pPr>
            <a:r>
              <a:rPr lang="en-US" sz="2353" kern="0" dirty="0" smtClean="0">
                <a:gradFill>
                  <a:gsLst>
                    <a:gs pos="0">
                      <a:srgbClr val="FFFFFF"/>
                    </a:gs>
                    <a:gs pos="100000">
                      <a:srgbClr val="FFFFFF"/>
                    </a:gs>
                  </a:gsLst>
                  <a:lin ang="5400000" scaled="0"/>
                </a:gradFill>
                <a:ea typeface="Segoe UI" pitchFamily="34" charset="0"/>
                <a:cs typeface="Segoe UI" pitchFamily="34" charset="0"/>
              </a:rPr>
              <a:t>SDKs</a:t>
            </a: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074">
              <a:lnSpc>
                <a:spcPct val="90000"/>
              </a:lnSpc>
              <a:spcBef>
                <a:spcPts val="587"/>
              </a:spcBef>
              <a:defRPr/>
            </a:pPr>
            <a:endParaRPr lang="en-US" sz="1080" kern="0" dirty="0" smtClean="0">
              <a:solidFill>
                <a:srgbClr val="FFFFFF"/>
              </a:solidFill>
            </a:endParaRPr>
          </a:p>
          <a:p>
            <a:pPr defTabSz="914074">
              <a:lnSpc>
                <a:spcPct val="90000"/>
              </a:lnSpc>
              <a:spcBef>
                <a:spcPts val="587"/>
              </a:spcBef>
              <a:defRPr/>
            </a:pP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Windows </a:t>
            </a:r>
            <a:r>
              <a:rPr lang="en-US" sz="1080" kern="0" dirty="0">
                <a:solidFill>
                  <a:srgbClr val="FFFFFF"/>
                </a:solidFill>
              </a:rPr>
              <a:t>Store </a:t>
            </a:r>
          </a:p>
          <a:p>
            <a:pPr algn="ctr" defTabSz="914074">
              <a:lnSpc>
                <a:spcPct val="90000"/>
              </a:lnSpc>
              <a:spcBef>
                <a:spcPts val="587"/>
              </a:spcBef>
              <a:defRPr/>
            </a:pPr>
            <a:r>
              <a:rPr lang="en-US" sz="1080" kern="0" dirty="0">
                <a:solidFill>
                  <a:srgbClr val="FFFFFF"/>
                </a:solidFill>
              </a:rPr>
              <a:t>iOS</a:t>
            </a:r>
          </a:p>
          <a:p>
            <a:pPr algn="ctr" defTabSz="914074">
              <a:lnSpc>
                <a:spcPct val="90000"/>
              </a:lnSpc>
              <a:spcBef>
                <a:spcPts val="587"/>
              </a:spcBef>
              <a:defRPr/>
            </a:pPr>
            <a:r>
              <a:rPr lang="en-US" sz="1080" kern="0" dirty="0" smtClean="0">
                <a:solidFill>
                  <a:srgbClr val="FFFFFF"/>
                </a:solidFill>
              </a:rPr>
              <a:t>Android</a:t>
            </a:r>
          </a:p>
          <a:p>
            <a:pPr algn="ctr" defTabSz="914074">
              <a:lnSpc>
                <a:spcPct val="90000"/>
              </a:lnSpc>
              <a:spcBef>
                <a:spcPts val="587"/>
              </a:spcBef>
              <a:defRPr/>
            </a:pPr>
            <a:r>
              <a:rPr lang="en-US" sz="1080" kern="0" dirty="0">
                <a:solidFill>
                  <a:srgbClr val="FFFFFF"/>
                </a:solidFill>
              </a:rPr>
              <a:t>HTML 5/JS</a:t>
            </a:r>
          </a:p>
          <a:p>
            <a:pPr algn="ctr" defTabSz="914074">
              <a:lnSpc>
                <a:spcPct val="90000"/>
              </a:lnSpc>
              <a:spcBef>
                <a:spcPts val="587"/>
              </a:spcBef>
              <a:defRPr/>
            </a:pPr>
            <a:r>
              <a:rPr lang="en-US" sz="1080" kern="0" dirty="0" smtClean="0">
                <a:solidFill>
                  <a:srgbClr val="FFFFFF"/>
                </a:solidFill>
              </a:rPr>
              <a:t>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endParaRPr lang="en-US" sz="1080" kern="0" dirty="0">
              <a:solidFill>
                <a:srgbClr val="FFFFFF"/>
              </a:solidFill>
            </a:endParaRPr>
          </a:p>
          <a:p>
            <a:pPr algn="ctr" defTabSz="914074">
              <a:lnSpc>
                <a:spcPct val="90000"/>
              </a:lnSpc>
              <a:spcBef>
                <a:spcPts val="587"/>
              </a:spcBef>
              <a:defRPr/>
            </a:pPr>
            <a:r>
              <a:rPr lang="en-US" sz="1080" kern="0" dirty="0" err="1">
                <a:solidFill>
                  <a:srgbClr val="FFFFFF"/>
                </a:solidFill>
              </a:rPr>
              <a:t>Xamarin</a:t>
            </a:r>
            <a:endParaRPr lang="en-US" sz="1080" kern="0" dirty="0">
              <a:solidFill>
                <a:srgbClr val="FFFFFF"/>
              </a:solidFill>
            </a:endParaRPr>
          </a:p>
          <a:p>
            <a:pPr algn="ctr" defTabSz="914074">
              <a:lnSpc>
                <a:spcPct val="90000"/>
              </a:lnSpc>
              <a:spcBef>
                <a:spcPts val="587"/>
              </a:spcBef>
              <a:defRPr/>
            </a:pPr>
            <a:r>
              <a:rPr lang="en-US" sz="1080" kern="0" dirty="0" err="1">
                <a:solidFill>
                  <a:srgbClr val="FFFFFF"/>
                </a:solidFill>
              </a:rPr>
              <a:t>PhoneGap</a:t>
            </a:r>
            <a:endParaRPr lang="en-US" sz="1080" kern="0" dirty="0">
              <a:solidFill>
                <a:srgbClr val="FFFFFF"/>
              </a:solidFill>
            </a:endParaRPr>
          </a:p>
          <a:p>
            <a:pPr algn="ctr" defTabSz="914074">
              <a:lnSpc>
                <a:spcPct val="90000"/>
              </a:lnSpc>
              <a:spcBef>
                <a:spcPts val="587"/>
              </a:spcBef>
              <a:defRPr/>
            </a:pPr>
            <a:r>
              <a:rPr lang="en-US" sz="1080" kern="0" dirty="0" err="1" smtClean="0">
                <a:solidFill>
                  <a:srgbClr val="FFFFFF"/>
                </a:solidFill>
              </a:rPr>
              <a:t>Sencha</a:t>
            </a:r>
            <a:endParaRPr lang="en-US" sz="1080" kern="0" dirty="0">
              <a:solidFill>
                <a:srgbClr val="FFFFFF"/>
              </a:solidFill>
            </a:endParaRPr>
          </a:p>
        </p:txBody>
      </p:sp>
      <p:pic>
        <p:nvPicPr>
          <p:cNvPr id="50" name="Picture 2" descr="\\MAGNUM\Projects\Microsoft\Cloud Power FY12\Design\ICONS_PNG\Devices.png"/>
          <p:cNvPicPr>
            <a:picLocks noChangeAspect="1" noChangeArrowheads="1"/>
          </p:cNvPicPr>
          <p:nvPr/>
        </p:nvPicPr>
        <p:blipFill>
          <a:blip r:embed="rId18" cstate="print">
            <a:lum bright="100000"/>
          </a:blip>
          <a:srcRect l="2000" t="50000" r="46000" b="4000"/>
          <a:stretch>
            <a:fillRect/>
          </a:stretch>
        </p:blipFill>
        <p:spPr bwMode="auto">
          <a:xfrm>
            <a:off x="1596235" y="2557720"/>
            <a:ext cx="842860" cy="745606"/>
          </a:xfrm>
          <a:prstGeom prst="rect">
            <a:avLst/>
          </a:prstGeom>
          <a:noFill/>
          <a:ln>
            <a:noFill/>
          </a:ln>
        </p:spPr>
      </p:pic>
      <p:pic>
        <p:nvPicPr>
          <p:cNvPr id="51" name="Picture 50"/>
          <p:cNvPicPr>
            <a:picLocks noChangeAspect="1"/>
          </p:cNvPicPr>
          <p:nvPr/>
        </p:nvPicPr>
        <p:blipFill>
          <a:blip r:embed="rId19">
            <a:biLevel thresh="25000"/>
          </a:blip>
          <a:stretch>
            <a:fillRect/>
          </a:stretch>
        </p:blipFill>
        <p:spPr>
          <a:xfrm>
            <a:off x="960437" y="2705674"/>
            <a:ext cx="291181" cy="410588"/>
          </a:xfrm>
          <a:prstGeom prst="rect">
            <a:avLst/>
          </a:prstGeom>
        </p:spPr>
      </p:pic>
      <p:sp>
        <p:nvSpPr>
          <p:cNvPr id="52" name="TextBox 51"/>
          <p:cNvSpPr txBox="1"/>
          <p:nvPr/>
        </p:nvSpPr>
        <p:spPr>
          <a:xfrm>
            <a:off x="389709" y="4510212"/>
            <a:ext cx="2571392" cy="1209326"/>
          </a:xfrm>
          <a:prstGeom prst="rect">
            <a:avLst/>
          </a:prstGeom>
          <a:solidFill>
            <a:schemeClr val="accent6"/>
          </a:solidFill>
        </p:spPr>
        <p:txBody>
          <a:bodyPr wrap="square" lIns="179260" tIns="143408" rIns="179260" bIns="143408" rtlCol="0">
            <a:noAutofit/>
          </a:bodyPr>
          <a:lstStyle/>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p:cNvSpPr txBox="1"/>
          <p:nvPr/>
        </p:nvSpPr>
        <p:spPr>
          <a:xfrm>
            <a:off x="1046730" y="5280649"/>
            <a:ext cx="1070420" cy="438889"/>
          </a:xfrm>
          <a:prstGeom prst="rect">
            <a:avLst/>
          </a:prstGeom>
          <a:noFill/>
        </p:spPr>
        <p:txBody>
          <a:bodyPr wrap="square" lIns="179260" tIns="143408" rIns="179260" bIns="143408" rtlCol="0">
            <a:spAutoFit/>
          </a:bodyPr>
          <a:lstStyle/>
          <a:p>
            <a:pPr algn="ctr" defTabSz="914074">
              <a:lnSpc>
                <a:spcPct val="90000"/>
              </a:lnSpc>
              <a:defRPr/>
            </a:pPr>
            <a:r>
              <a:rPr lang="en-US" sz="1078" kern="0" dirty="0" smtClean="0">
                <a:solidFill>
                  <a:srgbClr val="FFFFFF"/>
                </a:solidFill>
              </a:rPr>
              <a:t>Offline sync</a:t>
            </a:r>
            <a:endParaRPr lang="en-US" sz="1078" kern="0" dirty="0">
              <a:solidFill>
                <a:srgbClr val="FFFFFF"/>
              </a:solidFill>
            </a:endParaRPr>
          </a:p>
        </p:txBody>
      </p:sp>
      <p:pic>
        <p:nvPicPr>
          <p:cNvPr id="54" name="Picture 53"/>
          <p:cNvPicPr>
            <a:picLocks noChangeAspect="1"/>
          </p:cNvPicPr>
          <p:nvPr/>
        </p:nvPicPr>
        <p:blipFill>
          <a:blip r:embed="rId20">
            <a:biLevel thresh="25000"/>
          </a:blip>
          <a:stretch>
            <a:fillRect/>
          </a:stretch>
        </p:blipFill>
        <p:spPr>
          <a:xfrm>
            <a:off x="1394754" y="4788396"/>
            <a:ext cx="402297" cy="512075"/>
          </a:xfrm>
          <a:prstGeom prst="rect">
            <a:avLst/>
          </a:prstGeom>
        </p:spPr>
      </p:pic>
      <p:pic>
        <p:nvPicPr>
          <p:cNvPr id="55" name="Picture 54"/>
          <p:cNvPicPr>
            <a:picLocks noChangeAspect="1"/>
          </p:cNvPicPr>
          <p:nvPr/>
        </p:nvPicPr>
        <p:blipFill rotWithShape="1">
          <a:blip r:embed="rId21" cstate="print">
            <a:extLst>
              <a:ext uri="{28A0092B-C50C-407E-A947-70E740481C1C}">
                <a14:useLocalDpi xmlns:a14="http://schemas.microsoft.com/office/drawing/2010/main" val="0"/>
              </a:ext>
            </a:extLst>
          </a:blip>
          <a:srcRect r="68823"/>
          <a:stretch/>
        </p:blipFill>
        <p:spPr>
          <a:xfrm>
            <a:off x="7309727" y="3497873"/>
            <a:ext cx="696242" cy="811483"/>
          </a:xfrm>
          <a:prstGeom prst="rect">
            <a:avLst/>
          </a:prstGeom>
        </p:spPr>
      </p:pic>
      <p:pic>
        <p:nvPicPr>
          <p:cNvPr id="56" name="Picture 55"/>
          <p:cNvPicPr>
            <a:picLocks noChangeAspect="1"/>
          </p:cNvPicPr>
          <p:nvPr/>
        </p:nvPicPr>
        <p:blipFill rotWithShape="1">
          <a:blip r:embed="rId21" cstate="print">
            <a:extLst>
              <a:ext uri="{28A0092B-C50C-407E-A947-70E740481C1C}">
                <a14:useLocalDpi xmlns:a14="http://schemas.microsoft.com/office/drawing/2010/main" val="0"/>
              </a:ext>
            </a:extLst>
          </a:blip>
          <a:srcRect r="68823"/>
          <a:stretch/>
        </p:blipFill>
        <p:spPr>
          <a:xfrm>
            <a:off x="5079856" y="5301346"/>
            <a:ext cx="696242" cy="811483"/>
          </a:xfrm>
          <a:prstGeom prst="rect">
            <a:avLst/>
          </a:prstGeom>
        </p:spPr>
      </p:pic>
      <p:sp>
        <p:nvSpPr>
          <p:cNvPr id="57" name="Title 56"/>
          <p:cNvSpPr>
            <a:spLocks noGrp="1"/>
          </p:cNvSpPr>
          <p:nvPr>
            <p:ph type="title"/>
          </p:nvPr>
        </p:nvSpPr>
        <p:spPr/>
        <p:txBody>
          <a:bodyPr/>
          <a:lstStyle/>
          <a:p>
            <a:r>
              <a:rPr lang="en-US" dirty="0" smtClean="0"/>
              <a:t>Mobile Services</a:t>
            </a:r>
            <a:endParaRPr lang="en-US" dirty="0"/>
          </a:p>
        </p:txBody>
      </p:sp>
    </p:spTree>
    <p:extLst>
      <p:ext uri="{BB962C8B-B14F-4D97-AF65-F5344CB8AC3E}">
        <p14:creationId xmlns:p14="http://schemas.microsoft.com/office/powerpoint/2010/main" val="271524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Data Storage</a:t>
            </a:r>
            <a:endParaRPr lang="en-US" dirty="0"/>
          </a:p>
        </p:txBody>
      </p:sp>
      <p:pic>
        <p:nvPicPr>
          <p:cNvPr id="32" name="Picture 31"/>
          <p:cNvPicPr>
            <a:picLocks noChangeAspect="1"/>
          </p:cNvPicPr>
          <p:nvPr/>
        </p:nvPicPr>
        <p:blipFill>
          <a:blip r:embed="rId3">
            <a:biLevel thresh="25000"/>
          </a:blip>
          <a:stretch>
            <a:fillRect/>
          </a:stretch>
        </p:blipFill>
        <p:spPr>
          <a:xfrm>
            <a:off x="4304042" y="2977540"/>
            <a:ext cx="1035035" cy="1666508"/>
          </a:xfrm>
          <a:prstGeom prst="rect">
            <a:avLst/>
          </a:prstGeom>
        </p:spPr>
      </p:pic>
      <p:sp>
        <p:nvSpPr>
          <p:cNvPr id="33" name="Rectangle 32"/>
          <p:cNvSpPr/>
          <p:nvPr/>
        </p:nvSpPr>
        <p:spPr>
          <a:xfrm>
            <a:off x="5534575" y="2984338"/>
            <a:ext cx="2742809" cy="4594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FF"/>
                </a:solidFill>
              </a:rPr>
              <a:t>TableController</a:t>
            </a:r>
            <a:endParaRPr lang="en-US" sz="2000" dirty="0">
              <a:solidFill>
                <a:srgbClr val="FFFFFF"/>
              </a:solidFill>
            </a:endParaRPr>
          </a:p>
        </p:txBody>
      </p:sp>
      <p:sp>
        <p:nvSpPr>
          <p:cNvPr id="34" name="Rectangle 33"/>
          <p:cNvSpPr/>
          <p:nvPr/>
        </p:nvSpPr>
        <p:spPr>
          <a:xfrm>
            <a:off x="5534575" y="3597698"/>
            <a:ext cx="2742810" cy="10161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FFFFFF"/>
                </a:solidFill>
              </a:rPr>
              <a:t>DomainManager</a:t>
            </a:r>
            <a:endParaRPr lang="en-US" sz="2000" dirty="0">
              <a:solidFill>
                <a:srgbClr val="FFFFFF"/>
              </a:solidFill>
            </a:endParaRPr>
          </a:p>
        </p:txBody>
      </p:sp>
      <p:grpSp>
        <p:nvGrpSpPr>
          <p:cNvPr id="35" name="Group 34"/>
          <p:cNvGrpSpPr/>
          <p:nvPr/>
        </p:nvGrpSpPr>
        <p:grpSpPr>
          <a:xfrm>
            <a:off x="7628757" y="3794833"/>
            <a:ext cx="557702" cy="788548"/>
            <a:chOff x="6856491" y="3794880"/>
            <a:chExt cx="557780" cy="788660"/>
          </a:xfrm>
        </p:grpSpPr>
        <p:pic>
          <p:nvPicPr>
            <p:cNvPr id="36" name="Picture 35"/>
            <p:cNvPicPr>
              <a:picLocks noChangeAspect="1"/>
            </p:cNvPicPr>
            <p:nvPr/>
          </p:nvPicPr>
          <p:blipFill>
            <a:blip r:embed="rId4">
              <a:biLevel thresh="25000"/>
            </a:blip>
            <a:stretch>
              <a:fillRect/>
            </a:stretch>
          </p:blipFill>
          <p:spPr>
            <a:xfrm>
              <a:off x="6897944" y="3794880"/>
              <a:ext cx="463910" cy="474843"/>
            </a:xfrm>
            <a:prstGeom prst="rect">
              <a:avLst/>
            </a:prstGeom>
          </p:spPr>
        </p:pic>
        <p:sp>
          <p:nvSpPr>
            <p:cNvPr id="37" name="TextBox 36"/>
            <p:cNvSpPr txBox="1"/>
            <p:nvPr/>
          </p:nvSpPr>
          <p:spPr>
            <a:xfrm>
              <a:off x="6856491" y="4269723"/>
              <a:ext cx="557780" cy="313817"/>
            </a:xfrm>
            <a:prstGeom prst="rect">
              <a:avLst/>
            </a:prstGeom>
            <a:noFill/>
          </p:spPr>
          <p:txBody>
            <a:bodyPr wrap="none" rtlCol="0">
              <a:spAutoFit/>
            </a:bodyPr>
            <a:lstStyle/>
            <a:p>
              <a:r>
                <a:rPr lang="en-US" sz="1399" b="1" dirty="0">
                  <a:solidFill>
                    <a:srgbClr val="FFFFFF"/>
                  </a:solidFill>
                </a:rPr>
                <a:t>DTO</a:t>
              </a:r>
              <a:endParaRPr lang="en-US" sz="1399" dirty="0">
                <a:solidFill>
                  <a:srgbClr val="FFFFFF"/>
                </a:solidFill>
              </a:endParaRPr>
            </a:p>
          </p:txBody>
        </p:sp>
      </p:grpSp>
      <p:pic>
        <p:nvPicPr>
          <p:cNvPr id="38" name="Picture 37"/>
          <p:cNvPicPr>
            <a:picLocks noChangeAspect="1"/>
          </p:cNvPicPr>
          <p:nvPr/>
        </p:nvPicPr>
        <p:blipFill>
          <a:blip r:embed="rId5">
            <a:biLevel thresh="25000"/>
          </a:blip>
          <a:stretch>
            <a:fillRect/>
          </a:stretch>
        </p:blipFill>
        <p:spPr>
          <a:xfrm>
            <a:off x="732616" y="3098495"/>
            <a:ext cx="1010296" cy="1424596"/>
          </a:xfrm>
          <a:prstGeom prst="rect">
            <a:avLst/>
          </a:prstGeom>
        </p:spPr>
      </p:pic>
      <p:grpSp>
        <p:nvGrpSpPr>
          <p:cNvPr id="39" name="Group 38"/>
          <p:cNvGrpSpPr/>
          <p:nvPr/>
        </p:nvGrpSpPr>
        <p:grpSpPr>
          <a:xfrm>
            <a:off x="2710056" y="3104519"/>
            <a:ext cx="557702" cy="788548"/>
            <a:chOff x="6856491" y="3794880"/>
            <a:chExt cx="557781" cy="788660"/>
          </a:xfrm>
        </p:grpSpPr>
        <p:pic>
          <p:nvPicPr>
            <p:cNvPr id="40" name="Picture 39"/>
            <p:cNvPicPr>
              <a:picLocks noChangeAspect="1"/>
            </p:cNvPicPr>
            <p:nvPr/>
          </p:nvPicPr>
          <p:blipFill>
            <a:blip r:embed="rId4">
              <a:biLevel thresh="25000"/>
            </a:blip>
            <a:stretch>
              <a:fillRect/>
            </a:stretch>
          </p:blipFill>
          <p:spPr>
            <a:xfrm>
              <a:off x="6897944" y="3794880"/>
              <a:ext cx="463910" cy="474843"/>
            </a:xfrm>
            <a:prstGeom prst="rect">
              <a:avLst/>
            </a:prstGeom>
          </p:spPr>
        </p:pic>
        <p:sp>
          <p:nvSpPr>
            <p:cNvPr id="41" name="TextBox 40"/>
            <p:cNvSpPr txBox="1"/>
            <p:nvPr/>
          </p:nvSpPr>
          <p:spPr>
            <a:xfrm>
              <a:off x="6856491" y="4269723"/>
              <a:ext cx="557781" cy="313817"/>
            </a:xfrm>
            <a:prstGeom prst="rect">
              <a:avLst/>
            </a:prstGeom>
            <a:noFill/>
          </p:spPr>
          <p:txBody>
            <a:bodyPr wrap="none" rtlCol="0">
              <a:spAutoFit/>
            </a:bodyPr>
            <a:lstStyle/>
            <a:p>
              <a:r>
                <a:rPr lang="en-US" sz="1399" b="1" dirty="0">
                  <a:solidFill>
                    <a:srgbClr val="FFFFFF"/>
                  </a:solidFill>
                </a:rPr>
                <a:t>DTO</a:t>
              </a:r>
              <a:endParaRPr lang="en-US" sz="1399" dirty="0">
                <a:solidFill>
                  <a:srgbClr val="FFFFFF"/>
                </a:solidFill>
              </a:endParaRPr>
            </a:p>
          </p:txBody>
        </p:sp>
      </p:grpSp>
      <p:cxnSp>
        <p:nvCxnSpPr>
          <p:cNvPr id="42" name="Straight Arrow Connector 41"/>
          <p:cNvCxnSpPr/>
          <p:nvPr/>
        </p:nvCxnSpPr>
        <p:spPr>
          <a:xfrm>
            <a:off x="1742911" y="3887033"/>
            <a:ext cx="2256991"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H="1">
            <a:off x="1951642" y="4054075"/>
            <a:ext cx="2285676"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4155252" y="4735186"/>
            <a:ext cx="1465996" cy="313772"/>
          </a:xfrm>
          <a:prstGeom prst="rect">
            <a:avLst/>
          </a:prstGeom>
          <a:noFill/>
        </p:spPr>
        <p:txBody>
          <a:bodyPr wrap="none" rtlCol="0">
            <a:spAutoFit/>
          </a:bodyPr>
          <a:lstStyle/>
          <a:p>
            <a:r>
              <a:rPr lang="en-US" sz="1399" b="1" dirty="0">
                <a:solidFill>
                  <a:srgbClr val="FFFFFF"/>
                </a:solidFill>
              </a:rPr>
              <a:t>Mobile Service</a:t>
            </a:r>
            <a:endParaRPr lang="en-US" sz="1399" dirty="0">
              <a:solidFill>
                <a:srgbClr val="FFFFFF"/>
              </a:solidFill>
            </a:endParaRPr>
          </a:p>
        </p:txBody>
      </p:sp>
      <p:sp>
        <p:nvSpPr>
          <p:cNvPr id="45" name="TextBox 44"/>
          <p:cNvSpPr txBox="1"/>
          <p:nvPr/>
        </p:nvSpPr>
        <p:spPr>
          <a:xfrm>
            <a:off x="855456" y="4733697"/>
            <a:ext cx="763832" cy="313772"/>
          </a:xfrm>
          <a:prstGeom prst="rect">
            <a:avLst/>
          </a:prstGeom>
          <a:noFill/>
        </p:spPr>
        <p:txBody>
          <a:bodyPr wrap="none" rtlCol="0">
            <a:spAutoFit/>
          </a:bodyPr>
          <a:lstStyle/>
          <a:p>
            <a:r>
              <a:rPr lang="en-US" sz="1399" b="1" dirty="0">
                <a:solidFill>
                  <a:srgbClr val="FFFFFF"/>
                </a:solidFill>
              </a:rPr>
              <a:t>Device</a:t>
            </a:r>
            <a:endParaRPr lang="en-US" sz="1399" dirty="0">
              <a:solidFill>
                <a:srgbClr val="FFFFFF"/>
              </a:solidFill>
            </a:endParaRPr>
          </a:p>
        </p:txBody>
      </p:sp>
      <p:grpSp>
        <p:nvGrpSpPr>
          <p:cNvPr id="46" name="Group 45"/>
          <p:cNvGrpSpPr/>
          <p:nvPr/>
        </p:nvGrpSpPr>
        <p:grpSpPr>
          <a:xfrm>
            <a:off x="9678047" y="1460171"/>
            <a:ext cx="1366985" cy="947476"/>
            <a:chOff x="9263838" y="1459884"/>
            <a:chExt cx="1367178" cy="947611"/>
          </a:xfrm>
        </p:grpSpPr>
        <p:pic>
          <p:nvPicPr>
            <p:cNvPr id="47" name="Picture 46"/>
            <p:cNvPicPr>
              <a:picLocks noChangeAspect="1"/>
            </p:cNvPicPr>
            <p:nvPr/>
          </p:nvPicPr>
          <p:blipFill>
            <a:blip r:embed="rId6">
              <a:biLevel thresh="25000"/>
            </a:blip>
            <a:stretch>
              <a:fillRect/>
            </a:stretch>
          </p:blipFill>
          <p:spPr>
            <a:xfrm>
              <a:off x="9657389" y="1459884"/>
              <a:ext cx="553200" cy="584665"/>
            </a:xfrm>
            <a:prstGeom prst="rect">
              <a:avLst/>
            </a:prstGeom>
          </p:spPr>
        </p:pic>
        <p:sp>
          <p:nvSpPr>
            <p:cNvPr id="48" name="TextBox 47"/>
            <p:cNvSpPr txBox="1"/>
            <p:nvPr/>
          </p:nvSpPr>
          <p:spPr>
            <a:xfrm>
              <a:off x="9263838" y="2093678"/>
              <a:ext cx="1367178" cy="313817"/>
            </a:xfrm>
            <a:prstGeom prst="rect">
              <a:avLst/>
            </a:prstGeom>
            <a:noFill/>
          </p:spPr>
          <p:txBody>
            <a:bodyPr wrap="none" rtlCol="0">
              <a:spAutoFit/>
            </a:bodyPr>
            <a:lstStyle/>
            <a:p>
              <a:r>
                <a:rPr lang="en-US" sz="1399" b="1" dirty="0">
                  <a:solidFill>
                    <a:srgbClr val="FFFFFF"/>
                  </a:solidFill>
                </a:rPr>
                <a:t>SQL Database</a:t>
              </a:r>
              <a:endParaRPr lang="en-US" sz="1399" dirty="0">
                <a:solidFill>
                  <a:srgbClr val="FFFFFF"/>
                </a:solidFill>
              </a:endParaRPr>
            </a:p>
          </p:txBody>
        </p:sp>
      </p:grpSp>
      <p:grpSp>
        <p:nvGrpSpPr>
          <p:cNvPr id="49" name="Group 48"/>
          <p:cNvGrpSpPr/>
          <p:nvPr/>
        </p:nvGrpSpPr>
        <p:grpSpPr>
          <a:xfrm>
            <a:off x="10013443" y="2682103"/>
            <a:ext cx="682740" cy="921631"/>
            <a:chOff x="7840687" y="2622816"/>
            <a:chExt cx="682837" cy="921763"/>
          </a:xfrm>
        </p:grpSpPr>
        <p:pic>
          <p:nvPicPr>
            <p:cNvPr id="50" name="Picture 49"/>
            <p:cNvPicPr>
              <a:picLocks noChangeAspect="1"/>
            </p:cNvPicPr>
            <p:nvPr/>
          </p:nvPicPr>
          <p:blipFill>
            <a:blip r:embed="rId7">
              <a:biLevel thresh="25000"/>
            </a:blip>
            <a:stretch>
              <a:fillRect/>
            </a:stretch>
          </p:blipFill>
          <p:spPr>
            <a:xfrm>
              <a:off x="7970837" y="2622816"/>
              <a:ext cx="409115" cy="530631"/>
            </a:xfrm>
            <a:prstGeom prst="rect">
              <a:avLst/>
            </a:prstGeom>
          </p:spPr>
        </p:pic>
        <p:sp>
          <p:nvSpPr>
            <p:cNvPr id="51" name="TextBox 50"/>
            <p:cNvSpPr txBox="1"/>
            <p:nvPr/>
          </p:nvSpPr>
          <p:spPr>
            <a:xfrm>
              <a:off x="7840687" y="3230762"/>
              <a:ext cx="682837" cy="313817"/>
            </a:xfrm>
            <a:prstGeom prst="rect">
              <a:avLst/>
            </a:prstGeom>
            <a:noFill/>
          </p:spPr>
          <p:txBody>
            <a:bodyPr wrap="none" rtlCol="0">
              <a:spAutoFit/>
            </a:bodyPr>
            <a:lstStyle/>
            <a:p>
              <a:r>
                <a:rPr lang="en-US" sz="1399" b="1" dirty="0">
                  <a:solidFill>
                    <a:srgbClr val="FFFFFF"/>
                  </a:solidFill>
                </a:rPr>
                <a:t>BYOD</a:t>
              </a:r>
              <a:endParaRPr lang="en-US" sz="1399" dirty="0">
                <a:solidFill>
                  <a:srgbClr val="FFFFFF"/>
                </a:solidFill>
              </a:endParaRPr>
            </a:p>
          </p:txBody>
        </p:sp>
      </p:grpSp>
      <p:sp>
        <p:nvSpPr>
          <p:cNvPr id="54" name="TextBox 53"/>
          <p:cNvSpPr txBox="1"/>
          <p:nvPr/>
        </p:nvSpPr>
        <p:spPr>
          <a:xfrm>
            <a:off x="9827043" y="5627063"/>
            <a:ext cx="1063022" cy="313772"/>
          </a:xfrm>
          <a:prstGeom prst="rect">
            <a:avLst/>
          </a:prstGeom>
          <a:noFill/>
        </p:spPr>
        <p:txBody>
          <a:bodyPr wrap="none" rtlCol="0">
            <a:spAutoFit/>
          </a:bodyPr>
          <a:lstStyle/>
          <a:p>
            <a:r>
              <a:rPr lang="en-US" sz="1399" b="1" dirty="0" err="1">
                <a:solidFill>
                  <a:srgbClr val="FFFFFF"/>
                </a:solidFill>
              </a:rPr>
              <a:t>MongoDB</a:t>
            </a:r>
            <a:endParaRPr lang="en-US" sz="1399" dirty="0">
              <a:solidFill>
                <a:srgbClr val="FFFFFF"/>
              </a:solidFill>
            </a:endParaRPr>
          </a:p>
        </p:txBody>
      </p:sp>
      <p:sp>
        <p:nvSpPr>
          <p:cNvPr id="57" name="TextBox 56"/>
          <p:cNvSpPr txBox="1"/>
          <p:nvPr/>
        </p:nvSpPr>
        <p:spPr>
          <a:xfrm>
            <a:off x="9681798" y="4454682"/>
            <a:ext cx="1359334" cy="313772"/>
          </a:xfrm>
          <a:prstGeom prst="rect">
            <a:avLst/>
          </a:prstGeom>
          <a:noFill/>
        </p:spPr>
        <p:txBody>
          <a:bodyPr wrap="none" rtlCol="0">
            <a:spAutoFit/>
          </a:bodyPr>
          <a:lstStyle/>
          <a:p>
            <a:r>
              <a:rPr lang="en-US" sz="1399" b="1" dirty="0">
                <a:solidFill>
                  <a:srgbClr val="FFFFFF"/>
                </a:solidFill>
              </a:rPr>
              <a:t>Table Storage</a:t>
            </a:r>
            <a:endParaRPr lang="en-US" sz="1399" dirty="0">
              <a:solidFill>
                <a:srgbClr val="FFFFFF"/>
              </a:solidFill>
            </a:endParaRPr>
          </a:p>
        </p:txBody>
      </p:sp>
      <p:sp>
        <p:nvSpPr>
          <p:cNvPr id="58" name="Left Brace 57"/>
          <p:cNvSpPr/>
          <p:nvPr/>
        </p:nvSpPr>
        <p:spPr>
          <a:xfrm>
            <a:off x="8941521" y="1817695"/>
            <a:ext cx="228567" cy="3954285"/>
          </a:xfrm>
          <a:prstGeom prst="leftBrace">
            <a:avLst>
              <a:gd name="adj1" fmla="val 66025"/>
              <a:gd name="adj2" fmla="val 59115"/>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04040"/>
              </a:solidFill>
            </a:endParaRPr>
          </a:p>
        </p:txBody>
      </p:sp>
      <p:pic>
        <p:nvPicPr>
          <p:cNvPr id="30" name="Picture 29" descr="mongodb white.png"/>
          <p:cNvPicPr>
            <a:picLocks noChangeAspect="1"/>
          </p:cNvPicPr>
          <p:nvPr/>
        </p:nvPicPr>
        <p:blipFill>
          <a:blip r:embed="rId8" cstate="print">
            <a:clrChange>
              <a:clrFrom>
                <a:srgbClr val="89D1E5"/>
              </a:clrFrom>
              <a:clrTo>
                <a:srgbClr val="89D1E5">
                  <a:alpha val="0"/>
                </a:srgbClr>
              </a:clrTo>
            </a:clrChange>
            <a:extLst>
              <a:ext uri="{BEBA8EAE-BF5A-486C-A8C5-ECC9F3942E4B}">
                <a14:imgProps xmlns:a14="http://schemas.microsoft.com/office/drawing/2010/main">
                  <a14:imgLayer r:embed="rId9">
                    <a14:imgEffect>
                      <a14:backgroundRemoval t="9885" b="100000" l="9885" r="89885">
                        <a14:foregroundMark x1="56782" y1="41379" x2="56782" y2="41379"/>
                        <a14:foregroundMark x1="48046" y1="90575" x2="48046" y2="90575"/>
                        <a14:foregroundMark x1="50575" y1="86207" x2="50575" y2="86207"/>
                      </a14:backgroundRemoval>
                    </a14:imgEffect>
                  </a14:imgLayer>
                </a14:imgProps>
              </a:ext>
              <a:ext uri="{28A0092B-C50C-407E-A947-70E740481C1C}">
                <a14:useLocalDpi xmlns:a14="http://schemas.microsoft.com/office/drawing/2010/main" val="0"/>
              </a:ext>
            </a:extLst>
          </a:blip>
          <a:stretch>
            <a:fillRect/>
          </a:stretch>
        </p:blipFill>
        <p:spPr>
          <a:xfrm>
            <a:off x="9974459" y="4929351"/>
            <a:ext cx="747288" cy="747288"/>
          </a:xfrm>
          <a:prstGeom prst="rect">
            <a:avLst/>
          </a:prstGeom>
        </p:spPr>
      </p:pic>
      <p:pic>
        <p:nvPicPr>
          <p:cNvPr id="31" name="Picture 30"/>
          <p:cNvPicPr>
            <a:picLocks noChangeAspect="1"/>
          </p:cNvPicPr>
          <p:nvPr/>
        </p:nvPicPr>
        <p:blipFill>
          <a:blip r:embed="rId10">
            <a:biLevel thresh="25000"/>
          </a:blip>
          <a:stretch>
            <a:fillRect/>
          </a:stretch>
        </p:blipFill>
        <p:spPr>
          <a:xfrm>
            <a:off x="10046974" y="3834270"/>
            <a:ext cx="602259" cy="523533"/>
          </a:xfrm>
          <a:prstGeom prst="rect">
            <a:avLst/>
          </a:prstGeom>
        </p:spPr>
      </p:pic>
    </p:spTree>
    <p:extLst>
      <p:ext uri="{BB962C8B-B14F-4D97-AF65-F5344CB8AC3E}">
        <p14:creationId xmlns:p14="http://schemas.microsoft.com/office/powerpoint/2010/main" val="2045664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88395071"/>
              </p:ext>
            </p:extLst>
          </p:nvPr>
        </p:nvGraphicFramePr>
        <p:xfrm>
          <a:off x="274637" y="1759921"/>
          <a:ext cx="11887200" cy="4358640"/>
        </p:xfrm>
        <a:graphic>
          <a:graphicData uri="http://schemas.openxmlformats.org/drawingml/2006/table">
            <a:tbl>
              <a:tblPr firstRow="1">
                <a:tableStyleId>{5C22544A-7EE6-4342-B048-85BDC9FD1C3A}</a:tableStyleId>
              </a:tblPr>
              <a:tblGrid>
                <a:gridCol w="5943600"/>
                <a:gridCol w="5943600"/>
              </a:tblGrid>
              <a:tr h="592777">
                <a:tc>
                  <a:txBody>
                    <a:bodyPr/>
                    <a:lstStyle/>
                    <a:p>
                      <a:pPr defTabSz="932472" fontAlgn="base">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Pro</a:t>
                      </a:r>
                      <a:endPar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800" b="1" kern="1200" dirty="0" err="1" smtClean="0">
                          <a:gradFill>
                            <a:gsLst>
                              <a:gs pos="0">
                                <a:srgbClr val="FFFFFF"/>
                              </a:gs>
                              <a:gs pos="100000">
                                <a:srgbClr val="FFFFFF"/>
                              </a:gs>
                            </a:gsLst>
                            <a:lin ang="5400000" scaled="0"/>
                          </a:gradFill>
                          <a:latin typeface="+mj-lt"/>
                          <a:ea typeface="Segoe UI" pitchFamily="34" charset="0"/>
                          <a:cs typeface="Segoe UI" pitchFamily="34" charset="0"/>
                        </a:rPr>
                        <a:t>Contro</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914400">
                <a:tc>
                  <a:txBody>
                    <a:bodyPr/>
                    <a:lstStyle/>
                    <a:p>
                      <a:r>
                        <a:rPr lang="en-US" sz="1800" b="1" dirty="0" err="1" smtClean="0"/>
                        <a:t>Leggero</a:t>
                      </a:r>
                      <a:r>
                        <a:rPr lang="en-US" sz="1800" b="1" dirty="0" smtClean="0"/>
                        <a:t> e </a:t>
                      </a:r>
                      <a:r>
                        <a:rPr lang="en-US" sz="1800" b="1" dirty="0" err="1" smtClean="0"/>
                        <a:t>componibile</a:t>
                      </a:r>
                      <a:endParaRPr lang="en-US" sz="1800" b="0" baseline="0" dirty="0" smtClean="0"/>
                    </a:p>
                    <a:p>
                      <a:r>
                        <a:rPr lang="en-US" sz="1800" b="0" baseline="0" dirty="0" err="1" smtClean="0"/>
                        <a:t>Strato</a:t>
                      </a:r>
                      <a:r>
                        <a:rPr lang="en-US" sz="1800" b="0" baseline="0" dirty="0" smtClean="0"/>
                        <a:t> </a:t>
                      </a:r>
                      <a:r>
                        <a:rPr lang="en-US" sz="1800" b="0" baseline="0" dirty="0" err="1" smtClean="0"/>
                        <a:t>leggero</a:t>
                      </a:r>
                      <a:r>
                        <a:rPr lang="en-US" sz="1800" b="0" baseline="0" dirty="0" smtClean="0"/>
                        <a:t> </a:t>
                      </a:r>
                      <a:r>
                        <a:rPr lang="en-US" sz="1800" b="0" baseline="0" dirty="0" err="1" smtClean="0"/>
                        <a:t>sopra</a:t>
                      </a:r>
                      <a:r>
                        <a:rPr lang="en-US" sz="1800" b="0" baseline="0" dirty="0" smtClean="0"/>
                        <a:t> SQLite</a:t>
                      </a:r>
                      <a:endParaRPr lang="en-US" b="1"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u="none" dirty="0" err="1" smtClean="0"/>
                        <a:t>Manca</a:t>
                      </a:r>
                      <a:r>
                        <a:rPr lang="en-US" b="1" u="none" dirty="0" smtClean="0"/>
                        <a:t> </a:t>
                      </a:r>
                      <a:r>
                        <a:rPr lang="en-US" b="1" u="none" dirty="0" err="1" smtClean="0"/>
                        <a:t>il</a:t>
                      </a:r>
                      <a:r>
                        <a:rPr lang="en-US" b="1" u="none" dirty="0" smtClean="0"/>
                        <a:t> database-to-database</a:t>
                      </a:r>
                      <a:r>
                        <a:rPr lang="en-US" b="1" u="none" baseline="0" dirty="0" smtClean="0"/>
                        <a:t> </a:t>
                      </a:r>
                      <a:r>
                        <a:rPr lang="en-US" b="1" u="none" baseline="0" dirty="0" smtClean="0"/>
                        <a:t>sync</a:t>
                      </a:r>
                      <a:endParaRPr lang="en-US" sz="18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91440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dirty="0" smtClean="0"/>
                        <a:t>Cross-platform</a:t>
                      </a:r>
                      <a:br>
                        <a:rPr lang="en-US" b="1" dirty="0" smtClean="0"/>
                      </a:br>
                      <a:r>
                        <a:rPr lang="en-US" b="0" dirty="0" smtClean="0"/>
                        <a:t>SQLite </a:t>
                      </a:r>
                      <a:r>
                        <a:rPr lang="en-US" b="0" dirty="0" err="1" smtClean="0"/>
                        <a:t>gira</a:t>
                      </a:r>
                      <a:r>
                        <a:rPr lang="en-US" b="0" dirty="0" smtClean="0"/>
                        <a:t> </a:t>
                      </a:r>
                      <a:r>
                        <a:rPr lang="en-US" b="0" dirty="0" err="1" smtClean="0"/>
                        <a:t>su</a:t>
                      </a:r>
                      <a:r>
                        <a:rPr lang="en-US" b="0" dirty="0" smtClean="0"/>
                        <a:t> </a:t>
                      </a:r>
                      <a:r>
                        <a:rPr lang="en-US" b="0" dirty="0" err="1" smtClean="0"/>
                        <a:t>tutte</a:t>
                      </a:r>
                      <a:r>
                        <a:rPr lang="en-US" b="0" dirty="0" smtClean="0"/>
                        <a:t> le </a:t>
                      </a:r>
                      <a:r>
                        <a:rPr lang="en-US" b="0" dirty="0" err="1" smtClean="0"/>
                        <a:t>principali</a:t>
                      </a:r>
                      <a:r>
                        <a:rPr lang="en-US" b="0" dirty="0" smtClean="0"/>
                        <a:t> </a:t>
                      </a:r>
                      <a:r>
                        <a:rPr lang="en-US" b="0" dirty="0" err="1" smtClean="0"/>
                        <a:t>piattaforme</a:t>
                      </a:r>
                      <a:endParaRPr lang="en-US" sz="1800" b="1" i="1" u="none" kern="1200" dirty="0" smtClean="0">
                        <a:solidFill>
                          <a:srgbClr val="68217A"/>
                        </a:soli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u="none" dirty="0" smtClean="0"/>
                        <a:t>Non </a:t>
                      </a:r>
                      <a:r>
                        <a:rPr lang="en-US" b="1" u="none" dirty="0" err="1" smtClean="0"/>
                        <a:t>strettamente</a:t>
                      </a:r>
                      <a:r>
                        <a:rPr lang="en-US" b="1" u="none" baseline="0" dirty="0" smtClean="0"/>
                        <a:t> </a:t>
                      </a:r>
                      <a:r>
                        <a:rPr lang="en-US" b="1" u="none" baseline="0" dirty="0" err="1" smtClean="0"/>
                        <a:t>necessario</a:t>
                      </a:r>
                      <a:endParaRPr lang="en-US" b="0" u="none" dirty="0" smtClean="0"/>
                    </a:p>
                    <a:p>
                      <a:pPr marL="0" marR="0" indent="0" algn="l" defTabSz="932742" rtl="0" eaLnBrk="1" fontAlgn="auto" latinLnBrk="0" hangingPunct="1">
                        <a:lnSpc>
                          <a:spcPct val="100000"/>
                        </a:lnSpc>
                        <a:spcBef>
                          <a:spcPts val="0"/>
                        </a:spcBef>
                        <a:spcAft>
                          <a:spcPts val="0"/>
                        </a:spcAft>
                        <a:buClrTx/>
                        <a:buSzTx/>
                        <a:buFontTx/>
                        <a:buNone/>
                        <a:tabLst/>
                        <a:defRPr/>
                      </a:pPr>
                      <a:r>
                        <a:rPr lang="en-US" sz="1800" b="0" dirty="0" smtClean="0">
                          <a:latin typeface="+mn-lt"/>
                        </a:rPr>
                        <a:t>Non </a:t>
                      </a:r>
                      <a:r>
                        <a:rPr lang="en-US" sz="1800" b="0" dirty="0" err="1" smtClean="0">
                          <a:latin typeface="+mn-lt"/>
                        </a:rPr>
                        <a:t>va</a:t>
                      </a:r>
                      <a:r>
                        <a:rPr lang="en-US" sz="1800" b="0" dirty="0" smtClean="0">
                          <a:latin typeface="+mn-lt"/>
                        </a:rPr>
                        <a:t> </a:t>
                      </a:r>
                      <a:r>
                        <a:rPr lang="en-US" sz="1800" b="0" dirty="0" err="1" smtClean="0">
                          <a:latin typeface="+mn-lt"/>
                        </a:rPr>
                        <a:t>usato</a:t>
                      </a:r>
                      <a:r>
                        <a:rPr lang="en-US" sz="1800" b="0" dirty="0" smtClean="0">
                          <a:latin typeface="+mn-lt"/>
                        </a:rPr>
                        <a:t> se non serve</a:t>
                      </a:r>
                      <a:endParaRPr lang="en-US" sz="1800"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91440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u="none" dirty="0" err="1" smtClean="0">
                          <a:latin typeface="+mn-lt"/>
                        </a:rPr>
                        <a:t>Scenari</a:t>
                      </a:r>
                      <a:r>
                        <a:rPr lang="en-US" b="1" u="none" dirty="0" smtClean="0">
                          <a:latin typeface="+mn-lt"/>
                        </a:rPr>
                        <a:t> </a:t>
                      </a:r>
                      <a:r>
                        <a:rPr lang="en-US" b="1" u="none" dirty="0" err="1" smtClean="0">
                          <a:latin typeface="+mn-lt"/>
                        </a:rPr>
                        <a:t>occasionalmente</a:t>
                      </a:r>
                      <a:r>
                        <a:rPr lang="en-US" b="1" u="none" dirty="0" smtClean="0">
                          <a:latin typeface="+mn-lt"/>
                        </a:rPr>
                        <a:t> </a:t>
                      </a:r>
                      <a:r>
                        <a:rPr lang="en-US" b="1" u="none" dirty="0" err="1" smtClean="0">
                          <a:latin typeface="+mn-lt"/>
                        </a:rPr>
                        <a:t>connessi</a:t>
                      </a:r>
                      <a:r>
                        <a:rPr lang="en-US" b="0" u="none" baseline="0" dirty="0" smtClean="0">
                          <a:latin typeface="+mn-lt"/>
                        </a:rPr>
                        <a:t/>
                      </a:r>
                      <a:br>
                        <a:rPr lang="en-US" b="0" u="none" baseline="0" dirty="0" smtClean="0">
                          <a:latin typeface="+mn-lt"/>
                        </a:rPr>
                      </a:br>
                      <a:r>
                        <a:rPr lang="en-US" b="0" u="none" baseline="0" dirty="0" smtClean="0">
                          <a:latin typeface="+mn-lt"/>
                        </a:rPr>
                        <a:t>I push e pull </a:t>
                      </a:r>
                      <a:r>
                        <a:rPr lang="en-US" b="0" u="none" baseline="0" dirty="0" err="1" smtClean="0">
                          <a:latin typeface="+mn-lt"/>
                        </a:rPr>
                        <a:t>espliciti</a:t>
                      </a:r>
                      <a:r>
                        <a:rPr lang="en-US" b="0" u="none" baseline="0" dirty="0" smtClean="0">
                          <a:latin typeface="+mn-lt"/>
                        </a:rPr>
                        <a:t> </a:t>
                      </a:r>
                      <a:r>
                        <a:rPr lang="en-US" b="0" u="none" baseline="0" dirty="0" err="1" smtClean="0">
                          <a:latin typeface="+mn-lt"/>
                        </a:rPr>
                        <a:t>lascialo</a:t>
                      </a:r>
                      <a:r>
                        <a:rPr lang="en-US" b="0" u="none" baseline="0" dirty="0" smtClean="0">
                          <a:latin typeface="+mn-lt"/>
                        </a:rPr>
                        <a:t> </a:t>
                      </a:r>
                      <a:r>
                        <a:rPr lang="en-US" b="0" u="none" baseline="0" dirty="0" err="1" smtClean="0">
                          <a:latin typeface="+mn-lt"/>
                        </a:rPr>
                        <a:t>il</a:t>
                      </a:r>
                      <a:r>
                        <a:rPr lang="en-US" b="0" u="none" baseline="0" dirty="0" smtClean="0">
                          <a:latin typeface="+mn-lt"/>
                        </a:rPr>
                        <a:t> </a:t>
                      </a:r>
                      <a:r>
                        <a:rPr lang="en-US" b="0" u="none" baseline="0" dirty="0" err="1" smtClean="0">
                          <a:latin typeface="+mn-lt"/>
                        </a:rPr>
                        <a:t>controllo</a:t>
                      </a:r>
                      <a:r>
                        <a:rPr lang="en-US" b="0" u="none" baseline="0" dirty="0" smtClean="0">
                          <a:latin typeface="+mn-lt"/>
                        </a:rPr>
                        <a:t> </a:t>
                      </a:r>
                      <a:r>
                        <a:rPr lang="en-US" b="0" u="none" baseline="0" dirty="0" err="1" smtClean="0">
                          <a:latin typeface="+mn-lt"/>
                        </a:rPr>
                        <a:t>allo</a:t>
                      </a:r>
                      <a:r>
                        <a:rPr lang="en-US" b="0" u="none" baseline="0" dirty="0" smtClean="0">
                          <a:latin typeface="+mn-lt"/>
                        </a:rPr>
                        <a:t> </a:t>
                      </a:r>
                      <a:r>
                        <a:rPr lang="en-US" b="0" u="none" baseline="0" dirty="0" err="1" smtClean="0">
                          <a:latin typeface="+mn-lt"/>
                        </a:rPr>
                        <a:t>sviluppatore</a:t>
                      </a:r>
                      <a:endParaRPr lang="en-US"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endParaRPr lang="en-US"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91440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u="none" dirty="0" err="1" smtClean="0"/>
                        <a:t>Funziona</a:t>
                      </a:r>
                      <a:r>
                        <a:rPr lang="en-US" b="1" u="none" dirty="0" smtClean="0"/>
                        <a:t> con </a:t>
                      </a:r>
                      <a:r>
                        <a:rPr lang="en-US" b="1" u="none" dirty="0" err="1" smtClean="0"/>
                        <a:t>una</a:t>
                      </a:r>
                      <a:r>
                        <a:rPr lang="en-US" b="1" u="none" dirty="0" smtClean="0"/>
                        <a:t> </a:t>
                      </a:r>
                      <a:r>
                        <a:rPr lang="en-US" b="1" u="none" dirty="0" err="1" smtClean="0"/>
                        <a:t>grande</a:t>
                      </a:r>
                      <a:r>
                        <a:rPr lang="en-US" b="1" u="none" dirty="0" smtClean="0"/>
                        <a:t> </a:t>
                      </a:r>
                      <a:r>
                        <a:rPr lang="en-US" b="1" u="none" dirty="0" err="1" smtClean="0"/>
                        <a:t>varieta</a:t>
                      </a:r>
                      <a:r>
                        <a:rPr lang="en-US" b="1" u="none" dirty="0" smtClean="0"/>
                        <a:t>’ di data </a:t>
                      </a:r>
                      <a:r>
                        <a:rPr lang="en-US" b="1" u="none" dirty="0" smtClean="0"/>
                        <a:t>stores</a:t>
                      </a:r>
                      <a:endParaRPr lang="en-US" b="0" u="none" dirty="0" smtClean="0"/>
                    </a:p>
                    <a:p>
                      <a:pPr marL="0" marR="0" indent="0" algn="l" defTabSz="932742" rtl="0" eaLnBrk="1" fontAlgn="auto" latinLnBrk="0" hangingPunct="1">
                        <a:lnSpc>
                          <a:spcPct val="100000"/>
                        </a:lnSpc>
                        <a:spcBef>
                          <a:spcPts val="0"/>
                        </a:spcBef>
                        <a:spcAft>
                          <a:spcPts val="0"/>
                        </a:spcAft>
                        <a:buClrTx/>
                        <a:buSzTx/>
                        <a:buFontTx/>
                        <a:buNone/>
                        <a:tabLst/>
                        <a:defRPr/>
                      </a:pPr>
                      <a:r>
                        <a:rPr lang="en-US" b="0" u="none" dirty="0" err="1" smtClean="0">
                          <a:latin typeface="+mn-lt"/>
                        </a:rPr>
                        <a:t>Qualsiasi</a:t>
                      </a:r>
                      <a:r>
                        <a:rPr lang="en-US" b="0" u="none" dirty="0" smtClean="0">
                          <a:latin typeface="+mn-lt"/>
                        </a:rPr>
                        <a:t> </a:t>
                      </a:r>
                      <a:r>
                        <a:rPr lang="en-US" b="0" u="none" dirty="0" err="1" smtClean="0">
                          <a:latin typeface="+mn-lt"/>
                        </a:rPr>
                        <a:t>servizio</a:t>
                      </a:r>
                      <a:r>
                        <a:rPr lang="en-US" b="0" u="none" dirty="0" smtClean="0">
                          <a:latin typeface="+mn-lt"/>
                        </a:rPr>
                        <a:t> ci </a:t>
                      </a:r>
                      <a:r>
                        <a:rPr lang="en-US" b="0" u="none" dirty="0" err="1" smtClean="0">
                          <a:latin typeface="+mn-lt"/>
                        </a:rPr>
                        <a:t>sia</a:t>
                      </a:r>
                      <a:r>
                        <a:rPr lang="en-US" b="0" u="none" dirty="0" smtClean="0">
                          <a:latin typeface="+mn-lt"/>
                        </a:rPr>
                        <a:t> </a:t>
                      </a:r>
                      <a:r>
                        <a:rPr lang="en-US" b="0" u="none" dirty="0" err="1" smtClean="0">
                          <a:latin typeface="+mn-lt"/>
                        </a:rPr>
                        <a:t>dietro</a:t>
                      </a:r>
                      <a:r>
                        <a:rPr lang="en-US" b="0" u="none" baseline="0" dirty="0" smtClean="0">
                          <a:latin typeface="+mn-lt"/>
                        </a:rPr>
                        <a:t> </a:t>
                      </a:r>
                      <a:r>
                        <a:rPr lang="en-US" b="0" u="none" baseline="0" dirty="0" smtClean="0">
                          <a:latin typeface="+mn-lt"/>
                        </a:rPr>
                        <a:t>SQL, </a:t>
                      </a:r>
                      <a:r>
                        <a:rPr lang="en-US" b="0" u="none" baseline="0" dirty="0" err="1" smtClean="0">
                          <a:latin typeface="+mn-lt"/>
                        </a:rPr>
                        <a:t>MongoDB</a:t>
                      </a:r>
                      <a:r>
                        <a:rPr lang="en-US" b="0" u="none" baseline="0" dirty="0" smtClean="0">
                          <a:latin typeface="+mn-lt"/>
                        </a:rPr>
                        <a:t>, </a:t>
                      </a:r>
                      <a:r>
                        <a:rPr lang="en-US" b="0" u="none" baseline="0" dirty="0" smtClean="0">
                          <a:latin typeface="+mn-lt"/>
                        </a:rPr>
                        <a:t>o </a:t>
                      </a:r>
                      <a:r>
                        <a:rPr lang="en-US" b="0" u="none" baseline="0" dirty="0" smtClean="0">
                          <a:latin typeface="+mn-lt"/>
                        </a:rPr>
                        <a:t>Tables</a:t>
                      </a:r>
                      <a:endParaRPr lang="en-US" b="1"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i="0" dirty="0" smtClean="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
        <p:nvSpPr>
          <p:cNvPr id="4" name="Title 3"/>
          <p:cNvSpPr>
            <a:spLocks noGrp="1"/>
          </p:cNvSpPr>
          <p:nvPr>
            <p:ph type="title"/>
          </p:nvPr>
        </p:nvSpPr>
        <p:spPr/>
        <p:txBody>
          <a:bodyPr/>
          <a:lstStyle/>
          <a:p>
            <a:r>
              <a:rPr lang="en-US" dirty="0" smtClean="0"/>
              <a:t>Offline sync</a:t>
            </a:r>
            <a:endParaRPr lang="en-US"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20563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Offline sync</a:t>
            </a:r>
            <a:endParaRPr lang="en-US" dirty="0"/>
          </a:p>
        </p:txBody>
      </p:sp>
      <p:sp>
        <p:nvSpPr>
          <p:cNvPr id="3" name="Text Placeholder 2"/>
          <p:cNvSpPr>
            <a:spLocks noGrp="1"/>
          </p:cNvSpPr>
          <p:nvPr>
            <p:ph type="body" sz="quarter" idx="10"/>
          </p:nvPr>
        </p:nvSpPr>
        <p:spPr/>
        <p:txBody>
          <a:bodyPr/>
          <a:lstStyle/>
          <a:p>
            <a:endParaRPr lang="en-US"/>
          </a:p>
        </p:txBody>
      </p:sp>
      <p:pic>
        <p:nvPicPr>
          <p:cNvPr id="38" name="Picture 37"/>
          <p:cNvPicPr>
            <a:picLocks noChangeAspect="1"/>
          </p:cNvPicPr>
          <p:nvPr/>
        </p:nvPicPr>
        <p:blipFill>
          <a:blip r:embed="rId3">
            <a:biLevel thresh="25000"/>
          </a:blip>
          <a:stretch>
            <a:fillRect/>
          </a:stretch>
        </p:blipFill>
        <p:spPr>
          <a:xfrm>
            <a:off x="4910020" y="2977465"/>
            <a:ext cx="1035181" cy="1666745"/>
          </a:xfrm>
          <a:prstGeom prst="rect">
            <a:avLst/>
          </a:prstGeom>
        </p:spPr>
      </p:pic>
      <p:sp>
        <p:nvSpPr>
          <p:cNvPr id="39" name="Rectangle 38"/>
          <p:cNvSpPr/>
          <p:nvPr/>
        </p:nvSpPr>
        <p:spPr>
          <a:xfrm>
            <a:off x="6140727" y="3268662"/>
            <a:ext cx="2515910" cy="9589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FFFF"/>
                </a:solidFill>
              </a:rPr>
              <a:t>TableController</a:t>
            </a:r>
            <a:endParaRPr lang="en-US" sz="2000" dirty="0" smtClean="0">
              <a:solidFill>
                <a:srgbClr val="FFFFFF"/>
              </a:solidFill>
            </a:endParaRPr>
          </a:p>
          <a:p>
            <a:pPr algn="ctr"/>
            <a:r>
              <a:rPr lang="en-US" sz="2000" dirty="0" smtClean="0">
                <a:solidFill>
                  <a:srgbClr val="FFFFFF"/>
                </a:solidFill>
              </a:rPr>
              <a:t>(with optimistic concurrency)</a:t>
            </a:r>
            <a:endParaRPr lang="en-US" sz="2000" dirty="0">
              <a:solidFill>
                <a:srgbClr val="FFFFFF"/>
              </a:solidFill>
            </a:endParaRPr>
          </a:p>
        </p:txBody>
      </p:sp>
      <p:pic>
        <p:nvPicPr>
          <p:cNvPr id="40" name="Picture 39"/>
          <p:cNvPicPr>
            <a:picLocks noChangeAspect="1"/>
          </p:cNvPicPr>
          <p:nvPr/>
        </p:nvPicPr>
        <p:blipFill>
          <a:blip r:embed="rId4">
            <a:biLevel thresh="25000"/>
          </a:blip>
          <a:stretch>
            <a:fillRect/>
          </a:stretch>
        </p:blipFill>
        <p:spPr>
          <a:xfrm>
            <a:off x="1827326" y="3098437"/>
            <a:ext cx="1010439" cy="1424799"/>
          </a:xfrm>
          <a:prstGeom prst="rect">
            <a:avLst/>
          </a:prstGeom>
        </p:spPr>
      </p:pic>
      <p:cxnSp>
        <p:nvCxnSpPr>
          <p:cNvPr id="41" name="Straight Arrow Connector 40"/>
          <p:cNvCxnSpPr/>
          <p:nvPr/>
        </p:nvCxnSpPr>
        <p:spPr>
          <a:xfrm>
            <a:off x="2837765" y="3887088"/>
            <a:ext cx="1551672"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flipH="1">
            <a:off x="3094038" y="4054154"/>
            <a:ext cx="1815982"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4761209" y="4735361"/>
            <a:ext cx="1437381" cy="307777"/>
          </a:xfrm>
          <a:prstGeom prst="rect">
            <a:avLst/>
          </a:prstGeom>
          <a:noFill/>
        </p:spPr>
        <p:txBody>
          <a:bodyPr wrap="none" rtlCol="0">
            <a:spAutoFit/>
          </a:bodyPr>
          <a:lstStyle/>
          <a:p>
            <a:r>
              <a:rPr lang="en-US" sz="1400" b="1" dirty="0" smtClean="0">
                <a:solidFill>
                  <a:srgbClr val="FFFFFF"/>
                </a:solidFill>
              </a:rPr>
              <a:t>Mobile Service</a:t>
            </a:r>
            <a:endParaRPr lang="en-US" sz="1400" dirty="0">
              <a:solidFill>
                <a:srgbClr val="FFFFFF"/>
              </a:solidFill>
            </a:endParaRPr>
          </a:p>
        </p:txBody>
      </p:sp>
      <p:sp>
        <p:nvSpPr>
          <p:cNvPr id="62" name="TextBox 61"/>
          <p:cNvSpPr txBox="1"/>
          <p:nvPr/>
        </p:nvSpPr>
        <p:spPr>
          <a:xfrm>
            <a:off x="1950184" y="4733872"/>
            <a:ext cx="748923" cy="307777"/>
          </a:xfrm>
          <a:prstGeom prst="rect">
            <a:avLst/>
          </a:prstGeom>
          <a:noFill/>
        </p:spPr>
        <p:txBody>
          <a:bodyPr wrap="none" rtlCol="0">
            <a:spAutoFit/>
          </a:bodyPr>
          <a:lstStyle/>
          <a:p>
            <a:r>
              <a:rPr lang="en-US" sz="1400" b="1" dirty="0" smtClean="0">
                <a:solidFill>
                  <a:srgbClr val="FFFFFF"/>
                </a:solidFill>
              </a:rPr>
              <a:t>Device</a:t>
            </a:r>
            <a:endParaRPr lang="en-US" sz="1400" dirty="0">
              <a:solidFill>
                <a:srgbClr val="FFFFFF"/>
              </a:solidFill>
            </a:endParaRPr>
          </a:p>
        </p:txBody>
      </p:sp>
      <p:pic>
        <p:nvPicPr>
          <p:cNvPr id="63" name="Picture 62"/>
          <p:cNvPicPr>
            <a:picLocks noChangeAspect="1"/>
          </p:cNvPicPr>
          <p:nvPr/>
        </p:nvPicPr>
        <p:blipFill>
          <a:blip r:embed="rId5">
            <a:biLevel thresh="25000"/>
          </a:blip>
          <a:stretch>
            <a:fillRect/>
          </a:stretch>
        </p:blipFill>
        <p:spPr>
          <a:xfrm>
            <a:off x="2138380" y="3375013"/>
            <a:ext cx="402297" cy="512075"/>
          </a:xfrm>
          <a:prstGeom prst="rect">
            <a:avLst/>
          </a:prstGeom>
        </p:spPr>
      </p:pic>
      <p:grpSp>
        <p:nvGrpSpPr>
          <p:cNvPr id="64" name="Group 63"/>
          <p:cNvGrpSpPr/>
          <p:nvPr/>
        </p:nvGrpSpPr>
        <p:grpSpPr>
          <a:xfrm>
            <a:off x="9678534" y="1459884"/>
            <a:ext cx="1340303" cy="941571"/>
            <a:chOff x="9263837" y="1459884"/>
            <a:chExt cx="1340303" cy="941571"/>
          </a:xfrm>
        </p:grpSpPr>
        <p:pic>
          <p:nvPicPr>
            <p:cNvPr id="65" name="Picture 64"/>
            <p:cNvPicPr>
              <a:picLocks noChangeAspect="1"/>
            </p:cNvPicPr>
            <p:nvPr/>
          </p:nvPicPr>
          <p:blipFill>
            <a:blip r:embed="rId6">
              <a:biLevel thresh="25000"/>
            </a:blip>
            <a:stretch>
              <a:fillRect/>
            </a:stretch>
          </p:blipFill>
          <p:spPr>
            <a:xfrm>
              <a:off x="9657389" y="1459884"/>
              <a:ext cx="553200" cy="584665"/>
            </a:xfrm>
            <a:prstGeom prst="rect">
              <a:avLst/>
            </a:prstGeom>
          </p:spPr>
        </p:pic>
        <p:sp>
          <p:nvSpPr>
            <p:cNvPr id="66" name="TextBox 65"/>
            <p:cNvSpPr txBox="1"/>
            <p:nvPr/>
          </p:nvSpPr>
          <p:spPr>
            <a:xfrm>
              <a:off x="9263837" y="2093678"/>
              <a:ext cx="1340303" cy="307777"/>
            </a:xfrm>
            <a:prstGeom prst="rect">
              <a:avLst/>
            </a:prstGeom>
            <a:noFill/>
          </p:spPr>
          <p:txBody>
            <a:bodyPr wrap="none" rtlCol="0">
              <a:spAutoFit/>
            </a:bodyPr>
            <a:lstStyle/>
            <a:p>
              <a:r>
                <a:rPr lang="en-US" sz="1400" b="1" dirty="0" smtClean="0">
                  <a:solidFill>
                    <a:srgbClr val="FFFFFF"/>
                  </a:solidFill>
                </a:rPr>
                <a:t>SQL Database</a:t>
              </a:r>
              <a:endParaRPr lang="en-US" sz="1400" dirty="0">
                <a:solidFill>
                  <a:srgbClr val="FFFFFF"/>
                </a:solidFill>
              </a:endParaRPr>
            </a:p>
          </p:txBody>
        </p:sp>
      </p:grpSp>
      <p:grpSp>
        <p:nvGrpSpPr>
          <p:cNvPr id="67" name="Group 66"/>
          <p:cNvGrpSpPr/>
          <p:nvPr/>
        </p:nvGrpSpPr>
        <p:grpSpPr>
          <a:xfrm>
            <a:off x="10013978" y="2681989"/>
            <a:ext cx="669414" cy="915723"/>
            <a:chOff x="7840687" y="2622816"/>
            <a:chExt cx="669414" cy="915723"/>
          </a:xfrm>
        </p:grpSpPr>
        <p:pic>
          <p:nvPicPr>
            <p:cNvPr id="68" name="Picture 67"/>
            <p:cNvPicPr>
              <a:picLocks noChangeAspect="1"/>
            </p:cNvPicPr>
            <p:nvPr/>
          </p:nvPicPr>
          <p:blipFill>
            <a:blip r:embed="rId7">
              <a:biLevel thresh="25000"/>
            </a:blip>
            <a:stretch>
              <a:fillRect/>
            </a:stretch>
          </p:blipFill>
          <p:spPr>
            <a:xfrm>
              <a:off x="7970837" y="2622816"/>
              <a:ext cx="409115" cy="530631"/>
            </a:xfrm>
            <a:prstGeom prst="rect">
              <a:avLst/>
            </a:prstGeom>
          </p:spPr>
        </p:pic>
        <p:sp>
          <p:nvSpPr>
            <p:cNvPr id="69" name="TextBox 68"/>
            <p:cNvSpPr txBox="1"/>
            <p:nvPr/>
          </p:nvSpPr>
          <p:spPr>
            <a:xfrm>
              <a:off x="7840687" y="3230762"/>
              <a:ext cx="669414" cy="307777"/>
            </a:xfrm>
            <a:prstGeom prst="rect">
              <a:avLst/>
            </a:prstGeom>
            <a:noFill/>
          </p:spPr>
          <p:txBody>
            <a:bodyPr wrap="none" rtlCol="0">
              <a:spAutoFit/>
            </a:bodyPr>
            <a:lstStyle/>
            <a:p>
              <a:r>
                <a:rPr lang="en-US" sz="1400" b="1" dirty="0" smtClean="0">
                  <a:solidFill>
                    <a:srgbClr val="FFFFFF"/>
                  </a:solidFill>
                </a:rPr>
                <a:t>BYOD</a:t>
              </a:r>
              <a:endParaRPr lang="en-US" sz="1400" dirty="0">
                <a:solidFill>
                  <a:srgbClr val="FFFFFF"/>
                </a:solidFill>
              </a:endParaRPr>
            </a:p>
          </p:txBody>
        </p:sp>
      </p:grpSp>
      <p:grpSp>
        <p:nvGrpSpPr>
          <p:cNvPr id="2" name="Group 1"/>
          <p:cNvGrpSpPr/>
          <p:nvPr/>
        </p:nvGrpSpPr>
        <p:grpSpPr>
          <a:xfrm>
            <a:off x="9827549" y="4937422"/>
            <a:ext cx="1042273" cy="997728"/>
            <a:chOff x="9827549" y="4937422"/>
            <a:chExt cx="1042273" cy="997728"/>
          </a:xfrm>
        </p:grpSpPr>
        <p:pic>
          <p:nvPicPr>
            <p:cNvPr id="58" name="Picture 57" descr="mongodb white.png"/>
            <p:cNvPicPr>
              <a:picLocks noChangeAspect="1"/>
            </p:cNvPicPr>
            <p:nvPr/>
          </p:nvPicPr>
          <p:blipFill>
            <a:blip r:embed="rId8" cstate="print">
              <a:clrChange>
                <a:clrFrom>
                  <a:srgbClr val="89D1E5"/>
                </a:clrFrom>
                <a:clrTo>
                  <a:srgbClr val="89D1E5">
                    <a:alpha val="0"/>
                  </a:srgbClr>
                </a:clrTo>
              </a:clrChange>
              <a:extLst>
                <a:ext uri="{BEBA8EAE-BF5A-486C-A8C5-ECC9F3942E4B}">
                  <a14:imgProps xmlns:a14="http://schemas.microsoft.com/office/drawing/2010/main">
                    <a14:imgLayer r:embed="rId9">
                      <a14:imgEffect>
                        <a14:backgroundRemoval t="9885" b="100000" l="9885" r="89885">
                          <a14:foregroundMark x1="56782" y1="41379" x2="56782" y2="41379"/>
                          <a14:foregroundMark x1="48046" y1="90575" x2="48046" y2="90575"/>
                          <a14:foregroundMark x1="50575" y1="86207" x2="50575" y2="86207"/>
                        </a14:backgroundRemoval>
                      </a14:imgEffect>
                    </a14:imgLayer>
                  </a14:imgProps>
                </a:ext>
                <a:ext uri="{28A0092B-C50C-407E-A947-70E740481C1C}">
                  <a14:useLocalDpi xmlns:a14="http://schemas.microsoft.com/office/drawing/2010/main" val="0"/>
                </a:ext>
              </a:extLst>
            </a:blip>
            <a:stretch>
              <a:fillRect/>
            </a:stretch>
          </p:blipFill>
          <p:spPr>
            <a:xfrm>
              <a:off x="9975041" y="4937422"/>
              <a:ext cx="747288" cy="747288"/>
            </a:xfrm>
            <a:prstGeom prst="rect">
              <a:avLst/>
            </a:prstGeom>
          </p:spPr>
        </p:pic>
        <p:sp>
          <p:nvSpPr>
            <p:cNvPr id="72" name="TextBox 71"/>
            <p:cNvSpPr txBox="1"/>
            <p:nvPr/>
          </p:nvSpPr>
          <p:spPr>
            <a:xfrm>
              <a:off x="9827549" y="5627373"/>
              <a:ext cx="1042273" cy="307777"/>
            </a:xfrm>
            <a:prstGeom prst="rect">
              <a:avLst/>
            </a:prstGeom>
            <a:noFill/>
          </p:spPr>
          <p:txBody>
            <a:bodyPr wrap="none" rtlCol="0">
              <a:spAutoFit/>
            </a:bodyPr>
            <a:lstStyle/>
            <a:p>
              <a:r>
                <a:rPr lang="en-US" sz="1400" b="1" dirty="0" err="1" smtClean="0">
                  <a:solidFill>
                    <a:srgbClr val="FFFFFF"/>
                  </a:solidFill>
                </a:rPr>
                <a:t>MongoDB</a:t>
              </a:r>
              <a:endParaRPr lang="en-US" sz="1400" dirty="0">
                <a:solidFill>
                  <a:srgbClr val="FFFFFF"/>
                </a:solidFill>
              </a:endParaRPr>
            </a:p>
          </p:txBody>
        </p:sp>
      </p:grpSp>
      <p:grpSp>
        <p:nvGrpSpPr>
          <p:cNvPr id="73" name="Group 72"/>
          <p:cNvGrpSpPr/>
          <p:nvPr/>
        </p:nvGrpSpPr>
        <p:grpSpPr>
          <a:xfrm>
            <a:off x="9682285" y="3878246"/>
            <a:ext cx="1332801" cy="884358"/>
            <a:chOff x="7610031" y="3638368"/>
            <a:chExt cx="1332801" cy="884358"/>
          </a:xfrm>
        </p:grpSpPr>
        <p:pic>
          <p:nvPicPr>
            <p:cNvPr id="74" name="Picture 73"/>
            <p:cNvPicPr>
              <a:picLocks noChangeAspect="1"/>
            </p:cNvPicPr>
            <p:nvPr/>
          </p:nvPicPr>
          <p:blipFill>
            <a:blip r:embed="rId10">
              <a:biLevel thresh="25000"/>
            </a:blip>
            <a:stretch>
              <a:fillRect/>
            </a:stretch>
          </p:blipFill>
          <p:spPr>
            <a:xfrm>
              <a:off x="7943280" y="3638368"/>
              <a:ext cx="666304" cy="562033"/>
            </a:xfrm>
            <a:prstGeom prst="rect">
              <a:avLst/>
            </a:prstGeom>
          </p:spPr>
        </p:pic>
        <p:sp>
          <p:nvSpPr>
            <p:cNvPr id="75" name="TextBox 74"/>
            <p:cNvSpPr txBox="1"/>
            <p:nvPr/>
          </p:nvSpPr>
          <p:spPr>
            <a:xfrm>
              <a:off x="7610031" y="4214949"/>
              <a:ext cx="1332801" cy="307777"/>
            </a:xfrm>
            <a:prstGeom prst="rect">
              <a:avLst/>
            </a:prstGeom>
            <a:noFill/>
          </p:spPr>
          <p:txBody>
            <a:bodyPr wrap="none" rtlCol="0">
              <a:spAutoFit/>
            </a:bodyPr>
            <a:lstStyle/>
            <a:p>
              <a:r>
                <a:rPr lang="en-US" sz="1400" b="1" dirty="0" smtClean="0">
                  <a:solidFill>
                    <a:srgbClr val="FFFFFF"/>
                  </a:solidFill>
                </a:rPr>
                <a:t>Table Storage</a:t>
              </a:r>
              <a:endParaRPr lang="en-US" sz="1400" dirty="0">
                <a:solidFill>
                  <a:srgbClr val="FFFFFF"/>
                </a:solidFill>
              </a:endParaRPr>
            </a:p>
          </p:txBody>
        </p:sp>
      </p:grpSp>
      <p:sp>
        <p:nvSpPr>
          <p:cNvPr id="76" name="Left Brace 75"/>
          <p:cNvSpPr/>
          <p:nvPr/>
        </p:nvSpPr>
        <p:spPr>
          <a:xfrm>
            <a:off x="8941907" y="1817457"/>
            <a:ext cx="228600" cy="3954846"/>
          </a:xfrm>
          <a:prstGeom prst="leftBrace">
            <a:avLst>
              <a:gd name="adj1" fmla="val 66025"/>
              <a:gd name="adj2" fmla="val 48444"/>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04040"/>
              </a:solidFill>
            </a:endParaRPr>
          </a:p>
        </p:txBody>
      </p:sp>
      <p:sp>
        <p:nvSpPr>
          <p:cNvPr id="77" name="TextBox 76"/>
          <p:cNvSpPr txBox="1"/>
          <p:nvPr/>
        </p:nvSpPr>
        <p:spPr>
          <a:xfrm>
            <a:off x="1966451" y="3859514"/>
            <a:ext cx="732188" cy="307777"/>
          </a:xfrm>
          <a:prstGeom prst="rect">
            <a:avLst/>
          </a:prstGeom>
          <a:noFill/>
        </p:spPr>
        <p:txBody>
          <a:bodyPr wrap="none" rtlCol="0">
            <a:spAutoFit/>
          </a:bodyPr>
          <a:lstStyle/>
          <a:p>
            <a:r>
              <a:rPr lang="en-US" sz="1400" b="1" dirty="0" smtClean="0">
                <a:solidFill>
                  <a:srgbClr val="FFFFFF"/>
                </a:solidFill>
              </a:rPr>
              <a:t>SQLite</a:t>
            </a:r>
            <a:endParaRPr lang="en-US" sz="1400" dirty="0">
              <a:solidFill>
                <a:srgbClr val="FFFFFF"/>
              </a:solidFill>
            </a:endParaRPr>
          </a:p>
        </p:txBody>
      </p:sp>
      <p:sp>
        <p:nvSpPr>
          <p:cNvPr id="78" name="TextBox 77"/>
          <p:cNvSpPr txBox="1"/>
          <p:nvPr/>
        </p:nvSpPr>
        <p:spPr>
          <a:xfrm>
            <a:off x="3124852" y="4125516"/>
            <a:ext cx="1674263" cy="307777"/>
          </a:xfrm>
          <a:prstGeom prst="rect">
            <a:avLst/>
          </a:prstGeom>
          <a:noFill/>
        </p:spPr>
        <p:txBody>
          <a:bodyPr wrap="square" rtlCol="0">
            <a:spAutoFit/>
          </a:bodyPr>
          <a:lstStyle/>
          <a:p>
            <a:r>
              <a:rPr lang="en-US" sz="1400" b="1" dirty="0" smtClean="0">
                <a:solidFill>
                  <a:srgbClr val="FFFFFF"/>
                </a:solidFill>
              </a:rPr>
              <a:t>Explicit Push</a:t>
            </a:r>
            <a:r>
              <a:rPr lang="en-US" sz="1400" dirty="0" smtClean="0">
                <a:solidFill>
                  <a:srgbClr val="FFFFFF"/>
                </a:solidFill>
              </a:rPr>
              <a:t>/</a:t>
            </a:r>
            <a:r>
              <a:rPr lang="en-US" sz="1400" b="1" dirty="0" smtClean="0">
                <a:solidFill>
                  <a:srgbClr val="FFFFFF"/>
                </a:solidFill>
              </a:rPr>
              <a:t>Pull</a:t>
            </a:r>
          </a:p>
        </p:txBody>
      </p:sp>
      <p:grpSp>
        <p:nvGrpSpPr>
          <p:cNvPr id="26" name="Group 25"/>
          <p:cNvGrpSpPr/>
          <p:nvPr/>
        </p:nvGrpSpPr>
        <p:grpSpPr>
          <a:xfrm>
            <a:off x="1341437" y="2574796"/>
            <a:ext cx="2128273" cy="364442"/>
            <a:chOff x="6564419" y="2733995"/>
            <a:chExt cx="2128273" cy="364442"/>
          </a:xfrm>
        </p:grpSpPr>
        <p:sp>
          <p:nvSpPr>
            <p:cNvPr id="27" name="Lightning Bolt 26"/>
            <p:cNvSpPr/>
            <p:nvPr/>
          </p:nvSpPr>
          <p:spPr bwMode="auto">
            <a:xfrm>
              <a:off x="6564419" y="2733995"/>
              <a:ext cx="312291" cy="364442"/>
            </a:xfrm>
            <a:prstGeom prst="lightningBol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TextBox 27"/>
            <p:cNvSpPr txBox="1"/>
            <p:nvPr/>
          </p:nvSpPr>
          <p:spPr>
            <a:xfrm>
              <a:off x="6876710" y="2757017"/>
              <a:ext cx="1815982" cy="307777"/>
            </a:xfrm>
            <a:prstGeom prst="rect">
              <a:avLst/>
            </a:prstGeom>
            <a:noFill/>
          </p:spPr>
          <p:txBody>
            <a:bodyPr wrap="square" rtlCol="0">
              <a:spAutoFit/>
            </a:bodyPr>
            <a:lstStyle/>
            <a:p>
              <a:r>
                <a:rPr lang="en-US" sz="1400" b="1" dirty="0" smtClean="0">
                  <a:solidFill>
                    <a:srgbClr val="FFFFFF"/>
                  </a:solidFill>
                </a:rPr>
                <a:t>Conflict resolution</a:t>
              </a:r>
            </a:p>
          </p:txBody>
        </p:sp>
      </p:grpSp>
    </p:spTree>
    <p:extLst>
      <p:ext uri="{BB962C8B-B14F-4D97-AF65-F5344CB8AC3E}">
        <p14:creationId xmlns:p14="http://schemas.microsoft.com/office/powerpoint/2010/main" val="1531639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551113" y="268288"/>
            <a:ext cx="9885362" cy="757237"/>
          </a:xfrm>
        </p:spPr>
        <p:txBody>
          <a:bodyPr/>
          <a:lstStyle/>
          <a:p>
            <a:r>
              <a:rPr lang="en-US" dirty="0" smtClean="0"/>
              <a:t>Come </a:t>
            </a:r>
            <a:r>
              <a:rPr lang="en-US" dirty="0" err="1" smtClean="0"/>
              <a:t>si</a:t>
            </a:r>
            <a:r>
              <a:rPr lang="en-US" dirty="0" smtClean="0"/>
              <a:t> fa…</a:t>
            </a:r>
            <a:endParaRPr lang="en-US" dirty="0"/>
          </a:p>
        </p:txBody>
      </p:sp>
      <p:sp>
        <p:nvSpPr>
          <p:cNvPr id="8" name="Content Placeholder 7"/>
          <p:cNvSpPr>
            <a:spLocks noGrp="1"/>
          </p:cNvSpPr>
          <p:nvPr>
            <p:ph idx="4294967295"/>
          </p:nvPr>
        </p:nvSpPr>
        <p:spPr>
          <a:xfrm>
            <a:off x="0" y="1025525"/>
            <a:ext cx="8766175" cy="4438650"/>
          </a:xfrm>
        </p:spPr>
        <p:txBody>
          <a:bodyPr/>
          <a:lstStyle/>
          <a:p>
            <a:r>
              <a:rPr lang="en-US" dirty="0" err="1" smtClean="0"/>
              <a:t>Nuget</a:t>
            </a:r>
            <a:r>
              <a:rPr lang="en-US" dirty="0" smtClean="0"/>
              <a:t> e </a:t>
            </a:r>
            <a:r>
              <a:rPr lang="en-US" dirty="0" err="1" smtClean="0"/>
              <a:t>aggiungere</a:t>
            </a:r>
            <a:r>
              <a:rPr lang="en-US" dirty="0"/>
              <a:t> </a:t>
            </a:r>
            <a:r>
              <a:rPr lang="en-US" dirty="0" err="1"/>
              <a:t>WindowsAzure.MobileServices.SQLiteStore</a:t>
            </a:r>
            <a:r>
              <a:rPr lang="en-US" dirty="0"/>
              <a:t>. </a:t>
            </a:r>
            <a:endParaRPr lang="en-US" dirty="0" smtClean="0"/>
          </a:p>
          <a:p>
            <a:endParaRPr lang="en-US" dirty="0"/>
          </a:p>
        </p:txBody>
      </p:sp>
      <p:pic>
        <p:nvPicPr>
          <p:cNvPr id="9" name="Picture 8"/>
          <p:cNvPicPr>
            <a:picLocks noChangeAspect="1"/>
          </p:cNvPicPr>
          <p:nvPr/>
        </p:nvPicPr>
        <p:blipFill>
          <a:blip r:embed="rId2"/>
          <a:stretch>
            <a:fillRect/>
          </a:stretch>
        </p:blipFill>
        <p:spPr>
          <a:xfrm>
            <a:off x="507318" y="2345134"/>
            <a:ext cx="4771553" cy="4414324"/>
          </a:xfrm>
          <a:prstGeom prst="rect">
            <a:avLst/>
          </a:prstGeom>
        </p:spPr>
      </p:pic>
      <p:pic>
        <p:nvPicPr>
          <p:cNvPr id="10" name="Picture 9"/>
          <p:cNvPicPr>
            <a:picLocks noChangeAspect="1"/>
          </p:cNvPicPr>
          <p:nvPr/>
        </p:nvPicPr>
        <p:blipFill>
          <a:blip r:embed="rId3"/>
          <a:stretch>
            <a:fillRect/>
          </a:stretch>
        </p:blipFill>
        <p:spPr>
          <a:xfrm>
            <a:off x="5786189" y="3137222"/>
            <a:ext cx="5847885" cy="2076550"/>
          </a:xfrm>
          <a:prstGeom prst="rect">
            <a:avLst/>
          </a:prstGeom>
        </p:spPr>
      </p:pic>
    </p:spTree>
    <p:extLst>
      <p:ext uri="{BB962C8B-B14F-4D97-AF65-F5344CB8AC3E}">
        <p14:creationId xmlns:p14="http://schemas.microsoft.com/office/powerpoint/2010/main" val="3311337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itle 1"/>
          <p:cNvSpPr txBox="1">
            <a:spLocks/>
          </p:cNvSpPr>
          <p:nvPr/>
        </p:nvSpPr>
        <p:spPr>
          <a:xfrm>
            <a:off x="312362" y="2811462"/>
            <a:ext cx="11887202"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5400" kern="1200">
                <a:gradFill>
                  <a:gsLst>
                    <a:gs pos="0">
                      <a:schemeClr val="tx1"/>
                    </a:gs>
                    <a:gs pos="100000">
                      <a:schemeClr val="tx1"/>
                    </a:gs>
                  </a:gsLst>
                  <a:lin ang="5400000" scaled="0"/>
                </a:gradFill>
                <a:latin typeface="+mj-lt"/>
                <a:ea typeface="+mj-ea"/>
                <a:cs typeface="+mj-cs"/>
              </a:defRPr>
            </a:lvl1pPr>
          </a:lstStyle>
          <a:p>
            <a:endParaRPr lang="en-US" sz="2000" dirty="0"/>
          </a:p>
        </p:txBody>
      </p:sp>
      <p:sp>
        <p:nvSpPr>
          <p:cNvPr id="4" name="Title 1"/>
          <p:cNvSpPr txBox="1">
            <a:spLocks/>
          </p:cNvSpPr>
          <p:nvPr/>
        </p:nvSpPr>
        <p:spPr>
          <a:xfrm>
            <a:off x="350088" y="2811462"/>
            <a:ext cx="11887200" cy="914400"/>
          </a:xfrm>
          <a:prstGeom prst="rect">
            <a:avLst/>
          </a:prstGeom>
        </p:spPr>
        <p:txBody>
          <a:bodyPr vert="horz" lIns="182880" tIns="146304" rIns="182880" bIns="146304" rtlCol="0" anchor="ctr">
            <a:noAutofit/>
          </a:bodyPr>
          <a:lstStyle>
            <a:lvl1pPr algn="l" defTabSz="914166" rtl="0" eaLnBrk="1" latinLnBrk="0" hangingPunct="1">
              <a:lnSpc>
                <a:spcPct val="90000"/>
              </a:lnSpc>
              <a:spcBef>
                <a:spcPct val="0"/>
              </a:spcBef>
              <a:buNone/>
              <a:defRPr sz="6600" kern="1200" spc="0" baseline="0">
                <a:gradFill>
                  <a:gsLst>
                    <a:gs pos="0">
                      <a:srgbClr val="FFFFFF"/>
                    </a:gs>
                    <a:gs pos="100000">
                      <a:srgbClr val="FFFFFF"/>
                    </a:gs>
                  </a:gsLst>
                  <a:lin ang="5400000" scaled="0"/>
                </a:gradFill>
                <a:latin typeface="Segoe UI Light" pitchFamily="34" charset="0"/>
                <a:ea typeface="+mj-ea"/>
                <a:cs typeface="Segoe UI Light" pitchFamily="34" charset="0"/>
              </a:defRPr>
            </a:lvl1pPr>
          </a:lstStyle>
          <a:p>
            <a:r>
              <a:rPr lang="en-US" sz="3600" dirty="0" err="1" smtClean="0"/>
              <a:t>Pickin</a:t>
            </a:r>
            <a:r>
              <a:rPr lang="en-US" sz="3600" dirty="0" smtClean="0"/>
              <a:t> app</a:t>
            </a:r>
            <a:endParaRPr lang="en-US" sz="3600" dirty="0"/>
          </a:p>
        </p:txBody>
      </p:sp>
    </p:spTree>
    <p:extLst>
      <p:ext uri="{BB962C8B-B14F-4D97-AF65-F5344CB8AC3E}">
        <p14:creationId xmlns:p14="http://schemas.microsoft.com/office/powerpoint/2010/main" val="1320923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61040" y="1985094"/>
            <a:ext cx="6400801" cy="3240360"/>
          </a:xfrm>
        </p:spPr>
        <p:txBody>
          <a:bodyPr/>
          <a:lstStyle/>
          <a:p>
            <a:pPr marL="571500" indent="-571500">
              <a:buFont typeface="Arial" panose="020B0604020202020204" pitchFamily="34" charset="0"/>
              <a:buChar char="•"/>
            </a:pPr>
            <a:r>
              <a:rPr lang="it-IT" sz="2800" dirty="0" smtClean="0"/>
              <a:t>Scenari parzialmente connessi</a:t>
            </a:r>
          </a:p>
          <a:p>
            <a:pPr marL="571500" indent="-571500">
              <a:buFont typeface="Arial" panose="020B0604020202020204" pitchFamily="34" charset="0"/>
              <a:buChar char="•"/>
            </a:pPr>
            <a:r>
              <a:rPr lang="it-IT" sz="2800" dirty="0" smtClean="0"/>
              <a:t>Indipendenza dal </a:t>
            </a:r>
            <a:r>
              <a:rPr lang="it-IT" sz="2800" dirty="0" err="1" smtClean="0"/>
              <a:t>backend</a:t>
            </a:r>
            <a:endParaRPr lang="it-IT" sz="2800" dirty="0" smtClean="0"/>
          </a:p>
          <a:p>
            <a:pPr marL="571500" indent="-571500">
              <a:buFont typeface="Arial" panose="020B0604020202020204" pitchFamily="34" charset="0"/>
              <a:buChar char="•"/>
            </a:pPr>
            <a:r>
              <a:rPr lang="it-IT" sz="2800" dirty="0" err="1" smtClean="0"/>
              <a:t>Universalita’</a:t>
            </a:r>
            <a:r>
              <a:rPr lang="it-IT" sz="2800" dirty="0" smtClean="0"/>
              <a:t> del DB locale</a:t>
            </a:r>
          </a:p>
          <a:p>
            <a:pPr marL="571500" indent="-571500">
              <a:buFont typeface="Arial" panose="020B0604020202020204" pitchFamily="34" charset="0"/>
              <a:buChar char="•"/>
            </a:pPr>
            <a:r>
              <a:rPr lang="it-IT" sz="2800" dirty="0" smtClean="0"/>
              <a:t>Nessun legame per la </a:t>
            </a:r>
            <a:r>
              <a:rPr lang="it-IT" sz="2800" dirty="0" err="1" smtClean="0"/>
              <a:t>connettivita’</a:t>
            </a:r>
            <a:endParaRPr lang="it-IT" sz="2800" dirty="0" smtClean="0"/>
          </a:p>
          <a:p>
            <a:pPr marL="571500" indent="-571500">
              <a:buFont typeface="Arial" panose="020B0604020202020204" pitchFamily="34" charset="0"/>
              <a:buChar char="•"/>
            </a:pPr>
            <a:r>
              <a:rPr lang="it-IT" sz="2800" dirty="0" err="1" smtClean="0"/>
              <a:t>Affidabilita’</a:t>
            </a:r>
            <a:endParaRPr lang="it-IT" sz="2800" dirty="0" smtClean="0"/>
          </a:p>
          <a:p>
            <a:pPr marL="571500" indent="-571500">
              <a:buFont typeface="Arial" panose="020B0604020202020204" pitchFamily="34" charset="0"/>
              <a:buChar char="•"/>
            </a:pPr>
            <a:r>
              <a:rPr lang="it-IT" sz="2800" dirty="0" err="1" smtClean="0"/>
              <a:t>Scalabilita’</a:t>
            </a:r>
            <a:endParaRPr lang="it-IT" sz="2800" dirty="0" smtClean="0"/>
          </a:p>
          <a:p>
            <a:endParaRPr lang="it-IT" dirty="0"/>
          </a:p>
        </p:txBody>
      </p:sp>
      <p:sp>
        <p:nvSpPr>
          <p:cNvPr id="3" name="Title 2"/>
          <p:cNvSpPr>
            <a:spLocks noGrp="1"/>
          </p:cNvSpPr>
          <p:nvPr>
            <p:ph type="ctrTitle"/>
          </p:nvPr>
        </p:nvSpPr>
        <p:spPr/>
        <p:txBody>
          <a:bodyPr/>
          <a:lstStyle/>
          <a:p>
            <a:r>
              <a:rPr lang="it-IT" dirty="0" err="1" smtClean="0"/>
              <a:t>recap</a:t>
            </a:r>
            <a:endParaRPr lang="it-IT" dirty="0"/>
          </a:p>
        </p:txBody>
      </p:sp>
      <p:sp>
        <p:nvSpPr>
          <p:cNvPr id="4" name="Text Placeholder 3"/>
          <p:cNvSpPr>
            <a:spLocks noGrp="1"/>
          </p:cNvSpPr>
          <p:nvPr>
            <p:ph type="body" sz="quarter" idx="16"/>
          </p:nvPr>
        </p:nvSpPr>
        <p:spPr/>
        <p:txBody>
          <a:bodyPr/>
          <a:lstStyle/>
          <a:p>
            <a:endParaRPr lang="it-IT"/>
          </a:p>
        </p:txBody>
      </p:sp>
    </p:spTree>
    <p:extLst>
      <p:ext uri="{BB962C8B-B14F-4D97-AF65-F5344CB8AC3E}">
        <p14:creationId xmlns:p14="http://schemas.microsoft.com/office/powerpoint/2010/main" val="880016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2" name="Titolo 1"/>
          <p:cNvSpPr>
            <a:spLocks noGrp="1"/>
          </p:cNvSpPr>
          <p:nvPr>
            <p:ph type="title"/>
          </p:nvPr>
        </p:nvSpPr>
        <p:spPr/>
        <p:txBody>
          <a:bodyPr/>
          <a:lstStyle/>
          <a:p>
            <a:r>
              <a:rPr lang="it-IT" dirty="0" smtClean="0"/>
              <a:t>Domande?</a:t>
            </a:r>
            <a:endParaRPr lang="it-IT" dirty="0"/>
          </a:p>
        </p:txBody>
      </p:sp>
    </p:spTree>
    <p:extLst>
      <p:ext uri="{BB962C8B-B14F-4D97-AF65-F5344CB8AC3E}">
        <p14:creationId xmlns:p14="http://schemas.microsoft.com/office/powerpoint/2010/main" val="1972669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r>
              <a:rPr lang="en-US" dirty="0" smtClean="0"/>
              <a:t>Grazie</a:t>
            </a:r>
            <a:endParaRPr lang="en-US" dirty="0"/>
          </a:p>
        </p:txBody>
      </p:sp>
      <p:sp>
        <p:nvSpPr>
          <p:cNvPr id="7" name="Title 1"/>
          <p:cNvSpPr txBox="1">
            <a:spLocks/>
          </p:cNvSpPr>
          <p:nvPr/>
        </p:nvSpPr>
        <p:spPr>
          <a:xfrm>
            <a:off x="312208" y="144462"/>
            <a:ext cx="11887200" cy="914400"/>
          </a:xfrm>
          <a:prstGeom prst="rect">
            <a:avLst/>
          </a:prstGeom>
        </p:spPr>
        <p:txBody>
          <a:bodyPr vert="horz" lIns="182880" tIns="146304" rIns="182880" bIns="146304" rtlCol="0" anchor="ctr">
            <a:noAutofit/>
          </a:bodyPr>
          <a:lstStyle>
            <a:lvl1pPr algn="l" defTabSz="914166" rtl="0" eaLnBrk="1" latinLnBrk="0" hangingPunct="1">
              <a:lnSpc>
                <a:spcPct val="90000"/>
              </a:lnSpc>
              <a:spcBef>
                <a:spcPct val="0"/>
              </a:spcBef>
              <a:buNone/>
              <a:defRPr sz="6600" kern="1200" spc="0" baseline="0">
                <a:gradFill>
                  <a:gsLst>
                    <a:gs pos="0">
                      <a:srgbClr val="FFFFFF"/>
                    </a:gs>
                    <a:gs pos="100000">
                      <a:srgbClr val="FFFFFF"/>
                    </a:gs>
                  </a:gsLst>
                  <a:lin ang="5400000" scaled="0"/>
                </a:gradFill>
                <a:latin typeface="Segoe UI Light" pitchFamily="34" charset="0"/>
                <a:ea typeface="+mj-ea"/>
                <a:cs typeface="Segoe UI Light" pitchFamily="34" charset="0"/>
              </a:defRPr>
            </a:lvl1pPr>
          </a:lstStyle>
          <a:p>
            <a:r>
              <a:rPr lang="en-US" sz="3600" dirty="0"/>
              <a:t>@</a:t>
            </a:r>
            <a:r>
              <a:rPr lang="en-US" sz="3600" dirty="0" err="1" smtClean="0"/>
              <a:t>dnlombardia</a:t>
            </a:r>
            <a:endParaRPr lang="en-US" sz="3600" dirty="0" smtClean="0"/>
          </a:p>
          <a:p>
            <a:r>
              <a:rPr lang="en-US" sz="3600" dirty="0" smtClean="0"/>
              <a:t>#</a:t>
            </a:r>
            <a:r>
              <a:rPr lang="en-US" sz="3600" dirty="0" err="1" smtClean="0"/>
              <a:t>azureconference</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05" y="4649390"/>
            <a:ext cx="3429000" cy="1197033"/>
          </a:xfrm>
          <a:prstGeom prst="rect">
            <a:avLst/>
          </a:prstGeom>
        </p:spPr>
      </p:pic>
      <p:graphicFrame>
        <p:nvGraphicFramePr>
          <p:cNvPr id="8" name="Table 7"/>
          <p:cNvGraphicFramePr>
            <a:graphicFrameLocks noGrp="1"/>
          </p:cNvGraphicFramePr>
          <p:nvPr>
            <p:extLst/>
          </p:nvPr>
        </p:nvGraphicFramePr>
        <p:xfrm>
          <a:off x="6078643" y="4800584"/>
          <a:ext cx="6120765" cy="2068068"/>
        </p:xfrm>
        <a:graphic>
          <a:graphicData uri="http://schemas.openxmlformats.org/drawingml/2006/table">
            <a:tbl>
              <a:tblPr firstRow="1" firstCol="1" bandRow="1">
                <a:tableStyleId>{2D5ABB26-0587-4C30-8999-92F81FD0307C}</a:tableStyleId>
              </a:tblPr>
              <a:tblGrid>
                <a:gridCol w="518795"/>
                <a:gridCol w="5601970"/>
              </a:tblGrid>
              <a:tr h="1054396">
                <a:tc>
                  <a:txBody>
                    <a:bodyPr/>
                    <a:lstStyle/>
                    <a:p>
                      <a:pPr>
                        <a:lnSpc>
                          <a:spcPct val="115000"/>
                        </a:lnSpc>
                        <a:spcAft>
                          <a:spcPts val="0"/>
                        </a:spcAft>
                      </a:pPr>
                      <a:endParaRPr lang="it-IT" sz="2000" dirty="0">
                        <a:solidFill>
                          <a:srgbClr val="1F497D"/>
                        </a:solidFill>
                        <a:effectLst/>
                        <a:latin typeface="+mj-lt"/>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0"/>
                        </a:spcAft>
                      </a:pPr>
                      <a:r>
                        <a:rPr lang="it-IT" sz="2000" b="1" dirty="0" smtClean="0">
                          <a:effectLst/>
                          <a:latin typeface="+mj-lt"/>
                        </a:rPr>
                        <a:t>Marco Dal Pino</a:t>
                      </a:r>
                    </a:p>
                    <a:p>
                      <a:pPr marL="0" marR="0" indent="0" algn="l" defTabSz="914166" rtl="0" eaLnBrk="1" fontAlgn="auto" latinLnBrk="0" hangingPunct="1">
                        <a:lnSpc>
                          <a:spcPct val="115000"/>
                        </a:lnSpc>
                        <a:spcBef>
                          <a:spcPts val="0"/>
                        </a:spcBef>
                        <a:spcAft>
                          <a:spcPts val="0"/>
                        </a:spcAft>
                        <a:buClrTx/>
                        <a:buSzTx/>
                        <a:buFontTx/>
                        <a:buNone/>
                        <a:tabLst/>
                        <a:defRPr/>
                      </a:pPr>
                      <a:r>
                        <a:rPr lang="it-IT" sz="2000" b="0" kern="1200" dirty="0" smtClean="0">
                          <a:solidFill>
                            <a:schemeClr val="tx1"/>
                          </a:solidFill>
                          <a:effectLst/>
                          <a:latin typeface="+mj-lt"/>
                          <a:ea typeface="+mn-ea"/>
                          <a:cs typeface="+mn-cs"/>
                        </a:rPr>
                        <a:t>Freelance Consultant, Mobile and Embedded Dev and </a:t>
                      </a:r>
                      <a:r>
                        <a:rPr lang="it-IT" sz="2000" b="0" kern="1200" dirty="0" err="1" smtClean="0">
                          <a:solidFill>
                            <a:schemeClr val="tx1"/>
                          </a:solidFill>
                          <a:effectLst/>
                          <a:latin typeface="+mj-lt"/>
                          <a:ea typeface="+mn-ea"/>
                          <a:cs typeface="+mn-cs"/>
                        </a:rPr>
                        <a:t>analyst</a:t>
                      </a:r>
                      <a:r>
                        <a:rPr lang="it-IT" sz="2000" b="0" kern="1200" dirty="0" smtClean="0">
                          <a:solidFill>
                            <a:schemeClr val="tx1"/>
                          </a:solidFill>
                          <a:effectLst/>
                          <a:latin typeface="+mj-lt"/>
                          <a:ea typeface="+mn-ea"/>
                          <a:cs typeface="+mn-cs"/>
                        </a:rPr>
                        <a:t>, trainer speaker</a:t>
                      </a:r>
                      <a:endParaRPr lang="it-IT" sz="2000" b="0" dirty="0" smtClean="0">
                        <a:effectLst/>
                        <a:latin typeface="+mj-lt"/>
                      </a:endParaRPr>
                    </a:p>
                    <a:p>
                      <a:pPr>
                        <a:lnSpc>
                          <a:spcPct val="115000"/>
                        </a:lnSpc>
                        <a:spcAft>
                          <a:spcPts val="0"/>
                        </a:spcAft>
                      </a:pPr>
                      <a:r>
                        <a:rPr lang="it-IT" sz="2000" dirty="0" smtClean="0">
                          <a:effectLst/>
                          <a:latin typeface="+mj-lt"/>
                        </a:rPr>
                        <a:t>@</a:t>
                      </a:r>
                      <a:r>
                        <a:rPr lang="it-IT" sz="2000" dirty="0" err="1" smtClean="0">
                          <a:effectLst/>
                          <a:latin typeface="+mj-lt"/>
                        </a:rPr>
                        <a:t>marcodalpino</a:t>
                      </a:r>
                      <a:endParaRPr lang="it-IT" sz="2000" dirty="0" smtClean="0">
                        <a:effectLst/>
                        <a:latin typeface="+mj-lt"/>
                      </a:endParaRPr>
                    </a:p>
                    <a:p>
                      <a:pPr>
                        <a:lnSpc>
                          <a:spcPct val="115000"/>
                        </a:lnSpc>
                        <a:spcAft>
                          <a:spcPts val="0"/>
                        </a:spcAft>
                      </a:pPr>
                      <a:r>
                        <a:rPr lang="it-IT" sz="2000" dirty="0" smtClean="0">
                          <a:effectLst/>
                          <a:latin typeface="+mj-lt"/>
                          <a:hlinkClick r:id="rId4"/>
                        </a:rPr>
                        <a:t>m.dalpino@dpcons.com</a:t>
                      </a:r>
                      <a:r>
                        <a:rPr lang="it-IT" sz="2000" dirty="0" smtClean="0">
                          <a:effectLst/>
                          <a:latin typeface="+mj-lt"/>
                        </a:rPr>
                        <a:t> www.mobileprog.com</a:t>
                      </a:r>
                      <a:endParaRPr lang="it-IT" sz="2000" dirty="0" smtClean="0">
                        <a:effectLst/>
                        <a:latin typeface="+mj-lt"/>
                      </a:endParaRPr>
                    </a:p>
                    <a:p>
                      <a:pPr>
                        <a:lnSpc>
                          <a:spcPct val="115000"/>
                        </a:lnSpc>
                        <a:spcAft>
                          <a:spcPts val="0"/>
                        </a:spcAft>
                      </a:pPr>
                      <a:endParaRPr lang="it-IT" sz="18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0697" y="567199"/>
            <a:ext cx="2000778" cy="149518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6749" y="3072820"/>
            <a:ext cx="1250870" cy="79169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99387" y="2458319"/>
            <a:ext cx="1289571" cy="51903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8001" y="6018887"/>
            <a:ext cx="1872208" cy="711438"/>
          </a:xfrm>
          <a:prstGeom prst="rect">
            <a:avLst/>
          </a:prstGeom>
        </p:spPr>
      </p:pic>
      <p:pic>
        <p:nvPicPr>
          <p:cNvPr id="13" name="Immagin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5151" y="3864510"/>
            <a:ext cx="1335164" cy="565461"/>
          </a:xfrm>
          <a:prstGeom prst="rect">
            <a:avLst/>
          </a:prstGeom>
        </p:spPr>
      </p:pic>
    </p:spTree>
    <p:extLst>
      <p:ext uri="{BB962C8B-B14F-4D97-AF65-F5344CB8AC3E}">
        <p14:creationId xmlns:p14="http://schemas.microsoft.com/office/powerpoint/2010/main" val="1530580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Agenda</a:t>
            </a:r>
            <a:endParaRPr lang="it-IT" dirty="0"/>
          </a:p>
        </p:txBody>
      </p:sp>
      <p:sp>
        <p:nvSpPr>
          <p:cNvPr id="3" name="Text Placeholder 2"/>
          <p:cNvSpPr>
            <a:spLocks noGrp="1"/>
          </p:cNvSpPr>
          <p:nvPr>
            <p:ph type="body" sz="quarter" idx="10"/>
          </p:nvPr>
        </p:nvSpPr>
        <p:spPr/>
        <p:txBody>
          <a:bodyPr/>
          <a:lstStyle/>
          <a:p>
            <a:pPr marL="571500" indent="-571500">
              <a:buFont typeface="Arial" panose="020B0604020202020204" pitchFamily="34" charset="0"/>
              <a:buChar char="•"/>
            </a:pPr>
            <a:r>
              <a:rPr lang="it-IT" dirty="0" smtClean="0"/>
              <a:t>Azure Mobile Services</a:t>
            </a:r>
          </a:p>
          <a:p>
            <a:pPr marL="571500" indent="-571500">
              <a:buFont typeface="Arial" panose="020B0604020202020204" pitchFamily="34" charset="0"/>
              <a:buChar char="•"/>
            </a:pPr>
            <a:r>
              <a:rPr lang="it-IT" dirty="0" smtClean="0"/>
              <a:t>Mobile Services Offline </a:t>
            </a:r>
            <a:r>
              <a:rPr lang="it-IT" dirty="0" err="1" smtClean="0"/>
              <a:t>Sync</a:t>
            </a:r>
            <a:endParaRPr lang="it-IT" dirty="0" smtClean="0"/>
          </a:p>
          <a:p>
            <a:endParaRPr lang="it-IT" dirty="0" smtClean="0"/>
          </a:p>
        </p:txBody>
      </p:sp>
    </p:spTree>
    <p:extLst>
      <p:ext uri="{BB962C8B-B14F-4D97-AF65-F5344CB8AC3E}">
        <p14:creationId xmlns:p14="http://schemas.microsoft.com/office/powerpoint/2010/main" val="3645699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2" name="Titolo 1"/>
          <p:cNvSpPr>
            <a:spLocks noGrp="1"/>
          </p:cNvSpPr>
          <p:nvPr>
            <p:ph type="title"/>
          </p:nvPr>
        </p:nvSpPr>
        <p:spPr/>
        <p:txBody>
          <a:bodyPr/>
          <a:lstStyle/>
          <a:p>
            <a:r>
              <a:rPr lang="it-IT" dirty="0" smtClean="0"/>
              <a:t>Mobile Services in .NET</a:t>
            </a:r>
            <a:endParaRPr lang="it-IT" dirty="0"/>
          </a:p>
        </p:txBody>
      </p:sp>
    </p:spTree>
    <p:extLst>
      <p:ext uri="{BB962C8B-B14F-4D97-AF65-F5344CB8AC3E}">
        <p14:creationId xmlns:p14="http://schemas.microsoft.com/office/powerpoint/2010/main" val="2289031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r>
              <a:rPr lang="it-IT" dirty="0" smtClean="0"/>
              <a:t>Funzionalità dei Mobile Services</a:t>
            </a:r>
            <a:endParaRPr lang="it-IT" dirty="0"/>
          </a:p>
        </p:txBody>
      </p:sp>
      <p:sp>
        <p:nvSpPr>
          <p:cNvPr id="53" name="Rectangle 62"/>
          <p:cNvSpPr/>
          <p:nvPr/>
        </p:nvSpPr>
        <p:spPr>
          <a:xfrm>
            <a:off x="9892426" y="5231103"/>
            <a:ext cx="1554239" cy="1635142"/>
          </a:xfrm>
          <a:prstGeom prst="rect">
            <a:avLst/>
          </a:prstGeom>
          <a:solidFill>
            <a:srgbClr val="00B0F0"/>
          </a:solidFill>
          <a:ln w="6345" cap="flat">
            <a:solidFill>
              <a:srgbClr val="A5A5A5"/>
            </a:solidFill>
            <a:prstDash val="solid"/>
            <a:miter/>
          </a:ln>
        </p:spPr>
        <p:txBody>
          <a:bodyPr vert="horz" wrap="square" lIns="182855" tIns="146278" rIns="182855" bIns="146278" anchor="t" anchorCtr="1" compatLnSpc="1">
            <a:noAutofit/>
          </a:bodyPr>
          <a:lstStyle/>
          <a:p>
            <a:pPr algn="ctr" defTabSz="932289">
              <a:lnSpc>
                <a:spcPct val="90000"/>
              </a:lnSpc>
              <a:defRPr sz="1800" b="0" i="0" u="none" strike="noStrike" kern="0" cap="none" spc="0" baseline="0">
                <a:solidFill>
                  <a:srgbClr val="000000"/>
                </a:solidFill>
                <a:uFillTx/>
              </a:defRPr>
            </a:pPr>
            <a:endParaRPr lang="en-US" sz="2400">
              <a:solidFill>
                <a:srgbClr val="000000"/>
              </a:solidFill>
              <a:latin typeface="Calibri"/>
              <a:ea typeface="Segoe UI" pitchFamily="34"/>
              <a:cs typeface="Segoe UI" pitchFamily="34"/>
            </a:endParaRPr>
          </a:p>
        </p:txBody>
      </p:sp>
      <p:sp>
        <p:nvSpPr>
          <p:cNvPr id="54" name="TextBox 63"/>
          <p:cNvSpPr txBox="1"/>
          <p:nvPr/>
        </p:nvSpPr>
        <p:spPr>
          <a:xfrm>
            <a:off x="4843703" y="5231103"/>
            <a:ext cx="4918466" cy="1651477"/>
          </a:xfrm>
          <a:prstGeom prst="rect">
            <a:avLst/>
          </a:prstGeom>
          <a:solidFill>
            <a:srgbClr val="003399"/>
          </a:solidFill>
          <a:ln w="9528" cap="flat">
            <a:solidFill>
              <a:srgbClr val="ED7D31"/>
            </a:solidFill>
            <a:prstDash val="solid"/>
            <a:miter/>
          </a:ln>
        </p:spPr>
        <p:txBody>
          <a:bodyPr vert="horz" wrap="square" lIns="182855" tIns="146278" rIns="182855" bIns="146278" anchor="t" anchorCtr="0" compatLnSpc="1">
            <a:spAutoFit/>
          </a:bodyPr>
          <a:lstStyle/>
          <a:p>
            <a:pPr defTabSz="914224">
              <a:lnSpc>
                <a:spcPct val="90000"/>
              </a:lnSpc>
              <a:tabLst>
                <a:tab pos="914224" algn="l"/>
              </a:tabLst>
              <a:defRPr sz="1800" b="0" i="0" u="none" strike="noStrike" kern="0" cap="none" spc="0" baseline="0">
                <a:solidFill>
                  <a:srgbClr val="000000"/>
                </a:solidFill>
                <a:uFillTx/>
              </a:defRPr>
            </a:pPr>
            <a:r>
              <a:rPr lang="en-US" sz="2400" dirty="0">
                <a:solidFill>
                  <a:schemeClr val="bg1"/>
                </a:solidFill>
                <a:latin typeface="Calibri"/>
                <a:ea typeface="Segoe UI" pitchFamily="34"/>
                <a:cs typeface="Segoe UI" pitchFamily="34"/>
              </a:rPr>
              <a:t>Push Notifications</a:t>
            </a:r>
          </a:p>
          <a:p>
            <a:pPr defTabSz="914224">
              <a:lnSpc>
                <a:spcPct val="90000"/>
              </a:lnSpc>
              <a:tabLst>
                <a:tab pos="914224" algn="l"/>
              </a:tabLst>
              <a:defRPr sz="1800" b="0" i="0" u="none" strike="noStrike" kern="0" cap="none" spc="0" baseline="0">
                <a:solidFill>
                  <a:srgbClr val="000000"/>
                </a:solidFill>
                <a:uFillTx/>
              </a:defRPr>
            </a:pPr>
            <a:endParaRPr lang="en-US" sz="2400" dirty="0">
              <a:solidFill>
                <a:srgbClr val="000000"/>
              </a:solidFill>
              <a:latin typeface="Calibri"/>
              <a:ea typeface="Segoe UI" pitchFamily="34"/>
              <a:cs typeface="Segoe UI" pitchFamily="34"/>
            </a:endParaRPr>
          </a:p>
          <a:p>
            <a:pPr defTabSz="914224">
              <a:lnSpc>
                <a:spcPct val="90000"/>
              </a:lnSpc>
              <a:tabLst>
                <a:tab pos="914224" algn="l"/>
              </a:tabLst>
              <a:defRPr sz="1800" b="0" i="0" u="none" strike="noStrike" kern="0" cap="none" spc="0" baseline="0">
                <a:solidFill>
                  <a:srgbClr val="000000"/>
                </a:solidFill>
                <a:uFillTx/>
              </a:defRPr>
            </a:pPr>
            <a:endParaRPr lang="en-US" sz="2400" dirty="0">
              <a:solidFill>
                <a:srgbClr val="000000"/>
              </a:solidFill>
              <a:latin typeface="Calibri"/>
              <a:ea typeface="Segoe UI" pitchFamily="34"/>
              <a:cs typeface="Segoe UI" pitchFamily="34"/>
            </a:endParaRPr>
          </a:p>
          <a:p>
            <a:pPr defTabSz="914224">
              <a:lnSpc>
                <a:spcPct val="90000"/>
              </a:lnSpc>
              <a:tabLst>
                <a:tab pos="914224" algn="l"/>
              </a:tabLst>
              <a:defRPr sz="1800" b="0" i="0" u="none" strike="noStrike" kern="0" cap="none" spc="0" baseline="0">
                <a:solidFill>
                  <a:srgbClr val="000000"/>
                </a:solidFill>
                <a:uFillTx/>
              </a:defRPr>
            </a:pPr>
            <a:endParaRPr lang="en-US" sz="2400" dirty="0">
              <a:solidFill>
                <a:srgbClr val="000000"/>
              </a:solidFill>
              <a:latin typeface="Calibri"/>
              <a:ea typeface="Segoe UI" pitchFamily="34"/>
              <a:cs typeface="Segoe UI" pitchFamily="34"/>
            </a:endParaRPr>
          </a:p>
        </p:txBody>
      </p:sp>
      <p:sp>
        <p:nvSpPr>
          <p:cNvPr id="55" name="TextBox 64"/>
          <p:cNvSpPr txBox="1"/>
          <p:nvPr/>
        </p:nvSpPr>
        <p:spPr>
          <a:xfrm>
            <a:off x="4820696" y="1625919"/>
            <a:ext cx="3375557" cy="1651477"/>
          </a:xfrm>
          <a:prstGeom prst="rect">
            <a:avLst/>
          </a:prstGeom>
          <a:solidFill>
            <a:srgbClr val="003399"/>
          </a:solidFill>
          <a:ln w="9528" cap="flat">
            <a:solidFill>
              <a:srgbClr val="ED7D31"/>
            </a:solidFill>
            <a:prstDash val="solid"/>
            <a:miter/>
          </a:ln>
        </p:spPr>
        <p:txBody>
          <a:bodyPr vert="horz" wrap="square" lIns="182855" tIns="146278" rIns="182855" bIns="146278" anchor="t" anchorCtr="0" compatLnSpc="1">
            <a:spAutoFit/>
          </a:bodyPr>
          <a:lstStyle/>
          <a:p>
            <a:pPr defTabSz="914224">
              <a:lnSpc>
                <a:spcPct val="90000"/>
              </a:lnSpc>
              <a:tabLst>
                <a:tab pos="914224" algn="l"/>
              </a:tabLst>
              <a:defRPr sz="1800" b="0" i="0" u="none" strike="noStrike" kern="0" cap="none" spc="0" baseline="0">
                <a:solidFill>
                  <a:srgbClr val="000000"/>
                </a:solidFill>
                <a:uFillTx/>
              </a:defRPr>
            </a:pPr>
            <a:r>
              <a:rPr lang="en-US" sz="2400" dirty="0">
                <a:solidFill>
                  <a:schemeClr val="bg1"/>
                </a:solidFill>
                <a:latin typeface="Calibri"/>
                <a:ea typeface="Segoe UI" pitchFamily="34"/>
                <a:cs typeface="Segoe UI" pitchFamily="34"/>
              </a:rPr>
              <a:t>Store Data in the Cloud</a:t>
            </a:r>
          </a:p>
          <a:p>
            <a:pPr defTabSz="914224">
              <a:lnSpc>
                <a:spcPct val="90000"/>
              </a:lnSpc>
              <a:tabLst>
                <a:tab pos="914224" algn="l"/>
              </a:tabLst>
              <a:defRPr sz="1800" b="0" i="0" u="none" strike="noStrike" kern="0" cap="none" spc="0" baseline="0">
                <a:solidFill>
                  <a:srgbClr val="000000"/>
                </a:solidFill>
                <a:uFillTx/>
              </a:defRPr>
            </a:pPr>
            <a:endParaRPr lang="en-US" sz="2400" dirty="0">
              <a:solidFill>
                <a:srgbClr val="000000"/>
              </a:solidFill>
              <a:latin typeface="Calibri"/>
              <a:ea typeface="Segoe UI" pitchFamily="34"/>
              <a:cs typeface="Segoe UI" pitchFamily="34"/>
            </a:endParaRPr>
          </a:p>
          <a:p>
            <a:pPr defTabSz="914224">
              <a:lnSpc>
                <a:spcPct val="90000"/>
              </a:lnSpc>
              <a:tabLst>
                <a:tab pos="914224" algn="l"/>
              </a:tabLst>
              <a:defRPr sz="1800" b="0" i="0" u="none" strike="noStrike" kern="0" cap="none" spc="0" baseline="0">
                <a:solidFill>
                  <a:srgbClr val="000000"/>
                </a:solidFill>
                <a:uFillTx/>
              </a:defRPr>
            </a:pPr>
            <a:endParaRPr lang="en-US" sz="2400" dirty="0">
              <a:solidFill>
                <a:srgbClr val="000000"/>
              </a:solidFill>
              <a:latin typeface="Calibri"/>
              <a:ea typeface="Segoe UI" pitchFamily="34"/>
              <a:cs typeface="Segoe UI" pitchFamily="34"/>
            </a:endParaRPr>
          </a:p>
          <a:p>
            <a:pPr defTabSz="914224">
              <a:lnSpc>
                <a:spcPct val="90000"/>
              </a:lnSpc>
              <a:tabLst>
                <a:tab pos="914224" algn="l"/>
              </a:tabLst>
              <a:defRPr sz="1800" b="0" i="0" u="none" strike="noStrike" kern="0" cap="none" spc="0" baseline="0">
                <a:solidFill>
                  <a:srgbClr val="000000"/>
                </a:solidFill>
                <a:uFillTx/>
              </a:defRPr>
            </a:pPr>
            <a:endParaRPr lang="en-US" sz="2400" dirty="0">
              <a:solidFill>
                <a:srgbClr val="000000"/>
              </a:solidFill>
              <a:latin typeface="Calibri"/>
              <a:ea typeface="Segoe UI" pitchFamily="34"/>
              <a:cs typeface="Segoe UI" pitchFamily="34"/>
            </a:endParaRPr>
          </a:p>
        </p:txBody>
      </p:sp>
      <p:sp>
        <p:nvSpPr>
          <p:cNvPr id="56" name="TextBox 65"/>
          <p:cNvSpPr txBox="1"/>
          <p:nvPr/>
        </p:nvSpPr>
        <p:spPr>
          <a:xfrm>
            <a:off x="4820696" y="3418028"/>
            <a:ext cx="4941473" cy="1651477"/>
          </a:xfrm>
          <a:prstGeom prst="rect">
            <a:avLst/>
          </a:prstGeom>
          <a:solidFill>
            <a:srgbClr val="003399"/>
          </a:solidFill>
          <a:ln w="9528" cap="flat">
            <a:solidFill>
              <a:srgbClr val="ED7D31"/>
            </a:solidFill>
            <a:prstDash val="solid"/>
            <a:miter/>
          </a:ln>
        </p:spPr>
        <p:txBody>
          <a:bodyPr vert="horz" wrap="square" lIns="182855" tIns="146278" rIns="182855" bIns="146278" anchor="t" anchorCtr="0" compatLnSpc="1">
            <a:spAutoFit/>
          </a:bodyPr>
          <a:lstStyle/>
          <a:p>
            <a:pPr defTabSz="914224">
              <a:lnSpc>
                <a:spcPct val="90000"/>
              </a:lnSpc>
              <a:tabLst>
                <a:tab pos="914224" algn="l"/>
              </a:tabLst>
              <a:defRPr sz="1800" b="0" i="0" u="none" strike="noStrike" kern="0" cap="none" spc="0" baseline="0">
                <a:solidFill>
                  <a:srgbClr val="000000"/>
                </a:solidFill>
                <a:uFillTx/>
              </a:defRPr>
            </a:pPr>
            <a:r>
              <a:rPr lang="en-US" sz="2400" dirty="0">
                <a:solidFill>
                  <a:schemeClr val="bg1"/>
                </a:solidFill>
                <a:latin typeface="Calibri"/>
                <a:ea typeface="Segoe UI" pitchFamily="34"/>
                <a:cs typeface="Segoe UI" pitchFamily="34"/>
              </a:rPr>
              <a:t>User Authentication</a:t>
            </a:r>
          </a:p>
          <a:p>
            <a:pPr defTabSz="914224">
              <a:lnSpc>
                <a:spcPct val="90000"/>
              </a:lnSpc>
              <a:tabLst>
                <a:tab pos="914224" algn="l"/>
              </a:tabLst>
              <a:defRPr sz="1800" b="0" i="0" u="none" strike="noStrike" kern="0" cap="none" spc="0" baseline="0">
                <a:solidFill>
                  <a:srgbClr val="000000"/>
                </a:solidFill>
                <a:uFillTx/>
              </a:defRPr>
            </a:pPr>
            <a:endParaRPr lang="en-US" sz="2400" dirty="0">
              <a:solidFill>
                <a:srgbClr val="000000"/>
              </a:solidFill>
              <a:latin typeface="Calibri"/>
              <a:ea typeface="Segoe UI" pitchFamily="34"/>
              <a:cs typeface="Segoe UI" pitchFamily="34"/>
            </a:endParaRPr>
          </a:p>
          <a:p>
            <a:pPr defTabSz="914224">
              <a:lnSpc>
                <a:spcPct val="90000"/>
              </a:lnSpc>
              <a:tabLst>
                <a:tab pos="914224" algn="l"/>
              </a:tabLst>
              <a:defRPr sz="1800" b="0" i="0" u="none" strike="noStrike" kern="0" cap="none" spc="0" baseline="0">
                <a:solidFill>
                  <a:srgbClr val="000000"/>
                </a:solidFill>
                <a:uFillTx/>
              </a:defRPr>
            </a:pPr>
            <a:endParaRPr lang="en-US" sz="2400" dirty="0">
              <a:solidFill>
                <a:srgbClr val="000000"/>
              </a:solidFill>
              <a:latin typeface="Calibri"/>
              <a:ea typeface="Segoe UI" pitchFamily="34"/>
              <a:cs typeface="Segoe UI" pitchFamily="34"/>
            </a:endParaRPr>
          </a:p>
          <a:p>
            <a:pPr defTabSz="914224">
              <a:lnSpc>
                <a:spcPct val="90000"/>
              </a:lnSpc>
              <a:tabLst>
                <a:tab pos="914224" algn="l"/>
              </a:tabLst>
              <a:defRPr sz="1800" b="0" i="0" u="none" strike="noStrike" kern="0" cap="none" spc="0" baseline="0">
                <a:solidFill>
                  <a:srgbClr val="000000"/>
                </a:solidFill>
                <a:uFillTx/>
              </a:defRPr>
            </a:pPr>
            <a:endParaRPr lang="en-US" sz="2400" dirty="0">
              <a:solidFill>
                <a:srgbClr val="000000"/>
              </a:solidFill>
              <a:latin typeface="Calibri"/>
              <a:ea typeface="Segoe UI" pitchFamily="34"/>
              <a:cs typeface="Segoe UI" pitchFamily="34"/>
            </a:endParaRPr>
          </a:p>
        </p:txBody>
      </p:sp>
      <p:sp>
        <p:nvSpPr>
          <p:cNvPr id="57" name="Rectangle 66"/>
          <p:cNvSpPr/>
          <p:nvPr/>
        </p:nvSpPr>
        <p:spPr>
          <a:xfrm>
            <a:off x="539506" y="1652172"/>
            <a:ext cx="3657101" cy="4963445"/>
          </a:xfrm>
          <a:prstGeom prst="rect">
            <a:avLst/>
          </a:prstGeom>
          <a:solidFill>
            <a:srgbClr val="003399"/>
          </a:solidFill>
          <a:ln w="6345" cap="flat">
            <a:solidFill>
              <a:srgbClr val="ED7D31"/>
            </a:solidFill>
            <a:prstDash val="solid"/>
            <a:miter/>
          </a:ln>
        </p:spPr>
        <p:txBody>
          <a:bodyPr vert="horz" wrap="square" lIns="182855" tIns="146278" rIns="182855" bIns="146278" anchor="t" anchorCtr="0" compatLnSpc="1">
            <a:noAutofit/>
          </a:bodyPr>
          <a:lstStyle/>
          <a:p>
            <a:pPr defTabSz="932289">
              <a:lnSpc>
                <a:spcPct val="90000"/>
              </a:lnSpc>
              <a:defRPr sz="1800" b="0" i="0" u="none" strike="noStrike" kern="0" cap="none" spc="0" baseline="0">
                <a:solidFill>
                  <a:srgbClr val="000000"/>
                </a:solidFill>
                <a:uFillTx/>
              </a:defRPr>
            </a:pPr>
            <a:endParaRPr lang="en-US" sz="2400">
              <a:solidFill>
                <a:srgbClr val="000000"/>
              </a:solidFill>
              <a:latin typeface="Calibri"/>
              <a:ea typeface="Segoe UI" pitchFamily="34"/>
              <a:cs typeface="Segoe UI" pitchFamily="34"/>
            </a:endParaRPr>
          </a:p>
        </p:txBody>
      </p:sp>
      <p:sp>
        <p:nvSpPr>
          <p:cNvPr id="58" name="TextBox 67"/>
          <p:cNvSpPr txBox="1"/>
          <p:nvPr/>
        </p:nvSpPr>
        <p:spPr>
          <a:xfrm>
            <a:off x="2147155" y="2503657"/>
            <a:ext cx="2102796" cy="3663258"/>
          </a:xfrm>
          <a:prstGeom prst="rect">
            <a:avLst/>
          </a:prstGeom>
          <a:noFill/>
          <a:ln cap="flat">
            <a:noFill/>
          </a:ln>
        </p:spPr>
        <p:txBody>
          <a:bodyPr vert="horz" wrap="square" lIns="182855" tIns="146278" rIns="182855" bIns="146278" anchor="t" anchorCtr="0" compatLnSpc="1">
            <a:spAutoFit/>
          </a:bodyPr>
          <a:lstStyle/>
          <a:p>
            <a:pPr defTabSz="932597">
              <a:lnSpc>
                <a:spcPct val="90000"/>
              </a:lnSpc>
              <a:spcBef>
                <a:spcPts val="602"/>
              </a:spcBef>
              <a:defRPr sz="1800" b="0" i="0" u="none" strike="noStrike" kern="0" cap="none" spc="0" baseline="0">
                <a:solidFill>
                  <a:srgbClr val="000000"/>
                </a:solidFill>
                <a:uFillTx/>
              </a:defRPr>
            </a:pPr>
            <a:endParaRPr lang="en-US" sz="1599" dirty="0">
              <a:solidFill>
                <a:srgbClr val="FFFFFF"/>
              </a:solidFill>
              <a:latin typeface="Calibri"/>
              <a:ea typeface=""/>
              <a:cs typeface=""/>
            </a:endParaRPr>
          </a:p>
          <a:p>
            <a:pPr defTabSz="932597">
              <a:lnSpc>
                <a:spcPct val="90000"/>
              </a:lnSpc>
              <a:spcBef>
                <a:spcPts val="602"/>
              </a:spcBef>
              <a:defRPr sz="1800" b="0" i="0" u="none" strike="noStrike" kern="0" cap="none" spc="0" baseline="0">
                <a:solidFill>
                  <a:srgbClr val="000000"/>
                </a:solidFill>
                <a:uFillTx/>
              </a:defRPr>
            </a:pPr>
            <a:r>
              <a:rPr lang="en-US" sz="2040" dirty="0">
                <a:solidFill>
                  <a:srgbClr val="FFFFFF"/>
                </a:solidFill>
                <a:latin typeface="Calibri"/>
                <a:ea typeface=""/>
                <a:cs typeface=""/>
              </a:rPr>
              <a:t>Windows Store</a:t>
            </a:r>
          </a:p>
          <a:p>
            <a:pPr defTabSz="932597">
              <a:lnSpc>
                <a:spcPct val="90000"/>
              </a:lnSpc>
              <a:spcBef>
                <a:spcPts val="602"/>
              </a:spcBef>
              <a:defRPr sz="1800" b="0" i="0" u="none" strike="noStrike" kern="0" cap="none" spc="0" baseline="0">
                <a:solidFill>
                  <a:srgbClr val="000000"/>
                </a:solidFill>
                <a:uFillTx/>
              </a:defRPr>
            </a:pPr>
            <a:r>
              <a:rPr lang="en-US" sz="2040" dirty="0">
                <a:solidFill>
                  <a:srgbClr val="FFFFFF"/>
                </a:solidFill>
                <a:latin typeface="Calibri"/>
                <a:ea typeface=""/>
                <a:cs typeface=""/>
              </a:rPr>
              <a:t>Windows Phone </a:t>
            </a:r>
          </a:p>
          <a:p>
            <a:pPr defTabSz="932597">
              <a:lnSpc>
                <a:spcPct val="90000"/>
              </a:lnSpc>
              <a:spcBef>
                <a:spcPts val="602"/>
              </a:spcBef>
              <a:defRPr sz="1800" b="0" i="0" u="none" strike="noStrike" kern="0" cap="none" spc="0" baseline="0">
                <a:solidFill>
                  <a:srgbClr val="000000"/>
                </a:solidFill>
                <a:uFillTx/>
              </a:defRPr>
            </a:pPr>
            <a:r>
              <a:rPr lang="en-US" sz="2040" dirty="0">
                <a:solidFill>
                  <a:srgbClr val="FFFFFF"/>
                </a:solidFill>
                <a:latin typeface="Calibri"/>
                <a:ea typeface=""/>
                <a:cs typeface=""/>
              </a:rPr>
              <a:t>Android </a:t>
            </a:r>
          </a:p>
          <a:p>
            <a:pPr defTabSz="932597">
              <a:lnSpc>
                <a:spcPct val="90000"/>
              </a:lnSpc>
              <a:spcBef>
                <a:spcPts val="602"/>
              </a:spcBef>
              <a:defRPr sz="1800" b="0" i="0" u="none" strike="noStrike" kern="0" cap="none" spc="0" baseline="0">
                <a:solidFill>
                  <a:srgbClr val="000000"/>
                </a:solidFill>
                <a:uFillTx/>
              </a:defRPr>
            </a:pPr>
            <a:r>
              <a:rPr lang="en-US" sz="2040" dirty="0" err="1">
                <a:solidFill>
                  <a:srgbClr val="FFFFFF"/>
                </a:solidFill>
                <a:latin typeface="Calibri"/>
                <a:ea typeface=""/>
                <a:cs typeface=""/>
              </a:rPr>
              <a:t>iOS</a:t>
            </a:r>
            <a:endParaRPr lang="en-US" sz="2040" dirty="0">
              <a:solidFill>
                <a:srgbClr val="FFFFFF"/>
              </a:solidFill>
              <a:latin typeface="Calibri"/>
              <a:ea typeface=""/>
              <a:cs typeface=""/>
            </a:endParaRPr>
          </a:p>
          <a:p>
            <a:pPr defTabSz="932597">
              <a:lnSpc>
                <a:spcPct val="90000"/>
              </a:lnSpc>
              <a:spcBef>
                <a:spcPts val="602"/>
              </a:spcBef>
              <a:defRPr sz="1800" b="0" i="0" u="none" strike="noStrike" kern="0" cap="none" spc="0" baseline="0">
                <a:solidFill>
                  <a:srgbClr val="000000"/>
                </a:solidFill>
                <a:uFillTx/>
              </a:defRPr>
            </a:pPr>
            <a:r>
              <a:rPr lang="en-US" sz="2040" dirty="0">
                <a:solidFill>
                  <a:srgbClr val="FFFFFF"/>
                </a:solidFill>
                <a:latin typeface="Calibri"/>
                <a:ea typeface=""/>
                <a:cs typeface=""/>
              </a:rPr>
              <a:t>HTML </a:t>
            </a:r>
            <a:r>
              <a:rPr lang="en-US" sz="2040" dirty="0">
                <a:solidFill>
                  <a:srgbClr val="FFFFFF"/>
                </a:solidFill>
                <a:latin typeface="Calibri"/>
                <a:ea typeface=""/>
                <a:cs typeface=""/>
              </a:rPr>
              <a:t>5/JS</a:t>
            </a:r>
          </a:p>
          <a:p>
            <a:pPr defTabSz="932597">
              <a:lnSpc>
                <a:spcPct val="90000"/>
              </a:lnSpc>
              <a:spcBef>
                <a:spcPts val="602"/>
              </a:spcBef>
              <a:defRPr sz="1800" b="0" i="0" u="none" strike="noStrike" kern="0" cap="none" spc="0" baseline="0">
                <a:solidFill>
                  <a:srgbClr val="000000"/>
                </a:solidFill>
                <a:uFillTx/>
              </a:defRPr>
            </a:pPr>
            <a:r>
              <a:rPr lang="en-US" sz="2040" dirty="0" err="1">
                <a:solidFill>
                  <a:srgbClr val="FFFFFF"/>
                </a:solidFill>
                <a:latin typeface="Calibri"/>
                <a:ea typeface=""/>
                <a:cs typeface=""/>
              </a:rPr>
              <a:t>Sencha</a:t>
            </a:r>
            <a:endParaRPr lang="en-US" sz="2040" dirty="0">
              <a:solidFill>
                <a:srgbClr val="FFFFFF"/>
              </a:solidFill>
              <a:latin typeface="Calibri"/>
              <a:ea typeface=""/>
              <a:cs typeface=""/>
            </a:endParaRPr>
          </a:p>
          <a:p>
            <a:pPr defTabSz="932597">
              <a:lnSpc>
                <a:spcPct val="90000"/>
              </a:lnSpc>
              <a:spcBef>
                <a:spcPts val="602"/>
              </a:spcBef>
              <a:defRPr sz="1800" b="0" i="0" u="none" strike="noStrike" kern="0" cap="none" spc="0" baseline="0">
                <a:solidFill>
                  <a:srgbClr val="000000"/>
                </a:solidFill>
                <a:uFillTx/>
              </a:defRPr>
            </a:pPr>
            <a:r>
              <a:rPr lang="en-US" sz="2040" dirty="0">
                <a:solidFill>
                  <a:srgbClr val="FFFFFF"/>
                </a:solidFill>
                <a:latin typeface="Calibri"/>
                <a:ea typeface=""/>
                <a:cs typeface=""/>
              </a:rPr>
              <a:t>Xamarin</a:t>
            </a:r>
          </a:p>
          <a:p>
            <a:pPr defTabSz="932597">
              <a:lnSpc>
                <a:spcPct val="90000"/>
              </a:lnSpc>
              <a:spcBef>
                <a:spcPts val="602"/>
              </a:spcBef>
              <a:defRPr sz="1800" b="0" i="0" u="none" strike="noStrike" kern="0" cap="none" spc="0" baseline="0">
                <a:solidFill>
                  <a:srgbClr val="000000"/>
                </a:solidFill>
                <a:uFillTx/>
              </a:defRPr>
            </a:pPr>
            <a:r>
              <a:rPr lang="en-US" sz="2040" dirty="0" err="1">
                <a:solidFill>
                  <a:srgbClr val="FFFFFF"/>
                </a:solidFill>
                <a:latin typeface="Calibri"/>
                <a:ea typeface=""/>
                <a:cs typeface=""/>
              </a:rPr>
              <a:t>PhoneGap</a:t>
            </a:r>
            <a:endParaRPr lang="en-US" sz="2040" dirty="0">
              <a:solidFill>
                <a:srgbClr val="FFFFFF"/>
              </a:solidFill>
              <a:latin typeface="Calibri"/>
              <a:ea typeface=""/>
              <a:cs typeface=""/>
            </a:endParaRPr>
          </a:p>
          <a:p>
            <a:pPr defTabSz="932597">
              <a:lnSpc>
                <a:spcPct val="90000"/>
              </a:lnSpc>
              <a:spcBef>
                <a:spcPts val="602"/>
              </a:spcBef>
              <a:defRPr sz="1800" b="0" i="0" u="none" strike="noStrike" kern="0" cap="none" spc="0" baseline="0">
                <a:solidFill>
                  <a:srgbClr val="000000"/>
                </a:solidFill>
                <a:uFillTx/>
              </a:defRPr>
            </a:pPr>
            <a:endParaRPr lang="en-US" sz="1399" dirty="0">
              <a:solidFill>
                <a:srgbClr val="FFFFFF"/>
              </a:solidFill>
              <a:latin typeface="Calibri"/>
              <a:ea typeface=""/>
              <a:cs typeface=""/>
            </a:endParaRPr>
          </a:p>
        </p:txBody>
      </p:sp>
      <p:sp>
        <p:nvSpPr>
          <p:cNvPr id="59" name="TextBox 68"/>
          <p:cNvSpPr txBox="1"/>
          <p:nvPr/>
        </p:nvSpPr>
        <p:spPr>
          <a:xfrm>
            <a:off x="513711" y="5894035"/>
            <a:ext cx="3839891" cy="746763"/>
          </a:xfrm>
          <a:prstGeom prst="rect">
            <a:avLst/>
          </a:prstGeom>
          <a:noFill/>
          <a:ln cap="flat">
            <a:noFill/>
          </a:ln>
        </p:spPr>
        <p:txBody>
          <a:bodyPr vert="horz" wrap="square" lIns="182855" tIns="146278" rIns="182855" bIns="146278" anchor="t" anchorCtr="1" compatLnSpc="1">
            <a:spAutoFit/>
          </a:bodyPr>
          <a:lstStyle/>
          <a:p>
            <a:pPr algn="ctr" defTabSz="932597">
              <a:lnSpc>
                <a:spcPct val="90000"/>
              </a:lnSpc>
              <a:defRPr sz="1800" b="0" i="0" u="none" strike="noStrike" kern="0" cap="none" spc="0" baseline="0">
                <a:solidFill>
                  <a:srgbClr val="000000"/>
                </a:solidFill>
                <a:uFillTx/>
              </a:defRPr>
            </a:pPr>
            <a:r>
              <a:rPr lang="en-US" sz="3199">
                <a:solidFill>
                  <a:srgbClr val="FFFFFF"/>
                </a:solidFill>
                <a:latin typeface="Calibri"/>
                <a:ea typeface=""/>
                <a:cs typeface=""/>
              </a:rPr>
              <a:t>PLATFORMs</a:t>
            </a:r>
          </a:p>
        </p:txBody>
      </p:sp>
      <p:pic>
        <p:nvPicPr>
          <p:cNvPr id="60" name="Picture 69"/>
          <p:cNvPicPr>
            <a:picLocks noChangeAspect="1"/>
          </p:cNvPicPr>
          <p:nvPr/>
        </p:nvPicPr>
        <p:blipFill>
          <a:blip r:embed="rId3"/>
          <a:stretch>
            <a:fillRect/>
          </a:stretch>
        </p:blipFill>
        <p:spPr>
          <a:xfrm>
            <a:off x="4978577" y="2259847"/>
            <a:ext cx="650145" cy="487612"/>
          </a:xfrm>
          <a:prstGeom prst="rect">
            <a:avLst/>
          </a:prstGeom>
          <a:noFill/>
          <a:ln cap="flat">
            <a:noFill/>
          </a:ln>
        </p:spPr>
      </p:pic>
      <p:pic>
        <p:nvPicPr>
          <p:cNvPr id="61" name="Picture 70"/>
          <p:cNvPicPr>
            <a:picLocks noChangeAspect="1"/>
          </p:cNvPicPr>
          <p:nvPr/>
        </p:nvPicPr>
        <p:blipFill>
          <a:blip r:embed="rId4"/>
          <a:stretch>
            <a:fillRect/>
          </a:stretch>
        </p:blipFill>
        <p:spPr>
          <a:xfrm>
            <a:off x="5821343" y="2252236"/>
            <a:ext cx="650145" cy="487612"/>
          </a:xfrm>
          <a:prstGeom prst="rect">
            <a:avLst/>
          </a:prstGeom>
          <a:noFill/>
          <a:ln cap="flat">
            <a:noFill/>
          </a:ln>
        </p:spPr>
      </p:pic>
      <p:sp>
        <p:nvSpPr>
          <p:cNvPr id="62" name="Freeform 13"/>
          <p:cNvSpPr/>
          <p:nvPr/>
        </p:nvSpPr>
        <p:spPr>
          <a:xfrm>
            <a:off x="5936864" y="4058139"/>
            <a:ext cx="616860" cy="525214"/>
          </a:xfrm>
          <a:custGeom>
            <a:avLst/>
            <a:gdLst>
              <a:gd name="f0" fmla="val 10800000"/>
              <a:gd name="f1" fmla="val 5400000"/>
              <a:gd name="f2" fmla="val 180"/>
              <a:gd name="f3" fmla="val w"/>
              <a:gd name="f4" fmla="val h"/>
              <a:gd name="f5" fmla="val 0"/>
              <a:gd name="f6" fmla="val 414"/>
              <a:gd name="f7" fmla="val 353"/>
              <a:gd name="f8" fmla="val 344"/>
              <a:gd name="f9" fmla="val 55"/>
              <a:gd name="f10" fmla="val 336"/>
              <a:gd name="f11" fmla="val 33"/>
              <a:gd name="f12" fmla="val 319"/>
              <a:gd name="f13" fmla="val 16"/>
              <a:gd name="f14" fmla="val 296"/>
              <a:gd name="f15" fmla="val 9"/>
              <a:gd name="f16" fmla="val 263"/>
              <a:gd name="f17" fmla="val 228"/>
              <a:gd name="f18" fmla="val 11"/>
              <a:gd name="f19" fmla="val 206"/>
              <a:gd name="f20" fmla="val 45"/>
              <a:gd name="f21" fmla="val 145"/>
              <a:gd name="f22" fmla="val 140"/>
              <a:gd name="f23" fmla="val 71"/>
              <a:gd name="f24" fmla="val 200"/>
              <a:gd name="f25" fmla="val 174"/>
              <a:gd name="f26" fmla="val 50"/>
              <a:gd name="f27" fmla="val 278"/>
              <a:gd name="f28" fmla="val 158"/>
              <a:gd name="f29" fmla="val 159"/>
              <a:gd name="f30" fmla="val 160"/>
              <a:gd name="f31" fmla="val 332"/>
              <a:gd name="f32" fmla="val 150"/>
              <a:gd name="f33" fmla="val 333"/>
              <a:gd name="f34" fmla="val 335"/>
              <a:gd name="f35" fmla="val 133"/>
              <a:gd name="f36" fmla="val 337"/>
              <a:gd name="f37" fmla="val 129"/>
              <a:gd name="f38" fmla="val 339"/>
              <a:gd name="f39" fmla="val 127"/>
              <a:gd name="f40" fmla="val 343"/>
              <a:gd name="f41" fmla="val 128"/>
              <a:gd name="f42" fmla="val 347"/>
              <a:gd name="f43" fmla="val 351"/>
              <a:gd name="f44" fmla="val 134"/>
              <a:gd name="f45" fmla="val 137"/>
              <a:gd name="f46" fmla="val 352"/>
              <a:gd name="f47" fmla="val 147"/>
              <a:gd name="f48" fmla="val 348"/>
              <a:gd name="f49" fmla="val 161"/>
              <a:gd name="f50" fmla="val 346"/>
              <a:gd name="f51" fmla="val 176"/>
              <a:gd name="f52" fmla="val 192"/>
              <a:gd name="f53" fmla="val 215"/>
              <a:gd name="f54" fmla="val 216"/>
              <a:gd name="f55" fmla="val 217"/>
              <a:gd name="f56" fmla="val 218"/>
              <a:gd name="f57" fmla="val 221"/>
              <a:gd name="f58" fmla="val 223"/>
              <a:gd name="f59" fmla="val 350"/>
              <a:gd name="f60" fmla="val 224"/>
              <a:gd name="f61" fmla="val 232"/>
              <a:gd name="f62" fmla="val 240"/>
              <a:gd name="f63" fmla="val 245"/>
              <a:gd name="f64" fmla="val 246"/>
              <a:gd name="f65" fmla="val 247"/>
              <a:gd name="f66" fmla="val 248"/>
              <a:gd name="f67" fmla="val 251"/>
              <a:gd name="f68" fmla="val 254"/>
              <a:gd name="f69" fmla="val 255"/>
              <a:gd name="f70" fmla="val 256"/>
              <a:gd name="f71" fmla="val 250"/>
              <a:gd name="f72" fmla="val 239"/>
              <a:gd name="f73" fmla="val 334"/>
              <a:gd name="f74" fmla="val 331"/>
              <a:gd name="f75" fmla="val 207"/>
              <a:gd name="f76" fmla="val 271"/>
              <a:gd name="f77" fmla="val 283"/>
              <a:gd name="f78" fmla="val 323"/>
              <a:gd name="f79" fmla="val 185"/>
              <a:gd name="f80" fmla="val 112"/>
              <a:gd name="f81" fmla="val 83"/>
              <a:gd name="f82" fmla="val 191"/>
              <a:gd name="f83" fmla="val 187"/>
              <a:gd name="f84" fmla="val 181"/>
              <a:gd name="f85" fmla="val 175"/>
              <a:gd name="f86" fmla="val 277"/>
              <a:gd name="f87" fmla="val 276"/>
              <a:gd name="f88" fmla="val 275"/>
              <a:gd name="f89" fmla="val 286"/>
              <a:gd name="f90" fmla="val 82"/>
              <a:gd name="f91" fmla="val 75"/>
              <a:gd name="f92" fmla="val 67"/>
              <a:gd name="f93" fmla="val 59"/>
              <a:gd name="f94" fmla="val 52"/>
              <a:gd name="f95" fmla="val 294"/>
              <a:gd name="f96" fmla="val 301"/>
              <a:gd name="f97" fmla="+- 0 0 -90"/>
              <a:gd name="f98" fmla="*/ f3 1 414"/>
              <a:gd name="f99" fmla="*/ f4 1 353"/>
              <a:gd name="f100" fmla="+- f7 0 f5"/>
              <a:gd name="f101" fmla="+- f6 0 f5"/>
              <a:gd name="f102" fmla="*/ f97 f0 1"/>
              <a:gd name="f103" fmla="*/ f101 1 414"/>
              <a:gd name="f104" fmla="*/ f100 1 353"/>
              <a:gd name="f105" fmla="*/ 344 f101 1"/>
              <a:gd name="f106" fmla="*/ 55 f100 1"/>
              <a:gd name="f107" fmla="*/ 296 f101 1"/>
              <a:gd name="f108" fmla="*/ 9 f100 1"/>
              <a:gd name="f109" fmla="*/ 206 f101 1"/>
              <a:gd name="f110" fmla="*/ 45 f100 1"/>
              <a:gd name="f111" fmla="*/ 0 f101 1"/>
              <a:gd name="f112" fmla="*/ 174 f100 1"/>
              <a:gd name="f113" fmla="*/ 158 f101 1"/>
              <a:gd name="f114" fmla="*/ 278 f100 1"/>
              <a:gd name="f115" fmla="*/ 160 f101 1"/>
              <a:gd name="f116" fmla="*/ 332 f100 1"/>
              <a:gd name="f117" fmla="*/ 133 f101 1"/>
              <a:gd name="f118" fmla="*/ 337 f100 1"/>
              <a:gd name="f119" fmla="*/ 128 f101 1"/>
              <a:gd name="f120" fmla="*/ 347 f100 1"/>
              <a:gd name="f121" fmla="*/ 137 f101 1"/>
              <a:gd name="f122" fmla="*/ 352 f100 1"/>
              <a:gd name="f123" fmla="*/ 176 f101 1"/>
              <a:gd name="f124" fmla="*/ 346 f100 1"/>
              <a:gd name="f125" fmla="*/ 215 f101 1"/>
              <a:gd name="f126" fmla="*/ 218 f101 1"/>
              <a:gd name="f127" fmla="*/ 224 f101 1"/>
              <a:gd name="f128" fmla="*/ 245 f101 1"/>
              <a:gd name="f129" fmla="*/ 248 f101 1"/>
              <a:gd name="f130" fmla="*/ 255 f101 1"/>
              <a:gd name="f131" fmla="*/ 250 f101 1"/>
              <a:gd name="f132" fmla="*/ 207 f101 1"/>
              <a:gd name="f133" fmla="*/ 331 f100 1"/>
              <a:gd name="f134" fmla="*/ 271 f100 1"/>
              <a:gd name="f135" fmla="*/ 343 f101 1"/>
              <a:gd name="f136" fmla="*/ 112 f100 1"/>
              <a:gd name="f137" fmla="*/ 414 f101 1"/>
              <a:gd name="f138" fmla="*/ 83 f100 1"/>
              <a:gd name="f139" fmla="*/ 192 f101 1"/>
              <a:gd name="f140" fmla="*/ 191 f101 1"/>
              <a:gd name="f141" fmla="*/ 175 f101 1"/>
              <a:gd name="f142" fmla="*/ 277 f100 1"/>
              <a:gd name="f143" fmla="*/ 275 f100 1"/>
              <a:gd name="f144" fmla="*/ 286 f101 1"/>
              <a:gd name="f145" fmla="*/ 82 f100 1"/>
              <a:gd name="f146" fmla="*/ 271 f101 1"/>
              <a:gd name="f147" fmla="*/ 67 f100 1"/>
              <a:gd name="f148" fmla="*/ 52 f100 1"/>
              <a:gd name="f149" fmla="*/ 301 f101 1"/>
              <a:gd name="f150" fmla="*/ f102 1 f2"/>
              <a:gd name="f151" fmla="*/ f105 1 414"/>
              <a:gd name="f152" fmla="*/ f106 1 353"/>
              <a:gd name="f153" fmla="*/ f107 1 414"/>
              <a:gd name="f154" fmla="*/ f108 1 353"/>
              <a:gd name="f155" fmla="*/ f109 1 414"/>
              <a:gd name="f156" fmla="*/ f110 1 353"/>
              <a:gd name="f157" fmla="*/ f111 1 414"/>
              <a:gd name="f158" fmla="*/ f112 1 353"/>
              <a:gd name="f159" fmla="*/ f113 1 414"/>
              <a:gd name="f160" fmla="*/ f114 1 353"/>
              <a:gd name="f161" fmla="*/ f115 1 414"/>
              <a:gd name="f162" fmla="*/ f116 1 353"/>
              <a:gd name="f163" fmla="*/ f117 1 414"/>
              <a:gd name="f164" fmla="*/ f118 1 353"/>
              <a:gd name="f165" fmla="*/ f119 1 414"/>
              <a:gd name="f166" fmla="*/ f120 1 353"/>
              <a:gd name="f167" fmla="*/ f121 1 414"/>
              <a:gd name="f168" fmla="*/ f122 1 353"/>
              <a:gd name="f169" fmla="*/ f123 1 414"/>
              <a:gd name="f170" fmla="*/ f124 1 353"/>
              <a:gd name="f171" fmla="*/ f125 1 414"/>
              <a:gd name="f172" fmla="*/ f126 1 414"/>
              <a:gd name="f173" fmla="*/ f127 1 414"/>
              <a:gd name="f174" fmla="*/ f128 1 414"/>
              <a:gd name="f175" fmla="*/ f129 1 414"/>
              <a:gd name="f176" fmla="*/ f130 1 414"/>
              <a:gd name="f177" fmla="*/ f131 1 414"/>
              <a:gd name="f178" fmla="*/ f132 1 414"/>
              <a:gd name="f179" fmla="*/ f133 1 353"/>
              <a:gd name="f180" fmla="*/ f134 1 353"/>
              <a:gd name="f181" fmla="*/ f135 1 414"/>
              <a:gd name="f182" fmla="*/ f136 1 353"/>
              <a:gd name="f183" fmla="*/ f137 1 414"/>
              <a:gd name="f184" fmla="*/ f138 1 353"/>
              <a:gd name="f185" fmla="*/ f139 1 414"/>
              <a:gd name="f186" fmla="*/ f140 1 414"/>
              <a:gd name="f187" fmla="*/ f141 1 414"/>
              <a:gd name="f188" fmla="*/ f142 1 353"/>
              <a:gd name="f189" fmla="*/ f143 1 353"/>
              <a:gd name="f190" fmla="*/ f144 1 414"/>
              <a:gd name="f191" fmla="*/ f145 1 353"/>
              <a:gd name="f192" fmla="*/ f146 1 414"/>
              <a:gd name="f193" fmla="*/ f147 1 353"/>
              <a:gd name="f194" fmla="*/ f148 1 353"/>
              <a:gd name="f195" fmla="*/ f149 1 414"/>
              <a:gd name="f196" fmla="*/ 0 1 f103"/>
              <a:gd name="f197" fmla="*/ f6 1 f103"/>
              <a:gd name="f198" fmla="*/ 0 1 f104"/>
              <a:gd name="f199" fmla="*/ f7 1 f104"/>
              <a:gd name="f200" fmla="+- f150 0 f1"/>
              <a:gd name="f201" fmla="*/ f151 1 f103"/>
              <a:gd name="f202" fmla="*/ f152 1 f104"/>
              <a:gd name="f203" fmla="*/ f153 1 f103"/>
              <a:gd name="f204" fmla="*/ f154 1 f104"/>
              <a:gd name="f205" fmla="*/ f155 1 f103"/>
              <a:gd name="f206" fmla="*/ f156 1 f104"/>
              <a:gd name="f207" fmla="*/ f157 1 f103"/>
              <a:gd name="f208" fmla="*/ f158 1 f104"/>
              <a:gd name="f209" fmla="*/ f159 1 f103"/>
              <a:gd name="f210" fmla="*/ f160 1 f104"/>
              <a:gd name="f211" fmla="*/ f161 1 f103"/>
              <a:gd name="f212" fmla="*/ f162 1 f104"/>
              <a:gd name="f213" fmla="*/ f163 1 f103"/>
              <a:gd name="f214" fmla="*/ f164 1 f104"/>
              <a:gd name="f215" fmla="*/ f165 1 f103"/>
              <a:gd name="f216" fmla="*/ f166 1 f104"/>
              <a:gd name="f217" fmla="*/ f167 1 f103"/>
              <a:gd name="f218" fmla="*/ f168 1 f104"/>
              <a:gd name="f219" fmla="*/ f169 1 f103"/>
              <a:gd name="f220" fmla="*/ f170 1 f104"/>
              <a:gd name="f221" fmla="*/ f171 1 f103"/>
              <a:gd name="f222" fmla="*/ f172 1 f103"/>
              <a:gd name="f223" fmla="*/ f173 1 f103"/>
              <a:gd name="f224" fmla="*/ f174 1 f103"/>
              <a:gd name="f225" fmla="*/ f175 1 f103"/>
              <a:gd name="f226" fmla="*/ f176 1 f103"/>
              <a:gd name="f227" fmla="*/ f177 1 f103"/>
              <a:gd name="f228" fmla="*/ f178 1 f103"/>
              <a:gd name="f229" fmla="*/ f179 1 f104"/>
              <a:gd name="f230" fmla="*/ f180 1 f104"/>
              <a:gd name="f231" fmla="*/ f181 1 f103"/>
              <a:gd name="f232" fmla="*/ f182 1 f104"/>
              <a:gd name="f233" fmla="*/ f183 1 f103"/>
              <a:gd name="f234" fmla="*/ f184 1 f104"/>
              <a:gd name="f235" fmla="*/ f185 1 f103"/>
              <a:gd name="f236" fmla="*/ f186 1 f103"/>
              <a:gd name="f237" fmla="*/ f187 1 f103"/>
              <a:gd name="f238" fmla="*/ f188 1 f104"/>
              <a:gd name="f239" fmla="*/ f189 1 f104"/>
              <a:gd name="f240" fmla="*/ f190 1 f103"/>
              <a:gd name="f241" fmla="*/ f191 1 f104"/>
              <a:gd name="f242" fmla="*/ f192 1 f103"/>
              <a:gd name="f243" fmla="*/ f193 1 f104"/>
              <a:gd name="f244" fmla="*/ f194 1 f104"/>
              <a:gd name="f245" fmla="*/ f195 1 f103"/>
              <a:gd name="f246" fmla="*/ f196 f98 1"/>
              <a:gd name="f247" fmla="*/ f197 f98 1"/>
              <a:gd name="f248" fmla="*/ f199 f99 1"/>
              <a:gd name="f249" fmla="*/ f198 f99 1"/>
              <a:gd name="f250" fmla="*/ f201 f98 1"/>
              <a:gd name="f251" fmla="*/ f202 f99 1"/>
              <a:gd name="f252" fmla="*/ f203 f98 1"/>
              <a:gd name="f253" fmla="*/ f204 f99 1"/>
              <a:gd name="f254" fmla="*/ f205 f98 1"/>
              <a:gd name="f255" fmla="*/ f206 f99 1"/>
              <a:gd name="f256" fmla="*/ f207 f98 1"/>
              <a:gd name="f257" fmla="*/ f208 f99 1"/>
              <a:gd name="f258" fmla="*/ f209 f98 1"/>
              <a:gd name="f259" fmla="*/ f210 f99 1"/>
              <a:gd name="f260" fmla="*/ f211 f98 1"/>
              <a:gd name="f261" fmla="*/ f212 f99 1"/>
              <a:gd name="f262" fmla="*/ f213 f98 1"/>
              <a:gd name="f263" fmla="*/ f214 f99 1"/>
              <a:gd name="f264" fmla="*/ f215 f98 1"/>
              <a:gd name="f265" fmla="*/ f216 f99 1"/>
              <a:gd name="f266" fmla="*/ f217 f98 1"/>
              <a:gd name="f267" fmla="*/ f218 f99 1"/>
              <a:gd name="f268" fmla="*/ f219 f98 1"/>
              <a:gd name="f269" fmla="*/ f220 f99 1"/>
              <a:gd name="f270" fmla="*/ f221 f98 1"/>
              <a:gd name="f271" fmla="*/ f222 f98 1"/>
              <a:gd name="f272" fmla="*/ f223 f98 1"/>
              <a:gd name="f273" fmla="*/ f224 f98 1"/>
              <a:gd name="f274" fmla="*/ f225 f98 1"/>
              <a:gd name="f275" fmla="*/ f226 f98 1"/>
              <a:gd name="f276" fmla="*/ f227 f98 1"/>
              <a:gd name="f277" fmla="*/ f228 f98 1"/>
              <a:gd name="f278" fmla="*/ f229 f99 1"/>
              <a:gd name="f279" fmla="*/ f230 f99 1"/>
              <a:gd name="f280" fmla="*/ f231 f98 1"/>
              <a:gd name="f281" fmla="*/ f232 f99 1"/>
              <a:gd name="f282" fmla="*/ f233 f98 1"/>
              <a:gd name="f283" fmla="*/ f234 f99 1"/>
              <a:gd name="f284" fmla="*/ f235 f98 1"/>
              <a:gd name="f285" fmla="*/ f236 f98 1"/>
              <a:gd name="f286" fmla="*/ f237 f98 1"/>
              <a:gd name="f287" fmla="*/ f238 f99 1"/>
              <a:gd name="f288" fmla="*/ f239 f99 1"/>
              <a:gd name="f289" fmla="*/ f240 f98 1"/>
              <a:gd name="f290" fmla="*/ f241 f99 1"/>
              <a:gd name="f291" fmla="*/ f242 f98 1"/>
              <a:gd name="f292" fmla="*/ f243 f99 1"/>
              <a:gd name="f293" fmla="*/ f244 f99 1"/>
              <a:gd name="f294" fmla="*/ f245 f98 1"/>
            </a:gdLst>
            <a:ahLst/>
            <a:cxnLst>
              <a:cxn ang="3cd4">
                <a:pos x="hc" y="t"/>
              </a:cxn>
              <a:cxn ang="0">
                <a:pos x="r" y="vc"/>
              </a:cxn>
              <a:cxn ang="cd4">
                <a:pos x="hc" y="b"/>
              </a:cxn>
              <a:cxn ang="cd2">
                <a:pos x="l" y="vc"/>
              </a:cxn>
              <a:cxn ang="f200">
                <a:pos x="f250" y="f251"/>
              </a:cxn>
              <a:cxn ang="f200">
                <a:pos x="f252" y="f253"/>
              </a:cxn>
              <a:cxn ang="f200">
                <a:pos x="f254" y="f255"/>
              </a:cxn>
              <a:cxn ang="f200">
                <a:pos x="f256" y="f257"/>
              </a:cxn>
              <a:cxn ang="f200">
                <a:pos x="f258" y="f259"/>
              </a:cxn>
              <a:cxn ang="f200">
                <a:pos x="f260" y="f259"/>
              </a:cxn>
              <a:cxn ang="f200">
                <a:pos x="f260" y="f261"/>
              </a:cxn>
              <a:cxn ang="f200">
                <a:pos x="f262" y="f263"/>
              </a:cxn>
              <a:cxn ang="f200">
                <a:pos x="f264" y="f265"/>
              </a:cxn>
              <a:cxn ang="f200">
                <a:pos x="f266" y="f267"/>
              </a:cxn>
              <a:cxn ang="f200">
                <a:pos x="f266" y="f267"/>
              </a:cxn>
              <a:cxn ang="f200">
                <a:pos x="f268" y="f269"/>
              </a:cxn>
              <a:cxn ang="f200">
                <a:pos x="f270" y="f267"/>
              </a:cxn>
              <a:cxn ang="f200">
                <a:pos x="f271" y="f267"/>
              </a:cxn>
              <a:cxn ang="f200">
                <a:pos x="f272" y="f265"/>
              </a:cxn>
              <a:cxn ang="f200">
                <a:pos x="f273" y="f267"/>
              </a:cxn>
              <a:cxn ang="f200">
                <a:pos x="f274" y="f267"/>
              </a:cxn>
              <a:cxn ang="f200">
                <a:pos x="f275" y="f265"/>
              </a:cxn>
              <a:cxn ang="f200">
                <a:pos x="f276" y="f263"/>
              </a:cxn>
              <a:cxn ang="f200">
                <a:pos x="f277" y="f278"/>
              </a:cxn>
              <a:cxn ang="f200">
                <a:pos x="f277" y="f279"/>
              </a:cxn>
              <a:cxn ang="f200">
                <a:pos x="f280" y="f281"/>
              </a:cxn>
              <a:cxn ang="f200">
                <a:pos x="f282" y="f283"/>
              </a:cxn>
              <a:cxn ang="f200">
                <a:pos x="f250" y="f251"/>
              </a:cxn>
              <a:cxn ang="f200">
                <a:pos x="f284" y="f261"/>
              </a:cxn>
              <a:cxn ang="f200">
                <a:pos x="f284" y="f261"/>
              </a:cxn>
              <a:cxn ang="f200">
                <a:pos x="f285" y="f261"/>
              </a:cxn>
              <a:cxn ang="f200">
                <a:pos x="f268" y="f278"/>
              </a:cxn>
              <a:cxn ang="f200">
                <a:pos x="f286" y="f278"/>
              </a:cxn>
              <a:cxn ang="f200">
                <a:pos x="f286" y="f287"/>
              </a:cxn>
              <a:cxn ang="f200">
                <a:pos x="f284" y="f288"/>
              </a:cxn>
              <a:cxn ang="f200">
                <a:pos x="f284" y="f261"/>
              </a:cxn>
              <a:cxn ang="f200">
                <a:pos x="f289" y="f290"/>
              </a:cxn>
              <a:cxn ang="f200">
                <a:pos x="f291" y="f292"/>
              </a:cxn>
              <a:cxn ang="f200">
                <a:pos x="f289" y="f293"/>
              </a:cxn>
              <a:cxn ang="f200">
                <a:pos x="f294" y="f292"/>
              </a:cxn>
              <a:cxn ang="f200">
                <a:pos x="f289" y="f290"/>
              </a:cxn>
            </a:cxnLst>
            <a:rect l="f246" t="f249" r="f247" b="f248"/>
            <a:pathLst>
              <a:path w="414" h="353">
                <a:moveTo>
                  <a:pt x="f8" y="f9"/>
                </a:moveTo>
                <a:cubicBezTo>
                  <a:pt x="f10" y="f11"/>
                  <a:pt x="f12" y="f13"/>
                  <a:pt x="f14" y="f15"/>
                </a:cubicBezTo>
                <a:cubicBezTo>
                  <a:pt x="f16" y="f5"/>
                  <a:pt x="f17" y="f18"/>
                  <a:pt x="f19" y="f20"/>
                </a:cubicBezTo>
                <a:cubicBezTo>
                  <a:pt x="f21" y="f22"/>
                  <a:pt x="f23" y="f24"/>
                  <a:pt x="f5" y="f25"/>
                </a:cubicBezTo>
                <a:cubicBezTo>
                  <a:pt x="f5" y="f25"/>
                  <a:pt x="f26" y="f27"/>
                  <a:pt x="f28" y="f27"/>
                </a:cubicBezTo>
                <a:cubicBezTo>
                  <a:pt x="f29" y="f27"/>
                  <a:pt x="f30" y="f27"/>
                  <a:pt x="f30" y="f27"/>
                </a:cubicBezTo>
                <a:cubicBezTo>
                  <a:pt x="f30" y="f31"/>
                  <a:pt x="f30" y="f31"/>
                  <a:pt x="f30" y="f31"/>
                </a:cubicBezTo>
                <a:cubicBezTo>
                  <a:pt x="f32" y="f33"/>
                  <a:pt x="f22" y="f34"/>
                  <a:pt x="f35" y="f36"/>
                </a:cubicBezTo>
                <a:cubicBezTo>
                  <a:pt x="f37" y="f38"/>
                  <a:pt x="f39" y="f40"/>
                  <a:pt x="f41" y="f42"/>
                </a:cubicBezTo>
                <a:cubicBezTo>
                  <a:pt x="f37" y="f43"/>
                  <a:pt x="f44" y="f7"/>
                  <a:pt x="f45" y="f46"/>
                </a:cubicBezTo>
                <a:cubicBezTo>
                  <a:pt x="f45" y="f46"/>
                  <a:pt x="f45" y="f46"/>
                  <a:pt x="f45" y="f46"/>
                </a:cubicBezTo>
                <a:cubicBezTo>
                  <a:pt x="f47" y="f48"/>
                  <a:pt x="f49" y="f50"/>
                  <a:pt x="f51" y="f50"/>
                </a:cubicBezTo>
                <a:cubicBezTo>
                  <a:pt x="f52" y="f50"/>
                  <a:pt x="f19" y="f48"/>
                  <a:pt x="f53" y="f46"/>
                </a:cubicBezTo>
                <a:cubicBezTo>
                  <a:pt x="f54" y="f46"/>
                  <a:pt x="f55" y="f46"/>
                  <a:pt x="f56" y="f46"/>
                </a:cubicBezTo>
                <a:cubicBezTo>
                  <a:pt x="f57" y="f46"/>
                  <a:pt x="f58" y="f59"/>
                  <a:pt x="f60" y="f42"/>
                </a:cubicBezTo>
                <a:cubicBezTo>
                  <a:pt x="f61" y="f48"/>
                  <a:pt x="f62" y="f59"/>
                  <a:pt x="f63" y="f46"/>
                </a:cubicBezTo>
                <a:cubicBezTo>
                  <a:pt x="f64" y="f46"/>
                  <a:pt x="f65" y="f46"/>
                  <a:pt x="f66" y="f46"/>
                </a:cubicBezTo>
                <a:cubicBezTo>
                  <a:pt x="f67" y="f46"/>
                  <a:pt x="f68" y="f59"/>
                  <a:pt x="f69" y="f42"/>
                </a:cubicBezTo>
                <a:cubicBezTo>
                  <a:pt x="f70" y="f40"/>
                  <a:pt x="f68" y="f38"/>
                  <a:pt x="f71" y="f36"/>
                </a:cubicBezTo>
                <a:cubicBezTo>
                  <a:pt x="f72" y="f73"/>
                  <a:pt x="f60" y="f74"/>
                  <a:pt x="f75" y="f74"/>
                </a:cubicBezTo>
                <a:cubicBezTo>
                  <a:pt x="f75" y="f76"/>
                  <a:pt x="f75" y="f76"/>
                  <a:pt x="f75" y="f76"/>
                </a:cubicBezTo>
                <a:cubicBezTo>
                  <a:pt x="f77" y="f67"/>
                  <a:pt x="f78" y="f79"/>
                  <a:pt x="f40" y="f80"/>
                </a:cubicBezTo>
                <a:cubicBezTo>
                  <a:pt x="f6" y="f81"/>
                  <a:pt x="f6" y="f81"/>
                  <a:pt x="f6" y="f81"/>
                </a:cubicBezTo>
                <a:lnTo>
                  <a:pt x="f8" y="f9"/>
                </a:lnTo>
                <a:close/>
                <a:moveTo>
                  <a:pt x="f52" y="f31"/>
                </a:moveTo>
                <a:cubicBezTo>
                  <a:pt x="f52" y="f31"/>
                  <a:pt x="f52" y="f31"/>
                  <a:pt x="f52" y="f31"/>
                </a:cubicBezTo>
                <a:cubicBezTo>
                  <a:pt x="f52" y="f31"/>
                  <a:pt x="f52" y="f31"/>
                  <a:pt x="f82" y="f31"/>
                </a:cubicBezTo>
                <a:cubicBezTo>
                  <a:pt x="f83" y="f74"/>
                  <a:pt x="f84" y="f74"/>
                  <a:pt x="f51" y="f74"/>
                </a:cubicBezTo>
                <a:cubicBezTo>
                  <a:pt x="f51" y="f74"/>
                  <a:pt x="f51" y="f74"/>
                  <a:pt x="f85" y="f74"/>
                </a:cubicBezTo>
                <a:cubicBezTo>
                  <a:pt x="f85" y="f86"/>
                  <a:pt x="f85" y="f86"/>
                  <a:pt x="f85" y="f86"/>
                </a:cubicBezTo>
                <a:cubicBezTo>
                  <a:pt x="f84" y="f87"/>
                  <a:pt x="f83" y="f87"/>
                  <a:pt x="f52" y="f88"/>
                </a:cubicBezTo>
                <a:lnTo>
                  <a:pt x="f52" y="f31"/>
                </a:lnTo>
                <a:close/>
                <a:moveTo>
                  <a:pt x="f89" y="f90"/>
                </a:moveTo>
                <a:cubicBezTo>
                  <a:pt x="f27" y="f90"/>
                  <a:pt x="f76" y="f91"/>
                  <a:pt x="f76" y="f92"/>
                </a:cubicBezTo>
                <a:cubicBezTo>
                  <a:pt x="f76" y="f93"/>
                  <a:pt x="f27" y="f94"/>
                  <a:pt x="f89" y="f94"/>
                </a:cubicBezTo>
                <a:cubicBezTo>
                  <a:pt x="f95" y="f94"/>
                  <a:pt x="f96" y="f93"/>
                  <a:pt x="f96" y="f92"/>
                </a:cubicBezTo>
                <a:cubicBezTo>
                  <a:pt x="f96" y="f91"/>
                  <a:pt x="f95" y="f90"/>
                  <a:pt x="f89" y="f90"/>
                </a:cubicBezTo>
                <a:close/>
              </a:path>
            </a:pathLst>
          </a:custGeom>
          <a:solidFill>
            <a:srgbClr val="FFFFFF"/>
          </a:solidFill>
          <a:ln cap="flat">
            <a:noFill/>
            <a:prstDash val="solid"/>
          </a:ln>
        </p:spPr>
        <p:txBody>
          <a:bodyPr vert="horz" wrap="square" lIns="82292" tIns="41146" rIns="82292" bIns="41146" anchor="ctr" anchorCtr="0" compatLnSpc="1">
            <a:noAutofit/>
          </a:bodyPr>
          <a:lstStyle/>
          <a:p>
            <a:pPr defTabSz="740593">
              <a:defRPr sz="1800" b="0" i="0" u="none" strike="noStrike" kern="0" cap="none" spc="0" baseline="0">
                <a:solidFill>
                  <a:srgbClr val="000000"/>
                </a:solidFill>
                <a:uFillTx/>
              </a:defRPr>
            </a:pPr>
            <a:endParaRPr lang="en-US" sz="1599" spc="-122">
              <a:solidFill>
                <a:srgbClr val="505050"/>
              </a:solidFill>
              <a:latin typeface="Segoe Light" pitchFamily="34"/>
              <a:ea typeface=""/>
              <a:cs typeface=""/>
            </a:endParaRPr>
          </a:p>
        </p:txBody>
      </p:sp>
      <p:pic>
        <p:nvPicPr>
          <p:cNvPr id="63" name="Picture 72"/>
          <p:cNvPicPr>
            <a:picLocks noChangeAspect="1"/>
          </p:cNvPicPr>
          <p:nvPr/>
        </p:nvPicPr>
        <p:blipFill>
          <a:blip r:embed="rId5"/>
          <a:srcRect r="68823"/>
          <a:stretch>
            <a:fillRect/>
          </a:stretch>
        </p:blipFill>
        <p:spPr>
          <a:xfrm>
            <a:off x="4891183" y="5550016"/>
            <a:ext cx="914267" cy="1065601"/>
          </a:xfrm>
          <a:prstGeom prst="rect">
            <a:avLst/>
          </a:prstGeom>
          <a:noFill/>
          <a:ln cap="flat">
            <a:noFill/>
          </a:ln>
        </p:spPr>
      </p:pic>
      <p:pic>
        <p:nvPicPr>
          <p:cNvPr id="64" name="Picture 73"/>
          <p:cNvPicPr>
            <a:picLocks noChangeAspect="1"/>
          </p:cNvPicPr>
          <p:nvPr/>
        </p:nvPicPr>
        <p:blipFill>
          <a:blip r:embed="rId6"/>
          <a:stretch>
            <a:fillRect/>
          </a:stretch>
        </p:blipFill>
        <p:spPr>
          <a:xfrm>
            <a:off x="7937503" y="4114347"/>
            <a:ext cx="324182" cy="487742"/>
          </a:xfrm>
          <a:prstGeom prst="rect">
            <a:avLst/>
          </a:prstGeom>
          <a:noFill/>
          <a:ln cap="flat">
            <a:noFill/>
          </a:ln>
        </p:spPr>
      </p:pic>
      <p:pic>
        <p:nvPicPr>
          <p:cNvPr id="65" name="Picture 74"/>
          <p:cNvPicPr>
            <a:picLocks noChangeAspect="1"/>
          </p:cNvPicPr>
          <p:nvPr/>
        </p:nvPicPr>
        <p:blipFill>
          <a:blip r:embed="rId7"/>
          <a:stretch>
            <a:fillRect/>
          </a:stretch>
        </p:blipFill>
        <p:spPr>
          <a:xfrm>
            <a:off x="5059191" y="4086500"/>
            <a:ext cx="488917" cy="487135"/>
          </a:xfrm>
          <a:prstGeom prst="rect">
            <a:avLst/>
          </a:prstGeom>
          <a:noFill/>
          <a:ln cap="flat">
            <a:noFill/>
          </a:ln>
        </p:spPr>
      </p:pic>
      <p:pic>
        <p:nvPicPr>
          <p:cNvPr id="66" name="Picture 75"/>
          <p:cNvPicPr>
            <a:picLocks noChangeAspect="1"/>
          </p:cNvPicPr>
          <p:nvPr/>
        </p:nvPicPr>
        <p:blipFill>
          <a:blip r:embed="rId8"/>
          <a:stretch>
            <a:fillRect/>
          </a:stretch>
        </p:blipFill>
        <p:spPr>
          <a:xfrm>
            <a:off x="6671074" y="2238714"/>
            <a:ext cx="780178" cy="585133"/>
          </a:xfrm>
          <a:prstGeom prst="rect">
            <a:avLst/>
          </a:prstGeom>
          <a:noFill/>
          <a:ln cap="flat">
            <a:noFill/>
          </a:ln>
        </p:spPr>
      </p:pic>
      <p:grpSp>
        <p:nvGrpSpPr>
          <p:cNvPr id="67" name="Group 76"/>
          <p:cNvGrpSpPr/>
          <p:nvPr/>
        </p:nvGrpSpPr>
        <p:grpSpPr>
          <a:xfrm>
            <a:off x="6914726" y="4148546"/>
            <a:ext cx="536526" cy="357933"/>
            <a:chOff x="6645648" y="3651628"/>
            <a:chExt cx="526054" cy="350947"/>
          </a:xfrm>
        </p:grpSpPr>
        <p:sp>
          <p:nvSpPr>
            <p:cNvPr id="68" name="Freeform 11"/>
            <p:cNvSpPr/>
            <p:nvPr/>
          </p:nvSpPr>
          <p:spPr>
            <a:xfrm>
              <a:off x="6695904" y="3722001"/>
              <a:ext cx="462430" cy="235668"/>
            </a:xfrm>
            <a:custGeom>
              <a:avLst/>
              <a:gdLst>
                <a:gd name="f0" fmla="val 10800000"/>
                <a:gd name="f1" fmla="val 5400000"/>
                <a:gd name="f2" fmla="val 180"/>
                <a:gd name="f3" fmla="val w"/>
                <a:gd name="f4" fmla="val h"/>
                <a:gd name="f5" fmla="val 0"/>
                <a:gd name="f6" fmla="val 422"/>
                <a:gd name="f7" fmla="val 213"/>
                <a:gd name="f8" fmla="val 363"/>
                <a:gd name="f9" fmla="val 1"/>
                <a:gd name="f10" fmla="val 346"/>
                <a:gd name="f11" fmla="val 299"/>
                <a:gd name="f12" fmla="val 29"/>
                <a:gd name="f13" fmla="val 203"/>
                <a:gd name="f14" fmla="val 87"/>
                <a:gd name="f15" fmla="val 185"/>
                <a:gd name="f16" fmla="val 98"/>
                <a:gd name="f17" fmla="val 182"/>
                <a:gd name="f18" fmla="val 100"/>
                <a:gd name="f19" fmla="val 173"/>
                <a:gd name="f20" fmla="val 105"/>
                <a:gd name="f21" fmla="val 164"/>
                <a:gd name="f22" fmla="val 154"/>
                <a:gd name="f23" fmla="val 147"/>
                <a:gd name="f24" fmla="val 101"/>
                <a:gd name="f25" fmla="val 141"/>
                <a:gd name="f26" fmla="val 96"/>
                <a:gd name="f27" fmla="val 126"/>
                <a:gd name="f28" fmla="val 86"/>
                <a:gd name="f29" fmla="val 59"/>
                <a:gd name="f30" fmla="val 35"/>
                <a:gd name="f31" fmla="val 14"/>
                <a:gd name="f32" fmla="val 2"/>
                <a:gd name="f33" fmla="val 28"/>
                <a:gd name="f34" fmla="val 65"/>
                <a:gd name="f35" fmla="val 12"/>
                <a:gd name="f36" fmla="val 26"/>
                <a:gd name="f37" fmla="val 97"/>
                <a:gd name="f38" fmla="val 40"/>
                <a:gd name="f39" fmla="val 91"/>
                <a:gd name="f40" fmla="val 139"/>
                <a:gd name="f41" fmla="val 125"/>
                <a:gd name="f42" fmla="val 181"/>
                <a:gd name="f43" fmla="val 149"/>
                <a:gd name="f44" fmla="val 222"/>
                <a:gd name="f45" fmla="val 172"/>
                <a:gd name="f46" fmla="val 273"/>
                <a:gd name="f47" fmla="val 200"/>
                <a:gd name="f48" fmla="val 335"/>
                <a:gd name="f49" fmla="val 211"/>
                <a:gd name="f50" fmla="val 344"/>
                <a:gd name="f51" fmla="val 212"/>
                <a:gd name="f52" fmla="val 353"/>
                <a:gd name="f53" fmla="val 362"/>
                <a:gd name="f54" fmla="val 169"/>
                <a:gd name="f55" fmla="val 412"/>
                <a:gd name="f56" fmla="val 159"/>
                <a:gd name="f57" fmla="val 419"/>
                <a:gd name="f58" fmla="val 127"/>
                <a:gd name="f59" fmla="val 421"/>
                <a:gd name="f60" fmla="val 114"/>
                <a:gd name="f61" fmla="val 113"/>
                <a:gd name="f62" fmla="val 111"/>
                <a:gd name="f63" fmla="val 420"/>
                <a:gd name="f64" fmla="val 418"/>
                <a:gd name="f65" fmla="val 115"/>
                <a:gd name="f66" fmla="val 416"/>
                <a:gd name="f67" fmla="val 122"/>
                <a:gd name="f68" fmla="val 411"/>
                <a:gd name="f69" fmla="val 148"/>
                <a:gd name="f70" fmla="val 155"/>
                <a:gd name="f71" fmla="+- 0 0 -90"/>
                <a:gd name="f72" fmla="*/ f3 1 422"/>
                <a:gd name="f73" fmla="*/ f4 1 213"/>
                <a:gd name="f74" fmla="+- f7 0 f5"/>
                <a:gd name="f75" fmla="+- f6 0 f5"/>
                <a:gd name="f76" fmla="*/ f71 f0 1"/>
                <a:gd name="f77" fmla="*/ f75 1 422"/>
                <a:gd name="f78" fmla="*/ f74 1 213"/>
                <a:gd name="f79" fmla="*/ 363 f75 1"/>
                <a:gd name="f80" fmla="*/ 1 f74 1"/>
                <a:gd name="f81" fmla="*/ 346 f75 1"/>
                <a:gd name="f82" fmla="*/ 0 f74 1"/>
                <a:gd name="f83" fmla="*/ 185 f75 1"/>
                <a:gd name="f84" fmla="*/ 98 f74 1"/>
                <a:gd name="f85" fmla="*/ 164 f75 1"/>
                <a:gd name="f86" fmla="*/ 105 f74 1"/>
                <a:gd name="f87" fmla="*/ 141 f75 1"/>
                <a:gd name="f88" fmla="*/ 96 f74 1"/>
                <a:gd name="f89" fmla="*/ 14 f75 1"/>
                <a:gd name="f90" fmla="*/ 2 f74 1"/>
                <a:gd name="f91" fmla="*/ 0 f75 1"/>
                <a:gd name="f92" fmla="*/ 1 f75 1"/>
                <a:gd name="f93" fmla="*/ 100 f74 1"/>
                <a:gd name="f94" fmla="*/ 40 f75 1"/>
                <a:gd name="f95" fmla="*/ 181 f75 1"/>
                <a:gd name="f96" fmla="*/ 149 f74 1"/>
                <a:gd name="f97" fmla="*/ 335 f75 1"/>
                <a:gd name="f98" fmla="*/ 211 f74 1"/>
                <a:gd name="f99" fmla="*/ 362 f75 1"/>
                <a:gd name="f100" fmla="*/ 213 f74 1"/>
                <a:gd name="f101" fmla="*/ 169 f74 1"/>
                <a:gd name="f102" fmla="*/ 421 f75 1"/>
                <a:gd name="f103" fmla="*/ 114 f74 1"/>
                <a:gd name="f104" fmla="*/ 420 f75 1"/>
                <a:gd name="f105" fmla="*/ 111 f74 1"/>
                <a:gd name="f106" fmla="*/ 418 f75 1"/>
                <a:gd name="f107" fmla="*/ 115 f74 1"/>
                <a:gd name="f108" fmla="*/ 155 f74 1"/>
                <a:gd name="f109" fmla="*/ f76 1 f2"/>
                <a:gd name="f110" fmla="*/ f79 1 422"/>
                <a:gd name="f111" fmla="*/ f80 1 213"/>
                <a:gd name="f112" fmla="*/ f81 1 422"/>
                <a:gd name="f113" fmla="*/ f82 1 213"/>
                <a:gd name="f114" fmla="*/ f83 1 422"/>
                <a:gd name="f115" fmla="*/ f84 1 213"/>
                <a:gd name="f116" fmla="*/ f85 1 422"/>
                <a:gd name="f117" fmla="*/ f86 1 213"/>
                <a:gd name="f118" fmla="*/ f87 1 422"/>
                <a:gd name="f119" fmla="*/ f88 1 213"/>
                <a:gd name="f120" fmla="*/ f89 1 422"/>
                <a:gd name="f121" fmla="*/ f90 1 213"/>
                <a:gd name="f122" fmla="*/ f91 1 422"/>
                <a:gd name="f123" fmla="*/ f92 1 422"/>
                <a:gd name="f124" fmla="*/ f93 1 213"/>
                <a:gd name="f125" fmla="*/ f94 1 422"/>
                <a:gd name="f126" fmla="*/ f95 1 422"/>
                <a:gd name="f127" fmla="*/ f96 1 213"/>
                <a:gd name="f128" fmla="*/ f97 1 422"/>
                <a:gd name="f129" fmla="*/ f98 1 213"/>
                <a:gd name="f130" fmla="*/ f99 1 422"/>
                <a:gd name="f131" fmla="*/ f100 1 213"/>
                <a:gd name="f132" fmla="*/ f101 1 213"/>
                <a:gd name="f133" fmla="*/ f102 1 422"/>
                <a:gd name="f134" fmla="*/ f103 1 213"/>
                <a:gd name="f135" fmla="*/ f104 1 422"/>
                <a:gd name="f136" fmla="*/ f105 1 213"/>
                <a:gd name="f137" fmla="*/ f106 1 422"/>
                <a:gd name="f138" fmla="*/ f107 1 213"/>
                <a:gd name="f139" fmla="*/ f108 1 213"/>
                <a:gd name="f140" fmla="*/ 0 1 f77"/>
                <a:gd name="f141" fmla="*/ f6 1 f77"/>
                <a:gd name="f142" fmla="*/ 0 1 f78"/>
                <a:gd name="f143" fmla="*/ f7 1 f78"/>
                <a:gd name="f144" fmla="+- f109 0 f1"/>
                <a:gd name="f145" fmla="*/ f110 1 f77"/>
                <a:gd name="f146" fmla="*/ f111 1 f78"/>
                <a:gd name="f147" fmla="*/ f112 1 f77"/>
                <a:gd name="f148" fmla="*/ f113 1 f78"/>
                <a:gd name="f149" fmla="*/ f114 1 f77"/>
                <a:gd name="f150" fmla="*/ f115 1 f78"/>
                <a:gd name="f151" fmla="*/ f116 1 f77"/>
                <a:gd name="f152" fmla="*/ f117 1 f78"/>
                <a:gd name="f153" fmla="*/ f118 1 f77"/>
                <a:gd name="f154" fmla="*/ f119 1 f78"/>
                <a:gd name="f155" fmla="*/ f120 1 f77"/>
                <a:gd name="f156" fmla="*/ f121 1 f78"/>
                <a:gd name="f157" fmla="*/ f122 1 f77"/>
                <a:gd name="f158" fmla="*/ f123 1 f77"/>
                <a:gd name="f159" fmla="*/ f124 1 f78"/>
                <a:gd name="f160" fmla="*/ f125 1 f77"/>
                <a:gd name="f161" fmla="*/ f126 1 f77"/>
                <a:gd name="f162" fmla="*/ f127 1 f78"/>
                <a:gd name="f163" fmla="*/ f128 1 f77"/>
                <a:gd name="f164" fmla="*/ f129 1 f78"/>
                <a:gd name="f165" fmla="*/ f130 1 f77"/>
                <a:gd name="f166" fmla="*/ f131 1 f78"/>
                <a:gd name="f167" fmla="*/ f132 1 f78"/>
                <a:gd name="f168" fmla="*/ f133 1 f77"/>
                <a:gd name="f169" fmla="*/ f134 1 f78"/>
                <a:gd name="f170" fmla="*/ f135 1 f77"/>
                <a:gd name="f171" fmla="*/ f136 1 f78"/>
                <a:gd name="f172" fmla="*/ f137 1 f77"/>
                <a:gd name="f173" fmla="*/ f138 1 f78"/>
                <a:gd name="f174" fmla="*/ f139 1 f78"/>
                <a:gd name="f175" fmla="*/ f140 f72 1"/>
                <a:gd name="f176" fmla="*/ f141 f72 1"/>
                <a:gd name="f177" fmla="*/ f143 f73 1"/>
                <a:gd name="f178" fmla="*/ f142 f73 1"/>
                <a:gd name="f179" fmla="*/ f145 f72 1"/>
                <a:gd name="f180" fmla="*/ f146 f73 1"/>
                <a:gd name="f181" fmla="*/ f147 f72 1"/>
                <a:gd name="f182" fmla="*/ f148 f73 1"/>
                <a:gd name="f183" fmla="*/ f149 f72 1"/>
                <a:gd name="f184" fmla="*/ f150 f73 1"/>
                <a:gd name="f185" fmla="*/ f151 f72 1"/>
                <a:gd name="f186" fmla="*/ f152 f73 1"/>
                <a:gd name="f187" fmla="*/ f153 f72 1"/>
                <a:gd name="f188" fmla="*/ f154 f73 1"/>
                <a:gd name="f189" fmla="*/ f155 f72 1"/>
                <a:gd name="f190" fmla="*/ f156 f73 1"/>
                <a:gd name="f191" fmla="*/ f157 f72 1"/>
                <a:gd name="f192" fmla="*/ f158 f72 1"/>
                <a:gd name="f193" fmla="*/ f159 f73 1"/>
                <a:gd name="f194" fmla="*/ f160 f72 1"/>
                <a:gd name="f195" fmla="*/ f161 f72 1"/>
                <a:gd name="f196" fmla="*/ f162 f73 1"/>
                <a:gd name="f197" fmla="*/ f163 f72 1"/>
                <a:gd name="f198" fmla="*/ f164 f73 1"/>
                <a:gd name="f199" fmla="*/ f165 f72 1"/>
                <a:gd name="f200" fmla="*/ f166 f73 1"/>
                <a:gd name="f201" fmla="*/ f167 f73 1"/>
                <a:gd name="f202" fmla="*/ f168 f72 1"/>
                <a:gd name="f203" fmla="*/ f169 f73 1"/>
                <a:gd name="f204" fmla="*/ f170 f72 1"/>
                <a:gd name="f205" fmla="*/ f171 f73 1"/>
                <a:gd name="f206" fmla="*/ f172 f72 1"/>
                <a:gd name="f207" fmla="*/ f173 f73 1"/>
                <a:gd name="f208" fmla="*/ f174 f73 1"/>
              </a:gdLst>
              <a:ahLst/>
              <a:cxnLst>
                <a:cxn ang="3cd4">
                  <a:pos x="hc" y="t"/>
                </a:cxn>
                <a:cxn ang="0">
                  <a:pos x="r" y="vc"/>
                </a:cxn>
                <a:cxn ang="cd4">
                  <a:pos x="hc" y="b"/>
                </a:cxn>
                <a:cxn ang="cd2">
                  <a:pos x="l" y="vc"/>
                </a:cxn>
                <a:cxn ang="f144">
                  <a:pos x="f179" y="f180"/>
                </a:cxn>
                <a:cxn ang="f144">
                  <a:pos x="f181" y="f182"/>
                </a:cxn>
                <a:cxn ang="f144">
                  <a:pos x="f181" y="f182"/>
                </a:cxn>
                <a:cxn ang="f144">
                  <a:pos x="f181" y="f182"/>
                </a:cxn>
                <a:cxn ang="f144">
                  <a:pos x="f181" y="f182"/>
                </a:cxn>
                <a:cxn ang="f144">
                  <a:pos x="f183" y="f184"/>
                </a:cxn>
                <a:cxn ang="f144">
                  <a:pos x="f185" y="f186"/>
                </a:cxn>
                <a:cxn ang="f144">
                  <a:pos x="f187" y="f188"/>
                </a:cxn>
                <a:cxn ang="f144">
                  <a:pos x="f189" y="f190"/>
                </a:cxn>
                <a:cxn ang="f144">
                  <a:pos x="f189" y="f190"/>
                </a:cxn>
                <a:cxn ang="f144">
                  <a:pos x="f191" y="f180"/>
                </a:cxn>
                <a:cxn ang="f144">
                  <a:pos x="f192" y="f193"/>
                </a:cxn>
                <a:cxn ang="f144">
                  <a:pos x="f194" y="f184"/>
                </a:cxn>
                <a:cxn ang="f144">
                  <a:pos x="f195" y="f196"/>
                </a:cxn>
                <a:cxn ang="f144">
                  <a:pos x="f197" y="f198"/>
                </a:cxn>
                <a:cxn ang="f144">
                  <a:pos x="f199" y="f200"/>
                </a:cxn>
                <a:cxn ang="f144">
                  <a:pos x="f199" y="f201"/>
                </a:cxn>
                <a:cxn ang="f144">
                  <a:pos x="f202" y="f203"/>
                </a:cxn>
                <a:cxn ang="f144">
                  <a:pos x="f204" y="f205"/>
                </a:cxn>
                <a:cxn ang="f144">
                  <a:pos x="f206" y="f207"/>
                </a:cxn>
                <a:cxn ang="f144">
                  <a:pos x="f199" y="f208"/>
                </a:cxn>
                <a:cxn ang="f144">
                  <a:pos x="f179" y="f180"/>
                </a:cxn>
              </a:cxnLst>
              <a:rect l="f175" t="f178" r="f176" b="f177"/>
              <a:pathLst>
                <a:path w="422" h="213">
                  <a:moveTo>
                    <a:pt x="f8" y="f9"/>
                  </a:moveTo>
                  <a:cubicBezTo>
                    <a:pt x="f8" y="f9"/>
                    <a:pt x="f10" y="f5"/>
                    <a:pt x="f10" y="f5"/>
                  </a:cubicBezTo>
                  <a:cubicBezTo>
                    <a:pt x="f10" y="f5"/>
                    <a:pt x="f10" y="f5"/>
                    <a:pt x="f10" y="f5"/>
                  </a:cubicBezTo>
                  <a:cubicBezTo>
                    <a:pt x="f10" y="f5"/>
                    <a:pt x="f10" y="f5"/>
                    <a:pt x="f10" y="f5"/>
                  </a:cubicBezTo>
                  <a:cubicBezTo>
                    <a:pt x="f10" y="f5"/>
                    <a:pt x="f10" y="f5"/>
                    <a:pt x="f10" y="f5"/>
                  </a:cubicBezTo>
                  <a:cubicBezTo>
                    <a:pt x="f11" y="f12"/>
                    <a:pt x="f13" y="f14"/>
                    <a:pt x="f15" y="f16"/>
                  </a:cubicBezTo>
                  <a:cubicBezTo>
                    <a:pt x="f17" y="f18"/>
                    <a:pt x="f19" y="f20"/>
                    <a:pt x="f21" y="f20"/>
                  </a:cubicBezTo>
                  <a:cubicBezTo>
                    <a:pt x="f22" y="f20"/>
                    <a:pt x="f23" y="f24"/>
                    <a:pt x="f25" y="f26"/>
                  </a:cubicBezTo>
                  <a:cubicBezTo>
                    <a:pt x="f27" y="f28"/>
                    <a:pt x="f29" y="f30"/>
                    <a:pt x="f31" y="f32"/>
                  </a:cubicBezTo>
                  <a:cubicBezTo>
                    <a:pt x="f31" y="f32"/>
                    <a:pt x="f31" y="f32"/>
                    <a:pt x="f31" y="f32"/>
                  </a:cubicBezTo>
                  <a:cubicBezTo>
                    <a:pt x="f31" y="f32"/>
                    <a:pt x="f5" y="f9"/>
                    <a:pt x="f5" y="f9"/>
                  </a:cubicBezTo>
                  <a:cubicBezTo>
                    <a:pt x="f5" y="f33"/>
                    <a:pt x="f5" y="f34"/>
                    <a:pt x="f9" y="f18"/>
                  </a:cubicBezTo>
                  <a:cubicBezTo>
                    <a:pt x="f35" y="f16"/>
                    <a:pt x="f36" y="f37"/>
                    <a:pt x="f38" y="f16"/>
                  </a:cubicBezTo>
                  <a:cubicBezTo>
                    <a:pt x="f39" y="f24"/>
                    <a:pt x="f40" y="f41"/>
                    <a:pt x="f42" y="f43"/>
                  </a:cubicBezTo>
                  <a:cubicBezTo>
                    <a:pt x="f44" y="f45"/>
                    <a:pt x="f46" y="f47"/>
                    <a:pt x="f48" y="f49"/>
                  </a:cubicBezTo>
                  <a:cubicBezTo>
                    <a:pt x="f50" y="f51"/>
                    <a:pt x="f52" y="f7"/>
                    <a:pt x="f53" y="f7"/>
                  </a:cubicBezTo>
                  <a:cubicBezTo>
                    <a:pt x="f53" y="f54"/>
                    <a:pt x="f53" y="f54"/>
                    <a:pt x="f53" y="f54"/>
                  </a:cubicBezTo>
                  <a:cubicBezTo>
                    <a:pt x="f55" y="f56"/>
                    <a:pt x="f57" y="f58"/>
                    <a:pt x="f59" y="f60"/>
                  </a:cubicBezTo>
                  <a:cubicBezTo>
                    <a:pt x="f59" y="f61"/>
                    <a:pt x="f6" y="f62"/>
                    <a:pt x="f63" y="f62"/>
                  </a:cubicBezTo>
                  <a:cubicBezTo>
                    <a:pt x="f64" y="f62"/>
                    <a:pt x="f64" y="f60"/>
                    <a:pt x="f64" y="f65"/>
                  </a:cubicBezTo>
                  <a:cubicBezTo>
                    <a:pt x="f66" y="f67"/>
                    <a:pt x="f68" y="f69"/>
                    <a:pt x="f53" y="f70"/>
                  </a:cubicBezTo>
                  <a:lnTo>
                    <a:pt x="f8" y="f9"/>
                  </a:lnTo>
                  <a:close/>
                </a:path>
              </a:pathLst>
            </a:custGeom>
            <a:solidFill>
              <a:srgbClr val="FFFFFF"/>
            </a:solidFill>
            <a:ln cap="flat">
              <a:noFill/>
              <a:prstDash val="solid"/>
            </a:ln>
          </p:spPr>
          <p:txBody>
            <a:bodyPr vert="horz" wrap="square" lIns="91422" tIns="45706" rIns="91422" bIns="45706" anchor="ctr" anchorCtr="0" compatLnSpc="1">
              <a:noAutofit/>
            </a:bodyPr>
            <a:lstStyle/>
            <a:p>
              <a:pPr defTabSz="740593">
                <a:defRPr sz="1800" b="0" i="0" u="none" strike="noStrike" kern="0" cap="none" spc="0" baseline="0">
                  <a:solidFill>
                    <a:srgbClr val="000000"/>
                  </a:solidFill>
                  <a:uFillTx/>
                </a:defRPr>
              </a:pPr>
              <a:endParaRPr lang="en-US" sz="900" spc="-122">
                <a:solidFill>
                  <a:srgbClr val="282828"/>
                </a:solidFill>
                <a:latin typeface="Segoe Light" pitchFamily="34"/>
                <a:ea typeface=""/>
                <a:cs typeface=""/>
              </a:endParaRPr>
            </a:p>
          </p:txBody>
        </p:sp>
        <p:sp>
          <p:nvSpPr>
            <p:cNvPr id="69" name="Freeform 12"/>
            <p:cNvSpPr/>
            <p:nvPr/>
          </p:nvSpPr>
          <p:spPr>
            <a:xfrm>
              <a:off x="6645648" y="3844695"/>
              <a:ext cx="526054" cy="157880"/>
            </a:xfrm>
            <a:custGeom>
              <a:avLst/>
              <a:gdLst>
                <a:gd name="f0" fmla="val 10800000"/>
                <a:gd name="f1" fmla="val 5400000"/>
                <a:gd name="f2" fmla="val 180"/>
                <a:gd name="f3" fmla="val w"/>
                <a:gd name="f4" fmla="val h"/>
                <a:gd name="f5" fmla="val 0"/>
                <a:gd name="f6" fmla="val 480"/>
                <a:gd name="f7" fmla="val 143"/>
                <a:gd name="f8" fmla="val 81"/>
                <a:gd name="f9" fmla="val 479"/>
                <a:gd name="f10" fmla="val 80"/>
                <a:gd name="f11" fmla="val 478"/>
                <a:gd name="f12" fmla="val 463"/>
                <a:gd name="f13" fmla="val 97"/>
                <a:gd name="f14" fmla="val 443"/>
                <a:gd name="f15" fmla="val 103"/>
                <a:gd name="f16" fmla="val 430"/>
                <a:gd name="f17" fmla="val 106"/>
                <a:gd name="f18" fmla="val 420"/>
                <a:gd name="f19" fmla="val 108"/>
                <a:gd name="f20" fmla="val 408"/>
                <a:gd name="f21" fmla="val 390"/>
                <a:gd name="f22" fmla="val 107"/>
                <a:gd name="f23" fmla="val 350"/>
                <a:gd name="f24" fmla="val 301"/>
                <a:gd name="f25" fmla="val 91"/>
                <a:gd name="f26" fmla="val 242"/>
                <a:gd name="f27" fmla="val 62"/>
                <a:gd name="f28" fmla="val 169"/>
                <a:gd name="f29" fmla="val 25"/>
                <a:gd name="f30" fmla="val 119"/>
                <a:gd name="f31" fmla="val 3"/>
                <a:gd name="f32" fmla="val 74"/>
                <a:gd name="f33" fmla="val 1"/>
                <a:gd name="f34" fmla="val 54"/>
                <a:gd name="f35" fmla="val 26"/>
                <a:gd name="f36" fmla="val 11"/>
                <a:gd name="f37" fmla="val 19"/>
                <a:gd name="f38" fmla="val 27"/>
                <a:gd name="f39" fmla="val 40"/>
                <a:gd name="f40" fmla="val 53"/>
                <a:gd name="f41" fmla="val 23"/>
                <a:gd name="f42" fmla="val 88"/>
                <a:gd name="f43" fmla="val 34"/>
                <a:gd name="f44" fmla="val 89"/>
                <a:gd name="f45" fmla="val 38"/>
                <a:gd name="f46" fmla="val 90"/>
                <a:gd name="f47" fmla="val 43"/>
                <a:gd name="f48" fmla="val 47"/>
                <a:gd name="f49" fmla="val 101"/>
                <a:gd name="f50" fmla="val 102"/>
                <a:gd name="f51" fmla="val 112"/>
                <a:gd name="f52" fmla="val 50"/>
                <a:gd name="f53" fmla="val 116"/>
                <a:gd name="f54" fmla="val 59"/>
                <a:gd name="f55" fmla="val 117"/>
                <a:gd name="f56" fmla="val 68"/>
                <a:gd name="f57" fmla="val 371"/>
                <a:gd name="f58" fmla="val 375"/>
                <a:gd name="f59" fmla="val 380"/>
                <a:gd name="f60" fmla="val 391"/>
                <a:gd name="f61" fmla="val 142"/>
                <a:gd name="f62" fmla="val 396"/>
                <a:gd name="f63" fmla="val 139"/>
                <a:gd name="f64" fmla="val 401"/>
                <a:gd name="f65" fmla="val 136"/>
                <a:gd name="f66" fmla="val 133"/>
                <a:gd name="f67" fmla="val 123"/>
                <a:gd name="f68" fmla="val 115"/>
                <a:gd name="f69" fmla="val 425"/>
                <a:gd name="f70" fmla="val 441"/>
                <a:gd name="f71" fmla="val 111"/>
                <a:gd name="f72" fmla="val 454"/>
                <a:gd name="f73" fmla="val 105"/>
                <a:gd name="f74" fmla="val 464"/>
                <a:gd name="f75" fmla="val 100"/>
                <a:gd name="f76" fmla="val 473"/>
                <a:gd name="f77" fmla="val 92"/>
                <a:gd name="f78" fmla="val 82"/>
                <a:gd name="f79" fmla="val 73"/>
                <a:gd name="f80" fmla="val 31"/>
                <a:gd name="f81" fmla="val 12"/>
                <a:gd name="f82" fmla="val 69"/>
                <a:gd name="f83" fmla="val 51"/>
                <a:gd name="f84" fmla="val 10"/>
                <a:gd name="f85" fmla="val 41"/>
                <a:gd name="f86" fmla="val 13"/>
                <a:gd name="f87" fmla="val 33"/>
                <a:gd name="f88" fmla="val 21"/>
                <a:gd name="f89" fmla="val 29"/>
                <a:gd name="f90" fmla="val 20"/>
                <a:gd name="f91" fmla="val 37"/>
                <a:gd name="f92" fmla="val 18"/>
                <a:gd name="f93" fmla="val 39"/>
                <a:gd name="f94" fmla="val 58"/>
                <a:gd name="f95" fmla="+- 0 0 -90"/>
                <a:gd name="f96" fmla="*/ f3 1 480"/>
                <a:gd name="f97" fmla="*/ f4 1 143"/>
                <a:gd name="f98" fmla="+- f7 0 f5"/>
                <a:gd name="f99" fmla="+- f6 0 f5"/>
                <a:gd name="f100" fmla="*/ f95 f0 1"/>
                <a:gd name="f101" fmla="*/ f99 1 480"/>
                <a:gd name="f102" fmla="*/ f98 1 143"/>
                <a:gd name="f103" fmla="*/ 480 f99 1"/>
                <a:gd name="f104" fmla="*/ 81 f98 1"/>
                <a:gd name="f105" fmla="*/ 478 f99 1"/>
                <a:gd name="f106" fmla="*/ 430 f99 1"/>
                <a:gd name="f107" fmla="*/ 106 f98 1"/>
                <a:gd name="f108" fmla="*/ 390 f99 1"/>
                <a:gd name="f109" fmla="*/ 107 f98 1"/>
                <a:gd name="f110" fmla="*/ 242 f99 1"/>
                <a:gd name="f111" fmla="*/ 62 f98 1"/>
                <a:gd name="f112" fmla="*/ 74 f99 1"/>
                <a:gd name="f113" fmla="*/ 1 f98 1"/>
                <a:gd name="f114" fmla="*/ 11 f99 1"/>
                <a:gd name="f115" fmla="*/ 19 f98 1"/>
                <a:gd name="f116" fmla="*/ 0 f99 1"/>
                <a:gd name="f117" fmla="*/ 53 f98 1"/>
                <a:gd name="f118" fmla="*/ 34 f99 1"/>
                <a:gd name="f119" fmla="*/ 89 f98 1"/>
                <a:gd name="f120" fmla="*/ 47 f99 1"/>
                <a:gd name="f121" fmla="*/ 90 f98 1"/>
                <a:gd name="f122" fmla="*/ 102 f98 1"/>
                <a:gd name="f123" fmla="*/ 59 f99 1"/>
                <a:gd name="f124" fmla="*/ 117 f98 1"/>
                <a:gd name="f125" fmla="*/ 375 f99 1"/>
                <a:gd name="f126" fmla="*/ 143 f98 1"/>
                <a:gd name="f127" fmla="*/ 396 f99 1"/>
                <a:gd name="f128" fmla="*/ 139 f98 1"/>
                <a:gd name="f129" fmla="*/ 408 f99 1"/>
                <a:gd name="f130" fmla="*/ 123 f98 1"/>
                <a:gd name="f131" fmla="*/ 115 f98 1"/>
                <a:gd name="f132" fmla="*/ 454 f99 1"/>
                <a:gd name="f133" fmla="*/ 105 f98 1"/>
                <a:gd name="f134" fmla="*/ 82 f98 1"/>
                <a:gd name="f135" fmla="*/ 73 f98 1"/>
                <a:gd name="f136" fmla="*/ 51 f98 1"/>
                <a:gd name="f137" fmla="*/ 21 f99 1"/>
                <a:gd name="f138" fmla="*/ 26 f98 1"/>
                <a:gd name="f139" fmla="*/ 18 f98 1"/>
                <a:gd name="f140" fmla="*/ f100 1 f2"/>
                <a:gd name="f141" fmla="*/ f103 1 480"/>
                <a:gd name="f142" fmla="*/ f104 1 143"/>
                <a:gd name="f143" fmla="*/ f105 1 480"/>
                <a:gd name="f144" fmla="*/ f106 1 480"/>
                <a:gd name="f145" fmla="*/ f107 1 143"/>
                <a:gd name="f146" fmla="*/ f108 1 480"/>
                <a:gd name="f147" fmla="*/ f109 1 143"/>
                <a:gd name="f148" fmla="*/ f110 1 480"/>
                <a:gd name="f149" fmla="*/ f111 1 143"/>
                <a:gd name="f150" fmla="*/ f112 1 480"/>
                <a:gd name="f151" fmla="*/ f113 1 143"/>
                <a:gd name="f152" fmla="*/ f114 1 480"/>
                <a:gd name="f153" fmla="*/ f115 1 143"/>
                <a:gd name="f154" fmla="*/ f116 1 480"/>
                <a:gd name="f155" fmla="*/ f117 1 143"/>
                <a:gd name="f156" fmla="*/ f118 1 480"/>
                <a:gd name="f157" fmla="*/ f119 1 143"/>
                <a:gd name="f158" fmla="*/ f120 1 480"/>
                <a:gd name="f159" fmla="*/ f121 1 143"/>
                <a:gd name="f160" fmla="*/ f122 1 143"/>
                <a:gd name="f161" fmla="*/ f123 1 480"/>
                <a:gd name="f162" fmla="*/ f124 1 143"/>
                <a:gd name="f163" fmla="*/ f125 1 480"/>
                <a:gd name="f164" fmla="*/ f126 1 143"/>
                <a:gd name="f165" fmla="*/ f127 1 480"/>
                <a:gd name="f166" fmla="*/ f128 1 143"/>
                <a:gd name="f167" fmla="*/ f129 1 480"/>
                <a:gd name="f168" fmla="*/ f130 1 143"/>
                <a:gd name="f169" fmla="*/ f131 1 143"/>
                <a:gd name="f170" fmla="*/ f132 1 480"/>
                <a:gd name="f171" fmla="*/ f133 1 143"/>
                <a:gd name="f172" fmla="*/ f134 1 143"/>
                <a:gd name="f173" fmla="*/ f135 1 143"/>
                <a:gd name="f174" fmla="*/ f136 1 143"/>
                <a:gd name="f175" fmla="*/ f137 1 480"/>
                <a:gd name="f176" fmla="*/ f138 1 143"/>
                <a:gd name="f177" fmla="*/ f139 1 143"/>
                <a:gd name="f178" fmla="*/ 0 1 f101"/>
                <a:gd name="f179" fmla="*/ f6 1 f101"/>
                <a:gd name="f180" fmla="*/ 0 1 f102"/>
                <a:gd name="f181" fmla="*/ f7 1 f102"/>
                <a:gd name="f182" fmla="+- f140 0 f1"/>
                <a:gd name="f183" fmla="*/ f141 1 f101"/>
                <a:gd name="f184" fmla="*/ f142 1 f102"/>
                <a:gd name="f185" fmla="*/ f143 1 f101"/>
                <a:gd name="f186" fmla="*/ f144 1 f101"/>
                <a:gd name="f187" fmla="*/ f145 1 f102"/>
                <a:gd name="f188" fmla="*/ f146 1 f101"/>
                <a:gd name="f189" fmla="*/ f147 1 f102"/>
                <a:gd name="f190" fmla="*/ f148 1 f101"/>
                <a:gd name="f191" fmla="*/ f149 1 f102"/>
                <a:gd name="f192" fmla="*/ f150 1 f101"/>
                <a:gd name="f193" fmla="*/ f151 1 f102"/>
                <a:gd name="f194" fmla="*/ f152 1 f101"/>
                <a:gd name="f195" fmla="*/ f153 1 f102"/>
                <a:gd name="f196" fmla="*/ f154 1 f101"/>
                <a:gd name="f197" fmla="*/ f155 1 f102"/>
                <a:gd name="f198" fmla="*/ f156 1 f101"/>
                <a:gd name="f199" fmla="*/ f157 1 f102"/>
                <a:gd name="f200" fmla="*/ f158 1 f101"/>
                <a:gd name="f201" fmla="*/ f159 1 f102"/>
                <a:gd name="f202" fmla="*/ f160 1 f102"/>
                <a:gd name="f203" fmla="*/ f161 1 f101"/>
                <a:gd name="f204" fmla="*/ f162 1 f102"/>
                <a:gd name="f205" fmla="*/ f163 1 f101"/>
                <a:gd name="f206" fmla="*/ f164 1 f102"/>
                <a:gd name="f207" fmla="*/ f165 1 f101"/>
                <a:gd name="f208" fmla="*/ f166 1 f102"/>
                <a:gd name="f209" fmla="*/ f167 1 f101"/>
                <a:gd name="f210" fmla="*/ f168 1 f102"/>
                <a:gd name="f211" fmla="*/ f169 1 f102"/>
                <a:gd name="f212" fmla="*/ f170 1 f101"/>
                <a:gd name="f213" fmla="*/ f171 1 f102"/>
                <a:gd name="f214" fmla="*/ f172 1 f102"/>
                <a:gd name="f215" fmla="*/ f173 1 f102"/>
                <a:gd name="f216" fmla="*/ f174 1 f102"/>
                <a:gd name="f217" fmla="*/ f175 1 f101"/>
                <a:gd name="f218" fmla="*/ f176 1 f102"/>
                <a:gd name="f219" fmla="*/ f177 1 f102"/>
                <a:gd name="f220" fmla="*/ f178 f96 1"/>
                <a:gd name="f221" fmla="*/ f179 f96 1"/>
                <a:gd name="f222" fmla="*/ f181 f97 1"/>
                <a:gd name="f223" fmla="*/ f180 f97 1"/>
                <a:gd name="f224" fmla="*/ f183 f96 1"/>
                <a:gd name="f225" fmla="*/ f184 f97 1"/>
                <a:gd name="f226" fmla="*/ f185 f96 1"/>
                <a:gd name="f227" fmla="*/ f186 f96 1"/>
                <a:gd name="f228" fmla="*/ f187 f97 1"/>
                <a:gd name="f229" fmla="*/ f188 f96 1"/>
                <a:gd name="f230" fmla="*/ f189 f97 1"/>
                <a:gd name="f231" fmla="*/ f190 f96 1"/>
                <a:gd name="f232" fmla="*/ f191 f97 1"/>
                <a:gd name="f233" fmla="*/ f192 f96 1"/>
                <a:gd name="f234" fmla="*/ f193 f97 1"/>
                <a:gd name="f235" fmla="*/ f194 f96 1"/>
                <a:gd name="f236" fmla="*/ f195 f97 1"/>
                <a:gd name="f237" fmla="*/ f196 f96 1"/>
                <a:gd name="f238" fmla="*/ f197 f97 1"/>
                <a:gd name="f239" fmla="*/ f198 f96 1"/>
                <a:gd name="f240" fmla="*/ f199 f97 1"/>
                <a:gd name="f241" fmla="*/ f200 f96 1"/>
                <a:gd name="f242" fmla="*/ f201 f97 1"/>
                <a:gd name="f243" fmla="*/ f202 f97 1"/>
                <a:gd name="f244" fmla="*/ f203 f96 1"/>
                <a:gd name="f245" fmla="*/ f204 f97 1"/>
                <a:gd name="f246" fmla="*/ f205 f96 1"/>
                <a:gd name="f247" fmla="*/ f206 f97 1"/>
                <a:gd name="f248" fmla="*/ f207 f96 1"/>
                <a:gd name="f249" fmla="*/ f208 f97 1"/>
                <a:gd name="f250" fmla="*/ f209 f96 1"/>
                <a:gd name="f251" fmla="*/ f210 f97 1"/>
                <a:gd name="f252" fmla="*/ f211 f97 1"/>
                <a:gd name="f253" fmla="*/ f212 f96 1"/>
                <a:gd name="f254" fmla="*/ f213 f97 1"/>
                <a:gd name="f255" fmla="*/ f214 f97 1"/>
                <a:gd name="f256" fmla="*/ f215 f97 1"/>
                <a:gd name="f257" fmla="*/ f216 f97 1"/>
                <a:gd name="f258" fmla="*/ f217 f96 1"/>
                <a:gd name="f259" fmla="*/ f218 f97 1"/>
                <a:gd name="f260" fmla="*/ f219 f97 1"/>
              </a:gdLst>
              <a:ahLst/>
              <a:cxnLst>
                <a:cxn ang="3cd4">
                  <a:pos x="hc" y="t"/>
                </a:cxn>
                <a:cxn ang="0">
                  <a:pos x="r" y="vc"/>
                </a:cxn>
                <a:cxn ang="cd4">
                  <a:pos x="hc" y="b"/>
                </a:cxn>
                <a:cxn ang="cd2">
                  <a:pos x="l" y="vc"/>
                </a:cxn>
                <a:cxn ang="f182">
                  <a:pos x="f224" y="f225"/>
                </a:cxn>
                <a:cxn ang="f182">
                  <a:pos x="f226" y="f225"/>
                </a:cxn>
                <a:cxn ang="f182">
                  <a:pos x="f227" y="f228"/>
                </a:cxn>
                <a:cxn ang="f182">
                  <a:pos x="f229" y="f230"/>
                </a:cxn>
                <a:cxn ang="f182">
                  <a:pos x="f231" y="f232"/>
                </a:cxn>
                <a:cxn ang="f182">
                  <a:pos x="f233" y="f234"/>
                </a:cxn>
                <a:cxn ang="f182">
                  <a:pos x="f235" y="f236"/>
                </a:cxn>
                <a:cxn ang="f182">
                  <a:pos x="f237" y="f238"/>
                </a:cxn>
                <a:cxn ang="f182">
                  <a:pos x="f239" y="f240"/>
                </a:cxn>
                <a:cxn ang="f182">
                  <a:pos x="f241" y="f242"/>
                </a:cxn>
                <a:cxn ang="f182">
                  <a:pos x="f241" y="f243"/>
                </a:cxn>
                <a:cxn ang="f182">
                  <a:pos x="f244" y="f245"/>
                </a:cxn>
                <a:cxn ang="f182">
                  <a:pos x="f246" y="f247"/>
                </a:cxn>
                <a:cxn ang="f182">
                  <a:pos x="f248" y="f249"/>
                </a:cxn>
                <a:cxn ang="f182">
                  <a:pos x="f250" y="f251"/>
                </a:cxn>
                <a:cxn ang="f182">
                  <a:pos x="f250" y="f252"/>
                </a:cxn>
                <a:cxn ang="f182">
                  <a:pos x="f253" y="f254"/>
                </a:cxn>
                <a:cxn ang="f182">
                  <a:pos x="f224" y="f255"/>
                </a:cxn>
                <a:cxn ang="f182">
                  <a:pos x="f224" y="f225"/>
                </a:cxn>
                <a:cxn ang="f182">
                  <a:pos x="f241" y="f256"/>
                </a:cxn>
                <a:cxn ang="f182">
                  <a:pos x="f235" y="f257"/>
                </a:cxn>
                <a:cxn ang="f182">
                  <a:pos x="f258" y="f259"/>
                </a:cxn>
                <a:cxn ang="f182">
                  <a:pos x="f241" y="f260"/>
                </a:cxn>
                <a:cxn ang="f182">
                  <a:pos x="f241" y="f256"/>
                </a:cxn>
              </a:cxnLst>
              <a:rect l="f220" t="f223" r="f221" b="f222"/>
              <a:pathLst>
                <a:path w="480" h="143">
                  <a:moveTo>
                    <a:pt x="f6" y="f8"/>
                  </a:moveTo>
                  <a:cubicBezTo>
                    <a:pt x="f9" y="f10"/>
                    <a:pt x="f11" y="f8"/>
                    <a:pt x="f11" y="f8"/>
                  </a:cubicBezTo>
                  <a:cubicBezTo>
                    <a:pt x="f12" y="f13"/>
                    <a:pt x="f14" y="f15"/>
                    <a:pt x="f16" y="f17"/>
                  </a:cubicBezTo>
                  <a:cubicBezTo>
                    <a:pt x="f18" y="f19"/>
                    <a:pt x="f20" y="f19"/>
                    <a:pt x="f21" y="f22"/>
                  </a:cubicBezTo>
                  <a:cubicBezTo>
                    <a:pt x="f23" y="f15"/>
                    <a:pt x="f24" y="f25"/>
                    <a:pt x="f26" y="f27"/>
                  </a:cubicBezTo>
                  <a:cubicBezTo>
                    <a:pt x="f28" y="f29"/>
                    <a:pt x="f30" y="f31"/>
                    <a:pt x="f32" y="f33"/>
                  </a:cubicBezTo>
                  <a:cubicBezTo>
                    <a:pt x="f34" y="f5"/>
                    <a:pt x="f35" y="f33"/>
                    <a:pt x="f36" y="f37"/>
                  </a:cubicBezTo>
                  <a:cubicBezTo>
                    <a:pt x="f31" y="f38"/>
                    <a:pt x="f5" y="f39"/>
                    <a:pt x="f5" y="f40"/>
                  </a:cubicBezTo>
                  <a:cubicBezTo>
                    <a:pt x="f33" y="f10"/>
                    <a:pt x="f41" y="f42"/>
                    <a:pt x="f43" y="f44"/>
                  </a:cubicBezTo>
                  <a:cubicBezTo>
                    <a:pt x="f45" y="f46"/>
                    <a:pt x="f47" y="f25"/>
                    <a:pt x="f48" y="f46"/>
                  </a:cubicBezTo>
                  <a:cubicBezTo>
                    <a:pt x="f48" y="f13"/>
                    <a:pt x="f48" y="f49"/>
                    <a:pt x="f48" y="f50"/>
                  </a:cubicBezTo>
                  <a:cubicBezTo>
                    <a:pt x="f48" y="f51"/>
                    <a:pt x="f52" y="f53"/>
                    <a:pt x="f54" y="f55"/>
                  </a:cubicBezTo>
                  <a:cubicBezTo>
                    <a:pt x="f56" y="f55"/>
                    <a:pt x="f57" y="f7"/>
                    <a:pt x="f58" y="f7"/>
                  </a:cubicBezTo>
                  <a:cubicBezTo>
                    <a:pt x="f59" y="f7"/>
                    <a:pt x="f60" y="f61"/>
                    <a:pt x="f62" y="f63"/>
                  </a:cubicBezTo>
                  <a:cubicBezTo>
                    <a:pt x="f64" y="f65"/>
                    <a:pt x="f20" y="f66"/>
                    <a:pt x="f20" y="f67"/>
                  </a:cubicBezTo>
                  <a:cubicBezTo>
                    <a:pt x="f20" y="f68"/>
                    <a:pt x="f20" y="f68"/>
                    <a:pt x="f20" y="f68"/>
                  </a:cubicBezTo>
                  <a:cubicBezTo>
                    <a:pt x="f69" y="f68"/>
                    <a:pt x="f70" y="f71"/>
                    <a:pt x="f72" y="f73"/>
                  </a:cubicBezTo>
                  <a:cubicBezTo>
                    <a:pt x="f74" y="f75"/>
                    <a:pt x="f76" y="f77"/>
                    <a:pt x="f6" y="f78"/>
                  </a:cubicBezTo>
                  <a:cubicBezTo>
                    <a:pt x="f6" y="f78"/>
                    <a:pt x="f6" y="f8"/>
                    <a:pt x="f6" y="f8"/>
                  </a:cubicBezTo>
                  <a:close/>
                  <a:moveTo>
                    <a:pt x="f48" y="f79"/>
                  </a:moveTo>
                  <a:cubicBezTo>
                    <a:pt x="f80" y="f79"/>
                    <a:pt x="f81" y="f82"/>
                    <a:pt x="f36" y="f83"/>
                  </a:cubicBezTo>
                  <a:cubicBezTo>
                    <a:pt x="f84" y="f85"/>
                    <a:pt x="f86" y="f87"/>
                    <a:pt x="f88" y="f35"/>
                  </a:cubicBezTo>
                  <a:cubicBezTo>
                    <a:pt x="f89" y="f90"/>
                    <a:pt x="f91" y="f37"/>
                    <a:pt x="f48" y="f92"/>
                  </a:cubicBezTo>
                  <a:cubicBezTo>
                    <a:pt x="f48" y="f93"/>
                    <a:pt x="f48" y="f94"/>
                    <a:pt x="f48" y="f79"/>
                  </a:cubicBezTo>
                  <a:close/>
                </a:path>
              </a:pathLst>
            </a:custGeom>
            <a:solidFill>
              <a:srgbClr val="FFFFFF"/>
            </a:solidFill>
            <a:ln cap="flat">
              <a:noFill/>
              <a:prstDash val="solid"/>
            </a:ln>
          </p:spPr>
          <p:txBody>
            <a:bodyPr vert="horz" wrap="square" lIns="91422" tIns="45706" rIns="91422" bIns="45706" anchor="ctr" anchorCtr="0" compatLnSpc="1">
              <a:noAutofit/>
            </a:bodyPr>
            <a:lstStyle/>
            <a:p>
              <a:pPr defTabSz="740593">
                <a:defRPr sz="1800" b="0" i="0" u="none" strike="noStrike" kern="0" cap="none" spc="0" baseline="0">
                  <a:solidFill>
                    <a:srgbClr val="000000"/>
                  </a:solidFill>
                  <a:uFillTx/>
                </a:defRPr>
              </a:pPr>
              <a:endParaRPr lang="en-US" sz="900" spc="-122">
                <a:solidFill>
                  <a:srgbClr val="282828"/>
                </a:solidFill>
                <a:latin typeface="Segoe Light" pitchFamily="34"/>
                <a:ea typeface=""/>
                <a:cs typeface=""/>
              </a:endParaRPr>
            </a:p>
          </p:txBody>
        </p:sp>
        <p:sp>
          <p:nvSpPr>
            <p:cNvPr id="70" name="Freeform 13"/>
            <p:cNvSpPr/>
            <p:nvPr/>
          </p:nvSpPr>
          <p:spPr>
            <a:xfrm>
              <a:off x="6695904" y="3651628"/>
              <a:ext cx="397882" cy="163439"/>
            </a:xfrm>
            <a:custGeom>
              <a:avLst/>
              <a:gdLst>
                <a:gd name="f0" fmla="val 10800000"/>
                <a:gd name="f1" fmla="val 5400000"/>
                <a:gd name="f2" fmla="val 180"/>
                <a:gd name="f3" fmla="val w"/>
                <a:gd name="f4" fmla="val h"/>
                <a:gd name="f5" fmla="val 0"/>
                <a:gd name="f6" fmla="val 363"/>
                <a:gd name="f7" fmla="val 148"/>
                <a:gd name="f8" fmla="val 137"/>
                <a:gd name="f9" fmla="val 138"/>
                <a:gd name="f10" fmla="val 146"/>
                <a:gd name="f11" fmla="val 145"/>
                <a:gd name="f12" fmla="val 154"/>
                <a:gd name="f13" fmla="val 163"/>
                <a:gd name="f14" fmla="val 172"/>
                <a:gd name="f15" fmla="val 181"/>
                <a:gd name="f16" fmla="val 189"/>
                <a:gd name="f17" fmla="val 140"/>
                <a:gd name="f18" fmla="val 202"/>
                <a:gd name="f19" fmla="val 132"/>
                <a:gd name="f20" fmla="val 312"/>
                <a:gd name="f21" fmla="val 64"/>
                <a:gd name="f22" fmla="val 32"/>
                <a:gd name="f23" fmla="val 19"/>
                <a:gd name="f24" fmla="val 9"/>
                <a:gd name="f25" fmla="val 355"/>
                <a:gd name="f26" fmla="val 5"/>
                <a:gd name="f27" fmla="val 348"/>
                <a:gd name="f28" fmla="val 3"/>
                <a:gd name="f29" fmla="val 344"/>
                <a:gd name="f30" fmla="val 1"/>
                <a:gd name="f31" fmla="val 339"/>
                <a:gd name="f32" fmla="val 335"/>
                <a:gd name="f33" fmla="val 334"/>
                <a:gd name="f34" fmla="val 332"/>
                <a:gd name="f35" fmla="val 330"/>
                <a:gd name="f36" fmla="val 328"/>
                <a:gd name="f37" fmla="val 22"/>
                <a:gd name="f38" fmla="val 14"/>
                <a:gd name="f39" fmla="val 13"/>
                <a:gd name="f40" fmla="val 4"/>
                <a:gd name="f41" fmla="val 18"/>
                <a:gd name="f42" fmla="val 27"/>
                <a:gd name="f43" fmla="val 28"/>
                <a:gd name="f44" fmla="val 30"/>
                <a:gd name="f45" fmla="val 38"/>
                <a:gd name="f46" fmla="val 40"/>
                <a:gd name="f47" fmla="val 66"/>
                <a:gd name="f48" fmla="val 126"/>
                <a:gd name="f49" fmla="val 130"/>
                <a:gd name="f50" fmla="+- 0 0 -90"/>
                <a:gd name="f51" fmla="*/ f3 1 363"/>
                <a:gd name="f52" fmla="*/ f4 1 148"/>
                <a:gd name="f53" fmla="+- f7 0 f5"/>
                <a:gd name="f54" fmla="+- f6 0 f5"/>
                <a:gd name="f55" fmla="*/ f50 f0 1"/>
                <a:gd name="f56" fmla="*/ f54 1 363"/>
                <a:gd name="f57" fmla="*/ f53 1 148"/>
                <a:gd name="f58" fmla="*/ 137 f54 1"/>
                <a:gd name="f59" fmla="*/ 138 f53 1"/>
                <a:gd name="f60" fmla="*/ 163 f54 1"/>
                <a:gd name="f61" fmla="*/ 148 f53 1"/>
                <a:gd name="f62" fmla="*/ 189 f54 1"/>
                <a:gd name="f63" fmla="*/ 140 f53 1"/>
                <a:gd name="f64" fmla="*/ 363 f54 1"/>
                <a:gd name="f65" fmla="*/ 32 f53 1"/>
                <a:gd name="f66" fmla="*/ 19 f53 1"/>
                <a:gd name="f67" fmla="*/ 348 f54 1"/>
                <a:gd name="f68" fmla="*/ 3 f53 1"/>
                <a:gd name="f69" fmla="*/ 335 f54 1"/>
                <a:gd name="f70" fmla="*/ 0 f53 1"/>
                <a:gd name="f71" fmla="*/ 330 f54 1"/>
                <a:gd name="f72" fmla="*/ 13 f54 1"/>
                <a:gd name="f73" fmla="*/ 14 f53 1"/>
                <a:gd name="f74" fmla="*/ 0 f54 1"/>
                <a:gd name="f75" fmla="*/ 27 f53 1"/>
                <a:gd name="f76" fmla="*/ 38 f53 1"/>
                <a:gd name="f77" fmla="*/ f55 1 f2"/>
                <a:gd name="f78" fmla="*/ f58 1 363"/>
                <a:gd name="f79" fmla="*/ f59 1 148"/>
                <a:gd name="f80" fmla="*/ f60 1 363"/>
                <a:gd name="f81" fmla="*/ f61 1 148"/>
                <a:gd name="f82" fmla="*/ f62 1 363"/>
                <a:gd name="f83" fmla="*/ f63 1 148"/>
                <a:gd name="f84" fmla="*/ f64 1 363"/>
                <a:gd name="f85" fmla="*/ f65 1 148"/>
                <a:gd name="f86" fmla="*/ f66 1 148"/>
                <a:gd name="f87" fmla="*/ f67 1 363"/>
                <a:gd name="f88" fmla="*/ f68 1 148"/>
                <a:gd name="f89" fmla="*/ f69 1 363"/>
                <a:gd name="f90" fmla="*/ f70 1 148"/>
                <a:gd name="f91" fmla="*/ f71 1 363"/>
                <a:gd name="f92" fmla="*/ f72 1 363"/>
                <a:gd name="f93" fmla="*/ f73 1 148"/>
                <a:gd name="f94" fmla="*/ f74 1 363"/>
                <a:gd name="f95" fmla="*/ f75 1 148"/>
                <a:gd name="f96" fmla="*/ f76 1 148"/>
                <a:gd name="f97" fmla="*/ 0 1 f56"/>
                <a:gd name="f98" fmla="*/ f6 1 f56"/>
                <a:gd name="f99" fmla="*/ 0 1 f57"/>
                <a:gd name="f100" fmla="*/ f7 1 f57"/>
                <a:gd name="f101" fmla="+- f77 0 f1"/>
                <a:gd name="f102" fmla="*/ f78 1 f56"/>
                <a:gd name="f103" fmla="*/ f79 1 f57"/>
                <a:gd name="f104" fmla="*/ f80 1 f56"/>
                <a:gd name="f105" fmla="*/ f81 1 f57"/>
                <a:gd name="f106" fmla="*/ f82 1 f56"/>
                <a:gd name="f107" fmla="*/ f83 1 f57"/>
                <a:gd name="f108" fmla="*/ f84 1 f56"/>
                <a:gd name="f109" fmla="*/ f85 1 f57"/>
                <a:gd name="f110" fmla="*/ f86 1 f57"/>
                <a:gd name="f111" fmla="*/ f87 1 f56"/>
                <a:gd name="f112" fmla="*/ f88 1 f57"/>
                <a:gd name="f113" fmla="*/ f89 1 f56"/>
                <a:gd name="f114" fmla="*/ f90 1 f57"/>
                <a:gd name="f115" fmla="*/ f91 1 f56"/>
                <a:gd name="f116" fmla="*/ f92 1 f56"/>
                <a:gd name="f117" fmla="*/ f93 1 f57"/>
                <a:gd name="f118" fmla="*/ f94 1 f56"/>
                <a:gd name="f119" fmla="*/ f95 1 f57"/>
                <a:gd name="f120" fmla="*/ f96 1 f57"/>
                <a:gd name="f121" fmla="*/ f97 f51 1"/>
                <a:gd name="f122" fmla="*/ f98 f51 1"/>
                <a:gd name="f123" fmla="*/ f100 f52 1"/>
                <a:gd name="f124" fmla="*/ f99 f52 1"/>
                <a:gd name="f125" fmla="*/ f102 f51 1"/>
                <a:gd name="f126" fmla="*/ f103 f52 1"/>
                <a:gd name="f127" fmla="*/ f104 f51 1"/>
                <a:gd name="f128" fmla="*/ f105 f52 1"/>
                <a:gd name="f129" fmla="*/ f106 f51 1"/>
                <a:gd name="f130" fmla="*/ f107 f52 1"/>
                <a:gd name="f131" fmla="*/ f108 f51 1"/>
                <a:gd name="f132" fmla="*/ f109 f52 1"/>
                <a:gd name="f133" fmla="*/ f110 f52 1"/>
                <a:gd name="f134" fmla="*/ f111 f51 1"/>
                <a:gd name="f135" fmla="*/ f112 f52 1"/>
                <a:gd name="f136" fmla="*/ f113 f51 1"/>
                <a:gd name="f137" fmla="*/ f114 f52 1"/>
                <a:gd name="f138" fmla="*/ f115 f51 1"/>
                <a:gd name="f139" fmla="*/ f116 f51 1"/>
                <a:gd name="f140" fmla="*/ f117 f52 1"/>
                <a:gd name="f141" fmla="*/ f118 f51 1"/>
                <a:gd name="f142" fmla="*/ f119 f52 1"/>
                <a:gd name="f143" fmla="*/ f120 f52 1"/>
              </a:gdLst>
              <a:ahLst/>
              <a:cxnLst>
                <a:cxn ang="3cd4">
                  <a:pos x="hc" y="t"/>
                </a:cxn>
                <a:cxn ang="0">
                  <a:pos x="r" y="vc"/>
                </a:cxn>
                <a:cxn ang="cd4">
                  <a:pos x="hc" y="b"/>
                </a:cxn>
                <a:cxn ang="cd2">
                  <a:pos x="l" y="vc"/>
                </a:cxn>
                <a:cxn ang="f101">
                  <a:pos x="f125" y="f126"/>
                </a:cxn>
                <a:cxn ang="f101">
                  <a:pos x="f127" y="f128"/>
                </a:cxn>
                <a:cxn ang="f101">
                  <a:pos x="f129" y="f130"/>
                </a:cxn>
                <a:cxn ang="f101">
                  <a:pos x="f131" y="f132"/>
                </a:cxn>
                <a:cxn ang="f101">
                  <a:pos x="f131" y="f133"/>
                </a:cxn>
                <a:cxn ang="f101">
                  <a:pos x="f134" y="f135"/>
                </a:cxn>
                <a:cxn ang="f101">
                  <a:pos x="f136" y="f137"/>
                </a:cxn>
                <a:cxn ang="f101">
                  <a:pos x="f138" y="f137"/>
                </a:cxn>
                <a:cxn ang="f101">
                  <a:pos x="f139" y="f140"/>
                </a:cxn>
                <a:cxn ang="f101">
                  <a:pos x="f141" y="f142"/>
                </a:cxn>
                <a:cxn ang="f101">
                  <a:pos x="f141" y="f143"/>
                </a:cxn>
                <a:cxn ang="f101">
                  <a:pos x="f125" y="f126"/>
                </a:cxn>
              </a:cxnLst>
              <a:rect l="f121" t="f124" r="f122" b="f123"/>
              <a:pathLst>
                <a:path w="363" h="148">
                  <a:moveTo>
                    <a:pt x="f8" y="f9"/>
                  </a:moveTo>
                  <a:cubicBezTo>
                    <a:pt x="f10" y="f11"/>
                    <a:pt x="f12" y="f7"/>
                    <a:pt x="f13" y="f7"/>
                  </a:cubicBezTo>
                  <a:cubicBezTo>
                    <a:pt x="f14" y="f7"/>
                    <a:pt x="f15" y="f11"/>
                    <a:pt x="f16" y="f17"/>
                  </a:cubicBezTo>
                  <a:cubicBezTo>
                    <a:pt x="f18" y="f19"/>
                    <a:pt x="f20" y="f21"/>
                    <a:pt x="f6" y="f22"/>
                  </a:cubicBezTo>
                  <a:cubicBezTo>
                    <a:pt x="f6" y="f23"/>
                    <a:pt x="f6" y="f23"/>
                    <a:pt x="f6" y="f23"/>
                  </a:cubicBezTo>
                  <a:cubicBezTo>
                    <a:pt x="f6" y="f24"/>
                    <a:pt x="f25" y="f26"/>
                    <a:pt x="f27" y="f28"/>
                  </a:cubicBezTo>
                  <a:cubicBezTo>
                    <a:pt x="f29" y="f30"/>
                    <a:pt x="f31" y="f30"/>
                    <a:pt x="f32" y="f5"/>
                  </a:cubicBezTo>
                  <a:cubicBezTo>
                    <a:pt x="f33" y="f5"/>
                    <a:pt x="f34" y="f5"/>
                    <a:pt x="f35" y="f5"/>
                  </a:cubicBezTo>
                  <a:cubicBezTo>
                    <a:pt x="f36" y="f5"/>
                    <a:pt x="f37" y="f38"/>
                    <a:pt x="f39" y="f38"/>
                  </a:cubicBezTo>
                  <a:cubicBezTo>
                    <a:pt x="f40" y="f38"/>
                    <a:pt x="f5" y="f41"/>
                    <a:pt x="f5" y="f42"/>
                  </a:cubicBezTo>
                  <a:cubicBezTo>
                    <a:pt x="f5" y="f43"/>
                    <a:pt x="f5" y="f44"/>
                    <a:pt x="f5" y="f45"/>
                  </a:cubicBezTo>
                  <a:cubicBezTo>
                    <a:pt x="f46" y="f47"/>
                    <a:pt x="f48" y="f49"/>
                    <a:pt x="f8" y="f9"/>
                  </a:cubicBezTo>
                  <a:close/>
                </a:path>
              </a:pathLst>
            </a:custGeom>
            <a:solidFill>
              <a:srgbClr val="FFFFFF"/>
            </a:solidFill>
            <a:ln cap="flat">
              <a:noFill/>
              <a:prstDash val="solid"/>
            </a:ln>
          </p:spPr>
          <p:txBody>
            <a:bodyPr vert="horz" wrap="square" lIns="91422" tIns="45706" rIns="91422" bIns="45706" anchor="ctr" anchorCtr="0" compatLnSpc="1">
              <a:noAutofit/>
            </a:bodyPr>
            <a:lstStyle/>
            <a:p>
              <a:pPr defTabSz="740593">
                <a:defRPr sz="1800" b="0" i="0" u="none" strike="noStrike" kern="0" cap="none" spc="0" baseline="0">
                  <a:solidFill>
                    <a:srgbClr val="000000"/>
                  </a:solidFill>
                  <a:uFillTx/>
                </a:defRPr>
              </a:pPr>
              <a:endParaRPr lang="en-US" sz="900" spc="-122">
                <a:solidFill>
                  <a:srgbClr val="282828"/>
                </a:solidFill>
                <a:latin typeface="Segoe Light" pitchFamily="34"/>
                <a:ea typeface=""/>
                <a:cs typeface=""/>
              </a:endParaRPr>
            </a:p>
          </p:txBody>
        </p:sp>
      </p:grpSp>
      <p:pic>
        <p:nvPicPr>
          <p:cNvPr id="71" name="Picture 2" descr="\\MAGNUM\Projects\Microsoft\Cloud Power FY12\Design\ICONS_PNG\Devices.png"/>
          <p:cNvPicPr>
            <a:picLocks noChangeAspect="1"/>
          </p:cNvPicPr>
          <p:nvPr/>
        </p:nvPicPr>
        <p:blipFill>
          <a:blip r:embed="rId9">
            <a:lum bright="50000"/>
          </a:blip>
          <a:srcRect l="2000" t="50000" r="46000" b="4000"/>
          <a:stretch>
            <a:fillRect/>
          </a:stretch>
        </p:blipFill>
        <p:spPr>
          <a:xfrm>
            <a:off x="570394" y="1917582"/>
            <a:ext cx="1744518" cy="1542833"/>
          </a:xfrm>
          <a:prstGeom prst="rect">
            <a:avLst/>
          </a:prstGeom>
          <a:noFill/>
          <a:ln cap="flat">
            <a:noFill/>
          </a:ln>
        </p:spPr>
      </p:pic>
      <p:pic>
        <p:nvPicPr>
          <p:cNvPr id="72" name="Picture 2" descr="\\MAGNUM\Projects\Microsoft\Cloud Power FY12\Design\ICONS_PNG\Devices.png"/>
          <p:cNvPicPr>
            <a:picLocks noChangeAspect="1"/>
          </p:cNvPicPr>
          <p:nvPr/>
        </p:nvPicPr>
        <p:blipFill>
          <a:blip r:embed="rId9">
            <a:lum bright="50000"/>
          </a:blip>
          <a:srcRect l="56000" t="50000" r="10000" b="4000"/>
          <a:stretch>
            <a:fillRect/>
          </a:stretch>
        </p:blipFill>
        <p:spPr>
          <a:xfrm>
            <a:off x="797100" y="4133894"/>
            <a:ext cx="1149106" cy="1554239"/>
          </a:xfrm>
          <a:prstGeom prst="rect">
            <a:avLst/>
          </a:prstGeom>
          <a:noFill/>
          <a:ln cap="flat">
            <a:noFill/>
          </a:ln>
        </p:spPr>
      </p:pic>
      <p:pic>
        <p:nvPicPr>
          <p:cNvPr id="73" name="Picture 82"/>
          <p:cNvPicPr>
            <a:picLocks noChangeAspect="1"/>
          </p:cNvPicPr>
          <p:nvPr/>
        </p:nvPicPr>
        <p:blipFill>
          <a:blip r:embed="rId6"/>
          <a:stretch>
            <a:fillRect/>
          </a:stretch>
        </p:blipFill>
        <p:spPr>
          <a:xfrm>
            <a:off x="7252031" y="5829731"/>
            <a:ext cx="398426" cy="602424"/>
          </a:xfrm>
          <a:prstGeom prst="rect">
            <a:avLst/>
          </a:prstGeom>
          <a:noFill/>
          <a:ln cap="flat">
            <a:noFill/>
          </a:ln>
        </p:spPr>
      </p:pic>
      <p:sp>
        <p:nvSpPr>
          <p:cNvPr id="74" name="Rectangle 83"/>
          <p:cNvSpPr/>
          <p:nvPr/>
        </p:nvSpPr>
        <p:spPr>
          <a:xfrm>
            <a:off x="9889339" y="1629818"/>
            <a:ext cx="1554239" cy="3368078"/>
          </a:xfrm>
          <a:prstGeom prst="rect">
            <a:avLst/>
          </a:prstGeom>
          <a:solidFill>
            <a:srgbClr val="00B0F0"/>
          </a:solidFill>
          <a:ln w="6345" cap="flat">
            <a:solidFill>
              <a:srgbClr val="A5A5A5"/>
            </a:solidFill>
            <a:prstDash val="solid"/>
            <a:miter/>
          </a:ln>
        </p:spPr>
        <p:txBody>
          <a:bodyPr vert="horz" wrap="square" lIns="182855" tIns="146278" rIns="182855" bIns="146278" anchor="t" anchorCtr="1" compatLnSpc="1">
            <a:noAutofit/>
          </a:bodyPr>
          <a:lstStyle/>
          <a:p>
            <a:pPr algn="ctr" defTabSz="932289">
              <a:lnSpc>
                <a:spcPct val="90000"/>
              </a:lnSpc>
              <a:defRPr sz="1800" b="0" i="0" u="none" strike="noStrike" kern="0" cap="none" spc="0" baseline="0">
                <a:solidFill>
                  <a:srgbClr val="000000"/>
                </a:solidFill>
                <a:uFillTx/>
              </a:defRPr>
            </a:pPr>
            <a:endParaRPr lang="en-US" sz="2400">
              <a:solidFill>
                <a:srgbClr val="000000"/>
              </a:solidFill>
              <a:latin typeface="Calibri"/>
              <a:ea typeface="Segoe UI" pitchFamily="34"/>
              <a:cs typeface="Segoe UI" pitchFamily="34"/>
            </a:endParaRPr>
          </a:p>
        </p:txBody>
      </p:sp>
      <p:sp>
        <p:nvSpPr>
          <p:cNvPr id="75" name="TextBox 84"/>
          <p:cNvSpPr txBox="1"/>
          <p:nvPr/>
        </p:nvSpPr>
        <p:spPr>
          <a:xfrm>
            <a:off x="9909082" y="2603223"/>
            <a:ext cx="1554239" cy="1933205"/>
          </a:xfrm>
          <a:prstGeom prst="rect">
            <a:avLst/>
          </a:prstGeom>
          <a:solidFill>
            <a:srgbClr val="00B0F0"/>
          </a:solidFill>
          <a:ln cap="flat">
            <a:noFill/>
          </a:ln>
        </p:spPr>
        <p:txBody>
          <a:bodyPr vert="horz" wrap="square" lIns="182855" tIns="146278" rIns="182855" bIns="146278" anchor="t" anchorCtr="0" compatLnSpc="1">
            <a:spAutoFit/>
          </a:bodyPr>
          <a:lstStyle/>
          <a:p>
            <a:pPr defTabSz="932597">
              <a:lnSpc>
                <a:spcPct val="90000"/>
              </a:lnSpc>
              <a:defRPr sz="1800" b="0" i="0" u="none" strike="noStrike" kern="0" cap="none" spc="0" baseline="0">
                <a:solidFill>
                  <a:srgbClr val="000000"/>
                </a:solidFill>
                <a:uFillTx/>
              </a:defRPr>
            </a:pPr>
            <a:r>
              <a:rPr lang="en-US" sz="2000">
                <a:solidFill>
                  <a:srgbClr val="FFFFFF"/>
                </a:solidFill>
                <a:latin typeface="Calibri"/>
                <a:ea typeface=""/>
                <a:cs typeface=""/>
              </a:rPr>
              <a:t>Scripts: </a:t>
            </a:r>
          </a:p>
          <a:p>
            <a:pPr defTabSz="932597">
              <a:lnSpc>
                <a:spcPct val="90000"/>
              </a:lnSpc>
              <a:defRPr sz="1800" b="0" i="0" u="none" strike="noStrike" kern="0" cap="none" spc="0" baseline="0">
                <a:solidFill>
                  <a:srgbClr val="000000"/>
                </a:solidFill>
                <a:uFillTx/>
              </a:defRPr>
            </a:pPr>
            <a:endParaRPr lang="en-US" sz="1599">
              <a:solidFill>
                <a:srgbClr val="FFFFFF"/>
              </a:solidFill>
              <a:latin typeface="Calibri"/>
              <a:ea typeface=""/>
              <a:cs typeface=""/>
            </a:endParaRPr>
          </a:p>
          <a:p>
            <a:pPr defTabSz="932597">
              <a:lnSpc>
                <a:spcPct val="90000"/>
              </a:lnSpc>
              <a:defRPr sz="1800" b="0" i="0" u="none" strike="noStrike" kern="0" cap="none" spc="0" baseline="0">
                <a:solidFill>
                  <a:srgbClr val="000000"/>
                </a:solidFill>
                <a:uFillTx/>
              </a:defRPr>
            </a:pPr>
            <a:r>
              <a:rPr lang="en-US" sz="1599">
                <a:solidFill>
                  <a:srgbClr val="FFFFFF"/>
                </a:solidFill>
                <a:latin typeface="Calibri"/>
                <a:ea typeface=""/>
                <a:cs typeface=""/>
              </a:rPr>
              <a:t>table</a:t>
            </a:r>
          </a:p>
          <a:p>
            <a:pPr defTabSz="932597">
              <a:lnSpc>
                <a:spcPct val="90000"/>
              </a:lnSpc>
              <a:defRPr sz="1800" b="0" i="0" u="none" strike="noStrike" kern="0" cap="none" spc="0" baseline="0">
                <a:solidFill>
                  <a:srgbClr val="000000"/>
                </a:solidFill>
                <a:uFillTx/>
              </a:defRPr>
            </a:pPr>
            <a:endParaRPr lang="en-US" sz="1599">
              <a:solidFill>
                <a:srgbClr val="FFFFFF"/>
              </a:solidFill>
              <a:latin typeface="Calibri"/>
              <a:ea typeface=""/>
              <a:cs typeface=""/>
            </a:endParaRPr>
          </a:p>
          <a:p>
            <a:pPr defTabSz="932597">
              <a:lnSpc>
                <a:spcPct val="90000"/>
              </a:lnSpc>
              <a:defRPr sz="1800" b="0" i="0" u="none" strike="noStrike" kern="0" cap="none" spc="0" baseline="0">
                <a:solidFill>
                  <a:srgbClr val="000000"/>
                </a:solidFill>
                <a:uFillTx/>
              </a:defRPr>
            </a:pPr>
            <a:r>
              <a:rPr lang="en-US" sz="1599">
                <a:solidFill>
                  <a:srgbClr val="FFFFFF"/>
                </a:solidFill>
                <a:latin typeface="Calibri"/>
                <a:ea typeface=""/>
                <a:cs typeface=""/>
              </a:rPr>
              <a:t>scheduled </a:t>
            </a:r>
          </a:p>
          <a:p>
            <a:pPr defTabSz="932597">
              <a:lnSpc>
                <a:spcPct val="90000"/>
              </a:lnSpc>
              <a:defRPr sz="1800" b="0" i="0" u="none" strike="noStrike" kern="0" cap="none" spc="0" baseline="0">
                <a:solidFill>
                  <a:srgbClr val="000000"/>
                </a:solidFill>
                <a:uFillTx/>
              </a:defRPr>
            </a:pPr>
            <a:endParaRPr lang="en-US" sz="1599">
              <a:solidFill>
                <a:srgbClr val="FFFFFF"/>
              </a:solidFill>
              <a:latin typeface="Calibri"/>
              <a:ea typeface=""/>
              <a:cs typeface=""/>
            </a:endParaRPr>
          </a:p>
          <a:p>
            <a:pPr defTabSz="932597">
              <a:lnSpc>
                <a:spcPct val="90000"/>
              </a:lnSpc>
              <a:defRPr sz="1800" b="0" i="0" u="none" strike="noStrike" kern="0" cap="none" spc="0" baseline="0">
                <a:solidFill>
                  <a:srgbClr val="000000"/>
                </a:solidFill>
                <a:uFillTx/>
              </a:defRPr>
            </a:pPr>
            <a:r>
              <a:rPr lang="en-US" sz="1599">
                <a:solidFill>
                  <a:srgbClr val="FFFFFF"/>
                </a:solidFill>
                <a:latin typeface="Calibri"/>
                <a:ea typeface=""/>
                <a:cs typeface=""/>
              </a:rPr>
              <a:t>custom API</a:t>
            </a:r>
          </a:p>
        </p:txBody>
      </p:sp>
      <p:pic>
        <p:nvPicPr>
          <p:cNvPr id="76" name="Picture 85"/>
          <p:cNvPicPr>
            <a:picLocks noChangeAspect="1"/>
          </p:cNvPicPr>
          <p:nvPr/>
        </p:nvPicPr>
        <p:blipFill>
          <a:blip r:embed="rId10"/>
          <a:stretch>
            <a:fillRect/>
          </a:stretch>
        </p:blipFill>
        <p:spPr>
          <a:xfrm>
            <a:off x="10147232" y="1772693"/>
            <a:ext cx="1005691" cy="754261"/>
          </a:xfrm>
          <a:prstGeom prst="rect">
            <a:avLst/>
          </a:prstGeom>
          <a:noFill/>
          <a:ln cap="flat">
            <a:noFill/>
          </a:ln>
        </p:spPr>
      </p:pic>
      <p:sp>
        <p:nvSpPr>
          <p:cNvPr id="77" name="Left Brace 88"/>
          <p:cNvSpPr/>
          <p:nvPr/>
        </p:nvSpPr>
        <p:spPr>
          <a:xfrm>
            <a:off x="4421168" y="1663587"/>
            <a:ext cx="258396" cy="5119861"/>
          </a:xfrm>
          <a:custGeom>
            <a:avLst/>
            <a:gdLst>
              <a:gd name="f0" fmla="val 10800000"/>
              <a:gd name="f1" fmla="val 5400000"/>
              <a:gd name="f2" fmla="val 180"/>
              <a:gd name="f3" fmla="val w"/>
              <a:gd name="f4" fmla="val h"/>
              <a:gd name="f5" fmla="val ss"/>
              <a:gd name="f6" fmla="val 0"/>
              <a:gd name="f7" fmla="*/ 5419351 1 1725033"/>
              <a:gd name="f8" fmla="+- 0 0 5400000"/>
              <a:gd name="f9" fmla="val 8333"/>
              <a:gd name="f10" fmla="val 49580"/>
              <a:gd name="f11" fmla="+- 0 0 -180"/>
              <a:gd name="f12" fmla="+- 0 0 -270"/>
              <a:gd name="f13" fmla="+- 0 0 -360"/>
              <a:gd name="f14" fmla="abs f3"/>
              <a:gd name="f15" fmla="abs f4"/>
              <a:gd name="f16" fmla="abs f5"/>
              <a:gd name="f17" fmla="+- 2700000 f1 0"/>
              <a:gd name="f18" fmla="*/ f11 f0 1"/>
              <a:gd name="f19" fmla="*/ f12 f0 1"/>
              <a:gd name="f20" fmla="*/ f13 f0 1"/>
              <a:gd name="f21" fmla="?: f14 f3 1"/>
              <a:gd name="f22" fmla="?: f15 f4 1"/>
              <a:gd name="f23" fmla="?: f16 f5 1"/>
              <a:gd name="f24" fmla="+- f17 0 f1"/>
              <a:gd name="f25" fmla="*/ f18 1 f2"/>
              <a:gd name="f26" fmla="*/ f19 1 f2"/>
              <a:gd name="f27" fmla="*/ f20 1 f2"/>
              <a:gd name="f28" fmla="*/ f21 1 21600"/>
              <a:gd name="f29" fmla="*/ f22 1 21600"/>
              <a:gd name="f30" fmla="*/ 21600 f21 1"/>
              <a:gd name="f31" fmla="*/ 21600 f22 1"/>
              <a:gd name="f32" fmla="+- f24 f1 0"/>
              <a:gd name="f33" fmla="+- f25 0 f1"/>
              <a:gd name="f34" fmla="+- f26 0 f1"/>
              <a:gd name="f35" fmla="+- f27 0 f1"/>
              <a:gd name="f36" fmla="min f29 f28"/>
              <a:gd name="f37" fmla="*/ f30 1 f23"/>
              <a:gd name="f38" fmla="*/ f31 1 f23"/>
              <a:gd name="f39" fmla="*/ f32 f7 1"/>
              <a:gd name="f40" fmla="val f37"/>
              <a:gd name="f41" fmla="val f38"/>
              <a:gd name="f42" fmla="*/ f39 1 f0"/>
              <a:gd name="f43" fmla="*/ f6 f36 1"/>
              <a:gd name="f44" fmla="+- f41 0 f6"/>
              <a:gd name="f45" fmla="+- f40 0 f6"/>
              <a:gd name="f46" fmla="+- 0 0 f42"/>
              <a:gd name="f47" fmla="*/ f40 f36 1"/>
              <a:gd name="f48" fmla="*/ f41 f36 1"/>
              <a:gd name="f49" fmla="*/ f45 1 2"/>
              <a:gd name="f50" fmla="min f45 f44"/>
              <a:gd name="f51" fmla="*/ f44 f10 1"/>
              <a:gd name="f52" fmla="+- 0 0 f46"/>
              <a:gd name="f53" fmla="+- f6 f49 0"/>
              <a:gd name="f54" fmla="*/ f50 f9 1"/>
              <a:gd name="f55" fmla="*/ f51 1 100000"/>
              <a:gd name="f56" fmla="*/ f52 f0 1"/>
              <a:gd name="f57" fmla="*/ f49 f36 1"/>
              <a:gd name="f58" fmla="*/ f54 1 100000"/>
              <a:gd name="f59" fmla="*/ f56 1 f7"/>
              <a:gd name="f60" fmla="*/ f53 f36 1"/>
              <a:gd name="f61" fmla="*/ f55 f36 1"/>
              <a:gd name="f62" fmla="+- f55 f58 0"/>
              <a:gd name="f63" fmla="+- f59 0 f1"/>
              <a:gd name="f64" fmla="*/ f58 f36 1"/>
              <a:gd name="f65" fmla="cos 1 f63"/>
              <a:gd name="f66" fmla="sin 1 f63"/>
              <a:gd name="f67" fmla="*/ f62 f36 1"/>
              <a:gd name="f68" fmla="+- 0 0 f65"/>
              <a:gd name="f69" fmla="+- 0 0 f66"/>
              <a:gd name="f70" fmla="+- 0 0 f68"/>
              <a:gd name="f71" fmla="+- 0 0 f69"/>
              <a:gd name="f72" fmla="val f70"/>
              <a:gd name="f73" fmla="val f71"/>
              <a:gd name="f74" fmla="*/ f72 f49 1"/>
              <a:gd name="f75" fmla="*/ f73 f58 1"/>
              <a:gd name="f76" fmla="+- f40 0 f74"/>
              <a:gd name="f77" fmla="+- f58 0 f75"/>
              <a:gd name="f78" fmla="+- f41 f75 0"/>
              <a:gd name="f79" fmla="+- f78 0 f58"/>
              <a:gd name="f80" fmla="*/ f76 f36 1"/>
              <a:gd name="f81" fmla="*/ f77 f36 1"/>
              <a:gd name="f82" fmla="*/ f79 f36 1"/>
            </a:gdLst>
            <a:ahLst/>
            <a:cxnLst>
              <a:cxn ang="3cd4">
                <a:pos x="hc" y="t"/>
              </a:cxn>
              <a:cxn ang="0">
                <a:pos x="r" y="vc"/>
              </a:cxn>
              <a:cxn ang="cd4">
                <a:pos x="hc" y="b"/>
              </a:cxn>
              <a:cxn ang="cd2">
                <a:pos x="l" y="vc"/>
              </a:cxn>
              <a:cxn ang="f33">
                <a:pos x="f47" y="f43"/>
              </a:cxn>
              <a:cxn ang="f34">
                <a:pos x="f43" y="f61"/>
              </a:cxn>
              <a:cxn ang="f35">
                <a:pos x="f47" y="f48"/>
              </a:cxn>
            </a:cxnLst>
            <a:rect l="f80" t="f81" r="f47" b="f82"/>
            <a:pathLst>
              <a:path stroke="0">
                <a:moveTo>
                  <a:pt x="f47" y="f48"/>
                </a:moveTo>
                <a:arcTo wR="f57" hR="f64" stAng="f1" swAng="f1"/>
                <a:lnTo>
                  <a:pt x="f60" y="f67"/>
                </a:lnTo>
                <a:arcTo wR="f57" hR="f64" stAng="f6" swAng="f8"/>
                <a:arcTo wR="f57" hR="f64" stAng="f1" swAng="f8"/>
                <a:lnTo>
                  <a:pt x="f60" y="f64"/>
                </a:lnTo>
                <a:arcTo wR="f57" hR="f64" stAng="f0" swAng="f1"/>
                <a:close/>
              </a:path>
              <a:path fill="none">
                <a:moveTo>
                  <a:pt x="f47" y="f48"/>
                </a:moveTo>
                <a:arcTo wR="f57" hR="f64" stAng="f1" swAng="f1"/>
                <a:lnTo>
                  <a:pt x="f60" y="f67"/>
                </a:lnTo>
                <a:arcTo wR="f57" hR="f64" stAng="f6" swAng="f8"/>
                <a:arcTo wR="f57" hR="f64" stAng="f1" swAng="f8"/>
                <a:lnTo>
                  <a:pt x="f60" y="f64"/>
                </a:lnTo>
                <a:arcTo wR="f57" hR="f64" stAng="f0" swAng="f1"/>
              </a:path>
            </a:pathLst>
          </a:custGeom>
          <a:noFill/>
          <a:ln w="57150" cap="flat">
            <a:solidFill>
              <a:srgbClr val="A5A5A5"/>
            </a:solidFill>
            <a:prstDash val="solid"/>
            <a:miter/>
          </a:ln>
        </p:spPr>
        <p:txBody>
          <a:bodyPr vert="horz" wrap="square" lIns="93260" tIns="46630" rIns="93260" bIns="46630" anchor="ctr" anchorCtr="1" compatLnSpc="1">
            <a:noAutofit/>
          </a:bodyPr>
          <a:lstStyle/>
          <a:p>
            <a:pPr algn="ctr" defTabSz="932597">
              <a:defRPr sz="1800" b="0" i="0" u="none" strike="noStrike" kern="0" cap="none" spc="0" baseline="0">
                <a:solidFill>
                  <a:srgbClr val="000000"/>
                </a:solidFill>
                <a:uFillTx/>
              </a:defRPr>
            </a:pPr>
            <a:endParaRPr lang="en-US">
              <a:solidFill>
                <a:srgbClr val="505050"/>
              </a:solidFill>
              <a:latin typeface="Calibri"/>
              <a:ea typeface=""/>
              <a:cs typeface=""/>
            </a:endParaRPr>
          </a:p>
        </p:txBody>
      </p:sp>
      <p:pic>
        <p:nvPicPr>
          <p:cNvPr id="78" name="Picture 89"/>
          <p:cNvPicPr>
            <a:picLocks noChangeAspect="1"/>
          </p:cNvPicPr>
          <p:nvPr/>
        </p:nvPicPr>
        <p:blipFill>
          <a:blip r:embed="rId11"/>
          <a:stretch>
            <a:fillRect/>
          </a:stretch>
        </p:blipFill>
        <p:spPr>
          <a:xfrm>
            <a:off x="8747945" y="4049075"/>
            <a:ext cx="548566" cy="582849"/>
          </a:xfrm>
          <a:prstGeom prst="rect">
            <a:avLst/>
          </a:prstGeom>
          <a:noFill/>
          <a:ln cap="flat">
            <a:noFill/>
          </a:ln>
        </p:spPr>
      </p:pic>
      <p:sp>
        <p:nvSpPr>
          <p:cNvPr id="79" name="TextBox 90"/>
          <p:cNvSpPr txBox="1"/>
          <p:nvPr/>
        </p:nvSpPr>
        <p:spPr>
          <a:xfrm>
            <a:off x="4879804" y="4598443"/>
            <a:ext cx="1005682" cy="450569"/>
          </a:xfrm>
          <a:prstGeom prst="rect">
            <a:avLst/>
          </a:prstGeom>
          <a:noFill/>
          <a:ln cap="flat">
            <a:noFill/>
          </a:ln>
        </p:spPr>
        <p:txBody>
          <a:bodyPr vert="horz" wrap="square" lIns="182855" tIns="146278" rIns="182855" bIns="146278" anchor="t" anchorCtr="0" compatLnSpc="1">
            <a:spAutoFit/>
          </a:bodyPr>
          <a:lstStyle/>
          <a:p>
            <a:pP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Facebook</a:t>
            </a:r>
          </a:p>
        </p:txBody>
      </p:sp>
      <p:sp>
        <p:nvSpPr>
          <p:cNvPr id="80" name="TextBox 91"/>
          <p:cNvSpPr txBox="1"/>
          <p:nvPr/>
        </p:nvSpPr>
        <p:spPr>
          <a:xfrm>
            <a:off x="5858274" y="4598443"/>
            <a:ext cx="914258" cy="450569"/>
          </a:xfrm>
          <a:prstGeom prst="rect">
            <a:avLst/>
          </a:prstGeom>
          <a:noFill/>
          <a:ln cap="flat">
            <a:noFill/>
          </a:ln>
        </p:spPr>
        <p:txBody>
          <a:bodyPr vert="horz" wrap="square" lIns="182855" tIns="146278" rIns="182855" bIns="146278" anchor="t" anchorCtr="0" compatLnSpc="1">
            <a:spAutoFit/>
          </a:bodyPr>
          <a:lstStyle/>
          <a:p>
            <a:pP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Twitter</a:t>
            </a:r>
          </a:p>
        </p:txBody>
      </p:sp>
      <p:sp>
        <p:nvSpPr>
          <p:cNvPr id="81" name="TextBox 92"/>
          <p:cNvSpPr txBox="1"/>
          <p:nvPr/>
        </p:nvSpPr>
        <p:spPr>
          <a:xfrm>
            <a:off x="6741085" y="4600821"/>
            <a:ext cx="1005691" cy="450569"/>
          </a:xfrm>
          <a:prstGeom prst="rect">
            <a:avLst/>
          </a:prstGeom>
          <a:noFill/>
          <a:ln cap="flat">
            <a:noFill/>
          </a:ln>
        </p:spPr>
        <p:txBody>
          <a:bodyPr vert="horz" wrap="square" lIns="182855" tIns="146278" rIns="182855" bIns="146278" anchor="t" anchorCtr="0" compatLnSpc="1">
            <a:spAutoFit/>
          </a:bodyPr>
          <a:lstStyle/>
          <a:p>
            <a:pP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Microsoft</a:t>
            </a:r>
          </a:p>
        </p:txBody>
      </p:sp>
      <p:sp>
        <p:nvSpPr>
          <p:cNvPr id="82" name="TextBox 93"/>
          <p:cNvSpPr txBox="1"/>
          <p:nvPr/>
        </p:nvSpPr>
        <p:spPr>
          <a:xfrm>
            <a:off x="7766846" y="4599935"/>
            <a:ext cx="822836" cy="450569"/>
          </a:xfrm>
          <a:prstGeom prst="rect">
            <a:avLst/>
          </a:prstGeom>
          <a:noFill/>
          <a:ln cap="flat">
            <a:noFill/>
          </a:ln>
        </p:spPr>
        <p:txBody>
          <a:bodyPr vert="horz" wrap="square" lIns="182855" tIns="146278" rIns="182855" bIns="146278" anchor="t" anchorCtr="0" compatLnSpc="1">
            <a:spAutoFit/>
          </a:bodyPr>
          <a:lstStyle/>
          <a:p>
            <a:pP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Google</a:t>
            </a:r>
          </a:p>
        </p:txBody>
      </p:sp>
      <p:sp>
        <p:nvSpPr>
          <p:cNvPr id="83" name="TextBox 94"/>
          <p:cNvSpPr txBox="1"/>
          <p:nvPr/>
        </p:nvSpPr>
        <p:spPr>
          <a:xfrm>
            <a:off x="8549132" y="4550162"/>
            <a:ext cx="1005682" cy="602900"/>
          </a:xfrm>
          <a:prstGeom prst="rect">
            <a:avLst/>
          </a:prstGeom>
          <a:noFill/>
          <a:ln cap="flat">
            <a:noFill/>
          </a:ln>
        </p:spPr>
        <p:txBody>
          <a:bodyPr vert="horz" wrap="square" lIns="182855" tIns="146278" rIns="182855" bIns="146278" anchor="t" anchorCtr="1" compatLnSpc="1">
            <a:spAutoFit/>
          </a:bodyPr>
          <a:lstStyle/>
          <a:p>
            <a:pPr algn="ct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Active Directory</a:t>
            </a:r>
          </a:p>
        </p:txBody>
      </p:sp>
      <p:sp>
        <p:nvSpPr>
          <p:cNvPr id="84" name="TextBox 95"/>
          <p:cNvSpPr txBox="1"/>
          <p:nvPr/>
        </p:nvSpPr>
        <p:spPr>
          <a:xfrm>
            <a:off x="4971852" y="2776900"/>
            <a:ext cx="731412" cy="450569"/>
          </a:xfrm>
          <a:prstGeom prst="rect">
            <a:avLst/>
          </a:prstGeom>
          <a:noFill/>
          <a:ln cap="flat">
            <a:noFill/>
          </a:ln>
        </p:spPr>
        <p:txBody>
          <a:bodyPr vert="horz" wrap="square" lIns="182855" tIns="146278" rIns="182855" bIns="146278" anchor="t" anchorCtr="1" compatLnSpc="1">
            <a:spAutoFit/>
          </a:bodyPr>
          <a:lstStyle/>
          <a:p>
            <a:pPr algn="ct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SQL</a:t>
            </a:r>
          </a:p>
        </p:txBody>
      </p:sp>
      <p:sp>
        <p:nvSpPr>
          <p:cNvPr id="85" name="TextBox 96"/>
          <p:cNvSpPr txBox="1"/>
          <p:nvPr/>
        </p:nvSpPr>
        <p:spPr>
          <a:xfrm>
            <a:off x="5727588" y="2668084"/>
            <a:ext cx="914258" cy="602900"/>
          </a:xfrm>
          <a:prstGeom prst="rect">
            <a:avLst/>
          </a:prstGeom>
          <a:noFill/>
          <a:ln cap="flat">
            <a:noFill/>
          </a:ln>
        </p:spPr>
        <p:txBody>
          <a:bodyPr vert="horz" wrap="square" lIns="182855" tIns="146278" rIns="182855" bIns="146278" anchor="t" anchorCtr="1" compatLnSpc="1">
            <a:spAutoFit/>
          </a:bodyPr>
          <a:lstStyle/>
          <a:p>
            <a:pPr algn="ct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Table Storage</a:t>
            </a:r>
          </a:p>
        </p:txBody>
      </p:sp>
      <p:sp>
        <p:nvSpPr>
          <p:cNvPr id="86" name="TextBox 97"/>
          <p:cNvSpPr txBox="1"/>
          <p:nvPr/>
        </p:nvSpPr>
        <p:spPr>
          <a:xfrm>
            <a:off x="6620817" y="2696529"/>
            <a:ext cx="914258" cy="602900"/>
          </a:xfrm>
          <a:prstGeom prst="rect">
            <a:avLst/>
          </a:prstGeom>
          <a:noFill/>
          <a:ln cap="flat">
            <a:noFill/>
          </a:ln>
        </p:spPr>
        <p:txBody>
          <a:bodyPr vert="horz" wrap="square" lIns="182855" tIns="146278" rIns="182855" bIns="146278" anchor="t" anchorCtr="1" compatLnSpc="1">
            <a:spAutoFit/>
          </a:bodyPr>
          <a:lstStyle/>
          <a:p>
            <a:pPr algn="ct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Blob Storage</a:t>
            </a:r>
          </a:p>
        </p:txBody>
      </p:sp>
      <p:sp>
        <p:nvSpPr>
          <p:cNvPr id="87" name="TextBox 98"/>
          <p:cNvSpPr txBox="1"/>
          <p:nvPr/>
        </p:nvSpPr>
        <p:spPr>
          <a:xfrm>
            <a:off x="5040623" y="6319739"/>
            <a:ext cx="914258" cy="602900"/>
          </a:xfrm>
          <a:prstGeom prst="rect">
            <a:avLst/>
          </a:prstGeom>
          <a:noFill/>
          <a:ln cap="flat">
            <a:noFill/>
          </a:ln>
        </p:spPr>
        <p:txBody>
          <a:bodyPr vert="horz" wrap="square" lIns="182855" tIns="146278" rIns="182855" bIns="146278" anchor="t" anchorCtr="0" compatLnSpc="1">
            <a:spAutoFit/>
          </a:bodyPr>
          <a:lstStyle/>
          <a:p>
            <a:pP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WNS &amp;  MPNS</a:t>
            </a:r>
          </a:p>
        </p:txBody>
      </p:sp>
      <p:sp>
        <p:nvSpPr>
          <p:cNvPr id="88" name="TextBox 99"/>
          <p:cNvSpPr txBox="1"/>
          <p:nvPr/>
        </p:nvSpPr>
        <p:spPr>
          <a:xfrm>
            <a:off x="6088505" y="6441790"/>
            <a:ext cx="822836" cy="450569"/>
          </a:xfrm>
          <a:prstGeom prst="rect">
            <a:avLst/>
          </a:prstGeom>
          <a:noFill/>
          <a:ln cap="flat">
            <a:noFill/>
          </a:ln>
        </p:spPr>
        <p:txBody>
          <a:bodyPr vert="horz" wrap="square" lIns="182855" tIns="146278" rIns="182855" bIns="146278" anchor="t" anchorCtr="1" compatLnSpc="1">
            <a:spAutoFit/>
          </a:bodyPr>
          <a:lstStyle/>
          <a:p>
            <a:pPr algn="ct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APNS</a:t>
            </a:r>
          </a:p>
        </p:txBody>
      </p:sp>
      <p:sp>
        <p:nvSpPr>
          <p:cNvPr id="89" name="TextBox 100"/>
          <p:cNvSpPr txBox="1"/>
          <p:nvPr/>
        </p:nvSpPr>
        <p:spPr>
          <a:xfrm>
            <a:off x="7044014" y="6441790"/>
            <a:ext cx="822836" cy="450569"/>
          </a:xfrm>
          <a:prstGeom prst="rect">
            <a:avLst/>
          </a:prstGeom>
          <a:noFill/>
          <a:ln cap="flat">
            <a:noFill/>
          </a:ln>
        </p:spPr>
        <p:txBody>
          <a:bodyPr vert="horz" wrap="square" lIns="182855" tIns="146278" rIns="182855" bIns="146278" anchor="t" anchorCtr="1" compatLnSpc="1">
            <a:spAutoFit/>
          </a:bodyPr>
          <a:lstStyle/>
          <a:p>
            <a:pPr algn="ct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GCM</a:t>
            </a:r>
          </a:p>
        </p:txBody>
      </p:sp>
      <p:pic>
        <p:nvPicPr>
          <p:cNvPr id="90" name="Picture 101" descr="mongodb white.png"/>
          <p:cNvPicPr>
            <a:picLocks noChangeAspect="1"/>
          </p:cNvPicPr>
          <p:nvPr/>
        </p:nvPicPr>
        <p:blipFill>
          <a:blip r:embed="rId12"/>
          <a:stretch>
            <a:fillRect/>
          </a:stretch>
        </p:blipFill>
        <p:spPr>
          <a:xfrm>
            <a:off x="7451244" y="2189389"/>
            <a:ext cx="762272" cy="762272"/>
          </a:xfrm>
          <a:prstGeom prst="rect">
            <a:avLst/>
          </a:prstGeom>
          <a:noFill/>
          <a:ln cap="flat">
            <a:noFill/>
          </a:ln>
        </p:spPr>
      </p:pic>
      <p:sp>
        <p:nvSpPr>
          <p:cNvPr id="91" name="TextBox 102"/>
          <p:cNvSpPr txBox="1"/>
          <p:nvPr/>
        </p:nvSpPr>
        <p:spPr>
          <a:xfrm>
            <a:off x="7402310" y="2764898"/>
            <a:ext cx="914258" cy="602900"/>
          </a:xfrm>
          <a:prstGeom prst="rect">
            <a:avLst/>
          </a:prstGeom>
          <a:noFill/>
          <a:ln cap="flat">
            <a:noFill/>
          </a:ln>
        </p:spPr>
        <p:txBody>
          <a:bodyPr vert="horz" wrap="square" lIns="182855" tIns="146278" rIns="182855" bIns="146278" anchor="t" anchorCtr="1" compatLnSpc="1">
            <a:spAutoFit/>
          </a:bodyPr>
          <a:lstStyle/>
          <a:p>
            <a:pPr algn="ct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Mongo DB</a:t>
            </a:r>
          </a:p>
        </p:txBody>
      </p:sp>
      <p:pic>
        <p:nvPicPr>
          <p:cNvPr id="92" name="Picture 103"/>
          <p:cNvPicPr>
            <a:picLocks noChangeAspect="1"/>
          </p:cNvPicPr>
          <p:nvPr/>
        </p:nvPicPr>
        <p:blipFill>
          <a:blip r:embed="rId13"/>
          <a:stretch>
            <a:fillRect/>
          </a:stretch>
        </p:blipFill>
        <p:spPr>
          <a:xfrm>
            <a:off x="6253501" y="5759404"/>
            <a:ext cx="474881" cy="581608"/>
          </a:xfrm>
          <a:prstGeom prst="rect">
            <a:avLst/>
          </a:prstGeom>
          <a:noFill/>
          <a:ln cap="flat">
            <a:noFill/>
          </a:ln>
        </p:spPr>
      </p:pic>
      <p:grpSp>
        <p:nvGrpSpPr>
          <p:cNvPr id="93" name="Group 104"/>
          <p:cNvGrpSpPr/>
          <p:nvPr/>
        </p:nvGrpSpPr>
        <p:grpSpPr>
          <a:xfrm>
            <a:off x="8196254" y="5840279"/>
            <a:ext cx="565391" cy="594283"/>
            <a:chOff x="7902162" y="5310341"/>
            <a:chExt cx="554355" cy="582683"/>
          </a:xfrm>
        </p:grpSpPr>
        <p:pic>
          <p:nvPicPr>
            <p:cNvPr id="94" name="Picture 105"/>
            <p:cNvPicPr>
              <a:picLocks noChangeAspect="1"/>
            </p:cNvPicPr>
            <p:nvPr/>
          </p:nvPicPr>
          <p:blipFill>
            <a:blip r:embed="rId14"/>
            <a:stretch>
              <a:fillRect/>
            </a:stretch>
          </p:blipFill>
          <p:spPr>
            <a:xfrm>
              <a:off x="7902162" y="5310341"/>
              <a:ext cx="554355" cy="194227"/>
            </a:xfrm>
            <a:prstGeom prst="rect">
              <a:avLst/>
            </a:prstGeom>
            <a:noFill/>
            <a:ln cap="flat">
              <a:noFill/>
            </a:ln>
          </p:spPr>
        </p:pic>
        <p:pic>
          <p:nvPicPr>
            <p:cNvPr id="95" name="Picture 106"/>
            <p:cNvPicPr>
              <a:picLocks noChangeAspect="1"/>
            </p:cNvPicPr>
            <p:nvPr/>
          </p:nvPicPr>
          <p:blipFill>
            <a:blip r:embed="rId15"/>
            <a:stretch>
              <a:fillRect/>
            </a:stretch>
          </p:blipFill>
          <p:spPr>
            <a:xfrm>
              <a:off x="7902162" y="5565267"/>
              <a:ext cx="554355" cy="327757"/>
            </a:xfrm>
            <a:prstGeom prst="rect">
              <a:avLst/>
            </a:prstGeom>
            <a:noFill/>
            <a:ln cap="flat">
              <a:noFill/>
            </a:ln>
          </p:spPr>
        </p:pic>
      </p:grpSp>
      <p:sp>
        <p:nvSpPr>
          <p:cNvPr id="96" name="TextBox 107"/>
          <p:cNvSpPr txBox="1"/>
          <p:nvPr/>
        </p:nvSpPr>
        <p:spPr>
          <a:xfrm>
            <a:off x="7937503" y="6370538"/>
            <a:ext cx="1188537" cy="600074"/>
          </a:xfrm>
          <a:prstGeom prst="rect">
            <a:avLst/>
          </a:prstGeom>
          <a:noFill/>
          <a:ln cap="flat">
            <a:noFill/>
          </a:ln>
        </p:spPr>
        <p:txBody>
          <a:bodyPr vert="horz" wrap="square" lIns="182855" tIns="146278" rIns="182855" bIns="146278" anchor="t" anchorCtr="1" compatLnSpc="1">
            <a:spAutoFit/>
          </a:bodyPr>
          <a:lstStyle/>
          <a:p>
            <a:pPr algn="ctr" defTabSz="932597">
              <a:lnSpc>
                <a:spcPct val="90000"/>
              </a:lnSpc>
              <a:defRPr sz="1800" b="0" i="0" u="none" strike="noStrike" kern="0" cap="none" spc="0" baseline="0">
                <a:solidFill>
                  <a:srgbClr val="000000"/>
                </a:solidFill>
                <a:uFillTx/>
              </a:defRPr>
            </a:pPr>
            <a:r>
              <a:rPr lang="en-US" sz="1099">
                <a:solidFill>
                  <a:srgbClr val="FFFFFF"/>
                </a:solidFill>
                <a:latin typeface="Calibri"/>
                <a:ea typeface=""/>
                <a:cs typeface=""/>
              </a:rPr>
              <a:t>Notification Hubs</a:t>
            </a:r>
          </a:p>
        </p:txBody>
      </p:sp>
      <p:sp>
        <p:nvSpPr>
          <p:cNvPr id="97" name="TextBox 108"/>
          <p:cNvSpPr txBox="1"/>
          <p:nvPr/>
        </p:nvSpPr>
        <p:spPr>
          <a:xfrm>
            <a:off x="9897303" y="6096586"/>
            <a:ext cx="1554239" cy="860440"/>
          </a:xfrm>
          <a:prstGeom prst="rect">
            <a:avLst/>
          </a:prstGeom>
          <a:noFill/>
          <a:ln cap="flat">
            <a:noFill/>
          </a:ln>
        </p:spPr>
        <p:txBody>
          <a:bodyPr vert="horz" wrap="square" lIns="182855" tIns="146278" rIns="182855" bIns="146278" anchor="t" anchorCtr="1" compatLnSpc="1">
            <a:spAutoFit/>
          </a:bodyPr>
          <a:lstStyle/>
          <a:p>
            <a:pPr algn="ctr" defTabSz="932597">
              <a:lnSpc>
                <a:spcPct val="90000"/>
              </a:lnSpc>
              <a:defRPr sz="1800" b="0" i="0" u="none" strike="noStrike" kern="0" cap="none" spc="0" baseline="0">
                <a:solidFill>
                  <a:srgbClr val="000000"/>
                </a:solidFill>
                <a:uFillTx/>
              </a:defRPr>
            </a:pPr>
            <a:r>
              <a:rPr lang="en-US" sz="2000">
                <a:solidFill>
                  <a:srgbClr val="FFFFFF"/>
                </a:solidFill>
                <a:latin typeface="Calibri"/>
                <a:ea typeface=""/>
                <a:cs typeface=""/>
              </a:rPr>
              <a:t>Source Control</a:t>
            </a:r>
          </a:p>
        </p:txBody>
      </p:sp>
      <p:pic>
        <p:nvPicPr>
          <p:cNvPr id="98" name="Picture 109"/>
          <p:cNvPicPr>
            <a:picLocks noChangeAspect="1"/>
          </p:cNvPicPr>
          <p:nvPr/>
        </p:nvPicPr>
        <p:blipFill>
          <a:blip r:embed="rId16"/>
          <a:srcRect l="42384" t="37099" r="40671" b="36199"/>
          <a:stretch>
            <a:fillRect/>
          </a:stretch>
        </p:blipFill>
        <p:spPr>
          <a:xfrm>
            <a:off x="10232061" y="5307707"/>
            <a:ext cx="836022" cy="868561"/>
          </a:xfrm>
          <a:prstGeom prst="rect">
            <a:avLst/>
          </a:prstGeom>
          <a:noFill/>
          <a:ln cap="flat">
            <a:noFill/>
          </a:ln>
        </p:spPr>
      </p:pic>
      <p:sp>
        <p:nvSpPr>
          <p:cNvPr id="99" name="Rectangle 113"/>
          <p:cNvSpPr/>
          <p:nvPr/>
        </p:nvSpPr>
        <p:spPr>
          <a:xfrm>
            <a:off x="8258916" y="1623839"/>
            <a:ext cx="1554239" cy="1635142"/>
          </a:xfrm>
          <a:prstGeom prst="rect">
            <a:avLst/>
          </a:prstGeom>
          <a:solidFill>
            <a:schemeClr val="accent1">
              <a:lumMod val="40000"/>
              <a:lumOff val="60000"/>
            </a:schemeClr>
          </a:solidFill>
          <a:ln w="6345" cap="flat">
            <a:solidFill>
              <a:srgbClr val="A5A5A5"/>
            </a:solidFill>
            <a:prstDash val="solid"/>
            <a:miter/>
          </a:ln>
        </p:spPr>
        <p:txBody>
          <a:bodyPr vert="horz" wrap="square" lIns="182855" tIns="146278" rIns="182855" bIns="146278" anchor="t" anchorCtr="1" compatLnSpc="1">
            <a:noAutofit/>
          </a:bodyPr>
          <a:lstStyle/>
          <a:p>
            <a:pPr algn="ctr" defTabSz="932289">
              <a:lnSpc>
                <a:spcPct val="90000"/>
              </a:lnSpc>
              <a:defRPr sz="1800" b="0" i="0" u="none" strike="noStrike" kern="0" cap="none" spc="0" baseline="0">
                <a:solidFill>
                  <a:srgbClr val="000000"/>
                </a:solidFill>
                <a:uFillTx/>
              </a:defRPr>
            </a:pPr>
            <a:endParaRPr lang="en-US" sz="2400">
              <a:solidFill>
                <a:srgbClr val="000000"/>
              </a:solidFill>
              <a:latin typeface="Calibri"/>
              <a:ea typeface="Segoe UI" pitchFamily="34"/>
              <a:cs typeface="Segoe UI" pitchFamily="34"/>
            </a:endParaRPr>
          </a:p>
        </p:txBody>
      </p:sp>
      <p:sp>
        <p:nvSpPr>
          <p:cNvPr id="100" name="TextBox 114"/>
          <p:cNvSpPr txBox="1"/>
          <p:nvPr/>
        </p:nvSpPr>
        <p:spPr>
          <a:xfrm>
            <a:off x="8207920" y="1770789"/>
            <a:ext cx="1554239" cy="1403409"/>
          </a:xfrm>
          <a:prstGeom prst="rect">
            <a:avLst/>
          </a:prstGeom>
          <a:noFill/>
          <a:ln cap="flat">
            <a:noFill/>
          </a:ln>
        </p:spPr>
        <p:txBody>
          <a:bodyPr vert="horz" wrap="square" lIns="182855" tIns="146278" rIns="182855" bIns="146278" anchor="t" anchorCtr="1" compatLnSpc="1">
            <a:spAutoFit/>
          </a:bodyPr>
          <a:lstStyle/>
          <a:p>
            <a:pPr algn="ctr" defTabSz="932597">
              <a:lnSpc>
                <a:spcPct val="90000"/>
              </a:lnSpc>
              <a:defRPr sz="1800" b="0" i="0" u="none" strike="noStrike" kern="0" cap="none" spc="0" baseline="0">
                <a:solidFill>
                  <a:srgbClr val="000000"/>
                </a:solidFill>
                <a:uFillTx/>
              </a:defRPr>
            </a:pPr>
            <a:r>
              <a:rPr lang="en-US" sz="2000" dirty="0">
                <a:solidFill>
                  <a:srgbClr val="FFFFFF"/>
                </a:solidFill>
                <a:latin typeface="Calibri"/>
                <a:ea typeface=""/>
                <a:cs typeface=""/>
              </a:rPr>
              <a:t>.NET Support for backend</a:t>
            </a:r>
          </a:p>
          <a:p>
            <a:pPr algn="ctr" defTabSz="932597">
              <a:lnSpc>
                <a:spcPct val="90000"/>
              </a:lnSpc>
              <a:defRPr sz="1800" b="0" i="0" u="none" strike="noStrike" kern="0" cap="none" spc="0" baseline="0">
                <a:solidFill>
                  <a:srgbClr val="000000"/>
                </a:solidFill>
                <a:uFillTx/>
              </a:defRPr>
            </a:pPr>
            <a:r>
              <a:rPr lang="en-US" sz="2000" dirty="0">
                <a:solidFill>
                  <a:srgbClr val="FFFFFF"/>
                </a:solidFill>
                <a:latin typeface="Calibri"/>
                <a:ea typeface=""/>
                <a:cs typeface=""/>
              </a:rPr>
              <a:t>logic </a:t>
            </a:r>
          </a:p>
        </p:txBody>
      </p:sp>
    </p:spTree>
    <p:extLst>
      <p:ext uri="{BB962C8B-B14F-4D97-AF65-F5344CB8AC3E}">
        <p14:creationId xmlns:p14="http://schemas.microsoft.com/office/powerpoint/2010/main" val="3437487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Supporto a .NET</a:t>
            </a:r>
            <a:endParaRPr lang="it-IT" dirty="0"/>
          </a:p>
        </p:txBody>
      </p:sp>
      <p:sp>
        <p:nvSpPr>
          <p:cNvPr id="3" name="Content Placeholder 2"/>
          <p:cNvSpPr>
            <a:spLocks noGrp="1"/>
          </p:cNvSpPr>
          <p:nvPr>
            <p:ph type="body" sz="quarter" idx="10"/>
          </p:nvPr>
        </p:nvSpPr>
        <p:spPr/>
        <p:txBody>
          <a:bodyPr>
            <a:normAutofit/>
          </a:bodyPr>
          <a:lstStyle/>
          <a:p>
            <a:r>
              <a:rPr lang="it-IT" dirty="0"/>
              <a:t>Possibilità di scrivere il </a:t>
            </a:r>
            <a:r>
              <a:rPr lang="it-IT" dirty="0" err="1"/>
              <a:t>backend</a:t>
            </a:r>
            <a:r>
              <a:rPr lang="it-IT" dirty="0"/>
              <a:t> con .NET</a:t>
            </a:r>
          </a:p>
          <a:p>
            <a:pPr lvl="1"/>
            <a:r>
              <a:rPr lang="it-IT" dirty="0"/>
              <a:t>E’ un progetto Web API</a:t>
            </a:r>
          </a:p>
          <a:p>
            <a:pPr lvl="1"/>
            <a:r>
              <a:rPr lang="it-IT" dirty="0"/>
              <a:t>Scaricabile dalla Dashboard del servizio su Azure</a:t>
            </a:r>
          </a:p>
          <a:p>
            <a:r>
              <a:rPr lang="it-IT" dirty="0"/>
              <a:t>Integrazione con Visual Studio 2013</a:t>
            </a:r>
          </a:p>
          <a:p>
            <a:pPr lvl="1"/>
            <a:r>
              <a:rPr lang="it-IT" dirty="0" err="1"/>
              <a:t>Template</a:t>
            </a:r>
            <a:r>
              <a:rPr lang="it-IT" dirty="0"/>
              <a:t> di progetto (Update </a:t>
            </a:r>
            <a:r>
              <a:rPr lang="it-IT" dirty="0" smtClean="0"/>
              <a:t>2 o successivo)</a:t>
            </a:r>
            <a:endParaRPr lang="it-IT" dirty="0"/>
          </a:p>
          <a:p>
            <a:pPr lvl="1"/>
            <a:r>
              <a:rPr lang="it-IT" dirty="0"/>
              <a:t>Esecuzione in locale</a:t>
            </a:r>
          </a:p>
          <a:p>
            <a:pPr lvl="1"/>
            <a:r>
              <a:rPr lang="it-IT" dirty="0"/>
              <a:t>Pubblicazione (come un normale Web site di Azure)</a:t>
            </a:r>
          </a:p>
          <a:p>
            <a:pPr lvl="1"/>
            <a:r>
              <a:rPr lang="it-IT" dirty="0"/>
              <a:t>Debugger remoto</a:t>
            </a:r>
          </a:p>
        </p:txBody>
      </p:sp>
    </p:spTree>
    <p:extLst>
      <p:ext uri="{BB962C8B-B14F-4D97-AF65-F5344CB8AC3E}">
        <p14:creationId xmlns:p14="http://schemas.microsoft.com/office/powerpoint/2010/main" val="2377668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Tabelle, Custom API e Job</a:t>
            </a:r>
            <a:endParaRPr lang="it-IT" dirty="0"/>
          </a:p>
        </p:txBody>
      </p:sp>
      <p:sp>
        <p:nvSpPr>
          <p:cNvPr id="3" name="Content Placeholder 2"/>
          <p:cNvSpPr>
            <a:spLocks noGrp="1"/>
          </p:cNvSpPr>
          <p:nvPr>
            <p:ph type="body" sz="quarter" idx="10"/>
          </p:nvPr>
        </p:nvSpPr>
        <p:spPr/>
        <p:txBody>
          <a:bodyPr>
            <a:normAutofit/>
          </a:bodyPr>
          <a:lstStyle/>
          <a:p>
            <a:r>
              <a:rPr lang="it-IT" dirty="0"/>
              <a:t>Tabelle accessibili attraverso un Controller</a:t>
            </a:r>
          </a:p>
          <a:p>
            <a:pPr lvl="1"/>
            <a:r>
              <a:rPr lang="it-IT" dirty="0"/>
              <a:t>Basta ereditare da </a:t>
            </a:r>
            <a:r>
              <a:rPr lang="it-IT" dirty="0" err="1"/>
              <a:t>TableController</a:t>
            </a:r>
            <a:r>
              <a:rPr lang="it-IT" dirty="0"/>
              <a:t>&lt;T&gt;</a:t>
            </a:r>
          </a:p>
          <a:p>
            <a:pPr lvl="1"/>
            <a:r>
              <a:rPr lang="it-IT" dirty="0"/>
              <a:t>/</a:t>
            </a:r>
            <a:r>
              <a:rPr lang="it-IT" dirty="0" err="1"/>
              <a:t>tables</a:t>
            </a:r>
            <a:r>
              <a:rPr lang="it-IT" dirty="0"/>
              <a:t>/&lt;</a:t>
            </a:r>
            <a:r>
              <a:rPr lang="it-IT" dirty="0" err="1"/>
              <a:t>table_name</a:t>
            </a:r>
            <a:r>
              <a:rPr lang="it-IT" dirty="0"/>
              <a:t>&gt;</a:t>
            </a:r>
          </a:p>
          <a:p>
            <a:r>
              <a:rPr lang="it-IT" dirty="0"/>
              <a:t>Le Custom API sono semplici </a:t>
            </a:r>
            <a:r>
              <a:rPr lang="it-IT" dirty="0" err="1"/>
              <a:t>ApiController</a:t>
            </a:r>
            <a:endParaRPr lang="it-IT" dirty="0"/>
          </a:p>
          <a:p>
            <a:pPr lvl="1"/>
            <a:r>
              <a:rPr lang="it-IT" dirty="0"/>
              <a:t>/api/&lt;</a:t>
            </a:r>
            <a:r>
              <a:rPr lang="it-IT" dirty="0" err="1"/>
              <a:t>custom_api</a:t>
            </a:r>
            <a:r>
              <a:rPr lang="it-IT" dirty="0"/>
              <a:t>&gt;</a:t>
            </a:r>
          </a:p>
          <a:p>
            <a:pPr lvl="1"/>
            <a:r>
              <a:rPr lang="it-IT" dirty="0"/>
              <a:t>Supportato l’</a:t>
            </a:r>
            <a:r>
              <a:rPr lang="it-IT" dirty="0" err="1"/>
              <a:t>attribute</a:t>
            </a:r>
            <a:r>
              <a:rPr lang="it-IT" dirty="0"/>
              <a:t> </a:t>
            </a:r>
            <a:r>
              <a:rPr lang="it-IT" dirty="0" err="1"/>
              <a:t>routing</a:t>
            </a:r>
            <a:endParaRPr lang="it-IT" dirty="0"/>
          </a:p>
          <a:p>
            <a:r>
              <a:rPr lang="it-IT" dirty="0"/>
              <a:t>I Job devono ereditare da </a:t>
            </a:r>
            <a:r>
              <a:rPr lang="it-IT" dirty="0" err="1"/>
              <a:t>ScheduledJob</a:t>
            </a:r>
            <a:endParaRPr lang="it-IT" dirty="0"/>
          </a:p>
          <a:p>
            <a:pPr lvl="1"/>
            <a:r>
              <a:rPr lang="it-IT" dirty="0"/>
              <a:t>La schedulazione deve essere fatta dal portale</a:t>
            </a:r>
          </a:p>
        </p:txBody>
      </p:sp>
    </p:spTree>
    <p:extLst>
      <p:ext uri="{BB962C8B-B14F-4D97-AF65-F5344CB8AC3E}">
        <p14:creationId xmlns:p14="http://schemas.microsoft.com/office/powerpoint/2010/main" val="1098285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Caratteristiche</a:t>
            </a:r>
            <a:endParaRPr lang="it-IT" dirty="0"/>
          </a:p>
        </p:txBody>
      </p:sp>
      <p:sp>
        <p:nvSpPr>
          <p:cNvPr id="3" name="Content Placeholder 2"/>
          <p:cNvSpPr>
            <a:spLocks noGrp="1"/>
          </p:cNvSpPr>
          <p:nvPr>
            <p:ph type="body" sz="quarter" idx="10"/>
          </p:nvPr>
        </p:nvSpPr>
        <p:spPr/>
        <p:txBody>
          <a:bodyPr>
            <a:normAutofit/>
          </a:bodyPr>
          <a:lstStyle/>
          <a:p>
            <a:r>
              <a:rPr lang="it-IT" dirty="0" err="1"/>
              <a:t>Entity</a:t>
            </a:r>
            <a:r>
              <a:rPr lang="it-IT" dirty="0"/>
              <a:t> Framework con Code First</a:t>
            </a:r>
          </a:p>
          <a:p>
            <a:r>
              <a:rPr lang="it-IT" dirty="0" err="1"/>
              <a:t>Dependency</a:t>
            </a:r>
            <a:r>
              <a:rPr lang="it-IT" dirty="0"/>
              <a:t> </a:t>
            </a:r>
            <a:r>
              <a:rPr lang="it-IT" dirty="0" err="1"/>
              <a:t>Injection</a:t>
            </a:r>
            <a:r>
              <a:rPr lang="it-IT" dirty="0"/>
              <a:t> con </a:t>
            </a:r>
            <a:r>
              <a:rPr lang="it-IT" dirty="0" err="1"/>
              <a:t>Autofac</a:t>
            </a:r>
            <a:endParaRPr lang="it-IT" dirty="0"/>
          </a:p>
          <a:p>
            <a:pPr lvl="1"/>
            <a:r>
              <a:rPr lang="it-IT" dirty="0"/>
              <a:t>Abbiamo accesso all’</a:t>
            </a:r>
            <a:r>
              <a:rPr lang="it-IT" dirty="0" err="1"/>
              <a:t>IoC</a:t>
            </a:r>
            <a:r>
              <a:rPr lang="it-IT" dirty="0"/>
              <a:t> </a:t>
            </a:r>
            <a:r>
              <a:rPr lang="it-IT" dirty="0" smtClean="0"/>
              <a:t>Container </a:t>
            </a:r>
            <a:endParaRPr lang="it-IT" dirty="0"/>
          </a:p>
          <a:p>
            <a:r>
              <a:rPr lang="it-IT" dirty="0" err="1"/>
              <a:t>AutoMapper</a:t>
            </a:r>
            <a:r>
              <a:rPr lang="it-IT" dirty="0"/>
              <a:t> per il </a:t>
            </a:r>
            <a:r>
              <a:rPr lang="it-IT" dirty="0" err="1"/>
              <a:t>mapping</a:t>
            </a:r>
            <a:r>
              <a:rPr lang="it-IT" dirty="0"/>
              <a:t> degli oggetti</a:t>
            </a:r>
          </a:p>
          <a:p>
            <a:pPr lvl="1"/>
            <a:r>
              <a:rPr lang="it-IT" dirty="0">
                <a:hlinkClick r:id="rId3"/>
              </a:rPr>
              <a:t>http://</a:t>
            </a:r>
            <a:r>
              <a:rPr lang="it-IT" dirty="0" smtClean="0">
                <a:hlinkClick r:id="rId3"/>
              </a:rPr>
              <a:t>blogs.msdn.com/b/azuremobile/archive/2014/05/19/mapping-between-database-types-and-client-type-in-the-net-backend-using-automapper.aspx</a:t>
            </a:r>
            <a:endParaRPr lang="it-IT" dirty="0"/>
          </a:p>
          <a:p>
            <a:r>
              <a:rPr lang="it-IT" dirty="0"/>
              <a:t>Documentazione automatica</a:t>
            </a:r>
          </a:p>
          <a:p>
            <a:pPr lvl="1"/>
            <a:r>
              <a:rPr lang="it-IT" dirty="0"/>
              <a:t>Con possibilità di testing</a:t>
            </a:r>
          </a:p>
        </p:txBody>
      </p:sp>
      <p:pic>
        <p:nvPicPr>
          <p:cNvPr id="4" name="Immagine 3"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0285" y="4937422"/>
            <a:ext cx="4894514" cy="1636248"/>
          </a:xfrm>
          <a:prstGeom prst="rect">
            <a:avLst/>
          </a:prstGeom>
        </p:spPr>
      </p:pic>
    </p:spTree>
    <p:extLst>
      <p:ext uri="{BB962C8B-B14F-4D97-AF65-F5344CB8AC3E}">
        <p14:creationId xmlns:p14="http://schemas.microsoft.com/office/powerpoint/2010/main" val="2302825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Autenticazione e notifiche push</a:t>
            </a:r>
            <a:endParaRPr lang="it-IT" dirty="0"/>
          </a:p>
        </p:txBody>
      </p:sp>
      <p:sp>
        <p:nvSpPr>
          <p:cNvPr id="3" name="Content Placeholder 2"/>
          <p:cNvSpPr>
            <a:spLocks noGrp="1"/>
          </p:cNvSpPr>
          <p:nvPr>
            <p:ph type="body" sz="quarter" idx="10"/>
          </p:nvPr>
        </p:nvSpPr>
        <p:spPr/>
        <p:txBody>
          <a:bodyPr>
            <a:normAutofit fontScale="92500" lnSpcReduction="20000"/>
          </a:bodyPr>
          <a:lstStyle/>
          <a:p>
            <a:r>
              <a:rPr lang="it-IT" dirty="0"/>
              <a:t>Attributo </a:t>
            </a:r>
            <a:r>
              <a:rPr lang="it-IT" dirty="0" err="1"/>
              <a:t>AuthorizeLevel</a:t>
            </a:r>
            <a:r>
              <a:rPr lang="it-IT" dirty="0"/>
              <a:t> su Controller e </a:t>
            </a:r>
            <a:r>
              <a:rPr lang="it-IT" dirty="0" smtClean="0"/>
              <a:t>metodi</a:t>
            </a:r>
          </a:p>
          <a:p>
            <a:endParaRPr lang="it-IT" dirty="0" smtClean="0"/>
          </a:p>
          <a:p>
            <a:endParaRPr lang="it-IT" dirty="0"/>
          </a:p>
          <a:p>
            <a:endParaRPr lang="it-IT" dirty="0" smtClean="0"/>
          </a:p>
          <a:p>
            <a:r>
              <a:rPr lang="it-IT" dirty="0" smtClean="0"/>
              <a:t>Le </a:t>
            </a:r>
            <a:r>
              <a:rPr lang="it-IT" dirty="0"/>
              <a:t>notifiche Push sono inviate attraverso il Notification </a:t>
            </a:r>
            <a:r>
              <a:rPr lang="it-IT" dirty="0" err="1"/>
              <a:t>Hub</a:t>
            </a:r>
            <a:endParaRPr lang="it-IT" dirty="0"/>
          </a:p>
          <a:p>
            <a:pPr lvl="1"/>
            <a:r>
              <a:rPr lang="it-IT" dirty="0"/>
              <a:t>Creato in automatico quando si crea il servizio</a:t>
            </a:r>
          </a:p>
          <a:p>
            <a:pPr lvl="1"/>
            <a:r>
              <a:rPr lang="it-IT" dirty="0">
                <a:hlinkClick r:id="rId3"/>
              </a:rPr>
              <a:t>http://</a:t>
            </a:r>
            <a:r>
              <a:rPr lang="it-IT" dirty="0" smtClean="0">
                <a:hlinkClick r:id="rId3"/>
              </a:rPr>
              <a:t>azure.microsoft.com/en-us/documentation/articles/mobile-services-dotnet-backend-windows-phone-get-started-push</a:t>
            </a:r>
            <a:endParaRPr lang="it-IT" dirty="0"/>
          </a:p>
          <a:p>
            <a:r>
              <a:rPr lang="it-IT" dirty="0"/>
              <a:t>Possibilità di personalizzare la registrazione</a:t>
            </a:r>
          </a:p>
          <a:p>
            <a:pPr lvl="1"/>
            <a:r>
              <a:rPr lang="it-IT" dirty="0"/>
              <a:t>Implementazione dell’interfaccia </a:t>
            </a:r>
            <a:r>
              <a:rPr lang="it-IT" dirty="0" err="1"/>
              <a:t>INotificationHandler</a:t>
            </a:r>
            <a:endParaRPr lang="it-IT" dirty="0"/>
          </a:p>
          <a:p>
            <a:pPr lvl="1"/>
            <a:r>
              <a:rPr lang="it-IT" dirty="0"/>
              <a:t>Aggiunta di </a:t>
            </a:r>
            <a:r>
              <a:rPr lang="it-IT" dirty="0" err="1"/>
              <a:t>tag</a:t>
            </a:r>
            <a:r>
              <a:rPr lang="it-IT" dirty="0"/>
              <a:t> associate alla registrazione</a:t>
            </a:r>
          </a:p>
          <a:p>
            <a:endParaRPr lang="it-IT" dirty="0"/>
          </a:p>
        </p:txBody>
      </p:sp>
      <p:pic>
        <p:nvPicPr>
          <p:cNvPr id="4" name="Immagine 3"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725" y="1882969"/>
            <a:ext cx="5054571" cy="1377804"/>
          </a:xfrm>
          <a:prstGeom prst="rect">
            <a:avLst/>
          </a:prstGeom>
        </p:spPr>
      </p:pic>
    </p:spTree>
    <p:extLst>
      <p:ext uri="{BB962C8B-B14F-4D97-AF65-F5344CB8AC3E}">
        <p14:creationId xmlns:p14="http://schemas.microsoft.com/office/powerpoint/2010/main" val="4256949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SignalR</a:t>
            </a:r>
            <a:endParaRPr lang="it-IT" dirty="0"/>
          </a:p>
        </p:txBody>
      </p:sp>
      <p:sp>
        <p:nvSpPr>
          <p:cNvPr id="3" name="Content Placeholder 2"/>
          <p:cNvSpPr>
            <a:spLocks noGrp="1"/>
          </p:cNvSpPr>
          <p:nvPr>
            <p:ph type="body" sz="quarter" idx="10"/>
          </p:nvPr>
        </p:nvSpPr>
        <p:spPr/>
        <p:txBody>
          <a:bodyPr>
            <a:normAutofit fontScale="92500" lnSpcReduction="10000"/>
          </a:bodyPr>
          <a:lstStyle/>
          <a:p>
            <a:r>
              <a:rPr lang="it-IT" dirty="0" err="1"/>
              <a:t>SignalR</a:t>
            </a:r>
            <a:r>
              <a:rPr lang="it-IT" dirty="0"/>
              <a:t> strettamente integrato con i Mobile Services</a:t>
            </a:r>
          </a:p>
          <a:p>
            <a:pPr lvl="1"/>
            <a:r>
              <a:rPr lang="it-IT" dirty="0"/>
              <a:t>L</a:t>
            </a:r>
            <a:r>
              <a:rPr lang="it-IT" dirty="0" smtClean="0"/>
              <a:t>ibreria </a:t>
            </a:r>
            <a:r>
              <a:rPr lang="it-IT" dirty="0"/>
              <a:t>da aggiungere tramite </a:t>
            </a:r>
            <a:r>
              <a:rPr lang="it-IT" dirty="0" err="1"/>
              <a:t>NuGet</a:t>
            </a:r>
            <a:endParaRPr lang="it-IT" dirty="0"/>
          </a:p>
          <a:p>
            <a:r>
              <a:rPr lang="it-IT" dirty="0" smtClean="0"/>
              <a:t>Autenticazione </a:t>
            </a:r>
            <a:r>
              <a:rPr lang="it-IT" dirty="0"/>
              <a:t>basata su attributi</a:t>
            </a:r>
          </a:p>
          <a:p>
            <a:r>
              <a:rPr lang="it-IT" dirty="0" err="1"/>
              <a:t>Hub</a:t>
            </a:r>
            <a:r>
              <a:rPr lang="it-IT" dirty="0"/>
              <a:t> integrati con </a:t>
            </a:r>
            <a:r>
              <a:rPr lang="it-IT" dirty="0" err="1"/>
              <a:t>Autofac</a:t>
            </a:r>
            <a:endParaRPr lang="it-IT" dirty="0"/>
          </a:p>
          <a:p>
            <a:pPr lvl="1"/>
            <a:r>
              <a:rPr lang="it-IT" dirty="0"/>
              <a:t>Supporto alla </a:t>
            </a:r>
            <a:r>
              <a:rPr lang="it-IT" dirty="0" err="1"/>
              <a:t>Dependecy</a:t>
            </a:r>
            <a:r>
              <a:rPr lang="it-IT" dirty="0"/>
              <a:t> </a:t>
            </a:r>
            <a:r>
              <a:rPr lang="it-IT" dirty="0" err="1"/>
              <a:t>Injection</a:t>
            </a:r>
            <a:endParaRPr lang="it-IT" dirty="0"/>
          </a:p>
          <a:p>
            <a:r>
              <a:rPr lang="it-IT" dirty="0" err="1"/>
              <a:t>Hub</a:t>
            </a:r>
            <a:r>
              <a:rPr lang="it-IT" dirty="0"/>
              <a:t> </a:t>
            </a:r>
            <a:r>
              <a:rPr lang="it-IT" dirty="0" smtClean="0"/>
              <a:t>accessibili da</a:t>
            </a:r>
          </a:p>
          <a:p>
            <a:pPr lvl="1"/>
            <a:r>
              <a:rPr lang="it-IT" dirty="0" err="1" smtClean="0"/>
              <a:t>TableController</a:t>
            </a:r>
            <a:endParaRPr lang="it-IT" dirty="0"/>
          </a:p>
          <a:p>
            <a:pPr lvl="1"/>
            <a:r>
              <a:rPr lang="it-IT" dirty="0" err="1" smtClean="0"/>
              <a:t>ApiController</a:t>
            </a:r>
            <a:endParaRPr lang="it-IT" dirty="0"/>
          </a:p>
          <a:p>
            <a:pPr lvl="1"/>
            <a:r>
              <a:rPr lang="it-IT" dirty="0" smtClean="0"/>
              <a:t>Job</a:t>
            </a:r>
          </a:p>
          <a:p>
            <a:r>
              <a:rPr lang="it-IT" dirty="0" smtClean="0"/>
              <a:t>Nelle app, solita libreria client</a:t>
            </a:r>
          </a:p>
        </p:txBody>
      </p:sp>
      <p:pic>
        <p:nvPicPr>
          <p:cNvPr id="4" name="Immagine 3"/>
          <p:cNvPicPr>
            <a:picLocks noChangeAspect="1"/>
          </p:cNvPicPr>
          <p:nvPr/>
        </p:nvPicPr>
        <p:blipFill>
          <a:blip r:embed="rId3"/>
          <a:stretch>
            <a:fillRect/>
          </a:stretch>
        </p:blipFill>
        <p:spPr>
          <a:xfrm>
            <a:off x="5930205" y="2849190"/>
            <a:ext cx="5784744" cy="3636879"/>
          </a:xfrm>
          <a:prstGeom prst="rect">
            <a:avLst/>
          </a:prstGeom>
        </p:spPr>
      </p:pic>
    </p:spTree>
    <p:extLst>
      <p:ext uri="{BB962C8B-B14F-4D97-AF65-F5344CB8AC3E}">
        <p14:creationId xmlns:p14="http://schemas.microsoft.com/office/powerpoint/2010/main" val="1050378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BCB00D8E-ADED-4509-BE7A-6524D26A56E6}"/>
    </a:ext>
  </a:extLst>
</a:theme>
</file>

<file path=ppt/theme/theme10.xml><?xml version="1.0" encoding="utf-8"?>
<a:theme xmlns:a="http://schemas.openxmlformats.org/drawingml/2006/main" name="5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B3AC6C4C-BA4C-411E-8831-7787DE44EE10}"/>
    </a:ext>
  </a:extLst>
</a:theme>
</file>

<file path=ppt/theme/theme11.xml><?xml version="1.0" encoding="utf-8"?>
<a:theme xmlns:a="http://schemas.openxmlformats.org/drawingml/2006/main" name="4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EB94B1BF-C34A-4E4B-B1BA-4078D68A2F83}"/>
    </a:ext>
  </a:extLst>
</a:theme>
</file>

<file path=ppt/theme/theme12.xml><?xml version="1.0" encoding="utf-8"?>
<a:theme xmlns:a="http://schemas.openxmlformats.org/drawingml/2006/main" name="7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CF9A64F6-5212-442B-8FC0-3A1193DD296D}"/>
    </a:ext>
  </a:extLst>
</a:theme>
</file>

<file path=ppt/theme/theme13.xml><?xml version="1.0" encoding="utf-8"?>
<a:theme xmlns:a="http://schemas.openxmlformats.org/drawingml/2006/main" name="1_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7475BF4F-998D-4E0C-B5BB-A1BF0F023B79}"/>
    </a:ext>
  </a:extLst>
</a:theme>
</file>

<file path=ppt/theme/theme14.xml><?xml version="1.0" encoding="utf-8"?>
<a:theme xmlns:a="http://schemas.openxmlformats.org/drawingml/2006/main" name="6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2ECC096D-2EA0-4BA7-AD6C-C216DB9BE070}"/>
    </a:ext>
  </a:extLst>
</a:theme>
</file>

<file path=ppt/theme/theme15.xml><?xml version="1.0" encoding="utf-8"?>
<a:theme xmlns:a="http://schemas.openxmlformats.org/drawingml/2006/main" name="5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FF49F611-19CA-498C-8BAE-181F32FF31A5}"/>
    </a:ext>
  </a:extLst>
</a:theme>
</file>

<file path=ppt/theme/theme16.xml><?xml version="1.0" encoding="utf-8"?>
<a:theme xmlns:a="http://schemas.openxmlformats.org/drawingml/2006/main" name="8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2E2394A4-DECF-449A-807B-AFF0BA0DC660}"/>
    </a:ext>
  </a:extLst>
</a:theme>
</file>

<file path=ppt/theme/theme17.xml><?xml version="1.0" encoding="utf-8"?>
<a:theme xmlns:a="http://schemas.openxmlformats.org/drawingml/2006/main" name="9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40271DBB-7EB9-49A2-803E-CC698F2A2410}"/>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4104C328-16CA-42F6-88BA-B39A8B55C33F}"/>
    </a:ext>
  </a:ext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F8A9850F-F4A7-47EE-A551-1A9495160DF8}"/>
    </a:ext>
  </a:ext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C8A09841-5126-431B-A65B-79C1651773F4}"/>
    </a:ext>
  </a:ext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206740BA-ACF2-4421-9AAF-CDC81B4BAA0D}"/>
    </a:ext>
  </a:extLst>
</a:theme>
</file>

<file path=ppt/theme/theme6.xml><?xml version="1.0" encoding="utf-8"?>
<a:theme xmlns:a="http://schemas.openxmlformats.org/drawingml/2006/main" name="4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9A2D7ECA-A309-429C-A71A-E37259818789}"/>
    </a:ext>
  </a:extLst>
</a:theme>
</file>

<file path=ppt/theme/theme7.xml><?xml version="1.0" encoding="utf-8"?>
<a:theme xmlns:a="http://schemas.openxmlformats.org/drawingml/2006/main" name="5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11F5E007-78C0-4B86-A4DF-B0B9B917F6DF}"/>
    </a:ext>
  </a:extLst>
</a:theme>
</file>

<file path=ppt/theme/theme8.xml><?xml version="1.0" encoding="utf-8"?>
<a:theme xmlns:a="http://schemas.openxmlformats.org/drawingml/2006/main" name="3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FD5F2390-665C-46B7-85AC-AB778CB3F47D}"/>
    </a:ext>
  </a:extLst>
</a:theme>
</file>

<file path=ppt/theme/theme9.xml><?xml version="1.0" encoding="utf-8"?>
<a:theme xmlns:a="http://schemas.openxmlformats.org/drawingml/2006/main" name="6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AW01.pptx" id="{F5CA394D-2B88-4486-B0A4-F2FA1C0FBFC5}" vid="{8B8B63B5-2330-4F01-907E-459D998D45D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8b529f77-48ab-4581-b468-93f09345b8aa"/>
    <ds:schemaRef ds:uri="http://purl.org/dc/elements/1.1/"/>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230e9df3-be65-4c73-a93b-d1236ebd677e"/>
    <ds:schemaRef ds:uri="2295e2e7-0eeb-498e-8716-217bb2ee6ee3"/>
    <ds:schemaRef ds:uri="http://www.w3.org/XML/1998/namespace"/>
  </ds:schemaRefs>
</ds:datastoreItem>
</file>

<file path=customXml/itemProps3.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AzureConference</Template>
  <TotalTime>3085</TotalTime>
  <Words>3317</Words>
  <Application>Microsoft Office PowerPoint</Application>
  <PresentationFormat>Custom</PresentationFormat>
  <Paragraphs>247</Paragraphs>
  <Slides>19</Slides>
  <Notes>10</Notes>
  <HiddenSlides>0</HiddenSlides>
  <MMClips>0</MMClips>
  <ScaleCrop>false</ScaleCrop>
  <HeadingPairs>
    <vt:vector size="6" baseType="variant">
      <vt:variant>
        <vt:lpstr>Fonts Used</vt:lpstr>
      </vt:variant>
      <vt:variant>
        <vt:i4>11</vt:i4>
      </vt:variant>
      <vt:variant>
        <vt:lpstr>Theme</vt:lpstr>
      </vt:variant>
      <vt:variant>
        <vt:i4>17</vt:i4>
      </vt:variant>
      <vt:variant>
        <vt:lpstr>Slide Titles</vt:lpstr>
      </vt:variant>
      <vt:variant>
        <vt:i4>19</vt:i4>
      </vt:variant>
    </vt:vector>
  </HeadingPairs>
  <TitlesOfParts>
    <vt:vector size="47" baseType="lpstr">
      <vt:lpstr>ＭＳ Ｐゴシック</vt:lpstr>
      <vt:lpstr>Arial</vt:lpstr>
      <vt:lpstr>Arial</vt:lpstr>
      <vt:lpstr>Avenir LT Pro 45 Book</vt:lpstr>
      <vt:lpstr>Calibri</vt:lpstr>
      <vt:lpstr>Consolas</vt:lpstr>
      <vt:lpstr>Segoe Light</vt:lpstr>
      <vt:lpstr>Segoe UI</vt:lpstr>
      <vt:lpstr>Segoe UI Light</vt:lpstr>
      <vt:lpstr>Times New Roman</vt:lpstr>
      <vt:lpstr>Verdana</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4_5-30405_Build_Template_16x9_Red_Color_Background</vt:lpstr>
      <vt:lpstr>5_5-30405_Build_Template_16x9_White_Background</vt:lpstr>
      <vt:lpstr>3_5-30405_Build_Template_16x9_LightBlue_Color_Background</vt:lpstr>
      <vt:lpstr>6_5-30405_Build_Template_16x9_White_Background</vt:lpstr>
      <vt:lpstr>5_5-30405_Build_Template_16x9_Red_Color_Background</vt:lpstr>
      <vt:lpstr>4_5-30405_Build_Template_16x9_LightBlue_Color_Background</vt:lpstr>
      <vt:lpstr>7_5-30405_Build_Template_16x9_White_Background</vt:lpstr>
      <vt:lpstr>1_Build_Template_16x9 (2)</vt:lpstr>
      <vt:lpstr>6_5-30405_Build_Template_16x9_Red_Color_Background</vt:lpstr>
      <vt:lpstr>5_5-30405_Build_Template_16x9_LightBlue_Color_Background</vt:lpstr>
      <vt:lpstr>8_5-30405_Build_Template_16x9_White_Background</vt:lpstr>
      <vt:lpstr>9_5-30405_Build_Template_16x9_White_Background</vt:lpstr>
      <vt:lpstr>Mobile Services Offline Sync</vt:lpstr>
      <vt:lpstr>Agenda</vt:lpstr>
      <vt:lpstr>Mobile Services in .NET</vt:lpstr>
      <vt:lpstr>Funzionalità dei Mobile Services</vt:lpstr>
      <vt:lpstr>Supporto a .NET</vt:lpstr>
      <vt:lpstr>Tabelle, Custom API e Job</vt:lpstr>
      <vt:lpstr>Caratteristiche</vt:lpstr>
      <vt:lpstr>Autenticazione e notifiche push</vt:lpstr>
      <vt:lpstr>SignalR</vt:lpstr>
      <vt:lpstr>Mobile Services Offline Sync</vt:lpstr>
      <vt:lpstr>Mobile Services</vt:lpstr>
      <vt:lpstr>Data Storage</vt:lpstr>
      <vt:lpstr>Offline sync</vt:lpstr>
      <vt:lpstr>Offline sync</vt:lpstr>
      <vt:lpstr>Come si fa…</vt:lpstr>
      <vt:lpstr>Demo</vt:lpstr>
      <vt:lpstr>recap</vt:lpstr>
      <vt:lpstr>Domande?</vt:lpstr>
      <vt:lpstr>Grazie</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Marco Dal Pino</dc:creator>
  <cp:keywords/>
  <dc:description/>
  <cp:lastModifiedBy>Marco Dal Pino</cp:lastModifiedBy>
  <cp:revision>10</cp:revision>
  <dcterms:created xsi:type="dcterms:W3CDTF">2015-02-06T17:38:26Z</dcterms:created>
  <dcterms:modified xsi:type="dcterms:W3CDTF">2015-02-08T21:18:58Z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