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6" r:id="rId2"/>
    <p:sldId id="277" r:id="rId3"/>
    <p:sldId id="278" r:id="rId4"/>
    <p:sldId id="279" r:id="rId5"/>
    <p:sldId id="280" r:id="rId6"/>
    <p:sldId id="281" r:id="rId7"/>
    <p:sldId id="290" r:id="rId8"/>
    <p:sldId id="282" r:id="rId9"/>
    <p:sldId id="288" r:id="rId10"/>
    <p:sldId id="287" r:id="rId11"/>
    <p:sldId id="283" r:id="rId12"/>
    <p:sldId id="284" r:id="rId13"/>
    <p:sldId id="285" r:id="rId14"/>
    <p:sldId id="289" r:id="rId15"/>
    <p:sldId id="286" r:id="rId16"/>
    <p:sldId id="291" r:id="rId17"/>
  </p:sldIdLst>
  <p:sldSz cx="9144000" cy="6858000" type="screen4x3"/>
  <p:notesSz cx="6735763" cy="9867900"/>
  <p:defaultTextStyle>
    <a:defPPr>
      <a:defRPr lang="en-GB"/>
    </a:defPPr>
    <a:lvl1pPr algn="l" defTabSz="449263" rtl="0" fontAlgn="base">
      <a:lnSpc>
        <a:spcPct val="149000"/>
      </a:lnSpc>
      <a:spcBef>
        <a:spcPct val="0"/>
      </a:spcBef>
      <a:spcAft>
        <a:spcPct val="0"/>
      </a:spcAft>
      <a:buClr>
        <a:srgbClr val="000000"/>
      </a:buClr>
      <a:buSzPct val="100000"/>
      <a:buFont typeface="Arial" charset="0"/>
      <a:defRPr kern="1200">
        <a:solidFill>
          <a:schemeClr val="bg1"/>
        </a:solidFill>
        <a:latin typeface="メイリオ" pitchFamily="48" charset="0"/>
        <a:ea typeface="+mn-ea"/>
        <a:cs typeface="メイリオ" pitchFamily="48" charset="0"/>
      </a:defRPr>
    </a:lvl1pPr>
    <a:lvl2pPr marL="457200" algn="l" defTabSz="449263" rtl="0" fontAlgn="base">
      <a:lnSpc>
        <a:spcPct val="149000"/>
      </a:lnSpc>
      <a:spcBef>
        <a:spcPct val="0"/>
      </a:spcBef>
      <a:spcAft>
        <a:spcPct val="0"/>
      </a:spcAft>
      <a:buClr>
        <a:srgbClr val="000000"/>
      </a:buClr>
      <a:buSzPct val="100000"/>
      <a:buFont typeface="Arial" charset="0"/>
      <a:defRPr kern="1200">
        <a:solidFill>
          <a:schemeClr val="bg1"/>
        </a:solidFill>
        <a:latin typeface="メイリオ" pitchFamily="48" charset="0"/>
        <a:ea typeface="+mn-ea"/>
        <a:cs typeface="メイリオ" pitchFamily="48" charset="0"/>
      </a:defRPr>
    </a:lvl2pPr>
    <a:lvl3pPr marL="914400" algn="l" defTabSz="449263" rtl="0" fontAlgn="base">
      <a:lnSpc>
        <a:spcPct val="149000"/>
      </a:lnSpc>
      <a:spcBef>
        <a:spcPct val="0"/>
      </a:spcBef>
      <a:spcAft>
        <a:spcPct val="0"/>
      </a:spcAft>
      <a:buClr>
        <a:srgbClr val="000000"/>
      </a:buClr>
      <a:buSzPct val="100000"/>
      <a:buFont typeface="Arial" charset="0"/>
      <a:defRPr kern="1200">
        <a:solidFill>
          <a:schemeClr val="bg1"/>
        </a:solidFill>
        <a:latin typeface="メイリオ" pitchFamily="48" charset="0"/>
        <a:ea typeface="+mn-ea"/>
        <a:cs typeface="メイリオ" pitchFamily="48" charset="0"/>
      </a:defRPr>
    </a:lvl3pPr>
    <a:lvl4pPr marL="1371600" algn="l" defTabSz="449263" rtl="0" fontAlgn="base">
      <a:lnSpc>
        <a:spcPct val="149000"/>
      </a:lnSpc>
      <a:spcBef>
        <a:spcPct val="0"/>
      </a:spcBef>
      <a:spcAft>
        <a:spcPct val="0"/>
      </a:spcAft>
      <a:buClr>
        <a:srgbClr val="000000"/>
      </a:buClr>
      <a:buSzPct val="100000"/>
      <a:buFont typeface="Arial" charset="0"/>
      <a:defRPr kern="1200">
        <a:solidFill>
          <a:schemeClr val="bg1"/>
        </a:solidFill>
        <a:latin typeface="メイリオ" pitchFamily="48" charset="0"/>
        <a:ea typeface="+mn-ea"/>
        <a:cs typeface="メイリオ" pitchFamily="48" charset="0"/>
      </a:defRPr>
    </a:lvl4pPr>
    <a:lvl5pPr marL="1828800" algn="l" defTabSz="449263" rtl="0" fontAlgn="base">
      <a:lnSpc>
        <a:spcPct val="149000"/>
      </a:lnSpc>
      <a:spcBef>
        <a:spcPct val="0"/>
      </a:spcBef>
      <a:spcAft>
        <a:spcPct val="0"/>
      </a:spcAft>
      <a:buClr>
        <a:srgbClr val="000000"/>
      </a:buClr>
      <a:buSzPct val="100000"/>
      <a:buFont typeface="Arial" charset="0"/>
      <a:defRPr kern="1200">
        <a:solidFill>
          <a:schemeClr val="bg1"/>
        </a:solidFill>
        <a:latin typeface="メイリオ" pitchFamily="48" charset="0"/>
        <a:ea typeface="+mn-ea"/>
        <a:cs typeface="メイリオ" pitchFamily="48" charset="0"/>
      </a:defRPr>
    </a:lvl5pPr>
    <a:lvl6pPr marL="2286000" algn="l" defTabSz="914400" rtl="0" eaLnBrk="1" latinLnBrk="0" hangingPunct="1">
      <a:defRPr kern="1200">
        <a:solidFill>
          <a:schemeClr val="bg1"/>
        </a:solidFill>
        <a:latin typeface="メイリオ" pitchFamily="48" charset="0"/>
        <a:ea typeface="+mn-ea"/>
        <a:cs typeface="メイリオ" pitchFamily="48" charset="0"/>
      </a:defRPr>
    </a:lvl6pPr>
    <a:lvl7pPr marL="2743200" algn="l" defTabSz="914400" rtl="0" eaLnBrk="1" latinLnBrk="0" hangingPunct="1">
      <a:defRPr kern="1200">
        <a:solidFill>
          <a:schemeClr val="bg1"/>
        </a:solidFill>
        <a:latin typeface="メイリオ" pitchFamily="48" charset="0"/>
        <a:ea typeface="+mn-ea"/>
        <a:cs typeface="メイリオ" pitchFamily="48" charset="0"/>
      </a:defRPr>
    </a:lvl7pPr>
    <a:lvl8pPr marL="3200400" algn="l" defTabSz="914400" rtl="0" eaLnBrk="1" latinLnBrk="0" hangingPunct="1">
      <a:defRPr kern="1200">
        <a:solidFill>
          <a:schemeClr val="bg1"/>
        </a:solidFill>
        <a:latin typeface="メイリオ" pitchFamily="48" charset="0"/>
        <a:ea typeface="+mn-ea"/>
        <a:cs typeface="メイリオ" pitchFamily="48" charset="0"/>
      </a:defRPr>
    </a:lvl8pPr>
    <a:lvl9pPr marL="3657600" algn="l" defTabSz="914400" rtl="0" eaLnBrk="1" latinLnBrk="0" hangingPunct="1">
      <a:defRPr kern="1200">
        <a:solidFill>
          <a:schemeClr val="bg1"/>
        </a:solidFill>
        <a:latin typeface="メイリオ" pitchFamily="48" charset="0"/>
        <a:ea typeface="+mn-ea"/>
        <a:cs typeface="メイリオ" pitchFamily="4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00"/>
    <a:srgbClr val="CC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7" autoAdjust="0"/>
    <p:restoredTop sz="94444" autoAdjust="0"/>
  </p:normalViewPr>
  <p:slideViewPr>
    <p:cSldViewPr>
      <p:cViewPr varScale="1">
        <p:scale>
          <a:sx n="105" d="100"/>
          <a:sy n="105" d="100"/>
        </p:scale>
        <p:origin x="-306" y="-96"/>
      </p:cViewPr>
      <p:guideLst>
        <p:guide orient="horz" pos="2160"/>
        <p:guide pos="2880"/>
      </p:guideLst>
    </p:cSldViewPr>
  </p:slideViewPr>
  <p:outlineViewPr>
    <p:cViewPr varScale="1">
      <p:scale>
        <a:sx n="170" d="200"/>
        <a:sy n="170" d="200"/>
      </p:scale>
      <p:origin x="0" y="3279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AutoShape 1"/>
          <p:cNvSpPr>
            <a:spLocks noChangeArrowheads="1"/>
          </p:cNvSpPr>
          <p:nvPr/>
        </p:nvSpPr>
        <p:spPr bwMode="auto">
          <a:xfrm>
            <a:off x="0" y="0"/>
            <a:ext cx="6735763" cy="98679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267" name="AutoShape 2"/>
          <p:cNvSpPr>
            <a:spLocks noChangeArrowheads="1"/>
          </p:cNvSpPr>
          <p:nvPr/>
        </p:nvSpPr>
        <p:spPr bwMode="auto">
          <a:xfrm>
            <a:off x="0" y="0"/>
            <a:ext cx="6735763" cy="98679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268" name="AutoShape 3"/>
          <p:cNvSpPr>
            <a:spLocks noChangeArrowheads="1"/>
          </p:cNvSpPr>
          <p:nvPr/>
        </p:nvSpPr>
        <p:spPr bwMode="auto">
          <a:xfrm>
            <a:off x="0" y="0"/>
            <a:ext cx="6735763" cy="9867900"/>
          </a:xfrm>
          <a:prstGeom prst="roundRect">
            <a:avLst>
              <a:gd name="adj" fmla="val 23"/>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269" name="AutoShape 4"/>
          <p:cNvSpPr>
            <a:spLocks noChangeArrowheads="1"/>
          </p:cNvSpPr>
          <p:nvPr/>
        </p:nvSpPr>
        <p:spPr bwMode="auto">
          <a:xfrm>
            <a:off x="0" y="0"/>
            <a:ext cx="6735763" cy="9867900"/>
          </a:xfrm>
          <a:prstGeom prst="roundRect">
            <a:avLst>
              <a:gd name="adj" fmla="val 23"/>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270" name="AutoShape 5"/>
          <p:cNvSpPr>
            <a:spLocks noChangeArrowheads="1"/>
          </p:cNvSpPr>
          <p:nvPr/>
        </p:nvSpPr>
        <p:spPr bwMode="auto">
          <a:xfrm>
            <a:off x="0" y="0"/>
            <a:ext cx="6735763" cy="9867900"/>
          </a:xfrm>
          <a:prstGeom prst="roundRect">
            <a:avLst>
              <a:gd name="adj" fmla="val 23"/>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271" name="AutoShape 6"/>
          <p:cNvSpPr>
            <a:spLocks noChangeArrowheads="1"/>
          </p:cNvSpPr>
          <p:nvPr/>
        </p:nvSpPr>
        <p:spPr bwMode="auto">
          <a:xfrm>
            <a:off x="0" y="0"/>
            <a:ext cx="6735763" cy="9867900"/>
          </a:xfrm>
          <a:prstGeom prst="roundRect">
            <a:avLst>
              <a:gd name="adj" fmla="val 23"/>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1272" name="AutoShape 7"/>
          <p:cNvSpPr>
            <a:spLocks noChangeArrowheads="1"/>
          </p:cNvSpPr>
          <p:nvPr/>
        </p:nvSpPr>
        <p:spPr bwMode="auto">
          <a:xfrm>
            <a:off x="0" y="0"/>
            <a:ext cx="6735763" cy="9867900"/>
          </a:xfrm>
          <a:prstGeom prst="roundRect">
            <a:avLst>
              <a:gd name="adj" fmla="val 23"/>
            </a:avLst>
          </a:prstGeom>
          <a:solidFill>
            <a:srgbClr val="FFFFFF">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4345" name="Text Box 8"/>
          <p:cNvSpPr txBox="1">
            <a:spLocks noChangeArrowheads="1"/>
          </p:cNvSpP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bg1"/>
                </a:solidFill>
                <a:latin typeface="メイリオ" pitchFamily="48" charset="0"/>
                <a:cs typeface="メイリオ" pitchFamily="48" charset="0"/>
              </a:defRPr>
            </a:lvl1pPr>
            <a:lvl2pPr marL="742950" indent="-285750" eaLnBrk="0" hangingPunct="0">
              <a:defRPr>
                <a:solidFill>
                  <a:schemeClr val="bg1"/>
                </a:solidFill>
                <a:latin typeface="メイリオ" pitchFamily="48" charset="0"/>
                <a:cs typeface="メイリオ" pitchFamily="48" charset="0"/>
              </a:defRPr>
            </a:lvl2pPr>
            <a:lvl3pPr marL="1143000" indent="-228600" eaLnBrk="0" hangingPunct="0">
              <a:defRPr>
                <a:solidFill>
                  <a:schemeClr val="bg1"/>
                </a:solidFill>
                <a:latin typeface="メイリオ" pitchFamily="48" charset="0"/>
                <a:cs typeface="メイリオ" pitchFamily="48" charset="0"/>
              </a:defRPr>
            </a:lvl3pPr>
            <a:lvl4pPr marL="1600200" indent="-228600" eaLnBrk="0" hangingPunct="0">
              <a:defRPr>
                <a:solidFill>
                  <a:schemeClr val="bg1"/>
                </a:solidFill>
                <a:latin typeface="メイリオ" pitchFamily="48" charset="0"/>
                <a:cs typeface="メイリオ" pitchFamily="48" charset="0"/>
              </a:defRPr>
            </a:lvl4pPr>
            <a:lvl5pPr marL="2057400" indent="-228600" eaLnBrk="0" hangingPunct="0">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9pPr>
          </a:lstStyle>
          <a:p>
            <a:pPr eaLnBrk="1" hangingPunct="1">
              <a:defRPr/>
            </a:pPr>
            <a:endParaRPr lang="ja-JP" altLang="en-US" smtClean="0"/>
          </a:p>
        </p:txBody>
      </p:sp>
      <p:sp>
        <p:nvSpPr>
          <p:cNvPr id="2057" name="Rectangle 9"/>
          <p:cNvSpPr>
            <a:spLocks noGrp="1" noChangeArrowheads="1"/>
          </p:cNvSpPr>
          <p:nvPr>
            <p:ph type="dt"/>
          </p:nvPr>
        </p:nvSpPr>
        <p:spPr bwMode="auto">
          <a:xfrm>
            <a:off x="3814763" y="0"/>
            <a:ext cx="2908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48" charset="-128"/>
              </a:defRPr>
            </a:lvl1pPr>
          </a:lstStyle>
          <a:p>
            <a:pPr>
              <a:defRPr/>
            </a:pPr>
            <a:r>
              <a:rPr lang="en-GB"/>
              <a:t>2008/09/20</a:t>
            </a:r>
          </a:p>
        </p:txBody>
      </p:sp>
      <p:sp>
        <p:nvSpPr>
          <p:cNvPr id="11275" name="Rectangle 10"/>
          <p:cNvSpPr>
            <a:spLocks noGrp="1" noRot="1" noChangeAspect="1" noChangeArrowheads="1"/>
          </p:cNvSpPr>
          <p:nvPr>
            <p:ph type="sldImg"/>
          </p:nvPr>
        </p:nvSpPr>
        <p:spPr bwMode="auto">
          <a:xfrm>
            <a:off x="901700" y="739775"/>
            <a:ext cx="4921250" cy="368935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9" name="Rectangle 11"/>
          <p:cNvSpPr>
            <a:spLocks noGrp="1" noChangeArrowheads="1"/>
          </p:cNvSpPr>
          <p:nvPr>
            <p:ph type="body"/>
          </p:nvPr>
        </p:nvSpPr>
        <p:spPr bwMode="auto">
          <a:xfrm>
            <a:off x="673100" y="4686300"/>
            <a:ext cx="5378450" cy="442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ja-JP" altLang="ja-JP" noProof="0" smtClean="0"/>
          </a:p>
        </p:txBody>
      </p:sp>
      <p:sp>
        <p:nvSpPr>
          <p:cNvPr id="14349" name="Text Box 12"/>
          <p:cNvSpPr txBox="1">
            <a:spLocks noChangeArrowheads="1"/>
          </p:cNvSpPr>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bg1"/>
                </a:solidFill>
                <a:latin typeface="メイリオ" pitchFamily="48" charset="0"/>
                <a:cs typeface="メイリオ" pitchFamily="48" charset="0"/>
              </a:defRPr>
            </a:lvl1pPr>
            <a:lvl2pPr marL="742950" indent="-285750" eaLnBrk="0" hangingPunct="0">
              <a:defRPr>
                <a:solidFill>
                  <a:schemeClr val="bg1"/>
                </a:solidFill>
                <a:latin typeface="メイリオ" pitchFamily="48" charset="0"/>
                <a:cs typeface="メイリオ" pitchFamily="48" charset="0"/>
              </a:defRPr>
            </a:lvl2pPr>
            <a:lvl3pPr marL="1143000" indent="-228600" eaLnBrk="0" hangingPunct="0">
              <a:defRPr>
                <a:solidFill>
                  <a:schemeClr val="bg1"/>
                </a:solidFill>
                <a:latin typeface="メイリオ" pitchFamily="48" charset="0"/>
                <a:cs typeface="メイリオ" pitchFamily="48" charset="0"/>
              </a:defRPr>
            </a:lvl3pPr>
            <a:lvl4pPr marL="1600200" indent="-228600" eaLnBrk="0" hangingPunct="0">
              <a:defRPr>
                <a:solidFill>
                  <a:schemeClr val="bg1"/>
                </a:solidFill>
                <a:latin typeface="メイリオ" pitchFamily="48" charset="0"/>
                <a:cs typeface="メイリオ" pitchFamily="48" charset="0"/>
              </a:defRPr>
            </a:lvl4pPr>
            <a:lvl5pPr marL="2057400" indent="-228600" eaLnBrk="0" hangingPunct="0">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9pPr>
          </a:lstStyle>
          <a:p>
            <a:pPr eaLnBrk="1" hangingPunct="1">
              <a:defRPr/>
            </a:pPr>
            <a:endParaRPr lang="ja-JP" altLang="en-US" smtClean="0"/>
          </a:p>
        </p:txBody>
      </p:sp>
      <p:sp>
        <p:nvSpPr>
          <p:cNvPr id="2061" name="Rectangle 13"/>
          <p:cNvSpPr>
            <a:spLocks noGrp="1" noChangeArrowheads="1"/>
          </p:cNvSpPr>
          <p:nvPr>
            <p:ph type="sldNum"/>
          </p:nvPr>
        </p:nvSpPr>
        <p:spPr bwMode="auto">
          <a:xfrm>
            <a:off x="3814763" y="9371013"/>
            <a:ext cx="2908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48" charset="-128"/>
              </a:defRPr>
            </a:lvl1pPr>
          </a:lstStyle>
          <a:p>
            <a:pPr>
              <a:defRPr/>
            </a:pPr>
            <a:fld id="{F1551EB3-F165-4829-980D-84E4B6D5D3DA}" type="slidenum">
              <a:rPr lang="en-GB"/>
              <a:pPr>
                <a:defRPr/>
              </a:pPr>
              <a:t>‹#›</a:t>
            </a:fld>
            <a:endParaRPr lang="en-GB"/>
          </a:p>
        </p:txBody>
      </p:sp>
    </p:spTree>
    <p:extLst>
      <p:ext uri="{BB962C8B-B14F-4D97-AF65-F5344CB8AC3E}">
        <p14:creationId xmlns:p14="http://schemas.microsoft.com/office/powerpoint/2010/main" val="1118381682"/>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dt" sz="quarter"/>
          </p:nvPr>
        </p:nvSpPr>
        <p:spPr>
          <a:noFill/>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9pPr>
          </a:lstStyle>
          <a:p>
            <a:pPr eaLnBrk="1" hangingPunct="1"/>
            <a:r>
              <a:rPr lang="en-GB" altLang="ja-JP" smtClean="0">
                <a:solidFill>
                  <a:srgbClr val="000000"/>
                </a:solidFill>
                <a:latin typeface="Arial" charset="0"/>
                <a:ea typeface="ＭＳ Ｐゴシック" charset="-128"/>
              </a:rPr>
              <a:t>2008/09/20</a:t>
            </a:r>
          </a:p>
        </p:txBody>
      </p:sp>
      <p:sp>
        <p:nvSpPr>
          <p:cNvPr id="12291" name="Rectangle 13"/>
          <p:cNvSpPr>
            <a:spLocks noGrp="1" noChangeArrowheads="1"/>
          </p:cNvSpPr>
          <p:nvPr>
            <p:ph type="sldNum" sz="quarter"/>
          </p:nvPr>
        </p:nvSpPr>
        <p:spPr>
          <a:noFill/>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9pPr>
          </a:lstStyle>
          <a:p>
            <a:pPr eaLnBrk="1" hangingPunct="1"/>
            <a:fld id="{EF950E84-1549-442A-9EBE-6560C04EEC9F}" type="slidenum">
              <a:rPr lang="en-GB" altLang="ja-JP" smtClean="0">
                <a:solidFill>
                  <a:srgbClr val="000000"/>
                </a:solidFill>
                <a:latin typeface="Arial" charset="0"/>
                <a:ea typeface="ＭＳ Ｐゴシック" charset="-128"/>
              </a:rPr>
              <a:pPr eaLnBrk="1" hangingPunct="1"/>
              <a:t>1</a:t>
            </a:fld>
            <a:endParaRPr lang="en-GB" altLang="ja-JP" smtClean="0">
              <a:solidFill>
                <a:srgbClr val="000000"/>
              </a:solidFill>
              <a:latin typeface="Arial" charset="0"/>
              <a:ea typeface="ＭＳ Ｐゴシック" charset="-128"/>
            </a:endParaRPr>
          </a:p>
        </p:txBody>
      </p:sp>
      <p:sp>
        <p:nvSpPr>
          <p:cNvPr id="12292" name="Text Box 1"/>
          <p:cNvSpPr txBox="1">
            <a:spLocks noChangeArrowheads="1"/>
          </p:cNvSpPr>
          <p:nvPr/>
        </p:nvSpPr>
        <p:spPr bwMode="auto">
          <a:xfrm>
            <a:off x="901700" y="739775"/>
            <a:ext cx="4932363" cy="3700463"/>
          </a:xfrm>
          <a:prstGeom prst="rect">
            <a:avLst/>
          </a:prstGeom>
          <a:solidFill>
            <a:srgbClr val="FFFFFF">
              <a:alpha val="50195"/>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bg1"/>
                </a:solidFill>
                <a:latin typeface="メイリオ" pitchFamily="48" charset="0"/>
                <a:cs typeface="メイリオ" pitchFamily="48" charset="0"/>
              </a:defRPr>
            </a:lvl1pPr>
            <a:lvl2pPr marL="742950" indent="-285750" eaLnBrk="0" hangingPunct="0">
              <a:defRPr>
                <a:solidFill>
                  <a:schemeClr val="bg1"/>
                </a:solidFill>
                <a:latin typeface="メイリオ" pitchFamily="48" charset="0"/>
                <a:cs typeface="メイリオ" pitchFamily="48" charset="0"/>
              </a:defRPr>
            </a:lvl2pPr>
            <a:lvl3pPr marL="1143000" indent="-228600" eaLnBrk="0" hangingPunct="0">
              <a:defRPr>
                <a:solidFill>
                  <a:schemeClr val="bg1"/>
                </a:solidFill>
                <a:latin typeface="メイリオ" pitchFamily="48" charset="0"/>
                <a:cs typeface="メイリオ" pitchFamily="48" charset="0"/>
              </a:defRPr>
            </a:lvl3pPr>
            <a:lvl4pPr marL="1600200" indent="-228600" eaLnBrk="0" hangingPunct="0">
              <a:defRPr>
                <a:solidFill>
                  <a:schemeClr val="bg1"/>
                </a:solidFill>
                <a:latin typeface="メイリオ" pitchFamily="48" charset="0"/>
                <a:cs typeface="メイリオ" pitchFamily="48" charset="0"/>
              </a:defRPr>
            </a:lvl4pPr>
            <a:lvl5pPr marL="2057400" indent="-228600" eaLnBrk="0" hangingPunct="0">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defRPr>
                <a:solidFill>
                  <a:schemeClr val="bg1"/>
                </a:solidFill>
                <a:latin typeface="メイリオ" pitchFamily="48" charset="0"/>
                <a:cs typeface="メイリオ" pitchFamily="48" charset="0"/>
              </a:defRPr>
            </a:lvl9pPr>
          </a:lstStyle>
          <a:p>
            <a:pPr eaLnBrk="1" hangingPunct="1"/>
            <a:endParaRPr lang="ja-JP" altLang="en-US"/>
          </a:p>
        </p:txBody>
      </p:sp>
      <p:sp>
        <p:nvSpPr>
          <p:cNvPr id="12293" name="Rectangle 2"/>
          <p:cNvSpPr>
            <a:spLocks noGrp="1" noChangeArrowheads="1"/>
          </p:cNvSpPr>
          <p:nvPr>
            <p:ph type="body"/>
          </p:nvPr>
        </p:nvSpPr>
        <p:spPr>
          <a:xfrm>
            <a:off x="673100" y="4686300"/>
            <a:ext cx="5380038" cy="44307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 「意図」とは、法務委員会での質疑応答によれば、取扱説明書の記載内容等をもとに判断するらしい。</a:t>
            </a:r>
            <a:endParaRPr kumimoji="1" lang="ja-JP" altLang="en-US"/>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5</a:t>
            </a:fld>
            <a:endParaRPr lang="en-GB"/>
          </a:p>
        </p:txBody>
      </p:sp>
    </p:spTree>
    <p:extLst>
      <p:ext uri="{BB962C8B-B14F-4D97-AF65-F5344CB8AC3E}">
        <p14:creationId xmlns:p14="http://schemas.microsoft.com/office/powerpoint/2010/main" val="99902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 「人の電子計算機」とは、「他人の所有するコンピューター」</a:t>
            </a:r>
            <a:endParaRPr kumimoji="1" lang="en-US" altLang="ja-JP" smtClean="0"/>
          </a:p>
          <a:p>
            <a:r>
              <a:rPr kumimoji="1" lang="en-US" altLang="ja-JP" smtClean="0"/>
              <a:t>※</a:t>
            </a:r>
            <a:r>
              <a:rPr kumimoji="1" lang="ja-JP" altLang="en-US" smtClean="0"/>
              <a:t> 「実行の用に供する」とは、実際に実行することを要しない。実行できるようにする</a:t>
            </a:r>
            <a:r>
              <a:rPr kumimoji="1" lang="en-US" altLang="ja-JP" smtClean="0"/>
              <a:t>(</a:t>
            </a:r>
            <a:r>
              <a:rPr kumimoji="1" lang="ja-JP" altLang="en-US" smtClean="0"/>
              <a:t>インストール</a:t>
            </a:r>
            <a:r>
              <a:rPr kumimoji="1" lang="en-US" altLang="ja-JP" smtClean="0"/>
              <a:t>)</a:t>
            </a:r>
            <a:r>
              <a:rPr kumimoji="1" lang="ja-JP" altLang="en-US" smtClean="0"/>
              <a:t>するだけで足りる。</a:t>
            </a:r>
            <a:endParaRPr kumimoji="1" lang="ja-JP" altLang="en-US"/>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8</a:t>
            </a:fld>
            <a:endParaRPr lang="en-GB"/>
          </a:p>
        </p:txBody>
      </p:sp>
    </p:spTree>
    <p:extLst>
      <p:ext uri="{BB962C8B-B14F-4D97-AF65-F5344CB8AC3E}">
        <p14:creationId xmlns:p14="http://schemas.microsoft.com/office/powerpoint/2010/main" val="198963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 「ウィルス」を取得 </a:t>
            </a:r>
            <a:r>
              <a:rPr kumimoji="1" lang="en-US" altLang="ja-JP" smtClean="0"/>
              <a:t>or </a:t>
            </a:r>
            <a:r>
              <a:rPr kumimoji="1" lang="ja-JP" altLang="en-US" smtClean="0"/>
              <a:t>保管したとしても、「人の電子計算機における実行の用に供する目的」を持っていなければ、罪にならない。</a:t>
            </a:r>
            <a:endParaRPr kumimoji="1" lang="en-US" altLang="ja-JP" smtClean="0"/>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10</a:t>
            </a:fld>
            <a:endParaRPr lang="en-GB"/>
          </a:p>
        </p:txBody>
      </p:sp>
    </p:spTree>
    <p:extLst>
      <p:ext uri="{BB962C8B-B14F-4D97-AF65-F5344CB8AC3E}">
        <p14:creationId xmlns:p14="http://schemas.microsoft.com/office/powerpoint/2010/main" val="328047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ja-JP" altLang="en-US" smtClean="0"/>
              <a:t>書き起こし </a:t>
            </a:r>
            <a:r>
              <a:rPr kumimoji="1" lang="en-US" altLang="ja-JP" smtClean="0"/>
              <a:t>(by @HiromitsuTakagi)</a:t>
            </a:r>
            <a:br>
              <a:rPr kumimoji="1" lang="en-US" altLang="ja-JP" smtClean="0"/>
            </a:br>
            <a:r>
              <a:rPr kumimoji="1" lang="ja-JP" altLang="en-US" smtClean="0"/>
              <a:t>大口善徳議員議員：「プログラム業界ではバグがつきものだと、バグのないプログラムはないと言われております。そして、たとえば無料のプログラムですね、このフリーソフトウェアを公開したところ、重大なバグがあると、ユーザからですね、そういう声があった、それを無視してですね、それのプログラムを公開し続けた場合は、それを知った時点で少なくとも未必の故意があってですね、提供罪が成立すると、いう可能性があるのか、おうかがいしたいと思います。」</a:t>
            </a:r>
            <a:endParaRPr kumimoji="1" lang="en-US" altLang="ja-JP" smtClean="0"/>
          </a:p>
          <a:p>
            <a:r>
              <a:rPr kumimoji="1" lang="zh-TW" altLang="en-US" smtClean="0"/>
              <a:t>江田五月法務大臣</a:t>
            </a:r>
            <a:r>
              <a:rPr kumimoji="1" lang="ja-JP" altLang="en-US" smtClean="0"/>
              <a:t>：「えー、あると思います。」</a:t>
            </a:r>
            <a:endParaRPr kumimoji="1" lang="ja-JP" altLang="en-US"/>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12</a:t>
            </a:fld>
            <a:endParaRPr lang="en-GB"/>
          </a:p>
        </p:txBody>
      </p:sp>
    </p:spTree>
    <p:extLst>
      <p:ext uri="{BB962C8B-B14F-4D97-AF65-F5344CB8AC3E}">
        <p14:creationId xmlns:p14="http://schemas.microsoft.com/office/powerpoint/2010/main" val="7217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 ユーザーは、自己の所有するコンピューターだけで使うぶんには罪にならない。</a:t>
            </a:r>
            <a:endParaRPr kumimoji="1" lang="ja-JP" altLang="en-US"/>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13</a:t>
            </a:fld>
            <a:endParaRPr lang="en-GB"/>
          </a:p>
        </p:txBody>
      </p:sp>
    </p:spTree>
    <p:extLst>
      <p:ext uri="{BB962C8B-B14F-4D97-AF65-F5344CB8AC3E}">
        <p14:creationId xmlns:p14="http://schemas.microsoft.com/office/powerpoint/2010/main" val="75801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 ユーザーは、自己の所有するコンピューターだけで使うぶんには罪にならない。</a:t>
            </a:r>
            <a:endParaRPr kumimoji="1" lang="ja-JP" altLang="en-US"/>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14</a:t>
            </a:fld>
            <a:endParaRPr lang="en-GB"/>
          </a:p>
        </p:txBody>
      </p:sp>
    </p:spTree>
    <p:extLst>
      <p:ext uri="{BB962C8B-B14F-4D97-AF65-F5344CB8AC3E}">
        <p14:creationId xmlns:p14="http://schemas.microsoft.com/office/powerpoint/2010/main" val="75801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39775"/>
            <a:ext cx="4918075" cy="3689350"/>
          </a:xfrm>
        </p:spPr>
      </p:sp>
      <p:sp>
        <p:nvSpPr>
          <p:cNvPr id="3" name="ノート プレースホルダー 2"/>
          <p:cNvSpPr>
            <a:spLocks noGrp="1"/>
          </p:cNvSpPr>
          <p:nvPr>
            <p:ph type="body" idx="1"/>
          </p:nvPr>
        </p:nvSpPr>
        <p:spPr/>
        <p:txBody>
          <a:bodyPr/>
          <a:lstStyle/>
          <a:p>
            <a:r>
              <a:rPr kumimoji="1" lang="en-US" altLang="ja-JP" smtClean="0"/>
              <a:t>※</a:t>
            </a:r>
            <a:r>
              <a:rPr kumimoji="1" lang="ja-JP" altLang="en-US" smtClean="0"/>
              <a:t> どちらも、警察・検察の立証責任を増やすことになるので、嫌がられる。しかし、このような枷を嵌めておかないと、「未必の故意の濫用」を防げない。</a:t>
            </a:r>
            <a:endParaRPr kumimoji="1" lang="ja-JP" altLang="en-US"/>
          </a:p>
        </p:txBody>
      </p:sp>
      <p:sp>
        <p:nvSpPr>
          <p:cNvPr id="4" name="日付プレースホルダー 3"/>
          <p:cNvSpPr>
            <a:spLocks noGrp="1"/>
          </p:cNvSpPr>
          <p:nvPr>
            <p:ph type="dt" idx="10"/>
          </p:nvPr>
        </p:nvSpPr>
        <p:spPr/>
        <p:txBody>
          <a:bodyPr/>
          <a:lstStyle/>
          <a:p>
            <a:pPr>
              <a:defRPr/>
            </a:pPr>
            <a:r>
              <a:rPr lang="en-GB" smtClean="0"/>
              <a:t>2008/09/20</a:t>
            </a:r>
            <a:endParaRPr lang="en-GB"/>
          </a:p>
        </p:txBody>
      </p:sp>
      <p:sp>
        <p:nvSpPr>
          <p:cNvPr id="5" name="スライド番号プレースホルダー 4"/>
          <p:cNvSpPr>
            <a:spLocks noGrp="1"/>
          </p:cNvSpPr>
          <p:nvPr>
            <p:ph type="sldNum" idx="11"/>
          </p:nvPr>
        </p:nvSpPr>
        <p:spPr/>
        <p:txBody>
          <a:bodyPr/>
          <a:lstStyle/>
          <a:p>
            <a:pPr>
              <a:defRPr/>
            </a:pPr>
            <a:fld id="{F1551EB3-F165-4829-980D-84E4B6D5D3DA}" type="slidenum">
              <a:rPr lang="en-GB" smtClean="0"/>
              <a:pPr>
                <a:defRPr/>
              </a:pPr>
              <a:t>16</a:t>
            </a:fld>
            <a:endParaRPr lang="en-GB"/>
          </a:p>
        </p:txBody>
      </p:sp>
    </p:spTree>
    <p:extLst>
      <p:ext uri="{BB962C8B-B14F-4D97-AF65-F5344CB8AC3E}">
        <p14:creationId xmlns:p14="http://schemas.microsoft.com/office/powerpoint/2010/main" val="265845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98162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5452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4313" y="93663"/>
            <a:ext cx="2068512" cy="85725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57188" y="93663"/>
            <a:ext cx="6054725" cy="85725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7486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47536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29386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57188" y="1052513"/>
            <a:ext cx="4060825" cy="761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0413" y="1052513"/>
            <a:ext cx="4062412" cy="761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0701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1225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59091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7575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85689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21711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rgbClr val="FFCC66"/>
            </a:gs>
          </a:gsLst>
          <a:path path="circle">
            <a:fillToRect l="50000" t="-80000" r="50000" b="180000"/>
          </a:path>
        </a:gra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357188" y="1123950"/>
            <a:ext cx="8275637" cy="487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7" name="Rectangle 2"/>
          <p:cNvSpPr>
            <a:spLocks noGrp="1" noChangeArrowheads="1"/>
          </p:cNvSpPr>
          <p:nvPr>
            <p:ph type="title"/>
          </p:nvPr>
        </p:nvSpPr>
        <p:spPr bwMode="auto">
          <a:xfrm>
            <a:off x="357188" y="93663"/>
            <a:ext cx="8275637"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9" name="Rectangle 4"/>
          <p:cNvSpPr>
            <a:spLocks noChangeArrowheads="1"/>
          </p:cNvSpPr>
          <p:nvPr/>
        </p:nvSpPr>
        <p:spPr bwMode="auto">
          <a:xfrm>
            <a:off x="323528" y="6165850"/>
            <a:ext cx="8496944" cy="571500"/>
          </a:xfrm>
          <a:prstGeom prst="rect">
            <a:avLst/>
          </a:prstGeom>
          <a:solidFill>
            <a:srgbClr val="F3BB50">
              <a:alpha val="50195"/>
            </a:srgbClr>
          </a:solidFill>
          <a:ln>
            <a:noFill/>
          </a:ln>
          <a:effectLst>
            <a:glow rad="63500">
              <a:srgbClr val="CC6600">
                <a:alpha val="40000"/>
              </a:srgbClr>
            </a:glow>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300" b="1" smtClean="0">
                <a:solidFill>
                  <a:srgbClr val="996600"/>
                </a:solidFill>
                <a:ea typeface="ＭＳ Ｐゴシック" charset="-128"/>
              </a:rPr>
              <a:t>            ~ </a:t>
            </a:r>
            <a:r>
              <a:rPr lang="ja-JP" altLang="en-US" sz="2300" b="1" smtClean="0">
                <a:solidFill>
                  <a:srgbClr val="996600"/>
                </a:solidFill>
                <a:ea typeface="ＭＳ Ｐゴシック" charset="-128"/>
              </a:rPr>
              <a:t>ウィルス作成罪は修正が必要 </a:t>
            </a:r>
            <a:r>
              <a:rPr lang="en-US" altLang="ja-JP" sz="2300" b="1" smtClean="0">
                <a:solidFill>
                  <a:srgbClr val="996600"/>
                </a:solidFill>
                <a:ea typeface="ＭＳ Ｐゴシック" charset="-128"/>
              </a:rPr>
              <a:t>~ </a:t>
            </a:r>
            <a:r>
              <a:rPr lang="ja-JP" altLang="en-GB" sz="1600" b="0" smtClean="0">
                <a:solidFill>
                  <a:srgbClr val="996600"/>
                </a:solidFill>
                <a:ea typeface="ＭＳ Ｐゴシック" charset="-128"/>
              </a:rPr>
              <a:t>            </a:t>
            </a:r>
            <a:r>
              <a:rPr lang="en-US" altLang="ja-JP" sz="1600" b="0" smtClean="0">
                <a:solidFill>
                  <a:srgbClr val="996600"/>
                </a:solidFill>
                <a:ea typeface="ＭＳ Ｐゴシック" charset="-128"/>
              </a:rPr>
              <a:t>20110528</a:t>
            </a:r>
            <a:endParaRPr lang="ja-JP" altLang="en-GB" sz="2300" b="0">
              <a:solidFill>
                <a:srgbClr val="996600"/>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mj-lt"/>
          <a:ea typeface="+mj-ea"/>
          <a:cs typeface="+mj-cs"/>
        </a:defRPr>
      </a:lvl1pPr>
      <a:lvl2pPr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2pPr>
      <a:lvl3pPr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3pPr>
      <a:lvl4pPr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4pPr>
      <a:lvl5pPr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5pPr>
      <a:lvl6pPr marL="457200"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6pPr>
      <a:lvl7pPr marL="914400"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7pPr>
      <a:lvl8pPr marL="1371600"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8pPr>
      <a:lvl9pPr marL="1828800" algn="ctr" defTabSz="449263" rtl="0" eaLnBrk="0" fontAlgn="base" hangingPunct="0">
        <a:lnSpc>
          <a:spcPct val="62000"/>
        </a:lnSpc>
        <a:spcBef>
          <a:spcPct val="0"/>
        </a:spcBef>
        <a:spcAft>
          <a:spcPct val="0"/>
        </a:spcAft>
        <a:buClr>
          <a:srgbClr val="0099FF"/>
        </a:buClr>
        <a:buSzPct val="100000"/>
        <a:buFont typeface="Arial" charset="0"/>
        <a:defRPr sz="3200" b="1">
          <a:solidFill>
            <a:srgbClr val="0099FF"/>
          </a:solidFill>
          <a:latin typeface="Arial" charset="0"/>
          <a:cs typeface="メイリオ" pitchFamily="48" charset="0"/>
        </a:defRPr>
      </a:lvl9pPr>
    </p:titleStyle>
    <p:bodyStyle>
      <a:lvl1pPr marL="331788" indent="-331788" algn="l" defTabSz="449263" rtl="0" eaLnBrk="0" fontAlgn="base" hangingPunct="0">
        <a:spcBef>
          <a:spcPts val="400"/>
        </a:spcBef>
        <a:spcAft>
          <a:spcPct val="0"/>
        </a:spcAft>
        <a:buClr>
          <a:srgbClr val="000000"/>
        </a:buClr>
        <a:buSzPct val="100000"/>
        <a:buFont typeface="メイリオ" pitchFamily="48" charset="0"/>
        <a:buChar char="•"/>
        <a:defRPr sz="3200">
          <a:solidFill>
            <a:srgbClr val="000000"/>
          </a:solidFill>
          <a:latin typeface="+mn-lt"/>
          <a:ea typeface="+mn-ea"/>
          <a:cs typeface="+mn-cs"/>
        </a:defRPr>
      </a:lvl1pPr>
      <a:lvl2pPr marL="731838" indent="-274638" algn="l" defTabSz="449263" rtl="0" eaLnBrk="0" fontAlgn="base" hangingPunct="0">
        <a:spcBef>
          <a:spcPts val="400"/>
        </a:spcBef>
        <a:spcAft>
          <a:spcPct val="0"/>
        </a:spcAft>
        <a:buClr>
          <a:srgbClr val="000000"/>
        </a:buClr>
        <a:buSzPct val="100000"/>
        <a:buFont typeface="メイリオ" pitchFamily="48" charset="0"/>
        <a:buChar char="–"/>
        <a:defRPr sz="2800">
          <a:solidFill>
            <a:srgbClr val="000000"/>
          </a:solidFill>
          <a:latin typeface="+mn-lt"/>
          <a:cs typeface="+mn-cs"/>
        </a:defRPr>
      </a:lvl2pPr>
      <a:lvl3pPr marL="1143000" indent="-228600" algn="l" defTabSz="449263" rtl="0" eaLnBrk="0" fontAlgn="base" hangingPunct="0">
        <a:spcBef>
          <a:spcPts val="400"/>
        </a:spcBef>
        <a:spcAft>
          <a:spcPct val="0"/>
        </a:spcAft>
        <a:buClr>
          <a:srgbClr val="000000"/>
        </a:buClr>
        <a:buSzPct val="100000"/>
        <a:buFont typeface="メイリオ" pitchFamily="48" charset="0"/>
        <a:buChar char="•"/>
        <a:defRPr sz="2400">
          <a:solidFill>
            <a:srgbClr val="000000"/>
          </a:solidFill>
          <a:latin typeface="+mn-lt"/>
          <a:cs typeface="+mn-cs"/>
        </a:defRPr>
      </a:lvl3pPr>
      <a:lvl4pPr marL="1600200" indent="-228600" algn="l" defTabSz="449263" rtl="0" eaLnBrk="0" fontAlgn="base" hangingPunct="0">
        <a:spcBef>
          <a:spcPts val="400"/>
        </a:spcBef>
        <a:spcAft>
          <a:spcPct val="0"/>
        </a:spcAft>
        <a:buClr>
          <a:srgbClr val="000000"/>
        </a:buClr>
        <a:buSzPct val="100000"/>
        <a:buFont typeface="メイリオ" pitchFamily="48" charset="0"/>
        <a:buChar char="–"/>
        <a:defRPr sz="2000">
          <a:solidFill>
            <a:srgbClr val="000000"/>
          </a:solidFill>
          <a:latin typeface="+mn-lt"/>
          <a:cs typeface="+mn-cs"/>
        </a:defRPr>
      </a:lvl4pPr>
      <a:lvl5pPr marL="2057400" indent="-228600" algn="l" defTabSz="449263" rtl="0" eaLnBrk="0" fontAlgn="base" hangingPunct="0">
        <a:lnSpc>
          <a:spcPts val="4850"/>
        </a:lnSpc>
        <a:spcBef>
          <a:spcPts val="500"/>
        </a:spcBef>
        <a:spcAft>
          <a:spcPct val="0"/>
        </a:spcAft>
        <a:buClr>
          <a:srgbClr val="000000"/>
        </a:buClr>
        <a:buSzPct val="100000"/>
        <a:buFont typeface="メイリオ" pitchFamily="48" charset="0"/>
        <a:buChar char="»"/>
        <a:defRPr sz="2000">
          <a:solidFill>
            <a:srgbClr val="000000"/>
          </a:solidFill>
          <a:latin typeface="+mn-lt"/>
          <a:cs typeface="+mn-cs"/>
        </a:defRPr>
      </a:lvl5pPr>
      <a:lvl6pPr marL="2514600" indent="-228600" algn="l" defTabSz="449263" rtl="0" eaLnBrk="0" fontAlgn="base" hangingPunct="0">
        <a:lnSpc>
          <a:spcPts val="4850"/>
        </a:lnSpc>
        <a:spcBef>
          <a:spcPts val="500"/>
        </a:spcBef>
        <a:spcAft>
          <a:spcPct val="0"/>
        </a:spcAft>
        <a:buClr>
          <a:srgbClr val="000000"/>
        </a:buClr>
        <a:buSzPct val="100000"/>
        <a:buFont typeface="メイリオ" pitchFamily="48" charset="0"/>
        <a:buChar char="»"/>
        <a:defRPr sz="2000">
          <a:solidFill>
            <a:srgbClr val="000000"/>
          </a:solidFill>
          <a:latin typeface="+mn-lt"/>
          <a:cs typeface="+mn-cs"/>
        </a:defRPr>
      </a:lvl6pPr>
      <a:lvl7pPr marL="2971800" indent="-228600" algn="l" defTabSz="449263" rtl="0" eaLnBrk="0" fontAlgn="base" hangingPunct="0">
        <a:lnSpc>
          <a:spcPts val="4850"/>
        </a:lnSpc>
        <a:spcBef>
          <a:spcPts val="500"/>
        </a:spcBef>
        <a:spcAft>
          <a:spcPct val="0"/>
        </a:spcAft>
        <a:buClr>
          <a:srgbClr val="000000"/>
        </a:buClr>
        <a:buSzPct val="100000"/>
        <a:buFont typeface="メイリオ" pitchFamily="48" charset="0"/>
        <a:buChar char="»"/>
        <a:defRPr sz="2000">
          <a:solidFill>
            <a:srgbClr val="000000"/>
          </a:solidFill>
          <a:latin typeface="+mn-lt"/>
          <a:cs typeface="+mn-cs"/>
        </a:defRPr>
      </a:lvl7pPr>
      <a:lvl8pPr marL="3429000" indent="-228600" algn="l" defTabSz="449263" rtl="0" eaLnBrk="0" fontAlgn="base" hangingPunct="0">
        <a:lnSpc>
          <a:spcPts val="4850"/>
        </a:lnSpc>
        <a:spcBef>
          <a:spcPts val="500"/>
        </a:spcBef>
        <a:spcAft>
          <a:spcPct val="0"/>
        </a:spcAft>
        <a:buClr>
          <a:srgbClr val="000000"/>
        </a:buClr>
        <a:buSzPct val="100000"/>
        <a:buFont typeface="メイリオ" pitchFamily="48" charset="0"/>
        <a:buChar char="»"/>
        <a:defRPr sz="2000">
          <a:solidFill>
            <a:srgbClr val="000000"/>
          </a:solidFill>
          <a:latin typeface="+mn-lt"/>
          <a:cs typeface="+mn-cs"/>
        </a:defRPr>
      </a:lvl8pPr>
      <a:lvl9pPr marL="3886200" indent="-228600" algn="l" defTabSz="449263" rtl="0" eaLnBrk="0" fontAlgn="base" hangingPunct="0">
        <a:lnSpc>
          <a:spcPts val="4850"/>
        </a:lnSpc>
        <a:spcBef>
          <a:spcPts val="500"/>
        </a:spcBef>
        <a:spcAft>
          <a:spcPct val="0"/>
        </a:spcAft>
        <a:buClr>
          <a:srgbClr val="000000"/>
        </a:buClr>
        <a:buSzPct val="100000"/>
        <a:buFont typeface="メイリオ" pitchFamily="48" charset="0"/>
        <a:buChar char="»"/>
        <a:defRPr sz="2000">
          <a:solidFill>
            <a:srgbClr val="000000"/>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astand.asahi.com/magazine/wrnational/special/2011011800003.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68313" y="1358485"/>
            <a:ext cx="7920706" cy="171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9pPr>
          </a:lstStyle>
          <a:p>
            <a:pPr algn="ctr" eaLnBrk="1" hangingPunct="1">
              <a:lnSpc>
                <a:spcPct val="100000"/>
              </a:lnSpc>
              <a:buClr>
                <a:srgbClr val="0099FF"/>
              </a:buClr>
              <a:defRPr/>
            </a:pPr>
            <a:r>
              <a:rPr lang="ja-JP" altLang="en-US" sz="7200" b="1" smtClean="0">
                <a:solidFill>
                  <a:srgbClr val="0099FF"/>
                </a:solidFill>
                <a:effectLst>
                  <a:outerShdw blurRad="38100" dist="38100" dir="2700000" algn="tl">
                    <a:srgbClr val="C0C0C0"/>
                  </a:outerShdw>
                </a:effectLst>
                <a:ea typeface="ＭＳ Ｐゴシック" pitchFamily="48" charset="-128"/>
              </a:rPr>
              <a:t>ウィルス作成罪</a:t>
            </a:r>
            <a:r>
              <a:rPr lang="en-US" altLang="ja-JP" sz="7200" b="1" smtClean="0">
                <a:solidFill>
                  <a:srgbClr val="0099FF"/>
                </a:solidFill>
                <a:effectLst>
                  <a:outerShdw blurRad="38100" dist="38100" dir="2700000" algn="tl">
                    <a:srgbClr val="C0C0C0"/>
                  </a:outerShdw>
                </a:effectLst>
                <a:ea typeface="ＭＳ Ｐゴシック" pitchFamily="48" charset="-128"/>
              </a:rPr>
              <a:t/>
            </a:r>
            <a:br>
              <a:rPr lang="en-US" altLang="ja-JP" sz="7200" b="1" smtClean="0">
                <a:solidFill>
                  <a:srgbClr val="0099FF"/>
                </a:solidFill>
                <a:effectLst>
                  <a:outerShdw blurRad="38100" dist="38100" dir="2700000" algn="tl">
                    <a:srgbClr val="C0C0C0"/>
                  </a:outerShdw>
                </a:effectLst>
                <a:ea typeface="ＭＳ Ｐゴシック" pitchFamily="48" charset="-128"/>
              </a:rPr>
            </a:br>
            <a:r>
              <a:rPr lang="en-US" altLang="ja-JP" sz="4000" b="1" smtClean="0">
                <a:solidFill>
                  <a:srgbClr val="0099FF"/>
                </a:solidFill>
                <a:effectLst>
                  <a:outerShdw blurRad="38100" dist="38100" dir="2700000" algn="tl">
                    <a:srgbClr val="C0C0C0"/>
                  </a:outerShdw>
                </a:effectLst>
                <a:ea typeface="ＭＳ Ｐゴシック" pitchFamily="48" charset="-128"/>
              </a:rPr>
              <a:t>(</a:t>
            </a:r>
            <a:r>
              <a:rPr lang="ja-JP" altLang="en-US" sz="4000" b="1" smtClean="0">
                <a:solidFill>
                  <a:srgbClr val="0099FF"/>
                </a:solidFill>
                <a:effectLst>
                  <a:outerShdw blurRad="38100" dist="38100" dir="2700000" algn="tl">
                    <a:srgbClr val="C0C0C0"/>
                  </a:outerShdw>
                </a:effectLst>
                <a:ea typeface="ＭＳ Ｐゴシック" pitchFamily="48" charset="-128"/>
              </a:rPr>
              <a:t>追補版</a:t>
            </a:r>
            <a:r>
              <a:rPr lang="en-US" altLang="ja-JP" sz="4000" b="1" smtClean="0">
                <a:solidFill>
                  <a:srgbClr val="0099FF"/>
                </a:solidFill>
                <a:effectLst>
                  <a:outerShdw blurRad="38100" dist="38100" dir="2700000" algn="tl">
                    <a:srgbClr val="C0C0C0"/>
                  </a:outerShdw>
                </a:effectLst>
                <a:ea typeface="ＭＳ Ｐゴシック" pitchFamily="48" charset="-128"/>
              </a:rPr>
              <a:t>)</a:t>
            </a:r>
            <a:endParaRPr lang="ja-JP" altLang="en-GB" sz="7200" b="1" smtClean="0">
              <a:solidFill>
                <a:srgbClr val="0099FF"/>
              </a:solidFill>
              <a:effectLst>
                <a:outerShdw blurRad="38100" dist="38100" dir="2700000" algn="tl">
                  <a:srgbClr val="C0C0C0"/>
                </a:outerShdw>
              </a:effectLst>
              <a:ea typeface="ＭＳ Ｐゴシック" pitchFamily="48" charset="-128"/>
            </a:endParaRPr>
          </a:p>
        </p:txBody>
      </p:sp>
      <p:sp>
        <p:nvSpPr>
          <p:cNvPr id="2051" name="Text Box 2"/>
          <p:cNvSpPr txBox="1">
            <a:spLocks noChangeArrowheads="1"/>
          </p:cNvSpPr>
          <p:nvPr/>
        </p:nvSpPr>
        <p:spPr bwMode="auto">
          <a:xfrm>
            <a:off x="499169" y="3866183"/>
            <a:ext cx="8064127"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5pPr>
            <a:lvl6pPr marL="25146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6pPr>
            <a:lvl7pPr marL="29718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7pPr>
            <a:lvl8pPr marL="34290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8pPr>
            <a:lvl9pPr marL="3886200" indent="-228600" defTabSz="449263" eaLnBrk="0" fontAlgn="base" hangingPunct="0">
              <a:lnSpc>
                <a:spcPct val="149000"/>
              </a:lnSpc>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メイリオ" pitchFamily="48" charset="0"/>
                <a:cs typeface="メイリオ" pitchFamily="48" charset="0"/>
              </a:defRPr>
            </a:lvl9pPr>
          </a:lstStyle>
          <a:p>
            <a:pPr algn="ctr" eaLnBrk="1" hangingPunct="1">
              <a:lnSpc>
                <a:spcPct val="100000"/>
              </a:lnSpc>
              <a:spcBef>
                <a:spcPts val="600"/>
              </a:spcBef>
              <a:buFont typeface="メイリオ" pitchFamily="48" charset="0"/>
              <a:buNone/>
            </a:pPr>
            <a:r>
              <a:rPr lang="ja-JP" altLang="en-GB" sz="2400" b="1">
                <a:solidFill>
                  <a:srgbClr val="B80047"/>
                </a:solidFill>
                <a:latin typeface="+mn-lt"/>
                <a:ea typeface="ＭＳ Ｐゴシック" charset="-128"/>
              </a:rPr>
              <a:t>～ </a:t>
            </a:r>
            <a:r>
              <a:rPr lang="ja-JP" altLang="en-US" sz="3200" b="1">
                <a:solidFill>
                  <a:srgbClr val="B80047"/>
                </a:solidFill>
                <a:latin typeface="+mn-lt"/>
                <a:ea typeface="ＭＳ Ｐゴシック" charset="-128"/>
              </a:rPr>
              <a:t>この</a:t>
            </a:r>
            <a:r>
              <a:rPr lang="ja-JP" altLang="en-US" sz="3200" b="1" smtClean="0">
                <a:solidFill>
                  <a:srgbClr val="B80047"/>
                </a:solidFill>
                <a:latin typeface="+mn-lt"/>
                <a:ea typeface="ＭＳ Ｐゴシック" charset="-128"/>
              </a:rPr>
              <a:t>まま成立したら ヤバイんじゃね</a:t>
            </a:r>
            <a:r>
              <a:rPr lang="en-US" altLang="ja-JP" sz="3200" smtClean="0">
                <a:solidFill>
                  <a:srgbClr val="B80047"/>
                </a:solidFill>
                <a:latin typeface="+mn-lt"/>
                <a:ea typeface="ＭＳ Ｐゴシック" charset="-128"/>
              </a:rPr>
              <a:t>!?</a:t>
            </a:r>
            <a:r>
              <a:rPr lang="en-GB" altLang="ja-JP" sz="2400" b="1" smtClean="0">
                <a:solidFill>
                  <a:srgbClr val="B80047"/>
                </a:solidFill>
                <a:latin typeface="+mn-lt"/>
                <a:ea typeface="ＭＳ Ｐゴシック" charset="-128"/>
              </a:rPr>
              <a:t> </a:t>
            </a:r>
            <a:r>
              <a:rPr lang="ja-JP" altLang="en-GB" sz="2400" b="1">
                <a:solidFill>
                  <a:srgbClr val="B80047"/>
                </a:solidFill>
                <a:latin typeface="+mn-lt"/>
                <a:ea typeface="ＭＳ Ｐゴシック" charset="-128"/>
              </a:rPr>
              <a:t>～</a:t>
            </a:r>
          </a:p>
        </p:txBody>
      </p:sp>
      <p:sp>
        <p:nvSpPr>
          <p:cNvPr id="2" name="テキスト ボックス 1"/>
          <p:cNvSpPr txBox="1"/>
          <p:nvPr/>
        </p:nvSpPr>
        <p:spPr>
          <a:xfrm>
            <a:off x="2947768" y="5233843"/>
            <a:ext cx="5689227" cy="830997"/>
          </a:xfrm>
          <a:prstGeom prst="rect">
            <a:avLst/>
          </a:prstGeom>
          <a:noFill/>
        </p:spPr>
        <p:txBody>
          <a:bodyPr wrap="square" rtlCol="0">
            <a:spAutoFit/>
          </a:bodyPr>
          <a:lstStyle/>
          <a:p>
            <a:pPr algn="r">
              <a:lnSpc>
                <a:spcPct val="100000"/>
              </a:lnSpc>
            </a:pPr>
            <a:r>
              <a:rPr kumimoji="1" lang="en-US" altLang="ja-JP" sz="2400" smtClean="0">
                <a:solidFill>
                  <a:schemeClr val="accent6">
                    <a:lumMod val="75000"/>
                  </a:schemeClr>
                </a:solidFill>
              </a:rPr>
              <a:t>2011/05/28</a:t>
            </a:r>
            <a:br>
              <a:rPr kumimoji="1" lang="en-US" altLang="ja-JP" sz="2400" smtClean="0">
                <a:solidFill>
                  <a:schemeClr val="accent6">
                    <a:lumMod val="75000"/>
                  </a:schemeClr>
                </a:solidFill>
              </a:rPr>
            </a:br>
            <a:r>
              <a:rPr kumimoji="1" lang="en-US" altLang="ja-JP" sz="2400" smtClean="0">
                <a:solidFill>
                  <a:schemeClr val="accent6">
                    <a:lumMod val="75000"/>
                  </a:schemeClr>
                </a:solidFill>
              </a:rPr>
              <a:t>@biac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nSpc>
                <a:spcPct val="85000"/>
              </a:lnSpc>
            </a:pPr>
            <a:r>
              <a:rPr kumimoji="1" lang="ja-JP" altLang="en-US" smtClean="0"/>
              <a:t>ウィルス取得罪</a:t>
            </a:r>
            <a:r>
              <a:rPr kumimoji="1" lang="en-US" altLang="ja-JP" smtClean="0"/>
              <a:t/>
            </a:r>
            <a:br>
              <a:rPr kumimoji="1" lang="en-US" altLang="ja-JP" smtClean="0"/>
            </a:br>
            <a:r>
              <a:rPr kumimoji="1" lang="ja-JP" altLang="en-US" sz="2400" b="0"/>
              <a:t>第百六十八条</a:t>
            </a:r>
            <a:r>
              <a:rPr kumimoji="1" lang="ja-JP" altLang="en-US" sz="2400" b="0" smtClean="0"/>
              <a:t>の三</a:t>
            </a:r>
            <a:endParaRPr kumimoji="1" lang="ja-JP" altLang="en-US"/>
          </a:p>
        </p:txBody>
      </p:sp>
      <p:sp>
        <p:nvSpPr>
          <p:cNvPr id="3" name="コンテンツ プレースホルダー 2"/>
          <p:cNvSpPr>
            <a:spLocks noGrp="1"/>
          </p:cNvSpPr>
          <p:nvPr>
            <p:ph idx="1"/>
          </p:nvPr>
        </p:nvSpPr>
        <p:spPr/>
        <p:txBody>
          <a:bodyPr/>
          <a:lstStyle/>
          <a:p>
            <a:r>
              <a:rPr kumimoji="1" lang="en-US" altLang="ja-JP" smtClean="0"/>
              <a:t>(</a:t>
            </a:r>
            <a:br>
              <a:rPr kumimoji="1" lang="en-US" altLang="ja-JP" smtClean="0"/>
            </a:br>
            <a:r>
              <a:rPr kumimoji="1" lang="en-US" altLang="ja-JP" smtClean="0"/>
              <a:t>    (</a:t>
            </a:r>
            <a:r>
              <a:rPr kumimoji="1" lang="ja-JP" altLang="en-US" smtClean="0"/>
              <a:t>正当</a:t>
            </a:r>
            <a:r>
              <a:rPr kumimoji="1" lang="ja-JP" altLang="en-US"/>
              <a:t>な理由がないのに</a:t>
            </a:r>
            <a:r>
              <a:rPr kumimoji="1" lang="ja-JP" altLang="en-US" smtClean="0"/>
              <a:t>、</a:t>
            </a:r>
            <a:r>
              <a:rPr kumimoji="1" lang="en-US" altLang="ja-JP" smtClean="0"/>
              <a:t>)</a:t>
            </a:r>
            <a:br>
              <a:rPr kumimoji="1" lang="en-US" altLang="ja-JP" smtClean="0"/>
            </a:br>
            <a:r>
              <a:rPr kumimoji="1" lang="en-US" altLang="ja-JP" smtClean="0"/>
              <a:t>        AND</a:t>
            </a:r>
            <a:br>
              <a:rPr kumimoji="1" lang="en-US" altLang="ja-JP" smtClean="0"/>
            </a:br>
            <a:r>
              <a:rPr kumimoji="1" lang="en-US" altLang="ja-JP" smtClean="0"/>
              <a:t>    (</a:t>
            </a:r>
            <a:r>
              <a:rPr kumimoji="1" lang="ja-JP" altLang="en-US"/>
              <a:t>人の電子計算機における実行の用に</a:t>
            </a:r>
            <a:r>
              <a:rPr kumimoji="1" lang="en-US" altLang="ja-JP"/>
              <a:t/>
            </a:r>
            <a:br>
              <a:rPr kumimoji="1" lang="en-US" altLang="ja-JP"/>
            </a:br>
            <a:r>
              <a:rPr kumimoji="1" lang="en-US" altLang="ja-JP"/>
              <a:t>     </a:t>
            </a:r>
            <a:r>
              <a:rPr kumimoji="1" lang="ja-JP" altLang="en-US"/>
              <a:t>供する目的で、</a:t>
            </a:r>
            <a:r>
              <a:rPr kumimoji="1" lang="en-US" altLang="ja-JP" smtClean="0"/>
              <a:t>)</a:t>
            </a:r>
            <a:br>
              <a:rPr kumimoji="1" lang="en-US" altLang="ja-JP" smtClean="0"/>
            </a:br>
            <a:r>
              <a:rPr kumimoji="1" lang="en-US" altLang="ja-JP" smtClean="0"/>
              <a:t>)</a:t>
            </a:r>
            <a:br>
              <a:rPr kumimoji="1" lang="en-US" altLang="ja-JP" smtClean="0"/>
            </a:br>
            <a:r>
              <a:rPr kumimoji="1" lang="ja-JP" altLang="en-US"/>
              <a:t>「ウィルス」</a:t>
            </a:r>
            <a:r>
              <a:rPr kumimoji="1" lang="ja-JP" altLang="en-US" smtClean="0"/>
              <a:t>を </a:t>
            </a:r>
            <a:r>
              <a:rPr kumimoji="1" lang="en-US" altLang="ja-JP" smtClean="0"/>
              <a:t/>
            </a:r>
            <a:br>
              <a:rPr kumimoji="1" lang="en-US" altLang="ja-JP" smtClean="0"/>
            </a:br>
            <a:r>
              <a:rPr kumimoji="1" lang="en-US" altLang="ja-JP" smtClean="0"/>
              <a:t>(</a:t>
            </a:r>
            <a:r>
              <a:rPr kumimoji="1" lang="ja-JP" altLang="en-US" b="1" smtClean="0"/>
              <a:t>取得</a:t>
            </a:r>
            <a:r>
              <a:rPr kumimoji="1" lang="ja-JP" altLang="en-US"/>
              <a:t>し</a:t>
            </a:r>
            <a:r>
              <a:rPr kumimoji="1" lang="ja-JP" altLang="en-US" smtClean="0"/>
              <a:t>、</a:t>
            </a:r>
            <a:r>
              <a:rPr kumimoji="1" lang="en-US" altLang="ja-JP" smtClean="0"/>
              <a:t>OR </a:t>
            </a:r>
            <a:r>
              <a:rPr kumimoji="1" lang="ja-JP" altLang="en-US" b="1" smtClean="0"/>
              <a:t>保管</a:t>
            </a:r>
            <a:r>
              <a:rPr kumimoji="1" lang="ja-JP" altLang="en-US" smtClean="0"/>
              <a:t>した</a:t>
            </a:r>
            <a:r>
              <a:rPr kumimoji="1" lang="en-US" altLang="ja-JP" smtClean="0"/>
              <a:t>) </a:t>
            </a:r>
            <a:r>
              <a:rPr kumimoji="1" lang="ja-JP" altLang="en-US" smtClean="0"/>
              <a:t>者</a:t>
            </a:r>
            <a:r>
              <a:rPr kumimoji="1" lang="ja-JP" altLang="en-US"/>
              <a:t>は</a:t>
            </a:r>
            <a:r>
              <a:rPr kumimoji="1" lang="ja-JP" altLang="en-US" smtClean="0"/>
              <a:t>、</a:t>
            </a:r>
            <a:r>
              <a:rPr kumimoji="1" lang="en-US" altLang="ja-JP" smtClean="0"/>
              <a:t/>
            </a:r>
            <a:br>
              <a:rPr kumimoji="1" lang="en-US" altLang="ja-JP" smtClean="0"/>
            </a:br>
            <a:r>
              <a:rPr kumimoji="1" lang="ja-JP" altLang="en-US" smtClean="0"/>
              <a:t>二年</a:t>
            </a:r>
            <a:r>
              <a:rPr kumimoji="1" lang="ja-JP" altLang="en-US"/>
              <a:t>以下の懲役又は三十万円以下の罰金に処する。</a:t>
            </a:r>
          </a:p>
          <a:p>
            <a:endParaRPr kumimoji="1" lang="ja-JP" altLang="en-US"/>
          </a:p>
        </p:txBody>
      </p:sp>
    </p:spTree>
    <p:extLst>
      <p:ext uri="{BB962C8B-B14F-4D97-AF65-F5344CB8AC3E}">
        <p14:creationId xmlns:p14="http://schemas.microsoft.com/office/powerpoint/2010/main" val="163423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未必の故意</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刑法は、個別の定めが無い限り、故意犯のみを罰する </a:t>
            </a:r>
            <a:r>
              <a:rPr kumimoji="1" lang="en-US" altLang="ja-JP" smtClean="0"/>
              <a:t>= </a:t>
            </a:r>
            <a:r>
              <a:rPr kumimoji="1" lang="ja-JP" altLang="en-US" b="1" smtClean="0"/>
              <a:t>過失は罪にならない</a:t>
            </a:r>
            <a:r>
              <a:rPr kumimoji="1" lang="en-US" altLang="ja-JP" b="1" smtClean="0"/>
              <a:t/>
            </a:r>
            <a:br>
              <a:rPr kumimoji="1" lang="en-US" altLang="ja-JP" b="1" smtClean="0"/>
            </a:br>
            <a:endParaRPr kumimoji="1" lang="en-US" altLang="ja-JP" b="1" smtClean="0"/>
          </a:p>
          <a:p>
            <a:r>
              <a:rPr kumimoji="1" lang="ja-JP" altLang="en-US"/>
              <a:t>未必の</a:t>
            </a:r>
            <a:r>
              <a:rPr kumimoji="1" lang="ja-JP" altLang="en-US" smtClean="0"/>
              <a:t>故意</a:t>
            </a:r>
            <a:r>
              <a:rPr kumimoji="1" lang="en-US" altLang="ja-JP" smtClean="0"/>
              <a:t>: </a:t>
            </a:r>
            <a:r>
              <a:rPr kumimoji="1" lang="ja-JP" altLang="en-US" sz="2400"/>
              <a:t>「犯罪結果の実現は不確実だが、それが実現されるかもしれないことを表象し、かつ、実現されることを認容した場合を</a:t>
            </a:r>
            <a:r>
              <a:rPr kumimoji="1" lang="ja-JP" altLang="en-US" sz="2400" smtClean="0"/>
              <a:t>いう</a:t>
            </a:r>
            <a:r>
              <a:rPr kumimoji="1" lang="en-US" altLang="ja-JP" sz="2400" smtClean="0"/>
              <a:t>(</a:t>
            </a:r>
            <a:r>
              <a:rPr kumimoji="1" lang="ja-JP" altLang="en-US" sz="2400" smtClean="0"/>
              <a:t>認容</a:t>
            </a:r>
            <a:r>
              <a:rPr kumimoji="1" lang="ja-JP" altLang="en-US" sz="2400"/>
              <a:t>説</a:t>
            </a:r>
            <a:r>
              <a:rPr kumimoji="1" lang="en-US" altLang="ja-JP" sz="2400" smtClean="0"/>
              <a:t>)</a:t>
            </a:r>
            <a:r>
              <a:rPr kumimoji="1" lang="ja-JP" altLang="en-US" sz="2400" smtClean="0"/>
              <a:t>」</a:t>
            </a:r>
            <a:r>
              <a:rPr kumimoji="1" lang="en-US" altLang="ja-JP" sz="2000" smtClean="0"/>
              <a:t>(Wikipedia</a:t>
            </a:r>
            <a:r>
              <a:rPr kumimoji="1" lang="ja-JP" altLang="en-US" sz="2000" smtClean="0"/>
              <a:t>より</a:t>
            </a:r>
            <a:r>
              <a:rPr kumimoji="1" lang="en-US" altLang="ja-JP" sz="2000" smtClean="0"/>
              <a:t>)</a:t>
            </a:r>
            <a:r>
              <a:rPr kumimoji="1" lang="en-US" altLang="ja-JP" smtClean="0"/>
              <a:t/>
            </a:r>
            <a:br>
              <a:rPr kumimoji="1" lang="en-US" altLang="ja-JP" smtClean="0"/>
            </a:br>
            <a:r>
              <a:rPr kumimoji="1" lang="ja-JP" altLang="en-US" smtClean="0">
                <a:solidFill>
                  <a:schemeClr val="accent2">
                    <a:lumMod val="75000"/>
                  </a:schemeClr>
                </a:solidFill>
              </a:rPr>
              <a:t>バグの存在を知っていて、このままでは 「ウィルス」に当たるかもしれないが、それでも構わないと思った</a:t>
            </a:r>
            <a:r>
              <a:rPr kumimoji="1" lang="ja-JP" altLang="en-US" smtClean="0"/>
              <a:t> ⇒ 未必の故意にあたるんじゃ</a:t>
            </a:r>
            <a:r>
              <a:rPr kumimoji="1" lang="en-US" altLang="ja-JP" smtClean="0"/>
              <a:t>?</a:t>
            </a:r>
            <a:r>
              <a:rPr kumimoji="1" lang="ja-JP" altLang="en-US" smtClean="0"/>
              <a:t> </a:t>
            </a:r>
            <a:r>
              <a:rPr kumimoji="1" lang="ja-JP" altLang="en-US" b="1" smtClean="0"/>
              <a:t>未必</a:t>
            </a:r>
            <a:r>
              <a:rPr kumimoji="1" lang="ja-JP" altLang="en-US" b="1"/>
              <a:t>の</a:t>
            </a:r>
            <a:r>
              <a:rPr kumimoji="1" lang="ja-JP" altLang="en-US" b="1" smtClean="0"/>
              <a:t>故意は罪になる</a:t>
            </a:r>
            <a:endParaRPr kumimoji="1" lang="ja-JP" altLang="en-US" b="1"/>
          </a:p>
        </p:txBody>
      </p:sp>
      <p:sp>
        <p:nvSpPr>
          <p:cNvPr id="4" name="角丸四角形吹き出し 3"/>
          <p:cNvSpPr/>
          <p:nvPr/>
        </p:nvSpPr>
        <p:spPr bwMode="auto">
          <a:xfrm>
            <a:off x="6444208" y="2101843"/>
            <a:ext cx="2520280" cy="458844"/>
          </a:xfrm>
          <a:prstGeom prst="wedgeRoundRectCallout">
            <a:avLst>
              <a:gd name="adj1" fmla="val -21740"/>
              <a:gd name="adj2" fmla="val -66840"/>
              <a:gd name="adj3" fmla="val 16667"/>
            </a:avLst>
          </a:prstGeom>
          <a:blipFill dpi="0" rotWithShape="1">
            <a:blip r:embed="rId2">
              <a:alphaModFix amt="75000"/>
            </a:blip>
            <a:srcRect/>
            <a:tile tx="0" ty="0" sx="100000" sy="100000" flip="none" algn="tl"/>
          </a:blipFill>
          <a:ln w="19050" cap="flat" cmpd="sng" algn="ctr">
            <a:solidFill>
              <a:schemeClr val="accent6">
                <a:lumMod val="75000"/>
              </a:schemeClr>
            </a:solidFill>
            <a:prstDash val="solid"/>
            <a:round/>
            <a:headEnd type="none" w="med" len="med"/>
            <a:tailEnd type="none" w="med" len="med"/>
          </a:ln>
          <a:effectLst/>
          <a:extLst/>
        </p:spPr>
        <p:txBody>
          <a:bodyPr anchor="ctr">
            <a:normAutofit fontScale="77500" lnSpcReduction="20000"/>
          </a:bodyPr>
          <a:lstStyle/>
          <a:p>
            <a:pPr algn="ctr">
              <a:lnSpc>
                <a:spcPct val="129000"/>
              </a:lnSpc>
              <a:defRPr/>
            </a:pPr>
            <a:r>
              <a:rPr lang="ja-JP" altLang="en-US" sz="2400" b="1" smtClean="0">
                <a:solidFill>
                  <a:srgbClr val="FF0000"/>
                </a:solidFill>
                <a:latin typeface="+mn-ea"/>
              </a:rPr>
              <a:t>バグは過失だよね</a:t>
            </a:r>
            <a:r>
              <a:rPr lang="en-US" altLang="ja-JP" sz="2400" b="1" smtClean="0">
                <a:solidFill>
                  <a:srgbClr val="FF0000"/>
                </a:solidFill>
                <a:latin typeface="+mn-ea"/>
              </a:rPr>
              <a:t>!</a:t>
            </a:r>
            <a:endParaRPr lang="ja-JP" altLang="en-US" sz="1900" b="1">
              <a:solidFill>
                <a:srgbClr val="FF0000"/>
              </a:solidFill>
              <a:latin typeface="+mn-ea"/>
            </a:endParaRPr>
          </a:p>
        </p:txBody>
      </p:sp>
      <p:sp>
        <p:nvSpPr>
          <p:cNvPr id="5" name="角丸四角形吹き出し 4"/>
          <p:cNvSpPr/>
          <p:nvPr/>
        </p:nvSpPr>
        <p:spPr bwMode="auto">
          <a:xfrm>
            <a:off x="6732240" y="476672"/>
            <a:ext cx="2232248" cy="458844"/>
          </a:xfrm>
          <a:prstGeom prst="wedgeRoundRectCallout">
            <a:avLst>
              <a:gd name="adj1" fmla="val -160410"/>
              <a:gd name="adj2" fmla="val 106355"/>
              <a:gd name="adj3" fmla="val 16667"/>
            </a:avLst>
          </a:prstGeom>
          <a:blipFill dpi="0" rotWithShape="1">
            <a:blip r:embed="rId2">
              <a:alphaModFix amt="75000"/>
            </a:blip>
            <a:srcRect/>
            <a:tile tx="0" ty="0" sx="100000" sy="100000" flip="none" algn="tl"/>
          </a:blipFill>
          <a:ln w="19050" cap="flat" cmpd="sng" algn="ctr">
            <a:solidFill>
              <a:schemeClr val="accent6">
                <a:lumMod val="75000"/>
              </a:schemeClr>
            </a:solidFill>
            <a:prstDash val="solid"/>
            <a:round/>
            <a:headEnd type="none" w="med" len="med"/>
            <a:tailEnd type="none" w="med" len="med"/>
          </a:ln>
          <a:effectLst/>
          <a:extLst/>
        </p:spPr>
        <p:txBody>
          <a:bodyPr anchor="ctr">
            <a:normAutofit fontScale="77500" lnSpcReduction="20000"/>
          </a:bodyPr>
          <a:lstStyle/>
          <a:p>
            <a:pPr algn="ctr">
              <a:lnSpc>
                <a:spcPct val="129000"/>
              </a:lnSpc>
              <a:defRPr/>
            </a:pPr>
            <a:r>
              <a:rPr lang="ja-JP" altLang="en-US" sz="2400" b="1" smtClean="0">
                <a:solidFill>
                  <a:srgbClr val="FF0000"/>
                </a:solidFill>
                <a:latin typeface="+mn-ea"/>
              </a:rPr>
              <a:t>過失致死など</a:t>
            </a:r>
            <a:endParaRPr lang="ja-JP" altLang="en-US" sz="1900" b="1">
              <a:solidFill>
                <a:srgbClr val="FF0000"/>
              </a:solidFill>
              <a:latin typeface="+mn-ea"/>
            </a:endParaRPr>
          </a:p>
        </p:txBody>
      </p:sp>
    </p:spTree>
    <p:extLst>
      <p:ext uri="{BB962C8B-B14F-4D97-AF65-F5344CB8AC3E}">
        <p14:creationId xmlns:p14="http://schemas.microsoft.com/office/powerpoint/2010/main" val="3254120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2011/5/27 </a:t>
            </a:r>
            <a:r>
              <a:rPr kumimoji="1" lang="ja-JP" altLang="en-US" smtClean="0"/>
              <a:t>衆議院 法務</a:t>
            </a:r>
            <a:r>
              <a:rPr kumimoji="1" lang="ja-JP" altLang="en-US"/>
              <a:t>委員会</a:t>
            </a:r>
          </a:p>
        </p:txBody>
      </p:sp>
      <p:sp>
        <p:nvSpPr>
          <p:cNvPr id="3" name="コンテンツ プレースホルダー 2"/>
          <p:cNvSpPr>
            <a:spLocks noGrp="1"/>
          </p:cNvSpPr>
          <p:nvPr>
            <p:ph idx="1"/>
          </p:nvPr>
        </p:nvSpPr>
        <p:spPr>
          <a:xfrm>
            <a:off x="357188" y="836712"/>
            <a:ext cx="8275637" cy="5157688"/>
          </a:xfrm>
        </p:spPr>
        <p:txBody>
          <a:bodyPr/>
          <a:lstStyle/>
          <a:p>
            <a:r>
              <a:rPr kumimoji="1" lang="ja-JP" altLang="en-US" smtClean="0"/>
              <a:t>大口議員</a:t>
            </a:r>
            <a:r>
              <a:rPr kumimoji="1" lang="en-US" altLang="ja-JP" smtClean="0"/>
              <a:t>(</a:t>
            </a:r>
            <a:r>
              <a:rPr kumimoji="1" lang="ja-JP" altLang="en-US" smtClean="0"/>
              <a:t>質問</a:t>
            </a:r>
            <a:r>
              <a:rPr kumimoji="1" lang="en-US" altLang="ja-JP" smtClean="0"/>
              <a:t>)</a:t>
            </a:r>
            <a:r>
              <a:rPr kumimoji="1" lang="ja-JP" altLang="en-US" smtClean="0"/>
              <a:t> </a:t>
            </a:r>
            <a:r>
              <a:rPr kumimoji="1" lang="en-US" altLang="ja-JP" smtClean="0"/>
              <a:t>- </a:t>
            </a:r>
            <a:r>
              <a:rPr kumimoji="1" lang="zh-TW" altLang="en-US" smtClean="0"/>
              <a:t>江田五月法務大臣</a:t>
            </a:r>
            <a:r>
              <a:rPr kumimoji="1" lang="en-US" altLang="zh-TW" smtClean="0"/>
              <a:t>(</a:t>
            </a:r>
            <a:r>
              <a:rPr kumimoji="1" lang="ja-JP" altLang="en-US" smtClean="0"/>
              <a:t>答弁</a:t>
            </a:r>
            <a:r>
              <a:rPr kumimoji="1" lang="en-US" altLang="zh-TW" smtClean="0"/>
              <a:t>)</a:t>
            </a:r>
          </a:p>
        </p:txBody>
      </p:sp>
      <p:pic>
        <p:nvPicPr>
          <p:cNvPr id="4" name="2011年5月27日法務委員会(開会～散会)(Shugii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91680" y="1484784"/>
            <a:ext cx="5652120" cy="4239090"/>
          </a:xfrm>
          <a:prstGeom prst="rect">
            <a:avLst/>
          </a:prstGeom>
        </p:spPr>
      </p:pic>
      <p:sp>
        <p:nvSpPr>
          <p:cNvPr id="5" name="テキスト ボックス 4"/>
          <p:cNvSpPr txBox="1"/>
          <p:nvPr/>
        </p:nvSpPr>
        <p:spPr>
          <a:xfrm>
            <a:off x="7341367" y="5375690"/>
            <a:ext cx="1800200" cy="471155"/>
          </a:xfrm>
          <a:prstGeom prst="rect">
            <a:avLst/>
          </a:prstGeom>
          <a:noFill/>
        </p:spPr>
        <p:txBody>
          <a:bodyPr wrap="square" rtlCol="0">
            <a:spAutoFit/>
          </a:bodyPr>
          <a:lstStyle/>
          <a:p>
            <a:r>
              <a:rPr kumimoji="1" lang="en-US" altLang="ja-JP" smtClean="0">
                <a:solidFill>
                  <a:schemeClr val="tx1"/>
                </a:solidFill>
              </a:rPr>
              <a:t>(</a:t>
            </a:r>
            <a:r>
              <a:rPr kumimoji="1" lang="ja-JP" altLang="en-US" smtClean="0">
                <a:solidFill>
                  <a:schemeClr val="tx1"/>
                </a:solidFill>
              </a:rPr>
              <a:t>動画</a:t>
            </a:r>
            <a:r>
              <a:rPr kumimoji="1" lang="en-US" altLang="ja-JP" smtClean="0">
                <a:solidFill>
                  <a:schemeClr val="tx1"/>
                </a:solidFill>
              </a:rPr>
              <a:t>30</a:t>
            </a:r>
            <a:r>
              <a:rPr kumimoji="1" lang="ja-JP" altLang="en-US" smtClean="0">
                <a:solidFill>
                  <a:schemeClr val="tx1"/>
                </a:solidFill>
              </a:rPr>
              <a:t>秒</a:t>
            </a:r>
            <a:r>
              <a:rPr kumimoji="1" lang="en-US" altLang="ja-JP" smtClean="0">
                <a:solidFill>
                  <a:schemeClr val="tx1"/>
                </a:solidFill>
              </a:rPr>
              <a:t>)</a:t>
            </a:r>
            <a:endParaRPr kumimoji="1" lang="ja-JP" altLang="en-US">
              <a:solidFill>
                <a:schemeClr val="tx1"/>
              </a:solidFill>
            </a:endParaRPr>
          </a:p>
        </p:txBody>
      </p:sp>
      <p:sp>
        <p:nvSpPr>
          <p:cNvPr id="6" name="テキスト ボックス 5"/>
          <p:cNvSpPr txBox="1"/>
          <p:nvPr/>
        </p:nvSpPr>
        <p:spPr>
          <a:xfrm>
            <a:off x="539552" y="5723874"/>
            <a:ext cx="7992888" cy="429092"/>
          </a:xfrm>
          <a:prstGeom prst="rect">
            <a:avLst/>
          </a:prstGeom>
          <a:noFill/>
        </p:spPr>
        <p:txBody>
          <a:bodyPr wrap="square" rtlCol="0">
            <a:spAutoFit/>
          </a:bodyPr>
          <a:lstStyle/>
          <a:p>
            <a:pPr algn="ctr"/>
            <a:r>
              <a:rPr kumimoji="1" lang="en-US" altLang="ja-JP" sz="1600">
                <a:solidFill>
                  <a:schemeClr val="tx1"/>
                </a:solidFill>
              </a:rPr>
              <a:t>http://</a:t>
            </a:r>
            <a:r>
              <a:rPr kumimoji="1" lang="en-US" altLang="ja-JP" sz="1600" smtClean="0">
                <a:solidFill>
                  <a:schemeClr val="tx1"/>
                </a:solidFill>
              </a:rPr>
              <a:t>www.shugiintv.go.jp/jp/video_lib3.php?deli_id=41035</a:t>
            </a:r>
            <a:endParaRPr kumimoji="1" lang="ja-JP" altLang="en-US">
              <a:solidFill>
                <a:schemeClr val="tx1"/>
              </a:solidFill>
            </a:endParaRPr>
          </a:p>
        </p:txBody>
      </p:sp>
    </p:spTree>
    <p:extLst>
      <p:ext uri="{BB962C8B-B14F-4D97-AF65-F5344CB8AC3E}">
        <p14:creationId xmlns:p14="http://schemas.microsoft.com/office/powerpoint/2010/main" val="697168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275637" cy="1057275"/>
          </a:xfrm>
        </p:spPr>
        <p:txBody>
          <a:bodyPr/>
          <a:lstStyle/>
          <a:p>
            <a:pPr>
              <a:lnSpc>
                <a:spcPct val="85000"/>
              </a:lnSpc>
            </a:pPr>
            <a:r>
              <a:rPr kumimoji="1" lang="ja-JP" altLang="en-US" smtClean="0"/>
              <a:t>バグの存在を知っていて</a:t>
            </a:r>
            <a:r>
              <a:rPr kumimoji="1" lang="en-US" altLang="ja-JP" smtClean="0"/>
              <a:t/>
            </a:r>
            <a:br>
              <a:rPr kumimoji="1" lang="en-US" altLang="ja-JP" smtClean="0"/>
            </a:br>
            <a:r>
              <a:rPr kumimoji="1" lang="ja-JP" altLang="en-US" smtClean="0"/>
              <a:t>提供すると</a:t>
            </a:r>
            <a:r>
              <a:rPr kumimoji="1" lang="en-US" altLang="ja-JP" smtClean="0"/>
              <a:t>…</a:t>
            </a:r>
            <a:endParaRPr kumimoji="1" lang="ja-JP" altLang="en-US"/>
          </a:p>
        </p:txBody>
      </p:sp>
      <p:sp>
        <p:nvSpPr>
          <p:cNvPr id="3" name="コンテンツ プレースホルダー 2"/>
          <p:cNvSpPr>
            <a:spLocks noGrp="1"/>
          </p:cNvSpPr>
          <p:nvPr>
            <p:ph idx="1"/>
          </p:nvPr>
        </p:nvSpPr>
        <p:spPr>
          <a:xfrm>
            <a:off x="357188" y="1340768"/>
            <a:ext cx="8275637" cy="4653632"/>
          </a:xfrm>
        </p:spPr>
        <p:txBody>
          <a:bodyPr/>
          <a:lstStyle/>
          <a:p>
            <a:r>
              <a:rPr kumimoji="1" lang="ja-JP" altLang="en-US" smtClean="0"/>
              <a:t>質問</a:t>
            </a:r>
            <a:r>
              <a:rPr kumimoji="1" lang="en-US" altLang="ja-JP" smtClean="0"/>
              <a:t>:</a:t>
            </a:r>
            <a:br>
              <a:rPr kumimoji="1" lang="en-US" altLang="ja-JP" smtClean="0"/>
            </a:br>
            <a:r>
              <a:rPr kumimoji="1" lang="en-US" altLang="ja-JP" smtClean="0"/>
              <a:t>(</a:t>
            </a:r>
            <a:r>
              <a:rPr kumimoji="1" lang="ja-JP" altLang="en-US" smtClean="0"/>
              <a:t>要旨</a:t>
            </a:r>
            <a:r>
              <a:rPr kumimoji="1" lang="en-US" altLang="ja-JP" smtClean="0"/>
              <a:t>) </a:t>
            </a:r>
            <a:r>
              <a:rPr kumimoji="1" lang="ja-JP" altLang="en-US" smtClean="0"/>
              <a:t>公開しているプログラムに、重大な</a:t>
            </a:r>
            <a:r>
              <a:rPr kumimoji="1" lang="ja-JP" altLang="en-US" b="1" smtClean="0"/>
              <a:t>バグの報告があった</a:t>
            </a:r>
            <a:r>
              <a:rPr kumimoji="1" lang="ja-JP" altLang="en-US" smtClean="0"/>
              <a:t>とする。そのまま</a:t>
            </a:r>
            <a:r>
              <a:rPr kumimoji="1" lang="ja-JP" altLang="en-US" b="1" smtClean="0"/>
              <a:t>公開し続けた場合</a:t>
            </a:r>
            <a:r>
              <a:rPr kumimoji="1" lang="ja-JP" altLang="en-US" smtClean="0"/>
              <a:t>は、</a:t>
            </a:r>
            <a:r>
              <a:rPr kumimoji="1" lang="ja-JP" altLang="en-US" b="1" smtClean="0"/>
              <a:t>未必の故意</a:t>
            </a:r>
            <a:r>
              <a:rPr kumimoji="1" lang="ja-JP" altLang="en-US" smtClean="0"/>
              <a:t>によって</a:t>
            </a:r>
            <a:r>
              <a:rPr kumimoji="1" lang="ja-JP" altLang="en-US" b="1" smtClean="0"/>
              <a:t>ウィルス提供罪</a:t>
            </a:r>
            <a:r>
              <a:rPr kumimoji="1" lang="ja-JP" altLang="en-US" smtClean="0"/>
              <a:t>となる可能性があるか</a:t>
            </a:r>
            <a:r>
              <a:rPr kumimoji="1" lang="en-US" altLang="ja-JP" smtClean="0"/>
              <a:t>?</a:t>
            </a:r>
            <a:br>
              <a:rPr kumimoji="1" lang="en-US" altLang="ja-JP" smtClean="0"/>
            </a:br>
            <a:r>
              <a:rPr kumimoji="1" lang="en-US" altLang="ja-JP" smtClean="0"/>
              <a:t/>
            </a:r>
            <a:br>
              <a:rPr kumimoji="1" lang="en-US" altLang="ja-JP" smtClean="0"/>
            </a:br>
            <a:endParaRPr kumimoji="1" lang="en-US" altLang="ja-JP" smtClean="0"/>
          </a:p>
          <a:p>
            <a:r>
              <a:rPr kumimoji="1" lang="ja-JP" altLang="en-US" smtClean="0"/>
              <a:t>答弁</a:t>
            </a:r>
            <a:r>
              <a:rPr kumimoji="1" lang="en-US" altLang="ja-JP" smtClean="0"/>
              <a:t>:</a:t>
            </a:r>
            <a:br>
              <a:rPr kumimoji="1" lang="en-US" altLang="ja-JP" smtClean="0"/>
            </a:br>
            <a:r>
              <a:rPr kumimoji="1" lang="ja-JP" altLang="en-US" smtClean="0"/>
              <a:t>「</a:t>
            </a:r>
            <a:r>
              <a:rPr kumimoji="1" lang="ja-JP" altLang="en-US" b="1" smtClean="0"/>
              <a:t>ある</a:t>
            </a:r>
            <a:r>
              <a:rPr kumimoji="1" lang="ja-JP" altLang="en-US" smtClean="0"/>
              <a:t>と思います」</a:t>
            </a:r>
            <a:r>
              <a:rPr kumimoji="1" lang="en-US" altLang="ja-JP" smtClean="0"/>
              <a:t>(</a:t>
            </a:r>
            <a:r>
              <a:rPr kumimoji="1" lang="ja-JP" altLang="en-US" smtClean="0"/>
              <a:t>法務大臣</a:t>
            </a:r>
            <a:r>
              <a:rPr kumimoji="1" lang="en-US" altLang="ja-JP" smtClean="0"/>
              <a:t>)</a:t>
            </a:r>
          </a:p>
        </p:txBody>
      </p:sp>
      <p:sp>
        <p:nvSpPr>
          <p:cNvPr id="4" name="角丸四角形吹き出し 3"/>
          <p:cNvSpPr/>
          <p:nvPr/>
        </p:nvSpPr>
        <p:spPr bwMode="auto">
          <a:xfrm>
            <a:off x="1475656" y="3861048"/>
            <a:ext cx="7432059" cy="936104"/>
          </a:xfrm>
          <a:prstGeom prst="wedgeRoundRectCallout">
            <a:avLst>
              <a:gd name="adj1" fmla="val -42545"/>
              <a:gd name="adj2" fmla="val 106800"/>
              <a:gd name="adj3" fmla="val 16667"/>
            </a:avLst>
          </a:prstGeom>
          <a:blipFill dpi="0" rotWithShape="1">
            <a:blip r:embed="rId3">
              <a:alphaModFix amt="75000"/>
            </a:blip>
            <a:srcRect/>
            <a:tile tx="0" ty="0" sx="100000" sy="100000" flip="none" algn="tl"/>
          </a:blipFill>
          <a:ln w="19050" cap="flat" cmpd="sng" algn="ctr">
            <a:solidFill>
              <a:schemeClr val="accent6">
                <a:lumMod val="75000"/>
              </a:schemeClr>
            </a:solidFill>
            <a:prstDash val="solid"/>
            <a:round/>
            <a:headEnd type="none" w="med" len="med"/>
            <a:tailEnd type="none" w="med" len="med"/>
          </a:ln>
          <a:effectLst/>
          <a:extLst/>
        </p:spPr>
        <p:txBody>
          <a:bodyPr anchor="ctr">
            <a:normAutofit fontScale="85000" lnSpcReduction="10000"/>
          </a:bodyPr>
          <a:lstStyle/>
          <a:p>
            <a:pPr algn="ctr">
              <a:lnSpc>
                <a:spcPct val="129000"/>
              </a:lnSpc>
              <a:defRPr/>
            </a:pPr>
            <a:r>
              <a:rPr lang="ja-JP" altLang="en-US" sz="2400" b="1" smtClean="0">
                <a:solidFill>
                  <a:srgbClr val="FF0000"/>
                </a:solidFill>
                <a:latin typeface="+mn-ea"/>
              </a:rPr>
              <a:t>バグ入りオンラインソフトの作成者 </a:t>
            </a:r>
            <a:r>
              <a:rPr lang="en-US" altLang="ja-JP" sz="2400" b="1" smtClean="0">
                <a:solidFill>
                  <a:srgbClr val="FF0000"/>
                </a:solidFill>
                <a:latin typeface="+mn-ea"/>
              </a:rPr>
              <a:t>= </a:t>
            </a:r>
            <a:r>
              <a:rPr lang="ja-JP" altLang="en-US" sz="2400" b="1">
                <a:solidFill>
                  <a:srgbClr val="FF0000"/>
                </a:solidFill>
                <a:latin typeface="+mn-ea"/>
              </a:rPr>
              <a:t>作成</a:t>
            </a:r>
            <a:r>
              <a:rPr lang="ja-JP" altLang="en-US" sz="2400" b="1" smtClean="0">
                <a:solidFill>
                  <a:srgbClr val="FF0000"/>
                </a:solidFill>
                <a:latin typeface="+mn-ea"/>
              </a:rPr>
              <a:t>罪・提供罪、</a:t>
            </a:r>
            <a:r>
              <a:rPr lang="en-US" altLang="ja-JP" sz="2400" b="1" smtClean="0">
                <a:solidFill>
                  <a:srgbClr val="FF0000"/>
                </a:solidFill>
                <a:latin typeface="+mn-ea"/>
              </a:rPr>
              <a:t/>
            </a:r>
            <a:br>
              <a:rPr lang="en-US" altLang="ja-JP" sz="2400" b="1" smtClean="0">
                <a:solidFill>
                  <a:srgbClr val="FF0000"/>
                </a:solidFill>
                <a:latin typeface="+mn-ea"/>
              </a:rPr>
            </a:br>
            <a:r>
              <a:rPr lang="ja-JP" altLang="en-US" sz="2400" b="1" smtClean="0">
                <a:solidFill>
                  <a:srgbClr val="FF0000"/>
                </a:solidFill>
                <a:latin typeface="+mn-ea"/>
              </a:rPr>
              <a:t>窓</a:t>
            </a:r>
            <a:r>
              <a:rPr lang="ja-JP" altLang="en-US" sz="2400" b="1">
                <a:solidFill>
                  <a:srgbClr val="FF0000"/>
                </a:solidFill>
                <a:latin typeface="+mn-ea"/>
              </a:rPr>
              <a:t>の</a:t>
            </a:r>
            <a:r>
              <a:rPr lang="ja-JP" altLang="en-US" sz="2400" b="1" smtClean="0">
                <a:solidFill>
                  <a:srgbClr val="FF0000"/>
                </a:solidFill>
                <a:latin typeface="+mn-ea"/>
              </a:rPr>
              <a:t>杜</a:t>
            </a:r>
            <a:r>
              <a:rPr lang="ja-JP" altLang="en-US" sz="2400" b="1">
                <a:solidFill>
                  <a:srgbClr val="FF0000"/>
                </a:solidFill>
                <a:latin typeface="+mn-ea"/>
              </a:rPr>
              <a:t>や</a:t>
            </a:r>
            <a:r>
              <a:rPr lang="en-US" altLang="ja-JP" sz="2400" b="1" smtClean="0">
                <a:solidFill>
                  <a:srgbClr val="FF0000"/>
                </a:solidFill>
                <a:latin typeface="+mn-ea"/>
              </a:rPr>
              <a:t>Vector</a:t>
            </a:r>
            <a:r>
              <a:rPr lang="ja-JP" altLang="en-US" sz="2400" b="1" smtClean="0">
                <a:solidFill>
                  <a:srgbClr val="FF0000"/>
                </a:solidFill>
                <a:latin typeface="+mn-ea"/>
              </a:rPr>
              <a:t>等 </a:t>
            </a:r>
            <a:r>
              <a:rPr lang="en-US" altLang="ja-JP" sz="2400" b="1" smtClean="0">
                <a:solidFill>
                  <a:srgbClr val="FF0000"/>
                </a:solidFill>
                <a:latin typeface="+mn-ea"/>
              </a:rPr>
              <a:t>= </a:t>
            </a:r>
            <a:r>
              <a:rPr lang="ja-JP" altLang="en-US" sz="2400" b="1" smtClean="0">
                <a:solidFill>
                  <a:srgbClr val="FF0000"/>
                </a:solidFill>
                <a:latin typeface="+mn-ea"/>
              </a:rPr>
              <a:t>提供罪、</a:t>
            </a:r>
            <a:r>
              <a:rPr lang="en-US" altLang="ja-JP" sz="2400" b="1" smtClean="0">
                <a:solidFill>
                  <a:srgbClr val="FF0000"/>
                </a:solidFill>
                <a:latin typeface="+mn-ea"/>
              </a:rPr>
              <a:t>(</a:t>
            </a:r>
            <a:r>
              <a:rPr lang="ja-JP" altLang="en-US" sz="2400" b="1" smtClean="0">
                <a:solidFill>
                  <a:srgbClr val="FF0000"/>
                </a:solidFill>
                <a:latin typeface="+mn-ea"/>
              </a:rPr>
              <a:t>ユーザー </a:t>
            </a:r>
            <a:r>
              <a:rPr lang="en-US" altLang="ja-JP" sz="2400" b="1" smtClean="0">
                <a:solidFill>
                  <a:srgbClr val="FF0000"/>
                </a:solidFill>
                <a:latin typeface="+mn-ea"/>
              </a:rPr>
              <a:t>= </a:t>
            </a:r>
            <a:r>
              <a:rPr lang="ja-JP" altLang="en-US" sz="2400" b="1" smtClean="0">
                <a:solidFill>
                  <a:srgbClr val="FF0000"/>
                </a:solidFill>
                <a:latin typeface="+mn-ea"/>
              </a:rPr>
              <a:t>実行罪・取得罪</a:t>
            </a:r>
            <a:r>
              <a:rPr lang="en-US" altLang="ja-JP" sz="2400" b="1" smtClean="0">
                <a:solidFill>
                  <a:srgbClr val="FF0000"/>
                </a:solidFill>
                <a:latin typeface="+mn-ea"/>
              </a:rPr>
              <a:t>)</a:t>
            </a:r>
            <a:endParaRPr lang="ja-JP" altLang="en-US" sz="1900" b="1">
              <a:solidFill>
                <a:srgbClr val="FF0000"/>
              </a:solidFill>
              <a:latin typeface="+mn-ea"/>
            </a:endParaRPr>
          </a:p>
        </p:txBody>
      </p:sp>
    </p:spTree>
    <p:extLst>
      <p:ext uri="{BB962C8B-B14F-4D97-AF65-F5344CB8AC3E}">
        <p14:creationId xmlns:p14="http://schemas.microsoft.com/office/powerpoint/2010/main" val="2897297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275637" cy="1057275"/>
          </a:xfrm>
        </p:spPr>
        <p:txBody>
          <a:bodyPr/>
          <a:lstStyle/>
          <a:p>
            <a:pPr>
              <a:lnSpc>
                <a:spcPct val="85000"/>
              </a:lnSpc>
            </a:pPr>
            <a:r>
              <a:rPr kumimoji="1" lang="ja-JP" altLang="en-US" smtClean="0"/>
              <a:t>未必の故意を「拡大解釈」する傾向</a:t>
            </a:r>
            <a:r>
              <a:rPr kumimoji="1" lang="en-US" altLang="ja-JP" smtClean="0"/>
              <a:t/>
            </a:r>
            <a:br>
              <a:rPr kumimoji="1" lang="en-US" altLang="ja-JP" smtClean="0"/>
            </a:br>
            <a:r>
              <a:rPr kumimoji="1" lang="en-US" altLang="ja-JP" smtClean="0"/>
              <a:t>(</a:t>
            </a:r>
            <a:r>
              <a:rPr kumimoji="1" lang="ja-JP" altLang="en-US" smtClean="0"/>
              <a:t>昨年の事例</a:t>
            </a:r>
            <a:r>
              <a:rPr kumimoji="1" lang="en-US" altLang="ja-JP" smtClean="0"/>
              <a:t>)</a:t>
            </a:r>
            <a:endParaRPr kumimoji="1" lang="ja-JP" altLang="en-US"/>
          </a:p>
        </p:txBody>
      </p:sp>
      <p:sp>
        <p:nvSpPr>
          <p:cNvPr id="3" name="コンテンツ プレースホルダー 2"/>
          <p:cNvSpPr>
            <a:spLocks noGrp="1"/>
          </p:cNvSpPr>
          <p:nvPr>
            <p:ph idx="1"/>
          </p:nvPr>
        </p:nvSpPr>
        <p:spPr>
          <a:xfrm>
            <a:off x="357188" y="1340768"/>
            <a:ext cx="8275637" cy="4653632"/>
          </a:xfrm>
        </p:spPr>
        <p:txBody>
          <a:bodyPr/>
          <a:lstStyle/>
          <a:p>
            <a:r>
              <a:rPr kumimoji="1" lang="ja-JP" altLang="en-US" sz="2800" b="1" smtClean="0"/>
              <a:t>岡崎図書館</a:t>
            </a:r>
            <a:r>
              <a:rPr kumimoji="1" lang="ja-JP" altLang="en-US" sz="2800" smtClean="0"/>
              <a:t>事件 </a:t>
            </a:r>
            <a:r>
              <a:rPr kumimoji="1" lang="en-US" altLang="ja-JP" sz="2800" smtClean="0"/>
              <a:t>(2010</a:t>
            </a:r>
            <a:r>
              <a:rPr kumimoji="1" lang="ja-JP" altLang="en-US" sz="2800" smtClean="0"/>
              <a:t>年</a:t>
            </a:r>
            <a:r>
              <a:rPr kumimoji="1" lang="en-US" altLang="ja-JP" sz="2800" smtClean="0"/>
              <a:t>)</a:t>
            </a:r>
            <a:br>
              <a:rPr kumimoji="1" lang="en-US" altLang="ja-JP" sz="2800" smtClean="0"/>
            </a:br>
            <a:r>
              <a:rPr kumimoji="1" lang="en-US" altLang="ja-JP" sz="2400" smtClean="0"/>
              <a:t>(</a:t>
            </a:r>
            <a:r>
              <a:rPr kumimoji="1" lang="ja-JP" altLang="en-US" sz="2400" smtClean="0"/>
              <a:t>概要</a:t>
            </a:r>
            <a:r>
              <a:rPr kumimoji="1" lang="en-US" altLang="ja-JP" sz="2400" smtClean="0"/>
              <a:t>) </a:t>
            </a:r>
            <a:r>
              <a:rPr kumimoji="1" lang="ja-JP" altLang="en-US" sz="2800" smtClean="0"/>
              <a:t>クローラーソフトを作り、図書館の</a:t>
            </a:r>
            <a:r>
              <a:rPr kumimoji="1" lang="en-US" altLang="ja-JP" sz="2800" smtClean="0"/>
              <a:t>Web</a:t>
            </a:r>
            <a:r>
              <a:rPr kumimoji="1" lang="ja-JP" altLang="en-US" sz="2800" smtClean="0"/>
              <a:t>にアクセス</a:t>
            </a:r>
            <a:r>
              <a:rPr kumimoji="1" lang="en-US" altLang="ja-JP" sz="2400" smtClean="0"/>
              <a:t>(</a:t>
            </a:r>
            <a:r>
              <a:rPr kumimoji="1" lang="ja-JP" altLang="en-US" sz="2400" smtClean="0"/>
              <a:t>毎秒</a:t>
            </a:r>
            <a:r>
              <a:rPr kumimoji="1" lang="en-US" altLang="ja-JP" sz="2400" smtClean="0"/>
              <a:t>1</a:t>
            </a:r>
            <a:r>
              <a:rPr kumimoji="1" lang="ja-JP" altLang="en-US" sz="2400" smtClean="0"/>
              <a:t>回程度</a:t>
            </a:r>
            <a:r>
              <a:rPr kumimoji="1" lang="en-US" altLang="ja-JP" sz="2400" smtClean="0"/>
              <a:t>)</a:t>
            </a:r>
            <a:r>
              <a:rPr kumimoji="1" lang="ja-JP" altLang="en-US" sz="2800" smtClean="0"/>
              <a:t>したら、</a:t>
            </a:r>
            <a:r>
              <a:rPr kumimoji="1" lang="en-US" altLang="ja-JP" sz="2800" b="1" smtClean="0"/>
              <a:t>Web</a:t>
            </a:r>
            <a:r>
              <a:rPr kumimoji="1" lang="ja-JP" altLang="en-US" sz="2800" b="1" smtClean="0"/>
              <a:t>側のバグによってサービス限界に到達</a:t>
            </a:r>
            <a:r>
              <a:rPr kumimoji="1" lang="ja-JP" altLang="en-US" sz="2800" smtClean="0"/>
              <a:t>した。図書館側はバグに気付かず、業務妨害であるとして告発。</a:t>
            </a:r>
            <a:r>
              <a:rPr kumimoji="1" lang="en-US" altLang="ja-JP" sz="1400" smtClean="0"/>
              <a:t/>
            </a:r>
            <a:br>
              <a:rPr kumimoji="1" lang="en-US" altLang="ja-JP" sz="1400" smtClean="0"/>
            </a:br>
            <a:endParaRPr kumimoji="1" lang="en-US" altLang="ja-JP" sz="1400" smtClean="0"/>
          </a:p>
          <a:p>
            <a:r>
              <a:rPr kumimoji="1" lang="ja-JP" altLang="en-US" sz="2800" smtClean="0"/>
              <a:t>警察・検察の対応</a:t>
            </a:r>
            <a:r>
              <a:rPr kumimoji="1" lang="en-US" altLang="ja-JP" sz="2800" smtClean="0"/>
              <a:t/>
            </a:r>
            <a:br>
              <a:rPr kumimoji="1" lang="en-US" altLang="ja-JP" sz="2800" smtClean="0"/>
            </a:br>
            <a:r>
              <a:rPr kumimoji="1" lang="ja-JP" altLang="en-US" sz="2800" b="1" smtClean="0"/>
              <a:t>プログラマーなら、</a:t>
            </a:r>
            <a:r>
              <a:rPr kumimoji="1" lang="en-US" altLang="ja-JP" sz="2800" smtClean="0"/>
              <a:t>Web</a:t>
            </a:r>
            <a:r>
              <a:rPr kumimoji="1" lang="ja-JP" altLang="en-US" sz="2800" smtClean="0"/>
              <a:t>側がサービス限界に到達したことは</a:t>
            </a:r>
            <a:r>
              <a:rPr kumimoji="1" lang="ja-JP" altLang="en-US" sz="2800" b="1" smtClean="0"/>
              <a:t>分かるはずだ</a:t>
            </a:r>
            <a:r>
              <a:rPr kumimoji="1" lang="en-US" altLang="ja-JP" sz="2800" b="1" smtClean="0"/>
              <a:t>!</a:t>
            </a:r>
            <a:r>
              <a:rPr kumimoji="1" lang="ja-JP" altLang="en-US" sz="2800" smtClean="0"/>
              <a:t> </a:t>
            </a:r>
            <a:r>
              <a:rPr kumimoji="1" lang="en-US" altLang="ja-JP" sz="2800" smtClean="0"/>
              <a:t/>
            </a:r>
            <a:br>
              <a:rPr kumimoji="1" lang="en-US" altLang="ja-JP" sz="2800" smtClean="0"/>
            </a:br>
            <a:r>
              <a:rPr kumimoji="1" lang="ja-JP" altLang="en-US" sz="2800" smtClean="0"/>
              <a:t>⇒ </a:t>
            </a:r>
            <a:r>
              <a:rPr kumimoji="1" lang="ja-JP" altLang="en-US" sz="2800" b="1" smtClean="0"/>
              <a:t>未必の故意</a:t>
            </a:r>
            <a:r>
              <a:rPr kumimoji="1" lang="ja-JP" altLang="en-US" sz="2800" smtClean="0"/>
              <a:t>による偽計業務妨害罪が</a:t>
            </a:r>
            <a:r>
              <a:rPr kumimoji="1" lang="ja-JP" altLang="en-US" sz="2800" b="1" smtClean="0"/>
              <a:t>成立する</a:t>
            </a:r>
            <a:r>
              <a:rPr kumimoji="1" lang="ja-JP" altLang="en-US" sz="2800" smtClean="0"/>
              <a:t> と判断 </a:t>
            </a:r>
            <a:r>
              <a:rPr kumimoji="1" lang="en-US" altLang="ja-JP" sz="2800" smtClean="0"/>
              <a:t>(</a:t>
            </a:r>
            <a:r>
              <a:rPr kumimoji="1" lang="ja-JP" altLang="en-US" sz="2800" smtClean="0"/>
              <a:t>ただし起訴猶予</a:t>
            </a:r>
            <a:r>
              <a:rPr kumimoji="1" lang="en-US" altLang="ja-JP" sz="2800" smtClean="0"/>
              <a:t>)</a:t>
            </a:r>
            <a:r>
              <a:rPr kumimoji="1" lang="ja-JP" altLang="en-US" sz="2800" smtClean="0"/>
              <a:t>。</a:t>
            </a:r>
            <a:endParaRPr kumimoji="1" lang="en-US" altLang="ja-JP" sz="2800" smtClean="0"/>
          </a:p>
        </p:txBody>
      </p:sp>
      <p:sp>
        <p:nvSpPr>
          <p:cNvPr id="4" name="角丸四角形吹き出し 3"/>
          <p:cNvSpPr/>
          <p:nvPr/>
        </p:nvSpPr>
        <p:spPr bwMode="auto">
          <a:xfrm>
            <a:off x="5728204" y="3501008"/>
            <a:ext cx="3131840" cy="648072"/>
          </a:xfrm>
          <a:prstGeom prst="wedgeRoundRectCallout">
            <a:avLst>
              <a:gd name="adj1" fmla="val -112213"/>
              <a:gd name="adj2" fmla="val 54512"/>
              <a:gd name="adj3" fmla="val 16667"/>
            </a:avLst>
          </a:prstGeom>
          <a:blipFill dpi="0" rotWithShape="1">
            <a:blip r:embed="rId3">
              <a:alphaModFix amt="75000"/>
            </a:blip>
            <a:srcRect/>
            <a:tile tx="0" ty="0" sx="100000" sy="100000" flip="none" algn="tl"/>
          </a:blipFill>
          <a:ln w="19050" cap="flat" cmpd="sng" algn="ctr">
            <a:solidFill>
              <a:schemeClr val="accent6">
                <a:lumMod val="75000"/>
              </a:schemeClr>
            </a:solidFill>
            <a:prstDash val="solid"/>
            <a:round/>
            <a:headEnd type="none" w="med" len="med"/>
            <a:tailEnd type="none" w="med" len="med"/>
          </a:ln>
          <a:effectLst/>
          <a:extLst/>
        </p:spPr>
        <p:txBody>
          <a:bodyPr anchor="ctr">
            <a:normAutofit fontScale="70000" lnSpcReduction="20000"/>
          </a:bodyPr>
          <a:lstStyle/>
          <a:p>
            <a:pPr algn="ctr">
              <a:lnSpc>
                <a:spcPct val="129000"/>
              </a:lnSpc>
              <a:defRPr/>
            </a:pPr>
            <a:r>
              <a:rPr lang="en-US" altLang="ja-JP" sz="1900" b="1" smtClean="0">
                <a:solidFill>
                  <a:srgbClr val="FF0000"/>
                </a:solidFill>
                <a:latin typeface="+mn-ea"/>
              </a:rPr>
              <a:t>HTTP </a:t>
            </a:r>
            <a:r>
              <a:rPr lang="ja-JP" altLang="en-US" sz="1900" b="1" smtClean="0">
                <a:solidFill>
                  <a:srgbClr val="FF0000"/>
                </a:solidFill>
                <a:latin typeface="+mn-ea"/>
              </a:rPr>
              <a:t>ステータス</a:t>
            </a:r>
            <a:r>
              <a:rPr lang="en-US" altLang="ja-JP" sz="1900" b="1" smtClean="0">
                <a:solidFill>
                  <a:srgbClr val="FF0000"/>
                </a:solidFill>
                <a:latin typeface="+mn-ea"/>
              </a:rPr>
              <a:t>=500 </a:t>
            </a:r>
            <a:r>
              <a:rPr lang="ja-JP" altLang="en-US" sz="1900" b="1" smtClean="0">
                <a:solidFill>
                  <a:srgbClr val="FF0000"/>
                </a:solidFill>
                <a:latin typeface="+mn-ea"/>
              </a:rPr>
              <a:t>を見ただけで、そんなこと分かるわけがない。</a:t>
            </a:r>
            <a:endParaRPr lang="ja-JP" altLang="en-US" sz="1900" b="1">
              <a:solidFill>
                <a:srgbClr val="FF0000"/>
              </a:solidFill>
              <a:latin typeface="+mn-ea"/>
            </a:endParaRPr>
          </a:p>
        </p:txBody>
      </p:sp>
      <p:sp>
        <p:nvSpPr>
          <p:cNvPr id="5" name="テキスト ボックス 4"/>
          <p:cNvSpPr txBox="1"/>
          <p:nvPr/>
        </p:nvSpPr>
        <p:spPr>
          <a:xfrm>
            <a:off x="1155188" y="5805264"/>
            <a:ext cx="7704856" cy="386965"/>
          </a:xfrm>
          <a:prstGeom prst="rect">
            <a:avLst/>
          </a:prstGeom>
          <a:noFill/>
        </p:spPr>
        <p:txBody>
          <a:bodyPr wrap="square" rtlCol="0">
            <a:spAutoFit/>
          </a:bodyPr>
          <a:lstStyle/>
          <a:p>
            <a:pPr algn="r"/>
            <a:r>
              <a:rPr kumimoji="1" lang="en-US" altLang="ja-JP" sz="1400" smtClean="0">
                <a:solidFill>
                  <a:schemeClr val="accent6">
                    <a:lumMod val="75000"/>
                  </a:schemeClr>
                </a:solidFill>
                <a:latin typeface="+mn-ea"/>
              </a:rPr>
              <a:t>※</a:t>
            </a:r>
            <a:r>
              <a:rPr kumimoji="1" lang="ja-JP" altLang="en-US" sz="1400" smtClean="0">
                <a:solidFill>
                  <a:schemeClr val="accent6">
                    <a:lumMod val="75000"/>
                  </a:schemeClr>
                </a:solidFill>
                <a:latin typeface="+mn-ea"/>
              </a:rPr>
              <a:t> 参照</a:t>
            </a:r>
            <a:r>
              <a:rPr kumimoji="1" lang="en-US" altLang="ja-JP" sz="1400" smtClean="0">
                <a:solidFill>
                  <a:schemeClr val="accent6">
                    <a:lumMod val="75000"/>
                  </a:schemeClr>
                </a:solidFill>
                <a:latin typeface="+mn-ea"/>
              </a:rPr>
              <a:t>: </a:t>
            </a:r>
            <a:r>
              <a:rPr kumimoji="1" lang="ja-JP" altLang="en-US" sz="1400" smtClean="0">
                <a:solidFill>
                  <a:schemeClr val="accent6">
                    <a:lumMod val="75000"/>
                  </a:schemeClr>
                </a:solidFill>
                <a:latin typeface="+mn-ea"/>
                <a:hlinkClick r:id="rId4"/>
              </a:rPr>
              <a:t>岡崎</a:t>
            </a:r>
            <a:r>
              <a:rPr kumimoji="1" lang="ja-JP" altLang="en-US" sz="1400">
                <a:solidFill>
                  <a:schemeClr val="accent6">
                    <a:lumMod val="75000"/>
                  </a:schemeClr>
                </a:solidFill>
                <a:latin typeface="+mn-ea"/>
                <a:hlinkClick r:id="rId4"/>
              </a:rPr>
              <a:t>図書館事件はまだ終わっていない </a:t>
            </a:r>
            <a:r>
              <a:rPr kumimoji="1" lang="en-US" altLang="ja-JP" sz="1400">
                <a:solidFill>
                  <a:schemeClr val="accent6">
                    <a:lumMod val="75000"/>
                  </a:schemeClr>
                </a:solidFill>
                <a:latin typeface="+mn-ea"/>
                <a:hlinkClick r:id="rId4"/>
              </a:rPr>
              <a:t>(</a:t>
            </a:r>
            <a:r>
              <a:rPr kumimoji="1" lang="ja-JP" altLang="en-US" sz="1400">
                <a:solidFill>
                  <a:schemeClr val="accent6">
                    <a:lumMod val="75000"/>
                  </a:schemeClr>
                </a:solidFill>
                <a:latin typeface="+mn-ea"/>
                <a:hlinkClick r:id="rId4"/>
              </a:rPr>
              <a:t>高木浩光</a:t>
            </a:r>
            <a:r>
              <a:rPr kumimoji="1" lang="en-US" altLang="ja-JP" sz="1400">
                <a:solidFill>
                  <a:schemeClr val="accent6">
                    <a:lumMod val="75000"/>
                  </a:schemeClr>
                </a:solidFill>
                <a:latin typeface="+mn-ea"/>
                <a:hlinkClick r:id="rId4"/>
              </a:rPr>
              <a:t>;2011/01/18)</a:t>
            </a:r>
            <a:endParaRPr kumimoji="1" lang="ja-JP" altLang="en-US" sz="1400">
              <a:solidFill>
                <a:schemeClr val="accent6">
                  <a:lumMod val="75000"/>
                </a:schemeClr>
              </a:solidFill>
              <a:latin typeface="+mn-ea"/>
            </a:endParaRPr>
          </a:p>
        </p:txBody>
      </p:sp>
    </p:spTree>
    <p:extLst>
      <p:ext uri="{BB962C8B-B14F-4D97-AF65-F5344CB8AC3E}">
        <p14:creationId xmlns:p14="http://schemas.microsoft.com/office/powerpoint/2010/main" val="464069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332656"/>
            <a:ext cx="8275637" cy="818282"/>
          </a:xfrm>
        </p:spPr>
        <p:txBody>
          <a:bodyPr/>
          <a:lstStyle/>
          <a:p>
            <a:r>
              <a:rPr kumimoji="1" lang="ja-JP" altLang="en-US" smtClean="0"/>
              <a:t>この</a:t>
            </a:r>
            <a:r>
              <a:rPr kumimoji="1" lang="ja-JP" altLang="en-US"/>
              <a:t>まま法案が通ると</a:t>
            </a:r>
            <a:r>
              <a:rPr kumimoji="1" lang="en-US" altLang="ja-JP" smtClean="0"/>
              <a:t>…</a:t>
            </a:r>
            <a:endParaRPr kumimoji="1" lang="ja-JP" altLang="en-US"/>
          </a:p>
        </p:txBody>
      </p:sp>
      <p:sp>
        <p:nvSpPr>
          <p:cNvPr id="3" name="コンテンツ プレースホルダー 2"/>
          <p:cNvSpPr>
            <a:spLocks noGrp="1"/>
          </p:cNvSpPr>
          <p:nvPr>
            <p:ph idx="1"/>
          </p:nvPr>
        </p:nvSpPr>
        <p:spPr/>
        <p:txBody>
          <a:bodyPr/>
          <a:lstStyle/>
          <a:p>
            <a:r>
              <a:rPr kumimoji="1" lang="ja-JP" altLang="en-US" sz="3600" b="1" smtClean="0"/>
              <a:t>バグの存在を知っていて出荷</a:t>
            </a:r>
            <a:r>
              <a:rPr kumimoji="1" lang="ja-JP" altLang="en-US" sz="3600" smtClean="0"/>
              <a:t>しただけで、ウィルス作成罪に問われかねない。</a:t>
            </a:r>
            <a:r>
              <a:rPr kumimoji="1" lang="en-US" altLang="ja-JP" sz="3600" smtClean="0"/>
              <a:t/>
            </a:r>
            <a:br>
              <a:rPr kumimoji="1" lang="en-US" altLang="ja-JP" sz="3600" smtClean="0"/>
            </a:br>
            <a:endParaRPr kumimoji="1" lang="en-US" altLang="ja-JP" sz="3600" smtClean="0"/>
          </a:p>
          <a:p>
            <a:r>
              <a:rPr kumimoji="1" lang="ja-JP" altLang="en-US" sz="3600" smtClean="0"/>
              <a:t>バグや脆弱性の</a:t>
            </a:r>
            <a:r>
              <a:rPr kumimoji="1" lang="ja-JP" altLang="en-US" sz="3600" b="1" smtClean="0"/>
              <a:t>報告が</a:t>
            </a:r>
            <a:r>
              <a:rPr kumimoji="1" lang="ja-JP" altLang="en-US" sz="3600" b="1"/>
              <a:t>あるたびに</a:t>
            </a:r>
            <a:r>
              <a:rPr kumimoji="1" lang="ja-JP" altLang="en-US" sz="3600" b="1" smtClean="0"/>
              <a:t>、出荷やダウンロードを停止</a:t>
            </a:r>
            <a:r>
              <a:rPr kumimoji="1" lang="ja-JP" altLang="en-US" sz="3600" smtClean="0"/>
              <a:t>しないといけなくなりかねない。</a:t>
            </a:r>
            <a:endParaRPr kumimoji="1" lang="en-US" altLang="ja-JP" sz="3600" smtClean="0"/>
          </a:p>
          <a:p>
            <a:endParaRPr kumimoji="1" lang="en-US" altLang="ja-JP" sz="3600"/>
          </a:p>
        </p:txBody>
      </p:sp>
    </p:spTree>
    <p:extLst>
      <p:ext uri="{BB962C8B-B14F-4D97-AF65-F5344CB8AC3E}">
        <p14:creationId xmlns:p14="http://schemas.microsoft.com/office/powerpoint/2010/main" val="3431575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332656"/>
            <a:ext cx="8275637" cy="818282"/>
          </a:xfrm>
        </p:spPr>
        <p:txBody>
          <a:bodyPr/>
          <a:lstStyle/>
          <a:p>
            <a:r>
              <a:rPr kumimoji="1" lang="ja-JP" altLang="en-US" smtClean="0"/>
              <a:t>ウィルス作成罪は修正されるべき</a:t>
            </a:r>
            <a:endParaRPr kumimoji="1" lang="ja-JP" altLang="en-US"/>
          </a:p>
        </p:txBody>
      </p:sp>
      <p:sp>
        <p:nvSpPr>
          <p:cNvPr id="3" name="コンテンツ プレースホルダー 2"/>
          <p:cNvSpPr>
            <a:spLocks noGrp="1"/>
          </p:cNvSpPr>
          <p:nvPr>
            <p:ph idx="1"/>
          </p:nvPr>
        </p:nvSpPr>
        <p:spPr/>
        <p:txBody>
          <a:bodyPr/>
          <a:lstStyle/>
          <a:p>
            <a:r>
              <a:rPr kumimoji="1" lang="ja-JP" altLang="en-US" sz="3600" smtClean="0"/>
              <a:t>ウィルスの定義に、「</a:t>
            </a:r>
            <a:r>
              <a:rPr kumimoji="1" lang="ja-JP" altLang="en-US" sz="3600" b="1" smtClean="0"/>
              <a:t>製造上の瑕疵</a:t>
            </a:r>
            <a:r>
              <a:rPr kumimoji="1" lang="en-US" altLang="ja-JP" sz="3600" smtClean="0"/>
              <a:t>(=</a:t>
            </a:r>
            <a:r>
              <a:rPr kumimoji="1" lang="ja-JP" altLang="en-US" sz="3600" smtClean="0"/>
              <a:t>バグ</a:t>
            </a:r>
            <a:r>
              <a:rPr kumimoji="1" lang="en-US" altLang="ja-JP" sz="3600" smtClean="0"/>
              <a:t>)</a:t>
            </a:r>
            <a:r>
              <a:rPr kumimoji="1" lang="ja-JP" altLang="en-US" sz="3600" b="1" smtClean="0"/>
              <a:t>は除く</a:t>
            </a:r>
            <a:r>
              <a:rPr kumimoji="1" lang="ja-JP" altLang="en-US" sz="3600" smtClean="0"/>
              <a:t>」</a:t>
            </a:r>
            <a:r>
              <a:rPr kumimoji="1" lang="ja-JP" altLang="en-US" sz="3600"/>
              <a:t>と</a:t>
            </a:r>
            <a:r>
              <a:rPr kumimoji="1" lang="ja-JP" altLang="en-US" sz="3600" smtClean="0"/>
              <a:t>いった除外規定を追加する</a:t>
            </a:r>
            <a:r>
              <a:rPr kumimoji="1" lang="en-US" altLang="ja-JP" sz="3600" smtClean="0"/>
              <a:t>!</a:t>
            </a:r>
            <a:br>
              <a:rPr kumimoji="1" lang="en-US" altLang="ja-JP" sz="3600" smtClean="0"/>
            </a:br>
            <a:r>
              <a:rPr kumimoji="1" lang="en-US" altLang="ja-JP" sz="3600" smtClean="0"/>
              <a:t/>
            </a:r>
            <a:br>
              <a:rPr kumimoji="1" lang="en-US" altLang="ja-JP" sz="3600" smtClean="0"/>
            </a:br>
            <a:r>
              <a:rPr kumimoji="1" lang="ja-JP" altLang="en-US" sz="3600" smtClean="0"/>
              <a:t>または、</a:t>
            </a:r>
            <a:r>
              <a:rPr kumimoji="1" lang="en-US" altLang="ja-JP" sz="3600" smtClean="0"/>
              <a:t/>
            </a:r>
            <a:br>
              <a:rPr kumimoji="1" lang="en-US" altLang="ja-JP" sz="3600" smtClean="0"/>
            </a:br>
            <a:endParaRPr kumimoji="1" lang="en-US" altLang="ja-JP" sz="3600" smtClean="0"/>
          </a:p>
          <a:p>
            <a:r>
              <a:rPr kumimoji="1" lang="ja-JP" altLang="en-US" sz="3600"/>
              <a:t>ウィルスの定義に、</a:t>
            </a:r>
            <a:r>
              <a:rPr kumimoji="1" lang="ja-JP" altLang="en-US" sz="3600" smtClean="0"/>
              <a:t>作成時に</a:t>
            </a:r>
            <a:r>
              <a:rPr kumimoji="1" lang="ja-JP" altLang="en-US" sz="3600" b="1" smtClean="0"/>
              <a:t>不正な指令を作成する意図があったことを要件とする</a:t>
            </a:r>
            <a:r>
              <a:rPr kumimoji="1" lang="ja-JP" altLang="en-US" sz="3600" smtClean="0"/>
              <a:t>ように修正する</a:t>
            </a:r>
            <a:r>
              <a:rPr kumimoji="1" lang="en-US" altLang="ja-JP" sz="3600" smtClean="0"/>
              <a:t>!</a:t>
            </a:r>
            <a:endParaRPr kumimoji="1" lang="ja-JP" altLang="en-US" sz="3600"/>
          </a:p>
        </p:txBody>
      </p:sp>
    </p:spTree>
    <p:extLst>
      <p:ext uri="{BB962C8B-B14F-4D97-AF65-F5344CB8AC3E}">
        <p14:creationId xmlns:p14="http://schemas.microsoft.com/office/powerpoint/2010/main" val="368989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75637" cy="1057275"/>
          </a:xfrm>
        </p:spPr>
        <p:txBody>
          <a:bodyPr/>
          <a:lstStyle/>
          <a:p>
            <a:pPr>
              <a:lnSpc>
                <a:spcPct val="85000"/>
              </a:lnSpc>
            </a:pPr>
            <a:r>
              <a:rPr lang="en-US" altLang="ja-JP" smtClean="0"/>
              <a:t>"</a:t>
            </a:r>
            <a:r>
              <a:rPr lang="ja-JP" altLang="en-US" smtClean="0"/>
              <a:t>情報</a:t>
            </a:r>
            <a:r>
              <a:rPr lang="ja-JP" altLang="en-US"/>
              <a:t>処理の高度化等に対処するための刑法等の一部を改正する法律</a:t>
            </a:r>
            <a:r>
              <a:rPr lang="ja-JP" altLang="en-US" smtClean="0"/>
              <a:t>案</a:t>
            </a:r>
            <a:r>
              <a:rPr lang="en-US" altLang="ja-JP" smtClean="0"/>
              <a:t>"</a:t>
            </a:r>
            <a:endParaRPr kumimoji="1" lang="ja-JP" altLang="en-US"/>
          </a:p>
        </p:txBody>
      </p:sp>
      <p:sp>
        <p:nvSpPr>
          <p:cNvPr id="3" name="コンテンツ プレースホルダー 2"/>
          <p:cNvSpPr>
            <a:spLocks noGrp="1"/>
          </p:cNvSpPr>
          <p:nvPr>
            <p:ph idx="1"/>
          </p:nvPr>
        </p:nvSpPr>
        <p:spPr>
          <a:xfrm>
            <a:off x="357188" y="1268760"/>
            <a:ext cx="8275637" cy="4725640"/>
          </a:xfrm>
        </p:spPr>
        <p:txBody>
          <a:bodyPr/>
          <a:lstStyle/>
          <a:p>
            <a:r>
              <a:rPr kumimoji="1" lang="en-US" altLang="ja-JP" smtClean="0"/>
              <a:t>2011</a:t>
            </a:r>
            <a:r>
              <a:rPr kumimoji="1" lang="ja-JP" altLang="en-US" smtClean="0"/>
              <a:t>年</a:t>
            </a:r>
            <a:r>
              <a:rPr kumimoji="1" lang="en-US" altLang="ja-JP" smtClean="0"/>
              <a:t>4</a:t>
            </a:r>
            <a:r>
              <a:rPr kumimoji="1" lang="ja-JP" altLang="en-US" smtClean="0"/>
              <a:t>月、国会</a:t>
            </a:r>
            <a:r>
              <a:rPr kumimoji="1" lang="en-US" altLang="ja-JP" sz="2400" smtClean="0"/>
              <a:t>(</a:t>
            </a:r>
            <a:r>
              <a:rPr kumimoji="1" lang="zh-CN" altLang="en-US" sz="2400" smtClean="0"/>
              <a:t>第</a:t>
            </a:r>
            <a:r>
              <a:rPr kumimoji="1" lang="en-US" altLang="zh-CN" sz="2400" smtClean="0"/>
              <a:t>177</a:t>
            </a:r>
            <a:r>
              <a:rPr kumimoji="1" lang="zh-CN" altLang="en-US" sz="2400" smtClean="0"/>
              <a:t>回国会</a:t>
            </a:r>
            <a:r>
              <a:rPr kumimoji="1" lang="en-US" altLang="zh-CN" sz="2400" smtClean="0"/>
              <a:t>)</a:t>
            </a:r>
            <a:r>
              <a:rPr kumimoji="1" lang="ja-JP" altLang="en-US" smtClean="0"/>
              <a:t>に提出された法案。 主に</a:t>
            </a:r>
            <a:r>
              <a:rPr kumimoji="1" lang="ja-JP" altLang="en-US" b="1" smtClean="0"/>
              <a:t>刑法の改正</a:t>
            </a:r>
            <a:r>
              <a:rPr kumimoji="1" lang="ja-JP" altLang="en-US" smtClean="0"/>
              <a:t>。 衆議院で審議中</a:t>
            </a:r>
            <a:r>
              <a:rPr kumimoji="1" lang="ja-JP" altLang="en-US"/>
              <a:t>。</a:t>
            </a:r>
            <a:endParaRPr kumimoji="1" lang="en-US" altLang="ja-JP" smtClean="0"/>
          </a:p>
          <a:p>
            <a:r>
              <a:rPr kumimoji="1" lang="ja-JP" altLang="en-US" smtClean="0"/>
              <a:t>その一部として</a:t>
            </a:r>
            <a:r>
              <a:rPr kumimoji="1" lang="ja-JP" altLang="en-US" b="1" smtClean="0"/>
              <a:t>「ウィルス作成罪」の新設</a:t>
            </a:r>
            <a:r>
              <a:rPr kumimoji="1" lang="ja-JP" altLang="en-US" smtClean="0"/>
              <a:t>が盛り込まれている。</a:t>
            </a:r>
            <a:r>
              <a:rPr kumimoji="1" lang="en-US" altLang="ja-JP" smtClean="0"/>
              <a:t/>
            </a:r>
            <a:br>
              <a:rPr kumimoji="1" lang="en-US" altLang="ja-JP" smtClean="0"/>
            </a:br>
            <a:r>
              <a:rPr kumimoji="1" lang="en-US" altLang="ja-JP" sz="2400" smtClean="0"/>
              <a:t>※</a:t>
            </a:r>
            <a:r>
              <a:rPr kumimoji="1" lang="ja-JP" altLang="en-US" sz="2400" smtClean="0"/>
              <a:t>法案全体は</a:t>
            </a:r>
            <a:r>
              <a:rPr kumimoji="1" lang="en-US" altLang="ja-JP" sz="2400" smtClean="0"/>
              <a:t>76</a:t>
            </a:r>
            <a:r>
              <a:rPr kumimoji="1" lang="ja-JP" altLang="en-US" sz="2400" smtClean="0"/>
              <a:t>ページにも及ぶ</a:t>
            </a:r>
            <a:endParaRPr kumimoji="1" lang="ja-JP" altLang="en-US"/>
          </a:p>
        </p:txBody>
      </p:sp>
      <p:pic>
        <p:nvPicPr>
          <p:cNvPr id="4" name="図 3" descr="000072546.pdf (application/pdf オブジェクト) - Mozilla Firefo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6377" y="3645024"/>
            <a:ext cx="3306475" cy="2343464"/>
          </a:xfrm>
          <a:prstGeom prst="rect">
            <a:avLst/>
          </a:prstGeom>
        </p:spPr>
      </p:pic>
    </p:spTree>
    <p:extLst>
      <p:ext uri="{BB962C8B-B14F-4D97-AF65-F5344CB8AC3E}">
        <p14:creationId xmlns:p14="http://schemas.microsoft.com/office/powerpoint/2010/main" val="3879480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lstStyle/>
          <a:p>
            <a:endParaRPr kumimoji="1" lang="ja-JP" altLang="en-US"/>
          </a:p>
        </p:txBody>
      </p:sp>
      <p:sp>
        <p:nvSpPr>
          <p:cNvPr id="2" name="タイトル 1"/>
          <p:cNvSpPr>
            <a:spLocks noGrp="1"/>
          </p:cNvSpPr>
          <p:nvPr>
            <p:ph type="title"/>
          </p:nvPr>
        </p:nvSpPr>
        <p:spPr>
          <a:xfrm>
            <a:off x="323528" y="260648"/>
            <a:ext cx="8275637" cy="1057275"/>
          </a:xfrm>
        </p:spPr>
        <p:txBody>
          <a:bodyPr/>
          <a:lstStyle/>
          <a:p>
            <a:pPr>
              <a:lnSpc>
                <a:spcPct val="85000"/>
              </a:lnSpc>
            </a:pPr>
            <a:r>
              <a:rPr lang="ja-JP" altLang="en-US" smtClean="0"/>
              <a:t>通称</a:t>
            </a:r>
            <a:r>
              <a:rPr lang="en-US" altLang="ja-JP" smtClean="0"/>
              <a:t>:</a:t>
            </a:r>
            <a:r>
              <a:rPr lang="ja-JP" altLang="en-US" smtClean="0"/>
              <a:t>「サイバー刑法」・</a:t>
            </a:r>
            <a:r>
              <a:rPr lang="en-US" altLang="ja-JP" smtClean="0"/>
              <a:t/>
            </a:r>
            <a:br>
              <a:rPr lang="en-US" altLang="ja-JP" smtClean="0"/>
            </a:br>
            <a:r>
              <a:rPr lang="ja-JP" altLang="en-US"/>
              <a:t>「</a:t>
            </a:r>
            <a:r>
              <a:rPr lang="ja-JP" altLang="en-US" smtClean="0"/>
              <a:t>コンピューター監視法案」</a:t>
            </a:r>
            <a:endParaRPr kumimoji="1" lang="ja-JP" altLang="en-US"/>
          </a:p>
        </p:txBody>
      </p:sp>
      <p:pic>
        <p:nvPicPr>
          <p:cNvPr id="7" name="図 6" descr="コンピューターが監視されるのか？　法務省が「サイバー刑法」に関するQ&amp;A -INTERNET Watch - Mozilla Firefox"/>
          <p:cNvPicPr>
            <a:picLocks noChangeAspect="1"/>
          </p:cNvPicPr>
          <p:nvPr/>
        </p:nvPicPr>
        <p:blipFill rotWithShape="1">
          <a:blip r:embed="rId2">
            <a:extLst>
              <a:ext uri="{28A0092B-C50C-407E-A947-70E740481C1C}">
                <a14:useLocalDpi xmlns:a14="http://schemas.microsoft.com/office/drawing/2010/main" val="0"/>
              </a:ext>
            </a:extLst>
          </a:blip>
          <a:srcRect b="46329"/>
          <a:stretch/>
        </p:blipFill>
        <p:spPr>
          <a:xfrm>
            <a:off x="328607" y="1258690"/>
            <a:ext cx="7787740" cy="2962398"/>
          </a:xfrm>
          <a:prstGeom prst="rect">
            <a:avLst/>
          </a:prstGeom>
        </p:spPr>
      </p:pic>
      <p:pic>
        <p:nvPicPr>
          <p:cNvPr id="6" name="図 5" descr="PJ NEWS | 909 - - Mozilla Firefox"/>
          <p:cNvPicPr>
            <a:picLocks noChangeAspect="1"/>
          </p:cNvPicPr>
          <p:nvPr/>
        </p:nvPicPr>
        <p:blipFill rotWithShape="1">
          <a:blip r:embed="rId3">
            <a:extLst>
              <a:ext uri="{28A0092B-C50C-407E-A947-70E740481C1C}">
                <a14:useLocalDpi xmlns:a14="http://schemas.microsoft.com/office/drawing/2010/main" val="0"/>
              </a:ext>
            </a:extLst>
          </a:blip>
          <a:srcRect b="48386"/>
          <a:stretch/>
        </p:blipFill>
        <p:spPr>
          <a:xfrm>
            <a:off x="1907704" y="3420260"/>
            <a:ext cx="6912768" cy="2528780"/>
          </a:xfrm>
          <a:prstGeom prst="rect">
            <a:avLst/>
          </a:prstGeom>
        </p:spPr>
      </p:pic>
    </p:spTree>
    <p:extLst>
      <p:ext uri="{BB962C8B-B14F-4D97-AF65-F5344CB8AC3E}">
        <p14:creationId xmlns:p14="http://schemas.microsoft.com/office/powerpoint/2010/main" val="34664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75637" cy="1057275"/>
          </a:xfrm>
        </p:spPr>
        <p:txBody>
          <a:bodyPr/>
          <a:lstStyle/>
          <a:p>
            <a:pPr>
              <a:lnSpc>
                <a:spcPct val="85000"/>
              </a:lnSpc>
            </a:pPr>
            <a:r>
              <a:rPr kumimoji="1" lang="ja-JP" altLang="en-US" smtClean="0"/>
              <a:t>ウィルス作成罪</a:t>
            </a:r>
            <a:r>
              <a:rPr kumimoji="1" lang="en-US" altLang="ja-JP" smtClean="0"/>
              <a:t/>
            </a:r>
            <a:br>
              <a:rPr kumimoji="1" lang="en-US" altLang="ja-JP" smtClean="0"/>
            </a:br>
            <a:r>
              <a:rPr kumimoji="1" lang="en-US" altLang="ja-JP" sz="2800" b="0" smtClean="0"/>
              <a:t>"</a:t>
            </a:r>
            <a:r>
              <a:rPr kumimoji="1" lang="ja-JP" altLang="en-US" sz="2800" b="0" smtClean="0"/>
              <a:t>第十九章</a:t>
            </a:r>
            <a:r>
              <a:rPr kumimoji="1" lang="ja-JP" altLang="en-US" sz="2800" b="0"/>
              <a:t>の</a:t>
            </a:r>
            <a:r>
              <a:rPr kumimoji="1" lang="ja-JP" altLang="en-US" sz="2800" b="0" smtClean="0"/>
              <a:t>二 不正</a:t>
            </a:r>
            <a:r>
              <a:rPr kumimoji="1" lang="ja-JP" altLang="en-US" sz="2800" b="0"/>
              <a:t>指令電磁的記録に関する</a:t>
            </a:r>
            <a:r>
              <a:rPr kumimoji="1" lang="ja-JP" altLang="en-US" sz="2800" b="0" smtClean="0"/>
              <a:t>罪</a:t>
            </a:r>
            <a:r>
              <a:rPr kumimoji="1" lang="en-US" altLang="ja-JP" sz="2800" b="0" smtClean="0"/>
              <a:t>"</a:t>
            </a:r>
            <a:endParaRPr kumimoji="1" lang="ja-JP" altLang="en-US" b="0"/>
          </a:p>
        </p:txBody>
      </p:sp>
      <p:sp>
        <p:nvSpPr>
          <p:cNvPr id="3" name="コンテンツ プレースホルダー 2"/>
          <p:cNvSpPr>
            <a:spLocks noGrp="1"/>
          </p:cNvSpPr>
          <p:nvPr>
            <p:ph idx="1"/>
          </p:nvPr>
        </p:nvSpPr>
        <p:spPr>
          <a:xfrm>
            <a:off x="357188" y="1268760"/>
            <a:ext cx="8275637" cy="4725640"/>
          </a:xfrm>
        </p:spPr>
        <p:txBody>
          <a:bodyPr/>
          <a:lstStyle/>
          <a:p>
            <a:r>
              <a:rPr kumimoji="1" lang="ja-JP" altLang="en-US" sz="1800"/>
              <a:t>（不正指令電磁的記録作成等</a:t>
            </a:r>
            <a:r>
              <a:rPr kumimoji="1" lang="ja-JP" altLang="en-US" sz="1800" smtClean="0"/>
              <a:t>）</a:t>
            </a:r>
            <a:r>
              <a:rPr kumimoji="1" lang="en-US" altLang="ja-JP" sz="1800" smtClean="0"/>
              <a:t/>
            </a:r>
            <a:br>
              <a:rPr kumimoji="1" lang="en-US" altLang="ja-JP" sz="1800" smtClean="0"/>
            </a:br>
            <a:r>
              <a:rPr kumimoji="1" lang="ja-JP" altLang="en-US" sz="1800" smtClean="0"/>
              <a:t>第百六十八条</a:t>
            </a:r>
            <a:r>
              <a:rPr kumimoji="1" lang="ja-JP" altLang="en-US" sz="1800"/>
              <a:t>の二　正当な理由がないのに、人の電子計算機における実行の用に供する目的で、次に掲げる電磁的記録その他の記録を作成し、又は提供した者は、三年以下の懲役又は五十万円以下の罰金に処する。</a:t>
            </a:r>
          </a:p>
          <a:p>
            <a:pPr lvl="1"/>
            <a:r>
              <a:rPr kumimoji="1" lang="ja-JP" altLang="en-US" sz="1800" smtClean="0"/>
              <a:t>一</a:t>
            </a:r>
            <a:r>
              <a:rPr kumimoji="1" lang="ja-JP" altLang="en-US" sz="1800"/>
              <a:t>　人が電子計算機を使用するに際してその意図に沿うべき動作をさせず、又はその意図に反する動作をさせるべき不正な指令を与える電磁的記録</a:t>
            </a:r>
            <a:endParaRPr kumimoji="1" lang="ja-JP" altLang="en-US" sz="1400"/>
          </a:p>
          <a:p>
            <a:pPr lvl="1"/>
            <a:r>
              <a:rPr kumimoji="1" lang="ja-JP" altLang="en-US" sz="1800" smtClean="0"/>
              <a:t>二</a:t>
            </a:r>
            <a:r>
              <a:rPr kumimoji="1" lang="ja-JP" altLang="en-US" sz="1800"/>
              <a:t>　前号に掲げるもののほか、同号の不正な指令を記述した電磁的記録その他の記録</a:t>
            </a:r>
          </a:p>
          <a:p>
            <a:r>
              <a:rPr kumimoji="1" lang="ja-JP" altLang="en-US" sz="1800"/>
              <a:t>２　正当な理由がないのに、前項第一号に掲げる電磁的記録を人の電子計算機における実行の用に供した者も、同項と同様とする。</a:t>
            </a:r>
          </a:p>
          <a:p>
            <a:r>
              <a:rPr kumimoji="1" lang="ja-JP" altLang="en-US" sz="1800"/>
              <a:t>３　前項の罪の未遂は、罰する。</a:t>
            </a:r>
          </a:p>
          <a:p>
            <a:r>
              <a:rPr kumimoji="1" lang="ja-JP" altLang="en-US" sz="1800"/>
              <a:t>（不正指令電磁的記録取得等</a:t>
            </a:r>
            <a:r>
              <a:rPr kumimoji="1" lang="ja-JP" altLang="en-US" sz="1800" smtClean="0"/>
              <a:t>）</a:t>
            </a:r>
            <a:r>
              <a:rPr kumimoji="1" lang="en-US" altLang="ja-JP" sz="1800" smtClean="0"/>
              <a:t/>
            </a:r>
            <a:br>
              <a:rPr kumimoji="1" lang="en-US" altLang="ja-JP" sz="1800" smtClean="0"/>
            </a:br>
            <a:r>
              <a:rPr kumimoji="1" lang="ja-JP" altLang="en-US" sz="1800" smtClean="0"/>
              <a:t>第百六十八条</a:t>
            </a:r>
            <a:r>
              <a:rPr kumimoji="1" lang="ja-JP" altLang="en-US" sz="1800"/>
              <a:t>の三　正当な理由がないのに、前条第一項の目的で、同項各号に掲げる電磁的記録その他の記録を取得し、又は保管した者は、二年以下の懲役又は三十万円以下の罰金に処する。</a:t>
            </a:r>
          </a:p>
        </p:txBody>
      </p:sp>
    </p:spTree>
    <p:extLst>
      <p:ext uri="{BB962C8B-B14F-4D97-AF65-F5344CB8AC3E}">
        <p14:creationId xmlns:p14="http://schemas.microsoft.com/office/powerpoint/2010/main" val="84803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75637" cy="1057275"/>
          </a:xfrm>
        </p:spPr>
        <p:txBody>
          <a:bodyPr/>
          <a:lstStyle/>
          <a:p>
            <a:pPr>
              <a:lnSpc>
                <a:spcPct val="85000"/>
              </a:lnSpc>
            </a:pPr>
            <a:r>
              <a:rPr kumimoji="1" lang="ja-JP" altLang="en-US" smtClean="0"/>
              <a:t>「ウィルス」の定義</a:t>
            </a:r>
            <a:r>
              <a:rPr kumimoji="1" lang="en-US" altLang="ja-JP" smtClean="0"/>
              <a:t/>
            </a:r>
            <a:br>
              <a:rPr kumimoji="1" lang="en-US" altLang="ja-JP" smtClean="0"/>
            </a:br>
            <a:r>
              <a:rPr kumimoji="1" lang="zh-TW" altLang="en-US" sz="2000" b="0"/>
              <a:t>不正指令電磁的</a:t>
            </a:r>
            <a:r>
              <a:rPr kumimoji="1" lang="zh-TW" altLang="en-US" sz="2000" b="0" smtClean="0"/>
              <a:t>記録 </a:t>
            </a:r>
            <a:r>
              <a:rPr kumimoji="1" lang="en-US" altLang="zh-TW" sz="2000" b="0" smtClean="0"/>
              <a:t>-</a:t>
            </a:r>
            <a:r>
              <a:rPr kumimoji="1" lang="ja-JP" altLang="en-US" sz="2000" b="0" smtClean="0"/>
              <a:t> 百六十八条</a:t>
            </a:r>
            <a:r>
              <a:rPr kumimoji="1" lang="ja-JP" altLang="en-US" sz="2000" b="0"/>
              <a:t>の二の</a:t>
            </a:r>
            <a:r>
              <a:rPr kumimoji="1" lang="en-US" altLang="ja-JP" sz="2000" b="0"/>
              <a:t>1</a:t>
            </a:r>
            <a:r>
              <a:rPr kumimoji="1" lang="ja-JP" altLang="en-US" sz="2000" b="0" smtClean="0"/>
              <a:t>項の一号・二号</a:t>
            </a:r>
            <a:endParaRPr kumimoji="1" lang="ja-JP" altLang="en-US" b="0"/>
          </a:p>
        </p:txBody>
      </p:sp>
      <p:sp>
        <p:nvSpPr>
          <p:cNvPr id="3" name="コンテンツ プレースホルダー 2"/>
          <p:cNvSpPr>
            <a:spLocks noGrp="1"/>
          </p:cNvSpPr>
          <p:nvPr>
            <p:ph idx="1"/>
          </p:nvPr>
        </p:nvSpPr>
        <p:spPr>
          <a:xfrm>
            <a:off x="357188" y="1268760"/>
            <a:ext cx="8275637" cy="4725640"/>
          </a:xfrm>
        </p:spPr>
        <p:txBody>
          <a:bodyPr/>
          <a:lstStyle/>
          <a:p>
            <a:r>
              <a:rPr kumimoji="1" lang="en-US" altLang="ja-JP" smtClean="0"/>
              <a:t>(</a:t>
            </a:r>
            <a:r>
              <a:rPr kumimoji="1" lang="ja-JP" altLang="en-US" smtClean="0"/>
              <a:t>人</a:t>
            </a:r>
            <a:r>
              <a:rPr kumimoji="1" lang="ja-JP" altLang="en-US"/>
              <a:t>が電子計算機を使用するに</a:t>
            </a:r>
            <a:r>
              <a:rPr kumimoji="1" lang="ja-JP" altLang="en-US" smtClean="0"/>
              <a:t>際して</a:t>
            </a:r>
            <a:r>
              <a:rPr kumimoji="1" lang="en-US" altLang="ja-JP"/>
              <a:t/>
            </a:r>
            <a:br>
              <a:rPr kumimoji="1" lang="en-US" altLang="ja-JP"/>
            </a:br>
            <a:r>
              <a:rPr kumimoji="1" lang="en-US" altLang="ja-JP" smtClean="0"/>
              <a:t>  </a:t>
            </a:r>
            <a:r>
              <a:rPr kumimoji="1" lang="ja-JP" altLang="en-US" smtClean="0"/>
              <a:t>  </a:t>
            </a:r>
            <a:r>
              <a:rPr kumimoji="1" lang="en-US" altLang="ja-JP" smtClean="0"/>
              <a:t>(</a:t>
            </a:r>
            <a:r>
              <a:rPr kumimoji="1" lang="ja-JP" altLang="en-US" smtClean="0"/>
              <a:t>その</a:t>
            </a:r>
            <a:r>
              <a:rPr kumimoji="1" lang="ja-JP" altLang="en-US" b="1"/>
              <a:t>意図に沿うべき動作を</a:t>
            </a:r>
            <a:r>
              <a:rPr kumimoji="1" lang="ja-JP" altLang="en-US" b="1" smtClean="0"/>
              <a:t>させず</a:t>
            </a:r>
            <a:r>
              <a:rPr kumimoji="1" lang="en-US" altLang="ja-JP" smtClean="0"/>
              <a:t>)</a:t>
            </a:r>
            <a:br>
              <a:rPr kumimoji="1" lang="en-US" altLang="ja-JP" smtClean="0"/>
            </a:br>
            <a:r>
              <a:rPr kumimoji="1" lang="en-US" altLang="ja-JP" smtClean="0"/>
              <a:t>        OR</a:t>
            </a:r>
            <a:br>
              <a:rPr kumimoji="1" lang="en-US" altLang="ja-JP" smtClean="0"/>
            </a:br>
            <a:r>
              <a:rPr kumimoji="1" lang="en-US" altLang="ja-JP" smtClean="0"/>
              <a:t>    (</a:t>
            </a:r>
            <a:r>
              <a:rPr kumimoji="1" lang="ja-JP" altLang="en-US" smtClean="0"/>
              <a:t>その</a:t>
            </a:r>
            <a:r>
              <a:rPr kumimoji="1" lang="ja-JP" altLang="en-US" b="1"/>
              <a:t>意図に反する動作をさせる</a:t>
            </a:r>
            <a:r>
              <a:rPr kumimoji="1" lang="ja-JP" altLang="en-US" b="1" smtClean="0"/>
              <a:t>べき</a:t>
            </a:r>
            <a:r>
              <a:rPr kumimoji="1" lang="en-US" altLang="ja-JP" smtClean="0"/>
              <a:t>)</a:t>
            </a:r>
            <a:br>
              <a:rPr kumimoji="1" lang="en-US" altLang="ja-JP" smtClean="0"/>
            </a:br>
            <a:r>
              <a:rPr kumimoji="1" lang="en-US" altLang="ja-JP" smtClean="0"/>
              <a:t>)</a:t>
            </a:r>
            <a:br>
              <a:rPr kumimoji="1" lang="en-US" altLang="ja-JP" smtClean="0"/>
            </a:br>
            <a:r>
              <a:rPr kumimoji="1" lang="ja-JP" altLang="en-US" smtClean="0"/>
              <a:t>不正</a:t>
            </a:r>
            <a:r>
              <a:rPr kumimoji="1" lang="ja-JP" altLang="en-US"/>
              <a:t>な</a:t>
            </a:r>
            <a:r>
              <a:rPr kumimoji="1" lang="ja-JP" altLang="en-US" smtClean="0"/>
              <a:t>指令</a:t>
            </a:r>
            <a:r>
              <a:rPr kumimoji="1" lang="en-US" altLang="ja-JP" sz="2400" smtClean="0"/>
              <a:t>(=</a:t>
            </a:r>
            <a:r>
              <a:rPr kumimoji="1" lang="ja-JP" altLang="en-US" sz="2400" smtClean="0"/>
              <a:t>プログラム</a:t>
            </a:r>
            <a:r>
              <a:rPr kumimoji="1" lang="en-US" altLang="ja-JP" sz="2400" smtClean="0"/>
              <a:t>)</a:t>
            </a:r>
            <a:endParaRPr kumimoji="1" lang="en-US" altLang="ja-JP"/>
          </a:p>
          <a:p>
            <a:r>
              <a:rPr kumimoji="1" lang="en-US" altLang="ja-JP" smtClean="0"/>
              <a:t>…</a:t>
            </a:r>
            <a:r>
              <a:rPr kumimoji="1" lang="ja-JP" altLang="en-US" smtClean="0"/>
              <a:t>を</a:t>
            </a:r>
            <a:r>
              <a:rPr kumimoji="1" lang="ja-JP" altLang="en-US"/>
              <a:t>与える電磁的</a:t>
            </a:r>
            <a:r>
              <a:rPr kumimoji="1" lang="ja-JP" altLang="en-US" smtClean="0"/>
              <a:t>記録</a:t>
            </a:r>
            <a:r>
              <a:rPr kumimoji="1" lang="en-US" altLang="ja-JP" sz="2400" smtClean="0"/>
              <a:t>(=</a:t>
            </a:r>
            <a:r>
              <a:rPr kumimoji="1" lang="ja-JP" altLang="en-US" sz="2400" smtClean="0"/>
              <a:t>ファイル</a:t>
            </a:r>
            <a:r>
              <a:rPr kumimoji="1" lang="en-US" altLang="ja-JP" sz="2400" smtClean="0"/>
              <a:t>)</a:t>
            </a:r>
            <a:r>
              <a:rPr kumimoji="1" lang="ja-JP" altLang="en-US" smtClean="0"/>
              <a:t>、</a:t>
            </a:r>
            <a:r>
              <a:rPr kumimoji="1" lang="en-US" altLang="ja-JP" smtClean="0"/>
              <a:t/>
            </a:r>
            <a:br>
              <a:rPr kumimoji="1" lang="en-US" altLang="ja-JP" smtClean="0"/>
            </a:br>
            <a:r>
              <a:rPr kumimoji="1" lang="ja-JP" altLang="en-US" smtClean="0"/>
              <a:t>または、</a:t>
            </a:r>
            <a:r>
              <a:rPr kumimoji="1" lang="en-US" altLang="ja-JP" smtClean="0"/>
              <a:t/>
            </a:r>
            <a:br>
              <a:rPr kumimoji="1" lang="en-US" altLang="ja-JP" smtClean="0"/>
            </a:br>
            <a:r>
              <a:rPr kumimoji="1" lang="ja-JP" altLang="en-US" smtClean="0"/>
              <a:t>その他</a:t>
            </a:r>
            <a:r>
              <a:rPr kumimoji="1" lang="ja-JP" altLang="en-US"/>
              <a:t>の</a:t>
            </a:r>
            <a:r>
              <a:rPr kumimoji="1" lang="ja-JP" altLang="en-US" smtClean="0"/>
              <a:t>記録</a:t>
            </a:r>
            <a:r>
              <a:rPr kumimoji="1" lang="en-US" altLang="ja-JP" sz="2400" smtClean="0"/>
              <a:t>(=</a:t>
            </a:r>
            <a:r>
              <a:rPr kumimoji="1" lang="ja-JP" altLang="en-US" sz="2400" smtClean="0"/>
              <a:t>印刷したソースコード等</a:t>
            </a:r>
            <a:r>
              <a:rPr kumimoji="1" lang="en-US" altLang="ja-JP" sz="2400" smtClean="0"/>
              <a:t>)</a:t>
            </a:r>
            <a:endParaRPr kumimoji="1" lang="ja-JP" altLang="en-US" sz="1800"/>
          </a:p>
        </p:txBody>
      </p:sp>
    </p:spTree>
    <p:extLst>
      <p:ext uri="{BB962C8B-B14F-4D97-AF65-F5344CB8AC3E}">
        <p14:creationId xmlns:p14="http://schemas.microsoft.com/office/powerpoint/2010/main" val="183089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バグはどうなの</a:t>
            </a:r>
            <a:r>
              <a:rPr kumimoji="1" lang="en-US" altLang="ja-JP" smtClean="0"/>
              <a:t>?</a:t>
            </a:r>
            <a:endParaRPr kumimoji="1" lang="ja-JP" altLang="en-US"/>
          </a:p>
        </p:txBody>
      </p:sp>
      <p:sp>
        <p:nvSpPr>
          <p:cNvPr id="3" name="コンテンツ プレースホルダー 2"/>
          <p:cNvSpPr>
            <a:spLocks noGrp="1"/>
          </p:cNvSpPr>
          <p:nvPr>
            <p:ph idx="1"/>
          </p:nvPr>
        </p:nvSpPr>
        <p:spPr/>
        <p:txBody>
          <a:bodyPr/>
          <a:lstStyle/>
          <a:p>
            <a:r>
              <a:rPr kumimoji="1" lang="ja-JP" altLang="en-US" sz="3600" b="1" smtClean="0"/>
              <a:t>バグがあると</a:t>
            </a:r>
            <a:r>
              <a:rPr kumimoji="1" lang="en-US" altLang="ja-JP" sz="3600" smtClean="0"/>
              <a:t>…</a:t>
            </a:r>
            <a:r>
              <a:rPr kumimoji="1" lang="en-US" altLang="ja-JP" smtClean="0"/>
              <a:t/>
            </a:r>
            <a:br>
              <a:rPr kumimoji="1" lang="en-US" altLang="ja-JP" smtClean="0"/>
            </a:br>
            <a:r>
              <a:rPr kumimoji="1" lang="en-US" altLang="ja-JP" smtClean="0"/>
              <a:t/>
            </a:r>
            <a:br>
              <a:rPr kumimoji="1" lang="en-US" altLang="ja-JP" smtClean="0"/>
            </a:br>
            <a:r>
              <a:rPr kumimoji="1" lang="en-US" altLang="ja-JP" smtClean="0"/>
              <a:t>    </a:t>
            </a:r>
            <a:r>
              <a:rPr kumimoji="1" lang="ja-JP" altLang="en-US"/>
              <a:t>意図に沿うべき動作</a:t>
            </a:r>
            <a:r>
              <a:rPr kumimoji="1" lang="ja-JP" altLang="en-US" smtClean="0"/>
              <a:t>をしない</a:t>
            </a:r>
            <a:r>
              <a:rPr kumimoji="1" lang="en-US" altLang="ja-JP" smtClean="0"/>
              <a:t/>
            </a:r>
            <a:br>
              <a:rPr kumimoji="1" lang="en-US" altLang="ja-JP" smtClean="0"/>
            </a:br>
            <a:r>
              <a:rPr kumimoji="1" lang="en-US" altLang="ja-JP" smtClean="0"/>
              <a:t>    </a:t>
            </a:r>
            <a:r>
              <a:rPr kumimoji="1" lang="ja-JP" altLang="en-US" smtClean="0"/>
              <a:t>意図</a:t>
            </a:r>
            <a:r>
              <a:rPr kumimoji="1" lang="ja-JP" altLang="en-US"/>
              <a:t>に反する動作</a:t>
            </a:r>
            <a:r>
              <a:rPr kumimoji="1" lang="ja-JP" altLang="en-US" smtClean="0"/>
              <a:t>をしちゃう</a:t>
            </a:r>
            <a:r>
              <a:rPr kumimoji="1" lang="en-US" altLang="ja-JP" smtClean="0"/>
              <a:t/>
            </a:r>
            <a:br>
              <a:rPr kumimoji="1" lang="en-US" altLang="ja-JP" smtClean="0"/>
            </a:br>
            <a:r>
              <a:rPr kumimoji="1" lang="en-US" altLang="ja-JP" smtClean="0"/>
              <a:t/>
            </a:r>
            <a:br>
              <a:rPr kumimoji="1" lang="en-US" altLang="ja-JP" smtClean="0"/>
            </a:br>
            <a:r>
              <a:rPr kumimoji="1" lang="en-US" altLang="ja-JP" sz="3600" smtClean="0"/>
              <a:t>…</a:t>
            </a:r>
            <a:r>
              <a:rPr kumimoji="1" lang="ja-JP" altLang="en-US" sz="3600" smtClean="0"/>
              <a:t>もろ、</a:t>
            </a:r>
            <a:r>
              <a:rPr kumimoji="1" lang="ja-JP" altLang="en-US" sz="3600" b="1"/>
              <a:t>「</a:t>
            </a:r>
            <a:r>
              <a:rPr kumimoji="1" lang="ja-JP" altLang="en-US" sz="3600" b="1" smtClean="0"/>
              <a:t>ウィルス」の定義に引っ掛かる</a:t>
            </a:r>
            <a:r>
              <a:rPr kumimoji="1" lang="ja-JP" altLang="en-US" sz="3600" smtClean="0"/>
              <a:t>んじゃね</a:t>
            </a:r>
            <a:r>
              <a:rPr kumimoji="1" lang="en-US" altLang="ja-JP" sz="3600" smtClean="0"/>
              <a:t>?</a:t>
            </a:r>
            <a:endParaRPr kumimoji="1" lang="ja-JP" altLang="en-US"/>
          </a:p>
        </p:txBody>
      </p:sp>
    </p:spTree>
    <p:extLst>
      <p:ext uri="{BB962C8B-B14F-4D97-AF65-F5344CB8AC3E}">
        <p14:creationId xmlns:p14="http://schemas.microsoft.com/office/powerpoint/2010/main" val="375075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「ウィルス」をどうすると犯罪になるの</a:t>
            </a:r>
            <a:r>
              <a:rPr kumimoji="1" lang="en-US" altLang="ja-JP" smtClean="0"/>
              <a:t>?</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作成罪、提供罪</a:t>
            </a:r>
            <a:endParaRPr kumimoji="1" lang="en-US" altLang="ja-JP" smtClean="0"/>
          </a:p>
          <a:p>
            <a:r>
              <a:rPr kumimoji="1" lang="ja-JP" altLang="en-US"/>
              <a:t>実行</a:t>
            </a:r>
            <a:r>
              <a:rPr kumimoji="1" lang="ja-JP" altLang="en-US" smtClean="0"/>
              <a:t>罪</a:t>
            </a:r>
            <a:endParaRPr kumimoji="1" lang="en-US" altLang="ja-JP" smtClean="0"/>
          </a:p>
          <a:p>
            <a:r>
              <a:rPr kumimoji="1" lang="ja-JP" altLang="en-US"/>
              <a:t>取得</a:t>
            </a:r>
            <a:r>
              <a:rPr kumimoji="1" lang="ja-JP" altLang="en-US" smtClean="0"/>
              <a:t>罪、保管罪</a:t>
            </a:r>
            <a:endParaRPr kumimoji="1" lang="ja-JP" altLang="en-US"/>
          </a:p>
        </p:txBody>
      </p:sp>
    </p:spTree>
    <p:extLst>
      <p:ext uri="{BB962C8B-B14F-4D97-AF65-F5344CB8AC3E}">
        <p14:creationId xmlns:p14="http://schemas.microsoft.com/office/powerpoint/2010/main" val="423837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nSpc>
                <a:spcPct val="85000"/>
              </a:lnSpc>
            </a:pPr>
            <a:r>
              <a:rPr kumimoji="1" lang="ja-JP" altLang="en-US" smtClean="0"/>
              <a:t>ウィルス作成罪・提供罪</a:t>
            </a:r>
            <a:r>
              <a:rPr kumimoji="1" lang="en-US" altLang="ja-JP" smtClean="0"/>
              <a:t/>
            </a:r>
            <a:br>
              <a:rPr kumimoji="1" lang="en-US" altLang="ja-JP" smtClean="0"/>
            </a:br>
            <a:r>
              <a:rPr kumimoji="1" lang="ja-JP" altLang="en-US" sz="2400" b="0"/>
              <a:t>第百六十八条の</a:t>
            </a:r>
            <a:r>
              <a:rPr kumimoji="1" lang="ja-JP" altLang="en-US" sz="2400" b="0" smtClean="0"/>
              <a:t>二の</a:t>
            </a:r>
            <a:r>
              <a:rPr kumimoji="1" lang="en-US" altLang="ja-JP" sz="2400" b="0" smtClean="0"/>
              <a:t>1</a:t>
            </a:r>
            <a:r>
              <a:rPr kumimoji="1" lang="ja-JP" altLang="en-US" sz="2400" b="0" smtClean="0"/>
              <a:t>項</a:t>
            </a:r>
            <a:endParaRPr kumimoji="1" lang="ja-JP" altLang="en-US" b="0"/>
          </a:p>
        </p:txBody>
      </p:sp>
      <p:sp>
        <p:nvSpPr>
          <p:cNvPr id="3" name="コンテンツ プレースホルダー 2"/>
          <p:cNvSpPr>
            <a:spLocks noGrp="1"/>
          </p:cNvSpPr>
          <p:nvPr>
            <p:ph idx="1"/>
          </p:nvPr>
        </p:nvSpPr>
        <p:spPr/>
        <p:txBody>
          <a:bodyPr/>
          <a:lstStyle/>
          <a:p>
            <a:r>
              <a:rPr kumimoji="1" lang="en-US" altLang="ja-JP" smtClean="0"/>
              <a:t>(</a:t>
            </a:r>
            <a:br>
              <a:rPr kumimoji="1" lang="en-US" altLang="ja-JP" smtClean="0"/>
            </a:br>
            <a:r>
              <a:rPr kumimoji="1" lang="en-US" altLang="ja-JP" smtClean="0"/>
              <a:t>    (</a:t>
            </a:r>
            <a:r>
              <a:rPr kumimoji="1" lang="ja-JP" altLang="en-US" smtClean="0"/>
              <a:t>正当</a:t>
            </a:r>
            <a:r>
              <a:rPr kumimoji="1" lang="ja-JP" altLang="en-US"/>
              <a:t>な理由がないのに</a:t>
            </a:r>
            <a:r>
              <a:rPr kumimoji="1" lang="ja-JP" altLang="en-US" smtClean="0"/>
              <a:t>、</a:t>
            </a:r>
            <a:r>
              <a:rPr kumimoji="1" lang="en-US" altLang="ja-JP" smtClean="0"/>
              <a:t>)</a:t>
            </a:r>
            <a:br>
              <a:rPr kumimoji="1" lang="en-US" altLang="ja-JP" smtClean="0"/>
            </a:br>
            <a:r>
              <a:rPr kumimoji="1" lang="en-US" altLang="ja-JP" smtClean="0"/>
              <a:t>        AND</a:t>
            </a:r>
            <a:br>
              <a:rPr kumimoji="1" lang="en-US" altLang="ja-JP" smtClean="0"/>
            </a:br>
            <a:r>
              <a:rPr kumimoji="1" lang="en-US" altLang="ja-JP" smtClean="0"/>
              <a:t>    (</a:t>
            </a:r>
            <a:r>
              <a:rPr kumimoji="1" lang="ja-JP" altLang="en-US" smtClean="0"/>
              <a:t>人</a:t>
            </a:r>
            <a:r>
              <a:rPr kumimoji="1" lang="ja-JP" altLang="en-US"/>
              <a:t>の電子計算機における実行の用</a:t>
            </a:r>
            <a:r>
              <a:rPr kumimoji="1" lang="ja-JP" altLang="en-US" smtClean="0"/>
              <a:t>に</a:t>
            </a:r>
            <a:r>
              <a:rPr kumimoji="1" lang="en-US" altLang="ja-JP" smtClean="0"/>
              <a:t/>
            </a:r>
            <a:br>
              <a:rPr kumimoji="1" lang="en-US" altLang="ja-JP" smtClean="0"/>
            </a:br>
            <a:r>
              <a:rPr kumimoji="1" lang="en-US" altLang="ja-JP" smtClean="0"/>
              <a:t>     </a:t>
            </a:r>
            <a:r>
              <a:rPr kumimoji="1" lang="ja-JP" altLang="en-US" smtClean="0"/>
              <a:t>供する</a:t>
            </a:r>
            <a:r>
              <a:rPr kumimoji="1" lang="ja-JP" altLang="en-US"/>
              <a:t>目的で</a:t>
            </a:r>
            <a:r>
              <a:rPr kumimoji="1" lang="ja-JP" altLang="en-US" smtClean="0"/>
              <a:t>、</a:t>
            </a:r>
            <a:r>
              <a:rPr kumimoji="1" lang="en-US" altLang="ja-JP" smtClean="0"/>
              <a:t>)</a:t>
            </a:r>
            <a:br>
              <a:rPr kumimoji="1" lang="en-US" altLang="ja-JP" smtClean="0"/>
            </a:br>
            <a:r>
              <a:rPr kumimoji="1" lang="en-US" altLang="ja-JP" smtClean="0"/>
              <a:t>)</a:t>
            </a:r>
            <a:br>
              <a:rPr kumimoji="1" lang="en-US" altLang="ja-JP" smtClean="0"/>
            </a:br>
            <a:r>
              <a:rPr kumimoji="1" lang="ja-JP" altLang="en-US" smtClean="0"/>
              <a:t>「ウィルス」を </a:t>
            </a:r>
            <a:r>
              <a:rPr kumimoji="1" lang="en-US" altLang="ja-JP" smtClean="0"/>
              <a:t/>
            </a:r>
            <a:br>
              <a:rPr kumimoji="1" lang="en-US" altLang="ja-JP" smtClean="0"/>
            </a:br>
            <a:r>
              <a:rPr kumimoji="1" lang="en-US" altLang="ja-JP" smtClean="0"/>
              <a:t>(</a:t>
            </a:r>
            <a:r>
              <a:rPr kumimoji="1" lang="ja-JP" altLang="en-US" b="1" smtClean="0"/>
              <a:t>作成</a:t>
            </a:r>
            <a:r>
              <a:rPr kumimoji="1" lang="ja-JP" altLang="en-US"/>
              <a:t>し</a:t>
            </a:r>
            <a:r>
              <a:rPr kumimoji="1" lang="ja-JP" altLang="en-US" smtClean="0"/>
              <a:t>、</a:t>
            </a:r>
            <a:r>
              <a:rPr kumimoji="1" lang="en-US" altLang="ja-JP" smtClean="0"/>
              <a:t>OR </a:t>
            </a:r>
            <a:r>
              <a:rPr kumimoji="1" lang="ja-JP" altLang="en-US" b="1" smtClean="0"/>
              <a:t>提供</a:t>
            </a:r>
            <a:r>
              <a:rPr kumimoji="1" lang="ja-JP" altLang="en-US" smtClean="0"/>
              <a:t>した</a:t>
            </a:r>
            <a:r>
              <a:rPr kumimoji="1" lang="en-US" altLang="ja-JP" smtClean="0"/>
              <a:t>) </a:t>
            </a:r>
            <a:r>
              <a:rPr kumimoji="1" lang="ja-JP" altLang="en-US" smtClean="0"/>
              <a:t>者</a:t>
            </a:r>
            <a:r>
              <a:rPr kumimoji="1" lang="ja-JP" altLang="en-US"/>
              <a:t>は</a:t>
            </a:r>
            <a:r>
              <a:rPr kumimoji="1" lang="ja-JP" altLang="en-US" smtClean="0"/>
              <a:t>、</a:t>
            </a:r>
            <a:r>
              <a:rPr kumimoji="1" lang="en-US" altLang="ja-JP" smtClean="0"/>
              <a:t/>
            </a:r>
            <a:br>
              <a:rPr kumimoji="1" lang="en-US" altLang="ja-JP" smtClean="0"/>
            </a:br>
            <a:r>
              <a:rPr kumimoji="1" lang="ja-JP" altLang="en-US" smtClean="0"/>
              <a:t>三年</a:t>
            </a:r>
            <a:r>
              <a:rPr kumimoji="1" lang="ja-JP" altLang="en-US"/>
              <a:t>以下の懲役又は五十万円以下の罰金に処する。</a:t>
            </a:r>
          </a:p>
        </p:txBody>
      </p:sp>
      <p:sp>
        <p:nvSpPr>
          <p:cNvPr id="4" name="角丸四角形吹き出し 3"/>
          <p:cNvSpPr/>
          <p:nvPr/>
        </p:nvSpPr>
        <p:spPr bwMode="auto">
          <a:xfrm>
            <a:off x="4427984" y="1052736"/>
            <a:ext cx="4464496" cy="458844"/>
          </a:xfrm>
          <a:prstGeom prst="wedgeRoundRectCallout">
            <a:avLst>
              <a:gd name="adj1" fmla="val -56790"/>
              <a:gd name="adj2" fmla="val 54541"/>
              <a:gd name="adj3" fmla="val 16667"/>
            </a:avLst>
          </a:prstGeom>
          <a:blipFill dpi="0" rotWithShape="1">
            <a:blip r:embed="rId3">
              <a:alphaModFix amt="75000"/>
            </a:blip>
            <a:srcRect/>
            <a:tile tx="0" ty="0" sx="100000" sy="100000" flip="none" algn="tl"/>
          </a:blipFill>
          <a:ln w="19050" cap="flat" cmpd="sng" algn="ctr">
            <a:solidFill>
              <a:schemeClr val="accent6">
                <a:lumMod val="75000"/>
              </a:schemeClr>
            </a:solidFill>
            <a:prstDash val="solid"/>
            <a:round/>
            <a:headEnd type="none" w="med" len="med"/>
            <a:tailEnd type="none" w="med" len="med"/>
          </a:ln>
          <a:effectLst/>
          <a:extLst/>
        </p:spPr>
        <p:txBody>
          <a:bodyPr anchor="ctr">
            <a:normAutofit fontScale="77500" lnSpcReduction="20000"/>
          </a:bodyPr>
          <a:lstStyle/>
          <a:p>
            <a:pPr algn="ctr">
              <a:lnSpc>
                <a:spcPct val="129000"/>
              </a:lnSpc>
              <a:defRPr/>
            </a:pPr>
            <a:r>
              <a:rPr lang="ja-JP" altLang="en-US" sz="2400" b="1" smtClean="0">
                <a:solidFill>
                  <a:srgbClr val="FF0000"/>
                </a:solidFill>
                <a:latin typeface="+mn-ea"/>
              </a:rPr>
              <a:t>バグに正当な理由がある</a:t>
            </a:r>
            <a:r>
              <a:rPr lang="en-US" altLang="ja-JP" sz="2400" b="1" smtClean="0">
                <a:solidFill>
                  <a:srgbClr val="FF0000"/>
                </a:solidFill>
                <a:latin typeface="+mn-ea"/>
              </a:rPr>
              <a:t>?</a:t>
            </a:r>
            <a:endParaRPr lang="ja-JP" altLang="en-US" sz="1900" b="1">
              <a:solidFill>
                <a:srgbClr val="FF0000"/>
              </a:solidFill>
              <a:latin typeface="+mn-ea"/>
            </a:endParaRPr>
          </a:p>
        </p:txBody>
      </p:sp>
      <p:sp>
        <p:nvSpPr>
          <p:cNvPr id="5" name="角丸四角形吹き出し 4"/>
          <p:cNvSpPr/>
          <p:nvPr/>
        </p:nvSpPr>
        <p:spPr bwMode="auto">
          <a:xfrm>
            <a:off x="4427984" y="3573016"/>
            <a:ext cx="4464496" cy="458844"/>
          </a:xfrm>
          <a:prstGeom prst="wedgeRoundRectCallout">
            <a:avLst>
              <a:gd name="adj1" fmla="val -38915"/>
              <a:gd name="adj2" fmla="val -112132"/>
              <a:gd name="adj3" fmla="val 16667"/>
            </a:avLst>
          </a:prstGeom>
          <a:blipFill dpi="0" rotWithShape="1">
            <a:blip r:embed="rId3">
              <a:alphaModFix amt="75000"/>
            </a:blip>
            <a:srcRect/>
            <a:tile tx="0" ty="0" sx="100000" sy="100000" flip="none" algn="tl"/>
          </a:blipFill>
          <a:ln w="19050" cap="flat" cmpd="sng" algn="ctr">
            <a:solidFill>
              <a:schemeClr val="accent6">
                <a:lumMod val="75000"/>
              </a:schemeClr>
            </a:solidFill>
            <a:prstDash val="solid"/>
            <a:round/>
            <a:headEnd type="none" w="med" len="med"/>
            <a:tailEnd type="none" w="med" len="med"/>
          </a:ln>
          <a:effectLst/>
          <a:extLst/>
        </p:spPr>
        <p:txBody>
          <a:bodyPr anchor="ctr">
            <a:normAutofit fontScale="77500" lnSpcReduction="20000"/>
          </a:bodyPr>
          <a:lstStyle/>
          <a:p>
            <a:pPr algn="ctr">
              <a:lnSpc>
                <a:spcPct val="129000"/>
              </a:lnSpc>
              <a:defRPr/>
            </a:pPr>
            <a:r>
              <a:rPr lang="ja-JP" altLang="en-US" sz="2400" b="1" smtClean="0">
                <a:solidFill>
                  <a:srgbClr val="FF0000"/>
                </a:solidFill>
                <a:latin typeface="+mn-ea"/>
              </a:rPr>
              <a:t>自分専用のプログラムってどんだけ</a:t>
            </a:r>
            <a:r>
              <a:rPr lang="en-US" altLang="ja-JP" sz="2400" b="1" smtClean="0">
                <a:solidFill>
                  <a:srgbClr val="FF0000"/>
                </a:solidFill>
                <a:latin typeface="+mn-ea"/>
              </a:rPr>
              <a:t>?</a:t>
            </a:r>
            <a:endParaRPr lang="ja-JP" altLang="en-US" sz="1900" b="1">
              <a:solidFill>
                <a:srgbClr val="FF0000"/>
              </a:solidFill>
              <a:latin typeface="+mn-ea"/>
            </a:endParaRPr>
          </a:p>
        </p:txBody>
      </p:sp>
    </p:spTree>
    <p:extLst>
      <p:ext uri="{BB962C8B-B14F-4D97-AF65-F5344CB8AC3E}">
        <p14:creationId xmlns:p14="http://schemas.microsoft.com/office/powerpoint/2010/main" val="344327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nSpc>
                <a:spcPct val="85000"/>
              </a:lnSpc>
            </a:pPr>
            <a:r>
              <a:rPr kumimoji="1" lang="ja-JP" altLang="en-US" smtClean="0"/>
              <a:t>ウィルス実行罪</a:t>
            </a:r>
            <a:r>
              <a:rPr kumimoji="1" lang="en-US" altLang="ja-JP" smtClean="0"/>
              <a:t/>
            </a:r>
            <a:br>
              <a:rPr kumimoji="1" lang="en-US" altLang="ja-JP" smtClean="0"/>
            </a:br>
            <a:r>
              <a:rPr kumimoji="1" lang="ja-JP" altLang="en-US" sz="2400" b="0"/>
              <a:t>第百六十八条の</a:t>
            </a:r>
            <a:r>
              <a:rPr kumimoji="1" lang="ja-JP" altLang="en-US" sz="2400" b="0" smtClean="0"/>
              <a:t>二の</a:t>
            </a:r>
            <a:r>
              <a:rPr kumimoji="1" lang="en-US" altLang="ja-JP" sz="2400" b="0" smtClean="0"/>
              <a:t>2</a:t>
            </a:r>
            <a:r>
              <a:rPr kumimoji="1" lang="ja-JP" altLang="en-US" sz="2400" b="0" smtClean="0"/>
              <a:t>項</a:t>
            </a:r>
            <a:endParaRPr kumimoji="1" lang="ja-JP" altLang="en-US" b="0"/>
          </a:p>
        </p:txBody>
      </p:sp>
      <p:sp>
        <p:nvSpPr>
          <p:cNvPr id="3" name="コンテンツ プレースホルダー 2"/>
          <p:cNvSpPr>
            <a:spLocks noGrp="1"/>
          </p:cNvSpPr>
          <p:nvPr>
            <p:ph idx="1"/>
          </p:nvPr>
        </p:nvSpPr>
        <p:spPr/>
        <p:txBody>
          <a:bodyPr/>
          <a:lstStyle/>
          <a:p>
            <a:r>
              <a:rPr kumimoji="1" lang="ja-JP" altLang="en-US" smtClean="0"/>
              <a:t>正当</a:t>
            </a:r>
            <a:r>
              <a:rPr kumimoji="1" lang="ja-JP" altLang="en-US"/>
              <a:t>な理由がないのに</a:t>
            </a:r>
            <a:r>
              <a:rPr kumimoji="1" lang="ja-JP" altLang="en-US" smtClean="0"/>
              <a:t>、</a:t>
            </a:r>
            <a:r>
              <a:rPr kumimoji="1" lang="en-US" altLang="ja-JP" smtClean="0"/>
              <a:t/>
            </a:r>
            <a:br>
              <a:rPr kumimoji="1" lang="en-US" altLang="ja-JP" smtClean="0"/>
            </a:br>
            <a:r>
              <a:rPr kumimoji="1" lang="ja-JP" altLang="en-US" smtClean="0"/>
              <a:t>「ウィルス」を</a:t>
            </a:r>
            <a:r>
              <a:rPr kumimoji="1" lang="en-US" altLang="ja-JP" smtClean="0"/>
              <a:t/>
            </a:r>
            <a:br>
              <a:rPr kumimoji="1" lang="en-US" altLang="ja-JP" smtClean="0"/>
            </a:br>
            <a:r>
              <a:rPr kumimoji="1" lang="ja-JP" altLang="en-US" smtClean="0"/>
              <a:t>人</a:t>
            </a:r>
            <a:r>
              <a:rPr kumimoji="1" lang="ja-JP" altLang="en-US"/>
              <a:t>の電子計算機における</a:t>
            </a:r>
            <a:r>
              <a:rPr kumimoji="1" lang="ja-JP" altLang="en-US" b="1"/>
              <a:t>実行の用に供した</a:t>
            </a:r>
            <a:r>
              <a:rPr kumimoji="1" lang="ja-JP" altLang="en-US" b="1" smtClean="0"/>
              <a:t>者</a:t>
            </a:r>
            <a:r>
              <a:rPr kumimoji="1" lang="ja-JP" altLang="en-US" smtClean="0"/>
              <a:t>は、</a:t>
            </a:r>
            <a:r>
              <a:rPr kumimoji="1" lang="en-US" altLang="ja-JP" smtClean="0"/>
              <a:t/>
            </a:r>
            <a:br>
              <a:rPr kumimoji="1" lang="en-US" altLang="ja-JP" smtClean="0"/>
            </a:br>
            <a:r>
              <a:rPr kumimoji="1" lang="ja-JP" altLang="en-US" smtClean="0"/>
              <a:t>三年</a:t>
            </a:r>
            <a:r>
              <a:rPr kumimoji="1" lang="ja-JP" altLang="en-US"/>
              <a:t>以下の懲役又は五十万円以下の罰金に処する。</a:t>
            </a:r>
          </a:p>
        </p:txBody>
      </p:sp>
    </p:spTree>
    <p:extLst>
      <p:ext uri="{BB962C8B-B14F-4D97-AF65-F5344CB8AC3E}">
        <p14:creationId xmlns:p14="http://schemas.microsoft.com/office/powerpoint/2010/main" val="17181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Office ​​テーマ">
      <a:majorFont>
        <a:latin typeface="Arial"/>
        <a:ea typeface=""/>
        <a:cs typeface="メイリオ"/>
      </a:majorFont>
      <a:minorFont>
        <a:latin typeface="メイリオ"/>
        <a:ea typeface=""/>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49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メイリオ" pitchFamily="48" charset="0"/>
            <a:cs typeface="メイリオ" pitchFamily="4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49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メイリオ" pitchFamily="48" charset="0"/>
            <a:cs typeface="メイリオ" pitchFamily="48" charset="0"/>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9250</TotalTime>
  <Words>574</Words>
  <Application>Microsoft Office PowerPoint</Application>
  <PresentationFormat>画面に合わせる (4:3)</PresentationFormat>
  <Paragraphs>80</Paragraphs>
  <Slides>16</Slides>
  <Notes>8</Notes>
  <HiddenSlides>0</HiddenSlides>
  <MMClips>1</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"情報処理の高度化等に対処するための刑法等の一部を改正する法律案"</vt:lpstr>
      <vt:lpstr>通称:「サイバー刑法」・ 「コンピューター監視法案」</vt:lpstr>
      <vt:lpstr>ウィルス作成罪 "第十九章の二 不正指令電磁的記録に関する罪"</vt:lpstr>
      <vt:lpstr>「ウィルス」の定義 不正指令電磁的記録 - 百六十八条の二の1項の一号・二号</vt:lpstr>
      <vt:lpstr>バグはどうなの?</vt:lpstr>
      <vt:lpstr>「ウィルス」をどうすると犯罪になるの?</vt:lpstr>
      <vt:lpstr>ウィルス作成罪・提供罪 第百六十八条の二の1項</vt:lpstr>
      <vt:lpstr>ウィルス実行罪 第百六十八条の二の2項</vt:lpstr>
      <vt:lpstr>ウィルス取得罪 第百六十八条の三</vt:lpstr>
      <vt:lpstr>未必の故意</vt:lpstr>
      <vt:lpstr>2011/5/27 衆議院 法務委員会</vt:lpstr>
      <vt:lpstr>バグの存在を知っていて 提供すると…</vt:lpstr>
      <vt:lpstr>未必の故意を「拡大解釈」する傾向 (昨年の事例)</vt:lpstr>
      <vt:lpstr>このまま法案が通ると…</vt:lpstr>
      <vt:lpstr>ウィルス作成罪は修正されるべき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TDD道場</dc:title>
  <dc:creator>高萩 俊行</dc:creator>
  <cp:lastModifiedBy>Yamamoto</cp:lastModifiedBy>
  <cp:revision>142</cp:revision>
  <dcterms:modified xsi:type="dcterms:W3CDTF">2011-05-28T23:28:31Z</dcterms:modified>
</cp:coreProperties>
</file>