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8" r:id="rId3"/>
    <p:sldId id="259" r:id="rId4"/>
    <p:sldId id="323" r:id="rId5"/>
    <p:sldId id="320" r:id="rId6"/>
    <p:sldId id="325" r:id="rId7"/>
    <p:sldId id="334" r:id="rId8"/>
    <p:sldId id="335" r:id="rId9"/>
    <p:sldId id="384" r:id="rId10"/>
    <p:sldId id="385" r:id="rId11"/>
    <p:sldId id="386" r:id="rId12"/>
    <p:sldId id="360" r:id="rId13"/>
    <p:sldId id="361" r:id="rId14"/>
    <p:sldId id="391" r:id="rId15"/>
    <p:sldId id="326" r:id="rId16"/>
    <p:sldId id="388" r:id="rId17"/>
    <p:sldId id="389" r:id="rId18"/>
    <p:sldId id="390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33" r:id="rId27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17"/>
    <a:srgbClr val="0D0D0D"/>
    <a:srgbClr val="6BB61D"/>
    <a:srgbClr val="404040"/>
    <a:srgbClr val="EEECE1"/>
    <a:srgbClr val="BC1D49"/>
    <a:srgbClr val="DA532C"/>
    <a:srgbClr val="004050"/>
    <a:srgbClr val="5E3AB8"/>
    <a:srgbClr val="267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7" autoAdjust="0"/>
    <p:restoredTop sz="94223" autoAdjust="0"/>
  </p:normalViewPr>
  <p:slideViewPr>
    <p:cSldViewPr>
      <p:cViewPr varScale="1">
        <p:scale>
          <a:sx n="100" d="100"/>
          <a:sy n="100" d="100"/>
        </p:scale>
        <p:origin x="-96" y="-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14D69-74D0-4DF9-9952-7E709A150E03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89F96-8AB1-48B1-892C-29C1E3ECE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5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9F96-8AB1-48B1-892C-29C1E3ECE6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21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9F96-8AB1-48B1-892C-29C1E3ECE6D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04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9F96-8AB1-48B1-892C-29C1E3ECE6D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04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9F96-8AB1-48B1-892C-29C1E3ECE6D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04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9F96-8AB1-48B1-892C-29C1E3ECE6D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21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05"/>
            <a:ext cx="9151796" cy="515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403648" y="4715678"/>
            <a:ext cx="6912669" cy="42637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000">
                <a:solidFill>
                  <a:schemeClr val="tx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わんくま同盟 </a:t>
            </a:r>
            <a:r>
              <a:rPr kumimoji="0" lang="ja-JP" altLang="en-US" sz="2000" smtClean="0">
                <a:solidFill>
                  <a:schemeClr val="tx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名古屋勉強会 </a:t>
            </a:r>
            <a:r>
              <a:rPr kumimoji="0" lang="en-US" altLang="ja-JP" sz="2000" smtClean="0">
                <a:solidFill>
                  <a:schemeClr val="tx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#30 – TDD</a:t>
            </a:r>
            <a:r>
              <a:rPr kumimoji="0" lang="ja-JP" altLang="en-US" sz="2000" smtClean="0">
                <a:solidFill>
                  <a:schemeClr val="tx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道場 </a:t>
            </a:r>
            <a:r>
              <a:rPr kumimoji="0" lang="en-US" altLang="ja-JP" sz="2000" smtClean="0">
                <a:solidFill>
                  <a:schemeClr val="tx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#18</a:t>
            </a:r>
            <a:endParaRPr kumimoji="0" lang="en-US" altLang="ja-JP" sz="2000">
              <a:solidFill>
                <a:schemeClr val="tx2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3312368" cy="1399089"/>
          </a:xfrm>
          <a:solidFill>
            <a:srgbClr val="2672EC"/>
          </a:solidFill>
          <a:ln>
            <a:noFill/>
          </a:ln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 userDrawn="1">
            <p:ph type="body" sz="quarter" idx="12"/>
          </p:nvPr>
        </p:nvSpPr>
        <p:spPr>
          <a:xfrm>
            <a:off x="3779838" y="1717675"/>
            <a:ext cx="3313112" cy="28702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atin typeface="Yu Gothic" pitchFamily="50" charset="-128"/>
                <a:ea typeface="Yu Gothic" pitchFamily="50" charset="-128"/>
              </a:defRPr>
            </a:lvl1pPr>
            <a:lvl2pPr>
              <a:defRPr>
                <a:latin typeface="Yu Gothic" pitchFamily="50" charset="-128"/>
                <a:ea typeface="Yu Gothic" pitchFamily="50" charset="-128"/>
              </a:defRPr>
            </a:lvl2pPr>
            <a:lvl3pPr>
              <a:defRPr>
                <a:latin typeface="Yu Gothic" pitchFamily="50" charset="-128"/>
                <a:ea typeface="Yu Gothic" pitchFamily="50" charset="-128"/>
              </a:defRPr>
            </a:lvl3pPr>
            <a:lvl4pPr>
              <a:defRPr>
                <a:latin typeface="Yu Gothic" pitchFamily="50" charset="-128"/>
                <a:ea typeface="Yu Gothic" pitchFamily="50" charset="-128"/>
              </a:defRPr>
            </a:lvl4pPr>
            <a:lvl5pPr>
              <a:defRPr>
                <a:latin typeface="Yu Gothic" pitchFamily="50" charset="-128"/>
                <a:ea typeface="Yu Gothic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172400" y="4715678"/>
            <a:ext cx="648072" cy="4263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4073FB0-D265-424F-8EBB-D7EEF87BBD47}" type="slidenum">
              <a:rPr kumimoji="1" lang="ja-JP" altLang="en-US" sz="1200" smtClean="0">
                <a:latin typeface="Yu Gothic" pitchFamily="50" charset="-128"/>
                <a:ea typeface="Yu Gothic" pitchFamily="50" charset="-128"/>
              </a:rPr>
              <a:t>‹#›</a:t>
            </a:fld>
            <a:r>
              <a:rPr kumimoji="1" lang="en-US" altLang="ja-JP" sz="900" smtClean="0">
                <a:latin typeface="Yu Gothic" pitchFamily="50" charset="-128"/>
                <a:ea typeface="Yu Gothic" pitchFamily="50" charset="-128"/>
              </a:rPr>
              <a:t>/26</a:t>
            </a:r>
            <a:endParaRPr kumimoji="1" lang="ja-JP" altLang="en-US"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8" name="Picture 2" descr="C:\Users\localnaka\Desktop\名称未設定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782" y="4715678"/>
            <a:ext cx="1226882" cy="427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8031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tunclebob.com/ArticleS.UncleBob.TheThreeRulesOfTd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dd-net.jp/2011/06/post-e367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qiita.com/advent-calendar/2013/tddadventjp/participant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odezine.jp/article/detail/6518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763" y="195487"/>
            <a:ext cx="3312368" cy="1368151"/>
          </a:xfrm>
        </p:spPr>
        <p:txBody>
          <a:bodyPr/>
          <a:lstStyle/>
          <a:p>
            <a:r>
              <a:rPr lang="en-US" altLang="ja-JP" sz="4800" smtClean="0">
                <a:cs typeface="Segoe UI" pitchFamily="34" charset="0"/>
              </a:rPr>
              <a:t>TDD</a:t>
            </a:r>
            <a:r>
              <a:rPr lang="ja-JP" altLang="en-US" sz="4800" smtClean="0">
                <a:cs typeface="Segoe UI" pitchFamily="34" charset="0"/>
              </a:rPr>
              <a:t>道場</a:t>
            </a:r>
            <a:endParaRPr kumimoji="1" lang="ja-JP" altLang="en-US" sz="3200">
              <a:cs typeface="Segoe UI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9956" y="3242287"/>
            <a:ext cx="1584176" cy="1368152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2014</a:t>
            </a:r>
            <a:r>
              <a:rPr kumimoji="1" lang="ja-JP" altLang="en-US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年</a:t>
            </a:r>
            <a:r>
              <a:rPr kumimoji="1" lang="en-US" altLang="ja-JP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2</a:t>
            </a:r>
            <a:r>
              <a:rPr kumimoji="1" lang="ja-JP" altLang="en-US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月</a:t>
            </a:r>
            <a:r>
              <a:rPr kumimoji="1" lang="en-US" altLang="ja-JP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15</a:t>
            </a:r>
            <a:r>
              <a:rPr kumimoji="1" lang="ja-JP" altLang="en-US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日</a:t>
            </a:r>
            <a:endParaRPr kumimoji="1" lang="ja-JP" altLang="en-US" sz="1200">
              <a:solidFill>
                <a:schemeClr val="bg1">
                  <a:lumMod val="85000"/>
                </a:schemeClr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79912" y="3242287"/>
            <a:ext cx="3312368" cy="1368152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わんくま同盟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名古屋勉強会 </a:t>
            </a:r>
            <a:r>
              <a:rPr kumimoji="1"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#30</a:t>
            </a:r>
            <a:endParaRPr kumimoji="1" lang="ja-JP" altLang="en-US" sz="20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36296" y="195486"/>
            <a:ext cx="1584176" cy="1368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b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TDD</a:t>
            </a:r>
            <a: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やってみよう</a:t>
            </a:r>
            <a: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!</a:t>
            </a:r>
            <a:endParaRPr lang="ja-JP" altLang="en-US" sz="16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  <a:p>
            <a:pPr algn="ctr"/>
            <a:endParaRPr kumimoji="1" lang="ja-JP" altLang="en-US" sz="16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227169" y="3242287"/>
            <a:ext cx="1584176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biac</a:t>
            </a:r>
            <a:b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endParaRPr kumimoji="1" lang="ja-JP" altLang="en-US" sz="16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60104" y="3242287"/>
            <a:ext cx="1584176" cy="1368152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altLang="ja-JP" sz="9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9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90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名古屋ソフトウェア</a:t>
            </a:r>
            <a:br>
              <a:rPr lang="ja-JP" altLang="en-US" sz="90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90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センター</a:t>
            </a:r>
            <a:endParaRPr kumimoji="1" lang="ja-JP" altLang="en-US" sz="900">
              <a:solidFill>
                <a:schemeClr val="bg1">
                  <a:lumMod val="85000"/>
                </a:schemeClr>
              </a:solidFill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" t="-3241" r="683" b="3630"/>
          <a:stretch/>
        </p:blipFill>
        <p:spPr bwMode="auto">
          <a:xfrm>
            <a:off x="7217999" y="4146224"/>
            <a:ext cx="1593345" cy="46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3779912" y="196729"/>
            <a:ext cx="3312368" cy="136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  <a:cs typeface="メイリオ" pitchFamily="50" charset="-128"/>
              </a:defRPr>
            </a:lvl1pPr>
          </a:lstStyle>
          <a:p>
            <a:endParaRPr lang="ja-JP" altLang="en-US" sz="320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lum bright="-1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78" y="195486"/>
            <a:ext cx="2512236" cy="136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2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 b="9086"/>
          <a:stretch/>
        </p:blipFill>
        <p:spPr bwMode="auto">
          <a:xfrm>
            <a:off x="3782312" y="196729"/>
            <a:ext cx="3312368" cy="136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69" y="4105955"/>
            <a:ext cx="1584176" cy="50448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78845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69427" cy="4392488"/>
          </a:xfrm>
          <a:solidFill>
            <a:srgbClr val="004050"/>
          </a:solidFill>
        </p:spPr>
        <p:txBody>
          <a:bodyPr/>
          <a:lstStyle/>
          <a:p>
            <a:pPr algn="l"/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en-US" altLang="ja-JP" sz="3200" smtClean="0"/>
              <a:t>               TDD 3</a:t>
            </a:r>
            <a:r>
              <a:rPr lang="ja-JP" altLang="en-US" sz="3200" smtClean="0"/>
              <a:t>原則 </a:t>
            </a:r>
            <a:r>
              <a:rPr lang="en-US" altLang="ja-JP" sz="1800"/>
              <a:t>by Robert C </a:t>
            </a:r>
            <a:r>
              <a:rPr lang="en-US" altLang="ja-JP" sz="1800" smtClean="0"/>
              <a:t>Martin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en-US" altLang="ja-JP" sz="2000" smtClean="0"/>
              <a:t>1.You </a:t>
            </a:r>
            <a:r>
              <a:rPr lang="en-US" altLang="ja-JP" sz="2000"/>
              <a:t>are not allowed to write any production code unless it is to make a failing unit test pass.</a:t>
            </a:r>
            <a:br>
              <a:rPr lang="en-US" altLang="ja-JP" sz="2000"/>
            </a:br>
            <a:r>
              <a:rPr lang="en-US" altLang="ja-JP" sz="2000"/>
              <a:t>2.You are not allowed to write any more of a unit test than is sufficient to fail; and compilation failures are failures.</a:t>
            </a:r>
            <a:br>
              <a:rPr lang="en-US" altLang="ja-JP" sz="2000"/>
            </a:br>
            <a:r>
              <a:rPr lang="en-US" altLang="ja-JP" sz="2000"/>
              <a:t>3.You are not allowed to write any more production code than is sufficient to pass the one failing unit test</a:t>
            </a:r>
            <a:r>
              <a:rPr lang="en-US" altLang="ja-JP" sz="2000" smtClean="0"/>
              <a:t>.</a:t>
            </a:r>
            <a:r>
              <a:rPr lang="en-US" altLang="ja-JP" smtClean="0"/>
              <a:t/>
            </a:r>
            <a:br>
              <a:rPr lang="en-US" altLang="ja-JP" smtClean="0"/>
            </a:br>
            <a:endParaRPr kumimoji="1" lang="ja-JP" altLang="en-US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47664" y="1141211"/>
            <a:ext cx="5184576" cy="566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smtClean="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  <a:hlinkClick r:id="rId3"/>
              </a:rPr>
              <a:t>ArticleS.UncleBob.TheThreeRulesOfTdd</a:t>
            </a:r>
            <a:r>
              <a:rPr lang="en-US" altLang="ja-JP" sz="1500" smtClean="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 </a:t>
            </a:r>
            <a:r>
              <a:rPr lang="en-US" altLang="ja-JP" sz="150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(2005) </a:t>
            </a:r>
            <a:r>
              <a:rPr lang="ja-JP" altLang="en-US" sz="150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より。</a:t>
            </a:r>
            <a:r>
              <a:rPr lang="en-US" altLang="ja-JP" sz="150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/>
            </a:r>
            <a:br>
              <a:rPr lang="en-US" altLang="ja-JP" sz="150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</a:br>
            <a:r>
              <a:rPr lang="en-US" altLang="ja-JP" sz="1500" smtClean="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 ※ </a:t>
            </a:r>
            <a:r>
              <a:rPr lang="ja-JP" altLang="en-US" sz="150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実質は「テストファースト </a:t>
            </a:r>
            <a:r>
              <a:rPr lang="en-US" altLang="ja-JP" sz="150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3</a:t>
            </a:r>
            <a:r>
              <a:rPr lang="ja-JP" altLang="en-US" sz="150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原則」 </a:t>
            </a:r>
            <a:endParaRPr kumimoji="1" lang="ja-JP" altLang="en-US" sz="1500">
              <a:solidFill>
                <a:schemeClr val="tx1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23528" y="1800200"/>
            <a:ext cx="8469426" cy="2787774"/>
          </a:xfrm>
          <a:prstGeom prst="rect">
            <a:avLst/>
          </a:prstGeom>
          <a:solidFill>
            <a:srgbClr val="2672EC">
              <a:alpha val="85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  <a:cs typeface="メイリオ" pitchFamily="50" charset="-128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ja-JP" altLang="en-US" sz="2700" b="1" smtClean="0"/>
              <a:t>失敗</a:t>
            </a:r>
            <a:r>
              <a:rPr lang="ja-JP" altLang="en-US" sz="2700" b="1"/>
              <a:t>するユニットテストを成功させるためにしか</a:t>
            </a:r>
            <a:r>
              <a:rPr lang="ja-JP" altLang="en-US" sz="2700" b="1" smtClean="0"/>
              <a:t>、プロダクトコード</a:t>
            </a:r>
            <a:r>
              <a:rPr lang="ja-JP" altLang="en-US" sz="2700" b="1"/>
              <a:t>を書いてはならない。</a:t>
            </a:r>
          </a:p>
          <a:p>
            <a:pPr marL="457200" indent="-457200" algn="l">
              <a:buFont typeface="+mj-lt"/>
              <a:buAutoNum type="arabicPeriod"/>
            </a:pPr>
            <a:r>
              <a:rPr lang="ja-JP" altLang="en-US" sz="2700" b="1"/>
              <a:t>失敗させるためにしか</a:t>
            </a:r>
            <a:r>
              <a:rPr lang="ja-JP" altLang="en-US" sz="2700" b="1" smtClean="0"/>
              <a:t>、ユニットテスト</a:t>
            </a:r>
            <a:r>
              <a:rPr lang="ja-JP" altLang="en-US" sz="2700" b="1"/>
              <a:t>を書いてはならない</a:t>
            </a:r>
            <a:r>
              <a:rPr lang="ja-JP" altLang="en-US" sz="2700" b="1" smtClean="0"/>
              <a:t>。コンパイルエラー</a:t>
            </a:r>
            <a:r>
              <a:rPr lang="ja-JP" altLang="en-US" sz="2700" b="1"/>
              <a:t>は失敗に数える。</a:t>
            </a:r>
          </a:p>
          <a:p>
            <a:pPr marL="457200" indent="-457200" algn="l">
              <a:buFont typeface="+mj-lt"/>
              <a:buAutoNum type="arabicPeriod"/>
            </a:pPr>
            <a:r>
              <a:rPr lang="ja-JP" altLang="en-US" sz="2700" b="1"/>
              <a:t>ユニットテストを</a:t>
            </a:r>
            <a:r>
              <a:rPr lang="en-US" altLang="ja-JP" sz="2700" b="1"/>
              <a:t>1</a:t>
            </a:r>
            <a:r>
              <a:rPr lang="ja-JP" altLang="en-US" sz="2700" b="1"/>
              <a:t>つだけ成功させる以上に</a:t>
            </a:r>
            <a:r>
              <a:rPr lang="ja-JP" altLang="en-US" sz="2700" b="1" smtClean="0"/>
              <a:t>、プロダクトコード</a:t>
            </a:r>
            <a:r>
              <a:rPr lang="ja-JP" altLang="en-US" sz="2700" b="1"/>
              <a:t>を書いてはならない</a:t>
            </a:r>
            <a:r>
              <a:rPr lang="ja-JP" altLang="en-US" sz="2700" b="1" smtClean="0"/>
              <a:t>。</a:t>
            </a:r>
            <a:endParaRPr lang="ja-JP" altLang="en-US" sz="2700" b="1"/>
          </a:p>
        </p:txBody>
      </p:sp>
      <p:pic>
        <p:nvPicPr>
          <p:cNvPr id="1026" name="Picture 2" descr="D:\$projects\わんくま\わんくま名古屋#30(20140215)\TDD道場#18\3rulesofTD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48" y="267494"/>
            <a:ext cx="155484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552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</p:spPr>
        <p:txBody>
          <a:bodyPr/>
          <a:lstStyle/>
          <a:p>
            <a:pPr marL="3175" algn="l"/>
            <a:r>
              <a:rPr lang="ja-JP" altLang="en-US" sz="4200" smtClean="0">
                <a:latin typeface="Segoe UI" pitchFamily="34" charset="0"/>
                <a:ea typeface="Yu Gothic"/>
                <a:cs typeface="Segoe UI" pitchFamily="34" charset="0"/>
              </a:rPr>
              <a:t>          </a:t>
            </a:r>
            <a:r>
              <a:rPr lang="en-US" altLang="ja-JP" sz="4200" smtClean="0">
                <a:latin typeface="Segoe UI" pitchFamily="34" charset="0"/>
                <a:ea typeface="Yu Gothic"/>
                <a:cs typeface="Segoe UI" pitchFamily="34" charset="0"/>
              </a:rPr>
              <a:t>TDD 3</a:t>
            </a:r>
            <a:r>
              <a:rPr lang="ja-JP" altLang="en-US" sz="4200" smtClean="0">
                <a:latin typeface="Segoe UI" pitchFamily="34" charset="0"/>
                <a:ea typeface="Yu Gothic"/>
                <a:cs typeface="Segoe UI" pitchFamily="34" charset="0"/>
              </a:rPr>
              <a:t>原則に従うと</a:t>
            </a:r>
            <a:r>
              <a:rPr lang="en-US" altLang="ja-JP" sz="4200" smtClean="0">
                <a:latin typeface="Segoe UI" pitchFamily="34" charset="0"/>
                <a:ea typeface="Yu Gothic"/>
                <a:cs typeface="Segoe UI" pitchFamily="34" charset="0"/>
              </a:rPr>
              <a:t/>
            </a:r>
            <a:br>
              <a:rPr lang="en-US" altLang="ja-JP" sz="4200" smtClean="0">
                <a:latin typeface="Segoe UI" pitchFamily="34" charset="0"/>
                <a:ea typeface="Yu Gothic"/>
                <a:cs typeface="Segoe UI" pitchFamily="34" charset="0"/>
              </a:rPr>
            </a:br>
            <a:r>
              <a:rPr lang="en-US" altLang="ja-JP" sz="4200" smtClean="0">
                <a:latin typeface="Segoe UI" pitchFamily="34" charset="0"/>
                <a:ea typeface="Yu Gothic"/>
                <a:cs typeface="Segoe UI" pitchFamily="34" charset="0"/>
              </a:rPr>
              <a:t>    </a:t>
            </a:r>
            <a:r>
              <a:rPr lang="ja-JP" altLang="en-US" sz="4200" smtClean="0">
                <a:latin typeface="Segoe UI" pitchFamily="34" charset="0"/>
                <a:ea typeface="Yu Gothic"/>
                <a:cs typeface="Segoe UI" pitchFamily="34" charset="0"/>
              </a:rPr>
              <a:t>テストケース数は少なくなる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ja-JP" altLang="en-US" b="1" smtClean="0">
                <a:solidFill>
                  <a:srgbClr val="FFC000"/>
                </a:solidFill>
              </a:rPr>
              <a:t>テストケース数</a:t>
            </a:r>
            <a:r>
              <a:rPr lang="en-US" altLang="ja-JP" b="1" smtClean="0">
                <a:solidFill>
                  <a:srgbClr val="FFC000"/>
                </a:solidFill>
              </a:rPr>
              <a:t/>
            </a:r>
            <a:br>
              <a:rPr lang="en-US" altLang="ja-JP" b="1" smtClean="0">
                <a:solidFill>
                  <a:srgbClr val="FFC000"/>
                </a:solidFill>
              </a:rPr>
            </a:br>
            <a:r>
              <a:rPr lang="en-US" altLang="ja-JP" sz="2800" b="1" smtClean="0"/>
              <a:t>TDD: </a:t>
            </a:r>
            <a:r>
              <a:rPr lang="ja-JP" altLang="en-US" sz="2800" b="1" smtClean="0"/>
              <a:t>メソッドの振る舞いを規定できる最小限</a:t>
            </a:r>
            <a:r>
              <a:rPr lang="en-US" altLang="ja-JP" sz="2800" b="1" smtClean="0"/>
              <a:t/>
            </a:r>
            <a:br>
              <a:rPr lang="en-US" altLang="ja-JP" sz="2800" b="1" smtClean="0"/>
            </a:br>
            <a:r>
              <a:rPr lang="ja-JP" altLang="en-US" sz="2800" b="1" smtClean="0"/>
              <a:t>品質保証</a:t>
            </a:r>
            <a:r>
              <a:rPr lang="en-US" altLang="ja-JP" sz="2800" b="1" smtClean="0"/>
              <a:t>: </a:t>
            </a:r>
            <a:r>
              <a:rPr lang="ja-JP" altLang="en-US" sz="2800" b="1" smtClean="0"/>
              <a:t>品質が保証できる</a:t>
            </a:r>
            <a:r>
              <a:rPr lang="ja-JP" altLang="en-US" sz="2800" b="1" smtClean="0"/>
              <a:t>と思える</a:t>
            </a:r>
            <a:r>
              <a:rPr lang="ja-JP" altLang="en-US" sz="2800" b="1" smtClean="0"/>
              <a:t>だけ</a:t>
            </a:r>
            <a:r>
              <a:rPr lang="ja-JP" altLang="en-US" sz="2800" b="1" smtClean="0"/>
              <a:t>沢山</a:t>
            </a:r>
            <a:r>
              <a:rPr lang="en-US" altLang="ja-JP" b="1" smtClean="0"/>
              <a:t/>
            </a:r>
            <a:br>
              <a:rPr lang="en-US" altLang="ja-JP" b="1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z="2400" smtClean="0"/>
              <a:t>    大事</a:t>
            </a:r>
            <a:r>
              <a:rPr lang="ja-JP" altLang="en-US" sz="2400"/>
              <a:t>な事なので</a:t>
            </a:r>
            <a:r>
              <a:rPr lang="en-US" altLang="ja-JP" sz="2400" smtClean="0"/>
              <a:t>2</a:t>
            </a:r>
            <a:r>
              <a:rPr lang="ja-JP" altLang="en-US" sz="2400" smtClean="0"/>
              <a:t>回 </a:t>
            </a:r>
            <a:r>
              <a:rPr lang="en-US" altLang="ja-JP" sz="2400" smtClean="0"/>
              <a:t>- TDD</a:t>
            </a:r>
            <a:r>
              <a:rPr lang="ja-JP" altLang="en-US" sz="2400" smtClean="0"/>
              <a:t>は品質保証テストじゃない</a:t>
            </a:r>
            <a:r>
              <a:rPr lang="en-US" altLang="ja-JP" sz="2400" smtClean="0"/>
              <a:t>!</a:t>
            </a:r>
            <a:endParaRPr kumimoji="1" lang="ja-JP" altLang="en-US" sz="3200">
              <a:latin typeface="Meiryo UI" pitchFamily="50" charset="-128"/>
              <a:ea typeface="Yu Gothic"/>
              <a:cs typeface="Meiryo UI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419872" y="3579862"/>
            <a:ext cx="460851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「</a:t>
            </a:r>
            <a:r>
              <a:rPr lang="ja-JP" altLang="en-US" sz="120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  <a:hlinkClick r:id="rId2"/>
              </a:rPr>
              <a:t>三角形問題で必要なテストケース数</a:t>
            </a:r>
            <a:r>
              <a:rPr lang="ja-JP" altLang="en-US" sz="1200" smtClean="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」参照。</a:t>
            </a:r>
            <a:r>
              <a:rPr lang="en-US" altLang="ja-JP" sz="1200" smtClean="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1</a:t>
            </a:r>
            <a:r>
              <a:rPr lang="ja-JP" altLang="en-US" sz="1200" smtClean="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～</a:t>
            </a:r>
            <a:r>
              <a:rPr lang="en-US" altLang="ja-JP" sz="1200" smtClean="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2</a:t>
            </a:r>
            <a:r>
              <a:rPr lang="ja-JP" altLang="en-US" sz="1200" smtClean="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桁違う。</a:t>
            </a:r>
            <a:endParaRPr kumimoji="1" lang="ja-JP" altLang="en-US" sz="1200">
              <a:solidFill>
                <a:schemeClr val="tx1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8958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00B050"/>
          </a:solidFill>
        </p:spPr>
        <p:txBody>
          <a:bodyPr/>
          <a:lstStyle/>
          <a:p>
            <a:pPr marL="3175"/>
            <a:r>
              <a:rPr lang="en-US" altLang="ja-JP" sz="6000" b="1" smtClean="0">
                <a:solidFill>
                  <a:srgbClr val="FFC000"/>
                </a:solidFill>
              </a:rPr>
              <a:t>CM</a:t>
            </a:r>
            <a:endParaRPr kumimoji="1" lang="ja-JP" altLang="en-US">
              <a:latin typeface="Meiryo UI" pitchFamily="50" charset="-128"/>
              <a:ea typeface="Yu Gothic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667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altLang="ja-JP" smtClean="0"/>
              <a:t>TDD Advent Calendar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pPr marL="180975" indent="-161925"/>
            <a:r>
              <a:rPr lang="en-US" altLang="ja-JP" sz="2000">
                <a:hlinkClick r:id="rId2"/>
              </a:rPr>
              <a:t>http://</a:t>
            </a:r>
            <a:r>
              <a:rPr lang="en-US" altLang="ja-JP" sz="2000" smtClean="0">
                <a:hlinkClick r:id="rId2"/>
              </a:rPr>
              <a:t>qiita.com/advent-calendar/2013/tddadventjp/participants</a:t>
            </a:r>
            <a:endParaRPr lang="en-US" altLang="ja-JP" sz="2000" smtClean="0"/>
          </a:p>
          <a:p>
            <a:pPr marL="180975" indent="-161925"/>
            <a:r>
              <a:rPr lang="ja-JP" altLang="en-US" sz="2000" smtClean="0"/>
              <a:t>「</a:t>
            </a:r>
            <a:r>
              <a:rPr lang="en-US" altLang="ja-JP" sz="2000"/>
              <a:t>tdd </a:t>
            </a:r>
            <a:r>
              <a:rPr lang="ja-JP" altLang="en-US" sz="2000"/>
              <a:t>カレンダー </a:t>
            </a:r>
            <a:r>
              <a:rPr lang="en-US" altLang="ja-JP" sz="2000"/>
              <a:t>2013</a:t>
            </a:r>
            <a:r>
              <a:rPr lang="ja-JP" altLang="en-US" sz="2000" smtClean="0"/>
              <a:t>」でぐぐる</a:t>
            </a:r>
            <a:r>
              <a:rPr lang="en-US" altLang="ja-JP" sz="2000" smtClean="0"/>
              <a:t>(Bing</a:t>
            </a:r>
            <a:r>
              <a:rPr lang="ja-JP" altLang="en-US" sz="2000" smtClean="0"/>
              <a:t>じゃ出ない</a:t>
            </a:r>
            <a:r>
              <a:rPr lang="en-US" altLang="ja-JP" sz="2000" smtClean="0"/>
              <a:t>)</a:t>
            </a:r>
          </a:p>
          <a:p>
            <a:pPr marL="180975" indent="-161925"/>
            <a:r>
              <a:rPr lang="en-US" altLang="ja-JP" sz="2000" smtClean="0"/>
              <a:t>twitter</a:t>
            </a:r>
            <a:r>
              <a:rPr lang="ja-JP" altLang="en-US" sz="2000" smtClean="0"/>
              <a:t>ハッシュタグ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 smtClean="0"/>
              <a:t>#TddAdventJp</a:t>
            </a:r>
            <a:endParaRPr lang="en-US" altLang="ja-JP" sz="2800" smtClean="0"/>
          </a:p>
          <a:p>
            <a:pPr marL="19050" indent="0">
              <a:buNone/>
            </a:pPr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4392488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kumimoji="1" lang="ja-JP" altLang="en-US" sz="16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2050" name="Picture 2" descr="D:\$projects\わんくま\わんくま名古屋#30(20140215)\TDD道場#18\TddAdvent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75" y="231228"/>
            <a:ext cx="4532673" cy="42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364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altLang="ja-JP" smtClean="0"/>
              <a:t>NUnit </a:t>
            </a:r>
            <a:r>
              <a:rPr lang="ja-JP" altLang="en-US" smtClean="0"/>
              <a:t>の全貌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pPr marL="180975" indent="-161925"/>
            <a:r>
              <a:rPr lang="en-US" altLang="ja-JP" sz="2000" smtClean="0"/>
              <a:t>C#</a:t>
            </a:r>
            <a:r>
              <a:rPr lang="ja-JP" altLang="en-US" sz="2000" smtClean="0"/>
              <a:t>や</a:t>
            </a:r>
            <a:r>
              <a:rPr lang="en-US" altLang="ja-JP" sz="2000" smtClean="0"/>
              <a:t>VB</a:t>
            </a:r>
            <a:r>
              <a:rPr lang="ja-JP" altLang="en-US" sz="2000" smtClean="0"/>
              <a:t>で使われるユニットテスト フレームワーク</a:t>
            </a:r>
            <a:r>
              <a:rPr lang="en-US" altLang="ja-JP" sz="2000" smtClean="0"/>
              <a:t> NUnit</a:t>
            </a:r>
            <a:r>
              <a:rPr lang="ja-JP" altLang="en-US" sz="2000" smtClean="0"/>
              <a:t>の使い方</a:t>
            </a:r>
            <a:endParaRPr lang="en-US" altLang="ja-JP" sz="2000" smtClean="0">
              <a:hlinkClick r:id="rId2"/>
            </a:endParaRPr>
          </a:p>
          <a:p>
            <a:pPr marL="180975" indent="-161925"/>
            <a:r>
              <a:rPr lang="en-US" altLang="ja-JP" sz="2000" smtClean="0">
                <a:hlinkClick r:id="rId2"/>
              </a:rPr>
              <a:t>http</a:t>
            </a:r>
            <a:r>
              <a:rPr lang="en-US" altLang="ja-JP" sz="2000">
                <a:hlinkClick r:id="rId2"/>
              </a:rPr>
              <a:t>://codezine.jp/article/detail/6518</a:t>
            </a:r>
            <a:endParaRPr lang="en-US" altLang="ja-JP" sz="2000" smtClean="0"/>
          </a:p>
          <a:p>
            <a:pPr marL="180975" indent="-161925"/>
            <a:r>
              <a:rPr lang="ja-JP" altLang="en-US" sz="2000" smtClean="0"/>
              <a:t>「</a:t>
            </a:r>
            <a:r>
              <a:rPr lang="en-US" altLang="ja-JP" sz="2000" smtClean="0"/>
              <a:t>NUnit</a:t>
            </a:r>
            <a:r>
              <a:rPr lang="ja-JP" altLang="en-US" sz="2000" smtClean="0"/>
              <a:t>の全貌」でぐぐる</a:t>
            </a:r>
            <a:r>
              <a:rPr lang="en-US" altLang="ja-JP" sz="2000" smtClean="0"/>
              <a:t>(Bing</a:t>
            </a:r>
            <a:r>
              <a:rPr lang="ja-JP" altLang="en-US" sz="2000" smtClean="0"/>
              <a:t>じゃトップに出ない</a:t>
            </a:r>
            <a:r>
              <a:rPr lang="en-US" altLang="ja-JP" sz="2000" smtClean="0"/>
              <a:t>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4392488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kumimoji="1" lang="ja-JP" altLang="en-US" sz="16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3074" name="Picture 2" descr="D:\$projects\わんくま\わんくま名古屋#30(20140215)\TDD道場#18\Nun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52" y="189954"/>
            <a:ext cx="3615680" cy="43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793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3312368" cy="1440160"/>
          </a:xfrm>
        </p:spPr>
        <p:txBody>
          <a:bodyPr/>
          <a:lstStyle/>
          <a:p>
            <a:r>
              <a:rPr lang="ja-JP" altLang="en-US" smtClean="0"/>
              <a:t>今年の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テーマ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779912" y="195486"/>
            <a:ext cx="5040560" cy="1440160"/>
          </a:xfrm>
        </p:spPr>
        <p:txBody>
          <a:bodyPr>
            <a:normAutofit/>
          </a:bodyPr>
          <a:lstStyle/>
          <a:p>
            <a:pPr marL="180975" indent="-161925"/>
            <a:r>
              <a:rPr lang="ja-JP" altLang="en-US" sz="2800" smtClean="0"/>
              <a:t>テストファーストに必要なスキルがある。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>それは</a:t>
            </a:r>
            <a:r>
              <a:rPr lang="en-US" altLang="ja-JP" sz="2800" smtClean="0"/>
              <a:t>…</a:t>
            </a:r>
          </a:p>
          <a:p>
            <a:pPr marL="19050" indent="0">
              <a:buNone/>
            </a:pPr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3528" y="1779662"/>
            <a:ext cx="8496944" cy="2736304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メソッドの外部設計</a:t>
            </a:r>
            <a:endParaRPr kumimoji="1" lang="ja-JP" altLang="en-US" sz="60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9922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外部設計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≠概略設計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r>
              <a:rPr lang="en-US" altLang="ja-JP" sz="1500"/>
              <a:t>《</a:t>
            </a:r>
            <a:r>
              <a:rPr kumimoji="1" lang="ja-JP" altLang="en-US" sz="1500" smtClean="0"/>
              <a:t>愚痴</a:t>
            </a:r>
            <a:r>
              <a:rPr kumimoji="1" lang="en-US" altLang="ja-JP" sz="1500" smtClean="0"/>
              <a:t>》</a:t>
            </a:r>
            <a:br>
              <a:rPr kumimoji="1" lang="en-US" altLang="ja-JP" sz="1500" smtClean="0"/>
            </a:br>
            <a:r>
              <a:rPr kumimoji="1" lang="ja-JP" altLang="en-US" sz="1500" smtClean="0"/>
              <a:t>いちいちこの話が必要になるソフトウェア開発業界って</a:t>
            </a:r>
            <a:r>
              <a:rPr kumimoji="1" lang="en-US" altLang="ja-JP" sz="1500" smtClean="0"/>
              <a:t>… orz</a:t>
            </a:r>
            <a:endParaRPr kumimoji="1" lang="ja-JP" altLang="en-US" sz="1500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2736304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外部設計 </a:t>
            </a:r>
            <a:r>
              <a:rPr lang="en-US" altLang="ja-JP" sz="3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external 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design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・外観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メソッドではシグネチャの決定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・反応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メソッドでは、引数に対する返値や副作用。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OOP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風にいえば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、「メッセージ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に対する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(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外部から見た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 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振る舞い」</a:t>
            </a:r>
            <a:endParaRPr kumimoji="1" lang="ja-JP" altLang="en-US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79912" y="3003798"/>
            <a:ext cx="5040560" cy="15841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概略設計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(</a:t>
            </a: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概要設計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outline design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high level design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endParaRPr kumimoji="1" lang="ja-JP" altLang="en-US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8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外部設計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⇨ </a:t>
            </a:r>
            <a:r>
              <a:rPr kumimoji="1" lang="en-US" altLang="ja-JP" smtClean="0"/>
              <a:t>TDD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r>
              <a:rPr kumimoji="1" lang="ja-JP" altLang="en-US" sz="1800" smtClean="0"/>
              <a:t>メソッドの外部設計が出来て、初めて</a:t>
            </a:r>
            <a:r>
              <a:rPr kumimoji="1" lang="en-US" altLang="ja-JP" sz="1800" smtClean="0"/>
              <a:t>TDD</a:t>
            </a:r>
            <a:r>
              <a:rPr kumimoji="1" lang="ja-JP" altLang="en-US" sz="1800" smtClean="0"/>
              <a:t>をすることができます。</a:t>
            </a:r>
            <a:endParaRPr kumimoji="1" lang="en-US" altLang="ja-JP" sz="1800" smtClean="0"/>
          </a:p>
          <a:p>
            <a:r>
              <a:rPr lang="ja-JP" altLang="en-US" sz="1800"/>
              <a:t>メソッドの外部設計</a:t>
            </a:r>
            <a:r>
              <a:rPr lang="ja-JP" altLang="en-US" sz="1800" smtClean="0"/>
              <a:t>は、頭の中に構築するだけだったり、</a:t>
            </a:r>
            <a:r>
              <a:rPr lang="en-US" altLang="ja-JP" sz="1800" smtClean="0"/>
              <a:t>ToDo</a:t>
            </a:r>
            <a:r>
              <a:rPr lang="ja-JP" altLang="en-US" sz="1800" smtClean="0"/>
              <a:t>リストとして書き出したり。</a:t>
            </a:r>
            <a:endParaRPr kumimoji="1" lang="ja-JP" altLang="en-US" sz="1800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2088232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外部設計 </a:t>
            </a:r>
            <a:r>
              <a:rPr lang="en-US" altLang="ja-JP" sz="3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external 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design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・外観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メソッドのシグネチャを決定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・反応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メソッドの、引数に対する返値や副作用。</a:t>
            </a:r>
            <a:endParaRPr kumimoji="1" lang="ja-JP" altLang="en-US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79912" y="2715766"/>
            <a:ext cx="5040560" cy="1872208"/>
          </a:xfrm>
          <a:prstGeom prst="rect">
            <a:avLst/>
          </a:prstGeom>
          <a:solidFill>
            <a:srgbClr val="008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テストファースト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28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外部設計からひとつずつ取り出して、ユニットテストに変換</a:t>
            </a:r>
            <a:endParaRPr kumimoji="1" lang="ja-JP" altLang="en-US" sz="16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5940152" y="2283718"/>
            <a:ext cx="720080" cy="432048"/>
          </a:xfrm>
          <a:prstGeom prst="downArrow">
            <a:avLst/>
          </a:prstGeom>
          <a:solidFill>
            <a:srgbClr val="008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7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外部設計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⇨ </a:t>
            </a:r>
            <a:r>
              <a:rPr kumimoji="1" lang="en-US" altLang="ja-JP" smtClean="0"/>
              <a:t>TDD </a:t>
            </a:r>
            <a:r>
              <a:rPr kumimoji="1" lang="ja-JP" altLang="en-US" smtClean="0"/>
              <a:t>の例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r>
              <a:rPr kumimoji="1" lang="ja-JP" altLang="en-US" sz="1800" smtClean="0"/>
              <a:t>ごく簡単な例</a:t>
            </a:r>
            <a:endParaRPr kumimoji="1" lang="en-US" altLang="ja-JP" sz="1800" smtClean="0"/>
          </a:p>
          <a:p>
            <a:r>
              <a:rPr lang="ja-JP" altLang="en-US" sz="1800"/>
              <a:t>外部設計</a:t>
            </a:r>
            <a:r>
              <a:rPr lang="ja-JP" altLang="en-US" sz="1800" smtClean="0"/>
              <a:t>を</a:t>
            </a:r>
            <a:r>
              <a:rPr lang="ja-JP" altLang="en-US" sz="1800"/>
              <a:t>決めてある</a:t>
            </a:r>
            <a:r>
              <a:rPr lang="ja-JP" altLang="en-US" sz="1800" smtClean="0"/>
              <a:t>から、ユニットテストが書ける</a:t>
            </a:r>
            <a:endParaRPr kumimoji="1" lang="en-US" altLang="ja-JP" sz="180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2448272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外部設計 </a:t>
            </a:r>
            <a:r>
              <a:rPr lang="en-US" altLang="ja-JP" sz="3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external 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design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・外観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public int Add(int x, int y)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・反応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ja-JP" altLang="en-US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引数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x</a:t>
            </a:r>
            <a:r>
              <a:rPr lang="ja-JP" altLang="en-US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と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y</a:t>
            </a:r>
            <a:r>
              <a:rPr lang="ja-JP" altLang="en-US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の和が返される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ja-JP" altLang="en-US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副作用は無し</a:t>
            </a:r>
            <a:endParaRPr kumimoji="1" lang="ja-JP" altLang="en-US" b="1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79912" y="3107829"/>
            <a:ext cx="5040560" cy="1480145"/>
          </a:xfrm>
          <a:prstGeom prst="rect">
            <a:avLst/>
          </a:prstGeom>
          <a:solidFill>
            <a:srgbClr val="008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ユニット テスト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15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5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24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Assert.AreEqual(3, Add(1, 2))</a:t>
            </a:r>
            <a:endParaRPr kumimoji="1" lang="ja-JP" altLang="en-US" sz="24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5940152" y="2675781"/>
            <a:ext cx="720080" cy="432048"/>
          </a:xfrm>
          <a:prstGeom prst="downArrow">
            <a:avLst/>
          </a:prstGeom>
          <a:solidFill>
            <a:srgbClr val="008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8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入出力表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r>
              <a:rPr kumimoji="1" lang="ja-JP" altLang="en-US" sz="1800" smtClean="0"/>
              <a:t>状態に依存しないメソッドの外部設計には、入出力表が便利</a:t>
            </a:r>
            <a:endParaRPr kumimoji="1" lang="en-US" altLang="ja-JP" sz="1800" smtClean="0"/>
          </a:p>
          <a:p>
            <a:r>
              <a:rPr lang="en-US" altLang="ja-JP" sz="1800" smtClean="0"/>
              <a:t>Decision Table (</a:t>
            </a:r>
            <a:r>
              <a:rPr lang="ja-JP" altLang="en-US" sz="1800" smtClean="0"/>
              <a:t>決定表</a:t>
            </a:r>
            <a:r>
              <a:rPr lang="en-US" altLang="ja-JP" sz="1800"/>
              <a:t>, JIS X </a:t>
            </a:r>
            <a:r>
              <a:rPr lang="en-US" altLang="ja-JP" sz="1800"/>
              <a:t>0125</a:t>
            </a:r>
            <a:r>
              <a:rPr lang="en-US" altLang="ja-JP" sz="1800" smtClean="0"/>
              <a:t>) </a:t>
            </a:r>
            <a:r>
              <a:rPr lang="ja-JP" altLang="en-US" sz="1800" smtClean="0"/>
              <a:t>とは違う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>(</a:t>
            </a:r>
            <a:r>
              <a:rPr lang="ja-JP" altLang="en-US" sz="1800" smtClean="0"/>
              <a:t>決定表では、メソッドの出力ではなく、メソッドの動作を記述する</a:t>
            </a:r>
            <a:r>
              <a:rPr lang="en-US" altLang="ja-JP" sz="1800" smtClean="0"/>
              <a:t>)</a:t>
            </a:r>
            <a:endParaRPr kumimoji="1" lang="en-US" altLang="ja-JP" sz="180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4392488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外部設計 </a:t>
            </a:r>
            <a:r>
              <a:rPr lang="en-US" altLang="ja-JP" sz="3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external 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design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・外観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public int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IsEven(int n)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・反応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引数が偶数のとき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true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、そうでないときは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false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を返す。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12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2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《</a:t>
            </a:r>
            <a:r>
              <a:rPr lang="ja-JP" altLang="en-US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入出力表で示す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》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ja-JP" altLang="en-US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</a:t>
            </a:r>
            <a:endParaRPr kumimoji="1" lang="ja-JP" altLang="en-US" b="1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31386"/>
              </p:ext>
            </p:extLst>
          </p:nvPr>
        </p:nvGraphicFramePr>
        <p:xfrm>
          <a:off x="4355976" y="2931790"/>
          <a:ext cx="4080284" cy="155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142"/>
                <a:gridCol w="2040142"/>
              </a:tblGrid>
              <a:tr h="5853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入力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/>
                      </a:r>
                      <a:b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引数 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n)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出力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/>
                      </a:r>
                      <a:b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返値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)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4572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偶数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true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4572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奇数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false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7" y="195486"/>
            <a:ext cx="3312368" cy="1399089"/>
          </a:xfrm>
        </p:spPr>
        <p:txBody>
          <a:bodyPr bIns="432000"/>
          <a:lstStyle/>
          <a:p>
            <a:r>
              <a:rPr kumimoji="1" lang="ja-JP" altLang="en-US" smtClean="0"/>
              <a:t>自己紹介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5508104" y="195486"/>
            <a:ext cx="3313112" cy="2922054"/>
          </a:xfrm>
        </p:spPr>
        <p:txBody>
          <a:bodyPr>
            <a:normAutofit fontScale="92500" lnSpcReduction="10000"/>
          </a:bodyPr>
          <a:lstStyle/>
          <a:p>
            <a:pPr marL="179388" indent="-163513"/>
            <a:r>
              <a:rPr kumimoji="1" lang="ja-JP" altLang="en-US" sz="2000" smtClean="0"/>
              <a:t>著書</a:t>
            </a:r>
            <a:endParaRPr kumimoji="1" lang="en-US" altLang="ja-JP" sz="2000" smtClean="0"/>
          </a:p>
          <a:p>
            <a:pPr marL="449263" lvl="1"/>
            <a:r>
              <a:rPr kumimoji="1" lang="ja-JP" altLang="en-US" sz="1600" smtClean="0"/>
              <a:t>「</a:t>
            </a:r>
            <a:r>
              <a:rPr kumimoji="1" lang="ja-JP" altLang="en-US" sz="1600" smtClean="0">
                <a:solidFill>
                  <a:srgbClr val="008E17"/>
                </a:solidFill>
              </a:rPr>
              <a:t>速攻入門 </a:t>
            </a:r>
            <a:r>
              <a:rPr kumimoji="1" lang="en-US" altLang="ja-JP" sz="1600" smtClean="0">
                <a:solidFill>
                  <a:srgbClr val="008E17"/>
                </a:solidFill>
              </a:rPr>
              <a:t>C#</a:t>
            </a:r>
            <a:r>
              <a:rPr kumimoji="1" lang="ja-JP" altLang="en-US" sz="1600" smtClean="0"/>
              <a:t>」</a:t>
            </a:r>
            <a:r>
              <a:rPr kumimoji="1" lang="en-US" altLang="ja-JP" sz="1600" smtClean="0"/>
              <a:t> (2012/3)</a:t>
            </a:r>
            <a:br>
              <a:rPr kumimoji="1" lang="en-US" altLang="ja-JP" sz="1600" smtClean="0"/>
            </a:br>
            <a:r>
              <a:rPr kumimoji="1" lang="ja-JP" altLang="en-US" sz="1600" smtClean="0"/>
              <a:t>技術評論社、共著</a:t>
            </a:r>
            <a:endParaRPr kumimoji="1" lang="en-US" altLang="ja-JP" sz="1600" smtClean="0"/>
          </a:p>
          <a:p>
            <a:pPr marL="449263" lvl="1"/>
            <a:r>
              <a:rPr lang="ja-JP" altLang="en-US" sz="1600"/>
              <a:t>「ソフトな彼女とハードな彼氏。</a:t>
            </a:r>
            <a:r>
              <a:rPr lang="ja-JP" altLang="en-US" sz="1600" smtClean="0"/>
              <a:t>」</a:t>
            </a:r>
            <a:r>
              <a:rPr lang="en-US" altLang="ja-JP" sz="1600" smtClean="0"/>
              <a:t>(2012/3) </a:t>
            </a:r>
            <a:r>
              <a:rPr lang="ja-JP" altLang="en-US" sz="1600" smtClean="0">
                <a:solidFill>
                  <a:srgbClr val="00B0F0"/>
                </a:solidFill>
              </a:rPr>
              <a:t>アジャイルマインド</a:t>
            </a:r>
            <a:r>
              <a:rPr lang="en-US" altLang="ja-JP" sz="1600" smtClean="0">
                <a:solidFill>
                  <a:srgbClr val="00B0F0"/>
                </a:solidFill>
              </a:rPr>
              <a:t>vol.1</a:t>
            </a:r>
            <a:r>
              <a:rPr lang="en-US" altLang="ja-JP" sz="1600" smtClean="0"/>
              <a:t> </a:t>
            </a:r>
            <a:r>
              <a:rPr lang="ja-JP" altLang="en-US" sz="1600" smtClean="0"/>
              <a:t>掲載</a:t>
            </a:r>
            <a:endParaRPr kumimoji="1" lang="en-US" altLang="ja-JP" sz="1600" smtClean="0"/>
          </a:p>
          <a:p>
            <a:pPr marL="179388" lvl="0" indent="-163513"/>
            <a:r>
              <a:rPr kumimoji="1" lang="ja-JP" altLang="en-US" sz="2000" smtClean="0"/>
              <a:t>記事</a:t>
            </a:r>
            <a:endParaRPr kumimoji="1" lang="en-US" altLang="ja-JP" sz="2000" smtClean="0"/>
          </a:p>
          <a:p>
            <a:pPr marL="449263" lvl="1"/>
            <a:r>
              <a:rPr kumimoji="1" lang="ja-JP" altLang="en-US" sz="1600" smtClean="0"/>
              <a:t>連載</a:t>
            </a:r>
            <a:r>
              <a:rPr kumimoji="1" lang="en-US" altLang="ja-JP" sz="1600" smtClean="0"/>
              <a:t> </a:t>
            </a:r>
            <a:r>
              <a:rPr kumimoji="1" lang="ja-JP" altLang="en-US" sz="1600" smtClean="0"/>
              <a:t>「</a:t>
            </a:r>
            <a:r>
              <a:rPr kumimoji="1" lang="en-US" altLang="ja-JP" sz="1600" b="1" smtClean="0">
                <a:solidFill>
                  <a:srgbClr val="008E17"/>
                </a:solidFill>
              </a:rPr>
              <a:t>C#</a:t>
            </a:r>
            <a:r>
              <a:rPr kumimoji="1" lang="ja-JP" altLang="en-US" sz="1600" b="1" smtClean="0">
                <a:solidFill>
                  <a:srgbClr val="008E17"/>
                </a:solidFill>
              </a:rPr>
              <a:t>で</a:t>
            </a:r>
            <a:r>
              <a:rPr kumimoji="1" lang="en-US" altLang="ja-JP" sz="1600" b="1" smtClean="0">
                <a:solidFill>
                  <a:srgbClr val="008E17"/>
                </a:solidFill>
              </a:rPr>
              <a:t>TDD</a:t>
            </a:r>
            <a:r>
              <a:rPr kumimoji="1" lang="ja-JP" altLang="en-US" sz="1600" b="1" smtClean="0">
                <a:solidFill>
                  <a:srgbClr val="008E17"/>
                </a:solidFill>
              </a:rPr>
              <a:t>入門</a:t>
            </a:r>
            <a:r>
              <a:rPr kumimoji="1" lang="ja-JP" altLang="en-US" sz="1600" smtClean="0"/>
              <a:t>」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b="1" smtClean="0"/>
              <a:t>CodeZine</a:t>
            </a:r>
          </a:p>
          <a:p>
            <a:pPr marL="449263" lvl="1"/>
            <a:r>
              <a:rPr kumimoji="1" lang="ja-JP" altLang="en-US" sz="1500" smtClean="0"/>
              <a:t>週刊連載「</a:t>
            </a:r>
            <a:r>
              <a:rPr lang="en-US" altLang="ja-JP" sz="1500" smtClean="0">
                <a:solidFill>
                  <a:srgbClr val="008E17"/>
                </a:solidFill>
              </a:rPr>
              <a:t>WinRT/Metro Tips</a:t>
            </a:r>
            <a:r>
              <a:rPr kumimoji="1" lang="ja-JP" altLang="en-US" sz="1500" smtClean="0"/>
              <a:t>」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>@IT - .NET</a:t>
            </a:r>
            <a:r>
              <a:rPr kumimoji="1" lang="ja-JP" altLang="en-US" sz="1600" smtClean="0"/>
              <a:t>開発者中心</a:t>
            </a: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>…etc.</a:t>
            </a:r>
            <a:endParaRPr kumimoji="1" lang="ja-JP" altLang="en-US" sz="1600"/>
          </a:p>
        </p:txBody>
      </p:sp>
      <p:sp>
        <p:nvSpPr>
          <p:cNvPr id="7" name="正方形/長方形 6"/>
          <p:cNvSpPr/>
          <p:nvPr/>
        </p:nvSpPr>
        <p:spPr>
          <a:xfrm>
            <a:off x="341377" y="1749388"/>
            <a:ext cx="3312368" cy="1368152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biac </a:t>
            </a:r>
            <a:r>
              <a:rPr kumimoji="1"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kumimoji="1"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山本 康彦</a:t>
            </a:r>
            <a:r>
              <a:rPr kumimoji="1"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</a:p>
          <a:p>
            <a:pPr algn="ctr"/>
            <a:r>
              <a:rPr lang="en-US" altLang="ja-JP" sz="14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>
                <a:solidFill>
                  <a:schemeClr val="bg1"/>
                </a:solidFill>
                <a:latin typeface="Segoe UI Semibold" pitchFamily="34" charset="0"/>
                <a:ea typeface="Yu Gothic" pitchFamily="50" charset="-128"/>
              </a:rPr>
              <a:t>BluewaterSoft</a:t>
            </a:r>
            <a:r>
              <a:rPr lang="en-US" altLang="ja-JP" sz="14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http</a:t>
            </a:r>
            <a:r>
              <a:rPr lang="en-US" altLang="ja-JP" sz="16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://www.bluewatersoft.jp</a:t>
            </a:r>
            <a: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/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41377" y="3249741"/>
            <a:ext cx="331236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0838" indent="-285750">
              <a:buFont typeface="Arial" pitchFamily="34" charset="0"/>
              <a:buChar char="•"/>
            </a:pPr>
            <a:r>
              <a:rPr kumimoji="1"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名古屋大学工学部</a:t>
            </a:r>
            <a:r>
              <a:rPr kumimoji="1"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修士</a:t>
            </a:r>
            <a:r>
              <a:rPr kumimoji="1"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</a:p>
          <a:p>
            <a:pPr marL="350838" indent="-285750">
              <a:buFont typeface="Arial" pitchFamily="34" charset="0"/>
              <a:buChar char="•"/>
            </a:pP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HONDA R&amp;D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で自動車設計</a:t>
            </a:r>
            <a:endParaRPr lang="en-US" altLang="ja-JP" smtClean="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  <a:p>
            <a:pPr marL="350838" indent="-285750">
              <a:buFont typeface="Arial" pitchFamily="34" charset="0"/>
              <a:buChar char="•"/>
            </a:pPr>
            <a:r>
              <a:rPr kumimoji="1"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1994</a:t>
            </a:r>
            <a:r>
              <a:rPr kumimoji="1"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～ ソフトウェア業界</a:t>
            </a:r>
            <a:endParaRPr kumimoji="1" lang="en-US" altLang="ja-JP" smtClean="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  <a:p>
            <a:pPr marL="350838" indent="-285750">
              <a:buFont typeface="Arial" pitchFamily="34" charset="0"/>
              <a:buChar char="•"/>
            </a:pP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2012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～ 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BluewaterSoft</a:t>
            </a:r>
            <a:endParaRPr kumimoji="1" lang="ja-JP" altLang="en-US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79912" y="3249741"/>
            <a:ext cx="1584176" cy="1368152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ソフトウェア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開発</a:t>
            </a:r>
            <a:endParaRPr kumimoji="1" lang="ja-JP" altLang="en-US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08104" y="3249741"/>
            <a:ext cx="3312368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  <a:t>Windows 8 Metro Style App.</a:t>
            </a:r>
            <a:b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</a:br>
            <a: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  <a:t>Windows Phone 8</a:t>
            </a:r>
            <a:b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</a:br>
            <a: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  <a:t>…Windows</a:t>
            </a:r>
            <a:r>
              <a:rPr kumimoji="1" lang="ja-JP" altLang="en-US" sz="1600" smtClean="0">
                <a:latin typeface="Yu Gothic" pitchFamily="50" charset="-128"/>
                <a:ea typeface="Yu Gothic" pitchFamily="50" charset="-128"/>
              </a:rPr>
              <a:t>系の最新技術</a:t>
            </a:r>
            <a:endParaRPr kumimoji="1" lang="en-US" altLang="ja-JP" sz="1600" smtClean="0">
              <a:latin typeface="Yu Gothic" pitchFamily="50" charset="-128"/>
              <a:ea typeface="Yu Gothic" pitchFamily="50" charset="-128"/>
            </a:endParaRPr>
          </a:p>
          <a:p>
            <a:endParaRPr lang="en-US" altLang="ja-JP" sz="1600">
              <a:latin typeface="Yu Gothic" pitchFamily="50" charset="-128"/>
              <a:ea typeface="Yu Gothic" pitchFamily="50" charset="-128"/>
            </a:endParaRPr>
          </a:p>
          <a:p>
            <a: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  <a:t>TDD(</a:t>
            </a:r>
            <a:r>
              <a:rPr kumimoji="1" lang="ja-JP" altLang="en-US" sz="1600" smtClean="0">
                <a:latin typeface="Yu Gothic" pitchFamily="50" charset="-128"/>
                <a:ea typeface="Yu Gothic" pitchFamily="50" charset="-128"/>
              </a:rPr>
              <a:t>コーディング技法</a:t>
            </a:r>
            <a: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  <a:t>)</a:t>
            </a:r>
            <a:r>
              <a:rPr kumimoji="1" lang="ja-JP" altLang="en-US" sz="1600" smtClean="0">
                <a:latin typeface="Yu Gothic" pitchFamily="50" charset="-128"/>
                <a:ea typeface="Yu Gothic" pitchFamily="50" charset="-128"/>
              </a:rPr>
              <a:t>の普及</a:t>
            </a:r>
            <a:endParaRPr kumimoji="1" lang="ja-JP" altLang="en-US" sz="1600"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779912" y="195486"/>
            <a:ext cx="1584176" cy="2922054"/>
          </a:xfrm>
          <a:prstGeom prst="rect">
            <a:avLst/>
          </a:prstGeom>
          <a:solidFill>
            <a:srgbClr val="B34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28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kumimoji="1" lang="en-US" altLang="ja-JP" sz="28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kumimoji="1" lang="ja-JP" altLang="en-US" sz="28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著作</a:t>
            </a:r>
            <a:endParaRPr kumimoji="1" lang="ja-JP" altLang="en-US" sz="28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23" y="2268109"/>
            <a:ext cx="15906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519697" y="1643480"/>
            <a:ext cx="3300775" cy="789984"/>
          </a:xfrm>
          <a:prstGeom prst="rect">
            <a:avLst/>
          </a:prstGeom>
          <a:noFill/>
          <a:ln w="63500">
            <a:solidFill>
              <a:srgbClr val="BC1D49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22" y="2240502"/>
            <a:ext cx="1584176" cy="50448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53" y="1195560"/>
            <a:ext cx="1234694" cy="158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4653" y="2731659"/>
            <a:ext cx="123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2013/7</a:t>
            </a:r>
            <a:endParaRPr kumimoji="1" lang="ja-JP" altLang="en-US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25912" y="4155926"/>
            <a:ext cx="3300775" cy="456772"/>
          </a:xfrm>
          <a:prstGeom prst="rect">
            <a:avLst/>
          </a:prstGeom>
          <a:noFill/>
          <a:ln w="63500">
            <a:solidFill>
              <a:srgbClr val="BC1D49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吹き出し 5"/>
          <p:cNvSpPr/>
          <p:nvPr/>
        </p:nvSpPr>
        <p:spPr>
          <a:xfrm>
            <a:off x="683568" y="3378620"/>
            <a:ext cx="4248472" cy="1110394"/>
          </a:xfrm>
          <a:prstGeom prst="wedgeRectCallout">
            <a:avLst>
              <a:gd name="adj1" fmla="val 63976"/>
              <a:gd name="adj2" fmla="val 39105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すまん </a:t>
            </a:r>
            <a:r>
              <a:rPr kumimoji="1" lang="en-US" altLang="ja-JP" smtClean="0"/>
              <a:t>m(_`_)m</a:t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この</a:t>
            </a:r>
            <a:r>
              <a:rPr kumimoji="1" lang="en-US" altLang="ja-JP" smtClean="0"/>
              <a:t>1</a:t>
            </a:r>
            <a:r>
              <a:rPr kumimoji="1" lang="ja-JP" altLang="en-US" smtClean="0"/>
              <a:t>年、すっかりサボってました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519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入出力表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r>
              <a:rPr kumimoji="1" lang="ja-JP" altLang="en-US" sz="1800" smtClean="0"/>
              <a:t>入出力表の入力は、全パターンを網羅するように書く</a:t>
            </a:r>
            <a:endParaRPr kumimoji="1" lang="en-US" altLang="ja-JP" sz="1800" smtClean="0"/>
          </a:p>
          <a:p>
            <a:r>
              <a:rPr lang="ja-JP" altLang="en-US" sz="1800" smtClean="0"/>
              <a:t>引数ごとに入力の列を作るだけだと、分かりにくいこともある。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ja-JP" altLang="en-US" sz="1800"/>
              <a:t>この例は、</a:t>
            </a:r>
            <a:r>
              <a:rPr lang="ja-JP" altLang="en-US" sz="1800"/>
              <a:t>単</a:t>
            </a:r>
            <a:r>
              <a:rPr lang="ja-JP" altLang="en-US" sz="1800" smtClean="0"/>
              <a:t>偶数</a:t>
            </a:r>
            <a:r>
              <a:rPr lang="en-US" altLang="ja-JP" sz="1800" smtClean="0"/>
              <a:t>(</a:t>
            </a:r>
            <a:r>
              <a:rPr lang="ja-JP" altLang="en-US" sz="1800"/>
              <a:t>半偶数</a:t>
            </a:r>
            <a:r>
              <a:rPr lang="en-US" altLang="ja-JP" sz="1800" smtClean="0"/>
              <a:t>)</a:t>
            </a:r>
            <a:r>
              <a:rPr lang="ja-JP" altLang="en-US" sz="1800" smtClean="0"/>
              <a:t>の判定メソッド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endParaRPr kumimoji="1" lang="en-US" altLang="ja-JP" sz="180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4392488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外部設計 </a:t>
            </a:r>
            <a:r>
              <a:rPr lang="en-US" altLang="ja-JP" sz="3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external 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design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・外観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public int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IsSinglyEven(int n)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・反応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引数が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2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で</a:t>
            </a:r>
            <a:r>
              <a:rPr lang="ja-JP" altLang="en-US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割り切れる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が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4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では割り切れない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とき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true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、そうでないときは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false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を返す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ja-JP" altLang="en-US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</a:t>
            </a:r>
            <a:endParaRPr kumimoji="1" lang="ja-JP" altLang="en-US" b="1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27674"/>
              </p:ext>
            </p:extLst>
          </p:nvPr>
        </p:nvGraphicFramePr>
        <p:xfrm>
          <a:off x="3887924" y="2643758"/>
          <a:ext cx="4824536" cy="176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/>
                <a:gridCol w="2412268"/>
              </a:tblGrid>
              <a:tr h="6697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入力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/>
                      </a:r>
                      <a:b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引数 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n)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出力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/>
                      </a:r>
                      <a:b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返値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)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4784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</a:t>
                      </a:r>
                      <a:r>
                        <a:rPr kumimoji="1" lang="ja-JP" altLang="en-US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で割り切れるが</a:t>
                      </a:r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</a:t>
                      </a:r>
                      <a:r>
                        <a:rPr kumimoji="1" lang="ja-JP" altLang="en-US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では割り切れない数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true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4784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</a:t>
                      </a:r>
                      <a:r>
                        <a:rPr kumimoji="1" lang="ja-JP" altLang="en-US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で割り切れないか、</a:t>
                      </a:r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</a:t>
                      </a:r>
                      <a:r>
                        <a:rPr kumimoji="1" lang="ja-JP" altLang="en-US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でも</a:t>
                      </a:r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</a:t>
                      </a:r>
                      <a:r>
                        <a:rPr kumimoji="1" lang="ja-JP" altLang="en-US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でも割り切れる数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false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2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入出力表</a:t>
            </a:r>
            <a:r>
              <a:rPr lang="en-US" altLang="ja-JP" smtClean="0"/>
              <a:t>(</a:t>
            </a:r>
            <a:r>
              <a:rPr lang="ja-JP" altLang="en-US" smtClean="0"/>
              <a:t>改</a:t>
            </a:r>
            <a:r>
              <a:rPr lang="en-US" altLang="ja-JP" smtClean="0"/>
              <a:t>)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r>
              <a:rPr kumimoji="1" lang="ja-JP" altLang="en-US" sz="1800" smtClean="0"/>
              <a:t>入出力表の入力列は、引数の性質を分類するものでもいい。</a:t>
            </a:r>
            <a:endParaRPr kumimoji="1" lang="en-US" altLang="ja-JP" sz="1800" smtClean="0"/>
          </a:p>
          <a:p>
            <a:r>
              <a:rPr lang="ja-JP" altLang="en-US" sz="1800"/>
              <a:t>大切な</a:t>
            </a:r>
            <a:r>
              <a:rPr lang="ja-JP" altLang="en-US" sz="1800"/>
              <a:t>こと</a:t>
            </a:r>
            <a:r>
              <a:rPr lang="ja-JP" altLang="en-US" sz="1800" smtClean="0"/>
              <a:t>は、入力の全パターンを、いかに分かりやすく表現できるか。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endParaRPr kumimoji="1" lang="en-US" altLang="ja-JP" sz="180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4392488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外部設計 </a:t>
            </a:r>
            <a:r>
              <a:rPr lang="en-US" altLang="ja-JP" sz="3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external 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design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・外観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public int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IsSinglyEven(int n)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・反応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ja-JP" altLang="en-US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</a:t>
            </a:r>
            <a:endParaRPr kumimoji="1" lang="ja-JP" altLang="en-US" b="1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04348"/>
              </p:ext>
            </p:extLst>
          </p:nvPr>
        </p:nvGraphicFramePr>
        <p:xfrm>
          <a:off x="3887924" y="2067693"/>
          <a:ext cx="4824537" cy="203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944216"/>
                <a:gridCol w="1044117"/>
              </a:tblGrid>
              <a:tr h="43929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入力 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引数 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n)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出力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/>
                      </a:r>
                      <a:b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返値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)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4973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で割り切れる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で割り切れる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3598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YES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YES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false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3598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YES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true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3598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ANY </a:t>
                      </a:r>
                      <a:r>
                        <a:rPr kumimoji="1" lang="en-US" altLang="ja-JP" sz="15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(YES or NO)</a:t>
                      </a:r>
                      <a:endParaRPr kumimoji="1" lang="ja-JP" altLang="en-US" sz="15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false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0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入出力表</a:t>
            </a:r>
            <a:r>
              <a:rPr lang="en-US" altLang="ja-JP" smtClean="0"/>
              <a:t>(</a:t>
            </a:r>
            <a:r>
              <a:rPr lang="ja-JP" altLang="en-US" smtClean="0"/>
              <a:t>改</a:t>
            </a:r>
            <a:r>
              <a:rPr lang="en-US" altLang="ja-JP" smtClean="0"/>
              <a:t>)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r>
              <a:rPr kumimoji="1" lang="ja-JP" altLang="en-US" sz="1800" smtClean="0"/>
              <a:t>単偶数の入出力表ができたので、テストファーストする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endParaRPr kumimoji="1" lang="en-US" altLang="ja-JP" sz="180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2232248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外部設計 </a:t>
            </a:r>
            <a:r>
              <a:rPr lang="en-US" altLang="ja-JP" sz="3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external 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design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public int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IsSinglyEven(int n)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ja-JP" altLang="en-US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</a:t>
            </a:r>
            <a:endParaRPr kumimoji="1" lang="ja-JP" altLang="en-US" b="1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931149"/>
              </p:ext>
            </p:extLst>
          </p:nvPr>
        </p:nvGraphicFramePr>
        <p:xfrm>
          <a:off x="3887924" y="1020130"/>
          <a:ext cx="482453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1"/>
                <a:gridCol w="2119953"/>
                <a:gridCol w="1408243"/>
                <a:gridCol w="756279"/>
              </a:tblGrid>
              <a:tr h="23041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#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入力 </a:t>
                      </a:r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kumimoji="1" lang="ja-JP" altLang="en-US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引数 </a:t>
                      </a:r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n)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出力</a:t>
                      </a:r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/>
                      </a:r>
                      <a:b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kumimoji="1" lang="ja-JP" altLang="en-US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返値</a:t>
                      </a:r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)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23045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</a:t>
                      </a:r>
                      <a:r>
                        <a:rPr kumimoji="1" lang="ja-JP" altLang="en-US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で割り切れる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</a:t>
                      </a:r>
                      <a:r>
                        <a:rPr kumimoji="1" lang="ja-JP" altLang="en-US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で割り切れる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2304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smtClean="0">
                          <a:solidFill>
                            <a:srgbClr val="FF0000"/>
                          </a:solidFill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(1)</a:t>
                      </a:r>
                      <a:endParaRPr kumimoji="1" lang="ja-JP" altLang="en-US" sz="1200" b="1">
                        <a:solidFill>
                          <a:srgbClr val="FF0000"/>
                        </a:solidFill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YES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YES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false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2304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smtClean="0">
                          <a:solidFill>
                            <a:srgbClr val="FF0000"/>
                          </a:solidFill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(2)</a:t>
                      </a:r>
                      <a:endParaRPr kumimoji="1" lang="ja-JP" altLang="en-US" sz="1200" b="1">
                        <a:solidFill>
                          <a:srgbClr val="FF0000"/>
                        </a:solidFill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YES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true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2304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smtClean="0">
                          <a:solidFill>
                            <a:srgbClr val="FF0000"/>
                          </a:solidFill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(3)</a:t>
                      </a:r>
                      <a:endParaRPr kumimoji="1" lang="ja-JP" altLang="en-US" sz="1200" b="1">
                        <a:solidFill>
                          <a:srgbClr val="FF0000"/>
                        </a:solidFill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ANY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false</a:t>
                      </a:r>
                      <a:endParaRPr kumimoji="1" lang="ja-JP" altLang="en-US" sz="12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3779912" y="2859782"/>
            <a:ext cx="5040560" cy="1728192"/>
          </a:xfrm>
          <a:prstGeom prst="rect">
            <a:avLst/>
          </a:prstGeom>
          <a:solidFill>
            <a:srgbClr val="008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テストファースト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やりやすそうなケースから実施していく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Assert.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IsFalse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(IsSinglyEven(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1</a:t>
            </a:r>
            <a:r>
              <a:rPr lang="en-US" altLang="ja-JP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)); // </a:t>
            </a:r>
            <a:r>
              <a:rPr lang="en-US" altLang="ja-JP" b="1">
                <a:solidFill>
                  <a:srgbClr val="FF0000"/>
                </a:solidFill>
                <a:latin typeface="Yu Gothic" pitchFamily="50" charset="-128"/>
                <a:ea typeface="Yu Gothic" pitchFamily="50" charset="-128"/>
              </a:rPr>
              <a:t>(3)</a:t>
            </a:r>
            <a:r>
              <a:rPr lang="en-US" altLang="ja-JP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Assert.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IsTrue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(IsSinglyEven(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6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)); // </a:t>
            </a:r>
            <a:r>
              <a:rPr lang="en-US" altLang="ja-JP" b="1" smtClean="0">
                <a:solidFill>
                  <a:srgbClr val="FF0000"/>
                </a:solidFill>
                <a:latin typeface="Yu Gothic" pitchFamily="50" charset="-128"/>
                <a:ea typeface="Yu Gothic" pitchFamily="50" charset="-128"/>
              </a:rPr>
              <a:t>(2)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Assert.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IsFalse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(IsSinglyEven(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4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)); </a:t>
            </a:r>
            <a:r>
              <a:rPr lang="en-US" altLang="ja-JP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// </a:t>
            </a:r>
            <a:r>
              <a:rPr lang="en-US" altLang="ja-JP" b="1" smtClean="0">
                <a:solidFill>
                  <a:srgbClr val="FF0000"/>
                </a:solidFill>
                <a:latin typeface="Yu Gothic" pitchFamily="50" charset="-128"/>
                <a:ea typeface="Yu Gothic" pitchFamily="50" charset="-128"/>
              </a:rPr>
              <a:t>(1)</a:t>
            </a:r>
            <a:endParaRPr kumimoji="1" lang="ja-JP" altLang="en-US" b="1">
              <a:solidFill>
                <a:srgbClr val="FF0000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940152" y="2427734"/>
            <a:ext cx="720080" cy="432048"/>
          </a:xfrm>
          <a:prstGeom prst="downArrow">
            <a:avLst/>
          </a:prstGeom>
          <a:solidFill>
            <a:srgbClr val="008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演習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r>
              <a:rPr lang="en-US" altLang="ja-JP" sz="2400" smtClean="0"/>
              <a:t>FizzBuzz</a:t>
            </a:r>
            <a:r>
              <a:rPr lang="ja-JP" altLang="en-US" sz="2400" smtClean="0"/>
              <a:t>のコアとなるメソッドの外部設計をせよ。</a:t>
            </a:r>
            <a:endParaRPr lang="en-US" altLang="ja-JP" sz="2400" smtClean="0"/>
          </a:p>
          <a:p>
            <a:r>
              <a:rPr lang="ja-JP" altLang="en-US" sz="2400"/>
              <a:t>ただし</a:t>
            </a:r>
            <a:r>
              <a:rPr lang="ja-JP" altLang="en-US" sz="2400" smtClean="0"/>
              <a:t>、作るメソッドは状態に依存しないものとする。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endParaRPr kumimoji="1" lang="en-US" altLang="ja-JP" sz="180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4392488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FizzBuzz</a:t>
            </a:r>
            <a:br>
              <a:rPr lang="en-US" altLang="ja-JP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『</a:t>
            </a: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最初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のプレイヤーは「</a:t>
            </a:r>
            <a:r>
              <a:rPr lang="en-US" altLang="ja-JP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1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」と数字を発言する。次の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プレイヤー</a:t>
            </a: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は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中略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次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の数字を発言して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いく</a:t>
            </a: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。</a:t>
            </a:r>
            <a: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ただし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、</a:t>
            </a:r>
            <a:r>
              <a:rPr lang="en-US" altLang="ja-JP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3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で割り切れる場合は 「</a:t>
            </a:r>
            <a:r>
              <a:rPr lang="en-US" altLang="ja-JP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Fizz</a:t>
            </a: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」、</a:t>
            </a:r>
            <a: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5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で割り切れる場合は 「</a:t>
            </a:r>
            <a:r>
              <a:rPr lang="en-US" altLang="ja-JP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Buzz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」</a:t>
            </a: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、</a:t>
            </a:r>
            <a: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両者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で割り切れる場合は 「</a:t>
            </a:r>
            <a:r>
              <a:rPr lang="en-US" altLang="ja-JP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Fizz </a:t>
            </a:r>
            <a:r>
              <a:rPr lang="en-US" altLang="ja-JP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Buzz</a:t>
            </a: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」を</a:t>
            </a:r>
            <a: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数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の代わりに発言しなければ</a:t>
            </a:r>
            <a:r>
              <a:rPr lang="ja-JP" altLang="en-US" sz="20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ならない</a:t>
            </a:r>
            <a:r>
              <a:rPr lang="ja-JP" altLang="en-US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。</a:t>
            </a:r>
            <a:r>
              <a:rPr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』</a:t>
            </a:r>
            <a:r>
              <a:rPr lang="en-US" altLang="ja-JP" sz="15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(Wikipedia</a:t>
            </a:r>
            <a:r>
              <a:rPr lang="ja-JP" altLang="en-US" sz="15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より</a:t>
            </a:r>
            <a:r>
              <a:rPr lang="en-US" altLang="ja-JP" sz="15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  <a:br>
              <a:rPr lang="en-US" altLang="ja-JP" sz="15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15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5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</a:t>
            </a:r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設計 </a:t>
            </a:r>
            <a:r>
              <a:rPr lang="en-US" altLang="ja-JP" sz="3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external 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design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24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</a:t>
            </a:r>
            <a:r>
              <a:rPr lang="ja-JP" altLang="en-US" sz="24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外観</a:t>
            </a:r>
            <a:r>
              <a:rPr lang="en-US" altLang="ja-JP" sz="14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public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??? SayFizzBuzz(???)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24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</a:t>
            </a:r>
            <a:r>
              <a:rPr lang="ja-JP" altLang="en-US" sz="24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反応</a:t>
            </a:r>
            <a:r>
              <a:rPr lang="en-US" altLang="ja-JP" sz="14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???</a:t>
            </a:r>
            <a:endParaRPr kumimoji="1" lang="ja-JP" altLang="en-US" b="1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5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00B050"/>
          </a:solidFill>
        </p:spPr>
        <p:txBody>
          <a:bodyPr/>
          <a:lstStyle/>
          <a:p>
            <a:pPr marL="3175"/>
            <a:r>
              <a:rPr lang="ja-JP" altLang="en-US" sz="6000" b="1" smtClean="0">
                <a:solidFill>
                  <a:srgbClr val="FFC000"/>
                </a:solidFill>
              </a:rPr>
              <a:t>演習タイム</a:t>
            </a:r>
            <a:endParaRPr kumimoji="1" lang="ja-JP" altLang="en-US">
              <a:latin typeface="Meiryo UI" pitchFamily="50" charset="-128"/>
              <a:ea typeface="Yu Gothic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2103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回答例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r>
              <a:rPr lang="ja-JP" altLang="en-US" sz="2400" smtClean="0"/>
              <a:t>発言の順番</a:t>
            </a:r>
            <a:r>
              <a:rPr lang="en-US" altLang="ja-JP" sz="2400" smtClean="0"/>
              <a:t>(1,2,3,…)</a:t>
            </a:r>
            <a:r>
              <a:rPr lang="ja-JP" altLang="en-US" sz="2400" smtClean="0"/>
              <a:t>を入力とし、発言する文字列を出力とした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endParaRPr kumimoji="1" lang="en-US" altLang="ja-JP" sz="180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4392488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外部設計 </a:t>
            </a:r>
            <a:r>
              <a:rPr lang="en-US" altLang="ja-JP" sz="3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external 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design</a:t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・外観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public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string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SayFizzBuzz(int n)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・反応</a:t>
            </a:r>
            <a: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3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</a:t>
            </a:r>
            <a: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ja-JP" altLang="en-US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</a:t>
            </a:r>
            <a:endParaRPr kumimoji="1" lang="ja-JP" altLang="en-US" b="1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32508"/>
              </p:ext>
            </p:extLst>
          </p:nvPr>
        </p:nvGraphicFramePr>
        <p:xfrm>
          <a:off x="3779912" y="2067693"/>
          <a:ext cx="5040559" cy="239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728192"/>
                <a:gridCol w="1512167"/>
              </a:tblGrid>
              <a:tr h="43929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入力 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引数 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n)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出力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/>
                      </a:r>
                      <a:b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返値</a:t>
                      </a:r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)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4973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3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で割り切れる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</a:t>
                      </a:r>
                      <a:r>
                        <a:rPr kumimoji="1" lang="ja-JP" altLang="en-US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で割り切れる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3598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YES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YES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"Fizz Buzz"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3598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YES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"Fizz"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3598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YES</a:t>
                      </a:r>
                      <a:endParaRPr kumimoji="1" lang="ja-JP" altLang="en-US" sz="1500" b="0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"Buzz"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  <a:tr h="3598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</a:t>
                      </a:r>
                      <a:endParaRPr kumimoji="1" lang="ja-JP" altLang="en-US" sz="1500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n.ToString()</a:t>
                      </a:r>
                      <a:endParaRPr kumimoji="1" lang="ja-JP" altLang="en-US" b="1"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3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smtClean="0">
                <a:cs typeface="Segoe UI" pitchFamily="34" charset="0"/>
              </a:rPr>
              <a:t>おしまい</a:t>
            </a:r>
            <a:endParaRPr kumimoji="1" lang="ja-JP" altLang="en-US" sz="3200">
              <a:cs typeface="Segoe UI" pitchFamily="34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323528" y="1779662"/>
            <a:ext cx="3312368" cy="2808213"/>
          </a:xfrm>
        </p:spPr>
        <p:txBody>
          <a:bodyPr anchor="ctr">
            <a:normAutofit/>
          </a:bodyPr>
          <a:lstStyle/>
          <a:p>
            <a:pPr marL="268288" indent="-268288">
              <a:buNone/>
            </a:pPr>
            <a:r>
              <a:rPr lang="ja-JP" altLang="en-US" sz="2800" smtClean="0"/>
              <a:t>まとめ</a:t>
            </a:r>
            <a:endParaRPr lang="en-US" altLang="ja-JP" sz="1400" smtClean="0"/>
          </a:p>
          <a:p>
            <a:pPr marL="268288" indent="-268288">
              <a:buNone/>
            </a:pPr>
            <a:r>
              <a:rPr lang="ja-JP" altLang="en-US" sz="2000" smtClean="0"/>
              <a:t>・テストファーストの前に外部設計をする</a:t>
            </a:r>
            <a:endParaRPr lang="en-US" altLang="ja-JP" sz="2000"/>
          </a:p>
          <a:p>
            <a:pPr marL="268288" indent="-268288">
              <a:buNone/>
            </a:pPr>
            <a:r>
              <a:rPr kumimoji="1" lang="ja-JP" altLang="en-US" sz="2000" smtClean="0"/>
              <a:t>・</a:t>
            </a:r>
            <a:r>
              <a:rPr lang="ja-JP" altLang="en-US" sz="2000"/>
              <a:t>今回</a:t>
            </a:r>
            <a:r>
              <a:rPr lang="ja-JP" altLang="en-US" sz="2000" smtClean="0"/>
              <a:t>は、状態に依存せず副作用も無いシンプルなメソッドの外部設計に、入出力表を用いた</a:t>
            </a:r>
            <a:endParaRPr kumimoji="1" lang="ja-JP" altLang="en-US" sz="2000" b="1"/>
          </a:p>
        </p:txBody>
      </p:sp>
      <p:grpSp>
        <p:nvGrpSpPr>
          <p:cNvPr id="3" name="グループ化 2"/>
          <p:cNvGrpSpPr/>
          <p:nvPr/>
        </p:nvGrpSpPr>
        <p:grpSpPr>
          <a:xfrm>
            <a:off x="5508104" y="3241045"/>
            <a:ext cx="3312368" cy="1369394"/>
            <a:chOff x="3779912" y="195486"/>
            <a:chExt cx="3312368" cy="1369394"/>
          </a:xfrm>
        </p:grpSpPr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3779912" y="196729"/>
              <a:ext cx="3312368" cy="1368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3600" kern="1200">
                  <a:solidFill>
                    <a:schemeClr val="bg1"/>
                  </a:solidFill>
                  <a:latin typeface="Yu Gothic" pitchFamily="50" charset="-128"/>
                  <a:ea typeface="Yu Gothic" pitchFamily="50" charset="-128"/>
                  <a:cs typeface="メイリオ" pitchFamily="50" charset="-128"/>
                </a:defRPr>
              </a:lvl1pPr>
            </a:lstStyle>
            <a:p>
              <a:endParaRPr lang="ja-JP" altLang="en-US" sz="3200"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lum bright="-18000"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978" y="195486"/>
              <a:ext cx="2512236" cy="136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-18000" contrast="22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31020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</p:spPr>
        <p:txBody>
          <a:bodyPr/>
          <a:lstStyle/>
          <a:p>
            <a:pPr marL="2505075" algn="l"/>
            <a:r>
              <a:rPr lang="en-US" altLang="ja-JP" sz="6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est</a:t>
            </a:r>
            <a:b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6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riven</a:t>
            </a:r>
            <a:b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6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evelopment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>  </a:t>
            </a:r>
            <a:r>
              <a:rPr lang="ja-JP" altLang="en-US" smtClean="0">
                <a:solidFill>
                  <a:srgbClr val="FF0000"/>
                </a:solidFill>
              </a:rPr>
              <a:t>テスト駆動開発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489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</p:spPr>
        <p:txBody>
          <a:bodyPr/>
          <a:lstStyle/>
          <a:p>
            <a:pPr algn="l"/>
            <a:r>
              <a:rPr lang="en-US" altLang="ja-JP" sz="4000" smtClean="0"/>
              <a:t>    TDD – </a:t>
            </a:r>
            <a:r>
              <a:rPr lang="ja-JP" altLang="en-US" sz="4000" smtClean="0"/>
              <a:t>テスト駆動開発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en-US" altLang="ja-JP"/>
              <a:t/>
            </a:r>
            <a:br>
              <a:rPr lang="en-US" altLang="ja-JP"/>
            </a:br>
            <a:r>
              <a:rPr lang="ja-JP" altLang="en-US" smtClean="0"/>
              <a:t>・「テスト」と言ってるけど、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TDD</a:t>
            </a:r>
            <a:r>
              <a:rPr lang="ja-JP" altLang="en-US" smtClean="0"/>
              <a:t>は品質保証テストじゃない。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800" smtClean="0"/>
              <a:t/>
            </a:r>
            <a:br>
              <a:rPr lang="en-US" altLang="ja-JP" sz="800" smtClean="0"/>
            </a:br>
            <a:r>
              <a:rPr lang="ja-JP" altLang="en-US" smtClean="0"/>
              <a:t>・「開発」と言ってるけど、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    </a:t>
            </a:r>
            <a:r>
              <a:rPr lang="en-US" altLang="ja-JP" smtClean="0"/>
              <a:t>TDD</a:t>
            </a:r>
            <a:r>
              <a:rPr lang="ja-JP" altLang="en-US" smtClean="0"/>
              <a:t>は開発プロセスじゃない。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0931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  <a:solidFill>
            <a:srgbClr val="004050"/>
          </a:solidFill>
        </p:spPr>
        <p:txBody>
          <a:bodyPr/>
          <a:lstStyle/>
          <a:p>
            <a:r>
              <a:rPr lang="en-US" altLang="ja-JP" sz="3200" smtClean="0"/>
              <a:t>TDD</a:t>
            </a:r>
            <a:r>
              <a:rPr lang="ja-JP" altLang="en-US" sz="3200" smtClean="0"/>
              <a:t>の考案者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en-US" altLang="ja-JP" smtClean="0"/>
              <a:t>Kent Beck </a:t>
            </a:r>
            <a:r>
              <a:rPr lang="ja-JP" altLang="en-US" sz="3200" smtClean="0"/>
              <a:t>の説明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en-US" altLang="ja-JP" sz="1600"/>
              <a:t>“Test Driven Development: By </a:t>
            </a:r>
            <a:r>
              <a:rPr lang="en-US" altLang="ja-JP" sz="1600" smtClean="0"/>
              <a:t>Example” (2002) </a:t>
            </a:r>
            <a:r>
              <a:rPr lang="ja-JP" altLang="en-US" sz="1600" smtClean="0"/>
              <a:t>より。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en-US" altLang="ja-JP" sz="32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 </a:t>
            </a:r>
            <a:r>
              <a:rPr lang="en-US" altLang="ja-JP" sz="320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drive</a:t>
            </a:r>
            <a:r>
              <a:rPr lang="en-US" altLang="ja-JP" sz="320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320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development</a:t>
            </a:r>
            <a:r>
              <a:rPr lang="en-US" altLang="ja-JP" sz="3200">
                <a:latin typeface="Segoe UI" pitchFamily="34" charset="0"/>
                <a:ea typeface="Segoe UI" pitchFamily="34" charset="0"/>
                <a:cs typeface="Segoe UI" pitchFamily="34" charset="0"/>
              </a:rPr>
              <a:t> with </a:t>
            </a:r>
            <a:r>
              <a:rPr lang="en-US" altLang="ja-JP" sz="320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automated</a:t>
            </a:r>
            <a:r>
              <a:rPr lang="en-US" altLang="ja-JP" sz="320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320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tests</a:t>
            </a:r>
            <a:r>
              <a:rPr lang="en-US" altLang="ja-JP" sz="3200">
                <a:latin typeface="Segoe UI" pitchFamily="34" charset="0"/>
                <a:ea typeface="Segoe UI" pitchFamily="34" charset="0"/>
                <a:cs typeface="Segoe UI" pitchFamily="34" charset="0"/>
              </a:rPr>
              <a:t>, a style of development called Test-Driven Development (TDD).</a:t>
            </a:r>
            <a:endParaRPr kumimoji="1" lang="ja-JP" altLang="en-US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10689"/>
          <a:stretch/>
        </p:blipFill>
        <p:spPr>
          <a:xfrm>
            <a:off x="7164288" y="339502"/>
            <a:ext cx="1486340" cy="1890466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354762" y="2211711"/>
            <a:ext cx="8465709" cy="2376263"/>
          </a:xfrm>
          <a:prstGeom prst="rect">
            <a:avLst/>
          </a:prstGeom>
          <a:solidFill>
            <a:srgbClr val="2672EC">
              <a:alpha val="85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  <a:cs typeface="メイリオ" pitchFamily="50" charset="-128"/>
              </a:defRPr>
            </a:lvl1pPr>
          </a:lstStyle>
          <a:p>
            <a:pPr marL="363538" algn="l"/>
            <a:r>
              <a:rPr lang="ja-JP" altLang="en-US" smtClean="0">
                <a:cs typeface="Segoe UI" pitchFamily="34" charset="0"/>
              </a:rPr>
              <a:t>「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solidFill>
                  <a:srgbClr val="FF0000"/>
                </a:solidFill>
                <a:cs typeface="Segoe UI" pitchFamily="34" charset="0"/>
              </a:rPr>
              <a:t>自動化されたテスト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を使って、</a:t>
            </a: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/>
            </a:r>
            <a:b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</a:b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  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私たちは</a:t>
            </a:r>
            <a:r>
              <a:rPr lang="ja-JP" altLang="en-US" b="1">
                <a:ln w="6350">
                  <a:solidFill>
                    <a:srgbClr val="004050">
                      <a:alpha val="74000"/>
                    </a:srgbClr>
                  </a:solidFill>
                </a:ln>
                <a:solidFill>
                  <a:srgbClr val="FF0000"/>
                </a:solidFill>
                <a:cs typeface="Segoe UI" pitchFamily="34" charset="0"/>
              </a:rPr>
              <a:t>開発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を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solidFill>
                  <a:srgbClr val="FF0000"/>
                </a:solidFill>
                <a:cs typeface="Segoe UI" pitchFamily="34" charset="0"/>
              </a:rPr>
              <a:t>駆動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する。</a:t>
            </a:r>
            <a:endParaRPr lang="en-US" altLang="ja-JP" b="1" smtClean="0">
              <a:ln w="6350">
                <a:solidFill>
                  <a:srgbClr val="004050">
                    <a:alpha val="74000"/>
                  </a:srgbClr>
                </a:solidFill>
              </a:ln>
              <a:cs typeface="Segoe UI" pitchFamily="34" charset="0"/>
            </a:endParaRPr>
          </a:p>
          <a:p>
            <a:pPr marL="363538" algn="l"/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  (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それが</a:t>
            </a: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) 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テスト駆動開発</a:t>
            </a: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(TDD)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と</a:t>
            </a: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/>
            </a:r>
            <a:b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</a:b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  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呼ばれる開発のスタイルだ。</a:t>
            </a:r>
            <a:r>
              <a:rPr lang="ja-JP" altLang="en-US" smtClean="0">
                <a:cs typeface="Segoe UI" pitchFamily="34" charset="0"/>
              </a:rPr>
              <a:t>」</a:t>
            </a:r>
            <a:endParaRPr lang="ja-JP" altLang="en-US"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483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  <a:solidFill>
            <a:srgbClr val="004050"/>
          </a:solidFill>
        </p:spPr>
        <p:txBody>
          <a:bodyPr/>
          <a:lstStyle/>
          <a:p>
            <a:pPr algn="l"/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en-US" altLang="ja-JP" sz="3200" smtClean="0"/>
              <a:t>                         </a:t>
            </a:r>
            <a:r>
              <a:rPr lang="ja-JP" altLang="en-US" sz="3200" smtClean="0"/>
              <a:t>具体的には</a:t>
            </a:r>
            <a:r>
              <a:rPr lang="en-US" altLang="ja-JP" sz="3200" smtClean="0"/>
              <a:t>?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en-US" altLang="ja-JP" sz="1600"/>
              <a:t>           </a:t>
            </a:r>
            <a:r>
              <a:rPr lang="en-US" altLang="ja-JP" sz="1600" smtClean="0"/>
              <a:t>                 “</a:t>
            </a:r>
            <a:r>
              <a:rPr lang="en-US" altLang="ja-JP" sz="1600"/>
              <a:t>Test Driven Development: By </a:t>
            </a:r>
            <a:r>
              <a:rPr lang="en-US" altLang="ja-JP" sz="1600" smtClean="0"/>
              <a:t>Example” (2002) </a:t>
            </a:r>
            <a:r>
              <a:rPr lang="ja-JP" altLang="en-US" sz="1600" smtClean="0"/>
              <a:t>より。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en-US" altLang="ja-JP" sz="2600"/>
              <a:t>In Test-Driven Development, we</a:t>
            </a:r>
            <a:br>
              <a:rPr lang="en-US" altLang="ja-JP" sz="2600"/>
            </a:br>
            <a:r>
              <a:rPr lang="ja-JP" altLang="en-US" sz="2600" smtClean="0"/>
              <a:t>・</a:t>
            </a:r>
            <a:r>
              <a:rPr lang="en-US" altLang="ja-JP" sz="2600" smtClean="0"/>
              <a:t>Write </a:t>
            </a:r>
            <a:r>
              <a:rPr lang="en-US" altLang="ja-JP" sz="2600"/>
              <a:t>new code only if an </a:t>
            </a:r>
            <a:r>
              <a:rPr lang="en-US" altLang="ja-JP" sz="2600">
                <a:solidFill>
                  <a:srgbClr val="FFC000"/>
                </a:solidFill>
              </a:rPr>
              <a:t>automated test </a:t>
            </a:r>
            <a:r>
              <a:rPr lang="en-US" altLang="ja-JP" sz="2600"/>
              <a:t>has failed</a:t>
            </a:r>
            <a:br>
              <a:rPr lang="en-US" altLang="ja-JP" sz="2600"/>
            </a:br>
            <a:r>
              <a:rPr lang="ja-JP" altLang="en-US" sz="2600" smtClean="0"/>
              <a:t>・</a:t>
            </a:r>
            <a:r>
              <a:rPr lang="en-US" altLang="ja-JP" sz="2600" smtClean="0"/>
              <a:t>Eliminate </a:t>
            </a:r>
            <a:r>
              <a:rPr lang="en-US" altLang="ja-JP" sz="2600"/>
              <a:t>duplication</a:t>
            </a:r>
            <a:br>
              <a:rPr lang="en-US" altLang="ja-JP" sz="2600"/>
            </a:br>
            <a:r>
              <a:rPr lang="en-US" altLang="ja-JP" sz="2600"/>
              <a:t>These are two simple </a:t>
            </a:r>
            <a:r>
              <a:rPr lang="en-US" altLang="ja-JP" sz="2600" smtClean="0"/>
              <a:t>rules.</a:t>
            </a:r>
            <a:r>
              <a:rPr lang="en-US" altLang="ja-JP"/>
              <a:t/>
            </a:r>
            <a:br>
              <a:rPr lang="en-US" altLang="ja-JP"/>
            </a:br>
            <a:endParaRPr kumimoji="1" lang="ja-JP" altLang="en-US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10689"/>
          <a:stretch/>
        </p:blipFill>
        <p:spPr>
          <a:xfrm>
            <a:off x="7164288" y="339502"/>
            <a:ext cx="1486340" cy="1890466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354762" y="1800200"/>
            <a:ext cx="8465709" cy="2787774"/>
          </a:xfrm>
          <a:prstGeom prst="rect">
            <a:avLst/>
          </a:prstGeom>
          <a:solidFill>
            <a:srgbClr val="2672EC">
              <a:alpha val="85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  <a:cs typeface="メイリオ" pitchFamily="50" charset="-128"/>
              </a:defRPr>
            </a:lvl1pPr>
          </a:lstStyle>
          <a:p>
            <a:pPr algn="l"/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TDD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では、</a:t>
            </a:r>
            <a:endParaRPr lang="en-US" altLang="ja-JP" sz="3200" b="1" smtClean="0">
              <a:ln w="6350">
                <a:solidFill>
                  <a:srgbClr val="004050">
                    <a:alpha val="75000"/>
                  </a:srgbClr>
                </a:solidFill>
              </a:ln>
              <a:cs typeface="Segoe UI" pitchFamily="34" charset="0"/>
            </a:endParaRPr>
          </a:p>
          <a:p>
            <a:pPr algn="l"/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・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solidFill>
                  <a:srgbClr val="FFC000"/>
                </a:solidFill>
                <a:cs typeface="Segoe UI" pitchFamily="34" charset="0"/>
              </a:rPr>
              <a:t>自動化されたテスト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が失敗したときだけ、</a:t>
            </a:r>
            <a:endParaRPr lang="en-US" altLang="ja-JP" sz="3200" b="1" smtClean="0">
              <a:ln w="6350">
                <a:solidFill>
                  <a:srgbClr val="004050">
                    <a:alpha val="75000"/>
                  </a:srgbClr>
                </a:solidFill>
              </a:ln>
              <a:cs typeface="Segoe UI" pitchFamily="34" charset="0"/>
            </a:endParaRPr>
          </a:p>
          <a:p>
            <a:pPr algn="l"/>
            <a:r>
              <a:rPr lang="en-US" altLang="ja-JP" sz="3200" b="1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 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  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新しいコードを書く 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(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solidFill>
                  <a:srgbClr val="FF0000"/>
                </a:solidFill>
                <a:cs typeface="Segoe UI" pitchFamily="34" charset="0"/>
              </a:rPr>
              <a:t>テストファースト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)</a:t>
            </a:r>
          </a:p>
          <a:p>
            <a:pPr algn="l"/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・重複を無くす 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(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solidFill>
                  <a:srgbClr val="FF0000"/>
                </a:solidFill>
                <a:cs typeface="Segoe UI" pitchFamily="34" charset="0"/>
              </a:rPr>
              <a:t>リファクタリング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)</a:t>
            </a:r>
          </a:p>
          <a:p>
            <a:pPr algn="l"/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たった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2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つのシンプルなルール</a:t>
            </a:r>
            <a:endParaRPr lang="ja-JP" altLang="en-US" sz="3200" b="1">
              <a:ln w="6350">
                <a:solidFill>
                  <a:srgbClr val="004050">
                    <a:alpha val="75000"/>
                  </a:srgbClr>
                </a:solidFill>
              </a:ln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700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</p:spPr>
        <p:txBody>
          <a:bodyPr/>
          <a:lstStyle/>
          <a:p>
            <a:pPr marL="984250" algn="l"/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T</a:t>
            </a:r>
            <a: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est</a:t>
            </a:r>
            <a:b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</a:t>
            </a:r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riven</a:t>
            </a:r>
            <a:b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</a:t>
            </a:r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evelopment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/>
              <a:t/>
            </a:r>
            <a:br>
              <a:rPr lang="en-US" altLang="ja-JP"/>
            </a:br>
            <a:r>
              <a:rPr lang="ja-JP" altLang="en-US" smtClean="0"/>
              <a:t>＝ 自動化されたテストを使って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　  開発を駆動するスタイル</a:t>
            </a:r>
            <a:endParaRPr kumimoji="1" lang="ja-JP" altLang="en-US">
              <a:latin typeface="Meiryo UI" pitchFamily="50" charset="-128"/>
              <a:ea typeface="Yu Gothic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6587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</p:spPr>
        <p:txBody>
          <a:bodyPr/>
          <a:lstStyle/>
          <a:p>
            <a:pPr marL="3175" algn="l"/>
            <a:r>
              <a:rPr lang="ja-JP" altLang="en-US" sz="4800" smtClean="0">
                <a:latin typeface="Segoe UI" pitchFamily="34" charset="0"/>
                <a:ea typeface="Yu Gothic"/>
                <a:cs typeface="Segoe UI" pitchFamily="34" charset="0"/>
              </a:rPr>
              <a:t>      大事なことなのでもう</a:t>
            </a:r>
            <a:r>
              <a:rPr lang="en-US" altLang="ja-JP" sz="4800" smtClean="0">
                <a:latin typeface="Segoe UI" pitchFamily="34" charset="0"/>
                <a:ea typeface="Yu Gothic"/>
                <a:cs typeface="Segoe UI" pitchFamily="34" charset="0"/>
              </a:rPr>
              <a:t>1</a:t>
            </a:r>
            <a:r>
              <a:rPr lang="ja-JP" altLang="en-US" sz="4800" smtClean="0">
                <a:latin typeface="Segoe UI" pitchFamily="34" charset="0"/>
                <a:ea typeface="Yu Gothic"/>
                <a:cs typeface="Segoe UI" pitchFamily="34" charset="0"/>
              </a:rPr>
              <a:t>度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>	</a:t>
            </a:r>
            <a:r>
              <a:rPr lang="ja-JP" altLang="en-US" smtClean="0"/>
              <a:t>「</a:t>
            </a:r>
            <a:r>
              <a:rPr lang="ja-JP" altLang="en-US" b="1" smtClean="0">
                <a:solidFill>
                  <a:srgbClr val="FFC000"/>
                </a:solidFill>
              </a:rPr>
              <a:t>自動化されたテスト</a:t>
            </a:r>
            <a:r>
              <a:rPr lang="ja-JP" altLang="en-US" smtClean="0"/>
              <a:t>」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	…</a:t>
            </a:r>
            <a:r>
              <a:rPr lang="ja-JP" altLang="en-US" smtClean="0"/>
              <a:t>を作ってからコードを書くのだ。</a:t>
            </a:r>
            <a:endParaRPr kumimoji="1" lang="ja-JP" altLang="en-US">
              <a:latin typeface="Meiryo UI" pitchFamily="50" charset="-128"/>
              <a:ea typeface="Yu Gothic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6985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</p:spPr>
        <p:txBody>
          <a:bodyPr/>
          <a:lstStyle/>
          <a:p>
            <a:pPr marL="3175" algn="l"/>
            <a:r>
              <a:rPr lang="ja-JP" altLang="en-US" sz="4800" smtClean="0">
                <a:latin typeface="Segoe UI" pitchFamily="34" charset="0"/>
                <a:ea typeface="Yu Gothic"/>
                <a:cs typeface="Segoe UI" pitchFamily="34" charset="0"/>
              </a:rPr>
              <a:t>      そうは言っても</a:t>
            </a:r>
            <a:r>
              <a:rPr lang="en-US" altLang="ja-JP" sz="4800" smtClean="0">
                <a:latin typeface="Segoe UI" pitchFamily="34" charset="0"/>
                <a:ea typeface="Yu Gothic"/>
                <a:cs typeface="Segoe UI" pitchFamily="34" charset="0"/>
              </a:rPr>
              <a:t>…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>	</a:t>
            </a:r>
            <a:r>
              <a:rPr lang="ja-JP" altLang="en-US" smtClean="0"/>
              <a:t>「</a:t>
            </a:r>
            <a:r>
              <a:rPr lang="ja-JP" altLang="en-US" b="1" smtClean="0">
                <a:solidFill>
                  <a:srgbClr val="FFC000"/>
                </a:solidFill>
              </a:rPr>
              <a:t>テストファーストって</a:t>
            </a:r>
            <a:r>
              <a:rPr lang="en-US" altLang="ja-JP" b="1" smtClean="0">
                <a:solidFill>
                  <a:srgbClr val="FFC000"/>
                </a:solidFill>
              </a:rPr>
              <a:t/>
            </a:r>
            <a:br>
              <a:rPr lang="en-US" altLang="ja-JP" b="1" smtClean="0">
                <a:solidFill>
                  <a:srgbClr val="FFC000"/>
                </a:solidFill>
              </a:rPr>
            </a:br>
            <a:r>
              <a:rPr lang="ja-JP" altLang="en-US" b="1" smtClean="0">
                <a:solidFill>
                  <a:srgbClr val="FFC000"/>
                </a:solidFill>
              </a:rPr>
              <a:t>          よくわからない </a:t>
            </a:r>
            <a:r>
              <a:rPr lang="en-US" altLang="ja-JP" b="1" smtClean="0">
                <a:solidFill>
                  <a:srgbClr val="FFC000"/>
                </a:solidFill>
              </a:rPr>
              <a:t>orz</a:t>
            </a:r>
            <a:r>
              <a:rPr lang="ja-JP" altLang="en-US" smtClean="0"/>
              <a:t>」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	</a:t>
            </a:r>
            <a:br>
              <a:rPr lang="en-US" altLang="ja-JP" smtClean="0"/>
            </a:br>
            <a:r>
              <a:rPr lang="ja-JP" altLang="en-US" sz="2800" smtClean="0"/>
              <a:t>       よろしい、もっと厳格なルールを与えよう</a:t>
            </a:r>
            <a:r>
              <a:rPr lang="en-US" altLang="ja-JP" sz="2800" smtClean="0"/>
              <a:t>!</a:t>
            </a:r>
            <a:endParaRPr kumimoji="1" lang="ja-JP" altLang="en-US">
              <a:latin typeface="Meiryo UI" pitchFamily="50" charset="-128"/>
              <a:ea typeface="Yu Gothic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796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17676</TotalTime>
  <Words>682</Words>
  <Application>Microsoft Office PowerPoint</Application>
  <PresentationFormat>画面に合わせる (16:9)</PresentationFormat>
  <Paragraphs>164</Paragraphs>
  <Slides>26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TDD道場</vt:lpstr>
      <vt:lpstr>自己紹介</vt:lpstr>
      <vt:lpstr>Test Driven Development    テスト駆動開発</vt:lpstr>
      <vt:lpstr>    TDD – テスト駆動開発  ・「テスト」と言ってるけど、     TDDは品質保証テストじゃない。  ・「開発」と言ってるけど、     TDDは開発プロセスじゃない。</vt:lpstr>
      <vt:lpstr>TDDの考案者 Kent Beck の説明 “Test Driven Development: By Example” (2002) より。  We drive development with automated tests, a style of development called Test-Driven Development (TDD).</vt:lpstr>
      <vt:lpstr>                          具体的には?                             “Test Driven Development: By Example” (2002) より。  In Test-Driven Development, we ・Write new code only if an automated test has failed ・Eliminate duplication These are two simple rules. </vt:lpstr>
      <vt:lpstr>  Test   Driven   Development  ＝ 自動化されたテストを使って 　  開発を駆動するスタイル</vt:lpstr>
      <vt:lpstr>      大事なことなのでもう1度   「自動化されたテスト」  …を作ってからコードを書くのだ。</vt:lpstr>
      <vt:lpstr>      そうは言っても…   「テストファーストって           よくわからない orz」          よろしい、もっと厳格なルールを与えよう!</vt:lpstr>
      <vt:lpstr>                TDD 3原則 by Robert C Martin    1.You are not allowed to write any production code unless it is to make a failing unit test pass. 2.You are not allowed to write any more of a unit test than is sufficient to fail; and compilation failures are failures. 3.You are not allowed to write any more production code than is sufficient to pass the one failing unit test. </vt:lpstr>
      <vt:lpstr>          TDD 3原則に従うと     テストケース数は少なくなる  テストケース数 TDD: メソッドの振る舞いを規定できる最小限 品質保証: 品質が保証できると思えるだけ沢山      大事な事なので2回 - TDDは品質保証テストじゃない!</vt:lpstr>
      <vt:lpstr>CM</vt:lpstr>
      <vt:lpstr>TDD Advent Calendar</vt:lpstr>
      <vt:lpstr>NUnit の全貌</vt:lpstr>
      <vt:lpstr>今年の テーマ</vt:lpstr>
      <vt:lpstr>外部設計 ≠概略設計</vt:lpstr>
      <vt:lpstr>外部設計 ⇨ TDD</vt:lpstr>
      <vt:lpstr>外部設計 ⇨ TDD の例</vt:lpstr>
      <vt:lpstr>入出力表</vt:lpstr>
      <vt:lpstr>入出力表</vt:lpstr>
      <vt:lpstr>入出力表(改)</vt:lpstr>
      <vt:lpstr>入出力表(改)</vt:lpstr>
      <vt:lpstr>演習</vt:lpstr>
      <vt:lpstr>演習タイム</vt:lpstr>
      <vt:lpstr>回答例</vt:lpstr>
      <vt:lpstr>おしまい</vt:lpstr>
    </vt:vector>
  </TitlesOfParts>
  <Company>BluewaterSoft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製造業に学び、越えたアジャイル開発</dc:title>
  <dc:creator>biac</dc:creator>
  <cp:lastModifiedBy>山本 康彦</cp:lastModifiedBy>
  <cp:revision>597</cp:revision>
  <dcterms:created xsi:type="dcterms:W3CDTF">2012-03-09T06:07:31Z</dcterms:created>
  <dcterms:modified xsi:type="dcterms:W3CDTF">2014-02-10T10:59:00Z</dcterms:modified>
</cp:coreProperties>
</file>