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7FA66-F8A4-46AC-8BB3-D7D126902E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A02BD-FF23-440E-A163-73ACA954E3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Pathogenicity</a:t>
            </a:r>
            <a:r>
              <a:rPr lang="en-US" sz="3200" dirty="0" smtClean="0"/>
              <a:t> of infectious diseases</a:t>
            </a:r>
            <a:br>
              <a:rPr lang="en-US" sz="3200" dirty="0" smtClean="0"/>
            </a:br>
            <a:r>
              <a:rPr lang="en-US" sz="3200" dirty="0" smtClean="0"/>
              <a:t>By</a:t>
            </a:r>
            <a:br>
              <a:rPr lang="en-US" sz="3200" dirty="0" smtClean="0"/>
            </a:br>
            <a:r>
              <a:rPr lang="en-US" sz="3200" dirty="0" err="1" smtClean="0"/>
              <a:t>Dr.Ebtisam</a:t>
            </a:r>
            <a:r>
              <a:rPr lang="en-US" sz="3200" dirty="0" smtClean="0"/>
              <a:t> Eid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Pathogenicity</a:t>
            </a:r>
            <a:r>
              <a:rPr lang="en-US" b="1" dirty="0" smtClean="0"/>
              <a:t> of infectious disease 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Pathogenicity</a:t>
            </a:r>
            <a:r>
              <a:rPr lang="en-US" b="1" dirty="0" smtClean="0"/>
              <a:t> </a:t>
            </a:r>
            <a:r>
              <a:rPr lang="en-US" dirty="0" smtClean="0"/>
              <a:t>:Is the ability of an organism to produce disease</a:t>
            </a:r>
          </a:p>
          <a:p>
            <a:r>
              <a:rPr lang="en-US" b="1" dirty="0" smtClean="0"/>
              <a:t>Virulence</a:t>
            </a:r>
            <a:r>
              <a:rPr lang="en-US" dirty="0" smtClean="0"/>
              <a:t> : Is the degree of </a:t>
            </a:r>
            <a:r>
              <a:rPr lang="en-US" dirty="0" err="1" smtClean="0"/>
              <a:t>pathogenicity</a:t>
            </a:r>
            <a:r>
              <a:rPr lang="en-US" dirty="0" smtClean="0"/>
              <a:t> ,it depends mainly on two properties :</a:t>
            </a:r>
          </a:p>
          <a:p>
            <a:pPr>
              <a:buNone/>
            </a:pPr>
            <a:r>
              <a:rPr lang="en-US" dirty="0" smtClean="0"/>
              <a:t>			1-Invasiveness : The capacity of an organism to invade and multiply in the tissues. Invasive bacteria usually have a capsule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</a:t>
            </a:r>
            <a:r>
              <a:rPr lang="en-US" b="1" dirty="0" smtClean="0"/>
              <a:t>-Toxigenicity</a:t>
            </a:r>
            <a:r>
              <a:rPr lang="en-US" dirty="0" smtClean="0"/>
              <a:t> :The power to manufacture substances [bacterial toxin ] which causes tissue damage  </a:t>
            </a:r>
            <a:r>
              <a:rPr lang="en-US" dirty="0" err="1" smtClean="0"/>
              <a:t>e.g.streptococci</a:t>
            </a:r>
            <a:r>
              <a:rPr lang="en-US" dirty="0" smtClean="0"/>
              <a:t> are invasive and </a:t>
            </a:r>
            <a:r>
              <a:rPr lang="en-US" dirty="0" err="1" smtClean="0"/>
              <a:t>toxigenic</a:t>
            </a:r>
            <a:r>
              <a:rPr lang="en-US" dirty="0" smtClean="0"/>
              <a:t>  .</a:t>
            </a:r>
          </a:p>
          <a:p>
            <a:r>
              <a:rPr lang="en-US" dirty="0" smtClean="0"/>
              <a:t>There are two types of bacterial toxins :</a:t>
            </a:r>
          </a:p>
          <a:p>
            <a:pPr lvl="3">
              <a:buNone/>
            </a:pPr>
            <a:r>
              <a:rPr lang="en-US" sz="3200" b="1" dirty="0" smtClean="0"/>
              <a:t>1-Endotoxins</a:t>
            </a:r>
            <a:r>
              <a:rPr lang="en-US" sz="3200" dirty="0" smtClean="0"/>
              <a:t> : These are non-diffusible </a:t>
            </a:r>
            <a:r>
              <a:rPr lang="en-US" sz="3200" dirty="0" err="1" smtClean="0"/>
              <a:t>toxins,remain</a:t>
            </a:r>
            <a:r>
              <a:rPr lang="en-US" sz="3200" dirty="0" smtClean="0"/>
              <a:t> bound to the body of the organisms and are released only when the organisms disintegrate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</a:t>
            </a:r>
            <a:r>
              <a:rPr lang="en-US" b="1" dirty="0" smtClean="0"/>
              <a:t>-Exotoxins</a:t>
            </a:r>
            <a:r>
              <a:rPr lang="en-US" dirty="0" smtClean="0"/>
              <a:t> : These are diffusible or soluble toxins that pass from the body of the organism into the surrounding media .</a:t>
            </a:r>
          </a:p>
          <a:p>
            <a:r>
              <a:rPr lang="en-US" dirty="0" smtClean="0"/>
              <a:t>Some bacteria may produce toxic products or [Enzymes] which have the nature of </a:t>
            </a:r>
            <a:r>
              <a:rPr lang="en-US" dirty="0" err="1" smtClean="0"/>
              <a:t>exotoxin,that</a:t>
            </a:r>
            <a:r>
              <a:rPr lang="en-US" dirty="0" smtClean="0"/>
              <a:t> help the organism to invade the host tissues  e.g. </a:t>
            </a:r>
            <a:r>
              <a:rPr lang="en-US" dirty="0" err="1" smtClean="0"/>
              <a:t>coagulase</a:t>
            </a:r>
            <a:r>
              <a:rPr lang="en-US" dirty="0" smtClean="0"/>
              <a:t> produced by staph </a:t>
            </a:r>
            <a:r>
              <a:rPr lang="en-US" dirty="0" err="1" smtClean="0"/>
              <a:t>aureus</a:t>
            </a:r>
            <a:r>
              <a:rPr lang="en-US" dirty="0" smtClean="0"/>
              <a:t> ,streptokinase produced by </a:t>
            </a:r>
            <a:r>
              <a:rPr lang="en-US" dirty="0" err="1" smtClean="0"/>
              <a:t>strept.pyogenes</a:t>
            </a:r>
            <a:r>
              <a:rPr lang="en-US" dirty="0" smtClean="0"/>
              <a:t> ,</a:t>
            </a:r>
            <a:r>
              <a:rPr lang="en-US" dirty="0" err="1" smtClean="0"/>
              <a:t>licithinase</a:t>
            </a:r>
            <a:r>
              <a:rPr lang="en-US" dirty="0" smtClean="0"/>
              <a:t> by </a:t>
            </a:r>
            <a:r>
              <a:rPr lang="en-US" dirty="0" err="1" smtClean="0"/>
              <a:t>cl.perfringenes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bacteria produce the </a:t>
            </a:r>
            <a:r>
              <a:rPr lang="en-US" b="1" dirty="0" smtClean="0"/>
              <a:t>enzyme[</a:t>
            </a:r>
            <a:r>
              <a:rPr lang="en-US" b="1" dirty="0" err="1" smtClean="0"/>
              <a:t>IgAprotease</a:t>
            </a:r>
            <a:r>
              <a:rPr lang="en-US" b="1" dirty="0" smtClean="0"/>
              <a:t>]</a:t>
            </a:r>
            <a:r>
              <a:rPr lang="en-US" dirty="0" smtClean="0"/>
              <a:t> that destroys the[ </a:t>
            </a:r>
            <a:r>
              <a:rPr lang="en-US" dirty="0" err="1" smtClean="0"/>
              <a:t>IgA</a:t>
            </a:r>
            <a:r>
              <a:rPr lang="en-US" dirty="0" smtClean="0"/>
              <a:t> ]</a:t>
            </a:r>
          </a:p>
          <a:p>
            <a:pPr>
              <a:buNone/>
            </a:pPr>
            <a:r>
              <a:rPr lang="en-US" dirty="0" err="1" smtClean="0"/>
              <a:t>e.g.H.influenza</a:t>
            </a:r>
            <a:r>
              <a:rPr lang="en-US" dirty="0" smtClean="0"/>
              <a:t> and </a:t>
            </a:r>
            <a:r>
              <a:rPr lang="en-US" dirty="0" err="1" smtClean="0"/>
              <a:t>pneumococcus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 err="1" smtClean="0"/>
              <a:t>Pili</a:t>
            </a:r>
            <a:r>
              <a:rPr lang="en-US" b="1" dirty="0" smtClean="0"/>
              <a:t> </a:t>
            </a:r>
            <a:r>
              <a:rPr lang="en-US" dirty="0" smtClean="0"/>
              <a:t>is a virulence factors as they help the organism to adhere to the body surface</a:t>
            </a:r>
          </a:p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 err="1" smtClean="0"/>
              <a:t>fimbria</a:t>
            </a:r>
            <a:r>
              <a:rPr lang="en-US" b="1" dirty="0" smtClean="0"/>
              <a:t> </a:t>
            </a:r>
            <a:r>
              <a:rPr lang="en-US" dirty="0" smtClean="0"/>
              <a:t>contain</a:t>
            </a:r>
            <a:r>
              <a:rPr lang="en-US" b="1" dirty="0" smtClean="0"/>
              <a:t>[ </a:t>
            </a:r>
            <a:r>
              <a:rPr lang="en-US" b="1" dirty="0" err="1" smtClean="0"/>
              <a:t>M.protein</a:t>
            </a:r>
            <a:r>
              <a:rPr lang="en-US" dirty="0" smtClean="0"/>
              <a:t>] which is </a:t>
            </a:r>
            <a:r>
              <a:rPr lang="en-US" dirty="0" err="1" smtClean="0"/>
              <a:t>antiphagocytic</a:t>
            </a:r>
            <a:r>
              <a:rPr lang="en-US" dirty="0" smtClean="0"/>
              <a:t> e.g. [</a:t>
            </a:r>
            <a:r>
              <a:rPr lang="en-US" dirty="0" err="1" smtClean="0"/>
              <a:t>strept.group</a:t>
            </a:r>
            <a:r>
              <a:rPr lang="en-US" dirty="0" smtClean="0"/>
              <a:t> A]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between </a:t>
            </a:r>
            <a:r>
              <a:rPr lang="en-US" sz="2800" dirty="0" err="1" smtClean="0"/>
              <a:t>exotoxins</a:t>
            </a:r>
            <a:r>
              <a:rPr lang="en-US" sz="2800" dirty="0" smtClean="0"/>
              <a:t> and </a:t>
            </a:r>
            <a:r>
              <a:rPr lang="en-US" sz="2800" dirty="0" err="1" smtClean="0"/>
              <a:t>endotoxins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Exotoxins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2133600"/>
            <a:ext cx="5029200" cy="4038600"/>
          </a:xfrm>
        </p:spPr>
        <p:txBody>
          <a:bodyPr numCol="2"/>
          <a:lstStyle/>
          <a:p>
            <a:pPr>
              <a:buNone/>
            </a:pPr>
            <a:r>
              <a:rPr lang="en-US" sz="2000" dirty="0" smtClean="0"/>
              <a:t>Diffuse outside  </a:t>
            </a:r>
          </a:p>
          <a:p>
            <a:pPr>
              <a:buNone/>
            </a:pPr>
            <a:r>
              <a:rPr lang="en-US" sz="2000" dirty="0" smtClean="0"/>
              <a:t>Protein in nature</a:t>
            </a:r>
          </a:p>
          <a:p>
            <a:pPr>
              <a:buNone/>
            </a:pPr>
            <a:r>
              <a:rPr lang="en-US" sz="2000" dirty="0" smtClean="0"/>
              <a:t>Heat labile </a:t>
            </a:r>
          </a:p>
          <a:p>
            <a:pPr>
              <a:buNone/>
            </a:pPr>
            <a:r>
              <a:rPr lang="en-US" sz="2000" dirty="0" smtClean="0"/>
              <a:t>Strong  antigenic</a:t>
            </a:r>
          </a:p>
          <a:p>
            <a:pPr>
              <a:buNone/>
            </a:pPr>
            <a:r>
              <a:rPr lang="en-US" sz="2000" dirty="0" smtClean="0"/>
              <a:t>Highly toxic</a:t>
            </a:r>
          </a:p>
          <a:p>
            <a:pPr>
              <a:buNone/>
            </a:pPr>
            <a:r>
              <a:rPr lang="en-US" sz="2000" dirty="0" smtClean="0"/>
              <a:t>Controlled by plasmids </a:t>
            </a:r>
          </a:p>
          <a:p>
            <a:pPr>
              <a:buNone/>
            </a:pPr>
            <a:r>
              <a:rPr lang="en-US" sz="2000" dirty="0" smtClean="0"/>
              <a:t>Can convert into </a:t>
            </a:r>
            <a:r>
              <a:rPr lang="en-US" sz="2000" dirty="0" err="1" smtClean="0"/>
              <a:t>toxoid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Donot</a:t>
            </a:r>
            <a:r>
              <a:rPr lang="en-US" sz="2000" dirty="0" smtClean="0"/>
              <a:t> produce fever </a:t>
            </a:r>
          </a:p>
          <a:p>
            <a:pPr>
              <a:buNone/>
            </a:pPr>
            <a:r>
              <a:rPr lang="en-US" sz="2000" dirty="0" smtClean="0"/>
              <a:t>Produced by gram-positive bacteria </a:t>
            </a:r>
            <a:r>
              <a:rPr lang="en-US" sz="2000" dirty="0" err="1" smtClean="0"/>
              <a:t>e.g.cl.tetani</a:t>
            </a:r>
            <a:r>
              <a:rPr lang="en-US" sz="2000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			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Endotoxins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Is part of cell wall</a:t>
            </a:r>
          </a:p>
          <a:p>
            <a:r>
              <a:rPr lang="en-US" sz="2800" dirty="0" err="1" smtClean="0"/>
              <a:t>Lipopolysaccharide</a:t>
            </a:r>
            <a:endParaRPr lang="en-US" sz="2800" dirty="0" smtClean="0"/>
          </a:p>
          <a:p>
            <a:r>
              <a:rPr lang="en-US" sz="2800" dirty="0" smtClean="0"/>
              <a:t>Heat stable at[60-80]</a:t>
            </a:r>
          </a:p>
          <a:p>
            <a:r>
              <a:rPr lang="en-US" sz="2800" dirty="0" smtClean="0"/>
              <a:t>Poorly antigenic</a:t>
            </a:r>
          </a:p>
          <a:p>
            <a:r>
              <a:rPr lang="en-US" sz="2800" dirty="0" smtClean="0"/>
              <a:t>Weekly toxic</a:t>
            </a:r>
          </a:p>
          <a:p>
            <a:r>
              <a:rPr lang="en-US" sz="2800" dirty="0" smtClean="0"/>
              <a:t>Excretion is controlled by chromosomal genes</a:t>
            </a:r>
          </a:p>
          <a:p>
            <a:r>
              <a:rPr lang="en-US" sz="2800" dirty="0" smtClean="0"/>
              <a:t>Cannot be converted into </a:t>
            </a:r>
            <a:r>
              <a:rPr lang="en-US" sz="2800" dirty="0" err="1" smtClean="0"/>
              <a:t>toxoid</a:t>
            </a:r>
            <a:endParaRPr lang="en-US" sz="2800" dirty="0" smtClean="0"/>
          </a:p>
          <a:p>
            <a:r>
              <a:rPr lang="en-US" sz="2800" dirty="0" smtClean="0"/>
              <a:t>Produce fever in host</a:t>
            </a:r>
          </a:p>
          <a:p>
            <a:r>
              <a:rPr lang="en-US" sz="2800" dirty="0" smtClean="0"/>
              <a:t>Produce by gram-negative bacteria </a:t>
            </a:r>
            <a:r>
              <a:rPr lang="en-US" sz="2800" dirty="0" err="1" smtClean="0"/>
              <a:t>e.g.E.coli,salmonella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260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Pathogenicity of infectious diseases By Dr.Ebtisam Eid</vt:lpstr>
      <vt:lpstr>Slide 2</vt:lpstr>
      <vt:lpstr>Slide 3</vt:lpstr>
      <vt:lpstr>Slide 4</vt:lpstr>
      <vt:lpstr>Slide 5</vt:lpstr>
      <vt:lpstr>Comparison between exotoxins and endotoxins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Pathogenicity of infectious diseases By Dr.Ebtisam Eid</dc:title>
  <dc:creator>Dr.Ebtsame</dc:creator>
  <cp:lastModifiedBy>Dr.Ebtsame</cp:lastModifiedBy>
  <cp:revision>41</cp:revision>
  <dcterms:created xsi:type="dcterms:W3CDTF">2011-12-02T19:22:13Z</dcterms:created>
  <dcterms:modified xsi:type="dcterms:W3CDTF">2011-12-02T23:10:44Z</dcterms:modified>
</cp:coreProperties>
</file>