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57" d="100"/>
          <a:sy n="57" d="100"/>
        </p:scale>
        <p:origin x="-31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FD1C50-3B1B-45C0-B059-260FF544A168}" type="datetimeFigureOut">
              <a:rPr lang="ar-SA" smtClean="0"/>
              <a:pPr/>
              <a:t>25/03/1432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1D144A-DCBE-435D-B1B5-F5847F809DF6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TELOPHASE AND CYTOKINESES                             </a:t>
            </a:r>
            <a:endParaRPr lang="ar-SA" dirty="0"/>
          </a:p>
        </p:txBody>
      </p:sp>
      <p:pic>
        <p:nvPicPr>
          <p:cNvPr id="38914" name="Picture 2" descr="http://t1.gstatic.com/images?q=tbn:ANd9GcSd9xier5vZEN-8z_C1vSRNXxRlunsKkbzEgTquGefhQ8Kl7pF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124200"/>
            <a:ext cx="4419600" cy="3162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828800"/>
            <a:ext cx="417691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MITOTIC DIVISION OF ANIMAL CELL</a:t>
            </a:r>
            <a:endParaRPr lang="ar-SA" dirty="0"/>
          </a:p>
        </p:txBody>
      </p:sp>
      <p:pic>
        <p:nvPicPr>
          <p:cNvPr id="37890" name="Picture 2" descr="http://www.aschoonerofscience.com/wp-content/uploads/Mitosis.jpg"/>
          <p:cNvPicPr>
            <a:picLocks noChangeAspect="1" noChangeArrowheads="1"/>
          </p:cNvPicPr>
          <p:nvPr/>
        </p:nvPicPr>
        <p:blipFill>
          <a:blip r:embed="rId2"/>
          <a:srcRect b="14583"/>
          <a:stretch>
            <a:fillRect/>
          </a:stretch>
        </p:blipFill>
        <p:spPr bwMode="auto">
          <a:xfrm>
            <a:off x="304801" y="2743200"/>
            <a:ext cx="8381999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6019800"/>
          </a:xfrm>
        </p:spPr>
        <p:txBody>
          <a:bodyPr>
            <a:normAutofit fontScale="32500" lnSpcReduction="20000"/>
          </a:bodyPr>
          <a:lstStyle/>
          <a:p>
            <a:pPr algn="l">
              <a:buNone/>
            </a:pPr>
            <a:r>
              <a:rPr lang="en-US" sz="7000" dirty="0" smtClean="0">
                <a:solidFill>
                  <a:schemeClr val="accent2"/>
                </a:solidFill>
              </a:rPr>
              <a:t>Cell division result in genetically identical </a:t>
            </a:r>
          </a:p>
          <a:p>
            <a:pPr algn="l">
              <a:buNone/>
            </a:pPr>
            <a:r>
              <a:rPr lang="ar-SA" sz="7000" dirty="0" smtClean="0">
                <a:solidFill>
                  <a:schemeClr val="accent2"/>
                </a:solidFill>
              </a:rPr>
              <a:t>     </a:t>
            </a:r>
            <a:r>
              <a:rPr lang="en-US" sz="7000" dirty="0" smtClean="0">
                <a:solidFill>
                  <a:schemeClr val="accent2"/>
                </a:solidFill>
              </a:rPr>
              <a:t>daughter cell </a:t>
            </a:r>
            <a:r>
              <a:rPr lang="en-US" sz="7000" dirty="0" smtClean="0"/>
              <a:t>.</a:t>
            </a:r>
            <a:endParaRPr lang="ar-SA" sz="7000" dirty="0" smtClean="0"/>
          </a:p>
          <a:p>
            <a:pPr algn="l">
              <a:buNone/>
            </a:pPr>
            <a:r>
              <a:rPr lang="en-US" sz="7000" dirty="0" smtClean="0"/>
              <a:t>    most of the cell division involve the distribution of the identical </a:t>
            </a:r>
            <a:r>
              <a:rPr lang="en-US" sz="7000" dirty="0" err="1" smtClean="0"/>
              <a:t>genatic</a:t>
            </a:r>
            <a:r>
              <a:rPr lang="en-US" sz="7000" dirty="0" smtClean="0"/>
              <a:t> material – DNA- to daughter cell .</a:t>
            </a:r>
          </a:p>
          <a:p>
            <a:pPr algn="l">
              <a:buNone/>
            </a:pPr>
            <a:r>
              <a:rPr lang="en-US" sz="7000" dirty="0"/>
              <a:t> </a:t>
            </a:r>
            <a:r>
              <a:rPr lang="en-US" sz="7000" dirty="0" smtClean="0"/>
              <a:t>      </a:t>
            </a:r>
            <a:r>
              <a:rPr lang="en-US" sz="7000" dirty="0" smtClean="0">
                <a:solidFill>
                  <a:schemeClr val="accent2"/>
                </a:solidFill>
              </a:rPr>
              <a:t>cellular organization of the genetic material</a:t>
            </a:r>
            <a:endParaRPr lang="ar-SA" sz="7000" dirty="0" smtClean="0"/>
          </a:p>
          <a:p>
            <a:pPr algn="l">
              <a:buNone/>
            </a:pPr>
            <a:endParaRPr lang="ar-SA" sz="7000" dirty="0"/>
          </a:p>
          <a:p>
            <a:pPr algn="l">
              <a:buNone/>
            </a:pPr>
            <a:r>
              <a:rPr lang="en-US" sz="7000" dirty="0" smtClean="0"/>
              <a:t>A cell endowment of the DNA , its genetic information Is called genome .</a:t>
            </a:r>
          </a:p>
          <a:p>
            <a:pPr algn="l">
              <a:buNone/>
            </a:pPr>
            <a:r>
              <a:rPr lang="en-US" sz="7000" dirty="0" err="1" smtClean="0">
                <a:solidFill>
                  <a:schemeClr val="tx2"/>
                </a:solidFill>
              </a:rPr>
              <a:t>Prokryotic</a:t>
            </a:r>
            <a:r>
              <a:rPr lang="en-US" sz="7000" dirty="0" smtClean="0">
                <a:solidFill>
                  <a:schemeClr val="tx2"/>
                </a:solidFill>
              </a:rPr>
              <a:t> genome is often a single long DNA </a:t>
            </a:r>
          </a:p>
          <a:p>
            <a:pPr algn="l">
              <a:buNone/>
            </a:pPr>
            <a:r>
              <a:rPr lang="en-US" sz="7000" dirty="0" smtClean="0">
                <a:solidFill>
                  <a:schemeClr val="tx2"/>
                </a:solidFill>
              </a:rPr>
              <a:t>Eukaryotic genome is usually consist of number of DNA</a:t>
            </a:r>
          </a:p>
          <a:p>
            <a:pPr algn="l">
              <a:buNone/>
            </a:pPr>
            <a:r>
              <a:rPr lang="en-US" sz="7000" dirty="0" smtClean="0">
                <a:solidFill>
                  <a:schemeClr val="tx2"/>
                </a:solidFill>
              </a:rPr>
              <a:t>The replication and distribution of so much DNA is manageable  because the DNA molecules are package into chromosomes 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</a:p>
          <a:p>
            <a:pPr algn="l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 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320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Distribution of the chromosomes during 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Eukaryotic cell division</a:t>
            </a:r>
          </a:p>
          <a:p>
            <a:pPr algn="l"/>
            <a:r>
              <a:rPr lang="en-US" sz="2000" dirty="0" smtClean="0"/>
              <a:t>When a cell is not dividing , and even as it duplicated its DNA in </a:t>
            </a:r>
            <a:r>
              <a:rPr lang="en-US" sz="2000" dirty="0" err="1" smtClean="0"/>
              <a:t>prepration</a:t>
            </a:r>
            <a:r>
              <a:rPr lang="en-US" sz="2000" dirty="0" smtClean="0"/>
              <a:t> of cell division ,each chromosomes in the form of long thin chromatin fiber .</a:t>
            </a:r>
          </a:p>
          <a:p>
            <a:pPr algn="l"/>
            <a:r>
              <a:rPr lang="en-US" sz="2000" dirty="0" smtClean="0"/>
              <a:t>After duplication each chromosomes has two sister </a:t>
            </a:r>
            <a:r>
              <a:rPr lang="en-US" sz="2000" dirty="0" err="1" smtClean="0"/>
              <a:t>chromatids</a:t>
            </a:r>
            <a:endParaRPr lang="en-US" sz="2000" dirty="0" smtClean="0"/>
          </a:p>
          <a:p>
            <a:pPr algn="l"/>
            <a:r>
              <a:rPr lang="en-US" sz="2000" dirty="0" smtClean="0">
                <a:solidFill>
                  <a:schemeClr val="accent1"/>
                </a:solidFill>
              </a:rPr>
              <a:t>Mitosis </a:t>
            </a:r>
            <a:r>
              <a:rPr lang="en-US" sz="2000" dirty="0" smtClean="0"/>
              <a:t>, the division of the nucleus is usually followed immediately </a:t>
            </a:r>
            <a:r>
              <a:rPr lang="en-US" sz="2000" dirty="0" err="1" smtClean="0"/>
              <a:t>cytokinese</a:t>
            </a:r>
            <a:r>
              <a:rPr lang="en-US" sz="2000" dirty="0" smtClean="0"/>
              <a:t> the division of the cytoplasm .</a:t>
            </a:r>
          </a:p>
          <a:p>
            <a:pPr algn="l"/>
            <a:r>
              <a:rPr lang="en-US" sz="2000" dirty="0" smtClean="0">
                <a:solidFill>
                  <a:srgbClr val="0070C0"/>
                </a:solidFill>
              </a:rPr>
              <a:t>Meiosis</a:t>
            </a:r>
            <a:r>
              <a:rPr lang="en-US" sz="2000" dirty="0" smtClean="0"/>
              <a:t> the division which yield non identical daughter cell that have only one </a:t>
            </a:r>
            <a:endParaRPr lang="ar-SA" sz="2000" dirty="0" smtClean="0"/>
          </a:p>
          <a:p>
            <a:pPr algn="l">
              <a:buNone/>
            </a:pPr>
            <a:r>
              <a:rPr lang="en-US" sz="2000" dirty="0" smtClean="0"/>
              <a:t>set of chromosomes it occurs only in gonads.</a:t>
            </a:r>
          </a:p>
          <a:p>
            <a:pPr algn="l"/>
            <a:endParaRPr lang="en-US" sz="2000" dirty="0" smtClean="0">
              <a:solidFill>
                <a:srgbClr val="0070C0"/>
              </a:solidFill>
            </a:endParaRPr>
          </a:p>
          <a:p>
            <a:pPr algn="l"/>
            <a:r>
              <a:rPr lang="en-US" sz="2000" dirty="0" smtClean="0"/>
              <a:t>  </a:t>
            </a:r>
          </a:p>
          <a:p>
            <a:pPr algn="l"/>
            <a:r>
              <a:rPr lang="en-US" dirty="0" smtClean="0"/>
              <a:t>	</a:t>
            </a:r>
            <a:endParaRPr lang="ar-SA" dirty="0"/>
          </a:p>
        </p:txBody>
      </p:sp>
      <p:pic>
        <p:nvPicPr>
          <p:cNvPr id="47106" name="Picture 2" descr="http://php.med.unsw.edu.au/cellbiology/images/b/ba/Mitosis_meiosi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14400"/>
            <a:ext cx="27813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mitotic division of cell cycle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</a:rPr>
              <a:t>Phase of the cell cycle</a:t>
            </a:r>
          </a:p>
          <a:p>
            <a:pPr algn="l"/>
            <a:r>
              <a:rPr lang="en-US" sz="2000" dirty="0" smtClean="0"/>
              <a:t>Mitotic M phase include both ( A)mitosis and( B ) </a:t>
            </a:r>
            <a:r>
              <a:rPr lang="en-US" sz="2000" dirty="0" err="1" smtClean="0"/>
              <a:t>cytokinesis</a:t>
            </a:r>
            <a:endParaRPr lang="en-US" sz="2000" dirty="0" smtClean="0"/>
          </a:p>
          <a:p>
            <a:pPr algn="l"/>
            <a:r>
              <a:rPr lang="en-US" sz="2000" dirty="0" smtClean="0"/>
              <a:t>It consist of several stages</a:t>
            </a:r>
          </a:p>
          <a:p>
            <a:pPr algn="l"/>
            <a:r>
              <a:rPr lang="en-US" sz="2000" dirty="0" smtClean="0"/>
              <a:t>(A)-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interphase</a:t>
            </a:r>
            <a:r>
              <a:rPr lang="en-US" sz="2000" dirty="0" smtClean="0">
                <a:solidFill>
                  <a:schemeClr val="tx2"/>
                </a:solidFill>
              </a:rPr>
              <a:t> ( G1, S, G2 )</a:t>
            </a:r>
          </a:p>
          <a:p>
            <a:pPr algn="l"/>
            <a:r>
              <a:rPr lang="en-US" sz="2000" dirty="0" smtClean="0"/>
              <a:t>(B )   2- PROPHASE</a:t>
            </a:r>
          </a:p>
          <a:p>
            <a:pPr algn="l"/>
            <a:r>
              <a:rPr lang="en-US" sz="2000" dirty="0" smtClean="0"/>
              <a:t>3- PROMETAPHASE </a:t>
            </a:r>
          </a:p>
          <a:p>
            <a:pPr algn="l"/>
            <a:r>
              <a:rPr lang="en-US" sz="2000" dirty="0" smtClean="0"/>
              <a:t>4-METAPHASE</a:t>
            </a:r>
          </a:p>
          <a:p>
            <a:pPr algn="l"/>
            <a:r>
              <a:rPr lang="en-US" sz="2000" dirty="0" smtClean="0"/>
              <a:t>5- ANAPHASE</a:t>
            </a:r>
          </a:p>
          <a:p>
            <a:pPr algn="l"/>
            <a:r>
              <a:rPr lang="en-US" sz="2000" dirty="0" smtClean="0"/>
              <a:t>6-TELOPHASE</a:t>
            </a:r>
          </a:p>
          <a:p>
            <a:pPr algn="l"/>
            <a:r>
              <a:rPr lang="en-US" dirty="0" smtClean="0">
                <a:solidFill>
                  <a:schemeClr val="tx2"/>
                </a:solidFill>
              </a:rPr>
              <a:t>        </a:t>
            </a:r>
            <a:endParaRPr lang="ar-SA" dirty="0">
              <a:solidFill>
                <a:schemeClr val="tx2"/>
              </a:solidFill>
            </a:endParaRPr>
          </a:p>
        </p:txBody>
      </p:sp>
      <p:pic>
        <p:nvPicPr>
          <p:cNvPr id="46082" name="Picture 2" descr="http://www.ias.unt.edu/~tpp001/interphase_tex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3765048"/>
            <a:ext cx="3057525" cy="239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G2 INTERPHASE                        </a:t>
            </a:r>
          </a:p>
          <a:p>
            <a:pPr algn="l"/>
            <a:endParaRPr lang="ar-SA" dirty="0"/>
          </a:p>
        </p:txBody>
      </p:sp>
      <p:pic>
        <p:nvPicPr>
          <p:cNvPr id="45058" name="Picture 2" descr="http://t0.gstatic.com/images?q=tbn:ANd9GcSW9_0DouEcH48zqcw0LRvXTksM01NXu1xZubwDJHeQBmKsw-MOn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200400"/>
            <a:ext cx="3251079" cy="2819400"/>
          </a:xfrm>
          <a:prstGeom prst="rect">
            <a:avLst/>
          </a:prstGeom>
          <a:noFill/>
        </p:spPr>
      </p:pic>
      <p:pic>
        <p:nvPicPr>
          <p:cNvPr id="45060" name="Picture 4" descr="http://t0.gstatic.com/images?q=tbn:ANd9GcQ9gg4faxyvwj9hWKN86ijpjXvvQPcQ4FA9Rup3m-tLhx0pe7CdD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505200"/>
            <a:ext cx="380189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PROPHASE</a:t>
            </a:r>
            <a:endParaRPr lang="ar-SA" dirty="0"/>
          </a:p>
        </p:txBody>
      </p:sp>
      <p:pic>
        <p:nvPicPr>
          <p:cNvPr id="44034" name="Picture 2" descr="http://www.ias.unt.edu/~tpp001/prophase_text.gif"/>
          <p:cNvPicPr>
            <a:picLocks noChangeAspect="1" noChangeArrowheads="1"/>
          </p:cNvPicPr>
          <p:nvPr/>
        </p:nvPicPr>
        <p:blipFill>
          <a:blip r:embed="rId2">
            <a:lum bright="-30000"/>
          </a:blip>
          <a:srcRect/>
          <a:stretch>
            <a:fillRect/>
          </a:stretch>
        </p:blipFill>
        <p:spPr bwMode="auto">
          <a:xfrm>
            <a:off x="2895600" y="2819400"/>
            <a:ext cx="4429125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PROMATOPHASE                      </a:t>
            </a:r>
            <a:endParaRPr lang="ar-SA" dirty="0"/>
          </a:p>
        </p:txBody>
      </p:sp>
      <p:pic>
        <p:nvPicPr>
          <p:cNvPr id="43010" name="Picture 2" descr="http://img.sparknotes.com/figures/D/d756b5b73abe2974f3521a828791899f/pro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971800"/>
            <a:ext cx="4695825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METAPHASE                                                        </a:t>
            </a:r>
            <a:endParaRPr lang="ar-SA" dirty="0"/>
          </a:p>
        </p:txBody>
      </p:sp>
      <p:pic>
        <p:nvPicPr>
          <p:cNvPr id="41986" name="Picture 2" descr="http://staff.jccc.net/pdecell/celldivision/images/metaphas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743200"/>
            <a:ext cx="4248150" cy="2971801"/>
          </a:xfrm>
          <a:prstGeom prst="rect">
            <a:avLst/>
          </a:prstGeom>
          <a:noFill/>
        </p:spPr>
      </p:pic>
      <p:pic>
        <p:nvPicPr>
          <p:cNvPr id="41988" name="Picture 4" descr="http://www.ias.unt.edu/~tpp001/metaphase_tex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200400"/>
            <a:ext cx="3819525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ANAPHASE                                             </a:t>
            </a:r>
            <a:endParaRPr lang="ar-SA" dirty="0"/>
          </a:p>
        </p:txBody>
      </p:sp>
      <p:pic>
        <p:nvPicPr>
          <p:cNvPr id="40962" name="Picture 2" descr="http://1.bp.blogspot.com/_detzCStVbk8/TKI69-_lquI/AAAAAAAAAGE/hsG4Set2ibI/s400/anaphase_tex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971800"/>
            <a:ext cx="40386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245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cell cycle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cycle</dc:title>
  <dc:creator>acm</dc:creator>
  <cp:lastModifiedBy>soha</cp:lastModifiedBy>
  <cp:revision>17</cp:revision>
  <dcterms:created xsi:type="dcterms:W3CDTF">2006-07-07T08:41:50Z</dcterms:created>
  <dcterms:modified xsi:type="dcterms:W3CDTF">2011-03-01T05:19:21Z</dcterms:modified>
</cp:coreProperties>
</file>