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ED263-6E1A-4773-AD6B-7056551C6E8E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79F76-622A-43B4-8697-1AB89563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28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79F76-622A-43B4-8697-1AB895635A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19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AFA93-146E-4908-A15F-BA4CF89693E5}" type="slidenum">
              <a:rPr lang="en-GB"/>
              <a:pPr/>
              <a:t>7</a:t>
            </a:fld>
            <a:endParaRPr 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7F805-145F-4901-A83B-753AF685C367}" type="slidenum">
              <a:rPr lang="en-GB"/>
              <a:pPr/>
              <a:t>8</a:t>
            </a:fld>
            <a:endParaRPr lang="en-GB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3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88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97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11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529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98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72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1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131A7-7DD4-407C-9E28-7AF3E574B73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13B1-15EC-4E7B-ACF0-A000DAE0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66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Introduction to Mycology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 b="1" dirty="0" smtClean="0"/>
              <a:t>Prepared by</a:t>
            </a:r>
          </a:p>
          <a:p>
            <a:pPr algn="ctr">
              <a:buFontTx/>
              <a:buNone/>
            </a:pPr>
            <a:r>
              <a:rPr lang="en-US" sz="4400" b="1" dirty="0" smtClean="0"/>
              <a:t>Dr. </a:t>
            </a:r>
            <a:r>
              <a:rPr lang="en-US" sz="4400" b="1" dirty="0" err="1" smtClean="0"/>
              <a:t>Ebtisam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Eid</a:t>
            </a:r>
            <a:endParaRPr lang="en-US" sz="4400" b="1" dirty="0" smtClean="0"/>
          </a:p>
          <a:p>
            <a:pPr algn="ctr">
              <a:buFontTx/>
              <a:buNone/>
            </a:pPr>
            <a:r>
              <a:rPr lang="en-US" sz="4400" b="1" dirty="0" smtClean="0"/>
              <a:t>MD- Microbiology</a:t>
            </a:r>
            <a:endParaRPr lang="en-US" sz="4400" b="1" dirty="0"/>
          </a:p>
        </p:txBody>
      </p:sp>
      <p:pic>
        <p:nvPicPr>
          <p:cNvPr id="20485" name="Picture 5" descr="C:\WINDOWS\Application Data\Microsoft\Media Catalog\Downloaded Clips\cl3\PE07501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2949575" cy="31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 mycology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Mycology is the science devoted to study of fungi [eukaryotic organisms ]which differ from bacteria in being ;</a:t>
            </a:r>
          </a:p>
          <a:p>
            <a:r>
              <a:rPr lang="en-US" dirty="0" smtClean="0"/>
              <a:t>The cell </a:t>
            </a:r>
            <a:r>
              <a:rPr lang="en-US" smtClean="0"/>
              <a:t>wall contain </a:t>
            </a:r>
            <a:r>
              <a:rPr lang="en-US" dirty="0" smtClean="0"/>
              <a:t>chitin </a:t>
            </a:r>
          </a:p>
          <a:p>
            <a:r>
              <a:rPr lang="en-US" dirty="0" smtClean="0"/>
              <a:t>The cell membrane contains </a:t>
            </a:r>
            <a:r>
              <a:rPr lang="en-US" dirty="0" err="1" smtClean="0"/>
              <a:t>ergosterol</a:t>
            </a:r>
            <a:r>
              <a:rPr lang="en-US" dirty="0" smtClean="0"/>
              <a:t> [ lipid]</a:t>
            </a:r>
          </a:p>
          <a:p>
            <a:r>
              <a:rPr lang="en-US" dirty="0" smtClean="0"/>
              <a:t>Reproduce by formation of spores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18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Mycology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Mycology is the study of fungi –</a:t>
            </a:r>
          </a:p>
          <a:p>
            <a:pPr lvl="1"/>
            <a:r>
              <a:rPr lang="en-US" sz="3600"/>
              <a:t> Yeast</a:t>
            </a:r>
          </a:p>
          <a:p>
            <a:pPr lvl="1"/>
            <a:r>
              <a:rPr lang="en-US" sz="3600"/>
              <a:t> Mold</a:t>
            </a:r>
          </a:p>
        </p:txBody>
      </p:sp>
      <p:pic>
        <p:nvPicPr>
          <p:cNvPr id="22536" name="Picture 8" descr="C:\WINDOWS\Application Data\Microsoft\Media Catalog\Downloaded Clips\cl67\j02580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9338"/>
            <a:ext cx="5410200" cy="283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47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endParaRPr lang="en-US" sz="5000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1327" y="1828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Yeasts and molds have different structural and reproductive characteristics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Yeast are unicellular, nucleated rounded fungi while molds are multicellular, filamentous fungi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Yeast reproduce by a process called budding while </a:t>
            </a:r>
            <a:r>
              <a:rPr lang="en-US" sz="2400" dirty="0" smtClean="0"/>
              <a:t>molds  produce </a:t>
            </a:r>
            <a:r>
              <a:rPr lang="en-US" sz="2400" dirty="0"/>
              <a:t>spores to reproduce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Some yeast are opportunistic pathogens in that they cause disease in </a:t>
            </a:r>
            <a:r>
              <a:rPr lang="en-US" sz="2400" dirty="0" err="1"/>
              <a:t>immuno</a:t>
            </a:r>
            <a:r>
              <a:rPr lang="en-US" sz="2400" dirty="0"/>
              <a:t>-compromised individuals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Yeast are used in the preparation in the variety of foods</a:t>
            </a:r>
          </a:p>
        </p:txBody>
      </p:sp>
    </p:spTree>
    <p:extLst>
      <p:ext uri="{BB962C8B-B14F-4D97-AF65-F5344CB8AC3E}">
        <p14:creationId xmlns:p14="http://schemas.microsoft.com/office/powerpoint/2010/main" xmlns="" val="323363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50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Fungi serve  both beneficial and harmful roles in our environment</a:t>
            </a:r>
          </a:p>
          <a:p>
            <a:pPr lvl="1"/>
            <a:r>
              <a:rPr lang="en-US"/>
              <a:t>Molds used in the production of cheeses and also serve an antimicrobial purpose (penicillin).</a:t>
            </a:r>
          </a:p>
          <a:p>
            <a:pPr lvl="1"/>
            <a:r>
              <a:rPr lang="en-US"/>
              <a:t>Molds can be opportunistic infections in debilitated and immunosuppressed individuals.</a:t>
            </a:r>
          </a:p>
        </p:txBody>
      </p:sp>
    </p:spTree>
    <p:extLst>
      <p:ext uri="{BB962C8B-B14F-4D97-AF65-F5344CB8AC3E}">
        <p14:creationId xmlns:p14="http://schemas.microsoft.com/office/powerpoint/2010/main" xmlns="" val="41406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50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Infection to the human body</a:t>
            </a:r>
          </a:p>
          <a:p>
            <a:pPr lvl="1"/>
            <a:r>
              <a:rPr lang="en-US" dirty="0"/>
              <a:t>Fungus can cause allergic reactions-respiratory problems.  </a:t>
            </a:r>
          </a:p>
          <a:p>
            <a:pPr lvl="1"/>
            <a:r>
              <a:rPr lang="en-US" dirty="0"/>
              <a:t>Growth of a fungus on or in the body</a:t>
            </a:r>
          </a:p>
          <a:p>
            <a:pPr lvl="2"/>
            <a:r>
              <a:rPr lang="en-US" dirty="0"/>
              <a:t>Superficial </a:t>
            </a:r>
            <a:r>
              <a:rPr lang="en-US" dirty="0" smtClean="0"/>
              <a:t>mycoses-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pitriasis</a:t>
            </a:r>
            <a:r>
              <a:rPr lang="en-US" dirty="0" smtClean="0"/>
              <a:t>  </a:t>
            </a:r>
            <a:r>
              <a:rPr lang="en-US" dirty="0" err="1" smtClean="0"/>
              <a:t>versicolour</a:t>
            </a:r>
            <a:endParaRPr lang="en-US" dirty="0" smtClean="0"/>
          </a:p>
          <a:p>
            <a:pPr lvl="2"/>
            <a:r>
              <a:rPr lang="en-US" u="sng" dirty="0" err="1" smtClean="0"/>
              <a:t>Cutaneous</a:t>
            </a:r>
            <a:r>
              <a:rPr lang="en-US" u="sng" dirty="0" smtClean="0"/>
              <a:t> mycoses e.g.</a:t>
            </a:r>
            <a:r>
              <a:rPr lang="en-US" dirty="0" smtClean="0"/>
              <a:t> .[</a:t>
            </a:r>
            <a:r>
              <a:rPr lang="en-US" u="sng" dirty="0" err="1" smtClean="0"/>
              <a:t>Tinea</a:t>
            </a:r>
            <a:r>
              <a:rPr lang="en-US" u="sng" dirty="0" smtClean="0"/>
              <a:t> </a:t>
            </a:r>
            <a:r>
              <a:rPr lang="en-US" u="sng" dirty="0" err="1" smtClean="0"/>
              <a:t>pedis</a:t>
            </a:r>
            <a:r>
              <a:rPr lang="en-US" dirty="0" smtClean="0"/>
              <a:t>-Athlete’s foot] Subcutaneous </a:t>
            </a:r>
            <a:r>
              <a:rPr lang="en-US" dirty="0" smtClean="0"/>
              <a:t>mycoses- </a:t>
            </a:r>
            <a:r>
              <a:rPr lang="en-US" dirty="0" err="1" smtClean="0"/>
              <a:t>e.g.sporotrochosis</a:t>
            </a:r>
            <a:r>
              <a:rPr lang="en-US" dirty="0" smtClean="0"/>
              <a:t>-caused </a:t>
            </a:r>
            <a:r>
              <a:rPr lang="en-US" dirty="0"/>
              <a:t>by skin puncture from </a:t>
            </a:r>
            <a:r>
              <a:rPr lang="en-US" dirty="0" smtClean="0"/>
              <a:t> </a:t>
            </a:r>
            <a:r>
              <a:rPr lang="en-US" dirty="0"/>
              <a:t>vegetation contaminated with fungi</a:t>
            </a:r>
          </a:p>
          <a:p>
            <a:pPr lvl="2"/>
            <a:r>
              <a:rPr lang="en-US" dirty="0"/>
              <a:t>Systemic mycosis-</a:t>
            </a:r>
            <a:r>
              <a:rPr lang="en-US" u="sng" dirty="0" err="1"/>
              <a:t>Coccidioides</a:t>
            </a:r>
            <a:r>
              <a:rPr lang="en-US" u="sng" dirty="0"/>
              <a:t> </a:t>
            </a:r>
            <a:r>
              <a:rPr lang="en-US" u="sng" dirty="0" err="1" smtClean="0"/>
              <a:t>immitis</a:t>
            </a:r>
            <a:r>
              <a:rPr lang="en-US" dirty="0" smtClean="0"/>
              <a:t>-desert fever ,</a:t>
            </a:r>
            <a:r>
              <a:rPr lang="en-US" dirty="0" err="1" smtClean="0"/>
              <a:t>Histoplasmosis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91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4800" y="0"/>
            <a:ext cx="7467600" cy="52937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indent="-228600">
              <a:tabLst>
                <a:tab pos="685800" algn="l"/>
              </a:tabLst>
            </a:pP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  <a:ea typeface="Batang" pitchFamily="18" charset="-127"/>
              </a:rPr>
              <a:t>	Fungal Characteristics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ea typeface="Batang" pitchFamily="18" charset="-127"/>
            </a:endParaRPr>
          </a:p>
          <a:p>
            <a:pPr indent="-228600" eaLnBrk="0" hangingPunct="0">
              <a:tabLst>
                <a:tab pos="685800" algn="l"/>
              </a:tabLst>
            </a:pPr>
            <a:r>
              <a:rPr lang="en-US" sz="2800" dirty="0">
                <a:cs typeface="Times New Roman" pitchFamily="18" charset="0"/>
              </a:rPr>
              <a:t>       	1)</a:t>
            </a:r>
            <a:r>
              <a:rPr lang="en-US" sz="2800" dirty="0">
                <a:ea typeface="Batang" pitchFamily="18" charset="-127"/>
              </a:rPr>
              <a:t>Cell wall made of Chitin</a:t>
            </a:r>
            <a:endParaRPr lang="en-US" sz="2800" dirty="0">
              <a:cs typeface="Times New Roman" pitchFamily="18" charset="0"/>
            </a:endParaRPr>
          </a:p>
          <a:p>
            <a:pPr indent="-228600" eaLnBrk="0" hangingPunct="0">
              <a:tabLst>
                <a:tab pos="685800" algn="l"/>
              </a:tabLst>
            </a:pPr>
            <a:r>
              <a:rPr lang="en-US" sz="2800" dirty="0">
                <a:cs typeface="Times New Roman" pitchFamily="18" charset="0"/>
              </a:rPr>
              <a:t>    	2)</a:t>
            </a:r>
            <a:r>
              <a:rPr lang="en-US" sz="2800" dirty="0">
                <a:ea typeface="Batang" pitchFamily="18" charset="-127"/>
              </a:rPr>
              <a:t>Heterotrophs and major </a:t>
            </a:r>
            <a:r>
              <a:rPr lang="en-US" sz="2800" dirty="0" smtClean="0">
                <a:ea typeface="Batang" pitchFamily="18" charset="-127"/>
              </a:rPr>
              <a:t>Decomposers</a:t>
            </a:r>
            <a:endParaRPr lang="en-US" sz="2800" dirty="0">
              <a:cs typeface="Times New Roman" pitchFamily="18" charset="0"/>
            </a:endParaRPr>
          </a:p>
          <a:p>
            <a:pPr indent="-228600" eaLnBrk="0" hangingPunct="0">
              <a:tabLst>
                <a:tab pos="685800" algn="l"/>
              </a:tabLst>
            </a:pPr>
            <a:r>
              <a:rPr lang="en-US" sz="2800" dirty="0">
                <a:cs typeface="Times New Roman" pitchFamily="18" charset="0"/>
              </a:rPr>
              <a:t>     	3)Body is made of </a:t>
            </a:r>
            <a:r>
              <a:rPr lang="en-US" sz="2800" dirty="0">
                <a:ea typeface="Batang" pitchFamily="18" charset="-127"/>
              </a:rPr>
              <a:t>Long filaments of hyphae 		    which form a mycelium</a:t>
            </a:r>
            <a:endParaRPr lang="en-US" sz="2800" dirty="0">
              <a:cs typeface="Times New Roman" pitchFamily="18" charset="0"/>
            </a:endParaRPr>
          </a:p>
          <a:p>
            <a:pPr indent="-228600" eaLnBrk="0" hangingPunct="0">
              <a:tabLst>
                <a:tab pos="685800" algn="l"/>
              </a:tabLst>
            </a:pPr>
            <a:r>
              <a:rPr lang="en-US" sz="2800" dirty="0">
                <a:cs typeface="Times New Roman" pitchFamily="18" charset="0"/>
              </a:rPr>
              <a:t>        	4)</a:t>
            </a:r>
            <a:r>
              <a:rPr lang="en-US" sz="2800" dirty="0">
                <a:ea typeface="Batang" pitchFamily="18" charset="-127"/>
              </a:rPr>
              <a:t>Reproduce sexually and asexually</a:t>
            </a:r>
          </a:p>
          <a:p>
            <a:pPr lvl="3" eaLnBrk="0" hangingPunct="0">
              <a:tabLst>
                <a:tab pos="685800" algn="l"/>
              </a:tabLst>
            </a:pPr>
            <a:r>
              <a:rPr lang="en-US" sz="2800" dirty="0">
                <a:ea typeface="Batang" pitchFamily="18" charset="-127"/>
              </a:rPr>
              <a:t>Asexually by </a:t>
            </a:r>
            <a:r>
              <a:rPr lang="en-US" sz="2800" dirty="0" smtClean="0">
                <a:ea typeface="Batang" pitchFamily="18" charset="-127"/>
              </a:rPr>
              <a:t>spores which are called conidia</a:t>
            </a:r>
            <a:endParaRPr lang="en-US" sz="2800" dirty="0">
              <a:ea typeface="Batang" pitchFamily="18" charset="-127"/>
            </a:endParaRPr>
          </a:p>
          <a:p>
            <a:pPr lvl="3" eaLnBrk="0" hangingPunct="0">
              <a:tabLst>
                <a:tab pos="685800" algn="l"/>
              </a:tabLst>
            </a:pPr>
            <a:r>
              <a:rPr lang="en-US" sz="2800" dirty="0">
                <a:ea typeface="Batang" pitchFamily="18" charset="-127"/>
              </a:rPr>
              <a:t>Sexually by mating of hyphae filaments </a:t>
            </a:r>
            <a:endParaRPr lang="en-US" sz="2800" dirty="0" smtClean="0">
              <a:ea typeface="Batang" pitchFamily="18" charset="-127"/>
            </a:endParaRPr>
          </a:p>
          <a:p>
            <a:pPr lvl="3" eaLnBrk="0" hangingPunct="0">
              <a:tabLst>
                <a:tab pos="685800" algn="l"/>
              </a:tabLst>
            </a:pPr>
            <a:endParaRPr lang="en-US" sz="2800" dirty="0">
              <a:cs typeface="Times New Roman" pitchFamily="18" charset="0"/>
            </a:endParaRPr>
          </a:p>
          <a:p>
            <a:pPr lvl="3" eaLnBrk="0" hangingPunct="0">
              <a:tabLst>
                <a:tab pos="685800" algn="l"/>
              </a:tabLst>
            </a:pPr>
            <a:endParaRPr lang="en-US" sz="2800" dirty="0" smtClean="0">
              <a:cs typeface="Times New Roman" pitchFamily="18" charset="0"/>
            </a:endParaRPr>
          </a:p>
          <a:p>
            <a:pPr lvl="3" eaLnBrk="0" hangingPunct="0">
              <a:tabLst>
                <a:tab pos="685800" algn="l"/>
              </a:tabLst>
            </a:pPr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6199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029200" cy="533400"/>
          </a:xfrm>
        </p:spPr>
        <p:txBody>
          <a:bodyPr/>
          <a:lstStyle/>
          <a:p>
            <a:r>
              <a:rPr lang="en-US" sz="2800" b="1" u="sng"/>
              <a:t>Zygomycota – common molds</a:t>
            </a:r>
          </a:p>
        </p:txBody>
      </p:sp>
      <p:pic>
        <p:nvPicPr>
          <p:cNvPr id="4096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838200"/>
            <a:ext cx="1685925" cy="17240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6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124200" y="609600"/>
            <a:ext cx="5791200" cy="4586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1371600" y="1524000"/>
            <a:ext cx="2209800" cy="685800"/>
          </a:xfrm>
          <a:prstGeom prst="rightArrow">
            <a:avLst>
              <a:gd name="adj1" fmla="val 50000"/>
              <a:gd name="adj2" fmla="val 80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0" y="2667000"/>
            <a:ext cx="2895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fungal mass of hyphae, known as the MYCELIUM penetrates the bread and produces the fruiting bodies on top of the stalks</a:t>
            </a:r>
            <a:endParaRPr lang="en-US" b="1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752600" y="5562600"/>
            <a:ext cx="411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Mycelia = a mass of hyphae or filaments</a:t>
            </a: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 rot="808525">
            <a:off x="4343400" y="3048000"/>
            <a:ext cx="457200" cy="2438400"/>
          </a:xfrm>
          <a:prstGeom prst="upArrow">
            <a:avLst>
              <a:gd name="adj1" fmla="val 50000"/>
              <a:gd name="adj2" fmla="val 1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4419600" y="2514600"/>
            <a:ext cx="914400" cy="6858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81396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252</Words>
  <Application>Microsoft Office PowerPoint</Application>
  <PresentationFormat>On-screen Show (4:3)</PresentationFormat>
  <Paragraphs>44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Introduction to Mycology</vt:lpstr>
      <vt:lpstr>Medical  mycology</vt:lpstr>
      <vt:lpstr>Introduction to Mycology</vt:lpstr>
      <vt:lpstr>                </vt:lpstr>
      <vt:lpstr>Slide 5</vt:lpstr>
      <vt:lpstr>Slide 6</vt:lpstr>
      <vt:lpstr>Slide 7</vt:lpstr>
      <vt:lpstr>Zygomycota – common molds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Mycology</dc:title>
  <dc:creator>HOME</dc:creator>
  <cp:lastModifiedBy>Dr.Ebtsame</cp:lastModifiedBy>
  <cp:revision>24</cp:revision>
  <dcterms:created xsi:type="dcterms:W3CDTF">2011-09-16T19:27:10Z</dcterms:created>
  <dcterms:modified xsi:type="dcterms:W3CDTF">2011-10-10T23:54:39Z</dcterms:modified>
</cp:coreProperties>
</file>