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58" r:id="rId24"/>
    <p:sldId id="259" r:id="rId25"/>
    <p:sldId id="260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364B-B76D-4A33-BB4E-867D0776CB4B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9A46A-E264-4DC2-A2F8-A611CDBD3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418B2-85B2-4DC2-8752-5D1EC20C1E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2149-9713-462D-A8C8-6AF810906A26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62DCD-DF3D-4E49-936F-398992CA8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 affecting respiratory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</a:t>
            </a:r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Respiratory Drugs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65275"/>
            <a:ext cx="7772400" cy="43830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Respiratory Depressants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opium and barbiturate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Respiratory depression is a common side effect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Seldom given to intentionally inhibit rate and depth of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Respiratory Drugs</a:t>
            </a:r>
            <a:endParaRPr lang="en-US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1475"/>
            <a:ext cx="8305800" cy="4454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Cough Suppressants: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protective reflex to expel harmful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irritants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may be: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Productive (removes airway secretions)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Nonproductive (dry and irritating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Antitussive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agents: used for dry cough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Narcotic agents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 codeine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Nonnarcotic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dextromethorphan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Respiratory Drugs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495300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Mucokinetic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Drugs: used for productive cough</a:t>
            </a:r>
          </a:p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Expectorants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Move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respiratory secretions and sputum along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tracheobronchial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tree so they help in the expulsion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screations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Guaifenasine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Mucolytics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reduce the sputum viscosity, so it can be removed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easily.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Bromhexin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5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Oxygen</a:t>
            </a:r>
          </a:p>
          <a:p>
            <a:pPr>
              <a:spcBef>
                <a:spcPts val="5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Treatment of hypoxia and hypoxemia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Antihistamines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7924800" cy="44196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Histamine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chemical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mediator in most body tissues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Highest in the skin, lungs, and GI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tract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Histamine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released into the bloodstream by the mast cells in response to the presence of several different stimuli such as drugs, trauma, or antigens to which an individual may be allergic.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Histamine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release produces the allergic responses in asthma, rhinitis, eczema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Antihistamines compete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histamine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receptor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sites and prevent actions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histamine.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Antihistamines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Histamine has two types of receptors:</a:t>
            </a:r>
          </a:p>
          <a:p>
            <a:pPr>
              <a:spcBef>
                <a:spcPts val="500"/>
              </a:spcBef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receptors…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envolved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allergic reactions</a:t>
            </a:r>
          </a:p>
          <a:p>
            <a:pPr indent="58738">
              <a:spcBef>
                <a:spcPts val="5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primarily on blood vessels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bronchioles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</a:p>
          <a:p>
            <a:pPr lvl="1">
              <a:spcBef>
                <a:spcPts val="500"/>
              </a:spcBef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Vasodilation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swelling, increased blood flow and bronchoconstriction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 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receptors…involved in ulcer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spcBef>
                <a:spcPts val="500"/>
              </a:spcBef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 mainly on GI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increase acid secretion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 2" pitchFamily="18" charset="2"/>
              <a:buNone/>
            </a:pPr>
            <a:r>
              <a:rPr lang="en-US" dirty="0" smtClean="0"/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H2 receptor blockers are used as part of ulcer treatment. </a:t>
            </a:r>
          </a:p>
          <a:p>
            <a:pPr>
              <a:spcBef>
                <a:spcPts val="500"/>
              </a:spcBef>
              <a:buFont typeface="Wingdings 2" pitchFamily="18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H2 blockers as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cimitidine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Tagamet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500"/>
              </a:spcBef>
              <a:buFont typeface="Wingdings 2" pitchFamily="18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      ranitidine  (Zantac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Antihistamines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clinical use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prevention or treatment of symptoms of allergic disorders that are either seasonal or acute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5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 for motion sickness, sedative, antiemetic</a:t>
            </a:r>
          </a:p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Anticholinergic effects, like constipation, sedation, dryness of mouth.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Dimenhydrinate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(Dramamine) </a:t>
            </a: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Diphenhydramine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(Benadryl)</a:t>
            </a:r>
          </a:p>
          <a:p>
            <a:pPr lvl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Phenergan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Loratadine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claritin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Drugs Affecting The Gastrointestinal Tract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Drugs that affect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  </a:t>
            </a:r>
            <a:r>
              <a:rPr lang="en-US" sz="2400" u="sng" dirty="0" smtClean="0"/>
              <a:t>Antacids: </a:t>
            </a:r>
            <a:r>
              <a:rPr lang="en-US" sz="2400" dirty="0" smtClean="0"/>
              <a:t>neutralize HCl in the stomach</a:t>
            </a:r>
          </a:p>
          <a:p>
            <a:pPr>
              <a:buNone/>
            </a:pPr>
            <a:r>
              <a:rPr lang="en-US" sz="2400" dirty="0" smtClean="0"/>
              <a:t>    * Use: hyperacidity, peptic ulcer, </a:t>
            </a:r>
            <a:r>
              <a:rPr lang="en-US" sz="2400" dirty="0" err="1" smtClean="0"/>
              <a:t>esophagitis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* </a:t>
            </a:r>
            <a:r>
              <a:rPr lang="en-US" sz="2400" dirty="0" err="1" smtClean="0"/>
              <a:t>Gaviscon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400" u="sng" dirty="0" smtClean="0"/>
              <a:t> </a:t>
            </a:r>
            <a:r>
              <a:rPr lang="en-US" sz="2400" u="sng" dirty="0" err="1" smtClean="0"/>
              <a:t>Antiflatulents</a:t>
            </a:r>
            <a:r>
              <a:rPr lang="en-US" sz="2400" dirty="0" smtClean="0"/>
              <a:t>:  prevent the formation of gas in the GIT</a:t>
            </a:r>
          </a:p>
          <a:p>
            <a:pPr marL="457200" indent="-457200">
              <a:buNone/>
            </a:pPr>
            <a:r>
              <a:rPr lang="en-US" sz="2400" dirty="0" smtClean="0"/>
              <a:t>     * Use: ulcer disease, irritable colon.</a:t>
            </a:r>
          </a:p>
          <a:p>
            <a:pPr marL="457200" indent="-457200">
              <a:buNone/>
            </a:pPr>
            <a:r>
              <a:rPr lang="en-US" sz="2400" dirty="0" smtClean="0"/>
              <a:t>     * </a:t>
            </a:r>
            <a:r>
              <a:rPr lang="en-US" sz="2400" dirty="0" err="1" smtClean="0"/>
              <a:t>Simethicon</a:t>
            </a:r>
            <a:r>
              <a:rPr lang="en-US" sz="2400" dirty="0" smtClean="0"/>
              <a:t>, activated charcoal.</a:t>
            </a:r>
          </a:p>
          <a:p>
            <a:pPr marL="457200" indent="-457200">
              <a:buAutoNum type="arabicPeriod" startAt="3"/>
            </a:pPr>
            <a:r>
              <a:rPr lang="en-US" sz="2400" u="sng" dirty="0" smtClean="0"/>
              <a:t>Emetics and </a:t>
            </a:r>
            <a:r>
              <a:rPr lang="en-US" sz="2400" u="sng" dirty="0" err="1" smtClean="0"/>
              <a:t>antiemetics</a:t>
            </a:r>
            <a:r>
              <a:rPr lang="en-US" sz="2400" dirty="0" smtClean="0"/>
              <a:t>:</a:t>
            </a:r>
          </a:p>
          <a:p>
            <a:pPr marL="457200" indent="-457200">
              <a:buNone/>
            </a:pPr>
            <a:r>
              <a:rPr lang="en-US" sz="2400" dirty="0" smtClean="0"/>
              <a:t>      </a:t>
            </a:r>
            <a:r>
              <a:rPr lang="en-US" sz="2400" u="sng" dirty="0" smtClean="0"/>
              <a:t>Emetics</a:t>
            </a:r>
            <a:r>
              <a:rPr lang="en-US" sz="2400" dirty="0" smtClean="0"/>
              <a:t> induce vomiting, rarely used</a:t>
            </a:r>
          </a:p>
          <a:p>
            <a:pPr marL="457200" indent="-457200">
              <a:buNone/>
            </a:pPr>
            <a:r>
              <a:rPr lang="en-US" sz="2400" dirty="0" smtClean="0"/>
              <a:t>      * syrup of ipecac</a:t>
            </a:r>
          </a:p>
          <a:p>
            <a:pPr marL="457200" indent="-457200"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that affect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Antiemetics</a:t>
            </a:r>
            <a:r>
              <a:rPr lang="en-US" sz="2400" u="sng" dirty="0" smtClean="0"/>
              <a:t> :</a:t>
            </a:r>
            <a:r>
              <a:rPr lang="en-US" sz="2400" dirty="0" smtClean="0"/>
              <a:t> drugs that are used to treat nausea and vomiting.</a:t>
            </a:r>
          </a:p>
          <a:p>
            <a:pPr>
              <a:buNone/>
            </a:pPr>
            <a:r>
              <a:rPr lang="en-US" sz="2400" dirty="0" smtClean="0"/>
              <a:t>    *Should be taken before nausea and vomiting begin.</a:t>
            </a:r>
          </a:p>
          <a:p>
            <a:pPr>
              <a:buNone/>
            </a:pPr>
            <a:r>
              <a:rPr lang="en-US" sz="2400" dirty="0" smtClean="0"/>
              <a:t>    *Uses: motion sickness, chemotherapy induced vomiting.</a:t>
            </a:r>
          </a:p>
          <a:p>
            <a:pPr>
              <a:buNone/>
            </a:pPr>
            <a:r>
              <a:rPr lang="en-US" sz="2400" dirty="0" smtClean="0"/>
              <a:t>    *</a:t>
            </a:r>
            <a:r>
              <a:rPr lang="en-US" sz="2400" dirty="0" err="1" smtClean="0"/>
              <a:t>promethazine</a:t>
            </a:r>
            <a:r>
              <a:rPr lang="en-US" sz="2400" dirty="0" smtClean="0"/>
              <a:t>, </a:t>
            </a:r>
            <a:r>
              <a:rPr lang="en-US" sz="2400" dirty="0" err="1" smtClean="0"/>
              <a:t>hydroxizine</a:t>
            </a:r>
            <a:r>
              <a:rPr lang="en-US" sz="2400" dirty="0" smtClean="0"/>
              <a:t>, </a:t>
            </a:r>
            <a:r>
              <a:rPr lang="en-US" sz="2400" dirty="0" err="1" smtClean="0"/>
              <a:t>ondansteron</a:t>
            </a:r>
            <a:r>
              <a:rPr lang="en-US" sz="2400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err="1" smtClean="0"/>
              <a:t>Digestants</a:t>
            </a:r>
            <a:r>
              <a:rPr lang="en-US" sz="2400" dirty="0" smtClean="0"/>
              <a:t>: drugs that promote digestion</a:t>
            </a:r>
          </a:p>
          <a:p>
            <a:pPr marL="514350" indent="-514350">
              <a:buNone/>
            </a:pPr>
            <a:r>
              <a:rPr lang="en-US" sz="2400" dirty="0" smtClean="0"/>
              <a:t>	*They release digestive enzymes in the </a:t>
            </a:r>
            <a:r>
              <a:rPr lang="en-US" sz="2400" dirty="0" smtClean="0"/>
              <a:t>intestine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r>
              <a:rPr lang="en-US" sz="2400" dirty="0" smtClean="0"/>
              <a:t>	*</a:t>
            </a:r>
            <a:r>
              <a:rPr lang="en-US" sz="2400" dirty="0" err="1" smtClean="0"/>
              <a:t>pancreatin</a:t>
            </a:r>
            <a:r>
              <a:rPr lang="en-US" sz="2400" dirty="0" smtClean="0"/>
              <a:t>, </a:t>
            </a:r>
            <a:r>
              <a:rPr lang="en-US" sz="2400" dirty="0" err="1" smtClean="0"/>
              <a:t>pancrelipase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Drugs Affecting the </a:t>
            </a:r>
            <a:r>
              <a:rPr lang="en-US" sz="4000" dirty="0" smtClean="0"/>
              <a:t>stomach</a:t>
            </a:r>
            <a:endParaRPr lang="en-US" sz="40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500"/>
              </a:spcBef>
              <a:buAutoNum type="arabicPeriod" startAt="5"/>
            </a:pPr>
            <a:r>
              <a:rPr lang="en-US" sz="2000" dirty="0" smtClean="0"/>
              <a:t>Drugs for ulcer:</a:t>
            </a:r>
            <a:endParaRPr lang="en-US" sz="2000" dirty="0"/>
          </a:p>
          <a:p>
            <a:pPr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 smtClean="0"/>
              <a:t>	*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Cytoprotective</a:t>
            </a:r>
            <a:r>
              <a:rPr lang="en-US" sz="2000" u="sng" dirty="0" smtClean="0"/>
              <a:t> </a:t>
            </a:r>
            <a:r>
              <a:rPr lang="en-US" sz="2000" dirty="0"/>
              <a:t>agents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1800" dirty="0"/>
              <a:t>Protect cells from </a:t>
            </a:r>
            <a:r>
              <a:rPr lang="en-US" sz="1800" dirty="0" smtClean="0"/>
              <a:t>damage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1800" dirty="0" err="1" smtClean="0"/>
              <a:t>Sucralfate</a:t>
            </a:r>
            <a:r>
              <a:rPr lang="en-US" sz="1800" dirty="0" smtClean="0"/>
              <a:t>, </a:t>
            </a:r>
            <a:r>
              <a:rPr lang="en-US" sz="1800" dirty="0" err="1" smtClean="0"/>
              <a:t>misoprostol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*H2 </a:t>
            </a:r>
            <a:r>
              <a:rPr lang="en-US" sz="2000" dirty="0"/>
              <a:t>receptor antagonists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Reduce volume and acidity of gastric acid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Ranitidine (Zantac)  </a:t>
            </a:r>
            <a:r>
              <a:rPr lang="en-US" sz="1800" dirty="0" err="1" smtClean="0"/>
              <a:t>cimitidine</a:t>
            </a:r>
            <a:r>
              <a:rPr lang="en-US" sz="1800" dirty="0" smtClean="0"/>
              <a:t> (</a:t>
            </a:r>
            <a:r>
              <a:rPr lang="en-US" sz="1800" dirty="0" err="1" smtClean="0"/>
              <a:t>Tagamet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*Proton </a:t>
            </a:r>
            <a:r>
              <a:rPr lang="en-US" sz="2000" dirty="0"/>
              <a:t>pump inhibitors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Treat symptomatic </a:t>
            </a:r>
            <a:r>
              <a:rPr lang="en-US" sz="1800" dirty="0" err="1"/>
              <a:t>gastroesophageal</a:t>
            </a:r>
            <a:r>
              <a:rPr lang="en-US" sz="1800" dirty="0"/>
              <a:t> reflux disease, </a:t>
            </a:r>
            <a:r>
              <a:rPr lang="en-US" sz="1800" dirty="0" err="1" smtClean="0"/>
              <a:t>esophagitis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Om</a:t>
            </a:r>
            <a:r>
              <a:rPr lang="en-US" sz="1800" dirty="0" err="1" smtClean="0"/>
              <a:t>eprazole</a:t>
            </a:r>
            <a:r>
              <a:rPr lang="en-US" sz="1800" dirty="0" smtClean="0"/>
              <a:t> (</a:t>
            </a:r>
            <a:r>
              <a:rPr lang="en-US" sz="1800" dirty="0" err="1" smtClean="0"/>
              <a:t>Nexium</a:t>
            </a:r>
            <a:r>
              <a:rPr lang="en-US" sz="1800" dirty="0" smtClean="0"/>
              <a:t>), </a:t>
            </a:r>
            <a:r>
              <a:rPr lang="en-US" sz="1800" dirty="0" err="1" smtClean="0"/>
              <a:t>pantoprazole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Bronchodilators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7772400" cy="4454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 that reverse airway constriction are classified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bronchodilalors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Indications </a:t>
            </a:r>
            <a:endParaRPr lang="en-US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Treatment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obstructive pulmonary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diseases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Asthma, chronic bronchitis, and emphysema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Classified as: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Sympathomimetic drugs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Xanthine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agents are administered by inhalation via a nebulizer or pressure cartridge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z="3600" dirty="0"/>
              <a:t>Drugs Affecting the Lower GI Tract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45452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Laxatives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* Used to accelerate the movement of food through the gastrointestinal tract in many cases of constipation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*Constipation results from:  </a:t>
            </a:r>
            <a:r>
              <a:rPr lang="en-US" sz="2400" dirty="0"/>
              <a:t>Neurological disease, pregnancy, rectal disorders, surgery, drug poisoning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Stimulant laxatives:  castor oil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* Contraindicated in pregnancy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Bulk forming laxatives: bran; methyl cellulose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Lubricant laxatives: </a:t>
            </a:r>
            <a:r>
              <a:rPr lang="en-US" sz="2400" dirty="0" err="1" smtClean="0"/>
              <a:t>glycerine,liquid</a:t>
            </a:r>
            <a:r>
              <a:rPr lang="en-US" sz="2400" dirty="0" smtClean="0"/>
              <a:t> paraffin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osmotic laxatives: Epsom sal</a:t>
            </a:r>
            <a:r>
              <a:rPr lang="en-US" sz="2800" dirty="0" smtClean="0"/>
              <a:t>ts.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 marL="514350" indent="-514350">
              <a:lnSpc>
                <a:spcPct val="90000"/>
              </a:lnSpc>
              <a:buFont typeface="+mj-lt"/>
              <a:buAutoNum type="arabicPeriod" startAt="2"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Affecting the Lower GI 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Antidiarrheal</a:t>
            </a:r>
            <a:r>
              <a:rPr lang="en-US" sz="2400" dirty="0" smtClean="0"/>
              <a:t> drugs decrease stool liquidity </a:t>
            </a:r>
            <a:endParaRPr lang="en-US" sz="2400" u="sng" dirty="0" smtClean="0"/>
          </a:p>
          <a:p>
            <a:pPr lvl="0">
              <a:buNone/>
            </a:pPr>
            <a:r>
              <a:rPr lang="en-US" sz="2400" dirty="0" smtClean="0"/>
              <a:t>	*Diarrhea result from increased motility of the gastrointestinal tract and decreased absorption of fluid.</a:t>
            </a:r>
          </a:p>
          <a:p>
            <a:pPr lvl="0">
              <a:buNone/>
            </a:pPr>
            <a:r>
              <a:rPr lang="en-US" sz="2400" dirty="0" smtClean="0"/>
              <a:t>	*</a:t>
            </a:r>
            <a:r>
              <a:rPr lang="en-US" sz="2400" dirty="0" err="1" smtClean="0"/>
              <a:t>Antimotility</a:t>
            </a:r>
            <a:r>
              <a:rPr lang="en-US" sz="2400" dirty="0" smtClean="0"/>
              <a:t> agents→ </a:t>
            </a:r>
            <a:r>
              <a:rPr lang="en-US" sz="2400" dirty="0" err="1" smtClean="0"/>
              <a:t>Opiod</a:t>
            </a:r>
            <a:r>
              <a:rPr lang="en-US" sz="2400" dirty="0" smtClean="0"/>
              <a:t> agonist such as </a:t>
            </a:r>
            <a:r>
              <a:rPr lang="en-US" sz="2400" dirty="0" err="1" smtClean="0"/>
              <a:t>diphenoxylate</a:t>
            </a:r>
            <a:r>
              <a:rPr lang="en-US" sz="2400" dirty="0" smtClean="0"/>
              <a:t>; </a:t>
            </a:r>
            <a:r>
              <a:rPr lang="en-US" sz="2400" dirty="0" err="1" smtClean="0"/>
              <a:t>loperamide</a:t>
            </a:r>
            <a:endParaRPr lang="en-US" sz="2400" dirty="0" smtClean="0"/>
          </a:p>
          <a:p>
            <a:pPr marL="514350" lvl="0" indent="-514350">
              <a:buNone/>
            </a:pPr>
            <a:r>
              <a:rPr lang="en-US" sz="2400" dirty="0" smtClean="0"/>
              <a:t>	*Adsorbents→ Kaolin; Charcoal</a:t>
            </a:r>
          </a:p>
          <a:p>
            <a:pPr marL="514350" lvl="0" indent="-514350">
              <a:buNone/>
            </a:pPr>
            <a:r>
              <a:rPr lang="en-US" sz="2400" dirty="0" smtClean="0"/>
              <a:t>	*Bismuth subsalicylate.</a:t>
            </a:r>
          </a:p>
          <a:p>
            <a:pPr marL="514350" lvl="0" indent="-514350">
              <a:buFont typeface="Wingdings" pitchFamily="2" charset="2"/>
              <a:buChar char="Ø"/>
            </a:pPr>
            <a:endParaRPr lang="en-US" sz="2400" dirty="0" smtClean="0"/>
          </a:p>
          <a:p>
            <a:pPr marL="514350" lvl="0" indent="-514350">
              <a:buFont typeface="Wingdings" pitchFamily="2" charset="2"/>
              <a:buChar char="Ø"/>
            </a:pPr>
            <a:r>
              <a:rPr lang="en-US" sz="2400" dirty="0" smtClean="0"/>
              <a:t>Goal of treatment is to correct dehydration → oral rehydration solution(ORS)</a:t>
            </a:r>
          </a:p>
          <a:p>
            <a:pPr lvl="0">
              <a:buNone/>
            </a:pPr>
            <a:r>
              <a:rPr lang="en-US" sz="2400" dirty="0" smtClean="0"/>
              <a:t>         </a:t>
            </a:r>
            <a:r>
              <a:rPr lang="en-US" sz="2400" smtClean="0"/>
              <a:t>NaCL</a:t>
            </a:r>
            <a:r>
              <a:rPr lang="en-US" sz="2400" dirty="0" smtClean="0"/>
              <a:t>/glucose/NaHCO3/KCL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for eye and ear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for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1. </a:t>
            </a:r>
            <a:r>
              <a:rPr lang="en-US" sz="2400" b="1" u="sng" dirty="0" err="1" smtClean="0"/>
              <a:t>Antiglucauma</a:t>
            </a:r>
            <a:r>
              <a:rPr lang="en-US" sz="2400" b="1" u="sng" dirty="0" smtClean="0"/>
              <a:t> agents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Glaucoma</a:t>
            </a:r>
            <a:r>
              <a:rPr lang="en-US" sz="2400" dirty="0" smtClean="0"/>
              <a:t> is an eye disease in which the pressure of the fluid in the eye is abnormally high </a:t>
            </a:r>
            <a:r>
              <a:rPr lang="en-US" sz="2400" dirty="0" smtClean="0">
                <a:sym typeface="Wingdings" pitchFamily="2" charset="2"/>
              </a:rPr>
              <a:t>compression or obstruction of small </a:t>
            </a:r>
            <a:r>
              <a:rPr lang="en-US" sz="2400" dirty="0" err="1" smtClean="0">
                <a:sym typeface="Wingdings" pitchFamily="2" charset="2"/>
              </a:rPr>
              <a:t>vessels,nerve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fiberspartial</a:t>
            </a:r>
            <a:r>
              <a:rPr lang="en-US" sz="2400" dirty="0" smtClean="0">
                <a:sym typeface="Wingdings" pitchFamily="2" charset="2"/>
              </a:rPr>
              <a:t> or complete loss of vision.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ym typeface="Wingdings" pitchFamily="2" charset="2"/>
              </a:rPr>
              <a:t>Treatment goal:  reduce the pressure inside the eye.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ym typeface="Wingdings" pitchFamily="2" charset="2"/>
              </a:rPr>
              <a:t>Drugs: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Anticholinesterase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dirty="0" err="1" smtClean="0">
                <a:sym typeface="Wingdings" pitchFamily="2" charset="2"/>
              </a:rPr>
              <a:t>Pilocarpine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i="1" dirty="0" smtClean="0">
                <a:sym typeface="Wingdings" pitchFamily="2" charset="2"/>
              </a:rPr>
              <a:t>Carbonic </a:t>
            </a:r>
            <a:r>
              <a:rPr lang="en-US" sz="2400" i="1" dirty="0" err="1" smtClean="0">
                <a:sym typeface="Wingdings" pitchFamily="2" charset="2"/>
              </a:rPr>
              <a:t>anhydrase</a:t>
            </a:r>
            <a:r>
              <a:rPr lang="en-US" sz="2400" i="1" dirty="0" smtClean="0">
                <a:sym typeface="Wingdings" pitchFamily="2" charset="2"/>
              </a:rPr>
              <a:t> inhibitor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dirty="0" err="1" smtClean="0">
                <a:sym typeface="Wingdings" pitchFamily="2" charset="2"/>
              </a:rPr>
              <a:t>Acetazolamide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>
                <a:sym typeface="Wingdings" pitchFamily="2" charset="2"/>
              </a:rPr>
              <a:t>If drugs are not effective surgery is indicated.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for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2</a:t>
            </a:r>
            <a:r>
              <a:rPr lang="en-US" b="1" dirty="0" smtClean="0"/>
              <a:t>. </a:t>
            </a:r>
            <a:r>
              <a:rPr lang="en-US" sz="2400" b="1" u="sng" dirty="0" err="1" smtClean="0"/>
              <a:t>Mydriatic</a:t>
            </a:r>
            <a:r>
              <a:rPr lang="en-US" sz="2400" b="1" u="sng" dirty="0" smtClean="0"/>
              <a:t> ,</a:t>
            </a:r>
            <a:r>
              <a:rPr lang="en-US" sz="2400" b="1" u="sng" dirty="0" err="1" smtClean="0"/>
              <a:t>cycloplegic</a:t>
            </a:r>
            <a:r>
              <a:rPr lang="en-US" sz="2400" b="1" u="sng" dirty="0" smtClean="0"/>
              <a:t> agents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cause dilation of the pupil and paralysis of accommodation to light.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Uses: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 inflammation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Relieve ocular pain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Used in ocular examination and surgery.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Drugs: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smtClean="0"/>
              <a:t>Atropine, </a:t>
            </a:r>
            <a:r>
              <a:rPr lang="en-US" sz="2400" dirty="0" err="1" smtClean="0"/>
              <a:t>homatropine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 err="1" smtClean="0"/>
              <a:t>Cyclopentolate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for eyes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3</a:t>
            </a:r>
            <a:r>
              <a:rPr lang="en-US" sz="2400" dirty="0" smtClean="0"/>
              <a:t>. </a:t>
            </a:r>
            <a:r>
              <a:rPr lang="en-US" sz="2400" b="1" u="sng" dirty="0" smtClean="0"/>
              <a:t>Anti infective, anti </a:t>
            </a:r>
            <a:r>
              <a:rPr lang="en-US" sz="2400" b="1" u="sng" dirty="0" err="1" smtClean="0"/>
              <a:t>inflamatory</a:t>
            </a:r>
            <a:endParaRPr lang="en-US" sz="2400" b="1" u="sng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For treatment of conjunctivitis, </a:t>
            </a:r>
            <a:r>
              <a:rPr lang="en-US" sz="2400" dirty="0" err="1" smtClean="0"/>
              <a:t>keratitis</a:t>
            </a:r>
            <a:r>
              <a:rPr lang="en-US" sz="2400" dirty="0" smtClean="0"/>
              <a:t>, sty.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Drugs:</a:t>
            </a:r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Chloramphenicol,Erythromycine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r>
              <a:rPr lang="en-US" sz="2400" b="1" dirty="0" smtClean="0"/>
              <a:t>4. </a:t>
            </a:r>
            <a:r>
              <a:rPr lang="en-US" sz="2400" b="1" u="sng" dirty="0" smtClean="0"/>
              <a:t>Topical anesthetics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Used to prevent pain during surgery or examinations.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Used in treatment of eye injuries.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dirty="0" smtClean="0"/>
              <a:t>Drugs:</a:t>
            </a:r>
          </a:p>
          <a:p>
            <a:pPr marL="514350" lvl="1" indent="-514350">
              <a:buFont typeface="+mj-lt"/>
              <a:buAutoNum type="arabicParenR"/>
            </a:pPr>
            <a:r>
              <a:rPr lang="en-US" sz="2400" dirty="0" err="1" smtClean="0"/>
              <a:t>Proparacaine</a:t>
            </a:r>
            <a:r>
              <a:rPr lang="en-US" sz="2400" dirty="0" smtClean="0"/>
              <a:t> HCl, </a:t>
            </a:r>
            <a:r>
              <a:rPr lang="en-US" sz="2400" dirty="0" err="1" smtClean="0"/>
              <a:t>tetracaine</a:t>
            </a:r>
            <a:r>
              <a:rPr lang="en-US" sz="2400" dirty="0" smtClean="0"/>
              <a:t> HCl</a:t>
            </a:r>
          </a:p>
          <a:p>
            <a:pPr>
              <a:buNone/>
            </a:pPr>
            <a:r>
              <a:rPr lang="en-US" sz="2400" b="1" u="sng" dirty="0" smtClean="0"/>
              <a:t>5. Other drugs: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Artificial tears, </a:t>
            </a:r>
            <a:r>
              <a:rPr lang="en-US" sz="2400" dirty="0" err="1" smtClean="0"/>
              <a:t>Antiallergic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for </a:t>
            </a:r>
            <a:r>
              <a:rPr lang="en-US" dirty="0" smtClean="0"/>
              <a:t>Ears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Antibiotics for </a:t>
            </a:r>
            <a:r>
              <a:rPr lang="en-US" sz="2400" dirty="0" smtClean="0"/>
              <a:t>infection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err="1" smtClean="0"/>
              <a:t>Chloramphenicol</a:t>
            </a:r>
            <a:r>
              <a:rPr lang="en-US" sz="2400" dirty="0" smtClean="0"/>
              <a:t>, </a:t>
            </a:r>
            <a:r>
              <a:rPr lang="en-US" sz="2400" dirty="0" err="1" smtClean="0"/>
              <a:t>Gentamycine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 startAt="2"/>
              <a:defRPr/>
            </a:pPr>
            <a:r>
              <a:rPr lang="en-US" sz="2400" dirty="0" smtClean="0"/>
              <a:t>Steroid/antibiotic combinations</a:t>
            </a:r>
          </a:p>
          <a:p>
            <a:pPr lvl="1" eaLnBrk="1" hangingPunct="1">
              <a:defRPr/>
            </a:pPr>
            <a:r>
              <a:rPr lang="en-US" sz="2400" dirty="0" smtClean="0"/>
              <a:t>for superficial bacterial infections</a:t>
            </a:r>
          </a:p>
          <a:p>
            <a:pPr lvl="1" eaLnBrk="1" hangingPunct="1">
              <a:defRPr/>
            </a:pPr>
            <a:r>
              <a:rPr lang="en-US" sz="2400" dirty="0" err="1" smtClean="0"/>
              <a:t>Neomycine</a:t>
            </a:r>
            <a:r>
              <a:rPr lang="en-US" sz="2400" dirty="0" smtClean="0"/>
              <a:t>/</a:t>
            </a:r>
            <a:r>
              <a:rPr lang="en-US" sz="2400" dirty="0" err="1" smtClean="0"/>
              <a:t>polymexin</a:t>
            </a:r>
            <a:r>
              <a:rPr lang="en-US" sz="2400" dirty="0" smtClean="0"/>
              <a:t>/hydrocortisone( </a:t>
            </a:r>
            <a:r>
              <a:rPr lang="en-US" sz="2400" dirty="0" err="1" smtClean="0"/>
              <a:t>Cortisporin</a:t>
            </a:r>
            <a:r>
              <a:rPr lang="en-US" sz="2400" dirty="0" smtClean="0"/>
              <a:t> </a:t>
            </a:r>
            <a:r>
              <a:rPr lang="en-US" sz="2400" dirty="0" err="1" smtClean="0"/>
              <a:t>Otic</a:t>
            </a:r>
            <a:r>
              <a:rPr lang="en-US" sz="2400" dirty="0" smtClean="0"/>
              <a:t>)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marL="457200" indent="-457200" eaLnBrk="1" hangingPunct="1">
              <a:buFont typeface="+mj-lt"/>
              <a:buAutoNum type="arabicPeriod" startAt="3"/>
              <a:defRPr/>
            </a:pPr>
            <a:r>
              <a:rPr lang="en-US" sz="2400" dirty="0" smtClean="0"/>
              <a:t>Miscellaneous preparations</a:t>
            </a:r>
          </a:p>
          <a:p>
            <a:pPr lvl="1" eaLnBrk="1" hangingPunct="1">
              <a:defRPr/>
            </a:pPr>
            <a:r>
              <a:rPr lang="en-US" sz="2400" dirty="0" smtClean="0"/>
              <a:t>Treat ear wax, fungal infections, inflammation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1066800"/>
          </a:xfrm>
        </p:spPr>
        <p:txBody>
          <a:bodyPr/>
          <a:lstStyle/>
          <a:p>
            <a:pPr algn="ctr">
              <a:spcBef>
                <a:spcPts val="50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Bronchodilators</a:t>
            </a:r>
            <a:endParaRPr lang="en-US" dirty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924800" cy="44545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v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Sympathomimetic Drugs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Nonselective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adrenergic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drugs:- Epinephrine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alpha, beta-1 (cardiac), and beta-2 (respiratory) activities</a:t>
            </a:r>
          </a:p>
          <a:p>
            <a:pPr>
              <a:lnSpc>
                <a:spcPct val="90000"/>
              </a:lnSpc>
              <a:spcBef>
                <a:spcPts val="5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Nonselective beta-adrenergic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drugs:-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Isoproterenol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inhalation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Isuprol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Have both beta-1 and beta-2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effects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beta-2 receptor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drugs:-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Act primarily on beta-2 receptors in the lungs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 acting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salbutamol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Ventolin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(4hrs)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Long acting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formoterol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(12-24 hrs)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92100" lvl="1" indent="-292100">
              <a:lnSpc>
                <a:spcPct val="90000"/>
              </a:lnSpc>
              <a:spcBef>
                <a:spcPts val="500"/>
              </a:spcBef>
              <a:buNone/>
              <a:tabLst>
                <a:tab pos="114300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Bronchodilators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Xanthine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Xanthine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drugs include caffeine,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theophylline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theobromine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i="1" u="sng" dirty="0">
                <a:latin typeface="Times New Roman" pitchFamily="18" charset="0"/>
                <a:cs typeface="Times New Roman" pitchFamily="18" charset="0"/>
              </a:rPr>
              <a:t>Actions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Relax smooth muscle (particularly bronchial smooth muscle)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Stimulate cardiac muscle and CNS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Increase diaphragmatic contractility</a:t>
            </a:r>
          </a:p>
          <a:p>
            <a:pPr lvl="1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Promote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diuresis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through increased renal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perfusion</a:t>
            </a:r>
          </a:p>
          <a:p>
            <a:pPr marL="166688" lvl="1" indent="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Not first line drugs in acute asthma.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 anchor="ctr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Bronchial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620000" cy="4648199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Asthma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 chronic disease characterized by airflow obstruction and hyperactivity and inflammation of the airway mucosa.</a:t>
            </a: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Asthma results from:-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*bronchoconstriction 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*Inflammation of the bronchial wall, and increased mucous secretion</a:t>
            </a: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N.B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(Asthma may be acute or chronic)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Therapeutic strategy:-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↓Decrease bronchoconstriction→ by making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bronchodiltation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using bronchodilators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↓ Decrease inflammation of the bronchial wall→ by Anti-inflammatory agents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Bronchial Asthma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2514600" cy="457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2667000" cy="457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Bronchial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SzPct val="8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quick relief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asthmatic attacks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short acting B2 agonist as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salbutamol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inhaler</a:t>
            </a:r>
          </a:p>
          <a:p>
            <a:pPr>
              <a:buSzPct val="8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long term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control of asthma</a:t>
            </a: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Inhaled corticosteroids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beclomethason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budesonide</a:t>
            </a:r>
            <a:endParaRPr lang="en-US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Long-acting beta2-agonists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formoterol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lvl="1">
              <a:buSzPct val="85000"/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Leukotriene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modifiers as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Montelukast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Singulair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SzPct val="8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Taken daily over a long period of time</a:t>
            </a:r>
          </a:p>
          <a:p>
            <a:pPr>
              <a:buSzPct val="8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prophylaxis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cromolyn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nedocromil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are used, they are mast cell stabilizers.</a:t>
            </a:r>
          </a:p>
          <a:p>
            <a:pPr>
              <a:buSzPct val="8500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* They are not helpful during acute attacks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inhaler</a:t>
            </a:r>
            <a:endParaRPr lang="en-US" dirty="0"/>
          </a:p>
        </p:txBody>
      </p:sp>
      <p:pic>
        <p:nvPicPr>
          <p:cNvPr id="4" name="Picture 4" descr="chart showing proper use of inhale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5794"/>
          <a:stretch>
            <a:fillRect/>
          </a:stretch>
        </p:blipFill>
        <p:spPr bwMode="auto">
          <a:xfrm>
            <a:off x="990600" y="1371600"/>
            <a:ext cx="6781800" cy="50292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Respiratory Drugs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Respiratory Stimulants  (analeptics)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rate and depth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Spirits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ammonia only inhalation drug given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stimulant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Administered during cases of fainting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1044</Words>
  <Application>Microsoft Office PowerPoint</Application>
  <PresentationFormat>On-screen Show (4:3)</PresentationFormat>
  <Paragraphs>206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Drugs affecting respiratory system</vt:lpstr>
      <vt:lpstr>Bronchodilators</vt:lpstr>
      <vt:lpstr>Bronchodilators</vt:lpstr>
      <vt:lpstr>Bronchodilators</vt:lpstr>
      <vt:lpstr>Bronchial Asthma</vt:lpstr>
      <vt:lpstr>Bronchial Asthma</vt:lpstr>
      <vt:lpstr>Bronchial Asthma</vt:lpstr>
      <vt:lpstr>Using the inhaler</vt:lpstr>
      <vt:lpstr>Other Respiratory Drugs</vt:lpstr>
      <vt:lpstr>Other Respiratory Drugs</vt:lpstr>
      <vt:lpstr>Other Respiratory Drugs</vt:lpstr>
      <vt:lpstr>Other Respiratory Drugs</vt:lpstr>
      <vt:lpstr>Antihistamines</vt:lpstr>
      <vt:lpstr>Antihistamines</vt:lpstr>
      <vt:lpstr>Antihistamines</vt:lpstr>
      <vt:lpstr>Drugs Affecting The Gastrointestinal Tract</vt:lpstr>
      <vt:lpstr>Drugs that affect stomach</vt:lpstr>
      <vt:lpstr>Drugs that affect stomach</vt:lpstr>
      <vt:lpstr>Drugs Affecting the stomach</vt:lpstr>
      <vt:lpstr>Drugs Affecting the Lower GI Tract</vt:lpstr>
      <vt:lpstr>Drugs Affecting the Lower GI Tract</vt:lpstr>
      <vt:lpstr>Drugs for eye and ear</vt:lpstr>
      <vt:lpstr>Drugs for eyes</vt:lpstr>
      <vt:lpstr>Drugs for eyes</vt:lpstr>
      <vt:lpstr>Drugs for eyes</vt:lpstr>
      <vt:lpstr>Drugs for Ears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Hind</dc:creator>
  <cp:lastModifiedBy>Hind</cp:lastModifiedBy>
  <cp:revision>5</cp:revision>
  <dcterms:created xsi:type="dcterms:W3CDTF">2012-05-11T21:29:26Z</dcterms:created>
  <dcterms:modified xsi:type="dcterms:W3CDTF">2012-05-14T22:19:53Z</dcterms:modified>
</cp:coreProperties>
</file>