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313" r:id="rId3"/>
    <p:sldId id="312" r:id="rId4"/>
    <p:sldId id="314" r:id="rId5"/>
    <p:sldId id="315" r:id="rId6"/>
    <p:sldId id="322" r:id="rId7"/>
    <p:sldId id="316" r:id="rId8"/>
    <p:sldId id="317" r:id="rId9"/>
    <p:sldId id="318" r:id="rId10"/>
    <p:sldId id="319" r:id="rId11"/>
    <p:sldId id="326" r:id="rId12"/>
    <p:sldId id="320" r:id="rId13"/>
    <p:sldId id="321" r:id="rId14"/>
    <p:sldId id="323" r:id="rId15"/>
    <p:sldId id="324" r:id="rId16"/>
    <p:sldId id="325" r:id="rId17"/>
    <p:sldId id="327" r:id="rId18"/>
    <p:sldId id="328" r:id="rId19"/>
    <p:sldId id="331" r:id="rId20"/>
    <p:sldId id="329" r:id="rId21"/>
    <p:sldId id="330" r:id="rId22"/>
    <p:sldId id="332" r:id="rId23"/>
    <p:sldId id="333" r:id="rId24"/>
    <p:sldId id="334" r:id="rId25"/>
    <p:sldId id="335" r:id="rId26"/>
    <p:sldId id="338" r:id="rId27"/>
    <p:sldId id="340" r:id="rId28"/>
    <p:sldId id="341" r:id="rId29"/>
    <p:sldId id="342" r:id="rId30"/>
    <p:sldId id="339" r:id="rId31"/>
    <p:sldId id="343" r:id="rId32"/>
    <p:sldId id="336" r:id="rId33"/>
    <p:sldId id="337" r:id="rId34"/>
    <p:sldId id="344" r:id="rId3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>
        <p:scale>
          <a:sx n="66" d="100"/>
          <a:sy n="66" d="100"/>
        </p:scale>
        <p:origin x="-151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Sheet1!$K$1</c:f>
              <c:strCache>
                <c:ptCount val="1"/>
                <c:pt idx="0">
                  <c:v>īpatnējie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Sheet1!$J$2:$J$6</c:f>
              <c:numCache>
                <c:formatCode>General</c:formatCode>
                <c:ptCount val="5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</c:numCache>
            </c:numRef>
          </c:xVal>
          <c:yVal>
            <c:numRef>
              <c:f>Sheet1!$K$2:$K$6</c:f>
              <c:numCache>
                <c:formatCode>General</c:formatCode>
                <c:ptCount val="5"/>
                <c:pt idx="0">
                  <c:v>5.2836364069346544</c:v>
                </c:pt>
                <c:pt idx="1">
                  <c:v>3.8488793103448278</c:v>
                </c:pt>
                <c:pt idx="2">
                  <c:v>2.0805081920365782</c:v>
                </c:pt>
                <c:pt idx="3">
                  <c:v>1.1844670413412077</c:v>
                </c:pt>
                <c:pt idx="4">
                  <c:v>0.5511159268432082</c:v>
                </c:pt>
              </c:numCache>
            </c:numRef>
          </c:yVal>
        </c:ser>
        <c:axId val="51523584"/>
        <c:axId val="76803072"/>
      </c:scatterChart>
      <c:valAx>
        <c:axId val="51523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76803072"/>
        <c:crosses val="autoZero"/>
        <c:crossBetween val="midCat"/>
      </c:valAx>
      <c:valAx>
        <c:axId val="76803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51523584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Sheet1!$L$1</c:f>
              <c:strCache>
                <c:ptCount val="1"/>
                <c:pt idx="0">
                  <c:v>v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Sheet1!$K$2:$K$7</c:f>
              <c:numCache>
                <c:formatCode>General</c:formatCode>
                <c:ptCount val="6"/>
                <c:pt idx="0">
                  <c:v>5.2836364069346544</c:v>
                </c:pt>
                <c:pt idx="1">
                  <c:v>3.8488793103448278</c:v>
                </c:pt>
                <c:pt idx="2">
                  <c:v>2.0805081920365782</c:v>
                </c:pt>
                <c:pt idx="3">
                  <c:v>1.1844670413412077</c:v>
                </c:pt>
                <c:pt idx="4">
                  <c:v>0.5511159268432082</c:v>
                </c:pt>
              </c:numCache>
            </c:numRef>
          </c:xVal>
          <c:yVal>
            <c:numRef>
              <c:f>Sheet1!$L$2:$L$7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</c:numCache>
            </c:numRef>
          </c:yVal>
        </c:ser>
        <c:axId val="91909120"/>
        <c:axId val="104417152"/>
      </c:scatterChart>
      <c:valAx>
        <c:axId val="91909120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04417152"/>
        <c:crosses val="autoZero"/>
        <c:crossBetween val="midCat"/>
      </c:valAx>
      <c:valAx>
        <c:axId val="104417152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91909120"/>
        <c:crosses val="autoZero"/>
        <c:crossBetween val="midCat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0.19985</cdr:x>
      <cdr:y>0.03887</cdr:y>
    </cdr:from>
    <cdr:to>
      <cdr:x>0.85965</cdr:x>
      <cdr:y>0.71942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820296" y="134476"/>
          <a:ext cx="2708096" cy="2354580"/>
        </a:xfrm>
        <a:custGeom xmlns:a="http://schemas.openxmlformats.org/drawingml/2006/main">
          <a:avLst/>
          <a:gdLst>
            <a:gd name="connsiteX0" fmla="*/ 0 w 2735580"/>
            <a:gd name="connsiteY0" fmla="*/ 2354580 h 2354580"/>
            <a:gd name="connsiteX1" fmla="*/ 640080 w 2735580"/>
            <a:gd name="connsiteY1" fmla="*/ 2080260 h 2354580"/>
            <a:gd name="connsiteX2" fmla="*/ 1706880 w 2735580"/>
            <a:gd name="connsiteY2" fmla="*/ 1493520 h 2354580"/>
            <a:gd name="connsiteX3" fmla="*/ 2232660 w 2735580"/>
            <a:gd name="connsiteY3" fmla="*/ 914400 h 2354580"/>
            <a:gd name="connsiteX4" fmla="*/ 2598420 w 2735580"/>
            <a:gd name="connsiteY4" fmla="*/ 327660 h 2354580"/>
            <a:gd name="connsiteX5" fmla="*/ 2735580 w 2735580"/>
            <a:gd name="connsiteY5" fmla="*/ 0 h 235458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2735580" h="2354580">
              <a:moveTo>
                <a:pt x="0" y="2354580"/>
              </a:moveTo>
              <a:cubicBezTo>
                <a:pt x="177800" y="2289175"/>
                <a:pt x="355600" y="2223770"/>
                <a:pt x="640080" y="2080260"/>
              </a:cubicBezTo>
              <a:cubicBezTo>
                <a:pt x="924560" y="1936750"/>
                <a:pt x="1441450" y="1687830"/>
                <a:pt x="1706880" y="1493520"/>
              </a:cubicBezTo>
              <a:cubicBezTo>
                <a:pt x="1972310" y="1299210"/>
                <a:pt x="2084070" y="1108710"/>
                <a:pt x="2232660" y="914400"/>
              </a:cubicBezTo>
              <a:cubicBezTo>
                <a:pt x="2381250" y="720090"/>
                <a:pt x="2514600" y="480060"/>
                <a:pt x="2598420" y="327660"/>
              </a:cubicBezTo>
              <a:cubicBezTo>
                <a:pt x="2682240" y="175260"/>
                <a:pt x="2708910" y="87630"/>
                <a:pt x="2735580" y="0"/>
              </a:cubicBezTo>
            </a:path>
          </a:pathLst>
        </a:cu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C8D05-A63C-4DA4-8F85-A8CCFD1AA5E4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78D72-9E41-4FD4-9C89-ACAC7A30E528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4F54-1019-4A62-89E4-AB9A14E29FE2}" type="datetimeFigureOut">
              <a:rPr lang="lv-LV" smtClean="0"/>
              <a:pPr/>
              <a:t>2014.05.06.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A89C-9355-4550-BFFC-CAA26837E6D7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vis.buss@rtu.l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Ritošais sastāvs un vilce</a:t>
            </a:r>
            <a:br>
              <a:rPr lang="lv-LV" dirty="0" smtClean="0"/>
            </a:br>
            <a:r>
              <a:rPr lang="lv-LV" sz="2800" dirty="0" smtClean="0"/>
              <a:t>#7 Vilces aprēķini – </a:t>
            </a:r>
            <a:r>
              <a:rPr lang="lv-LV" sz="2800" dirty="0" smtClean="0"/>
              <a:t>3. </a:t>
            </a:r>
            <a:r>
              <a:rPr lang="lv-LV" sz="2800" dirty="0" smtClean="0"/>
              <a:t>daļa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lv-LV" sz="2400" dirty="0" smtClean="0"/>
              <a:t>Doc. J. </a:t>
            </a:r>
            <a:r>
              <a:rPr lang="lv-LV" sz="2400" dirty="0" err="1" smtClean="0"/>
              <a:t>Eiduks</a:t>
            </a:r>
            <a:endParaRPr lang="lv-LV" sz="2400" dirty="0"/>
          </a:p>
          <a:p>
            <a:pPr algn="r"/>
            <a:r>
              <a:rPr lang="lv-LV" sz="2400" dirty="0" smtClean="0"/>
              <a:t>D. Bušs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37321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 err="1" smtClean="0">
                <a:hlinkClick r:id="rId2"/>
              </a:rPr>
              <a:t>davis.buss@rtu.lv</a:t>
            </a:r>
            <a:endParaRPr lang="lv-LV" dirty="0" smtClean="0"/>
          </a:p>
          <a:p>
            <a:pPr algn="r"/>
            <a:r>
              <a:rPr lang="lv-LV" dirty="0" smtClean="0"/>
              <a:t>Mob. 26378147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Tuvinātais analītiskais risinājums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Vienādojums analītiskā formā nobrauktā ceļa noteikšanai: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01958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v</a:t>
            </a:r>
            <a:r>
              <a:rPr lang="lv-LV" sz="2400" baseline="-25000" dirty="0" err="1" smtClean="0"/>
              <a:t>hi</a:t>
            </a:r>
            <a:r>
              <a:rPr lang="lv-LV" sz="2400" dirty="0" smtClean="0"/>
              <a:t> – kustības ātrums i-tā aprēķina posma sākumā;</a:t>
            </a:r>
          </a:p>
          <a:p>
            <a:r>
              <a:rPr lang="lv-LV" sz="2400" dirty="0" err="1" smtClean="0"/>
              <a:t>v</a:t>
            </a:r>
            <a:r>
              <a:rPr lang="lv-LV" sz="2400" baseline="-25000" dirty="0" err="1" smtClean="0"/>
              <a:t>ki</a:t>
            </a:r>
            <a:r>
              <a:rPr lang="lv-LV" sz="2400" dirty="0" smtClean="0"/>
              <a:t> – kustības ātrums i-tā aprēķina posma beigās;</a:t>
            </a:r>
          </a:p>
          <a:p>
            <a:r>
              <a:rPr lang="lv-LV" sz="2400" dirty="0" smtClean="0"/>
              <a:t>(</a:t>
            </a:r>
            <a:r>
              <a:rPr lang="lv-LV" sz="2400" dirty="0" err="1" smtClean="0"/>
              <a:t>f</a:t>
            </a:r>
            <a:r>
              <a:rPr lang="lv-LV" sz="2400" baseline="-25000" dirty="0" err="1" smtClean="0"/>
              <a:t>k</a:t>
            </a:r>
            <a:r>
              <a:rPr lang="lv-LV" sz="2400" dirty="0" err="1" smtClean="0"/>
              <a:t>-w</a:t>
            </a:r>
            <a:r>
              <a:rPr lang="lv-LV" sz="2400" baseline="-25000" dirty="0" err="1" smtClean="0"/>
              <a:t>k</a:t>
            </a:r>
            <a:r>
              <a:rPr lang="lv-LV" sz="2400" dirty="0" smtClean="0"/>
              <a:t>)</a:t>
            </a:r>
            <a:r>
              <a:rPr lang="lv-LV" sz="2400" baseline="-25000" dirty="0" smtClean="0"/>
              <a:t>i</a:t>
            </a:r>
            <a:r>
              <a:rPr lang="lv-LV" sz="2400" dirty="0" smtClean="0"/>
              <a:t> – īpatnējie </a:t>
            </a:r>
            <a:r>
              <a:rPr lang="lv-LV" sz="2400" dirty="0" err="1" smtClean="0"/>
              <a:t>rezultējošie</a:t>
            </a:r>
            <a:r>
              <a:rPr lang="lv-LV" sz="2400" dirty="0" smtClean="0"/>
              <a:t> spēki, kas darbojas uz vilcienu i-tajā posmā, pie vidējā ātruma i-tajā posmā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89250" y="2781300"/>
          <a:ext cx="3076575" cy="1106488"/>
        </p:xfrm>
        <a:graphic>
          <a:graphicData uri="http://schemas.openxmlformats.org/presentationml/2006/ole">
            <p:oleObj spid="_x0000_s79876" name="Equation" r:id="rId3" imgW="12697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Tuvinātais analītiskais risinājums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Vienādojums analītiskā formā </a:t>
            </a:r>
            <a:r>
              <a:rPr lang="lv-LV" dirty="0" smtClean="0"/>
              <a:t>laika noteikšanai (sekundēs), kas nepieciešams dotā posma nobraukšanai:</a:t>
            </a:r>
            <a:endParaRPr lang="en-US" dirty="0" smtClean="0"/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Kopējo laiku nosakām kā summu pa visiem posmiem.</a:t>
            </a:r>
            <a:endParaRPr lang="en-US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962275" y="3141663"/>
          <a:ext cx="2676525" cy="1106487"/>
        </p:xfrm>
        <a:graphic>
          <a:graphicData uri="http://schemas.openxmlformats.org/presentationml/2006/ole">
            <p:oleObj spid="_x0000_s84994" name="Equation" r:id="rId3" imgW="1104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1. piemērs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Noteiksim, cik garā ceļa posmā vilciens ieskriesies līdz ātrumam 50 km/h:</a:t>
            </a:r>
          </a:p>
          <a:p>
            <a:pPr lvl="1"/>
            <a:r>
              <a:rPr lang="lv-LV" dirty="0" smtClean="0"/>
              <a:t>Lokomotīve 2M62 (P=119 t);</a:t>
            </a:r>
          </a:p>
          <a:p>
            <a:pPr lvl="1"/>
            <a:r>
              <a:rPr lang="lv-LV" dirty="0" smtClean="0"/>
              <a:t>Sastāvs = 57 krauti pusvagoni (q=22,5 t)</a:t>
            </a:r>
          </a:p>
          <a:p>
            <a:pPr lvl="1"/>
            <a:r>
              <a:rPr lang="lv-LV" dirty="0" smtClean="0"/>
              <a:t>Ceļa kāpums = 0 promiles = līdzenums</a:t>
            </a:r>
          </a:p>
          <a:p>
            <a:r>
              <a:rPr lang="lv-LV" dirty="0" smtClean="0"/>
              <a:t>Sastādām </a:t>
            </a:r>
            <a:r>
              <a:rPr lang="lv-LV" dirty="0" err="1" smtClean="0"/>
              <a:t>rezultējošo</a:t>
            </a:r>
            <a:r>
              <a:rPr lang="lv-LV" dirty="0" smtClean="0"/>
              <a:t> spēku diagrammu vilces režīmam (</a:t>
            </a:r>
            <a:r>
              <a:rPr lang="lv-LV" dirty="0" err="1" smtClean="0"/>
              <a:t>f</a:t>
            </a:r>
            <a:r>
              <a:rPr lang="lv-LV" baseline="-25000" dirty="0" err="1" smtClean="0"/>
              <a:t>k</a:t>
            </a:r>
            <a:r>
              <a:rPr lang="lv-LV" dirty="0" err="1" smtClean="0"/>
              <a:t>-w’</a:t>
            </a:r>
            <a:r>
              <a:rPr lang="lv-LV" baseline="-25000" dirty="0" err="1" smtClean="0"/>
              <a:t>0</a:t>
            </a:r>
            <a:r>
              <a:rPr lang="lv-LV" dirty="0" err="1" smtClean="0"/>
              <a:t>-w”</a:t>
            </a:r>
            <a:r>
              <a:rPr lang="lv-LV" baseline="-25000" dirty="0" err="1" smtClean="0"/>
              <a:t>0</a:t>
            </a:r>
            <a:r>
              <a:rPr lang="lv-LV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Spēku aprēķins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>
            <a:normAutofit lnSpcReduction="10000"/>
          </a:bodyPr>
          <a:lstStyle/>
          <a:p>
            <a:r>
              <a:rPr lang="lv-LV" sz="2800" dirty="0" smtClean="0"/>
              <a:t>Kustības pretestība lokomotīvei:</a:t>
            </a:r>
          </a:p>
          <a:p>
            <a:endParaRPr lang="lv-LV" sz="2800" dirty="0" smtClean="0"/>
          </a:p>
          <a:p>
            <a:endParaRPr lang="lv-LV" sz="1700" dirty="0" smtClean="0"/>
          </a:p>
          <a:p>
            <a:r>
              <a:rPr lang="lv-LV" sz="2800" dirty="0" smtClean="0"/>
              <a:t>Kustības pretestība krautiem vagoniem (</a:t>
            </a:r>
            <a:r>
              <a:rPr lang="lv-LV" sz="2800" dirty="0" err="1" smtClean="0"/>
              <a:t>ritgultņi</a:t>
            </a:r>
            <a:r>
              <a:rPr lang="lv-LV" sz="2800" dirty="0" smtClean="0"/>
              <a:t>, </a:t>
            </a:r>
            <a:r>
              <a:rPr lang="lv-LV" sz="2800" dirty="0" err="1" smtClean="0"/>
              <a:t>salaidņu</a:t>
            </a:r>
            <a:r>
              <a:rPr lang="lv-LV" sz="2800" dirty="0" smtClean="0"/>
              <a:t> ceļš, q=22,5):</a:t>
            </a:r>
          </a:p>
          <a:p>
            <a:endParaRPr lang="lv-LV" sz="2800" dirty="0" smtClean="0"/>
          </a:p>
          <a:p>
            <a:endParaRPr lang="lv-LV" sz="2800" dirty="0" smtClean="0"/>
          </a:p>
          <a:p>
            <a:r>
              <a:rPr lang="lv-LV" sz="2800" dirty="0" smtClean="0"/>
              <a:t>Rēķināsim pa posmiem 0-10 km/h, 10-20 km/h, tāpēc mums interesē kustības pretestības spēki pie vidējām ātruma vērtībām:</a:t>
            </a:r>
          </a:p>
          <a:p>
            <a:pPr lvl="1"/>
            <a:r>
              <a:rPr lang="lv-LV" sz="2400" dirty="0" smtClean="0"/>
              <a:t>5 km/h; 15 km/h; 25 </a:t>
            </a:r>
            <a:r>
              <a:rPr lang="lv-LV" sz="2400" dirty="0" smtClean="0"/>
              <a:t>km/h; </a:t>
            </a:r>
            <a:r>
              <a:rPr lang="lv-LV" sz="2400" dirty="0" smtClean="0"/>
              <a:t>35 </a:t>
            </a:r>
            <a:r>
              <a:rPr lang="lv-LV" sz="2400" dirty="0" smtClean="0"/>
              <a:t>km/h; </a:t>
            </a:r>
            <a:r>
              <a:rPr lang="lv-LV" sz="2400" dirty="0" smtClean="0"/>
              <a:t>45 </a:t>
            </a:r>
            <a:r>
              <a:rPr lang="lv-LV" sz="2400" dirty="0" smtClean="0"/>
              <a:t>km/h; </a:t>
            </a:r>
            <a:endParaRPr lang="lv-LV" sz="2400" dirty="0" smtClean="0"/>
          </a:p>
          <a:p>
            <a:endParaRPr lang="lv-LV" sz="2800" dirty="0" smtClean="0"/>
          </a:p>
          <a:p>
            <a:endParaRPr lang="en-US" sz="2800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4464496" cy="98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844824"/>
            <a:ext cx="4252452" cy="69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Spēku aprēķins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lv-LV" sz="2800" dirty="0" smtClean="0"/>
              <a:t>Vilcējspēks </a:t>
            </a:r>
            <a:r>
              <a:rPr lang="lv-LV" sz="2800" dirty="0" err="1" smtClean="0"/>
              <a:t>F</a:t>
            </a:r>
            <a:r>
              <a:rPr lang="lv-LV" sz="2800" baseline="-25000" dirty="0" err="1" smtClean="0"/>
              <a:t>k</a:t>
            </a:r>
            <a:r>
              <a:rPr lang="lv-LV" sz="2800" baseline="-25000" dirty="0" smtClean="0"/>
              <a:t> </a:t>
            </a:r>
            <a:r>
              <a:rPr lang="lv-LV" sz="2800" dirty="0" smtClean="0"/>
              <a:t>lokomotīvei 2M62:</a:t>
            </a:r>
          </a:p>
          <a:p>
            <a:pPr lvl="1"/>
            <a:r>
              <a:rPr lang="lv-LV" sz="2400" dirty="0" smtClean="0"/>
              <a:t>5 km/h = 32370 kg;</a:t>
            </a:r>
          </a:p>
          <a:p>
            <a:pPr lvl="1"/>
            <a:r>
              <a:rPr lang="lv-LV" sz="2400" dirty="0" smtClean="0"/>
              <a:t>15 km/h = 25200 kg;</a:t>
            </a:r>
          </a:p>
          <a:p>
            <a:pPr lvl="1"/>
            <a:r>
              <a:rPr lang="lv-LV" sz="2400" dirty="0" smtClean="0"/>
              <a:t>25 km/h = 16400 kg;</a:t>
            </a:r>
          </a:p>
          <a:p>
            <a:pPr lvl="1"/>
            <a:r>
              <a:rPr lang="lv-LV" sz="2400" dirty="0" smtClean="0"/>
              <a:t>35 km/h = 12300 kg;</a:t>
            </a:r>
          </a:p>
          <a:p>
            <a:pPr lvl="1"/>
            <a:r>
              <a:rPr lang="lv-LV" sz="2400" dirty="0" smtClean="0"/>
              <a:t>45 km/h = 9700 kg</a:t>
            </a:r>
            <a:r>
              <a:rPr lang="lv-LV" sz="2400" dirty="0" smtClean="0"/>
              <a:t>;</a:t>
            </a:r>
          </a:p>
          <a:p>
            <a:r>
              <a:rPr lang="lv-LV" dirty="0" err="1" smtClean="0"/>
              <a:t>Rezultējošie</a:t>
            </a:r>
            <a:r>
              <a:rPr lang="lv-LV" dirty="0" smtClean="0"/>
              <a:t> īpatnējie spēki:</a:t>
            </a:r>
            <a:endParaRPr lang="lv-LV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2550" y="4797425"/>
          <a:ext cx="6389688" cy="1135063"/>
        </p:xfrm>
        <a:graphic>
          <a:graphicData uri="http://schemas.openxmlformats.org/presentationml/2006/ole">
            <p:oleObj spid="_x0000_s82946" name="Equation" r:id="rId3" imgW="2361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Rezultējošo</a:t>
            </a:r>
            <a:r>
              <a:rPr lang="lv-LV" dirty="0" smtClean="0"/>
              <a:t> spēku diagramma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23528" y="2132856"/>
          <a:ext cx="39604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14847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Vilces raksturlīknes formā </a:t>
            </a:r>
            <a:r>
              <a:rPr lang="lv-LV" dirty="0" err="1" smtClean="0"/>
              <a:t>f</a:t>
            </a:r>
            <a:r>
              <a:rPr lang="lv-LV" baseline="-25000" dirty="0" err="1" smtClean="0"/>
              <a:t>T</a:t>
            </a:r>
            <a:r>
              <a:rPr lang="lv-LV" dirty="0" err="1" smtClean="0"/>
              <a:t>=f</a:t>
            </a:r>
            <a:r>
              <a:rPr lang="lv-LV" dirty="0" smtClean="0"/>
              <a:t>(v)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1412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err="1" smtClean="0"/>
              <a:t>Rezultējošo</a:t>
            </a:r>
            <a:r>
              <a:rPr lang="lv-LV" dirty="0" smtClean="0"/>
              <a:t> spēku diagrammas formā </a:t>
            </a:r>
            <a:r>
              <a:rPr lang="lv-LV" dirty="0" err="1" smtClean="0"/>
              <a:t>v=f</a:t>
            </a:r>
            <a:r>
              <a:rPr lang="lv-LV" dirty="0" smtClean="0"/>
              <a:t>(</a:t>
            </a:r>
            <a:r>
              <a:rPr lang="lv-LV" dirty="0" err="1" smtClean="0"/>
              <a:t>f</a:t>
            </a:r>
            <a:r>
              <a:rPr lang="lv-LV" baseline="-25000" dirty="0" err="1" smtClean="0"/>
              <a:t>t</a:t>
            </a:r>
            <a:r>
              <a:rPr lang="lv-LV" dirty="0" smtClean="0"/>
              <a:t>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788024" y="2204864"/>
          <a:ext cx="4104456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ight Arrow 7"/>
          <p:cNvSpPr/>
          <p:nvPr/>
        </p:nvSpPr>
        <p:spPr>
          <a:xfrm>
            <a:off x="4139952" y="3645024"/>
            <a:ext cx="720080" cy="72008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11560" y="2348880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331640" y="2924944"/>
            <a:ext cx="2729820" cy="2081396"/>
          </a:xfrm>
          <a:custGeom>
            <a:avLst/>
            <a:gdLst>
              <a:gd name="connsiteX0" fmla="*/ 0 w 2377440"/>
              <a:gd name="connsiteY0" fmla="*/ 0 h 1676400"/>
              <a:gd name="connsiteX1" fmla="*/ 746760 w 2377440"/>
              <a:gd name="connsiteY1" fmla="*/ 876300 h 1676400"/>
              <a:gd name="connsiteX2" fmla="*/ 1363980 w 2377440"/>
              <a:gd name="connsiteY2" fmla="*/ 1272540 h 1676400"/>
              <a:gd name="connsiteX3" fmla="*/ 2042160 w 2377440"/>
              <a:gd name="connsiteY3" fmla="*/ 1577340 h 1676400"/>
              <a:gd name="connsiteX4" fmla="*/ 2377440 w 2377440"/>
              <a:gd name="connsiteY4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676400">
                <a:moveTo>
                  <a:pt x="0" y="0"/>
                </a:moveTo>
                <a:cubicBezTo>
                  <a:pt x="259715" y="332105"/>
                  <a:pt x="519430" y="664210"/>
                  <a:pt x="746760" y="876300"/>
                </a:cubicBezTo>
                <a:cubicBezTo>
                  <a:pt x="974090" y="1088390"/>
                  <a:pt x="1148080" y="1155700"/>
                  <a:pt x="1363980" y="1272540"/>
                </a:cubicBezTo>
                <a:cubicBezTo>
                  <a:pt x="1579880" y="1389380"/>
                  <a:pt x="1873250" y="1510030"/>
                  <a:pt x="2042160" y="1577340"/>
                </a:cubicBezTo>
                <a:cubicBezTo>
                  <a:pt x="2211070" y="1644650"/>
                  <a:pt x="2294255" y="1660525"/>
                  <a:pt x="2377440" y="1676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220072" y="4725144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9752" y="58772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2M62 + 57 </a:t>
            </a:r>
            <a:r>
              <a:rPr lang="lv-LV" dirty="0" err="1" smtClean="0"/>
              <a:t>vag</a:t>
            </a:r>
            <a:r>
              <a:rPr lang="lv-LV" dirty="0" smtClean="0"/>
              <a:t> (q=22,5 t) = 119 + 5130 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Aprēķins pa posmiem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1. posms – sākuma ātrums 0 km/h, beigu ātrums 10 km/h;</a:t>
            </a:r>
          </a:p>
          <a:p>
            <a:r>
              <a:rPr lang="lv-LV" dirty="0" err="1" smtClean="0"/>
              <a:t>Rezultējošais</a:t>
            </a:r>
            <a:r>
              <a:rPr lang="lv-LV" dirty="0" smtClean="0"/>
              <a:t> spēks f</a:t>
            </a:r>
            <a:r>
              <a:rPr lang="lv-LV" baseline="-25000" dirty="0" smtClean="0"/>
              <a:t>T</a:t>
            </a:r>
            <a:r>
              <a:rPr lang="lv-LV" dirty="0" smtClean="0"/>
              <a:t>=5,28 kg/t</a:t>
            </a:r>
          </a:p>
          <a:p>
            <a:r>
              <a:rPr lang="lv-LV" dirty="0" smtClean="0"/>
              <a:t>s</a:t>
            </a:r>
            <a:r>
              <a:rPr lang="lv-LV" baseline="-25000" dirty="0" smtClean="0"/>
              <a:t>1</a:t>
            </a:r>
            <a:r>
              <a:rPr lang="lv-LV" dirty="0" smtClean="0"/>
              <a:t>=?</a:t>
            </a:r>
          </a:p>
          <a:p>
            <a:r>
              <a:rPr lang="lv-LV" dirty="0" smtClean="0"/>
              <a:t>2. posms 10-20 km/h, s</a:t>
            </a:r>
            <a:r>
              <a:rPr lang="lv-LV" baseline="-25000" dirty="0" smtClean="0"/>
              <a:t>2</a:t>
            </a:r>
            <a:r>
              <a:rPr lang="lv-LV" dirty="0" smtClean="0"/>
              <a:t>=?</a:t>
            </a:r>
          </a:p>
          <a:p>
            <a:r>
              <a:rPr lang="lv-LV" dirty="0" smtClean="0"/>
              <a:t>s</a:t>
            </a:r>
            <a:r>
              <a:rPr lang="lv-LV" baseline="-25000" dirty="0" smtClean="0"/>
              <a:t>3</a:t>
            </a:r>
            <a:r>
              <a:rPr lang="lv-LV" dirty="0" smtClean="0"/>
              <a:t>=?; s</a:t>
            </a:r>
            <a:r>
              <a:rPr lang="lv-LV" baseline="-25000" dirty="0" smtClean="0"/>
              <a:t>4</a:t>
            </a:r>
            <a:r>
              <a:rPr lang="lv-LV" dirty="0" smtClean="0"/>
              <a:t>=?; s</a:t>
            </a:r>
            <a:r>
              <a:rPr lang="lv-LV" baseline="-25000" dirty="0" smtClean="0"/>
              <a:t>5</a:t>
            </a:r>
            <a:r>
              <a:rPr lang="lv-LV" dirty="0" smtClean="0"/>
              <a:t>=?</a:t>
            </a:r>
            <a:endParaRPr lang="en-US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843808" y="5229200"/>
          <a:ext cx="3816424" cy="1372574"/>
        </p:xfrm>
        <a:graphic>
          <a:graphicData uri="http://schemas.openxmlformats.org/presentationml/2006/ole">
            <p:oleObj spid="_x0000_s83970" name="Equation" r:id="rId3" imgW="12697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Aprēķins pa posmiem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Brauciena laiks katrā aprēķina posmā:</a:t>
            </a:r>
          </a:p>
          <a:p>
            <a:pPr lvl="1"/>
            <a:r>
              <a:rPr lang="lv-LV" dirty="0" smtClean="0"/>
              <a:t>Δt</a:t>
            </a:r>
            <a:r>
              <a:rPr lang="lv-LV" baseline="-25000" dirty="0" smtClean="0"/>
              <a:t>1</a:t>
            </a:r>
            <a:r>
              <a:rPr lang="lv-LV" dirty="0" smtClean="0"/>
              <a:t>=?</a:t>
            </a:r>
          </a:p>
          <a:p>
            <a:pPr lvl="1"/>
            <a:r>
              <a:rPr lang="lv-LV" dirty="0" smtClean="0"/>
              <a:t>Δt</a:t>
            </a:r>
            <a:r>
              <a:rPr lang="lv-LV" baseline="-25000" dirty="0" smtClean="0"/>
              <a:t>2</a:t>
            </a:r>
            <a:r>
              <a:rPr lang="lv-LV" dirty="0" smtClean="0"/>
              <a:t>=?</a:t>
            </a:r>
            <a:endParaRPr lang="en-US" dirty="0" smtClean="0"/>
          </a:p>
          <a:p>
            <a:pPr lvl="1"/>
            <a:r>
              <a:rPr lang="lv-LV" dirty="0" smtClean="0"/>
              <a:t>...</a:t>
            </a:r>
          </a:p>
          <a:p>
            <a:r>
              <a:rPr lang="lv-LV" dirty="0" smtClean="0"/>
              <a:t>Summārais brauciena laiks:</a:t>
            </a:r>
          </a:p>
          <a:p>
            <a:pPr lvl="1"/>
            <a:r>
              <a:rPr lang="lv-LV" dirty="0" smtClean="0"/>
              <a:t>t=Δt</a:t>
            </a:r>
            <a:r>
              <a:rPr lang="lv-LV" baseline="-25000" dirty="0" smtClean="0"/>
              <a:t>1</a:t>
            </a:r>
            <a:r>
              <a:rPr lang="lv-LV" dirty="0" smtClean="0"/>
              <a:t>+Δt</a:t>
            </a:r>
            <a:r>
              <a:rPr lang="lv-LV" baseline="-25000" dirty="0" smtClean="0"/>
              <a:t>2</a:t>
            </a:r>
            <a:r>
              <a:rPr lang="lv-LV" dirty="0" smtClean="0"/>
              <a:t>+Δt</a:t>
            </a:r>
            <a:r>
              <a:rPr lang="lv-LV" baseline="-25000" dirty="0" smtClean="0"/>
              <a:t>3</a:t>
            </a:r>
            <a:r>
              <a:rPr lang="lv-LV" dirty="0" smtClean="0"/>
              <a:t>+Δt</a:t>
            </a:r>
            <a:r>
              <a:rPr lang="lv-LV" baseline="-25000" dirty="0" smtClean="0"/>
              <a:t>4</a:t>
            </a:r>
            <a:r>
              <a:rPr lang="lv-LV" dirty="0" smtClean="0"/>
              <a:t>+Δt</a:t>
            </a:r>
            <a:r>
              <a:rPr lang="lv-LV" baseline="-25000" dirty="0" smtClean="0"/>
              <a:t>5</a:t>
            </a:r>
            <a:r>
              <a:rPr lang="lv-LV" dirty="0" smtClean="0"/>
              <a:t>=?</a:t>
            </a:r>
            <a:endParaRPr lang="en-US" dirty="0" smtClean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3131840" y="5373216"/>
          <a:ext cx="2676525" cy="1106487"/>
        </p:xfrm>
        <a:graphic>
          <a:graphicData uri="http://schemas.openxmlformats.org/presentationml/2006/ole">
            <p:oleObj spid="_x0000_s86018" name="Equation" r:id="rId3" imgW="1104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Rezultāts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Lai vilciens ar 57 krautiem pusvagoniem (q=22,5 t), kuru velk lokomotīve 2M62 (kopējais sastāva svars 119+5130 t) sasniegtu ātrumu 50 km/h, nepieciešams: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393305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lv-LV" sz="2800" dirty="0" smtClean="0"/>
              <a:t>veikt ceļu </a:t>
            </a:r>
            <a:r>
              <a:rPr lang="lv-LV" sz="2800" u="sng" dirty="0" smtClean="0"/>
              <a:t>s=10,68 km</a:t>
            </a:r>
            <a:r>
              <a:rPr lang="lv-LV" sz="2800" dirty="0" smtClean="0"/>
              <a:t>;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492277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lv-LV" sz="2800" dirty="0" smtClean="0"/>
              <a:t>un </a:t>
            </a:r>
            <a:r>
              <a:rPr lang="lv-LV" sz="2800" dirty="0" smtClean="0"/>
              <a:t>to vilciens veic </a:t>
            </a:r>
            <a:r>
              <a:rPr lang="lv-LV" sz="2800" u="sng" dirty="0" smtClean="0"/>
              <a:t>t=1077 sekundes=18 min</a:t>
            </a:r>
            <a:r>
              <a:rPr lang="lv-LV" sz="2800" dirty="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Iecirkņa šķērsošanas aprēķins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lv-LV" sz="2800" dirty="0" smtClean="0"/>
              <a:t>Līdzīgā veidā var aprēķināt arī visa iecirkņa vai atsevišķu posmu šķērsošanu, rezultātu sastādot kā ātruma un laika atkarību no koordinātes:</a:t>
            </a:r>
            <a:endParaRPr lang="en-US" sz="28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7414636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Fizikālais modelis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7584" y="2276872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flipH="1" flipV="1">
            <a:off x="2771800" y="2738900"/>
            <a:ext cx="380088" cy="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71600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7624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03648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1720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67744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3768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8"/>
          <p:cNvGrpSpPr/>
          <p:nvPr/>
        </p:nvGrpSpPr>
        <p:grpSpPr>
          <a:xfrm>
            <a:off x="3151888" y="2564904"/>
            <a:ext cx="1420112" cy="504056"/>
            <a:chOff x="3151888" y="2564904"/>
            <a:chExt cx="1420112" cy="504056"/>
          </a:xfrm>
        </p:grpSpPr>
        <p:sp>
          <p:nvSpPr>
            <p:cNvPr id="5" name="Rectangle 4"/>
            <p:cNvSpPr/>
            <p:nvPr/>
          </p:nvSpPr>
          <p:spPr>
            <a:xfrm>
              <a:off x="3151888" y="2564904"/>
              <a:ext cx="1420112" cy="3557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275856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880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067944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83968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>
            <a:stCxn id="22" idx="1"/>
            <a:endCxn id="5" idx="3"/>
          </p:cNvCxnSpPr>
          <p:nvPr/>
        </p:nvCxnSpPr>
        <p:spPr>
          <a:xfrm flipH="1">
            <a:off x="4572000" y="2742774"/>
            <a:ext cx="164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0"/>
          <p:cNvGrpSpPr/>
          <p:nvPr/>
        </p:nvGrpSpPr>
        <p:grpSpPr>
          <a:xfrm>
            <a:off x="4736064" y="2564904"/>
            <a:ext cx="1420112" cy="504056"/>
            <a:chOff x="3151888" y="2564904"/>
            <a:chExt cx="1420112" cy="504056"/>
          </a:xfrm>
        </p:grpSpPr>
        <p:sp>
          <p:nvSpPr>
            <p:cNvPr id="22" name="Rectangle 21"/>
            <p:cNvSpPr/>
            <p:nvPr/>
          </p:nvSpPr>
          <p:spPr>
            <a:xfrm>
              <a:off x="3151888" y="2564904"/>
              <a:ext cx="1420112" cy="3557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275856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491880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67944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83968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>
            <a:stCxn id="29" idx="1"/>
            <a:endCxn id="22" idx="3"/>
          </p:cNvCxnSpPr>
          <p:nvPr/>
        </p:nvCxnSpPr>
        <p:spPr>
          <a:xfrm flipH="1">
            <a:off x="6156176" y="2742774"/>
            <a:ext cx="164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27"/>
          <p:cNvGrpSpPr/>
          <p:nvPr/>
        </p:nvGrpSpPr>
        <p:grpSpPr>
          <a:xfrm>
            <a:off x="6320240" y="2564904"/>
            <a:ext cx="1420112" cy="504056"/>
            <a:chOff x="3151888" y="2564904"/>
            <a:chExt cx="1420112" cy="504056"/>
          </a:xfrm>
        </p:grpSpPr>
        <p:sp>
          <p:nvSpPr>
            <p:cNvPr id="29" name="Rectangle 28"/>
            <p:cNvSpPr/>
            <p:nvPr/>
          </p:nvSpPr>
          <p:spPr>
            <a:xfrm>
              <a:off x="3151888" y="2564904"/>
              <a:ext cx="1420112" cy="3557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75856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491880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067944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83968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/>
          <p:cNvCxnSpPr>
            <a:stCxn id="36" idx="1"/>
            <a:endCxn id="29" idx="3"/>
          </p:cNvCxnSpPr>
          <p:nvPr/>
        </p:nvCxnSpPr>
        <p:spPr>
          <a:xfrm flipH="1">
            <a:off x="7740352" y="2742774"/>
            <a:ext cx="164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34"/>
          <p:cNvGrpSpPr/>
          <p:nvPr/>
        </p:nvGrpSpPr>
        <p:grpSpPr>
          <a:xfrm>
            <a:off x="7904416" y="2564904"/>
            <a:ext cx="1420112" cy="504056"/>
            <a:chOff x="3151888" y="2564904"/>
            <a:chExt cx="1420112" cy="504056"/>
          </a:xfrm>
        </p:grpSpPr>
        <p:sp>
          <p:nvSpPr>
            <p:cNvPr id="36" name="Rectangle 35"/>
            <p:cNvSpPr/>
            <p:nvPr/>
          </p:nvSpPr>
          <p:spPr>
            <a:xfrm>
              <a:off x="3151888" y="2564904"/>
              <a:ext cx="1420112" cy="3557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75856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491880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067944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283968" y="2924944"/>
              <a:ext cx="144016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115616" y="24115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chemeClr val="bg1"/>
                </a:solidFill>
              </a:rPr>
              <a:t>Lokomotīve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6056" y="21328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Vilciena sastāvs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755576" y="2996952"/>
            <a:ext cx="360039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1835696" y="2996952"/>
            <a:ext cx="360039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563888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355976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148064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940152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732240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524328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8316416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483768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403648" y="299695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339752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1979712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259632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899592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491880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3131840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283968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3923928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076056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4716016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868144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5508104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660232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6300192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452320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7092280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244408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7884368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8999984" y="3068960"/>
            <a:ext cx="360040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8639944" y="3068960"/>
            <a:ext cx="360039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67544" y="15567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Aizstājam patieso vilciena sastāvu:</a:t>
            </a:r>
            <a:endParaRPr lang="en-US" dirty="0"/>
          </a:p>
        </p:txBody>
      </p:sp>
      <p:grpSp>
        <p:nvGrpSpPr>
          <p:cNvPr id="21" name="Group 104"/>
          <p:cNvGrpSpPr/>
          <p:nvPr/>
        </p:nvGrpSpPr>
        <p:grpSpPr>
          <a:xfrm>
            <a:off x="467544" y="1196752"/>
            <a:ext cx="7920880" cy="4257764"/>
            <a:chOff x="467544" y="1556792"/>
            <a:chExt cx="7920880" cy="425776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076056" y="1556792"/>
              <a:ext cx="0" cy="25202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067944" y="4077072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Sastāva viduspunkts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716016" y="4509120"/>
              <a:ext cx="864096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2843808" y="4941168"/>
              <a:ext cx="187220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9" idx="6"/>
            </p:cNvCxnSpPr>
            <p:nvPr/>
          </p:nvCxnSpPr>
          <p:spPr>
            <a:xfrm>
              <a:off x="5580112" y="4941168"/>
              <a:ext cx="216024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9" idx="3"/>
            </p:cNvCxnSpPr>
            <p:nvPr/>
          </p:nvCxnSpPr>
          <p:spPr>
            <a:xfrm flipH="1" flipV="1">
              <a:off x="3612630" y="5246557"/>
              <a:ext cx="1229930" cy="115"/>
            </a:xfrm>
            <a:prstGeom prst="straightConnector1">
              <a:avLst/>
            </a:prstGeom>
            <a:ln w="57150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508104" y="5229200"/>
              <a:ext cx="1218342" cy="116"/>
            </a:xfrm>
            <a:prstGeom prst="straightConnector1">
              <a:avLst/>
            </a:prstGeom>
            <a:ln w="57150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699792" y="4437112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>
                  <a:solidFill>
                    <a:srgbClr val="00B050"/>
                  </a:solidFill>
                </a:rPr>
                <a:t>Vilcējspēks </a:t>
              </a:r>
              <a:r>
                <a:rPr lang="lv-LV" dirty="0" err="1" smtClean="0">
                  <a:solidFill>
                    <a:srgbClr val="00B050"/>
                  </a:solidFill>
                </a:rPr>
                <a:t>F</a:t>
              </a:r>
              <a:r>
                <a:rPr lang="lv-LV" baseline="-25000" dirty="0" err="1" smtClean="0">
                  <a:solidFill>
                    <a:srgbClr val="00B050"/>
                  </a:solidFill>
                </a:rPr>
                <a:t>k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868144" y="4437112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>
                  <a:solidFill>
                    <a:srgbClr val="FF0000"/>
                  </a:solidFill>
                </a:rPr>
                <a:t>Bremzēšanas spēks B</a:t>
              </a:r>
              <a:r>
                <a:rPr lang="lv-LV" baseline="-25000" dirty="0" smtClean="0">
                  <a:solidFill>
                    <a:srgbClr val="FF0000"/>
                  </a:solidFill>
                </a:rPr>
                <a:t>T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07904" y="5445224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>
                  <a:solidFill>
                    <a:srgbClr val="FFC000"/>
                  </a:solidFill>
                </a:rPr>
                <a:t>Sastāva pretestības spēks </a:t>
              </a:r>
              <a:r>
                <a:rPr lang="lv-LV" dirty="0" err="1" smtClean="0">
                  <a:solidFill>
                    <a:srgbClr val="FFC000"/>
                  </a:solidFill>
                </a:rPr>
                <a:t>W</a:t>
              </a:r>
              <a:r>
                <a:rPr lang="lv-LV" baseline="-25000" dirty="0" err="1" smtClean="0">
                  <a:solidFill>
                    <a:srgbClr val="FFC000"/>
                  </a:solidFill>
                </a:rPr>
                <a:t>k</a:t>
              </a:r>
              <a:endParaRPr lang="en-US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67544" y="3789040"/>
              <a:ext cx="367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 smtClean="0"/>
                <a:t>Ar fizikālo modeli:</a:t>
              </a:r>
              <a:endParaRPr lang="en-US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251520" y="558924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 smtClean="0"/>
              <a:t>N.B.! </a:t>
            </a:r>
            <a:r>
              <a:rPr lang="lv-LV" sz="2000" dirty="0" smtClean="0"/>
              <a:t>Apskatām spēkus uz riteņa aploces! Vilcējspēks starp lokomotīvi un pirmo vagonu ir mazāks par vilcējspēku uz aploces (</a:t>
            </a:r>
            <a:r>
              <a:rPr lang="lv-LV" sz="2000" dirty="0" err="1" smtClean="0"/>
              <a:t>F</a:t>
            </a:r>
            <a:r>
              <a:rPr lang="lv-LV" sz="2000" baseline="-25000" dirty="0" err="1" smtClean="0"/>
              <a:t>k</a:t>
            </a:r>
            <a:r>
              <a:rPr lang="lv-LV" sz="2000" dirty="0" smtClean="0"/>
              <a:t>) par pašas lokomotīves kustības pretestības/bremžu spēku tiesu.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Mājasdarbs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348880"/>
            <a:ext cx="2409672" cy="84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725144"/>
            <a:ext cx="4968552" cy="73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3131840" y="3861048"/>
          <a:ext cx="3024187" cy="676275"/>
        </p:xfrm>
        <a:graphic>
          <a:graphicData uri="http://schemas.openxmlformats.org/presentationml/2006/ole">
            <p:oleObj spid="_x0000_s87044" name="Equation" r:id="rId5" imgW="1079280" imgH="241200" progId="Equation.3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lv-LV" sz="2400" dirty="0" smtClean="0"/>
              <a:t>Noteikt </a:t>
            </a:r>
            <a:r>
              <a:rPr lang="lv-LV" sz="2400" u="sng" dirty="0" smtClean="0"/>
              <a:t>ārkārtas bremzēšanas ceļa garumu</a:t>
            </a:r>
            <a:r>
              <a:rPr lang="lv-LV" sz="2400" dirty="0" smtClean="0"/>
              <a:t>, kas nepieciešams iepriekš minētā sastāva apstādināšanai!</a:t>
            </a:r>
          </a:p>
          <a:p>
            <a:r>
              <a:rPr lang="lv-LV" sz="2400" dirty="0" smtClean="0"/>
              <a:t>Bremžu kluči – čuguna, aprēķina berzes </a:t>
            </a:r>
            <a:r>
              <a:rPr lang="lv-LV" sz="2400" dirty="0" err="1" smtClean="0"/>
              <a:t>koef</a:t>
            </a:r>
            <a:r>
              <a:rPr lang="lv-LV" sz="2400" dirty="0" smtClean="0"/>
              <a:t>.:</a:t>
            </a:r>
          </a:p>
          <a:p>
            <a:endParaRPr lang="lv-LV" sz="3600" dirty="0" smtClean="0"/>
          </a:p>
          <a:p>
            <a:r>
              <a:rPr lang="lv-LV" sz="2400" dirty="0" smtClean="0"/>
              <a:t>Bremžu </a:t>
            </a:r>
            <a:r>
              <a:rPr lang="lv-LV" sz="2400" dirty="0" err="1" smtClean="0"/>
              <a:t>spiedspēks</a:t>
            </a:r>
            <a:r>
              <a:rPr lang="lv-LV" sz="2400" dirty="0" smtClean="0"/>
              <a:t> – 7,5 tonnas uz katru vagona asi;</a:t>
            </a:r>
          </a:p>
          <a:p>
            <a:r>
              <a:rPr lang="lv-LV" sz="2400" dirty="0" smtClean="0"/>
              <a:t>Īpatnējais sastāva bremzēšanas spēks:</a:t>
            </a:r>
          </a:p>
          <a:p>
            <a:endParaRPr lang="lv-LV" sz="2400" dirty="0" smtClean="0"/>
          </a:p>
          <a:p>
            <a:r>
              <a:rPr lang="lv-LV" sz="2400" dirty="0" smtClean="0"/>
              <a:t>Kustības pretestība lokomotīvei </a:t>
            </a:r>
            <a:r>
              <a:rPr lang="lv-LV" sz="2400" dirty="0" err="1" smtClean="0"/>
              <a:t>izskrējienā</a:t>
            </a:r>
            <a:r>
              <a:rPr lang="lv-LV" sz="2400" dirty="0" smtClean="0"/>
              <a:t>:</a:t>
            </a:r>
          </a:p>
          <a:p>
            <a:endParaRPr lang="lv-LV" sz="2400" dirty="0" smtClean="0"/>
          </a:p>
          <a:p>
            <a:r>
              <a:rPr lang="lv-LV" sz="2400" b="1" dirty="0" smtClean="0"/>
              <a:t>N.B.! Aprēķini jāveic posmiem ik pēc 5 km/h!</a:t>
            </a:r>
          </a:p>
          <a:p>
            <a:r>
              <a:rPr lang="lv-LV" sz="2400" dirty="0" smtClean="0"/>
              <a:t>N.B.! Neesam ņēmuši vērā bremžu sagatavošanās laiku, patiesībā ceļš ir vēl garāks!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Grafiskā integrēšanas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Metode pamatojas uz grafisku sakarību izmantošanu, taču sakarības ir spēkā tikai tad, ja tiek izmantoti noteiktie mēroga koeficienti (no </a:t>
            </a:r>
            <a:r>
              <a:rPr lang="ru-RU" dirty="0" smtClean="0"/>
              <a:t>ПТР)</a:t>
            </a:r>
            <a:r>
              <a:rPr lang="lv-LV" dirty="0" smtClean="0"/>
              <a:t>:</a:t>
            </a:r>
            <a:endParaRPr lang="en-US" dirty="0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04781"/>
            <a:ext cx="7920880" cy="32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Blakus tiek zīmēts </a:t>
            </a:r>
            <a:r>
              <a:rPr lang="lv-LV" sz="2800" dirty="0" err="1" smtClean="0"/>
              <a:t>rezultējošo</a:t>
            </a:r>
            <a:r>
              <a:rPr lang="lv-LV" sz="2800" dirty="0" smtClean="0"/>
              <a:t> spēku grafiks un vilciena gaitas līkne v(s):</a:t>
            </a:r>
            <a:endParaRPr lang="en-US" sz="2800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2085975"/>
            <a:ext cx="6934200" cy="477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Tiek atlikts nākamais aprēķina ātruma diapazons </a:t>
            </a:r>
            <a:r>
              <a:rPr lang="el-GR" sz="2800" dirty="0" smtClean="0"/>
              <a:t>Δ</a:t>
            </a:r>
            <a:r>
              <a:rPr lang="lv-LV" sz="2800" dirty="0" err="1" smtClean="0"/>
              <a:t>v</a:t>
            </a:r>
            <a:r>
              <a:rPr lang="lv-LV" sz="2800" baseline="-25000" dirty="0" err="1" smtClean="0"/>
              <a:t>i</a:t>
            </a:r>
            <a:r>
              <a:rPr lang="lv-LV" sz="2800" dirty="0" smtClean="0"/>
              <a:t>: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2085975"/>
            <a:ext cx="6934199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Atrodam </a:t>
            </a:r>
            <a:r>
              <a:rPr lang="lv-LV" sz="2800" dirty="0" err="1" smtClean="0"/>
              <a:t>rezultējošo</a:t>
            </a:r>
            <a:r>
              <a:rPr lang="lv-LV" sz="2800" dirty="0" smtClean="0"/>
              <a:t> spēku vērtību </a:t>
            </a:r>
            <a:r>
              <a:rPr lang="lv-LV" sz="2800" dirty="0" err="1" smtClean="0"/>
              <a:t>f</a:t>
            </a:r>
            <a:r>
              <a:rPr lang="lv-LV" sz="2800" baseline="-25000" dirty="0" err="1" smtClean="0"/>
              <a:t>cpi</a:t>
            </a:r>
            <a:r>
              <a:rPr lang="lv-LV" sz="2800" dirty="0" smtClean="0"/>
              <a:t> pie vidējā ātruma intervālā </a:t>
            </a:r>
            <a:r>
              <a:rPr lang="el-GR" sz="2800" dirty="0" smtClean="0"/>
              <a:t>Δ</a:t>
            </a:r>
            <a:r>
              <a:rPr lang="lv-LV" sz="2800" dirty="0" err="1" smtClean="0"/>
              <a:t>v</a:t>
            </a:r>
            <a:r>
              <a:rPr lang="lv-LV" sz="2800" baseline="-25000" dirty="0" err="1" smtClean="0"/>
              <a:t>i</a:t>
            </a:r>
            <a:r>
              <a:rPr lang="lv-LV" sz="2800" baseline="-25000" dirty="0" smtClean="0"/>
              <a:t> </a:t>
            </a:r>
            <a:r>
              <a:rPr lang="lv-LV" sz="2800" dirty="0" smtClean="0"/>
              <a:t>un novelkam nogriezni AO: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2085975"/>
            <a:ext cx="6934199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>
            <a:normAutofit/>
          </a:bodyPr>
          <a:lstStyle/>
          <a:p>
            <a:r>
              <a:rPr lang="lv-LV" sz="2400" dirty="0" smtClean="0"/>
              <a:t>Zīmējam perpendikulu pret AO, tā lai tas ietu caur punktu </a:t>
            </a:r>
            <a:r>
              <a:rPr lang="ru-RU" sz="2400" dirty="0" smtClean="0"/>
              <a:t>Б</a:t>
            </a:r>
            <a:r>
              <a:rPr lang="en-US" sz="2400" dirty="0" smtClean="0"/>
              <a:t>, l</a:t>
            </a:r>
            <a:r>
              <a:rPr lang="lv-LV" sz="2400" dirty="0" err="1" smtClean="0"/>
              <a:t>īdz</a:t>
            </a:r>
            <a:r>
              <a:rPr lang="lv-LV" sz="2400" dirty="0" smtClean="0"/>
              <a:t> perpendikuls krusto ātruma intervāla beigu robežu punktā B: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85975"/>
            <a:ext cx="69342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4" y="2010122"/>
            <a:ext cx="7246826" cy="48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Par pamatu kalpo iepriekš sastādītā v(s) līkne: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5" y="2010122"/>
            <a:ext cx="7246824" cy="48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Atzīmējam vēl vienu paralēlu ātruma asi </a:t>
            </a:r>
            <a:r>
              <a:rPr lang="lv-LV" sz="2800" i="1" dirty="0" smtClean="0"/>
              <a:t>v </a:t>
            </a:r>
            <a:r>
              <a:rPr lang="lv-LV" sz="2800" dirty="0" smtClean="0"/>
              <a:t>ar mēroga koeficientu </a:t>
            </a:r>
            <a:r>
              <a:rPr lang="el-GR" sz="2800" i="1" dirty="0" smtClean="0"/>
              <a:t>Δ</a:t>
            </a:r>
            <a:r>
              <a:rPr lang="lv-LV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5" y="2010122"/>
            <a:ext cx="7246824" cy="48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Atzīmējam uz šīs ass apskatāmā posma vidējo ātrumu </a:t>
            </a:r>
            <a:r>
              <a:rPr lang="lv-LV" sz="2800" dirty="0" err="1" smtClean="0"/>
              <a:t>V</a:t>
            </a:r>
            <a:r>
              <a:rPr lang="lv-LV" sz="2800" baseline="-25000" dirty="0" err="1" smtClean="0"/>
              <a:t>cpi</a:t>
            </a:r>
            <a:r>
              <a:rPr lang="lv-LV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5" y="2010122"/>
            <a:ext cx="7246824" cy="48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Savienojam atzīmēto punktu ar mēroga koeficienta </a:t>
            </a:r>
            <a:r>
              <a:rPr lang="el-GR" sz="2800" i="1" dirty="0" smtClean="0"/>
              <a:t>Δ </a:t>
            </a:r>
            <a:r>
              <a:rPr lang="lv-LV" sz="2800" dirty="0" smtClean="0"/>
              <a:t>koordinātu: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Matemātiskais modelis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Fizikālo modeli jāapraksta matemātiskā veidā, izmantojot teorētiskās mehānikas atziņas:</a:t>
            </a:r>
          </a:p>
          <a:p>
            <a:pPr lvl="1"/>
            <a:r>
              <a:rPr lang="lv-LV" dirty="0" smtClean="0"/>
              <a:t>Aprakstot vilciena kinētiskās enerģijas izmaiņu:</a:t>
            </a:r>
          </a:p>
          <a:p>
            <a:pPr lvl="1"/>
            <a:endParaRPr lang="lv-LV" dirty="0" smtClean="0"/>
          </a:p>
          <a:p>
            <a:r>
              <a:rPr lang="lv-LV" sz="2800" dirty="0" smtClean="0"/>
              <a:t>Tā kā vilcienam kustoties eksistē gan:</a:t>
            </a:r>
          </a:p>
          <a:p>
            <a:pPr lvl="1"/>
            <a:r>
              <a:rPr lang="lv-LV" sz="2400" dirty="0" smtClean="0"/>
              <a:t> translācijas kustība (taisnvirziena vilciena vagonu un lokomotīves virsbūves kustība),</a:t>
            </a:r>
          </a:p>
          <a:p>
            <a:pPr lvl="1"/>
            <a:r>
              <a:rPr lang="lv-LV" sz="2400" dirty="0" smtClean="0"/>
              <a:t>rotācijas kustība (rotē </a:t>
            </a:r>
            <a:r>
              <a:rPr lang="lv-LV" sz="2400" dirty="0" err="1" smtClean="0"/>
              <a:t>riteņpāri</a:t>
            </a:r>
            <a:r>
              <a:rPr lang="lv-LV" sz="2400" dirty="0" smtClean="0"/>
              <a:t> un lokomotīves vilces dzinēji, reduktori);</a:t>
            </a:r>
          </a:p>
          <a:p>
            <a:r>
              <a:rPr lang="lv-LV" sz="2800" dirty="0" smtClean="0"/>
              <a:t>Tā rezultātā kinētiskā enerģija jāapskata kā summārā virzes un rotācijas kustības enerģija</a:t>
            </a:r>
            <a:r>
              <a:rPr lang="lv-LV" sz="2800" dirty="0" smtClean="0"/>
              <a:t>;</a:t>
            </a:r>
            <a:endParaRPr lang="lv-LV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55776" y="2852936"/>
          <a:ext cx="3126133" cy="618356"/>
        </p:xfrm>
        <a:graphic>
          <a:graphicData uri="http://schemas.openxmlformats.org/presentationml/2006/ole">
            <p:oleObj spid="_x0000_s74754" name="Equation" r:id="rId3" imgW="1155600" imgH="22860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868144" y="5792787"/>
          <a:ext cx="2747962" cy="1065213"/>
        </p:xfrm>
        <a:graphic>
          <a:graphicData uri="http://schemas.openxmlformats.org/presentationml/2006/ole">
            <p:oleObj spid="_x0000_s74755" name="Equation" r:id="rId4" imgW="101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5" y="2010122"/>
            <a:ext cx="7246824" cy="48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400" dirty="0" smtClean="0"/>
              <a:t>Novelkam perpendikulu pret šo taisni tā, lai perpendikuls ietu caur aprēķina posma sākuma laiku </a:t>
            </a:r>
            <a:r>
              <a:rPr lang="lv-LV" sz="2400" dirty="0" err="1" smtClean="0"/>
              <a:t>t</a:t>
            </a:r>
            <a:r>
              <a:rPr lang="lv-LV" sz="2400" baseline="-25000" dirty="0" err="1" smtClean="0"/>
              <a:t>i</a:t>
            </a:r>
            <a:r>
              <a:rPr lang="lv-LV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v-LV" dirty="0" smtClean="0"/>
              <a:t>Laika līknes t(s) sastādīšana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5" y="2010122"/>
            <a:ext cx="7246824" cy="48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v-LV" sz="2400" dirty="0" smtClean="0"/>
              <a:t>Meklējam krustpunktu perpendikulam ar vertikālu taisni, kas apzīmē aprēķina posma beigas, krustpunkts būs laiks t</a:t>
            </a:r>
            <a:r>
              <a:rPr lang="lv-LV" sz="2400" baseline="-25000" dirty="0" smtClean="0"/>
              <a:t>i+1</a:t>
            </a:r>
            <a:r>
              <a:rPr lang="lv-LV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Aprēķinus atkārto analoģiski analītiskajai metodei ar intervāliem:</a:t>
            </a:r>
          </a:p>
          <a:p>
            <a:pPr lvl="1"/>
            <a:r>
              <a:rPr lang="lv-LV" dirty="0" smtClean="0"/>
              <a:t>5 km/h - bremzēšanas režīmā ar ātrumu līdz 50 km/h;</a:t>
            </a:r>
          </a:p>
          <a:p>
            <a:pPr lvl="1"/>
            <a:r>
              <a:rPr lang="lv-LV" dirty="0" smtClean="0"/>
              <a:t>10 km/h – pārējos gadījumos;</a:t>
            </a:r>
          </a:p>
          <a:p>
            <a:r>
              <a:rPr lang="lv-LV" dirty="0" smtClean="0"/>
              <a:t>Grafisko metodi izmanto gan aprēķinot “ar roku”, gan datorizēti, piemēram, rasēšanas programmā </a:t>
            </a:r>
            <a:r>
              <a:rPr lang="lv-LV" dirty="0" err="1" smtClean="0"/>
              <a:t>AutoCAD</a:t>
            </a:r>
            <a:r>
              <a:rPr lang="lv-LV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Grafisk</a:t>
            </a:r>
            <a:r>
              <a:rPr lang="lv-LV" dirty="0" smtClean="0"/>
              <a:t>ā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lv-LV" dirty="0" smtClean="0"/>
              <a:t>Šī metode prasa nelielu treniņu, taču izpildot “ar roku” ir daudz ātrāka, nekā analītiskā.</a:t>
            </a:r>
          </a:p>
          <a:p>
            <a:r>
              <a:rPr lang="lv-LV" dirty="0" smtClean="0"/>
              <a:t>Mainoties kustības režīmam (vilce, </a:t>
            </a:r>
            <a:r>
              <a:rPr lang="lv-LV" dirty="0" err="1" smtClean="0"/>
              <a:t>izskrējiens</a:t>
            </a:r>
            <a:r>
              <a:rPr lang="lv-LV" dirty="0" smtClean="0"/>
              <a:t>, bremzēšana) tiek ņemtas atbilstošās vērtības no </a:t>
            </a:r>
            <a:r>
              <a:rPr lang="lv-LV" dirty="0" err="1" smtClean="0"/>
              <a:t>rezultējošo</a:t>
            </a:r>
            <a:r>
              <a:rPr lang="lv-LV" dirty="0" smtClean="0"/>
              <a:t> spēku līknes: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949261"/>
            <a:ext cx="4937398" cy="290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7168"/>
          <a:stretch>
            <a:fillRect/>
          </a:stretch>
        </p:blipFill>
        <p:spPr bwMode="auto">
          <a:xfrm>
            <a:off x="3131840" y="2668353"/>
            <a:ext cx="4468370" cy="418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Grafiskā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lv-LV" sz="2800" dirty="0" smtClean="0"/>
              <a:t>Tā kā braucot kāpumā </a:t>
            </a:r>
            <a:r>
              <a:rPr lang="lv-LV" sz="2800" dirty="0" smtClean="0"/>
              <a:t>vai līknē rodas </a:t>
            </a:r>
            <a:r>
              <a:rPr lang="lv-LV" sz="2800" dirty="0" err="1" smtClean="0"/>
              <a:t>papildpretestība</a:t>
            </a:r>
            <a:r>
              <a:rPr lang="lv-LV" sz="2800" dirty="0" smtClean="0"/>
              <a:t>, to ņem vērā, nobīdot koordinātu sākumpunktu </a:t>
            </a:r>
            <a:r>
              <a:rPr lang="lv-LV" sz="2800" dirty="0" err="1" smtClean="0"/>
              <a:t>rezultējošo</a:t>
            </a:r>
            <a:r>
              <a:rPr lang="lv-LV" sz="2800" dirty="0" smtClean="0"/>
              <a:t> spēku diagrammā noteiktajā aprēķina posmā:</a:t>
            </a:r>
            <a:endParaRPr lang="en-US" sz="2800" dirty="0" smtClean="0"/>
          </a:p>
          <a:p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212976"/>
            <a:ext cx="0" cy="30963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328498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Braucot kāpumā nobīda koordinātu sākumpunktu pa kreisi, braucot kritumā – pa labi par tik vienībām, kāds ir kāpums promilēs.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72514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Braucot kāpumā ar slīpumu 4 promiles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3654" y="6372036"/>
            <a:ext cx="3600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6372036"/>
            <a:ext cx="3600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6381328"/>
            <a:ext cx="360040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srgbClr val="FF0000"/>
                </a:solidFill>
              </a:rPr>
              <a:t>-4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4" y="6381328"/>
            <a:ext cx="360040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srgbClr val="FF0000"/>
                </a:solidFill>
              </a:rPr>
              <a:t>-6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288" y="6381328"/>
            <a:ext cx="360040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srgbClr val="FF0000"/>
                </a:solidFill>
              </a:rPr>
              <a:t>-8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Vilciena kustības vienādojums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lv-LV" sz="2800" dirty="0" smtClean="0"/>
              <a:t>Pārveidojot un izsakot:</a:t>
            </a:r>
          </a:p>
          <a:p>
            <a:endParaRPr lang="lv-LV" sz="2800" dirty="0" smtClean="0"/>
          </a:p>
          <a:p>
            <a:endParaRPr lang="lv-LV" sz="2800" dirty="0" smtClean="0"/>
          </a:p>
          <a:p>
            <a:r>
              <a:rPr lang="lv-LV" sz="2800" dirty="0" smtClean="0"/>
              <a:t>Jeb risinot vilciena kustības vienādojumu, papildu inerci no rotācijas kustības ņem vērā, izmantojot koeficientu </a:t>
            </a:r>
            <a:r>
              <a:rPr lang="lv-LV" sz="2800" dirty="0" err="1" smtClean="0"/>
              <a:t>zeta</a:t>
            </a:r>
            <a:r>
              <a:rPr lang="lv-LV" sz="2800" dirty="0" smtClean="0"/>
              <a:t> (</a:t>
            </a:r>
            <a:r>
              <a:rPr lang="el-GR" sz="2800" i="1" dirty="0" smtClean="0"/>
              <a:t>ζ</a:t>
            </a:r>
            <a:r>
              <a:rPr lang="lv-LV" sz="2800" dirty="0" smtClean="0"/>
              <a:t>) – atkarībā no vilciena veida:</a:t>
            </a:r>
          </a:p>
          <a:p>
            <a:pPr lvl="1"/>
            <a:r>
              <a:rPr lang="lv-LV" sz="2400" dirty="0" smtClean="0"/>
              <a:t>Kravas un pasažieru vilcieniem = 120;</a:t>
            </a:r>
          </a:p>
          <a:p>
            <a:pPr lvl="1"/>
            <a:r>
              <a:rPr lang="lv-LV" sz="2400" dirty="0" smtClean="0"/>
              <a:t>Atsevišķi pasažieru dīzeļlokomotīvēm 118; kravas dīzeļlokomotīvēm 112;</a:t>
            </a:r>
          </a:p>
          <a:p>
            <a:pPr lvl="1"/>
            <a:r>
              <a:rPr lang="lv-LV" sz="2400" dirty="0" smtClean="0"/>
              <a:t>Elektrovilcieniem 119; dīzeļvilcieniem 116.</a:t>
            </a:r>
          </a:p>
          <a:p>
            <a:pPr lvl="1"/>
            <a:r>
              <a:rPr lang="lv-LV" sz="2400" dirty="0" smtClean="0"/>
              <a:t>Ja nebūtu rotācijas kustības = 127;</a:t>
            </a:r>
          </a:p>
          <a:p>
            <a:endParaRPr lang="en-US" sz="28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987824" y="1628800"/>
          <a:ext cx="2747962" cy="1065213"/>
        </p:xfrm>
        <a:graphic>
          <a:graphicData uri="http://schemas.openxmlformats.org/presentationml/2006/ole">
            <p:oleObj spid="_x0000_s75778" name="Equation" r:id="rId3" imgW="101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Koeficients </a:t>
            </a:r>
            <a:r>
              <a:rPr lang="lv-LV" dirty="0" err="1" smtClean="0"/>
              <a:t>zeta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r>
              <a:rPr lang="lv-LV" dirty="0" smtClean="0"/>
              <a:t>Koeficienta </a:t>
            </a:r>
            <a:r>
              <a:rPr lang="lv-LV" dirty="0" err="1" smtClean="0"/>
              <a:t>zeta</a:t>
            </a:r>
            <a:r>
              <a:rPr lang="lv-LV" dirty="0" smtClean="0"/>
              <a:t> (</a:t>
            </a:r>
            <a:r>
              <a:rPr lang="el-GR" i="1" dirty="0" smtClean="0"/>
              <a:t>ζ</a:t>
            </a:r>
            <a:r>
              <a:rPr lang="lv-LV" dirty="0" smtClean="0"/>
              <a:t>) fizikālā būtība – parādīt, par cik km/h izmainīsies vilciena ātrums vienas stundas laikā, ja uz vilcienu darbojas </a:t>
            </a:r>
            <a:r>
              <a:rPr lang="lv-LV" dirty="0" err="1" smtClean="0"/>
              <a:t>rezultējošais</a:t>
            </a:r>
            <a:r>
              <a:rPr lang="lv-LV" dirty="0" smtClean="0"/>
              <a:t> spēks 1 N/</a:t>
            </a:r>
            <a:r>
              <a:rPr lang="lv-LV" dirty="0" err="1" smtClean="0"/>
              <a:t>kN</a:t>
            </a:r>
            <a:r>
              <a:rPr lang="lv-LV" dirty="0" smtClean="0"/>
              <a:t> jeb 1 kg/t</a:t>
            </a:r>
          </a:p>
          <a:p>
            <a:r>
              <a:rPr lang="lv-LV" dirty="0" smtClean="0"/>
              <a:t>Tāpēc mērvienība – km/h</a:t>
            </a:r>
            <a:r>
              <a:rPr lang="lv-LV" baseline="30000" dirty="0" smtClean="0"/>
              <a:t>2</a:t>
            </a:r>
            <a:r>
              <a:rPr lang="lv-LV" dirty="0" smtClean="0"/>
              <a:t>, visbiežāk </a:t>
            </a:r>
            <a:r>
              <a:rPr lang="el-GR" i="1" dirty="0" smtClean="0"/>
              <a:t>ζ</a:t>
            </a:r>
            <a:r>
              <a:rPr lang="lv-LV" dirty="0" smtClean="0"/>
              <a:t>=120 km/h</a:t>
            </a:r>
            <a:r>
              <a:rPr lang="lv-LV" baseline="30000" dirty="0" smtClean="0"/>
              <a:t>2</a:t>
            </a:r>
            <a:r>
              <a:rPr lang="lv-LV" dirty="0" smtClean="0"/>
              <a:t>.</a:t>
            </a:r>
            <a:endParaRPr lang="lv-LV" baseline="30000" dirty="0" smtClean="0"/>
          </a:p>
          <a:p>
            <a:r>
              <a:rPr lang="lv-LV" dirty="0" smtClean="0"/>
              <a:t>Attiecīgi īpatnējais spēks +1 N/</a:t>
            </a:r>
            <a:r>
              <a:rPr lang="lv-LV" dirty="0" err="1" smtClean="0"/>
              <a:t>kN</a:t>
            </a:r>
            <a:r>
              <a:rPr lang="lv-LV" dirty="0" smtClean="0"/>
              <a:t> rada:</a:t>
            </a:r>
          </a:p>
          <a:p>
            <a:pPr lvl="1"/>
            <a:r>
              <a:rPr lang="lv-LV" dirty="0" smtClean="0"/>
              <a:t>Ātruma pieaugumu par 120 km/h vienas stundas laikā;</a:t>
            </a:r>
          </a:p>
          <a:p>
            <a:pPr lvl="1"/>
            <a:r>
              <a:rPr lang="lv-LV" dirty="0" smtClean="0"/>
              <a:t>Jeb +2 km/h vienas minūtes laikā;</a:t>
            </a:r>
          </a:p>
          <a:p>
            <a:pPr lvl="1"/>
            <a:r>
              <a:rPr lang="lv-LV" dirty="0" smtClean="0"/>
              <a:t>Jeb +0,033 km/h vienas sekundes laikā.</a:t>
            </a:r>
          </a:p>
          <a:p>
            <a:pPr lvl="1"/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987824" y="1268760"/>
          <a:ext cx="2747963" cy="1065213"/>
        </p:xfrm>
        <a:graphic>
          <a:graphicData uri="http://schemas.openxmlformats.org/presentationml/2006/ole">
            <p:oleObj spid="_x0000_s76802" name="Equation" r:id="rId3" imgW="1015920" imgH="3934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779912" y="1484784"/>
            <a:ext cx="50405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Rezultējošo</a:t>
            </a:r>
            <a:r>
              <a:rPr lang="lv-LV" dirty="0" smtClean="0"/>
              <a:t> spēku diagramma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lv-LV" sz="2800" dirty="0" smtClean="0"/>
              <a:t>Lai ērti veiktu aprēķinus dažādiem ātrumiem un dažādiem kustības režīmiem (vilce, </a:t>
            </a:r>
            <a:r>
              <a:rPr lang="lv-LV" sz="2800" dirty="0" err="1" smtClean="0"/>
              <a:t>izskrējiens</a:t>
            </a:r>
            <a:r>
              <a:rPr lang="lv-LV" sz="2800" dirty="0" smtClean="0"/>
              <a:t>, bremzēšana), sastāda </a:t>
            </a:r>
            <a:r>
              <a:rPr lang="lv-LV" sz="2800" dirty="0" err="1" smtClean="0"/>
              <a:t>rezultējošo</a:t>
            </a:r>
            <a:r>
              <a:rPr lang="lv-LV" sz="2800" dirty="0" smtClean="0"/>
              <a:t> spēku diagrammu:</a:t>
            </a:r>
            <a:endParaRPr lang="en-US" sz="2800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63055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335699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err="1" smtClean="0"/>
              <a:t>Rezultējošie</a:t>
            </a:r>
            <a:r>
              <a:rPr lang="lv-LV" b="1" dirty="0" smtClean="0"/>
              <a:t> spēki vilcē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32849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err="1" smtClean="0"/>
              <a:t>Izskrējienā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407707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/>
              <a:t>Dienesta bremzēšana</a:t>
            </a:r>
            <a:endParaRPr lang="en-US" b="1" dirty="0"/>
          </a:p>
        </p:txBody>
      </p:sp>
      <p:cxnSp>
        <p:nvCxnSpPr>
          <p:cNvPr id="9" name="Straight Connector 8"/>
          <p:cNvCxnSpPr>
            <a:stCxn id="7" idx="1"/>
          </p:cNvCxnSpPr>
          <p:nvPr/>
        </p:nvCxnSpPr>
        <p:spPr>
          <a:xfrm flipH="1">
            <a:off x="6300192" y="4400238"/>
            <a:ext cx="864096" cy="61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</p:cNvCxnSpPr>
          <p:nvPr/>
        </p:nvCxnSpPr>
        <p:spPr>
          <a:xfrm flipH="1">
            <a:off x="4427984" y="3469650"/>
            <a:ext cx="2664296" cy="1471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9672" y="3789040"/>
            <a:ext cx="151216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lv-LV" dirty="0" smtClean="0"/>
              <a:t>Vilcienu kustības vienādojuma</a:t>
            </a:r>
            <a:br>
              <a:rPr lang="lv-LV" dirty="0" smtClean="0"/>
            </a:br>
            <a:r>
              <a:rPr lang="lv-LV" sz="5400" dirty="0" smtClean="0"/>
              <a:t/>
            </a:r>
            <a:br>
              <a:rPr lang="lv-LV" sz="5400" dirty="0" smtClean="0"/>
            </a:br>
            <a:r>
              <a:rPr lang="lv-LV" dirty="0" smtClean="0"/>
              <a:t> risināšana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131840" y="2780928"/>
          <a:ext cx="2747963" cy="1065213"/>
        </p:xfrm>
        <a:graphic>
          <a:graphicData uri="http://schemas.openxmlformats.org/presentationml/2006/ole">
            <p:oleObj spid="_x0000_s77826" name="Equation" r:id="rId3" imgW="101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Risināšanas metodes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Tā kā gan vilces spēki, gan pretestības spēki ir atkarīgi no virkne mainīgajiem (ātrums, koordināta), pie tam sakarības ir empīriskas, vienādojuma risināšana analītiskā veidā ir stipri apgrūtināta;</a:t>
            </a:r>
          </a:p>
          <a:p>
            <a:r>
              <a:rPr lang="lv-LV" dirty="0" smtClean="0"/>
              <a:t>Vienādojumu risina ar:</a:t>
            </a:r>
          </a:p>
          <a:p>
            <a:pPr lvl="1"/>
            <a:r>
              <a:rPr lang="lv-LV" dirty="0" smtClean="0"/>
              <a:t>tuvinātām analītiskajām aprēķina metodēm;</a:t>
            </a:r>
          </a:p>
          <a:p>
            <a:pPr lvl="1"/>
            <a:r>
              <a:rPr lang="lv-LV" dirty="0" smtClean="0"/>
              <a:t>grafiskās integrēšanas metodēm;</a:t>
            </a:r>
          </a:p>
          <a:p>
            <a:pPr lvl="1"/>
            <a:r>
              <a:rPr lang="lv-LV" dirty="0" smtClean="0"/>
              <a:t>vai skaitliskās integrēšanas metodēm (ar datora palīdzību);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987824" y="1196752"/>
          <a:ext cx="2747963" cy="1065213"/>
        </p:xfrm>
        <a:graphic>
          <a:graphicData uri="http://schemas.openxmlformats.org/presentationml/2006/ole">
            <p:oleObj spid="_x0000_s78850" name="Equation" r:id="rId3" imgW="101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Tuvinātais analītiskais risinājums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Vienādojumu risina nevis visam kustības intervālam, bet gan atsevišķiem posmiem;</a:t>
            </a:r>
          </a:p>
          <a:p>
            <a:r>
              <a:rPr lang="lv-LV" dirty="0" smtClean="0"/>
              <a:t>Katra aprēķina posma laikā pieņem, ka spēki darbojas nemainīgi;</a:t>
            </a:r>
          </a:p>
          <a:p>
            <a:r>
              <a:rPr lang="lv-LV" dirty="0" smtClean="0"/>
              <a:t>Aprēķinu posmus izvēlas tā, lai vilciena ātruma izmaiņas posma ietvaros nepārsniegtu:</a:t>
            </a:r>
          </a:p>
          <a:p>
            <a:pPr lvl="1"/>
            <a:r>
              <a:rPr lang="lv-LV" dirty="0" smtClean="0"/>
              <a:t>5 km/h, ja risina bremzēšanu pie ātrumiem zem 50 km/h;</a:t>
            </a:r>
          </a:p>
          <a:p>
            <a:pPr lvl="1"/>
            <a:r>
              <a:rPr lang="lv-LV" dirty="0" smtClean="0"/>
              <a:t>10 km/h pārējos gadījumos (vilce, </a:t>
            </a:r>
            <a:r>
              <a:rPr lang="lv-LV" dirty="0" err="1" smtClean="0"/>
              <a:t>izskrējiens</a:t>
            </a:r>
            <a:r>
              <a:rPr lang="lv-LV" dirty="0" smtClean="0"/>
              <a:t>, bremzēšana virs 50 km/h)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1217</Words>
  <Application>Microsoft Office PowerPoint</Application>
  <PresentationFormat>On-screen Show (4:3)</PresentationFormat>
  <Paragraphs>163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Microsoft Equation 3.0</vt:lpstr>
      <vt:lpstr>Equation</vt:lpstr>
      <vt:lpstr>Ritošais sastāvs un vilce #7 Vilces aprēķini – 3. daļa</vt:lpstr>
      <vt:lpstr>Fizikālais modelis</vt:lpstr>
      <vt:lpstr>Matemātiskais modelis</vt:lpstr>
      <vt:lpstr>Vilciena kustības vienādojums</vt:lpstr>
      <vt:lpstr>Koeficients zeta</vt:lpstr>
      <vt:lpstr>Rezultējošo spēku diagramma</vt:lpstr>
      <vt:lpstr>Vilcienu kustības vienādojuma   risināšana</vt:lpstr>
      <vt:lpstr>Risināšanas metodes</vt:lpstr>
      <vt:lpstr>Tuvinātais analītiskais risinājums</vt:lpstr>
      <vt:lpstr>Tuvinātais analītiskais risinājums</vt:lpstr>
      <vt:lpstr>Tuvinātais analītiskais risinājums</vt:lpstr>
      <vt:lpstr>1. piemērs</vt:lpstr>
      <vt:lpstr>Spēku aprēķins</vt:lpstr>
      <vt:lpstr>Spēku aprēķins</vt:lpstr>
      <vt:lpstr>Rezultējošo spēku diagramma</vt:lpstr>
      <vt:lpstr>Aprēķins pa posmiem</vt:lpstr>
      <vt:lpstr>Aprēķins pa posmiem</vt:lpstr>
      <vt:lpstr>Rezultāts</vt:lpstr>
      <vt:lpstr>Iecirkņa šķērsošanas aprēķins</vt:lpstr>
      <vt:lpstr>Mājasdarbs</vt:lpstr>
      <vt:lpstr>Grafiskā integrēšanas metode</vt:lpstr>
      <vt:lpstr>Grafiskā metode</vt:lpstr>
      <vt:lpstr>Grafiskā metode</vt:lpstr>
      <vt:lpstr>Grafiskā metode</vt:lpstr>
      <vt:lpstr>Grafiskā metode</vt:lpstr>
      <vt:lpstr>Laika līknes t(s) sastādīšana</vt:lpstr>
      <vt:lpstr>Laika līknes t(s) sastādīšana</vt:lpstr>
      <vt:lpstr>Laika līknes t(s) sastādīšana</vt:lpstr>
      <vt:lpstr>Laika līknes t(s) sastādīšana</vt:lpstr>
      <vt:lpstr>Laika līknes t(s) sastādīšana</vt:lpstr>
      <vt:lpstr>Laika līknes t(s) sastādīšana</vt:lpstr>
      <vt:lpstr>Grafiskā metode</vt:lpstr>
      <vt:lpstr>Grafiskā metode</vt:lpstr>
      <vt:lpstr>Grafiskā metode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Ritošais sastāvs un vilce #4 Lokomotīvju, vagonu saimniecība, ekspluatācija. Elektriskais ritošais sastāvs, MVRS</dc:title>
  <dc:creator>davis.buss</dc:creator>
  <cp:lastModifiedBy>davis.buss</cp:lastModifiedBy>
  <cp:revision>152</cp:revision>
  <dcterms:created xsi:type="dcterms:W3CDTF">2012-11-04T21:34:55Z</dcterms:created>
  <dcterms:modified xsi:type="dcterms:W3CDTF">2014-05-05T23:56:45Z</dcterms:modified>
</cp:coreProperties>
</file>