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0" r:id="rId1"/>
    <p:sldMasterId id="2147483836" r:id="rId2"/>
    <p:sldMasterId id="2147483851" r:id="rId3"/>
    <p:sldMasterId id="2147483864" r:id="rId4"/>
  </p:sldMasterIdLst>
  <p:notesMasterIdLst>
    <p:notesMasterId r:id="rId48"/>
  </p:notesMasterIdLst>
  <p:handoutMasterIdLst>
    <p:handoutMasterId r:id="rId49"/>
  </p:handoutMasterIdLst>
  <p:sldIdLst>
    <p:sldId id="534" r:id="rId5"/>
    <p:sldId id="536" r:id="rId6"/>
    <p:sldId id="593" r:id="rId7"/>
    <p:sldId id="590" r:id="rId8"/>
    <p:sldId id="518" r:id="rId9"/>
    <p:sldId id="533" r:id="rId10"/>
    <p:sldId id="561" r:id="rId11"/>
    <p:sldId id="562" r:id="rId12"/>
    <p:sldId id="563" r:id="rId13"/>
    <p:sldId id="571" r:id="rId14"/>
    <p:sldId id="572" r:id="rId15"/>
    <p:sldId id="564" r:id="rId16"/>
    <p:sldId id="580" r:id="rId17"/>
    <p:sldId id="519" r:id="rId18"/>
    <p:sldId id="520" r:id="rId19"/>
    <p:sldId id="521" r:id="rId20"/>
    <p:sldId id="555" r:id="rId21"/>
    <p:sldId id="522" r:id="rId22"/>
    <p:sldId id="569" r:id="rId23"/>
    <p:sldId id="523" r:id="rId24"/>
    <p:sldId id="557" r:id="rId25"/>
    <p:sldId id="524" r:id="rId26"/>
    <p:sldId id="525" r:id="rId27"/>
    <p:sldId id="558" r:id="rId28"/>
    <p:sldId id="526" r:id="rId29"/>
    <p:sldId id="568" r:id="rId30"/>
    <p:sldId id="527" r:id="rId31"/>
    <p:sldId id="528" r:id="rId32"/>
    <p:sldId id="559" r:id="rId33"/>
    <p:sldId id="582" r:id="rId34"/>
    <p:sldId id="583" r:id="rId35"/>
    <p:sldId id="584" r:id="rId36"/>
    <p:sldId id="585" r:id="rId37"/>
    <p:sldId id="586" r:id="rId38"/>
    <p:sldId id="588" r:id="rId39"/>
    <p:sldId id="529" r:id="rId40"/>
    <p:sldId id="565" r:id="rId41"/>
    <p:sldId id="592" r:id="rId42"/>
    <p:sldId id="560" r:id="rId43"/>
    <p:sldId id="594" r:id="rId44"/>
    <p:sldId id="595" r:id="rId45"/>
    <p:sldId id="596" r:id="rId46"/>
    <p:sldId id="495" r:id="rId47"/>
  </p:sldIdLst>
  <p:sldSz cx="9144000" cy="5715000" type="screen16x1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8EB4E3" mc:Ignorable=""/>
    <a:srgbClr xmlns:mc="http://schemas.openxmlformats.org/markup-compatibility/2006" xmlns:a14="http://schemas.microsoft.com/office/drawing/2010/main" val="002060" mc:Ignorable=""/>
    <a:srgbClr xmlns:mc="http://schemas.openxmlformats.org/markup-compatibility/2006" xmlns:a14="http://schemas.microsoft.com/office/drawing/2010/main" val="D3EEF5"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5152" autoAdjust="0"/>
  </p:normalViewPr>
  <p:slideViewPr>
    <p:cSldViewPr snapToGrid="0">
      <p:cViewPr>
        <p:scale>
          <a:sx n="100" d="100"/>
          <a:sy n="100" d="100"/>
        </p:scale>
        <p:origin x="-1932" y="-444"/>
      </p:cViewPr>
      <p:guideLst>
        <p:guide orient="horz" pos="1800"/>
        <p:guide orient="horz" pos="117"/>
        <p:guide orient="horz" pos="746"/>
        <p:guide orient="horz" pos="997"/>
        <p:guide orient="horz" pos="1237"/>
        <p:guide orient="horz" pos="3363"/>
        <p:guide pos="2880"/>
        <p:guide pos="24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32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vis\scratch\ameetc\Win7\GDIHWDemo\GDIHWDemoResults\MemorySavingsNumber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tuff\dvd.csv"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ross\Local%20Settings\Temporary%20Internet%20Files\Content.Outlook\XBSQEWEB\Security%20trends%20ship%20data%20(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barChart>
        <c:barDir val="col"/>
        <c:grouping val="clustered"/>
        <c:varyColors val="0"/>
        <c:ser>
          <c:idx val="0"/>
          <c:order val="0"/>
          <c:tx>
            <c:strRef>
              <c:f>'nVidia on HP (3)'!$C$48</c:f>
              <c:strCache>
                <c:ptCount val="1"/>
                <c:pt idx="0">
                  <c:v>WDDM v1.1 behaviour</c:v>
                </c:pt>
              </c:strCache>
            </c:strRef>
          </c:tx>
          <c:invertIfNegative val="0"/>
          <c:cat>
            <c:numRef>
              <c:f>'nVidia on HP (3)'!$B$49:$B$61</c:f>
              <c:numCache>
                <c:formatCode>General</c:formatCode>
                <c:ptCount val="13"/>
                <c:pt idx="0">
                  <c:v>1</c:v>
                </c:pt>
                <c:pt idx="1">
                  <c:v>2</c:v>
                </c:pt>
                <c:pt idx="2">
                  <c:v>5</c:v>
                </c:pt>
                <c:pt idx="3">
                  <c:v>7</c:v>
                </c:pt>
                <c:pt idx="4">
                  <c:v>10</c:v>
                </c:pt>
                <c:pt idx="5">
                  <c:v>15</c:v>
                </c:pt>
                <c:pt idx="6">
                  <c:v>20</c:v>
                </c:pt>
                <c:pt idx="7">
                  <c:v>25</c:v>
                </c:pt>
                <c:pt idx="8">
                  <c:v>30</c:v>
                </c:pt>
                <c:pt idx="9">
                  <c:v>35</c:v>
                </c:pt>
                <c:pt idx="10">
                  <c:v>40</c:v>
                </c:pt>
                <c:pt idx="11">
                  <c:v>45</c:v>
                </c:pt>
                <c:pt idx="12">
                  <c:v>50</c:v>
                </c:pt>
              </c:numCache>
            </c:numRef>
          </c:cat>
          <c:val>
            <c:numRef>
              <c:f>'nVidia on HP (3)'!$C$49:$C$61</c:f>
              <c:numCache>
                <c:formatCode>General</c:formatCode>
                <c:ptCount val="13"/>
                <c:pt idx="0">
                  <c:v>35236</c:v>
                </c:pt>
                <c:pt idx="1">
                  <c:v>35536</c:v>
                </c:pt>
                <c:pt idx="2">
                  <c:v>35508</c:v>
                </c:pt>
                <c:pt idx="3">
                  <c:v>35672</c:v>
                </c:pt>
                <c:pt idx="4">
                  <c:v>35844</c:v>
                </c:pt>
                <c:pt idx="5">
                  <c:v>36296</c:v>
                </c:pt>
                <c:pt idx="6">
                  <c:v>36616</c:v>
                </c:pt>
                <c:pt idx="7">
                  <c:v>36840</c:v>
                </c:pt>
                <c:pt idx="8">
                  <c:v>37060</c:v>
                </c:pt>
                <c:pt idx="9">
                  <c:v>38456</c:v>
                </c:pt>
                <c:pt idx="10">
                  <c:v>38768</c:v>
                </c:pt>
                <c:pt idx="11">
                  <c:v>39020</c:v>
                </c:pt>
                <c:pt idx="12">
                  <c:v>39420</c:v>
                </c:pt>
              </c:numCache>
            </c:numRef>
          </c:val>
        </c:ser>
        <c:ser>
          <c:idx val="1"/>
          <c:order val="1"/>
          <c:tx>
            <c:strRef>
              <c:f>'nVidia on HP (3)'!$D$48</c:f>
              <c:strCache>
                <c:ptCount val="1"/>
                <c:pt idx="0">
                  <c:v>WDDM v1 behaviour</c:v>
                </c:pt>
              </c:strCache>
            </c:strRef>
          </c:tx>
          <c:invertIfNegative val="0"/>
          <c:cat>
            <c:numRef>
              <c:f>'nVidia on HP (3)'!$B$49:$B$61</c:f>
              <c:numCache>
                <c:formatCode>General</c:formatCode>
                <c:ptCount val="13"/>
                <c:pt idx="0">
                  <c:v>1</c:v>
                </c:pt>
                <c:pt idx="1">
                  <c:v>2</c:v>
                </c:pt>
                <c:pt idx="2">
                  <c:v>5</c:v>
                </c:pt>
                <c:pt idx="3">
                  <c:v>7</c:v>
                </c:pt>
                <c:pt idx="4">
                  <c:v>10</c:v>
                </c:pt>
                <c:pt idx="5">
                  <c:v>15</c:v>
                </c:pt>
                <c:pt idx="6">
                  <c:v>20</c:v>
                </c:pt>
                <c:pt idx="7">
                  <c:v>25</c:v>
                </c:pt>
                <c:pt idx="8">
                  <c:v>30</c:v>
                </c:pt>
                <c:pt idx="9">
                  <c:v>35</c:v>
                </c:pt>
                <c:pt idx="10">
                  <c:v>40</c:v>
                </c:pt>
                <c:pt idx="11">
                  <c:v>45</c:v>
                </c:pt>
                <c:pt idx="12">
                  <c:v>50</c:v>
                </c:pt>
              </c:numCache>
            </c:numRef>
          </c:cat>
          <c:val>
            <c:numRef>
              <c:f>'nVidia on HP (3)'!$D$49:$D$61</c:f>
              <c:numCache>
                <c:formatCode>General</c:formatCode>
                <c:ptCount val="13"/>
                <c:pt idx="0">
                  <c:v>35236</c:v>
                </c:pt>
                <c:pt idx="1">
                  <c:v>63696</c:v>
                </c:pt>
                <c:pt idx="2">
                  <c:v>97844</c:v>
                </c:pt>
                <c:pt idx="3">
                  <c:v>107996</c:v>
                </c:pt>
                <c:pt idx="4">
                  <c:v>123680</c:v>
                </c:pt>
                <c:pt idx="5">
                  <c:v>153296</c:v>
                </c:pt>
                <c:pt idx="6">
                  <c:v>179424</c:v>
                </c:pt>
                <c:pt idx="7">
                  <c:v>204888</c:v>
                </c:pt>
                <c:pt idx="8">
                  <c:v>231016</c:v>
                </c:pt>
                <c:pt idx="9">
                  <c:v>256676</c:v>
                </c:pt>
                <c:pt idx="10">
                  <c:v>282628</c:v>
                </c:pt>
                <c:pt idx="11">
                  <c:v>307260</c:v>
                </c:pt>
                <c:pt idx="12">
                  <c:v>331752</c:v>
                </c:pt>
              </c:numCache>
            </c:numRef>
          </c:val>
        </c:ser>
        <c:dLbls>
          <c:showLegendKey val="0"/>
          <c:showVal val="0"/>
          <c:showCatName val="0"/>
          <c:showSerName val="0"/>
          <c:showPercent val="0"/>
          <c:showBubbleSize val="0"/>
        </c:dLbls>
        <c:gapWidth val="150"/>
        <c:axId val="316628352"/>
        <c:axId val="85619456"/>
      </c:barChart>
      <c:catAx>
        <c:axId val="316628352"/>
        <c:scaling>
          <c:orientation val="minMax"/>
        </c:scaling>
        <c:delete val="0"/>
        <c:axPos val="b"/>
        <c:title>
          <c:tx>
            <c:rich>
              <a:bodyPr/>
              <a:lstStyle/>
              <a:p>
                <a:pPr>
                  <a:defRPr lang="en-US"/>
                </a:pPr>
                <a:r>
                  <a:rPr lang="en-US"/>
                  <a:t>Number of Windows Open</a:t>
                </a:r>
              </a:p>
            </c:rich>
          </c:tx>
          <c:layout>
            <c:manualLayout>
              <c:xMode val="edge"/>
              <c:yMode val="edge"/>
              <c:x val="0.35619296698804775"/>
              <c:y val="0.85300680090756043"/>
            </c:manualLayout>
          </c:layout>
          <c:overlay val="0"/>
        </c:title>
        <c:numFmt formatCode="General" sourceLinked="1"/>
        <c:majorTickMark val="none"/>
        <c:minorTickMark val="none"/>
        <c:tickLblPos val="nextTo"/>
        <c:txPr>
          <a:bodyPr/>
          <a:lstStyle/>
          <a:p>
            <a:pPr>
              <a:defRPr lang="en-US"/>
            </a:pPr>
            <a:endParaRPr lang="en-US"/>
          </a:p>
        </c:txPr>
        <c:crossAx val="85619456"/>
        <c:crosses val="autoZero"/>
        <c:auto val="1"/>
        <c:lblAlgn val="ctr"/>
        <c:lblOffset val="100"/>
        <c:noMultiLvlLbl val="0"/>
      </c:catAx>
      <c:valAx>
        <c:axId val="85619456"/>
        <c:scaling>
          <c:orientation val="minMax"/>
        </c:scaling>
        <c:delete val="0"/>
        <c:axPos val="l"/>
        <c:title>
          <c:tx>
            <c:rich>
              <a:bodyPr/>
              <a:lstStyle/>
              <a:p>
                <a:pPr>
                  <a:defRPr lang="en-US"/>
                </a:pPr>
                <a:r>
                  <a:rPr lang="en-US"/>
                  <a:t>Memory Consumption (MB)</a:t>
                </a:r>
              </a:p>
            </c:rich>
          </c:tx>
          <c:layout>
            <c:manualLayout>
              <c:xMode val="edge"/>
              <c:yMode val="edge"/>
              <c:x val="2.6101060241134996E-2"/>
              <c:y val="1.5824352870608901E-3"/>
            </c:manualLayout>
          </c:layout>
          <c:overlay val="0"/>
        </c:title>
        <c:numFmt formatCode="General" sourceLinked="1"/>
        <c:majorTickMark val="out"/>
        <c:minorTickMark val="none"/>
        <c:tickLblPos val="nextTo"/>
        <c:txPr>
          <a:bodyPr/>
          <a:lstStyle/>
          <a:p>
            <a:pPr>
              <a:defRPr lang="en-US"/>
            </a:pPr>
            <a:endParaRPr lang="en-US"/>
          </a:p>
        </c:txPr>
        <c:crossAx val="316628352"/>
        <c:crosses val="autoZero"/>
        <c:crossBetween val="between"/>
        <c:dispUnits>
          <c:builtInUnit val="thousands"/>
        </c:dispUnits>
      </c:valAx>
      <c:spPr>
        <a:noFill/>
        <a:ln>
          <a:noFill/>
        </a:ln>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plotArea>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A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8.4992829504559747E-2"/>
          <c:y val="6.1608049471659904E-2"/>
          <c:w val="0.89267040073599069"/>
          <c:h val="0.86744934810642715"/>
        </c:manualLayout>
      </c:layout>
      <c:barChart>
        <c:barDir val="col"/>
        <c:grouping val="clustered"/>
        <c:varyColors val="0"/>
        <c:ser>
          <c:idx val="0"/>
          <c:order val="0"/>
          <c:tx>
            <c:strRef>
              <c:f>Sheet1!$B$17</c:f>
              <c:strCache>
                <c:ptCount val="1"/>
                <c:pt idx="0">
                  <c:v>Vista SP1</c:v>
                </c:pt>
              </c:strCache>
            </c:strRef>
          </c:tx>
          <c:invertIfNegative val="0"/>
          <c:cat>
            <c:strRef>
              <c:f>Sheet1!$A$18:$A$20</c:f>
              <c:strCache>
                <c:ptCount val="3"/>
                <c:pt idx="0">
                  <c:v>Lenovo T61  (Intel 965, 1280X800)</c:v>
                </c:pt>
                <c:pt idx="1">
                  <c:v>R500-1 (Intel 945, 1280X800)</c:v>
                </c:pt>
                <c:pt idx="2">
                  <c:v>Dell XPS 1330 (Nvidia 8400 GS, 1280X800)</c:v>
                </c:pt>
              </c:strCache>
            </c:strRef>
          </c:cat>
          <c:val>
            <c:numRef>
              <c:f>Sheet1!$B$18:$B$20</c:f>
              <c:numCache>
                <c:formatCode>General</c:formatCode>
                <c:ptCount val="3"/>
                <c:pt idx="0">
                  <c:v>160</c:v>
                </c:pt>
                <c:pt idx="1">
                  <c:v>192</c:v>
                </c:pt>
                <c:pt idx="2">
                  <c:v>169</c:v>
                </c:pt>
              </c:numCache>
            </c:numRef>
          </c:val>
        </c:ser>
        <c:ser>
          <c:idx val="1"/>
          <c:order val="1"/>
          <c:tx>
            <c:strRef>
              <c:f>Sheet1!$C$17</c:f>
              <c:strCache>
                <c:ptCount val="1"/>
                <c:pt idx="0">
                  <c:v>Win7 6778</c:v>
                </c:pt>
              </c:strCache>
            </c:strRef>
          </c:tx>
          <c:invertIfNegative val="0"/>
          <c:cat>
            <c:strRef>
              <c:f>Sheet1!$A$18:$A$20</c:f>
              <c:strCache>
                <c:ptCount val="3"/>
                <c:pt idx="0">
                  <c:v>Lenovo T61  (Intel 965, 1280X800)</c:v>
                </c:pt>
                <c:pt idx="1">
                  <c:v>R500-1 (Intel 945, 1280X800)</c:v>
                </c:pt>
                <c:pt idx="2">
                  <c:v>Dell XPS 1330 (Nvidia 8400 GS, 1280X800)</c:v>
                </c:pt>
              </c:strCache>
            </c:strRef>
          </c:cat>
          <c:val>
            <c:numRef>
              <c:f>Sheet1!$C$18:$C$20</c:f>
              <c:numCache>
                <c:formatCode>General</c:formatCode>
                <c:ptCount val="3"/>
                <c:pt idx="0">
                  <c:v>180</c:v>
                </c:pt>
                <c:pt idx="1">
                  <c:v>214</c:v>
                </c:pt>
                <c:pt idx="2">
                  <c:v>195</c:v>
                </c:pt>
              </c:numCache>
            </c:numRef>
          </c:val>
        </c:ser>
        <c:dLbls>
          <c:showLegendKey val="0"/>
          <c:showVal val="0"/>
          <c:showCatName val="0"/>
          <c:showSerName val="0"/>
          <c:showPercent val="0"/>
          <c:showBubbleSize val="0"/>
        </c:dLbls>
        <c:gapWidth val="300"/>
        <c:axId val="85811584"/>
        <c:axId val="85813120"/>
      </c:barChart>
      <c:catAx>
        <c:axId val="85811584"/>
        <c:scaling>
          <c:orientation val="minMax"/>
        </c:scaling>
        <c:delete val="0"/>
        <c:axPos val="b"/>
        <c:majorTickMark val="none"/>
        <c:minorTickMark val="none"/>
        <c:tickLblPos val="none"/>
        <c:txPr>
          <a:bodyPr/>
          <a:lstStyle/>
          <a:p>
            <a:pPr>
              <a:defRPr lang="en-US"/>
            </a:pPr>
            <a:endParaRPr lang="en-US"/>
          </a:p>
        </c:txPr>
        <c:crossAx val="85813120"/>
        <c:crosses val="autoZero"/>
        <c:auto val="1"/>
        <c:lblAlgn val="ctr"/>
        <c:lblOffset val="100"/>
        <c:noMultiLvlLbl val="0"/>
      </c:catAx>
      <c:valAx>
        <c:axId val="85813120"/>
        <c:scaling>
          <c:orientation val="minMax"/>
        </c:scaling>
        <c:delete val="0"/>
        <c:axPos val="l"/>
        <c:numFmt formatCode="General" sourceLinked="1"/>
        <c:majorTickMark val="out"/>
        <c:minorTickMark val="none"/>
        <c:tickLblPos val="nextTo"/>
        <c:txPr>
          <a:bodyPr/>
          <a:lstStyle/>
          <a:p>
            <a:pPr>
              <a:defRPr lang="en-US"/>
            </a:pPr>
            <a:endParaRPr lang="en-US"/>
          </a:p>
        </c:txPr>
        <c:crossAx val="85811584"/>
        <c:crosses val="autoZero"/>
        <c:crossBetween val="between"/>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43122801139541"/>
          <c:y val="9.7326584176977898E-2"/>
          <c:w val="0.56886989978525349"/>
          <c:h val="0.62703204862550665"/>
        </c:manualLayout>
      </c:layout>
      <c:lineChart>
        <c:grouping val="standard"/>
        <c:varyColors val="0"/>
        <c:ser>
          <c:idx val="0"/>
          <c:order val="0"/>
          <c:tx>
            <c:strRef>
              <c:f>Sheet1!$A$5</c:f>
              <c:strCache>
                <c:ptCount val="1"/>
                <c:pt idx="0">
                  <c:v>Removable Flash Drives</c:v>
                </c:pt>
              </c:strCache>
            </c:strRef>
          </c:tx>
          <c:spPr>
            <a:ln w="50800"/>
          </c:spPr>
          <c:marker>
            <c:symbol val="diamond"/>
            <c:size val="13"/>
          </c:marker>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800.8</c:v>
                </c:pt>
                <c:pt idx="1">
                  <c:v>931.7</c:v>
                </c:pt>
                <c:pt idx="2">
                  <c:v>985.8</c:v>
                </c:pt>
                <c:pt idx="3">
                  <c:v>1044.0999999999999</c:v>
                </c:pt>
                <c:pt idx="4">
                  <c:v>1072.0999999999999</c:v>
                </c:pt>
              </c:numCache>
            </c:numRef>
          </c:val>
          <c:smooth val="0"/>
        </c:ser>
        <c:ser>
          <c:idx val="1"/>
          <c:order val="1"/>
          <c:tx>
            <c:strRef>
              <c:f>Sheet1!$A$6</c:f>
              <c:strCache>
                <c:ptCount val="1"/>
                <c:pt idx="0">
                  <c:v>PC Shipments</c:v>
                </c:pt>
              </c:strCache>
            </c:strRef>
          </c:tx>
          <c:spPr>
            <a:ln w="50800">
              <a:solidFill>
                <a:schemeClr val="accent5">
                  <a:lumMod val="75000"/>
                </a:schemeClr>
              </a:solidFill>
            </a:ln>
          </c:spPr>
          <c:marker>
            <c:symbol val="diamond"/>
            <c:size val="12"/>
            <c:spPr>
              <a:solidFill>
                <a:schemeClr val="accent5">
                  <a:lumMod val="75000"/>
                </a:schemeClr>
              </a:solidFill>
              <a:ln>
                <a:solidFill>
                  <a:schemeClr val="accent5">
                    <a:lumMod val="75000"/>
                  </a:schemeClr>
                </a:solidFill>
              </a:ln>
            </c:spPr>
          </c:marker>
          <c:cat>
            <c:numRef>
              <c:f>Sheet1!$B$4:$F$4</c:f>
              <c:numCache>
                <c:formatCode>General</c:formatCode>
                <c:ptCount val="5"/>
                <c:pt idx="0">
                  <c:v>2007</c:v>
                </c:pt>
                <c:pt idx="1">
                  <c:v>2008</c:v>
                </c:pt>
                <c:pt idx="2">
                  <c:v>2009</c:v>
                </c:pt>
                <c:pt idx="3">
                  <c:v>2010</c:v>
                </c:pt>
                <c:pt idx="4">
                  <c:v>2011</c:v>
                </c:pt>
              </c:numCache>
            </c:numRef>
          </c:cat>
          <c:val>
            <c:numRef>
              <c:f>Sheet1!$B$6:$F$6</c:f>
              <c:numCache>
                <c:formatCode>General</c:formatCode>
                <c:ptCount val="5"/>
                <c:pt idx="0">
                  <c:v>264.10000000000002</c:v>
                </c:pt>
                <c:pt idx="1">
                  <c:v>292.8</c:v>
                </c:pt>
                <c:pt idx="2">
                  <c:v>330.9</c:v>
                </c:pt>
                <c:pt idx="3">
                  <c:v>369.9</c:v>
                </c:pt>
                <c:pt idx="4">
                  <c:v>410.1</c:v>
                </c:pt>
              </c:numCache>
            </c:numRef>
          </c:val>
          <c:smooth val="0"/>
        </c:ser>
        <c:dLbls>
          <c:showLegendKey val="0"/>
          <c:showVal val="0"/>
          <c:showCatName val="0"/>
          <c:showSerName val="0"/>
          <c:showPercent val="0"/>
          <c:showBubbleSize val="0"/>
        </c:dLbls>
        <c:marker val="1"/>
        <c:smooth val="0"/>
        <c:axId val="86003072"/>
        <c:axId val="86033920"/>
      </c:lineChart>
      <c:catAx>
        <c:axId val="86003072"/>
        <c:scaling>
          <c:orientation val="minMax"/>
        </c:scaling>
        <c:delete val="0"/>
        <c:axPos val="b"/>
        <c:numFmt formatCode="General" sourceLinked="1"/>
        <c:majorTickMark val="out"/>
        <c:minorTickMark val="none"/>
        <c:tickLblPos val="nextTo"/>
        <c:spPr>
          <a:ln>
            <a:solidFill>
              <a:schemeClr val="tx2">
                <a:lumMod val="25000"/>
              </a:schemeClr>
            </a:solidFill>
          </a:ln>
        </c:spPr>
        <c:txPr>
          <a:bodyPr/>
          <a:lstStyle/>
          <a:p>
            <a:pPr>
              <a:defRPr lang="en-US">
                <a:solidFill>
                  <a:schemeClr val="bg1"/>
                </a:solidFill>
              </a:defRPr>
            </a:pPr>
            <a:endParaRPr lang="en-US"/>
          </a:p>
        </c:txPr>
        <c:crossAx val="86033920"/>
        <c:crosses val="autoZero"/>
        <c:auto val="1"/>
        <c:lblAlgn val="ctr"/>
        <c:lblOffset val="100"/>
        <c:noMultiLvlLbl val="0"/>
      </c:catAx>
      <c:valAx>
        <c:axId val="86033920"/>
        <c:scaling>
          <c:orientation val="minMax"/>
        </c:scaling>
        <c:delete val="0"/>
        <c:axPos val="l"/>
        <c:majorGridlines>
          <c:spPr>
            <a:ln>
              <a:solidFill>
                <a:schemeClr val="tx2">
                  <a:lumMod val="25000"/>
                </a:schemeClr>
              </a:solidFill>
            </a:ln>
          </c:spPr>
        </c:majorGridlines>
        <c:numFmt formatCode="General" sourceLinked="1"/>
        <c:majorTickMark val="out"/>
        <c:minorTickMark val="none"/>
        <c:tickLblPos val="nextTo"/>
        <c:spPr>
          <a:ln>
            <a:solidFill>
              <a:schemeClr val="tx2">
                <a:lumMod val="25000"/>
              </a:schemeClr>
            </a:solidFill>
          </a:ln>
        </c:spPr>
        <c:txPr>
          <a:bodyPr/>
          <a:lstStyle/>
          <a:p>
            <a:pPr>
              <a:defRPr lang="en-US">
                <a:solidFill>
                  <a:schemeClr val="bg1"/>
                </a:solidFill>
              </a:defRPr>
            </a:pPr>
            <a:endParaRPr lang="en-US"/>
          </a:p>
        </c:txPr>
        <c:crossAx val="86003072"/>
        <c:crosses val="autoZero"/>
        <c:crossBetween val="between"/>
      </c:valAx>
      <c:spPr>
        <a:ln cmpd="dbl"/>
      </c:spPr>
    </c:plotArea>
    <c:plotVisOnly val="1"/>
    <c:dispBlanksAs val="zero"/>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spPr>
        <a:solidFill>
          <a:srgbClr xmlns:mc="http://schemas.openxmlformats.org/markup-compatibility/2006" xmlns:a14="http://schemas.microsoft.com/office/drawing/2010/main" val="000000" mc:Ignorable="">
            <a:alpha val="70000"/>
          </a:srgbClr>
        </a:solidFill>
        <a:ln>
          <a:solidFill>
            <a:srgbClr xmlns:mc="http://schemas.openxmlformats.org/markup-compatibility/2006" xmlns:a14="http://schemas.microsoft.com/office/drawing/2010/main" val="000000" mc:Ignorable=""/>
          </a:solidFill>
        </a:ln>
      </c:spPr>
    </c:floor>
    <c:sideWall>
      <c:thickness val="0"/>
      <c:spPr>
        <a:noFill/>
      </c:spPr>
    </c:sideWall>
    <c:backWall>
      <c:thickness val="0"/>
      <c:spPr>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alpha val="9000"/>
              </a:srgbClr>
            </a:gs>
            <a:gs pos="100000">
              <a:srgbClr xmlns:mc="http://schemas.openxmlformats.org/markup-compatibility/2006" xmlns:a14="http://schemas.microsoft.com/office/drawing/2010/main" val="000000" mc:Ignorable="">
                <a:alpha val="70000"/>
              </a:srgbClr>
            </a:gs>
          </a:gsLst>
          <a:lin ang="5400000" scaled="0"/>
        </a:gradFill>
      </c:spPr>
    </c:backWall>
    <c:plotArea>
      <c:layout/>
      <c:bar3DChart>
        <c:barDir val="col"/>
        <c:grouping val="percentStacked"/>
        <c:varyColors val="0"/>
        <c:ser>
          <c:idx val="0"/>
          <c:order val="0"/>
          <c:tx>
            <c:strRef>
              <c:f>Sheet1!$B$1</c:f>
              <c:strCache>
                <c:ptCount val="1"/>
                <c:pt idx="0">
                  <c:v>Very Satisfied</c:v>
                </c:pt>
              </c:strCache>
            </c:strRef>
          </c:tx>
          <c:invertIfNegative val="0"/>
          <c:dLbls>
            <c:dLbl>
              <c:idx val="0"/>
              <c:layout>
                <c:manualLayout>
                  <c:x val="1.9132654982791156E-2"/>
                  <c:y val="6.5923345784979348E-17"/>
                </c:manualLayout>
              </c:layout>
              <c:spPr/>
              <c:txPr>
                <a:bodyPr/>
                <a:lstStyle/>
                <a:p>
                  <a:pPr>
                    <a:defRPr>
                      <a:effectLst>
                        <a:outerShdw blurRad="38100" dist="38100" dir="2700000" algn="tl">
                          <a:srgbClr xmlns:mc="http://schemas.openxmlformats.org/markup-compatibility/2006" xmlns:a14="http://schemas.microsoft.com/office/drawing/2010/main" val="000000" mc:Ignorable="">
                            <a:alpha val="43137"/>
                          </a:srgbClr>
                        </a:outerShdw>
                      </a:effectLst>
                    </a:defRPr>
                  </a:pPr>
                  <a:endParaRPr lang="en-US"/>
                </a:p>
              </c:txPr>
              <c:showLegendKey val="0"/>
              <c:showVal val="1"/>
              <c:showCatName val="0"/>
              <c:showSerName val="0"/>
              <c:showPercent val="0"/>
              <c:showBubbleSize val="0"/>
            </c:dLbl>
            <c:dLbl>
              <c:idx val="1"/>
              <c:layout>
                <c:manualLayout>
                  <c:x val="2.2959185979349601E-2"/>
                  <c:y val="6.5923345784979348E-17"/>
                </c:manualLayout>
              </c:layout>
              <c:spPr/>
              <c:txPr>
                <a:bodyPr/>
                <a:lstStyle/>
                <a:p>
                  <a:pPr>
                    <a:defRPr>
                      <a:effectLst>
                        <a:outerShdw blurRad="38100" dist="38100" dir="2700000" algn="tl">
                          <a:srgbClr xmlns:mc="http://schemas.openxmlformats.org/markup-compatibility/2006" xmlns:a14="http://schemas.microsoft.com/office/drawing/2010/main" val="000000" mc:Ignorable="">
                            <a:alpha val="43137"/>
                          </a:srgbClr>
                        </a:outerShdw>
                      </a:effectLst>
                    </a:defRPr>
                  </a:pPr>
                  <a:endParaRPr lang="en-US"/>
                </a:p>
              </c:txPr>
              <c:showLegendKey val="0"/>
              <c:showVal val="1"/>
              <c:showCatName val="0"/>
              <c:showSerName val="0"/>
              <c:showPercent val="0"/>
              <c:showBubbleSize val="0"/>
            </c:dLbl>
            <c:dLbl>
              <c:idx val="2"/>
              <c:layout>
                <c:manualLayout>
                  <c:x val="2.2959185979349445E-2"/>
                  <c:y val="-7.1917208004102133E-3"/>
                </c:manualLayout>
              </c:layout>
              <c:spPr/>
              <c:txPr>
                <a:bodyPr/>
                <a:lstStyle/>
                <a:p>
                  <a:pPr>
                    <a:defRPr>
                      <a:effectLst>
                        <a:outerShdw blurRad="38100" dist="38100" dir="2700000" algn="tl">
                          <a:srgbClr xmlns:mc="http://schemas.openxmlformats.org/markup-compatibility/2006" xmlns:a14="http://schemas.microsoft.com/office/drawing/2010/main" val="000000" mc:Ignorable="">
                            <a:alpha val="43137"/>
                          </a:srgbClr>
                        </a:outerShdw>
                      </a:effectLst>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SA</c:v>
                </c:pt>
                <c:pt idx="1">
                  <c:v>Client SA</c:v>
                </c:pt>
                <c:pt idx="2">
                  <c:v>Client SA w/MDOP</c:v>
                </c:pt>
              </c:strCache>
            </c:strRef>
          </c:cat>
          <c:val>
            <c:numRef>
              <c:f>Sheet1!$B$2:$B$4</c:f>
              <c:numCache>
                <c:formatCode>0.0%</c:formatCode>
                <c:ptCount val="3"/>
                <c:pt idx="0">
                  <c:v>0.27</c:v>
                </c:pt>
                <c:pt idx="1">
                  <c:v>0.3200000000000085</c:v>
                </c:pt>
                <c:pt idx="2">
                  <c:v>0.60200000000000065</c:v>
                </c:pt>
              </c:numCache>
            </c:numRef>
          </c:val>
        </c:ser>
        <c:ser>
          <c:idx val="1"/>
          <c:order val="1"/>
          <c:tx>
            <c:strRef>
              <c:f>Sheet1!$C$1</c:f>
              <c:strCache>
                <c:ptCount val="1"/>
                <c:pt idx="0">
                  <c:v>Somewhat Satisfied</c:v>
                </c:pt>
              </c:strCache>
            </c:strRef>
          </c:tx>
          <c:invertIfNegative val="0"/>
          <c:cat>
            <c:strRef>
              <c:f>Sheet1!$A$2:$A$4</c:f>
              <c:strCache>
                <c:ptCount val="3"/>
                <c:pt idx="0">
                  <c:v>SA</c:v>
                </c:pt>
                <c:pt idx="1">
                  <c:v>Client SA</c:v>
                </c:pt>
                <c:pt idx="2">
                  <c:v>Client SA w/MDOP</c:v>
                </c:pt>
              </c:strCache>
            </c:strRef>
          </c:cat>
          <c:val>
            <c:numRef>
              <c:f>Sheet1!$C$2:$C$4</c:f>
              <c:numCache>
                <c:formatCode>0.0%</c:formatCode>
                <c:ptCount val="3"/>
                <c:pt idx="0">
                  <c:v>0.56000000000000005</c:v>
                </c:pt>
                <c:pt idx="1">
                  <c:v>0.62700000000001621</c:v>
                </c:pt>
                <c:pt idx="2">
                  <c:v>0.35200000000000031</c:v>
                </c:pt>
              </c:numCache>
            </c:numRef>
          </c:val>
        </c:ser>
        <c:ser>
          <c:idx val="2"/>
          <c:order val="2"/>
          <c:tx>
            <c:strRef>
              <c:f>Sheet1!$D$1</c:f>
              <c:strCache>
                <c:ptCount val="1"/>
                <c:pt idx="0">
                  <c:v>Somewhat Dissatisfied</c:v>
                </c:pt>
              </c:strCache>
            </c:strRef>
          </c:tx>
          <c:invertIfNegative val="0"/>
          <c:cat>
            <c:strRef>
              <c:f>Sheet1!$A$2:$A$4</c:f>
              <c:strCache>
                <c:ptCount val="3"/>
                <c:pt idx="0">
                  <c:v>SA</c:v>
                </c:pt>
                <c:pt idx="1">
                  <c:v>Client SA</c:v>
                </c:pt>
                <c:pt idx="2">
                  <c:v>Client SA w/MDOP</c:v>
                </c:pt>
              </c:strCache>
            </c:strRef>
          </c:cat>
          <c:val>
            <c:numRef>
              <c:f>Sheet1!$D$2:$D$4</c:f>
              <c:numCache>
                <c:formatCode>0.0%</c:formatCode>
                <c:ptCount val="3"/>
                <c:pt idx="0">
                  <c:v>9.0000000000000066E-2</c:v>
                </c:pt>
                <c:pt idx="1">
                  <c:v>3.6000000000000719E-2</c:v>
                </c:pt>
                <c:pt idx="2">
                  <c:v>1.9000000000000475E-2</c:v>
                </c:pt>
              </c:numCache>
            </c:numRef>
          </c:val>
        </c:ser>
        <c:ser>
          <c:idx val="3"/>
          <c:order val="3"/>
          <c:tx>
            <c:strRef>
              <c:f>Sheet1!$E$1</c:f>
              <c:strCache>
                <c:ptCount val="1"/>
                <c:pt idx="0">
                  <c:v>Very Dissatisfied</c:v>
                </c:pt>
              </c:strCache>
            </c:strRef>
          </c:tx>
          <c:spPr>
            <a:solidFill>
              <a:srgbClr xmlns:mc="http://schemas.openxmlformats.org/markup-compatibility/2006" xmlns:a14="http://schemas.microsoft.com/office/drawing/2010/main" val="7030A0" mc:Ignorable=""/>
            </a:solidFill>
          </c:spPr>
          <c:invertIfNegative val="0"/>
          <c:cat>
            <c:strRef>
              <c:f>Sheet1!$A$2:$A$4</c:f>
              <c:strCache>
                <c:ptCount val="3"/>
                <c:pt idx="0">
                  <c:v>SA</c:v>
                </c:pt>
                <c:pt idx="1">
                  <c:v>Client SA</c:v>
                </c:pt>
                <c:pt idx="2">
                  <c:v>Client SA w/MDOP</c:v>
                </c:pt>
              </c:strCache>
            </c:strRef>
          </c:cat>
          <c:val>
            <c:numRef>
              <c:f>Sheet1!$E$2:$E$4</c:f>
              <c:numCache>
                <c:formatCode>0.0%</c:formatCode>
                <c:ptCount val="3"/>
                <c:pt idx="0">
                  <c:v>2.0000000000000052E-2</c:v>
                </c:pt>
                <c:pt idx="1">
                  <c:v>1.2000000000000021E-2</c:v>
                </c:pt>
                <c:pt idx="2">
                  <c:v>9.0000000000000548E-3</c:v>
                </c:pt>
              </c:numCache>
            </c:numRef>
          </c:val>
        </c:ser>
        <c:ser>
          <c:idx val="4"/>
          <c:order val="4"/>
          <c:tx>
            <c:strRef>
              <c:f>Sheet1!$F$1</c:f>
              <c:strCache>
                <c:ptCount val="1"/>
                <c:pt idx="0">
                  <c:v>Don’t Know</c:v>
                </c:pt>
              </c:strCache>
            </c:strRef>
          </c:tx>
          <c:invertIfNegative val="0"/>
          <c:cat>
            <c:strRef>
              <c:f>Sheet1!$A$2:$A$4</c:f>
              <c:strCache>
                <c:ptCount val="3"/>
                <c:pt idx="0">
                  <c:v>SA</c:v>
                </c:pt>
                <c:pt idx="1">
                  <c:v>Client SA</c:v>
                </c:pt>
                <c:pt idx="2">
                  <c:v>Client SA w/MDOP</c:v>
                </c:pt>
              </c:strCache>
            </c:strRef>
          </c:cat>
          <c:val>
            <c:numRef>
              <c:f>Sheet1!$F$2:$F$4</c:f>
              <c:numCache>
                <c:formatCode>0.0%</c:formatCode>
                <c:ptCount val="3"/>
                <c:pt idx="0">
                  <c:v>5.0000000000000114E-2</c:v>
                </c:pt>
                <c:pt idx="1">
                  <c:v>6.0000000000001233E-3</c:v>
                </c:pt>
                <c:pt idx="2">
                  <c:v>1.9000000000000475E-2</c:v>
                </c:pt>
              </c:numCache>
            </c:numRef>
          </c:val>
        </c:ser>
        <c:dLbls>
          <c:showLegendKey val="0"/>
          <c:showVal val="0"/>
          <c:showCatName val="0"/>
          <c:showSerName val="0"/>
          <c:showPercent val="0"/>
          <c:showBubbleSize val="0"/>
        </c:dLbls>
        <c:gapWidth val="75"/>
        <c:shape val="cylinder"/>
        <c:axId val="119135616"/>
        <c:axId val="119161984"/>
        <c:axId val="0"/>
      </c:bar3DChart>
      <c:catAx>
        <c:axId val="119135616"/>
        <c:scaling>
          <c:orientation val="minMax"/>
        </c:scaling>
        <c:delete val="0"/>
        <c:axPos val="b"/>
        <c:majorTickMark val="none"/>
        <c:minorTickMark val="none"/>
        <c:tickLblPos val="nextTo"/>
        <c:spPr>
          <a:ln>
            <a:solidFill>
              <a:schemeClr val="bg2"/>
            </a:solidFill>
          </a:ln>
        </c:spPr>
        <c:crossAx val="119161984"/>
        <c:crosses val="autoZero"/>
        <c:auto val="1"/>
        <c:lblAlgn val="ctr"/>
        <c:lblOffset val="100"/>
        <c:noMultiLvlLbl val="0"/>
      </c:catAx>
      <c:valAx>
        <c:axId val="119161984"/>
        <c:scaling>
          <c:orientation val="minMax"/>
        </c:scaling>
        <c:delete val="0"/>
        <c:axPos val="l"/>
        <c:majorGridlines/>
        <c:numFmt formatCode="0%" sourceLinked="1"/>
        <c:majorTickMark val="none"/>
        <c:minorTickMark val="none"/>
        <c:tickLblPos val="nextTo"/>
        <c:spPr>
          <a:ln w="9525">
            <a:noFill/>
          </a:ln>
        </c:spPr>
        <c:crossAx val="119135616"/>
        <c:crosses val="autoZero"/>
        <c:crossBetween val="between"/>
        <c:majorUnit val="1"/>
      </c:valAx>
    </c:plotArea>
    <c:legend>
      <c:legendPos val="b"/>
      <c:layout>
        <c:manualLayout>
          <c:xMode val="edge"/>
          <c:yMode val="edge"/>
          <c:x val="4.0060465215778884E-2"/>
          <c:y val="0.79974766686703469"/>
          <c:w val="0.94666448524269697"/>
          <c:h val="0.17867717073173495"/>
        </c:manualLayout>
      </c:layout>
      <c:overlay val="0"/>
    </c:legend>
    <c:plotVisOnly val="1"/>
    <c:dispBlanksAs val="zero"/>
    <c:showDLblsOverMax val="0"/>
  </c:chart>
  <c:txPr>
    <a:bodyPr/>
    <a:lstStyle/>
    <a:p>
      <a:pPr>
        <a:defRPr sz="1000"/>
      </a:pPr>
      <a:endParaRPr lang="en-US"/>
    </a:p>
  </c:txPr>
  <c:externalData r:id="rId1">
    <c:autoUpdate val="1"/>
  </c:externalData>
</c:chartSpace>
</file>

<file path=ppt/drawings/drawing1.xml><?xml version="1.0" encoding="utf-8"?>
<c:userShapes xmlns:c="http://schemas.openxmlformats.org/drawingml/2006/chart">
  <cdr:relSizeAnchor xmlns:cdr="http://schemas.openxmlformats.org/drawingml/2006/chartDrawing">
    <cdr:from>
      <cdr:x>0.79127</cdr:x>
      <cdr:y>0.13918</cdr:y>
    </cdr:from>
    <cdr:to>
      <cdr:x>0.98194</cdr:x>
      <cdr:y>0.27491</cdr:y>
    </cdr:to>
    <cdr:sp macro="" textlink="">
      <cdr:nvSpPr>
        <cdr:cNvPr id="3" name="TextBox 2"/>
        <cdr:cNvSpPr txBox="1"/>
      </cdr:nvSpPr>
      <cdr:spPr>
        <a:xfrm xmlns:a="http://schemas.openxmlformats.org/drawingml/2006/main">
          <a:off x="4291770" y="378719"/>
          <a:ext cx="1034180" cy="3693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800" b="0" dirty="0" smtClean="0">
              <a:solidFill>
                <a:schemeClr val="tx1">
                  <a:lumMod val="65000"/>
                  <a:lumOff val="35000"/>
                </a:schemeClr>
              </a:solidFill>
              <a:latin typeface="Segoe" pitchFamily="34" charset="0"/>
            </a:rPr>
            <a:t>+15.4</a:t>
          </a:r>
          <a:r>
            <a:rPr lang="en-US" sz="1800" b="0" dirty="0">
              <a:solidFill>
                <a:schemeClr val="tx1">
                  <a:lumMod val="65000"/>
                  <a:lumOff val="35000"/>
                </a:schemeClr>
              </a:solidFill>
              <a:latin typeface="Segoe" pitchFamily="34" charset="0"/>
            </a:rPr>
            <a:t>%              </a:t>
          </a:r>
        </a:p>
      </cdr:txBody>
    </cdr:sp>
  </cdr:relSizeAnchor>
  <cdr:relSizeAnchor xmlns:cdr="http://schemas.openxmlformats.org/drawingml/2006/chartDrawing">
    <cdr:from>
      <cdr:x>0.20791</cdr:x>
      <cdr:y>0.17684</cdr:y>
    </cdr:from>
    <cdr:to>
      <cdr:x>0.38987</cdr:x>
      <cdr:y>0.31257</cdr:y>
    </cdr:to>
    <cdr:sp macro="" textlink="">
      <cdr:nvSpPr>
        <cdr:cNvPr id="4" name="TextBox 2"/>
        <cdr:cNvSpPr txBox="1"/>
      </cdr:nvSpPr>
      <cdr:spPr>
        <a:xfrm xmlns:a="http://schemas.openxmlformats.org/drawingml/2006/main">
          <a:off x="1127657" y="481195"/>
          <a:ext cx="986970" cy="3693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800" b="0" dirty="0" smtClean="0">
              <a:solidFill>
                <a:schemeClr val="tx1">
                  <a:lumMod val="65000"/>
                  <a:lumOff val="35000"/>
                </a:schemeClr>
              </a:solidFill>
              <a:latin typeface="Segoe" pitchFamily="34" charset="0"/>
            </a:rPr>
            <a:t>+12.5</a:t>
          </a:r>
          <a:r>
            <a:rPr lang="en-US" sz="1800" b="0" dirty="0">
              <a:solidFill>
                <a:schemeClr val="tx1">
                  <a:lumMod val="65000"/>
                  <a:lumOff val="35000"/>
                </a:schemeClr>
              </a:solidFill>
              <a:latin typeface="Segoe" pitchFamily="34" charset="0"/>
            </a:rPr>
            <a:t>%              </a:t>
          </a:r>
        </a:p>
      </cdr:txBody>
    </cdr:sp>
  </cdr:relSizeAnchor>
  <cdr:relSizeAnchor xmlns:cdr="http://schemas.openxmlformats.org/drawingml/2006/chartDrawing">
    <cdr:from>
      <cdr:x>0.49863</cdr:x>
      <cdr:y>0.05789</cdr:y>
    </cdr:from>
    <cdr:to>
      <cdr:x>0.68423</cdr:x>
      <cdr:y>0.19362</cdr:y>
    </cdr:to>
    <cdr:sp macro="" textlink="">
      <cdr:nvSpPr>
        <cdr:cNvPr id="5" name="TextBox 2"/>
        <cdr:cNvSpPr txBox="1"/>
      </cdr:nvSpPr>
      <cdr:spPr>
        <a:xfrm xmlns:a="http://schemas.openxmlformats.org/drawingml/2006/main">
          <a:off x="2704533" y="157523"/>
          <a:ext cx="1006666" cy="3693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800" b="0" dirty="0" smtClean="0">
              <a:solidFill>
                <a:schemeClr val="tx1">
                  <a:lumMod val="65000"/>
                  <a:lumOff val="35000"/>
                </a:schemeClr>
              </a:solidFill>
              <a:latin typeface="Segoe" pitchFamily="34" charset="0"/>
            </a:rPr>
            <a:t>+11.5</a:t>
          </a:r>
          <a:r>
            <a:rPr lang="en-US" sz="1800" b="0" dirty="0">
              <a:solidFill>
                <a:schemeClr val="tx1">
                  <a:lumMod val="65000"/>
                  <a:lumOff val="35000"/>
                </a:schemeClr>
              </a:solidFill>
              <a:latin typeface="Segoe" pitchFamily="34" charset="0"/>
            </a:rPr>
            <a:t>%              </a:t>
          </a:r>
        </a:p>
      </cdr:txBody>
    </cdr:sp>
  </cdr:relSizeAnchor>
  <cdr:relSizeAnchor xmlns:cdr="http://schemas.openxmlformats.org/drawingml/2006/chartDrawing">
    <cdr:from>
      <cdr:x>0.08333</cdr:x>
      <cdr:y>0.90915</cdr:y>
    </cdr:from>
    <cdr:to>
      <cdr:x>0.19444</cdr:x>
      <cdr:y>1</cdr:y>
    </cdr:to>
    <cdr:sp macro="" textlink="">
      <cdr:nvSpPr>
        <cdr:cNvPr id="6" name="TextBox 5"/>
        <cdr:cNvSpPr txBox="1"/>
      </cdr:nvSpPr>
      <cdr:spPr>
        <a:xfrm xmlns:a="http://schemas.openxmlformats.org/drawingml/2006/main">
          <a:off x="685800" y="4114799"/>
          <a:ext cx="914400" cy="41116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0.71429</cdr:x>
      <cdr:y>0.02804</cdr:y>
    </cdr:from>
    <cdr:to>
      <cdr:x>0.99089</cdr:x>
      <cdr:y>0.20037</cdr:y>
    </cdr:to>
    <cdr:sp macro="" textlink="">
      <cdr:nvSpPr>
        <cdr:cNvPr id="2" name="TextBox 1"/>
        <cdr:cNvSpPr txBox="1"/>
      </cdr:nvSpPr>
      <cdr:spPr>
        <a:xfrm xmlns:a="http://schemas.openxmlformats.org/drawingml/2006/main">
          <a:off x="2667000" y="45720"/>
          <a:ext cx="1032769" cy="2810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xmlns:mc="http://schemas.openxmlformats.org/markup-compatibility/2006" xmlns:a14="http://schemas.microsoft.com/office/drawing/2010/main" val="2DA2BF" mc:Ignorable="">
                  <a:lumMod val="50000"/>
                </a:srgbClr>
              </a:solidFill>
              <a:latin typeface="+mn-lt"/>
              <a:ea typeface="+mn-ea"/>
              <a:cs typeface="+mn-cs"/>
            </a:defRPr>
          </a:pPr>
          <a:r>
            <a:rPr lang="en-US" sz="900" b="1" kern="1200" dirty="0">
              <a:solidFill>
                <a:srgbClr xmlns:mc="http://schemas.openxmlformats.org/markup-compatibility/2006" xmlns:a14="http://schemas.microsoft.com/office/drawing/2010/main" val="2DA2BF" mc:Ignorable="">
                  <a:lumMod val="50000"/>
                </a:srgbClr>
              </a:solidFill>
            </a:rPr>
            <a:t>Removable Solid-State </a:t>
          </a:r>
          <a:r>
            <a:rPr lang="en-US" sz="900" b="1" kern="1200" dirty="0" smtClean="0">
              <a:solidFill>
                <a:srgbClr xmlns:mc="http://schemas.openxmlformats.org/markup-compatibility/2006" xmlns:a14="http://schemas.microsoft.com/office/drawing/2010/main" val="2DA2BF" mc:Ignorable="">
                  <a:lumMod val="50000"/>
                </a:srgbClr>
              </a:solidFill>
            </a:rPr>
            <a:t>Storage Shipments</a:t>
          </a:r>
          <a:endParaRPr lang="en-US" sz="900" b="1" i="0" u="none" strike="noStrike" kern="1200" baseline="0" dirty="0">
            <a:solidFill>
              <a:srgbClr xmlns:mc="http://schemas.openxmlformats.org/markup-compatibility/2006" xmlns:a14="http://schemas.microsoft.com/office/drawing/2010/main" val="2DA2BF" mc:Ignorable="">
                <a:lumMod val="50000"/>
              </a:srgbClr>
            </a:solidFill>
            <a:latin typeface="+mn-lt"/>
            <a:ea typeface="+mn-ea"/>
            <a:cs typeface="+mn-cs"/>
          </a:endParaRPr>
        </a:p>
      </cdr:txBody>
    </cdr:sp>
  </cdr:relSizeAnchor>
  <cdr:relSizeAnchor xmlns:cdr="http://schemas.openxmlformats.org/drawingml/2006/chartDrawing">
    <cdr:from>
      <cdr:x>0.7234</cdr:x>
      <cdr:y>0.47619</cdr:y>
    </cdr:from>
    <cdr:to>
      <cdr:x>0.95813</cdr:x>
      <cdr:y>0.64852</cdr:y>
    </cdr:to>
    <cdr:sp macro="" textlink="">
      <cdr:nvSpPr>
        <cdr:cNvPr id="4" name="TextBox 3"/>
        <cdr:cNvSpPr txBox="1"/>
      </cdr:nvSpPr>
      <cdr:spPr>
        <a:xfrm xmlns:a="http://schemas.openxmlformats.org/drawingml/2006/main">
          <a:off x="2590800" y="762000"/>
          <a:ext cx="840662" cy="2757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rtlCol="0"/>
        <a:lstStyle xmlns:a="http://schemas.openxmlformats.org/drawingml/2006/main"/>
        <a:p xmlns:a="http://schemas.openxmlformats.org/drawingml/2006/main">
          <a:pPr algn="l">
            <a:defRPr sz="900" b="0" i="0" u="none" strike="noStrike" kern="1200" baseline="0">
              <a:solidFill>
                <a:srgbClr xmlns:mc="http://schemas.openxmlformats.org/markup-compatibility/2006" xmlns:a14="http://schemas.microsoft.com/office/drawing/2010/main" val="2DA2BF" mc:Ignorable="">
                  <a:lumMod val="50000"/>
                </a:srgbClr>
              </a:solidFill>
              <a:latin typeface="+mn-lt"/>
              <a:ea typeface="+mn-ea"/>
              <a:cs typeface="+mn-cs"/>
            </a:defRPr>
          </a:pPr>
          <a:r>
            <a:rPr lang="en-US" sz="900" b="1" i="0" u="none" strike="noStrike" kern="1200" baseline="0" dirty="0" smtClean="0">
              <a:solidFill>
                <a:srgbClr xmlns:mc="http://schemas.openxmlformats.org/markup-compatibility/2006" xmlns:a14="http://schemas.microsoft.com/office/drawing/2010/main" val="2DA2BF" mc:Ignorable="">
                  <a:lumMod val="50000"/>
                </a:srgbClr>
              </a:solidFill>
              <a:latin typeface="+mn-lt"/>
              <a:ea typeface="+mn-ea"/>
              <a:cs typeface="+mn-cs"/>
            </a:rPr>
            <a:t>PC</a:t>
          </a:r>
          <a:br>
            <a:rPr lang="en-US" sz="900" b="1" i="0" u="none" strike="noStrike" kern="1200" baseline="0" dirty="0" smtClean="0">
              <a:solidFill>
                <a:srgbClr xmlns:mc="http://schemas.openxmlformats.org/markup-compatibility/2006" xmlns:a14="http://schemas.microsoft.com/office/drawing/2010/main" val="2DA2BF" mc:Ignorable="">
                  <a:lumMod val="50000"/>
                </a:srgbClr>
              </a:solidFill>
              <a:latin typeface="+mn-lt"/>
              <a:ea typeface="+mn-ea"/>
              <a:cs typeface="+mn-cs"/>
            </a:rPr>
          </a:br>
          <a:r>
            <a:rPr lang="en-US" sz="900" b="1" i="0" u="none" strike="noStrike" kern="1200" baseline="0" dirty="0" smtClean="0">
              <a:solidFill>
                <a:srgbClr xmlns:mc="http://schemas.openxmlformats.org/markup-compatibility/2006" xmlns:a14="http://schemas.microsoft.com/office/drawing/2010/main" val="2DA2BF" mc:Ignorable="">
                  <a:lumMod val="50000"/>
                </a:srgbClr>
              </a:solidFill>
              <a:latin typeface="+mn-lt"/>
              <a:ea typeface="+mn-ea"/>
              <a:cs typeface="+mn-cs"/>
            </a:rPr>
            <a:t>Shipments</a:t>
          </a:r>
          <a:endParaRPr lang="en-US" sz="900" b="1" i="0" u="none" strike="noStrike" kern="1200" baseline="0" dirty="0">
            <a:solidFill>
              <a:srgbClr xmlns:mc="http://schemas.openxmlformats.org/markup-compatibility/2006" xmlns:a14="http://schemas.microsoft.com/office/drawing/2010/main" val="2DA2BF" mc:Ignorable="">
                <a:lumMod val="50000"/>
              </a:srgbClr>
            </a:solidFill>
            <a:latin typeface="+mn-lt"/>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751"/>
          </a:xfrm>
          <a:prstGeom prst="rect">
            <a:avLst/>
          </a:prstGeom>
        </p:spPr>
        <p:txBody>
          <a:bodyPr vert="horz" lIns="91440" tIns="45720" rIns="91440" bIns="45720" rtlCol="0"/>
          <a:lstStyle>
            <a:lvl1pPr algn="l">
              <a:defRPr sz="1200"/>
            </a:lvl1pPr>
          </a:lstStyle>
          <a:p>
            <a:r>
              <a:rPr lang="en-US" smtClean="0"/>
              <a:t>Microsoft Confiential: Preliminary Information: NDA Only</a:t>
            </a:r>
            <a:endParaRPr lang="en-US"/>
          </a:p>
        </p:txBody>
      </p:sp>
      <p:sp>
        <p:nvSpPr>
          <p:cNvPr id="3" name="Date Placeholder 2"/>
          <p:cNvSpPr>
            <a:spLocks noGrp="1"/>
          </p:cNvSpPr>
          <p:nvPr>
            <p:ph type="dt" sz="quarter" idx="1"/>
          </p:nvPr>
        </p:nvSpPr>
        <p:spPr>
          <a:xfrm>
            <a:off x="3850443" y="0"/>
            <a:ext cx="2945659" cy="496751"/>
          </a:xfrm>
          <a:prstGeom prst="rect">
            <a:avLst/>
          </a:prstGeom>
        </p:spPr>
        <p:txBody>
          <a:bodyPr vert="horz" lIns="91440" tIns="45720" rIns="91440" bIns="45720" rtlCol="0"/>
          <a:lstStyle>
            <a:lvl1pPr algn="r">
              <a:defRPr sz="1200"/>
            </a:lvl1pPr>
          </a:lstStyle>
          <a:p>
            <a:fld id="{CCBF2764-62A3-4057-A642-41CC4A5D5795}" type="datetimeFigureOut">
              <a:rPr lang="en-US" smtClean="0"/>
              <a:pPr/>
              <a:t>11/12/2009</a:t>
            </a:fld>
            <a:endParaRPr lang="en-US"/>
          </a:p>
        </p:txBody>
      </p:sp>
      <p:sp>
        <p:nvSpPr>
          <p:cNvPr id="4" name="Footer Placeholder 3"/>
          <p:cNvSpPr>
            <a:spLocks noGrp="1"/>
          </p:cNvSpPr>
          <p:nvPr>
            <p:ph type="ftr" sz="quarter" idx="2"/>
          </p:nvPr>
        </p:nvSpPr>
        <p:spPr>
          <a:xfrm>
            <a:off x="0" y="9429779"/>
            <a:ext cx="2945659"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9779"/>
            <a:ext cx="2945659" cy="496751"/>
          </a:xfrm>
          <a:prstGeom prst="rect">
            <a:avLst/>
          </a:prstGeom>
        </p:spPr>
        <p:txBody>
          <a:bodyPr vert="horz" lIns="91440" tIns="45720" rIns="91440" bIns="45720" rtlCol="0" anchor="b"/>
          <a:lstStyle>
            <a:lvl1pPr algn="r">
              <a:defRPr sz="1200"/>
            </a:lvl1pPr>
          </a:lstStyle>
          <a:p>
            <a:fld id="{03CB2AEE-12E3-4DD4-AA6F-7C39C7784F3F}" type="slidenum">
              <a:rPr lang="en-US" smtClean="0"/>
              <a:pPr/>
              <a:t>‹#›</a:t>
            </a:fld>
            <a:endParaRPr lang="en-US"/>
          </a:p>
        </p:txBody>
      </p:sp>
    </p:spTree>
    <p:extLst>
      <p:ext uri="{BB962C8B-B14F-4D97-AF65-F5344CB8AC3E}">
        <p14:creationId xmlns:p14="http://schemas.microsoft.com/office/powerpoint/2010/main" val="37603957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BBE9D901-30AF-43A6-8352-4392CC9751E6}" type="datetimeFigureOut">
              <a:rPr lang="en-US" smtClean="0"/>
              <a:pPr/>
              <a:t>11/12/2009</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5530" y="9358573"/>
            <a:ext cx="5589200" cy="496411"/>
          </a:xfrm>
          <a:prstGeom prst="rect">
            <a:avLst/>
          </a:prstGeom>
        </p:spPr>
        <p:txBody>
          <a:bodyPr vert="horz" lIns="93177" tIns="46589" rIns="93177" bIns="46589" rtlCol="0" anchor="b"/>
          <a:lstStyle>
            <a:lvl1pPr algn="l">
              <a:defRPr sz="1200"/>
            </a:lvl1pPr>
          </a:lstStyle>
          <a:p>
            <a:r>
              <a:rPr lang="en-US" dirty="0" smtClean="0"/>
              <a:t>Microsoft Confidential | NDA Only | Preliminary information subject to change. </a:t>
            </a:r>
            <a:endParaRPr lang="en-US" dirty="0"/>
          </a:p>
        </p:txBody>
      </p:sp>
      <p:sp>
        <p:nvSpPr>
          <p:cNvPr id="7" name="Slide Number Placeholder 6"/>
          <p:cNvSpPr>
            <a:spLocks noGrp="1"/>
          </p:cNvSpPr>
          <p:nvPr>
            <p:ph type="sldNum" sz="quarter" idx="5"/>
          </p:nvPr>
        </p:nvSpPr>
        <p:spPr>
          <a:xfrm>
            <a:off x="3852016" y="9358573"/>
            <a:ext cx="2945659" cy="496411"/>
          </a:xfrm>
          <a:prstGeom prst="rect">
            <a:avLst/>
          </a:prstGeom>
        </p:spPr>
        <p:txBody>
          <a:bodyPr vert="horz" lIns="93177" tIns="46589" rIns="93177" bIns="46589" rtlCol="0" anchor="b"/>
          <a:lstStyle>
            <a:lvl1pPr algn="r">
              <a:defRPr sz="1200"/>
            </a:lvl1pPr>
          </a:lstStyle>
          <a:p>
            <a:fld id="{824DEC4C-3E6E-4C09-B67F-965AEED1CACC}" type="slidenum">
              <a:rPr lang="en-US" smtClean="0"/>
              <a:pPr/>
              <a:t>‹#›</a:t>
            </a:fld>
            <a:endParaRPr lang="en-US" dirty="0"/>
          </a:p>
        </p:txBody>
      </p:sp>
      <p:sp>
        <p:nvSpPr>
          <p:cNvPr id="8" name="Header Placeholder 7"/>
          <p:cNvSpPr>
            <a:spLocks noGrp="1"/>
          </p:cNvSpPr>
          <p:nvPr>
            <p:ph type="hdr" sz="quarter"/>
          </p:nvPr>
        </p:nvSpPr>
        <p:spPr>
          <a:xfrm>
            <a:off x="0" y="0"/>
            <a:ext cx="2945659" cy="496751"/>
          </a:xfrm>
          <a:prstGeom prst="rect">
            <a:avLst/>
          </a:prstGeom>
        </p:spPr>
        <p:txBody>
          <a:bodyPr vert="horz" lIns="91440" tIns="45720" rIns="91440" bIns="45720" rtlCol="0"/>
          <a:lstStyle>
            <a:lvl1pPr algn="l">
              <a:defRPr sz="1200"/>
            </a:lvl1pPr>
          </a:lstStyle>
          <a:p>
            <a:r>
              <a:rPr lang="en-US" smtClean="0"/>
              <a:t>Microsoft Confiential: Preliminary Information: NDA Only</a:t>
            </a:r>
            <a:endParaRPr lang="en-US"/>
          </a:p>
        </p:txBody>
      </p:sp>
    </p:spTree>
    <p:extLst>
      <p:ext uri="{BB962C8B-B14F-4D97-AF65-F5344CB8AC3E}">
        <p14:creationId xmlns:p14="http://schemas.microsoft.com/office/powerpoint/2010/main" val="38569836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1</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9386"/>
            <a:fld id="{8B263312-38AA-4E1E-B2B5-0F8F122B24FE}" type="slidenum">
              <a:rPr lang="en-US">
                <a:solidFill>
                  <a:prstClr val="black"/>
                </a:solidFill>
                <a:latin typeface="Calibri"/>
              </a:rPr>
              <a:pPr defTabSz="949386"/>
              <a:t>14</a:t>
            </a:fld>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412FCB-A2AF-43AF-81E8-3374984DC13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568325"/>
            <a:ext cx="2671762" cy="1670050"/>
          </a:xfrm>
        </p:spPr>
      </p:sp>
      <p:sp>
        <p:nvSpPr>
          <p:cNvPr id="3" name="Notes Placeholder 2"/>
          <p:cNvSpPr>
            <a:spLocks noGrp="1"/>
          </p:cNvSpPr>
          <p:nvPr>
            <p:ph type="body" idx="1"/>
          </p:nvPr>
        </p:nvSpPr>
        <p:spPr>
          <a:xfrm>
            <a:off x="679768" y="2355201"/>
            <a:ext cx="5438140" cy="6828407"/>
          </a:xfrm>
        </p:spPr>
        <p:txBody>
          <a:bodyPr>
            <a:normAutofit fontScale="92500" lnSpcReduction="20000"/>
          </a:bodyPr>
          <a:lstStyle/>
          <a:p>
            <a:pPr>
              <a:lnSpc>
                <a:spcPct val="115000"/>
              </a:lnSpc>
              <a:spcAft>
                <a:spcPts val="1000"/>
              </a:spcAft>
            </a:pPr>
            <a:endParaRPr lang="en-US" dirty="0"/>
          </a:p>
        </p:txBody>
      </p:sp>
      <p:sp>
        <p:nvSpPr>
          <p:cNvPr id="4" name="Slide Number Placeholder 3"/>
          <p:cNvSpPr>
            <a:spLocks noGrp="1"/>
          </p:cNvSpPr>
          <p:nvPr>
            <p:ph type="sldNum" sz="quarter" idx="10"/>
          </p:nvPr>
        </p:nvSpPr>
        <p:spPr/>
        <p:txBody>
          <a:bodyPr/>
          <a:lstStyle/>
          <a:p>
            <a:pPr algn="r" rtl="0"/>
            <a:fld id="{ABD38DB5-6728-4F7A-8380-7EB3348750F5}" type="slidenum">
              <a:rPr lang="en-US">
                <a:solidFill>
                  <a:prstClr val="black"/>
                </a:solidFill>
                <a:latin typeface="Calibri"/>
              </a:rPr>
              <a:pPr algn="r" rtl="0"/>
              <a:t>16</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algn="l" rtl="0"/>
            <a:r>
              <a:rPr lang="en-US" dirty="0">
                <a:solidFill>
                  <a:prstClr val="black"/>
                </a:solidFill>
                <a:latin typeface="Calibri"/>
              </a:rPr>
              <a:t>Microsoft </a:t>
            </a:r>
            <a:r>
              <a:rPr lang="en-US" dirty="0" err="1">
                <a:solidFill>
                  <a:prstClr val="black"/>
                </a:solidFill>
                <a:latin typeface="Calibri"/>
              </a:rPr>
              <a:t>Confiential</a:t>
            </a:r>
            <a:r>
              <a:rPr lang="en-US" dirty="0">
                <a:solidFill>
                  <a:prstClr val="black"/>
                </a:solidFill>
                <a:latin typeface="Calibri"/>
              </a:rPr>
              <a:t>: Preliminary Information: NDA Only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488950"/>
            <a:ext cx="2665413" cy="1666875"/>
          </a:xfrm>
        </p:spPr>
      </p:sp>
      <p:sp>
        <p:nvSpPr>
          <p:cNvPr id="3" name="Notes Placeholder 2"/>
          <p:cNvSpPr>
            <a:spLocks noGrp="1"/>
          </p:cNvSpPr>
          <p:nvPr>
            <p:ph type="body" idx="1"/>
          </p:nvPr>
        </p:nvSpPr>
        <p:spPr>
          <a:xfrm>
            <a:off x="679768" y="2355201"/>
            <a:ext cx="5438140" cy="6828407"/>
          </a:xfrm>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18</a:t>
            </a:fld>
            <a:endParaRPr lang="en-US"/>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50875"/>
            <a:ext cx="2668588" cy="1668463"/>
          </a:xfrm>
        </p:spPr>
      </p:sp>
      <p:sp>
        <p:nvSpPr>
          <p:cNvPr id="3" name="Notes Placeholder 2"/>
          <p:cNvSpPr>
            <a:spLocks noGrp="1"/>
          </p:cNvSpPr>
          <p:nvPr>
            <p:ph type="body" idx="1"/>
          </p:nvPr>
        </p:nvSpPr>
        <p:spPr>
          <a:xfrm>
            <a:off x="679768" y="2355201"/>
            <a:ext cx="5438140" cy="6828407"/>
          </a:xfrm>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20</a:t>
            </a:fld>
            <a:endParaRPr lang="en-US"/>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22</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569913"/>
            <a:ext cx="2668588" cy="1668462"/>
          </a:xfrm>
        </p:spPr>
      </p:sp>
      <p:sp>
        <p:nvSpPr>
          <p:cNvPr id="3" name="Notes Placeholder 2"/>
          <p:cNvSpPr>
            <a:spLocks noGrp="1"/>
          </p:cNvSpPr>
          <p:nvPr>
            <p:ph type="body" idx="1"/>
          </p:nvPr>
        </p:nvSpPr>
        <p:spPr>
          <a:xfrm>
            <a:off x="679768" y="2355201"/>
            <a:ext cx="5438140" cy="6828407"/>
          </a:xfrm>
        </p:spPr>
        <p:txBody>
          <a:bodyPr>
            <a:normAutofit fontScale="85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23</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fontScale="775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2</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569913"/>
            <a:ext cx="2668587" cy="1668462"/>
          </a:xfrm>
        </p:spPr>
      </p:sp>
      <p:sp>
        <p:nvSpPr>
          <p:cNvPr id="3" name="Notes Placeholder 2"/>
          <p:cNvSpPr>
            <a:spLocks noGrp="1"/>
          </p:cNvSpPr>
          <p:nvPr>
            <p:ph type="body" idx="1"/>
          </p:nvPr>
        </p:nvSpPr>
        <p:spPr>
          <a:xfrm>
            <a:off x="679768" y="2355201"/>
            <a:ext cx="5438140" cy="6828407"/>
          </a:xfrm>
        </p:spPr>
        <p:txBody>
          <a:bodyPr>
            <a:normAutofit fontScale="92500" lnSpcReduction="10000"/>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25</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27</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568325"/>
            <a:ext cx="2671763" cy="1670050"/>
          </a:xfrm>
        </p:spPr>
      </p:sp>
      <p:sp>
        <p:nvSpPr>
          <p:cNvPr id="3" name="Notes Placeholder 2"/>
          <p:cNvSpPr>
            <a:spLocks noGrp="1"/>
          </p:cNvSpPr>
          <p:nvPr>
            <p:ph type="body" idx="1"/>
          </p:nvPr>
        </p:nvSpPr>
        <p:spPr>
          <a:xfrm>
            <a:off x="679768" y="2355201"/>
            <a:ext cx="5438140" cy="6828407"/>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defTabSz="930156" fontAlgn="base">
              <a:spcBef>
                <a:spcPct val="0"/>
              </a:spcBef>
              <a:spcAft>
                <a:spcPct val="0"/>
              </a:spcAft>
            </a:pPr>
            <a:fld id="{ABD38DB5-6728-4F7A-8380-7EB3348750F5}" type="slidenum">
              <a:rPr lang="en-US">
                <a:solidFill>
                  <a:prstClr val="black"/>
                </a:solidFill>
                <a:latin typeface="Calibri"/>
              </a:rPr>
              <a:pPr defTabSz="930156" fontAlgn="base">
                <a:spcBef>
                  <a:spcPct val="0"/>
                </a:spcBef>
                <a:spcAft>
                  <a:spcPct val="0"/>
                </a:spcAft>
              </a:pPr>
              <a:t>28</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defTabSz="930156" fontAlgn="base">
              <a:spcBef>
                <a:spcPct val="0"/>
              </a:spcBef>
              <a:spcAft>
                <a:spcPct val="0"/>
              </a:spcAft>
            </a:pPr>
            <a:r>
              <a:rPr lang="en-US" dirty="0">
                <a:solidFill>
                  <a:prstClr val="black"/>
                </a:solidFill>
                <a:latin typeface="Calibri"/>
              </a:rPr>
              <a:t>Microsoft Confidential: Preliminary Information: NDA Only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88950"/>
            <a:ext cx="2667000" cy="1666875"/>
          </a:xfrm>
        </p:spPr>
      </p:sp>
      <p:sp>
        <p:nvSpPr>
          <p:cNvPr id="3" name="Notes Placeholder 2"/>
          <p:cNvSpPr>
            <a:spLocks noGrp="1"/>
          </p:cNvSpPr>
          <p:nvPr>
            <p:ph type="body" idx="1"/>
          </p:nvPr>
        </p:nvSpPr>
        <p:spPr>
          <a:xfrm>
            <a:off x="679768" y="2355201"/>
            <a:ext cx="5438140" cy="6828407"/>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36</a:t>
            </a:fld>
            <a:endParaRPr lang="en-US"/>
          </a:p>
        </p:txBody>
      </p:sp>
      <p:sp>
        <p:nvSpPr>
          <p:cNvPr id="8" name="Header Placeholder 7"/>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37</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2:24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10/main" val="000000" mc:Ignorable=""/>
                </a:solidFill>
              </a:rPr>
            </a:br>
            <a:r>
              <a:rPr lang="en-US"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39</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44538"/>
            <a:ext cx="5835650" cy="3646487"/>
          </a:xfrm>
        </p:spPr>
      </p:sp>
      <p:sp>
        <p:nvSpPr>
          <p:cNvPr id="3" name="Notes Placeholder 2"/>
          <p:cNvSpPr>
            <a:spLocks noGrp="1"/>
          </p:cNvSpPr>
          <p:nvPr>
            <p:ph type="body" idx="1"/>
          </p:nvPr>
        </p:nvSpPr>
        <p:spPr>
          <a:xfrm>
            <a:off x="679768" y="4709810"/>
            <a:ext cx="5438140" cy="4473805"/>
          </a:xfrm>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2:24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496888"/>
            <a:ext cx="4867275" cy="30416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688975" y="744538"/>
            <a:ext cx="3562350" cy="2227262"/>
          </a:xfrm>
          <a:ln/>
        </p:spPr>
      </p:sp>
      <p:sp>
        <p:nvSpPr>
          <p:cNvPr id="3" name="Notes Placeholder 2"/>
          <p:cNvSpPr>
            <a:spLocks noGrp="1"/>
          </p:cNvSpPr>
          <p:nvPr>
            <p:ph type="body" idx="1"/>
          </p:nvPr>
        </p:nvSpPr>
        <p:spPr>
          <a:xfrm>
            <a:off x="453182" y="3011019"/>
            <a:ext cx="6042378" cy="5114663"/>
          </a:xfrm>
        </p:spPr>
        <p:txBody>
          <a:bodyPr>
            <a:noAutofit/>
          </a:bodyPr>
          <a:lstStyle/>
          <a:p>
            <a:endParaRPr lang="en-US" dirty="0"/>
          </a:p>
        </p:txBody>
      </p:sp>
      <p:sp>
        <p:nvSpPr>
          <p:cNvPr id="27652" name="Slide Number Placeholder 3"/>
          <p:cNvSpPr>
            <a:spLocks noGrp="1"/>
          </p:cNvSpPr>
          <p:nvPr>
            <p:ph type="sldNum" sz="quarter" idx="5"/>
          </p:nvPr>
        </p:nvSpPr>
        <p:spPr/>
        <p:txBody>
          <a:bodyPr/>
          <a:lstStyle/>
          <a:p>
            <a:pPr algn="r" rtl="0">
              <a:defRPr/>
            </a:pPr>
            <a:fld id="{9C50B3ED-6BD4-4B6F-9AF8-3D2EE9E41170}" type="slidenum">
              <a:rPr lang="en-US">
                <a:solidFill>
                  <a:prstClr val="black"/>
                </a:solidFill>
                <a:latin typeface="Calibri"/>
              </a:rPr>
              <a:pPr algn="r" rtl="0">
                <a:defRPr/>
              </a:pPr>
              <a:t>41</a:t>
            </a:fld>
            <a:endParaRPr lang="en-US" dirty="0">
              <a:solidFill>
                <a:prstClr val="black"/>
              </a:solidFill>
              <a:latin typeface="Calibri"/>
            </a:endParaRPr>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DEC4C-3E6E-4C09-B67F-965AEED1CACC}" type="slidenum">
              <a:rPr lang="en-US" smtClean="0"/>
              <a:pPr/>
              <a:t>43</a:t>
            </a:fld>
            <a:endParaRPr lang="en-US"/>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249A8B1-E81E-45A0-9ABF-EF609C809422}" type="slidenum">
              <a:rPr lang="en-US">
                <a:solidFill>
                  <a:prstClr val="black"/>
                </a:solidFill>
                <a:latin typeface="Calibri"/>
              </a:rPr>
              <a:pPr algn="r" rtl="0"/>
              <a:t>5</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244475"/>
            <a:ext cx="2471738" cy="1546225"/>
          </a:xfrm>
        </p:spPr>
      </p:sp>
      <p:sp>
        <p:nvSpPr>
          <p:cNvPr id="3" name="Notes Placeholder 2"/>
          <p:cNvSpPr>
            <a:spLocks noGrp="1"/>
          </p:cNvSpPr>
          <p:nvPr>
            <p:ph type="body" idx="1"/>
          </p:nvPr>
        </p:nvSpPr>
        <p:spPr>
          <a:xfrm>
            <a:off x="679768" y="2197230"/>
            <a:ext cx="5438140" cy="6986378"/>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algn="r" rtl="0"/>
            <a:fld id="{824DEC4C-3E6E-4C09-B67F-965AEED1CACC}" type="slidenum">
              <a:rPr lang="en-US">
                <a:solidFill>
                  <a:prstClr val="black"/>
                </a:solidFill>
                <a:latin typeface="Calibri"/>
              </a:rPr>
              <a:pPr algn="r" rtl="0"/>
              <a:t>6</a:t>
            </a:fld>
            <a:endParaRPr lang="en-US" dirty="0">
              <a:solidFill>
                <a:prstClr val="black"/>
              </a:solidFill>
              <a:latin typeface="Calibri"/>
            </a:endParaRPr>
          </a:p>
        </p:txBody>
      </p:sp>
      <p:sp>
        <p:nvSpPr>
          <p:cNvPr id="5" name="Header Placeholder 4"/>
          <p:cNvSpPr>
            <a:spLocks noGrp="1"/>
          </p:cNvSpPr>
          <p:nvPr>
            <p:ph type="hdr" sz="quarter" idx="11"/>
          </p:nvPr>
        </p:nvSpPr>
        <p:spPr/>
        <p:txBody>
          <a:bodyPr/>
          <a:lstStyle/>
          <a:p>
            <a:pPr algn="l" rtl="0"/>
            <a:r>
              <a:rPr lang="en-US" dirty="0">
                <a:solidFill>
                  <a:prstClr val="black"/>
                </a:solidFill>
                <a:latin typeface="Calibri"/>
              </a:rPr>
              <a:t>Microsoft </a:t>
            </a:r>
            <a:r>
              <a:rPr lang="en-US" dirty="0" err="1">
                <a:solidFill>
                  <a:prstClr val="black"/>
                </a:solidFill>
                <a:latin typeface="Calibri"/>
              </a:rPr>
              <a:t>Confiential</a:t>
            </a:r>
            <a:r>
              <a:rPr lang="en-US" dirty="0">
                <a:solidFill>
                  <a:prstClr val="black"/>
                </a:solidFill>
                <a:latin typeface="Calibri"/>
              </a:rPr>
              <a:t>: Preliminary Information: NDA Only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607386"/>
            <a:ext cx="5975350" cy="1269579"/>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9" y="2762671"/>
            <a:ext cx="6344823"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6"/>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5199064"/>
            <a:ext cx="9144001" cy="515938"/>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5347230"/>
            <a:ext cx="213360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3124200" y="53472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7924800" y="5347230"/>
            <a:ext cx="762000" cy="304271"/>
          </a:xfrm>
          <a:prstGeom prst="rect">
            <a:avLst/>
          </a:prstGeom>
        </p:spPr>
        <p:txBody>
          <a:bodyPr/>
          <a:lstStyle/>
          <a:p>
            <a:pPr algn="l" rtl="0"/>
            <a:r>
              <a:rPr lang="en-US" sz="800" kern="120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75355"/>
            <a:ext cx="7772400" cy="1225021"/>
          </a:xfrm>
        </p:spPr>
        <p:txBody>
          <a:bodyPr>
            <a:norm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Insert Presentation Title</a:t>
            </a:r>
            <a:endParaRPr lang="en-US" dirty="0"/>
          </a:p>
        </p:txBody>
      </p:sp>
      <p:sp>
        <p:nvSpPr>
          <p:cNvPr id="3" name="Subtitle 2"/>
          <p:cNvSpPr>
            <a:spLocks noGrp="1"/>
          </p:cNvSpPr>
          <p:nvPr>
            <p:ph type="subTitle" idx="1" hasCustomPrompt="1"/>
          </p:nvPr>
        </p:nvSpPr>
        <p:spPr>
          <a:xfrm>
            <a:off x="3048000" y="3238500"/>
            <a:ext cx="4724400" cy="1526572"/>
          </a:xfrm>
        </p:spPr>
        <p:txBody>
          <a:bodyPr/>
          <a:lstStyle>
            <a:lvl1pPr marL="0" indent="0" algn="l">
              <a:buNone/>
              <a:defRPr baseline="0">
                <a:solidFill>
                  <a:schemeClr val="tx2"/>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Presenters Title</a:t>
            </a:r>
          </a:p>
          <a:p>
            <a:r>
              <a:rPr lang="en-US" dirty="0" smtClean="0"/>
              <a:t>Microsoft Corporation</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9" name="Text Placeholder 7"/>
          <p:cNvSpPr>
            <a:spLocks noGrp="1"/>
          </p:cNvSpPr>
          <p:nvPr>
            <p:ph type="body" sz="quarter" idx="13" hasCustomPrompt="1"/>
          </p:nvPr>
        </p:nvSpPr>
        <p:spPr>
          <a:xfrm>
            <a:off x="685803" y="2413000"/>
            <a:ext cx="8321675" cy="381000"/>
          </a:xfrm>
        </p:spPr>
        <p:txBody>
          <a:bodyPr>
            <a:noAutofit/>
          </a:bodyPr>
          <a:lstStyle>
            <a:lvl1pPr>
              <a:buNone/>
              <a:defRPr sz="3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89001"/>
            <a:ext cx="8626475" cy="21359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picture, charts, tables etc">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17527" y="990864"/>
            <a:ext cx="8245475" cy="443198"/>
          </a:xfrm>
        </p:spPr>
        <p:txBody>
          <a:bodyPr/>
          <a:lstStyle>
            <a:lvl1pPr>
              <a:buNone/>
              <a:defRPr/>
            </a:lvl1pPr>
          </a:lstStyle>
          <a:p>
            <a:pPr lvl="0"/>
            <a:r>
              <a:rPr lang="en-US" dirty="0" smtClean="0"/>
              <a:t>Insert picture, charts, tables etc</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ub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270001"/>
            <a:ext cx="8626475" cy="21359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ub title and picture, charts, table etc">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17527" y="1270000"/>
            <a:ext cx="8245475" cy="443198"/>
          </a:xfrm>
        </p:spPr>
        <p:txBody>
          <a:bodyPr/>
          <a:lstStyle>
            <a:lvl1pPr>
              <a:buNone/>
              <a:defRPr baseline="0"/>
            </a:lvl1pPr>
          </a:lstStyle>
          <a:p>
            <a:pPr lvl="0"/>
            <a:r>
              <a:rPr lang="en-US" dirty="0" smtClean="0"/>
              <a:t>Insert picture, charts, tables etc</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7" name="Title 1"/>
          <p:cNvSpPr>
            <a:spLocks noGrp="1"/>
          </p:cNvSpPr>
          <p:nvPr>
            <p:ph type="ctrTitle" hasCustomPrompt="1"/>
          </p:nvPr>
        </p:nvSpPr>
        <p:spPr>
          <a:xfrm>
            <a:off x="685800" y="1775355"/>
            <a:ext cx="7772400" cy="1225021"/>
          </a:xfrm>
        </p:spPr>
        <p:txBody>
          <a:bodyPr>
            <a:noAutofit/>
          </a:bodyPr>
          <a:lstStyle>
            <a:lvl1pPr>
              <a:defRPr sz="9600" baseline="0"/>
            </a:lvl1pPr>
          </a:lstStyle>
          <a:p>
            <a:r>
              <a:rPr lang="en-US" dirty="0" smtClean="0"/>
              <a:t>insert name</a:t>
            </a:r>
            <a:endParaRPr lang="en-US" dirty="0"/>
          </a:p>
        </p:txBody>
      </p:sp>
      <p:sp>
        <p:nvSpPr>
          <p:cNvPr id="8" name="Text Placeholder 7"/>
          <p:cNvSpPr>
            <a:spLocks noGrp="1"/>
          </p:cNvSpPr>
          <p:nvPr>
            <p:ph type="body" sz="quarter" idx="13" hasCustomPrompt="1"/>
          </p:nvPr>
        </p:nvSpPr>
        <p:spPr>
          <a:xfrm>
            <a:off x="2651128" y="3111500"/>
            <a:ext cx="6188075" cy="381000"/>
          </a:xfrm>
        </p:spPr>
        <p:txBody>
          <a:bodyPr>
            <a:noAutofit/>
          </a:bodyPr>
          <a:lstStyle>
            <a:lvl1pPr>
              <a:buNone/>
              <a:defRPr sz="34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wo Columns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89001"/>
            <a:ext cx="4038600" cy="18497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ifth</a:t>
            </a:r>
            <a:r>
              <a:rPr lang="en-US" dirty="0" smtClean="0"/>
              <a:t> level</a:t>
            </a:r>
            <a:endParaRPr lang="en-US" dirty="0"/>
          </a:p>
        </p:txBody>
      </p:sp>
      <p:sp>
        <p:nvSpPr>
          <p:cNvPr id="4" name="Content Placeholder 3"/>
          <p:cNvSpPr>
            <a:spLocks noGrp="1"/>
          </p:cNvSpPr>
          <p:nvPr>
            <p:ph sz="half" idx="2"/>
          </p:nvPr>
        </p:nvSpPr>
        <p:spPr>
          <a:xfrm>
            <a:off x="4724400" y="889000"/>
            <a:ext cx="4038600" cy="4191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wo Columns text layout with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1"/>
            <a:ext cx="4038600" cy="18497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70000"/>
            <a:ext cx="4038600" cy="3810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254001"/>
            <a:ext cx="7467600" cy="1079079"/>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443933"/>
            <a:ext cx="7690114" cy="1154163"/>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4" y="3027715"/>
            <a:ext cx="6344823"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wo Columns picture, chart, table et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512764" y="990865"/>
            <a:ext cx="3981562" cy="664797"/>
          </a:xfrm>
        </p:spPr>
        <p:txBody>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4" name="Content Placeholder 3"/>
          <p:cNvSpPr>
            <a:spLocks noGrp="1"/>
          </p:cNvSpPr>
          <p:nvPr>
            <p:ph sz="half" idx="2" hasCustomPrompt="1"/>
          </p:nvPr>
        </p:nvSpPr>
        <p:spPr>
          <a:xfrm>
            <a:off x="4772028" y="990865"/>
            <a:ext cx="3990975" cy="4089136"/>
          </a:xfrm>
        </p:spPr>
        <p:txBody>
          <a:bodyPr>
            <a:normAutofit/>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5" name="Date Placeholder 4"/>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wo Columns picture, chart, table layout with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533400" y="1359959"/>
            <a:ext cx="3962400" cy="664797"/>
          </a:xfrm>
        </p:spPr>
        <p:txBody>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4" name="Content Placeholder 3"/>
          <p:cNvSpPr>
            <a:spLocks noGrp="1"/>
          </p:cNvSpPr>
          <p:nvPr>
            <p:ph sz="half" idx="2" hasCustomPrompt="1"/>
          </p:nvPr>
        </p:nvSpPr>
        <p:spPr>
          <a:xfrm>
            <a:off x="4800600" y="1359958"/>
            <a:ext cx="3962400" cy="3720043"/>
          </a:xfrm>
        </p:spPr>
        <p:txBody>
          <a:bodyPr>
            <a:normAutofit/>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5" name="Date Placeholder 4"/>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idden note slid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4" name="Footer Placeholder 3"/>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5" name="Slide Number Placeholder 4"/>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6" name="Content Placeholder 2"/>
          <p:cNvSpPr>
            <a:spLocks noGrp="1"/>
          </p:cNvSpPr>
          <p:nvPr>
            <p:ph idx="1"/>
          </p:nvPr>
        </p:nvSpPr>
        <p:spPr>
          <a:xfrm>
            <a:off x="381000" y="889001"/>
            <a:ext cx="8626475" cy="21359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Funnel Flow">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ormAutofit/>
          </a:bodyPr>
          <a:lstStyle>
            <a:lvl1pPr algn="l">
              <a:defRPr sz="3400">
                <a:solidFill>
                  <a:srgbClr xmlns:mc="http://schemas.openxmlformats.org/markup-compatibility/2006" xmlns:a14="http://schemas.microsoft.com/office/drawing/2010/main" val="D9FF39" mc:Ignorable=""/>
                </a:solidFill>
                <a:latin typeface="Segoe Light"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smtClean="0"/>
              <a:t>Click to edit Master text styles</a:t>
            </a:r>
          </a:p>
        </p:txBody>
      </p:sp>
      <p:sp>
        <p:nvSpPr>
          <p:cNvPr id="10" name="Text Placeholder 7"/>
          <p:cNvSpPr>
            <a:spLocks noGrp="1"/>
          </p:cNvSpPr>
          <p:nvPr>
            <p:ph type="body" sz="quarter" idx="14"/>
          </p:nvPr>
        </p:nvSpPr>
        <p:spPr>
          <a:xfrm>
            <a:off x="381000" y="1143000"/>
            <a:ext cx="8626475" cy="381000"/>
          </a:xfrm>
        </p:spPr>
        <p:txBody>
          <a:bodyPr>
            <a:normAutofit/>
          </a:bodyPr>
          <a:lstStyle>
            <a:lvl1pPr>
              <a:buNone/>
              <a:defRPr sz="2000">
                <a:solidFill>
                  <a:schemeClr val="bg1"/>
                </a:solidFill>
                <a:latin typeface="Segoe Semibold" pitchFamily="34" charset="0"/>
              </a:defRPr>
            </a:lvl1pPr>
          </a:lstStyle>
          <a:p>
            <a:pPr lvl="0"/>
            <a:r>
              <a:rPr lang="en-US" smtClean="0"/>
              <a:t>Click to edit Master text styles</a:t>
            </a:r>
          </a:p>
        </p:txBody>
      </p:sp>
      <p:sp>
        <p:nvSpPr>
          <p:cNvPr id="12" name="Text Placeholder 7"/>
          <p:cNvSpPr>
            <a:spLocks noGrp="1"/>
          </p:cNvSpPr>
          <p:nvPr>
            <p:ph type="body" sz="quarter" idx="15"/>
          </p:nvPr>
        </p:nvSpPr>
        <p:spPr>
          <a:xfrm>
            <a:off x="381000" y="1651000"/>
            <a:ext cx="3276600" cy="1841500"/>
          </a:xfrm>
        </p:spPr>
        <p:txBody>
          <a:bodyPr>
            <a:normAutofit/>
          </a:bodyPr>
          <a:lstStyle>
            <a:lvl1pPr>
              <a:buClr>
                <a:schemeClr val="bg1"/>
              </a:buClr>
              <a:buFont typeface="Segoe Light" pitchFamily="34" charset="0"/>
              <a:buChar char="»"/>
              <a:defRPr sz="2000">
                <a:solidFill>
                  <a:schemeClr val="bg1"/>
                </a:solidFill>
                <a:latin typeface="Segoe Light" pitchFamily="34" charset="0"/>
              </a:defRPr>
            </a:lvl1pPr>
          </a:lstStyle>
          <a:p>
            <a:pPr lvl="0"/>
            <a:r>
              <a:rPr lang="en-US" smtClean="0"/>
              <a:t>Click to edit Master text styles</a:t>
            </a:r>
          </a:p>
        </p:txBody>
      </p:sp>
      <p:sp>
        <p:nvSpPr>
          <p:cNvPr id="13" name="Text Placeholder 7"/>
          <p:cNvSpPr>
            <a:spLocks noGrp="1"/>
          </p:cNvSpPr>
          <p:nvPr>
            <p:ph type="body" sz="quarter" idx="16"/>
          </p:nvPr>
        </p:nvSpPr>
        <p:spPr>
          <a:xfrm>
            <a:off x="4953000" y="1651000"/>
            <a:ext cx="4038600" cy="1333500"/>
          </a:xfrm>
        </p:spPr>
        <p:txBody>
          <a:bodyPr>
            <a:normAutofit/>
          </a:bodyPr>
          <a:lstStyle>
            <a:lvl1pPr>
              <a:buClr>
                <a:schemeClr val="bg1"/>
              </a:buClr>
              <a:buFont typeface="Segoe Light" pitchFamily="34" charset="0"/>
              <a:buChar char="»"/>
              <a:defRPr sz="2000" baseline="0">
                <a:solidFill>
                  <a:schemeClr val="bg1"/>
                </a:solidFill>
                <a:latin typeface="Segoe Light" pitchFamily="34" charset="0"/>
              </a:defRPr>
            </a:lvl1pPr>
          </a:lstStyle>
          <a:p>
            <a:pPr lvl="0"/>
            <a:r>
              <a:rPr lang="en-US" smtClean="0"/>
              <a:t>Click to edit Master text styles</a:t>
            </a:r>
          </a:p>
        </p:txBody>
      </p:sp>
      <p:sp>
        <p:nvSpPr>
          <p:cNvPr id="14" name="Text Placeholder 7"/>
          <p:cNvSpPr>
            <a:spLocks noGrp="1"/>
          </p:cNvSpPr>
          <p:nvPr>
            <p:ph type="body" sz="quarter" idx="17"/>
          </p:nvPr>
        </p:nvSpPr>
        <p:spPr>
          <a:xfrm>
            <a:off x="5029200" y="3492500"/>
            <a:ext cx="3962400" cy="1270000"/>
          </a:xfrm>
        </p:spPr>
        <p:txBody>
          <a:bodyPr>
            <a:normAutofit/>
          </a:bodyPr>
          <a:lstStyle>
            <a:lvl1pPr>
              <a:buClr>
                <a:schemeClr val="bg1"/>
              </a:buClr>
              <a:buFont typeface="Segoe Light" pitchFamily="34" charset="0"/>
              <a:buNone/>
              <a:defRPr sz="1800">
                <a:solidFill>
                  <a:schemeClr val="bg1"/>
                </a:solidFill>
                <a:effectLst/>
                <a:latin typeface="Segoe Semibold" pitchFamily="34" charset="0"/>
              </a:defRPr>
            </a:lvl1pPr>
          </a:lstStyle>
          <a:p>
            <a:pPr lvl="0"/>
            <a:r>
              <a:rPr lang="en-US" smtClean="0"/>
              <a:t>Click to edit Master text styles</a:t>
            </a:r>
          </a:p>
        </p:txBody>
      </p:sp>
      <p:sp>
        <p:nvSpPr>
          <p:cNvPr id="11" name="Date Placeholder 3"/>
          <p:cNvSpPr>
            <a:spLocks noGrp="1"/>
          </p:cNvSpPr>
          <p:nvPr>
            <p:ph type="dt" sz="half" idx="18"/>
          </p:nvPr>
        </p:nvSpPr>
        <p:spPr>
          <a:xfrm>
            <a:off x="425450" y="5410730"/>
            <a:ext cx="793750" cy="304271"/>
          </a:xfrm>
          <a:prstGeom prst="rect">
            <a:avLst/>
          </a:prstGeom>
        </p:spPr>
        <p:txBody>
          <a:bodyPr/>
          <a:lstStyle>
            <a:lvl1pPr>
              <a:defRPr/>
            </a:lvl1pPr>
          </a:lstStyle>
          <a:p>
            <a:pPr algn="l" rtl="0">
              <a:defRPr/>
            </a:pPr>
            <a:endParaRPr lang="en-US" kern="1200" dirty="0">
              <a:solidFill>
                <a:prstClr val="white"/>
              </a:solidFill>
              <a:latin typeface="Segoe"/>
              <a:ea typeface="+mn-ea"/>
              <a:cs typeface="+mn-cs"/>
            </a:endParaRPr>
          </a:p>
        </p:txBody>
      </p:sp>
      <p:sp>
        <p:nvSpPr>
          <p:cNvPr id="15" name="Footer Placeholder 4"/>
          <p:cNvSpPr>
            <a:spLocks noGrp="1"/>
          </p:cNvSpPr>
          <p:nvPr>
            <p:ph type="ftr" sz="quarter" idx="19"/>
          </p:nvPr>
        </p:nvSpPr>
        <p:spPr>
          <a:xfrm>
            <a:off x="5943600" y="5410730"/>
            <a:ext cx="2895600" cy="304271"/>
          </a:xfrm>
          <a:prstGeom prst="rect">
            <a:avLst/>
          </a:prstGeom>
        </p:spPr>
        <p:txBody>
          <a:bodyPr/>
          <a:lstStyle>
            <a:lvl1pPr>
              <a:defRPr/>
            </a:lvl1pPr>
          </a:lstStyle>
          <a:p>
            <a:pPr algn="l" rtl="0">
              <a:defRPr/>
            </a:pPr>
            <a:r>
              <a:rPr lang="en-US" kern="1200" smtClean="0">
                <a:solidFill>
                  <a:prstClr val="white"/>
                </a:solidFill>
                <a:latin typeface="Segoe"/>
                <a:ea typeface="+mn-ea"/>
                <a:cs typeface="+mn-cs"/>
              </a:rPr>
              <a:t>Microsoft Confidential: NDA Only</a:t>
            </a:r>
            <a:endParaRPr lang="en-US" kern="1200" dirty="0">
              <a:solidFill>
                <a:prstClr val="white"/>
              </a:solidFill>
              <a:latin typeface="Segoe"/>
              <a:ea typeface="+mn-ea"/>
              <a:cs typeface="+mn-cs"/>
            </a:endParaRPr>
          </a:p>
        </p:txBody>
      </p:sp>
      <p:sp>
        <p:nvSpPr>
          <p:cNvPr id="16" name="Slide Number Placeholder 5"/>
          <p:cNvSpPr>
            <a:spLocks noGrp="1"/>
          </p:cNvSpPr>
          <p:nvPr>
            <p:ph type="sldNum" sz="quarter" idx="20"/>
          </p:nvPr>
        </p:nvSpPr>
        <p:spPr>
          <a:xfrm>
            <a:off x="1219200" y="5410730"/>
            <a:ext cx="2133600" cy="304271"/>
          </a:xfrm>
          <a:prstGeom prst="rect">
            <a:avLst/>
          </a:prstGeom>
        </p:spPr>
        <p:txBody>
          <a:bodyPr/>
          <a:lstStyle>
            <a:lvl1pPr>
              <a:defRPr/>
            </a:lvl1pPr>
          </a:lstStyle>
          <a:p>
            <a:pPr algn="l" rtl="0">
              <a:defRPr/>
            </a:pPr>
            <a:r>
              <a:rPr lang="en-US" kern="1200">
                <a:solidFill>
                  <a:prstClr val="white"/>
                </a:solidFill>
                <a:latin typeface="Segoe"/>
                <a:ea typeface="+mn-ea"/>
                <a:cs typeface="+mn-cs"/>
              </a:rPr>
              <a:t>Slide </a:t>
            </a:r>
            <a:fld id="{A5984556-8AA9-4EED-88C8-F67ED3C1F8CF}" type="slidenum">
              <a:rPr lang="en-US" kern="1200">
                <a:solidFill>
                  <a:prstClr val="white"/>
                </a:solidFill>
                <a:latin typeface="Segoe"/>
                <a:ea typeface="+mn-ea"/>
                <a:cs typeface="+mn-cs"/>
              </a:rPr>
              <a:pPr algn="l" rtl="0">
                <a:defRPr/>
              </a:pPr>
              <a:t>‹#›</a:t>
            </a:fld>
            <a:endParaRPr lang="en-US" kern="1200">
              <a:solidFill>
                <a:prstClr val="white"/>
              </a:solidFill>
              <a:latin typeface="Segoe"/>
              <a:ea typeface="+mn-ea"/>
              <a:cs typeface="+mn-cs"/>
            </a:endParaRPr>
          </a:p>
        </p:txBody>
      </p:sp>
    </p:spTree>
  </p:cSld>
  <p:clrMapOvr>
    <a:masterClrMapping/>
  </p:clrMapOvr>
  <p:transition xmlns:p14="http://schemas.microsoft.com/office/powerpoint/2010/mai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Bullet Slide">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296886" y="498929"/>
            <a:ext cx="6662056" cy="387798"/>
          </a:xfrm>
          <a:prstGeom prst="rect">
            <a:avLst/>
          </a:prstGeom>
        </p:spPr>
        <p:txBody>
          <a:bodyPr anchor="t" anchorCtr="0"/>
          <a:lstStyle>
            <a:lvl1pPr marL="0" indent="0">
              <a:buNone/>
              <a:defRPr lang="en-US" sz="2800" b="1" kern="1200" dirty="0">
                <a:solidFill>
                  <a:schemeClr val="accent1"/>
                </a:solidFill>
                <a:latin typeface="Segoe" pitchFamily="34" charset="0"/>
                <a:ea typeface="+mn-ea"/>
                <a:cs typeface="Segoe" pitchFamily="34" charset="0"/>
              </a:defRPr>
            </a:lvl1pPr>
          </a:lstStyle>
          <a:p>
            <a:pPr marL="342900" lvl="0" indent="-342900" algn="l" defTabSz="457200" rtl="0" eaLnBrk="1" latinLnBrk="0" hangingPunct="1">
              <a:spcBef>
                <a:spcPct val="20000"/>
              </a:spcBef>
              <a:buFont typeface="Arial"/>
              <a:buNone/>
            </a:pPr>
            <a:endParaRPr lang="en-US" dirty="0"/>
          </a:p>
        </p:txBody>
      </p:sp>
      <p:sp>
        <p:nvSpPr>
          <p:cNvPr id="4" name="Text Placeholder 6"/>
          <p:cNvSpPr>
            <a:spLocks noGrp="1"/>
          </p:cNvSpPr>
          <p:nvPr>
            <p:ph type="body" sz="quarter" idx="13" hasCustomPrompt="1"/>
          </p:nvPr>
        </p:nvSpPr>
        <p:spPr>
          <a:xfrm>
            <a:off x="170213" y="1542145"/>
            <a:ext cx="8803574" cy="1726627"/>
          </a:xfrm>
          <a:prstGeom prst="rect">
            <a:avLst/>
          </a:prstGeom>
        </p:spPr>
        <p:txBody>
          <a:bodyPr lIns="91440" tIns="0" rIns="0" bIns="0" anchor="t"/>
          <a:lstStyle>
            <a:lvl1pPr>
              <a:buNone/>
              <a:defRPr sz="2000">
                <a:solidFill>
                  <a:schemeClr val="tx1"/>
                </a:solidFill>
                <a:latin typeface="Segoe" pitchFamily="34" charset="0"/>
                <a:cs typeface="Segoe" pitchFamily="34" charset="0"/>
              </a:defRPr>
            </a:lvl1pPr>
            <a:lvl2pPr marL="0" indent="0">
              <a:spcAft>
                <a:spcPts val="1800"/>
              </a:spcAft>
              <a:buNone/>
              <a:defRPr sz="2400" b="1" i="0">
                <a:solidFill>
                  <a:schemeClr val="tx1"/>
                </a:solidFill>
                <a:latin typeface="Segoe" pitchFamily="34" charset="0"/>
                <a:cs typeface="Segoe" pitchFamily="34" charset="0"/>
              </a:defRPr>
            </a:lvl2pPr>
            <a:lvl3pPr marL="804863" indent="168275">
              <a:spcAft>
                <a:spcPts val="0"/>
              </a:spcAft>
              <a:defRPr sz="2400">
                <a:solidFill>
                  <a:schemeClr val="tx1"/>
                </a:solidFill>
                <a:latin typeface="Segoe" pitchFamily="34" charset="0"/>
                <a:cs typeface="Segoe" pitchFamily="34" charset="0"/>
              </a:defRPr>
            </a:lvl3pPr>
            <a:lvl4pPr marL="1541463" indent="-169863">
              <a:defRPr sz="2400">
                <a:solidFill>
                  <a:schemeClr val="tx1"/>
                </a:solidFill>
                <a:latin typeface="Segoe" pitchFamily="34" charset="0"/>
                <a:cs typeface="Segoe" pitchFamily="34" charset="0"/>
              </a:defRPr>
            </a:lvl4pPr>
            <a:lvl5pPr>
              <a:defRPr>
                <a:solidFill>
                  <a:schemeClr val="tx1"/>
                </a:solidFill>
                <a:latin typeface="Segoe"/>
                <a:cs typeface="Segoe"/>
              </a:defRPr>
            </a:lvl5pPr>
          </a:lstStyle>
          <a:p>
            <a:pPr lvl="0"/>
            <a:r>
              <a:rPr lang="en-US" dirty="0" smtClean="0"/>
              <a:t>Click to edit Headline</a:t>
            </a:r>
          </a:p>
          <a:p>
            <a:pPr lvl="1"/>
            <a:r>
              <a:rPr lang="en-US" dirty="0" smtClean="0"/>
              <a:t>Subhead</a:t>
            </a:r>
          </a:p>
          <a:p>
            <a:pPr lvl="2"/>
            <a:r>
              <a:rPr lang="en-US" dirty="0" smtClean="0"/>
              <a:t>Bullet point</a:t>
            </a:r>
          </a:p>
          <a:p>
            <a:pPr lvl="3"/>
            <a:r>
              <a:rPr lang="en-US" dirty="0" smtClean="0"/>
              <a:t>Sub-bullet</a:t>
            </a:r>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607386"/>
            <a:ext cx="5975350" cy="1269579"/>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9" y="2762671"/>
            <a:ext cx="6344823"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254001"/>
            <a:ext cx="7467600" cy="1079079"/>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443933"/>
            <a:ext cx="7690114" cy="1154163"/>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4" y="3027715"/>
            <a:ext cx="6344823"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Title_bar_16x9.png"/>
          <p:cNvPicPr>
            <a:picLocks noChangeAspect="1"/>
          </p:cNvPicPr>
          <p:nvPr userDrawn="1"/>
        </p:nvPicPr>
        <p:blipFill>
          <a:blip r:embed="rId3" cstate="print"/>
          <a:srcRect t="9513" b="31872"/>
          <a:stretch>
            <a:fillRect/>
          </a:stretch>
        </p:blipFill>
        <p:spPr>
          <a:xfrm>
            <a:off x="0" y="-76838"/>
            <a:ext cx="9144000" cy="2529328"/>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629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7739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7629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7629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629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60881"/>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81239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60881"/>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6"/>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6"/>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5199064"/>
            <a:ext cx="9144001" cy="515938"/>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5347230"/>
            <a:ext cx="2133600" cy="304271"/>
          </a:xfrm>
          <a:prstGeom prst="rect">
            <a:avLst/>
          </a:prstGeom>
        </p:spPr>
        <p:txBody>
          <a:bodyPr/>
          <a:lstStyle/>
          <a:p>
            <a:pPr algn="l" rtl="0" fontAlgn="base">
              <a:spcBef>
                <a:spcPct val="0"/>
              </a:spcBef>
              <a:spcAft>
                <a:spcPct val="0"/>
              </a:spcAft>
            </a:pPr>
            <a:endPar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endParaRPr>
          </a:p>
        </p:txBody>
      </p:sp>
      <p:sp>
        <p:nvSpPr>
          <p:cNvPr id="5" name="Footer Placeholder 4"/>
          <p:cNvSpPr>
            <a:spLocks noGrp="1"/>
          </p:cNvSpPr>
          <p:nvPr>
            <p:ph type="ftr" sz="quarter" idx="11"/>
          </p:nvPr>
        </p:nvSpPr>
        <p:spPr>
          <a:xfrm>
            <a:off x="3124200" y="5347230"/>
            <a:ext cx="2895600" cy="304271"/>
          </a:xfrm>
          <a:prstGeom prst="rect">
            <a:avLst/>
          </a:prstGeom>
        </p:spPr>
        <p:txBody>
          <a:bodyPr/>
          <a:lstStyle/>
          <a:p>
            <a:pPr algn="l" rtl="0" fontAlgn="base">
              <a:spcBef>
                <a:spcPct val="0"/>
              </a:spcBef>
              <a:spcAft>
                <a:spcPct val="0"/>
              </a:spcAft>
            </a:pPr>
            <a:r>
              <a:rPr lang="en-US" sz="2400" kern="1200" smtClean="0">
                <a:solidFill>
                  <a:srgbClr xmlns:mc="http://schemas.openxmlformats.org/markup-compatibility/2006" xmlns:a14="http://schemas.microsoft.com/office/drawing/2010/main" val="000000" mc:Ignorable=""/>
                </a:solidFill>
                <a:latin typeface="Segoe Semibold" pitchFamily="34" charset="0"/>
                <a:ea typeface="+mn-ea"/>
                <a:cs typeface="+mn-cs"/>
              </a:rPr>
              <a:t>Microsoft Confidential: NDA Only</a:t>
            </a:r>
            <a:endPar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endParaRPr>
          </a:p>
        </p:txBody>
      </p:sp>
      <p:sp>
        <p:nvSpPr>
          <p:cNvPr id="6" name="Slide Number Placeholder 5"/>
          <p:cNvSpPr>
            <a:spLocks noGrp="1"/>
          </p:cNvSpPr>
          <p:nvPr>
            <p:ph type="sldNum" sz="quarter" idx="12"/>
          </p:nvPr>
        </p:nvSpPr>
        <p:spPr>
          <a:xfrm>
            <a:off x="7924800" y="5347230"/>
            <a:ext cx="762000" cy="304271"/>
          </a:xfrm>
          <a:prstGeom prst="rect">
            <a:avLst/>
          </a:prstGeom>
        </p:spPr>
        <p:txBody>
          <a:bodyPr/>
          <a:lstStyle/>
          <a:p>
            <a:pPr algn="l" rtl="0" fontAlgn="base">
              <a:spcBef>
                <a:spcPct val="0"/>
              </a:spcBef>
              <a:spcAft>
                <a:spcPct val="0"/>
              </a:spcAft>
            </a:pPr>
            <a:r>
              <a:rPr lang="en-US" sz="2400" kern="1200">
                <a:solidFill>
                  <a:srgbClr xmlns:mc="http://schemas.openxmlformats.org/markup-compatibility/2006" xmlns:a14="http://schemas.microsoft.com/office/drawing/2010/main" val="000000" mc:Ignorable=""/>
                </a:solidFill>
                <a:latin typeface="Segoe Semibold" pitchFamily="34" charset="0"/>
                <a:ea typeface="+mn-ea"/>
                <a:cs typeface="+mn-cs"/>
              </a:rPr>
              <a:t>Slide </a:t>
            </a:r>
            <a:fld id="{20125A74-2498-489C-8558-473622EDAADF}" type="slidenum">
              <a:rPr lang="en-US" sz="2400" kern="1200">
                <a:solidFill>
                  <a:srgbClr xmlns:mc="http://schemas.openxmlformats.org/markup-compatibility/2006" xmlns:a14="http://schemas.microsoft.com/office/drawing/2010/main" val="000000" mc:Ignorable=""/>
                </a:solidFill>
                <a:latin typeface="Segoe Semibold" pitchFamily="34" charset="0"/>
                <a:ea typeface="+mn-ea"/>
                <a:cs typeface="+mn-cs"/>
              </a:rPr>
              <a:pPr algn="l" rtl="0" fontAlgn="base">
                <a:spcBef>
                  <a:spcPct val="0"/>
                </a:spcBef>
                <a:spcAft>
                  <a:spcPct val="0"/>
                </a:spcAft>
              </a:pPr>
              <a:t>‹#›</a:t>
            </a:fld>
            <a:endPar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endParaRPr>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889001"/>
            <a:ext cx="8626475"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xmlns:p14="http://schemas.microsoft.com/office/powerpoint/2010/mai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5" name="Picture 4" descr="Title_bar_16x9.png"/>
          <p:cNvPicPr>
            <a:picLocks noChangeAspect="1"/>
          </p:cNvPicPr>
          <p:nvPr userDrawn="1"/>
        </p:nvPicPr>
        <p:blipFill>
          <a:blip r:embed="rId3" cstate="print"/>
          <a:srcRect t="9513" b="31872"/>
          <a:stretch>
            <a:fillRect/>
          </a:stretch>
        </p:blipFill>
        <p:spPr>
          <a:xfrm>
            <a:off x="0" y="-76838"/>
            <a:ext cx="9144000" cy="2529328"/>
          </a:xfrm>
          <a:prstGeom prst="rect">
            <a:avLst/>
          </a:prstGeom>
        </p:spPr>
      </p:pic>
      <p:sp>
        <p:nvSpPr>
          <p:cNvPr id="2" name="Title 1"/>
          <p:cNvSpPr>
            <a:spLocks noGrp="1"/>
          </p:cNvSpPr>
          <p:nvPr>
            <p:ph type="ctrTitle"/>
          </p:nvPr>
        </p:nvSpPr>
        <p:spPr>
          <a:xfrm>
            <a:off x="1417213" y="2116732"/>
            <a:ext cx="6995214" cy="1269579"/>
          </a:xfrm>
        </p:spPr>
        <p:txBody>
          <a:bodyPr anchor="ctr" anchorCtr="0">
            <a:noAutofit/>
          </a:bodyPr>
          <a:lstStyle>
            <a:lvl1pPr>
              <a:lnSpc>
                <a:spcPct val="90000"/>
              </a:lnSpc>
              <a:defRPr sz="4500" spc="-125"/>
            </a:lvl1pPr>
          </a:lstStyle>
          <a:p>
            <a:r>
              <a:rPr lang="en-US" smtClean="0"/>
              <a:t>Click to edit Master title style</a:t>
            </a:r>
            <a:endParaRPr lang="en-US" dirty="0"/>
          </a:p>
        </p:txBody>
      </p:sp>
      <p:sp>
        <p:nvSpPr>
          <p:cNvPr id="3" name="Subtitle 2"/>
          <p:cNvSpPr>
            <a:spLocks noGrp="1"/>
          </p:cNvSpPr>
          <p:nvPr>
            <p:ph type="subTitle" idx="1"/>
          </p:nvPr>
        </p:nvSpPr>
        <p:spPr>
          <a:xfrm>
            <a:off x="1417213" y="3748895"/>
            <a:ext cx="6994950" cy="384721"/>
          </a:xfrm>
        </p:spPr>
        <p:txBody>
          <a:bodyPr>
            <a:noAutofit/>
          </a:bodyPr>
          <a:lstStyle>
            <a:lvl1pPr marL="0" indent="0" algn="l">
              <a:lnSpc>
                <a:spcPct val="90000"/>
              </a:lnSpc>
              <a:spcBef>
                <a:spcPts val="0"/>
              </a:spcBef>
              <a:buNone/>
              <a:defRPr>
                <a:solidFill>
                  <a:schemeClr val="tx1">
                    <a:tint val="75000"/>
                  </a:schemeClr>
                </a:solidFill>
              </a:defRPr>
            </a:lvl1pPr>
            <a:lvl2pPr marL="380970" indent="0" algn="ctr">
              <a:buNone/>
              <a:defRPr>
                <a:solidFill>
                  <a:schemeClr val="tx1">
                    <a:tint val="75000"/>
                  </a:schemeClr>
                </a:solidFill>
              </a:defRPr>
            </a:lvl2pPr>
            <a:lvl3pPr marL="761939" indent="0" algn="ctr">
              <a:buNone/>
              <a:defRPr>
                <a:solidFill>
                  <a:schemeClr val="tx1">
                    <a:tint val="75000"/>
                  </a:schemeClr>
                </a:solidFill>
              </a:defRPr>
            </a:lvl3pPr>
            <a:lvl4pPr marL="1142908" indent="0" algn="ctr">
              <a:buNone/>
              <a:defRPr>
                <a:solidFill>
                  <a:schemeClr val="tx1">
                    <a:tint val="75000"/>
                  </a:schemeClr>
                </a:solidFill>
              </a:defRPr>
            </a:lvl4pPr>
            <a:lvl5pPr marL="1523878" indent="0" algn="ctr">
              <a:buNone/>
              <a:defRPr>
                <a:solidFill>
                  <a:schemeClr val="tx1">
                    <a:tint val="75000"/>
                  </a:schemeClr>
                </a:solidFill>
              </a:defRPr>
            </a:lvl5pPr>
            <a:lvl6pPr marL="1904848" indent="0" algn="ctr">
              <a:buNone/>
              <a:defRPr>
                <a:solidFill>
                  <a:schemeClr val="tx1">
                    <a:tint val="75000"/>
                  </a:schemeClr>
                </a:solidFill>
              </a:defRPr>
            </a:lvl6pPr>
            <a:lvl7pPr marL="2285817" indent="0" algn="ctr">
              <a:buNone/>
              <a:defRPr>
                <a:solidFill>
                  <a:schemeClr val="tx1">
                    <a:tint val="75000"/>
                  </a:schemeClr>
                </a:solidFill>
              </a:defRPr>
            </a:lvl7pPr>
            <a:lvl8pPr marL="2666787" indent="0" algn="ctr">
              <a:buNone/>
              <a:defRPr>
                <a:solidFill>
                  <a:schemeClr val="tx1">
                    <a:tint val="75000"/>
                  </a:schemeClr>
                </a:solidFill>
              </a:defRPr>
            </a:lvl8pPr>
            <a:lvl9pPr marL="30477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70396" y="669730"/>
            <a:ext cx="7682119" cy="1154163"/>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7300" b="1" i="1" u="none" strike="noStrike" kern="1200" cap="none" spc="-125"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761939" rtl="0" eaLnBrk="1" latinLnBrk="0" hangingPunct="1">
              <a:lnSpc>
                <a:spcPct val="90000"/>
              </a:lnSpc>
              <a:spcBef>
                <a:spcPct val="0"/>
              </a:spcBef>
              <a:buNone/>
              <a:defRPr lang="en-US" sz="3700" b="0" kern="1200" cap="none" spc="-125"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25450" y="5410732"/>
            <a:ext cx="793750" cy="304271"/>
          </a:xfrm>
          <a:prstGeom prst="rect">
            <a:avLst/>
          </a:prstGeom>
        </p:spPr>
        <p:txBody>
          <a:bodyPr lIns="76197" tIns="38098" rIns="76197" bIns="38098"/>
          <a:lstStyle/>
          <a:p>
            <a:pPr algn="l" rtl="0" fontAlgn="base">
              <a:spcBef>
                <a:spcPct val="0"/>
              </a:spcBef>
              <a:spcAft>
                <a:spcPct val="0"/>
              </a:spcAft>
            </a:pPr>
            <a:endPar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endParaRPr>
          </a:p>
        </p:txBody>
      </p:sp>
      <p:sp>
        <p:nvSpPr>
          <p:cNvPr id="5" name="Footer Placeholder 4"/>
          <p:cNvSpPr>
            <a:spLocks noGrp="1"/>
          </p:cNvSpPr>
          <p:nvPr>
            <p:ph type="ftr" sz="quarter" idx="11"/>
          </p:nvPr>
        </p:nvSpPr>
        <p:spPr>
          <a:xfrm>
            <a:off x="5943600" y="5410732"/>
            <a:ext cx="2895600" cy="304271"/>
          </a:xfrm>
          <a:prstGeom prst="rect">
            <a:avLst/>
          </a:prstGeom>
        </p:spPr>
        <p:txBody>
          <a:bodyPr lIns="76197" tIns="38098" rIns="76197" bIns="38098"/>
          <a:lstStyle/>
          <a:p>
            <a:pPr algn="l" rtl="0" fontAlgn="base">
              <a:spcBef>
                <a:spcPct val="0"/>
              </a:spcBef>
              <a:spcAft>
                <a:spcPct val="0"/>
              </a:spcAft>
            </a:pPr>
            <a:r>
              <a:rPr lang="en-US" sz="2400" kern="1200" smtClean="0">
                <a:solidFill>
                  <a:srgbClr xmlns:mc="http://schemas.openxmlformats.org/markup-compatibility/2006" xmlns:a14="http://schemas.microsoft.com/office/drawing/2010/main" val="000000" mc:Ignorable=""/>
                </a:solidFill>
                <a:latin typeface="Segoe Semibold" pitchFamily="34" charset="0"/>
                <a:ea typeface="+mn-ea"/>
                <a:cs typeface="+mn-cs"/>
              </a:rPr>
              <a:t>Microsoft Confidential: NDA Only</a:t>
            </a:r>
            <a:endPar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endParaRPr>
          </a:p>
        </p:txBody>
      </p:sp>
      <p:sp>
        <p:nvSpPr>
          <p:cNvPr id="6" name="Slide Number Placeholder 5"/>
          <p:cNvSpPr>
            <a:spLocks noGrp="1"/>
          </p:cNvSpPr>
          <p:nvPr>
            <p:ph type="sldNum" sz="quarter" idx="12"/>
          </p:nvPr>
        </p:nvSpPr>
        <p:spPr>
          <a:xfrm>
            <a:off x="1219201" y="5410732"/>
            <a:ext cx="2133600" cy="304271"/>
          </a:xfrm>
          <a:prstGeom prst="rect">
            <a:avLst/>
          </a:prstGeom>
        </p:spPr>
        <p:txBody>
          <a:bodyPr lIns="76197" tIns="38098" rIns="76197" bIns="38098"/>
          <a:lstStyle/>
          <a:p>
            <a:pPr algn="l" rtl="0" fontAlgn="base">
              <a:spcBef>
                <a:spcPct val="0"/>
              </a:spcBef>
              <a:spcAft>
                <a:spcPct val="0"/>
              </a:spcAft>
            </a:pPr>
            <a:r>
              <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rPr>
              <a:t>Slide </a:t>
            </a:r>
            <a:fld id="{20125A74-2498-489C-8558-473622EDAADF}" type="slidenum">
              <a:rPr lang="en-US" sz="2400" kern="1200">
                <a:solidFill>
                  <a:srgbClr xmlns:mc="http://schemas.openxmlformats.org/markup-compatibility/2006" xmlns:a14="http://schemas.microsoft.com/office/drawing/2010/main" val="000000" mc:Ignorable=""/>
                </a:solidFill>
                <a:latin typeface="Segoe Semibold" pitchFamily="34" charset="0"/>
                <a:ea typeface="+mn-ea"/>
                <a:cs typeface="+mn-cs"/>
              </a:rPr>
              <a:pPr algn="l" rtl="0" fontAlgn="base">
                <a:spcBef>
                  <a:spcPct val="0"/>
                </a:spcBef>
                <a:spcAft>
                  <a:spcPct val="0"/>
                </a:spcAft>
              </a:pPr>
              <a:t>‹#›</a:t>
            </a:fld>
            <a:endParaRPr lang="en-US" sz="2400" kern="1200" dirty="0">
              <a:solidFill>
                <a:srgbClr xmlns:mc="http://schemas.openxmlformats.org/markup-compatibility/2006" xmlns:a14="http://schemas.microsoft.com/office/drawing/2010/main" val="000000" mc:Ignorable=""/>
              </a:solidFill>
              <a:latin typeface="Segoe Semibold" pitchFamily="34" charset="0"/>
              <a:ea typeface="+mn-ea"/>
              <a:cs typeface="+mn-cs"/>
            </a:endParaRPr>
          </a:p>
        </p:txBody>
      </p:sp>
      <p:sp>
        <p:nvSpPr>
          <p:cNvPr id="8" name="Text Placeholder 7"/>
          <p:cNvSpPr>
            <a:spLocks noGrp="1"/>
          </p:cNvSpPr>
          <p:nvPr>
            <p:ph type="body" sz="quarter" idx="13" hasCustomPrompt="1"/>
          </p:nvPr>
        </p:nvSpPr>
        <p:spPr>
          <a:xfrm>
            <a:off x="381002" y="698500"/>
            <a:ext cx="8626475" cy="381000"/>
          </a:xfrm>
        </p:spPr>
        <p:txBody>
          <a:bodyPr>
            <a:normAutofit/>
          </a:bodyPr>
          <a:lstStyle>
            <a:lvl1pPr>
              <a:buNone/>
              <a:defRPr sz="2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8801C" mc:Ignorable=""/>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89001"/>
            <a:ext cx="8626475" cy="21359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5410730"/>
            <a:ext cx="793750" cy="304271"/>
          </a:xfrm>
          <a:prstGeom prst="rect">
            <a:avLst/>
          </a:prstGeom>
        </p:spPr>
        <p:txBody>
          <a:bodyPr/>
          <a:lstStyle/>
          <a:p>
            <a:pPr algn="l" rtl="0"/>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5410730"/>
            <a:ext cx="2895600" cy="304271"/>
          </a:xfrm>
          <a:prstGeom prst="rect">
            <a:avLst/>
          </a:prstGeom>
        </p:spPr>
        <p:txBody>
          <a:bodyPr/>
          <a:lstStyle/>
          <a:p>
            <a:pPr algn="r" rtl="0"/>
            <a:r>
              <a:rPr lang="en-US" sz="800" kern="1200" smtClean="0">
                <a:solidFill>
                  <a:prstClr val="white"/>
                </a:solidFill>
                <a:latin typeface="Segoe" pitchFamily="34" charset="0"/>
                <a:ea typeface="+mn-ea"/>
                <a:cs typeface="+mn-cs"/>
              </a:rPr>
              <a:t>Microsoft Confidential: NDA Only</a:t>
            </a:r>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5410730"/>
            <a:ext cx="2133600" cy="304271"/>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7739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ustom Bullet Slide">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296886" y="498929"/>
            <a:ext cx="6662056" cy="387798"/>
          </a:xfrm>
          <a:prstGeom prst="rect">
            <a:avLst/>
          </a:prstGeom>
        </p:spPr>
        <p:txBody>
          <a:bodyPr anchor="t" anchorCtr="0"/>
          <a:lstStyle>
            <a:lvl1pPr marL="0" indent="0">
              <a:buNone/>
              <a:defRPr lang="en-US" sz="2800" b="1" kern="1200" dirty="0">
                <a:solidFill>
                  <a:schemeClr val="accent1"/>
                </a:solidFill>
                <a:latin typeface="Segoe" pitchFamily="34" charset="0"/>
                <a:ea typeface="+mn-ea"/>
                <a:cs typeface="Segoe" pitchFamily="34" charset="0"/>
              </a:defRPr>
            </a:lvl1pPr>
          </a:lstStyle>
          <a:p>
            <a:pPr marL="342900" lvl="0" indent="-342900" algn="l" defTabSz="457200" rtl="0" eaLnBrk="1" latinLnBrk="0" hangingPunct="1">
              <a:spcBef>
                <a:spcPct val="20000"/>
              </a:spcBef>
              <a:buFont typeface="Arial"/>
              <a:buNone/>
            </a:pPr>
            <a:endParaRPr lang="en-US" dirty="0"/>
          </a:p>
        </p:txBody>
      </p:sp>
      <p:sp>
        <p:nvSpPr>
          <p:cNvPr id="4" name="Text Placeholder 6"/>
          <p:cNvSpPr>
            <a:spLocks noGrp="1"/>
          </p:cNvSpPr>
          <p:nvPr>
            <p:ph type="body" sz="quarter" idx="13" hasCustomPrompt="1"/>
          </p:nvPr>
        </p:nvSpPr>
        <p:spPr>
          <a:xfrm>
            <a:off x="170213" y="1542145"/>
            <a:ext cx="8803574" cy="1726627"/>
          </a:xfrm>
          <a:prstGeom prst="rect">
            <a:avLst/>
          </a:prstGeom>
        </p:spPr>
        <p:txBody>
          <a:bodyPr lIns="91440" tIns="0" rIns="0" bIns="0" anchor="t"/>
          <a:lstStyle>
            <a:lvl1pPr>
              <a:buNone/>
              <a:defRPr sz="2000">
                <a:solidFill>
                  <a:schemeClr val="tx1"/>
                </a:solidFill>
                <a:latin typeface="Segoe" pitchFamily="34" charset="0"/>
                <a:cs typeface="Segoe" pitchFamily="34" charset="0"/>
              </a:defRPr>
            </a:lvl1pPr>
            <a:lvl2pPr marL="0" indent="0">
              <a:spcAft>
                <a:spcPts val="1800"/>
              </a:spcAft>
              <a:buNone/>
              <a:defRPr sz="2400" b="1" i="0">
                <a:solidFill>
                  <a:schemeClr val="tx1"/>
                </a:solidFill>
                <a:latin typeface="Segoe" pitchFamily="34" charset="0"/>
                <a:cs typeface="Segoe" pitchFamily="34" charset="0"/>
              </a:defRPr>
            </a:lvl2pPr>
            <a:lvl3pPr marL="804863" indent="168275">
              <a:spcAft>
                <a:spcPts val="0"/>
              </a:spcAft>
              <a:defRPr sz="2400">
                <a:solidFill>
                  <a:schemeClr val="tx1"/>
                </a:solidFill>
                <a:latin typeface="Segoe" pitchFamily="34" charset="0"/>
                <a:cs typeface="Segoe" pitchFamily="34" charset="0"/>
              </a:defRPr>
            </a:lvl3pPr>
            <a:lvl4pPr marL="1541463" indent="-169863">
              <a:defRPr sz="2400">
                <a:solidFill>
                  <a:schemeClr val="tx1"/>
                </a:solidFill>
                <a:latin typeface="Segoe" pitchFamily="34" charset="0"/>
                <a:cs typeface="Segoe" pitchFamily="34" charset="0"/>
              </a:defRPr>
            </a:lvl4pPr>
            <a:lvl5pPr>
              <a:defRPr>
                <a:solidFill>
                  <a:schemeClr val="tx1"/>
                </a:solidFill>
                <a:latin typeface="Segoe"/>
                <a:cs typeface="Segoe"/>
              </a:defRPr>
            </a:lvl5pPr>
          </a:lstStyle>
          <a:p>
            <a:pPr lvl="0"/>
            <a:r>
              <a:rPr lang="en-US" dirty="0" smtClean="0"/>
              <a:t>Click to edit Headline</a:t>
            </a:r>
          </a:p>
          <a:p>
            <a:pPr lvl="1"/>
            <a:r>
              <a:rPr lang="en-US" dirty="0" smtClean="0"/>
              <a:t>Subhead</a:t>
            </a:r>
          </a:p>
          <a:p>
            <a:pPr lvl="2"/>
            <a:r>
              <a:rPr lang="en-US" dirty="0" smtClean="0"/>
              <a:t>Bullet point</a:t>
            </a:r>
          </a:p>
          <a:p>
            <a:pPr lvl="3"/>
            <a:r>
              <a:rPr lang="en-US" dirty="0" smtClean="0"/>
              <a:t>Sub-bullet</a:t>
            </a:r>
          </a:p>
        </p:txBody>
      </p:sp>
    </p:spTree>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191825"/>
            <a:ext cx="7014152" cy="590931"/>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84176" y="1268679"/>
            <a:ext cx="8378825" cy="1743041"/>
          </a:xfrm>
        </p:spPr>
        <p:txBody>
          <a:bodyPr>
            <a:spAutoFit/>
          </a:bodyPr>
          <a:lstStyle>
            <a:lvl2pPr marL="971550" indent="-396875" algn="l" defTabSz="914363" rtl="0" eaLnBrk="1" fontAlgn="base" latinLnBrk="0" hangingPunct="1">
              <a:lnSpc>
                <a:spcPct val="100000"/>
              </a:lnSpc>
              <a:spcBef>
                <a:spcPct val="20000"/>
              </a:spcBef>
              <a:spcAft>
                <a:spcPct val="0"/>
              </a:spcAft>
              <a:buClr>
                <a:schemeClr val="tx2"/>
              </a:buClr>
              <a:buSzPct val="80000"/>
              <a:buFontTx/>
              <a:buBlip>
                <a:blip r:embed="rId2"/>
              </a:buBlip>
              <a:tabLst/>
              <a:defRPr/>
            </a:lvl2pPr>
            <a:lvl3pPr marL="1373188" indent="-344488" algn="l" defTabSz="914363" rtl="0" eaLnBrk="1" fontAlgn="base" latinLnBrk="0" hangingPunct="1">
              <a:lnSpc>
                <a:spcPct val="100000"/>
              </a:lnSpc>
              <a:spcBef>
                <a:spcPct val="20000"/>
              </a:spcBef>
              <a:spcAft>
                <a:spcPct val="0"/>
              </a:spcAft>
              <a:buClr>
                <a:schemeClr val="tx2"/>
              </a:buClr>
              <a:buSzPct val="80000"/>
              <a:buFontTx/>
              <a:buBlip>
                <a:blip r:embed="rId2"/>
              </a:buBlip>
              <a:defRPr/>
            </a:lvl3pPr>
            <a:lvl4pPr marL="1662113" indent="-344488" algn="l" defTabSz="914363" rtl="0" eaLnBrk="1" fontAlgn="base" latinLnBrk="0" hangingPunct="1">
              <a:lnSpc>
                <a:spcPct val="100000"/>
              </a:lnSpc>
              <a:spcBef>
                <a:spcPct val="20000"/>
              </a:spcBef>
              <a:spcAft>
                <a:spcPct val="0"/>
              </a:spcAft>
              <a:buClr>
                <a:schemeClr val="tx2"/>
              </a:buClr>
              <a:buSzPct val="80000"/>
              <a:buFontTx/>
              <a:buBlip>
                <a:blip r:embed="rId2"/>
              </a:buBlip>
              <a:defRPr/>
            </a:lvl4pPr>
            <a:lvl5pPr marL="2006600" indent="-344488" algn="l" defTabSz="914363" rtl="0" eaLnBrk="1" fontAlgn="base" latinLnBrk="0" hangingPunct="1">
              <a:lnSpc>
                <a:spcPct val="100000"/>
              </a:lnSpc>
              <a:spcBef>
                <a:spcPct val="20000"/>
              </a:spcBef>
              <a:spcAft>
                <a:spcPct val="0"/>
              </a:spcAft>
              <a:buClr>
                <a:schemeClr val="tx2"/>
              </a:buClr>
              <a:buSzPct val="80000"/>
              <a:buFontTx/>
              <a:buBlip>
                <a:blip r:embed="rId2"/>
              </a:buBlip>
              <a:defRPr/>
            </a:lvl5pPr>
          </a:lstStyle>
          <a:p>
            <a:pPr lvl="0"/>
            <a:r>
              <a:rPr lang="en-US" dirty="0" smtClean="0"/>
              <a:t>Click to edit Master text styles</a:t>
            </a:r>
          </a:p>
          <a:p>
            <a:pPr marL="971550" lvl="1" indent="-396875" algn="l" defTabSz="914363" rtl="0" eaLnBrk="1" fontAlgn="base" latinLnBrk="0" hangingPunct="1">
              <a:lnSpc>
                <a:spcPct val="100000"/>
              </a:lnSpc>
              <a:spcBef>
                <a:spcPct val="20000"/>
              </a:spcBef>
              <a:spcAft>
                <a:spcPct val="0"/>
              </a:spcAft>
              <a:buClr>
                <a:schemeClr val="tx2"/>
              </a:buClr>
              <a:buSzPct val="80000"/>
              <a:buFontTx/>
              <a:buBlip>
                <a:blip r:embed="rId2"/>
              </a:buBlip>
              <a:tabLst/>
            </a:pPr>
            <a:r>
              <a:rPr lang="en-US" dirty="0" smtClean="0"/>
              <a:t>Second level</a:t>
            </a:r>
          </a:p>
          <a:p>
            <a:pPr marL="1373188" lvl="2" indent="-344488" algn="l" defTabSz="914363" rtl="0" eaLnBrk="1" fontAlgn="base" latinLnBrk="0" hangingPunct="1">
              <a:lnSpc>
                <a:spcPct val="100000"/>
              </a:lnSpc>
              <a:spcBef>
                <a:spcPct val="20000"/>
              </a:spcBef>
              <a:spcAft>
                <a:spcPct val="0"/>
              </a:spcAft>
              <a:buClr>
                <a:schemeClr val="tx2"/>
              </a:buClr>
              <a:buSzPct val="80000"/>
              <a:buFontTx/>
              <a:buBlip>
                <a:blip r:embed="rId2"/>
              </a:buBlip>
            </a:pPr>
            <a:r>
              <a:rPr lang="en-US" dirty="0" smtClean="0"/>
              <a:t>Third level</a:t>
            </a:r>
          </a:p>
          <a:p>
            <a:pPr marL="1662113" lvl="3" indent="-344488" algn="l" defTabSz="914363" rtl="0" eaLnBrk="1" fontAlgn="base" latinLnBrk="0" hangingPunct="1">
              <a:lnSpc>
                <a:spcPct val="100000"/>
              </a:lnSpc>
              <a:spcBef>
                <a:spcPct val="20000"/>
              </a:spcBef>
              <a:spcAft>
                <a:spcPct val="0"/>
              </a:spcAft>
              <a:buClr>
                <a:schemeClr val="tx2"/>
              </a:buClr>
              <a:buSzPct val="80000"/>
              <a:buFontTx/>
              <a:buBlip>
                <a:blip r:embed="rId2"/>
              </a:buBlip>
            </a:pPr>
            <a:r>
              <a:rPr lang="en-US" dirty="0" smtClean="0"/>
              <a:t>Fourth level</a:t>
            </a:r>
          </a:p>
          <a:p>
            <a:pPr marL="2006600" lvl="4" indent="-344488" algn="l" defTabSz="914363" rtl="0" eaLnBrk="1" fontAlgn="base" latinLnBrk="0" hangingPunct="1">
              <a:lnSpc>
                <a:spcPct val="100000"/>
              </a:lnSpc>
              <a:spcBef>
                <a:spcPct val="20000"/>
              </a:spcBef>
              <a:spcAft>
                <a:spcPct val="0"/>
              </a:spcAft>
              <a:buClr>
                <a:schemeClr val="tx2"/>
              </a:buClr>
              <a:buSzPct val="80000"/>
              <a:buFontTx/>
              <a:buBlip>
                <a:blip r:embed="rId2"/>
              </a:buBlip>
            </a:pPr>
            <a:r>
              <a:rPr lang="en-US" dirty="0" smtClean="0"/>
              <a:t>Fifth level</a:t>
            </a:r>
          </a:p>
        </p:txBody>
      </p:sp>
      <p:sp>
        <p:nvSpPr>
          <p:cNvPr id="4" name="Slide Number Placeholder 5"/>
          <p:cNvSpPr>
            <a:spLocks noGrp="1"/>
          </p:cNvSpPr>
          <p:nvPr>
            <p:ph type="sldNum" sz="quarter" idx="4"/>
          </p:nvPr>
        </p:nvSpPr>
        <p:spPr>
          <a:xfrm>
            <a:off x="4114800" y="5467384"/>
            <a:ext cx="914400" cy="218023"/>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pic>
        <p:nvPicPr>
          <p:cNvPr id="7" name="Picture 13" descr="logo"/>
          <p:cNvPicPr>
            <a:picLocks noChangeAspect="1" noChangeArrowheads="1"/>
          </p:cNvPicPr>
          <p:nvPr userDrawn="1"/>
        </p:nvPicPr>
        <p:blipFill>
          <a:blip r:embed="rId3" cstate="print"/>
          <a:stretch>
            <a:fillRect/>
          </a:stretch>
        </p:blipFill>
        <p:spPr bwMode="auto">
          <a:xfrm>
            <a:off x="7488223" y="446173"/>
            <a:ext cx="1474802" cy="265730"/>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200329"/>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72307"/>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4114800" y="5467384"/>
            <a:ext cx="914400" cy="218023"/>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pic>
        <p:nvPicPr>
          <p:cNvPr id="6" name="Picture 13" descr="logo"/>
          <p:cNvPicPr>
            <a:picLocks noChangeAspect="1" noChangeArrowheads="1"/>
          </p:cNvPicPr>
          <p:nvPr userDrawn="1"/>
        </p:nvPicPr>
        <p:blipFill>
          <a:blip r:embed="rId2" cstate="print"/>
          <a:stretch>
            <a:fillRect/>
          </a:stretch>
        </p:blipFill>
        <p:spPr bwMode="auto">
          <a:xfrm>
            <a:off x="7488223" y="446173"/>
            <a:ext cx="1474802" cy="265730"/>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114800" y="5475323"/>
            <a:ext cx="914400" cy="218023"/>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spTree>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4175" y="191824"/>
            <a:ext cx="8610600" cy="523876"/>
          </a:xfrm>
          <a:noFill/>
        </p:spPr>
        <p:txBody>
          <a:bodyPr vert="horz" lIns="91440" tIns="45720" rIns="91440" bIns="45720" rtlCol="0" anchor="ctr" anchorCtr="0">
            <a:normAutofit/>
          </a:bodyPr>
          <a:lstStyle>
            <a:lvl1pPr algn="l" defTabSz="914400" rtl="0" eaLnBrk="0" fontAlgn="base" latinLnBrk="0" hangingPunct="0">
              <a:lnSpc>
                <a:spcPct val="90000"/>
              </a:lnSpc>
              <a:spcBef>
                <a:spcPct val="30000"/>
              </a:spcBef>
              <a:spcAft>
                <a:spcPct val="0"/>
              </a:spcAft>
              <a:buNone/>
              <a:defRPr lang="en-US" sz="3600" b="1" dirty="0">
                <a:ln>
                  <a:solidFill>
                    <a:schemeClr val="tx1">
                      <a:lumMod val="50000"/>
                      <a:lumOff val="50000"/>
                      <a:alpha val="4000"/>
                    </a:schemeClr>
                  </a:solidFill>
                </a:ln>
                <a:solidFill>
                  <a:srgbClr xmlns:mc="http://schemas.openxmlformats.org/markup-compatibility/2006" xmlns:a14="http://schemas.microsoft.com/office/drawing/2010/main" val="FFFFFF" mc:Ignorable=""/>
                </a:solidFill>
                <a:effectLst>
                  <a:outerShdw blurRad="50800" dist="38100" dir="5400000" algn="t"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4114800" y="5467384"/>
            <a:ext cx="914400" cy="218023"/>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610600" cy="508000"/>
          </a:xfrm>
        </p:spPr>
        <p:txBody>
          <a:bodyPr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solidFill>
                  <a:schemeClr val="bg1"/>
                </a:soli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381000" y="698500"/>
            <a:ext cx="8626475" cy="381000"/>
          </a:xfrm>
        </p:spPr>
        <p:txBody>
          <a:bodyPr>
            <a:normAutofit/>
          </a:bodyPr>
          <a:lstStyle>
            <a:lvl1pPr>
              <a:buNone/>
              <a:defRPr sz="2400">
                <a:solidFill>
                  <a:schemeClr val="bg1"/>
                </a:solidFill>
                <a:latin typeface="Segoe" pitchFamily="34" charset="0"/>
              </a:defRPr>
            </a:lvl1pPr>
          </a:lstStyle>
          <a:p>
            <a:pPr lvl="0"/>
            <a:r>
              <a:rPr lang="en-US" dirty="0" smtClean="0"/>
              <a:t>Click to insert sub heading</a:t>
            </a:r>
            <a:endParaRPr lang="en-US" dirty="0"/>
          </a:p>
        </p:txBody>
      </p:sp>
      <p:sp>
        <p:nvSpPr>
          <p:cNvPr id="9" name="Slide Number Placeholder 5"/>
          <p:cNvSpPr>
            <a:spLocks noGrp="1"/>
          </p:cNvSpPr>
          <p:nvPr>
            <p:ph type="sldNum" sz="quarter" idx="4"/>
          </p:nvPr>
        </p:nvSpPr>
        <p:spPr>
          <a:xfrm>
            <a:off x="4114800" y="5467384"/>
            <a:ext cx="914400" cy="218023"/>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pic>
        <p:nvPicPr>
          <p:cNvPr id="6" name="Picture 13" descr="logo"/>
          <p:cNvPicPr>
            <a:picLocks noChangeAspect="1" noChangeArrowheads="1"/>
          </p:cNvPicPr>
          <p:nvPr userDrawn="1"/>
        </p:nvPicPr>
        <p:blipFill>
          <a:blip r:embed="rId2" cstate="print"/>
          <a:stretch>
            <a:fillRect/>
          </a:stretch>
        </p:blipFill>
        <p:spPr bwMode="auto">
          <a:xfrm>
            <a:off x="7488223" y="446173"/>
            <a:ext cx="1474802" cy="265730"/>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6293"/>
            <a:ext cx="8382000" cy="157171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90501"/>
            <a:ext cx="8382000" cy="16363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607386"/>
            <a:ext cx="5975350" cy="1269579"/>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9" y="2762671"/>
            <a:ext cx="6344823"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7629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7629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254001"/>
            <a:ext cx="7467600" cy="1079079"/>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443933"/>
            <a:ext cx="7690114" cy="1154163"/>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4" y="3027715"/>
            <a:ext cx="6344823" cy="384721"/>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7629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7739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7629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7629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60881"/>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81239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60881"/>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6"/>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6"/>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2" y="5199064"/>
            <a:ext cx="9144001" cy="515938"/>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060881"/>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81239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60881"/>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176296"/>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9.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8.png"/><Relationship Id="rId5" Type="http://schemas.openxmlformats.org/officeDocument/2006/relationships/slideLayout" Target="../slideLayouts/slideLayout45.xml"/><Relationship Id="rId10" Type="http://schemas.openxmlformats.org/officeDocument/2006/relationships/image" Target="../media/image7.jpeg"/><Relationship Id="rId4" Type="http://schemas.openxmlformats.org/officeDocument/2006/relationships/slideLayout" Target="../slideLayouts/slideLayout4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1.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4.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177397"/>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27" cstate="screen"/>
          <a:stretch>
            <a:fillRect/>
          </a:stretch>
        </p:blipFill>
        <p:spPr>
          <a:xfrm>
            <a:off x="7696200" y="5334001"/>
            <a:ext cx="1252538" cy="276974"/>
          </a:xfrm>
          <a:prstGeom prst="rect">
            <a:avLst/>
          </a:prstGeom>
          <a:ln>
            <a:noFill/>
          </a:ln>
          <a:effectLst>
            <a:outerShdw blurRad="50800" dist="38100" dir="4800000" sx="95000" sy="95000" algn="t" rotWithShape="0">
              <a:prstClr val="black">
                <a:alpha val="35000"/>
              </a:prstClr>
            </a:outerShdw>
          </a:effectLst>
        </p:spPr>
      </p:pic>
      <p:sp>
        <p:nvSpPr>
          <p:cNvPr id="5" name="TextBox 4"/>
          <p:cNvSpPr txBox="1"/>
          <p:nvPr/>
        </p:nvSpPr>
        <p:spPr>
          <a:xfrm>
            <a:off x="0" y="5440326"/>
            <a:ext cx="9144000" cy="215444"/>
          </a:xfrm>
          <a:prstGeom prst="rect">
            <a:avLst/>
          </a:prstGeom>
          <a:noFill/>
        </p:spPr>
        <p:txBody>
          <a:bodyPr wrap="square" rtlCol="0">
            <a:spAutoFit/>
          </a:bodyPr>
          <a:lstStyle/>
          <a:p>
            <a:pPr algn="ctr"/>
            <a:r>
              <a:rPr lang="en-US" sz="800" dirty="0" smtClean="0"/>
              <a:t>Microsoft Confidential: NDA Only</a:t>
            </a:r>
            <a:endParaRPr lang="en-US" sz="800" dirty="0"/>
          </a:p>
        </p:txBody>
      </p:sp>
    </p:spTree>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75" r:id="rId23"/>
    <p:sldLayoutId id="2147483881" r:id="rId24"/>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2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177397"/>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9" cstate="screen"/>
          <a:stretch>
            <a:fillRect/>
          </a:stretch>
        </p:blipFill>
        <p:spPr>
          <a:xfrm>
            <a:off x="7696200" y="5334001"/>
            <a:ext cx="1252538" cy="276974"/>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79" r:id="rId15"/>
    <p:sldLayoutId id="2147483880" r:id="rId16"/>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lum/>
          </a:blip>
          <a:srcRect/>
          <a:stretch>
            <a:fillRect/>
          </a:stretch>
        </a:blipFill>
        <a:effectLst/>
      </p:bgPr>
    </p:bg>
    <p:spTree>
      <p:nvGrpSpPr>
        <p:cNvPr id="1" name=""/>
        <p:cNvGrpSpPr/>
        <p:nvPr/>
      </p:nvGrpSpPr>
      <p:grpSpPr>
        <a:xfrm>
          <a:off x="0" y="0"/>
          <a:ext cx="0" cy="0"/>
          <a:chOff x="0" y="0"/>
          <a:chExt cx="0" cy="0"/>
        </a:xfrm>
      </p:grpSpPr>
      <p:pic>
        <p:nvPicPr>
          <p:cNvPr id="1026" name="Picture 24" descr="Windows Vista Logo Horizontal W"/>
          <p:cNvPicPr>
            <a:picLocks noChangeAspect="1" noChangeArrowheads="1"/>
          </p:cNvPicPr>
          <p:nvPr/>
        </p:nvPicPr>
        <p:blipFill>
          <a:blip r:embed="rId11" cstate="print"/>
          <a:srcRect/>
          <a:stretch>
            <a:fillRect/>
          </a:stretch>
        </p:blipFill>
        <p:spPr bwMode="auto">
          <a:xfrm>
            <a:off x="7416650" y="107823"/>
            <a:ext cx="1549542" cy="260363"/>
          </a:xfrm>
          <a:prstGeom prst="rect">
            <a:avLst/>
          </a:prstGeom>
          <a:noFill/>
          <a:ln w="9525">
            <a:noFill/>
            <a:miter lim="800000"/>
            <a:headEnd/>
            <a:tailEnd/>
          </a:ln>
        </p:spPr>
      </p:pic>
      <p:sp>
        <p:nvSpPr>
          <p:cNvPr id="4098" name="Rectangle 2"/>
          <p:cNvSpPr>
            <a:spLocks noGrp="1" noChangeArrowheads="1"/>
          </p:cNvSpPr>
          <p:nvPr>
            <p:ph type="title"/>
          </p:nvPr>
        </p:nvSpPr>
        <p:spPr bwMode="auto">
          <a:xfrm>
            <a:off x="384175" y="191825"/>
            <a:ext cx="7014152" cy="5909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384174" y="1268679"/>
            <a:ext cx="8378825" cy="1743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marL="971550" lvl="1" indent="-396875" algn="l" defTabSz="914363" rtl="0" eaLnBrk="1" fontAlgn="base" latinLnBrk="0" hangingPunct="1">
              <a:lnSpc>
                <a:spcPct val="100000"/>
              </a:lnSpc>
              <a:spcBef>
                <a:spcPct val="20000"/>
              </a:spcBef>
              <a:spcAft>
                <a:spcPct val="0"/>
              </a:spcAft>
              <a:buClr>
                <a:schemeClr val="tx2"/>
              </a:buClr>
              <a:buSzPct val="80000"/>
              <a:buFontTx/>
              <a:buBlip>
                <a:blip r:embed="rId12"/>
              </a:buBlip>
              <a:tabLst/>
            </a:pPr>
            <a:r>
              <a:rPr lang="en-US" dirty="0" smtClean="0"/>
              <a:t>Second level</a:t>
            </a:r>
          </a:p>
          <a:p>
            <a:pPr marL="1373188" lvl="2" indent="-344488" algn="l" defTabSz="914363" rtl="0" eaLnBrk="1" fontAlgn="base" latinLnBrk="0" hangingPunct="1">
              <a:lnSpc>
                <a:spcPct val="100000"/>
              </a:lnSpc>
              <a:spcBef>
                <a:spcPct val="20000"/>
              </a:spcBef>
              <a:spcAft>
                <a:spcPct val="0"/>
              </a:spcAft>
              <a:buClr>
                <a:schemeClr val="tx2"/>
              </a:buClr>
              <a:buSzPct val="80000"/>
              <a:buFontTx/>
              <a:buBlip>
                <a:blip r:embed="rId12"/>
              </a:buBlip>
            </a:pPr>
            <a:r>
              <a:rPr lang="en-US" dirty="0" smtClean="0"/>
              <a:t>Third level</a:t>
            </a:r>
          </a:p>
          <a:p>
            <a:pPr marL="1662113" lvl="3" indent="-344488" algn="l" defTabSz="914363" rtl="0" eaLnBrk="1" fontAlgn="base" latinLnBrk="0" hangingPunct="1">
              <a:lnSpc>
                <a:spcPct val="100000"/>
              </a:lnSpc>
              <a:spcBef>
                <a:spcPct val="20000"/>
              </a:spcBef>
              <a:spcAft>
                <a:spcPct val="0"/>
              </a:spcAft>
              <a:buClr>
                <a:schemeClr val="tx2"/>
              </a:buClr>
              <a:buSzPct val="80000"/>
              <a:buFontTx/>
              <a:buBlip>
                <a:blip r:embed="rId12"/>
              </a:buBlip>
            </a:pPr>
            <a:r>
              <a:rPr lang="en-US" dirty="0" smtClean="0"/>
              <a:t>Fourth level</a:t>
            </a:r>
          </a:p>
          <a:p>
            <a:pPr marL="2006600" lvl="4" indent="-344488" algn="l" defTabSz="914363" rtl="0" eaLnBrk="1" fontAlgn="base" latinLnBrk="0" hangingPunct="1">
              <a:lnSpc>
                <a:spcPct val="100000"/>
              </a:lnSpc>
              <a:spcBef>
                <a:spcPct val="20000"/>
              </a:spcBef>
              <a:spcAft>
                <a:spcPct val="0"/>
              </a:spcAft>
              <a:buClr>
                <a:schemeClr val="tx2"/>
              </a:buClr>
              <a:buSzPct val="80000"/>
              <a:buFontTx/>
              <a:buBlip>
                <a:blip r:embed="rId12"/>
              </a:buBlip>
            </a:pPr>
            <a:r>
              <a:rPr lang="en-US" dirty="0" smtClean="0"/>
              <a:t>Fifth level</a:t>
            </a:r>
          </a:p>
        </p:txBody>
      </p:sp>
      <p:sp>
        <p:nvSpPr>
          <p:cNvPr id="5" name="Slide Number Placeholder 5"/>
          <p:cNvSpPr>
            <a:spLocks noGrp="1"/>
          </p:cNvSpPr>
          <p:nvPr>
            <p:ph type="sldNum" sz="quarter" idx="4"/>
          </p:nvPr>
        </p:nvSpPr>
        <p:spPr>
          <a:xfrm>
            <a:off x="4114800" y="5467384"/>
            <a:ext cx="914400" cy="218023"/>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transition xmlns:p14="http://schemas.microsoft.com/office/powerpoint/2010/main">
    <p:fade/>
  </p:transition>
  <p:hf sldNum="0" hdr="0" dt="0"/>
  <p:txStyles>
    <p:titleStyle>
      <a:lvl1pPr algn="l" rtl="0" eaLnBrk="0" fontAlgn="base" hangingPunct="0">
        <a:lnSpc>
          <a:spcPct val="90000"/>
        </a:lnSpc>
        <a:spcBef>
          <a:spcPct val="30000"/>
        </a:spcBef>
        <a:spcAft>
          <a:spcPct val="0"/>
        </a:spcAft>
        <a:defRPr sz="3600" b="0">
          <a:ln>
            <a:solidFill>
              <a:schemeClr val="tx1">
                <a:lumMod val="50000"/>
                <a:lumOff val="50000"/>
                <a:alpha val="4000"/>
              </a:schemeClr>
            </a:solidFill>
          </a:ln>
          <a:solidFill>
            <a:srgbClr xmlns:mc="http://schemas.openxmlformats.org/markup-compatibility/2006" xmlns:a14="http://schemas.microsoft.com/office/drawing/2010/main" val="FFFFFF" mc:Ignorable=""/>
          </a:solidFill>
          <a:effectLst>
            <a:outerShdw blurRad="50800" dist="38100" dir="5400000" algn="t" rotWithShape="0">
              <a:prstClr val="black">
                <a:alpha val="40000"/>
              </a:prstClr>
            </a:outerShdw>
          </a:effectLst>
          <a:latin typeface="+mj-lt"/>
          <a:ea typeface="+mj-ea"/>
          <a:cs typeface="+mj-cs"/>
        </a:defRPr>
      </a:lvl1pPr>
      <a:lvl2pPr algn="l" rtl="0" eaLnBrk="0" fontAlgn="base" hangingPunct="0">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outerShdw>
          </a:effectLst>
          <a:latin typeface="Segoe Semibold" pitchFamily="34" charset="0"/>
        </a:defRPr>
      </a:lvl2pPr>
      <a:lvl3pPr algn="l" rtl="0" eaLnBrk="0" fontAlgn="base" hangingPunct="0">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outerShdw>
          </a:effectLst>
          <a:latin typeface="Segoe Semibold" pitchFamily="34" charset="0"/>
        </a:defRPr>
      </a:lvl3pPr>
      <a:lvl4pPr algn="l" rtl="0" eaLnBrk="0" fontAlgn="base" hangingPunct="0">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outerShdw>
          </a:effectLst>
          <a:latin typeface="Segoe Semibold" pitchFamily="34" charset="0"/>
        </a:defRPr>
      </a:lvl4pPr>
      <a:lvl5pPr algn="l" rtl="0" eaLnBrk="0" fontAlgn="base" hangingPunct="0">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outerShdw>
          </a:effectLst>
          <a:latin typeface="Segoe Semibold" pitchFamily="34" charset="0"/>
        </a:defRPr>
      </a:lvl5pPr>
      <a:lvl6pPr marL="457200" algn="l" rtl="0" fontAlgn="base">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defRPr>
      </a:lvl6pPr>
      <a:lvl7pPr marL="914400" algn="l" rtl="0" fontAlgn="base">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defRPr>
      </a:lvl7pPr>
      <a:lvl8pPr marL="1371600" algn="l" rtl="0" fontAlgn="base">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defRPr>
      </a:lvl8pPr>
      <a:lvl9pPr marL="1828800" algn="l" rtl="0" fontAlgn="base">
        <a:lnSpc>
          <a:spcPct val="90000"/>
        </a:lnSpc>
        <a:spcBef>
          <a:spcPct val="30000"/>
        </a:spcBef>
        <a:spcAft>
          <a:spcPct val="0"/>
        </a:spcAft>
        <a:defRPr sz="44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defRPr>
      </a:lvl9pPr>
    </p:titleStyle>
    <p:bodyStyle>
      <a:lvl1pPr marL="457200" indent="-457200" algn="l" defTabSz="914363" rtl="0" eaLnBrk="1" fontAlgn="base" latinLnBrk="0" hangingPunct="1">
        <a:lnSpc>
          <a:spcPct val="100000"/>
        </a:lnSpc>
        <a:spcBef>
          <a:spcPts val="200"/>
        </a:spcBef>
        <a:spcAft>
          <a:spcPts val="200"/>
        </a:spcAft>
        <a:buClr>
          <a:schemeClr val="tx2"/>
        </a:buClr>
        <a:buSzPct val="80000"/>
        <a:buFont typeface="Wingdings 2" pitchFamily="18" charset="2"/>
        <a:buBlip>
          <a:blip r:embed="rId12"/>
        </a:buBlip>
        <a:defRPr lang="en-US" sz="24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1pPr>
      <a:lvl2pPr marL="409575" indent="-407988" algn="l" rtl="0" eaLnBrk="0" fontAlgn="base" hangingPunct="0">
        <a:lnSpc>
          <a:spcPct val="90000"/>
        </a:lnSpc>
        <a:spcBef>
          <a:spcPts val="200"/>
        </a:spcBef>
        <a:spcAft>
          <a:spcPts val="200"/>
        </a:spcAft>
        <a:buBlip>
          <a:blip r:embed="rId13"/>
        </a:buBlip>
        <a:defRPr lang="en-US" sz="20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2pPr>
      <a:lvl3pPr marL="457200" indent="-457200" algn="l" defTabSz="914363" rtl="0" eaLnBrk="1" fontAlgn="base" latinLnBrk="0" hangingPunct="1">
        <a:lnSpc>
          <a:spcPct val="100000"/>
        </a:lnSpc>
        <a:spcBef>
          <a:spcPts val="200"/>
        </a:spcBef>
        <a:spcAft>
          <a:spcPts val="200"/>
        </a:spcAft>
        <a:buClr>
          <a:schemeClr val="tx2"/>
        </a:buClr>
        <a:buSzPct val="80000"/>
        <a:buFont typeface="Wingdings 2" pitchFamily="18" charset="2"/>
        <a:buBlip>
          <a:blip r:embed="rId12"/>
        </a:buBlip>
        <a:defRPr lang="en-US" sz="18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3pPr>
      <a:lvl4pPr marL="1023938" indent="-280988" algn="l" rtl="0" eaLnBrk="0" fontAlgn="base" hangingPunct="0">
        <a:lnSpc>
          <a:spcPct val="90000"/>
        </a:lnSpc>
        <a:spcBef>
          <a:spcPts val="200"/>
        </a:spcBef>
        <a:spcAft>
          <a:spcPts val="200"/>
        </a:spcAft>
        <a:buBlip>
          <a:blip r:embed="rId13"/>
        </a:buBlip>
        <a:defRPr lang="en-US" sz="16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4pPr>
      <a:lvl5pPr marL="1258888" indent="-233363" algn="l" rtl="0" eaLnBrk="0" fontAlgn="base" hangingPunct="0">
        <a:lnSpc>
          <a:spcPct val="90000"/>
        </a:lnSpc>
        <a:spcBef>
          <a:spcPts val="200"/>
        </a:spcBef>
        <a:spcAft>
          <a:spcPts val="200"/>
        </a:spcAft>
        <a:buBlip>
          <a:blip r:embed="rId13"/>
        </a:buBlip>
        <a:defRPr lang="en-US" sz="14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5pPr>
      <a:lvl6pPr marL="1716088" indent="-233363" algn="l" rtl="0" fontAlgn="base">
        <a:lnSpc>
          <a:spcPct val="90000"/>
        </a:lnSpc>
        <a:spcBef>
          <a:spcPct val="30000"/>
        </a:spcBef>
        <a:spcAft>
          <a:spcPct val="0"/>
        </a:spcAft>
        <a:buBlip>
          <a:blip r:embed="rId13"/>
        </a:buBlip>
        <a:defRPr sz="16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defRPr>
      </a:lvl6pPr>
      <a:lvl7pPr marL="2173288" indent="-233363" algn="l" rtl="0" fontAlgn="base">
        <a:lnSpc>
          <a:spcPct val="90000"/>
        </a:lnSpc>
        <a:spcBef>
          <a:spcPct val="30000"/>
        </a:spcBef>
        <a:spcAft>
          <a:spcPct val="0"/>
        </a:spcAft>
        <a:buBlip>
          <a:blip r:embed="rId13"/>
        </a:buBlip>
        <a:defRPr sz="16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defRPr>
      </a:lvl7pPr>
      <a:lvl8pPr marL="2630488" indent="-233363" algn="l" rtl="0" fontAlgn="base">
        <a:lnSpc>
          <a:spcPct val="90000"/>
        </a:lnSpc>
        <a:spcBef>
          <a:spcPct val="30000"/>
        </a:spcBef>
        <a:spcAft>
          <a:spcPct val="0"/>
        </a:spcAft>
        <a:buBlip>
          <a:blip r:embed="rId13"/>
        </a:buBlip>
        <a:defRPr sz="16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defRPr>
      </a:lvl8pPr>
      <a:lvl9pPr marL="3087688" indent="-233363" algn="l" rtl="0" fontAlgn="base">
        <a:lnSpc>
          <a:spcPct val="90000"/>
        </a:lnSpc>
        <a:spcBef>
          <a:spcPct val="30000"/>
        </a:spcBef>
        <a:spcAft>
          <a:spcPct val="0"/>
        </a:spcAft>
        <a:buBlip>
          <a:blip r:embed="rId13"/>
        </a:buBlip>
        <a:defRPr sz="16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177397"/>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3" cstate="screen"/>
          <a:stretch>
            <a:fillRect/>
          </a:stretch>
        </p:blipFill>
        <p:spPr>
          <a:xfrm>
            <a:off x="7696200" y="5334001"/>
            <a:ext cx="1252538" cy="276974"/>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5.xml"/><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8.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3.png"/><Relationship Id="rId17" Type="http://schemas.openxmlformats.org/officeDocument/2006/relationships/image" Target="../media/image52.jpeg"/><Relationship Id="rId2" Type="http://schemas.openxmlformats.org/officeDocument/2006/relationships/notesSlide" Target="../notesSlides/notesSlide13.xml"/><Relationship Id="rId16" Type="http://schemas.openxmlformats.org/officeDocument/2006/relationships/image" Target="../media/image51.jpeg"/><Relationship Id="rId1" Type="http://schemas.openxmlformats.org/officeDocument/2006/relationships/slideLayout" Target="../slideLayouts/slideLayout55.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0.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 Id="rId14" Type="http://schemas.openxmlformats.org/officeDocument/2006/relationships/image" Target="../media/image49.jpeg"/></Relationships>
</file>

<file path=ppt/slides/_rels/slide1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6.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0.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6.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15.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5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3.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61.png"/><Relationship Id="rId11" Type="http://schemas.openxmlformats.org/officeDocument/2006/relationships/image" Target="../media/image78.png"/><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3.png"/><Relationship Id="rId9" Type="http://schemas.openxmlformats.org/officeDocument/2006/relationships/image" Target="../media/image7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3.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notesSlide" Target="../notesSlides/notesSlide17.xml"/><Relationship Id="rId16" Type="http://schemas.openxmlformats.org/officeDocument/2006/relationships/image" Target="../media/image93.png"/><Relationship Id="rId1" Type="http://schemas.openxmlformats.org/officeDocument/2006/relationships/slideLayout" Target="../slideLayouts/slideLayout55.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97.jpe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5.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chart" Target="../charts/chart3.xml"/><Relationship Id="rId3" Type="http://schemas.openxmlformats.org/officeDocument/2006/relationships/image" Target="../media/image3.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19.xml"/><Relationship Id="rId1" Type="http://schemas.openxmlformats.org/officeDocument/2006/relationships/slideLayout" Target="../slideLayouts/slideLayout55.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57.png"/><Relationship Id="rId9" Type="http://schemas.openxmlformats.org/officeDocument/2006/relationships/image" Target="../media/image10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3.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20.xml"/><Relationship Id="rId16" Type="http://schemas.openxmlformats.org/officeDocument/2006/relationships/image" Target="../media/image120.png"/><Relationship Id="rId1" Type="http://schemas.openxmlformats.org/officeDocument/2006/relationships/slideLayout" Target="../slideLayouts/slideLayout55.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80.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9.png"/><Relationship Id="rId9" Type="http://schemas.openxmlformats.org/officeDocument/2006/relationships/image" Target="../media/image113.png"/><Relationship Id="rId14" Type="http://schemas.openxmlformats.org/officeDocument/2006/relationships/image" Target="../media/image1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1.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2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3.png"/><Relationship Id="rId7" Type="http://schemas.openxmlformats.org/officeDocument/2006/relationships/image" Target="../media/image129.png"/><Relationship Id="rId2" Type="http://schemas.openxmlformats.org/officeDocument/2006/relationships/notesSlide" Target="../notesSlides/notesSlide22.xml"/><Relationship Id="rId1" Type="http://schemas.openxmlformats.org/officeDocument/2006/relationships/slideLayout" Target="../slideLayouts/slideLayout55.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23.xml"/><Relationship Id="rId1" Type="http://schemas.openxmlformats.org/officeDocument/2006/relationships/slideLayout" Target="../slideLayouts/slideLayout55.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3.png"/><Relationship Id="rId7" Type="http://schemas.openxmlformats.org/officeDocument/2006/relationships/image" Target="../media/image126.png"/><Relationship Id="rId2" Type="http://schemas.openxmlformats.org/officeDocument/2006/relationships/notesSlide" Target="../notesSlides/notesSlide25.xml"/><Relationship Id="rId1" Type="http://schemas.openxmlformats.org/officeDocument/2006/relationships/slideLayout" Target="../slideLayouts/slideLayout55.xml"/><Relationship Id="rId6" Type="http://schemas.openxmlformats.org/officeDocument/2006/relationships/image" Target="../media/image147.png"/><Relationship Id="rId11" Type="http://schemas.openxmlformats.org/officeDocument/2006/relationships/image" Target="../media/image151.png"/><Relationship Id="rId5" Type="http://schemas.openxmlformats.org/officeDocument/2006/relationships/image" Target="../media/image146.png"/><Relationship Id="rId10" Type="http://schemas.openxmlformats.org/officeDocument/2006/relationships/image" Target="../media/image150.png"/><Relationship Id="rId4" Type="http://schemas.openxmlformats.org/officeDocument/2006/relationships/image" Target="../media/image145.png"/><Relationship Id="rId9" Type="http://schemas.openxmlformats.org/officeDocument/2006/relationships/image" Target="../media/image14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2.png"/><Relationship Id="rId18" Type="http://schemas.openxmlformats.org/officeDocument/2006/relationships/image" Target="../media/image167.png"/><Relationship Id="rId3" Type="http://schemas.openxmlformats.org/officeDocument/2006/relationships/image" Target="../media/image152.png"/><Relationship Id="rId21" Type="http://schemas.openxmlformats.org/officeDocument/2006/relationships/image" Target="../media/image170.png"/><Relationship Id="rId7" Type="http://schemas.openxmlformats.org/officeDocument/2006/relationships/image" Target="../media/image156.png"/><Relationship Id="rId12" Type="http://schemas.openxmlformats.org/officeDocument/2006/relationships/image" Target="../media/image161.png"/><Relationship Id="rId17" Type="http://schemas.openxmlformats.org/officeDocument/2006/relationships/image" Target="../media/image166.png"/><Relationship Id="rId25" Type="http://schemas.openxmlformats.org/officeDocument/2006/relationships/image" Target="../media/image174.png"/><Relationship Id="rId2" Type="http://schemas.openxmlformats.org/officeDocument/2006/relationships/notesSlide" Target="../notesSlides/notesSlide27.xml"/><Relationship Id="rId16" Type="http://schemas.openxmlformats.org/officeDocument/2006/relationships/image" Target="../media/image165.png"/><Relationship Id="rId20" Type="http://schemas.openxmlformats.org/officeDocument/2006/relationships/image" Target="../media/image169.png"/><Relationship Id="rId1" Type="http://schemas.openxmlformats.org/officeDocument/2006/relationships/slideLayout" Target="../slideLayouts/slideLayout51.xml"/><Relationship Id="rId6" Type="http://schemas.openxmlformats.org/officeDocument/2006/relationships/image" Target="../media/image155.png"/><Relationship Id="rId11" Type="http://schemas.openxmlformats.org/officeDocument/2006/relationships/image" Target="../media/image160.png"/><Relationship Id="rId24" Type="http://schemas.openxmlformats.org/officeDocument/2006/relationships/image" Target="../media/image173.png"/><Relationship Id="rId5" Type="http://schemas.openxmlformats.org/officeDocument/2006/relationships/image" Target="../media/image154.png"/><Relationship Id="rId15" Type="http://schemas.openxmlformats.org/officeDocument/2006/relationships/image" Target="../media/image164.png"/><Relationship Id="rId23" Type="http://schemas.openxmlformats.org/officeDocument/2006/relationships/image" Target="../media/image172.png"/><Relationship Id="rId10" Type="http://schemas.openxmlformats.org/officeDocument/2006/relationships/image" Target="../media/image159.png"/><Relationship Id="rId19" Type="http://schemas.openxmlformats.org/officeDocument/2006/relationships/image" Target="../media/image168.png"/><Relationship Id="rId4" Type="http://schemas.openxmlformats.org/officeDocument/2006/relationships/image" Target="../media/image153.png"/><Relationship Id="rId9" Type="http://schemas.openxmlformats.org/officeDocument/2006/relationships/image" Target="../media/image158.png"/><Relationship Id="rId14" Type="http://schemas.openxmlformats.org/officeDocument/2006/relationships/image" Target="../media/image163.png"/><Relationship Id="rId22" Type="http://schemas.openxmlformats.org/officeDocument/2006/relationships/image" Target="../media/image17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9.xml"/><Relationship Id="rId1" Type="http://schemas.openxmlformats.org/officeDocument/2006/relationships/slideLayout" Target="../slideLayouts/slideLayout56.xml"/><Relationship Id="rId6" Type="http://schemas.openxmlformats.org/officeDocument/2006/relationships/image" Target="../media/image176.png"/><Relationship Id="rId5" Type="http://schemas.openxmlformats.org/officeDocument/2006/relationships/image" Target="../media/image13.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30.xml"/><Relationship Id="rId1" Type="http://schemas.openxmlformats.org/officeDocument/2006/relationships/slideLayout" Target="../slideLayouts/slideLayout55.xml"/><Relationship Id="rId6" Type="http://schemas.openxmlformats.org/officeDocument/2006/relationships/image" Target="../media/image180.png"/><Relationship Id="rId11" Type="http://schemas.openxmlformats.org/officeDocument/2006/relationships/chart" Target="../charts/chart4.xml"/><Relationship Id="rId5" Type="http://schemas.openxmlformats.org/officeDocument/2006/relationships/image" Target="../media/image179.png"/><Relationship Id="rId10" Type="http://schemas.openxmlformats.org/officeDocument/2006/relationships/image" Target="../media/image184.png"/><Relationship Id="rId4" Type="http://schemas.openxmlformats.org/officeDocument/2006/relationships/image" Target="../media/image178.png"/><Relationship Id="rId9" Type="http://schemas.openxmlformats.org/officeDocument/2006/relationships/image" Target="../media/image183.png"/></Relationships>
</file>

<file path=ppt/slides/_rels/slide4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1.xml"/><Relationship Id="rId1" Type="http://schemas.openxmlformats.org/officeDocument/2006/relationships/slideLayout" Target="../slideLayouts/slideLayout5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277"/>
          <p:cNvSpPr txBox="1">
            <a:spLocks noChangeArrowheads="1"/>
          </p:cNvSpPr>
          <p:nvPr/>
        </p:nvSpPr>
        <p:spPr bwMode="auto">
          <a:xfrm>
            <a:off x="760429" y="2429245"/>
            <a:ext cx="6267693"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An Update for IT Pro’s</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pic>
        <p:nvPicPr>
          <p:cNvPr id="6" name="Picture 3" descr="C:\Users\pcooke\Desktop\Windows7_h_rgb_r.png"/>
          <p:cNvPicPr>
            <a:picLocks noChangeAspect="1" noChangeArrowheads="1"/>
          </p:cNvPicPr>
          <p:nvPr/>
        </p:nvPicPr>
        <p:blipFill>
          <a:blip r:embed="rId3" cstate="print"/>
          <a:srcRect/>
          <a:stretch>
            <a:fillRect/>
          </a:stretch>
        </p:blipFill>
        <p:spPr bwMode="auto">
          <a:xfrm>
            <a:off x="1669314" y="795967"/>
            <a:ext cx="5805377" cy="1158501"/>
          </a:xfrm>
          <a:prstGeom prst="rect">
            <a:avLst/>
          </a:prstGeom>
          <a:noFill/>
        </p:spPr>
      </p:pic>
      <p:sp>
        <p:nvSpPr>
          <p:cNvPr id="7" name="Subtitle 2"/>
          <p:cNvSpPr txBox="1">
            <a:spLocks/>
          </p:cNvSpPr>
          <p:nvPr/>
        </p:nvSpPr>
        <p:spPr>
          <a:xfrm>
            <a:off x="333155" y="3758314"/>
            <a:ext cx="5131983" cy="134844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xmlns:mc="http://schemas.openxmlformats.org/markup-compatibility/2006" xmlns:a14="http://schemas.microsoft.com/office/drawing/2010/main" val="000000" mc:Ignorable="">
                      <a:alpha val="60000"/>
                    </a:srgbClr>
                  </a:innerShdw>
                </a:effectLst>
                <a:uLnTx/>
                <a:uFillTx/>
                <a:latin typeface="+mn-lt"/>
                <a:ea typeface="+mn-ea"/>
                <a:cs typeface="+mn-cs"/>
              </a:rPr>
              <a:t>Jeff Alexander</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xmlns:mc="http://schemas.openxmlformats.org/markup-compatibility/2006" xmlns:a14="http://schemas.microsoft.com/office/drawing/2010/main" val="000000" mc:Ignorable="">
                      <a:alpha val="60000"/>
                    </a:srgbClr>
                  </a:innerShdw>
                </a:effectLst>
                <a:uLnTx/>
                <a:uFillTx/>
                <a:latin typeface="+mn-lt"/>
                <a:ea typeface="+mn-ea"/>
                <a:cs typeface="+mn-cs"/>
              </a:rPr>
              <a:t>Microsoft Australia</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400" b="1" i="0" u="none" strike="noStrike" kern="1200"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xmlns:mc="http://schemas.openxmlformats.org/markup-compatibility/2006" xmlns:a14="http://schemas.microsoft.com/office/drawing/2010/main" val="000000" mc:Ignorable="">
                      <a:alpha val="60000"/>
                    </a:srgbClr>
                  </a:innerShdw>
                </a:effectLst>
                <a:uLnTx/>
                <a:uFillTx/>
                <a:latin typeface="+mn-lt"/>
                <a:ea typeface="+mn-ea"/>
                <a:cs typeface="+mn-cs"/>
              </a:rPr>
              <a:t>http://blogs.technet.com/jeffa36</a:t>
            </a:r>
            <a:endParaRPr kumimoji="0" lang="en-US" sz="2400" b="1" i="0" u="none" strike="noStrike" kern="1200" spc="50" normalizeH="0" baseline="0" noProof="0" dirty="0">
              <a:ln w="13500">
                <a:solidFill>
                  <a:schemeClr val="accent1">
                    <a:shade val="2500"/>
                    <a:alpha val="6500"/>
                  </a:schemeClr>
                </a:solidFill>
                <a:prstDash val="solid"/>
              </a:ln>
              <a:solidFill>
                <a:schemeClr val="accent1">
                  <a:tint val="3000"/>
                  <a:alpha val="95000"/>
                </a:schemeClr>
              </a:solidFill>
              <a:effectLst>
                <a:innerShdw blurRad="50900" dist="38500" dir="13500000">
                  <a:srgbClr xmlns:mc="http://schemas.openxmlformats.org/markup-compatibility/2006" xmlns:a14="http://schemas.microsoft.com/office/drawing/2010/main" val="000000" mc:Ignorable="">
                    <a:alpha val="60000"/>
                  </a:srgbClr>
                </a:innerShdw>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4561462" y="3046937"/>
            <a:ext cx="4125338" cy="2120839"/>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176213">
              <a:spcAft>
                <a:spcPts val="1200"/>
              </a:spcAft>
              <a:defRPr/>
            </a:pPr>
            <a:r>
              <a:rPr lang="en-US" dirty="0" smtClean="0">
                <a:solidFill>
                  <a:schemeClr val="tx1"/>
                </a:solidFill>
                <a:latin typeface="Segoe" charset="0"/>
              </a:rPr>
              <a:t>If it works with Windows Vista, </a:t>
            </a:r>
            <a:br>
              <a:rPr lang="en-US" dirty="0" smtClean="0">
                <a:solidFill>
                  <a:schemeClr val="tx1"/>
                </a:solidFill>
                <a:latin typeface="Segoe" charset="0"/>
              </a:rPr>
            </a:br>
            <a:r>
              <a:rPr lang="en-US" dirty="0" smtClean="0">
                <a:solidFill>
                  <a:schemeClr val="tx1"/>
                </a:solidFill>
                <a:latin typeface="Segoe" charset="0"/>
              </a:rPr>
              <a:t>it should work with Windows 7</a:t>
            </a:r>
          </a:p>
          <a:p>
            <a:pPr marL="176213">
              <a:spcAft>
                <a:spcPts val="1200"/>
              </a:spcAft>
              <a:defRPr/>
            </a:pPr>
            <a:r>
              <a:rPr lang="en-US" dirty="0" smtClean="0">
                <a:solidFill>
                  <a:schemeClr val="tx1"/>
                </a:solidFill>
                <a:latin typeface="Segoe" charset="0"/>
              </a:rPr>
              <a:t>New Program Compatibility Troubleshooter</a:t>
            </a:r>
          </a:p>
          <a:p>
            <a:pPr marL="173038">
              <a:defRPr/>
            </a:pPr>
            <a:r>
              <a:rPr lang="en-US" dirty="0" smtClean="0">
                <a:solidFill>
                  <a:schemeClr val="tx1"/>
                </a:solidFill>
                <a:latin typeface="Segoe" charset="0"/>
              </a:rPr>
              <a:t>Effortless updates to applications </a:t>
            </a:r>
          </a:p>
          <a:p>
            <a:pPr marL="173038">
              <a:defRPr/>
            </a:pPr>
            <a:r>
              <a:rPr lang="en-US" dirty="0" smtClean="0">
                <a:solidFill>
                  <a:schemeClr val="tx1"/>
                </a:solidFill>
                <a:latin typeface="Segoe" charset="0"/>
              </a:rPr>
              <a:t>&amp; device drivers</a:t>
            </a:r>
          </a:p>
        </p:txBody>
      </p:sp>
      <p:sp>
        <p:nvSpPr>
          <p:cNvPr id="41" name="Rounded Rectangle 40"/>
          <p:cNvSpPr/>
          <p:nvPr/>
        </p:nvSpPr>
        <p:spPr>
          <a:xfrm>
            <a:off x="225631" y="3937731"/>
            <a:ext cx="4489562" cy="1355653"/>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295903" y="1047751"/>
            <a:ext cx="3188881" cy="1717103"/>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p:nvGrpSpPr>
        <p:grpSpPr>
          <a:xfrm>
            <a:off x="415458" y="4038588"/>
            <a:ext cx="4104170" cy="1153941"/>
            <a:chOff x="127705" y="4800524"/>
            <a:chExt cx="5651436" cy="1906771"/>
          </a:xfrm>
        </p:grpSpPr>
        <p:pic>
          <p:nvPicPr>
            <p:cNvPr id="2050" name="Picture 2"/>
            <p:cNvPicPr>
              <a:picLocks noChangeAspect="1" noChangeArrowheads="1"/>
            </p:cNvPicPr>
            <p:nvPr/>
          </p:nvPicPr>
          <p:blipFill>
            <a:blip r:embed="rId3" cstate="print"/>
            <a:srcRect/>
            <a:stretch>
              <a:fillRect/>
            </a:stretch>
          </p:blipFill>
          <p:spPr bwMode="auto">
            <a:xfrm>
              <a:off x="130815" y="4800524"/>
              <a:ext cx="5648326" cy="156210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053" name="Picture 5"/>
            <p:cNvPicPr>
              <a:picLocks noChangeAspect="1" noChangeArrowheads="1"/>
            </p:cNvPicPr>
            <p:nvPr/>
          </p:nvPicPr>
          <p:blipFill>
            <a:blip r:embed="rId4" cstate="print"/>
            <a:srcRect l="878"/>
            <a:stretch>
              <a:fillRect/>
            </a:stretch>
          </p:blipFill>
          <p:spPr bwMode="auto">
            <a:xfrm>
              <a:off x="127705" y="6288194"/>
              <a:ext cx="5648996" cy="419101"/>
            </a:xfrm>
            <a:prstGeom prst="rect">
              <a:avLst/>
            </a:prstGeom>
            <a:noFill/>
            <a:ln w="9525">
              <a:noFill/>
              <a:miter lim="800000"/>
              <a:headEnd/>
              <a:tailEnd/>
            </a:ln>
            <a:effectLst/>
          </p:spPr>
        </p:pic>
      </p:grpSp>
      <p:sp>
        <p:nvSpPr>
          <p:cNvPr id="7" name="Rectangle 6"/>
          <p:cNvSpPr/>
          <p:nvPr/>
        </p:nvSpPr>
        <p:spPr>
          <a:xfrm>
            <a:off x="1591207" y="2863275"/>
            <a:ext cx="2973436" cy="761999"/>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365760" rtlCol="0" anchor="ctr"/>
          <a:lstStyle/>
          <a:p>
            <a:pPr marL="119063">
              <a:defRPr/>
            </a:pPr>
            <a:r>
              <a:rPr lang="en-US" dirty="0" smtClean="0">
                <a:solidFill>
                  <a:schemeClr val="tx1"/>
                </a:solidFill>
                <a:latin typeface="Segoe" charset="0"/>
              </a:rPr>
              <a:t>Improved compatibility</a:t>
            </a:r>
          </a:p>
          <a:p>
            <a:pPr marL="119063">
              <a:defRPr/>
            </a:pPr>
            <a:r>
              <a:rPr lang="en-US" dirty="0" smtClean="0">
                <a:solidFill>
                  <a:schemeClr val="tx1"/>
                </a:solidFill>
                <a:latin typeface="Segoe" charset="0"/>
              </a:rPr>
              <a:t>&amp; easier troubleshooting</a:t>
            </a:r>
          </a:p>
          <a:p>
            <a:pPr>
              <a:defRPr/>
            </a:pPr>
            <a:endParaRPr lang="en-US" dirty="0" smtClean="0">
              <a:solidFill>
                <a:schemeClr val="bg1"/>
              </a:solidFill>
              <a:latin typeface="Segoe" charset="0"/>
            </a:endParaRPr>
          </a:p>
        </p:txBody>
      </p:sp>
      <p:sp>
        <p:nvSpPr>
          <p:cNvPr id="4" name="Title 1"/>
          <p:cNvSpPr>
            <a:spLocks noGrp="1"/>
          </p:cNvSpPr>
          <p:nvPr>
            <p:ph type="title"/>
          </p:nvPr>
        </p:nvSpPr>
        <p:spPr/>
        <p:txBody>
          <a:bodyPr>
            <a:noAutofit/>
          </a:bodyPr>
          <a:lstStyle/>
          <a:p>
            <a:r>
              <a:rPr lang="en-US" dirty="0" smtClean="0"/>
              <a:t>Works The Way You Want</a:t>
            </a:r>
            <a:endParaRPr lang="en-US" dirty="0"/>
          </a:p>
        </p:txBody>
      </p:sp>
      <p:sp>
        <p:nvSpPr>
          <p:cNvPr id="5" name="TextBox 4"/>
          <p:cNvSpPr txBox="1"/>
          <p:nvPr/>
        </p:nvSpPr>
        <p:spPr>
          <a:xfrm>
            <a:off x="392147" y="816881"/>
            <a:ext cx="8623738" cy="400110"/>
          </a:xfrm>
          <a:prstGeom prst="rect">
            <a:avLst/>
          </a:prstGeom>
          <a:noFill/>
        </p:spPr>
        <p:txBody>
          <a:bodyPr wrap="square" rtlCol="0">
            <a:spAutoFit/>
          </a:bodyPr>
          <a:lstStyle/>
          <a:p>
            <a:pPr marL="0" lvl="2" indent="-171450">
              <a:defRPr/>
            </a:pPr>
            <a:r>
              <a:rPr lang="en-US" sz="2000" dirty="0" smtClean="0">
                <a:latin typeface="Segoe Semibold" pitchFamily="34" charset="0"/>
              </a:rPr>
              <a:t>Broad Compatibility</a:t>
            </a:r>
          </a:p>
        </p:txBody>
      </p:sp>
      <p:sp>
        <p:nvSpPr>
          <p:cNvPr id="6" name="Rectangle 5"/>
          <p:cNvSpPr/>
          <p:nvPr/>
        </p:nvSpPr>
        <p:spPr>
          <a:xfrm>
            <a:off x="1138153" y="1340972"/>
            <a:ext cx="2979487" cy="1136713"/>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231775"/>
            <a:r>
              <a:rPr lang="en-US" sz="1500" dirty="0" smtClean="0">
                <a:solidFill>
                  <a:schemeClr val="tx1"/>
                </a:solidFill>
                <a:latin typeface="Segoe Print" pitchFamily="2" charset="0"/>
              </a:rPr>
              <a:t>“All my applications </a:t>
            </a:r>
            <a:br>
              <a:rPr lang="en-US" sz="1500" dirty="0" smtClean="0">
                <a:solidFill>
                  <a:schemeClr val="tx1"/>
                </a:solidFill>
                <a:latin typeface="Segoe Print" pitchFamily="2" charset="0"/>
              </a:rPr>
            </a:br>
            <a:r>
              <a:rPr lang="en-US" sz="1500" dirty="0" smtClean="0">
                <a:solidFill>
                  <a:schemeClr val="tx1"/>
                </a:solidFill>
                <a:latin typeface="Segoe Print" pitchFamily="2" charset="0"/>
              </a:rPr>
              <a:t>and devices should just work with my PC.”</a:t>
            </a:r>
            <a:endParaRPr lang="en-US" sz="1500" dirty="0">
              <a:solidFill>
                <a:schemeClr val="tx1"/>
              </a:solidFill>
              <a:latin typeface="Segoe Print" pitchFamily="2" charset="0"/>
            </a:endParaRPr>
          </a:p>
        </p:txBody>
      </p:sp>
      <p:pic>
        <p:nvPicPr>
          <p:cNvPr id="1026" name="Picture 2" descr="H:\Screenshots (2)\CEIP Customer Experience.JPG"/>
          <p:cNvPicPr>
            <a:picLocks noChangeAspect="1" noChangeArrowheads="1"/>
          </p:cNvPicPr>
          <p:nvPr/>
        </p:nvPicPr>
        <p:blipFill>
          <a:blip r:embed="rId5" cstate="print"/>
          <a:srcRect/>
          <a:stretch>
            <a:fillRect/>
          </a:stretch>
        </p:blipFill>
        <p:spPr bwMode="auto">
          <a:xfrm>
            <a:off x="5422747" y="1139455"/>
            <a:ext cx="2947854" cy="1539093"/>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childTnLst>
                                </p:cTn>
                              </p:par>
                            </p:childTnLst>
                          </p:cTn>
                        </p:par>
                        <p:par>
                          <p:cTn id="15" fill="hold">
                            <p:stCondLst>
                              <p:cond delay="2000"/>
                            </p:stCondLst>
                            <p:childTnLst>
                              <p:par>
                                <p:cTn id="16" presetID="10" presetClass="entr" presetSubtype="0" fill="hold" grpId="0" nodeType="after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4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4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animBg="1"/>
      <p:bldP spid="40" grpId="0" animBg="1"/>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369593" y="3415230"/>
            <a:ext cx="5481153" cy="1918771"/>
          </a:xfrm>
          <a:prstGeom prst="rect">
            <a:avLst/>
          </a:prstGeom>
          <a:ln/>
        </p:spPr>
        <p:style>
          <a:lnRef idx="0">
            <a:schemeClr val="accent3"/>
          </a:lnRef>
          <a:fillRef idx="3">
            <a:schemeClr val="accent3"/>
          </a:fillRef>
          <a:effectRef idx="3">
            <a:schemeClr val="accent3"/>
          </a:effectRef>
          <a:fontRef idx="minor">
            <a:schemeClr val="lt1"/>
          </a:fontRef>
        </p:style>
        <p:txBody>
          <a:bodyPr lIns="137160" tIns="274320" bIns="0" rtlCol="0" anchor="ctr"/>
          <a:lstStyle/>
          <a:p>
            <a:pPr marL="112713" lvl="1">
              <a:spcAft>
                <a:spcPts val="1200"/>
              </a:spcAft>
              <a:defRPr/>
            </a:pPr>
            <a:r>
              <a:rPr lang="en-US" dirty="0" smtClean="0">
                <a:solidFill>
                  <a:schemeClr val="tx1"/>
                </a:solidFill>
                <a:latin typeface="Segoe" charset="0"/>
              </a:rPr>
              <a:t>Windows 7 runs great on low-cost hardware</a:t>
            </a:r>
          </a:p>
          <a:p>
            <a:pPr marL="112713" lvl="1">
              <a:spcAft>
                <a:spcPts val="1200"/>
              </a:spcAft>
              <a:defRPr/>
            </a:pPr>
            <a:r>
              <a:rPr lang="en-US" dirty="0" smtClean="0">
                <a:solidFill>
                  <a:schemeClr val="tx1"/>
                </a:solidFill>
                <a:latin typeface="Segoe" charset="0"/>
              </a:rPr>
              <a:t>Enjoy the latest features </a:t>
            </a:r>
            <a:br>
              <a:rPr lang="en-US" dirty="0" smtClean="0">
                <a:solidFill>
                  <a:schemeClr val="tx1"/>
                </a:solidFill>
                <a:latin typeface="Segoe" charset="0"/>
              </a:rPr>
            </a:br>
            <a:r>
              <a:rPr lang="en-US" dirty="0" smtClean="0">
                <a:solidFill>
                  <a:schemeClr val="tx1"/>
                </a:solidFill>
                <a:latin typeface="Segoe" charset="0"/>
              </a:rPr>
              <a:t>&amp; new experiences on the go</a:t>
            </a:r>
          </a:p>
          <a:p>
            <a:pPr marL="112713" lvl="1">
              <a:spcAft>
                <a:spcPts val="1200"/>
              </a:spcAft>
              <a:defRPr/>
            </a:pPr>
            <a:r>
              <a:rPr lang="en-US" dirty="0" smtClean="0">
                <a:solidFill>
                  <a:schemeClr val="tx1"/>
                </a:solidFill>
                <a:latin typeface="Segoe" charset="0"/>
              </a:rPr>
              <a:t>Windows 7 with Internet Explorer &amp; </a:t>
            </a:r>
            <a:br>
              <a:rPr lang="en-US" dirty="0" smtClean="0">
                <a:solidFill>
                  <a:schemeClr val="tx1"/>
                </a:solidFill>
                <a:latin typeface="Segoe" charset="0"/>
              </a:rPr>
            </a:br>
            <a:r>
              <a:rPr lang="en-US" dirty="0" smtClean="0">
                <a:solidFill>
                  <a:schemeClr val="tx1"/>
                </a:solidFill>
                <a:latin typeface="Segoe" charset="0"/>
              </a:rPr>
              <a:t>Windows Live for the best Internet experience</a:t>
            </a:r>
          </a:p>
          <a:p>
            <a:pPr marL="112713" lvl="1">
              <a:spcAft>
                <a:spcPts val="1200"/>
              </a:spcAft>
              <a:defRPr/>
            </a:pPr>
            <a:endParaRPr lang="en-US" dirty="0" smtClean="0">
              <a:solidFill>
                <a:schemeClr val="bg1"/>
              </a:solidFill>
              <a:latin typeface="Segoe" charset="0"/>
            </a:endParaRPr>
          </a:p>
        </p:txBody>
      </p:sp>
      <p:sp>
        <p:nvSpPr>
          <p:cNvPr id="28" name="Rounded Rectangle 27"/>
          <p:cNvSpPr/>
          <p:nvPr/>
        </p:nvSpPr>
        <p:spPr>
          <a:xfrm>
            <a:off x="4789718" y="1330477"/>
            <a:ext cx="3146977" cy="1954813"/>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Users\Markcrof\Documents\Windows Consumer Master\Netbooks - Low Cost pictures\HP Mini 1000.jpg"/>
          <p:cNvPicPr>
            <a:picLocks noChangeAspect="1" noChangeArrowheads="1"/>
          </p:cNvPicPr>
          <p:nvPr/>
        </p:nvPicPr>
        <p:blipFill>
          <a:blip r:embed="rId3" cstate="print"/>
          <a:srcRect l="4437" t="504" r="5755"/>
          <a:stretch>
            <a:fillRect/>
          </a:stretch>
        </p:blipFill>
        <p:spPr bwMode="auto">
          <a:xfrm>
            <a:off x="5032795" y="1503579"/>
            <a:ext cx="2678021" cy="1615313"/>
          </a:xfrm>
          <a:prstGeom prst="rect">
            <a:avLst/>
          </a:prstGeom>
          <a:noFill/>
          <a:ln>
            <a:solidFill>
              <a:schemeClr val="bg2"/>
            </a:solidFill>
          </a:ln>
        </p:spPr>
      </p:pic>
      <p:pic>
        <p:nvPicPr>
          <p:cNvPr id="1029" name="Picture 5" descr="F:\Users\Markcrof\Documents\Windows Consumer Master\Netbooks - Low Cost pictures\ASUS Eee 900HA - 3.jpg"/>
          <p:cNvPicPr>
            <a:picLocks noChangeAspect="1" noChangeArrowheads="1"/>
          </p:cNvPicPr>
          <p:nvPr/>
        </p:nvPicPr>
        <p:blipFill>
          <a:blip r:embed="rId4" cstate="print"/>
          <a:srcRect t="12623" b="15388"/>
          <a:stretch>
            <a:fillRect/>
          </a:stretch>
        </p:blipFill>
        <p:spPr bwMode="auto">
          <a:xfrm>
            <a:off x="5025346" y="1505259"/>
            <a:ext cx="2700279" cy="1615313"/>
          </a:xfrm>
          <a:prstGeom prst="rect">
            <a:avLst/>
          </a:prstGeom>
          <a:noFill/>
          <a:ln>
            <a:solidFill>
              <a:schemeClr val="bg2"/>
            </a:solidFill>
          </a:ln>
        </p:spPr>
      </p:pic>
      <p:pic>
        <p:nvPicPr>
          <p:cNvPr id="1028" name="Picture 4" descr="F:\Users\Markcrof\Documents\Windows Consumer Master\Netbooks - Low Cost pictures\Acer Aspire One - 2.jpg"/>
          <p:cNvPicPr>
            <a:picLocks noChangeAspect="1" noChangeArrowheads="1"/>
          </p:cNvPicPr>
          <p:nvPr/>
        </p:nvPicPr>
        <p:blipFill>
          <a:blip r:embed="rId5" cstate="print"/>
          <a:srcRect t="12119" b="9504"/>
          <a:stretch>
            <a:fillRect/>
          </a:stretch>
        </p:blipFill>
        <p:spPr bwMode="auto">
          <a:xfrm>
            <a:off x="5025347" y="1505259"/>
            <a:ext cx="2700279" cy="1615313"/>
          </a:xfrm>
          <a:prstGeom prst="rect">
            <a:avLst/>
          </a:prstGeom>
          <a:noFill/>
          <a:ln>
            <a:solidFill>
              <a:schemeClr val="bg2"/>
            </a:solidFill>
          </a:ln>
        </p:spPr>
      </p:pic>
      <p:pic>
        <p:nvPicPr>
          <p:cNvPr id="1031" name="Picture 7" descr="F:\Users\Markcrof\Documents\Windows Consumer Master\Netbooks - Low Cost pictures\Dell-inspiron-mini 9-2.jpg"/>
          <p:cNvPicPr>
            <a:picLocks noChangeAspect="1" noChangeArrowheads="1"/>
          </p:cNvPicPr>
          <p:nvPr/>
        </p:nvPicPr>
        <p:blipFill>
          <a:blip r:embed="rId6" cstate="print"/>
          <a:srcRect b="6036"/>
          <a:stretch>
            <a:fillRect/>
          </a:stretch>
        </p:blipFill>
        <p:spPr bwMode="auto">
          <a:xfrm>
            <a:off x="5026362" y="1495923"/>
            <a:ext cx="2703534" cy="162465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4" name="Title 1"/>
          <p:cNvSpPr>
            <a:spLocks noGrp="1"/>
          </p:cNvSpPr>
          <p:nvPr>
            <p:ph type="title"/>
          </p:nvPr>
        </p:nvSpPr>
        <p:spPr/>
        <p:txBody>
          <a:bodyPr vert="horz" lIns="91440" tIns="45720" rIns="91440" bIns="45720" rtlCol="0" anchor="ctr">
            <a:noAutofit/>
          </a:bodyPr>
          <a:lstStyle/>
          <a:p>
            <a:pPr>
              <a:lnSpc>
                <a:spcPct val="90000"/>
              </a:lnSpc>
              <a:defRPr/>
            </a:pPr>
            <a:r>
              <a:rPr lang="en-US" dirty="0" smtClean="0"/>
              <a:t>Works The Way You Want</a:t>
            </a:r>
            <a:endParaRPr lang="en-US" dirty="0"/>
          </a:p>
        </p:txBody>
      </p:sp>
      <p:sp>
        <p:nvSpPr>
          <p:cNvPr id="5" name="TextBox 4"/>
          <p:cNvSpPr txBox="1"/>
          <p:nvPr/>
        </p:nvSpPr>
        <p:spPr>
          <a:xfrm>
            <a:off x="334091" y="816881"/>
            <a:ext cx="8623738" cy="400110"/>
          </a:xfrm>
          <a:prstGeom prst="rect">
            <a:avLst/>
          </a:prstGeom>
          <a:noFill/>
        </p:spPr>
        <p:txBody>
          <a:bodyPr wrap="square" rtlCol="0">
            <a:spAutoFit/>
          </a:bodyPr>
          <a:lstStyle/>
          <a:p>
            <a:pPr marL="0" lvl="2" indent="-171450">
              <a:defRPr/>
            </a:pPr>
            <a:r>
              <a:rPr lang="en-US" sz="2000" dirty="0" smtClean="0">
                <a:latin typeface="Segoe Semibold" pitchFamily="34" charset="0"/>
              </a:rPr>
              <a:t>Low Cost PCs</a:t>
            </a:r>
          </a:p>
        </p:txBody>
      </p:sp>
      <p:sp>
        <p:nvSpPr>
          <p:cNvPr id="6" name="Rectangle 5"/>
          <p:cNvSpPr/>
          <p:nvPr/>
        </p:nvSpPr>
        <p:spPr>
          <a:xfrm>
            <a:off x="187287" y="1527008"/>
            <a:ext cx="3073706" cy="1135403"/>
          </a:xfrm>
          <a:prstGeom prst="rect">
            <a:avLst/>
          </a:prstGeom>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231775">
              <a:defRPr/>
            </a:pPr>
            <a:r>
              <a:rPr lang="en-US" sz="1500" dirty="0" smtClean="0">
                <a:solidFill>
                  <a:schemeClr val="tx1"/>
                </a:solidFill>
                <a:latin typeface="Segoe Print" pitchFamily="2" charset="0"/>
              </a:rPr>
              <a:t>“I’d like a small notebook PC, but don’t want to compromise </a:t>
            </a:r>
            <a:br>
              <a:rPr lang="en-US" sz="1500" dirty="0" smtClean="0">
                <a:solidFill>
                  <a:schemeClr val="tx1"/>
                </a:solidFill>
                <a:latin typeface="Segoe Print" pitchFamily="2" charset="0"/>
              </a:rPr>
            </a:br>
            <a:r>
              <a:rPr lang="en-US" sz="1500" dirty="0" smtClean="0">
                <a:solidFill>
                  <a:schemeClr val="tx1"/>
                </a:solidFill>
                <a:latin typeface="Segoe Print" pitchFamily="2" charset="0"/>
              </a:rPr>
              <a:t>on functionality”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childTnLst>
                                </p:cTn>
                              </p:par>
                            </p:childTnLst>
                          </p:cTn>
                        </p:par>
                        <p:par>
                          <p:cTn id="19" fill="hold">
                            <p:stCondLst>
                              <p:cond delay="4000"/>
                            </p:stCondLst>
                            <p:childTnLst>
                              <p:par>
                                <p:cTn id="20" presetID="10" presetClass="exit" presetSubtype="0" fill="hold" nodeType="afterEffect">
                                  <p:stCondLst>
                                    <p:cond delay="2000"/>
                                  </p:stCondLst>
                                  <p:childTnLst>
                                    <p:animEffect transition="out" filter="fade">
                                      <p:cBhvr>
                                        <p:cTn id="21" dur="1000"/>
                                        <p:tgtEl>
                                          <p:spTgt spid="1026"/>
                                        </p:tgtEl>
                                      </p:cBhvr>
                                    </p:animEffect>
                                    <p:set>
                                      <p:cBhvr>
                                        <p:cTn id="22" dur="1" fill="hold">
                                          <p:stCondLst>
                                            <p:cond delay="999"/>
                                          </p:stCondLst>
                                        </p:cTn>
                                        <p:tgtEl>
                                          <p:spTgt spid="1026"/>
                                        </p:tgtEl>
                                        <p:attrNameLst>
                                          <p:attrName>style.visibility</p:attrName>
                                        </p:attrNameLst>
                                      </p:cBhvr>
                                      <p:to>
                                        <p:strVal val="hidden"/>
                                      </p:to>
                                    </p:set>
                                  </p:childTnLst>
                                </p:cTn>
                              </p:par>
                              <p:par>
                                <p:cTn id="23" presetID="10" presetClass="entr" presetSubtype="0" fill="hold" nodeType="withEffect">
                                  <p:stCondLst>
                                    <p:cond delay="200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1000"/>
                                        <p:tgtEl>
                                          <p:spTgt spid="1029"/>
                                        </p:tgtEl>
                                      </p:cBhvr>
                                    </p:animEffect>
                                  </p:childTnLst>
                                </p:cTn>
                              </p:par>
                            </p:childTnLst>
                          </p:cTn>
                        </p:par>
                        <p:par>
                          <p:cTn id="26" fill="hold">
                            <p:stCondLst>
                              <p:cond delay="7000"/>
                            </p:stCondLst>
                            <p:childTnLst>
                              <p:par>
                                <p:cTn id="27" presetID="10" presetClass="exit" presetSubtype="0" fill="hold" nodeType="afterEffect">
                                  <p:stCondLst>
                                    <p:cond delay="2000"/>
                                  </p:stCondLst>
                                  <p:childTnLst>
                                    <p:animEffect transition="out" filter="fade">
                                      <p:cBhvr>
                                        <p:cTn id="28" dur="1000"/>
                                        <p:tgtEl>
                                          <p:spTgt spid="1029"/>
                                        </p:tgtEl>
                                      </p:cBhvr>
                                    </p:animEffect>
                                    <p:set>
                                      <p:cBhvr>
                                        <p:cTn id="29" dur="1" fill="hold">
                                          <p:stCondLst>
                                            <p:cond delay="999"/>
                                          </p:stCondLst>
                                        </p:cTn>
                                        <p:tgtEl>
                                          <p:spTgt spid="1029"/>
                                        </p:tgtEl>
                                        <p:attrNameLst>
                                          <p:attrName>style.visibility</p:attrName>
                                        </p:attrNameLst>
                                      </p:cBhvr>
                                      <p:to>
                                        <p:strVal val="hidden"/>
                                      </p:to>
                                    </p:set>
                                  </p:childTnLst>
                                </p:cTn>
                              </p:par>
                              <p:par>
                                <p:cTn id="30" presetID="10" presetClass="entr" presetSubtype="0" fill="hold" nodeType="withEffect">
                                  <p:stCondLst>
                                    <p:cond delay="200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00"/>
                                        <p:tgtEl>
                                          <p:spTgt spid="1028"/>
                                        </p:tgtEl>
                                      </p:cBhvr>
                                    </p:animEffect>
                                  </p:childTnLst>
                                </p:cTn>
                              </p:par>
                            </p:childTnLst>
                          </p:cTn>
                        </p:par>
                        <p:par>
                          <p:cTn id="33" fill="hold">
                            <p:stCondLst>
                              <p:cond delay="10000"/>
                            </p:stCondLst>
                            <p:childTnLst>
                              <p:par>
                                <p:cTn id="34" presetID="10" presetClass="exit" presetSubtype="0" fill="hold" nodeType="afterEffect">
                                  <p:stCondLst>
                                    <p:cond delay="2000"/>
                                  </p:stCondLst>
                                  <p:childTnLst>
                                    <p:animEffect transition="out" filter="fade">
                                      <p:cBhvr>
                                        <p:cTn id="35" dur="1000"/>
                                        <p:tgtEl>
                                          <p:spTgt spid="1028"/>
                                        </p:tgtEl>
                                      </p:cBhvr>
                                    </p:animEffect>
                                    <p:set>
                                      <p:cBhvr>
                                        <p:cTn id="36" dur="1" fill="hold">
                                          <p:stCondLst>
                                            <p:cond delay="999"/>
                                          </p:stCondLst>
                                        </p:cTn>
                                        <p:tgtEl>
                                          <p:spTgt spid="1028"/>
                                        </p:tgtEl>
                                        <p:attrNameLst>
                                          <p:attrName>style.visibility</p:attrName>
                                        </p:attrNameLst>
                                      </p:cBhvr>
                                      <p:to>
                                        <p:strVal val="hidden"/>
                                      </p:to>
                                    </p:set>
                                  </p:childTnLst>
                                </p:cTn>
                              </p:par>
                              <p:par>
                                <p:cTn id="37" presetID="10" presetClass="entr" presetSubtype="0" fill="hold" nodeType="withEffect">
                                  <p:stCondLst>
                                    <p:cond delay="200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1000"/>
                                        <p:tgtEl>
                                          <p:spTgt spid="1031"/>
                                        </p:tgtEl>
                                      </p:cBhvr>
                                    </p:animEffect>
                                  </p:childTnLst>
                                </p:cTn>
                              </p:par>
                            </p:childTnLst>
                          </p:cTn>
                        </p:par>
                        <p:par>
                          <p:cTn id="40" fill="hold">
                            <p:stCondLst>
                              <p:cond delay="13000"/>
                            </p:stCondLst>
                            <p:childTnLst>
                              <p:par>
                                <p:cTn id="41" presetID="10" presetClass="exit" presetSubtype="0" fill="hold" nodeType="afterEffect">
                                  <p:stCondLst>
                                    <p:cond delay="2000"/>
                                  </p:stCondLst>
                                  <p:childTnLst>
                                    <p:animEffect transition="out" filter="fade">
                                      <p:cBhvr>
                                        <p:cTn id="42" dur="1000"/>
                                        <p:tgtEl>
                                          <p:spTgt spid="1031"/>
                                        </p:tgtEl>
                                      </p:cBhvr>
                                    </p:animEffect>
                                    <p:set>
                                      <p:cBhvr>
                                        <p:cTn id="43" dur="1" fill="hold">
                                          <p:stCondLst>
                                            <p:cond delay="999"/>
                                          </p:stCondLst>
                                        </p:cTn>
                                        <p:tgtEl>
                                          <p:spTgt spid="1031"/>
                                        </p:tgtEl>
                                        <p:attrNameLst>
                                          <p:attrName>style.visibility</p:attrName>
                                        </p:attrNameLst>
                                      </p:cBhvr>
                                      <p:to>
                                        <p:strVal val="hidden"/>
                                      </p:to>
                                    </p:set>
                                  </p:childTnLst>
                                </p:cTn>
                              </p:par>
                              <p:par>
                                <p:cTn id="44" presetID="10" presetClass="entr" presetSubtype="0" fill="hold" nodeType="withEffect">
                                  <p:stCondLst>
                                    <p:cond delay="200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000"/>
                                        <p:tgtEl>
                                          <p:spTgt spid="1026"/>
                                        </p:tgtEl>
                                      </p:cBhvr>
                                    </p:animEffect>
                                  </p:childTnLst>
                                </p:cTn>
                              </p:par>
                            </p:childTnLst>
                          </p:cTn>
                        </p:par>
                        <p:par>
                          <p:cTn id="47" fill="hold">
                            <p:stCondLst>
                              <p:cond delay="16000"/>
                            </p:stCondLst>
                            <p:childTnLst>
                              <p:par>
                                <p:cTn id="48" presetID="10" presetClass="exit" presetSubtype="0" fill="hold" nodeType="afterEffect">
                                  <p:stCondLst>
                                    <p:cond delay="2000"/>
                                  </p:stCondLst>
                                  <p:childTnLst>
                                    <p:animEffect transition="out" filter="fade">
                                      <p:cBhvr>
                                        <p:cTn id="49" dur="1000"/>
                                        <p:tgtEl>
                                          <p:spTgt spid="1026"/>
                                        </p:tgtEl>
                                      </p:cBhvr>
                                    </p:animEffect>
                                    <p:set>
                                      <p:cBhvr>
                                        <p:cTn id="50" dur="1" fill="hold">
                                          <p:stCondLst>
                                            <p:cond delay="999"/>
                                          </p:stCondLst>
                                        </p:cTn>
                                        <p:tgtEl>
                                          <p:spTgt spid="1026"/>
                                        </p:tgtEl>
                                        <p:attrNameLst>
                                          <p:attrName>style.visibility</p:attrName>
                                        </p:attrNameLst>
                                      </p:cBhvr>
                                      <p:to>
                                        <p:strVal val="hidden"/>
                                      </p:to>
                                    </p:set>
                                  </p:childTnLst>
                                </p:cTn>
                              </p:par>
                              <p:par>
                                <p:cTn id="51" presetID="10" presetClass="entr" presetSubtype="0" fill="hold" nodeType="withEffect">
                                  <p:stCondLst>
                                    <p:cond delay="2000"/>
                                  </p:stCondLst>
                                  <p:childTnLst>
                                    <p:set>
                                      <p:cBhvr>
                                        <p:cTn id="52" dur="1" fill="hold">
                                          <p:stCondLst>
                                            <p:cond delay="0"/>
                                          </p:stCondLst>
                                        </p:cTn>
                                        <p:tgtEl>
                                          <p:spTgt spid="1028"/>
                                        </p:tgtEl>
                                        <p:attrNameLst>
                                          <p:attrName>style.visibility</p:attrName>
                                        </p:attrNameLst>
                                      </p:cBhvr>
                                      <p:to>
                                        <p:strVal val="visible"/>
                                      </p:to>
                                    </p:set>
                                    <p:animEffect transition="in" filter="fade">
                                      <p:cBhvr>
                                        <p:cTn id="53" dur="1000"/>
                                        <p:tgtEl>
                                          <p:spTgt spid="1028"/>
                                        </p:tgtEl>
                                      </p:cBhvr>
                                    </p:animEffect>
                                  </p:childTnLst>
                                </p:cTn>
                              </p:par>
                            </p:childTnLst>
                          </p:cTn>
                        </p:par>
                        <p:par>
                          <p:cTn id="54" fill="hold">
                            <p:stCondLst>
                              <p:cond delay="19000"/>
                            </p:stCondLst>
                            <p:childTnLst>
                              <p:par>
                                <p:cTn id="55" presetID="10" presetClass="exit" presetSubtype="0" fill="hold" nodeType="afterEffect">
                                  <p:stCondLst>
                                    <p:cond delay="2000"/>
                                  </p:stCondLst>
                                  <p:childTnLst>
                                    <p:animEffect transition="out" filter="fade">
                                      <p:cBhvr>
                                        <p:cTn id="56" dur="1000"/>
                                        <p:tgtEl>
                                          <p:spTgt spid="1028"/>
                                        </p:tgtEl>
                                      </p:cBhvr>
                                    </p:animEffect>
                                    <p:set>
                                      <p:cBhvr>
                                        <p:cTn id="57" dur="1" fill="hold">
                                          <p:stCondLst>
                                            <p:cond delay="999"/>
                                          </p:stCondLst>
                                        </p:cTn>
                                        <p:tgtEl>
                                          <p:spTgt spid="1028"/>
                                        </p:tgtEl>
                                        <p:attrNameLst>
                                          <p:attrName>style.visibility</p:attrName>
                                        </p:attrNameLst>
                                      </p:cBhvr>
                                      <p:to>
                                        <p:strVal val="hidden"/>
                                      </p:to>
                                    </p:set>
                                  </p:childTnLst>
                                </p:cTn>
                              </p:par>
                              <p:par>
                                <p:cTn id="58" presetID="10" presetClass="entr" presetSubtype="0" fill="hold" nodeType="withEffect">
                                  <p:stCondLst>
                                    <p:cond delay="2000"/>
                                  </p:stCondLst>
                                  <p:childTnLst>
                                    <p:set>
                                      <p:cBhvr>
                                        <p:cTn id="59" dur="1" fill="hold">
                                          <p:stCondLst>
                                            <p:cond delay="0"/>
                                          </p:stCondLst>
                                        </p:cTn>
                                        <p:tgtEl>
                                          <p:spTgt spid="1029"/>
                                        </p:tgtEl>
                                        <p:attrNameLst>
                                          <p:attrName>style.visibility</p:attrName>
                                        </p:attrNameLst>
                                      </p:cBhvr>
                                      <p:to>
                                        <p:strVal val="visible"/>
                                      </p:to>
                                    </p:set>
                                    <p:animEffect transition="in" filter="fade">
                                      <p:cBhvr>
                                        <p:cTn id="60" dur="1000"/>
                                        <p:tgtEl>
                                          <p:spTgt spid="1029"/>
                                        </p:tgtEl>
                                      </p:cBhvr>
                                    </p:animEffect>
                                  </p:childTnLst>
                                </p:cTn>
                              </p:par>
                            </p:childTnLst>
                          </p:cTn>
                        </p:par>
                        <p:par>
                          <p:cTn id="61" fill="hold">
                            <p:stCondLst>
                              <p:cond delay="22000"/>
                            </p:stCondLst>
                            <p:childTnLst>
                              <p:par>
                                <p:cTn id="62" presetID="10" presetClass="exit" presetSubtype="0" fill="hold" nodeType="afterEffect">
                                  <p:stCondLst>
                                    <p:cond delay="1400"/>
                                  </p:stCondLst>
                                  <p:childTnLst>
                                    <p:animEffect transition="out" filter="fade">
                                      <p:cBhvr>
                                        <p:cTn id="63" dur="1100"/>
                                        <p:tgtEl>
                                          <p:spTgt spid="1029"/>
                                        </p:tgtEl>
                                      </p:cBhvr>
                                    </p:animEffect>
                                    <p:set>
                                      <p:cBhvr>
                                        <p:cTn id="64" dur="1" fill="hold">
                                          <p:stCondLst>
                                            <p:cond delay="1099"/>
                                          </p:stCondLst>
                                        </p:cTn>
                                        <p:tgtEl>
                                          <p:spTgt spid="1029"/>
                                        </p:tgtEl>
                                        <p:attrNameLst>
                                          <p:attrName>style.visibility</p:attrName>
                                        </p:attrNameLst>
                                      </p:cBhvr>
                                      <p:to>
                                        <p:strVal val="hidden"/>
                                      </p:to>
                                    </p:set>
                                  </p:childTnLst>
                                </p:cTn>
                              </p:par>
                              <p:par>
                                <p:cTn id="65" presetID="10" presetClass="entr" presetSubtype="0" fill="hold" nodeType="withEffect">
                                  <p:stCondLst>
                                    <p:cond delay="1400"/>
                                  </p:stCondLst>
                                  <p:childTnLst>
                                    <p:set>
                                      <p:cBhvr>
                                        <p:cTn id="66" dur="1" fill="hold">
                                          <p:stCondLst>
                                            <p:cond delay="0"/>
                                          </p:stCondLst>
                                        </p:cTn>
                                        <p:tgtEl>
                                          <p:spTgt spid="1031"/>
                                        </p:tgtEl>
                                        <p:attrNameLst>
                                          <p:attrName>style.visibility</p:attrName>
                                        </p:attrNameLst>
                                      </p:cBhvr>
                                      <p:to>
                                        <p:strVal val="visible"/>
                                      </p:to>
                                    </p:set>
                                    <p:animEffect transition="in" filter="fade">
                                      <p:cBhvr>
                                        <p:cTn id="67" dur="1100"/>
                                        <p:tgtEl>
                                          <p:spTgt spid="1031"/>
                                        </p:tgtEl>
                                      </p:cBhvr>
                                    </p:animEffect>
                                  </p:childTnLst>
                                </p:cTn>
                              </p:par>
                            </p:childTnLst>
                          </p:cTn>
                        </p:par>
                        <p:par>
                          <p:cTn id="68" fill="hold">
                            <p:stCondLst>
                              <p:cond delay="24500"/>
                            </p:stCondLst>
                            <p:childTnLst>
                              <p:par>
                                <p:cTn id="69" presetID="10" presetClass="exit" presetSubtype="0" fill="hold" nodeType="afterEffect">
                                  <p:stCondLst>
                                    <p:cond delay="2000"/>
                                  </p:stCondLst>
                                  <p:childTnLst>
                                    <p:animEffect transition="out" filter="fade">
                                      <p:cBhvr>
                                        <p:cTn id="70" dur="1000"/>
                                        <p:tgtEl>
                                          <p:spTgt spid="1031"/>
                                        </p:tgtEl>
                                      </p:cBhvr>
                                    </p:animEffect>
                                    <p:set>
                                      <p:cBhvr>
                                        <p:cTn id="71" dur="1" fill="hold">
                                          <p:stCondLst>
                                            <p:cond delay="999"/>
                                          </p:stCondLst>
                                        </p:cTn>
                                        <p:tgtEl>
                                          <p:spTgt spid="1031"/>
                                        </p:tgtEl>
                                        <p:attrNameLst>
                                          <p:attrName>style.visibility</p:attrName>
                                        </p:attrNameLst>
                                      </p:cBhvr>
                                      <p:to>
                                        <p:strVal val="hidden"/>
                                      </p:to>
                                    </p:set>
                                  </p:childTnLst>
                                </p:cTn>
                              </p:par>
                              <p:par>
                                <p:cTn id="72" presetID="10" presetClass="entr" presetSubtype="0" fill="hold" nodeType="withEffect">
                                  <p:stCondLst>
                                    <p:cond delay="2000"/>
                                  </p:stCondLst>
                                  <p:childTnLst>
                                    <p:set>
                                      <p:cBhvr>
                                        <p:cTn id="73" dur="1" fill="hold">
                                          <p:stCondLst>
                                            <p:cond delay="0"/>
                                          </p:stCondLst>
                                        </p:cTn>
                                        <p:tgtEl>
                                          <p:spTgt spid="1026"/>
                                        </p:tgtEl>
                                        <p:attrNameLst>
                                          <p:attrName>style.visibility</p:attrName>
                                        </p:attrNameLst>
                                      </p:cBhvr>
                                      <p:to>
                                        <p:strVal val="visible"/>
                                      </p:to>
                                    </p:set>
                                    <p:animEffect transition="in" filter="fade">
                                      <p:cBhvr>
                                        <p:cTn id="74" dur="1000"/>
                                        <p:tgtEl>
                                          <p:spTgt spid="1026"/>
                                        </p:tgtEl>
                                      </p:cBhvr>
                                    </p:animEffect>
                                  </p:childTnLst>
                                </p:cTn>
                              </p:par>
                            </p:childTnLst>
                          </p:cTn>
                        </p:par>
                        <p:par>
                          <p:cTn id="75" fill="hold">
                            <p:stCondLst>
                              <p:cond delay="27500"/>
                            </p:stCondLst>
                            <p:childTnLst>
                              <p:par>
                                <p:cTn id="76" presetID="10" presetClass="exit" presetSubtype="0" fill="hold" nodeType="afterEffect">
                                  <p:stCondLst>
                                    <p:cond delay="2000"/>
                                  </p:stCondLst>
                                  <p:childTnLst>
                                    <p:animEffect transition="out" filter="fade">
                                      <p:cBhvr>
                                        <p:cTn id="77" dur="1000"/>
                                        <p:tgtEl>
                                          <p:spTgt spid="1026"/>
                                        </p:tgtEl>
                                      </p:cBhvr>
                                    </p:animEffect>
                                    <p:set>
                                      <p:cBhvr>
                                        <p:cTn id="78" dur="1" fill="hold">
                                          <p:stCondLst>
                                            <p:cond delay="999"/>
                                          </p:stCondLst>
                                        </p:cTn>
                                        <p:tgtEl>
                                          <p:spTgt spid="1026"/>
                                        </p:tgtEl>
                                        <p:attrNameLst>
                                          <p:attrName>style.visibility</p:attrName>
                                        </p:attrNameLst>
                                      </p:cBhvr>
                                      <p:to>
                                        <p:strVal val="hidden"/>
                                      </p:to>
                                    </p:set>
                                  </p:childTnLst>
                                </p:cTn>
                              </p:par>
                              <p:par>
                                <p:cTn id="79" presetID="10" presetClass="entr" presetSubtype="0" fill="hold" nodeType="withEffect">
                                  <p:stCondLst>
                                    <p:cond delay="2000"/>
                                  </p:stCondLst>
                                  <p:childTnLst>
                                    <p:set>
                                      <p:cBhvr>
                                        <p:cTn id="80" dur="1" fill="hold">
                                          <p:stCondLst>
                                            <p:cond delay="0"/>
                                          </p:stCondLst>
                                        </p:cTn>
                                        <p:tgtEl>
                                          <p:spTgt spid="1028"/>
                                        </p:tgtEl>
                                        <p:attrNameLst>
                                          <p:attrName>style.visibility</p:attrName>
                                        </p:attrNameLst>
                                      </p:cBhvr>
                                      <p:to>
                                        <p:strVal val="visible"/>
                                      </p:to>
                                    </p:set>
                                    <p:animEffect transition="in" filter="fade">
                                      <p:cBhvr>
                                        <p:cTn id="81" dur="1000"/>
                                        <p:tgtEl>
                                          <p:spTgt spid="1028"/>
                                        </p:tgtEl>
                                      </p:cBhvr>
                                    </p:animEffect>
                                  </p:childTnLst>
                                </p:cTn>
                              </p:par>
                            </p:childTnLst>
                          </p:cTn>
                        </p:par>
                        <p:par>
                          <p:cTn id="82" fill="hold">
                            <p:stCondLst>
                              <p:cond delay="30500"/>
                            </p:stCondLst>
                            <p:childTnLst>
                              <p:par>
                                <p:cTn id="83" presetID="10" presetClass="exit" presetSubtype="0" fill="hold" nodeType="afterEffect">
                                  <p:stCondLst>
                                    <p:cond delay="2000"/>
                                  </p:stCondLst>
                                  <p:childTnLst>
                                    <p:animEffect transition="out" filter="fade">
                                      <p:cBhvr>
                                        <p:cTn id="84" dur="1000"/>
                                        <p:tgtEl>
                                          <p:spTgt spid="1028"/>
                                        </p:tgtEl>
                                      </p:cBhvr>
                                    </p:animEffect>
                                    <p:set>
                                      <p:cBhvr>
                                        <p:cTn id="85" dur="1" fill="hold">
                                          <p:stCondLst>
                                            <p:cond delay="999"/>
                                          </p:stCondLst>
                                        </p:cTn>
                                        <p:tgtEl>
                                          <p:spTgt spid="1028"/>
                                        </p:tgtEl>
                                        <p:attrNameLst>
                                          <p:attrName>style.visibility</p:attrName>
                                        </p:attrNameLst>
                                      </p:cBhvr>
                                      <p:to>
                                        <p:strVal val="hidden"/>
                                      </p:to>
                                    </p:set>
                                  </p:childTnLst>
                                </p:cTn>
                              </p:par>
                              <p:par>
                                <p:cTn id="86" presetID="10" presetClass="entr" presetSubtype="0" fill="hold" nodeType="withEffect">
                                  <p:stCondLst>
                                    <p:cond delay="2000"/>
                                  </p:stCondLst>
                                  <p:childTnLst>
                                    <p:set>
                                      <p:cBhvr>
                                        <p:cTn id="87" dur="1" fill="hold">
                                          <p:stCondLst>
                                            <p:cond delay="0"/>
                                          </p:stCondLst>
                                        </p:cTn>
                                        <p:tgtEl>
                                          <p:spTgt spid="1029"/>
                                        </p:tgtEl>
                                        <p:attrNameLst>
                                          <p:attrName>style.visibility</p:attrName>
                                        </p:attrNameLst>
                                      </p:cBhvr>
                                      <p:to>
                                        <p:strVal val="visible"/>
                                      </p:to>
                                    </p:set>
                                    <p:animEffect transition="in" filter="fade">
                                      <p:cBhvr>
                                        <p:cTn id="88" dur="1000"/>
                                        <p:tgtEl>
                                          <p:spTgt spid="1029"/>
                                        </p:tgtEl>
                                      </p:cBhvr>
                                    </p:animEffect>
                                  </p:childTnLst>
                                </p:cTn>
                              </p:par>
                            </p:childTnLst>
                          </p:cTn>
                        </p:par>
                        <p:par>
                          <p:cTn id="89" fill="hold">
                            <p:stCondLst>
                              <p:cond delay="33500"/>
                            </p:stCondLst>
                            <p:childTnLst>
                              <p:par>
                                <p:cTn id="90" presetID="10" presetClass="exit" presetSubtype="0" fill="hold" nodeType="afterEffect">
                                  <p:stCondLst>
                                    <p:cond delay="2000"/>
                                  </p:stCondLst>
                                  <p:childTnLst>
                                    <p:animEffect transition="out" filter="fade">
                                      <p:cBhvr>
                                        <p:cTn id="91" dur="1000"/>
                                        <p:tgtEl>
                                          <p:spTgt spid="1029"/>
                                        </p:tgtEl>
                                      </p:cBhvr>
                                    </p:animEffect>
                                    <p:set>
                                      <p:cBhvr>
                                        <p:cTn id="92" dur="1" fill="hold">
                                          <p:stCondLst>
                                            <p:cond delay="999"/>
                                          </p:stCondLst>
                                        </p:cTn>
                                        <p:tgtEl>
                                          <p:spTgt spid="1029"/>
                                        </p:tgtEl>
                                        <p:attrNameLst>
                                          <p:attrName>style.visibility</p:attrName>
                                        </p:attrNameLst>
                                      </p:cBhvr>
                                      <p:to>
                                        <p:strVal val="hidden"/>
                                      </p:to>
                                    </p:set>
                                  </p:childTnLst>
                                </p:cTn>
                              </p:par>
                              <p:par>
                                <p:cTn id="93" presetID="10" presetClass="entr" presetSubtype="0" fill="hold" nodeType="withEffect">
                                  <p:stCondLst>
                                    <p:cond delay="2000"/>
                                  </p:stCondLst>
                                  <p:childTnLst>
                                    <p:set>
                                      <p:cBhvr>
                                        <p:cTn id="94" dur="1" fill="hold">
                                          <p:stCondLst>
                                            <p:cond delay="0"/>
                                          </p:stCondLst>
                                        </p:cTn>
                                        <p:tgtEl>
                                          <p:spTgt spid="1031"/>
                                        </p:tgtEl>
                                        <p:attrNameLst>
                                          <p:attrName>style.visibility</p:attrName>
                                        </p:attrNameLst>
                                      </p:cBhvr>
                                      <p:to>
                                        <p:strVal val="visible"/>
                                      </p:to>
                                    </p:set>
                                    <p:animEffect transition="in" filter="fade">
                                      <p:cBhvr>
                                        <p:cTn id="95"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3628572" y="1536096"/>
            <a:ext cx="4127303" cy="756241"/>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109538">
              <a:defRPr/>
            </a:pPr>
            <a:r>
              <a:rPr lang="en-US" dirty="0" smtClean="0">
                <a:solidFill>
                  <a:schemeClr val="tx1">
                    <a:lumMod val="95000"/>
                  </a:schemeClr>
                </a:solidFill>
                <a:latin typeface="Segoe" pitchFamily="34" charset="0"/>
              </a:rPr>
              <a:t>Fewer prompts </a:t>
            </a:r>
            <a:br>
              <a:rPr lang="en-US" dirty="0" smtClean="0">
                <a:solidFill>
                  <a:schemeClr val="tx1">
                    <a:lumMod val="95000"/>
                  </a:schemeClr>
                </a:solidFill>
                <a:latin typeface="Segoe" pitchFamily="34" charset="0"/>
              </a:rPr>
            </a:br>
            <a:r>
              <a:rPr lang="en-US" dirty="0" smtClean="0">
                <a:solidFill>
                  <a:schemeClr val="tx1">
                    <a:lumMod val="95000"/>
                  </a:schemeClr>
                </a:solidFill>
                <a:latin typeface="Segoe" pitchFamily="34" charset="0"/>
              </a:rPr>
              <a:t>&amp; more control over settings </a:t>
            </a:r>
          </a:p>
        </p:txBody>
      </p:sp>
      <p:sp>
        <p:nvSpPr>
          <p:cNvPr id="51" name="Rounded Rectangle 50"/>
          <p:cNvSpPr/>
          <p:nvPr/>
        </p:nvSpPr>
        <p:spPr>
          <a:xfrm>
            <a:off x="4524501" y="2380985"/>
            <a:ext cx="3591871" cy="2383466"/>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08000" y="1427486"/>
            <a:ext cx="3265714" cy="2854229"/>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1357" y="4349750"/>
            <a:ext cx="3415229" cy="1143000"/>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176213"/>
            <a:r>
              <a:rPr lang="en-US" sz="1500" dirty="0" smtClean="0">
                <a:solidFill>
                  <a:schemeClr val="tx1">
                    <a:lumMod val="95000"/>
                  </a:schemeClr>
                </a:solidFill>
                <a:latin typeface="Segoe Print" pitchFamily="2" charset="0"/>
              </a:rPr>
              <a:t>“When I choose to do something on my PC, </a:t>
            </a:r>
            <a:br>
              <a:rPr lang="en-US" sz="1500" dirty="0" smtClean="0">
                <a:solidFill>
                  <a:schemeClr val="tx1">
                    <a:lumMod val="95000"/>
                  </a:schemeClr>
                </a:solidFill>
                <a:latin typeface="Segoe Print" pitchFamily="2" charset="0"/>
              </a:rPr>
            </a:br>
            <a:r>
              <a:rPr lang="en-US" sz="1500" dirty="0" smtClean="0">
                <a:solidFill>
                  <a:schemeClr val="tx1">
                    <a:lumMod val="95000"/>
                  </a:schemeClr>
                </a:solidFill>
                <a:latin typeface="Segoe Print" pitchFamily="2" charset="0"/>
              </a:rPr>
              <a:t>I don’t want it to constantly ask me if I’m sure.”</a:t>
            </a:r>
            <a:endParaRPr lang="en-US" sz="1500" dirty="0">
              <a:solidFill>
                <a:schemeClr val="tx1">
                  <a:lumMod val="95000"/>
                </a:schemeClr>
              </a:solidFill>
              <a:latin typeface="Segoe Print" pitchFamily="2" charset="0"/>
            </a:endParaRPr>
          </a:p>
        </p:txBody>
      </p:sp>
      <p:sp>
        <p:nvSpPr>
          <p:cNvPr id="4" name="Title 1"/>
          <p:cNvSpPr>
            <a:spLocks noGrp="1"/>
          </p:cNvSpPr>
          <p:nvPr>
            <p:ph type="title"/>
          </p:nvPr>
        </p:nvSpPr>
        <p:spPr/>
        <p:txBody>
          <a:bodyPr>
            <a:noAutofit/>
          </a:bodyPr>
          <a:lstStyle/>
          <a:p>
            <a:r>
              <a:rPr lang="en-US" dirty="0" smtClean="0"/>
              <a:t>Works The Way You Want</a:t>
            </a:r>
            <a:endParaRPr lang="en-US" dirty="0"/>
          </a:p>
        </p:txBody>
      </p:sp>
      <p:sp>
        <p:nvSpPr>
          <p:cNvPr id="5" name="TextBox 4"/>
          <p:cNvSpPr txBox="1"/>
          <p:nvPr/>
        </p:nvSpPr>
        <p:spPr>
          <a:xfrm>
            <a:off x="392147" y="816881"/>
            <a:ext cx="8623738" cy="400110"/>
          </a:xfrm>
          <a:prstGeom prst="rect">
            <a:avLst/>
          </a:prstGeom>
          <a:noFill/>
        </p:spPr>
        <p:txBody>
          <a:bodyPr wrap="square" rtlCol="0">
            <a:spAutoFit/>
          </a:bodyPr>
          <a:lstStyle/>
          <a:p>
            <a:pPr marL="0" lvl="2" indent="-171450">
              <a:defRPr/>
            </a:pPr>
            <a:r>
              <a:rPr lang="en-US" sz="2000" dirty="0" smtClean="0">
                <a:solidFill>
                  <a:schemeClr val="tx1">
                    <a:lumMod val="95000"/>
                  </a:schemeClr>
                </a:solidFill>
                <a:latin typeface="Segoe Semibold" pitchFamily="34" charset="0"/>
              </a:rPr>
              <a:t>Fewer Interruptions</a:t>
            </a:r>
          </a:p>
        </p:txBody>
      </p:sp>
      <p:pic>
        <p:nvPicPr>
          <p:cNvPr id="1027" name="Picture 3" descr="H:\Screenshots (2)\UAC Small Best 6960.JPG"/>
          <p:cNvPicPr>
            <a:picLocks noChangeAspect="1" noChangeArrowheads="1"/>
          </p:cNvPicPr>
          <p:nvPr/>
        </p:nvPicPr>
        <p:blipFill>
          <a:blip r:embed="rId3" cstate="print"/>
          <a:srcRect/>
          <a:stretch>
            <a:fillRect/>
          </a:stretch>
        </p:blipFill>
        <p:spPr bwMode="auto">
          <a:xfrm>
            <a:off x="663266" y="1541156"/>
            <a:ext cx="2971084" cy="260511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028" name="Picture 4" descr="H:\Screenshots (2)\System Tray Notifications 6960.JPG"/>
          <p:cNvPicPr>
            <a:picLocks noChangeAspect="1" noChangeArrowheads="1"/>
          </p:cNvPicPr>
          <p:nvPr/>
        </p:nvPicPr>
        <p:blipFill>
          <a:blip r:embed="rId4" cstate="print"/>
          <a:srcRect/>
          <a:stretch>
            <a:fillRect/>
          </a:stretch>
        </p:blipFill>
        <p:spPr bwMode="auto">
          <a:xfrm>
            <a:off x="4680257" y="2475479"/>
            <a:ext cx="3293115" cy="219447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nvGrpSpPr>
          <p:cNvPr id="2" name="Group 24"/>
          <p:cNvGrpSpPr/>
          <p:nvPr/>
        </p:nvGrpSpPr>
        <p:grpSpPr>
          <a:xfrm>
            <a:off x="5155317" y="5096774"/>
            <a:ext cx="2099501" cy="431320"/>
            <a:chOff x="5552129" y="2691442"/>
            <a:chExt cx="2099501" cy="517584"/>
          </a:xfrm>
        </p:grpSpPr>
        <p:sp>
          <p:nvSpPr>
            <p:cNvPr id="23" name="Rounded Rectangle 22"/>
            <p:cNvSpPr/>
            <p:nvPr/>
          </p:nvSpPr>
          <p:spPr>
            <a:xfrm>
              <a:off x="5552129" y="2691442"/>
              <a:ext cx="2099501" cy="517584"/>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Screenshots (2)\System Tray defaults 6960.JPG"/>
            <p:cNvPicPr>
              <a:picLocks noChangeAspect="1" noChangeArrowheads="1"/>
            </p:cNvPicPr>
            <p:nvPr/>
          </p:nvPicPr>
          <p:blipFill>
            <a:blip r:embed="rId5" cstate="print"/>
            <a:srcRect/>
            <a:stretch>
              <a:fillRect/>
            </a:stretch>
          </p:blipFill>
          <p:spPr bwMode="auto">
            <a:xfrm>
              <a:off x="5669610" y="2782198"/>
              <a:ext cx="1876425" cy="36195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 grpId="0" animBg="1"/>
      <p:bldP spid="4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760429" y="3227635"/>
            <a:ext cx="5448985" cy="1329595"/>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Windows 7 Taskbar</a:t>
            </a:r>
          </a:p>
          <a:p>
            <a:pPr fontAlgn="base">
              <a:lnSpc>
                <a:spcPct val="90000"/>
              </a:lnSpc>
              <a:spcBef>
                <a:spcPct val="0"/>
              </a:spcBef>
              <a:spcAft>
                <a:spcPct val="0"/>
              </a:spcAft>
              <a:defRPr/>
            </a:pPr>
            <a:r>
              <a:rPr lang="en-AU"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Jump lists</a:t>
            </a:r>
          </a:p>
          <a:p>
            <a:pPr fontAlgn="base">
              <a:lnSpc>
                <a:spcPct val="90000"/>
              </a:lnSpc>
              <a:spcBef>
                <a:spcPct val="0"/>
              </a:spcBef>
              <a:spcAft>
                <a:spcPct val="0"/>
              </a:spcAft>
              <a:defRPr/>
            </a:pPr>
            <a:r>
              <a:rPr lang="en-AU"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Aero Peek, Snap and Hover</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6179951" y="2728086"/>
            <a:ext cx="2783539" cy="271181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8" name="Rectangle 47"/>
          <p:cNvSpPr/>
          <p:nvPr/>
        </p:nvSpPr>
        <p:spPr bwMode="auto">
          <a:xfrm>
            <a:off x="3180719" y="2728086"/>
            <a:ext cx="2783539" cy="271181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 name="Rectangle 31"/>
          <p:cNvSpPr/>
          <p:nvPr/>
        </p:nvSpPr>
        <p:spPr bwMode="auto">
          <a:xfrm>
            <a:off x="181487" y="2728086"/>
            <a:ext cx="2783539" cy="271181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4" name="Rectangle 73"/>
          <p:cNvSpPr/>
          <p:nvPr/>
        </p:nvSpPr>
        <p:spPr bwMode="auto">
          <a:xfrm>
            <a:off x="6321061" y="3153151"/>
            <a:ext cx="2514023" cy="1089337"/>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5" name="Rectangle 74"/>
          <p:cNvSpPr/>
          <p:nvPr/>
        </p:nvSpPr>
        <p:spPr bwMode="auto">
          <a:xfrm>
            <a:off x="3318366" y="3153151"/>
            <a:ext cx="2514023" cy="1089337"/>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6" name="Rectangle 75"/>
          <p:cNvSpPr/>
          <p:nvPr/>
        </p:nvSpPr>
        <p:spPr bwMode="auto">
          <a:xfrm>
            <a:off x="315674" y="3153151"/>
            <a:ext cx="2514023" cy="1089337"/>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3" name="Rectangle 72"/>
          <p:cNvSpPr/>
          <p:nvPr/>
        </p:nvSpPr>
        <p:spPr bwMode="auto">
          <a:xfrm>
            <a:off x="6321061" y="4347638"/>
            <a:ext cx="2514023" cy="811309"/>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Rectangle 71"/>
          <p:cNvSpPr/>
          <p:nvPr/>
        </p:nvSpPr>
        <p:spPr bwMode="auto">
          <a:xfrm>
            <a:off x="3318366" y="4347637"/>
            <a:ext cx="2514023" cy="874304"/>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1" name="Rectangle 70"/>
          <p:cNvSpPr/>
          <p:nvPr/>
        </p:nvSpPr>
        <p:spPr bwMode="auto">
          <a:xfrm>
            <a:off x="315674" y="4347637"/>
            <a:ext cx="2514023" cy="874304"/>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58" name="Picture 11" descr="\\Adisbssvr\adi shared folders\Microsoft\MS_08-00483_Nash_fall_PPT\ADI_Art\Working_Art\Concept_2_images\collage05.png"/>
          <p:cNvPicPr>
            <a:picLocks noChangeAspect="1" noChangeArrowheads="1"/>
          </p:cNvPicPr>
          <p:nvPr/>
        </p:nvPicPr>
        <p:blipFill>
          <a:blip r:embed="rId3" cstate="print"/>
          <a:stretch>
            <a:fillRect/>
          </a:stretch>
        </p:blipFill>
        <p:spPr bwMode="auto">
          <a:xfrm>
            <a:off x="2427484" y="1200266"/>
            <a:ext cx="897870" cy="748226"/>
          </a:xfrm>
          <a:prstGeom prst="rect">
            <a:avLst/>
          </a:prstGeom>
          <a:noFill/>
        </p:spPr>
      </p:pic>
      <p:pic>
        <p:nvPicPr>
          <p:cNvPr id="52" name="Picture 10" descr="\\Adisbssvr\adi shared folders\Microsoft\MS_08-00483_Nash_fall_PPT\ADI_Art\Working_Art\Concept_2_images\collage04.png"/>
          <p:cNvPicPr>
            <a:picLocks noChangeAspect="1" noChangeArrowheads="1"/>
          </p:cNvPicPr>
          <p:nvPr/>
        </p:nvPicPr>
        <p:blipFill>
          <a:blip r:embed="rId4" cstate="print"/>
          <a:srcRect/>
          <a:stretch>
            <a:fillRect/>
          </a:stretch>
        </p:blipFill>
        <p:spPr bwMode="auto">
          <a:xfrm>
            <a:off x="341029" y="1422401"/>
            <a:ext cx="771011" cy="642509"/>
          </a:xfrm>
          <a:prstGeom prst="rect">
            <a:avLst/>
          </a:prstGeom>
          <a:noFill/>
        </p:spPr>
      </p:pic>
      <p:pic>
        <p:nvPicPr>
          <p:cNvPr id="50" name="Picture 49" descr="OEM_Wiring_Closet.jpg"/>
          <p:cNvPicPr>
            <a:picLocks noChangeAspect="1"/>
          </p:cNvPicPr>
          <p:nvPr/>
        </p:nvPicPr>
        <p:blipFill>
          <a:blip r:embed="rId5" cstate="print"/>
          <a:stretch>
            <a:fillRect/>
          </a:stretch>
        </p:blipFill>
        <p:spPr>
          <a:xfrm flipH="1">
            <a:off x="7846175" y="1156405"/>
            <a:ext cx="914537" cy="762114"/>
          </a:xfrm>
          <a:prstGeom prst="rect">
            <a:avLst/>
          </a:prstGeom>
        </p:spPr>
      </p:pic>
      <p:pic>
        <p:nvPicPr>
          <p:cNvPr id="46" name="Picture 7" descr="\\Adisbssvr\adi shared folders\ADI_Projects\Microsoft\MS_08-00483_Nash_fall_PPT\ADI_Art\Working_Art\Comp Images\ist2_3117570-computer-workstations-in-a-modern-library.jpg"/>
          <p:cNvPicPr>
            <a:picLocks noChangeAspect="1" noChangeArrowheads="1"/>
          </p:cNvPicPr>
          <p:nvPr/>
        </p:nvPicPr>
        <p:blipFill>
          <a:blip r:embed="rId6" cstate="print"/>
          <a:stretch>
            <a:fillRect/>
          </a:stretch>
        </p:blipFill>
        <p:spPr bwMode="auto">
          <a:xfrm>
            <a:off x="7846178" y="1935883"/>
            <a:ext cx="1114945" cy="939203"/>
          </a:xfrm>
          <a:prstGeom prst="rect">
            <a:avLst/>
          </a:prstGeom>
          <a:noFill/>
        </p:spPr>
      </p:pic>
      <p:pic>
        <p:nvPicPr>
          <p:cNvPr id="60" name="Picture 59" descr="ist2_6316839-firewall.jpg"/>
          <p:cNvPicPr>
            <a:picLocks noChangeAspect="1"/>
          </p:cNvPicPr>
          <p:nvPr/>
        </p:nvPicPr>
        <p:blipFill>
          <a:blip r:embed="rId7" cstate="print"/>
          <a:stretch>
            <a:fillRect/>
          </a:stretch>
        </p:blipFill>
        <p:spPr>
          <a:xfrm>
            <a:off x="4394975" y="1172210"/>
            <a:ext cx="926136" cy="771780"/>
          </a:xfrm>
          <a:prstGeom prst="rect">
            <a:avLst/>
          </a:prstGeom>
        </p:spPr>
      </p:pic>
      <p:pic>
        <p:nvPicPr>
          <p:cNvPr id="1035" name="Picture 11" descr="\\Adisbssvr\adi shared folders\ADI_Projects\Microsoft\MS_08-00483_Nash_fall_PPT\ADI_Art\Working_Art\Comp Images\MS483_MSB08_Alexandria_02.jpg"/>
          <p:cNvPicPr>
            <a:picLocks noChangeAspect="1" noChangeArrowheads="1"/>
          </p:cNvPicPr>
          <p:nvPr/>
        </p:nvPicPr>
        <p:blipFill>
          <a:blip r:embed="rId8" cstate="print"/>
          <a:srcRect/>
          <a:stretch>
            <a:fillRect/>
          </a:stretch>
        </p:blipFill>
        <p:spPr bwMode="auto">
          <a:xfrm>
            <a:off x="3619373" y="1566610"/>
            <a:ext cx="740429" cy="617024"/>
          </a:xfrm>
          <a:prstGeom prst="rect">
            <a:avLst/>
          </a:prstGeom>
          <a:noFill/>
        </p:spPr>
      </p:pic>
      <p:sp>
        <p:nvSpPr>
          <p:cNvPr id="2" name="Title 1"/>
          <p:cNvSpPr>
            <a:spLocks noGrp="1"/>
          </p:cNvSpPr>
          <p:nvPr>
            <p:ph type="title"/>
          </p:nvPr>
        </p:nvSpPr>
        <p:spPr>
          <a:xfrm>
            <a:off x="381000" y="191823"/>
            <a:ext cx="8382000" cy="941796"/>
          </a:xfrm>
        </p:spPr>
        <p:txBody>
          <a:bodyPr/>
          <a:lstStyle/>
          <a:p>
            <a:r>
              <a:rPr lang="en-US" dirty="0" smtClean="0"/>
              <a:t>Windows 7 for the Enterprise</a:t>
            </a:r>
            <a:br>
              <a:rPr lang="en-US" dirty="0" smtClean="0"/>
            </a:br>
            <a:r>
              <a:rPr lang="en-US" sz="2000" dirty="0" smtClean="0">
                <a:solidFill>
                  <a:schemeClr val="tx1"/>
                </a:solidFill>
              </a:rPr>
              <a:t>Makes the things you do today faster and easier, and new things possible</a:t>
            </a:r>
            <a:endParaRPr lang="en-US" sz="2400" dirty="0">
              <a:solidFill>
                <a:schemeClr val="tx1"/>
              </a:solidFill>
            </a:endParaRPr>
          </a:p>
        </p:txBody>
      </p:sp>
      <p:pic>
        <p:nvPicPr>
          <p:cNvPr id="27" name="Picture 9" descr="\\Adisbssvr\adi shared folders\Microsoft\MS_08-00483_Nash_fall_PPT\ADI_Art\Working_Art\Concept_2_images\collage03.png"/>
          <p:cNvPicPr>
            <a:picLocks noChangeAspect="1" noChangeArrowheads="1"/>
          </p:cNvPicPr>
          <p:nvPr/>
        </p:nvPicPr>
        <p:blipFill>
          <a:blip r:embed="rId9" cstate="print"/>
          <a:srcRect l="20908" r="18420" b="7553"/>
          <a:stretch>
            <a:fillRect/>
          </a:stretch>
        </p:blipFill>
        <p:spPr bwMode="auto">
          <a:xfrm flipH="1">
            <a:off x="177798" y="2084431"/>
            <a:ext cx="934243" cy="790849"/>
          </a:xfrm>
          <a:prstGeom prst="rect">
            <a:avLst/>
          </a:prstGeom>
          <a:noFill/>
        </p:spPr>
      </p:pic>
      <p:pic>
        <p:nvPicPr>
          <p:cNvPr id="25" name="Picture 8" descr="\\Adisbssvr\adi shared folders\Microsoft\MS_08-00483_Nash_fall_PPT\ADI_Art\Working_Art\Concept_2_images\collage02.png"/>
          <p:cNvPicPr>
            <a:picLocks noChangeAspect="1" noChangeArrowheads="1"/>
          </p:cNvPicPr>
          <p:nvPr/>
        </p:nvPicPr>
        <p:blipFill>
          <a:blip r:embed="rId10" cstate="print"/>
          <a:srcRect/>
          <a:stretch>
            <a:fillRect/>
          </a:stretch>
        </p:blipFill>
        <p:spPr bwMode="auto">
          <a:xfrm>
            <a:off x="1131309" y="1817902"/>
            <a:ext cx="1268855" cy="1057379"/>
          </a:xfrm>
          <a:prstGeom prst="rect">
            <a:avLst/>
          </a:prstGeom>
          <a:noFill/>
        </p:spPr>
      </p:pic>
      <p:pic>
        <p:nvPicPr>
          <p:cNvPr id="30" name="Picture 29" descr="MSIT08_Freb+Pearl_01.jpg"/>
          <p:cNvPicPr>
            <a:picLocks noChangeAspect="1"/>
          </p:cNvPicPr>
          <p:nvPr/>
        </p:nvPicPr>
        <p:blipFill>
          <a:blip r:embed="rId11" cstate="print"/>
          <a:srcRect r="1293"/>
          <a:stretch>
            <a:fillRect/>
          </a:stretch>
        </p:blipFill>
        <p:spPr>
          <a:xfrm flipH="1">
            <a:off x="7051731" y="2225730"/>
            <a:ext cx="770201" cy="653996"/>
          </a:xfrm>
          <a:prstGeom prst="rect">
            <a:avLst/>
          </a:prstGeom>
        </p:spPr>
      </p:pic>
      <p:sp>
        <p:nvSpPr>
          <p:cNvPr id="35" name="Rectangle 34"/>
          <p:cNvSpPr/>
          <p:nvPr/>
        </p:nvSpPr>
        <p:spPr>
          <a:xfrm>
            <a:off x="624160" y="4360238"/>
            <a:ext cx="2044104"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At their desk</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In a branch</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On the road</a:t>
            </a:r>
          </a:p>
        </p:txBody>
      </p:sp>
      <p:pic>
        <p:nvPicPr>
          <p:cNvPr id="39" name="Picture 38" descr="MSB08_Hands_01.jpg"/>
          <p:cNvPicPr>
            <a:picLocks noChangeAspect="1"/>
          </p:cNvPicPr>
          <p:nvPr/>
        </p:nvPicPr>
        <p:blipFill>
          <a:blip r:embed="rId13" cstate="print"/>
          <a:srcRect l="11342" r="22100"/>
          <a:stretch>
            <a:fillRect/>
          </a:stretch>
        </p:blipFill>
        <p:spPr>
          <a:xfrm>
            <a:off x="2427487" y="1961845"/>
            <a:ext cx="1094341" cy="913436"/>
          </a:xfrm>
          <a:prstGeom prst="rect">
            <a:avLst/>
          </a:prstGeom>
        </p:spPr>
      </p:pic>
      <p:sp>
        <p:nvSpPr>
          <p:cNvPr id="41" name="Rectangle 40"/>
          <p:cNvSpPr/>
          <p:nvPr/>
        </p:nvSpPr>
        <p:spPr>
          <a:xfrm>
            <a:off x="3361382" y="3256183"/>
            <a:ext cx="2386276"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Enhance Security &amp; Control</a:t>
            </a:r>
          </a:p>
        </p:txBody>
      </p:sp>
      <p:sp>
        <p:nvSpPr>
          <p:cNvPr id="42" name="Rectangle 41"/>
          <p:cNvSpPr/>
          <p:nvPr/>
        </p:nvSpPr>
        <p:spPr>
          <a:xfrm>
            <a:off x="3455897" y="4360238"/>
            <a:ext cx="2218765" cy="869469"/>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Protect data &amp; PCs</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Built on Windows Vista foundation </a:t>
            </a:r>
          </a:p>
        </p:txBody>
      </p:sp>
      <p:sp>
        <p:nvSpPr>
          <p:cNvPr id="43" name="Rectangle 42"/>
          <p:cNvSpPr/>
          <p:nvPr/>
        </p:nvSpPr>
        <p:spPr bwMode="auto">
          <a:xfrm>
            <a:off x="839797" y="1869440"/>
            <a:ext cx="512176" cy="426813"/>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030" name="Picture 6" descr="\\Adisbssvr\adi shared folders\ADI_Projects\Microsoft\MS_08-00483_Nash_fall_PPT\ADI_Art\Working_Art\Comp Images\ist2_1986793-data-grab.jpg"/>
          <p:cNvPicPr>
            <a:picLocks noChangeAspect="1" noChangeArrowheads="1"/>
          </p:cNvPicPr>
          <p:nvPr/>
        </p:nvPicPr>
        <p:blipFill>
          <a:blip r:embed="rId14" cstate="print"/>
          <a:srcRect r="25895"/>
          <a:stretch>
            <a:fillRect/>
          </a:stretch>
        </p:blipFill>
        <p:spPr bwMode="auto">
          <a:xfrm>
            <a:off x="4389847" y="1966784"/>
            <a:ext cx="1739107" cy="906163"/>
          </a:xfrm>
          <a:prstGeom prst="rect">
            <a:avLst/>
          </a:prstGeom>
          <a:noFill/>
        </p:spPr>
      </p:pic>
      <p:sp>
        <p:nvSpPr>
          <p:cNvPr id="59" name="Rectangle 58"/>
          <p:cNvSpPr/>
          <p:nvPr/>
        </p:nvSpPr>
        <p:spPr bwMode="auto">
          <a:xfrm>
            <a:off x="2199304" y="2678551"/>
            <a:ext cx="444698" cy="370580"/>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1" name="Rectangle 60"/>
          <p:cNvSpPr/>
          <p:nvPr/>
        </p:nvSpPr>
        <p:spPr bwMode="auto">
          <a:xfrm>
            <a:off x="1863713" y="1350027"/>
            <a:ext cx="538208" cy="448507"/>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6" name="Rectangle 35"/>
          <p:cNvSpPr/>
          <p:nvPr/>
        </p:nvSpPr>
        <p:spPr>
          <a:xfrm>
            <a:off x="6390761" y="3337192"/>
            <a:ext cx="2346328" cy="812530"/>
          </a:xfrm>
          <a:prstGeom prst="rect">
            <a:avLst/>
          </a:prstGeom>
        </p:spPr>
        <p:txBody>
          <a:bodyPr wrap="square" lIns="0" rIns="0">
            <a:spAutoFit/>
          </a:bodyPr>
          <a:lstStyle/>
          <a:p>
            <a:pPr algn="ct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Streamline PC Management</a:t>
            </a:r>
          </a:p>
        </p:txBody>
      </p:sp>
      <p:sp>
        <p:nvSpPr>
          <p:cNvPr id="37" name="Rectangle 36"/>
          <p:cNvSpPr/>
          <p:nvPr/>
        </p:nvSpPr>
        <p:spPr>
          <a:xfrm>
            <a:off x="6589061" y="4360238"/>
            <a:ext cx="2172169" cy="907941"/>
          </a:xfrm>
          <a:prstGeom prst="rect">
            <a:avLst/>
          </a:prstGeom>
        </p:spPr>
        <p:txBody>
          <a:bodyPr wrap="square">
            <a:spAutoFit/>
          </a:bodyPr>
          <a:lstStyle/>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Easy migration </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Keep PCs running</a:t>
            </a:r>
          </a:p>
          <a:p>
            <a:pPr marL="231775" lvl="1" indent="-222250" defTabSz="914363">
              <a:spcBef>
                <a:spcPts val="200"/>
              </a:spcBef>
              <a:spcAft>
                <a:spcPts val="100"/>
              </a:spcAft>
              <a:buBlip>
                <a:blip r:embed="rId12"/>
              </a:buBlip>
              <a:defRPr/>
            </a:pPr>
            <a:r>
              <a:rPr lang="en-US" sz="1600" dirty="0" smtClean="0">
                <a:solidFill>
                  <a:prstClr val="white"/>
                </a:solidFill>
                <a:effectLst>
                  <a:outerShdw blurRad="393700" algn="ctr" rotWithShape="0">
                    <a:prstClr val="black">
                      <a:alpha val="68000"/>
                    </a:prstClr>
                  </a:outerShdw>
                </a:effectLst>
              </a:rPr>
              <a:t>Virtualization </a:t>
            </a:r>
          </a:p>
        </p:txBody>
      </p:sp>
      <p:pic>
        <p:nvPicPr>
          <p:cNvPr id="53" name="Picture 52" descr="ist2_5539436-computer-workstation.jpg"/>
          <p:cNvPicPr>
            <a:picLocks noChangeAspect="1"/>
          </p:cNvPicPr>
          <p:nvPr/>
        </p:nvPicPr>
        <p:blipFill>
          <a:blip r:embed="rId15" cstate="print"/>
          <a:stretch>
            <a:fillRect/>
          </a:stretch>
        </p:blipFill>
        <p:spPr>
          <a:xfrm>
            <a:off x="6152018" y="1675131"/>
            <a:ext cx="1664970" cy="529589"/>
          </a:xfrm>
          <a:prstGeom prst="rect">
            <a:avLst/>
          </a:prstGeom>
        </p:spPr>
      </p:pic>
      <p:pic>
        <p:nvPicPr>
          <p:cNvPr id="54" name="Picture 53" descr="MSB08_BrianY_05.jpg"/>
          <p:cNvPicPr>
            <a:picLocks noChangeAspect="1"/>
          </p:cNvPicPr>
          <p:nvPr/>
        </p:nvPicPr>
        <p:blipFill>
          <a:blip r:embed="rId16" cstate="print"/>
          <a:srcRect t="12150" r="48418" b="19400"/>
          <a:stretch>
            <a:fillRect/>
          </a:stretch>
        </p:blipFill>
        <p:spPr>
          <a:xfrm>
            <a:off x="3545075" y="2200707"/>
            <a:ext cx="818001" cy="674573"/>
          </a:xfrm>
          <a:prstGeom prst="rect">
            <a:avLst/>
          </a:prstGeom>
        </p:spPr>
      </p:pic>
      <p:sp>
        <p:nvSpPr>
          <p:cNvPr id="57" name="Rectangle 56"/>
          <p:cNvSpPr/>
          <p:nvPr/>
        </p:nvSpPr>
        <p:spPr bwMode="auto">
          <a:xfrm>
            <a:off x="8562111" y="1757217"/>
            <a:ext cx="360771" cy="300643"/>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 name="Rectangle 27"/>
          <p:cNvSpPr/>
          <p:nvPr/>
        </p:nvSpPr>
        <p:spPr bwMode="auto">
          <a:xfrm>
            <a:off x="4140343" y="1869440"/>
            <a:ext cx="499872" cy="416560"/>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2" name="Rectangle 61"/>
          <p:cNvSpPr/>
          <p:nvPr/>
        </p:nvSpPr>
        <p:spPr bwMode="auto">
          <a:xfrm>
            <a:off x="5631041" y="1526773"/>
            <a:ext cx="499872" cy="416560"/>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65" name="Picture 2" descr="\\Adisbssvr\adi shared folders\ADI_Projects\Microsoft\MS_08-00483_Nash_fall_PPT\ADI_Art\Working_Art\Comp Images\MSIT08_Freb_01.jpg"/>
          <p:cNvPicPr>
            <a:picLocks noChangeAspect="1" noChangeArrowheads="1"/>
          </p:cNvPicPr>
          <p:nvPr/>
        </p:nvPicPr>
        <p:blipFill>
          <a:blip r:embed="rId17" cstate="print"/>
          <a:srcRect t="3566" b="7189"/>
          <a:stretch>
            <a:fillRect/>
          </a:stretch>
        </p:blipFill>
        <p:spPr bwMode="auto">
          <a:xfrm>
            <a:off x="6152018" y="2225676"/>
            <a:ext cx="879440" cy="654050"/>
          </a:xfrm>
          <a:prstGeom prst="rect">
            <a:avLst/>
          </a:prstGeom>
          <a:noFill/>
        </p:spPr>
      </p:pic>
      <p:sp>
        <p:nvSpPr>
          <p:cNvPr id="63" name="Rectangle 62"/>
          <p:cNvSpPr/>
          <p:nvPr/>
        </p:nvSpPr>
        <p:spPr bwMode="auto">
          <a:xfrm>
            <a:off x="7593192" y="2021366"/>
            <a:ext cx="477912" cy="398260"/>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7" name="Rectangle 66"/>
          <p:cNvSpPr/>
          <p:nvPr/>
        </p:nvSpPr>
        <p:spPr bwMode="auto">
          <a:xfrm>
            <a:off x="5881531" y="2537077"/>
            <a:ext cx="538208" cy="448507"/>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4" name="Rectangle 63"/>
          <p:cNvSpPr/>
          <p:nvPr/>
        </p:nvSpPr>
        <p:spPr bwMode="auto">
          <a:xfrm>
            <a:off x="614087" y="4125156"/>
            <a:ext cx="2468880" cy="86187"/>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6" name="Rectangle 65"/>
          <p:cNvSpPr/>
          <p:nvPr/>
        </p:nvSpPr>
        <p:spPr bwMode="auto">
          <a:xfrm rot="10800000">
            <a:off x="3997655" y="4125154"/>
            <a:ext cx="2103120" cy="86187"/>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8" name="Rectangle 67"/>
          <p:cNvSpPr/>
          <p:nvPr/>
        </p:nvSpPr>
        <p:spPr bwMode="auto">
          <a:xfrm rot="10800000">
            <a:off x="6350020" y="4125154"/>
            <a:ext cx="2793980" cy="86187"/>
          </a:xfrm>
          <a:prstGeom prst="rect">
            <a:avLst/>
          </a:prstGeom>
          <a:gradFill flip="none" rotWithShape="1">
            <a:gsLst>
              <a:gs pos="0">
                <a:schemeClr val="bg1">
                  <a:alpha val="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 name="Rectangle 32"/>
          <p:cNvSpPr/>
          <p:nvPr/>
        </p:nvSpPr>
        <p:spPr>
          <a:xfrm>
            <a:off x="265811" y="3256185"/>
            <a:ext cx="2592654" cy="1052596"/>
          </a:xfrm>
          <a:prstGeom prst="rect">
            <a:avLst/>
          </a:prstGeom>
        </p:spPr>
        <p:txBody>
          <a:bodyPr wrap="square" lIns="0" rIns="0">
            <a:spAutoFit/>
          </a:bodyPr>
          <a:lstStyle/>
          <a:p>
            <a:pPr algn="ctr">
              <a:lnSpc>
                <a:spcPct val="8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Make Users Productive Anywhere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500"/>
                                        <p:tgtEl>
                                          <p:spTgt spid="1030"/>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up)">
                                      <p:cBhvr>
                                        <p:cTn id="76" dur="500"/>
                                        <p:tgtEl>
                                          <p:spTgt spid="4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00"/>
                                        <p:tgtEl>
                                          <p:spTgt spid="6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1000"/>
                                        <p:tgtEl>
                                          <p:spTgt spid="72"/>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1000"/>
                                        <p:tgtEl>
                                          <p:spTgt spid="76"/>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1000"/>
                                        <p:tgtEl>
                                          <p:spTgt spid="75"/>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32" grpId="0" animBg="1"/>
      <p:bldP spid="74" grpId="0" animBg="1"/>
      <p:bldP spid="75" grpId="0" animBg="1"/>
      <p:bldP spid="76" grpId="0" animBg="1"/>
      <p:bldP spid="73" grpId="0" animBg="1"/>
      <p:bldP spid="72" grpId="0" animBg="1"/>
      <p:bldP spid="71" grpId="0" animBg="1"/>
      <p:bldP spid="35" grpId="0"/>
      <p:bldP spid="41" grpId="0"/>
      <p:bldP spid="42" grpId="0"/>
      <p:bldP spid="43" grpId="0" animBg="1"/>
      <p:bldP spid="59" grpId="0" animBg="1"/>
      <p:bldP spid="61" grpId="0" animBg="1"/>
      <p:bldP spid="36" grpId="0"/>
      <p:bldP spid="37" grpId="0"/>
      <p:bldP spid="57" grpId="0" animBg="1"/>
      <p:bldP spid="28" grpId="0" animBg="1"/>
      <p:bldP spid="62" grpId="0" animBg="1"/>
      <p:bldP spid="63" grpId="0" animBg="1"/>
      <p:bldP spid="67" grpId="0" animBg="1"/>
      <p:bldP spid="64" grpId="0" animBg="1"/>
      <p:bldP spid="66" grpId="0" animBg="1"/>
      <p:bldP spid="68"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4298350" y="3570474"/>
            <a:ext cx="3633538" cy="192317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 name="Rectangle 25"/>
          <p:cNvSpPr/>
          <p:nvPr/>
        </p:nvSpPr>
        <p:spPr bwMode="auto">
          <a:xfrm>
            <a:off x="5146860" y="834739"/>
            <a:ext cx="3047112" cy="1569140"/>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 name="Rectangle 8"/>
          <p:cNvSpPr/>
          <p:nvPr/>
        </p:nvSpPr>
        <p:spPr bwMode="auto">
          <a:xfrm>
            <a:off x="604656" y="1489883"/>
            <a:ext cx="2891579" cy="1967551"/>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032" name="Picture 8" descr="\\Adisbssvr\adi shared folders\Microsoft\MS_08-00483_Nash_fall_PPT\ADI_Art\Working_Art\Concept_2_images\collage02.png"/>
          <p:cNvPicPr>
            <a:picLocks noChangeAspect="1" noChangeArrowheads="1"/>
          </p:cNvPicPr>
          <p:nvPr/>
        </p:nvPicPr>
        <p:blipFill>
          <a:blip r:embed="rId3" cstate="print"/>
          <a:srcRect/>
          <a:stretch>
            <a:fillRect/>
          </a:stretch>
        </p:blipFill>
        <p:spPr bwMode="auto">
          <a:xfrm>
            <a:off x="4057635" y="1069428"/>
            <a:ext cx="1035498" cy="862916"/>
          </a:xfrm>
          <a:prstGeom prst="rect">
            <a:avLst/>
          </a:prstGeom>
          <a:noFill/>
        </p:spPr>
      </p:pic>
      <p:sp>
        <p:nvSpPr>
          <p:cNvPr id="2" name="Title 1"/>
          <p:cNvSpPr>
            <a:spLocks noGrp="1"/>
          </p:cNvSpPr>
          <p:nvPr>
            <p:ph type="title"/>
          </p:nvPr>
        </p:nvSpPr>
        <p:spPr>
          <a:xfrm>
            <a:off x="238124" y="160288"/>
            <a:ext cx="8639175" cy="911155"/>
          </a:xfrm>
        </p:spPr>
        <p:txBody>
          <a:bodyPr/>
          <a:lstStyle/>
          <a:p>
            <a:r>
              <a:rPr dirty="0"/>
              <a:t>Make Users Productive Anywhere</a:t>
            </a:r>
            <a:endParaRPr lang="en-US" dirty="0"/>
          </a:p>
        </p:txBody>
      </p:sp>
      <p:pic>
        <p:nvPicPr>
          <p:cNvPr id="1034" name="Picture 10" descr="\\Adisbssvr\adi shared folders\Microsoft\MS_08-00483_Nash_fall_PPT\ADI_Art\Working_Art\Concept_2_images\collage04.png"/>
          <p:cNvPicPr>
            <a:picLocks noChangeAspect="1" noChangeArrowheads="1"/>
          </p:cNvPicPr>
          <p:nvPr/>
        </p:nvPicPr>
        <p:blipFill>
          <a:blip r:embed="rId4" cstate="print"/>
          <a:srcRect/>
          <a:stretch>
            <a:fillRect/>
          </a:stretch>
        </p:blipFill>
        <p:spPr bwMode="auto">
          <a:xfrm>
            <a:off x="6691654" y="2684061"/>
            <a:ext cx="1012667" cy="843889"/>
          </a:xfrm>
          <a:prstGeom prst="rect">
            <a:avLst/>
          </a:prstGeom>
          <a:noFill/>
        </p:spPr>
      </p:pic>
      <p:pic>
        <p:nvPicPr>
          <p:cNvPr id="1033" name="Picture 9" descr="\\Adisbssvr\adi shared folders\Microsoft\MS_08-00483_Nash_fall_PPT\ADI_Art\Working_Art\Concept_2_images\collage03.png"/>
          <p:cNvPicPr>
            <a:picLocks noChangeAspect="1" noChangeArrowheads="1"/>
          </p:cNvPicPr>
          <p:nvPr/>
        </p:nvPicPr>
        <p:blipFill>
          <a:blip r:embed="rId5" cstate="print"/>
          <a:srcRect l="20908" r="16658" b="4762"/>
          <a:stretch>
            <a:fillRect/>
          </a:stretch>
        </p:blipFill>
        <p:spPr bwMode="auto">
          <a:xfrm>
            <a:off x="593767" y="3493325"/>
            <a:ext cx="2101933" cy="1781301"/>
          </a:xfrm>
          <a:prstGeom prst="rect">
            <a:avLst/>
          </a:prstGeom>
          <a:noFill/>
        </p:spPr>
      </p:pic>
      <p:pic>
        <p:nvPicPr>
          <p:cNvPr id="1035" name="Picture 11" descr="\\Adisbssvr\adi shared folders\Microsoft\MS_08-00483_Nash_fall_PPT\ADI_Art\Working_Art\Concept_2_images\collage05.png"/>
          <p:cNvPicPr>
            <a:picLocks noChangeAspect="1" noChangeArrowheads="1"/>
          </p:cNvPicPr>
          <p:nvPr/>
        </p:nvPicPr>
        <p:blipFill>
          <a:blip r:embed="rId6" cstate="print"/>
          <a:stretch>
            <a:fillRect/>
          </a:stretch>
        </p:blipFill>
        <p:spPr bwMode="auto">
          <a:xfrm>
            <a:off x="2745579" y="3839568"/>
            <a:ext cx="1493426" cy="1244523"/>
          </a:xfrm>
          <a:prstGeom prst="rect">
            <a:avLst/>
          </a:prstGeom>
          <a:noFill/>
        </p:spPr>
      </p:pic>
      <p:pic>
        <p:nvPicPr>
          <p:cNvPr id="1037" name="Picture 13" descr="\\Adisbssvr\adi shared folders\Microsoft\MS_08-00483_Nash_fall_PPT\ADI_Art\Working_Art\Concept_2_images\collage01.png"/>
          <p:cNvPicPr>
            <a:picLocks noChangeAspect="1" noChangeArrowheads="1"/>
          </p:cNvPicPr>
          <p:nvPr/>
        </p:nvPicPr>
        <p:blipFill>
          <a:blip r:embed="rId7" cstate="print"/>
          <a:srcRect b="6320"/>
          <a:stretch>
            <a:fillRect/>
          </a:stretch>
        </p:blipFill>
        <p:spPr bwMode="auto">
          <a:xfrm>
            <a:off x="2745582" y="1979202"/>
            <a:ext cx="2345177" cy="1830799"/>
          </a:xfrm>
          <a:prstGeom prst="rect">
            <a:avLst/>
          </a:prstGeom>
          <a:noFill/>
        </p:spPr>
      </p:pic>
      <p:pic>
        <p:nvPicPr>
          <p:cNvPr id="1036" name="Picture 12" descr="\\Adisbssvr\adi shared folders\Microsoft\MS_08-00483_Nash_fall_PPT\ADI_Art\Working_Art\Concept_2_images\collage06.png"/>
          <p:cNvPicPr>
            <a:picLocks noChangeAspect="1" noChangeArrowheads="1"/>
          </p:cNvPicPr>
          <p:nvPr/>
        </p:nvPicPr>
        <p:blipFill>
          <a:blip r:embed="rId8" cstate="print"/>
          <a:stretch>
            <a:fillRect/>
          </a:stretch>
        </p:blipFill>
        <p:spPr bwMode="auto">
          <a:xfrm>
            <a:off x="5162687" y="2301561"/>
            <a:ext cx="1471666" cy="1226389"/>
          </a:xfrm>
          <a:prstGeom prst="rect">
            <a:avLst/>
          </a:prstGeom>
          <a:noFill/>
        </p:spPr>
      </p:pic>
      <p:sp>
        <p:nvSpPr>
          <p:cNvPr id="20" name="Rectangle 19"/>
          <p:cNvSpPr/>
          <p:nvPr/>
        </p:nvSpPr>
        <p:spPr>
          <a:xfrm>
            <a:off x="733620" y="1258186"/>
            <a:ext cx="2805403" cy="757130"/>
          </a:xfrm>
          <a:prstGeom prst="rect">
            <a:avLst/>
          </a:prstGeom>
        </p:spPr>
        <p:txBody>
          <a:bodyPr wrap="square">
            <a:spAutoFit/>
          </a:bodyPr>
          <a:lstStyle/>
          <a:p>
            <a:pPr>
              <a:lnSpc>
                <a:spcPct val="90000"/>
              </a:lnSpc>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Faster &amp; Easier for Everyday Tasks</a:t>
            </a:r>
            <a:endParaRPr lang="en-US" sz="24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1" name="Rectangle 20"/>
          <p:cNvSpPr/>
          <p:nvPr/>
        </p:nvSpPr>
        <p:spPr>
          <a:xfrm>
            <a:off x="733620" y="1927684"/>
            <a:ext cx="2041127" cy="130035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Responsive, reliable performance </a:t>
            </a: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Intuitive UI and navigation </a:t>
            </a:r>
          </a:p>
        </p:txBody>
      </p:sp>
      <p:sp>
        <p:nvSpPr>
          <p:cNvPr id="24" name="Rectangle 23"/>
          <p:cNvSpPr/>
          <p:nvPr/>
        </p:nvSpPr>
        <p:spPr>
          <a:xfrm>
            <a:off x="5227967" y="899239"/>
            <a:ext cx="3398294" cy="812530"/>
          </a:xfrm>
          <a:prstGeom prst="rect">
            <a:avLst/>
          </a:prstGeom>
        </p:spPr>
        <p:txBody>
          <a:bodyPr wrap="square">
            <a:spAutoFit/>
          </a:bodyPr>
          <a:lstStyle/>
          <a:p>
            <a:pP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Remove Barriers </a:t>
            </a:r>
            <a:b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to Information</a:t>
            </a:r>
          </a:p>
        </p:txBody>
      </p:sp>
      <p:sp>
        <p:nvSpPr>
          <p:cNvPr id="22" name="Rectangle 21"/>
          <p:cNvSpPr/>
          <p:nvPr/>
        </p:nvSpPr>
        <p:spPr>
          <a:xfrm>
            <a:off x="5227969" y="1547683"/>
            <a:ext cx="3149551" cy="832536"/>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Search your PC and intranet</a:t>
            </a:r>
          </a:p>
          <a:p>
            <a:pPr marL="231775" lvl="1" indent="-222250" defTabSz="914363">
              <a:lnSpc>
                <a:spcPct val="95000"/>
              </a:lnSpc>
              <a:spcBef>
                <a:spcPts val="200"/>
              </a:spcBef>
              <a:spcAft>
                <a:spcPts val="100"/>
              </a:spcAft>
              <a:buBlip>
                <a:blip r:embed="rId9"/>
              </a:buBlip>
              <a:defRPr/>
            </a:pPr>
            <a:r>
              <a:rPr lang="en-US" sz="1600" dirty="0" smtClean="0">
                <a:solidFill>
                  <a:prstClr val="white"/>
                </a:solidFill>
                <a:effectLst>
                  <a:outerShdw blurRad="393700" algn="ctr" rotWithShape="0">
                    <a:prstClr val="black">
                      <a:alpha val="68000"/>
                    </a:prstClr>
                  </a:outerShdw>
                </a:effectLst>
              </a:rPr>
              <a:t>Internet Explorer 8 retrieves data beyond the page</a:t>
            </a:r>
          </a:p>
        </p:txBody>
      </p:sp>
      <p:sp>
        <p:nvSpPr>
          <p:cNvPr id="25" name="Rectangle 24"/>
          <p:cNvSpPr/>
          <p:nvPr/>
        </p:nvSpPr>
        <p:spPr>
          <a:xfrm>
            <a:off x="4420832" y="3872017"/>
            <a:ext cx="4059423" cy="772519"/>
          </a:xfrm>
          <a:prstGeom prst="rect">
            <a:avLst/>
          </a:prstGeom>
        </p:spPr>
        <p:txBody>
          <a:bodyPr wrap="square">
            <a:spAutoFit/>
          </a:bodyPr>
          <a:lstStyle/>
          <a:p>
            <a:pPr>
              <a:lnSpc>
                <a:spcPct val="85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Access Information </a:t>
            </a:r>
            <a:b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From Anywhere </a:t>
            </a:r>
          </a:p>
        </p:txBody>
      </p:sp>
      <p:sp>
        <p:nvSpPr>
          <p:cNvPr id="28" name="Rectangle 27"/>
          <p:cNvSpPr/>
          <p:nvPr/>
        </p:nvSpPr>
        <p:spPr bwMode="auto">
          <a:xfrm>
            <a:off x="7347704" y="3220494"/>
            <a:ext cx="641445" cy="534538"/>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Rectangle 22"/>
          <p:cNvSpPr/>
          <p:nvPr/>
        </p:nvSpPr>
        <p:spPr>
          <a:xfrm>
            <a:off x="4420832" y="4504772"/>
            <a:ext cx="3745525" cy="598625"/>
          </a:xfrm>
          <a:prstGeom prst="rect">
            <a:avLst/>
          </a:prstGeom>
        </p:spPr>
        <p:txBody>
          <a:bodyPr wrap="square">
            <a:spAutoFit/>
          </a:bodyPr>
          <a:lstStyle/>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DirectAccess</a:t>
            </a:r>
            <a:r>
              <a:rPr lang="en-US" sz="14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mobile connectivity </a:t>
            </a:r>
          </a:p>
          <a:p>
            <a:pPr marL="231775" lvl="1" indent="-222250" defTabSz="914363">
              <a:lnSpc>
                <a:spcPct val="95000"/>
              </a:lnSpc>
              <a:spcBef>
                <a:spcPts val="200"/>
              </a:spcBef>
              <a:spcAft>
                <a:spcPts val="100"/>
              </a:spcAft>
              <a:buBlip>
                <a:blip r:embed="rId9"/>
              </a:buBlip>
              <a:defRPr/>
            </a:pPr>
            <a:r>
              <a:rPr lang="en-US" sz="1600" dirty="0" err="1" smtClean="0">
                <a:solidFill>
                  <a:prstClr val="white"/>
                </a:solidFill>
                <a:effectLst>
                  <a:outerShdw blurRad="393700" algn="ctr" rotWithShape="0">
                    <a:prstClr val="black">
                      <a:alpha val="68000"/>
                    </a:prstClr>
                  </a:outerShdw>
                </a:effectLst>
              </a:rPr>
              <a:t>BranchCache</a:t>
            </a:r>
            <a:r>
              <a:rPr lang="en-US" sz="14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network boost </a:t>
            </a:r>
          </a:p>
        </p:txBody>
      </p:sp>
      <p:sp>
        <p:nvSpPr>
          <p:cNvPr id="17" name="Rectangle 16"/>
          <p:cNvSpPr/>
          <p:nvPr/>
        </p:nvSpPr>
        <p:spPr bwMode="auto">
          <a:xfrm>
            <a:off x="3745301" y="834740"/>
            <a:ext cx="568086" cy="47340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Rectangle 15"/>
          <p:cNvSpPr/>
          <p:nvPr/>
        </p:nvSpPr>
        <p:spPr bwMode="auto">
          <a:xfrm>
            <a:off x="2333393" y="3119044"/>
            <a:ext cx="830743" cy="692286"/>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500"/>
                                        <p:tgtEl>
                                          <p:spTgt spid="1037"/>
                                        </p:tgtEl>
                                      </p:cBhvr>
                                    </p:animEffec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fade">
                                      <p:cBhvr>
                                        <p:cTn id="19" dur="500"/>
                                        <p:tgtEl>
                                          <p:spTgt spid="10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animEffect transition="in" filter="fade">
                                      <p:cBhvr>
                                        <p:cTn id="25" dur="500"/>
                                        <p:tgtEl>
                                          <p:spTgt spid="1036"/>
                                        </p:tgtEl>
                                      </p:cBhvr>
                                    </p:animEffect>
                                  </p:childTnLst>
                                </p:cTn>
                              </p:par>
                              <p:par>
                                <p:cTn id="26" presetID="10"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9" grpId="0" animBg="1"/>
      <p:bldP spid="20" grpId="0"/>
      <p:bldP spid="21" grpId="0"/>
      <p:bldP spid="24" grpId="0"/>
      <p:bldP spid="22" grpId="0"/>
      <p:bldP spid="25" grpId="0"/>
      <p:bldP spid="28" grpId="0" animBg="1"/>
      <p:bldP spid="23" grpId="0"/>
      <p:bldP spid="1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ame Side Corner Rectangle 40"/>
          <p:cNvSpPr/>
          <p:nvPr/>
        </p:nvSpPr>
        <p:spPr>
          <a:xfrm>
            <a:off x="4735774" y="1012209"/>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7" name="Rectangle 56"/>
          <p:cNvSpPr/>
          <p:nvPr/>
        </p:nvSpPr>
        <p:spPr>
          <a:xfrm rot="10800000">
            <a:off x="4735774" y="1351507"/>
            <a:ext cx="4174062" cy="445449"/>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0" name="Title 39"/>
          <p:cNvSpPr>
            <a:spLocks noGrp="1"/>
          </p:cNvSpPr>
          <p:nvPr>
            <p:ph type="title"/>
          </p:nvPr>
        </p:nvSpPr>
        <p:spPr>
          <a:xfrm>
            <a:off x="363654" y="91796"/>
            <a:ext cx="8382000" cy="1495794"/>
          </a:xfrm>
        </p:spPr>
        <p:txBody>
          <a:bodyPr/>
          <a:lstStyle/>
          <a:p>
            <a:r>
              <a:rPr lang="en-US" sz="4400" dirty="0" smtClean="0"/>
              <a:t>Enterprise Search </a:t>
            </a:r>
            <a:br>
              <a:rPr lang="en-US" sz="4400" dirty="0" smtClean="0"/>
            </a:br>
            <a:r>
              <a:rPr sz="2000" dirty="0">
                <a:solidFill>
                  <a:schemeClr val="tx1"/>
                </a:solidFill>
              </a:rPr>
              <a:t>Make Users Productive Anywhere </a:t>
            </a:r>
            <a:br>
              <a:rPr sz="2000" dirty="0">
                <a:solidFill>
                  <a:schemeClr val="tx1"/>
                </a:solidFill>
              </a:rPr>
            </a:br>
            <a:endParaRPr lang="en-US" sz="4400" dirty="0">
              <a:solidFill>
                <a:schemeClr val="tx1"/>
              </a:solidFill>
            </a:endParaRPr>
          </a:p>
        </p:txBody>
      </p:sp>
      <p:sp>
        <p:nvSpPr>
          <p:cNvPr id="74" name="Round Same Side Corner Rectangle 73"/>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92" name="Rectangle 11307"/>
          <p:cNvPicPr>
            <a:picLocks noChangeAspect="1" noChangeArrowheads="1"/>
          </p:cNvPicPr>
          <p:nvPr/>
        </p:nvPicPr>
        <p:blipFill>
          <a:blip r:embed="rId3" cstate="print"/>
          <a:srcRect/>
          <a:stretch>
            <a:fillRect/>
          </a:stretch>
        </p:blipFill>
        <p:spPr bwMode="auto">
          <a:xfrm>
            <a:off x="533146" y="1634887"/>
            <a:ext cx="1944752" cy="172390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93" name="Rectangle 11308" descr="D:\Clip_Installer\DVD_ART\BoxShots_Logos\Windows Vista\Windows Vista Logo Horizontal W.png"/>
          <p:cNvPicPr>
            <a:picLocks noChangeAspect="1" noChangeArrowheads="1"/>
          </p:cNvPicPr>
          <p:nvPr/>
        </p:nvPicPr>
        <p:blipFill>
          <a:blip r:embed="rId4" cstate="print"/>
          <a:srcRect/>
          <a:stretch>
            <a:fillRect/>
          </a:stretch>
        </p:blipFill>
        <p:spPr bwMode="auto">
          <a:xfrm>
            <a:off x="634132" y="2969898"/>
            <a:ext cx="1499494" cy="252466"/>
          </a:xfrm>
          <a:prstGeom prst="rect">
            <a:avLst/>
          </a:prstGeom>
          <a:noFill/>
          <a:ln w="9525">
            <a:noFill/>
            <a:miter lim="800000"/>
            <a:headEnd/>
            <a:tailEnd/>
          </a:ln>
        </p:spPr>
      </p:pic>
      <p:sp>
        <p:nvSpPr>
          <p:cNvPr id="88" name="Rectangle 87"/>
          <p:cNvSpPr/>
          <p:nvPr/>
        </p:nvSpPr>
        <p:spPr>
          <a:xfrm rot="5400000">
            <a:off x="2250376" y="-916129"/>
            <a:ext cx="37605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xmlns:mc="http://schemas.openxmlformats.org/markup-compatibility/2006" xmlns:a14="http://schemas.microsoft.com/office/drawing/2010/main" val="FFFFFF" mc:Ignorable=""/>
              </a:solidFill>
              <a:latin typeface="Segoe"/>
              <a:ea typeface="+mn-ea"/>
              <a:cs typeface="+mn-cs"/>
            </a:endParaRPr>
          </a:p>
        </p:txBody>
      </p:sp>
      <p:sp>
        <p:nvSpPr>
          <p:cNvPr id="89"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algn="l" rtl="0" eaLnBrk="0" hangingPunct="0">
              <a:lnSpc>
                <a:spcPct val="90000"/>
              </a:lnSpc>
            </a:pPr>
            <a:r>
              <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Situation Today</a:t>
            </a:r>
          </a:p>
        </p:txBody>
      </p:sp>
      <p:grpSp>
        <p:nvGrpSpPr>
          <p:cNvPr id="2" name="Group 61"/>
          <p:cNvGrpSpPr/>
          <p:nvPr/>
        </p:nvGrpSpPr>
        <p:grpSpPr>
          <a:xfrm>
            <a:off x="4724400" y="1016001"/>
            <a:ext cx="4313278" cy="376050"/>
            <a:chOff x="228600" y="6889899"/>
            <a:chExt cx="8348472" cy="451260"/>
          </a:xfrm>
        </p:grpSpPr>
        <p:sp>
          <p:nvSpPr>
            <p:cNvPr id="43" name="Rectangle 42"/>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45" name="TextBox 11277"/>
            <p:cNvSpPr txBox="1">
              <a:spLocks noChangeArrowheads="1"/>
            </p:cNvSpPr>
            <p:nvPr/>
          </p:nvSpPr>
          <p:spPr bwMode="auto">
            <a:xfrm>
              <a:off x="572110" y="6950270"/>
              <a:ext cx="7410707" cy="332399"/>
            </a:xfrm>
            <a:prstGeom prst="rect">
              <a:avLst/>
            </a:prstGeom>
            <a:noFill/>
            <a:ln w="9525">
              <a:noFill/>
              <a:miter lim="800000"/>
              <a:headEnd/>
              <a:tailEnd/>
            </a:ln>
          </p:spPr>
          <p:txBody>
            <a:bodyPr lIns="0" tIns="0" rIns="0" bIns="0" anchor="ctr">
              <a:spAutoFit/>
            </a:bodyPr>
            <a:lstStyle/>
            <a:p>
              <a:pPr algn="l" rtl="0" eaLnBrk="0" hangingPunct="0">
                <a:lnSpc>
                  <a:spcPct val="90000"/>
                </a:lnSpc>
              </a:pPr>
              <a:r>
                <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Windows 7 Solution</a:t>
              </a:r>
            </a:p>
          </p:txBody>
        </p:sp>
      </p:grpSp>
      <p:sp>
        <p:nvSpPr>
          <p:cNvPr id="56" name="Rectangle 55"/>
          <p:cNvSpPr/>
          <p:nvPr/>
        </p:nvSpPr>
        <p:spPr>
          <a:xfrm>
            <a:off x="4780155" y="3302002"/>
            <a:ext cx="4191000" cy="1377300"/>
          </a:xfrm>
          <a:prstGeom prst="rect">
            <a:avLst/>
          </a:prstGeom>
        </p:spPr>
        <p:txBody>
          <a:bodyPr wrap="square">
            <a:spAutoFit/>
          </a:bodyPr>
          <a:lstStyle/>
          <a:p>
            <a:pPr marL="287338" lvl="1" indent="-277813" defTabSz="914363">
              <a:lnSpc>
                <a:spcPct val="90000"/>
              </a:lnSpc>
              <a:spcBef>
                <a:spcPts val="200"/>
              </a:spcBef>
              <a:spcAft>
                <a:spcPts val="100"/>
              </a:spcAft>
              <a:buBlip>
                <a:blip r:embed="rId5"/>
              </a:buBlip>
              <a:defRPr/>
            </a:pPr>
            <a:r>
              <a:rPr lang="en-US" dirty="0" smtClean="0">
                <a:solidFill>
                  <a:prstClr val="white"/>
                </a:solidFill>
                <a:effectLst>
                  <a:outerShdw blurRad="393700" algn="ctr" rotWithShape="0">
                    <a:prstClr val="black">
                      <a:alpha val="68000"/>
                    </a:prstClr>
                  </a:outerShdw>
                </a:effectLst>
                <a:latin typeface="Segoe"/>
              </a:rPr>
              <a:t>Consistent user experience for finding data from multiple locations</a:t>
            </a:r>
          </a:p>
          <a:p>
            <a:pPr marL="287338" lvl="1" indent="-277813" defTabSz="914363">
              <a:lnSpc>
                <a:spcPct val="90000"/>
              </a:lnSpc>
              <a:spcBef>
                <a:spcPts val="200"/>
              </a:spcBef>
              <a:spcAft>
                <a:spcPts val="100"/>
              </a:spcAft>
              <a:buBlip>
                <a:blip r:embed="rId5"/>
              </a:buBlip>
              <a:defRPr/>
            </a:pPr>
            <a:r>
              <a:rPr lang="en-US" dirty="0" smtClean="0">
                <a:solidFill>
                  <a:prstClr val="white"/>
                </a:solidFill>
                <a:effectLst>
                  <a:outerShdw blurRad="393700" algn="ctr" rotWithShape="0">
                    <a:prstClr val="black">
                      <a:alpha val="68000"/>
                    </a:prstClr>
                  </a:outerShdw>
                </a:effectLst>
                <a:latin typeface="Segoe"/>
              </a:rPr>
              <a:t>IT </a:t>
            </a:r>
            <a:r>
              <a:rPr lang="en-US" kern="1200" dirty="0">
                <a:solidFill>
                  <a:prstClr val="white"/>
                </a:solidFill>
                <a:effectLst>
                  <a:outerShdw blurRad="393700" algn="ctr" rotWithShape="0">
                    <a:prstClr val="black">
                      <a:alpha val="68000"/>
                    </a:prstClr>
                  </a:outerShdw>
                </a:effectLst>
                <a:latin typeface="Segoe"/>
                <a:ea typeface="+mn-ea"/>
                <a:cs typeface="+mn-cs"/>
              </a:rPr>
              <a:t>can pre-populate links on Start menu and Explorer to preferred sites with “Enterprise Search Scopes” </a:t>
            </a:r>
          </a:p>
        </p:txBody>
      </p:sp>
      <p:sp>
        <p:nvSpPr>
          <p:cNvPr id="58" name="TextBox 11277"/>
          <p:cNvSpPr txBox="1">
            <a:spLocks noChangeArrowheads="1"/>
          </p:cNvSpPr>
          <p:nvPr/>
        </p:nvSpPr>
        <p:spPr bwMode="auto">
          <a:xfrm>
            <a:off x="5024085" y="1462941"/>
            <a:ext cx="4114800" cy="249299"/>
          </a:xfrm>
          <a:prstGeom prst="rect">
            <a:avLst/>
          </a:prstGeom>
          <a:noFill/>
          <a:ln w="9525">
            <a:noFill/>
            <a:miter lim="800000"/>
            <a:headEnd/>
            <a:tailEnd/>
          </a:ln>
        </p:spPr>
        <p:txBody>
          <a:bodyPr wrap="square" lIns="0" tIns="0" rIns="0" bIns="0" anchor="ctr">
            <a:spAutoFit/>
          </a:bodyPr>
          <a:lstStyle/>
          <a:p>
            <a:pPr algn="l" rtl="0" fontAlgn="base">
              <a:lnSpc>
                <a:spcPct val="90000"/>
              </a:lnSpc>
              <a:spcBef>
                <a:spcPct val="0"/>
              </a:spcBef>
              <a:spcAft>
                <a:spcPct val="0"/>
              </a:spcAft>
              <a:defRPr/>
            </a:pPr>
            <a:r>
              <a:rPr lang="en-US"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Search Federation</a:t>
            </a:r>
          </a:p>
        </p:txBody>
      </p:sp>
      <p:sp>
        <p:nvSpPr>
          <p:cNvPr id="60" name="Rectangle 59"/>
          <p:cNvSpPr/>
          <p:nvPr/>
        </p:nvSpPr>
        <p:spPr>
          <a:xfrm>
            <a:off x="382136" y="3592015"/>
            <a:ext cx="4189865" cy="1665071"/>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5"/>
              </a:buBlip>
              <a:defRPr/>
            </a:pPr>
            <a:r>
              <a:rPr lang="en-US" kern="1200" dirty="0" smtClean="0">
                <a:solidFill>
                  <a:prstClr val="white"/>
                </a:solidFill>
                <a:effectLst>
                  <a:outerShdw blurRad="393700" algn="ctr" rotWithShape="0">
                    <a:prstClr val="black">
                      <a:alpha val="68000"/>
                    </a:prstClr>
                  </a:outerShdw>
                </a:effectLst>
                <a:latin typeface="Segoe"/>
                <a:ea typeface="+mn-ea"/>
                <a:cs typeface="+mn-cs"/>
              </a:rPr>
              <a:t>Current desktop </a:t>
            </a:r>
            <a:r>
              <a:rPr lang="en-US" kern="1200" dirty="0">
                <a:solidFill>
                  <a:prstClr val="white"/>
                </a:solidFill>
                <a:effectLst>
                  <a:outerShdw blurRad="393700" algn="ctr" rotWithShape="0">
                    <a:prstClr val="black">
                      <a:alpha val="68000"/>
                    </a:prstClr>
                  </a:outerShdw>
                </a:effectLst>
                <a:latin typeface="Segoe"/>
                <a:ea typeface="+mn-ea"/>
                <a:cs typeface="+mn-cs"/>
              </a:rPr>
              <a:t>and </a:t>
            </a:r>
            <a:r>
              <a:rPr lang="en-US" dirty="0" smtClean="0">
                <a:solidFill>
                  <a:prstClr val="white"/>
                </a:solidFill>
                <a:effectLst>
                  <a:outerShdw blurRad="393700" algn="ctr" rotWithShape="0">
                    <a:prstClr val="black">
                      <a:alpha val="68000"/>
                    </a:prstClr>
                  </a:outerShdw>
                </a:effectLst>
                <a:latin typeface="Segoe"/>
              </a:rPr>
              <a:t>E</a:t>
            </a:r>
            <a:r>
              <a:rPr lang="en-US" kern="1200" dirty="0" smtClean="0">
                <a:solidFill>
                  <a:prstClr val="white"/>
                </a:solidFill>
                <a:effectLst>
                  <a:outerShdw blurRad="393700" algn="ctr" rotWithShape="0">
                    <a:prstClr val="black">
                      <a:alpha val="68000"/>
                    </a:prstClr>
                  </a:outerShdw>
                </a:effectLst>
                <a:latin typeface="Segoe"/>
                <a:ea typeface="+mn-ea"/>
                <a:cs typeface="+mn-cs"/>
              </a:rPr>
              <a:t>nterprise search solutions are good, but not integrated</a:t>
            </a:r>
            <a:endParaRPr lang="en-US" kern="1200" dirty="0">
              <a:solidFill>
                <a:prstClr val="white"/>
              </a:solidFill>
              <a:effectLst>
                <a:outerShdw blurRad="393700" algn="ctr" rotWithShape="0">
                  <a:prstClr val="black">
                    <a:alpha val="68000"/>
                  </a:prstClr>
                </a:outerShdw>
              </a:effectLst>
              <a:latin typeface="Segoe"/>
              <a:ea typeface="+mn-ea"/>
              <a:cs typeface="+mn-cs"/>
            </a:endParaRPr>
          </a:p>
          <a:p>
            <a:pPr marL="287338" lvl="1" indent="-277813" algn="l" defTabSz="914363" rtl="0" fontAlgn="base">
              <a:lnSpc>
                <a:spcPct val="90000"/>
              </a:lnSpc>
              <a:spcBef>
                <a:spcPts val="200"/>
              </a:spcBef>
              <a:spcAft>
                <a:spcPts val="100"/>
              </a:spcAft>
              <a:buFontTx/>
              <a:buBlip>
                <a:blip r:embed="rId5"/>
              </a:buBlip>
              <a:defRPr/>
            </a:pPr>
            <a:r>
              <a:rPr lang="en-US" kern="1200" dirty="0">
                <a:solidFill>
                  <a:prstClr val="white"/>
                </a:solidFill>
                <a:effectLst>
                  <a:outerShdw blurRad="393700" algn="ctr" rotWithShape="0">
                    <a:prstClr val="black">
                      <a:alpha val="68000"/>
                    </a:prstClr>
                  </a:outerShdw>
                </a:effectLst>
                <a:latin typeface="Segoe"/>
                <a:ea typeface="+mn-ea"/>
                <a:cs typeface="+mn-cs"/>
              </a:rPr>
              <a:t>Users need to take different steps to find data on PC and data on </a:t>
            </a:r>
            <a:r>
              <a:rPr lang="en-US" kern="1200" dirty="0" smtClean="0">
                <a:solidFill>
                  <a:prstClr val="white"/>
                </a:solidFill>
                <a:effectLst>
                  <a:outerShdw blurRad="393700" algn="ctr" rotWithShape="0">
                    <a:prstClr val="black">
                      <a:alpha val="68000"/>
                    </a:prstClr>
                  </a:outerShdw>
                </a:effectLst>
                <a:latin typeface="Segoe"/>
                <a:ea typeface="+mn-ea"/>
                <a:cs typeface="+mn-cs"/>
              </a:rPr>
              <a:t>servers</a:t>
            </a:r>
          </a:p>
          <a:p>
            <a:pPr marL="287338" lvl="1" indent="-277813" algn="l" defTabSz="914363" rtl="0" fontAlgn="base">
              <a:lnSpc>
                <a:spcPct val="90000"/>
              </a:lnSpc>
              <a:spcBef>
                <a:spcPts val="200"/>
              </a:spcBef>
              <a:spcAft>
                <a:spcPts val="100"/>
              </a:spcAft>
              <a:buFontTx/>
              <a:buBlip>
                <a:blip r:embed="rId5"/>
              </a:buBlip>
              <a:defRPr/>
            </a:pPr>
            <a:r>
              <a:rPr lang="en-US" dirty="0" smtClean="0">
                <a:solidFill>
                  <a:prstClr val="white"/>
                </a:solidFill>
                <a:effectLst>
                  <a:outerShdw blurRad="393700" algn="ctr" rotWithShape="0">
                    <a:prstClr val="black">
                      <a:alpha val="68000"/>
                    </a:prstClr>
                  </a:outerShdw>
                </a:effectLst>
                <a:latin typeface="Segoe"/>
              </a:rPr>
              <a:t>Data sources are hard to discover</a:t>
            </a:r>
            <a:endParaRPr lang="en-US" kern="1200" dirty="0">
              <a:solidFill>
                <a:prstClr val="white"/>
              </a:solidFill>
              <a:effectLst>
                <a:outerShdw blurRad="393700" algn="ctr" rotWithShape="0">
                  <a:prstClr val="black">
                    <a:alpha val="68000"/>
                  </a:prstClr>
                </a:outerShdw>
              </a:effectLst>
              <a:latin typeface="Segoe"/>
              <a:ea typeface="+mn-ea"/>
              <a:cs typeface="+mn-cs"/>
            </a:endParaRPr>
          </a:p>
        </p:txBody>
      </p:sp>
      <p:grpSp>
        <p:nvGrpSpPr>
          <p:cNvPr id="3" name="Group 67"/>
          <p:cNvGrpSpPr/>
          <p:nvPr/>
        </p:nvGrpSpPr>
        <p:grpSpPr>
          <a:xfrm>
            <a:off x="2667004" y="3003708"/>
            <a:ext cx="1752599" cy="388874"/>
            <a:chOff x="5562715" y="9294074"/>
            <a:chExt cx="2438400" cy="713338"/>
          </a:xfrm>
        </p:grpSpPr>
        <p:pic>
          <p:nvPicPr>
            <p:cNvPr id="62" name="Rectangle 11303" descr="D:\Clip_Installer\DVD_ART\BoxShots_Logos\SharePoint Server 2007\SharePoint Server 2007 logo rev h.png"/>
            <p:cNvPicPr>
              <a:picLocks noChangeAspect="1" noChangeArrowheads="1"/>
            </p:cNvPicPr>
            <p:nvPr/>
          </p:nvPicPr>
          <p:blipFill>
            <a:blip r:embed="rId6" cstate="print"/>
            <a:srcRect r="11927"/>
            <a:stretch>
              <a:fillRect/>
            </a:stretch>
          </p:blipFill>
          <p:spPr bwMode="auto">
            <a:xfrm>
              <a:off x="5562715" y="9294074"/>
              <a:ext cx="2438400" cy="323850"/>
            </a:xfrm>
            <a:prstGeom prst="rect">
              <a:avLst/>
            </a:prstGeom>
            <a:noFill/>
            <a:ln w="9525">
              <a:noFill/>
              <a:miter lim="800000"/>
              <a:headEnd/>
              <a:tailEnd/>
            </a:ln>
          </p:spPr>
        </p:pic>
        <p:pic>
          <p:nvPicPr>
            <p:cNvPr id="63" name="Picture 2" descr="C:\Documents and Settings\justin\Desktop\MSSS.png"/>
            <p:cNvPicPr>
              <a:picLocks noChangeAspect="1" noChangeArrowheads="1"/>
            </p:cNvPicPr>
            <p:nvPr/>
          </p:nvPicPr>
          <p:blipFill>
            <a:blip r:embed="rId7" cstate="print"/>
            <a:srcRect/>
            <a:stretch>
              <a:fillRect/>
            </a:stretch>
          </p:blipFill>
          <p:spPr bwMode="auto">
            <a:xfrm>
              <a:off x="5837275" y="9620635"/>
              <a:ext cx="1690577" cy="386777"/>
            </a:xfrm>
            <a:prstGeom prst="rect">
              <a:avLst/>
            </a:prstGeom>
            <a:noFill/>
          </p:spPr>
        </p:pic>
      </p:grpSp>
      <p:pic>
        <p:nvPicPr>
          <p:cNvPr id="65" name="Rectangle 11300"/>
          <p:cNvPicPr>
            <a:picLocks noChangeAspect="1" noChangeArrowheads="1"/>
          </p:cNvPicPr>
          <p:nvPr/>
        </p:nvPicPr>
        <p:blipFill>
          <a:blip r:embed="rId8" cstate="print"/>
          <a:srcRect/>
          <a:stretch>
            <a:fillRect/>
          </a:stretch>
        </p:blipFill>
        <p:spPr bwMode="auto">
          <a:xfrm>
            <a:off x="3086100" y="1733708"/>
            <a:ext cx="335252" cy="49530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6" name="Rectangle 11297"/>
          <p:cNvPicPr>
            <a:picLocks noChangeAspect="1" noChangeArrowheads="1"/>
          </p:cNvPicPr>
          <p:nvPr/>
        </p:nvPicPr>
        <p:blipFill>
          <a:blip r:embed="rId9" cstate="print"/>
          <a:srcRect/>
          <a:stretch>
            <a:fillRect/>
          </a:stretch>
        </p:blipFill>
        <p:spPr bwMode="auto">
          <a:xfrm>
            <a:off x="3074670" y="2368708"/>
            <a:ext cx="445770" cy="49304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7" name="Rectangle 11298"/>
          <p:cNvPicPr>
            <a:picLocks noChangeAspect="1" noChangeArrowheads="1"/>
          </p:cNvPicPr>
          <p:nvPr/>
        </p:nvPicPr>
        <p:blipFill>
          <a:blip r:embed="rId10" cstate="print"/>
          <a:srcRect/>
          <a:stretch>
            <a:fillRect/>
          </a:stretch>
        </p:blipFill>
        <p:spPr bwMode="auto">
          <a:xfrm>
            <a:off x="3543300" y="2368708"/>
            <a:ext cx="445770" cy="46090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8" name="Rectangle 11289"/>
          <p:cNvPicPr>
            <a:picLocks noChangeAspect="1" noChangeArrowheads="1"/>
          </p:cNvPicPr>
          <p:nvPr/>
        </p:nvPicPr>
        <p:blipFill>
          <a:blip r:embed="rId11" cstate="print"/>
          <a:srcRect/>
          <a:stretch>
            <a:fillRect/>
          </a:stretch>
        </p:blipFill>
        <p:spPr bwMode="auto">
          <a:xfrm>
            <a:off x="3505200" y="1733708"/>
            <a:ext cx="495300" cy="50226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37" name="Picture 4" descr="C:\Documents and Settings\justin\Desktop\circle.png"/>
          <p:cNvPicPr>
            <a:picLocks noChangeAspect="1" noChangeArrowheads="1"/>
          </p:cNvPicPr>
          <p:nvPr/>
        </p:nvPicPr>
        <p:blipFill>
          <a:blip r:embed="rId12" cstate="print"/>
          <a:srcRect/>
          <a:stretch>
            <a:fillRect/>
          </a:stretch>
        </p:blipFill>
        <p:spPr bwMode="auto">
          <a:xfrm>
            <a:off x="5856027" y="2023709"/>
            <a:ext cx="1905000" cy="1085898"/>
          </a:xfrm>
          <a:prstGeom prst="rect">
            <a:avLst/>
          </a:prstGeom>
          <a:noFill/>
        </p:spPr>
      </p:pic>
      <p:grpSp>
        <p:nvGrpSpPr>
          <p:cNvPr id="4" name="Group 103"/>
          <p:cNvGrpSpPr/>
          <p:nvPr/>
        </p:nvGrpSpPr>
        <p:grpSpPr>
          <a:xfrm>
            <a:off x="6314088" y="2275630"/>
            <a:ext cx="1037327" cy="604423"/>
            <a:chOff x="1228060" y="7924800"/>
            <a:chExt cx="855795" cy="676317"/>
          </a:xfrm>
        </p:grpSpPr>
        <p:pic>
          <p:nvPicPr>
            <p:cNvPr id="7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13" cstate="print"/>
            <a:srcRect r="-600" b="-6222"/>
            <a:stretch>
              <a:fillRect/>
            </a:stretch>
          </p:blipFill>
          <p:spPr bwMode="auto">
            <a:xfrm>
              <a:off x="1228060" y="7924800"/>
              <a:ext cx="855795" cy="676317"/>
            </a:xfrm>
            <a:prstGeom prst="rect">
              <a:avLst/>
            </a:prstGeom>
            <a:noFill/>
            <a:effectLst>
              <a:outerShdw blurRad="50800" dist="38100" dir="2700000" algn="tl" rotWithShape="0">
                <a:prstClr val="black">
                  <a:alpha val="40000"/>
                </a:prstClr>
              </a:outerShdw>
            </a:effectLst>
          </p:spPr>
        </p:pic>
        <p:pic>
          <p:nvPicPr>
            <p:cNvPr id="71" name="Picture 70" descr="futuristic_screen.png"/>
            <p:cNvPicPr>
              <a:picLocks noChangeAspect="1"/>
            </p:cNvPicPr>
            <p:nvPr/>
          </p:nvPicPr>
          <p:blipFill>
            <a:blip r:embed="rId14" cstate="print"/>
            <a:srcRect r="30418" b="28572"/>
            <a:stretch>
              <a:fillRect/>
            </a:stretch>
          </p:blipFill>
          <p:spPr>
            <a:xfrm>
              <a:off x="1234969" y="7925726"/>
              <a:ext cx="590909" cy="459035"/>
            </a:xfrm>
            <a:prstGeom prst="rect">
              <a:avLst/>
            </a:prstGeom>
          </p:spPr>
        </p:pic>
        <p:pic>
          <p:nvPicPr>
            <p:cNvPr id="72" name="Picture 3" descr="C:\Program Files\Microsoft Resource DVD Artwork\DVD_ART\Artwork_Imagery\Shapes and Graphics\Misc\magnifying glass.png"/>
            <p:cNvPicPr>
              <a:picLocks noChangeAspect="1" noChangeArrowheads="1"/>
            </p:cNvPicPr>
            <p:nvPr/>
          </p:nvPicPr>
          <p:blipFill>
            <a:blip r:embed="rId15" cstate="print"/>
            <a:srcRect/>
            <a:stretch>
              <a:fillRect/>
            </a:stretch>
          </p:blipFill>
          <p:spPr bwMode="auto">
            <a:xfrm>
              <a:off x="1381135" y="7992460"/>
              <a:ext cx="286704" cy="304800"/>
            </a:xfrm>
            <a:prstGeom prst="rect">
              <a:avLst/>
            </a:prstGeom>
            <a:noFill/>
          </p:spPr>
        </p:pic>
      </p:grpSp>
      <p:pic>
        <p:nvPicPr>
          <p:cNvPr id="44" name="Rectangle 11298"/>
          <p:cNvPicPr>
            <a:picLocks noChangeAspect="1" noChangeArrowheads="1"/>
          </p:cNvPicPr>
          <p:nvPr/>
        </p:nvPicPr>
        <p:blipFill>
          <a:blip r:embed="rId16" cstate="print"/>
          <a:srcRect/>
          <a:stretch>
            <a:fillRect/>
          </a:stretch>
        </p:blipFill>
        <p:spPr bwMode="auto">
          <a:xfrm>
            <a:off x="6049936" y="2716228"/>
            <a:ext cx="361193" cy="330418"/>
          </a:xfrm>
          <a:prstGeom prst="rect">
            <a:avLst/>
          </a:prstGeom>
          <a:noFill/>
          <a:ln w="9525">
            <a:noFill/>
            <a:miter lim="800000"/>
            <a:headEnd/>
            <a:tailEnd/>
          </a:ln>
        </p:spPr>
      </p:pic>
      <p:pic>
        <p:nvPicPr>
          <p:cNvPr id="59" name="Rectangle 11297"/>
          <p:cNvPicPr>
            <a:picLocks noChangeAspect="1" noChangeArrowheads="1"/>
          </p:cNvPicPr>
          <p:nvPr/>
        </p:nvPicPr>
        <p:blipFill>
          <a:blip r:embed="rId17" cstate="print"/>
          <a:srcRect/>
          <a:stretch>
            <a:fillRect/>
          </a:stretch>
        </p:blipFill>
        <p:spPr bwMode="auto">
          <a:xfrm>
            <a:off x="6958296" y="1966606"/>
            <a:ext cx="361194" cy="35346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4" name="Rectangle 11289"/>
          <p:cNvPicPr>
            <a:picLocks noChangeAspect="1" noChangeArrowheads="1"/>
          </p:cNvPicPr>
          <p:nvPr/>
        </p:nvPicPr>
        <p:blipFill>
          <a:blip r:embed="rId18" cstate="print"/>
          <a:srcRect/>
          <a:stretch>
            <a:fillRect/>
          </a:stretch>
        </p:blipFill>
        <p:spPr bwMode="auto">
          <a:xfrm>
            <a:off x="5856027" y="2093605"/>
            <a:ext cx="401326" cy="360069"/>
          </a:xfrm>
          <a:prstGeom prst="rect">
            <a:avLst/>
          </a:prstGeom>
          <a:noFill/>
          <a:ln w="9525">
            <a:noFill/>
            <a:miter lim="800000"/>
            <a:headEnd/>
            <a:tailEnd/>
          </a:ln>
        </p:spPr>
      </p:pic>
      <p:pic>
        <p:nvPicPr>
          <p:cNvPr id="36" name="Picture 2"/>
          <p:cNvPicPr>
            <a:picLocks noChangeAspect="1" noChangeArrowheads="1"/>
          </p:cNvPicPr>
          <p:nvPr/>
        </p:nvPicPr>
        <p:blipFill>
          <a:blip r:embed="rId19" cstate="print"/>
          <a:srcRect t="69697" r="6608" b="6062"/>
          <a:stretch>
            <a:fillRect/>
          </a:stretch>
        </p:blipFill>
        <p:spPr bwMode="auto">
          <a:xfrm>
            <a:off x="5148593" y="4928601"/>
            <a:ext cx="3657600" cy="3175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38" name="Rectangle 37"/>
          <p:cNvSpPr/>
          <p:nvPr/>
        </p:nvSpPr>
        <p:spPr bwMode="auto">
          <a:xfrm>
            <a:off x="7500160" y="4997742"/>
            <a:ext cx="1219200" cy="190500"/>
          </a:xfrm>
          <a:prstGeom prst="rect">
            <a:avLst/>
          </a:prstGeom>
          <a:noFill/>
          <a:ln>
            <a:solidFill>
              <a:schemeClr val="accent5">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pic>
        <p:nvPicPr>
          <p:cNvPr id="42" name="Rectangle 11300"/>
          <p:cNvPicPr>
            <a:picLocks noChangeAspect="1" noChangeArrowheads="1"/>
          </p:cNvPicPr>
          <p:nvPr/>
        </p:nvPicPr>
        <p:blipFill>
          <a:blip r:embed="rId20" cstate="print"/>
          <a:srcRect/>
          <a:stretch>
            <a:fillRect/>
          </a:stretch>
        </p:blipFill>
        <p:spPr bwMode="auto">
          <a:xfrm>
            <a:off x="7359337" y="2614305"/>
            <a:ext cx="249290" cy="368301"/>
          </a:xfrm>
          <a:prstGeom prst="rect">
            <a:avLst/>
          </a:prstGeom>
          <a:noFill/>
          <a:ln w="9525">
            <a:noFill/>
            <a:miter lim="800000"/>
            <a:headEnd/>
            <a:tailEnd/>
          </a:ln>
        </p:spPr>
      </p:pic>
      <p:pic>
        <p:nvPicPr>
          <p:cNvPr id="3074" name="Picture 2" descr="C:\Users\aheaton\Desktop\Artwork_Imagery\Icons - Illustrations\_WINDOWS SERVER ICONS\People\users people persons man woman.png"/>
          <p:cNvPicPr>
            <a:picLocks noChangeAspect="1" noChangeArrowheads="1"/>
          </p:cNvPicPr>
          <p:nvPr/>
        </p:nvPicPr>
        <p:blipFill>
          <a:blip r:embed="rId21" cstate="print"/>
          <a:srcRect/>
          <a:stretch>
            <a:fillRect/>
          </a:stretch>
        </p:blipFill>
        <p:spPr bwMode="auto">
          <a:xfrm>
            <a:off x="7497464" y="2709409"/>
            <a:ext cx="329133" cy="2540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02660" y="3091565"/>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Search Federation</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 Same Side Corner Rectangle 49"/>
          <p:cNvSpPr/>
          <p:nvPr/>
        </p:nvSpPr>
        <p:spPr>
          <a:xfrm>
            <a:off x="4735774" y="1012209"/>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9" name="Rectangle 58"/>
          <p:cNvSpPr/>
          <p:nvPr/>
        </p:nvSpPr>
        <p:spPr>
          <a:xfrm rot="10800000">
            <a:off x="4735774" y="1351507"/>
            <a:ext cx="4174062" cy="445449"/>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3" name="Round Same Side Corner Rectangle 52"/>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43" name="Picture 42" descr="dome.png"/>
          <p:cNvPicPr>
            <a:picLocks noChangeAspect="1"/>
          </p:cNvPicPr>
          <p:nvPr/>
        </p:nvPicPr>
        <p:blipFill>
          <a:blip r:embed="rId3" cstate="print"/>
          <a:stretch>
            <a:fillRect/>
          </a:stretch>
        </p:blipFill>
        <p:spPr>
          <a:xfrm>
            <a:off x="427789" y="1815248"/>
            <a:ext cx="2103119" cy="107670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42" name="Picture 41" descr="dome.png"/>
          <p:cNvPicPr>
            <a:picLocks noChangeAspect="1"/>
          </p:cNvPicPr>
          <p:nvPr/>
        </p:nvPicPr>
        <p:blipFill>
          <a:blip r:embed="rId3" cstate="print"/>
          <a:stretch>
            <a:fillRect/>
          </a:stretch>
        </p:blipFill>
        <p:spPr>
          <a:xfrm>
            <a:off x="4724637" y="1870221"/>
            <a:ext cx="2103119" cy="1076709"/>
          </a:xfrm>
          <a:prstGeom prst="rect">
            <a:avLst/>
          </a:prstGeom>
        </p:spPr>
      </p:pic>
      <p:sp>
        <p:nvSpPr>
          <p:cNvPr id="40" name="Title 39"/>
          <p:cNvSpPr>
            <a:spLocks noGrp="1"/>
          </p:cNvSpPr>
          <p:nvPr>
            <p:ph type="title"/>
          </p:nvPr>
        </p:nvSpPr>
        <p:spPr>
          <a:xfrm>
            <a:off x="381000" y="191824"/>
            <a:ext cx="8382000" cy="830997"/>
          </a:xfrm>
        </p:spPr>
        <p:txBody>
          <a:bodyPr/>
          <a:lstStyle/>
          <a:p>
            <a:r>
              <a:rPr sz="4000" smtClean="0"/>
              <a:t>Remote Access for Mobile Workers</a:t>
            </a:r>
            <a:br>
              <a:rPr sz="4000" smtClean="0"/>
            </a:br>
            <a:r>
              <a:rPr sz="2000">
                <a:solidFill>
                  <a:prstClr val="white"/>
                </a:solidFill>
              </a:rPr>
              <a:t> Make Users Productive Anywhere </a:t>
            </a:r>
            <a:endParaRPr lang="en-US" sz="1800" dirty="0">
              <a:solidFill>
                <a:schemeClr val="tx1"/>
              </a:solidFill>
            </a:endParaRPr>
          </a:p>
        </p:txBody>
      </p:sp>
      <p:sp>
        <p:nvSpPr>
          <p:cNvPr id="46" name="Rectangle 45"/>
          <p:cNvSpPr/>
          <p:nvPr/>
        </p:nvSpPr>
        <p:spPr>
          <a:xfrm rot="5400000">
            <a:off x="2250376" y="-916129"/>
            <a:ext cx="376050" cy="4267200"/>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47"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Situation Today</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nvGrpSpPr>
          <p:cNvPr id="2" name="Group 61"/>
          <p:cNvGrpSpPr/>
          <p:nvPr/>
        </p:nvGrpSpPr>
        <p:grpSpPr>
          <a:xfrm>
            <a:off x="4724400" y="1016001"/>
            <a:ext cx="4313278" cy="376050"/>
            <a:chOff x="228600" y="6889899"/>
            <a:chExt cx="8348472" cy="451260"/>
          </a:xfrm>
        </p:grpSpPr>
        <p:sp>
          <p:nvSpPr>
            <p:cNvPr id="51" name="Rectangle 50"/>
            <p:cNvSpPr/>
            <p:nvPr/>
          </p:nvSpPr>
          <p:spPr>
            <a:xfrm rot="5400000">
              <a:off x="4177206" y="2941293"/>
              <a:ext cx="451260" cy="8348472"/>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54" name="TextBox 11277"/>
            <p:cNvSpPr txBox="1">
              <a:spLocks noChangeArrowheads="1"/>
            </p:cNvSpPr>
            <p:nvPr/>
          </p:nvSpPr>
          <p:spPr bwMode="auto">
            <a:xfrm>
              <a:off x="572110" y="6950270"/>
              <a:ext cx="7768290" cy="3323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Solution</a:t>
              </a:r>
            </a:p>
          </p:txBody>
        </p:sp>
      </p:grpSp>
      <p:sp>
        <p:nvSpPr>
          <p:cNvPr id="55" name="Rectangle 54"/>
          <p:cNvSpPr/>
          <p:nvPr/>
        </p:nvSpPr>
        <p:spPr>
          <a:xfrm>
            <a:off x="4698838" y="3383190"/>
            <a:ext cx="4419600" cy="1914370"/>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4"/>
              </a:buBlip>
              <a:defRPr/>
            </a:pPr>
            <a:r>
              <a:rPr lang="en-US" dirty="0" smtClean="0">
                <a:solidFill>
                  <a:prstClr val="white"/>
                </a:solidFill>
                <a:effectLst>
                  <a:outerShdw blurRad="393700" algn="ctr" rotWithShape="0">
                    <a:prstClr val="black">
                      <a:alpha val="68000"/>
                    </a:prstClr>
                  </a:outerShdw>
                </a:effectLst>
              </a:rPr>
              <a:t>New network paradigm enables same experience inside &amp; outside the office</a:t>
            </a:r>
          </a:p>
          <a:p>
            <a:pPr marL="287338" lvl="1" indent="-277813" defTabSz="914363" fontAlgn="base">
              <a:lnSpc>
                <a:spcPct val="90000"/>
              </a:lnSpc>
              <a:spcBef>
                <a:spcPts val="200"/>
              </a:spcBef>
              <a:spcAft>
                <a:spcPts val="100"/>
              </a:spcAft>
              <a:buBlip>
                <a:blip r:embed="rId4"/>
              </a:buBlip>
              <a:defRPr/>
            </a:pPr>
            <a:r>
              <a:rPr lang="en-US" dirty="0" smtClean="0">
                <a:solidFill>
                  <a:prstClr val="white"/>
                </a:solidFill>
                <a:effectLst>
                  <a:outerShdw blurRad="393700" algn="ctr" rotWithShape="0">
                    <a:prstClr val="black">
                      <a:alpha val="68000"/>
                    </a:prstClr>
                  </a:outerShdw>
                </a:effectLst>
              </a:rPr>
              <a:t>Seamless access to network resources  increases productivity of mobile users</a:t>
            </a:r>
          </a:p>
          <a:p>
            <a:pPr marL="287338" lvl="1" indent="-277813" defTabSz="914363" fontAlgn="base">
              <a:lnSpc>
                <a:spcPct val="90000"/>
              </a:lnSpc>
              <a:spcBef>
                <a:spcPts val="200"/>
              </a:spcBef>
              <a:spcAft>
                <a:spcPts val="100"/>
              </a:spcAft>
              <a:buBlip>
                <a:blip r:embed="rId4"/>
              </a:buBlip>
              <a:defRPr/>
            </a:pPr>
            <a:r>
              <a:rPr lang="en-US" dirty="0" smtClean="0">
                <a:solidFill>
                  <a:prstClr val="white"/>
                </a:solidFill>
                <a:effectLst>
                  <a:outerShdw blurRad="393700" algn="ctr" rotWithShape="0">
                    <a:prstClr val="black">
                      <a:alpha val="68000"/>
                    </a:prstClr>
                  </a:outerShdw>
                </a:effectLst>
              </a:rPr>
              <a:t>Easy to service mobile PCs and distribute updates and polices</a:t>
            </a:r>
          </a:p>
        </p:txBody>
      </p:sp>
      <p:sp>
        <p:nvSpPr>
          <p:cNvPr id="68" name="TextBox 67"/>
          <p:cNvSpPr txBox="1"/>
          <p:nvPr/>
        </p:nvSpPr>
        <p:spPr>
          <a:xfrm>
            <a:off x="304800" y="3527076"/>
            <a:ext cx="4191000" cy="1626599"/>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4"/>
              </a:buBlip>
              <a:defRPr/>
            </a:pPr>
            <a:r>
              <a:rPr lang="en-US" dirty="0" smtClean="0">
                <a:solidFill>
                  <a:prstClr val="white"/>
                </a:solidFill>
                <a:effectLst>
                  <a:outerShdw blurRad="393700" algn="ctr" rotWithShape="0">
                    <a:prstClr val="black">
                      <a:alpha val="68000"/>
                    </a:prstClr>
                  </a:outerShdw>
                </a:effectLst>
              </a:rPr>
              <a:t>Difficult for users to access corporate resources from outside the office</a:t>
            </a:r>
          </a:p>
          <a:p>
            <a:pPr marL="287338" lvl="1" indent="-277813" defTabSz="914363" fontAlgn="base">
              <a:lnSpc>
                <a:spcPct val="90000"/>
              </a:lnSpc>
              <a:spcBef>
                <a:spcPts val="200"/>
              </a:spcBef>
              <a:spcAft>
                <a:spcPts val="100"/>
              </a:spcAft>
              <a:buBlip>
                <a:blip r:embed="rId4"/>
              </a:buBlip>
              <a:defRPr/>
            </a:pPr>
            <a:r>
              <a:rPr lang="en-US" dirty="0" smtClean="0">
                <a:solidFill>
                  <a:prstClr val="white"/>
                </a:solidFill>
                <a:effectLst>
                  <a:outerShdw blurRad="393700" algn="ctr" rotWithShape="0">
                    <a:prstClr val="black">
                      <a:alpha val="68000"/>
                    </a:prstClr>
                  </a:outerShdw>
                </a:effectLst>
              </a:rPr>
              <a:t>Challenging for IT to manage, update, patch mobile PCs while disconnected</a:t>
            </a:r>
          </a:p>
        </p:txBody>
      </p:sp>
      <p:pic>
        <p:nvPicPr>
          <p:cNvPr id="70" name="Rectangle 11300"/>
          <p:cNvPicPr>
            <a:picLocks noChangeAspect="1" noChangeArrowheads="1"/>
          </p:cNvPicPr>
          <p:nvPr/>
        </p:nvPicPr>
        <p:blipFill>
          <a:blip r:embed="rId5" cstate="print"/>
          <a:srcRect/>
          <a:stretch>
            <a:fillRect/>
          </a:stretch>
        </p:blipFill>
        <p:spPr bwMode="auto">
          <a:xfrm>
            <a:off x="936290" y="1935481"/>
            <a:ext cx="282913" cy="424084"/>
          </a:xfrm>
          <a:prstGeom prst="rect">
            <a:avLst/>
          </a:prstGeom>
          <a:noFill/>
          <a:ln w="9525">
            <a:noFill/>
            <a:miter lim="800000"/>
            <a:headEnd/>
            <a:tailEnd/>
          </a:ln>
        </p:spPr>
      </p:pic>
      <p:pic>
        <p:nvPicPr>
          <p:cNvPr id="71" name="Rectangle 11297"/>
          <p:cNvPicPr>
            <a:picLocks noChangeAspect="1" noChangeArrowheads="1"/>
          </p:cNvPicPr>
          <p:nvPr/>
        </p:nvPicPr>
        <p:blipFill>
          <a:blip r:embed="rId6" cstate="print"/>
          <a:srcRect/>
          <a:stretch>
            <a:fillRect/>
          </a:stretch>
        </p:blipFill>
        <p:spPr bwMode="auto">
          <a:xfrm>
            <a:off x="1493568" y="1892316"/>
            <a:ext cx="376177" cy="422153"/>
          </a:xfrm>
          <a:prstGeom prst="rect">
            <a:avLst/>
          </a:prstGeom>
          <a:noFill/>
          <a:ln w="9525">
            <a:noFill/>
            <a:miter lim="800000"/>
            <a:headEnd/>
            <a:tailEnd/>
          </a:ln>
        </p:spPr>
      </p:pic>
      <p:pic>
        <p:nvPicPr>
          <p:cNvPr id="72" name="Rectangle 11289"/>
          <p:cNvPicPr>
            <a:picLocks noChangeAspect="1" noChangeArrowheads="1"/>
          </p:cNvPicPr>
          <p:nvPr/>
        </p:nvPicPr>
        <p:blipFill>
          <a:blip r:embed="rId7" cstate="print"/>
          <a:srcRect/>
          <a:stretch>
            <a:fillRect/>
          </a:stretch>
        </p:blipFill>
        <p:spPr bwMode="auto">
          <a:xfrm>
            <a:off x="609603" y="2241282"/>
            <a:ext cx="417975" cy="430046"/>
          </a:xfrm>
          <a:prstGeom prst="rect">
            <a:avLst/>
          </a:prstGeom>
          <a:noFill/>
          <a:ln w="9525">
            <a:noFill/>
            <a:miter lim="800000"/>
            <a:headEnd/>
            <a:tailEnd/>
          </a:ln>
        </p:spPr>
      </p:pic>
      <p:pic>
        <p:nvPicPr>
          <p:cNvPr id="79"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1143000" y="2486564"/>
            <a:ext cx="651464" cy="439340"/>
          </a:xfrm>
          <a:prstGeom prst="rect">
            <a:avLst/>
          </a:prstGeom>
          <a:noFill/>
          <a:effectLst>
            <a:outerShdw blurRad="50800" dist="38100" dir="2700000" algn="tl" rotWithShape="0">
              <a:prstClr val="black">
                <a:alpha val="40000"/>
              </a:prstClr>
            </a:outerShdw>
          </a:effectLst>
        </p:spPr>
      </p:pic>
      <p:pic>
        <p:nvPicPr>
          <p:cNvPr id="90" name="Picture 14" descr="\\eventsql\dvd\Online_ART\DVD_ART34\Artwork_Imagery\Icons - Illustrations\_WINDOWS VISTA ICONS\Digital Locker lock locked.png"/>
          <p:cNvPicPr>
            <a:picLocks noChangeAspect="1" noChangeArrowheads="1"/>
          </p:cNvPicPr>
          <p:nvPr/>
        </p:nvPicPr>
        <p:blipFill>
          <a:blip r:embed="rId9" cstate="print"/>
          <a:srcRect/>
          <a:stretch>
            <a:fillRect/>
          </a:stretch>
        </p:blipFill>
        <p:spPr bwMode="auto">
          <a:xfrm>
            <a:off x="6951231" y="2262428"/>
            <a:ext cx="689753" cy="574794"/>
          </a:xfrm>
          <a:prstGeom prst="rect">
            <a:avLst/>
          </a:prstGeom>
          <a:noFill/>
        </p:spPr>
      </p:pic>
      <p:pic>
        <p:nvPicPr>
          <p:cNvPr id="92" name="Rectangle 11298"/>
          <p:cNvPicPr>
            <a:picLocks noChangeAspect="1" noChangeArrowheads="1"/>
          </p:cNvPicPr>
          <p:nvPr/>
        </p:nvPicPr>
        <p:blipFill>
          <a:blip r:embed="rId10" cstate="print"/>
          <a:srcRect/>
          <a:stretch>
            <a:fillRect/>
          </a:stretch>
        </p:blipFill>
        <p:spPr bwMode="auto">
          <a:xfrm>
            <a:off x="1909826" y="2218933"/>
            <a:ext cx="376177" cy="394633"/>
          </a:xfrm>
          <a:prstGeom prst="rect">
            <a:avLst/>
          </a:prstGeom>
          <a:noFill/>
          <a:ln w="9525">
            <a:noFill/>
            <a:miter lim="800000"/>
            <a:headEnd/>
            <a:tailEnd/>
          </a:ln>
        </p:spPr>
      </p:pic>
      <p:pic>
        <p:nvPicPr>
          <p:cNvPr id="41" name="Picture 40" descr="house home yellow.png"/>
          <p:cNvPicPr>
            <a:picLocks noChangeAspect="1"/>
          </p:cNvPicPr>
          <p:nvPr/>
        </p:nvPicPr>
        <p:blipFill>
          <a:blip r:embed="rId11" cstate="print"/>
          <a:stretch>
            <a:fillRect/>
          </a:stretch>
        </p:blipFill>
        <p:spPr>
          <a:xfrm>
            <a:off x="7801636" y="2071614"/>
            <a:ext cx="990600" cy="8255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77"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7569949" y="2416683"/>
            <a:ext cx="651464" cy="439340"/>
          </a:xfrm>
          <a:prstGeom prst="rect">
            <a:avLst/>
          </a:prstGeom>
          <a:noFill/>
          <a:effectLst>
            <a:outerShdw blurRad="50800" dist="38100" dir="2700000" algn="tl" rotWithShape="0">
              <a:prstClr val="black">
                <a:alpha val="40000"/>
              </a:prstClr>
            </a:outerShdw>
          </a:effectLst>
        </p:spPr>
      </p:pic>
      <p:sp>
        <p:nvSpPr>
          <p:cNvPr id="44" name="TextBox 43"/>
          <p:cNvSpPr txBox="1"/>
          <p:nvPr/>
        </p:nvSpPr>
        <p:spPr>
          <a:xfrm>
            <a:off x="8008851" y="2840247"/>
            <a:ext cx="800219" cy="369332"/>
          </a:xfrm>
          <a:prstGeom prst="rect">
            <a:avLst/>
          </a:prstGeom>
          <a:noFill/>
        </p:spPr>
        <p:txBody>
          <a:bodyPr wrap="none" rtlCol="0">
            <a:spAutoFit/>
          </a:bodyPr>
          <a:lstStyle/>
          <a:p>
            <a:r>
              <a:rPr lang="en-US" dirty="0" smtClean="0"/>
              <a:t>Home</a:t>
            </a:r>
            <a:endParaRPr lang="en-US" dirty="0"/>
          </a:p>
        </p:txBody>
      </p:sp>
      <p:pic>
        <p:nvPicPr>
          <p:cNvPr id="52" name="Picture 51" descr="house home yellow.png"/>
          <p:cNvPicPr>
            <a:picLocks noChangeAspect="1"/>
          </p:cNvPicPr>
          <p:nvPr/>
        </p:nvPicPr>
        <p:blipFill>
          <a:blip r:embed="rId11" cstate="print"/>
          <a:stretch>
            <a:fillRect/>
          </a:stretch>
        </p:blipFill>
        <p:spPr>
          <a:xfrm>
            <a:off x="3526808" y="2026121"/>
            <a:ext cx="990600" cy="8255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9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3368719" y="2384040"/>
            <a:ext cx="651464" cy="439340"/>
          </a:xfrm>
          <a:prstGeom prst="rect">
            <a:avLst/>
          </a:prstGeom>
          <a:noFill/>
          <a:effectLst>
            <a:outerShdw blurRad="50800" dist="38100" dir="2700000" algn="tl" rotWithShape="0">
              <a:prstClr val="black">
                <a:alpha val="40000"/>
              </a:prstClr>
            </a:outerShdw>
          </a:effectLst>
        </p:spPr>
      </p:pic>
      <p:sp>
        <p:nvSpPr>
          <p:cNvPr id="36" name="TextBox 35"/>
          <p:cNvSpPr txBox="1"/>
          <p:nvPr/>
        </p:nvSpPr>
        <p:spPr>
          <a:xfrm>
            <a:off x="1070348" y="2840247"/>
            <a:ext cx="783228" cy="369332"/>
          </a:xfrm>
          <a:prstGeom prst="rect">
            <a:avLst/>
          </a:prstGeom>
          <a:noFill/>
        </p:spPr>
        <p:txBody>
          <a:bodyPr wrap="none" rtlCol="0">
            <a:spAutoFit/>
          </a:bodyPr>
          <a:lstStyle/>
          <a:p>
            <a:r>
              <a:rPr lang="en-US" dirty="0" smtClean="0"/>
              <a:t>Office</a:t>
            </a:r>
            <a:endParaRPr lang="en-US" dirty="0"/>
          </a:p>
        </p:txBody>
      </p:sp>
      <p:sp>
        <p:nvSpPr>
          <p:cNvPr id="37" name="TextBox 36"/>
          <p:cNvSpPr txBox="1"/>
          <p:nvPr/>
        </p:nvSpPr>
        <p:spPr>
          <a:xfrm>
            <a:off x="3289000" y="2840247"/>
            <a:ext cx="800219" cy="369332"/>
          </a:xfrm>
          <a:prstGeom prst="rect">
            <a:avLst/>
          </a:prstGeom>
          <a:noFill/>
        </p:spPr>
        <p:txBody>
          <a:bodyPr wrap="none" rtlCol="0">
            <a:spAutoFit/>
          </a:bodyPr>
          <a:lstStyle/>
          <a:p>
            <a:r>
              <a:rPr lang="en-US" dirty="0" smtClean="0"/>
              <a:t>Home</a:t>
            </a:r>
            <a:endParaRPr lang="en-US" dirty="0"/>
          </a:p>
        </p:txBody>
      </p:sp>
      <p:sp>
        <p:nvSpPr>
          <p:cNvPr id="58" name="TextBox 11277"/>
          <p:cNvSpPr txBox="1">
            <a:spLocks noChangeArrowheads="1"/>
          </p:cNvSpPr>
          <p:nvPr/>
        </p:nvSpPr>
        <p:spPr bwMode="auto">
          <a:xfrm>
            <a:off x="4953003" y="1462941"/>
            <a:ext cx="4240477"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DirectAccess</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a:t>
            </a: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
        <p:nvSpPr>
          <p:cNvPr id="62" name="Left-Right Arrow 61"/>
          <p:cNvSpPr/>
          <p:nvPr/>
        </p:nvSpPr>
        <p:spPr bwMode="auto">
          <a:xfrm>
            <a:off x="2401558" y="2411109"/>
            <a:ext cx="1064525" cy="341194"/>
          </a:xfrm>
          <a:prstGeom prst="leftRightArrow">
            <a:avLst>
              <a:gd name="adj1" fmla="val 50000"/>
              <a:gd name="adj2" fmla="val 50000"/>
            </a:avLst>
          </a:pr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52000"/>
                </a:srgbClr>
              </a:gs>
              <a:gs pos="54000">
                <a:schemeClr val="tx1">
                  <a:lumMod val="65000"/>
                </a:schemeClr>
              </a:gs>
              <a:gs pos="87000">
                <a:schemeClr val="tx1">
                  <a:alpha val="51000"/>
                </a:schemeClr>
              </a:gs>
              <a:gs pos="100000">
                <a:srgbClr xmlns:mc="http://schemas.openxmlformats.org/markup-compatibility/2006" xmlns:a14="http://schemas.microsoft.com/office/drawing/2010/main" val="FFFFFF" mc:Ignorable="">
                  <a:alpha val="31000"/>
                </a:srgbClr>
              </a:gs>
            </a:gsLst>
            <a:lin ang="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dirty="0" smtClean="0">
              <a:ln w="18415" cmpd="sng">
                <a:noFill/>
                <a:prstDash val="solid"/>
              </a:ln>
              <a:solidFill>
                <a:srgbClr xmlns:mc="http://schemas.openxmlformats.org/markup-compatibility/2006" xmlns:a14="http://schemas.microsoft.com/office/drawing/2010/main" val="000000" mc:Ignorable=""/>
              </a:solidFill>
              <a:effectLst>
                <a:glow rad="101600">
                  <a:srgbClr xmlns:mc="http://schemas.openxmlformats.org/markup-compatibility/2006" xmlns:a14="http://schemas.microsoft.com/office/drawing/2010/main" val="CCECFF" mc:Ignorable=""/>
                </a:glow>
                <a:innerShdw blurRad="114300">
                  <a:prstClr val="black"/>
                </a:innerShdw>
              </a:effectLst>
              <a:latin typeface="Segoe Black" pitchFamily="34" charset="0"/>
            </a:endParaRPr>
          </a:p>
        </p:txBody>
      </p:sp>
      <p:pic>
        <p:nvPicPr>
          <p:cNvPr id="63" name="Picture 4" descr="C:\Users\aheaton\Desktop\Artwork_Imagery\Icons - Illustrations\Symbols\green blue question mark.png"/>
          <p:cNvPicPr>
            <a:picLocks noChangeAspect="1" noChangeArrowheads="1"/>
          </p:cNvPicPr>
          <p:nvPr/>
        </p:nvPicPr>
        <p:blipFill>
          <a:blip r:embed="rId12" cstate="print">
            <a:grayscl/>
          </a:blip>
          <a:srcRect/>
          <a:stretch>
            <a:fillRect/>
          </a:stretch>
        </p:blipFill>
        <p:spPr bwMode="auto">
          <a:xfrm>
            <a:off x="2822820" y="2392740"/>
            <a:ext cx="272845" cy="381000"/>
          </a:xfrm>
          <a:prstGeom prst="rect">
            <a:avLst/>
          </a:prstGeom>
          <a:noFill/>
        </p:spPr>
      </p:pic>
      <p:pic>
        <p:nvPicPr>
          <p:cNvPr id="69" name="Rectangle 11300"/>
          <p:cNvPicPr>
            <a:picLocks noChangeAspect="1" noChangeArrowheads="1"/>
          </p:cNvPicPr>
          <p:nvPr/>
        </p:nvPicPr>
        <p:blipFill>
          <a:blip r:embed="rId5" cstate="print"/>
          <a:srcRect/>
          <a:stretch>
            <a:fillRect/>
          </a:stretch>
        </p:blipFill>
        <p:spPr bwMode="auto">
          <a:xfrm>
            <a:off x="5333159" y="1981577"/>
            <a:ext cx="282913" cy="424084"/>
          </a:xfrm>
          <a:prstGeom prst="rect">
            <a:avLst/>
          </a:prstGeom>
          <a:noFill/>
          <a:ln w="9525">
            <a:noFill/>
            <a:miter lim="800000"/>
            <a:headEnd/>
            <a:tailEnd/>
          </a:ln>
        </p:spPr>
      </p:pic>
      <p:pic>
        <p:nvPicPr>
          <p:cNvPr id="73" name="Rectangle 11297"/>
          <p:cNvPicPr>
            <a:picLocks noChangeAspect="1" noChangeArrowheads="1"/>
          </p:cNvPicPr>
          <p:nvPr/>
        </p:nvPicPr>
        <p:blipFill>
          <a:blip r:embed="rId6" cstate="print"/>
          <a:srcRect/>
          <a:stretch>
            <a:fillRect/>
          </a:stretch>
        </p:blipFill>
        <p:spPr bwMode="auto">
          <a:xfrm>
            <a:off x="5849493" y="1961160"/>
            <a:ext cx="376177" cy="422153"/>
          </a:xfrm>
          <a:prstGeom prst="rect">
            <a:avLst/>
          </a:prstGeom>
          <a:noFill/>
          <a:ln w="9525">
            <a:noFill/>
            <a:miter lim="800000"/>
            <a:headEnd/>
            <a:tailEnd/>
          </a:ln>
        </p:spPr>
      </p:pic>
      <p:pic>
        <p:nvPicPr>
          <p:cNvPr id="74" name="Rectangle 11289"/>
          <p:cNvPicPr>
            <a:picLocks noChangeAspect="1" noChangeArrowheads="1"/>
          </p:cNvPicPr>
          <p:nvPr/>
        </p:nvPicPr>
        <p:blipFill>
          <a:blip r:embed="rId7" cstate="print"/>
          <a:srcRect/>
          <a:stretch>
            <a:fillRect/>
          </a:stretch>
        </p:blipFill>
        <p:spPr bwMode="auto">
          <a:xfrm>
            <a:off x="5006472" y="2287379"/>
            <a:ext cx="417975" cy="430046"/>
          </a:xfrm>
          <a:prstGeom prst="rect">
            <a:avLst/>
          </a:prstGeom>
          <a:noFill/>
          <a:ln w="9525">
            <a:noFill/>
            <a:miter lim="800000"/>
            <a:headEnd/>
            <a:tailEnd/>
          </a:ln>
        </p:spPr>
      </p:pic>
      <p:pic>
        <p:nvPicPr>
          <p:cNvPr id="7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5553517" y="2487167"/>
            <a:ext cx="651464" cy="439340"/>
          </a:xfrm>
          <a:prstGeom prst="rect">
            <a:avLst/>
          </a:prstGeom>
          <a:noFill/>
          <a:effectLst>
            <a:outerShdw blurRad="50800" dist="38100" dir="2700000" algn="tl" rotWithShape="0">
              <a:prstClr val="black">
                <a:alpha val="40000"/>
              </a:prstClr>
            </a:outerShdw>
          </a:effectLst>
        </p:spPr>
      </p:pic>
      <p:pic>
        <p:nvPicPr>
          <p:cNvPr id="76" name="Rectangle 11298"/>
          <p:cNvPicPr>
            <a:picLocks noChangeAspect="1" noChangeArrowheads="1"/>
          </p:cNvPicPr>
          <p:nvPr/>
        </p:nvPicPr>
        <p:blipFill>
          <a:blip r:embed="rId10" cstate="print"/>
          <a:srcRect/>
          <a:stretch>
            <a:fillRect/>
          </a:stretch>
        </p:blipFill>
        <p:spPr bwMode="auto">
          <a:xfrm>
            <a:off x="6224807" y="2265029"/>
            <a:ext cx="376177" cy="394633"/>
          </a:xfrm>
          <a:prstGeom prst="rect">
            <a:avLst/>
          </a:prstGeom>
          <a:noFill/>
          <a:ln w="9525">
            <a:noFill/>
            <a:miter lim="800000"/>
            <a:headEnd/>
            <a:tailEnd/>
          </a:ln>
        </p:spPr>
      </p:pic>
      <p:sp>
        <p:nvSpPr>
          <p:cNvPr id="78" name="TextBox 77"/>
          <p:cNvSpPr txBox="1"/>
          <p:nvPr/>
        </p:nvSpPr>
        <p:spPr>
          <a:xfrm>
            <a:off x="5467217" y="2840247"/>
            <a:ext cx="783228" cy="369332"/>
          </a:xfrm>
          <a:prstGeom prst="rect">
            <a:avLst/>
          </a:prstGeom>
          <a:noFill/>
        </p:spPr>
        <p:txBody>
          <a:bodyPr wrap="none" rtlCol="0">
            <a:spAutoFit/>
          </a:bodyPr>
          <a:lstStyle/>
          <a:p>
            <a:r>
              <a:rPr lang="en-US" dirty="0" smtClean="0"/>
              <a:t>Office</a:t>
            </a:r>
            <a:endParaRPr lang="en-US" dirty="0"/>
          </a:p>
        </p:txBody>
      </p:sp>
      <p:sp>
        <p:nvSpPr>
          <p:cNvPr id="45" name="Freeform 10"/>
          <p:cNvSpPr>
            <a:spLocks/>
          </p:cNvSpPr>
          <p:nvPr/>
        </p:nvSpPr>
        <p:spPr bwMode="auto">
          <a:xfrm>
            <a:off x="6544294" y="2014110"/>
            <a:ext cx="1371600" cy="394191"/>
          </a:xfrm>
          <a:custGeom>
            <a:avLst/>
            <a:gdLst/>
            <a:ahLst/>
            <a:cxnLst>
              <a:cxn ang="0">
                <a:pos x="194" y="839"/>
              </a:cxn>
              <a:cxn ang="0">
                <a:pos x="848" y="143"/>
              </a:cxn>
              <a:cxn ang="0">
                <a:pos x="1497" y="856"/>
              </a:cxn>
              <a:cxn ang="0">
                <a:pos x="1394" y="834"/>
              </a:cxn>
              <a:cxn ang="0">
                <a:pos x="1593" y="1156"/>
              </a:cxn>
              <a:cxn ang="0">
                <a:pos x="1794" y="835"/>
              </a:cxn>
              <a:cxn ang="0">
                <a:pos x="1691" y="857"/>
              </a:cxn>
              <a:cxn ang="0">
                <a:pos x="847" y="3"/>
              </a:cxn>
              <a:cxn ang="0">
                <a:pos x="0" y="859"/>
              </a:cxn>
              <a:cxn ang="0">
                <a:pos x="100" y="694"/>
              </a:cxn>
              <a:cxn ang="0">
                <a:pos x="194" y="839"/>
              </a:cxn>
            </a:cxnLst>
            <a:rect l="0" t="0" r="r" b="b"/>
            <a:pathLst>
              <a:path w="1794" h="1156">
                <a:moveTo>
                  <a:pt x="194" y="839"/>
                </a:moveTo>
                <a:cubicBezTo>
                  <a:pt x="194" y="839"/>
                  <a:pt x="213" y="143"/>
                  <a:pt x="848" y="143"/>
                </a:cubicBezTo>
                <a:cubicBezTo>
                  <a:pt x="1446" y="143"/>
                  <a:pt x="1497" y="856"/>
                  <a:pt x="1497" y="856"/>
                </a:cubicBezTo>
                <a:cubicBezTo>
                  <a:pt x="1394" y="834"/>
                  <a:pt x="1394" y="834"/>
                  <a:pt x="1394" y="834"/>
                </a:cubicBezTo>
                <a:cubicBezTo>
                  <a:pt x="1593" y="1156"/>
                  <a:pt x="1593" y="1156"/>
                  <a:pt x="1593" y="1156"/>
                </a:cubicBezTo>
                <a:cubicBezTo>
                  <a:pt x="1794" y="835"/>
                  <a:pt x="1794" y="835"/>
                  <a:pt x="1794" y="835"/>
                </a:cubicBezTo>
                <a:cubicBezTo>
                  <a:pt x="1691" y="857"/>
                  <a:pt x="1691" y="857"/>
                  <a:pt x="1691" y="857"/>
                </a:cubicBezTo>
                <a:cubicBezTo>
                  <a:pt x="1691" y="857"/>
                  <a:pt x="1598" y="7"/>
                  <a:pt x="847" y="3"/>
                </a:cubicBezTo>
                <a:cubicBezTo>
                  <a:pt x="98" y="0"/>
                  <a:pt x="0" y="859"/>
                  <a:pt x="0" y="859"/>
                </a:cubicBezTo>
                <a:cubicBezTo>
                  <a:pt x="100" y="694"/>
                  <a:pt x="100" y="694"/>
                  <a:pt x="100" y="694"/>
                </a:cubicBezTo>
                <a:lnTo>
                  <a:pt x="194" y="839"/>
                </a:lnTo>
                <a:close/>
              </a:path>
            </a:pathLst>
          </a:cu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52000"/>
                </a:srgbClr>
              </a:gs>
              <a:gs pos="54000">
                <a:schemeClr val="tx1">
                  <a:lumMod val="65000"/>
                </a:schemeClr>
              </a:gs>
              <a:gs pos="87000">
                <a:schemeClr val="tx1">
                  <a:alpha val="51000"/>
                </a:schemeClr>
              </a:gs>
              <a:gs pos="100000">
                <a:srgbClr xmlns:mc="http://schemas.openxmlformats.org/markup-compatibility/2006" xmlns:a14="http://schemas.microsoft.com/office/drawing/2010/main" val="FFFFFF" mc:Ignorable="">
                  <a:alpha val="31000"/>
                </a:srgbClr>
              </a:gs>
            </a:gsLst>
            <a:lin ang="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rgbClr xmlns:mc="http://schemas.openxmlformats.org/markup-compatibility/2006" xmlns:a14="http://schemas.microsoft.com/office/drawing/2010/main" val="000000" mc:Ignorable=""/>
              </a:solidFill>
              <a:effectLst>
                <a:glow rad="101600">
                  <a:srgbClr xmlns:mc="http://schemas.openxmlformats.org/markup-compatibility/2006" xmlns:a14="http://schemas.microsoft.com/office/drawing/2010/main" val="CCECFF" mc:Ignorable=""/>
                </a:glow>
                <a:innerShdw blurRad="114300">
                  <a:prstClr val="black"/>
                </a:innerShdw>
              </a:effectLst>
              <a:latin typeface="Segoe Black" pitchFamily="34" charset="0"/>
            </a:endParaRPr>
          </a:p>
        </p:txBody>
      </p:sp>
      <p:sp>
        <p:nvSpPr>
          <p:cNvPr id="49" name="Freeform 11"/>
          <p:cNvSpPr>
            <a:spLocks/>
          </p:cNvSpPr>
          <p:nvPr/>
        </p:nvSpPr>
        <p:spPr bwMode="auto">
          <a:xfrm>
            <a:off x="6506503" y="2652664"/>
            <a:ext cx="1371600" cy="429456"/>
          </a:xfrm>
          <a:custGeom>
            <a:avLst/>
            <a:gdLst/>
            <a:ahLst/>
            <a:cxnLst>
              <a:cxn ang="0">
                <a:pos x="1794" y="302"/>
              </a:cxn>
              <a:cxn ang="0">
                <a:pos x="950" y="1156"/>
              </a:cxn>
              <a:cxn ang="0">
                <a:pos x="103" y="300"/>
              </a:cxn>
              <a:cxn ang="0">
                <a:pos x="0" y="322"/>
              </a:cxn>
              <a:cxn ang="0">
                <a:pos x="200" y="0"/>
              </a:cxn>
              <a:cxn ang="0">
                <a:pos x="400" y="322"/>
              </a:cxn>
              <a:cxn ang="0">
                <a:pos x="297" y="300"/>
              </a:cxn>
              <a:cxn ang="0">
                <a:pos x="951" y="1016"/>
              </a:cxn>
              <a:cxn ang="0">
                <a:pos x="1600" y="320"/>
              </a:cxn>
              <a:cxn ang="0">
                <a:pos x="1688" y="477"/>
              </a:cxn>
              <a:cxn ang="0">
                <a:pos x="1794" y="302"/>
              </a:cxn>
            </a:cxnLst>
            <a:rect l="0" t="0" r="r" b="b"/>
            <a:pathLst>
              <a:path w="1794" h="1159">
                <a:moveTo>
                  <a:pt x="1794" y="302"/>
                </a:moveTo>
                <a:cubicBezTo>
                  <a:pt x="1794" y="302"/>
                  <a:pt x="1701" y="1152"/>
                  <a:pt x="950" y="1156"/>
                </a:cubicBezTo>
                <a:cubicBezTo>
                  <a:pt x="201" y="1159"/>
                  <a:pt x="103" y="300"/>
                  <a:pt x="103" y="300"/>
                </a:cubicBezTo>
                <a:cubicBezTo>
                  <a:pt x="0" y="322"/>
                  <a:pt x="0" y="322"/>
                  <a:pt x="0" y="322"/>
                </a:cubicBezTo>
                <a:cubicBezTo>
                  <a:pt x="200" y="0"/>
                  <a:pt x="200" y="0"/>
                  <a:pt x="200" y="0"/>
                </a:cubicBezTo>
                <a:cubicBezTo>
                  <a:pt x="400" y="322"/>
                  <a:pt x="400" y="322"/>
                  <a:pt x="400" y="322"/>
                </a:cubicBezTo>
                <a:cubicBezTo>
                  <a:pt x="297" y="300"/>
                  <a:pt x="297" y="300"/>
                  <a:pt x="297" y="300"/>
                </a:cubicBezTo>
                <a:cubicBezTo>
                  <a:pt x="297" y="300"/>
                  <a:pt x="316" y="1016"/>
                  <a:pt x="951" y="1016"/>
                </a:cubicBezTo>
                <a:cubicBezTo>
                  <a:pt x="1549" y="1016"/>
                  <a:pt x="1600" y="320"/>
                  <a:pt x="1600" y="320"/>
                </a:cubicBezTo>
                <a:cubicBezTo>
                  <a:pt x="1688" y="477"/>
                  <a:pt x="1688" y="477"/>
                  <a:pt x="1688" y="477"/>
                </a:cubicBezTo>
                <a:lnTo>
                  <a:pt x="1794" y="302"/>
                </a:lnTo>
                <a:close/>
              </a:path>
            </a:pathLst>
          </a:custGeom>
          <a:gradFill flip="none" rotWithShape="1">
            <a:gsLst>
              <a:gs pos="0">
                <a:srgbClr xmlns:mc="http://schemas.openxmlformats.org/markup-compatibility/2006" xmlns:a14="http://schemas.microsoft.com/office/drawing/2010/main" val="FFFFFF" mc:Ignorable=""/>
              </a:gs>
              <a:gs pos="18000">
                <a:srgbClr xmlns:mc="http://schemas.openxmlformats.org/markup-compatibility/2006" xmlns:a14="http://schemas.microsoft.com/office/drawing/2010/main" val="FFFFFF" mc:Ignorable="">
                  <a:alpha val="52000"/>
                </a:srgbClr>
              </a:gs>
              <a:gs pos="54000">
                <a:schemeClr val="tx1">
                  <a:lumMod val="65000"/>
                </a:schemeClr>
              </a:gs>
              <a:gs pos="87000">
                <a:schemeClr val="tx1">
                  <a:alpha val="51000"/>
                </a:schemeClr>
              </a:gs>
              <a:gs pos="100000">
                <a:srgbClr xmlns:mc="http://schemas.openxmlformats.org/markup-compatibility/2006" xmlns:a14="http://schemas.microsoft.com/office/drawing/2010/main" val="FFFFFF" mc:Ignorable="">
                  <a:alpha val="31000"/>
                </a:srgbClr>
              </a:gs>
            </a:gsLst>
            <a:lin ang="0" scaled="1"/>
            <a:tileRect/>
          </a:gradFill>
          <a:ln cmpd="sng">
            <a:solidFill>
              <a:srgbClr xmlns:mc="http://schemas.openxmlformats.org/markup-compatibility/2006" xmlns:a14="http://schemas.microsoft.com/office/drawing/2010/main" val="FFFFFF" mc:Ignorable="">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46278" tIns="487595" rIns="146278" bIns="73139" numCol="1" rtlCol="0" anchor="t" anchorCtr="0" compatLnSpc="1">
            <a:prstTxWarp prst="textNoShape">
              <a:avLst/>
            </a:prstTxWarp>
          </a:bodyPr>
          <a:lstStyle/>
          <a:p>
            <a:pPr algn="ctr" defTabSz="1097280" fontAlgn="base">
              <a:lnSpc>
                <a:spcPct val="80000"/>
              </a:lnSpc>
              <a:spcBef>
                <a:spcPct val="0"/>
              </a:spcBef>
              <a:spcAft>
                <a:spcPct val="0"/>
              </a:spcAft>
              <a:defRPr/>
            </a:pPr>
            <a:endParaRPr lang="en-US" sz="8000" i="1" spc="-200">
              <a:ln w="18415" cmpd="sng">
                <a:noFill/>
                <a:prstDash val="solid"/>
              </a:ln>
              <a:solidFill>
                <a:srgbClr xmlns:mc="http://schemas.openxmlformats.org/markup-compatibility/2006" xmlns:a14="http://schemas.microsoft.com/office/drawing/2010/main" val="000000" mc:Ignorable=""/>
              </a:solidFill>
              <a:effectLst>
                <a:glow rad="101600">
                  <a:srgbClr xmlns:mc="http://schemas.openxmlformats.org/markup-compatibility/2006" xmlns:a14="http://schemas.microsoft.com/office/drawing/2010/main" val="CCECFF" mc:Ignorable=""/>
                </a:glow>
                <a:innerShdw blurRad="114300">
                  <a:prstClr val="black"/>
                </a:innerShdw>
              </a:effectLst>
              <a:latin typeface="Segoe Black" pitchFamily="34" charset="0"/>
            </a:endParaRPr>
          </a:p>
        </p:txBody>
      </p:sp>
      <p:pic>
        <p:nvPicPr>
          <p:cNvPr id="56"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6993896" y="1912032"/>
            <a:ext cx="397898" cy="344514"/>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7"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7021194" y="2878348"/>
            <a:ext cx="397898" cy="344514"/>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02660" y="3101090"/>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DirectAccess</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381000" y="257176"/>
            <a:ext cx="8610600" cy="664797"/>
          </a:xfrm>
          <a:prstGeom prst="rect">
            <a:avLst/>
          </a:prstGeom>
        </p:spPr>
        <p:txBody>
          <a:bodyPr vert="horz" wrap="square" lIns="0" tIns="0" rIns="0" bIns="0" rtlCol="0" anchor="t">
            <a:spAutoFit/>
          </a:bodyPr>
          <a:lstStyle/>
          <a:p>
            <a:pPr algn="l" defTabSz="914363" rtl="0">
              <a:lnSpc>
                <a:spcPct val="90000"/>
              </a:lnSpc>
              <a:spcBef>
                <a:spcPct val="0"/>
              </a:spcBef>
            </a:pPr>
            <a:r>
              <a:rPr lang="en-US" sz="4800" kern="1200"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Agenda</a:t>
            </a:r>
            <a:endParaRPr lang="en-US" sz="4800" kern="1200" spc="-15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p:txBody>
      </p:sp>
      <p:sp>
        <p:nvSpPr>
          <p:cNvPr id="42" name="Content Placeholder 2"/>
          <p:cNvSpPr txBox="1">
            <a:spLocks/>
          </p:cNvSpPr>
          <p:nvPr/>
        </p:nvSpPr>
        <p:spPr>
          <a:xfrm>
            <a:off x="381000" y="1079500"/>
            <a:ext cx="8626475" cy="4191000"/>
          </a:xfrm>
          <a:prstGeom prst="rect">
            <a:avLst/>
          </a:prstGeom>
        </p:spPr>
        <p:txBody>
          <a:bodyPr>
            <a:normAutofit fontScale="77500" lnSpcReduction="20000"/>
          </a:bodyPr>
          <a:lstStyle/>
          <a:p>
            <a:pPr marL="396875" indent="-396875" algn="l" defTabSz="914363" rtl="0">
              <a:lnSpc>
                <a:spcPct val="90000"/>
              </a:lnSpc>
              <a:spcBef>
                <a:spcPct val="20000"/>
              </a:spcBef>
              <a:spcAft>
                <a:spcPts val="1800"/>
              </a:spcAft>
              <a:buFontTx/>
              <a:buBlip>
                <a:blip r:embed="rId3"/>
              </a:buBlip>
            </a:pPr>
            <a:r>
              <a:rPr lang="en-US" sz="3200" kern="1200" dirty="0" smtClean="0">
                <a:solidFill>
                  <a:prstClr val="white"/>
                </a:solidFill>
                <a:latin typeface="Segoe"/>
                <a:ea typeface="+mn-ea"/>
                <a:cs typeface="+mn-cs"/>
              </a:rPr>
              <a:t>Windows 7 Development Process</a:t>
            </a:r>
            <a:endParaRPr lang="en-US" sz="3200" kern="1200" dirty="0">
              <a:solidFill>
                <a:prstClr val="white"/>
              </a:solidFill>
              <a:latin typeface="Segoe"/>
              <a:ea typeface="+mn-ea"/>
              <a:cs typeface="+mn-cs"/>
            </a:endParaRPr>
          </a:p>
          <a:p>
            <a:pPr marL="396875" indent="-396875" algn="l" defTabSz="914363" rtl="0">
              <a:lnSpc>
                <a:spcPct val="90000"/>
              </a:lnSpc>
              <a:spcBef>
                <a:spcPct val="20000"/>
              </a:spcBef>
              <a:spcAft>
                <a:spcPts val="1800"/>
              </a:spcAft>
              <a:buFontTx/>
              <a:buBlip>
                <a:blip r:embed="rId3"/>
              </a:buBlip>
            </a:pPr>
            <a:r>
              <a:rPr lang="en-US" sz="3200" dirty="0" smtClean="0">
                <a:solidFill>
                  <a:prstClr val="white"/>
                </a:solidFill>
                <a:latin typeface="Segoe"/>
              </a:rPr>
              <a:t>What we heard from customers</a:t>
            </a:r>
            <a:endParaRPr lang="en-US" sz="3200" kern="1200" dirty="0">
              <a:solidFill>
                <a:prstClr val="white"/>
              </a:solidFill>
              <a:latin typeface="Segoe"/>
              <a:ea typeface="+mn-ea"/>
              <a:cs typeface="+mn-cs"/>
            </a:endParaRPr>
          </a:p>
          <a:p>
            <a:pPr marL="396875" indent="-396875" algn="l" defTabSz="914363" rtl="0">
              <a:lnSpc>
                <a:spcPct val="90000"/>
              </a:lnSpc>
              <a:spcBef>
                <a:spcPct val="20000"/>
              </a:spcBef>
              <a:spcAft>
                <a:spcPts val="1800"/>
              </a:spcAft>
              <a:buFontTx/>
              <a:buBlip>
                <a:blip r:embed="rId3"/>
              </a:buBlip>
            </a:pPr>
            <a:r>
              <a:rPr lang="en-US" sz="3200" kern="1200" dirty="0">
                <a:solidFill>
                  <a:prstClr val="white"/>
                </a:solidFill>
                <a:latin typeface="Segoe"/>
                <a:ea typeface="+mn-ea"/>
                <a:cs typeface="+mn-cs"/>
              </a:rPr>
              <a:t>Windows </a:t>
            </a:r>
            <a:r>
              <a:rPr lang="en-US" sz="3200" kern="1200" dirty="0" smtClean="0">
                <a:solidFill>
                  <a:prstClr val="white"/>
                </a:solidFill>
                <a:latin typeface="Segoe"/>
                <a:ea typeface="+mn-ea"/>
                <a:cs typeface="+mn-cs"/>
              </a:rPr>
              <a:t>7 </a:t>
            </a:r>
            <a:r>
              <a:rPr lang="en-US" sz="3200" dirty="0" smtClean="0">
                <a:solidFill>
                  <a:prstClr val="white"/>
                </a:solidFill>
                <a:latin typeface="Segoe"/>
              </a:rPr>
              <a:t>Overview:</a:t>
            </a:r>
          </a:p>
          <a:p>
            <a:pPr marL="854075" lvl="1" indent="-396875" defTabSz="914363">
              <a:lnSpc>
                <a:spcPct val="90000"/>
              </a:lnSpc>
              <a:spcBef>
                <a:spcPct val="20000"/>
              </a:spcBef>
              <a:spcAft>
                <a:spcPts val="1800"/>
              </a:spcAft>
              <a:buFontTx/>
              <a:buBlip>
                <a:blip r:embed="rId3"/>
              </a:buBlip>
            </a:pPr>
            <a:r>
              <a:rPr lang="en-US" sz="3200" kern="1200" dirty="0" smtClean="0">
                <a:solidFill>
                  <a:prstClr val="white"/>
                </a:solidFill>
                <a:latin typeface="Segoe"/>
                <a:ea typeface="+mn-ea"/>
                <a:cs typeface="+mn-cs"/>
              </a:rPr>
              <a:t>User Efficiency</a:t>
            </a:r>
          </a:p>
          <a:p>
            <a:pPr marL="854075" lvl="1" indent="-396875" defTabSz="914363">
              <a:lnSpc>
                <a:spcPct val="90000"/>
              </a:lnSpc>
              <a:spcBef>
                <a:spcPct val="20000"/>
              </a:spcBef>
              <a:spcAft>
                <a:spcPts val="1800"/>
              </a:spcAft>
              <a:buFontTx/>
              <a:buBlip>
                <a:blip r:embed="rId3"/>
              </a:buBlip>
            </a:pPr>
            <a:r>
              <a:rPr lang="en-US" sz="3200" dirty="0" smtClean="0">
                <a:solidFill>
                  <a:prstClr val="white"/>
                </a:solidFill>
                <a:latin typeface="Segoe"/>
              </a:rPr>
              <a:t>Enhanced Security and Control</a:t>
            </a:r>
          </a:p>
          <a:p>
            <a:pPr marL="854075" lvl="1" indent="-396875" defTabSz="914363">
              <a:lnSpc>
                <a:spcPct val="90000"/>
              </a:lnSpc>
              <a:spcBef>
                <a:spcPct val="20000"/>
              </a:spcBef>
              <a:spcAft>
                <a:spcPts val="1800"/>
              </a:spcAft>
              <a:buFontTx/>
              <a:buBlip>
                <a:blip r:embed="rId3"/>
              </a:buBlip>
            </a:pPr>
            <a:r>
              <a:rPr lang="en-US" sz="3200" kern="1200" dirty="0" smtClean="0">
                <a:solidFill>
                  <a:prstClr val="white"/>
                </a:solidFill>
                <a:latin typeface="Segoe"/>
                <a:ea typeface="+mn-ea"/>
                <a:cs typeface="+mn-cs"/>
              </a:rPr>
              <a:t>Streamlined PC Management</a:t>
            </a:r>
          </a:p>
          <a:p>
            <a:pPr marL="854075" lvl="1" indent="-396875" defTabSz="914363">
              <a:lnSpc>
                <a:spcPct val="90000"/>
              </a:lnSpc>
              <a:spcBef>
                <a:spcPct val="20000"/>
              </a:spcBef>
              <a:spcAft>
                <a:spcPts val="1800"/>
              </a:spcAft>
              <a:buFontTx/>
              <a:buBlip>
                <a:blip r:embed="rId3"/>
              </a:buBlip>
            </a:pPr>
            <a:r>
              <a:rPr lang="en-AU" sz="3200" dirty="0" smtClean="0">
                <a:solidFill>
                  <a:prstClr val="white"/>
                </a:solidFill>
                <a:latin typeface="Segoe"/>
              </a:rPr>
              <a:t>Windows Desktop Optimisation</a:t>
            </a:r>
            <a:endParaRPr lang="en-US" sz="3200" kern="1200" dirty="0" smtClean="0">
              <a:solidFill>
                <a:prstClr val="white"/>
              </a:solidFill>
              <a:latin typeface="Segoe"/>
              <a:ea typeface="+mn-ea"/>
              <a:cs typeface="+mn-cs"/>
            </a:endParaRPr>
          </a:p>
          <a:p>
            <a:pPr marL="854075" lvl="1" indent="-396875" defTabSz="914363">
              <a:lnSpc>
                <a:spcPct val="90000"/>
              </a:lnSpc>
              <a:spcBef>
                <a:spcPct val="20000"/>
              </a:spcBef>
              <a:spcAft>
                <a:spcPts val="1800"/>
              </a:spcAft>
              <a:buFontTx/>
              <a:buBlip>
                <a:blip r:embed="rId3"/>
              </a:buBlip>
            </a:pPr>
            <a:endParaRPr lang="en-US" sz="3200" kern="1200" dirty="0" smtClean="0">
              <a:solidFill>
                <a:prstClr val="white"/>
              </a:solidFill>
              <a:latin typeface="Segoe"/>
              <a:ea typeface="+mn-ea"/>
              <a:cs typeface="+mn-cs"/>
            </a:endParaRPr>
          </a:p>
        </p:txBody>
      </p:sp>
      <p:sp>
        <p:nvSpPr>
          <p:cNvPr id="43" name="Slide Number Placeholder 127"/>
          <p:cNvSpPr txBox="1">
            <a:spLocks/>
          </p:cNvSpPr>
          <p:nvPr/>
        </p:nvSpPr>
        <p:spPr>
          <a:xfrm>
            <a:off x="8610600" y="5537730"/>
            <a:ext cx="533400" cy="304271"/>
          </a:xfrm>
          <a:prstGeom prst="rect">
            <a:avLst/>
          </a:prstGeom>
        </p:spPr>
        <p:txBody>
          <a:bodyPr/>
          <a:lstStyle/>
          <a:p>
            <a:pPr algn="l" rtl="0">
              <a:defRPr/>
            </a:pPr>
            <a:r>
              <a:rPr lang="en-US" sz="800" kern="1200" dirty="0">
                <a:solidFill>
                  <a:prstClr val="white"/>
                </a:solidFill>
                <a:latin typeface="Segoe Semibold"/>
                <a:ea typeface="+mn-ea"/>
                <a:cs typeface="+mn-cs"/>
              </a:rPr>
              <a:t>3</a:t>
            </a:r>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 Same Side Corner Rectangle 69"/>
          <p:cNvSpPr/>
          <p:nvPr/>
        </p:nvSpPr>
        <p:spPr>
          <a:xfrm>
            <a:off x="4735774" y="1012209"/>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1" name="Rectangle 70"/>
          <p:cNvSpPr/>
          <p:nvPr/>
        </p:nvSpPr>
        <p:spPr>
          <a:xfrm rot="10800000">
            <a:off x="4735774" y="1351507"/>
            <a:ext cx="4174062" cy="445449"/>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2" name="Round Same Side Corner Rectangle 71"/>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0" name="Title 39"/>
          <p:cNvSpPr>
            <a:spLocks noGrp="1"/>
          </p:cNvSpPr>
          <p:nvPr>
            <p:ph type="title"/>
          </p:nvPr>
        </p:nvSpPr>
        <p:spPr>
          <a:xfrm>
            <a:off x="381000" y="191824"/>
            <a:ext cx="8382000" cy="1301895"/>
          </a:xfrm>
        </p:spPr>
        <p:txBody>
          <a:bodyPr/>
          <a:lstStyle/>
          <a:p>
            <a:r>
              <a:rPr sz="4000" smtClean="0"/>
              <a:t>Branch Office Network Performance</a:t>
            </a:r>
            <a:r>
              <a:rPr sz="4000"/>
              <a:t/>
            </a:r>
            <a:br>
              <a:rPr sz="4000"/>
            </a:br>
            <a:r>
              <a:rPr sz="1800" smtClean="0">
                <a:solidFill>
                  <a:schemeClr val="tx1"/>
                </a:solidFill>
              </a:rPr>
              <a:t> </a:t>
            </a:r>
            <a:r>
              <a:rPr sz="1800">
                <a:solidFill>
                  <a:schemeClr val="tx1"/>
                </a:solidFill>
              </a:rPr>
              <a:t>Make Users Productive Anywhere </a:t>
            </a:r>
            <a:br>
              <a:rPr sz="1800">
                <a:solidFill>
                  <a:schemeClr val="tx1"/>
                </a:solidFill>
              </a:rPr>
            </a:br>
            <a:r>
              <a:rPr sz="1800"/>
              <a:t/>
            </a:r>
            <a:br>
              <a:rPr sz="1800"/>
            </a:br>
            <a:endParaRPr lang="en-US" sz="1800" dirty="0">
              <a:solidFill>
                <a:schemeClr val="tx1"/>
              </a:solidFill>
            </a:endParaRPr>
          </a:p>
        </p:txBody>
      </p:sp>
      <p:sp>
        <p:nvSpPr>
          <p:cNvPr id="82" name="Rectangle 81"/>
          <p:cNvSpPr/>
          <p:nvPr/>
        </p:nvSpPr>
        <p:spPr>
          <a:xfrm rot="5400000">
            <a:off x="2250376" y="-916129"/>
            <a:ext cx="376050" cy="4267200"/>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grpSp>
        <p:nvGrpSpPr>
          <p:cNvPr id="2" name="Group 61"/>
          <p:cNvGrpSpPr/>
          <p:nvPr/>
        </p:nvGrpSpPr>
        <p:grpSpPr>
          <a:xfrm>
            <a:off x="4724400" y="1016001"/>
            <a:ext cx="4313278" cy="376050"/>
            <a:chOff x="228600" y="6889899"/>
            <a:chExt cx="8348472" cy="451260"/>
          </a:xfrm>
        </p:grpSpPr>
        <p:sp>
          <p:nvSpPr>
            <p:cNvPr id="86" name="Rectangle 85"/>
            <p:cNvSpPr/>
            <p:nvPr/>
          </p:nvSpPr>
          <p:spPr>
            <a:xfrm rot="5400000">
              <a:off x="4177206" y="2941293"/>
              <a:ext cx="451260" cy="8348472"/>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87" name="TextBox 11277"/>
            <p:cNvSpPr txBox="1">
              <a:spLocks noChangeArrowheads="1"/>
            </p:cNvSpPr>
            <p:nvPr/>
          </p:nvSpPr>
          <p:spPr bwMode="auto">
            <a:xfrm>
              <a:off x="572110" y="6950270"/>
              <a:ext cx="7410707" cy="332399"/>
            </a:xfrm>
            <a:prstGeom prst="rect">
              <a:avLst/>
            </a:prstGeom>
            <a:noFill/>
            <a:ln w="9525">
              <a:noFill/>
              <a:miter lim="800000"/>
              <a:headEnd/>
              <a:tailEnd/>
            </a:ln>
          </p:spPr>
          <p:txBody>
            <a:bodyPr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Solution</a:t>
              </a:r>
            </a:p>
          </p:txBody>
        </p:sp>
      </p:grpSp>
      <p:sp>
        <p:nvSpPr>
          <p:cNvPr id="90" name="Rectangle 89"/>
          <p:cNvSpPr/>
          <p:nvPr/>
        </p:nvSpPr>
        <p:spPr>
          <a:xfrm>
            <a:off x="4851096" y="3492502"/>
            <a:ext cx="40386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Caches content downloaded from file and Web servers</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Users in the branch can quickly open files stored in the cache</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Frees up network bandwidth for other uses</a:t>
            </a:r>
          </a:p>
        </p:txBody>
      </p:sp>
      <p:sp>
        <p:nvSpPr>
          <p:cNvPr id="92" name="TextBox 11277"/>
          <p:cNvSpPr txBox="1">
            <a:spLocks noChangeArrowheads="1"/>
          </p:cNvSpPr>
          <p:nvPr/>
        </p:nvSpPr>
        <p:spPr bwMode="auto">
          <a:xfrm>
            <a:off x="5024085" y="1462941"/>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BranchCache™</a:t>
            </a: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
        <p:nvSpPr>
          <p:cNvPr id="93" name="TextBox 92"/>
          <p:cNvSpPr txBox="1"/>
          <p:nvPr/>
        </p:nvSpPr>
        <p:spPr>
          <a:xfrm>
            <a:off x="412392" y="3492500"/>
            <a:ext cx="414596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Application and data access over WAN is slow in branch offices</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Slow connections hurt user productivity </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Improving network performance is expensive and difficult to implement </a:t>
            </a:r>
          </a:p>
        </p:txBody>
      </p:sp>
      <p:pic>
        <p:nvPicPr>
          <p:cNvPr id="94" name="Picture 3" descr="C:\Users\aheaton\Desktop\New Folder (4)\double headed arrow 5b.png"/>
          <p:cNvPicPr>
            <a:picLocks noChangeAspect="1" noChangeArrowheads="1"/>
          </p:cNvPicPr>
          <p:nvPr/>
        </p:nvPicPr>
        <p:blipFill>
          <a:blip r:embed="rId4" cstate="print"/>
          <a:srcRect/>
          <a:stretch>
            <a:fillRect/>
          </a:stretch>
        </p:blipFill>
        <p:spPr bwMode="auto">
          <a:xfrm rot="819042">
            <a:off x="5349175" y="2733839"/>
            <a:ext cx="3103520" cy="416719"/>
          </a:xfrm>
          <a:prstGeom prst="rect">
            <a:avLst/>
          </a:prstGeom>
          <a:noFill/>
        </p:spPr>
      </p:pic>
      <p:pic>
        <p:nvPicPr>
          <p:cNvPr id="95" name="Picture 94" descr="highrise, office building skyscraper enterprise sand.png"/>
          <p:cNvPicPr>
            <a:picLocks noChangeAspect="1"/>
          </p:cNvPicPr>
          <p:nvPr/>
        </p:nvPicPr>
        <p:blipFill>
          <a:blip r:embed="rId5" cstate="print"/>
          <a:stretch>
            <a:fillRect/>
          </a:stretch>
        </p:blipFill>
        <p:spPr>
          <a:xfrm>
            <a:off x="5029200" y="1863043"/>
            <a:ext cx="838200" cy="1047750"/>
          </a:xfrm>
          <a:prstGeom prst="rect">
            <a:avLst/>
          </a:prstGeom>
        </p:spPr>
      </p:pic>
      <p:pic>
        <p:nvPicPr>
          <p:cNvPr id="96" name="Picture 19" descr="blue 3d disc with glow"/>
          <p:cNvPicPr>
            <a:picLocks noChangeAspect="1" noChangeArrowheads="1"/>
          </p:cNvPicPr>
          <p:nvPr/>
        </p:nvPicPr>
        <p:blipFill>
          <a:blip r:embed="rId6" cstate="screen"/>
          <a:srcRect/>
          <a:stretch>
            <a:fillRect/>
          </a:stretch>
        </p:blipFill>
        <p:spPr bwMode="auto">
          <a:xfrm>
            <a:off x="5021010" y="2610940"/>
            <a:ext cx="798764" cy="429396"/>
          </a:xfrm>
          <a:prstGeom prst="rect">
            <a:avLst/>
          </a:prstGeom>
          <a:noFill/>
          <a:ln w="9525" algn="ctr">
            <a:noFill/>
            <a:miter lim="800000"/>
            <a:headEnd/>
            <a:tailEnd/>
          </a:ln>
        </p:spPr>
      </p:pic>
      <p:pic>
        <p:nvPicPr>
          <p:cNvPr id="97" name="Picture 20" descr="Host Integration Server (HIS) sm"/>
          <p:cNvPicPr>
            <a:picLocks noChangeAspect="1" noChangeArrowheads="1"/>
          </p:cNvPicPr>
          <p:nvPr/>
        </p:nvPicPr>
        <p:blipFill>
          <a:blip r:embed="rId7" cstate="screen"/>
          <a:srcRect/>
          <a:stretch>
            <a:fillRect/>
          </a:stretch>
        </p:blipFill>
        <p:spPr bwMode="auto">
          <a:xfrm>
            <a:off x="5102077" y="2378980"/>
            <a:ext cx="380972" cy="478646"/>
          </a:xfrm>
          <a:prstGeom prst="rect">
            <a:avLst/>
          </a:prstGeom>
          <a:noFill/>
          <a:ln w="9525">
            <a:noFill/>
            <a:miter lim="800000"/>
            <a:headEnd/>
            <a:tailEnd/>
          </a:ln>
        </p:spPr>
      </p:pic>
      <p:pic>
        <p:nvPicPr>
          <p:cNvPr id="99" name="Picture 20" descr="Host Integration Server (HIS) sm"/>
          <p:cNvPicPr>
            <a:picLocks noChangeAspect="1" noChangeArrowheads="1"/>
          </p:cNvPicPr>
          <p:nvPr/>
        </p:nvPicPr>
        <p:blipFill>
          <a:blip r:embed="rId7" cstate="screen"/>
          <a:srcRect/>
          <a:stretch>
            <a:fillRect/>
          </a:stretch>
        </p:blipFill>
        <p:spPr bwMode="auto">
          <a:xfrm>
            <a:off x="5382342" y="2407365"/>
            <a:ext cx="380972" cy="478646"/>
          </a:xfrm>
          <a:prstGeom prst="rect">
            <a:avLst/>
          </a:prstGeom>
          <a:noFill/>
          <a:ln w="9525">
            <a:noFill/>
            <a:miter lim="800000"/>
            <a:headEnd/>
            <a:tailEnd/>
          </a:ln>
        </p:spPr>
      </p:pic>
      <p:pic>
        <p:nvPicPr>
          <p:cNvPr id="106" name="Picture 105" descr="j0431566.png"/>
          <p:cNvPicPr>
            <a:picLocks noChangeAspect="1"/>
          </p:cNvPicPr>
          <p:nvPr/>
        </p:nvPicPr>
        <p:blipFill>
          <a:blip r:embed="rId8" cstate="screen"/>
          <a:stretch>
            <a:fillRect/>
          </a:stretch>
        </p:blipFill>
        <p:spPr>
          <a:xfrm flipH="1">
            <a:off x="7395476" y="1925855"/>
            <a:ext cx="338824" cy="279636"/>
          </a:xfrm>
          <a:prstGeom prst="rect">
            <a:avLst/>
          </a:prstGeom>
        </p:spPr>
      </p:pic>
      <p:pic>
        <p:nvPicPr>
          <p:cNvPr id="107" name="Picture 106" descr="j0431566.png"/>
          <p:cNvPicPr>
            <a:picLocks noChangeAspect="1"/>
          </p:cNvPicPr>
          <p:nvPr/>
        </p:nvPicPr>
        <p:blipFill>
          <a:blip r:embed="rId8" cstate="screen"/>
          <a:stretch>
            <a:fillRect/>
          </a:stretch>
        </p:blipFill>
        <p:spPr>
          <a:xfrm flipH="1">
            <a:off x="8424176" y="1925855"/>
            <a:ext cx="338824" cy="279636"/>
          </a:xfrm>
          <a:prstGeom prst="rect">
            <a:avLst/>
          </a:prstGeom>
        </p:spPr>
      </p:pic>
      <p:pic>
        <p:nvPicPr>
          <p:cNvPr id="122" name="Picture 121" descr="j0431566.png"/>
          <p:cNvPicPr>
            <a:picLocks noChangeAspect="1"/>
          </p:cNvPicPr>
          <p:nvPr/>
        </p:nvPicPr>
        <p:blipFill>
          <a:blip r:embed="rId8" cstate="screen"/>
          <a:stretch>
            <a:fillRect/>
          </a:stretch>
        </p:blipFill>
        <p:spPr>
          <a:xfrm flipH="1">
            <a:off x="8081276" y="1925855"/>
            <a:ext cx="338824" cy="279636"/>
          </a:xfrm>
          <a:prstGeom prst="rect">
            <a:avLst/>
          </a:prstGeom>
        </p:spPr>
      </p:pic>
      <p:pic>
        <p:nvPicPr>
          <p:cNvPr id="125" name="Picture 124" descr="j0431566.png"/>
          <p:cNvPicPr>
            <a:picLocks noChangeAspect="1"/>
          </p:cNvPicPr>
          <p:nvPr/>
        </p:nvPicPr>
        <p:blipFill>
          <a:blip r:embed="rId8" cstate="screen"/>
          <a:stretch>
            <a:fillRect/>
          </a:stretch>
        </p:blipFill>
        <p:spPr>
          <a:xfrm flipH="1">
            <a:off x="7738376" y="1925855"/>
            <a:ext cx="338824" cy="279636"/>
          </a:xfrm>
          <a:prstGeom prst="rect">
            <a:avLst/>
          </a:prstGeom>
        </p:spPr>
      </p:pic>
      <p:pic>
        <p:nvPicPr>
          <p:cNvPr id="127" name="Picture 126" descr="j0431566.png"/>
          <p:cNvPicPr>
            <a:picLocks noChangeAspect="1"/>
          </p:cNvPicPr>
          <p:nvPr/>
        </p:nvPicPr>
        <p:blipFill>
          <a:blip r:embed="rId8" cstate="screen"/>
          <a:stretch>
            <a:fillRect/>
          </a:stretch>
        </p:blipFill>
        <p:spPr>
          <a:xfrm flipH="1">
            <a:off x="7052576" y="1925855"/>
            <a:ext cx="338824" cy="279636"/>
          </a:xfrm>
          <a:prstGeom prst="rect">
            <a:avLst/>
          </a:prstGeom>
        </p:spPr>
      </p:pic>
      <p:pic>
        <p:nvPicPr>
          <p:cNvPr id="129" name="Picture 128" descr="building store retail store small business white.png"/>
          <p:cNvPicPr>
            <a:picLocks noChangeAspect="1"/>
          </p:cNvPicPr>
          <p:nvPr/>
        </p:nvPicPr>
        <p:blipFill>
          <a:blip r:embed="rId9" cstate="screen"/>
          <a:stretch>
            <a:fillRect/>
          </a:stretch>
        </p:blipFill>
        <p:spPr>
          <a:xfrm>
            <a:off x="7848600" y="2625043"/>
            <a:ext cx="990600" cy="749433"/>
          </a:xfrm>
          <a:prstGeom prst="rect">
            <a:avLst/>
          </a:prstGeom>
        </p:spPr>
      </p:pic>
      <p:pic>
        <p:nvPicPr>
          <p:cNvPr id="131" name="Picture 3" descr="C:\Users\aheaton\Desktop\New Folder (4)\double headed arrow 5b.png"/>
          <p:cNvPicPr>
            <a:picLocks noChangeAspect="1" noChangeArrowheads="1"/>
          </p:cNvPicPr>
          <p:nvPr/>
        </p:nvPicPr>
        <p:blipFill>
          <a:blip r:embed="rId4" cstate="print"/>
          <a:srcRect/>
          <a:stretch>
            <a:fillRect/>
          </a:stretch>
        </p:blipFill>
        <p:spPr bwMode="auto">
          <a:xfrm rot="819042">
            <a:off x="853375" y="2268486"/>
            <a:ext cx="3103520" cy="416719"/>
          </a:xfrm>
          <a:prstGeom prst="rect">
            <a:avLst/>
          </a:prstGeom>
          <a:noFill/>
        </p:spPr>
      </p:pic>
      <p:pic>
        <p:nvPicPr>
          <p:cNvPr id="132" name="Picture 19" descr="blue 3d disc with glow"/>
          <p:cNvPicPr>
            <a:picLocks noChangeAspect="1" noChangeArrowheads="1"/>
          </p:cNvPicPr>
          <p:nvPr/>
        </p:nvPicPr>
        <p:blipFill>
          <a:blip r:embed="rId6" cstate="screen"/>
          <a:srcRect/>
          <a:stretch>
            <a:fillRect/>
          </a:stretch>
        </p:blipFill>
        <p:spPr bwMode="auto">
          <a:xfrm>
            <a:off x="525210" y="2145587"/>
            <a:ext cx="798764" cy="429396"/>
          </a:xfrm>
          <a:prstGeom prst="rect">
            <a:avLst/>
          </a:prstGeom>
          <a:noFill/>
          <a:ln w="9525" algn="ctr">
            <a:noFill/>
            <a:miter lim="800000"/>
            <a:headEnd/>
            <a:tailEnd/>
          </a:ln>
        </p:spPr>
      </p:pic>
      <p:pic>
        <p:nvPicPr>
          <p:cNvPr id="133" name="Picture 132" descr="building store retail store small business white.png"/>
          <p:cNvPicPr>
            <a:picLocks noChangeAspect="1"/>
          </p:cNvPicPr>
          <p:nvPr/>
        </p:nvPicPr>
        <p:blipFill>
          <a:blip r:embed="rId9" cstate="screen"/>
          <a:stretch>
            <a:fillRect/>
          </a:stretch>
        </p:blipFill>
        <p:spPr>
          <a:xfrm>
            <a:off x="3352800" y="2159689"/>
            <a:ext cx="990600" cy="749433"/>
          </a:xfrm>
          <a:prstGeom prst="rect">
            <a:avLst/>
          </a:prstGeom>
        </p:spPr>
      </p:pic>
      <p:pic>
        <p:nvPicPr>
          <p:cNvPr id="137" name="Picture 8"/>
          <p:cNvPicPr>
            <a:picLocks noChangeAspect="1" noChangeArrowheads="1"/>
          </p:cNvPicPr>
          <p:nvPr/>
        </p:nvPicPr>
        <p:blipFill>
          <a:blip r:embed="rId10" cstate="print"/>
          <a:srcRect/>
          <a:stretch>
            <a:fillRect/>
          </a:stretch>
        </p:blipFill>
        <p:spPr bwMode="auto">
          <a:xfrm>
            <a:off x="1524000" y="2151063"/>
            <a:ext cx="133350" cy="127000"/>
          </a:xfrm>
          <a:prstGeom prst="rect">
            <a:avLst/>
          </a:prstGeom>
          <a:noFill/>
          <a:ln w="9525">
            <a:noFill/>
            <a:miter lim="800000"/>
            <a:headEnd/>
            <a:tailEnd/>
          </a:ln>
          <a:effectLst/>
        </p:spPr>
      </p:pic>
      <p:pic>
        <p:nvPicPr>
          <p:cNvPr id="139"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1828800" y="2198689"/>
            <a:ext cx="146050" cy="146641"/>
          </a:xfrm>
          <a:prstGeom prst="rect">
            <a:avLst/>
          </a:prstGeom>
          <a:noFill/>
        </p:spPr>
      </p:pic>
      <p:pic>
        <p:nvPicPr>
          <p:cNvPr id="141" name="Picture 9"/>
          <p:cNvPicPr>
            <a:picLocks noChangeAspect="1" noChangeArrowheads="1"/>
          </p:cNvPicPr>
          <p:nvPr/>
        </p:nvPicPr>
        <p:blipFill>
          <a:blip r:embed="rId12" cstate="print"/>
          <a:srcRect/>
          <a:stretch>
            <a:fillRect/>
          </a:stretch>
        </p:blipFill>
        <p:spPr bwMode="auto">
          <a:xfrm>
            <a:off x="3352803" y="2579689"/>
            <a:ext cx="123825" cy="87313"/>
          </a:xfrm>
          <a:prstGeom prst="rect">
            <a:avLst/>
          </a:prstGeom>
          <a:noFill/>
          <a:ln w="9525">
            <a:noFill/>
            <a:miter lim="800000"/>
            <a:headEnd/>
            <a:tailEnd/>
          </a:ln>
          <a:effectLst/>
        </p:spPr>
      </p:pic>
      <p:pic>
        <p:nvPicPr>
          <p:cNvPr id="146"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2524125" y="2373313"/>
            <a:ext cx="114196" cy="114300"/>
          </a:xfrm>
          <a:prstGeom prst="rect">
            <a:avLst/>
          </a:prstGeom>
          <a:noFill/>
        </p:spPr>
      </p:pic>
      <p:pic>
        <p:nvPicPr>
          <p:cNvPr id="148"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3086204" y="2475971"/>
            <a:ext cx="114196" cy="114300"/>
          </a:xfrm>
          <a:prstGeom prst="rect">
            <a:avLst/>
          </a:prstGeom>
          <a:noFill/>
        </p:spPr>
      </p:pic>
      <p:pic>
        <p:nvPicPr>
          <p:cNvPr id="149" name="Picture 7"/>
          <p:cNvPicPr>
            <a:picLocks noChangeAspect="1" noChangeArrowheads="1"/>
          </p:cNvPicPr>
          <p:nvPr/>
        </p:nvPicPr>
        <p:blipFill>
          <a:blip r:embed="rId14" cstate="print"/>
          <a:srcRect/>
          <a:stretch>
            <a:fillRect/>
          </a:stretch>
        </p:blipFill>
        <p:spPr bwMode="auto">
          <a:xfrm>
            <a:off x="3200400" y="2516188"/>
            <a:ext cx="152400" cy="127000"/>
          </a:xfrm>
          <a:prstGeom prst="rect">
            <a:avLst/>
          </a:prstGeom>
          <a:noFill/>
          <a:ln w="9525">
            <a:noFill/>
            <a:miter lim="800000"/>
            <a:headEnd/>
            <a:tailEnd/>
          </a:ln>
          <a:effectLst/>
        </p:spPr>
      </p:pic>
      <p:pic>
        <p:nvPicPr>
          <p:cNvPr id="150" name="Picture 7"/>
          <p:cNvPicPr>
            <a:picLocks noChangeAspect="1" noChangeArrowheads="1"/>
          </p:cNvPicPr>
          <p:nvPr/>
        </p:nvPicPr>
        <p:blipFill>
          <a:blip r:embed="rId14" cstate="print"/>
          <a:srcRect/>
          <a:stretch>
            <a:fillRect/>
          </a:stretch>
        </p:blipFill>
        <p:spPr bwMode="auto">
          <a:xfrm>
            <a:off x="2667000" y="2413000"/>
            <a:ext cx="152400" cy="127000"/>
          </a:xfrm>
          <a:prstGeom prst="rect">
            <a:avLst/>
          </a:prstGeom>
          <a:noFill/>
          <a:ln w="9525">
            <a:noFill/>
            <a:miter lim="800000"/>
            <a:headEnd/>
            <a:tailEnd/>
          </a:ln>
          <a:effectLst/>
        </p:spPr>
      </p:pic>
      <p:pic>
        <p:nvPicPr>
          <p:cNvPr id="151" name="Picture 10"/>
          <p:cNvPicPr>
            <a:picLocks noChangeAspect="1" noChangeArrowheads="1"/>
          </p:cNvPicPr>
          <p:nvPr/>
        </p:nvPicPr>
        <p:blipFill>
          <a:blip r:embed="rId15" cstate="print"/>
          <a:srcRect/>
          <a:stretch>
            <a:fillRect/>
          </a:stretch>
        </p:blipFill>
        <p:spPr bwMode="auto">
          <a:xfrm>
            <a:off x="1981200" y="2262188"/>
            <a:ext cx="152400" cy="127000"/>
          </a:xfrm>
          <a:prstGeom prst="rect">
            <a:avLst/>
          </a:prstGeom>
          <a:noFill/>
          <a:ln w="9525">
            <a:noFill/>
            <a:miter lim="800000"/>
            <a:headEnd/>
            <a:tailEnd/>
          </a:ln>
          <a:effectLst/>
        </p:spPr>
      </p:pic>
      <p:pic>
        <p:nvPicPr>
          <p:cNvPr id="153" name="Picture 9"/>
          <p:cNvPicPr>
            <a:picLocks noChangeAspect="1" noChangeArrowheads="1"/>
          </p:cNvPicPr>
          <p:nvPr/>
        </p:nvPicPr>
        <p:blipFill>
          <a:blip r:embed="rId12" cstate="print"/>
          <a:srcRect/>
          <a:stretch>
            <a:fillRect/>
          </a:stretch>
        </p:blipFill>
        <p:spPr bwMode="auto">
          <a:xfrm>
            <a:off x="2886078" y="2452689"/>
            <a:ext cx="123825" cy="87313"/>
          </a:xfrm>
          <a:prstGeom prst="rect">
            <a:avLst/>
          </a:prstGeom>
          <a:noFill/>
          <a:ln w="9525">
            <a:noFill/>
            <a:miter lim="800000"/>
            <a:headEnd/>
            <a:tailEnd/>
          </a:ln>
          <a:effectLst/>
        </p:spPr>
      </p:pic>
      <p:pic>
        <p:nvPicPr>
          <p:cNvPr id="154" name="Picture 7"/>
          <p:cNvPicPr>
            <a:picLocks noChangeAspect="1" noChangeArrowheads="1"/>
          </p:cNvPicPr>
          <p:nvPr/>
        </p:nvPicPr>
        <p:blipFill>
          <a:blip r:embed="rId14" cstate="print"/>
          <a:srcRect/>
          <a:stretch>
            <a:fillRect/>
          </a:stretch>
        </p:blipFill>
        <p:spPr bwMode="auto">
          <a:xfrm>
            <a:off x="1676400" y="2198688"/>
            <a:ext cx="152400" cy="127000"/>
          </a:xfrm>
          <a:prstGeom prst="rect">
            <a:avLst/>
          </a:prstGeom>
          <a:noFill/>
          <a:ln w="9525">
            <a:noFill/>
            <a:miter lim="800000"/>
            <a:headEnd/>
            <a:tailEnd/>
          </a:ln>
          <a:effectLst/>
        </p:spPr>
      </p:pic>
      <p:pic>
        <p:nvPicPr>
          <p:cNvPr id="155"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2181225" y="2286001"/>
            <a:ext cx="146050" cy="146641"/>
          </a:xfrm>
          <a:prstGeom prst="rect">
            <a:avLst/>
          </a:prstGeom>
          <a:noFill/>
        </p:spPr>
      </p:pic>
      <p:pic>
        <p:nvPicPr>
          <p:cNvPr id="156" name="Picture 11"/>
          <p:cNvPicPr>
            <a:picLocks noChangeAspect="1" noChangeArrowheads="1"/>
          </p:cNvPicPr>
          <p:nvPr/>
        </p:nvPicPr>
        <p:blipFill>
          <a:blip r:embed="rId16" cstate="print"/>
          <a:srcRect/>
          <a:stretch>
            <a:fillRect/>
          </a:stretch>
        </p:blipFill>
        <p:spPr bwMode="auto">
          <a:xfrm>
            <a:off x="2362200" y="2325688"/>
            <a:ext cx="152400" cy="127000"/>
          </a:xfrm>
          <a:prstGeom prst="rect">
            <a:avLst/>
          </a:prstGeom>
          <a:noFill/>
          <a:ln w="9525">
            <a:noFill/>
            <a:miter lim="800000"/>
            <a:headEnd/>
            <a:tailEnd/>
          </a:ln>
          <a:effectLst/>
        </p:spPr>
      </p:pic>
      <p:pic>
        <p:nvPicPr>
          <p:cNvPr id="157" name="Picture 10"/>
          <p:cNvPicPr>
            <a:picLocks noChangeAspect="1" noChangeArrowheads="1"/>
          </p:cNvPicPr>
          <p:nvPr/>
        </p:nvPicPr>
        <p:blipFill>
          <a:blip r:embed="rId15" cstate="print"/>
          <a:srcRect/>
          <a:stretch>
            <a:fillRect/>
          </a:stretch>
        </p:blipFill>
        <p:spPr bwMode="auto">
          <a:xfrm>
            <a:off x="1295400" y="2111376"/>
            <a:ext cx="152400" cy="127000"/>
          </a:xfrm>
          <a:prstGeom prst="rect">
            <a:avLst/>
          </a:prstGeom>
          <a:noFill/>
          <a:ln w="9525">
            <a:noFill/>
            <a:miter lim="800000"/>
            <a:headEnd/>
            <a:tailEnd/>
          </a:ln>
          <a:effectLst/>
        </p:spPr>
      </p:pic>
      <p:pic>
        <p:nvPicPr>
          <p:cNvPr id="158" name="Picture 9"/>
          <p:cNvPicPr>
            <a:picLocks noChangeAspect="1" noChangeArrowheads="1"/>
          </p:cNvPicPr>
          <p:nvPr/>
        </p:nvPicPr>
        <p:blipFill>
          <a:blip r:embed="rId12" cstate="print"/>
          <a:srcRect/>
          <a:stretch>
            <a:fillRect/>
          </a:stretch>
        </p:blipFill>
        <p:spPr bwMode="auto">
          <a:xfrm>
            <a:off x="1425578" y="2166939"/>
            <a:ext cx="123825" cy="87313"/>
          </a:xfrm>
          <a:prstGeom prst="rect">
            <a:avLst/>
          </a:prstGeom>
          <a:noFill/>
          <a:ln w="9525">
            <a:noFill/>
            <a:miter lim="800000"/>
            <a:headEnd/>
            <a:tailEnd/>
          </a:ln>
          <a:effectLst/>
        </p:spPr>
      </p:pic>
      <p:pic>
        <p:nvPicPr>
          <p:cNvPr id="159" name="Picture 158" descr="highrise, office building skyscraper enterprise sand.png"/>
          <p:cNvPicPr>
            <a:picLocks noChangeAspect="1"/>
          </p:cNvPicPr>
          <p:nvPr/>
        </p:nvPicPr>
        <p:blipFill>
          <a:blip r:embed="rId5" cstate="print"/>
          <a:stretch>
            <a:fillRect/>
          </a:stretch>
        </p:blipFill>
        <p:spPr>
          <a:xfrm>
            <a:off x="533400" y="1397689"/>
            <a:ext cx="838200" cy="104775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61" name="Picture 20" descr="Host Integration Server (HIS) sm"/>
          <p:cNvPicPr>
            <a:picLocks noChangeAspect="1" noChangeArrowheads="1"/>
          </p:cNvPicPr>
          <p:nvPr/>
        </p:nvPicPr>
        <p:blipFill>
          <a:blip r:embed="rId7" cstate="screen"/>
          <a:srcRect/>
          <a:stretch>
            <a:fillRect/>
          </a:stretch>
        </p:blipFill>
        <p:spPr bwMode="auto">
          <a:xfrm>
            <a:off x="606277" y="1913626"/>
            <a:ext cx="380972" cy="478646"/>
          </a:xfrm>
          <a:prstGeom prst="rect">
            <a:avLst/>
          </a:prstGeom>
          <a:noFill/>
          <a:ln w="9525">
            <a:noFill/>
            <a:miter lim="800000"/>
            <a:headEnd/>
            <a:tailEnd/>
          </a:ln>
        </p:spPr>
      </p:pic>
      <p:pic>
        <p:nvPicPr>
          <p:cNvPr id="163" name="Picture 20" descr="Host Integration Server (HIS) sm"/>
          <p:cNvPicPr>
            <a:picLocks noChangeAspect="1" noChangeArrowheads="1"/>
          </p:cNvPicPr>
          <p:nvPr/>
        </p:nvPicPr>
        <p:blipFill>
          <a:blip r:embed="rId7" cstate="screen"/>
          <a:srcRect/>
          <a:stretch>
            <a:fillRect/>
          </a:stretch>
        </p:blipFill>
        <p:spPr bwMode="auto">
          <a:xfrm>
            <a:off x="886542" y="1942011"/>
            <a:ext cx="380972" cy="478646"/>
          </a:xfrm>
          <a:prstGeom prst="rect">
            <a:avLst/>
          </a:prstGeom>
          <a:noFill/>
          <a:ln w="9525">
            <a:noFill/>
            <a:miter lim="800000"/>
            <a:headEnd/>
            <a:tailEnd/>
          </a:ln>
        </p:spPr>
      </p:pic>
      <p:pic>
        <p:nvPicPr>
          <p:cNvPr id="166" name="Picture 13" descr="E:\Artwork_Imagery\Icons - Illustrations\documents folders Pages\data page.png"/>
          <p:cNvPicPr>
            <a:picLocks noChangeAspect="1" noChangeArrowheads="1"/>
          </p:cNvPicPr>
          <p:nvPr/>
        </p:nvPicPr>
        <p:blipFill>
          <a:blip r:embed="rId13" cstate="print"/>
          <a:srcRect/>
          <a:stretch>
            <a:fillRect/>
          </a:stretch>
        </p:blipFill>
        <p:spPr bwMode="auto">
          <a:xfrm>
            <a:off x="6705600" y="2814853"/>
            <a:ext cx="114196" cy="114300"/>
          </a:xfrm>
          <a:prstGeom prst="rect">
            <a:avLst/>
          </a:prstGeom>
          <a:noFill/>
        </p:spPr>
      </p:pic>
      <p:pic>
        <p:nvPicPr>
          <p:cNvPr id="167" name="Picture 12" descr="E:\Artwork_Imagery\Icons - Illustrations\_XML ICONS\Database blue.png"/>
          <p:cNvPicPr>
            <a:picLocks noChangeAspect="1" noChangeArrowheads="1"/>
          </p:cNvPicPr>
          <p:nvPr/>
        </p:nvPicPr>
        <p:blipFill>
          <a:blip r:embed="rId11" cstate="print"/>
          <a:srcRect/>
          <a:stretch>
            <a:fillRect/>
          </a:stretch>
        </p:blipFill>
        <p:spPr bwMode="auto">
          <a:xfrm>
            <a:off x="7315200" y="2941855"/>
            <a:ext cx="146050" cy="146641"/>
          </a:xfrm>
          <a:prstGeom prst="rect">
            <a:avLst/>
          </a:prstGeom>
          <a:noFill/>
        </p:spPr>
      </p:pic>
      <p:pic>
        <p:nvPicPr>
          <p:cNvPr id="168" name="Picture 7"/>
          <p:cNvPicPr>
            <a:picLocks noChangeAspect="1" noChangeArrowheads="1"/>
          </p:cNvPicPr>
          <p:nvPr/>
        </p:nvPicPr>
        <p:blipFill>
          <a:blip r:embed="rId14" cstate="print"/>
          <a:srcRect/>
          <a:stretch>
            <a:fillRect/>
          </a:stretch>
        </p:blipFill>
        <p:spPr bwMode="auto">
          <a:xfrm>
            <a:off x="7010400" y="2878353"/>
            <a:ext cx="152400" cy="127000"/>
          </a:xfrm>
          <a:prstGeom prst="rect">
            <a:avLst/>
          </a:prstGeom>
          <a:noFill/>
          <a:ln w="9525">
            <a:noFill/>
            <a:miter lim="800000"/>
            <a:headEnd/>
            <a:tailEnd/>
          </a:ln>
          <a:effectLst/>
        </p:spPr>
      </p:pic>
      <p:pic>
        <p:nvPicPr>
          <p:cNvPr id="169" name="Picture 9"/>
          <p:cNvPicPr>
            <a:picLocks noChangeAspect="1" noChangeArrowheads="1"/>
          </p:cNvPicPr>
          <p:nvPr/>
        </p:nvPicPr>
        <p:blipFill>
          <a:blip r:embed="rId12" cstate="print"/>
          <a:srcRect/>
          <a:stretch>
            <a:fillRect/>
          </a:stretch>
        </p:blipFill>
        <p:spPr bwMode="auto">
          <a:xfrm>
            <a:off x="7696203" y="3068855"/>
            <a:ext cx="123825" cy="87313"/>
          </a:xfrm>
          <a:prstGeom prst="rect">
            <a:avLst/>
          </a:prstGeom>
          <a:noFill/>
          <a:ln w="9525">
            <a:noFill/>
            <a:miter lim="800000"/>
            <a:headEnd/>
            <a:tailEnd/>
          </a:ln>
          <a:effectLst/>
        </p:spPr>
      </p:pic>
      <p:pic>
        <p:nvPicPr>
          <p:cNvPr id="170" name="Picture 8"/>
          <p:cNvPicPr>
            <a:picLocks noChangeAspect="1" noChangeArrowheads="1"/>
          </p:cNvPicPr>
          <p:nvPr/>
        </p:nvPicPr>
        <p:blipFill>
          <a:blip r:embed="rId10" cstate="print"/>
          <a:srcRect/>
          <a:stretch>
            <a:fillRect/>
          </a:stretch>
        </p:blipFill>
        <p:spPr bwMode="auto">
          <a:xfrm>
            <a:off x="6324600" y="2751353"/>
            <a:ext cx="133350" cy="127000"/>
          </a:xfrm>
          <a:prstGeom prst="rect">
            <a:avLst/>
          </a:prstGeom>
          <a:noFill/>
          <a:ln w="9525">
            <a:noFill/>
            <a:miter lim="800000"/>
            <a:headEnd/>
            <a:tailEnd/>
          </a:ln>
          <a:effectLst/>
        </p:spPr>
      </p:pic>
      <p:pic>
        <p:nvPicPr>
          <p:cNvPr id="172" name="Picture 10"/>
          <p:cNvPicPr>
            <a:picLocks noChangeAspect="1" noChangeArrowheads="1"/>
          </p:cNvPicPr>
          <p:nvPr/>
        </p:nvPicPr>
        <p:blipFill>
          <a:blip r:embed="rId15" cstate="print"/>
          <a:srcRect/>
          <a:stretch>
            <a:fillRect/>
          </a:stretch>
        </p:blipFill>
        <p:spPr bwMode="auto">
          <a:xfrm>
            <a:off x="6019800" y="2687853"/>
            <a:ext cx="152400" cy="127000"/>
          </a:xfrm>
          <a:prstGeom prst="rect">
            <a:avLst/>
          </a:prstGeom>
          <a:noFill/>
          <a:ln w="9525">
            <a:noFill/>
            <a:miter lim="800000"/>
            <a:headEnd/>
            <a:tailEnd/>
          </a:ln>
          <a:effectLst/>
        </p:spPr>
      </p:pic>
      <p:pic>
        <p:nvPicPr>
          <p:cNvPr id="173" name="Picture 7"/>
          <p:cNvPicPr>
            <a:picLocks noChangeAspect="1" noChangeArrowheads="1"/>
          </p:cNvPicPr>
          <p:nvPr/>
        </p:nvPicPr>
        <p:blipFill>
          <a:blip r:embed="rId14" cstate="print"/>
          <a:srcRect/>
          <a:stretch>
            <a:fillRect/>
          </a:stretch>
        </p:blipFill>
        <p:spPr bwMode="auto">
          <a:xfrm>
            <a:off x="7740650" y="2517141"/>
            <a:ext cx="152400" cy="127000"/>
          </a:xfrm>
          <a:prstGeom prst="rect">
            <a:avLst/>
          </a:prstGeom>
          <a:noFill/>
          <a:ln w="9525">
            <a:noFill/>
            <a:miter lim="800000"/>
            <a:headEnd/>
            <a:tailEnd/>
          </a:ln>
          <a:effectLst/>
        </p:spPr>
      </p:pic>
      <p:pic>
        <p:nvPicPr>
          <p:cNvPr id="174" name="Picture 8"/>
          <p:cNvPicPr>
            <a:picLocks noChangeAspect="1" noChangeArrowheads="1"/>
          </p:cNvPicPr>
          <p:nvPr/>
        </p:nvPicPr>
        <p:blipFill>
          <a:blip r:embed="rId10" cstate="print"/>
          <a:srcRect/>
          <a:stretch>
            <a:fillRect/>
          </a:stretch>
        </p:blipFill>
        <p:spPr bwMode="auto">
          <a:xfrm>
            <a:off x="7759700" y="2359770"/>
            <a:ext cx="133350" cy="127000"/>
          </a:xfrm>
          <a:prstGeom prst="rect">
            <a:avLst/>
          </a:prstGeom>
          <a:noFill/>
          <a:ln w="9525">
            <a:noFill/>
            <a:miter lim="800000"/>
            <a:headEnd/>
            <a:tailEnd/>
          </a:ln>
          <a:effectLst/>
        </p:spPr>
      </p:pic>
      <p:pic>
        <p:nvPicPr>
          <p:cNvPr id="175" name="Picture 10"/>
          <p:cNvPicPr>
            <a:picLocks noChangeAspect="1" noChangeArrowheads="1"/>
          </p:cNvPicPr>
          <p:nvPr/>
        </p:nvPicPr>
        <p:blipFill>
          <a:blip r:embed="rId15" cstate="print"/>
          <a:srcRect/>
          <a:stretch>
            <a:fillRect/>
          </a:stretch>
        </p:blipFill>
        <p:spPr bwMode="auto">
          <a:xfrm>
            <a:off x="7969250" y="2517141"/>
            <a:ext cx="152400" cy="127000"/>
          </a:xfrm>
          <a:prstGeom prst="rect">
            <a:avLst/>
          </a:prstGeom>
          <a:noFill/>
          <a:ln w="9525">
            <a:noFill/>
            <a:miter lim="800000"/>
            <a:headEnd/>
            <a:tailEnd/>
          </a:ln>
          <a:effectLst/>
        </p:spPr>
      </p:pic>
      <p:pic>
        <p:nvPicPr>
          <p:cNvPr id="176" name="Picture 11"/>
          <p:cNvPicPr>
            <a:picLocks noChangeAspect="1" noChangeArrowheads="1"/>
          </p:cNvPicPr>
          <p:nvPr/>
        </p:nvPicPr>
        <p:blipFill>
          <a:blip r:embed="rId16" cstate="print"/>
          <a:srcRect/>
          <a:stretch>
            <a:fillRect/>
          </a:stretch>
        </p:blipFill>
        <p:spPr bwMode="auto">
          <a:xfrm>
            <a:off x="7969250" y="2359770"/>
            <a:ext cx="152400" cy="127000"/>
          </a:xfrm>
          <a:prstGeom prst="rect">
            <a:avLst/>
          </a:prstGeom>
          <a:noFill/>
          <a:ln w="9525">
            <a:noFill/>
            <a:miter lim="800000"/>
            <a:headEnd/>
            <a:tailEnd/>
          </a:ln>
          <a:effectLst/>
        </p:spPr>
      </p:pic>
      <p:pic>
        <p:nvPicPr>
          <p:cNvPr id="177" name="Picture 6" descr="E:\Artwork_Imagery\Shapes\Cylinder\transparent cylinder blue.png"/>
          <p:cNvPicPr>
            <a:picLocks noChangeAspect="1" noChangeArrowheads="1"/>
          </p:cNvPicPr>
          <p:nvPr/>
        </p:nvPicPr>
        <p:blipFill>
          <a:blip r:embed="rId17" cstate="print"/>
          <a:srcRect/>
          <a:stretch>
            <a:fillRect/>
          </a:stretch>
        </p:blipFill>
        <p:spPr bwMode="auto">
          <a:xfrm>
            <a:off x="7543800" y="2306853"/>
            <a:ext cx="838200" cy="381000"/>
          </a:xfrm>
          <a:prstGeom prst="rect">
            <a:avLst/>
          </a:prstGeom>
          <a:noFill/>
        </p:spPr>
      </p:pic>
      <p:cxnSp>
        <p:nvCxnSpPr>
          <p:cNvPr id="178" name="Straight Connector 177"/>
          <p:cNvCxnSpPr/>
          <p:nvPr/>
        </p:nvCxnSpPr>
        <p:spPr>
          <a:xfrm>
            <a:off x="7239000" y="2116353"/>
            <a:ext cx="457200" cy="254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H="1">
            <a:off x="7583614" y="2118067"/>
            <a:ext cx="190500" cy="18707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177" idx="0"/>
          </p:cNvCxnSpPr>
          <p:nvPr/>
        </p:nvCxnSpPr>
        <p:spPr>
          <a:xfrm rot="16200000" flipH="1">
            <a:off x="7849330" y="2193281"/>
            <a:ext cx="189839"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8089074" y="2149923"/>
            <a:ext cx="145059"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0800000" flipV="1">
            <a:off x="8153400" y="2169018"/>
            <a:ext cx="444198" cy="20133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84" name="Picture 7"/>
          <p:cNvPicPr>
            <a:picLocks noChangeAspect="1" noChangeArrowheads="1"/>
          </p:cNvPicPr>
          <p:nvPr/>
        </p:nvPicPr>
        <p:blipFill>
          <a:blip r:embed="rId14" cstate="print"/>
          <a:srcRect/>
          <a:stretch>
            <a:fillRect/>
          </a:stretch>
        </p:blipFill>
        <p:spPr bwMode="auto">
          <a:xfrm>
            <a:off x="8153400" y="2433853"/>
            <a:ext cx="152400" cy="127000"/>
          </a:xfrm>
          <a:prstGeom prst="rect">
            <a:avLst/>
          </a:prstGeom>
          <a:noFill/>
          <a:ln w="9525">
            <a:noFill/>
            <a:miter lim="800000"/>
            <a:headEnd/>
            <a:tailEnd/>
          </a:ln>
          <a:effectLst/>
        </p:spPr>
      </p:pic>
      <p:pic>
        <p:nvPicPr>
          <p:cNvPr id="185" name="Picture 10"/>
          <p:cNvPicPr>
            <a:picLocks noChangeAspect="1" noChangeArrowheads="1"/>
          </p:cNvPicPr>
          <p:nvPr/>
        </p:nvPicPr>
        <p:blipFill>
          <a:blip r:embed="rId15" cstate="print"/>
          <a:srcRect/>
          <a:stretch>
            <a:fillRect/>
          </a:stretch>
        </p:blipFill>
        <p:spPr bwMode="auto">
          <a:xfrm>
            <a:off x="7543800" y="2433853"/>
            <a:ext cx="152400" cy="127000"/>
          </a:xfrm>
          <a:prstGeom prst="rect">
            <a:avLst/>
          </a:prstGeom>
          <a:noFill/>
          <a:ln w="9525">
            <a:noFill/>
            <a:miter lim="800000"/>
            <a:headEnd/>
            <a:tailEnd/>
          </a:ln>
          <a:effectLst/>
        </p:spPr>
      </p:pic>
      <p:pic>
        <p:nvPicPr>
          <p:cNvPr id="183" name="Picture 12" descr="E:\Artwork_Imagery\Shapes\fans - gradients\blue swoop 4.png"/>
          <p:cNvPicPr>
            <a:picLocks noChangeAspect="1" noChangeArrowheads="1"/>
          </p:cNvPicPr>
          <p:nvPr/>
        </p:nvPicPr>
        <p:blipFill>
          <a:blip r:embed="rId18" cstate="print">
            <a:lum bright="70000" contrast="-70000"/>
          </a:blip>
          <a:srcRect l="62531" t="20833" b="14583"/>
          <a:stretch>
            <a:fillRect/>
          </a:stretch>
        </p:blipFill>
        <p:spPr bwMode="auto">
          <a:xfrm>
            <a:off x="6781803" y="1862353"/>
            <a:ext cx="2031283" cy="16510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86" name="Picture 10"/>
          <p:cNvPicPr>
            <a:picLocks noChangeAspect="1" noChangeArrowheads="1"/>
          </p:cNvPicPr>
          <p:nvPr/>
        </p:nvPicPr>
        <p:blipFill>
          <a:blip r:embed="rId15" cstate="print"/>
          <a:srcRect/>
          <a:stretch>
            <a:fillRect/>
          </a:stretch>
        </p:blipFill>
        <p:spPr bwMode="auto">
          <a:xfrm>
            <a:off x="7162800" y="1962771"/>
            <a:ext cx="152400" cy="127000"/>
          </a:xfrm>
          <a:prstGeom prst="rect">
            <a:avLst/>
          </a:prstGeom>
          <a:noFill/>
          <a:ln w="9525">
            <a:noFill/>
            <a:miter lim="800000"/>
            <a:headEnd/>
            <a:tailEnd/>
          </a:ln>
          <a:effectLst/>
        </p:spPr>
      </p:pic>
      <p:pic>
        <p:nvPicPr>
          <p:cNvPr id="187" name="Picture 7"/>
          <p:cNvPicPr>
            <a:picLocks noChangeAspect="1" noChangeArrowheads="1"/>
          </p:cNvPicPr>
          <p:nvPr/>
        </p:nvPicPr>
        <p:blipFill>
          <a:blip r:embed="rId14" cstate="print"/>
          <a:srcRect/>
          <a:stretch>
            <a:fillRect/>
          </a:stretch>
        </p:blipFill>
        <p:spPr bwMode="auto">
          <a:xfrm>
            <a:off x="7858125" y="1962771"/>
            <a:ext cx="152400" cy="127000"/>
          </a:xfrm>
          <a:prstGeom prst="rect">
            <a:avLst/>
          </a:prstGeom>
          <a:noFill/>
          <a:ln w="9525">
            <a:noFill/>
            <a:miter lim="800000"/>
            <a:headEnd/>
            <a:tailEnd/>
          </a:ln>
          <a:effectLst/>
        </p:spPr>
      </p:pic>
      <p:pic>
        <p:nvPicPr>
          <p:cNvPr id="188" name="Picture 8"/>
          <p:cNvPicPr>
            <a:picLocks noChangeAspect="1" noChangeArrowheads="1"/>
          </p:cNvPicPr>
          <p:nvPr/>
        </p:nvPicPr>
        <p:blipFill>
          <a:blip r:embed="rId10" cstate="print"/>
          <a:srcRect/>
          <a:stretch>
            <a:fillRect/>
          </a:stretch>
        </p:blipFill>
        <p:spPr bwMode="auto">
          <a:xfrm>
            <a:off x="8553450" y="1962771"/>
            <a:ext cx="133350" cy="127000"/>
          </a:xfrm>
          <a:prstGeom prst="rect">
            <a:avLst/>
          </a:prstGeom>
          <a:noFill/>
          <a:ln w="9525">
            <a:noFill/>
            <a:miter lim="800000"/>
            <a:headEnd/>
            <a:tailEnd/>
          </a:ln>
          <a:effectLst/>
        </p:spPr>
      </p:pic>
      <p:pic>
        <p:nvPicPr>
          <p:cNvPr id="189" name="Picture 11"/>
          <p:cNvPicPr>
            <a:picLocks noChangeAspect="1" noChangeArrowheads="1"/>
          </p:cNvPicPr>
          <p:nvPr/>
        </p:nvPicPr>
        <p:blipFill>
          <a:blip r:embed="rId16" cstate="print"/>
          <a:srcRect/>
          <a:stretch>
            <a:fillRect/>
          </a:stretch>
        </p:blipFill>
        <p:spPr bwMode="auto">
          <a:xfrm>
            <a:off x="7510462" y="1962771"/>
            <a:ext cx="152400" cy="127000"/>
          </a:xfrm>
          <a:prstGeom prst="rect">
            <a:avLst/>
          </a:prstGeom>
          <a:noFill/>
          <a:ln w="9525">
            <a:noFill/>
            <a:miter lim="800000"/>
            <a:headEnd/>
            <a:tailEnd/>
          </a:ln>
          <a:effectLst/>
        </p:spPr>
      </p:pic>
      <p:pic>
        <p:nvPicPr>
          <p:cNvPr id="190" name="Picture 11"/>
          <p:cNvPicPr>
            <a:picLocks noChangeAspect="1" noChangeArrowheads="1"/>
          </p:cNvPicPr>
          <p:nvPr/>
        </p:nvPicPr>
        <p:blipFill>
          <a:blip r:embed="rId16" cstate="print"/>
          <a:srcRect/>
          <a:stretch>
            <a:fillRect/>
          </a:stretch>
        </p:blipFill>
        <p:spPr bwMode="auto">
          <a:xfrm>
            <a:off x="8205788" y="1962771"/>
            <a:ext cx="152400" cy="127000"/>
          </a:xfrm>
          <a:prstGeom prst="rect">
            <a:avLst/>
          </a:prstGeom>
          <a:noFill/>
          <a:ln w="9525">
            <a:noFill/>
            <a:miter lim="800000"/>
            <a:headEnd/>
            <a:tailEnd/>
          </a:ln>
          <a:effectLst/>
        </p:spPr>
      </p:pic>
      <p:sp>
        <p:nvSpPr>
          <p:cNvPr id="83"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Situation Today</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pic>
        <p:nvPicPr>
          <p:cNvPr id="1027" name="Picture 3" descr="C:\Users\aheaton\Desktop\Artwork_Imagery\Icons - Illustrations\_WINDOWS SERVER ICONS\Misc\Hourglass waiting time.png"/>
          <p:cNvPicPr>
            <a:picLocks noChangeAspect="1" noChangeArrowheads="1"/>
          </p:cNvPicPr>
          <p:nvPr/>
        </p:nvPicPr>
        <p:blipFill>
          <a:blip r:embed="rId19" cstate="print"/>
          <a:srcRect/>
          <a:stretch>
            <a:fillRect/>
          </a:stretch>
        </p:blipFill>
        <p:spPr bwMode="auto">
          <a:xfrm>
            <a:off x="2057400" y="1905001"/>
            <a:ext cx="609600" cy="878706"/>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64736" y="3204329"/>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BranchCache™</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10800000">
            <a:off x="4586068" y="3804084"/>
            <a:ext cx="4195324" cy="1624713"/>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11" name="Rectangle 10"/>
          <p:cNvSpPr/>
          <p:nvPr/>
        </p:nvSpPr>
        <p:spPr bwMode="auto">
          <a:xfrm rot="10800000">
            <a:off x="394474" y="2606606"/>
            <a:ext cx="3225440" cy="256973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15" name="Rectangle 14"/>
          <p:cNvSpPr/>
          <p:nvPr/>
        </p:nvSpPr>
        <p:spPr bwMode="auto">
          <a:xfrm>
            <a:off x="4656407" y="788583"/>
            <a:ext cx="4121834" cy="2306311"/>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371600" lvl="3" indent="-236793" algn="ctr" defTabSz="914099" rtl="0"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pic>
        <p:nvPicPr>
          <p:cNvPr id="10" name="Picture 9" descr="MSB08_BrianY_05.jpg"/>
          <p:cNvPicPr>
            <a:picLocks noChangeAspect="1"/>
          </p:cNvPicPr>
          <p:nvPr/>
        </p:nvPicPr>
        <p:blipFill>
          <a:blip r:embed="rId3" cstate="print"/>
          <a:srcRect t="12150" r="48418" b="19400"/>
          <a:stretch>
            <a:fillRect/>
          </a:stretch>
        </p:blipFill>
        <p:spPr>
          <a:xfrm>
            <a:off x="3234220" y="3444204"/>
            <a:ext cx="1722977" cy="1420873"/>
          </a:xfrm>
          <a:prstGeom prst="rect">
            <a:avLst/>
          </a:prstGeom>
        </p:spPr>
      </p:pic>
      <p:sp>
        <p:nvSpPr>
          <p:cNvPr id="2" name="Title 1"/>
          <p:cNvSpPr>
            <a:spLocks noGrp="1"/>
          </p:cNvSpPr>
          <p:nvPr>
            <p:ph type="title"/>
          </p:nvPr>
        </p:nvSpPr>
        <p:spPr>
          <a:xfrm>
            <a:off x="304802" y="192298"/>
            <a:ext cx="8382000" cy="664797"/>
          </a:xfrm>
        </p:spPr>
        <p:txBody>
          <a:bodyPr/>
          <a:lstStyle/>
          <a:p>
            <a:r>
              <a:rPr dirty="0" smtClean="0"/>
              <a:t>Enhance Security &amp; C</a:t>
            </a:r>
            <a:r>
              <a:rPr lang="en-US" dirty="0" smtClean="0"/>
              <a:t>o</a:t>
            </a:r>
            <a:r>
              <a:rPr dirty="0" smtClean="0"/>
              <a:t>ntrol </a:t>
            </a:r>
            <a:endParaRPr lang="en-US" dirty="0"/>
          </a:p>
        </p:txBody>
      </p:sp>
      <p:pic>
        <p:nvPicPr>
          <p:cNvPr id="4" name="Picture 3" descr="ist2_6316839-firewall.jpg"/>
          <p:cNvPicPr>
            <a:picLocks noChangeAspect="1"/>
          </p:cNvPicPr>
          <p:nvPr/>
        </p:nvPicPr>
        <p:blipFill>
          <a:blip r:embed="rId4" cstate="print"/>
          <a:stretch>
            <a:fillRect/>
          </a:stretch>
        </p:blipFill>
        <p:spPr>
          <a:xfrm>
            <a:off x="382590" y="1080407"/>
            <a:ext cx="2511069" cy="2072697"/>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 name="Picture 4" descr="MSB08_Hands_01.jpg"/>
          <p:cNvPicPr>
            <a:picLocks noChangeAspect="1"/>
          </p:cNvPicPr>
          <p:nvPr/>
        </p:nvPicPr>
        <p:blipFill>
          <a:blip r:embed="rId5" cstate="print"/>
          <a:srcRect l="11342" r="22100"/>
          <a:stretch>
            <a:fillRect/>
          </a:stretch>
        </p:blipFill>
        <p:spPr>
          <a:xfrm>
            <a:off x="2952545" y="1733111"/>
            <a:ext cx="1992767" cy="1663340"/>
          </a:xfrm>
          <a:prstGeom prst="rect">
            <a:avLst/>
          </a:prstGeom>
        </p:spPr>
      </p:pic>
      <p:pic>
        <p:nvPicPr>
          <p:cNvPr id="7" name="Picture 6" descr="MS483_MSB08_Alexandria_02.jpg"/>
          <p:cNvPicPr>
            <a:picLocks noChangeAspect="1"/>
          </p:cNvPicPr>
          <p:nvPr/>
        </p:nvPicPr>
        <p:blipFill>
          <a:blip r:embed="rId6" cstate="print"/>
          <a:stretch>
            <a:fillRect/>
          </a:stretch>
        </p:blipFill>
        <p:spPr>
          <a:xfrm>
            <a:off x="2955591" y="831359"/>
            <a:ext cx="1048022" cy="873353"/>
          </a:xfrm>
          <a:prstGeom prst="rect">
            <a:avLst/>
          </a:prstGeom>
        </p:spPr>
      </p:pic>
      <p:sp>
        <p:nvSpPr>
          <p:cNvPr id="12" name="Rectangle 11"/>
          <p:cNvSpPr/>
          <p:nvPr/>
        </p:nvSpPr>
        <p:spPr>
          <a:xfrm>
            <a:off x="521323" y="3365500"/>
            <a:ext cx="2947292" cy="812530"/>
          </a:xfrm>
          <a:prstGeom prst="rect">
            <a:avLst/>
          </a:prstGeom>
        </p:spPr>
        <p:txBody>
          <a:bodyPr wrap="square">
            <a:spAutoFit/>
          </a:bodyPr>
          <a:lstStyle/>
          <a:p>
            <a:pPr>
              <a:lnSpc>
                <a:spcPct val="90000"/>
              </a:lnSpc>
            </a:pP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Protect Users </a:t>
            </a:r>
            <a:b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&amp; Infrastructure</a:t>
            </a:r>
            <a:endParaRPr lang="en-US" sz="26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3" name="Rectangle 12"/>
          <p:cNvSpPr/>
          <p:nvPr/>
        </p:nvSpPr>
        <p:spPr>
          <a:xfrm>
            <a:off x="521325" y="4000500"/>
            <a:ext cx="2650377"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err="1" smtClean="0">
                <a:solidFill>
                  <a:prstClr val="white"/>
                </a:solidFill>
                <a:effectLst>
                  <a:outerShdw blurRad="393700" algn="ctr" rotWithShape="0">
                    <a:prstClr val="black">
                      <a:alpha val="68000"/>
                    </a:prstClr>
                  </a:outerShdw>
                </a:effectLst>
              </a:rPr>
              <a:t>AppLocker</a:t>
            </a:r>
            <a:r>
              <a:rPr lang="en-US" sz="1600" baseline="30000" dirty="0" smtClean="0">
                <a:solidFill>
                  <a:prstClr val="white"/>
                </a:solidFill>
                <a:effectLst>
                  <a:outerShdw blurRad="393700" algn="ctr" rotWithShape="0">
                    <a:prstClr val="black">
                      <a:alpha val="68000"/>
                    </a:prstClr>
                  </a:outerShdw>
                </a:effectLst>
              </a:rPr>
              <a:t>™</a:t>
            </a:r>
            <a:r>
              <a:rPr lang="en-US" sz="1600" dirty="0" smtClean="0">
                <a:solidFill>
                  <a:prstClr val="white"/>
                </a:solidFill>
                <a:effectLst>
                  <a:outerShdw blurRad="393700" algn="ctr" rotWithShape="0">
                    <a:prstClr val="black">
                      <a:alpha val="68000"/>
                    </a:prstClr>
                  </a:outerShdw>
                </a:effectLst>
              </a:rPr>
              <a:t> controls what applications run</a:t>
            </a:r>
          </a:p>
          <a:p>
            <a:pPr marL="231775" lvl="1" indent="-222250" defTabSz="914363">
              <a:lnSpc>
                <a:spcPct val="95000"/>
              </a:lnSpc>
              <a:spcBef>
                <a:spcPts val="200"/>
              </a:spcBef>
              <a:spcAft>
                <a:spcPts val="100"/>
              </a:spcAft>
              <a:buBlip>
                <a:blip r:embed="rId7"/>
              </a:buBlip>
              <a:defRPr/>
            </a:pPr>
            <a:r>
              <a:rPr lang="en-US" sz="1600" dirty="0" smtClean="0">
                <a:solidFill>
                  <a:prstClr val="white"/>
                </a:solidFill>
                <a:effectLst>
                  <a:outerShdw blurRad="393700" algn="ctr" rotWithShape="0">
                    <a:prstClr val="black">
                      <a:alpha val="68000"/>
                    </a:prstClr>
                  </a:outerShdw>
                </a:effectLst>
              </a:rPr>
              <a:t>Internet Explorer 8 helps keep users safe online</a:t>
            </a:r>
            <a:endParaRPr lang="en-US" sz="1200" dirty="0">
              <a:solidFill>
                <a:prstClr val="white"/>
              </a:solidFill>
              <a:effectLst>
                <a:outerShdw blurRad="393700" algn="ctr" rotWithShape="0">
                  <a:prstClr val="black">
                    <a:alpha val="68000"/>
                  </a:prstClr>
                </a:outerShdw>
              </a:effectLst>
            </a:endParaRPr>
          </a:p>
        </p:txBody>
      </p:sp>
      <p:sp>
        <p:nvSpPr>
          <p:cNvPr id="14" name="Rectangle 13"/>
          <p:cNvSpPr/>
          <p:nvPr/>
        </p:nvSpPr>
        <p:spPr bwMode="auto">
          <a:xfrm>
            <a:off x="2575754" y="1398361"/>
            <a:ext cx="707766" cy="589806"/>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16" name="Rectangle 15"/>
          <p:cNvSpPr/>
          <p:nvPr/>
        </p:nvSpPr>
        <p:spPr>
          <a:xfrm>
            <a:off x="5072986" y="857095"/>
            <a:ext cx="3546381" cy="812530"/>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Protect Data on PCs </a:t>
            </a:r>
            <a:b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b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&amp; Devices</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7" name="Rectangle 16"/>
          <p:cNvSpPr/>
          <p:nvPr/>
        </p:nvSpPr>
        <p:spPr>
          <a:xfrm>
            <a:off x="5072985" y="1514989"/>
            <a:ext cx="3613817" cy="1066446"/>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600" dirty="0" err="1" smtClean="0">
                <a:solidFill>
                  <a:prstClr val="white"/>
                </a:solidFill>
                <a:effectLst>
                  <a:outerShdw blurRad="393700" algn="ctr" rotWithShape="0">
                    <a:prstClr val="black">
                      <a:alpha val="68000"/>
                    </a:prstClr>
                  </a:outerShdw>
                </a:effectLst>
              </a:rPr>
              <a:t>BitLocker</a:t>
            </a:r>
            <a:r>
              <a:rPr lang="en-US" sz="1600" dirty="0" smtClean="0">
                <a:solidFill>
                  <a:prstClr val="white"/>
                </a:solidFill>
                <a:effectLst>
                  <a:outerShdw blurRad="393700" algn="ctr" rotWithShape="0">
                    <a:prstClr val="black">
                      <a:alpha val="68000"/>
                    </a:prstClr>
                  </a:outerShdw>
                </a:effectLst>
              </a:rPr>
              <a:t> To Go</a:t>
            </a:r>
            <a:r>
              <a:rPr lang="en-US" sz="1600" baseline="30000" dirty="0" smtClean="0">
                <a:solidFill>
                  <a:prstClr val="white"/>
                </a:solidFill>
                <a:effectLst>
                  <a:outerShdw blurRad="393700" algn="ctr" rotWithShape="0">
                    <a:prstClr val="black">
                      <a:alpha val="68000"/>
                    </a:prstClr>
                  </a:outerShdw>
                </a:effectLst>
              </a:rPr>
              <a:t>™</a:t>
            </a:r>
            <a:r>
              <a:rPr lang="en-US" sz="1600" dirty="0" smtClean="0">
                <a:solidFill>
                  <a:prstClr val="white"/>
                </a:solidFill>
                <a:effectLst>
                  <a:outerShdw blurRad="393700" algn="ctr" rotWithShape="0">
                    <a:prstClr val="black">
                      <a:alpha val="68000"/>
                    </a:prstClr>
                  </a:outerShdw>
                </a:effectLst>
              </a:rPr>
              <a:t> protects data </a:t>
            </a:r>
            <a:br>
              <a:rPr lang="en-US" sz="1600" dirty="0" smtClean="0">
                <a:solidFill>
                  <a:prstClr val="white"/>
                </a:solidFill>
                <a:effectLst>
                  <a:outerShdw blurRad="393700" algn="ctr" rotWithShape="0">
                    <a:prstClr val="black">
                      <a:alpha val="68000"/>
                    </a:prstClr>
                  </a:outerShdw>
                </a:effectLst>
              </a:rPr>
            </a:br>
            <a:r>
              <a:rPr lang="en-US" sz="1600" dirty="0" smtClean="0">
                <a:solidFill>
                  <a:prstClr val="white"/>
                </a:solidFill>
                <a:effectLst>
                  <a:outerShdw blurRad="393700" algn="ctr" rotWithShape="0">
                    <a:prstClr val="black">
                      <a:alpha val="68000"/>
                    </a:prstClr>
                  </a:outerShdw>
                </a:effectLst>
              </a:rPr>
              <a:t>on removable drives</a:t>
            </a:r>
          </a:p>
          <a:p>
            <a:pPr marL="231775" lvl="1" indent="-222250" defTabSz="914363">
              <a:lnSpc>
                <a:spcPct val="95000"/>
              </a:lnSpc>
              <a:spcBef>
                <a:spcPts val="200"/>
              </a:spcBef>
              <a:spcAft>
                <a:spcPts val="100"/>
              </a:spcAft>
              <a:buBlip>
                <a:blip r:embed="rId7"/>
              </a:buBlip>
              <a:defRPr/>
            </a:pPr>
            <a:r>
              <a:rPr lang="en-US" sz="1600" dirty="0" err="1" smtClean="0">
                <a:solidFill>
                  <a:prstClr val="white"/>
                </a:solidFill>
                <a:effectLst>
                  <a:outerShdw blurRad="393700" algn="ctr" rotWithShape="0">
                    <a:prstClr val="black">
                      <a:alpha val="68000"/>
                    </a:prstClr>
                  </a:outerShdw>
                </a:effectLst>
              </a:rPr>
              <a:t>BitLocker</a:t>
            </a:r>
            <a:r>
              <a:rPr lang="en-US" sz="1600" baseline="30000" dirty="0" smtClean="0">
                <a:solidFill>
                  <a:prstClr val="white"/>
                </a:solidFill>
                <a:effectLst>
                  <a:outerShdw blurRad="393700" algn="ctr" rotWithShape="0">
                    <a:prstClr val="black">
                      <a:alpha val="68000"/>
                    </a:prstClr>
                  </a:outerShdw>
                </a:effectLst>
              </a:rPr>
              <a:t>™ </a:t>
            </a:r>
            <a:r>
              <a:rPr lang="en-US" sz="1600" dirty="0" smtClean="0">
                <a:solidFill>
                  <a:prstClr val="white"/>
                </a:solidFill>
                <a:effectLst>
                  <a:outerShdw blurRad="393700" algn="ctr" rotWithShape="0">
                    <a:prstClr val="black">
                      <a:alpha val="68000"/>
                    </a:prstClr>
                  </a:outerShdw>
                </a:effectLst>
              </a:rPr>
              <a:t>simplifies encryptions and key management for all drives</a:t>
            </a:r>
            <a:endParaRPr lang="en-US" sz="1600" dirty="0">
              <a:solidFill>
                <a:prstClr val="white"/>
              </a:solidFill>
              <a:effectLst>
                <a:outerShdw blurRad="393700" algn="ctr" rotWithShape="0">
                  <a:prstClr val="black">
                    <a:alpha val="68000"/>
                  </a:prstClr>
                </a:outerShdw>
              </a:effectLst>
            </a:endParaRPr>
          </a:p>
        </p:txBody>
      </p:sp>
      <p:pic>
        <p:nvPicPr>
          <p:cNvPr id="19" name="Picture 18" descr="ist2_5919835-network-xxxl.jpg"/>
          <p:cNvPicPr>
            <a:picLocks noChangeAspect="1"/>
          </p:cNvPicPr>
          <p:nvPr/>
        </p:nvPicPr>
        <p:blipFill>
          <a:blip r:embed="rId8" cstate="print"/>
          <a:stretch>
            <a:fillRect/>
          </a:stretch>
        </p:blipFill>
        <p:spPr>
          <a:xfrm>
            <a:off x="5006069" y="2605346"/>
            <a:ext cx="2969846" cy="1154940"/>
          </a:xfrm>
          <a:prstGeom prst="rect">
            <a:avLst/>
          </a:prstGeom>
        </p:spPr>
      </p:pic>
      <p:sp>
        <p:nvSpPr>
          <p:cNvPr id="21" name="Rectangle 20"/>
          <p:cNvSpPr/>
          <p:nvPr/>
        </p:nvSpPr>
        <p:spPr bwMode="auto">
          <a:xfrm>
            <a:off x="4625723" y="2324599"/>
            <a:ext cx="642998" cy="535833"/>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24" name="Rectangle 23"/>
          <p:cNvSpPr/>
          <p:nvPr/>
        </p:nvSpPr>
        <p:spPr>
          <a:xfrm>
            <a:off x="5072983" y="3859794"/>
            <a:ext cx="3643798" cy="812530"/>
          </a:xfrm>
          <a:prstGeom prst="rect">
            <a:avLst/>
          </a:prstGeom>
        </p:spPr>
        <p:txBody>
          <a:bodyPr wrap="square">
            <a:spAutoFit/>
          </a:bodyPr>
          <a:lstStyle/>
          <a:p>
            <a:pPr algn="l" rtl="0">
              <a:lnSpc>
                <a:spcPct val="90000"/>
              </a:lnSpc>
            </a:pPr>
            <a:r>
              <a:rPr lang="en-US" sz="2600" kern="12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a typeface="+mn-ea"/>
                <a:cs typeface="+mn-cs"/>
              </a:rPr>
              <a:t>Build on Windows Vista Security Foundation </a:t>
            </a:r>
          </a:p>
        </p:txBody>
      </p:sp>
      <p:sp>
        <p:nvSpPr>
          <p:cNvPr id="25" name="Rectangle 24"/>
          <p:cNvSpPr/>
          <p:nvPr/>
        </p:nvSpPr>
        <p:spPr>
          <a:xfrm>
            <a:off x="5072983" y="4551937"/>
            <a:ext cx="3577914" cy="832536"/>
          </a:xfrm>
          <a:prstGeom prst="rect">
            <a:avLst/>
          </a:prstGeom>
        </p:spPr>
        <p:txBody>
          <a:bodyPr wrap="square">
            <a:spAutoFit/>
          </a:bodyPr>
          <a:lstStyle/>
          <a:p>
            <a:pPr marL="231775" lvl="1" indent="-222250" algn="l" defTabSz="914363" rtl="0">
              <a:lnSpc>
                <a:spcPct val="95000"/>
              </a:lnSpc>
              <a:spcBef>
                <a:spcPts val="200"/>
              </a:spcBef>
              <a:spcAft>
                <a:spcPts val="100"/>
              </a:spcAft>
              <a:buFontTx/>
              <a:buBlip>
                <a:blip r:embed="rId7"/>
              </a:buBlip>
              <a:defRPr/>
            </a:pPr>
            <a:r>
              <a:rPr lang="en-US" sz="1600" kern="1200" dirty="0" smtClean="0">
                <a:solidFill>
                  <a:prstClr val="white"/>
                </a:solidFill>
                <a:effectLst>
                  <a:outerShdw blurRad="393700" algn="ctr" rotWithShape="0">
                    <a:prstClr val="black">
                      <a:alpha val="68000"/>
                    </a:prstClr>
                  </a:outerShdw>
                </a:effectLst>
                <a:latin typeface="Segoe"/>
                <a:ea typeface="+mn-ea"/>
                <a:cs typeface="+mn-cs"/>
              </a:rPr>
              <a:t>User Account Control prompts less</a:t>
            </a:r>
          </a:p>
          <a:p>
            <a:pPr marL="231775" lvl="1" indent="-222250" algn="l" defTabSz="914363" rtl="0">
              <a:lnSpc>
                <a:spcPct val="95000"/>
              </a:lnSpc>
              <a:spcBef>
                <a:spcPts val="200"/>
              </a:spcBef>
              <a:spcAft>
                <a:spcPts val="100"/>
              </a:spcAft>
              <a:buFontTx/>
              <a:buBlip>
                <a:blip r:embed="rId7"/>
              </a:buBlip>
              <a:defRPr/>
            </a:pPr>
            <a:r>
              <a:rPr lang="en-US" sz="1600" dirty="0" smtClean="0">
                <a:solidFill>
                  <a:prstClr val="white"/>
                </a:solidFill>
                <a:effectLst>
                  <a:outerShdw blurRad="393700" algn="ctr" rotWithShape="0">
                    <a:prstClr val="black">
                      <a:alpha val="68000"/>
                    </a:prstClr>
                  </a:outerShdw>
                </a:effectLst>
                <a:latin typeface="Segoe"/>
              </a:rPr>
              <a:t>Security Development Lifecycle for defense in depth </a:t>
            </a:r>
          </a:p>
        </p:txBody>
      </p:sp>
      <p:sp>
        <p:nvSpPr>
          <p:cNvPr id="27" name="Rectangle 26"/>
          <p:cNvSpPr/>
          <p:nvPr/>
        </p:nvSpPr>
        <p:spPr bwMode="auto">
          <a:xfrm>
            <a:off x="7704077" y="2937192"/>
            <a:ext cx="481071" cy="40089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28" name="Rectangle 27"/>
          <p:cNvSpPr/>
          <p:nvPr/>
        </p:nvSpPr>
        <p:spPr bwMode="auto">
          <a:xfrm>
            <a:off x="4246035" y="4575662"/>
            <a:ext cx="707766" cy="58980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animBg="1"/>
      <p:bldP spid="12" grpId="0"/>
      <p:bldP spid="13" grpId="0"/>
      <p:bldP spid="14" grpId="0" animBg="1"/>
      <p:bldP spid="16" grpId="0"/>
      <p:bldP spid="17" grpId="0"/>
      <p:bldP spid="21" grpId="0" animBg="1"/>
      <p:bldP spid="24" grpId="0"/>
      <p:bldP spid="25" grpId="0"/>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a:off x="4735774" y="1012209"/>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 name="Round Same Side Corner Rectangle 62"/>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0" name="Rectangle 69"/>
          <p:cNvSpPr/>
          <p:nvPr/>
        </p:nvSpPr>
        <p:spPr>
          <a:xfrm rot="5400000">
            <a:off x="2250376" y="-916129"/>
            <a:ext cx="376050" cy="4267200"/>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grpSp>
        <p:nvGrpSpPr>
          <p:cNvPr id="73" name="Group 61"/>
          <p:cNvGrpSpPr/>
          <p:nvPr/>
        </p:nvGrpSpPr>
        <p:grpSpPr>
          <a:xfrm>
            <a:off x="4724400" y="1016001"/>
            <a:ext cx="4313278" cy="376050"/>
            <a:chOff x="228600" y="6889899"/>
            <a:chExt cx="8348472" cy="451260"/>
          </a:xfrm>
        </p:grpSpPr>
        <p:sp>
          <p:nvSpPr>
            <p:cNvPr id="75" name="Rectangle 74"/>
            <p:cNvSpPr/>
            <p:nvPr/>
          </p:nvSpPr>
          <p:spPr>
            <a:xfrm rot="5400000">
              <a:off x="4177206" y="2941293"/>
              <a:ext cx="451260" cy="8348472"/>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76" name="TextBox 11277"/>
            <p:cNvSpPr txBox="1">
              <a:spLocks noChangeArrowheads="1"/>
            </p:cNvSpPr>
            <p:nvPr/>
          </p:nvSpPr>
          <p:spPr bwMode="auto">
            <a:xfrm>
              <a:off x="572110" y="6950270"/>
              <a:ext cx="7768290" cy="3323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Solution</a:t>
              </a:r>
            </a:p>
          </p:txBody>
        </p:sp>
      </p:grpSp>
      <p:sp>
        <p:nvSpPr>
          <p:cNvPr id="77"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Situation Today</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0" name="Title 39"/>
          <p:cNvSpPr>
            <a:spLocks noGrp="1"/>
          </p:cNvSpPr>
          <p:nvPr>
            <p:ph type="title"/>
          </p:nvPr>
        </p:nvSpPr>
        <p:spPr>
          <a:xfrm>
            <a:off x="381000" y="191824"/>
            <a:ext cx="8382000" cy="1052596"/>
          </a:xfrm>
        </p:spPr>
        <p:txBody>
          <a:bodyPr/>
          <a:lstStyle/>
          <a:p>
            <a:r>
              <a:rPr sz="4000" smtClean="0"/>
              <a:t>Data Protection</a:t>
            </a:r>
            <a:br>
              <a:rPr sz="4000" smtClean="0"/>
            </a:br>
            <a:r>
              <a:rPr sz="1800" smtClean="0">
                <a:solidFill>
                  <a:schemeClr val="tx1"/>
                </a:solidFill>
              </a:rPr>
              <a:t>Enhance Security &amp; Control</a:t>
            </a:r>
            <a:r>
              <a:rPr sz="1800" smtClean="0"/>
              <a:t/>
            </a:r>
            <a:br>
              <a:rPr sz="1800" smtClean="0"/>
            </a:br>
            <a:endParaRPr lang="en-US" sz="1800" dirty="0">
              <a:solidFill>
                <a:schemeClr val="tx1"/>
              </a:solidFill>
            </a:endParaRPr>
          </a:p>
        </p:txBody>
      </p:sp>
      <p:sp>
        <p:nvSpPr>
          <p:cNvPr id="56" name="Rectangle 55"/>
          <p:cNvSpPr/>
          <p:nvPr/>
        </p:nvSpPr>
        <p:spPr>
          <a:xfrm>
            <a:off x="4800600" y="3302001"/>
            <a:ext cx="4191000" cy="1980542"/>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Protect data on internal and removable drives</a:t>
            </a:r>
          </a:p>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Mandate the use of encryption with Group Policies</a:t>
            </a:r>
          </a:p>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Store recovery information in Active Directory for manageability </a:t>
            </a:r>
          </a:p>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Simplify BitLocker setup and configuration of primary hard drive</a:t>
            </a:r>
          </a:p>
        </p:txBody>
      </p:sp>
      <p:sp>
        <p:nvSpPr>
          <p:cNvPr id="57" name="Rectangle 56"/>
          <p:cNvSpPr/>
          <p:nvPr/>
        </p:nvSpPr>
        <p:spPr>
          <a:xfrm>
            <a:off x="4800600" y="1397000"/>
            <a:ext cx="4174062" cy="342403"/>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8" name="TextBox 11277"/>
          <p:cNvSpPr txBox="1">
            <a:spLocks noChangeArrowheads="1"/>
          </p:cNvSpPr>
          <p:nvPr/>
        </p:nvSpPr>
        <p:spPr bwMode="auto">
          <a:xfrm>
            <a:off x="5078677" y="1462941"/>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BitLocker</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To Go™</a:t>
            </a:r>
            <a:endParaRPr lang="en-US" baseline="30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grpSp>
        <p:nvGrpSpPr>
          <p:cNvPr id="3" name="Group 38"/>
          <p:cNvGrpSpPr/>
          <p:nvPr/>
        </p:nvGrpSpPr>
        <p:grpSpPr>
          <a:xfrm>
            <a:off x="838201" y="1714501"/>
            <a:ext cx="2939577" cy="1009996"/>
            <a:chOff x="4876800" y="2438400"/>
            <a:chExt cx="2939577" cy="1211995"/>
          </a:xfrm>
        </p:grpSpPr>
        <p:grpSp>
          <p:nvGrpSpPr>
            <p:cNvPr id="4" name="Group 64"/>
            <p:cNvGrpSpPr/>
            <p:nvPr/>
          </p:nvGrpSpPr>
          <p:grpSpPr>
            <a:xfrm>
              <a:off x="4876800" y="2590800"/>
              <a:ext cx="1327447" cy="939288"/>
              <a:chOff x="4876800" y="2590800"/>
              <a:chExt cx="1327447" cy="939288"/>
            </a:xfrm>
          </p:grpSpPr>
          <p:pic>
            <p:nvPicPr>
              <p:cNvPr id="69" name="Rectangle 11308" descr="D:\Clip_Installer\DVD_ART\BoxShots_Logos\Windows Vista\Windows Vista Logo Horizontal W.png"/>
              <p:cNvPicPr>
                <a:picLocks noChangeAspect="1" noChangeArrowheads="1"/>
              </p:cNvPicPr>
              <p:nvPr/>
            </p:nvPicPr>
            <p:blipFill>
              <a:blip r:embed="rId4" cstate="print"/>
              <a:srcRect/>
              <a:stretch>
                <a:fillRect/>
              </a:stretch>
            </p:blipFill>
            <p:spPr bwMode="auto">
              <a:xfrm>
                <a:off x="4876800" y="3276600"/>
                <a:ext cx="1327447" cy="253488"/>
              </a:xfrm>
              <a:prstGeom prst="rect">
                <a:avLst/>
              </a:prstGeom>
              <a:noFill/>
              <a:ln w="9525">
                <a:noFill/>
                <a:miter lim="800000"/>
                <a:headEnd/>
                <a:tailEnd/>
              </a:ln>
            </p:spPr>
          </p:pic>
          <p:grpSp>
            <p:nvGrpSpPr>
              <p:cNvPr id="5" name="Group 58"/>
              <p:cNvGrpSpPr/>
              <p:nvPr/>
            </p:nvGrpSpPr>
            <p:grpSpPr>
              <a:xfrm>
                <a:off x="5029200" y="2590800"/>
                <a:ext cx="998454" cy="552450"/>
                <a:chOff x="5029200" y="2362200"/>
                <a:chExt cx="998454" cy="552450"/>
              </a:xfrm>
            </p:grpSpPr>
            <p:pic>
              <p:nvPicPr>
                <p:cNvPr id="71"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2438400"/>
                  <a:ext cx="998454" cy="476250"/>
                </a:xfrm>
                <a:prstGeom prst="rect">
                  <a:avLst/>
                </a:prstGeom>
                <a:noFill/>
              </p:spPr>
            </p:pic>
            <p:pic>
              <p:nvPicPr>
                <p:cNvPr id="72"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83"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nvGrpSpPr>
            <p:cNvPr id="6" name="Group 65"/>
            <p:cNvGrpSpPr/>
            <p:nvPr/>
          </p:nvGrpSpPr>
          <p:grpSpPr>
            <a:xfrm>
              <a:off x="6463827" y="2438400"/>
              <a:ext cx="1352550" cy="1211995"/>
              <a:chOff x="6463827" y="2438400"/>
              <a:chExt cx="1352550" cy="1211995"/>
            </a:xfrm>
          </p:grpSpPr>
          <p:pic>
            <p:nvPicPr>
              <p:cNvPr id="46" name="Picture 3" descr="E:\DVD_ART34\Logos\Windows Vista\Windows Vista - with Service Pack 1\Windows Vista with Service Pack SP1 1  logo r.png"/>
              <p:cNvPicPr>
                <a:picLocks noChangeAspect="1" noChangeArrowheads="1"/>
              </p:cNvPicPr>
              <p:nvPr/>
            </p:nvPicPr>
            <p:blipFill>
              <a:blip r:embed="rId8" cstate="print"/>
              <a:srcRect/>
              <a:stretch>
                <a:fillRect/>
              </a:stretch>
            </p:blipFill>
            <p:spPr bwMode="auto">
              <a:xfrm>
                <a:off x="6463827" y="3276600"/>
                <a:ext cx="1352550" cy="373795"/>
              </a:xfrm>
              <a:prstGeom prst="rect">
                <a:avLst/>
              </a:prstGeom>
              <a:noFill/>
            </p:spPr>
          </p:pic>
          <p:grpSp>
            <p:nvGrpSpPr>
              <p:cNvPr id="7" name="Group 63"/>
              <p:cNvGrpSpPr/>
              <p:nvPr/>
            </p:nvGrpSpPr>
            <p:grpSpPr>
              <a:xfrm>
                <a:off x="6705600" y="2438400"/>
                <a:ext cx="998454" cy="857250"/>
                <a:chOff x="6705600" y="2286000"/>
                <a:chExt cx="998454" cy="857250"/>
              </a:xfrm>
            </p:grpSpPr>
            <p:grpSp>
              <p:nvGrpSpPr>
                <p:cNvPr id="8" name="Group 24"/>
                <p:cNvGrpSpPr/>
                <p:nvPr/>
              </p:nvGrpSpPr>
              <p:grpSpPr>
                <a:xfrm>
                  <a:off x="6705600" y="2514600"/>
                  <a:ext cx="998454" cy="628650"/>
                  <a:chOff x="5410200" y="4038600"/>
                  <a:chExt cx="998454" cy="628650"/>
                </a:xfrm>
              </p:grpSpPr>
              <p:pic>
                <p:nvPicPr>
                  <p:cNvPr id="67"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4191000"/>
                    <a:ext cx="998454" cy="476250"/>
                  </a:xfrm>
                  <a:prstGeom prst="rect">
                    <a:avLst/>
                  </a:prstGeom>
                  <a:noFill/>
                </p:spPr>
              </p:pic>
              <p:pic>
                <p:nvPicPr>
                  <p:cNvPr id="68"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410200" y="4038600"/>
                    <a:ext cx="998454" cy="476250"/>
                  </a:xfrm>
                  <a:prstGeom prst="rect">
                    <a:avLst/>
                  </a:prstGeom>
                  <a:noFill/>
                </p:spPr>
              </p:pic>
            </p:grpSp>
            <p:grpSp>
              <p:nvGrpSpPr>
                <p:cNvPr id="9" name="Group 59"/>
                <p:cNvGrpSpPr/>
                <p:nvPr/>
              </p:nvGrpSpPr>
              <p:grpSpPr>
                <a:xfrm>
                  <a:off x="6705600" y="2286000"/>
                  <a:ext cx="998454" cy="552450"/>
                  <a:chOff x="5029200" y="2362200"/>
                  <a:chExt cx="998454" cy="552450"/>
                </a:xfrm>
              </p:grpSpPr>
              <p:pic>
                <p:nvPicPr>
                  <p:cNvPr id="64" name="Picture 12" descr="E:\DVD_ART34\Artwork_Imagery\Icons - Illustrations\_WINDOWS SERVER ICONS\Hardware\Hard  Drive storage.png"/>
                  <p:cNvPicPr>
                    <a:picLocks noChangeAspect="1" noChangeArrowheads="1"/>
                  </p:cNvPicPr>
                  <p:nvPr/>
                </p:nvPicPr>
                <p:blipFill>
                  <a:blip r:embed="rId5" cstate="print"/>
                  <a:srcRect/>
                  <a:stretch>
                    <a:fillRect/>
                  </a:stretch>
                </p:blipFill>
                <p:spPr bwMode="auto">
                  <a:xfrm>
                    <a:off x="5029200" y="2438400"/>
                    <a:ext cx="998454" cy="476250"/>
                  </a:xfrm>
                  <a:prstGeom prst="rect">
                    <a:avLst/>
                  </a:prstGeom>
                  <a:noFill/>
                </p:spPr>
              </p:pic>
              <p:pic>
                <p:nvPicPr>
                  <p:cNvPr id="65" name="Picture 2" descr="\\eventsql\dvd\Online_ART\DVD_ART34\Artwork_Imagery\Icons - Illustrations\_WINDOWS VISTA ICONS\Keys secure security.png"/>
                  <p:cNvPicPr>
                    <a:picLocks noChangeAspect="1" noChangeArrowheads="1"/>
                  </p:cNvPicPr>
                  <p:nvPr/>
                </p:nvPicPr>
                <p:blipFill>
                  <a:blip r:embed="rId6" cstate="print"/>
                  <a:srcRect/>
                  <a:stretch>
                    <a:fillRect/>
                  </a:stretch>
                </p:blipFill>
                <p:spPr bwMode="auto">
                  <a:xfrm>
                    <a:off x="5486400" y="2362200"/>
                    <a:ext cx="381000" cy="381000"/>
                  </a:xfrm>
                  <a:prstGeom prst="rect">
                    <a:avLst/>
                  </a:prstGeom>
                  <a:noFill/>
                </p:spPr>
              </p:pic>
              <p:pic>
                <p:nvPicPr>
                  <p:cNvPr id="66"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grpSp>
      </p:grpSp>
      <p:grpSp>
        <p:nvGrpSpPr>
          <p:cNvPr id="10" name="Group 83"/>
          <p:cNvGrpSpPr/>
          <p:nvPr/>
        </p:nvGrpSpPr>
        <p:grpSpPr>
          <a:xfrm>
            <a:off x="5562600" y="2039006"/>
            <a:ext cx="2645634" cy="868988"/>
            <a:chOff x="5486400" y="2438400"/>
            <a:chExt cx="2645634" cy="1042785"/>
          </a:xfrm>
        </p:grpSpPr>
        <p:sp>
          <p:nvSpPr>
            <p:cNvPr id="85" name="Rectangle 84"/>
            <p:cNvSpPr/>
            <p:nvPr/>
          </p:nvSpPr>
          <p:spPr>
            <a:xfrm>
              <a:off x="6553200" y="2590799"/>
              <a:ext cx="484428" cy="849463"/>
            </a:xfrm>
            <a:prstGeom prst="rect">
              <a:avLst/>
            </a:prstGeom>
          </p:spPr>
          <p:txBody>
            <a:bodyPr wrap="none">
              <a:spAutoFit/>
            </a:bodyPr>
            <a:lstStyle/>
            <a:p>
              <a:r>
                <a:rPr lang="en-US" sz="4000"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a:t>
              </a:r>
              <a:endParaRPr lang="en-US" sz="4000" b="1"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nvGrpSpPr>
            <p:cNvPr id="11" name="Group 81"/>
            <p:cNvGrpSpPr/>
            <p:nvPr/>
          </p:nvGrpSpPr>
          <p:grpSpPr>
            <a:xfrm>
              <a:off x="5486400" y="2561864"/>
              <a:ext cx="1134254" cy="832766"/>
              <a:chOff x="5486400" y="2561864"/>
              <a:chExt cx="1134254" cy="832766"/>
            </a:xfrm>
          </p:grpSpPr>
          <p:grpSp>
            <p:nvGrpSpPr>
              <p:cNvPr id="12" name="Group 81"/>
              <p:cNvGrpSpPr/>
              <p:nvPr/>
            </p:nvGrpSpPr>
            <p:grpSpPr>
              <a:xfrm>
                <a:off x="5486400" y="2561864"/>
                <a:ext cx="1134254" cy="832766"/>
                <a:chOff x="703293" y="5367565"/>
                <a:chExt cx="808181" cy="642486"/>
              </a:xfrm>
            </p:grpSpPr>
            <p:pic>
              <p:nvPicPr>
                <p:cNvPr id="9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703293" y="5371361"/>
                  <a:ext cx="808181" cy="638690"/>
                </a:xfrm>
                <a:prstGeom prst="rect">
                  <a:avLst/>
                </a:prstGeom>
                <a:noFill/>
                <a:effectLst>
                  <a:outerShdw blurRad="50800" dist="38100" dir="2700000" algn="tl" rotWithShape="0">
                    <a:prstClr val="black">
                      <a:alpha val="40000"/>
                    </a:prstClr>
                  </a:outerShdw>
                </a:effectLst>
              </p:spPr>
            </p:pic>
            <p:pic>
              <p:nvPicPr>
                <p:cNvPr id="95" name="Picture 94" descr="futuristic_screen.png"/>
                <p:cNvPicPr>
                  <a:picLocks noChangeAspect="1"/>
                </p:cNvPicPr>
                <p:nvPr/>
              </p:nvPicPr>
              <p:blipFill>
                <a:blip r:embed="rId10" cstate="print"/>
                <a:srcRect r="30418" b="28572"/>
                <a:stretch>
                  <a:fillRect/>
                </a:stretch>
              </p:blipFill>
              <p:spPr>
                <a:xfrm>
                  <a:off x="703293" y="5367565"/>
                  <a:ext cx="558032" cy="433496"/>
                </a:xfrm>
                <a:prstGeom prst="rect">
                  <a:avLst/>
                </a:prstGeom>
              </p:spPr>
            </p:pic>
          </p:grpSp>
          <p:pic>
            <p:nvPicPr>
              <p:cNvPr id="93"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5791200" y="2667000"/>
                <a:ext cx="457200" cy="457200"/>
              </a:xfrm>
              <a:prstGeom prst="rect">
                <a:avLst/>
              </a:prstGeom>
              <a:noFill/>
            </p:spPr>
          </p:pic>
        </p:grpSp>
        <p:grpSp>
          <p:nvGrpSpPr>
            <p:cNvPr id="13" name="Group 82"/>
            <p:cNvGrpSpPr/>
            <p:nvPr/>
          </p:nvGrpSpPr>
          <p:grpSpPr>
            <a:xfrm>
              <a:off x="7010400" y="2438400"/>
              <a:ext cx="1121634" cy="1042785"/>
              <a:chOff x="7010400" y="2438400"/>
              <a:chExt cx="1121634" cy="1042785"/>
            </a:xfrm>
          </p:grpSpPr>
          <p:pic>
            <p:nvPicPr>
              <p:cNvPr id="90" name="Picture 6" descr="C:\Users\aheaton\AppData\Local\Microsoft\Windows\Temporary Internet Files\Content.IE5\U60ZBJ5U\MCj04315710000[1].png"/>
              <p:cNvPicPr>
                <a:picLocks noChangeAspect="1" noChangeArrowheads="1"/>
              </p:cNvPicPr>
              <p:nvPr/>
            </p:nvPicPr>
            <p:blipFill>
              <a:blip r:embed="rId12" cstate="print"/>
              <a:srcRect/>
              <a:stretch>
                <a:fillRect/>
              </a:stretch>
            </p:blipFill>
            <p:spPr bwMode="auto">
              <a:xfrm>
                <a:off x="7010400" y="2438400"/>
                <a:ext cx="1121634" cy="1042785"/>
              </a:xfrm>
              <a:prstGeom prst="rect">
                <a:avLst/>
              </a:prstGeom>
              <a:noFill/>
            </p:spPr>
          </p:pic>
          <p:pic>
            <p:nvPicPr>
              <p:cNvPr id="91" name="Picture 2" descr="\\eventsql\dvd\Online_ART\DVD_ART34\Artwork_Imagery\Icons - Illustrations\_WINDOWS VISTA ICONS\Keys secure security.png"/>
              <p:cNvPicPr>
                <a:picLocks noChangeAspect="1" noChangeArrowheads="1"/>
              </p:cNvPicPr>
              <p:nvPr/>
            </p:nvPicPr>
            <p:blipFill>
              <a:blip r:embed="rId11" cstate="print"/>
              <a:srcRect/>
              <a:stretch>
                <a:fillRect/>
              </a:stretch>
            </p:blipFill>
            <p:spPr bwMode="auto">
              <a:xfrm>
                <a:off x="7467600" y="2667000"/>
                <a:ext cx="457200" cy="457200"/>
              </a:xfrm>
              <a:prstGeom prst="rect">
                <a:avLst/>
              </a:prstGeom>
              <a:noFill/>
            </p:spPr>
          </p:pic>
        </p:grpSp>
      </p:grpSp>
      <p:grpSp>
        <p:nvGrpSpPr>
          <p:cNvPr id="14" name="Group 101"/>
          <p:cNvGrpSpPr/>
          <p:nvPr/>
        </p:nvGrpSpPr>
        <p:grpSpPr>
          <a:xfrm>
            <a:off x="457200" y="2895600"/>
            <a:ext cx="3886200" cy="1803400"/>
            <a:chOff x="2362200" y="1561661"/>
            <a:chExt cx="3276600" cy="1638739"/>
          </a:xfrm>
        </p:grpSpPr>
        <p:sp>
          <p:nvSpPr>
            <p:cNvPr id="49" name="Rounded Rectangle 48"/>
            <p:cNvSpPr/>
            <p:nvPr/>
          </p:nvSpPr>
          <p:spPr>
            <a:xfrm>
              <a:off x="2362200" y="1600200"/>
              <a:ext cx="32766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sz="2000" dirty="0" smtClean="0">
                <a:solidFill>
                  <a:schemeClr val="accent1">
                    <a:lumMod val="75000"/>
                  </a:schemeClr>
                </a:solidFill>
              </a:endParaRPr>
            </a:p>
          </p:txBody>
        </p:sp>
        <p:sp>
          <p:nvSpPr>
            <p:cNvPr id="51" name="&quot;GLASS&quot;; White to Transparent to White Linear; Shadow; 1pt stroke;"/>
            <p:cNvSpPr/>
            <p:nvPr/>
          </p:nvSpPr>
          <p:spPr bwMode="auto">
            <a:xfrm>
              <a:off x="2362201" y="1561661"/>
              <a:ext cx="3276599" cy="1638738"/>
            </a:xfrm>
            <a:prstGeom prst="roundRect">
              <a:avLst/>
            </a:prstGeom>
            <a:gradFill flip="none" rotWithShape="1">
              <a:gsLst>
                <a:gs pos="0">
                  <a:srgbClr xmlns:mc="http://schemas.openxmlformats.org/markup-compatibility/2006" xmlns:a14="http://schemas.microsoft.com/office/drawing/2010/main" val="15BCF7" mc:Ignorable="">
                    <a:alpha val="38000"/>
                  </a:srgbClr>
                </a:gs>
                <a:gs pos="50000">
                  <a:schemeClr val="accent2">
                    <a:alpha val="31000"/>
                  </a:schemeClr>
                </a:gs>
                <a:gs pos="100000">
                  <a:srgbClr xmlns:mc="http://schemas.openxmlformats.org/markup-compatibility/2006" xmlns:a14="http://schemas.microsoft.com/office/drawing/2010/main" val="7030A0" mc:Ignorable="">
                    <a:alpha val="0"/>
                  </a:srgbClr>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defTabSz="914256" fontAlgn="base">
                <a:spcBef>
                  <a:spcPct val="0"/>
                </a:spcBef>
                <a:spcAft>
                  <a:spcPct val="0"/>
                </a:spcAft>
                <a:defRPr/>
              </a:pPr>
              <a:endParaRPr lang="en-US" sz="1800" kern="0" dirty="0" smtClean="0"/>
            </a:p>
          </p:txBody>
        </p:sp>
      </p:grpSp>
      <p:graphicFrame>
        <p:nvGraphicFramePr>
          <p:cNvPr id="55" name="Chart 54"/>
          <p:cNvGraphicFramePr/>
          <p:nvPr/>
        </p:nvGraphicFramePr>
        <p:xfrm>
          <a:off x="533400" y="3263900"/>
          <a:ext cx="3733800" cy="1358900"/>
        </p:xfrm>
        <a:graphic>
          <a:graphicData uri="http://schemas.openxmlformats.org/drawingml/2006/chart">
            <c:chart xmlns:c="http://schemas.openxmlformats.org/drawingml/2006/chart" xmlns:r="http://schemas.openxmlformats.org/officeDocument/2006/relationships" r:id="rId13"/>
          </a:graphicData>
        </a:graphic>
      </p:graphicFrame>
      <p:sp>
        <p:nvSpPr>
          <p:cNvPr id="59" name="TextBox 58"/>
          <p:cNvSpPr txBox="1"/>
          <p:nvPr/>
        </p:nvSpPr>
        <p:spPr>
          <a:xfrm>
            <a:off x="990600" y="3022602"/>
            <a:ext cx="2362200" cy="276999"/>
          </a:xfrm>
          <a:prstGeom prst="rect">
            <a:avLst/>
          </a:prstGeom>
          <a:noFill/>
        </p:spPr>
        <p:txBody>
          <a:bodyPr wrap="square" rtlCol="0">
            <a:spAutoFit/>
          </a:bodyPr>
          <a:lstStyle/>
          <a:p>
            <a:r>
              <a:rPr lang="en-US" sz="1200" b="1" dirty="0" smtClean="0">
                <a:solidFill>
                  <a:schemeClr val="tx2">
                    <a:lumMod val="10000"/>
                  </a:schemeClr>
                </a:solidFill>
              </a:rPr>
              <a:t>Worldwide Shipments (000s)</a:t>
            </a:r>
            <a:endParaRPr lang="en-US" sz="1200" b="1" dirty="0">
              <a:solidFill>
                <a:schemeClr val="tx2">
                  <a:lumMod val="10000"/>
                </a:schemeClr>
              </a:solidFill>
            </a:endParaRPr>
          </a:p>
        </p:txBody>
      </p:sp>
      <p:sp>
        <p:nvSpPr>
          <p:cNvPr id="47" name="TextBox 46"/>
          <p:cNvSpPr txBox="1"/>
          <p:nvPr/>
        </p:nvSpPr>
        <p:spPr>
          <a:xfrm>
            <a:off x="381000" y="4762502"/>
            <a:ext cx="3962400" cy="584775"/>
          </a:xfrm>
          <a:prstGeom prst="rect">
            <a:avLst/>
          </a:prstGeom>
          <a:noFill/>
        </p:spPr>
        <p:txBody>
          <a:bodyPr wrap="square" rtlCol="0">
            <a:spAutoFit/>
          </a:bodyPr>
          <a:lstStyle/>
          <a:p>
            <a:pPr marL="115888" indent="-115888">
              <a:buFont typeface="Arial" pitchFamily="34" charset="0"/>
              <a:buChar char="•"/>
            </a:pPr>
            <a:r>
              <a:rPr lang="en-US" sz="800" dirty="0" smtClean="0"/>
              <a:t>Gartner “Forecast: USB Flash Drives, Worldwide, 2001-2011” 24 September 2007, Joseph </a:t>
            </a:r>
            <a:r>
              <a:rPr lang="en-US" sz="800" dirty="0" err="1" smtClean="0"/>
              <a:t>Unsworth</a:t>
            </a:r>
            <a:r>
              <a:rPr lang="en-US" sz="800" dirty="0" smtClean="0"/>
              <a:t>  </a:t>
            </a:r>
          </a:p>
          <a:p>
            <a:pPr marL="115888" indent="-115888">
              <a:buFont typeface="Arial" pitchFamily="34" charset="0"/>
              <a:buChar char="•"/>
            </a:pPr>
            <a:r>
              <a:rPr lang="en-US" sz="800" dirty="0" smtClean="0"/>
              <a:t>Gartner “Dataquest Insight: PC Forecast Analysis, Worldwide, 1H08” 18 April 2008, </a:t>
            </a:r>
            <a:r>
              <a:rPr lang="en-US" sz="800" dirty="0" err="1" smtClean="0"/>
              <a:t>Mikako</a:t>
            </a:r>
            <a:r>
              <a:rPr lang="en-US" sz="800" dirty="0" smtClean="0"/>
              <a:t> Kitagawa, George </a:t>
            </a:r>
            <a:r>
              <a:rPr lang="en-US" sz="800" dirty="0" err="1" smtClean="0"/>
              <a:t>Shiffler</a:t>
            </a:r>
            <a:r>
              <a:rPr lang="en-US" sz="800" dirty="0" smtClean="0"/>
              <a:t> III </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02660" y="3120140"/>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Bitlocker</a:t>
            </a: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 To Go™</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41"/>
          <p:cNvSpPr/>
          <p:nvPr/>
        </p:nvSpPr>
        <p:spPr>
          <a:xfrm>
            <a:off x="4735774" y="1012209"/>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4" name="Round Same Side Corner Rectangle 43"/>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6" name="Rectangle 45"/>
          <p:cNvSpPr/>
          <p:nvPr/>
        </p:nvSpPr>
        <p:spPr>
          <a:xfrm rot="5400000">
            <a:off x="2250376" y="-916129"/>
            <a:ext cx="376050" cy="4267200"/>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grpSp>
        <p:nvGrpSpPr>
          <p:cNvPr id="48" name="Group 61"/>
          <p:cNvGrpSpPr/>
          <p:nvPr/>
        </p:nvGrpSpPr>
        <p:grpSpPr>
          <a:xfrm>
            <a:off x="4724400" y="1016001"/>
            <a:ext cx="4313278" cy="376050"/>
            <a:chOff x="228600" y="6889899"/>
            <a:chExt cx="8348472" cy="451260"/>
          </a:xfrm>
        </p:grpSpPr>
        <p:sp>
          <p:nvSpPr>
            <p:cNvPr id="50" name="Rectangle 49"/>
            <p:cNvSpPr/>
            <p:nvPr/>
          </p:nvSpPr>
          <p:spPr>
            <a:xfrm rot="5400000">
              <a:off x="4177206" y="2941293"/>
              <a:ext cx="451260" cy="8348472"/>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52" name="TextBox 11277"/>
            <p:cNvSpPr txBox="1">
              <a:spLocks noChangeArrowheads="1"/>
            </p:cNvSpPr>
            <p:nvPr/>
          </p:nvSpPr>
          <p:spPr bwMode="auto">
            <a:xfrm>
              <a:off x="572110" y="6950270"/>
              <a:ext cx="7768290" cy="3323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Solution</a:t>
              </a:r>
            </a:p>
          </p:txBody>
        </p:sp>
      </p:grpSp>
      <p:sp>
        <p:nvSpPr>
          <p:cNvPr id="40" name="Title 39"/>
          <p:cNvSpPr>
            <a:spLocks noGrp="1"/>
          </p:cNvSpPr>
          <p:nvPr>
            <p:ph type="title"/>
          </p:nvPr>
        </p:nvSpPr>
        <p:spPr>
          <a:xfrm>
            <a:off x="381000" y="191824"/>
            <a:ext cx="8382000" cy="1052596"/>
          </a:xfrm>
        </p:spPr>
        <p:txBody>
          <a:bodyPr/>
          <a:lstStyle/>
          <a:p>
            <a:r>
              <a:rPr sz="4000" smtClean="0"/>
              <a:t>Application Control </a:t>
            </a:r>
            <a:r>
              <a:rPr sz="4000"/>
              <a:t/>
            </a:r>
            <a:br>
              <a:rPr sz="4000"/>
            </a:br>
            <a:r>
              <a:rPr sz="1800" smtClean="0">
                <a:solidFill>
                  <a:schemeClr val="tx1"/>
                </a:solidFill>
              </a:rPr>
              <a:t>Enhance Security and Control </a:t>
            </a:r>
            <a:r>
              <a:rPr sz="1800"/>
              <a:t/>
            </a:r>
            <a:br>
              <a:rPr sz="1800"/>
            </a:br>
            <a:endParaRPr lang="en-US" sz="1800" dirty="0">
              <a:solidFill>
                <a:schemeClr val="tx1"/>
              </a:solidFill>
            </a:endParaRPr>
          </a:p>
        </p:txBody>
      </p:sp>
      <p:sp>
        <p:nvSpPr>
          <p:cNvPr id="56" name="Rectangle 55"/>
          <p:cNvSpPr/>
          <p:nvPr/>
        </p:nvSpPr>
        <p:spPr>
          <a:xfrm>
            <a:off x="4800600" y="3302002"/>
            <a:ext cx="41910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Eliminate unwanted/unknown applications in your network</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Enforce application standardization within your organization</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Easily create and manage flexible rules using Group Policy</a:t>
            </a:r>
          </a:p>
        </p:txBody>
      </p:sp>
      <p:sp>
        <p:nvSpPr>
          <p:cNvPr id="57" name="Rectangle 56"/>
          <p:cNvSpPr/>
          <p:nvPr/>
        </p:nvSpPr>
        <p:spPr>
          <a:xfrm>
            <a:off x="4800600" y="1397000"/>
            <a:ext cx="4174062" cy="400110"/>
          </a:xfrm>
          <a:prstGeom prst="rect">
            <a:avLst/>
          </a:prstGeom>
          <a:solidFill>
            <a:schemeClr val="accent4">
              <a:lumMod val="50000"/>
            </a:schemeClr>
          </a:solidFill>
        </p:spPr>
        <p:txBody>
          <a:bodyPr wrap="square">
            <a:spAutoFit/>
          </a:bodyPr>
          <a:lstStyle/>
          <a:p>
            <a:pPr algn="ctr" fontAlgn="base">
              <a:spcBef>
                <a:spcPct val="0"/>
              </a:spcBef>
              <a:spcAft>
                <a:spcPct val="0"/>
              </a:spcAft>
              <a:defRPr/>
            </a:pP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ndParaRPr>
          </a:p>
        </p:txBody>
      </p:sp>
      <p:sp>
        <p:nvSpPr>
          <p:cNvPr id="58" name="TextBox 11277"/>
          <p:cNvSpPr txBox="1">
            <a:spLocks noChangeArrowheads="1"/>
          </p:cNvSpPr>
          <p:nvPr/>
        </p:nvSpPr>
        <p:spPr bwMode="auto">
          <a:xfrm>
            <a:off x="5078677" y="1462941"/>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AppLocker</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a:t>
            </a: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grpSp>
        <p:nvGrpSpPr>
          <p:cNvPr id="3" name="Group 36"/>
          <p:cNvGrpSpPr/>
          <p:nvPr/>
        </p:nvGrpSpPr>
        <p:grpSpPr>
          <a:xfrm>
            <a:off x="304800" y="3048001"/>
            <a:ext cx="4191000" cy="2583057"/>
            <a:chOff x="304800" y="4038600"/>
            <a:chExt cx="4191000" cy="3099667"/>
          </a:xfrm>
        </p:grpSpPr>
        <p:sp>
          <p:nvSpPr>
            <p:cNvPr id="35" name="Rectangle 34"/>
            <p:cNvSpPr/>
            <p:nvPr/>
          </p:nvSpPr>
          <p:spPr>
            <a:xfrm>
              <a:off x="304800" y="4191000"/>
              <a:ext cx="4191000" cy="2947267"/>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Users can install and run unapproved applications</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Even standard users can install some types of software</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Unauthorized applications may:</a:t>
              </a:r>
            </a:p>
            <a:p>
              <a:pPr marL="744538" lvl="2"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Introduce malware</a:t>
              </a:r>
            </a:p>
            <a:p>
              <a:pPr marL="744538" lvl="2"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Increase helpdesk calls</a:t>
              </a:r>
            </a:p>
            <a:p>
              <a:pPr marL="744538" lvl="2"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Reduce user productivity</a:t>
              </a:r>
            </a:p>
            <a:p>
              <a:pPr marL="744538" lvl="2"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Undermine compliance efforts</a:t>
              </a:r>
            </a:p>
          </p:txBody>
        </p:sp>
        <p:sp>
          <p:nvSpPr>
            <p:cNvPr id="36" name="Rectangle 35"/>
            <p:cNvSpPr/>
            <p:nvPr/>
          </p:nvSpPr>
          <p:spPr>
            <a:xfrm>
              <a:off x="304800" y="4038600"/>
              <a:ext cx="184731" cy="409958"/>
            </a:xfrm>
            <a:prstGeom prst="rect">
              <a:avLst/>
            </a:prstGeom>
          </p:spPr>
          <p:txBody>
            <a:bodyPr wrap="none">
              <a:spAutoFit/>
            </a:bodyPr>
            <a:lstStyle/>
            <a:p>
              <a:pPr eaLnBrk="0" hangingPunct="0">
                <a:lnSpc>
                  <a:spcPct val="90000"/>
                </a:lnSpc>
              </a:pPr>
              <a:endPar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4" name="Group 43"/>
          <p:cNvGrpSpPr/>
          <p:nvPr/>
        </p:nvGrpSpPr>
        <p:grpSpPr>
          <a:xfrm>
            <a:off x="5715000" y="1968500"/>
            <a:ext cx="2438400" cy="1079500"/>
            <a:chOff x="5791200" y="2438400"/>
            <a:chExt cx="2438400" cy="1295400"/>
          </a:xfrm>
        </p:grpSpPr>
        <p:grpSp>
          <p:nvGrpSpPr>
            <p:cNvPr id="5" name="Group 25"/>
            <p:cNvGrpSpPr/>
            <p:nvPr/>
          </p:nvGrpSpPr>
          <p:grpSpPr>
            <a:xfrm>
              <a:off x="7505221" y="2455343"/>
              <a:ext cx="724376" cy="479899"/>
              <a:chOff x="1676401" y="1295400"/>
              <a:chExt cx="676274" cy="427046"/>
            </a:xfrm>
          </p:grpSpPr>
          <p:pic>
            <p:nvPicPr>
              <p:cNvPr id="67" name="Picture 5" descr="E:\DVD_ART34\Logos\Microsoft Office 2007 - all products\Outlook 2007\Office Outlook 2007 Product Icon.png"/>
              <p:cNvPicPr>
                <a:picLocks noChangeAspect="1" noChangeArrowheads="1"/>
              </p:cNvPicPr>
              <p:nvPr/>
            </p:nvPicPr>
            <p:blipFill>
              <a:blip r:embed="rId4" cstate="print"/>
              <a:srcRect/>
              <a:stretch>
                <a:fillRect/>
              </a:stretch>
            </p:blipFill>
            <p:spPr bwMode="auto">
              <a:xfrm>
                <a:off x="1676401" y="1295400"/>
                <a:ext cx="457200" cy="42704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8"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1981200" y="1295400"/>
                <a:ext cx="371475" cy="36788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grpSp>
          <p:nvGrpSpPr>
            <p:cNvPr id="6" name="Group 20"/>
            <p:cNvGrpSpPr/>
            <p:nvPr/>
          </p:nvGrpSpPr>
          <p:grpSpPr>
            <a:xfrm>
              <a:off x="5791200" y="2438400"/>
              <a:ext cx="724380" cy="513785"/>
              <a:chOff x="228600" y="1752600"/>
              <a:chExt cx="676275" cy="457200"/>
            </a:xfrm>
          </p:grpSpPr>
          <p:pic>
            <p:nvPicPr>
              <p:cNvPr id="65" name="Picture 4" descr="E:\DVD_ART34\Logos\Microsoft Office 2007 - all products\Word 2007\Office Word 2007 Product Icon.png"/>
              <p:cNvPicPr>
                <a:picLocks noChangeAspect="1" noChangeArrowheads="1"/>
              </p:cNvPicPr>
              <p:nvPr/>
            </p:nvPicPr>
            <p:blipFill>
              <a:blip r:embed="rId6" cstate="print"/>
              <a:srcRect/>
              <a:stretch>
                <a:fillRect/>
              </a:stretch>
            </p:blipFill>
            <p:spPr bwMode="auto">
              <a:xfrm>
                <a:off x="228600" y="1752600"/>
                <a:ext cx="459641" cy="4572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6"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1752600"/>
                <a:ext cx="371475" cy="36788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grpSp>
          <p:nvGrpSpPr>
            <p:cNvPr id="7" name="Group 21"/>
            <p:cNvGrpSpPr/>
            <p:nvPr/>
          </p:nvGrpSpPr>
          <p:grpSpPr>
            <a:xfrm>
              <a:off x="6689021" y="2438400"/>
              <a:ext cx="724379" cy="513785"/>
              <a:chOff x="228600" y="3429000"/>
              <a:chExt cx="676275" cy="457200"/>
            </a:xfrm>
          </p:grpSpPr>
          <p:pic>
            <p:nvPicPr>
              <p:cNvPr id="63" name="Picture 6" descr="Adobe%20Reader%208.png"/>
              <p:cNvPicPr>
                <a:picLocks noChangeAspect="1"/>
              </p:cNvPicPr>
              <p:nvPr/>
            </p:nvPicPr>
            <p:blipFill>
              <a:blip r:embed="rId7" cstate="print"/>
              <a:stretch>
                <a:fillRect/>
              </a:stretch>
            </p:blipFill>
            <p:spPr>
              <a:xfrm>
                <a:off x="228600" y="3429000"/>
                <a:ext cx="457200" cy="4572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4"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3429000"/>
                <a:ext cx="371475" cy="36788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grpSp>
          <p:nvGrpSpPr>
            <p:cNvPr id="8" name="Group 55"/>
            <p:cNvGrpSpPr/>
            <p:nvPr/>
          </p:nvGrpSpPr>
          <p:grpSpPr>
            <a:xfrm>
              <a:off x="7086600" y="3124200"/>
              <a:ext cx="803380" cy="609600"/>
              <a:chOff x="5867399" y="4495800"/>
              <a:chExt cx="803380" cy="609600"/>
            </a:xfrm>
          </p:grpSpPr>
          <p:pic>
            <p:nvPicPr>
              <p:cNvPr id="61" name="Picture 18" descr="E:\DVD_ART34\Artwork_Imagery\Icons - Illustrations\software boxes\software CD product package.png"/>
              <p:cNvPicPr>
                <a:picLocks noChangeAspect="1" noChangeArrowheads="1"/>
              </p:cNvPicPr>
              <p:nvPr/>
            </p:nvPicPr>
            <p:blipFill>
              <a:blip r:embed="rId8" cstate="print"/>
              <a:srcRect/>
              <a:stretch>
                <a:fillRect/>
              </a:stretch>
            </p:blipFill>
            <p:spPr bwMode="auto">
              <a:xfrm>
                <a:off x="5867399" y="4495800"/>
                <a:ext cx="664075" cy="6096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2"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6248400" y="4572000"/>
                <a:ext cx="422379" cy="41173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grpSp>
          <p:nvGrpSpPr>
            <p:cNvPr id="9" name="Group 54"/>
            <p:cNvGrpSpPr/>
            <p:nvPr/>
          </p:nvGrpSpPr>
          <p:grpSpPr>
            <a:xfrm>
              <a:off x="6172200" y="3124200"/>
              <a:ext cx="727179" cy="609600"/>
              <a:chOff x="4495800" y="4495800"/>
              <a:chExt cx="727179" cy="609600"/>
            </a:xfrm>
          </p:grpSpPr>
          <p:pic>
            <p:nvPicPr>
              <p:cNvPr id="59" name="Picture 58" descr="Solitaire.png"/>
              <p:cNvPicPr>
                <a:picLocks noChangeAspect="1"/>
              </p:cNvPicPr>
              <p:nvPr/>
            </p:nvPicPr>
            <p:blipFill>
              <a:blip r:embed="rId10" cstate="print"/>
              <a:stretch>
                <a:fillRect/>
              </a:stretch>
            </p:blipFill>
            <p:spPr>
              <a:xfrm>
                <a:off x="4495800" y="4495800"/>
                <a:ext cx="609600" cy="60960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0"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4800600" y="4572000"/>
                <a:ext cx="422379" cy="41173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grpSp>
      <p:grpSp>
        <p:nvGrpSpPr>
          <p:cNvPr id="10" name="Group 69"/>
          <p:cNvGrpSpPr/>
          <p:nvPr/>
        </p:nvGrpSpPr>
        <p:grpSpPr>
          <a:xfrm>
            <a:off x="1143003" y="1587501"/>
            <a:ext cx="2438401" cy="1544083"/>
            <a:chOff x="1143000" y="1905000"/>
            <a:chExt cx="2438401" cy="1852899"/>
          </a:xfrm>
        </p:grpSpPr>
        <p:grpSp>
          <p:nvGrpSpPr>
            <p:cNvPr id="11" name="Group 41"/>
            <p:cNvGrpSpPr/>
            <p:nvPr/>
          </p:nvGrpSpPr>
          <p:grpSpPr>
            <a:xfrm>
              <a:off x="1143000" y="2133600"/>
              <a:ext cx="2429484" cy="1624299"/>
              <a:chOff x="1447800" y="2133600"/>
              <a:chExt cx="2429484" cy="1624299"/>
            </a:xfrm>
          </p:grpSpPr>
          <p:grpSp>
            <p:nvGrpSpPr>
              <p:cNvPr id="12" name="Group 51"/>
              <p:cNvGrpSpPr/>
              <p:nvPr/>
            </p:nvGrpSpPr>
            <p:grpSpPr>
              <a:xfrm>
                <a:off x="2057400" y="2133600"/>
                <a:ext cx="1819884" cy="1624299"/>
                <a:chOff x="2286000" y="2133600"/>
                <a:chExt cx="1819884" cy="1624299"/>
              </a:xfrm>
            </p:grpSpPr>
            <p:pic>
              <p:nvPicPr>
                <p:cNvPr id="1027" name="Picture 3" descr="E:\DVD_ART34\Artwork_Imagery\Shapes\Arrows\Curved\three way blue yellow green arrow.png"/>
                <p:cNvPicPr>
                  <a:picLocks noChangeAspect="1" noChangeArrowheads="1"/>
                </p:cNvPicPr>
                <p:nvPr/>
              </p:nvPicPr>
              <p:blipFill>
                <a:blip r:embed="rId11" cstate="print"/>
                <a:srcRect/>
                <a:stretch>
                  <a:fillRect/>
                </a:stretch>
              </p:blipFill>
              <p:spPr bwMode="auto">
                <a:xfrm rot="10800000">
                  <a:off x="2286000" y="2133600"/>
                  <a:ext cx="1492250" cy="1122484"/>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47" name="Picture 10" descr="E:\DVD_ART34\Artwork_Imagery\Icons - Illustrations\_WINDOWS VISTA ICONS\Internet globe web world earth.png"/>
                <p:cNvPicPr>
                  <a:picLocks noChangeAspect="1" noChangeArrowheads="1"/>
                </p:cNvPicPr>
                <p:nvPr/>
              </p:nvPicPr>
              <p:blipFill>
                <a:blip r:embed="rId12" cstate="print"/>
                <a:srcRect/>
                <a:stretch>
                  <a:fillRect/>
                </a:stretch>
              </p:blipFill>
              <p:spPr bwMode="auto">
                <a:xfrm>
                  <a:off x="3576320" y="2466752"/>
                  <a:ext cx="515620" cy="45618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49" name="Picture 12" descr="E:\DVD_ART34\Artwork_Imagery\Icons - Illustrations\_MSN ICONS\MSN icon envelope email mail letter.png"/>
                <p:cNvPicPr>
                  <a:picLocks noChangeAspect="1" noChangeArrowheads="1"/>
                </p:cNvPicPr>
                <p:nvPr/>
              </p:nvPicPr>
              <p:blipFill>
                <a:blip r:embed="rId13" cstate="print"/>
                <a:srcRect/>
                <a:stretch>
                  <a:fillRect/>
                </a:stretch>
              </p:blipFill>
              <p:spPr bwMode="auto">
                <a:xfrm>
                  <a:off x="3562377" y="2971800"/>
                  <a:ext cx="543507" cy="78609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pic>
            <p:nvPicPr>
              <p:cNvPr id="51" name="Picture 16" descr="E:\DVD_ART34\Artwork_Imagery\Icons - Illustrations\_MISC ICONS\computer red unhealthy virus.png"/>
              <p:cNvPicPr>
                <a:picLocks noChangeAspect="1" noChangeArrowheads="1"/>
              </p:cNvPicPr>
              <p:nvPr/>
            </p:nvPicPr>
            <p:blipFill>
              <a:blip r:embed="rId14" cstate="print"/>
              <a:srcRect/>
              <a:stretch>
                <a:fillRect/>
              </a:stretch>
            </p:blipFill>
            <p:spPr bwMode="auto">
              <a:xfrm>
                <a:off x="1447800" y="2457313"/>
                <a:ext cx="883920" cy="56859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026" name="Picture 2" descr="E:\DVD_ART34\Artwork_Imagery\Icons - Illustrations\_WINDOWS VISTA ICONS\Users man woman people persons.png"/>
              <p:cNvPicPr>
                <a:picLocks noChangeAspect="1" noChangeArrowheads="1"/>
              </p:cNvPicPr>
              <p:nvPr/>
            </p:nvPicPr>
            <p:blipFill>
              <a:blip r:embed="rId15" cstate="print"/>
              <a:srcRect/>
              <a:stretch>
                <a:fillRect/>
              </a:stretch>
            </p:blipFill>
            <p:spPr bwMode="auto">
              <a:xfrm>
                <a:off x="2514600" y="2362200"/>
                <a:ext cx="758825" cy="758825"/>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pic>
          <p:nvPicPr>
            <p:cNvPr id="69" name="Picture 3" descr="C:\Users\aheaton\Desktop\Artwork_Imagery\Icons - Illustrations\software boxes\software CD product package.png"/>
            <p:cNvPicPr>
              <a:picLocks noChangeAspect="1" noChangeArrowheads="1"/>
            </p:cNvPicPr>
            <p:nvPr/>
          </p:nvPicPr>
          <p:blipFill>
            <a:blip r:embed="rId16" cstate="print"/>
            <a:srcRect/>
            <a:stretch>
              <a:fillRect/>
            </a:stretch>
          </p:blipFill>
          <p:spPr bwMode="auto">
            <a:xfrm>
              <a:off x="3048000" y="1905000"/>
              <a:ext cx="533401" cy="489645"/>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sp>
        <p:nvSpPr>
          <p:cNvPr id="53"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Situation Today</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02660" y="3082040"/>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Applocker</a:t>
            </a: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rot="10800000">
            <a:off x="381786" y="4271766"/>
            <a:ext cx="5877378" cy="118006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 name="Rectangle 14"/>
          <p:cNvSpPr/>
          <p:nvPr/>
        </p:nvSpPr>
        <p:spPr bwMode="auto">
          <a:xfrm rot="5400000">
            <a:off x="6419304" y="883462"/>
            <a:ext cx="2382176" cy="2615955"/>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Rectangle 10"/>
          <p:cNvSpPr/>
          <p:nvPr/>
        </p:nvSpPr>
        <p:spPr bwMode="auto">
          <a:xfrm rot="16200000">
            <a:off x="1140279" y="250665"/>
            <a:ext cx="1972163" cy="3463756"/>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 name="Title 1"/>
          <p:cNvSpPr>
            <a:spLocks noGrp="1"/>
          </p:cNvSpPr>
          <p:nvPr>
            <p:ph type="title"/>
          </p:nvPr>
        </p:nvSpPr>
        <p:spPr/>
        <p:txBody>
          <a:bodyPr/>
          <a:lstStyle/>
          <a:p>
            <a:r>
              <a:rPr smtClean="0"/>
              <a:t>Streamline PC Management</a:t>
            </a:r>
            <a:endParaRPr lang="en-US" dirty="0"/>
          </a:p>
        </p:txBody>
      </p:sp>
      <p:pic>
        <p:nvPicPr>
          <p:cNvPr id="5" name="Picture 7" descr="\\Adisbssvr\adi shared folders\ADI_Projects\Microsoft\MS_08-00483_Nash_fall_PPT\ADI_Art\Working_Art\Comp Images\ist2_3117570-computer-workstations-in-a-modern-library.jpg"/>
          <p:cNvPicPr>
            <a:picLocks noChangeAspect="1" noChangeArrowheads="1"/>
          </p:cNvPicPr>
          <p:nvPr/>
        </p:nvPicPr>
        <p:blipFill>
          <a:blip r:embed="rId3" cstate="print"/>
          <a:stretch>
            <a:fillRect/>
          </a:stretch>
        </p:blipFill>
        <p:spPr bwMode="auto">
          <a:xfrm>
            <a:off x="4646270" y="3011982"/>
            <a:ext cx="1612894" cy="1344079"/>
          </a:xfrm>
          <a:prstGeom prst="rect">
            <a:avLst/>
          </a:prstGeom>
          <a:noFill/>
        </p:spPr>
      </p:pic>
      <p:pic>
        <p:nvPicPr>
          <p:cNvPr id="6" name="Picture 5" descr="MSIT08_Freb+Pearl_01.jpg"/>
          <p:cNvPicPr>
            <a:picLocks noChangeAspect="1"/>
          </p:cNvPicPr>
          <p:nvPr/>
        </p:nvPicPr>
        <p:blipFill>
          <a:blip r:embed="rId4" cstate="print"/>
          <a:stretch>
            <a:fillRect/>
          </a:stretch>
        </p:blipFill>
        <p:spPr>
          <a:xfrm>
            <a:off x="3900770" y="996115"/>
            <a:ext cx="2358394" cy="1965329"/>
          </a:xfrm>
          <a:prstGeom prst="rect">
            <a:avLst/>
          </a:prstGeom>
        </p:spPr>
      </p:pic>
      <p:pic>
        <p:nvPicPr>
          <p:cNvPr id="2050" name="Picture 2" descr="\\Adisbssvr\adi shared folders\ADI_Projects\Microsoft\MS_08-00483_Nash_fall_PPT\ADI_Art\Working_Art\Comp Images\MSIT08_Freb_01.jpg"/>
          <p:cNvPicPr>
            <a:picLocks noChangeAspect="1" noChangeArrowheads="1"/>
          </p:cNvPicPr>
          <p:nvPr/>
        </p:nvPicPr>
        <p:blipFill>
          <a:blip r:embed="rId5" cstate="print"/>
          <a:stretch>
            <a:fillRect/>
          </a:stretch>
        </p:blipFill>
        <p:spPr bwMode="auto">
          <a:xfrm>
            <a:off x="6302417" y="3418892"/>
            <a:ext cx="1443261" cy="1202718"/>
          </a:xfrm>
          <a:prstGeom prst="rect">
            <a:avLst/>
          </a:prstGeom>
          <a:noFill/>
        </p:spPr>
      </p:pic>
      <p:pic>
        <p:nvPicPr>
          <p:cNvPr id="8" name="Picture 7" descr="OEM_Wiring_Closet.jpg"/>
          <p:cNvPicPr>
            <a:picLocks noChangeAspect="1"/>
          </p:cNvPicPr>
          <p:nvPr/>
        </p:nvPicPr>
        <p:blipFill>
          <a:blip r:embed="rId6" cstate="print"/>
          <a:stretch>
            <a:fillRect/>
          </a:stretch>
        </p:blipFill>
        <p:spPr>
          <a:xfrm>
            <a:off x="7787633" y="3410949"/>
            <a:ext cx="1132004" cy="943337"/>
          </a:xfrm>
          <a:prstGeom prst="rect">
            <a:avLst/>
          </a:prstGeom>
        </p:spPr>
      </p:pic>
      <p:sp>
        <p:nvSpPr>
          <p:cNvPr id="12" name="Rectangle 11"/>
          <p:cNvSpPr/>
          <p:nvPr/>
        </p:nvSpPr>
        <p:spPr>
          <a:xfrm>
            <a:off x="389503" y="1268794"/>
            <a:ext cx="3225980" cy="812530"/>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Easier Deployment  from Windows Vista</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13" name="Rectangle 12"/>
          <p:cNvSpPr/>
          <p:nvPr/>
        </p:nvSpPr>
        <p:spPr>
          <a:xfrm>
            <a:off x="389505" y="1919059"/>
            <a:ext cx="3366657" cy="1007968"/>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Compatibility with Windows Vista hardware, software, tools</a:t>
            </a:r>
          </a:p>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New tools speed image creation,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migration, and deployment</a:t>
            </a:r>
          </a:p>
        </p:txBody>
      </p:sp>
      <p:pic>
        <p:nvPicPr>
          <p:cNvPr id="14" name="Picture 13" descr="ist2_5539436-computer-workstation.jpg"/>
          <p:cNvPicPr>
            <a:picLocks noChangeAspect="1"/>
          </p:cNvPicPr>
          <p:nvPr/>
        </p:nvPicPr>
        <p:blipFill>
          <a:blip r:embed="rId8" cstate="print"/>
          <a:stretch>
            <a:fillRect/>
          </a:stretch>
        </p:blipFill>
        <p:spPr>
          <a:xfrm>
            <a:off x="383060" y="3015127"/>
            <a:ext cx="4213656" cy="1340933"/>
          </a:xfrm>
          <a:prstGeom prst="rect">
            <a:avLst/>
          </a:prstGeom>
        </p:spPr>
      </p:pic>
      <p:sp>
        <p:nvSpPr>
          <p:cNvPr id="16" name="Rectangle 15"/>
          <p:cNvSpPr/>
          <p:nvPr/>
        </p:nvSpPr>
        <p:spPr>
          <a:xfrm>
            <a:off x="6358987" y="1098100"/>
            <a:ext cx="2617619" cy="1172629"/>
          </a:xfrm>
          <a:prstGeom prst="rect">
            <a:avLst/>
          </a:prstGeom>
        </p:spPr>
        <p:txBody>
          <a:bodyPr wrap="square">
            <a:spAutoFit/>
          </a:bodyPr>
          <a:lstStyle/>
          <a:p>
            <a:pPr>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Keep PCs Running Smoothly</a:t>
            </a:r>
          </a:p>
        </p:txBody>
      </p:sp>
      <p:sp>
        <p:nvSpPr>
          <p:cNvPr id="17" name="Rectangle 16"/>
          <p:cNvSpPr/>
          <p:nvPr/>
        </p:nvSpPr>
        <p:spPr>
          <a:xfrm>
            <a:off x="6358985" y="2050290"/>
            <a:ext cx="2565860" cy="1227259"/>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err="1" smtClean="0">
                <a:solidFill>
                  <a:prstClr val="white"/>
                </a:solidFill>
                <a:effectLst>
                  <a:outerShdw blurRad="393700" algn="ctr" rotWithShape="0">
                    <a:prstClr val="black">
                      <a:alpha val="68000"/>
                    </a:prstClr>
                  </a:outerShdw>
                </a:effectLst>
              </a:rPr>
              <a:t>PowerShell</a:t>
            </a:r>
            <a:r>
              <a:rPr lang="en-US" sz="1500" dirty="0" smtClean="0">
                <a:solidFill>
                  <a:prstClr val="white"/>
                </a:solidFill>
                <a:effectLst>
                  <a:outerShdw blurRad="393700" algn="ctr" rotWithShape="0">
                    <a:prstClr val="black">
                      <a:alpha val="68000"/>
                    </a:prstClr>
                  </a:outerShdw>
                </a:effectLst>
              </a:rPr>
              <a:t> &amp; Group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Policy management </a:t>
            </a:r>
            <a:br>
              <a:rPr lang="en-US" sz="1500" dirty="0" smtClean="0">
                <a:solidFill>
                  <a:prstClr val="white"/>
                </a:solidFill>
                <a:effectLst>
                  <a:outerShdw blurRad="393700" algn="ctr" rotWithShape="0">
                    <a:prstClr val="black">
                      <a:alpha val="68000"/>
                    </a:prstClr>
                  </a:outerShdw>
                </a:effectLst>
              </a:rPr>
            </a:br>
            <a:r>
              <a:rPr lang="en-US" sz="1500" dirty="0" smtClean="0">
                <a:solidFill>
                  <a:prstClr val="white"/>
                </a:solidFill>
                <a:effectLst>
                  <a:outerShdw blurRad="393700" algn="ctr" rotWithShape="0">
                    <a:prstClr val="black">
                      <a:alpha val="68000"/>
                    </a:prstClr>
                  </a:outerShdw>
                </a:effectLst>
              </a:rPr>
              <a:t>ease configuration</a:t>
            </a:r>
          </a:p>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Troubleshooting platform reduces help desk issues</a:t>
            </a:r>
          </a:p>
        </p:txBody>
      </p:sp>
      <p:sp>
        <p:nvSpPr>
          <p:cNvPr id="18" name="Rectangle 17"/>
          <p:cNvSpPr/>
          <p:nvPr/>
        </p:nvSpPr>
        <p:spPr bwMode="auto">
          <a:xfrm>
            <a:off x="4185156" y="2644722"/>
            <a:ext cx="826746" cy="688957"/>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Rectangle 19"/>
          <p:cNvSpPr/>
          <p:nvPr/>
        </p:nvSpPr>
        <p:spPr>
          <a:xfrm>
            <a:off x="417642" y="4456386"/>
            <a:ext cx="5808349" cy="452432"/>
          </a:xfrm>
          <a:prstGeom prst="rect">
            <a:avLst/>
          </a:prstGeom>
        </p:spPr>
        <p:txBody>
          <a:bodyPr wrap="square">
            <a:spAutoFit/>
          </a:bodyPr>
          <a:lstStyle/>
          <a:p>
            <a:pPr marL="0" lvl="1">
              <a:lnSpc>
                <a:spcPct val="90000"/>
              </a:lnSpc>
            </a:pPr>
            <a:r>
              <a:rPr lang="en-US" sz="2600" spc="-5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rPr>
              <a:t>Better Support for Client Virtualization</a:t>
            </a:r>
            <a:endParaRPr lang="en-US" sz="2600" spc="-5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effectLst>
              <a:latin typeface="Segoe Semibold" pitchFamily="34" charset="0"/>
            </a:endParaRPr>
          </a:p>
        </p:txBody>
      </p:sp>
      <p:sp>
        <p:nvSpPr>
          <p:cNvPr id="21" name="Rectangle 20"/>
          <p:cNvSpPr/>
          <p:nvPr/>
        </p:nvSpPr>
        <p:spPr>
          <a:xfrm>
            <a:off x="417639" y="4829559"/>
            <a:ext cx="5489694" cy="569387"/>
          </a:xfrm>
          <a:prstGeom prst="rect">
            <a:avLst/>
          </a:prstGeom>
        </p:spPr>
        <p:txBody>
          <a:bodyPr wrap="square">
            <a:spAutoFit/>
          </a:bodyPr>
          <a:lstStyle/>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Improve VDI experience with multi-monitor and </a:t>
            </a:r>
            <a:r>
              <a:rPr lang="en-US" sz="1500" dirty="0" err="1" smtClean="0">
                <a:solidFill>
                  <a:prstClr val="white"/>
                </a:solidFill>
                <a:effectLst>
                  <a:outerShdw blurRad="393700" algn="ctr" rotWithShape="0">
                    <a:prstClr val="black">
                      <a:alpha val="68000"/>
                    </a:prstClr>
                  </a:outerShdw>
                </a:effectLst>
              </a:rPr>
              <a:t>mic</a:t>
            </a:r>
            <a:r>
              <a:rPr lang="en-US" sz="1500" dirty="0" smtClean="0">
                <a:solidFill>
                  <a:prstClr val="white"/>
                </a:solidFill>
                <a:effectLst>
                  <a:outerShdw blurRad="393700" algn="ctr" rotWithShape="0">
                    <a:prstClr val="black">
                      <a:alpha val="68000"/>
                    </a:prstClr>
                  </a:outerShdw>
                </a:effectLst>
              </a:rPr>
              <a:t> support</a:t>
            </a:r>
          </a:p>
          <a:p>
            <a:pPr marL="231775" lvl="1" indent="-222250" defTabSz="914363">
              <a:lnSpc>
                <a:spcPct val="95000"/>
              </a:lnSpc>
              <a:spcBef>
                <a:spcPts val="200"/>
              </a:spcBef>
              <a:spcAft>
                <a:spcPts val="100"/>
              </a:spcAft>
              <a:buBlip>
                <a:blip r:embed="rId7"/>
              </a:buBlip>
              <a:defRPr/>
            </a:pPr>
            <a:r>
              <a:rPr lang="en-US" sz="1500" dirty="0" smtClean="0">
                <a:solidFill>
                  <a:prstClr val="white"/>
                </a:solidFill>
                <a:effectLst>
                  <a:outerShdw blurRad="393700" algn="ctr" rotWithShape="0">
                    <a:prstClr val="black">
                      <a:alpha val="68000"/>
                    </a:prstClr>
                  </a:outerShdw>
                </a:effectLst>
              </a:rPr>
              <a:t>Same tools to manage and service VHD &amp; WIM images</a:t>
            </a:r>
          </a:p>
        </p:txBody>
      </p:sp>
      <p:sp>
        <p:nvSpPr>
          <p:cNvPr id="22" name="Rectangle 21"/>
          <p:cNvSpPr/>
          <p:nvPr/>
        </p:nvSpPr>
        <p:spPr bwMode="auto">
          <a:xfrm>
            <a:off x="7549614" y="3232776"/>
            <a:ext cx="444640" cy="370533"/>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Rectangle 22"/>
          <p:cNvSpPr/>
          <p:nvPr/>
        </p:nvSpPr>
        <p:spPr bwMode="auto">
          <a:xfrm>
            <a:off x="6261473" y="4492745"/>
            <a:ext cx="664897" cy="554081"/>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22" presetClass="entr" presetSubtype="1"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1" grpId="0" animBg="1"/>
      <p:bldP spid="12" grpId="0"/>
      <p:bldP spid="13" grpId="0"/>
      <p:bldP spid="16" grpId="0"/>
      <p:bldP spid="17" grpId="0"/>
      <p:bldP spid="18" grpId="0" animBg="1"/>
      <p:bldP spid="20" grpId="0"/>
      <p:bldP spid="2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a:off x="4735774" y="1021070"/>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6" name="Round Same Side Corner Rectangle 65"/>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9" name="Rectangle 68"/>
          <p:cNvSpPr/>
          <p:nvPr/>
        </p:nvSpPr>
        <p:spPr>
          <a:xfrm rot="5400000">
            <a:off x="2250376" y="-916129"/>
            <a:ext cx="376050" cy="4267200"/>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grpSp>
        <p:nvGrpSpPr>
          <p:cNvPr id="78" name="Group 61"/>
          <p:cNvGrpSpPr/>
          <p:nvPr/>
        </p:nvGrpSpPr>
        <p:grpSpPr>
          <a:xfrm>
            <a:off x="4724400" y="1016001"/>
            <a:ext cx="4313278" cy="376050"/>
            <a:chOff x="228600" y="6889899"/>
            <a:chExt cx="8348472" cy="451260"/>
          </a:xfrm>
        </p:grpSpPr>
        <p:sp>
          <p:nvSpPr>
            <p:cNvPr id="84" name="Rectangle 83"/>
            <p:cNvSpPr/>
            <p:nvPr/>
          </p:nvSpPr>
          <p:spPr>
            <a:xfrm rot="5400000">
              <a:off x="4177206" y="2941293"/>
              <a:ext cx="451260" cy="8348472"/>
            </a:xfrm>
            <a:prstGeom prst="rect">
              <a:avLst/>
            </a:prstGeom>
            <a:gradFill flip="none" rotWithShape="1">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lin ang="1080000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92" name="TextBox 11277"/>
            <p:cNvSpPr txBox="1">
              <a:spLocks noChangeArrowheads="1"/>
            </p:cNvSpPr>
            <p:nvPr/>
          </p:nvSpPr>
          <p:spPr bwMode="auto">
            <a:xfrm>
              <a:off x="572110" y="6950270"/>
              <a:ext cx="7768290" cy="3323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Solution</a:t>
              </a:r>
            </a:p>
          </p:txBody>
        </p:sp>
      </p:grpSp>
      <p:sp>
        <p:nvSpPr>
          <p:cNvPr id="93"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Situation Today</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0" name="Title 39"/>
          <p:cNvSpPr>
            <a:spLocks noGrp="1"/>
          </p:cNvSpPr>
          <p:nvPr>
            <p:ph type="title"/>
          </p:nvPr>
        </p:nvSpPr>
        <p:spPr>
          <a:xfrm>
            <a:off x="381000" y="191824"/>
            <a:ext cx="8382000" cy="830997"/>
          </a:xfrm>
        </p:spPr>
        <p:txBody>
          <a:bodyPr/>
          <a:lstStyle/>
          <a:p>
            <a:r>
              <a:rPr lang="en-US" sz="4000" dirty="0" smtClean="0"/>
              <a:t>Virtual Desktop Infrastructure</a:t>
            </a:r>
            <a:r>
              <a:rPr lang="en-US" dirty="0" smtClean="0"/>
              <a:t/>
            </a:r>
            <a:br>
              <a:rPr lang="en-US" dirty="0" smtClean="0"/>
            </a:br>
            <a:r>
              <a:rPr lang="en-US" sz="2000" dirty="0" smtClean="0">
                <a:solidFill>
                  <a:schemeClr val="tx1"/>
                </a:solidFill>
              </a:rPr>
              <a:t>Streamline PC Management</a:t>
            </a:r>
            <a:endParaRPr lang="en-US" dirty="0">
              <a:solidFill>
                <a:schemeClr val="tx1"/>
              </a:solidFill>
            </a:endParaRPr>
          </a:p>
        </p:txBody>
      </p:sp>
      <p:sp>
        <p:nvSpPr>
          <p:cNvPr id="60" name="Rectangle 59"/>
          <p:cNvSpPr/>
          <p:nvPr/>
        </p:nvSpPr>
        <p:spPr>
          <a:xfrm>
            <a:off x="304800" y="3713477"/>
            <a:ext cx="4267200" cy="1415772"/>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en-US" kern="1200" dirty="0">
                <a:solidFill>
                  <a:prstClr val="white"/>
                </a:solidFill>
                <a:effectLst>
                  <a:outerShdw blurRad="393700" algn="ctr" rotWithShape="0">
                    <a:prstClr val="black">
                      <a:alpha val="68000"/>
                    </a:prstClr>
                  </a:outerShdw>
                </a:effectLst>
                <a:latin typeface="Segoe"/>
                <a:ea typeface="+mn-ea"/>
                <a:cs typeface="+mn-cs"/>
              </a:rPr>
              <a:t>Deploying desktops in virtual machines on server hardware</a:t>
            </a:r>
          </a:p>
          <a:p>
            <a:pPr marL="287338" lvl="1" indent="-277813" algn="l" defTabSz="914363" rtl="0" fontAlgn="base">
              <a:lnSpc>
                <a:spcPct val="90000"/>
              </a:lnSpc>
              <a:spcBef>
                <a:spcPts val="200"/>
              </a:spcBef>
              <a:spcAft>
                <a:spcPts val="100"/>
              </a:spcAft>
              <a:buFontTx/>
              <a:buBlip>
                <a:blip r:embed="rId3"/>
              </a:buBlip>
              <a:defRPr/>
            </a:pPr>
            <a:r>
              <a:rPr lang="en-US" kern="1200" dirty="0">
                <a:solidFill>
                  <a:prstClr val="white"/>
                </a:solidFill>
                <a:effectLst>
                  <a:outerShdw blurRad="393700" algn="ctr" rotWithShape="0">
                    <a:prstClr val="black">
                      <a:alpha val="68000"/>
                    </a:prstClr>
                  </a:outerShdw>
                </a:effectLst>
                <a:latin typeface="Segoe"/>
                <a:ea typeface="+mn-ea"/>
                <a:cs typeface="+mn-cs"/>
              </a:rPr>
              <a:t>Centralized management &amp; security</a:t>
            </a:r>
          </a:p>
          <a:p>
            <a:pPr marL="287338" lvl="1" indent="-277813" algn="l" defTabSz="914363" rtl="0" fontAlgn="base">
              <a:lnSpc>
                <a:spcPct val="90000"/>
              </a:lnSpc>
              <a:spcBef>
                <a:spcPts val="200"/>
              </a:spcBef>
              <a:spcAft>
                <a:spcPts val="100"/>
              </a:spcAft>
              <a:buFontTx/>
              <a:buBlip>
                <a:blip r:embed="rId3"/>
              </a:buBlip>
              <a:defRPr/>
            </a:pPr>
            <a:r>
              <a:rPr lang="en-US" kern="1200" dirty="0">
                <a:solidFill>
                  <a:prstClr val="white"/>
                </a:solidFill>
                <a:effectLst>
                  <a:outerShdw blurRad="393700" algn="ctr" rotWithShape="0">
                    <a:prstClr val="black">
                      <a:alpha val="68000"/>
                    </a:prstClr>
                  </a:outerShdw>
                </a:effectLst>
                <a:latin typeface="Segoe"/>
                <a:ea typeface="+mn-ea"/>
                <a:cs typeface="+mn-cs"/>
              </a:rPr>
              <a:t>Users can access their desktop and applications wherever they are</a:t>
            </a:r>
          </a:p>
        </p:txBody>
      </p:sp>
      <p:sp>
        <p:nvSpPr>
          <p:cNvPr id="101" name="Rectangle 100"/>
          <p:cNvSpPr/>
          <p:nvPr/>
        </p:nvSpPr>
        <p:spPr>
          <a:xfrm>
            <a:off x="4845135" y="1402221"/>
            <a:ext cx="4144489" cy="412190"/>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3"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r>
              <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 </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Richer Remote </a:t>
            </a:r>
            <a:r>
              <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Experience</a:t>
            </a:r>
          </a:p>
        </p:txBody>
      </p:sp>
      <p:sp>
        <p:nvSpPr>
          <p:cNvPr id="56" name="Rectangle 55"/>
          <p:cNvSpPr/>
          <p:nvPr/>
        </p:nvSpPr>
        <p:spPr>
          <a:xfrm>
            <a:off x="5791200" y="1824580"/>
            <a:ext cx="3200400" cy="1498872"/>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en-US" sz="1600" kern="1200" dirty="0">
                <a:solidFill>
                  <a:prstClr val="white"/>
                </a:solidFill>
                <a:effectLst>
                  <a:outerShdw blurRad="393700" algn="ctr" rotWithShape="0">
                    <a:prstClr val="black">
                      <a:alpha val="68000"/>
                    </a:prstClr>
                  </a:outerShdw>
                </a:effectLst>
                <a:latin typeface="Segoe"/>
                <a:ea typeface="+mn-ea"/>
                <a:cs typeface="+mn-cs"/>
              </a:rPr>
              <a:t>Richer graphics with improved multi-monitor support</a:t>
            </a:r>
          </a:p>
          <a:p>
            <a:pPr marL="287338" lvl="1" indent="-277813" algn="l" defTabSz="914363" rtl="0" fontAlgn="base">
              <a:lnSpc>
                <a:spcPct val="90000"/>
              </a:lnSpc>
              <a:spcBef>
                <a:spcPts val="200"/>
              </a:spcBef>
              <a:spcAft>
                <a:spcPts val="100"/>
              </a:spcAft>
              <a:buFontTx/>
              <a:buBlip>
                <a:blip r:embed="rId3"/>
              </a:buBlip>
              <a:defRPr/>
            </a:pPr>
            <a:r>
              <a:rPr lang="en-US" sz="1600" kern="1200" dirty="0">
                <a:solidFill>
                  <a:prstClr val="white"/>
                </a:solidFill>
                <a:effectLst>
                  <a:outerShdw blurRad="393700" algn="ctr" rotWithShape="0">
                    <a:prstClr val="black">
                      <a:alpha val="68000"/>
                    </a:prstClr>
                  </a:outerShdw>
                </a:effectLst>
                <a:latin typeface="Segoe"/>
                <a:ea typeface="+mn-ea"/>
                <a:cs typeface="+mn-cs"/>
              </a:rPr>
              <a:t>Use voice for telephony &amp; applications with microphone support</a:t>
            </a:r>
          </a:p>
          <a:p>
            <a:pPr marL="287338" lvl="1" indent="-277813" algn="l" defTabSz="914363" rtl="0" fontAlgn="base">
              <a:lnSpc>
                <a:spcPct val="90000"/>
              </a:lnSpc>
              <a:spcBef>
                <a:spcPts val="200"/>
              </a:spcBef>
              <a:spcAft>
                <a:spcPts val="100"/>
              </a:spcAft>
              <a:buFontTx/>
              <a:buBlip>
                <a:blip r:embed="rId3"/>
              </a:buBlip>
              <a:defRPr/>
            </a:pPr>
            <a:r>
              <a:rPr lang="en-US" sz="1600" kern="1200" dirty="0">
                <a:solidFill>
                  <a:prstClr val="white"/>
                </a:solidFill>
                <a:effectLst>
                  <a:outerShdw blurRad="393700" algn="ctr" rotWithShape="0">
                    <a:prstClr val="black">
                      <a:alpha val="68000"/>
                    </a:prstClr>
                  </a:outerShdw>
                </a:effectLst>
                <a:latin typeface="Segoe"/>
                <a:ea typeface="+mn-ea"/>
                <a:cs typeface="+mn-cs"/>
              </a:rPr>
              <a:t>Improved printing</a:t>
            </a:r>
          </a:p>
        </p:txBody>
      </p:sp>
      <p:pic>
        <p:nvPicPr>
          <p:cNvPr id="108" name="Picture 6" descr="\\eventsql\dvd\Online_ART\DVD_ART34\Artwork_Imagery\Shapes\Arrows\Curved\double arrow green arrow.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rot="10800000">
            <a:off x="1461003" y="1970394"/>
            <a:ext cx="1638300" cy="896938"/>
          </a:xfrm>
          <a:prstGeom prst="rect">
            <a:avLst/>
          </a:prstGeom>
          <a:noFill/>
        </p:spPr>
      </p:pic>
      <p:pic>
        <p:nvPicPr>
          <p:cNvPr id="35" name="Picture 15" descr="Server-Physical-Single"/>
          <p:cNvPicPr>
            <a:picLocks noChangeAspect="1" noChangeArrowheads="1"/>
          </p:cNvPicPr>
          <p:nvPr/>
        </p:nvPicPr>
        <p:blipFill>
          <a:blip r:embed="rId5" cstate="email"/>
          <a:srcRect/>
          <a:stretch>
            <a:fillRect/>
          </a:stretch>
        </p:blipFill>
        <p:spPr bwMode="auto">
          <a:xfrm>
            <a:off x="2604002" y="1825981"/>
            <a:ext cx="1663198" cy="1099129"/>
          </a:xfrm>
          <a:prstGeom prst="rect">
            <a:avLst/>
          </a:prstGeom>
          <a:noFill/>
          <a:ln w="9525">
            <a:noFill/>
            <a:miter lim="800000"/>
            <a:headEnd/>
            <a:tailEnd/>
          </a:ln>
        </p:spPr>
      </p:pic>
      <p:grpSp>
        <p:nvGrpSpPr>
          <p:cNvPr id="3" name="Group 64"/>
          <p:cNvGrpSpPr/>
          <p:nvPr/>
        </p:nvGrpSpPr>
        <p:grpSpPr>
          <a:xfrm>
            <a:off x="2753072" y="1843393"/>
            <a:ext cx="1374933" cy="698500"/>
            <a:chOff x="2511267" y="2265104"/>
            <a:chExt cx="1666874" cy="1162050"/>
          </a:xfrm>
        </p:grpSpPr>
        <p:grpSp>
          <p:nvGrpSpPr>
            <p:cNvPr id="4" name="Group 45"/>
            <p:cNvGrpSpPr/>
            <p:nvPr/>
          </p:nvGrpSpPr>
          <p:grpSpPr>
            <a:xfrm>
              <a:off x="2511267" y="2722304"/>
              <a:ext cx="914400" cy="704850"/>
              <a:chOff x="2667001" y="1600200"/>
              <a:chExt cx="914400" cy="704850"/>
            </a:xfrm>
          </p:grpSpPr>
          <p:pic>
            <p:nvPicPr>
              <p:cNvPr id="48" name="Picture 47"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59" name="Picture 58"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61" name="Picture 60"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64" name="Picture 63"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70" name="Picture 69"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5" name="Group 70"/>
            <p:cNvGrpSpPr/>
            <p:nvPr/>
          </p:nvGrpSpPr>
          <p:grpSpPr>
            <a:xfrm>
              <a:off x="2701767" y="2608004"/>
              <a:ext cx="914400" cy="704850"/>
              <a:chOff x="2667001" y="1600200"/>
              <a:chExt cx="914400" cy="704850"/>
            </a:xfrm>
          </p:grpSpPr>
          <p:pic>
            <p:nvPicPr>
              <p:cNvPr id="72" name="Picture 71"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73" name="Picture 72"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75" name="Picture 74"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76" name="Picture 75"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77" name="Picture 76"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6" name="Group 77"/>
            <p:cNvGrpSpPr/>
            <p:nvPr/>
          </p:nvGrpSpPr>
          <p:grpSpPr>
            <a:xfrm>
              <a:off x="2892266" y="2493704"/>
              <a:ext cx="914400" cy="704850"/>
              <a:chOff x="2667001" y="1600200"/>
              <a:chExt cx="914400" cy="704850"/>
            </a:xfrm>
          </p:grpSpPr>
          <p:pic>
            <p:nvPicPr>
              <p:cNvPr id="79" name="Picture 78"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80" name="Picture 79"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81" name="Picture 80"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82" name="Picture 81"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83" name="Picture 82"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7" name="Group 83"/>
            <p:cNvGrpSpPr/>
            <p:nvPr/>
          </p:nvGrpSpPr>
          <p:grpSpPr>
            <a:xfrm>
              <a:off x="3073241" y="2369879"/>
              <a:ext cx="914400" cy="704850"/>
              <a:chOff x="2667001" y="1600200"/>
              <a:chExt cx="914400" cy="704850"/>
            </a:xfrm>
          </p:grpSpPr>
          <p:pic>
            <p:nvPicPr>
              <p:cNvPr id="85" name="Picture 84"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86" name="Picture 85"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87" name="Picture 86"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90" name="Picture 89"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91" name="Picture 90"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nvGrpSpPr>
            <p:cNvPr id="8" name="Group 93"/>
            <p:cNvGrpSpPr/>
            <p:nvPr/>
          </p:nvGrpSpPr>
          <p:grpSpPr>
            <a:xfrm>
              <a:off x="3263741" y="2265104"/>
              <a:ext cx="914400" cy="704850"/>
              <a:chOff x="2667001" y="1600200"/>
              <a:chExt cx="914400" cy="704850"/>
            </a:xfrm>
          </p:grpSpPr>
          <p:pic>
            <p:nvPicPr>
              <p:cNvPr id="95" name="Picture 94" descr="Picture1.png"/>
              <p:cNvPicPr>
                <a:picLocks noChangeAspect="1"/>
              </p:cNvPicPr>
              <p:nvPr/>
            </p:nvPicPr>
            <p:blipFill>
              <a:blip r:embed="rId6" cstate="print">
                <a:lum bright="25000"/>
              </a:blip>
              <a:stretch>
                <a:fillRect/>
              </a:stretch>
            </p:blipFill>
            <p:spPr>
              <a:xfrm>
                <a:off x="2667001" y="1600200"/>
                <a:ext cx="304800" cy="304800"/>
              </a:xfrm>
              <a:prstGeom prst="rect">
                <a:avLst/>
              </a:prstGeom>
            </p:spPr>
          </p:pic>
          <p:pic>
            <p:nvPicPr>
              <p:cNvPr id="96" name="Picture 95" descr="Picture1.png"/>
              <p:cNvPicPr>
                <a:picLocks noChangeAspect="1"/>
              </p:cNvPicPr>
              <p:nvPr/>
            </p:nvPicPr>
            <p:blipFill>
              <a:blip r:embed="rId6" cstate="print">
                <a:lum bright="25000"/>
              </a:blip>
              <a:stretch>
                <a:fillRect/>
              </a:stretch>
            </p:blipFill>
            <p:spPr>
              <a:xfrm>
                <a:off x="2819400" y="1676400"/>
                <a:ext cx="304800" cy="304800"/>
              </a:xfrm>
              <a:prstGeom prst="rect">
                <a:avLst/>
              </a:prstGeom>
            </p:spPr>
          </p:pic>
          <p:pic>
            <p:nvPicPr>
              <p:cNvPr id="97" name="Picture 96" descr="Picture1.png"/>
              <p:cNvPicPr>
                <a:picLocks noChangeAspect="1"/>
              </p:cNvPicPr>
              <p:nvPr/>
            </p:nvPicPr>
            <p:blipFill>
              <a:blip r:embed="rId6" cstate="print">
                <a:lum bright="25000"/>
              </a:blip>
              <a:stretch>
                <a:fillRect/>
              </a:stretch>
            </p:blipFill>
            <p:spPr>
              <a:xfrm>
                <a:off x="2962276" y="1790700"/>
                <a:ext cx="304800" cy="304800"/>
              </a:xfrm>
              <a:prstGeom prst="rect">
                <a:avLst/>
              </a:prstGeom>
            </p:spPr>
          </p:pic>
          <p:pic>
            <p:nvPicPr>
              <p:cNvPr id="98" name="Picture 97" descr="Picture1.png"/>
              <p:cNvPicPr>
                <a:picLocks noChangeAspect="1"/>
              </p:cNvPicPr>
              <p:nvPr/>
            </p:nvPicPr>
            <p:blipFill>
              <a:blip r:embed="rId6" cstate="print">
                <a:lum bright="25000"/>
              </a:blip>
              <a:stretch>
                <a:fillRect/>
              </a:stretch>
            </p:blipFill>
            <p:spPr>
              <a:xfrm>
                <a:off x="3124200" y="1895475"/>
                <a:ext cx="304800" cy="304800"/>
              </a:xfrm>
              <a:prstGeom prst="rect">
                <a:avLst/>
              </a:prstGeom>
            </p:spPr>
          </p:pic>
          <p:pic>
            <p:nvPicPr>
              <p:cNvPr id="99" name="Picture 98" descr="Picture1.png"/>
              <p:cNvPicPr>
                <a:picLocks noChangeAspect="1"/>
              </p:cNvPicPr>
              <p:nvPr/>
            </p:nvPicPr>
            <p:blipFill>
              <a:blip r:embed="rId6" cstate="print">
                <a:lum bright="25000"/>
              </a:blip>
              <a:stretch>
                <a:fillRect/>
              </a:stretch>
            </p:blipFill>
            <p:spPr>
              <a:xfrm>
                <a:off x="3276601" y="2000250"/>
                <a:ext cx="304800" cy="304800"/>
              </a:xfrm>
              <a:prstGeom prst="rect">
                <a:avLst/>
              </a:prstGeom>
            </p:spPr>
          </p:pic>
        </p:grpSp>
      </p:grpSp>
      <p:pic>
        <p:nvPicPr>
          <p:cNvPr id="1036" name="Picture 12" descr="C:\Users\aheaton\Desktop\Artwork_Imagery\Icons - Illustrations\_WINDOWS VISTA ICONS\Connected network sharing.png"/>
          <p:cNvPicPr>
            <a:picLocks noChangeAspect="1" noChangeArrowheads="1"/>
          </p:cNvPicPr>
          <p:nvPr/>
        </p:nvPicPr>
        <p:blipFill>
          <a:blip r:embed="rId7" cstate="print"/>
          <a:srcRect/>
          <a:stretch>
            <a:fillRect/>
          </a:stretch>
        </p:blipFill>
        <p:spPr bwMode="auto">
          <a:xfrm>
            <a:off x="5029200" y="2215223"/>
            <a:ext cx="694706" cy="598383"/>
          </a:xfrm>
          <a:prstGeom prst="rect">
            <a:avLst/>
          </a:prstGeom>
          <a:noFill/>
        </p:spPr>
      </p:pic>
      <p:pic>
        <p:nvPicPr>
          <p:cNvPr id="1026" name="Picture 2" descr="C:\Users\aheaton\Desktop\Artwork_Imagery\Icons - Illustrations\_WINDOWS VISTA ICONS\Vista Desktop Computer Illustration 2.png"/>
          <p:cNvPicPr>
            <a:picLocks noChangeAspect="1" noChangeArrowheads="1"/>
          </p:cNvPicPr>
          <p:nvPr/>
        </p:nvPicPr>
        <p:blipFill>
          <a:blip r:embed="rId8" cstate="print"/>
          <a:srcRect/>
          <a:stretch>
            <a:fillRect/>
          </a:stretch>
        </p:blipFill>
        <p:spPr bwMode="auto">
          <a:xfrm>
            <a:off x="730184" y="2414894"/>
            <a:ext cx="1174817" cy="817563"/>
          </a:xfrm>
          <a:prstGeom prst="rect">
            <a:avLst/>
          </a:prstGeom>
          <a:noFill/>
        </p:spPr>
      </p:pic>
      <p:pic>
        <p:nvPicPr>
          <p:cNvPr id="1030" name="Picture 6" descr="C:\Users\aheaton\Desktop\Artwork_Imagery\Icons - Illustrations\_WINDOWS VISTA ICONS\Female User woman people person.png"/>
          <p:cNvPicPr>
            <a:picLocks noChangeAspect="1" noChangeArrowheads="1"/>
          </p:cNvPicPr>
          <p:nvPr/>
        </p:nvPicPr>
        <p:blipFill>
          <a:blip r:embed="rId9" cstate="print"/>
          <a:srcRect/>
          <a:stretch>
            <a:fillRect/>
          </a:stretch>
        </p:blipFill>
        <p:spPr bwMode="auto">
          <a:xfrm flipH="1">
            <a:off x="1343025" y="2629206"/>
            <a:ext cx="533400" cy="619126"/>
          </a:xfrm>
          <a:prstGeom prst="rect">
            <a:avLst/>
          </a:prstGeom>
          <a:noFill/>
        </p:spPr>
      </p:pic>
      <p:pic>
        <p:nvPicPr>
          <p:cNvPr id="63" name="Picture 2" descr="C:\Users\aheaton\Desktop\Artwork_Imagery\Icons - Illustrations\_WINDOWS VISTA ICONS\Vista Desktop Computer Illustration 2.png"/>
          <p:cNvPicPr>
            <a:picLocks noChangeAspect="1" noChangeArrowheads="1"/>
          </p:cNvPicPr>
          <p:nvPr/>
        </p:nvPicPr>
        <p:blipFill>
          <a:blip r:embed="rId8" cstate="print"/>
          <a:srcRect/>
          <a:stretch>
            <a:fillRect/>
          </a:stretch>
        </p:blipFill>
        <p:spPr bwMode="auto">
          <a:xfrm>
            <a:off x="724428" y="1470331"/>
            <a:ext cx="1174817" cy="817563"/>
          </a:xfrm>
          <a:prstGeom prst="rect">
            <a:avLst/>
          </a:prstGeom>
          <a:noFill/>
        </p:spPr>
      </p:pic>
      <p:pic>
        <p:nvPicPr>
          <p:cNvPr id="1035" name="Picture 11" descr="C:\Users\aheaton\Desktop\Artwork_Imagery\Icons - Illustrations\_WINDOWS VISTA ICONS\Generic User person people.png"/>
          <p:cNvPicPr>
            <a:picLocks noChangeAspect="1" noChangeArrowheads="1"/>
          </p:cNvPicPr>
          <p:nvPr/>
        </p:nvPicPr>
        <p:blipFill>
          <a:blip r:embed="rId10" cstate="print"/>
          <a:srcRect/>
          <a:stretch>
            <a:fillRect/>
          </a:stretch>
        </p:blipFill>
        <p:spPr bwMode="auto">
          <a:xfrm>
            <a:off x="1398628" y="1676707"/>
            <a:ext cx="563525" cy="571500"/>
          </a:xfrm>
          <a:prstGeom prst="rect">
            <a:avLst/>
          </a:prstGeom>
          <a:noFill/>
        </p:spPr>
      </p:pic>
      <p:sp>
        <p:nvSpPr>
          <p:cNvPr id="67" name="Rounded Rectangle 66"/>
          <p:cNvSpPr/>
          <p:nvPr/>
        </p:nvSpPr>
        <p:spPr>
          <a:xfrm rot="10800000">
            <a:off x="293284" y="5015553"/>
            <a:ext cx="7393391" cy="411320"/>
          </a:xfrm>
          <a:prstGeom prst="round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16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8" name="Rectangle 67"/>
          <p:cNvSpPr/>
          <p:nvPr/>
        </p:nvSpPr>
        <p:spPr>
          <a:xfrm>
            <a:off x="607186" y="5066869"/>
            <a:ext cx="7369788" cy="313932"/>
          </a:xfrm>
          <a:prstGeom prst="rect">
            <a:avLst/>
          </a:prstGeom>
        </p:spPr>
        <p:txBody>
          <a:bodyPr wrap="square">
            <a:spAutoFit/>
          </a:bodyPr>
          <a:lstStyle/>
          <a:p>
            <a:pPr marL="287338" lvl="1" indent="-277813" algn="l" defTabSz="914363" rtl="0" fontAlgn="base">
              <a:lnSpc>
                <a:spcPct val="90000"/>
              </a:lnSpc>
              <a:spcBef>
                <a:spcPts val="200"/>
              </a:spcBef>
              <a:spcAft>
                <a:spcPts val="100"/>
              </a:spcAft>
              <a:defRPr/>
            </a:pPr>
            <a:r>
              <a:rPr lang="en-US" sz="1600" kern="1200" dirty="0">
                <a:solidFill>
                  <a:prstClr val="white"/>
                </a:solidFill>
                <a:effectLst>
                  <a:outerShdw blurRad="393700" algn="ctr" rotWithShape="0">
                    <a:prstClr val="black">
                      <a:alpha val="68000"/>
                    </a:prstClr>
                  </a:outerShdw>
                </a:effectLst>
                <a:latin typeface="Segoe"/>
                <a:ea typeface="+mn-ea"/>
                <a:cs typeface="+mn-cs"/>
              </a:rPr>
              <a:t>Using Windows for VDI scenarios requires additional VECD license </a:t>
            </a:r>
          </a:p>
        </p:txBody>
      </p:sp>
      <p:sp>
        <p:nvSpPr>
          <p:cNvPr id="71" name="TextBox 70"/>
          <p:cNvSpPr txBox="1"/>
          <p:nvPr/>
        </p:nvSpPr>
        <p:spPr>
          <a:xfrm>
            <a:off x="361524" y="4981431"/>
            <a:ext cx="313898" cy="707886"/>
          </a:xfrm>
          <a:prstGeom prst="rect">
            <a:avLst/>
          </a:prstGeom>
          <a:noFill/>
        </p:spPr>
        <p:txBody>
          <a:bodyPr wrap="square" rtlCol="0">
            <a:spAutoFit/>
          </a:bodyPr>
          <a:lstStyle/>
          <a:p>
            <a:pPr algn="l" defTabSz="912813" rtl="0" fontAlgn="base">
              <a:spcBef>
                <a:spcPct val="0"/>
              </a:spcBef>
              <a:spcAft>
                <a:spcPct val="0"/>
              </a:spcAft>
            </a:pPr>
            <a:r>
              <a:rPr lang="en-US" sz="4000" kern="1200" dirty="0">
                <a:solidFill>
                  <a:prstClr val="white"/>
                </a:solidFill>
                <a:latin typeface="Segoe"/>
                <a:ea typeface="+mn-ea"/>
                <a:cs typeface="+mn-cs"/>
              </a:rPr>
              <a:t>*</a:t>
            </a:r>
            <a:endParaRPr lang="en-US" kern="1200" dirty="0">
              <a:solidFill>
                <a:prstClr val="white"/>
              </a:solidFill>
              <a:latin typeface="Segoe"/>
              <a:ea typeface="+mn-ea"/>
              <a:cs typeface="+mn-cs"/>
            </a:endParaRPr>
          </a:p>
        </p:txBody>
      </p:sp>
      <p:sp>
        <p:nvSpPr>
          <p:cNvPr id="65" name="Rectangle 64"/>
          <p:cNvSpPr/>
          <p:nvPr/>
        </p:nvSpPr>
        <p:spPr>
          <a:xfrm>
            <a:off x="259080" y="3264091"/>
            <a:ext cx="4304294" cy="454926"/>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3" indent="109538"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r>
              <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What is Virtual Desktop Infrastructure?</a:t>
            </a:r>
          </a:p>
        </p:txBody>
      </p:sp>
      <p:sp>
        <p:nvSpPr>
          <p:cNvPr id="74" name="Rectangle 73"/>
          <p:cNvSpPr/>
          <p:nvPr/>
        </p:nvSpPr>
        <p:spPr>
          <a:xfrm>
            <a:off x="4800600" y="3175441"/>
            <a:ext cx="4174062" cy="342403"/>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8" name="TextBox 11277"/>
          <p:cNvSpPr txBox="1">
            <a:spLocks noChangeArrowheads="1"/>
          </p:cNvSpPr>
          <p:nvPr/>
        </p:nvSpPr>
        <p:spPr bwMode="auto">
          <a:xfrm>
            <a:off x="5037733" y="3216122"/>
            <a:ext cx="4114800" cy="249299"/>
          </a:xfrm>
          <a:prstGeom prst="rect">
            <a:avLst/>
          </a:prstGeom>
          <a:noFill/>
          <a:ln w="9525">
            <a:noFill/>
            <a:miter lim="800000"/>
            <a:headEnd/>
            <a:tailEnd/>
          </a:ln>
        </p:spPr>
        <p:txBody>
          <a:bodyPr wrap="square" lIns="0" tIns="0" rIns="0" bIns="0" anchor="ctr">
            <a:spAutoFit/>
          </a:bodyPr>
          <a:lstStyle/>
          <a:p>
            <a:pPr algn="l" defTabSz="912813" rtl="0" fontAlgn="base">
              <a:lnSpc>
                <a:spcPct val="90000"/>
              </a:lnSpc>
              <a:spcBef>
                <a:spcPct val="0"/>
              </a:spcBef>
              <a:spcAft>
                <a:spcPct val="0"/>
              </a:spcAft>
              <a:defRPr/>
            </a:pPr>
            <a:r>
              <a:rPr lang="en-US"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Do More With VHDs</a:t>
            </a:r>
            <a:endParaRPr lang="en-US"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endParaRPr>
          </a:p>
        </p:txBody>
      </p:sp>
      <p:sp>
        <p:nvSpPr>
          <p:cNvPr id="89" name="Rectangle 88"/>
          <p:cNvSpPr/>
          <p:nvPr/>
        </p:nvSpPr>
        <p:spPr>
          <a:xfrm>
            <a:off x="5791200" y="3532269"/>
            <a:ext cx="3200400" cy="1460400"/>
          </a:xfrm>
          <a:prstGeom prst="rect">
            <a:avLst/>
          </a:prstGeom>
        </p:spPr>
        <p:txBody>
          <a:bodyPr wrap="square">
            <a:spAutoFit/>
          </a:bodyPr>
          <a:lstStyle/>
          <a:p>
            <a:pPr marL="287338" lvl="1" indent="-277813" algn="l" defTabSz="914363" rtl="0" fontAlgn="base">
              <a:lnSpc>
                <a:spcPct val="90000"/>
              </a:lnSpc>
              <a:spcBef>
                <a:spcPts val="200"/>
              </a:spcBef>
              <a:spcAft>
                <a:spcPts val="100"/>
              </a:spcAft>
              <a:buFontTx/>
              <a:buBlip>
                <a:blip r:embed="rId3"/>
              </a:buBlip>
              <a:defRPr/>
            </a:pPr>
            <a:r>
              <a:rPr lang="en-US" sz="1600" kern="1200" dirty="0" smtClean="0">
                <a:solidFill>
                  <a:prstClr val="white"/>
                </a:solidFill>
                <a:effectLst>
                  <a:outerShdw blurRad="393700" algn="ctr" rotWithShape="0">
                    <a:prstClr val="black">
                      <a:alpha val="68000"/>
                    </a:prstClr>
                  </a:outerShdw>
                </a:effectLst>
                <a:latin typeface="Segoe"/>
                <a:ea typeface="+mn-ea"/>
                <a:cs typeface="+mn-cs"/>
              </a:rPr>
              <a:t>Maintain VHD: Offline servicing of VHD images with same tools used for WIM</a:t>
            </a:r>
          </a:p>
          <a:p>
            <a:pPr marL="287338" lvl="1" indent="-277813" defTabSz="914363" fontAlgn="base">
              <a:lnSpc>
                <a:spcPct val="90000"/>
              </a:lnSpc>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Boot from VHD: Reuse VHD files for deployment to managed desktop PCs </a:t>
            </a:r>
          </a:p>
        </p:txBody>
      </p:sp>
      <p:pic>
        <p:nvPicPr>
          <p:cNvPr id="1027" name="Picture 3"/>
          <p:cNvPicPr>
            <a:picLocks noChangeAspect="1" noChangeArrowheads="1"/>
          </p:cNvPicPr>
          <p:nvPr/>
        </p:nvPicPr>
        <p:blipFill>
          <a:blip r:embed="rId11" cstate="print"/>
          <a:srcRect/>
          <a:stretch>
            <a:fillRect/>
          </a:stretch>
        </p:blipFill>
        <p:spPr bwMode="auto">
          <a:xfrm>
            <a:off x="5054010" y="3774558"/>
            <a:ext cx="725716" cy="679856"/>
          </a:xfrm>
          <a:prstGeom prst="rect">
            <a:avLst/>
          </a:prstGeom>
          <a:noFill/>
          <a:ln w="9525">
            <a:no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02660" y="3194804"/>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Booting from VHD</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rot="10800000">
            <a:off x="1" y="1615966"/>
            <a:ext cx="9143999" cy="4099034"/>
          </a:xfrm>
          <a:prstGeom prst="rect">
            <a:avLst/>
          </a:prstGeom>
          <a:gradFill flip="none" rotWithShape="1">
            <a:gsLst>
              <a:gs pos="0">
                <a:schemeClr val="accent3">
                  <a:alpha val="6500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 name="Rectangle 11"/>
          <p:cNvSpPr/>
          <p:nvPr/>
        </p:nvSpPr>
        <p:spPr>
          <a:xfrm rot="10800000">
            <a:off x="-1" y="0"/>
            <a:ext cx="9144000" cy="1510861"/>
          </a:xfrm>
          <a:prstGeom prst="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2" name="Group 42"/>
          <p:cNvGrpSpPr/>
          <p:nvPr/>
        </p:nvGrpSpPr>
        <p:grpSpPr>
          <a:xfrm>
            <a:off x="0" y="4308575"/>
            <a:ext cx="9144000" cy="1629771"/>
            <a:chOff x="0" y="5170289"/>
            <a:chExt cx="12188825" cy="1955725"/>
          </a:xfrm>
        </p:grpSpPr>
        <p:sp useBgFill="1">
          <p:nvSpPr>
            <p:cNvPr id="38" name="Freeform 9"/>
            <p:cNvSpPr>
              <a:spLocks/>
            </p:cNvSpPr>
            <p:nvPr/>
          </p:nvSpPr>
          <p:spPr bwMode="ltGray">
            <a:xfrm>
              <a:off x="0" y="5170289"/>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636603" fontAlgn="base">
                <a:spcBef>
                  <a:spcPct val="0"/>
                </a:spcBef>
                <a:spcAft>
                  <a:spcPct val="0"/>
                </a:spcAft>
              </a:pPr>
              <a:endParaRPr lang="en-US" sz="16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3" name="Group 41"/>
            <p:cNvGrpSpPr/>
            <p:nvPr/>
          </p:nvGrpSpPr>
          <p:grpSpPr>
            <a:xfrm>
              <a:off x="0" y="5308237"/>
              <a:ext cx="12188825" cy="1817777"/>
              <a:chOff x="0" y="5308237"/>
              <a:chExt cx="12188825" cy="1817777"/>
            </a:xfrm>
          </p:grpSpPr>
          <p:sp>
            <p:nvSpPr>
              <p:cNvPr id="11" name="Freeform 9"/>
              <p:cNvSpPr>
                <a:spLocks/>
              </p:cNvSpPr>
              <p:nvPr/>
            </p:nvSpPr>
            <p:spPr bwMode="ltGray">
              <a:xfrm>
                <a:off x="0" y="5308237"/>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tx2">
                      <a:lumMod val="50000"/>
                      <a:alpha val="76000"/>
                    </a:schemeClr>
                  </a:gs>
                  <a:gs pos="50000">
                    <a:schemeClr val="bg2">
                      <a:lumMod val="75000"/>
                      <a:alpha val="0"/>
                    </a:schemeClr>
                  </a:gs>
                  <a:gs pos="100000">
                    <a:srgbClr xmlns:mc="http://schemas.openxmlformats.org/markup-compatibility/2006" xmlns:a14="http://schemas.microsoft.com/office/drawing/2010/main" val="000000" mc:Ignorable="">
                      <a:alpha val="1000"/>
                    </a:srgbClr>
                  </a:gs>
                </a:gsLst>
                <a:lin ang="5400000" scaled="1"/>
                <a:tileRect/>
              </a:gradFill>
              <a:ln>
                <a:gradFill>
                  <a:gsLst>
                    <a:gs pos="0">
                      <a:schemeClr val="accent1">
                        <a:tint val="66000"/>
                        <a:satMod val="160000"/>
                        <a:alpha val="0"/>
                      </a:schemeClr>
                    </a:gs>
                    <a:gs pos="50000">
                      <a:schemeClr val="accent1">
                        <a:tint val="44500"/>
                        <a:satMod val="160000"/>
                        <a:alpha val="55000"/>
                      </a:schemeClr>
                    </a:gs>
                    <a:gs pos="100000">
                      <a:schemeClr val="accent1">
                        <a:tint val="23500"/>
                        <a:satMod val="160000"/>
                        <a:alpha val="0"/>
                      </a:schemeClr>
                    </a:gs>
                  </a:gsLst>
                  <a:lin ang="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636603" fontAlgn="base">
                  <a:spcBef>
                    <a:spcPct val="0"/>
                  </a:spcBef>
                  <a:spcAft>
                    <a:spcPct val="0"/>
                  </a:spcAft>
                </a:pPr>
                <a:endParaRPr lang="en-US" sz="16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Rectangle 7"/>
              <p:cNvSpPr/>
              <p:nvPr/>
            </p:nvSpPr>
            <p:spPr>
              <a:xfrm>
                <a:off x="889000" y="6053076"/>
                <a:ext cx="2387600" cy="480131"/>
              </a:xfrm>
              <a:prstGeom prst="rect">
                <a:avLst/>
              </a:prstGeom>
            </p:spPr>
            <p:txBody>
              <a:bodyPr wrap="square">
                <a:spAutoFit/>
              </a:bodyPr>
              <a:lstStyle/>
              <a:p>
                <a:pPr marL="361615" indent="-361615" algn="ctr">
                  <a:lnSpc>
                    <a:spcPct val="90000"/>
                  </a:lnSpc>
                  <a:spcBef>
                    <a:spcPct val="20000"/>
                  </a:spcBef>
                  <a:buSzPct val="120000"/>
                </a:pPr>
                <a:r>
                  <a:rPr lang="en-US" altLang="zh-CN" sz="2200" b="1" spc="-78" dirty="0">
                    <a:gradFill flip="none" rotWithShape="1">
                      <a:gsLst>
                        <a:gs pos="0">
                          <a:schemeClr val="tx1"/>
                        </a:gs>
                        <a:gs pos="50000">
                          <a:schemeClr val="tx1"/>
                        </a:gs>
                        <a:gs pos="100000">
                          <a:schemeClr val="tx1"/>
                        </a:gs>
                      </a:gsLst>
                      <a:lin ang="5400000" scaled="0"/>
                      <a:tileRect/>
                    </a:gradFill>
                    <a:latin typeface="Segoe Light" pitchFamily="34" charset="0"/>
                  </a:rPr>
                  <a:t>PLANNING </a:t>
                </a:r>
              </a:p>
            </p:txBody>
          </p:sp>
          <p:sp>
            <p:nvSpPr>
              <p:cNvPr id="9" name="Rectangle 8"/>
              <p:cNvSpPr/>
              <p:nvPr/>
            </p:nvSpPr>
            <p:spPr>
              <a:xfrm>
                <a:off x="4350670" y="6053076"/>
                <a:ext cx="3342640" cy="480131"/>
              </a:xfrm>
              <a:prstGeom prst="rect">
                <a:avLst/>
              </a:prstGeom>
            </p:spPr>
            <p:txBody>
              <a:bodyPr wrap="square">
                <a:spAutoFit/>
              </a:bodyPr>
              <a:lstStyle/>
              <a:p>
                <a:pPr marL="361615" indent="-361615" algn="ctr">
                  <a:lnSpc>
                    <a:spcPct val="90000"/>
                  </a:lnSpc>
                  <a:spcBef>
                    <a:spcPct val="20000"/>
                  </a:spcBef>
                  <a:buSzPct val="120000"/>
                </a:pPr>
                <a:r>
                  <a:rPr lang="en-US" altLang="zh-CN" sz="2200" b="1" spc="-78" dirty="0">
                    <a:gradFill flip="none" rotWithShape="1">
                      <a:gsLst>
                        <a:gs pos="0">
                          <a:schemeClr val="tx1"/>
                        </a:gs>
                        <a:gs pos="50000">
                          <a:schemeClr val="tx1"/>
                        </a:gs>
                        <a:gs pos="100000">
                          <a:schemeClr val="tx1"/>
                        </a:gs>
                      </a:gsLst>
                      <a:lin ang="5400000" scaled="0"/>
                      <a:tileRect/>
                    </a:gradFill>
                    <a:latin typeface="Segoe Light" pitchFamily="34" charset="0"/>
                  </a:rPr>
                  <a:t>PREDICTABILITY</a:t>
                </a:r>
              </a:p>
            </p:txBody>
          </p:sp>
          <p:sp>
            <p:nvSpPr>
              <p:cNvPr id="10" name="Rectangle 9"/>
              <p:cNvSpPr/>
              <p:nvPr/>
            </p:nvSpPr>
            <p:spPr>
              <a:xfrm>
                <a:off x="8483600" y="6053076"/>
                <a:ext cx="3342640" cy="480131"/>
              </a:xfrm>
              <a:prstGeom prst="rect">
                <a:avLst/>
              </a:prstGeom>
            </p:spPr>
            <p:txBody>
              <a:bodyPr wrap="square">
                <a:spAutoFit/>
              </a:bodyPr>
              <a:lstStyle/>
              <a:p>
                <a:pPr marL="361615" indent="-361615" algn="ctr">
                  <a:lnSpc>
                    <a:spcPct val="90000"/>
                  </a:lnSpc>
                  <a:spcBef>
                    <a:spcPct val="20000"/>
                  </a:spcBef>
                  <a:buSzPct val="120000"/>
                </a:pPr>
                <a:r>
                  <a:rPr lang="en-US" altLang="zh-CN" sz="2200" b="1" spc="-78" dirty="0">
                    <a:gradFill flip="none" rotWithShape="1">
                      <a:gsLst>
                        <a:gs pos="0">
                          <a:schemeClr val="tx1"/>
                        </a:gs>
                        <a:gs pos="50000">
                          <a:schemeClr val="tx1"/>
                        </a:gs>
                        <a:gs pos="100000">
                          <a:schemeClr val="tx1"/>
                        </a:gs>
                      </a:gsLst>
                      <a:lin ang="5400000" scaled="0"/>
                      <a:tileRect/>
                    </a:gradFill>
                    <a:latin typeface="Segoe Light" pitchFamily="34" charset="0"/>
                  </a:rPr>
                  <a:t>ECOSYSTEM</a:t>
                </a:r>
              </a:p>
            </p:txBody>
          </p:sp>
        </p:grpSp>
      </p:grpSp>
      <p:pic>
        <p:nvPicPr>
          <p:cNvPr id="1026" name="Picture 2" descr="C:\Documents and Settings\Eva\Desktop\Windows7_h_rgb_r.png"/>
          <p:cNvPicPr>
            <a:picLocks noChangeAspect="1" noChangeArrowheads="1"/>
          </p:cNvPicPr>
          <p:nvPr/>
        </p:nvPicPr>
        <p:blipFill>
          <a:blip r:embed="rId3"/>
          <a:srcRect/>
          <a:stretch>
            <a:fillRect/>
          </a:stretch>
        </p:blipFill>
        <p:spPr bwMode="auto">
          <a:xfrm>
            <a:off x="3328721" y="556598"/>
            <a:ext cx="2706569" cy="474713"/>
          </a:xfrm>
          <a:prstGeom prst="rect">
            <a:avLst/>
          </a:prstGeom>
          <a:noFill/>
        </p:spPr>
      </p:pic>
      <p:sp>
        <p:nvSpPr>
          <p:cNvPr id="26" name="Rectangle 25"/>
          <p:cNvSpPr/>
          <p:nvPr/>
        </p:nvSpPr>
        <p:spPr>
          <a:xfrm>
            <a:off x="533914" y="541451"/>
            <a:ext cx="2775996" cy="542927"/>
          </a:xfrm>
          <a:prstGeom prst="rect">
            <a:avLst/>
          </a:prstGeom>
        </p:spPr>
        <p:txBody>
          <a:bodyPr wrap="none" lIns="71332" tIns="35666" rIns="71332" bIns="35666">
            <a:spAutoFit/>
          </a:bodyPr>
          <a:lstStyle/>
          <a:p>
            <a:pPr marL="361615" indent="-361615">
              <a:lnSpc>
                <a:spcPct val="90000"/>
              </a:lnSpc>
              <a:spcBef>
                <a:spcPts val="1248"/>
              </a:spcBef>
              <a:buSzPct val="120000"/>
            </a:pPr>
            <a:r>
              <a:rPr lang="en-US" sz="3400" spc="-78" dirty="0">
                <a:ln w="3175">
                  <a:noFill/>
                </a:ln>
                <a:gradFill>
                  <a:gsLst>
                    <a:gs pos="0">
                      <a:schemeClr val="tx1"/>
                    </a:gs>
                    <a:gs pos="50000">
                      <a:schemeClr val="tx1"/>
                    </a:gs>
                    <a:gs pos="100000">
                      <a:schemeClr val="tx1"/>
                    </a:gs>
                  </a:gsLst>
                  <a:lin ang="5400000" scaled="0"/>
                </a:gradFill>
                <a:latin typeface="+mj-lt"/>
                <a:cs typeface="Arial" charset="0"/>
              </a:rPr>
              <a:t>The Making of</a:t>
            </a:r>
          </a:p>
        </p:txBody>
      </p:sp>
      <p:grpSp>
        <p:nvGrpSpPr>
          <p:cNvPr id="4" name="Group 35"/>
          <p:cNvGrpSpPr/>
          <p:nvPr/>
        </p:nvGrpSpPr>
        <p:grpSpPr>
          <a:xfrm>
            <a:off x="678003" y="1734765"/>
            <a:ext cx="7665600" cy="577512"/>
            <a:chOff x="1061429" y="2050186"/>
            <a:chExt cx="10218138" cy="693014"/>
          </a:xfrm>
        </p:grpSpPr>
        <p:sp>
          <p:nvSpPr>
            <p:cNvPr id="20" name="Round Same Side Corner Rectangle 19"/>
            <p:cNvSpPr/>
            <p:nvPr/>
          </p:nvSpPr>
          <p:spPr>
            <a:xfrm rot="10800000" flipV="1">
              <a:off x="1061429" y="2050186"/>
              <a:ext cx="10218138" cy="693014"/>
            </a:xfrm>
            <a:prstGeom prst="round2Same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Content Placeholder 6"/>
            <p:cNvSpPr txBox="1">
              <a:spLocks/>
            </p:cNvSpPr>
            <p:nvPr/>
          </p:nvSpPr>
          <p:spPr>
            <a:xfrm>
              <a:off x="1192924" y="2175094"/>
              <a:ext cx="3662513" cy="415499"/>
            </a:xfrm>
            <a:prstGeom prst="rect">
              <a:avLst/>
            </a:prstGeom>
          </p:spPr>
          <p:txBody>
            <a:bodyPr vert="horz" wrap="square" lIns="0" tIns="0" rIns="0" bIns="0" rtlCol="0">
              <a:spAutoFit/>
            </a:bodyPr>
            <a:lstStyle/>
            <a:p>
              <a:pPr marL="309602" indent="-309602" defTabSz="713295">
                <a:lnSpc>
                  <a:spcPct val="90000"/>
                </a:lnSpc>
                <a:spcBef>
                  <a:spcPts val="1248"/>
                </a:spcBef>
                <a:defRPr/>
              </a:pPr>
              <a:r>
                <a:rPr lang="en-US" sz="2500" dirty="0">
                  <a:gradFill>
                    <a:gsLst>
                      <a:gs pos="0">
                        <a:schemeClr val="tx1"/>
                      </a:gs>
                      <a:gs pos="50000">
                        <a:schemeClr val="tx1"/>
                      </a:gs>
                      <a:gs pos="100000">
                        <a:schemeClr val="tx1"/>
                      </a:gs>
                    </a:gsLst>
                    <a:lin ang="5400000" scaled="0"/>
                  </a:gradFill>
                  <a:latin typeface="+mj-lt"/>
                </a:rPr>
                <a:t>Listen &amp; Learn</a:t>
              </a:r>
            </a:p>
          </p:txBody>
        </p:sp>
      </p:grpSp>
      <p:grpSp>
        <p:nvGrpSpPr>
          <p:cNvPr id="5" name="Group 34"/>
          <p:cNvGrpSpPr/>
          <p:nvPr/>
        </p:nvGrpSpPr>
        <p:grpSpPr>
          <a:xfrm>
            <a:off x="678003" y="2390202"/>
            <a:ext cx="7665600" cy="577512"/>
            <a:chOff x="1061429" y="2836710"/>
            <a:chExt cx="10218138" cy="693014"/>
          </a:xfrm>
        </p:grpSpPr>
        <p:sp>
          <p:nvSpPr>
            <p:cNvPr id="29" name="Rectangle 28"/>
            <p:cNvSpPr/>
            <p:nvPr/>
          </p:nvSpPr>
          <p:spPr>
            <a:xfrm rot="10800000">
              <a:off x="1061429" y="2836710"/>
              <a:ext cx="10218138" cy="693014"/>
            </a:xfrm>
            <a:prstGeom prst="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 name="Content Placeholder 6"/>
            <p:cNvSpPr txBox="1">
              <a:spLocks/>
            </p:cNvSpPr>
            <p:nvPr/>
          </p:nvSpPr>
          <p:spPr>
            <a:xfrm>
              <a:off x="1192924" y="2961618"/>
              <a:ext cx="4529959" cy="415499"/>
            </a:xfrm>
            <a:prstGeom prst="rect">
              <a:avLst/>
            </a:prstGeom>
          </p:spPr>
          <p:txBody>
            <a:bodyPr vert="horz" wrap="square" lIns="0" tIns="0" rIns="0" bIns="0" rtlCol="0">
              <a:spAutoFit/>
            </a:bodyPr>
            <a:lstStyle/>
            <a:p>
              <a:pPr marL="309602" indent="-309602" defTabSz="713295">
                <a:lnSpc>
                  <a:spcPct val="90000"/>
                </a:lnSpc>
                <a:spcBef>
                  <a:spcPts val="1248"/>
                </a:spcBef>
                <a:defRPr/>
              </a:pPr>
              <a:r>
                <a:rPr lang="en-US" sz="2500" dirty="0">
                  <a:gradFill>
                    <a:gsLst>
                      <a:gs pos="0">
                        <a:schemeClr val="tx1"/>
                      </a:gs>
                      <a:gs pos="50000">
                        <a:schemeClr val="tx1"/>
                      </a:gs>
                      <a:gs pos="100000">
                        <a:schemeClr val="tx1"/>
                      </a:gs>
                    </a:gsLst>
                    <a:lin ang="5400000" scaled="0"/>
                  </a:gradFill>
                  <a:latin typeface="+mj-lt"/>
                </a:rPr>
                <a:t>Quality &amp; Fundamentals</a:t>
              </a:r>
            </a:p>
          </p:txBody>
        </p:sp>
      </p:grpSp>
      <p:grpSp>
        <p:nvGrpSpPr>
          <p:cNvPr id="6" name="Group 33"/>
          <p:cNvGrpSpPr/>
          <p:nvPr/>
        </p:nvGrpSpPr>
        <p:grpSpPr>
          <a:xfrm>
            <a:off x="678003" y="3045638"/>
            <a:ext cx="7665600" cy="577512"/>
            <a:chOff x="1061429" y="3623234"/>
            <a:chExt cx="10218138" cy="693014"/>
          </a:xfrm>
        </p:grpSpPr>
        <p:sp>
          <p:nvSpPr>
            <p:cNvPr id="30" name="Rectangle 29"/>
            <p:cNvSpPr/>
            <p:nvPr/>
          </p:nvSpPr>
          <p:spPr>
            <a:xfrm rot="10800000">
              <a:off x="1061429" y="3623234"/>
              <a:ext cx="10218138" cy="693014"/>
            </a:xfrm>
            <a:prstGeom prst="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 name="Content Placeholder 6"/>
            <p:cNvSpPr txBox="1">
              <a:spLocks/>
            </p:cNvSpPr>
            <p:nvPr/>
          </p:nvSpPr>
          <p:spPr>
            <a:xfrm>
              <a:off x="1192924" y="3748141"/>
              <a:ext cx="6483136" cy="415499"/>
            </a:xfrm>
            <a:prstGeom prst="rect">
              <a:avLst/>
            </a:prstGeom>
          </p:spPr>
          <p:txBody>
            <a:bodyPr vert="horz" wrap="square" lIns="0" tIns="0" rIns="0" bIns="0" rtlCol="0">
              <a:spAutoFit/>
            </a:bodyPr>
            <a:lstStyle/>
            <a:p>
              <a:pPr marL="309602" indent="-309602" defTabSz="713295">
                <a:lnSpc>
                  <a:spcPct val="90000"/>
                </a:lnSpc>
                <a:spcBef>
                  <a:spcPts val="1248"/>
                </a:spcBef>
                <a:defRPr/>
              </a:pPr>
              <a:r>
                <a:rPr lang="en-US" sz="2500" dirty="0">
                  <a:gradFill>
                    <a:gsLst>
                      <a:gs pos="0">
                        <a:schemeClr val="tx1"/>
                      </a:gs>
                      <a:gs pos="50000">
                        <a:schemeClr val="tx1"/>
                      </a:gs>
                      <a:gs pos="100000">
                        <a:schemeClr val="tx1"/>
                      </a:gs>
                    </a:gsLst>
                    <a:lin ang="5400000" scaled="0"/>
                  </a:gradFill>
                  <a:latin typeface="+mj-lt"/>
                </a:rPr>
                <a:t>Enable IT Pros &amp; Developers</a:t>
              </a:r>
            </a:p>
          </p:txBody>
        </p:sp>
      </p:grpSp>
      <p:grpSp>
        <p:nvGrpSpPr>
          <p:cNvPr id="7" name="Group 32"/>
          <p:cNvGrpSpPr/>
          <p:nvPr/>
        </p:nvGrpSpPr>
        <p:grpSpPr>
          <a:xfrm>
            <a:off x="678003" y="3701075"/>
            <a:ext cx="7665600" cy="577512"/>
            <a:chOff x="1061429" y="4409758"/>
            <a:chExt cx="10218138" cy="693014"/>
          </a:xfrm>
        </p:grpSpPr>
        <p:sp>
          <p:nvSpPr>
            <p:cNvPr id="32" name="Round Same Side Corner Rectangle 31"/>
            <p:cNvSpPr/>
            <p:nvPr/>
          </p:nvSpPr>
          <p:spPr>
            <a:xfrm rot="10800000">
              <a:off x="1061429" y="4409758"/>
              <a:ext cx="10218138" cy="693014"/>
            </a:xfrm>
            <a:prstGeom prst="round2Same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 name="Content Placeholder 6"/>
            <p:cNvSpPr txBox="1">
              <a:spLocks/>
            </p:cNvSpPr>
            <p:nvPr/>
          </p:nvSpPr>
          <p:spPr>
            <a:xfrm>
              <a:off x="1192924" y="4534666"/>
              <a:ext cx="3426373" cy="415499"/>
            </a:xfrm>
            <a:prstGeom prst="rect">
              <a:avLst/>
            </a:prstGeom>
          </p:spPr>
          <p:txBody>
            <a:bodyPr vert="horz" wrap="square" lIns="0" tIns="0" rIns="0" bIns="0" rtlCol="0">
              <a:spAutoFit/>
            </a:bodyPr>
            <a:lstStyle/>
            <a:p>
              <a:pPr marL="309602" indent="-309602" defTabSz="713295">
                <a:lnSpc>
                  <a:spcPct val="90000"/>
                </a:lnSpc>
                <a:spcBef>
                  <a:spcPts val="1248"/>
                </a:spcBef>
                <a:defRPr/>
              </a:pPr>
              <a:r>
                <a:rPr lang="en-US" sz="2500" dirty="0">
                  <a:gradFill>
                    <a:gsLst>
                      <a:gs pos="0">
                        <a:schemeClr val="tx1"/>
                      </a:gs>
                      <a:gs pos="50000">
                        <a:schemeClr val="tx1"/>
                      </a:gs>
                      <a:gs pos="100000">
                        <a:schemeClr val="tx1"/>
                      </a:gs>
                    </a:gsLst>
                    <a:lin ang="5400000" scaled="0"/>
                  </a:gradFill>
                  <a:latin typeface="+mj-lt"/>
                </a:rPr>
                <a:t>Excite End-Users</a:t>
              </a:r>
            </a:p>
          </p:txBody>
        </p:sp>
      </p:grpSp>
      <p:pic>
        <p:nvPicPr>
          <p:cNvPr id="2052" name="Picture 4" descr="C:\5-11 TechEd 09 on SERVER\Artwork\laptop-v3.png"/>
          <p:cNvPicPr>
            <a:picLocks noChangeAspect="1" noChangeArrowheads="1"/>
          </p:cNvPicPr>
          <p:nvPr/>
        </p:nvPicPr>
        <p:blipFill>
          <a:blip r:embed="rId4"/>
          <a:srcRect/>
          <a:stretch>
            <a:fillRect/>
          </a:stretch>
        </p:blipFill>
        <p:spPr bwMode="auto">
          <a:xfrm>
            <a:off x="4948659" y="1126129"/>
            <a:ext cx="3923331" cy="3798853"/>
          </a:xfrm>
          <a:prstGeom prst="rect">
            <a:avLst/>
          </a:prstGeom>
          <a:noFill/>
        </p:spPr>
      </p:pic>
    </p:spTree>
    <p:extLst>
      <p:ext uri="{BB962C8B-B14F-4D97-AF65-F5344CB8AC3E}">
        <p14:creationId xmlns:p14="http://schemas.microsoft.com/office/powerpoint/2010/main" val="24397328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Windows XP</a:t>
            </a:r>
            <a:endParaRPr lang="en-US" dirty="0"/>
          </a:p>
        </p:txBody>
      </p:sp>
      <p:sp>
        <p:nvSpPr>
          <p:cNvPr id="3" name="Text Placeholder 2"/>
          <p:cNvSpPr>
            <a:spLocks noGrp="1"/>
          </p:cNvSpPr>
          <p:nvPr>
            <p:ph type="body" sz="quarter" idx="10"/>
          </p:nvPr>
        </p:nvSpPr>
        <p:spPr>
          <a:xfrm>
            <a:off x="323850" y="1004843"/>
            <a:ext cx="8382000" cy="1969770"/>
          </a:xfrm>
        </p:spPr>
        <p:txBody>
          <a:bodyPr/>
          <a:lstStyle/>
          <a:p>
            <a:r>
              <a:rPr lang="en-US" dirty="0" smtClean="0"/>
              <a:t>Pre-configured Windows XP  VHD image</a:t>
            </a:r>
          </a:p>
          <a:p>
            <a:r>
              <a:rPr lang="en-US" dirty="0" smtClean="0"/>
              <a:t>USB Support New Windows 7 style UI</a:t>
            </a:r>
          </a:p>
          <a:p>
            <a:r>
              <a:rPr lang="en-US" dirty="0" smtClean="0"/>
              <a:t>Seamless </a:t>
            </a:r>
            <a:br>
              <a:rPr lang="en-US" dirty="0" smtClean="0"/>
            </a:br>
            <a:r>
              <a:rPr lang="en-US" dirty="0" smtClean="0"/>
              <a:t>Applications</a:t>
            </a:r>
          </a:p>
        </p:txBody>
      </p:sp>
      <p:pic>
        <p:nvPicPr>
          <p:cNvPr id="4099" name="Picture 3" descr="http://windowsteamblog.com/cfs-file.ashx/__key/CommunityServer.Blogs.Components.WeblogFiles/business/WindowsVPC7_5F00_2_5F00_23127862.png"/>
          <p:cNvPicPr>
            <a:picLocks noChangeAspect="1" noChangeArrowheads="1"/>
          </p:cNvPicPr>
          <p:nvPr/>
        </p:nvPicPr>
        <p:blipFill>
          <a:blip r:embed="rId2" cstate="print"/>
          <a:srcRect l="114" t="21155" r="31922" b="364"/>
          <a:stretch>
            <a:fillRect/>
          </a:stretch>
        </p:blipFill>
        <p:spPr bwMode="auto">
          <a:xfrm>
            <a:off x="3423746" y="1968501"/>
            <a:ext cx="5444116" cy="3278909"/>
          </a:xfrm>
          <a:prstGeom prst="rect">
            <a:avLst/>
          </a:prstGeom>
          <a:ln>
            <a:noFill/>
          </a:ln>
          <a:effectLst>
            <a:outerShdw blurRad="190500" algn="tl" rotWithShape="0">
              <a:srgbClr xmlns:mc="http://schemas.openxmlformats.org/markup-compatibility/2006" xmlns:a14="http://schemas.microsoft.com/office/drawing/2010/main" val="000000" mc:Ignorable="">
                <a:alpha val="70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500"/>
            <a:ext cx="8915400" cy="498598"/>
          </a:xfrm>
        </p:spPr>
        <p:txBody>
          <a:bodyPr/>
          <a:lstStyle/>
          <a:p>
            <a:r>
              <a:rPr sz="3600" dirty="0" smtClean="0"/>
              <a:t>Windows 7 experience for Windows XP Apps</a:t>
            </a:r>
            <a:endParaRPr lang="en-US" sz="3600" dirty="0"/>
          </a:p>
        </p:txBody>
      </p:sp>
      <p:grpSp>
        <p:nvGrpSpPr>
          <p:cNvPr id="3" name="Group 4"/>
          <p:cNvGrpSpPr/>
          <p:nvPr/>
        </p:nvGrpSpPr>
        <p:grpSpPr>
          <a:xfrm>
            <a:off x="533401" y="1587502"/>
            <a:ext cx="2409877" cy="3789746"/>
            <a:chOff x="939254" y="1285546"/>
            <a:chExt cx="3906016" cy="5295900"/>
          </a:xfrm>
        </p:grpSpPr>
        <p:pic>
          <p:nvPicPr>
            <p:cNvPr id="1026" name="Picture 2"/>
            <p:cNvPicPr>
              <a:picLocks noChangeAspect="1" noChangeArrowheads="1"/>
            </p:cNvPicPr>
            <p:nvPr/>
          </p:nvPicPr>
          <p:blipFill>
            <a:blip r:embed="rId2" cstate="print"/>
            <a:srcRect r="16481"/>
            <a:stretch>
              <a:fillRect/>
            </a:stretch>
          </p:blipFill>
          <p:spPr bwMode="auto">
            <a:xfrm>
              <a:off x="939254" y="1285546"/>
              <a:ext cx="3906016" cy="5295900"/>
            </a:xfrm>
            <a:prstGeom prst="roundRect">
              <a:avLst>
                <a:gd name="adj" fmla="val 4289"/>
              </a:avLst>
            </a:prstGeom>
            <a:noFill/>
            <a:ln w="3175">
              <a:solidFill>
                <a:schemeClr val="tx1"/>
              </a:solidFill>
              <a:miter lim="800000"/>
              <a:headEnd/>
              <a:tailEnd/>
            </a:ln>
            <a:effectLst/>
            <a:scene3d>
              <a:camera prst="isometricOffAxis1Right"/>
              <a:lightRig rig="threePt" dir="t"/>
            </a:scene3d>
            <a:sp3d>
              <a:bevelT/>
            </a:sp3d>
          </p:spPr>
        </p:pic>
        <p:sp>
          <p:nvSpPr>
            <p:cNvPr id="4" name="Rounded Rectangle 3"/>
            <p:cNvSpPr/>
            <p:nvPr/>
          </p:nvSpPr>
          <p:spPr bwMode="auto">
            <a:xfrm>
              <a:off x="1103587" y="1587062"/>
              <a:ext cx="2375338" cy="325821"/>
            </a:xfrm>
            <a:prstGeom prst="roundRect">
              <a:avLst/>
            </a:prstGeom>
            <a:noFill/>
            <a:ln w="3175">
              <a:solidFill>
                <a:srgbClr xmlns:mc="http://schemas.openxmlformats.org/markup-compatibility/2006" xmlns:a14="http://schemas.microsoft.com/office/drawing/2010/main" val="6699FF" mc:Ignorable=""/>
              </a:solidFill>
              <a:headEnd type="none" w="med" len="med"/>
              <a:tailEnd type="none" w="med" len="med"/>
            </a:ln>
            <a:scene3d>
              <a:camera prst="isometricOffAxis1Right"/>
              <a:lightRig rig="threePt" dir="t"/>
            </a:scene3d>
            <a:sp3d/>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pic>
        <p:nvPicPr>
          <p:cNvPr id="1028" name="Picture 4"/>
          <p:cNvPicPr>
            <a:picLocks noChangeAspect="1" noChangeArrowheads="1"/>
          </p:cNvPicPr>
          <p:nvPr/>
        </p:nvPicPr>
        <p:blipFill>
          <a:blip r:embed="rId3" cstate="print"/>
          <a:srcRect l="6362" r="15298"/>
          <a:stretch>
            <a:fillRect/>
          </a:stretch>
        </p:blipFill>
        <p:spPr bwMode="auto">
          <a:xfrm>
            <a:off x="3390472" y="1100142"/>
            <a:ext cx="4864929" cy="3463097"/>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8" name="Oval 7"/>
          <p:cNvSpPr/>
          <p:nvPr/>
        </p:nvSpPr>
        <p:spPr bwMode="auto">
          <a:xfrm>
            <a:off x="4801851" y="4361793"/>
            <a:ext cx="268084" cy="254000"/>
          </a:xfrm>
          <a:prstGeom prst="ellipse">
            <a:avLst/>
          </a:prstGeom>
          <a:noFill/>
          <a:ln w="38100">
            <a:solidFill>
              <a:srgbClr xmlns:mc="http://schemas.openxmlformats.org/markup-compatibility/2006" xmlns:a14="http://schemas.microsoft.com/office/drawing/2010/main" val="FFC000" mc:Ignorable=""/>
            </a:solidFill>
            <a:headEnd type="none" w="med" len="med"/>
            <a:tailEnd type="none" w="med" len="med"/>
          </a:ln>
        </p:spPr>
        <p:style>
          <a:lnRef idx="0">
            <a:schemeClr val="accent6"/>
          </a:lnRef>
          <a:fillRef idx="1002">
            <a:schemeClr val="dk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 name="TextBox 8"/>
          <p:cNvSpPr txBox="1"/>
          <p:nvPr/>
        </p:nvSpPr>
        <p:spPr>
          <a:xfrm>
            <a:off x="5109363" y="4799726"/>
            <a:ext cx="3694033" cy="584775"/>
          </a:xfrm>
          <a:prstGeom prst="rect">
            <a:avLst/>
          </a:prstGeom>
          <a:noFill/>
        </p:spPr>
        <p:txBody>
          <a:bodyPr wrap="square" rtlCol="0">
            <a:spAutoFit/>
          </a:bodyPr>
          <a:lstStyle/>
          <a:p>
            <a:r>
              <a:rPr lang="en-US" sz="1600" dirty="0" smtClean="0"/>
              <a:t>Pin and Launch Pin Windows XP App from Windows 7 Taskbar</a:t>
            </a:r>
            <a:endParaRPr lang="en-US" sz="1600" dirty="0"/>
          </a:p>
        </p:txBody>
      </p:sp>
      <p:cxnSp>
        <p:nvCxnSpPr>
          <p:cNvPr id="11" name="Straight Arrow Connector 10"/>
          <p:cNvCxnSpPr/>
          <p:nvPr/>
        </p:nvCxnSpPr>
        <p:spPr>
          <a:xfrm rot="16200000" flipV="1">
            <a:off x="5055071" y="4620152"/>
            <a:ext cx="218966" cy="157696"/>
          </a:xfrm>
          <a:prstGeom prst="straightConnector1">
            <a:avLst/>
          </a:prstGeom>
          <a:ln w="28575">
            <a:solidFill>
              <a:srgbClr xmlns:mc="http://schemas.openxmlformats.org/markup-compatibility/2006" xmlns:a14="http://schemas.microsoft.com/office/drawing/2010/main" val="FFC000" mc:Ignorable=""/>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003172" y="1558153"/>
            <a:ext cx="359103" cy="63079"/>
          </a:xfrm>
          <a:prstGeom prst="straightConnector1">
            <a:avLst/>
          </a:prstGeom>
          <a:ln w="28575">
            <a:solidFill>
              <a:srgbClr xmlns:mc="http://schemas.openxmlformats.org/markup-compatibility/2006" xmlns:a14="http://schemas.microsoft.com/office/drawing/2010/main" val="FFC000" mc:Ignorable=""/>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7607" y="827692"/>
            <a:ext cx="2448234" cy="830997"/>
          </a:xfrm>
          <a:prstGeom prst="rect">
            <a:avLst/>
          </a:prstGeom>
          <a:noFill/>
        </p:spPr>
        <p:txBody>
          <a:bodyPr wrap="square" rtlCol="0">
            <a:spAutoFit/>
          </a:bodyPr>
          <a:lstStyle/>
          <a:p>
            <a:r>
              <a:rPr lang="en-US" sz="1600" dirty="0" smtClean="0"/>
              <a:t>Pin and Launch Pin Windows XP App from Windows 7 Start Menu</a:t>
            </a:r>
            <a:endParaRPr lang="en-US" sz="16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8" y="221512"/>
            <a:ext cx="8739963" cy="498598"/>
          </a:xfrm>
        </p:spPr>
        <p:txBody>
          <a:bodyPr/>
          <a:lstStyle/>
          <a:p>
            <a:r>
              <a:rPr sz="3600" dirty="0" smtClean="0"/>
              <a:t>Easy setup from a Windows 7 Desktop </a:t>
            </a:r>
            <a:endParaRPr lang="en-US" sz="3600" dirty="0"/>
          </a:p>
        </p:txBody>
      </p:sp>
      <p:pic>
        <p:nvPicPr>
          <p:cNvPr id="3" name="Picture 2"/>
          <p:cNvPicPr/>
          <p:nvPr/>
        </p:nvPicPr>
        <p:blipFill>
          <a:blip r:embed="rId3" cstate="print"/>
          <a:srcRect r="16870"/>
          <a:stretch>
            <a:fillRect/>
          </a:stretch>
        </p:blipFill>
        <p:spPr bwMode="auto">
          <a:xfrm>
            <a:off x="171496" y="896939"/>
            <a:ext cx="2443799" cy="3151187"/>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4" name="Picture 3"/>
          <p:cNvPicPr/>
          <p:nvPr/>
        </p:nvPicPr>
        <p:blipFill>
          <a:blip r:embed="rId4" cstate="print"/>
          <a:srcRect/>
          <a:stretch>
            <a:fillRect/>
          </a:stretch>
        </p:blipFill>
        <p:spPr bwMode="auto">
          <a:xfrm>
            <a:off x="1925745" y="1250157"/>
            <a:ext cx="3531122" cy="301228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 name="Picture 4"/>
          <p:cNvPicPr/>
          <p:nvPr/>
        </p:nvPicPr>
        <p:blipFill>
          <a:blip r:embed="rId5" cstate="print"/>
          <a:srcRect/>
          <a:stretch>
            <a:fillRect/>
          </a:stretch>
        </p:blipFill>
        <p:spPr bwMode="auto">
          <a:xfrm>
            <a:off x="3126207" y="1928815"/>
            <a:ext cx="3359628" cy="271462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 name="Picture 5"/>
          <p:cNvPicPr/>
          <p:nvPr/>
        </p:nvPicPr>
        <p:blipFill>
          <a:blip r:embed="rId6" cstate="print"/>
          <a:srcRect/>
          <a:stretch>
            <a:fillRect/>
          </a:stretch>
        </p:blipFill>
        <p:spPr bwMode="auto">
          <a:xfrm>
            <a:off x="4315951" y="2631284"/>
            <a:ext cx="3369154" cy="254793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7" name="Picture 6"/>
          <p:cNvPicPr/>
          <p:nvPr/>
        </p:nvPicPr>
        <p:blipFill>
          <a:blip r:embed="rId7" cstate="print"/>
          <a:srcRect/>
          <a:stretch>
            <a:fillRect/>
          </a:stretch>
        </p:blipFill>
        <p:spPr bwMode="auto">
          <a:xfrm>
            <a:off x="6142847" y="4770439"/>
            <a:ext cx="2808225" cy="76993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9144000" cy="498598"/>
          </a:xfrm>
        </p:spPr>
        <p:txBody>
          <a:bodyPr/>
          <a:lstStyle/>
          <a:p>
            <a:r>
              <a:rPr sz="3600" dirty="0" smtClean="0"/>
              <a:t>Install Applications in Virtual Windows XP is Easy</a:t>
            </a:r>
            <a:endParaRPr lang="en-US" sz="3600" dirty="0"/>
          </a:p>
        </p:txBody>
      </p:sp>
      <p:pic>
        <p:nvPicPr>
          <p:cNvPr id="3075" name="Picture 3"/>
          <p:cNvPicPr>
            <a:picLocks noChangeAspect="1" noChangeArrowheads="1"/>
          </p:cNvPicPr>
          <p:nvPr/>
        </p:nvPicPr>
        <p:blipFill>
          <a:blip r:embed="rId2" cstate="print"/>
          <a:srcRect l="4849"/>
          <a:stretch>
            <a:fillRect/>
          </a:stretch>
        </p:blipFill>
        <p:spPr bwMode="auto">
          <a:xfrm>
            <a:off x="3361662" y="1330549"/>
            <a:ext cx="5150971" cy="343775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nvGrpSpPr>
          <p:cNvPr id="3" name="Group 5"/>
          <p:cNvGrpSpPr/>
          <p:nvPr/>
        </p:nvGrpSpPr>
        <p:grpSpPr>
          <a:xfrm>
            <a:off x="268084" y="1333500"/>
            <a:ext cx="2696606" cy="3930158"/>
            <a:chOff x="0" y="1337890"/>
            <a:chExt cx="3951890" cy="4978499"/>
          </a:xfrm>
          <a:scene3d>
            <a:camera prst="isometricOffAxis1Right"/>
            <a:lightRig rig="threePt" dir="t"/>
          </a:scene3d>
        </p:grpSpPr>
        <p:pic>
          <p:nvPicPr>
            <p:cNvPr id="3074" name="Picture 2"/>
            <p:cNvPicPr>
              <a:picLocks noChangeAspect="1" noChangeArrowheads="1"/>
            </p:cNvPicPr>
            <p:nvPr/>
          </p:nvPicPr>
          <p:blipFill>
            <a:blip r:embed="rId3" cstate="print"/>
            <a:srcRect r="16256"/>
            <a:stretch>
              <a:fillRect/>
            </a:stretch>
          </p:blipFill>
          <p:spPr bwMode="auto">
            <a:xfrm>
              <a:off x="0" y="1337890"/>
              <a:ext cx="3951890" cy="49784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ed Rectangle 4"/>
            <p:cNvSpPr/>
            <p:nvPr/>
          </p:nvSpPr>
          <p:spPr bwMode="auto">
            <a:xfrm>
              <a:off x="63060" y="1418898"/>
              <a:ext cx="2417379" cy="388882"/>
            </a:xfrm>
            <a:prstGeom prst="roundRect">
              <a:avLst>
                <a:gd name="adj" fmla="val 22073"/>
              </a:avLst>
            </a:prstGeom>
            <a:solidFill>
              <a:srgbClr xmlns:mc="http://schemas.openxmlformats.org/markup-compatibility/2006" xmlns:a14="http://schemas.microsoft.com/office/drawing/2010/main" val="6699FF" mc:Ignorable="">
                <a:alpha val="36000"/>
              </a:srgbClr>
            </a:solidFill>
            <a:ln w="28575" cmpd="thickThin">
              <a:solidFill>
                <a:srgbClr xmlns:mc="http://schemas.openxmlformats.org/markup-compatibility/2006" xmlns:a14="http://schemas.microsoft.com/office/drawing/2010/main" val="66A4FF" mc:Ignorable=""/>
              </a:solidFill>
              <a:headEnd type="none" w="med" len="med"/>
              <a:tailEnd type="none" w="med" len="med"/>
            </a:ln>
          </p:spPr>
          <p:style>
            <a:lnRef idx="0">
              <a:schemeClr val="accent6"/>
            </a:lnRef>
            <a:fillRef idx="1002">
              <a:schemeClr val="dk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cxnSp>
        <p:nvCxnSpPr>
          <p:cNvPr id="7" name="Straight Arrow Connector 6"/>
          <p:cNvCxnSpPr/>
          <p:nvPr/>
        </p:nvCxnSpPr>
        <p:spPr>
          <a:xfrm rot="5400000">
            <a:off x="1156705" y="1245917"/>
            <a:ext cx="346169" cy="10489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0606" y="829931"/>
            <a:ext cx="5975497" cy="369332"/>
          </a:xfrm>
          <a:prstGeom prst="rect">
            <a:avLst/>
          </a:prstGeom>
          <a:noFill/>
          <a:ln>
            <a:noFill/>
          </a:ln>
        </p:spPr>
        <p:txBody>
          <a:bodyPr wrap="square" rtlCol="0">
            <a:spAutoFit/>
          </a:bodyPr>
          <a:lstStyle/>
          <a:p>
            <a:r>
              <a:rPr lang="en-US" dirty="0" smtClean="0"/>
              <a:t>Open Virtual Windows XP from Windows 7 Start Menu</a:t>
            </a:r>
            <a:endParaRPr lang="en-US" dirty="0"/>
          </a:p>
        </p:txBody>
      </p:sp>
      <p:sp>
        <p:nvSpPr>
          <p:cNvPr id="11" name="TextBox 10"/>
          <p:cNvSpPr txBox="1"/>
          <p:nvPr/>
        </p:nvSpPr>
        <p:spPr>
          <a:xfrm>
            <a:off x="3009014" y="5038652"/>
            <a:ext cx="5628440" cy="369332"/>
          </a:xfrm>
          <a:prstGeom prst="rect">
            <a:avLst/>
          </a:prstGeom>
          <a:noFill/>
          <a:ln>
            <a:noFill/>
          </a:ln>
        </p:spPr>
        <p:txBody>
          <a:bodyPr wrap="square" rtlCol="0">
            <a:spAutoFit/>
          </a:bodyPr>
          <a:lstStyle/>
          <a:p>
            <a:r>
              <a:rPr lang="en-US" dirty="0" smtClean="0"/>
              <a:t>Install Windows XP applications like you normally do</a:t>
            </a:r>
            <a:endParaRPr lang="en-US" dirty="0"/>
          </a:p>
        </p:txBody>
      </p:sp>
      <p:cxnSp>
        <p:nvCxnSpPr>
          <p:cNvPr id="12" name="Straight Arrow Connector 11"/>
          <p:cNvCxnSpPr/>
          <p:nvPr/>
        </p:nvCxnSpPr>
        <p:spPr>
          <a:xfrm rot="5400000" flipH="1" flipV="1">
            <a:off x="5041966" y="4862943"/>
            <a:ext cx="365013" cy="11982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5700719" y="3503451"/>
            <a:ext cx="662324" cy="227723"/>
          </a:xfrm>
          <a:prstGeom prst="roundRect">
            <a:avLst/>
          </a:prstGeom>
          <a:ln w="28575">
            <a:solidFill>
              <a:srgbClr xmlns:mc="http://schemas.openxmlformats.org/markup-compatibility/2006" xmlns:a14="http://schemas.microsoft.com/office/drawing/2010/main" val="FFFF00" mc:Ignorable=""/>
            </a:solidFill>
            <a:tailEnd type="arrow"/>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2">
                  <a:lumMod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04" y="104775"/>
            <a:ext cx="8375946" cy="997196"/>
          </a:xfrm>
        </p:spPr>
        <p:txBody>
          <a:bodyPr/>
          <a:lstStyle/>
          <a:p>
            <a:r>
              <a:rPr lang="en-US" sz="3600" dirty="0" smtClean="0"/>
              <a:t>… and address IE6 compatibility concerns for Windows 7</a:t>
            </a:r>
            <a:endParaRPr lang="en-US" sz="3600" dirty="0"/>
          </a:p>
        </p:txBody>
      </p:sp>
      <p:sp>
        <p:nvSpPr>
          <p:cNvPr id="5" name="Rounded Rectangle 4"/>
          <p:cNvSpPr/>
          <p:nvPr/>
        </p:nvSpPr>
        <p:spPr bwMode="auto">
          <a:xfrm>
            <a:off x="2333907" y="2504969"/>
            <a:ext cx="3366815" cy="2075793"/>
          </a:xfrm>
          <a:prstGeom prst="roundRect">
            <a:avLst>
              <a:gd name="adj" fmla="val 2321"/>
            </a:avLst>
          </a:prstGeom>
          <a:noFill/>
          <a:ln w="19050">
            <a:solidFill>
              <a:schemeClr val="bg2">
                <a:lumMod val="60000"/>
                <a:lumOff val="40000"/>
              </a:schemeClr>
            </a:solidFill>
            <a:headEnd type="none" w="med" len="med"/>
            <a:tailEnd type="none" w="med" len="med"/>
          </a:ln>
        </p:spPr>
        <p:style>
          <a:lnRef idx="0">
            <a:schemeClr val="accent6"/>
          </a:lnRef>
          <a:fillRef idx="1002">
            <a:schemeClr val="dk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cxnSp>
        <p:nvCxnSpPr>
          <p:cNvPr id="9" name="Straight Arrow Connector 8"/>
          <p:cNvCxnSpPr/>
          <p:nvPr/>
        </p:nvCxnSpPr>
        <p:spPr>
          <a:xfrm rot="10800000">
            <a:off x="5905730" y="3407105"/>
            <a:ext cx="528281" cy="1"/>
          </a:xfrm>
          <a:prstGeom prst="straightConnector1">
            <a:avLst/>
          </a:prstGeom>
          <a:ln w="28575">
            <a:solidFill>
              <a:srgbClr xmlns:mc="http://schemas.openxmlformats.org/markup-compatibility/2006" xmlns:a14="http://schemas.microsoft.com/office/drawing/2010/main" val="FFFF00" mc:Ignorable=""/>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4624448" y="1896244"/>
            <a:ext cx="528281" cy="1"/>
          </a:xfrm>
          <a:prstGeom prst="straightConnector1">
            <a:avLst/>
          </a:prstGeom>
          <a:ln w="28575">
            <a:solidFill>
              <a:srgbClr xmlns:mc="http://schemas.openxmlformats.org/markup-compatibility/2006" xmlns:a14="http://schemas.microsoft.com/office/drawing/2010/main" val="FFFF00" mc:Ignorable=""/>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bingieversions.png"/>
          <p:cNvPicPr>
            <a:picLocks noChangeAspect="1"/>
          </p:cNvPicPr>
          <p:nvPr/>
        </p:nvPicPr>
        <p:blipFill>
          <a:blip r:embed="rId3" cstate="print"/>
          <a:stretch>
            <a:fillRect/>
          </a:stretch>
        </p:blipFill>
        <p:spPr>
          <a:xfrm>
            <a:off x="381000" y="1016001"/>
            <a:ext cx="8229600" cy="428625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64736" y="3259155"/>
            <a:ext cx="4114800" cy="886397"/>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Windows Virtual PC</a:t>
            </a:r>
          </a:p>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Windows XP Mode</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38"/>
          <p:cNvSpPr/>
          <p:nvPr/>
        </p:nvSpPr>
        <p:spPr>
          <a:xfrm>
            <a:off x="4735774" y="1012209"/>
            <a:ext cx="4230806" cy="4258291"/>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1" name="Rectangle 50"/>
          <p:cNvSpPr/>
          <p:nvPr/>
        </p:nvSpPr>
        <p:spPr>
          <a:xfrm>
            <a:off x="4800600" y="1385627"/>
            <a:ext cx="4174062" cy="342403"/>
          </a:xfrm>
          <a:prstGeom prst="rect">
            <a:avLst/>
          </a:prstGeom>
          <a:gradFill flip="none" rotWithShape="1">
            <a:gsLst>
              <a:gs pos="0">
                <a:schemeClr val="bg1">
                  <a:alpha val="40000"/>
                </a:schemeClr>
              </a:gs>
              <a:gs pos="50000">
                <a:schemeClr val="bg1">
                  <a:lumMod val="95000"/>
                  <a:lumOff val="5000"/>
                  <a:alpha val="30000"/>
                </a:schemeClr>
              </a:gs>
              <a:gs pos="100000">
                <a:schemeClr val="bg1">
                  <a:alpha val="0"/>
                </a:schemeClr>
              </a:gs>
            </a:gsLst>
            <a:lin ang="108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2" name="Round Same Side Corner Rectangle 41"/>
          <p:cNvSpPr/>
          <p:nvPr/>
        </p:nvSpPr>
        <p:spPr>
          <a:xfrm>
            <a:off x="313898" y="1016000"/>
            <a:ext cx="4244454" cy="4254500"/>
          </a:xfrm>
          <a:prstGeom prst="round2SameRect">
            <a:avLst>
              <a:gd name="adj1" fmla="val 11842"/>
              <a:gd name="adj2" fmla="val 0"/>
            </a:avLst>
          </a:prstGeom>
          <a:gradFill flip="none" rotWithShape="1">
            <a:gsLst>
              <a:gs pos="0">
                <a:schemeClr val="bg1">
                  <a:alpha val="25000"/>
                </a:schemeClr>
              </a:gs>
              <a:gs pos="50000">
                <a:schemeClr val="bg1">
                  <a:lumMod val="95000"/>
                  <a:lumOff val="5000"/>
                  <a:alpha val="20000"/>
                </a:schemeClr>
              </a:gs>
              <a:gs pos="100000">
                <a:schemeClr val="bg1">
                  <a:alpha val="0"/>
                </a:schemeClr>
              </a:gs>
            </a:gsLst>
            <a:lin ang="162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4" name="Rectangle 43"/>
          <p:cNvSpPr/>
          <p:nvPr/>
        </p:nvSpPr>
        <p:spPr>
          <a:xfrm rot="5400000">
            <a:off x="2250376" y="-916129"/>
            <a:ext cx="376050" cy="4267200"/>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grpSp>
        <p:nvGrpSpPr>
          <p:cNvPr id="46" name="Group 61"/>
          <p:cNvGrpSpPr/>
          <p:nvPr/>
        </p:nvGrpSpPr>
        <p:grpSpPr>
          <a:xfrm>
            <a:off x="4724400" y="1016001"/>
            <a:ext cx="4313278" cy="376050"/>
            <a:chOff x="228600" y="6889899"/>
            <a:chExt cx="8348472" cy="451260"/>
          </a:xfrm>
        </p:grpSpPr>
        <p:sp>
          <p:nvSpPr>
            <p:cNvPr id="47" name="Rectangle 46"/>
            <p:cNvSpPr/>
            <p:nvPr/>
          </p:nvSpPr>
          <p:spPr>
            <a:xfrm rot="5400000">
              <a:off x="4177206" y="2941293"/>
              <a:ext cx="451260" cy="8348472"/>
            </a:xfrm>
            <a:prstGeom prst="rect">
              <a:avLst/>
            </a:prstGeom>
            <a:gradFill>
              <a:gsLst>
                <a:gs pos="0">
                  <a:schemeClr val="accent5">
                    <a:shade val="15000"/>
                    <a:satMod val="180000"/>
                    <a:alpha val="70000"/>
                  </a:schemeClr>
                </a:gs>
                <a:gs pos="50000">
                  <a:schemeClr val="accent5">
                    <a:shade val="45000"/>
                    <a:satMod val="170000"/>
                    <a:alpha val="70000"/>
                  </a:schemeClr>
                </a:gs>
                <a:gs pos="70000">
                  <a:schemeClr val="accent5">
                    <a:tint val="99000"/>
                    <a:shade val="65000"/>
                    <a:satMod val="155000"/>
                    <a:alpha val="70000"/>
                  </a:schemeClr>
                </a:gs>
                <a:gs pos="100000">
                  <a:schemeClr val="accent5">
                    <a:tint val="95500"/>
                    <a:shade val="100000"/>
                    <a:satMod val="155000"/>
                    <a:alpha val="70000"/>
                  </a:schemeClr>
                </a:gs>
              </a:gsLs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48" name="TextBox 11277"/>
            <p:cNvSpPr txBox="1">
              <a:spLocks noChangeArrowheads="1"/>
            </p:cNvSpPr>
            <p:nvPr/>
          </p:nvSpPr>
          <p:spPr bwMode="auto">
            <a:xfrm>
              <a:off x="572110" y="6950270"/>
              <a:ext cx="7768290" cy="3323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Solution</a:t>
              </a:r>
            </a:p>
          </p:txBody>
        </p:sp>
      </p:grpSp>
      <p:sp>
        <p:nvSpPr>
          <p:cNvPr id="40" name="Title 39"/>
          <p:cNvSpPr>
            <a:spLocks noGrp="1"/>
          </p:cNvSpPr>
          <p:nvPr>
            <p:ph type="title"/>
          </p:nvPr>
        </p:nvSpPr>
        <p:spPr>
          <a:xfrm>
            <a:off x="381000" y="191824"/>
            <a:ext cx="8382000" cy="830997"/>
          </a:xfrm>
        </p:spPr>
        <p:txBody>
          <a:bodyPr/>
          <a:lstStyle/>
          <a:p>
            <a:r>
              <a:rPr lang="en-US" sz="4000" dirty="0" smtClean="0"/>
              <a:t>Automation</a:t>
            </a:r>
            <a:br>
              <a:rPr lang="en-US" sz="4000" dirty="0" smtClean="0"/>
            </a:br>
            <a:r>
              <a:rPr lang="en-US" sz="2000" dirty="0" smtClean="0">
                <a:solidFill>
                  <a:schemeClr val="tx1"/>
                </a:solidFill>
              </a:rPr>
              <a:t>Streamline PC Management </a:t>
            </a:r>
            <a:endParaRPr lang="en-US" sz="4000" dirty="0">
              <a:solidFill>
                <a:schemeClr val="tx1"/>
              </a:solidFill>
            </a:endParaRPr>
          </a:p>
        </p:txBody>
      </p:sp>
      <p:sp>
        <p:nvSpPr>
          <p:cNvPr id="56" name="Rectangle 55"/>
          <p:cNvSpPr/>
          <p:nvPr/>
        </p:nvSpPr>
        <p:spPr>
          <a:xfrm>
            <a:off x="4800600" y="3364063"/>
            <a:ext cx="4191000" cy="1665071"/>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Use the same powerful tools for automation of servers and PCs</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New graphical editor makes it easy for IT pros to learn and use scripting</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Run automated tasks remotely across your entire organization</a:t>
            </a:r>
          </a:p>
        </p:txBody>
      </p:sp>
      <p:sp>
        <p:nvSpPr>
          <p:cNvPr id="58" name="TextBox 11277"/>
          <p:cNvSpPr txBox="1">
            <a:spLocks noChangeArrowheads="1"/>
          </p:cNvSpPr>
          <p:nvPr/>
        </p:nvSpPr>
        <p:spPr bwMode="auto">
          <a:xfrm>
            <a:off x="4960960" y="1446187"/>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PowerShell</a:t>
            </a: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 v2.0 In the Client</a:t>
            </a: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50" name="TextBox 49"/>
          <p:cNvSpPr txBox="1"/>
          <p:nvPr/>
        </p:nvSpPr>
        <p:spPr>
          <a:xfrm>
            <a:off x="381000" y="1689894"/>
            <a:ext cx="4114800" cy="2163669"/>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IT Pros rely on scripting to automate repetitive tasks</a:t>
            </a:r>
          </a:p>
          <a:p>
            <a:pPr marL="287338" lvl="1" indent="-277813" defTabSz="914363" fontAlgn="base">
              <a:lnSpc>
                <a:spcPct val="90000"/>
              </a:lnSpc>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Previous Windows scripting languages were limited in scope and difficult to use</a:t>
            </a:r>
          </a:p>
          <a:p>
            <a:pPr marL="287338" lvl="1" indent="-277813" defTabSz="914363" fontAlgn="base">
              <a:lnSpc>
                <a:spcPct val="90000"/>
              </a:lnSpc>
              <a:spcBef>
                <a:spcPts val="200"/>
              </a:spcBef>
              <a:spcAft>
                <a:spcPts val="100"/>
              </a:spcAft>
              <a:buBlip>
                <a:blip r:embed="rId3"/>
              </a:buBlip>
              <a:defRPr/>
            </a:pPr>
            <a:r>
              <a:rPr lang="en-US" dirty="0" err="1" smtClean="0">
                <a:solidFill>
                  <a:prstClr val="white"/>
                </a:solidFill>
                <a:effectLst>
                  <a:outerShdw blurRad="393700" algn="ctr" rotWithShape="0">
                    <a:prstClr val="black">
                      <a:alpha val="68000"/>
                    </a:prstClr>
                  </a:outerShdw>
                </a:effectLst>
              </a:rPr>
              <a:t>PowerShell</a:t>
            </a:r>
            <a:r>
              <a:rPr lang="en-US" dirty="0" smtClean="0">
                <a:solidFill>
                  <a:prstClr val="white"/>
                </a:solidFill>
                <a:effectLst>
                  <a:outerShdw blurRad="393700" algn="ctr" rotWithShape="0">
                    <a:prstClr val="black">
                      <a:alpha val="68000"/>
                    </a:prstClr>
                  </a:outerShdw>
                </a:effectLst>
              </a:rPr>
              <a:t> helps IT professionals achieve greater control and productivity in managing servers</a:t>
            </a:r>
          </a:p>
        </p:txBody>
      </p:sp>
      <p:pic>
        <p:nvPicPr>
          <p:cNvPr id="21" name="Picture 20" descr="Powershell.png"/>
          <p:cNvPicPr>
            <a:picLocks noChangeAspect="1"/>
          </p:cNvPicPr>
          <p:nvPr/>
        </p:nvPicPr>
        <p:blipFill>
          <a:blip r:embed="rId4" cstate="print"/>
          <a:stretch>
            <a:fillRect/>
          </a:stretch>
        </p:blipFill>
        <p:spPr>
          <a:xfrm>
            <a:off x="5330716" y="2158591"/>
            <a:ext cx="1222484" cy="762410"/>
          </a:xfrm>
          <a:prstGeom prst="rect">
            <a:avLst/>
          </a:prstGeom>
        </p:spPr>
      </p:pic>
      <p:pic>
        <p:nvPicPr>
          <p:cNvPr id="22" name="Picture 5" descr="C:\Program Files\Microsoft Resource DVD Artwork\DVD_ART\Artwork_Imagery\HARDWARE_IMAGERY\Illustration - Misc Hardware\Windows Vista Illustration Icons\Computer.png"/>
          <p:cNvPicPr>
            <a:picLocks noChangeAspect="1" noChangeArrowheads="1"/>
          </p:cNvPicPr>
          <p:nvPr/>
        </p:nvPicPr>
        <p:blipFill>
          <a:blip r:embed="rId5" cstate="print"/>
          <a:srcRect/>
          <a:stretch>
            <a:fillRect/>
          </a:stretch>
        </p:blipFill>
        <p:spPr bwMode="auto">
          <a:xfrm>
            <a:off x="7620003" y="1841500"/>
            <a:ext cx="791343" cy="659453"/>
          </a:xfrm>
          <a:prstGeom prst="rect">
            <a:avLst/>
          </a:prstGeom>
          <a:noFill/>
        </p:spPr>
      </p:pic>
      <p:pic>
        <p:nvPicPr>
          <p:cNvPr id="23" name="Picture 4" descr="C:\Program Files\Microsoft Resource DVD Artwork\DVD_ART\Artwork_Imagery\HARDWARE_IMAGERY\Illustration - Misc Hardware\Windows Vista Illustration Icons\Laptop.png"/>
          <p:cNvPicPr>
            <a:picLocks noChangeAspect="1" noChangeArrowheads="1"/>
          </p:cNvPicPr>
          <p:nvPr/>
        </p:nvPicPr>
        <p:blipFill>
          <a:blip r:embed="rId6" cstate="print"/>
          <a:srcRect/>
          <a:stretch>
            <a:fillRect/>
          </a:stretch>
        </p:blipFill>
        <p:spPr bwMode="auto">
          <a:xfrm>
            <a:off x="7620000" y="2667002"/>
            <a:ext cx="732174" cy="610146"/>
          </a:xfrm>
          <a:prstGeom prst="rect">
            <a:avLst/>
          </a:prstGeom>
          <a:noFill/>
        </p:spPr>
      </p:pic>
      <p:pic>
        <p:nvPicPr>
          <p:cNvPr id="1030" name="Picture 6" descr="\\eventsql\dvd\Online_ART\DVD_ART34\Artwork_Imagery\Shapes\Arrows\Curved\double arrow green arrow.png"/>
          <p:cNvPicPr>
            <a:picLocks noChangeAspect="1" noChangeArrowheads="1"/>
          </p:cNvPicPr>
          <p:nvPr/>
        </p:nvPicPr>
        <p:blipFill>
          <a:blip r:embed="rId7" cstate="print">
            <a:grayscl/>
          </a:blip>
          <a:srcRect/>
          <a:stretch>
            <a:fillRect/>
          </a:stretch>
        </p:blipFill>
        <p:spPr bwMode="auto">
          <a:xfrm>
            <a:off x="6286500" y="1968500"/>
            <a:ext cx="1638300" cy="1214438"/>
          </a:xfrm>
          <a:prstGeom prst="rect">
            <a:avLst/>
          </a:prstGeom>
          <a:noFill/>
        </p:spPr>
      </p:pic>
      <p:pic>
        <p:nvPicPr>
          <p:cNvPr id="1026" name="Picture 2" descr="\\eventsql\dvd\Online_ART\DVD_ART34\Logos\Windows Server 2008\_Windows Server 2008 brand\Windows Server 2008 logo h r.png"/>
          <p:cNvPicPr>
            <a:picLocks noChangeAspect="1" noChangeArrowheads="1"/>
          </p:cNvPicPr>
          <p:nvPr/>
        </p:nvPicPr>
        <p:blipFill>
          <a:blip r:embed="rId8" cstate="print"/>
          <a:srcRect/>
          <a:stretch>
            <a:fillRect/>
          </a:stretch>
        </p:blipFill>
        <p:spPr bwMode="auto">
          <a:xfrm>
            <a:off x="2133603" y="3873501"/>
            <a:ext cx="1690687" cy="223077"/>
          </a:xfrm>
          <a:prstGeom prst="rect">
            <a:avLst/>
          </a:prstGeom>
          <a:noFill/>
        </p:spPr>
      </p:pic>
      <p:pic>
        <p:nvPicPr>
          <p:cNvPr id="1027" name="Picture 3" descr="\\eventsql\dvd\Online_ART\DVD_ART34\Logos\SQL Server 2008\SQL Server 2008 Logo White.png"/>
          <p:cNvPicPr>
            <a:picLocks noChangeAspect="1" noChangeArrowheads="1"/>
          </p:cNvPicPr>
          <p:nvPr/>
        </p:nvPicPr>
        <p:blipFill>
          <a:blip r:embed="rId9" cstate="print"/>
          <a:srcRect/>
          <a:stretch>
            <a:fillRect/>
          </a:stretch>
        </p:blipFill>
        <p:spPr bwMode="auto">
          <a:xfrm>
            <a:off x="2206713" y="4272025"/>
            <a:ext cx="1295399" cy="236476"/>
          </a:xfrm>
          <a:prstGeom prst="rect">
            <a:avLst/>
          </a:prstGeom>
          <a:noFill/>
        </p:spPr>
      </p:pic>
      <p:pic>
        <p:nvPicPr>
          <p:cNvPr id="1028" name="Picture 4" descr="\\eventsql\dvd\Online_ART\DVD_ART34\Logos\Exchange Server 2007\Exchange Server 2007 logo rev.png"/>
          <p:cNvPicPr>
            <a:picLocks noChangeAspect="1" noChangeArrowheads="1"/>
          </p:cNvPicPr>
          <p:nvPr/>
        </p:nvPicPr>
        <p:blipFill>
          <a:blip r:embed="rId10" cstate="print"/>
          <a:srcRect/>
          <a:stretch>
            <a:fillRect/>
          </a:stretch>
        </p:blipFill>
        <p:spPr bwMode="auto">
          <a:xfrm>
            <a:off x="2206710" y="4707495"/>
            <a:ext cx="1755690" cy="245506"/>
          </a:xfrm>
          <a:prstGeom prst="rect">
            <a:avLst/>
          </a:prstGeom>
          <a:noFill/>
        </p:spPr>
      </p:pic>
      <p:pic>
        <p:nvPicPr>
          <p:cNvPr id="1029" name="Picture 5" descr="\\eventsql\dvd\Online_ART\DVD_ART34\Artwork_Imagery\Icons - Illustrations\_XML ICONS\Servers - application.png"/>
          <p:cNvPicPr>
            <a:picLocks noChangeAspect="1" noChangeArrowheads="1"/>
          </p:cNvPicPr>
          <p:nvPr/>
        </p:nvPicPr>
        <p:blipFill>
          <a:blip r:embed="rId11" cstate="print"/>
          <a:srcRect/>
          <a:stretch>
            <a:fillRect/>
          </a:stretch>
        </p:blipFill>
        <p:spPr bwMode="auto">
          <a:xfrm>
            <a:off x="762000" y="3886763"/>
            <a:ext cx="838200" cy="1256738"/>
          </a:xfrm>
          <a:prstGeom prst="rect">
            <a:avLst/>
          </a:prstGeom>
          <a:noFill/>
        </p:spPr>
      </p:pic>
      <p:sp>
        <p:nvSpPr>
          <p:cNvPr id="49" name="TextBox 11277"/>
          <p:cNvSpPr txBox="1">
            <a:spLocks noChangeArrowheads="1"/>
          </p:cNvSpPr>
          <p:nvPr/>
        </p:nvSpPr>
        <p:spPr bwMode="auto">
          <a:xfrm>
            <a:off x="648310" y="107975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Situation Today</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64735" y="3091565"/>
            <a:ext cx="57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Streamlined PC Management</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23"/>
          <p:cNvSpPr/>
          <p:nvPr/>
        </p:nvSpPr>
        <p:spPr>
          <a:xfrm rot="10800000">
            <a:off x="380995" y="1020403"/>
            <a:ext cx="2617354" cy="3081993"/>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28" name="Round Same Side Corner Rectangle 27"/>
          <p:cNvSpPr/>
          <p:nvPr/>
        </p:nvSpPr>
        <p:spPr>
          <a:xfrm rot="10800000">
            <a:off x="3294348" y="1020403"/>
            <a:ext cx="2617354" cy="3081993"/>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29" name="Round Same Side Corner Rectangle 28"/>
          <p:cNvSpPr/>
          <p:nvPr/>
        </p:nvSpPr>
        <p:spPr>
          <a:xfrm rot="10800000">
            <a:off x="6213463" y="1020403"/>
            <a:ext cx="2617354" cy="3081993"/>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31" name="Round Same Side Corner Rectangle 30"/>
          <p:cNvSpPr/>
          <p:nvPr/>
        </p:nvSpPr>
        <p:spPr>
          <a:xfrm rot="10800000">
            <a:off x="393403" y="4731161"/>
            <a:ext cx="8442253" cy="673723"/>
          </a:xfrm>
          <a:prstGeom prst="round2SameRect">
            <a:avLst>
              <a:gd name="adj1" fmla="val 6935"/>
              <a:gd name="adj2" fmla="val 0"/>
            </a:avLst>
          </a:prstGeom>
          <a:gradFill>
            <a:gsLst>
              <a:gs pos="0">
                <a:schemeClr val="accent4">
                  <a:lumMod val="50000"/>
                </a:schemeClr>
              </a:gs>
              <a:gs pos="100000">
                <a:schemeClr val="accent4">
                  <a:lumMod val="75000"/>
                  <a:alpha val="0"/>
                </a:schemeClr>
              </a:gs>
            </a:gsLst>
            <a:lin ang="5400000" scaled="0"/>
          </a:gradFill>
          <a:ln w="152400">
            <a:noFill/>
            <a:round/>
            <a:headEnd/>
            <a:tailEnd/>
          </a:ln>
        </p:spPr>
      </p:sp>
      <p:sp>
        <p:nvSpPr>
          <p:cNvPr id="10" name="Rounded Rectangle 9"/>
          <p:cNvSpPr/>
          <p:nvPr/>
        </p:nvSpPr>
        <p:spPr bwMode="auto">
          <a:xfrm>
            <a:off x="383184" y="857963"/>
            <a:ext cx="2638069" cy="426720"/>
          </a:xfrm>
          <a:prstGeom prst="roundRect">
            <a:avLst>
              <a:gd name="adj" fmla="val 9033"/>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IMAGING</a:t>
            </a:r>
          </a:p>
        </p:txBody>
      </p:sp>
      <p:sp>
        <p:nvSpPr>
          <p:cNvPr id="18" name="TextBox 17"/>
          <p:cNvSpPr txBox="1"/>
          <p:nvPr/>
        </p:nvSpPr>
        <p:spPr>
          <a:xfrm>
            <a:off x="351317" y="2396236"/>
            <a:ext cx="2686340" cy="1415772"/>
          </a:xfrm>
          <a:prstGeom prst="rect">
            <a:avLst/>
          </a:prstGeom>
          <a:noFill/>
        </p:spPr>
        <p:txBody>
          <a:bodyPr wrap="square" rtlCol="0">
            <a:spAutoFit/>
          </a:bodyPr>
          <a:lstStyle/>
          <a:p>
            <a:pPr algn="ctr">
              <a:spcBef>
                <a:spcPts val="600"/>
              </a:spcBef>
              <a:spcAft>
                <a:spcPts val="600"/>
              </a:spcAft>
            </a:pP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Deployment </a:t>
            </a:r>
            <a:b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Image Servicing </a:t>
            </a:r>
            <a:b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and Management</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Add/Remove Drivers and Packages</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WIM and VHD Image Management</a:t>
            </a:r>
          </a:p>
        </p:txBody>
      </p:sp>
      <p:sp>
        <p:nvSpPr>
          <p:cNvPr id="11" name="Rounded Rectangle 10"/>
          <p:cNvSpPr/>
          <p:nvPr/>
        </p:nvSpPr>
        <p:spPr bwMode="auto">
          <a:xfrm>
            <a:off x="6211253" y="857963"/>
            <a:ext cx="2638069" cy="426720"/>
          </a:xfrm>
          <a:prstGeom prst="roundRect">
            <a:avLst>
              <a:gd name="adj" fmla="val 9033"/>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MIGRATION</a:t>
            </a:r>
          </a:p>
        </p:txBody>
      </p:sp>
      <p:sp>
        <p:nvSpPr>
          <p:cNvPr id="19" name="TextBox 18"/>
          <p:cNvSpPr txBox="1"/>
          <p:nvPr/>
        </p:nvSpPr>
        <p:spPr>
          <a:xfrm>
            <a:off x="6016318" y="2573451"/>
            <a:ext cx="3028746" cy="1538883"/>
          </a:xfrm>
          <a:prstGeom prst="rect">
            <a:avLst/>
          </a:prstGeom>
          <a:noFill/>
        </p:spPr>
        <p:txBody>
          <a:bodyPr wrap="square" rtlCol="0">
            <a:spAutoFit/>
          </a:bodyPr>
          <a:lstStyle/>
          <a:p>
            <a:pPr algn="ctr">
              <a:spcBef>
                <a:spcPts val="600"/>
              </a:spcBef>
              <a:spcAft>
                <a:spcPts val="600"/>
              </a:spcAft>
            </a:pP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User State </a:t>
            </a:r>
            <a:b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Migration Tool</a:t>
            </a:r>
          </a:p>
          <a:p>
            <a:pPr algn="ctr">
              <a:spcBef>
                <a:spcPts val="600"/>
              </a:spcBef>
              <a:spcAft>
                <a:spcPts val="600"/>
              </a:spcAft>
            </a:pPr>
            <a:r>
              <a:rPr lang="en-US" sz="1200" dirty="0" err="1"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Hardlink</a:t>
            </a: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Migration</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Offline File Gather</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Improved user  file detection</a:t>
            </a:r>
          </a:p>
        </p:txBody>
      </p:sp>
      <p:sp>
        <p:nvSpPr>
          <p:cNvPr id="9" name="Rounded Rectangle 8"/>
          <p:cNvSpPr/>
          <p:nvPr/>
        </p:nvSpPr>
        <p:spPr bwMode="auto">
          <a:xfrm>
            <a:off x="382773" y="4251536"/>
            <a:ext cx="8463517" cy="426720"/>
          </a:xfrm>
          <a:prstGeom prst="roundRect">
            <a:avLst>
              <a:gd name="adj" fmla="val 9033"/>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INTEGRATED SOLUTIONS CONTINUE</a:t>
            </a:r>
          </a:p>
        </p:txBody>
      </p:sp>
      <p:sp>
        <p:nvSpPr>
          <p:cNvPr id="20" name="TextBox 19"/>
          <p:cNvSpPr txBox="1"/>
          <p:nvPr/>
        </p:nvSpPr>
        <p:spPr>
          <a:xfrm>
            <a:off x="978199" y="4733832"/>
            <a:ext cx="2150676" cy="523220"/>
          </a:xfrm>
          <a:prstGeom prst="rect">
            <a:avLst/>
          </a:prstGeom>
          <a:noFill/>
        </p:spPr>
        <p:txBody>
          <a:bodyPr wrap="square" rtlCol="0">
            <a:spAutoFit/>
          </a:bodyPr>
          <a:lstStyle/>
          <a:p>
            <a:pPr algn="ctr">
              <a:spcBef>
                <a:spcPts val="600"/>
              </a:spcBef>
              <a:spcAft>
                <a:spcPts val="600"/>
              </a:spcAft>
            </a:pP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Microsoft Assessment and Planning</a:t>
            </a:r>
          </a:p>
        </p:txBody>
      </p:sp>
      <p:sp>
        <p:nvSpPr>
          <p:cNvPr id="8" name="Rounded Rectangle 7"/>
          <p:cNvSpPr/>
          <p:nvPr/>
        </p:nvSpPr>
        <p:spPr bwMode="auto">
          <a:xfrm>
            <a:off x="3298350" y="857963"/>
            <a:ext cx="2638069" cy="426720"/>
          </a:xfrm>
          <a:prstGeom prst="roundRect">
            <a:avLst>
              <a:gd name="adj" fmla="val 9033"/>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76197" tIns="38098" rIns="76197" bIns="38098" numCol="1" anchor="ctr" anchorCtr="0" compatLnSpc="1">
            <a:prstTxWarp prst="textNoShape">
              <a:avLst/>
            </a:prstTxWarp>
          </a:bodyPr>
          <a:lstStyle/>
          <a:p>
            <a:pPr algn="ctr" eaLnBrk="0" fontAlgn="base" hangingPunct="0">
              <a:lnSpc>
                <a:spcPct val="90000"/>
              </a:lnSpc>
              <a:spcBef>
                <a:spcPct val="0"/>
              </a:spcBef>
              <a:spcAft>
                <a:spcPct val="0"/>
              </a:spcAft>
              <a:defRPr/>
            </a:pPr>
            <a:r>
              <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DELIVERY</a:t>
            </a:r>
          </a:p>
        </p:txBody>
      </p:sp>
      <p:sp>
        <p:nvSpPr>
          <p:cNvPr id="21" name="TextBox 20"/>
          <p:cNvSpPr txBox="1"/>
          <p:nvPr/>
        </p:nvSpPr>
        <p:spPr>
          <a:xfrm>
            <a:off x="3148597" y="2573451"/>
            <a:ext cx="2877313" cy="1538883"/>
          </a:xfrm>
          <a:prstGeom prst="rect">
            <a:avLst/>
          </a:prstGeom>
          <a:noFill/>
        </p:spPr>
        <p:txBody>
          <a:bodyPr wrap="square" rtlCol="0">
            <a:spAutoFit/>
          </a:bodyPr>
          <a:lstStyle/>
          <a:p>
            <a:pPr algn="ctr">
              <a:spcBef>
                <a:spcPts val="600"/>
              </a:spcBef>
              <a:spcAft>
                <a:spcPts val="600"/>
              </a:spcAft>
            </a:pP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Windows </a:t>
            </a:r>
            <a:b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Deployment Services</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Multiple Stream Transfer</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Dynamic Driver Provisioning</a:t>
            </a:r>
          </a:p>
          <a:p>
            <a:pPr algn="ctr">
              <a:spcBef>
                <a:spcPts val="600"/>
              </a:spcBef>
              <a:spcAft>
                <a:spcPts val="600"/>
              </a:spcAf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VHD and WIM Support</a:t>
            </a:r>
          </a:p>
        </p:txBody>
      </p:sp>
      <p:sp>
        <p:nvSpPr>
          <p:cNvPr id="26" name="Title 25"/>
          <p:cNvSpPr>
            <a:spLocks noGrp="1"/>
          </p:cNvSpPr>
          <p:nvPr>
            <p:ph type="title"/>
          </p:nvPr>
        </p:nvSpPr>
        <p:spPr>
          <a:xfrm>
            <a:off x="381000" y="191824"/>
            <a:ext cx="8382000" cy="664797"/>
          </a:xfrm>
        </p:spPr>
        <p:txBody>
          <a:bodyPr/>
          <a:lstStyle/>
          <a:p>
            <a:r>
              <a:rPr smtClean="0"/>
              <a:t>Deployment Enhancements</a:t>
            </a:r>
            <a:endParaRPr lang="en-US" dirty="0"/>
          </a:p>
        </p:txBody>
      </p:sp>
      <p:pic>
        <p:nvPicPr>
          <p:cNvPr id="27" name="Picture 4" descr="\\server2\ftp_root\clients\White_Whale\6-00563_AnahCameron\Art\DEG\bdd2007rosetta2.png"/>
          <p:cNvPicPr>
            <a:picLocks noChangeAspect="1" noChangeArrowheads="1"/>
          </p:cNvPicPr>
          <p:nvPr/>
        </p:nvPicPr>
        <p:blipFill>
          <a:blip r:embed="rId3" cstate="print"/>
          <a:srcRect/>
          <a:stretch>
            <a:fillRect/>
          </a:stretch>
        </p:blipFill>
        <p:spPr bwMode="auto">
          <a:xfrm>
            <a:off x="6251947" y="4718890"/>
            <a:ext cx="750835" cy="56756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grpSp>
        <p:nvGrpSpPr>
          <p:cNvPr id="2" name="Group 24"/>
          <p:cNvGrpSpPr/>
          <p:nvPr/>
        </p:nvGrpSpPr>
        <p:grpSpPr>
          <a:xfrm>
            <a:off x="1088056" y="1500801"/>
            <a:ext cx="1176692" cy="856083"/>
            <a:chOff x="466724" y="2743199"/>
            <a:chExt cx="1952626" cy="1943101"/>
          </a:xfrm>
        </p:grpSpPr>
        <p:pic>
          <p:nvPicPr>
            <p:cNvPr id="54277" name="Picture 5" descr="C:\Users\jchapman\Pictures\Artwork_Imagery\Icons - Illustrations\_WINDOWS VISTA ICONS\Computer Management tools toolbox.png"/>
            <p:cNvPicPr>
              <a:picLocks noChangeAspect="1" noChangeArrowheads="1"/>
            </p:cNvPicPr>
            <p:nvPr/>
          </p:nvPicPr>
          <p:blipFill>
            <a:blip r:embed="rId4" cstate="print"/>
            <a:srcRect/>
            <a:stretch>
              <a:fillRect/>
            </a:stretch>
          </p:blipFill>
          <p:spPr bwMode="auto">
            <a:xfrm>
              <a:off x="466724" y="2743199"/>
              <a:ext cx="1876425" cy="1876425"/>
            </a:xfrm>
            <a:prstGeom prst="rect">
              <a:avLst/>
            </a:prstGeom>
            <a:noFill/>
          </p:spPr>
        </p:pic>
        <p:pic>
          <p:nvPicPr>
            <p:cNvPr id="54276" name="Picture 4" descr="C:\Users\jchapman\Pictures\Artwork_Imagery\Icons - Illustrations\_WINDOWS VISTA ICONS\Blank CD.png"/>
            <p:cNvPicPr>
              <a:picLocks noChangeAspect="1" noChangeArrowheads="1"/>
            </p:cNvPicPr>
            <p:nvPr/>
          </p:nvPicPr>
          <p:blipFill>
            <a:blip r:embed="rId5" cstate="print"/>
            <a:srcRect/>
            <a:stretch>
              <a:fillRect/>
            </a:stretch>
          </p:blipFill>
          <p:spPr bwMode="auto">
            <a:xfrm>
              <a:off x="1323975" y="3590925"/>
              <a:ext cx="1095375" cy="1095375"/>
            </a:xfrm>
            <a:prstGeom prst="rect">
              <a:avLst/>
            </a:prstGeom>
            <a:noFill/>
          </p:spPr>
        </p:pic>
      </p:grpSp>
      <p:grpSp>
        <p:nvGrpSpPr>
          <p:cNvPr id="3" name="Group 36"/>
          <p:cNvGrpSpPr/>
          <p:nvPr/>
        </p:nvGrpSpPr>
        <p:grpSpPr>
          <a:xfrm>
            <a:off x="3808040" y="1492659"/>
            <a:ext cx="1359390" cy="943969"/>
            <a:chOff x="2547492" y="2657475"/>
            <a:chExt cx="2034032" cy="1974849"/>
          </a:xfrm>
        </p:grpSpPr>
        <p:pic>
          <p:nvPicPr>
            <p:cNvPr id="30" name="Picture 4" descr="C:\Users\jchapman\Pictures\Artwork_Imagery\Icons - Illustrations\_MISC ICONS\Connecting devices icon.png"/>
            <p:cNvPicPr>
              <a:picLocks noChangeAspect="1" noChangeArrowheads="1"/>
            </p:cNvPicPr>
            <p:nvPr/>
          </p:nvPicPr>
          <p:blipFill>
            <a:blip r:embed="rId6" cstate="print"/>
            <a:srcRect/>
            <a:stretch>
              <a:fillRect/>
            </a:stretch>
          </p:blipFill>
          <p:spPr bwMode="auto">
            <a:xfrm>
              <a:off x="2547492" y="2760510"/>
              <a:ext cx="2014984" cy="1871814"/>
            </a:xfrm>
            <a:prstGeom prst="rect">
              <a:avLst/>
            </a:prstGeom>
            <a:noFill/>
          </p:spPr>
        </p:pic>
        <p:pic>
          <p:nvPicPr>
            <p:cNvPr id="32" name="Picture 3" descr="C:\Users\jchapman\Pictures\Artwork_Imagery\Icons - Illustrations\_WINDOWS SERVER ICONS\Hardware\Hard Drive storage 2.png"/>
            <p:cNvPicPr>
              <a:picLocks noChangeAspect="1" noChangeArrowheads="1"/>
            </p:cNvPicPr>
            <p:nvPr/>
          </p:nvPicPr>
          <p:blipFill>
            <a:blip r:embed="rId7" cstate="print"/>
            <a:srcRect/>
            <a:stretch>
              <a:fillRect/>
            </a:stretch>
          </p:blipFill>
          <p:spPr bwMode="auto">
            <a:xfrm>
              <a:off x="3219864" y="2657475"/>
              <a:ext cx="904461" cy="914400"/>
            </a:xfrm>
            <a:prstGeom prst="rect">
              <a:avLst/>
            </a:prstGeom>
            <a:noFill/>
          </p:spPr>
        </p:pic>
        <p:pic>
          <p:nvPicPr>
            <p:cNvPr id="54278" name="Picture 6" descr="C:\Users\jchapman\Pictures\Artwork_Imagery\Icons - Illustrations\_eHOME ICONS\application servers computer.png"/>
            <p:cNvPicPr>
              <a:picLocks noChangeAspect="1" noChangeArrowheads="1"/>
            </p:cNvPicPr>
            <p:nvPr/>
          </p:nvPicPr>
          <p:blipFill>
            <a:blip r:embed="rId8" cstate="print"/>
            <a:srcRect/>
            <a:stretch>
              <a:fillRect/>
            </a:stretch>
          </p:blipFill>
          <p:spPr bwMode="auto">
            <a:xfrm>
              <a:off x="3703074" y="4010024"/>
              <a:ext cx="459351" cy="590551"/>
            </a:xfrm>
            <a:prstGeom prst="rect">
              <a:avLst/>
            </a:prstGeom>
            <a:noFill/>
          </p:spPr>
        </p:pic>
        <p:pic>
          <p:nvPicPr>
            <p:cNvPr id="54280" name="Picture 8" descr="C:\Users\jchapman\Pictures\Artwork_Imagery\Icons - Illustrations\_WINDOWS SERVER ICONS\Hardware\Laptop notebook pc mobility.png"/>
            <p:cNvPicPr>
              <a:picLocks noChangeAspect="1" noChangeArrowheads="1"/>
            </p:cNvPicPr>
            <p:nvPr/>
          </p:nvPicPr>
          <p:blipFill>
            <a:blip r:embed="rId9" cstate="print"/>
            <a:srcRect/>
            <a:stretch>
              <a:fillRect/>
            </a:stretch>
          </p:blipFill>
          <p:spPr bwMode="auto">
            <a:xfrm>
              <a:off x="3581399" y="3305175"/>
              <a:ext cx="1000125" cy="795338"/>
            </a:xfrm>
            <a:prstGeom prst="rect">
              <a:avLst/>
            </a:prstGeom>
            <a:noFill/>
          </p:spPr>
        </p:pic>
        <p:pic>
          <p:nvPicPr>
            <p:cNvPr id="54281" name="Picture 9" descr="C:\Users\jchapman\Pictures\Artwork_Imagery\Icons - Illustrations\_WINDOWS SERVER ICONS\Hardware\Virtual Servers 2.png"/>
            <p:cNvPicPr>
              <a:picLocks noChangeAspect="1" noChangeArrowheads="1"/>
            </p:cNvPicPr>
            <p:nvPr/>
          </p:nvPicPr>
          <p:blipFill>
            <a:blip r:embed="rId10" cstate="print"/>
            <a:srcRect/>
            <a:stretch>
              <a:fillRect/>
            </a:stretch>
          </p:blipFill>
          <p:spPr bwMode="auto">
            <a:xfrm>
              <a:off x="3413567" y="4143375"/>
              <a:ext cx="291657" cy="476249"/>
            </a:xfrm>
            <a:prstGeom prst="rect">
              <a:avLst/>
            </a:prstGeom>
            <a:noFill/>
          </p:spPr>
        </p:pic>
        <p:pic>
          <p:nvPicPr>
            <p:cNvPr id="54282" name="Picture 10" descr="C:\Users\jchapman\Pictures\Artwork_Imagery\Icons - Illustrations\_WINDOWS SERVER ICONS\Hardware\Virtual Servers.png"/>
            <p:cNvPicPr>
              <a:picLocks noChangeAspect="1" noChangeArrowheads="1"/>
            </p:cNvPicPr>
            <p:nvPr/>
          </p:nvPicPr>
          <p:blipFill>
            <a:blip r:embed="rId11" cstate="print"/>
            <a:srcRect/>
            <a:stretch>
              <a:fillRect/>
            </a:stretch>
          </p:blipFill>
          <p:spPr bwMode="auto">
            <a:xfrm>
              <a:off x="2876550" y="2950446"/>
              <a:ext cx="419100" cy="588092"/>
            </a:xfrm>
            <a:prstGeom prst="rect">
              <a:avLst/>
            </a:prstGeom>
            <a:noFill/>
          </p:spPr>
        </p:pic>
      </p:grpSp>
      <p:grpSp>
        <p:nvGrpSpPr>
          <p:cNvPr id="4" name="Group 22"/>
          <p:cNvGrpSpPr/>
          <p:nvPr/>
        </p:nvGrpSpPr>
        <p:grpSpPr>
          <a:xfrm>
            <a:off x="6884920" y="1503244"/>
            <a:ext cx="1153304" cy="906803"/>
            <a:chOff x="4772024" y="2628900"/>
            <a:chExt cx="1743077" cy="1933576"/>
          </a:xfrm>
        </p:grpSpPr>
        <p:pic>
          <p:nvPicPr>
            <p:cNvPr id="38" name="Picture 9" descr="C:\Users\jchapman\Pictures\Artwork_Imagery\Icons - Illustrations\_WINDOWS VISTA ICONS\Easy Transfer share sharing.png"/>
            <p:cNvPicPr>
              <a:picLocks noChangeAspect="1" noChangeArrowheads="1"/>
            </p:cNvPicPr>
            <p:nvPr/>
          </p:nvPicPr>
          <p:blipFill>
            <a:blip r:embed="rId12" cstate="print"/>
            <a:srcRect/>
            <a:stretch>
              <a:fillRect/>
            </a:stretch>
          </p:blipFill>
          <p:spPr bwMode="auto">
            <a:xfrm>
              <a:off x="4772024" y="2628900"/>
              <a:ext cx="1704975" cy="1704975"/>
            </a:xfrm>
            <a:prstGeom prst="rect">
              <a:avLst/>
            </a:prstGeom>
            <a:noFill/>
          </p:spPr>
        </p:pic>
        <p:pic>
          <p:nvPicPr>
            <p:cNvPr id="39" name="Picture 10" descr="C:\Users\jchapman\Pictures\Artwork_Imagery\Icons - Illustrations\_WINDOWS VISTA ICONS\Performance speed speedometer guage.png"/>
            <p:cNvPicPr>
              <a:picLocks noChangeAspect="1" noChangeArrowheads="1"/>
            </p:cNvPicPr>
            <p:nvPr/>
          </p:nvPicPr>
          <p:blipFill>
            <a:blip r:embed="rId13" cstate="print"/>
            <a:srcRect/>
            <a:stretch>
              <a:fillRect/>
            </a:stretch>
          </p:blipFill>
          <p:spPr bwMode="auto">
            <a:xfrm>
              <a:off x="5553075" y="3600450"/>
              <a:ext cx="962026" cy="962026"/>
            </a:xfrm>
            <a:prstGeom prst="rect">
              <a:avLst/>
            </a:prstGeom>
            <a:noFill/>
          </p:spPr>
        </p:pic>
      </p:grpSp>
      <p:sp>
        <p:nvSpPr>
          <p:cNvPr id="33" name="TextBox 32"/>
          <p:cNvSpPr txBox="1"/>
          <p:nvPr/>
        </p:nvSpPr>
        <p:spPr>
          <a:xfrm>
            <a:off x="3935951" y="4736781"/>
            <a:ext cx="1971675" cy="523220"/>
          </a:xfrm>
          <a:prstGeom prst="rect">
            <a:avLst/>
          </a:prstGeom>
          <a:noFill/>
        </p:spPr>
        <p:txBody>
          <a:bodyPr wrap="square" rtlCol="0">
            <a:spAutoFit/>
          </a:bodyPr>
          <a:lstStyle/>
          <a:p>
            <a:pPr algn="ctr">
              <a:spcBef>
                <a:spcPts val="600"/>
              </a:spcBef>
              <a:spcAft>
                <a:spcPts val="600"/>
              </a:spcAft>
            </a:pP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Application Compatibility Toolkit</a:t>
            </a:r>
          </a:p>
        </p:txBody>
      </p:sp>
      <p:sp>
        <p:nvSpPr>
          <p:cNvPr id="34" name="TextBox 33"/>
          <p:cNvSpPr txBox="1"/>
          <p:nvPr/>
        </p:nvSpPr>
        <p:spPr>
          <a:xfrm>
            <a:off x="6948630" y="4739729"/>
            <a:ext cx="1971675" cy="523220"/>
          </a:xfrm>
          <a:prstGeom prst="rect">
            <a:avLst/>
          </a:prstGeom>
          <a:noFill/>
        </p:spPr>
        <p:txBody>
          <a:bodyPr wrap="square" rtlCol="0">
            <a:spAutoFit/>
          </a:bodyPr>
          <a:lstStyle/>
          <a:p>
            <a:pPr algn="ctr">
              <a:spcBef>
                <a:spcPts val="600"/>
              </a:spcBef>
              <a:spcAft>
                <a:spcPts val="600"/>
              </a:spcAft>
            </a:pPr>
            <a:r>
              <a:rPr lang="en-US" sz="1400"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Microsoft Deployment Toolkit</a:t>
            </a:r>
          </a:p>
        </p:txBody>
      </p:sp>
      <p:grpSp>
        <p:nvGrpSpPr>
          <p:cNvPr id="5" name="Group 39"/>
          <p:cNvGrpSpPr/>
          <p:nvPr/>
        </p:nvGrpSpPr>
        <p:grpSpPr>
          <a:xfrm>
            <a:off x="3424572" y="4758069"/>
            <a:ext cx="477580" cy="540491"/>
            <a:chOff x="3467100" y="2081213"/>
            <a:chExt cx="1943780" cy="2481821"/>
          </a:xfrm>
        </p:grpSpPr>
        <p:pic>
          <p:nvPicPr>
            <p:cNvPr id="41" name="Picture 3" descr="C:\Users\jchapman\Pictures\Artwork_Imagery\Icons - Illustrations\_WINDOWS SERVER ICONS\Documents\Check list checklist to do done tasks.png"/>
            <p:cNvPicPr>
              <a:picLocks noChangeAspect="1" noChangeArrowheads="1"/>
            </p:cNvPicPr>
            <p:nvPr/>
          </p:nvPicPr>
          <p:blipFill>
            <a:blip r:embed="rId14" cstate="print"/>
            <a:srcRect/>
            <a:stretch>
              <a:fillRect/>
            </a:stretch>
          </p:blipFill>
          <p:spPr bwMode="auto">
            <a:xfrm>
              <a:off x="3467100" y="2081213"/>
              <a:ext cx="1809750" cy="2333625"/>
            </a:xfrm>
            <a:prstGeom prst="rect">
              <a:avLst/>
            </a:prstGeom>
            <a:noFill/>
          </p:spPr>
        </p:pic>
        <p:pic>
          <p:nvPicPr>
            <p:cNvPr id="42" name="Picture 7" descr="C:\Users\jchapman\Pictures\Artwork_Imagery\Icons - Illustrations\_WINDOWS SERVER ICONS\Misc\gear cog cogwheel.png"/>
            <p:cNvPicPr>
              <a:picLocks noChangeAspect="1" noChangeArrowheads="1"/>
            </p:cNvPicPr>
            <p:nvPr/>
          </p:nvPicPr>
          <p:blipFill>
            <a:blip r:embed="rId15" cstate="print">
              <a:duotone>
                <a:prstClr val="black"/>
                <a:srgbClr xmlns:mc="http://schemas.openxmlformats.org/markup-compatibility/2006" xmlns:a14="http://schemas.microsoft.com/office/drawing/2010/main" val="D9C3A5" mc:Ignorable="">
                  <a:tint val="50000"/>
                  <a:satMod val="180000"/>
                </a:srgbClr>
              </a:duotone>
              <a:lum bright="-29000"/>
            </a:blip>
            <a:srcRect/>
            <a:stretch>
              <a:fillRect/>
            </a:stretch>
          </p:blipFill>
          <p:spPr bwMode="auto">
            <a:xfrm rot="6800614">
              <a:off x="3694130" y="3458540"/>
              <a:ext cx="851199" cy="973362"/>
            </a:xfrm>
            <a:prstGeom prst="rect">
              <a:avLst/>
            </a:prstGeom>
            <a:noFill/>
          </p:spPr>
        </p:pic>
        <p:pic>
          <p:nvPicPr>
            <p:cNvPr id="43" name="Picture 7" descr="C:\Users\jchapman\Pictures\Artwork_Imagery\Icons - Illustrations\_WINDOWS SERVER ICONS\Misc\gear cog cogwheel.png"/>
            <p:cNvPicPr>
              <a:picLocks noChangeAspect="1" noChangeArrowheads="1"/>
            </p:cNvPicPr>
            <p:nvPr/>
          </p:nvPicPr>
          <p:blipFill>
            <a:blip r:embed="rId16" cstate="print">
              <a:duotone>
                <a:prstClr val="black"/>
                <a:srgbClr xmlns:mc="http://schemas.openxmlformats.org/markup-compatibility/2006" xmlns:a14="http://schemas.microsoft.com/office/drawing/2010/main" val="D9C3A5" mc:Ignorable="">
                  <a:tint val="50000"/>
                  <a:satMod val="180000"/>
                </a:srgbClr>
              </a:duotone>
              <a:lum bright="-29000"/>
            </a:blip>
            <a:srcRect/>
            <a:stretch>
              <a:fillRect/>
            </a:stretch>
          </p:blipFill>
          <p:spPr bwMode="auto">
            <a:xfrm rot="6800614">
              <a:off x="4185445" y="3591768"/>
              <a:ext cx="599177" cy="685170"/>
            </a:xfrm>
            <a:prstGeom prst="rect">
              <a:avLst/>
            </a:prstGeom>
            <a:noFill/>
          </p:spPr>
        </p:pic>
        <p:pic>
          <p:nvPicPr>
            <p:cNvPr id="44" name="Picture 7" descr="C:\Users\jchapman\Pictures\Artwork_Imagery\Icons - Illustrations\_WINDOWS SERVER ICONS\Misc\gear cog cogwheel.png"/>
            <p:cNvPicPr>
              <a:picLocks noChangeAspect="1" noChangeArrowheads="1"/>
            </p:cNvPicPr>
            <p:nvPr/>
          </p:nvPicPr>
          <p:blipFill>
            <a:blip r:embed="rId17" cstate="print">
              <a:duotone>
                <a:prstClr val="black"/>
                <a:srgbClr xmlns:mc="http://schemas.openxmlformats.org/markup-compatibility/2006" xmlns:a14="http://schemas.microsoft.com/office/drawing/2010/main" val="D9C3A5" mc:Ignorable="">
                  <a:tint val="50000"/>
                  <a:satMod val="180000"/>
                </a:srgbClr>
              </a:duotone>
              <a:lum bright="-29000"/>
            </a:blip>
            <a:srcRect/>
            <a:stretch>
              <a:fillRect/>
            </a:stretch>
          </p:blipFill>
          <p:spPr bwMode="auto">
            <a:xfrm rot="6800614">
              <a:off x="4405366" y="3786146"/>
              <a:ext cx="724872" cy="828904"/>
            </a:xfrm>
            <a:prstGeom prst="rect">
              <a:avLst/>
            </a:prstGeom>
            <a:noFill/>
          </p:spPr>
        </p:pic>
        <p:pic>
          <p:nvPicPr>
            <p:cNvPr id="45" name="Picture 7" descr="C:\Users\jchapman\Pictures\Artwork_Imagery\Icons - Illustrations\_WINDOWS SERVER ICONS\Misc\gear cog cogwheel.png"/>
            <p:cNvPicPr>
              <a:picLocks noChangeAspect="1" noChangeArrowheads="1"/>
            </p:cNvPicPr>
            <p:nvPr/>
          </p:nvPicPr>
          <p:blipFill>
            <a:blip r:embed="rId16" cstate="print">
              <a:duotone>
                <a:prstClr val="black"/>
                <a:srgbClr xmlns:mc="http://schemas.openxmlformats.org/markup-compatibility/2006" xmlns:a14="http://schemas.microsoft.com/office/drawing/2010/main" val="D9C3A5" mc:Ignorable="">
                  <a:tint val="50000"/>
                  <a:satMod val="180000"/>
                </a:srgbClr>
              </a:duotone>
              <a:lum bright="-29000"/>
            </a:blip>
            <a:srcRect/>
            <a:stretch>
              <a:fillRect/>
            </a:stretch>
          </p:blipFill>
          <p:spPr bwMode="auto">
            <a:xfrm rot="6800614">
              <a:off x="4767998" y="3705732"/>
              <a:ext cx="599838" cy="685926"/>
            </a:xfrm>
            <a:prstGeom prst="rect">
              <a:avLst/>
            </a:prstGeom>
            <a:noFill/>
          </p:spPr>
        </p:pic>
        <p:pic>
          <p:nvPicPr>
            <p:cNvPr id="46" name="Picture 15" descr="C:\Users\jchapman\Pictures\Artwork_Imagery\Icons - Illustrations\_WINDOWS SERVER ICONS\Misc\Boxed Update retail software.png"/>
            <p:cNvPicPr>
              <a:picLocks noChangeAspect="1" noChangeArrowheads="1"/>
            </p:cNvPicPr>
            <p:nvPr/>
          </p:nvPicPr>
          <p:blipFill>
            <a:blip r:embed="rId18" cstate="print"/>
            <a:srcRect/>
            <a:stretch>
              <a:fillRect/>
            </a:stretch>
          </p:blipFill>
          <p:spPr bwMode="auto">
            <a:xfrm>
              <a:off x="4248150" y="2566988"/>
              <a:ext cx="1090613" cy="1018803"/>
            </a:xfrm>
            <a:prstGeom prst="rect">
              <a:avLst/>
            </a:prstGeom>
            <a:noFill/>
          </p:spPr>
        </p:pic>
      </p:grpSp>
      <p:grpSp>
        <p:nvGrpSpPr>
          <p:cNvPr id="6" name="Group 46"/>
          <p:cNvGrpSpPr/>
          <p:nvPr/>
        </p:nvGrpSpPr>
        <p:grpSpPr>
          <a:xfrm>
            <a:off x="517457" y="4775791"/>
            <a:ext cx="503275" cy="478004"/>
            <a:chOff x="304800" y="2189261"/>
            <a:chExt cx="2219325" cy="2158902"/>
          </a:xfrm>
        </p:grpSpPr>
        <p:pic>
          <p:nvPicPr>
            <p:cNvPr id="48" name="Picture 8" descr="C:\Users\jchapman\Pictures\Artwork_Imagery\Icons - Illustrations\_WINDOWS SERVER ICONS\Documents\Clipboard notes clip board write.png"/>
            <p:cNvPicPr>
              <a:picLocks noChangeAspect="1" noChangeArrowheads="1"/>
            </p:cNvPicPr>
            <p:nvPr/>
          </p:nvPicPr>
          <p:blipFill>
            <a:blip r:embed="rId19" cstate="print"/>
            <a:srcRect/>
            <a:stretch>
              <a:fillRect/>
            </a:stretch>
          </p:blipFill>
          <p:spPr bwMode="auto">
            <a:xfrm>
              <a:off x="304800" y="2189261"/>
              <a:ext cx="1190625" cy="1599902"/>
            </a:xfrm>
            <a:prstGeom prst="rect">
              <a:avLst/>
            </a:prstGeom>
            <a:noFill/>
          </p:spPr>
        </p:pic>
        <p:pic>
          <p:nvPicPr>
            <p:cNvPr id="49" name="Picture 9" descr="C:\Users\jchapman\Pictures\Artwork_Imagery\Icons - Illustrations\_WINDOWS SERVER ICONS\Documents\Document Text.png"/>
            <p:cNvPicPr>
              <a:picLocks noChangeAspect="1" noChangeArrowheads="1"/>
            </p:cNvPicPr>
            <p:nvPr/>
          </p:nvPicPr>
          <p:blipFill>
            <a:blip r:embed="rId20" cstate="print"/>
            <a:srcRect/>
            <a:stretch>
              <a:fillRect/>
            </a:stretch>
          </p:blipFill>
          <p:spPr bwMode="auto">
            <a:xfrm>
              <a:off x="1362075" y="2849730"/>
              <a:ext cx="1162050" cy="1498433"/>
            </a:xfrm>
            <a:prstGeom prst="rect">
              <a:avLst/>
            </a:prstGeom>
            <a:noFill/>
          </p:spPr>
        </p:pic>
        <p:pic>
          <p:nvPicPr>
            <p:cNvPr id="50" name="Picture 10" descr="C:\Users\jchapman\Pictures\Artwork_Imagery\Icons - Illustrations\charts - diagrams\3 peice unequal Pie chart.png"/>
            <p:cNvPicPr>
              <a:picLocks noChangeAspect="1" noChangeArrowheads="1"/>
            </p:cNvPicPr>
            <p:nvPr/>
          </p:nvPicPr>
          <p:blipFill>
            <a:blip r:embed="rId21" cstate="print"/>
            <a:srcRect/>
            <a:stretch>
              <a:fillRect/>
            </a:stretch>
          </p:blipFill>
          <p:spPr bwMode="auto">
            <a:xfrm>
              <a:off x="1507959" y="3743326"/>
              <a:ext cx="862756" cy="533400"/>
            </a:xfrm>
            <a:prstGeom prst="rect">
              <a:avLst/>
            </a:prstGeom>
            <a:solidFill>
              <a:schemeClr val="tx1"/>
            </a:solidFill>
            <a:ln>
              <a:solidFill>
                <a:schemeClr val="accent1">
                  <a:shade val="50000"/>
                </a:schemeClr>
              </a:solidFill>
            </a:ln>
          </p:spPr>
        </p:pic>
        <p:pic>
          <p:nvPicPr>
            <p:cNvPr id="51" name="Picture 11" descr="C:\Users\jchapman\Pictures\Artwork_Imagery\Icons - Illustrations\_WINDOWS SERVER ICONS\Symbols\Checkmark check green okay ok approved.png"/>
            <p:cNvPicPr>
              <a:picLocks noChangeAspect="1" noChangeArrowheads="1"/>
            </p:cNvPicPr>
            <p:nvPr/>
          </p:nvPicPr>
          <p:blipFill>
            <a:blip r:embed="rId22" cstate="print"/>
            <a:srcRect/>
            <a:stretch>
              <a:fillRect/>
            </a:stretch>
          </p:blipFill>
          <p:spPr bwMode="auto">
            <a:xfrm>
              <a:off x="909639" y="2658797"/>
              <a:ext cx="252412" cy="303478"/>
            </a:xfrm>
            <a:prstGeom prst="rect">
              <a:avLst/>
            </a:prstGeom>
            <a:noFill/>
          </p:spPr>
        </p:pic>
        <p:pic>
          <p:nvPicPr>
            <p:cNvPr id="52" name="Picture 12" descr="C:\Users\jchapman\Pictures\Artwork_Imagery\Icons - Illustrations\_WINDOWS SERVER ICONS\Symbols\X don't no not okay approved bad.png"/>
            <p:cNvPicPr>
              <a:picLocks noChangeAspect="1" noChangeArrowheads="1"/>
            </p:cNvPicPr>
            <p:nvPr/>
          </p:nvPicPr>
          <p:blipFill>
            <a:blip r:embed="rId23" cstate="print"/>
            <a:srcRect/>
            <a:stretch>
              <a:fillRect/>
            </a:stretch>
          </p:blipFill>
          <p:spPr bwMode="auto">
            <a:xfrm>
              <a:off x="917972" y="3105150"/>
              <a:ext cx="253602" cy="228599"/>
            </a:xfrm>
            <a:prstGeom prst="rect">
              <a:avLst/>
            </a:prstGeom>
            <a:noFill/>
          </p:spPr>
        </p:pic>
        <p:pic>
          <p:nvPicPr>
            <p:cNvPr id="53" name="Picture 13" descr="C:\Users\jchapman\Pictures\Artwork_Imagery\Icons - Illustrations\_WINDOWS SERVER ICONS\Hardware\Computer PC desktop machine.png"/>
            <p:cNvPicPr>
              <a:picLocks noChangeAspect="1" noChangeArrowheads="1"/>
            </p:cNvPicPr>
            <p:nvPr/>
          </p:nvPicPr>
          <p:blipFill>
            <a:blip r:embed="rId24" cstate="print"/>
            <a:srcRect/>
            <a:stretch>
              <a:fillRect/>
            </a:stretch>
          </p:blipFill>
          <p:spPr bwMode="auto">
            <a:xfrm>
              <a:off x="427399" y="3038475"/>
              <a:ext cx="410801" cy="342900"/>
            </a:xfrm>
            <a:prstGeom prst="rect">
              <a:avLst/>
            </a:prstGeom>
            <a:noFill/>
          </p:spPr>
        </p:pic>
        <p:pic>
          <p:nvPicPr>
            <p:cNvPr id="54" name="Picture 14" descr="C:\Users\jchapman\Pictures\Artwork_Imagery\Icons - Illustrations\_WINDOWS SERVER ICONS\Hardware\Laptop notebook pc mobility.png"/>
            <p:cNvPicPr>
              <a:picLocks noChangeAspect="1" noChangeArrowheads="1"/>
            </p:cNvPicPr>
            <p:nvPr/>
          </p:nvPicPr>
          <p:blipFill>
            <a:blip r:embed="rId25" cstate="print"/>
            <a:srcRect/>
            <a:stretch>
              <a:fillRect/>
            </a:stretch>
          </p:blipFill>
          <p:spPr bwMode="auto">
            <a:xfrm>
              <a:off x="438151" y="2665722"/>
              <a:ext cx="381000" cy="329891"/>
            </a:xfrm>
            <a:prstGeom prst="rect">
              <a:avLst/>
            </a:prstGeom>
            <a:noFill/>
          </p:spPr>
        </p:pic>
      </p:grpSp>
    </p:spTree>
    <p:extLst>
      <p:ext uri="{BB962C8B-B14F-4D97-AF65-F5344CB8AC3E}">
        <p14:creationId xmlns:p14="http://schemas.microsoft.com/office/powerpoint/2010/main" val="30735208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2660" y="1898040"/>
            <a:ext cx="7043208" cy="1329595"/>
          </a:xfrm>
          <a:prstGeom prst="rect">
            <a:avLst/>
          </a:prstGeom>
        </p:spPr>
        <p:txBody>
          <a:bodyPr vert="horz" wrap="square"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9600" b="1" i="0" u="none" kern="1200"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rPr>
              <a:t>Demo</a:t>
            </a:r>
            <a:endParaRPr kumimoji="0" lang="en-US" sz="9600" b="1" i="0" u="none" kern="1200" normalizeH="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58000" dir="5400000" sy="-100000" algn="bl" rotWithShape="0"/>
              </a:effectLst>
              <a:uLnTx/>
              <a:uFillTx/>
              <a:latin typeface="Segoe" pitchFamily="34" charset="0"/>
              <a:ea typeface="+mn-ea"/>
              <a:cs typeface="Arial" charset="0"/>
            </a:endParaRPr>
          </a:p>
        </p:txBody>
      </p:sp>
      <p:sp>
        <p:nvSpPr>
          <p:cNvPr id="5" name="TextBox 11277"/>
          <p:cNvSpPr txBox="1">
            <a:spLocks noChangeArrowheads="1"/>
          </p:cNvSpPr>
          <p:nvPr/>
        </p:nvSpPr>
        <p:spPr bwMode="auto">
          <a:xfrm>
            <a:off x="664736" y="3120140"/>
            <a:ext cx="4114800" cy="443198"/>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sz="3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rPr>
              <a:t>Deployment Tools</a:t>
            </a:r>
            <a:endParaRPr lang="en-US" sz="3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ing2.png"/>
          <p:cNvPicPr>
            <a:picLocks noChangeAspect="1"/>
          </p:cNvPicPr>
          <p:nvPr/>
        </p:nvPicPr>
        <p:blipFill>
          <a:blip r:embed="rId3" cstate="print"/>
          <a:srcRect l="15071" t="56589" r="15014"/>
          <a:stretch>
            <a:fillRect/>
          </a:stretch>
        </p:blipFill>
        <p:spPr>
          <a:xfrm>
            <a:off x="1249376" y="3166138"/>
            <a:ext cx="6650288" cy="2675863"/>
          </a:xfrm>
          <a:prstGeom prst="rect">
            <a:avLst/>
          </a:prstGeom>
        </p:spPr>
      </p:pic>
      <p:sp>
        <p:nvSpPr>
          <p:cNvPr id="14" name="Round Same Side Corner Rectangle 13"/>
          <p:cNvSpPr/>
          <p:nvPr/>
        </p:nvSpPr>
        <p:spPr>
          <a:xfrm>
            <a:off x="4873635" y="931553"/>
            <a:ext cx="2743915" cy="5080000"/>
          </a:xfrm>
          <a:prstGeom prst="round2SameRect">
            <a:avLst>
              <a:gd name="adj1" fmla="val 8477"/>
              <a:gd name="adj2" fmla="val 0"/>
            </a:avLst>
          </a:pr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0"/>
            <a:tileRect/>
          </a:gradFill>
          <a:ln>
            <a:no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w="0" h="101600"/>
            <a:contourClr>
              <a:srgbClr xmlns:mc="http://schemas.openxmlformats.org/markup-compatibility/2006" xmlns:a14="http://schemas.microsoft.com/office/drawing/2010/main" val="3497AE" mc:Ignorable="">
                <a:satMod val="300000"/>
              </a:srgbClr>
            </a:contourClr>
          </a:sp3d>
        </p:spPr>
        <p:txBody>
          <a:bodyPr lIns="81623" tIns="40812" rIns="81623" bIns="40812" anchor="ctr"/>
          <a:lstStyle/>
          <a:p>
            <a:pPr algn="ctr" defTabSz="1087825" rtl="0">
              <a:defRPr/>
            </a:pPr>
            <a:endParaRPr lang="en-US" sz="28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13" name="Round Same Side Corner Rectangle 12"/>
          <p:cNvSpPr/>
          <p:nvPr/>
        </p:nvSpPr>
        <p:spPr>
          <a:xfrm>
            <a:off x="726223" y="931553"/>
            <a:ext cx="2743915" cy="5080000"/>
          </a:xfrm>
          <a:prstGeom prst="round2SameRect">
            <a:avLst>
              <a:gd name="adj1" fmla="val 8477"/>
              <a:gd name="adj2" fmla="val 0"/>
            </a:avLst>
          </a:pr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0"/>
            <a:tileRect/>
          </a:gradFill>
          <a:ln>
            <a:no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w="0" h="101600"/>
            <a:contourClr>
              <a:srgbClr xmlns:mc="http://schemas.openxmlformats.org/markup-compatibility/2006" xmlns:a14="http://schemas.microsoft.com/office/drawing/2010/main" val="3497AE" mc:Ignorable="">
                <a:satMod val="300000"/>
              </a:srgbClr>
            </a:contourClr>
          </a:sp3d>
        </p:spPr>
        <p:txBody>
          <a:bodyPr lIns="81623" tIns="40812" rIns="81623" bIns="40812" anchor="ctr"/>
          <a:lstStyle/>
          <a:p>
            <a:pPr algn="ctr" defTabSz="1087825" rtl="0">
              <a:defRPr/>
            </a:pPr>
            <a:endParaRPr lang="en-US" sz="28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
        <p:nvSpPr>
          <p:cNvPr id="2" name="Title 1"/>
          <p:cNvSpPr>
            <a:spLocks noGrp="1"/>
          </p:cNvSpPr>
          <p:nvPr>
            <p:ph type="title"/>
          </p:nvPr>
        </p:nvSpPr>
        <p:spPr/>
        <p:txBody>
          <a:bodyPr/>
          <a:lstStyle/>
          <a:p>
            <a:r>
              <a:rPr/>
              <a:t>Improved </a:t>
            </a:r>
            <a:r>
              <a:rPr smtClean="0"/>
              <a:t>Fundamentals</a:t>
            </a:r>
            <a:endParaRPr lang="en-US" dirty="0"/>
          </a:p>
        </p:txBody>
      </p:sp>
      <p:sp>
        <p:nvSpPr>
          <p:cNvPr id="6" name="Content Placeholder 4"/>
          <p:cNvSpPr>
            <a:spLocks noGrp="1"/>
          </p:cNvSpPr>
          <p:nvPr>
            <p:ph type="body" sz="quarter" idx="10"/>
          </p:nvPr>
        </p:nvSpPr>
        <p:spPr>
          <a:xfrm>
            <a:off x="1014076" y="1723403"/>
            <a:ext cx="2250236" cy="2749021"/>
          </a:xfrm>
        </p:spPr>
        <p:txBody>
          <a:bodyPr>
            <a:normAutofit fontScale="92500" lnSpcReduction="20000"/>
          </a:bodyPr>
          <a:lstStyle/>
          <a:p>
            <a:pPr marL="0" indent="0">
              <a:buNone/>
            </a:pPr>
            <a:r>
              <a:rPr lang="en-US" sz="2400" b="1" dirty="0" smtClean="0">
                <a:gradFill>
                  <a:gsLst>
                    <a:gs pos="49000">
                      <a:schemeClr val="tx1"/>
                    </a:gs>
                    <a:gs pos="100000">
                      <a:schemeClr val="tx1"/>
                    </a:gs>
                  </a:gsLst>
                  <a:lin ang="5400000" scaled="0"/>
                </a:gradFill>
              </a:rPr>
              <a:t>Memory</a:t>
            </a:r>
            <a:br>
              <a:rPr lang="en-US" sz="2400" b="1" dirty="0" smtClean="0">
                <a:gradFill>
                  <a:gsLst>
                    <a:gs pos="49000">
                      <a:schemeClr val="tx1"/>
                    </a:gs>
                    <a:gs pos="100000">
                      <a:schemeClr val="tx1"/>
                    </a:gs>
                  </a:gsLst>
                  <a:lin ang="5400000" scaled="0"/>
                </a:gradFill>
              </a:rPr>
            </a:br>
            <a:r>
              <a:rPr lang="en-US" sz="2200" dirty="0" smtClean="0">
                <a:gradFill>
                  <a:gsLst>
                    <a:gs pos="49000">
                      <a:schemeClr val="tx1"/>
                    </a:gs>
                    <a:gs pos="100000">
                      <a:schemeClr val="tx1"/>
                    </a:gs>
                  </a:gsLst>
                  <a:lin ang="5400000" scaled="0"/>
                </a:gradFill>
              </a:rPr>
              <a:t>Reference set, Graphics</a:t>
            </a:r>
          </a:p>
          <a:p>
            <a:pPr marL="0" indent="0">
              <a:spcBef>
                <a:spcPts val="1200"/>
              </a:spcBef>
              <a:buNone/>
            </a:pPr>
            <a:r>
              <a:rPr lang="en-US" sz="2400" b="1" dirty="0" smtClean="0">
                <a:gradFill>
                  <a:gsLst>
                    <a:gs pos="49000">
                      <a:schemeClr val="tx1"/>
                    </a:gs>
                    <a:gs pos="100000">
                      <a:schemeClr val="tx1"/>
                    </a:gs>
                  </a:gsLst>
                  <a:lin ang="5400000" scaled="0"/>
                </a:gradFill>
              </a:rPr>
              <a:t>Disk I/O</a:t>
            </a:r>
            <a:br>
              <a:rPr lang="en-US" sz="2400" b="1" dirty="0" smtClean="0">
                <a:gradFill>
                  <a:gsLst>
                    <a:gs pos="49000">
                      <a:schemeClr val="tx1"/>
                    </a:gs>
                    <a:gs pos="100000">
                      <a:schemeClr val="tx1"/>
                    </a:gs>
                  </a:gsLst>
                  <a:lin ang="5400000" scaled="0"/>
                </a:gradFill>
              </a:rPr>
            </a:br>
            <a:r>
              <a:rPr lang="en-US" sz="2200" dirty="0" smtClean="0">
                <a:gradFill>
                  <a:gsLst>
                    <a:gs pos="49000">
                      <a:schemeClr val="tx1"/>
                    </a:gs>
                    <a:gs pos="100000">
                      <a:schemeClr val="tx1"/>
                    </a:gs>
                  </a:gsLst>
                  <a:lin ang="5400000" scaled="0"/>
                </a:gradFill>
              </a:rPr>
              <a:t>Registry Reads, Indexer</a:t>
            </a:r>
          </a:p>
          <a:p>
            <a:pPr marL="0" indent="0">
              <a:spcBef>
                <a:spcPts val="1200"/>
              </a:spcBef>
              <a:buNone/>
            </a:pPr>
            <a:r>
              <a:rPr sz="2400" b="1">
                <a:gradFill>
                  <a:gsLst>
                    <a:gs pos="49000">
                      <a:schemeClr val="tx1"/>
                    </a:gs>
                    <a:gs pos="100000">
                      <a:schemeClr val="tx1"/>
                    </a:gs>
                  </a:gsLst>
                  <a:lin ang="5400000" scaled="0"/>
                </a:gradFill>
              </a:rPr>
              <a:t>Power</a:t>
            </a:r>
            <a:r>
              <a:rPr lang="en-US" sz="2400" b="1" dirty="0" smtClean="0">
                <a:gradFill>
                  <a:gsLst>
                    <a:gs pos="49000">
                      <a:schemeClr val="tx1"/>
                    </a:gs>
                    <a:gs pos="100000">
                      <a:schemeClr val="tx1"/>
                    </a:gs>
                  </a:gsLst>
                  <a:lin ang="5400000" scaled="0"/>
                </a:gradFill>
              </a:rPr>
              <a:t/>
            </a:r>
            <a:br>
              <a:rPr lang="en-US" sz="2400" b="1" dirty="0" smtClean="0">
                <a:gradFill>
                  <a:gsLst>
                    <a:gs pos="49000">
                      <a:schemeClr val="tx1"/>
                    </a:gs>
                    <a:gs pos="100000">
                      <a:schemeClr val="tx1"/>
                    </a:gs>
                  </a:gsLst>
                  <a:lin ang="5400000" scaled="0"/>
                </a:gradFill>
              </a:rPr>
            </a:br>
            <a:r>
              <a:rPr lang="en-US" sz="2200" dirty="0" smtClean="0">
                <a:gradFill>
                  <a:gsLst>
                    <a:gs pos="49000">
                      <a:schemeClr val="tx1"/>
                    </a:gs>
                    <a:gs pos="100000">
                      <a:schemeClr val="tx1"/>
                    </a:gs>
                  </a:gsLst>
                  <a:lin ang="5400000" scaled="0"/>
                </a:gradFill>
              </a:rPr>
              <a:t>DVD Playback, Panel, </a:t>
            </a:r>
            <a:br>
              <a:rPr lang="en-US" sz="2200" dirty="0" smtClean="0">
                <a:gradFill>
                  <a:gsLst>
                    <a:gs pos="49000">
                      <a:schemeClr val="tx1"/>
                    </a:gs>
                    <a:gs pos="100000">
                      <a:schemeClr val="tx1"/>
                    </a:gs>
                  </a:gsLst>
                  <a:lin ang="5400000" scaled="0"/>
                </a:gradFill>
              </a:rPr>
            </a:br>
            <a:r>
              <a:rPr lang="en-US" sz="2200" dirty="0" smtClean="0">
                <a:gradFill>
                  <a:gsLst>
                    <a:gs pos="49000">
                      <a:schemeClr val="tx1"/>
                    </a:gs>
                    <a:gs pos="100000">
                      <a:schemeClr val="tx1"/>
                    </a:gs>
                  </a:gsLst>
                  <a:lin ang="5400000" scaled="0"/>
                </a:gradFill>
              </a:rPr>
              <a:t>Timers</a:t>
            </a:r>
          </a:p>
        </p:txBody>
      </p:sp>
      <p:sp>
        <p:nvSpPr>
          <p:cNvPr id="4" name="Down Arrow 3"/>
          <p:cNvSpPr/>
          <p:nvPr/>
        </p:nvSpPr>
        <p:spPr bwMode="auto">
          <a:xfrm flipV="1">
            <a:off x="7256461" y="333197"/>
            <a:ext cx="1402622" cy="4022027"/>
          </a:xfrm>
          <a:prstGeom prst="downArrow">
            <a:avLst>
              <a:gd name="adj1" fmla="val 50000"/>
              <a:gd name="adj2" fmla="val 38088"/>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8900000" scaled="1"/>
            <a:tileRect/>
          </a:gradFill>
          <a:ln>
            <a:noFill/>
            <a:headEnd type="none" w="med" len="med"/>
            <a:tailEnd type="none" w="med" len="med"/>
          </a:ln>
          <a:effectLst>
            <a:outerShdw blurRad="203200" dist="101600" dir="5400000" rotWithShape="0">
              <a:srgbClr xmlns:mc="http://schemas.openxmlformats.org/markup-compatibility/2006" xmlns:a14="http://schemas.microsoft.com/office/drawing/2010/main" val="000000" mc:Ignorable="">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latin typeface="Segoe UI" pitchFamily="34" charset="0"/>
              <a:ea typeface="+mn-ea"/>
              <a:cs typeface="+mn-cs"/>
            </a:endParaRPr>
          </a:p>
        </p:txBody>
      </p:sp>
      <p:sp>
        <p:nvSpPr>
          <p:cNvPr id="5" name="Down Arrow 4"/>
          <p:cNvSpPr/>
          <p:nvPr/>
        </p:nvSpPr>
        <p:spPr bwMode="auto">
          <a:xfrm>
            <a:off x="3121195" y="1311973"/>
            <a:ext cx="1402622" cy="4022027"/>
          </a:xfrm>
          <a:prstGeom prst="downArrow">
            <a:avLst>
              <a:gd name="adj1" fmla="val 50000"/>
              <a:gd name="adj2" fmla="val 38088"/>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b="100000"/>
            </a:path>
            <a:tileRect t="-100000" r="-100000"/>
          </a:gradFill>
          <a:ln>
            <a:noFill/>
            <a:headEnd type="none" w="med" len="med"/>
            <a:tailEnd type="none" w="med" len="med"/>
          </a:ln>
          <a:effectLst>
            <a:outerShdw blurRad="203200" dist="101600" dir="5400000" rotWithShape="0">
              <a:srgbClr xmlns:mc="http://schemas.openxmlformats.org/markup-compatibility/2006" xmlns:a14="http://schemas.microsoft.com/office/drawing/2010/main" val="000000" mc:Ignorable="">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latin typeface="Segoe UI" pitchFamily="34" charset="0"/>
              <a:ea typeface="+mn-ea"/>
              <a:cs typeface="+mn-cs"/>
            </a:endParaRPr>
          </a:p>
        </p:txBody>
      </p:sp>
      <p:sp>
        <p:nvSpPr>
          <p:cNvPr id="7" name="Content Placeholder 6"/>
          <p:cNvSpPr txBox="1">
            <a:spLocks/>
          </p:cNvSpPr>
          <p:nvPr/>
        </p:nvSpPr>
        <p:spPr>
          <a:xfrm>
            <a:off x="5086487" y="1723403"/>
            <a:ext cx="2494763" cy="2749021"/>
          </a:xfrm>
          <a:prstGeom prst="rect">
            <a:avLst/>
          </a:prstGeom>
        </p:spPr>
        <p:txBody>
          <a:bodyPr vert="horz" wrap="square" lIns="0" tIns="0" rIns="0" bIns="0" rtlCol="0">
            <a:normAutofit lnSpcReduction="10000"/>
          </a:bodyPr>
          <a:lstStyle/>
          <a:p>
            <a:pPr marR="0" lvl="0" algn="l" defTabSz="914363" rtl="0" eaLnBrk="1" fontAlgn="auto" latinLnBrk="0" hangingPunct="1">
              <a:lnSpc>
                <a:spcPct val="90000"/>
              </a:lnSpc>
              <a:spcBef>
                <a:spcPct val="20000"/>
              </a:spcBef>
              <a:spcAft>
                <a:spcPts val="0"/>
              </a:spcAft>
              <a:buClrTx/>
              <a:buSzPct val="90000"/>
              <a:buFontTx/>
              <a:buNone/>
              <a:tabLst/>
              <a:defRPr/>
            </a:pPr>
            <a:r>
              <a:rPr kumimoji="0" lang="en-US" sz="24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Speed</a:t>
            </a:r>
            <a:br>
              <a:rPr kumimoji="0" lang="en-US" sz="24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br>
            <a:r>
              <a:rPr kumimoji="0" lang="en-US" sz="2200" b="0"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Faster</a:t>
            </a:r>
            <a:r>
              <a:rPr kumimoji="0" lang="en-US" sz="22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 </a:t>
            </a:r>
            <a:r>
              <a:rPr kumimoji="0" lang="en-US" sz="2200" b="0"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Boot, Device Ready</a:t>
            </a:r>
          </a:p>
          <a:p>
            <a:pPr marR="0" lvl="0" algn="l" defTabSz="914363" rtl="0" eaLnBrk="1" fontAlgn="auto" latinLnBrk="0" hangingPunct="1">
              <a:lnSpc>
                <a:spcPct val="90000"/>
              </a:lnSpc>
              <a:spcBef>
                <a:spcPts val="1200"/>
              </a:spcBef>
              <a:spcAft>
                <a:spcPts val="0"/>
              </a:spcAft>
              <a:buClrTx/>
              <a:buSzPct val="90000"/>
              <a:buFontTx/>
              <a:buNone/>
              <a:tabLst/>
              <a:defRPr/>
            </a:pPr>
            <a:r>
              <a:rPr kumimoji="0" lang="en-US" sz="24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Responsiveness</a:t>
            </a:r>
            <a:br>
              <a:rPr kumimoji="0" lang="en-US" sz="24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br>
            <a:r>
              <a:rPr kumimoji="0" lang="en-US" sz="2200" b="0"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Start menu, Taskbar</a:t>
            </a:r>
          </a:p>
          <a:p>
            <a:pPr marR="0" lvl="0" algn="l" defTabSz="914363" rtl="0" eaLnBrk="1" fontAlgn="auto" latinLnBrk="0" hangingPunct="1">
              <a:lnSpc>
                <a:spcPct val="90000"/>
              </a:lnSpc>
              <a:spcBef>
                <a:spcPts val="1200"/>
              </a:spcBef>
              <a:spcAft>
                <a:spcPts val="0"/>
              </a:spcAft>
              <a:buClrTx/>
              <a:buSzPct val="90000"/>
              <a:buFontTx/>
              <a:buNone/>
              <a:tabLst/>
              <a:defRPr/>
            </a:pPr>
            <a:r>
              <a:rPr kumimoji="0" lang="en-US" sz="24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Scale</a:t>
            </a:r>
            <a:br>
              <a:rPr kumimoji="0" lang="en-US" sz="2400" b="1"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br>
            <a:r>
              <a:rPr kumimoji="0" lang="en-US" sz="2200" b="0" i="0" u="none" strike="noStrike" kern="1200" cap="none" spc="0" normalizeH="0" baseline="0" noProof="0" dirty="0" smtClean="0">
                <a:ln>
                  <a:noFill/>
                </a:ln>
                <a:gradFill>
                  <a:gsLst>
                    <a:gs pos="49000">
                      <a:schemeClr val="tx1"/>
                    </a:gs>
                    <a:gs pos="100000">
                      <a:schemeClr val="tx1"/>
                    </a:gs>
                  </a:gsLst>
                  <a:lin ang="5400000" scaled="0"/>
                </a:gradFill>
                <a:effectLst/>
                <a:uLnTx/>
                <a:uFillTx/>
                <a:latin typeface="+mn-lt"/>
                <a:ea typeface="+mn-ea"/>
                <a:cs typeface="+mn-cs"/>
              </a:rPr>
              <a:t>256 cores</a:t>
            </a:r>
            <a:endParaRPr kumimoji="0" lang="en-US" sz="2200" b="0" i="0" u="none" strike="noStrike" kern="1200" cap="none" spc="0" normalizeH="0" baseline="0" noProof="0" dirty="0">
              <a:ln>
                <a:noFill/>
              </a:ln>
              <a:gradFill>
                <a:gsLst>
                  <a:gs pos="49000">
                    <a:schemeClr val="tx1"/>
                  </a:gs>
                  <a:gs pos="100000">
                    <a:schemeClr val="tx1"/>
                  </a:gs>
                </a:gsLst>
                <a:lin ang="5400000" scaled="0"/>
              </a:gradFill>
              <a:effectLst/>
              <a:uLnTx/>
              <a:uFillTx/>
              <a:latin typeface="+mn-lt"/>
              <a:ea typeface="+mn-ea"/>
              <a:cs typeface="+mn-cs"/>
            </a:endParaRPr>
          </a:p>
        </p:txBody>
      </p:sp>
      <p:sp>
        <p:nvSpPr>
          <p:cNvPr id="8" name="Rectangle 7"/>
          <p:cNvSpPr/>
          <p:nvPr/>
        </p:nvSpPr>
        <p:spPr>
          <a:xfrm>
            <a:off x="5492210" y="994482"/>
            <a:ext cx="2008499" cy="646331"/>
          </a:xfrm>
          <a:prstGeom prst="rect">
            <a:avLst/>
          </a:prstGeom>
        </p:spPr>
        <p:txBody>
          <a:bodyPr wrap="none">
            <a:spAutoFit/>
          </a:bodyPr>
          <a:lstStyle/>
          <a:p>
            <a:pPr>
              <a:lnSpc>
                <a:spcPct val="90000"/>
              </a:lnSpc>
              <a:spcBef>
                <a:spcPct val="0"/>
              </a:spcBef>
              <a:spcAft>
                <a:spcPts val="800"/>
              </a:spcAft>
              <a:buSzPct val="80000"/>
            </a:pPr>
            <a:r>
              <a:rPr lang="en-US" sz="4000" b="1" spc="-150" dirty="0">
                <a:ln w="3175">
                  <a:noFill/>
                </a:ln>
                <a:solidFill>
                  <a:schemeClr val="tx2"/>
                </a:solidFill>
                <a:effectLst>
                  <a:outerShdw blurRad="50800" dist="38100" dir="2700000" algn="tl" rotWithShape="0">
                    <a:prstClr val="black">
                      <a:alpha val="40000"/>
                    </a:prstClr>
                  </a:outerShdw>
                </a:effectLst>
                <a:latin typeface="Segoe UI" pitchFamily="34" charset="0"/>
                <a:cs typeface="Segoe UI" pitchFamily="34" charset="0"/>
              </a:rPr>
              <a:t>Increase</a:t>
            </a:r>
          </a:p>
        </p:txBody>
      </p:sp>
      <p:sp>
        <p:nvSpPr>
          <p:cNvPr id="9" name="Rectangle 8"/>
          <p:cNvSpPr/>
          <p:nvPr/>
        </p:nvSpPr>
        <p:spPr>
          <a:xfrm>
            <a:off x="1276251" y="994486"/>
            <a:ext cx="2191241" cy="646331"/>
          </a:xfrm>
          <a:prstGeom prst="rect">
            <a:avLst/>
          </a:prstGeom>
        </p:spPr>
        <p:txBody>
          <a:bodyPr wrap="none">
            <a:spAutoFit/>
          </a:bodyPr>
          <a:lstStyle/>
          <a:p>
            <a:pPr algn="l" defTabSz="914363" rtl="0">
              <a:lnSpc>
                <a:spcPct val="90000"/>
              </a:lnSpc>
              <a:spcBef>
                <a:spcPct val="0"/>
              </a:spcBef>
              <a:spcAft>
                <a:spcPts val="800"/>
              </a:spcAft>
              <a:buSzPct val="80000"/>
            </a:pPr>
            <a:r>
              <a:rPr lang="en-US" sz="4000" b="1" kern="1200" spc="-150" dirty="0">
                <a:ln w="3175">
                  <a:noFill/>
                </a:ln>
                <a:solidFill>
                  <a:schemeClr val="tx2"/>
                </a:solidFill>
                <a:effectLst>
                  <a:outerShdw blurRad="50800" dist="38100" dir="2700000" algn="tl" rotWithShape="0">
                    <a:prstClr val="black">
                      <a:alpha val="40000"/>
                    </a:prstClr>
                  </a:outerShdw>
                </a:effectLst>
                <a:latin typeface="Segoe UI" pitchFamily="34" charset="0"/>
                <a:ea typeface="+mn-ea"/>
                <a:cs typeface="Segoe UI" pitchFamily="34" charset="0"/>
              </a:rPr>
              <a:t>Decrease</a:t>
            </a:r>
          </a:p>
        </p:txBody>
      </p:sp>
    </p:spTree>
    <p:extLst>
      <p:ext uri="{BB962C8B-B14F-4D97-AF65-F5344CB8AC3E}">
        <p14:creationId xmlns:p14="http://schemas.microsoft.com/office/powerpoint/2010/main" val="1594220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quot;GLASS&quot;; Transparent to White Linear; Reflection; Stroke"/>
          <p:cNvSpPr/>
          <p:nvPr/>
        </p:nvSpPr>
        <p:spPr bwMode="auto">
          <a:xfrm>
            <a:off x="6071580" y="1128817"/>
            <a:ext cx="2734610" cy="3452503"/>
          </a:xfrm>
          <a:prstGeom prst="round1Rect">
            <a:avLst/>
          </a:prstGeom>
          <a:gradFill flip="none" rotWithShape="1">
            <a:gsLst>
              <a:gs pos="0">
                <a:srgbClr xmlns:mc="http://schemas.openxmlformats.org/markup-compatibility/2006" xmlns:a14="http://schemas.microsoft.com/office/drawing/2010/main" val="92D050" mc:Ignorable=""/>
              </a:gs>
              <a:gs pos="1000">
                <a:srgbClr xmlns:mc="http://schemas.openxmlformats.org/markup-compatibility/2006" xmlns:a14="http://schemas.microsoft.com/office/drawing/2010/main" val="92D050" mc:Ignorable="">
                  <a:alpha val="78000"/>
                </a:srgbClr>
              </a:gs>
              <a:gs pos="50000">
                <a:srgbClr xmlns:mc="http://schemas.openxmlformats.org/markup-compatibility/2006" xmlns:a14="http://schemas.microsoft.com/office/drawing/2010/main" val="92D050" mc:Ignorable="">
                  <a:alpha val="8000"/>
                </a:srgbClr>
              </a:gs>
              <a:gs pos="9000">
                <a:srgbClr xmlns:mc="http://schemas.openxmlformats.org/markup-compatibility/2006" xmlns:a14="http://schemas.microsoft.com/office/drawing/2010/main" val="45BD35" mc:Ignorable="">
                  <a:alpha val="47843"/>
                </a:srgbClr>
              </a:gs>
              <a:gs pos="100000">
                <a:srgbClr xmlns:mc="http://schemas.openxmlformats.org/markup-compatibility/2006" xmlns:a14="http://schemas.microsoft.com/office/drawing/2010/main" val="000000" mc:Ignorable="">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3678" tIns="31841" rIns="63678" bIns="31841" numCol="1" rtlCol="0" anchor="ctr" anchorCtr="0" compatLnSpc="1">
            <a:prstTxWarp prst="textNoShape">
              <a:avLst/>
            </a:prstTxWarp>
          </a:bodyPr>
          <a:lstStyle/>
          <a:p>
            <a:pPr indent="-236235" algn="ctr" defTabSz="63660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0" name="&quot;GLASS&quot;; Transparent to White Linear; Reflection; Stroke"/>
          <p:cNvSpPr/>
          <p:nvPr/>
        </p:nvSpPr>
        <p:spPr bwMode="auto">
          <a:xfrm>
            <a:off x="3302669" y="1128817"/>
            <a:ext cx="2683630" cy="3452503"/>
          </a:xfrm>
          <a:prstGeom prst="roundRect">
            <a:avLst>
              <a:gd name="adj" fmla="val 0"/>
            </a:avLst>
          </a:prstGeom>
          <a:gradFill flip="none" rotWithShape="1">
            <a:gsLst>
              <a:gs pos="0">
                <a:srgbClr xmlns:mc="http://schemas.openxmlformats.org/markup-compatibility/2006" xmlns:a14="http://schemas.microsoft.com/office/drawing/2010/main" val="FA6500" mc:Ignorable=""/>
              </a:gs>
              <a:gs pos="0">
                <a:srgbClr xmlns:mc="http://schemas.openxmlformats.org/markup-compatibility/2006" xmlns:a14="http://schemas.microsoft.com/office/drawing/2010/main" val="E25B00" mc:Ignorable=""/>
              </a:gs>
              <a:gs pos="57000">
                <a:srgbClr xmlns:mc="http://schemas.openxmlformats.org/markup-compatibility/2006" xmlns:a14="http://schemas.microsoft.com/office/drawing/2010/main" val="FFC000" mc:Ignorable="">
                  <a:alpha val="2000"/>
                </a:srgbClr>
              </a:gs>
              <a:gs pos="100000">
                <a:srgbClr xmlns:mc="http://schemas.openxmlformats.org/markup-compatibility/2006" xmlns:a14="http://schemas.microsoft.com/office/drawing/2010/main" val="000000" mc:Ignorable="">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3678" tIns="31841" rIns="63678" bIns="31841" numCol="1" rtlCol="0" anchor="ctr" anchorCtr="0" compatLnSpc="1">
            <a:prstTxWarp prst="textNoShape">
              <a:avLst/>
            </a:prstTxWarp>
          </a:bodyPr>
          <a:lstStyle/>
          <a:p>
            <a:pPr indent="-236235" algn="ctr" defTabSz="63660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1" name="&quot;GLASS&quot;; Transparent to White Linear; Reflection; Stroke"/>
          <p:cNvSpPr/>
          <p:nvPr/>
        </p:nvSpPr>
        <p:spPr bwMode="auto">
          <a:xfrm flipH="1">
            <a:off x="537667" y="1128818"/>
            <a:ext cx="2655079" cy="3452500"/>
          </a:xfrm>
          <a:prstGeom prst="round1Rect">
            <a:avLst>
              <a:gd name="adj" fmla="val 11648"/>
            </a:avLst>
          </a:prstGeom>
          <a:gradFill flip="none" rotWithShape="1">
            <a:gsLst>
              <a:gs pos="0">
                <a:srgbClr xmlns:mc="http://schemas.openxmlformats.org/markup-compatibility/2006" xmlns:a14="http://schemas.microsoft.com/office/drawing/2010/main" val="0E8AFA" mc:Ignorable=""/>
              </a:gs>
              <a:gs pos="1000">
                <a:srgbClr xmlns:mc="http://schemas.openxmlformats.org/markup-compatibility/2006" xmlns:a14="http://schemas.microsoft.com/office/drawing/2010/main" val="2384F9" mc:Ignorable=""/>
              </a:gs>
              <a:gs pos="50000">
                <a:schemeClr val="accent3">
                  <a:alpha val="8000"/>
                </a:schemeClr>
              </a:gs>
              <a:gs pos="9000">
                <a:schemeClr val="accent3">
                  <a:alpha val="65000"/>
                </a:schemeClr>
              </a:gs>
              <a:gs pos="100000">
                <a:srgbClr xmlns:mc="http://schemas.openxmlformats.org/markup-compatibility/2006" xmlns:a14="http://schemas.microsoft.com/office/drawing/2010/main" val="000000" mc:Ignorable="">
                  <a:alpha val="0"/>
                </a:srgbClr>
              </a:gs>
            </a:gsLst>
            <a:lin ang="5400000" scaled="0"/>
            <a:tileRect/>
          </a:gradFill>
          <a:ln>
            <a:gradFill>
              <a:gsLst>
                <a:gs pos="0">
                  <a:schemeClr val="tx1">
                    <a:alpha val="55000"/>
                  </a:schemeClr>
                </a:gs>
                <a:gs pos="50000">
                  <a:schemeClr val="tx1">
                    <a:alpha val="55000"/>
                  </a:schemeClr>
                </a:gs>
                <a:gs pos="100000">
                  <a:schemeClr val="tx1">
                    <a:alpha val="0"/>
                  </a:schemeClr>
                </a:gs>
              </a:gsLst>
              <a:lin ang="540000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a:rot lat="0" lon="0" rev="0"/>
            </a:camera>
            <a:lightRig rig="sunset" dir="t"/>
          </a:scene3d>
          <a:sp3d prstMaterial="flat">
            <a:bevelT w="1651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3678" tIns="31841" rIns="63678" bIns="31841" numCol="1" rtlCol="0" anchor="ctr" anchorCtr="0" compatLnSpc="1">
            <a:prstTxWarp prst="textNoShape">
              <a:avLst/>
            </a:prstTxWarp>
          </a:bodyPr>
          <a:lstStyle/>
          <a:p>
            <a:pPr indent="-236235" algn="ctr" defTabSz="636603" fontAlgn="base">
              <a:lnSpc>
                <a:spcPct val="90000"/>
              </a:lnSpc>
              <a:spcBef>
                <a:spcPct val="0"/>
              </a:spcBef>
              <a:spcAft>
                <a:spcPct val="0"/>
              </a:spcAft>
              <a:buSzPct val="70000"/>
              <a:buBlip>
                <a:blip r:embed="rId3"/>
              </a:buBlip>
              <a:defRPr/>
            </a:pPr>
            <a:endParaRPr lang="en-US" altLang="zh-CN"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2" name="Rectangle 41"/>
          <p:cNvSpPr/>
          <p:nvPr/>
        </p:nvSpPr>
        <p:spPr bwMode="auto">
          <a:xfrm>
            <a:off x="528775" y="1706434"/>
            <a:ext cx="8274617" cy="1491468"/>
          </a:xfrm>
          <a:prstGeom prst="rect">
            <a:avLst/>
          </a:prstGeom>
          <a:solidFill>
            <a:schemeClr val="bg1">
              <a:lumMod val="65000"/>
              <a:lumOff val="35000"/>
              <a:alpha val="21961"/>
            </a:schemeClr>
          </a:solidFill>
          <a:ln w="38100">
            <a:noFill/>
            <a:headEnd type="none" w="med" len="med"/>
            <a:tailEnd type="none" w="med" len="med"/>
          </a:ln>
          <a:effectLst/>
          <a:scene3d>
            <a:camera prst="orthographicFront" fov="0">
              <a:rot lat="0" lon="0" rev="0"/>
            </a:camera>
            <a:lightRig rig="contrasting" dir="t">
              <a:rot lat="0" lon="0" rev="3600000"/>
            </a:lightRig>
          </a:scene3d>
          <a:sp3d prstMaterial="plastic">
            <a:contourClr>
              <a:schemeClr val="accent1"/>
            </a:contourClr>
          </a:sp3d>
        </p:spPr>
        <p:style>
          <a:lnRef idx="0">
            <a:schemeClr val="accent1"/>
          </a:lnRef>
          <a:fillRef idx="3">
            <a:schemeClr val="accent1"/>
          </a:fillRef>
          <a:effectRef idx="3">
            <a:schemeClr val="accent1"/>
          </a:effectRef>
          <a:fontRef idx="minor">
            <a:schemeClr val="lt1"/>
          </a:fontRef>
        </p:style>
        <p:txBody>
          <a:bodyPr vert="horz" wrap="square" lIns="71326" tIns="35663" rIns="71326" bIns="35663" numCol="1" rtlCol="0" anchor="ctr" anchorCtr="0" compatLnSpc="1">
            <a:prstTxWarp prst="textNoShape">
              <a:avLst/>
            </a:prstTxWarp>
          </a:bodyPr>
          <a:lstStyle/>
          <a:p>
            <a:pPr algn="ctr" defTabSz="713059" fontAlgn="base">
              <a:spcBef>
                <a:spcPct val="0"/>
              </a:spcBef>
              <a:spcAft>
                <a:spcPct val="0"/>
              </a:spcAft>
            </a:pPr>
            <a:endParaRPr lang="en-US" sz="17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38" name="Freeform 9"/>
          <p:cNvSpPr>
            <a:spLocks/>
          </p:cNvSpPr>
          <p:nvPr/>
        </p:nvSpPr>
        <p:spPr bwMode="ltGray">
          <a:xfrm>
            <a:off x="0" y="4342191"/>
            <a:ext cx="9144000" cy="1465169"/>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tx2">
                  <a:lumMod val="50000"/>
                  <a:alpha val="76000"/>
                </a:schemeClr>
              </a:gs>
              <a:gs pos="50000">
                <a:schemeClr val="bg2">
                  <a:lumMod val="75000"/>
                  <a:alpha val="0"/>
                </a:schemeClr>
              </a:gs>
              <a:gs pos="100000">
                <a:srgbClr xmlns:mc="http://schemas.openxmlformats.org/markup-compatibility/2006" xmlns:a14="http://schemas.microsoft.com/office/drawing/2010/main" val="000000" mc:Ignorable="">
                  <a:alpha val="1000"/>
                </a:srgbClr>
              </a:gs>
            </a:gsLst>
            <a:lin ang="5400000" scaled="1"/>
            <a:tileRect/>
          </a:gradFill>
          <a:ln>
            <a:gradFill>
              <a:gsLst>
                <a:gs pos="0">
                  <a:schemeClr val="accent1">
                    <a:tint val="66000"/>
                    <a:satMod val="160000"/>
                    <a:alpha val="0"/>
                  </a:schemeClr>
                </a:gs>
                <a:gs pos="50000">
                  <a:schemeClr val="accent1">
                    <a:tint val="44500"/>
                    <a:satMod val="160000"/>
                    <a:alpha val="55000"/>
                  </a:schemeClr>
                </a:gs>
                <a:gs pos="100000">
                  <a:schemeClr val="accent1">
                    <a:tint val="23500"/>
                    <a:satMod val="160000"/>
                    <a:alpha val="0"/>
                  </a:schemeClr>
                </a:gs>
              </a:gsLst>
              <a:lin ang="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3678" tIns="31841" rIns="63678" bIns="31841" numCol="1" rtlCol="0" anchor="ctr" anchorCtr="0" compatLnSpc="1">
            <a:prstTxWarp prst="textNoShape">
              <a:avLst/>
            </a:prstTxWarp>
          </a:bodyPr>
          <a:lstStyle/>
          <a:p>
            <a:pPr algn="ctr" defTabSz="636603" fontAlgn="base">
              <a:spcBef>
                <a:spcPct val="0"/>
              </a:spcBef>
              <a:spcAft>
                <a:spcPct val="0"/>
              </a:spcAft>
            </a:pPr>
            <a:endParaRPr lang="en-US" sz="16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53" name="Title 14"/>
          <p:cNvSpPr>
            <a:spLocks noGrp="1"/>
          </p:cNvSpPr>
          <p:nvPr>
            <p:ph type="title" idx="4294967295"/>
          </p:nvPr>
        </p:nvSpPr>
        <p:spPr>
          <a:xfrm>
            <a:off x="393008" y="175949"/>
            <a:ext cx="7421908" cy="429348"/>
          </a:xfrm>
        </p:spPr>
        <p:txBody>
          <a:bodyPr/>
          <a:lstStyle/>
          <a:p>
            <a:r>
              <a:rPr sz="3100" spc="0">
                <a:gradFill>
                  <a:gsLst>
                    <a:gs pos="0">
                      <a:schemeClr val="tx1"/>
                    </a:gs>
                    <a:gs pos="50000">
                      <a:schemeClr val="tx1"/>
                    </a:gs>
                    <a:gs pos="100000">
                      <a:schemeClr val="tx1"/>
                    </a:gs>
                  </a:gsLst>
                  <a:lin ang="5400000" scaled="0"/>
                </a:gradFill>
              </a:rPr>
              <a:t>W</a:t>
            </a:r>
            <a:r>
              <a:rPr lang="en-US" sz="3100" spc="0" dirty="0" err="1">
                <a:gradFill>
                  <a:gsLst>
                    <a:gs pos="0">
                      <a:schemeClr val="tx1"/>
                    </a:gs>
                    <a:gs pos="50000">
                      <a:schemeClr val="tx1"/>
                    </a:gs>
                    <a:gs pos="100000">
                      <a:schemeClr val="tx1"/>
                    </a:gs>
                  </a:gsLst>
                  <a:lin ang="5400000" scaled="0"/>
                </a:gradFill>
              </a:rPr>
              <a:t>i</a:t>
            </a:r>
            <a:r>
              <a:rPr sz="3100" spc="0">
                <a:gradFill>
                  <a:gsLst>
                    <a:gs pos="0">
                      <a:schemeClr val="tx1"/>
                    </a:gs>
                    <a:gs pos="50000">
                      <a:schemeClr val="tx1"/>
                    </a:gs>
                    <a:gs pos="100000">
                      <a:schemeClr val="tx1"/>
                    </a:gs>
                  </a:gsLst>
                  <a:lin ang="5400000" scaled="0"/>
                </a:gradFill>
              </a:rPr>
              <a:t>ndows Optimized Desktop</a:t>
            </a:r>
            <a:endParaRPr lang="en-US" sz="3100" spc="0" dirty="0">
              <a:gradFill>
                <a:gsLst>
                  <a:gs pos="0">
                    <a:schemeClr val="tx1"/>
                  </a:gs>
                  <a:gs pos="50000">
                    <a:schemeClr val="tx1"/>
                  </a:gs>
                  <a:gs pos="100000">
                    <a:schemeClr val="tx1"/>
                  </a:gs>
                </a:gsLst>
                <a:lin ang="5400000" scaled="0"/>
              </a:gradFill>
            </a:endParaRPr>
          </a:p>
        </p:txBody>
      </p:sp>
      <p:sp>
        <p:nvSpPr>
          <p:cNvPr id="112" name="Rectangle 111"/>
          <p:cNvSpPr/>
          <p:nvPr/>
        </p:nvSpPr>
        <p:spPr>
          <a:xfrm>
            <a:off x="6031549" y="1266871"/>
            <a:ext cx="2800491" cy="304699"/>
          </a:xfrm>
          <a:prstGeom prst="rect">
            <a:avLst/>
          </a:prstGeom>
        </p:spPr>
        <p:txBody>
          <a:bodyPr wrap="square" lIns="0" tIns="0" rIns="0" bIns="0" anchor="ctr" anchorCtr="0">
            <a:spAutoFit/>
          </a:bodyPr>
          <a:lstStyle/>
          <a:p>
            <a:pPr algn="ctr">
              <a:lnSpc>
                <a:spcPct val="90000"/>
              </a:lnSpc>
            </a:pPr>
            <a:r>
              <a:rPr lang="en-US" sz="2200" spc="-52"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PC Management</a:t>
            </a:r>
          </a:p>
        </p:txBody>
      </p:sp>
      <p:sp>
        <p:nvSpPr>
          <p:cNvPr id="113" name="Rectangle 112"/>
          <p:cNvSpPr/>
          <p:nvPr/>
        </p:nvSpPr>
        <p:spPr>
          <a:xfrm>
            <a:off x="3412440" y="1266871"/>
            <a:ext cx="2470257" cy="304699"/>
          </a:xfrm>
          <a:prstGeom prst="rect">
            <a:avLst/>
          </a:prstGeom>
        </p:spPr>
        <p:txBody>
          <a:bodyPr wrap="square" lIns="0" tIns="0" rIns="0" bIns="0" anchor="ctr" anchorCtr="0">
            <a:spAutoFit/>
          </a:bodyPr>
          <a:lstStyle/>
          <a:p>
            <a:pPr lvl="0" algn="ctr">
              <a:lnSpc>
                <a:spcPct val="90000"/>
              </a:lnSpc>
            </a:pPr>
            <a:r>
              <a:rPr lang="en-US" sz="2200" spc="-52"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Security &amp; Control</a:t>
            </a:r>
          </a:p>
        </p:txBody>
      </p:sp>
      <p:sp>
        <p:nvSpPr>
          <p:cNvPr id="114" name="Rectangle 113"/>
          <p:cNvSpPr/>
          <p:nvPr/>
        </p:nvSpPr>
        <p:spPr>
          <a:xfrm>
            <a:off x="574296" y="1114522"/>
            <a:ext cx="2542769" cy="609398"/>
          </a:xfrm>
          <a:prstGeom prst="rect">
            <a:avLst/>
          </a:prstGeom>
        </p:spPr>
        <p:txBody>
          <a:bodyPr wrap="square" lIns="0" tIns="0" rIns="0" bIns="0" anchor="ctr" anchorCtr="0">
            <a:spAutoFit/>
          </a:bodyPr>
          <a:lstStyle/>
          <a:p>
            <a:pPr algn="ctr">
              <a:lnSpc>
                <a:spcPct val="90000"/>
              </a:lnSpc>
            </a:pPr>
            <a:r>
              <a:rPr lang="en-US" sz="2200" spc="-52"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End-User Productivity</a:t>
            </a:r>
          </a:p>
        </p:txBody>
      </p:sp>
      <p:sp>
        <p:nvSpPr>
          <p:cNvPr id="115" name="Rectangle 114"/>
          <p:cNvSpPr/>
          <p:nvPr/>
        </p:nvSpPr>
        <p:spPr>
          <a:xfrm>
            <a:off x="925395" y="2157025"/>
            <a:ext cx="1232856" cy="357631"/>
          </a:xfrm>
          <a:prstGeom prst="rect">
            <a:avLst/>
          </a:prstGeom>
        </p:spPr>
        <p:txBody>
          <a:bodyPr wrap="square" lIns="95093" tIns="47546" rIns="95093" bIns="47546">
            <a:spAutoFit/>
          </a:bodyPr>
          <a:lstStyle/>
          <a:p>
            <a:pPr marL="298817" indent="-288912">
              <a:buBlip>
                <a:blip r:embed="rId4"/>
              </a:buBlip>
            </a:pPr>
            <a:endParaRPr lang="en-US" sz="1700" spc="-104" dirty="0">
              <a:ln w="0">
                <a:noFill/>
              </a:ln>
              <a:ea typeface="Segoe UI" pitchFamily="34" charset="0"/>
              <a:cs typeface="Segoe UI" pitchFamily="34" charset="0"/>
            </a:endParaRPr>
          </a:p>
        </p:txBody>
      </p:sp>
      <p:sp>
        <p:nvSpPr>
          <p:cNvPr id="119" name="Rectangle 118"/>
          <p:cNvSpPr/>
          <p:nvPr/>
        </p:nvSpPr>
        <p:spPr bwMode="auto">
          <a:xfrm>
            <a:off x="528775" y="3580983"/>
            <a:ext cx="8265246" cy="1031875"/>
          </a:xfrm>
          <a:prstGeom prst="rect">
            <a:avLst/>
          </a:prstGeom>
          <a:solidFill>
            <a:schemeClr val="bg1">
              <a:lumMod val="65000"/>
              <a:lumOff val="35000"/>
              <a:alpha val="21961"/>
            </a:schemeClr>
          </a:solidFill>
          <a:ln w="38100">
            <a:noFill/>
            <a:headEnd type="none" w="med" len="med"/>
            <a:tailEnd type="none" w="med" len="med"/>
          </a:ln>
          <a:effectLst/>
          <a:scene3d>
            <a:camera prst="orthographicFront" fov="0">
              <a:rot lat="0" lon="0" rev="0"/>
            </a:camera>
            <a:lightRig rig="contrasting" dir="t">
              <a:rot lat="0" lon="0" rev="3600000"/>
            </a:lightRig>
          </a:scene3d>
          <a:sp3d prstMaterial="plastic">
            <a:contourClr>
              <a:schemeClr val="accent1"/>
            </a:contourClr>
          </a:sp3d>
        </p:spPr>
        <p:style>
          <a:lnRef idx="0">
            <a:schemeClr val="accent1"/>
          </a:lnRef>
          <a:fillRef idx="3">
            <a:schemeClr val="accent1"/>
          </a:fillRef>
          <a:effectRef idx="3">
            <a:schemeClr val="accent1"/>
          </a:effectRef>
          <a:fontRef idx="minor">
            <a:schemeClr val="lt1"/>
          </a:fontRef>
        </p:style>
        <p:txBody>
          <a:bodyPr vert="horz" wrap="square" lIns="71326" tIns="35663" rIns="71326" bIns="35663" numCol="1" rtlCol="0" anchor="ctr" anchorCtr="0" compatLnSpc="1">
            <a:prstTxWarp prst="textNoShape">
              <a:avLst/>
            </a:prstTxWarp>
          </a:bodyPr>
          <a:lstStyle/>
          <a:p>
            <a:pPr algn="ctr" defTabSz="713059"/>
            <a:endParaRPr lang="en-US" sz="17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20" name="TextBox 119"/>
          <p:cNvSpPr txBox="1"/>
          <p:nvPr/>
        </p:nvSpPr>
        <p:spPr>
          <a:xfrm>
            <a:off x="776695" y="3556289"/>
            <a:ext cx="2330336" cy="880851"/>
          </a:xfrm>
          <a:prstGeom prst="rect">
            <a:avLst/>
          </a:prstGeom>
          <a:noFill/>
        </p:spPr>
        <p:txBody>
          <a:bodyPr wrap="square" lIns="95093" tIns="47546" rIns="95093" bIns="47546" rtlCol="0">
            <a:spAutoFit/>
          </a:bodyPr>
          <a:lstStyle/>
          <a:p>
            <a:pPr marL="221676" indent="-211768" defTabSz="950893">
              <a:buBlip>
                <a:blip r:embed="rId4"/>
              </a:buBlip>
            </a:pPr>
            <a:r>
              <a:rPr lang="en-US" sz="1700" dirty="0">
                <a:gradFill>
                  <a:gsLst>
                    <a:gs pos="0">
                      <a:schemeClr val="tx1"/>
                    </a:gs>
                    <a:gs pos="50000">
                      <a:schemeClr val="tx1"/>
                    </a:gs>
                    <a:gs pos="100000">
                      <a:schemeClr val="tx1"/>
                    </a:gs>
                  </a:gsLst>
                  <a:lin ang="5400000" scaled="0"/>
                </a:gradFill>
              </a:rPr>
              <a:t>App-V</a:t>
            </a:r>
          </a:p>
          <a:p>
            <a:pPr marL="221676" indent="-211768" defTabSz="950893">
              <a:buBlip>
                <a:blip r:embed="rId4"/>
              </a:buBlip>
            </a:pPr>
            <a:r>
              <a:rPr lang="en-US" sz="1700" dirty="0">
                <a:gradFill>
                  <a:gsLst>
                    <a:gs pos="0">
                      <a:schemeClr val="tx1"/>
                    </a:gs>
                    <a:gs pos="50000">
                      <a:schemeClr val="tx1"/>
                    </a:gs>
                    <a:gs pos="100000">
                      <a:schemeClr val="tx1"/>
                    </a:gs>
                  </a:gsLst>
                  <a:lin ang="5400000" scaled="0"/>
                </a:gradFill>
              </a:rPr>
              <a:t>MED-V</a:t>
            </a:r>
          </a:p>
          <a:p>
            <a:endParaRPr lang="en-US" sz="1700" dirty="0">
              <a:gradFill>
                <a:gsLst>
                  <a:gs pos="0">
                    <a:schemeClr val="tx1"/>
                  </a:gs>
                  <a:gs pos="50000">
                    <a:schemeClr val="tx1"/>
                  </a:gs>
                  <a:gs pos="100000">
                    <a:schemeClr val="tx1"/>
                  </a:gs>
                </a:gsLst>
                <a:lin ang="5400000" scaled="0"/>
              </a:gradFill>
            </a:endParaRPr>
          </a:p>
        </p:txBody>
      </p:sp>
      <p:sp>
        <p:nvSpPr>
          <p:cNvPr id="121" name="TextBox 120"/>
          <p:cNvSpPr txBox="1"/>
          <p:nvPr/>
        </p:nvSpPr>
        <p:spPr>
          <a:xfrm>
            <a:off x="3353175" y="3556289"/>
            <a:ext cx="2704214" cy="619241"/>
          </a:xfrm>
          <a:prstGeom prst="rect">
            <a:avLst/>
          </a:prstGeom>
          <a:noFill/>
          <a:ln>
            <a:headEnd type="none" w="med" len="med"/>
            <a:tailEnd type="none" w="med" len="med"/>
          </a:ln>
          <a:effectLst>
            <a:outerShdw blurRad="254000" dist="1905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p:spPr>
        <p:txBody>
          <a:bodyPr wrap="square" lIns="95093" tIns="47546" rIns="95093" bIns="47546" rtlCol="0">
            <a:spAutoFit/>
          </a:bodyPr>
          <a:lstStyle/>
          <a:p>
            <a:pPr marL="221676" indent="-211768" defTabSz="950893">
              <a:buBlip>
                <a:blip r:embed="rId4"/>
              </a:buBlip>
            </a:pPr>
            <a:r>
              <a:rPr lang="en-US" sz="1700" dirty="0">
                <a:gradFill>
                  <a:gsLst>
                    <a:gs pos="0">
                      <a:schemeClr val="tx1"/>
                    </a:gs>
                    <a:gs pos="50000">
                      <a:schemeClr val="tx1"/>
                    </a:gs>
                    <a:gs pos="100000">
                      <a:schemeClr val="tx1"/>
                    </a:gs>
                  </a:gsLst>
                  <a:lin ang="5400000" scaled="0"/>
                </a:gradFill>
              </a:rPr>
              <a:t>AIS</a:t>
            </a:r>
          </a:p>
          <a:p>
            <a:pPr indent="123820">
              <a:spcAft>
                <a:spcPts val="624"/>
              </a:spcAft>
              <a:buFont typeface="Arial" pitchFamily="34" charset="0"/>
              <a:buChar char="•"/>
            </a:pPr>
            <a:endParaRPr lang="en-US" sz="1700" dirty="0">
              <a:gradFill>
                <a:gsLst>
                  <a:gs pos="0">
                    <a:schemeClr val="tx1"/>
                  </a:gs>
                  <a:gs pos="50000">
                    <a:schemeClr val="tx1"/>
                  </a:gs>
                  <a:gs pos="100000">
                    <a:schemeClr val="tx1"/>
                  </a:gs>
                </a:gsLst>
                <a:lin ang="5400000" scaled="0"/>
              </a:gradFill>
            </a:endParaRPr>
          </a:p>
        </p:txBody>
      </p:sp>
      <p:sp>
        <p:nvSpPr>
          <p:cNvPr id="122" name="TextBox 121"/>
          <p:cNvSpPr txBox="1"/>
          <p:nvPr/>
        </p:nvSpPr>
        <p:spPr>
          <a:xfrm>
            <a:off x="6053829" y="3556289"/>
            <a:ext cx="2513294" cy="880851"/>
          </a:xfrm>
          <a:prstGeom prst="rect">
            <a:avLst/>
          </a:prstGeom>
          <a:ln>
            <a:headEnd type="none" w="med" len="med"/>
            <a:tailEnd type="none" w="med" len="med"/>
          </a:ln>
        </p:spPr>
        <p:txBody>
          <a:bodyPr wrap="square" lIns="95093" tIns="47546" rIns="95093" bIns="47546" rtlCol="0">
            <a:spAutoFit/>
          </a:bodyPr>
          <a:lstStyle/>
          <a:p>
            <a:pPr marL="221676" indent="-211768" defTabSz="950893">
              <a:buBlip>
                <a:blip r:embed="rId4"/>
              </a:buBlip>
            </a:pPr>
            <a:r>
              <a:rPr lang="en-US" sz="1700" dirty="0">
                <a:gradFill>
                  <a:gsLst>
                    <a:gs pos="0">
                      <a:schemeClr val="tx1"/>
                    </a:gs>
                    <a:gs pos="50000">
                      <a:schemeClr val="tx1"/>
                    </a:gs>
                    <a:gs pos="100000">
                      <a:schemeClr val="tx1"/>
                    </a:gs>
                  </a:gsLst>
                  <a:lin ang="5400000" scaled="0"/>
                </a:gradFill>
              </a:rPr>
              <a:t>DEM</a:t>
            </a:r>
          </a:p>
          <a:p>
            <a:pPr marL="221676" indent="-211768" defTabSz="950893">
              <a:buBlip>
                <a:blip r:embed="rId4"/>
              </a:buBlip>
            </a:pPr>
            <a:r>
              <a:rPr lang="en-US" sz="1700" dirty="0">
                <a:gradFill>
                  <a:gsLst>
                    <a:gs pos="0">
                      <a:schemeClr val="tx1"/>
                    </a:gs>
                    <a:gs pos="50000">
                      <a:schemeClr val="tx1"/>
                    </a:gs>
                    <a:gs pos="100000">
                      <a:schemeClr val="tx1"/>
                    </a:gs>
                  </a:gsLst>
                  <a:lin ang="5400000" scaled="0"/>
                </a:gradFill>
              </a:rPr>
              <a:t>DART</a:t>
            </a:r>
          </a:p>
          <a:p>
            <a:pPr marL="221676" indent="-211768" defTabSz="950893">
              <a:buBlip>
                <a:blip r:embed="rId4"/>
              </a:buBlip>
            </a:pPr>
            <a:r>
              <a:rPr lang="en-US" sz="1700" dirty="0">
                <a:gradFill>
                  <a:gsLst>
                    <a:gs pos="0">
                      <a:schemeClr val="tx1"/>
                    </a:gs>
                    <a:gs pos="50000">
                      <a:schemeClr val="tx1"/>
                    </a:gs>
                    <a:gs pos="100000">
                      <a:schemeClr val="tx1"/>
                    </a:gs>
                  </a:gsLst>
                  <a:lin ang="5400000" scaled="0"/>
                </a:gradFill>
              </a:rPr>
              <a:t>AGPM</a:t>
            </a:r>
          </a:p>
        </p:txBody>
      </p:sp>
      <p:sp>
        <p:nvSpPr>
          <p:cNvPr id="123" name="Rectangle 122"/>
          <p:cNvSpPr/>
          <p:nvPr/>
        </p:nvSpPr>
        <p:spPr>
          <a:xfrm>
            <a:off x="819569" y="1662467"/>
            <a:ext cx="2362544" cy="1142461"/>
          </a:xfrm>
          <a:prstGeom prst="rect">
            <a:avLst/>
          </a:prstGeom>
        </p:spPr>
        <p:txBody>
          <a:bodyPr wrap="square" lIns="95093" tIns="47546" rIns="95093" bIns="47546">
            <a:spAutoFit/>
          </a:bodyPr>
          <a:lstStyle/>
          <a:p>
            <a:pPr marL="184523" indent="-174616" defTabSz="950893">
              <a:buBlip>
                <a:blip r:embed="rId4"/>
              </a:buBlip>
            </a:pPr>
            <a:r>
              <a:rPr lang="en-US" sz="1700" dirty="0" err="1">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DirectAccess</a:t>
            </a:r>
            <a:endPar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4523" indent="-174616" defTabSz="950893">
              <a:buBlip>
                <a:blip r:embed="rId4"/>
              </a:buBlip>
            </a:pPr>
            <a:r>
              <a:rPr lang="en-US" sz="1700" dirty="0" err="1">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BranchCache</a:t>
            </a:r>
            <a:endPar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4523" indent="-174616" defTabSz="950893">
              <a:buBlip>
                <a:blip r:embed="rId4"/>
              </a:buBlip>
            </a:pP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Federated Search</a:t>
            </a:r>
          </a:p>
          <a:p>
            <a:pPr marL="184523" indent="-174616" defTabSz="950893">
              <a:buBlip>
                <a:blip r:embed="rId4"/>
              </a:buBlip>
            </a:pP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Navigation</a:t>
            </a:r>
          </a:p>
        </p:txBody>
      </p:sp>
      <p:sp>
        <p:nvSpPr>
          <p:cNvPr id="124" name="Rectangle 123"/>
          <p:cNvSpPr/>
          <p:nvPr/>
        </p:nvSpPr>
        <p:spPr>
          <a:xfrm>
            <a:off x="6053829" y="1662467"/>
            <a:ext cx="3090171" cy="1404071"/>
          </a:xfrm>
          <a:prstGeom prst="rect">
            <a:avLst/>
          </a:prstGeom>
        </p:spPr>
        <p:txBody>
          <a:bodyPr wrap="square" lIns="95093" tIns="47546" rIns="95093" bIns="47546">
            <a:spAutoFit/>
          </a:bodyPr>
          <a:lstStyle/>
          <a:p>
            <a:pPr marL="184523" indent="-184523" defTabSz="950893">
              <a:buBlip>
                <a:blip r:embed="rId4"/>
              </a:buBlip>
            </a:pPr>
            <a:r>
              <a:rPr lang="en-US" sz="1700" dirty="0" err="1">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PowerShell</a:t>
            </a:r>
            <a:endPar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4523" indent="-184523" defTabSz="950893">
              <a:buBlip>
                <a:blip r:embed="rId4"/>
              </a:buBlip>
            </a:pP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Windows </a:t>
            </a:r>
            <a:b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Troubleshooting Platform</a:t>
            </a:r>
          </a:p>
          <a:p>
            <a:pPr marL="184523" indent="-184523" defTabSz="950893">
              <a:buBlip>
                <a:blip r:embed="rId4"/>
              </a:buBlip>
            </a:pP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Deployment Tools</a:t>
            </a:r>
          </a:p>
          <a:p>
            <a:pPr marL="184523" indent="-184523" defTabSz="950893">
              <a:buBlip>
                <a:blip r:embed="rId4"/>
              </a:buBlip>
            </a:pP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VDI Enhancements</a:t>
            </a:r>
          </a:p>
        </p:txBody>
      </p:sp>
      <p:sp>
        <p:nvSpPr>
          <p:cNvPr id="125" name="Rectangle 124"/>
          <p:cNvSpPr/>
          <p:nvPr/>
        </p:nvSpPr>
        <p:spPr>
          <a:xfrm>
            <a:off x="3320952" y="1662467"/>
            <a:ext cx="2681346" cy="1404071"/>
          </a:xfrm>
          <a:prstGeom prst="rect">
            <a:avLst/>
          </a:prstGeom>
        </p:spPr>
        <p:txBody>
          <a:bodyPr wrap="square" lIns="95093" tIns="47546" rIns="95093" bIns="47546">
            <a:spAutoFit/>
          </a:bodyPr>
          <a:lstStyle/>
          <a:p>
            <a:pPr marL="184523" indent="-174616" defTabSz="950893">
              <a:buBlip>
                <a:blip r:embed="rId4"/>
              </a:buBlip>
            </a:pPr>
            <a:r>
              <a:rPr lang="en-US" sz="1700" dirty="0" err="1">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BitLocker</a:t>
            </a: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 </a:t>
            </a:r>
          </a:p>
          <a:p>
            <a:pPr marL="184523" indent="-174616" defTabSz="950893">
              <a:buBlip>
                <a:blip r:embed="rId4"/>
              </a:buBlip>
            </a:pPr>
            <a:r>
              <a:rPr lang="en-US" sz="1700" dirty="0" err="1">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BitLocker</a:t>
            </a: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 To Go</a:t>
            </a:r>
          </a:p>
          <a:p>
            <a:pPr marL="184523" indent="-174616" defTabSz="950893">
              <a:buBlip>
                <a:blip r:embed="rId4"/>
              </a:buBlip>
            </a:pPr>
            <a:r>
              <a:rPr lang="en-US" sz="1700" dirty="0" err="1">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AppLocker</a:t>
            </a:r>
            <a:endPar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4523" indent="-174616" defTabSz="950893">
              <a:buBlip>
                <a:blip r:embed="rId4"/>
              </a:buBlip>
            </a:pPr>
            <a:r>
              <a:rPr lang="en-US" sz="17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Security development lifecycle</a:t>
            </a:r>
          </a:p>
        </p:txBody>
      </p:sp>
      <p:sp>
        <p:nvSpPr>
          <p:cNvPr id="139" name="Rectangle 138"/>
          <p:cNvSpPr/>
          <p:nvPr/>
        </p:nvSpPr>
        <p:spPr>
          <a:xfrm>
            <a:off x="0" y="5179971"/>
            <a:ext cx="9144000" cy="388408"/>
          </a:xfrm>
          <a:prstGeom prst="rect">
            <a:avLst/>
          </a:prstGeom>
        </p:spPr>
        <p:txBody>
          <a:bodyPr wrap="square" lIns="95093" tIns="47546" rIns="95093" bIns="47546">
            <a:spAutoFit/>
          </a:bodyPr>
          <a:lstStyle/>
          <a:p>
            <a:pPr algn="ctr" rtl="0"/>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Performance | Reliability | Compatibility </a:t>
            </a:r>
          </a:p>
        </p:txBody>
      </p:sp>
      <p:sp>
        <p:nvSpPr>
          <p:cNvPr id="140" name="Rectangle 139"/>
          <p:cNvSpPr/>
          <p:nvPr/>
        </p:nvSpPr>
        <p:spPr>
          <a:xfrm>
            <a:off x="0" y="4679491"/>
            <a:ext cx="9144000" cy="525369"/>
          </a:xfrm>
          <a:prstGeom prst="rect">
            <a:avLst/>
          </a:prstGeom>
        </p:spPr>
        <p:txBody>
          <a:bodyPr wrap="square" lIns="95093" tIns="47546" rIns="95093" bIns="47546">
            <a:spAutoFit/>
          </a:bodyPr>
          <a:lstStyle/>
          <a:p>
            <a:pPr algn="ctr" fontAlgn="base">
              <a:lnSpc>
                <a:spcPct val="90000"/>
              </a:lnSpc>
              <a:spcBef>
                <a:spcPts val="492"/>
              </a:spcBef>
              <a:spcAft>
                <a:spcPct val="0"/>
              </a:spcAft>
              <a:defRPr/>
            </a:pPr>
            <a:r>
              <a:rPr lang="en-US" altLang="zh-CN" sz="3100" b="1" spc="-156" dirty="0">
                <a:gradFill flip="none" rotWithShape="1">
                  <a:gsLst>
                    <a:gs pos="0">
                      <a:schemeClr val="tx1"/>
                    </a:gs>
                    <a:gs pos="50000">
                      <a:schemeClr val="tx1"/>
                    </a:gs>
                    <a:gs pos="100000">
                      <a:schemeClr val="tx1"/>
                    </a:gs>
                  </a:gsLst>
                  <a:lin ang="5400000" scaled="0"/>
                  <a:tileRect/>
                </a:gradFill>
                <a:latin typeface="Segoe Light" pitchFamily="34" charset="0"/>
              </a:rPr>
              <a:t>Fundamentals</a:t>
            </a:r>
          </a:p>
        </p:txBody>
      </p:sp>
      <p:pic>
        <p:nvPicPr>
          <p:cNvPr id="62" name="Picture 2" descr="C:\Documents and Settings\Eva\Desktop\Windows7_h_rgb_r.png"/>
          <p:cNvPicPr>
            <a:picLocks noChangeAspect="1" noChangeArrowheads="1"/>
          </p:cNvPicPr>
          <p:nvPr/>
        </p:nvPicPr>
        <p:blipFill>
          <a:blip r:embed="rId5"/>
          <a:srcRect/>
          <a:stretch>
            <a:fillRect/>
          </a:stretch>
        </p:blipFill>
        <p:spPr bwMode="auto">
          <a:xfrm>
            <a:off x="5752865" y="278179"/>
            <a:ext cx="1419012" cy="248886"/>
          </a:xfrm>
          <a:prstGeom prst="rect">
            <a:avLst/>
          </a:prstGeom>
          <a:ln>
            <a:noFill/>
          </a:ln>
          <a:effectLst>
            <a:outerShdw blurRad="50800" dist="38100" dir="2700000" algn="tl" rotWithShape="0">
              <a:prstClr val="black">
                <a:alpha val="40000"/>
              </a:prstClr>
            </a:outerShdw>
          </a:effectLst>
        </p:spPr>
      </p:pic>
      <p:pic>
        <p:nvPicPr>
          <p:cNvPr id="108" name="Picture 3" descr="c:\Users\petermck\Pictures\DVD_ART\BoxShots_Logos\Desktop Optimization Pack\Desktop Optimzation Pack for Software Assurance logo r.png"/>
          <p:cNvPicPr>
            <a:picLocks noChangeAspect="1" noChangeArrowheads="1"/>
          </p:cNvPicPr>
          <p:nvPr/>
        </p:nvPicPr>
        <p:blipFill>
          <a:blip r:embed="rId6" cstate="screen"/>
          <a:stretch>
            <a:fillRect/>
          </a:stretch>
        </p:blipFill>
        <p:spPr bwMode="auto">
          <a:xfrm>
            <a:off x="7310065" y="229055"/>
            <a:ext cx="1646070" cy="315258"/>
          </a:xfrm>
          <a:prstGeom prst="rect">
            <a:avLst/>
          </a:prstGeom>
          <a:noFill/>
          <a:ln>
            <a:noFill/>
          </a:ln>
        </p:spPr>
      </p:pic>
      <p:sp>
        <p:nvSpPr>
          <p:cNvPr id="40" name="TextBox 39"/>
          <p:cNvSpPr txBox="1"/>
          <p:nvPr/>
        </p:nvSpPr>
        <p:spPr>
          <a:xfrm>
            <a:off x="2932181" y="3225137"/>
            <a:ext cx="3497539" cy="318250"/>
          </a:xfrm>
          <a:prstGeom prst="rect">
            <a:avLst/>
          </a:prstGeom>
          <a:noFill/>
        </p:spPr>
        <p:txBody>
          <a:bodyPr wrap="none" lIns="71332" tIns="35666" rIns="71332" bIns="35666" rtlCol="0">
            <a:spAutoFit/>
          </a:bodyPr>
          <a:lstStyle/>
          <a:p>
            <a:r>
              <a:rPr lang="en-US" sz="1600" i="1" dirty="0">
                <a:gradFill>
                  <a:gsLst>
                    <a:gs pos="0">
                      <a:schemeClr val="tx1"/>
                    </a:gs>
                    <a:gs pos="50000">
                      <a:schemeClr val="tx1"/>
                    </a:gs>
                    <a:gs pos="100000">
                      <a:schemeClr val="tx1"/>
                    </a:gs>
                  </a:gsLst>
                  <a:lin ang="5400000" scaled="0"/>
                </a:gradFill>
              </a:rPr>
              <a:t>Microsoft Desktop Optimization Pack</a:t>
            </a:r>
          </a:p>
        </p:txBody>
      </p:sp>
    </p:spTree>
    <p:extLst>
      <p:ext uri="{BB962C8B-B14F-4D97-AF65-F5344CB8AC3E}">
        <p14:creationId xmlns:p14="http://schemas.microsoft.com/office/powerpoint/2010/main" val="507101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rot="10800000">
            <a:off x="347749" y="2839732"/>
            <a:ext cx="5095524" cy="913401"/>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indent="-184722" algn="ctr" defTabSz="713089" fontAlgn="base">
              <a:lnSpc>
                <a:spcPct val="90000"/>
              </a:lnSpc>
              <a:spcBef>
                <a:spcPct val="0"/>
              </a:spcBef>
              <a:spcAft>
                <a:spcPct val="0"/>
              </a:spcAft>
              <a:buClr>
                <a:schemeClr val="tx2"/>
              </a:buClr>
              <a:buSzPct val="95000"/>
              <a:buBlip>
                <a:blip r:embed="rId3"/>
              </a:buBlip>
              <a:tabLst>
                <a:tab pos="331223" algn="l"/>
              </a:tabLs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7" name="Rectangle 76"/>
          <p:cNvSpPr/>
          <p:nvPr/>
        </p:nvSpPr>
        <p:spPr>
          <a:xfrm rot="10800000">
            <a:off x="347749" y="3726234"/>
            <a:ext cx="5095524" cy="891256"/>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indent="-184722" algn="ctr" defTabSz="713089" fontAlgn="base">
              <a:lnSpc>
                <a:spcPct val="90000"/>
              </a:lnSpc>
              <a:spcBef>
                <a:spcPct val="0"/>
              </a:spcBef>
              <a:spcAft>
                <a:spcPct val="0"/>
              </a:spcAft>
              <a:buClr>
                <a:schemeClr val="tx2"/>
              </a:buClr>
              <a:buSzPct val="95000"/>
              <a:buBlip>
                <a:blip r:embed="rId3"/>
              </a:buBlip>
              <a:tabLst>
                <a:tab pos="331223" algn="l"/>
              </a:tabLs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8" name="Round Same Side Corner Rectangle 77"/>
          <p:cNvSpPr/>
          <p:nvPr/>
        </p:nvSpPr>
        <p:spPr>
          <a:xfrm rot="10800000">
            <a:off x="347749" y="4595319"/>
            <a:ext cx="5095524" cy="806918"/>
          </a:xfrm>
          <a:prstGeom prst="round2SameRect">
            <a:avLst>
              <a:gd name="adj1" fmla="val 42618"/>
              <a:gd name="adj2" fmla="val 993"/>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lvl="3" indent="-184722" algn="ctr" defTabSz="713089" fontAlgn="base">
              <a:lnSpc>
                <a:spcPct val="90000"/>
              </a:lnSpc>
              <a:spcBef>
                <a:spcPct val="0"/>
              </a:spcBef>
              <a:spcAft>
                <a:spcPct val="0"/>
              </a:spcAft>
              <a:buClr>
                <a:schemeClr val="tx2"/>
              </a:buClr>
              <a:buSzPct val="95000"/>
              <a:tabLst>
                <a:tab pos="331223" algn="l"/>
              </a:tabLst>
              <a:defRPr/>
            </a:pPr>
            <a:r>
              <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 </a:t>
            </a:r>
          </a:p>
        </p:txBody>
      </p:sp>
      <p:sp>
        <p:nvSpPr>
          <p:cNvPr id="79" name="Round Same Side Corner Rectangle 78"/>
          <p:cNvSpPr/>
          <p:nvPr/>
        </p:nvSpPr>
        <p:spPr>
          <a:xfrm rot="10800000">
            <a:off x="371501" y="1375114"/>
            <a:ext cx="5080398" cy="979713"/>
          </a:xfrm>
          <a:prstGeom prst="round2SameRect">
            <a:avLst>
              <a:gd name="adj1" fmla="val 15849"/>
              <a:gd name="adj2" fmla="val 993"/>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indent="-184722" algn="ctr" defTabSz="713089" fontAlgn="base">
              <a:lnSpc>
                <a:spcPct val="90000"/>
              </a:lnSpc>
              <a:spcBef>
                <a:spcPct val="0"/>
              </a:spcBef>
              <a:spcAft>
                <a:spcPct val="0"/>
              </a:spcAft>
              <a:buClr>
                <a:schemeClr val="tx2"/>
              </a:buClr>
              <a:buSzPct val="95000"/>
              <a:buBlip>
                <a:blip r:embed="rId3"/>
              </a:buBlip>
              <a:tabLst>
                <a:tab pos="331223" algn="l"/>
              </a:tabLst>
              <a:defRPr/>
            </a:pP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0" name="Rectangle 79"/>
          <p:cNvSpPr/>
          <p:nvPr/>
        </p:nvSpPr>
        <p:spPr>
          <a:xfrm rot="5400000">
            <a:off x="2694605" y="83858"/>
            <a:ext cx="408910" cy="510285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59441" tIns="29720" rIns="59441" bIns="29720" numCol="1" anchor="t" anchorCtr="0" compatLnSpc="1">
            <a:prstTxWarp prst="textNoShape">
              <a:avLst/>
            </a:prstTxWarp>
          </a:bodyPr>
          <a:lstStyle/>
          <a:p>
            <a:pPr defTabSz="713295"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81" name="Rectangle 80"/>
          <p:cNvSpPr/>
          <p:nvPr/>
        </p:nvSpPr>
        <p:spPr>
          <a:xfrm rot="5400000">
            <a:off x="2703855" y="-1269284"/>
            <a:ext cx="399013" cy="50877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59441" tIns="29720" rIns="59441" bIns="29720" numCol="1" anchor="t" anchorCtr="0" compatLnSpc="1">
            <a:prstTxWarp prst="textNoShape">
              <a:avLst/>
            </a:prstTxWarp>
          </a:bodyPr>
          <a:lstStyle/>
          <a:p>
            <a:pPr defTabSz="713295" fontAlgn="base">
              <a:lnSpc>
                <a:spcPct val="90000"/>
              </a:lnSpc>
              <a:spcBef>
                <a:spcPct val="0"/>
              </a:spcBef>
              <a:spcAft>
                <a:spcPct val="0"/>
              </a:spcAft>
              <a:defRPr/>
            </a:pPr>
            <a:endParaRPr lang="en-US" dirty="0">
              <a:solidFill>
                <a:srgbClr xmlns:mc="http://schemas.openxmlformats.org/markup-compatibility/2006" xmlns:a14="http://schemas.microsoft.com/office/drawing/2010/main" val="FFFFFF" mc:Ignorable=""/>
              </a:solidFill>
              <a:latin typeface="Segoe"/>
            </a:endParaRPr>
          </a:p>
        </p:txBody>
      </p:sp>
      <p:sp>
        <p:nvSpPr>
          <p:cNvPr id="82" name="Rectangle 81"/>
          <p:cNvSpPr/>
          <p:nvPr/>
        </p:nvSpPr>
        <p:spPr>
          <a:xfrm>
            <a:off x="524108" y="1145580"/>
            <a:ext cx="4850155" cy="321328"/>
          </a:xfrm>
          <a:prstGeom prst="rect">
            <a:avLst/>
          </a:prstGeom>
        </p:spPr>
        <p:txBody>
          <a:bodyPr wrap="square" lIns="71332" tIns="35666" rIns="71332" bIns="35666">
            <a:spAutoFit/>
          </a:bodyPr>
          <a:lstStyle/>
          <a:p>
            <a:pPr algn="ctr">
              <a:lnSpc>
                <a:spcPct val="90000"/>
              </a:lnSpc>
              <a:tabLst>
                <a:tab pos="3034101" algn="l"/>
              </a:tabLst>
            </a:pP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Black" pitchFamily="34" charset="0"/>
              </a:rPr>
              <a:t>What the Desktop Optimization Pack provides</a:t>
            </a:r>
          </a:p>
        </p:txBody>
      </p:sp>
      <p:sp>
        <p:nvSpPr>
          <p:cNvPr id="83" name="Text Placeholder 25"/>
          <p:cNvSpPr txBox="1">
            <a:spLocks/>
          </p:cNvSpPr>
          <p:nvPr/>
        </p:nvSpPr>
        <p:spPr>
          <a:xfrm>
            <a:off x="381001" y="698500"/>
            <a:ext cx="8626475" cy="381000"/>
          </a:xfrm>
          <a:prstGeom prst="rect">
            <a:avLst/>
          </a:prstGeom>
        </p:spPr>
        <p:txBody>
          <a:bodyPr vert="horz" lIns="0" tIns="0" rIns="0" bIns="0" rtlCol="0">
            <a:noAutofit/>
          </a:bodyPr>
          <a:lstStyle/>
          <a:p>
            <a:pPr defTabSz="713295">
              <a:lnSpc>
                <a:spcPct val="90000"/>
              </a:lnSpc>
              <a:spcBef>
                <a:spcPct val="20000"/>
              </a:spcBef>
            </a:pPr>
            <a:endParaRPr lang="en-US" sz="2000" spc="-117" dirty="0">
              <a:ln w="3175">
                <a:noFill/>
              </a:ln>
              <a:effectLst>
                <a:outerShdw blurRad="50800" dist="38100" dir="2700000" algn="tl" rotWithShape="0">
                  <a:prstClr val="black">
                    <a:alpha val="40000"/>
                  </a:prstClr>
                </a:outerShdw>
              </a:effectLst>
              <a:cs typeface="Arial" charset="0"/>
            </a:endParaRPr>
          </a:p>
        </p:txBody>
      </p:sp>
      <p:sp>
        <p:nvSpPr>
          <p:cNvPr id="84" name="Title 32"/>
          <p:cNvSpPr>
            <a:spLocks noGrp="1" noChangeArrowheads="1"/>
          </p:cNvSpPr>
          <p:nvPr>
            <p:ph type="title"/>
          </p:nvPr>
        </p:nvSpPr>
        <p:spPr>
          <a:xfrm>
            <a:off x="381000" y="191825"/>
            <a:ext cx="8382000" cy="692497"/>
          </a:xfrm>
        </p:spPr>
        <p:txBody>
          <a:bodyPr/>
          <a:lstStyle/>
          <a:p>
            <a:pPr lvl="0"/>
            <a:r>
              <a:rPr sz="3100"/>
              <a:t>Windows Optimized Desktop: MDOP </a:t>
            </a:r>
            <a:r>
              <a:rPr lang="en-US" sz="3100" dirty="0"/>
              <a:t> </a:t>
            </a:r>
            <a:r>
              <a:rPr lang="en-US" dirty="0" smtClean="0"/>
              <a:t/>
            </a:r>
            <a:br>
              <a:rPr lang="en-US" dirty="0" smtClean="0"/>
            </a:br>
            <a:r>
              <a:rPr sz="1900" spc="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 Better management to save costs; ease future upgrades</a:t>
            </a:r>
            <a:endParaRPr lang="en-US" sz="1900" dirty="0">
              <a:solidFill>
                <a:schemeClr val="tx1"/>
              </a:solidFill>
            </a:endParaRPr>
          </a:p>
        </p:txBody>
      </p:sp>
      <p:sp>
        <p:nvSpPr>
          <p:cNvPr id="92" name="TextBox 91"/>
          <p:cNvSpPr txBox="1"/>
          <p:nvPr/>
        </p:nvSpPr>
        <p:spPr>
          <a:xfrm>
            <a:off x="461166" y="2976870"/>
            <a:ext cx="381000" cy="410583"/>
          </a:xfrm>
          <a:prstGeom prst="rect">
            <a:avLst/>
          </a:prstGeom>
          <a:noFill/>
        </p:spPr>
        <p:txBody>
          <a:bodyPr wrap="square" lIns="71332" tIns="35666" rIns="71332" bIns="35666" rtlCol="0">
            <a:spAutoFit/>
          </a:bodyPr>
          <a:lstStyle/>
          <a:p>
            <a:pPr algn="l" rtl="0"/>
            <a:r>
              <a:rPr lang="en-US" sz="2200" spc="-117" dirty="0">
                <a:ln w="3175">
                  <a:noFill/>
                </a:ln>
                <a:effectLst>
                  <a:outerShdw blurRad="165100" algn="ctr" rotWithShape="0">
                    <a:prstClr val="black">
                      <a:alpha val="60000"/>
                    </a:prstClr>
                  </a:outerShdw>
                </a:effectLst>
                <a:latin typeface="Segoe" pitchFamily="34" charset="0"/>
                <a:cs typeface="Arial" charset="0"/>
              </a:rPr>
              <a:t>1</a:t>
            </a:r>
          </a:p>
        </p:txBody>
      </p:sp>
      <p:sp>
        <p:nvSpPr>
          <p:cNvPr id="93" name="Rectangle 92"/>
          <p:cNvSpPr/>
          <p:nvPr/>
        </p:nvSpPr>
        <p:spPr>
          <a:xfrm>
            <a:off x="1171413" y="3730328"/>
            <a:ext cx="3184940" cy="287472"/>
          </a:xfrm>
          <a:prstGeom prst="rect">
            <a:avLst/>
          </a:prstGeom>
        </p:spPr>
        <p:txBody>
          <a:bodyPr wrap="square" lIns="71332" tIns="35666" rIns="71332" bIns="35666">
            <a:spAutoFit/>
          </a:bodyPr>
          <a:lstStyle/>
          <a:p>
            <a:r>
              <a:rPr lang="en-US" sz="14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Deliver end-to-end solutions</a:t>
            </a:r>
          </a:p>
        </p:txBody>
      </p:sp>
      <p:sp>
        <p:nvSpPr>
          <p:cNvPr id="94" name="TextBox 93"/>
          <p:cNvSpPr txBox="1"/>
          <p:nvPr/>
        </p:nvSpPr>
        <p:spPr>
          <a:xfrm>
            <a:off x="461166" y="3877691"/>
            <a:ext cx="381000" cy="410583"/>
          </a:xfrm>
          <a:prstGeom prst="rect">
            <a:avLst/>
          </a:prstGeom>
          <a:noFill/>
        </p:spPr>
        <p:txBody>
          <a:bodyPr wrap="square" lIns="71332" tIns="35666" rIns="71332" bIns="35666" rtlCol="0">
            <a:spAutoFit/>
          </a:bodyPr>
          <a:lstStyle/>
          <a:p>
            <a:pPr algn="l" rtl="0"/>
            <a:r>
              <a:rPr lang="en-US" sz="2200" spc="-117" dirty="0">
                <a:ln w="3175">
                  <a:noFill/>
                </a:ln>
                <a:effectLst>
                  <a:outerShdw blurRad="165100" algn="ctr" rotWithShape="0">
                    <a:prstClr val="black">
                      <a:alpha val="60000"/>
                    </a:prstClr>
                  </a:outerShdw>
                </a:effectLst>
                <a:latin typeface="Segoe" pitchFamily="34" charset="0"/>
                <a:cs typeface="Arial" charset="0"/>
              </a:rPr>
              <a:t>2</a:t>
            </a:r>
          </a:p>
        </p:txBody>
      </p:sp>
      <p:sp>
        <p:nvSpPr>
          <p:cNvPr id="96" name="TextBox 95"/>
          <p:cNvSpPr txBox="1"/>
          <p:nvPr/>
        </p:nvSpPr>
        <p:spPr>
          <a:xfrm>
            <a:off x="461166" y="4693967"/>
            <a:ext cx="381000" cy="410583"/>
          </a:xfrm>
          <a:prstGeom prst="rect">
            <a:avLst/>
          </a:prstGeom>
          <a:noFill/>
        </p:spPr>
        <p:txBody>
          <a:bodyPr wrap="square" lIns="71332" tIns="35666" rIns="71332" bIns="35666" rtlCol="0">
            <a:spAutoFit/>
          </a:bodyPr>
          <a:lstStyle/>
          <a:p>
            <a:pPr algn="l" rtl="0"/>
            <a:r>
              <a:rPr lang="en-US" sz="2200" spc="-117" dirty="0">
                <a:ln w="3175">
                  <a:noFill/>
                </a:ln>
                <a:effectLst>
                  <a:outerShdw blurRad="165100" algn="ctr" rotWithShape="0">
                    <a:prstClr val="black">
                      <a:alpha val="60000"/>
                    </a:prstClr>
                  </a:outerShdw>
                </a:effectLst>
                <a:latin typeface="Segoe" pitchFamily="34" charset="0"/>
                <a:cs typeface="Arial" charset="0"/>
              </a:rPr>
              <a:t>3</a:t>
            </a:r>
          </a:p>
        </p:txBody>
      </p:sp>
      <p:sp>
        <p:nvSpPr>
          <p:cNvPr id="99" name="Rectangle 98"/>
          <p:cNvSpPr/>
          <p:nvPr/>
        </p:nvSpPr>
        <p:spPr>
          <a:xfrm>
            <a:off x="1145534" y="2836056"/>
            <a:ext cx="2684608" cy="287472"/>
          </a:xfrm>
          <a:prstGeom prst="rect">
            <a:avLst/>
          </a:prstGeom>
        </p:spPr>
        <p:txBody>
          <a:bodyPr wrap="square" lIns="71332" tIns="35666" rIns="71332" bIns="35666">
            <a:spAutoFit/>
          </a:bodyPr>
          <a:lstStyle/>
          <a:p>
            <a:r>
              <a:rPr lang="en-US" sz="14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Provide immediate ROI</a:t>
            </a:r>
          </a:p>
        </p:txBody>
      </p:sp>
      <p:pic>
        <p:nvPicPr>
          <p:cNvPr id="27" name="Picture 11" descr="logo"/>
          <p:cNvPicPr>
            <a:picLocks noChangeAspect="1" noChangeArrowheads="1"/>
          </p:cNvPicPr>
          <p:nvPr/>
        </p:nvPicPr>
        <p:blipFill>
          <a:blip r:embed="rId4" cstate="print"/>
          <a:srcRect/>
          <a:stretch>
            <a:fillRect/>
          </a:stretch>
        </p:blipFill>
        <p:spPr bwMode="auto">
          <a:xfrm>
            <a:off x="2093060" y="2463545"/>
            <a:ext cx="1601221" cy="304800"/>
          </a:xfrm>
          <a:prstGeom prst="rect">
            <a:avLst/>
          </a:prstGeom>
          <a:noFill/>
          <a:ln w="9525">
            <a:noFill/>
            <a:miter lim="800000"/>
            <a:headEnd/>
            <a:tailEnd/>
          </a:ln>
        </p:spPr>
      </p:pic>
      <p:pic>
        <p:nvPicPr>
          <p:cNvPr id="28" name="Picture 6" descr="AGPM"/>
          <p:cNvPicPr>
            <a:picLocks noChangeAspect="1" noChangeArrowheads="1"/>
          </p:cNvPicPr>
          <p:nvPr/>
        </p:nvPicPr>
        <p:blipFill>
          <a:blip r:embed="rId5" cstate="print"/>
          <a:srcRect/>
          <a:stretch>
            <a:fillRect/>
          </a:stretch>
        </p:blipFill>
        <p:spPr bwMode="auto">
          <a:xfrm>
            <a:off x="3866967" y="1977349"/>
            <a:ext cx="1206417" cy="263587"/>
          </a:xfrm>
          <a:prstGeom prst="rect">
            <a:avLst/>
          </a:prstGeom>
          <a:noFill/>
          <a:ln w="9525">
            <a:noFill/>
            <a:miter lim="800000"/>
            <a:headEnd/>
            <a:tailEnd/>
          </a:ln>
        </p:spPr>
      </p:pic>
      <p:pic>
        <p:nvPicPr>
          <p:cNvPr id="29" name="Picture 7" descr="AIS"/>
          <p:cNvPicPr>
            <a:picLocks noChangeAspect="1" noChangeArrowheads="1"/>
          </p:cNvPicPr>
          <p:nvPr/>
        </p:nvPicPr>
        <p:blipFill>
          <a:blip r:embed="rId6" cstate="print"/>
          <a:srcRect/>
          <a:stretch>
            <a:fillRect/>
          </a:stretch>
        </p:blipFill>
        <p:spPr bwMode="auto">
          <a:xfrm>
            <a:off x="3892272" y="1578214"/>
            <a:ext cx="1040326" cy="263586"/>
          </a:xfrm>
          <a:prstGeom prst="rect">
            <a:avLst/>
          </a:prstGeom>
          <a:noFill/>
          <a:ln w="9525">
            <a:noFill/>
            <a:miter lim="800000"/>
            <a:headEnd/>
            <a:tailEnd/>
          </a:ln>
        </p:spPr>
      </p:pic>
      <p:pic>
        <p:nvPicPr>
          <p:cNvPr id="30" name="Picture 8" descr="DaRT"/>
          <p:cNvPicPr>
            <a:picLocks noChangeAspect="1" noChangeArrowheads="1"/>
          </p:cNvPicPr>
          <p:nvPr/>
        </p:nvPicPr>
        <p:blipFill>
          <a:blip r:embed="rId7" cstate="print"/>
          <a:srcRect/>
          <a:stretch>
            <a:fillRect/>
          </a:stretch>
        </p:blipFill>
        <p:spPr bwMode="auto">
          <a:xfrm>
            <a:off x="2404676" y="1594780"/>
            <a:ext cx="1057080" cy="263586"/>
          </a:xfrm>
          <a:prstGeom prst="rect">
            <a:avLst/>
          </a:prstGeom>
          <a:noFill/>
          <a:ln w="9525">
            <a:noFill/>
            <a:miter lim="800000"/>
            <a:headEnd/>
            <a:tailEnd/>
          </a:ln>
        </p:spPr>
      </p:pic>
      <p:pic>
        <p:nvPicPr>
          <p:cNvPr id="31" name="Picture 9" descr="SCDEM"/>
          <p:cNvPicPr>
            <a:picLocks noChangeAspect="1" noChangeArrowheads="1"/>
          </p:cNvPicPr>
          <p:nvPr/>
        </p:nvPicPr>
        <p:blipFill>
          <a:blip r:embed="rId8" cstate="print"/>
          <a:srcRect/>
          <a:stretch>
            <a:fillRect/>
          </a:stretch>
        </p:blipFill>
        <p:spPr bwMode="auto">
          <a:xfrm>
            <a:off x="2193639" y="1963551"/>
            <a:ext cx="1271184" cy="263587"/>
          </a:xfrm>
          <a:prstGeom prst="rect">
            <a:avLst/>
          </a:prstGeom>
          <a:noFill/>
          <a:ln w="9525">
            <a:noFill/>
            <a:miter lim="800000"/>
            <a:headEnd/>
            <a:tailEnd/>
          </a:ln>
        </p:spPr>
      </p:pic>
      <p:pic>
        <p:nvPicPr>
          <p:cNvPr id="32" name="Picture 2" descr="C:\Users\chajones\Desktop\Logo-MSAV.png"/>
          <p:cNvPicPr>
            <a:picLocks noChangeAspect="1" noChangeArrowheads="1"/>
          </p:cNvPicPr>
          <p:nvPr/>
        </p:nvPicPr>
        <p:blipFill>
          <a:blip r:embed="rId9" cstate="print"/>
          <a:srcRect/>
          <a:stretch>
            <a:fillRect/>
          </a:stretch>
        </p:blipFill>
        <p:spPr bwMode="auto">
          <a:xfrm>
            <a:off x="725693" y="1963073"/>
            <a:ext cx="1002251" cy="263586"/>
          </a:xfrm>
          <a:prstGeom prst="rect">
            <a:avLst/>
          </a:prstGeom>
          <a:noFill/>
        </p:spPr>
      </p:pic>
      <p:sp>
        <p:nvSpPr>
          <p:cNvPr id="33" name="Rectangle 32"/>
          <p:cNvSpPr/>
          <p:nvPr/>
        </p:nvSpPr>
        <p:spPr>
          <a:xfrm>
            <a:off x="1180039" y="4587385"/>
            <a:ext cx="2230206" cy="533693"/>
          </a:xfrm>
          <a:prstGeom prst="rect">
            <a:avLst/>
          </a:prstGeom>
        </p:spPr>
        <p:txBody>
          <a:bodyPr wrap="none" lIns="71332" tIns="35666" rIns="71332" bIns="35666">
            <a:spAutoFit/>
          </a:bodyPr>
          <a:lstStyle/>
          <a:p>
            <a:r>
              <a:rPr lang="en-US"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Lower Desktop T</a:t>
            </a:r>
            <a:r>
              <a:rPr lang="en-US"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CO</a:t>
            </a:r>
          </a:p>
          <a:p>
            <a:pPr>
              <a:buFont typeface="Arial" pitchFamily="34" charset="0"/>
              <a:buChar char="•"/>
            </a:pPr>
            <a:endParaRPr lang="en-US" sz="1200"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3" name="Rectangle 22"/>
          <p:cNvSpPr/>
          <p:nvPr/>
        </p:nvSpPr>
        <p:spPr>
          <a:xfrm>
            <a:off x="1214140" y="3132095"/>
            <a:ext cx="4114799" cy="487527"/>
          </a:xfrm>
          <a:prstGeom prst="rect">
            <a:avLst/>
          </a:prstGeom>
        </p:spPr>
        <p:txBody>
          <a:bodyPr wrap="square" lIns="71332" tIns="35666" rIns="71332" bIns="35666">
            <a:spAutoFit/>
          </a:bodyPr>
          <a:lstStyle/>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Regular updates</a:t>
            </a:r>
          </a:p>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Faster upgrade cycle, separate from Windows</a:t>
            </a:r>
          </a:p>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Minimal deployment effort</a:t>
            </a:r>
          </a:p>
        </p:txBody>
      </p:sp>
      <p:sp>
        <p:nvSpPr>
          <p:cNvPr id="24" name="Rectangle 23"/>
          <p:cNvSpPr/>
          <p:nvPr/>
        </p:nvSpPr>
        <p:spPr>
          <a:xfrm>
            <a:off x="1214140" y="4058544"/>
            <a:ext cx="4129521" cy="349028"/>
          </a:xfrm>
          <a:prstGeom prst="rect">
            <a:avLst/>
          </a:prstGeom>
        </p:spPr>
        <p:txBody>
          <a:bodyPr wrap="square" lIns="71332" tIns="35666" rIns="71332" bIns="35666">
            <a:spAutoFit/>
          </a:bodyPr>
          <a:lstStyle/>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Run out of the box</a:t>
            </a:r>
          </a:p>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Integrate with existing management solutions</a:t>
            </a:r>
          </a:p>
        </p:txBody>
      </p:sp>
      <p:sp>
        <p:nvSpPr>
          <p:cNvPr id="25" name="Rectangle 24"/>
          <p:cNvSpPr/>
          <p:nvPr/>
        </p:nvSpPr>
        <p:spPr>
          <a:xfrm>
            <a:off x="1214140" y="4903652"/>
            <a:ext cx="4092718" cy="349028"/>
          </a:xfrm>
          <a:prstGeom prst="rect">
            <a:avLst/>
          </a:prstGeom>
        </p:spPr>
        <p:txBody>
          <a:bodyPr wrap="square" lIns="71332" tIns="35666" rIns="71332" bIns="35666">
            <a:spAutoFit/>
          </a:bodyPr>
          <a:lstStyle/>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&gt;95% of MDOP customers are (very) satisfied</a:t>
            </a:r>
          </a:p>
          <a:p>
            <a:pPr>
              <a:buFont typeface="Arial" pitchFamily="34" charset="0"/>
              <a:buChar char="•"/>
            </a:pP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rPr>
              <a:t>$70-$80 </a:t>
            </a:r>
            <a:r>
              <a:rPr lang="en-US" sz="900" u="sng" dirty="0">
                <a:effectLst>
                  <a:outerShdw blurRad="38100" dist="38100" dir="2700000" algn="tl">
                    <a:srgbClr xmlns:mc="http://schemas.openxmlformats.org/markup-compatibility/2006" xmlns:a14="http://schemas.microsoft.com/office/drawing/2010/main" val="000000" mc:Ignorable="">
                      <a:alpha val="43137"/>
                    </a:srgbClr>
                  </a:outerShdw>
                </a:effectLst>
              </a:rPr>
              <a:t>net</a:t>
            </a:r>
            <a:r>
              <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rPr>
              <a:t> cost savings per PC per year using MDOP*</a:t>
            </a:r>
            <a:endParaRPr lang="en-US" sz="9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endParaRPr>
          </a:p>
        </p:txBody>
      </p:sp>
      <p:pic>
        <p:nvPicPr>
          <p:cNvPr id="34" name="Picture 2" descr="C:\Users\aheaton\AppData\Local\Microsoft\Windows\Temporary Internet Files\Content.Outlook\RUD1F8JY\EDVwithicon_wht (2).png"/>
          <p:cNvPicPr>
            <a:picLocks noChangeAspect="1" noChangeArrowheads="1"/>
          </p:cNvPicPr>
          <p:nvPr/>
        </p:nvPicPr>
        <p:blipFill>
          <a:blip r:embed="rId10" cstate="print"/>
          <a:srcRect/>
          <a:stretch>
            <a:fillRect/>
          </a:stretch>
        </p:blipFill>
        <p:spPr bwMode="auto">
          <a:xfrm>
            <a:off x="731683" y="1587591"/>
            <a:ext cx="1261355" cy="263586"/>
          </a:xfrm>
          <a:prstGeom prst="rect">
            <a:avLst/>
          </a:prstGeom>
          <a:noFill/>
        </p:spPr>
      </p:pic>
      <p:grpSp>
        <p:nvGrpSpPr>
          <p:cNvPr id="2" name="Group 76"/>
          <p:cNvGrpSpPr/>
          <p:nvPr/>
        </p:nvGrpSpPr>
        <p:grpSpPr>
          <a:xfrm>
            <a:off x="5470633" y="1055688"/>
            <a:ext cx="3353427" cy="4427803"/>
            <a:chOff x="5427502" y="1266824"/>
            <a:chExt cx="3353427" cy="5313363"/>
          </a:xfrm>
        </p:grpSpPr>
        <p:sp>
          <p:nvSpPr>
            <p:cNvPr id="36" name="Rounded Rectangle 35"/>
            <p:cNvSpPr/>
            <p:nvPr/>
          </p:nvSpPr>
          <p:spPr bwMode="auto">
            <a:xfrm>
              <a:off x="5526157" y="1266824"/>
              <a:ext cx="3254772" cy="5313363"/>
            </a:xfrm>
            <a:prstGeom prst="roundRect">
              <a:avLst>
                <a:gd name="adj" fmla="val 5490"/>
              </a:avLst>
            </a:prstGeom>
            <a:gradFill flip="none" rotWithShape="1">
              <a:gsLst>
                <a:gs pos="0">
                  <a:schemeClr val="bg1">
                    <a:lumMod val="95000"/>
                    <a:lumOff val="5000"/>
                    <a:alpha val="51000"/>
                  </a:schemeClr>
                </a:gs>
                <a:gs pos="50000">
                  <a:schemeClr val="bg1">
                    <a:lumMod val="95000"/>
                    <a:lumOff val="5000"/>
                    <a:alpha val="40000"/>
                  </a:schemeClr>
                </a:gs>
                <a:gs pos="100000">
                  <a:schemeClr val="bg1">
                    <a:lumMod val="95000"/>
                    <a:lumOff val="5000"/>
                    <a:alpha val="0"/>
                  </a:schemeClr>
                </a:gs>
              </a:gsLst>
              <a:lin ang="5400000" scaled="1"/>
              <a:tileRect/>
            </a:gradFill>
            <a:ln>
              <a:noFill/>
              <a:headEnd type="none" w="med" len="med"/>
              <a:tailEnd type="none" w="med" len="med"/>
            </a:ln>
            <a:effectLst>
              <a:outerShdw blurRad="254000" dist="1905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18" rIns="91436" bIns="45718" numCol="1" rtlCol="0" anchor="ctr" anchorCtr="0" compatLnSpc="1">
              <a:prstTxWarp prst="textNoShape">
                <a:avLst/>
              </a:prstTxWarp>
            </a:bodyPr>
            <a:lstStyle/>
            <a:p>
              <a:pPr marL="272450" indent="-272450" algn="ctr" defTabSz="713089"/>
              <a:endParaRPr lang="en-US" dirty="0" smtClean="0"/>
            </a:p>
          </p:txBody>
        </p:sp>
        <p:graphicFrame>
          <p:nvGraphicFramePr>
            <p:cNvPr id="37" name="Chart 36"/>
            <p:cNvGraphicFramePr/>
            <p:nvPr/>
          </p:nvGraphicFramePr>
          <p:xfrm>
            <a:off x="5427502" y="1925514"/>
            <a:ext cx="3318933" cy="3812235"/>
          </p:xfrm>
          <a:graphic>
            <a:graphicData uri="http://schemas.openxmlformats.org/drawingml/2006/chart">
              <c:chart xmlns:c="http://schemas.openxmlformats.org/drawingml/2006/chart" xmlns:r="http://schemas.openxmlformats.org/officeDocument/2006/relationships" r:id="rId11"/>
            </a:graphicData>
          </a:graphic>
        </p:graphicFrame>
        <p:sp>
          <p:nvSpPr>
            <p:cNvPr id="38" name="TextBox 37"/>
            <p:cNvSpPr txBox="1"/>
            <p:nvPr/>
          </p:nvSpPr>
          <p:spPr>
            <a:xfrm>
              <a:off x="5645426" y="1537302"/>
              <a:ext cx="3008807" cy="369332"/>
            </a:xfrm>
            <a:prstGeom prst="rect">
              <a:avLst/>
            </a:prstGeom>
            <a:noFill/>
            <a:ln>
              <a:headEnd type="none" w="med" len="med"/>
              <a:tailEnd type="none" w="med" len="med"/>
            </a:ln>
            <a:effectLst>
              <a:outerShdw blurRad="254000" dist="1905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p:spPr>
          <p:txBody>
            <a:bodyPr wrap="square">
              <a:spAutoFit/>
            </a:bodyPr>
            <a:lstStyle/>
            <a:p>
              <a:pPr algn="ctr" defTabSz="713295"/>
              <a:r>
                <a:rPr lang="en-US" altLang="zh-CN" sz="14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a:ea typeface="Tahoma" pitchFamily="34" charset="0"/>
                  <a:cs typeface="Tahoma" pitchFamily="34" charset="0"/>
                </a:rPr>
                <a:t>SA Customer Satisfaction</a:t>
              </a:r>
            </a:p>
          </p:txBody>
        </p:sp>
      </p:grpSp>
      <p:sp>
        <p:nvSpPr>
          <p:cNvPr id="39" name="TextBox 38"/>
          <p:cNvSpPr txBox="1"/>
          <p:nvPr/>
        </p:nvSpPr>
        <p:spPr>
          <a:xfrm>
            <a:off x="389965" y="5509817"/>
            <a:ext cx="8256494" cy="195139"/>
          </a:xfrm>
          <a:prstGeom prst="rect">
            <a:avLst/>
          </a:prstGeom>
          <a:noFill/>
        </p:spPr>
        <p:txBody>
          <a:bodyPr wrap="square" lIns="71332" tIns="35666" rIns="71332" bIns="35666" rtlCol="0">
            <a:spAutoFit/>
          </a:bodyPr>
          <a:lstStyle/>
          <a:p>
            <a:r>
              <a:rPr lang="en-US" sz="800" i="1" dirty="0"/>
              <a:t>* Gartner, Inc. “Quantifying the Value of Microsoft’s Desktop Optimization Pack”, July 2008</a:t>
            </a:r>
          </a:p>
        </p:txBody>
      </p:sp>
    </p:spTree>
    <p:extLst>
      <p:ext uri="{BB962C8B-B14F-4D97-AF65-F5344CB8AC3E}">
        <p14:creationId xmlns:p14="http://schemas.microsoft.com/office/powerpoint/2010/main" val="289117059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0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2000"/>
                                        <p:tgtEl>
                                          <p:spTgt spid="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20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20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000"/>
                                        <p:tgtEl>
                                          <p:spTgt spid="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20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2000"/>
                                        <p:tgtEl>
                                          <p:spTgt spid="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2000"/>
                                        <p:tgtEl>
                                          <p:spTgt spid="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2000"/>
                                        <p:tgtEl>
                                          <p:spTgt spid="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2000"/>
                                        <p:tgtEl>
                                          <p:spTgt spid="9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2000"/>
                                        <p:tgtEl>
                                          <p:spTgt spid="9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2000"/>
                                        <p:tgtEl>
                                          <p:spTgt spid="99"/>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0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0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0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0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2000"/>
                                        <p:tgtEl>
                                          <p:spTgt spid="34"/>
                                        </p:tgtEl>
                                      </p:cBhvr>
                                    </p:animEffect>
                                  </p:childTnLst>
                                </p:cTn>
                              </p:par>
                            </p:childTnLst>
                          </p:cTn>
                        </p:par>
                        <p:par>
                          <p:cTn id="74" fill="hold">
                            <p:stCondLst>
                              <p:cond delay="2000"/>
                            </p:stCondLst>
                            <p:childTnLst>
                              <p:par>
                                <p:cTn id="75" presetID="4"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ox(in)">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p:bldP spid="92" grpId="0"/>
      <p:bldP spid="93" grpId="0"/>
      <p:bldP spid="94" grpId="0"/>
      <p:bldP spid="96" grpId="0"/>
      <p:bldP spid="99" grpId="0"/>
      <p:bldP spid="33" grpId="0"/>
      <p:bldP spid="23" grpId="0"/>
      <p:bldP spid="24" grpId="0"/>
      <p:bldP spid="25" grpId="0"/>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a:off x="1" y="0"/>
            <a:ext cx="9143999" cy="5714999"/>
          </a:xfrm>
          <a:prstGeom prst="rect">
            <a:avLst/>
          </a:prstGeom>
          <a:gradFill flip="none" rotWithShape="1">
            <a:gsLst>
              <a:gs pos="0">
                <a:schemeClr val="accent3">
                  <a:alpha val="6500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3" name="Group 42"/>
          <p:cNvGrpSpPr/>
          <p:nvPr/>
        </p:nvGrpSpPr>
        <p:grpSpPr>
          <a:xfrm>
            <a:off x="0" y="4906616"/>
            <a:ext cx="9144000" cy="1629771"/>
            <a:chOff x="0" y="5170289"/>
            <a:chExt cx="12188825" cy="1955725"/>
          </a:xfrm>
        </p:grpSpPr>
        <p:sp useBgFill="1">
          <p:nvSpPr>
            <p:cNvPr id="4" name="Freeform 9"/>
            <p:cNvSpPr>
              <a:spLocks/>
            </p:cNvSpPr>
            <p:nvPr/>
          </p:nvSpPr>
          <p:spPr bwMode="ltGray">
            <a:xfrm>
              <a:off x="0" y="5170289"/>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636603" fontAlgn="base">
                <a:spcBef>
                  <a:spcPct val="0"/>
                </a:spcBef>
                <a:spcAft>
                  <a:spcPct val="0"/>
                </a:spcAft>
              </a:pPr>
              <a:endParaRPr lang="en-US" sz="16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 name="Freeform 9"/>
            <p:cNvSpPr>
              <a:spLocks/>
            </p:cNvSpPr>
            <p:nvPr/>
          </p:nvSpPr>
          <p:spPr bwMode="ltGray">
            <a:xfrm>
              <a:off x="0" y="5308237"/>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tx2">
                    <a:lumMod val="50000"/>
                    <a:alpha val="76000"/>
                  </a:schemeClr>
                </a:gs>
                <a:gs pos="50000">
                  <a:schemeClr val="bg2">
                    <a:lumMod val="75000"/>
                    <a:alpha val="0"/>
                  </a:schemeClr>
                </a:gs>
                <a:gs pos="100000">
                  <a:srgbClr xmlns:mc="http://schemas.openxmlformats.org/markup-compatibility/2006" xmlns:a14="http://schemas.microsoft.com/office/drawing/2010/main" val="000000" mc:Ignorable="">
                    <a:alpha val="1000"/>
                  </a:srgbClr>
                </a:gs>
              </a:gsLst>
              <a:lin ang="5400000" scaled="1"/>
              <a:tileRect/>
            </a:gradFill>
            <a:ln>
              <a:gradFill>
                <a:gsLst>
                  <a:gs pos="0">
                    <a:schemeClr val="accent1">
                      <a:tint val="66000"/>
                      <a:satMod val="160000"/>
                      <a:alpha val="0"/>
                    </a:schemeClr>
                  </a:gs>
                  <a:gs pos="50000">
                    <a:schemeClr val="accent1">
                      <a:tint val="44500"/>
                      <a:satMod val="160000"/>
                      <a:alpha val="55000"/>
                    </a:schemeClr>
                  </a:gs>
                  <a:gs pos="100000">
                    <a:schemeClr val="accent1">
                      <a:tint val="23500"/>
                      <a:satMod val="160000"/>
                      <a:alpha val="0"/>
                    </a:schemeClr>
                  </a:gs>
                </a:gsLst>
                <a:lin ang="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636603" fontAlgn="base">
                <a:spcBef>
                  <a:spcPct val="0"/>
                </a:spcBef>
                <a:spcAft>
                  <a:spcPct val="0"/>
                </a:spcAft>
              </a:pPr>
              <a:endParaRPr lang="en-US" sz="16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grpSp>
        <p:nvGrpSpPr>
          <p:cNvPr id="5" name="Group 42"/>
          <p:cNvGrpSpPr/>
          <p:nvPr/>
        </p:nvGrpSpPr>
        <p:grpSpPr>
          <a:xfrm>
            <a:off x="69468" y="1566815"/>
            <a:ext cx="9371995" cy="2247418"/>
            <a:chOff x="0" y="1342663"/>
            <a:chExt cx="12492739" cy="2534856"/>
          </a:xfrm>
        </p:grpSpPr>
        <p:sp>
          <p:nvSpPr>
            <p:cNvPr id="34" name="Rounded Rectangle 33"/>
            <p:cNvSpPr/>
            <p:nvPr/>
          </p:nvSpPr>
          <p:spPr bwMode="auto">
            <a:xfrm>
              <a:off x="266218" y="1342663"/>
              <a:ext cx="11286597" cy="2534856"/>
            </a:xfrm>
            <a:prstGeom prst="roundRect">
              <a:avLst>
                <a:gd name="adj" fmla="val 6990"/>
              </a:avLst>
            </a:prstGeom>
            <a:gradFill>
              <a:gsLst>
                <a:gs pos="0">
                  <a:schemeClr val="bg1"/>
                </a:gs>
                <a:gs pos="50000">
                  <a:schemeClr val="accent3">
                    <a:lumMod val="60000"/>
                    <a:lumOff val="40000"/>
                    <a:alpha val="0"/>
                  </a:schemeClr>
                </a:gs>
                <a:gs pos="100000">
                  <a:schemeClr val="accent1">
                    <a:tint val="23500"/>
                    <a:satMod val="160000"/>
                    <a:alpha val="0"/>
                  </a:schemeClr>
                </a:gs>
              </a:gsLst>
              <a:lin ang="0" scaled="0"/>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7" name="Group 35"/>
            <p:cNvGrpSpPr/>
            <p:nvPr/>
          </p:nvGrpSpPr>
          <p:grpSpPr>
            <a:xfrm>
              <a:off x="371333" y="1468243"/>
              <a:ext cx="10218138" cy="693014"/>
              <a:chOff x="1061429" y="2050186"/>
              <a:chExt cx="10218138" cy="693014"/>
            </a:xfrm>
          </p:grpSpPr>
          <p:sp>
            <p:nvSpPr>
              <p:cNvPr id="11" name="Round Same Side Corner Rectangle 10"/>
              <p:cNvSpPr/>
              <p:nvPr/>
            </p:nvSpPr>
            <p:spPr>
              <a:xfrm rot="10800000" flipV="1">
                <a:off x="1061429" y="2050186"/>
                <a:ext cx="10218138" cy="693014"/>
              </a:xfrm>
              <a:prstGeom prst="round2Same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 name="Content Placeholder 6"/>
              <p:cNvSpPr txBox="1">
                <a:spLocks/>
              </p:cNvSpPr>
              <p:nvPr/>
            </p:nvSpPr>
            <p:spPr>
              <a:xfrm>
                <a:off x="1192924" y="2175094"/>
                <a:ext cx="5099318" cy="390533"/>
              </a:xfrm>
              <a:prstGeom prst="rect">
                <a:avLst/>
              </a:prstGeom>
            </p:spPr>
            <p:txBody>
              <a:bodyPr vert="horz" wrap="square" lIns="0" tIns="0" rIns="0" bIns="0" rtlCol="0">
                <a:spAutoFit/>
              </a:bodyPr>
              <a:lstStyle/>
              <a:p>
                <a:pPr marL="361615" indent="-361615">
                  <a:lnSpc>
                    <a:spcPct val="90000"/>
                  </a:lnSpc>
                  <a:spcBef>
                    <a:spcPct val="20000"/>
                  </a:spcBef>
                  <a:buSzPct val="120000"/>
                  <a:defRPr/>
                </a:pPr>
                <a:r>
                  <a:rPr lang="en-US" altLang="zh-CN" sz="2500" spc="-78" dirty="0">
                    <a:gradFill flip="none" rotWithShape="1">
                      <a:gsLst>
                        <a:gs pos="0">
                          <a:schemeClr val="tx1"/>
                        </a:gs>
                        <a:gs pos="50000">
                          <a:schemeClr val="tx1"/>
                        </a:gs>
                        <a:gs pos="100000">
                          <a:schemeClr val="tx1"/>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Deploying Windows Vista</a:t>
                </a:r>
              </a:p>
            </p:txBody>
          </p:sp>
        </p:grpSp>
        <p:grpSp>
          <p:nvGrpSpPr>
            <p:cNvPr id="8" name="Group 35"/>
            <p:cNvGrpSpPr/>
            <p:nvPr/>
          </p:nvGrpSpPr>
          <p:grpSpPr>
            <a:xfrm>
              <a:off x="384837" y="2257251"/>
              <a:ext cx="10218138" cy="693014"/>
              <a:chOff x="1061429" y="2050186"/>
              <a:chExt cx="10218138" cy="693014"/>
            </a:xfrm>
          </p:grpSpPr>
          <p:sp>
            <p:nvSpPr>
              <p:cNvPr id="21" name="Round Same Side Corner Rectangle 20"/>
              <p:cNvSpPr/>
              <p:nvPr/>
            </p:nvSpPr>
            <p:spPr>
              <a:xfrm rot="10800000" flipV="1">
                <a:off x="1061429" y="2050186"/>
                <a:ext cx="10218138" cy="693014"/>
              </a:xfrm>
              <a:prstGeom prst="round2SameRect">
                <a:avLst>
                  <a:gd name="adj1" fmla="val 0"/>
                  <a:gd name="adj2" fmla="val 0"/>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Content Placeholder 6"/>
              <p:cNvSpPr txBox="1">
                <a:spLocks/>
              </p:cNvSpPr>
              <p:nvPr/>
            </p:nvSpPr>
            <p:spPr>
              <a:xfrm>
                <a:off x="1192924" y="2175094"/>
                <a:ext cx="5099318" cy="390533"/>
              </a:xfrm>
              <a:prstGeom prst="rect">
                <a:avLst/>
              </a:prstGeom>
            </p:spPr>
            <p:txBody>
              <a:bodyPr vert="horz" wrap="square" lIns="0" tIns="0" rIns="0" bIns="0" rtlCol="0">
                <a:spAutoFit/>
              </a:bodyPr>
              <a:lstStyle/>
              <a:p>
                <a:pPr marL="361615" indent="-361615">
                  <a:lnSpc>
                    <a:spcPct val="90000"/>
                  </a:lnSpc>
                  <a:spcBef>
                    <a:spcPct val="20000"/>
                  </a:spcBef>
                  <a:buSzPct val="120000"/>
                  <a:defRPr/>
                </a:pPr>
                <a:r>
                  <a:rPr lang="en-US" altLang="zh-CN" sz="2500" spc="-78" dirty="0">
                    <a:gradFill flip="none" rotWithShape="1">
                      <a:gsLst>
                        <a:gs pos="0">
                          <a:schemeClr val="tx1"/>
                        </a:gs>
                        <a:gs pos="50000">
                          <a:schemeClr val="tx1"/>
                        </a:gs>
                        <a:gs pos="100000">
                          <a:schemeClr val="tx1"/>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Testing Windows Vista</a:t>
                </a:r>
              </a:p>
            </p:txBody>
          </p:sp>
        </p:grpSp>
        <p:sp>
          <p:nvSpPr>
            <p:cNvPr id="27" name="Round Same Side Corner Rectangle 26"/>
            <p:cNvSpPr/>
            <p:nvPr/>
          </p:nvSpPr>
          <p:spPr>
            <a:xfrm rot="10800000">
              <a:off x="384355" y="3032099"/>
              <a:ext cx="10218138" cy="694944"/>
            </a:xfrm>
            <a:prstGeom prst="round2SameRect">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 name="Content Placeholder 6"/>
            <p:cNvSpPr txBox="1">
              <a:spLocks/>
            </p:cNvSpPr>
            <p:nvPr/>
          </p:nvSpPr>
          <p:spPr>
            <a:xfrm>
              <a:off x="573000" y="3131687"/>
              <a:ext cx="6908586" cy="390533"/>
            </a:xfrm>
            <a:prstGeom prst="rect">
              <a:avLst/>
            </a:prstGeom>
          </p:spPr>
          <p:txBody>
            <a:bodyPr vert="horz" wrap="square" lIns="0" tIns="0" rIns="0" bIns="0" rtlCol="0">
              <a:spAutoFit/>
            </a:bodyPr>
            <a:lstStyle/>
            <a:p>
              <a:pPr marL="361615" indent="-361615">
                <a:lnSpc>
                  <a:spcPct val="90000"/>
                </a:lnSpc>
                <a:spcBef>
                  <a:spcPct val="20000"/>
                </a:spcBef>
                <a:buSzPct val="120000"/>
                <a:defRPr/>
              </a:pPr>
              <a:r>
                <a:rPr lang="en-US" altLang="zh-CN" sz="2500" spc="-78" dirty="0">
                  <a:gradFill flip="none" rotWithShape="1">
                    <a:gsLst>
                      <a:gs pos="0">
                        <a:schemeClr val="tx1"/>
                      </a:gs>
                      <a:gs pos="50000">
                        <a:schemeClr val="tx1"/>
                      </a:gs>
                      <a:gs pos="100000">
                        <a:schemeClr val="tx1"/>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Semibold" pitchFamily="34" charset="0"/>
                </a:rPr>
                <a:t>Waiting for Windows 7 </a:t>
              </a:r>
            </a:p>
          </p:txBody>
        </p:sp>
        <p:grpSp>
          <p:nvGrpSpPr>
            <p:cNvPr id="9" name="Group 32"/>
            <p:cNvGrpSpPr/>
            <p:nvPr/>
          </p:nvGrpSpPr>
          <p:grpSpPr>
            <a:xfrm>
              <a:off x="0" y="2164466"/>
              <a:ext cx="12188825" cy="1554525"/>
              <a:chOff x="393539" y="2164466"/>
              <a:chExt cx="10845478" cy="1554525"/>
            </a:xfrm>
          </p:grpSpPr>
          <p:cxnSp>
            <p:nvCxnSpPr>
              <p:cNvPr id="30" name="Straight Connector 29"/>
              <p:cNvCxnSpPr/>
              <p:nvPr/>
            </p:nvCxnSpPr>
            <p:spPr>
              <a:xfrm>
                <a:off x="393539" y="2164466"/>
                <a:ext cx="10845478" cy="1588"/>
              </a:xfrm>
              <a:prstGeom prst="line">
                <a:avLst/>
              </a:prstGeom>
              <a:ln>
                <a:gradFill>
                  <a:gsLst>
                    <a:gs pos="0">
                      <a:schemeClr val="accent1">
                        <a:tint val="66000"/>
                        <a:satMod val="160000"/>
                        <a:alpha val="0"/>
                      </a:schemeClr>
                    </a:gs>
                    <a:gs pos="50000">
                      <a:schemeClr val="accent3">
                        <a:lumMod val="60000"/>
                        <a:lumOff val="40000"/>
                        <a:alpha val="74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3539" y="2953474"/>
                <a:ext cx="10845478" cy="1588"/>
              </a:xfrm>
              <a:prstGeom prst="line">
                <a:avLst/>
              </a:prstGeom>
              <a:ln>
                <a:gradFill>
                  <a:gsLst>
                    <a:gs pos="0">
                      <a:schemeClr val="accent1">
                        <a:tint val="66000"/>
                        <a:satMod val="160000"/>
                        <a:alpha val="0"/>
                      </a:schemeClr>
                    </a:gs>
                    <a:gs pos="50000">
                      <a:schemeClr val="accent3">
                        <a:lumMod val="60000"/>
                        <a:lumOff val="40000"/>
                        <a:alpha val="74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3539" y="3717403"/>
                <a:ext cx="10845478" cy="1588"/>
              </a:xfrm>
              <a:prstGeom prst="line">
                <a:avLst/>
              </a:prstGeom>
              <a:ln>
                <a:gradFill>
                  <a:gsLst>
                    <a:gs pos="0">
                      <a:schemeClr val="accent1">
                        <a:tint val="66000"/>
                        <a:satMod val="160000"/>
                        <a:alpha val="0"/>
                      </a:schemeClr>
                    </a:gs>
                    <a:gs pos="50000">
                      <a:schemeClr val="accent3">
                        <a:lumMod val="60000"/>
                        <a:lumOff val="40000"/>
                        <a:alpha val="74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6" name="Content Placeholder 6"/>
            <p:cNvSpPr txBox="1">
              <a:spLocks/>
            </p:cNvSpPr>
            <p:nvPr/>
          </p:nvSpPr>
          <p:spPr>
            <a:xfrm>
              <a:off x="6167136" y="1479646"/>
              <a:ext cx="5870573" cy="593610"/>
            </a:xfrm>
            <a:prstGeom prst="rect">
              <a:avLst/>
            </a:prstGeom>
            <a:no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txBody>
            <a:bodyPr vert="horz" wrap="square" lIns="0" tIns="0" rIns="0" bIns="0" rtlCol="0">
              <a:spAutoFit/>
            </a:bodyPr>
            <a:lstStyle/>
            <a:p>
              <a:pPr marL="309602" indent="-309602">
                <a:lnSpc>
                  <a:spcPct val="90000"/>
                </a:lnSpc>
                <a:spcBef>
                  <a:spcPct val="20000"/>
                </a:spcBef>
                <a:buBlip>
                  <a:blip r:embed="rId3"/>
                </a:buBlip>
                <a:defRPr/>
              </a:pP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Continue deployment –</a:t>
              </a:r>
              <a:b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Your investment is protected!</a:t>
              </a:r>
            </a:p>
          </p:txBody>
        </p:sp>
        <p:sp>
          <p:nvSpPr>
            <p:cNvPr id="17" name="Content Placeholder 6"/>
            <p:cNvSpPr txBox="1">
              <a:spLocks/>
            </p:cNvSpPr>
            <p:nvPr/>
          </p:nvSpPr>
          <p:spPr>
            <a:xfrm>
              <a:off x="6167136" y="2246933"/>
              <a:ext cx="6021689" cy="593610"/>
            </a:xfrm>
            <a:prstGeom prst="rect">
              <a:avLst/>
            </a:prstGeom>
            <a:no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txBody>
            <a:bodyPr vert="horz" wrap="square" lIns="0" tIns="0" rIns="0" bIns="0" rtlCol="0">
              <a:spAutoFit/>
            </a:bodyPr>
            <a:lstStyle/>
            <a:p>
              <a:pPr marL="309602" indent="-309602">
                <a:lnSpc>
                  <a:spcPct val="90000"/>
                </a:lnSpc>
                <a:spcBef>
                  <a:spcPct val="20000"/>
                </a:spcBef>
                <a:buBlip>
                  <a:blip r:embed="rId3"/>
                </a:buBlip>
                <a:defRPr/>
              </a:pP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Focus your testing on</a:t>
              </a:r>
              <a:b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Windows </a:t>
              </a:r>
              <a:r>
                <a:rPr lang="en-US" sz="1900" dirty="0" smtClean="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7</a:t>
              </a:r>
              <a:endPar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8" name="Content Placeholder 6"/>
            <p:cNvSpPr txBox="1">
              <a:spLocks/>
            </p:cNvSpPr>
            <p:nvPr/>
          </p:nvSpPr>
          <p:spPr>
            <a:xfrm>
              <a:off x="6167136" y="3020464"/>
              <a:ext cx="6325603" cy="593610"/>
            </a:xfrm>
            <a:prstGeom prst="rect">
              <a:avLst/>
            </a:prstGeom>
          </p:spPr>
          <p:txBody>
            <a:bodyPr vert="horz" wrap="square" lIns="0" tIns="0" rIns="0" bIns="0" rtlCol="0">
              <a:spAutoFit/>
            </a:bodyPr>
            <a:lstStyle/>
            <a:p>
              <a:pPr marL="309602" indent="-309602">
                <a:lnSpc>
                  <a:spcPct val="90000"/>
                </a:lnSpc>
                <a:spcBef>
                  <a:spcPct val="20000"/>
                </a:spcBef>
                <a:buBlip>
                  <a:blip r:embed="rId3"/>
                </a:buBlip>
                <a:defRPr/>
              </a:pP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Start Windows </a:t>
              </a:r>
              <a:r>
                <a:rPr lang="en-US" sz="1900" dirty="0" smtClean="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7 </a:t>
              </a: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evaluation </a:t>
              </a:r>
              <a:b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&amp; adoption planning</a:t>
              </a:r>
            </a:p>
          </p:txBody>
        </p:sp>
      </p:grpSp>
      <p:sp>
        <p:nvSpPr>
          <p:cNvPr id="35" name="Rounded Rectangle 34"/>
          <p:cNvSpPr/>
          <p:nvPr/>
        </p:nvSpPr>
        <p:spPr bwMode="auto">
          <a:xfrm>
            <a:off x="261948" y="3886922"/>
            <a:ext cx="8467153" cy="1125648"/>
          </a:xfrm>
          <a:prstGeom prst="roundRect">
            <a:avLst>
              <a:gd name="adj" fmla="val 11507"/>
            </a:avLst>
          </a:prstGeom>
          <a:gradFill>
            <a:gsLst>
              <a:gs pos="0">
                <a:schemeClr val="bg1"/>
              </a:gs>
              <a:gs pos="50000">
                <a:schemeClr val="accent3">
                  <a:lumMod val="60000"/>
                  <a:lumOff val="40000"/>
                  <a:alpha val="0"/>
                </a:schemeClr>
              </a:gs>
              <a:gs pos="100000">
                <a:schemeClr val="accent1">
                  <a:tint val="23500"/>
                  <a:satMod val="160000"/>
                  <a:alpha val="0"/>
                </a:schemeClr>
              </a:gs>
            </a:gsLst>
            <a:lin ang="0" scaled="0"/>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1329" tIns="35665" rIns="71329" bIns="35665"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0" name="Group 35"/>
          <p:cNvGrpSpPr/>
          <p:nvPr/>
        </p:nvGrpSpPr>
        <p:grpSpPr>
          <a:xfrm>
            <a:off x="340805" y="3973732"/>
            <a:ext cx="7665600" cy="960196"/>
            <a:chOff x="1061429" y="1980511"/>
            <a:chExt cx="10218138" cy="1152235"/>
          </a:xfrm>
        </p:grpSpPr>
        <p:sp>
          <p:nvSpPr>
            <p:cNvPr id="37" name="Rounded Rectangle 36"/>
            <p:cNvSpPr/>
            <p:nvPr/>
          </p:nvSpPr>
          <p:spPr>
            <a:xfrm rot="10800000" flipV="1">
              <a:off x="1061429" y="1980511"/>
              <a:ext cx="10218138" cy="1152235"/>
            </a:xfrm>
            <a:prstGeom prst="roundRect">
              <a:avLst>
                <a:gd name="adj" fmla="val 11715"/>
              </a:avLst>
            </a:prstGeom>
            <a:gradFill flip="none" rotWithShape="1">
              <a:gsLst>
                <a:gs pos="0">
                  <a:schemeClr val="accent4">
                    <a:alpha val="0"/>
                  </a:schemeClr>
                </a:gs>
                <a:gs pos="50000">
                  <a:schemeClr val="accent4">
                    <a:lumMod val="60000"/>
                    <a:lumOff val="40000"/>
                    <a:alpha val="0"/>
                  </a:schemeClr>
                </a:gs>
                <a:gs pos="100000">
                  <a:schemeClr val="tx1">
                    <a:alpha val="19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184722" algn="ctr" defTabSz="71308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331223" algn="l"/>
                </a:tabLst>
                <a:defRPr/>
              </a:pP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8" name="Content Placeholder 6"/>
            <p:cNvSpPr txBox="1">
              <a:spLocks/>
            </p:cNvSpPr>
            <p:nvPr/>
          </p:nvSpPr>
          <p:spPr>
            <a:xfrm>
              <a:off x="1192924" y="2383445"/>
              <a:ext cx="5317308" cy="415499"/>
            </a:xfrm>
            <a:prstGeom prst="rect">
              <a:avLst/>
            </a:prstGeom>
          </p:spPr>
          <p:txBody>
            <a:bodyPr vert="horz" wrap="square" lIns="0" tIns="0" rIns="0" bIns="0" rtlCol="0">
              <a:spAutoFit/>
            </a:bodyPr>
            <a:lstStyle/>
            <a:p>
              <a:pPr marL="361615" indent="-361615">
                <a:lnSpc>
                  <a:spcPct val="90000"/>
                </a:lnSpc>
                <a:spcBef>
                  <a:spcPct val="20000"/>
                </a:spcBef>
                <a:buSzPct val="120000"/>
                <a:defRPr/>
              </a:pPr>
              <a:r>
                <a:rPr lang="en-US" altLang="zh-CN" sz="2500" spc="-78" dirty="0">
                  <a:gradFill flip="none" rotWithShape="1">
                    <a:gsLst>
                      <a:gs pos="0">
                        <a:schemeClr val="tx1"/>
                      </a:gs>
                      <a:gs pos="50000">
                        <a:schemeClr val="tx1"/>
                      </a:gs>
                      <a:gs pos="100000">
                        <a:schemeClr val="tx1"/>
                      </a:gs>
                    </a:gsLst>
                    <a:lin ang="5400000" scaled="0"/>
                    <a:tileRect/>
                  </a:gradFill>
                  <a:latin typeface="Segoe Semibold" pitchFamily="34" charset="0"/>
                </a:rPr>
                <a:t>ISVs &amp; Developers</a:t>
              </a:r>
            </a:p>
          </p:txBody>
        </p:sp>
      </p:grpSp>
      <p:sp>
        <p:nvSpPr>
          <p:cNvPr id="39" name="Content Placeholder 6"/>
          <p:cNvSpPr txBox="1">
            <a:spLocks/>
          </p:cNvSpPr>
          <p:nvPr/>
        </p:nvSpPr>
        <p:spPr>
          <a:xfrm>
            <a:off x="4688789" y="3993068"/>
            <a:ext cx="4404077" cy="906402"/>
          </a:xfrm>
          <a:prstGeom prst="rect">
            <a:avLst/>
          </a:prstGeom>
          <a:no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txBody>
          <a:bodyPr vert="horz" wrap="square" lIns="0" tIns="0" rIns="0" bIns="0" rtlCol="0">
            <a:spAutoFit/>
          </a:bodyPr>
          <a:lstStyle/>
          <a:p>
            <a:pPr marL="309602" indent="-309602">
              <a:lnSpc>
                <a:spcPct val="90000"/>
              </a:lnSpc>
              <a:spcBef>
                <a:spcPct val="20000"/>
              </a:spcBef>
              <a:buBlip>
                <a:blip r:embed="rId3"/>
              </a:buBlip>
            </a:pP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Utilize the Windows 7 SDK</a:t>
            </a:r>
          </a:p>
          <a:p>
            <a:pPr marL="309602" indent="-309602">
              <a:lnSpc>
                <a:spcPct val="90000"/>
              </a:lnSpc>
              <a:spcBef>
                <a:spcPct val="20000"/>
              </a:spcBef>
              <a:buBlip>
                <a:blip r:embed="rId3"/>
              </a:buBlip>
            </a:pP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Test Current Apps</a:t>
            </a:r>
          </a:p>
          <a:p>
            <a:pPr marL="309602" indent="-309602">
              <a:lnSpc>
                <a:spcPct val="90000"/>
              </a:lnSpc>
              <a:spcBef>
                <a:spcPct val="20000"/>
              </a:spcBef>
              <a:buBlip>
                <a:blip r:embed="rId3"/>
              </a:buBlip>
            </a:pPr>
            <a:r>
              <a:rPr lang="en-US" sz="19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Build Windows 7 Ready Applications</a:t>
            </a:r>
          </a:p>
        </p:txBody>
      </p:sp>
      <p:grpSp>
        <p:nvGrpSpPr>
          <p:cNvPr id="13" name="Group 42"/>
          <p:cNvGrpSpPr/>
          <p:nvPr/>
        </p:nvGrpSpPr>
        <p:grpSpPr>
          <a:xfrm rot="10800000">
            <a:off x="0" y="-1101225"/>
            <a:ext cx="9144000" cy="1649063"/>
            <a:chOff x="0" y="5216589"/>
            <a:chExt cx="12188825" cy="1978875"/>
          </a:xfrm>
        </p:grpSpPr>
        <p:sp useBgFill="1">
          <p:nvSpPr>
            <p:cNvPr id="41" name="Freeform 9"/>
            <p:cNvSpPr>
              <a:spLocks/>
            </p:cNvSpPr>
            <p:nvPr/>
          </p:nvSpPr>
          <p:spPr bwMode="ltGray">
            <a:xfrm>
              <a:off x="0" y="5216589"/>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636603" fontAlgn="base">
                <a:spcBef>
                  <a:spcPct val="0"/>
                </a:spcBef>
                <a:spcAft>
                  <a:spcPct val="0"/>
                </a:spcAft>
              </a:pPr>
              <a:endParaRPr lang="en-US" sz="16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2" name="Freeform 9"/>
            <p:cNvSpPr>
              <a:spLocks/>
            </p:cNvSpPr>
            <p:nvPr/>
          </p:nvSpPr>
          <p:spPr bwMode="ltGray">
            <a:xfrm>
              <a:off x="0" y="5377687"/>
              <a:ext cx="12188825" cy="181777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tx2">
                    <a:lumMod val="50000"/>
                    <a:alpha val="76000"/>
                  </a:schemeClr>
                </a:gs>
                <a:gs pos="50000">
                  <a:schemeClr val="bg2">
                    <a:lumMod val="75000"/>
                    <a:alpha val="0"/>
                  </a:schemeClr>
                </a:gs>
                <a:gs pos="100000">
                  <a:srgbClr xmlns:mc="http://schemas.openxmlformats.org/markup-compatibility/2006" xmlns:a14="http://schemas.microsoft.com/office/drawing/2010/main" val="000000" mc:Ignorable="">
                    <a:alpha val="1000"/>
                  </a:srgbClr>
                </a:gs>
              </a:gsLst>
              <a:lin ang="5400000" scaled="1"/>
              <a:tileRect/>
            </a:gradFill>
            <a:ln>
              <a:gradFill>
                <a:gsLst>
                  <a:gs pos="0">
                    <a:schemeClr val="accent1">
                      <a:tint val="66000"/>
                      <a:satMod val="160000"/>
                      <a:alpha val="0"/>
                    </a:schemeClr>
                  </a:gs>
                  <a:gs pos="50000">
                    <a:schemeClr val="accent1">
                      <a:tint val="44500"/>
                      <a:satMod val="160000"/>
                      <a:alpha val="55000"/>
                    </a:schemeClr>
                  </a:gs>
                  <a:gs pos="100000">
                    <a:schemeClr val="accent1">
                      <a:tint val="23500"/>
                      <a:satMod val="160000"/>
                      <a:alpha val="0"/>
                    </a:schemeClr>
                  </a:gs>
                </a:gsLst>
                <a:lin ang="0" scaled="0"/>
              </a:gradFill>
              <a:headEnd type="none" w="med" len="med"/>
              <a:tailEnd type="none" w="med" len="med"/>
            </a:ln>
            <a:effectLst>
              <a:outerShdw sx="1000" sy="1000" rotWithShape="0">
                <a:srgbClr xmlns:mc="http://schemas.openxmlformats.org/markup-compatibility/2006" xmlns:a14="http://schemas.microsoft.com/office/drawing/2010/main" val="000000" mc:Ignorable=""/>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28" tIns="40816" rIns="81628" bIns="40816" numCol="1" rtlCol="0" anchor="ctr" anchorCtr="0" compatLnSpc="1">
              <a:prstTxWarp prst="textNoShape">
                <a:avLst/>
              </a:prstTxWarp>
            </a:bodyPr>
            <a:lstStyle/>
            <a:p>
              <a:pPr algn="ctr" defTabSz="636603" fontAlgn="base">
                <a:spcBef>
                  <a:spcPct val="0"/>
                </a:spcBef>
                <a:spcAft>
                  <a:spcPct val="0"/>
                </a:spcAft>
              </a:pPr>
              <a:endParaRPr lang="en-US" sz="1600"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cxnSp>
        <p:nvCxnSpPr>
          <p:cNvPr id="44" name="Straight Connector 43"/>
          <p:cNvCxnSpPr/>
          <p:nvPr/>
        </p:nvCxnSpPr>
        <p:spPr>
          <a:xfrm>
            <a:off x="0" y="5009023"/>
            <a:ext cx="9144000" cy="1323"/>
          </a:xfrm>
          <a:prstGeom prst="line">
            <a:avLst/>
          </a:prstGeom>
          <a:ln>
            <a:gradFill>
              <a:gsLst>
                <a:gs pos="0">
                  <a:schemeClr val="accent1">
                    <a:tint val="66000"/>
                    <a:satMod val="160000"/>
                    <a:alpha val="0"/>
                  </a:schemeClr>
                </a:gs>
                <a:gs pos="50000">
                  <a:schemeClr val="accent3">
                    <a:lumMod val="60000"/>
                    <a:lumOff val="40000"/>
                    <a:alpha val="74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3" name="Title 32"/>
          <p:cNvSpPr>
            <a:spLocks noGrp="1"/>
          </p:cNvSpPr>
          <p:nvPr>
            <p:ph type="title"/>
          </p:nvPr>
        </p:nvSpPr>
        <p:spPr>
          <a:xfrm>
            <a:off x="261948" y="466130"/>
            <a:ext cx="8118827" cy="664797"/>
          </a:xfrm>
        </p:spPr>
        <p:txBody>
          <a:bodyPr/>
          <a:lstStyle/>
          <a:p>
            <a:r>
              <a:rPr dirty="0" smtClean="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So What do I do Now?</a:t>
            </a:r>
            <a:endParaRPr lang="en-US" dirty="0">
              <a:gradFill>
                <a:gsLst>
                  <a:gs pos="0">
                    <a:schemeClr val="tx1"/>
                  </a:gs>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6" name="Title 32"/>
          <p:cNvSpPr txBox="1">
            <a:spLocks/>
          </p:cNvSpPr>
          <p:nvPr/>
        </p:nvSpPr>
        <p:spPr>
          <a:xfrm>
            <a:off x="748503" y="1040614"/>
            <a:ext cx="8118827" cy="429348"/>
          </a:xfrm>
          <a:prstGeom prst="rect">
            <a:avLst/>
          </a:prstGeom>
        </p:spPr>
        <p:txBody>
          <a:bodyPr vert="horz" wrap="square" lIns="0" tIns="0" rIns="0" bIns="0" rtlCol="0" anchor="t">
            <a:spAutoFit/>
          </a:bodyPr>
          <a:lstStyle/>
          <a:p>
            <a:pPr defTabSz="713295">
              <a:lnSpc>
                <a:spcPct val="90000"/>
              </a:lnSpc>
              <a:spcBef>
                <a:spcPct val="0"/>
              </a:spcBef>
              <a:defRPr/>
            </a:pPr>
            <a:r>
              <a:rPr lang="en-US" sz="3100" i="1" dirty="0">
                <a:gradFill flip="none" rotWithShape="1">
                  <a:gsLst>
                    <a:gs pos="0">
                      <a:schemeClr val="tx1"/>
                    </a:gs>
                    <a:gs pos="50000">
                      <a:schemeClr val="tx1"/>
                    </a:gs>
                    <a:gs pos="100000">
                      <a:schemeClr val="tx1"/>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Light" pitchFamily="34" charset="0"/>
                <a:cs typeface="Arial" charset="0"/>
              </a:rPr>
              <a:t>If you are…</a:t>
            </a:r>
          </a:p>
        </p:txBody>
      </p:sp>
      <p:pic>
        <p:nvPicPr>
          <p:cNvPr id="40" name="Picture 2" descr="C:\Documents and Settings\Eva\Desktop\Windows7_h_rgb_r.png"/>
          <p:cNvPicPr>
            <a:picLocks noChangeAspect="1" noChangeArrowheads="1"/>
          </p:cNvPicPr>
          <p:nvPr/>
        </p:nvPicPr>
        <p:blipFill>
          <a:blip r:embed="rId4"/>
          <a:srcRect/>
          <a:stretch>
            <a:fillRect/>
          </a:stretch>
        </p:blipFill>
        <p:spPr bwMode="auto">
          <a:xfrm>
            <a:off x="6300717" y="623504"/>
            <a:ext cx="2308512" cy="404898"/>
          </a:xfrm>
          <a:prstGeom prst="rect">
            <a:avLst/>
          </a:prstGeom>
          <a:noFill/>
        </p:spPr>
      </p:pic>
    </p:spTree>
    <p:extLst>
      <p:ext uri="{BB962C8B-B14F-4D97-AF65-F5344CB8AC3E}">
        <p14:creationId xmlns:p14="http://schemas.microsoft.com/office/powerpoint/2010/main" val="28074884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2" y="1968500"/>
            <a:ext cx="5939896" cy="1069358"/>
          </a:xfrm>
          <a:prstGeom prst="rect">
            <a:avLst/>
          </a:prstGeom>
          <a:noFill/>
        </p:spPr>
      </p:pic>
      <p:sp>
        <p:nvSpPr>
          <p:cNvPr id="6" name="Title 5"/>
          <p:cNvSpPr>
            <a:spLocks noGrp="1"/>
          </p:cNvSpPr>
          <p:nvPr>
            <p:ph type="title"/>
          </p:nvPr>
        </p:nvSpPr>
        <p:spPr>
          <a:xfrm>
            <a:off x="381000" y="191825"/>
            <a:ext cx="8382000" cy="1329595"/>
          </a:xfrm>
        </p:spPr>
        <p:txBody>
          <a:bodyPr/>
          <a:lstStyle/>
          <a:p>
            <a:endPara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1171434"/>
            <a:ext cx="9144002" cy="4543568"/>
            <a:chOff x="-2" y="1692876"/>
            <a:chExt cx="9144002" cy="5165124"/>
          </a:xfrm>
        </p:grpSpPr>
        <p:sp>
          <p:nvSpPr>
            <p:cNvPr id="45" name="Rectangle 4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912668"/>
              <a:ext cx="7683689" cy="1883454"/>
              <a:chOff x="681003" y="1912668"/>
              <a:chExt cx="7683689" cy="1883454"/>
            </a:xfrm>
          </p:grpSpPr>
          <p:sp>
            <p:nvSpPr>
              <p:cNvPr id="30" name="TextBox 29"/>
              <p:cNvSpPr txBox="1"/>
              <p:nvPr/>
            </p:nvSpPr>
            <p:spPr>
              <a:xfrm>
                <a:off x="681003" y="2463662"/>
                <a:ext cx="7683689" cy="1332460"/>
              </a:xfrm>
              <a:prstGeom prst="rect">
                <a:avLst/>
              </a:prstGeom>
              <a:noFill/>
            </p:spPr>
            <p:txBody>
              <a:bodyPr wrap="square" rtlCol="0">
                <a:spAutoFit/>
              </a:bodyPr>
              <a:lstStyle/>
              <a:p>
                <a:pPr marL="1023938" lvl="1" indent="-55563"/>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Similar Compatibility: </a:t>
                </a:r>
              </a:p>
              <a:p>
                <a:pPr marL="1309688" lvl="1" indent="-341313"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Most software that runs on Windows Vista will run on Windows 7. Exceptions will be low level code (AV, Firewall, Imaging, etc).  </a:t>
                </a:r>
              </a:p>
              <a:p>
                <a:pPr marL="1309688" lvl="1" indent="-341313" defTabSz="914363">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Hardware that runs Windows Vista well will run Windows 7 well.</a:t>
                </a:r>
              </a:p>
            </p:txBody>
          </p:sp>
          <p:pic>
            <p:nvPicPr>
              <p:cNvPr id="31" name="Picture 30" descr="C:\Documents and Settings\Freelance1\Desktop\Windows Vista Logo Horizontal W.png"/>
              <p:cNvPicPr>
                <a:picLocks noChangeAspect="1" noChangeArrowheads="1"/>
              </p:cNvPicPr>
              <p:nvPr/>
            </p:nvPicPr>
            <p:blipFill>
              <a:blip r:embed="rId4" cstate="print"/>
              <a:stretch>
                <a:fillRect/>
              </a:stretch>
            </p:blipFill>
            <p:spPr bwMode="auto">
              <a:xfrm>
                <a:off x="3530882" y="1912668"/>
                <a:ext cx="2857527" cy="433120"/>
              </a:xfrm>
              <a:prstGeom prst="rect">
                <a:avLst/>
              </a:prstGeom>
              <a:noFill/>
            </p:spPr>
          </p:pic>
        </p:grpSp>
      </p:grpSp>
      <p:grpSp>
        <p:nvGrpSpPr>
          <p:cNvPr id="6" name="Group 46"/>
          <p:cNvGrpSpPr/>
          <p:nvPr/>
        </p:nvGrpSpPr>
        <p:grpSpPr>
          <a:xfrm>
            <a:off x="-2" y="3079838"/>
            <a:ext cx="9144002" cy="2635163"/>
            <a:chOff x="-2" y="3695804"/>
            <a:chExt cx="9144002" cy="3162196"/>
          </a:xfrm>
        </p:grpSpPr>
        <p:sp>
          <p:nvSpPr>
            <p:cNvPr id="44" name="Rectangle 43"/>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21" name="Picture 20" descr="WV-SP1_h_bL_r.png"/>
            <p:cNvPicPr>
              <a:picLocks noChangeAspect="1"/>
            </p:cNvPicPr>
            <p:nvPr/>
          </p:nvPicPr>
          <p:blipFill>
            <a:blip r:embed="rId5" cstate="print"/>
            <a:stretch>
              <a:fillRect/>
            </a:stretch>
          </p:blipFill>
          <p:spPr>
            <a:xfrm>
              <a:off x="3474265" y="3902040"/>
              <a:ext cx="2148613" cy="58887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43" name="TextBox 42"/>
            <p:cNvSpPr txBox="1"/>
            <p:nvPr/>
          </p:nvSpPr>
          <p:spPr>
            <a:xfrm>
              <a:off x="1296528" y="4583412"/>
              <a:ext cx="7397087" cy="443198"/>
            </a:xfrm>
            <a:prstGeom prst="rect">
              <a:avLst/>
            </a:prstGeom>
            <a:noFill/>
          </p:spPr>
          <p:txBody>
            <a:bodyPr wrap="square" rtlCol="0">
              <a:spAutoFit/>
            </a:bodyPr>
            <a:lstStyle/>
            <a:p>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Few Changes:  </a:t>
              </a:r>
              <a:r>
                <a:rPr lang="en-US" dirty="0" smtClean="0">
                  <a:effectLst>
                    <a:outerShdw blurRad="38100" dist="38100" dir="2700000" algn="tl">
                      <a:srgbClr xmlns:mc="http://schemas.openxmlformats.org/markup-compatibility/2006" xmlns:a14="http://schemas.microsoft.com/office/drawing/2010/main" val="000000" mc:Ignorable="">
                        <a:alpha val="43137"/>
                      </a:srgbClr>
                    </a:outerShdw>
                  </a:effectLst>
                </a:rPr>
                <a:t>Focus on quality and reliability improvements</a:t>
              </a:r>
            </a:p>
          </p:txBody>
        </p:sp>
      </p:grpSp>
      <p:sp>
        <p:nvSpPr>
          <p:cNvPr id="5" name="Title 4"/>
          <p:cNvSpPr>
            <a:spLocks noGrp="1"/>
          </p:cNvSpPr>
          <p:nvPr>
            <p:ph type="title"/>
          </p:nvPr>
        </p:nvSpPr>
        <p:spPr>
          <a:xfrm>
            <a:off x="381000" y="191823"/>
            <a:ext cx="8382000" cy="941796"/>
          </a:xfrm>
        </p:spPr>
        <p:txBody>
          <a:bodyPr/>
          <a:lstStyle/>
          <a:p>
            <a:r>
              <a:rPr lang="en-US" sz="4400" dirty="0" smtClean="0"/>
              <a:t>Windows 7 Builds on Windows Vista</a:t>
            </a:r>
            <a:r>
              <a:rPr lang="en-US" dirty="0" smtClean="0"/>
              <a:t/>
            </a:r>
            <a:br>
              <a:rPr lang="en-US" dirty="0" smtClean="0"/>
            </a:br>
            <a:r>
              <a:rPr lang="en-US" sz="2400" dirty="0" smtClean="0">
                <a:solidFill>
                  <a:schemeClr val="tx1"/>
                </a:solidFill>
              </a:rPr>
              <a:t>Deployment, Testing, and Pilots Today Will Continue to Pay Off</a:t>
            </a:r>
            <a:endParaRPr lang="en-US" sz="2400" dirty="0">
              <a:solidFill>
                <a:schemeClr val="tx1"/>
              </a:solidFill>
            </a:endParaRPr>
          </a:p>
        </p:txBody>
      </p:sp>
      <p:grpSp>
        <p:nvGrpSpPr>
          <p:cNvPr id="7" name="Group 45"/>
          <p:cNvGrpSpPr/>
          <p:nvPr/>
        </p:nvGrpSpPr>
        <p:grpSpPr>
          <a:xfrm>
            <a:off x="-2" y="4356702"/>
            <a:ext cx="9144002" cy="1358299"/>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preferRelativeResize="0">
              <a:picLocks noChangeArrowheads="1"/>
            </p:cNvPicPr>
            <p:nvPr/>
          </p:nvPicPr>
          <p:blipFill>
            <a:blip r:embed="rId6" cstate="print"/>
            <a:stretch>
              <a:fillRect/>
            </a:stretch>
          </p:blipFill>
          <p:spPr bwMode="auto">
            <a:xfrm>
              <a:off x="3391385" y="5350124"/>
              <a:ext cx="2312757" cy="463822"/>
            </a:xfrm>
            <a:prstGeom prst="rect">
              <a:avLst/>
            </a:prstGeom>
            <a:noFill/>
          </p:spPr>
        </p:pic>
        <p:sp>
          <p:nvSpPr>
            <p:cNvPr id="19" name="TextBox 18"/>
            <p:cNvSpPr txBox="1"/>
            <p:nvPr/>
          </p:nvSpPr>
          <p:spPr>
            <a:xfrm>
              <a:off x="1371600" y="5905176"/>
              <a:ext cx="6324600" cy="775597"/>
            </a:xfrm>
            <a:prstGeom prst="rect">
              <a:avLst/>
            </a:prstGeom>
            <a:noFill/>
          </p:spPr>
          <p:txBody>
            <a:bodyPr wrap="square" rtlCol="0">
              <a:spAutoFit/>
            </a:bodyPr>
            <a:lstStyle/>
            <a:p>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rPr>
                <a:t>Deep Changes:  </a:t>
              </a:r>
              <a:r>
                <a:rPr lang="en-US" dirty="0" smtClean="0">
                  <a:effectLst>
                    <a:outerShdw blurRad="38100" dist="38100" dir="2700000" algn="tl">
                      <a:srgbClr xmlns:mc="http://schemas.openxmlformats.org/markup-compatibility/2006" xmlns:a14="http://schemas.microsoft.com/office/drawing/2010/main" val="000000" mc:Ignorable="">
                        <a:alpha val="43137"/>
                      </a:srgbClr>
                    </a:outerShdw>
                  </a:effectLst>
                </a:rPr>
                <a:t>New models for security, drivers, deployment, and networking</a:t>
              </a:r>
            </a:p>
          </p:txBody>
        </p:sp>
      </p:grpSp>
      <p:pic>
        <p:nvPicPr>
          <p:cNvPr id="1026" name="Picture 2" descr="c:\users\petermck\pictures\dvd_art\artwork_imagery\shapes and graphics\arrows - arrow\blue gradient collection\arrow 0 blue arrow curved 6.pn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rot="5400000">
            <a:off x="-78154" y="3692740"/>
            <a:ext cx="1743798" cy="144599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0" name="Picture 2" descr="c:\users\petermck\pictures\dvd_art\artwork_imagery\shapes and graphics\arrows - arrow\blue gradient collection\arrow 0 blue arrow curved 6.pn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rot="16200000" flipH="1">
            <a:off x="7584949" y="2336929"/>
            <a:ext cx="1743798" cy="144599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27" descr="MS483_OFC09_Peter_004.jpg"/>
          <p:cNvPicPr>
            <a:picLocks noChangeAspect="1"/>
          </p:cNvPicPr>
          <p:nvPr/>
        </p:nvPicPr>
        <p:blipFill>
          <a:blip r:embed="rId3" cstate="print"/>
          <a:stretch>
            <a:fillRect/>
          </a:stretch>
        </p:blipFill>
        <p:spPr>
          <a:xfrm>
            <a:off x="0" y="5005478"/>
            <a:ext cx="683860" cy="606856"/>
          </a:xfrm>
          <a:prstGeom prst="rect">
            <a:avLst/>
          </a:prstGeom>
        </p:spPr>
      </p:pic>
      <p:sp>
        <p:nvSpPr>
          <p:cNvPr id="14" name="Rectangle 13"/>
          <p:cNvSpPr/>
          <p:nvPr/>
        </p:nvSpPr>
        <p:spPr bwMode="auto">
          <a:xfrm rot="16200000">
            <a:off x="3466584" y="-37242"/>
            <a:ext cx="1096026" cy="802918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Rectangle 20"/>
          <p:cNvSpPr/>
          <p:nvPr/>
        </p:nvSpPr>
        <p:spPr bwMode="auto">
          <a:xfrm>
            <a:off x="3279788" y="3529700"/>
            <a:ext cx="5458825" cy="874304"/>
          </a:xfrm>
          <a:prstGeom prst="rect">
            <a:avLst/>
          </a:prstGeom>
          <a:gradFill flip="none" rotWithShape="1">
            <a:gsLst>
              <a:gs pos="0">
                <a:schemeClr val="accent3">
                  <a:lumMod val="50000"/>
                  <a:alpha val="0"/>
                </a:schemeClr>
              </a:gs>
              <a:gs pos="52000">
                <a:schemeClr val="accent3">
                  <a:alpha val="75000"/>
                </a:schemeClr>
              </a:gs>
              <a:gs pos="48000">
                <a:schemeClr val="accent3">
                  <a:alpha val="75000"/>
                </a:schemeClr>
              </a:gs>
              <a:gs pos="100000">
                <a:schemeClr val="accent3">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 name="Rectangle 12"/>
          <p:cNvSpPr/>
          <p:nvPr/>
        </p:nvSpPr>
        <p:spPr bwMode="auto">
          <a:xfrm rot="16200000">
            <a:off x="3466584" y="-1163007"/>
            <a:ext cx="1096026" cy="802918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 name="Rectangle 18"/>
          <p:cNvSpPr/>
          <p:nvPr/>
        </p:nvSpPr>
        <p:spPr bwMode="auto">
          <a:xfrm>
            <a:off x="3279788" y="2405761"/>
            <a:ext cx="5458825" cy="874304"/>
          </a:xfrm>
          <a:prstGeom prst="rect">
            <a:avLst/>
          </a:prstGeom>
          <a:gradFill flip="none" rotWithShape="1">
            <a:gsLst>
              <a:gs pos="0">
                <a:schemeClr val="accent2">
                  <a:shade val="15000"/>
                  <a:satMod val="180000"/>
                  <a:alpha val="0"/>
                </a:schemeClr>
              </a:gs>
              <a:gs pos="52000">
                <a:schemeClr val="accent2">
                  <a:shade val="45000"/>
                  <a:satMod val="170000"/>
                  <a:alpha val="75000"/>
                </a:schemeClr>
              </a:gs>
              <a:gs pos="48000">
                <a:schemeClr val="accent2">
                  <a:tint val="99000"/>
                  <a:shade val="65000"/>
                  <a:satMod val="155000"/>
                  <a:alpha val="75000"/>
                </a:schemeClr>
              </a:gs>
              <a:gs pos="100000">
                <a:schemeClr val="accent2">
                  <a:tint val="95500"/>
                  <a:shade val="100000"/>
                  <a:satMod val="155000"/>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 name="Rectangle 9"/>
          <p:cNvSpPr/>
          <p:nvPr/>
        </p:nvSpPr>
        <p:spPr bwMode="auto">
          <a:xfrm rot="16200000">
            <a:off x="3466584" y="-2292960"/>
            <a:ext cx="1096026" cy="8029189"/>
          </a:xfrm>
          <a:prstGeom prst="rect">
            <a:avLst/>
          </a:prstGeom>
          <a:gradFill flip="none" rotWithShape="1">
            <a:gsLst>
              <a:gs pos="0">
                <a:schemeClr val="bg1">
                  <a:alpha val="51000"/>
                </a:schemeClr>
              </a:gs>
              <a:gs pos="50000">
                <a:schemeClr val="bg1">
                  <a:lumMod val="95000"/>
                  <a:lumOff val="5000"/>
                  <a:alpha val="45000"/>
                </a:schemeClr>
              </a:gs>
              <a:gs pos="100000">
                <a:schemeClr val="bg1">
                  <a:alpha val="0"/>
                </a:schemeClr>
              </a:gs>
            </a:gsLst>
            <a:lin ang="5400000" scaled="1"/>
            <a:tileRect/>
          </a:gradFill>
          <a:ln>
            <a:no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3" indent="-236793" algn="ctr" defTabSz="914099" fontAlgn="base">
              <a:lnSpc>
                <a:spcPct val="90000"/>
              </a:lnSpc>
              <a:spcBef>
                <a:spcPct val="0"/>
              </a:spcBef>
              <a:spcAft>
                <a:spcPct val="0"/>
              </a:spcAft>
              <a:buClr>
                <a:srgbClr xmlns:mc="http://schemas.openxmlformats.org/markup-compatibility/2006" xmlns:a14="http://schemas.microsoft.com/office/drawing/2010/main" val="DEF5FA" mc:Ignorable=""/>
              </a:buClr>
              <a:buSzPct val="95000"/>
              <a:tabLst>
                <a:tab pos="424590" algn="l"/>
              </a:tabLst>
              <a:defRPr/>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 name="Rectangle 14"/>
          <p:cNvSpPr/>
          <p:nvPr/>
        </p:nvSpPr>
        <p:spPr bwMode="auto">
          <a:xfrm>
            <a:off x="3279788" y="1283287"/>
            <a:ext cx="5458825" cy="874304"/>
          </a:xfrm>
          <a:prstGeom prst="rect">
            <a:avLst/>
          </a:prstGeom>
          <a:gradFill flip="none" rotWithShape="1">
            <a:gsLst>
              <a:gs pos="0">
                <a:schemeClr val="accent1">
                  <a:lumMod val="50000"/>
                  <a:alpha val="0"/>
                </a:schemeClr>
              </a:gs>
              <a:gs pos="52000">
                <a:schemeClr val="accent1">
                  <a:alpha val="75000"/>
                </a:schemeClr>
              </a:gs>
              <a:gs pos="48000">
                <a:schemeClr val="accent1">
                  <a:alpha val="75000"/>
                </a:schemeClr>
              </a:gs>
              <a:gs pos="100000">
                <a:schemeClr val="accent1">
                  <a:alpha val="0"/>
                </a:schemeClr>
              </a:gs>
            </a:gsLst>
            <a:lin ang="10800000" scaled="1"/>
            <a:tileRec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7" name="Title 36"/>
          <p:cNvSpPr>
            <a:spLocks noGrp="1"/>
          </p:cNvSpPr>
          <p:nvPr>
            <p:ph type="title"/>
          </p:nvPr>
        </p:nvSpPr>
        <p:spPr/>
        <p:txBody>
          <a:bodyPr/>
          <a:lstStyle/>
          <a:p>
            <a:pPr lvl="0"/>
            <a:r>
              <a:rPr lang="en-US" dirty="0" smtClean="0"/>
              <a:t>What We Heard from Customers</a:t>
            </a:r>
            <a:endParaRPr lang="en-US" dirty="0"/>
          </a:p>
        </p:txBody>
      </p:sp>
      <p:sp>
        <p:nvSpPr>
          <p:cNvPr id="46" name="Title 1"/>
          <p:cNvSpPr txBox="1">
            <a:spLocks/>
          </p:cNvSpPr>
          <p:nvPr/>
        </p:nvSpPr>
        <p:spPr>
          <a:xfrm>
            <a:off x="381000" y="191824"/>
            <a:ext cx="8382000" cy="553998"/>
          </a:xfrm>
          <a:prstGeom prst="rect">
            <a:avLst/>
          </a:prstGeom>
        </p:spPr>
        <p:txBody>
          <a:bodyPr vert="horz" wrap="square" lIns="0" tIns="0" rIns="0" bIns="0" rtlCol="0" anchor="t" anchorCtr="0">
            <a:noAutofit/>
          </a:bodyPr>
          <a:lstStyle/>
          <a:p>
            <a:pPr algn="l" defTabSz="914363" rtl="0">
              <a:lnSpc>
                <a:spcPct val="90000"/>
              </a:lnSpc>
              <a:spcBef>
                <a:spcPct val="0"/>
              </a:spcBef>
              <a:defRPr/>
            </a:pPr>
            <a:endParaRPr lang="en-US" sz="3600" kern="1200" spc="-150" dirty="0">
              <a:ln w="3175">
                <a:noFill/>
              </a:ln>
              <a:solidFill>
                <a:prstClr val="white"/>
              </a:solidFill>
              <a:effectLst>
                <a:outerShdw blurRad="50800" dist="38100" dir="2700000" algn="tl" rotWithShape="0">
                  <a:prstClr val="black">
                    <a:alpha val="40000"/>
                  </a:prstClr>
                </a:outerShdw>
              </a:effectLst>
              <a:latin typeface="Segoe Semibold" pitchFamily="34" charset="0"/>
              <a:ea typeface="+mn-ea"/>
              <a:cs typeface="Arial" charset="0"/>
            </a:endParaRPr>
          </a:p>
        </p:txBody>
      </p:sp>
      <p:sp>
        <p:nvSpPr>
          <p:cNvPr id="49" name="Rectangle 48"/>
          <p:cNvSpPr/>
          <p:nvPr/>
        </p:nvSpPr>
        <p:spPr>
          <a:xfrm>
            <a:off x="3463064" y="3699687"/>
            <a:ext cx="5299936" cy="646331"/>
          </a:xfrm>
          <a:prstGeom prst="rect">
            <a:avLst/>
          </a:prstGeom>
        </p:spPr>
        <p:txBody>
          <a:bodyPr wrap="square">
            <a:spAutoFit/>
          </a:bodyPr>
          <a:lstStyle/>
          <a:p>
            <a:pPr marL="1588" indent="-1588" defTabSz="914363">
              <a:lnSpc>
                <a:spcPct val="90000"/>
              </a:lnSpc>
              <a:spcBef>
                <a:spcPct val="20000"/>
              </a:spcBef>
              <a:spcAft>
                <a:spcPts val="200"/>
              </a:spcAft>
            </a:pPr>
            <a:r>
              <a:rPr lang="en-US" sz="2000" dirty="0">
                <a:solidFill>
                  <a:prstClr val="whit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“How can I reduce costs and take advantage of new technologies like virtualization?”</a:t>
            </a:r>
          </a:p>
        </p:txBody>
      </p:sp>
      <p:sp>
        <p:nvSpPr>
          <p:cNvPr id="51" name="Rectangle 50"/>
          <p:cNvSpPr/>
          <p:nvPr/>
        </p:nvSpPr>
        <p:spPr>
          <a:xfrm>
            <a:off x="3463066" y="1334547"/>
            <a:ext cx="5299934" cy="923330"/>
          </a:xfrm>
          <a:prstGeom prst="rect">
            <a:avLst/>
          </a:prstGeom>
        </p:spPr>
        <p:txBody>
          <a:bodyPr wrap="square">
            <a:spAutoFit/>
          </a:bodyPr>
          <a:lstStyle/>
          <a:p>
            <a:pPr marL="1588" indent="-1588" defTabSz="914363" rtl="0">
              <a:lnSpc>
                <a:spcPct val="90000"/>
              </a:lnSpc>
              <a:spcBef>
                <a:spcPct val="20000"/>
              </a:spcBef>
              <a:spcAft>
                <a:spcPts val="200"/>
              </a:spcAft>
            </a:pPr>
            <a:r>
              <a:rPr lang="en-US" sz="2000" kern="1200" dirty="0">
                <a:solidFill>
                  <a:prstClr val="whit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ea typeface="+mn-ea"/>
                <a:cs typeface="+mn-cs"/>
              </a:rPr>
              <a:t>“My users are becoming more savvy and have more diverse needs. How do I keep people connected to what they need?”</a:t>
            </a:r>
          </a:p>
        </p:txBody>
      </p:sp>
      <p:sp>
        <p:nvSpPr>
          <p:cNvPr id="53" name="Rectangle 52"/>
          <p:cNvSpPr/>
          <p:nvPr/>
        </p:nvSpPr>
        <p:spPr>
          <a:xfrm>
            <a:off x="3463067" y="2570103"/>
            <a:ext cx="5275545" cy="646331"/>
          </a:xfrm>
          <a:prstGeom prst="rect">
            <a:avLst/>
          </a:prstGeom>
        </p:spPr>
        <p:txBody>
          <a:bodyPr wrap="square">
            <a:spAutoFit/>
          </a:bodyPr>
          <a:lstStyle/>
          <a:p>
            <a:pPr marL="1588" indent="-1588" defTabSz="914363" fontAlgn="base">
              <a:lnSpc>
                <a:spcPct val="90000"/>
              </a:lnSpc>
              <a:spcBef>
                <a:spcPct val="20000"/>
              </a:spcBef>
              <a:spcAft>
                <a:spcPts val="200"/>
              </a:spcAft>
            </a:pPr>
            <a:r>
              <a:rPr lang="en-US" sz="2000" dirty="0">
                <a:solidFill>
                  <a:prstClr val="whit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“How can I enable the software and devices my users require and minimize their risk?”</a:t>
            </a:r>
          </a:p>
        </p:txBody>
      </p:sp>
      <p:pic>
        <p:nvPicPr>
          <p:cNvPr id="54" name="Picture 13" descr="\\Adisbssvr\adi shared folders\Microsoft\MS_08-00483_Nash_fall_PPT\ADI_Art\Working_Art\Concept_2_images\collage01.png"/>
          <p:cNvPicPr>
            <a:picLocks noChangeAspect="1" noChangeArrowheads="1"/>
          </p:cNvPicPr>
          <p:nvPr/>
        </p:nvPicPr>
        <p:blipFill>
          <a:blip r:embed="rId4" cstate="print"/>
          <a:srcRect b="6320"/>
          <a:stretch>
            <a:fillRect/>
          </a:stretch>
        </p:blipFill>
        <p:spPr bwMode="auto">
          <a:xfrm>
            <a:off x="0" y="824202"/>
            <a:ext cx="1857132" cy="1449799"/>
          </a:xfrm>
          <a:prstGeom prst="rect">
            <a:avLst/>
          </a:prstGeom>
          <a:noFill/>
        </p:spPr>
      </p:pic>
      <p:pic>
        <p:nvPicPr>
          <p:cNvPr id="55" name="Picture 12" descr="\\Adisbssvr\adi shared folders\Microsoft\MS_08-00483_Nash_fall_PPT\ADI_Art\Working_Art\Concept_2_images\collage06.png"/>
          <p:cNvPicPr>
            <a:picLocks noChangeAspect="1" noChangeArrowheads="1"/>
          </p:cNvPicPr>
          <p:nvPr/>
        </p:nvPicPr>
        <p:blipFill>
          <a:blip r:embed="rId5" cstate="print"/>
          <a:stretch>
            <a:fillRect/>
          </a:stretch>
        </p:blipFill>
        <p:spPr bwMode="auto">
          <a:xfrm>
            <a:off x="1892476" y="1335418"/>
            <a:ext cx="1126299" cy="938583"/>
          </a:xfrm>
          <a:prstGeom prst="rect">
            <a:avLst/>
          </a:prstGeom>
          <a:noFill/>
        </p:spPr>
      </p:pic>
      <p:pic>
        <p:nvPicPr>
          <p:cNvPr id="9" name="Picture 8" descr="MS483_MSMOB08_Abraham_02.jpg"/>
          <p:cNvPicPr>
            <a:picLocks noChangeAspect="1"/>
          </p:cNvPicPr>
          <p:nvPr/>
        </p:nvPicPr>
        <p:blipFill>
          <a:blip r:embed="rId6" cstate="print"/>
          <a:stretch>
            <a:fillRect/>
          </a:stretch>
        </p:blipFill>
        <p:spPr>
          <a:xfrm>
            <a:off x="-1" y="2303575"/>
            <a:ext cx="2392471" cy="1993726"/>
          </a:xfrm>
          <a:prstGeom prst="rect">
            <a:avLst/>
          </a:prstGeom>
        </p:spPr>
      </p:pic>
      <p:sp>
        <p:nvSpPr>
          <p:cNvPr id="11" name="Rectangle 10"/>
          <p:cNvSpPr/>
          <p:nvPr/>
        </p:nvSpPr>
        <p:spPr bwMode="auto">
          <a:xfrm>
            <a:off x="1892473" y="1048363"/>
            <a:ext cx="316914" cy="264096"/>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Rectangle 15"/>
          <p:cNvSpPr/>
          <p:nvPr/>
        </p:nvSpPr>
        <p:spPr bwMode="auto">
          <a:xfrm>
            <a:off x="2432987" y="2303574"/>
            <a:ext cx="405219" cy="337683"/>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Rectangle 16"/>
          <p:cNvSpPr/>
          <p:nvPr/>
        </p:nvSpPr>
        <p:spPr bwMode="auto">
          <a:xfrm>
            <a:off x="3113408" y="3429338"/>
            <a:ext cx="316914" cy="264096"/>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1026" name="Picture 2" descr="\\Adisbssvr\adi shared folders\ADI_Projects\Microsoft\MS_08-00483_Nash_fall_PPT\ADI_Art\Working_Art\Comp Images\MS483_OFC09_Peter_004.jpg"/>
          <p:cNvPicPr>
            <a:picLocks noChangeAspect="1" noChangeArrowheads="1"/>
          </p:cNvPicPr>
          <p:nvPr/>
        </p:nvPicPr>
        <p:blipFill>
          <a:blip r:embed="rId7" cstate="print"/>
          <a:stretch>
            <a:fillRect/>
          </a:stretch>
        </p:blipFill>
        <p:spPr bwMode="auto">
          <a:xfrm>
            <a:off x="2434091" y="2661698"/>
            <a:ext cx="885484" cy="737903"/>
          </a:xfrm>
          <a:prstGeom prst="rect">
            <a:avLst/>
          </a:prstGeom>
          <a:noFill/>
        </p:spPr>
      </p:pic>
      <p:pic>
        <p:nvPicPr>
          <p:cNvPr id="20" name="Picture 19" descr="ist2_5539436-computer-workstation.jpg"/>
          <p:cNvPicPr>
            <a:picLocks noChangeAspect="1"/>
          </p:cNvPicPr>
          <p:nvPr/>
        </p:nvPicPr>
        <p:blipFill>
          <a:blip r:embed="rId8" cstate="print"/>
          <a:stretch>
            <a:fillRect/>
          </a:stretch>
        </p:blipFill>
        <p:spPr>
          <a:xfrm>
            <a:off x="2" y="4331982"/>
            <a:ext cx="2035303" cy="647706"/>
          </a:xfrm>
          <a:prstGeom prst="rect">
            <a:avLst/>
          </a:prstGeom>
        </p:spPr>
      </p:pic>
      <p:sp>
        <p:nvSpPr>
          <p:cNvPr id="22" name="Rectangle 21"/>
          <p:cNvSpPr/>
          <p:nvPr/>
        </p:nvSpPr>
        <p:spPr bwMode="auto">
          <a:xfrm>
            <a:off x="0" y="2083640"/>
            <a:ext cx="512426" cy="427023"/>
          </a:xfrm>
          <a:prstGeom prst="rect">
            <a:avLst/>
          </a:prstGeom>
          <a:gradFill>
            <a:gsLst>
              <a:gs pos="0">
                <a:schemeClr val="accent3">
                  <a:lumMod val="50000"/>
                  <a:alpha val="75000"/>
                </a:schemeClr>
              </a:gs>
              <a:gs pos="50000">
                <a:schemeClr val="accent3">
                  <a:alpha val="75000"/>
                </a:schemeClr>
              </a:gs>
              <a:gs pos="70000">
                <a:schemeClr val="accent3">
                  <a:alpha val="75000"/>
                </a:schemeClr>
              </a:gs>
              <a:gs pos="100000">
                <a:schemeClr val="accent3">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4" name="Picture 23" descr="MS483_MSIT08_Freb_01.jpg"/>
          <p:cNvPicPr>
            <a:picLocks noChangeAspect="1"/>
          </p:cNvPicPr>
          <p:nvPr/>
        </p:nvPicPr>
        <p:blipFill>
          <a:blip r:embed="rId9" cstate="print"/>
          <a:srcRect l="11705" r="10105"/>
          <a:stretch>
            <a:fillRect/>
          </a:stretch>
        </p:blipFill>
        <p:spPr>
          <a:xfrm>
            <a:off x="2434092" y="3429339"/>
            <a:ext cx="635426" cy="861926"/>
          </a:xfrm>
          <a:prstGeom prst="rect">
            <a:avLst/>
          </a:prstGeom>
        </p:spPr>
      </p:pic>
      <p:sp>
        <p:nvSpPr>
          <p:cNvPr id="25" name="Rectangle 24"/>
          <p:cNvSpPr/>
          <p:nvPr/>
        </p:nvSpPr>
        <p:spPr bwMode="auto">
          <a:xfrm>
            <a:off x="733778" y="5005477"/>
            <a:ext cx="463138" cy="385949"/>
          </a:xfrm>
          <a:prstGeom prst="rect">
            <a:avLst/>
          </a:prstGeom>
          <a:gradFill>
            <a:gsLst>
              <a:gs pos="0">
                <a:schemeClr val="accent2">
                  <a:shade val="15000"/>
                  <a:satMod val="180000"/>
                  <a:alpha val="75000"/>
                </a:schemeClr>
              </a:gs>
              <a:gs pos="50000">
                <a:schemeClr val="accent2">
                  <a:shade val="45000"/>
                  <a:satMod val="170000"/>
                  <a:alpha val="75000"/>
                </a:schemeClr>
              </a:gs>
              <a:gs pos="70000">
                <a:schemeClr val="accent2">
                  <a:tint val="99000"/>
                  <a:shade val="65000"/>
                  <a:satMod val="155000"/>
                  <a:alpha val="75000"/>
                </a:schemeClr>
              </a:gs>
              <a:gs pos="100000">
                <a:schemeClr val="accent2">
                  <a:tint val="95500"/>
                  <a:shade val="100000"/>
                  <a:satMod val="155000"/>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7" name="Picture 6" descr="\\Adisbssvr\adi shared folders\ADI_Projects\Microsoft\MS_08-00483_Nash_fall_PPT\ADI_Art\Working_Art\Comp Images\ist2_1986793-data-grab.jpg"/>
          <p:cNvPicPr>
            <a:picLocks noChangeAspect="1" noChangeArrowheads="1"/>
          </p:cNvPicPr>
          <p:nvPr/>
        </p:nvPicPr>
        <p:blipFill>
          <a:blip r:embed="rId10" cstate="print"/>
          <a:srcRect r="25895"/>
          <a:stretch>
            <a:fillRect/>
          </a:stretch>
        </p:blipFill>
        <p:spPr bwMode="auto">
          <a:xfrm>
            <a:off x="2070384" y="4331982"/>
            <a:ext cx="921175" cy="479979"/>
          </a:xfrm>
          <a:prstGeom prst="rect">
            <a:avLst/>
          </a:prstGeom>
          <a:noFill/>
        </p:spPr>
      </p:pic>
      <p:sp>
        <p:nvSpPr>
          <p:cNvPr id="29" name="Rectangle 28"/>
          <p:cNvSpPr/>
          <p:nvPr/>
        </p:nvSpPr>
        <p:spPr bwMode="auto">
          <a:xfrm>
            <a:off x="1905128" y="4197573"/>
            <a:ext cx="301808" cy="251507"/>
          </a:xfrm>
          <a:prstGeom prst="rect">
            <a:avLst/>
          </a:prstGeom>
          <a:gradFill>
            <a:gsLst>
              <a:gs pos="0">
                <a:schemeClr val="accent1">
                  <a:lumMod val="50000"/>
                  <a:alpha val="75000"/>
                </a:schemeClr>
              </a:gs>
              <a:gs pos="50000">
                <a:schemeClr val="accent1">
                  <a:alpha val="75000"/>
                </a:schemeClr>
              </a:gs>
              <a:gs pos="70000">
                <a:schemeClr val="accent1">
                  <a:alpha val="75000"/>
                </a:schemeClr>
              </a:gs>
              <a:gs pos="100000">
                <a:schemeClr val="accent1">
                  <a:alpha val="75000"/>
                </a:schemeClr>
              </a:gs>
            </a:gsLst>
          </a:gradFill>
          <a:ln>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20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8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12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14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16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16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22" presetClass="entr" presetSubtype="8" fill="hold" grpId="0" nodeType="withEffect">
                                  <p:stCondLst>
                                    <p:cond delay="160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grpId="0" nodeType="withEffect">
                                  <p:stCondLst>
                                    <p:cond delay="160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10" presetClass="entr" presetSubtype="0" fill="hold" grpId="0" nodeType="withEffect">
                                  <p:stCondLst>
                                    <p:cond delay="160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16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22" presetClass="entr" presetSubtype="8" fill="hold" grpId="0" nodeType="withEffect">
                                  <p:stCondLst>
                                    <p:cond delay="160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16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10" presetClass="entr" presetSubtype="0" fill="hold" grpId="0" nodeType="withEffect">
                                  <p:stCondLst>
                                    <p:cond delay="160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grpId="0" nodeType="withEffect">
                                  <p:stCondLst>
                                    <p:cond delay="16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22" presetClass="entr" presetSubtype="8" fill="hold" grpId="0" nodeType="withEffect">
                                  <p:stCondLst>
                                    <p:cond delay="160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par>
                                <p:cTn id="68" presetID="22" presetClass="entr" presetSubtype="8" fill="hold" grpId="0" nodeType="withEffect">
                                  <p:stCondLst>
                                    <p:cond delay="160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par>
                                <p:cTn id="71" presetID="10" presetClass="entr" presetSubtype="0" fill="hold" grpId="0" nodeType="withEffect">
                                  <p:stCondLst>
                                    <p:cond delay="160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13" grpId="0" animBg="1"/>
      <p:bldP spid="19" grpId="0" animBg="1"/>
      <p:bldP spid="10" grpId="0" animBg="1"/>
      <p:bldP spid="15" grpId="0" animBg="1"/>
      <p:bldP spid="49" grpId="0"/>
      <p:bldP spid="51" grpId="0"/>
      <p:bldP spid="53" grpId="0"/>
      <p:bldP spid="11" grpId="0" animBg="1"/>
      <p:bldP spid="16" grpId="0" animBg="1"/>
      <p:bldP spid="17" grpId="0" animBg="1"/>
      <p:bldP spid="22" grpId="0" animBg="1"/>
      <p:bldP spid="25"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2729695" y="3057180"/>
            <a:ext cx="3381282" cy="2276820"/>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109538">
              <a:spcAft>
                <a:spcPts val="1200"/>
              </a:spcAft>
            </a:pPr>
            <a:r>
              <a:rPr lang="en-US" dirty="0" smtClean="0">
                <a:solidFill>
                  <a:schemeClr val="tx1"/>
                </a:solidFill>
                <a:latin typeface="Segoe" charset="0"/>
              </a:rPr>
              <a:t>Better performance</a:t>
            </a:r>
          </a:p>
          <a:p>
            <a:pPr marL="109538">
              <a:spcAft>
                <a:spcPts val="1200"/>
              </a:spcAft>
            </a:pPr>
            <a:r>
              <a:rPr lang="en-US" dirty="0" smtClean="0">
                <a:solidFill>
                  <a:schemeClr val="tx1"/>
                </a:solidFill>
                <a:latin typeface="Segoe" charset="0"/>
              </a:rPr>
              <a:t>Faster startup &amp; shutdown</a:t>
            </a:r>
          </a:p>
          <a:p>
            <a:pPr marL="109538">
              <a:spcAft>
                <a:spcPts val="1200"/>
              </a:spcAft>
            </a:pPr>
            <a:r>
              <a:rPr lang="en-US" dirty="0" smtClean="0">
                <a:solidFill>
                  <a:schemeClr val="tx1"/>
                </a:solidFill>
                <a:latin typeface="Segoe" charset="0"/>
              </a:rPr>
              <a:t>Quicker task management</a:t>
            </a:r>
          </a:p>
          <a:p>
            <a:pPr marL="109538">
              <a:spcAft>
                <a:spcPts val="1200"/>
              </a:spcAft>
            </a:pPr>
            <a:r>
              <a:rPr lang="en-US" dirty="0" smtClean="0">
                <a:solidFill>
                  <a:schemeClr val="tx1"/>
                </a:solidFill>
                <a:latin typeface="Segoe" charset="0"/>
              </a:rPr>
              <a:t>Improved battery life</a:t>
            </a:r>
          </a:p>
          <a:p>
            <a:pPr marL="109538">
              <a:spcAft>
                <a:spcPts val="1200"/>
              </a:spcAft>
            </a:pPr>
            <a:r>
              <a:rPr lang="en-US" dirty="0" smtClean="0">
                <a:solidFill>
                  <a:schemeClr val="tx1"/>
                </a:solidFill>
                <a:latin typeface="Segoe" charset="0"/>
              </a:rPr>
              <a:t>Closer development </a:t>
            </a:r>
            <a:br>
              <a:rPr lang="en-US" dirty="0" smtClean="0">
                <a:solidFill>
                  <a:schemeClr val="tx1"/>
                </a:solidFill>
                <a:latin typeface="Segoe" charset="0"/>
              </a:rPr>
            </a:br>
            <a:r>
              <a:rPr lang="en-US" dirty="0" smtClean="0">
                <a:solidFill>
                  <a:schemeClr val="tx1"/>
                </a:solidFill>
                <a:latin typeface="Segoe" charset="0"/>
              </a:rPr>
              <a:t>with PC Manufacturers</a:t>
            </a:r>
          </a:p>
        </p:txBody>
      </p:sp>
      <p:sp>
        <p:nvSpPr>
          <p:cNvPr id="30" name="Rounded Rectangle 29"/>
          <p:cNvSpPr/>
          <p:nvPr/>
        </p:nvSpPr>
        <p:spPr>
          <a:xfrm>
            <a:off x="5109029" y="1136953"/>
            <a:ext cx="3788228" cy="2479523"/>
          </a:xfrm>
          <a:prstGeom prst="roundRect">
            <a:avLst>
              <a:gd name="adj" fmla="val 3788"/>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 name="Title 1"/>
          <p:cNvSpPr>
            <a:spLocks noGrp="1"/>
          </p:cNvSpPr>
          <p:nvPr>
            <p:ph type="title"/>
          </p:nvPr>
        </p:nvSpPr>
        <p:spPr/>
        <p:txBody>
          <a:bodyPr>
            <a:noAutofit/>
          </a:bodyPr>
          <a:lstStyle/>
          <a:p>
            <a:r>
              <a:rPr lang="en-US" dirty="0" smtClean="0"/>
              <a:t>Works The Way You Want</a:t>
            </a:r>
            <a:endParaRPr lang="en-US" dirty="0"/>
          </a:p>
        </p:txBody>
      </p:sp>
      <p:sp>
        <p:nvSpPr>
          <p:cNvPr id="5" name="TextBox 4"/>
          <p:cNvSpPr txBox="1"/>
          <p:nvPr/>
        </p:nvSpPr>
        <p:spPr>
          <a:xfrm>
            <a:off x="392147" y="816881"/>
            <a:ext cx="8623738" cy="400110"/>
          </a:xfrm>
          <a:prstGeom prst="rect">
            <a:avLst/>
          </a:prstGeom>
          <a:noFill/>
        </p:spPr>
        <p:txBody>
          <a:bodyPr wrap="square" rtlCol="0">
            <a:spAutoFit/>
          </a:bodyPr>
          <a:lstStyle/>
          <a:p>
            <a:pPr marL="0" lvl="2" indent="-171450">
              <a:defRPr/>
            </a:pPr>
            <a:r>
              <a:rPr lang="en-US" sz="2000" dirty="0" smtClean="0">
                <a:solidFill>
                  <a:schemeClr val="tx1">
                    <a:lumMod val="95000"/>
                  </a:schemeClr>
                </a:solidFill>
                <a:latin typeface="Segoe Semibold" pitchFamily="34" charset="0"/>
              </a:rPr>
              <a:t>Faster &amp; More Responsive</a:t>
            </a:r>
          </a:p>
        </p:txBody>
      </p:sp>
      <p:sp>
        <p:nvSpPr>
          <p:cNvPr id="6" name="Rectangle 5"/>
          <p:cNvSpPr/>
          <p:nvPr/>
        </p:nvSpPr>
        <p:spPr>
          <a:xfrm>
            <a:off x="242373" y="1523500"/>
            <a:ext cx="2952521" cy="773387"/>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marL="231775"/>
            <a:r>
              <a:rPr lang="en-US" sz="1500" dirty="0" smtClean="0">
                <a:solidFill>
                  <a:schemeClr val="tx1"/>
                </a:solidFill>
                <a:latin typeface="Segoe Print" pitchFamily="2" charset="0"/>
              </a:rPr>
              <a:t>“I want my PC to be </a:t>
            </a:r>
            <a:br>
              <a:rPr lang="en-US" sz="1500" dirty="0" smtClean="0">
                <a:solidFill>
                  <a:schemeClr val="tx1"/>
                </a:solidFill>
                <a:latin typeface="Segoe Print" pitchFamily="2" charset="0"/>
              </a:rPr>
            </a:br>
            <a:r>
              <a:rPr lang="en-US" sz="1500" dirty="0" smtClean="0">
                <a:solidFill>
                  <a:schemeClr val="tx1"/>
                </a:solidFill>
                <a:latin typeface="Segoe Print" pitchFamily="2" charset="0"/>
              </a:rPr>
              <a:t>fast and responsive.”</a:t>
            </a:r>
            <a:endParaRPr lang="en-US" sz="1500" dirty="0">
              <a:solidFill>
                <a:schemeClr val="tx1"/>
              </a:solidFill>
              <a:latin typeface="Segoe Print" pitchFamily="2" charset="0"/>
            </a:endParaRPr>
          </a:p>
        </p:txBody>
      </p:sp>
      <p:pic>
        <p:nvPicPr>
          <p:cNvPr id="1026" name="Picture 2" descr="H:\Screenshots (2)\Windows 7 Desktop - clean 6960.jpg"/>
          <p:cNvPicPr>
            <a:picLocks noChangeAspect="1" noChangeArrowheads="1"/>
          </p:cNvPicPr>
          <p:nvPr/>
        </p:nvPicPr>
        <p:blipFill>
          <a:blip r:embed="rId3" cstate="print"/>
          <a:srcRect/>
          <a:stretch>
            <a:fillRect/>
          </a:stretch>
        </p:blipFill>
        <p:spPr bwMode="auto">
          <a:xfrm>
            <a:off x="5302985" y="1333338"/>
            <a:ext cx="3385820" cy="2111539"/>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64344" y="4596557"/>
            <a:ext cx="5950857" cy="955524"/>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274320" tIns="91440" rtlCol="0" anchor="ctr"/>
          <a:lstStyle/>
          <a:p>
            <a:pPr>
              <a:buNone/>
            </a:pPr>
            <a:r>
              <a:rPr lang="en-US" dirty="0" smtClean="0">
                <a:solidFill>
                  <a:schemeClr val="tx1">
                    <a:lumMod val="95000"/>
                  </a:schemeClr>
                </a:solidFill>
                <a:latin typeface="Segoe" pitchFamily="34" charset="0"/>
              </a:rPr>
              <a:t>Windows 7 memory consumption </a:t>
            </a:r>
            <a:br>
              <a:rPr lang="en-US" dirty="0" smtClean="0">
                <a:solidFill>
                  <a:schemeClr val="tx1">
                    <a:lumMod val="95000"/>
                  </a:schemeClr>
                </a:solidFill>
                <a:latin typeface="Segoe" pitchFamily="34" charset="0"/>
              </a:rPr>
            </a:br>
            <a:r>
              <a:rPr lang="en-US" dirty="0" smtClean="0">
                <a:solidFill>
                  <a:schemeClr val="tx1">
                    <a:lumMod val="95000"/>
                  </a:schemeClr>
                </a:solidFill>
                <a:latin typeface="Segoe" pitchFamily="34" charset="0"/>
              </a:rPr>
              <a:t>is independent of number of open windows</a:t>
            </a:r>
          </a:p>
        </p:txBody>
      </p:sp>
      <p:sp>
        <p:nvSpPr>
          <p:cNvPr id="27" name="Rectangle 26"/>
          <p:cNvSpPr/>
          <p:nvPr/>
        </p:nvSpPr>
        <p:spPr>
          <a:xfrm>
            <a:off x="6612627" y="1898955"/>
            <a:ext cx="2540000" cy="761999"/>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algn="ctr">
              <a:lnSpc>
                <a:spcPct val="90000"/>
              </a:lnSpc>
              <a:buNone/>
            </a:pPr>
            <a:endParaRPr lang="en-US" dirty="0" smtClean="0">
              <a:solidFill>
                <a:schemeClr val="tx1"/>
              </a:solidFill>
            </a:endParaRPr>
          </a:p>
        </p:txBody>
      </p:sp>
      <p:sp>
        <p:nvSpPr>
          <p:cNvPr id="30" name="Rounded Rectangle 29"/>
          <p:cNvSpPr/>
          <p:nvPr/>
        </p:nvSpPr>
        <p:spPr>
          <a:xfrm>
            <a:off x="435430" y="1185334"/>
            <a:ext cx="6386283" cy="3531811"/>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97809" y="1412318"/>
            <a:ext cx="5897813" cy="3143250"/>
          </a:xfrm>
          <a:prstGeom prst="rect">
            <a:avLst/>
          </a:prstGeom>
          <a:gradFill flip="none"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0800000" scaled="1"/>
            <a:tileRect/>
          </a:gra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accent6">
                  <a:lumMod val="75000"/>
                </a:schemeClr>
              </a:solidFill>
            </a:endParaRPr>
          </a:p>
        </p:txBody>
      </p:sp>
      <p:graphicFrame>
        <p:nvGraphicFramePr>
          <p:cNvPr id="4" name="Chart 3"/>
          <p:cNvGraphicFramePr/>
          <p:nvPr/>
        </p:nvGraphicFramePr>
        <p:xfrm>
          <a:off x="904318" y="1542111"/>
          <a:ext cx="5352273" cy="28758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0929" y="754858"/>
            <a:ext cx="8623738" cy="707886"/>
          </a:xfrm>
          <a:prstGeom prst="rect">
            <a:avLst/>
          </a:prstGeom>
          <a:noFill/>
        </p:spPr>
        <p:txBody>
          <a:bodyPr wrap="square" rtlCol="0">
            <a:spAutoFit/>
          </a:bodyPr>
          <a:lstStyle/>
          <a:p>
            <a:pPr marL="0" lvl="2" indent="-171450">
              <a:defRPr/>
            </a:pPr>
            <a:r>
              <a:rPr lang="en-US" sz="2000" dirty="0" smtClean="0">
                <a:solidFill>
                  <a:schemeClr val="tx1">
                    <a:lumMod val="95000"/>
                  </a:schemeClr>
                </a:solidFill>
                <a:latin typeface="Segoe Semibold" pitchFamily="34" charset="0"/>
              </a:rPr>
              <a:t>Memory Consumption Comparison </a:t>
            </a:r>
            <a:r>
              <a:rPr lang="en-US" sz="2000" i="1" dirty="0" smtClean="0">
                <a:solidFill>
                  <a:schemeClr val="tx1">
                    <a:lumMod val="95000"/>
                  </a:schemeClr>
                </a:solidFill>
                <a:latin typeface="Segoe Semibold" pitchFamily="34" charset="0"/>
              </a:rPr>
              <a:t>(Lower bars are better) </a:t>
            </a:r>
          </a:p>
          <a:p>
            <a:pPr marL="0" lvl="2" indent="-171450">
              <a:defRPr/>
            </a:pPr>
            <a:endParaRPr lang="en-US" sz="2000" dirty="0" smtClean="0">
              <a:solidFill>
                <a:schemeClr val="tx1">
                  <a:lumMod val="95000"/>
                </a:schemeClr>
              </a:solidFill>
              <a:latin typeface="Segoe Semibold" pitchFamily="34" charset="0"/>
            </a:endParaRPr>
          </a:p>
        </p:txBody>
      </p:sp>
      <p:sp>
        <p:nvSpPr>
          <p:cNvPr id="6" name="Rectangle 5"/>
          <p:cNvSpPr/>
          <p:nvPr/>
        </p:nvSpPr>
        <p:spPr>
          <a:xfrm>
            <a:off x="6943586" y="2296126"/>
            <a:ext cx="152400" cy="127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6"/>
          <p:cNvSpPr/>
          <p:nvPr/>
        </p:nvSpPr>
        <p:spPr>
          <a:xfrm>
            <a:off x="6943586" y="2091563"/>
            <a:ext cx="152400" cy="127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095986" y="2218562"/>
            <a:ext cx="1581972" cy="338554"/>
          </a:xfrm>
          <a:prstGeom prst="rect">
            <a:avLst/>
          </a:prstGeom>
          <a:noFill/>
        </p:spPr>
        <p:txBody>
          <a:bodyPr wrap="none" rtlCol="0">
            <a:spAutoFit/>
          </a:bodyPr>
          <a:lstStyle/>
          <a:p>
            <a:r>
              <a:rPr lang="en-US" sz="1600" dirty="0" smtClean="0">
                <a:solidFill>
                  <a:schemeClr val="tx1">
                    <a:lumMod val="95000"/>
                  </a:schemeClr>
                </a:solidFill>
                <a:latin typeface="Segoe" pitchFamily="34" charset="0"/>
              </a:rPr>
              <a:t>Windows Vista </a:t>
            </a:r>
            <a:endParaRPr lang="en-US" sz="1600" dirty="0">
              <a:solidFill>
                <a:schemeClr val="tx1">
                  <a:lumMod val="95000"/>
                </a:schemeClr>
              </a:solidFill>
              <a:latin typeface="Segoe" pitchFamily="34" charset="0"/>
            </a:endParaRPr>
          </a:p>
        </p:txBody>
      </p:sp>
      <p:sp>
        <p:nvSpPr>
          <p:cNvPr id="9" name="TextBox 8"/>
          <p:cNvSpPr txBox="1"/>
          <p:nvPr/>
        </p:nvSpPr>
        <p:spPr>
          <a:xfrm>
            <a:off x="7095989" y="2013999"/>
            <a:ext cx="2042547" cy="338554"/>
          </a:xfrm>
          <a:prstGeom prst="rect">
            <a:avLst/>
          </a:prstGeom>
          <a:noFill/>
        </p:spPr>
        <p:txBody>
          <a:bodyPr wrap="none" rtlCol="0">
            <a:spAutoFit/>
          </a:bodyPr>
          <a:lstStyle/>
          <a:p>
            <a:r>
              <a:rPr lang="en-US" sz="1600" dirty="0" smtClean="0">
                <a:solidFill>
                  <a:schemeClr val="tx1">
                    <a:lumMod val="95000"/>
                  </a:schemeClr>
                </a:solidFill>
                <a:latin typeface="Segoe" pitchFamily="34" charset="0"/>
              </a:rPr>
              <a:t>Windows 7 Pre Beta</a:t>
            </a:r>
            <a:endParaRPr lang="en-US" sz="1600" dirty="0">
              <a:solidFill>
                <a:schemeClr val="tx1">
                  <a:lumMod val="95000"/>
                </a:schemeClr>
              </a:solidFill>
              <a:latin typeface="Segoe" pitchFamily="34" charset="0"/>
            </a:endParaRPr>
          </a:p>
        </p:txBody>
      </p:sp>
      <p:sp>
        <p:nvSpPr>
          <p:cNvPr id="10" name="TextBox 9"/>
          <p:cNvSpPr txBox="1"/>
          <p:nvPr/>
        </p:nvSpPr>
        <p:spPr>
          <a:xfrm>
            <a:off x="7022234" y="2673048"/>
            <a:ext cx="1859805" cy="400110"/>
          </a:xfrm>
          <a:prstGeom prst="rect">
            <a:avLst/>
          </a:prstGeom>
          <a:noFill/>
        </p:spPr>
        <p:txBody>
          <a:bodyPr wrap="none" rtlCol="0">
            <a:spAutoFit/>
          </a:bodyPr>
          <a:lstStyle/>
          <a:p>
            <a:r>
              <a:rPr lang="en-US" sz="1000" dirty="0" smtClean="0">
                <a:solidFill>
                  <a:schemeClr val="tx1">
                    <a:lumMod val="95000"/>
                  </a:schemeClr>
                </a:solidFill>
                <a:latin typeface="Segoe" pitchFamily="34" charset="0"/>
              </a:rPr>
              <a:t>Preliminary data gathered on</a:t>
            </a:r>
          </a:p>
          <a:p>
            <a:r>
              <a:rPr lang="en-US" sz="1000" dirty="0" smtClean="0">
                <a:solidFill>
                  <a:schemeClr val="tx1">
                    <a:lumMod val="95000"/>
                  </a:schemeClr>
                </a:solidFill>
                <a:latin typeface="Segoe" pitchFamily="34" charset="0"/>
              </a:rPr>
              <a:t>Windows 7 pre-release builds</a:t>
            </a:r>
          </a:p>
        </p:txBody>
      </p:sp>
      <p:sp>
        <p:nvSpPr>
          <p:cNvPr id="22" name="Title 1"/>
          <p:cNvSpPr>
            <a:spLocks noGrp="1"/>
          </p:cNvSpPr>
          <p:nvPr>
            <p:ph type="title"/>
          </p:nvPr>
        </p:nvSpPr>
        <p:spPr/>
        <p:txBody>
          <a:bodyPr>
            <a:noAutofit/>
          </a:bodyPr>
          <a:lstStyle/>
          <a:p>
            <a:r>
              <a:rPr lang="en-US" dirty="0" smtClean="0"/>
              <a:t>Works The Way You Want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30" grpId="0" animBg="1"/>
      <p:bldP spid="31" grpId="0" animBg="1"/>
      <p:bldGraphic spid="4" grpId="0">
        <p:bldAsOne/>
      </p:bldGraphic>
      <p:bldP spid="6" grpId="0" animBg="1"/>
      <p:bldP spid="7"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a:xfrm>
            <a:off x="2264233" y="4777621"/>
            <a:ext cx="4571999" cy="761999"/>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0800000" scaled="1"/>
            <a:tileRect/>
          </a:gradFill>
          <a:ln/>
        </p:spPr>
        <p:style>
          <a:lnRef idx="0">
            <a:schemeClr val="accent3"/>
          </a:lnRef>
          <a:fillRef idx="3">
            <a:schemeClr val="accent3"/>
          </a:fillRef>
          <a:effectRef idx="3">
            <a:schemeClr val="accent3"/>
          </a:effectRef>
          <a:fontRef idx="minor">
            <a:schemeClr val="lt1"/>
          </a:fontRef>
        </p:style>
        <p:txBody>
          <a:bodyPr lIns="137160" tIns="91440" rtlCol="0" anchor="ctr"/>
          <a:lstStyle/>
          <a:p>
            <a:pPr algn="ctr">
              <a:lnSpc>
                <a:spcPct val="90000"/>
              </a:lnSpc>
              <a:buNone/>
            </a:pPr>
            <a:endParaRPr lang="en-US" dirty="0" smtClean="0">
              <a:solidFill>
                <a:schemeClr val="tx1"/>
              </a:solidFill>
            </a:endParaRPr>
          </a:p>
        </p:txBody>
      </p:sp>
      <p:sp>
        <p:nvSpPr>
          <p:cNvPr id="14" name="Rounded Rectangle 13"/>
          <p:cNvSpPr/>
          <p:nvPr/>
        </p:nvSpPr>
        <p:spPr>
          <a:xfrm>
            <a:off x="419100" y="1127126"/>
            <a:ext cx="8267700" cy="3841750"/>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0381" y="1315359"/>
            <a:ext cx="7765143" cy="3465283"/>
          </a:xfrm>
          <a:prstGeom prst="rect">
            <a:avLst/>
          </a:prstGeom>
          <a:gradFill flip="none"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0800000" scaled="1"/>
            <a:tileRect/>
          </a:gra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1000" y="842273"/>
            <a:ext cx="8229600" cy="444500"/>
          </a:xfrm>
        </p:spPr>
        <p:txBody>
          <a:bodyPr>
            <a:normAutofit/>
          </a:bodyPr>
          <a:lstStyle/>
          <a:p>
            <a:r>
              <a:rPr sz="2000">
                <a:solidFill>
                  <a:schemeClr val="tx1">
                    <a:lumMod val="95000"/>
                  </a:schemeClr>
                </a:solidFill>
                <a:ea typeface="+mn-ea"/>
                <a:cs typeface="+mn-cs"/>
              </a:rPr>
              <a:t>Battery Life Increase Example</a:t>
            </a:r>
          </a:p>
        </p:txBody>
      </p:sp>
      <p:sp>
        <p:nvSpPr>
          <p:cNvPr id="5" name="Title 1"/>
          <p:cNvSpPr txBox="1">
            <a:spLocks/>
          </p:cNvSpPr>
          <p:nvPr/>
        </p:nvSpPr>
        <p:spPr>
          <a:xfrm>
            <a:off x="647704" y="1415082"/>
            <a:ext cx="7791449" cy="69249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lumMod val="95000"/>
                  </a:schemeClr>
                </a:solidFill>
                <a:effectLst/>
                <a:uLnTx/>
                <a:uFillTx/>
                <a:latin typeface="Segoe" pitchFamily="34" charset="0"/>
                <a:ea typeface="+mj-ea"/>
                <a:cs typeface="+mj-cs"/>
              </a:rPr>
              <a:t>DVD Battery Life</a:t>
            </a:r>
            <a:br>
              <a:rPr kumimoji="0" lang="en-US" sz="2000" b="0" i="0" u="none" strike="noStrike" kern="1200" cap="none" spc="0" normalizeH="0" baseline="0" noProof="0" dirty="0" smtClean="0">
                <a:ln>
                  <a:noFill/>
                </a:ln>
                <a:solidFill>
                  <a:schemeClr val="tx1">
                    <a:lumMod val="95000"/>
                  </a:schemeClr>
                </a:solidFill>
                <a:effectLst/>
                <a:uLnTx/>
                <a:uFillTx/>
                <a:latin typeface="Segoe" pitchFamily="34" charset="0"/>
                <a:ea typeface="+mj-ea"/>
                <a:cs typeface="+mj-cs"/>
              </a:rPr>
            </a:br>
            <a:r>
              <a:rPr kumimoji="0" lang="en-US" sz="2000" b="0" i="1" u="none" strike="noStrike" kern="1200" cap="none" spc="0" normalizeH="0" baseline="0" noProof="0" dirty="0" smtClean="0">
                <a:ln>
                  <a:noFill/>
                </a:ln>
                <a:solidFill>
                  <a:schemeClr val="tx1">
                    <a:lumMod val="95000"/>
                  </a:schemeClr>
                </a:solidFill>
                <a:effectLst/>
                <a:uLnTx/>
                <a:uFillTx/>
                <a:latin typeface="Segoe" pitchFamily="34" charset="0"/>
                <a:ea typeface="+mj-ea"/>
                <a:cs typeface="+mj-cs"/>
              </a:rPr>
              <a:t>(Taller bars are better)</a:t>
            </a:r>
            <a:endParaRPr kumimoji="0" lang="en-US" sz="2000" b="0" i="1" u="none" strike="noStrike" kern="1200" cap="none" spc="0" normalizeH="0" baseline="0" noProof="0" dirty="0">
              <a:ln>
                <a:noFill/>
              </a:ln>
              <a:solidFill>
                <a:schemeClr val="tx1">
                  <a:lumMod val="95000"/>
                </a:schemeClr>
              </a:solidFill>
              <a:effectLst/>
              <a:uLnTx/>
              <a:uFillTx/>
              <a:latin typeface="Segoe" pitchFamily="34" charset="0"/>
              <a:ea typeface="+mj-ea"/>
              <a:cs typeface="+mj-cs"/>
            </a:endParaRPr>
          </a:p>
        </p:txBody>
      </p:sp>
      <p:graphicFrame>
        <p:nvGraphicFramePr>
          <p:cNvPr id="6" name="Content Placeholder 3"/>
          <p:cNvGraphicFramePr>
            <a:graphicFrameLocks/>
          </p:cNvGraphicFramePr>
          <p:nvPr/>
        </p:nvGraphicFramePr>
        <p:xfrm>
          <a:off x="1721680" y="2213215"/>
          <a:ext cx="5423884" cy="22675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52224" y="4350506"/>
            <a:ext cx="6429829" cy="338544"/>
          </a:xfrm>
          <a:prstGeom prst="rect">
            <a:avLst/>
          </a:prstGeom>
          <a:noFill/>
        </p:spPr>
        <p:txBody>
          <a:bodyPr wrap="square" lIns="91428" tIns="45715" rIns="91428" bIns="45715" rtlCol="0">
            <a:spAutoFit/>
          </a:bodyPr>
          <a:lstStyle/>
          <a:p>
            <a:pPr algn="l" defTabSz="384175" rtl="0">
              <a:tabLst>
                <a:tab pos="1770063" algn="l"/>
                <a:tab pos="1828800" algn="l"/>
                <a:tab pos="3425825" algn="l"/>
              </a:tabLst>
            </a:pPr>
            <a:r>
              <a:rPr lang="en-US" sz="1600" dirty="0">
                <a:solidFill>
                  <a:schemeClr val="tx1">
                    <a:lumMod val="65000"/>
                    <a:lumOff val="35000"/>
                  </a:schemeClr>
                </a:solidFill>
                <a:latin typeface="Segoe"/>
              </a:rPr>
              <a:t>    </a:t>
            </a:r>
            <a:r>
              <a:rPr lang="en-US" sz="1600" dirty="0" smtClean="0">
                <a:solidFill>
                  <a:schemeClr val="tx1">
                    <a:lumMod val="65000"/>
                    <a:lumOff val="35000"/>
                  </a:schemeClr>
                </a:solidFill>
                <a:latin typeface="Segoe"/>
              </a:rPr>
              <a:t>System </a:t>
            </a:r>
            <a:r>
              <a:rPr lang="en-US" sz="1600" dirty="0">
                <a:solidFill>
                  <a:schemeClr val="tx1">
                    <a:lumMod val="65000"/>
                    <a:lumOff val="35000"/>
                  </a:schemeClr>
                </a:solidFill>
                <a:latin typeface="Segoe"/>
              </a:rPr>
              <a:t>A       </a:t>
            </a:r>
            <a:r>
              <a:rPr lang="en-US" sz="1600" dirty="0" smtClean="0">
                <a:solidFill>
                  <a:schemeClr val="tx1">
                    <a:lumMod val="65000"/>
                    <a:lumOff val="35000"/>
                  </a:schemeClr>
                </a:solidFill>
                <a:latin typeface="Segoe"/>
              </a:rPr>
              <a:t>	  System </a:t>
            </a:r>
            <a:r>
              <a:rPr lang="en-US" sz="1600" dirty="0">
                <a:solidFill>
                  <a:schemeClr val="tx1">
                    <a:lumMod val="65000"/>
                    <a:lumOff val="35000"/>
                  </a:schemeClr>
                </a:solidFill>
                <a:latin typeface="Segoe"/>
              </a:rPr>
              <a:t>B </a:t>
            </a:r>
            <a:r>
              <a:rPr lang="en-US" sz="1600" dirty="0" smtClean="0">
                <a:solidFill>
                  <a:schemeClr val="tx1">
                    <a:lumMod val="65000"/>
                    <a:lumOff val="35000"/>
                  </a:schemeClr>
                </a:solidFill>
                <a:latin typeface="Segoe"/>
              </a:rPr>
              <a:t>	 System </a:t>
            </a:r>
            <a:r>
              <a:rPr lang="en-US" sz="1600" dirty="0">
                <a:solidFill>
                  <a:schemeClr val="tx1">
                    <a:lumMod val="65000"/>
                    <a:lumOff val="35000"/>
                  </a:schemeClr>
                </a:solidFill>
                <a:latin typeface="Segoe"/>
              </a:rPr>
              <a:t>C</a:t>
            </a:r>
          </a:p>
        </p:txBody>
      </p:sp>
      <p:sp>
        <p:nvSpPr>
          <p:cNvPr id="8" name="Rectangle 7"/>
          <p:cNvSpPr/>
          <p:nvPr/>
        </p:nvSpPr>
        <p:spPr>
          <a:xfrm rot="16200000">
            <a:off x="-385327" y="2949705"/>
            <a:ext cx="3041686" cy="584767"/>
          </a:xfrm>
          <a:prstGeom prst="rect">
            <a:avLst/>
          </a:prstGeom>
        </p:spPr>
        <p:txBody>
          <a:bodyPr wrap="square" lIns="91432" tIns="45716" rIns="91432" bIns="45716">
            <a:spAutoFit/>
          </a:bodyPr>
          <a:lstStyle/>
          <a:p>
            <a:pPr algn="ctr"/>
            <a:r>
              <a:rPr lang="en-US" sz="1600" dirty="0" smtClean="0">
                <a:solidFill>
                  <a:schemeClr val="tx1">
                    <a:lumMod val="65000"/>
                    <a:lumOff val="35000"/>
                  </a:schemeClr>
                </a:solidFill>
                <a:latin typeface="Segoe" pitchFamily="34" charset="0"/>
              </a:rPr>
              <a:t>DVD Rundown</a:t>
            </a:r>
            <a:br>
              <a:rPr lang="en-US" sz="1600" dirty="0" smtClean="0">
                <a:solidFill>
                  <a:schemeClr val="tx1">
                    <a:lumMod val="65000"/>
                    <a:lumOff val="35000"/>
                  </a:schemeClr>
                </a:solidFill>
                <a:latin typeface="Segoe" pitchFamily="34" charset="0"/>
              </a:rPr>
            </a:br>
            <a:r>
              <a:rPr lang="en-US" sz="1600" dirty="0" smtClean="0">
                <a:solidFill>
                  <a:schemeClr val="tx1">
                    <a:lumMod val="65000"/>
                    <a:lumOff val="35000"/>
                  </a:schemeClr>
                </a:solidFill>
                <a:latin typeface="Segoe" pitchFamily="34" charset="0"/>
              </a:rPr>
              <a:t> Battery Life (Minutes)</a:t>
            </a:r>
            <a:endParaRPr lang="en-US" sz="1600" dirty="0">
              <a:solidFill>
                <a:schemeClr val="tx1">
                  <a:lumMod val="65000"/>
                  <a:lumOff val="35000"/>
                </a:schemeClr>
              </a:solidFill>
              <a:latin typeface="Segoe" pitchFamily="34" charset="0"/>
            </a:endParaRPr>
          </a:p>
        </p:txBody>
      </p:sp>
      <p:sp>
        <p:nvSpPr>
          <p:cNvPr id="11" name="Rectangle 10"/>
          <p:cNvSpPr/>
          <p:nvPr/>
        </p:nvSpPr>
        <p:spPr>
          <a:xfrm>
            <a:off x="2728696" y="5130271"/>
            <a:ext cx="2025988" cy="338546"/>
          </a:xfrm>
          <a:prstGeom prst="rect">
            <a:avLst/>
          </a:prstGeom>
        </p:spPr>
        <p:txBody>
          <a:bodyPr wrap="none" lIns="91432" tIns="45716" rIns="91432" bIns="45716">
            <a:spAutoFit/>
          </a:bodyPr>
          <a:lstStyle/>
          <a:p>
            <a:r>
              <a:rPr lang="en-US" sz="1600" dirty="0" smtClean="0">
                <a:solidFill>
                  <a:schemeClr val="tx1">
                    <a:lumMod val="95000"/>
                  </a:schemeClr>
                </a:solidFill>
                <a:latin typeface="Segoe" pitchFamily="34" charset="0"/>
              </a:rPr>
              <a:t>Windows Vista SP1 </a:t>
            </a:r>
            <a:endParaRPr lang="en-US" sz="1600" dirty="0">
              <a:solidFill>
                <a:schemeClr val="tx1">
                  <a:lumMod val="95000"/>
                </a:schemeClr>
              </a:solidFill>
              <a:latin typeface="Segoe" pitchFamily="34" charset="0"/>
            </a:endParaRPr>
          </a:p>
        </p:txBody>
      </p:sp>
      <p:sp>
        <p:nvSpPr>
          <p:cNvPr id="12" name="Rectangle 11"/>
          <p:cNvSpPr/>
          <p:nvPr/>
        </p:nvSpPr>
        <p:spPr>
          <a:xfrm>
            <a:off x="4749406" y="5130271"/>
            <a:ext cx="2053751" cy="338546"/>
          </a:xfrm>
          <a:prstGeom prst="rect">
            <a:avLst/>
          </a:prstGeom>
        </p:spPr>
        <p:txBody>
          <a:bodyPr wrap="none" lIns="91432" tIns="45716" rIns="91432" bIns="45716">
            <a:spAutoFit/>
          </a:bodyPr>
          <a:lstStyle/>
          <a:p>
            <a:r>
              <a:rPr lang="en-US" sz="1600" dirty="0" smtClean="0">
                <a:solidFill>
                  <a:schemeClr val="tx1">
                    <a:lumMod val="95000"/>
                  </a:schemeClr>
                </a:solidFill>
                <a:latin typeface="Segoe" pitchFamily="34" charset="0"/>
              </a:rPr>
              <a:t>Windows 7 Pre-Beta</a:t>
            </a:r>
            <a:endParaRPr lang="en-US" sz="1600" dirty="0">
              <a:solidFill>
                <a:schemeClr val="tx1">
                  <a:lumMod val="95000"/>
                </a:schemeClr>
              </a:solidFill>
              <a:latin typeface="Segoe" pitchFamily="34" charset="0"/>
            </a:endParaRPr>
          </a:p>
        </p:txBody>
      </p:sp>
      <p:sp>
        <p:nvSpPr>
          <p:cNvPr id="23" name="Rectangle 22"/>
          <p:cNvSpPr/>
          <p:nvPr/>
        </p:nvSpPr>
        <p:spPr>
          <a:xfrm>
            <a:off x="4647473" y="5203744"/>
            <a:ext cx="152400" cy="127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Rectangle 23"/>
          <p:cNvSpPr/>
          <p:nvPr/>
        </p:nvSpPr>
        <p:spPr>
          <a:xfrm>
            <a:off x="2609667" y="5203744"/>
            <a:ext cx="152400" cy="127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TextBox 21"/>
          <p:cNvSpPr txBox="1"/>
          <p:nvPr/>
        </p:nvSpPr>
        <p:spPr>
          <a:xfrm>
            <a:off x="2" y="5125094"/>
            <a:ext cx="1895071" cy="707886"/>
          </a:xfrm>
          <a:prstGeom prst="rect">
            <a:avLst/>
          </a:prstGeom>
          <a:noFill/>
        </p:spPr>
        <p:txBody>
          <a:bodyPr wrap="none" rtlCol="0">
            <a:spAutoFit/>
          </a:bodyPr>
          <a:lstStyle/>
          <a:p>
            <a:r>
              <a:rPr lang="en-US" sz="1000" dirty="0" smtClean="0">
                <a:solidFill>
                  <a:schemeClr val="tx1">
                    <a:lumMod val="95000"/>
                  </a:schemeClr>
                </a:solidFill>
                <a:latin typeface="Segoe" pitchFamily="34" charset="0"/>
              </a:rPr>
              <a:t>Preliminary data gathered on </a:t>
            </a:r>
          </a:p>
          <a:p>
            <a:r>
              <a:rPr lang="en-US" sz="1000" dirty="0" smtClean="0">
                <a:solidFill>
                  <a:schemeClr val="tx1">
                    <a:lumMod val="95000"/>
                  </a:schemeClr>
                </a:solidFill>
                <a:latin typeface="Segoe" pitchFamily="34" charset="0"/>
              </a:rPr>
              <a:t>Windows 7 pre-release builds </a:t>
            </a:r>
          </a:p>
          <a:p>
            <a:r>
              <a:rPr lang="en-US" sz="1000" dirty="0" smtClean="0">
                <a:solidFill>
                  <a:schemeClr val="tx1">
                    <a:lumMod val="95000"/>
                  </a:schemeClr>
                </a:solidFill>
                <a:latin typeface="Segoe" pitchFamily="34" charset="0"/>
              </a:rPr>
              <a:t>on sample of  test systems.</a:t>
            </a:r>
          </a:p>
          <a:p>
            <a:endParaRPr lang="en-US" sz="1000" dirty="0" smtClean="0">
              <a:solidFill>
                <a:schemeClr val="tx1">
                  <a:lumMod val="95000"/>
                </a:schemeClr>
              </a:solidFill>
              <a:latin typeface="Segoe" pitchFamily="34" charset="0"/>
            </a:endParaRPr>
          </a:p>
        </p:txBody>
      </p:sp>
      <p:sp>
        <p:nvSpPr>
          <p:cNvPr id="20" name="Title 1"/>
          <p:cNvSpPr txBox="1">
            <a:spLocks/>
          </p:cNvSpPr>
          <p:nvPr/>
        </p:nvSpPr>
        <p:spPr>
          <a:xfrm>
            <a:off x="381000" y="191824"/>
            <a:ext cx="8382000" cy="553998"/>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Works The Way You Want</a:t>
            </a:r>
            <a:endParaRPr kumimoji="0" lang="en-US" sz="4800" b="0" i="0" u="none" strike="noStrike" kern="1200" cap="none" spc="-150" normalizeH="0" baseline="0" noProof="0" dirty="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8" grpId="0" animBg="1"/>
      <p:bldP spid="5" grpId="0"/>
      <p:bldGraphic spid="6" grpId="0">
        <p:bldAsOne/>
      </p:bldGraphic>
      <p:bldP spid="7" grpId="0"/>
      <p:bldP spid="8" grpId="0"/>
      <p:bldP spid="11" grpId="0"/>
      <p:bldP spid="12" grpId="0"/>
      <p:bldP spid="23" grpId="0" animBg="1"/>
      <p:bldP spid="24" grpId="0" animBg="1"/>
    </p:bldLst>
  </p:timing>
</p:sld>
</file>

<file path=ppt/theme/theme1.xml><?xml version="1.0" encoding="utf-8"?>
<a:theme xmlns:a="http://schemas.openxmlformats.org/drawingml/2006/main" name="2_Windows_Vista_Core[1]">
  <a:themeElements>
    <a:clrScheme name="Custom 2">
      <a:dk1>
        <a:sysClr val="windowText" lastClr="000000"/>
      </a:dk1>
      <a:lt1>
        <a:sysClr val="window" lastClr="FFFFFF"/>
      </a:lt1>
      <a:dk2>
        <a:srgbClr xmlns:mc="http://schemas.openxmlformats.org/markup-compatibility/2006" xmlns:a14="http://schemas.microsoft.com/office/drawing/2010/main" val="464646" mc:Ignorable=""/>
      </a:dk2>
      <a:lt2>
        <a:srgbClr xmlns:mc="http://schemas.openxmlformats.org/markup-compatibility/2006" xmlns:a14="http://schemas.microsoft.com/office/drawing/2010/main" val="DEF5FA" mc:Ignorable=""/>
      </a:lt2>
      <a:accent1>
        <a:srgbClr xmlns:mc="http://schemas.openxmlformats.org/markup-compatibility/2006" xmlns:a14="http://schemas.microsoft.com/office/drawing/2010/main" val="2DA2BF" mc:Ignorable=""/>
      </a:accent1>
      <a:accent2>
        <a:srgbClr xmlns:mc="http://schemas.openxmlformats.org/markup-compatibility/2006" xmlns:a14="http://schemas.microsoft.com/office/drawing/2010/main" val="EABD00" mc:Ignorable=""/>
      </a:accent2>
      <a:accent3>
        <a:srgbClr xmlns:mc="http://schemas.openxmlformats.org/markup-compatibility/2006" xmlns:a14="http://schemas.microsoft.com/office/drawing/2010/main" val="EB641B" mc:Ignorable=""/>
      </a:accent3>
      <a:accent4>
        <a:srgbClr xmlns:mc="http://schemas.openxmlformats.org/markup-compatibility/2006" xmlns:a14="http://schemas.microsoft.com/office/drawing/2010/main" val="39639D" mc:Ignorable=""/>
      </a:accent4>
      <a:accent5>
        <a:srgbClr xmlns:mc="http://schemas.openxmlformats.org/markup-compatibility/2006" xmlns:a14="http://schemas.microsoft.com/office/drawing/2010/main" val="408054" mc:Ignorable=""/>
      </a:accent5>
      <a:accent6>
        <a:srgbClr xmlns:mc="http://schemas.openxmlformats.org/markup-compatibility/2006" xmlns:a14="http://schemas.microsoft.com/office/drawing/2010/main" val="5A6E18" mc:Ignorable=""/>
      </a:accent6>
      <a:hlink>
        <a:srgbClr xmlns:mc="http://schemas.openxmlformats.org/markup-compatibility/2006" xmlns:a14="http://schemas.microsoft.com/office/drawing/2010/main" val="FF8119" mc:Ignorable=""/>
      </a:hlink>
      <a:folHlink>
        <a:srgbClr xmlns:mc="http://schemas.openxmlformats.org/markup-compatibility/2006" xmlns:a14="http://schemas.microsoft.com/office/drawing/2010/main" val="44B9E8"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3_Windows_Vista_Core[1]">
  <a:themeElements>
    <a:clrScheme name="Custom 2">
      <a:dk1>
        <a:sysClr val="windowText" lastClr="000000"/>
      </a:dk1>
      <a:lt1>
        <a:sysClr val="window" lastClr="FFFFFF"/>
      </a:lt1>
      <a:dk2>
        <a:srgbClr xmlns:mc="http://schemas.openxmlformats.org/markup-compatibility/2006" xmlns:a14="http://schemas.microsoft.com/office/drawing/2010/main" val="464646" mc:Ignorable=""/>
      </a:dk2>
      <a:lt2>
        <a:srgbClr xmlns:mc="http://schemas.openxmlformats.org/markup-compatibility/2006" xmlns:a14="http://schemas.microsoft.com/office/drawing/2010/main" val="DEF5FA" mc:Ignorable=""/>
      </a:lt2>
      <a:accent1>
        <a:srgbClr xmlns:mc="http://schemas.openxmlformats.org/markup-compatibility/2006" xmlns:a14="http://schemas.microsoft.com/office/drawing/2010/main" val="2DA2BF" mc:Ignorable=""/>
      </a:accent1>
      <a:accent2>
        <a:srgbClr xmlns:mc="http://schemas.openxmlformats.org/markup-compatibility/2006" xmlns:a14="http://schemas.microsoft.com/office/drawing/2010/main" val="EABD00" mc:Ignorable=""/>
      </a:accent2>
      <a:accent3>
        <a:srgbClr xmlns:mc="http://schemas.openxmlformats.org/markup-compatibility/2006" xmlns:a14="http://schemas.microsoft.com/office/drawing/2010/main" val="EB641B" mc:Ignorable=""/>
      </a:accent3>
      <a:accent4>
        <a:srgbClr xmlns:mc="http://schemas.openxmlformats.org/markup-compatibility/2006" xmlns:a14="http://schemas.microsoft.com/office/drawing/2010/main" val="39639D" mc:Ignorable=""/>
      </a:accent4>
      <a:accent5>
        <a:srgbClr xmlns:mc="http://schemas.openxmlformats.org/markup-compatibility/2006" xmlns:a14="http://schemas.microsoft.com/office/drawing/2010/main" val="408054" mc:Ignorable=""/>
      </a:accent5>
      <a:accent6>
        <a:srgbClr xmlns:mc="http://schemas.openxmlformats.org/markup-compatibility/2006" xmlns:a14="http://schemas.microsoft.com/office/drawing/2010/main" val="5A6E18" mc:Ignorable=""/>
      </a:accent6>
      <a:hlink>
        <a:srgbClr xmlns:mc="http://schemas.openxmlformats.org/markup-compatibility/2006" xmlns:a14="http://schemas.microsoft.com/office/drawing/2010/main" val="FF8119" mc:Ignorable=""/>
      </a:hlink>
      <a:folHlink>
        <a:srgbClr xmlns:mc="http://schemas.openxmlformats.org/markup-compatibility/2006" xmlns:a14="http://schemas.microsoft.com/office/drawing/2010/main" val="44B9E8"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5_Custom Design">
  <a:themeElements>
    <a:clrScheme name="Apex">
      <a:dk1>
        <a:sysClr val="windowText" lastClr="000000"/>
      </a:dk1>
      <a:lt1>
        <a:sysClr val="window" lastClr="FFFFFF"/>
      </a:lt1>
      <a:dk2>
        <a:srgbClr xmlns:mc="http://schemas.openxmlformats.org/markup-compatibility/2006" xmlns:a14="http://schemas.microsoft.com/office/drawing/2010/main" val="69676D" mc:Ignorable=""/>
      </a:dk2>
      <a:lt2>
        <a:srgbClr xmlns:mc="http://schemas.openxmlformats.org/markup-compatibility/2006" xmlns:a14="http://schemas.microsoft.com/office/drawing/2010/main" val="C9C2D1" mc:Ignorable=""/>
      </a:lt2>
      <a:accent1>
        <a:srgbClr xmlns:mc="http://schemas.openxmlformats.org/markup-compatibility/2006" xmlns:a14="http://schemas.microsoft.com/office/drawing/2010/main" val="CEB966" mc:Ignorable=""/>
      </a:accent1>
      <a:accent2>
        <a:srgbClr xmlns:mc="http://schemas.openxmlformats.org/markup-compatibility/2006" xmlns:a14="http://schemas.microsoft.com/office/drawing/2010/main" val="9CB084" mc:Ignorable=""/>
      </a:accent2>
      <a:accent3>
        <a:srgbClr xmlns:mc="http://schemas.openxmlformats.org/markup-compatibility/2006" xmlns:a14="http://schemas.microsoft.com/office/drawing/2010/main" val="6BB1C9" mc:Ignorable=""/>
      </a:accent3>
      <a:accent4>
        <a:srgbClr xmlns:mc="http://schemas.openxmlformats.org/markup-compatibility/2006" xmlns:a14="http://schemas.microsoft.com/office/drawing/2010/main" val="6585CF" mc:Ignorable=""/>
      </a:accent4>
      <a:accent5>
        <a:srgbClr xmlns:mc="http://schemas.openxmlformats.org/markup-compatibility/2006" xmlns:a14="http://schemas.microsoft.com/office/drawing/2010/main" val="7E6BC9" mc:Ignorable=""/>
      </a:accent5>
      <a:accent6>
        <a:srgbClr xmlns:mc="http://schemas.openxmlformats.org/markup-compatibility/2006" xmlns:a14="http://schemas.microsoft.com/office/drawing/2010/main" val="A379BB" mc:Ignorable=""/>
      </a:accent6>
      <a:hlink>
        <a:srgbClr xmlns:mc="http://schemas.openxmlformats.org/markup-compatibility/2006" xmlns:a14="http://schemas.microsoft.com/office/drawing/2010/main" val="410082" mc:Ignorable=""/>
      </a:hlink>
      <a:folHlink>
        <a:srgbClr xmlns:mc="http://schemas.openxmlformats.org/markup-compatibility/2006" xmlns:a14="http://schemas.microsoft.com/office/drawing/2010/main" val="932968" mc:Ignorable=""/>
      </a:folHlink>
    </a:clrScheme>
    <a:fontScheme name="Custom Design">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rgbClr xmlns:mc="http://schemas.openxmlformats.org/markup-compatibility/2006" xmlns:a14="http://schemas.microsoft.com/office/drawing/2010/main" val="007976" mc:Ignorable=""/>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xmlns:mc="http://schemas.openxmlformats.org/markup-compatibility/2006" xmlns:a14="http://schemas.microsoft.com/office/drawing/2010/main" val="007976" mc:Ignorable=""/>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solidFill>
              <a:schemeClr val="tx1"/>
            </a:solidFill>
            <a:effectLst/>
            <a:latin typeface="Arial" pitchFamily="34" charset="0"/>
          </a:defRPr>
        </a:defPPr>
      </a:lstStyle>
    </a:lnDef>
  </a:objectDefaults>
  <a:extraClrSchemeLst>
    <a:extraClrScheme>
      <a:clrScheme name="Custom Desig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ustom Design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ustom Design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ustom Design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ustom Design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ustom Design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ustom Design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ustom Design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ustom Design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ustom Design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ustom Design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ustom Design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ustom Design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00000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ustom Design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DDDDD"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00000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EBEBEB"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indows_Client_Generic_v15">
  <a:themeElements>
    <a:clrScheme name="Custom 2">
      <a:dk1>
        <a:sysClr val="windowText" lastClr="000000"/>
      </a:dk1>
      <a:lt1>
        <a:sysClr val="window" lastClr="FFFFFF"/>
      </a:lt1>
      <a:dk2>
        <a:srgbClr xmlns:mc="http://schemas.openxmlformats.org/markup-compatibility/2006" xmlns:a14="http://schemas.microsoft.com/office/drawing/2010/main" val="464646" mc:Ignorable=""/>
      </a:dk2>
      <a:lt2>
        <a:srgbClr xmlns:mc="http://schemas.openxmlformats.org/markup-compatibility/2006" xmlns:a14="http://schemas.microsoft.com/office/drawing/2010/main" val="DEF5FA" mc:Ignorable=""/>
      </a:lt2>
      <a:accent1>
        <a:srgbClr xmlns:mc="http://schemas.openxmlformats.org/markup-compatibility/2006" xmlns:a14="http://schemas.microsoft.com/office/drawing/2010/main" val="2DA2BF" mc:Ignorable=""/>
      </a:accent1>
      <a:accent2>
        <a:srgbClr xmlns:mc="http://schemas.openxmlformats.org/markup-compatibility/2006" xmlns:a14="http://schemas.microsoft.com/office/drawing/2010/main" val="EABD00" mc:Ignorable=""/>
      </a:accent2>
      <a:accent3>
        <a:srgbClr xmlns:mc="http://schemas.openxmlformats.org/markup-compatibility/2006" xmlns:a14="http://schemas.microsoft.com/office/drawing/2010/main" val="EB641B" mc:Ignorable=""/>
      </a:accent3>
      <a:accent4>
        <a:srgbClr xmlns:mc="http://schemas.openxmlformats.org/markup-compatibility/2006" xmlns:a14="http://schemas.microsoft.com/office/drawing/2010/main" val="39639D" mc:Ignorable=""/>
      </a:accent4>
      <a:accent5>
        <a:srgbClr xmlns:mc="http://schemas.openxmlformats.org/markup-compatibility/2006" xmlns:a14="http://schemas.microsoft.com/office/drawing/2010/main" val="408054" mc:Ignorable=""/>
      </a:accent5>
      <a:accent6>
        <a:srgbClr xmlns:mc="http://schemas.openxmlformats.org/markup-compatibility/2006" xmlns:a14="http://schemas.microsoft.com/office/drawing/2010/main" val="5A6E18" mc:Ignorable=""/>
      </a:accent6>
      <a:hlink>
        <a:srgbClr xmlns:mc="http://schemas.openxmlformats.org/markup-compatibility/2006" xmlns:a14="http://schemas.microsoft.com/office/drawing/2010/main" val="FF8119" mc:Ignorable=""/>
      </a:hlink>
      <a:folHlink>
        <a:srgbClr xmlns:mc="http://schemas.openxmlformats.org/markup-compatibility/2006" xmlns:a14="http://schemas.microsoft.com/office/drawing/2010/main" val="44B9E8"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1690</Words>
  <Application>Microsoft Office PowerPoint</Application>
  <PresentationFormat>On-screen Show (16:10)</PresentationFormat>
  <Paragraphs>381</Paragraphs>
  <Slides>43</Slides>
  <Notes>32</Notes>
  <HiddenSlides>7</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2_Windows_Vista_Core[1]</vt:lpstr>
      <vt:lpstr>3_Windows_Vista_Core[1]</vt:lpstr>
      <vt:lpstr>5_Custom Design</vt:lpstr>
      <vt:lpstr>Windows_Client_Generic_v15</vt:lpstr>
      <vt:lpstr>PowerPoint Presentation</vt:lpstr>
      <vt:lpstr>PowerPoint Presentation</vt:lpstr>
      <vt:lpstr>PowerPoint Presentation</vt:lpstr>
      <vt:lpstr>Improved Fundamentals</vt:lpstr>
      <vt:lpstr>Windows 7 Builds on Windows Vista Deployment, Testing, and Pilots Today Will Continue to Pay Off</vt:lpstr>
      <vt:lpstr>What We Heard from Customers</vt:lpstr>
      <vt:lpstr>Works The Way You Want</vt:lpstr>
      <vt:lpstr>Works The Way You Want</vt:lpstr>
      <vt:lpstr>Battery Life Increase Example</vt:lpstr>
      <vt:lpstr>Works The Way You Want</vt:lpstr>
      <vt:lpstr>Works The Way You Want</vt:lpstr>
      <vt:lpstr>Works The Way You Want</vt:lpstr>
      <vt:lpstr>PowerPoint Presentation</vt:lpstr>
      <vt:lpstr>Windows 7 for the Enterprise Makes the things you do today faster and easier, and new things possible</vt:lpstr>
      <vt:lpstr>Make Users Productive Anywhere</vt:lpstr>
      <vt:lpstr>Enterprise Search  Make Users Productive Anywhere  </vt:lpstr>
      <vt:lpstr>PowerPoint Presentation</vt:lpstr>
      <vt:lpstr>Remote Access for Mobile Workers  Make Users Productive Anywhere </vt:lpstr>
      <vt:lpstr>PowerPoint Presentation</vt:lpstr>
      <vt:lpstr>Branch Office Network Performance  Make Users Productive Anywhere   </vt:lpstr>
      <vt:lpstr>PowerPoint Presentation</vt:lpstr>
      <vt:lpstr>Enhance Security &amp; Control </vt:lpstr>
      <vt:lpstr>Data Protection Enhance Security &amp; Control </vt:lpstr>
      <vt:lpstr>PowerPoint Presentation</vt:lpstr>
      <vt:lpstr>Application Control  Enhance Security and Control  </vt:lpstr>
      <vt:lpstr>PowerPoint Presentation</vt:lpstr>
      <vt:lpstr>Streamline PC Management</vt:lpstr>
      <vt:lpstr>Virtual Desktop Infrastructure Streamline PC Management</vt:lpstr>
      <vt:lpstr>PowerPoint Presentation</vt:lpstr>
      <vt:lpstr>Virtual Windows XP</vt:lpstr>
      <vt:lpstr>Windows 7 experience for Windows XP Apps</vt:lpstr>
      <vt:lpstr>Easy setup from a Windows 7 Desktop </vt:lpstr>
      <vt:lpstr>Install Applications in Virtual Windows XP is Easy</vt:lpstr>
      <vt:lpstr>… and address IE6 compatibility concerns for Windows 7</vt:lpstr>
      <vt:lpstr>PowerPoint Presentation</vt:lpstr>
      <vt:lpstr>Automation Streamline PC Management </vt:lpstr>
      <vt:lpstr>PowerPoint Presentation</vt:lpstr>
      <vt:lpstr>Deployment Enhancements</vt:lpstr>
      <vt:lpstr>PowerPoint Presentation</vt:lpstr>
      <vt:lpstr>Windows Optimized Desktop</vt:lpstr>
      <vt:lpstr>Windows Optimized Desktop: MDOP    Better management to save costs; ease future upgrades</vt:lpstr>
      <vt:lpstr>So What do I do Now?</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2009-11-12T04:29:01Z</dcterms:created>
  <dcterms:modified xsi:type="dcterms:W3CDTF">2009-11-12T04:29:35Z</dcterms:modified>
</cp:coreProperties>
</file>