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8" r:id="rId3"/>
    <p:sldId id="262" r:id="rId4"/>
    <p:sldId id="261" r:id="rId5"/>
    <p:sldId id="260" r:id="rId6"/>
    <p:sldId id="259" r:id="rId7"/>
    <p:sldId id="266" r:id="rId8"/>
    <p:sldId id="265" r:id="rId9"/>
    <p:sldId id="270" r:id="rId10"/>
    <p:sldId id="269" r:id="rId11"/>
    <p:sldId id="268" r:id="rId12"/>
    <p:sldId id="267" r:id="rId13"/>
    <p:sldId id="263" r:id="rId14"/>
    <p:sldId id="264" r:id="rId15"/>
    <p:sldId id="271" r:id="rId16"/>
    <p:sldId id="273"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10/7/2014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bham.kent.sch.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13507" y="1340768"/>
            <a:ext cx="8388424" cy="1400791"/>
          </a:xfrm>
        </p:spPr>
        <p:txBody>
          <a:bodyPr>
            <a:noAutofit/>
          </a:bodyPr>
          <a:lstStyle/>
          <a:p>
            <a:pPr algn="ctr"/>
            <a:r>
              <a:rPr lang="en-GB" sz="3200" dirty="0" smtClean="0">
                <a:latin typeface="Comic Sans MS" pitchFamily="66" charset="0"/>
              </a:rPr>
              <a:t>Relationships and Sexual Education</a:t>
            </a:r>
          </a:p>
          <a:p>
            <a:pPr algn="ctr"/>
            <a:r>
              <a:rPr lang="en-GB" sz="3200" dirty="0" smtClean="0">
                <a:latin typeface="Comic Sans MS" pitchFamily="66" charset="0"/>
              </a:rPr>
              <a:t>at</a:t>
            </a:r>
            <a:endParaRPr lang="en-GB" sz="32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5575" y="2348880"/>
            <a:ext cx="6364288"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1"/>
          <p:cNvSpPr txBox="1">
            <a:spLocks/>
          </p:cNvSpPr>
          <p:nvPr/>
        </p:nvSpPr>
        <p:spPr>
          <a:xfrm>
            <a:off x="413507" y="5301208"/>
            <a:ext cx="8388424" cy="1400791"/>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en-GB" sz="3200" dirty="0" smtClean="0">
                <a:latin typeface="Comic Sans MS" pitchFamily="66" charset="0"/>
              </a:rPr>
              <a:t>Emma </a:t>
            </a:r>
            <a:r>
              <a:rPr lang="en-GB" sz="3200" dirty="0" err="1" smtClean="0">
                <a:latin typeface="Comic Sans MS" pitchFamily="66" charset="0"/>
              </a:rPr>
              <a:t>Heasman</a:t>
            </a:r>
            <a:r>
              <a:rPr lang="en-GB" sz="3200" dirty="0" smtClean="0">
                <a:latin typeface="Comic Sans MS" pitchFamily="66" charset="0"/>
              </a:rPr>
              <a:t> – PSHE Co-ordinator</a:t>
            </a:r>
            <a:endParaRPr lang="en-GB" sz="3200" dirty="0">
              <a:latin typeface="Comic Sans MS" pitchFamily="66" charset="0"/>
            </a:endParaRPr>
          </a:p>
        </p:txBody>
      </p:sp>
    </p:spTree>
    <p:extLst>
      <p:ext uri="{BB962C8B-B14F-4D97-AF65-F5344CB8AC3E}">
        <p14:creationId xmlns:p14="http://schemas.microsoft.com/office/powerpoint/2010/main" val="257112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7544" y="1268414"/>
            <a:ext cx="8079959" cy="5262979"/>
          </a:xfrm>
          <a:prstGeom prst="rect">
            <a:avLst/>
          </a:prstGeom>
        </p:spPr>
        <p:txBody>
          <a:bodyPr wrap="square">
            <a:spAutoFit/>
          </a:bodyPr>
          <a:lstStyle/>
          <a:p>
            <a:pPr marL="285750" lvl="0" indent="-285750">
              <a:buFont typeface="Arial" pitchFamily="34" charset="0"/>
              <a:buChar char="•"/>
            </a:pPr>
            <a:r>
              <a:rPr lang="en-GB" sz="2400" dirty="0">
                <a:latin typeface="Comic Sans MS" pitchFamily="66" charset="0"/>
              </a:rPr>
              <a:t>To be able to resist pressure and </a:t>
            </a:r>
            <a:r>
              <a:rPr lang="en-GB" sz="2400" dirty="0" smtClean="0">
                <a:latin typeface="Comic Sans MS" pitchFamily="66" charset="0"/>
              </a:rPr>
              <a:t>influence.</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400" dirty="0">
                <a:latin typeface="Comic Sans MS" pitchFamily="66" charset="0"/>
              </a:rPr>
              <a:t>To know some of the changes in their bodies as they approach puberty and how to deal with them. </a:t>
            </a:r>
            <a:endParaRPr lang="en-GB" sz="2400" dirty="0" smtClean="0">
              <a:latin typeface="Comic Sans MS" pitchFamily="66" charset="0"/>
            </a:endParaRPr>
          </a:p>
          <a:p>
            <a:pPr marL="285750" lvl="0" indent="-285750">
              <a:buFont typeface="Arial" pitchFamily="34" charset="0"/>
              <a:buChar char="•"/>
            </a:pPr>
            <a:endParaRPr lang="en-GB" sz="1600" dirty="0" smtClean="0">
              <a:latin typeface="Comic Sans MS" pitchFamily="66" charset="0"/>
            </a:endParaRPr>
          </a:p>
          <a:p>
            <a:pPr marL="285750" lvl="0" indent="-285750">
              <a:buFont typeface="Arial" pitchFamily="34" charset="0"/>
              <a:buChar char="•"/>
            </a:pPr>
            <a:r>
              <a:rPr lang="en-GB" sz="2400" dirty="0" smtClean="0">
                <a:latin typeface="Comic Sans MS" pitchFamily="66" charset="0"/>
              </a:rPr>
              <a:t>Know </a:t>
            </a:r>
            <a:r>
              <a:rPr lang="en-GB" sz="2400" dirty="0">
                <a:latin typeface="Comic Sans MS" pitchFamily="66" charset="0"/>
              </a:rPr>
              <a:t>that a degree of apprehension about change is normal and that humans have a range of strategies for coping flexibly with it</a:t>
            </a:r>
            <a:r>
              <a:rPr lang="en-GB" sz="24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400" dirty="0">
                <a:latin typeface="Comic Sans MS" pitchFamily="66" charset="0"/>
              </a:rPr>
              <a:t>Develop strategies to recognise feelings in others and to help others overcome negative feelings</a:t>
            </a:r>
            <a:r>
              <a:rPr lang="en-GB" sz="24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400" dirty="0">
                <a:latin typeface="Comic Sans MS" pitchFamily="66" charset="0"/>
              </a:rPr>
              <a:t>Use problem- solving skills to generate solutions, decide on a course of action, implement it, and review it.</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4</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407353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444" y="6453336"/>
            <a:ext cx="5731039" cy="641008"/>
          </a:xfrm>
        </p:spPr>
        <p:txBody>
          <a:bodyPr/>
          <a:lstStyle/>
          <a:p>
            <a:r>
              <a:rPr lang="en-GB" sz="2000" dirty="0" smtClean="0">
                <a:latin typeface="Comic Sans MS" pitchFamily="66" charset="0"/>
              </a:rPr>
              <a:t>RSE at Cobham</a:t>
            </a:r>
            <a:endParaRPr lang="en-GB" sz="20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7543" y="1484784"/>
            <a:ext cx="8079959" cy="5139869"/>
          </a:xfrm>
          <a:prstGeom prst="rect">
            <a:avLst/>
          </a:prstGeom>
        </p:spPr>
        <p:txBody>
          <a:bodyPr wrap="square">
            <a:spAutoFit/>
          </a:bodyPr>
          <a:lstStyle/>
          <a:p>
            <a:pPr marL="285750" lvl="0" indent="-285750">
              <a:buFont typeface="Arial" pitchFamily="34" charset="0"/>
              <a:buChar char="•"/>
            </a:pPr>
            <a:r>
              <a:rPr lang="en-GB" sz="2200" dirty="0">
                <a:latin typeface="Comic Sans MS" pitchFamily="66" charset="0"/>
              </a:rPr>
              <a:t>Explore friendship choices. </a:t>
            </a:r>
            <a:endParaRPr lang="en-GB" sz="2200" dirty="0" smtClean="0">
              <a:latin typeface="Comic Sans MS" pitchFamily="66" charset="0"/>
            </a:endParaRP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revise knowledge of some of the changes in their bodies as they approach puberty and how to deal with them</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be able to </a:t>
            </a:r>
            <a:r>
              <a:rPr lang="en-GB" sz="2200" dirty="0" smtClean="0">
                <a:latin typeface="Comic Sans MS" pitchFamily="66" charset="0"/>
              </a:rPr>
              <a:t>assess risks and make appropriate, safe decisions.</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Explore the idea that negative feelings about change do not last for ever. </a:t>
            </a:r>
            <a:endParaRPr lang="en-GB" sz="2200" dirty="0" smtClean="0">
              <a:latin typeface="Comic Sans MS" pitchFamily="66" charset="0"/>
            </a:endParaRP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learn about every human’s basic rights and the differences between needs, wants and rights</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be aware of the greater need for personal hygiene.</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5</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23470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2937" y="6416807"/>
            <a:ext cx="5731039" cy="641008"/>
          </a:xfrm>
        </p:spPr>
        <p:txBody>
          <a:bodyPr/>
          <a:lstStyle/>
          <a:p>
            <a:r>
              <a:rPr lang="en-GB" sz="2000" dirty="0" smtClean="0">
                <a:latin typeface="Comic Sans MS" pitchFamily="66" charset="0"/>
              </a:rPr>
              <a:t>RSE at Cobham</a:t>
            </a:r>
            <a:endParaRPr lang="en-GB" sz="20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39551" y="1412776"/>
            <a:ext cx="8007951" cy="5324535"/>
          </a:xfrm>
          <a:prstGeom prst="rect">
            <a:avLst/>
          </a:prstGeom>
        </p:spPr>
        <p:txBody>
          <a:bodyPr wrap="square">
            <a:spAutoFit/>
          </a:bodyPr>
          <a:lstStyle/>
          <a:p>
            <a:pPr marL="285750" lvl="0" indent="-285750">
              <a:buFont typeface="Arial" pitchFamily="34" charset="0"/>
              <a:buChar char="•"/>
            </a:pPr>
            <a:r>
              <a:rPr lang="en-GB" sz="2000" dirty="0">
                <a:latin typeface="Comic Sans MS" pitchFamily="66" charset="0"/>
              </a:rPr>
              <a:t>Know that there are both internal and external body changes during puberty</a:t>
            </a:r>
            <a:r>
              <a:rPr lang="en-GB" sz="20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Know that each person is made from an egg from a woman and a sperm from a </a:t>
            </a:r>
            <a:r>
              <a:rPr lang="en-GB" sz="2000" dirty="0" smtClean="0">
                <a:latin typeface="Comic Sans MS" pitchFamily="66" charset="0"/>
              </a:rPr>
              <a:t>man.</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Know how it feels to hold a minority opinion, feel confident in standing up for your beliefs</a:t>
            </a:r>
            <a:r>
              <a:rPr lang="en-GB" sz="20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To explore the importance of taking responsibility for action and behaviour. </a:t>
            </a:r>
            <a:endParaRPr lang="en-GB" sz="2000" dirty="0" smtClean="0">
              <a:latin typeface="Comic Sans MS" pitchFamily="66" charset="0"/>
            </a:endParaRP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Develop strategies for managing their feelings</a:t>
            </a:r>
            <a:r>
              <a:rPr lang="en-GB" sz="20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Learn a number of strategies for dealing with embarrassment</a:t>
            </a:r>
            <a:r>
              <a:rPr lang="en-GB" sz="20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000" dirty="0">
                <a:latin typeface="Comic Sans MS" pitchFamily="66" charset="0"/>
              </a:rPr>
              <a:t>Develop strategies that enable them to manage change more effectively. </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6</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28725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11560" y="1628800"/>
            <a:ext cx="7992888" cy="4154984"/>
          </a:xfrm>
          <a:prstGeom prst="rect">
            <a:avLst/>
          </a:prstGeom>
        </p:spPr>
        <p:txBody>
          <a:bodyPr wrap="square">
            <a:spAutoFit/>
          </a:bodyPr>
          <a:lstStyle/>
          <a:p>
            <a:r>
              <a:rPr lang="en-GB" sz="2400" dirty="0">
                <a:latin typeface="Comic Sans MS" pitchFamily="66" charset="0"/>
              </a:rPr>
              <a:t>Parents and carers are the key people in teaching their children about RSE and helping them </a:t>
            </a:r>
            <a:r>
              <a:rPr lang="en-GB" sz="2400" dirty="0" smtClean="0">
                <a:latin typeface="Comic Sans MS" pitchFamily="66" charset="0"/>
              </a:rPr>
              <a:t>to cope </a:t>
            </a:r>
            <a:r>
              <a:rPr lang="en-GB" sz="2400" dirty="0">
                <a:latin typeface="Comic Sans MS" pitchFamily="66" charset="0"/>
              </a:rPr>
              <a:t>with the physical and emotional aspects of growing up</a:t>
            </a:r>
            <a:r>
              <a:rPr lang="en-GB" sz="2400" dirty="0" smtClean="0">
                <a:latin typeface="Comic Sans MS" pitchFamily="66" charset="0"/>
              </a:rPr>
              <a:t>.</a:t>
            </a:r>
          </a:p>
          <a:p>
            <a:endParaRPr lang="en-GB" sz="2400" dirty="0">
              <a:latin typeface="Comic Sans MS" pitchFamily="66" charset="0"/>
            </a:endParaRPr>
          </a:p>
          <a:p>
            <a:r>
              <a:rPr lang="en-GB" sz="2400" dirty="0" smtClean="0">
                <a:latin typeface="Comic Sans MS" pitchFamily="66" charset="0"/>
              </a:rPr>
              <a:t>You </a:t>
            </a:r>
            <a:r>
              <a:rPr lang="en-GB" sz="2400" dirty="0">
                <a:latin typeface="Comic Sans MS" pitchFamily="66" charset="0"/>
              </a:rPr>
              <a:t>are the main contributors to </a:t>
            </a:r>
            <a:r>
              <a:rPr lang="en-GB" sz="2400" dirty="0" smtClean="0">
                <a:latin typeface="Comic Sans MS" pitchFamily="66" charset="0"/>
              </a:rPr>
              <a:t>your children’s </a:t>
            </a:r>
            <a:r>
              <a:rPr lang="en-GB" sz="2400" dirty="0">
                <a:latin typeface="Comic Sans MS" pitchFamily="66" charset="0"/>
              </a:rPr>
              <a:t>development of values and attitudes. We aim to build on the learning that takes place at </a:t>
            </a:r>
            <a:r>
              <a:rPr lang="en-GB" sz="2400" dirty="0" smtClean="0">
                <a:latin typeface="Comic Sans MS" pitchFamily="66" charset="0"/>
              </a:rPr>
              <a:t>home.</a:t>
            </a:r>
          </a:p>
          <a:p>
            <a:endParaRPr lang="en-GB" sz="2400" dirty="0">
              <a:latin typeface="Comic Sans MS" pitchFamily="66" charset="0"/>
            </a:endParaRPr>
          </a:p>
          <a:p>
            <a:r>
              <a:rPr lang="en-GB" sz="2400" dirty="0" smtClean="0">
                <a:latin typeface="Comic Sans MS" pitchFamily="66" charset="0"/>
              </a:rPr>
              <a:t>We understand some </a:t>
            </a:r>
            <a:r>
              <a:rPr lang="en-GB" sz="2400" dirty="0">
                <a:latin typeface="Comic Sans MS" pitchFamily="66" charset="0"/>
              </a:rPr>
              <a:t>parents find it difficult to talk with their children about sex and relationships and may need support in how to do this. </a:t>
            </a:r>
          </a:p>
        </p:txBody>
      </p:sp>
      <p:sp>
        <p:nvSpPr>
          <p:cNvPr id="6" name="Rectangle 5"/>
          <p:cNvSpPr/>
          <p:nvPr/>
        </p:nvSpPr>
        <p:spPr>
          <a:xfrm>
            <a:off x="5978371" y="345084"/>
            <a:ext cx="2685351" cy="923330"/>
          </a:xfrm>
          <a:prstGeom prst="rect">
            <a:avLst/>
          </a:prstGeom>
          <a:noFill/>
        </p:spPr>
        <p:txBody>
          <a:bodyPr wrap="none" lIns="91440" tIns="45720" rIns="91440" bIns="45720">
            <a:spAutoFit/>
          </a:bodyPr>
          <a:lstStyle/>
          <a:p>
            <a:pPr algn="ct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Parents</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18374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027" y="6216992"/>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637744"/>
            <a:ext cx="3460964" cy="474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141" y="1641046"/>
            <a:ext cx="3096344" cy="4450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5436096" y="314306"/>
            <a:ext cx="3344185" cy="1323439"/>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Keeping </a:t>
            </a: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your</a:t>
            </a:r>
          </a:p>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children safe</a:t>
            </a: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93816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25466" y="1556792"/>
            <a:ext cx="8129712" cy="4524315"/>
          </a:xfrm>
          <a:prstGeom prst="rect">
            <a:avLst/>
          </a:prstGeom>
        </p:spPr>
        <p:txBody>
          <a:bodyPr wrap="square">
            <a:spAutoFit/>
          </a:bodyPr>
          <a:lstStyle/>
          <a:p>
            <a:pPr marL="285750" indent="-285750">
              <a:buFont typeface="Arial" pitchFamily="34" charset="0"/>
              <a:buChar char="•"/>
            </a:pPr>
            <a:r>
              <a:rPr lang="en-GB" sz="2400" dirty="0">
                <a:latin typeface="Comic Sans MS" pitchFamily="66" charset="0"/>
              </a:rPr>
              <a:t>Teach your children that we don’t keep secrets from one another, but we can keep surprises</a:t>
            </a:r>
            <a:r>
              <a:rPr lang="en-GB" sz="2400" dirty="0" smtClean="0">
                <a:latin typeface="Comic Sans MS" pitchFamily="66" charset="0"/>
              </a:rPr>
              <a:t>.</a:t>
            </a:r>
          </a:p>
          <a:p>
            <a:pPr marL="285750" indent="-285750">
              <a:buFont typeface="Arial" pitchFamily="34" charset="0"/>
              <a:buChar char="•"/>
            </a:pPr>
            <a:endParaRPr lang="en-GB" sz="2400" dirty="0">
              <a:latin typeface="Comic Sans MS" pitchFamily="66" charset="0"/>
            </a:endParaRPr>
          </a:p>
          <a:p>
            <a:pPr marL="285750" indent="-285750">
              <a:buFont typeface="Arial" pitchFamily="34" charset="0"/>
              <a:buChar char="•"/>
            </a:pPr>
            <a:r>
              <a:rPr lang="en-GB" sz="2400" dirty="0">
                <a:solidFill>
                  <a:srgbClr val="0070C0"/>
                </a:solidFill>
                <a:effectLst>
                  <a:outerShdw blurRad="38100" dist="38100" dir="2700000" algn="tl">
                    <a:srgbClr val="000000">
                      <a:alpha val="43137"/>
                    </a:srgbClr>
                  </a:outerShdw>
                </a:effectLst>
                <a:latin typeface="Comic Sans MS" pitchFamily="66" charset="0"/>
              </a:rPr>
              <a:t>Surprises</a:t>
            </a:r>
            <a:r>
              <a:rPr lang="en-GB" sz="2400" dirty="0">
                <a:latin typeface="Comic Sans MS" pitchFamily="66" charset="0"/>
              </a:rPr>
              <a:t> are things that people will all find out soon, like birthday presents, or Christmas presents, a new baby coming or a special dinner. Surprises can be fun and make you feel happy and excited</a:t>
            </a:r>
            <a:r>
              <a:rPr lang="en-GB" sz="2400" dirty="0" smtClean="0">
                <a:latin typeface="Comic Sans MS" pitchFamily="66" charset="0"/>
              </a:rPr>
              <a:t>.</a:t>
            </a:r>
          </a:p>
          <a:p>
            <a:pPr marL="285750" indent="-285750">
              <a:buFont typeface="Arial" pitchFamily="34" charset="0"/>
              <a:buChar char="•"/>
            </a:pPr>
            <a:endParaRPr lang="en-GB" sz="2400" dirty="0">
              <a:latin typeface="Comic Sans MS" pitchFamily="66" charset="0"/>
            </a:endParaRPr>
          </a:p>
          <a:p>
            <a:pPr marL="285750" indent="-285750">
              <a:buFont typeface="Arial" pitchFamily="34" charset="0"/>
              <a:buChar char="•"/>
            </a:pPr>
            <a:r>
              <a:rPr lang="en-GB" sz="2400" dirty="0">
                <a:solidFill>
                  <a:schemeClr val="accent6"/>
                </a:solidFill>
                <a:effectLst>
                  <a:outerShdw blurRad="38100" dist="38100" dir="2700000" algn="tl">
                    <a:srgbClr val="000000">
                      <a:alpha val="43137"/>
                    </a:srgbClr>
                  </a:outerShdw>
                </a:effectLst>
                <a:latin typeface="Comic Sans MS" pitchFamily="66" charset="0"/>
              </a:rPr>
              <a:t>Secrets</a:t>
            </a:r>
            <a:r>
              <a:rPr lang="en-GB" sz="2400" dirty="0">
                <a:latin typeface="Comic Sans MS" pitchFamily="66" charset="0"/>
              </a:rPr>
              <a:t> are things that people tell you that you can never ever tell. Secrets can make you feel yucky or sad or frightened. Some people may even say that something bad will happen if you ever tell the secret.</a:t>
            </a:r>
          </a:p>
        </p:txBody>
      </p:sp>
      <p:sp>
        <p:nvSpPr>
          <p:cNvPr id="8" name="Rectangle 7"/>
          <p:cNvSpPr/>
          <p:nvPr/>
        </p:nvSpPr>
        <p:spPr>
          <a:xfrm>
            <a:off x="3995936" y="314307"/>
            <a:ext cx="4817344" cy="954107"/>
          </a:xfrm>
          <a:prstGeom prst="rect">
            <a:avLst/>
          </a:prstGeom>
          <a:noFill/>
        </p:spPr>
        <p:txBody>
          <a:bodyPr wrap="none" lIns="91440" tIns="45720" rIns="91440" bIns="45720">
            <a:spAutoFit/>
          </a:bodyPr>
          <a:lstStyle/>
          <a:p>
            <a:pPr algn="ctr"/>
            <a:r>
              <a:rPr lang="en-US" sz="2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Keeping your children safe:</a:t>
            </a:r>
          </a:p>
          <a:p>
            <a:pPr algn="ctr"/>
            <a:r>
              <a:rPr lang="en-US" sz="2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Keep surprises NOT </a:t>
            </a:r>
            <a:r>
              <a:rPr lang="en-US" sz="2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secrets</a:t>
            </a:r>
            <a:endParaRPr lang="en-GB" sz="2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33096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83567" y="1700808"/>
            <a:ext cx="7920879" cy="4154984"/>
          </a:xfrm>
          <a:prstGeom prst="rect">
            <a:avLst/>
          </a:prstGeom>
          <a:noFill/>
        </p:spPr>
        <p:txBody>
          <a:bodyPr wrap="square" rtlCol="0">
            <a:spAutoFit/>
          </a:bodyPr>
          <a:lstStyle/>
          <a:p>
            <a:r>
              <a:rPr lang="en-GB" sz="2400" dirty="0" smtClean="0">
                <a:latin typeface="Comic Sans MS" pitchFamily="66" charset="0"/>
              </a:rPr>
              <a:t>To encourage the children to have an understanding of the difference and diversity in the world around them we have invested in various books which deal with the following categories:</a:t>
            </a:r>
          </a:p>
          <a:p>
            <a:endParaRPr lang="en-GB" sz="2400" dirty="0">
              <a:latin typeface="Comic Sans MS" pitchFamily="66" charset="0"/>
            </a:endParaRPr>
          </a:p>
          <a:p>
            <a:pPr marL="1200150" lvl="2" indent="-285750">
              <a:buFont typeface="Arial" pitchFamily="34" charset="0"/>
              <a:buChar char="•"/>
            </a:pPr>
            <a:r>
              <a:rPr lang="en-GB" sz="2400" dirty="0" smtClean="0">
                <a:latin typeface="Comic Sans MS" pitchFamily="66" charset="0"/>
              </a:rPr>
              <a:t>Gender Roles</a:t>
            </a:r>
          </a:p>
          <a:p>
            <a:pPr marL="1200150" lvl="2" indent="-285750">
              <a:buFont typeface="Arial" pitchFamily="34" charset="0"/>
              <a:buChar char="•"/>
            </a:pPr>
            <a:r>
              <a:rPr lang="en-GB" sz="2400" dirty="0" smtClean="0">
                <a:latin typeface="Comic Sans MS" pitchFamily="66" charset="0"/>
              </a:rPr>
              <a:t>Relationships</a:t>
            </a:r>
          </a:p>
          <a:p>
            <a:pPr marL="1200150" lvl="2" indent="-285750">
              <a:buFont typeface="Arial" pitchFamily="34" charset="0"/>
              <a:buChar char="•"/>
            </a:pPr>
            <a:r>
              <a:rPr lang="en-GB" sz="2400" dirty="0" smtClean="0">
                <a:latin typeface="Comic Sans MS" pitchFamily="66" charset="0"/>
              </a:rPr>
              <a:t>Different Families</a:t>
            </a:r>
          </a:p>
          <a:p>
            <a:pPr marL="1200150" lvl="2" indent="-285750">
              <a:buFont typeface="Arial" pitchFamily="34" charset="0"/>
              <a:buChar char="•"/>
            </a:pPr>
            <a:r>
              <a:rPr lang="en-GB" sz="2400" dirty="0" smtClean="0">
                <a:latin typeface="Comic Sans MS" pitchFamily="66" charset="0"/>
              </a:rPr>
              <a:t>Lesbian </a:t>
            </a:r>
            <a:r>
              <a:rPr lang="en-GB" sz="2400" dirty="0">
                <a:latin typeface="Comic Sans MS" pitchFamily="66" charset="0"/>
              </a:rPr>
              <a:t>and Gay </a:t>
            </a:r>
            <a:r>
              <a:rPr lang="en-GB" sz="2400" dirty="0" smtClean="0">
                <a:latin typeface="Comic Sans MS" pitchFamily="66" charset="0"/>
              </a:rPr>
              <a:t>Characters</a:t>
            </a:r>
            <a:endParaRPr lang="en-GB" sz="2400" dirty="0">
              <a:latin typeface="Comic Sans MS" pitchFamily="66" charset="0"/>
            </a:endParaRPr>
          </a:p>
          <a:p>
            <a:endParaRPr lang="en-GB" sz="2400" dirty="0" smtClean="0">
              <a:latin typeface="Comic Sans MS" pitchFamily="66" charset="0"/>
            </a:endParaRPr>
          </a:p>
          <a:p>
            <a:r>
              <a:rPr lang="en-GB" sz="2400" dirty="0" smtClean="0">
                <a:latin typeface="Comic Sans MS" pitchFamily="66" charset="0"/>
              </a:rPr>
              <a:t>Please have a look at the books which are on display.</a:t>
            </a:r>
            <a:endParaRPr lang="en-GB" sz="2400" dirty="0">
              <a:latin typeface="Comic Sans MS" pitchFamily="66" charset="0"/>
            </a:endParaRPr>
          </a:p>
        </p:txBody>
      </p:sp>
      <p:sp>
        <p:nvSpPr>
          <p:cNvPr id="6" name="Rectangle 5"/>
          <p:cNvSpPr/>
          <p:nvPr/>
        </p:nvSpPr>
        <p:spPr>
          <a:xfrm>
            <a:off x="3851920" y="560528"/>
            <a:ext cx="5004896" cy="707886"/>
          </a:xfrm>
          <a:prstGeom prst="rect">
            <a:avLst/>
          </a:prstGeom>
          <a:noFill/>
        </p:spPr>
        <p:txBody>
          <a:bodyPr wrap="none" lIns="91440" tIns="45720" rIns="91440" bIns="45720">
            <a:spAutoFit/>
          </a:bodyPr>
          <a:lstStyle/>
          <a:p>
            <a:pPr algn="ctr"/>
            <a:r>
              <a:rPr lang="en-GB" sz="40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Equal Opportunities</a:t>
            </a:r>
            <a:endParaRPr lang="en-GB"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580548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6216992"/>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32040" y="345084"/>
            <a:ext cx="3817071" cy="923330"/>
          </a:xfrm>
          <a:prstGeom prst="rect">
            <a:avLst/>
          </a:prstGeom>
          <a:noFill/>
        </p:spPr>
        <p:txBody>
          <a:bodyPr wrap="none" lIns="91440" tIns="45720" rIns="91440" bIns="45720">
            <a:spAutoFit/>
          </a:bodyPr>
          <a:lstStyle/>
          <a:p>
            <a:pPr algn="ct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Thank You!</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TextBox 2"/>
          <p:cNvSpPr txBox="1"/>
          <p:nvPr/>
        </p:nvSpPr>
        <p:spPr>
          <a:xfrm>
            <a:off x="827584" y="1412776"/>
            <a:ext cx="7272808" cy="4647426"/>
          </a:xfrm>
          <a:prstGeom prst="rect">
            <a:avLst/>
          </a:prstGeom>
          <a:noFill/>
        </p:spPr>
        <p:txBody>
          <a:bodyPr wrap="square" rtlCol="0">
            <a:spAutoFit/>
          </a:bodyPr>
          <a:lstStyle/>
          <a:p>
            <a:r>
              <a:rPr lang="en-GB" sz="2800" dirty="0" smtClean="0">
                <a:latin typeface="Comic Sans MS" pitchFamily="66" charset="0"/>
              </a:rPr>
              <a:t>Thank you for making time to come today.</a:t>
            </a:r>
          </a:p>
          <a:p>
            <a:endParaRPr lang="en-GB" sz="2800" dirty="0" smtClean="0">
              <a:latin typeface="Comic Sans MS" pitchFamily="66" charset="0"/>
            </a:endParaRPr>
          </a:p>
          <a:p>
            <a:r>
              <a:rPr lang="en-GB" sz="2400" dirty="0" smtClean="0">
                <a:latin typeface="Comic Sans MS" pitchFamily="66" charset="0"/>
              </a:rPr>
              <a:t>Please feel free to have a look at the new books we have bought and some of our teaching resources.</a:t>
            </a:r>
          </a:p>
          <a:p>
            <a:endParaRPr lang="en-GB" sz="2400" dirty="0">
              <a:latin typeface="Comic Sans MS" pitchFamily="66" charset="0"/>
            </a:endParaRPr>
          </a:p>
          <a:p>
            <a:r>
              <a:rPr lang="en-GB" sz="2400" dirty="0" smtClean="0">
                <a:latin typeface="Comic Sans MS" pitchFamily="66" charset="0"/>
              </a:rPr>
              <a:t>If you have any questions please feel free to come and ask them!</a:t>
            </a:r>
          </a:p>
          <a:p>
            <a:endParaRPr lang="en-GB" sz="2400" dirty="0">
              <a:latin typeface="Comic Sans MS" pitchFamily="66" charset="0"/>
            </a:endParaRPr>
          </a:p>
          <a:p>
            <a:r>
              <a:rPr lang="en-GB" sz="2400" dirty="0" smtClean="0">
                <a:latin typeface="Comic Sans MS" pitchFamily="66" charset="0"/>
              </a:rPr>
              <a:t>We have a questionnaire about your feelings towards the teaching of RSE in schools and we love it if you could take the time to fill it out!</a:t>
            </a:r>
            <a:endParaRPr lang="en-GB" sz="2400" dirty="0">
              <a:latin typeface="Comic Sans MS" pitchFamily="66" charset="0"/>
            </a:endParaRPr>
          </a:p>
        </p:txBody>
      </p:sp>
    </p:spTree>
    <p:extLst>
      <p:ext uri="{BB962C8B-B14F-4D97-AF65-F5344CB8AC3E}">
        <p14:creationId xmlns:p14="http://schemas.microsoft.com/office/powerpoint/2010/main" val="228209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827584" y="1628800"/>
            <a:ext cx="7920880" cy="4401205"/>
          </a:xfrm>
          <a:prstGeom prst="rect">
            <a:avLst/>
          </a:prstGeom>
        </p:spPr>
        <p:txBody>
          <a:bodyPr wrap="square">
            <a:spAutoFit/>
          </a:bodyPr>
          <a:lstStyle/>
          <a:p>
            <a:r>
              <a:rPr lang="en-GB" sz="2000" dirty="0" smtClean="0">
                <a:latin typeface="Comic Sans MS" pitchFamily="66" charset="0"/>
              </a:rPr>
              <a:t>The </a:t>
            </a:r>
            <a:r>
              <a:rPr lang="en-GB" sz="2000" dirty="0">
                <a:latin typeface="Comic Sans MS" pitchFamily="66" charset="0"/>
              </a:rPr>
              <a:t>teaching of </a:t>
            </a:r>
            <a:r>
              <a:rPr lang="en-GB" sz="2000" dirty="0" smtClean="0">
                <a:solidFill>
                  <a:srgbClr val="7030A0"/>
                </a:solidFill>
                <a:effectLst>
                  <a:outerShdw blurRad="38100" dist="38100" dir="2700000" algn="tl">
                    <a:srgbClr val="000000">
                      <a:alpha val="43137"/>
                    </a:srgbClr>
                  </a:outerShdw>
                </a:effectLst>
                <a:latin typeface="Comic Sans MS" pitchFamily="66" charset="0"/>
              </a:rPr>
              <a:t>Relationship </a:t>
            </a:r>
            <a:r>
              <a:rPr lang="en-GB" sz="2000" dirty="0">
                <a:solidFill>
                  <a:srgbClr val="7030A0"/>
                </a:solidFill>
                <a:effectLst>
                  <a:outerShdw blurRad="38100" dist="38100" dir="2700000" algn="tl">
                    <a:srgbClr val="000000">
                      <a:alpha val="43137"/>
                    </a:srgbClr>
                  </a:outerShdw>
                </a:effectLst>
                <a:latin typeface="Comic Sans MS" pitchFamily="66" charset="0"/>
              </a:rPr>
              <a:t>and Sex </a:t>
            </a:r>
            <a:r>
              <a:rPr lang="en-GB" sz="2000" dirty="0" smtClean="0">
                <a:solidFill>
                  <a:srgbClr val="7030A0"/>
                </a:solidFill>
                <a:effectLst>
                  <a:outerShdw blurRad="38100" dist="38100" dir="2700000" algn="tl">
                    <a:srgbClr val="000000">
                      <a:alpha val="43137"/>
                    </a:srgbClr>
                  </a:outerShdw>
                </a:effectLst>
                <a:latin typeface="Comic Sans MS" pitchFamily="66" charset="0"/>
              </a:rPr>
              <a:t>Education (RSE)</a:t>
            </a:r>
            <a:r>
              <a:rPr lang="en-GB" sz="2000" dirty="0" smtClean="0">
                <a:latin typeface="Comic Sans MS" pitchFamily="66" charset="0"/>
              </a:rPr>
              <a:t> is more </a:t>
            </a:r>
            <a:r>
              <a:rPr lang="en-GB" sz="2000" dirty="0">
                <a:latin typeface="Comic Sans MS" pitchFamily="66" charset="0"/>
              </a:rPr>
              <a:t>than the biological teaching of sex. </a:t>
            </a:r>
          </a:p>
          <a:p>
            <a:endParaRPr lang="en-GB" sz="2000" dirty="0" smtClean="0">
              <a:latin typeface="Comic Sans MS" pitchFamily="66" charset="0"/>
            </a:endParaRPr>
          </a:p>
          <a:p>
            <a:r>
              <a:rPr lang="en-GB" sz="2000" dirty="0" smtClean="0">
                <a:latin typeface="Comic Sans MS" pitchFamily="66" charset="0"/>
              </a:rPr>
              <a:t>As well as accurate </a:t>
            </a:r>
            <a:r>
              <a:rPr lang="en-GB" sz="2000" dirty="0">
                <a:latin typeface="Comic Sans MS" pitchFamily="66" charset="0"/>
              </a:rPr>
              <a:t>information, children need to be given the opportunity to </a:t>
            </a:r>
            <a:r>
              <a:rPr lang="en-GB" sz="2000" dirty="0">
                <a:solidFill>
                  <a:srgbClr val="0070C0"/>
                </a:solidFill>
                <a:effectLst>
                  <a:outerShdw blurRad="38100" dist="38100" dir="2700000" algn="tl">
                    <a:srgbClr val="000000">
                      <a:alpha val="43137"/>
                    </a:srgbClr>
                  </a:outerShdw>
                </a:effectLst>
                <a:latin typeface="Comic Sans MS" pitchFamily="66" charset="0"/>
              </a:rPr>
              <a:t>discuss and consider relationships</a:t>
            </a:r>
            <a:r>
              <a:rPr lang="en-GB" sz="2000" dirty="0">
                <a:latin typeface="Comic Sans MS" pitchFamily="66" charset="0"/>
              </a:rPr>
              <a:t>, in the context of </a:t>
            </a:r>
            <a:r>
              <a:rPr lang="en-GB" sz="2000" dirty="0">
                <a:solidFill>
                  <a:srgbClr val="0070C0"/>
                </a:solidFill>
                <a:effectLst>
                  <a:outerShdw blurRad="38100" dist="38100" dir="2700000" algn="tl">
                    <a:srgbClr val="000000">
                      <a:alpha val="43137"/>
                    </a:srgbClr>
                  </a:outerShdw>
                </a:effectLst>
                <a:latin typeface="Comic Sans MS" pitchFamily="66" charset="0"/>
              </a:rPr>
              <a:t>marriage and the family</a:t>
            </a:r>
            <a:r>
              <a:rPr lang="en-GB" sz="2000" dirty="0">
                <a:latin typeface="Comic Sans MS" pitchFamily="66" charset="0"/>
              </a:rPr>
              <a:t>, </a:t>
            </a:r>
            <a:r>
              <a:rPr lang="en-GB" sz="2000" dirty="0">
                <a:solidFill>
                  <a:srgbClr val="0070C0"/>
                </a:solidFill>
                <a:effectLst>
                  <a:outerShdw blurRad="38100" dist="38100" dir="2700000" algn="tl">
                    <a:srgbClr val="000000">
                      <a:alpha val="43137"/>
                    </a:srgbClr>
                  </a:outerShdw>
                </a:effectLst>
                <a:latin typeface="Comic Sans MS" pitchFamily="66" charset="0"/>
              </a:rPr>
              <a:t>recognising other stable relationships</a:t>
            </a:r>
            <a:r>
              <a:rPr lang="en-GB" sz="2000" dirty="0">
                <a:latin typeface="Comic Sans MS" pitchFamily="66" charset="0"/>
              </a:rPr>
              <a:t>, and </a:t>
            </a:r>
            <a:r>
              <a:rPr lang="en-GB" sz="2000" dirty="0">
                <a:solidFill>
                  <a:srgbClr val="0070C0"/>
                </a:solidFill>
                <a:effectLst>
                  <a:outerShdw blurRad="38100" dist="38100" dir="2700000" algn="tl">
                    <a:srgbClr val="000000">
                      <a:alpha val="43137"/>
                    </a:srgbClr>
                  </a:outerShdw>
                </a:effectLst>
                <a:latin typeface="Comic Sans MS" pitchFamily="66" charset="0"/>
              </a:rPr>
              <a:t>reflect on difficult moral and social issues</a:t>
            </a:r>
            <a:r>
              <a:rPr lang="en-GB" sz="2000" dirty="0">
                <a:latin typeface="Comic Sans MS" pitchFamily="66" charset="0"/>
              </a:rPr>
              <a:t>, so that they learn to </a:t>
            </a:r>
            <a:r>
              <a:rPr lang="en-GB" sz="2000" dirty="0">
                <a:solidFill>
                  <a:schemeClr val="accent6"/>
                </a:solidFill>
                <a:effectLst>
                  <a:outerShdw blurRad="38100" dist="38100" dir="2700000" algn="tl">
                    <a:srgbClr val="000000">
                      <a:alpha val="43137"/>
                    </a:srgbClr>
                  </a:outerShdw>
                </a:effectLst>
                <a:latin typeface="Comic Sans MS" pitchFamily="66" charset="0"/>
              </a:rPr>
              <a:t>respect themselves and others as they grow </a:t>
            </a:r>
            <a:r>
              <a:rPr lang="en-GB" sz="2000" dirty="0" smtClean="0">
                <a:solidFill>
                  <a:schemeClr val="accent6"/>
                </a:solidFill>
                <a:effectLst>
                  <a:outerShdw blurRad="38100" dist="38100" dir="2700000" algn="tl">
                    <a:srgbClr val="000000">
                      <a:alpha val="43137"/>
                    </a:srgbClr>
                  </a:outerShdw>
                </a:effectLst>
                <a:latin typeface="Comic Sans MS" pitchFamily="66" charset="0"/>
              </a:rPr>
              <a:t>up</a:t>
            </a:r>
            <a:r>
              <a:rPr lang="en-GB" sz="2000" dirty="0" smtClean="0">
                <a:latin typeface="Comic Sans MS" pitchFamily="66" charset="0"/>
              </a:rPr>
              <a:t>.</a:t>
            </a:r>
          </a:p>
          <a:p>
            <a:endParaRPr lang="en-GB" sz="2000" dirty="0">
              <a:latin typeface="Comic Sans MS" pitchFamily="66" charset="0"/>
            </a:endParaRPr>
          </a:p>
          <a:p>
            <a:r>
              <a:rPr lang="en-GB" sz="2000" dirty="0" smtClean="0">
                <a:latin typeface="Comic Sans MS" pitchFamily="66" charset="0"/>
              </a:rPr>
              <a:t>We </a:t>
            </a:r>
            <a:r>
              <a:rPr lang="en-GB" sz="2000" dirty="0">
                <a:latin typeface="Comic Sans MS" pitchFamily="66" charset="0"/>
              </a:rPr>
              <a:t>deliver a balanced, age-appropriate programme of intervention and support which builds children’s </a:t>
            </a:r>
            <a:r>
              <a:rPr lang="en-GB" sz="2000" dirty="0">
                <a:solidFill>
                  <a:schemeClr val="accent3">
                    <a:lumMod val="75000"/>
                  </a:schemeClr>
                </a:solidFill>
                <a:effectLst>
                  <a:outerShdw blurRad="38100" dist="38100" dir="2700000" algn="tl">
                    <a:srgbClr val="000000">
                      <a:alpha val="43137"/>
                    </a:srgbClr>
                  </a:outerShdw>
                </a:effectLst>
                <a:latin typeface="Comic Sans MS" pitchFamily="66" charset="0"/>
              </a:rPr>
              <a:t>self-esteem and achievements</a:t>
            </a:r>
            <a:r>
              <a:rPr lang="en-GB" sz="2000" dirty="0">
                <a:latin typeface="Comic Sans MS" pitchFamily="66" charset="0"/>
              </a:rPr>
              <a:t>, and </a:t>
            </a:r>
            <a:r>
              <a:rPr lang="en-GB" sz="2000" dirty="0">
                <a:solidFill>
                  <a:schemeClr val="accent3">
                    <a:lumMod val="75000"/>
                  </a:schemeClr>
                </a:solidFill>
                <a:effectLst>
                  <a:outerShdw blurRad="38100" dist="38100" dir="2700000" algn="tl">
                    <a:srgbClr val="000000">
                      <a:alpha val="43137"/>
                    </a:srgbClr>
                  </a:outerShdw>
                </a:effectLst>
                <a:latin typeface="Comic Sans MS" pitchFamily="66" charset="0"/>
              </a:rPr>
              <a:t>enables them to take responsible decisions about their lives.</a:t>
            </a:r>
            <a:r>
              <a:rPr lang="en-GB" sz="2000" dirty="0">
                <a:latin typeface="Comic Sans MS" pitchFamily="66" charset="0"/>
              </a:rPr>
              <a:t> </a:t>
            </a:r>
            <a:endParaRPr lang="en-GB" sz="2000" b="1" dirty="0">
              <a:latin typeface="Comic Sans MS" pitchFamily="66" charset="0"/>
            </a:endParaRPr>
          </a:p>
        </p:txBody>
      </p:sp>
      <p:sp>
        <p:nvSpPr>
          <p:cNvPr id="6" name="Rectangle 5"/>
          <p:cNvSpPr/>
          <p:nvPr/>
        </p:nvSpPr>
        <p:spPr>
          <a:xfrm>
            <a:off x="5472725" y="231677"/>
            <a:ext cx="3337773" cy="923330"/>
          </a:xfrm>
          <a:prstGeom prst="rect">
            <a:avLst/>
          </a:prstGeom>
          <a:noFill/>
        </p:spPr>
        <p:txBody>
          <a:bodyPr wrap="none" lIns="91440" tIns="45720" rIns="91440" bIns="45720">
            <a:spAutoFit/>
          </a:bodyPr>
          <a:lstStyle/>
          <a:p>
            <a:pPr algn="ctr"/>
            <a:r>
              <a:rPr lang="en-GB"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Rationale</a:t>
            </a:r>
            <a:endParaRPr lang="en-GB"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5591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83851" y="1988840"/>
            <a:ext cx="7740352" cy="2985433"/>
          </a:xfrm>
          <a:prstGeom prst="rect">
            <a:avLst/>
          </a:prstGeom>
        </p:spPr>
        <p:txBody>
          <a:bodyPr wrap="square">
            <a:spAutoFit/>
          </a:bodyPr>
          <a:lstStyle/>
          <a:p>
            <a:pPr algn="ctr"/>
            <a:endParaRPr lang="en-GB" sz="2000" b="1" dirty="0">
              <a:latin typeface="Comic Sans MS" pitchFamily="66" charset="0"/>
            </a:endParaRPr>
          </a:p>
          <a:p>
            <a:pPr marL="457200" lvl="0" indent="-457200">
              <a:buFont typeface="Arial" pitchFamily="34" charset="0"/>
              <a:buChar char="•"/>
            </a:pPr>
            <a:r>
              <a:rPr lang="en-GB" sz="2800" dirty="0">
                <a:latin typeface="Comic Sans MS" pitchFamily="66" charset="0"/>
              </a:rPr>
              <a:t>The development of </a:t>
            </a:r>
            <a:r>
              <a:rPr lang="en-GB" sz="2800" dirty="0">
                <a:solidFill>
                  <a:schemeClr val="accent3">
                    <a:lumMod val="75000"/>
                  </a:schemeClr>
                </a:solidFill>
                <a:effectLst>
                  <a:outerShdw blurRad="38100" dist="38100" dir="2700000" algn="tl">
                    <a:srgbClr val="000000">
                      <a:alpha val="43137"/>
                    </a:srgbClr>
                  </a:outerShdw>
                </a:effectLst>
                <a:latin typeface="Comic Sans MS" pitchFamily="66" charset="0"/>
              </a:rPr>
              <a:t>a personal identity</a:t>
            </a:r>
            <a:r>
              <a:rPr lang="en-GB" sz="2800" dirty="0">
                <a:latin typeface="Comic Sans MS" pitchFamily="66" charset="0"/>
              </a:rPr>
              <a:t>, to be able to </a:t>
            </a:r>
            <a:r>
              <a:rPr lang="en-GB" sz="2800" dirty="0">
                <a:solidFill>
                  <a:schemeClr val="accent5"/>
                </a:solidFill>
                <a:effectLst>
                  <a:outerShdw blurRad="38100" dist="38100" dir="2700000" algn="tl">
                    <a:srgbClr val="000000">
                      <a:alpha val="43137"/>
                    </a:srgbClr>
                  </a:outerShdw>
                </a:effectLst>
                <a:latin typeface="Comic Sans MS" pitchFamily="66" charset="0"/>
              </a:rPr>
              <a:t>value themselves </a:t>
            </a:r>
            <a:r>
              <a:rPr lang="en-GB" sz="2800" dirty="0">
                <a:latin typeface="Comic Sans MS" pitchFamily="66" charset="0"/>
              </a:rPr>
              <a:t>and </a:t>
            </a:r>
            <a:r>
              <a:rPr lang="en-GB" sz="2800" dirty="0" smtClean="0">
                <a:solidFill>
                  <a:srgbClr val="7030A0"/>
                </a:solidFill>
                <a:effectLst>
                  <a:outerShdw blurRad="38100" dist="38100" dir="2700000" algn="tl">
                    <a:srgbClr val="000000">
                      <a:alpha val="43137"/>
                    </a:srgbClr>
                  </a:outerShdw>
                </a:effectLst>
                <a:latin typeface="Comic Sans MS" pitchFamily="66" charset="0"/>
              </a:rPr>
              <a:t>others</a:t>
            </a:r>
          </a:p>
          <a:p>
            <a:pPr marL="457200" lvl="0" indent="-457200">
              <a:buFont typeface="Arial" pitchFamily="34" charset="0"/>
              <a:buChar char="•"/>
            </a:pPr>
            <a:endParaRPr lang="en-GB" sz="2800" dirty="0">
              <a:latin typeface="Comic Sans MS" pitchFamily="66" charset="0"/>
            </a:endParaRPr>
          </a:p>
          <a:p>
            <a:pPr marL="457200" lvl="0" indent="-457200">
              <a:buFont typeface="Arial" pitchFamily="34" charset="0"/>
              <a:buChar char="•"/>
            </a:pPr>
            <a:r>
              <a:rPr lang="en-GB" sz="2800" dirty="0">
                <a:latin typeface="Comic Sans MS" pitchFamily="66" charset="0"/>
              </a:rPr>
              <a:t>The development of </a:t>
            </a:r>
            <a:r>
              <a:rPr lang="en-GB" sz="2800" dirty="0" smtClean="0">
                <a:solidFill>
                  <a:srgbClr val="00B0F0"/>
                </a:solidFill>
                <a:effectLst>
                  <a:outerShdw blurRad="38100" dist="38100" dir="2700000" algn="tl">
                    <a:srgbClr val="000000">
                      <a:alpha val="43137"/>
                    </a:srgbClr>
                  </a:outerShdw>
                </a:effectLst>
                <a:latin typeface="Comic Sans MS" pitchFamily="66" charset="0"/>
              </a:rPr>
              <a:t>positive </a:t>
            </a:r>
            <a:r>
              <a:rPr lang="en-GB" sz="2800" dirty="0">
                <a:solidFill>
                  <a:srgbClr val="00B0F0"/>
                </a:solidFill>
                <a:effectLst>
                  <a:outerShdw blurRad="38100" dist="38100" dir="2700000" algn="tl">
                    <a:srgbClr val="000000">
                      <a:alpha val="43137"/>
                    </a:srgbClr>
                  </a:outerShdw>
                </a:effectLst>
                <a:latin typeface="Comic Sans MS" pitchFamily="66" charset="0"/>
              </a:rPr>
              <a:t>social interaction</a:t>
            </a:r>
            <a:r>
              <a:rPr lang="en-GB" sz="2800" dirty="0">
                <a:latin typeface="Comic Sans MS" pitchFamily="66" charset="0"/>
              </a:rPr>
              <a:t>, and the </a:t>
            </a:r>
            <a:r>
              <a:rPr lang="en-GB" sz="2800" dirty="0">
                <a:solidFill>
                  <a:schemeClr val="accent4">
                    <a:lumMod val="75000"/>
                  </a:schemeClr>
                </a:solidFill>
                <a:effectLst>
                  <a:outerShdw blurRad="38100" dist="38100" dir="2700000" algn="tl">
                    <a:srgbClr val="000000">
                      <a:alpha val="43137"/>
                    </a:srgbClr>
                  </a:outerShdw>
                </a:effectLst>
                <a:latin typeface="Comic Sans MS" pitchFamily="66" charset="0"/>
              </a:rPr>
              <a:t>skills to live and work with others</a:t>
            </a:r>
          </a:p>
        </p:txBody>
      </p:sp>
      <p:sp>
        <p:nvSpPr>
          <p:cNvPr id="5" name="Rectangle 4"/>
          <p:cNvSpPr/>
          <p:nvPr/>
        </p:nvSpPr>
        <p:spPr>
          <a:xfrm>
            <a:off x="4211960" y="333692"/>
            <a:ext cx="4434227" cy="923330"/>
          </a:xfrm>
          <a:prstGeom prst="rect">
            <a:avLst/>
          </a:prstGeom>
          <a:noFill/>
        </p:spPr>
        <p:txBody>
          <a:bodyPr wrap="none" lIns="91440" tIns="45720" rIns="91440" bIns="45720">
            <a:spAutoFit/>
          </a:bodyPr>
          <a:lstStyle/>
          <a:p>
            <a:pPr algn="ctr"/>
            <a:r>
              <a:rPr lang="en-GB"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Aims of RSE</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22077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805264"/>
            <a:ext cx="5731039" cy="641008"/>
          </a:xfrm>
        </p:spPr>
        <p:txBody>
          <a:bodyPr/>
          <a:lstStyle/>
          <a:p>
            <a:r>
              <a:rPr lang="en-GB" sz="2400" dirty="0" smtClean="0">
                <a:latin typeface="Comic Sans MS" pitchFamily="66" charset="0"/>
              </a:rPr>
              <a:t>RSE at Cobham</a:t>
            </a:r>
            <a:endParaRPr lang="en-GB" sz="24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39552" y="1273497"/>
            <a:ext cx="7704856" cy="5509200"/>
          </a:xfrm>
          <a:prstGeom prst="rect">
            <a:avLst/>
          </a:prstGeom>
        </p:spPr>
        <p:txBody>
          <a:bodyPr wrap="square">
            <a:spAutoFit/>
          </a:bodyPr>
          <a:lstStyle/>
          <a:p>
            <a:pPr algn="ctr"/>
            <a:endParaRPr lang="en-GB" sz="1600" b="1" dirty="0">
              <a:latin typeface="Comic Sans MS" pitchFamily="66" charset="0"/>
            </a:endParaRPr>
          </a:p>
          <a:p>
            <a:pPr marL="285750" lvl="0" indent="-285750">
              <a:buFont typeface="Arial" pitchFamily="34" charset="0"/>
              <a:buChar char="•"/>
            </a:pPr>
            <a:r>
              <a:rPr lang="en-GB" sz="2400" dirty="0">
                <a:latin typeface="Comic Sans MS" pitchFamily="66" charset="0"/>
              </a:rPr>
              <a:t>Develop a clear set of values and attitudes, </a:t>
            </a:r>
            <a:r>
              <a:rPr lang="en-GB" sz="2400" dirty="0" smtClean="0">
                <a:latin typeface="Comic Sans MS" pitchFamily="66" charset="0"/>
              </a:rPr>
              <a:t>establishing </a:t>
            </a:r>
            <a:r>
              <a:rPr lang="en-GB" sz="2400" dirty="0">
                <a:latin typeface="Comic Sans MS" pitchFamily="66" charset="0"/>
              </a:rPr>
              <a:t>a strong moral code and keeping  to </a:t>
            </a:r>
            <a:r>
              <a:rPr lang="en-GB" sz="2400" dirty="0" smtClean="0">
                <a:latin typeface="Comic Sans MS" pitchFamily="66" charset="0"/>
              </a:rPr>
              <a:t>it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Value themselves as unique human beings, capable of spiritual, moral, intellectual and physical growth and </a:t>
            </a:r>
            <a:r>
              <a:rPr lang="en-GB" sz="2400" dirty="0" smtClean="0">
                <a:latin typeface="Comic Sans MS" pitchFamily="66" charset="0"/>
              </a:rPr>
              <a:t>development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Learn to live and enjoy a healthy, </a:t>
            </a:r>
            <a:r>
              <a:rPr lang="en-GB" sz="2400" dirty="0" smtClean="0">
                <a:latin typeface="Comic Sans MS" pitchFamily="66" charset="0"/>
              </a:rPr>
              <a:t>safe lifestyle</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Develop an active role as a member of a family and of the </a:t>
            </a:r>
            <a:r>
              <a:rPr lang="en-GB" sz="2400" dirty="0" smtClean="0">
                <a:latin typeface="Comic Sans MS" pitchFamily="66" charset="0"/>
              </a:rPr>
              <a:t>community</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Value family and marriage as </a:t>
            </a:r>
            <a:r>
              <a:rPr lang="en-GB" sz="2400" dirty="0" smtClean="0">
                <a:latin typeface="Comic Sans MS" pitchFamily="66" charset="0"/>
              </a:rPr>
              <a:t>one</a:t>
            </a:r>
          </a:p>
          <a:p>
            <a:pPr lvl="0"/>
            <a:r>
              <a:rPr lang="en-GB" sz="2400" dirty="0">
                <a:latin typeface="Comic Sans MS" pitchFamily="66" charset="0"/>
              </a:rPr>
              <a:t>	</a:t>
            </a:r>
            <a:r>
              <a:rPr lang="en-GB" sz="2400" dirty="0" smtClean="0">
                <a:latin typeface="Comic Sans MS" pitchFamily="66" charset="0"/>
              </a:rPr>
              <a:t>of </a:t>
            </a:r>
            <a:r>
              <a:rPr lang="en-GB" sz="2400" dirty="0">
                <a:latin typeface="Comic Sans MS" pitchFamily="66" charset="0"/>
              </a:rPr>
              <a:t>the foundations of a civilised </a:t>
            </a:r>
            <a:r>
              <a:rPr lang="en-GB" sz="2400" dirty="0" smtClean="0">
                <a:latin typeface="Comic Sans MS" pitchFamily="66" charset="0"/>
              </a:rPr>
              <a:t>society</a:t>
            </a:r>
            <a:endParaRPr lang="en-GB" sz="2400" dirty="0">
              <a:latin typeface="Comic Sans MS" pitchFamily="66" charset="0"/>
            </a:endParaRPr>
          </a:p>
        </p:txBody>
      </p:sp>
      <p:sp>
        <p:nvSpPr>
          <p:cNvPr id="5" name="Rectangle 4"/>
          <p:cNvSpPr/>
          <p:nvPr/>
        </p:nvSpPr>
        <p:spPr>
          <a:xfrm>
            <a:off x="4932040" y="231677"/>
            <a:ext cx="3752951" cy="923330"/>
          </a:xfrm>
          <a:prstGeom prst="rect">
            <a:avLst/>
          </a:prstGeom>
          <a:noFill/>
        </p:spPr>
        <p:txBody>
          <a:bodyPr wrap="none" lIns="91440" tIns="45720" rIns="91440" bIns="45720">
            <a:spAutoFit/>
          </a:bodyPr>
          <a:lstStyle/>
          <a:p>
            <a:pPr algn="ctr"/>
            <a:r>
              <a:rPr lang="en-GB"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Objectives</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39751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11560" y="1124744"/>
            <a:ext cx="7776864" cy="5447645"/>
          </a:xfrm>
          <a:prstGeom prst="rect">
            <a:avLst/>
          </a:prstGeom>
        </p:spPr>
        <p:txBody>
          <a:bodyPr wrap="square">
            <a:spAutoFit/>
          </a:bodyPr>
          <a:lstStyle/>
          <a:p>
            <a:pPr lvl="0" algn="ctr"/>
            <a:endParaRPr lang="en-GB" dirty="0" smtClean="0">
              <a:latin typeface="Comic Sans MS" pitchFamily="66" charset="0"/>
            </a:endParaRPr>
          </a:p>
          <a:p>
            <a:pPr marL="285750" lvl="0" indent="-285750">
              <a:buFont typeface="Arial" pitchFamily="34" charset="0"/>
              <a:buChar char="•"/>
            </a:pPr>
            <a:r>
              <a:rPr lang="en-GB" sz="2200" dirty="0" smtClean="0">
                <a:latin typeface="Comic Sans MS" pitchFamily="66" charset="0"/>
              </a:rPr>
              <a:t>Respect </a:t>
            </a:r>
            <a:r>
              <a:rPr lang="en-GB" sz="2200" dirty="0">
                <a:latin typeface="Comic Sans MS" pitchFamily="66" charset="0"/>
              </a:rPr>
              <a:t>the rule of law and encourage others to do </a:t>
            </a:r>
            <a:r>
              <a:rPr lang="en-GB" sz="2200" dirty="0" smtClean="0">
                <a:latin typeface="Comic Sans MS" pitchFamily="66" charset="0"/>
              </a:rPr>
              <a:t>so</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Know and understand their </a:t>
            </a:r>
            <a:r>
              <a:rPr lang="en-GB" sz="2200" dirty="0" smtClean="0">
                <a:latin typeface="Comic Sans MS" pitchFamily="66" charset="0"/>
              </a:rPr>
              <a:t>own physical development</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Respect themselves and </a:t>
            </a:r>
            <a:r>
              <a:rPr lang="en-GB" sz="2200" dirty="0" smtClean="0">
                <a:latin typeface="Comic Sans MS" pitchFamily="66" charset="0"/>
              </a:rPr>
              <a:t>others</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Manage emotions and relationships confidently and </a:t>
            </a:r>
            <a:r>
              <a:rPr lang="en-GB" sz="2200" dirty="0" smtClean="0">
                <a:latin typeface="Comic Sans MS" pitchFamily="66" charset="0"/>
              </a:rPr>
              <a:t>sensitively</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Recognise and avoid </a:t>
            </a:r>
            <a:r>
              <a:rPr lang="en-GB" sz="2200" dirty="0" smtClean="0">
                <a:latin typeface="Comic Sans MS" pitchFamily="66" charset="0"/>
              </a:rPr>
              <a:t>abuse</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Be responsible for their actions and their </a:t>
            </a:r>
            <a:r>
              <a:rPr lang="en-GB" sz="2200" dirty="0" smtClean="0">
                <a:latin typeface="Comic Sans MS" pitchFamily="66" charset="0"/>
              </a:rPr>
              <a:t>consequences</a:t>
            </a:r>
          </a:p>
          <a:p>
            <a:pPr marL="285750" lvl="0" indent="-285750">
              <a:buFont typeface="Arial" pitchFamily="34" charset="0"/>
              <a:buChar char="•"/>
            </a:pPr>
            <a:endParaRPr lang="en-GB" sz="2200" dirty="0">
              <a:latin typeface="Comic Sans MS" pitchFamily="66" charset="0"/>
            </a:endParaRPr>
          </a:p>
          <a:p>
            <a:pPr marL="285750" lvl="0" indent="-285750">
              <a:buFont typeface="Arial" pitchFamily="34" charset="0"/>
              <a:buChar char="•"/>
            </a:pPr>
            <a:r>
              <a:rPr lang="en-GB" sz="2200" dirty="0">
                <a:latin typeface="Comic Sans MS" pitchFamily="66" charset="0"/>
              </a:rPr>
              <a:t>Develop the life skills of communication, listening, negotiation and recognising pressures</a:t>
            </a:r>
          </a:p>
        </p:txBody>
      </p:sp>
      <p:sp>
        <p:nvSpPr>
          <p:cNvPr id="5" name="Rectangle 4"/>
          <p:cNvSpPr/>
          <p:nvPr/>
        </p:nvSpPr>
        <p:spPr>
          <a:xfrm>
            <a:off x="5940152" y="260648"/>
            <a:ext cx="2828017" cy="1323439"/>
          </a:xfrm>
          <a:prstGeom prst="rect">
            <a:avLst/>
          </a:prstGeom>
          <a:noFill/>
        </p:spPr>
        <p:txBody>
          <a:bodyPr wrap="none" lIns="91440" tIns="45720" rIns="91440" bIns="45720">
            <a:spAutoFit/>
          </a:bodyPr>
          <a:lstStyle/>
          <a:p>
            <a:pPr algn="ctr"/>
            <a:r>
              <a:rPr lang="en-GB"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Objectives</a:t>
            </a:r>
          </a:p>
          <a:p>
            <a:pPr algn="ctr"/>
            <a:r>
              <a:rPr lang="en-GB"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Continued</a:t>
            </a:r>
            <a:endParaRPr lang="en-GB"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Title 1"/>
          <p:cNvSpPr>
            <a:spLocks noGrp="1"/>
          </p:cNvSpPr>
          <p:nvPr>
            <p:ph type="title"/>
          </p:nvPr>
        </p:nvSpPr>
        <p:spPr>
          <a:xfrm>
            <a:off x="3275856" y="6093296"/>
            <a:ext cx="5731039" cy="641008"/>
          </a:xfrm>
        </p:spPr>
        <p:txBody>
          <a:bodyPr/>
          <a:lstStyle/>
          <a:p>
            <a:r>
              <a:rPr lang="en-GB" sz="2400" dirty="0" smtClean="0">
                <a:latin typeface="Comic Sans MS" pitchFamily="66" charset="0"/>
              </a:rPr>
              <a:t>RSE at Cobham</a:t>
            </a:r>
            <a:endParaRPr lang="en-GB" sz="2400" dirty="0">
              <a:latin typeface="Comic Sans MS" pitchFamily="66" charset="0"/>
            </a:endParaRPr>
          </a:p>
        </p:txBody>
      </p:sp>
    </p:spTree>
    <p:extLst>
      <p:ext uri="{BB962C8B-B14F-4D97-AF65-F5344CB8AC3E}">
        <p14:creationId xmlns:p14="http://schemas.microsoft.com/office/powerpoint/2010/main" val="421949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87152" y="1700808"/>
            <a:ext cx="8424936" cy="4154984"/>
          </a:xfrm>
          <a:prstGeom prst="rect">
            <a:avLst/>
          </a:prstGeom>
        </p:spPr>
        <p:txBody>
          <a:bodyPr wrap="square">
            <a:spAutoFit/>
          </a:bodyPr>
          <a:lstStyle/>
          <a:p>
            <a:pPr marL="285750" lvl="0" indent="-285750">
              <a:buFont typeface="Arial" pitchFamily="34" charset="0"/>
              <a:buChar char="•"/>
            </a:pPr>
            <a:r>
              <a:rPr lang="en-GB" sz="2400" dirty="0" smtClean="0">
                <a:latin typeface="Comic Sans MS" pitchFamily="66" charset="0"/>
              </a:rPr>
              <a:t>Have </a:t>
            </a:r>
            <a:r>
              <a:rPr lang="en-GB" sz="2400" dirty="0">
                <a:latin typeface="Comic Sans MS" pitchFamily="66" charset="0"/>
              </a:rPr>
              <a:t>a developing awareness of their own needs and be sensitive to those of others</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Understand that they can expect others to treat their needs with respect</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Have a developing respect for their own cultures and beliefs and those of other people</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Find out about events in their own lives, in those of their families and other people they know.</a:t>
            </a:r>
          </a:p>
        </p:txBody>
      </p:sp>
      <p:sp>
        <p:nvSpPr>
          <p:cNvPr id="7" name="Rectangle 6"/>
          <p:cNvSpPr/>
          <p:nvPr/>
        </p:nvSpPr>
        <p:spPr>
          <a:xfrm>
            <a:off x="6084168" y="345084"/>
            <a:ext cx="2473754"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R</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84514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7544" y="1720840"/>
            <a:ext cx="8079959" cy="4555093"/>
          </a:xfrm>
          <a:prstGeom prst="rect">
            <a:avLst/>
          </a:prstGeom>
        </p:spPr>
        <p:txBody>
          <a:bodyPr wrap="square">
            <a:spAutoFit/>
          </a:bodyPr>
          <a:lstStyle/>
          <a:p>
            <a:pPr marL="285750" lvl="0" indent="-285750">
              <a:buFont typeface="Arial" pitchFamily="34" charset="0"/>
              <a:buChar char="•"/>
            </a:pPr>
            <a:r>
              <a:rPr lang="en-GB" sz="2200" dirty="0">
                <a:latin typeface="Comic Sans MS" pitchFamily="66" charset="0"/>
              </a:rPr>
              <a:t>Learn how to look and sound friendly, and consider the qualities we look for and need to develop in order to have and be a good friend</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Know that emotions vary in intensity from mild to very powerful</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Know that sometimes we have to share people and things</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Know how we make changes in our lives and cope with them</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extend their understanding of their own and others’ healthy lifestyles.</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1</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84376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5949280"/>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39551" y="1700808"/>
            <a:ext cx="8007951" cy="4524315"/>
          </a:xfrm>
          <a:prstGeom prst="rect">
            <a:avLst/>
          </a:prstGeom>
        </p:spPr>
        <p:txBody>
          <a:bodyPr wrap="square">
            <a:spAutoFit/>
          </a:bodyPr>
          <a:lstStyle/>
          <a:p>
            <a:pPr marL="285750" lvl="0" indent="-285750">
              <a:buFont typeface="Arial" pitchFamily="34" charset="0"/>
              <a:buChar char="•"/>
            </a:pPr>
            <a:r>
              <a:rPr lang="en-GB" sz="2400" dirty="0">
                <a:latin typeface="Comic Sans MS" pitchFamily="66" charset="0"/>
              </a:rPr>
              <a:t>To experience how supportive it feels to belong to and be valued by a group</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To develop an understanding that our behaviour influences the feelings and behaviour of other people</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To use knowledge and skills to make informed and responsible personal choices</a:t>
            </a:r>
            <a:r>
              <a:rPr lang="en-GB" sz="2400" dirty="0" smtClean="0">
                <a:latin typeface="Comic Sans MS" pitchFamily="66" charset="0"/>
              </a:rPr>
              <a:t>.</a:t>
            </a:r>
          </a:p>
          <a:p>
            <a:pPr marL="285750" lvl="0" indent="-285750">
              <a:buFont typeface="Arial" pitchFamily="34" charset="0"/>
              <a:buChar char="•"/>
            </a:pPr>
            <a:endParaRPr lang="en-GB" sz="2400" dirty="0">
              <a:latin typeface="Comic Sans MS" pitchFamily="66" charset="0"/>
            </a:endParaRPr>
          </a:p>
          <a:p>
            <a:pPr marL="285750" lvl="0" indent="-285750">
              <a:buFont typeface="Arial" pitchFamily="34" charset="0"/>
              <a:buChar char="•"/>
            </a:pPr>
            <a:r>
              <a:rPr lang="en-GB" sz="2400" dirty="0">
                <a:latin typeface="Comic Sans MS" pitchFamily="66" charset="0"/>
              </a:rPr>
              <a:t>Understand that people have to make hard choices that affect others.</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2</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60349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067" y="6093296"/>
            <a:ext cx="5731039" cy="641008"/>
          </a:xfrm>
        </p:spPr>
        <p:txBody>
          <a:bodyPr/>
          <a:lstStyle/>
          <a:p>
            <a:r>
              <a:rPr lang="en-GB" sz="2800" dirty="0" smtClean="0">
                <a:latin typeface="Comic Sans MS" pitchFamily="66" charset="0"/>
              </a:rPr>
              <a:t>RSE at Cobham</a:t>
            </a:r>
            <a:endParaRPr lang="en-GB" sz="2800" dirty="0">
              <a:latin typeface="Comic Sans MS" pitchFamily="66" charset="0"/>
            </a:endParaRPr>
          </a:p>
        </p:txBody>
      </p:sp>
      <p:pic>
        <p:nvPicPr>
          <p:cNvPr id="4" name="Picture 2" descr=" logo">
            <a:hlinkClick r:id="rId2" tooltip="Cobham Primary Schoo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8270"/>
            <a:ext cx="3182144"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95535" y="1231755"/>
            <a:ext cx="8424937" cy="5293757"/>
          </a:xfrm>
          <a:prstGeom prst="rect">
            <a:avLst/>
          </a:prstGeom>
        </p:spPr>
        <p:txBody>
          <a:bodyPr wrap="square">
            <a:spAutoFit/>
          </a:bodyPr>
          <a:lstStyle/>
          <a:p>
            <a:pPr marL="285750" lvl="0" indent="-285750">
              <a:buFont typeface="Arial" pitchFamily="34" charset="0"/>
              <a:buChar char="•"/>
            </a:pPr>
            <a:r>
              <a:rPr lang="en-GB" sz="2200" dirty="0">
                <a:latin typeface="Comic Sans MS" pitchFamily="66" charset="0"/>
              </a:rPr>
              <a:t>To be introduced to some basic skills of assertiveness. </a:t>
            </a:r>
            <a:endParaRPr lang="en-GB" sz="2200" dirty="0" smtClean="0">
              <a:latin typeface="Comic Sans MS" pitchFamily="66" charset="0"/>
            </a:endParaRP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Become more responsible for their healthy lifestyle</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Know that more than one feeling can be experienced at a time. </a:t>
            </a:r>
            <a:endParaRPr lang="en-GB" sz="2200" dirty="0" smtClean="0">
              <a:latin typeface="Comic Sans MS" pitchFamily="66" charset="0"/>
            </a:endParaRP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consider some ways in which change is positive, developmental and </a:t>
            </a:r>
            <a:r>
              <a:rPr lang="en-GB" sz="2200" dirty="0" smtClean="0">
                <a:latin typeface="Comic Sans MS" pitchFamily="66" charset="0"/>
              </a:rPr>
              <a:t>necessary.</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understand that people make their own choices</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develop their understanding of happiness and excitement, sadness and fearfulness, as well as ways to manage feelings</a:t>
            </a:r>
            <a:r>
              <a:rPr lang="en-GB" sz="2200" dirty="0" smtClean="0">
                <a:latin typeface="Comic Sans MS" pitchFamily="66" charset="0"/>
              </a:rPr>
              <a:t>.</a:t>
            </a:r>
          </a:p>
          <a:p>
            <a:pPr marL="285750" lvl="0" indent="-285750">
              <a:buFont typeface="Arial" pitchFamily="34" charset="0"/>
              <a:buChar char="•"/>
            </a:pPr>
            <a:endParaRPr lang="en-GB" sz="1600" dirty="0">
              <a:latin typeface="Comic Sans MS" pitchFamily="66" charset="0"/>
            </a:endParaRPr>
          </a:p>
          <a:p>
            <a:pPr marL="285750" lvl="0" indent="-285750">
              <a:buFont typeface="Arial" pitchFamily="34" charset="0"/>
              <a:buChar char="•"/>
            </a:pPr>
            <a:r>
              <a:rPr lang="en-GB" sz="2200" dirty="0">
                <a:latin typeface="Comic Sans MS" pitchFamily="66" charset="0"/>
              </a:rPr>
              <a:t>To be introduced to the correct terminology for their public and private bodily areas.</a:t>
            </a:r>
          </a:p>
        </p:txBody>
      </p:sp>
      <p:sp>
        <p:nvSpPr>
          <p:cNvPr id="6" name="Rectangle 5"/>
          <p:cNvSpPr/>
          <p:nvPr/>
        </p:nvSpPr>
        <p:spPr>
          <a:xfrm>
            <a:off x="6094587" y="345084"/>
            <a:ext cx="2452916" cy="923330"/>
          </a:xfrm>
          <a:prstGeom prst="rect">
            <a:avLst/>
          </a:prstGeom>
          <a:noFill/>
        </p:spPr>
        <p:txBody>
          <a:bodyPr wrap="none" lIns="91440" tIns="45720" rIns="91440" bIns="45720">
            <a:spAutoFit/>
          </a:bodyPr>
          <a:lstStyle/>
          <a:p>
            <a:pPr algn="ctr"/>
            <a:r>
              <a:rPr lang="en-GB" sz="5400" b="1"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Year </a:t>
            </a:r>
            <a:r>
              <a:rPr lang="en-GB" sz="5400" b="1"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3</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24582411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102</TotalTime>
  <Words>1212</Words>
  <Application>Microsoft Office PowerPoint</Application>
  <PresentationFormat>On-screen Show (4:3)</PresentationFormat>
  <Paragraphs>166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lpstr>RSE at Cobham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Chase</dc:creator>
  <cp:lastModifiedBy>J Saunders</cp:lastModifiedBy>
  <cp:revision>31</cp:revision>
  <dcterms:created xsi:type="dcterms:W3CDTF">2014-10-07T13:39:55Z</dcterms:created>
  <dcterms:modified xsi:type="dcterms:W3CDTF">2014-10-07T18:32:18Z</dcterms:modified>
</cp:coreProperties>
</file>