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B4646-10B8-490B-8671-A255D47E68A4}" type="datetimeFigureOut">
              <a:rPr lang="lv-LV" smtClean="0"/>
              <a:t>2013.02.28.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90427-79FD-4F8E-BDF9-D4BC4766C0F3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0427-79FD-4F8E-BDF9-D4BC4766C0F3}" type="slidenum">
              <a:rPr lang="lv-LV" smtClean="0"/>
              <a:t>9</a:t>
            </a:fld>
            <a:endParaRPr 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E8D2-C0CF-4594-A6B9-D27A5F4F8635}" type="datetimeFigureOut">
              <a:rPr lang="lv-LV" smtClean="0"/>
              <a:t>2013.02.28.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A826-C52C-4BFB-9FB5-E3FF679BCFE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E8D2-C0CF-4594-A6B9-D27A5F4F8635}" type="datetimeFigureOut">
              <a:rPr lang="lv-LV" smtClean="0"/>
              <a:t>2013.02.28.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A826-C52C-4BFB-9FB5-E3FF679BCFE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E8D2-C0CF-4594-A6B9-D27A5F4F8635}" type="datetimeFigureOut">
              <a:rPr lang="lv-LV" smtClean="0"/>
              <a:t>2013.02.28.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A826-C52C-4BFB-9FB5-E3FF679BCFE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E8D2-C0CF-4594-A6B9-D27A5F4F8635}" type="datetimeFigureOut">
              <a:rPr lang="lv-LV" smtClean="0"/>
              <a:t>2013.02.28.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A826-C52C-4BFB-9FB5-E3FF679BCFE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E8D2-C0CF-4594-A6B9-D27A5F4F8635}" type="datetimeFigureOut">
              <a:rPr lang="lv-LV" smtClean="0"/>
              <a:t>2013.02.28.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A826-C52C-4BFB-9FB5-E3FF679BCFE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E8D2-C0CF-4594-A6B9-D27A5F4F8635}" type="datetimeFigureOut">
              <a:rPr lang="lv-LV" smtClean="0"/>
              <a:t>2013.02.28.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A826-C52C-4BFB-9FB5-E3FF679BCFE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E8D2-C0CF-4594-A6B9-D27A5F4F8635}" type="datetimeFigureOut">
              <a:rPr lang="lv-LV" smtClean="0"/>
              <a:t>2013.02.28.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A826-C52C-4BFB-9FB5-E3FF679BCFE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E8D2-C0CF-4594-A6B9-D27A5F4F8635}" type="datetimeFigureOut">
              <a:rPr lang="lv-LV" smtClean="0"/>
              <a:t>2013.02.28.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A826-C52C-4BFB-9FB5-E3FF679BCFE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E8D2-C0CF-4594-A6B9-D27A5F4F8635}" type="datetimeFigureOut">
              <a:rPr lang="lv-LV" smtClean="0"/>
              <a:t>2013.02.28.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A826-C52C-4BFB-9FB5-E3FF679BCFE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E8D2-C0CF-4594-A6B9-D27A5F4F8635}" type="datetimeFigureOut">
              <a:rPr lang="lv-LV" smtClean="0"/>
              <a:t>2013.02.28.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A826-C52C-4BFB-9FB5-E3FF679BCFE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E8D2-C0CF-4594-A6B9-D27A5F4F8635}" type="datetimeFigureOut">
              <a:rPr lang="lv-LV" smtClean="0"/>
              <a:t>2013.02.28.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A826-C52C-4BFB-9FB5-E3FF679BCFE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7E8D2-C0CF-4594-A6B9-D27A5F4F8635}" type="datetimeFigureOut">
              <a:rPr lang="lv-LV" smtClean="0"/>
              <a:t>2013.02.28.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9A826-C52C-4BFB-9FB5-E3FF679BCFE3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avis.buss@rtu.l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Norādījumi kursa darbu izpildei</a:t>
            </a:r>
            <a:endParaRPr lang="lv-LV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lv-LV" dirty="0" smtClean="0"/>
              <a:t>D.Bušs, 2013</a:t>
            </a:r>
            <a:endParaRPr lang="lv-LV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Norādījumi </a:t>
            </a:r>
            <a:r>
              <a:rPr lang="lv-LV" dirty="0" smtClean="0"/>
              <a:t>kursa </a:t>
            </a:r>
            <a:r>
              <a:rPr lang="lv-LV" dirty="0" smtClean="0"/>
              <a:t>darbu izpildei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 smtClean="0"/>
              <a:t>Kursa darbs ir secīgs uzdevuma izpildes izklāsts, kas sastāv:</a:t>
            </a:r>
          </a:p>
          <a:p>
            <a:pPr lvl="1"/>
            <a:r>
              <a:rPr lang="lv-LV" dirty="0" smtClean="0"/>
              <a:t>No aprakstošās daļas;</a:t>
            </a:r>
          </a:p>
          <a:p>
            <a:pPr lvl="1"/>
            <a:r>
              <a:rPr lang="lv-LV" dirty="0" smtClean="0"/>
              <a:t>No aprēķiniem;</a:t>
            </a:r>
          </a:p>
          <a:p>
            <a:r>
              <a:rPr lang="lv-LV" dirty="0" smtClean="0"/>
              <a:t>Slikts stils ir rakstīt formulas bez neviena paskaidrojuma.</a:t>
            </a:r>
          </a:p>
          <a:p>
            <a:r>
              <a:rPr lang="lv-LV" dirty="0" smtClean="0"/>
              <a:t>Visi aprēķinos izmantotie skaitļi ir jāpamato, no kurienes tie iegūti, nav jāpamato tikai skaitļi, kas izrēķināti secīgi iepriekš.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Norādījumi metodisko darbu izpildei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dirty="0" smtClean="0"/>
              <a:t>Kursa darba sākumā uzrādām kursa darba variantu un visus dotā varianta sākumparametrus!</a:t>
            </a:r>
          </a:p>
          <a:p>
            <a:r>
              <a:rPr lang="lv-LV" dirty="0" smtClean="0"/>
              <a:t>Kursa darbi izpildīti pēc sveša varianta netiek vērtēti!</a:t>
            </a:r>
          </a:p>
          <a:p>
            <a:r>
              <a:rPr lang="lv-LV" dirty="0" smtClean="0"/>
              <a:t>Kursa darba variants, </a:t>
            </a:r>
            <a:r>
              <a:rPr lang="lv-LV" dirty="0" err="1" smtClean="0"/>
              <a:t>apakšvariants</a:t>
            </a:r>
            <a:r>
              <a:rPr lang="lv-LV" dirty="0" smtClean="0"/>
              <a:t> – pēc </a:t>
            </a:r>
            <a:r>
              <a:rPr lang="lv-LV" dirty="0" err="1" smtClean="0"/>
              <a:t>stud</a:t>
            </a:r>
            <a:r>
              <a:rPr lang="lv-LV" dirty="0" smtClean="0"/>
              <a:t>. apliecības pēdējā vai pirmspēdējā cipara (051RMC1</a:t>
            </a:r>
            <a:r>
              <a:rPr lang="lv-LV" b="1" dirty="0" smtClean="0"/>
              <a:t>87 – pēdējais cipars 7, pirmspēdējais - 8</a:t>
            </a:r>
            <a:r>
              <a:rPr lang="lv-LV" dirty="0" smtClean="0"/>
              <a:t>), kā prasīts metodiskajos norādījumos</a:t>
            </a:r>
            <a:r>
              <a:rPr lang="lv-LV" dirty="0" smtClean="0"/>
              <a:t>!</a:t>
            </a:r>
          </a:p>
          <a:p>
            <a:r>
              <a:rPr lang="lv-LV" dirty="0" smtClean="0"/>
              <a:t>Ja minēts tikai variants – pēdējais apliecības cipars.</a:t>
            </a:r>
            <a:endParaRPr lang="lv-LV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lv-LV" dirty="0" smtClean="0"/>
              <a:t>Apraksta un aprēķinu paraugs</a:t>
            </a:r>
            <a:endParaRPr lang="lv-LV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v-LV" dirty="0"/>
              <a:t>Diennakšu smilšu patēriņš noteiktā ekipēšanas </a:t>
            </a:r>
            <a:r>
              <a:rPr lang="lv-LV" dirty="0" smtClean="0"/>
              <a:t>punktā tiek noteikts pēc formulas:</a:t>
            </a:r>
            <a:endParaRPr lang="lv-LV" dirty="0"/>
          </a:p>
          <a:p>
            <a:pPr algn="r">
              <a:buNone/>
            </a:pPr>
            <a:r>
              <a:rPr lang="lv-LV" dirty="0"/>
              <a:t>		 	</a:t>
            </a:r>
            <a:r>
              <a:rPr lang="lv-LV" dirty="0" smtClean="0"/>
              <a:t>(5.1)</a:t>
            </a:r>
          </a:p>
          <a:p>
            <a:pPr>
              <a:buNone/>
            </a:pPr>
            <a:r>
              <a:rPr lang="lv-LV" dirty="0" smtClean="0"/>
              <a:t>kur          	      - koeficients</a:t>
            </a:r>
            <a:r>
              <a:rPr lang="lv-LV" dirty="0"/>
              <a:t>, kas norāda, kāda daļu smilšu ekipēšanai tiek padotas no noliktavas (1, tātad viss);</a:t>
            </a:r>
          </a:p>
          <a:p>
            <a:pPr>
              <a:buNone/>
            </a:pPr>
            <a:r>
              <a:rPr lang="lv-LV" dirty="0" smtClean="0"/>
              <a:t>		      - atbilstoši </a:t>
            </a:r>
            <a:r>
              <a:rPr lang="lv-LV" dirty="0"/>
              <a:t>maģistrālo un manevru lokomotīvju smilšu patēriņš.</a:t>
            </a:r>
          </a:p>
          <a:p>
            <a:pPr>
              <a:buNone/>
            </a:pPr>
            <a:endParaRPr lang="lv-LV" dirty="0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2339752" y="2636912"/>
          <a:ext cx="4170703" cy="576064"/>
        </p:xfrm>
        <a:graphic>
          <a:graphicData uri="http://schemas.openxmlformats.org/presentationml/2006/ole">
            <p:oleObj spid="_x0000_s1026" name="Equation" r:id="rId3" imgW="1727200" imgH="241300" progId="Equation.3">
              <p:embed/>
            </p:oleObj>
          </a:graphicData>
        </a:graphic>
      </p:graphicFrame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graphicFrame>
        <p:nvGraphicFramePr>
          <p:cNvPr id="55310" name="Object 14"/>
          <p:cNvGraphicFramePr>
            <a:graphicFrameLocks noChangeAspect="1"/>
          </p:cNvGraphicFramePr>
          <p:nvPr/>
        </p:nvGraphicFramePr>
        <p:xfrm>
          <a:off x="1227138" y="3357563"/>
          <a:ext cx="728662" cy="404812"/>
        </p:xfrm>
        <a:graphic>
          <a:graphicData uri="http://schemas.openxmlformats.org/presentationml/2006/ole">
            <p:oleObj spid="_x0000_s1027" name="Equation" r:id="rId4" imgW="431640" imgH="241200" progId="Equation.3">
              <p:embed/>
            </p:oleObj>
          </a:graphicData>
        </a:graphic>
      </p:graphicFrame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graphicFrame>
        <p:nvGraphicFramePr>
          <p:cNvPr id="55312" name="Object 16"/>
          <p:cNvGraphicFramePr>
            <a:graphicFrameLocks noChangeAspect="1"/>
          </p:cNvGraphicFramePr>
          <p:nvPr/>
        </p:nvGraphicFramePr>
        <p:xfrm>
          <a:off x="1979712" y="3356992"/>
          <a:ext cx="857888" cy="404664"/>
        </p:xfrm>
        <a:graphic>
          <a:graphicData uri="http://schemas.openxmlformats.org/presentationml/2006/ole">
            <p:oleObj spid="_x0000_s1028" name="Equation" r:id="rId5" imgW="508000" imgH="241300" progId="Equation.3">
              <p:embed/>
            </p:oleObj>
          </a:graphicData>
        </a:graphic>
      </p:graphicFrame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graphicFrame>
        <p:nvGraphicFramePr>
          <p:cNvPr id="55314" name="Object 18"/>
          <p:cNvGraphicFramePr>
            <a:graphicFrameLocks noChangeAspect="1"/>
          </p:cNvGraphicFramePr>
          <p:nvPr/>
        </p:nvGraphicFramePr>
        <p:xfrm>
          <a:off x="899592" y="4869160"/>
          <a:ext cx="420936" cy="399623"/>
        </p:xfrm>
        <a:graphic>
          <a:graphicData uri="http://schemas.openxmlformats.org/presentationml/2006/ole">
            <p:oleObj spid="_x0000_s1029" name="Equation" r:id="rId6" imgW="253800" imgH="241200" progId="Equation.3">
              <p:embed/>
            </p:oleObj>
          </a:graphicData>
        </a:graphic>
      </p:graphicFrame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graphicFrame>
        <p:nvGraphicFramePr>
          <p:cNvPr id="55316" name="Object 20"/>
          <p:cNvGraphicFramePr>
            <a:graphicFrameLocks noChangeAspect="1"/>
          </p:cNvGraphicFramePr>
          <p:nvPr/>
        </p:nvGraphicFramePr>
        <p:xfrm>
          <a:off x="1331640" y="4869160"/>
          <a:ext cx="534156" cy="404664"/>
        </p:xfrm>
        <a:graphic>
          <a:graphicData uri="http://schemas.openxmlformats.org/presentationml/2006/ole">
            <p:oleObj spid="_x0000_s1030" name="Equation" r:id="rId7" imgW="317225" imgH="241091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Apraksta un aprēķinu paraugs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v-LV" dirty="0"/>
              <a:t>Vilcienu laiks ceļā no stacijas B uz staciju A:</a:t>
            </a:r>
          </a:p>
          <a:p>
            <a:pPr algn="r">
              <a:buNone/>
            </a:pPr>
            <a:r>
              <a:rPr lang="lv-LV" dirty="0"/>
              <a:t>		 	(2.1)</a:t>
            </a:r>
          </a:p>
          <a:p>
            <a:endParaRPr lang="lv-LV" dirty="0"/>
          </a:p>
        </p:txBody>
      </p:sp>
      <p:grpSp>
        <p:nvGrpSpPr>
          <p:cNvPr id="4" name="Group 9"/>
          <p:cNvGrpSpPr/>
          <p:nvPr/>
        </p:nvGrpSpPr>
        <p:grpSpPr>
          <a:xfrm>
            <a:off x="2411413" y="2286000"/>
            <a:ext cx="3809625" cy="701675"/>
            <a:chOff x="971253" y="2286000"/>
            <a:chExt cx="3809625" cy="701675"/>
          </a:xfrm>
        </p:grpSpPr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971253" y="2286000"/>
            <a:ext cx="2384425" cy="701675"/>
          </p:xfrm>
          <a:graphic>
            <a:graphicData uri="http://schemas.openxmlformats.org/presentationml/2006/ole">
              <p:oleObj spid="_x0000_s2050" name="Equation" r:id="rId3" imgW="1511280" imgH="444240" progId="Equation.3">
                <p:embed/>
              </p:oleObj>
            </a:graphicData>
          </a:graphic>
        </p:graphicFrame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3357265" y="2438400"/>
            <a:ext cx="762000" cy="287338"/>
          </p:xfrm>
          <a:graphic>
            <a:graphicData uri="http://schemas.openxmlformats.org/presentationml/2006/ole">
              <p:oleObj spid="_x0000_s2051" name="Equation" r:id="rId4" imgW="482400" imgH="177480" progId="Equation.3">
                <p:embed/>
              </p:oleObj>
            </a:graphicData>
          </a:graphic>
        </p:graphicFrame>
        <p:graphicFrame>
          <p:nvGraphicFramePr>
            <p:cNvPr id="1025" name="Object 1"/>
            <p:cNvGraphicFramePr>
              <a:graphicFrameLocks noChangeAspect="1"/>
            </p:cNvGraphicFramePr>
            <p:nvPr/>
          </p:nvGraphicFramePr>
          <p:xfrm>
            <a:off x="4174453" y="2430463"/>
            <a:ext cx="606425" cy="287337"/>
          </p:xfrm>
          <a:graphic>
            <a:graphicData uri="http://schemas.openxmlformats.org/presentationml/2006/ole">
              <p:oleObj spid="_x0000_s2052" name="Equation" r:id="rId5" imgW="380880" imgH="177480" progId="Equation.3">
                <p:embed/>
              </p:oleObj>
            </a:graphicData>
          </a:graphic>
        </p:graphicFrame>
      </p:grp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3" name="TextBox 12"/>
          <p:cNvSpPr txBox="1"/>
          <p:nvPr/>
        </p:nvSpPr>
        <p:spPr>
          <a:xfrm>
            <a:off x="395536" y="3068960"/>
            <a:ext cx="8352928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100" dirty="0" smtClean="0"/>
              <a:t>1) Ja vērtības ir zināmas, tās tiek ievietotas un izrēķināts galarezultāts!</a:t>
            </a:r>
          </a:p>
          <a:p>
            <a:r>
              <a:rPr lang="lv-LV" sz="2100" dirty="0" smtClean="0"/>
              <a:t>2) Šeit netiek atšifrēti mainīgie, jo visi aprēķinos iekļautie lielumi – posma </a:t>
            </a:r>
          </a:p>
          <a:p>
            <a:endParaRPr lang="lv-LV" sz="500" dirty="0"/>
          </a:p>
          <a:p>
            <a:r>
              <a:rPr lang="lv-LV" sz="2100" dirty="0" smtClean="0"/>
              <a:t>garums          un vilciena kustības ātrums pāra virzienā            ir minēti iepriekš kursa darbā – šajā gadījumā kursa darba sākumā, kā dotā varianta sākumdati!</a:t>
            </a:r>
          </a:p>
          <a:p>
            <a:r>
              <a:rPr lang="lv-LV" sz="2100" dirty="0" smtClean="0"/>
              <a:t>3) Tekstā uz iepriekš minētajām formulām var atsaukties, lietojot to numurus – piemēram, šeit (2.1)</a:t>
            </a:r>
          </a:p>
          <a:p>
            <a:r>
              <a:rPr lang="lv-LV" sz="2100" dirty="0" smtClean="0"/>
              <a:t>4) Šajā gadījumā rezultāts no decimāldaļām 11,13 h tiek pārveidots uz stundām un minūtēm. Pārveidojot uz minūtēm, jāievēro noapaļošana – 0,13 h ir 0,13*60=7,8 minūtes! Noapaļojot = 8 min.</a:t>
            </a:r>
            <a:endParaRPr lang="lv-LV" sz="2100" dirty="0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403648" y="3717032"/>
          <a:ext cx="372689" cy="395982"/>
        </p:xfrm>
        <a:graphic>
          <a:graphicData uri="http://schemas.openxmlformats.org/presentationml/2006/ole">
            <p:oleObj spid="_x0000_s2053" name="Equation" r:id="rId6" imgW="203040" imgH="2156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6300192" y="3789040"/>
          <a:ext cx="506090" cy="418074"/>
        </p:xfrm>
        <a:graphic>
          <a:graphicData uri="http://schemas.openxmlformats.org/presentationml/2006/ole">
            <p:oleObj spid="_x0000_s2054" name="Equation" r:id="rId7" imgW="2919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Aprēķinu precizitāte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lv-LV" dirty="0" smtClean="0"/>
              <a:t>Aprēķinu precizitāte visur pieņemta 3 zīmīgie cipari (līdz ar to kļūda nepārsniedz 1%), izņemot </a:t>
            </a:r>
            <a:r>
              <a:rPr lang="lv-LV" dirty="0" smtClean="0"/>
              <a:t>laiku </a:t>
            </a:r>
            <a:r>
              <a:rPr lang="lv-LV" dirty="0" smtClean="0"/>
              <a:t>aprēķinu, kurā nepieciešamas 2 zīmes aiz komata precīzu minūšu noteikšanai (paraugs iepriekš).</a:t>
            </a:r>
          </a:p>
          <a:p>
            <a:r>
              <a:rPr lang="lv-LV" dirty="0" smtClean="0"/>
              <a:t>3 zīmīgo ciparu paraugi:</a:t>
            </a:r>
          </a:p>
          <a:p>
            <a:pPr lvl="1"/>
            <a:r>
              <a:rPr lang="lv-LV" dirty="0" smtClean="0"/>
              <a:t>0,00785 N</a:t>
            </a:r>
          </a:p>
          <a:p>
            <a:pPr lvl="1"/>
            <a:r>
              <a:rPr lang="lv-LV" dirty="0" smtClean="0"/>
              <a:t>1,85 MPa</a:t>
            </a:r>
          </a:p>
          <a:p>
            <a:pPr lvl="1"/>
            <a:r>
              <a:rPr lang="lv-LV" dirty="0" smtClean="0"/>
              <a:t>28,6 t</a:t>
            </a:r>
          </a:p>
          <a:p>
            <a:pPr lvl="1"/>
            <a:r>
              <a:rPr lang="lv-LV" dirty="0" smtClean="0"/>
              <a:t>13800 kg</a:t>
            </a:r>
          </a:p>
          <a:p>
            <a:r>
              <a:rPr lang="lv-LV" dirty="0" smtClean="0"/>
              <a:t>Aprēķinu piemērs:</a:t>
            </a:r>
          </a:p>
          <a:p>
            <a:pPr lvl="1"/>
            <a:r>
              <a:rPr lang="lv-LV" dirty="0" smtClean="0"/>
              <a:t>13800 * 0,00785 = 108</a:t>
            </a:r>
          </a:p>
          <a:p>
            <a:r>
              <a:rPr lang="lv-LV" dirty="0" smtClean="0"/>
              <a:t>Precīzi būtu 108,33, taču atstājam trīs zīmīgos ciparus, noapaļojot pēc ceturtā cipara:</a:t>
            </a:r>
          </a:p>
          <a:p>
            <a:pPr lvl="1"/>
            <a:r>
              <a:rPr lang="lv-LV" dirty="0" smtClean="0"/>
              <a:t>108,33 = 108</a:t>
            </a:r>
          </a:p>
          <a:p>
            <a:pPr lvl="1"/>
            <a:r>
              <a:rPr lang="lv-LV" dirty="0" smtClean="0"/>
              <a:t>108,51 = 109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Aprēķinu precizitāte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v-LV" dirty="0" smtClean="0"/>
              <a:t>Ja aprēķinu rezultāts ir 0,25 precīzi, tad rakstām 0,250 (trīs zīmīgie cipari);</a:t>
            </a:r>
          </a:p>
          <a:p>
            <a:r>
              <a:rPr lang="lv-LV" dirty="0" smtClean="0"/>
              <a:t>Neievērojot pareizu pierakstu, 0,25 var nozīmēt:</a:t>
            </a:r>
          </a:p>
          <a:p>
            <a:pPr lvl="1"/>
            <a:r>
              <a:rPr lang="lv-LV" dirty="0" smtClean="0"/>
              <a:t>noapaļoti 0,245;</a:t>
            </a:r>
          </a:p>
          <a:p>
            <a:pPr lvl="1"/>
            <a:r>
              <a:rPr lang="lv-LV" dirty="0" smtClean="0"/>
              <a:t>noapaļoti 0,254;</a:t>
            </a:r>
          </a:p>
          <a:p>
            <a:pPr lvl="1"/>
            <a:r>
              <a:rPr lang="lv-LV" dirty="0" smtClean="0"/>
              <a:t>vai precīzi 0,250?</a:t>
            </a:r>
          </a:p>
          <a:p>
            <a:r>
              <a:rPr lang="lv-LV" dirty="0" smtClean="0"/>
              <a:t>Ja visos aprēķinos netiek ievērots vienāds zīmju skaits, tad reizināšanas u.c. operāciju rezultātā aprēķinu kļūda pieaug daudzkārtīgi.</a:t>
            </a:r>
            <a:endParaRPr lang="lv-LV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Vienības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dirty="0" smtClean="0"/>
              <a:t>Visur neaizmirst pierakstīt vienības (kg, MPa, h, min, km, utt.)!</a:t>
            </a:r>
          </a:p>
          <a:p>
            <a:r>
              <a:rPr lang="lv-LV" dirty="0" smtClean="0"/>
              <a:t>Pirms ievietot vērtības aprēķinos, pārbaudīt, vai tās ir īstajās mērvienībās, kādas jābūt noteiktajai formulai? (piemēram, vai vilcējspēks jāievieto kilogramos, vai </a:t>
            </a:r>
            <a:r>
              <a:rPr lang="lv-LV" dirty="0" err="1" smtClean="0"/>
              <a:t>ņūtonos</a:t>
            </a:r>
            <a:r>
              <a:rPr lang="lv-LV" dirty="0" smtClean="0"/>
              <a:t>?)</a:t>
            </a:r>
          </a:p>
          <a:p>
            <a:r>
              <a:rPr lang="lv-LV" b="1" dirty="0" smtClean="0"/>
              <a:t>Ar loģiku pārbaudīt rezultātu!</a:t>
            </a:r>
          </a:p>
          <a:p>
            <a:pPr lvl="1"/>
            <a:r>
              <a:rPr lang="lv-LV" i="1" dirty="0" smtClean="0"/>
              <a:t>Lokomotīves noskrējiens 0,267 km</a:t>
            </a:r>
          </a:p>
          <a:p>
            <a:pPr lvl="1"/>
            <a:r>
              <a:rPr lang="lv-LV" i="1" dirty="0" smtClean="0"/>
              <a:t>Brauciena laiks 0,008 h</a:t>
            </a:r>
          </a:p>
          <a:p>
            <a:pPr lvl="1"/>
            <a:r>
              <a:rPr lang="lv-LV" i="1" dirty="0" smtClean="0"/>
              <a:t>Smilšu patēriņš vienā braucienā 15800 t</a:t>
            </a:r>
            <a:endParaRPr lang="lv-LV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Iesniegšana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v-LV" dirty="0" smtClean="0"/>
              <a:t>Pabeigts darbs jānosūta </a:t>
            </a:r>
            <a:r>
              <a:rPr lang="lv-LV" b="1" dirty="0" smtClean="0"/>
              <a:t>noteiktajā laikā </a:t>
            </a:r>
            <a:r>
              <a:rPr lang="lv-LV" dirty="0" smtClean="0"/>
              <a:t>uz e-pastu: </a:t>
            </a:r>
            <a:r>
              <a:rPr lang="lv-LV" dirty="0" err="1" smtClean="0">
                <a:hlinkClick r:id="rId3"/>
              </a:rPr>
              <a:t>davis.buss@rtu.lv</a:t>
            </a:r>
            <a:endParaRPr lang="lv-LV" dirty="0" smtClean="0"/>
          </a:p>
          <a:p>
            <a:r>
              <a:rPr lang="lv-LV" dirty="0" smtClean="0"/>
              <a:t>Ja darbā ir rasējumi, skices utt. papīra formātā, tie </a:t>
            </a:r>
            <a:r>
              <a:rPr lang="lv-LV" dirty="0" err="1" smtClean="0"/>
              <a:t>jāieskanē</a:t>
            </a:r>
            <a:r>
              <a:rPr lang="lv-LV" dirty="0" smtClean="0"/>
              <a:t> vai vismaz jāpārfotografē tā, lai varētu izlasīt.</a:t>
            </a:r>
          </a:p>
          <a:p>
            <a:r>
              <a:rPr lang="lv-LV" dirty="0" smtClean="0"/>
              <a:t>Darbs tiek labots elektroniski un izlabotais darbs aizsūtīts atpakaļ.</a:t>
            </a:r>
          </a:p>
          <a:p>
            <a:r>
              <a:rPr lang="lv-LV" dirty="0" smtClean="0"/>
              <a:t>Saņemot atzīmi jāatnes un jāiesniedz izdrukāts sākotnējais kursa darbs (bez maniem labojumiem)</a:t>
            </a:r>
          </a:p>
          <a:p>
            <a:r>
              <a:rPr lang="lv-LV" dirty="0" smtClean="0"/>
              <a:t>Darbi, kas iesniegti pēc termiņa tiek laboti pēdējie, bez garantijas par savlaicīgu izlabošanu.</a:t>
            </a:r>
            <a:endParaRPr lang="lv-LV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530</Words>
  <Application>Microsoft Office PowerPoint</Application>
  <PresentationFormat>On-screen Show (4:3)</PresentationFormat>
  <Paragraphs>60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Norādījumi kursa darbu izpildei</vt:lpstr>
      <vt:lpstr>Norādījumi kursa darbu izpildei</vt:lpstr>
      <vt:lpstr>Norādījumi metodisko darbu izpildei</vt:lpstr>
      <vt:lpstr>Apraksta un aprēķinu paraugs</vt:lpstr>
      <vt:lpstr>Apraksta un aprēķinu paraugs</vt:lpstr>
      <vt:lpstr>Aprēķinu precizitāte</vt:lpstr>
      <vt:lpstr>Aprēķinu precizitāte</vt:lpstr>
      <vt:lpstr>Vienības</vt:lpstr>
      <vt:lpstr>Iesniegšana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Norādījumi kursa darbu izpildei</dc:title>
  <dc:creator>davis.buss</dc:creator>
  <cp:lastModifiedBy>davis.buss</cp:lastModifiedBy>
  <cp:revision>3</cp:revision>
  <dcterms:created xsi:type="dcterms:W3CDTF">2013-02-28T11:49:15Z</dcterms:created>
  <dcterms:modified xsi:type="dcterms:W3CDTF">2013-02-28T11:57:40Z</dcterms:modified>
</cp:coreProperties>
</file>