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18" r:id="rId3"/>
    <p:sldId id="259" r:id="rId4"/>
    <p:sldId id="323" r:id="rId5"/>
    <p:sldId id="320" r:id="rId6"/>
    <p:sldId id="325" r:id="rId7"/>
    <p:sldId id="334" r:id="rId8"/>
    <p:sldId id="335" r:id="rId9"/>
    <p:sldId id="326" r:id="rId10"/>
    <p:sldId id="356" r:id="rId11"/>
    <p:sldId id="357" r:id="rId12"/>
    <p:sldId id="358" r:id="rId13"/>
    <p:sldId id="359" r:id="rId14"/>
    <p:sldId id="361" r:id="rId15"/>
    <p:sldId id="360" r:id="rId16"/>
    <p:sldId id="362" r:id="rId17"/>
    <p:sldId id="363" r:id="rId18"/>
    <p:sldId id="364" r:id="rId19"/>
    <p:sldId id="365" r:id="rId20"/>
    <p:sldId id="366" r:id="rId21"/>
    <p:sldId id="333" r:id="rId22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61D"/>
    <a:srgbClr val="008E17"/>
    <a:srgbClr val="BC1D49"/>
    <a:srgbClr val="DA532C"/>
    <a:srgbClr val="004050"/>
    <a:srgbClr val="5E3AB8"/>
    <a:srgbClr val="2672EC"/>
    <a:srgbClr val="B34310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7" autoAdjust="0"/>
    <p:restoredTop sz="94178" autoAdjust="0"/>
  </p:normalViewPr>
  <p:slideViewPr>
    <p:cSldViewPr>
      <p:cViewPr varScale="1">
        <p:scale>
          <a:sx n="93" d="100"/>
          <a:sy n="93" d="100"/>
        </p:scale>
        <p:origin x="25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95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14D69-74D0-4DF9-9952-7E709A150E03}" type="datetimeFigureOut">
              <a:rPr kumimoji="1" lang="ja-JP" altLang="en-US" smtClean="0"/>
              <a:t>2013/2/2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89F96-8AB1-48B1-892C-29C1E3ECE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5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21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4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0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57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9F96-8AB1-48B1-892C-29C1E3ECE6D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21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5"/>
            <a:ext cx="9151796" cy="515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403648" y="4715678"/>
            <a:ext cx="6912669" cy="42637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00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わんくま同盟 </a:t>
            </a:r>
            <a:r>
              <a:rPr kumimoji="0" lang="ja-JP" altLang="en-US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名古屋勉強会 </a:t>
            </a:r>
            <a:r>
              <a:rPr kumimoji="0" lang="en-US" altLang="ja-JP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#26 – TDD</a:t>
            </a:r>
            <a:r>
              <a:rPr kumimoji="0" lang="ja-JP" altLang="en-US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道場 </a:t>
            </a:r>
            <a:r>
              <a:rPr kumimoji="0" lang="en-US" altLang="ja-JP" sz="2000" smtClean="0">
                <a:solidFill>
                  <a:schemeClr val="tx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#14</a:t>
            </a:r>
            <a:endParaRPr kumimoji="0" lang="en-US" altLang="ja-JP" sz="2000">
              <a:solidFill>
                <a:schemeClr val="tx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3312368" cy="1399089"/>
          </a:xfrm>
          <a:solidFill>
            <a:srgbClr val="2672EC"/>
          </a:solidFill>
          <a:ln>
            <a:noFill/>
          </a:ln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 userDrawn="1">
            <p:ph type="body" sz="quarter" idx="12"/>
          </p:nvPr>
        </p:nvSpPr>
        <p:spPr>
          <a:xfrm>
            <a:off x="3779838" y="1717675"/>
            <a:ext cx="3313112" cy="28702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atin typeface="Yu Gothic" pitchFamily="50" charset="-128"/>
                <a:ea typeface="Yu Gothic" pitchFamily="50" charset="-128"/>
              </a:defRPr>
            </a:lvl1pPr>
            <a:lvl2pPr>
              <a:defRPr>
                <a:latin typeface="Yu Gothic" pitchFamily="50" charset="-128"/>
                <a:ea typeface="Yu Gothic" pitchFamily="50" charset="-128"/>
              </a:defRPr>
            </a:lvl2pPr>
            <a:lvl3pPr>
              <a:defRPr>
                <a:latin typeface="Yu Gothic" pitchFamily="50" charset="-128"/>
                <a:ea typeface="Yu Gothic" pitchFamily="50" charset="-128"/>
              </a:defRPr>
            </a:lvl3pPr>
            <a:lvl4pPr>
              <a:defRPr>
                <a:latin typeface="Yu Gothic" pitchFamily="50" charset="-128"/>
                <a:ea typeface="Yu Gothic" pitchFamily="50" charset="-128"/>
              </a:defRPr>
            </a:lvl4pPr>
            <a:lvl5pPr>
              <a:defRPr>
                <a:latin typeface="Yu Gothic" pitchFamily="50" charset="-128"/>
                <a:ea typeface="Yu Gothic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172400" y="4715678"/>
            <a:ext cx="648072" cy="4263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4073FB0-D265-424F-8EBB-D7EEF87BBD47}" type="slidenum">
              <a:rPr kumimoji="1" lang="ja-JP" altLang="en-US" sz="1200" smtClean="0">
                <a:latin typeface="Yu Gothic" pitchFamily="50" charset="-128"/>
                <a:ea typeface="Yu Gothic" pitchFamily="50" charset="-128"/>
              </a:rPr>
              <a:t>‹#›</a:t>
            </a:fld>
            <a:r>
              <a:rPr kumimoji="1" lang="en-US" altLang="ja-JP" sz="900" smtClean="0">
                <a:latin typeface="Yu Gothic" pitchFamily="50" charset="-128"/>
                <a:ea typeface="Yu Gothic" pitchFamily="50" charset="-128"/>
              </a:rPr>
              <a:t>/15</a:t>
            </a:r>
            <a:endParaRPr kumimoji="1" lang="ja-JP" altLang="en-US"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8" name="Picture 2" descr="C:\Users\localnaka\Desktop\名称未設定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82" y="4715678"/>
            <a:ext cx="1226882" cy="427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8031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BluewaterSoft	</a:t>
            </a:r>
            <a:r>
              <a:rPr kumimoji="1" lang="ja-JP" altLang="en-US" smtClean="0"/>
              <a:t>製造業に学び、越えたアジャイル開発	</a:t>
            </a:r>
            <a:r>
              <a:rPr kumimoji="1" lang="en-US" altLang="ja-JP" smtClean="0"/>
              <a:t>2012/3/16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763" y="195487"/>
            <a:ext cx="3312368" cy="1368151"/>
          </a:xfrm>
        </p:spPr>
        <p:txBody>
          <a:bodyPr/>
          <a:lstStyle/>
          <a:p>
            <a:r>
              <a:rPr lang="en-US" altLang="ja-JP" sz="4800" smtClean="0">
                <a:cs typeface="Segoe UI" pitchFamily="34" charset="0"/>
              </a:rPr>
              <a:t>TDD</a:t>
            </a:r>
            <a:r>
              <a:rPr lang="ja-JP" altLang="en-US" sz="4800" smtClean="0">
                <a:cs typeface="Segoe UI" pitchFamily="34" charset="0"/>
              </a:rPr>
              <a:t>道場</a:t>
            </a:r>
            <a:endParaRPr kumimoji="1" lang="ja-JP" altLang="en-US" sz="3200">
              <a:cs typeface="Segoe UI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9956" y="3242287"/>
            <a:ext cx="1584176" cy="136815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2013</a:t>
            </a:r>
            <a:r>
              <a:rPr kumimoji="1" lang="ja-JP" altLang="en-US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年</a:t>
            </a:r>
            <a:r>
              <a:rPr kumimoji="1" lang="en-US" altLang="ja-JP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2</a:t>
            </a:r>
            <a:r>
              <a:rPr kumimoji="1" lang="ja-JP" altLang="en-US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月</a:t>
            </a:r>
            <a:r>
              <a:rPr kumimoji="1" lang="en-US" altLang="ja-JP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2</a:t>
            </a:r>
            <a:r>
              <a:rPr kumimoji="1" lang="ja-JP" altLang="en-US" sz="12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日</a:t>
            </a:r>
            <a:endParaRPr kumimoji="1" lang="ja-JP" altLang="en-US" sz="1200">
              <a:solidFill>
                <a:schemeClr val="bg1">
                  <a:lumMod val="85000"/>
                </a:schemeClr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9912" y="3242287"/>
            <a:ext cx="3312368" cy="1368152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わんくま同盟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名古屋勉強会 </a:t>
            </a: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#26</a:t>
            </a:r>
            <a:endParaRPr kumimoji="1" lang="ja-JP" altLang="en-US" sz="20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36296" y="195486"/>
            <a:ext cx="1584176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b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TDD</a:t>
            </a: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やってみよう</a:t>
            </a: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!</a:t>
            </a:r>
            <a:endParaRPr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pPr algn="ctr"/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27169" y="3242287"/>
            <a:ext cx="1584176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biac</a:t>
            </a:r>
            <a:b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60104" y="3242287"/>
            <a:ext cx="1584176" cy="136815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ja-JP" altLang="en-US" sz="8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名古屋市</a:t>
            </a:r>
            <a:r>
              <a:rPr lang="en-US" altLang="ja-JP" sz="8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800" smtClean="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z="800">
                <a:solidFill>
                  <a:schemeClr val="bg1">
                    <a:lumMod val="85000"/>
                  </a:schemeClr>
                </a:solidFill>
                <a:latin typeface="Yu Gothic" pitchFamily="50" charset="-128"/>
                <a:ea typeface="Yu Gothic" pitchFamily="50" charset="-128"/>
              </a:rPr>
              <a:t>名古屋ソフトウェアセンター</a:t>
            </a:r>
            <a:endParaRPr kumimoji="1" lang="ja-JP" altLang="en-US" sz="900">
              <a:solidFill>
                <a:schemeClr val="bg1">
                  <a:lumMod val="85000"/>
                </a:schemeClr>
              </a:solidFill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-3241" r="683" b="3630"/>
          <a:stretch/>
        </p:blipFill>
        <p:spPr bwMode="auto">
          <a:xfrm>
            <a:off x="7217999" y="4146224"/>
            <a:ext cx="1593345" cy="46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3779912" y="196729"/>
            <a:ext cx="3312368" cy="136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endParaRPr lang="ja-JP" altLang="en-US" sz="320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lum bright="-1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78" y="195486"/>
            <a:ext cx="2512236" cy="136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2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 b="9086"/>
          <a:stretch/>
        </p:blipFill>
        <p:spPr bwMode="auto">
          <a:xfrm>
            <a:off x="3782312" y="196729"/>
            <a:ext cx="3312368" cy="136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69" y="4105955"/>
            <a:ext cx="1584176" cy="5044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7884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ドメイン モデルについて、補足 </a:t>
            </a:r>
            <a:r>
              <a:rPr kumimoji="1" lang="en-US" altLang="ja-JP" smtClean="0"/>
              <a:t>[1/6]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/>
          <a:lstStyle/>
          <a:p>
            <a:r>
              <a:rPr lang="ja-JP" altLang="en-US"/>
              <a:t>プログラムによってドメイン・モデル自体が変化</a:t>
            </a:r>
            <a:r>
              <a:rPr lang="ja-JP" altLang="en-US" smtClean="0"/>
              <a:t>する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プログラムを導入する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/>
              <a:t>⇒ユーザーの何らかの活動や</a:t>
            </a:r>
            <a:r>
              <a:rPr lang="ja-JP" altLang="en-US" smtClean="0"/>
              <a:t>関心に変化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</a:t>
            </a:r>
            <a:r>
              <a:rPr lang="en-US" altLang="ja-JP" sz="2400" smtClean="0"/>
              <a:t>(</a:t>
            </a:r>
            <a:r>
              <a:rPr lang="ja-JP" altLang="en-US" sz="2400" smtClean="0"/>
              <a:t>変化が起きなかったら導入した意味が無い</a:t>
            </a:r>
            <a:r>
              <a:rPr lang="en-US" altLang="ja-JP" sz="2400" smtClean="0"/>
              <a:t>)</a:t>
            </a:r>
            <a:endParaRPr lang="ja-JP" altLang="en-US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ドメイン モデルについて、補足 </a:t>
            </a:r>
            <a:r>
              <a:rPr kumimoji="1" lang="en-US" altLang="ja-JP" smtClean="0"/>
              <a:t>[2/6]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r>
              <a:rPr lang="ja-JP" altLang="en-US" smtClean="0"/>
              <a:t>大事なことなので、もう一度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/>
              <a:t>・両方のモデルが</a:t>
            </a:r>
            <a:r>
              <a:rPr lang="ja-JP" altLang="en-US" sz="2000" smtClean="0"/>
              <a:t>必要 </a:t>
            </a:r>
            <a:r>
              <a:rPr lang="en-US" altLang="ja-JP" sz="2000" smtClean="0"/>
              <a:t>(</a:t>
            </a:r>
            <a:r>
              <a:rPr lang="ja-JP" altLang="en-US" sz="2000"/>
              <a:t>描くかどうかは別として</a:t>
            </a:r>
            <a:r>
              <a:rPr lang="en-US" altLang="ja-JP" sz="2000"/>
              <a:t>)</a:t>
            </a:r>
            <a:r>
              <a:rPr lang="ja-JP" altLang="en-US" sz="2000" smtClean="0"/>
              <a:t>。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 smtClean="0"/>
              <a:t>・後者</a:t>
            </a:r>
            <a:r>
              <a:rPr lang="en-US" altLang="ja-JP" sz="2000"/>
              <a:t>(</a:t>
            </a:r>
            <a:r>
              <a:rPr lang="ja-JP" altLang="en-US" sz="2000" smtClean="0"/>
              <a:t>プログラム導入後</a:t>
            </a:r>
            <a:r>
              <a:rPr lang="en-US" altLang="ja-JP" sz="2000" smtClean="0"/>
              <a:t>)</a:t>
            </a:r>
            <a:r>
              <a:rPr lang="ja-JP" altLang="en-US" sz="2000" smtClean="0"/>
              <a:t>では</a:t>
            </a:r>
            <a:r>
              <a:rPr lang="ja-JP" altLang="en-US" sz="2000"/>
              <a:t>、プログラム自体もモデルに含まれる。</a:t>
            </a:r>
            <a:endParaRPr kumimoji="1" lang="ja-JP" altLang="en-US" sz="2000"/>
          </a:p>
        </p:txBody>
      </p:sp>
      <p:sp>
        <p:nvSpPr>
          <p:cNvPr id="4" name="正方形/長方形 3"/>
          <p:cNvSpPr/>
          <p:nvPr/>
        </p:nvSpPr>
        <p:spPr>
          <a:xfrm>
            <a:off x="647564" y="1419622"/>
            <a:ext cx="7848872" cy="2088232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ドメイン モデル </a:t>
            </a:r>
            <a:r>
              <a:rPr lang="en-US" altLang="ja-JP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プログラム導入前</a:t>
            </a:r>
            <a:r>
              <a:rPr lang="ja-JP" altLang="en-US" sz="24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、つまり現状</a:t>
            </a:r>
            <a:r>
              <a:rPr lang="en-US" altLang="ja-JP" sz="24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r>
              <a:rPr lang="en-US" altLang="ja-JP" sz="24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↓</a:t>
            </a:r>
          </a:p>
          <a:p>
            <a:r>
              <a:rPr lang="en-US" altLang="ja-JP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en-US" altLang="ja-JP" sz="24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en-US" altLang="ja-JP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↓    </a:t>
            </a:r>
            <a:r>
              <a:rPr lang="ja-JP" altLang="en-US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← プログラム導入</a:t>
            </a:r>
            <a:endParaRPr lang="en-US" altLang="ja-JP" sz="2400" b="1" smtClean="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r>
              <a:rPr lang="en-US" altLang="ja-JP" sz="2400" b="1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</a:t>
            </a:r>
            <a:r>
              <a:rPr lang="en-US" altLang="ja-JP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↓</a:t>
            </a:r>
          </a:p>
          <a:p>
            <a:r>
              <a:rPr lang="ja-JP" altLang="en-US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ドメイン モデル </a:t>
            </a:r>
            <a:r>
              <a:rPr lang="en-US" altLang="ja-JP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プログラム導入後</a:t>
            </a:r>
            <a:r>
              <a:rPr lang="en-US" altLang="ja-JP" sz="24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  <a:endParaRPr lang="en-US" altLang="ja-JP" sz="2400" b="1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0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ドメイン モデルについて、補足 </a:t>
            </a:r>
            <a:r>
              <a:rPr kumimoji="1" lang="en-US" altLang="ja-JP" smtClean="0"/>
              <a:t>[3/6]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r>
              <a:rPr lang="ja-JP" altLang="en-US" smtClean="0"/>
              <a:t>ドメイン モデルが変化する例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endParaRPr kumimoji="1" lang="ja-JP" altLang="en-US" sz="2000"/>
          </a:p>
        </p:txBody>
      </p:sp>
      <p:sp>
        <p:nvSpPr>
          <p:cNvPr id="4" name="正方形/長方形 3"/>
          <p:cNvSpPr/>
          <p:nvPr/>
        </p:nvSpPr>
        <p:spPr>
          <a:xfrm>
            <a:off x="647564" y="1419622"/>
            <a:ext cx="7848872" cy="1296144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導入前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 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回転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寿司の集計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伝票 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en-US" altLang="ja-JP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105</a:t>
            </a:r>
            <a:r>
              <a:rPr lang="ja-JP" altLang="en-US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円が</a:t>
            </a:r>
            <a:r>
              <a:rPr lang="en-US" altLang="ja-JP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xx</a:t>
            </a:r>
            <a:r>
              <a:rPr lang="ja-JP" altLang="en-US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枚、</a:t>
            </a:r>
            <a:r>
              <a:rPr lang="en-US" altLang="ja-JP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210</a:t>
            </a:r>
            <a:r>
              <a:rPr lang="ja-JP" altLang="en-US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円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が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yy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枚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…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、計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zz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円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  <a:endParaRPr lang="en-US" altLang="ja-JP" sz="20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↓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導入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後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 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不要 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プログラム内に抽象化されて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残ってる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か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も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  <a:endParaRPr lang="en-US" altLang="ja-JP" sz="20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7564" y="2859783"/>
            <a:ext cx="7848872" cy="1584175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導入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前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 105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円皿、</a:t>
            </a:r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210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円皿</a:t>
            </a:r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… (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個々の皿は区別しない</a:t>
            </a:r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↓</a:t>
            </a:r>
          </a:p>
          <a:p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導入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後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 105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円皿の</a:t>
            </a:r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x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番、</a:t>
            </a:r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y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番、</a:t>
            </a:r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z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番、</a:t>
            </a:r>
            <a:r>
              <a:rPr lang="en-US" altLang="ja-JP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210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円皿の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…</a:t>
            </a:r>
            <a:b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             (</a:t>
            </a:r>
            <a:r>
              <a:rPr lang="ja-JP" altLang="en-US"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鮮度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管理のために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IC</a:t>
            </a:r>
            <a:r>
              <a:rPr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タグを埋め込み、個々の皿を識別。</a:t>
            </a:r>
            <a:r>
              <a:rPr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  <a:endParaRPr lang="en-US" altLang="ja-JP" sz="20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6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ドメイン モデルについて、補足 </a:t>
            </a:r>
            <a:r>
              <a:rPr kumimoji="1" lang="en-US" altLang="ja-JP" smtClean="0"/>
              <a:t>[4/6]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r>
              <a:rPr lang="ja-JP" altLang="en-US" smtClean="0"/>
              <a:t>リアル ドメインのモデルと、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プログラム内に表現するドメイン モデル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r>
              <a:rPr lang="ja-JP" altLang="en-US" smtClean="0"/>
              <a:t>この</a:t>
            </a:r>
            <a:r>
              <a:rPr lang="en-US" altLang="ja-JP" smtClean="0"/>
              <a:t>2</a:t>
            </a:r>
            <a:r>
              <a:rPr lang="ja-JP" altLang="en-US" smtClean="0"/>
              <a:t>つも別物</a:t>
            </a:r>
            <a:r>
              <a:rPr lang="en-US" altLang="ja-JP"/>
              <a:t>!! </a:t>
            </a:r>
            <a:r>
              <a:rPr lang="ja-JP" altLang="en-US"/>
              <a:t>だけど、できるだけドメイン・モデルに忠実に作ると、分かりやすい</a:t>
            </a:r>
            <a:r>
              <a:rPr lang="ja-JP" altLang="en-US" smtClean="0"/>
              <a:t>。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(</a:t>
            </a:r>
            <a:r>
              <a:rPr lang="ja-JP" altLang="en-US" smtClean="0"/>
              <a:t>でも全く同じにするの</a:t>
            </a:r>
            <a:r>
              <a:rPr lang="ja-JP" altLang="en-US" smtClean="0"/>
              <a:t>は難しい</a:t>
            </a:r>
            <a:r>
              <a:rPr lang="en-US" altLang="ja-JP" smtClean="0"/>
              <a:t>)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7340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ドメイン モデルについて、補足 </a:t>
            </a:r>
            <a:r>
              <a:rPr kumimoji="1" lang="en-US" altLang="ja-JP" smtClean="0"/>
              <a:t>[5/6]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 lnSpcReduction="10000"/>
          </a:bodyPr>
          <a:lstStyle/>
          <a:p>
            <a:r>
              <a:rPr lang="en-US" altLang="ja-JP" smtClean="0"/>
              <a:t>OOP</a:t>
            </a:r>
            <a:r>
              <a:rPr lang="ja-JP" altLang="en-US" smtClean="0"/>
              <a:t>的発想よりも、ドメイン</a:t>
            </a:r>
            <a:r>
              <a:rPr lang="ja-JP" altLang="en-US"/>
              <a:t>・モデルに忠実に</a:t>
            </a:r>
            <a:r>
              <a:rPr lang="ja-JP" altLang="en-US" smtClean="0"/>
              <a:t>作ったほうが、</a:t>
            </a:r>
            <a:r>
              <a:rPr lang="ja-JP" altLang="en-US"/>
              <a:t>分かりやすい</a:t>
            </a:r>
            <a:r>
              <a:rPr lang="ja-JP" altLang="en-US" smtClean="0"/>
              <a:t>。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z="2600" smtClean="0"/>
              <a:t>✖ </a:t>
            </a:r>
            <a:r>
              <a:rPr lang="ja-JP" altLang="en-US" sz="2600"/>
              <a:t>「皿」は、コンベアに載せられた時刻を記憶する。鮮度寿命が来ているかどうかを答える</a:t>
            </a:r>
            <a:r>
              <a:rPr lang="ja-JP" altLang="en-US" sz="2600" smtClean="0"/>
              <a:t>。</a:t>
            </a:r>
            <a:r>
              <a:rPr lang="en-US" altLang="ja-JP" sz="2600" smtClean="0"/>
              <a:t/>
            </a:r>
            <a:br>
              <a:rPr lang="en-US" altLang="ja-JP" sz="2600" smtClean="0"/>
            </a:br>
            <a:r>
              <a:rPr lang="en-US" altLang="ja-JP" sz="2600" smtClean="0"/>
              <a:t/>
            </a:r>
            <a:br>
              <a:rPr lang="en-US" altLang="ja-JP" sz="2600" smtClean="0"/>
            </a:br>
            <a:r>
              <a:rPr lang="ja-JP" altLang="en-US" sz="2600" smtClean="0"/>
              <a:t>○ </a:t>
            </a:r>
            <a:r>
              <a:rPr lang="ja-JP" altLang="en-US" sz="2600"/>
              <a:t>「監視役」は、「皿」がコンベアに載せられた時刻を記録する。ある「皿」の鮮度寿命が来ているかどうかを答える</a:t>
            </a:r>
            <a:r>
              <a:rPr lang="ja-JP" altLang="en-US" sz="2600" smtClean="0"/>
              <a:t>。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828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ドメイン モデルについて、補足 </a:t>
            </a:r>
            <a:r>
              <a:rPr kumimoji="1" lang="en-US" altLang="ja-JP" smtClean="0"/>
              <a:t>[6/6]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endParaRPr kumimoji="1" lang="ja-JP" altLang="en-US" sz="2000"/>
          </a:p>
        </p:txBody>
      </p:sp>
      <p:sp>
        <p:nvSpPr>
          <p:cNvPr id="2" name="正方形/長方形 1"/>
          <p:cNvSpPr/>
          <p:nvPr/>
        </p:nvSpPr>
        <p:spPr>
          <a:xfrm>
            <a:off x="539552" y="987574"/>
            <a:ext cx="216024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ローチャート: 定義済み処理 2"/>
          <p:cNvSpPr/>
          <p:nvPr/>
        </p:nvSpPr>
        <p:spPr>
          <a:xfrm rot="5400000">
            <a:off x="881590" y="1149592"/>
            <a:ext cx="396044" cy="792088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定義済み処理 6"/>
          <p:cNvSpPr/>
          <p:nvPr/>
        </p:nvSpPr>
        <p:spPr>
          <a:xfrm rot="5400000">
            <a:off x="1421650" y="1815666"/>
            <a:ext cx="396044" cy="792088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ローチャート: 処理 3"/>
          <p:cNvSpPr/>
          <p:nvPr/>
        </p:nvSpPr>
        <p:spPr>
          <a:xfrm>
            <a:off x="1763688" y="1331828"/>
            <a:ext cx="648072" cy="39604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97757" y="2055016"/>
            <a:ext cx="313386" cy="3133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491880" y="992964"/>
            <a:ext cx="216024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定義済み処理 12"/>
          <p:cNvSpPr/>
          <p:nvPr/>
        </p:nvSpPr>
        <p:spPr>
          <a:xfrm rot="5400000">
            <a:off x="3833918" y="1154982"/>
            <a:ext cx="396044" cy="792088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定義済み処理 13"/>
          <p:cNvSpPr/>
          <p:nvPr/>
        </p:nvSpPr>
        <p:spPr>
          <a:xfrm rot="5400000">
            <a:off x="4373978" y="1821056"/>
            <a:ext cx="396044" cy="792088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処理 14"/>
          <p:cNvSpPr/>
          <p:nvPr/>
        </p:nvSpPr>
        <p:spPr>
          <a:xfrm>
            <a:off x="3707904" y="2755041"/>
            <a:ext cx="648072" cy="396047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650085" y="2060406"/>
            <a:ext cx="313386" cy="3133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444208" y="987574"/>
            <a:ext cx="216024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定義済み処理 18"/>
          <p:cNvSpPr/>
          <p:nvPr/>
        </p:nvSpPr>
        <p:spPr>
          <a:xfrm rot="5400000">
            <a:off x="6786246" y="1149592"/>
            <a:ext cx="396044" cy="792088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定義済み処理 19"/>
          <p:cNvSpPr/>
          <p:nvPr/>
        </p:nvSpPr>
        <p:spPr>
          <a:xfrm rot="5400000">
            <a:off x="7326306" y="1815666"/>
            <a:ext cx="396044" cy="792088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処理 20"/>
          <p:cNvSpPr/>
          <p:nvPr/>
        </p:nvSpPr>
        <p:spPr>
          <a:xfrm>
            <a:off x="6660232" y="2704100"/>
            <a:ext cx="648072" cy="39604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602413" y="2055016"/>
            <a:ext cx="313386" cy="3133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2809574" y="2000140"/>
            <a:ext cx="576064" cy="4447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5761902" y="2000140"/>
            <a:ext cx="576064" cy="4447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6" y="2656740"/>
            <a:ext cx="866597" cy="620521"/>
          </a:xfrm>
          <a:prstGeom prst="rect">
            <a:avLst/>
          </a:prstGeom>
        </p:spPr>
      </p:pic>
      <p:sp>
        <p:nvSpPr>
          <p:cNvPr id="27" name="フリーフォーム 26"/>
          <p:cNvSpPr/>
          <p:nvPr/>
        </p:nvSpPr>
        <p:spPr>
          <a:xfrm>
            <a:off x="3537511" y="1062859"/>
            <a:ext cx="1743821" cy="2312471"/>
          </a:xfrm>
          <a:custGeom>
            <a:avLst/>
            <a:gdLst>
              <a:gd name="connsiteX0" fmla="*/ 110855 w 1879931"/>
              <a:gd name="connsiteY0" fmla="*/ 91538 h 2266425"/>
              <a:gd name="connsiteX1" fmla="*/ 51479 w 1879931"/>
              <a:gd name="connsiteY1" fmla="*/ 1172193 h 2266425"/>
              <a:gd name="connsiteX2" fmla="*/ 146481 w 1879931"/>
              <a:gd name="connsiteY2" fmla="*/ 2169720 h 2266425"/>
              <a:gd name="connsiteX3" fmla="*/ 1025255 w 1879931"/>
              <a:gd name="connsiteY3" fmla="*/ 2157845 h 2266425"/>
              <a:gd name="connsiteX4" fmla="*/ 1120258 w 1879931"/>
              <a:gd name="connsiteY4" fmla="*/ 1552203 h 2266425"/>
              <a:gd name="connsiteX5" fmla="*/ 1702149 w 1879931"/>
              <a:gd name="connsiteY5" fmla="*/ 1457200 h 2266425"/>
              <a:gd name="connsiteX6" fmla="*/ 1856528 w 1879931"/>
              <a:gd name="connsiteY6" fmla="*/ 910936 h 2266425"/>
              <a:gd name="connsiteX7" fmla="*/ 1274637 w 1879931"/>
              <a:gd name="connsiteY7" fmla="*/ 150915 h 2266425"/>
              <a:gd name="connsiteX8" fmla="*/ 110855 w 1879931"/>
              <a:gd name="connsiteY8" fmla="*/ 91538 h 2266425"/>
              <a:gd name="connsiteX0" fmla="*/ 184966 w 1847164"/>
              <a:gd name="connsiteY0" fmla="*/ 80050 h 2302438"/>
              <a:gd name="connsiteX1" fmla="*/ 18712 w 1847164"/>
              <a:gd name="connsiteY1" fmla="*/ 1208206 h 2302438"/>
              <a:gd name="connsiteX2" fmla="*/ 113714 w 1847164"/>
              <a:gd name="connsiteY2" fmla="*/ 2205733 h 2302438"/>
              <a:gd name="connsiteX3" fmla="*/ 992488 w 1847164"/>
              <a:gd name="connsiteY3" fmla="*/ 2193858 h 2302438"/>
              <a:gd name="connsiteX4" fmla="*/ 1087491 w 1847164"/>
              <a:gd name="connsiteY4" fmla="*/ 1588216 h 2302438"/>
              <a:gd name="connsiteX5" fmla="*/ 1669382 w 1847164"/>
              <a:gd name="connsiteY5" fmla="*/ 1493213 h 2302438"/>
              <a:gd name="connsiteX6" fmla="*/ 1823761 w 1847164"/>
              <a:gd name="connsiteY6" fmla="*/ 946949 h 2302438"/>
              <a:gd name="connsiteX7" fmla="*/ 1241870 w 1847164"/>
              <a:gd name="connsiteY7" fmla="*/ 186928 h 2302438"/>
              <a:gd name="connsiteX8" fmla="*/ 184966 w 1847164"/>
              <a:gd name="connsiteY8" fmla="*/ 80050 h 2302438"/>
              <a:gd name="connsiteX0" fmla="*/ 169841 w 1832039"/>
              <a:gd name="connsiteY0" fmla="*/ 80050 h 2327224"/>
              <a:gd name="connsiteX1" fmla="*/ 3587 w 1832039"/>
              <a:gd name="connsiteY1" fmla="*/ 1208206 h 2327224"/>
              <a:gd name="connsiteX2" fmla="*/ 181716 w 1832039"/>
              <a:gd name="connsiteY2" fmla="*/ 2241359 h 2327224"/>
              <a:gd name="connsiteX3" fmla="*/ 977363 w 1832039"/>
              <a:gd name="connsiteY3" fmla="*/ 2193858 h 2327224"/>
              <a:gd name="connsiteX4" fmla="*/ 1072366 w 1832039"/>
              <a:gd name="connsiteY4" fmla="*/ 1588216 h 2327224"/>
              <a:gd name="connsiteX5" fmla="*/ 1654257 w 1832039"/>
              <a:gd name="connsiteY5" fmla="*/ 1493213 h 2327224"/>
              <a:gd name="connsiteX6" fmla="*/ 1808636 w 1832039"/>
              <a:gd name="connsiteY6" fmla="*/ 946949 h 2327224"/>
              <a:gd name="connsiteX7" fmla="*/ 1226745 w 1832039"/>
              <a:gd name="connsiteY7" fmla="*/ 186928 h 2327224"/>
              <a:gd name="connsiteX8" fmla="*/ 169841 w 1832039"/>
              <a:gd name="connsiteY8" fmla="*/ 80050 h 2327224"/>
              <a:gd name="connsiteX0" fmla="*/ 169841 w 1832039"/>
              <a:gd name="connsiteY0" fmla="*/ 80050 h 2327224"/>
              <a:gd name="connsiteX1" fmla="*/ 3587 w 1832039"/>
              <a:gd name="connsiteY1" fmla="*/ 1208206 h 2327224"/>
              <a:gd name="connsiteX2" fmla="*/ 181716 w 1832039"/>
              <a:gd name="connsiteY2" fmla="*/ 2241359 h 2327224"/>
              <a:gd name="connsiteX3" fmla="*/ 977363 w 1832039"/>
              <a:gd name="connsiteY3" fmla="*/ 2193858 h 2327224"/>
              <a:gd name="connsiteX4" fmla="*/ 1072366 w 1832039"/>
              <a:gd name="connsiteY4" fmla="*/ 1588216 h 2327224"/>
              <a:gd name="connsiteX5" fmla="*/ 1654257 w 1832039"/>
              <a:gd name="connsiteY5" fmla="*/ 1374460 h 2327224"/>
              <a:gd name="connsiteX6" fmla="*/ 1808636 w 1832039"/>
              <a:gd name="connsiteY6" fmla="*/ 946949 h 2327224"/>
              <a:gd name="connsiteX7" fmla="*/ 1226745 w 1832039"/>
              <a:gd name="connsiteY7" fmla="*/ 186928 h 2327224"/>
              <a:gd name="connsiteX8" fmla="*/ 169841 w 1832039"/>
              <a:gd name="connsiteY8" fmla="*/ 80050 h 2327224"/>
              <a:gd name="connsiteX0" fmla="*/ 169841 w 1746071"/>
              <a:gd name="connsiteY0" fmla="*/ 79609 h 2326783"/>
              <a:gd name="connsiteX1" fmla="*/ 3587 w 1746071"/>
              <a:gd name="connsiteY1" fmla="*/ 1207765 h 2326783"/>
              <a:gd name="connsiteX2" fmla="*/ 181716 w 1746071"/>
              <a:gd name="connsiteY2" fmla="*/ 2240918 h 2326783"/>
              <a:gd name="connsiteX3" fmla="*/ 977363 w 1746071"/>
              <a:gd name="connsiteY3" fmla="*/ 2193417 h 2326783"/>
              <a:gd name="connsiteX4" fmla="*/ 1072366 w 1746071"/>
              <a:gd name="connsiteY4" fmla="*/ 1587775 h 2326783"/>
              <a:gd name="connsiteX5" fmla="*/ 1654257 w 1746071"/>
              <a:gd name="connsiteY5" fmla="*/ 1374019 h 2326783"/>
              <a:gd name="connsiteX6" fmla="*/ 1701758 w 1746071"/>
              <a:gd name="connsiteY6" fmla="*/ 934632 h 2326783"/>
              <a:gd name="connsiteX7" fmla="*/ 1226745 w 1746071"/>
              <a:gd name="connsiteY7" fmla="*/ 186487 h 2326783"/>
              <a:gd name="connsiteX8" fmla="*/ 169841 w 1746071"/>
              <a:gd name="connsiteY8" fmla="*/ 79609 h 2326783"/>
              <a:gd name="connsiteX0" fmla="*/ 167591 w 1743821"/>
              <a:gd name="connsiteY0" fmla="*/ 65297 h 2312471"/>
              <a:gd name="connsiteX1" fmla="*/ 1337 w 1743821"/>
              <a:gd name="connsiteY1" fmla="*/ 1193453 h 2312471"/>
              <a:gd name="connsiteX2" fmla="*/ 179466 w 1743821"/>
              <a:gd name="connsiteY2" fmla="*/ 2226606 h 2312471"/>
              <a:gd name="connsiteX3" fmla="*/ 975113 w 1743821"/>
              <a:gd name="connsiteY3" fmla="*/ 2179105 h 2312471"/>
              <a:gd name="connsiteX4" fmla="*/ 1070116 w 1743821"/>
              <a:gd name="connsiteY4" fmla="*/ 1573463 h 2312471"/>
              <a:gd name="connsiteX5" fmla="*/ 1652007 w 1743821"/>
              <a:gd name="connsiteY5" fmla="*/ 1359707 h 2312471"/>
              <a:gd name="connsiteX6" fmla="*/ 1699508 w 1743821"/>
              <a:gd name="connsiteY6" fmla="*/ 920320 h 2312471"/>
              <a:gd name="connsiteX7" fmla="*/ 1117617 w 1743821"/>
              <a:gd name="connsiteY7" fmla="*/ 219677 h 2312471"/>
              <a:gd name="connsiteX8" fmla="*/ 167591 w 1743821"/>
              <a:gd name="connsiteY8" fmla="*/ 65297 h 231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821" h="2312471">
                <a:moveTo>
                  <a:pt x="167591" y="65297"/>
                </a:moveTo>
                <a:cubicBezTo>
                  <a:pt x="-18456" y="227593"/>
                  <a:pt x="-642" y="833235"/>
                  <a:pt x="1337" y="1193453"/>
                </a:cubicBezTo>
                <a:cubicBezTo>
                  <a:pt x="3316" y="1553671"/>
                  <a:pt x="17170" y="2062331"/>
                  <a:pt x="179466" y="2226606"/>
                </a:cubicBezTo>
                <a:cubicBezTo>
                  <a:pt x="341762" y="2390881"/>
                  <a:pt x="826671" y="2287962"/>
                  <a:pt x="975113" y="2179105"/>
                </a:cubicBezTo>
                <a:cubicBezTo>
                  <a:pt x="1123555" y="2070248"/>
                  <a:pt x="957300" y="1710029"/>
                  <a:pt x="1070116" y="1573463"/>
                </a:cubicBezTo>
                <a:cubicBezTo>
                  <a:pt x="1182932" y="1436897"/>
                  <a:pt x="1547108" y="1468564"/>
                  <a:pt x="1652007" y="1359707"/>
                </a:cubicBezTo>
                <a:cubicBezTo>
                  <a:pt x="1756906" y="1250850"/>
                  <a:pt x="1770760" y="1138034"/>
                  <a:pt x="1699508" y="920320"/>
                </a:cubicBezTo>
                <a:cubicBezTo>
                  <a:pt x="1628256" y="702606"/>
                  <a:pt x="1372937" y="362181"/>
                  <a:pt x="1117617" y="219677"/>
                </a:cubicBezTo>
                <a:cubicBezTo>
                  <a:pt x="862298" y="77173"/>
                  <a:pt x="353638" y="-96999"/>
                  <a:pt x="167591" y="65297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カーブ矢印 27"/>
          <p:cNvSpPr/>
          <p:nvPr/>
        </p:nvSpPr>
        <p:spPr>
          <a:xfrm>
            <a:off x="4609774" y="1110300"/>
            <a:ext cx="1907458" cy="364494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64750" y="1411014"/>
            <a:ext cx="201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mtClean="0">
                <a:latin typeface="Yu Gothic" panose="020B0400000000000000" pitchFamily="50" charset="-128"/>
                <a:ea typeface="Yu Gothic" panose="020B0400000000000000" pitchFamily="50" charset="-128"/>
              </a:rPr>
              <a:t>ここをプログラム内のドメイン モデルに変換</a:t>
            </a:r>
            <a:endParaRPr kumimoji="1" lang="ja-JP" altLang="en-US" sz="140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3203" y="3446296"/>
            <a:ext cx="229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リアルの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</a:br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ドメイン モデル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</a:b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(</a:t>
            </a:r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システム導入前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)</a:t>
            </a:r>
            <a:endParaRPr kumimoji="1" lang="ja-JP" altLang="en-US" sz="200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55812" y="3453817"/>
            <a:ext cx="229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リアルの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</a:br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ドメイン モデル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</a:b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(</a:t>
            </a:r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システム導入後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)</a:t>
            </a:r>
            <a:endParaRPr kumimoji="1" lang="ja-JP" altLang="en-US" sz="200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319481" y="3429372"/>
            <a:ext cx="229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プログラム内の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</a:br>
            <a:r>
              <a:rPr kumimoji="1" lang="ja-JP" altLang="en-US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>ドメイン モデル</a:t>
            </a:r>
            <a: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kumimoji="1" lang="en-US" altLang="ja-JP" sz="2000" smtClean="0">
                <a:latin typeface="Yu Gothic" panose="020B0400000000000000" pitchFamily="50" charset="-128"/>
                <a:ea typeface="Yu Gothic" panose="020B0400000000000000" pitchFamily="50" charset="-128"/>
              </a:rPr>
            </a:br>
            <a:endParaRPr kumimoji="1" lang="ja-JP" altLang="en-US" sz="200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9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「皿」のモデル </a:t>
            </a:r>
            <a:r>
              <a:rPr kumimoji="1" lang="en-US" altLang="ja-JP" smtClean="0"/>
              <a:t>[1/2]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r>
              <a:rPr lang="ja-JP" altLang="en-US" sz="2800"/>
              <a:t>リアル</a:t>
            </a:r>
            <a:r>
              <a:rPr lang="en-US" altLang="ja-JP" sz="2800" smtClean="0"/>
              <a:t>:</a:t>
            </a:r>
            <a:br>
              <a:rPr lang="en-US" altLang="ja-JP" sz="2800" smtClean="0"/>
            </a:br>
            <a:r>
              <a:rPr lang="ja-JP" altLang="en-US" sz="2800" smtClean="0"/>
              <a:t>・</a:t>
            </a:r>
            <a:r>
              <a:rPr lang="en-US" altLang="ja-JP" sz="2800"/>
              <a:t>105</a:t>
            </a:r>
            <a:r>
              <a:rPr lang="ja-JP" altLang="en-US" sz="2800"/>
              <a:t>円皿、</a:t>
            </a:r>
            <a:r>
              <a:rPr lang="en-US" altLang="ja-JP" sz="2800"/>
              <a:t>210</a:t>
            </a:r>
            <a:r>
              <a:rPr lang="ja-JP" altLang="en-US" sz="2800"/>
              <a:t>円皿、</a:t>
            </a:r>
            <a:r>
              <a:rPr lang="en-US" altLang="ja-JP" sz="2800"/>
              <a:t>315</a:t>
            </a:r>
            <a:r>
              <a:rPr lang="ja-JP" altLang="en-US" sz="2800"/>
              <a:t>円</a:t>
            </a:r>
            <a:r>
              <a:rPr lang="ja-JP" altLang="en-US" sz="2800" smtClean="0"/>
              <a:t>皿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・</a:t>
            </a:r>
            <a:r>
              <a:rPr lang="ja-JP" altLang="en-US" sz="2800"/>
              <a:t>値段は変わることがある</a:t>
            </a:r>
            <a:r>
              <a:rPr lang="en-US" altLang="ja-JP" sz="2800"/>
              <a:t>(←</a:t>
            </a:r>
            <a:r>
              <a:rPr lang="ja-JP" altLang="en-US" sz="2800"/>
              <a:t>この注釈がコワイ</a:t>
            </a:r>
            <a:r>
              <a:rPr lang="en-US" altLang="ja-JP" sz="2800" smtClean="0"/>
              <a:t>!)</a:t>
            </a:r>
            <a:br>
              <a:rPr lang="en-US" altLang="ja-JP" sz="2800" smtClean="0"/>
            </a:br>
            <a:r>
              <a:rPr lang="ja-JP" altLang="en-US" sz="2800" smtClean="0"/>
              <a:t>・</a:t>
            </a:r>
            <a:r>
              <a:rPr lang="ja-JP" altLang="en-US" sz="2800"/>
              <a:t>値段ごとに模様違いが何種類かずつ</a:t>
            </a:r>
            <a:r>
              <a:rPr lang="ja-JP" altLang="en-US" sz="2800" smtClean="0"/>
              <a:t>ある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・</a:t>
            </a:r>
            <a:r>
              <a:rPr lang="ja-JP" altLang="en-US" sz="2800"/>
              <a:t>皿に埋め込まれた</a:t>
            </a:r>
            <a:r>
              <a:rPr lang="en-US" altLang="ja-JP" sz="2800"/>
              <a:t>IC</a:t>
            </a:r>
            <a:r>
              <a:rPr lang="ja-JP" altLang="en-US" sz="2800"/>
              <a:t>タグの値は</a:t>
            </a:r>
            <a:r>
              <a:rPr lang="ja-JP" altLang="en-US" sz="2800" smtClean="0"/>
              <a:t>、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   {</a:t>
            </a:r>
            <a:r>
              <a:rPr lang="ja-JP" altLang="en-US" sz="2800"/>
              <a:t>模様コード</a:t>
            </a:r>
            <a:r>
              <a:rPr lang="en-US" altLang="ja-JP" sz="2800"/>
              <a:t>}+{</a:t>
            </a:r>
            <a:r>
              <a:rPr lang="ja-JP" altLang="en-US" sz="2800"/>
              <a:t>模様ごとに一意の数字</a:t>
            </a:r>
            <a:r>
              <a:rPr lang="en-US" altLang="ja-JP" sz="2800" smtClean="0"/>
              <a:t>}</a:t>
            </a:r>
            <a:br>
              <a:rPr lang="en-US" altLang="ja-JP" sz="2800" smtClean="0"/>
            </a:br>
            <a:endParaRPr lang="en-US" altLang="ja-JP" sz="2800" smtClean="0"/>
          </a:p>
          <a:p>
            <a:r>
              <a:rPr lang="en-US" altLang="ja-JP" sz="2400">
                <a:solidFill>
                  <a:srgbClr val="C00000"/>
                </a:solidFill>
              </a:rPr>
              <a:t>※ ↑</a:t>
            </a:r>
            <a:r>
              <a:rPr lang="ja-JP" altLang="en-US" sz="2400">
                <a:solidFill>
                  <a:srgbClr val="C00000"/>
                </a:solidFill>
              </a:rPr>
              <a:t>このままいきなり実装に取り掛かるのはキケン</a:t>
            </a:r>
            <a:endParaRPr kumimoji="1" lang="ja-JP" alt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「皿」のモデル </a:t>
            </a:r>
            <a:r>
              <a:rPr kumimoji="1" lang="en-US" altLang="ja-JP" smtClean="0"/>
              <a:t>[2/2]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プログラム内モデル</a:t>
            </a:r>
            <a:r>
              <a:rPr lang="en-US" altLang="ja-JP" sz="2800" smtClean="0"/>
              <a:t>:</a:t>
            </a:r>
            <a:br>
              <a:rPr lang="en-US" altLang="ja-JP" sz="2800" smtClean="0"/>
            </a:br>
            <a:r>
              <a:rPr lang="ja-JP" altLang="en-US" sz="2800" smtClean="0"/>
              <a:t>・</a:t>
            </a:r>
            <a:r>
              <a:rPr lang="ja-JP" altLang="en-US" sz="2800"/>
              <a:t>値段表</a:t>
            </a:r>
            <a:r>
              <a:rPr lang="en-US" altLang="ja-JP" sz="2800"/>
              <a:t>: </a:t>
            </a:r>
            <a:r>
              <a:rPr lang="ja-JP" altLang="en-US" sz="2800"/>
              <a:t>値段区分</a:t>
            </a:r>
            <a:r>
              <a:rPr lang="en-US" altLang="ja-JP" sz="2800"/>
              <a:t>-</a:t>
            </a:r>
            <a:r>
              <a:rPr lang="ja-JP" altLang="en-US" sz="2800" smtClean="0"/>
              <a:t>値段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・</a:t>
            </a:r>
            <a:r>
              <a:rPr lang="ja-JP" altLang="en-US" sz="2800"/>
              <a:t>皿属性</a:t>
            </a:r>
            <a:r>
              <a:rPr lang="en-US" altLang="ja-JP" sz="2800"/>
              <a:t>: </a:t>
            </a:r>
            <a:r>
              <a:rPr lang="ja-JP" altLang="en-US" sz="2800"/>
              <a:t>値段区分、模様</a:t>
            </a:r>
            <a:r>
              <a:rPr lang="ja-JP" altLang="en-US" sz="2800" smtClean="0"/>
              <a:t>コード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・</a:t>
            </a:r>
            <a:r>
              <a:rPr lang="ja-JP" altLang="en-US" sz="2800"/>
              <a:t>皿</a:t>
            </a:r>
            <a:r>
              <a:rPr lang="en-US" altLang="ja-JP" sz="2800"/>
              <a:t>: </a:t>
            </a:r>
            <a:r>
              <a:rPr lang="ja-JP" altLang="en-US" sz="2800"/>
              <a:t>皿</a:t>
            </a:r>
            <a:r>
              <a:rPr lang="ja-JP" altLang="en-US" sz="2800" smtClean="0"/>
              <a:t>属性 </a:t>
            </a:r>
            <a:r>
              <a:rPr lang="en-US" altLang="ja-JP" sz="2800" smtClean="0"/>
              <a:t>(</a:t>
            </a:r>
            <a:r>
              <a:rPr lang="ja-JP" altLang="en-US" sz="2800"/>
              <a:t>皿の種類で決まる</a:t>
            </a:r>
            <a:r>
              <a:rPr lang="en-US" altLang="ja-JP" sz="2800"/>
              <a:t>)</a:t>
            </a:r>
            <a:r>
              <a:rPr lang="ja-JP" altLang="en-US" sz="2800" smtClean="0"/>
              <a:t>、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         IC</a:t>
            </a:r>
            <a:r>
              <a:rPr lang="ja-JP" altLang="en-US" sz="2800"/>
              <a:t>タグの</a:t>
            </a:r>
            <a:r>
              <a:rPr lang="ja-JP" altLang="en-US" sz="2800" smtClean="0"/>
              <a:t>値 </a:t>
            </a:r>
            <a:r>
              <a:rPr lang="en-US" altLang="ja-JP" sz="2800" smtClean="0"/>
              <a:t>(</a:t>
            </a:r>
            <a:r>
              <a:rPr lang="ja-JP" altLang="en-US" sz="2800"/>
              <a:t>個々の皿で違う</a:t>
            </a:r>
            <a:r>
              <a:rPr lang="en-US" altLang="ja-JP" sz="2800" smtClean="0"/>
              <a:t>)</a:t>
            </a:r>
            <a:br>
              <a:rPr lang="en-US" altLang="ja-JP" sz="2800" smtClean="0"/>
            </a:br>
            <a:endParaRPr lang="en-US" altLang="ja-JP" sz="2800" smtClean="0"/>
          </a:p>
          <a:p>
            <a:r>
              <a:rPr kumimoji="1" lang="en-US" altLang="ja-JP" sz="2800" smtClean="0"/>
              <a:t>※</a:t>
            </a:r>
            <a:r>
              <a:rPr kumimoji="1" lang="ja-JP" altLang="en-US" sz="2800" smtClean="0"/>
              <a:t>別解</a:t>
            </a:r>
            <a:r>
              <a:rPr kumimoji="1" lang="en-US" altLang="ja-JP" sz="2800" smtClean="0"/>
              <a:t>: </a:t>
            </a:r>
            <a:r>
              <a:rPr kumimoji="1" lang="ja-JP" altLang="en-US" sz="2800" smtClean="0"/>
              <a:t>皿は模様と</a:t>
            </a:r>
            <a:r>
              <a:rPr kumimoji="1" lang="en-US" altLang="ja-JP" sz="2800" smtClean="0"/>
              <a:t>IC</a:t>
            </a:r>
            <a:r>
              <a:rPr kumimoji="1" lang="ja-JP" altLang="en-US" sz="2800" smtClean="0"/>
              <a:t>タグだけを持つ</a:t>
            </a:r>
            <a:r>
              <a:rPr kumimoji="1" lang="en-US" altLang="ja-JP" sz="2800" smtClean="0"/>
              <a:t/>
            </a:r>
            <a:br>
              <a:rPr kumimoji="1" lang="en-US" altLang="ja-JP" sz="2800" smtClean="0"/>
            </a:br>
            <a:r>
              <a:rPr kumimoji="1" lang="en-US" altLang="ja-JP" sz="2800" smtClean="0"/>
              <a:t>            (</a:t>
            </a:r>
            <a:r>
              <a:rPr kumimoji="1" lang="ja-JP" altLang="en-US" sz="2800" smtClean="0"/>
              <a:t>値段区分は持たない</a:t>
            </a:r>
            <a:r>
              <a:rPr kumimoji="1" lang="en-US" altLang="ja-JP" sz="2800" smtClean="0"/>
              <a:t>)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9089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実装のスペック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仕様</a:t>
            </a:r>
            <a:r>
              <a:rPr kumimoji="1" lang="en-US" altLang="ja-JP" smtClean="0"/>
              <a:t>) [1/3]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値段表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400" smtClean="0"/>
              <a:t>enum </a:t>
            </a:r>
            <a:r>
              <a:rPr lang="ja-JP" altLang="en-US" sz="2400"/>
              <a:t>値段区分 と </a:t>
            </a:r>
            <a:r>
              <a:rPr lang="en-US" altLang="ja-JP" sz="2400"/>
              <a:t>static class </a:t>
            </a:r>
            <a:r>
              <a:rPr lang="ja-JP" altLang="en-US" sz="2400" smtClean="0"/>
              <a:t>値段表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smtClean="0"/>
              <a:t>Assert.AreEqual(105</a:t>
            </a:r>
            <a:r>
              <a:rPr lang="en-US" altLang="ja-JP" sz="2400"/>
              <a:t>, </a:t>
            </a:r>
            <a:r>
              <a:rPr lang="ja-JP" altLang="en-US" sz="2400"/>
              <a:t>値段表</a:t>
            </a:r>
            <a:r>
              <a:rPr lang="en-US" altLang="ja-JP" sz="2400"/>
              <a:t>.Get</a:t>
            </a:r>
            <a:r>
              <a:rPr lang="ja-JP" altLang="en-US" sz="2400"/>
              <a:t>値段</a:t>
            </a:r>
            <a:r>
              <a:rPr lang="en-US" altLang="ja-JP" sz="2400"/>
              <a:t>(</a:t>
            </a:r>
            <a:r>
              <a:rPr lang="ja-JP" altLang="en-US" sz="2400"/>
              <a:t>値段区分</a:t>
            </a:r>
            <a:r>
              <a:rPr lang="en-US" altLang="ja-JP" sz="2400"/>
              <a:t>.</a:t>
            </a:r>
            <a:r>
              <a:rPr lang="ja-JP" altLang="en-US" sz="2400"/>
              <a:t>区分</a:t>
            </a:r>
            <a:r>
              <a:rPr lang="en-US" altLang="ja-JP" sz="2400"/>
              <a:t>1</a:t>
            </a:r>
            <a:r>
              <a:rPr lang="en-US" altLang="ja-JP" sz="2400" smtClean="0"/>
              <a:t>));</a:t>
            </a:r>
            <a:br>
              <a:rPr lang="en-US" altLang="ja-JP" sz="2400" smtClean="0"/>
            </a:br>
            <a:r>
              <a:rPr lang="en-US" altLang="ja-JP" sz="2400" smtClean="0"/>
              <a:t>Assert.AreEqual(210</a:t>
            </a:r>
            <a:r>
              <a:rPr lang="en-US" altLang="ja-JP" sz="2400"/>
              <a:t>, </a:t>
            </a:r>
            <a:r>
              <a:rPr lang="ja-JP" altLang="en-US" sz="2400"/>
              <a:t>値段表</a:t>
            </a:r>
            <a:r>
              <a:rPr lang="en-US" altLang="ja-JP" sz="2400"/>
              <a:t>.Get</a:t>
            </a:r>
            <a:r>
              <a:rPr lang="ja-JP" altLang="en-US" sz="2400"/>
              <a:t>値段</a:t>
            </a:r>
            <a:r>
              <a:rPr lang="en-US" altLang="ja-JP" sz="2400"/>
              <a:t>(</a:t>
            </a:r>
            <a:r>
              <a:rPr lang="ja-JP" altLang="en-US" sz="2400"/>
              <a:t>値段区分</a:t>
            </a:r>
            <a:r>
              <a:rPr lang="en-US" altLang="ja-JP" sz="2400"/>
              <a:t>.</a:t>
            </a:r>
            <a:r>
              <a:rPr lang="ja-JP" altLang="en-US" sz="2400"/>
              <a:t>区分</a:t>
            </a:r>
            <a:r>
              <a:rPr lang="en-US" altLang="ja-JP" sz="2400"/>
              <a:t>2</a:t>
            </a:r>
            <a:r>
              <a:rPr lang="en-US" altLang="ja-JP" sz="2400" smtClean="0"/>
              <a:t>));</a:t>
            </a:r>
            <a:br>
              <a:rPr lang="en-US" altLang="ja-JP" sz="2400" smtClean="0"/>
            </a:br>
            <a:r>
              <a:rPr lang="en-US" altLang="ja-JP" sz="2400" smtClean="0"/>
              <a:t>Assert.AreEqual(315</a:t>
            </a:r>
            <a:r>
              <a:rPr lang="en-US" altLang="ja-JP" sz="2400"/>
              <a:t>, </a:t>
            </a:r>
            <a:r>
              <a:rPr lang="ja-JP" altLang="en-US" sz="2400"/>
              <a:t>値段表</a:t>
            </a:r>
            <a:r>
              <a:rPr lang="en-US" altLang="ja-JP" sz="2400"/>
              <a:t>.Get</a:t>
            </a:r>
            <a:r>
              <a:rPr lang="ja-JP" altLang="en-US" sz="2400"/>
              <a:t>値段</a:t>
            </a:r>
            <a:r>
              <a:rPr lang="en-US" altLang="ja-JP" sz="2400"/>
              <a:t>(</a:t>
            </a:r>
            <a:r>
              <a:rPr lang="ja-JP" altLang="en-US" sz="2400"/>
              <a:t>値段区分</a:t>
            </a:r>
            <a:r>
              <a:rPr lang="en-US" altLang="ja-JP" sz="2400"/>
              <a:t>.</a:t>
            </a:r>
            <a:r>
              <a:rPr lang="ja-JP" altLang="en-US" sz="2400"/>
              <a:t>区分</a:t>
            </a:r>
            <a:r>
              <a:rPr lang="en-US" altLang="ja-JP" sz="2400"/>
              <a:t>3));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137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実装のスペック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仕様</a:t>
            </a:r>
            <a:r>
              <a:rPr kumimoji="1" lang="en-US" altLang="ja-JP" smtClean="0"/>
              <a:t>) [2/3]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 fontScale="92500"/>
          </a:bodyPr>
          <a:lstStyle/>
          <a:p>
            <a:r>
              <a:rPr lang="ja-JP" altLang="en-US" sz="3000"/>
              <a:t>皿</a:t>
            </a:r>
            <a:r>
              <a:rPr lang="ja-JP" altLang="en-US" sz="3000" smtClean="0"/>
              <a:t>属性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600" smtClean="0"/>
              <a:t>enum </a:t>
            </a:r>
            <a:r>
              <a:rPr lang="ja-JP" altLang="en-US" sz="2600"/>
              <a:t>模様コード と </a:t>
            </a:r>
            <a:r>
              <a:rPr lang="en-US" altLang="ja-JP" sz="2600"/>
              <a:t>class </a:t>
            </a:r>
            <a:r>
              <a:rPr lang="ja-JP" altLang="en-US" sz="2600"/>
              <a:t>皿</a:t>
            </a:r>
            <a:r>
              <a:rPr lang="ja-JP" altLang="en-US" sz="2600" smtClean="0"/>
              <a:t>属性</a:t>
            </a:r>
            <a:r>
              <a:rPr lang="en-US" altLang="ja-JP" sz="2600" smtClean="0"/>
              <a:t/>
            </a:r>
            <a:br>
              <a:rPr lang="en-US" altLang="ja-JP" sz="2600" smtClean="0"/>
            </a:br>
            <a:r>
              <a:rPr lang="en-US" altLang="ja-JP" sz="2600" smtClean="0"/>
              <a:t/>
            </a:r>
            <a:br>
              <a:rPr lang="en-US" altLang="ja-JP" sz="2600" smtClean="0"/>
            </a:br>
            <a:r>
              <a:rPr lang="en-US" altLang="ja-JP" sz="2600" smtClean="0"/>
              <a:t>Assert.AreEqual</a:t>
            </a:r>
            <a:r>
              <a:rPr lang="en-US" altLang="ja-JP" sz="2600"/>
              <a:t>(</a:t>
            </a:r>
            <a:r>
              <a:rPr lang="ja-JP" altLang="en-US" sz="2600"/>
              <a:t>値段区分</a:t>
            </a:r>
            <a:r>
              <a:rPr lang="en-US" altLang="ja-JP" sz="2600"/>
              <a:t>.</a:t>
            </a:r>
            <a:r>
              <a:rPr lang="ja-JP" altLang="en-US" sz="2600"/>
              <a:t>区分</a:t>
            </a:r>
            <a:r>
              <a:rPr lang="en-US" altLang="ja-JP" sz="2600"/>
              <a:t>1, </a:t>
            </a:r>
            <a:r>
              <a:rPr lang="ja-JP" altLang="en-US" sz="2600"/>
              <a:t>皿属性</a:t>
            </a:r>
            <a:r>
              <a:rPr lang="en-US" altLang="ja-JP" sz="2600"/>
              <a:t>.</a:t>
            </a:r>
            <a:r>
              <a:rPr lang="ja-JP" altLang="en-US" sz="2600"/>
              <a:t>皿</a:t>
            </a:r>
            <a:r>
              <a:rPr lang="en-US" altLang="ja-JP" sz="2600"/>
              <a:t>1.</a:t>
            </a:r>
            <a:r>
              <a:rPr lang="ja-JP" altLang="en-US" sz="2600"/>
              <a:t>値段区分</a:t>
            </a:r>
            <a:r>
              <a:rPr lang="en-US" altLang="ja-JP" sz="2600" smtClean="0"/>
              <a:t>);</a:t>
            </a:r>
            <a:br>
              <a:rPr lang="en-US" altLang="ja-JP" sz="2600" smtClean="0"/>
            </a:br>
            <a:r>
              <a:rPr lang="en-US" altLang="ja-JP" sz="2600" smtClean="0"/>
              <a:t>Assert.AreEqual</a:t>
            </a:r>
            <a:r>
              <a:rPr lang="en-US" altLang="ja-JP" sz="2600"/>
              <a:t>(</a:t>
            </a:r>
            <a:r>
              <a:rPr lang="ja-JP" altLang="en-US" sz="2600"/>
              <a:t>模様コード</a:t>
            </a:r>
            <a:r>
              <a:rPr lang="en-US" altLang="ja-JP" sz="2600"/>
              <a:t>.</a:t>
            </a:r>
            <a:r>
              <a:rPr lang="ja-JP" altLang="en-US" sz="2600"/>
              <a:t>模様</a:t>
            </a:r>
            <a:r>
              <a:rPr lang="en-US" altLang="ja-JP" sz="2600"/>
              <a:t>1, </a:t>
            </a:r>
            <a:r>
              <a:rPr lang="ja-JP" altLang="en-US" sz="2600"/>
              <a:t>皿属性</a:t>
            </a:r>
            <a:r>
              <a:rPr lang="en-US" altLang="ja-JP" sz="2600"/>
              <a:t>.</a:t>
            </a:r>
            <a:r>
              <a:rPr lang="ja-JP" altLang="en-US" sz="2600"/>
              <a:t>皿</a:t>
            </a:r>
            <a:r>
              <a:rPr lang="en-US" altLang="ja-JP" sz="2600"/>
              <a:t>1.</a:t>
            </a:r>
            <a:r>
              <a:rPr lang="ja-JP" altLang="en-US" sz="2600"/>
              <a:t>模様コード</a:t>
            </a:r>
            <a:r>
              <a:rPr lang="en-US" altLang="ja-JP" sz="2600" smtClean="0"/>
              <a:t>);</a:t>
            </a:r>
            <a:br>
              <a:rPr lang="en-US" altLang="ja-JP" sz="2600" smtClean="0"/>
            </a:br>
            <a:r>
              <a:rPr lang="en-US" altLang="ja-JP" sz="2600" smtClean="0"/>
              <a:t/>
            </a:r>
            <a:br>
              <a:rPr lang="en-US" altLang="ja-JP" sz="2600" smtClean="0"/>
            </a:br>
            <a:r>
              <a:rPr lang="ja-JP" altLang="en-US" sz="2600" smtClean="0"/>
              <a:t>全部列挙できたり</a:t>
            </a:r>
            <a:r>
              <a:rPr lang="en-US" altLang="ja-JP" sz="2600" smtClean="0"/>
              <a:t/>
            </a:r>
            <a:br>
              <a:rPr lang="en-US" altLang="ja-JP" sz="2600" smtClean="0"/>
            </a:br>
            <a:r>
              <a:rPr lang="en-US" altLang="ja-JP" sz="2600" smtClean="0"/>
              <a:t>Assert.AreEqual</a:t>
            </a:r>
            <a:r>
              <a:rPr lang="en-US" altLang="ja-JP" sz="2600"/>
              <a:t>(</a:t>
            </a:r>
            <a:r>
              <a:rPr lang="ja-JP" altLang="en-US" sz="2600"/>
              <a:t>皿属性</a:t>
            </a:r>
            <a:r>
              <a:rPr lang="en-US" altLang="ja-JP" sz="2600"/>
              <a:t>.</a:t>
            </a:r>
            <a:r>
              <a:rPr lang="ja-JP" altLang="en-US" sz="2600"/>
              <a:t>皿</a:t>
            </a:r>
            <a:r>
              <a:rPr lang="en-US" altLang="ja-JP" sz="2600"/>
              <a:t>1, </a:t>
            </a:r>
            <a:r>
              <a:rPr lang="ja-JP" altLang="en-US" sz="2600"/>
              <a:t>皿属性</a:t>
            </a:r>
            <a:r>
              <a:rPr lang="en-US" altLang="ja-JP" sz="2600"/>
              <a:t>.All[0</a:t>
            </a:r>
            <a:r>
              <a:rPr lang="en-US" altLang="ja-JP" sz="2600" smtClean="0"/>
              <a:t>]);</a:t>
            </a:r>
            <a:br>
              <a:rPr lang="en-US" altLang="ja-JP" sz="2600" smtClean="0"/>
            </a:br>
            <a:r>
              <a:rPr lang="en-US" altLang="ja-JP" sz="2600" smtClean="0"/>
              <a:t>…</a:t>
            </a:r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33974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7" y="195486"/>
            <a:ext cx="3312368" cy="1399089"/>
          </a:xfrm>
        </p:spPr>
        <p:txBody>
          <a:bodyPr bIns="432000"/>
          <a:lstStyle/>
          <a:p>
            <a:r>
              <a:rPr kumimoji="1" lang="ja-JP" altLang="en-US" smtClean="0"/>
              <a:t>自己紹介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5508104" y="195486"/>
            <a:ext cx="3313112" cy="2922054"/>
          </a:xfrm>
        </p:spPr>
        <p:txBody>
          <a:bodyPr>
            <a:normAutofit fontScale="92500" lnSpcReduction="10000"/>
          </a:bodyPr>
          <a:lstStyle/>
          <a:p>
            <a:pPr marL="179388" indent="-163513"/>
            <a:r>
              <a:rPr kumimoji="1" lang="ja-JP" altLang="en-US" sz="2000" smtClean="0"/>
              <a:t>著書</a:t>
            </a:r>
            <a:endParaRPr kumimoji="1" lang="en-US" altLang="ja-JP" sz="2000" smtClean="0"/>
          </a:p>
          <a:p>
            <a:pPr marL="449263" lvl="1"/>
            <a:r>
              <a:rPr kumimoji="1" lang="ja-JP" altLang="en-US" sz="1600" smtClean="0"/>
              <a:t>「</a:t>
            </a:r>
            <a:r>
              <a:rPr kumimoji="1" lang="ja-JP" altLang="en-US" sz="1600" smtClean="0">
                <a:solidFill>
                  <a:srgbClr val="008E17"/>
                </a:solidFill>
              </a:rPr>
              <a:t>速攻入門 </a:t>
            </a:r>
            <a:r>
              <a:rPr kumimoji="1" lang="en-US" altLang="ja-JP" sz="1600" smtClean="0">
                <a:solidFill>
                  <a:srgbClr val="008E17"/>
                </a:solidFill>
              </a:rPr>
              <a:t>C#</a:t>
            </a:r>
            <a:r>
              <a:rPr kumimoji="1" lang="ja-JP" altLang="en-US" sz="1600" smtClean="0"/>
              <a:t>」</a:t>
            </a:r>
            <a:r>
              <a:rPr kumimoji="1" lang="en-US" altLang="ja-JP" sz="1600" smtClean="0"/>
              <a:t> (2012/3)</a:t>
            </a:r>
            <a:br>
              <a:rPr kumimoji="1" lang="en-US" altLang="ja-JP" sz="1600" smtClean="0"/>
            </a:br>
            <a:r>
              <a:rPr kumimoji="1" lang="ja-JP" altLang="en-US" sz="1600" smtClean="0"/>
              <a:t>技術評論社、共著</a:t>
            </a:r>
            <a:endParaRPr kumimoji="1" lang="en-US" altLang="ja-JP" sz="1600" smtClean="0"/>
          </a:p>
          <a:p>
            <a:pPr marL="449263" lvl="1"/>
            <a:r>
              <a:rPr lang="ja-JP" altLang="en-US" sz="1600"/>
              <a:t>「ソフトな彼女とハードな彼氏。</a:t>
            </a:r>
            <a:r>
              <a:rPr lang="ja-JP" altLang="en-US" sz="1600" smtClean="0"/>
              <a:t>」</a:t>
            </a:r>
            <a:r>
              <a:rPr lang="en-US" altLang="ja-JP" sz="1600" smtClean="0"/>
              <a:t>(2012/3) </a:t>
            </a:r>
            <a:r>
              <a:rPr lang="ja-JP" altLang="en-US" sz="1600" smtClean="0">
                <a:solidFill>
                  <a:srgbClr val="00B0F0"/>
                </a:solidFill>
              </a:rPr>
              <a:t>アジャイルマインド</a:t>
            </a:r>
            <a:r>
              <a:rPr lang="en-US" altLang="ja-JP" sz="1600" smtClean="0">
                <a:solidFill>
                  <a:srgbClr val="00B0F0"/>
                </a:solidFill>
              </a:rPr>
              <a:t>vol.1</a:t>
            </a:r>
            <a:r>
              <a:rPr lang="en-US" altLang="ja-JP" sz="1600" smtClean="0"/>
              <a:t> </a:t>
            </a:r>
            <a:r>
              <a:rPr lang="ja-JP" altLang="en-US" sz="1600" smtClean="0"/>
              <a:t>掲載</a:t>
            </a:r>
            <a:endParaRPr kumimoji="1" lang="en-US" altLang="ja-JP" sz="1600" smtClean="0"/>
          </a:p>
          <a:p>
            <a:pPr marL="179388" lvl="0" indent="-163513"/>
            <a:r>
              <a:rPr kumimoji="1" lang="ja-JP" altLang="en-US" sz="2000" smtClean="0"/>
              <a:t>記事</a:t>
            </a:r>
            <a:endParaRPr kumimoji="1" lang="en-US" altLang="ja-JP" sz="2000" smtClean="0"/>
          </a:p>
          <a:p>
            <a:pPr marL="449263" lvl="1"/>
            <a:r>
              <a:rPr kumimoji="1" lang="ja-JP" altLang="en-US" sz="1600" smtClean="0"/>
              <a:t>連載</a:t>
            </a:r>
            <a:r>
              <a:rPr kumimoji="1" lang="en-US" altLang="ja-JP" sz="1600" smtClean="0"/>
              <a:t> </a:t>
            </a:r>
            <a:r>
              <a:rPr kumimoji="1" lang="ja-JP" altLang="en-US" sz="1600" smtClean="0"/>
              <a:t>「</a:t>
            </a:r>
            <a:r>
              <a:rPr kumimoji="1" lang="en-US" altLang="ja-JP" sz="1600" b="1" smtClean="0">
                <a:solidFill>
                  <a:srgbClr val="008E17"/>
                </a:solidFill>
              </a:rPr>
              <a:t>C#</a:t>
            </a:r>
            <a:r>
              <a:rPr kumimoji="1" lang="ja-JP" altLang="en-US" sz="1600" b="1" smtClean="0">
                <a:solidFill>
                  <a:srgbClr val="008E17"/>
                </a:solidFill>
              </a:rPr>
              <a:t>で</a:t>
            </a:r>
            <a:r>
              <a:rPr kumimoji="1" lang="en-US" altLang="ja-JP" sz="1600" b="1" smtClean="0">
                <a:solidFill>
                  <a:srgbClr val="008E17"/>
                </a:solidFill>
              </a:rPr>
              <a:t>TDD</a:t>
            </a:r>
            <a:r>
              <a:rPr kumimoji="1" lang="ja-JP" altLang="en-US" sz="1600" b="1" smtClean="0">
                <a:solidFill>
                  <a:srgbClr val="008E17"/>
                </a:solidFill>
              </a:rPr>
              <a:t>入門</a:t>
            </a:r>
            <a:r>
              <a:rPr kumimoji="1" lang="ja-JP" altLang="en-US" sz="1600" smtClean="0"/>
              <a:t>」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b="1" smtClean="0"/>
              <a:t>CodeZine</a:t>
            </a:r>
          </a:p>
          <a:p>
            <a:pPr marL="449263" lvl="1"/>
            <a:r>
              <a:rPr kumimoji="1" lang="ja-JP" altLang="en-US" sz="1500" smtClean="0"/>
              <a:t>週刊連載「</a:t>
            </a:r>
            <a:r>
              <a:rPr lang="en-US" altLang="ja-JP" sz="1500" smtClean="0">
                <a:solidFill>
                  <a:srgbClr val="008E17"/>
                </a:solidFill>
              </a:rPr>
              <a:t>WinRT/Metro Tips</a:t>
            </a:r>
            <a:r>
              <a:rPr kumimoji="1" lang="ja-JP" altLang="en-US" sz="1500" smtClean="0"/>
              <a:t>」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>@IT - .NET</a:t>
            </a:r>
            <a:r>
              <a:rPr kumimoji="1" lang="ja-JP" altLang="en-US" sz="1600" smtClean="0"/>
              <a:t>開発者中心</a:t>
            </a: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>…etc.</a:t>
            </a:r>
            <a:endParaRPr kumimoji="1" lang="ja-JP" altLang="en-US" sz="1600"/>
          </a:p>
        </p:txBody>
      </p:sp>
      <p:sp>
        <p:nvSpPr>
          <p:cNvPr id="7" name="正方形/長方形 6"/>
          <p:cNvSpPr/>
          <p:nvPr/>
        </p:nvSpPr>
        <p:spPr>
          <a:xfrm>
            <a:off x="341377" y="1749388"/>
            <a:ext cx="3312368" cy="1368152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biac </a:t>
            </a:r>
            <a:r>
              <a:rPr kumimoji="1"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kumimoji="1" lang="ja-JP" altLang="en-US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山本 康彦</a:t>
            </a:r>
            <a:r>
              <a:rPr kumimoji="1" lang="en-US" altLang="ja-JP" sz="20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pPr algn="ctr"/>
            <a: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>
                <a:solidFill>
                  <a:schemeClr val="bg1"/>
                </a:solidFill>
                <a:latin typeface="Segoe UI Semibold" pitchFamily="34" charset="0"/>
                <a:ea typeface="Yu Gothic" pitchFamily="50" charset="-128"/>
              </a:rPr>
              <a:t>BluewaterSoft</a:t>
            </a:r>
            <a: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http</a:t>
            </a:r>
            <a:r>
              <a:rPr lang="en-US" altLang="ja-JP" sz="16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://www.bluewatersoft.jp</a:t>
            </a:r>
            <a:r>
              <a:rPr lang="en-US" altLang="ja-JP" sz="1600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/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41377" y="3249741"/>
            <a:ext cx="331236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 indent="-285750">
              <a:buFont typeface="Arial" pitchFamily="34" charset="0"/>
              <a:buChar char="•"/>
            </a:pPr>
            <a:r>
              <a:rPr kumimoji="1"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名古屋大学工学部</a:t>
            </a: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修士</a:t>
            </a: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)</a:t>
            </a:r>
          </a:p>
          <a:p>
            <a:pPr marL="350838" indent="-285750">
              <a:buFont typeface="Arial" pitchFamily="34" charset="0"/>
              <a:buChar char="•"/>
            </a:pP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HONDA R&amp;D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で自動車設計</a:t>
            </a:r>
            <a:endParaRPr lang="en-US" altLang="ja-JP" smtClean="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pPr marL="350838" indent="-285750">
              <a:buFont typeface="Arial" pitchFamily="34" charset="0"/>
              <a:buChar char="•"/>
            </a:pPr>
            <a:r>
              <a:rPr kumimoji="1"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1994</a:t>
            </a:r>
            <a:r>
              <a:rPr kumimoji="1"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～ ソフトウェア業界</a:t>
            </a:r>
            <a:endParaRPr kumimoji="1" lang="en-US" altLang="ja-JP" smtClean="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  <a:p>
            <a:pPr marL="350838" indent="-285750">
              <a:buFont typeface="Arial" pitchFamily="34" charset="0"/>
              <a:buChar char="•"/>
            </a:pP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2012</a:t>
            </a: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～ 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BluewaterSoft</a:t>
            </a: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79912" y="3249741"/>
            <a:ext cx="1584176" cy="1368152"/>
          </a:xfrm>
          <a:prstGeom prst="rect">
            <a:avLst/>
          </a:prstGeom>
          <a:solidFill>
            <a:srgbClr val="5E3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ソフトウェア</a:t>
            </a:r>
            <a: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</a:br>
            <a:r>
              <a:rPr lang="ja-JP" altLang="en-US" smtClean="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rPr>
              <a:t>開発</a:t>
            </a:r>
            <a:endParaRPr kumimoji="1" lang="ja-JP" altLang="en-US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08104" y="3249741"/>
            <a:ext cx="3312368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Windows 8 Metro Style App.</a:t>
            </a:r>
            <a:b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</a:br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Windows Phone 8</a:t>
            </a:r>
            <a:b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</a:br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…Windows</a:t>
            </a:r>
            <a:r>
              <a:rPr kumimoji="1" lang="ja-JP" altLang="en-US" sz="1600" smtClean="0">
                <a:latin typeface="Yu Gothic" pitchFamily="50" charset="-128"/>
                <a:ea typeface="Yu Gothic" pitchFamily="50" charset="-128"/>
              </a:rPr>
              <a:t>系の最新技術</a:t>
            </a:r>
            <a:endParaRPr kumimoji="1" lang="en-US" altLang="ja-JP" sz="1600" smtClean="0">
              <a:latin typeface="Yu Gothic" pitchFamily="50" charset="-128"/>
              <a:ea typeface="Yu Gothic" pitchFamily="50" charset="-128"/>
            </a:endParaRPr>
          </a:p>
          <a:p>
            <a:endParaRPr lang="en-US" altLang="ja-JP" sz="1600">
              <a:latin typeface="Yu Gothic" pitchFamily="50" charset="-128"/>
              <a:ea typeface="Yu Gothic" pitchFamily="50" charset="-128"/>
            </a:endParaRPr>
          </a:p>
          <a:p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TDD(</a:t>
            </a:r>
            <a:r>
              <a:rPr kumimoji="1" lang="ja-JP" altLang="en-US" sz="1600" smtClean="0">
                <a:latin typeface="Yu Gothic" pitchFamily="50" charset="-128"/>
                <a:ea typeface="Yu Gothic" pitchFamily="50" charset="-128"/>
              </a:rPr>
              <a:t>コーディング技法</a:t>
            </a:r>
            <a:r>
              <a:rPr kumimoji="1" lang="en-US" altLang="ja-JP" sz="1600" smtClean="0">
                <a:latin typeface="Yu Gothic" pitchFamily="50" charset="-128"/>
                <a:ea typeface="Yu Gothic" pitchFamily="50" charset="-128"/>
              </a:rPr>
              <a:t>)</a:t>
            </a:r>
            <a:r>
              <a:rPr kumimoji="1" lang="ja-JP" altLang="en-US" sz="1600" smtClean="0">
                <a:latin typeface="Yu Gothic" pitchFamily="50" charset="-128"/>
                <a:ea typeface="Yu Gothic" pitchFamily="50" charset="-128"/>
              </a:rPr>
              <a:t>の普及</a:t>
            </a:r>
            <a:endParaRPr kumimoji="1" lang="ja-JP" altLang="en-US" sz="1600">
              <a:latin typeface="Yu Gothic" pitchFamily="50" charset="-128"/>
              <a:ea typeface="Yu Gothic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779912" y="195486"/>
            <a:ext cx="1584176" cy="2922054"/>
            <a:chOff x="3779912" y="195486"/>
            <a:chExt cx="1584176" cy="2922054"/>
          </a:xfrm>
        </p:grpSpPr>
        <p:sp>
          <p:nvSpPr>
            <p:cNvPr id="9" name="正方形/長方形 8"/>
            <p:cNvSpPr/>
            <p:nvPr/>
          </p:nvSpPr>
          <p:spPr>
            <a:xfrm>
              <a:off x="3779912" y="195486"/>
              <a:ext cx="1584176" cy="2922054"/>
            </a:xfrm>
            <a:prstGeom prst="rect">
              <a:avLst/>
            </a:prstGeom>
            <a:solidFill>
              <a:srgbClr val="B343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kumimoji="1" lang="en-US" altLang="ja-JP" sz="2800" smtClean="0">
                  <a:solidFill>
                    <a:schemeClr val="bg1"/>
                  </a:solidFill>
                  <a:latin typeface="Yu Gothic" pitchFamily="50" charset="-128"/>
                  <a:ea typeface="Yu Gothic" pitchFamily="50" charset="-128"/>
                </a:rPr>
                <a:t/>
              </a:r>
              <a:br>
                <a:rPr kumimoji="1" lang="en-US" altLang="ja-JP" sz="2800" smtClean="0">
                  <a:solidFill>
                    <a:schemeClr val="bg1"/>
                  </a:solidFill>
                  <a:latin typeface="Yu Gothic" pitchFamily="50" charset="-128"/>
                  <a:ea typeface="Yu Gothic" pitchFamily="50" charset="-128"/>
                </a:rPr>
              </a:br>
              <a:r>
                <a:rPr kumimoji="1" lang="ja-JP" altLang="en-US" sz="2800" smtClean="0">
                  <a:solidFill>
                    <a:schemeClr val="bg1"/>
                  </a:solidFill>
                  <a:latin typeface="Yu Gothic" pitchFamily="50" charset="-128"/>
                  <a:ea typeface="Yu Gothic" pitchFamily="50" charset="-128"/>
                </a:rPr>
                <a:t>著作</a:t>
              </a:r>
              <a:endParaRPr kumimoji="1" lang="ja-JP" altLang="en-US" sz="28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546" y="1643480"/>
              <a:ext cx="938908" cy="1304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23" y="2268109"/>
            <a:ext cx="15906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519697" y="1643480"/>
            <a:ext cx="3300775" cy="789984"/>
          </a:xfrm>
          <a:prstGeom prst="rect">
            <a:avLst/>
          </a:prstGeom>
          <a:noFill/>
          <a:ln w="63500">
            <a:solidFill>
              <a:srgbClr val="BC1D49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22" y="2240502"/>
            <a:ext cx="1584176" cy="5044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27451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576063"/>
          </a:xfrm>
        </p:spPr>
        <p:txBody>
          <a:bodyPr/>
          <a:lstStyle/>
          <a:p>
            <a:r>
              <a:rPr kumimoji="1" lang="ja-JP" altLang="en-US" smtClean="0"/>
              <a:t>実装のスペック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仕様</a:t>
            </a:r>
            <a:r>
              <a:rPr kumimoji="1" lang="en-US" altLang="ja-JP" smtClean="0"/>
              <a:t>) [3/3]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915566"/>
            <a:ext cx="8496944" cy="3672309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皿</a:t>
            </a:r>
            <a:r>
              <a:rPr lang="en-US" altLang="ja-JP" sz="2200" smtClean="0"/>
              <a:t/>
            </a:r>
            <a:br>
              <a:rPr lang="en-US" altLang="ja-JP" sz="2200" smtClean="0"/>
            </a:br>
            <a:r>
              <a:rPr lang="en-US" altLang="ja-JP" sz="2400" smtClean="0"/>
              <a:t>var </a:t>
            </a:r>
            <a:r>
              <a:rPr lang="ja-JP" altLang="en-US" sz="2400"/>
              <a:t>皿</a:t>
            </a:r>
            <a:r>
              <a:rPr lang="en-US" altLang="ja-JP" sz="2400" smtClean="0"/>
              <a:t>1 </a:t>
            </a:r>
            <a:r>
              <a:rPr lang="en-US" altLang="ja-JP" sz="2400"/>
              <a:t>= </a:t>
            </a:r>
            <a:r>
              <a:rPr lang="ja-JP" altLang="en-US" sz="2400"/>
              <a:t>皿</a:t>
            </a:r>
            <a:r>
              <a:rPr lang="en-US" altLang="ja-JP" sz="2400"/>
              <a:t>.Create(</a:t>
            </a:r>
            <a:r>
              <a:rPr lang="ja-JP" altLang="en-US" sz="2400"/>
              <a:t>皿属性</a:t>
            </a:r>
            <a:r>
              <a:rPr lang="en-US" altLang="ja-JP" sz="2400"/>
              <a:t>.</a:t>
            </a:r>
            <a:r>
              <a:rPr lang="ja-JP" altLang="en-US" sz="2400"/>
              <a:t>皿</a:t>
            </a:r>
            <a:r>
              <a:rPr lang="en-US" altLang="ja-JP" sz="2400"/>
              <a:t>1, IC</a:t>
            </a:r>
            <a:r>
              <a:rPr lang="ja-JP" altLang="en-US" sz="2400"/>
              <a:t>タグの値</a:t>
            </a:r>
            <a:r>
              <a:rPr lang="en-US" altLang="ja-JP" sz="2400"/>
              <a:t>1</a:t>
            </a:r>
            <a:r>
              <a:rPr lang="en-US" altLang="ja-JP" sz="2400" smtClean="0"/>
              <a:t>);</a:t>
            </a:r>
            <a:br>
              <a:rPr lang="en-US" altLang="ja-JP" sz="2400" smtClean="0"/>
            </a:br>
            <a:r>
              <a:rPr lang="en-US" altLang="ja-JP" sz="2400" smtClean="0"/>
              <a:t>Assert.AreEqual(105</a:t>
            </a:r>
            <a:r>
              <a:rPr lang="en-US" altLang="ja-JP" sz="2400"/>
              <a:t>, </a:t>
            </a:r>
            <a:r>
              <a:rPr lang="ja-JP" altLang="en-US" sz="2400"/>
              <a:t>皿</a:t>
            </a:r>
            <a:r>
              <a:rPr lang="en-US" altLang="ja-JP" sz="2400" smtClean="0"/>
              <a:t>1.</a:t>
            </a:r>
            <a:r>
              <a:rPr lang="ja-JP" altLang="en-US" sz="2400"/>
              <a:t>値段</a:t>
            </a:r>
            <a:r>
              <a:rPr lang="en-US" altLang="ja-JP" sz="2400" smtClean="0"/>
              <a:t>);</a:t>
            </a:r>
            <a:br>
              <a:rPr lang="en-US" altLang="ja-JP" sz="2400" smtClean="0"/>
            </a:br>
            <a:r>
              <a:rPr lang="en-US" altLang="ja-JP" sz="2400" smtClean="0"/>
              <a:t>Assert.AreEqual</a:t>
            </a:r>
            <a:r>
              <a:rPr lang="ja-JP" altLang="en-US" sz="2400"/>
              <a:t>模様コード</a:t>
            </a:r>
            <a:r>
              <a:rPr lang="en-US" altLang="ja-JP" sz="2400"/>
              <a:t>.</a:t>
            </a:r>
            <a:r>
              <a:rPr lang="ja-JP" altLang="en-US" sz="2400"/>
              <a:t>模様</a:t>
            </a:r>
            <a:r>
              <a:rPr lang="en-US" altLang="ja-JP" sz="2400"/>
              <a:t>1, </a:t>
            </a:r>
            <a:r>
              <a:rPr lang="ja-JP" altLang="en-US" sz="2400"/>
              <a:t>皿</a:t>
            </a:r>
            <a:r>
              <a:rPr lang="en-US" altLang="ja-JP" sz="2400" smtClean="0"/>
              <a:t>1.</a:t>
            </a:r>
            <a:r>
              <a:rPr lang="ja-JP" altLang="en-US" sz="2400"/>
              <a:t>模様</a:t>
            </a:r>
            <a:r>
              <a:rPr lang="en-US" altLang="ja-JP" sz="2400" smtClean="0"/>
              <a:t>);</a:t>
            </a:r>
            <a:br>
              <a:rPr lang="en-US" altLang="ja-JP" sz="2400" smtClean="0"/>
            </a:b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smtClean="0"/>
              <a:t>var </a:t>
            </a:r>
            <a:r>
              <a:rPr lang="ja-JP" altLang="en-US" sz="2400"/>
              <a:t>皿</a:t>
            </a:r>
            <a:r>
              <a:rPr lang="en-US" altLang="ja-JP" sz="2400"/>
              <a:t>2 = </a:t>
            </a:r>
            <a:r>
              <a:rPr lang="ja-JP" altLang="en-US" sz="2400"/>
              <a:t>皿</a:t>
            </a:r>
            <a:r>
              <a:rPr lang="en-US" altLang="ja-JP" sz="2400"/>
              <a:t>.Create(</a:t>
            </a:r>
            <a:r>
              <a:rPr lang="ja-JP" altLang="en-US" sz="2400"/>
              <a:t>皿属性</a:t>
            </a:r>
            <a:r>
              <a:rPr lang="en-US" altLang="ja-JP" sz="2400"/>
              <a:t>.</a:t>
            </a:r>
            <a:r>
              <a:rPr lang="ja-JP" altLang="en-US" sz="2400"/>
              <a:t>皿</a:t>
            </a:r>
            <a:r>
              <a:rPr lang="en-US" altLang="ja-JP" sz="2400"/>
              <a:t>2, IC</a:t>
            </a:r>
            <a:r>
              <a:rPr lang="ja-JP" altLang="en-US" sz="2400"/>
              <a:t>タグの値</a:t>
            </a:r>
            <a:r>
              <a:rPr lang="en-US" altLang="ja-JP" sz="2400"/>
              <a:t>2</a:t>
            </a:r>
            <a:r>
              <a:rPr lang="en-US" altLang="ja-JP" sz="2400" smtClean="0"/>
              <a:t>);</a:t>
            </a:r>
            <a:br>
              <a:rPr lang="en-US" altLang="ja-JP" sz="2400" smtClean="0"/>
            </a:br>
            <a:r>
              <a:rPr lang="en-US" altLang="ja-JP" sz="2400" smtClean="0"/>
              <a:t>Assert.AreNotEqual</a:t>
            </a:r>
            <a:r>
              <a:rPr lang="en-US" altLang="ja-JP" sz="2400"/>
              <a:t>(</a:t>
            </a:r>
            <a:r>
              <a:rPr lang="ja-JP" altLang="en-US" sz="2400"/>
              <a:t>皿</a:t>
            </a:r>
            <a:r>
              <a:rPr lang="en-US" altLang="ja-JP" sz="2400" smtClean="0"/>
              <a:t>1, </a:t>
            </a:r>
            <a:r>
              <a:rPr lang="ja-JP" altLang="en-US" sz="2400"/>
              <a:t>皿</a:t>
            </a:r>
            <a:r>
              <a:rPr lang="en-US" altLang="ja-JP" sz="2400"/>
              <a:t>2</a:t>
            </a:r>
            <a:r>
              <a:rPr lang="en-US" altLang="ja-JP" sz="2400" smtClean="0"/>
              <a:t>);</a:t>
            </a:r>
            <a:br>
              <a:rPr lang="en-US" altLang="ja-JP" sz="2400" smtClean="0"/>
            </a:br>
            <a:r>
              <a:rPr lang="en-US" altLang="ja-JP" sz="2400" smtClean="0"/>
              <a:t>…</a:t>
            </a:r>
            <a:r>
              <a:rPr lang="en-US" altLang="ja-JP" sz="2000"/>
              <a:t> </a:t>
            </a:r>
            <a:r>
              <a:rPr lang="en-US" altLang="ja-JP" sz="2400"/>
              <a:t>…</a:t>
            </a:r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419458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smtClean="0">
                <a:cs typeface="Segoe UI" pitchFamily="34" charset="0"/>
              </a:rPr>
              <a:t>おしまい</a:t>
            </a:r>
            <a:endParaRPr kumimoji="1" lang="ja-JP" altLang="en-US" sz="3200">
              <a:cs typeface="Segoe UI" pitchFamily="34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323528" y="1779662"/>
            <a:ext cx="3312368" cy="28082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800" smtClean="0"/>
              <a:t>まとめ</a:t>
            </a: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ja-JP" altLang="en-US" sz="2000" smtClean="0"/>
              <a:t>・リアルとバーチャルの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 smtClean="0"/>
              <a:t>   ドメイン モデルを意識</a:t>
            </a:r>
            <a:endParaRPr lang="en-US" altLang="ja-JP" sz="2000" smtClean="0"/>
          </a:p>
          <a:p>
            <a:pPr marL="0" indent="0">
              <a:buNone/>
            </a:pPr>
            <a:r>
              <a:rPr lang="ja-JP" altLang="en-US" sz="2000" smtClean="0"/>
              <a:t>・バーチャル </a:t>
            </a:r>
            <a:r>
              <a:rPr lang="en-US" altLang="ja-JP" sz="2000" smtClean="0"/>
              <a:t>(</a:t>
            </a:r>
            <a:r>
              <a:rPr lang="ja-JP" altLang="en-US" sz="2000" smtClean="0"/>
              <a:t>プログラム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 smtClean="0"/>
              <a:t>   内でのドメイン表現</a:t>
            </a:r>
            <a:r>
              <a:rPr lang="en-US" altLang="ja-JP" sz="2000" smtClean="0"/>
              <a:t>) </a:t>
            </a:r>
            <a:r>
              <a:rPr lang="ja-JP" altLang="en-US" sz="2000" smtClean="0"/>
              <a:t>の</a:t>
            </a:r>
            <a:r>
              <a:rPr lang="en-US" altLang="ja-JP" sz="2000" smtClean="0"/>
              <a:t> </a:t>
            </a:r>
            <a:br>
              <a:rPr lang="en-US" altLang="ja-JP" sz="2000" smtClean="0"/>
            </a:br>
            <a:r>
              <a:rPr lang="ja-JP" altLang="en-US" sz="2000" smtClean="0"/>
              <a:t>   モデルから実装のスペッ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 smtClean="0"/>
              <a:t>   クに落とし込む</a:t>
            </a:r>
            <a:endParaRPr kumimoji="1" lang="ja-JP" altLang="en-US" sz="2000"/>
          </a:p>
        </p:txBody>
      </p:sp>
      <p:grpSp>
        <p:nvGrpSpPr>
          <p:cNvPr id="3" name="グループ化 2"/>
          <p:cNvGrpSpPr/>
          <p:nvPr/>
        </p:nvGrpSpPr>
        <p:grpSpPr>
          <a:xfrm>
            <a:off x="5508104" y="3241045"/>
            <a:ext cx="3312368" cy="1369394"/>
            <a:chOff x="3779912" y="195486"/>
            <a:chExt cx="3312368" cy="1369394"/>
          </a:xfrm>
        </p:grpSpPr>
        <p:sp>
          <p:nvSpPr>
            <p:cNvPr id="16" name="タイトル 1"/>
            <p:cNvSpPr txBox="1">
              <a:spLocks/>
            </p:cNvSpPr>
            <p:nvPr/>
          </p:nvSpPr>
          <p:spPr>
            <a:xfrm>
              <a:off x="3779912" y="196729"/>
              <a:ext cx="3312368" cy="136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3600" kern="1200">
                  <a:solidFill>
                    <a:schemeClr val="bg1"/>
                  </a:solidFill>
                  <a:latin typeface="Yu Gothic" pitchFamily="50" charset="-128"/>
                  <a:ea typeface="Yu Gothic" pitchFamily="50" charset="-128"/>
                  <a:cs typeface="メイリオ" pitchFamily="50" charset="-128"/>
                </a:defRPr>
              </a:lvl1pPr>
            </a:lstStyle>
            <a:p>
              <a:endParaRPr lang="ja-JP" altLang="en-US" sz="3200"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lum bright="-18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978" y="195486"/>
              <a:ext cx="2512236" cy="136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18000" contrast="22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3102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2505075" algn="l"/>
            <a:r>
              <a:rPr lang="en-US" altLang="ja-JP" sz="6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</a:t>
            </a:r>
            <a:b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6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riven</a:t>
            </a:r>
            <a:b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6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evelopment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  </a:t>
            </a:r>
            <a:r>
              <a:rPr lang="ja-JP" altLang="en-US" smtClean="0">
                <a:solidFill>
                  <a:srgbClr val="FF0000"/>
                </a:solidFill>
              </a:rPr>
              <a:t>テスト駆動開発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48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algn="l"/>
            <a:r>
              <a:rPr lang="en-US" altLang="ja-JP" sz="4000" smtClean="0"/>
              <a:t>    TDD – </a:t>
            </a:r>
            <a:r>
              <a:rPr lang="ja-JP" altLang="en-US" sz="4000" smtClean="0"/>
              <a:t>テスト駆動開発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smtClean="0"/>
              <a:t>・「テスト」と言ってるけど、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TDD</a:t>
            </a:r>
            <a:r>
              <a:rPr lang="ja-JP" altLang="en-US" smtClean="0"/>
              <a:t>は品質保証テストじゃない。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800" smtClean="0"/>
              <a:t/>
            </a:r>
            <a:br>
              <a:rPr lang="en-US" altLang="ja-JP" sz="800" smtClean="0"/>
            </a:br>
            <a:r>
              <a:rPr lang="ja-JP" altLang="en-US" smtClean="0"/>
              <a:t>・「開発」と言ってるけど、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    </a:t>
            </a:r>
            <a:r>
              <a:rPr lang="en-US" altLang="ja-JP" smtClean="0"/>
              <a:t>TDD</a:t>
            </a:r>
            <a:r>
              <a:rPr lang="ja-JP" altLang="en-US" smtClean="0"/>
              <a:t>は開発プロセスじゃない。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0931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  <a:solidFill>
            <a:srgbClr val="004050"/>
          </a:solidFill>
        </p:spPr>
        <p:txBody>
          <a:bodyPr/>
          <a:lstStyle/>
          <a:p>
            <a:r>
              <a:rPr lang="en-US" altLang="ja-JP" sz="3200" smtClean="0"/>
              <a:t>TDD</a:t>
            </a:r>
            <a:r>
              <a:rPr lang="ja-JP" altLang="en-US" sz="3200" smtClean="0"/>
              <a:t>の考案者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mtClean="0"/>
              <a:t>Kent Beck </a:t>
            </a:r>
            <a:r>
              <a:rPr lang="ja-JP" altLang="en-US" sz="3200" smtClean="0"/>
              <a:t>の説明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en-US" altLang="ja-JP" sz="1600"/>
              <a:t>“Test Driven Development: By </a:t>
            </a:r>
            <a:r>
              <a:rPr lang="en-US" altLang="ja-JP" sz="1600" smtClean="0"/>
              <a:t>Example” (2002) </a:t>
            </a:r>
            <a:r>
              <a:rPr lang="ja-JP" altLang="en-US" sz="1600" smtClean="0"/>
              <a:t>より。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z="32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drive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development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 with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automated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320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tests</a:t>
            </a:r>
            <a:r>
              <a:rPr lang="en-US" altLang="ja-JP" sz="3200">
                <a:latin typeface="Segoe UI" pitchFamily="34" charset="0"/>
                <a:ea typeface="Segoe UI" pitchFamily="34" charset="0"/>
                <a:cs typeface="Segoe UI" pitchFamily="34" charset="0"/>
              </a:rPr>
              <a:t>, a style of development called Test-Driven Development (TDD).</a:t>
            </a:r>
            <a:endParaRPr kumimoji="1" lang="ja-JP" altLang="en-US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689"/>
          <a:stretch/>
        </p:blipFill>
        <p:spPr>
          <a:xfrm>
            <a:off x="7164288" y="339502"/>
            <a:ext cx="1486340" cy="1890466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354762" y="2211711"/>
            <a:ext cx="8465709" cy="2376263"/>
          </a:xfrm>
          <a:prstGeom prst="rect">
            <a:avLst/>
          </a:prstGeom>
          <a:solidFill>
            <a:srgbClr val="2672EC">
              <a:alpha val="85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pPr marL="363538" algn="l"/>
            <a:r>
              <a:rPr lang="ja-JP" altLang="en-US" smtClean="0">
                <a:cs typeface="Segoe UI" pitchFamily="34" charset="0"/>
              </a:rPr>
              <a:t>「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自動化されたテスト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を使って、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/>
            </a:r>
            <a:b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</a:b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  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私たちは</a:t>
            </a:r>
            <a:r>
              <a:rPr lang="ja-JP" altLang="en-US" b="1">
                <a:ln w="6350">
                  <a:solidFill>
                    <a:srgbClr val="004050">
                      <a:alpha val="74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開発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を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駆動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する。</a:t>
            </a:r>
            <a:endParaRPr lang="en-US" altLang="ja-JP" b="1" smtClean="0">
              <a:ln w="6350">
                <a:solidFill>
                  <a:srgbClr val="004050">
                    <a:alpha val="74000"/>
                  </a:srgbClr>
                </a:solidFill>
              </a:ln>
              <a:cs typeface="Segoe UI" pitchFamily="34" charset="0"/>
            </a:endParaRPr>
          </a:p>
          <a:p>
            <a:pPr marL="363538" algn="l"/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  (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それが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) 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テスト駆動開発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(TDD)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と</a:t>
            </a: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/>
            </a:r>
            <a:b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</a:br>
            <a:r>
              <a:rPr lang="en-US" altLang="ja-JP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  </a:t>
            </a:r>
            <a:r>
              <a:rPr lang="ja-JP" altLang="en-US" b="1" smtClean="0">
                <a:ln w="6350">
                  <a:solidFill>
                    <a:srgbClr val="004050">
                      <a:alpha val="74000"/>
                    </a:srgbClr>
                  </a:solidFill>
                </a:ln>
                <a:cs typeface="Segoe UI" pitchFamily="34" charset="0"/>
              </a:rPr>
              <a:t>呼ばれる開発のスタイルだ。</a:t>
            </a:r>
            <a:r>
              <a:rPr lang="ja-JP" altLang="en-US" smtClean="0">
                <a:cs typeface="Segoe UI" pitchFamily="34" charset="0"/>
              </a:rPr>
              <a:t>」</a:t>
            </a:r>
            <a:endParaRPr lang="ja-JP" altLang="en-US"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483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  <a:solidFill>
            <a:srgbClr val="004050"/>
          </a:solidFill>
        </p:spPr>
        <p:txBody>
          <a:bodyPr/>
          <a:lstStyle/>
          <a:p>
            <a:pPr algn="l"/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z="3200" smtClean="0"/>
              <a:t>                         </a:t>
            </a:r>
            <a:r>
              <a:rPr lang="ja-JP" altLang="en-US" sz="3200" smtClean="0"/>
              <a:t>具体的には</a:t>
            </a:r>
            <a:r>
              <a:rPr lang="en-US" altLang="ja-JP" sz="3200" smtClean="0"/>
              <a:t>?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en-US" altLang="ja-JP" sz="1600"/>
              <a:t>           </a:t>
            </a:r>
            <a:r>
              <a:rPr lang="en-US" altLang="ja-JP" sz="1600" smtClean="0"/>
              <a:t>                 “</a:t>
            </a:r>
            <a:r>
              <a:rPr lang="en-US" altLang="ja-JP" sz="1600"/>
              <a:t>Test Driven Development: By </a:t>
            </a:r>
            <a:r>
              <a:rPr lang="en-US" altLang="ja-JP" sz="1600" smtClean="0"/>
              <a:t>Example” (2002) </a:t>
            </a:r>
            <a:r>
              <a:rPr lang="ja-JP" altLang="en-US" sz="1600" smtClean="0"/>
              <a:t>より。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z="2600"/>
              <a:t>In Test-Driven Development, we</a:t>
            </a:r>
            <a:br>
              <a:rPr lang="en-US" altLang="ja-JP" sz="2600"/>
            </a:br>
            <a:r>
              <a:rPr lang="ja-JP" altLang="en-US" sz="2600" smtClean="0"/>
              <a:t>・</a:t>
            </a:r>
            <a:r>
              <a:rPr lang="en-US" altLang="ja-JP" sz="2600" smtClean="0"/>
              <a:t>Write </a:t>
            </a:r>
            <a:r>
              <a:rPr lang="en-US" altLang="ja-JP" sz="2600"/>
              <a:t>new code only if an </a:t>
            </a:r>
            <a:r>
              <a:rPr lang="en-US" altLang="ja-JP" sz="2600">
                <a:solidFill>
                  <a:srgbClr val="FFC000"/>
                </a:solidFill>
              </a:rPr>
              <a:t>automated test </a:t>
            </a:r>
            <a:r>
              <a:rPr lang="en-US" altLang="ja-JP" sz="2600"/>
              <a:t>has failed</a:t>
            </a:r>
            <a:br>
              <a:rPr lang="en-US" altLang="ja-JP" sz="2600"/>
            </a:br>
            <a:r>
              <a:rPr lang="ja-JP" altLang="en-US" sz="2600" smtClean="0"/>
              <a:t>・</a:t>
            </a:r>
            <a:r>
              <a:rPr lang="en-US" altLang="ja-JP" sz="2600" smtClean="0"/>
              <a:t>Eliminate </a:t>
            </a:r>
            <a:r>
              <a:rPr lang="en-US" altLang="ja-JP" sz="2600"/>
              <a:t>duplication</a:t>
            </a:r>
            <a:br>
              <a:rPr lang="en-US" altLang="ja-JP" sz="2600"/>
            </a:br>
            <a:r>
              <a:rPr lang="en-US" altLang="ja-JP" sz="2600"/>
              <a:t>These are two simple </a:t>
            </a:r>
            <a:r>
              <a:rPr lang="en-US" altLang="ja-JP" sz="2600" smtClean="0"/>
              <a:t>rules.</a:t>
            </a:r>
            <a:r>
              <a:rPr lang="en-US" altLang="ja-JP"/>
              <a:t/>
            </a:r>
            <a:br>
              <a:rPr lang="en-US" altLang="ja-JP"/>
            </a:br>
            <a:endParaRPr kumimoji="1" lang="ja-JP" altLang="en-US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689"/>
          <a:stretch/>
        </p:blipFill>
        <p:spPr>
          <a:xfrm>
            <a:off x="7164288" y="339502"/>
            <a:ext cx="1486340" cy="1890466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354762" y="1800200"/>
            <a:ext cx="8465709" cy="2787774"/>
          </a:xfrm>
          <a:prstGeom prst="rect">
            <a:avLst/>
          </a:prstGeom>
          <a:solidFill>
            <a:srgbClr val="2672EC">
              <a:alpha val="85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  <a:cs typeface="メイリオ" pitchFamily="50" charset="-128"/>
              </a:defRPr>
            </a:lvl1pPr>
          </a:lstStyle>
          <a:p>
            <a:pPr algn="l"/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TDD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では、</a:t>
            </a:r>
            <a:endParaRPr lang="en-US" altLang="ja-JP" sz="3200" b="1" smtClean="0">
              <a:ln w="6350">
                <a:solidFill>
                  <a:srgbClr val="004050">
                    <a:alpha val="75000"/>
                  </a:srgbClr>
                </a:solidFill>
              </a:ln>
              <a:cs typeface="Segoe UI" pitchFamily="34" charset="0"/>
            </a:endParaRPr>
          </a:p>
          <a:p>
            <a:pPr algn="l"/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・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solidFill>
                  <a:srgbClr val="FFC000"/>
                </a:solidFill>
                <a:cs typeface="Segoe UI" pitchFamily="34" charset="0"/>
              </a:rPr>
              <a:t>自動化されたテスト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が失敗したときだけ、</a:t>
            </a:r>
            <a:endParaRPr lang="en-US" altLang="ja-JP" sz="3200" b="1" smtClean="0">
              <a:ln w="6350">
                <a:solidFill>
                  <a:srgbClr val="004050">
                    <a:alpha val="75000"/>
                  </a:srgbClr>
                </a:solidFill>
              </a:ln>
              <a:cs typeface="Segoe UI" pitchFamily="34" charset="0"/>
            </a:endParaRPr>
          </a:p>
          <a:p>
            <a:pPr algn="l"/>
            <a:r>
              <a:rPr lang="en-US" altLang="ja-JP" sz="3200" b="1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 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  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新しいコードを書く 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(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テストファースト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)</a:t>
            </a:r>
          </a:p>
          <a:p>
            <a:pPr algn="l"/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・重複を無くす 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(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solidFill>
                  <a:srgbClr val="FF0000"/>
                </a:solidFill>
                <a:cs typeface="Segoe UI" pitchFamily="34" charset="0"/>
              </a:rPr>
              <a:t>リファクタリング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)</a:t>
            </a:r>
          </a:p>
          <a:p>
            <a:pPr algn="l"/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たった</a:t>
            </a:r>
            <a:r>
              <a:rPr lang="en-US" altLang="ja-JP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2</a:t>
            </a:r>
            <a:r>
              <a:rPr lang="ja-JP" altLang="en-US" sz="3200" b="1" smtClean="0">
                <a:ln w="6350">
                  <a:solidFill>
                    <a:srgbClr val="004050">
                      <a:alpha val="75000"/>
                    </a:srgbClr>
                  </a:solidFill>
                </a:ln>
                <a:cs typeface="Segoe UI" pitchFamily="34" charset="0"/>
              </a:rPr>
              <a:t>つのシンプルなルール</a:t>
            </a:r>
            <a:endParaRPr lang="ja-JP" altLang="en-US" sz="3200" b="1">
              <a:ln w="6350">
                <a:solidFill>
                  <a:srgbClr val="004050">
                    <a:alpha val="75000"/>
                  </a:srgbClr>
                </a:solidFill>
              </a:ln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70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984250" algn="l"/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T</a:t>
            </a: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</a:t>
            </a:r>
            <a:b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riven</a:t>
            </a:r>
            <a:b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</a:t>
            </a:r>
            <a:r>
              <a:rPr lang="en-US" altLang="ja-JP" sz="48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altLang="ja-JP" sz="4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evelopment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smtClean="0"/>
              <a:t>＝ 自動化されたテストを使って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  開発を駆動するスタイル</a:t>
            </a:r>
            <a:endParaRPr kumimoji="1" lang="ja-JP" altLang="en-US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6587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376" y="195486"/>
            <a:ext cx="8479095" cy="4392488"/>
          </a:xfrm>
        </p:spPr>
        <p:txBody>
          <a:bodyPr/>
          <a:lstStyle/>
          <a:p>
            <a:pPr marL="3175" algn="l"/>
            <a:r>
              <a:rPr lang="ja-JP" altLang="en-US" sz="4800" smtClean="0">
                <a:latin typeface="Segoe UI" pitchFamily="34" charset="0"/>
                <a:ea typeface="Yu Gothic"/>
                <a:cs typeface="Segoe UI" pitchFamily="34" charset="0"/>
              </a:rPr>
              <a:t>      大事なことなのでもう</a:t>
            </a:r>
            <a:r>
              <a:rPr lang="en-US" altLang="ja-JP" sz="4800" smtClean="0">
                <a:latin typeface="Segoe UI" pitchFamily="34" charset="0"/>
                <a:ea typeface="Yu Gothic"/>
                <a:cs typeface="Segoe UI" pitchFamily="34" charset="0"/>
              </a:rPr>
              <a:t>1</a:t>
            </a:r>
            <a:r>
              <a:rPr lang="ja-JP" altLang="en-US" sz="4800" smtClean="0">
                <a:latin typeface="Segoe UI" pitchFamily="34" charset="0"/>
                <a:ea typeface="Yu Gothic"/>
                <a:cs typeface="Segoe UI" pitchFamily="34" charset="0"/>
              </a:rPr>
              <a:t>度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	</a:t>
            </a:r>
            <a:r>
              <a:rPr lang="ja-JP" altLang="en-US" smtClean="0"/>
              <a:t>「</a:t>
            </a:r>
            <a:r>
              <a:rPr lang="ja-JP" altLang="en-US" b="1" smtClean="0">
                <a:solidFill>
                  <a:srgbClr val="FFC000"/>
                </a:solidFill>
              </a:rPr>
              <a:t>自動化されたテスト</a:t>
            </a:r>
            <a:r>
              <a:rPr lang="ja-JP" altLang="en-US" smtClean="0"/>
              <a:t>」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	…</a:t>
            </a:r>
            <a:r>
              <a:rPr lang="ja-JP" altLang="en-US" smtClean="0"/>
              <a:t>を作ってからコードを書くのだ。</a:t>
            </a:r>
            <a:endParaRPr kumimoji="1" lang="ja-JP" altLang="en-US">
              <a:latin typeface="Meiryo UI" pitchFamily="50" charset="-128"/>
              <a:ea typeface="Yu Gothic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698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本日</a:t>
            </a:r>
            <a:r>
              <a:rPr lang="ja-JP" altLang="en-US" smtClean="0"/>
              <a:t>の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テーマ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323528" y="1717675"/>
            <a:ext cx="3313112" cy="2870200"/>
          </a:xfrm>
        </p:spPr>
        <p:txBody>
          <a:bodyPr>
            <a:normAutofit/>
          </a:bodyPr>
          <a:lstStyle/>
          <a:p>
            <a:pPr marL="19050" indent="0">
              <a:buNone/>
            </a:pPr>
            <a:r>
              <a:rPr lang="ja-JP" altLang="en-US" sz="2800" smtClean="0"/>
              <a:t>ドメイン モデルのエンティティを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テスト ファースト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pPr marL="19050" indent="0">
              <a:buNone/>
            </a:pPr>
            <a:endParaRPr kumimoji="1" lang="ja-JP" altLang="en-US" sz="3600"/>
          </a:p>
        </p:txBody>
      </p:sp>
      <p:sp>
        <p:nvSpPr>
          <p:cNvPr id="7" name="正方形/長方形 6"/>
          <p:cNvSpPr/>
          <p:nvPr/>
        </p:nvSpPr>
        <p:spPr>
          <a:xfrm>
            <a:off x="3779912" y="195486"/>
            <a:ext cx="5040560" cy="4392488"/>
          </a:xfrm>
          <a:prstGeom prst="rect">
            <a:avLst/>
          </a:prstGeom>
          <a:solidFill>
            <a:srgbClr val="6BB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kumimoji="1" lang="ja-JP" altLang="en-US" sz="1600">
              <a:solidFill>
                <a:schemeClr val="bg1"/>
              </a:solidFill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87924" y="895030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smtClean="0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ドメイン モデル</a:t>
            </a:r>
            <a:r>
              <a:rPr kumimoji="1" lang="en-US" altLang="ja-JP" sz="2000" smtClean="0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/>
            </a:r>
            <a:br>
              <a:rPr kumimoji="1" lang="en-US" altLang="ja-JP" sz="2000" smtClean="0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</a:br>
            <a:endParaRPr kumimoji="1" lang="en-US" altLang="ja-JP" sz="2000" smtClean="0">
              <a:solidFill>
                <a:schemeClr val="bg1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「ユーザー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がプログラムを適用</a:t>
            </a:r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する、何ら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かの活動や</a:t>
            </a:r>
            <a:r>
              <a:rPr lang="ja-JP" altLang="en-US" sz="2400" b="1" smtClean="0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関心」に</a:t>
            </a:r>
            <a:r>
              <a:rPr lang="ja-JP" altLang="en-US" sz="2400" b="1">
                <a:solidFill>
                  <a:schemeClr val="bg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ついてのモデル</a:t>
            </a:r>
            <a:endParaRPr kumimoji="1" lang="ja-JP" altLang="en-US" sz="2400" b="1">
              <a:solidFill>
                <a:schemeClr val="bg1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992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16049</TotalTime>
  <Words>405</Words>
  <Application>Microsoft Office PowerPoint</Application>
  <PresentationFormat>画面に合わせる (16:9)</PresentationFormat>
  <Paragraphs>88</Paragraphs>
  <Slides>21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Meiryo UI</vt:lpstr>
      <vt:lpstr>ＭＳ Ｐゴシック</vt:lpstr>
      <vt:lpstr>Yu Gothic</vt:lpstr>
      <vt:lpstr>メイリオ</vt:lpstr>
      <vt:lpstr>Arial</vt:lpstr>
      <vt:lpstr>Calibri</vt:lpstr>
      <vt:lpstr>Segoe UI</vt:lpstr>
      <vt:lpstr>Segoe UI Semibold</vt:lpstr>
      <vt:lpstr>Office テーマ</vt:lpstr>
      <vt:lpstr>TDD道場</vt:lpstr>
      <vt:lpstr>自己紹介</vt:lpstr>
      <vt:lpstr>Test Driven Development    テスト駆動開発</vt:lpstr>
      <vt:lpstr>    TDD – テスト駆動開発  ・「テスト」と言ってるけど、     TDDは品質保証テストじゃない。  ・「開発」と言ってるけど、     TDDは開発プロセスじゃない。</vt:lpstr>
      <vt:lpstr>TDDの考案者 Kent Beck の説明 “Test Driven Development: By Example” (2002) より。  We drive development with automated tests, a style of development called Test-Driven Development (TDD).</vt:lpstr>
      <vt:lpstr>                          具体的には?                             “Test Driven Development: By Example” (2002) より。  In Test-Driven Development, we ・Write new code only if an automated test has failed ・Eliminate duplication These are two simple rules. </vt:lpstr>
      <vt:lpstr>  Test   Driven   Development  ＝ 自動化されたテストを使って 　  開発を駆動するスタイル</vt:lpstr>
      <vt:lpstr>      大事なことなのでもう1度   「自動化されたテスト」  …を作ってからコードを書くのだ。</vt:lpstr>
      <vt:lpstr>本日の テーマ</vt:lpstr>
      <vt:lpstr>ドメイン モデルについて、補足 [1/6]</vt:lpstr>
      <vt:lpstr>ドメイン モデルについて、補足 [2/6]</vt:lpstr>
      <vt:lpstr>ドメイン モデルについて、補足 [3/6]</vt:lpstr>
      <vt:lpstr>ドメイン モデルについて、補足 [4/6]</vt:lpstr>
      <vt:lpstr>ドメイン モデルについて、補足 [5/6]</vt:lpstr>
      <vt:lpstr>ドメイン モデルについて、補足 [6/6]</vt:lpstr>
      <vt:lpstr>「皿」のモデル [1/2]</vt:lpstr>
      <vt:lpstr>「皿」のモデル [2/2]</vt:lpstr>
      <vt:lpstr>実装のスペック(仕様) [1/3]</vt:lpstr>
      <vt:lpstr>実装のスペック(仕様) [2/3]</vt:lpstr>
      <vt:lpstr>実装のスペック(仕様) [3/3]</vt:lpstr>
      <vt:lpstr>おしまい</vt:lpstr>
    </vt:vector>
  </TitlesOfParts>
  <Company>BluewaterSoft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製造業に学び、越えたアジャイル開発</dc:title>
  <dc:creator>biac</dc:creator>
  <cp:lastModifiedBy>biac BluewaterSoft</cp:lastModifiedBy>
  <cp:revision>488</cp:revision>
  <dcterms:created xsi:type="dcterms:W3CDTF">2012-03-09T06:07:31Z</dcterms:created>
  <dcterms:modified xsi:type="dcterms:W3CDTF">2013-02-02T03:22:00Z</dcterms:modified>
</cp:coreProperties>
</file>