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6" r:id="rId1"/>
    <p:sldMasterId id="2147483717" r:id="rId2"/>
  </p:sldMasterIdLst>
  <p:notesMasterIdLst>
    <p:notesMasterId r:id="rId22"/>
  </p:notesMasterIdLst>
  <p:handoutMasterIdLst>
    <p:handoutMasterId r:id="rId23"/>
  </p:handoutMasterIdLst>
  <p:sldIdLst>
    <p:sldId id="357" r:id="rId3"/>
    <p:sldId id="371" r:id="rId4"/>
    <p:sldId id="358" r:id="rId5"/>
    <p:sldId id="350" r:id="rId6"/>
    <p:sldId id="349" r:id="rId7"/>
    <p:sldId id="359" r:id="rId8"/>
    <p:sldId id="360" r:id="rId9"/>
    <p:sldId id="361" r:id="rId10"/>
    <p:sldId id="362" r:id="rId11"/>
    <p:sldId id="363" r:id="rId12"/>
    <p:sldId id="364" r:id="rId13"/>
    <p:sldId id="365" r:id="rId14"/>
    <p:sldId id="366" r:id="rId15"/>
    <p:sldId id="367" r:id="rId16"/>
    <p:sldId id="368" r:id="rId17"/>
    <p:sldId id="369" r:id="rId18"/>
    <p:sldId id="285" r:id="rId19"/>
    <p:sldId id="370" r:id="rId20"/>
    <p:sldId id="302"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8D2"/>
    <a:srgbClr val="4BB2FF"/>
    <a:srgbClr val="65BDFF"/>
    <a:srgbClr val="1091D2"/>
    <a:srgbClr val="110AA6"/>
    <a:srgbClr val="0C4FE6"/>
    <a:srgbClr val="0F60C3"/>
    <a:srgbClr val="143ADE"/>
    <a:srgbClr val="1EA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72571" autoAdjust="0"/>
  </p:normalViewPr>
  <p:slideViewPr>
    <p:cSldViewPr snapToGrid="0">
      <p:cViewPr>
        <p:scale>
          <a:sx n="77" d="100"/>
          <a:sy n="77" d="100"/>
        </p:scale>
        <p:origin x="-2724" y="-240"/>
      </p:cViewPr>
      <p:guideLst>
        <p:guide orient="horz" pos="195"/>
        <p:guide orient="horz" pos="895"/>
        <p:guide orient="horz" pos="1484"/>
        <p:guide orient="horz" pos="1200"/>
        <p:guide orient="horz" pos="2736"/>
        <p:guide orient="horz" pos="4319"/>
        <p:guide orient="horz" pos="448"/>
        <p:guide pos="2880"/>
        <p:guide pos="444"/>
        <p:guide pos="5520"/>
        <p:guide pos="863"/>
        <p:guide pos="5299"/>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howGuides="1">
      <p:cViewPr varScale="1">
        <p:scale>
          <a:sx n="70" d="100"/>
          <a:sy n="70" d="100"/>
        </p:scale>
        <p:origin x="-275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3/4/2012</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087763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3/4/2012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8360234"/>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pPr/>
              <a:t>1</a:t>
            </a:fld>
            <a:endParaRPr lang="en-US" dirty="0"/>
          </a:p>
        </p:txBody>
      </p:sp>
    </p:spTree>
    <p:extLst>
      <p:ext uri="{BB962C8B-B14F-4D97-AF65-F5344CB8AC3E}">
        <p14:creationId xmlns:p14="http://schemas.microsoft.com/office/powerpoint/2010/main" val="200487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8532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06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6182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864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44758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8ED547-8853-4BA0-9CF7-8D9AB35DA60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pPr/>
              <a:t>18</a:t>
            </a:fld>
            <a:endParaRPr lang="en-US" dirty="0"/>
          </a:p>
        </p:txBody>
      </p:sp>
    </p:spTree>
    <p:extLst>
      <p:ext uri="{BB962C8B-B14F-4D97-AF65-F5344CB8AC3E}">
        <p14:creationId xmlns:p14="http://schemas.microsoft.com/office/powerpoint/2010/main" val="86442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pPr/>
              <a:t>3</a:t>
            </a:fld>
            <a:endParaRPr lang="en-US" dirty="0"/>
          </a:p>
        </p:txBody>
      </p:sp>
    </p:spTree>
    <p:extLst>
      <p:ext uri="{BB962C8B-B14F-4D97-AF65-F5344CB8AC3E}">
        <p14:creationId xmlns:p14="http://schemas.microsoft.com/office/powerpoint/2010/main" val="144581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CE6B539-9D4B-440C-8C31-63EBF6A68974}" type="slidenum">
              <a:rPr lang="en-AU" smtClean="0">
                <a:solidFill>
                  <a:prstClr val="black"/>
                </a:solidFill>
              </a:rPr>
              <a:pPr/>
              <a:t>4</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PRISM FY11</a:t>
            </a:r>
            <a:endParaRPr lang="en-US" dirty="0">
              <a:solidFill>
                <a:prstClr val="black"/>
              </a:solidFill>
            </a:endParaRPr>
          </a:p>
        </p:txBody>
      </p:sp>
      <p:sp>
        <p:nvSpPr>
          <p:cNvPr id="5" name="Date Placeholder 4"/>
          <p:cNvSpPr>
            <a:spLocks noGrp="1"/>
          </p:cNvSpPr>
          <p:nvPr>
            <p:ph type="dt" idx="11"/>
          </p:nvPr>
        </p:nvSpPr>
        <p:spPr/>
        <p:txBody>
          <a:bodyPr/>
          <a:lstStyle/>
          <a:p>
            <a:fld id="{031CCF50-4251-408F-BCC9-71A3AFC748A2}" type="datetime1">
              <a:rPr lang="en-US" smtClean="0">
                <a:solidFill>
                  <a:prstClr val="black"/>
                </a:solidFill>
              </a:rPr>
              <a:pPr/>
              <a:t>3/4/2012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6211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8532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latin typeface="Segoe U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2109" y="1767266"/>
            <a:ext cx="8035491" cy="1523495"/>
          </a:xfrm>
        </p:spPr>
        <p:txBody>
          <a:bodyPr anchor="b">
            <a:noAutofit/>
          </a:bodyPr>
          <a:lstStyle>
            <a:lvl1pPr>
              <a:lnSpc>
                <a:spcPct val="90000"/>
              </a:lnSpc>
              <a:defRPr sz="3200">
                <a:gradFill>
                  <a:gsLst>
                    <a:gs pos="0">
                      <a:schemeClr val="bg1"/>
                    </a:gs>
                    <a:gs pos="10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2109" y="3558284"/>
            <a:ext cx="8035491" cy="461665"/>
          </a:xfrm>
        </p:spPr>
        <p:txBody>
          <a:bodyPr lIns="91440">
            <a:noAutofit/>
          </a:bodyPr>
          <a:lstStyle>
            <a:lvl1pPr marL="0" indent="0" algn="l">
              <a:lnSpc>
                <a:spcPct val="90000"/>
              </a:lnSpc>
              <a:spcBef>
                <a:spcPts val="0"/>
              </a:spcBef>
              <a:buNone/>
              <a:defRPr sz="2000">
                <a:gradFill>
                  <a:gsLst>
                    <a:gs pos="0">
                      <a:schemeClr val="tx1"/>
                    </a:gs>
                    <a:gs pos="100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Windows_InTune.png"/>
          <p:cNvPicPr>
            <a:picLocks noChangeAspect="1"/>
          </p:cNvPicPr>
          <p:nvPr/>
        </p:nvPicPr>
        <p:blipFill>
          <a:blip r:embed="rId3"/>
          <a:stretch>
            <a:fillRect/>
          </a:stretch>
        </p:blipFill>
        <p:spPr>
          <a:xfrm>
            <a:off x="151683" y="159241"/>
            <a:ext cx="1369987" cy="164592"/>
          </a:xfrm>
          <a:prstGeom prst="rect">
            <a:avLst/>
          </a:prstGeom>
        </p:spPr>
      </p:pic>
      <p:pic>
        <p:nvPicPr>
          <p:cNvPr id="6" name="Picture 2" descr="C:\Users\eva.ADI\Documents\Downloaded items\logo_MS\ms-logo-rev.png"/>
          <p:cNvPicPr>
            <a:picLocks noChangeAspect="1" noChangeArrowheads="1"/>
          </p:cNvPicPr>
          <p:nvPr/>
        </p:nvPicPr>
        <p:blipFill>
          <a:blip r:embed="rId4"/>
          <a:srcRect/>
          <a:stretch>
            <a:fillRect/>
          </a:stretch>
        </p:blipFill>
        <p:spPr bwMode="auto">
          <a:xfrm>
            <a:off x="8060584" y="157654"/>
            <a:ext cx="914400" cy="150976"/>
          </a:xfrm>
          <a:prstGeom prst="rect">
            <a:avLst/>
          </a:prstGeom>
          <a:noFill/>
        </p:spPr>
      </p:pic>
      <p:pic>
        <p:nvPicPr>
          <p:cNvPr id="7" name="Picture 6" descr="Windows_InTune.png"/>
          <p:cNvPicPr>
            <a:picLocks noChangeAspect="1"/>
          </p:cNvPicPr>
          <p:nvPr userDrawn="1"/>
        </p:nvPicPr>
        <p:blipFill>
          <a:blip r:embed="rId3"/>
          <a:stretch>
            <a:fillRect/>
          </a:stretch>
        </p:blipFill>
        <p:spPr>
          <a:xfrm>
            <a:off x="151683" y="159241"/>
            <a:ext cx="1369987" cy="164592"/>
          </a:xfrm>
          <a:prstGeom prst="rect">
            <a:avLst/>
          </a:prstGeom>
        </p:spPr>
      </p:pic>
      <p:pic>
        <p:nvPicPr>
          <p:cNvPr id="8" name="Picture 2" descr="C:\Users\eva.ADI\Documents\Downloaded items\logo_MS\ms-logo-rev.png"/>
          <p:cNvPicPr>
            <a:picLocks noChangeAspect="1" noChangeArrowheads="1"/>
          </p:cNvPicPr>
          <p:nvPr userDrawn="1"/>
        </p:nvPicPr>
        <p:blipFill>
          <a:blip r:embed="rId4"/>
          <a:srcRect/>
          <a:stretch>
            <a:fillRect/>
          </a:stretch>
        </p:blipFill>
        <p:spPr bwMode="auto">
          <a:xfrm>
            <a:off x="8060584" y="157654"/>
            <a:ext cx="914400" cy="150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ight background developer code-">
    <p:spTree>
      <p:nvGrpSpPr>
        <p:cNvPr id="1" name=""/>
        <p:cNvGrpSpPr/>
        <p:nvPr/>
      </p:nvGrpSpPr>
      <p:grpSpPr>
        <a:xfrm>
          <a:off x="0" y="0"/>
          <a:ext cx="0" cy="0"/>
          <a:chOff x="0" y="0"/>
          <a:chExt cx="0" cy="0"/>
        </a:xfrm>
      </p:grpSpPr>
      <p:sp>
        <p:nvSpPr>
          <p:cNvPr id="4" name="Round Single Corner Rectangle 3"/>
          <p:cNvSpPr/>
          <p:nvPr/>
        </p:nvSpPr>
        <p:spPr bwMode="auto">
          <a:xfrm flipH="1">
            <a:off x="380991" y="927100"/>
            <a:ext cx="8763007" cy="5409154"/>
          </a:xfrm>
          <a:prstGeom prst="round1Rect">
            <a:avLst>
              <a:gd name="adj"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algn="ctr" defTabSz="914099" rtl="0" eaLnBrk="1" fontAlgn="base" latinLnBrk="0" hangingPunct="1">
              <a:lnSpc>
                <a:spcPct val="90000"/>
              </a:lnSpc>
              <a:spcBef>
                <a:spcPct val="0"/>
              </a:spcBef>
              <a:spcAft>
                <a:spcPct val="0"/>
              </a:spcAft>
              <a:defRPr/>
            </a:pPr>
            <a:endParaRPr lang="en-US" sz="2300" kern="1200" dirty="0" smtClean="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 name="Title 1"/>
          <p:cNvSpPr>
            <a:spLocks noGrp="1"/>
          </p:cNvSpPr>
          <p:nvPr>
            <p:ph type="title"/>
          </p:nvPr>
        </p:nvSpPr>
        <p:spPr>
          <a:xfrm>
            <a:off x="381000" y="228600"/>
            <a:ext cx="8382000" cy="48357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55624" y="1143000"/>
            <a:ext cx="8207375" cy="1606594"/>
          </a:xfrm>
        </p:spPr>
        <p:txBody>
          <a:bodyPr/>
          <a:lstStyle>
            <a:lvl1pPr algn="l" defTabSz="914363" rtl="0" eaLnBrk="1" latinLnBrk="0" hangingPunct="1">
              <a:lnSpc>
                <a:spcPct val="80000"/>
              </a:lnSpc>
              <a:spcBef>
                <a:spcPct val="20000"/>
              </a:spcBef>
              <a:buSzPct val="100000"/>
              <a:buFontTx/>
              <a:buNone/>
              <a:defRPr lang="en-US" sz="2800" b="0" kern="1200" dirty="0" smtClean="0">
                <a:solidFill>
                  <a:srgbClr val="000000"/>
                </a:solidFill>
                <a:latin typeface="Consolas" pitchFamily="49" charset="0"/>
                <a:ea typeface="+mn-ea"/>
                <a:cs typeface="Courier New" pitchFamily="49" charset="0"/>
              </a:defRPr>
            </a:lvl1pPr>
            <a:lvl2pPr algn="l" defTabSz="914363" rtl="0" eaLnBrk="1" latinLnBrk="0" hangingPunct="1">
              <a:lnSpc>
                <a:spcPct val="80000"/>
              </a:lnSpc>
              <a:spcBef>
                <a:spcPct val="20000"/>
              </a:spcBef>
              <a:buSzPct val="100000"/>
              <a:buFontTx/>
              <a:buNone/>
              <a:defRPr lang="en-US" sz="2400" b="0" kern="1200" dirty="0" smtClean="0">
                <a:solidFill>
                  <a:srgbClr val="000000"/>
                </a:solidFill>
                <a:latin typeface="Consolas" pitchFamily="49" charset="0"/>
                <a:ea typeface="+mn-ea"/>
                <a:cs typeface="Courier New" pitchFamily="49" charset="0"/>
              </a:defRPr>
            </a:lvl2pPr>
            <a:lvl3pPr algn="l" defTabSz="914363" rtl="0" eaLnBrk="1" latinLnBrk="0" hangingPunct="1">
              <a:lnSpc>
                <a:spcPct val="80000"/>
              </a:lnSpc>
              <a:spcBef>
                <a:spcPct val="20000"/>
              </a:spcBef>
              <a:buSzPct val="100000"/>
              <a:buFontTx/>
              <a:buNone/>
              <a:defRPr lang="en-US" sz="2000" b="0" kern="1200" dirty="0" smtClean="0">
                <a:solidFill>
                  <a:srgbClr val="000000"/>
                </a:solidFill>
                <a:latin typeface="Consolas" pitchFamily="49" charset="0"/>
                <a:ea typeface="+mn-ea"/>
                <a:cs typeface="Courier New" pitchFamily="49" charset="0"/>
              </a:defRPr>
            </a:lvl3pPr>
            <a:lvl4pPr algn="l" defTabSz="914363" rtl="0" eaLnBrk="1" latinLnBrk="0" hangingPunct="1">
              <a:lnSpc>
                <a:spcPct val="80000"/>
              </a:lnSpc>
              <a:spcBef>
                <a:spcPct val="20000"/>
              </a:spcBef>
              <a:buSzPct val="100000"/>
              <a:buFontTx/>
              <a:buNone/>
              <a:defRPr lang="en-US" sz="1800" b="0" kern="1200" dirty="0" smtClean="0">
                <a:solidFill>
                  <a:srgbClr val="000000"/>
                </a:solidFill>
                <a:latin typeface="Consolas" pitchFamily="49" charset="0"/>
                <a:ea typeface="+mn-ea"/>
                <a:cs typeface="Courier New" pitchFamily="49" charset="0"/>
              </a:defRPr>
            </a:lvl4pPr>
            <a:lvl5pPr algn="l" defTabSz="914363" rtl="0" eaLnBrk="1" latinLnBrk="0" hangingPunct="1">
              <a:lnSpc>
                <a:spcPct val="80000"/>
              </a:lnSpc>
              <a:spcBef>
                <a:spcPct val="20000"/>
              </a:spcBef>
              <a:buSzPct val="100000"/>
              <a:buFontTx/>
              <a:buNone/>
              <a:defRPr lang="en-US" sz="1600" b="0" kern="1200" dirty="0">
                <a:solidFill>
                  <a:srgbClr val="000000"/>
                </a:solidFill>
                <a:latin typeface="Consolas" pitchFamily="49" charset="0"/>
                <a:ea typeface="+mn-ea"/>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a:xfrm>
            <a:off x="381000" y="6495068"/>
            <a:ext cx="2895600" cy="226407"/>
          </a:xfrm>
          <a:prstGeom prst="rect">
            <a:avLst/>
          </a:prstGeom>
        </p:spPr>
        <p:txBody>
          <a:bodyPr anchor="b"/>
          <a:lstStyle>
            <a:lvl1pPr marL="0" algn="l" defTabSz="914363" rtl="0" eaLnBrk="1" latinLnBrk="0" hangingPunct="1">
              <a:defRPr lang="en-US" sz="1050" kern="1200" dirty="0" smtClean="0">
                <a:solidFill>
                  <a:schemeClr val="tx1">
                    <a:alpha val="99000"/>
                  </a:schemeClr>
                </a:solidFill>
                <a:latin typeface="+mn-lt"/>
                <a:ea typeface="+mn-ea"/>
                <a:cs typeface="+mn-cs"/>
              </a:defRPr>
            </a:lvl1pPr>
          </a:lstStyle>
          <a:p>
            <a:endParaRPr lang="en-US" dirty="0"/>
          </a:p>
        </p:txBody>
      </p:sp>
      <p:sp>
        <p:nvSpPr>
          <p:cNvPr id="7" name="Slide Number Placeholder 5"/>
          <p:cNvSpPr>
            <a:spLocks noGrp="1"/>
          </p:cNvSpPr>
          <p:nvPr>
            <p:ph type="sldNum" sz="quarter" idx="12"/>
          </p:nvPr>
        </p:nvSpPr>
        <p:spPr>
          <a:xfrm>
            <a:off x="6629400" y="6504495"/>
            <a:ext cx="2133600" cy="216980"/>
          </a:xfrm>
          <a:prstGeom prst="rect">
            <a:avLst/>
          </a:prstGeom>
        </p:spPr>
        <p:txBody>
          <a:bodyPr anchor="b"/>
          <a:lstStyle>
            <a:lvl1pPr algn="r">
              <a:defRPr sz="1050">
                <a:solidFill>
                  <a:schemeClr val="tx1">
                    <a:alpha val="99000"/>
                  </a:schemeClr>
                </a:solidFill>
              </a:defRPr>
            </a:lvl1pPr>
          </a:lstStyle>
          <a:p>
            <a:fld id="{8D7FE94B-E0DB-4041-A7C2-326AF9240FA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53E24B-7339-4331-9C79-ECE186F8DD5C}" type="datetimeFigureOut">
              <a:rPr lang="en-US">
                <a:solidFill>
                  <a:prstClr val="black">
                    <a:tint val="75000"/>
                  </a:prstClr>
                </a:solidFill>
              </a:rPr>
              <a:pPr>
                <a:def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1CA21D-4BCB-4C72-9B00-AC82AA836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7821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B046B6-C9AA-46DE-815A-FD409823AED1}" type="datetimeFigureOut">
              <a:rPr lang="en-US">
                <a:solidFill>
                  <a:prstClr val="black">
                    <a:tint val="75000"/>
                  </a:prstClr>
                </a:solidFill>
              </a:rPr>
              <a:pPr>
                <a:def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3C7116-E7D0-43A8-A45E-B34097CE64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77600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AC8592-6710-4D9D-B28E-05EB38839E8E}" type="datetimeFigureOut">
              <a:rPr lang="en-US">
                <a:solidFill>
                  <a:prstClr val="black">
                    <a:tint val="75000"/>
                  </a:prstClr>
                </a:solidFill>
              </a:rPr>
              <a:pPr>
                <a:def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4A1247-C0F8-455E-8CB2-4F45CE84D5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7286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60D3B5-C89C-4112-AF0A-6348F046EA39}" type="datetimeFigureOut">
              <a:rPr lang="en-US">
                <a:solidFill>
                  <a:prstClr val="black">
                    <a:tint val="75000"/>
                  </a:prstClr>
                </a:solidFill>
              </a:rPr>
              <a:pPr>
                <a:defRPr/>
              </a:pPr>
              <a:t>3/4/2012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D5F44C-5ACE-4864-893A-D6DC93A82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2298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A21D0A-954E-4D5E-B41A-E1DFBD97A6E3}" type="datetimeFigureOut">
              <a:rPr lang="en-US">
                <a:solidFill>
                  <a:prstClr val="black">
                    <a:tint val="75000"/>
                  </a:prstClr>
                </a:solidFill>
              </a:rPr>
              <a:pPr>
                <a:defRPr/>
              </a:pPr>
              <a:t>3/4/2012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4BD9C6-AB09-4F46-A1F8-A5AE065E94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3729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E16BE8-BE14-4FB8-BDD2-2B26168D768E}" type="datetimeFigureOut">
              <a:rPr lang="en-US">
                <a:solidFill>
                  <a:prstClr val="black">
                    <a:tint val="75000"/>
                  </a:prstClr>
                </a:solidFill>
              </a:rPr>
              <a:pPr>
                <a:defRPr/>
              </a:pPr>
              <a:t>3/4/2012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6AD6A7-DEA5-476A-98D1-1875CB92CA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2280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C1E4A0-6FBF-4CDD-9BBC-43F11346D24A}" type="datetimeFigureOut">
              <a:rPr lang="en-US">
                <a:solidFill>
                  <a:prstClr val="black">
                    <a:tint val="75000"/>
                  </a:prstClr>
                </a:solidFill>
              </a:rPr>
              <a:pPr>
                <a:defRPr/>
              </a:pPr>
              <a:t>3/4/2012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DDF48A-8488-43E5-99ED-2B86D31D57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99056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EC376D-4CD9-41BD-906D-0D1272000060}" type="datetimeFigureOut">
              <a:rPr lang="en-US">
                <a:solidFill>
                  <a:prstClr val="black">
                    <a:tint val="75000"/>
                  </a:prstClr>
                </a:solidFill>
              </a:rPr>
              <a:pPr>
                <a:defRPr/>
              </a:pPr>
              <a:t>3/4/2012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BEBC73-A56D-4AF2-8328-2F16CC07F2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4324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6F4D36-2716-4C24-B462-25DE1FCBB1C9}" type="datetimeFigureOut">
              <a:rPr lang="en-US">
                <a:solidFill>
                  <a:prstClr val="black">
                    <a:tint val="75000"/>
                  </a:prstClr>
                </a:solidFill>
              </a:rPr>
              <a:pPr>
                <a:defRPr/>
              </a:pPr>
              <a:t>3/4/2012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121E24-9100-478F-B79E-DE1E078616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05319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LENSFLARE.png"/>
          <p:cNvPicPr>
            <a:picLocks noChangeAspect="1"/>
          </p:cNvPicPr>
          <p:nvPr/>
        </p:nvPicPr>
        <p:blipFill>
          <a:blip r:embed="rId3"/>
          <a:stretch>
            <a:fillRect/>
          </a:stretch>
        </p:blipFill>
        <p:spPr>
          <a:xfrm>
            <a:off x="3996190" y="-317500"/>
            <a:ext cx="6718981" cy="5573349"/>
          </a:xfrm>
          <a:prstGeom prst="rect">
            <a:avLst/>
          </a:prstGeom>
        </p:spPr>
      </p:pic>
      <p:sp>
        <p:nvSpPr>
          <p:cNvPr id="8" name="Title 1"/>
          <p:cNvSpPr>
            <a:spLocks noGrp="1"/>
          </p:cNvSpPr>
          <p:nvPr>
            <p:ph type="ctrTitle"/>
          </p:nvPr>
        </p:nvSpPr>
        <p:spPr>
          <a:xfrm>
            <a:off x="704850" y="2284391"/>
            <a:ext cx="7043208" cy="1523494"/>
          </a:xfrm>
        </p:spPr>
        <p:txBody>
          <a:bodyPr anchor="b" anchorCtr="0">
            <a:noAutofit/>
          </a:bodyPr>
          <a:lstStyle>
            <a:lvl1pPr marL="0" algn="l" defTabSz="914363" rtl="0" eaLnBrk="1" latinLnBrk="0" hangingPunct="1">
              <a:lnSpc>
                <a:spcPct val="90000"/>
              </a:lnSpc>
              <a:spcBef>
                <a:spcPct val="0"/>
              </a:spcBef>
              <a:buNone/>
              <a:defRPr lang="en-US" sz="3200" b="0" kern="1200" cap="none" spc="0" dirty="0">
                <a:ln w="3175">
                  <a:noFill/>
                </a:ln>
                <a:gradFill>
                  <a:gsLst>
                    <a:gs pos="0">
                      <a:schemeClr val="bg1"/>
                    </a:gs>
                    <a:gs pos="100000">
                      <a:schemeClr val="bg1"/>
                    </a:gs>
                  </a:gsLst>
                  <a:lin ang="5400000" scaled="0"/>
                </a:gradFill>
                <a:effectLst/>
                <a:latin typeface="Segoe UI" pitchFamily="34" charset="0"/>
                <a:ea typeface="+mn-ea"/>
                <a:cs typeface="Segoe UI"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704850" y="4112567"/>
            <a:ext cx="7043208" cy="461665"/>
          </a:xfrm>
        </p:spPr>
        <p:txBody>
          <a:bodyPr lIns="91440">
            <a:noAutofit/>
          </a:bodyPr>
          <a:lstStyle>
            <a:lvl1pPr marL="0" indent="0" algn="l" defTabSz="914363" rtl="0" eaLnBrk="1" latinLnBrk="0" hangingPunct="1">
              <a:lnSpc>
                <a:spcPct val="90000"/>
              </a:lnSpc>
              <a:spcBef>
                <a:spcPts val="0"/>
              </a:spcBef>
              <a:buFont typeface="Arial" pitchFamily="34" charset="0"/>
              <a:buNone/>
              <a:defRPr lang="en-US" sz="2000" kern="1200" dirty="0">
                <a:gradFill>
                  <a:gsLst>
                    <a:gs pos="0">
                      <a:schemeClr val="tx1"/>
                    </a:gs>
                    <a:gs pos="100000">
                      <a:schemeClr val="tx1"/>
                    </a:gs>
                  </a:gsLst>
                  <a:lin ang="5400000" scaled="0"/>
                </a:gradFill>
                <a:latin typeface="Segoe UI Light"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p:ph type="body" sz="quarter" idx="10" hasCustomPrompt="1"/>
          </p:nvPr>
        </p:nvSpPr>
        <p:spPr>
          <a:xfrm>
            <a:off x="241300" y="1379768"/>
            <a:ext cx="3835400" cy="449032"/>
          </a:xfrm>
          <a:effectLst/>
        </p:spPr>
        <p:txBody>
          <a:bodyPr anchor="b" anchorCtr="0">
            <a:noAutofit/>
            <a:scene3d>
              <a:camera prst="orthographicFront"/>
              <a:lightRig rig="flat" dir="t"/>
            </a:scene3d>
            <a:sp3d>
              <a:contourClr>
                <a:srgbClr val="F4A234"/>
              </a:contourClr>
            </a:sp3d>
          </a:bodyPr>
          <a:lstStyle>
            <a:lvl1pPr marL="0" indent="0" algn="l">
              <a:buFont typeface="Arial" pitchFamily="34" charset="0"/>
              <a:buNone/>
              <a:defRPr lang="en-US" sz="3600" dirty="0" smtClean="0">
                <a:gradFill>
                  <a:gsLst>
                    <a:gs pos="0">
                      <a:schemeClr val="tx1">
                        <a:alpha val="50000"/>
                      </a:schemeClr>
                    </a:gs>
                    <a:gs pos="100000">
                      <a:schemeClr val="tx1">
                        <a:alpha val="50000"/>
                      </a:schemeClr>
                    </a:gs>
                  </a:gsLst>
                  <a:lin ang="5400000" scaled="0"/>
                </a:gradFill>
                <a:latin typeface="Segoe UI Light" pitchFamily="34" charset="0"/>
              </a:defRPr>
            </a:lvl1pPr>
          </a:lstStyle>
          <a:p>
            <a:pPr lvl="0"/>
            <a:r>
              <a:rPr lang="en-US" dirty="0" smtClean="0"/>
              <a:t>click to…</a:t>
            </a:r>
          </a:p>
        </p:txBody>
      </p:sp>
      <p:pic>
        <p:nvPicPr>
          <p:cNvPr id="6" name="Picture 5" descr="LENSFLARE.png"/>
          <p:cNvPicPr>
            <a:picLocks noChangeAspect="1"/>
          </p:cNvPicPr>
          <p:nvPr userDrawn="1"/>
        </p:nvPicPr>
        <p:blipFill>
          <a:blip r:embed="rId3"/>
          <a:stretch>
            <a:fillRect/>
          </a:stretch>
        </p:blipFill>
        <p:spPr>
          <a:xfrm>
            <a:off x="3996190" y="-317500"/>
            <a:ext cx="6718981" cy="5573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0A0FEB-AA66-423C-91C5-643D9B57A055}" type="datetimeFigureOut">
              <a:rPr lang="en-US">
                <a:solidFill>
                  <a:prstClr val="black">
                    <a:tint val="75000"/>
                  </a:prstClr>
                </a:solidFill>
              </a:rPr>
              <a:pPr>
                <a:def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E9C2C1-E0E1-4259-8735-93EA89D146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77142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A3D3F6-8C6D-44E4-A151-2614E3850008}" type="datetimeFigureOut">
              <a:rPr lang="en-US">
                <a:solidFill>
                  <a:prstClr val="black">
                    <a:tint val="75000"/>
                  </a:prstClr>
                </a:solidFill>
              </a:rPr>
              <a:pPr>
                <a:def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D9D536-2E12-4C90-A022-230EFE4F4E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4120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75FF3-EAF2-47A1-9F07-2A596084E34D}" type="datetimeFigureOut">
              <a:rPr lang="en-US">
                <a:solidFill>
                  <a:prstClr val="black">
                    <a:tint val="75000"/>
                  </a:prstClr>
                </a:solidFill>
              </a:rPr>
              <a:pPr>
                <a:def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F5F9FD-3B18-455E-8BC5-0F1D52620F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78503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12809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pic>
        <p:nvPicPr>
          <p:cNvPr id="8" name="Picture 7" descr="intune_logo_white copy.png"/>
          <p:cNvPicPr>
            <a:picLocks noChangeAspect="1"/>
          </p:cNvPicPr>
          <p:nvPr userDrawn="1"/>
        </p:nvPicPr>
        <p:blipFill>
          <a:blip r:embed="rId2"/>
          <a:stretch>
            <a:fillRect/>
          </a:stretch>
        </p:blipFill>
        <p:spPr>
          <a:xfrm>
            <a:off x="6667459" y="6398892"/>
            <a:ext cx="2331346" cy="280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6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intune_logo_white copy.png"/>
          <p:cNvPicPr>
            <a:picLocks noChangeAspect="1"/>
          </p:cNvPicPr>
          <p:nvPr userDrawn="1"/>
        </p:nvPicPr>
        <p:blipFill>
          <a:blip r:embed="rId2"/>
          <a:stretch>
            <a:fillRect/>
          </a:stretch>
        </p:blipFill>
        <p:spPr>
          <a:xfrm>
            <a:off x="6667459" y="6398892"/>
            <a:ext cx="2331346" cy="280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intune_logo_white copy.png"/>
          <p:cNvPicPr>
            <a:picLocks noChangeAspect="1"/>
          </p:cNvPicPr>
          <p:nvPr userDrawn="1"/>
        </p:nvPicPr>
        <p:blipFill>
          <a:blip r:embed="rId2"/>
          <a:stretch>
            <a:fillRect/>
          </a:stretch>
        </p:blipFill>
        <p:spPr>
          <a:xfrm>
            <a:off x="6667459" y="6398892"/>
            <a:ext cx="2331346" cy="280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381000" y="6504495"/>
            <a:ext cx="2895600" cy="216980"/>
          </a:xfrm>
          <a:prstGeom prst="rect">
            <a:avLst/>
          </a:prstGeom>
        </p:spPr>
        <p:txBody>
          <a:bodyPr anchor="b"/>
          <a:lstStyle>
            <a:lvl1pPr marL="0" algn="l" defTabSz="914363" rtl="0" eaLnBrk="1" latinLnBrk="0" hangingPunct="1">
              <a:defRPr lang="en-US" sz="1050" kern="1200" dirty="0" smtClean="0">
                <a:solidFill>
                  <a:schemeClr val="tx1">
                    <a:alpha val="99000"/>
                  </a:schemeClr>
                </a:solidFill>
                <a:latin typeface="+mn-lt"/>
                <a:ea typeface="+mn-ea"/>
                <a:cs typeface="+mn-cs"/>
              </a:defRPr>
            </a:lvl1pPr>
          </a:lstStyle>
          <a:p>
            <a:endParaRPr lang="en-US" dirty="0"/>
          </a:p>
        </p:txBody>
      </p:sp>
      <p:sp>
        <p:nvSpPr>
          <p:cNvPr id="8" name="Slide Number Placeholder 5"/>
          <p:cNvSpPr>
            <a:spLocks noGrp="1"/>
          </p:cNvSpPr>
          <p:nvPr>
            <p:ph type="sldNum" sz="quarter" idx="12"/>
          </p:nvPr>
        </p:nvSpPr>
        <p:spPr>
          <a:xfrm>
            <a:off x="6629400" y="6504495"/>
            <a:ext cx="2133600" cy="216980"/>
          </a:xfrm>
          <a:prstGeom prst="rect">
            <a:avLst/>
          </a:prstGeom>
        </p:spPr>
        <p:txBody>
          <a:bodyPr anchor="b"/>
          <a:lstStyle>
            <a:lvl1pPr algn="r">
              <a:defRPr sz="1050">
                <a:solidFill>
                  <a:schemeClr val="tx1">
                    <a:alpha val="99000"/>
                  </a:schemeClr>
                </a:solidFill>
              </a:defRPr>
            </a:lvl1pPr>
          </a:lstStyle>
          <a:p>
            <a:fld id="{8D7FE94B-E0DB-4041-A7C2-326AF9240FA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1"/>
          </p:nvPr>
        </p:nvSpPr>
        <p:spPr>
          <a:xfrm>
            <a:off x="381000" y="6495068"/>
            <a:ext cx="2895600" cy="226407"/>
          </a:xfrm>
          <a:prstGeom prst="rect">
            <a:avLst/>
          </a:prstGeom>
        </p:spPr>
        <p:txBody>
          <a:bodyPr anchor="b"/>
          <a:lstStyle>
            <a:lvl1pPr marL="0" algn="l" defTabSz="914363" rtl="0" eaLnBrk="1" latinLnBrk="0" hangingPunct="1">
              <a:defRPr lang="en-US" sz="1050" kern="1200" dirty="0" smtClean="0">
                <a:solidFill>
                  <a:schemeClr val="tx1">
                    <a:alpha val="99000"/>
                  </a:schemeClr>
                </a:solidFill>
                <a:latin typeface="+mn-lt"/>
                <a:ea typeface="+mn-ea"/>
                <a:cs typeface="+mn-cs"/>
              </a:defRPr>
            </a:lvl1pPr>
          </a:lstStyle>
          <a:p>
            <a:endParaRPr lang="en-US" dirty="0"/>
          </a:p>
        </p:txBody>
      </p:sp>
      <p:sp>
        <p:nvSpPr>
          <p:cNvPr id="4" name="Slide Number Placeholder 5"/>
          <p:cNvSpPr>
            <a:spLocks noGrp="1"/>
          </p:cNvSpPr>
          <p:nvPr>
            <p:ph type="sldNum" sz="quarter" idx="12"/>
          </p:nvPr>
        </p:nvSpPr>
        <p:spPr>
          <a:xfrm>
            <a:off x="6629400" y="6504495"/>
            <a:ext cx="2133600" cy="216980"/>
          </a:xfrm>
          <a:prstGeom prst="rect">
            <a:avLst/>
          </a:prstGeom>
        </p:spPr>
        <p:txBody>
          <a:bodyPr anchor="b"/>
          <a:lstStyle>
            <a:lvl1pPr algn="r">
              <a:defRPr sz="1050">
                <a:solidFill>
                  <a:schemeClr val="tx1">
                    <a:alpha val="99000"/>
                  </a:schemeClr>
                </a:solidFill>
              </a:defRPr>
            </a:lvl1pPr>
          </a:lstStyle>
          <a:p>
            <a:fld id="{8D7FE94B-E0DB-4041-A7C2-326AF9240FA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C:\Users\eva.ADI\Documents\Downloaded items\logo_MS\ms-logo-rev.png"/>
          <p:cNvPicPr>
            <a:picLocks noChangeAspect="1" noChangeArrowheads="1"/>
          </p:cNvPicPr>
          <p:nvPr/>
        </p:nvPicPr>
        <p:blipFill>
          <a:blip r:embed="rId3"/>
          <a:srcRect/>
          <a:stretch>
            <a:fillRect/>
          </a:stretch>
        </p:blipFill>
        <p:spPr bwMode="auto">
          <a:xfrm>
            <a:off x="8060584" y="157654"/>
            <a:ext cx="914400" cy="150976"/>
          </a:xfrm>
          <a:prstGeom prst="rect">
            <a:avLst/>
          </a:prstGeom>
          <a:noFill/>
        </p:spPr>
      </p:pic>
      <p:pic>
        <p:nvPicPr>
          <p:cNvPr id="3" name="Picture 2" descr="intune_logo_white copy.png"/>
          <p:cNvPicPr>
            <a:picLocks noChangeAspect="1"/>
          </p:cNvPicPr>
          <p:nvPr/>
        </p:nvPicPr>
        <p:blipFill>
          <a:blip r:embed="rId4"/>
          <a:stretch>
            <a:fillRect/>
          </a:stretch>
        </p:blipFill>
        <p:spPr>
          <a:xfrm>
            <a:off x="983350" y="2023494"/>
            <a:ext cx="4662701" cy="560183"/>
          </a:xfrm>
          <a:prstGeom prst="rect">
            <a:avLst/>
          </a:prstGeom>
        </p:spPr>
      </p:pic>
      <p:pic>
        <p:nvPicPr>
          <p:cNvPr id="4" name="Picture 2" descr="C:\Users\eva.ADI\Documents\Downloaded items\logo_MS\ms-logo-rev.png"/>
          <p:cNvPicPr>
            <a:picLocks noChangeAspect="1" noChangeArrowheads="1"/>
          </p:cNvPicPr>
          <p:nvPr userDrawn="1"/>
        </p:nvPicPr>
        <p:blipFill>
          <a:blip r:embed="rId3"/>
          <a:srcRect/>
          <a:stretch>
            <a:fillRect/>
          </a:stretch>
        </p:blipFill>
        <p:spPr bwMode="auto">
          <a:xfrm>
            <a:off x="8060584" y="157654"/>
            <a:ext cx="914400" cy="150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76138" cy="480131"/>
          </a:xfrm>
          <a:prstGeom prst="rect">
            <a:avLst/>
          </a:prstGeom>
          <a:noFill/>
        </p:spPr>
        <p:txBody>
          <a:bodyPr wrap="square" rtlCol="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120775"/>
            <a:ext cx="8382000" cy="1394228"/>
          </a:xfrm>
          <a:prstGeom prst="rect">
            <a:avLst/>
          </a:prstGeom>
        </p:spPr>
        <p:txBody>
          <a:bodyPr vert="horz" lIns="9144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marL="0" algn="l" defTabSz="914363" rtl="0" eaLnBrk="1" latinLnBrk="0" hangingPunct="1">
        <a:lnSpc>
          <a:spcPct val="90000"/>
        </a:lnSpc>
        <a:spcBef>
          <a:spcPct val="0"/>
        </a:spcBef>
        <a:buNone/>
        <a:defRPr lang="en-US" sz="2800" b="0" kern="1200" cap="none" spc="0" dirty="0">
          <a:ln w="3175">
            <a:noFill/>
          </a:ln>
          <a:gradFill>
            <a:gsLst>
              <a:gs pos="0">
                <a:schemeClr val="tx1"/>
              </a:gs>
              <a:gs pos="100000">
                <a:schemeClr val="tx1">
                  <a:lumMod val="75000"/>
                </a:schemeClr>
              </a:gs>
            </a:gsLst>
            <a:lin ang="5400000" scaled="0"/>
          </a:gradFill>
          <a:effectLst/>
          <a:latin typeface="Segoe UI" pitchFamily="34" charset="0"/>
          <a:ea typeface="+mn-ea"/>
          <a:cs typeface="Segoe UI" pitchFamily="34" charset="0"/>
        </a:defRPr>
      </a:lvl1pPr>
    </p:titleStyle>
    <p:bodyStyle>
      <a:lvl1pPr marL="290513" indent="-290513" algn="l" defTabSz="914363" rtl="0" eaLnBrk="1" latinLnBrk="0" hangingPunct="1">
        <a:lnSpc>
          <a:spcPct val="90000"/>
        </a:lnSpc>
        <a:spcBef>
          <a:spcPct val="20000"/>
        </a:spcBef>
        <a:buFont typeface="Arial" pitchFamily="34" charset="0"/>
        <a:buChar char="•"/>
        <a:defRPr sz="2000" kern="1200">
          <a:gradFill>
            <a:gsLst>
              <a:gs pos="0">
                <a:schemeClr val="tx1"/>
              </a:gs>
              <a:gs pos="100000">
                <a:schemeClr val="tx1"/>
              </a:gs>
            </a:gsLst>
            <a:lin ang="5400000" scaled="0"/>
          </a:gradFill>
          <a:latin typeface="Segoe Light" pitchFamily="34" charset="0"/>
          <a:ea typeface="+mn-ea"/>
          <a:cs typeface="+mn-cs"/>
        </a:defRPr>
      </a:lvl1pPr>
      <a:lvl2pPr marL="633413" indent="-342900" algn="l" defTabSz="914363" rtl="0" eaLnBrk="1" latinLnBrk="0" hangingPunct="1">
        <a:lnSpc>
          <a:spcPct val="90000"/>
        </a:lnSpc>
        <a:spcBef>
          <a:spcPct val="20000"/>
        </a:spcBef>
        <a:buFont typeface="Arial" pitchFamily="34" charset="0"/>
        <a:buChar char="•"/>
        <a:defRPr sz="1800" kern="1200">
          <a:gradFill>
            <a:gsLst>
              <a:gs pos="0">
                <a:schemeClr val="tx1"/>
              </a:gs>
              <a:gs pos="100000">
                <a:schemeClr val="tx1"/>
              </a:gs>
            </a:gsLst>
            <a:lin ang="5400000" scaled="0"/>
          </a:gradFill>
          <a:latin typeface="Segoe Light" pitchFamily="34" charset="0"/>
          <a:ea typeface="+mn-ea"/>
          <a:cs typeface="+mn-cs"/>
        </a:defRPr>
      </a:lvl2pPr>
      <a:lvl3pPr marL="914400" indent="-280988" algn="l" defTabSz="914363" rtl="0" eaLnBrk="1" latinLnBrk="0" hangingPunct="1">
        <a:lnSpc>
          <a:spcPct val="90000"/>
        </a:lnSpc>
        <a:spcBef>
          <a:spcPct val="20000"/>
        </a:spcBef>
        <a:buFont typeface="Arial" pitchFamily="34" charset="0"/>
        <a:buChar char="•"/>
        <a:defRPr sz="1600" kern="1200">
          <a:gradFill>
            <a:gsLst>
              <a:gs pos="0">
                <a:schemeClr val="tx1"/>
              </a:gs>
              <a:gs pos="100000">
                <a:schemeClr val="tx1"/>
              </a:gs>
            </a:gsLst>
            <a:lin ang="5400000" scaled="0"/>
          </a:gradFill>
          <a:latin typeface="Segoe Light" pitchFamily="34" charset="0"/>
          <a:ea typeface="+mn-ea"/>
          <a:cs typeface="+mn-cs"/>
        </a:defRPr>
      </a:lvl3pPr>
      <a:lvl4pPr marL="1204913" indent="-290513" algn="l" defTabSz="914363" rtl="0" eaLnBrk="1" latinLnBrk="0" hangingPunct="1">
        <a:lnSpc>
          <a:spcPct val="90000"/>
        </a:lnSpc>
        <a:spcBef>
          <a:spcPct val="20000"/>
        </a:spcBef>
        <a:buFont typeface="Arial" pitchFamily="34" charset="0"/>
        <a:buChar char="•"/>
        <a:defRPr sz="1600" kern="1200">
          <a:gradFill>
            <a:gsLst>
              <a:gs pos="0">
                <a:schemeClr val="tx1"/>
              </a:gs>
              <a:gs pos="100000">
                <a:schemeClr val="tx1"/>
              </a:gs>
            </a:gsLst>
            <a:lin ang="5400000" scaled="0"/>
          </a:gradFill>
          <a:latin typeface="Segoe Light" pitchFamily="34" charset="0"/>
          <a:ea typeface="+mn-ea"/>
          <a:cs typeface="+mn-cs"/>
        </a:defRPr>
      </a:lvl4pPr>
      <a:lvl5pPr marL="1485900" indent="-280988" algn="l" defTabSz="914363" rtl="0" eaLnBrk="1" latinLnBrk="0" hangingPunct="1">
        <a:lnSpc>
          <a:spcPct val="90000"/>
        </a:lnSpc>
        <a:spcBef>
          <a:spcPct val="20000"/>
        </a:spcBef>
        <a:buFont typeface="Arial" pitchFamily="34" charset="0"/>
        <a:buChar char="•"/>
        <a:defRPr sz="1600" kern="1200">
          <a:gradFill>
            <a:gsLst>
              <a:gs pos="0">
                <a:schemeClr val="tx1"/>
              </a:gs>
              <a:gs pos="100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35" y="6356381"/>
            <a:ext cx="213296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ED7A490A-7BE0-4D73-93B4-30F707A3BF2F}" type="datetimeFigureOut">
              <a:rPr lang="en-US">
                <a:solidFill>
                  <a:prstClr val="black">
                    <a:tint val="75000"/>
                  </a:prstClr>
                </a:solidFill>
              </a:rPr>
              <a:pPr defTabSz="914400">
                <a:defRPr/>
              </a:pPr>
              <a:t>3/4/2012</a:t>
            </a:fld>
            <a:endParaRPr lang="en-US">
              <a:solidFill>
                <a:prstClr val="black">
                  <a:tint val="75000"/>
                </a:prstClr>
              </a:solidFill>
            </a:endParaRPr>
          </a:p>
        </p:txBody>
      </p:sp>
      <p:sp>
        <p:nvSpPr>
          <p:cNvPr id="5" name="Footer Placeholder 4"/>
          <p:cNvSpPr>
            <a:spLocks noGrp="1"/>
          </p:cNvSpPr>
          <p:nvPr>
            <p:ph type="ftr" sz="quarter" idx="3"/>
          </p:nvPr>
        </p:nvSpPr>
        <p:spPr>
          <a:xfrm>
            <a:off x="3123823" y="6356381"/>
            <a:ext cx="2896354"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717" y="6356381"/>
            <a:ext cx="213296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F8A40F25-6DBB-4201-8EC0-D2AE1E210E84}"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92112777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5.png"/></Relationships>
</file>

<file path=ppt/slides/_rels/slide1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34" Type="http://schemas.openxmlformats.org/officeDocument/2006/relationships/image" Target="../media/image67.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2" Type="http://schemas.openxmlformats.org/officeDocument/2006/relationships/notesSlide" Target="../notesSlides/notesSlide6.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187" y="586584"/>
            <a:ext cx="7718611" cy="1077218"/>
          </a:xfrm>
          <a:prstGeom prst="rect">
            <a:avLst/>
          </a:prstGeom>
          <a:noFill/>
        </p:spPr>
        <p:txBody>
          <a:bodyPr wrap="square" rtlCol="0">
            <a:spAutoFit/>
          </a:bodyPr>
          <a:lstStyle/>
          <a:p>
            <a:r>
              <a:rPr lang="en-US" sz="3200" dirty="0" smtClean="0">
                <a:ln w="3175">
                  <a:noFill/>
                </a:ln>
                <a:gradFill>
                  <a:gsLst>
                    <a:gs pos="0">
                      <a:schemeClr val="tx1"/>
                    </a:gs>
                    <a:gs pos="100000">
                      <a:schemeClr val="tx1">
                        <a:lumMod val="75000"/>
                      </a:schemeClr>
                    </a:gs>
                  </a:gsLst>
                  <a:lin ang="5400000" scaled="0"/>
                </a:gradFill>
                <a:latin typeface="Segoe UI" pitchFamily="34" charset="0"/>
                <a:cs typeface="Segoe UI" pitchFamily="34" charset="0"/>
              </a:rPr>
              <a:t>Windows Intune: </a:t>
            </a:r>
          </a:p>
          <a:p>
            <a:r>
              <a:rPr lang="en-US" sz="3200" dirty="0" smtClean="0">
                <a:ln w="3175">
                  <a:noFill/>
                </a:ln>
                <a:gradFill>
                  <a:gsLst>
                    <a:gs pos="0">
                      <a:schemeClr val="tx1"/>
                    </a:gs>
                    <a:gs pos="100000">
                      <a:schemeClr val="tx1">
                        <a:lumMod val="75000"/>
                      </a:schemeClr>
                    </a:gs>
                  </a:gsLst>
                  <a:lin ang="5400000" scaled="0"/>
                </a:gradFill>
                <a:latin typeface="Segoe UI" pitchFamily="34" charset="0"/>
                <a:cs typeface="Segoe UI" pitchFamily="34" charset="0"/>
              </a:rPr>
              <a:t>Cloud Services for PC Management</a:t>
            </a:r>
            <a:endParaRPr lang="en-US" sz="3200" dirty="0">
              <a:ln w="3175">
                <a:noFill/>
              </a:ln>
              <a:gradFill>
                <a:gsLst>
                  <a:gs pos="0">
                    <a:schemeClr val="tx1"/>
                  </a:gs>
                  <a:gs pos="100000">
                    <a:schemeClr val="tx1">
                      <a:lumMod val="75000"/>
                    </a:schemeClr>
                  </a:gs>
                </a:gsLst>
                <a:lin ang="5400000" scaled="0"/>
              </a:gradFill>
              <a:latin typeface="Segoe UI" pitchFamily="34" charset="0"/>
              <a:cs typeface="Segoe UI" pitchFamily="34" charset="0"/>
            </a:endParaRPr>
          </a:p>
        </p:txBody>
      </p:sp>
      <p:sp>
        <p:nvSpPr>
          <p:cNvPr id="3" name="Subtitle 2"/>
          <p:cNvSpPr txBox="1">
            <a:spLocks/>
          </p:cNvSpPr>
          <p:nvPr/>
        </p:nvSpPr>
        <p:spPr>
          <a:xfrm>
            <a:off x="197833" y="4814938"/>
            <a:ext cx="5071125" cy="1618128"/>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i="0" u="none" strike="noStrike" kern="1200" spc="50" normalizeH="0" baseline="0" noProof="0" dirty="0" smtClean="0">
                <a:ln w="13500">
                  <a:solidFill>
                    <a:schemeClr val="accent1">
                      <a:shade val="2500"/>
                      <a:alpha val="6500"/>
                    </a:schemeClr>
                  </a:solidFill>
                  <a:prstDash val="solid"/>
                </a:ln>
                <a:effectLst>
                  <a:innerShdw blurRad="50900" dist="38500" dir="13500000">
                    <a:srgbClr val="000000">
                      <a:alpha val="60000"/>
                    </a:srgbClr>
                  </a:innerShdw>
                </a:effectLst>
                <a:uLnTx/>
                <a:uFillTx/>
                <a:latin typeface="Segoe"/>
              </a:rPr>
              <a:t>Jeff Alexander</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i="0" u="none" strike="noStrike" kern="1200" spc="50" normalizeH="0" baseline="0" noProof="0" dirty="0" smtClean="0">
                <a:ln w="13500">
                  <a:solidFill>
                    <a:schemeClr val="accent1">
                      <a:shade val="2500"/>
                      <a:alpha val="6500"/>
                    </a:schemeClr>
                  </a:solidFill>
                  <a:prstDash val="solid"/>
                </a:ln>
                <a:effectLst>
                  <a:innerShdw blurRad="50900" dist="38500" dir="13500000">
                    <a:srgbClr val="000000">
                      <a:alpha val="60000"/>
                    </a:srgbClr>
                  </a:innerShdw>
                </a:effectLst>
                <a:uLnTx/>
                <a:uFillTx/>
                <a:latin typeface="Segoe"/>
              </a:rPr>
              <a:t>IT Pro Evangelist</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i="0" u="none" strike="noStrike" kern="1200" spc="50" normalizeH="0" baseline="0" noProof="0" dirty="0" smtClean="0">
                <a:ln w="13500">
                  <a:solidFill>
                    <a:schemeClr val="accent1">
                      <a:shade val="2500"/>
                      <a:alpha val="6500"/>
                    </a:schemeClr>
                  </a:solidFill>
                  <a:prstDash val="solid"/>
                </a:ln>
                <a:effectLst>
                  <a:innerShdw blurRad="50900" dist="38500" dir="13500000">
                    <a:srgbClr val="000000">
                      <a:alpha val="60000"/>
                    </a:srgbClr>
                  </a:innerShdw>
                </a:effectLst>
                <a:uLnTx/>
                <a:uFillTx/>
                <a:latin typeface="Segoe"/>
              </a:rPr>
              <a:t>Microsoft Australia</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i="0" u="none" strike="noStrike" kern="1200" spc="50" normalizeH="0" baseline="0" noProof="0" dirty="0" smtClean="0">
                <a:ln w="13500">
                  <a:solidFill>
                    <a:schemeClr val="accent1">
                      <a:shade val="2500"/>
                      <a:alpha val="6500"/>
                    </a:schemeClr>
                  </a:solidFill>
                  <a:prstDash val="solid"/>
                </a:ln>
                <a:effectLst>
                  <a:innerShdw blurRad="50900" dist="38500" dir="13500000">
                    <a:srgbClr val="000000">
                      <a:alpha val="60000"/>
                    </a:srgbClr>
                  </a:innerShdw>
                </a:effectLst>
                <a:uLnTx/>
                <a:uFillTx/>
                <a:latin typeface="Segoe"/>
              </a:rPr>
              <a:t>http://blogs.technet.com/jeffa36</a:t>
            </a:r>
            <a:endParaRPr kumimoji="0" lang="en-US" sz="2400" i="0" u="none" strike="noStrike" kern="1200" spc="50" normalizeH="0" baseline="0" noProof="0" dirty="0">
              <a:ln w="13500">
                <a:solidFill>
                  <a:schemeClr val="accent1">
                    <a:shade val="2500"/>
                    <a:alpha val="6500"/>
                  </a:schemeClr>
                </a:solidFill>
                <a:prstDash val="solid"/>
              </a:ln>
              <a:effectLst>
                <a:innerShdw blurRad="50900" dist="38500" dir="13500000">
                  <a:srgbClr val="000000">
                    <a:alpha val="60000"/>
                  </a:srgbClr>
                </a:innerShdw>
              </a:effectLst>
              <a:uLnTx/>
              <a:uFillTx/>
              <a:latin typeface="Segoe"/>
            </a:endParaRPr>
          </a:p>
        </p:txBody>
      </p:sp>
    </p:spTree>
    <p:extLst>
      <p:ext uri="{BB962C8B-B14F-4D97-AF65-F5344CB8AC3E}">
        <p14:creationId xmlns:p14="http://schemas.microsoft.com/office/powerpoint/2010/main" val="1948101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95535" y="1255595"/>
            <a:ext cx="8979322" cy="5022375"/>
          </a:xfrm>
          <a:prstGeom prst="roundRect">
            <a:avLst>
              <a:gd name="adj" fmla="val 5008"/>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lvl="0" indent="-107950" algn="ctr" defTabSz="2400300" fontAlgn="base">
              <a:lnSpc>
                <a:spcPct val="90000"/>
              </a:lnSpc>
              <a:spcBef>
                <a:spcPct val="0"/>
              </a:spcBef>
              <a:spcAft>
                <a:spcPct val="35000"/>
              </a:spcAft>
              <a:defRPr/>
            </a:pPr>
            <a:endParaRPr lang="en-US" sz="3200"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pic>
        <p:nvPicPr>
          <p:cNvPr id="21" name="Picture 5" descr="C:\Users\adi\Desktop\_Work_in_Progress\_MS\999\Picture1.png"/>
          <p:cNvPicPr>
            <a:picLocks noChangeAspect="1" noChangeArrowheads="1"/>
          </p:cNvPicPr>
          <p:nvPr/>
        </p:nvPicPr>
        <p:blipFill>
          <a:blip r:embed="rId3"/>
          <a:stretch>
            <a:fillRect/>
          </a:stretch>
        </p:blipFill>
        <p:spPr bwMode="auto">
          <a:xfrm>
            <a:off x="3960004" y="2322003"/>
            <a:ext cx="5183996" cy="4535997"/>
          </a:xfrm>
          <a:prstGeom prst="rect">
            <a:avLst/>
          </a:prstGeom>
          <a:noFill/>
          <a:ln>
            <a:noFill/>
          </a:ln>
        </p:spPr>
      </p:pic>
      <p:sp>
        <p:nvSpPr>
          <p:cNvPr id="10" name="Title 9"/>
          <p:cNvSpPr>
            <a:spLocks noGrp="1"/>
          </p:cNvSpPr>
          <p:nvPr>
            <p:ph type="title"/>
          </p:nvPr>
        </p:nvSpPr>
        <p:spPr>
          <a:xfrm>
            <a:off x="361949" y="227013"/>
            <a:ext cx="8418513" cy="729430"/>
          </a:xfrm>
        </p:spPr>
        <p:txBody>
          <a:bodyPr/>
          <a:lstStyle/>
          <a:p>
            <a:r>
              <a:rPr dirty="0" smtClean="0">
                <a:ea typeface="Segoe UI" pitchFamily="34" charset="0"/>
              </a:rPr>
              <a:t>Fits Your Business</a:t>
            </a:r>
            <a:br>
              <a:rPr dirty="0" smtClean="0">
                <a:ea typeface="Segoe UI" pitchFamily="34" charset="0"/>
              </a:rPr>
            </a:br>
            <a:r>
              <a:rPr sz="1800" dirty="0" smtClean="0">
                <a:ea typeface="Segoe UI" pitchFamily="34" charset="0"/>
              </a:rPr>
              <a:t>Big tech results with a small tech investment </a:t>
            </a:r>
            <a:endParaRPr lang="en-US" sz="1800" dirty="0">
              <a:ea typeface="Segoe UI" pitchFamily="34" charset="0"/>
            </a:endParaRPr>
          </a:p>
        </p:txBody>
      </p:sp>
      <p:sp>
        <p:nvSpPr>
          <p:cNvPr id="14" name="Rounded Rectangle 13"/>
          <p:cNvSpPr/>
          <p:nvPr/>
        </p:nvSpPr>
        <p:spPr bwMode="auto">
          <a:xfrm flipH="1">
            <a:off x="235324" y="1420813"/>
            <a:ext cx="5769691" cy="691590"/>
          </a:xfrm>
          <a:prstGeom prst="roundRect">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indent="-107950" fontAlgn="base">
              <a:spcBef>
                <a:spcPct val="0"/>
              </a:spcBef>
              <a:spcAft>
                <a:spcPct val="35000"/>
              </a:spcAft>
              <a:buSzPct val="125000"/>
              <a:defRPr/>
            </a:pP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No infrastructure overhead </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15" name="Rounded Rectangle 14"/>
          <p:cNvSpPr/>
          <p:nvPr/>
        </p:nvSpPr>
        <p:spPr bwMode="auto">
          <a:xfrm flipH="1">
            <a:off x="235324" y="2221681"/>
            <a:ext cx="5769691" cy="691590"/>
          </a:xfrm>
          <a:prstGeom prst="roundRect">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indent="-107950" fontAlgn="base">
              <a:spcBef>
                <a:spcPct val="0"/>
              </a:spcBef>
              <a:spcAft>
                <a:spcPct val="35000"/>
              </a:spcAft>
              <a:buSzPct val="125000"/>
              <a:defRPr/>
            </a:pP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Reduced maintenance costs</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16" name="Rounded Rectangle 15"/>
          <p:cNvSpPr/>
          <p:nvPr/>
        </p:nvSpPr>
        <p:spPr bwMode="auto">
          <a:xfrm flipH="1">
            <a:off x="235324" y="3022549"/>
            <a:ext cx="5769691" cy="691590"/>
          </a:xfrm>
          <a:prstGeom prst="roundRect">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indent="-107950" fontAlgn="base">
              <a:spcBef>
                <a:spcPct val="0"/>
              </a:spcBef>
              <a:spcAft>
                <a:spcPct val="35000"/>
              </a:spcAft>
              <a:buSzPct val="125000"/>
              <a:defRPr/>
            </a:pP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Standardized PC </a:t>
            </a: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environment</a:t>
            </a:r>
          </a:p>
        </p:txBody>
      </p:sp>
      <p:sp>
        <p:nvSpPr>
          <p:cNvPr id="17" name="Rounded Rectangle 16"/>
          <p:cNvSpPr/>
          <p:nvPr/>
        </p:nvSpPr>
        <p:spPr bwMode="auto">
          <a:xfrm flipH="1">
            <a:off x="235324" y="3823417"/>
            <a:ext cx="5769691" cy="691590"/>
          </a:xfrm>
          <a:prstGeom prst="roundRect">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indent="-107950" fontAlgn="base">
              <a:spcBef>
                <a:spcPct val="0"/>
              </a:spcBef>
              <a:spcAft>
                <a:spcPct val="35000"/>
              </a:spcAft>
              <a:buSzPct val="125000"/>
              <a:defRPr/>
            </a:pP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Instant insight to PC environment </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18" name="Rounded Rectangle 17"/>
          <p:cNvSpPr/>
          <p:nvPr/>
        </p:nvSpPr>
        <p:spPr bwMode="auto">
          <a:xfrm flipH="1">
            <a:off x="235324" y="4624284"/>
            <a:ext cx="5769691" cy="691590"/>
          </a:xfrm>
          <a:prstGeom prst="roundRect">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indent="-107950" fontAlgn="base">
              <a:spcBef>
                <a:spcPct val="0"/>
              </a:spcBef>
              <a:spcAft>
                <a:spcPct val="35000"/>
              </a:spcAft>
              <a:buSzPct val="125000"/>
              <a:defRPr/>
            </a:pP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Always current with seamless updates</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Rounded Rectangle 8"/>
          <p:cNvSpPr/>
          <p:nvPr/>
        </p:nvSpPr>
        <p:spPr bwMode="auto">
          <a:xfrm flipH="1">
            <a:off x="244849" y="5452959"/>
            <a:ext cx="5769691" cy="691590"/>
          </a:xfrm>
          <a:prstGeom prst="roundRect">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indent="-107950" fontAlgn="base">
              <a:spcBef>
                <a:spcPct val="0"/>
              </a:spcBef>
              <a:spcAft>
                <a:spcPct val="35000"/>
              </a:spcAft>
              <a:buSzPct val="125000"/>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Simple, predictable </a:t>
            </a: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billing: $11/PC/month*</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 name="TextBox 1"/>
          <p:cNvSpPr txBox="1"/>
          <p:nvPr/>
        </p:nvSpPr>
        <p:spPr>
          <a:xfrm>
            <a:off x="422273" y="6428648"/>
            <a:ext cx="6901217" cy="553998"/>
          </a:xfrm>
          <a:prstGeom prst="rect">
            <a:avLst/>
          </a:prstGeom>
          <a:noFill/>
        </p:spPr>
        <p:txBody>
          <a:bodyPr wrap="square" rtlCol="0">
            <a:spAutoFit/>
          </a:bodyPr>
          <a:lstStyle/>
          <a:p>
            <a:r>
              <a:rPr lang="en-US" sz="1000" dirty="0" smtClean="0">
                <a:solidFill>
                  <a:schemeClr val="tx1">
                    <a:alpha val="99000"/>
                  </a:schemeClr>
                </a:solidFill>
                <a:latin typeface="Segoe UI" pitchFamily="34" charset="0"/>
                <a:ea typeface="Segoe UI" pitchFamily="34" charset="0"/>
                <a:cs typeface="Segoe UI" pitchFamily="34" charset="0"/>
              </a:rPr>
              <a:t>* Pricing may vary by region</a:t>
            </a:r>
          </a:p>
          <a:p>
            <a:r>
              <a:rPr lang="en-US" sz="1000" dirty="0" smtClean="0">
                <a:solidFill>
                  <a:schemeClr val="tx1">
                    <a:alpha val="99000"/>
                  </a:schemeClr>
                </a:solidFill>
                <a:latin typeface="Segoe UI" pitchFamily="34" charset="0"/>
                <a:ea typeface="Segoe UI" pitchFamily="34" charset="0"/>
                <a:cs typeface="Segoe UI" pitchFamily="34" charset="0"/>
              </a:rPr>
              <a:t>** IDC </a:t>
            </a:r>
            <a:r>
              <a:rPr lang="en-US" sz="1000" dirty="0">
                <a:solidFill>
                  <a:schemeClr val="tx1">
                    <a:alpha val="99000"/>
                  </a:schemeClr>
                </a:solidFill>
                <a:latin typeface="Segoe UI" pitchFamily="34" charset="0"/>
                <a:ea typeface="Segoe UI" pitchFamily="34" charset="0"/>
                <a:cs typeface="Segoe UI" pitchFamily="34" charset="0"/>
              </a:rPr>
              <a:t>White Paper “A First Look at How Windows Intune Can Lower Costs and Raise Productivity”, March 2011</a:t>
            </a:r>
          </a:p>
          <a:p>
            <a:endParaRPr lang="en-US" sz="1000" dirty="0">
              <a:solidFill>
                <a:schemeClr val="tx1">
                  <a:alpha val="99000"/>
                </a:schemeClr>
              </a:solidFill>
              <a:latin typeface="Segoe UI" pitchFamily="34" charset="0"/>
              <a:ea typeface="Segoe UI" pitchFamily="34" charset="0"/>
              <a:cs typeface="Segoe UI" pitchFamily="34" charset="0"/>
            </a:endParaRPr>
          </a:p>
        </p:txBody>
      </p:sp>
      <p:sp>
        <p:nvSpPr>
          <p:cNvPr id="12" name="Rectangle 11"/>
          <p:cNvSpPr/>
          <p:nvPr/>
        </p:nvSpPr>
        <p:spPr>
          <a:xfrm>
            <a:off x="4955925" y="1366221"/>
            <a:ext cx="4335495" cy="369332"/>
          </a:xfrm>
          <a:prstGeom prst="rect">
            <a:avLst/>
          </a:prstGeom>
        </p:spPr>
        <p:txBody>
          <a:bodyPr wrap="square">
            <a:spAutoFit/>
          </a:bodyPr>
          <a:lstStyle/>
          <a:p>
            <a:pPr algn="ctr"/>
            <a:r>
              <a:rPr lang="en-US" b="1" dirty="0">
                <a:solidFill>
                  <a:srgbClr val="FFFFFF">
                    <a:alpha val="99000"/>
                  </a:srgbClr>
                </a:solidFill>
                <a:latin typeface="Segoe UI" pitchFamily="34" charset="0"/>
                <a:ea typeface="Segoe UI" pitchFamily="34" charset="0"/>
                <a:cs typeface="Segoe UI" pitchFamily="34" charset="0"/>
              </a:rPr>
              <a:t>IDC</a:t>
            </a:r>
            <a:r>
              <a:rPr lang="en-US" dirty="0">
                <a:solidFill>
                  <a:srgbClr val="FFFFFF">
                    <a:alpha val="99000"/>
                  </a:srgbClr>
                </a:solidFill>
                <a:latin typeface="Segoe UI" pitchFamily="34" charset="0"/>
                <a:ea typeface="Segoe UI" pitchFamily="34" charset="0"/>
                <a:cs typeface="Segoe UI" pitchFamily="34" charset="0"/>
              </a:rPr>
              <a:t> REPORTS</a:t>
            </a:r>
            <a:r>
              <a:rPr lang="en-US" dirty="0" smtClean="0">
                <a:solidFill>
                  <a:srgbClr val="FFFFFF">
                    <a:alpha val="99000"/>
                  </a:srgbClr>
                </a:solidFill>
                <a:latin typeface="Segoe UI" pitchFamily="34" charset="0"/>
                <a:ea typeface="Segoe UI" pitchFamily="34" charset="0"/>
                <a:cs typeface="Segoe UI" pitchFamily="34" charset="0"/>
              </a:rPr>
              <a:t>** </a:t>
            </a:r>
          </a:p>
        </p:txBody>
      </p:sp>
      <p:sp>
        <p:nvSpPr>
          <p:cNvPr id="13" name="Rectangle 12"/>
          <p:cNvSpPr/>
          <p:nvPr/>
        </p:nvSpPr>
        <p:spPr>
          <a:xfrm>
            <a:off x="6210802" y="2997174"/>
            <a:ext cx="2864054" cy="1077218"/>
          </a:xfrm>
          <a:prstGeom prst="rect">
            <a:avLst/>
          </a:prstGeom>
        </p:spPr>
        <p:txBody>
          <a:bodyPr wrap="none">
            <a:spAutoFit/>
          </a:bodyPr>
          <a:lstStyle/>
          <a:p>
            <a:pPr marL="342900" indent="-342900">
              <a:buFont typeface="Wingdings" pitchFamily="2" charset="2"/>
              <a:buChar char="ü"/>
            </a:pPr>
            <a:r>
              <a:rPr lang="en-US" sz="1600" dirty="0">
                <a:solidFill>
                  <a:srgbClr val="FFFFFF">
                    <a:alpha val="99000"/>
                  </a:srgbClr>
                </a:solidFill>
                <a:latin typeface="Segoe UI" pitchFamily="34" charset="0"/>
                <a:ea typeface="Segoe UI" pitchFamily="34" charset="0"/>
                <a:cs typeface="Segoe UI" pitchFamily="34" charset="0"/>
              </a:rPr>
              <a:t>IT Staff Productivity</a:t>
            </a:r>
          </a:p>
          <a:p>
            <a:pPr marL="342900" indent="-342900">
              <a:buFont typeface="Wingdings" pitchFamily="2" charset="2"/>
              <a:buChar char="ü"/>
            </a:pPr>
            <a:r>
              <a:rPr lang="en-US" sz="1600" dirty="0">
                <a:solidFill>
                  <a:srgbClr val="FFFFFF">
                    <a:alpha val="99000"/>
                  </a:srgbClr>
                </a:solidFill>
                <a:latin typeface="Segoe UI" pitchFamily="34" charset="0"/>
                <a:ea typeface="Segoe UI" pitchFamily="34" charset="0"/>
                <a:cs typeface="Segoe UI" pitchFamily="34" charset="0"/>
              </a:rPr>
              <a:t>User Productivity</a:t>
            </a:r>
          </a:p>
          <a:p>
            <a:pPr marL="342900" indent="-342900">
              <a:buFont typeface="Wingdings" pitchFamily="2" charset="2"/>
              <a:buChar char="ü"/>
            </a:pPr>
            <a:r>
              <a:rPr lang="en-US" sz="1600" dirty="0">
                <a:solidFill>
                  <a:srgbClr val="FFFFFF">
                    <a:alpha val="99000"/>
                  </a:srgbClr>
                </a:solidFill>
                <a:latin typeface="Segoe UI" pitchFamily="34" charset="0"/>
                <a:ea typeface="Segoe UI" pitchFamily="34" charset="0"/>
                <a:cs typeface="Segoe UI" pitchFamily="34" charset="0"/>
              </a:rPr>
              <a:t>Elimination of Other Tools</a:t>
            </a:r>
          </a:p>
          <a:p>
            <a:pPr marL="342900" indent="-342900">
              <a:buFont typeface="Wingdings" pitchFamily="2" charset="2"/>
              <a:buChar char="ü"/>
            </a:pPr>
            <a:endParaRPr lang="en-US" sz="1600" dirty="0">
              <a:solidFill>
                <a:srgbClr val="FFFFFF">
                  <a:alpha val="99000"/>
                </a:srgbClr>
              </a:solidFill>
              <a:latin typeface="Segoe UI" pitchFamily="34" charset="0"/>
              <a:ea typeface="Segoe UI" pitchFamily="34" charset="0"/>
              <a:cs typeface="Segoe UI" pitchFamily="34" charset="0"/>
            </a:endParaRPr>
          </a:p>
        </p:txBody>
      </p:sp>
      <p:sp>
        <p:nvSpPr>
          <p:cNvPr id="19" name="TextBox 18"/>
          <p:cNvSpPr txBox="1"/>
          <p:nvPr/>
        </p:nvSpPr>
        <p:spPr>
          <a:xfrm>
            <a:off x="6172134" y="1654624"/>
            <a:ext cx="2385781" cy="1200329"/>
          </a:xfrm>
          <a:prstGeom prst="rect">
            <a:avLst/>
          </a:prstGeom>
          <a:noFill/>
        </p:spPr>
        <p:txBody>
          <a:bodyPr wrap="none" rtlCol="0">
            <a:spAutoFit/>
          </a:bodyPr>
          <a:lstStyle/>
          <a:p>
            <a:r>
              <a:rPr lang="en-US" sz="4800" dirty="0">
                <a:solidFill>
                  <a:srgbClr val="FFFFFF">
                    <a:alpha val="99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t>
            </a:r>
            <a:r>
              <a:rPr lang="en-US" sz="4800" dirty="0" smtClean="0">
                <a:solidFill>
                  <a:srgbClr val="FFFFFF">
                    <a:alpha val="99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702 </a:t>
            </a:r>
          </a:p>
          <a:p>
            <a:r>
              <a:rPr lang="en-US" sz="2400" dirty="0" smtClean="0">
                <a:solidFill>
                  <a:srgbClr val="FFFFFF">
                    <a:alpha val="99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Savings/PC/Year</a:t>
            </a:r>
            <a:endParaRPr lang="en-US" sz="2400" dirty="0">
              <a:solidFill>
                <a:srgbClr val="FFFFFF">
                  <a:alpha val="99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80177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4858" y="925692"/>
            <a:ext cx="8406431" cy="1690019"/>
          </a:xfrm>
          <a:prstGeom prst="roundRect">
            <a:avLst>
              <a:gd name="adj" fmla="val 0"/>
            </a:avLst>
          </a:prstGeom>
          <a:gradFill flip="none" rotWithShape="1">
            <a:gsLst>
              <a:gs pos="0">
                <a:schemeClr val="tx1">
                  <a:alpha val="0"/>
                </a:schemeClr>
              </a:gs>
              <a:gs pos="100000">
                <a:schemeClr val="bg1">
                  <a:alpha val="24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0" tIns="45720" rIns="0" bIns="45720" numCol="1" rtlCol="0" anchor="ctr" anchorCtr="0" compatLnSpc="1">
            <a:prstTxWarp prst="textNoShape">
              <a:avLst/>
            </a:prstTxWarp>
            <a:noAutofit/>
          </a:bodyPr>
          <a:lstStyle/>
          <a:p>
            <a:pPr defTabSz="914363"/>
            <a:endParaRPr lang="en-US" dirty="0">
              <a:solidFill>
                <a:srgbClr val="FFFFFF"/>
              </a:solidFill>
            </a:endParaRPr>
          </a:p>
        </p:txBody>
      </p:sp>
      <p:sp>
        <p:nvSpPr>
          <p:cNvPr id="22" name="to corporate resources"/>
          <p:cNvSpPr txBox="1"/>
          <p:nvPr/>
        </p:nvSpPr>
        <p:spPr>
          <a:xfrm>
            <a:off x="569050" y="1062450"/>
            <a:ext cx="5443978" cy="1200329"/>
          </a:xfrm>
          <a:prstGeom prst="rect">
            <a:avLst/>
          </a:prstGeom>
          <a:noFill/>
        </p:spPr>
        <p:txBody>
          <a:bodyPr wrap="square" lIns="0" rIns="0" rtlCol="0">
            <a:spAutoFit/>
          </a:bodyPr>
          <a:lstStyle/>
          <a:p>
            <a:pPr defTabSz="914363"/>
            <a:r>
              <a:rPr lang="en-US" sz="2000" dirty="0">
                <a:solidFill>
                  <a:srgbClr val="FFFFFF">
                    <a:alpha val="99000"/>
                  </a:srgbClr>
                </a:solidFill>
              </a:rPr>
              <a:t>Our </a:t>
            </a:r>
            <a:r>
              <a:rPr lang="en-US" sz="2400" b="1" dirty="0">
                <a:solidFill>
                  <a:srgbClr val="FFFFFF">
                    <a:alpha val="99000"/>
                  </a:srgbClr>
                </a:solidFill>
              </a:rPr>
              <a:t>vision</a:t>
            </a:r>
            <a:r>
              <a:rPr lang="en-US" sz="2000" dirty="0">
                <a:solidFill>
                  <a:srgbClr val="FFFFFF">
                    <a:alpha val="99000"/>
                  </a:srgbClr>
                </a:solidFill>
              </a:rPr>
              <a:t> for Windows Intune is to always </a:t>
            </a:r>
            <a:br>
              <a:rPr lang="en-US" sz="2000" dirty="0">
                <a:solidFill>
                  <a:srgbClr val="FFFFFF">
                    <a:alpha val="99000"/>
                  </a:srgbClr>
                </a:solidFill>
              </a:rPr>
            </a:br>
            <a:r>
              <a:rPr lang="en-US" sz="2000" dirty="0">
                <a:solidFill>
                  <a:srgbClr val="FFFFFF">
                    <a:alpha val="99000"/>
                  </a:srgbClr>
                </a:solidFill>
              </a:rPr>
              <a:t>deliver the </a:t>
            </a:r>
            <a:r>
              <a:rPr lang="en-US" sz="2400" b="1" dirty="0">
                <a:solidFill>
                  <a:srgbClr val="FFFFFF">
                    <a:alpha val="99000"/>
                  </a:srgbClr>
                </a:solidFill>
              </a:rPr>
              <a:t>best Windows </a:t>
            </a:r>
            <a:r>
              <a:rPr lang="en-US" sz="2000" dirty="0">
                <a:solidFill>
                  <a:srgbClr val="FFFFFF">
                    <a:alpha val="99000"/>
                  </a:srgbClr>
                </a:solidFill>
              </a:rPr>
              <a:t>experience with </a:t>
            </a:r>
            <a:r>
              <a:rPr lang="en-US" sz="2400" b="1" dirty="0">
                <a:solidFill>
                  <a:srgbClr val="FFFFFF">
                    <a:alpha val="99000"/>
                  </a:srgbClr>
                </a:solidFill>
              </a:rPr>
              <a:t>enterprise-class</a:t>
            </a:r>
            <a:r>
              <a:rPr lang="en-US" sz="2000" dirty="0">
                <a:solidFill>
                  <a:srgbClr val="FFFFFF">
                    <a:alpha val="99000"/>
                  </a:srgbClr>
                </a:solidFill>
              </a:rPr>
              <a:t> management and security. </a:t>
            </a:r>
          </a:p>
        </p:txBody>
      </p:sp>
      <p:pic>
        <p:nvPicPr>
          <p:cNvPr id="23" name="Picture 2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p:blipFill>
        <p:spPr>
          <a:xfrm>
            <a:off x="6750702" y="925692"/>
            <a:ext cx="1977575" cy="1591733"/>
          </a:xfrm>
          <a:prstGeom prst="rect">
            <a:avLst/>
          </a:prstGeom>
          <a:ln>
            <a:noFill/>
          </a:ln>
          <a:effectLst>
            <a:outerShdw blurRad="292100" dist="139700" dir="2700000" algn="tl" rotWithShape="0">
              <a:srgbClr val="333333">
                <a:alpha val="65000"/>
              </a:srgbClr>
            </a:outerShdw>
          </a:effectLst>
        </p:spPr>
      </p:pic>
      <p:grpSp>
        <p:nvGrpSpPr>
          <p:cNvPr id="35" name="Group 34"/>
          <p:cNvGrpSpPr/>
          <p:nvPr/>
        </p:nvGrpSpPr>
        <p:grpSpPr>
          <a:xfrm>
            <a:off x="2468880" y="2834640"/>
            <a:ext cx="2051650" cy="4045938"/>
            <a:chOff x="2457591" y="2812064"/>
            <a:chExt cx="2051650" cy="4045938"/>
          </a:xfrm>
        </p:grpSpPr>
        <p:sp>
          <p:nvSpPr>
            <p:cNvPr id="36" name="Rounded Rectangle 35"/>
            <p:cNvSpPr/>
            <p:nvPr/>
          </p:nvSpPr>
          <p:spPr bwMode="ltGray">
            <a:xfrm rot="5400000">
              <a:off x="1460447" y="3809208"/>
              <a:ext cx="4045938" cy="2051650"/>
            </a:xfrm>
            <a:prstGeom prst="roundRect">
              <a:avLst>
                <a:gd name="adj" fmla="val 6061"/>
              </a:avLst>
            </a:prstGeom>
            <a:gradFill flip="none" rotWithShape="1">
              <a:gsLst>
                <a:gs pos="0">
                  <a:schemeClr val="tx1">
                    <a:alpha val="0"/>
                  </a:schemeClr>
                </a:gs>
                <a:gs pos="100000">
                  <a:schemeClr val="bg1">
                    <a:alpha val="24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defTabSz="914363" fontAlgn="base">
                <a:lnSpc>
                  <a:spcPct val="90000"/>
                </a:lnSpc>
                <a:spcBef>
                  <a:spcPct val="0"/>
                </a:spcBef>
                <a:spcAft>
                  <a:spcPct val="35000"/>
                </a:spcAft>
                <a:buClr>
                  <a:srgbClr val="FFFF99"/>
                </a:buClr>
                <a:buSzPct val="90000"/>
              </a:pPr>
              <a:endParaRPr lang="en-US" altLang="zh-CN" dirty="0">
                <a:solidFill>
                  <a:srgbClr val="FFFFFF"/>
                </a:solidFill>
                <a:cs typeface="Segoe UI" pitchFamily="34" charset="0"/>
              </a:endParaRPr>
            </a:p>
          </p:txBody>
        </p:sp>
        <p:sp>
          <p:nvSpPr>
            <p:cNvPr id="37" name="Rectangle 36"/>
            <p:cNvSpPr/>
            <p:nvPr/>
          </p:nvSpPr>
          <p:spPr>
            <a:xfrm>
              <a:off x="2476790" y="4739148"/>
              <a:ext cx="2032450" cy="2118852"/>
            </a:xfrm>
            <a:prstGeom prst="rect">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274320" rIns="27432" bIns="45720" numCol="1" rtlCol="0" anchor="t" anchorCtr="0" compatLnSpc="1">
              <a:prstTxWarp prst="textNoShape">
                <a:avLst/>
              </a:prstTxWarp>
              <a:noAutofit/>
            </a:bodyPr>
            <a:lstStyle/>
            <a:p>
              <a:pPr algn="ctr" defTabSz="913182">
                <a:lnSpc>
                  <a:spcPct val="85000"/>
                </a:lnSpc>
              </a:pPr>
              <a:r>
                <a:rPr lang="en-US" sz="1600" dirty="0">
                  <a:gradFill>
                    <a:gsLst>
                      <a:gs pos="0">
                        <a:srgbClr val="FFFFFF"/>
                      </a:gs>
                      <a:gs pos="100000">
                        <a:srgbClr val="FFFFFF"/>
                      </a:gs>
                    </a:gsLst>
                    <a:lin ang="16200000" scaled="0"/>
                  </a:gradFill>
                </a:rPr>
                <a:t>Deliver simplified, enterprise-class management for IT with less costs and higher productivity. </a:t>
              </a:r>
            </a:p>
          </p:txBody>
        </p:sp>
        <p:sp>
          <p:nvSpPr>
            <p:cNvPr id="38" name="Rectangle 37"/>
            <p:cNvSpPr/>
            <p:nvPr/>
          </p:nvSpPr>
          <p:spPr bwMode="auto">
            <a:xfrm>
              <a:off x="2476789" y="3815034"/>
              <a:ext cx="2032451" cy="792316"/>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SMART </a:t>
              </a:r>
            </a:p>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MANAGEMENT</a:t>
              </a:r>
            </a:p>
          </p:txBody>
        </p:sp>
      </p:grpSp>
      <p:grpSp>
        <p:nvGrpSpPr>
          <p:cNvPr id="39" name="Group 38"/>
          <p:cNvGrpSpPr/>
          <p:nvPr/>
        </p:nvGrpSpPr>
        <p:grpSpPr>
          <a:xfrm>
            <a:off x="274320" y="2854268"/>
            <a:ext cx="2046885" cy="4026312"/>
            <a:chOff x="4597966" y="2831690"/>
            <a:chExt cx="2046885" cy="4026312"/>
          </a:xfrm>
        </p:grpSpPr>
        <p:sp>
          <p:nvSpPr>
            <p:cNvPr id="40" name="Rounded Rectangle 39"/>
            <p:cNvSpPr/>
            <p:nvPr/>
          </p:nvSpPr>
          <p:spPr bwMode="ltGray">
            <a:xfrm rot="5400000">
              <a:off x="3590650" y="3839006"/>
              <a:ext cx="4026312" cy="2011680"/>
            </a:xfrm>
            <a:prstGeom prst="roundRect">
              <a:avLst>
                <a:gd name="adj" fmla="val 6061"/>
              </a:avLst>
            </a:prstGeom>
            <a:gradFill flip="none" rotWithShape="1">
              <a:gsLst>
                <a:gs pos="0">
                  <a:schemeClr val="tx1">
                    <a:alpha val="0"/>
                  </a:schemeClr>
                </a:gs>
                <a:gs pos="100000">
                  <a:schemeClr val="bg1">
                    <a:alpha val="24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defTabSz="914363" fontAlgn="base">
                <a:lnSpc>
                  <a:spcPct val="90000"/>
                </a:lnSpc>
                <a:spcBef>
                  <a:spcPct val="0"/>
                </a:spcBef>
                <a:spcAft>
                  <a:spcPct val="35000"/>
                </a:spcAft>
                <a:buClr>
                  <a:srgbClr val="FFFF99"/>
                </a:buClr>
                <a:buSzPct val="90000"/>
              </a:pPr>
              <a:endParaRPr lang="en-US" altLang="zh-CN" dirty="0">
                <a:solidFill>
                  <a:srgbClr val="FFFFFF"/>
                </a:solidFill>
                <a:cs typeface="Segoe UI" pitchFamily="34" charset="0"/>
              </a:endParaRPr>
            </a:p>
          </p:txBody>
        </p:sp>
        <p:sp>
          <p:nvSpPr>
            <p:cNvPr id="41" name="Rectangle 40"/>
            <p:cNvSpPr/>
            <p:nvPr/>
          </p:nvSpPr>
          <p:spPr>
            <a:xfrm>
              <a:off x="4597966" y="4739148"/>
              <a:ext cx="2006825" cy="2118852"/>
            </a:xfrm>
            <a:prstGeom prst="rect">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274320" rIns="27432" bIns="45720" numCol="1" rtlCol="0" anchor="t" anchorCtr="0" compatLnSpc="1">
              <a:prstTxWarp prst="textNoShape">
                <a:avLst/>
              </a:prstTxWarp>
              <a:noAutofit/>
            </a:bodyPr>
            <a:lstStyle/>
            <a:p>
              <a:pPr algn="ctr" defTabSz="913182">
                <a:lnSpc>
                  <a:spcPct val="85000"/>
                </a:lnSpc>
              </a:pPr>
              <a:r>
                <a:rPr lang="en-US" sz="1600" dirty="0">
                  <a:gradFill>
                    <a:gsLst>
                      <a:gs pos="0">
                        <a:srgbClr val="FFFFFF"/>
                      </a:gs>
                      <a:gs pos="100000">
                        <a:srgbClr val="FFFFFF"/>
                      </a:gs>
                    </a:gsLst>
                    <a:lin ang="16200000" scaled="0"/>
                  </a:gradFill>
                </a:rPr>
                <a:t>Empower users to work from anywhere, anytime with the tools they need.  </a:t>
              </a:r>
            </a:p>
          </p:txBody>
        </p:sp>
        <p:sp>
          <p:nvSpPr>
            <p:cNvPr id="42" name="Rectangle 41"/>
            <p:cNvSpPr/>
            <p:nvPr/>
          </p:nvSpPr>
          <p:spPr bwMode="auto">
            <a:xfrm>
              <a:off x="4612400" y="3815034"/>
              <a:ext cx="2032451" cy="792316"/>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ENABLE </a:t>
              </a:r>
            </a:p>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FLEXIBLE WORKSTYLES</a:t>
              </a:r>
            </a:p>
          </p:txBody>
        </p:sp>
      </p:grpSp>
      <p:grpSp>
        <p:nvGrpSpPr>
          <p:cNvPr id="43" name="Group 42"/>
          <p:cNvGrpSpPr/>
          <p:nvPr/>
        </p:nvGrpSpPr>
        <p:grpSpPr>
          <a:xfrm>
            <a:off x="6759300" y="2854268"/>
            <a:ext cx="2032452" cy="4026312"/>
            <a:chOff x="6748011" y="2831690"/>
            <a:chExt cx="2032452" cy="4026312"/>
          </a:xfrm>
        </p:grpSpPr>
        <p:sp>
          <p:nvSpPr>
            <p:cNvPr id="44" name="Rounded Rectangle 43"/>
            <p:cNvSpPr/>
            <p:nvPr/>
          </p:nvSpPr>
          <p:spPr bwMode="ltGray">
            <a:xfrm rot="5400000">
              <a:off x="5761467" y="3839006"/>
              <a:ext cx="4026312" cy="2011680"/>
            </a:xfrm>
            <a:prstGeom prst="roundRect">
              <a:avLst>
                <a:gd name="adj" fmla="val 6061"/>
              </a:avLst>
            </a:prstGeom>
            <a:gradFill flip="none" rotWithShape="1">
              <a:gsLst>
                <a:gs pos="0">
                  <a:schemeClr val="tx1">
                    <a:alpha val="0"/>
                  </a:schemeClr>
                </a:gs>
                <a:gs pos="100000">
                  <a:schemeClr val="bg1">
                    <a:alpha val="24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defTabSz="914363" fontAlgn="base">
                <a:lnSpc>
                  <a:spcPct val="90000"/>
                </a:lnSpc>
                <a:spcBef>
                  <a:spcPct val="0"/>
                </a:spcBef>
                <a:spcAft>
                  <a:spcPct val="35000"/>
                </a:spcAft>
                <a:buClr>
                  <a:srgbClr val="FFFF99"/>
                </a:buClr>
                <a:buSzPct val="90000"/>
              </a:pPr>
              <a:endParaRPr lang="en-US" altLang="zh-CN" dirty="0">
                <a:solidFill>
                  <a:srgbClr val="FFFFFF"/>
                </a:solidFill>
                <a:cs typeface="Segoe UI" pitchFamily="34" charset="0"/>
              </a:endParaRPr>
            </a:p>
          </p:txBody>
        </p:sp>
        <p:sp>
          <p:nvSpPr>
            <p:cNvPr id="45" name="Rectangle 44"/>
            <p:cNvSpPr/>
            <p:nvPr/>
          </p:nvSpPr>
          <p:spPr>
            <a:xfrm>
              <a:off x="6748011" y="4739148"/>
              <a:ext cx="2032452" cy="2118852"/>
            </a:xfrm>
            <a:prstGeom prst="rect">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274320" rIns="27432" bIns="45720" numCol="1" rtlCol="0" anchor="t" anchorCtr="0" compatLnSpc="1">
              <a:prstTxWarp prst="textNoShape">
                <a:avLst/>
              </a:prstTxWarp>
              <a:noAutofit/>
            </a:bodyPr>
            <a:lstStyle/>
            <a:p>
              <a:pPr algn="ctr" defTabSz="913182">
                <a:lnSpc>
                  <a:spcPct val="85000"/>
                </a:lnSpc>
              </a:pPr>
              <a:r>
                <a:rPr lang="en-US" sz="1600" dirty="0">
                  <a:gradFill>
                    <a:gsLst>
                      <a:gs pos="0">
                        <a:srgbClr val="FFFFFF"/>
                      </a:gs>
                      <a:gs pos="100000">
                        <a:srgbClr val="FFFFFF"/>
                      </a:gs>
                    </a:gsLst>
                    <a:lin ang="16200000" scaled="0"/>
                  </a:gradFill>
                </a:rPr>
                <a:t>Provide customers continuous improvements &amp; new features without costly deployments. </a:t>
              </a:r>
            </a:p>
          </p:txBody>
        </p:sp>
        <p:sp>
          <p:nvSpPr>
            <p:cNvPr id="46" name="Rectangle 45"/>
            <p:cNvSpPr/>
            <p:nvPr/>
          </p:nvSpPr>
          <p:spPr bwMode="auto">
            <a:xfrm>
              <a:off x="6748011" y="3815034"/>
              <a:ext cx="2032451" cy="792316"/>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RAPID RELEASE CYCLES</a:t>
              </a:r>
            </a:p>
          </p:txBody>
        </p:sp>
      </p:grpSp>
      <p:grpSp>
        <p:nvGrpSpPr>
          <p:cNvPr id="47" name="Group 46"/>
          <p:cNvGrpSpPr/>
          <p:nvPr/>
        </p:nvGrpSpPr>
        <p:grpSpPr>
          <a:xfrm>
            <a:off x="7420728" y="3021520"/>
            <a:ext cx="730368" cy="668622"/>
            <a:chOff x="3863053" y="5753775"/>
            <a:chExt cx="730368" cy="668622"/>
          </a:xfrm>
        </p:grpSpPr>
        <p:sp>
          <p:nvSpPr>
            <p:cNvPr id="48" name="Rounded Rectangle 47"/>
            <p:cNvSpPr/>
            <p:nvPr/>
          </p:nvSpPr>
          <p:spPr bwMode="auto">
            <a:xfrm>
              <a:off x="3863053" y="5753775"/>
              <a:ext cx="730368" cy="668622"/>
            </a:xfrm>
            <a:prstGeom prst="roundRect">
              <a:avLst>
                <a:gd name="adj" fmla="val 7074"/>
              </a:avLst>
            </a:prstGeom>
            <a:gradFill flip="none" rotWithShape="1">
              <a:gsLst>
                <a:gs pos="0">
                  <a:schemeClr val="tx1"/>
                </a:gs>
                <a:gs pos="100000">
                  <a:schemeClr val="tx1">
                    <a:lumMod val="65000"/>
                    <a:alpha val="7000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endParaRPr lang="en-US" sz="1400" dirty="0">
                <a:ln>
                  <a:solidFill>
                    <a:srgbClr val="FFFFFF">
                      <a:alpha val="0"/>
                    </a:srgbClr>
                  </a:solidFill>
                </a:ln>
                <a:solidFill>
                  <a:srgbClr val="000000"/>
                </a:solidFill>
              </a:endParaRPr>
            </a:p>
          </p:txBody>
        </p:sp>
        <p:sp>
          <p:nvSpPr>
            <p:cNvPr id="49" name="Freeform 138"/>
            <p:cNvSpPr>
              <a:spLocks noEditPoints="1"/>
            </p:cNvSpPr>
            <p:nvPr/>
          </p:nvSpPr>
          <p:spPr bwMode="black">
            <a:xfrm>
              <a:off x="4029603" y="5840734"/>
              <a:ext cx="397268" cy="494704"/>
            </a:xfrm>
            <a:custGeom>
              <a:avLst/>
              <a:gdLst>
                <a:gd name="T0" fmla="*/ 64 w 64"/>
                <a:gd name="T1" fmla="*/ 9 h 80"/>
                <a:gd name="T2" fmla="*/ 64 w 64"/>
                <a:gd name="T3" fmla="*/ 32 h 80"/>
                <a:gd name="T4" fmla="*/ 40 w 64"/>
                <a:gd name="T5" fmla="*/ 33 h 80"/>
                <a:gd name="T6" fmla="*/ 32 w 64"/>
                <a:gd name="T7" fmla="*/ 25 h 80"/>
                <a:gd name="T8" fmla="*/ 47 w 64"/>
                <a:gd name="T9" fmla="*/ 24 h 80"/>
                <a:gd name="T10" fmla="*/ 37 w 64"/>
                <a:gd name="T11" fmla="*/ 18 h 80"/>
                <a:gd name="T12" fmla="*/ 12 w 64"/>
                <a:gd name="T13" fmla="*/ 35 h 80"/>
                <a:gd name="T14" fmla="*/ 0 w 64"/>
                <a:gd name="T15" fmla="*/ 35 h 80"/>
                <a:gd name="T16" fmla="*/ 39 w 64"/>
                <a:gd name="T17" fmla="*/ 7 h 80"/>
                <a:gd name="T18" fmla="*/ 55 w 64"/>
                <a:gd name="T19" fmla="*/ 15 h 80"/>
                <a:gd name="T20" fmla="*/ 56 w 64"/>
                <a:gd name="T21" fmla="*/ 0 h 80"/>
                <a:gd name="T22" fmla="*/ 64 w 64"/>
                <a:gd name="T23" fmla="*/ 9 h 80"/>
                <a:gd name="T24" fmla="*/ 26 w 64"/>
                <a:gd name="T25" fmla="*/ 62 h 80"/>
                <a:gd name="T26" fmla="*/ 15 w 64"/>
                <a:gd name="T27" fmla="*/ 56 h 80"/>
                <a:gd name="T28" fmla="*/ 32 w 64"/>
                <a:gd name="T29" fmla="*/ 56 h 80"/>
                <a:gd name="T30" fmla="*/ 24 w 64"/>
                <a:gd name="T31" fmla="*/ 47 h 80"/>
                <a:gd name="T32" fmla="*/ 0 w 64"/>
                <a:gd name="T33" fmla="*/ 48 h 80"/>
                <a:gd name="T34" fmla="*/ 0 w 64"/>
                <a:gd name="T35" fmla="*/ 72 h 80"/>
                <a:gd name="T36" fmla="*/ 8 w 64"/>
                <a:gd name="T37" fmla="*/ 80 h 80"/>
                <a:gd name="T38" fmla="*/ 9 w 64"/>
                <a:gd name="T39" fmla="*/ 66 h 80"/>
                <a:gd name="T40" fmla="*/ 24 w 64"/>
                <a:gd name="T41" fmla="*/ 73 h 80"/>
                <a:gd name="T42" fmla="*/ 64 w 64"/>
                <a:gd name="T43" fmla="*/ 45 h 80"/>
                <a:gd name="T44" fmla="*/ 51 w 64"/>
                <a:gd name="T45" fmla="*/ 45 h 80"/>
                <a:gd name="T46" fmla="*/ 26 w 64"/>
                <a:gd name="T4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0">
                  <a:moveTo>
                    <a:pt x="64" y="9"/>
                  </a:moveTo>
                  <a:cubicBezTo>
                    <a:pt x="64" y="32"/>
                    <a:pt x="64" y="32"/>
                    <a:pt x="64" y="32"/>
                  </a:cubicBezTo>
                  <a:cubicBezTo>
                    <a:pt x="40" y="33"/>
                    <a:pt x="40" y="33"/>
                    <a:pt x="40" y="33"/>
                  </a:cubicBezTo>
                  <a:cubicBezTo>
                    <a:pt x="32" y="25"/>
                    <a:pt x="32" y="25"/>
                    <a:pt x="32" y="25"/>
                  </a:cubicBezTo>
                  <a:cubicBezTo>
                    <a:pt x="47" y="24"/>
                    <a:pt x="47" y="24"/>
                    <a:pt x="47" y="24"/>
                  </a:cubicBezTo>
                  <a:cubicBezTo>
                    <a:pt x="45" y="21"/>
                    <a:pt x="41" y="19"/>
                    <a:pt x="37" y="18"/>
                  </a:cubicBezTo>
                  <a:cubicBezTo>
                    <a:pt x="26" y="16"/>
                    <a:pt x="14" y="24"/>
                    <a:pt x="12" y="35"/>
                  </a:cubicBezTo>
                  <a:cubicBezTo>
                    <a:pt x="0" y="35"/>
                    <a:pt x="0" y="35"/>
                    <a:pt x="0" y="35"/>
                  </a:cubicBezTo>
                  <a:cubicBezTo>
                    <a:pt x="4" y="14"/>
                    <a:pt x="22" y="4"/>
                    <a:pt x="39" y="7"/>
                  </a:cubicBezTo>
                  <a:cubicBezTo>
                    <a:pt x="45" y="8"/>
                    <a:pt x="51" y="11"/>
                    <a:pt x="55" y="15"/>
                  </a:cubicBezTo>
                  <a:cubicBezTo>
                    <a:pt x="56" y="0"/>
                    <a:pt x="56" y="0"/>
                    <a:pt x="56" y="0"/>
                  </a:cubicBezTo>
                  <a:lnTo>
                    <a:pt x="64" y="9"/>
                  </a:lnTo>
                  <a:close/>
                  <a:moveTo>
                    <a:pt x="26" y="62"/>
                  </a:moveTo>
                  <a:cubicBezTo>
                    <a:pt x="22" y="61"/>
                    <a:pt x="18" y="59"/>
                    <a:pt x="15" y="56"/>
                  </a:cubicBezTo>
                  <a:cubicBezTo>
                    <a:pt x="32" y="56"/>
                    <a:pt x="32" y="56"/>
                    <a:pt x="32" y="56"/>
                  </a:cubicBezTo>
                  <a:cubicBezTo>
                    <a:pt x="24" y="47"/>
                    <a:pt x="24" y="47"/>
                    <a:pt x="24" y="47"/>
                  </a:cubicBezTo>
                  <a:cubicBezTo>
                    <a:pt x="0" y="48"/>
                    <a:pt x="0" y="48"/>
                    <a:pt x="0" y="48"/>
                  </a:cubicBezTo>
                  <a:cubicBezTo>
                    <a:pt x="0" y="72"/>
                    <a:pt x="0" y="72"/>
                    <a:pt x="0" y="72"/>
                  </a:cubicBezTo>
                  <a:cubicBezTo>
                    <a:pt x="8" y="80"/>
                    <a:pt x="8" y="80"/>
                    <a:pt x="8" y="80"/>
                  </a:cubicBezTo>
                  <a:cubicBezTo>
                    <a:pt x="9" y="66"/>
                    <a:pt x="9" y="66"/>
                    <a:pt x="9" y="66"/>
                  </a:cubicBezTo>
                  <a:cubicBezTo>
                    <a:pt x="13" y="70"/>
                    <a:pt x="18" y="72"/>
                    <a:pt x="24" y="73"/>
                  </a:cubicBezTo>
                  <a:cubicBezTo>
                    <a:pt x="42" y="77"/>
                    <a:pt x="60" y="66"/>
                    <a:pt x="64" y="45"/>
                  </a:cubicBezTo>
                  <a:cubicBezTo>
                    <a:pt x="51" y="45"/>
                    <a:pt x="51" y="45"/>
                    <a:pt x="51" y="45"/>
                  </a:cubicBezTo>
                  <a:cubicBezTo>
                    <a:pt x="49" y="57"/>
                    <a:pt x="38" y="64"/>
                    <a:pt x="26" y="62"/>
                  </a:cubicBezTo>
                  <a:close/>
                </a:path>
              </a:pathLst>
            </a:custGeom>
            <a:solidFill>
              <a:schemeClr val="bg1">
                <a:lumMod val="85000"/>
                <a:lumOff val="15000"/>
              </a:schemeClr>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50" name="Group 49"/>
          <p:cNvGrpSpPr/>
          <p:nvPr/>
        </p:nvGrpSpPr>
        <p:grpSpPr>
          <a:xfrm>
            <a:off x="938893" y="3055387"/>
            <a:ext cx="730368" cy="668622"/>
            <a:chOff x="5273828" y="2998942"/>
            <a:chExt cx="730368" cy="668622"/>
          </a:xfrm>
        </p:grpSpPr>
        <p:grpSp>
          <p:nvGrpSpPr>
            <p:cNvPr id="51" name="Group 50"/>
            <p:cNvGrpSpPr/>
            <p:nvPr/>
          </p:nvGrpSpPr>
          <p:grpSpPr>
            <a:xfrm>
              <a:off x="5273828" y="2998942"/>
              <a:ext cx="730368" cy="668622"/>
              <a:chOff x="3762011" y="3994772"/>
              <a:chExt cx="932452" cy="853622"/>
            </a:xfrm>
          </p:grpSpPr>
          <p:sp>
            <p:nvSpPr>
              <p:cNvPr id="63" name="Rounded Rectangle 62"/>
              <p:cNvSpPr/>
              <p:nvPr/>
            </p:nvSpPr>
            <p:spPr bwMode="auto">
              <a:xfrm>
                <a:off x="3762011" y="3994772"/>
                <a:ext cx="932452" cy="853622"/>
              </a:xfrm>
              <a:prstGeom prst="roundRect">
                <a:avLst>
                  <a:gd name="adj" fmla="val 7074"/>
                </a:avLst>
              </a:prstGeom>
              <a:gradFill flip="none" rotWithShape="1">
                <a:gsLst>
                  <a:gs pos="0">
                    <a:schemeClr val="tx1"/>
                  </a:gs>
                  <a:gs pos="100000">
                    <a:schemeClr val="tx1">
                      <a:lumMod val="65000"/>
                      <a:alpha val="7000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endParaRPr lang="en-US" sz="1400" dirty="0">
                  <a:ln>
                    <a:solidFill>
                      <a:srgbClr val="FFFFFF">
                        <a:alpha val="0"/>
                      </a:srgbClr>
                    </a:solidFill>
                  </a:ln>
                  <a:solidFill>
                    <a:srgbClr val="000000"/>
                  </a:solidFill>
                </a:endParaRPr>
              </a:p>
            </p:txBody>
          </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340" y="4440019"/>
                <a:ext cx="400044" cy="340946"/>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770" y="4025427"/>
                <a:ext cx="324024" cy="516242"/>
              </a:xfrm>
              <a:prstGeom prst="rect">
                <a:avLst/>
              </a:prstGeom>
            </p:spPr>
          </p:pic>
        </p:grpSp>
        <p:grpSp>
          <p:nvGrpSpPr>
            <p:cNvPr id="52" name="Group 51"/>
            <p:cNvGrpSpPr/>
            <p:nvPr/>
          </p:nvGrpSpPr>
          <p:grpSpPr>
            <a:xfrm>
              <a:off x="5447883" y="3031959"/>
              <a:ext cx="159961" cy="272719"/>
              <a:chOff x="3221746" y="561070"/>
              <a:chExt cx="3106626" cy="5296522"/>
            </a:xfrm>
          </p:grpSpPr>
          <p:sp>
            <p:nvSpPr>
              <p:cNvPr id="53" name="Freeform 6"/>
              <p:cNvSpPr>
                <a:spLocks noEditPoints="1"/>
              </p:cNvSpPr>
              <p:nvPr/>
            </p:nvSpPr>
            <p:spPr bwMode="auto">
              <a:xfrm>
                <a:off x="3221746" y="561070"/>
                <a:ext cx="3106626" cy="5296522"/>
              </a:xfrm>
              <a:custGeom>
                <a:avLst/>
                <a:gdLst>
                  <a:gd name="T0" fmla="*/ 62 w 73"/>
                  <a:gd name="T1" fmla="*/ 2 h 108"/>
                  <a:gd name="T2" fmla="*/ 11 w 73"/>
                  <a:gd name="T3" fmla="*/ 2 h 108"/>
                  <a:gd name="T4" fmla="*/ 0 w 73"/>
                  <a:gd name="T5" fmla="*/ 14 h 108"/>
                  <a:gd name="T6" fmla="*/ 0 w 73"/>
                  <a:gd name="T7" fmla="*/ 94 h 108"/>
                  <a:gd name="T8" fmla="*/ 11 w 73"/>
                  <a:gd name="T9" fmla="*/ 107 h 108"/>
                  <a:gd name="T10" fmla="*/ 62 w 73"/>
                  <a:gd name="T11" fmla="*/ 107 h 108"/>
                  <a:gd name="T12" fmla="*/ 73 w 73"/>
                  <a:gd name="T13" fmla="*/ 94 h 108"/>
                  <a:gd name="T14" fmla="*/ 73 w 73"/>
                  <a:gd name="T15" fmla="*/ 14 h 108"/>
                  <a:gd name="T16" fmla="*/ 62 w 73"/>
                  <a:gd name="T17" fmla="*/ 2 h 108"/>
                  <a:gd name="T18" fmla="*/ 26 w 73"/>
                  <a:gd name="T19" fmla="*/ 99 h 108"/>
                  <a:gd name="T20" fmla="*/ 21 w 73"/>
                  <a:gd name="T21" fmla="*/ 99 h 108"/>
                  <a:gd name="T22" fmla="*/ 17 w 73"/>
                  <a:gd name="T23" fmla="*/ 96 h 108"/>
                  <a:gd name="T24" fmla="*/ 17 w 73"/>
                  <a:gd name="T25" fmla="*/ 95 h 108"/>
                  <a:gd name="T26" fmla="*/ 21 w 73"/>
                  <a:gd name="T27" fmla="*/ 92 h 108"/>
                  <a:gd name="T28" fmla="*/ 26 w 73"/>
                  <a:gd name="T29" fmla="*/ 92 h 108"/>
                  <a:gd name="T30" fmla="*/ 26 w 73"/>
                  <a:gd name="T31" fmla="*/ 99 h 108"/>
                  <a:gd name="T32" fmla="*/ 43 w 73"/>
                  <a:gd name="T33" fmla="*/ 100 h 108"/>
                  <a:gd name="T34" fmla="*/ 41 w 73"/>
                  <a:gd name="T35" fmla="*/ 102 h 108"/>
                  <a:gd name="T36" fmla="*/ 33 w 73"/>
                  <a:gd name="T37" fmla="*/ 102 h 108"/>
                  <a:gd name="T38" fmla="*/ 30 w 73"/>
                  <a:gd name="T39" fmla="*/ 100 h 108"/>
                  <a:gd name="T40" fmla="*/ 30 w 73"/>
                  <a:gd name="T41" fmla="*/ 92 h 108"/>
                  <a:gd name="T42" fmla="*/ 33 w 73"/>
                  <a:gd name="T43" fmla="*/ 89 h 108"/>
                  <a:gd name="T44" fmla="*/ 41 w 73"/>
                  <a:gd name="T45" fmla="*/ 89 h 108"/>
                  <a:gd name="T46" fmla="*/ 43 w 73"/>
                  <a:gd name="T47" fmla="*/ 92 h 108"/>
                  <a:gd name="T48" fmla="*/ 43 w 73"/>
                  <a:gd name="T49" fmla="*/ 100 h 108"/>
                  <a:gd name="T50" fmla="*/ 56 w 73"/>
                  <a:gd name="T51" fmla="*/ 96 h 108"/>
                  <a:gd name="T52" fmla="*/ 53 w 73"/>
                  <a:gd name="T53" fmla="*/ 99 h 108"/>
                  <a:gd name="T54" fmla="*/ 47 w 73"/>
                  <a:gd name="T55" fmla="*/ 99 h 108"/>
                  <a:gd name="T56" fmla="*/ 47 w 73"/>
                  <a:gd name="T57" fmla="*/ 92 h 108"/>
                  <a:gd name="T58" fmla="*/ 53 w 73"/>
                  <a:gd name="T59" fmla="*/ 92 h 108"/>
                  <a:gd name="T60" fmla="*/ 56 w 73"/>
                  <a:gd name="T61" fmla="*/ 95 h 108"/>
                  <a:gd name="T62" fmla="*/ 56 w 73"/>
                  <a:gd name="T63" fmla="*/ 96 h 108"/>
                  <a:gd name="T64" fmla="*/ 64 w 73"/>
                  <a:gd name="T65" fmla="*/ 81 h 108"/>
                  <a:gd name="T66" fmla="*/ 62 w 73"/>
                  <a:gd name="T67" fmla="*/ 84 h 108"/>
                  <a:gd name="T68" fmla="*/ 11 w 73"/>
                  <a:gd name="T69" fmla="*/ 84 h 108"/>
                  <a:gd name="T70" fmla="*/ 9 w 73"/>
                  <a:gd name="T71" fmla="*/ 81 h 108"/>
                  <a:gd name="T72" fmla="*/ 9 w 73"/>
                  <a:gd name="T73" fmla="*/ 13 h 108"/>
                  <a:gd name="T74" fmla="*/ 11 w 73"/>
                  <a:gd name="T75" fmla="*/ 11 h 108"/>
                  <a:gd name="T76" fmla="*/ 62 w 73"/>
                  <a:gd name="T77" fmla="*/ 11 h 108"/>
                  <a:gd name="T78" fmla="*/ 64 w 73"/>
                  <a:gd name="T79" fmla="*/ 13 h 108"/>
                  <a:gd name="T80" fmla="*/ 64 w 73"/>
                  <a:gd name="T81"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108">
                    <a:moveTo>
                      <a:pt x="62" y="2"/>
                    </a:moveTo>
                    <a:cubicBezTo>
                      <a:pt x="45" y="0"/>
                      <a:pt x="28" y="0"/>
                      <a:pt x="11" y="2"/>
                    </a:cubicBezTo>
                    <a:cubicBezTo>
                      <a:pt x="5" y="2"/>
                      <a:pt x="0" y="8"/>
                      <a:pt x="0" y="14"/>
                    </a:cubicBezTo>
                    <a:cubicBezTo>
                      <a:pt x="0" y="41"/>
                      <a:pt x="0" y="67"/>
                      <a:pt x="0" y="94"/>
                    </a:cubicBezTo>
                    <a:cubicBezTo>
                      <a:pt x="0" y="100"/>
                      <a:pt x="5" y="106"/>
                      <a:pt x="11" y="107"/>
                    </a:cubicBezTo>
                    <a:cubicBezTo>
                      <a:pt x="28" y="108"/>
                      <a:pt x="45" y="108"/>
                      <a:pt x="62" y="107"/>
                    </a:cubicBezTo>
                    <a:cubicBezTo>
                      <a:pt x="68" y="106"/>
                      <a:pt x="73" y="100"/>
                      <a:pt x="73" y="94"/>
                    </a:cubicBezTo>
                    <a:cubicBezTo>
                      <a:pt x="73" y="67"/>
                      <a:pt x="73" y="41"/>
                      <a:pt x="73" y="14"/>
                    </a:cubicBezTo>
                    <a:cubicBezTo>
                      <a:pt x="73" y="8"/>
                      <a:pt x="68" y="2"/>
                      <a:pt x="62" y="2"/>
                    </a:cubicBezTo>
                    <a:close/>
                    <a:moveTo>
                      <a:pt x="26" y="99"/>
                    </a:moveTo>
                    <a:cubicBezTo>
                      <a:pt x="21" y="99"/>
                      <a:pt x="21" y="99"/>
                      <a:pt x="21" y="99"/>
                    </a:cubicBezTo>
                    <a:cubicBezTo>
                      <a:pt x="19" y="99"/>
                      <a:pt x="17" y="98"/>
                      <a:pt x="17" y="96"/>
                    </a:cubicBezTo>
                    <a:cubicBezTo>
                      <a:pt x="17" y="95"/>
                      <a:pt x="17" y="95"/>
                      <a:pt x="17" y="95"/>
                    </a:cubicBezTo>
                    <a:cubicBezTo>
                      <a:pt x="17" y="93"/>
                      <a:pt x="19" y="92"/>
                      <a:pt x="21" y="92"/>
                    </a:cubicBezTo>
                    <a:cubicBezTo>
                      <a:pt x="26" y="92"/>
                      <a:pt x="26" y="92"/>
                      <a:pt x="26" y="92"/>
                    </a:cubicBezTo>
                    <a:lnTo>
                      <a:pt x="26" y="99"/>
                    </a:lnTo>
                    <a:close/>
                    <a:moveTo>
                      <a:pt x="43" y="100"/>
                    </a:moveTo>
                    <a:cubicBezTo>
                      <a:pt x="43" y="101"/>
                      <a:pt x="42" y="102"/>
                      <a:pt x="41" y="102"/>
                    </a:cubicBezTo>
                    <a:cubicBezTo>
                      <a:pt x="33" y="102"/>
                      <a:pt x="33" y="102"/>
                      <a:pt x="33" y="102"/>
                    </a:cubicBezTo>
                    <a:cubicBezTo>
                      <a:pt x="31" y="102"/>
                      <a:pt x="30" y="101"/>
                      <a:pt x="30" y="100"/>
                    </a:cubicBezTo>
                    <a:cubicBezTo>
                      <a:pt x="30" y="92"/>
                      <a:pt x="30" y="92"/>
                      <a:pt x="30" y="92"/>
                    </a:cubicBezTo>
                    <a:cubicBezTo>
                      <a:pt x="30" y="90"/>
                      <a:pt x="31" y="89"/>
                      <a:pt x="33" y="89"/>
                    </a:cubicBezTo>
                    <a:cubicBezTo>
                      <a:pt x="41" y="89"/>
                      <a:pt x="41" y="89"/>
                      <a:pt x="41" y="89"/>
                    </a:cubicBezTo>
                    <a:cubicBezTo>
                      <a:pt x="42" y="89"/>
                      <a:pt x="43" y="90"/>
                      <a:pt x="43" y="92"/>
                    </a:cubicBezTo>
                    <a:lnTo>
                      <a:pt x="43" y="100"/>
                    </a:lnTo>
                    <a:close/>
                    <a:moveTo>
                      <a:pt x="56" y="96"/>
                    </a:moveTo>
                    <a:cubicBezTo>
                      <a:pt x="56" y="98"/>
                      <a:pt x="54" y="99"/>
                      <a:pt x="53" y="99"/>
                    </a:cubicBezTo>
                    <a:cubicBezTo>
                      <a:pt x="47" y="99"/>
                      <a:pt x="47" y="99"/>
                      <a:pt x="47" y="99"/>
                    </a:cubicBezTo>
                    <a:cubicBezTo>
                      <a:pt x="47" y="92"/>
                      <a:pt x="47" y="92"/>
                      <a:pt x="47" y="92"/>
                    </a:cubicBezTo>
                    <a:cubicBezTo>
                      <a:pt x="53" y="92"/>
                      <a:pt x="53" y="92"/>
                      <a:pt x="53" y="92"/>
                    </a:cubicBezTo>
                    <a:cubicBezTo>
                      <a:pt x="54" y="92"/>
                      <a:pt x="56" y="93"/>
                      <a:pt x="56" y="95"/>
                    </a:cubicBezTo>
                    <a:lnTo>
                      <a:pt x="56" y="96"/>
                    </a:lnTo>
                    <a:close/>
                    <a:moveTo>
                      <a:pt x="64" y="81"/>
                    </a:moveTo>
                    <a:cubicBezTo>
                      <a:pt x="64" y="83"/>
                      <a:pt x="63" y="84"/>
                      <a:pt x="62" y="84"/>
                    </a:cubicBezTo>
                    <a:cubicBezTo>
                      <a:pt x="11" y="84"/>
                      <a:pt x="11" y="84"/>
                      <a:pt x="11" y="84"/>
                    </a:cubicBezTo>
                    <a:cubicBezTo>
                      <a:pt x="10" y="84"/>
                      <a:pt x="9" y="83"/>
                      <a:pt x="9" y="81"/>
                    </a:cubicBezTo>
                    <a:cubicBezTo>
                      <a:pt x="9" y="13"/>
                      <a:pt x="9" y="13"/>
                      <a:pt x="9" y="13"/>
                    </a:cubicBezTo>
                    <a:cubicBezTo>
                      <a:pt x="9" y="12"/>
                      <a:pt x="10" y="11"/>
                      <a:pt x="11" y="11"/>
                    </a:cubicBezTo>
                    <a:cubicBezTo>
                      <a:pt x="62" y="11"/>
                      <a:pt x="62" y="11"/>
                      <a:pt x="62" y="11"/>
                    </a:cubicBezTo>
                    <a:cubicBezTo>
                      <a:pt x="63" y="11"/>
                      <a:pt x="64" y="12"/>
                      <a:pt x="64" y="13"/>
                    </a:cubicBezTo>
                    <a:lnTo>
                      <a:pt x="64" y="81"/>
                    </a:lnTo>
                    <a:close/>
                  </a:path>
                </a:pathLst>
              </a:cu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nvGrpSpPr>
              <p:cNvPr id="54" name="Group 53"/>
              <p:cNvGrpSpPr/>
              <p:nvPr/>
            </p:nvGrpSpPr>
            <p:grpSpPr>
              <a:xfrm>
                <a:off x="3693819" y="1417375"/>
                <a:ext cx="1702045" cy="3272319"/>
                <a:chOff x="3702868" y="1964602"/>
                <a:chExt cx="1403287" cy="2697933"/>
              </a:xfrm>
            </p:grpSpPr>
            <p:sp>
              <p:nvSpPr>
                <p:cNvPr id="56" name="Rectangle 55"/>
                <p:cNvSpPr/>
                <p:nvPr/>
              </p:nvSpPr>
              <p:spPr bwMode="auto">
                <a:xfrm>
                  <a:off x="3702868" y="1964602"/>
                  <a:ext cx="679010" cy="679010"/>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sp>
              <p:nvSpPr>
                <p:cNvPr id="57" name="Rectangle 56"/>
                <p:cNvSpPr/>
                <p:nvPr/>
              </p:nvSpPr>
              <p:spPr bwMode="auto">
                <a:xfrm>
                  <a:off x="3702868" y="2679826"/>
                  <a:ext cx="679010" cy="679010"/>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sp>
              <p:nvSpPr>
                <p:cNvPr id="58" name="Rectangle 57"/>
                <p:cNvSpPr/>
                <p:nvPr/>
              </p:nvSpPr>
              <p:spPr bwMode="auto">
                <a:xfrm>
                  <a:off x="4418092" y="2679826"/>
                  <a:ext cx="679010" cy="679010"/>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sp>
              <p:nvSpPr>
                <p:cNvPr id="59" name="Rectangle 58"/>
                <p:cNvSpPr/>
                <p:nvPr/>
              </p:nvSpPr>
              <p:spPr bwMode="auto">
                <a:xfrm>
                  <a:off x="4418092" y="1964602"/>
                  <a:ext cx="679010" cy="679010"/>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sp>
              <p:nvSpPr>
                <p:cNvPr id="60" name="Rectangle 59"/>
                <p:cNvSpPr/>
                <p:nvPr/>
              </p:nvSpPr>
              <p:spPr bwMode="auto">
                <a:xfrm>
                  <a:off x="4418092" y="3413156"/>
                  <a:ext cx="679010" cy="679010"/>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sp>
              <p:nvSpPr>
                <p:cNvPr id="61" name="Rectangle 60"/>
                <p:cNvSpPr/>
                <p:nvPr/>
              </p:nvSpPr>
              <p:spPr bwMode="auto">
                <a:xfrm>
                  <a:off x="3702869" y="3413156"/>
                  <a:ext cx="679010" cy="679010"/>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sp>
              <p:nvSpPr>
                <p:cNvPr id="62" name="Rectangle 61"/>
                <p:cNvSpPr/>
                <p:nvPr/>
              </p:nvSpPr>
              <p:spPr bwMode="auto">
                <a:xfrm>
                  <a:off x="3702869" y="4137433"/>
                  <a:ext cx="1403286" cy="525102"/>
                </a:xfrm>
                <a:prstGeom prst="rect">
                  <a:avLst/>
                </a:pr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grpSp>
          <p:sp>
            <p:nvSpPr>
              <p:cNvPr id="55" name="Freeform 9"/>
              <p:cNvSpPr>
                <a:spLocks noEditPoints="1"/>
              </p:cNvSpPr>
              <p:nvPr/>
            </p:nvSpPr>
            <p:spPr bwMode="black">
              <a:xfrm>
                <a:off x="5440572" y="1424155"/>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85000"/>
                  <a:lumOff val="15000"/>
                </a:schemeClr>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grpSp>
        <p:nvGrpSpPr>
          <p:cNvPr id="66" name="Group 65"/>
          <p:cNvGrpSpPr/>
          <p:nvPr/>
        </p:nvGrpSpPr>
        <p:grpSpPr>
          <a:xfrm>
            <a:off x="3149506" y="3021520"/>
            <a:ext cx="730368" cy="668622"/>
            <a:chOff x="3138217" y="2998942"/>
            <a:chExt cx="730368" cy="668622"/>
          </a:xfrm>
        </p:grpSpPr>
        <p:sp>
          <p:nvSpPr>
            <p:cNvPr id="67" name="Rounded Rectangle 66"/>
            <p:cNvSpPr/>
            <p:nvPr/>
          </p:nvSpPr>
          <p:spPr bwMode="auto">
            <a:xfrm>
              <a:off x="3138217" y="2998942"/>
              <a:ext cx="730368" cy="668622"/>
            </a:xfrm>
            <a:prstGeom prst="roundRect">
              <a:avLst>
                <a:gd name="adj" fmla="val 7074"/>
              </a:avLst>
            </a:prstGeom>
            <a:gradFill flip="none" rotWithShape="1">
              <a:gsLst>
                <a:gs pos="0">
                  <a:schemeClr val="tx1"/>
                </a:gs>
                <a:gs pos="100000">
                  <a:schemeClr val="tx1">
                    <a:lumMod val="65000"/>
                    <a:alpha val="7000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endParaRPr lang="en-US" sz="1400" dirty="0">
                <a:ln>
                  <a:solidFill>
                    <a:srgbClr val="FFFFFF">
                      <a:alpha val="0"/>
                    </a:srgbClr>
                  </a:solidFill>
                </a:ln>
                <a:solidFill>
                  <a:srgbClr val="000000"/>
                </a:solidFill>
              </a:endParaRPr>
            </a:p>
          </p:txBody>
        </p:sp>
        <p:sp>
          <p:nvSpPr>
            <p:cNvPr id="68" name="Freeform 6"/>
            <p:cNvSpPr>
              <a:spLocks/>
            </p:cNvSpPr>
            <p:nvPr/>
          </p:nvSpPr>
          <p:spPr bwMode="auto">
            <a:xfrm>
              <a:off x="3272120" y="3025215"/>
              <a:ext cx="448854" cy="322896"/>
            </a:xfrm>
            <a:custGeom>
              <a:avLst/>
              <a:gdLst>
                <a:gd name="T0" fmla="*/ 229 w 273"/>
                <a:gd name="T1" fmla="*/ 75 h 196"/>
                <a:gd name="T2" fmla="*/ 229 w 273"/>
                <a:gd name="T3" fmla="*/ 75 h 196"/>
                <a:gd name="T4" fmla="*/ 194 w 273"/>
                <a:gd name="T5" fmla="*/ 41 h 196"/>
                <a:gd name="T6" fmla="*/ 180 w 273"/>
                <a:gd name="T7" fmla="*/ 44 h 196"/>
                <a:gd name="T8" fmla="*/ 113 w 273"/>
                <a:gd name="T9" fmla="*/ 0 h 196"/>
                <a:gd name="T10" fmla="*/ 40 w 273"/>
                <a:gd name="T11" fmla="*/ 73 h 196"/>
                <a:gd name="T12" fmla="*/ 40 w 273"/>
                <a:gd name="T13" fmla="*/ 75 h 196"/>
                <a:gd name="T14" fmla="*/ 0 w 273"/>
                <a:gd name="T15" fmla="*/ 118 h 196"/>
                <a:gd name="T16" fmla="*/ 44 w 273"/>
                <a:gd name="T17" fmla="*/ 162 h 196"/>
                <a:gd name="T18" fmla="*/ 90 w 273"/>
                <a:gd name="T19" fmla="*/ 162 h 196"/>
                <a:gd name="T20" fmla="*/ 90 w 273"/>
                <a:gd name="T21" fmla="*/ 192 h 196"/>
                <a:gd name="T22" fmla="*/ 94 w 273"/>
                <a:gd name="T23" fmla="*/ 196 h 196"/>
                <a:gd name="T24" fmla="*/ 102 w 273"/>
                <a:gd name="T25" fmla="*/ 196 h 196"/>
                <a:gd name="T26" fmla="*/ 102 w 273"/>
                <a:gd name="T27" fmla="*/ 124 h 196"/>
                <a:gd name="T28" fmla="*/ 76 w 273"/>
                <a:gd name="T29" fmla="*/ 124 h 196"/>
                <a:gd name="T30" fmla="*/ 137 w 273"/>
                <a:gd name="T31" fmla="*/ 63 h 196"/>
                <a:gd name="T32" fmla="*/ 197 w 273"/>
                <a:gd name="T33" fmla="*/ 124 h 196"/>
                <a:gd name="T34" fmla="*/ 171 w 273"/>
                <a:gd name="T35" fmla="*/ 124 h 196"/>
                <a:gd name="T36" fmla="*/ 171 w 273"/>
                <a:gd name="T37" fmla="*/ 196 h 196"/>
                <a:gd name="T38" fmla="*/ 180 w 273"/>
                <a:gd name="T39" fmla="*/ 196 h 196"/>
                <a:gd name="T40" fmla="*/ 184 w 273"/>
                <a:gd name="T41" fmla="*/ 192 h 196"/>
                <a:gd name="T42" fmla="*/ 184 w 273"/>
                <a:gd name="T43" fmla="*/ 162 h 196"/>
                <a:gd name="T44" fmla="*/ 229 w 273"/>
                <a:gd name="T45" fmla="*/ 162 h 196"/>
                <a:gd name="T46" fmla="*/ 273 w 273"/>
                <a:gd name="T47" fmla="*/ 118 h 196"/>
                <a:gd name="T48" fmla="*/ 229 w 273"/>
                <a:gd name="T49" fmla="*/ 7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3" h="196">
                  <a:moveTo>
                    <a:pt x="229" y="75"/>
                  </a:moveTo>
                  <a:cubicBezTo>
                    <a:pt x="229" y="75"/>
                    <a:pt x="229" y="75"/>
                    <a:pt x="229" y="75"/>
                  </a:cubicBezTo>
                  <a:cubicBezTo>
                    <a:pt x="228" y="56"/>
                    <a:pt x="213" y="41"/>
                    <a:pt x="194" y="41"/>
                  </a:cubicBezTo>
                  <a:cubicBezTo>
                    <a:pt x="189" y="41"/>
                    <a:pt x="185" y="43"/>
                    <a:pt x="180" y="44"/>
                  </a:cubicBezTo>
                  <a:cubicBezTo>
                    <a:pt x="169" y="19"/>
                    <a:pt x="143" y="0"/>
                    <a:pt x="113" y="0"/>
                  </a:cubicBezTo>
                  <a:cubicBezTo>
                    <a:pt x="73" y="0"/>
                    <a:pt x="40" y="33"/>
                    <a:pt x="40" y="73"/>
                  </a:cubicBezTo>
                  <a:cubicBezTo>
                    <a:pt x="40" y="74"/>
                    <a:pt x="40" y="74"/>
                    <a:pt x="40" y="75"/>
                  </a:cubicBezTo>
                  <a:cubicBezTo>
                    <a:pt x="18" y="77"/>
                    <a:pt x="0" y="95"/>
                    <a:pt x="0" y="118"/>
                  </a:cubicBezTo>
                  <a:cubicBezTo>
                    <a:pt x="0" y="143"/>
                    <a:pt x="20" y="162"/>
                    <a:pt x="44" y="162"/>
                  </a:cubicBezTo>
                  <a:cubicBezTo>
                    <a:pt x="90" y="162"/>
                    <a:pt x="90" y="162"/>
                    <a:pt x="90" y="162"/>
                  </a:cubicBezTo>
                  <a:cubicBezTo>
                    <a:pt x="90" y="192"/>
                    <a:pt x="90" y="192"/>
                    <a:pt x="90" y="192"/>
                  </a:cubicBezTo>
                  <a:cubicBezTo>
                    <a:pt x="90" y="194"/>
                    <a:pt x="92" y="196"/>
                    <a:pt x="94" y="196"/>
                  </a:cubicBezTo>
                  <a:cubicBezTo>
                    <a:pt x="102" y="196"/>
                    <a:pt x="102" y="196"/>
                    <a:pt x="102" y="196"/>
                  </a:cubicBezTo>
                  <a:cubicBezTo>
                    <a:pt x="102" y="124"/>
                    <a:pt x="102" y="124"/>
                    <a:pt x="102" y="124"/>
                  </a:cubicBezTo>
                  <a:cubicBezTo>
                    <a:pt x="76" y="124"/>
                    <a:pt x="76" y="124"/>
                    <a:pt x="76" y="124"/>
                  </a:cubicBezTo>
                  <a:cubicBezTo>
                    <a:pt x="137" y="63"/>
                    <a:pt x="137" y="63"/>
                    <a:pt x="137" y="63"/>
                  </a:cubicBezTo>
                  <a:cubicBezTo>
                    <a:pt x="197" y="124"/>
                    <a:pt x="197" y="124"/>
                    <a:pt x="197" y="124"/>
                  </a:cubicBezTo>
                  <a:cubicBezTo>
                    <a:pt x="171" y="124"/>
                    <a:pt x="171" y="124"/>
                    <a:pt x="171" y="124"/>
                  </a:cubicBezTo>
                  <a:cubicBezTo>
                    <a:pt x="171" y="196"/>
                    <a:pt x="171" y="196"/>
                    <a:pt x="171" y="196"/>
                  </a:cubicBezTo>
                  <a:cubicBezTo>
                    <a:pt x="180" y="196"/>
                    <a:pt x="180" y="196"/>
                    <a:pt x="180" y="196"/>
                  </a:cubicBezTo>
                  <a:cubicBezTo>
                    <a:pt x="182" y="196"/>
                    <a:pt x="184" y="194"/>
                    <a:pt x="184" y="192"/>
                  </a:cubicBezTo>
                  <a:cubicBezTo>
                    <a:pt x="184" y="162"/>
                    <a:pt x="184" y="162"/>
                    <a:pt x="184" y="162"/>
                  </a:cubicBezTo>
                  <a:cubicBezTo>
                    <a:pt x="229" y="162"/>
                    <a:pt x="229" y="162"/>
                    <a:pt x="229" y="162"/>
                  </a:cubicBezTo>
                  <a:cubicBezTo>
                    <a:pt x="253" y="162"/>
                    <a:pt x="273" y="143"/>
                    <a:pt x="273" y="118"/>
                  </a:cubicBezTo>
                  <a:cubicBezTo>
                    <a:pt x="273" y="94"/>
                    <a:pt x="253" y="75"/>
                    <a:pt x="229" y="75"/>
                  </a:cubicBezTo>
                  <a:close/>
                </a:path>
              </a:pathLst>
            </a:cu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nvGrpSpPr>
            <p:cNvPr id="69" name="Group 68"/>
            <p:cNvGrpSpPr/>
            <p:nvPr/>
          </p:nvGrpSpPr>
          <p:grpSpPr>
            <a:xfrm>
              <a:off x="3256326" y="3378994"/>
              <a:ext cx="494150" cy="251368"/>
              <a:chOff x="2986088" y="3251200"/>
              <a:chExt cx="1004888" cy="511175"/>
            </a:xfrm>
          </p:grpSpPr>
          <p:sp>
            <p:nvSpPr>
              <p:cNvPr id="70" name="Freeform 13"/>
              <p:cNvSpPr>
                <a:spLocks noEditPoints="1"/>
              </p:cNvSpPr>
              <p:nvPr/>
            </p:nvSpPr>
            <p:spPr bwMode="auto">
              <a:xfrm>
                <a:off x="2986088" y="3251200"/>
                <a:ext cx="1004888" cy="142875"/>
              </a:xfrm>
              <a:custGeom>
                <a:avLst/>
                <a:gdLst>
                  <a:gd name="T0" fmla="*/ 264 w 268"/>
                  <a:gd name="T1" fmla="*/ 0 h 38"/>
                  <a:gd name="T2" fmla="*/ 4 w 268"/>
                  <a:gd name="T3" fmla="*/ 0 h 38"/>
                  <a:gd name="T4" fmla="*/ 0 w 268"/>
                  <a:gd name="T5" fmla="*/ 4 h 38"/>
                  <a:gd name="T6" fmla="*/ 0 w 268"/>
                  <a:gd name="T7" fmla="*/ 34 h 38"/>
                  <a:gd name="T8" fmla="*/ 4 w 268"/>
                  <a:gd name="T9" fmla="*/ 38 h 38"/>
                  <a:gd name="T10" fmla="*/ 264 w 268"/>
                  <a:gd name="T11" fmla="*/ 38 h 38"/>
                  <a:gd name="T12" fmla="*/ 268 w 268"/>
                  <a:gd name="T13" fmla="*/ 34 h 38"/>
                  <a:gd name="T14" fmla="*/ 268 w 268"/>
                  <a:gd name="T15" fmla="*/ 4 h 38"/>
                  <a:gd name="T16" fmla="*/ 264 w 268"/>
                  <a:gd name="T17" fmla="*/ 0 h 38"/>
                  <a:gd name="T18" fmla="*/ 219 w 268"/>
                  <a:gd name="T19" fmla="*/ 30 h 38"/>
                  <a:gd name="T20" fmla="*/ 208 w 268"/>
                  <a:gd name="T21" fmla="*/ 19 h 38"/>
                  <a:gd name="T22" fmla="*/ 219 w 268"/>
                  <a:gd name="T23" fmla="*/ 8 h 38"/>
                  <a:gd name="T24" fmla="*/ 230 w 268"/>
                  <a:gd name="T25" fmla="*/ 19 h 38"/>
                  <a:gd name="T26" fmla="*/ 219 w 268"/>
                  <a:gd name="T2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 h="38">
                    <a:moveTo>
                      <a:pt x="264" y="0"/>
                    </a:moveTo>
                    <a:cubicBezTo>
                      <a:pt x="4" y="0"/>
                      <a:pt x="4" y="0"/>
                      <a:pt x="4" y="0"/>
                    </a:cubicBezTo>
                    <a:cubicBezTo>
                      <a:pt x="2" y="0"/>
                      <a:pt x="0" y="2"/>
                      <a:pt x="0" y="4"/>
                    </a:cubicBezTo>
                    <a:cubicBezTo>
                      <a:pt x="0" y="34"/>
                      <a:pt x="0" y="34"/>
                      <a:pt x="0" y="34"/>
                    </a:cubicBezTo>
                    <a:cubicBezTo>
                      <a:pt x="0" y="37"/>
                      <a:pt x="2" y="38"/>
                      <a:pt x="4" y="38"/>
                    </a:cubicBezTo>
                    <a:cubicBezTo>
                      <a:pt x="264" y="38"/>
                      <a:pt x="264" y="38"/>
                      <a:pt x="264" y="38"/>
                    </a:cubicBezTo>
                    <a:cubicBezTo>
                      <a:pt x="266" y="38"/>
                      <a:pt x="268" y="37"/>
                      <a:pt x="268" y="34"/>
                    </a:cubicBezTo>
                    <a:cubicBezTo>
                      <a:pt x="268" y="4"/>
                      <a:pt x="268" y="4"/>
                      <a:pt x="268" y="4"/>
                    </a:cubicBezTo>
                    <a:cubicBezTo>
                      <a:pt x="268" y="2"/>
                      <a:pt x="266" y="0"/>
                      <a:pt x="264" y="0"/>
                    </a:cubicBezTo>
                    <a:close/>
                    <a:moveTo>
                      <a:pt x="219" y="30"/>
                    </a:moveTo>
                    <a:cubicBezTo>
                      <a:pt x="213" y="30"/>
                      <a:pt x="208" y="25"/>
                      <a:pt x="208" y="19"/>
                    </a:cubicBezTo>
                    <a:cubicBezTo>
                      <a:pt x="208" y="13"/>
                      <a:pt x="213" y="8"/>
                      <a:pt x="219" y="8"/>
                    </a:cubicBezTo>
                    <a:cubicBezTo>
                      <a:pt x="225" y="8"/>
                      <a:pt x="230" y="13"/>
                      <a:pt x="230" y="19"/>
                    </a:cubicBezTo>
                    <a:cubicBezTo>
                      <a:pt x="230" y="25"/>
                      <a:pt x="225" y="30"/>
                      <a:pt x="219" y="30"/>
                    </a:cubicBezTo>
                    <a:close/>
                  </a:path>
                </a:pathLst>
              </a:cu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71" name="Freeform 14"/>
              <p:cNvSpPr>
                <a:spLocks noEditPoints="1"/>
              </p:cNvSpPr>
              <p:nvPr/>
            </p:nvSpPr>
            <p:spPr bwMode="auto">
              <a:xfrm>
                <a:off x="2986088" y="3435350"/>
                <a:ext cx="1004888" cy="142875"/>
              </a:xfrm>
              <a:custGeom>
                <a:avLst/>
                <a:gdLst>
                  <a:gd name="T0" fmla="*/ 264 w 268"/>
                  <a:gd name="T1" fmla="*/ 0 h 38"/>
                  <a:gd name="T2" fmla="*/ 4 w 268"/>
                  <a:gd name="T3" fmla="*/ 0 h 38"/>
                  <a:gd name="T4" fmla="*/ 0 w 268"/>
                  <a:gd name="T5" fmla="*/ 4 h 38"/>
                  <a:gd name="T6" fmla="*/ 0 w 268"/>
                  <a:gd name="T7" fmla="*/ 34 h 38"/>
                  <a:gd name="T8" fmla="*/ 4 w 268"/>
                  <a:gd name="T9" fmla="*/ 38 h 38"/>
                  <a:gd name="T10" fmla="*/ 264 w 268"/>
                  <a:gd name="T11" fmla="*/ 38 h 38"/>
                  <a:gd name="T12" fmla="*/ 268 w 268"/>
                  <a:gd name="T13" fmla="*/ 34 h 38"/>
                  <a:gd name="T14" fmla="*/ 268 w 268"/>
                  <a:gd name="T15" fmla="*/ 4 h 38"/>
                  <a:gd name="T16" fmla="*/ 264 w 268"/>
                  <a:gd name="T17" fmla="*/ 0 h 38"/>
                  <a:gd name="T18" fmla="*/ 219 w 268"/>
                  <a:gd name="T19" fmla="*/ 30 h 38"/>
                  <a:gd name="T20" fmla="*/ 208 w 268"/>
                  <a:gd name="T21" fmla="*/ 19 h 38"/>
                  <a:gd name="T22" fmla="*/ 219 w 268"/>
                  <a:gd name="T23" fmla="*/ 8 h 38"/>
                  <a:gd name="T24" fmla="*/ 230 w 268"/>
                  <a:gd name="T25" fmla="*/ 19 h 38"/>
                  <a:gd name="T26" fmla="*/ 219 w 268"/>
                  <a:gd name="T2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 h="38">
                    <a:moveTo>
                      <a:pt x="264" y="0"/>
                    </a:moveTo>
                    <a:cubicBezTo>
                      <a:pt x="4" y="0"/>
                      <a:pt x="4" y="0"/>
                      <a:pt x="4" y="0"/>
                    </a:cubicBezTo>
                    <a:cubicBezTo>
                      <a:pt x="2" y="0"/>
                      <a:pt x="0" y="2"/>
                      <a:pt x="0" y="4"/>
                    </a:cubicBezTo>
                    <a:cubicBezTo>
                      <a:pt x="0" y="34"/>
                      <a:pt x="0" y="34"/>
                      <a:pt x="0" y="34"/>
                    </a:cubicBezTo>
                    <a:cubicBezTo>
                      <a:pt x="0" y="36"/>
                      <a:pt x="2" y="38"/>
                      <a:pt x="4" y="38"/>
                    </a:cubicBezTo>
                    <a:cubicBezTo>
                      <a:pt x="264" y="38"/>
                      <a:pt x="264" y="38"/>
                      <a:pt x="264" y="38"/>
                    </a:cubicBezTo>
                    <a:cubicBezTo>
                      <a:pt x="266" y="38"/>
                      <a:pt x="268" y="36"/>
                      <a:pt x="268" y="34"/>
                    </a:cubicBezTo>
                    <a:cubicBezTo>
                      <a:pt x="268" y="4"/>
                      <a:pt x="268" y="4"/>
                      <a:pt x="268" y="4"/>
                    </a:cubicBezTo>
                    <a:cubicBezTo>
                      <a:pt x="268" y="2"/>
                      <a:pt x="266" y="0"/>
                      <a:pt x="264" y="0"/>
                    </a:cubicBezTo>
                    <a:close/>
                    <a:moveTo>
                      <a:pt x="219" y="30"/>
                    </a:moveTo>
                    <a:cubicBezTo>
                      <a:pt x="213" y="30"/>
                      <a:pt x="208" y="25"/>
                      <a:pt x="208" y="19"/>
                    </a:cubicBezTo>
                    <a:cubicBezTo>
                      <a:pt x="208" y="13"/>
                      <a:pt x="213" y="8"/>
                      <a:pt x="219" y="8"/>
                    </a:cubicBezTo>
                    <a:cubicBezTo>
                      <a:pt x="225" y="8"/>
                      <a:pt x="230" y="13"/>
                      <a:pt x="230" y="19"/>
                    </a:cubicBezTo>
                    <a:cubicBezTo>
                      <a:pt x="230" y="25"/>
                      <a:pt x="225" y="30"/>
                      <a:pt x="219" y="30"/>
                    </a:cubicBezTo>
                    <a:close/>
                  </a:path>
                </a:pathLst>
              </a:cu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72" name="Freeform 15"/>
              <p:cNvSpPr>
                <a:spLocks noEditPoints="1"/>
              </p:cNvSpPr>
              <p:nvPr/>
            </p:nvSpPr>
            <p:spPr bwMode="auto">
              <a:xfrm>
                <a:off x="2986088" y="3619500"/>
                <a:ext cx="1004888" cy="142875"/>
              </a:xfrm>
              <a:custGeom>
                <a:avLst/>
                <a:gdLst>
                  <a:gd name="T0" fmla="*/ 264 w 268"/>
                  <a:gd name="T1" fmla="*/ 0 h 38"/>
                  <a:gd name="T2" fmla="*/ 4 w 268"/>
                  <a:gd name="T3" fmla="*/ 0 h 38"/>
                  <a:gd name="T4" fmla="*/ 0 w 268"/>
                  <a:gd name="T5" fmla="*/ 4 h 38"/>
                  <a:gd name="T6" fmla="*/ 0 w 268"/>
                  <a:gd name="T7" fmla="*/ 34 h 38"/>
                  <a:gd name="T8" fmla="*/ 4 w 268"/>
                  <a:gd name="T9" fmla="*/ 38 h 38"/>
                  <a:gd name="T10" fmla="*/ 264 w 268"/>
                  <a:gd name="T11" fmla="*/ 38 h 38"/>
                  <a:gd name="T12" fmla="*/ 268 w 268"/>
                  <a:gd name="T13" fmla="*/ 34 h 38"/>
                  <a:gd name="T14" fmla="*/ 268 w 268"/>
                  <a:gd name="T15" fmla="*/ 4 h 38"/>
                  <a:gd name="T16" fmla="*/ 264 w 268"/>
                  <a:gd name="T17" fmla="*/ 0 h 38"/>
                  <a:gd name="T18" fmla="*/ 219 w 268"/>
                  <a:gd name="T19" fmla="*/ 29 h 38"/>
                  <a:gd name="T20" fmla="*/ 208 w 268"/>
                  <a:gd name="T21" fmla="*/ 18 h 38"/>
                  <a:gd name="T22" fmla="*/ 219 w 268"/>
                  <a:gd name="T23" fmla="*/ 7 h 38"/>
                  <a:gd name="T24" fmla="*/ 230 w 268"/>
                  <a:gd name="T25" fmla="*/ 18 h 38"/>
                  <a:gd name="T26" fmla="*/ 219 w 268"/>
                  <a:gd name="T2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 h="38">
                    <a:moveTo>
                      <a:pt x="264" y="0"/>
                    </a:moveTo>
                    <a:cubicBezTo>
                      <a:pt x="4" y="0"/>
                      <a:pt x="4" y="0"/>
                      <a:pt x="4" y="0"/>
                    </a:cubicBezTo>
                    <a:cubicBezTo>
                      <a:pt x="2" y="0"/>
                      <a:pt x="0" y="2"/>
                      <a:pt x="0" y="4"/>
                    </a:cubicBezTo>
                    <a:cubicBezTo>
                      <a:pt x="0" y="34"/>
                      <a:pt x="0" y="34"/>
                      <a:pt x="0" y="34"/>
                    </a:cubicBezTo>
                    <a:cubicBezTo>
                      <a:pt x="0" y="36"/>
                      <a:pt x="2" y="38"/>
                      <a:pt x="4" y="38"/>
                    </a:cubicBezTo>
                    <a:cubicBezTo>
                      <a:pt x="264" y="38"/>
                      <a:pt x="264" y="38"/>
                      <a:pt x="264" y="38"/>
                    </a:cubicBezTo>
                    <a:cubicBezTo>
                      <a:pt x="266" y="38"/>
                      <a:pt x="268" y="36"/>
                      <a:pt x="268" y="34"/>
                    </a:cubicBezTo>
                    <a:cubicBezTo>
                      <a:pt x="268" y="4"/>
                      <a:pt x="268" y="4"/>
                      <a:pt x="268" y="4"/>
                    </a:cubicBezTo>
                    <a:cubicBezTo>
                      <a:pt x="268" y="2"/>
                      <a:pt x="266" y="0"/>
                      <a:pt x="264" y="0"/>
                    </a:cubicBezTo>
                    <a:close/>
                    <a:moveTo>
                      <a:pt x="219" y="29"/>
                    </a:moveTo>
                    <a:cubicBezTo>
                      <a:pt x="213" y="29"/>
                      <a:pt x="208" y="25"/>
                      <a:pt x="208" y="18"/>
                    </a:cubicBezTo>
                    <a:cubicBezTo>
                      <a:pt x="208" y="12"/>
                      <a:pt x="213" y="7"/>
                      <a:pt x="219" y="7"/>
                    </a:cubicBezTo>
                    <a:cubicBezTo>
                      <a:pt x="225" y="7"/>
                      <a:pt x="230" y="12"/>
                      <a:pt x="230" y="18"/>
                    </a:cubicBezTo>
                    <a:cubicBezTo>
                      <a:pt x="230" y="25"/>
                      <a:pt x="225" y="29"/>
                      <a:pt x="219" y="29"/>
                    </a:cubicBezTo>
                    <a:close/>
                  </a:path>
                </a:pathLst>
              </a:custGeom>
              <a:solidFill>
                <a:schemeClr val="bg1">
                  <a:lumMod val="85000"/>
                  <a:lumOff val="15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grpSp>
        <p:nvGrpSpPr>
          <p:cNvPr id="73" name="Group 72"/>
          <p:cNvGrpSpPr/>
          <p:nvPr/>
        </p:nvGrpSpPr>
        <p:grpSpPr>
          <a:xfrm>
            <a:off x="4613447" y="2854264"/>
            <a:ext cx="2032452" cy="4026312"/>
            <a:chOff x="341178" y="2831690"/>
            <a:chExt cx="2032452" cy="4026312"/>
          </a:xfrm>
        </p:grpSpPr>
        <p:sp>
          <p:nvSpPr>
            <p:cNvPr id="74" name="Rounded Rectangle 73"/>
            <p:cNvSpPr/>
            <p:nvPr/>
          </p:nvSpPr>
          <p:spPr bwMode="ltGray">
            <a:xfrm rot="5400000">
              <a:off x="-645366" y="3839006"/>
              <a:ext cx="4026312" cy="2011680"/>
            </a:xfrm>
            <a:prstGeom prst="roundRect">
              <a:avLst>
                <a:gd name="adj" fmla="val 6061"/>
              </a:avLst>
            </a:prstGeom>
            <a:gradFill flip="none" rotWithShape="1">
              <a:gsLst>
                <a:gs pos="0">
                  <a:schemeClr val="tx1">
                    <a:alpha val="0"/>
                  </a:schemeClr>
                </a:gs>
                <a:gs pos="100000">
                  <a:schemeClr val="bg1">
                    <a:alpha val="24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defTabSz="914363" fontAlgn="base">
                <a:lnSpc>
                  <a:spcPct val="90000"/>
                </a:lnSpc>
                <a:spcBef>
                  <a:spcPct val="0"/>
                </a:spcBef>
                <a:spcAft>
                  <a:spcPct val="35000"/>
                </a:spcAft>
                <a:buClr>
                  <a:srgbClr val="FFFF99"/>
                </a:buClr>
                <a:buSzPct val="90000"/>
              </a:pPr>
              <a:endParaRPr lang="en-US" altLang="zh-CN" dirty="0">
                <a:solidFill>
                  <a:srgbClr val="FFFFFF"/>
                </a:solidFill>
                <a:cs typeface="Segoe UI" pitchFamily="34" charset="0"/>
              </a:endParaRPr>
            </a:p>
          </p:txBody>
        </p:sp>
        <p:sp>
          <p:nvSpPr>
            <p:cNvPr id="75" name="Rectangle 74"/>
            <p:cNvSpPr/>
            <p:nvPr/>
          </p:nvSpPr>
          <p:spPr>
            <a:xfrm>
              <a:off x="361950" y="4739148"/>
              <a:ext cx="2011680" cy="2118852"/>
            </a:xfrm>
            <a:prstGeom prst="rect">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274320" rIns="27432" bIns="45720" numCol="1" rtlCol="0" anchor="t" anchorCtr="0" compatLnSpc="1">
              <a:prstTxWarp prst="textNoShape">
                <a:avLst/>
              </a:prstTxWarp>
              <a:noAutofit/>
            </a:bodyPr>
            <a:lstStyle/>
            <a:p>
              <a:pPr algn="ctr" defTabSz="913182">
                <a:lnSpc>
                  <a:spcPct val="85000"/>
                </a:lnSpc>
              </a:pPr>
              <a:r>
                <a:rPr lang="en-US" sz="1600" dirty="0">
                  <a:gradFill>
                    <a:gsLst>
                      <a:gs pos="0">
                        <a:srgbClr val="FFFFFF"/>
                      </a:gs>
                      <a:gs pos="100000">
                        <a:srgbClr val="FFFFFF"/>
                      </a:gs>
                    </a:gsLst>
                    <a:lin ang="16200000" scaled="0"/>
                  </a:gradFill>
                </a:rPr>
                <a:t>Give users a modern OS experience for greater productivity, security, and mobility benefits.</a:t>
              </a:r>
            </a:p>
          </p:txBody>
        </p:sp>
        <p:sp>
          <p:nvSpPr>
            <p:cNvPr id="76" name="Rectangle 75"/>
            <p:cNvSpPr/>
            <p:nvPr/>
          </p:nvSpPr>
          <p:spPr bwMode="auto">
            <a:xfrm>
              <a:off x="341178" y="3815034"/>
              <a:ext cx="2032451" cy="792316"/>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LATEST IN</a:t>
              </a:r>
            </a:p>
            <a:p>
              <a:pPr marL="0" lvl="1" indent="-232992" algn="ctr" defTabSz="914099" fontAlgn="base">
                <a:lnSpc>
                  <a:spcPct val="90000"/>
                </a:lnSpc>
                <a:spcBef>
                  <a:spcPct val="0"/>
                </a:spcBef>
                <a:spcAft>
                  <a:spcPct val="0"/>
                </a:spcAft>
                <a:buSzPct val="90000"/>
                <a:defRPr/>
              </a:pPr>
              <a:r>
                <a:rPr lang="en-US" sz="2000" b="1" dirty="0">
                  <a:ln>
                    <a:solidFill>
                      <a:srgbClr val="FFFFFF">
                        <a:alpha val="0"/>
                      </a:srgbClr>
                    </a:solidFill>
                  </a:ln>
                  <a:solidFill>
                    <a:srgbClr val="FFC000">
                      <a:alpha val="99000"/>
                    </a:srgbClr>
                  </a:solidFill>
                </a:rPr>
                <a:t>WINDOWS</a:t>
              </a:r>
            </a:p>
          </p:txBody>
        </p:sp>
      </p:grpSp>
      <p:grpSp>
        <p:nvGrpSpPr>
          <p:cNvPr id="77" name="Group 76"/>
          <p:cNvGrpSpPr/>
          <p:nvPr/>
        </p:nvGrpSpPr>
        <p:grpSpPr>
          <a:xfrm>
            <a:off x="5274875" y="3021516"/>
            <a:ext cx="730368" cy="668622"/>
            <a:chOff x="3752072" y="686678"/>
            <a:chExt cx="932452" cy="853622"/>
          </a:xfrm>
        </p:grpSpPr>
        <p:sp>
          <p:nvSpPr>
            <p:cNvPr id="78" name="Rounded Rectangle 77"/>
            <p:cNvSpPr/>
            <p:nvPr/>
          </p:nvSpPr>
          <p:spPr bwMode="auto">
            <a:xfrm>
              <a:off x="3752072" y="686678"/>
              <a:ext cx="932452" cy="853622"/>
            </a:xfrm>
            <a:prstGeom prst="roundRect">
              <a:avLst>
                <a:gd name="adj" fmla="val 7074"/>
              </a:avLst>
            </a:prstGeom>
            <a:gradFill flip="none" rotWithShape="1">
              <a:gsLst>
                <a:gs pos="0">
                  <a:schemeClr val="tx1"/>
                </a:gs>
                <a:gs pos="100000">
                  <a:schemeClr val="tx1">
                    <a:lumMod val="65000"/>
                    <a:alpha val="7000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ctr" anchorCtr="0" compatLnSpc="1">
              <a:prstTxWarp prst="textNoShape">
                <a:avLst/>
              </a:prstTxWarp>
            </a:bodyPr>
            <a:lstStyle/>
            <a:p>
              <a:pPr marL="0" lvl="1" indent="-232992" algn="ctr" defTabSz="914099" fontAlgn="base">
                <a:lnSpc>
                  <a:spcPct val="90000"/>
                </a:lnSpc>
                <a:spcBef>
                  <a:spcPct val="0"/>
                </a:spcBef>
                <a:spcAft>
                  <a:spcPct val="0"/>
                </a:spcAft>
                <a:buSzPct val="90000"/>
                <a:defRPr/>
              </a:pPr>
              <a:endParaRPr lang="en-US" sz="1400" dirty="0">
                <a:ln>
                  <a:solidFill>
                    <a:srgbClr val="FFFFFF">
                      <a:alpha val="0"/>
                    </a:srgbClr>
                  </a:solidFill>
                </a:ln>
                <a:solidFill>
                  <a:srgbClr val="000000"/>
                </a:solidFill>
              </a:endParaRPr>
            </a:p>
          </p:txBody>
        </p:sp>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3735" y="843019"/>
              <a:ext cx="649128" cy="540941"/>
            </a:xfrm>
            <a:prstGeom prst="rect">
              <a:avLst/>
            </a:prstGeom>
          </p:spPr>
        </p:pic>
      </p:grpSp>
      <p:pic>
        <p:nvPicPr>
          <p:cNvPr id="80" name="Picture 2" descr="C:\Users\adi\Pictures\Logos\Windows-Intune_h_rgb_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754" y="200001"/>
            <a:ext cx="3352802" cy="38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44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750"/>
                                        <p:tgtEl>
                                          <p:spTgt spid="66"/>
                                        </p:tgtEl>
                                      </p:cBhvr>
                                    </p:animEffect>
                                  </p:childTnLst>
                                </p:cTn>
                              </p:par>
                            </p:childTnLst>
                          </p:cTn>
                        </p:par>
                        <p:par>
                          <p:cTn id="13" fill="hold">
                            <p:stCondLst>
                              <p:cond delay="750"/>
                            </p:stCondLst>
                            <p:childTnLst>
                              <p:par>
                                <p:cTn id="14" presetID="42"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750"/>
                                        <p:tgtEl>
                                          <p:spTgt spid="39"/>
                                        </p:tgtEl>
                                      </p:cBhvr>
                                    </p:animEffect>
                                    <p:anim calcmode="lin" valueType="num">
                                      <p:cBhvr>
                                        <p:cTn id="17" dur="750" fill="hold"/>
                                        <p:tgtEl>
                                          <p:spTgt spid="39"/>
                                        </p:tgtEl>
                                        <p:attrNameLst>
                                          <p:attrName>ppt_x</p:attrName>
                                        </p:attrNameLst>
                                      </p:cBhvr>
                                      <p:tavLst>
                                        <p:tav tm="0">
                                          <p:val>
                                            <p:strVal val="#ppt_x"/>
                                          </p:val>
                                        </p:tav>
                                        <p:tav tm="100000">
                                          <p:val>
                                            <p:strVal val="#ppt_x"/>
                                          </p:val>
                                        </p:tav>
                                      </p:tavLst>
                                    </p:anim>
                                    <p:anim calcmode="lin" valueType="num">
                                      <p:cBhvr>
                                        <p:cTn id="18" dur="750" fill="hold"/>
                                        <p:tgtEl>
                                          <p:spTgt spid="3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750"/>
                                        <p:tgtEl>
                                          <p:spTgt spid="50"/>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750"/>
                                        <p:tgtEl>
                                          <p:spTgt spid="43"/>
                                        </p:tgtEl>
                                      </p:cBhvr>
                                    </p:animEffect>
                                    <p:anim calcmode="lin" valueType="num">
                                      <p:cBhvr>
                                        <p:cTn id="26" dur="750" fill="hold"/>
                                        <p:tgtEl>
                                          <p:spTgt spid="43"/>
                                        </p:tgtEl>
                                        <p:attrNameLst>
                                          <p:attrName>ppt_x</p:attrName>
                                        </p:attrNameLst>
                                      </p:cBhvr>
                                      <p:tavLst>
                                        <p:tav tm="0">
                                          <p:val>
                                            <p:strVal val="#ppt_x"/>
                                          </p:val>
                                        </p:tav>
                                        <p:tav tm="100000">
                                          <p:val>
                                            <p:strVal val="#ppt_x"/>
                                          </p:val>
                                        </p:tav>
                                      </p:tavLst>
                                    </p:anim>
                                    <p:anim calcmode="lin" valueType="num">
                                      <p:cBhvr>
                                        <p:cTn id="27" dur="750" fill="hold"/>
                                        <p:tgtEl>
                                          <p:spTgt spid="43"/>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750"/>
                                        <p:tgtEl>
                                          <p:spTgt spid="47"/>
                                        </p:tgtEl>
                                      </p:cBhvr>
                                    </p:animEffect>
                                  </p:childTnLst>
                                </p:cTn>
                              </p:par>
                            </p:childTnLst>
                          </p:cTn>
                        </p:par>
                        <p:par>
                          <p:cTn id="31" fill="hold">
                            <p:stCondLst>
                              <p:cond delay="2250"/>
                            </p:stCondLst>
                            <p:childTnLst>
                              <p:par>
                                <p:cTn id="32" presetID="42"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750"/>
                                        <p:tgtEl>
                                          <p:spTgt spid="73"/>
                                        </p:tgtEl>
                                      </p:cBhvr>
                                    </p:animEffect>
                                    <p:anim calcmode="lin" valueType="num">
                                      <p:cBhvr>
                                        <p:cTn id="35" dur="750" fill="hold"/>
                                        <p:tgtEl>
                                          <p:spTgt spid="73"/>
                                        </p:tgtEl>
                                        <p:attrNameLst>
                                          <p:attrName>ppt_x</p:attrName>
                                        </p:attrNameLst>
                                      </p:cBhvr>
                                      <p:tavLst>
                                        <p:tav tm="0">
                                          <p:val>
                                            <p:strVal val="#ppt_x"/>
                                          </p:val>
                                        </p:tav>
                                        <p:tav tm="100000">
                                          <p:val>
                                            <p:strVal val="#ppt_x"/>
                                          </p:val>
                                        </p:tav>
                                      </p:tavLst>
                                    </p:anim>
                                    <p:anim calcmode="lin" valueType="num">
                                      <p:cBhvr>
                                        <p:cTn id="36" dur="750" fill="hold"/>
                                        <p:tgtEl>
                                          <p:spTgt spid="73"/>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5400000">
            <a:off x="3251070" y="1107578"/>
            <a:ext cx="2653733" cy="8847116"/>
          </a:xfrm>
          <a:prstGeom prst="rect">
            <a:avLst/>
          </a:prstGeom>
          <a:gradFill flip="none" rotWithShape="1">
            <a:gsLst>
              <a:gs pos="0">
                <a:schemeClr val="tx2">
                  <a:lumMod val="10000"/>
                  <a:alpha val="0"/>
                </a:schemeClr>
              </a:gs>
              <a:gs pos="92000">
                <a:schemeClr val="tx2">
                  <a:lumMod val="10000"/>
                  <a:alpha val="26000"/>
                </a:schemeClr>
              </a:gs>
              <a:gs pos="75000">
                <a:srgbClr val="081A26">
                  <a:alpha val="66000"/>
                </a:srgbClr>
              </a:gs>
              <a:gs pos="45000">
                <a:srgbClr val="001A2C">
                  <a:alpha val="83000"/>
                </a:srgbClr>
              </a:gs>
              <a:gs pos="23000">
                <a:schemeClr val="tx2">
                  <a:lumMod val="10000"/>
                  <a:alpha val="54000"/>
                </a:schemeClr>
              </a:gs>
              <a:gs pos="100000">
                <a:schemeClr val="tx2">
                  <a:alpha val="0"/>
                </a:schemeClr>
              </a:gs>
            </a:gsLst>
            <a:lin ang="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rgbClr val="FF0000"/>
              </a:solidFill>
            </a:endParaRPr>
          </a:p>
        </p:txBody>
      </p:sp>
      <p:grpSp>
        <p:nvGrpSpPr>
          <p:cNvPr id="50" name="Group 49"/>
          <p:cNvGrpSpPr/>
          <p:nvPr/>
        </p:nvGrpSpPr>
        <p:grpSpPr>
          <a:xfrm>
            <a:off x="4724400" y="2057400"/>
            <a:ext cx="4124036" cy="2362200"/>
            <a:chOff x="4724400" y="2057400"/>
            <a:chExt cx="4124036" cy="2362200"/>
          </a:xfrm>
        </p:grpSpPr>
        <p:pic>
          <p:nvPicPr>
            <p:cNvPr id="68" name="Picture 2" descr="C:\Users\James Syngai\Pictures\Microsoft Clip Organizer\Data Warehouse_1.png"/>
            <p:cNvPicPr>
              <a:picLocks noChangeAspect="1" noChangeArrowheads="1"/>
            </p:cNvPicPr>
            <p:nvPr/>
          </p:nvPicPr>
          <p:blipFill rotWithShape="1">
            <a:blip r:embed="rId3" cstate="print"/>
            <a:srcRect r="58080"/>
            <a:stretch/>
          </p:blipFill>
          <p:spPr bwMode="auto">
            <a:xfrm flipH="1">
              <a:off x="4724400" y="2057400"/>
              <a:ext cx="4114800" cy="2362200"/>
            </a:xfrm>
            <a:prstGeom prst="rect">
              <a:avLst/>
            </a:prstGeom>
            <a:noFill/>
            <a:ln>
              <a:noFill/>
            </a:ln>
          </p:spPr>
        </p:pic>
        <p:sp>
          <p:nvSpPr>
            <p:cNvPr id="47" name="Rectangle 46"/>
            <p:cNvSpPr/>
            <p:nvPr/>
          </p:nvSpPr>
          <p:spPr>
            <a:xfrm>
              <a:off x="6029036" y="2362200"/>
              <a:ext cx="2819400" cy="1256144"/>
            </a:xfrm>
            <a:prstGeom prst="rect">
              <a:avLst/>
            </a:prstGeom>
            <a:gradFill flip="none" rotWithShape="1">
              <a:gsLst>
                <a:gs pos="0">
                  <a:schemeClr val="tx2">
                    <a:lumMod val="10000"/>
                    <a:alpha val="67000"/>
                  </a:schemeClr>
                </a:gs>
                <a:gs pos="67000">
                  <a:srgbClr val="191919">
                    <a:alpha val="79000"/>
                  </a:srgbClr>
                </a:gs>
                <a:gs pos="100000">
                  <a:schemeClr val="tx2">
                    <a:alpha val="0"/>
                  </a:schemeClr>
                </a:gs>
              </a:gsLst>
              <a:lin ang="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rgbClr val="FF0000"/>
                </a:solidFill>
              </a:endParaRPr>
            </a:p>
          </p:txBody>
        </p:sp>
        <p:pic>
          <p:nvPicPr>
            <p:cNvPr id="69"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980" y="2523836"/>
              <a:ext cx="940858" cy="26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descr="C:\Users\wenwen\Desktop\DTP-OptPack-SA_bL_r.png"/>
            <p:cNvPicPr>
              <a:picLocks noChangeAspect="1" noChangeArrowheads="1"/>
            </p:cNvPicPr>
            <p:nvPr/>
          </p:nvPicPr>
          <p:blipFill>
            <a:blip r:embed="rId5" cstate="print"/>
            <a:srcRect/>
            <a:stretch>
              <a:fillRect/>
            </a:stretch>
          </p:blipFill>
          <p:spPr bwMode="auto">
            <a:xfrm>
              <a:off x="6552333" y="3032142"/>
              <a:ext cx="1914236" cy="320658"/>
            </a:xfrm>
            <a:prstGeom prst="rect">
              <a:avLst/>
            </a:prstGeom>
            <a:noFill/>
          </p:spPr>
        </p:pic>
        <p:pic>
          <p:nvPicPr>
            <p:cNvPr id="71" name="Picture 4" descr="C:\Users\wenwen\Desktop\Logos\System Center\System Center generic brand Grid h r.png"/>
            <p:cNvPicPr>
              <a:picLocks noChangeAspect="1" noChangeArrowheads="1"/>
            </p:cNvPicPr>
            <p:nvPr/>
          </p:nvPicPr>
          <p:blipFill>
            <a:blip r:embed="rId6" cstate="print"/>
            <a:srcRect/>
            <a:stretch>
              <a:fillRect/>
            </a:stretch>
          </p:blipFill>
          <p:spPr bwMode="auto">
            <a:xfrm>
              <a:off x="6096000" y="2514600"/>
              <a:ext cx="1332922" cy="293022"/>
            </a:xfrm>
            <a:prstGeom prst="rect">
              <a:avLst/>
            </a:prstGeom>
            <a:noFill/>
          </p:spPr>
        </p:pic>
      </p:grpSp>
      <p:sp useBgFill="1">
        <p:nvSpPr>
          <p:cNvPr id="32" name="background 1"/>
          <p:cNvSpPr/>
          <p:nvPr/>
        </p:nvSpPr>
        <p:spPr bwMode="auto">
          <a:xfrm>
            <a:off x="1322137" y="3657600"/>
            <a:ext cx="6482395" cy="1656409"/>
          </a:xfrm>
          <a:prstGeom prst="ellipse">
            <a:avLst/>
          </a:prstGeom>
          <a:ln>
            <a:headEnd type="none" w="med" len="med"/>
            <a:tailEnd type="none" w="med" len="med"/>
          </a:ln>
          <a:effectLst>
            <a:softEdge rad="469900"/>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grpSp>
        <p:nvGrpSpPr>
          <p:cNvPr id="51" name="Group 50"/>
          <p:cNvGrpSpPr/>
          <p:nvPr/>
        </p:nvGrpSpPr>
        <p:grpSpPr>
          <a:xfrm>
            <a:off x="-76200" y="2133600"/>
            <a:ext cx="4633408" cy="1828800"/>
            <a:chOff x="-76200" y="2133600"/>
            <a:chExt cx="4633408" cy="1828800"/>
          </a:xfrm>
        </p:grpSpPr>
        <p:grpSp>
          <p:nvGrpSpPr>
            <p:cNvPr id="42" name="Group 41"/>
            <p:cNvGrpSpPr/>
            <p:nvPr/>
          </p:nvGrpSpPr>
          <p:grpSpPr>
            <a:xfrm>
              <a:off x="-76200" y="2133600"/>
              <a:ext cx="4633408" cy="1828800"/>
              <a:chOff x="-7620000" y="228600"/>
              <a:chExt cx="4633408" cy="2616142"/>
            </a:xfrm>
          </p:grpSpPr>
          <p:pic>
            <p:nvPicPr>
              <p:cNvPr id="1029" name="Picture 5" descr="C:\Users\adi\Pictures\Artwork_Imagery\Icons - Illustrations\Internet Clouds web\cloud 1.png"/>
              <p:cNvPicPr>
                <a:picLocks noChangeAspect="1" noChangeArrowheads="1"/>
              </p:cNvPicPr>
              <p:nvPr/>
            </p:nvPicPr>
            <p:blipFill>
              <a:blip r:embed="rId7" cstate="print"/>
              <a:srcRect/>
              <a:stretch>
                <a:fillRect/>
              </a:stretch>
            </p:blipFill>
            <p:spPr bwMode="auto">
              <a:xfrm>
                <a:off x="-7620000" y="228600"/>
                <a:ext cx="4633408" cy="2616142"/>
              </a:xfrm>
              <a:prstGeom prst="rect">
                <a:avLst/>
              </a:prstGeom>
              <a:noFill/>
            </p:spPr>
          </p:pic>
          <p:pic>
            <p:nvPicPr>
              <p:cNvPr id="38" name="Picture 5" descr="C:\Users\adi\Pictures\Artwork_Imagery\Icons - Illustrations\Internet Clouds web\cloud 1.png"/>
              <p:cNvPicPr>
                <a:picLocks noChangeAspect="1" noChangeArrowheads="1"/>
              </p:cNvPicPr>
              <p:nvPr/>
            </p:nvPicPr>
            <p:blipFill>
              <a:blip r:embed="rId7" cstate="print"/>
              <a:srcRect/>
              <a:stretch>
                <a:fillRect/>
              </a:stretch>
            </p:blipFill>
            <p:spPr bwMode="auto">
              <a:xfrm>
                <a:off x="-7620000" y="228600"/>
                <a:ext cx="4633408" cy="2616142"/>
              </a:xfrm>
              <a:prstGeom prst="rect">
                <a:avLst/>
              </a:prstGeom>
              <a:noFill/>
            </p:spPr>
          </p:pic>
          <p:pic>
            <p:nvPicPr>
              <p:cNvPr id="39" name="Picture 5" descr="C:\Users\adi\Pictures\Artwork_Imagery\Icons - Illustrations\Internet Clouds web\cloud 1.png"/>
              <p:cNvPicPr>
                <a:picLocks noChangeAspect="1" noChangeArrowheads="1"/>
              </p:cNvPicPr>
              <p:nvPr/>
            </p:nvPicPr>
            <p:blipFill>
              <a:blip r:embed="rId7" cstate="print"/>
              <a:srcRect/>
              <a:stretch>
                <a:fillRect/>
              </a:stretch>
            </p:blipFill>
            <p:spPr bwMode="auto">
              <a:xfrm>
                <a:off x="-7620000" y="228600"/>
                <a:ext cx="4633408" cy="2616142"/>
              </a:xfrm>
              <a:prstGeom prst="rect">
                <a:avLst/>
              </a:prstGeom>
              <a:noFill/>
            </p:spPr>
          </p:pic>
          <p:pic>
            <p:nvPicPr>
              <p:cNvPr id="40" name="Picture 5" descr="C:\Users\adi\Pictures\Artwork_Imagery\Icons - Illustrations\Internet Clouds web\cloud 1.png"/>
              <p:cNvPicPr>
                <a:picLocks noChangeAspect="1" noChangeArrowheads="1"/>
              </p:cNvPicPr>
              <p:nvPr/>
            </p:nvPicPr>
            <p:blipFill>
              <a:blip r:embed="rId7" cstate="print"/>
              <a:srcRect/>
              <a:stretch>
                <a:fillRect/>
              </a:stretch>
            </p:blipFill>
            <p:spPr bwMode="auto">
              <a:xfrm>
                <a:off x="-7620000" y="228600"/>
                <a:ext cx="4633408" cy="2616142"/>
              </a:xfrm>
              <a:prstGeom prst="rect">
                <a:avLst/>
              </a:prstGeom>
              <a:noFill/>
            </p:spPr>
          </p:pic>
        </p:grpSp>
        <p:pic>
          <p:nvPicPr>
            <p:cNvPr id="1030" name="Picture 6" descr="C:\Users\adi\Pictures\Logos\Windows intune black.png"/>
            <p:cNvPicPr>
              <a:picLocks noChangeAspect="1" noChangeArrowheads="1"/>
            </p:cNvPicPr>
            <p:nvPr/>
          </p:nvPicPr>
          <p:blipFill>
            <a:blip r:embed="rId8" cstate="print"/>
            <a:srcRect/>
            <a:stretch>
              <a:fillRect/>
            </a:stretch>
          </p:blipFill>
          <p:spPr bwMode="auto">
            <a:xfrm>
              <a:off x="992683" y="2743200"/>
              <a:ext cx="2495642" cy="307562"/>
            </a:xfrm>
            <a:prstGeom prst="rect">
              <a:avLst/>
            </a:prstGeom>
            <a:noFill/>
          </p:spPr>
        </p:pic>
      </p:grpSp>
      <p:grpSp>
        <p:nvGrpSpPr>
          <p:cNvPr id="33" name="Group 32"/>
          <p:cNvGrpSpPr/>
          <p:nvPr/>
        </p:nvGrpSpPr>
        <p:grpSpPr>
          <a:xfrm>
            <a:off x="-228378" y="3348574"/>
            <a:ext cx="9753600" cy="1383696"/>
            <a:chOff x="41341" y="3447361"/>
            <a:chExt cx="9753600" cy="1383696"/>
          </a:xfrm>
        </p:grpSpPr>
        <p:sp>
          <p:nvSpPr>
            <p:cNvPr id="34" name="Freeform 33"/>
            <p:cNvSpPr>
              <a:spLocks/>
            </p:cNvSpPr>
            <p:nvPr/>
          </p:nvSpPr>
          <p:spPr bwMode="auto">
            <a:xfrm rot="10800000">
              <a:off x="41341" y="3447361"/>
              <a:ext cx="9753600" cy="1176492"/>
            </a:xfrm>
            <a:custGeom>
              <a:avLst/>
              <a:gdLst/>
              <a:ahLst/>
              <a:cxnLst>
                <a:cxn ang="0">
                  <a:pos x="0" y="964"/>
                </a:cxn>
                <a:cxn ang="0">
                  <a:pos x="3532" y="0"/>
                </a:cxn>
                <a:cxn ang="0">
                  <a:pos x="7064" y="964"/>
                </a:cxn>
              </a:cxnLst>
              <a:rect l="0" t="0" r="r" b="b"/>
              <a:pathLst>
                <a:path w="7064" h="964">
                  <a:moveTo>
                    <a:pt x="0" y="964"/>
                  </a:moveTo>
                  <a:cubicBezTo>
                    <a:pt x="0" y="432"/>
                    <a:pt x="1581" y="0"/>
                    <a:pt x="3532" y="0"/>
                  </a:cubicBezTo>
                  <a:cubicBezTo>
                    <a:pt x="5483" y="0"/>
                    <a:pt x="7064" y="432"/>
                    <a:pt x="7064" y="964"/>
                  </a:cubicBezTo>
                </a:path>
              </a:pathLst>
            </a:custGeom>
            <a:noFill/>
            <a:ln w="635000" cap="flat">
              <a:gradFill flip="none" rotWithShape="1">
                <a:gsLst>
                  <a:gs pos="100000">
                    <a:schemeClr val="bg1">
                      <a:alpha val="0"/>
                    </a:schemeClr>
                  </a:gs>
                  <a:gs pos="50000">
                    <a:schemeClr val="tx1"/>
                  </a:gs>
                  <a:gs pos="0">
                    <a:schemeClr val="bg1">
                      <a:alpha val="0"/>
                    </a:schemeClr>
                  </a:gs>
                </a:gsLst>
                <a:path path="circle">
                  <a:fillToRect l="100000" t="100000"/>
                </a:path>
                <a:tileRect r="-100000" b="-100000"/>
              </a:gra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pic>
          <p:nvPicPr>
            <p:cNvPr id="35" name="Windows 7 Enterprise logo"/>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547852" y="4360173"/>
              <a:ext cx="4048296" cy="47088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apidly respond"/>
          <p:cNvSpPr/>
          <p:nvPr/>
        </p:nvSpPr>
        <p:spPr>
          <a:xfrm>
            <a:off x="186129" y="5094796"/>
            <a:ext cx="4383896" cy="1785104"/>
          </a:xfrm>
          <a:prstGeom prst="rect">
            <a:avLst/>
          </a:prstGeom>
        </p:spPr>
        <p:txBody>
          <a:bodyPr wrap="square">
            <a:spAutoFit/>
          </a:bodyPr>
          <a:lstStyle/>
          <a:p>
            <a:pPr>
              <a:spcAft>
                <a:spcPts val="1200"/>
              </a:spcAft>
            </a:pPr>
            <a:r>
              <a:rPr lang="en-US" sz="2000" dirty="0">
                <a:solidFill>
                  <a:srgbClr val="FFFFFF">
                    <a:alpha val="99000"/>
                  </a:srgbClr>
                </a:solidFill>
              </a:rPr>
              <a:t>No infrastructure required</a:t>
            </a:r>
          </a:p>
          <a:p>
            <a:pPr>
              <a:spcAft>
                <a:spcPts val="1200"/>
              </a:spcAft>
            </a:pPr>
            <a:r>
              <a:rPr lang="en-US" sz="2000" dirty="0">
                <a:solidFill>
                  <a:srgbClr val="FFFFFF">
                    <a:alpha val="99000"/>
                  </a:srgbClr>
                </a:solidFill>
              </a:rPr>
              <a:t>Delivers management essentials</a:t>
            </a:r>
          </a:p>
          <a:p>
            <a:pPr>
              <a:spcAft>
                <a:spcPts val="1200"/>
              </a:spcAft>
            </a:pPr>
            <a:r>
              <a:rPr lang="en-US" sz="2000" dirty="0">
                <a:solidFill>
                  <a:srgbClr val="FFFFFF">
                    <a:alpha val="99000"/>
                  </a:srgbClr>
                </a:solidFill>
              </a:rPr>
              <a:t>Easily extends to unmanaged PCs</a:t>
            </a:r>
          </a:p>
          <a:p>
            <a:pPr>
              <a:spcAft>
                <a:spcPts val="1200"/>
              </a:spcAft>
            </a:pPr>
            <a:endParaRPr lang="en-US" sz="2000" dirty="0">
              <a:solidFill>
                <a:srgbClr val="FFFFFF">
                  <a:alpha val="99000"/>
                </a:srgbClr>
              </a:solidFill>
            </a:endParaRPr>
          </a:p>
        </p:txBody>
      </p:sp>
      <p:sp>
        <p:nvSpPr>
          <p:cNvPr id="3" name="TextBox 2"/>
          <p:cNvSpPr txBox="1"/>
          <p:nvPr/>
        </p:nvSpPr>
        <p:spPr>
          <a:xfrm>
            <a:off x="5296392" y="5035421"/>
            <a:ext cx="3658919" cy="1785104"/>
          </a:xfrm>
          <a:prstGeom prst="rect">
            <a:avLst/>
          </a:prstGeom>
          <a:noFill/>
        </p:spPr>
        <p:txBody>
          <a:bodyPr wrap="square" rtlCol="0">
            <a:spAutoFit/>
          </a:bodyPr>
          <a:lstStyle/>
          <a:p>
            <a:pPr algn="r">
              <a:spcAft>
                <a:spcPts val="1200"/>
              </a:spcAft>
            </a:pPr>
            <a:r>
              <a:rPr lang="en-US" sz="2000" dirty="0">
                <a:solidFill>
                  <a:srgbClr val="FFFFFF">
                    <a:alpha val="99000"/>
                  </a:srgbClr>
                </a:solidFill>
              </a:rPr>
              <a:t>Enterprise-grade</a:t>
            </a:r>
          </a:p>
          <a:p>
            <a:pPr algn="r">
              <a:spcAft>
                <a:spcPts val="1200"/>
              </a:spcAft>
            </a:pPr>
            <a:r>
              <a:rPr lang="en-US" sz="2000" dirty="0">
                <a:solidFill>
                  <a:srgbClr val="FFFFFF">
                    <a:alpha val="99000"/>
                  </a:srgbClr>
                </a:solidFill>
              </a:rPr>
              <a:t>Recommended for most  </a:t>
            </a:r>
          </a:p>
          <a:p>
            <a:pPr algn="r">
              <a:spcAft>
                <a:spcPts val="1200"/>
              </a:spcAft>
            </a:pPr>
            <a:r>
              <a:rPr lang="en-US" sz="2000" dirty="0">
                <a:solidFill>
                  <a:srgbClr val="FFFFFF">
                    <a:alpha val="99000"/>
                  </a:srgbClr>
                </a:solidFill>
              </a:rPr>
              <a:t>large organizations</a:t>
            </a:r>
          </a:p>
          <a:p>
            <a:endParaRPr lang="en-US" sz="2000" dirty="0">
              <a:solidFill>
                <a:srgbClr val="FFFFFF"/>
              </a:solidFill>
            </a:endParaRPr>
          </a:p>
        </p:txBody>
      </p:sp>
      <p:sp>
        <p:nvSpPr>
          <p:cNvPr id="28" name="Title 23"/>
          <p:cNvSpPr txBox="1">
            <a:spLocks/>
          </p:cNvSpPr>
          <p:nvPr/>
        </p:nvSpPr>
        <p:spPr>
          <a:xfrm>
            <a:off x="388231" y="205578"/>
            <a:ext cx="8905897" cy="729430"/>
          </a:xfrm>
          <a:prstGeom prst="rect">
            <a:avLst/>
          </a:prstGeom>
          <a:noFill/>
        </p:spPr>
        <p:txBody>
          <a:bodyPr wrap="square" rtlCol="0">
            <a:spAutoFit/>
          </a:bodyPr>
          <a:lstStyle>
            <a:lvl1pPr marL="0" algn="l" defTabSz="914363" rtl="0" eaLnBrk="1" latinLnBrk="0" hangingPunct="1">
              <a:lnSpc>
                <a:spcPct val="90000"/>
              </a:lnSpc>
              <a:spcBef>
                <a:spcPct val="0"/>
              </a:spcBef>
              <a:buNone/>
              <a:defRPr lang="en-US" sz="2400" b="0" kern="1200" cap="none" spc="0" dirty="0">
                <a:ln w="3175">
                  <a:noFill/>
                </a:ln>
                <a:gradFill>
                  <a:gsLst>
                    <a:gs pos="0">
                      <a:schemeClr val="tx1"/>
                    </a:gs>
                    <a:gs pos="100000">
                      <a:schemeClr val="tx1">
                        <a:lumMod val="65000"/>
                      </a:schemeClr>
                    </a:gs>
                  </a:gsLst>
                  <a:lin ang="5400000" scaled="0"/>
                </a:gradFill>
                <a:effectLst/>
                <a:latin typeface="Segoe UI" pitchFamily="34" charset="0"/>
                <a:ea typeface="+mn-ea"/>
                <a:cs typeface="Segoe UI" pitchFamily="34" charset="0"/>
              </a:defRPr>
            </a:lvl1pPr>
          </a:lstStyle>
          <a:p>
            <a:r>
              <a:rPr sz="2800" smtClean="0">
                <a:gradFill>
                  <a:gsLst>
                    <a:gs pos="0">
                      <a:srgbClr val="FFFFFF"/>
                    </a:gs>
                    <a:gs pos="100000">
                      <a:srgbClr val="FFFFFF">
                        <a:lumMod val="65000"/>
                      </a:srgbClr>
                    </a:gs>
                  </a:gsLst>
                  <a:lin ang="5400000" scaled="0"/>
                </a:gradFill>
              </a:rPr>
              <a:t>Which PC management solution is right for you today?</a:t>
            </a:r>
            <a:r>
              <a:rPr smtClean="0">
                <a:gradFill>
                  <a:gsLst>
                    <a:gs pos="0">
                      <a:srgbClr val="FFFFFF"/>
                    </a:gs>
                    <a:gs pos="100000">
                      <a:srgbClr val="FFFFFF">
                        <a:lumMod val="65000"/>
                      </a:srgbClr>
                    </a:gs>
                  </a:gsLst>
                  <a:lin ang="5400000" scaled="0"/>
                </a:gradFill>
              </a:rPr>
              <a:t/>
            </a:r>
            <a:br>
              <a:rPr smtClean="0">
                <a:gradFill>
                  <a:gsLst>
                    <a:gs pos="0">
                      <a:srgbClr val="FFFFFF"/>
                    </a:gs>
                    <a:gs pos="100000">
                      <a:srgbClr val="FFFFFF">
                        <a:lumMod val="65000"/>
                      </a:srgbClr>
                    </a:gs>
                  </a:gsLst>
                  <a:lin ang="5400000" scaled="0"/>
                </a:gradFill>
              </a:rPr>
            </a:br>
            <a:r>
              <a:rPr sz="1800" smtClean="0">
                <a:gradFill>
                  <a:gsLst>
                    <a:gs pos="0">
                      <a:srgbClr val="FFFFFF"/>
                    </a:gs>
                    <a:gs pos="100000">
                      <a:srgbClr val="FFFFFF">
                        <a:lumMod val="65000"/>
                      </a:srgbClr>
                    </a:gs>
                  </a:gsLst>
                  <a:lin ang="5400000" scaled="0"/>
                </a:gradFill>
              </a:rPr>
              <a:t>Microsoft Offers Flexibility and Choice with Best-in-Class Management </a:t>
            </a:r>
          </a:p>
        </p:txBody>
      </p:sp>
      <p:sp>
        <p:nvSpPr>
          <p:cNvPr id="29" name="Rectangle 3"/>
          <p:cNvSpPr txBox="1">
            <a:spLocks noChangeArrowheads="1"/>
          </p:cNvSpPr>
          <p:nvPr/>
        </p:nvSpPr>
        <p:spPr bwMode="auto">
          <a:xfrm>
            <a:off x="221204" y="1244996"/>
            <a:ext cx="4038600" cy="630712"/>
          </a:xfrm>
          <a:prstGeom prst="rect">
            <a:avLst/>
          </a:prstGeom>
          <a:gradFill flip="none" rotWithShape="1">
            <a:gsLst>
              <a:gs pos="0">
                <a:srgbClr val="000000">
                  <a:alpha val="0"/>
                </a:srgbClr>
              </a:gs>
              <a:gs pos="100000">
                <a:srgbClr val="000000">
                  <a:alpha val="0"/>
                </a:srgbClr>
              </a:gs>
              <a:gs pos="50000">
                <a:srgbClr val="0A1E4A">
                  <a:alpha val="50000"/>
                </a:srgbClr>
              </a:gs>
              <a:gs pos="10000">
                <a:srgbClr val="000000">
                  <a:alpha val="50000"/>
                </a:srgbClr>
              </a:gs>
              <a:gs pos="90000">
                <a:srgbClr val="000000">
                  <a:alpha val="50000"/>
                </a:srgbClr>
              </a:gs>
            </a:gsLst>
            <a:path path="circle">
              <a:fillToRect l="100000" t="100000"/>
            </a:path>
            <a:tileRect r="-100000" b="-100000"/>
          </a:gradFill>
          <a:ln w="9525">
            <a:noFill/>
            <a:miter lim="800000"/>
            <a:headEnd/>
            <a:tailEnd/>
          </a:ln>
        </p:spPr>
        <p:txBody>
          <a:bodyPr vert="horz" wrap="square" lIns="0" tIns="64008" rIns="0" bIns="18288" numCol="1" anchor="ctr" anchorCtr="0" compatLnSpc="1">
            <a:prstTxWarp prst="textNoShape">
              <a:avLst/>
            </a:prstTxWarp>
            <a:noAutofit/>
          </a:bodyPr>
          <a:lstStyle>
            <a:defPPr>
              <a:defRPr lang="en-US"/>
            </a:defPPr>
            <a:lvl1pPr lvl="0" algn="ctr" defTabSz="1188672">
              <a:lnSpc>
                <a:spcPct val="90000"/>
              </a:lnSpc>
              <a:defRPr sz="3600" i="0" spc="-150">
                <a:ln w="3175">
                  <a:noFill/>
                </a:ln>
                <a:gradFill flip="none" rotWithShape="1">
                  <a:gsLst>
                    <a:gs pos="0">
                      <a:schemeClr val="tx1"/>
                    </a:gs>
                    <a:gs pos="86000">
                      <a:schemeClr val="tx1"/>
                    </a:gs>
                  </a:gsLst>
                  <a:lin ang="5400000" scaled="0"/>
                  <a:tileRect/>
                </a:gradFill>
                <a:effectLst/>
                <a:latin typeface="Segoe Condensed" pitchFamily="34" charset="0"/>
                <a:cs typeface="Arial" charset="0"/>
              </a:defRPr>
            </a:lvl1pPr>
          </a:lstStyle>
          <a:p>
            <a:r>
              <a:rPr lang="en-US" sz="3200" dirty="0" smtClean="0">
                <a:solidFill>
                  <a:srgbClr val="FFFFFF"/>
                </a:solidFill>
                <a:latin typeface="Segoe UI" pitchFamily="34" charset="0"/>
                <a:ea typeface="Segoe UI" pitchFamily="34" charset="0"/>
                <a:cs typeface="Segoe UI" pitchFamily="34" charset="0"/>
              </a:rPr>
              <a:t>Online</a:t>
            </a:r>
            <a:endParaRPr lang="en-US" sz="3200" dirty="0">
              <a:solidFill>
                <a:srgbClr val="FFFFFF"/>
              </a:solidFill>
              <a:latin typeface="Segoe UI" pitchFamily="34" charset="0"/>
              <a:ea typeface="Segoe UI" pitchFamily="34" charset="0"/>
              <a:cs typeface="Segoe UI" pitchFamily="34" charset="0"/>
            </a:endParaRPr>
          </a:p>
        </p:txBody>
      </p:sp>
      <p:sp>
        <p:nvSpPr>
          <p:cNvPr id="30" name="Rectangle 3"/>
          <p:cNvSpPr txBox="1">
            <a:spLocks noChangeArrowheads="1"/>
          </p:cNvSpPr>
          <p:nvPr/>
        </p:nvSpPr>
        <p:spPr bwMode="auto">
          <a:xfrm>
            <a:off x="4724400" y="1244996"/>
            <a:ext cx="4038600" cy="630712"/>
          </a:xfrm>
          <a:prstGeom prst="rect">
            <a:avLst/>
          </a:prstGeom>
          <a:gradFill flip="none" rotWithShape="1">
            <a:gsLst>
              <a:gs pos="0">
                <a:srgbClr val="000000">
                  <a:alpha val="0"/>
                </a:srgbClr>
              </a:gs>
              <a:gs pos="100000">
                <a:srgbClr val="000000">
                  <a:alpha val="0"/>
                </a:srgbClr>
              </a:gs>
              <a:gs pos="50000">
                <a:srgbClr val="0A1E4A">
                  <a:alpha val="50000"/>
                </a:srgbClr>
              </a:gs>
              <a:gs pos="10000">
                <a:srgbClr val="000000">
                  <a:alpha val="50000"/>
                </a:srgbClr>
              </a:gs>
              <a:gs pos="90000">
                <a:srgbClr val="000000">
                  <a:alpha val="50000"/>
                </a:srgbClr>
              </a:gs>
            </a:gsLst>
            <a:path path="circle">
              <a:fillToRect l="100000" t="100000"/>
            </a:path>
            <a:tileRect r="-100000" b="-100000"/>
          </a:gradFill>
          <a:ln w="9525">
            <a:noFill/>
            <a:miter lim="800000"/>
            <a:headEnd/>
            <a:tailEnd/>
          </a:ln>
        </p:spPr>
        <p:txBody>
          <a:bodyPr vert="horz" wrap="square" lIns="0" tIns="64008" rIns="0" bIns="18288" numCol="1" anchor="ctr" anchorCtr="0" compatLnSpc="1">
            <a:prstTxWarp prst="textNoShape">
              <a:avLst/>
            </a:prstTxWarp>
            <a:noAutofit/>
          </a:bodyPr>
          <a:lstStyle>
            <a:defPPr>
              <a:defRPr lang="en-US"/>
            </a:defPPr>
            <a:lvl1pPr lvl="0" algn="ctr" defTabSz="1188672">
              <a:lnSpc>
                <a:spcPct val="90000"/>
              </a:lnSpc>
              <a:defRPr sz="3600" i="0" spc="-150">
                <a:ln w="3175">
                  <a:noFill/>
                </a:ln>
                <a:gradFill flip="none" rotWithShape="1">
                  <a:gsLst>
                    <a:gs pos="0">
                      <a:schemeClr val="tx1"/>
                    </a:gs>
                    <a:gs pos="86000">
                      <a:schemeClr val="tx1"/>
                    </a:gs>
                  </a:gsLst>
                  <a:lin ang="5400000" scaled="0"/>
                  <a:tileRect/>
                </a:gradFill>
                <a:effectLst/>
                <a:latin typeface="Segoe Condensed" pitchFamily="34" charset="0"/>
                <a:cs typeface="Arial" charset="0"/>
              </a:defRPr>
            </a:lvl1pPr>
          </a:lstStyle>
          <a:p>
            <a:r>
              <a:rPr lang="en-US" sz="3200" dirty="0" smtClean="0">
                <a:solidFill>
                  <a:srgbClr val="FFFFFF"/>
                </a:solidFill>
                <a:latin typeface="Segoe UI" pitchFamily="34" charset="0"/>
                <a:ea typeface="Segoe UI" pitchFamily="34" charset="0"/>
                <a:cs typeface="Segoe UI" pitchFamily="34" charset="0"/>
              </a:rPr>
              <a:t>On-premises</a:t>
            </a:r>
            <a:endParaRPr lang="en-US" sz="3200" dirty="0">
              <a:solidFill>
                <a:srgbClr val="FFFFFF"/>
              </a:solidFill>
              <a:latin typeface="Segoe UI" pitchFamily="34" charset="0"/>
              <a:ea typeface="Segoe UI" pitchFamily="34" charset="0"/>
              <a:cs typeface="Segoe UI" pitchFamily="34" charset="0"/>
            </a:endParaRPr>
          </a:p>
        </p:txBody>
      </p:sp>
      <p:sp>
        <p:nvSpPr>
          <p:cNvPr id="31" name="Rectangle 30"/>
          <p:cNvSpPr/>
          <p:nvPr/>
        </p:nvSpPr>
        <p:spPr bwMode="auto">
          <a:xfrm>
            <a:off x="244329" y="1839132"/>
            <a:ext cx="4015476"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sp>
        <p:nvSpPr>
          <p:cNvPr id="41" name="Rectangle 40"/>
          <p:cNvSpPr/>
          <p:nvPr/>
        </p:nvSpPr>
        <p:spPr bwMode="auto">
          <a:xfrm>
            <a:off x="4724400" y="1828800"/>
            <a:ext cx="4015476"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spTree>
    <p:extLst>
      <p:ext uri="{BB962C8B-B14F-4D97-AF65-F5344CB8AC3E}">
        <p14:creationId xmlns:p14="http://schemas.microsoft.com/office/powerpoint/2010/main" val="2154477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50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Effect transition="in" filter="fade">
                                      <p:cBhvr>
                                        <p:cTn id="9" dur="1000"/>
                                        <p:tgtEl>
                                          <p:spTgt spid="51"/>
                                        </p:tgtEl>
                                      </p:cBhvr>
                                    </p:animEffect>
                                  </p:childTnLst>
                                </p:cTn>
                              </p:par>
                              <p:par>
                                <p:cTn id="10" presetID="53" presetClass="entr" presetSubtype="0" fill="hold" nodeType="withEffect">
                                  <p:stCondLst>
                                    <p:cond delay="10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1000" fill="hold"/>
                                        <p:tgtEl>
                                          <p:spTgt spid="50"/>
                                        </p:tgtEl>
                                        <p:attrNameLst>
                                          <p:attrName>ppt_w</p:attrName>
                                        </p:attrNameLst>
                                      </p:cBhvr>
                                      <p:tavLst>
                                        <p:tav tm="0">
                                          <p:val>
                                            <p:fltVal val="0"/>
                                          </p:val>
                                        </p:tav>
                                        <p:tav tm="100000">
                                          <p:val>
                                            <p:strVal val="#ppt_w"/>
                                          </p:val>
                                        </p:tav>
                                      </p:tavLst>
                                    </p:anim>
                                    <p:anim calcmode="lin" valueType="num">
                                      <p:cBhvr>
                                        <p:cTn id="13" dur="1000" fill="hold"/>
                                        <p:tgtEl>
                                          <p:spTgt spid="50"/>
                                        </p:tgtEl>
                                        <p:attrNameLst>
                                          <p:attrName>ppt_h</p:attrName>
                                        </p:attrNameLst>
                                      </p:cBhvr>
                                      <p:tavLst>
                                        <p:tav tm="0">
                                          <p:val>
                                            <p:fltVal val="0"/>
                                          </p:val>
                                        </p:tav>
                                        <p:tav tm="100000">
                                          <p:val>
                                            <p:strVal val="#ppt_h"/>
                                          </p:val>
                                        </p:tav>
                                      </p:tavLst>
                                    </p:anim>
                                    <p:animEffect transition="in" filter="fade">
                                      <p:cBhvr>
                                        <p:cTn id="14" dur="1000"/>
                                        <p:tgtEl>
                                          <p:spTgt spid="50"/>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right)">
                                      <p:cBhvr>
                                        <p:cTn id="1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3253966" y="3352800"/>
            <a:ext cx="2636068" cy="17526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1463040" numCol="1" rtlCol="0" anchor="ctr" anchorCtr="0" compatLnSpc="1">
            <a:prstTxWarp prst="textNoShape">
              <a:avLst/>
            </a:prstTxWarp>
          </a:bodyPr>
          <a:lstStyle/>
          <a:p>
            <a:pPr algn="ctr">
              <a:lnSpc>
                <a:spcPct val="90000"/>
              </a:lnSpc>
            </a:pPr>
            <a:r>
              <a:rPr lang="en-US" sz="1600" dirty="0">
                <a:gradFill>
                  <a:gsLst>
                    <a:gs pos="0">
                      <a:srgbClr val="FFFFFF"/>
                    </a:gs>
                    <a:gs pos="100000">
                      <a:srgbClr val="FFFFFF"/>
                    </a:gs>
                  </a:gsLst>
                  <a:lin ang="16200000" scaled="1"/>
                </a:gradFill>
              </a:rPr>
              <a:t>Quick Deployment Scenarios</a:t>
            </a:r>
          </a:p>
        </p:txBody>
      </p:sp>
      <p:sp>
        <p:nvSpPr>
          <p:cNvPr id="6" name="Rounded Rectangle 5"/>
          <p:cNvSpPr/>
          <p:nvPr/>
        </p:nvSpPr>
        <p:spPr bwMode="auto">
          <a:xfrm>
            <a:off x="381000" y="1588008"/>
            <a:ext cx="2636068" cy="17526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1463040" numCol="1" rtlCol="0" anchor="ctr" anchorCtr="0" compatLnSpc="1">
            <a:prstTxWarp prst="textNoShape">
              <a:avLst/>
            </a:prstTxWarp>
          </a:bodyPr>
          <a:lstStyle/>
          <a:p>
            <a:pPr algn="ctr">
              <a:lnSpc>
                <a:spcPct val="90000"/>
              </a:lnSpc>
            </a:pPr>
            <a:r>
              <a:rPr lang="en-US" sz="1600" dirty="0">
                <a:gradFill>
                  <a:gsLst>
                    <a:gs pos="0">
                      <a:srgbClr val="FFFFFF"/>
                    </a:gs>
                    <a:gs pos="100000">
                      <a:srgbClr val="FFFFFF"/>
                    </a:gs>
                  </a:gsLst>
                  <a:lin ang="16200000" scaled="1"/>
                </a:gradFill>
              </a:rPr>
              <a:t>Off-Network </a:t>
            </a:r>
          </a:p>
          <a:p>
            <a:pPr algn="ctr">
              <a:lnSpc>
                <a:spcPct val="90000"/>
              </a:lnSpc>
            </a:pPr>
            <a:r>
              <a:rPr lang="en-US" sz="1600" dirty="0">
                <a:gradFill>
                  <a:gsLst>
                    <a:gs pos="0">
                      <a:srgbClr val="FFFFFF"/>
                    </a:gs>
                    <a:gs pos="100000">
                      <a:srgbClr val="FFFFFF"/>
                    </a:gs>
                  </a:gsLst>
                  <a:lin ang="16200000" scaled="1"/>
                </a:gradFill>
              </a:rPr>
              <a:t>Employees</a:t>
            </a:r>
          </a:p>
        </p:txBody>
      </p:sp>
      <p:sp>
        <p:nvSpPr>
          <p:cNvPr id="28" name="Rounded Rectangle 27"/>
          <p:cNvSpPr/>
          <p:nvPr/>
        </p:nvSpPr>
        <p:spPr bwMode="auto">
          <a:xfrm>
            <a:off x="3253966" y="1588008"/>
            <a:ext cx="2636068" cy="17526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1463040" numCol="1" rtlCol="0" anchor="ctr" anchorCtr="0" compatLnSpc="1">
            <a:prstTxWarp prst="textNoShape">
              <a:avLst/>
            </a:prstTxWarp>
          </a:bodyPr>
          <a:lstStyle/>
          <a:p>
            <a:pPr algn="ctr">
              <a:lnSpc>
                <a:spcPct val="90000"/>
              </a:lnSpc>
            </a:pPr>
            <a:r>
              <a:rPr lang="en-US" sz="1600" dirty="0">
                <a:gradFill>
                  <a:gsLst>
                    <a:gs pos="0">
                      <a:srgbClr val="FFFFFF"/>
                    </a:gs>
                    <a:gs pos="100000">
                      <a:srgbClr val="FFFFFF"/>
                    </a:gs>
                  </a:gsLst>
                  <a:lin ang="16200000" scaled="1"/>
                </a:gradFill>
              </a:rPr>
              <a:t>Field &amp; Contract </a:t>
            </a:r>
            <a:br>
              <a:rPr lang="en-US" sz="1600" dirty="0">
                <a:gradFill>
                  <a:gsLst>
                    <a:gs pos="0">
                      <a:srgbClr val="FFFFFF"/>
                    </a:gs>
                    <a:gs pos="100000">
                      <a:srgbClr val="FFFFFF"/>
                    </a:gs>
                  </a:gsLst>
                  <a:lin ang="16200000" scaled="1"/>
                </a:gradFill>
              </a:rPr>
            </a:br>
            <a:r>
              <a:rPr lang="en-US" sz="1600" dirty="0">
                <a:gradFill>
                  <a:gsLst>
                    <a:gs pos="0">
                      <a:srgbClr val="FFFFFF"/>
                    </a:gs>
                    <a:gs pos="100000">
                      <a:srgbClr val="FFFFFF"/>
                    </a:gs>
                  </a:gsLst>
                  <a:lin ang="16200000" scaled="1"/>
                </a:gradFill>
              </a:rPr>
              <a:t>Employees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13909" y="2105144"/>
            <a:ext cx="2085945" cy="1076783"/>
          </a:xfrm>
          <a:prstGeom prst="rect">
            <a:avLst/>
          </a:prstGeom>
          <a:ln>
            <a:noFill/>
          </a:ln>
          <a:effectLst>
            <a:outerShdw blurRad="292100" dist="139700" dir="2700000" algn="tl" rotWithShape="0">
              <a:srgbClr val="333333">
                <a:alpha val="65000"/>
              </a:srgbClr>
            </a:outerShdw>
          </a:effectLst>
        </p:spPr>
      </p:pic>
      <p:sp>
        <p:nvSpPr>
          <p:cNvPr id="29" name="Rectangle 28"/>
          <p:cNvSpPr/>
          <p:nvPr/>
        </p:nvSpPr>
        <p:spPr bwMode="auto">
          <a:xfrm>
            <a:off x="381001" y="5629656"/>
            <a:ext cx="8386326" cy="1075944"/>
          </a:xfrm>
          <a:prstGeom prst="rect">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2" rtlCol="0" anchor="t" anchorCtr="0" compatLnSpc="1">
            <a:prstTxWarp prst="textNoShape">
              <a:avLst/>
            </a:prstTxWarp>
          </a:bodyPr>
          <a:lstStyle/>
          <a:p>
            <a:pPr marL="228600" indent="-228600">
              <a:spcAft>
                <a:spcPts val="1200"/>
              </a:spcAft>
              <a:buClr>
                <a:srgbClr val="FFFFFF"/>
              </a:buClr>
              <a:buFont typeface="Arial" pitchFamily="34" charset="0"/>
              <a:buChar char="•"/>
            </a:pPr>
            <a:r>
              <a:rPr lang="en-US" sz="1600" dirty="0" smtClean="0">
                <a:gradFill>
                  <a:gsLst>
                    <a:gs pos="0">
                      <a:srgbClr val="FFFFFF"/>
                    </a:gs>
                    <a:gs pos="99000">
                      <a:srgbClr val="FFFFFF"/>
                    </a:gs>
                  </a:gsLst>
                  <a:lin ang="16200000" scaled="0"/>
                </a:gradFill>
              </a:rPr>
              <a:t>Managing more than </a:t>
            </a:r>
            <a:r>
              <a:rPr lang="en-US" sz="1600" dirty="0">
                <a:gradFill>
                  <a:gsLst>
                    <a:gs pos="0">
                      <a:srgbClr val="FFFFFF"/>
                    </a:gs>
                    <a:gs pos="99000">
                      <a:srgbClr val="FFFFFF"/>
                    </a:gs>
                  </a:gsLst>
                  <a:lin ang="16200000" scaled="0"/>
                </a:gradFill>
              </a:rPr>
              <a:t>5,000 PCs</a:t>
            </a:r>
          </a:p>
          <a:p>
            <a:pPr marL="228600" indent="-228600">
              <a:spcAft>
                <a:spcPts val="1200"/>
              </a:spcAft>
              <a:buClr>
                <a:srgbClr val="FFFFFF"/>
              </a:buClr>
              <a:buFont typeface="Arial" pitchFamily="34" charset="0"/>
              <a:buChar char="•"/>
            </a:pPr>
            <a:r>
              <a:rPr lang="en-US" sz="1600" dirty="0">
                <a:gradFill>
                  <a:gsLst>
                    <a:gs pos="0">
                      <a:srgbClr val="FFFFFF"/>
                    </a:gs>
                    <a:gs pos="99000">
                      <a:srgbClr val="FFFFFF"/>
                    </a:gs>
                  </a:gsLst>
                  <a:lin ang="16200000" scaled="0"/>
                </a:gradFill>
              </a:rPr>
              <a:t>Poor bandwidth</a:t>
            </a:r>
          </a:p>
          <a:p>
            <a:pPr marL="228600" indent="-228600">
              <a:spcAft>
                <a:spcPts val="1200"/>
              </a:spcAft>
              <a:buClr>
                <a:srgbClr val="FFFFFF"/>
              </a:buClr>
              <a:buFont typeface="Arial" pitchFamily="34" charset="0"/>
              <a:buChar char="•"/>
            </a:pPr>
            <a:r>
              <a:rPr lang="en-US" sz="1600" dirty="0">
                <a:gradFill>
                  <a:gsLst>
                    <a:gs pos="0">
                      <a:srgbClr val="FFFFFF"/>
                    </a:gs>
                    <a:gs pos="99000">
                      <a:srgbClr val="FFFFFF"/>
                    </a:gs>
                  </a:gsLst>
                  <a:lin ang="16200000" scaled="0"/>
                </a:gradFill>
              </a:rPr>
              <a:t>Advanced management requirements</a:t>
            </a:r>
          </a:p>
          <a:p>
            <a:pPr marL="228600" indent="-228600">
              <a:spcAft>
                <a:spcPts val="1200"/>
              </a:spcAft>
              <a:buClr>
                <a:srgbClr val="FFFFFF"/>
              </a:buClr>
              <a:buFont typeface="Arial" pitchFamily="34" charset="0"/>
              <a:buChar char="•"/>
            </a:pPr>
            <a:r>
              <a:rPr lang="en-US" sz="1600" dirty="0">
                <a:gradFill>
                  <a:gsLst>
                    <a:gs pos="0">
                      <a:srgbClr val="FFFFFF"/>
                    </a:gs>
                    <a:gs pos="99000">
                      <a:srgbClr val="FFFFFF"/>
                    </a:gs>
                  </a:gsLst>
                  <a:lin ang="16200000" scaled="0"/>
                </a:gradFill>
              </a:rPr>
              <a:t>Single solution to manage </a:t>
            </a:r>
            <a:r>
              <a:rPr lang="en-US" sz="1600" u="sng" dirty="0">
                <a:gradFill>
                  <a:gsLst>
                    <a:gs pos="0">
                      <a:srgbClr val="FFFFFF"/>
                    </a:gs>
                    <a:gs pos="99000">
                      <a:srgbClr val="FFFFFF"/>
                    </a:gs>
                  </a:gsLst>
                  <a:lin ang="16200000" scaled="0"/>
                </a:gradFill>
              </a:rPr>
              <a:t>all</a:t>
            </a:r>
            <a:r>
              <a:rPr lang="en-US" sz="1600" dirty="0">
                <a:gradFill>
                  <a:gsLst>
                    <a:gs pos="0">
                      <a:srgbClr val="FFFFFF"/>
                    </a:gs>
                    <a:gs pos="99000">
                      <a:srgbClr val="FFFFFF"/>
                    </a:gs>
                  </a:gsLst>
                  <a:lin ang="16200000" scaled="0"/>
                </a:gradFill>
              </a:rPr>
              <a:t> devices</a:t>
            </a:r>
          </a:p>
        </p:txBody>
      </p:sp>
      <p:sp>
        <p:nvSpPr>
          <p:cNvPr id="4" name="Title 3"/>
          <p:cNvSpPr>
            <a:spLocks noGrp="1"/>
          </p:cNvSpPr>
          <p:nvPr>
            <p:ph type="title"/>
          </p:nvPr>
        </p:nvSpPr>
        <p:spPr>
          <a:xfrm>
            <a:off x="381000" y="230188"/>
            <a:ext cx="8376138" cy="674031"/>
          </a:xfrm>
        </p:spPr>
        <p:txBody>
          <a:bodyPr/>
          <a:lstStyle/>
          <a:p>
            <a:r>
              <a:rPr lang="en-US" sz="2400" dirty="0"/>
              <a:t>Opportunity for Windows Intune </a:t>
            </a:r>
            <a:r>
              <a:rPr lang="en-US" sz="2400" dirty="0" smtClean="0"/>
              <a:t>from SMB to Enterprise</a:t>
            </a:r>
            <a:r>
              <a:rPr lang="en-US" dirty="0"/>
              <a:t/>
            </a:r>
            <a:br>
              <a:rPr lang="en-US" dirty="0"/>
            </a:br>
            <a:r>
              <a:rPr lang="en-US" sz="1800" dirty="0">
                <a:gradFill>
                  <a:gsLst>
                    <a:gs pos="0">
                      <a:schemeClr val="tx1"/>
                    </a:gs>
                    <a:gs pos="100000">
                      <a:schemeClr val="tx1"/>
                    </a:gs>
                  </a:gsLst>
                  <a:lin ang="5400000" scaled="0"/>
                </a:gradFill>
              </a:rPr>
              <a:t>A choice for every customer with unmanaged PC’s that </a:t>
            </a:r>
            <a:r>
              <a:rPr lang="en-US" sz="1800" dirty="0" smtClean="0">
                <a:gradFill>
                  <a:gsLst>
                    <a:gs pos="0">
                      <a:schemeClr val="tx1"/>
                    </a:gs>
                    <a:gs pos="100000">
                      <a:schemeClr val="tx1"/>
                    </a:gs>
                  </a:gsLst>
                  <a:lin ang="5400000" scaled="0"/>
                </a:gradFill>
              </a:rPr>
              <a:t>needs </a:t>
            </a:r>
            <a:r>
              <a:rPr lang="en-US" sz="1800" dirty="0">
                <a:gradFill>
                  <a:gsLst>
                    <a:gs pos="0">
                      <a:schemeClr val="tx1"/>
                    </a:gs>
                    <a:gs pos="100000">
                      <a:schemeClr val="tx1"/>
                    </a:gs>
                  </a:gsLst>
                  <a:lin ang="5400000" scaled="0"/>
                </a:gradFill>
              </a:rPr>
              <a:t>core management</a:t>
            </a:r>
          </a:p>
        </p:txBody>
      </p:sp>
      <p:grpSp>
        <p:nvGrpSpPr>
          <p:cNvPr id="53" name="Group 52"/>
          <p:cNvGrpSpPr/>
          <p:nvPr/>
        </p:nvGrpSpPr>
        <p:grpSpPr>
          <a:xfrm>
            <a:off x="381000" y="1066799"/>
            <a:ext cx="8382000" cy="457201"/>
            <a:chOff x="381000" y="1066799"/>
            <a:chExt cx="8382000" cy="457201"/>
          </a:xfrm>
        </p:grpSpPr>
        <p:sp>
          <p:nvSpPr>
            <p:cNvPr id="5" name="Round Same Side Corner Rectangle 4"/>
            <p:cNvSpPr/>
            <p:nvPr/>
          </p:nvSpPr>
          <p:spPr bwMode="auto">
            <a:xfrm>
              <a:off x="381000" y="1066799"/>
              <a:ext cx="8382000" cy="457201"/>
            </a:xfrm>
            <a:prstGeom prst="round2SameRect">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Windows Intune Delivers Management &amp; Security Essentials</a:t>
              </a:r>
            </a:p>
          </p:txBody>
        </p:sp>
        <p:sp>
          <p:nvSpPr>
            <p:cNvPr id="25" name="Rectangle 24"/>
            <p:cNvSpPr/>
            <p:nvPr/>
          </p:nvSpPr>
          <p:spPr bwMode="auto">
            <a:xfrm>
              <a:off x="385326" y="1478281"/>
              <a:ext cx="8377674" cy="45719"/>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p:nvSpPr>
          <p:cNvPr id="31" name="Rounded Rectangle 30"/>
          <p:cNvSpPr/>
          <p:nvPr/>
        </p:nvSpPr>
        <p:spPr bwMode="auto">
          <a:xfrm>
            <a:off x="6126932" y="1588008"/>
            <a:ext cx="2636068" cy="17526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1463040" numCol="1" rtlCol="0" anchor="ctr" anchorCtr="0" compatLnSpc="1">
            <a:prstTxWarp prst="textNoShape">
              <a:avLst/>
            </a:prstTxWarp>
          </a:bodyPr>
          <a:lstStyle/>
          <a:p>
            <a:pPr algn="ctr">
              <a:lnSpc>
                <a:spcPct val="90000"/>
              </a:lnSpc>
            </a:pPr>
            <a:r>
              <a:rPr lang="en-US" sz="1600" dirty="0">
                <a:gradFill>
                  <a:gsLst>
                    <a:gs pos="0">
                      <a:srgbClr val="FFFFFF"/>
                    </a:gs>
                    <a:gs pos="100000">
                      <a:srgbClr val="FFFFFF"/>
                    </a:gs>
                  </a:gsLst>
                  <a:lin ang="16200000" scaled="1"/>
                </a:gradFill>
              </a:rPr>
              <a:t>Highly Distributed </a:t>
            </a:r>
          </a:p>
          <a:p>
            <a:pPr algn="ctr">
              <a:lnSpc>
                <a:spcPct val="90000"/>
              </a:lnSpc>
            </a:pPr>
            <a:r>
              <a:rPr lang="en-US" sz="1600" dirty="0">
                <a:gradFill>
                  <a:gsLst>
                    <a:gs pos="0">
                      <a:srgbClr val="FFFFFF"/>
                    </a:gs>
                    <a:gs pos="100000">
                      <a:srgbClr val="FFFFFF"/>
                    </a:gs>
                  </a:gsLst>
                  <a:lin ang="16200000" scaled="1"/>
                </a:gradFill>
              </a:rPr>
              <a:t>Offices</a:t>
            </a:r>
          </a:p>
        </p:txBody>
      </p:sp>
      <p:pic>
        <p:nvPicPr>
          <p:cNvPr id="43" name="Picture 2" descr="C:\Users\adi\Pictures\Artwork_Imagery\Icons - Illustrations\Maps Globes\globe internet binary web worldwide developer earth world.png"/>
          <p:cNvPicPr>
            <a:picLocks noChangeAspect="1" noChangeArrowheads="1"/>
          </p:cNvPicPr>
          <p:nvPr/>
        </p:nvPicPr>
        <p:blipFill rotWithShape="1">
          <a:blip r:embed="rId4" cstate="print"/>
          <a:srcRect l="6761" t="7874" r="11198" b="69510"/>
          <a:stretch/>
        </p:blipFill>
        <p:spPr bwMode="auto">
          <a:xfrm>
            <a:off x="6407348" y="2105144"/>
            <a:ext cx="2085943" cy="1076783"/>
          </a:xfrm>
          <a:prstGeom prst="rect">
            <a:avLst/>
          </a:prstGeom>
          <a:ln>
            <a:noFill/>
          </a:ln>
          <a:effectLst>
            <a:outerShdw blurRad="292100" dist="139700" dir="2700000" algn="tl" rotWithShape="0">
              <a:srgbClr val="333333">
                <a:alpha val="65000"/>
              </a:srgbClr>
            </a:outerShdw>
          </a:effectLst>
        </p:spPr>
      </p:pic>
      <p:sp>
        <p:nvSpPr>
          <p:cNvPr id="34" name="Rounded Rectangle 33"/>
          <p:cNvSpPr/>
          <p:nvPr/>
        </p:nvSpPr>
        <p:spPr bwMode="auto">
          <a:xfrm>
            <a:off x="381000" y="3352800"/>
            <a:ext cx="2636068" cy="17526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1463040" numCol="1" rtlCol="0" anchor="ctr" anchorCtr="0" compatLnSpc="1">
            <a:prstTxWarp prst="textNoShape">
              <a:avLst/>
            </a:prstTxWarp>
          </a:bodyPr>
          <a:lstStyle/>
          <a:p>
            <a:pPr algn="ctr">
              <a:lnSpc>
                <a:spcPct val="90000"/>
              </a:lnSpc>
            </a:pPr>
            <a:r>
              <a:rPr lang="en-US" sz="1600" dirty="0">
                <a:gradFill>
                  <a:gsLst>
                    <a:gs pos="0">
                      <a:srgbClr val="FFFFFF"/>
                    </a:gs>
                    <a:gs pos="100000">
                      <a:srgbClr val="FFFFFF"/>
                    </a:gs>
                  </a:gsLst>
                  <a:lin ang="16200000" scaled="1"/>
                </a:gradFill>
              </a:rPr>
              <a:t>Early Cloud </a:t>
            </a:r>
          </a:p>
          <a:p>
            <a:pPr algn="ctr">
              <a:lnSpc>
                <a:spcPct val="90000"/>
              </a:lnSpc>
            </a:pPr>
            <a:r>
              <a:rPr lang="en-US" sz="1600" dirty="0">
                <a:gradFill>
                  <a:gsLst>
                    <a:gs pos="0">
                      <a:srgbClr val="FFFFFF"/>
                    </a:gs>
                    <a:gs pos="100000">
                      <a:srgbClr val="FFFFFF"/>
                    </a:gs>
                  </a:gsLst>
                  <a:lin ang="16200000" scaled="1"/>
                </a:gradFill>
              </a:rPr>
              <a:t>Adopters </a:t>
            </a:r>
          </a:p>
        </p:txBody>
      </p:sp>
      <p:pic>
        <p:nvPicPr>
          <p:cNvPr id="44" name="Picture 4" descr="C:\Users\adi\Pictures\Avenade\Partners1.jpg"/>
          <p:cNvPicPr>
            <a:picLocks noChangeAspect="1" noChangeArrowheads="1"/>
          </p:cNvPicPr>
          <p:nvPr/>
        </p:nvPicPr>
        <p:blipFill rotWithShape="1">
          <a:blip r:embed="rId5" cstate="print"/>
          <a:srcRect t="53800" b="11601"/>
          <a:stretch/>
        </p:blipFill>
        <p:spPr bwMode="auto">
          <a:xfrm>
            <a:off x="3513909" y="3920644"/>
            <a:ext cx="2085943" cy="1076783"/>
          </a:xfrm>
          <a:prstGeom prst="rect">
            <a:avLst/>
          </a:prstGeom>
          <a:ln>
            <a:noFill/>
          </a:ln>
          <a:effectLst>
            <a:outerShdw blurRad="292100" dist="139700" dir="2700000" algn="tl" rotWithShape="0">
              <a:srgbClr val="333333">
                <a:alpha val="65000"/>
              </a:srgbClr>
            </a:outerShdw>
          </a:effectLst>
        </p:spPr>
      </p:pic>
      <p:sp>
        <p:nvSpPr>
          <p:cNvPr id="40" name="Rounded Rectangle 39"/>
          <p:cNvSpPr/>
          <p:nvPr/>
        </p:nvSpPr>
        <p:spPr bwMode="auto">
          <a:xfrm>
            <a:off x="6126932" y="3352800"/>
            <a:ext cx="2636068" cy="17526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1463040" numCol="1" rtlCol="0" anchor="ctr" anchorCtr="0" compatLnSpc="1">
            <a:prstTxWarp prst="textNoShape">
              <a:avLst/>
            </a:prstTxWarp>
          </a:bodyPr>
          <a:lstStyle/>
          <a:p>
            <a:pPr algn="ctr">
              <a:lnSpc>
                <a:spcPct val="90000"/>
              </a:lnSpc>
            </a:pPr>
            <a:r>
              <a:rPr lang="en-US" sz="1600" dirty="0">
                <a:gradFill>
                  <a:gsLst>
                    <a:gs pos="0">
                      <a:srgbClr val="FFFFFF"/>
                    </a:gs>
                    <a:gs pos="100000">
                      <a:srgbClr val="FFFFFF"/>
                    </a:gs>
                  </a:gsLst>
                  <a:lin ang="16200000" scaled="1"/>
                </a:gradFill>
              </a:rPr>
              <a:t>Limited IT </a:t>
            </a:r>
          </a:p>
          <a:p>
            <a:pPr algn="ctr">
              <a:lnSpc>
                <a:spcPct val="90000"/>
              </a:lnSpc>
            </a:pPr>
            <a:r>
              <a:rPr lang="en-US" sz="1600" dirty="0">
                <a:gradFill>
                  <a:gsLst>
                    <a:gs pos="0">
                      <a:srgbClr val="FFFFFF"/>
                    </a:gs>
                    <a:gs pos="100000">
                      <a:srgbClr val="FFFFFF"/>
                    </a:gs>
                  </a:gsLst>
                  <a:lin ang="16200000" scaled="1"/>
                </a:gradFill>
              </a:rPr>
              <a:t>Resources</a:t>
            </a:r>
          </a:p>
        </p:txBody>
      </p:sp>
      <p:pic>
        <p:nvPicPr>
          <p:cNvPr id="1026" name="Picture 2" descr="C:\Users\adi\Pictures\Artwork_Imagery\iStock_000010646398Small_resiz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07348" y="3920644"/>
            <a:ext cx="2085943" cy="1076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85326" y="5172455"/>
            <a:ext cx="8382000" cy="457201"/>
            <a:chOff x="381000" y="1066799"/>
            <a:chExt cx="8382000" cy="457201"/>
          </a:xfrm>
        </p:grpSpPr>
        <p:sp>
          <p:nvSpPr>
            <p:cNvPr id="26" name="Round Same Side Corner Rectangle 25"/>
            <p:cNvSpPr/>
            <p:nvPr/>
          </p:nvSpPr>
          <p:spPr bwMode="auto">
            <a:xfrm>
              <a:off x="381000" y="1066799"/>
              <a:ext cx="8382000" cy="457201"/>
            </a:xfrm>
            <a:prstGeom prst="round2SameRect">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Use System Center </a:t>
              </a:r>
              <a:r>
                <a:rPr lang="en-US" sz="1600" dirty="0" smtClean="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If The Following </a:t>
              </a: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Apply </a:t>
              </a:r>
              <a:r>
                <a:rPr lang="en-US" sz="1600" dirty="0" smtClean="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To You</a:t>
              </a:r>
              <a:endPar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endParaRPr>
            </a:p>
          </p:txBody>
        </p:sp>
        <p:sp>
          <p:nvSpPr>
            <p:cNvPr id="27" name="Rectangle 26"/>
            <p:cNvSpPr/>
            <p:nvPr/>
          </p:nvSpPr>
          <p:spPr bwMode="auto">
            <a:xfrm>
              <a:off x="385326" y="1478281"/>
              <a:ext cx="8377674" cy="45719"/>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5800" y="2105145"/>
            <a:ext cx="2099111" cy="107678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8382" y="3920643"/>
            <a:ext cx="2099111" cy="1076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6186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0" y="1827333"/>
            <a:ext cx="3533614" cy="4573467"/>
          </a:xfrm>
          <a:prstGeom prst="rect">
            <a:avLst/>
          </a:prstGeom>
          <a:gradFill flip="none" rotWithShape="1">
            <a:gsLst>
              <a:gs pos="0">
                <a:schemeClr val="bg1">
                  <a:alpha val="50000"/>
                </a:schemeClr>
              </a:gs>
              <a:gs pos="100000">
                <a:schemeClr val="bg1">
                  <a:alpha val="0"/>
                </a:schemeClr>
              </a:gs>
            </a:gsLst>
            <a:lin ang="0" scaled="1"/>
            <a:tileRec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0" tIns="91440" rIns="0" bIns="0" numCol="1" rtlCol="0" anchor="t" anchorCtr="0" compatLnSpc="1">
            <a:prstTxWarp prst="textNoShape">
              <a:avLst/>
            </a:prstTxWarp>
          </a:bodyPr>
          <a:lstStyle/>
          <a:p>
            <a:pPr>
              <a:lnSpc>
                <a:spcPct val="90000"/>
              </a:lnSpc>
            </a:pPr>
            <a:r>
              <a:rPr lang="en-US" sz="2800" spc="-150" dirty="0">
                <a:gradFill>
                  <a:gsLst>
                    <a:gs pos="0">
                      <a:srgbClr val="FFFFFF"/>
                    </a:gs>
                    <a:gs pos="100000">
                      <a:srgbClr val="FFFFFF">
                        <a:lumMod val="65000"/>
                      </a:srgbClr>
                    </a:gs>
                  </a:gsLst>
                  <a:lin ang="5400000" scaled="0"/>
                </a:gradFill>
                <a:latin typeface="Segoe UI" pitchFamily="34" charset="0"/>
                <a:cs typeface="Segoe UI" pitchFamily="34" charset="0"/>
              </a:rPr>
              <a:t> </a:t>
            </a:r>
          </a:p>
        </p:txBody>
      </p:sp>
      <p:sp>
        <p:nvSpPr>
          <p:cNvPr id="29" name="Rounded Rectangle 28"/>
          <p:cNvSpPr/>
          <p:nvPr/>
        </p:nvSpPr>
        <p:spPr bwMode="auto">
          <a:xfrm rot="16200000">
            <a:off x="3282949" y="2899089"/>
            <a:ext cx="5077803" cy="1787418"/>
          </a:xfrm>
          <a:prstGeom prst="roundRect">
            <a:avLst>
              <a:gd name="adj" fmla="val 5348"/>
            </a:avLst>
          </a:prstGeom>
          <a:gradFill flip="none" rotWithShape="1">
            <a:gsLst>
              <a:gs pos="0">
                <a:srgbClr val="FFFFFF">
                  <a:alpha val="0"/>
                </a:srgbClr>
              </a:gs>
              <a:gs pos="64000">
                <a:schemeClr val="tx1">
                  <a:alpha val="7000"/>
                </a:schemeClr>
              </a:gs>
            </a:gsLst>
            <a:lin ang="10800000" scaled="1"/>
            <a:tileRect/>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68" name="Rounded Rectangle 67"/>
          <p:cNvSpPr/>
          <p:nvPr/>
        </p:nvSpPr>
        <p:spPr bwMode="auto">
          <a:xfrm rot="10800000">
            <a:off x="4939910" y="3589988"/>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31" name="Rounded Rectangle 30"/>
          <p:cNvSpPr/>
          <p:nvPr/>
        </p:nvSpPr>
        <p:spPr bwMode="auto">
          <a:xfrm rot="16200000">
            <a:off x="5205715" y="2899090"/>
            <a:ext cx="5077805" cy="1787418"/>
          </a:xfrm>
          <a:prstGeom prst="roundRect">
            <a:avLst>
              <a:gd name="adj" fmla="val 5348"/>
            </a:avLst>
          </a:prstGeom>
          <a:gradFill flip="none" rotWithShape="1">
            <a:gsLst>
              <a:gs pos="0">
                <a:srgbClr val="FFFFFF">
                  <a:alpha val="0"/>
                </a:srgbClr>
              </a:gs>
              <a:gs pos="64000">
                <a:schemeClr val="tx1">
                  <a:alpha val="7000"/>
                </a:schemeClr>
              </a:gs>
            </a:gsLst>
            <a:lin ang="10800000" scaled="1"/>
            <a:tileRect/>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4" name="Title 3"/>
          <p:cNvSpPr>
            <a:spLocks noGrp="1"/>
          </p:cNvSpPr>
          <p:nvPr>
            <p:ph type="title"/>
          </p:nvPr>
        </p:nvSpPr>
        <p:spPr/>
        <p:txBody>
          <a:bodyPr/>
          <a:lstStyle/>
          <a:p>
            <a:r>
              <a:rPr lang="en-US" dirty="0" smtClean="0"/>
              <a:t>	</a:t>
            </a:r>
            <a:endParaRPr lang="en-US" dirty="0"/>
          </a:p>
        </p:txBody>
      </p:sp>
      <p:grpSp>
        <p:nvGrpSpPr>
          <p:cNvPr id="3" name="Group 64"/>
          <p:cNvGrpSpPr/>
          <p:nvPr/>
        </p:nvGrpSpPr>
        <p:grpSpPr>
          <a:xfrm>
            <a:off x="4928142" y="1253896"/>
            <a:ext cx="1787418" cy="599726"/>
            <a:chOff x="3633862" y="958467"/>
            <a:chExt cx="2478024" cy="599726"/>
          </a:xfrm>
        </p:grpSpPr>
        <p:sp>
          <p:nvSpPr>
            <p:cNvPr id="19" name="Round Same Side Corner Rectangle 18"/>
            <p:cNvSpPr/>
            <p:nvPr/>
          </p:nvSpPr>
          <p:spPr bwMode="auto">
            <a:xfrm>
              <a:off x="3633862" y="958467"/>
              <a:ext cx="2478024" cy="526573"/>
            </a:xfrm>
            <a:prstGeom prst="round2SameRect">
              <a:avLst>
                <a:gd name="adj1" fmla="val 12762"/>
                <a:gd name="adj2"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Cloud</a:t>
              </a:r>
            </a:p>
          </p:txBody>
        </p:sp>
        <p:sp>
          <p:nvSpPr>
            <p:cNvPr id="24" name="Rectangle 23"/>
            <p:cNvSpPr/>
            <p:nvPr/>
          </p:nvSpPr>
          <p:spPr bwMode="auto">
            <a:xfrm>
              <a:off x="3633862" y="1485041"/>
              <a:ext cx="2478024"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p:nvSpPr>
          <p:cNvPr id="47" name="Rounded Rectangle 46"/>
          <p:cNvSpPr/>
          <p:nvPr/>
        </p:nvSpPr>
        <p:spPr bwMode="auto">
          <a:xfrm rot="16200000">
            <a:off x="4476985" y="4275174"/>
            <a:ext cx="2689731" cy="1434146"/>
          </a:xfrm>
          <a:prstGeom prst="roundRect">
            <a:avLst>
              <a:gd name="adj" fmla="val 4342"/>
            </a:avLst>
          </a:prstGeom>
          <a:gradFill flip="none" rotWithShape="1">
            <a:gsLst>
              <a:gs pos="0">
                <a:srgbClr val="30538C"/>
              </a:gs>
              <a:gs pos="100000">
                <a:srgbClr val="005DA2"/>
              </a:gs>
            </a:gsLst>
            <a:lin ang="8100000" scaled="1"/>
            <a:tileRect/>
          </a:gradFill>
          <a:ln w="3175">
            <a:noFill/>
            <a:headEnd type="none" w="med" len="med"/>
            <a:tailEnd type="none" w="med" len="med"/>
          </a:ln>
          <a:effectLst>
            <a:innerShdw blurRad="63500" dist="50800" dir="5400000">
              <a:prstClr val="black">
                <a:alpha val="30000"/>
              </a:prstClr>
            </a:inn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pPr>
            <a:endParaRPr lang="en-GB" dirty="0">
              <a:gradFill>
                <a:gsLst>
                  <a:gs pos="0">
                    <a:srgbClr val="FFFFFF"/>
                  </a:gs>
                  <a:gs pos="100000">
                    <a:srgbClr val="FFFFFF"/>
                  </a:gs>
                </a:gsLst>
                <a:lin ang="5400000" scaled="0"/>
              </a:gradFill>
              <a:latin typeface="Segoe UI" pitchFamily="34" charset="0"/>
              <a:cs typeface="Segoe UI" pitchFamily="34" charset="0"/>
            </a:endParaRPr>
          </a:p>
        </p:txBody>
      </p:sp>
      <p:sp>
        <p:nvSpPr>
          <p:cNvPr id="64" name="Rounded Rectangle 63"/>
          <p:cNvSpPr/>
          <p:nvPr/>
        </p:nvSpPr>
        <p:spPr bwMode="auto">
          <a:xfrm rot="16200000">
            <a:off x="5509193" y="3410356"/>
            <a:ext cx="4457370" cy="1432038"/>
          </a:xfrm>
          <a:prstGeom prst="roundRect">
            <a:avLst>
              <a:gd name="adj" fmla="val 4855"/>
            </a:avLst>
          </a:prstGeom>
          <a:gradFill flip="none" rotWithShape="1">
            <a:gsLst>
              <a:gs pos="0">
                <a:srgbClr val="7030A0">
                  <a:alpha val="72000"/>
                </a:srgbClr>
              </a:gs>
              <a:gs pos="100000">
                <a:srgbClr val="461E64">
                  <a:alpha val="90000"/>
                </a:srgbClr>
              </a:gs>
            </a:gsLst>
            <a:lin ang="8100000" scaled="1"/>
            <a:tileRect/>
          </a:gradFill>
          <a:ln w="3175">
            <a:noFill/>
            <a:headEnd type="none" w="med" len="med"/>
            <a:tailEnd type="none" w="med" len="med"/>
          </a:ln>
          <a:effectLst>
            <a:innerShdw blurRad="63500" dist="50800" dir="5400000">
              <a:prstClr val="black">
                <a:alpha val="30000"/>
              </a:prstClr>
            </a:inn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pPr>
            <a:endParaRPr lang="en-GB" dirty="0">
              <a:gradFill>
                <a:gsLst>
                  <a:gs pos="0">
                    <a:srgbClr val="FFFFFF"/>
                  </a:gs>
                  <a:gs pos="100000">
                    <a:srgbClr val="FFFFFF"/>
                  </a:gs>
                </a:gsLst>
                <a:lin ang="5400000" scaled="0"/>
              </a:gradFill>
              <a:latin typeface="Segoe UI" pitchFamily="34" charset="0"/>
              <a:cs typeface="Segoe UI" pitchFamily="34" charset="0"/>
            </a:endParaRPr>
          </a:p>
        </p:txBody>
      </p:sp>
      <p:sp useBgFill="1">
        <p:nvSpPr>
          <p:cNvPr id="39" name="Rounded Rectangle 38"/>
          <p:cNvSpPr/>
          <p:nvPr/>
        </p:nvSpPr>
        <p:spPr bwMode="auto">
          <a:xfrm rot="10800000">
            <a:off x="6859575" y="2254594"/>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0" name="Rounded Rectangle 39"/>
          <p:cNvSpPr/>
          <p:nvPr/>
        </p:nvSpPr>
        <p:spPr bwMode="auto">
          <a:xfrm rot="10800000">
            <a:off x="6859575" y="3144856"/>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1" name="Rounded Rectangle 40"/>
          <p:cNvSpPr/>
          <p:nvPr/>
        </p:nvSpPr>
        <p:spPr bwMode="auto">
          <a:xfrm rot="10800000">
            <a:off x="6859575" y="3589987"/>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2" name="Rounded Rectangle 41"/>
          <p:cNvSpPr/>
          <p:nvPr/>
        </p:nvSpPr>
        <p:spPr bwMode="auto">
          <a:xfrm rot="10800000">
            <a:off x="6859575" y="4035118"/>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3" name="Rounded Rectangle 42"/>
          <p:cNvSpPr/>
          <p:nvPr/>
        </p:nvSpPr>
        <p:spPr bwMode="auto">
          <a:xfrm rot="10800000">
            <a:off x="6859575" y="4480249"/>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4" name="Rounded Rectangle 43"/>
          <p:cNvSpPr/>
          <p:nvPr/>
        </p:nvSpPr>
        <p:spPr bwMode="auto">
          <a:xfrm rot="10800000">
            <a:off x="6859575" y="4925380"/>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5" name="Rounded Rectangle 44"/>
          <p:cNvSpPr/>
          <p:nvPr/>
        </p:nvSpPr>
        <p:spPr bwMode="auto">
          <a:xfrm rot="10800000">
            <a:off x="6859575" y="5370511"/>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0" name="Rounded Rectangle 49"/>
          <p:cNvSpPr/>
          <p:nvPr/>
        </p:nvSpPr>
        <p:spPr bwMode="auto">
          <a:xfrm rot="10800000">
            <a:off x="4939910" y="2254595"/>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1" name="Rounded Rectangle 50"/>
          <p:cNvSpPr/>
          <p:nvPr/>
        </p:nvSpPr>
        <p:spPr bwMode="auto">
          <a:xfrm rot="10800000">
            <a:off x="4939910" y="3144857"/>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3" name="Rounded Rectangle 52"/>
          <p:cNvSpPr/>
          <p:nvPr/>
        </p:nvSpPr>
        <p:spPr bwMode="auto">
          <a:xfrm rot="10800000">
            <a:off x="4939910" y="4035119"/>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4" name="Rounded Rectangle 53"/>
          <p:cNvSpPr/>
          <p:nvPr/>
        </p:nvSpPr>
        <p:spPr bwMode="auto">
          <a:xfrm rot="10800000">
            <a:off x="4939910" y="4925381"/>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5" name="Rounded Rectangle 54"/>
          <p:cNvSpPr/>
          <p:nvPr/>
        </p:nvSpPr>
        <p:spPr bwMode="auto">
          <a:xfrm rot="10800000">
            <a:off x="4939910" y="5370512"/>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6" name="Rounded Rectangle 55"/>
          <p:cNvSpPr/>
          <p:nvPr/>
        </p:nvSpPr>
        <p:spPr bwMode="auto">
          <a:xfrm rot="10800000">
            <a:off x="4939910" y="5815643"/>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grpSp>
        <p:nvGrpSpPr>
          <p:cNvPr id="5" name="Group 65"/>
          <p:cNvGrpSpPr/>
          <p:nvPr/>
        </p:nvGrpSpPr>
        <p:grpSpPr>
          <a:xfrm>
            <a:off x="6850909" y="1253896"/>
            <a:ext cx="1787418" cy="599726"/>
            <a:chOff x="6210184" y="958467"/>
            <a:chExt cx="2478024" cy="599726"/>
          </a:xfrm>
        </p:grpSpPr>
        <p:sp>
          <p:nvSpPr>
            <p:cNvPr id="20" name="Round Same Side Corner Rectangle 19"/>
            <p:cNvSpPr/>
            <p:nvPr/>
          </p:nvSpPr>
          <p:spPr bwMode="auto">
            <a:xfrm>
              <a:off x="6214756" y="958467"/>
              <a:ext cx="2473452" cy="526573"/>
            </a:xfrm>
            <a:prstGeom prst="round2SameRect">
              <a:avLst>
                <a:gd name="adj1" fmla="val 12762"/>
                <a:gd name="adj2"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On-premises</a:t>
              </a:r>
            </a:p>
          </p:txBody>
        </p:sp>
        <p:sp>
          <p:nvSpPr>
            <p:cNvPr id="25" name="Rectangle 24"/>
            <p:cNvSpPr/>
            <p:nvPr/>
          </p:nvSpPr>
          <p:spPr bwMode="auto">
            <a:xfrm>
              <a:off x="6210184" y="1485041"/>
              <a:ext cx="2478024"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p:nvSpPr>
          <p:cNvPr id="10" name="Rounded Rectangle 9"/>
          <p:cNvSpPr/>
          <p:nvPr/>
        </p:nvSpPr>
        <p:spPr>
          <a:xfrm>
            <a:off x="460426" y="5863483"/>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smtClean="0">
                <a:solidFill>
                  <a:srgbClr val="FFFFFF">
                    <a:alpha val="99000"/>
                  </a:srgbClr>
                </a:solidFill>
              </a:rPr>
              <a:t>Update </a:t>
            </a:r>
            <a:r>
              <a:rPr lang="en-US" sz="1200" dirty="0">
                <a:solidFill>
                  <a:srgbClr val="FFFFFF">
                    <a:alpha val="99000"/>
                  </a:srgbClr>
                </a:solidFill>
              </a:rPr>
              <a:t>management</a:t>
            </a:r>
          </a:p>
        </p:txBody>
      </p:sp>
      <p:sp>
        <p:nvSpPr>
          <p:cNvPr id="11" name="Rounded Rectangle 10"/>
          <p:cNvSpPr/>
          <p:nvPr/>
        </p:nvSpPr>
        <p:spPr>
          <a:xfrm>
            <a:off x="460426" y="5419886"/>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dirty="0">
                <a:solidFill>
                  <a:srgbClr val="FFFFFF">
                    <a:alpha val="99000"/>
                  </a:srgbClr>
                </a:solidFill>
              </a:rPr>
              <a:t>Malware protection</a:t>
            </a:r>
          </a:p>
        </p:txBody>
      </p:sp>
      <p:sp>
        <p:nvSpPr>
          <p:cNvPr id="12" name="Rounded Rectangle 11"/>
          <p:cNvSpPr/>
          <p:nvPr/>
        </p:nvSpPr>
        <p:spPr>
          <a:xfrm>
            <a:off x="460426" y="4976289"/>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dirty="0">
                <a:solidFill>
                  <a:srgbClr val="FFFFFF">
                    <a:alpha val="99000"/>
                  </a:srgbClr>
                </a:solidFill>
              </a:rPr>
              <a:t>Hardware, software, and license inventory</a:t>
            </a:r>
          </a:p>
        </p:txBody>
      </p:sp>
      <p:sp>
        <p:nvSpPr>
          <p:cNvPr id="13" name="Rounded Rectangle 12"/>
          <p:cNvSpPr/>
          <p:nvPr/>
        </p:nvSpPr>
        <p:spPr>
          <a:xfrm>
            <a:off x="460426" y="4532692"/>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dirty="0">
                <a:solidFill>
                  <a:srgbClr val="FFFFFF">
                    <a:alpha val="99000"/>
                  </a:srgbClr>
                </a:solidFill>
              </a:rPr>
              <a:t>Remote Assistance</a:t>
            </a:r>
          </a:p>
        </p:txBody>
      </p:sp>
      <p:sp>
        <p:nvSpPr>
          <p:cNvPr id="14" name="Rounded Rectangle 13"/>
          <p:cNvSpPr/>
          <p:nvPr/>
        </p:nvSpPr>
        <p:spPr>
          <a:xfrm>
            <a:off x="460426" y="2758304"/>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dirty="0">
                <a:solidFill>
                  <a:srgbClr val="FFFFFF">
                    <a:alpha val="99000"/>
                  </a:srgbClr>
                </a:solidFill>
              </a:rPr>
              <a:t>Mobile Device Management</a:t>
            </a:r>
          </a:p>
        </p:txBody>
      </p:sp>
      <p:sp>
        <p:nvSpPr>
          <p:cNvPr id="15" name="Rounded Rectangle 14"/>
          <p:cNvSpPr/>
          <p:nvPr/>
        </p:nvSpPr>
        <p:spPr>
          <a:xfrm>
            <a:off x="460426" y="2314707"/>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dirty="0">
                <a:solidFill>
                  <a:srgbClr val="FFFFFF">
                    <a:alpha val="99000"/>
                  </a:srgbClr>
                </a:solidFill>
              </a:rPr>
              <a:t>Full Group Policy Support</a:t>
            </a:r>
          </a:p>
        </p:txBody>
      </p:sp>
      <p:sp>
        <p:nvSpPr>
          <p:cNvPr id="16" name="Rounded Rectangle 15"/>
          <p:cNvSpPr/>
          <p:nvPr/>
        </p:nvSpPr>
        <p:spPr>
          <a:xfrm>
            <a:off x="460426" y="1871110"/>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dirty="0">
                <a:solidFill>
                  <a:srgbClr val="FFFFFF">
                    <a:alpha val="99000"/>
                  </a:srgbClr>
                </a:solidFill>
              </a:rPr>
              <a:t>Operating system distribution</a:t>
            </a:r>
          </a:p>
        </p:txBody>
      </p:sp>
      <p:sp>
        <p:nvSpPr>
          <p:cNvPr id="48" name="Rounded Rectangle 47"/>
          <p:cNvSpPr/>
          <p:nvPr/>
        </p:nvSpPr>
        <p:spPr>
          <a:xfrm>
            <a:off x="457200" y="4089095"/>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dirty="0">
                <a:solidFill>
                  <a:srgbClr val="FFFFFF">
                    <a:alpha val="99000"/>
                  </a:srgbClr>
                </a:solidFill>
              </a:rPr>
              <a:t>Alerts &amp; Monitoring</a:t>
            </a:r>
            <a:r>
              <a:rPr lang="en-US" sz="1200" dirty="0" smtClean="0">
                <a:solidFill>
                  <a:srgbClr val="FFFFFF">
                    <a:alpha val="99000"/>
                  </a:srgbClr>
                </a:solidFill>
              </a:rPr>
              <a:t>**</a:t>
            </a:r>
            <a:endParaRPr lang="en-US" sz="1200" dirty="0">
              <a:solidFill>
                <a:srgbClr val="FFFFFF">
                  <a:alpha val="99000"/>
                </a:srgbClr>
              </a:solidFill>
            </a:endParaRPr>
          </a:p>
        </p:txBody>
      </p:sp>
      <p:grpSp>
        <p:nvGrpSpPr>
          <p:cNvPr id="2" name="Group 48"/>
          <p:cNvGrpSpPr/>
          <p:nvPr/>
        </p:nvGrpSpPr>
        <p:grpSpPr>
          <a:xfrm>
            <a:off x="459663" y="1253896"/>
            <a:ext cx="4325697" cy="599726"/>
            <a:chOff x="361188" y="958467"/>
            <a:chExt cx="3118104" cy="599726"/>
          </a:xfrm>
        </p:grpSpPr>
        <p:sp>
          <p:nvSpPr>
            <p:cNvPr id="18" name="Round Same Side Corner Rectangle 17"/>
            <p:cNvSpPr/>
            <p:nvPr/>
          </p:nvSpPr>
          <p:spPr bwMode="auto">
            <a:xfrm>
              <a:off x="361188" y="958467"/>
              <a:ext cx="3113532" cy="526573"/>
            </a:xfrm>
            <a:prstGeom prst="round2SameRect">
              <a:avLst>
                <a:gd name="adj1" fmla="val 12762"/>
                <a:gd name="adj2"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Key Benefits</a:t>
              </a:r>
            </a:p>
          </p:txBody>
        </p:sp>
        <p:sp>
          <p:nvSpPr>
            <p:cNvPr id="23" name="Rectangle 22"/>
            <p:cNvSpPr/>
            <p:nvPr/>
          </p:nvSpPr>
          <p:spPr bwMode="auto">
            <a:xfrm>
              <a:off x="361188" y="1485041"/>
              <a:ext cx="3118104"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useBgFill="1">
        <p:nvSpPr>
          <p:cNvPr id="52" name="Rounded Rectangle 51"/>
          <p:cNvSpPr/>
          <p:nvPr/>
        </p:nvSpPr>
        <p:spPr bwMode="auto">
          <a:xfrm rot="10800000">
            <a:off x="4939910" y="4480250"/>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58" name="Rounded Rectangle 57"/>
          <p:cNvSpPr/>
          <p:nvPr/>
        </p:nvSpPr>
        <p:spPr bwMode="auto">
          <a:xfrm rot="10800000">
            <a:off x="6850909" y="5815642"/>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6" name="TextBox 5"/>
          <p:cNvSpPr txBox="1"/>
          <p:nvPr/>
        </p:nvSpPr>
        <p:spPr>
          <a:xfrm>
            <a:off x="425725" y="6400800"/>
            <a:ext cx="8229600" cy="307777"/>
          </a:xfrm>
          <a:prstGeom prst="rect">
            <a:avLst/>
          </a:prstGeom>
          <a:noFill/>
        </p:spPr>
        <p:txBody>
          <a:bodyPr wrap="square" rtlCol="0">
            <a:spAutoFit/>
          </a:bodyPr>
          <a:lstStyle/>
          <a:p>
            <a:r>
              <a:rPr lang="en-US" sz="700" dirty="0" smtClean="0">
                <a:gradFill>
                  <a:gsLst>
                    <a:gs pos="0">
                      <a:srgbClr val="FFFFFF"/>
                    </a:gs>
                    <a:gs pos="99000">
                      <a:srgbClr val="FFFFFF"/>
                    </a:gs>
                  </a:gsLst>
                  <a:lin ang="16200000" scaled="0"/>
                </a:gradFill>
              </a:rPr>
              <a:t> </a:t>
            </a:r>
          </a:p>
          <a:p>
            <a:r>
              <a:rPr lang="en-US" sz="700" dirty="0" smtClean="0">
                <a:gradFill>
                  <a:gsLst>
                    <a:gs pos="0">
                      <a:srgbClr val="FFFFFF"/>
                    </a:gs>
                    <a:gs pos="99000">
                      <a:srgbClr val="FFFFFF"/>
                    </a:gs>
                  </a:gsLst>
                  <a:lin ang="16200000" scaled="0"/>
                </a:gradFill>
              </a:rPr>
              <a:t>**The </a:t>
            </a:r>
            <a:r>
              <a:rPr lang="en-US" sz="700" dirty="0">
                <a:gradFill>
                  <a:gsLst>
                    <a:gs pos="0">
                      <a:srgbClr val="FFFFFF"/>
                    </a:gs>
                    <a:gs pos="99000">
                      <a:srgbClr val="FFFFFF"/>
                    </a:gs>
                  </a:gsLst>
                  <a:lin ang="16200000" scaled="0"/>
                </a:gradFill>
              </a:rPr>
              <a:t>“alerts” workspace within Windows </a:t>
            </a:r>
            <a:r>
              <a:rPr lang="en-US" sz="700" dirty="0" err="1">
                <a:gradFill>
                  <a:gsLst>
                    <a:gs pos="0">
                      <a:srgbClr val="FFFFFF"/>
                    </a:gs>
                    <a:gs pos="99000">
                      <a:srgbClr val="FFFFFF"/>
                    </a:gs>
                  </a:gsLst>
                  <a:lin ang="16200000" scaled="0"/>
                </a:gradFill>
              </a:rPr>
              <a:t>Intune</a:t>
            </a:r>
            <a:r>
              <a:rPr lang="en-US" sz="700" dirty="0">
                <a:gradFill>
                  <a:gsLst>
                    <a:gs pos="0">
                      <a:srgbClr val="FFFFFF"/>
                    </a:gs>
                    <a:gs pos="99000">
                      <a:srgbClr val="FFFFFF"/>
                    </a:gs>
                  </a:gsLst>
                  <a:lin ang="16200000" scaled="0"/>
                </a:gradFill>
              </a:rPr>
              <a:t> manages an optimized list of pre-defined system events. Access to comprehensive monitoring events is available in our on-premises solution.</a:t>
            </a:r>
          </a:p>
        </p:txBody>
      </p:sp>
      <p:sp>
        <p:nvSpPr>
          <p:cNvPr id="46" name="Title 23"/>
          <p:cNvSpPr txBox="1">
            <a:spLocks/>
          </p:cNvSpPr>
          <p:nvPr/>
        </p:nvSpPr>
        <p:spPr>
          <a:xfrm>
            <a:off x="366897" y="181286"/>
            <a:ext cx="9050060" cy="674031"/>
          </a:xfrm>
          <a:prstGeom prst="rect">
            <a:avLst/>
          </a:prstGeom>
          <a:noFill/>
        </p:spPr>
        <p:txBody>
          <a:bodyPr wrap="square" rtlCol="0">
            <a:spAutoFit/>
          </a:bodyPr>
          <a:lstStyle>
            <a:lvl1pPr marL="0" algn="l" defTabSz="914363" rtl="0" eaLnBrk="1" latinLnBrk="0" hangingPunct="1">
              <a:lnSpc>
                <a:spcPct val="90000"/>
              </a:lnSpc>
              <a:spcBef>
                <a:spcPct val="0"/>
              </a:spcBef>
              <a:buNone/>
              <a:defRPr lang="en-US" sz="2400" b="0" kern="1200" cap="none" spc="0" dirty="0">
                <a:ln w="3175">
                  <a:noFill/>
                </a:ln>
                <a:gradFill>
                  <a:gsLst>
                    <a:gs pos="0">
                      <a:schemeClr val="tx1"/>
                    </a:gs>
                    <a:gs pos="100000">
                      <a:schemeClr val="tx1">
                        <a:lumMod val="65000"/>
                      </a:schemeClr>
                    </a:gs>
                  </a:gsLst>
                  <a:lin ang="5400000" scaled="0"/>
                </a:gradFill>
                <a:effectLst/>
                <a:latin typeface="Segoe UI" pitchFamily="34" charset="0"/>
                <a:ea typeface="+mn-ea"/>
                <a:cs typeface="Segoe UI" pitchFamily="34" charset="0"/>
              </a:defRPr>
            </a:lvl1pPr>
          </a:lstStyle>
          <a:p>
            <a:r>
              <a:rPr dirty="0" smtClean="0">
                <a:gradFill>
                  <a:gsLst>
                    <a:gs pos="0">
                      <a:srgbClr val="FFFFFF"/>
                    </a:gs>
                    <a:gs pos="100000">
                      <a:srgbClr val="FFFFFF">
                        <a:lumMod val="65000"/>
                      </a:srgbClr>
                    </a:gs>
                  </a:gsLst>
                  <a:lin ang="5400000" scaled="0"/>
                </a:gradFill>
              </a:rPr>
              <a:t>Windows </a:t>
            </a:r>
            <a:r>
              <a:rPr dirty="0" err="1">
                <a:gradFill>
                  <a:gsLst>
                    <a:gs pos="0">
                      <a:srgbClr val="FFFFFF"/>
                    </a:gs>
                    <a:gs pos="100000">
                      <a:srgbClr val="FFFFFF">
                        <a:lumMod val="65000"/>
                      </a:srgbClr>
                    </a:gs>
                  </a:gsLst>
                  <a:lin ang="5400000" scaled="0"/>
                </a:gradFill>
              </a:rPr>
              <a:t>Intune</a:t>
            </a:r>
            <a:r>
              <a:rPr dirty="0">
                <a:gradFill>
                  <a:gsLst>
                    <a:gs pos="0">
                      <a:srgbClr val="FFFFFF"/>
                    </a:gs>
                    <a:gs pos="100000">
                      <a:srgbClr val="FFFFFF">
                        <a:lumMod val="65000"/>
                      </a:srgbClr>
                    </a:gs>
                  </a:gsLst>
                  <a:lin ang="5400000" scaled="0"/>
                </a:gradFill>
              </a:rPr>
              <a:t> </a:t>
            </a:r>
            <a:r>
              <a:rPr dirty="0" smtClean="0">
                <a:gradFill>
                  <a:gsLst>
                    <a:gs pos="0">
                      <a:srgbClr val="FFFFFF"/>
                    </a:gs>
                    <a:gs pos="100000">
                      <a:srgbClr val="FFFFFF">
                        <a:lumMod val="65000"/>
                      </a:srgbClr>
                    </a:gs>
                  </a:gsLst>
                  <a:lin ang="5400000" scaled="0"/>
                </a:gradFill>
              </a:rPr>
              <a:t>July Beta Compared </a:t>
            </a:r>
            <a:r>
              <a:rPr dirty="0">
                <a:gradFill>
                  <a:gsLst>
                    <a:gs pos="0">
                      <a:srgbClr val="FFFFFF"/>
                    </a:gs>
                    <a:gs pos="100000">
                      <a:srgbClr val="FFFFFF">
                        <a:lumMod val="65000"/>
                      </a:srgbClr>
                    </a:gs>
                  </a:gsLst>
                  <a:lin ang="5400000" scaled="0"/>
                </a:gradFill>
              </a:rPr>
              <a:t>to On-Premises </a:t>
            </a:r>
            <a:r>
              <a:rPr dirty="0" smtClean="0">
                <a:gradFill>
                  <a:gsLst>
                    <a:gs pos="0">
                      <a:srgbClr val="FFFFFF"/>
                    </a:gs>
                    <a:gs pos="100000">
                      <a:srgbClr val="FFFFFF">
                        <a:lumMod val="65000"/>
                      </a:srgbClr>
                    </a:gs>
                  </a:gsLst>
                  <a:lin ang="5400000" scaled="0"/>
                </a:gradFill>
              </a:rPr>
              <a:t>Solution</a:t>
            </a:r>
            <a:r>
              <a:rPr sz="2800" dirty="0" smtClean="0">
                <a:gradFill>
                  <a:gsLst>
                    <a:gs pos="0">
                      <a:srgbClr val="FFFFFF"/>
                    </a:gs>
                    <a:gs pos="100000">
                      <a:srgbClr val="FFFFFF">
                        <a:lumMod val="65000"/>
                      </a:srgbClr>
                    </a:gs>
                  </a:gsLst>
                  <a:lin ang="5400000" scaled="0"/>
                </a:gradFill>
              </a:rPr>
              <a:t/>
            </a:r>
            <a:br>
              <a:rPr sz="2800" dirty="0" smtClean="0">
                <a:gradFill>
                  <a:gsLst>
                    <a:gs pos="0">
                      <a:srgbClr val="FFFFFF"/>
                    </a:gs>
                    <a:gs pos="100000">
                      <a:srgbClr val="FFFFFF">
                        <a:lumMod val="65000"/>
                      </a:srgbClr>
                    </a:gs>
                  </a:gsLst>
                  <a:lin ang="5400000" scaled="0"/>
                </a:gradFill>
              </a:rPr>
            </a:br>
            <a:r>
              <a:rPr sz="1800" dirty="0" smtClean="0">
                <a:gradFill>
                  <a:gsLst>
                    <a:gs pos="0">
                      <a:srgbClr val="FFFFFF"/>
                    </a:gs>
                    <a:gs pos="100000">
                      <a:srgbClr val="FFFFFF">
                        <a:lumMod val="65000"/>
                      </a:srgbClr>
                    </a:gs>
                  </a:gsLst>
                  <a:lin ang="5400000" scaled="0"/>
                </a:gradFill>
              </a:rPr>
              <a:t>Delivering a subset of rich functionality common to  on-premises  solutions today </a:t>
            </a:r>
            <a:endParaRPr sz="1800" dirty="0">
              <a:gradFill>
                <a:gsLst>
                  <a:gs pos="0">
                    <a:srgbClr val="FFFFFF"/>
                  </a:gs>
                  <a:gs pos="100000">
                    <a:srgbClr val="FFFFFF">
                      <a:lumMod val="65000"/>
                    </a:srgbClr>
                  </a:gs>
                </a:gsLst>
                <a:lin ang="5400000" scaled="0"/>
              </a:gradFill>
            </a:endParaRPr>
          </a:p>
        </p:txBody>
      </p:sp>
      <p:sp>
        <p:nvSpPr>
          <p:cNvPr id="49" name="Rounded Rectangle 48"/>
          <p:cNvSpPr/>
          <p:nvPr/>
        </p:nvSpPr>
        <p:spPr>
          <a:xfrm>
            <a:off x="457200" y="3645498"/>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dirty="0">
                <a:solidFill>
                  <a:srgbClr val="FFFFFF">
                    <a:alpha val="99000"/>
                  </a:srgbClr>
                </a:solidFill>
              </a:rPr>
              <a:t>Software Distribution</a:t>
            </a:r>
          </a:p>
        </p:txBody>
      </p:sp>
      <p:sp>
        <p:nvSpPr>
          <p:cNvPr id="57" name="Rounded Rectangle 56"/>
          <p:cNvSpPr/>
          <p:nvPr/>
        </p:nvSpPr>
        <p:spPr>
          <a:xfrm>
            <a:off x="478988" y="3201901"/>
            <a:ext cx="4340174" cy="393192"/>
          </a:xfrm>
          <a:prstGeom prst="roundRect">
            <a:avLst/>
          </a:prstGeom>
          <a:gradFill flip="none" rotWithShape="1">
            <a:gsLst>
              <a:gs pos="0">
                <a:srgbClr val="FFFFFF">
                  <a:alpha val="0"/>
                </a:srgbClr>
              </a:gs>
              <a:gs pos="35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dirty="0">
                <a:solidFill>
                  <a:srgbClr val="FFFFFF">
                    <a:alpha val="99000"/>
                  </a:srgbClr>
                </a:solidFill>
              </a:rPr>
              <a:t>Active Directory Federation</a:t>
            </a:r>
          </a:p>
        </p:txBody>
      </p:sp>
      <p:sp useBgFill="1">
        <p:nvSpPr>
          <p:cNvPr id="60" name="Rounded Rectangle 59"/>
          <p:cNvSpPr/>
          <p:nvPr/>
        </p:nvSpPr>
        <p:spPr bwMode="auto">
          <a:xfrm rot="10800000">
            <a:off x="6864391" y="2699725"/>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61" name="Rounded Rectangle 60"/>
          <p:cNvSpPr/>
          <p:nvPr/>
        </p:nvSpPr>
        <p:spPr bwMode="auto">
          <a:xfrm rot="10800000">
            <a:off x="4944726" y="2699726"/>
            <a:ext cx="1773936"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7" name="Rectangle 6"/>
          <p:cNvSpPr/>
          <p:nvPr/>
        </p:nvSpPr>
        <p:spPr>
          <a:xfrm>
            <a:off x="5496935" y="3666745"/>
            <a:ext cx="630301" cy="338554"/>
          </a:xfrm>
          <a:prstGeom prst="rect">
            <a:avLst/>
          </a:prstGeom>
        </p:spPr>
        <p:txBody>
          <a:bodyPr wrap="none">
            <a:spAutoFit/>
          </a:bodyPr>
          <a:lstStyle/>
          <a:p>
            <a:r>
              <a:rPr lang="en-US" sz="1600" dirty="0">
                <a:gradFill>
                  <a:gsLst>
                    <a:gs pos="0">
                      <a:srgbClr val="002384">
                        <a:lumMod val="20000"/>
                        <a:lumOff val="80000"/>
                      </a:srgbClr>
                    </a:gs>
                    <a:gs pos="100000">
                      <a:srgbClr val="002384">
                        <a:lumMod val="20000"/>
                        <a:lumOff val="80000"/>
                      </a:srgbClr>
                    </a:gs>
                  </a:gsLst>
                  <a:lin ang="5400000" scaled="0"/>
                </a:gradFill>
              </a:rPr>
              <a:t>Basic</a:t>
            </a:r>
          </a:p>
        </p:txBody>
      </p:sp>
    </p:spTree>
    <p:extLst>
      <p:ext uri="{BB962C8B-B14F-4D97-AF65-F5344CB8AC3E}">
        <p14:creationId xmlns:p14="http://schemas.microsoft.com/office/powerpoint/2010/main" val="37126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18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1750"/>
                                        <p:tgtEl>
                                          <p:spTgt spid="4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2700"/>
                                        <p:tgtEl>
                                          <p:spTgt spid="64"/>
                                        </p:tgtEl>
                                      </p:cBhvr>
                                    </p:animEffect>
                                  </p:childTnLst>
                                </p:cTn>
                              </p:par>
                            </p:childTnLst>
                          </p:cTn>
                        </p:par>
                        <p:par>
                          <p:cTn id="43" fill="hold">
                            <p:stCondLst>
                              <p:cond delay="27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4" grpId="0" animBg="1"/>
      <p:bldP spid="10" grpId="0" animBg="1"/>
      <p:bldP spid="11" grpId="0" animBg="1"/>
      <p:bldP spid="12" grpId="0" animBg="1"/>
      <p:bldP spid="13" grpId="0" animBg="1"/>
      <p:bldP spid="14" grpId="0" animBg="1"/>
      <p:bldP spid="15" grpId="0" animBg="1"/>
      <p:bldP spid="16" grpId="0" animBg="1"/>
      <p:bldP spid="48" grpId="0" animBg="1"/>
      <p:bldP spid="49" grpId="0" animBg="1"/>
      <p:bldP spid="57"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ah\Desktop\Bridge_Rebecca projects\Intune PPTs\art\b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61" y="742876"/>
            <a:ext cx="8293039" cy="10953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0961" y="2969521"/>
            <a:ext cx="8331285" cy="12392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Sarah\Desktop\Bridge_Rebecca projects\Intune PPTs\art\b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61" y="5536938"/>
            <a:ext cx="8293039" cy="9752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0961" y="4238727"/>
            <a:ext cx="8331285" cy="12392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Sarah\Desktop\Bridge_Rebecca projects\Intune PPTs\art\b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61" y="1900090"/>
            <a:ext cx="8293039" cy="9752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flipH="1">
            <a:off x="1517175" y="895396"/>
            <a:ext cx="7353870" cy="923330"/>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166688" indent="-166688" defTabSz="2400300" fontAlgn="base">
              <a:buFont typeface="Arial" pitchFamily="34" charset="0"/>
              <a:buChar char="•"/>
              <a:defRPr/>
            </a:pPr>
            <a:r>
              <a:rPr lang="en-US" sz="1600" dirty="0" smtClean="0">
                <a:gradFill>
                  <a:gsLst>
                    <a:gs pos="0">
                      <a:srgbClr val="FFFFFF"/>
                    </a:gs>
                    <a:gs pos="100000">
                      <a:srgbClr val="FFFFFF"/>
                    </a:gs>
                  </a:gsLst>
                  <a:lin ang="5400000" scaled="0"/>
                </a:gradFill>
                <a:latin typeface="Calibri" pitchFamily="34" charset="0"/>
              </a:rPr>
              <a:t>Windows Intune Standalone: $11 USD*/Device/Month</a:t>
            </a:r>
          </a:p>
          <a:p>
            <a:pPr marL="166688" indent="-166688" defTabSz="2400300" fontAlgn="base">
              <a:buFont typeface="Arial" pitchFamily="34" charset="0"/>
              <a:buChar char="•"/>
              <a:defRPr/>
            </a:pPr>
            <a:r>
              <a:rPr lang="en-US" sz="1600" dirty="0" smtClean="0">
                <a:gradFill>
                  <a:gsLst>
                    <a:gs pos="0">
                      <a:srgbClr val="FFFFFF"/>
                    </a:gs>
                    <a:gs pos="100000">
                      <a:srgbClr val="FFFFFF"/>
                    </a:gs>
                  </a:gsLst>
                  <a:lin ang="5400000" scaled="0"/>
                </a:gradFill>
                <a:latin typeface="Calibri" pitchFamily="34" charset="0"/>
              </a:rPr>
              <a:t>Windows Intune Add-On : $5/Device/Month (for Windows Client EA customers)</a:t>
            </a:r>
          </a:p>
          <a:p>
            <a:pPr marL="166688" indent="-166688" defTabSz="2400300" fontAlgn="base">
              <a:buFont typeface="Arial" pitchFamily="34" charset="0"/>
              <a:buChar char="•"/>
              <a:defRPr/>
            </a:pPr>
            <a:r>
              <a:rPr lang="en-US" sz="1600" dirty="0" smtClean="0">
                <a:gradFill>
                  <a:gsLst>
                    <a:gs pos="0">
                      <a:srgbClr val="FFFFFF"/>
                    </a:gs>
                    <a:gs pos="100000">
                      <a:srgbClr val="FFFFFF"/>
                    </a:gs>
                  </a:gsLst>
                  <a:lin ang="5400000" scaled="0"/>
                </a:gradFill>
                <a:latin typeface="Calibri" pitchFamily="34" charset="0"/>
              </a:rPr>
              <a:t>Microsoft Desktop Optimization Pack Add On: $1 USD/Device/Month</a:t>
            </a:r>
          </a:p>
        </p:txBody>
      </p:sp>
      <p:sp>
        <p:nvSpPr>
          <p:cNvPr id="19" name="Rectangle 18"/>
          <p:cNvSpPr/>
          <p:nvPr/>
        </p:nvSpPr>
        <p:spPr bwMode="auto">
          <a:xfrm flipH="1">
            <a:off x="1517175" y="5883181"/>
            <a:ext cx="5867400" cy="43088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166688" lvl="0"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Windows Professional, Enterprise, or Ultimate SKU</a:t>
            </a:r>
          </a:p>
        </p:txBody>
      </p:sp>
      <p:sp>
        <p:nvSpPr>
          <p:cNvPr id="20" name="Rectangle 19"/>
          <p:cNvSpPr/>
          <p:nvPr/>
        </p:nvSpPr>
        <p:spPr bwMode="auto">
          <a:xfrm flipH="1">
            <a:off x="1517175" y="3172199"/>
            <a:ext cx="5402187" cy="923330"/>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166688" lvl="0"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Microsoft Online Services Portal </a:t>
            </a:r>
            <a:endParaRPr lang="en-US" sz="1600" dirty="0" smtClean="0">
              <a:gradFill>
                <a:gsLst>
                  <a:gs pos="0">
                    <a:srgbClr val="FFFFFF"/>
                  </a:gs>
                  <a:gs pos="100000">
                    <a:srgbClr val="FFFFFF"/>
                  </a:gs>
                </a:gsLst>
                <a:lin ang="5400000" scaled="0"/>
              </a:gradFill>
              <a:latin typeface="Calibri" pitchFamily="34" charset="0"/>
            </a:endParaRPr>
          </a:p>
          <a:p>
            <a:pPr marL="166688" lvl="0" indent="-166688" defTabSz="2400300" fontAlgn="base">
              <a:buFont typeface="Arial" pitchFamily="34" charset="0"/>
              <a:buChar char="•"/>
              <a:defRPr/>
            </a:pPr>
            <a:r>
              <a:rPr lang="en-US" sz="1600" dirty="0" smtClean="0">
                <a:gradFill>
                  <a:gsLst>
                    <a:gs pos="0">
                      <a:srgbClr val="FFFFFF"/>
                    </a:gs>
                    <a:gs pos="100000">
                      <a:srgbClr val="FFFFFF"/>
                    </a:gs>
                  </a:gsLst>
                  <a:lin ang="5400000" scaled="0"/>
                </a:gradFill>
                <a:latin typeface="Calibri" pitchFamily="34" charset="0"/>
              </a:rPr>
              <a:t>Volume </a:t>
            </a:r>
            <a:r>
              <a:rPr lang="en-US" sz="1600" dirty="0">
                <a:gradFill>
                  <a:gsLst>
                    <a:gs pos="0">
                      <a:srgbClr val="FFFFFF"/>
                    </a:gs>
                    <a:gs pos="100000">
                      <a:srgbClr val="FFFFFF"/>
                    </a:gs>
                  </a:gsLst>
                  <a:lin ang="5400000" scaled="0"/>
                </a:gradFill>
                <a:latin typeface="Calibri" pitchFamily="34" charset="0"/>
              </a:rPr>
              <a:t>Licensing: Enterprise Agreement (EA and EAS) and Enrollment for Education Solutions (</a:t>
            </a:r>
            <a:r>
              <a:rPr lang="en-US" sz="1600" dirty="0" smtClean="0">
                <a:gradFill>
                  <a:gsLst>
                    <a:gs pos="0">
                      <a:srgbClr val="FFFFFF"/>
                    </a:gs>
                    <a:gs pos="100000">
                      <a:srgbClr val="FFFFFF"/>
                    </a:gs>
                  </a:gsLst>
                  <a:lin ang="5400000" scaled="0"/>
                </a:gradFill>
                <a:latin typeface="Calibri" pitchFamily="34" charset="0"/>
              </a:rPr>
              <a:t>EES)</a:t>
            </a:r>
            <a:endParaRPr lang="en-US" sz="1600" dirty="0">
              <a:gradFill>
                <a:gsLst>
                  <a:gs pos="0">
                    <a:srgbClr val="FFFFFF"/>
                  </a:gs>
                  <a:gs pos="100000">
                    <a:srgbClr val="FFFFFF"/>
                  </a:gs>
                </a:gsLst>
                <a:lin ang="5400000" scaled="0"/>
              </a:gradFill>
              <a:latin typeface="Calibri" pitchFamily="34" charset="0"/>
            </a:endParaRPr>
          </a:p>
        </p:txBody>
      </p:sp>
      <p:sp>
        <p:nvSpPr>
          <p:cNvPr id="21" name="Rectangle 20"/>
          <p:cNvSpPr/>
          <p:nvPr/>
        </p:nvSpPr>
        <p:spPr bwMode="auto">
          <a:xfrm flipH="1">
            <a:off x="1517175" y="2135594"/>
            <a:ext cx="6477000" cy="67710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166688"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PCs Already Covered by Software Assurance</a:t>
            </a:r>
          </a:p>
          <a:p>
            <a:pPr marL="166688"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Volume Purchases (&gt;250 PCs)</a:t>
            </a:r>
          </a:p>
        </p:txBody>
      </p:sp>
      <p:sp>
        <p:nvSpPr>
          <p:cNvPr id="22" name="Rectangle 21"/>
          <p:cNvSpPr/>
          <p:nvPr/>
        </p:nvSpPr>
        <p:spPr bwMode="auto">
          <a:xfrm flipH="1">
            <a:off x="1517175" y="4486890"/>
            <a:ext cx="7510050" cy="923330"/>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166688" lvl="0"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Windows Intune software &amp; services are non-perpetual, subscription licenses</a:t>
            </a:r>
          </a:p>
          <a:p>
            <a:pPr marL="166688"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“Buyout” available for Windows enterprise </a:t>
            </a:r>
            <a:r>
              <a:rPr lang="en-US" sz="1600" dirty="0" smtClean="0">
                <a:gradFill>
                  <a:gsLst>
                    <a:gs pos="0">
                      <a:srgbClr val="FFFFFF"/>
                    </a:gs>
                    <a:gs pos="100000">
                      <a:srgbClr val="FFFFFF"/>
                    </a:gs>
                  </a:gsLst>
                  <a:lin ang="5400000" scaled="0"/>
                </a:gradFill>
                <a:latin typeface="Calibri" pitchFamily="34" charset="0"/>
              </a:rPr>
              <a:t>license**</a:t>
            </a:r>
            <a:endParaRPr lang="en-US" sz="1600" dirty="0">
              <a:gradFill>
                <a:gsLst>
                  <a:gs pos="0">
                    <a:srgbClr val="FFFFFF"/>
                  </a:gs>
                  <a:gs pos="100000">
                    <a:srgbClr val="FFFFFF"/>
                  </a:gs>
                </a:gsLst>
                <a:lin ang="5400000" scaled="0"/>
              </a:gradFill>
              <a:latin typeface="Calibri" pitchFamily="34" charset="0"/>
            </a:endParaRPr>
          </a:p>
          <a:p>
            <a:pPr marL="166688" indent="-166688" defTabSz="2400300" fontAlgn="base">
              <a:buFont typeface="Arial" pitchFamily="34" charset="0"/>
              <a:buChar char="•"/>
              <a:defRPr/>
            </a:pPr>
            <a:r>
              <a:rPr lang="en-US" sz="1600" dirty="0">
                <a:gradFill>
                  <a:gsLst>
                    <a:gs pos="0">
                      <a:srgbClr val="FFFFFF"/>
                    </a:gs>
                    <a:gs pos="100000">
                      <a:srgbClr val="FFFFFF"/>
                    </a:gs>
                  </a:gsLst>
                  <a:lin ang="5400000" scaled="0"/>
                </a:gradFill>
                <a:latin typeface="Calibri" pitchFamily="34" charset="0"/>
              </a:rPr>
              <a:t>Device Subscription </a:t>
            </a:r>
            <a:r>
              <a:rPr lang="en-US" sz="1600" dirty="0" smtClean="0">
                <a:gradFill>
                  <a:gsLst>
                    <a:gs pos="0">
                      <a:srgbClr val="FFFFFF"/>
                    </a:gs>
                    <a:gs pos="100000">
                      <a:srgbClr val="FFFFFF"/>
                    </a:gs>
                  </a:gsLst>
                  <a:lin ang="5400000" scaled="0"/>
                </a:gradFill>
                <a:latin typeface="Calibri" pitchFamily="34" charset="0"/>
              </a:rPr>
              <a:t>License (DSL)</a:t>
            </a:r>
            <a:endParaRPr lang="en-US" sz="1600" dirty="0">
              <a:gradFill>
                <a:gsLst>
                  <a:gs pos="0">
                    <a:srgbClr val="FFFFFF"/>
                  </a:gs>
                  <a:gs pos="100000">
                    <a:srgbClr val="FFFFFF"/>
                  </a:gs>
                </a:gsLst>
                <a:lin ang="5400000" scaled="0"/>
              </a:gradFill>
              <a:latin typeface="Calibri" pitchFamily="34" charset="0"/>
            </a:endParaRPr>
          </a:p>
        </p:txBody>
      </p:sp>
      <p:sp>
        <p:nvSpPr>
          <p:cNvPr id="14" name="Title 13"/>
          <p:cNvSpPr>
            <a:spLocks noGrp="1"/>
          </p:cNvSpPr>
          <p:nvPr>
            <p:ph type="title"/>
          </p:nvPr>
        </p:nvSpPr>
        <p:spPr/>
        <p:txBody>
          <a:bodyPr/>
          <a:lstStyle/>
          <a:p>
            <a:r>
              <a:rPr lang="en-US" dirty="0" smtClean="0"/>
              <a:t>Licensing &amp; Pricing</a:t>
            </a:r>
            <a:endParaRPr lang="en-US" dirty="0"/>
          </a:p>
        </p:txBody>
      </p:sp>
      <p:sp>
        <p:nvSpPr>
          <p:cNvPr id="9" name="Rectangle 8"/>
          <p:cNvSpPr/>
          <p:nvPr/>
        </p:nvSpPr>
        <p:spPr bwMode="auto">
          <a:xfrm>
            <a:off x="1317164" y="4242354"/>
            <a:ext cx="2460561"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latin typeface="Calibri" pitchFamily="34" charset="0"/>
                <a:cs typeface="Calibri" pitchFamily="34" charset="0"/>
              </a:rPr>
              <a:t>Terms </a:t>
            </a:r>
            <a:endParaRPr lang="en-US" sz="1600" b="1" dirty="0">
              <a:ln w="3175">
                <a:noFill/>
              </a:ln>
              <a:solidFill>
                <a:schemeClr val="tx1"/>
              </a:solidFill>
              <a:latin typeface="Calibri" pitchFamily="34" charset="0"/>
              <a:cs typeface="Calibri" pitchFamily="34" charset="0"/>
            </a:endParaRPr>
          </a:p>
        </p:txBody>
      </p:sp>
      <p:sp>
        <p:nvSpPr>
          <p:cNvPr id="10" name="Rectangle 9"/>
          <p:cNvSpPr/>
          <p:nvPr/>
        </p:nvSpPr>
        <p:spPr bwMode="auto">
          <a:xfrm>
            <a:off x="1317164" y="1906350"/>
            <a:ext cx="3581400"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latin typeface="Calibri" pitchFamily="34" charset="0"/>
                <a:cs typeface="Calibri" pitchFamily="34" charset="0"/>
              </a:rPr>
              <a:t>Discounts </a:t>
            </a:r>
            <a:endParaRPr lang="en-US" sz="1600" b="1" dirty="0">
              <a:ln w="3175">
                <a:noFill/>
              </a:ln>
              <a:solidFill>
                <a:schemeClr val="tx1"/>
              </a:solidFill>
              <a:latin typeface="Calibri" pitchFamily="34" charset="0"/>
              <a:cs typeface="Calibri" pitchFamily="34" charset="0"/>
            </a:endParaRPr>
          </a:p>
        </p:txBody>
      </p:sp>
      <p:sp>
        <p:nvSpPr>
          <p:cNvPr id="11" name="Rectangle 10"/>
          <p:cNvSpPr/>
          <p:nvPr/>
        </p:nvSpPr>
        <p:spPr bwMode="auto">
          <a:xfrm>
            <a:off x="1317164" y="2966112"/>
            <a:ext cx="4648200"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latin typeface="Calibri" pitchFamily="34" charset="0"/>
                <a:cs typeface="Calibri" pitchFamily="34" charset="0"/>
              </a:rPr>
              <a:t>Available to Purchase Through</a:t>
            </a:r>
            <a:endParaRPr lang="en-US" sz="1600" b="1" dirty="0">
              <a:ln w="3175">
                <a:noFill/>
              </a:ln>
              <a:solidFill>
                <a:schemeClr val="tx1"/>
              </a:solidFill>
              <a:latin typeface="Calibri" pitchFamily="34" charset="0"/>
              <a:cs typeface="Calibri" pitchFamily="34" charset="0"/>
            </a:endParaRPr>
          </a:p>
        </p:txBody>
      </p:sp>
      <p:sp>
        <p:nvSpPr>
          <p:cNvPr id="12" name="Rectangle 11"/>
          <p:cNvSpPr/>
          <p:nvPr/>
        </p:nvSpPr>
        <p:spPr bwMode="auto">
          <a:xfrm>
            <a:off x="1317164" y="5534759"/>
            <a:ext cx="5791200"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latin typeface="Calibri" pitchFamily="34" charset="0"/>
                <a:cs typeface="Calibri" pitchFamily="34" charset="0"/>
              </a:rPr>
              <a:t>Qualified OS Requirements</a:t>
            </a:r>
            <a:endParaRPr lang="en-US" sz="1600" b="1" dirty="0">
              <a:ln w="3175">
                <a:noFill/>
              </a:ln>
              <a:solidFill>
                <a:schemeClr val="tx1"/>
              </a:solidFill>
              <a:latin typeface="Calibri" pitchFamily="34" charset="0"/>
              <a:cs typeface="Calibri" pitchFamily="34" charset="0"/>
            </a:endParaRPr>
          </a:p>
        </p:txBody>
      </p:sp>
      <p:sp>
        <p:nvSpPr>
          <p:cNvPr id="13" name="Rectangle 12"/>
          <p:cNvSpPr/>
          <p:nvPr/>
        </p:nvSpPr>
        <p:spPr bwMode="auto">
          <a:xfrm>
            <a:off x="1317164" y="715581"/>
            <a:ext cx="2460561"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defTabSz="914363" fontAlgn="base">
              <a:lnSpc>
                <a:spcPct val="90000"/>
              </a:lnSpc>
              <a:spcBef>
                <a:spcPct val="0"/>
              </a:spcBef>
              <a:spcAft>
                <a:spcPct val="0"/>
              </a:spcAft>
              <a:buSzPct val="90000"/>
              <a:defRPr/>
            </a:pPr>
            <a:r>
              <a:rPr lang="en-US" sz="1600" b="1" dirty="0" smtClean="0">
                <a:ln w="3175">
                  <a:noFill/>
                </a:ln>
                <a:solidFill>
                  <a:schemeClr val="tx1"/>
                </a:solidFill>
                <a:latin typeface="Calibri" pitchFamily="34" charset="0"/>
                <a:cs typeface="Calibri" pitchFamily="34" charset="0"/>
              </a:rPr>
              <a:t>Pricing</a:t>
            </a:r>
            <a:endParaRPr lang="en-US" b="1" dirty="0">
              <a:ln w="3175">
                <a:noFill/>
              </a:ln>
              <a:solidFill>
                <a:schemeClr val="tx1"/>
              </a:solidFill>
              <a:latin typeface="Calibri" pitchFamily="34" charset="0"/>
              <a:cs typeface="Calibri" pitchFamily="34" charset="0"/>
            </a:endParaRPr>
          </a:p>
        </p:txBody>
      </p:sp>
      <p:pic>
        <p:nvPicPr>
          <p:cNvPr id="35" name="Picture 2" descr="C:\Documents and Settings\alyssaj\My Documents\My Pictures\DVD_ART34\Artwork_Imagery\Shapes\rings\circle frame round borders.png"/>
          <p:cNvPicPr>
            <a:picLocks noChangeAspect="1" noChangeArrowheads="1"/>
          </p:cNvPicPr>
          <p:nvPr/>
        </p:nvPicPr>
        <p:blipFill>
          <a:blip r:embed="rId5" cstate="print"/>
          <a:srcRect/>
          <a:stretch>
            <a:fillRect/>
          </a:stretch>
        </p:blipFill>
        <p:spPr bwMode="auto">
          <a:xfrm>
            <a:off x="212259" y="3041187"/>
            <a:ext cx="1150753" cy="1142947"/>
          </a:xfrm>
          <a:prstGeom prst="rect">
            <a:avLst/>
          </a:prstGeom>
          <a:noFill/>
        </p:spPr>
      </p:pic>
      <p:pic>
        <p:nvPicPr>
          <p:cNvPr id="36" name="Picture 2" descr="C:\Documents and Settings\alyssaj\My Documents\My Pictures\DVD_ART34\Artwork_Imagery\Shapes\rings\circle frame round borders.png"/>
          <p:cNvPicPr>
            <a:picLocks noChangeAspect="1" noChangeArrowheads="1"/>
          </p:cNvPicPr>
          <p:nvPr/>
        </p:nvPicPr>
        <p:blipFill>
          <a:blip r:embed="rId5" cstate="print"/>
          <a:srcRect/>
          <a:stretch>
            <a:fillRect/>
          </a:stretch>
        </p:blipFill>
        <p:spPr bwMode="auto">
          <a:xfrm>
            <a:off x="235824" y="4358391"/>
            <a:ext cx="1127189" cy="1119543"/>
          </a:xfrm>
          <a:prstGeom prst="rect">
            <a:avLst/>
          </a:prstGeom>
          <a:noFill/>
        </p:spPr>
      </p:pic>
      <p:pic>
        <p:nvPicPr>
          <p:cNvPr id="37" name="Picture 2" descr="C:\Documents and Settings\alyssaj\My Documents\My Pictures\DVD_ART34\Artwork_Imagery\Shapes\rings\circle frame round borders.png"/>
          <p:cNvPicPr>
            <a:picLocks noChangeAspect="1" noChangeArrowheads="1"/>
          </p:cNvPicPr>
          <p:nvPr/>
        </p:nvPicPr>
        <p:blipFill>
          <a:blip r:embed="rId5" cstate="print"/>
          <a:srcRect/>
          <a:stretch>
            <a:fillRect/>
          </a:stretch>
        </p:blipFill>
        <p:spPr bwMode="auto">
          <a:xfrm>
            <a:off x="272333" y="5459317"/>
            <a:ext cx="1090680" cy="1083281"/>
          </a:xfrm>
          <a:prstGeom prst="rect">
            <a:avLst/>
          </a:prstGeom>
          <a:noFill/>
        </p:spPr>
      </p:pic>
      <p:pic>
        <p:nvPicPr>
          <p:cNvPr id="38" name="Picture 2" descr="C:\Documents and Settings\alyssaj\My Documents\My Pictures\DVD_ART34\Artwork_Imagery\Shapes\rings\circle frame round borders.png"/>
          <p:cNvPicPr>
            <a:picLocks noChangeAspect="1" noChangeArrowheads="1"/>
          </p:cNvPicPr>
          <p:nvPr/>
        </p:nvPicPr>
        <p:blipFill>
          <a:blip r:embed="rId5" cstate="print"/>
          <a:srcRect/>
          <a:stretch>
            <a:fillRect/>
          </a:stretch>
        </p:blipFill>
        <p:spPr bwMode="auto">
          <a:xfrm>
            <a:off x="272333" y="1910466"/>
            <a:ext cx="1090680" cy="1083281"/>
          </a:xfrm>
          <a:prstGeom prst="rect">
            <a:avLst/>
          </a:prstGeom>
          <a:noFill/>
        </p:spPr>
      </p:pic>
      <p:pic>
        <p:nvPicPr>
          <p:cNvPr id="39" name="Picture 2" descr="C:\Documents and Settings\alyssaj\My Documents\My Pictures\DVD_ART34\Artwork_Imagery\Shapes\rings\circle frame round borders.png"/>
          <p:cNvPicPr>
            <a:picLocks noChangeAspect="1" noChangeArrowheads="1"/>
          </p:cNvPicPr>
          <p:nvPr/>
        </p:nvPicPr>
        <p:blipFill>
          <a:blip r:embed="rId5" cstate="print"/>
          <a:srcRect/>
          <a:stretch>
            <a:fillRect/>
          </a:stretch>
        </p:blipFill>
        <p:spPr bwMode="auto">
          <a:xfrm>
            <a:off x="272333" y="742877"/>
            <a:ext cx="1090680" cy="1083281"/>
          </a:xfrm>
          <a:prstGeom prst="rect">
            <a:avLst/>
          </a:prstGeom>
          <a:noFill/>
        </p:spPr>
      </p:pic>
      <p:grpSp>
        <p:nvGrpSpPr>
          <p:cNvPr id="43" name="Group 42"/>
          <p:cNvGrpSpPr/>
          <p:nvPr/>
        </p:nvGrpSpPr>
        <p:grpSpPr>
          <a:xfrm>
            <a:off x="272333" y="5768756"/>
            <a:ext cx="876841" cy="705601"/>
            <a:chOff x="449068" y="5916041"/>
            <a:chExt cx="690581" cy="536974"/>
          </a:xfrm>
        </p:grpSpPr>
        <p:pic>
          <p:nvPicPr>
            <p:cNvPr id="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068" y="6065154"/>
              <a:ext cx="690581" cy="3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black-laptop-icon.png"/>
            <p:cNvPicPr>
              <a:picLocks noChangeAspect="1"/>
            </p:cNvPicPr>
            <p:nvPr/>
          </p:nvPicPr>
          <p:blipFill>
            <a:blip r:embed="rId7" cstate="print"/>
            <a:stretch>
              <a:fillRect/>
            </a:stretch>
          </p:blipFill>
          <p:spPr>
            <a:xfrm>
              <a:off x="726368" y="5916041"/>
              <a:ext cx="413280" cy="298227"/>
            </a:xfrm>
            <a:prstGeom prst="rect">
              <a:avLst/>
            </a:prstGeom>
            <a:effectLst>
              <a:outerShdw blurRad="76200" dir="13500000" sy="23000" kx="1200000" algn="br" rotWithShape="0">
                <a:prstClr val="black">
                  <a:alpha val="20000"/>
                </a:prstClr>
              </a:outerShdw>
            </a:effectLst>
          </p:spPr>
        </p:pic>
      </p:grpSp>
      <p:pic>
        <p:nvPicPr>
          <p:cNvPr id="46" name="Picture 45" descr="dollar bill money.png"/>
          <p:cNvPicPr>
            <a:picLocks noChangeAspect="1"/>
          </p:cNvPicPr>
          <p:nvPr/>
        </p:nvPicPr>
        <p:blipFill>
          <a:blip r:embed="rId8" cstate="print"/>
          <a:srcRect t="26346"/>
          <a:stretch>
            <a:fillRect/>
          </a:stretch>
        </p:blipFill>
        <p:spPr>
          <a:xfrm>
            <a:off x="461406" y="1128301"/>
            <a:ext cx="778190" cy="539794"/>
          </a:xfrm>
          <a:prstGeom prst="rect">
            <a:avLst/>
          </a:prstGeom>
        </p:spPr>
      </p:pic>
      <p:pic>
        <p:nvPicPr>
          <p:cNvPr id="47" name="Picture 3" descr="C:\Users\Sarah\Desktop\Bridge_Rebecca projects\Intune PPTs\art\sc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947" y="3217645"/>
            <a:ext cx="811717" cy="6897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Sarah\Documents\_SSD_Business\Client_collateral\MICROSOFT_DVD_ART\Artwork_Imagery\Icons - Illustrations\_ SUPER VISTA STYLE\contrac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772" y="4491927"/>
            <a:ext cx="715372" cy="7153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9" name="Group 48"/>
          <p:cNvGrpSpPr/>
          <p:nvPr/>
        </p:nvGrpSpPr>
        <p:grpSpPr>
          <a:xfrm>
            <a:off x="568131" y="2231486"/>
            <a:ext cx="664104" cy="458036"/>
            <a:chOff x="649590" y="2340670"/>
            <a:chExt cx="573119" cy="415022"/>
          </a:xfrm>
        </p:grpSpPr>
        <p:pic>
          <p:nvPicPr>
            <p:cNvPr id="50" name="Picture 6" descr="C:\Users\Sarah\Desktop\Bridge_Rebecca projects\Intune PPTs\art\piggi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590" y="2340670"/>
              <a:ext cx="480350" cy="41502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874076" y="2344431"/>
              <a:ext cx="348633" cy="323165"/>
            </a:xfrm>
            <a:prstGeom prst="rect">
              <a:avLst/>
            </a:prstGeom>
            <a:noFill/>
          </p:spPr>
          <p:txBody>
            <a:bodyPr wrap="square" rtlCol="0">
              <a:spAutoFit/>
            </a:bodyPr>
            <a:lstStyle/>
            <a:p>
              <a:r>
                <a:rPr lang="en-US" sz="1500" b="1" dirty="0" smtClean="0">
                  <a:effectLst>
                    <a:outerShdw blurRad="63500" sx="102000" sy="102000" algn="ctr" rotWithShape="0">
                      <a:prstClr val="black">
                        <a:alpha val="40000"/>
                      </a:prstClr>
                    </a:outerShdw>
                  </a:effectLst>
                  <a:latin typeface="Calibri" pitchFamily="34" charset="0"/>
                </a:rPr>
                <a:t>$</a:t>
              </a:r>
              <a:endParaRPr lang="en-US" sz="1500" b="1" dirty="0">
                <a:effectLst>
                  <a:outerShdw blurRad="63500" sx="102000" sy="102000" algn="ctr" rotWithShape="0">
                    <a:prstClr val="black">
                      <a:alpha val="40000"/>
                    </a:prstClr>
                  </a:outerShdw>
                </a:effectLst>
                <a:latin typeface="Calibri" pitchFamily="34" charset="0"/>
              </a:endParaRPr>
            </a:p>
          </p:txBody>
        </p:sp>
      </p:grpSp>
      <p:sp>
        <p:nvSpPr>
          <p:cNvPr id="32" name="TextBox 31"/>
          <p:cNvSpPr txBox="1"/>
          <p:nvPr/>
        </p:nvSpPr>
        <p:spPr>
          <a:xfrm>
            <a:off x="327116" y="6503504"/>
            <a:ext cx="6901217" cy="553998"/>
          </a:xfrm>
          <a:prstGeom prst="rect">
            <a:avLst/>
          </a:prstGeom>
          <a:noFill/>
        </p:spPr>
        <p:txBody>
          <a:bodyPr wrap="square" rtlCol="0">
            <a:spAutoFit/>
          </a:bodyPr>
          <a:lstStyle/>
          <a:p>
            <a:pPr marL="171450" indent="-171450">
              <a:buFont typeface="Arial" charset="0"/>
              <a:buChar char="•"/>
            </a:pPr>
            <a:r>
              <a:rPr lang="en-US" sz="1000" dirty="0" smtClean="0"/>
              <a:t>Pricing may vary by region</a:t>
            </a:r>
          </a:p>
          <a:p>
            <a:pPr marL="171450" lvl="0" indent="-171450">
              <a:buFont typeface="Arial" charset="0"/>
              <a:buChar char="•"/>
            </a:pPr>
            <a:r>
              <a:rPr lang="en-US" sz="1000" dirty="0" smtClean="0"/>
              <a:t>**</a:t>
            </a:r>
            <a:r>
              <a:rPr lang="en-US" sz="1000" dirty="0"/>
              <a:t>“buyout option applies only to purchases made through </a:t>
            </a:r>
            <a:r>
              <a:rPr lang="en-US" sz="1000" dirty="0" smtClean="0"/>
              <a:t>MOCP</a:t>
            </a:r>
            <a:endParaRPr lang="en-US" sz="1000" dirty="0"/>
          </a:p>
          <a:p>
            <a:pPr marL="171450" indent="-171450">
              <a:buFont typeface="Arial" charset="0"/>
              <a:buChar char="•"/>
            </a:pPr>
            <a:endParaRPr lang="en-US" sz="1000" dirty="0"/>
          </a:p>
        </p:txBody>
      </p:sp>
    </p:spTree>
    <p:extLst>
      <p:ext uri="{BB962C8B-B14F-4D97-AF65-F5344CB8AC3E}">
        <p14:creationId xmlns:p14="http://schemas.microsoft.com/office/powerpoint/2010/main" val="419310769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1"/>
          <a:stretch/>
        </p:blipFill>
        <p:spPr bwMode="auto">
          <a:xfrm>
            <a:off x="1" y="463467"/>
            <a:ext cx="9069568" cy="575990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rot="16200000">
            <a:off x="3514963" y="920128"/>
            <a:ext cx="1433096" cy="2388286"/>
          </a:xfrm>
          <a:prstGeom prst="roundRect">
            <a:avLst>
              <a:gd name="adj" fmla="val 3530"/>
            </a:avLst>
          </a:prstGeom>
          <a:gradFill>
            <a:gsLst>
              <a:gs pos="49000">
                <a:schemeClr val="accent3">
                  <a:alpha val="73000"/>
                </a:schemeClr>
              </a:gs>
              <a:gs pos="0">
                <a:srgbClr val="FFFFFF">
                  <a:alpha val="0"/>
                </a:srgbClr>
              </a:gs>
              <a:gs pos="86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36" name="Rounded Rectangle 35"/>
          <p:cNvSpPr/>
          <p:nvPr/>
        </p:nvSpPr>
        <p:spPr bwMode="auto">
          <a:xfrm rot="16200000">
            <a:off x="1252532" y="3543071"/>
            <a:ext cx="1362406" cy="1429067"/>
          </a:xfrm>
          <a:prstGeom prst="roundRect">
            <a:avLst>
              <a:gd name="adj" fmla="val 6472"/>
            </a:avLst>
          </a:prstGeom>
          <a:gradFill>
            <a:gsLst>
              <a:gs pos="57000">
                <a:schemeClr val="accent3">
                  <a:alpha val="41000"/>
                </a:schemeClr>
              </a:gs>
              <a:gs pos="0">
                <a:srgbClr val="FFFFFF">
                  <a:alpha val="0"/>
                </a:srgbClr>
              </a:gs>
              <a:gs pos="100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37" name="Rounded Rectangle 36"/>
          <p:cNvSpPr/>
          <p:nvPr/>
        </p:nvSpPr>
        <p:spPr bwMode="auto">
          <a:xfrm rot="16200000">
            <a:off x="1089875" y="1758603"/>
            <a:ext cx="334851" cy="990600"/>
          </a:xfrm>
          <a:prstGeom prst="roundRect">
            <a:avLst>
              <a:gd name="adj" fmla="val 15970"/>
            </a:avLst>
          </a:prstGeom>
          <a:gradFill>
            <a:gsLst>
              <a:gs pos="57000">
                <a:schemeClr val="accent3">
                  <a:alpha val="41000"/>
                </a:schemeClr>
              </a:gs>
              <a:gs pos="0">
                <a:srgbClr val="FFFFFF">
                  <a:alpha val="0"/>
                </a:srgbClr>
              </a:gs>
              <a:gs pos="100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38" name="Rounded Rectangle 37"/>
          <p:cNvSpPr/>
          <p:nvPr/>
        </p:nvSpPr>
        <p:spPr bwMode="auto">
          <a:xfrm rot="16200000">
            <a:off x="1435623" y="2131749"/>
            <a:ext cx="334851" cy="1202907"/>
          </a:xfrm>
          <a:prstGeom prst="roundRect">
            <a:avLst>
              <a:gd name="adj" fmla="val 15970"/>
            </a:avLst>
          </a:prstGeom>
          <a:gradFill>
            <a:gsLst>
              <a:gs pos="57000">
                <a:schemeClr val="accent3">
                  <a:alpha val="41000"/>
                </a:schemeClr>
              </a:gs>
              <a:gs pos="0">
                <a:srgbClr val="FFFFFF">
                  <a:alpha val="0"/>
                </a:srgbClr>
              </a:gs>
              <a:gs pos="100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21" name="Rounded Rectangle 20"/>
          <p:cNvSpPr/>
          <p:nvPr/>
        </p:nvSpPr>
        <p:spPr bwMode="auto">
          <a:xfrm rot="16200000">
            <a:off x="5083747" y="2451939"/>
            <a:ext cx="415233" cy="1946040"/>
          </a:xfrm>
          <a:prstGeom prst="roundRect">
            <a:avLst>
              <a:gd name="adj" fmla="val 13916"/>
            </a:avLst>
          </a:prstGeom>
          <a:gradFill>
            <a:gsLst>
              <a:gs pos="57000">
                <a:schemeClr val="accent3">
                  <a:alpha val="41000"/>
                </a:schemeClr>
              </a:gs>
              <a:gs pos="0">
                <a:srgbClr val="FFFFFF">
                  <a:alpha val="0"/>
                </a:srgbClr>
              </a:gs>
              <a:gs pos="100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25" name="Rounded Rectangle 24"/>
          <p:cNvSpPr/>
          <p:nvPr/>
        </p:nvSpPr>
        <p:spPr bwMode="auto">
          <a:xfrm rot="16200000">
            <a:off x="7154572" y="2652481"/>
            <a:ext cx="1293124" cy="1429065"/>
          </a:xfrm>
          <a:prstGeom prst="roundRect">
            <a:avLst>
              <a:gd name="adj" fmla="val 4627"/>
            </a:avLst>
          </a:prstGeom>
          <a:gradFill>
            <a:gsLst>
              <a:gs pos="57000">
                <a:schemeClr val="accent3">
                  <a:alpha val="41000"/>
                </a:schemeClr>
              </a:gs>
              <a:gs pos="0">
                <a:srgbClr val="FFFFFF">
                  <a:alpha val="0"/>
                </a:srgbClr>
              </a:gs>
              <a:gs pos="100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2" name="Title 1"/>
          <p:cNvSpPr>
            <a:spLocks noGrp="1"/>
          </p:cNvSpPr>
          <p:nvPr>
            <p:ph type="title"/>
          </p:nvPr>
        </p:nvSpPr>
        <p:spPr/>
        <p:txBody>
          <a:bodyPr/>
          <a:lstStyle/>
          <a:p>
            <a:r>
              <a:rPr lang="en-US" dirty="0" smtClean="0"/>
              <a:t>Windows Intune Geographic Availability</a:t>
            </a:r>
            <a:endParaRPr lang="en-US" dirty="0"/>
          </a:p>
        </p:txBody>
      </p:sp>
      <p:sp>
        <p:nvSpPr>
          <p:cNvPr id="4" name="TextBox 3"/>
          <p:cNvSpPr txBox="1"/>
          <p:nvPr/>
        </p:nvSpPr>
        <p:spPr>
          <a:xfrm>
            <a:off x="1022800" y="2606247"/>
            <a:ext cx="1380484" cy="253916"/>
          </a:xfrm>
          <a:prstGeom prst="rect">
            <a:avLst/>
          </a:prstGeom>
          <a:noFill/>
        </p:spPr>
        <p:txBody>
          <a:bodyPr wrap="squar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United States</a:t>
            </a:r>
            <a:endParaRPr lang="en-US" sz="1050" dirty="0" smtClean="0">
              <a:latin typeface="Calibri" pitchFamily="34" charset="0"/>
              <a:cs typeface="Calibri" pitchFamily="34" charset="0"/>
            </a:endParaRPr>
          </a:p>
        </p:txBody>
      </p:sp>
      <p:sp>
        <p:nvSpPr>
          <p:cNvPr id="19" name="TextBox 18"/>
          <p:cNvSpPr txBox="1"/>
          <p:nvPr/>
        </p:nvSpPr>
        <p:spPr>
          <a:xfrm>
            <a:off x="1242150" y="3556376"/>
            <a:ext cx="1257075" cy="1382430"/>
          </a:xfrm>
          <a:prstGeom prst="rect">
            <a:avLst/>
          </a:prstGeom>
          <a:noFill/>
        </p:spPr>
        <p:txBody>
          <a:bodyPr wrap="non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Latin America</a:t>
            </a:r>
            <a:endParaRPr lang="es-ES" sz="1000" dirty="0" smtClean="0">
              <a:latin typeface="Calibri" pitchFamily="34" charset="0"/>
              <a:cs typeface="Calibri" pitchFamily="34" charset="0"/>
            </a:endParaRPr>
          </a:p>
          <a:p>
            <a:pPr marL="111125" indent="-111125">
              <a:lnSpc>
                <a:spcPts val="1100"/>
              </a:lnSpc>
              <a:buFont typeface="Arial" pitchFamily="34" charset="0"/>
              <a:buChar char="•"/>
            </a:pPr>
            <a:r>
              <a:rPr lang="es-ES" sz="1000" dirty="0" smtClean="0">
                <a:latin typeface="Calibri" pitchFamily="34" charset="0"/>
                <a:cs typeface="Calibri" pitchFamily="34" charset="0"/>
              </a:rPr>
              <a:t>Brazil</a:t>
            </a:r>
          </a:p>
          <a:p>
            <a:pPr marL="111125" indent="-111125">
              <a:lnSpc>
                <a:spcPts val="1100"/>
              </a:lnSpc>
              <a:buFont typeface="Arial" pitchFamily="34" charset="0"/>
              <a:buChar char="•"/>
            </a:pPr>
            <a:r>
              <a:rPr lang="es-ES" sz="1000" dirty="0" smtClean="0">
                <a:latin typeface="Calibri" pitchFamily="34" charset="0"/>
                <a:cs typeface="Calibri" pitchFamily="34" charset="0"/>
              </a:rPr>
              <a:t>Chile</a:t>
            </a:r>
          </a:p>
          <a:p>
            <a:pPr marL="111125" indent="-111125">
              <a:lnSpc>
                <a:spcPts val="1100"/>
              </a:lnSpc>
              <a:buFont typeface="Arial" pitchFamily="34" charset="0"/>
              <a:buChar char="•"/>
            </a:pPr>
            <a:r>
              <a:rPr lang="es-ES" sz="1000" dirty="0" smtClean="0">
                <a:latin typeface="Calibri" pitchFamily="34" charset="0"/>
                <a:cs typeface="Calibri" pitchFamily="34" charset="0"/>
              </a:rPr>
              <a:t>Colombia</a:t>
            </a:r>
          </a:p>
          <a:p>
            <a:pPr marL="111125" indent="-111125">
              <a:lnSpc>
                <a:spcPts val="1100"/>
              </a:lnSpc>
              <a:buFont typeface="Arial" pitchFamily="34" charset="0"/>
              <a:buChar char="•"/>
            </a:pPr>
            <a:r>
              <a:rPr lang="es-ES" sz="1000" dirty="0" smtClean="0">
                <a:latin typeface="Calibri" pitchFamily="34" charset="0"/>
                <a:cs typeface="Calibri" pitchFamily="34" charset="0"/>
              </a:rPr>
              <a:t>Costa </a:t>
            </a:r>
            <a:r>
              <a:rPr lang="es-ES" sz="1000" dirty="0">
                <a:latin typeface="Calibri" pitchFamily="34" charset="0"/>
                <a:cs typeface="Calibri" pitchFamily="34" charset="0"/>
              </a:rPr>
              <a:t>Rica</a:t>
            </a:r>
          </a:p>
          <a:p>
            <a:pPr marL="111125" indent="-111125">
              <a:lnSpc>
                <a:spcPts val="1100"/>
              </a:lnSpc>
              <a:buFont typeface="Arial" pitchFamily="34" charset="0"/>
              <a:buChar char="•"/>
            </a:pPr>
            <a:r>
              <a:rPr lang="es-ES" sz="1000" dirty="0" smtClean="0">
                <a:latin typeface="Calibri" pitchFamily="34" charset="0"/>
                <a:cs typeface="Calibri" pitchFamily="34" charset="0"/>
              </a:rPr>
              <a:t>Mexico</a:t>
            </a:r>
          </a:p>
          <a:p>
            <a:pPr marL="111125" indent="-111125">
              <a:lnSpc>
                <a:spcPts val="1100"/>
              </a:lnSpc>
              <a:buFont typeface="Arial" pitchFamily="34" charset="0"/>
              <a:buChar char="•"/>
            </a:pPr>
            <a:r>
              <a:rPr lang="es-ES" sz="1000" dirty="0" smtClean="0">
                <a:latin typeface="Calibri" pitchFamily="34" charset="0"/>
                <a:cs typeface="Calibri" pitchFamily="34" charset="0"/>
              </a:rPr>
              <a:t>Peru</a:t>
            </a:r>
            <a:endParaRPr lang="es-ES" sz="1000" dirty="0">
              <a:latin typeface="Calibri" pitchFamily="34" charset="0"/>
              <a:cs typeface="Calibri" pitchFamily="34" charset="0"/>
            </a:endParaRPr>
          </a:p>
          <a:p>
            <a:pPr marL="111125" indent="-111125">
              <a:lnSpc>
                <a:spcPts val="1100"/>
              </a:lnSpc>
              <a:buFont typeface="Arial" pitchFamily="34" charset="0"/>
              <a:buChar char="•"/>
            </a:pPr>
            <a:r>
              <a:rPr lang="es-ES" sz="1000" dirty="0">
                <a:latin typeface="Calibri" pitchFamily="34" charset="0"/>
                <a:cs typeface="Calibri" pitchFamily="34" charset="0"/>
              </a:rPr>
              <a:t>Puerto Rico</a:t>
            </a:r>
          </a:p>
          <a:p>
            <a:pPr marL="111125" indent="-111125">
              <a:lnSpc>
                <a:spcPts val="1100"/>
              </a:lnSpc>
              <a:buFont typeface="Arial" pitchFamily="34" charset="0"/>
              <a:buChar char="•"/>
            </a:pPr>
            <a:r>
              <a:rPr lang="es-ES" sz="1000" dirty="0">
                <a:latin typeface="Calibri" pitchFamily="34" charset="0"/>
                <a:cs typeface="Calibri" pitchFamily="34" charset="0"/>
              </a:rPr>
              <a:t>Trinidad &amp; </a:t>
            </a:r>
            <a:r>
              <a:rPr lang="es-ES" sz="1000" dirty="0" smtClean="0">
                <a:latin typeface="Calibri" pitchFamily="34" charset="0"/>
                <a:cs typeface="Calibri" pitchFamily="34" charset="0"/>
              </a:rPr>
              <a:t>Tobago</a:t>
            </a:r>
            <a:endParaRPr lang="en-US" sz="1000" dirty="0" smtClean="0">
              <a:latin typeface="Calibri" pitchFamily="34" charset="0"/>
              <a:cs typeface="Calibri" pitchFamily="34" charset="0"/>
            </a:endParaRPr>
          </a:p>
        </p:txBody>
      </p:sp>
      <p:sp>
        <p:nvSpPr>
          <p:cNvPr id="20" name="TextBox 19"/>
          <p:cNvSpPr txBox="1"/>
          <p:nvPr/>
        </p:nvSpPr>
        <p:spPr>
          <a:xfrm>
            <a:off x="4319627" y="3221843"/>
            <a:ext cx="1327608" cy="394980"/>
          </a:xfrm>
          <a:prstGeom prst="rect">
            <a:avLst/>
          </a:prstGeom>
          <a:noFill/>
        </p:spPr>
        <p:txBody>
          <a:bodyPr wrap="non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Middle East &amp; Africa</a:t>
            </a:r>
          </a:p>
          <a:p>
            <a:pPr marL="111125" indent="-111125">
              <a:lnSpc>
                <a:spcPts val="1100"/>
              </a:lnSpc>
              <a:buFont typeface="Arial" pitchFamily="34" charset="0"/>
              <a:buChar char="•"/>
            </a:pPr>
            <a:r>
              <a:rPr lang="en-US" sz="1000" dirty="0">
                <a:latin typeface="Calibri" pitchFamily="34" charset="0"/>
                <a:cs typeface="Calibri" pitchFamily="34" charset="0"/>
              </a:rPr>
              <a:t>Israel</a:t>
            </a:r>
          </a:p>
        </p:txBody>
      </p:sp>
      <p:sp>
        <p:nvSpPr>
          <p:cNvPr id="22" name="TextBox 21"/>
          <p:cNvSpPr txBox="1"/>
          <p:nvPr/>
        </p:nvSpPr>
        <p:spPr>
          <a:xfrm>
            <a:off x="7086600" y="2720452"/>
            <a:ext cx="1165665" cy="1241365"/>
          </a:xfrm>
          <a:prstGeom prst="rect">
            <a:avLst/>
          </a:prstGeom>
          <a:noFill/>
        </p:spPr>
        <p:txBody>
          <a:bodyPr wrap="squar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Asia Pacific</a:t>
            </a:r>
          </a:p>
          <a:p>
            <a:pPr marL="111125" indent="-111125">
              <a:lnSpc>
                <a:spcPts val="1100"/>
              </a:lnSpc>
              <a:buFont typeface="Arial" pitchFamily="34" charset="0"/>
              <a:buChar char="•"/>
            </a:pPr>
            <a:r>
              <a:rPr lang="en-US" sz="1000" dirty="0">
                <a:latin typeface="Calibri" pitchFamily="34" charset="0"/>
                <a:cs typeface="Calibri" pitchFamily="34" charset="0"/>
              </a:rPr>
              <a:t>Australia</a:t>
            </a:r>
          </a:p>
          <a:p>
            <a:pPr marL="111125" indent="-111125">
              <a:lnSpc>
                <a:spcPts val="1100"/>
              </a:lnSpc>
              <a:buFont typeface="Arial" pitchFamily="34" charset="0"/>
              <a:buChar char="•"/>
            </a:pPr>
            <a:r>
              <a:rPr lang="en-US" sz="1000" dirty="0">
                <a:latin typeface="Calibri" pitchFamily="34" charset="0"/>
                <a:cs typeface="Calibri" pitchFamily="34" charset="0"/>
              </a:rPr>
              <a:t>Hong Kong</a:t>
            </a:r>
          </a:p>
          <a:p>
            <a:pPr marL="111125" indent="-111125">
              <a:lnSpc>
                <a:spcPts val="1100"/>
              </a:lnSpc>
              <a:buFont typeface="Arial" pitchFamily="34" charset="0"/>
              <a:buChar char="•"/>
            </a:pPr>
            <a:r>
              <a:rPr lang="en-US" sz="1000" dirty="0">
                <a:latin typeface="Calibri" pitchFamily="34" charset="0"/>
                <a:cs typeface="Calibri" pitchFamily="34" charset="0"/>
              </a:rPr>
              <a:t>India</a:t>
            </a:r>
          </a:p>
          <a:p>
            <a:pPr marL="111125" indent="-111125">
              <a:lnSpc>
                <a:spcPts val="1100"/>
              </a:lnSpc>
              <a:buFont typeface="Arial" pitchFamily="34" charset="0"/>
              <a:buChar char="•"/>
            </a:pPr>
            <a:r>
              <a:rPr lang="en-US" sz="1000" dirty="0">
                <a:latin typeface="Calibri" pitchFamily="34" charset="0"/>
                <a:cs typeface="Calibri" pitchFamily="34" charset="0"/>
              </a:rPr>
              <a:t>Japan</a:t>
            </a:r>
          </a:p>
          <a:p>
            <a:pPr marL="111125" indent="-111125">
              <a:lnSpc>
                <a:spcPts val="1100"/>
              </a:lnSpc>
              <a:buFont typeface="Arial" pitchFamily="34" charset="0"/>
              <a:buChar char="•"/>
            </a:pPr>
            <a:r>
              <a:rPr lang="en-US" sz="1000" dirty="0">
                <a:latin typeface="Calibri" pitchFamily="34" charset="0"/>
                <a:cs typeface="Calibri" pitchFamily="34" charset="0"/>
              </a:rPr>
              <a:t>Malaysia</a:t>
            </a:r>
          </a:p>
          <a:p>
            <a:pPr marL="111125" indent="-111125">
              <a:lnSpc>
                <a:spcPts val="1100"/>
              </a:lnSpc>
              <a:buFont typeface="Arial" pitchFamily="34" charset="0"/>
              <a:buChar char="•"/>
            </a:pPr>
            <a:r>
              <a:rPr lang="en-US" sz="1000" dirty="0">
                <a:latin typeface="Calibri" pitchFamily="34" charset="0"/>
                <a:cs typeface="Calibri" pitchFamily="34" charset="0"/>
              </a:rPr>
              <a:t>New Zealand</a:t>
            </a:r>
          </a:p>
          <a:p>
            <a:pPr marL="111125" indent="-111125">
              <a:lnSpc>
                <a:spcPts val="1100"/>
              </a:lnSpc>
              <a:buFont typeface="Arial" pitchFamily="34" charset="0"/>
              <a:buChar char="•"/>
            </a:pPr>
            <a:r>
              <a:rPr lang="en-US" sz="1000" dirty="0">
                <a:latin typeface="Calibri" pitchFamily="34" charset="0"/>
                <a:cs typeface="Calibri" pitchFamily="34" charset="0"/>
              </a:rPr>
              <a:t>Singapore</a:t>
            </a:r>
          </a:p>
        </p:txBody>
      </p:sp>
      <p:sp>
        <p:nvSpPr>
          <p:cNvPr id="23" name="TextBox 22"/>
          <p:cNvSpPr txBox="1"/>
          <p:nvPr/>
        </p:nvSpPr>
        <p:spPr>
          <a:xfrm>
            <a:off x="3037368" y="1403812"/>
            <a:ext cx="1378499" cy="253916"/>
          </a:xfrm>
          <a:prstGeom prst="rect">
            <a:avLst/>
          </a:prstGeom>
          <a:noFill/>
        </p:spPr>
        <p:txBody>
          <a:bodyPr wrap="squar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Western Europe</a:t>
            </a:r>
          </a:p>
        </p:txBody>
      </p:sp>
      <p:sp>
        <p:nvSpPr>
          <p:cNvPr id="3" name="TextBox 2"/>
          <p:cNvSpPr txBox="1"/>
          <p:nvPr/>
        </p:nvSpPr>
        <p:spPr>
          <a:xfrm>
            <a:off x="34643" y="5735598"/>
            <a:ext cx="8918288" cy="1277273"/>
          </a:xfrm>
          <a:prstGeom prst="rect">
            <a:avLst/>
          </a:prstGeom>
          <a:noFill/>
        </p:spPr>
        <p:txBody>
          <a:bodyPr wrap="square" rtlCol="0">
            <a:spAutoFit/>
          </a:bodyPr>
          <a:lstStyle/>
          <a:p>
            <a:r>
              <a:rPr lang="en-US" sz="1100" b="1" dirty="0" smtClean="0">
                <a:latin typeface="Calibri" pitchFamily="34" charset="0"/>
                <a:cs typeface="Calibri" pitchFamily="34" charset="0"/>
              </a:rPr>
              <a:t>Product localization languages</a:t>
            </a:r>
            <a:r>
              <a:rPr lang="en-US" sz="1100" b="1" dirty="0">
                <a:latin typeface="Calibri" pitchFamily="34" charset="0"/>
                <a:cs typeface="Calibri" pitchFamily="34" charset="0"/>
              </a:rPr>
              <a:t> </a:t>
            </a:r>
            <a:r>
              <a:rPr lang="en-US" sz="1100" b="1" dirty="0" smtClean="0">
                <a:latin typeface="Calibri" pitchFamily="34" charset="0"/>
                <a:cs typeface="Calibri" pitchFamily="34" charset="0"/>
              </a:rPr>
              <a:t>for commercial release: </a:t>
            </a:r>
            <a:r>
              <a:rPr lang="en-US" sz="1100" dirty="0" smtClean="0">
                <a:latin typeface="Calibri" pitchFamily="34" charset="0"/>
                <a:cs typeface="Calibri" pitchFamily="34" charset="0"/>
              </a:rPr>
              <a:t>Chinese (traditional), Chinese (simplified), English (default), French, German, Italian, Portuguese (Brazilian), Japanese, Korean, Russian, Spanish</a:t>
            </a:r>
          </a:p>
          <a:p>
            <a:endParaRPr lang="en-US" sz="1100" dirty="0">
              <a:latin typeface="Calibri" pitchFamily="34" charset="0"/>
              <a:cs typeface="Calibri" pitchFamily="34" charset="0"/>
            </a:endParaRPr>
          </a:p>
          <a:p>
            <a:r>
              <a:rPr lang="en-US" sz="1100" b="1" dirty="0">
                <a:latin typeface="Calibri" pitchFamily="34" charset="0"/>
                <a:cs typeface="Calibri" pitchFamily="34" charset="0"/>
              </a:rPr>
              <a:t>Product localization languages </a:t>
            </a:r>
            <a:r>
              <a:rPr lang="en-US" sz="1100" b="1" dirty="0" smtClean="0">
                <a:latin typeface="Calibri" pitchFamily="34" charset="0"/>
                <a:cs typeface="Calibri" pitchFamily="34" charset="0"/>
              </a:rPr>
              <a:t>for October 2011 release:</a:t>
            </a:r>
            <a:r>
              <a:rPr lang="en-US" sz="1100" dirty="0" smtClean="0"/>
              <a:t> </a:t>
            </a:r>
            <a:r>
              <a:rPr lang="en-US" sz="1100" dirty="0"/>
              <a:t>Arabic </a:t>
            </a:r>
            <a:r>
              <a:rPr lang="en-US" sz="1100" dirty="0" smtClean="0"/>
              <a:t>,Czech, Danish, Dutch, English, Finnish, French, German, Greek, Hungarian, Italian, Japanese, Korean, Norwegian, Polish, Portuguese </a:t>
            </a:r>
            <a:r>
              <a:rPr lang="en-US" sz="1100" dirty="0"/>
              <a:t>(Brazilian</a:t>
            </a:r>
            <a:r>
              <a:rPr lang="en-US" sz="1100" dirty="0" smtClean="0"/>
              <a:t>), Romanian, Russian, Simplified Chinese, Spanish, Swedish, </a:t>
            </a:r>
            <a:r>
              <a:rPr lang="en-US" sz="1100" dirty="0"/>
              <a:t>Traditional </a:t>
            </a:r>
            <a:r>
              <a:rPr lang="en-US" sz="1100" dirty="0" smtClean="0"/>
              <a:t>Chinese, </a:t>
            </a:r>
            <a:r>
              <a:rPr lang="en-US" sz="1100" dirty="0"/>
              <a:t>Turkish</a:t>
            </a:r>
          </a:p>
          <a:p>
            <a:endParaRPr lang="en-US" sz="1100" dirty="0">
              <a:latin typeface="Calibri" pitchFamily="34" charset="0"/>
              <a:cs typeface="Calibri" pitchFamily="34" charset="0"/>
            </a:endParaRPr>
          </a:p>
        </p:txBody>
      </p:sp>
      <p:sp>
        <p:nvSpPr>
          <p:cNvPr id="35" name="TextBox 34"/>
          <p:cNvSpPr txBox="1"/>
          <p:nvPr/>
        </p:nvSpPr>
        <p:spPr>
          <a:xfrm>
            <a:off x="771278" y="2101670"/>
            <a:ext cx="713208" cy="253916"/>
          </a:xfrm>
          <a:prstGeom prst="rect">
            <a:avLst/>
          </a:prstGeom>
          <a:noFill/>
        </p:spPr>
        <p:txBody>
          <a:bodyPr wrap="squar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Canada</a:t>
            </a:r>
            <a:endParaRPr lang="en-US" sz="1050" dirty="0" smtClean="0">
              <a:latin typeface="Calibri" pitchFamily="34" charset="0"/>
              <a:cs typeface="Calibri" pitchFamily="34" charset="0"/>
            </a:endParaRPr>
          </a:p>
        </p:txBody>
      </p:sp>
      <p:sp>
        <p:nvSpPr>
          <p:cNvPr id="30" name="TextBox 29"/>
          <p:cNvSpPr txBox="1"/>
          <p:nvPr/>
        </p:nvSpPr>
        <p:spPr>
          <a:xfrm>
            <a:off x="3037368" y="1595719"/>
            <a:ext cx="1821711" cy="1274857"/>
          </a:xfrm>
          <a:prstGeom prst="rect">
            <a:avLst/>
          </a:prstGeom>
          <a:noFill/>
        </p:spPr>
        <p:txBody>
          <a:bodyPr wrap="square" numCol="2" rtlCol="0">
            <a:noAutofit/>
          </a:bodyPr>
          <a:lstStyle/>
          <a:p>
            <a:pPr marL="111125" indent="-111125">
              <a:lnSpc>
                <a:spcPts val="1100"/>
              </a:lnSpc>
              <a:buFont typeface="Arial" pitchFamily="34" charset="0"/>
              <a:buChar char="•"/>
            </a:pPr>
            <a:r>
              <a:rPr lang="en-US" sz="1000" dirty="0">
                <a:latin typeface="Calibri" pitchFamily="34" charset="0"/>
                <a:cs typeface="Calibri" pitchFamily="34" charset="0"/>
              </a:rPr>
              <a:t>Austria</a:t>
            </a:r>
          </a:p>
          <a:p>
            <a:pPr marL="111125" indent="-111125">
              <a:lnSpc>
                <a:spcPts val="1100"/>
              </a:lnSpc>
              <a:buFont typeface="Arial" pitchFamily="34" charset="0"/>
              <a:buChar char="•"/>
            </a:pPr>
            <a:r>
              <a:rPr lang="en-US" sz="1000" dirty="0">
                <a:latin typeface="Calibri" pitchFamily="34" charset="0"/>
                <a:cs typeface="Calibri" pitchFamily="34" charset="0"/>
              </a:rPr>
              <a:t>Belgium</a:t>
            </a:r>
          </a:p>
          <a:p>
            <a:pPr marL="111125" indent="-111125">
              <a:lnSpc>
                <a:spcPts val="1100"/>
              </a:lnSpc>
              <a:buFont typeface="Arial" pitchFamily="34" charset="0"/>
              <a:buChar char="•"/>
            </a:pPr>
            <a:r>
              <a:rPr lang="en-US" sz="1000" dirty="0">
                <a:latin typeface="Calibri" pitchFamily="34" charset="0"/>
                <a:cs typeface="Calibri" pitchFamily="34" charset="0"/>
              </a:rPr>
              <a:t>Denmark</a:t>
            </a:r>
          </a:p>
          <a:p>
            <a:pPr marL="111125" indent="-111125">
              <a:lnSpc>
                <a:spcPts val="1100"/>
              </a:lnSpc>
              <a:buFont typeface="Arial" pitchFamily="34" charset="0"/>
              <a:buChar char="•"/>
            </a:pPr>
            <a:r>
              <a:rPr lang="en-US" sz="1000" dirty="0">
                <a:latin typeface="Calibri" pitchFamily="34" charset="0"/>
                <a:cs typeface="Calibri" pitchFamily="34" charset="0"/>
              </a:rPr>
              <a:t>Finland</a:t>
            </a:r>
          </a:p>
          <a:p>
            <a:pPr marL="111125" indent="-111125">
              <a:lnSpc>
                <a:spcPts val="1100"/>
              </a:lnSpc>
              <a:buFont typeface="Arial" pitchFamily="34" charset="0"/>
              <a:buChar char="•"/>
            </a:pPr>
            <a:r>
              <a:rPr lang="en-US" sz="1000" dirty="0">
                <a:latin typeface="Calibri" pitchFamily="34" charset="0"/>
                <a:cs typeface="Calibri" pitchFamily="34" charset="0"/>
              </a:rPr>
              <a:t>France</a:t>
            </a:r>
          </a:p>
          <a:p>
            <a:pPr marL="111125" indent="-111125">
              <a:lnSpc>
                <a:spcPts val="1100"/>
              </a:lnSpc>
              <a:buFont typeface="Arial" pitchFamily="34" charset="0"/>
              <a:buChar char="•"/>
            </a:pPr>
            <a:r>
              <a:rPr lang="en-US" sz="1000" dirty="0">
                <a:latin typeface="Calibri" pitchFamily="34" charset="0"/>
                <a:cs typeface="Calibri" pitchFamily="34" charset="0"/>
              </a:rPr>
              <a:t>Germany</a:t>
            </a:r>
          </a:p>
          <a:p>
            <a:pPr marL="111125" indent="-111125">
              <a:lnSpc>
                <a:spcPts val="1100"/>
              </a:lnSpc>
              <a:buFont typeface="Arial" pitchFamily="34" charset="0"/>
              <a:buChar char="•"/>
            </a:pPr>
            <a:r>
              <a:rPr lang="en-US" sz="1000" dirty="0">
                <a:latin typeface="Calibri" pitchFamily="34" charset="0"/>
                <a:cs typeface="Calibri" pitchFamily="34" charset="0"/>
              </a:rPr>
              <a:t>Ireland</a:t>
            </a:r>
          </a:p>
          <a:p>
            <a:pPr marL="111125" indent="-111125">
              <a:lnSpc>
                <a:spcPts val="1100"/>
              </a:lnSpc>
              <a:buFont typeface="Arial" pitchFamily="34" charset="0"/>
              <a:buChar char="•"/>
            </a:pPr>
            <a:r>
              <a:rPr lang="en-US" sz="1000" dirty="0">
                <a:latin typeface="Calibri" pitchFamily="34" charset="0"/>
                <a:cs typeface="Calibri" pitchFamily="34" charset="0"/>
              </a:rPr>
              <a:t>Italy</a:t>
            </a:r>
          </a:p>
          <a:p>
            <a:pPr marL="111125" indent="-111125">
              <a:lnSpc>
                <a:spcPts val="1100"/>
              </a:lnSpc>
              <a:buFont typeface="Arial" pitchFamily="34" charset="0"/>
              <a:buChar char="•"/>
            </a:pPr>
            <a:r>
              <a:rPr lang="en-US" sz="1000" dirty="0">
                <a:latin typeface="Calibri" pitchFamily="34" charset="0"/>
                <a:cs typeface="Calibri" pitchFamily="34" charset="0"/>
              </a:rPr>
              <a:t>Luxemburg</a:t>
            </a:r>
          </a:p>
          <a:p>
            <a:pPr marL="111125" indent="-111125">
              <a:lnSpc>
                <a:spcPts val="1100"/>
              </a:lnSpc>
              <a:buFont typeface="Arial" pitchFamily="34" charset="0"/>
              <a:buChar char="•"/>
            </a:pPr>
            <a:r>
              <a:rPr lang="en-US" sz="1000" dirty="0">
                <a:latin typeface="Calibri" pitchFamily="34" charset="0"/>
                <a:cs typeface="Calibri" pitchFamily="34" charset="0"/>
              </a:rPr>
              <a:t>Netherlands</a:t>
            </a:r>
          </a:p>
          <a:p>
            <a:pPr marL="111125" indent="-111125">
              <a:lnSpc>
                <a:spcPts val="1100"/>
              </a:lnSpc>
              <a:buFont typeface="Arial" pitchFamily="34" charset="0"/>
              <a:buChar char="•"/>
            </a:pPr>
            <a:r>
              <a:rPr lang="en-US" sz="1000" dirty="0">
                <a:latin typeface="Calibri" pitchFamily="34" charset="0"/>
                <a:cs typeface="Calibri" pitchFamily="34" charset="0"/>
              </a:rPr>
              <a:t>Norway</a:t>
            </a:r>
          </a:p>
          <a:p>
            <a:pPr marL="111125" indent="-111125">
              <a:lnSpc>
                <a:spcPts val="1100"/>
              </a:lnSpc>
              <a:buFont typeface="Arial" pitchFamily="34" charset="0"/>
              <a:buChar char="•"/>
            </a:pPr>
            <a:r>
              <a:rPr lang="en-US" sz="1000" dirty="0">
                <a:latin typeface="Calibri" pitchFamily="34" charset="0"/>
                <a:cs typeface="Calibri" pitchFamily="34" charset="0"/>
              </a:rPr>
              <a:t>Portugal</a:t>
            </a:r>
          </a:p>
          <a:p>
            <a:pPr marL="111125" indent="-111125">
              <a:lnSpc>
                <a:spcPts val="1100"/>
              </a:lnSpc>
              <a:buFont typeface="Arial" pitchFamily="34" charset="0"/>
              <a:buChar char="•"/>
            </a:pPr>
            <a:r>
              <a:rPr lang="en-US" sz="1000" dirty="0" smtClean="0">
                <a:latin typeface="Calibri" pitchFamily="34" charset="0"/>
                <a:cs typeface="Calibri" pitchFamily="34" charset="0"/>
              </a:rPr>
              <a:t>Spain</a:t>
            </a:r>
            <a:endParaRPr lang="en-US" sz="1000" dirty="0">
              <a:latin typeface="Calibri" pitchFamily="34" charset="0"/>
              <a:cs typeface="Calibri" pitchFamily="34" charset="0"/>
            </a:endParaRPr>
          </a:p>
          <a:p>
            <a:pPr marL="111125" indent="-111125">
              <a:lnSpc>
                <a:spcPts val="1100"/>
              </a:lnSpc>
              <a:buFont typeface="Arial" pitchFamily="34" charset="0"/>
              <a:buChar char="•"/>
            </a:pPr>
            <a:r>
              <a:rPr lang="en-US" sz="1000" dirty="0">
                <a:latin typeface="Calibri" pitchFamily="34" charset="0"/>
                <a:cs typeface="Calibri" pitchFamily="34" charset="0"/>
              </a:rPr>
              <a:t>Sweden</a:t>
            </a:r>
          </a:p>
          <a:p>
            <a:pPr marL="111125" indent="-111125">
              <a:lnSpc>
                <a:spcPts val="1100"/>
              </a:lnSpc>
              <a:buFont typeface="Arial" pitchFamily="34" charset="0"/>
              <a:buChar char="•"/>
            </a:pPr>
            <a:r>
              <a:rPr lang="en-US" sz="1000" dirty="0">
                <a:latin typeface="Calibri" pitchFamily="34" charset="0"/>
                <a:cs typeface="Calibri" pitchFamily="34" charset="0"/>
              </a:rPr>
              <a:t>Switzerland</a:t>
            </a:r>
          </a:p>
          <a:p>
            <a:pPr marL="111125" indent="-111125">
              <a:lnSpc>
                <a:spcPts val="1100"/>
              </a:lnSpc>
              <a:buFont typeface="Arial" pitchFamily="34" charset="0"/>
              <a:buChar char="•"/>
            </a:pPr>
            <a:r>
              <a:rPr lang="en-US" sz="1000" dirty="0">
                <a:latin typeface="Calibri" pitchFamily="34" charset="0"/>
                <a:cs typeface="Calibri" pitchFamily="34" charset="0"/>
              </a:rPr>
              <a:t>UK</a:t>
            </a:r>
          </a:p>
        </p:txBody>
      </p:sp>
      <p:sp>
        <p:nvSpPr>
          <p:cNvPr id="33" name="Rounded Rectangle 32"/>
          <p:cNvSpPr/>
          <p:nvPr/>
        </p:nvSpPr>
        <p:spPr bwMode="auto">
          <a:xfrm rot="16200000">
            <a:off x="6069954" y="229623"/>
            <a:ext cx="763978" cy="2388286"/>
          </a:xfrm>
          <a:prstGeom prst="roundRect">
            <a:avLst>
              <a:gd name="adj" fmla="val 5749"/>
            </a:avLst>
          </a:prstGeom>
          <a:gradFill>
            <a:gsLst>
              <a:gs pos="57000">
                <a:schemeClr val="accent3">
                  <a:alpha val="41000"/>
                </a:schemeClr>
              </a:gs>
              <a:gs pos="0">
                <a:srgbClr val="FFFFFF">
                  <a:alpha val="0"/>
                </a:srgbClr>
              </a:gs>
              <a:gs pos="100000">
                <a:srgbClr val="000000">
                  <a:alpha val="70000"/>
                </a:srgbClr>
              </a:gs>
            </a:gsLst>
            <a:lin ang="16200000" scaled="1"/>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1"/>
            <a:endParaRPr lang="en-US" altLang="zh-CN" dirty="0">
              <a:latin typeface="Calibri" pitchFamily="34" charset="0"/>
            </a:endParaRPr>
          </a:p>
        </p:txBody>
      </p:sp>
      <p:sp>
        <p:nvSpPr>
          <p:cNvPr id="34" name="TextBox 33"/>
          <p:cNvSpPr txBox="1"/>
          <p:nvPr/>
        </p:nvSpPr>
        <p:spPr>
          <a:xfrm>
            <a:off x="5275521" y="1060455"/>
            <a:ext cx="1785774" cy="253916"/>
          </a:xfrm>
          <a:prstGeom prst="rect">
            <a:avLst/>
          </a:prstGeom>
          <a:noFill/>
        </p:spPr>
        <p:txBody>
          <a:bodyPr wrap="square" rtlCol="0">
            <a:spAutoFit/>
          </a:bodyPr>
          <a:lstStyle/>
          <a:p>
            <a:r>
              <a:rPr lang="en-US" sz="1050" b="1" dirty="0" smtClean="0">
                <a:effectLst>
                  <a:outerShdw blurRad="38100" dist="38100" dir="2700000" algn="tl">
                    <a:srgbClr val="000000">
                      <a:alpha val="43137"/>
                    </a:srgbClr>
                  </a:outerShdw>
                </a:effectLst>
                <a:latin typeface="Calibri" pitchFamily="34" charset="0"/>
                <a:cs typeface="Calibri" pitchFamily="34" charset="0"/>
              </a:rPr>
              <a:t>Central &amp; Eastern Europe</a:t>
            </a:r>
          </a:p>
        </p:txBody>
      </p:sp>
      <p:sp>
        <p:nvSpPr>
          <p:cNvPr id="31" name="TextBox 30"/>
          <p:cNvSpPr txBox="1"/>
          <p:nvPr/>
        </p:nvSpPr>
        <p:spPr>
          <a:xfrm>
            <a:off x="5275519" y="1245359"/>
            <a:ext cx="2149501" cy="508635"/>
          </a:xfrm>
          <a:prstGeom prst="rect">
            <a:avLst/>
          </a:prstGeom>
          <a:noFill/>
        </p:spPr>
        <p:txBody>
          <a:bodyPr wrap="square" numCol="2" rtlCol="0">
            <a:noAutofit/>
          </a:bodyPr>
          <a:lstStyle>
            <a:defPPr>
              <a:defRPr lang="en-US"/>
            </a:defPPr>
            <a:lvl1pPr marL="111125" indent="-111125">
              <a:lnSpc>
                <a:spcPts val="1100"/>
              </a:lnSpc>
              <a:buFont typeface="Arial" pitchFamily="34" charset="0"/>
              <a:buChar char="•"/>
              <a:defRPr sz="1000">
                <a:latin typeface="Segoe UI" pitchFamily="34" charset="0"/>
                <a:cs typeface="Segoe UI" pitchFamily="34" charset="0"/>
              </a:defRPr>
            </a:lvl1pPr>
          </a:lstStyle>
          <a:p>
            <a:r>
              <a:rPr lang="en-US" dirty="0">
                <a:latin typeface="Calibri" pitchFamily="34" charset="0"/>
                <a:cs typeface="Calibri" pitchFamily="34" charset="0"/>
              </a:rPr>
              <a:t>Cyprus</a:t>
            </a:r>
          </a:p>
          <a:p>
            <a:r>
              <a:rPr lang="en-US" dirty="0">
                <a:latin typeface="Calibri" pitchFamily="34" charset="0"/>
                <a:cs typeface="Calibri" pitchFamily="34" charset="0"/>
              </a:rPr>
              <a:t>Czech Republic</a:t>
            </a:r>
          </a:p>
          <a:p>
            <a:r>
              <a:rPr lang="en-US" dirty="0">
                <a:latin typeface="Calibri" pitchFamily="34" charset="0"/>
                <a:cs typeface="Calibri" pitchFamily="34" charset="0"/>
              </a:rPr>
              <a:t>Greece</a:t>
            </a:r>
          </a:p>
          <a:p>
            <a:r>
              <a:rPr lang="en-US" dirty="0">
                <a:latin typeface="Calibri" pitchFamily="34" charset="0"/>
                <a:cs typeface="Calibri" pitchFamily="34" charset="0"/>
              </a:rPr>
              <a:t>Hungary</a:t>
            </a:r>
          </a:p>
          <a:p>
            <a:r>
              <a:rPr lang="en-US" dirty="0">
                <a:latin typeface="Calibri" pitchFamily="34" charset="0"/>
                <a:cs typeface="Calibri" pitchFamily="34" charset="0"/>
              </a:rPr>
              <a:t>Poland</a:t>
            </a:r>
          </a:p>
          <a:p>
            <a:r>
              <a:rPr lang="en-US" dirty="0">
                <a:latin typeface="Calibri" pitchFamily="34" charset="0"/>
                <a:cs typeface="Calibri" pitchFamily="34" charset="0"/>
              </a:rPr>
              <a:t>Romania</a:t>
            </a:r>
          </a:p>
        </p:txBody>
      </p:sp>
    </p:spTree>
    <p:extLst>
      <p:ext uri="{BB962C8B-B14F-4D97-AF65-F5344CB8AC3E}">
        <p14:creationId xmlns:p14="http://schemas.microsoft.com/office/powerpoint/2010/main" val="21592991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7" grpId="0" animBg="1"/>
      <p:bldP spid="38" grpId="0" animBg="1"/>
      <p:bldP spid="21" grpId="0" animBg="1"/>
      <p:bldP spid="25" grpId="0" animBg="1"/>
      <p:bldP spid="4" grpId="0"/>
      <p:bldP spid="19" grpId="0"/>
      <p:bldP spid="20" grpId="0"/>
      <p:bldP spid="22" grpId="0"/>
      <p:bldP spid="23" grpId="0"/>
      <p:bldP spid="35" grpId="0"/>
      <p:bldP spid="30" grpId="0"/>
      <p:bldP spid="33" grpId="0" animBg="1"/>
      <p:bldP spid="34"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850" y="4112567"/>
            <a:ext cx="5695950" cy="706568"/>
          </a:xfrm>
        </p:spPr>
        <p:txBody>
          <a:bodyPr/>
          <a:lstStyle/>
          <a:p>
            <a:r>
              <a:rPr lang="en-US" sz="2800" dirty="0" smtClean="0">
                <a:effectLst>
                  <a:outerShdw blurRad="38100" dist="38100" dir="2700000" algn="tl">
                    <a:srgbClr val="000000">
                      <a:alpha val="43137"/>
                    </a:srgbClr>
                  </a:outerShdw>
                </a:effectLst>
              </a:rPr>
              <a:t>Windows </a:t>
            </a:r>
            <a:r>
              <a:rPr lang="en-US" sz="2800" dirty="0" err="1" smtClean="0">
                <a:effectLst>
                  <a:outerShdw blurRad="38100" dist="38100" dir="2700000" algn="tl">
                    <a:srgbClr val="000000">
                      <a:alpha val="43137"/>
                    </a:srgbClr>
                  </a:outerShdw>
                </a:effectLst>
              </a:rPr>
              <a:t>Intune</a:t>
            </a:r>
            <a:r>
              <a:rPr lang="en-US" sz="2800" dirty="0" smtClean="0">
                <a:effectLst>
                  <a:outerShdw blurRad="38100" dist="38100" dir="2700000" algn="tl">
                    <a:srgbClr val="000000">
                      <a:alpha val="43137"/>
                    </a:srgbClr>
                  </a:outerShdw>
                </a:effectLst>
              </a:rPr>
              <a:t>™ Console</a:t>
            </a:r>
            <a:endParaRPr lang="en-US" sz="28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0" y="1717462"/>
            <a:ext cx="7386337" cy="2864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ud 1.png"/>
          <p:cNvPicPr>
            <a:picLocks noChangeAspect="1"/>
          </p:cNvPicPr>
          <p:nvPr/>
        </p:nvPicPr>
        <p:blipFill>
          <a:blip r:embed="rId3" cstate="print"/>
          <a:stretch>
            <a:fillRect/>
          </a:stretch>
        </p:blipFill>
        <p:spPr>
          <a:xfrm>
            <a:off x="-919993" y="1826054"/>
            <a:ext cx="3734884" cy="2252411"/>
          </a:xfrm>
          <a:prstGeom prst="rect">
            <a:avLst/>
          </a:prstGeom>
          <a:noFill/>
          <a:ln>
            <a:noFill/>
          </a:ln>
        </p:spPr>
      </p:pic>
      <p:pic>
        <p:nvPicPr>
          <p:cNvPr id="17" name="Picture 16" descr="cloud 1.png"/>
          <p:cNvPicPr>
            <a:picLocks noChangeAspect="1"/>
          </p:cNvPicPr>
          <p:nvPr/>
        </p:nvPicPr>
        <p:blipFill>
          <a:blip r:embed="rId3" cstate="print"/>
          <a:stretch>
            <a:fillRect/>
          </a:stretch>
        </p:blipFill>
        <p:spPr>
          <a:xfrm rot="21133239">
            <a:off x="5846967" y="195231"/>
            <a:ext cx="3825689" cy="2229394"/>
          </a:xfrm>
          <a:prstGeom prst="rect">
            <a:avLst/>
          </a:prstGeom>
          <a:noFill/>
          <a:ln>
            <a:noFill/>
          </a:ln>
        </p:spPr>
      </p:pic>
      <p:pic>
        <p:nvPicPr>
          <p:cNvPr id="16" name="Picture 15" descr="cloud 1.png"/>
          <p:cNvPicPr>
            <a:picLocks noChangeAspect="1"/>
          </p:cNvPicPr>
          <p:nvPr/>
        </p:nvPicPr>
        <p:blipFill>
          <a:blip r:embed="rId3" cstate="print"/>
          <a:stretch>
            <a:fillRect/>
          </a:stretch>
        </p:blipFill>
        <p:spPr>
          <a:xfrm>
            <a:off x="2943089" y="829367"/>
            <a:ext cx="3305358" cy="1993375"/>
          </a:xfrm>
          <a:prstGeom prst="rect">
            <a:avLst/>
          </a:prstGeom>
          <a:noFill/>
          <a:ln>
            <a:noFill/>
          </a:ln>
        </p:spPr>
      </p:pic>
      <p:sp>
        <p:nvSpPr>
          <p:cNvPr id="25" name="Round Same Side Corner Rectangle 24"/>
          <p:cNvSpPr/>
          <p:nvPr/>
        </p:nvSpPr>
        <p:spPr bwMode="auto">
          <a:xfrm>
            <a:off x="3220045" y="1342354"/>
            <a:ext cx="2744947" cy="2012881"/>
          </a:xfrm>
          <a:prstGeom prst="round2SameRect">
            <a:avLst>
              <a:gd name="adj1" fmla="val 6929"/>
              <a:gd name="adj2" fmla="val 0"/>
            </a:avLst>
          </a:prstGeom>
          <a:solidFill>
            <a:schemeClr val="tx1">
              <a:alpha val="75000"/>
            </a:schemeClr>
          </a:solidFill>
          <a:ln>
            <a:headEnd type="none" w="med" len="med"/>
            <a:tailEnd type="none" w="med" len="med"/>
          </a:ln>
          <a:effectLst>
            <a:outerShdw blurRad="50800" dist="38100" dir="8100000" algn="tr" rotWithShape="0">
              <a:prstClr val="black">
                <a:alpha val="40000"/>
              </a:prst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6" name="Round Same Side Corner Rectangle 25"/>
          <p:cNvSpPr/>
          <p:nvPr/>
        </p:nvSpPr>
        <p:spPr bwMode="auto">
          <a:xfrm>
            <a:off x="6132881" y="1342354"/>
            <a:ext cx="2744947" cy="2012881"/>
          </a:xfrm>
          <a:prstGeom prst="round2SameRect">
            <a:avLst>
              <a:gd name="adj1" fmla="val 6929"/>
              <a:gd name="adj2" fmla="val 0"/>
            </a:avLst>
          </a:prstGeom>
          <a:solidFill>
            <a:schemeClr val="tx1">
              <a:alpha val="75000"/>
            </a:schemeClr>
          </a:solidFill>
          <a:ln>
            <a:headEnd type="none" w="med" len="med"/>
            <a:tailEnd type="none" w="med" len="med"/>
          </a:ln>
          <a:effectLst>
            <a:outerShdw blurRad="50800" dist="38100" dir="8100000" algn="tr" rotWithShape="0">
              <a:prstClr val="black">
                <a:alpha val="40000"/>
              </a:prst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Round Same Side Corner Rectangle 19"/>
          <p:cNvSpPr/>
          <p:nvPr/>
        </p:nvSpPr>
        <p:spPr bwMode="auto">
          <a:xfrm>
            <a:off x="292971" y="1342354"/>
            <a:ext cx="2744947" cy="2012881"/>
          </a:xfrm>
          <a:prstGeom prst="round2SameRect">
            <a:avLst>
              <a:gd name="adj1" fmla="val 6929"/>
              <a:gd name="adj2" fmla="val 0"/>
            </a:avLst>
          </a:prstGeom>
          <a:solidFill>
            <a:schemeClr val="tx1">
              <a:alpha val="75000"/>
            </a:schemeClr>
          </a:solidFill>
          <a:ln>
            <a:headEnd type="none" w="med" len="med"/>
            <a:tailEnd type="none" w="med" len="med"/>
          </a:ln>
          <a:effectLst>
            <a:outerShdw blurRad="50800" dist="38100" dir="8100000" algn="tr" rotWithShape="0">
              <a:prstClr val="black">
                <a:alpha val="40000"/>
              </a:prst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1" y="3354189"/>
            <a:ext cx="9144000" cy="732127"/>
          </a:xfrm>
          <a:prstGeom prst="rect">
            <a:avLst/>
          </a:prstGeom>
          <a:solidFill>
            <a:srgbClr val="FFFFFF">
              <a:alpha val="85098"/>
            </a:srgb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83" y="3462683"/>
            <a:ext cx="4499417" cy="515139"/>
          </a:xfrm>
          <a:prstGeom prst="rect">
            <a:avLst/>
          </a:prstGeom>
        </p:spPr>
      </p:pic>
      <p:sp>
        <p:nvSpPr>
          <p:cNvPr id="19" name="Rectangle 18"/>
          <p:cNvSpPr/>
          <p:nvPr/>
        </p:nvSpPr>
        <p:spPr>
          <a:xfrm>
            <a:off x="622660" y="1668741"/>
            <a:ext cx="2155017" cy="1569660"/>
          </a:xfrm>
          <a:prstGeom prst="rect">
            <a:avLst/>
          </a:prstGeom>
        </p:spPr>
        <p:txBody>
          <a:bodyPr wrap="square">
            <a:spAutoFit/>
          </a:bodyPr>
          <a:lstStyle/>
          <a:p>
            <a:r>
              <a:rPr lang="en-US" sz="2400" b="1" dirty="0" smtClean="0">
                <a:solidFill>
                  <a:schemeClr val="bg1"/>
                </a:solidFill>
              </a:rPr>
              <a:t>Improves Security </a:t>
            </a:r>
            <a:br>
              <a:rPr lang="en-US" sz="2400" b="1" dirty="0" smtClean="0">
                <a:solidFill>
                  <a:schemeClr val="bg1"/>
                </a:solidFill>
              </a:rPr>
            </a:br>
            <a:r>
              <a:rPr lang="en-US" sz="1600" dirty="0" smtClean="0">
                <a:solidFill>
                  <a:schemeClr val="bg1"/>
                </a:solidFill>
              </a:rPr>
              <a:t>by keeping your PCs more protected and up to date.</a:t>
            </a:r>
            <a:endParaRPr lang="en-US" sz="1600" dirty="0">
              <a:solidFill>
                <a:schemeClr val="bg1"/>
              </a:solidFill>
            </a:endParaRPr>
          </a:p>
        </p:txBody>
      </p:sp>
      <p:sp>
        <p:nvSpPr>
          <p:cNvPr id="22" name="Rectangle 21"/>
          <p:cNvSpPr/>
          <p:nvPr/>
        </p:nvSpPr>
        <p:spPr>
          <a:xfrm>
            <a:off x="3429978" y="1668741"/>
            <a:ext cx="2284043" cy="1323439"/>
          </a:xfrm>
          <a:prstGeom prst="rect">
            <a:avLst/>
          </a:prstGeom>
        </p:spPr>
        <p:txBody>
          <a:bodyPr wrap="square">
            <a:spAutoFit/>
          </a:bodyPr>
          <a:lstStyle/>
          <a:p>
            <a:r>
              <a:rPr lang="en-US" sz="2400" b="1" dirty="0" smtClean="0">
                <a:solidFill>
                  <a:schemeClr val="bg1"/>
                </a:solidFill>
              </a:rPr>
              <a:t>Increases</a:t>
            </a:r>
            <a:br>
              <a:rPr lang="en-US" sz="2400" b="1" dirty="0" smtClean="0">
                <a:solidFill>
                  <a:schemeClr val="bg1"/>
                </a:solidFill>
              </a:rPr>
            </a:br>
            <a:r>
              <a:rPr lang="en-US" sz="2400" b="1" dirty="0" smtClean="0">
                <a:solidFill>
                  <a:schemeClr val="bg1"/>
                </a:solidFill>
              </a:rPr>
              <a:t>Productivity</a:t>
            </a:r>
          </a:p>
          <a:p>
            <a:r>
              <a:rPr lang="en-US" sz="1600" dirty="0" smtClean="0">
                <a:solidFill>
                  <a:schemeClr val="bg1"/>
                </a:solidFill>
              </a:rPr>
              <a:t>for both end-users and the IT team.</a:t>
            </a:r>
            <a:endParaRPr lang="en-US" sz="1600" dirty="0">
              <a:solidFill>
                <a:schemeClr val="bg1"/>
              </a:solidFill>
            </a:endParaRPr>
          </a:p>
        </p:txBody>
      </p:sp>
      <p:sp>
        <p:nvSpPr>
          <p:cNvPr id="23" name="Rectangle 22"/>
          <p:cNvSpPr/>
          <p:nvPr/>
        </p:nvSpPr>
        <p:spPr>
          <a:xfrm>
            <a:off x="6427845" y="1668741"/>
            <a:ext cx="2155017" cy="1569660"/>
          </a:xfrm>
          <a:prstGeom prst="rect">
            <a:avLst/>
          </a:prstGeom>
        </p:spPr>
        <p:txBody>
          <a:bodyPr wrap="square">
            <a:spAutoFit/>
          </a:bodyPr>
          <a:lstStyle/>
          <a:p>
            <a:pPr marL="0" lvl="1">
              <a:defRPr/>
            </a:pPr>
            <a:r>
              <a:rPr lang="en-US" sz="2400" b="1" dirty="0" smtClean="0">
                <a:solidFill>
                  <a:schemeClr val="bg1"/>
                </a:solidFill>
              </a:rPr>
              <a:t>Lowers </a:t>
            </a:r>
            <a:br>
              <a:rPr lang="en-US" sz="2400" b="1" dirty="0" smtClean="0">
                <a:solidFill>
                  <a:schemeClr val="bg1"/>
                </a:solidFill>
              </a:rPr>
            </a:br>
            <a:r>
              <a:rPr lang="en-US" sz="2400" b="1" dirty="0" smtClean="0">
                <a:solidFill>
                  <a:schemeClr val="bg1"/>
                </a:solidFill>
              </a:rPr>
              <a:t>Costs </a:t>
            </a:r>
          </a:p>
          <a:p>
            <a:pPr marL="0" lvl="1">
              <a:defRPr/>
            </a:pPr>
            <a:r>
              <a:rPr lang="en-US" sz="1600" dirty="0" smtClean="0">
                <a:solidFill>
                  <a:schemeClr val="bg1"/>
                </a:solidFill>
                <a:latin typeface="Segoe" pitchFamily="34" charset="0"/>
              </a:rPr>
              <a:t>by optimizing PC management and support.</a:t>
            </a:r>
          </a:p>
        </p:txBody>
      </p:sp>
      <p:sp>
        <p:nvSpPr>
          <p:cNvPr id="27" name="Round Same Side Corner Rectangle 26"/>
          <p:cNvSpPr/>
          <p:nvPr/>
        </p:nvSpPr>
        <p:spPr bwMode="auto">
          <a:xfrm rot="10800000">
            <a:off x="3220041" y="4098191"/>
            <a:ext cx="2744950" cy="2539120"/>
          </a:xfrm>
          <a:prstGeom prst="round2SameRect">
            <a:avLst>
              <a:gd name="adj1" fmla="val 6929"/>
              <a:gd name="adj2" fmla="val 0"/>
            </a:avLst>
          </a:prstGeom>
          <a:gradFill flip="none" rotWithShape="1">
            <a:gsLst>
              <a:gs pos="100000">
                <a:srgbClr val="000000">
                  <a:alpha val="0"/>
                </a:srgbClr>
              </a:gs>
              <a:gs pos="49000">
                <a:srgbClr val="000000">
                  <a:alpha val="50000"/>
                </a:srgbClr>
              </a:gs>
            </a:gsLst>
            <a:lin ang="5400000" scaled="0"/>
            <a:tileRect/>
          </a:gradFill>
          <a:ln w="9525">
            <a:noFill/>
            <a:miter lim="800000"/>
            <a:headEnd/>
            <a:tailEnd/>
          </a:ln>
        </p:spPr>
        <p:txBody>
          <a:bodyPr vert="horz" wrap="square" lIns="0" tIns="64008" rIns="0" bIns="18288" numCol="1" anchor="ctr" anchorCtr="0" compatLnSpc="1">
            <a:prstTxWarp prst="textNoShape">
              <a:avLst/>
            </a:prstTxWarp>
            <a:noAutofit/>
          </a:bodyPr>
          <a:lstStyle/>
          <a:p>
            <a:pPr algn="ctr" defTabSz="1188672">
              <a:lnSpc>
                <a:spcPct val="90000"/>
              </a:lnSpc>
            </a:pPr>
            <a:endParaRPr lang="en-US" sz="3600" spc="-150" dirty="0">
              <a:ln w="3175">
                <a:noFill/>
              </a:ln>
              <a:solidFill>
                <a:schemeClr val="tx1"/>
              </a:solidFill>
              <a:latin typeface="Segoe Condensed" pitchFamily="34" charset="0"/>
              <a:cs typeface="Arial" charset="0"/>
            </a:endParaRPr>
          </a:p>
        </p:txBody>
      </p:sp>
      <p:sp>
        <p:nvSpPr>
          <p:cNvPr id="28" name="Round Same Side Corner Rectangle 27"/>
          <p:cNvSpPr/>
          <p:nvPr/>
        </p:nvSpPr>
        <p:spPr bwMode="auto">
          <a:xfrm rot="10800000">
            <a:off x="6132877" y="4089408"/>
            <a:ext cx="2744950" cy="2539120"/>
          </a:xfrm>
          <a:prstGeom prst="round2SameRect">
            <a:avLst>
              <a:gd name="adj1" fmla="val 6929"/>
              <a:gd name="adj2" fmla="val 0"/>
            </a:avLst>
          </a:prstGeom>
          <a:gradFill flip="none" rotWithShape="1">
            <a:gsLst>
              <a:gs pos="100000">
                <a:srgbClr val="000000">
                  <a:alpha val="0"/>
                </a:srgbClr>
              </a:gs>
              <a:gs pos="49000">
                <a:srgbClr val="000000">
                  <a:alpha val="50000"/>
                </a:srgbClr>
              </a:gs>
            </a:gsLst>
            <a:lin ang="5400000" scaled="0"/>
            <a:tileRect/>
          </a:gradFill>
          <a:ln w="9525">
            <a:noFill/>
            <a:miter lim="800000"/>
            <a:headEnd/>
            <a:tailEnd/>
          </a:ln>
        </p:spPr>
        <p:txBody>
          <a:bodyPr vert="horz" wrap="square" lIns="0" tIns="64008" rIns="0" bIns="18288" numCol="1" anchor="ctr" anchorCtr="0" compatLnSpc="1">
            <a:prstTxWarp prst="textNoShape">
              <a:avLst/>
            </a:prstTxWarp>
            <a:noAutofit/>
          </a:bodyPr>
          <a:lstStyle/>
          <a:p>
            <a:pPr algn="ctr" defTabSz="1188672">
              <a:lnSpc>
                <a:spcPct val="90000"/>
              </a:lnSpc>
            </a:pPr>
            <a:endParaRPr lang="en-US" sz="3600" spc="-150" dirty="0">
              <a:ln w="3175">
                <a:noFill/>
              </a:ln>
              <a:solidFill>
                <a:schemeClr val="tx1"/>
              </a:solidFill>
              <a:latin typeface="Segoe Condensed" pitchFamily="34" charset="0"/>
              <a:cs typeface="Arial" charset="0"/>
            </a:endParaRPr>
          </a:p>
        </p:txBody>
      </p:sp>
      <p:sp>
        <p:nvSpPr>
          <p:cNvPr id="29" name="Round Same Side Corner Rectangle 28"/>
          <p:cNvSpPr/>
          <p:nvPr/>
        </p:nvSpPr>
        <p:spPr bwMode="auto">
          <a:xfrm rot="10800000">
            <a:off x="292967" y="4098192"/>
            <a:ext cx="2744950" cy="2539120"/>
          </a:xfrm>
          <a:prstGeom prst="round2SameRect">
            <a:avLst>
              <a:gd name="adj1" fmla="val 6929"/>
              <a:gd name="adj2" fmla="val 0"/>
            </a:avLst>
          </a:prstGeom>
          <a:gradFill flip="none" rotWithShape="1">
            <a:gsLst>
              <a:gs pos="100000">
                <a:srgbClr val="000000">
                  <a:alpha val="0"/>
                </a:srgbClr>
              </a:gs>
              <a:gs pos="49000">
                <a:srgbClr val="000000">
                  <a:alpha val="50000"/>
                </a:srgbClr>
              </a:gs>
            </a:gsLst>
            <a:lin ang="5400000" scaled="0"/>
            <a:tileRect/>
          </a:gradFill>
          <a:ln w="9525">
            <a:noFill/>
            <a:miter lim="800000"/>
            <a:headEnd/>
            <a:tailEnd/>
          </a:ln>
        </p:spPr>
        <p:txBody>
          <a:bodyPr vert="horz" wrap="square" lIns="0" tIns="64008" rIns="0" bIns="18288" numCol="1" anchor="ctr" anchorCtr="0" compatLnSpc="1">
            <a:prstTxWarp prst="textNoShape">
              <a:avLst/>
            </a:prstTxWarp>
            <a:noAutofit/>
          </a:bodyPr>
          <a:lstStyle/>
          <a:p>
            <a:pPr algn="ctr" defTabSz="1188672">
              <a:lnSpc>
                <a:spcPct val="90000"/>
              </a:lnSpc>
            </a:pPr>
            <a:endParaRPr lang="en-US" sz="3600" spc="-150" dirty="0">
              <a:ln w="3175">
                <a:noFill/>
              </a:ln>
              <a:solidFill>
                <a:schemeClr val="tx1"/>
              </a:solidFill>
              <a:latin typeface="Segoe Condensed" pitchFamily="34" charset="0"/>
              <a:cs typeface="Arial" charset="0"/>
            </a:endParaRPr>
          </a:p>
        </p:txBody>
      </p:sp>
      <p:sp>
        <p:nvSpPr>
          <p:cNvPr id="30" name="Rectangle 29"/>
          <p:cNvSpPr/>
          <p:nvPr/>
        </p:nvSpPr>
        <p:spPr>
          <a:xfrm>
            <a:off x="292971" y="4320204"/>
            <a:ext cx="2744945" cy="1323439"/>
          </a:xfrm>
          <a:prstGeom prst="rect">
            <a:avLst/>
          </a:prstGeom>
        </p:spPr>
        <p:txBody>
          <a:bodyPr wrap="square" lIns="182880">
            <a:spAutoFit/>
          </a:bodyPr>
          <a:lstStyle/>
          <a:p>
            <a:pPr marL="225425" indent="-225425">
              <a:buFont typeface="Arial" pitchFamily="34" charset="0"/>
              <a:buChar char="•"/>
            </a:pPr>
            <a:r>
              <a:rPr lang="en-US" sz="1600" dirty="0" smtClean="0"/>
              <a:t>Windows Intune Endpoint protection</a:t>
            </a:r>
          </a:p>
          <a:p>
            <a:pPr marL="225425" indent="-225425">
              <a:buFont typeface="Arial" pitchFamily="34" charset="0"/>
              <a:buChar char="•"/>
            </a:pPr>
            <a:r>
              <a:rPr lang="en-US" sz="1600" dirty="0"/>
              <a:t>BitLocker </a:t>
            </a:r>
            <a:endParaRPr lang="en-US" sz="1600" dirty="0" smtClean="0"/>
          </a:p>
          <a:p>
            <a:pPr marL="225425" indent="-225425">
              <a:buFont typeface="Arial" pitchFamily="34" charset="0"/>
              <a:buChar char="•"/>
            </a:pPr>
            <a:r>
              <a:rPr lang="en-US" sz="1600" dirty="0" smtClean="0"/>
              <a:t>Security Policies &amp; Firewall Management</a:t>
            </a:r>
            <a:endParaRPr lang="en-US" sz="1600" dirty="0"/>
          </a:p>
        </p:txBody>
      </p:sp>
      <p:sp>
        <p:nvSpPr>
          <p:cNvPr id="31" name="Rectangle 30"/>
          <p:cNvSpPr/>
          <p:nvPr/>
        </p:nvSpPr>
        <p:spPr>
          <a:xfrm>
            <a:off x="3220046" y="4320204"/>
            <a:ext cx="2744944" cy="2308324"/>
          </a:xfrm>
          <a:prstGeom prst="rect">
            <a:avLst/>
          </a:prstGeom>
        </p:spPr>
        <p:txBody>
          <a:bodyPr wrap="square" lIns="182880">
            <a:spAutoFit/>
          </a:bodyPr>
          <a:lstStyle/>
          <a:p>
            <a:r>
              <a:rPr lang="en-US" sz="1600" b="1" i="1" dirty="0" smtClean="0"/>
              <a:t>IT Team</a:t>
            </a:r>
          </a:p>
          <a:p>
            <a:pPr marL="225425" indent="-225425">
              <a:buFont typeface="Arial" pitchFamily="34" charset="0"/>
              <a:buChar char="•"/>
            </a:pPr>
            <a:r>
              <a:rPr lang="en-US" sz="1600" dirty="0" smtClean="0"/>
              <a:t>Single, easy-to-use   web-based console</a:t>
            </a:r>
          </a:p>
          <a:p>
            <a:pPr marL="225425" indent="-225425">
              <a:buFont typeface="Arial" pitchFamily="34" charset="0"/>
              <a:buChar char="•"/>
            </a:pPr>
            <a:r>
              <a:rPr lang="en-US" sz="1600" dirty="0" smtClean="0"/>
              <a:t>Proactive monitoring</a:t>
            </a:r>
            <a:endParaRPr lang="en-US" sz="1600" dirty="0"/>
          </a:p>
          <a:p>
            <a:endParaRPr lang="en-US" sz="1600" dirty="0" smtClean="0"/>
          </a:p>
          <a:p>
            <a:r>
              <a:rPr lang="en-US" sz="1600" b="1" i="1" dirty="0" smtClean="0"/>
              <a:t>End-user</a:t>
            </a:r>
          </a:p>
          <a:p>
            <a:pPr marL="225425" indent="-225425">
              <a:buFont typeface="Arial" pitchFamily="34" charset="0"/>
              <a:buChar char="•"/>
            </a:pPr>
            <a:r>
              <a:rPr lang="en-US" sz="1600" dirty="0" smtClean="0"/>
              <a:t>Latest Windows OS</a:t>
            </a:r>
          </a:p>
          <a:p>
            <a:pPr marL="225425" indent="-225425">
              <a:buFont typeface="Arial" pitchFamily="34" charset="0"/>
              <a:buChar char="•"/>
            </a:pPr>
            <a:r>
              <a:rPr lang="en-US" sz="1600" dirty="0" smtClean="0"/>
              <a:t>Up-to-date, highly secure PC</a:t>
            </a:r>
          </a:p>
        </p:txBody>
      </p:sp>
      <p:sp>
        <p:nvSpPr>
          <p:cNvPr id="32" name="Rectangle 31"/>
          <p:cNvSpPr/>
          <p:nvPr/>
        </p:nvSpPr>
        <p:spPr>
          <a:xfrm>
            <a:off x="6132879" y="4320204"/>
            <a:ext cx="2744949" cy="1569660"/>
          </a:xfrm>
          <a:prstGeom prst="rect">
            <a:avLst/>
          </a:prstGeom>
        </p:spPr>
        <p:txBody>
          <a:bodyPr wrap="square" lIns="182880">
            <a:spAutoFit/>
          </a:bodyPr>
          <a:lstStyle/>
          <a:p>
            <a:pPr marL="225425" lvl="1" indent="-225425">
              <a:buFont typeface="Arial" pitchFamily="34" charset="0"/>
              <a:buChar char="•"/>
              <a:defRPr/>
            </a:pPr>
            <a:r>
              <a:rPr lang="en-US" sz="1600" dirty="0" smtClean="0">
                <a:latin typeface="Segoe" pitchFamily="34" charset="0"/>
              </a:rPr>
              <a:t>Reduced downtime</a:t>
            </a:r>
            <a:endParaRPr lang="en-US" sz="1600" dirty="0">
              <a:latin typeface="Segoe" pitchFamily="34" charset="0"/>
            </a:endParaRPr>
          </a:p>
          <a:p>
            <a:pPr marL="225425" lvl="1" indent="-225425">
              <a:buFont typeface="Arial" pitchFamily="34" charset="0"/>
              <a:buChar char="•"/>
              <a:defRPr/>
            </a:pPr>
            <a:r>
              <a:rPr lang="en-US" sz="1600" dirty="0" smtClean="0"/>
              <a:t>No hardware  infrastructure or related maintenance</a:t>
            </a:r>
          </a:p>
          <a:p>
            <a:pPr marL="225425" lvl="1" indent="-225425">
              <a:buFont typeface="Arial" pitchFamily="34" charset="0"/>
              <a:buChar char="•"/>
              <a:defRPr/>
            </a:pPr>
            <a:r>
              <a:rPr lang="en-US" sz="1600" dirty="0" smtClean="0">
                <a:latin typeface="Segoe" pitchFamily="34" charset="0"/>
              </a:rPr>
              <a:t>Predictable IT spend with lower CapEx costs</a:t>
            </a:r>
          </a:p>
        </p:txBody>
      </p:sp>
      <p:sp>
        <p:nvSpPr>
          <p:cNvPr id="33" name="Title 2"/>
          <p:cNvSpPr>
            <a:spLocks noGrp="1"/>
          </p:cNvSpPr>
          <p:nvPr>
            <p:ph type="title"/>
          </p:nvPr>
        </p:nvSpPr>
        <p:spPr>
          <a:xfrm>
            <a:off x="361949" y="227013"/>
            <a:ext cx="8418513" cy="729430"/>
          </a:xfrm>
        </p:spPr>
        <p:txBody>
          <a:bodyPr/>
          <a:lstStyle/>
          <a:p>
            <a:r>
              <a:rPr lang="en-GB" dirty="0" smtClean="0"/>
              <a:t>Business Benefits with Windows Intune</a:t>
            </a:r>
            <a:br>
              <a:rPr lang="en-GB" dirty="0" smtClean="0"/>
            </a:br>
            <a:r>
              <a:rPr lang="en-US" sz="1800" dirty="0" smtClean="0"/>
              <a:t>Improve Security, Increase Productivity, Reduce Costs</a:t>
            </a:r>
            <a:endParaRPr lang="en-US" sz="1800" dirty="0"/>
          </a:p>
        </p:txBody>
      </p:sp>
    </p:spTree>
    <p:extLst>
      <p:ext uri="{BB962C8B-B14F-4D97-AF65-F5344CB8AC3E}">
        <p14:creationId xmlns:p14="http://schemas.microsoft.com/office/powerpoint/2010/main" val="2172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0" grpId="0" animBg="1"/>
      <p:bldP spid="19" grpId="0"/>
      <p:bldP spid="22" grpId="0"/>
      <p:bldP spid="23" grpId="0"/>
      <p:bldP spid="27" grpId="0" animBg="1"/>
      <p:bldP spid="28" grpId="0" animBg="1"/>
      <p:bldP spid="29" grpId="0" animBg="1"/>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une_logo_white copy.png"/>
          <p:cNvPicPr>
            <a:picLocks noChangeAspect="1"/>
          </p:cNvPicPr>
          <p:nvPr/>
        </p:nvPicPr>
        <p:blipFill>
          <a:blip r:embed="rId2"/>
          <a:stretch>
            <a:fillRect/>
          </a:stretch>
        </p:blipFill>
        <p:spPr>
          <a:xfrm>
            <a:off x="983350" y="2023494"/>
            <a:ext cx="4662701" cy="560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ounded Rectangle 6"/>
          <p:cNvSpPr/>
          <p:nvPr/>
        </p:nvSpPr>
        <p:spPr bwMode="auto">
          <a:xfrm rot="16200000">
            <a:off x="2939794" y="-1661296"/>
            <a:ext cx="1367161" cy="7175500"/>
          </a:xfrm>
          <a:prstGeom prst="roundRect">
            <a:avLst>
              <a:gd name="adj" fmla="val 9033"/>
            </a:avLst>
          </a:prstGeom>
          <a:ln w="12700">
            <a:noFill/>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smtClean="0">
              <a:gradFill>
                <a:gsLst>
                  <a:gs pos="0">
                    <a:schemeClr val="tx1"/>
                  </a:gs>
                  <a:gs pos="100000">
                    <a:schemeClr val="tx1"/>
                  </a:gs>
                </a:gsLst>
                <a:lin ang="5400000" scaled="0"/>
              </a:gradFill>
              <a:latin typeface="Segoe UI" pitchFamily="34" charset="0"/>
              <a:cs typeface="Segoe UI" pitchFamily="34" charset="0"/>
            </a:endParaRPr>
          </a:p>
        </p:txBody>
      </p:sp>
      <p:pic>
        <p:nvPicPr>
          <p:cNvPr id="2" name="It_Crowd_Vist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144810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7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ffi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02804"/>
          <a:stretch/>
        </p:blipFill>
        <p:spPr bwMode="auto">
          <a:xfrm>
            <a:off x="-3663" y="-2"/>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estaura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66462" y="-2"/>
            <a:ext cx="232471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ackyard"/>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57266" y="-3"/>
            <a:ext cx="22885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irpor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91173" y="0"/>
            <a:ext cx="2266094" cy="685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6857266" y="-64293"/>
            <a:ext cx="0" cy="694944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66462" y="-64293"/>
            <a:ext cx="0" cy="694944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91172" y="-64293"/>
            <a:ext cx="0" cy="694944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V="1">
            <a:off x="-16453" y="17052"/>
            <a:ext cx="9144000" cy="6858000"/>
          </a:xfrm>
          <a:prstGeom prst="rect">
            <a:avLst/>
          </a:prstGeom>
          <a:gradFill flip="none" rotWithShape="1">
            <a:gsLst>
              <a:gs pos="15000">
                <a:schemeClr val="tx1">
                  <a:alpha val="55000"/>
                </a:schemeClr>
              </a:gs>
              <a:gs pos="56000">
                <a:schemeClr val="tx1">
                  <a:tint val="44500"/>
                  <a:satMod val="160000"/>
                  <a:alpha val="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solidFill>
                <a:prstClr val="white"/>
              </a:solidFill>
            </a:endParaRPr>
          </a:p>
        </p:txBody>
      </p:sp>
      <p:sp>
        <p:nvSpPr>
          <p:cNvPr id="3" name="Rounded Rectangle 2"/>
          <p:cNvSpPr/>
          <p:nvPr/>
        </p:nvSpPr>
        <p:spPr>
          <a:xfrm>
            <a:off x="4822968" y="572139"/>
            <a:ext cx="4068597" cy="1654453"/>
          </a:xfrm>
          <a:prstGeom prst="roundRect">
            <a:avLst>
              <a:gd name="adj" fmla="val 4102"/>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o corporate resources"/>
          <p:cNvSpPr txBox="1"/>
          <p:nvPr/>
        </p:nvSpPr>
        <p:spPr>
          <a:xfrm>
            <a:off x="5119243" y="976350"/>
            <a:ext cx="3479910" cy="954107"/>
          </a:xfrm>
          <a:prstGeom prst="rect">
            <a:avLst/>
          </a:prstGeom>
          <a:noFill/>
        </p:spPr>
        <p:txBody>
          <a:bodyPr wrap="square" rtlCol="0">
            <a:spAutoFit/>
          </a:bodyPr>
          <a:lstStyle/>
          <a:p>
            <a:pPr algn="ctr"/>
            <a:r>
              <a:rPr lang="en-US" sz="2800" dirty="0">
                <a:solidFill>
                  <a:prstClr val="white"/>
                </a:solidFill>
                <a:latin typeface="Segoe UI Light" pitchFamily="34" charset="0"/>
              </a:rPr>
              <a:t>ENABLING </a:t>
            </a:r>
            <a:r>
              <a:rPr lang="en-US" sz="2800" dirty="0" smtClean="0">
                <a:solidFill>
                  <a:prstClr val="white"/>
                </a:solidFill>
                <a:latin typeface="Segoe UI Light" pitchFamily="34" charset="0"/>
              </a:rPr>
              <a:t>DIVERSE  </a:t>
            </a:r>
            <a:r>
              <a:rPr lang="en-US" sz="2800" dirty="0">
                <a:solidFill>
                  <a:prstClr val="white"/>
                </a:solidFill>
                <a:latin typeface="Segoe UI Light" pitchFamily="34" charset="0"/>
              </a:rPr>
              <a:t>WORKSTYLES</a:t>
            </a:r>
          </a:p>
        </p:txBody>
      </p:sp>
      <p:pic>
        <p:nvPicPr>
          <p:cNvPr id="18" name="Picture 7"/>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9707" y="2226592"/>
            <a:ext cx="4158028" cy="494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455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689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
            <a:ext cx="8382000" cy="1385888"/>
          </a:xfrm>
        </p:spPr>
        <p:txBody>
          <a:bodyPr>
            <a:normAutofit/>
          </a:bodyPr>
          <a:lstStyle/>
          <a:p>
            <a:pPr defTabSz="914363" fontAlgn="auto">
              <a:spcAft>
                <a:spcPts val="0"/>
              </a:spcAft>
              <a:defRPr/>
            </a:pPr>
            <a:r>
              <a:rPr lang="en-AU" sz="3200" b="1" dirty="0" smtClean="0"/>
              <a:t>Microsoft is serious about the cloud</a:t>
            </a:r>
            <a:endParaRPr lang="en-AU" sz="3200" b="1" dirty="0"/>
          </a:p>
        </p:txBody>
      </p:sp>
      <p:sp>
        <p:nvSpPr>
          <p:cNvPr id="3" name="Rounded Rectangle 2"/>
          <p:cNvSpPr/>
          <p:nvPr/>
        </p:nvSpPr>
        <p:spPr>
          <a:xfrm>
            <a:off x="4139952" y="4941168"/>
            <a:ext cx="1152128" cy="504056"/>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pic>
        <p:nvPicPr>
          <p:cNvPr id="4" name="Picture 7" descr="08"/>
          <p:cNvPicPr>
            <a:picLocks noChangeAspect="1" noChangeArrowheads="1"/>
          </p:cNvPicPr>
          <p:nvPr/>
        </p:nvPicPr>
        <p:blipFill>
          <a:blip r:embed="rId2" cstate="email"/>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124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111"/>
          <p:cNvSpPr/>
          <p:nvPr/>
        </p:nvSpPr>
        <p:spPr bwMode="ltGray">
          <a:xfrm>
            <a:off x="361951" y="856301"/>
            <a:ext cx="8395652" cy="2007595"/>
          </a:xfrm>
          <a:prstGeom prst="roundRect">
            <a:avLst>
              <a:gd name="adj" fmla="val 7450"/>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marL="0" lvl="1" indent="-107950" algn="ctr" defTabSz="2400300" fontAlgn="base">
              <a:lnSpc>
                <a:spcPct val="90000"/>
              </a:lnSpc>
              <a:spcBef>
                <a:spcPct val="0"/>
              </a:spcBef>
              <a:spcAft>
                <a:spcPct val="35000"/>
              </a:spcAft>
              <a:buClr>
                <a:srgbClr val="FFFF99"/>
              </a:buClr>
              <a:buSzPct val="90000"/>
              <a:buFontTx/>
              <a:buBlip>
                <a:blip r:embed="rId3"/>
              </a:buBlip>
              <a:defRPr/>
            </a:pPr>
            <a:endParaRPr lang="en-US" altLang="zh-CN" sz="3200" dirty="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sp>
        <p:nvSpPr>
          <p:cNvPr id="47" name="Rounded Rectangle 46"/>
          <p:cNvSpPr/>
          <p:nvPr/>
        </p:nvSpPr>
        <p:spPr bwMode="ltGray">
          <a:xfrm>
            <a:off x="500406" y="1070594"/>
            <a:ext cx="3893178" cy="1676678"/>
          </a:xfrm>
          <a:prstGeom prst="roundRect">
            <a:avLst>
              <a:gd name="adj" fmla="val 12964"/>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endParaRPr lang="en-US" altLang="zh-CN" dirty="0">
              <a:solidFill>
                <a:srgbClr val="FFFFFF">
                  <a:alpha val="99000"/>
                </a:srgbClr>
              </a:solidFill>
              <a:latin typeface="Segoe UI" pitchFamily="34" charset="0"/>
              <a:ea typeface="Segoe UI" pitchFamily="34" charset="0"/>
              <a:cs typeface="Segoe UI" pitchFamily="34" charset="0"/>
            </a:endParaRPr>
          </a:p>
        </p:txBody>
      </p:sp>
      <p:sp>
        <p:nvSpPr>
          <p:cNvPr id="5" name="TextBox 4"/>
          <p:cNvSpPr txBox="1"/>
          <p:nvPr/>
        </p:nvSpPr>
        <p:spPr>
          <a:xfrm>
            <a:off x="536307" y="1213281"/>
            <a:ext cx="3684896" cy="1609671"/>
          </a:xfrm>
          <a:prstGeom prst="rect">
            <a:avLst/>
          </a:prstGeom>
          <a:noFill/>
        </p:spPr>
        <p:txBody>
          <a:bodyPr wrap="square" rtlCol="0">
            <a:spAutoFit/>
          </a:bodyPr>
          <a:lstStyle/>
          <a:p>
            <a:pPr marL="0" lvl="1" indent="-107950" algn="ctr" fontAlgn="base">
              <a:spcBef>
                <a:spcPct val="0"/>
              </a:spcBef>
              <a:spcAft>
                <a:spcPts val="600"/>
              </a:spcAft>
              <a:buClr>
                <a:srgbClr val="FFFF99"/>
              </a:buClr>
              <a:buSzPct val="125000"/>
              <a:defRPr/>
            </a:pPr>
            <a:r>
              <a:rPr lang="en-US" dirty="0">
                <a:solidFill>
                  <a:srgbClr val="FFFFFF">
                    <a:alpha val="99000"/>
                  </a:srgbClr>
                </a:solidFill>
                <a:latin typeface="Segoe UI" pitchFamily="34" charset="0"/>
                <a:ea typeface="Segoe UI" pitchFamily="34" charset="0"/>
                <a:cs typeface="Segoe UI" pitchFamily="34" charset="0"/>
              </a:rPr>
              <a:t>“…by 2014, about 34% of all new business software purchases will be consumed via SaaS…”</a:t>
            </a:r>
          </a:p>
          <a:p>
            <a:pPr marL="0" lvl="1" indent="-107950" algn="ctr" fontAlgn="base">
              <a:spcBef>
                <a:spcPct val="0"/>
              </a:spcBef>
              <a:spcAft>
                <a:spcPct val="35000"/>
              </a:spcAft>
              <a:buClr>
                <a:srgbClr val="FFFF99"/>
              </a:buClr>
              <a:buSzPct val="125000"/>
              <a:defRPr/>
            </a:pPr>
            <a:r>
              <a:rPr lang="en-US" sz="1600" dirty="0">
                <a:solidFill>
                  <a:srgbClr val="FFFFFF">
                    <a:alpha val="99000"/>
                  </a:srgbClr>
                </a:solidFill>
                <a:latin typeface="Segoe UI" pitchFamily="34" charset="0"/>
                <a:ea typeface="Segoe UI" pitchFamily="34" charset="0"/>
                <a:cs typeface="Segoe UI" pitchFamily="34" charset="0"/>
              </a:rPr>
              <a:t>- IDC, June 2010*</a:t>
            </a:r>
          </a:p>
          <a:p>
            <a:endParaRPr lang="en-US" dirty="0">
              <a:solidFill>
                <a:srgbClr val="FFFFFF"/>
              </a:solidFill>
            </a:endParaRPr>
          </a:p>
        </p:txBody>
      </p:sp>
      <p:sp>
        <p:nvSpPr>
          <p:cNvPr id="2" name="Title 1"/>
          <p:cNvSpPr>
            <a:spLocks noGrp="1"/>
          </p:cNvSpPr>
          <p:nvPr>
            <p:ph type="title"/>
          </p:nvPr>
        </p:nvSpPr>
        <p:spPr/>
        <p:txBody>
          <a:bodyPr/>
          <a:lstStyle/>
          <a:p>
            <a:r>
              <a:rPr lang="en-US" dirty="0" smtClean="0">
                <a:ea typeface="Segoe UI" pitchFamily="34" charset="0"/>
              </a:rPr>
              <a:t>Microsoft Commercial Cloud Services</a:t>
            </a:r>
            <a:endParaRPr lang="en-US" dirty="0">
              <a:ea typeface="Segoe UI" pitchFamily="34" charset="0"/>
            </a:endParaRPr>
          </a:p>
        </p:txBody>
      </p:sp>
      <p:sp>
        <p:nvSpPr>
          <p:cNvPr id="71" name="Rounded Rectangle 70"/>
          <p:cNvSpPr/>
          <p:nvPr/>
        </p:nvSpPr>
        <p:spPr bwMode="ltGray">
          <a:xfrm>
            <a:off x="361949" y="2948902"/>
            <a:ext cx="1234440" cy="3749040"/>
          </a:xfrm>
          <a:prstGeom prst="roundRect">
            <a:avLst>
              <a:gd name="adj" fmla="val 8296"/>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1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PRODUCTIVITY</a:t>
            </a:r>
          </a:p>
        </p:txBody>
      </p:sp>
      <p:sp>
        <p:nvSpPr>
          <p:cNvPr id="114" name="Rounded Rectangle 113"/>
          <p:cNvSpPr/>
          <p:nvPr/>
        </p:nvSpPr>
        <p:spPr bwMode="ltGray">
          <a:xfrm>
            <a:off x="3198601" y="2948902"/>
            <a:ext cx="1417320" cy="3749040"/>
          </a:xfrm>
          <a:prstGeom prst="roundRect">
            <a:avLst>
              <a:gd name="adj" fmla="val 7155"/>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1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COLLABORATION</a:t>
            </a:r>
          </a:p>
        </p:txBody>
      </p:sp>
      <p:sp>
        <p:nvSpPr>
          <p:cNvPr id="126" name="Rounded Rectangle 125"/>
          <p:cNvSpPr/>
          <p:nvPr/>
        </p:nvSpPr>
        <p:spPr bwMode="ltGray">
          <a:xfrm>
            <a:off x="4639787" y="2948902"/>
            <a:ext cx="914400" cy="3749040"/>
          </a:xfrm>
          <a:prstGeom prst="roundRect">
            <a:avLst>
              <a:gd name="adj" fmla="val 7155"/>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BUSINESS APPS</a:t>
            </a:r>
          </a:p>
        </p:txBody>
      </p:sp>
      <p:sp>
        <p:nvSpPr>
          <p:cNvPr id="128" name="Rounded Rectangle 127"/>
          <p:cNvSpPr/>
          <p:nvPr/>
        </p:nvSpPr>
        <p:spPr bwMode="ltGray">
          <a:xfrm>
            <a:off x="6882079" y="2948902"/>
            <a:ext cx="914400" cy="3749040"/>
          </a:xfrm>
          <a:prstGeom prst="roundRect">
            <a:avLst>
              <a:gd name="adj" fmla="val 652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p>
        </p:txBody>
      </p:sp>
      <p:sp>
        <p:nvSpPr>
          <p:cNvPr id="129" name="Rounded Rectangle 128"/>
          <p:cNvSpPr/>
          <p:nvPr/>
        </p:nvSpPr>
        <p:spPr bwMode="ltGray">
          <a:xfrm>
            <a:off x="7820343" y="2948902"/>
            <a:ext cx="960120" cy="3749040"/>
          </a:xfrm>
          <a:prstGeom prst="roundRect">
            <a:avLst>
              <a:gd name="adj" fmla="val 6093"/>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PLATFORM</a:t>
            </a:r>
          </a:p>
        </p:txBody>
      </p:sp>
      <p:sp>
        <p:nvSpPr>
          <p:cNvPr id="127" name="Rounded Rectangle 126"/>
          <p:cNvSpPr/>
          <p:nvPr/>
        </p:nvSpPr>
        <p:spPr bwMode="ltGray">
          <a:xfrm>
            <a:off x="5578053" y="2948902"/>
            <a:ext cx="1280160" cy="3749040"/>
          </a:xfrm>
          <a:prstGeom prst="roundRect">
            <a:avLst>
              <a:gd name="adj" fmla="val 5252"/>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MANAGEMENT &amp; SECURITY</a:t>
            </a:r>
          </a:p>
        </p:txBody>
      </p:sp>
      <p:sp>
        <p:nvSpPr>
          <p:cNvPr id="113" name="Rounded Rectangle 112"/>
          <p:cNvSpPr/>
          <p:nvPr/>
        </p:nvSpPr>
        <p:spPr bwMode="ltGray">
          <a:xfrm>
            <a:off x="1620255" y="2948902"/>
            <a:ext cx="1554480" cy="3749040"/>
          </a:xfrm>
          <a:prstGeom prst="roundRect">
            <a:avLst>
              <a:gd name="adj" fmla="val 630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1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COMMUNICATIONS</a:t>
            </a:r>
          </a:p>
        </p:txBody>
      </p:sp>
      <p:sp>
        <p:nvSpPr>
          <p:cNvPr id="142" name="Rounded Rectangle 141"/>
          <p:cNvSpPr/>
          <p:nvPr/>
        </p:nvSpPr>
        <p:spPr bwMode="ltGray">
          <a:xfrm>
            <a:off x="4444150" y="1002215"/>
            <a:ext cx="4449953" cy="457200"/>
          </a:xfrm>
          <a:prstGeom prst="roundRect">
            <a:avLst>
              <a:gd name="adj" fmla="val 12964"/>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r>
              <a:rPr lang="en-US" altLang="zh-CN" dirty="0">
                <a:solidFill>
                  <a:srgbClr val="FFFFFF">
                    <a:alpha val="99000"/>
                  </a:srgbClr>
                </a:solidFill>
                <a:latin typeface="Segoe UI" pitchFamily="34" charset="0"/>
                <a:ea typeface="Segoe UI" pitchFamily="34" charset="0"/>
                <a:cs typeface="Segoe UI" pitchFamily="34" charset="0"/>
              </a:rPr>
              <a:t>Used by Over 50% of the Fortune 500 </a:t>
            </a:r>
          </a:p>
        </p:txBody>
      </p:sp>
      <p:sp>
        <p:nvSpPr>
          <p:cNvPr id="145" name="Rounded Rectangle 144"/>
          <p:cNvSpPr/>
          <p:nvPr/>
        </p:nvSpPr>
        <p:spPr bwMode="ltGray">
          <a:xfrm>
            <a:off x="4437375" y="1625741"/>
            <a:ext cx="4449953" cy="457200"/>
          </a:xfrm>
          <a:prstGeom prst="roundRect">
            <a:avLst>
              <a:gd name="adj" fmla="val 14851"/>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r>
              <a:rPr lang="en-US" altLang="zh-CN" dirty="0">
                <a:solidFill>
                  <a:srgbClr val="FFFFFF">
                    <a:alpha val="99000"/>
                  </a:srgbClr>
                </a:solidFill>
                <a:latin typeface="Segoe UI" pitchFamily="34" charset="0"/>
                <a:ea typeface="Segoe UI" pitchFamily="34" charset="0"/>
                <a:cs typeface="Segoe UI" pitchFamily="34" charset="0"/>
              </a:rPr>
              <a:t>58% CIOs selected Microsoft cloud** </a:t>
            </a:r>
          </a:p>
        </p:txBody>
      </p:sp>
      <p:sp>
        <p:nvSpPr>
          <p:cNvPr id="149" name="Rounded Rectangle 148"/>
          <p:cNvSpPr/>
          <p:nvPr/>
        </p:nvSpPr>
        <p:spPr bwMode="ltGray">
          <a:xfrm>
            <a:off x="4437375" y="2231925"/>
            <a:ext cx="4347543" cy="457200"/>
          </a:xfrm>
          <a:prstGeom prst="roundRect">
            <a:avLst>
              <a:gd name="adj" fmla="val 14851"/>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r>
              <a:rPr lang="en-US" altLang="zh-CN" dirty="0">
                <a:solidFill>
                  <a:srgbClr val="FFFFFF">
                    <a:alpha val="99000"/>
                  </a:srgbClr>
                </a:solidFill>
                <a:latin typeface="Segoe UI" pitchFamily="34" charset="0"/>
                <a:ea typeface="Segoe UI" pitchFamily="34" charset="0"/>
                <a:cs typeface="Segoe UI" pitchFamily="34" charset="0"/>
              </a:rPr>
              <a:t>40,000 Accredited Online Resellers</a:t>
            </a:r>
          </a:p>
        </p:txBody>
      </p:sp>
      <p:pic>
        <p:nvPicPr>
          <p:cNvPr id="19" name="Picture 18" descr="Office_Logo_H_R.png"/>
          <p:cNvPicPr>
            <a:picLocks noChangeAspect="1"/>
          </p:cNvPicPr>
          <p:nvPr/>
        </p:nvPicPr>
        <p:blipFill>
          <a:blip r:embed="rId4" cstate="print"/>
          <a:stretch>
            <a:fillRect/>
          </a:stretch>
        </p:blipFill>
        <p:spPr bwMode="invGray">
          <a:xfrm>
            <a:off x="384809" y="5389585"/>
            <a:ext cx="1188720" cy="397925"/>
          </a:xfrm>
          <a:prstGeom prst="rect">
            <a:avLst/>
          </a:prstGeom>
          <a:noFill/>
          <a:ln>
            <a:noFill/>
          </a:ln>
        </p:spPr>
      </p:pic>
      <p:pic>
        <p:nvPicPr>
          <p:cNvPr id="1026" name="Picture 2"/>
          <p:cNvPicPr>
            <a:picLocks noChangeAspect="1" noChangeArrowheads="1"/>
          </p:cNvPicPr>
          <p:nvPr/>
        </p:nvPicPr>
        <p:blipFill>
          <a:blip r:embed="rId5" cstate="print"/>
          <a:srcRect/>
          <a:stretch>
            <a:fillRect/>
          </a:stretch>
        </p:blipFill>
        <p:spPr bwMode="auto">
          <a:xfrm>
            <a:off x="6882079" y="3688904"/>
            <a:ext cx="914400" cy="265339"/>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6882079" y="5468295"/>
            <a:ext cx="914400" cy="240504"/>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1665975" y="5831023"/>
            <a:ext cx="1463040" cy="579829"/>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cstate="print"/>
          <a:srcRect/>
          <a:stretch>
            <a:fillRect/>
          </a:stretch>
        </p:blipFill>
        <p:spPr bwMode="auto">
          <a:xfrm>
            <a:off x="7843203" y="3619020"/>
            <a:ext cx="914400" cy="405106"/>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1711695" y="5147497"/>
            <a:ext cx="1371600" cy="58997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0" cstate="print"/>
          <a:srcRect/>
          <a:stretch>
            <a:fillRect/>
          </a:stretch>
        </p:blipFill>
        <p:spPr bwMode="auto">
          <a:xfrm>
            <a:off x="3221461" y="5314422"/>
            <a:ext cx="1371600" cy="548251"/>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1" cstate="print"/>
          <a:srcRect/>
          <a:stretch>
            <a:fillRect/>
          </a:stretch>
        </p:blipFill>
        <p:spPr bwMode="auto">
          <a:xfrm>
            <a:off x="5578053" y="5354245"/>
            <a:ext cx="1280160" cy="46860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2" cstate="print"/>
          <a:srcRect/>
          <a:stretch>
            <a:fillRect/>
          </a:stretch>
        </p:blipFill>
        <p:spPr bwMode="auto">
          <a:xfrm>
            <a:off x="7843203" y="5396560"/>
            <a:ext cx="914400" cy="383975"/>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3" cstate="print"/>
          <a:srcRect/>
          <a:stretch>
            <a:fillRect/>
          </a:stretch>
        </p:blipFill>
        <p:spPr bwMode="auto">
          <a:xfrm>
            <a:off x="5578053" y="3552790"/>
            <a:ext cx="1280160" cy="537567"/>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4" cstate="print"/>
          <a:srcRect/>
          <a:stretch>
            <a:fillRect/>
          </a:stretch>
        </p:blipFill>
        <p:spPr bwMode="auto">
          <a:xfrm>
            <a:off x="4639787" y="3595242"/>
            <a:ext cx="914400" cy="452663"/>
          </a:xfrm>
          <a:prstGeom prst="rect">
            <a:avLst/>
          </a:prstGeom>
          <a:noFill/>
          <a:ln w="9525">
            <a:noFill/>
            <a:miter lim="800000"/>
            <a:headEnd/>
            <a:tailEnd/>
          </a:ln>
          <a:effectLst/>
        </p:spPr>
      </p:pic>
      <p:pic>
        <p:nvPicPr>
          <p:cNvPr id="1041" name="Picture 17"/>
          <p:cNvPicPr>
            <a:picLocks noChangeAspect="1" noChangeArrowheads="1"/>
          </p:cNvPicPr>
          <p:nvPr/>
        </p:nvPicPr>
        <p:blipFill>
          <a:blip r:embed="rId15" cstate="print"/>
          <a:srcRect/>
          <a:stretch>
            <a:fillRect/>
          </a:stretch>
        </p:blipFill>
        <p:spPr bwMode="auto">
          <a:xfrm>
            <a:off x="4639334" y="5359947"/>
            <a:ext cx="914400" cy="457200"/>
          </a:xfrm>
          <a:prstGeom prst="rect">
            <a:avLst/>
          </a:prstGeom>
          <a:noFill/>
          <a:ln w="9525">
            <a:noFill/>
            <a:miter lim="800000"/>
            <a:headEnd/>
            <a:tailEnd/>
          </a:ln>
          <a:effectLst/>
        </p:spPr>
      </p:pic>
      <p:grpSp>
        <p:nvGrpSpPr>
          <p:cNvPr id="43" name="Group 42"/>
          <p:cNvGrpSpPr/>
          <p:nvPr/>
        </p:nvGrpSpPr>
        <p:grpSpPr>
          <a:xfrm>
            <a:off x="380705" y="4571962"/>
            <a:ext cx="8380211" cy="502920"/>
            <a:chOff x="380705" y="4411345"/>
            <a:chExt cx="8380211" cy="502920"/>
          </a:xfrm>
        </p:grpSpPr>
        <p:cxnSp>
          <p:nvCxnSpPr>
            <p:cNvPr id="44" name="Straight Connector 43"/>
            <p:cNvCxnSpPr/>
            <p:nvPr/>
          </p:nvCxnSpPr>
          <p:spPr>
            <a:xfrm>
              <a:off x="383085" y="4914265"/>
              <a:ext cx="8377831" cy="0"/>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80705" y="4411345"/>
              <a:ext cx="8377831" cy="1588"/>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9278" y="5880000"/>
            <a:ext cx="1042442" cy="29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500406" y="4116348"/>
            <a:ext cx="937967" cy="397096"/>
          </a:xfrm>
          <a:prstGeom prst="rect">
            <a:avLst/>
          </a:prstGeom>
          <a:noFill/>
          <a:ln>
            <a:noFill/>
          </a:ln>
        </p:spPr>
      </p:pic>
      <p:pic>
        <p:nvPicPr>
          <p:cNvPr id="1033" name="Picture 9"/>
          <p:cNvPicPr>
            <a:picLocks noChangeAspect="1" noChangeArrowheads="1"/>
          </p:cNvPicPr>
          <p:nvPr/>
        </p:nvPicPr>
        <p:blipFill>
          <a:blip r:embed="rId18" cstate="print"/>
          <a:srcRect/>
          <a:stretch>
            <a:fillRect/>
          </a:stretch>
        </p:blipFill>
        <p:spPr bwMode="auto">
          <a:xfrm>
            <a:off x="1905000" y="4013784"/>
            <a:ext cx="943463" cy="405816"/>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9" cstate="print"/>
          <a:srcRect/>
          <a:stretch>
            <a:fillRect/>
          </a:stretch>
        </p:blipFill>
        <p:spPr bwMode="auto">
          <a:xfrm>
            <a:off x="3423137" y="4020209"/>
            <a:ext cx="999185" cy="399391"/>
          </a:xfrm>
          <a:prstGeom prst="rect">
            <a:avLst/>
          </a:prstGeom>
          <a:noFill/>
          <a:ln w="9525">
            <a:noFill/>
            <a:miter lim="800000"/>
            <a:headEnd/>
            <a:tailEnd/>
          </a:ln>
          <a:effectLst/>
        </p:spPr>
      </p:pic>
      <p:sp>
        <p:nvSpPr>
          <p:cNvPr id="38" name="Rectangle 37"/>
          <p:cNvSpPr/>
          <p:nvPr/>
        </p:nvSpPr>
        <p:spPr bwMode="auto">
          <a:xfrm>
            <a:off x="361949" y="3011186"/>
            <a:ext cx="4253972" cy="466718"/>
          </a:xfrm>
          <a:prstGeom prst="rect">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marL="0" lvl="1" indent="-107950" algn="ctr" defTabSz="2400300" fontAlgn="base">
              <a:lnSpc>
                <a:spcPct val="90000"/>
              </a:lnSpc>
              <a:spcBef>
                <a:spcPct val="0"/>
              </a:spcBef>
              <a:spcAft>
                <a:spcPct val="35000"/>
              </a:spcAft>
              <a:buClr>
                <a:srgbClr val="FFFF99"/>
              </a:buClr>
              <a:buSzPct val="90000"/>
              <a:buFontTx/>
              <a:buBlip>
                <a:blip r:embed="rId3"/>
              </a:buBlip>
            </a:pPr>
            <a:endParaRPr lang="en-US" sz="3200" dirty="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46152" y="2991946"/>
            <a:ext cx="1478048" cy="474701"/>
          </a:xfrm>
          <a:prstGeom prst="rect">
            <a:avLst/>
          </a:prstGeom>
        </p:spPr>
      </p:pic>
      <p:sp>
        <p:nvSpPr>
          <p:cNvPr id="39" name="Rectangle 38"/>
          <p:cNvSpPr/>
          <p:nvPr/>
        </p:nvSpPr>
        <p:spPr>
          <a:xfrm>
            <a:off x="2074461" y="6508548"/>
            <a:ext cx="7077986" cy="507831"/>
          </a:xfrm>
          <a:prstGeom prst="rect">
            <a:avLst/>
          </a:prstGeom>
        </p:spPr>
        <p:txBody>
          <a:bodyPr wrap="square">
            <a:spAutoFit/>
          </a:bodyPr>
          <a:lstStyle/>
          <a:p>
            <a:pPr algn="r"/>
            <a:r>
              <a:rPr lang="en-US" sz="900" dirty="0">
                <a:solidFill>
                  <a:schemeClr val="tx1">
                    <a:lumMod val="95000"/>
                  </a:schemeClr>
                </a:solidFill>
                <a:latin typeface="Segoe UI" pitchFamily="34" charset="0"/>
                <a:ea typeface="Segoe UI" pitchFamily="34" charset="0"/>
                <a:cs typeface="Segoe UI" pitchFamily="34" charset="0"/>
              </a:rPr>
              <a:t>*</a:t>
            </a:r>
            <a:r>
              <a:rPr lang="en-US" sz="900" dirty="0">
                <a:solidFill>
                  <a:schemeClr val="tx1">
                    <a:lumMod val="95000"/>
                  </a:schemeClr>
                </a:solidFill>
              </a:rPr>
              <a:t>Worldwide Software as a Service 2010–2014 Forecast: Software Will Never Be the Same, Doc#223628, June 2010</a:t>
            </a:r>
          </a:p>
          <a:p>
            <a:pPr algn="r"/>
            <a:r>
              <a:rPr lang="en-US" sz="900" dirty="0">
                <a:solidFill>
                  <a:schemeClr val="tx1">
                    <a:lumMod val="95000"/>
                  </a:schemeClr>
                </a:solidFill>
                <a:latin typeface="Segoe UI" pitchFamily="34" charset="0"/>
                <a:ea typeface="Segoe UI" pitchFamily="34" charset="0"/>
                <a:cs typeface="Segoe UI" pitchFamily="34" charset="0"/>
              </a:rPr>
              <a:t>**ISI CIO Survey, February 2011</a:t>
            </a:r>
          </a:p>
          <a:p>
            <a:pPr algn="r"/>
            <a:endParaRPr lang="en-US" sz="900" dirty="0">
              <a:solidFill>
                <a:schemeClr val="tx1">
                  <a:lumMod val="95000"/>
                </a:schemeClr>
              </a:solidFill>
              <a:latin typeface="Segoe UI" pitchFamily="34" charset="0"/>
              <a:ea typeface="Segoe UI" pitchFamily="34" charset="0"/>
              <a:cs typeface="Segoe UI" pitchFamily="34" charset="0"/>
            </a:endParaRPr>
          </a:p>
        </p:txBody>
      </p:sp>
      <p:pic>
        <p:nvPicPr>
          <p:cNvPr id="7" name="Picture 3" descr="C:\Users\Wenwen\Desktop\Lync-Online_h_rgb_r.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05000" y="3653267"/>
            <a:ext cx="964197" cy="242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enwen\Desktop\Lync-grid_h_rgb_r.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17127" y="3636031"/>
            <a:ext cx="611204" cy="2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5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0" y="0"/>
            <a:ext cx="4587944" cy="6858000"/>
          </a:xfrm>
          <a:prstGeom prst="rect">
            <a:avLst/>
          </a:prstGeom>
          <a:gradFill flip="none" rotWithShape="1">
            <a:gsLst>
              <a:gs pos="0">
                <a:schemeClr val="bg1">
                  <a:alpha val="50000"/>
                </a:schemeClr>
              </a:gs>
              <a:gs pos="100000">
                <a:schemeClr val="bg1">
                  <a:alpha val="0"/>
                </a:schemeClr>
              </a:gs>
            </a:gsLst>
            <a:lin ang="0" scaled="1"/>
            <a:tileRec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0" tIns="91440" rIns="0" bIns="0" numCol="1" rtlCol="0" anchor="t"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endParaRPr lang="en-US" altLang="zh-CN" sz="17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103" name="Rectangle 102"/>
          <p:cNvSpPr/>
          <p:nvPr/>
        </p:nvSpPr>
        <p:spPr bwMode="auto">
          <a:xfrm>
            <a:off x="4604275" y="-1"/>
            <a:ext cx="4539726" cy="6858001"/>
          </a:xfrm>
          <a:prstGeom prst="rect">
            <a:avLst/>
          </a:prstGeom>
          <a:gradFill flip="none" rotWithShape="1">
            <a:gsLst>
              <a:gs pos="0">
                <a:schemeClr val="tx1"/>
              </a:gs>
              <a:gs pos="100000">
                <a:schemeClr val="tx1">
                  <a:lumMod val="50000"/>
                  <a:alpha val="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t>
            </a:r>
          </a:p>
        </p:txBody>
      </p:sp>
      <p:grpSp>
        <p:nvGrpSpPr>
          <p:cNvPr id="2" name="Group 106"/>
          <p:cNvGrpSpPr/>
          <p:nvPr/>
        </p:nvGrpSpPr>
        <p:grpSpPr>
          <a:xfrm>
            <a:off x="430924" y="1273030"/>
            <a:ext cx="3887948" cy="2205894"/>
            <a:chOff x="303212" y="926178"/>
            <a:chExt cx="5322649" cy="2946485"/>
          </a:xfrm>
        </p:grpSpPr>
        <p:sp>
          <p:nvSpPr>
            <p:cNvPr id="108" name="Oval 107"/>
            <p:cNvSpPr/>
            <p:nvPr/>
          </p:nvSpPr>
          <p:spPr bwMode="auto">
            <a:xfrm>
              <a:off x="1381315" y="1968501"/>
              <a:ext cx="1889507" cy="1889999"/>
            </a:xfrm>
            <a:prstGeom prst="ellipse">
              <a:avLst/>
            </a:prstGeom>
            <a:gradFill flip="none" rotWithShape="1">
              <a:gsLst>
                <a:gs pos="0">
                  <a:srgbClr val="FFFFFF">
                    <a:alpha val="0"/>
                  </a:srgbClr>
                </a:gs>
                <a:gs pos="64000">
                  <a:srgbClr val="000000">
                    <a:alpha val="62000"/>
                  </a:srgbClr>
                </a:gs>
              </a:gsLst>
              <a:lin ang="16200000" scaled="1"/>
              <a:tileRect/>
            </a:gradFill>
            <a:ln w="12700">
              <a:gradFill flip="none" rotWithShape="1">
                <a:gsLst>
                  <a:gs pos="0">
                    <a:schemeClr val="tx1">
                      <a:alpha val="0"/>
                    </a:schemeClr>
                  </a:gs>
                  <a:gs pos="100000">
                    <a:schemeClr val="tx1">
                      <a:alpha val="45000"/>
                    </a:schemeClr>
                  </a:gs>
                </a:gsLst>
                <a:lin ang="5400000" scaled="1"/>
                <a:tileRect/>
              </a:grad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defRPr/>
              </a:pPr>
              <a:endParaRPr lang="en-US" sz="3200" dirty="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pic>
          <p:nvPicPr>
            <p:cNvPr id="109" name="Picture 108" descr="black-laptop-icon.png"/>
            <p:cNvPicPr>
              <a:picLocks noChangeAspect="1"/>
            </p:cNvPicPr>
            <p:nvPr/>
          </p:nvPicPr>
          <p:blipFill>
            <a:blip r:embed="rId3" cstate="print"/>
            <a:stretch>
              <a:fillRect/>
            </a:stretch>
          </p:blipFill>
          <p:spPr>
            <a:xfrm rot="21116391">
              <a:off x="1625115" y="2154023"/>
              <a:ext cx="426701" cy="300426"/>
            </a:xfrm>
            <a:prstGeom prst="rect">
              <a:avLst/>
            </a:prstGeom>
            <a:effectLst>
              <a:outerShdw blurRad="76200" dir="13500000" sy="23000" kx="1200000" algn="br" rotWithShape="0">
                <a:prstClr val="black">
                  <a:alpha val="20000"/>
                </a:prstClr>
              </a:outerShdw>
            </a:effectLst>
          </p:spPr>
        </p:pic>
        <p:pic>
          <p:nvPicPr>
            <p:cNvPr id="110" name="Picture 109" descr="black-laptop-icon.png"/>
            <p:cNvPicPr>
              <a:picLocks noChangeAspect="1"/>
            </p:cNvPicPr>
            <p:nvPr/>
          </p:nvPicPr>
          <p:blipFill>
            <a:blip r:embed="rId4" cstate="print"/>
            <a:stretch>
              <a:fillRect/>
            </a:stretch>
          </p:blipFill>
          <p:spPr>
            <a:xfrm rot="471591">
              <a:off x="2169779" y="1903805"/>
              <a:ext cx="355330" cy="249145"/>
            </a:xfrm>
            <a:prstGeom prst="rect">
              <a:avLst/>
            </a:prstGeom>
            <a:effectLst>
              <a:outerShdw blurRad="76200" dir="13500000" sy="23000" kx="1200000" algn="br" rotWithShape="0">
                <a:prstClr val="black">
                  <a:alpha val="20000"/>
                </a:prstClr>
              </a:outerShdw>
            </a:effectLst>
          </p:spPr>
        </p:pic>
        <p:pic>
          <p:nvPicPr>
            <p:cNvPr id="111" name="Picture 110" descr="black-laptop-icon.png"/>
            <p:cNvPicPr>
              <a:picLocks noChangeAspect="1"/>
            </p:cNvPicPr>
            <p:nvPr/>
          </p:nvPicPr>
          <p:blipFill>
            <a:blip r:embed="rId5" cstate="print"/>
            <a:stretch>
              <a:fillRect/>
            </a:stretch>
          </p:blipFill>
          <p:spPr>
            <a:xfrm rot="20306509">
              <a:off x="1856886" y="2238413"/>
              <a:ext cx="574253" cy="402645"/>
            </a:xfrm>
            <a:prstGeom prst="rect">
              <a:avLst/>
            </a:prstGeom>
            <a:effectLst>
              <a:outerShdw blurRad="76200" dir="13500000" sy="23000" kx="1200000" algn="br" rotWithShape="0">
                <a:prstClr val="black">
                  <a:alpha val="20000"/>
                </a:prstClr>
              </a:outerShdw>
            </a:effectLst>
          </p:spPr>
        </p:pic>
        <p:pic>
          <p:nvPicPr>
            <p:cNvPr id="112" name="Picture 111" descr="black-laptop-icon.png"/>
            <p:cNvPicPr>
              <a:picLocks noChangeAspect="1"/>
            </p:cNvPicPr>
            <p:nvPr/>
          </p:nvPicPr>
          <p:blipFill>
            <a:blip r:embed="rId6" cstate="print"/>
            <a:stretch>
              <a:fillRect/>
            </a:stretch>
          </p:blipFill>
          <p:spPr>
            <a:xfrm rot="1032150">
              <a:off x="2558081" y="2312975"/>
              <a:ext cx="451275" cy="316417"/>
            </a:xfrm>
            <a:prstGeom prst="rect">
              <a:avLst/>
            </a:prstGeom>
            <a:effectLst>
              <a:outerShdw blurRad="76200" dir="13500000" sy="23000" kx="1200000" algn="br" rotWithShape="0">
                <a:prstClr val="black">
                  <a:alpha val="20000"/>
                </a:prstClr>
              </a:outerShdw>
            </a:effectLst>
          </p:spPr>
        </p:pic>
        <p:pic>
          <p:nvPicPr>
            <p:cNvPr id="113" name="Picture 112" descr="black-laptop-icon.png"/>
            <p:cNvPicPr>
              <a:picLocks noChangeAspect="1"/>
            </p:cNvPicPr>
            <p:nvPr/>
          </p:nvPicPr>
          <p:blipFill>
            <a:blip r:embed="rId7" cstate="print"/>
            <a:stretch>
              <a:fillRect/>
            </a:stretch>
          </p:blipFill>
          <p:spPr>
            <a:xfrm rot="324509">
              <a:off x="2149503" y="2467584"/>
              <a:ext cx="600397" cy="420976"/>
            </a:xfrm>
            <a:prstGeom prst="rect">
              <a:avLst/>
            </a:prstGeom>
            <a:effectLst>
              <a:outerShdw blurRad="76200" dir="13500000" sy="23000" kx="1200000" algn="br" rotWithShape="0">
                <a:prstClr val="black">
                  <a:alpha val="20000"/>
                </a:prstClr>
              </a:outerShdw>
            </a:effectLst>
          </p:spPr>
        </p:pic>
        <p:pic>
          <p:nvPicPr>
            <p:cNvPr id="114" name="Picture 113" descr="black-laptop-icon.png"/>
            <p:cNvPicPr>
              <a:picLocks noChangeAspect="1"/>
            </p:cNvPicPr>
            <p:nvPr/>
          </p:nvPicPr>
          <p:blipFill>
            <a:blip r:embed="rId8" cstate="print"/>
            <a:stretch>
              <a:fillRect/>
            </a:stretch>
          </p:blipFill>
          <p:spPr>
            <a:xfrm rot="20978242">
              <a:off x="2322589" y="2867813"/>
              <a:ext cx="738792" cy="520159"/>
            </a:xfrm>
            <a:prstGeom prst="rect">
              <a:avLst/>
            </a:prstGeom>
            <a:effectLst>
              <a:outerShdw blurRad="76200" dir="13500000" sy="23000" kx="1200000" algn="br" rotWithShape="0">
                <a:prstClr val="black">
                  <a:alpha val="20000"/>
                </a:prstClr>
              </a:outerShdw>
            </a:effectLst>
          </p:spPr>
        </p:pic>
        <p:pic>
          <p:nvPicPr>
            <p:cNvPr id="123" name="Picture 122" descr="black-laptop-icon.png"/>
            <p:cNvPicPr>
              <a:picLocks noChangeAspect="1"/>
            </p:cNvPicPr>
            <p:nvPr/>
          </p:nvPicPr>
          <p:blipFill>
            <a:blip r:embed="rId9" cstate="print"/>
            <a:stretch>
              <a:fillRect/>
            </a:stretch>
          </p:blipFill>
          <p:spPr>
            <a:xfrm rot="21128115">
              <a:off x="1339120" y="2763387"/>
              <a:ext cx="861022" cy="606217"/>
            </a:xfrm>
            <a:prstGeom prst="rect">
              <a:avLst/>
            </a:prstGeom>
            <a:effectLst>
              <a:outerShdw blurRad="76200" dir="13500000" sy="23000" kx="1200000" algn="br" rotWithShape="0">
                <a:prstClr val="black">
                  <a:alpha val="20000"/>
                </a:prstClr>
              </a:outerShdw>
            </a:effectLst>
          </p:spPr>
        </p:pic>
        <p:pic>
          <p:nvPicPr>
            <p:cNvPr id="129" name="Picture 128" descr="black-laptop-icon.png"/>
            <p:cNvPicPr>
              <a:picLocks noChangeAspect="1"/>
            </p:cNvPicPr>
            <p:nvPr/>
          </p:nvPicPr>
          <p:blipFill>
            <a:blip r:embed="rId8" cstate="print"/>
            <a:stretch>
              <a:fillRect/>
            </a:stretch>
          </p:blipFill>
          <p:spPr>
            <a:xfrm rot="268007">
              <a:off x="1684007" y="3000935"/>
              <a:ext cx="1112745" cy="783447"/>
            </a:xfrm>
            <a:prstGeom prst="rect">
              <a:avLst/>
            </a:prstGeom>
            <a:effectLst>
              <a:outerShdw blurRad="76200" dir="13500000" sy="23000" kx="1200000" algn="br" rotWithShape="0">
                <a:prstClr val="black">
                  <a:alpha val="20000"/>
                </a:prstClr>
              </a:outerShdw>
            </a:effectLst>
          </p:spPr>
        </p:pic>
        <p:grpSp>
          <p:nvGrpSpPr>
            <p:cNvPr id="3" name="Group 102"/>
            <p:cNvGrpSpPr/>
            <p:nvPr/>
          </p:nvGrpSpPr>
          <p:grpSpPr>
            <a:xfrm>
              <a:off x="303212" y="2241829"/>
              <a:ext cx="1347497" cy="1361470"/>
              <a:chOff x="455612" y="2241829"/>
              <a:chExt cx="1195097" cy="1207490"/>
            </a:xfrm>
          </p:grpSpPr>
          <p:sp>
            <p:nvSpPr>
              <p:cNvPr id="166" name="Oval 165"/>
              <p:cNvSpPr/>
              <p:nvPr/>
            </p:nvSpPr>
            <p:spPr bwMode="auto">
              <a:xfrm flipV="1">
                <a:off x="455612" y="2241829"/>
                <a:ext cx="1195097" cy="1195408"/>
              </a:xfrm>
              <a:prstGeom prst="ellipse">
                <a:avLst/>
              </a:prstGeom>
              <a:gradFill flip="none" rotWithShape="1">
                <a:gsLst>
                  <a:gs pos="0">
                    <a:srgbClr val="163FB2">
                      <a:alpha val="9804"/>
                    </a:srgbClr>
                  </a:gs>
                  <a:gs pos="65000">
                    <a:srgbClr val="0078D2">
                      <a:alpha val="69804"/>
                    </a:srgbClr>
                  </a:gs>
                  <a:gs pos="100000">
                    <a:srgbClr val="0F60C3"/>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67" name="Picture 166" descr="black-laptop-icon.png"/>
              <p:cNvPicPr>
                <a:picLocks noChangeAspect="1"/>
              </p:cNvPicPr>
              <p:nvPr/>
            </p:nvPicPr>
            <p:blipFill>
              <a:blip r:embed="rId10" cstate="print"/>
              <a:stretch>
                <a:fillRect/>
              </a:stretch>
            </p:blipFill>
            <p:spPr>
              <a:xfrm rot="1032150">
                <a:off x="1072801" y="2466232"/>
                <a:ext cx="449413" cy="316417"/>
              </a:xfrm>
              <a:prstGeom prst="rect">
                <a:avLst/>
              </a:prstGeom>
              <a:effectLst>
                <a:outerShdw blurRad="76200" dir="13500000" sy="23000" kx="1200000" algn="br" rotWithShape="0">
                  <a:prstClr val="black">
                    <a:alpha val="20000"/>
                  </a:prstClr>
                </a:outerShdw>
              </a:effectLst>
            </p:spPr>
          </p:pic>
          <p:pic>
            <p:nvPicPr>
              <p:cNvPr id="168" name="Picture 167" descr="black-laptop-icon.png"/>
              <p:cNvPicPr>
                <a:picLocks noChangeAspect="1"/>
              </p:cNvPicPr>
              <p:nvPr/>
            </p:nvPicPr>
            <p:blipFill>
              <a:blip r:embed="rId11" cstate="print"/>
              <a:stretch>
                <a:fillRect/>
              </a:stretch>
            </p:blipFill>
            <p:spPr>
              <a:xfrm rot="20868724">
                <a:off x="841402" y="2649513"/>
                <a:ext cx="483434" cy="338964"/>
              </a:xfrm>
              <a:prstGeom prst="rect">
                <a:avLst/>
              </a:prstGeom>
              <a:effectLst>
                <a:outerShdw blurRad="76200" dir="13500000" sy="23000" kx="1200000" algn="br" rotWithShape="0">
                  <a:prstClr val="black">
                    <a:alpha val="20000"/>
                  </a:prstClr>
                </a:outerShdw>
              </a:effectLst>
            </p:spPr>
          </p:pic>
          <p:pic>
            <p:nvPicPr>
              <p:cNvPr id="169" name="Picture 168" descr="black-laptop-icon.png"/>
              <p:cNvPicPr>
                <a:picLocks noChangeAspect="1"/>
              </p:cNvPicPr>
              <p:nvPr/>
            </p:nvPicPr>
            <p:blipFill>
              <a:blip r:embed="rId6" cstate="print"/>
              <a:stretch>
                <a:fillRect/>
              </a:stretch>
            </p:blipFill>
            <p:spPr>
              <a:xfrm rot="21175031">
                <a:off x="842044" y="3132902"/>
                <a:ext cx="451275" cy="316417"/>
              </a:xfrm>
              <a:prstGeom prst="rect">
                <a:avLst/>
              </a:prstGeom>
              <a:effectLst>
                <a:outerShdw blurRad="76200" dir="13500000" sy="23000" kx="1200000" algn="br" rotWithShape="0">
                  <a:prstClr val="black">
                    <a:alpha val="20000"/>
                  </a:prstClr>
                </a:outerShdw>
              </a:effectLst>
            </p:spPr>
          </p:pic>
        </p:grpSp>
        <p:sp>
          <p:nvSpPr>
            <p:cNvPr id="131" name="Oval 130"/>
            <p:cNvSpPr/>
            <p:nvPr/>
          </p:nvSpPr>
          <p:spPr bwMode="auto">
            <a:xfrm>
              <a:off x="2255086" y="935773"/>
              <a:ext cx="1417137" cy="1417506"/>
            </a:xfrm>
            <a:prstGeom prst="ellipse">
              <a:avLst/>
            </a:prstGeom>
            <a:gradFill flip="none" rotWithShape="1">
              <a:gsLst>
                <a:gs pos="0">
                  <a:srgbClr val="1091D2">
                    <a:alpha val="10000"/>
                  </a:srgbClr>
                </a:gs>
                <a:gs pos="65000">
                  <a:srgbClr val="65BDFF">
                    <a:alpha val="40000"/>
                  </a:srgbClr>
                </a:gs>
                <a:gs pos="100000">
                  <a:srgbClr val="1091D2">
                    <a:alpha val="0"/>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2" name="Oval 131"/>
            <p:cNvSpPr/>
            <p:nvPr/>
          </p:nvSpPr>
          <p:spPr bwMode="auto">
            <a:xfrm>
              <a:off x="2968720" y="2413221"/>
              <a:ext cx="1008270" cy="1008532"/>
            </a:xfrm>
            <a:prstGeom prst="ellipse">
              <a:avLst/>
            </a:prstGeom>
            <a:gradFill flip="none" rotWithShape="1">
              <a:gsLst>
                <a:gs pos="0">
                  <a:srgbClr val="FFFFFF">
                    <a:alpha val="0"/>
                  </a:srgbClr>
                </a:gs>
                <a:gs pos="64000">
                  <a:srgbClr val="000000">
                    <a:alpha val="62000"/>
                  </a:srgbClr>
                </a:gs>
              </a:gsLst>
              <a:lin ang="16200000" scaled="1"/>
              <a:tileRect/>
            </a:gradFill>
            <a:ln w="12700">
              <a:gradFill flip="none" rotWithShape="1">
                <a:gsLst>
                  <a:gs pos="0">
                    <a:schemeClr val="tx1">
                      <a:alpha val="0"/>
                    </a:schemeClr>
                  </a:gs>
                  <a:gs pos="100000">
                    <a:schemeClr val="tx1">
                      <a:alpha val="45000"/>
                    </a:schemeClr>
                  </a:gs>
                </a:gsLst>
                <a:lin ang="5400000" scaled="1"/>
                <a:tileRect/>
              </a:grad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a:lnSpc>
                  <a:spcPct val="90000"/>
                </a:lnSpc>
                <a:spcBef>
                  <a:spcPct val="0"/>
                </a:spcBef>
                <a:spcAft>
                  <a:spcPct val="35000"/>
                </a:spcAft>
                <a:defRPr/>
              </a:pPr>
              <a:endParaRPr lang="en-US" sz="3200" dirty="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pic>
          <p:nvPicPr>
            <p:cNvPr id="133" name="Picture 132" descr="black-laptop-icon.png"/>
            <p:cNvPicPr>
              <a:picLocks noChangeAspect="1"/>
            </p:cNvPicPr>
            <p:nvPr/>
          </p:nvPicPr>
          <p:blipFill>
            <a:blip r:embed="rId12" cstate="print"/>
            <a:stretch>
              <a:fillRect/>
            </a:stretch>
          </p:blipFill>
          <p:spPr>
            <a:xfrm rot="1339484">
              <a:off x="2355856" y="966527"/>
              <a:ext cx="471784" cy="332168"/>
            </a:xfrm>
            <a:prstGeom prst="rect">
              <a:avLst/>
            </a:prstGeom>
            <a:effectLst>
              <a:outerShdw blurRad="76200" dir="13500000" sy="23000" kx="1200000" algn="br" rotWithShape="0">
                <a:prstClr val="black">
                  <a:alpha val="20000"/>
                </a:prstClr>
              </a:outerShdw>
            </a:effectLst>
          </p:spPr>
        </p:pic>
        <p:pic>
          <p:nvPicPr>
            <p:cNvPr id="134" name="Picture 133" descr="black-laptop-icon.png"/>
            <p:cNvPicPr>
              <a:picLocks noChangeAspect="1"/>
            </p:cNvPicPr>
            <p:nvPr/>
          </p:nvPicPr>
          <p:blipFill>
            <a:blip r:embed="rId13" cstate="print"/>
            <a:stretch>
              <a:fillRect/>
            </a:stretch>
          </p:blipFill>
          <p:spPr>
            <a:xfrm rot="20802597">
              <a:off x="2975905" y="940121"/>
              <a:ext cx="304143" cy="213253"/>
            </a:xfrm>
            <a:prstGeom prst="rect">
              <a:avLst/>
            </a:prstGeom>
            <a:effectLst>
              <a:outerShdw blurRad="76200" dir="13500000" sy="23000" kx="1200000" algn="br" rotWithShape="0">
                <a:prstClr val="black">
                  <a:alpha val="20000"/>
                </a:prstClr>
              </a:outerShdw>
            </a:effectLst>
          </p:spPr>
        </p:pic>
        <p:pic>
          <p:nvPicPr>
            <p:cNvPr id="135" name="Picture 134" descr="black-laptop-icon.png"/>
            <p:cNvPicPr>
              <a:picLocks noChangeAspect="1"/>
            </p:cNvPicPr>
            <p:nvPr/>
          </p:nvPicPr>
          <p:blipFill>
            <a:blip r:embed="rId14" cstate="print"/>
            <a:stretch>
              <a:fillRect/>
            </a:stretch>
          </p:blipFill>
          <p:spPr>
            <a:xfrm rot="472110">
              <a:off x="3164983" y="1030050"/>
              <a:ext cx="418213" cy="293235"/>
            </a:xfrm>
            <a:prstGeom prst="rect">
              <a:avLst/>
            </a:prstGeom>
            <a:effectLst>
              <a:outerShdw blurRad="76200" dir="13500000" sy="23000" kx="1200000" algn="br" rotWithShape="0">
                <a:prstClr val="black">
                  <a:alpha val="20000"/>
                </a:prstClr>
              </a:outerShdw>
            </a:effectLst>
          </p:spPr>
        </p:pic>
        <p:pic>
          <p:nvPicPr>
            <p:cNvPr id="136" name="Picture 135" descr="black-laptop-icon.png"/>
            <p:cNvPicPr>
              <a:picLocks noChangeAspect="1"/>
            </p:cNvPicPr>
            <p:nvPr/>
          </p:nvPicPr>
          <p:blipFill>
            <a:blip r:embed="rId9" cstate="print"/>
            <a:stretch>
              <a:fillRect/>
            </a:stretch>
          </p:blipFill>
          <p:spPr>
            <a:xfrm rot="20501943">
              <a:off x="2380342" y="1202150"/>
              <a:ext cx="718971" cy="506204"/>
            </a:xfrm>
            <a:prstGeom prst="rect">
              <a:avLst/>
            </a:prstGeom>
            <a:effectLst>
              <a:outerShdw blurRad="76200" dir="13500000" sy="23000" kx="1200000" algn="br" rotWithShape="0">
                <a:prstClr val="black">
                  <a:alpha val="20000"/>
                </a:prstClr>
              </a:outerShdw>
            </a:effectLst>
          </p:spPr>
        </p:pic>
        <p:pic>
          <p:nvPicPr>
            <p:cNvPr id="137" name="Picture 136" descr="black-laptop-icon.png"/>
            <p:cNvPicPr>
              <a:picLocks noChangeAspect="1"/>
            </p:cNvPicPr>
            <p:nvPr/>
          </p:nvPicPr>
          <p:blipFill>
            <a:blip r:embed="rId15" cstate="print"/>
            <a:stretch>
              <a:fillRect/>
            </a:stretch>
          </p:blipFill>
          <p:spPr>
            <a:xfrm rot="690380">
              <a:off x="2866164" y="2292942"/>
              <a:ext cx="595581" cy="419329"/>
            </a:xfrm>
            <a:prstGeom prst="rect">
              <a:avLst/>
            </a:prstGeom>
            <a:effectLst>
              <a:outerShdw blurRad="76200" dir="13500000" sy="23000" kx="1200000" algn="br" rotWithShape="0">
                <a:prstClr val="black">
                  <a:alpha val="20000"/>
                </a:prstClr>
              </a:outerShdw>
            </a:effectLst>
          </p:spPr>
        </p:pic>
        <p:pic>
          <p:nvPicPr>
            <p:cNvPr id="138" name="Picture 137" descr="black-laptop-icon.png"/>
            <p:cNvPicPr>
              <a:picLocks noChangeAspect="1"/>
            </p:cNvPicPr>
            <p:nvPr/>
          </p:nvPicPr>
          <p:blipFill>
            <a:blip r:embed="rId16" cstate="print"/>
            <a:stretch>
              <a:fillRect/>
            </a:stretch>
          </p:blipFill>
          <p:spPr>
            <a:xfrm rot="1182306">
              <a:off x="2925945" y="2745978"/>
              <a:ext cx="722391" cy="506513"/>
            </a:xfrm>
            <a:prstGeom prst="rect">
              <a:avLst/>
            </a:prstGeom>
            <a:effectLst>
              <a:outerShdw blurRad="76200" dir="13500000" sy="23000" kx="1200000" algn="br" rotWithShape="0">
                <a:prstClr val="black">
                  <a:alpha val="20000"/>
                </a:prstClr>
              </a:outerShdw>
            </a:effectLst>
          </p:spPr>
        </p:pic>
        <p:grpSp>
          <p:nvGrpSpPr>
            <p:cNvPr id="4" name="Group 105"/>
            <p:cNvGrpSpPr/>
            <p:nvPr/>
          </p:nvGrpSpPr>
          <p:grpSpPr>
            <a:xfrm>
              <a:off x="3579812" y="1600200"/>
              <a:ext cx="1440551" cy="1397472"/>
              <a:chOff x="3345338" y="1498128"/>
              <a:chExt cx="1169957" cy="1134970"/>
            </a:xfrm>
          </p:grpSpPr>
          <p:sp>
            <p:nvSpPr>
              <p:cNvPr id="156" name="Oval 155"/>
              <p:cNvSpPr/>
              <p:nvPr/>
            </p:nvSpPr>
            <p:spPr bwMode="auto">
              <a:xfrm>
                <a:off x="3345338" y="1498128"/>
                <a:ext cx="1134675" cy="1134970"/>
              </a:xfrm>
              <a:prstGeom prst="ellipse">
                <a:avLst/>
              </a:prstGeom>
              <a:gradFill flip="none" rotWithShape="1">
                <a:gsLst>
                  <a:gs pos="0">
                    <a:srgbClr val="1091D2">
                      <a:alpha val="10000"/>
                    </a:srgbClr>
                  </a:gs>
                  <a:gs pos="65000">
                    <a:srgbClr val="65BDFF">
                      <a:alpha val="70000"/>
                    </a:srgbClr>
                  </a:gs>
                  <a:gs pos="100000">
                    <a:srgbClr val="1091D2">
                      <a:alpha val="0"/>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62" name="Picture 161" descr="black-laptop-icon.png"/>
              <p:cNvPicPr>
                <a:picLocks noChangeAspect="1"/>
              </p:cNvPicPr>
              <p:nvPr/>
            </p:nvPicPr>
            <p:blipFill>
              <a:blip r:embed="rId17" cstate="print"/>
              <a:stretch>
                <a:fillRect/>
              </a:stretch>
            </p:blipFill>
            <p:spPr>
              <a:xfrm rot="20700000">
                <a:off x="3777340" y="1648268"/>
                <a:ext cx="260497" cy="182651"/>
              </a:xfrm>
              <a:prstGeom prst="rect">
                <a:avLst/>
              </a:prstGeom>
              <a:effectLst>
                <a:outerShdw blurRad="76200" dir="13500000" sy="23000" kx="1200000" algn="br" rotWithShape="0">
                  <a:prstClr val="black">
                    <a:alpha val="20000"/>
                  </a:prstClr>
                </a:outerShdw>
              </a:effectLst>
            </p:spPr>
          </p:pic>
          <p:pic>
            <p:nvPicPr>
              <p:cNvPr id="163" name="Picture 162" descr="black-laptop-icon.png"/>
              <p:cNvPicPr>
                <a:picLocks noChangeAspect="1"/>
              </p:cNvPicPr>
              <p:nvPr/>
            </p:nvPicPr>
            <p:blipFill>
              <a:blip r:embed="rId18" cstate="print"/>
              <a:stretch>
                <a:fillRect/>
              </a:stretch>
            </p:blipFill>
            <p:spPr>
              <a:xfrm rot="899428">
                <a:off x="3725760" y="2060874"/>
                <a:ext cx="446571" cy="313118"/>
              </a:xfrm>
              <a:prstGeom prst="rect">
                <a:avLst/>
              </a:prstGeom>
              <a:effectLst>
                <a:outerShdw blurRad="76200" dir="13500000" sy="23000" kx="1200000" algn="br" rotWithShape="0">
                  <a:prstClr val="black">
                    <a:alpha val="20000"/>
                  </a:prstClr>
                </a:outerShdw>
              </a:effectLst>
            </p:spPr>
          </p:pic>
          <p:pic>
            <p:nvPicPr>
              <p:cNvPr id="164" name="Picture 163" descr="black-laptop-icon.png"/>
              <p:cNvPicPr>
                <a:picLocks noChangeAspect="1"/>
              </p:cNvPicPr>
              <p:nvPr/>
            </p:nvPicPr>
            <p:blipFill>
              <a:blip r:embed="rId19" cstate="print"/>
              <a:stretch>
                <a:fillRect/>
              </a:stretch>
            </p:blipFill>
            <p:spPr>
              <a:xfrm rot="1110776">
                <a:off x="3936966" y="1754779"/>
                <a:ext cx="344536" cy="241576"/>
              </a:xfrm>
              <a:prstGeom prst="rect">
                <a:avLst/>
              </a:prstGeom>
              <a:effectLst>
                <a:outerShdw blurRad="76200" dir="13500000" sy="23000" kx="1200000" algn="br" rotWithShape="0">
                  <a:prstClr val="black">
                    <a:alpha val="20000"/>
                  </a:prstClr>
                </a:outerShdw>
              </a:effectLst>
            </p:spPr>
          </p:pic>
          <p:pic>
            <p:nvPicPr>
              <p:cNvPr id="165" name="Picture 164" descr="black-laptop-icon.png"/>
              <p:cNvPicPr>
                <a:picLocks noChangeAspect="1"/>
              </p:cNvPicPr>
              <p:nvPr/>
            </p:nvPicPr>
            <p:blipFill>
              <a:blip r:embed="rId9" cstate="print"/>
              <a:stretch>
                <a:fillRect/>
              </a:stretch>
            </p:blipFill>
            <p:spPr>
              <a:xfrm rot="20794767">
                <a:off x="3844192" y="2080964"/>
                <a:ext cx="671103" cy="472502"/>
              </a:xfrm>
              <a:prstGeom prst="rect">
                <a:avLst/>
              </a:prstGeom>
              <a:effectLst>
                <a:outerShdw blurRad="76200" dir="13500000" sy="23000" kx="1200000" algn="br" rotWithShape="0">
                  <a:prstClr val="black">
                    <a:alpha val="20000"/>
                  </a:prstClr>
                </a:outerShdw>
              </a:effectLst>
            </p:spPr>
          </p:pic>
        </p:grpSp>
        <p:grpSp>
          <p:nvGrpSpPr>
            <p:cNvPr id="5" name="Group 104"/>
            <p:cNvGrpSpPr/>
            <p:nvPr/>
          </p:nvGrpSpPr>
          <p:grpSpPr>
            <a:xfrm>
              <a:off x="4494212" y="2133600"/>
              <a:ext cx="1131649" cy="1211503"/>
              <a:chOff x="4429363" y="2238151"/>
              <a:chExt cx="861096" cy="921859"/>
            </a:xfrm>
          </p:grpSpPr>
          <p:sp>
            <p:nvSpPr>
              <p:cNvPr id="152" name="Oval 151"/>
              <p:cNvSpPr/>
              <p:nvPr/>
            </p:nvSpPr>
            <p:spPr bwMode="auto">
              <a:xfrm>
                <a:off x="4459749" y="2238151"/>
                <a:ext cx="830710" cy="830926"/>
              </a:xfrm>
              <a:prstGeom prst="ellipse">
                <a:avLst/>
              </a:prstGeom>
              <a:gradFill flip="none" rotWithShape="1">
                <a:gsLst>
                  <a:gs pos="0">
                    <a:srgbClr val="FFFFFF">
                      <a:alpha val="0"/>
                    </a:srgbClr>
                  </a:gs>
                  <a:gs pos="64000">
                    <a:srgbClr val="000000">
                      <a:alpha val="62000"/>
                    </a:srgbClr>
                  </a:gs>
                </a:gsLst>
                <a:lin ang="16200000" scaled="1"/>
                <a:tileRect/>
              </a:gradFill>
              <a:ln w="12700">
                <a:gradFill flip="none" rotWithShape="1">
                  <a:gsLst>
                    <a:gs pos="0">
                      <a:schemeClr val="tx1">
                        <a:alpha val="0"/>
                      </a:schemeClr>
                    </a:gs>
                    <a:gs pos="100000">
                      <a:schemeClr val="tx1">
                        <a:alpha val="45000"/>
                      </a:schemeClr>
                    </a:gs>
                  </a:gsLst>
                  <a:lin ang="5400000" scaled="1"/>
                  <a:tileRect/>
                </a:grad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defRPr/>
                </a:pPr>
                <a:endParaRPr lang="en-US" sz="3200" dirty="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pic>
            <p:nvPicPr>
              <p:cNvPr id="153" name="Picture 152" descr="black-laptop-icon.png"/>
              <p:cNvPicPr>
                <a:picLocks noChangeAspect="1"/>
              </p:cNvPicPr>
              <p:nvPr/>
            </p:nvPicPr>
            <p:blipFill>
              <a:blip r:embed="rId20" cstate="print"/>
              <a:stretch>
                <a:fillRect/>
              </a:stretch>
            </p:blipFill>
            <p:spPr>
              <a:xfrm rot="21114236">
                <a:off x="4600640" y="2294533"/>
                <a:ext cx="302887" cy="213253"/>
              </a:xfrm>
              <a:prstGeom prst="rect">
                <a:avLst/>
              </a:prstGeom>
              <a:effectLst>
                <a:outerShdw blurRad="76200" dir="13500000" sy="23000" kx="1200000" algn="br" rotWithShape="0">
                  <a:prstClr val="black">
                    <a:alpha val="20000"/>
                  </a:prstClr>
                </a:outerShdw>
              </a:effectLst>
            </p:spPr>
          </p:pic>
          <p:pic>
            <p:nvPicPr>
              <p:cNvPr id="154" name="Picture 153" descr="black-laptop-icon.png"/>
              <p:cNvPicPr>
                <a:picLocks noChangeAspect="1"/>
              </p:cNvPicPr>
              <p:nvPr/>
            </p:nvPicPr>
            <p:blipFill>
              <a:blip r:embed="rId21" cstate="print"/>
              <a:stretch>
                <a:fillRect/>
              </a:stretch>
            </p:blipFill>
            <p:spPr>
              <a:xfrm rot="707195">
                <a:off x="4924161" y="2621999"/>
                <a:ext cx="359050" cy="251752"/>
              </a:xfrm>
              <a:prstGeom prst="rect">
                <a:avLst/>
              </a:prstGeom>
              <a:effectLst>
                <a:outerShdw blurRad="76200" dir="13500000" sy="23000" kx="1200000" algn="br" rotWithShape="0">
                  <a:prstClr val="black">
                    <a:alpha val="20000"/>
                  </a:prstClr>
                </a:outerShdw>
              </a:effectLst>
            </p:spPr>
          </p:pic>
          <p:pic>
            <p:nvPicPr>
              <p:cNvPr id="155" name="Picture 154" descr="black-laptop-icon.png"/>
              <p:cNvPicPr>
                <a:picLocks noChangeAspect="1"/>
              </p:cNvPicPr>
              <p:nvPr/>
            </p:nvPicPr>
            <p:blipFill>
              <a:blip r:embed="rId22" cstate="print"/>
              <a:stretch>
                <a:fillRect/>
              </a:stretch>
            </p:blipFill>
            <p:spPr>
              <a:xfrm rot="375077">
                <a:off x="4429363" y="2720383"/>
                <a:ext cx="624410" cy="439627"/>
              </a:xfrm>
              <a:prstGeom prst="rect">
                <a:avLst/>
              </a:prstGeom>
              <a:effectLst>
                <a:outerShdw blurRad="76200" dir="13500000" sy="23000" kx="1200000" algn="br" rotWithShape="0">
                  <a:prstClr val="black">
                    <a:alpha val="20000"/>
                  </a:prstClr>
                </a:outerShdw>
              </a:effectLst>
            </p:spPr>
          </p:pic>
        </p:grpSp>
        <p:pic>
          <p:nvPicPr>
            <p:cNvPr id="141" name="Picture 140" descr="black-laptop-icon.png"/>
            <p:cNvPicPr>
              <a:picLocks noChangeAspect="1"/>
            </p:cNvPicPr>
            <p:nvPr/>
          </p:nvPicPr>
          <p:blipFill>
            <a:blip r:embed="rId23" cstate="print"/>
            <a:stretch>
              <a:fillRect/>
            </a:stretch>
          </p:blipFill>
          <p:spPr>
            <a:xfrm rot="899428">
              <a:off x="3982525" y="2740422"/>
              <a:ext cx="431061" cy="302243"/>
            </a:xfrm>
            <a:prstGeom prst="rect">
              <a:avLst/>
            </a:prstGeom>
            <a:effectLst>
              <a:outerShdw blurRad="76200" dir="13500000" sy="23000" kx="1200000" algn="br" rotWithShape="0">
                <a:prstClr val="black">
                  <a:alpha val="20000"/>
                </a:prstClr>
              </a:outerShdw>
            </a:effectLst>
          </p:spPr>
        </p:pic>
        <p:pic>
          <p:nvPicPr>
            <p:cNvPr id="142" name="Picture 141" descr="black-laptop-icon.png"/>
            <p:cNvPicPr>
              <a:picLocks noChangeAspect="1"/>
            </p:cNvPicPr>
            <p:nvPr/>
          </p:nvPicPr>
          <p:blipFill>
            <a:blip r:embed="rId17" cstate="print"/>
            <a:stretch>
              <a:fillRect/>
            </a:stretch>
          </p:blipFill>
          <p:spPr>
            <a:xfrm rot="20700000">
              <a:off x="3532247" y="2479608"/>
              <a:ext cx="260497" cy="182651"/>
            </a:xfrm>
            <a:prstGeom prst="rect">
              <a:avLst/>
            </a:prstGeom>
            <a:effectLst>
              <a:outerShdw blurRad="76200" dir="13500000" sy="23000" kx="1200000" algn="br" rotWithShape="0">
                <a:prstClr val="black">
                  <a:alpha val="20000"/>
                </a:prstClr>
              </a:outerShdw>
            </a:effectLst>
          </p:spPr>
        </p:pic>
        <p:pic>
          <p:nvPicPr>
            <p:cNvPr id="143" name="Picture 142" descr="black-laptop-icon.png"/>
            <p:cNvPicPr>
              <a:picLocks noChangeAspect="1"/>
            </p:cNvPicPr>
            <p:nvPr/>
          </p:nvPicPr>
          <p:blipFill>
            <a:blip r:embed="rId24" cstate="print"/>
            <a:stretch>
              <a:fillRect/>
            </a:stretch>
          </p:blipFill>
          <p:spPr>
            <a:xfrm>
              <a:off x="4084474" y="926178"/>
              <a:ext cx="365803" cy="257550"/>
            </a:xfrm>
            <a:prstGeom prst="rect">
              <a:avLst/>
            </a:prstGeom>
            <a:effectLst>
              <a:outerShdw blurRad="76200" dir="13500000" sy="23000" kx="1200000" algn="br" rotWithShape="0">
                <a:prstClr val="black">
                  <a:alpha val="20000"/>
                </a:prstClr>
              </a:outerShdw>
            </a:effectLst>
          </p:spPr>
        </p:pic>
        <p:pic>
          <p:nvPicPr>
            <p:cNvPr id="144" name="Picture 143" descr="black-laptop-icon.png"/>
            <p:cNvPicPr>
              <a:picLocks noChangeAspect="1"/>
            </p:cNvPicPr>
            <p:nvPr/>
          </p:nvPicPr>
          <p:blipFill>
            <a:blip r:embed="rId25" cstate="print"/>
            <a:stretch>
              <a:fillRect/>
            </a:stretch>
          </p:blipFill>
          <p:spPr>
            <a:xfrm rot="20808530">
              <a:off x="3831997" y="1103609"/>
              <a:ext cx="446979" cy="314703"/>
            </a:xfrm>
            <a:prstGeom prst="rect">
              <a:avLst/>
            </a:prstGeom>
            <a:effectLst>
              <a:outerShdw blurRad="76200" dir="13500000" sy="23000" kx="1200000" algn="br" rotWithShape="0">
                <a:prstClr val="black">
                  <a:alpha val="20000"/>
                </a:prstClr>
              </a:outerShdw>
            </a:effectLst>
          </p:spPr>
        </p:pic>
        <p:pic>
          <p:nvPicPr>
            <p:cNvPr id="145" name="Picture 144" descr="black-laptop-icon.png"/>
            <p:cNvPicPr>
              <a:picLocks noChangeAspect="1"/>
            </p:cNvPicPr>
            <p:nvPr/>
          </p:nvPicPr>
          <p:blipFill>
            <a:blip r:embed="rId26" cstate="print"/>
            <a:stretch>
              <a:fillRect/>
            </a:stretch>
          </p:blipFill>
          <p:spPr>
            <a:xfrm rot="1317309">
              <a:off x="4006433" y="1296916"/>
              <a:ext cx="481164" cy="337374"/>
            </a:xfrm>
            <a:prstGeom prst="rect">
              <a:avLst/>
            </a:prstGeom>
            <a:effectLst>
              <a:outerShdw blurRad="76200" dir="13500000" sy="23000" kx="1200000" algn="br" rotWithShape="0">
                <a:prstClr val="black">
                  <a:alpha val="20000"/>
                </a:prstClr>
              </a:outerShdw>
            </a:effectLst>
          </p:spPr>
        </p:pic>
        <p:pic>
          <p:nvPicPr>
            <p:cNvPr id="146" name="Picture 145" descr="black-laptop-icon.png"/>
            <p:cNvPicPr>
              <a:picLocks noChangeAspect="1"/>
            </p:cNvPicPr>
            <p:nvPr/>
          </p:nvPicPr>
          <p:blipFill>
            <a:blip r:embed="rId8" cstate="print"/>
            <a:stretch>
              <a:fillRect/>
            </a:stretch>
          </p:blipFill>
          <p:spPr>
            <a:xfrm>
              <a:off x="2894012" y="1524000"/>
              <a:ext cx="956474" cy="673422"/>
            </a:xfrm>
            <a:prstGeom prst="rect">
              <a:avLst/>
            </a:prstGeom>
            <a:effectLst>
              <a:outerShdw blurRad="76200" dir="13500000" sy="23000" kx="1200000" algn="br" rotWithShape="0">
                <a:prstClr val="black">
                  <a:alpha val="20000"/>
                </a:prstClr>
              </a:outerShdw>
            </a:effectLst>
          </p:spPr>
        </p:pic>
        <p:grpSp>
          <p:nvGrpSpPr>
            <p:cNvPr id="6" name="Group 106"/>
            <p:cNvGrpSpPr/>
            <p:nvPr/>
          </p:nvGrpSpPr>
          <p:grpSpPr>
            <a:xfrm>
              <a:off x="3346744" y="3048000"/>
              <a:ext cx="995073" cy="824663"/>
              <a:chOff x="3346740" y="3048001"/>
              <a:chExt cx="771280" cy="639196"/>
            </a:xfrm>
          </p:grpSpPr>
          <p:sp>
            <p:nvSpPr>
              <p:cNvPr id="148" name="Oval 147"/>
              <p:cNvSpPr/>
              <p:nvPr/>
            </p:nvSpPr>
            <p:spPr bwMode="auto">
              <a:xfrm>
                <a:off x="3496933" y="3065948"/>
                <a:ext cx="621087" cy="621249"/>
              </a:xfrm>
              <a:prstGeom prst="ellipse">
                <a:avLst/>
              </a:prstGeom>
              <a:gradFill flip="none" rotWithShape="1">
                <a:gsLst>
                  <a:gs pos="0">
                    <a:srgbClr val="1091D2">
                      <a:alpha val="10000"/>
                    </a:srgbClr>
                  </a:gs>
                  <a:gs pos="65000">
                    <a:srgbClr val="65BDFF">
                      <a:alpha val="70000"/>
                    </a:srgbClr>
                  </a:gs>
                  <a:gs pos="100000">
                    <a:srgbClr val="1091D2">
                      <a:alpha val="0"/>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49" name="Picture 148" descr="black-laptop-icon.png"/>
              <p:cNvPicPr>
                <a:picLocks noChangeAspect="1"/>
              </p:cNvPicPr>
              <p:nvPr/>
            </p:nvPicPr>
            <p:blipFill>
              <a:blip r:embed="rId27" cstate="print"/>
              <a:stretch>
                <a:fillRect/>
              </a:stretch>
            </p:blipFill>
            <p:spPr>
              <a:xfrm rot="322685">
                <a:off x="3793082" y="3188854"/>
                <a:ext cx="293395" cy="206570"/>
              </a:xfrm>
              <a:prstGeom prst="rect">
                <a:avLst/>
              </a:prstGeom>
              <a:effectLst>
                <a:outerShdw blurRad="76200" dir="13500000" sy="23000" kx="1200000" algn="br" rotWithShape="0">
                  <a:prstClr val="black">
                    <a:alpha val="20000"/>
                  </a:prstClr>
                </a:outerShdw>
              </a:effectLst>
            </p:spPr>
          </p:pic>
          <p:pic>
            <p:nvPicPr>
              <p:cNvPr id="150" name="Picture 149" descr="black-laptop-icon.png"/>
              <p:cNvPicPr>
                <a:picLocks noChangeAspect="1"/>
              </p:cNvPicPr>
              <p:nvPr/>
            </p:nvPicPr>
            <p:blipFill>
              <a:blip r:embed="rId28" cstate="print"/>
              <a:stretch>
                <a:fillRect/>
              </a:stretch>
            </p:blipFill>
            <p:spPr>
              <a:xfrm rot="839136">
                <a:off x="3346740" y="3224767"/>
                <a:ext cx="492001" cy="346402"/>
              </a:xfrm>
              <a:prstGeom prst="rect">
                <a:avLst/>
              </a:prstGeom>
              <a:effectLst>
                <a:outerShdw blurRad="76200" dir="13500000" sy="23000" kx="1200000" algn="br" rotWithShape="0">
                  <a:prstClr val="black">
                    <a:alpha val="20000"/>
                  </a:prstClr>
                </a:outerShdw>
              </a:effectLst>
            </p:spPr>
          </p:pic>
          <p:pic>
            <p:nvPicPr>
              <p:cNvPr id="151" name="Picture 150" descr="black-laptop-icon.png"/>
              <p:cNvPicPr>
                <a:picLocks noChangeAspect="1"/>
              </p:cNvPicPr>
              <p:nvPr/>
            </p:nvPicPr>
            <p:blipFill>
              <a:blip r:embed="rId17" cstate="print"/>
              <a:stretch>
                <a:fillRect/>
              </a:stretch>
            </p:blipFill>
            <p:spPr>
              <a:xfrm rot="20700000">
                <a:off x="3601246" y="3048001"/>
                <a:ext cx="260497" cy="182651"/>
              </a:xfrm>
              <a:prstGeom prst="rect">
                <a:avLst/>
              </a:prstGeom>
              <a:effectLst>
                <a:outerShdw blurRad="76200" dir="13500000" sy="23000" kx="1200000" algn="br" rotWithShape="0">
                  <a:prstClr val="black">
                    <a:alpha val="20000"/>
                  </a:prstClr>
                </a:outerShdw>
              </a:effectLst>
            </p:spPr>
          </p:pic>
        </p:grpSp>
      </p:grpSp>
      <p:grpSp>
        <p:nvGrpSpPr>
          <p:cNvPr id="7" name="Group 98"/>
          <p:cNvGrpSpPr/>
          <p:nvPr/>
        </p:nvGrpSpPr>
        <p:grpSpPr>
          <a:xfrm>
            <a:off x="5108027" y="1034588"/>
            <a:ext cx="3526080" cy="2986631"/>
            <a:chOff x="5108027" y="1034588"/>
            <a:chExt cx="3526080" cy="2986631"/>
          </a:xfrm>
        </p:grpSpPr>
        <p:sp>
          <p:nvSpPr>
            <p:cNvPr id="170" name="Oval 169"/>
            <p:cNvSpPr/>
            <p:nvPr/>
          </p:nvSpPr>
          <p:spPr bwMode="auto">
            <a:xfrm>
              <a:off x="5377751" y="1034588"/>
              <a:ext cx="2986632" cy="2986631"/>
            </a:xfrm>
            <a:prstGeom prst="ellipse">
              <a:avLst/>
            </a:prstGeom>
            <a:gradFill flip="none" rotWithShape="1">
              <a:gsLst>
                <a:gs pos="0">
                  <a:srgbClr val="0E81BA"/>
                </a:gs>
                <a:gs pos="73000">
                  <a:srgbClr val="65BDFF"/>
                </a:gs>
                <a:gs pos="100000">
                  <a:srgbClr val="0F8AC7">
                    <a:alpha val="18824"/>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171" name="Picture 2" descr="C:\Users\adi\Desktop\_Work_in_Progress\826\Picture3 copy.png"/>
            <p:cNvPicPr>
              <a:picLocks noChangeAspect="1" noChangeArrowheads="1"/>
            </p:cNvPicPr>
            <p:nvPr/>
          </p:nvPicPr>
          <p:blipFill>
            <a:blip r:embed="rId29" cstate="print"/>
            <a:srcRect r="21507" b="59789"/>
            <a:stretch>
              <a:fillRect/>
            </a:stretch>
          </p:blipFill>
          <p:spPr bwMode="auto">
            <a:xfrm>
              <a:off x="5329332" y="1170024"/>
              <a:ext cx="3083471" cy="1136968"/>
            </a:xfrm>
            <a:prstGeom prst="rect">
              <a:avLst/>
            </a:prstGeom>
            <a:noFill/>
          </p:spPr>
        </p:pic>
        <p:grpSp>
          <p:nvGrpSpPr>
            <p:cNvPr id="8" name="Group 101"/>
            <p:cNvGrpSpPr/>
            <p:nvPr/>
          </p:nvGrpSpPr>
          <p:grpSpPr>
            <a:xfrm>
              <a:off x="5108027" y="2239628"/>
              <a:ext cx="3526080" cy="1523076"/>
              <a:chOff x="1150802" y="2108199"/>
              <a:chExt cx="6898888" cy="2832099"/>
            </a:xfrm>
          </p:grpSpPr>
          <p:pic>
            <p:nvPicPr>
              <p:cNvPr id="173" name="Picture 172" descr="Laptop_4.png"/>
              <p:cNvPicPr>
                <a:picLocks noChangeAspect="1"/>
              </p:cNvPicPr>
              <p:nvPr/>
            </p:nvPicPr>
            <p:blipFill>
              <a:blip r:embed="rId30" cstate="print"/>
              <a:stretch>
                <a:fillRect/>
              </a:stretch>
            </p:blipFill>
            <p:spPr>
              <a:xfrm>
                <a:off x="5576207" y="2108199"/>
                <a:ext cx="704192" cy="493625"/>
              </a:xfrm>
              <a:prstGeom prst="rect">
                <a:avLst/>
              </a:prstGeom>
            </p:spPr>
          </p:pic>
          <p:pic>
            <p:nvPicPr>
              <p:cNvPr id="174" name="Picture 173" descr="Laptop_4.png"/>
              <p:cNvPicPr>
                <a:picLocks noChangeAspect="1"/>
              </p:cNvPicPr>
              <p:nvPr/>
            </p:nvPicPr>
            <p:blipFill>
              <a:blip r:embed="rId31" cstate="print"/>
              <a:stretch>
                <a:fillRect/>
              </a:stretch>
            </p:blipFill>
            <p:spPr>
              <a:xfrm>
                <a:off x="5577660" y="2108199"/>
                <a:ext cx="701287" cy="493625"/>
              </a:xfrm>
              <a:prstGeom prst="rect">
                <a:avLst/>
              </a:prstGeom>
            </p:spPr>
          </p:pic>
          <p:pic>
            <p:nvPicPr>
              <p:cNvPr id="175" name="Picture 174" descr="Laptop_4.png"/>
              <p:cNvPicPr>
                <a:picLocks noChangeAspect="1"/>
              </p:cNvPicPr>
              <p:nvPr/>
            </p:nvPicPr>
            <p:blipFill>
              <a:blip r:embed="rId31" cstate="print"/>
              <a:stretch>
                <a:fillRect/>
              </a:stretch>
            </p:blipFill>
            <p:spPr>
              <a:xfrm>
                <a:off x="4692288" y="2108199"/>
                <a:ext cx="701287" cy="493625"/>
              </a:xfrm>
              <a:prstGeom prst="rect">
                <a:avLst/>
              </a:prstGeom>
            </p:spPr>
          </p:pic>
          <p:pic>
            <p:nvPicPr>
              <p:cNvPr id="176" name="Picture 175" descr="Laptop_4.png"/>
              <p:cNvPicPr>
                <a:picLocks noChangeAspect="1"/>
              </p:cNvPicPr>
              <p:nvPr/>
            </p:nvPicPr>
            <p:blipFill>
              <a:blip r:embed="rId31" cstate="print"/>
              <a:stretch>
                <a:fillRect/>
              </a:stretch>
            </p:blipFill>
            <p:spPr>
              <a:xfrm>
                <a:off x="2921545" y="2108199"/>
                <a:ext cx="701287" cy="493625"/>
              </a:xfrm>
              <a:prstGeom prst="rect">
                <a:avLst/>
              </a:prstGeom>
            </p:spPr>
          </p:pic>
          <p:pic>
            <p:nvPicPr>
              <p:cNvPr id="177" name="Picture 176" descr="Laptop_4.png"/>
              <p:cNvPicPr>
                <a:picLocks noChangeAspect="1"/>
              </p:cNvPicPr>
              <p:nvPr/>
            </p:nvPicPr>
            <p:blipFill>
              <a:blip r:embed="rId31" cstate="print"/>
              <a:stretch>
                <a:fillRect/>
              </a:stretch>
            </p:blipFill>
            <p:spPr>
              <a:xfrm>
                <a:off x="2036174" y="2108199"/>
                <a:ext cx="701287" cy="493625"/>
              </a:xfrm>
              <a:prstGeom prst="rect">
                <a:avLst/>
              </a:prstGeom>
            </p:spPr>
          </p:pic>
          <p:pic>
            <p:nvPicPr>
              <p:cNvPr id="178" name="Picture 177" descr="Laptop_4.png"/>
              <p:cNvPicPr>
                <a:picLocks noChangeAspect="1"/>
              </p:cNvPicPr>
              <p:nvPr/>
            </p:nvPicPr>
            <p:blipFill>
              <a:blip r:embed="rId31" cstate="print"/>
              <a:stretch>
                <a:fillRect/>
              </a:stretch>
            </p:blipFill>
            <p:spPr>
              <a:xfrm>
                <a:off x="1150802" y="2108199"/>
                <a:ext cx="701287" cy="493625"/>
              </a:xfrm>
              <a:prstGeom prst="rect">
                <a:avLst/>
              </a:prstGeom>
            </p:spPr>
          </p:pic>
          <p:pic>
            <p:nvPicPr>
              <p:cNvPr id="179" name="Picture 178" descr="Laptop_4.png"/>
              <p:cNvPicPr>
                <a:picLocks noChangeAspect="1"/>
              </p:cNvPicPr>
              <p:nvPr/>
            </p:nvPicPr>
            <p:blipFill>
              <a:blip r:embed="rId32" cstate="print"/>
              <a:stretch>
                <a:fillRect/>
              </a:stretch>
            </p:blipFill>
            <p:spPr>
              <a:xfrm>
                <a:off x="5204945" y="2208681"/>
                <a:ext cx="793088" cy="558242"/>
              </a:xfrm>
              <a:prstGeom prst="rect">
                <a:avLst/>
              </a:prstGeom>
            </p:spPr>
          </p:pic>
          <p:pic>
            <p:nvPicPr>
              <p:cNvPr id="180" name="Picture 179" descr="Laptop_4.png"/>
              <p:cNvPicPr>
                <a:picLocks noChangeAspect="1"/>
              </p:cNvPicPr>
              <p:nvPr/>
            </p:nvPicPr>
            <p:blipFill>
              <a:blip r:embed="rId32" cstate="print"/>
              <a:stretch>
                <a:fillRect/>
              </a:stretch>
            </p:blipFill>
            <p:spPr>
              <a:xfrm>
                <a:off x="1290692" y="2208681"/>
                <a:ext cx="793090" cy="558244"/>
              </a:xfrm>
              <a:prstGeom prst="rect">
                <a:avLst/>
              </a:prstGeom>
            </p:spPr>
          </p:pic>
          <p:pic>
            <p:nvPicPr>
              <p:cNvPr id="181" name="Picture 180" descr="Laptop_4.png"/>
              <p:cNvPicPr>
                <a:picLocks noChangeAspect="1"/>
              </p:cNvPicPr>
              <p:nvPr/>
            </p:nvPicPr>
            <p:blipFill>
              <a:blip r:embed="rId33" cstate="print"/>
              <a:stretch>
                <a:fillRect/>
              </a:stretch>
            </p:blipFill>
            <p:spPr>
              <a:xfrm>
                <a:off x="1449369" y="2366188"/>
                <a:ext cx="827221" cy="582268"/>
              </a:xfrm>
              <a:prstGeom prst="rect">
                <a:avLst/>
              </a:prstGeom>
            </p:spPr>
          </p:pic>
          <p:pic>
            <p:nvPicPr>
              <p:cNvPr id="182" name="Picture 181" descr="Laptop_4.png"/>
              <p:cNvPicPr>
                <a:picLocks noChangeAspect="1"/>
              </p:cNvPicPr>
              <p:nvPr/>
            </p:nvPicPr>
            <p:blipFill>
              <a:blip r:embed="rId31" cstate="print"/>
              <a:stretch>
                <a:fillRect/>
              </a:stretch>
            </p:blipFill>
            <p:spPr>
              <a:xfrm>
                <a:off x="7348403" y="2108199"/>
                <a:ext cx="701287" cy="493625"/>
              </a:xfrm>
              <a:prstGeom prst="rect">
                <a:avLst/>
              </a:prstGeom>
            </p:spPr>
          </p:pic>
          <p:pic>
            <p:nvPicPr>
              <p:cNvPr id="183" name="Picture 182" descr="Laptop_4.png"/>
              <p:cNvPicPr>
                <a:picLocks noChangeAspect="1"/>
              </p:cNvPicPr>
              <p:nvPr/>
            </p:nvPicPr>
            <p:blipFill>
              <a:blip r:embed="rId31" cstate="print"/>
              <a:stretch>
                <a:fillRect/>
              </a:stretch>
            </p:blipFill>
            <p:spPr>
              <a:xfrm>
                <a:off x="6463031" y="2108199"/>
                <a:ext cx="701287" cy="493625"/>
              </a:xfrm>
              <a:prstGeom prst="rect">
                <a:avLst/>
              </a:prstGeom>
            </p:spPr>
          </p:pic>
          <p:pic>
            <p:nvPicPr>
              <p:cNvPr id="184" name="Picture 183" descr="Laptop_4.png"/>
              <p:cNvPicPr>
                <a:picLocks noChangeAspect="1"/>
              </p:cNvPicPr>
              <p:nvPr/>
            </p:nvPicPr>
            <p:blipFill>
              <a:blip r:embed="rId31" cstate="print"/>
              <a:stretch>
                <a:fillRect/>
              </a:stretch>
            </p:blipFill>
            <p:spPr>
              <a:xfrm>
                <a:off x="3806917" y="2108199"/>
                <a:ext cx="701287" cy="493625"/>
              </a:xfrm>
              <a:prstGeom prst="rect">
                <a:avLst/>
              </a:prstGeom>
            </p:spPr>
          </p:pic>
          <p:pic>
            <p:nvPicPr>
              <p:cNvPr id="185" name="Picture 184" descr="Laptop_4.png"/>
              <p:cNvPicPr>
                <a:picLocks noChangeAspect="1"/>
              </p:cNvPicPr>
              <p:nvPr/>
            </p:nvPicPr>
            <p:blipFill>
              <a:blip r:embed="rId32" cstate="print"/>
              <a:stretch>
                <a:fillRect/>
              </a:stretch>
            </p:blipFill>
            <p:spPr>
              <a:xfrm>
                <a:off x="7111016" y="2208681"/>
                <a:ext cx="793090" cy="558244"/>
              </a:xfrm>
              <a:prstGeom prst="rect">
                <a:avLst/>
              </a:prstGeom>
            </p:spPr>
          </p:pic>
          <p:pic>
            <p:nvPicPr>
              <p:cNvPr id="186" name="Picture 185" descr="Laptop_4.png"/>
              <p:cNvPicPr>
                <a:picLocks noChangeAspect="1"/>
              </p:cNvPicPr>
              <p:nvPr/>
            </p:nvPicPr>
            <p:blipFill>
              <a:blip r:embed="rId32" cstate="print"/>
              <a:stretch>
                <a:fillRect/>
              </a:stretch>
            </p:blipFill>
            <p:spPr>
              <a:xfrm>
                <a:off x="6140963" y="2208681"/>
                <a:ext cx="793090" cy="558244"/>
              </a:xfrm>
              <a:prstGeom prst="rect">
                <a:avLst/>
              </a:prstGeom>
            </p:spPr>
          </p:pic>
          <p:pic>
            <p:nvPicPr>
              <p:cNvPr id="187" name="Picture 186" descr="Laptop_4.png"/>
              <p:cNvPicPr>
                <a:picLocks noChangeAspect="1"/>
              </p:cNvPicPr>
              <p:nvPr/>
            </p:nvPicPr>
            <p:blipFill>
              <a:blip r:embed="rId32" cstate="print"/>
              <a:stretch>
                <a:fillRect/>
              </a:stretch>
            </p:blipFill>
            <p:spPr>
              <a:xfrm>
                <a:off x="4200854" y="2208681"/>
                <a:ext cx="793090" cy="558244"/>
              </a:xfrm>
              <a:prstGeom prst="rect">
                <a:avLst/>
              </a:prstGeom>
            </p:spPr>
          </p:pic>
          <p:pic>
            <p:nvPicPr>
              <p:cNvPr id="188" name="Picture 187" descr="Laptop_4.png"/>
              <p:cNvPicPr>
                <a:picLocks noChangeAspect="1"/>
              </p:cNvPicPr>
              <p:nvPr/>
            </p:nvPicPr>
            <p:blipFill>
              <a:blip r:embed="rId32" cstate="print"/>
              <a:stretch>
                <a:fillRect/>
              </a:stretch>
            </p:blipFill>
            <p:spPr>
              <a:xfrm>
                <a:off x="3230802" y="2208681"/>
                <a:ext cx="793090" cy="558244"/>
              </a:xfrm>
              <a:prstGeom prst="rect">
                <a:avLst/>
              </a:prstGeom>
            </p:spPr>
          </p:pic>
          <p:pic>
            <p:nvPicPr>
              <p:cNvPr id="189" name="Picture 188" descr="Laptop_4.png"/>
              <p:cNvPicPr>
                <a:picLocks noChangeAspect="1"/>
              </p:cNvPicPr>
              <p:nvPr/>
            </p:nvPicPr>
            <p:blipFill>
              <a:blip r:embed="rId32" cstate="print"/>
              <a:stretch>
                <a:fillRect/>
              </a:stretch>
            </p:blipFill>
            <p:spPr>
              <a:xfrm>
                <a:off x="2260747" y="2208681"/>
                <a:ext cx="793088" cy="558242"/>
              </a:xfrm>
              <a:prstGeom prst="rect">
                <a:avLst/>
              </a:prstGeom>
            </p:spPr>
          </p:pic>
          <p:pic>
            <p:nvPicPr>
              <p:cNvPr id="190" name="Picture 189" descr="Laptop_4.png"/>
              <p:cNvPicPr>
                <a:picLocks noChangeAspect="1"/>
              </p:cNvPicPr>
              <p:nvPr/>
            </p:nvPicPr>
            <p:blipFill>
              <a:blip r:embed="rId33" cstate="print"/>
              <a:stretch>
                <a:fillRect/>
              </a:stretch>
            </p:blipFill>
            <p:spPr>
              <a:xfrm>
                <a:off x="6928732" y="2366188"/>
                <a:ext cx="827219" cy="582266"/>
              </a:xfrm>
              <a:prstGeom prst="rect">
                <a:avLst/>
              </a:prstGeom>
            </p:spPr>
          </p:pic>
          <p:pic>
            <p:nvPicPr>
              <p:cNvPr id="191" name="Picture 190" descr="Laptop_4.png"/>
              <p:cNvPicPr>
                <a:picLocks noChangeAspect="1"/>
              </p:cNvPicPr>
              <p:nvPr/>
            </p:nvPicPr>
            <p:blipFill>
              <a:blip r:embed="rId33" cstate="print"/>
              <a:stretch>
                <a:fillRect/>
              </a:stretch>
            </p:blipFill>
            <p:spPr>
              <a:xfrm>
                <a:off x="5832858" y="2366188"/>
                <a:ext cx="827219" cy="582266"/>
              </a:xfrm>
              <a:prstGeom prst="rect">
                <a:avLst/>
              </a:prstGeom>
            </p:spPr>
          </p:pic>
          <p:pic>
            <p:nvPicPr>
              <p:cNvPr id="192" name="Picture 191" descr="Laptop_4.png"/>
              <p:cNvPicPr>
                <a:picLocks noChangeAspect="1"/>
              </p:cNvPicPr>
              <p:nvPr/>
            </p:nvPicPr>
            <p:blipFill>
              <a:blip r:embed="rId33" cstate="print"/>
              <a:stretch>
                <a:fillRect/>
              </a:stretch>
            </p:blipFill>
            <p:spPr>
              <a:xfrm>
                <a:off x="4736987" y="2366188"/>
                <a:ext cx="827221" cy="582268"/>
              </a:xfrm>
              <a:prstGeom prst="rect">
                <a:avLst/>
              </a:prstGeom>
            </p:spPr>
          </p:pic>
          <p:pic>
            <p:nvPicPr>
              <p:cNvPr id="193" name="Picture 192" descr="Laptop_4.png"/>
              <p:cNvPicPr>
                <a:picLocks noChangeAspect="1"/>
              </p:cNvPicPr>
              <p:nvPr/>
            </p:nvPicPr>
            <p:blipFill>
              <a:blip r:embed="rId33" cstate="print"/>
              <a:stretch>
                <a:fillRect/>
              </a:stretch>
            </p:blipFill>
            <p:spPr>
              <a:xfrm>
                <a:off x="3641114" y="2366188"/>
                <a:ext cx="827219" cy="582266"/>
              </a:xfrm>
              <a:prstGeom prst="rect">
                <a:avLst/>
              </a:prstGeom>
            </p:spPr>
          </p:pic>
          <p:pic>
            <p:nvPicPr>
              <p:cNvPr id="202" name="Picture 201" descr="Laptop_4.png"/>
              <p:cNvPicPr>
                <a:picLocks noChangeAspect="1"/>
              </p:cNvPicPr>
              <p:nvPr/>
            </p:nvPicPr>
            <p:blipFill>
              <a:blip r:embed="rId33" cstate="print"/>
              <a:stretch>
                <a:fillRect/>
              </a:stretch>
            </p:blipFill>
            <p:spPr>
              <a:xfrm>
                <a:off x="2545241" y="2366188"/>
                <a:ext cx="827219" cy="582266"/>
              </a:xfrm>
              <a:prstGeom prst="rect">
                <a:avLst/>
              </a:prstGeom>
            </p:spPr>
          </p:pic>
          <p:pic>
            <p:nvPicPr>
              <p:cNvPr id="230" name="Picture 229" descr="Laptop_4.png"/>
              <p:cNvPicPr>
                <a:picLocks noChangeAspect="1"/>
              </p:cNvPicPr>
              <p:nvPr/>
            </p:nvPicPr>
            <p:blipFill>
              <a:blip r:embed="rId34" cstate="print"/>
              <a:stretch>
                <a:fillRect/>
              </a:stretch>
            </p:blipFill>
            <p:spPr>
              <a:xfrm>
                <a:off x="5332824" y="2528461"/>
                <a:ext cx="949270" cy="668176"/>
              </a:xfrm>
              <a:prstGeom prst="rect">
                <a:avLst/>
              </a:prstGeom>
            </p:spPr>
          </p:pic>
          <p:pic>
            <p:nvPicPr>
              <p:cNvPr id="231" name="Picture 230" descr="Laptop_4.png"/>
              <p:cNvPicPr>
                <a:picLocks noChangeAspect="1"/>
              </p:cNvPicPr>
              <p:nvPr/>
            </p:nvPicPr>
            <p:blipFill>
              <a:blip r:embed="rId34" cstate="print"/>
              <a:stretch>
                <a:fillRect/>
              </a:stretch>
            </p:blipFill>
            <p:spPr>
              <a:xfrm>
                <a:off x="4128024" y="2528461"/>
                <a:ext cx="949270" cy="668176"/>
              </a:xfrm>
              <a:prstGeom prst="rect">
                <a:avLst/>
              </a:prstGeom>
            </p:spPr>
          </p:pic>
          <p:pic>
            <p:nvPicPr>
              <p:cNvPr id="232" name="Picture 231" descr="Laptop_4.png"/>
              <p:cNvPicPr>
                <a:picLocks noChangeAspect="1"/>
              </p:cNvPicPr>
              <p:nvPr/>
            </p:nvPicPr>
            <p:blipFill>
              <a:blip r:embed="rId34" cstate="print"/>
              <a:stretch>
                <a:fillRect/>
              </a:stretch>
            </p:blipFill>
            <p:spPr>
              <a:xfrm flipH="1">
                <a:off x="2923227" y="2528461"/>
                <a:ext cx="949270" cy="668176"/>
              </a:xfrm>
              <a:prstGeom prst="rect">
                <a:avLst/>
              </a:prstGeom>
            </p:spPr>
          </p:pic>
          <p:pic>
            <p:nvPicPr>
              <p:cNvPr id="235" name="Picture 234" descr="Laptop_4.png"/>
              <p:cNvPicPr>
                <a:picLocks noChangeAspect="1"/>
              </p:cNvPicPr>
              <p:nvPr/>
            </p:nvPicPr>
            <p:blipFill>
              <a:blip r:embed="rId9" cstate="print"/>
              <a:stretch>
                <a:fillRect/>
              </a:stretch>
            </p:blipFill>
            <p:spPr>
              <a:xfrm>
                <a:off x="4827066" y="2681187"/>
                <a:ext cx="1179814" cy="830452"/>
              </a:xfrm>
              <a:prstGeom prst="rect">
                <a:avLst/>
              </a:prstGeom>
            </p:spPr>
          </p:pic>
          <p:pic>
            <p:nvPicPr>
              <p:cNvPr id="273" name="Picture 272" descr="Laptop_4.png"/>
              <p:cNvPicPr>
                <a:picLocks noChangeAspect="1"/>
              </p:cNvPicPr>
              <p:nvPr/>
            </p:nvPicPr>
            <p:blipFill>
              <a:blip r:embed="rId9" cstate="print"/>
              <a:stretch>
                <a:fillRect/>
              </a:stretch>
            </p:blipFill>
            <p:spPr>
              <a:xfrm>
                <a:off x="3347526" y="2681187"/>
                <a:ext cx="1179814" cy="830452"/>
              </a:xfrm>
              <a:prstGeom prst="rect">
                <a:avLst/>
              </a:prstGeom>
            </p:spPr>
          </p:pic>
          <p:pic>
            <p:nvPicPr>
              <p:cNvPr id="274" name="Picture 273" descr="Laptop_4.png"/>
              <p:cNvPicPr>
                <a:picLocks noChangeAspect="1"/>
              </p:cNvPicPr>
              <p:nvPr/>
            </p:nvPicPr>
            <p:blipFill>
              <a:blip r:embed="rId9" cstate="print"/>
              <a:stretch>
                <a:fillRect/>
              </a:stretch>
            </p:blipFill>
            <p:spPr>
              <a:xfrm>
                <a:off x="3902212" y="2853006"/>
                <a:ext cx="1410348" cy="992721"/>
              </a:xfrm>
              <a:prstGeom prst="rect">
                <a:avLst/>
              </a:prstGeom>
            </p:spPr>
          </p:pic>
          <p:pic>
            <p:nvPicPr>
              <p:cNvPr id="275" name="Picture 274" descr="Laptop_4.png"/>
              <p:cNvPicPr>
                <a:picLocks noChangeAspect="1"/>
              </p:cNvPicPr>
              <p:nvPr/>
            </p:nvPicPr>
            <p:blipFill>
              <a:blip r:embed="rId34" cstate="print"/>
              <a:stretch>
                <a:fillRect/>
              </a:stretch>
            </p:blipFill>
            <p:spPr>
              <a:xfrm>
                <a:off x="6537623" y="2528461"/>
                <a:ext cx="949270" cy="668176"/>
              </a:xfrm>
              <a:prstGeom prst="rect">
                <a:avLst/>
              </a:prstGeom>
            </p:spPr>
          </p:pic>
          <p:pic>
            <p:nvPicPr>
              <p:cNvPr id="276" name="Picture 275" descr="Laptop_4.png"/>
              <p:cNvPicPr>
                <a:picLocks noChangeAspect="1"/>
              </p:cNvPicPr>
              <p:nvPr/>
            </p:nvPicPr>
            <p:blipFill>
              <a:blip r:embed="rId9" cstate="print"/>
              <a:stretch>
                <a:fillRect/>
              </a:stretch>
            </p:blipFill>
            <p:spPr>
              <a:xfrm>
                <a:off x="6039336" y="2681187"/>
                <a:ext cx="1179814" cy="830452"/>
              </a:xfrm>
              <a:prstGeom prst="rect">
                <a:avLst/>
              </a:prstGeom>
            </p:spPr>
          </p:pic>
          <p:pic>
            <p:nvPicPr>
              <p:cNvPr id="277" name="Picture 276" descr="Laptop_4.png"/>
              <p:cNvPicPr>
                <a:picLocks noChangeAspect="1"/>
              </p:cNvPicPr>
              <p:nvPr/>
            </p:nvPicPr>
            <p:blipFill>
              <a:blip r:embed="rId9" cstate="print"/>
              <a:stretch>
                <a:fillRect/>
              </a:stretch>
            </p:blipFill>
            <p:spPr>
              <a:xfrm>
                <a:off x="5476757" y="2853006"/>
                <a:ext cx="1410351" cy="992723"/>
              </a:xfrm>
              <a:prstGeom prst="rect">
                <a:avLst/>
              </a:prstGeom>
            </p:spPr>
          </p:pic>
          <p:pic>
            <p:nvPicPr>
              <p:cNvPr id="278" name="Picture 277" descr="Laptop_4.png"/>
              <p:cNvPicPr>
                <a:picLocks noChangeAspect="1"/>
              </p:cNvPicPr>
              <p:nvPr/>
            </p:nvPicPr>
            <p:blipFill>
              <a:blip r:embed="rId9" cstate="print"/>
              <a:stretch>
                <a:fillRect/>
              </a:stretch>
            </p:blipFill>
            <p:spPr>
              <a:xfrm>
                <a:off x="4715811" y="3053490"/>
                <a:ext cx="1749335" cy="1231328"/>
              </a:xfrm>
              <a:prstGeom prst="rect">
                <a:avLst/>
              </a:prstGeom>
            </p:spPr>
          </p:pic>
          <p:pic>
            <p:nvPicPr>
              <p:cNvPr id="279" name="Picture 278" descr="Laptop_4.png"/>
              <p:cNvPicPr>
                <a:picLocks noChangeAspect="1"/>
              </p:cNvPicPr>
              <p:nvPr/>
            </p:nvPicPr>
            <p:blipFill>
              <a:blip r:embed="rId34" cstate="print"/>
              <a:stretch>
                <a:fillRect/>
              </a:stretch>
            </p:blipFill>
            <p:spPr>
              <a:xfrm>
                <a:off x="1718427" y="2528461"/>
                <a:ext cx="949270" cy="668176"/>
              </a:xfrm>
              <a:prstGeom prst="rect">
                <a:avLst/>
              </a:prstGeom>
            </p:spPr>
          </p:pic>
          <p:pic>
            <p:nvPicPr>
              <p:cNvPr id="280" name="Picture 279" descr="Laptop_4.png"/>
              <p:cNvPicPr>
                <a:picLocks noChangeAspect="1"/>
              </p:cNvPicPr>
              <p:nvPr/>
            </p:nvPicPr>
            <p:blipFill>
              <a:blip r:embed="rId9" cstate="print"/>
              <a:stretch>
                <a:fillRect/>
              </a:stretch>
            </p:blipFill>
            <p:spPr>
              <a:xfrm>
                <a:off x="1986171" y="2681187"/>
                <a:ext cx="1179814" cy="830452"/>
              </a:xfrm>
              <a:prstGeom prst="rect">
                <a:avLst/>
              </a:prstGeom>
            </p:spPr>
          </p:pic>
          <p:pic>
            <p:nvPicPr>
              <p:cNvPr id="281" name="Picture 280" descr="Laptop_4.png"/>
              <p:cNvPicPr>
                <a:picLocks noChangeAspect="1"/>
              </p:cNvPicPr>
              <p:nvPr/>
            </p:nvPicPr>
            <p:blipFill>
              <a:blip r:embed="rId9" cstate="print"/>
              <a:stretch>
                <a:fillRect/>
              </a:stretch>
            </p:blipFill>
            <p:spPr>
              <a:xfrm>
                <a:off x="2318214" y="2853007"/>
                <a:ext cx="1410348" cy="992721"/>
              </a:xfrm>
              <a:prstGeom prst="rect">
                <a:avLst/>
              </a:prstGeom>
            </p:spPr>
          </p:pic>
          <p:pic>
            <p:nvPicPr>
              <p:cNvPr id="282" name="Picture 281" descr="Laptop_4.png"/>
              <p:cNvPicPr>
                <a:picLocks noChangeAspect="1"/>
              </p:cNvPicPr>
              <p:nvPr/>
            </p:nvPicPr>
            <p:blipFill>
              <a:blip r:embed="rId9" cstate="print"/>
              <a:stretch>
                <a:fillRect/>
              </a:stretch>
            </p:blipFill>
            <p:spPr>
              <a:xfrm>
                <a:off x="2740173" y="3053490"/>
                <a:ext cx="1749335" cy="1231328"/>
              </a:xfrm>
              <a:prstGeom prst="rect">
                <a:avLst/>
              </a:prstGeom>
            </p:spPr>
          </p:pic>
          <p:pic>
            <p:nvPicPr>
              <p:cNvPr id="283" name="Picture 282" descr="Laptop_4.png"/>
              <p:cNvPicPr>
                <a:picLocks noChangeAspect="1"/>
              </p:cNvPicPr>
              <p:nvPr/>
            </p:nvPicPr>
            <p:blipFill>
              <a:blip r:embed="rId9" cstate="print"/>
              <a:stretch>
                <a:fillRect/>
              </a:stretch>
            </p:blipFill>
            <p:spPr>
              <a:xfrm>
                <a:off x="3446430" y="3355758"/>
                <a:ext cx="2251139" cy="1584540"/>
              </a:xfrm>
              <a:prstGeom prst="rect">
                <a:avLst/>
              </a:prstGeom>
            </p:spPr>
          </p:pic>
        </p:grpSp>
      </p:grpSp>
      <p:sp>
        <p:nvSpPr>
          <p:cNvPr id="284" name="Rounded Rectangle 283"/>
          <p:cNvSpPr/>
          <p:nvPr/>
        </p:nvSpPr>
        <p:spPr bwMode="auto">
          <a:xfrm flipH="1">
            <a:off x="4667533" y="5869468"/>
            <a:ext cx="4421874" cy="690082"/>
          </a:xfrm>
          <a:prstGeom prst="roundRect">
            <a:avLst>
              <a:gd name="adj" fmla="val 11659"/>
            </a:avLst>
          </a:prstGeom>
          <a:gradFill flip="none" rotWithShape="1">
            <a:gsLst>
              <a:gs pos="0">
                <a:schemeClr val="tx1">
                  <a:alpha val="66000"/>
                </a:schemeClr>
              </a:gs>
              <a:gs pos="100000">
                <a:schemeClr val="tx1">
                  <a:lumMod val="65000"/>
                  <a:alpha val="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spAutoFit/>
          </a:bodyPr>
          <a:lstStyle/>
          <a:p>
            <a:pPr lvl="0" algn="ctr"/>
            <a:r>
              <a:rPr lang="en-US" b="1"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t>Fits Your Business</a:t>
            </a:r>
          </a:p>
          <a:p>
            <a:pPr lvl="0" algn="ctr"/>
            <a:r>
              <a:rPr lang="en-US"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t>(Big result with low investment)</a:t>
            </a:r>
            <a:endParaRPr lang="en-US" dirty="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endParaRPr>
          </a:p>
        </p:txBody>
      </p:sp>
      <p:sp>
        <p:nvSpPr>
          <p:cNvPr id="286" name="Rounded Rectangle 285"/>
          <p:cNvSpPr/>
          <p:nvPr/>
        </p:nvSpPr>
        <p:spPr bwMode="auto">
          <a:xfrm flipH="1">
            <a:off x="4667533" y="4193294"/>
            <a:ext cx="4421874" cy="690082"/>
          </a:xfrm>
          <a:prstGeom prst="roundRect">
            <a:avLst>
              <a:gd name="adj" fmla="val 11659"/>
            </a:avLst>
          </a:prstGeom>
          <a:gradFill flip="none" rotWithShape="1">
            <a:gsLst>
              <a:gs pos="0">
                <a:schemeClr val="tx1">
                  <a:alpha val="66000"/>
                </a:schemeClr>
              </a:gs>
              <a:gs pos="100000">
                <a:schemeClr val="tx1">
                  <a:lumMod val="65000"/>
                  <a:alpha val="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spAutoFit/>
          </a:bodyPr>
          <a:lstStyle/>
          <a:p>
            <a:pPr lvl="0" algn="ctr"/>
            <a:r>
              <a:rPr lang="en-US" b="1"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t>Help Manage &amp; Secure PCs Anywhere</a:t>
            </a:r>
          </a:p>
          <a:p>
            <a:pPr lvl="0" algn="ctr"/>
            <a:r>
              <a:rPr lang="en-US"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t>(Cloud services)</a:t>
            </a:r>
            <a:endParaRPr lang="en-US" dirty="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endParaRPr>
          </a:p>
        </p:txBody>
      </p:sp>
      <p:sp>
        <p:nvSpPr>
          <p:cNvPr id="288" name="Rounded Rectangle 287"/>
          <p:cNvSpPr/>
          <p:nvPr/>
        </p:nvSpPr>
        <p:spPr bwMode="auto">
          <a:xfrm flipH="1">
            <a:off x="4667533" y="5031381"/>
            <a:ext cx="4421874" cy="690082"/>
          </a:xfrm>
          <a:prstGeom prst="roundRect">
            <a:avLst>
              <a:gd name="adj" fmla="val 11659"/>
            </a:avLst>
          </a:prstGeom>
          <a:gradFill flip="none" rotWithShape="1">
            <a:gsLst>
              <a:gs pos="0">
                <a:schemeClr val="tx1">
                  <a:alpha val="66000"/>
                </a:schemeClr>
              </a:gs>
              <a:gs pos="100000">
                <a:schemeClr val="tx1">
                  <a:lumMod val="65000"/>
                  <a:alpha val="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spAutoFit/>
          </a:bodyPr>
          <a:lstStyle/>
          <a:p>
            <a:pPr lvl="0" algn="ctr"/>
            <a:r>
              <a:rPr lang="en-US" b="1"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t>The Best Windows  Experience</a:t>
            </a:r>
            <a:br>
              <a:rPr lang="en-US" b="1"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br>
            <a:r>
              <a:rPr lang="en-US" dirty="0" smtClean="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rPr>
              <a:t>(Standardize OS on Windows 7)</a:t>
            </a:r>
            <a:endParaRPr lang="en-US" dirty="0">
              <a:gradFill>
                <a:gsLst>
                  <a:gs pos="0">
                    <a:srgbClr val="000000">
                      <a:lumMod val="85000"/>
                      <a:lumOff val="15000"/>
                    </a:srgbClr>
                  </a:gs>
                  <a:gs pos="100000">
                    <a:srgbClr val="000000">
                      <a:lumMod val="85000"/>
                      <a:lumOff val="15000"/>
                    </a:srgbClr>
                  </a:gs>
                </a:gsLst>
                <a:lin ang="5400000" scaled="0"/>
              </a:gradFill>
              <a:latin typeface="Segoe UI" pitchFamily="34" charset="0"/>
              <a:ea typeface="Segoe UI" pitchFamily="34" charset="0"/>
              <a:cs typeface="Segoe UI" pitchFamily="34" charset="0"/>
            </a:endParaRPr>
          </a:p>
        </p:txBody>
      </p:sp>
      <p:sp>
        <p:nvSpPr>
          <p:cNvPr id="290" name="Rounded Rectangle 289"/>
          <p:cNvSpPr/>
          <p:nvPr/>
        </p:nvSpPr>
        <p:spPr bwMode="auto">
          <a:xfrm>
            <a:off x="215687" y="4511820"/>
            <a:ext cx="4253491" cy="502652"/>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45720" rIns="27432" bIns="45720" numCol="1" rtlCol="0" anchor="ctr" anchorCtr="0" compatLnSpc="1">
            <a:prstTxWarp prst="textNoShape">
              <a:avLst/>
            </a:prstTxWarp>
            <a:normAutofit/>
          </a:bodyPr>
          <a:lstStyle/>
          <a:p>
            <a:pPr marL="0" lvl="1" indent="-232992" algn="ctr" fontAlgn="base">
              <a:lnSpc>
                <a:spcPct val="90000"/>
              </a:lnSpc>
              <a:spcBef>
                <a:spcPct val="0"/>
              </a:spcBef>
              <a:spcAft>
                <a:spcPct val="35000"/>
              </a:spcAft>
              <a:buClr>
                <a:srgbClr val="FFFF99"/>
              </a:buClr>
              <a:buSzPct val="90000"/>
              <a:defRPr/>
            </a:pPr>
            <a:r>
              <a:rPr lang="en-US" altLang="zh-CN" sz="1700" dirty="0">
                <a:gradFill>
                  <a:gsLst>
                    <a:gs pos="0">
                      <a:schemeClr val="tx1"/>
                    </a:gs>
                    <a:gs pos="100000">
                      <a:schemeClr val="tx1"/>
                    </a:gs>
                  </a:gsLst>
                  <a:lin ang="5400000" scaled="0"/>
                </a:gradFill>
                <a:latin typeface="Segoe UI" pitchFamily="34" charset="0"/>
                <a:ea typeface="Segoe UI" pitchFamily="34" charset="0"/>
                <a:cs typeface="Segoe UI" pitchFamily="34" charset="0"/>
              </a:rPr>
              <a:t>Compromised security on remote PCs</a:t>
            </a:r>
          </a:p>
        </p:txBody>
      </p:sp>
      <p:sp>
        <p:nvSpPr>
          <p:cNvPr id="292" name="Rounded Rectangle 291"/>
          <p:cNvSpPr/>
          <p:nvPr/>
        </p:nvSpPr>
        <p:spPr bwMode="auto">
          <a:xfrm>
            <a:off x="223916" y="3943601"/>
            <a:ext cx="4253491" cy="506771"/>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45720" rIns="27432" bIns="45720" numCol="1" rtlCol="0" anchor="ctr" anchorCtr="0" compatLnSpc="1">
            <a:prstTxWarp prst="textNoShape">
              <a:avLst/>
            </a:prstTxWarp>
            <a:normAutofit/>
          </a:bodyPr>
          <a:lstStyle/>
          <a:p>
            <a:pPr marL="0" lvl="1" indent="-232992" algn="ctr" fontAlgn="base">
              <a:lnSpc>
                <a:spcPct val="90000"/>
              </a:lnSpc>
              <a:spcBef>
                <a:spcPct val="0"/>
              </a:spcBef>
              <a:spcAft>
                <a:spcPct val="35000"/>
              </a:spcAft>
              <a:buClr>
                <a:srgbClr val="FFFF99"/>
              </a:buClr>
              <a:buSzPct val="90000"/>
              <a:defRPr/>
            </a:pPr>
            <a:r>
              <a:rPr lang="en-US" altLang="zh-CN" sz="1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Workers in Many Locations</a:t>
            </a:r>
          </a:p>
        </p:txBody>
      </p:sp>
      <p:sp>
        <p:nvSpPr>
          <p:cNvPr id="293" name="Rounded Rectangle 292"/>
          <p:cNvSpPr/>
          <p:nvPr/>
        </p:nvSpPr>
        <p:spPr bwMode="auto">
          <a:xfrm>
            <a:off x="223916" y="5650652"/>
            <a:ext cx="4253491" cy="506771"/>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45720" rIns="27432" bIns="45720" numCol="1" rtlCol="0" anchor="ctr" anchorCtr="0" compatLnSpc="1">
            <a:prstTxWarp prst="textNoShape">
              <a:avLst/>
            </a:prstTxWarp>
            <a:normAutofit/>
          </a:bodyPr>
          <a:lstStyle/>
          <a:p>
            <a:pPr marL="0" lvl="1" indent="-232992" algn="ctr" fontAlgn="base">
              <a:lnSpc>
                <a:spcPct val="90000"/>
              </a:lnSpc>
              <a:spcBef>
                <a:spcPct val="0"/>
              </a:spcBef>
              <a:spcAft>
                <a:spcPct val="35000"/>
              </a:spcAft>
              <a:buClr>
                <a:srgbClr val="FFFF99"/>
              </a:buClr>
              <a:buSzPct val="90000"/>
              <a:defRPr/>
            </a:pPr>
            <a:r>
              <a:rPr lang="en-US" altLang="zh-CN" sz="1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Lack of Insight to PCs</a:t>
            </a:r>
          </a:p>
        </p:txBody>
      </p:sp>
      <p:sp>
        <p:nvSpPr>
          <p:cNvPr id="294" name="Rounded Rectangle 293"/>
          <p:cNvSpPr/>
          <p:nvPr/>
        </p:nvSpPr>
        <p:spPr bwMode="auto">
          <a:xfrm>
            <a:off x="223916" y="6233754"/>
            <a:ext cx="4253491" cy="506771"/>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45720" rIns="27432" bIns="45720" numCol="1" rtlCol="0" anchor="ctr" anchorCtr="0" compatLnSpc="1">
            <a:prstTxWarp prst="textNoShape">
              <a:avLst/>
            </a:prstTxWarp>
            <a:normAutofit/>
          </a:bodyPr>
          <a:lstStyle/>
          <a:p>
            <a:pPr marL="0" lvl="1" indent="-232992" algn="ctr" fontAlgn="base">
              <a:lnSpc>
                <a:spcPct val="90000"/>
              </a:lnSpc>
              <a:spcBef>
                <a:spcPct val="0"/>
              </a:spcBef>
              <a:spcAft>
                <a:spcPct val="35000"/>
              </a:spcAft>
              <a:buClr>
                <a:srgbClr val="FFFF99"/>
              </a:buClr>
              <a:buSzPct val="90000"/>
              <a:defRPr/>
            </a:pPr>
            <a:r>
              <a:rPr lang="en-US" altLang="zh-CN" sz="1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High Infrastructure Investments Required</a:t>
            </a:r>
          </a:p>
        </p:txBody>
      </p:sp>
      <p:sp>
        <p:nvSpPr>
          <p:cNvPr id="97" name="TextBox 96"/>
          <p:cNvSpPr txBox="1"/>
          <p:nvPr/>
        </p:nvSpPr>
        <p:spPr>
          <a:xfrm>
            <a:off x="305502" y="172570"/>
            <a:ext cx="2847254" cy="646331"/>
          </a:xfrm>
          <a:prstGeom prst="rect">
            <a:avLst/>
          </a:prstGeom>
          <a:noFill/>
        </p:spPr>
        <p:txBody>
          <a:bodyPr wrap="none" rtlCol="0">
            <a:spAutoFit/>
          </a:bodyPr>
          <a:lstStyle/>
          <a:p>
            <a:pPr>
              <a:lnSpc>
                <a:spcPct val="90000"/>
              </a:lnSpc>
            </a:pPr>
            <a:r>
              <a:rPr lang="en-US" sz="2000" dirty="0" smtClean="0">
                <a:gradFill>
                  <a:gsLst>
                    <a:gs pos="0">
                      <a:schemeClr val="tx1"/>
                    </a:gs>
                    <a:gs pos="100000">
                      <a:schemeClr val="tx1">
                        <a:lumMod val="65000"/>
                      </a:schemeClr>
                    </a:gs>
                  </a:gsLst>
                  <a:lin ang="5400000" scaled="0"/>
                </a:gradFill>
                <a:latin typeface="Segoe UI" pitchFamily="34" charset="0"/>
                <a:ea typeface="Segoe UI" pitchFamily="34" charset="0"/>
                <a:cs typeface="Segoe UI" pitchFamily="34" charset="0"/>
              </a:rPr>
              <a:t>Challenges </a:t>
            </a:r>
            <a:r>
              <a:rPr lang="en-US" sz="2000" dirty="0">
                <a:gradFill>
                  <a:gsLst>
                    <a:gs pos="0">
                      <a:schemeClr val="tx1"/>
                    </a:gs>
                    <a:gs pos="100000">
                      <a:schemeClr val="tx1">
                        <a:lumMod val="65000"/>
                      </a:schemeClr>
                    </a:gs>
                  </a:gsLst>
                  <a:lin ang="5400000" scaled="0"/>
                </a:gradFill>
                <a:latin typeface="Segoe UI" pitchFamily="34" charset="0"/>
                <a:ea typeface="Segoe UI" pitchFamily="34" charset="0"/>
                <a:cs typeface="Segoe UI" pitchFamily="34" charset="0"/>
              </a:rPr>
              <a:t>in </a:t>
            </a:r>
            <a:r>
              <a:rPr lang="en-US" sz="2000" dirty="0" smtClean="0">
                <a:gradFill>
                  <a:gsLst>
                    <a:gs pos="0">
                      <a:schemeClr val="tx1"/>
                    </a:gs>
                    <a:gs pos="100000">
                      <a:schemeClr val="tx1">
                        <a:lumMod val="65000"/>
                      </a:schemeClr>
                    </a:gs>
                  </a:gsLst>
                  <a:lin ang="5400000" scaled="0"/>
                </a:gradFill>
                <a:latin typeface="Segoe UI" pitchFamily="34" charset="0"/>
                <a:ea typeface="Segoe UI" pitchFamily="34" charset="0"/>
                <a:cs typeface="Segoe UI" pitchFamily="34" charset="0"/>
              </a:rPr>
              <a:t/>
            </a:r>
            <a:br>
              <a:rPr lang="en-US" sz="2000" dirty="0" smtClean="0">
                <a:gradFill>
                  <a:gsLst>
                    <a:gs pos="0">
                      <a:schemeClr val="tx1"/>
                    </a:gs>
                    <a:gs pos="100000">
                      <a:schemeClr val="tx1">
                        <a:lumMod val="65000"/>
                      </a:schemeClr>
                    </a:gs>
                  </a:gsLst>
                  <a:lin ang="5400000" scaled="0"/>
                </a:gradFill>
                <a:latin typeface="Segoe UI" pitchFamily="34" charset="0"/>
                <a:ea typeface="Segoe UI" pitchFamily="34" charset="0"/>
                <a:cs typeface="Segoe UI" pitchFamily="34" charset="0"/>
              </a:rPr>
            </a:br>
            <a:r>
              <a:rPr lang="en-US" sz="2000" dirty="0" smtClean="0">
                <a:gradFill>
                  <a:gsLst>
                    <a:gs pos="0">
                      <a:schemeClr val="tx1"/>
                    </a:gs>
                    <a:gs pos="100000">
                      <a:schemeClr val="tx1">
                        <a:lumMod val="65000"/>
                      </a:schemeClr>
                    </a:gs>
                  </a:gsLst>
                  <a:lin ang="5400000" scaled="0"/>
                </a:gradFill>
                <a:latin typeface="Segoe UI" pitchFamily="34" charset="0"/>
                <a:ea typeface="Segoe UI" pitchFamily="34" charset="0"/>
                <a:cs typeface="Segoe UI" pitchFamily="34" charset="0"/>
              </a:rPr>
              <a:t>Managing Business </a:t>
            </a:r>
            <a:r>
              <a:rPr lang="en-US" sz="2000" dirty="0">
                <a:gradFill>
                  <a:gsLst>
                    <a:gs pos="0">
                      <a:schemeClr val="tx1"/>
                    </a:gs>
                    <a:gs pos="100000">
                      <a:schemeClr val="tx1">
                        <a:lumMod val="65000"/>
                      </a:schemeClr>
                    </a:gs>
                  </a:gsLst>
                  <a:lin ang="5400000" scaled="0"/>
                </a:gradFill>
                <a:latin typeface="Segoe UI" pitchFamily="34" charset="0"/>
                <a:ea typeface="Segoe UI" pitchFamily="34" charset="0"/>
                <a:cs typeface="Segoe UI" pitchFamily="34" charset="0"/>
              </a:rPr>
              <a:t>PCs</a:t>
            </a:r>
          </a:p>
        </p:txBody>
      </p:sp>
      <p:sp>
        <p:nvSpPr>
          <p:cNvPr id="98" name="TextBox 97"/>
          <p:cNvSpPr txBox="1"/>
          <p:nvPr/>
        </p:nvSpPr>
        <p:spPr>
          <a:xfrm>
            <a:off x="4848843" y="168357"/>
            <a:ext cx="4057566" cy="646331"/>
          </a:xfrm>
          <a:prstGeom prst="rect">
            <a:avLst/>
          </a:prstGeom>
          <a:noFill/>
        </p:spPr>
        <p:txBody>
          <a:bodyPr wrap="square" rtlCol="0">
            <a:spAutoFit/>
          </a:bodyPr>
          <a:lstStyle/>
          <a:p>
            <a:pPr algn="r">
              <a:lnSpc>
                <a:spcPct val="90000"/>
              </a:lnSpc>
            </a:pPr>
            <a:r>
              <a:rPr lang="en-US" sz="2000" dirty="0" smtClean="0">
                <a:solidFill>
                  <a:schemeClr val="bg1">
                    <a:alpha val="99000"/>
                  </a:schemeClr>
                </a:solidFill>
                <a:latin typeface="Segoe UI" pitchFamily="34" charset="0"/>
                <a:ea typeface="Segoe UI" pitchFamily="34" charset="0"/>
                <a:cs typeface="Segoe UI" pitchFamily="34" charset="0"/>
              </a:rPr>
              <a:t>Solution Cloud services</a:t>
            </a:r>
          </a:p>
          <a:p>
            <a:pPr algn="r">
              <a:lnSpc>
                <a:spcPct val="90000"/>
              </a:lnSpc>
            </a:pPr>
            <a:r>
              <a:rPr lang="en-US" sz="2000" dirty="0" smtClean="0">
                <a:solidFill>
                  <a:schemeClr val="bg1">
                    <a:alpha val="99000"/>
                  </a:schemeClr>
                </a:solidFill>
                <a:latin typeface="Segoe UI" pitchFamily="34" charset="0"/>
                <a:ea typeface="Segoe UI" pitchFamily="34" charset="0"/>
                <a:cs typeface="Segoe UI" pitchFamily="34" charset="0"/>
              </a:rPr>
              <a:t>and Windows 7</a:t>
            </a:r>
            <a:endParaRPr lang="en-US" sz="2000" dirty="0">
              <a:solidFill>
                <a:schemeClr val="bg1">
                  <a:alpha val="99000"/>
                </a:schemeClr>
              </a:solidFill>
              <a:latin typeface="Segoe UI" pitchFamily="34" charset="0"/>
              <a:ea typeface="Segoe UI" pitchFamily="34" charset="0"/>
              <a:cs typeface="Segoe UI" pitchFamily="34" charset="0"/>
            </a:endParaRPr>
          </a:p>
        </p:txBody>
      </p:sp>
      <p:sp>
        <p:nvSpPr>
          <p:cNvPr id="99" name="Rounded Rectangle 98"/>
          <p:cNvSpPr/>
          <p:nvPr/>
        </p:nvSpPr>
        <p:spPr bwMode="auto">
          <a:xfrm>
            <a:off x="215687" y="5083320"/>
            <a:ext cx="4253491" cy="502652"/>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 tIns="45720" rIns="27432" bIns="45720" numCol="1" rtlCol="0" anchor="ctr" anchorCtr="0" compatLnSpc="1">
            <a:prstTxWarp prst="textNoShape">
              <a:avLst/>
            </a:prstTxWarp>
            <a:normAutofit/>
          </a:bodyPr>
          <a:lstStyle/>
          <a:p>
            <a:pPr marL="0" lvl="1" indent="-232992" algn="ctr" fontAlgn="base">
              <a:lnSpc>
                <a:spcPct val="90000"/>
              </a:lnSpc>
              <a:spcBef>
                <a:spcPct val="0"/>
              </a:spcBef>
              <a:spcAft>
                <a:spcPct val="35000"/>
              </a:spcAft>
              <a:buClr>
                <a:srgbClr val="FFFF99"/>
              </a:buClr>
              <a:buSzPct val="90000"/>
              <a:defRPr/>
            </a:pPr>
            <a:r>
              <a:rPr lang="en-US" altLang="zh-CN" sz="1700" dirty="0">
                <a:gradFill>
                  <a:gsLst>
                    <a:gs pos="0">
                      <a:schemeClr val="tx1"/>
                    </a:gs>
                    <a:gs pos="100000">
                      <a:schemeClr val="tx1"/>
                    </a:gs>
                  </a:gsLst>
                  <a:lin ang="5400000" scaled="0"/>
                </a:gradFill>
                <a:latin typeface="Segoe UI" pitchFamily="34" charset="0"/>
                <a:ea typeface="Segoe UI" pitchFamily="34" charset="0"/>
                <a:cs typeface="Segoe UI" pitchFamily="34" charset="0"/>
              </a:rPr>
              <a:t>Multiple Configurations, Versions, Licenses</a:t>
            </a:r>
          </a:p>
        </p:txBody>
      </p:sp>
    </p:spTree>
    <p:extLst>
      <p:ext uri="{BB962C8B-B14F-4D97-AF65-F5344CB8AC3E}">
        <p14:creationId xmlns:p14="http://schemas.microsoft.com/office/powerpoint/2010/main" val="275860377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3908" y="5105586"/>
            <a:ext cx="9445690" cy="1824838"/>
            <a:chOff x="-153908" y="5105586"/>
            <a:chExt cx="9445690" cy="1824838"/>
          </a:xfrm>
        </p:grpSpPr>
        <p:sp>
          <p:nvSpPr>
            <p:cNvPr id="21" name="Rounded Rectangle 20"/>
            <p:cNvSpPr/>
            <p:nvPr/>
          </p:nvSpPr>
          <p:spPr bwMode="auto">
            <a:xfrm>
              <a:off x="-153908" y="5269117"/>
              <a:ext cx="9445690" cy="1502875"/>
            </a:xfrm>
            <a:prstGeom prst="roundRect">
              <a:avLst>
                <a:gd name="adj" fmla="val 6941"/>
              </a:avLst>
            </a:prstGeom>
            <a:solidFill>
              <a:srgbClr val="FFFFFF">
                <a:shade val="85000"/>
                <a:alpha val="7000"/>
              </a:srgb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marL="3429000">
                <a:buSzPct val="125000"/>
              </a:pPr>
              <a:endParaRPr lang="en-US" sz="22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2" name="Picture 2"/>
            <p:cNvPicPr>
              <a:picLocks noChangeAspect="1" noChangeArrowheads="1"/>
            </p:cNvPicPr>
            <p:nvPr/>
          </p:nvPicPr>
          <p:blipFill rotWithShape="1">
            <a:blip r:embed="rId3" cstate="email">
              <a:alphaModFix amt="30000"/>
              <a:extLst>
                <a:ext uri="{28A0092B-C50C-407E-A947-70E740481C1C}">
                  <a14:useLocalDpi xmlns:a14="http://schemas.microsoft.com/office/drawing/2010/main"/>
                </a:ext>
              </a:extLst>
            </a:blip>
            <a:srcRect t="8709"/>
            <a:stretch/>
          </p:blipFill>
          <p:spPr bwMode="auto">
            <a:xfrm>
              <a:off x="4182701" y="5105586"/>
              <a:ext cx="4961299" cy="1824838"/>
            </a:xfrm>
            <a:prstGeom prst="rect">
              <a:avLst/>
            </a:prstGeom>
            <a:blipFill dpi="0" rotWithShape="1">
              <a:blip r:embed="rId4" cstate="print">
                <a:alphaModFix amt="30000"/>
              </a:blip>
              <a:srcRect/>
              <a:stretch>
                <a:fillRect/>
              </a:stretch>
            </a:blipFill>
            <a:ln w="55000" cap="flat" cmpd="thickThin" algn="ctr">
              <a:noFill/>
              <a:prstDash val="soli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2729921" y="5450222"/>
              <a:ext cx="3684158" cy="369332"/>
            </a:xfrm>
            <a:prstGeom prst="rect">
              <a:avLst/>
            </a:prstGeom>
            <a:noFill/>
          </p:spPr>
          <p:txBody>
            <a:bodyPr wrap="square" rtlCol="0">
              <a:spAutoFit/>
            </a:bodyPr>
            <a:lstStyle/>
            <a:p>
              <a:pPr algn="ctr"/>
              <a:r>
                <a:rPr lang="en-US" dirty="0">
                  <a:solidFill>
                    <a:srgbClr val="FFFFFF">
                      <a:shade val="85000"/>
                      <a:alpha val="99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Enabling Flexible Workstyles</a:t>
              </a:r>
            </a:p>
          </p:txBody>
        </p:sp>
        <p:sp>
          <p:nvSpPr>
            <p:cNvPr id="4" name="Rectangle 3"/>
            <p:cNvSpPr/>
            <p:nvPr/>
          </p:nvSpPr>
          <p:spPr>
            <a:xfrm>
              <a:off x="1290828" y="5869581"/>
              <a:ext cx="6562345" cy="621709"/>
            </a:xfrm>
            <a:prstGeom prst="rect">
              <a:avLst/>
            </a:prstGeom>
          </p:spPr>
          <p:txBody>
            <a:bodyPr wrap="square">
              <a:spAutoFit/>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Users can be managed from </a:t>
              </a:r>
              <a:r>
                <a:rPr lang="en-US" altLang="zh-CN"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the office</a:t>
              </a: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 </a:t>
              </a:r>
              <a:r>
                <a:rPr lang="en-US" altLang="zh-CN"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branch </a:t>
              </a: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office, or on the road</a:t>
              </a:r>
            </a:p>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and partners can work from </a:t>
              </a:r>
              <a:r>
                <a:rPr lang="en-US" altLang="zh-CN"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virtually </a:t>
              </a: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anywhere</a:t>
              </a:r>
            </a:p>
          </p:txBody>
        </p:sp>
      </p:grpSp>
      <p:pic>
        <p:nvPicPr>
          <p:cNvPr id="18" name="Picture 17" descr="cloud 1.png"/>
          <p:cNvPicPr>
            <a:picLocks noChangeAspect="1"/>
          </p:cNvPicPr>
          <p:nvPr/>
        </p:nvPicPr>
        <p:blipFill>
          <a:blip r:embed="rId5" cstate="print"/>
          <a:stretch>
            <a:fillRect/>
          </a:stretch>
        </p:blipFill>
        <p:spPr>
          <a:xfrm rot="871165" flipH="1">
            <a:off x="1568472" y="1180228"/>
            <a:ext cx="2414457" cy="1707269"/>
          </a:xfrm>
          <a:prstGeom prst="rect">
            <a:avLst/>
          </a:prstGeom>
        </p:spPr>
      </p:pic>
      <p:sp>
        <p:nvSpPr>
          <p:cNvPr id="9" name="Rounded Rectangle 8"/>
          <p:cNvSpPr/>
          <p:nvPr/>
        </p:nvSpPr>
        <p:spPr bwMode="auto">
          <a:xfrm>
            <a:off x="3980618" y="106674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Help protect PCs from malware</a:t>
            </a:r>
          </a:p>
        </p:txBody>
      </p:sp>
      <p:sp>
        <p:nvSpPr>
          <p:cNvPr id="10" name="Rounded Rectangle 9"/>
          <p:cNvSpPr/>
          <p:nvPr/>
        </p:nvSpPr>
        <p:spPr bwMode="auto">
          <a:xfrm>
            <a:off x="3980618" y="151959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 updates – </a:t>
            </a:r>
            <a:r>
              <a:rPr lang="en-US" altLang="zh-CN" i="1" dirty="0">
                <a:gradFill>
                  <a:gsLst>
                    <a:gs pos="0">
                      <a:srgbClr val="FFFFFF"/>
                    </a:gs>
                    <a:gs pos="100000">
                      <a:srgbClr val="FFFFFF"/>
                    </a:gs>
                  </a:gsLst>
                  <a:lin ang="5400000" scaled="0"/>
                </a:gradFill>
                <a:latin typeface="Segoe UI" pitchFamily="34" charset="0"/>
                <a:ea typeface="Segoe UI" pitchFamily="34" charset="0"/>
                <a:cs typeface="Segoe UI" pitchFamily="34" charset="0"/>
              </a:rPr>
              <a:t>Updated	</a:t>
            </a:r>
            <a:endPar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ounded Rectangle 10"/>
          <p:cNvSpPr/>
          <p:nvPr/>
        </p:nvSpPr>
        <p:spPr bwMode="auto">
          <a:xfrm>
            <a:off x="3980618" y="242529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Proactive </a:t>
            </a: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monitoring and alerts- </a:t>
            </a:r>
            <a:r>
              <a:rPr lang="en-US" altLang="zh-CN" i="1" dirty="0">
                <a:gradFill>
                  <a:gsLst>
                    <a:gs pos="0">
                      <a:srgbClr val="FFFFFF"/>
                    </a:gs>
                    <a:gs pos="100000">
                      <a:srgbClr val="FFFFFF"/>
                    </a:gs>
                  </a:gsLst>
                  <a:lin ang="5400000" scaled="0"/>
                </a:gradFill>
                <a:latin typeface="Segoe UI" pitchFamily="34" charset="0"/>
                <a:ea typeface="Segoe UI" pitchFamily="34" charset="0"/>
                <a:cs typeface="Segoe UI" pitchFamily="34" charset="0"/>
              </a:rPr>
              <a:t>Updated</a:t>
            </a:r>
            <a:endPar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ounded Rectangle 11"/>
          <p:cNvSpPr/>
          <p:nvPr/>
        </p:nvSpPr>
        <p:spPr bwMode="auto">
          <a:xfrm>
            <a:off x="3980618" y="287814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Provide remote </a:t>
            </a:r>
            <a:r>
              <a:rPr lang="en-US" altLang="zh-CN"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assistance- </a:t>
            </a:r>
            <a:r>
              <a:rPr lang="en-US" altLang="zh-CN" i="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Updated</a:t>
            </a:r>
            <a:endPar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bwMode="auto">
          <a:xfrm>
            <a:off x="3980618" y="333099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Inventory hardware and software </a:t>
            </a:r>
          </a:p>
        </p:txBody>
      </p:sp>
      <p:sp>
        <p:nvSpPr>
          <p:cNvPr id="14" name="Rounded Rectangle 13"/>
          <p:cNvSpPr/>
          <p:nvPr/>
        </p:nvSpPr>
        <p:spPr bwMode="auto">
          <a:xfrm>
            <a:off x="3980618" y="378384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Monitor &amp; track licenses - </a:t>
            </a:r>
            <a:r>
              <a:rPr lang="en-US" altLang="zh-CN" i="1" dirty="0">
                <a:gradFill>
                  <a:gsLst>
                    <a:gs pos="0">
                      <a:srgbClr val="FFFFFF"/>
                    </a:gs>
                    <a:gs pos="100000">
                      <a:srgbClr val="FFFFFF"/>
                    </a:gs>
                  </a:gsLst>
                  <a:lin ang="5400000" scaled="0"/>
                </a:gradFill>
                <a:latin typeface="Segoe UI" pitchFamily="34" charset="0"/>
                <a:ea typeface="Segoe UI" pitchFamily="34" charset="0"/>
                <a:cs typeface="Segoe UI" pitchFamily="34" charset="0"/>
              </a:rPr>
              <a:t>Updated</a:t>
            </a: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
            </a:r>
          </a:p>
        </p:txBody>
      </p:sp>
      <p:sp>
        <p:nvSpPr>
          <p:cNvPr id="15" name="Rounded Rectangle 14"/>
          <p:cNvSpPr/>
          <p:nvPr/>
        </p:nvSpPr>
        <p:spPr bwMode="auto">
          <a:xfrm>
            <a:off x="3982890" y="423669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Increase insight with reporting - </a:t>
            </a:r>
            <a:r>
              <a:rPr lang="en-US" altLang="zh-CN" i="1" dirty="0">
                <a:gradFill>
                  <a:gsLst>
                    <a:gs pos="0">
                      <a:srgbClr val="FFFFFF"/>
                    </a:gs>
                    <a:gs pos="100000">
                      <a:srgbClr val="FFFFFF"/>
                    </a:gs>
                  </a:gsLst>
                  <a:lin ang="5400000" scaled="0"/>
                </a:gradFill>
                <a:latin typeface="Segoe UI" pitchFamily="34" charset="0"/>
                <a:ea typeface="Segoe UI" pitchFamily="34" charset="0"/>
                <a:cs typeface="Segoe UI" pitchFamily="34" charset="0"/>
              </a:rPr>
              <a:t>Updated</a:t>
            </a: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
            </a:r>
          </a:p>
        </p:txBody>
      </p:sp>
      <p:sp>
        <p:nvSpPr>
          <p:cNvPr id="16" name="Rounded Rectangle 15"/>
          <p:cNvSpPr/>
          <p:nvPr/>
        </p:nvSpPr>
        <p:spPr bwMode="auto">
          <a:xfrm>
            <a:off x="3957878" y="4689546"/>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Set security policies</a:t>
            </a:r>
          </a:p>
        </p:txBody>
      </p:sp>
      <p:sp>
        <p:nvSpPr>
          <p:cNvPr id="17" name="Rounded Rectangle 16"/>
          <p:cNvSpPr/>
          <p:nvPr/>
        </p:nvSpPr>
        <p:spPr bwMode="auto">
          <a:xfrm>
            <a:off x="3978667" y="1972448"/>
            <a:ext cx="5067847" cy="36576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lnSpcReduction="1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Distribute software - </a:t>
            </a:r>
            <a:r>
              <a:rPr lang="en-US" altLang="zh-CN" i="1" dirty="0">
                <a:gradFill>
                  <a:gsLst>
                    <a:gs pos="0">
                      <a:srgbClr val="FFFFFF"/>
                    </a:gs>
                    <a:gs pos="100000">
                      <a:srgbClr val="FFFFFF"/>
                    </a:gs>
                  </a:gsLst>
                  <a:lin ang="5400000" scaled="0"/>
                </a:gradFill>
                <a:latin typeface="Segoe UI" pitchFamily="34" charset="0"/>
                <a:ea typeface="Segoe UI" pitchFamily="34" charset="0"/>
                <a:cs typeface="Segoe UI" pitchFamily="34" charset="0"/>
              </a:rPr>
              <a:t>New</a:t>
            </a:r>
            <a:endPar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Title 17"/>
          <p:cNvSpPr>
            <a:spLocks noGrp="1"/>
          </p:cNvSpPr>
          <p:nvPr>
            <p:ph type="title"/>
          </p:nvPr>
        </p:nvSpPr>
        <p:spPr>
          <a:xfrm>
            <a:off x="361949" y="227013"/>
            <a:ext cx="8418513" cy="729430"/>
          </a:xfrm>
        </p:spPr>
        <p:txBody>
          <a:bodyPr/>
          <a:lstStyle/>
          <a:p>
            <a:r>
              <a:rPr lang="en-US" dirty="0" smtClean="0">
                <a:ea typeface="Segoe UI" pitchFamily="34" charset="0"/>
              </a:rPr>
              <a:t>Help Manage &amp; Secure PCs Anywhere</a:t>
            </a:r>
            <a:br>
              <a:rPr lang="en-US" dirty="0" smtClean="0">
                <a:ea typeface="Segoe UI" pitchFamily="34" charset="0"/>
              </a:rPr>
            </a:br>
            <a:r>
              <a:rPr lang="en-US" sz="1800" dirty="0">
                <a:ea typeface="Segoe UI" pitchFamily="34" charset="0"/>
              </a:rPr>
              <a:t>Simple Web-Based Administration Console</a:t>
            </a:r>
          </a:p>
        </p:txBody>
      </p:sp>
      <p:pic>
        <p:nvPicPr>
          <p:cNvPr id="1026" name="Picture 2" descr="C:\Users\asnaidu\Desktop\Jupiter\v2 GA - Oct 2011\Screenshots\Figure 1 - System Overvi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123" y="1885358"/>
            <a:ext cx="4334161" cy="2587244"/>
          </a:xfrm>
          <a:prstGeom prst="roundRect">
            <a:avLst>
              <a:gd name="adj" fmla="val 912"/>
            </a:avLst>
          </a:prstGeom>
          <a:noFill/>
          <a:ln w="9525">
            <a:noFill/>
            <a:miter lim="800000"/>
            <a:headEnd/>
            <a:tailEnd/>
          </a:ln>
          <a:effectLst>
            <a:outerShdw blurRad="76200" dir="13500000" sy="23000" kx="1200000" algn="br" rotWithShape="0">
              <a:prstClr val="black">
                <a:alpha val="20000"/>
              </a:prstClr>
            </a:outerShdw>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57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61949" y="227013"/>
            <a:ext cx="8418513" cy="729430"/>
          </a:xfrm>
        </p:spPr>
        <p:txBody>
          <a:bodyPr/>
          <a:lstStyle/>
          <a:p>
            <a:r>
              <a:rPr dirty="0" smtClean="0">
                <a:ea typeface="Segoe UI" pitchFamily="34" charset="0"/>
              </a:rPr>
              <a:t>The Best Windows Experience</a:t>
            </a:r>
            <a:br>
              <a:rPr dirty="0" smtClean="0">
                <a:ea typeface="Segoe UI" pitchFamily="34" charset="0"/>
              </a:rPr>
            </a:br>
            <a:r>
              <a:rPr sz="1800" dirty="0" smtClean="0">
                <a:ea typeface="Segoe UI" pitchFamily="34" charset="0"/>
              </a:rPr>
              <a:t>Get Windows 7 Enterprise and more </a:t>
            </a:r>
            <a:endParaRPr lang="en-US" sz="1800" dirty="0">
              <a:ea typeface="Segoe UI" pitchFamily="34" charset="0"/>
            </a:endParaRPr>
          </a:p>
        </p:txBody>
      </p:sp>
      <p:sp>
        <p:nvSpPr>
          <p:cNvPr id="32" name="Rounded Rectangle 31"/>
          <p:cNvSpPr/>
          <p:nvPr/>
        </p:nvSpPr>
        <p:spPr bwMode="auto">
          <a:xfrm flipH="1">
            <a:off x="428624" y="1664367"/>
            <a:ext cx="4659333" cy="912499"/>
          </a:xfrm>
          <a:prstGeom prst="roundRect">
            <a:avLst>
              <a:gd name="adj" fmla="val 11940"/>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SzPct val="90000"/>
              <a:defRPr/>
            </a:pPr>
            <a: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Standardize on a single version </a:t>
            </a:r>
            <a:b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of Windows to increase efficiency </a:t>
            </a:r>
          </a:p>
        </p:txBody>
      </p:sp>
      <p:sp>
        <p:nvSpPr>
          <p:cNvPr id="33" name="Rounded Rectangle 32"/>
          <p:cNvSpPr/>
          <p:nvPr/>
        </p:nvSpPr>
        <p:spPr bwMode="auto">
          <a:xfrm flipH="1">
            <a:off x="428624" y="2728206"/>
            <a:ext cx="4659333" cy="822960"/>
          </a:xfrm>
          <a:prstGeom prst="roundRect">
            <a:avLst>
              <a:gd name="adj" fmla="val 11426"/>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SzPct val="90000"/>
              <a:defRPr/>
            </a:pPr>
            <a: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Upgrade to Windows 7 Enterprise </a:t>
            </a:r>
          </a:p>
        </p:txBody>
      </p:sp>
      <p:sp>
        <p:nvSpPr>
          <p:cNvPr id="34" name="Rounded Rectangle 33"/>
          <p:cNvSpPr/>
          <p:nvPr/>
        </p:nvSpPr>
        <p:spPr bwMode="auto">
          <a:xfrm flipH="1">
            <a:off x="428624" y="3702506"/>
            <a:ext cx="4659333" cy="822960"/>
          </a:xfrm>
          <a:prstGeom prst="roundRect">
            <a:avLst>
              <a:gd name="adj" fmla="val 12474"/>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SzPct val="90000"/>
              <a:defRPr/>
            </a:pPr>
            <a: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Run any version of Windows</a:t>
            </a:r>
          </a:p>
        </p:txBody>
      </p:sp>
      <p:sp>
        <p:nvSpPr>
          <p:cNvPr id="35" name="Rounded Rectangle 34"/>
          <p:cNvSpPr/>
          <p:nvPr/>
        </p:nvSpPr>
        <p:spPr bwMode="auto">
          <a:xfrm flipH="1">
            <a:off x="428624" y="4676806"/>
            <a:ext cx="4659333" cy="822960"/>
          </a:xfrm>
          <a:prstGeom prst="roundRect">
            <a:avLst>
              <a:gd name="adj" fmla="val 12474"/>
            </a:avLst>
          </a:prstGeom>
          <a:gradFill flip="none" rotWithShape="1">
            <a:gsLst>
              <a:gs pos="0">
                <a:srgbClr val="FFFFFF">
                  <a:alpha val="0"/>
                </a:srgbClr>
              </a:gs>
              <a:gs pos="64000">
                <a:srgbClr val="000000">
                  <a:alpha val="62000"/>
                </a:srgbClr>
              </a:gs>
            </a:gsLst>
            <a:lin ang="0" scaled="1"/>
            <a:tileRect/>
          </a:gradFill>
          <a:ln w="12700">
            <a:noFill/>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SzPct val="90000"/>
              <a:defRPr/>
            </a:pPr>
            <a: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Upgrades to future </a:t>
            </a:r>
            <a:b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2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Windows versions</a:t>
            </a:r>
          </a:p>
        </p:txBody>
      </p:sp>
      <p:sp>
        <p:nvSpPr>
          <p:cNvPr id="16" name="Rounded Rectangle 15"/>
          <p:cNvSpPr/>
          <p:nvPr/>
        </p:nvSpPr>
        <p:spPr bwMode="auto">
          <a:xfrm>
            <a:off x="5198268" y="1664365"/>
            <a:ext cx="3316636" cy="3835401"/>
          </a:xfrm>
          <a:prstGeom prst="roundRect">
            <a:avLst>
              <a:gd name="adj" fmla="val 5008"/>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lvl="0" indent="-107950" algn="ctr" defTabSz="2400300" fontAlgn="base">
              <a:lnSpc>
                <a:spcPct val="90000"/>
              </a:lnSpc>
              <a:spcBef>
                <a:spcPct val="0"/>
              </a:spcBef>
              <a:spcAft>
                <a:spcPct val="35000"/>
              </a:spcAft>
              <a:defRPr/>
            </a:pPr>
            <a:endParaRPr lang="en-US" sz="3200"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endParaRPr>
          </a:p>
        </p:txBody>
      </p:sp>
      <p:pic>
        <p:nvPicPr>
          <p:cNvPr id="17" name="Picture 3" descr="C:\Users\aheaton\Desktop\PMGb_Win7_default_desktop.jpg"/>
          <p:cNvPicPr>
            <a:picLocks noChangeAspect="1" noChangeArrowheads="1"/>
          </p:cNvPicPr>
          <p:nvPr/>
        </p:nvPicPr>
        <p:blipFill>
          <a:blip r:embed="rId3" cstate="print"/>
          <a:srcRect/>
          <a:stretch>
            <a:fillRect/>
          </a:stretch>
        </p:blipFill>
        <p:spPr bwMode="auto">
          <a:xfrm>
            <a:off x="6717388" y="1854868"/>
            <a:ext cx="1418173" cy="1073367"/>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2000" endA="300" endPos="35000" dir="5400000" sy="-100000" algn="bl" rotWithShape="0"/>
          </a:effectLst>
          <a:scene3d>
            <a:camera prst="perspectiveHeroicExtremeLeftFacing"/>
            <a:lightRig rig="soft" dir="t"/>
          </a:scene3d>
          <a:sp3d contourW="12700" prstMaterial="matte">
            <a:bevelT w="63500" h="50800"/>
            <a:contourClr>
              <a:srgbClr val="C0C0C0"/>
            </a:contourClr>
          </a:sp3d>
        </p:spPr>
      </p:pic>
      <p:pic>
        <p:nvPicPr>
          <p:cNvPr id="18" name="Picture 17" descr="Windows 7 Enterprise v r.png"/>
          <p:cNvPicPr>
            <a:picLocks noChangeAspect="1"/>
          </p:cNvPicPr>
          <p:nvPr/>
        </p:nvPicPr>
        <p:blipFill>
          <a:blip r:embed="rId4" cstate="print"/>
          <a:stretch>
            <a:fillRect/>
          </a:stretch>
        </p:blipFill>
        <p:spPr>
          <a:xfrm>
            <a:off x="5491759" y="1912461"/>
            <a:ext cx="1076532" cy="921182"/>
          </a:xfrm>
          <a:prstGeom prst="rect">
            <a:avLst/>
          </a:prstGeom>
        </p:spPr>
      </p:pic>
      <p:sp>
        <p:nvSpPr>
          <p:cNvPr id="30" name="Rounded Rectangle 29"/>
          <p:cNvSpPr/>
          <p:nvPr/>
        </p:nvSpPr>
        <p:spPr bwMode="ltGray">
          <a:xfrm>
            <a:off x="5331016" y="3842070"/>
            <a:ext cx="3183887" cy="394496"/>
          </a:xfrm>
          <a:prstGeom prst="roundRect">
            <a:avLst>
              <a:gd name="adj" fmla="val 199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18288" bIns="45720" numCol="1" rtlCol="0" anchor="ctr" anchorCtr="0" compatLnSpc="1">
            <a:prstTxWarp prst="textNoShape">
              <a:avLst/>
            </a:prstTxWarp>
            <a:spAutoFit/>
          </a:bodyPr>
          <a:lstStyle/>
          <a:p>
            <a:pPr marL="0" lvl="1" indent="-232992" fontAlgn="base">
              <a:lnSpc>
                <a:spcPct val="90000"/>
              </a:lnSpc>
              <a:spcBef>
                <a:spcPct val="0"/>
              </a:spcBef>
              <a:spcAft>
                <a:spcPct val="35000"/>
              </a:spcAft>
              <a:buClr>
                <a:schemeClr val="tx1"/>
              </a:buClr>
              <a:buSzPct val="90000"/>
              <a:defRPr/>
            </a:pPr>
            <a:r>
              <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Improved UI &amp; Search </a:t>
            </a:r>
          </a:p>
        </p:txBody>
      </p:sp>
      <p:sp>
        <p:nvSpPr>
          <p:cNvPr id="28" name="Rounded Rectangle 27"/>
          <p:cNvSpPr/>
          <p:nvPr/>
        </p:nvSpPr>
        <p:spPr bwMode="ltGray">
          <a:xfrm>
            <a:off x="5331016" y="4304764"/>
            <a:ext cx="3183887" cy="374672"/>
          </a:xfrm>
          <a:prstGeom prst="roundRect">
            <a:avLst>
              <a:gd name="adj" fmla="val 15538"/>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18288" bIns="45720" numCol="1" rtlCol="0" anchor="ctr" anchorCtr="0" compatLnSpc="1">
            <a:prstTxWarp prst="textNoShape">
              <a:avLst/>
            </a:prstTxWarp>
            <a:spAutoFit/>
          </a:bodyPr>
          <a:lstStyle/>
          <a:p>
            <a:pPr marL="0" lvl="1" indent="-232992" fontAlgn="base">
              <a:lnSpc>
                <a:spcPct val="90000"/>
              </a:lnSpc>
              <a:spcBef>
                <a:spcPct val="0"/>
              </a:spcBef>
              <a:spcAft>
                <a:spcPct val="35000"/>
              </a:spcAft>
              <a:buClr>
                <a:schemeClr val="tx1"/>
              </a:buClr>
              <a:buSzPct val="90000"/>
              <a:defRPr/>
            </a:pPr>
            <a:r>
              <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Better Mobility Experience</a:t>
            </a:r>
          </a:p>
        </p:txBody>
      </p:sp>
      <p:sp>
        <p:nvSpPr>
          <p:cNvPr id="26" name="Rounded Rectangle 25"/>
          <p:cNvSpPr/>
          <p:nvPr/>
        </p:nvSpPr>
        <p:spPr bwMode="ltGray">
          <a:xfrm>
            <a:off x="5331016" y="4772818"/>
            <a:ext cx="3183887" cy="630936"/>
          </a:xfrm>
          <a:prstGeom prst="roundRect">
            <a:avLst>
              <a:gd name="adj" fmla="val 11643"/>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18288" bIns="45720" numCol="1" rtlCol="0" anchor="ctr" anchorCtr="0" compatLnSpc="1">
            <a:prstTxWarp prst="textNoShape">
              <a:avLst/>
            </a:prstTxWarp>
            <a:spAutoFit/>
          </a:bodyPr>
          <a:lstStyle/>
          <a:p>
            <a:pPr marL="0" lvl="1" indent="-232992" fontAlgn="base">
              <a:lnSpc>
                <a:spcPct val="90000"/>
              </a:lnSpc>
              <a:spcBef>
                <a:spcPct val="0"/>
              </a:spcBef>
              <a:spcAft>
                <a:spcPct val="35000"/>
              </a:spcAft>
              <a:buClr>
                <a:schemeClr val="tx1"/>
              </a:buClr>
              <a:buSzPct val="90000"/>
              <a:defRPr/>
            </a:pPr>
            <a:r>
              <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Speed, reliability, </a:t>
            </a:r>
            <a:br>
              <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and responsiveness</a:t>
            </a:r>
          </a:p>
        </p:txBody>
      </p:sp>
      <p:sp>
        <p:nvSpPr>
          <p:cNvPr id="24" name="Rounded Rectangle 23"/>
          <p:cNvSpPr/>
          <p:nvPr/>
        </p:nvSpPr>
        <p:spPr bwMode="ltGray">
          <a:xfrm>
            <a:off x="5331016" y="3399200"/>
            <a:ext cx="3183887" cy="374672"/>
          </a:xfrm>
          <a:prstGeom prst="roundRect">
            <a:avLst>
              <a:gd name="adj" fmla="val 15538"/>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18288" bIns="45720" numCol="1" rtlCol="0" anchor="ctr" anchorCtr="0" compatLnSpc="1">
            <a:prstTxWarp prst="textNoShape">
              <a:avLst/>
            </a:prstTxWarp>
            <a:spAutoFit/>
          </a:bodyPr>
          <a:lstStyle/>
          <a:p>
            <a:pPr marL="0" lvl="1" indent="-232992" fontAlgn="base">
              <a:lnSpc>
                <a:spcPct val="90000"/>
              </a:lnSpc>
              <a:spcBef>
                <a:spcPct val="0"/>
              </a:spcBef>
              <a:spcAft>
                <a:spcPct val="35000"/>
              </a:spcAft>
              <a:buClr>
                <a:schemeClr val="tx1"/>
              </a:buClr>
              <a:buSzPct val="90000"/>
              <a:defRPr/>
            </a:pPr>
            <a:r>
              <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BitLocker To Go</a:t>
            </a:r>
            <a:r>
              <a:rPr lang="en-US" dirty="0">
                <a:latin typeface="Segoe UI" pitchFamily="34" charset="0"/>
                <a:ea typeface="Segoe UI" pitchFamily="34" charset="0"/>
                <a:cs typeface="Segoe UI" pitchFamily="34" charset="0"/>
              </a:rPr>
              <a:t>™ </a:t>
            </a:r>
            <a:endParaRPr lang="en-US" altLang="zh-CN" dirty="0" smtClean="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51614337"/>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826_Intune_Template_r02">
  <a:themeElements>
    <a:clrScheme name="Windows_Intune_01">
      <a:dk1>
        <a:srgbClr val="000000"/>
      </a:dk1>
      <a:lt1>
        <a:srgbClr val="FFFFFF"/>
      </a:lt1>
      <a:dk2>
        <a:srgbClr val="000000"/>
      </a:dk2>
      <a:lt2>
        <a:srgbClr val="FFFFFF"/>
      </a:lt2>
      <a:accent1>
        <a:srgbClr val="DE7400"/>
      </a:accent1>
      <a:accent2>
        <a:srgbClr val="7DCC2E"/>
      </a:accent2>
      <a:accent3>
        <a:srgbClr val="002384"/>
      </a:accent3>
      <a:accent4>
        <a:srgbClr val="7F7F7F"/>
      </a:accent4>
      <a:accent5>
        <a:srgbClr val="D20000"/>
      </a:accent5>
      <a:accent6>
        <a:srgbClr val="F3EB4F"/>
      </a:accent6>
      <a:hlink>
        <a:srgbClr val="E0CCEB"/>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spPr>
      <a:bodyPr vert="horz" wrap="square" lIns="91440" tIns="45720" rIns="91440" bIns="45720" numCol="1" rtlCol="0" anchor="ctr" anchorCtr="0" compatLnSpc="1">
        <a:prstTxWarp prst="textNoShape">
          <a:avLst/>
        </a:prstTxWarp>
      </a:bodyPr>
      <a:lstStyle>
        <a:defPPr marL="0" indent="-232992" algn="ctr" fontAlgn="base">
          <a:lnSpc>
            <a:spcPct val="90000"/>
          </a:lnSpc>
          <a:spcBef>
            <a:spcPct val="0"/>
          </a:spcBef>
          <a:spcAft>
            <a:spcPct val="35000"/>
          </a:spcAft>
          <a:buSzPct val="90000"/>
          <a:buFontTx/>
          <a:buBlip>
            <a:blip xmlns:r="http://schemas.openxmlformats.org/officeDocument/2006/relationships" r:embed="rId1"/>
          </a:buBlip>
          <a:defRPr>
            <a:gradFill>
              <a:gsLst>
                <a:gs pos="0">
                  <a:schemeClr val="tx1"/>
                </a:gs>
                <a:gs pos="100000">
                  <a:schemeClr val="tx1"/>
                </a:gs>
              </a:gsLst>
              <a:lin ang="5400000" scaled="0"/>
            </a:gradFill>
            <a:latin typeface="Segoe UI" pitchFamily="34" charset="0"/>
            <a:cs typeface="Segoe UI" pitchFamily="34" charset="0"/>
          </a:defRPr>
        </a:defPPr>
      </a:lst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MS826_Intune_Template_r01</Template>
  <TotalTime>0</TotalTime>
  <Words>1050</Words>
  <Application>Microsoft Office PowerPoint</Application>
  <PresentationFormat>On-screen Show (4:3)</PresentationFormat>
  <Paragraphs>239</Paragraphs>
  <Slides>19</Slides>
  <Notes>16</Notes>
  <HiddenSlides>0</HiddenSlides>
  <MMClips>1</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MS826_Intune_Template_r02</vt:lpstr>
      <vt:lpstr>1_Office Theme</vt:lpstr>
      <vt:lpstr>PowerPoint Presentation</vt:lpstr>
      <vt:lpstr>PowerPoint Presentation</vt:lpstr>
      <vt:lpstr>PowerPoint Presentation</vt:lpstr>
      <vt:lpstr>PowerPoint Presentation</vt:lpstr>
      <vt:lpstr>Microsoft is serious about the cloud</vt:lpstr>
      <vt:lpstr>Microsoft Commercial Cloud Services</vt:lpstr>
      <vt:lpstr>PowerPoint Presentation</vt:lpstr>
      <vt:lpstr>Help Manage &amp; Secure PCs Anywhere Simple Web-Based Administration Console</vt:lpstr>
      <vt:lpstr>The Best Windows Experience Get Windows 7 Enterprise and more </vt:lpstr>
      <vt:lpstr>Fits Your Business Big tech results with a small tech investment </vt:lpstr>
      <vt:lpstr>PowerPoint Presentation</vt:lpstr>
      <vt:lpstr>PowerPoint Presentation</vt:lpstr>
      <vt:lpstr>Opportunity for Windows Intune from SMB to Enterprise A choice for every customer with unmanaged PC’s that needs core management</vt:lpstr>
      <vt:lpstr> </vt:lpstr>
      <vt:lpstr>Licensing &amp; Pricing</vt:lpstr>
      <vt:lpstr>Windows Intune Geographic Availability</vt:lpstr>
      <vt:lpstr>PowerPoint Presentation</vt:lpstr>
      <vt:lpstr>Business Benefits with Windows Intune Improve Security, Increase Productivity, Reduce Costs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2012-03-04T00:42:08Z</dcterms:created>
  <dcterms:modified xsi:type="dcterms:W3CDTF">2012-03-04T00:42:42Z</dcterms:modified>
</cp:coreProperties>
</file>