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77" r:id="rId2"/>
    <p:sldMasterId id="2147483791" r:id="rId3"/>
    <p:sldMasterId id="2147483805" r:id="rId4"/>
  </p:sldMasterIdLst>
  <p:notesMasterIdLst>
    <p:notesMasterId r:id="rId36"/>
  </p:notes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93" r:id="rId21"/>
    <p:sldId id="281" r:id="rId22"/>
    <p:sldId id="282" r:id="rId23"/>
    <p:sldId id="283" r:id="rId24"/>
    <p:sldId id="284" r:id="rId25"/>
    <p:sldId id="294" r:id="rId26"/>
    <p:sldId id="285" r:id="rId27"/>
    <p:sldId id="29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81" autoAdjust="0"/>
  </p:normalViewPr>
  <p:slideViewPr>
    <p:cSldViewPr>
      <p:cViewPr varScale="1"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E3FD-EB05-48B1-8A55-1C6E2CFA95F9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2706-AD2A-4114-9FAD-45242D5A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7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AC9A274-EA18-47D9-9B65-334C60FA712A}" type="slidenum">
              <a:rPr lang="ar-SA">
                <a:solidFill>
                  <a:prstClr val="black"/>
                </a:solidFill>
                <a:latin typeface="Agency FB" pitchFamily="34" charset="0"/>
              </a:rPr>
              <a:pPr eaLnBrk="1" hangingPunct="1"/>
              <a:t>13</a:t>
            </a:fld>
            <a:endParaRPr lang="en-US">
              <a:solidFill>
                <a:prstClr val="black"/>
              </a:solidFill>
              <a:latin typeface="Agency FB" pitchFamily="34" charset="0"/>
            </a:endParaRPr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Newborn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8489417F-9CC8-49C2-B1FD-EB04B96B0A1A}" type="slidenum">
              <a:rPr lang="ar-SA">
                <a:solidFill>
                  <a:prstClr val="black"/>
                </a:solidFill>
                <a:latin typeface="Agency FB" pitchFamily="34" charset="0"/>
              </a:rPr>
              <a:pPr eaLnBrk="1" hangingPunct="1"/>
              <a:t>22</a:t>
            </a:fld>
            <a:endParaRPr lang="en-US">
              <a:solidFill>
                <a:prstClr val="black"/>
              </a:solidFill>
              <a:latin typeface="Agency FB" pitchFamily="34" charset="0"/>
            </a:endParaRPr>
          </a:p>
        </p:txBody>
      </p:sp>
      <p:sp>
        <p:nvSpPr>
          <p:cNvPr id="151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FE68-81CC-48D2-9A3F-D7022F5CB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4D173-1701-4B88-92B1-5317194AB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7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5715-FCE2-498D-B2EC-C5A71703C1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41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852A-ABC4-4D4E-9AFD-BEC4170C88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02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gency FB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92F7B-993D-4ADF-9F81-F9040847E1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15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2158-D550-40D7-BDE7-02F6A70C01A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03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C08A-AEA0-4CC1-8227-BF598165AF8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23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0CD2-8B43-471E-B5EF-1E2EA3F7945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60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5D52F-846B-4B10-AA4D-6E6FDD24BD5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8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759F-D6A1-4BAD-8DCD-68A3355888C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54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79BD-24F1-4933-A02D-09F91FA107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6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9B1E-8ACD-48C3-AD93-D4CD2338C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74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F4FE2-D4BB-43DE-947C-17B2FC0F5D4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80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4EDD-C99A-452E-AE32-332350FE18D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83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663B7-30E7-4459-A7FB-4361EAA680E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98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1B40D-3599-40DE-AE5C-D4DA6C94018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71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852A-ABC4-4D4E-9AFD-BEC4170C88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12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F453-87D2-4D92-A58D-5435680DD18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41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gency FB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92F7B-993D-4ADF-9F81-F9040847E1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4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2158-D550-40D7-BDE7-02F6A70C01A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74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C08A-AEA0-4CC1-8227-BF598165AF8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8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0CD2-8B43-471E-B5EF-1E2EA3F7945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15F6-804A-4A52-9F92-14AD1D1327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67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5D52F-846B-4B10-AA4D-6E6FDD24BD5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822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759F-D6A1-4BAD-8DCD-68A3355888C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497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79BD-24F1-4933-A02D-09F91FA107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00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F4FE2-D4BB-43DE-947C-17B2FC0F5D4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56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4EDD-C99A-452E-AE32-332350FE18D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621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663B7-30E7-4459-A7FB-4361EAA680E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034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1B40D-3599-40DE-AE5C-D4DA6C94018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485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852A-ABC4-4D4E-9AFD-BEC4170C88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0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F453-87D2-4D92-A58D-5435680DD18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470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gency FB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92F7B-993D-4ADF-9F81-F9040847E1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3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7816B-1EA7-494F-B845-22EAC30D90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928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2158-D550-40D7-BDE7-02F6A70C01A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116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BC08A-AEA0-4CC1-8227-BF598165AF8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197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0CD2-8B43-471E-B5EF-1E2EA3F7945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533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5D52F-846B-4B10-AA4D-6E6FDD24BD5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017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759F-D6A1-4BAD-8DCD-68A3355888C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303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679BD-24F1-4933-A02D-09F91FA107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51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F4FE2-D4BB-43DE-947C-17B2FC0F5D4E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120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4EDD-C99A-452E-AE32-332350FE18D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080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663B7-30E7-4459-A7FB-4361EAA680E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083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1B40D-3599-40DE-AE5C-D4DA6C94018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5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17D4E-7F51-4ADB-887B-6DDF23FB01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725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852A-ABC4-4D4E-9AFD-BEC4170C887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013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F453-87D2-4D92-A58D-5435680DD18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5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B594-4D6B-4E31-8FBC-8D0A0E3137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4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004A6-C7A6-4199-BA48-2D61B2B645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7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E35AA-4A93-4652-BE52-8C17534A8B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2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CDDE-4B72-42BF-9FCC-30564FFC90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1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DFB15E-8FA0-449F-B228-4C07D2CFE52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7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D06F7-49D7-4D06-BF6D-DE1857F1AA4E}" type="slidenum">
              <a:rPr lang="ar-S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2103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gency FB" pitchFamily="34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D06F7-49D7-4D06-BF6D-DE1857F1AA4E}" type="slidenum">
              <a:rPr lang="ar-S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54035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gency FB" pitchFamily="34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D06F7-49D7-4D06-BF6D-DE1857F1AA4E}" type="slidenum">
              <a:rPr lang="ar-S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rtl="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rtl="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latin typeface="Agency FB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88212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Agency FB" pitchFamily="34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gency FB" pitchFamily="34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Image:Infant_looking_at_shiny_object.jp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Infant growth and development </a:t>
            </a:r>
            <a:endParaRPr lang="en-US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8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mtClean="0"/>
              <a:t>Dentition:</a:t>
            </a:r>
            <a:br>
              <a:rPr lang="en-US" smtClean="0"/>
            </a:br>
            <a:endParaRPr lang="en-US" smtClean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3600" smtClean="0"/>
              <a:t>Eruption of teeth starts by 5</a:t>
            </a:r>
            <a:r>
              <a:rPr lang="en-US" sz="3600" smtClean="0">
                <a:latin typeface="Agency FB"/>
              </a:rPr>
              <a:t>–</a:t>
            </a:r>
            <a:r>
              <a:rPr lang="en-US" sz="3600" smtClean="0"/>
              <a:t>6 months of age. It is called "Milky teeth" or "Deciduous teeth" or "Temporary teeth".</a:t>
            </a:r>
          </a:p>
        </p:txBody>
      </p:sp>
    </p:spTree>
    <p:extLst>
      <p:ext uri="{BB962C8B-B14F-4D97-AF65-F5344CB8AC3E}">
        <p14:creationId xmlns:p14="http://schemas.microsoft.com/office/powerpoint/2010/main" val="3798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Average age for teeth eruption: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1863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1000" y="2057400"/>
            <a:ext cx="4038600" cy="4572000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Lower central incisors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Upper central incisors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Upper lateral incisors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Lower lateral incisors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Lower first molars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Upper first molars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Lower cuspids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Upper cuspids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Lower 2nd molars	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Upper 2nd molars 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419600" y="2057400"/>
            <a:ext cx="4038600" cy="4525963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6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7.5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9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11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Erupt at 12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14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16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18 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 Erupt at 20months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400" smtClean="0"/>
              <a:t>Erupt at 24 months.</a:t>
            </a:r>
          </a:p>
        </p:txBody>
      </p:sp>
    </p:spTree>
    <p:extLst>
      <p:ext uri="{BB962C8B-B14F-4D97-AF65-F5344CB8AC3E}">
        <p14:creationId xmlns:p14="http://schemas.microsoft.com/office/powerpoint/2010/main" val="34567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Motor Development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b="1" smtClean="0"/>
              <a:t>At 2 months</a:t>
            </a:r>
          </a:p>
          <a:p>
            <a:pPr lvl="1" algn="l" rtl="0" eaLnBrk="1" hangingPunct="1">
              <a:buFontTx/>
              <a:buChar char="•"/>
              <a:defRPr/>
            </a:pPr>
            <a:r>
              <a:rPr lang="en-US" smtClean="0"/>
              <a:t>Hold head erects in mid-position.</a:t>
            </a:r>
          </a:p>
          <a:p>
            <a:pPr lvl="1" algn="l" rtl="0" eaLnBrk="1" hangingPunct="1">
              <a:buFontTx/>
              <a:buChar char="•"/>
              <a:defRPr/>
            </a:pPr>
            <a:r>
              <a:rPr lang="en-US" smtClean="0"/>
              <a:t>Turn from side back.</a:t>
            </a:r>
            <a:endParaRPr lang="en-US" b="1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b="1" smtClean="0"/>
              <a:t>At 3 months, </a:t>
            </a:r>
            <a:r>
              <a:rPr lang="en-US" smtClean="0"/>
              <a:t>the infant can</a:t>
            </a:r>
          </a:p>
          <a:p>
            <a:pPr lvl="1" algn="l" rtl="0" eaLnBrk="1" hangingPunct="1">
              <a:buFontTx/>
              <a:buChar char="•"/>
              <a:defRPr/>
            </a:pPr>
            <a:r>
              <a:rPr lang="en-US" smtClean="0"/>
              <a:t>Hold head erects and steady.</a:t>
            </a:r>
          </a:p>
          <a:p>
            <a:pPr lvl="1" algn="l" rtl="0" eaLnBrk="1" hangingPunct="1">
              <a:buFontTx/>
              <a:buChar char="•"/>
              <a:defRPr/>
            </a:pPr>
            <a:r>
              <a:rPr lang="en-US" smtClean="0"/>
              <a:t>Open or close hand loosely.</a:t>
            </a:r>
          </a:p>
          <a:p>
            <a:pPr lvl="1" algn="l" rtl="0" eaLnBrk="1" hangingPunct="1">
              <a:buFontTx/>
              <a:buChar char="•"/>
              <a:defRPr/>
            </a:pPr>
            <a:r>
              <a:rPr lang="en-US" smtClean="0"/>
              <a:t>Hold object put in hand 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143000" y="3779838"/>
            <a:ext cx="480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1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Head Control </a:t>
            </a:r>
          </a:p>
        </p:txBody>
      </p:sp>
      <p:pic>
        <p:nvPicPr>
          <p:cNvPr id="68611" name="Picture 3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457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12" name="Picture 4" descr="msotw9_temp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886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279525" y="5595938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Newborn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622925" y="5672138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Age 6 months</a:t>
            </a:r>
          </a:p>
        </p:txBody>
      </p:sp>
    </p:spTree>
    <p:extLst>
      <p:ext uri="{BB962C8B-B14F-4D97-AF65-F5344CB8AC3E}">
        <p14:creationId xmlns:p14="http://schemas.microsoft.com/office/powerpoint/2010/main" val="24578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4 months, the infant can: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Sit with adequate support</a:t>
            </a:r>
            <a:r>
              <a:rPr lang="en-US" smtClean="0"/>
              <a:t>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Roll over from front to back.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Hold head erect and steady while in sitting position.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Bring hands together in midline and plays with fingers.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Grasp objects with both hands.</a:t>
            </a:r>
          </a:p>
        </p:txBody>
      </p:sp>
    </p:spTree>
    <p:extLst>
      <p:ext uri="{BB962C8B-B14F-4D97-AF65-F5344CB8AC3E}">
        <p14:creationId xmlns:p14="http://schemas.microsoft.com/office/powerpoint/2010/main" val="2721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At 5 months, </a:t>
            </a:r>
            <a:r>
              <a:rPr lang="en-US" smtClean="0"/>
              <a:t>the infant can: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Balance head well when sitting.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Site with slight support.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Pull feet up to mouth when supine.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Grasp objects with whole hand (Rt. or Lt.).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Hold one object while looking at another </a:t>
            </a:r>
          </a:p>
        </p:txBody>
      </p:sp>
    </p:spTree>
    <p:extLst>
      <p:ext uri="{BB962C8B-B14F-4D97-AF65-F5344CB8AC3E}">
        <p14:creationId xmlns:p14="http://schemas.microsoft.com/office/powerpoint/2010/main" val="25098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6 months, the infant can: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Sit alone briefly.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Turn completely over ( abdomen to abdomen 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Lift chest and upper abdomen when prone.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Hold own bottle.</a:t>
            </a:r>
          </a:p>
        </p:txBody>
      </p:sp>
    </p:spTree>
    <p:extLst>
      <p:ext uri="{BB962C8B-B14F-4D97-AF65-F5344CB8AC3E}">
        <p14:creationId xmlns:p14="http://schemas.microsoft.com/office/powerpoint/2010/main" val="16205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Sitting Up</a:t>
            </a:r>
          </a:p>
        </p:txBody>
      </p:sp>
      <p:pic>
        <p:nvPicPr>
          <p:cNvPr id="54275" name="Picture 3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886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6" name="Picture 4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342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31925" y="5595938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Age 2 months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546725" y="5748338"/>
            <a:ext cx="20510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Age 8 months</a:t>
            </a:r>
          </a:p>
        </p:txBody>
      </p:sp>
    </p:spTree>
    <p:extLst>
      <p:ext uri="{BB962C8B-B14F-4D97-AF65-F5344CB8AC3E}">
        <p14:creationId xmlns:p14="http://schemas.microsoft.com/office/powerpoint/2010/main" val="4050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7 months, the infant can: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Sit alone.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Hold cup.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Imitate simple acts of others.</a:t>
            </a:r>
          </a:p>
        </p:txBody>
      </p:sp>
    </p:spTree>
    <p:extLst>
      <p:ext uri="{BB962C8B-B14F-4D97-AF65-F5344CB8AC3E}">
        <p14:creationId xmlns:p14="http://schemas.microsoft.com/office/powerpoint/2010/main" val="24176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8 months, the infant can: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Site alone steadily.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Drink from cup with assistance.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Eat finger food that can be held in one hand.</a:t>
            </a:r>
          </a:p>
        </p:txBody>
      </p:sp>
    </p:spTree>
    <p:extLst>
      <p:ext uri="{BB962C8B-B14F-4D97-AF65-F5344CB8AC3E}">
        <p14:creationId xmlns:p14="http://schemas.microsoft.com/office/powerpoint/2010/main" val="8037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i="1" smtClean="0"/>
              <a:t> </a:t>
            </a:r>
            <a:r>
              <a:rPr lang="en-US" smtClean="0"/>
              <a:t>Definition of normal infant:-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eaLnBrk="1" hangingPunct="1">
              <a:buFont typeface="Agency FB" pitchFamily="34" charset="0"/>
              <a:buNone/>
              <a:defRPr/>
            </a:pPr>
            <a:r>
              <a:rPr lang="en-US" sz="4000" smtClean="0"/>
              <a:t>It is the period which starts at the end of the first month up to the end of the first year of age. Infant's growth and development during this period </a:t>
            </a:r>
            <a:r>
              <a:rPr lang="en-US" sz="4000" smtClean="0">
                <a:solidFill>
                  <a:schemeClr val="hlink"/>
                </a:solidFill>
              </a:rPr>
              <a:t>are rapid</a:t>
            </a:r>
            <a:r>
              <a:rPr lang="en-US" sz="40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708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9 months, the infant can: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Rise to sitting position alone.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Crawl </a:t>
            </a:r>
            <a:r>
              <a:rPr lang="en-US" smtClean="0"/>
              <a:t>(i.e., pull body while in prone position).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Hold one bottle with good hand-mouth coordination </a:t>
            </a:r>
          </a:p>
        </p:txBody>
      </p:sp>
    </p:spTree>
    <p:extLst>
      <p:ext uri="{BB962C8B-B14F-4D97-AF65-F5344CB8AC3E}">
        <p14:creationId xmlns:p14="http://schemas.microsoft.com/office/powerpoint/2010/main" val="30775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10 months, the infant can: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229600" cy="4525963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Creep well</a:t>
            </a:r>
            <a:r>
              <a:rPr lang="en-US" smtClean="0"/>
              <a:t> (use hands and legs).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Walk but with help.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Bring the hands together.</a:t>
            </a:r>
            <a:endParaRPr lang="en-US" b="1" smtClean="0"/>
          </a:p>
          <a:p>
            <a:pPr algn="l" rtl="0" eaLnBrk="1" hangingPunct="1">
              <a:buFontTx/>
              <a:buNone/>
              <a:defRPr/>
            </a:pPr>
            <a:r>
              <a:rPr lang="en-US" sz="4400" b="1" smtClean="0">
                <a:solidFill>
                  <a:schemeClr val="tx2"/>
                </a:solidFill>
              </a:rPr>
              <a:t>At 11 months , the infant can: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Walk </a:t>
            </a:r>
            <a:r>
              <a:rPr lang="en-US" smtClean="0"/>
              <a:t>holding on furniture.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Stand</a:t>
            </a:r>
            <a:r>
              <a:rPr lang="en-US" smtClean="0"/>
              <a:t> erect with minimal support</a:t>
            </a:r>
          </a:p>
        </p:txBody>
      </p:sp>
    </p:spTree>
    <p:extLst>
      <p:ext uri="{BB962C8B-B14F-4D97-AF65-F5344CB8AC3E}">
        <p14:creationId xmlns:p14="http://schemas.microsoft.com/office/powerpoint/2010/main" val="35286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Ambulation</a:t>
            </a:r>
          </a:p>
        </p:txBody>
      </p:sp>
      <p:pic>
        <p:nvPicPr>
          <p:cNvPr id="55299" name="Picture 3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320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165725" y="5291138"/>
            <a:ext cx="19732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13 month old</a:t>
            </a:r>
          </a:p>
        </p:txBody>
      </p:sp>
      <p:pic>
        <p:nvPicPr>
          <p:cNvPr id="55301" name="Picture 5" descr="msotw9_temp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32194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050925" y="5900738"/>
            <a:ext cx="26876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Nine to 12-months</a:t>
            </a:r>
          </a:p>
        </p:txBody>
      </p:sp>
    </p:spTree>
    <p:extLst>
      <p:ext uri="{BB962C8B-B14F-4D97-AF65-F5344CB8AC3E}">
        <p14:creationId xmlns:p14="http://schemas.microsoft.com/office/powerpoint/2010/main" val="38401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12 months , the infant can: 	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Stand-alone</a:t>
            </a:r>
            <a:r>
              <a:rPr lang="en-US" smtClean="0"/>
              <a:t> for variable length of time.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Site down from standing</a:t>
            </a:r>
            <a:r>
              <a:rPr lang="en-US" smtClean="0"/>
              <a:t> position alone.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>
                <a:solidFill>
                  <a:schemeClr val="hlink"/>
                </a:solidFill>
              </a:rPr>
              <a:t>Walk in few steps</a:t>
            </a:r>
            <a:r>
              <a:rPr lang="en-US" smtClean="0"/>
              <a:t> with help or alone (hands held at shoulder height for balance).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Pick up small bits of food and transfers them to his mouth </a:t>
            </a:r>
          </a:p>
        </p:txBody>
      </p:sp>
    </p:spTree>
    <p:extLst>
      <p:ext uri="{BB962C8B-B14F-4D97-AF65-F5344CB8AC3E}">
        <p14:creationId xmlns:p14="http://schemas.microsoft.com/office/powerpoint/2010/main" val="22310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Fine Motor Development</a:t>
            </a:r>
            <a:br>
              <a:rPr lang="en-US" sz="4000" smtClean="0"/>
            </a:br>
            <a:r>
              <a:rPr lang="en-US" sz="4000" smtClean="0"/>
              <a:t>in infancy</a:t>
            </a:r>
          </a:p>
        </p:txBody>
      </p:sp>
      <p:pic>
        <p:nvPicPr>
          <p:cNvPr id="56323" name="Picture 3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505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4" name="Picture 4" descr="msotw9_tem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581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898525" y="4300538"/>
            <a:ext cx="18383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6-month-old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94325" y="4910138"/>
            <a:ext cx="20050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ahoma" pitchFamily="34" charset="0"/>
              </a:rPr>
              <a:t>12-month-old</a:t>
            </a:r>
          </a:p>
        </p:txBody>
      </p:sp>
    </p:spTree>
    <p:extLst>
      <p:ext uri="{BB962C8B-B14F-4D97-AF65-F5344CB8AC3E}">
        <p14:creationId xmlns:p14="http://schemas.microsoft.com/office/powerpoint/2010/main" val="13910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Ambulation(motor growth)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9 month old: crawl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10 month old: creep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1 year: stand independently from a crawl &amp; creep position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13 month old: walk and toddle quickly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15 month old: can run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16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Emotional development: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 His emotions are instable, where it is rapidly changes from crying to laughter.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His affection for or love family members appears.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200" b="1" smtClean="0">
                <a:solidFill>
                  <a:schemeClr val="hlink"/>
                </a:solidFill>
              </a:rPr>
              <a:t>By 10 months</a:t>
            </a:r>
            <a:r>
              <a:rPr lang="en-US" smtClean="0"/>
              <a:t>, he expresses several beginning recognizable emotions, such as anger, sadness, pleasure, jealousy, anxiety and affection. </a:t>
            </a:r>
          </a:p>
          <a:p>
            <a:pPr lvl="1"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3200" b="1" smtClean="0">
                <a:solidFill>
                  <a:schemeClr val="hlink"/>
                </a:solidFill>
              </a:rPr>
              <a:t>By 12 months</a:t>
            </a:r>
            <a:r>
              <a:rPr lang="en-US" smtClean="0"/>
              <a:t> of age, these emotions are clearly distinguishable.</a:t>
            </a:r>
          </a:p>
        </p:txBody>
      </p:sp>
    </p:spTree>
    <p:extLst>
      <p:ext uri="{BB962C8B-B14F-4D97-AF65-F5344CB8AC3E}">
        <p14:creationId xmlns:p14="http://schemas.microsoft.com/office/powerpoint/2010/main" val="10894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Social development</a:t>
            </a:r>
            <a:r>
              <a:rPr lang="en-US" dirty="0" smtClean="0"/>
              <a:t> 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696200" cy="6248400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z="2800" dirty="0" smtClean="0"/>
              <a:t>He </a:t>
            </a:r>
            <a:r>
              <a:rPr lang="en-US" sz="2800" dirty="0" smtClean="0">
                <a:solidFill>
                  <a:schemeClr val="hlink"/>
                </a:solidFill>
              </a:rPr>
              <a:t>learns</a:t>
            </a:r>
            <a:r>
              <a:rPr lang="en-US" sz="2800" dirty="0" smtClean="0"/>
              <a:t> that crying brings attention.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800" dirty="0" smtClean="0"/>
              <a:t>The infant </a:t>
            </a:r>
            <a:r>
              <a:rPr lang="en-US" sz="2800" dirty="0" smtClean="0">
                <a:solidFill>
                  <a:schemeClr val="hlink"/>
                </a:solidFill>
              </a:rPr>
              <a:t>smiles in response to smile of others</a:t>
            </a:r>
            <a:r>
              <a:rPr lang="en-US" sz="2800" dirty="0" smtClean="0"/>
              <a:t>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800" dirty="0" smtClean="0"/>
              <a:t>The infant shows </a:t>
            </a:r>
            <a:r>
              <a:rPr lang="en-US" sz="2800" dirty="0" smtClean="0">
                <a:solidFill>
                  <a:schemeClr val="hlink"/>
                </a:solidFill>
              </a:rPr>
              <a:t>fear of stranger</a:t>
            </a:r>
            <a:r>
              <a:rPr lang="en-US" sz="2800" dirty="0" smtClean="0"/>
              <a:t> (stranger anxiety).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He responds socially to his name.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sz="2800" dirty="0" smtClean="0"/>
              <a:t>According to </a:t>
            </a:r>
            <a:r>
              <a:rPr lang="en-US" b="1" u="sng" dirty="0" smtClean="0">
                <a:solidFill>
                  <a:schemeClr val="hlink"/>
                </a:solidFill>
              </a:rPr>
              <a:t>Erikson, the infant develops sense of trust</a:t>
            </a:r>
            <a:r>
              <a:rPr lang="en-US" b="1" u="sng" dirty="0" smtClean="0"/>
              <a:t>.</a:t>
            </a:r>
            <a:r>
              <a:rPr lang="en-US" sz="2800" dirty="0" smtClean="0"/>
              <a:t> Through the infant's interaction with caregiver (mainly the mother), especially during feeding, he learns to trust others through the relief of basic needs.</a:t>
            </a:r>
          </a:p>
        </p:txBody>
      </p:sp>
    </p:spTree>
    <p:extLst>
      <p:ext uri="{BB962C8B-B14F-4D97-AF65-F5344CB8AC3E}">
        <p14:creationId xmlns:p14="http://schemas.microsoft.com/office/powerpoint/2010/main" val="1257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As an infant's vision develops, he or she may seem preoccupied with watching surrounding objects and people</a:t>
            </a:r>
            <a:endParaRPr lang="en-US" dirty="0" smtClean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0900" name="Picture 7" descr="As an infant's vision develops, he or she may seem preoccupied with watching surrounding objects and people.">
            <a:hlinkClick r:id="rId2" tooltip="As an infant's vision develops, he or she may seem preoccupied with watching surrounding objects and people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575"/>
            <a:ext cx="8229600" cy="472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5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Speech Milestones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dirty="0" smtClean="0"/>
              <a:t>1-2 months: coos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dirty="0" smtClean="0"/>
              <a:t>2-6 months: laughs and squeals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dirty="0" smtClean="0"/>
              <a:t>8-9 months babbles: mama/dada as sounds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600" dirty="0" smtClean="0"/>
              <a:t>10-12 months: </a:t>
            </a:r>
            <a:r>
              <a:rPr lang="en-US" sz="3600" dirty="0" smtClean="0">
                <a:latin typeface="Agency FB"/>
              </a:rPr>
              <a:t>“</a:t>
            </a:r>
            <a:r>
              <a:rPr lang="en-US" sz="3600" dirty="0" smtClean="0"/>
              <a:t>mama/dada specific 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45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Physical growth of normal infant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Weight : the infant gains :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            - Birth to 4 months → ¾ kg /month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           - 5 to 8 months → ½ kg / month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           - 9 to 12 months → ¼ kg /month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endParaRPr lang="en-US" smtClean="0"/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The infant will double his birth wt by 4-5 months and triple it by 10-12 months of age </a:t>
            </a:r>
          </a:p>
        </p:txBody>
      </p:sp>
    </p:spTree>
    <p:extLst>
      <p:ext uri="{BB962C8B-B14F-4D97-AF65-F5344CB8AC3E}">
        <p14:creationId xmlns:p14="http://schemas.microsoft.com/office/powerpoint/2010/main" val="35319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Hearing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BAER hearing test done at birth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Ability to hear correlates with ability enunciate words properly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Always ask about history of otitis media </a:t>
            </a:r>
            <a:r>
              <a:rPr lang="en-US" sz="2800" smtClean="0">
                <a:latin typeface="Agency FB"/>
              </a:rPr>
              <a:t>–</a:t>
            </a:r>
            <a:r>
              <a:rPr lang="en-US" sz="2800" smtClean="0"/>
              <a:t> ear aiding devices.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Early referral to MD to assess for possible fluid in ears (effusion) 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Repeat hearing screening test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800" smtClean="0"/>
              <a:t>Speech therapist as needed</a:t>
            </a:r>
          </a:p>
        </p:txBody>
      </p:sp>
    </p:spTree>
    <p:extLst>
      <p:ext uri="{BB962C8B-B14F-4D97-AF65-F5344CB8AC3E}">
        <p14:creationId xmlns:p14="http://schemas.microsoft.com/office/powerpoint/2010/main" val="27436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 Flags in infant development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Unable to sit alone by age 9 months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Unable to transfer objects from hand to hand by age 1 year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Abnormal pincer grip or grasp by age 15 months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Unable to walk alone by 18 months</a:t>
            </a:r>
          </a:p>
          <a:p>
            <a:pPr algn="l" rtl="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Failure to speak recognizable words by 2 years.</a:t>
            </a:r>
          </a:p>
        </p:txBody>
      </p:sp>
    </p:spTree>
    <p:extLst>
      <p:ext uri="{BB962C8B-B14F-4D97-AF65-F5344CB8AC3E}">
        <p14:creationId xmlns:p14="http://schemas.microsoft.com/office/powerpoint/2010/main" val="20927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Calculating infant</a:t>
            </a:r>
            <a:r>
              <a:rPr lang="en-US" smtClean="0">
                <a:latin typeface="Agency FB"/>
              </a:rPr>
              <a:t>’</a:t>
            </a:r>
            <a:r>
              <a:rPr lang="en-US" smtClean="0"/>
              <a:t>s weight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Infants from 3 to 12 months 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endParaRPr lang="en-US" smtClean="0"/>
          </a:p>
          <a:p>
            <a:pPr algn="l" rtl="0" eaLnBrk="1" hangingPunct="1">
              <a:spcAft>
                <a:spcPct val="5000"/>
              </a:spcAft>
              <a:buFont typeface="Agency FB" pitchFamily="34" charset="0"/>
              <a:buNone/>
              <a:defRPr/>
            </a:pPr>
            <a:r>
              <a:rPr lang="en-US" smtClean="0"/>
              <a:t>Weight = Age in months + 9</a:t>
            </a:r>
          </a:p>
          <a:p>
            <a:pPr algn="l" rtl="0" eaLnBrk="1" hangingPunct="1">
              <a:spcAft>
                <a:spcPct val="5000"/>
              </a:spcAft>
              <a:buFont typeface="Agency FB" pitchFamily="34" charset="0"/>
              <a:buNone/>
              <a:defRPr/>
            </a:pPr>
            <a:r>
              <a:rPr lang="en-US" smtClean="0"/>
              <a:t>                         2 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ar-EG" smtClean="0"/>
              <a:t>  </a:t>
            </a:r>
            <a:r>
              <a:rPr lang="en-US" smtClean="0"/>
              <a:t>Wt  of 7 months old infant = 7+9  = 16 = 8 kg</a:t>
            </a:r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                                                  2          2                                       </a:t>
            </a:r>
            <a:r>
              <a:rPr lang="ar-EG" smtClean="0"/>
              <a:t>    </a:t>
            </a:r>
            <a:endParaRPr lang="en-US" smtClean="0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2209800" y="3352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9397" name="Line 7"/>
          <p:cNvSpPr>
            <a:spLocks noChangeShapeType="1"/>
          </p:cNvSpPr>
          <p:nvPr/>
        </p:nvSpPr>
        <p:spPr bwMode="auto">
          <a:xfrm>
            <a:off x="54102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9398" name="Line 8"/>
          <p:cNvSpPr>
            <a:spLocks noChangeShapeType="1"/>
          </p:cNvSpPr>
          <p:nvPr/>
        </p:nvSpPr>
        <p:spPr bwMode="auto">
          <a:xfrm>
            <a:off x="67818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Height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Length increases about 3 cm /month during the 1</a:t>
            </a:r>
            <a:r>
              <a:rPr lang="en-US" baseline="30000" smtClean="0"/>
              <a:t>st</a:t>
            </a:r>
            <a:r>
              <a:rPr lang="en-US" smtClean="0"/>
              <a:t> 3 months of age, 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then it increases 2 cm /month at age of 4-6 months, </a:t>
            </a:r>
          </a:p>
          <a:p>
            <a:pPr algn="l" rtl="0" eaLnBrk="1" hangingPunct="1">
              <a:buFontTx/>
              <a:buChar char="•"/>
              <a:defRPr/>
            </a:pPr>
            <a:endParaRPr lang="en-US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smtClean="0"/>
              <a:t>Then, at 7 </a:t>
            </a:r>
            <a:r>
              <a:rPr lang="en-US" smtClean="0">
                <a:latin typeface="Agency FB"/>
              </a:rPr>
              <a:t>–</a:t>
            </a:r>
            <a:r>
              <a:rPr lang="en-US" smtClean="0"/>
              <a:t> 12 months, it increases 1 </a:t>
            </a:r>
            <a:r>
              <a:rPr lang="en-US" smtClean="0">
                <a:latin typeface="Agency FB"/>
              </a:rPr>
              <a:t>½</a:t>
            </a:r>
            <a:r>
              <a:rPr lang="en-US" smtClean="0"/>
              <a:t> cm per month</a:t>
            </a:r>
          </a:p>
        </p:txBody>
      </p:sp>
    </p:spTree>
    <p:extLst>
      <p:ext uri="{BB962C8B-B14F-4D97-AF65-F5344CB8AC3E}">
        <p14:creationId xmlns:p14="http://schemas.microsoft.com/office/powerpoint/2010/main" val="25907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Head circumference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l" rtl="0" eaLnBrk="1" hangingPunct="1">
              <a:buFontTx/>
              <a:buChar char="•"/>
              <a:defRPr/>
            </a:pPr>
            <a:endParaRPr lang="en-US" dirty="0" smtClean="0"/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It </a:t>
            </a:r>
            <a:r>
              <a:rPr lang="en-US" dirty="0" smtClean="0"/>
              <a:t>increases about 2 cm /month during the 1</a:t>
            </a:r>
            <a:r>
              <a:rPr lang="en-US" baseline="30000" dirty="0" smtClean="0"/>
              <a:t>st</a:t>
            </a:r>
            <a:r>
              <a:rPr lang="en-US" dirty="0" smtClean="0"/>
              <a:t> 3 months, 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Then, </a:t>
            </a:r>
            <a:r>
              <a:rPr lang="en-US" dirty="0" smtClean="0">
                <a:latin typeface="Agency FB"/>
              </a:rPr>
              <a:t>½</a:t>
            </a:r>
            <a:r>
              <a:rPr lang="en-US" dirty="0" smtClean="0"/>
              <a:t> cm/month during the 2</a:t>
            </a:r>
            <a:r>
              <a:rPr lang="en-US" baseline="30000" dirty="0" smtClean="0"/>
              <a:t>nd</a:t>
            </a:r>
            <a:r>
              <a:rPr lang="en-US" dirty="0" smtClean="0"/>
              <a:t> 9 months of age.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Posterior fontanel closes by 6-8 w of age.</a:t>
            </a:r>
          </a:p>
          <a:p>
            <a:pPr algn="l" rtl="0" eaLnBrk="1" hangingPunct="1">
              <a:buFontTx/>
              <a:buChar char="•"/>
              <a:defRPr/>
            </a:pPr>
            <a:r>
              <a:rPr lang="en-US" dirty="0" smtClean="0"/>
              <a:t>Anterior fontanel closes by 12-18 months of age.</a:t>
            </a:r>
          </a:p>
        </p:txBody>
      </p:sp>
    </p:spTree>
    <p:extLst>
      <p:ext uri="{BB962C8B-B14F-4D97-AF65-F5344CB8AC3E}">
        <p14:creationId xmlns:p14="http://schemas.microsoft.com/office/powerpoint/2010/main" val="25851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Chest circumference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2800" b="1" smtClean="0"/>
              <a:t>By the end of the 1</a:t>
            </a:r>
            <a:r>
              <a:rPr lang="en-US" sz="2800" b="1" baseline="30000" smtClean="0"/>
              <a:t>st</a:t>
            </a:r>
            <a:r>
              <a:rPr lang="en-US" sz="2800" b="1" smtClean="0"/>
              <a:t> year, it will be equal to head circumference. </a:t>
            </a:r>
          </a:p>
          <a:p>
            <a:pPr algn="l" rtl="0" eaLnBrk="1" hangingPunct="1">
              <a:defRPr/>
            </a:pPr>
            <a:endParaRPr lang="en-US" sz="2800" b="1" smtClean="0"/>
          </a:p>
          <a:p>
            <a:pPr algn="l" rtl="0" eaLnBrk="1" hangingPunct="1">
              <a:buFont typeface="Agency FB" pitchFamily="34" charset="0"/>
              <a:buNone/>
              <a:defRPr/>
            </a:pPr>
            <a:r>
              <a:rPr lang="en-US" sz="3600" b="1" smtClean="0"/>
              <a:t>Physiological growth of infants:-</a:t>
            </a:r>
            <a:endParaRPr lang="ar-EG" sz="3600" b="1" smtClean="0"/>
          </a:p>
          <a:p>
            <a:pPr lvl="1"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Pulse 110-150 b/min</a:t>
            </a:r>
          </a:p>
          <a:p>
            <a:pPr lvl="1"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Resp  35 ± 10 c/min </a:t>
            </a:r>
          </a:p>
          <a:p>
            <a:pPr lvl="1"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Breath through nose.</a:t>
            </a:r>
          </a:p>
          <a:p>
            <a:pPr lvl="1" algn="l" rtl="0" eaLnBrk="1" hangingPunct="1">
              <a:buFont typeface="Agency FB" pitchFamily="34" charset="0"/>
              <a:buNone/>
              <a:defRPr/>
            </a:pPr>
            <a:r>
              <a:rPr lang="en-US" smtClean="0"/>
              <a:t>Blood pressure 80/50 ± 20/10 mmHg </a:t>
            </a:r>
          </a:p>
        </p:txBody>
      </p:sp>
    </p:spTree>
    <p:extLst>
      <p:ext uri="{BB962C8B-B14F-4D97-AF65-F5344CB8AC3E}">
        <p14:creationId xmlns:p14="http://schemas.microsoft.com/office/powerpoint/2010/main" val="9745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3491" name="Picture 3" descr="understanding-newborn-characteristics-and-development-ga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0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4515" name="Picture 6" descr="eruption_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4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1062</Words>
  <Application>Microsoft Office PowerPoint</Application>
  <PresentationFormat>عرض على الشاشة (3:4)‏</PresentationFormat>
  <Paragraphs>164</Paragraphs>
  <Slides>31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4</vt:i4>
      </vt:variant>
      <vt:variant>
        <vt:lpstr>عناوين الشرائح</vt:lpstr>
      </vt:variant>
      <vt:variant>
        <vt:i4>31</vt:i4>
      </vt:variant>
    </vt:vector>
  </HeadingPairs>
  <TitlesOfParts>
    <vt:vector size="35" baseType="lpstr">
      <vt:lpstr>Crayons</vt:lpstr>
      <vt:lpstr>Stream</vt:lpstr>
      <vt:lpstr>1_Stream</vt:lpstr>
      <vt:lpstr>2_Stream</vt:lpstr>
      <vt:lpstr>Infant growth and development </vt:lpstr>
      <vt:lpstr> Definition of normal infant:-</vt:lpstr>
      <vt:lpstr>Physical growth of normal infant</vt:lpstr>
      <vt:lpstr>Calculating infant’s weight </vt:lpstr>
      <vt:lpstr>Height </vt:lpstr>
      <vt:lpstr>Head circumference</vt:lpstr>
      <vt:lpstr>Chest circumference</vt:lpstr>
      <vt:lpstr>عرض تقديمي في PowerPoint</vt:lpstr>
      <vt:lpstr>عرض تقديمي في PowerPoint</vt:lpstr>
      <vt:lpstr>Dentition: </vt:lpstr>
      <vt:lpstr> Average age for teeth eruption: </vt:lpstr>
      <vt:lpstr>Motor Development</vt:lpstr>
      <vt:lpstr>Head Control </vt:lpstr>
      <vt:lpstr>At 4 months, the infant can:</vt:lpstr>
      <vt:lpstr>At 5 months, the infant can:</vt:lpstr>
      <vt:lpstr>At 6 months, the infant can:</vt:lpstr>
      <vt:lpstr>Sitting Up</vt:lpstr>
      <vt:lpstr>At 7 months, the infant can:</vt:lpstr>
      <vt:lpstr>At 8 months, the infant can:</vt:lpstr>
      <vt:lpstr>At 9 months, the infant can:</vt:lpstr>
      <vt:lpstr>At 10 months, the infant can:</vt:lpstr>
      <vt:lpstr>Ambulation</vt:lpstr>
      <vt:lpstr>At 12 months , the infant can:  </vt:lpstr>
      <vt:lpstr>Fine Motor Development in infancy</vt:lpstr>
      <vt:lpstr>Ambulation(motor growth)</vt:lpstr>
      <vt:lpstr>Emotional development:</vt:lpstr>
      <vt:lpstr>Social development </vt:lpstr>
      <vt:lpstr>As an infant's vision develops, he or she may seem preoccupied with watching surrounding objects and people</vt:lpstr>
      <vt:lpstr>Speech Milestones</vt:lpstr>
      <vt:lpstr>Hearing</vt:lpstr>
      <vt:lpstr>Red Flags in infant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growth and development </dc:title>
  <dc:creator>amira</dc:creator>
  <cp:lastModifiedBy>amira</cp:lastModifiedBy>
  <cp:revision>9</cp:revision>
  <dcterms:created xsi:type="dcterms:W3CDTF">2012-09-28T04:50:50Z</dcterms:created>
  <dcterms:modified xsi:type="dcterms:W3CDTF">2012-09-30T18:09:56Z</dcterms:modified>
</cp:coreProperties>
</file>