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9"/>
  </p:notesMasterIdLst>
  <p:handoutMasterIdLst>
    <p:handoutMasterId r:id="rId10"/>
  </p:handoutMasterIdLst>
  <p:sldIdLst>
    <p:sldId id="365" r:id="rId5"/>
    <p:sldId id="369" r:id="rId6"/>
    <p:sldId id="370" r:id="rId7"/>
    <p:sldId id="367" r:id="rId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
          <p15:clr>
            <a:srgbClr val="A4A3A4"/>
          </p15:clr>
        </p15:guide>
        <p15:guide id="2" orient="horz" pos="4171">
          <p15:clr>
            <a:srgbClr val="A4A3A4"/>
          </p15:clr>
        </p15:guide>
        <p15:guide id="3" orient="horz" pos="2511">
          <p15:clr>
            <a:srgbClr val="A4A3A4"/>
          </p15:clr>
        </p15:guide>
        <p15:guide id="4" orient="horz" pos="3906">
          <p15:clr>
            <a:srgbClr val="A4A3A4"/>
          </p15:clr>
        </p15:guide>
        <p15:guide id="5" orient="horz" pos="3836">
          <p15:clr>
            <a:srgbClr val="A4A3A4"/>
          </p15:clr>
        </p15:guide>
        <p15:guide id="6" orient="horz" pos="1040">
          <p15:clr>
            <a:srgbClr val="A4A3A4"/>
          </p15:clr>
        </p15:guide>
        <p15:guide id="7" orient="horz" pos="2434">
          <p15:clr>
            <a:srgbClr val="A4A3A4"/>
          </p15:clr>
        </p15:guide>
        <p15:guide id="8" orient="horz" pos="1134">
          <p15:clr>
            <a:srgbClr val="A4A3A4"/>
          </p15:clr>
        </p15:guide>
        <p15:guide id="9" pos="2916">
          <p15:clr>
            <a:srgbClr val="A4A3A4"/>
          </p15:clr>
        </p15:guide>
        <p15:guide id="10" pos="132">
          <p15:clr>
            <a:srgbClr val="A4A3A4"/>
          </p15:clr>
        </p15:guide>
        <p15:guide id="11" pos="1522">
          <p15:clr>
            <a:srgbClr val="A4A3A4"/>
          </p15:clr>
        </p15:guide>
        <p15:guide id="12" pos="4308">
          <p15:clr>
            <a:srgbClr val="A4A3A4"/>
          </p15:clr>
        </p15:guide>
        <p15:guide id="13" pos="1451">
          <p15:clr>
            <a:srgbClr val="A4A3A4"/>
          </p15:clr>
        </p15:guide>
        <p15:guide id="14" pos="2841">
          <p15:clr>
            <a:srgbClr val="A4A3A4"/>
          </p15:clr>
        </p15:guide>
        <p15:guide id="15" pos="4234">
          <p15:clr>
            <a:srgbClr val="A4A3A4"/>
          </p15:clr>
        </p15:guide>
        <p15:guide id="16" pos="5626">
          <p15:clr>
            <a:srgbClr val="A4A3A4"/>
          </p15:clr>
        </p15:guide>
        <p15:guide id="17" pos="328">
          <p15:clr>
            <a:srgbClr val="A4A3A4"/>
          </p15:clr>
        </p15:guide>
        <p15:guide id="18" pos="54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3ED"/>
    <a:srgbClr val="929292"/>
    <a:srgbClr val="68217A"/>
    <a:srgbClr val="EC008C"/>
    <a:srgbClr val="E81123"/>
    <a:srgbClr val="FF8C00"/>
    <a:srgbClr val="FFF100"/>
    <a:srgbClr val="BAD80A"/>
    <a:srgbClr val="009E49"/>
    <a:srgbClr val="00B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98246" autoAdjust="0"/>
  </p:normalViewPr>
  <p:slideViewPr>
    <p:cSldViewPr snapToGrid="0">
      <p:cViewPr varScale="1">
        <p:scale>
          <a:sx n="96" d="100"/>
          <a:sy n="96" d="100"/>
        </p:scale>
        <p:origin x="1332" y="78"/>
      </p:cViewPr>
      <p:guideLst>
        <p:guide orient="horz" pos="147"/>
        <p:guide orient="horz" pos="4171"/>
        <p:guide orient="horz" pos="2511"/>
        <p:guide orient="horz" pos="3906"/>
        <p:guide orient="horz" pos="3836"/>
        <p:guide orient="horz" pos="1040"/>
        <p:guide orient="horz" pos="2434"/>
        <p:guide orient="horz" pos="1134"/>
        <p:guide pos="2916"/>
        <p:guide pos="132"/>
        <p:guide pos="1522"/>
        <p:guide pos="4308"/>
        <p:guide pos="1451"/>
        <p:guide pos="2841"/>
        <p:guide pos="4234"/>
        <p:guide pos="5626"/>
        <p:guide pos="328"/>
        <p:guide pos="5428"/>
      </p:guideLst>
    </p:cSldViewPr>
  </p:slid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99" d="100"/>
          <a:sy n="99" d="100"/>
        </p:scale>
        <p:origin x="-34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5/30/2014</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3"/>
            <a:ext cx="8096250"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0700" y="1447800"/>
            <a:ext cx="8096250"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1715367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3"/>
            <a:ext cx="8096250"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0700" y="1447800"/>
            <a:ext cx="8096250"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3"/>
            <a:ext cx="8096250" cy="74789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20700" y="1447800"/>
            <a:ext cx="809625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700" y="228603"/>
            <a:ext cx="809625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0701" y="1447800"/>
            <a:ext cx="809625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75099" y="6341327"/>
            <a:ext cx="3687847" cy="426365"/>
          </a:xfrm>
          <a:prstGeom prst="rect">
            <a:avLst/>
          </a:prstGeom>
        </p:spPr>
      </p:pic>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rgbClr val="002060"/>
          </a:soli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solidFill>
            <a:srgbClr val="002060"/>
          </a:soli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solidFill>
            <a:srgbClr val="002060"/>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solidFill>
            <a:srgbClr val="002060"/>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solidFill>
            <a:srgbClr val="002060"/>
          </a:soli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solidFill>
            <a:srgbClr val="002060"/>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228603"/>
            <a:ext cx="9031673" cy="1218795"/>
          </a:xfrm>
        </p:spPr>
        <p:txBody>
          <a:bodyPr/>
          <a:lstStyle/>
          <a:p>
            <a:r>
              <a:rPr lang="en-US" sz="4400" dirty="0"/>
              <a:t>Feature: </a:t>
            </a:r>
            <a:r>
              <a:rPr lang="en-US" sz="4400" dirty="0" smtClean="0"/>
              <a:t>Refresh Reports in Management Reporter Web Viewer</a:t>
            </a:r>
            <a:endParaRPr lang="en-US" sz="4400" dirty="0"/>
          </a:p>
        </p:txBody>
      </p:sp>
      <p:grpSp>
        <p:nvGrpSpPr>
          <p:cNvPr id="6" name="Group 5"/>
          <p:cNvGrpSpPr/>
          <p:nvPr/>
        </p:nvGrpSpPr>
        <p:grpSpPr>
          <a:xfrm>
            <a:off x="5818757" y="1754318"/>
            <a:ext cx="2092472" cy="2092473"/>
            <a:chOff x="6838950" y="1768474"/>
            <a:chExt cx="2092472" cy="2092473"/>
          </a:xfrm>
          <a:solidFill>
            <a:srgbClr val="002060"/>
          </a:solidFill>
        </p:grpSpPr>
        <p:sp>
          <p:nvSpPr>
            <p:cNvPr id="26" name="Rectangle 25">
              <a:hlinkClick r:id="rId2" action="ppaction://hlinksldjump"/>
            </p:cNvPr>
            <p:cNvSpPr/>
            <p:nvPr/>
          </p:nvSpPr>
          <p:spPr bwMode="auto">
            <a:xfrm>
              <a:off x="6838950" y="1768474"/>
              <a:ext cx="2092472" cy="20924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rPr>
                <a:t>Learn it</a:t>
              </a:r>
            </a:p>
          </p:txBody>
        </p:sp>
        <p:pic>
          <p:nvPicPr>
            <p:cNvPr id="49" name="Picture 4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715" y="2127711"/>
              <a:ext cx="646942" cy="1053159"/>
            </a:xfrm>
            <a:prstGeom prst="rect">
              <a:avLst/>
            </a:prstGeom>
            <a:grpFill/>
          </p:spPr>
        </p:pic>
      </p:grpSp>
      <p:grpSp>
        <p:nvGrpSpPr>
          <p:cNvPr id="5" name="Group 4"/>
          <p:cNvGrpSpPr/>
          <p:nvPr/>
        </p:nvGrpSpPr>
        <p:grpSpPr>
          <a:xfrm>
            <a:off x="3608957" y="1768474"/>
            <a:ext cx="2092472" cy="2092473"/>
            <a:chOff x="4629150" y="1768474"/>
            <a:chExt cx="2092472" cy="2092473"/>
          </a:xfrm>
          <a:solidFill>
            <a:srgbClr val="002060"/>
          </a:solidFill>
        </p:grpSpPr>
        <p:sp>
          <p:nvSpPr>
            <p:cNvPr id="25" name="Rectangle 24">
              <a:hlinkClick r:id="rId4" action="ppaction://hlinksldjump"/>
            </p:cNvPr>
            <p:cNvSpPr/>
            <p:nvPr/>
          </p:nvSpPr>
          <p:spPr bwMode="auto">
            <a:xfrm>
              <a:off x="4629150" y="1768474"/>
              <a:ext cx="2092472" cy="20924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View it</a:t>
              </a:r>
            </a:p>
          </p:txBody>
        </p:sp>
        <p:sp>
          <p:nvSpPr>
            <p:cNvPr id="11" name="Freeform 11">
              <a:hlinkClick r:id="rId4" action="ppaction://hlinksldjump"/>
            </p:cNvPr>
            <p:cNvSpPr>
              <a:spLocks noEditPoints="1"/>
            </p:cNvSpPr>
            <p:nvPr/>
          </p:nvSpPr>
          <p:spPr bwMode="black">
            <a:xfrm>
              <a:off x="5235480" y="2218348"/>
              <a:ext cx="879812" cy="871884"/>
            </a:xfrm>
            <a:custGeom>
              <a:avLst/>
              <a:gdLst>
                <a:gd name="T0" fmla="*/ 65 w 300"/>
                <a:gd name="T1" fmla="*/ 2 h 297"/>
                <a:gd name="T2" fmla="*/ 113 w 300"/>
                <a:gd name="T3" fmla="*/ 0 h 297"/>
                <a:gd name="T4" fmla="*/ 115 w 300"/>
                <a:gd name="T5" fmla="*/ 12 h 297"/>
                <a:gd name="T6" fmla="*/ 235 w 300"/>
                <a:gd name="T7" fmla="*/ 12 h 297"/>
                <a:gd name="T8" fmla="*/ 232 w 300"/>
                <a:gd name="T9" fmla="*/ 0 h 297"/>
                <a:gd name="T10" fmla="*/ 185 w 300"/>
                <a:gd name="T11" fmla="*/ 2 h 297"/>
                <a:gd name="T12" fmla="*/ 235 w 300"/>
                <a:gd name="T13" fmla="*/ 12 h 297"/>
                <a:gd name="T14" fmla="*/ 98 w 300"/>
                <a:gd name="T15" fmla="*/ 273 h 297"/>
                <a:gd name="T16" fmla="*/ 0 w 300"/>
                <a:gd name="T17" fmla="*/ 295 h 297"/>
                <a:gd name="T18" fmla="*/ 95 w 300"/>
                <a:gd name="T19" fmla="*/ 297 h 297"/>
                <a:gd name="T20" fmla="*/ 205 w 300"/>
                <a:gd name="T21" fmla="*/ 297 h 297"/>
                <a:gd name="T22" fmla="*/ 300 w 300"/>
                <a:gd name="T23" fmla="*/ 295 h 297"/>
                <a:gd name="T24" fmla="*/ 202 w 300"/>
                <a:gd name="T25" fmla="*/ 273 h 297"/>
                <a:gd name="T26" fmla="*/ 205 w 300"/>
                <a:gd name="T27" fmla="*/ 297 h 297"/>
                <a:gd name="T28" fmla="*/ 271 w 300"/>
                <a:gd name="T29" fmla="*/ 83 h 297"/>
                <a:gd name="T30" fmla="*/ 299 w 300"/>
                <a:gd name="T31" fmla="*/ 268 h 297"/>
                <a:gd name="T32" fmla="*/ 227 w 300"/>
                <a:gd name="T33" fmla="*/ 169 h 297"/>
                <a:gd name="T34" fmla="*/ 182 w 300"/>
                <a:gd name="T35" fmla="*/ 166 h 297"/>
                <a:gd name="T36" fmla="*/ 155 w 300"/>
                <a:gd name="T37" fmla="*/ 152 h 297"/>
                <a:gd name="T38" fmla="*/ 154 w 300"/>
                <a:gd name="T39" fmla="*/ 159 h 297"/>
                <a:gd name="T40" fmla="*/ 145 w 300"/>
                <a:gd name="T41" fmla="*/ 158 h 297"/>
                <a:gd name="T42" fmla="*/ 119 w 300"/>
                <a:gd name="T43" fmla="*/ 152 h 297"/>
                <a:gd name="T44" fmla="*/ 115 w 300"/>
                <a:gd name="T45" fmla="*/ 169 h 297"/>
                <a:gd name="T46" fmla="*/ 96 w 300"/>
                <a:gd name="T47" fmla="*/ 268 h 297"/>
                <a:gd name="T48" fmla="*/ 25 w 300"/>
                <a:gd name="T49" fmla="*/ 169 h 297"/>
                <a:gd name="T50" fmla="*/ 42 w 300"/>
                <a:gd name="T51" fmla="*/ 76 h 297"/>
                <a:gd name="T52" fmla="*/ 73 w 300"/>
                <a:gd name="T53" fmla="*/ 59 h 297"/>
                <a:gd name="T54" fmla="*/ 61 w 300"/>
                <a:gd name="T55" fmla="*/ 57 h 297"/>
                <a:gd name="T56" fmla="*/ 120 w 300"/>
                <a:gd name="T57" fmla="*/ 15 h 297"/>
                <a:gd name="T58" fmla="*/ 118 w 300"/>
                <a:gd name="T59" fmla="*/ 59 h 297"/>
                <a:gd name="T60" fmla="*/ 108 w 300"/>
                <a:gd name="T61" fmla="*/ 68 h 297"/>
                <a:gd name="T62" fmla="*/ 145 w 300"/>
                <a:gd name="T63" fmla="*/ 62 h 297"/>
                <a:gd name="T64" fmla="*/ 140 w 300"/>
                <a:gd name="T65" fmla="*/ 61 h 297"/>
                <a:gd name="T66" fmla="*/ 142 w 300"/>
                <a:gd name="T67" fmla="*/ 55 h 297"/>
                <a:gd name="T68" fmla="*/ 160 w 300"/>
                <a:gd name="T69" fmla="*/ 56 h 297"/>
                <a:gd name="T70" fmla="*/ 158 w 300"/>
                <a:gd name="T71" fmla="*/ 62 h 297"/>
                <a:gd name="T72" fmla="*/ 155 w 300"/>
                <a:gd name="T73" fmla="*/ 68 h 297"/>
                <a:gd name="T74" fmla="*/ 192 w 300"/>
                <a:gd name="T75" fmla="*/ 59 h 297"/>
                <a:gd name="T76" fmla="*/ 180 w 300"/>
                <a:gd name="T77" fmla="*/ 57 h 297"/>
                <a:gd name="T78" fmla="*/ 239 w 300"/>
                <a:gd name="T79" fmla="*/ 15 h 297"/>
                <a:gd name="T80" fmla="*/ 237 w 300"/>
                <a:gd name="T81" fmla="*/ 59 h 297"/>
                <a:gd name="T82" fmla="*/ 227 w 300"/>
                <a:gd name="T83" fmla="*/ 76 h 297"/>
                <a:gd name="T84" fmla="*/ 122 w 300"/>
                <a:gd name="T85" fmla="*/ 83 h 297"/>
                <a:gd name="T86" fmla="*/ 145 w 300"/>
                <a:gd name="T87" fmla="*/ 72 h 297"/>
                <a:gd name="T88" fmla="*/ 108 w 300"/>
                <a:gd name="T89" fmla="*/ 76 h 297"/>
                <a:gd name="T90" fmla="*/ 123 w 300"/>
                <a:gd name="T91" fmla="*/ 78 h 297"/>
                <a:gd name="T92" fmla="*/ 180 w 300"/>
                <a:gd name="T93" fmla="*/ 76 h 297"/>
                <a:gd name="T94" fmla="*/ 192 w 300"/>
                <a:gd name="T95" fmla="*/ 72 h 297"/>
                <a:gd name="T96" fmla="*/ 155 w 300"/>
                <a:gd name="T97" fmla="*/ 83 h 297"/>
                <a:gd name="T98" fmla="*/ 178 w 300"/>
                <a:gd name="T99" fmla="*/ 78 h 297"/>
                <a:gd name="T100" fmla="*/ 158 w 300"/>
                <a:gd name="T101" fmla="*/ 101 h 297"/>
                <a:gd name="T102" fmla="*/ 142 w 300"/>
                <a:gd name="T103" fmla="*/ 118 h 297"/>
                <a:gd name="T104" fmla="*/ 158 w 300"/>
                <a:gd name="T105" fmla="*/ 101 h 297"/>
                <a:gd name="T106" fmla="*/ 129 w 300"/>
                <a:gd name="T107" fmla="*/ 91 h 297"/>
                <a:gd name="T108" fmla="*/ 133 w 300"/>
                <a:gd name="T109" fmla="*/ 141 h 297"/>
                <a:gd name="T110" fmla="*/ 171 w 300"/>
                <a:gd name="T111" fmla="*/ 91 h 297"/>
                <a:gd name="T112" fmla="*/ 167 w 300"/>
                <a:gd name="T113" fmla="*/ 141 h 297"/>
                <a:gd name="T114" fmla="*/ 171 w 300"/>
                <a:gd name="T115" fmla="*/ 9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97">
                  <a:moveTo>
                    <a:pt x="65" y="12"/>
                  </a:moveTo>
                  <a:cubicBezTo>
                    <a:pt x="65" y="2"/>
                    <a:pt x="65" y="2"/>
                    <a:pt x="65" y="2"/>
                  </a:cubicBezTo>
                  <a:cubicBezTo>
                    <a:pt x="65" y="1"/>
                    <a:pt x="67" y="0"/>
                    <a:pt x="68" y="0"/>
                  </a:cubicBezTo>
                  <a:cubicBezTo>
                    <a:pt x="113" y="0"/>
                    <a:pt x="113" y="0"/>
                    <a:pt x="113" y="0"/>
                  </a:cubicBezTo>
                  <a:cubicBezTo>
                    <a:pt x="114" y="0"/>
                    <a:pt x="115" y="1"/>
                    <a:pt x="115" y="2"/>
                  </a:cubicBezTo>
                  <a:cubicBezTo>
                    <a:pt x="115" y="12"/>
                    <a:pt x="115" y="12"/>
                    <a:pt x="115" y="12"/>
                  </a:cubicBezTo>
                  <a:lnTo>
                    <a:pt x="65" y="12"/>
                  </a:lnTo>
                  <a:close/>
                  <a:moveTo>
                    <a:pt x="235" y="12"/>
                  </a:moveTo>
                  <a:cubicBezTo>
                    <a:pt x="235" y="2"/>
                    <a:pt x="235" y="2"/>
                    <a:pt x="235" y="2"/>
                  </a:cubicBezTo>
                  <a:cubicBezTo>
                    <a:pt x="235" y="1"/>
                    <a:pt x="233" y="0"/>
                    <a:pt x="232" y="0"/>
                  </a:cubicBezTo>
                  <a:cubicBezTo>
                    <a:pt x="187" y="0"/>
                    <a:pt x="187" y="0"/>
                    <a:pt x="187" y="0"/>
                  </a:cubicBezTo>
                  <a:cubicBezTo>
                    <a:pt x="186" y="0"/>
                    <a:pt x="185" y="1"/>
                    <a:pt x="185" y="2"/>
                  </a:cubicBezTo>
                  <a:cubicBezTo>
                    <a:pt x="185" y="12"/>
                    <a:pt x="185" y="12"/>
                    <a:pt x="185" y="12"/>
                  </a:cubicBezTo>
                  <a:lnTo>
                    <a:pt x="235" y="12"/>
                  </a:lnTo>
                  <a:close/>
                  <a:moveTo>
                    <a:pt x="98" y="295"/>
                  </a:moveTo>
                  <a:cubicBezTo>
                    <a:pt x="98" y="273"/>
                    <a:pt x="98" y="273"/>
                    <a:pt x="98" y="273"/>
                  </a:cubicBezTo>
                  <a:cubicBezTo>
                    <a:pt x="0" y="273"/>
                    <a:pt x="0" y="273"/>
                    <a:pt x="0" y="273"/>
                  </a:cubicBezTo>
                  <a:cubicBezTo>
                    <a:pt x="0" y="295"/>
                    <a:pt x="0" y="295"/>
                    <a:pt x="0" y="295"/>
                  </a:cubicBezTo>
                  <a:cubicBezTo>
                    <a:pt x="0" y="296"/>
                    <a:pt x="1" y="297"/>
                    <a:pt x="2" y="297"/>
                  </a:cubicBezTo>
                  <a:cubicBezTo>
                    <a:pt x="95" y="297"/>
                    <a:pt x="95" y="297"/>
                    <a:pt x="95" y="297"/>
                  </a:cubicBezTo>
                  <a:cubicBezTo>
                    <a:pt x="97" y="297"/>
                    <a:pt x="98" y="296"/>
                    <a:pt x="98" y="295"/>
                  </a:cubicBezTo>
                  <a:close/>
                  <a:moveTo>
                    <a:pt x="205" y="297"/>
                  </a:moveTo>
                  <a:cubicBezTo>
                    <a:pt x="298" y="297"/>
                    <a:pt x="298" y="297"/>
                    <a:pt x="298" y="297"/>
                  </a:cubicBezTo>
                  <a:cubicBezTo>
                    <a:pt x="299" y="297"/>
                    <a:pt x="300" y="296"/>
                    <a:pt x="300" y="295"/>
                  </a:cubicBezTo>
                  <a:cubicBezTo>
                    <a:pt x="300" y="273"/>
                    <a:pt x="300" y="273"/>
                    <a:pt x="300" y="273"/>
                  </a:cubicBezTo>
                  <a:cubicBezTo>
                    <a:pt x="202" y="273"/>
                    <a:pt x="202" y="273"/>
                    <a:pt x="202" y="273"/>
                  </a:cubicBezTo>
                  <a:cubicBezTo>
                    <a:pt x="202" y="295"/>
                    <a:pt x="202" y="295"/>
                    <a:pt x="202" y="295"/>
                  </a:cubicBezTo>
                  <a:cubicBezTo>
                    <a:pt x="202" y="296"/>
                    <a:pt x="203" y="297"/>
                    <a:pt x="205" y="297"/>
                  </a:cubicBezTo>
                  <a:close/>
                  <a:moveTo>
                    <a:pt x="263" y="76"/>
                  </a:moveTo>
                  <a:cubicBezTo>
                    <a:pt x="267" y="76"/>
                    <a:pt x="270" y="79"/>
                    <a:pt x="271" y="83"/>
                  </a:cubicBezTo>
                  <a:cubicBezTo>
                    <a:pt x="275" y="169"/>
                    <a:pt x="275" y="169"/>
                    <a:pt x="275" y="169"/>
                  </a:cubicBezTo>
                  <a:cubicBezTo>
                    <a:pt x="299" y="268"/>
                    <a:pt x="299" y="268"/>
                    <a:pt x="299" y="268"/>
                  </a:cubicBezTo>
                  <a:cubicBezTo>
                    <a:pt x="204" y="268"/>
                    <a:pt x="204" y="268"/>
                    <a:pt x="204" y="268"/>
                  </a:cubicBezTo>
                  <a:cubicBezTo>
                    <a:pt x="227" y="169"/>
                    <a:pt x="227" y="169"/>
                    <a:pt x="227" y="169"/>
                  </a:cubicBezTo>
                  <a:cubicBezTo>
                    <a:pt x="185" y="169"/>
                    <a:pt x="185" y="169"/>
                    <a:pt x="185" y="169"/>
                  </a:cubicBezTo>
                  <a:cubicBezTo>
                    <a:pt x="183" y="169"/>
                    <a:pt x="182" y="168"/>
                    <a:pt x="182" y="166"/>
                  </a:cubicBezTo>
                  <a:cubicBezTo>
                    <a:pt x="181" y="152"/>
                    <a:pt x="181" y="152"/>
                    <a:pt x="181" y="152"/>
                  </a:cubicBezTo>
                  <a:cubicBezTo>
                    <a:pt x="155" y="152"/>
                    <a:pt x="155" y="152"/>
                    <a:pt x="155" y="152"/>
                  </a:cubicBezTo>
                  <a:cubicBezTo>
                    <a:pt x="155" y="158"/>
                    <a:pt x="155" y="158"/>
                    <a:pt x="155" y="158"/>
                  </a:cubicBezTo>
                  <a:cubicBezTo>
                    <a:pt x="155" y="159"/>
                    <a:pt x="154" y="159"/>
                    <a:pt x="154" y="159"/>
                  </a:cubicBezTo>
                  <a:cubicBezTo>
                    <a:pt x="146" y="159"/>
                    <a:pt x="146" y="159"/>
                    <a:pt x="146" y="159"/>
                  </a:cubicBezTo>
                  <a:cubicBezTo>
                    <a:pt x="146" y="159"/>
                    <a:pt x="145" y="159"/>
                    <a:pt x="145" y="158"/>
                  </a:cubicBezTo>
                  <a:cubicBezTo>
                    <a:pt x="145" y="152"/>
                    <a:pt x="145" y="152"/>
                    <a:pt x="145" y="152"/>
                  </a:cubicBezTo>
                  <a:cubicBezTo>
                    <a:pt x="119" y="152"/>
                    <a:pt x="119" y="152"/>
                    <a:pt x="119" y="152"/>
                  </a:cubicBezTo>
                  <a:cubicBezTo>
                    <a:pt x="118" y="166"/>
                    <a:pt x="118" y="166"/>
                    <a:pt x="118" y="166"/>
                  </a:cubicBezTo>
                  <a:cubicBezTo>
                    <a:pt x="118" y="168"/>
                    <a:pt x="117" y="169"/>
                    <a:pt x="115" y="169"/>
                  </a:cubicBezTo>
                  <a:cubicBezTo>
                    <a:pt x="73" y="169"/>
                    <a:pt x="73" y="169"/>
                    <a:pt x="73" y="169"/>
                  </a:cubicBezTo>
                  <a:cubicBezTo>
                    <a:pt x="96" y="268"/>
                    <a:pt x="96" y="268"/>
                    <a:pt x="96" y="268"/>
                  </a:cubicBezTo>
                  <a:cubicBezTo>
                    <a:pt x="1" y="268"/>
                    <a:pt x="1" y="268"/>
                    <a:pt x="1" y="268"/>
                  </a:cubicBezTo>
                  <a:cubicBezTo>
                    <a:pt x="25" y="169"/>
                    <a:pt x="25" y="169"/>
                    <a:pt x="25" y="169"/>
                  </a:cubicBezTo>
                  <a:cubicBezTo>
                    <a:pt x="34" y="83"/>
                    <a:pt x="34" y="83"/>
                    <a:pt x="34" y="83"/>
                  </a:cubicBezTo>
                  <a:cubicBezTo>
                    <a:pt x="34" y="79"/>
                    <a:pt x="38" y="76"/>
                    <a:pt x="42" y="76"/>
                  </a:cubicBezTo>
                  <a:cubicBezTo>
                    <a:pt x="73" y="76"/>
                    <a:pt x="73" y="76"/>
                    <a:pt x="73" y="76"/>
                  </a:cubicBezTo>
                  <a:cubicBezTo>
                    <a:pt x="73" y="59"/>
                    <a:pt x="73" y="59"/>
                    <a:pt x="73" y="59"/>
                  </a:cubicBezTo>
                  <a:cubicBezTo>
                    <a:pt x="63" y="59"/>
                    <a:pt x="63" y="59"/>
                    <a:pt x="63" y="59"/>
                  </a:cubicBezTo>
                  <a:cubicBezTo>
                    <a:pt x="62" y="59"/>
                    <a:pt x="61" y="58"/>
                    <a:pt x="61" y="57"/>
                  </a:cubicBezTo>
                  <a:cubicBezTo>
                    <a:pt x="61" y="15"/>
                    <a:pt x="61" y="15"/>
                    <a:pt x="61" y="15"/>
                  </a:cubicBezTo>
                  <a:cubicBezTo>
                    <a:pt x="120" y="15"/>
                    <a:pt x="120" y="15"/>
                    <a:pt x="120" y="15"/>
                  </a:cubicBezTo>
                  <a:cubicBezTo>
                    <a:pt x="120" y="57"/>
                    <a:pt x="120" y="57"/>
                    <a:pt x="120" y="57"/>
                  </a:cubicBezTo>
                  <a:cubicBezTo>
                    <a:pt x="120" y="58"/>
                    <a:pt x="119" y="59"/>
                    <a:pt x="118" y="59"/>
                  </a:cubicBezTo>
                  <a:cubicBezTo>
                    <a:pt x="108" y="59"/>
                    <a:pt x="108" y="59"/>
                    <a:pt x="108" y="59"/>
                  </a:cubicBezTo>
                  <a:cubicBezTo>
                    <a:pt x="108" y="68"/>
                    <a:pt x="108" y="68"/>
                    <a:pt x="108" y="68"/>
                  </a:cubicBezTo>
                  <a:cubicBezTo>
                    <a:pt x="145" y="68"/>
                    <a:pt x="145" y="68"/>
                    <a:pt x="145" y="68"/>
                  </a:cubicBezTo>
                  <a:cubicBezTo>
                    <a:pt x="145" y="62"/>
                    <a:pt x="145" y="62"/>
                    <a:pt x="145" y="62"/>
                  </a:cubicBezTo>
                  <a:cubicBezTo>
                    <a:pt x="142" y="62"/>
                    <a:pt x="142" y="62"/>
                    <a:pt x="142" y="62"/>
                  </a:cubicBezTo>
                  <a:cubicBezTo>
                    <a:pt x="141" y="62"/>
                    <a:pt x="140" y="61"/>
                    <a:pt x="140" y="61"/>
                  </a:cubicBezTo>
                  <a:cubicBezTo>
                    <a:pt x="140" y="56"/>
                    <a:pt x="140" y="56"/>
                    <a:pt x="140" y="56"/>
                  </a:cubicBezTo>
                  <a:cubicBezTo>
                    <a:pt x="140" y="55"/>
                    <a:pt x="141" y="55"/>
                    <a:pt x="142" y="55"/>
                  </a:cubicBezTo>
                  <a:cubicBezTo>
                    <a:pt x="158" y="55"/>
                    <a:pt x="158" y="55"/>
                    <a:pt x="158" y="55"/>
                  </a:cubicBezTo>
                  <a:cubicBezTo>
                    <a:pt x="159" y="55"/>
                    <a:pt x="160" y="55"/>
                    <a:pt x="160" y="56"/>
                  </a:cubicBezTo>
                  <a:cubicBezTo>
                    <a:pt x="160" y="61"/>
                    <a:pt x="160" y="61"/>
                    <a:pt x="160" y="61"/>
                  </a:cubicBezTo>
                  <a:cubicBezTo>
                    <a:pt x="160" y="61"/>
                    <a:pt x="159" y="62"/>
                    <a:pt x="158" y="62"/>
                  </a:cubicBezTo>
                  <a:cubicBezTo>
                    <a:pt x="155" y="62"/>
                    <a:pt x="155" y="62"/>
                    <a:pt x="155" y="62"/>
                  </a:cubicBezTo>
                  <a:cubicBezTo>
                    <a:pt x="155" y="68"/>
                    <a:pt x="155" y="68"/>
                    <a:pt x="155" y="68"/>
                  </a:cubicBezTo>
                  <a:cubicBezTo>
                    <a:pt x="192" y="68"/>
                    <a:pt x="192" y="68"/>
                    <a:pt x="192" y="68"/>
                  </a:cubicBezTo>
                  <a:cubicBezTo>
                    <a:pt x="192" y="59"/>
                    <a:pt x="192" y="59"/>
                    <a:pt x="192" y="59"/>
                  </a:cubicBezTo>
                  <a:cubicBezTo>
                    <a:pt x="182" y="59"/>
                    <a:pt x="182" y="59"/>
                    <a:pt x="182" y="59"/>
                  </a:cubicBezTo>
                  <a:cubicBezTo>
                    <a:pt x="181" y="59"/>
                    <a:pt x="180" y="58"/>
                    <a:pt x="180" y="57"/>
                  </a:cubicBezTo>
                  <a:cubicBezTo>
                    <a:pt x="180" y="15"/>
                    <a:pt x="180" y="15"/>
                    <a:pt x="180" y="15"/>
                  </a:cubicBezTo>
                  <a:cubicBezTo>
                    <a:pt x="239" y="15"/>
                    <a:pt x="239" y="15"/>
                    <a:pt x="239" y="15"/>
                  </a:cubicBezTo>
                  <a:cubicBezTo>
                    <a:pt x="239" y="57"/>
                    <a:pt x="239" y="57"/>
                    <a:pt x="239" y="57"/>
                  </a:cubicBezTo>
                  <a:cubicBezTo>
                    <a:pt x="239" y="58"/>
                    <a:pt x="238" y="59"/>
                    <a:pt x="237" y="59"/>
                  </a:cubicBezTo>
                  <a:cubicBezTo>
                    <a:pt x="227" y="59"/>
                    <a:pt x="227" y="59"/>
                    <a:pt x="227" y="59"/>
                  </a:cubicBezTo>
                  <a:cubicBezTo>
                    <a:pt x="227" y="76"/>
                    <a:pt x="227" y="76"/>
                    <a:pt x="227" y="76"/>
                  </a:cubicBezTo>
                  <a:lnTo>
                    <a:pt x="263" y="76"/>
                  </a:lnTo>
                  <a:close/>
                  <a:moveTo>
                    <a:pt x="122" y="83"/>
                  </a:moveTo>
                  <a:cubicBezTo>
                    <a:pt x="145" y="83"/>
                    <a:pt x="145" y="83"/>
                    <a:pt x="145" y="83"/>
                  </a:cubicBezTo>
                  <a:cubicBezTo>
                    <a:pt x="145" y="72"/>
                    <a:pt x="145" y="72"/>
                    <a:pt x="145" y="72"/>
                  </a:cubicBezTo>
                  <a:cubicBezTo>
                    <a:pt x="108" y="72"/>
                    <a:pt x="108" y="72"/>
                    <a:pt x="108" y="72"/>
                  </a:cubicBezTo>
                  <a:cubicBezTo>
                    <a:pt x="108" y="76"/>
                    <a:pt x="108" y="76"/>
                    <a:pt x="108" y="76"/>
                  </a:cubicBezTo>
                  <a:cubicBezTo>
                    <a:pt x="120" y="76"/>
                    <a:pt x="120" y="76"/>
                    <a:pt x="120" y="76"/>
                  </a:cubicBezTo>
                  <a:cubicBezTo>
                    <a:pt x="122" y="76"/>
                    <a:pt x="123" y="77"/>
                    <a:pt x="123" y="78"/>
                  </a:cubicBezTo>
                  <a:lnTo>
                    <a:pt x="122" y="83"/>
                  </a:lnTo>
                  <a:close/>
                  <a:moveTo>
                    <a:pt x="180" y="76"/>
                  </a:moveTo>
                  <a:cubicBezTo>
                    <a:pt x="192" y="76"/>
                    <a:pt x="192" y="76"/>
                    <a:pt x="192" y="76"/>
                  </a:cubicBezTo>
                  <a:cubicBezTo>
                    <a:pt x="192" y="72"/>
                    <a:pt x="192" y="72"/>
                    <a:pt x="192" y="72"/>
                  </a:cubicBezTo>
                  <a:cubicBezTo>
                    <a:pt x="155" y="72"/>
                    <a:pt x="155" y="72"/>
                    <a:pt x="155" y="72"/>
                  </a:cubicBezTo>
                  <a:cubicBezTo>
                    <a:pt x="155" y="83"/>
                    <a:pt x="155" y="83"/>
                    <a:pt x="155" y="83"/>
                  </a:cubicBezTo>
                  <a:cubicBezTo>
                    <a:pt x="178" y="83"/>
                    <a:pt x="178" y="83"/>
                    <a:pt x="178" y="83"/>
                  </a:cubicBezTo>
                  <a:cubicBezTo>
                    <a:pt x="178" y="78"/>
                    <a:pt x="178" y="78"/>
                    <a:pt x="178" y="78"/>
                  </a:cubicBezTo>
                  <a:cubicBezTo>
                    <a:pt x="177" y="77"/>
                    <a:pt x="178" y="76"/>
                    <a:pt x="180" y="76"/>
                  </a:cubicBezTo>
                  <a:close/>
                  <a:moveTo>
                    <a:pt x="158" y="101"/>
                  </a:moveTo>
                  <a:cubicBezTo>
                    <a:pt x="142" y="101"/>
                    <a:pt x="142" y="101"/>
                    <a:pt x="142" y="101"/>
                  </a:cubicBezTo>
                  <a:cubicBezTo>
                    <a:pt x="142" y="118"/>
                    <a:pt x="142" y="118"/>
                    <a:pt x="142" y="118"/>
                  </a:cubicBezTo>
                  <a:cubicBezTo>
                    <a:pt x="158" y="118"/>
                    <a:pt x="158" y="118"/>
                    <a:pt x="158" y="118"/>
                  </a:cubicBezTo>
                  <a:lnTo>
                    <a:pt x="158" y="101"/>
                  </a:lnTo>
                  <a:close/>
                  <a:moveTo>
                    <a:pt x="133" y="91"/>
                  </a:moveTo>
                  <a:cubicBezTo>
                    <a:pt x="129" y="91"/>
                    <a:pt x="129" y="91"/>
                    <a:pt x="129" y="91"/>
                  </a:cubicBezTo>
                  <a:cubicBezTo>
                    <a:pt x="129" y="141"/>
                    <a:pt x="129" y="141"/>
                    <a:pt x="129" y="141"/>
                  </a:cubicBezTo>
                  <a:cubicBezTo>
                    <a:pt x="133" y="141"/>
                    <a:pt x="133" y="141"/>
                    <a:pt x="133" y="141"/>
                  </a:cubicBezTo>
                  <a:lnTo>
                    <a:pt x="133" y="91"/>
                  </a:lnTo>
                  <a:close/>
                  <a:moveTo>
                    <a:pt x="171" y="91"/>
                  </a:moveTo>
                  <a:cubicBezTo>
                    <a:pt x="167" y="91"/>
                    <a:pt x="167" y="91"/>
                    <a:pt x="167" y="91"/>
                  </a:cubicBezTo>
                  <a:cubicBezTo>
                    <a:pt x="167" y="141"/>
                    <a:pt x="167" y="141"/>
                    <a:pt x="167" y="141"/>
                  </a:cubicBezTo>
                  <a:cubicBezTo>
                    <a:pt x="171" y="141"/>
                    <a:pt x="171" y="141"/>
                    <a:pt x="171" y="141"/>
                  </a:cubicBezTo>
                  <a:lnTo>
                    <a:pt x="171" y="91"/>
                  </a:ln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3" name="Group 2"/>
          <p:cNvGrpSpPr/>
          <p:nvPr/>
        </p:nvGrpSpPr>
        <p:grpSpPr>
          <a:xfrm>
            <a:off x="1399157" y="1768474"/>
            <a:ext cx="2092472" cy="2092473"/>
            <a:chOff x="209550" y="1768474"/>
            <a:chExt cx="2092472" cy="2092473"/>
          </a:xfrm>
          <a:solidFill>
            <a:srgbClr val="002060"/>
          </a:solidFill>
        </p:grpSpPr>
        <p:sp>
          <p:nvSpPr>
            <p:cNvPr id="23" name="Rectangle 22">
              <a:hlinkClick r:id="rId5" action="ppaction://hlinksldjump"/>
            </p:cNvPr>
            <p:cNvSpPr/>
            <p:nvPr/>
          </p:nvSpPr>
          <p:spPr bwMode="auto">
            <a:xfrm>
              <a:off x="209550" y="1768474"/>
              <a:ext cx="2092472" cy="20924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rPr>
                <a:t>Why it is cool</a:t>
              </a:r>
            </a:p>
          </p:txBody>
        </p:sp>
        <p:sp>
          <p:nvSpPr>
            <p:cNvPr id="12" name="Freeform 14">
              <a:hlinkClick r:id="rId5" action="ppaction://hlinksldjump"/>
            </p:cNvPr>
            <p:cNvSpPr>
              <a:spLocks noEditPoints="1"/>
            </p:cNvSpPr>
            <p:nvPr/>
          </p:nvSpPr>
          <p:spPr bwMode="black">
            <a:xfrm>
              <a:off x="869189" y="2210135"/>
              <a:ext cx="827396" cy="875623"/>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
        <p:nvSpPr>
          <p:cNvPr id="15" name="Text Box 3"/>
          <p:cNvSpPr txBox="1">
            <a:spLocks noChangeArrowheads="1"/>
          </p:cNvSpPr>
          <p:nvPr/>
        </p:nvSpPr>
        <p:spPr bwMode="blackWhite">
          <a:xfrm>
            <a:off x="146669" y="5876159"/>
            <a:ext cx="8382000" cy="430887"/>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cs typeface="Arial" charset="0"/>
              </a:rPr>
              <a:t>© </a:t>
            </a:r>
            <a:r>
              <a:rPr lang="en-US" sz="700" dirty="0" smtClean="0">
                <a:cs typeface="Arial" charset="0"/>
              </a:rPr>
              <a:t>2012 Microsoft </a:t>
            </a:r>
            <a:r>
              <a:rPr lang="en-US" sz="700" dirty="0">
                <a:cs typeface="Arial" charset="0"/>
              </a:rPr>
              <a:t>Corporation. All rights reserved. Microsoft, Windows, Windows Vista and other product names are or may be registered trademarks and/or trademarks in the U.S. and/or other countries.</a:t>
            </a:r>
          </a:p>
          <a:p>
            <a:pPr defTabSz="914099" eaLnBrk="0" hangingPunct="0"/>
            <a:r>
              <a:rPr lang="en-US" sz="700" dirty="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cs typeface="Arial" charset="0"/>
              </a:rPr>
              <a:t>MICROSOFT </a:t>
            </a:r>
            <a:r>
              <a:rPr lang="en-US" sz="700" dirty="0">
                <a:cs typeface="Arial" charset="0"/>
              </a:rPr>
              <a:t>MAKES NO WARRANTIES, EXPRESS, IMPLIED OR STATUTORY, AS TO THE INFORMATION IN THIS PRESENTATION.</a:t>
            </a:r>
          </a:p>
        </p:txBody>
      </p:sp>
      <p:sp>
        <p:nvSpPr>
          <p:cNvPr id="17" name="Rectangle 16"/>
          <p:cNvSpPr/>
          <p:nvPr/>
        </p:nvSpPr>
        <p:spPr bwMode="auto">
          <a:xfrm>
            <a:off x="209550" y="4976096"/>
            <a:ext cx="8721724" cy="7339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45720" numCol="1" spcCol="0" rtlCol="0" fromWordArt="0" anchor="t" anchorCtr="0" forceAA="0" compatLnSpc="1">
            <a:prstTxWarp prst="textNoShape">
              <a:avLst/>
            </a:prstTxWarp>
            <a:noAutofit/>
          </a:bodyPr>
          <a:lstStyle/>
          <a:p>
            <a:pPr algn="ctr">
              <a:spcBef>
                <a:spcPct val="0"/>
              </a:spcBef>
              <a:spcAft>
                <a:spcPts val="600"/>
              </a:spcAft>
            </a:pPr>
            <a:r>
              <a:rPr lang="en-US" sz="2200" kern="0" spc="-100" dirty="0" smtClean="0">
                <a:gradFill>
                  <a:gsLst>
                    <a:gs pos="0">
                      <a:srgbClr val="FFFFFF"/>
                    </a:gs>
                    <a:gs pos="100000">
                      <a:srgbClr val="FFFFFF"/>
                    </a:gs>
                  </a:gsLst>
                  <a:lin ang="5400000" scaled="0"/>
                </a:gradFill>
              </a:rPr>
              <a:t>Created by: </a:t>
            </a:r>
            <a:r>
              <a:rPr lang="en-US" sz="1400" kern="0" spc="-100" dirty="0" smtClean="0">
                <a:gradFill>
                  <a:gsLst>
                    <a:gs pos="0">
                      <a:srgbClr val="FFFFFF"/>
                    </a:gs>
                    <a:gs pos="100000">
                      <a:srgbClr val="FFFFFF"/>
                    </a:gs>
                  </a:gsLst>
                  <a:lin ang="5400000" scaled="0"/>
                </a:gradFill>
              </a:rPr>
              <a:t>	</a:t>
            </a:r>
            <a:r>
              <a:rPr lang="en-US" sz="1600" kern="0" spc="-100" dirty="0">
                <a:gradFill>
                  <a:gsLst>
                    <a:gs pos="0">
                      <a:srgbClr val="FFFFFF"/>
                    </a:gs>
                    <a:gs pos="100000">
                      <a:srgbClr val="FFFFFF"/>
                    </a:gs>
                  </a:gsLst>
                  <a:lin ang="5400000" scaled="0"/>
                </a:gradFill>
              </a:rPr>
              <a:t>Jill Carter, Sateesh Kumar </a:t>
            </a:r>
            <a:r>
              <a:rPr lang="en-US" sz="1600" kern="0" spc="-100" dirty="0" err="1">
                <a:gradFill>
                  <a:gsLst>
                    <a:gs pos="0">
                      <a:srgbClr val="FFFFFF"/>
                    </a:gs>
                    <a:gs pos="100000">
                      <a:srgbClr val="FFFFFF"/>
                    </a:gs>
                  </a:gsLst>
                  <a:lin ang="5400000" scaled="0"/>
                </a:gradFill>
              </a:rPr>
              <a:t>Kodavali</a:t>
            </a:r>
            <a:endParaRPr lang="en-US" sz="1600" kern="0" spc="-1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8909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hlinkClick r:id="rId2" action="ppaction://hlinksldjump"/>
          </p:cNvPr>
          <p:cNvSpPr/>
          <p:nvPr/>
        </p:nvSpPr>
        <p:spPr bwMode="auto">
          <a:xfrm>
            <a:off x="207240" y="6181413"/>
            <a:ext cx="1401641" cy="440050"/>
          </a:xfrm>
          <a:prstGeom prst="rect">
            <a:avLst/>
          </a:prstGeom>
          <a:solidFill>
            <a:srgbClr val="5D83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137160" bIns="91440" numCol="1" spcCol="0" rtlCol="0" fromWordArt="0" anchor="b" anchorCtr="0" forceAA="0" compatLnSpc="1">
            <a:prstTxWarp prst="textNoShape">
              <a:avLst/>
            </a:prstTxWarp>
            <a:noAutofit/>
          </a:bodyPr>
          <a:lstStyle/>
          <a:p>
            <a:pPr algn="r" defTabSz="914099" fontAlgn="base">
              <a:spcBef>
                <a:spcPct val="0"/>
              </a:spcBef>
              <a:spcAft>
                <a:spcPct val="0"/>
              </a:spcAft>
            </a:pPr>
            <a:r>
              <a:rPr lang="en-US" spc="-3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Go Back</a:t>
            </a:r>
            <a:endParaRPr lang="en-US" spc="-3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Freeform 6">
            <a:hlinkClick r:id="rId2" action="ppaction://hlinksldjump"/>
          </p:cNvPr>
          <p:cNvSpPr>
            <a:spLocks noEditPoints="1"/>
          </p:cNvSpPr>
          <p:nvPr/>
        </p:nvSpPr>
        <p:spPr bwMode="black">
          <a:xfrm>
            <a:off x="304800" y="6266421"/>
            <a:ext cx="271128" cy="270035"/>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1314883" y="1320539"/>
            <a:ext cx="6514234" cy="42894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45720" numCol="1" spcCol="0" rtlCol="0" fromWordArt="0" anchor="t" anchorCtr="0" forceAA="0" compatLnSpc="1">
            <a:prstTxWarp prst="textNoShape">
              <a:avLst/>
            </a:prstTxWarp>
            <a:noAutofit/>
          </a:bodyPr>
          <a:lstStyle/>
          <a:p>
            <a:pPr>
              <a:spcBef>
                <a:spcPct val="0"/>
              </a:spcBef>
              <a:spcAft>
                <a:spcPts val="600"/>
              </a:spcAft>
            </a:pPr>
            <a:r>
              <a:rPr lang="en-US" sz="3600" kern="0" spc="-100" dirty="0">
                <a:gradFill>
                  <a:gsLst>
                    <a:gs pos="0">
                      <a:srgbClr val="FFFFFF"/>
                    </a:gs>
                    <a:gs pos="100000">
                      <a:srgbClr val="FFFFFF"/>
                    </a:gs>
                  </a:gsLst>
                  <a:lin ang="5400000" scaled="0"/>
                </a:gradFill>
                <a:latin typeface="+mj-lt"/>
              </a:rPr>
              <a:t>Why this feature is cool!</a:t>
            </a:r>
          </a:p>
          <a:p>
            <a:pPr>
              <a:spcAft>
                <a:spcPts val="600"/>
              </a:spcAft>
            </a:pPr>
            <a:r>
              <a:rPr lang="en-US" sz="1700" spc="-50" dirty="0">
                <a:gradFill>
                  <a:gsLst>
                    <a:gs pos="0">
                      <a:srgbClr val="FFFFFF"/>
                    </a:gs>
                    <a:gs pos="100000">
                      <a:srgbClr val="FFFFFF"/>
                    </a:gs>
                  </a:gsLst>
                  <a:lin ang="5400000" scaled="0"/>
                </a:gradFill>
                <a:cs typeface="Arial" charset="0"/>
              </a:rPr>
              <a:t>Currently in </a:t>
            </a:r>
            <a:r>
              <a:rPr lang="en-US" sz="1700" spc="-50" dirty="0" smtClean="0">
                <a:gradFill>
                  <a:gsLst>
                    <a:gs pos="0">
                      <a:srgbClr val="FFFFFF"/>
                    </a:gs>
                    <a:gs pos="100000">
                      <a:srgbClr val="FFFFFF"/>
                    </a:gs>
                  </a:gsLst>
                  <a:lin ang="5400000" scaled="0"/>
                </a:gradFill>
                <a:cs typeface="Arial" charset="0"/>
              </a:rPr>
              <a:t>order to see the most recent information in a financial report, users have to regenerate the report from the Management Reporter Report Designer. </a:t>
            </a:r>
            <a:endParaRPr lang="en-US" sz="1700" spc="-50" dirty="0">
              <a:gradFill>
                <a:gsLst>
                  <a:gs pos="0">
                    <a:srgbClr val="FFFFFF"/>
                  </a:gs>
                  <a:gs pos="100000">
                    <a:srgbClr val="FFFFFF"/>
                  </a:gs>
                </a:gsLst>
                <a:lin ang="5400000" scaled="0"/>
              </a:gradFill>
              <a:cs typeface="Arial" charset="0"/>
            </a:endParaRPr>
          </a:p>
          <a:p>
            <a:pPr>
              <a:spcAft>
                <a:spcPts val="600"/>
              </a:spcAft>
            </a:pPr>
            <a:r>
              <a:rPr lang="en-US" sz="1700" spc="-50" dirty="0">
                <a:gradFill>
                  <a:gsLst>
                    <a:gs pos="0">
                      <a:srgbClr val="FFFFFF"/>
                    </a:gs>
                    <a:gs pos="100000">
                      <a:srgbClr val="FFFFFF"/>
                    </a:gs>
                  </a:gsLst>
                  <a:lin ang="5400000" scaled="0"/>
                </a:gradFill>
                <a:cs typeface="Arial" charset="0"/>
              </a:rPr>
              <a:t>This feature </a:t>
            </a:r>
            <a:r>
              <a:rPr lang="en-US" sz="1700" spc="-50" dirty="0" smtClean="0">
                <a:gradFill>
                  <a:gsLst>
                    <a:gs pos="0">
                      <a:srgbClr val="FFFFFF"/>
                    </a:gs>
                    <a:gs pos="100000">
                      <a:srgbClr val="FFFFFF"/>
                    </a:gs>
                  </a:gsLst>
                  <a:lin ang="5400000" scaled="0"/>
                </a:gradFill>
                <a:cs typeface="Arial" charset="0"/>
              </a:rPr>
              <a:t>allows the report to be refreshed in the web viewer without having to be in the Report Designer for those users in the Administrator, Designer or Generator role.  The report date used when the report was originally generated is used for the refresh. The refreshed report is available only to the person refreshing the report, so those that shouldn’t see the report before it’s ready for broader consumption.</a:t>
            </a:r>
            <a:endParaRPr lang="en-US" sz="1700" spc="-50" dirty="0">
              <a:gradFill>
                <a:gsLst>
                  <a:gs pos="0">
                    <a:srgbClr val="FFFFFF"/>
                  </a:gs>
                  <a:gs pos="100000">
                    <a:srgbClr val="FFFFFF"/>
                  </a:gs>
                </a:gsLst>
                <a:lin ang="5400000" scaled="0"/>
              </a:gradFill>
              <a:cs typeface="Arial" charset="0"/>
            </a:endParaRPr>
          </a:p>
          <a:p>
            <a:pPr>
              <a:spcAft>
                <a:spcPts val="600"/>
              </a:spcAft>
            </a:pPr>
            <a:r>
              <a:rPr lang="en-US" sz="1700" spc="-50" dirty="0" smtClean="0">
                <a:gradFill>
                  <a:gsLst>
                    <a:gs pos="0">
                      <a:srgbClr val="FFFFFF"/>
                    </a:gs>
                    <a:gs pos="100000">
                      <a:srgbClr val="FFFFFF"/>
                    </a:gs>
                  </a:gsLst>
                  <a:lin ang="5400000" scaled="0"/>
                </a:gradFill>
                <a:cs typeface="Arial" charset="0"/>
              </a:rPr>
              <a:t>Going back and forth between applications can be cumbersome, by staying in the web viewer, accounting managers and staff accountants can get the most to date information faster. </a:t>
            </a:r>
            <a:endParaRPr lang="en-US" sz="1700" spc="-50" dirty="0">
              <a:gradFill>
                <a:gsLst>
                  <a:gs pos="0">
                    <a:srgbClr val="FFFFFF"/>
                  </a:gs>
                  <a:gs pos="100000">
                    <a:srgbClr val="FFFFFF"/>
                  </a:gs>
                </a:gsLst>
                <a:lin ang="5400000" scaled="0"/>
              </a:gradFill>
              <a:cs typeface="Arial" charset="0"/>
            </a:endParaRPr>
          </a:p>
        </p:txBody>
      </p:sp>
      <p:sp>
        <p:nvSpPr>
          <p:cNvPr id="9" name="Title 1"/>
          <p:cNvSpPr>
            <a:spLocks noGrp="1"/>
          </p:cNvSpPr>
          <p:nvPr>
            <p:ph type="title"/>
          </p:nvPr>
        </p:nvSpPr>
        <p:spPr>
          <a:xfrm>
            <a:off x="520699" y="59927"/>
            <a:ext cx="9031673" cy="1218795"/>
          </a:xfrm>
        </p:spPr>
        <p:txBody>
          <a:bodyPr/>
          <a:lstStyle/>
          <a:p>
            <a:r>
              <a:rPr lang="en-US" sz="4400" dirty="0"/>
              <a:t>Feature: </a:t>
            </a:r>
            <a:r>
              <a:rPr lang="en-US" sz="4400" dirty="0" smtClean="0"/>
              <a:t>Refresh Reports in Management Reporter Web Viewer</a:t>
            </a:r>
            <a:endParaRPr lang="en-US" sz="4400" dirty="0"/>
          </a:p>
        </p:txBody>
      </p:sp>
    </p:spTree>
    <p:extLst>
      <p:ext uri="{BB962C8B-B14F-4D97-AF65-F5344CB8AC3E}">
        <p14:creationId xmlns:p14="http://schemas.microsoft.com/office/powerpoint/2010/main" val="15780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31955" y="1768474"/>
            <a:ext cx="7680090" cy="432117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8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1691218" y="1768475"/>
            <a:ext cx="5761566" cy="4321174"/>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8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ectangle 4">
            <a:hlinkClick r:id="rId4" action="ppaction://hlinksldjump"/>
          </p:cNvPr>
          <p:cNvSpPr/>
          <p:nvPr/>
        </p:nvSpPr>
        <p:spPr bwMode="auto">
          <a:xfrm>
            <a:off x="207240" y="6181413"/>
            <a:ext cx="1401641" cy="440050"/>
          </a:xfrm>
          <a:prstGeom prst="rect">
            <a:avLst/>
          </a:prstGeom>
          <a:solidFill>
            <a:srgbClr val="5D83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137160" bIns="91440" numCol="1" spcCol="0" rtlCol="0" fromWordArt="0" anchor="b" anchorCtr="0" forceAA="0" compatLnSpc="1">
            <a:prstTxWarp prst="textNoShape">
              <a:avLst/>
            </a:prstTxWarp>
            <a:noAutofit/>
          </a:bodyPr>
          <a:lstStyle/>
          <a:p>
            <a:pPr algn="r" defTabSz="914099" fontAlgn="base">
              <a:spcBef>
                <a:spcPct val="0"/>
              </a:spcBef>
              <a:spcAft>
                <a:spcPct val="0"/>
              </a:spcAft>
            </a:pPr>
            <a:r>
              <a:rPr lang="en-US" spc="-3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Go Back</a:t>
            </a:r>
            <a:endParaRPr lang="en-US" spc="-3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Freeform 6">
            <a:hlinkClick r:id="rId4" action="ppaction://hlinksldjump"/>
          </p:cNvPr>
          <p:cNvSpPr>
            <a:spLocks noEditPoints="1"/>
          </p:cNvSpPr>
          <p:nvPr/>
        </p:nvSpPr>
        <p:spPr bwMode="black">
          <a:xfrm>
            <a:off x="304800" y="6266421"/>
            <a:ext cx="271128" cy="270035"/>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520699" y="59927"/>
            <a:ext cx="9031673" cy="1218795"/>
          </a:xfrm>
        </p:spPr>
        <p:txBody>
          <a:bodyPr/>
          <a:lstStyle/>
          <a:p>
            <a:r>
              <a:rPr lang="en-US" sz="4400" dirty="0"/>
              <a:t>Feature: </a:t>
            </a:r>
            <a:r>
              <a:rPr lang="en-US" sz="4400" dirty="0" smtClean="0"/>
              <a:t>Refresh Reports in Management Reporter Web Viewer</a:t>
            </a:r>
            <a:endParaRPr lang="en-US" sz="4400" dirty="0"/>
          </a:p>
        </p:txBody>
      </p:sp>
      <p:pic>
        <p:nvPicPr>
          <p:cNvPr id="7" name="ManagementReporterWebViewerRefres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84226" y="1753978"/>
            <a:ext cx="5780895" cy="4335672"/>
          </a:xfrm>
          <a:prstGeom prst="rect">
            <a:avLst/>
          </a:prstGeom>
        </p:spPr>
      </p:pic>
    </p:spTree>
    <p:extLst>
      <p:ext uri="{BB962C8B-B14F-4D97-AF65-F5344CB8AC3E}">
        <p14:creationId xmlns:p14="http://schemas.microsoft.com/office/powerpoint/2010/main" val="33877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2" action="ppaction://hlinksldjump"/>
          </p:cNvPr>
          <p:cNvSpPr/>
          <p:nvPr/>
        </p:nvSpPr>
        <p:spPr bwMode="auto">
          <a:xfrm>
            <a:off x="207240" y="6181413"/>
            <a:ext cx="1401641" cy="440050"/>
          </a:xfrm>
          <a:prstGeom prst="rect">
            <a:avLst/>
          </a:prstGeom>
          <a:solidFill>
            <a:srgbClr val="5D83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137160" bIns="91440" numCol="1" spcCol="0" rtlCol="0" fromWordArt="0" anchor="b" anchorCtr="0" forceAA="0" compatLnSpc="1">
            <a:prstTxWarp prst="textNoShape">
              <a:avLst/>
            </a:prstTxWarp>
            <a:noAutofit/>
          </a:bodyPr>
          <a:lstStyle/>
          <a:p>
            <a:pPr algn="r" defTabSz="914099" fontAlgn="base">
              <a:spcBef>
                <a:spcPct val="0"/>
              </a:spcBef>
              <a:spcAft>
                <a:spcPct val="0"/>
              </a:spcAft>
            </a:pPr>
            <a:r>
              <a:rPr lang="en-US" spc="-3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Go Back</a:t>
            </a:r>
            <a:endParaRPr lang="en-US" spc="-3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Freeform 6">
            <a:hlinkClick r:id="rId2" action="ppaction://hlinksldjump"/>
          </p:cNvPr>
          <p:cNvSpPr>
            <a:spLocks noEditPoints="1"/>
          </p:cNvSpPr>
          <p:nvPr/>
        </p:nvSpPr>
        <p:spPr bwMode="black">
          <a:xfrm>
            <a:off x="304800" y="6266421"/>
            <a:ext cx="271128" cy="270035"/>
          </a:xfrm>
          <a:custGeom>
            <a:avLst/>
            <a:gdLst>
              <a:gd name="T0" fmla="*/ 61 w 150"/>
              <a:gd name="T1" fmla="*/ 82 h 149"/>
              <a:gd name="T2" fmla="*/ 84 w 150"/>
              <a:gd name="T3" fmla="*/ 104 h 149"/>
              <a:gd name="T4" fmla="*/ 66 w 150"/>
              <a:gd name="T5" fmla="*/ 104 h 149"/>
              <a:gd name="T6" fmla="*/ 35 w 150"/>
              <a:gd name="T7" fmla="*/ 75 h 149"/>
              <a:gd name="T8" fmla="*/ 65 w 150"/>
              <a:gd name="T9" fmla="*/ 46 h 149"/>
              <a:gd name="T10" fmla="*/ 84 w 150"/>
              <a:gd name="T11" fmla="*/ 46 h 149"/>
              <a:gd name="T12" fmla="*/ 61 w 150"/>
              <a:gd name="T13" fmla="*/ 67 h 149"/>
              <a:gd name="T14" fmla="*/ 113 w 150"/>
              <a:gd name="T15" fmla="*/ 67 h 149"/>
              <a:gd name="T16" fmla="*/ 113 w 150"/>
              <a:gd name="T17" fmla="*/ 82 h 149"/>
              <a:gd name="T18" fmla="*/ 61 w 150"/>
              <a:gd name="T19" fmla="*/ 82 h 149"/>
              <a:gd name="T20" fmla="*/ 150 w 150"/>
              <a:gd name="T21" fmla="*/ 75 h 149"/>
              <a:gd name="T22" fmla="*/ 75 w 150"/>
              <a:gd name="T23" fmla="*/ 149 h 149"/>
              <a:gd name="T24" fmla="*/ 0 w 150"/>
              <a:gd name="T25" fmla="*/ 75 h 149"/>
              <a:gd name="T26" fmla="*/ 75 w 150"/>
              <a:gd name="T27" fmla="*/ 0 h 149"/>
              <a:gd name="T28" fmla="*/ 150 w 150"/>
              <a:gd name="T29" fmla="*/ 75 h 149"/>
              <a:gd name="T30" fmla="*/ 140 w 150"/>
              <a:gd name="T31" fmla="*/ 75 h 149"/>
              <a:gd name="T32" fmla="*/ 75 w 150"/>
              <a:gd name="T33" fmla="*/ 9 h 149"/>
              <a:gd name="T34" fmla="*/ 10 w 150"/>
              <a:gd name="T35" fmla="*/ 75 h 149"/>
              <a:gd name="T36" fmla="*/ 75 w 150"/>
              <a:gd name="T37" fmla="*/ 140 h 149"/>
              <a:gd name="T38" fmla="*/ 140 w 150"/>
              <a:gd name="T39"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61" y="82"/>
                </a:moveTo>
                <a:cubicBezTo>
                  <a:pt x="84" y="104"/>
                  <a:pt x="84" y="104"/>
                  <a:pt x="84" y="104"/>
                </a:cubicBezTo>
                <a:cubicBezTo>
                  <a:pt x="66" y="104"/>
                  <a:pt x="66" y="104"/>
                  <a:pt x="66" y="104"/>
                </a:cubicBezTo>
                <a:cubicBezTo>
                  <a:pt x="35" y="75"/>
                  <a:pt x="35" y="75"/>
                  <a:pt x="35" y="75"/>
                </a:cubicBezTo>
                <a:cubicBezTo>
                  <a:pt x="65" y="46"/>
                  <a:pt x="65" y="46"/>
                  <a:pt x="65" y="46"/>
                </a:cubicBezTo>
                <a:cubicBezTo>
                  <a:pt x="84" y="46"/>
                  <a:pt x="84" y="46"/>
                  <a:pt x="84" y="46"/>
                </a:cubicBezTo>
                <a:cubicBezTo>
                  <a:pt x="61" y="67"/>
                  <a:pt x="61" y="67"/>
                  <a:pt x="61" y="67"/>
                </a:cubicBezTo>
                <a:cubicBezTo>
                  <a:pt x="113" y="67"/>
                  <a:pt x="113" y="67"/>
                  <a:pt x="113" y="67"/>
                </a:cubicBezTo>
                <a:cubicBezTo>
                  <a:pt x="113" y="82"/>
                  <a:pt x="113" y="82"/>
                  <a:pt x="113" y="82"/>
                </a:cubicBezTo>
                <a:lnTo>
                  <a:pt x="61" y="82"/>
                </a:lnTo>
                <a:close/>
                <a:moveTo>
                  <a:pt x="150" y="75"/>
                </a:moveTo>
                <a:cubicBezTo>
                  <a:pt x="150" y="116"/>
                  <a:pt x="116" y="149"/>
                  <a:pt x="75" y="149"/>
                </a:cubicBezTo>
                <a:cubicBezTo>
                  <a:pt x="34" y="149"/>
                  <a:pt x="0" y="116"/>
                  <a:pt x="0" y="75"/>
                </a:cubicBezTo>
                <a:cubicBezTo>
                  <a:pt x="0" y="33"/>
                  <a:pt x="34" y="0"/>
                  <a:pt x="75" y="0"/>
                </a:cubicBezTo>
                <a:cubicBezTo>
                  <a:pt x="116" y="0"/>
                  <a:pt x="150" y="33"/>
                  <a:pt x="150" y="75"/>
                </a:cubicBezTo>
                <a:close/>
                <a:moveTo>
                  <a:pt x="140" y="75"/>
                </a:moveTo>
                <a:cubicBezTo>
                  <a:pt x="140" y="39"/>
                  <a:pt x="111" y="9"/>
                  <a:pt x="75" y="9"/>
                </a:cubicBezTo>
                <a:cubicBezTo>
                  <a:pt x="39" y="9"/>
                  <a:pt x="10" y="39"/>
                  <a:pt x="10" y="75"/>
                </a:cubicBezTo>
                <a:cubicBezTo>
                  <a:pt x="10" y="111"/>
                  <a:pt x="39" y="140"/>
                  <a:pt x="75" y="140"/>
                </a:cubicBezTo>
                <a:cubicBezTo>
                  <a:pt x="111" y="140"/>
                  <a:pt x="140" y="111"/>
                  <a:pt x="140"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t="-1" r="14882" b="43"/>
          <a:stretch/>
        </p:blipFill>
        <p:spPr>
          <a:xfrm>
            <a:off x="4629149" y="1768476"/>
            <a:ext cx="4302125" cy="4321174"/>
          </a:xfrm>
          <a:prstGeom prst="rect">
            <a:avLst/>
          </a:prstGeom>
        </p:spPr>
      </p:pic>
      <p:sp>
        <p:nvSpPr>
          <p:cNvPr id="20" name="Rectangle 19"/>
          <p:cNvSpPr/>
          <p:nvPr/>
        </p:nvSpPr>
        <p:spPr bwMode="auto">
          <a:xfrm>
            <a:off x="209550" y="3986213"/>
            <a:ext cx="4300538" cy="2103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45720" numCol="1" spcCol="0" rtlCol="0" fromWordArt="0" anchor="t" anchorCtr="0" forceAA="0" compatLnSpc="1">
            <a:prstTxWarp prst="textNoShape">
              <a:avLst/>
            </a:prstTxWarp>
            <a:noAutofit/>
          </a:bodyPr>
          <a:lstStyle/>
          <a:p>
            <a:pPr>
              <a:spcBef>
                <a:spcPct val="0"/>
              </a:spcBef>
              <a:spcAft>
                <a:spcPts val="600"/>
              </a:spcAft>
            </a:pPr>
            <a:r>
              <a:rPr lang="en-US" sz="3600" kern="0" spc="-100" dirty="0">
                <a:gradFill>
                  <a:gsLst>
                    <a:gs pos="0">
                      <a:srgbClr val="FFFFFF"/>
                    </a:gs>
                    <a:gs pos="100000">
                      <a:srgbClr val="FFFFFF"/>
                    </a:gs>
                  </a:gsLst>
                  <a:lin ang="5400000" scaled="0"/>
                </a:gradFill>
                <a:latin typeface="+mj-lt"/>
              </a:rPr>
              <a:t>Targeted Roles</a:t>
            </a:r>
            <a:r>
              <a:rPr lang="en-US" sz="3600" kern="0" spc="-100" dirty="0" smtClean="0">
                <a:gradFill>
                  <a:gsLst>
                    <a:gs pos="0">
                      <a:srgbClr val="FFFFFF"/>
                    </a:gs>
                    <a:gs pos="100000">
                      <a:srgbClr val="FFFFFF"/>
                    </a:gs>
                  </a:gsLst>
                  <a:lin ang="5400000" scaled="0"/>
                </a:gradFill>
                <a:latin typeface="+mj-lt"/>
              </a:rPr>
              <a:t>:</a:t>
            </a:r>
            <a:r>
              <a:rPr lang="en-US" sz="4000" kern="0" spc="-100" dirty="0" smtClean="0">
                <a:gradFill>
                  <a:gsLst>
                    <a:gs pos="0">
                      <a:srgbClr val="FFFFFF"/>
                    </a:gs>
                    <a:gs pos="100000">
                      <a:srgbClr val="FFFFFF"/>
                    </a:gs>
                  </a:gsLst>
                  <a:lin ang="5400000" scaled="0"/>
                </a:gradFill>
                <a:latin typeface="+mj-lt"/>
              </a:rPr>
              <a:t>                </a:t>
            </a:r>
            <a:endParaRPr lang="en-US" sz="4000" kern="0" spc="-100" dirty="0">
              <a:gradFill>
                <a:gsLst>
                  <a:gs pos="0">
                    <a:srgbClr val="FFFFFF"/>
                  </a:gs>
                  <a:gs pos="100000">
                    <a:srgbClr val="FFFFFF"/>
                  </a:gs>
                </a:gsLst>
                <a:lin ang="5400000" scaled="0"/>
              </a:gradFill>
              <a:latin typeface="+mj-lt"/>
            </a:endParaRPr>
          </a:p>
          <a:p>
            <a:pPr>
              <a:spcAft>
                <a:spcPts val="600"/>
              </a:spcAft>
            </a:pPr>
            <a:r>
              <a:rPr lang="en-US" spc="-50" dirty="0">
                <a:gradFill>
                  <a:gsLst>
                    <a:gs pos="0">
                      <a:srgbClr val="FFFFFF"/>
                    </a:gs>
                    <a:gs pos="100000">
                      <a:srgbClr val="FFFFFF"/>
                    </a:gs>
                  </a:gsLst>
                  <a:lin ang="5400000" scaled="0"/>
                </a:gradFill>
                <a:cs typeface="Arial" charset="0"/>
              </a:rPr>
              <a:t>Lean Officer, Materials Manager, Purchasing Agent, Purchasing Manager, Quality Controller, Shipping and Receiving, Warehouse Manager</a:t>
            </a:r>
          </a:p>
        </p:txBody>
      </p:sp>
      <p:sp>
        <p:nvSpPr>
          <p:cNvPr id="8" name="Rectangle 7"/>
          <p:cNvSpPr/>
          <p:nvPr/>
        </p:nvSpPr>
        <p:spPr bwMode="auto">
          <a:xfrm>
            <a:off x="209550" y="3975101"/>
            <a:ext cx="4300538" cy="2103437"/>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45720" numCol="1" spcCol="0" rtlCol="0" fromWordArt="0" anchor="t" anchorCtr="0" forceAA="0" compatLnSpc="1">
            <a:prstTxWarp prst="textNoShape">
              <a:avLst/>
            </a:prstTxWarp>
            <a:noAutofit/>
          </a:bodyPr>
          <a:lstStyle/>
          <a:p>
            <a:pPr>
              <a:spcBef>
                <a:spcPct val="0"/>
              </a:spcBef>
              <a:spcAft>
                <a:spcPts val="600"/>
              </a:spcAft>
            </a:pPr>
            <a:r>
              <a:rPr lang="en-US" sz="3600" kern="0" spc="-100" dirty="0">
                <a:gradFill>
                  <a:gsLst>
                    <a:gs pos="0">
                      <a:srgbClr val="FFFFFF"/>
                    </a:gs>
                    <a:gs pos="100000">
                      <a:srgbClr val="FFFFFF"/>
                    </a:gs>
                  </a:gsLst>
                  <a:lin ang="5400000" scaled="0"/>
                </a:gradFill>
                <a:latin typeface="+mj-lt"/>
              </a:rPr>
              <a:t>Targeted Roles</a:t>
            </a:r>
            <a:r>
              <a:rPr lang="en-US" sz="3600" kern="0" spc="-100" dirty="0" smtClean="0">
                <a:gradFill>
                  <a:gsLst>
                    <a:gs pos="0">
                      <a:srgbClr val="FFFFFF"/>
                    </a:gs>
                    <a:gs pos="100000">
                      <a:srgbClr val="FFFFFF"/>
                    </a:gs>
                  </a:gsLst>
                  <a:lin ang="5400000" scaled="0"/>
                </a:gradFill>
                <a:latin typeface="+mj-lt"/>
              </a:rPr>
              <a:t>:</a:t>
            </a:r>
            <a:r>
              <a:rPr lang="en-US" sz="4000" kern="0" spc="-100" dirty="0" smtClean="0">
                <a:gradFill>
                  <a:gsLst>
                    <a:gs pos="0">
                      <a:srgbClr val="FFFFFF"/>
                    </a:gs>
                    <a:gs pos="100000">
                      <a:srgbClr val="FFFFFF"/>
                    </a:gs>
                  </a:gsLst>
                  <a:lin ang="5400000" scaled="0"/>
                </a:gradFill>
                <a:latin typeface="+mj-lt"/>
              </a:rPr>
              <a:t>                </a:t>
            </a:r>
            <a:endParaRPr lang="en-US" sz="4000" kern="0" spc="-100" dirty="0">
              <a:gradFill>
                <a:gsLst>
                  <a:gs pos="0">
                    <a:srgbClr val="FFFFFF"/>
                  </a:gs>
                  <a:gs pos="100000">
                    <a:srgbClr val="FFFFFF"/>
                  </a:gs>
                </a:gsLst>
                <a:lin ang="5400000" scaled="0"/>
              </a:gradFill>
              <a:latin typeface="+mj-lt"/>
            </a:endParaRPr>
          </a:p>
          <a:p>
            <a:pPr>
              <a:spcAft>
                <a:spcPts val="600"/>
              </a:spcAft>
            </a:pPr>
            <a:r>
              <a:rPr lang="en-US" spc="-50" dirty="0" smtClean="0">
                <a:gradFill>
                  <a:gsLst>
                    <a:gs pos="0">
                      <a:srgbClr val="FFFFFF"/>
                    </a:gs>
                    <a:gs pos="100000">
                      <a:srgbClr val="FFFFFF"/>
                    </a:gs>
                  </a:gsLst>
                  <a:lin ang="5400000" scaled="0"/>
                </a:gradFill>
                <a:cs typeface="Arial" charset="0"/>
              </a:rPr>
              <a:t>Accounting Manager, Staff Accountant</a:t>
            </a:r>
            <a:endParaRPr lang="en-US" spc="-50" dirty="0">
              <a:gradFill>
                <a:gsLst>
                  <a:gs pos="0">
                    <a:srgbClr val="FFFFFF"/>
                  </a:gs>
                  <a:gs pos="100000">
                    <a:srgbClr val="FFFFFF"/>
                  </a:gs>
                </a:gsLst>
                <a:lin ang="5400000" scaled="0"/>
              </a:gradFill>
              <a:cs typeface="Arial" charset="0"/>
            </a:endParaRPr>
          </a:p>
        </p:txBody>
      </p:sp>
      <p:sp>
        <p:nvSpPr>
          <p:cNvPr id="11" name="Title 1"/>
          <p:cNvSpPr>
            <a:spLocks noGrp="1"/>
          </p:cNvSpPr>
          <p:nvPr>
            <p:ph type="title"/>
          </p:nvPr>
        </p:nvSpPr>
        <p:spPr>
          <a:xfrm>
            <a:off x="520699" y="59927"/>
            <a:ext cx="9031673" cy="1218795"/>
          </a:xfrm>
        </p:spPr>
        <p:txBody>
          <a:bodyPr/>
          <a:lstStyle/>
          <a:p>
            <a:r>
              <a:rPr lang="en-US" sz="4400" dirty="0"/>
              <a:t>Feature: </a:t>
            </a:r>
            <a:r>
              <a:rPr lang="en-US" sz="4400" dirty="0" smtClean="0"/>
              <a:t>Refresh Reports in Management Reporter Web Viewer</a:t>
            </a:r>
            <a:endParaRPr lang="en-US" sz="4400" dirty="0"/>
          </a:p>
        </p:txBody>
      </p:sp>
    </p:spTree>
    <p:extLst>
      <p:ext uri="{BB962C8B-B14F-4D97-AF65-F5344CB8AC3E}">
        <p14:creationId xmlns:p14="http://schemas.microsoft.com/office/powerpoint/2010/main" val="1183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E78DE11F2134AA62E525A5547738F" ma:contentTypeVersion="1" ma:contentTypeDescription="Create a new document." ma:contentTypeScope="" ma:versionID="e9ff7410875dfa10327ce75309887cf6">
  <xsd:schema xmlns:xsd="http://www.w3.org/2001/XMLSchema" xmlns:xs="http://www.w3.org/2001/XMLSchema" xmlns:p="http://schemas.microsoft.com/office/2006/metadata/properties" xmlns:ns2="http://schemas.microsoft.com/sharepoint/v3/fields" targetNamespace="http://schemas.microsoft.com/office/2006/metadata/properties" ma:root="true" ma:fieldsID="bfe5658f2ed062f3b9f04f29ba88f050" ns2:_="">
    <xsd:import namespace="http://schemas.microsoft.com/sharepoint/v3/fields"/>
    <xsd:element name="properties">
      <xsd:complexType>
        <xsd:sequence>
          <xsd:element name="documentManagement">
            <xsd:complexType>
              <xsd:all>
                <xsd:element ref="ns2: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ma:displayName="Status" ma:default="Draft" ma:format="Dropdown" ma:internalName="_Status">
      <xsd:simpleType>
        <xsd:restriction base="dms:Choice">
          <xsd:enumeration value="Draft"/>
          <xsd:enumeration value="Ready to Publish"/>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Ready to Publish</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BA578-D039-4DD9-B0F5-2A8A290DA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 Template Light 16x9</Template>
  <TotalTime>380</TotalTime>
  <Words>343</Words>
  <Application>Microsoft Office PowerPoint</Application>
  <PresentationFormat>On-screen Show (4:3)</PresentationFormat>
  <Paragraphs>21</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Segoe Light</vt:lpstr>
      <vt:lpstr>Segoe UI</vt:lpstr>
      <vt:lpstr>Segoe UI Light</vt:lpstr>
      <vt:lpstr>Metro Template Light 16x9</vt:lpstr>
      <vt:lpstr>Feature: Refresh Reports in Management Reporter Web Viewer</vt:lpstr>
      <vt:lpstr>Feature: Refresh Reports in Management Reporter Web Viewer</vt:lpstr>
      <vt:lpstr>Feature: Refresh Reports in Management Reporter Web Viewer</vt:lpstr>
      <vt:lpstr>Feature: Refresh Reports in Management Reporter Web Viewer</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Katie Hasbargen</dc:creator>
  <cp:keywords>&lt;Any Related Keywords&gt;</cp:keywords>
  <dc:description>Template: Saku Uchikawa, Microsoft Corporation
Formatting:
Event Date: 
Event Location: 
Audience Type: Internal</dc:description>
  <cp:lastModifiedBy>Mandy Antony</cp:lastModifiedBy>
  <cp:revision>35</cp:revision>
  <dcterms:created xsi:type="dcterms:W3CDTF">2012-03-29T20:54:42Z</dcterms:created>
  <dcterms:modified xsi:type="dcterms:W3CDTF">2014-05-30T16:57:04Z</dcterms:modified>
  <cp:contentStatus>Ready to Publish</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0x010100CABE78DE11F2134AA62E525A5547738F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emplateUrl">
    <vt:lpwstr/>
  </property>
  <property fmtid="{D5CDD505-2E9C-101B-9397-08002B2CF9AE}" pid="7" name="Order">
    <vt:r8>3400</vt:r8>
  </property>
  <property fmtid="{D5CDD505-2E9C-101B-9397-08002B2CF9AE}" pid="8" name="xd_Signature">
    <vt:bool>false</vt:bool>
  </property>
  <property fmtid="{D5CDD505-2E9C-101B-9397-08002B2CF9AE}" pid="9" name="xd_ProgID">
    <vt:lpwstr/>
  </property>
</Properties>
</file>