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467" r:id="rId3"/>
    <p:sldId id="488" r:id="rId4"/>
    <p:sldId id="489" r:id="rId5"/>
    <p:sldId id="487" r:id="rId6"/>
    <p:sldId id="474" r:id="rId7"/>
    <p:sldId id="475" r:id="rId8"/>
    <p:sldId id="355" r:id="rId9"/>
    <p:sldId id="446" r:id="rId10"/>
    <p:sldId id="493" r:id="rId11"/>
    <p:sldId id="463" r:id="rId12"/>
    <p:sldId id="494" r:id="rId13"/>
    <p:sldId id="460" r:id="rId14"/>
    <p:sldId id="466" r:id="rId15"/>
    <p:sldId id="464" r:id="rId16"/>
    <p:sldId id="465" r:id="rId17"/>
    <p:sldId id="495" r:id="rId18"/>
    <p:sldId id="497" r:id="rId19"/>
    <p:sldId id="496" r:id="rId20"/>
    <p:sldId id="502" r:id="rId21"/>
    <p:sldId id="409" r:id="rId22"/>
    <p:sldId id="424" r:id="rId23"/>
    <p:sldId id="481" r:id="rId24"/>
    <p:sldId id="457" r:id="rId25"/>
    <p:sldId id="501" r:id="rId26"/>
    <p:sldId id="492" r:id="rId27"/>
    <p:sldId id="506" r:id="rId28"/>
    <p:sldId id="507" r:id="rId29"/>
    <p:sldId id="418" r:id="rId30"/>
    <p:sldId id="451" r:id="rId31"/>
    <p:sldId id="452" r:id="rId32"/>
    <p:sldId id="417" r:id="rId33"/>
    <p:sldId id="454" r:id="rId34"/>
    <p:sldId id="435" r:id="rId35"/>
    <p:sldId id="440" r:id="rId36"/>
    <p:sldId id="441" r:id="rId37"/>
    <p:sldId id="443" r:id="rId38"/>
    <p:sldId id="453" r:id="rId39"/>
    <p:sldId id="456" r:id="rId40"/>
    <p:sldId id="442" r:id="rId41"/>
    <p:sldId id="486" r:id="rId42"/>
    <p:sldId id="447" r:id="rId43"/>
    <p:sldId id="484" r:id="rId44"/>
    <p:sldId id="503" r:id="rId45"/>
    <p:sldId id="485" r:id="rId46"/>
    <p:sldId id="450" r:id="rId47"/>
    <p:sldId id="505" r:id="rId48"/>
    <p:sldId id="471" r:id="rId49"/>
    <p:sldId id="500" r:id="rId50"/>
    <p:sldId id="490" r:id="rId51"/>
    <p:sldId id="499" r:id="rId52"/>
    <p:sldId id="498" r:id="rId53"/>
    <p:sldId id="504" r:id="rId54"/>
    <p:sldId id="472" r:id="rId55"/>
    <p:sldId id="508" r:id="rId56"/>
    <p:sldId id="509" r:id="rId57"/>
    <p:sldId id="491" r:id="rId5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4B600-11F5-4C48-B8ED-9A9B97823601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5B40C-1852-5A4B-8C93-4D8E528447B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5B40C-1852-5A4B-8C93-4D8E528447BB}" type="slidenum">
              <a:rPr lang="sv-SE" smtClean="0"/>
              <a:pPr/>
              <a:t>53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540-26F8-F94E-AE27-4533EC358279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B35A-EE44-854F-935E-AFD6C768038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540-26F8-F94E-AE27-4533EC358279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B35A-EE44-854F-935E-AFD6C768038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540-26F8-F94E-AE27-4533EC358279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B35A-EE44-854F-935E-AFD6C768038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540-26F8-F94E-AE27-4533EC358279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B35A-EE44-854F-935E-AFD6C768038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540-26F8-F94E-AE27-4533EC358279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B35A-EE44-854F-935E-AFD6C768038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540-26F8-F94E-AE27-4533EC358279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B35A-EE44-854F-935E-AFD6C768038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540-26F8-F94E-AE27-4533EC358279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B35A-EE44-854F-935E-AFD6C768038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540-26F8-F94E-AE27-4533EC358279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B35A-EE44-854F-935E-AFD6C768038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540-26F8-F94E-AE27-4533EC358279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B35A-EE44-854F-935E-AFD6C768038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540-26F8-F94E-AE27-4533EC358279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B35A-EE44-854F-935E-AFD6C768038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E540-26F8-F94E-AE27-4533EC358279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B35A-EE44-854F-935E-AFD6C768038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5E540-26F8-F94E-AE27-4533EC358279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B35A-EE44-854F-935E-AFD6C768038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”Vårt behov av en ny ekonomisk logik”</a:t>
            </a:r>
            <a:r>
              <a:rPr lang="sv-SE" b="1"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Kommentarer av Anders Wijkman, ordförande i Romklubben, vid Klimatriksdagen i Norrköping 8 juni 2014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kärmavbild 2014-06-03 kl. 10.42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97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3 kl. 10.43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50"/>
            <a:ext cx="9143999" cy="6902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kärmavbild 2014-06-03 kl. 10.43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9086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3 kl. 10.44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3 kl. 10.45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1" y="-323850"/>
            <a:ext cx="9719797" cy="7181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kärmavbild 2014-06-03 kl. 10.45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3 kl. 10.46.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82527" cy="71389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3 kl. 20.39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476" y="-100013"/>
            <a:ext cx="9261475" cy="69580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3 kl. 20.40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113"/>
            <a:ext cx="9296400" cy="71231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3 kl. 20.40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1"/>
            <a:ext cx="9182100" cy="70564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3 kl. 13.49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88" y="38100"/>
            <a:ext cx="91709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4-30 kl. 11.39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" y="469119"/>
            <a:ext cx="8891329" cy="56294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3-11-26 kl. 08.41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9" y="0"/>
            <a:ext cx="907415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5-05 kl. 08.23.0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67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ditigization</a:t>
            </a:r>
            <a:r>
              <a:rPr lang="sv-SE" dirty="0" smtClean="0"/>
              <a:t> of the </a:t>
            </a:r>
            <a:r>
              <a:rPr lang="sv-SE" dirty="0" err="1" smtClean="0"/>
              <a:t>economy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digitization</a:t>
            </a:r>
            <a:r>
              <a:rPr lang="sv-SE" dirty="0" smtClean="0"/>
              <a:t> of the </a:t>
            </a:r>
            <a:r>
              <a:rPr lang="sv-SE" dirty="0" err="1" smtClean="0"/>
              <a:t>economy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offer </a:t>
            </a:r>
            <a:r>
              <a:rPr lang="sv-SE" dirty="0" err="1" smtClean="0"/>
              <a:t>endless</a:t>
            </a:r>
            <a:r>
              <a:rPr lang="sv-SE" dirty="0" smtClean="0"/>
              <a:t> new services – </a:t>
            </a:r>
            <a:r>
              <a:rPr lang="sv-SE" dirty="0" err="1" smtClean="0"/>
              <a:t>often</a:t>
            </a:r>
            <a:r>
              <a:rPr lang="sv-SE" dirty="0" smtClean="0"/>
              <a:t> at no </a:t>
            </a:r>
            <a:r>
              <a:rPr lang="sv-SE" dirty="0" err="1" smtClean="0"/>
              <a:t>cost</a:t>
            </a:r>
            <a:r>
              <a:rPr lang="sv-SE" dirty="0" smtClean="0"/>
              <a:t> - and </a:t>
            </a:r>
            <a:r>
              <a:rPr lang="sv-SE" dirty="0" err="1" smtClean="0"/>
              <a:t>huge</a:t>
            </a:r>
            <a:r>
              <a:rPr lang="sv-SE" dirty="0" smtClean="0"/>
              <a:t> </a:t>
            </a:r>
            <a:r>
              <a:rPr lang="sv-SE" dirty="0" err="1" smtClean="0"/>
              <a:t>improvements</a:t>
            </a:r>
            <a:r>
              <a:rPr lang="sv-SE" dirty="0" smtClean="0"/>
              <a:t> in </a:t>
            </a:r>
            <a:r>
              <a:rPr lang="sv-SE" dirty="0" err="1" smtClean="0"/>
              <a:t>productivity</a:t>
            </a:r>
            <a:r>
              <a:rPr lang="sv-SE" dirty="0" smtClean="0"/>
              <a:t>. </a:t>
            </a:r>
          </a:p>
          <a:p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jobs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disappear</a:t>
            </a:r>
            <a:r>
              <a:rPr lang="sv-SE" dirty="0" smtClean="0"/>
              <a:t>, new </a:t>
            </a:r>
            <a:r>
              <a:rPr lang="sv-SE" dirty="0" err="1" smtClean="0"/>
              <a:t>jobs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be </a:t>
            </a:r>
            <a:r>
              <a:rPr lang="sv-SE" dirty="0" err="1" smtClean="0"/>
              <a:t>created</a:t>
            </a:r>
            <a:r>
              <a:rPr lang="sv-SE" dirty="0" smtClean="0"/>
              <a:t> </a:t>
            </a:r>
            <a:r>
              <a:rPr lang="sv-SE" dirty="0" err="1" smtClean="0"/>
              <a:t>but</a:t>
            </a:r>
            <a:r>
              <a:rPr lang="sv-SE" dirty="0" smtClean="0"/>
              <a:t> the </a:t>
            </a:r>
            <a:r>
              <a:rPr lang="sv-SE" dirty="0" err="1" smtClean="0"/>
              <a:t>net</a:t>
            </a:r>
            <a:r>
              <a:rPr lang="sv-SE" dirty="0" smtClean="0"/>
              <a:t> loss is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probably</a:t>
            </a:r>
            <a:r>
              <a:rPr lang="sv-SE" dirty="0" smtClean="0"/>
              <a:t> </a:t>
            </a:r>
            <a:r>
              <a:rPr lang="sv-SE" dirty="0" err="1" smtClean="0"/>
              <a:t>large</a:t>
            </a:r>
            <a:r>
              <a:rPr lang="sv-SE" dirty="0" smtClean="0"/>
              <a:t>.</a:t>
            </a:r>
          </a:p>
          <a:p>
            <a:r>
              <a:rPr lang="sv-SE" b="1" dirty="0" smtClean="0"/>
              <a:t>The </a:t>
            </a:r>
            <a:r>
              <a:rPr lang="sv-SE" b="1" dirty="0" err="1" smtClean="0"/>
              <a:t>benfits</a:t>
            </a:r>
            <a:r>
              <a:rPr lang="sv-SE" b="1" dirty="0" smtClean="0"/>
              <a:t> are </a:t>
            </a:r>
            <a:r>
              <a:rPr lang="sv-SE" b="1" dirty="0" err="1" smtClean="0"/>
              <a:t>obvious</a:t>
            </a:r>
            <a:r>
              <a:rPr lang="sv-SE" b="1" dirty="0" smtClean="0"/>
              <a:t>, </a:t>
            </a:r>
            <a:r>
              <a:rPr lang="sv-SE" b="1" dirty="0" err="1" smtClean="0"/>
              <a:t>but</a:t>
            </a:r>
            <a:r>
              <a:rPr lang="sv-SE" b="1" dirty="0" smtClean="0"/>
              <a:t> </a:t>
            </a:r>
            <a:r>
              <a:rPr lang="sv-SE" b="1" dirty="0" err="1" smtClean="0"/>
              <a:t>there</a:t>
            </a:r>
            <a:r>
              <a:rPr lang="sv-SE" b="1" dirty="0" smtClean="0"/>
              <a:t> are </a:t>
            </a:r>
            <a:r>
              <a:rPr lang="sv-SE" b="1" dirty="0" err="1" smtClean="0"/>
              <a:t>huge</a:t>
            </a:r>
            <a:r>
              <a:rPr lang="sv-SE" b="1" dirty="0" smtClean="0"/>
              <a:t> </a:t>
            </a:r>
            <a:r>
              <a:rPr lang="sv-SE" b="1" dirty="0" err="1" smtClean="0"/>
              <a:t>challenges</a:t>
            </a:r>
            <a:r>
              <a:rPr lang="sv-SE" b="1" dirty="0" smtClean="0"/>
              <a:t> in terms of </a:t>
            </a:r>
            <a:r>
              <a:rPr lang="sv-SE" b="1" dirty="0" err="1" smtClean="0"/>
              <a:t>unemployment</a:t>
            </a:r>
            <a:r>
              <a:rPr lang="sv-SE" b="1" dirty="0" smtClean="0"/>
              <a:t> and </a:t>
            </a:r>
            <a:r>
              <a:rPr lang="sv-SE" b="1" dirty="0" err="1" smtClean="0"/>
              <a:t>wider</a:t>
            </a:r>
            <a:r>
              <a:rPr lang="sv-SE" b="1" dirty="0" smtClean="0"/>
              <a:t> </a:t>
            </a:r>
            <a:r>
              <a:rPr lang="sv-SE" b="1" dirty="0" err="1" smtClean="0"/>
              <a:t>disparities</a:t>
            </a:r>
            <a:r>
              <a:rPr lang="sv-SE" b="1" dirty="0" smtClean="0"/>
              <a:t> </a:t>
            </a:r>
            <a:r>
              <a:rPr lang="sv-SE" b="1" dirty="0" err="1" smtClean="0"/>
              <a:t>between</a:t>
            </a:r>
            <a:r>
              <a:rPr lang="sv-SE" b="1" dirty="0" smtClean="0"/>
              <a:t> </a:t>
            </a:r>
            <a:r>
              <a:rPr lang="sv-SE" b="1" dirty="0" err="1" smtClean="0"/>
              <a:t>capital</a:t>
            </a:r>
            <a:r>
              <a:rPr lang="sv-SE" b="1" dirty="0" smtClean="0"/>
              <a:t> and </a:t>
            </a:r>
            <a:r>
              <a:rPr lang="sv-SE" b="1" dirty="0" err="1" smtClean="0"/>
              <a:t>labor</a:t>
            </a:r>
            <a:r>
              <a:rPr lang="sv-SE" b="1" dirty="0" smtClean="0"/>
              <a:t>. </a:t>
            </a:r>
            <a:br>
              <a:rPr lang="sv-SE" b="1" dirty="0" smtClean="0"/>
            </a:b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3 kl. 08.36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276"/>
            <a:ext cx="9144000" cy="70262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Quote</a:t>
            </a:r>
            <a:r>
              <a:rPr lang="sv-SE" dirty="0" smtClean="0"/>
              <a:t> by Erik </a:t>
            </a:r>
            <a:r>
              <a:rPr lang="sv-SE" dirty="0" err="1" smtClean="0"/>
              <a:t>Brynjolfsson</a:t>
            </a:r>
            <a:r>
              <a:rPr lang="sv-SE" dirty="0" smtClean="0"/>
              <a:t>, </a:t>
            </a:r>
            <a:r>
              <a:rPr lang="sv-SE" dirty="0" err="1" smtClean="0"/>
              <a:t>author</a:t>
            </a:r>
            <a:r>
              <a:rPr lang="sv-SE" dirty="0" smtClean="0"/>
              <a:t> of ”The Second </a:t>
            </a:r>
            <a:r>
              <a:rPr lang="sv-SE" dirty="0" err="1" smtClean="0"/>
              <a:t>Machine</a:t>
            </a:r>
            <a:r>
              <a:rPr lang="sv-SE" dirty="0" smtClean="0"/>
              <a:t> Age”: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600" dirty="0" err="1" smtClean="0"/>
              <a:t>It’s</a:t>
            </a:r>
            <a:r>
              <a:rPr lang="sv-SE" sz="3600" dirty="0" smtClean="0"/>
              <a:t> </a:t>
            </a:r>
            <a:r>
              <a:rPr lang="sv-SE" sz="3600" dirty="0" err="1" smtClean="0"/>
              <a:t>one</a:t>
            </a:r>
            <a:r>
              <a:rPr lang="sv-SE" sz="3600" dirty="0" smtClean="0"/>
              <a:t> of the </a:t>
            </a:r>
            <a:r>
              <a:rPr lang="sv-SE" sz="3600" dirty="0" err="1" smtClean="0"/>
              <a:t>dirty</a:t>
            </a:r>
            <a:r>
              <a:rPr lang="sv-SE" sz="3600" dirty="0" smtClean="0"/>
              <a:t> </a:t>
            </a:r>
            <a:r>
              <a:rPr lang="sv-SE" sz="3600" dirty="0" err="1" smtClean="0"/>
              <a:t>secrets</a:t>
            </a:r>
            <a:r>
              <a:rPr lang="sv-SE" sz="3600" dirty="0" smtClean="0"/>
              <a:t> of </a:t>
            </a:r>
            <a:r>
              <a:rPr lang="sv-SE" sz="3600" dirty="0" err="1" smtClean="0"/>
              <a:t>economics</a:t>
            </a:r>
            <a:r>
              <a:rPr lang="sv-SE" sz="3600" dirty="0" smtClean="0"/>
              <a:t>: technology progress </a:t>
            </a:r>
            <a:r>
              <a:rPr lang="sv-SE" sz="3600" dirty="0" err="1" smtClean="0"/>
              <a:t>does</a:t>
            </a:r>
            <a:r>
              <a:rPr lang="sv-SE" sz="3600" dirty="0" smtClean="0"/>
              <a:t> </a:t>
            </a:r>
            <a:r>
              <a:rPr lang="sv-SE" sz="3600" dirty="0" err="1" smtClean="0"/>
              <a:t>grow</a:t>
            </a:r>
            <a:r>
              <a:rPr lang="sv-SE" sz="3600" dirty="0" smtClean="0"/>
              <a:t> the </a:t>
            </a:r>
            <a:r>
              <a:rPr lang="sv-SE" sz="3600" dirty="0" err="1" smtClean="0"/>
              <a:t>economy</a:t>
            </a:r>
            <a:r>
              <a:rPr lang="sv-SE" sz="3600" dirty="0" smtClean="0"/>
              <a:t> and </a:t>
            </a:r>
            <a:r>
              <a:rPr lang="sv-SE" sz="3600" dirty="0" err="1" smtClean="0"/>
              <a:t>create</a:t>
            </a:r>
            <a:r>
              <a:rPr lang="sv-SE" sz="3600" dirty="0" smtClean="0"/>
              <a:t> </a:t>
            </a:r>
            <a:r>
              <a:rPr lang="sv-SE" sz="3600" dirty="0" err="1" smtClean="0"/>
              <a:t>wealth</a:t>
            </a:r>
            <a:r>
              <a:rPr lang="sv-SE" sz="3600" dirty="0" smtClean="0"/>
              <a:t>, </a:t>
            </a:r>
            <a:r>
              <a:rPr lang="sv-SE" sz="3600" dirty="0" err="1" smtClean="0"/>
              <a:t>but</a:t>
            </a:r>
            <a:r>
              <a:rPr lang="sv-SE" sz="3600" dirty="0" smtClean="0"/>
              <a:t> </a:t>
            </a:r>
            <a:r>
              <a:rPr lang="sv-SE" sz="3600" dirty="0" err="1" smtClean="0"/>
              <a:t>there</a:t>
            </a:r>
            <a:r>
              <a:rPr lang="sv-SE" sz="3600" dirty="0" smtClean="0"/>
              <a:t> is no </a:t>
            </a:r>
            <a:r>
              <a:rPr lang="sv-SE" sz="3600" dirty="0" err="1" smtClean="0"/>
              <a:t>economic</a:t>
            </a:r>
            <a:r>
              <a:rPr lang="sv-SE" sz="3600" dirty="0" smtClean="0"/>
              <a:t> </a:t>
            </a:r>
            <a:r>
              <a:rPr lang="sv-SE" sz="3600" dirty="0" err="1" smtClean="0"/>
              <a:t>law</a:t>
            </a:r>
            <a:r>
              <a:rPr lang="sv-SE" sz="3600" dirty="0" smtClean="0"/>
              <a:t> that </a:t>
            </a:r>
            <a:r>
              <a:rPr lang="sv-SE" sz="3600" dirty="0" err="1" smtClean="0"/>
              <a:t>says</a:t>
            </a:r>
            <a:r>
              <a:rPr lang="sv-SE" sz="3600" dirty="0" smtClean="0"/>
              <a:t> </a:t>
            </a:r>
            <a:r>
              <a:rPr lang="sv-SE" sz="3600" dirty="0" err="1" smtClean="0"/>
              <a:t>everyone</a:t>
            </a:r>
            <a:r>
              <a:rPr lang="sv-SE" sz="3600" dirty="0" smtClean="0"/>
              <a:t> </a:t>
            </a:r>
            <a:r>
              <a:rPr lang="sv-SE" sz="3600" dirty="0" err="1" smtClean="0"/>
              <a:t>will</a:t>
            </a:r>
            <a:r>
              <a:rPr lang="sv-SE" sz="3600" dirty="0" smtClean="0"/>
              <a:t> </a:t>
            </a:r>
            <a:r>
              <a:rPr lang="sv-SE" sz="3600" dirty="0" err="1" smtClean="0"/>
              <a:t>benefit</a:t>
            </a:r>
            <a:r>
              <a:rPr lang="sv-SE" sz="3600" dirty="0" smtClean="0"/>
              <a:t>.” In </a:t>
            </a:r>
            <a:r>
              <a:rPr lang="sv-SE" sz="3600" dirty="0" err="1" smtClean="0"/>
              <a:t>other</a:t>
            </a:r>
            <a:r>
              <a:rPr lang="sv-SE" sz="3600" dirty="0" smtClean="0"/>
              <a:t> </a:t>
            </a:r>
            <a:r>
              <a:rPr lang="sv-SE" sz="3600" dirty="0" err="1" smtClean="0"/>
              <a:t>words</a:t>
            </a:r>
            <a:r>
              <a:rPr lang="sv-SE" sz="3600" dirty="0" smtClean="0"/>
              <a:t>, in the race </a:t>
            </a:r>
            <a:r>
              <a:rPr lang="sv-SE" sz="3600" dirty="0" err="1" smtClean="0"/>
              <a:t>against</a:t>
            </a:r>
            <a:r>
              <a:rPr lang="sv-SE" sz="3600" dirty="0" smtClean="0"/>
              <a:t> the </a:t>
            </a:r>
            <a:r>
              <a:rPr lang="sv-SE" sz="3600" dirty="0" err="1" smtClean="0"/>
              <a:t>machine</a:t>
            </a:r>
            <a:r>
              <a:rPr lang="sv-SE" sz="3600" dirty="0" smtClean="0"/>
              <a:t>, </a:t>
            </a:r>
            <a:r>
              <a:rPr lang="sv-SE" sz="3600" dirty="0" err="1" smtClean="0"/>
              <a:t>some</a:t>
            </a:r>
            <a:r>
              <a:rPr lang="sv-SE" sz="3600" dirty="0" smtClean="0"/>
              <a:t> are </a:t>
            </a:r>
            <a:r>
              <a:rPr lang="sv-SE" sz="3600" dirty="0" err="1" smtClean="0"/>
              <a:t>likely</a:t>
            </a:r>
            <a:r>
              <a:rPr lang="sv-SE" sz="3600" dirty="0" smtClean="0"/>
              <a:t> to </a:t>
            </a:r>
            <a:r>
              <a:rPr lang="sv-SE" sz="3600" dirty="0" err="1" smtClean="0"/>
              <a:t>win</a:t>
            </a:r>
            <a:r>
              <a:rPr lang="sv-SE" sz="3600" dirty="0" smtClean="0"/>
              <a:t> </a:t>
            </a:r>
            <a:r>
              <a:rPr lang="sv-SE" sz="3600" dirty="0" err="1" smtClean="0"/>
              <a:t>while</a:t>
            </a:r>
            <a:r>
              <a:rPr lang="sv-SE" sz="3600" dirty="0" smtClean="0"/>
              <a:t> </a:t>
            </a:r>
            <a:r>
              <a:rPr lang="sv-SE" sz="3600" dirty="0" err="1" smtClean="0"/>
              <a:t>many</a:t>
            </a:r>
            <a:r>
              <a:rPr lang="sv-SE" sz="3600" dirty="0" smtClean="0"/>
              <a:t> </a:t>
            </a:r>
            <a:r>
              <a:rPr lang="sv-SE" sz="3600" dirty="0" err="1" smtClean="0"/>
              <a:t>others</a:t>
            </a:r>
            <a:r>
              <a:rPr lang="sv-SE" sz="3600" dirty="0" smtClean="0"/>
              <a:t> </a:t>
            </a:r>
            <a:r>
              <a:rPr lang="sv-SE" sz="3600" dirty="0" err="1" smtClean="0"/>
              <a:t>lose</a:t>
            </a:r>
            <a:r>
              <a:rPr lang="sv-SE" sz="3600" dirty="0" smtClean="0"/>
              <a:t>.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The Industrial Society </a:t>
            </a:r>
            <a:r>
              <a:rPr lang="sv-SE" dirty="0" err="1" smtClean="0"/>
              <a:t>logic</a:t>
            </a:r>
            <a:r>
              <a:rPr lang="sv-SE" dirty="0" smtClean="0"/>
              <a:t> and </a:t>
            </a:r>
            <a:r>
              <a:rPr lang="sv-SE" dirty="0" err="1" smtClean="0"/>
              <a:t>Conventional</a:t>
            </a:r>
            <a:r>
              <a:rPr lang="sv-SE" dirty="0" smtClean="0"/>
              <a:t> </a:t>
            </a:r>
            <a:r>
              <a:rPr lang="sv-SE" dirty="0" err="1" smtClean="0"/>
              <a:t>Growth</a:t>
            </a:r>
            <a:r>
              <a:rPr lang="sv-SE" dirty="0" smtClean="0"/>
              <a:t> </a:t>
            </a:r>
            <a:r>
              <a:rPr lang="sv-SE" dirty="0" err="1" smtClean="0"/>
              <a:t>policies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in no </a:t>
            </a:r>
            <a:r>
              <a:rPr lang="sv-SE" dirty="0" err="1" smtClean="0"/>
              <a:t>way</a:t>
            </a:r>
            <a:r>
              <a:rPr lang="sv-SE" dirty="0" smtClean="0"/>
              <a:t> be </a:t>
            </a:r>
            <a:r>
              <a:rPr lang="sv-SE" dirty="0" err="1" smtClean="0"/>
              <a:t>able</a:t>
            </a:r>
            <a:r>
              <a:rPr lang="sv-SE" dirty="0" smtClean="0"/>
              <a:t> to </a:t>
            </a:r>
            <a:r>
              <a:rPr lang="sv-SE" dirty="0" err="1" smtClean="0"/>
              <a:t>effectively</a:t>
            </a:r>
            <a:r>
              <a:rPr lang="sv-SE" dirty="0" smtClean="0"/>
              <a:t> </a:t>
            </a:r>
            <a:r>
              <a:rPr lang="sv-SE" dirty="0" err="1" smtClean="0"/>
              <a:t>address</a:t>
            </a:r>
            <a:r>
              <a:rPr lang="sv-SE" dirty="0" smtClean="0"/>
              <a:t> the </a:t>
            </a:r>
            <a:r>
              <a:rPr lang="sv-SE" dirty="0" err="1" smtClean="0"/>
              <a:t>ecological</a:t>
            </a:r>
            <a:r>
              <a:rPr lang="sv-SE" dirty="0" smtClean="0"/>
              <a:t> and social </a:t>
            </a:r>
            <a:r>
              <a:rPr lang="sv-SE" dirty="0" err="1" smtClean="0"/>
              <a:t>challenges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are </a:t>
            </a:r>
            <a:r>
              <a:rPr lang="sv-SE" dirty="0" err="1" smtClean="0"/>
              <a:t>facing</a:t>
            </a:r>
            <a:r>
              <a:rPr lang="sv-SE" dirty="0" smtClean="0"/>
              <a:t>! </a:t>
            </a:r>
            <a:endParaRPr lang="sv-S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Frågan är just vad vi ska ha ekonomin till?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v-SE" dirty="0" smtClean="0"/>
              <a:t>Bruntlandrapporten talade om hållbar utveckling som balansakt mellan ekonomisk utveckling, social utveckling och miljöskydd</a:t>
            </a:r>
          </a:p>
          <a:p>
            <a:r>
              <a:rPr lang="sv-SE" dirty="0" smtClean="0"/>
              <a:t>Tveksam definition</a:t>
            </a:r>
          </a:p>
          <a:p>
            <a:r>
              <a:rPr lang="sv-SE" dirty="0" smtClean="0"/>
              <a:t>Socialt hållbart samhälle måste vara målet – inom ramen för </a:t>
            </a:r>
            <a:r>
              <a:rPr lang="sv-SE" dirty="0" err="1" smtClean="0"/>
              <a:t>Planetära</a:t>
            </a:r>
            <a:r>
              <a:rPr lang="sv-SE" dirty="0" smtClean="0"/>
              <a:t> Gränser – och då blir ekonomin en verktygslåda: inte ett mål i sig</a:t>
            </a:r>
            <a:endParaRPr lang="sv-S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259632" y="6356350"/>
            <a:ext cx="1519262" cy="365125"/>
          </a:xfrm>
          <a:noFill/>
        </p:spPr>
        <p:txBody>
          <a:bodyPr/>
          <a:lstStyle/>
          <a:p>
            <a:fld id="{6AEDE23E-CDBF-4790-8735-1672F22D7EB5}" type="datetime1">
              <a:rPr lang="sv-SE" smtClean="0">
                <a:ea typeface="MS PGothic" pitchFamily="34" charset="-128"/>
              </a:rPr>
              <a:pPr/>
              <a:t>2014-06-18</a:t>
            </a:fld>
            <a:endParaRPr lang="sv-SE" smtClean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4240" y="6356350"/>
            <a:ext cx="2061856" cy="365125"/>
          </a:xfrm>
          <a:noFill/>
        </p:spPr>
        <p:txBody>
          <a:bodyPr/>
          <a:lstStyle/>
          <a:p>
            <a:r>
              <a:rPr lang="sv-SE" smtClean="0">
                <a:ea typeface="MS PGothic" pitchFamily="34" charset="-128"/>
              </a:rPr>
              <a:t>Johan Rockström and Carl Folke, Stockholm Resilience Centre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endParaRPr lang="sv-SE" smtClean="0"/>
          </a:p>
        </p:txBody>
      </p:sp>
      <p:pic>
        <p:nvPicPr>
          <p:cNvPr id="7" name="Picture 3" descr="pic11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66501">
            <a:off x="-187325" y="1395413"/>
            <a:ext cx="3678238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24823">
            <a:off x="815975" y="1144588"/>
            <a:ext cx="3316288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4325" y="1176338"/>
            <a:ext cx="2995613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99406">
            <a:off x="2262188" y="1054100"/>
            <a:ext cx="2986087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18772">
            <a:off x="3344863" y="881063"/>
            <a:ext cx="3117850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364163" y="0"/>
            <a:ext cx="377983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/>
            <a:r>
              <a:rPr lang="sv-SE">
                <a:solidFill>
                  <a:srgbClr val="FDEC98"/>
                </a:solidFill>
                <a:latin typeface="Calibri" pitchFamily="34" charset="0"/>
                <a:cs typeface="Calibri" pitchFamily="34" charset="0"/>
              </a:rPr>
              <a:t>Humanity has reached a planetary saturation point</a:t>
            </a:r>
          </a:p>
          <a:p>
            <a:pPr marL="457200" indent="-457200" algn="r"/>
            <a:endParaRPr lang="sv-SE">
              <a:solidFill>
                <a:srgbClr val="FDEC98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r"/>
            <a:r>
              <a:rPr lang="sv-SE">
                <a:solidFill>
                  <a:srgbClr val="FDEC98"/>
                </a:solidFill>
                <a:latin typeface="Calibri" pitchFamily="34" charset="0"/>
                <a:cs typeface="Calibri" pitchFamily="34" charset="0"/>
              </a:rPr>
              <a:t>The Human ability to do has vastly outstripped our ability to understand</a:t>
            </a:r>
          </a:p>
          <a:p>
            <a:pPr marL="457200" indent="-457200" algn="r"/>
            <a:endParaRPr lang="sv-SE">
              <a:solidFill>
                <a:srgbClr val="FDEC98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r"/>
            <a:r>
              <a:rPr lang="sv-SE">
                <a:solidFill>
                  <a:srgbClr val="FDEC98"/>
                </a:solidFill>
                <a:latin typeface="Calibri" pitchFamily="34" charset="0"/>
                <a:cs typeface="Calibri" pitchFamily="34" charset="0"/>
              </a:rPr>
              <a:t>A resilient biosphere the basis for humen development</a:t>
            </a:r>
          </a:p>
          <a:p>
            <a:pPr marL="457200" indent="-457200" algn="r"/>
            <a:endParaRPr lang="sv-SE">
              <a:solidFill>
                <a:srgbClr val="FDEC98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r"/>
            <a:r>
              <a:rPr lang="sv-SE">
                <a:solidFill>
                  <a:srgbClr val="FDEC98"/>
                </a:solidFill>
                <a:latin typeface="Calibri" pitchFamily="34" charset="0"/>
                <a:cs typeface="Calibri" pitchFamily="34" charset="0"/>
              </a:rPr>
              <a:t>Fierce urgency of now</a:t>
            </a:r>
          </a:p>
          <a:p>
            <a:pPr marL="457200" indent="-457200" algn="r"/>
            <a:endParaRPr lang="sv-SE">
              <a:solidFill>
                <a:srgbClr val="FDEC98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r"/>
            <a:r>
              <a:rPr lang="sv-SE">
                <a:solidFill>
                  <a:srgbClr val="FDEC98"/>
                </a:solidFill>
                <a:latin typeface="Calibri" pitchFamily="34" charset="0"/>
                <a:cs typeface="Calibri" pitchFamily="34" charset="0"/>
              </a:rPr>
              <a:t>A great transformation to global sustainability necessary, possible, and desirable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877" cy="701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4 kl. 10.26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3243808"/>
          </a:xfrm>
        </p:spPr>
        <p:txBody>
          <a:bodyPr>
            <a:noAutofit/>
          </a:bodyPr>
          <a:lstStyle/>
          <a:p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b="1" dirty="0" err="1" smtClean="0"/>
              <a:t>How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did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we</a:t>
            </a:r>
            <a:r>
              <a:rPr lang="sv-SE" sz="3200" b="1" dirty="0" smtClean="0"/>
              <a:t> get </a:t>
            </a:r>
            <a:r>
              <a:rPr lang="sv-SE" sz="3200" b="1" dirty="0" err="1" smtClean="0"/>
              <a:t>here</a:t>
            </a:r>
            <a:r>
              <a:rPr lang="sv-SE" sz="3200" b="1" dirty="0" smtClean="0"/>
              <a:t>?</a:t>
            </a:r>
            <a:br>
              <a:rPr lang="sv-SE" sz="3200" b="1" dirty="0" smtClean="0"/>
            </a:br>
            <a:r>
              <a:rPr lang="sv-SE" sz="3200" b="1" dirty="0" smtClean="0"/>
              <a:t>- </a:t>
            </a:r>
            <a:r>
              <a:rPr lang="sv-SE" sz="3200" dirty="0" err="1" smtClean="0"/>
              <a:t>Growing</a:t>
            </a:r>
            <a:r>
              <a:rPr lang="sv-SE" sz="3200" dirty="0" smtClean="0"/>
              <a:t> populations and </a:t>
            </a:r>
            <a:r>
              <a:rPr lang="sv-SE" sz="3200" dirty="0" err="1" smtClean="0"/>
              <a:t>economies</a:t>
            </a:r>
            <a:r>
              <a:rPr lang="sv-SE" sz="3200" dirty="0" smtClean="0"/>
              <a:t> </a:t>
            </a:r>
            <a:br>
              <a:rPr lang="sv-SE" sz="3200" dirty="0" smtClean="0"/>
            </a:br>
            <a:r>
              <a:rPr lang="sv-SE" sz="3200" dirty="0" smtClean="0"/>
              <a:t>- ”From a small </a:t>
            </a:r>
            <a:r>
              <a:rPr lang="sv-SE" sz="3200" dirty="0" err="1" smtClean="0"/>
              <a:t>economy</a:t>
            </a:r>
            <a:r>
              <a:rPr lang="sv-SE" sz="3200" dirty="0" smtClean="0"/>
              <a:t> on a </a:t>
            </a:r>
            <a:r>
              <a:rPr lang="sv-SE" sz="3200" dirty="0" err="1" smtClean="0"/>
              <a:t>big</a:t>
            </a:r>
            <a:r>
              <a:rPr lang="sv-SE" sz="3200" dirty="0" smtClean="0"/>
              <a:t> planet to a </a:t>
            </a:r>
            <a:r>
              <a:rPr lang="sv-SE" sz="3200" dirty="0" err="1" smtClean="0"/>
              <a:t>big</a:t>
            </a:r>
            <a:r>
              <a:rPr lang="sv-SE" sz="3200" dirty="0" smtClean="0"/>
              <a:t> </a:t>
            </a:r>
            <a:r>
              <a:rPr lang="sv-SE" sz="3200" dirty="0" err="1" smtClean="0"/>
              <a:t>economy</a:t>
            </a:r>
            <a:r>
              <a:rPr lang="sv-SE" sz="3200" dirty="0" smtClean="0"/>
              <a:t> on a small planet”</a:t>
            </a:r>
            <a:br>
              <a:rPr lang="sv-SE" sz="3200" dirty="0" smtClean="0"/>
            </a:br>
            <a:r>
              <a:rPr lang="sv-SE" sz="3200" dirty="0" smtClean="0"/>
              <a:t>- </a:t>
            </a:r>
            <a:r>
              <a:rPr lang="sv-SE" sz="3200" b="1" dirty="0" err="1" smtClean="0"/>
              <a:t>Short-termism</a:t>
            </a:r>
            <a:r>
              <a:rPr lang="sv-SE" sz="3200" b="1" dirty="0" smtClean="0"/>
              <a:t> </a:t>
            </a:r>
            <a:r>
              <a:rPr lang="sv-SE" sz="3200" dirty="0" smtClean="0"/>
              <a:t>of </a:t>
            </a:r>
            <a:r>
              <a:rPr lang="sv-SE" sz="3200" dirty="0" err="1" smtClean="0"/>
              <a:t>both</a:t>
            </a:r>
            <a:r>
              <a:rPr lang="sv-SE" sz="3200" dirty="0" smtClean="0"/>
              <a:t> markets and </a:t>
            </a:r>
            <a:r>
              <a:rPr lang="sv-SE" sz="3200" dirty="0" err="1" smtClean="0"/>
              <a:t>politics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dirty="0" err="1" smtClean="0"/>
              <a:t>Externalities</a:t>
            </a:r>
            <a:r>
              <a:rPr lang="sv-SE" sz="3200" dirty="0" smtClean="0"/>
              <a:t> not </a:t>
            </a:r>
            <a:r>
              <a:rPr lang="sv-SE" sz="3200" dirty="0" err="1" smtClean="0"/>
              <a:t>acted</a:t>
            </a:r>
            <a:r>
              <a:rPr lang="sv-SE" sz="3200" dirty="0" smtClean="0"/>
              <a:t> </a:t>
            </a:r>
            <a:r>
              <a:rPr lang="sv-SE" sz="3200" dirty="0" err="1" smtClean="0"/>
              <a:t>upon</a:t>
            </a:r>
            <a:r>
              <a:rPr lang="sv-SE" sz="3200" dirty="0" smtClean="0"/>
              <a:t>– </a:t>
            </a:r>
            <a:r>
              <a:rPr lang="sv-SE" sz="3200" b="1" dirty="0" smtClean="0"/>
              <a:t>lack of </a:t>
            </a:r>
            <a:r>
              <a:rPr lang="sv-SE" sz="3200" b="1" dirty="0" err="1" smtClean="0"/>
              <a:t>political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will</a:t>
            </a: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>- ”</a:t>
            </a:r>
            <a:r>
              <a:rPr lang="sv-SE" sz="3200" dirty="0" err="1" smtClean="0"/>
              <a:t>Conventional</a:t>
            </a:r>
            <a:r>
              <a:rPr lang="sv-SE" sz="3200" dirty="0" smtClean="0"/>
              <a:t> </a:t>
            </a:r>
            <a:r>
              <a:rPr lang="sv-SE" sz="3200" dirty="0" err="1" smtClean="0"/>
              <a:t>growth</a:t>
            </a:r>
            <a:r>
              <a:rPr lang="sv-SE" sz="3200" dirty="0" smtClean="0"/>
              <a:t> </a:t>
            </a:r>
            <a:r>
              <a:rPr lang="sv-SE" sz="3200" dirty="0" err="1" smtClean="0"/>
              <a:t>will</a:t>
            </a:r>
            <a:r>
              <a:rPr lang="sv-SE" sz="3200" dirty="0" smtClean="0"/>
              <a:t> fix it”</a:t>
            </a:r>
            <a:br>
              <a:rPr lang="sv-SE" sz="3200" dirty="0" smtClean="0"/>
            </a:br>
            <a:r>
              <a:rPr lang="sv-SE" sz="3200" dirty="0" smtClean="0"/>
              <a:t>- </a:t>
            </a:r>
            <a:r>
              <a:rPr lang="sv-SE" sz="3200" b="1" dirty="0" err="1" smtClean="0"/>
              <a:t>Shortcomings</a:t>
            </a:r>
            <a:r>
              <a:rPr lang="sv-SE" sz="3200" b="1" dirty="0" smtClean="0"/>
              <a:t> in </a:t>
            </a:r>
            <a:r>
              <a:rPr lang="sv-SE" sz="3200" b="1" dirty="0" err="1" smtClean="0"/>
              <a:t>conventional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economics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/>
            </a:r>
            <a:br>
              <a:rPr lang="sv-SE" sz="3200" dirty="0" smtClean="0"/>
            </a:br>
            <a:endParaRPr lang="sv-SE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Dilemma of </a:t>
            </a:r>
            <a:r>
              <a:rPr lang="sv-SE" dirty="0" err="1" smtClean="0"/>
              <a:t>conventional</a:t>
            </a:r>
            <a:r>
              <a:rPr lang="sv-SE" dirty="0" smtClean="0"/>
              <a:t> </a:t>
            </a:r>
            <a:r>
              <a:rPr lang="sv-SE" dirty="0" err="1" smtClean="0"/>
              <a:t>growth</a:t>
            </a:r>
            <a:r>
              <a:rPr lang="sv-SE" dirty="0" smtClean="0"/>
              <a:t> not </a:t>
            </a:r>
            <a:r>
              <a:rPr lang="sv-SE" dirty="0" err="1" smtClean="0"/>
              <a:t>recognised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99998"/>
          </a:xfrm>
        </p:spPr>
        <p:txBody>
          <a:bodyPr>
            <a:noAutofit/>
          </a:bodyPr>
          <a:lstStyle/>
          <a:p>
            <a:r>
              <a:rPr lang="sv-SE" sz="2400" dirty="0" err="1" smtClean="0"/>
              <a:t>There</a:t>
            </a:r>
            <a:r>
              <a:rPr lang="sv-SE" sz="2400" dirty="0" smtClean="0"/>
              <a:t> are limits to </a:t>
            </a:r>
            <a:r>
              <a:rPr lang="sv-SE" sz="2400" dirty="0" err="1" smtClean="0"/>
              <a:t>energy</a:t>
            </a:r>
            <a:r>
              <a:rPr lang="sv-SE" sz="2400" dirty="0" smtClean="0"/>
              <a:t> and material </a:t>
            </a:r>
            <a:r>
              <a:rPr lang="sv-SE" sz="2400" dirty="0" err="1" smtClean="0"/>
              <a:t>throughput</a:t>
            </a:r>
            <a:endParaRPr lang="sv-SE" sz="2400" dirty="0" smtClean="0"/>
          </a:p>
          <a:p>
            <a:r>
              <a:rPr lang="sv-SE" sz="2400" dirty="0" err="1" smtClean="0"/>
              <a:t>But</a:t>
            </a:r>
            <a:r>
              <a:rPr lang="sv-SE" sz="2400" dirty="0" smtClean="0"/>
              <a:t> negative </a:t>
            </a:r>
            <a:r>
              <a:rPr lang="sv-SE" sz="2400" dirty="0" err="1" smtClean="0"/>
              <a:t>growth</a:t>
            </a:r>
            <a:r>
              <a:rPr lang="sv-SE" sz="2400" dirty="0" smtClean="0"/>
              <a:t> is no solution </a:t>
            </a:r>
            <a:r>
              <a:rPr lang="sv-SE" sz="2400" dirty="0" err="1" smtClean="0"/>
              <a:t>either</a:t>
            </a:r>
            <a:endParaRPr lang="sv-SE" sz="2400" dirty="0" smtClean="0"/>
          </a:p>
          <a:p>
            <a:r>
              <a:rPr lang="sv-SE" sz="2400" dirty="0" smtClean="0"/>
              <a:t>To </a:t>
            </a:r>
            <a:r>
              <a:rPr lang="sv-SE" sz="2400" dirty="0" err="1" smtClean="0"/>
              <a:t>dodge</a:t>
            </a:r>
            <a:r>
              <a:rPr lang="sv-SE" sz="2400" dirty="0" smtClean="0"/>
              <a:t> the </a:t>
            </a:r>
            <a:r>
              <a:rPr lang="sv-SE" sz="2400" dirty="0" err="1" smtClean="0"/>
              <a:t>issue</a:t>
            </a:r>
            <a:r>
              <a:rPr lang="sv-SE" sz="2400" dirty="0" smtClean="0"/>
              <a:t> is </a:t>
            </a:r>
            <a:r>
              <a:rPr lang="sv-SE" sz="2400" dirty="0" err="1" smtClean="0"/>
              <a:t>irresponsible</a:t>
            </a:r>
            <a:endParaRPr lang="sv-SE" sz="2400" dirty="0" smtClean="0"/>
          </a:p>
          <a:p>
            <a:r>
              <a:rPr lang="sv-SE" sz="2400" dirty="0" err="1" smtClean="0"/>
              <a:t>Many</a:t>
            </a:r>
            <a:r>
              <a:rPr lang="sv-SE" sz="2400" dirty="0" smtClean="0"/>
              <a:t> </a:t>
            </a:r>
            <a:r>
              <a:rPr lang="sv-SE" sz="2400" dirty="0" err="1" smtClean="0"/>
              <a:t>things</a:t>
            </a:r>
            <a:r>
              <a:rPr lang="sv-SE" sz="2400" dirty="0" smtClean="0"/>
              <a:t> </a:t>
            </a:r>
            <a:r>
              <a:rPr lang="sv-SE" sz="2400" dirty="0" err="1" smtClean="0"/>
              <a:t>should</a:t>
            </a:r>
            <a:r>
              <a:rPr lang="sv-SE" sz="2400" dirty="0" smtClean="0"/>
              <a:t> </a:t>
            </a:r>
            <a:r>
              <a:rPr lang="sv-SE" sz="2400" dirty="0" err="1" smtClean="0"/>
              <a:t>grow</a:t>
            </a:r>
            <a:r>
              <a:rPr lang="sv-SE" sz="2400" dirty="0" smtClean="0"/>
              <a:t> – </a:t>
            </a:r>
            <a:r>
              <a:rPr lang="sv-SE" sz="2400" b="1" dirty="0" err="1" smtClean="0"/>
              <a:t>however</a:t>
            </a:r>
            <a:r>
              <a:rPr lang="sv-SE" sz="2400" b="1" dirty="0" smtClean="0"/>
              <a:t>,</a:t>
            </a:r>
            <a:r>
              <a:rPr lang="sv-SE" sz="2400" dirty="0" smtClean="0"/>
              <a:t> overall </a:t>
            </a:r>
            <a:r>
              <a:rPr lang="sv-SE" sz="2400" dirty="0" err="1" smtClean="0"/>
              <a:t>resource</a:t>
            </a:r>
            <a:r>
              <a:rPr lang="sv-SE" sz="2400" dirty="0" smtClean="0"/>
              <a:t> </a:t>
            </a:r>
            <a:r>
              <a:rPr lang="sv-SE" sz="2400" dirty="0" err="1" smtClean="0"/>
              <a:t>throughput</a:t>
            </a:r>
            <a:r>
              <a:rPr lang="sv-SE" sz="2400" dirty="0" smtClean="0"/>
              <a:t> must be </a:t>
            </a:r>
            <a:r>
              <a:rPr lang="sv-SE" sz="2400" dirty="0" err="1" smtClean="0"/>
              <a:t>curbed</a:t>
            </a:r>
            <a:r>
              <a:rPr lang="sv-SE" sz="2400" dirty="0" smtClean="0"/>
              <a:t> </a:t>
            </a:r>
          </a:p>
          <a:p>
            <a:r>
              <a:rPr lang="sv-SE" sz="2400" b="1" dirty="0" err="1" smtClean="0"/>
              <a:t>Rethinking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conventional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growth</a:t>
            </a:r>
            <a:r>
              <a:rPr lang="sv-SE" sz="2400" b="1" dirty="0" smtClean="0"/>
              <a:t> must start in the </a:t>
            </a:r>
            <a:r>
              <a:rPr lang="sv-SE" sz="2400" b="1" dirty="0" err="1" smtClean="0"/>
              <a:t>developed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countries</a:t>
            </a:r>
            <a:endParaRPr lang="sv-SE" sz="2400" b="1" dirty="0" smtClean="0"/>
          </a:p>
          <a:p>
            <a:endParaRPr lang="sv-SE" sz="2400" b="1" dirty="0" smtClean="0"/>
          </a:p>
          <a:p>
            <a:r>
              <a:rPr lang="sv-SE" sz="2400" b="1" dirty="0" err="1" smtClean="0"/>
              <a:t>Conventional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economics</a:t>
            </a:r>
            <a:r>
              <a:rPr lang="sv-SE" sz="2400" b="1" dirty="0" smtClean="0"/>
              <a:t> has </a:t>
            </a:r>
            <a:r>
              <a:rPr lang="sv-SE" sz="2400" b="1" dirty="0" err="1" smtClean="0"/>
              <a:t>some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answers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but</a:t>
            </a:r>
            <a:r>
              <a:rPr lang="sv-SE" sz="2400" b="1" dirty="0" smtClean="0"/>
              <a:t> ………</a:t>
            </a:r>
          </a:p>
          <a:p>
            <a:r>
              <a:rPr lang="sv-SE" sz="2400" b="1" dirty="0" smtClean="0"/>
              <a:t>Still </a:t>
            </a:r>
            <a:r>
              <a:rPr lang="sv-SE" sz="2400" b="1" dirty="0" err="1" smtClean="0"/>
              <a:t>many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people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view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climate</a:t>
            </a:r>
            <a:r>
              <a:rPr lang="sv-SE" sz="2400" b="1" dirty="0" smtClean="0"/>
              <a:t> and </a:t>
            </a:r>
            <a:r>
              <a:rPr lang="sv-SE" sz="2400" b="1" dirty="0" err="1" smtClean="0"/>
              <a:t>environment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concerns</a:t>
            </a:r>
            <a:r>
              <a:rPr lang="sv-SE" sz="2400" b="1" dirty="0" smtClean="0"/>
              <a:t> as a </a:t>
            </a:r>
            <a:r>
              <a:rPr lang="sv-SE" sz="2400" b="1" dirty="0" err="1" smtClean="0"/>
              <a:t>cost</a:t>
            </a:r>
            <a:endParaRPr lang="sv-SE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75961"/>
            <a:ext cx="7772400" cy="648770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5-22 kl. 08.52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67817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800" b="1" cap="all" dirty="0" smtClean="0"/>
              <a:t>FOCUS: the difference between a “Brown economy” and a “Green Inclusive Economy” </a:t>
            </a:r>
            <a:endParaRPr lang="en-GB" sz="4800" b="1" cap="al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The prevailing economic </a:t>
            </a:r>
            <a:r>
              <a:rPr lang="en-US" b="1" dirty="0"/>
              <a:t>paradigm </a:t>
            </a:r>
            <a:r>
              <a:rPr lang="en-US" b="1" dirty="0" smtClean="0"/>
              <a:t>is unsustainable </a:t>
            </a:r>
            <a:r>
              <a:rPr lang="en-US" dirty="0"/>
              <a:t>in ecological, social and economic terms </a:t>
            </a:r>
            <a:r>
              <a:rPr lang="en-US" dirty="0" smtClean="0"/>
              <a:t>alike.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“Business </a:t>
            </a:r>
            <a:r>
              <a:rPr lang="en-US" b="1" dirty="0"/>
              <a:t>as </a:t>
            </a:r>
            <a:r>
              <a:rPr lang="en-US" b="1" dirty="0" smtClean="0"/>
              <a:t>usual” </a:t>
            </a:r>
            <a:r>
              <a:rPr lang="en-US" b="1" dirty="0"/>
              <a:t>represents major risks </a:t>
            </a:r>
            <a:r>
              <a:rPr lang="en-US" dirty="0"/>
              <a:t>and costs, and would be untenable in the long run.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Sustainable development will require full alignment of the economy with sustainability objectives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The Business community is a major player</a:t>
            </a:r>
            <a:r>
              <a:rPr lang="en-US" dirty="0" smtClean="0"/>
              <a:t>; unless the incentives guiding business are conducive with sustainability a transition is not possible </a:t>
            </a:r>
            <a:endParaRPr lang="sv-S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GB" b="1" i="1" dirty="0" smtClean="0"/>
              <a:t>There is consensus among economists on some important principles</a:t>
            </a:r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en-GB" sz="2400" b="1" dirty="0" smtClean="0">
                <a:latin typeface="Arial"/>
                <a:cs typeface="Arial"/>
              </a:rPr>
              <a:t>Need for </a:t>
            </a:r>
            <a:r>
              <a:rPr lang="en-GB" sz="2400" b="1" dirty="0">
                <a:latin typeface="Arial"/>
                <a:cs typeface="Arial"/>
              </a:rPr>
              <a:t>long-termism</a:t>
            </a:r>
            <a:r>
              <a:rPr lang="en-GB" sz="2400" dirty="0">
                <a:latin typeface="Arial"/>
                <a:cs typeface="Arial"/>
              </a:rPr>
              <a:t>, taking </a:t>
            </a:r>
            <a:r>
              <a:rPr lang="en-GB" sz="2400" dirty="0" smtClean="0">
                <a:latin typeface="Arial"/>
                <a:cs typeface="Arial"/>
              </a:rPr>
              <a:t>future </a:t>
            </a:r>
            <a:r>
              <a:rPr lang="en-GB" sz="2400" dirty="0">
                <a:latin typeface="Arial"/>
                <a:cs typeface="Arial"/>
              </a:rPr>
              <a:t>generations into </a:t>
            </a:r>
            <a:r>
              <a:rPr lang="en-GB" sz="2400" dirty="0" smtClean="0">
                <a:latin typeface="Arial"/>
                <a:cs typeface="Arial"/>
              </a:rPr>
              <a:t>account</a:t>
            </a:r>
          </a:p>
          <a:p>
            <a:pPr lvl="0">
              <a:spcBef>
                <a:spcPts val="1200"/>
              </a:spcBef>
            </a:pPr>
            <a:r>
              <a:rPr lang="en-GB" sz="2400" b="1" dirty="0" smtClean="0">
                <a:latin typeface="Arial"/>
                <a:cs typeface="Arial"/>
              </a:rPr>
              <a:t>Polluter </a:t>
            </a:r>
            <a:r>
              <a:rPr lang="en-GB" sz="2400" b="1" dirty="0">
                <a:latin typeface="Arial"/>
                <a:cs typeface="Arial"/>
              </a:rPr>
              <a:t>pays </a:t>
            </a:r>
            <a:r>
              <a:rPr lang="en-GB" sz="2400" b="1" dirty="0" smtClean="0">
                <a:latin typeface="Arial"/>
                <a:cs typeface="Arial"/>
              </a:rPr>
              <a:t>principle</a:t>
            </a:r>
            <a:r>
              <a:rPr lang="en-GB" sz="2400" dirty="0" smtClean="0">
                <a:latin typeface="Arial"/>
                <a:cs typeface="Arial"/>
              </a:rPr>
              <a:t> should be applied; but conventional economists do not talk much about it</a:t>
            </a:r>
            <a:endParaRPr lang="sv-SE" sz="2400" dirty="0" smtClean="0">
              <a:latin typeface="Arial"/>
              <a:cs typeface="Arial"/>
            </a:endParaRPr>
          </a:p>
          <a:p>
            <a:pPr lvl="0">
              <a:spcBef>
                <a:spcPts val="1200"/>
              </a:spcBef>
            </a:pPr>
            <a:r>
              <a:rPr lang="en-GB" sz="2400" b="1" dirty="0" smtClean="0">
                <a:latin typeface="Arial"/>
                <a:cs typeface="Arial"/>
              </a:rPr>
              <a:t>Competitive markets </a:t>
            </a:r>
            <a:r>
              <a:rPr lang="en-GB" sz="2400" dirty="0" smtClean="0">
                <a:latin typeface="Arial"/>
                <a:cs typeface="Arial"/>
              </a:rPr>
              <a:t>- Neither </a:t>
            </a:r>
            <a:r>
              <a:rPr lang="en-GB" sz="2400" dirty="0">
                <a:latin typeface="Arial"/>
                <a:cs typeface="Arial"/>
              </a:rPr>
              <a:t>sellers nor buyers should be</a:t>
            </a:r>
            <a:r>
              <a:rPr lang="en-GB" sz="2400" dirty="0" smtClean="0">
                <a:latin typeface="Arial"/>
                <a:cs typeface="Arial"/>
              </a:rPr>
              <a:t> too dominant</a:t>
            </a:r>
            <a:endParaRPr lang="sv-SE" sz="2400" dirty="0" smtClean="0">
              <a:latin typeface="Arial"/>
              <a:cs typeface="Arial"/>
            </a:endParaRPr>
          </a:p>
          <a:p>
            <a:pPr lvl="0">
              <a:spcBef>
                <a:spcPts val="1200"/>
              </a:spcBef>
            </a:pPr>
            <a:r>
              <a:rPr lang="en-GB" sz="2400" b="1" dirty="0" smtClean="0">
                <a:latin typeface="Arial"/>
                <a:cs typeface="Arial"/>
              </a:rPr>
              <a:t>A </a:t>
            </a:r>
            <a:r>
              <a:rPr lang="en-GB" sz="2400" b="1" dirty="0">
                <a:latin typeface="Arial"/>
                <a:cs typeface="Arial"/>
              </a:rPr>
              <a:t>well-functioning market</a:t>
            </a:r>
            <a:r>
              <a:rPr lang="en-GB" sz="2400" b="1" dirty="0" smtClean="0">
                <a:latin typeface="Arial"/>
                <a:cs typeface="Arial"/>
              </a:rPr>
              <a:t> economy requires symmetrical </a:t>
            </a:r>
            <a:r>
              <a:rPr lang="en-GB" sz="2400" b="1" dirty="0">
                <a:latin typeface="Arial"/>
                <a:cs typeface="Arial"/>
              </a:rPr>
              <a:t>information</a:t>
            </a:r>
            <a:r>
              <a:rPr lang="en-GB" sz="2400" dirty="0">
                <a:latin typeface="Arial"/>
                <a:cs typeface="Arial"/>
              </a:rPr>
              <a:t>,</a:t>
            </a:r>
            <a:r>
              <a:rPr lang="en-GB" sz="2400" dirty="0" smtClean="0">
                <a:latin typeface="Arial"/>
                <a:cs typeface="Arial"/>
              </a:rPr>
              <a:t> </a:t>
            </a:r>
          </a:p>
          <a:p>
            <a:pPr lvl="0">
              <a:spcBef>
                <a:spcPts val="1200"/>
              </a:spcBef>
            </a:pPr>
            <a:r>
              <a:rPr lang="en-GB" sz="2400" b="1" dirty="0" smtClean="0">
                <a:latin typeface="Arial"/>
                <a:cs typeface="Arial"/>
              </a:rPr>
              <a:t>GDP is not a </a:t>
            </a:r>
            <a:r>
              <a:rPr lang="en-GB" sz="2400" b="1" dirty="0">
                <a:latin typeface="Arial"/>
                <a:cs typeface="Arial"/>
              </a:rPr>
              <a:t>measure of</a:t>
            </a:r>
            <a:r>
              <a:rPr lang="en-GB" sz="2400" b="1" dirty="0" smtClean="0">
                <a:latin typeface="Arial"/>
                <a:cs typeface="Arial"/>
              </a:rPr>
              <a:t> welfare, </a:t>
            </a:r>
            <a:r>
              <a:rPr lang="en-GB" sz="2400" dirty="0">
                <a:latin typeface="Arial"/>
                <a:cs typeface="Arial"/>
              </a:rPr>
              <a:t>and has</a:t>
            </a:r>
            <a:r>
              <a:rPr lang="en-GB" sz="2400" dirty="0" smtClean="0">
                <a:latin typeface="Arial"/>
                <a:cs typeface="Arial"/>
              </a:rPr>
              <a:t> shortcomings </a:t>
            </a:r>
            <a:r>
              <a:rPr lang="en-GB" sz="2400" dirty="0">
                <a:latin typeface="Arial"/>
                <a:cs typeface="Arial"/>
              </a:rPr>
              <a:t>as</a:t>
            </a:r>
            <a:r>
              <a:rPr lang="en-GB" sz="2400" dirty="0" smtClean="0">
                <a:latin typeface="Arial"/>
                <a:cs typeface="Arial"/>
              </a:rPr>
              <a:t> the main </a:t>
            </a:r>
            <a:r>
              <a:rPr lang="en-GB" sz="2400" dirty="0">
                <a:latin typeface="Arial"/>
                <a:cs typeface="Arial"/>
              </a:rPr>
              <a:t>objective</a:t>
            </a:r>
            <a:r>
              <a:rPr lang="en-GB" sz="2400" dirty="0" smtClean="0">
                <a:latin typeface="Arial"/>
                <a:cs typeface="Arial"/>
              </a:rPr>
              <a:t> for </a:t>
            </a:r>
            <a:r>
              <a:rPr lang="en-GB" sz="2400" dirty="0">
                <a:latin typeface="Arial"/>
                <a:cs typeface="Arial"/>
              </a:rPr>
              <a:t>economic </a:t>
            </a:r>
            <a:r>
              <a:rPr lang="en-GB" sz="2400" dirty="0" smtClean="0">
                <a:latin typeface="Arial"/>
                <a:cs typeface="Arial"/>
              </a:rPr>
              <a:t>policy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i="1" dirty="0" smtClean="0"/>
              <a:t>but also crucial </a:t>
            </a:r>
            <a:r>
              <a:rPr lang="en-GB" b="1" i="1" dirty="0"/>
              <a:t>differences</a:t>
            </a:r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en-GB" sz="2400" dirty="0" smtClean="0"/>
              <a:t>Failure to value </a:t>
            </a:r>
            <a:r>
              <a:rPr lang="en-GB" sz="2400" b="1" dirty="0" smtClean="0"/>
              <a:t>natural capital and ecosystem services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“</a:t>
            </a:r>
            <a:r>
              <a:rPr lang="en-GB" sz="2400" b="1" dirty="0" smtClean="0"/>
              <a:t>Strong” </a:t>
            </a:r>
            <a:r>
              <a:rPr lang="en-GB" sz="2400" b="1" dirty="0" err="1" smtClean="0"/>
              <a:t>vs</a:t>
            </a:r>
            <a:r>
              <a:rPr lang="en-GB" sz="2400" b="1" dirty="0" smtClean="0"/>
              <a:t> “weak” sustainability</a:t>
            </a:r>
            <a:r>
              <a:rPr lang="en-GB" sz="2400" dirty="0" smtClean="0"/>
              <a:t> - definitions of sustainability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The</a:t>
            </a:r>
            <a:r>
              <a:rPr lang="en-GB" sz="2400" b="1" dirty="0" smtClean="0"/>
              <a:t> discounting</a:t>
            </a:r>
            <a:r>
              <a:rPr lang="en-GB" sz="2400" dirty="0" smtClean="0"/>
              <a:t> of future values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The way </a:t>
            </a:r>
            <a:r>
              <a:rPr lang="en-GB" sz="2400" b="1" dirty="0" smtClean="0"/>
              <a:t>continued material growth</a:t>
            </a:r>
            <a:r>
              <a:rPr lang="en-GB" sz="2400" dirty="0" smtClean="0"/>
              <a:t> is viewed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 The notion that economic decisions are always </a:t>
            </a:r>
            <a:r>
              <a:rPr lang="en-GB" sz="2400" b="1" dirty="0" smtClean="0"/>
              <a:t>reversible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Macro-economic models </a:t>
            </a:r>
            <a:r>
              <a:rPr lang="en-GB" sz="2400" dirty="0" err="1" smtClean="0"/>
              <a:t>don´t</a:t>
            </a:r>
            <a:r>
              <a:rPr lang="en-GB" sz="2400" dirty="0" smtClean="0"/>
              <a:t> include a fair </a:t>
            </a:r>
            <a:r>
              <a:rPr lang="en-GB" sz="2400" b="1" dirty="0" smtClean="0"/>
              <a:t>damage function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The inability of current economic models to deal with </a:t>
            </a:r>
            <a:r>
              <a:rPr lang="en-GB" sz="2400" b="1" dirty="0" smtClean="0"/>
              <a:t>non-linearity</a:t>
            </a:r>
            <a:r>
              <a:rPr lang="en-GB" sz="2400" dirty="0" smtClean="0"/>
              <a:t> 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The </a:t>
            </a:r>
            <a:r>
              <a:rPr lang="en-GB" sz="2400" b="1" dirty="0" smtClean="0"/>
              <a:t>financial system and its role</a:t>
            </a:r>
          </a:p>
          <a:p>
            <a:pPr lvl="0">
              <a:spcBef>
                <a:spcPts val="1200"/>
              </a:spcBef>
            </a:pPr>
            <a:r>
              <a:rPr lang="en-GB" sz="2400" b="1" dirty="0" smtClean="0"/>
              <a:t>Shareholder value </a:t>
            </a:r>
            <a:r>
              <a:rPr lang="en-GB" sz="2400" b="1" dirty="0" err="1" smtClean="0"/>
              <a:t>vs</a:t>
            </a:r>
            <a:r>
              <a:rPr lang="en-GB" sz="2400" b="1" dirty="0" smtClean="0"/>
              <a:t> stakeholder value</a:t>
            </a:r>
            <a:endParaRPr lang="sv-SE" sz="2400" b="1" dirty="0" smtClean="0"/>
          </a:p>
          <a:p>
            <a:pPr lvl="0">
              <a:spcBef>
                <a:spcPts val="1200"/>
              </a:spcBef>
            </a:pPr>
            <a:endParaRPr lang="sv-SE" sz="2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n-GB" b="1" i="1" dirty="0" smtClean="0"/>
              <a:t>There is no lack of ideas and potential solutions among economists</a:t>
            </a:r>
            <a:endParaRPr lang="en-GB" b="1" i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0933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A key challenge is the </a:t>
            </a:r>
            <a:r>
              <a:rPr lang="en-GB" b="1" dirty="0" smtClean="0"/>
              <a:t>lack of  dialogue among different types of economists; another is the lack of political will</a:t>
            </a:r>
            <a:r>
              <a:rPr lang="en-GB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GB" b="1" dirty="0" smtClean="0"/>
              <a:t>There is an urgent need to rethink education of economists. </a:t>
            </a:r>
            <a:r>
              <a:rPr lang="en-GB" dirty="0" smtClean="0"/>
              <a:t>To quote Cameron Hepburn, leading British Economist:</a:t>
            </a:r>
            <a:r>
              <a:rPr lang="en-GB" b="1" dirty="0" smtClean="0"/>
              <a:t> “Economics today is taught as it the last thirty years did not happen</a:t>
            </a: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Main research </a:t>
            </a:r>
            <a:r>
              <a:rPr lang="sv-SE" b="1" dirty="0" err="1" smtClean="0"/>
              <a:t>topics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b="1" dirty="0" smtClean="0"/>
              <a:t>Formation of social </a:t>
            </a:r>
            <a:r>
              <a:rPr lang="sv-SE" b="1" dirty="0" err="1" smtClean="0"/>
              <a:t>capital</a:t>
            </a:r>
            <a:r>
              <a:rPr lang="sv-SE" b="1" dirty="0" smtClean="0"/>
              <a:t> and </a:t>
            </a:r>
            <a:r>
              <a:rPr lang="sv-SE" b="1" dirty="0" err="1" smtClean="0"/>
              <a:t>wellbeing</a:t>
            </a:r>
            <a:endParaRPr lang="sv-SE" b="1" dirty="0" smtClean="0"/>
          </a:p>
          <a:p>
            <a:r>
              <a:rPr lang="sv-SE" b="1" dirty="0" err="1" smtClean="0"/>
              <a:t>Crucial</a:t>
            </a:r>
            <a:r>
              <a:rPr lang="sv-SE" b="1" dirty="0" smtClean="0"/>
              <a:t> </a:t>
            </a:r>
            <a:r>
              <a:rPr lang="sv-SE" b="1" dirty="0" err="1" smtClean="0"/>
              <a:t>role</a:t>
            </a:r>
            <a:r>
              <a:rPr lang="sv-SE" b="1" dirty="0" smtClean="0"/>
              <a:t> of </a:t>
            </a:r>
            <a:r>
              <a:rPr lang="sv-SE" b="1" dirty="0" err="1" smtClean="0"/>
              <a:t>natural</a:t>
            </a:r>
            <a:r>
              <a:rPr lang="sv-SE" b="1" dirty="0" smtClean="0"/>
              <a:t> </a:t>
            </a:r>
            <a:r>
              <a:rPr lang="sv-SE" b="1" dirty="0" err="1" smtClean="0"/>
              <a:t>resources</a:t>
            </a:r>
            <a:r>
              <a:rPr lang="sv-SE" b="1" dirty="0" smtClean="0"/>
              <a:t> and HQ </a:t>
            </a:r>
            <a:r>
              <a:rPr lang="sv-SE" b="1" dirty="0" err="1" smtClean="0"/>
              <a:t>energy</a:t>
            </a:r>
            <a:endParaRPr lang="sv-SE" b="1" dirty="0" smtClean="0"/>
          </a:p>
          <a:p>
            <a:r>
              <a:rPr lang="sv-SE" b="1" dirty="0" err="1" smtClean="0"/>
              <a:t>Qualitative</a:t>
            </a:r>
            <a:r>
              <a:rPr lang="sv-SE" b="1" dirty="0" smtClean="0"/>
              <a:t> vs </a:t>
            </a:r>
            <a:r>
              <a:rPr lang="sv-SE" b="1" dirty="0" err="1" smtClean="0"/>
              <a:t>Quantative</a:t>
            </a:r>
            <a:r>
              <a:rPr lang="sv-SE" b="1" dirty="0" smtClean="0"/>
              <a:t> </a:t>
            </a:r>
            <a:r>
              <a:rPr lang="sv-SE" b="1" dirty="0" err="1" smtClean="0"/>
              <a:t>Growth</a:t>
            </a:r>
            <a:r>
              <a:rPr lang="sv-SE" b="1" dirty="0" smtClean="0"/>
              <a:t>; </a:t>
            </a:r>
            <a:r>
              <a:rPr lang="sv-SE" b="1" dirty="0" err="1" smtClean="0"/>
              <a:t>How</a:t>
            </a:r>
            <a:r>
              <a:rPr lang="sv-SE" b="1" dirty="0" smtClean="0"/>
              <a:t> </a:t>
            </a:r>
            <a:r>
              <a:rPr lang="sv-SE" b="1" dirty="0" err="1" smtClean="0"/>
              <a:t>would</a:t>
            </a:r>
            <a:r>
              <a:rPr lang="sv-SE" b="1" dirty="0" smtClean="0"/>
              <a:t> a </a:t>
            </a:r>
            <a:r>
              <a:rPr lang="sv-SE" b="1" dirty="0" err="1" smtClean="0"/>
              <a:t>steady-state</a:t>
            </a:r>
            <a:r>
              <a:rPr lang="sv-SE" b="1" dirty="0" smtClean="0"/>
              <a:t> </a:t>
            </a:r>
            <a:r>
              <a:rPr lang="sv-SE" b="1" dirty="0" err="1" smtClean="0"/>
              <a:t>economy</a:t>
            </a:r>
            <a:r>
              <a:rPr lang="sv-SE" b="1" dirty="0" smtClean="0"/>
              <a:t> </a:t>
            </a:r>
            <a:r>
              <a:rPr lang="sv-SE" b="1" dirty="0" err="1" smtClean="0"/>
              <a:t>function</a:t>
            </a:r>
            <a:r>
              <a:rPr lang="sv-SE" b="1" dirty="0" smtClean="0"/>
              <a:t>?</a:t>
            </a:r>
          </a:p>
          <a:p>
            <a:r>
              <a:rPr lang="sv-SE" b="1" dirty="0" err="1" smtClean="0"/>
              <a:t>How</a:t>
            </a:r>
            <a:r>
              <a:rPr lang="sv-SE" b="1" dirty="0" smtClean="0"/>
              <a:t> </a:t>
            </a:r>
            <a:r>
              <a:rPr lang="sv-SE" b="1" dirty="0" err="1" smtClean="0"/>
              <a:t>can</a:t>
            </a:r>
            <a:r>
              <a:rPr lang="sv-SE" b="1" dirty="0" smtClean="0"/>
              <a:t> the business </a:t>
            </a:r>
            <a:r>
              <a:rPr lang="sv-SE" b="1" dirty="0" err="1" smtClean="0"/>
              <a:t>sector</a:t>
            </a:r>
            <a:r>
              <a:rPr lang="sv-SE" b="1" dirty="0" smtClean="0"/>
              <a:t> </a:t>
            </a:r>
            <a:r>
              <a:rPr lang="sv-SE" b="1" dirty="0" err="1" smtClean="0"/>
              <a:t>become</a:t>
            </a:r>
            <a:r>
              <a:rPr lang="sv-SE" b="1" dirty="0" smtClean="0"/>
              <a:t> a force in </a:t>
            </a:r>
            <a:r>
              <a:rPr lang="sv-SE" b="1" dirty="0" err="1" smtClean="0"/>
              <a:t>favour</a:t>
            </a:r>
            <a:r>
              <a:rPr lang="sv-SE" b="1" dirty="0" smtClean="0"/>
              <a:t> of SD?</a:t>
            </a:r>
          </a:p>
          <a:p>
            <a:r>
              <a:rPr lang="sv-SE" b="1" dirty="0" err="1" smtClean="0"/>
              <a:t>How</a:t>
            </a:r>
            <a:r>
              <a:rPr lang="sv-SE" b="1" dirty="0" smtClean="0"/>
              <a:t> </a:t>
            </a:r>
            <a:r>
              <a:rPr lang="sv-SE" b="1" dirty="0" err="1" smtClean="0"/>
              <a:t>can</a:t>
            </a:r>
            <a:r>
              <a:rPr lang="sv-SE" b="1" dirty="0" smtClean="0"/>
              <a:t> the Financial System </a:t>
            </a:r>
            <a:r>
              <a:rPr lang="sv-SE" b="1" dirty="0" err="1" smtClean="0"/>
              <a:t>become</a:t>
            </a:r>
            <a:r>
              <a:rPr lang="sv-SE" b="1" dirty="0" smtClean="0"/>
              <a:t> a force for SD?</a:t>
            </a:r>
          </a:p>
          <a:p>
            <a:r>
              <a:rPr lang="sv-SE" b="1" dirty="0" err="1" smtClean="0"/>
              <a:t>Governance</a:t>
            </a:r>
            <a:r>
              <a:rPr lang="sv-SE" b="1" dirty="0" smtClean="0"/>
              <a:t> and institutions</a:t>
            </a:r>
            <a:endParaRPr lang="sv-SE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 Green economy discourse  - </a:t>
            </a:r>
            <a:br>
              <a:rPr lang="en-GB" b="1" dirty="0" smtClean="0"/>
            </a:br>
            <a:r>
              <a:rPr lang="en-GB" b="1" dirty="0" smtClean="0"/>
              <a:t>a paradigm change</a:t>
            </a:r>
            <a:endParaRPr lang="en-GB" b="1" dirty="0"/>
          </a:p>
        </p:txBody>
      </p:sp>
      <p:graphicFrame>
        <p:nvGraphicFramePr>
          <p:cNvPr id="5" name="Tabell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40603465"/>
              </p:ext>
            </p:extLst>
          </p:nvPr>
        </p:nvGraphicFramePr>
        <p:xfrm>
          <a:off x="457200" y="1600200"/>
          <a:ext cx="8075240" cy="51465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73580"/>
                <a:gridCol w="4101660"/>
              </a:tblGrid>
              <a:tr h="688693">
                <a:tc>
                  <a:txBody>
                    <a:bodyPr/>
                    <a:lstStyle/>
                    <a:p>
                      <a:r>
                        <a:rPr lang="en-GB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economy</a:t>
                      </a:r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Green, inclusive economy</a:t>
                      </a:r>
                      <a:endParaRPr lang="sv-SE" sz="2800" dirty="0"/>
                    </a:p>
                  </a:txBody>
                  <a:tcPr/>
                </a:tc>
              </a:tr>
              <a:tr h="51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GDP growth: more economic activity the aim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‘Beyond GDP’: prosperity the aim 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</a:tr>
              <a:tr h="51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Short-termism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Long-termism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</a:tr>
              <a:tr h="51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Maximisation of return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Safeguarding of long-term incomes 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</a:tr>
              <a:tr h="51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Shareholder value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Stakeholder value: benefit to society 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</a:tr>
              <a:tr h="51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Extraction of natural resources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Management of natural resources 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</a:tr>
              <a:tr h="51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Linear production systems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Circular production systems 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</a:tr>
              <a:tr h="51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Short-life products for sale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Long-life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services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</a:tr>
              <a:tr h="688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Efficiency measured in monetary terms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(CBA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Multidimensional efficiency (e.g. multi-criterion analysis, MCA) </a:t>
                      </a:r>
                      <a:endParaRPr lang="sv-S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4 kl. 10.26.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b="1" i="1" dirty="0"/>
              <a:t>The</a:t>
            </a:r>
            <a:r>
              <a:rPr lang="en-GB" b="1" i="1" dirty="0" smtClean="0"/>
              <a:t> crucial role </a:t>
            </a:r>
            <a:r>
              <a:rPr lang="en-GB" b="1" i="1" dirty="0"/>
              <a:t>of politics </a:t>
            </a:r>
            <a:endParaRPr lang="sv-SE" b="1" i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Economic theory by itself will not lead to </a:t>
            </a:r>
            <a:r>
              <a:rPr lang="en-GB" b="1" dirty="0" smtClean="0"/>
              <a:t>a transition</a:t>
            </a:r>
            <a:r>
              <a:rPr lang="en-GB" dirty="0" smtClean="0"/>
              <a:t> to a sustainable economy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The transition will require </a:t>
            </a:r>
            <a:r>
              <a:rPr lang="en-GB" b="1" dirty="0" smtClean="0"/>
              <a:t>a </a:t>
            </a:r>
            <a:r>
              <a:rPr lang="en-GB" b="1" dirty="0"/>
              <a:t>robust political discourse,</a:t>
            </a:r>
            <a:r>
              <a:rPr lang="en-GB" dirty="0"/>
              <a:t> based on the principles of </a:t>
            </a:r>
            <a:r>
              <a:rPr lang="en-GB" dirty="0" smtClean="0"/>
              <a:t>sustainability – notably the principles of inter- and intergenerational equity as well as the planetary boundaries 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How can we develop a framework in politics that respects the key principles of sustainability, notably the </a:t>
            </a:r>
            <a:r>
              <a:rPr lang="en-GB" b="1" dirty="0" smtClean="0"/>
              <a:t>planetary boundaries?</a:t>
            </a:r>
            <a:r>
              <a:rPr lang="en-GB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How can we initiate the necessary </a:t>
            </a:r>
            <a:r>
              <a:rPr lang="en-GB" b="1" dirty="0" smtClean="0"/>
              <a:t>shift in values?</a:t>
            </a:r>
            <a:endParaRPr lang="en-GB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sv-SE" i="1" dirty="0" err="1" smtClean="0">
                <a:latin typeface="+mn-lt"/>
              </a:rPr>
              <a:t>How</a:t>
            </a:r>
            <a:r>
              <a:rPr lang="sv-SE" i="1" dirty="0" smtClean="0">
                <a:latin typeface="+mn-lt"/>
              </a:rPr>
              <a:t> to </a:t>
            </a:r>
            <a:r>
              <a:rPr lang="sv-SE" i="1" dirty="0" err="1" smtClean="0">
                <a:latin typeface="+mn-lt"/>
              </a:rPr>
              <a:t>move</a:t>
            </a:r>
            <a:r>
              <a:rPr lang="sv-SE" i="1" dirty="0" smtClean="0">
                <a:latin typeface="+mn-lt"/>
              </a:rPr>
              <a:t> forward?</a:t>
            </a:r>
            <a:endParaRPr lang="sv-SE" i="1" dirty="0">
              <a:latin typeface="+mn-lt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93298"/>
            <a:ext cx="8229600" cy="4399998"/>
          </a:xfrm>
        </p:spPr>
        <p:txBody>
          <a:bodyPr>
            <a:normAutofit fontScale="85000" lnSpcReduction="10000"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a </a:t>
            </a:r>
            <a:r>
              <a:rPr lang="sv-SE" b="1" dirty="0" smtClean="0"/>
              <a:t>vision</a:t>
            </a:r>
            <a:r>
              <a:rPr lang="sv-SE" dirty="0" smtClean="0"/>
              <a:t> for a </a:t>
            </a:r>
            <a:r>
              <a:rPr lang="sv-SE" dirty="0" err="1" smtClean="0"/>
              <a:t>sustainable</a:t>
            </a:r>
            <a:r>
              <a:rPr lang="sv-SE" dirty="0" smtClean="0"/>
              <a:t> society</a:t>
            </a:r>
          </a:p>
          <a:p>
            <a:r>
              <a:rPr lang="sv-SE" b="1" dirty="0" err="1" smtClean="0"/>
              <a:t>Value</a:t>
            </a:r>
            <a:r>
              <a:rPr lang="sv-SE" b="1" dirty="0" smtClean="0"/>
              <a:t> </a:t>
            </a:r>
            <a:r>
              <a:rPr lang="sv-SE" dirty="0" err="1" smtClean="0"/>
              <a:t>discussion</a:t>
            </a:r>
            <a:r>
              <a:rPr lang="sv-SE" dirty="0" smtClean="0"/>
              <a:t>. </a:t>
            </a:r>
            <a:r>
              <a:rPr lang="sv-SE" dirty="0" err="1" smtClean="0"/>
              <a:t>What</a:t>
            </a:r>
            <a:r>
              <a:rPr lang="sv-SE" dirty="0" smtClean="0"/>
              <a:t> is </a:t>
            </a:r>
            <a:r>
              <a:rPr lang="sv-SE" dirty="0" err="1" smtClean="0"/>
              <a:t>Quality</a:t>
            </a:r>
            <a:r>
              <a:rPr lang="sv-SE" dirty="0" smtClean="0"/>
              <a:t> of Life? 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economy</a:t>
            </a:r>
            <a:r>
              <a:rPr lang="sv-SE" dirty="0" smtClean="0"/>
              <a:t> must </a:t>
            </a:r>
            <a:r>
              <a:rPr lang="sv-SE" dirty="0" err="1" smtClean="0"/>
              <a:t>fit</a:t>
            </a:r>
            <a:r>
              <a:rPr lang="sv-SE" dirty="0" smtClean="0"/>
              <a:t> </a:t>
            </a:r>
            <a:r>
              <a:rPr lang="sv-SE" dirty="0" err="1" smtClean="0"/>
              <a:t>within</a:t>
            </a:r>
            <a:r>
              <a:rPr lang="sv-SE" dirty="0" smtClean="0"/>
              <a:t> </a:t>
            </a:r>
            <a:r>
              <a:rPr lang="sv-SE" b="1" dirty="0" smtClean="0"/>
              <a:t>the </a:t>
            </a:r>
            <a:r>
              <a:rPr lang="sv-SE" b="1" dirty="0" err="1" smtClean="0"/>
              <a:t>Doughnut</a:t>
            </a:r>
            <a:endParaRPr lang="sv-SE" b="1" dirty="0" smtClean="0"/>
          </a:p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do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b="1" dirty="0" err="1" smtClean="0"/>
              <a:t>measure</a:t>
            </a:r>
            <a:r>
              <a:rPr lang="sv-SE" dirty="0" smtClean="0"/>
              <a:t> </a:t>
            </a:r>
            <a:r>
              <a:rPr lang="sv-SE" dirty="0" err="1" smtClean="0"/>
              <a:t>wealth</a:t>
            </a:r>
            <a:r>
              <a:rPr lang="sv-SE" dirty="0" smtClean="0"/>
              <a:t>? </a:t>
            </a:r>
          </a:p>
          <a:p>
            <a:r>
              <a:rPr lang="sv-SE" dirty="0" err="1" smtClean="0"/>
              <a:t>Apply</a:t>
            </a:r>
            <a:r>
              <a:rPr lang="sv-SE" dirty="0" smtClean="0"/>
              <a:t> a </a:t>
            </a:r>
            <a:r>
              <a:rPr lang="sv-SE" b="1" dirty="0" err="1" smtClean="0"/>
              <a:t>system´s</a:t>
            </a:r>
            <a:r>
              <a:rPr lang="sv-SE" b="1" dirty="0" smtClean="0"/>
              <a:t> approach:</a:t>
            </a:r>
            <a:r>
              <a:rPr lang="sv-SE" dirty="0" smtClean="0"/>
              <a:t> </a:t>
            </a:r>
            <a:r>
              <a:rPr lang="sv-SE" b="1" dirty="0" err="1" smtClean="0"/>
              <a:t>Transformative</a:t>
            </a:r>
            <a:r>
              <a:rPr lang="sv-SE" b="1" dirty="0" smtClean="0"/>
              <a:t> solutions </a:t>
            </a:r>
            <a:r>
              <a:rPr lang="sv-SE" dirty="0" err="1" smtClean="0"/>
              <a:t>rather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err="1" smtClean="0"/>
              <a:t>incremental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endParaRPr lang="sv-SE" dirty="0" smtClean="0"/>
          </a:p>
          <a:p>
            <a:r>
              <a:rPr lang="sv-SE" dirty="0" smtClean="0"/>
              <a:t>All that is </a:t>
            </a:r>
            <a:r>
              <a:rPr lang="sv-SE" dirty="0" err="1" smtClean="0"/>
              <a:t>produced</a:t>
            </a:r>
            <a:r>
              <a:rPr lang="sv-SE" dirty="0" smtClean="0"/>
              <a:t> and </a:t>
            </a:r>
            <a:r>
              <a:rPr lang="sv-SE" dirty="0" err="1" smtClean="0"/>
              <a:t>invested</a:t>
            </a:r>
            <a:r>
              <a:rPr lang="sv-SE" dirty="0" smtClean="0"/>
              <a:t> in </a:t>
            </a:r>
            <a:r>
              <a:rPr lang="sv-SE" dirty="0" err="1" smtClean="0"/>
              <a:t>should</a:t>
            </a:r>
            <a:r>
              <a:rPr lang="sv-SE" dirty="0" smtClean="0"/>
              <a:t> work in a world with </a:t>
            </a:r>
            <a:r>
              <a:rPr lang="sv-SE" b="1" dirty="0" smtClean="0"/>
              <a:t>9 Billion </a:t>
            </a:r>
            <a:r>
              <a:rPr lang="sv-SE" b="1" dirty="0" err="1" smtClean="0"/>
              <a:t>people</a:t>
            </a:r>
            <a:endParaRPr lang="sv-SE" b="1" dirty="0" smtClean="0"/>
          </a:p>
          <a:p>
            <a:r>
              <a:rPr lang="sv-SE" dirty="0" err="1" smtClean="0"/>
              <a:t>Develop</a:t>
            </a:r>
            <a:r>
              <a:rPr lang="sv-SE" dirty="0" smtClean="0"/>
              <a:t> and </a:t>
            </a:r>
            <a:r>
              <a:rPr lang="sv-SE" dirty="0" err="1" smtClean="0"/>
              <a:t>demonstrate</a:t>
            </a:r>
            <a:r>
              <a:rPr lang="sv-SE" dirty="0" smtClean="0"/>
              <a:t> the </a:t>
            </a:r>
            <a:r>
              <a:rPr lang="sv-SE" dirty="0" err="1" smtClean="0"/>
              <a:t>necessary</a:t>
            </a:r>
            <a:r>
              <a:rPr lang="sv-SE" dirty="0" smtClean="0"/>
              <a:t> </a:t>
            </a:r>
            <a:r>
              <a:rPr lang="sv-SE" b="1" dirty="0" err="1" smtClean="0"/>
              <a:t>transition</a:t>
            </a:r>
            <a:endParaRPr lang="sv-SE" b="1" dirty="0" smtClean="0"/>
          </a:p>
          <a:p>
            <a:r>
              <a:rPr lang="sv-SE" b="1" dirty="0" smtClean="0"/>
              <a:t>The </a:t>
            </a:r>
            <a:r>
              <a:rPr lang="sv-SE" b="1" dirty="0" err="1" smtClean="0"/>
              <a:t>role</a:t>
            </a:r>
            <a:r>
              <a:rPr lang="sv-SE" b="1" dirty="0" smtClean="0"/>
              <a:t> of </a:t>
            </a:r>
            <a:r>
              <a:rPr lang="sv-SE" b="1" dirty="0" err="1" smtClean="0"/>
              <a:t>energy</a:t>
            </a:r>
            <a:r>
              <a:rPr lang="sv-SE" b="1" dirty="0" smtClean="0"/>
              <a:t> is </a:t>
            </a:r>
            <a:r>
              <a:rPr lang="sv-SE" b="1" dirty="0" err="1" smtClean="0"/>
              <a:t>crucial</a:t>
            </a:r>
            <a:r>
              <a:rPr lang="sv-SE" b="1" dirty="0" smtClean="0"/>
              <a:t> </a:t>
            </a:r>
          </a:p>
          <a:p>
            <a:endParaRPr lang="sv-SE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dirty="0" smtClean="0">
                <a:latin typeface="Candara" charset="0"/>
                <a:ea typeface="Arial Unicode MS" charset="0"/>
                <a:cs typeface="Arial Unicode MS" charset="0"/>
              </a:rPr>
              <a:t>Energy </a:t>
            </a:r>
            <a:r>
              <a:rPr lang="sv-SE" dirty="0" err="1" smtClean="0">
                <a:latin typeface="Candara" charset="0"/>
                <a:ea typeface="Arial Unicode MS" charset="0"/>
                <a:cs typeface="Arial Unicode MS" charset="0"/>
              </a:rPr>
              <a:t>critical</a:t>
            </a:r>
            <a:r>
              <a:rPr lang="sv-SE" dirty="0" smtClean="0">
                <a:latin typeface="Candara" charset="0"/>
                <a:ea typeface="Arial Unicode MS" charset="0"/>
                <a:cs typeface="Arial Unicode MS" charset="0"/>
              </a:rPr>
              <a:t> </a:t>
            </a:r>
            <a:r>
              <a:rPr lang="sv-SE" dirty="0" err="1" smtClean="0">
                <a:latin typeface="Candara" charset="0"/>
                <a:ea typeface="Arial Unicode MS" charset="0"/>
                <a:cs typeface="Arial Unicode MS" charset="0"/>
              </a:rPr>
              <a:t>issue</a:t>
            </a:r>
            <a:r>
              <a:rPr lang="sv-SE" dirty="0" smtClean="0">
                <a:latin typeface="Candara" charset="0"/>
                <a:ea typeface="Arial Unicode MS" charset="0"/>
                <a:cs typeface="Arial Unicode MS" charset="0"/>
              </a:rPr>
              <a:t> for </a:t>
            </a:r>
            <a:r>
              <a:rPr lang="sv-SE" dirty="0" err="1" smtClean="0">
                <a:latin typeface="Candara" charset="0"/>
                <a:ea typeface="Arial Unicode MS" charset="0"/>
                <a:cs typeface="Arial Unicode MS" charset="0"/>
              </a:rPr>
              <a:t>climate</a:t>
            </a:r>
            <a:r>
              <a:rPr lang="sv-SE" dirty="0" smtClean="0">
                <a:latin typeface="Candara" charset="0"/>
                <a:ea typeface="Arial Unicode MS" charset="0"/>
                <a:cs typeface="Arial Unicode MS" charset="0"/>
              </a:rPr>
              <a:t> – </a:t>
            </a:r>
            <a:br>
              <a:rPr lang="sv-SE" dirty="0" smtClean="0">
                <a:latin typeface="Candara" charset="0"/>
                <a:ea typeface="Arial Unicode MS" charset="0"/>
                <a:cs typeface="Arial Unicode MS" charset="0"/>
              </a:rPr>
            </a:br>
            <a:r>
              <a:rPr lang="sv-SE" dirty="0" err="1" smtClean="0">
                <a:latin typeface="Candara" charset="0"/>
                <a:ea typeface="Arial Unicode MS" charset="0"/>
                <a:cs typeface="Arial Unicode MS" charset="0"/>
              </a:rPr>
              <a:t>but</a:t>
            </a:r>
            <a:r>
              <a:rPr lang="sv-SE" dirty="0" smtClean="0">
                <a:latin typeface="Candara" charset="0"/>
                <a:ea typeface="Arial Unicode MS" charset="0"/>
                <a:cs typeface="Arial Unicode MS" charset="0"/>
              </a:rPr>
              <a:t>, as </a:t>
            </a:r>
            <a:r>
              <a:rPr lang="sv-SE" dirty="0" err="1" smtClean="0">
                <a:latin typeface="Candara" charset="0"/>
                <a:ea typeface="Arial Unicode MS" charset="0"/>
                <a:cs typeface="Arial Unicode MS" charset="0"/>
              </a:rPr>
              <a:t>well</a:t>
            </a:r>
            <a:r>
              <a:rPr lang="sv-SE" dirty="0" smtClean="0">
                <a:latin typeface="Candara" charset="0"/>
                <a:ea typeface="Arial Unicode MS" charset="0"/>
                <a:cs typeface="Arial Unicode MS" charset="0"/>
              </a:rPr>
              <a:t>, for the </a:t>
            </a:r>
            <a:r>
              <a:rPr lang="sv-SE" dirty="0" err="1" smtClean="0">
                <a:latin typeface="Candara" charset="0"/>
                <a:ea typeface="Arial Unicode MS" charset="0"/>
                <a:cs typeface="Arial Unicode MS" charset="0"/>
              </a:rPr>
              <a:t>economy</a:t>
            </a:r>
            <a:endParaRPr lang="sv-SE" dirty="0">
              <a:latin typeface="Candara" charset="0"/>
              <a:ea typeface="Arial Unicode MS" charset="0"/>
              <a:cs typeface="Arial Unicode MS" charset="0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Cheap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oil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the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magic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behind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high standard of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living</a:t>
            </a:r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Crude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oil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has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peaked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; HYPE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around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shale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-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bubble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or?</a:t>
            </a:r>
          </a:p>
          <a:p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Note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the DOE report on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methane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leakage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june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2014!</a:t>
            </a:r>
          </a:p>
          <a:p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Coal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liquids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But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Carbon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Tracker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: &lt; ¼ of  fossil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reserves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to be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used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  <a:p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Dev:t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renewables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efficiency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positive –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but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too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slow</a:t>
            </a:r>
          </a:p>
          <a:p>
            <a:pPr eaLnBrk="1" hangingPunct="1"/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Price of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energy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crucial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for the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economy</a:t>
            </a:r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When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price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&gt; 140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US/barrel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growth</a:t>
            </a:r>
            <a:r>
              <a:rPr lang="sv-SE" dirty="0" smtClean="0">
                <a:latin typeface="Times New Roman" charset="0"/>
                <a:ea typeface="Times New Roman" charset="0"/>
                <a:cs typeface="Times New Roman" charset="0"/>
              </a:rPr>
              <a:t> halts and less innovation in alternative </a:t>
            </a:r>
            <a:r>
              <a:rPr lang="sv-SE" dirty="0" err="1" smtClean="0">
                <a:latin typeface="Times New Roman" charset="0"/>
                <a:ea typeface="Times New Roman" charset="0"/>
                <a:cs typeface="Times New Roman" charset="0"/>
              </a:rPr>
              <a:t>energy</a:t>
            </a:r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3 kl. 22.13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0" y="47624"/>
            <a:ext cx="9264650" cy="68103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3-09-24 kl. 09.46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373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3 kl. 22.14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576" y="-7938"/>
            <a:ext cx="9299575" cy="686593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v-SE" i="1" dirty="0" smtClean="0">
                <a:latin typeface="+mn-lt"/>
              </a:rPr>
              <a:t>So </a:t>
            </a:r>
            <a:r>
              <a:rPr lang="sv-SE" i="1" dirty="0" err="1" smtClean="0">
                <a:latin typeface="+mn-lt"/>
              </a:rPr>
              <a:t>we</a:t>
            </a:r>
            <a:r>
              <a:rPr lang="sv-SE" i="1" dirty="0" smtClean="0">
                <a:latin typeface="+mn-lt"/>
              </a:rPr>
              <a:t> are in a </a:t>
            </a:r>
            <a:r>
              <a:rPr lang="sv-SE" i="1" dirty="0" err="1" smtClean="0">
                <a:latin typeface="+mn-lt"/>
              </a:rPr>
              <a:t>double</a:t>
            </a:r>
            <a:r>
              <a:rPr lang="sv-SE" i="1" dirty="0" smtClean="0">
                <a:latin typeface="+mn-lt"/>
              </a:rPr>
              <a:t> bind</a:t>
            </a:r>
            <a:endParaRPr lang="sv-SE" i="1" dirty="0">
              <a:latin typeface="+mn-lt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99998"/>
          </a:xfrm>
        </p:spPr>
        <p:txBody>
          <a:bodyPr>
            <a:noAutofit/>
          </a:bodyPr>
          <a:lstStyle/>
          <a:p>
            <a:r>
              <a:rPr lang="sv-SE" sz="2400" dirty="0" smtClean="0"/>
              <a:t>World </a:t>
            </a:r>
            <a:r>
              <a:rPr lang="sv-SE" sz="2400" dirty="0" err="1" smtClean="0"/>
              <a:t>needs</a:t>
            </a:r>
            <a:r>
              <a:rPr lang="sv-SE" sz="2400" dirty="0" smtClean="0"/>
              <a:t> </a:t>
            </a:r>
            <a:r>
              <a:rPr lang="sv-SE" sz="2400" dirty="0" err="1" smtClean="0"/>
              <a:t>cheap</a:t>
            </a:r>
            <a:r>
              <a:rPr lang="sv-SE" sz="2400" dirty="0" smtClean="0"/>
              <a:t> </a:t>
            </a:r>
            <a:r>
              <a:rPr lang="sv-SE" sz="2400" dirty="0" err="1" smtClean="0"/>
              <a:t>energy</a:t>
            </a:r>
            <a:r>
              <a:rPr lang="sv-SE" sz="2400" dirty="0" smtClean="0"/>
              <a:t> for </a:t>
            </a:r>
            <a:r>
              <a:rPr lang="sv-SE" sz="2400" dirty="0" err="1" smtClean="0"/>
              <a:t>welfare</a:t>
            </a:r>
            <a:r>
              <a:rPr lang="sv-SE" sz="2400" dirty="0" smtClean="0"/>
              <a:t> and </a:t>
            </a:r>
            <a:r>
              <a:rPr lang="sv-SE" sz="2400" dirty="0" err="1" smtClean="0"/>
              <a:t>poverty</a:t>
            </a:r>
            <a:r>
              <a:rPr lang="sv-SE" sz="2400" dirty="0" smtClean="0"/>
              <a:t> </a:t>
            </a:r>
            <a:r>
              <a:rPr lang="sv-SE" sz="2400" dirty="0" err="1" smtClean="0"/>
              <a:t>reduction</a:t>
            </a:r>
            <a:endParaRPr lang="sv-SE" sz="2400" dirty="0" smtClean="0"/>
          </a:p>
          <a:p>
            <a:r>
              <a:rPr lang="sv-SE" sz="2400" dirty="0" err="1" smtClean="0"/>
              <a:t>Climate</a:t>
            </a:r>
            <a:r>
              <a:rPr lang="sv-SE" sz="2400" dirty="0" smtClean="0"/>
              <a:t> </a:t>
            </a:r>
            <a:r>
              <a:rPr lang="sv-SE" sz="2400" dirty="0" err="1" smtClean="0"/>
              <a:t>change</a:t>
            </a:r>
            <a:r>
              <a:rPr lang="sv-SE" sz="2400" dirty="0" smtClean="0"/>
              <a:t> </a:t>
            </a:r>
            <a:r>
              <a:rPr lang="sv-SE" sz="2400" dirty="0" err="1" smtClean="0"/>
              <a:t>concerns</a:t>
            </a:r>
            <a:r>
              <a:rPr lang="sv-SE" sz="2400" dirty="0" smtClean="0"/>
              <a:t> </a:t>
            </a:r>
            <a:r>
              <a:rPr lang="sv-SE" sz="2400" dirty="0" err="1" smtClean="0"/>
              <a:t>compel</a:t>
            </a:r>
            <a:r>
              <a:rPr lang="sv-SE" sz="2400" dirty="0" smtClean="0"/>
              <a:t> </a:t>
            </a:r>
            <a:r>
              <a:rPr lang="sv-SE" sz="2400" dirty="0" err="1" smtClean="0"/>
              <a:t>us</a:t>
            </a:r>
            <a:r>
              <a:rPr lang="sv-SE" sz="2400" dirty="0" smtClean="0"/>
              <a:t> to </a:t>
            </a:r>
            <a:r>
              <a:rPr lang="sv-SE" sz="2400" dirty="0" err="1" smtClean="0"/>
              <a:t>switch</a:t>
            </a:r>
            <a:r>
              <a:rPr lang="sv-SE" sz="2400" dirty="0" smtClean="0"/>
              <a:t> to alternatives</a:t>
            </a:r>
          </a:p>
          <a:p>
            <a:r>
              <a:rPr lang="sv-SE" sz="2400" dirty="0" err="1" smtClean="0"/>
              <a:t>But</a:t>
            </a:r>
            <a:r>
              <a:rPr lang="sv-SE" sz="2400" dirty="0" smtClean="0"/>
              <a:t> </a:t>
            </a:r>
            <a:r>
              <a:rPr lang="sv-SE" sz="2400" dirty="0" err="1" smtClean="0"/>
              <a:t>Renewables</a:t>
            </a:r>
            <a:r>
              <a:rPr lang="sv-SE" sz="2400" dirty="0" smtClean="0"/>
              <a:t> + </a:t>
            </a:r>
            <a:r>
              <a:rPr lang="sv-SE" sz="2400" dirty="0" err="1" smtClean="0"/>
              <a:t>Efficiency</a:t>
            </a:r>
            <a:r>
              <a:rPr lang="sv-SE" sz="2400" dirty="0" smtClean="0"/>
              <a:t> </a:t>
            </a:r>
            <a:r>
              <a:rPr lang="sv-SE" sz="2400" dirty="0" err="1" smtClean="0"/>
              <a:t>investments</a:t>
            </a:r>
            <a:r>
              <a:rPr lang="sv-SE" sz="2400" dirty="0" smtClean="0"/>
              <a:t> </a:t>
            </a:r>
            <a:r>
              <a:rPr lang="sv-SE" sz="2400" dirty="0" err="1" smtClean="0"/>
              <a:t>only</a:t>
            </a:r>
            <a:r>
              <a:rPr lang="sv-SE" sz="2400" dirty="0" smtClean="0"/>
              <a:t> 25% of </a:t>
            </a:r>
            <a:r>
              <a:rPr lang="sv-SE" sz="2400" dirty="0" err="1" smtClean="0"/>
              <a:t>what</a:t>
            </a:r>
            <a:r>
              <a:rPr lang="sv-SE" sz="2400" dirty="0" smtClean="0"/>
              <a:t> </a:t>
            </a:r>
            <a:r>
              <a:rPr lang="sv-SE" sz="2400" dirty="0" err="1" smtClean="0"/>
              <a:t>would</a:t>
            </a:r>
            <a:r>
              <a:rPr lang="sv-SE" sz="2400" dirty="0" smtClean="0"/>
              <a:t> be </a:t>
            </a:r>
            <a:r>
              <a:rPr lang="sv-SE" sz="2400" dirty="0" err="1" smtClean="0"/>
              <a:t>needed</a:t>
            </a:r>
            <a:r>
              <a:rPr lang="sv-SE" sz="2400" dirty="0" smtClean="0"/>
              <a:t> to </a:t>
            </a:r>
            <a:r>
              <a:rPr lang="sv-SE" sz="2400" dirty="0" err="1" smtClean="0"/>
              <a:t>stay</a:t>
            </a:r>
            <a:r>
              <a:rPr lang="sv-SE" sz="2400" dirty="0" smtClean="0"/>
              <a:t> </a:t>
            </a:r>
            <a:r>
              <a:rPr lang="sv-SE" sz="2400" dirty="0" err="1" smtClean="0"/>
              <a:t>within</a:t>
            </a:r>
            <a:r>
              <a:rPr lang="sv-SE" sz="2400" dirty="0" smtClean="0"/>
              <a:t> 2° </a:t>
            </a:r>
            <a:r>
              <a:rPr lang="sv-SE" sz="2400" dirty="0" err="1" smtClean="0"/>
              <a:t>degree</a:t>
            </a:r>
            <a:r>
              <a:rPr lang="sv-SE" sz="2400" dirty="0" smtClean="0"/>
              <a:t> </a:t>
            </a:r>
            <a:r>
              <a:rPr lang="sv-SE" sz="2400" dirty="0" err="1" smtClean="0"/>
              <a:t>target</a:t>
            </a:r>
            <a:endParaRPr lang="sv-SE" sz="2400" dirty="0" smtClean="0"/>
          </a:p>
          <a:p>
            <a:r>
              <a:rPr lang="sv-SE" sz="2400" dirty="0" smtClean="0"/>
              <a:t>Major </a:t>
            </a:r>
            <a:r>
              <a:rPr lang="sv-SE" sz="2400" dirty="0" err="1" smtClean="0"/>
              <a:t>energy</a:t>
            </a:r>
            <a:r>
              <a:rPr lang="sv-SE" sz="2400" dirty="0" smtClean="0"/>
              <a:t> </a:t>
            </a:r>
            <a:r>
              <a:rPr lang="sv-SE" sz="2400" dirty="0" err="1" smtClean="0"/>
              <a:t>companies</a:t>
            </a:r>
            <a:r>
              <a:rPr lang="sv-SE" sz="2400" dirty="0" smtClean="0"/>
              <a:t> </a:t>
            </a:r>
            <a:r>
              <a:rPr lang="sv-SE" sz="2400" dirty="0" err="1" smtClean="0"/>
              <a:t>invest</a:t>
            </a:r>
            <a:r>
              <a:rPr lang="sv-SE" sz="2400" dirty="0" smtClean="0"/>
              <a:t> in fossil </a:t>
            </a:r>
            <a:r>
              <a:rPr lang="sv-SE" sz="2400" dirty="0" err="1" smtClean="0"/>
              <a:t>fuels</a:t>
            </a:r>
            <a:r>
              <a:rPr lang="sv-SE" sz="2400" dirty="0" smtClean="0"/>
              <a:t> - not in </a:t>
            </a:r>
            <a:r>
              <a:rPr lang="sv-SE" sz="2400" dirty="0" err="1" smtClean="0"/>
              <a:t>renewables</a:t>
            </a:r>
            <a:r>
              <a:rPr lang="sv-SE" sz="2400" dirty="0" smtClean="0"/>
              <a:t> </a:t>
            </a:r>
          </a:p>
          <a:p>
            <a:r>
              <a:rPr lang="sv-SE" sz="2400" dirty="0" smtClean="0"/>
              <a:t>CCS technology is getting </a:t>
            </a:r>
            <a:r>
              <a:rPr lang="sv-SE" sz="2400" dirty="0" err="1" smtClean="0"/>
              <a:t>very</a:t>
            </a:r>
            <a:r>
              <a:rPr lang="sv-SE" sz="2400" dirty="0" smtClean="0"/>
              <a:t> </a:t>
            </a:r>
            <a:r>
              <a:rPr lang="sv-SE" sz="2400" dirty="0" err="1" smtClean="0"/>
              <a:t>limited</a:t>
            </a:r>
            <a:r>
              <a:rPr lang="sv-SE" sz="2400" dirty="0" smtClean="0"/>
              <a:t> </a:t>
            </a:r>
            <a:r>
              <a:rPr lang="sv-SE" sz="2400" dirty="0" err="1" smtClean="0"/>
              <a:t>attention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b="1" dirty="0" smtClean="0"/>
              <a:t>WE DESPERATELY NEED A GLOBAL STRATEGY FOR CLIMATE CHANGE AS WELL AS FOR ENERGY</a:t>
            </a:r>
            <a:endParaRPr lang="sv-SE" sz="24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De stora företagens roll alltmera problematisk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Global </a:t>
            </a:r>
            <a:r>
              <a:rPr lang="sv-SE" dirty="0" err="1" smtClean="0"/>
              <a:t>governance</a:t>
            </a:r>
            <a:r>
              <a:rPr lang="sv-SE" dirty="0" smtClean="0"/>
              <a:t> brister</a:t>
            </a:r>
          </a:p>
          <a:p>
            <a:r>
              <a:rPr lang="sv-SE" dirty="0" smtClean="0"/>
              <a:t>Opererar gränslöst; betalar skatt där det lönar sig bäst; strävar efter att eliminera konkurrens</a:t>
            </a:r>
          </a:p>
          <a:p>
            <a:r>
              <a:rPr lang="sv-SE" dirty="0" err="1" smtClean="0"/>
              <a:t>Too</a:t>
            </a:r>
            <a:r>
              <a:rPr lang="sv-SE" dirty="0" smtClean="0"/>
              <a:t> </a:t>
            </a:r>
            <a:r>
              <a:rPr lang="sv-SE" dirty="0" err="1" smtClean="0"/>
              <a:t>big</a:t>
            </a:r>
            <a:r>
              <a:rPr lang="sv-SE" dirty="0" smtClean="0"/>
              <a:t> to </a:t>
            </a:r>
            <a:r>
              <a:rPr lang="sv-SE" dirty="0" err="1" smtClean="0"/>
              <a:t>fail</a:t>
            </a:r>
            <a:endParaRPr lang="sv-SE" dirty="0" smtClean="0"/>
          </a:p>
          <a:p>
            <a:r>
              <a:rPr lang="sv-SE" dirty="0" smtClean="0"/>
              <a:t>Gigantisk subvention från Naturen</a:t>
            </a:r>
          </a:p>
          <a:p>
            <a:r>
              <a:rPr lang="sv-SE" dirty="0" smtClean="0"/>
              <a:t>Investeringar i </a:t>
            </a:r>
            <a:r>
              <a:rPr lang="sv-SE" dirty="0" err="1" smtClean="0"/>
              <a:t>tex</a:t>
            </a:r>
            <a:r>
              <a:rPr lang="sv-SE" dirty="0" smtClean="0"/>
              <a:t> fossil-användning låser in samhället för decennier</a:t>
            </a:r>
          </a:p>
          <a:p>
            <a:r>
              <a:rPr lang="sv-SE" dirty="0" smtClean="0"/>
              <a:t>Finansmarknaden alltmera frikopplad från reala ekonomin + extremt kortsiktig</a:t>
            </a:r>
          </a:p>
          <a:p>
            <a:r>
              <a:rPr lang="sv-SE" dirty="0" smtClean="0"/>
              <a:t>Negligerar klimatrisker</a:t>
            </a:r>
          </a:p>
          <a:p>
            <a:endParaRPr lang="sv-SE" dirty="0" smtClean="0"/>
          </a:p>
          <a:p>
            <a:r>
              <a:rPr lang="sv-SE" dirty="0" smtClean="0"/>
              <a:t>Märk Av de 100 största ekonomiska enheterna i världen är hälften företag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sv-SE" b="1" i="1" dirty="0" err="1" smtClean="0">
                <a:latin typeface="+mn-lt"/>
                <a:ea typeface="Arial Unicode MS" charset="0"/>
                <a:cs typeface="Arial Unicode MS" charset="0"/>
              </a:rPr>
              <a:t>Strategy</a:t>
            </a:r>
            <a:r>
              <a:rPr lang="sv-SE" b="1" i="1" dirty="0" smtClean="0">
                <a:latin typeface="+mn-lt"/>
                <a:ea typeface="Arial Unicode MS" charset="0"/>
                <a:cs typeface="Arial Unicode MS" charset="0"/>
              </a:rPr>
              <a:t> for </a:t>
            </a:r>
            <a:r>
              <a:rPr lang="sv-SE" b="1" i="1" dirty="0" err="1" smtClean="0">
                <a:latin typeface="+mn-lt"/>
                <a:ea typeface="Arial Unicode MS" charset="0"/>
                <a:cs typeface="Arial Unicode MS" charset="0"/>
              </a:rPr>
              <a:t>Sustainability</a:t>
            </a:r>
            <a:endParaRPr lang="sv-SE" b="1" i="1" dirty="0" smtClean="0"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sv-SE" sz="9600" dirty="0" err="1" smtClean="0">
                <a:ea typeface="Times New Roman" charset="0"/>
                <a:cs typeface="Times New Roman" charset="0"/>
              </a:rPr>
              <a:t>Priority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to </a:t>
            </a:r>
            <a:r>
              <a:rPr lang="sv-SE" sz="9600" b="1" dirty="0" err="1" smtClean="0">
                <a:ea typeface="Times New Roman" charset="0"/>
                <a:cs typeface="Times New Roman" charset="0"/>
              </a:rPr>
              <a:t>transdisciplinary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science and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education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</a:p>
          <a:p>
            <a:r>
              <a:rPr lang="sv-SE" sz="9600" b="1" dirty="0" smtClean="0">
                <a:ea typeface="Times New Roman" charset="0"/>
                <a:cs typeface="Times New Roman" charset="0"/>
              </a:rPr>
              <a:t>Reform </a:t>
            </a:r>
            <a:r>
              <a:rPr lang="sv-SE" sz="9600" b="1" dirty="0" err="1" smtClean="0">
                <a:ea typeface="Times New Roman" charset="0"/>
                <a:cs typeface="Times New Roman" charset="0"/>
              </a:rPr>
              <a:t>economic</a:t>
            </a:r>
            <a:r>
              <a:rPr lang="sv-SE" sz="9600" b="1" dirty="0" smtClean="0">
                <a:ea typeface="Times New Roman" charset="0"/>
                <a:cs typeface="Times New Roman" charset="0"/>
              </a:rPr>
              <a:t> and </a:t>
            </a:r>
            <a:r>
              <a:rPr lang="sv-SE" sz="9600" b="1" dirty="0" err="1" smtClean="0">
                <a:ea typeface="Times New Roman" charset="0"/>
                <a:cs typeface="Times New Roman" charset="0"/>
              </a:rPr>
              <a:t>finance</a:t>
            </a:r>
            <a:r>
              <a:rPr lang="sv-SE" sz="9600" b="1" dirty="0" smtClean="0">
                <a:ea typeface="Times New Roman" charset="0"/>
                <a:cs typeface="Times New Roman" charset="0"/>
              </a:rPr>
              <a:t> policy </a:t>
            </a:r>
            <a:r>
              <a:rPr lang="sv-SE" sz="9600" b="1" dirty="0" err="1" smtClean="0">
                <a:ea typeface="Times New Roman" charset="0"/>
                <a:cs typeface="Times New Roman" charset="0"/>
              </a:rPr>
              <a:t>frameworks</a:t>
            </a:r>
            <a:r>
              <a:rPr lang="sv-SE" sz="9600" b="1" dirty="0" smtClean="0">
                <a:ea typeface="Times New Roman" charset="0"/>
                <a:cs typeface="Times New Roman" charset="0"/>
              </a:rPr>
              <a:t>, </a:t>
            </a:r>
          </a:p>
          <a:p>
            <a:pPr>
              <a:buNone/>
            </a:pPr>
            <a:r>
              <a:rPr lang="sv-SE" sz="9600" b="1" dirty="0" smtClean="0">
                <a:ea typeface="Times New Roman" charset="0"/>
                <a:cs typeface="Times New Roman" charset="0"/>
              </a:rPr>
              <a:t>    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incl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”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beyond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GDP”,value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natural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capital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,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remove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harmful subsidies,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address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externalities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,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rethink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discounting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,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redistribution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of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wealth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etc</a:t>
            </a:r>
            <a:endParaRPr lang="sv-SE" sz="9600" dirty="0" smtClean="0"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sv-SE" sz="9600" b="1" dirty="0" err="1" smtClean="0">
                <a:ea typeface="Times New Roman" charset="0"/>
                <a:cs typeface="Times New Roman" charset="0"/>
              </a:rPr>
              <a:t>Carbon</a:t>
            </a:r>
            <a:r>
              <a:rPr lang="sv-SE" sz="9600" b="1" dirty="0" smtClean="0">
                <a:ea typeface="Times New Roman" charset="0"/>
                <a:cs typeface="Times New Roman" charset="0"/>
              </a:rPr>
              <a:t> tax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+ major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investments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in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renewables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and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efficiency</a:t>
            </a:r>
            <a:endParaRPr lang="sv-SE" sz="9600" dirty="0" smtClean="0"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sv-SE" sz="9600" dirty="0" err="1" smtClean="0">
                <a:ea typeface="Times New Roman" charset="0"/>
                <a:cs typeface="Times New Roman" charset="0"/>
              </a:rPr>
              <a:t>Harness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benefits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from </a:t>
            </a:r>
            <a:r>
              <a:rPr lang="sv-SE" sz="9600" b="1" dirty="0" err="1" smtClean="0">
                <a:ea typeface="Times New Roman" charset="0"/>
                <a:cs typeface="Times New Roman" charset="0"/>
              </a:rPr>
              <a:t>digitization</a:t>
            </a:r>
            <a:endParaRPr lang="sv-SE" sz="9600" b="1" dirty="0" smtClean="0"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sv-SE" sz="9600" b="1" dirty="0" err="1" smtClean="0">
                <a:ea typeface="Times New Roman" charset="0"/>
                <a:cs typeface="Times New Roman" charset="0"/>
              </a:rPr>
              <a:t>Circular</a:t>
            </a:r>
            <a:r>
              <a:rPr lang="sv-SE" sz="9600" b="1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b="1" dirty="0" err="1" smtClean="0">
                <a:ea typeface="Times New Roman" charset="0"/>
                <a:cs typeface="Times New Roman" charset="0"/>
              </a:rPr>
              <a:t>Economy/Performance</a:t>
            </a:r>
            <a:r>
              <a:rPr lang="sv-SE" sz="9600" b="1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b="1" dirty="0" err="1" smtClean="0">
                <a:ea typeface="Times New Roman" charset="0"/>
                <a:cs typeface="Times New Roman" charset="0"/>
              </a:rPr>
              <a:t>Economy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; tax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resource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use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; no tax on normal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incomes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=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more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jobs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r>
              <a:rPr lang="sv-SE" sz="9600" b="1" dirty="0" smtClean="0">
                <a:ea typeface="Times New Roman" charset="0"/>
                <a:cs typeface="Times New Roman" charset="0"/>
              </a:rPr>
              <a:t>Green Chemistry</a:t>
            </a:r>
          </a:p>
          <a:p>
            <a:pPr eaLnBrk="1" hangingPunct="1"/>
            <a:r>
              <a:rPr lang="sv-SE" sz="9600" b="1" dirty="0" err="1" smtClean="0">
                <a:ea typeface="Times New Roman" charset="0"/>
                <a:cs typeface="Times New Roman" charset="0"/>
              </a:rPr>
              <a:t>Income</a:t>
            </a:r>
            <a:r>
              <a:rPr lang="sv-SE" sz="9600" b="1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b="1" dirty="0" err="1" smtClean="0">
                <a:ea typeface="Times New Roman" charset="0"/>
                <a:cs typeface="Times New Roman" charset="0"/>
              </a:rPr>
              <a:t>redistribution</a:t>
            </a:r>
            <a:endParaRPr lang="sv-SE" sz="9600" b="1" dirty="0" smtClean="0">
              <a:ea typeface="Times New Roman" charset="0"/>
              <a:cs typeface="Times New Roman" charset="0"/>
            </a:endParaRPr>
          </a:p>
          <a:p>
            <a:r>
              <a:rPr lang="sv-SE" sz="9600" b="1" dirty="0" smtClean="0">
                <a:ea typeface="Times New Roman" charset="0"/>
                <a:cs typeface="Times New Roman" charset="0"/>
              </a:rPr>
              <a:t>Public </a:t>
            </a:r>
            <a:r>
              <a:rPr lang="sv-SE" sz="9600" b="1" dirty="0" err="1" smtClean="0">
                <a:ea typeface="Times New Roman" charset="0"/>
                <a:cs typeface="Times New Roman" charset="0"/>
              </a:rPr>
              <a:t>Procurement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proactive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role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in transformation</a:t>
            </a:r>
          </a:p>
          <a:p>
            <a:r>
              <a:rPr lang="sv-SE" sz="9600" b="1" dirty="0" err="1" smtClean="0">
                <a:ea typeface="Times New Roman" charset="0"/>
                <a:cs typeface="Times New Roman" charset="0"/>
              </a:rPr>
              <a:t>Rethink</a:t>
            </a:r>
            <a:r>
              <a:rPr lang="sv-SE" sz="9600" b="1" dirty="0" smtClean="0">
                <a:ea typeface="Times New Roman" charset="0"/>
                <a:cs typeface="Times New Roman" charset="0"/>
              </a:rPr>
              <a:t> Company </a:t>
            </a:r>
            <a:r>
              <a:rPr lang="sv-SE" sz="9600" b="1" dirty="0" err="1" smtClean="0">
                <a:ea typeface="Times New Roman" charset="0"/>
                <a:cs typeface="Times New Roman" charset="0"/>
              </a:rPr>
              <a:t>Law</a:t>
            </a:r>
            <a:endParaRPr lang="sv-SE" sz="9600" b="1" dirty="0" smtClean="0">
              <a:ea typeface="Times New Roman" charset="0"/>
              <a:cs typeface="Times New Roman" charset="0"/>
            </a:endParaRPr>
          </a:p>
          <a:p>
            <a:r>
              <a:rPr lang="sv-SE" sz="9600" b="1" dirty="0" err="1" smtClean="0">
                <a:ea typeface="Times New Roman" charset="0"/>
                <a:cs typeface="Times New Roman" charset="0"/>
              </a:rPr>
              <a:t>Strengthen</a:t>
            </a:r>
            <a:r>
              <a:rPr lang="sv-SE" sz="9600" b="1" dirty="0" smtClean="0">
                <a:ea typeface="Times New Roman" charset="0"/>
                <a:cs typeface="Times New Roman" charset="0"/>
              </a:rPr>
              <a:t> Global </a:t>
            </a:r>
            <a:r>
              <a:rPr lang="sv-SE" sz="9600" b="1" dirty="0" err="1" smtClean="0">
                <a:ea typeface="Times New Roman" charset="0"/>
                <a:cs typeface="Times New Roman" charset="0"/>
              </a:rPr>
              <a:t>Governance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– start with EU + </a:t>
            </a:r>
            <a:r>
              <a:rPr lang="sv-SE" sz="9600" dirty="0" err="1" smtClean="0">
                <a:ea typeface="Times New Roman" charset="0"/>
                <a:cs typeface="Times New Roman" charset="0"/>
              </a:rPr>
              <a:t>Asia</a:t>
            </a:r>
            <a:endParaRPr lang="sv-SE" sz="9600" dirty="0" smtClean="0">
              <a:ea typeface="Times New Roman" charset="0"/>
              <a:cs typeface="Times New Roman" charset="0"/>
            </a:endParaRPr>
          </a:p>
          <a:p>
            <a:r>
              <a:rPr lang="sv-SE" sz="9600" b="1" dirty="0" err="1" smtClean="0">
                <a:ea typeface="Times New Roman" charset="0"/>
                <a:cs typeface="Times New Roman" charset="0"/>
              </a:rPr>
              <a:t>Stabilise</a:t>
            </a:r>
            <a:r>
              <a:rPr lang="sv-SE" sz="9600" b="1" dirty="0" smtClean="0">
                <a:ea typeface="Times New Roman" charset="0"/>
                <a:cs typeface="Times New Roman" charset="0"/>
              </a:rPr>
              <a:t> population</a:t>
            </a:r>
            <a:r>
              <a:rPr lang="sv-SE" sz="9600" dirty="0" smtClean="0">
                <a:ea typeface="Times New Roman" charset="0"/>
                <a:cs typeface="Times New Roman" charset="0"/>
              </a:rPr>
              <a:t> </a:t>
            </a:r>
          </a:p>
          <a:p>
            <a:pPr eaLnBrk="1" hangingPunct="1"/>
            <a:endParaRPr lang="sv-SE" sz="4364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sv-SE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6 kl. 12.14.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4 kl. 10.26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dirty="0">
                <a:latin typeface="Times New Roman"/>
                <a:ea typeface="Arial Unicode MS" charset="0"/>
                <a:cs typeface="Times New Roman"/>
              </a:rPr>
              <a:t>”</a:t>
            </a:r>
            <a:r>
              <a:rPr lang="sv-SE" b="1" i="1" dirty="0" err="1" smtClean="0">
                <a:latin typeface="+mn-lt"/>
                <a:ea typeface="Arial Unicode MS" charset="0"/>
                <a:cs typeface="Times New Roman"/>
              </a:rPr>
              <a:t>Decoupling</a:t>
            </a:r>
            <a:r>
              <a:rPr lang="sv-SE" b="1" i="1" dirty="0">
                <a:latin typeface="+mn-lt"/>
                <a:ea typeface="Arial Unicode MS" charset="0"/>
                <a:cs typeface="Times New Roman"/>
              </a:rPr>
              <a:t>” – a </a:t>
            </a:r>
            <a:r>
              <a:rPr lang="sv-SE" b="1" i="1" dirty="0" err="1">
                <a:latin typeface="+mn-lt"/>
                <a:ea typeface="Arial Unicode MS" charset="0"/>
                <a:cs typeface="Times New Roman"/>
              </a:rPr>
              <a:t>challenge</a:t>
            </a:r>
            <a:endParaRPr lang="sv-SE" b="1" i="1" dirty="0">
              <a:latin typeface="+mn-lt"/>
              <a:ea typeface="Arial Unicode MS" charset="0"/>
              <a:cs typeface="Times New Roman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 smtClean="0">
                <a:ea typeface="Times New Roman" charset="0"/>
                <a:cs typeface="Times New Roman"/>
              </a:rPr>
              <a:t>Ever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since</a:t>
            </a:r>
            <a:r>
              <a:rPr lang="sv-SE" dirty="0" smtClean="0">
                <a:ea typeface="Times New Roman" charset="0"/>
                <a:cs typeface="Times New Roman"/>
              </a:rPr>
              <a:t> Bruntland Report ”</a:t>
            </a:r>
            <a:r>
              <a:rPr lang="sv-SE" dirty="0" err="1" smtClean="0">
                <a:ea typeface="Times New Roman" charset="0"/>
                <a:cs typeface="Times New Roman"/>
              </a:rPr>
              <a:t>decoupling</a:t>
            </a:r>
            <a:r>
              <a:rPr lang="sv-SE" dirty="0" smtClean="0">
                <a:ea typeface="Times New Roman" charset="0"/>
                <a:cs typeface="Times New Roman"/>
              </a:rPr>
              <a:t>” has </a:t>
            </a:r>
            <a:r>
              <a:rPr lang="sv-SE" dirty="0" err="1" smtClean="0">
                <a:ea typeface="Times New Roman" charset="0"/>
                <a:cs typeface="Times New Roman"/>
              </a:rPr>
              <a:t>been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seen</a:t>
            </a:r>
            <a:r>
              <a:rPr lang="sv-SE" dirty="0" smtClean="0">
                <a:ea typeface="Times New Roman" charset="0"/>
                <a:cs typeface="Times New Roman"/>
              </a:rPr>
              <a:t> as THE SOLUTION to </a:t>
            </a:r>
            <a:r>
              <a:rPr lang="sv-SE" dirty="0" err="1" smtClean="0">
                <a:ea typeface="Times New Roman" charset="0"/>
                <a:cs typeface="Times New Roman"/>
              </a:rPr>
              <a:t>address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environment</a:t>
            </a:r>
            <a:r>
              <a:rPr lang="sv-SE" dirty="0" smtClean="0">
                <a:ea typeface="Times New Roman" charset="0"/>
                <a:cs typeface="Times New Roman"/>
              </a:rPr>
              <a:t> and </a:t>
            </a:r>
            <a:r>
              <a:rPr lang="sv-SE" dirty="0" err="1" smtClean="0">
                <a:ea typeface="Times New Roman" charset="0"/>
                <a:cs typeface="Times New Roman"/>
              </a:rPr>
              <a:t>resource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constraints</a:t>
            </a:r>
            <a:endParaRPr lang="sv-SE" dirty="0" smtClean="0">
              <a:ea typeface="Times New Roman" charset="0"/>
              <a:cs typeface="Times New Roman"/>
            </a:endParaRPr>
          </a:p>
          <a:p>
            <a:r>
              <a:rPr lang="sv-SE" dirty="0" smtClean="0">
                <a:ea typeface="Times New Roman" charset="0"/>
                <a:cs typeface="Times New Roman"/>
              </a:rPr>
              <a:t>Relative </a:t>
            </a:r>
            <a:r>
              <a:rPr lang="sv-SE" dirty="0" err="1" smtClean="0">
                <a:ea typeface="Times New Roman" charset="0"/>
                <a:cs typeface="Times New Roman"/>
              </a:rPr>
              <a:t>de-coupling</a:t>
            </a:r>
            <a:r>
              <a:rPr lang="sv-SE" dirty="0" smtClean="0">
                <a:ea typeface="Times New Roman" charset="0"/>
                <a:cs typeface="Times New Roman"/>
              </a:rPr>
              <a:t> is happening – </a:t>
            </a:r>
            <a:r>
              <a:rPr lang="sv-SE" dirty="0" err="1" smtClean="0">
                <a:ea typeface="Times New Roman" charset="0"/>
                <a:cs typeface="Times New Roman"/>
              </a:rPr>
              <a:t>but</a:t>
            </a:r>
            <a:r>
              <a:rPr lang="sv-SE" dirty="0" smtClean="0">
                <a:ea typeface="Times New Roman" charset="0"/>
                <a:cs typeface="Times New Roman"/>
              </a:rPr>
              <a:t> absolute </a:t>
            </a:r>
            <a:r>
              <a:rPr lang="sv-SE" dirty="0" err="1" smtClean="0">
                <a:ea typeface="Times New Roman" charset="0"/>
                <a:cs typeface="Times New Roman"/>
              </a:rPr>
              <a:t>de-coupling</a:t>
            </a:r>
            <a:r>
              <a:rPr lang="sv-SE" dirty="0" smtClean="0">
                <a:ea typeface="Times New Roman" charset="0"/>
                <a:cs typeface="Times New Roman"/>
              </a:rPr>
              <a:t> is far </a:t>
            </a:r>
            <a:r>
              <a:rPr lang="sv-SE" dirty="0" err="1" smtClean="0">
                <a:ea typeface="Times New Roman" charset="0"/>
                <a:cs typeface="Times New Roman"/>
              </a:rPr>
              <a:t>away</a:t>
            </a:r>
            <a:endParaRPr lang="sv-SE" dirty="0" smtClean="0">
              <a:ea typeface="Times New Roman" charset="0"/>
              <a:cs typeface="Times New Roman"/>
            </a:endParaRPr>
          </a:p>
          <a:p>
            <a:r>
              <a:rPr lang="sv-SE" dirty="0" err="1" smtClean="0">
                <a:ea typeface="Times New Roman" charset="0"/>
                <a:cs typeface="Times New Roman"/>
              </a:rPr>
              <a:t>Efficiency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gains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normally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eaten</a:t>
            </a:r>
            <a:r>
              <a:rPr lang="sv-SE" dirty="0" smtClean="0">
                <a:ea typeface="Times New Roman" charset="0"/>
                <a:cs typeface="Times New Roman"/>
              </a:rPr>
              <a:t> up by </a:t>
            </a:r>
            <a:r>
              <a:rPr lang="sv-SE" dirty="0" err="1" smtClean="0">
                <a:ea typeface="Times New Roman" charset="0"/>
                <a:cs typeface="Times New Roman"/>
              </a:rPr>
              <a:t>continued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economic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growth</a:t>
            </a:r>
            <a:r>
              <a:rPr lang="sv-SE" dirty="0" smtClean="0">
                <a:ea typeface="Times New Roman" charset="0"/>
                <a:cs typeface="Times New Roman"/>
              </a:rPr>
              <a:t> and the </a:t>
            </a:r>
            <a:r>
              <a:rPr lang="sv-SE" dirty="0" err="1" smtClean="0">
                <a:ea typeface="Times New Roman" charset="0"/>
                <a:cs typeface="Times New Roman"/>
              </a:rPr>
              <a:t>rebound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effect</a:t>
            </a:r>
            <a:endParaRPr lang="sv-SE" dirty="0" smtClean="0">
              <a:ea typeface="Times New Roman" charset="0"/>
              <a:cs typeface="Times New Roman"/>
            </a:endParaRPr>
          </a:p>
          <a:p>
            <a:r>
              <a:rPr lang="sv-SE" dirty="0" err="1" smtClean="0">
                <a:ea typeface="Times New Roman" charset="0"/>
                <a:cs typeface="Times New Roman"/>
              </a:rPr>
              <a:t>Efficiency</a:t>
            </a:r>
            <a:r>
              <a:rPr lang="sv-SE" dirty="0" smtClean="0">
                <a:ea typeface="Times New Roman" charset="0"/>
                <a:cs typeface="Times New Roman"/>
              </a:rPr>
              <a:t> is </a:t>
            </a:r>
            <a:r>
              <a:rPr lang="sv-SE" dirty="0" err="1" smtClean="0">
                <a:ea typeface="Times New Roman" charset="0"/>
                <a:cs typeface="Times New Roman"/>
              </a:rPr>
              <a:t>crucial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but</a:t>
            </a:r>
            <a:r>
              <a:rPr lang="sv-SE" dirty="0" smtClean="0">
                <a:ea typeface="Times New Roman" charset="0"/>
                <a:cs typeface="Times New Roman"/>
              </a:rPr>
              <a:t> must be </a:t>
            </a:r>
            <a:r>
              <a:rPr lang="sv-SE" dirty="0" err="1" smtClean="0">
                <a:ea typeface="Times New Roman" charset="0"/>
                <a:cs typeface="Times New Roman"/>
              </a:rPr>
              <a:t>achieved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within</a:t>
            </a:r>
            <a:r>
              <a:rPr lang="sv-SE" dirty="0" smtClean="0">
                <a:ea typeface="Times New Roman" charset="0"/>
                <a:cs typeface="Times New Roman"/>
              </a:rPr>
              <a:t> a </a:t>
            </a:r>
            <a:r>
              <a:rPr lang="sv-SE" dirty="0" err="1" smtClean="0">
                <a:ea typeface="Times New Roman" charset="0"/>
                <a:cs typeface="Times New Roman"/>
              </a:rPr>
              <a:t>differently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organized</a:t>
            </a:r>
            <a:r>
              <a:rPr lang="sv-SE" dirty="0" smtClean="0">
                <a:ea typeface="Times New Roman" charset="0"/>
                <a:cs typeface="Times New Roman"/>
              </a:rPr>
              <a:t> </a:t>
            </a:r>
            <a:r>
              <a:rPr lang="sv-SE" dirty="0" err="1" smtClean="0">
                <a:ea typeface="Times New Roman" charset="0"/>
                <a:cs typeface="Times New Roman"/>
              </a:rPr>
              <a:t>economy</a:t>
            </a:r>
            <a:r>
              <a:rPr lang="sv-SE" dirty="0" smtClean="0">
                <a:ea typeface="Times New Roman" charset="0"/>
                <a:cs typeface="Times New Roman"/>
              </a:rPr>
              <a:t>, i e by </a:t>
            </a:r>
            <a:r>
              <a:rPr lang="sv-SE" b="1" dirty="0" err="1" smtClean="0">
                <a:ea typeface="Times New Roman" charset="0"/>
                <a:cs typeface="Times New Roman"/>
              </a:rPr>
              <a:t>doing</a:t>
            </a:r>
            <a:r>
              <a:rPr lang="sv-SE" b="1" dirty="0" smtClean="0">
                <a:ea typeface="Times New Roman" charset="0"/>
                <a:cs typeface="Times New Roman"/>
              </a:rPr>
              <a:t> the right </a:t>
            </a:r>
            <a:r>
              <a:rPr lang="sv-SE" b="1" dirty="0" err="1" smtClean="0">
                <a:ea typeface="Times New Roman" charset="0"/>
                <a:cs typeface="Times New Roman"/>
              </a:rPr>
              <a:t>things</a:t>
            </a:r>
            <a:endParaRPr lang="sv-SE" b="1" dirty="0" smtClean="0">
              <a:ea typeface="Times New Roman" charset="0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6 kl. 12.16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31750"/>
            <a:ext cx="932180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4-06-03 kl. 22.12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9913" y="268288"/>
            <a:ext cx="6254750" cy="715962"/>
          </a:xfrm>
        </p:spPr>
        <p:txBody>
          <a:bodyPr/>
          <a:lstStyle/>
          <a:p>
            <a:r>
              <a:rPr lang="en-GB" sz="2400" b="1" smtClean="0">
                <a:latin typeface="Candara" charset="0"/>
                <a:ea typeface="Arial Unicode MS" charset="0"/>
                <a:cs typeface="Arial Unicode MS" charset="0"/>
              </a:rPr>
              <a:t>Key figures about recycling: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31838" y="2087563"/>
          <a:ext cx="766445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225"/>
                <a:gridCol w="383222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ENERGY SAVINGS</a:t>
                      </a:r>
                      <a:r>
                        <a:rPr lang="en-GB" sz="2000" baseline="0" dirty="0" smtClean="0"/>
                        <a:t> THROUGH RECYCLING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Arial" pitchFamily="34" charset="0"/>
                          <a:cs typeface="Arial" pitchFamily="34" charset="0"/>
                        </a:rPr>
                        <a:t>Aluminium</a:t>
                      </a:r>
                      <a:endParaRPr lang="en-GB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95%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Copper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85%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Lead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65%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Zinc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60%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Paper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64%</a:t>
                      </a:r>
                      <a:endParaRPr lang="en-GB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Plastics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80%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i="1" dirty="0" err="1" smtClean="0">
                <a:latin typeface="+mn-lt"/>
                <a:cs typeface="Times New Roman"/>
              </a:rPr>
              <a:t>Towards</a:t>
            </a:r>
            <a:r>
              <a:rPr lang="sv-SE" b="1" i="1" dirty="0" smtClean="0">
                <a:latin typeface="+mn-lt"/>
                <a:cs typeface="Times New Roman"/>
              </a:rPr>
              <a:t> a </a:t>
            </a:r>
            <a:r>
              <a:rPr lang="sv-SE" b="1" i="1" dirty="0" err="1" smtClean="0">
                <a:latin typeface="+mn-lt"/>
                <a:cs typeface="Times New Roman"/>
              </a:rPr>
              <a:t>circular/performance</a:t>
            </a:r>
            <a:r>
              <a:rPr lang="sv-SE" b="1" i="1" dirty="0" smtClean="0">
                <a:latin typeface="+mn-lt"/>
                <a:cs typeface="Times New Roman"/>
              </a:rPr>
              <a:t> </a:t>
            </a:r>
            <a:r>
              <a:rPr lang="sv-SE" b="1" i="1" dirty="0" err="1" smtClean="0">
                <a:latin typeface="+mn-lt"/>
                <a:cs typeface="Times New Roman"/>
              </a:rPr>
              <a:t>economy</a:t>
            </a:r>
            <a:r>
              <a:rPr lang="sv-SE" b="1" i="1" dirty="0" smtClean="0">
                <a:latin typeface="+mn-lt"/>
                <a:cs typeface="Times New Roman"/>
              </a:rPr>
              <a:t> for </a:t>
            </a:r>
            <a:r>
              <a:rPr lang="sv-SE" b="1" i="1" dirty="0" err="1" smtClean="0">
                <a:latin typeface="+mn-lt"/>
                <a:cs typeface="Times New Roman"/>
              </a:rPr>
              <a:t>manufacturing</a:t>
            </a:r>
            <a:r>
              <a:rPr lang="sv-SE" b="1" i="1" dirty="0" smtClean="0">
                <a:latin typeface="+mn-lt"/>
                <a:cs typeface="Times New Roman"/>
              </a:rPr>
              <a:t> and </a:t>
            </a:r>
            <a:r>
              <a:rPr lang="sv-SE" b="1" i="1" dirty="0" err="1" smtClean="0">
                <a:latin typeface="+mn-lt"/>
                <a:cs typeface="Times New Roman"/>
              </a:rPr>
              <a:t>construction</a:t>
            </a:r>
            <a:r>
              <a:rPr lang="sv-SE" b="1" i="1" dirty="0" smtClean="0">
                <a:latin typeface="+mn-lt"/>
                <a:cs typeface="Times New Roman"/>
              </a:rPr>
              <a:t> </a:t>
            </a:r>
            <a:endParaRPr lang="sv-SE" b="1" i="1" dirty="0">
              <a:latin typeface="+mn-lt"/>
              <a:cs typeface="Times New Roman"/>
            </a:endParaRP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99998"/>
          </a:xfrm>
        </p:spPr>
        <p:txBody>
          <a:bodyPr>
            <a:normAutofit fontScale="25000" lnSpcReduction="20000"/>
          </a:bodyPr>
          <a:lstStyle/>
          <a:p>
            <a:r>
              <a:rPr lang="sv-SE" sz="11200" dirty="0" smtClean="0">
                <a:cs typeface="Times New Roman"/>
              </a:rPr>
              <a:t>From </a:t>
            </a:r>
            <a:r>
              <a:rPr lang="sv-SE" sz="11200" dirty="0" err="1" smtClean="0">
                <a:cs typeface="Times New Roman"/>
              </a:rPr>
              <a:t>products</a:t>
            </a:r>
            <a:r>
              <a:rPr lang="sv-SE" sz="11200" dirty="0" smtClean="0">
                <a:cs typeface="Times New Roman"/>
              </a:rPr>
              <a:t> to services; </a:t>
            </a:r>
            <a:r>
              <a:rPr lang="sv-SE" sz="11200" dirty="0" err="1" smtClean="0">
                <a:cs typeface="Times New Roman"/>
              </a:rPr>
              <a:t>Products</a:t>
            </a:r>
            <a:r>
              <a:rPr lang="sv-SE" sz="11200" dirty="0" smtClean="0">
                <a:cs typeface="Times New Roman"/>
              </a:rPr>
              <a:t> to last </a:t>
            </a:r>
            <a:r>
              <a:rPr lang="sv-SE" sz="11200" dirty="0" err="1" smtClean="0">
                <a:cs typeface="Times New Roman"/>
              </a:rPr>
              <a:t>longer</a:t>
            </a:r>
            <a:endParaRPr lang="sv-SE" sz="11200" dirty="0" smtClean="0">
              <a:cs typeface="Times New Roman"/>
            </a:endParaRPr>
          </a:p>
          <a:p>
            <a:r>
              <a:rPr lang="sv-SE" sz="11200" dirty="0" err="1" smtClean="0">
                <a:cs typeface="Times New Roman"/>
              </a:rPr>
              <a:t>Reuse</a:t>
            </a:r>
            <a:r>
              <a:rPr lang="sv-SE" sz="11200" dirty="0" smtClean="0">
                <a:cs typeface="Times New Roman"/>
              </a:rPr>
              <a:t>, recycling and </a:t>
            </a:r>
            <a:r>
              <a:rPr lang="sv-SE" sz="11200" dirty="0" err="1" smtClean="0">
                <a:cs typeface="Times New Roman"/>
              </a:rPr>
              <a:t>reconditioning</a:t>
            </a:r>
            <a:r>
              <a:rPr lang="sv-SE" sz="11200" dirty="0" smtClean="0">
                <a:cs typeface="Times New Roman"/>
              </a:rPr>
              <a:t> of materials </a:t>
            </a:r>
          </a:p>
          <a:p>
            <a:r>
              <a:rPr lang="sv-SE" sz="11200" dirty="0" smtClean="0">
                <a:cs typeface="Times New Roman"/>
              </a:rPr>
              <a:t>Service </a:t>
            </a:r>
            <a:r>
              <a:rPr lang="sv-SE" sz="11200" dirty="0" err="1" smtClean="0">
                <a:cs typeface="Times New Roman"/>
              </a:rPr>
              <a:t>economy</a:t>
            </a:r>
            <a:r>
              <a:rPr lang="sv-SE" sz="11200" dirty="0" smtClean="0">
                <a:cs typeface="Times New Roman"/>
              </a:rPr>
              <a:t> for </a:t>
            </a:r>
            <a:r>
              <a:rPr lang="sv-SE" sz="11200" dirty="0" err="1" smtClean="0">
                <a:cs typeface="Times New Roman"/>
              </a:rPr>
              <a:t>maintenance</a:t>
            </a:r>
            <a:r>
              <a:rPr lang="sv-SE" sz="11200" dirty="0" smtClean="0">
                <a:cs typeface="Times New Roman"/>
              </a:rPr>
              <a:t> and repair = </a:t>
            </a:r>
            <a:r>
              <a:rPr lang="sv-SE" sz="11200" dirty="0" err="1" smtClean="0">
                <a:cs typeface="Times New Roman"/>
              </a:rPr>
              <a:t>jobs</a:t>
            </a:r>
            <a:endParaRPr lang="sv-SE" sz="11200" dirty="0" smtClean="0">
              <a:cs typeface="Times New Roman"/>
            </a:endParaRPr>
          </a:p>
          <a:p>
            <a:r>
              <a:rPr lang="sv-SE" sz="11200" dirty="0" err="1" smtClean="0">
                <a:cs typeface="Times New Roman"/>
              </a:rPr>
              <a:t>Requires</a:t>
            </a:r>
            <a:r>
              <a:rPr lang="sv-SE" sz="11200" dirty="0" smtClean="0">
                <a:cs typeface="Times New Roman"/>
              </a:rPr>
              <a:t> new business </a:t>
            </a:r>
            <a:r>
              <a:rPr lang="sv-SE" sz="11200" dirty="0" err="1" smtClean="0">
                <a:cs typeface="Times New Roman"/>
              </a:rPr>
              <a:t>models</a:t>
            </a:r>
            <a:r>
              <a:rPr lang="sv-SE" sz="11200" dirty="0" smtClean="0">
                <a:cs typeface="Times New Roman"/>
              </a:rPr>
              <a:t> for HQ service</a:t>
            </a:r>
          </a:p>
          <a:p>
            <a:r>
              <a:rPr lang="sv-SE" sz="11200" dirty="0" smtClean="0">
                <a:cs typeface="Times New Roman"/>
              </a:rPr>
              <a:t>Construction = 40% of all materials; must be part of it </a:t>
            </a:r>
          </a:p>
          <a:p>
            <a:r>
              <a:rPr lang="sv-SE" sz="11200" dirty="0" smtClean="0">
                <a:cs typeface="Times New Roman"/>
              </a:rPr>
              <a:t>Tax reform </a:t>
            </a:r>
            <a:r>
              <a:rPr lang="sv-SE" sz="11200" dirty="0" err="1" smtClean="0">
                <a:cs typeface="Times New Roman"/>
              </a:rPr>
              <a:t>will</a:t>
            </a:r>
            <a:r>
              <a:rPr lang="sv-SE" sz="11200" dirty="0" smtClean="0">
                <a:cs typeface="Times New Roman"/>
              </a:rPr>
              <a:t> </a:t>
            </a:r>
            <a:r>
              <a:rPr lang="sv-SE" sz="11200" dirty="0" err="1" smtClean="0">
                <a:cs typeface="Times New Roman"/>
              </a:rPr>
              <a:t>help</a:t>
            </a:r>
            <a:r>
              <a:rPr lang="sv-SE" sz="11200" dirty="0" smtClean="0">
                <a:cs typeface="Times New Roman"/>
              </a:rPr>
              <a:t> </a:t>
            </a:r>
            <a:r>
              <a:rPr lang="sv-SE" sz="11200" dirty="0" err="1" smtClean="0">
                <a:cs typeface="Times New Roman"/>
              </a:rPr>
              <a:t>facilitate</a:t>
            </a:r>
            <a:r>
              <a:rPr lang="sv-SE" sz="11200" dirty="0" smtClean="0">
                <a:cs typeface="Times New Roman"/>
              </a:rPr>
              <a:t> </a:t>
            </a:r>
          </a:p>
          <a:p>
            <a:r>
              <a:rPr lang="sv-SE" sz="11200" dirty="0" err="1" smtClean="0">
                <a:cs typeface="Times New Roman"/>
              </a:rPr>
              <a:t>Means</a:t>
            </a:r>
            <a:r>
              <a:rPr lang="sv-SE" sz="11200" dirty="0" smtClean="0">
                <a:cs typeface="Times New Roman"/>
              </a:rPr>
              <a:t> </a:t>
            </a:r>
            <a:r>
              <a:rPr lang="sv-SE" sz="11200" dirty="0" err="1" smtClean="0">
                <a:cs typeface="Times New Roman"/>
              </a:rPr>
              <a:t>much</a:t>
            </a:r>
            <a:r>
              <a:rPr lang="sv-SE" sz="11200" dirty="0" smtClean="0">
                <a:cs typeface="Times New Roman"/>
              </a:rPr>
              <a:t> less pressure on the planet – </a:t>
            </a:r>
            <a:r>
              <a:rPr lang="sv-SE" sz="11200" dirty="0" err="1" smtClean="0">
                <a:cs typeface="Times New Roman"/>
              </a:rPr>
              <a:t>both</a:t>
            </a:r>
            <a:r>
              <a:rPr lang="sv-SE" sz="11200" dirty="0" smtClean="0">
                <a:cs typeface="Times New Roman"/>
              </a:rPr>
              <a:t> finite materials and </a:t>
            </a:r>
            <a:r>
              <a:rPr lang="sv-SE" sz="11200" dirty="0" err="1" smtClean="0">
                <a:cs typeface="Times New Roman"/>
              </a:rPr>
              <a:t>renewables</a:t>
            </a:r>
            <a:endParaRPr lang="sv-SE" sz="11200" dirty="0" smtClean="0">
              <a:cs typeface="Times New Roman"/>
            </a:endParaRPr>
          </a:p>
          <a:p>
            <a:r>
              <a:rPr lang="sv-SE" sz="11200" dirty="0" err="1" smtClean="0">
                <a:cs typeface="Times New Roman"/>
              </a:rPr>
              <a:t>Much</a:t>
            </a:r>
            <a:r>
              <a:rPr lang="sv-SE" sz="11200" dirty="0" smtClean="0">
                <a:cs typeface="Times New Roman"/>
              </a:rPr>
              <a:t> </a:t>
            </a:r>
            <a:r>
              <a:rPr lang="sv-SE" sz="11200" dirty="0" err="1" smtClean="0">
                <a:cs typeface="Times New Roman"/>
              </a:rPr>
              <a:t>lower</a:t>
            </a:r>
            <a:r>
              <a:rPr lang="sv-SE" sz="11200" dirty="0" smtClean="0">
                <a:cs typeface="Times New Roman"/>
              </a:rPr>
              <a:t> GHG emissions</a:t>
            </a:r>
          </a:p>
          <a:p>
            <a:endParaRPr lang="sv-SE" sz="11200" dirty="0" smtClean="0">
              <a:cs typeface="Times New Roman"/>
            </a:endParaRPr>
          </a:p>
          <a:p>
            <a:r>
              <a:rPr lang="sv-SE" sz="11200" dirty="0" err="1" smtClean="0">
                <a:cs typeface="Times New Roman"/>
              </a:rPr>
              <a:t>Functional</a:t>
            </a:r>
            <a:r>
              <a:rPr lang="sv-SE" sz="11200" dirty="0" smtClean="0">
                <a:cs typeface="Times New Roman"/>
              </a:rPr>
              <a:t> </a:t>
            </a:r>
            <a:r>
              <a:rPr lang="sv-SE" sz="11200" dirty="0" err="1" smtClean="0">
                <a:cs typeface="Times New Roman"/>
              </a:rPr>
              <a:t>sales</a:t>
            </a:r>
            <a:r>
              <a:rPr lang="sv-SE" sz="11200" dirty="0" smtClean="0">
                <a:cs typeface="Times New Roman"/>
              </a:rPr>
              <a:t> </a:t>
            </a:r>
            <a:r>
              <a:rPr lang="sv-SE" sz="11200" dirty="0" err="1" smtClean="0">
                <a:cs typeface="Times New Roman"/>
              </a:rPr>
              <a:t>already</a:t>
            </a:r>
            <a:r>
              <a:rPr lang="sv-SE" sz="11200" dirty="0" smtClean="0">
                <a:cs typeface="Times New Roman"/>
              </a:rPr>
              <a:t> </a:t>
            </a:r>
            <a:r>
              <a:rPr lang="sv-SE" sz="11200" dirty="0" err="1" smtClean="0">
                <a:cs typeface="Times New Roman"/>
              </a:rPr>
              <a:t>happen</a:t>
            </a:r>
            <a:r>
              <a:rPr lang="sv-SE" sz="11200" dirty="0" smtClean="0">
                <a:cs typeface="Times New Roman"/>
              </a:rPr>
              <a:t> B2B – </a:t>
            </a:r>
            <a:r>
              <a:rPr lang="sv-SE" sz="11200" dirty="0" err="1" smtClean="0">
                <a:cs typeface="Times New Roman"/>
              </a:rPr>
              <a:t>now</a:t>
            </a:r>
            <a:r>
              <a:rPr lang="sv-SE" sz="11200" dirty="0" smtClean="0">
                <a:cs typeface="Times New Roman"/>
              </a:rPr>
              <a:t> B2C</a:t>
            </a:r>
          </a:p>
          <a:p>
            <a:pPr>
              <a:buNone/>
            </a:pPr>
            <a:r>
              <a:rPr lang="sv-SE" sz="11200" dirty="0" smtClean="0">
                <a:cs typeface="Times New Roman"/>
              </a:rPr>
              <a:t> </a:t>
            </a:r>
          </a:p>
          <a:p>
            <a:endParaRPr lang="sv-SE" dirty="0"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dirty="0" smtClean="0"/>
              <a:t>För att sammanfatta :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Vad är ekonomins uppgift?</a:t>
            </a:r>
          </a:p>
          <a:p>
            <a:r>
              <a:rPr lang="sv-SE" dirty="0" smtClean="0"/>
              <a:t>F n stora och ökande inkomstskillnader + arbetslöshet som ökar</a:t>
            </a:r>
          </a:p>
          <a:p>
            <a:r>
              <a:rPr lang="sv-SE" dirty="0" smtClean="0"/>
              <a:t>En finansmarknad som distanserat sig från den reala ekonomin</a:t>
            </a:r>
          </a:p>
          <a:p>
            <a:r>
              <a:rPr lang="sv-SE" dirty="0" smtClean="0"/>
              <a:t>Teknologiutvecklingen ger många fördelar men också problem….</a:t>
            </a:r>
          </a:p>
          <a:p>
            <a:r>
              <a:rPr lang="sv-SE" dirty="0" smtClean="0"/>
              <a:t>Vi behöver en ny logik – både för att klara de sociala målen + klimat och ekologi</a:t>
            </a:r>
          </a:p>
          <a:p>
            <a:r>
              <a:rPr lang="sv-SE" dirty="0" smtClean="0"/>
              <a:t>Politikens roll central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dirty="0" smtClean="0"/>
              <a:t>För att sammanfatta, klimatet: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sv-SE" dirty="0" smtClean="0"/>
              <a:t>Sverige driva på i EU för minst tre mål – egentligen fyra mål</a:t>
            </a:r>
          </a:p>
          <a:p>
            <a:r>
              <a:rPr lang="sv-SE" dirty="0" smtClean="0"/>
              <a:t>Bara ett mål som delar av regeringen och finansen driver fångar inte upp den långa sikten; </a:t>
            </a:r>
          </a:p>
          <a:p>
            <a:r>
              <a:rPr lang="sv-SE" dirty="0" smtClean="0"/>
              <a:t>Ett mål bara OK – </a:t>
            </a:r>
            <a:r>
              <a:rPr lang="sv-SE" dirty="0" err="1" smtClean="0"/>
              <a:t>dvs</a:t>
            </a:r>
            <a:r>
              <a:rPr lang="sv-SE" dirty="0" smtClean="0"/>
              <a:t> CO2 - om det är mycket ambitiöst, typ 60 %</a:t>
            </a:r>
          </a:p>
          <a:p>
            <a:r>
              <a:rPr lang="sv-SE" dirty="0" smtClean="0"/>
              <a:t>Sverige måste gå före </a:t>
            </a:r>
            <a:r>
              <a:rPr lang="sv-SE" smtClean="0"/>
              <a:t>– VEM ANNARS?</a:t>
            </a:r>
            <a:endParaRPr lang="sv-SE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1163" y="727075"/>
            <a:ext cx="804703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To </a:t>
            </a:r>
            <a:r>
              <a:rPr lang="de-DE" sz="3200" b="1" dirty="0" err="1" smtClean="0">
                <a:solidFill>
                  <a:srgbClr val="FF0000"/>
                </a:solidFill>
              </a:rPr>
              <a:t>conclude</a:t>
            </a:r>
            <a:r>
              <a:rPr lang="de-DE" sz="32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A </a:t>
            </a:r>
            <a:r>
              <a:rPr lang="de-DE" sz="3200" b="1" dirty="0" err="1" smtClean="0">
                <a:solidFill>
                  <a:srgbClr val="FF0000"/>
                </a:solidFill>
              </a:rPr>
              <a:t>combination</a:t>
            </a:r>
            <a:r>
              <a:rPr lang="de-DE" sz="3200" b="1" dirty="0" smtClean="0">
                <a:solidFill>
                  <a:srgbClr val="FF0000"/>
                </a:solidFill>
              </a:rPr>
              <a:t> of technology and </a:t>
            </a:r>
            <a:r>
              <a:rPr lang="de-DE" sz="3200" b="1" dirty="0" err="1" smtClean="0">
                <a:solidFill>
                  <a:srgbClr val="FF0000"/>
                </a:solidFill>
              </a:rPr>
              <a:t>innovation</a:t>
            </a:r>
            <a:r>
              <a:rPr lang="de-DE" sz="3200" b="1" dirty="0" smtClean="0">
                <a:solidFill>
                  <a:srgbClr val="FF0000"/>
                </a:solidFill>
              </a:rPr>
              <a:t>, </a:t>
            </a:r>
            <a:r>
              <a:rPr lang="de-DE" sz="3200" b="1" dirty="0" err="1" smtClean="0">
                <a:solidFill>
                  <a:srgbClr val="FF0000"/>
                </a:solidFill>
              </a:rPr>
              <a:t>resource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productivity</a:t>
            </a:r>
            <a:r>
              <a:rPr lang="de-DE" sz="3200" b="1" dirty="0" smtClean="0">
                <a:solidFill>
                  <a:srgbClr val="FF0000"/>
                </a:solidFill>
              </a:rPr>
              <a:t> (</a:t>
            </a:r>
            <a:r>
              <a:rPr lang="de-DE" sz="3200" b="1" dirty="0" err="1" smtClean="0">
                <a:solidFill>
                  <a:srgbClr val="FF0000"/>
                </a:solidFill>
              </a:rPr>
              <a:t>decoupling</a:t>
            </a:r>
            <a:r>
              <a:rPr lang="de-DE" sz="3200" b="1" dirty="0" smtClean="0">
                <a:solidFill>
                  <a:srgbClr val="FF0000"/>
                </a:solidFill>
              </a:rPr>
              <a:t>) and </a:t>
            </a:r>
            <a:r>
              <a:rPr lang="de-DE" sz="3200" b="1" dirty="0" err="1" smtClean="0">
                <a:solidFill>
                  <a:srgbClr val="FF0000"/>
                </a:solidFill>
              </a:rPr>
              <a:t>cultural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change</a:t>
            </a:r>
            <a:r>
              <a:rPr lang="de-DE" sz="3200" b="1" dirty="0" smtClean="0">
                <a:solidFill>
                  <a:srgbClr val="FF0000"/>
                </a:solidFill>
              </a:rPr>
              <a:t> – </a:t>
            </a:r>
            <a:r>
              <a:rPr lang="de-DE" sz="3200" b="1" dirty="0" err="1" smtClean="0">
                <a:solidFill>
                  <a:srgbClr val="FF0000"/>
                </a:solidFill>
              </a:rPr>
              <a:t>stressing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non-material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aspects</a:t>
            </a:r>
            <a:r>
              <a:rPr lang="de-DE" sz="3200" b="1" dirty="0" smtClean="0">
                <a:solidFill>
                  <a:srgbClr val="FF0000"/>
                </a:solidFill>
              </a:rPr>
              <a:t> of life – </a:t>
            </a:r>
            <a:r>
              <a:rPr lang="de-DE" sz="3200" b="1" dirty="0" err="1" smtClean="0">
                <a:solidFill>
                  <a:srgbClr val="FF0000"/>
                </a:solidFill>
              </a:rPr>
              <a:t>is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the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hope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we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have</a:t>
            </a:r>
            <a:endParaRPr lang="de-DE" sz="3200" b="1" dirty="0" smtClean="0">
              <a:solidFill>
                <a:srgbClr val="FF0000"/>
              </a:solidFill>
            </a:endParaRPr>
          </a:p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Labour </a:t>
            </a:r>
            <a:r>
              <a:rPr lang="de-DE" sz="3200" b="1" dirty="0" err="1">
                <a:solidFill>
                  <a:srgbClr val="FF0000"/>
                </a:solidFill>
              </a:rPr>
              <a:t>productivity</a:t>
            </a:r>
            <a:r>
              <a:rPr lang="de-DE" sz="3200" b="1" dirty="0">
                <a:solidFill>
                  <a:schemeClr val="accent2"/>
                </a:solidFill>
              </a:rPr>
              <a:t> has </a:t>
            </a:r>
            <a:r>
              <a:rPr lang="de-DE" sz="3200" b="1" dirty="0" err="1">
                <a:solidFill>
                  <a:schemeClr val="accent2"/>
                </a:solidFill>
              </a:rPr>
              <a:t>increased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3200" b="1" dirty="0" err="1">
                <a:solidFill>
                  <a:schemeClr val="accent2"/>
                </a:solidFill>
              </a:rPr>
              <a:t>twentyfold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3200" b="1" dirty="0" err="1">
                <a:solidFill>
                  <a:schemeClr val="accent2"/>
                </a:solidFill>
              </a:rPr>
              <a:t>since</a:t>
            </a:r>
            <a:r>
              <a:rPr lang="de-DE" sz="3200" b="1" dirty="0">
                <a:solidFill>
                  <a:schemeClr val="accent2"/>
                </a:solidFill>
              </a:rPr>
              <a:t> 1850. </a:t>
            </a:r>
            <a:r>
              <a:rPr lang="de-DE" sz="3200" b="1" dirty="0" err="1">
                <a:solidFill>
                  <a:schemeClr val="accent2"/>
                </a:solidFill>
              </a:rPr>
              <a:t>It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3200" b="1" dirty="0" err="1">
                <a:solidFill>
                  <a:schemeClr val="accent2"/>
                </a:solidFill>
              </a:rPr>
              <a:t>is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3200" b="1" dirty="0" err="1">
                <a:solidFill>
                  <a:schemeClr val="accent2"/>
                </a:solidFill>
              </a:rPr>
              <a:t>not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3200" b="1" dirty="0" err="1">
                <a:solidFill>
                  <a:schemeClr val="accent2"/>
                </a:solidFill>
              </a:rPr>
              <a:t>utopian</a:t>
            </a:r>
            <a:r>
              <a:rPr lang="de-DE" sz="3200" b="1" dirty="0">
                <a:solidFill>
                  <a:schemeClr val="accent2"/>
                </a:solidFill>
              </a:rPr>
              <a:t> to </a:t>
            </a:r>
            <a:r>
              <a:rPr lang="de-DE" sz="3200" b="1" dirty="0" err="1">
                <a:solidFill>
                  <a:schemeClr val="accent2"/>
                </a:solidFill>
              </a:rPr>
              <a:t>think</a:t>
            </a:r>
            <a:r>
              <a:rPr lang="de-DE" sz="3200" b="1" dirty="0">
                <a:solidFill>
                  <a:schemeClr val="accent2"/>
                </a:solidFill>
              </a:rPr>
              <a:t> of </a:t>
            </a:r>
            <a:r>
              <a:rPr lang="de-DE" sz="3200" b="1" dirty="0" err="1">
                <a:solidFill>
                  <a:srgbClr val="00CC00"/>
                </a:solidFill>
              </a:rPr>
              <a:t>resource</a:t>
            </a:r>
            <a:r>
              <a:rPr lang="de-DE" sz="3200" b="1" dirty="0">
                <a:solidFill>
                  <a:srgbClr val="00CC00"/>
                </a:solidFill>
              </a:rPr>
              <a:t> </a:t>
            </a:r>
            <a:r>
              <a:rPr lang="de-DE" sz="3200" b="1" dirty="0" err="1">
                <a:solidFill>
                  <a:srgbClr val="00CC00"/>
                </a:solidFill>
              </a:rPr>
              <a:t>productivity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3200" b="1" dirty="0" err="1">
                <a:solidFill>
                  <a:schemeClr val="accent2"/>
                </a:solidFill>
              </a:rPr>
              <a:t>increasing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3200" b="1" dirty="0" err="1">
                <a:solidFill>
                  <a:schemeClr val="accent2"/>
                </a:solidFill>
              </a:rPr>
              <a:t>tenfold</a:t>
            </a:r>
            <a:r>
              <a:rPr lang="de-DE" sz="3200" b="1" dirty="0" smtClean="0">
                <a:solidFill>
                  <a:schemeClr val="accent2"/>
                </a:solidFill>
              </a:rPr>
              <a:t> in </a:t>
            </a:r>
            <a:r>
              <a:rPr lang="de-DE" sz="3200" b="1" dirty="0">
                <a:solidFill>
                  <a:schemeClr val="accent2"/>
                </a:solidFill>
              </a:rPr>
              <a:t>50 </a:t>
            </a:r>
            <a:r>
              <a:rPr lang="de-DE" sz="3200" b="1" dirty="0" err="1">
                <a:solidFill>
                  <a:schemeClr val="accent2"/>
                </a:solidFill>
              </a:rPr>
              <a:t>years</a:t>
            </a:r>
            <a:r>
              <a:rPr lang="de-DE" sz="3200" b="1" dirty="0" smtClean="0">
                <a:solidFill>
                  <a:schemeClr val="accent2"/>
                </a:solidFill>
              </a:rPr>
              <a:t>! For </a:t>
            </a:r>
            <a:r>
              <a:rPr lang="de-DE" sz="3200" b="1" dirty="0" err="1">
                <a:solidFill>
                  <a:schemeClr val="accent2"/>
                </a:solidFill>
              </a:rPr>
              <a:t>that</a:t>
            </a:r>
            <a:r>
              <a:rPr lang="de-DE" sz="3200" b="1" dirty="0">
                <a:solidFill>
                  <a:schemeClr val="accent2"/>
                </a:solidFill>
              </a:rPr>
              <a:t> to </a:t>
            </a:r>
            <a:r>
              <a:rPr lang="de-DE" sz="3200" b="1" dirty="0" err="1">
                <a:solidFill>
                  <a:schemeClr val="accent2"/>
                </a:solidFill>
              </a:rPr>
              <a:t>happen</a:t>
            </a:r>
            <a:r>
              <a:rPr lang="de-DE" sz="3200" b="1" dirty="0">
                <a:solidFill>
                  <a:schemeClr val="accent2"/>
                </a:solidFill>
              </a:rPr>
              <a:t>, </a:t>
            </a:r>
            <a:r>
              <a:rPr lang="de-DE" sz="3200" b="1" dirty="0" err="1">
                <a:solidFill>
                  <a:schemeClr val="accent2"/>
                </a:solidFill>
              </a:rPr>
              <a:t>policy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3200" b="1" dirty="0" err="1">
                <a:solidFill>
                  <a:schemeClr val="accent2"/>
                </a:solidFill>
              </a:rPr>
              <a:t>frameworks</a:t>
            </a:r>
            <a:r>
              <a:rPr lang="de-DE" sz="3200" b="1" dirty="0" smtClean="0">
                <a:solidFill>
                  <a:schemeClr val="accent2"/>
                </a:solidFill>
              </a:rPr>
              <a:t> and </a:t>
            </a:r>
            <a:r>
              <a:rPr lang="de-DE" sz="3200" b="1" dirty="0">
                <a:solidFill>
                  <a:schemeClr val="accent2"/>
                </a:solidFill>
              </a:rPr>
              <a:t>Business Models</a:t>
            </a:r>
            <a:r>
              <a:rPr lang="de-DE" sz="3200" b="1" dirty="0" smtClean="0">
                <a:solidFill>
                  <a:schemeClr val="accent2"/>
                </a:solidFill>
              </a:rPr>
              <a:t> </a:t>
            </a:r>
            <a:r>
              <a:rPr lang="de-DE" sz="3200" b="1" dirty="0" err="1" smtClean="0">
                <a:solidFill>
                  <a:schemeClr val="accent2"/>
                </a:solidFill>
              </a:rPr>
              <a:t>must</a:t>
            </a:r>
            <a:r>
              <a:rPr lang="de-DE" sz="3200" b="1" dirty="0" smtClean="0">
                <a:solidFill>
                  <a:schemeClr val="accent2"/>
                </a:solidFill>
              </a:rPr>
              <a:t> </a:t>
            </a:r>
            <a:r>
              <a:rPr lang="de-DE" sz="3200" b="1" dirty="0" err="1" smtClean="0">
                <a:solidFill>
                  <a:schemeClr val="accent2"/>
                </a:solidFill>
              </a:rPr>
              <a:t>change</a:t>
            </a:r>
            <a:r>
              <a:rPr lang="de-DE" sz="3200" b="1" dirty="0" smtClean="0">
                <a:solidFill>
                  <a:schemeClr val="accent2"/>
                </a:solidFill>
              </a:rPr>
              <a:t> - </a:t>
            </a:r>
            <a:r>
              <a:rPr lang="de-DE" sz="3200" b="1" dirty="0" err="1" smtClean="0">
                <a:solidFill>
                  <a:schemeClr val="accent2"/>
                </a:solidFill>
              </a:rPr>
              <a:t>giving</a:t>
            </a:r>
            <a:r>
              <a:rPr lang="de-DE" sz="3200" b="1" dirty="0" smtClean="0">
                <a:solidFill>
                  <a:schemeClr val="accent2"/>
                </a:solidFill>
              </a:rPr>
              <a:t> </a:t>
            </a:r>
            <a:r>
              <a:rPr lang="de-DE" sz="3200" b="1" dirty="0">
                <a:solidFill>
                  <a:schemeClr val="accent2"/>
                </a:solidFill>
              </a:rPr>
              <a:t>real </a:t>
            </a:r>
            <a:r>
              <a:rPr lang="de-DE" sz="3200" b="1" dirty="0" err="1">
                <a:solidFill>
                  <a:schemeClr val="accent2"/>
                </a:solidFill>
              </a:rPr>
              <a:t>priority</a:t>
            </a:r>
            <a:r>
              <a:rPr lang="de-DE" sz="3200" b="1" dirty="0">
                <a:solidFill>
                  <a:schemeClr val="accent2"/>
                </a:solidFill>
              </a:rPr>
              <a:t> to</a:t>
            </a:r>
            <a:r>
              <a:rPr lang="de-DE" sz="3200" b="1" dirty="0" smtClean="0">
                <a:solidFill>
                  <a:schemeClr val="accent2"/>
                </a:solidFill>
              </a:rPr>
              <a:t> </a:t>
            </a:r>
            <a:r>
              <a:rPr lang="de-DE" sz="3200" b="1" dirty="0" err="1" smtClean="0">
                <a:solidFill>
                  <a:schemeClr val="accent2"/>
                </a:solidFill>
              </a:rPr>
              <a:t>renewable</a:t>
            </a:r>
            <a:r>
              <a:rPr lang="de-DE" sz="3200" b="1" dirty="0" smtClean="0">
                <a:solidFill>
                  <a:schemeClr val="accent2"/>
                </a:solidFill>
              </a:rPr>
              <a:t> </a:t>
            </a:r>
            <a:r>
              <a:rPr lang="de-DE" sz="3200" b="1" dirty="0" err="1" smtClean="0">
                <a:solidFill>
                  <a:schemeClr val="accent2"/>
                </a:solidFill>
              </a:rPr>
              <a:t>energy</a:t>
            </a:r>
            <a:r>
              <a:rPr lang="de-DE" sz="3200" b="1" dirty="0" smtClean="0">
                <a:solidFill>
                  <a:schemeClr val="accent2"/>
                </a:solidFill>
              </a:rPr>
              <a:t>, </a:t>
            </a:r>
            <a:r>
              <a:rPr lang="de-DE" sz="3200" b="1" dirty="0" err="1" smtClean="0">
                <a:solidFill>
                  <a:schemeClr val="accent2"/>
                </a:solidFill>
              </a:rPr>
              <a:t>resource</a:t>
            </a:r>
            <a:r>
              <a:rPr lang="de-DE" sz="3200" b="1" dirty="0" smtClean="0">
                <a:solidFill>
                  <a:schemeClr val="accent2"/>
                </a:solidFill>
              </a:rPr>
              <a:t> </a:t>
            </a:r>
            <a:r>
              <a:rPr lang="de-DE" sz="3200" b="1" dirty="0" err="1" smtClean="0">
                <a:solidFill>
                  <a:schemeClr val="accent2"/>
                </a:solidFill>
              </a:rPr>
              <a:t>efficicency</a:t>
            </a:r>
            <a:r>
              <a:rPr lang="de-DE" sz="3200" b="1" dirty="0" smtClean="0">
                <a:solidFill>
                  <a:schemeClr val="accent2"/>
                </a:solidFill>
              </a:rPr>
              <a:t> as well as </a:t>
            </a:r>
            <a:r>
              <a:rPr lang="de-DE" sz="3200" b="1" dirty="0" err="1" smtClean="0">
                <a:solidFill>
                  <a:schemeClr val="accent2"/>
                </a:solidFill>
              </a:rPr>
              <a:t>sustainable</a:t>
            </a:r>
            <a:r>
              <a:rPr lang="de-DE" sz="3200" b="1" dirty="0" smtClean="0">
                <a:solidFill>
                  <a:schemeClr val="accent2"/>
                </a:solidFill>
              </a:rPr>
              <a:t> land </a:t>
            </a:r>
            <a:r>
              <a:rPr lang="de-DE" sz="3200" b="1" dirty="0" err="1" smtClean="0">
                <a:solidFill>
                  <a:schemeClr val="accent2"/>
                </a:solidFill>
              </a:rPr>
              <a:t>use</a:t>
            </a:r>
            <a:r>
              <a:rPr lang="de-DE" sz="3200" b="1" dirty="0" smtClean="0">
                <a:solidFill>
                  <a:schemeClr val="accent2"/>
                </a:solidFill>
              </a:rPr>
              <a:t> </a:t>
            </a:r>
            <a:endParaRPr lang="de-DE" sz="3200" b="1" dirty="0">
              <a:solidFill>
                <a:schemeClr val="accent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93750" y="5872163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endParaRPr lang="de-DE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2-09-24 kl. 11.40.4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813" y="773113"/>
            <a:ext cx="59309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2-09-24 kl. 11.41.1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75" y="622300"/>
            <a:ext cx="603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8" y="230188"/>
            <a:ext cx="8493125" cy="64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Global </a:t>
            </a:r>
            <a:r>
              <a:rPr lang="sv-SE" dirty="0" err="1" smtClean="0"/>
              <a:t>Economy</a:t>
            </a:r>
            <a:r>
              <a:rPr lang="sv-SE" dirty="0" smtClean="0"/>
              <a:t> is </a:t>
            </a:r>
            <a:r>
              <a:rPr lang="sv-SE" dirty="0" err="1" smtClean="0"/>
              <a:t>already</a:t>
            </a:r>
            <a:r>
              <a:rPr lang="sv-SE" dirty="0" smtClean="0"/>
              <a:t> on a </a:t>
            </a:r>
            <a:r>
              <a:rPr lang="sv-SE" dirty="0" err="1" smtClean="0"/>
              <a:t>collision</a:t>
            </a:r>
            <a:r>
              <a:rPr lang="sv-SE" dirty="0" smtClean="0"/>
              <a:t> </a:t>
            </a:r>
            <a:r>
              <a:rPr lang="sv-SE" dirty="0" err="1" smtClean="0"/>
              <a:t>course</a:t>
            </a:r>
            <a:r>
              <a:rPr lang="sv-SE" dirty="0" smtClean="0"/>
              <a:t> with Nature 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99998"/>
          </a:xfrm>
        </p:spPr>
        <p:txBody>
          <a:bodyPr>
            <a:noAutofit/>
          </a:bodyPr>
          <a:lstStyle/>
          <a:p>
            <a:r>
              <a:rPr lang="sv-SE" sz="2400" b="1" dirty="0" err="1" smtClean="0"/>
              <a:t>Overuse</a:t>
            </a:r>
            <a:r>
              <a:rPr lang="sv-SE" sz="2400" dirty="0" smtClean="0"/>
              <a:t> of Nature is </a:t>
            </a:r>
            <a:r>
              <a:rPr lang="sv-SE" sz="2400" dirty="0" err="1" smtClean="0"/>
              <a:t>serious</a:t>
            </a:r>
            <a:r>
              <a:rPr lang="sv-SE" sz="2400" dirty="0" smtClean="0"/>
              <a:t> </a:t>
            </a:r>
          </a:p>
          <a:p>
            <a:r>
              <a:rPr lang="sv-SE" sz="2400" dirty="0" err="1" smtClean="0"/>
              <a:t>Continued</a:t>
            </a:r>
            <a:r>
              <a:rPr lang="sv-SE" sz="2400" dirty="0" smtClean="0"/>
              <a:t> </a:t>
            </a:r>
            <a:r>
              <a:rPr lang="sv-SE" sz="2400" dirty="0" err="1" smtClean="0"/>
              <a:t>conventional</a:t>
            </a:r>
            <a:r>
              <a:rPr lang="sv-SE" sz="2400" dirty="0" smtClean="0"/>
              <a:t> </a:t>
            </a:r>
            <a:r>
              <a:rPr lang="sv-SE" sz="2400" dirty="0" err="1" smtClean="0"/>
              <a:t>growth</a:t>
            </a:r>
            <a:r>
              <a:rPr lang="sv-SE" sz="2400" dirty="0" smtClean="0"/>
              <a:t> is positive for </a:t>
            </a:r>
            <a:r>
              <a:rPr lang="sv-SE" sz="2400" dirty="0" err="1" smtClean="0"/>
              <a:t>poverty</a:t>
            </a:r>
            <a:r>
              <a:rPr lang="sv-SE" sz="2400" dirty="0" smtClean="0"/>
              <a:t> </a:t>
            </a:r>
            <a:r>
              <a:rPr lang="sv-SE" sz="2400" dirty="0" err="1" smtClean="0"/>
              <a:t>reduction</a:t>
            </a:r>
            <a:r>
              <a:rPr lang="sv-SE" sz="2400" dirty="0" smtClean="0"/>
              <a:t> – </a:t>
            </a:r>
            <a:r>
              <a:rPr lang="sv-SE" sz="2400" dirty="0" err="1" smtClean="0"/>
              <a:t>but</a:t>
            </a:r>
            <a:r>
              <a:rPr lang="sv-SE" sz="2400" dirty="0" smtClean="0"/>
              <a:t> </a:t>
            </a:r>
            <a:r>
              <a:rPr lang="sv-SE" sz="2400" dirty="0" err="1" smtClean="0"/>
              <a:t>will</a:t>
            </a:r>
            <a:r>
              <a:rPr lang="sv-SE" sz="2400" dirty="0" smtClean="0"/>
              <a:t> it last? – </a:t>
            </a:r>
            <a:r>
              <a:rPr lang="sv-SE" sz="2400" b="1" dirty="0" err="1" smtClean="0"/>
              <a:t>how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can</a:t>
            </a:r>
            <a:r>
              <a:rPr lang="sv-SE" sz="2400" b="1" dirty="0" smtClean="0"/>
              <a:t> it be </a:t>
            </a:r>
            <a:r>
              <a:rPr lang="sv-SE" sz="2400" b="1" dirty="0" err="1" smtClean="0"/>
              <a:t>sustainable</a:t>
            </a:r>
            <a:r>
              <a:rPr lang="sv-SE" sz="2400" dirty="0" smtClean="0"/>
              <a:t>?</a:t>
            </a:r>
          </a:p>
          <a:p>
            <a:r>
              <a:rPr lang="sv-SE" sz="2400" dirty="0" err="1" smtClean="0"/>
              <a:t>We</a:t>
            </a:r>
            <a:r>
              <a:rPr lang="sv-SE" sz="2400" dirty="0" smtClean="0"/>
              <a:t> are in </a:t>
            </a:r>
            <a:r>
              <a:rPr lang="sv-SE" sz="2400" b="1" dirty="0" err="1" smtClean="0"/>
              <a:t>ecological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overshoot</a:t>
            </a:r>
            <a:endParaRPr lang="sv-SE" sz="2400" b="1" dirty="0" smtClean="0"/>
          </a:p>
          <a:p>
            <a:r>
              <a:rPr lang="sv-SE" sz="2400" dirty="0" smtClean="0"/>
              <a:t>Financial </a:t>
            </a:r>
            <a:r>
              <a:rPr lang="sv-SE" sz="2400" dirty="0" err="1" smtClean="0"/>
              <a:t>crisis</a:t>
            </a:r>
            <a:r>
              <a:rPr lang="sv-SE" sz="2400" dirty="0" smtClean="0"/>
              <a:t> </a:t>
            </a:r>
            <a:r>
              <a:rPr lang="sv-SE" sz="2400" dirty="0" err="1" smtClean="0"/>
              <a:t>told</a:t>
            </a:r>
            <a:r>
              <a:rPr lang="sv-SE" sz="2400" dirty="0" smtClean="0"/>
              <a:t> </a:t>
            </a:r>
            <a:r>
              <a:rPr lang="sv-SE" sz="2400" dirty="0" err="1" smtClean="0"/>
              <a:t>us</a:t>
            </a:r>
            <a:r>
              <a:rPr lang="sv-SE" sz="2400" dirty="0" smtClean="0"/>
              <a:t> </a:t>
            </a:r>
            <a:r>
              <a:rPr lang="sv-SE" sz="2400" dirty="0" err="1" smtClean="0"/>
              <a:t>we</a:t>
            </a:r>
            <a:r>
              <a:rPr lang="sv-SE" sz="2400" dirty="0" smtClean="0"/>
              <a:t> are, as </a:t>
            </a:r>
            <a:r>
              <a:rPr lang="sv-SE" sz="2400" dirty="0" err="1" smtClean="0"/>
              <a:t>well</a:t>
            </a:r>
            <a:r>
              <a:rPr lang="sv-SE" sz="2400" dirty="0" smtClean="0"/>
              <a:t>, in </a:t>
            </a:r>
            <a:r>
              <a:rPr lang="sv-SE" sz="2400" b="1" dirty="0" err="1" smtClean="0"/>
              <a:t>financial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overshoot</a:t>
            </a:r>
            <a:endParaRPr lang="sv-SE" sz="2400" b="1" dirty="0" smtClean="0"/>
          </a:p>
          <a:p>
            <a:r>
              <a:rPr lang="sv-SE" sz="2400" dirty="0" smtClean="0"/>
              <a:t>The </a:t>
            </a:r>
            <a:r>
              <a:rPr lang="sv-SE" sz="2400" b="1" dirty="0" smtClean="0"/>
              <a:t>combination </a:t>
            </a:r>
            <a:r>
              <a:rPr lang="sv-SE" sz="2400" dirty="0" smtClean="0"/>
              <a:t>is </a:t>
            </a:r>
            <a:r>
              <a:rPr lang="sv-SE" sz="2400" dirty="0" err="1" smtClean="0"/>
              <a:t>very</a:t>
            </a:r>
            <a:r>
              <a:rPr lang="sv-SE" sz="2400" dirty="0" smtClean="0"/>
              <a:t> </a:t>
            </a:r>
            <a:r>
              <a:rPr lang="sv-SE" sz="2400" dirty="0" err="1" smtClean="0"/>
              <a:t>dangerous</a:t>
            </a:r>
            <a:endParaRPr lang="sv-SE" sz="2400" dirty="0" smtClean="0"/>
          </a:p>
          <a:p>
            <a:r>
              <a:rPr lang="sv-SE" sz="2400" dirty="0" err="1" smtClean="0"/>
              <a:t>Add</a:t>
            </a:r>
            <a:r>
              <a:rPr lang="sv-SE" sz="2400" dirty="0" smtClean="0"/>
              <a:t> to that a series of </a:t>
            </a:r>
            <a:r>
              <a:rPr lang="sv-SE" sz="2400" b="1" dirty="0" smtClean="0"/>
              <a:t>social </a:t>
            </a:r>
            <a:r>
              <a:rPr lang="sv-SE" sz="2400" b="1" dirty="0" err="1" smtClean="0"/>
              <a:t>challenges</a:t>
            </a:r>
            <a:r>
              <a:rPr lang="sv-SE" sz="2400" b="1" dirty="0" smtClean="0"/>
              <a:t> </a:t>
            </a:r>
            <a:r>
              <a:rPr lang="sv-SE" sz="2400" dirty="0" smtClean="0"/>
              <a:t>like </a:t>
            </a:r>
            <a:r>
              <a:rPr lang="sv-SE" sz="2400" dirty="0" err="1" smtClean="0"/>
              <a:t>unemployment</a:t>
            </a:r>
            <a:r>
              <a:rPr lang="sv-SE" sz="2400" dirty="0" smtClean="0"/>
              <a:t> and </a:t>
            </a:r>
            <a:r>
              <a:rPr lang="sv-SE" sz="2400" dirty="0" err="1" smtClean="0"/>
              <a:t>increasing</a:t>
            </a:r>
            <a:r>
              <a:rPr lang="sv-SE" sz="2400" dirty="0" smtClean="0"/>
              <a:t> </a:t>
            </a:r>
            <a:r>
              <a:rPr lang="sv-SE" sz="2400" dirty="0" err="1" smtClean="0"/>
              <a:t>income</a:t>
            </a:r>
            <a:r>
              <a:rPr lang="sv-SE" sz="2400" dirty="0" smtClean="0"/>
              <a:t> </a:t>
            </a:r>
            <a:r>
              <a:rPr lang="sv-SE" sz="2400" dirty="0" err="1" smtClean="0"/>
              <a:t>disparities</a:t>
            </a:r>
            <a:r>
              <a:rPr lang="sv-SE" sz="2400" dirty="0" smtClean="0"/>
              <a:t> </a:t>
            </a:r>
          </a:p>
          <a:p>
            <a:endParaRPr lang="sv-SE" sz="2400" dirty="0" smtClean="0"/>
          </a:p>
          <a:p>
            <a:r>
              <a:rPr lang="sv-SE" sz="2400" dirty="0" smtClean="0"/>
              <a:t>The </a:t>
            </a:r>
            <a:r>
              <a:rPr lang="sv-SE" sz="2400" dirty="0" err="1" smtClean="0"/>
              <a:t>industrial</a:t>
            </a:r>
            <a:r>
              <a:rPr lang="sv-SE" sz="2400" dirty="0" smtClean="0"/>
              <a:t> society </a:t>
            </a:r>
            <a:r>
              <a:rPr lang="sv-SE" sz="2400" dirty="0" err="1" smtClean="0"/>
              <a:t>logic</a:t>
            </a:r>
            <a:r>
              <a:rPr lang="sv-SE" sz="2400" dirty="0" smtClean="0"/>
              <a:t> no </a:t>
            </a:r>
            <a:r>
              <a:rPr lang="sv-SE" sz="2400" dirty="0" err="1" smtClean="0"/>
              <a:t>longer</a:t>
            </a:r>
            <a:r>
              <a:rPr lang="sv-SE" sz="2400" dirty="0" smtClean="0"/>
              <a:t> </a:t>
            </a:r>
            <a:r>
              <a:rPr lang="sv-SE" sz="2400" dirty="0" err="1" smtClean="0"/>
              <a:t>works</a:t>
            </a:r>
            <a:r>
              <a:rPr lang="sv-SE" sz="2400" dirty="0" smtClean="0"/>
              <a:t>!</a:t>
            </a:r>
          </a:p>
          <a:p>
            <a:pPr>
              <a:buNone/>
            </a:pPr>
            <a:r>
              <a:rPr lang="sv-SE" sz="2400" dirty="0" smtClean="0"/>
              <a:t> </a:t>
            </a:r>
          </a:p>
          <a:p>
            <a:endParaRPr lang="sv-SE" sz="2400" dirty="0" smtClean="0"/>
          </a:p>
          <a:p>
            <a:pPr>
              <a:buNone/>
            </a:pPr>
            <a:r>
              <a:rPr lang="sv-SE" sz="2400" dirty="0" smtClean="0"/>
              <a:t> </a:t>
            </a:r>
            <a:endParaRPr lang="sv-SE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8236</TotalTime>
  <Words>1701</Words>
  <Application>Microsoft Office PowerPoint</Application>
  <PresentationFormat>Bildspel på skärmen (4:3)</PresentationFormat>
  <Paragraphs>197</Paragraphs>
  <Slides>57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57</vt:i4>
      </vt:variant>
    </vt:vector>
  </HeadingPairs>
  <TitlesOfParts>
    <vt:vector size="58" baseType="lpstr">
      <vt:lpstr>Office-tema</vt:lpstr>
      <vt:lpstr> ”Vårt behov av en ny ekonomisk logik”   Kommentarer av Anders Wijkman, ordförande i Romklubben, vid Klimatriksdagen i Norrköping 8 juni 2014</vt:lpstr>
      <vt:lpstr>Bild 2</vt:lpstr>
      <vt:lpstr>Bild 3</vt:lpstr>
      <vt:lpstr>Bild 4</vt:lpstr>
      <vt:lpstr>Bild 5</vt:lpstr>
      <vt:lpstr>Bild 6</vt:lpstr>
      <vt:lpstr>Bild 7</vt:lpstr>
      <vt:lpstr>Bild 8</vt:lpstr>
      <vt:lpstr>Global Economy is already on a collision course with Nature 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  <vt:lpstr>Bild 19</vt:lpstr>
      <vt:lpstr>Bild 20</vt:lpstr>
      <vt:lpstr>Bild 21</vt:lpstr>
      <vt:lpstr>Bild 22</vt:lpstr>
      <vt:lpstr>The ditigization of the economy</vt:lpstr>
      <vt:lpstr>Bild 24</vt:lpstr>
      <vt:lpstr>Quote by Erik Brynjolfsson, author of ”The Second Machine Age”:</vt:lpstr>
      <vt:lpstr>The Industrial Society logic and Conventional Growth policies will in no way be able to effectively address the ecological and social challenges we are facing! </vt:lpstr>
      <vt:lpstr>Frågan är just vad vi ska ha ekonomin till?</vt:lpstr>
      <vt:lpstr>Bild 28</vt:lpstr>
      <vt:lpstr>Bild 29</vt:lpstr>
      <vt:lpstr>       How did we get here? - Growing populations and economies  - ”From a small economy on a big planet to a big economy on a small planet” - Short-termism of both markets and politics Externalities not acted upon– lack of political will - ”Conventional growth will fix it” - Shortcomings in conventional economics   </vt:lpstr>
      <vt:lpstr>Dilemma of conventional growth not recognised</vt:lpstr>
      <vt:lpstr>Bild 32</vt:lpstr>
      <vt:lpstr>Bild 33</vt:lpstr>
      <vt:lpstr>FOCUS: the difference between a “Brown economy” and a “Green Inclusive Economy” </vt:lpstr>
      <vt:lpstr>There is consensus among economists on some important principles</vt:lpstr>
      <vt:lpstr>but also crucial differences</vt:lpstr>
      <vt:lpstr>There is no lack of ideas and potential solutions among economists</vt:lpstr>
      <vt:lpstr>Main research topics</vt:lpstr>
      <vt:lpstr>The Green economy discourse  -  a paradigm change</vt:lpstr>
      <vt:lpstr>The crucial role of politics </vt:lpstr>
      <vt:lpstr>How to move forward?</vt:lpstr>
      <vt:lpstr>Energy critical issue for climate –  but, as well, for the economy</vt:lpstr>
      <vt:lpstr>Bild 43</vt:lpstr>
      <vt:lpstr>Bild 44</vt:lpstr>
      <vt:lpstr>Bild 45</vt:lpstr>
      <vt:lpstr>So we are in a double bind</vt:lpstr>
      <vt:lpstr>De stora företagens roll alltmera problematisk</vt:lpstr>
      <vt:lpstr>Strategy for Sustainability</vt:lpstr>
      <vt:lpstr>Bild 49</vt:lpstr>
      <vt:lpstr>”Decoupling” – a challenge</vt:lpstr>
      <vt:lpstr>Bild 51</vt:lpstr>
      <vt:lpstr>Bild 52</vt:lpstr>
      <vt:lpstr>Key figures about recycling:</vt:lpstr>
      <vt:lpstr>Towards a circular/performance economy for manufacturing and construction </vt:lpstr>
      <vt:lpstr>För att sammanfatta :</vt:lpstr>
      <vt:lpstr>För att sammanfatta, klimatet:</vt:lpstr>
      <vt:lpstr>Bild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”Globala utmaningar inom klimat och resuser”  Kommentarer av Anders Wijkman i Linköping 21 januari, 2011.</dc:title>
  <dc:creator>--</dc:creator>
  <cp:lastModifiedBy>Annelie</cp:lastModifiedBy>
  <cp:revision>195</cp:revision>
  <dcterms:created xsi:type="dcterms:W3CDTF">2014-06-08T09:08:58Z</dcterms:created>
  <dcterms:modified xsi:type="dcterms:W3CDTF">2014-06-18T07:57:55Z</dcterms:modified>
</cp:coreProperties>
</file>