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60" r:id="rId17"/>
  </p:sldIdLst>
  <p:sldSz cx="9144000" cy="6858000" type="screen4x3"/>
  <p:notesSz cx="6858000" cy="9144000"/>
  <p:defaultTextStyle>
    <a:defPPr>
      <a:defRPr lang="es-V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885" autoAdjust="0"/>
  </p:normalViewPr>
  <p:slideViewPr>
    <p:cSldViewPr>
      <p:cViewPr varScale="1">
        <p:scale>
          <a:sx n="63" d="100"/>
          <a:sy n="63" d="100"/>
        </p:scale>
        <p:origin x="-11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3">
        <a:schemeClr val="bg1"/>
      </p:bgRef>
    </p:bg>
    <p:spTree>
      <p:nvGrpSpPr>
        <p:cNvPr id="1" name=""/>
        <p:cNvGrpSpPr/>
        <p:nvPr/>
      </p:nvGrpSpPr>
      <p:grpSpPr>
        <a:xfrm>
          <a:off x="0" y="0"/>
          <a:ext cx="0" cy="0"/>
          <a:chOff x="0" y="0"/>
          <a:chExt cx="0" cy="0"/>
        </a:xfrm>
      </p:grpSpPr>
      <p:sp>
        <p:nvSpPr>
          <p:cNvPr id="12" name="11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Subtítulo"/>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17" name="16 Marcador de pie de página"/>
          <p:cNvSpPr>
            <a:spLocks noGrp="1"/>
          </p:cNvSpPr>
          <p:nvPr>
            <p:ph type="ftr" sz="quarter" idx="11"/>
          </p:nvPr>
        </p:nvSpPr>
        <p:spPr/>
        <p:txBody>
          <a:bodyPr/>
          <a:lstStyle/>
          <a:p>
            <a:endParaRPr lang="es-VE"/>
          </a:p>
        </p:txBody>
      </p:sp>
      <p:sp>
        <p:nvSpPr>
          <p:cNvPr id="29" name="28 Marcador de número de diapositiva"/>
          <p:cNvSpPr>
            <a:spLocks noGrp="1"/>
          </p:cNvSpPr>
          <p:nvPr>
            <p:ph type="sldNum" sz="quarter" idx="12"/>
          </p:nvPr>
        </p:nvSpPr>
        <p:spPr/>
        <p:txBody>
          <a:bodyPr lIns="0" tIns="0" rIns="0" bIns="0">
            <a:noAutofit/>
          </a:bodyPr>
          <a:lstStyle>
            <a:lvl1pPr>
              <a:defRPr sz="1400">
                <a:solidFill>
                  <a:srgbClr val="FFFFFF"/>
                </a:solidFill>
              </a:defRPr>
            </a:lvl1pPr>
          </a:lstStyle>
          <a:p>
            <a:fld id="{A1280524-9800-45A2-B124-788CA6A9E141}" type="slidenum">
              <a:rPr lang="es-VE" smtClean="0"/>
              <a:pPr/>
              <a:t>‹Nº›</a:t>
            </a:fld>
            <a:endParaRPr lang="es-VE"/>
          </a:p>
        </p:txBody>
      </p:sp>
      <p:sp>
        <p:nvSpPr>
          <p:cNvPr id="7" name="6 Rectángulo"/>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s-ES" smtClean="0"/>
              <a:t>Haga clic para modificar el estilo de título del patrón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1280524-9800-45A2-B124-788CA6A9E141}" type="slidenum">
              <a:rPr lang="es-VE" smtClean="0"/>
              <a:pPr/>
              <a:t>‹Nº›</a:t>
            </a:fld>
            <a:endParaRPr lang="es-V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1"/>
            <a:ext cx="201168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914400" y="274640"/>
            <a:ext cx="55626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1280524-9800-45A2-B124-788CA6A9E141}" type="slidenum">
              <a:rPr lang="es-VE" smtClean="0"/>
              <a:pPr/>
              <a:t>‹Nº›</a:t>
            </a:fld>
            <a:endParaRPr lang="es-V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5" name="4 Marcador de pie de página"/>
          <p:cNvSpPr>
            <a:spLocks noGrp="1"/>
          </p:cNvSpPr>
          <p:nvPr>
            <p:ph type="ftr" sz="quarter" idx="11"/>
          </p:nvPr>
        </p:nvSpPr>
        <p:spPr/>
        <p:txBody>
          <a:bodyPr/>
          <a:lstStyle/>
          <a:p>
            <a:endParaRPr lang="es-VE"/>
          </a:p>
        </p:txBody>
      </p:sp>
      <p:sp>
        <p:nvSpPr>
          <p:cNvPr id="6" name="5 Marcador de número de diapositiva"/>
          <p:cNvSpPr>
            <a:spLocks noGrp="1"/>
          </p:cNvSpPr>
          <p:nvPr>
            <p:ph type="sldNum" sz="quarter" idx="12"/>
          </p:nvPr>
        </p:nvSpPr>
        <p:spPr/>
        <p:txBody>
          <a:bodyPr/>
          <a:lstStyle/>
          <a:p>
            <a:fld id="{A1280524-9800-45A2-B124-788CA6A9E141}" type="slidenum">
              <a:rPr lang="es-VE" smtClean="0"/>
              <a:pPr/>
              <a:t>‹Nº›</a:t>
            </a:fld>
            <a:endParaRPr lang="es-VE"/>
          </a:p>
        </p:txBody>
      </p:sp>
      <p:sp>
        <p:nvSpPr>
          <p:cNvPr id="8" name="7 Marcador de contenido"/>
          <p:cNvSpPr>
            <a:spLocks noGrp="1"/>
          </p:cNvSpPr>
          <p:nvPr>
            <p:ph sz="quarter" idx="1"/>
          </p:nvPr>
        </p:nvSpPr>
        <p:spPr>
          <a:xfrm>
            <a:off x="914400" y="1447800"/>
            <a:ext cx="777240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11" name="10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Rectángulo redondeado"/>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722313" y="952500"/>
            <a:ext cx="7772400" cy="1362075"/>
          </a:xfrm>
        </p:spPr>
        <p:txBody>
          <a:bodyPr anchor="b" anchorCtr="0"/>
          <a:lstStyle>
            <a:lvl1pPr algn="l">
              <a:buNone/>
              <a:defRPr sz="4000" b="0" cap="none"/>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5" name="4 Marcador de pie de página"/>
          <p:cNvSpPr>
            <a:spLocks noGrp="1"/>
          </p:cNvSpPr>
          <p:nvPr>
            <p:ph type="ftr" sz="quarter" idx="11"/>
          </p:nvPr>
        </p:nvSpPr>
        <p:spPr>
          <a:xfrm>
            <a:off x="800100" y="6172200"/>
            <a:ext cx="4000500" cy="457200"/>
          </a:xfrm>
        </p:spPr>
        <p:txBody>
          <a:bodyPr/>
          <a:lstStyle/>
          <a:p>
            <a:endParaRPr lang="es-VE"/>
          </a:p>
        </p:txBody>
      </p:sp>
      <p:sp>
        <p:nvSpPr>
          <p:cNvPr id="7" name="6 Rectángulo"/>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Rectángulo"/>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Marcador de número de diapositiva"/>
          <p:cNvSpPr>
            <a:spLocks noGrp="1"/>
          </p:cNvSpPr>
          <p:nvPr>
            <p:ph type="sldNum" sz="quarter" idx="12"/>
          </p:nvPr>
        </p:nvSpPr>
        <p:spPr>
          <a:xfrm>
            <a:off x="146304" y="6208776"/>
            <a:ext cx="457200" cy="457200"/>
          </a:xfrm>
        </p:spPr>
        <p:txBody>
          <a:bodyPr/>
          <a:lstStyle/>
          <a:p>
            <a:fld id="{A1280524-9800-45A2-B124-788CA6A9E141}" type="slidenum">
              <a:rPr lang="es-VE" smtClean="0"/>
              <a:pPr/>
              <a:t>‹Nº›</a:t>
            </a:fld>
            <a:endParaRPr lang="es-V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A1280524-9800-45A2-B124-788CA6A9E141}" type="slidenum">
              <a:rPr lang="es-VE" smtClean="0"/>
              <a:pPr/>
              <a:t>‹Nº›</a:t>
            </a:fld>
            <a:endParaRPr lang="es-VE"/>
          </a:p>
        </p:txBody>
      </p:sp>
      <p:sp>
        <p:nvSpPr>
          <p:cNvPr id="9" name="8 Marcador de contenido"/>
          <p:cNvSpPr>
            <a:spLocks noGrp="1"/>
          </p:cNvSpPr>
          <p:nvPr>
            <p:ph sz="quarter" idx="1"/>
          </p:nvPr>
        </p:nvSpPr>
        <p:spPr>
          <a:xfrm>
            <a:off x="91440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933950" y="1447800"/>
            <a:ext cx="3749040" cy="45720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914400" y="273050"/>
            <a:ext cx="7772400" cy="1143000"/>
          </a:xfrm>
        </p:spPr>
        <p:txBody>
          <a:bodyPr anchor="b" anchorCtr="0"/>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8" name="7 Marcador de pie de página"/>
          <p:cNvSpPr>
            <a:spLocks noGrp="1"/>
          </p:cNvSpPr>
          <p:nvPr>
            <p:ph type="ftr" sz="quarter" idx="11"/>
          </p:nvPr>
        </p:nvSpPr>
        <p:spPr/>
        <p:txBody>
          <a:bodyPr/>
          <a:lstStyle/>
          <a:p>
            <a:endParaRPr lang="es-VE"/>
          </a:p>
        </p:txBody>
      </p:sp>
      <p:sp>
        <p:nvSpPr>
          <p:cNvPr id="9" name="8 Marcador de número de diapositiva"/>
          <p:cNvSpPr>
            <a:spLocks noGrp="1"/>
          </p:cNvSpPr>
          <p:nvPr>
            <p:ph type="sldNum" sz="quarter" idx="12"/>
          </p:nvPr>
        </p:nvSpPr>
        <p:spPr/>
        <p:txBody>
          <a:bodyPr/>
          <a:lstStyle/>
          <a:p>
            <a:fld id="{A1280524-9800-45A2-B124-788CA6A9E141}" type="slidenum">
              <a:rPr lang="es-VE" smtClean="0"/>
              <a:pPr/>
              <a:t>‹Nº›</a:t>
            </a:fld>
            <a:endParaRPr lang="es-VE"/>
          </a:p>
        </p:txBody>
      </p:sp>
      <p:sp>
        <p:nvSpPr>
          <p:cNvPr id="11" name="10 Marcador de contenido"/>
          <p:cNvSpPr>
            <a:spLocks noGrp="1"/>
          </p:cNvSpPr>
          <p:nvPr>
            <p:ph sz="half" idx="2"/>
          </p:nvPr>
        </p:nvSpPr>
        <p:spPr>
          <a:xfrm>
            <a:off x="9144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half" idx="4"/>
          </p:nvPr>
        </p:nvSpPr>
        <p:spPr>
          <a:xfrm>
            <a:off x="4953000" y="2247900"/>
            <a:ext cx="3733800" cy="38862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4" name="3 Marcador de pie de página"/>
          <p:cNvSpPr>
            <a:spLocks noGrp="1"/>
          </p:cNvSpPr>
          <p:nvPr>
            <p:ph type="ftr" sz="quarter" idx="11"/>
          </p:nvPr>
        </p:nvSpPr>
        <p:spPr/>
        <p:txBody>
          <a:bodyPr/>
          <a:lstStyle/>
          <a:p>
            <a:endParaRPr lang="es-VE"/>
          </a:p>
        </p:txBody>
      </p:sp>
      <p:sp>
        <p:nvSpPr>
          <p:cNvPr id="5" name="4 Marcador de número de diapositiva"/>
          <p:cNvSpPr>
            <a:spLocks noGrp="1"/>
          </p:cNvSpPr>
          <p:nvPr>
            <p:ph type="sldNum" sz="quarter" idx="12"/>
          </p:nvPr>
        </p:nvSpPr>
        <p:spPr/>
        <p:txBody>
          <a:bodyPr/>
          <a:lstStyle/>
          <a:p>
            <a:fld id="{A1280524-9800-45A2-B124-788CA6A9E141}" type="slidenum">
              <a:rPr lang="es-VE" smtClean="0"/>
              <a:pPr/>
              <a:t>‹Nº›</a:t>
            </a:fld>
            <a:endParaRPr lang="es-V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3" name="2 Marcador de pie de página"/>
          <p:cNvSpPr>
            <a:spLocks noGrp="1"/>
          </p:cNvSpPr>
          <p:nvPr>
            <p:ph type="ftr" sz="quarter" idx="11"/>
          </p:nvPr>
        </p:nvSpPr>
        <p:spPr/>
        <p:txBody>
          <a:bodyPr/>
          <a:lstStyle/>
          <a:p>
            <a:endParaRPr lang="es-VE"/>
          </a:p>
        </p:txBody>
      </p:sp>
      <p:sp>
        <p:nvSpPr>
          <p:cNvPr id="4" name="3 Marcador de número de diapositiva"/>
          <p:cNvSpPr>
            <a:spLocks noGrp="1"/>
          </p:cNvSpPr>
          <p:nvPr>
            <p:ph type="sldNum" sz="quarter" idx="12"/>
          </p:nvPr>
        </p:nvSpPr>
        <p:spPr/>
        <p:txBody>
          <a:bodyPr/>
          <a:lstStyle/>
          <a:p>
            <a:fld id="{A1280524-9800-45A2-B124-788CA6A9E141}" type="slidenum">
              <a:rPr lang="es-VE" smtClean="0"/>
              <a:pPr/>
              <a:t>‹Nº›</a:t>
            </a:fld>
            <a:endParaRPr lang="es-V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8" name="7 Rectángulo"/>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Título"/>
          <p:cNvSpPr>
            <a:spLocks noGrp="1"/>
          </p:cNvSpPr>
          <p:nvPr>
            <p:ph type="title"/>
          </p:nvPr>
        </p:nvSpPr>
        <p:spPr>
          <a:xfrm>
            <a:off x="914400" y="273050"/>
            <a:ext cx="7772400" cy="1143000"/>
          </a:xfrm>
        </p:spPr>
        <p:txBody>
          <a:bodyPr anchor="b" anchorCtr="0"/>
          <a:lstStyle>
            <a:lvl1pPr algn="l">
              <a:buNone/>
              <a:defRPr sz="4000" b="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6" name="5 Marcador de pie de página"/>
          <p:cNvSpPr>
            <a:spLocks noGrp="1"/>
          </p:cNvSpPr>
          <p:nvPr>
            <p:ph type="ftr" sz="quarter" idx="11"/>
          </p:nvPr>
        </p:nvSpPr>
        <p:spPr/>
        <p:txBody>
          <a:bodyPr/>
          <a:lstStyle/>
          <a:p>
            <a:endParaRPr lang="es-VE"/>
          </a:p>
        </p:txBody>
      </p:sp>
      <p:sp>
        <p:nvSpPr>
          <p:cNvPr id="7" name="6 Marcador de número de diapositiva"/>
          <p:cNvSpPr>
            <a:spLocks noGrp="1"/>
          </p:cNvSpPr>
          <p:nvPr>
            <p:ph type="sldNum" sz="quarter" idx="12"/>
          </p:nvPr>
        </p:nvSpPr>
        <p:spPr/>
        <p:txBody>
          <a:bodyPr/>
          <a:lstStyle/>
          <a:p>
            <a:fld id="{A1280524-9800-45A2-B124-788CA6A9E141}" type="slidenum">
              <a:rPr lang="es-VE" smtClean="0"/>
              <a:pPr/>
              <a:t>‹Nº›</a:t>
            </a:fld>
            <a:endParaRPr lang="es-VE"/>
          </a:p>
        </p:txBody>
      </p:sp>
      <p:sp>
        <p:nvSpPr>
          <p:cNvPr id="11" name="10 Marcador de contenido"/>
          <p:cNvSpPr>
            <a:spLocks noGrp="1"/>
          </p:cNvSpPr>
          <p:nvPr>
            <p:ph sz="quarter" idx="1"/>
          </p:nvPr>
        </p:nvSpPr>
        <p:spPr>
          <a:xfrm>
            <a:off x="2971800" y="1600200"/>
            <a:ext cx="5715000" cy="4495800"/>
          </a:xfrm>
        </p:spPr>
        <p:txBody>
          <a:bodyPr vert="horz"/>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1607E42C-DB9C-43D0-96CF-B9900248651B}" type="datetimeFigureOut">
              <a:rPr lang="es-VE" smtClean="0"/>
              <a:pPr/>
              <a:t>12/10/2010</a:t>
            </a:fld>
            <a:endParaRPr lang="es-VE"/>
          </a:p>
        </p:txBody>
      </p:sp>
      <p:sp>
        <p:nvSpPr>
          <p:cNvPr id="6" name="5 Marcador de pie de página"/>
          <p:cNvSpPr>
            <a:spLocks noGrp="1"/>
          </p:cNvSpPr>
          <p:nvPr>
            <p:ph type="ftr" sz="quarter" idx="11"/>
          </p:nvPr>
        </p:nvSpPr>
        <p:spPr>
          <a:xfrm>
            <a:off x="914400" y="6172200"/>
            <a:ext cx="3886200" cy="457200"/>
          </a:xfrm>
        </p:spPr>
        <p:txBody>
          <a:bodyPr/>
          <a:lstStyle/>
          <a:p>
            <a:endParaRPr lang="es-VE"/>
          </a:p>
        </p:txBody>
      </p:sp>
      <p:sp>
        <p:nvSpPr>
          <p:cNvPr id="7" name="6 Marcador de número de diapositiva"/>
          <p:cNvSpPr>
            <a:spLocks noGrp="1"/>
          </p:cNvSpPr>
          <p:nvPr>
            <p:ph type="sldNum" sz="quarter" idx="12"/>
          </p:nvPr>
        </p:nvSpPr>
        <p:spPr>
          <a:xfrm>
            <a:off x="146304" y="6208776"/>
            <a:ext cx="457200" cy="457200"/>
          </a:xfrm>
        </p:spPr>
        <p:txBody>
          <a:bodyPr/>
          <a:lstStyle/>
          <a:p>
            <a:fld id="{A1280524-9800-45A2-B124-788CA6A9E141}" type="slidenum">
              <a:rPr lang="es-VE" smtClean="0"/>
              <a:pPr/>
              <a:t>‹Nº›</a:t>
            </a:fld>
            <a:endParaRPr lang="es-VE"/>
          </a:p>
        </p:txBody>
      </p:sp>
      <p:sp>
        <p:nvSpPr>
          <p:cNvPr id="11" name="10 Rectángulo"/>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Rectángulo"/>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Marcador de posición de imagen"/>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s-ES" smtClean="0"/>
              <a:t>Haga clic en el icono para agregar una imagen</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Rectángulo redondeado"/>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Marcador de título"/>
          <p:cNvSpPr>
            <a:spLocks noGrp="1"/>
          </p:cNvSpPr>
          <p:nvPr>
            <p:ph type="title"/>
          </p:nvPr>
        </p:nvSpPr>
        <p:spPr>
          <a:xfrm>
            <a:off x="914400" y="274638"/>
            <a:ext cx="7772400" cy="1143000"/>
          </a:xfrm>
          <a:prstGeom prst="rect">
            <a:avLst/>
          </a:prstGeom>
        </p:spPr>
        <p:txBody>
          <a:bodyPr bIns="91440"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1607E42C-DB9C-43D0-96CF-B9900248651B}" type="datetimeFigureOut">
              <a:rPr lang="es-VE" smtClean="0"/>
              <a:pPr/>
              <a:t>12/10/2010</a:t>
            </a:fld>
            <a:endParaRPr lang="es-VE"/>
          </a:p>
        </p:txBody>
      </p:sp>
      <p:sp>
        <p:nvSpPr>
          <p:cNvPr id="3" name="2 Marcador de pie de página"/>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s-VE"/>
          </a:p>
        </p:txBody>
      </p:sp>
      <p:sp>
        <p:nvSpPr>
          <p:cNvPr id="23" name="22 Marcador de número de diapositiva"/>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A1280524-9800-45A2-B124-788CA6A9E141}" type="slidenum">
              <a:rPr lang="es-VE" smtClean="0"/>
              <a:pPr/>
              <a:t>‹Nº›</a:t>
            </a:fld>
            <a:endParaRPr lang="es-VE"/>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hyperlink" Target="http://es.wikipedia.org/wiki/Capudre" TargetMode="External"/><Relationship Id="rId13" Type="http://schemas.openxmlformats.org/officeDocument/2006/relationships/hyperlink" Target="http://es.wikipedia.org/wiki/Sacarosa" TargetMode="External"/><Relationship Id="rId3" Type="http://schemas.openxmlformats.org/officeDocument/2006/relationships/image" Target="../media/image5.png"/><Relationship Id="rId7" Type="http://schemas.openxmlformats.org/officeDocument/2006/relationships/hyperlink" Target="http://es.wikipedia.org/wiki/Serbal_de_cazadores" TargetMode="External"/><Relationship Id="rId12" Type="http://schemas.openxmlformats.org/officeDocument/2006/relationships/hyperlink" Target="http://es.wikipedia.org/wiki/Glucosa"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es.wikipedia.org/w/index.php?title=Alcohol_polihidrico&amp;action=edit&amp;redlink=1" TargetMode="External"/><Relationship Id="rId11" Type="http://schemas.openxmlformats.org/officeDocument/2006/relationships/hyperlink" Target="http://es.wikipedia.org/wiki/Sorbitol#cite_note-0" TargetMode="External"/><Relationship Id="rId5" Type="http://schemas.openxmlformats.org/officeDocument/2006/relationships/hyperlink" Target="http://es.wikipedia.org/wiki/Polialcohol" TargetMode="External"/><Relationship Id="rId10" Type="http://schemas.openxmlformats.org/officeDocument/2006/relationships/hyperlink" Target="http://es.wikipedia.org/wiki/L." TargetMode="External"/><Relationship Id="rId4" Type="http://schemas.openxmlformats.org/officeDocument/2006/relationships/image" Target="../media/image6.png"/><Relationship Id="rId9" Type="http://schemas.openxmlformats.org/officeDocument/2006/relationships/hyperlink" Target="http://es.wikipedia.org/wiki/Sorbus_aucuparia" TargetMode="External"/><Relationship Id="rId14" Type="http://schemas.openxmlformats.org/officeDocument/2006/relationships/hyperlink" Target="http://es.wikipedia.org/wiki/Almid%C3%B3n"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descr="Institución"/>
          <p:cNvPicPr>
            <a:picLocks noChangeAspect="1" noChangeArrowheads="1"/>
          </p:cNvPicPr>
          <p:nvPr/>
        </p:nvPicPr>
        <p:blipFill>
          <a:blip r:embed="rId2" cstate="print"/>
          <a:srcRect/>
          <a:stretch>
            <a:fillRect/>
          </a:stretch>
        </p:blipFill>
        <p:spPr bwMode="auto">
          <a:xfrm>
            <a:off x="214283" y="131076"/>
            <a:ext cx="1071570" cy="1511974"/>
          </a:xfrm>
          <a:prstGeom prst="rect">
            <a:avLst/>
          </a:prstGeom>
          <a:noFill/>
          <a:ln w="9525">
            <a:noFill/>
            <a:miter lim="800000"/>
            <a:headEnd/>
            <a:tailEnd/>
          </a:ln>
        </p:spPr>
      </p:pic>
      <p:sp>
        <p:nvSpPr>
          <p:cNvPr id="5" name="3 CuadroTexto"/>
          <p:cNvSpPr txBox="1"/>
          <p:nvPr/>
        </p:nvSpPr>
        <p:spPr>
          <a:xfrm>
            <a:off x="1428728" y="71414"/>
            <a:ext cx="7287551" cy="141577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s-VE" sz="2800" b="1" dirty="0"/>
              <a:t>REPUBLICA BOLIVARIANA DE VENEZUELA</a:t>
            </a:r>
          </a:p>
          <a:p>
            <a:pPr algn="ctr"/>
            <a:r>
              <a:rPr lang="es-VE" sz="2000" b="1" dirty="0"/>
              <a:t>MINISTERIO DEL PODER </a:t>
            </a:r>
            <a:r>
              <a:rPr lang="es-VE" sz="2000" b="1" baseline="0" dirty="0"/>
              <a:t> POPULAR PARA LA DEFENSA</a:t>
            </a:r>
          </a:p>
          <a:p>
            <a:pPr algn="ctr"/>
            <a:r>
              <a:rPr lang="es-VE" sz="2000" b="1" baseline="0" dirty="0"/>
              <a:t>UNIVERSIDAD NACIONAL EXPERIMENTAL </a:t>
            </a:r>
            <a:endParaRPr lang="es-VE" sz="2000" b="1" baseline="0" dirty="0" smtClean="0"/>
          </a:p>
          <a:p>
            <a:pPr algn="ctr"/>
            <a:r>
              <a:rPr lang="es-VE" sz="1800" b="1" baseline="0" dirty="0" smtClean="0"/>
              <a:t>POLITECNICADE </a:t>
            </a:r>
            <a:r>
              <a:rPr lang="es-VE" sz="1800" b="1" baseline="0" dirty="0"/>
              <a:t>LA FUERZAS </a:t>
            </a:r>
            <a:r>
              <a:rPr lang="es-VE" sz="1800" b="1" baseline="0" dirty="0" smtClean="0"/>
              <a:t>ARMADAS</a:t>
            </a:r>
            <a:endParaRPr lang="es-VE" sz="1800" b="1" baseline="0" dirty="0"/>
          </a:p>
        </p:txBody>
      </p:sp>
      <p:sp>
        <p:nvSpPr>
          <p:cNvPr id="6" name="5 CuadroTexto"/>
          <p:cNvSpPr txBox="1"/>
          <p:nvPr/>
        </p:nvSpPr>
        <p:spPr>
          <a:xfrm>
            <a:off x="251520" y="1928802"/>
            <a:ext cx="9073008" cy="646331"/>
          </a:xfrm>
          <a:prstGeom prst="rect">
            <a:avLst/>
          </a:prstGeom>
          <a:noFill/>
        </p:spPr>
        <p:txBody>
          <a:bodyPr wrap="square" rtlCol="0">
            <a:spAutoFit/>
          </a:bodyPr>
          <a:lstStyle/>
          <a:p>
            <a:r>
              <a:rPr lang="es-VE" sz="3600" b="1" i="1" dirty="0" smtClean="0"/>
              <a:t>1. </a:t>
            </a:r>
            <a:r>
              <a:rPr lang="es-VE" sz="3600" b="1" i="1" dirty="0" smtClean="0"/>
              <a:t>COMPOSICION DE LA CAÑA DE AZUCAR</a:t>
            </a:r>
            <a:endParaRPr lang="es-VE" sz="3600" b="1" i="1" dirty="0"/>
          </a:p>
        </p:txBody>
      </p:sp>
      <p:sp>
        <p:nvSpPr>
          <p:cNvPr id="7" name="6 CuadroTexto"/>
          <p:cNvSpPr txBox="1"/>
          <p:nvPr/>
        </p:nvSpPr>
        <p:spPr>
          <a:xfrm>
            <a:off x="714348" y="4286256"/>
            <a:ext cx="3500462" cy="707886"/>
          </a:xfrm>
          <a:prstGeom prst="rect">
            <a:avLst/>
          </a:prstGeom>
          <a:noFill/>
        </p:spPr>
        <p:txBody>
          <a:bodyPr wrap="square" rtlCol="0">
            <a:spAutoFit/>
          </a:bodyPr>
          <a:lstStyle/>
          <a:p>
            <a:r>
              <a:rPr lang="es-VE" sz="2000" b="1" dirty="0" smtClean="0"/>
              <a:t>PROFESOR:</a:t>
            </a:r>
          </a:p>
          <a:p>
            <a:r>
              <a:rPr lang="es-VE" sz="2000" b="1" dirty="0" smtClean="0"/>
              <a:t>  Ing. JULIO CESAR ULACIO</a:t>
            </a:r>
            <a:endParaRPr lang="es-VE" sz="2000" b="1" dirty="0"/>
          </a:p>
        </p:txBody>
      </p:sp>
      <p:sp>
        <p:nvSpPr>
          <p:cNvPr id="8" name="7 CuadroTexto"/>
          <p:cNvSpPr txBox="1"/>
          <p:nvPr/>
        </p:nvSpPr>
        <p:spPr>
          <a:xfrm>
            <a:off x="2928926" y="6143644"/>
            <a:ext cx="3646704" cy="369332"/>
          </a:xfrm>
          <a:prstGeom prst="rect">
            <a:avLst/>
          </a:prstGeom>
          <a:noFill/>
        </p:spPr>
        <p:txBody>
          <a:bodyPr wrap="none" rtlCol="0">
            <a:spAutoFit/>
          </a:bodyPr>
          <a:lstStyle/>
          <a:p>
            <a:r>
              <a:rPr lang="es-VE" dirty="0" smtClean="0"/>
              <a:t>San Fernando de Apure, Octubre de 2010</a:t>
            </a:r>
            <a:endParaRPr lang="es-VE" dirty="0"/>
          </a:p>
        </p:txBody>
      </p:sp>
      <p:sp>
        <p:nvSpPr>
          <p:cNvPr id="9" name="8 CuadroTexto"/>
          <p:cNvSpPr txBox="1"/>
          <p:nvPr/>
        </p:nvSpPr>
        <p:spPr>
          <a:xfrm>
            <a:off x="4788024" y="3429000"/>
            <a:ext cx="1149848" cy="523220"/>
          </a:xfrm>
          <a:prstGeom prst="rect">
            <a:avLst/>
          </a:prstGeom>
          <a:noFill/>
        </p:spPr>
        <p:txBody>
          <a:bodyPr wrap="square" rtlCol="0">
            <a:spAutoFit/>
          </a:bodyPr>
          <a:lstStyle/>
          <a:p>
            <a:r>
              <a:rPr lang="es-VE" sz="2800" b="1" dirty="0" smtClean="0"/>
              <a:t>Teoría </a:t>
            </a:r>
            <a:endParaRPr lang="es-VE" sz="2800" b="1" dirty="0"/>
          </a:p>
        </p:txBody>
      </p:sp>
      <p:sp>
        <p:nvSpPr>
          <p:cNvPr id="10" name="9 CuadroTexto"/>
          <p:cNvSpPr txBox="1"/>
          <p:nvPr/>
        </p:nvSpPr>
        <p:spPr>
          <a:xfrm>
            <a:off x="6372200" y="4221088"/>
            <a:ext cx="1643399" cy="523220"/>
          </a:xfrm>
          <a:prstGeom prst="rect">
            <a:avLst/>
          </a:prstGeom>
          <a:noFill/>
        </p:spPr>
        <p:txBody>
          <a:bodyPr wrap="none" rtlCol="0">
            <a:spAutoFit/>
          </a:bodyPr>
          <a:lstStyle/>
          <a:p>
            <a:r>
              <a:rPr lang="es-VE" sz="2800" b="1" dirty="0" smtClean="0"/>
              <a:t>Ejemplos </a:t>
            </a:r>
            <a:endParaRPr lang="es-VE" sz="2800" b="1" dirty="0"/>
          </a:p>
        </p:txBody>
      </p:sp>
      <p:sp>
        <p:nvSpPr>
          <p:cNvPr id="13" name="12 CuadroTexto"/>
          <p:cNvSpPr txBox="1"/>
          <p:nvPr/>
        </p:nvSpPr>
        <p:spPr>
          <a:xfrm>
            <a:off x="2000232" y="5386344"/>
            <a:ext cx="5076583" cy="461665"/>
          </a:xfrm>
          <a:prstGeom prst="rect">
            <a:avLst/>
          </a:prstGeom>
          <a:noFill/>
        </p:spPr>
        <p:txBody>
          <a:bodyPr wrap="none" rtlCol="0">
            <a:spAutoFit/>
          </a:bodyPr>
          <a:lstStyle/>
          <a:p>
            <a:r>
              <a:rPr lang="es-VE" sz="2400" b="1" dirty="0" smtClean="0"/>
              <a:t>http://canazucarunefa.blogspot.com</a:t>
            </a:r>
            <a:endParaRPr lang="es-VE" sz="24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pic>
        <p:nvPicPr>
          <p:cNvPr id="18434" name="Picture 2"/>
          <p:cNvPicPr>
            <a:picLocks noChangeAspect="1" noChangeArrowheads="1"/>
          </p:cNvPicPr>
          <p:nvPr/>
        </p:nvPicPr>
        <p:blipFill>
          <a:blip r:embed="rId3" cstate="print"/>
          <a:srcRect/>
          <a:stretch>
            <a:fillRect/>
          </a:stretch>
        </p:blipFill>
        <p:spPr bwMode="auto">
          <a:xfrm>
            <a:off x="5922590" y="1916832"/>
            <a:ext cx="2609850" cy="24003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5940152" y="4293096"/>
            <a:ext cx="2592288" cy="2492896"/>
          </a:xfrm>
          <a:prstGeom prst="rect">
            <a:avLst/>
          </a:prstGeom>
          <a:noFill/>
          <a:ln w="9525">
            <a:noFill/>
            <a:miter lim="800000"/>
            <a:headEnd/>
            <a:tailEnd/>
          </a:ln>
        </p:spPr>
      </p:pic>
      <p:sp>
        <p:nvSpPr>
          <p:cNvPr id="22" name="21 CuadroTexto"/>
          <p:cNvSpPr txBox="1"/>
          <p:nvPr/>
        </p:nvSpPr>
        <p:spPr>
          <a:xfrm>
            <a:off x="1259632" y="1844824"/>
            <a:ext cx="4680520" cy="923330"/>
          </a:xfrm>
          <a:prstGeom prst="rect">
            <a:avLst/>
          </a:prstGeom>
          <a:noFill/>
        </p:spPr>
        <p:txBody>
          <a:bodyPr wrap="square" rtlCol="0">
            <a:spAutoFit/>
          </a:bodyPr>
          <a:lstStyle/>
          <a:p>
            <a:pPr lvl="0"/>
            <a:r>
              <a:rPr lang="es-ES" b="1" dirty="0" smtClean="0">
                <a:latin typeface="Arial" pitchFamily="34" charset="0"/>
                <a:ea typeface="Times New Roman" pitchFamily="18" charset="0"/>
                <a:cs typeface="Arial" pitchFamily="34" charset="0"/>
              </a:rPr>
              <a:t>ALGUNOS DERIVADOS DE LOS AZÚCARES DE LA CAÑA</a:t>
            </a:r>
            <a:endParaRPr lang="es-VE" sz="1100" dirty="0" smtClean="0">
              <a:latin typeface="Arial" pitchFamily="34" charset="0"/>
              <a:cs typeface="Arial" pitchFamily="34" charset="0"/>
            </a:endParaRPr>
          </a:p>
          <a:p>
            <a:endParaRPr lang="es-VE" dirty="0"/>
          </a:p>
        </p:txBody>
      </p:sp>
      <p:graphicFrame>
        <p:nvGraphicFramePr>
          <p:cNvPr id="20" name="19 Tabla"/>
          <p:cNvGraphicFramePr>
            <a:graphicFrameLocks noGrp="1"/>
          </p:cNvGraphicFramePr>
          <p:nvPr/>
        </p:nvGraphicFramePr>
        <p:xfrm>
          <a:off x="1187624" y="2564904"/>
          <a:ext cx="4536504" cy="2743200"/>
        </p:xfrm>
        <a:graphic>
          <a:graphicData uri="http://schemas.openxmlformats.org/drawingml/2006/table">
            <a:tbl>
              <a:tblPr/>
              <a:tblGrid>
                <a:gridCol w="2376264"/>
                <a:gridCol w="1008112"/>
                <a:gridCol w="1152128"/>
              </a:tblGrid>
              <a:tr h="0">
                <a:tc>
                  <a:txBody>
                    <a:bodyPr/>
                    <a:lstStyle/>
                    <a:p>
                      <a:pPr algn="just">
                        <a:spcAft>
                          <a:spcPts val="0"/>
                        </a:spcAft>
                      </a:pPr>
                      <a:r>
                        <a:rPr lang="es-ES_tradnl" sz="2000" i="0" dirty="0">
                          <a:latin typeface="Arial"/>
                          <a:ea typeface="Times New Roman"/>
                          <a:cs typeface="Times New Roman"/>
                        </a:rPr>
                        <a:t>Alcohol</a:t>
                      </a:r>
                      <a:endParaRPr lang="es-VE" sz="2000" i="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dirty="0">
                          <a:latin typeface="Arial"/>
                          <a:ea typeface="Times New Roman"/>
                          <a:cs typeface="Times New Roman"/>
                        </a:rPr>
                        <a:t>4,3</a:t>
                      </a:r>
                      <a:endParaRPr lang="es-VE" sz="2000" i="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a:latin typeface="Arial"/>
                          <a:ea typeface="Times New Roman"/>
                          <a:cs typeface="Times New Roman"/>
                        </a:rPr>
                        <a:t>45</a:t>
                      </a:r>
                      <a:endParaRPr lang="es-VE" sz="2000" i="1">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_tradnl" sz="2000" i="0">
                          <a:latin typeface="Arial"/>
                          <a:ea typeface="Times New Roman"/>
                          <a:cs typeface="Times New Roman"/>
                        </a:rPr>
                        <a:t>Levadura Torula</a:t>
                      </a:r>
                      <a:endParaRPr lang="es-VE" sz="2000" i="1">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dirty="0">
                          <a:latin typeface="Arial"/>
                          <a:ea typeface="Times New Roman"/>
                          <a:cs typeface="Times New Roman"/>
                        </a:rPr>
                        <a:t>4,25</a:t>
                      </a:r>
                      <a:endParaRPr lang="es-VE" sz="2000" i="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a:latin typeface="Arial"/>
                          <a:ea typeface="Times New Roman"/>
                          <a:cs typeface="Times New Roman"/>
                        </a:rPr>
                        <a:t>42</a:t>
                      </a:r>
                      <a:endParaRPr lang="es-VE" sz="2000" i="1">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_tradnl" sz="2000" i="0">
                          <a:latin typeface="Arial"/>
                          <a:ea typeface="Times New Roman"/>
                          <a:cs typeface="Times New Roman"/>
                        </a:rPr>
                        <a:t>Levadura p/ Humano</a:t>
                      </a:r>
                      <a:endParaRPr lang="es-VE" sz="2000" i="1">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dirty="0">
                          <a:latin typeface="Arial"/>
                          <a:ea typeface="Times New Roman"/>
                          <a:cs typeface="Times New Roman"/>
                        </a:rPr>
                        <a:t>5,45</a:t>
                      </a:r>
                      <a:endParaRPr lang="es-VE" sz="2000" i="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dirty="0">
                          <a:latin typeface="Arial"/>
                          <a:ea typeface="Times New Roman"/>
                          <a:cs typeface="Times New Roman"/>
                        </a:rPr>
                        <a:t>40</a:t>
                      </a:r>
                      <a:endParaRPr lang="es-VE" sz="2000" i="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_tradnl" sz="2000" i="0">
                          <a:latin typeface="Arial"/>
                          <a:ea typeface="Times New Roman"/>
                          <a:cs typeface="Times New Roman"/>
                        </a:rPr>
                        <a:t>L-Lisina (hidrocloruro)</a:t>
                      </a:r>
                      <a:endParaRPr lang="es-VE" sz="2000" i="1">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a:latin typeface="Arial"/>
                          <a:ea typeface="Times New Roman"/>
                          <a:cs typeface="Times New Roman"/>
                        </a:rPr>
                        <a:t>7,6</a:t>
                      </a:r>
                      <a:endParaRPr lang="es-VE" sz="2000" i="1">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dirty="0">
                          <a:latin typeface="Arial"/>
                          <a:ea typeface="Times New Roman"/>
                          <a:cs typeface="Times New Roman"/>
                        </a:rPr>
                        <a:t>16</a:t>
                      </a:r>
                      <a:endParaRPr lang="es-VE" sz="2000" i="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_tradnl" sz="2000" i="0">
                          <a:latin typeface="Arial"/>
                          <a:ea typeface="Times New Roman"/>
                          <a:cs typeface="Times New Roman"/>
                        </a:rPr>
                        <a:t>Ácido Cítrico</a:t>
                      </a:r>
                      <a:endParaRPr lang="es-VE" sz="2000" i="1">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a:latin typeface="Arial"/>
                          <a:ea typeface="Times New Roman"/>
                          <a:cs typeface="Times New Roman"/>
                        </a:rPr>
                        <a:t>3,2</a:t>
                      </a:r>
                      <a:endParaRPr lang="es-VE" sz="2000" i="1">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dirty="0">
                          <a:latin typeface="Arial"/>
                          <a:ea typeface="Times New Roman"/>
                          <a:cs typeface="Times New Roman"/>
                        </a:rPr>
                        <a:t>14</a:t>
                      </a:r>
                      <a:endParaRPr lang="es-VE" sz="2000" i="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s-ES_tradnl" sz="2000" i="0" dirty="0" err="1">
                          <a:latin typeface="Arial"/>
                          <a:ea typeface="Times New Roman"/>
                          <a:cs typeface="Times New Roman"/>
                        </a:rPr>
                        <a:t>Glutamato</a:t>
                      </a:r>
                      <a:r>
                        <a:rPr lang="es-ES_tradnl" sz="2000" i="0" dirty="0">
                          <a:latin typeface="Arial"/>
                          <a:ea typeface="Times New Roman"/>
                          <a:cs typeface="Times New Roman"/>
                        </a:rPr>
                        <a:t> </a:t>
                      </a:r>
                      <a:r>
                        <a:rPr lang="es-ES_tradnl" sz="2000" i="0" dirty="0" err="1">
                          <a:latin typeface="Arial"/>
                          <a:ea typeface="Times New Roman"/>
                          <a:cs typeface="Times New Roman"/>
                        </a:rPr>
                        <a:t>Monosódico</a:t>
                      </a:r>
                      <a:endParaRPr lang="es-VE" sz="2000" i="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a:latin typeface="Arial"/>
                          <a:ea typeface="Times New Roman"/>
                          <a:cs typeface="Times New Roman"/>
                        </a:rPr>
                        <a:t>4,9</a:t>
                      </a:r>
                      <a:endParaRPr lang="es-VE" sz="2000" i="1">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_tradnl" sz="2000" i="0" dirty="0">
                          <a:latin typeface="Arial"/>
                          <a:ea typeface="Times New Roman"/>
                          <a:cs typeface="Times New Roman"/>
                        </a:rPr>
                        <a:t>20</a:t>
                      </a:r>
                      <a:endParaRPr lang="es-VE" sz="2000" i="1"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pic>
        <p:nvPicPr>
          <p:cNvPr id="18434" name="Picture 2"/>
          <p:cNvPicPr>
            <a:picLocks noChangeAspect="1" noChangeArrowheads="1"/>
          </p:cNvPicPr>
          <p:nvPr/>
        </p:nvPicPr>
        <p:blipFill>
          <a:blip r:embed="rId3" cstate="print"/>
          <a:srcRect/>
          <a:stretch>
            <a:fillRect/>
          </a:stretch>
        </p:blipFill>
        <p:spPr bwMode="auto">
          <a:xfrm>
            <a:off x="5922590" y="1916832"/>
            <a:ext cx="2609850" cy="24003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5940152" y="4293096"/>
            <a:ext cx="2592288" cy="2492896"/>
          </a:xfrm>
          <a:prstGeom prst="rect">
            <a:avLst/>
          </a:prstGeom>
          <a:noFill/>
          <a:ln w="9525">
            <a:noFill/>
            <a:miter lim="800000"/>
            <a:headEnd/>
            <a:tailEnd/>
          </a:ln>
        </p:spPr>
      </p:pic>
      <p:sp>
        <p:nvSpPr>
          <p:cNvPr id="22" name="21 CuadroTexto"/>
          <p:cNvSpPr txBox="1"/>
          <p:nvPr/>
        </p:nvSpPr>
        <p:spPr>
          <a:xfrm>
            <a:off x="1259632" y="1844824"/>
            <a:ext cx="4680520" cy="923330"/>
          </a:xfrm>
          <a:prstGeom prst="rect">
            <a:avLst/>
          </a:prstGeom>
          <a:noFill/>
        </p:spPr>
        <p:txBody>
          <a:bodyPr wrap="square" rtlCol="0">
            <a:spAutoFit/>
          </a:bodyPr>
          <a:lstStyle/>
          <a:p>
            <a:pPr lvl="0"/>
            <a:r>
              <a:rPr lang="es-ES" b="1" dirty="0" smtClean="0">
                <a:latin typeface="Arial" pitchFamily="34" charset="0"/>
                <a:ea typeface="Times New Roman" pitchFamily="18" charset="0"/>
                <a:cs typeface="Arial" pitchFamily="34" charset="0"/>
              </a:rPr>
              <a:t>ALGUNOS DERIVADOS DE LOS AZÚCARES DE LA CAÑA</a:t>
            </a:r>
            <a:endParaRPr lang="es-VE" sz="1100" dirty="0" smtClean="0">
              <a:latin typeface="Arial" pitchFamily="34" charset="0"/>
              <a:cs typeface="Arial" pitchFamily="34" charset="0"/>
            </a:endParaRPr>
          </a:p>
          <a:p>
            <a:endParaRPr lang="es-VE" dirty="0"/>
          </a:p>
        </p:txBody>
      </p:sp>
      <p:sp>
        <p:nvSpPr>
          <p:cNvPr id="19" name="18 CuadroTexto"/>
          <p:cNvSpPr txBox="1"/>
          <p:nvPr/>
        </p:nvSpPr>
        <p:spPr>
          <a:xfrm>
            <a:off x="1331640" y="2492896"/>
            <a:ext cx="1152128" cy="646331"/>
          </a:xfrm>
          <a:prstGeom prst="rect">
            <a:avLst/>
          </a:prstGeom>
          <a:noFill/>
        </p:spPr>
        <p:txBody>
          <a:bodyPr wrap="square" rtlCol="0">
            <a:spAutoFit/>
          </a:bodyPr>
          <a:lstStyle/>
          <a:p>
            <a:r>
              <a:rPr lang="es-ES_tradnl" b="1" u="sng" dirty="0" smtClean="0">
                <a:latin typeface="Arial"/>
                <a:ea typeface="Times New Roman"/>
                <a:cs typeface="Times New Roman"/>
              </a:rPr>
              <a:t>Sorbitol.</a:t>
            </a:r>
            <a:endParaRPr lang="es-VE" i="1" u="sng" dirty="0" smtClean="0">
              <a:latin typeface="Arial"/>
              <a:ea typeface="Times New Roman"/>
              <a:cs typeface="Times New Roman"/>
            </a:endParaRPr>
          </a:p>
          <a:p>
            <a:endParaRPr lang="es-VE" u="sng" dirty="0"/>
          </a:p>
        </p:txBody>
      </p:sp>
      <p:sp>
        <p:nvSpPr>
          <p:cNvPr id="21" name="20 CuadroTexto"/>
          <p:cNvSpPr txBox="1"/>
          <p:nvPr/>
        </p:nvSpPr>
        <p:spPr>
          <a:xfrm>
            <a:off x="1115616" y="2780928"/>
            <a:ext cx="4896544" cy="4370427"/>
          </a:xfrm>
          <a:prstGeom prst="rect">
            <a:avLst/>
          </a:prstGeom>
          <a:noFill/>
        </p:spPr>
        <p:txBody>
          <a:bodyPr wrap="square" rtlCol="0">
            <a:spAutoFit/>
          </a:bodyPr>
          <a:lstStyle/>
          <a:p>
            <a:r>
              <a:rPr lang="es-VE" sz="2000" b="1" dirty="0" smtClean="0"/>
              <a:t>E</a:t>
            </a:r>
            <a:r>
              <a:rPr lang="es-VE" sz="2000" b="1" dirty="0" smtClean="0"/>
              <a:t>s </a:t>
            </a:r>
            <a:r>
              <a:rPr lang="es-VE" sz="2000" b="1" dirty="0" smtClean="0"/>
              <a:t>un </a:t>
            </a:r>
            <a:r>
              <a:rPr lang="es-VE" sz="2000" b="1" dirty="0" smtClean="0">
                <a:hlinkClick r:id="rId5" tooltip="Polialcohol"/>
              </a:rPr>
              <a:t>polialcohol</a:t>
            </a:r>
            <a:r>
              <a:rPr lang="es-VE" sz="2000" b="1" dirty="0" smtClean="0"/>
              <a:t> o </a:t>
            </a:r>
            <a:r>
              <a:rPr lang="es-VE" sz="2000" b="1" dirty="0" smtClean="0">
                <a:hlinkClick r:id="rId6" tooltip="Alcohol polihidrico (aún no redactado)"/>
              </a:rPr>
              <a:t>alcohol </a:t>
            </a:r>
            <a:r>
              <a:rPr lang="es-VE" sz="2000" b="1" dirty="0" err="1" smtClean="0">
                <a:hlinkClick r:id="rId6" tooltip="Alcohol polihidrico (aún no redactado)"/>
              </a:rPr>
              <a:t>polihidrico</a:t>
            </a:r>
            <a:r>
              <a:rPr lang="es-VE" sz="2000" b="1" dirty="0" smtClean="0"/>
              <a:t> de azúcar descubierto por el francés </a:t>
            </a:r>
            <a:r>
              <a:rPr lang="es-VE" sz="2000" b="1" dirty="0" err="1" smtClean="0"/>
              <a:t>Boussingault</a:t>
            </a:r>
            <a:r>
              <a:rPr lang="es-VE" sz="2000" b="1" dirty="0" smtClean="0"/>
              <a:t> en 1872 en las bayas de </a:t>
            </a:r>
            <a:r>
              <a:rPr lang="es-VE" sz="2000" b="1" dirty="0" smtClean="0">
                <a:hlinkClick r:id="rId7" tooltip="Serbal de cazadores"/>
              </a:rPr>
              <a:t>serbal de cazadores</a:t>
            </a:r>
            <a:r>
              <a:rPr lang="es-VE" sz="2000" b="1" dirty="0" smtClean="0"/>
              <a:t> o </a:t>
            </a:r>
            <a:r>
              <a:rPr lang="es-VE" sz="2000" b="1" dirty="0" err="1" smtClean="0">
                <a:hlinkClick r:id="rId8" tooltip="Capudre"/>
              </a:rPr>
              <a:t>capudre</a:t>
            </a:r>
            <a:r>
              <a:rPr lang="es-VE" sz="2000" b="1" dirty="0" smtClean="0"/>
              <a:t> (</a:t>
            </a:r>
            <a:r>
              <a:rPr lang="es-VE" sz="2000" b="1" i="1" dirty="0" err="1" smtClean="0">
                <a:hlinkClick r:id="rId9" tooltip="Sorbus aucuparia"/>
              </a:rPr>
              <a:t>Sorbus</a:t>
            </a:r>
            <a:r>
              <a:rPr lang="es-VE" sz="2000" b="1" i="1" dirty="0" smtClean="0">
                <a:hlinkClick r:id="rId9" tooltip="Sorbus aucuparia"/>
              </a:rPr>
              <a:t> </a:t>
            </a:r>
            <a:r>
              <a:rPr lang="es-VE" sz="2000" b="1" i="1" dirty="0" err="1" smtClean="0">
                <a:hlinkClick r:id="rId9" tooltip="Sorbus aucuparia"/>
              </a:rPr>
              <a:t>aucuparia</a:t>
            </a:r>
            <a:r>
              <a:rPr lang="es-VE" sz="2000" b="1" dirty="0" smtClean="0"/>
              <a:t> </a:t>
            </a:r>
            <a:r>
              <a:rPr lang="es-VE" sz="2000" b="1" dirty="0" smtClean="0">
                <a:hlinkClick r:id="rId10" tooltip="L."/>
              </a:rPr>
              <a:t>L.</a:t>
            </a:r>
            <a:r>
              <a:rPr lang="es-VE" sz="2000" b="1" dirty="0" smtClean="0"/>
              <a:t>)</a:t>
            </a:r>
            <a:r>
              <a:rPr lang="es-VE" sz="2000" b="1" baseline="30000" dirty="0" smtClean="0">
                <a:hlinkClick r:id="rId11"/>
              </a:rPr>
              <a:t>[1]</a:t>
            </a:r>
            <a:endParaRPr lang="es-VE" sz="2000" b="1" dirty="0" smtClean="0"/>
          </a:p>
          <a:p>
            <a:r>
              <a:rPr lang="es-VE" sz="2000" b="1" dirty="0" smtClean="0"/>
              <a:t>Industrialmente el sorbitol, cuya fórmula empírica es C</a:t>
            </a:r>
            <a:r>
              <a:rPr lang="es-VE" sz="2000" b="1" baseline="-25000" dirty="0" smtClean="0"/>
              <a:t>6</a:t>
            </a:r>
            <a:r>
              <a:rPr lang="es-VE" sz="2000" b="1" dirty="0" smtClean="0"/>
              <a:t>H</a:t>
            </a:r>
            <a:r>
              <a:rPr lang="es-VE" sz="2000" b="1" baseline="-25000" dirty="0" smtClean="0"/>
              <a:t>14</a:t>
            </a:r>
            <a:r>
              <a:rPr lang="es-VE" sz="2000" b="1" dirty="0" smtClean="0"/>
              <a:t>O</a:t>
            </a:r>
            <a:r>
              <a:rPr lang="es-VE" sz="2000" b="1" baseline="-25000" dirty="0" smtClean="0"/>
              <a:t>6</a:t>
            </a:r>
            <a:r>
              <a:rPr lang="es-VE" sz="2000" b="1" dirty="0" smtClean="0"/>
              <a:t>, se obtiene por reducción del </a:t>
            </a:r>
            <a:r>
              <a:rPr lang="es-VE" sz="2000" b="1" dirty="0" err="1" smtClean="0"/>
              <a:t>monosacárido</a:t>
            </a:r>
            <a:r>
              <a:rPr lang="es-VE" sz="2000" b="1" dirty="0" smtClean="0"/>
              <a:t> más común, la </a:t>
            </a:r>
            <a:r>
              <a:rPr lang="es-VE" sz="2000" b="1" dirty="0" smtClean="0">
                <a:hlinkClick r:id="rId12" tooltip="Glucosa"/>
              </a:rPr>
              <a:t>glucosa</a:t>
            </a:r>
            <a:r>
              <a:rPr lang="es-VE" sz="2000" b="1" dirty="0" smtClean="0"/>
              <a:t>.</a:t>
            </a:r>
          </a:p>
          <a:p>
            <a:r>
              <a:rPr lang="es-VE" sz="2000" b="1" dirty="0" smtClean="0"/>
              <a:t>En la naturaleza el sorbitol es uno de los tres </a:t>
            </a:r>
            <a:r>
              <a:rPr lang="es-VE" sz="2000" b="1" dirty="0" err="1" smtClean="0"/>
              <a:t>glucidos</a:t>
            </a:r>
            <a:r>
              <a:rPr lang="es-VE" sz="2000" b="1" dirty="0" smtClean="0"/>
              <a:t> (</a:t>
            </a:r>
            <a:r>
              <a:rPr lang="es-VE" sz="2000" b="1" dirty="0" smtClean="0">
                <a:hlinkClick r:id="rId13" tooltip="Sacarosa"/>
              </a:rPr>
              <a:t>sacarosa</a:t>
            </a:r>
            <a:r>
              <a:rPr lang="es-VE" sz="2000" b="1" dirty="0" smtClean="0"/>
              <a:t>, </a:t>
            </a:r>
            <a:r>
              <a:rPr lang="es-VE" sz="2000" b="1" dirty="0" smtClean="0">
                <a:hlinkClick r:id="rId14" tooltip="Almidón"/>
              </a:rPr>
              <a:t>almidón</a:t>
            </a:r>
            <a:r>
              <a:rPr lang="es-VE" sz="2000" b="1" dirty="0" smtClean="0"/>
              <a:t> y sorbitol) principales producidos por la fotosíntesis en las hojas adultas de ciertas plantas</a:t>
            </a:r>
          </a:p>
          <a:p>
            <a:endParaRPr lang="es-VE" sz="2000" b="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pic>
        <p:nvPicPr>
          <p:cNvPr id="18434" name="Picture 2"/>
          <p:cNvPicPr>
            <a:picLocks noChangeAspect="1" noChangeArrowheads="1"/>
          </p:cNvPicPr>
          <p:nvPr/>
        </p:nvPicPr>
        <p:blipFill>
          <a:blip r:embed="rId3" cstate="print"/>
          <a:srcRect/>
          <a:stretch>
            <a:fillRect/>
          </a:stretch>
        </p:blipFill>
        <p:spPr bwMode="auto">
          <a:xfrm>
            <a:off x="5922590" y="1916832"/>
            <a:ext cx="2609850" cy="24003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5940152" y="4293096"/>
            <a:ext cx="2592288" cy="2492896"/>
          </a:xfrm>
          <a:prstGeom prst="rect">
            <a:avLst/>
          </a:prstGeom>
          <a:noFill/>
          <a:ln w="9525">
            <a:noFill/>
            <a:miter lim="800000"/>
            <a:headEnd/>
            <a:tailEnd/>
          </a:ln>
        </p:spPr>
      </p:pic>
      <p:sp>
        <p:nvSpPr>
          <p:cNvPr id="22" name="21 CuadroTexto"/>
          <p:cNvSpPr txBox="1"/>
          <p:nvPr/>
        </p:nvSpPr>
        <p:spPr>
          <a:xfrm>
            <a:off x="1259632" y="1844824"/>
            <a:ext cx="4680520" cy="923330"/>
          </a:xfrm>
          <a:prstGeom prst="rect">
            <a:avLst/>
          </a:prstGeom>
          <a:noFill/>
        </p:spPr>
        <p:txBody>
          <a:bodyPr wrap="square" rtlCol="0">
            <a:spAutoFit/>
          </a:bodyPr>
          <a:lstStyle/>
          <a:p>
            <a:pPr lvl="0"/>
            <a:r>
              <a:rPr lang="es-ES" b="1" dirty="0" smtClean="0">
                <a:latin typeface="Arial" pitchFamily="34" charset="0"/>
                <a:ea typeface="Times New Roman" pitchFamily="18" charset="0"/>
                <a:cs typeface="Arial" pitchFamily="34" charset="0"/>
              </a:rPr>
              <a:t>ALGUNOS DERIVADOS DE LOS AZÚCARES DE LA CAÑA</a:t>
            </a:r>
            <a:endParaRPr lang="es-VE" sz="1100" dirty="0" smtClean="0">
              <a:latin typeface="Arial" pitchFamily="34" charset="0"/>
              <a:cs typeface="Arial" pitchFamily="34" charset="0"/>
            </a:endParaRPr>
          </a:p>
          <a:p>
            <a:endParaRPr lang="es-VE" dirty="0"/>
          </a:p>
        </p:txBody>
      </p:sp>
      <p:sp>
        <p:nvSpPr>
          <p:cNvPr id="19" name="18 CuadroTexto"/>
          <p:cNvSpPr txBox="1"/>
          <p:nvPr/>
        </p:nvSpPr>
        <p:spPr>
          <a:xfrm>
            <a:off x="1331640" y="2492896"/>
            <a:ext cx="1152128" cy="646331"/>
          </a:xfrm>
          <a:prstGeom prst="rect">
            <a:avLst/>
          </a:prstGeom>
          <a:noFill/>
        </p:spPr>
        <p:txBody>
          <a:bodyPr wrap="square" rtlCol="0">
            <a:spAutoFit/>
          </a:bodyPr>
          <a:lstStyle/>
          <a:p>
            <a:r>
              <a:rPr lang="es-ES_tradnl" b="1" u="sng" dirty="0" smtClean="0">
                <a:latin typeface="Arial"/>
                <a:ea typeface="Times New Roman"/>
                <a:cs typeface="Times New Roman"/>
              </a:rPr>
              <a:t>Sorbitol.</a:t>
            </a:r>
            <a:endParaRPr lang="es-VE" i="1" u="sng" dirty="0" smtClean="0">
              <a:latin typeface="Arial"/>
              <a:ea typeface="Times New Roman"/>
              <a:cs typeface="Times New Roman"/>
            </a:endParaRPr>
          </a:p>
          <a:p>
            <a:endParaRPr lang="es-VE" u="sng" dirty="0"/>
          </a:p>
        </p:txBody>
      </p:sp>
      <p:sp>
        <p:nvSpPr>
          <p:cNvPr id="23" name="22 CuadroTexto"/>
          <p:cNvSpPr txBox="1"/>
          <p:nvPr/>
        </p:nvSpPr>
        <p:spPr>
          <a:xfrm>
            <a:off x="1187624" y="2924944"/>
            <a:ext cx="4752528" cy="2862322"/>
          </a:xfrm>
          <a:prstGeom prst="rect">
            <a:avLst/>
          </a:prstGeom>
          <a:noFill/>
        </p:spPr>
        <p:txBody>
          <a:bodyPr wrap="square" rtlCol="0">
            <a:spAutoFit/>
          </a:bodyPr>
          <a:lstStyle/>
          <a:p>
            <a:pPr algn="just">
              <a:spcAft>
                <a:spcPts val="0"/>
              </a:spcAft>
            </a:pPr>
            <a:r>
              <a:rPr lang="es-ES_tradnl" sz="2000" dirty="0" smtClean="0">
                <a:latin typeface="Arial"/>
                <a:ea typeface="Times New Roman"/>
                <a:cs typeface="Times New Roman"/>
              </a:rPr>
              <a:t>Es un nutriente similar al azúcar con el mismo valor energético y como 60% menos dulce; se utiliza en la producción de alimentos bajo calóricos para las personas diabéticas. También se utiliza en la producción de ácido ascórbico (vitamina C). La capacidad mundial se calcula en 260 mil de ton.</a:t>
            </a:r>
            <a:endParaRPr lang="es-VE" sz="2000" i="1" dirty="0" smtClean="0">
              <a:latin typeface="Arial"/>
              <a:ea typeface="Times New Roman"/>
              <a:cs typeface="Times New Roman"/>
            </a:endParaRPr>
          </a:p>
          <a:p>
            <a:endParaRPr lang="es-VE"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89644"/>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223119" y="521692"/>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607170"/>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89644"/>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sp>
        <p:nvSpPr>
          <p:cNvPr id="22" name="21 CuadroTexto"/>
          <p:cNvSpPr txBox="1"/>
          <p:nvPr/>
        </p:nvSpPr>
        <p:spPr>
          <a:xfrm>
            <a:off x="1259632" y="1628800"/>
            <a:ext cx="4680520" cy="923330"/>
          </a:xfrm>
          <a:prstGeom prst="rect">
            <a:avLst/>
          </a:prstGeom>
          <a:noFill/>
        </p:spPr>
        <p:txBody>
          <a:bodyPr wrap="square" rtlCol="0">
            <a:spAutoFit/>
          </a:bodyPr>
          <a:lstStyle/>
          <a:p>
            <a:pPr lvl="0"/>
            <a:r>
              <a:rPr lang="es-ES" b="1" dirty="0" smtClean="0">
                <a:latin typeface="Arial" pitchFamily="34" charset="0"/>
                <a:ea typeface="Times New Roman" pitchFamily="18" charset="0"/>
                <a:cs typeface="Arial" pitchFamily="34" charset="0"/>
              </a:rPr>
              <a:t>ALGUNOS DERIVADOS DE LOS AZÚCARES DE LA CAÑA</a:t>
            </a:r>
            <a:endParaRPr lang="es-VE" sz="1100" dirty="0" smtClean="0">
              <a:latin typeface="Arial" pitchFamily="34" charset="0"/>
              <a:cs typeface="Arial" pitchFamily="34" charset="0"/>
            </a:endParaRPr>
          </a:p>
          <a:p>
            <a:endParaRPr lang="es-VE" dirty="0"/>
          </a:p>
        </p:txBody>
      </p:sp>
      <p:sp>
        <p:nvSpPr>
          <p:cNvPr id="20" name="19 CuadroTexto"/>
          <p:cNvSpPr txBox="1"/>
          <p:nvPr/>
        </p:nvSpPr>
        <p:spPr>
          <a:xfrm>
            <a:off x="1259632" y="3068960"/>
            <a:ext cx="4608512" cy="3785652"/>
          </a:xfrm>
          <a:prstGeom prst="rect">
            <a:avLst/>
          </a:prstGeom>
          <a:noFill/>
        </p:spPr>
        <p:txBody>
          <a:bodyPr wrap="square" rtlCol="0">
            <a:spAutoFit/>
          </a:bodyPr>
          <a:lstStyle/>
          <a:p>
            <a:pPr algn="just"/>
            <a:r>
              <a:rPr lang="es-ES_tradnl" sz="2000" dirty="0" smtClean="0"/>
              <a:t>Es un polímero de la glucosa con alto peso molecular. La </a:t>
            </a:r>
            <a:r>
              <a:rPr lang="es-ES_tradnl" sz="2000" dirty="0" err="1" smtClean="0"/>
              <a:t>dextrana</a:t>
            </a:r>
            <a:r>
              <a:rPr lang="es-ES_tradnl" sz="2000" dirty="0" smtClean="0"/>
              <a:t> técnica o la nativa en estado crudo sin refinar, tiene altos pesos moleculares (2 a 4 millones o más) mientras que los menores pesos moleculares (40 a 90 mil) son obtenidos por la </a:t>
            </a:r>
            <a:r>
              <a:rPr lang="es-ES_tradnl" sz="2000" dirty="0" err="1" smtClean="0"/>
              <a:t>depolimerización</a:t>
            </a:r>
            <a:r>
              <a:rPr lang="es-ES_tradnl" sz="2000" dirty="0" smtClean="0"/>
              <a:t> o la síntesis de la </a:t>
            </a:r>
            <a:r>
              <a:rPr lang="es-ES_tradnl" sz="2000" dirty="0" err="1" smtClean="0"/>
              <a:t>dextrana</a:t>
            </a:r>
            <a:r>
              <a:rPr lang="es-ES_tradnl" sz="2000" dirty="0" smtClean="0"/>
              <a:t> nativa. Muchas de sus propiedades son similares a la de los derivados de la celulosa, como </a:t>
            </a:r>
            <a:r>
              <a:rPr lang="es-ES_tradnl" sz="2000" dirty="0" err="1" smtClean="0"/>
              <a:t>carboximetil</a:t>
            </a:r>
            <a:r>
              <a:rPr lang="es-ES_tradnl" sz="2000" dirty="0" smtClean="0"/>
              <a:t> celulosa de sodio, almidón, </a:t>
            </a:r>
            <a:r>
              <a:rPr lang="es-ES_tradnl" sz="2000" dirty="0" err="1" smtClean="0"/>
              <a:t>alginatos</a:t>
            </a:r>
            <a:r>
              <a:rPr lang="es-ES_tradnl" sz="2000" dirty="0" smtClean="0"/>
              <a:t> y otros.</a:t>
            </a:r>
            <a:endParaRPr lang="es-VE" sz="2000" i="1" dirty="0" smtClean="0"/>
          </a:p>
          <a:p>
            <a:pPr algn="just"/>
            <a:r>
              <a:rPr lang="es-ES_tradnl" sz="2000" dirty="0" smtClean="0"/>
              <a:t> </a:t>
            </a:r>
            <a:endParaRPr lang="es-VE" sz="2000" i="1" dirty="0" smtClean="0"/>
          </a:p>
          <a:p>
            <a:pPr algn="just"/>
            <a:endParaRPr lang="es-VE" sz="2000" dirty="0"/>
          </a:p>
        </p:txBody>
      </p:sp>
      <p:sp>
        <p:nvSpPr>
          <p:cNvPr id="21" name="20 CuadroTexto"/>
          <p:cNvSpPr txBox="1"/>
          <p:nvPr/>
        </p:nvSpPr>
        <p:spPr>
          <a:xfrm>
            <a:off x="1331640" y="2348880"/>
            <a:ext cx="1656184" cy="523220"/>
          </a:xfrm>
          <a:prstGeom prst="rect">
            <a:avLst/>
          </a:prstGeom>
          <a:noFill/>
        </p:spPr>
        <p:txBody>
          <a:bodyPr wrap="square" rtlCol="0">
            <a:spAutoFit/>
          </a:bodyPr>
          <a:lstStyle/>
          <a:p>
            <a:r>
              <a:rPr lang="es-VE" sz="2800" u="sng" dirty="0" err="1" smtClean="0"/>
              <a:t>Dextrana</a:t>
            </a:r>
            <a:endParaRPr lang="es-VE" sz="2800" u="sng" dirty="0"/>
          </a:p>
        </p:txBody>
      </p:sp>
      <p:pic>
        <p:nvPicPr>
          <p:cNvPr id="26626" name="Picture 2"/>
          <p:cNvPicPr>
            <a:picLocks noChangeAspect="1" noChangeArrowheads="1"/>
          </p:cNvPicPr>
          <p:nvPr/>
        </p:nvPicPr>
        <p:blipFill>
          <a:blip r:embed="rId3" cstate="print"/>
          <a:srcRect/>
          <a:stretch>
            <a:fillRect/>
          </a:stretch>
        </p:blipFill>
        <p:spPr bwMode="auto">
          <a:xfrm>
            <a:off x="5868144" y="1628800"/>
            <a:ext cx="2592288" cy="2297435"/>
          </a:xfrm>
          <a:prstGeom prst="rect">
            <a:avLst/>
          </a:prstGeom>
          <a:noFill/>
          <a:ln w="9525">
            <a:noFill/>
            <a:miter lim="800000"/>
            <a:headEnd/>
            <a:tailEnd/>
          </a:ln>
        </p:spPr>
      </p:pic>
      <p:pic>
        <p:nvPicPr>
          <p:cNvPr id="26627" name="Picture 3"/>
          <p:cNvPicPr>
            <a:picLocks noChangeAspect="1" noChangeArrowheads="1"/>
          </p:cNvPicPr>
          <p:nvPr/>
        </p:nvPicPr>
        <p:blipFill>
          <a:blip r:embed="rId4" cstate="print"/>
          <a:srcRect/>
          <a:stretch>
            <a:fillRect/>
          </a:stretch>
        </p:blipFill>
        <p:spPr bwMode="auto">
          <a:xfrm>
            <a:off x="5940152" y="3933056"/>
            <a:ext cx="2520280" cy="208823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89644"/>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223119" y="521692"/>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607170"/>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89644"/>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sp>
        <p:nvSpPr>
          <p:cNvPr id="22" name="21 CuadroTexto"/>
          <p:cNvSpPr txBox="1"/>
          <p:nvPr/>
        </p:nvSpPr>
        <p:spPr>
          <a:xfrm>
            <a:off x="1259632" y="1628800"/>
            <a:ext cx="4680520" cy="923330"/>
          </a:xfrm>
          <a:prstGeom prst="rect">
            <a:avLst/>
          </a:prstGeom>
          <a:noFill/>
        </p:spPr>
        <p:txBody>
          <a:bodyPr wrap="square" rtlCol="0">
            <a:spAutoFit/>
          </a:bodyPr>
          <a:lstStyle/>
          <a:p>
            <a:pPr lvl="0"/>
            <a:r>
              <a:rPr lang="es-ES" b="1" dirty="0" smtClean="0">
                <a:latin typeface="Arial" pitchFamily="34" charset="0"/>
                <a:ea typeface="Times New Roman" pitchFamily="18" charset="0"/>
                <a:cs typeface="Arial" pitchFamily="34" charset="0"/>
              </a:rPr>
              <a:t>ALGUNOS DERIVADOS DE LOS AZÚCARES DE LA CAÑA</a:t>
            </a:r>
            <a:endParaRPr lang="es-VE" sz="1100" dirty="0" smtClean="0">
              <a:latin typeface="Arial" pitchFamily="34" charset="0"/>
              <a:cs typeface="Arial" pitchFamily="34" charset="0"/>
            </a:endParaRPr>
          </a:p>
          <a:p>
            <a:endParaRPr lang="es-VE" dirty="0"/>
          </a:p>
        </p:txBody>
      </p:sp>
      <p:sp>
        <p:nvSpPr>
          <p:cNvPr id="21" name="20 CuadroTexto"/>
          <p:cNvSpPr txBox="1"/>
          <p:nvPr/>
        </p:nvSpPr>
        <p:spPr>
          <a:xfrm>
            <a:off x="1331640" y="2348880"/>
            <a:ext cx="1656184" cy="523220"/>
          </a:xfrm>
          <a:prstGeom prst="rect">
            <a:avLst/>
          </a:prstGeom>
          <a:noFill/>
        </p:spPr>
        <p:txBody>
          <a:bodyPr wrap="square" rtlCol="0">
            <a:spAutoFit/>
          </a:bodyPr>
          <a:lstStyle/>
          <a:p>
            <a:r>
              <a:rPr lang="es-VE" sz="2800" u="sng" dirty="0" err="1" smtClean="0"/>
              <a:t>Dextrana</a:t>
            </a:r>
            <a:endParaRPr lang="es-VE" sz="2800" u="sng" dirty="0"/>
          </a:p>
        </p:txBody>
      </p:sp>
      <p:pic>
        <p:nvPicPr>
          <p:cNvPr id="26626" name="Picture 2"/>
          <p:cNvPicPr>
            <a:picLocks noChangeAspect="1" noChangeArrowheads="1"/>
          </p:cNvPicPr>
          <p:nvPr/>
        </p:nvPicPr>
        <p:blipFill>
          <a:blip r:embed="rId3" cstate="print"/>
          <a:srcRect/>
          <a:stretch>
            <a:fillRect/>
          </a:stretch>
        </p:blipFill>
        <p:spPr bwMode="auto">
          <a:xfrm>
            <a:off x="5868144" y="1628800"/>
            <a:ext cx="2592288" cy="2297435"/>
          </a:xfrm>
          <a:prstGeom prst="rect">
            <a:avLst/>
          </a:prstGeom>
          <a:noFill/>
          <a:ln w="9525">
            <a:noFill/>
            <a:miter lim="800000"/>
            <a:headEnd/>
            <a:tailEnd/>
          </a:ln>
        </p:spPr>
      </p:pic>
      <p:sp>
        <p:nvSpPr>
          <p:cNvPr id="23" name="22 CuadroTexto"/>
          <p:cNvSpPr txBox="1"/>
          <p:nvPr/>
        </p:nvSpPr>
        <p:spPr>
          <a:xfrm>
            <a:off x="1403648" y="2996952"/>
            <a:ext cx="4464496" cy="3046988"/>
          </a:xfrm>
          <a:prstGeom prst="rect">
            <a:avLst/>
          </a:prstGeom>
          <a:noFill/>
        </p:spPr>
        <p:txBody>
          <a:bodyPr wrap="square" rtlCol="0">
            <a:spAutoFit/>
          </a:bodyPr>
          <a:lstStyle/>
          <a:p>
            <a:pPr algn="just"/>
            <a:r>
              <a:rPr lang="es-VE" sz="2400" dirty="0" smtClean="0"/>
              <a:t>En la producción de azúcar, las dextranas son compuestos indeseables, sintetizados por microorganismos</a:t>
            </a:r>
          </a:p>
          <a:p>
            <a:pPr algn="just"/>
            <a:r>
              <a:rPr lang="es-VE" sz="2400" dirty="0" smtClean="0"/>
              <a:t>contaminantes a partir de la sacarosa, que provocan pérdidas significativas al incrementar la viscosidad en los</a:t>
            </a:r>
          </a:p>
          <a:p>
            <a:pPr algn="just"/>
            <a:r>
              <a:rPr lang="es-VE" sz="2400" dirty="0" smtClean="0"/>
              <a:t>flujos y reducir el recobrado industrial.</a:t>
            </a:r>
            <a:endParaRPr lang="es-VE" sz="2400" dirty="0"/>
          </a:p>
        </p:txBody>
      </p:sp>
      <p:pic>
        <p:nvPicPr>
          <p:cNvPr id="28674" name="Picture 2"/>
          <p:cNvPicPr>
            <a:picLocks noChangeAspect="1" noChangeArrowheads="1"/>
          </p:cNvPicPr>
          <p:nvPr/>
        </p:nvPicPr>
        <p:blipFill>
          <a:blip r:embed="rId4" cstate="print"/>
          <a:srcRect/>
          <a:stretch>
            <a:fillRect/>
          </a:stretch>
        </p:blipFill>
        <p:spPr bwMode="auto">
          <a:xfrm>
            <a:off x="5868144" y="4005064"/>
            <a:ext cx="2592288" cy="259228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62482"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89644"/>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223119" y="521692"/>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607170"/>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89644"/>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sp>
        <p:nvSpPr>
          <p:cNvPr id="22" name="21 CuadroTexto"/>
          <p:cNvSpPr txBox="1"/>
          <p:nvPr/>
        </p:nvSpPr>
        <p:spPr>
          <a:xfrm>
            <a:off x="1259632" y="1628800"/>
            <a:ext cx="4680520" cy="923330"/>
          </a:xfrm>
          <a:prstGeom prst="rect">
            <a:avLst/>
          </a:prstGeom>
          <a:noFill/>
        </p:spPr>
        <p:txBody>
          <a:bodyPr wrap="square" rtlCol="0">
            <a:spAutoFit/>
          </a:bodyPr>
          <a:lstStyle/>
          <a:p>
            <a:pPr lvl="0"/>
            <a:r>
              <a:rPr lang="es-ES" b="1" dirty="0" smtClean="0">
                <a:latin typeface="Arial" pitchFamily="34" charset="0"/>
                <a:ea typeface="Times New Roman" pitchFamily="18" charset="0"/>
                <a:cs typeface="Arial" pitchFamily="34" charset="0"/>
              </a:rPr>
              <a:t>ALGUNOS DERIVADOS DE LOS AZÚCARES DE LA CAÑA</a:t>
            </a:r>
            <a:endParaRPr lang="es-VE" sz="1100" dirty="0" smtClean="0">
              <a:latin typeface="Arial" pitchFamily="34" charset="0"/>
              <a:cs typeface="Arial" pitchFamily="34" charset="0"/>
            </a:endParaRPr>
          </a:p>
          <a:p>
            <a:endParaRPr lang="es-VE" dirty="0"/>
          </a:p>
        </p:txBody>
      </p:sp>
      <p:sp>
        <p:nvSpPr>
          <p:cNvPr id="21" name="20 CuadroTexto"/>
          <p:cNvSpPr txBox="1"/>
          <p:nvPr/>
        </p:nvSpPr>
        <p:spPr>
          <a:xfrm>
            <a:off x="1331640" y="2348880"/>
            <a:ext cx="1656184" cy="523220"/>
          </a:xfrm>
          <a:prstGeom prst="rect">
            <a:avLst/>
          </a:prstGeom>
          <a:noFill/>
        </p:spPr>
        <p:txBody>
          <a:bodyPr wrap="square" rtlCol="0">
            <a:spAutoFit/>
          </a:bodyPr>
          <a:lstStyle/>
          <a:p>
            <a:r>
              <a:rPr lang="es-VE" sz="2800" u="sng" dirty="0" err="1" smtClean="0"/>
              <a:t>xantana</a:t>
            </a:r>
            <a:endParaRPr lang="es-VE" sz="2800" u="sng" dirty="0"/>
          </a:p>
        </p:txBody>
      </p:sp>
      <p:sp>
        <p:nvSpPr>
          <p:cNvPr id="23" name="22 CuadroTexto"/>
          <p:cNvSpPr txBox="1"/>
          <p:nvPr/>
        </p:nvSpPr>
        <p:spPr>
          <a:xfrm>
            <a:off x="1187624" y="2996952"/>
            <a:ext cx="4680520" cy="3785652"/>
          </a:xfrm>
          <a:prstGeom prst="rect">
            <a:avLst/>
          </a:prstGeom>
          <a:noFill/>
        </p:spPr>
        <p:txBody>
          <a:bodyPr wrap="square" rtlCol="0">
            <a:spAutoFit/>
          </a:bodyPr>
          <a:lstStyle/>
          <a:p>
            <a:pPr algn="just"/>
            <a:r>
              <a:rPr lang="es-ES_tradnl" sz="2400" dirty="0" smtClean="0">
                <a:latin typeface="Arial"/>
                <a:ea typeface="Times New Roman"/>
                <a:cs typeface="Times New Roman"/>
              </a:rPr>
              <a:t>La goma </a:t>
            </a:r>
            <a:r>
              <a:rPr lang="es-ES_tradnl" sz="2400" dirty="0" err="1" smtClean="0">
                <a:latin typeface="Arial"/>
                <a:ea typeface="Times New Roman"/>
                <a:cs typeface="Times New Roman"/>
              </a:rPr>
              <a:t>Xantana</a:t>
            </a:r>
            <a:r>
              <a:rPr lang="es-ES_tradnl" sz="2400" dirty="0" smtClean="0">
                <a:latin typeface="Arial"/>
                <a:ea typeface="Times New Roman"/>
                <a:cs typeface="Times New Roman"/>
              </a:rPr>
              <a:t> es obtenida mediante un proceso tecnológico con la acción de </a:t>
            </a:r>
            <a:r>
              <a:rPr lang="es-ES_tradnl" sz="2400" dirty="0" smtClean="0">
                <a:latin typeface="Arial"/>
                <a:ea typeface="Times New Roman"/>
                <a:cs typeface="Times New Roman"/>
              </a:rPr>
              <a:t>microorganismos </a:t>
            </a:r>
            <a:r>
              <a:rPr lang="es-ES_tradnl" sz="2400" i="1" dirty="0" smtClean="0">
                <a:latin typeface="Arial"/>
                <a:ea typeface="Times New Roman"/>
                <a:cs typeface="Times New Roman"/>
              </a:rPr>
              <a:t>(</a:t>
            </a:r>
            <a:r>
              <a:rPr lang="es-VE" sz="2400" i="1" dirty="0" smtClean="0"/>
              <a:t>Xanthomonas campestris </a:t>
            </a:r>
            <a:r>
              <a:rPr lang="es-VE" sz="2400" i="1" dirty="0" smtClean="0"/>
              <a:t>)</a:t>
            </a:r>
            <a:r>
              <a:rPr lang="es-ES_tradnl" sz="2400" dirty="0" smtClean="0">
                <a:latin typeface="Arial"/>
                <a:ea typeface="Times New Roman"/>
                <a:cs typeface="Times New Roman"/>
              </a:rPr>
              <a:t> </a:t>
            </a:r>
            <a:r>
              <a:rPr lang="es-ES_tradnl" sz="2400" dirty="0" smtClean="0">
                <a:latin typeface="Arial"/>
                <a:ea typeface="Times New Roman"/>
                <a:cs typeface="Times New Roman"/>
              </a:rPr>
              <a:t>en sustratos con sacarosa (mieles o azúcar). Es importante el uso de soluciones de azúcar por su pureza y para controlar uniformemente la concentración</a:t>
            </a:r>
            <a:endParaRPr lang="es-VE" sz="2400" dirty="0"/>
          </a:p>
        </p:txBody>
      </p:sp>
      <p:pic>
        <p:nvPicPr>
          <p:cNvPr id="27650" name="Picture 2"/>
          <p:cNvPicPr>
            <a:picLocks noChangeAspect="1" noChangeArrowheads="1"/>
          </p:cNvPicPr>
          <p:nvPr/>
        </p:nvPicPr>
        <p:blipFill>
          <a:blip r:embed="rId3" cstate="print"/>
          <a:srcRect/>
          <a:stretch>
            <a:fillRect/>
          </a:stretch>
        </p:blipFill>
        <p:spPr bwMode="auto">
          <a:xfrm>
            <a:off x="5796137" y="1628800"/>
            <a:ext cx="2736304" cy="2809875"/>
          </a:xfrm>
          <a:prstGeom prst="rect">
            <a:avLst/>
          </a:prstGeom>
          <a:noFill/>
          <a:ln w="9525">
            <a:noFill/>
            <a:miter lim="800000"/>
            <a:headEnd/>
            <a:tailEnd/>
          </a:ln>
        </p:spPr>
      </p:pic>
      <p:pic>
        <p:nvPicPr>
          <p:cNvPr id="27651" name="Picture 3"/>
          <p:cNvPicPr>
            <a:picLocks noChangeAspect="1" noChangeArrowheads="1"/>
          </p:cNvPicPr>
          <p:nvPr/>
        </p:nvPicPr>
        <p:blipFill>
          <a:blip r:embed="rId4" cstate="print"/>
          <a:srcRect/>
          <a:stretch>
            <a:fillRect/>
          </a:stretch>
        </p:blipFill>
        <p:spPr bwMode="auto">
          <a:xfrm>
            <a:off x="5868144" y="4437112"/>
            <a:ext cx="2664296" cy="223224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graphicFrame>
        <p:nvGraphicFramePr>
          <p:cNvPr id="6" name="5 Tabla"/>
          <p:cNvGraphicFramePr>
            <a:graphicFrameLocks noGrp="1"/>
          </p:cNvGraphicFramePr>
          <p:nvPr/>
        </p:nvGraphicFramePr>
        <p:xfrm>
          <a:off x="1331640" y="1988840"/>
          <a:ext cx="6984776" cy="3962400"/>
        </p:xfrm>
        <a:graphic>
          <a:graphicData uri="http://schemas.openxmlformats.org/drawingml/2006/table">
            <a:tbl>
              <a:tblPr/>
              <a:tblGrid>
                <a:gridCol w="3527664"/>
                <a:gridCol w="3457112"/>
              </a:tblGrid>
              <a:tr h="432048">
                <a:tc gridSpan="2">
                  <a:txBody>
                    <a:bodyPr/>
                    <a:lstStyle/>
                    <a:p>
                      <a:r>
                        <a:rPr lang="es-VE" sz="3200" b="1" dirty="0" smtClean="0"/>
                        <a:t>Composición </a:t>
                      </a:r>
                      <a:r>
                        <a:rPr lang="es-VE" sz="3200" b="1" dirty="0"/>
                        <a:t>media de la caña de azúcar </a:t>
                      </a:r>
                      <a:endParaRPr lang="es-VE" sz="3200" dirty="0"/>
                    </a:p>
                  </a:txBody>
                  <a:tcPr anchor="ctr">
                    <a:lnL>
                      <a:noFill/>
                    </a:lnL>
                    <a:lnR>
                      <a:noFill/>
                    </a:lnR>
                    <a:lnT>
                      <a:noFill/>
                    </a:lnT>
                    <a:lnB>
                      <a:noFill/>
                    </a:lnB>
                    <a:solidFill>
                      <a:srgbClr val="F3F3F3"/>
                    </a:solidFill>
                  </a:tcPr>
                </a:tc>
                <a:tc hMerge="1">
                  <a:txBody>
                    <a:bodyPr/>
                    <a:lstStyle/>
                    <a:p>
                      <a:endParaRPr lang="es-VE"/>
                    </a:p>
                  </a:txBody>
                  <a:tcPr/>
                </a:tc>
              </a:tr>
              <a:tr h="432048">
                <a:tc>
                  <a:txBody>
                    <a:bodyPr/>
                    <a:lstStyle/>
                    <a:p>
                      <a:r>
                        <a:rPr lang="es-VE" sz="3200" b="1" dirty="0"/>
                        <a:t>Composición </a:t>
                      </a:r>
                    </a:p>
                  </a:txBody>
                  <a:tcPr anchor="ctr">
                    <a:lnL>
                      <a:noFill/>
                    </a:lnL>
                    <a:lnR>
                      <a:noFill/>
                    </a:lnR>
                    <a:lnT>
                      <a:noFill/>
                    </a:lnT>
                    <a:lnB>
                      <a:noFill/>
                    </a:lnB>
                    <a:solidFill>
                      <a:srgbClr val="F8F8F8"/>
                    </a:solidFill>
                  </a:tcPr>
                </a:tc>
                <a:tc>
                  <a:txBody>
                    <a:bodyPr/>
                    <a:lstStyle/>
                    <a:p>
                      <a:pPr algn="ctr"/>
                      <a:r>
                        <a:rPr lang="es-VE" sz="3200" b="1" dirty="0" smtClean="0"/>
                        <a:t>%</a:t>
                      </a:r>
                      <a:endParaRPr lang="es-VE" sz="3200" b="1" dirty="0"/>
                    </a:p>
                  </a:txBody>
                  <a:tcPr anchor="ctr">
                    <a:lnL>
                      <a:noFill/>
                    </a:lnL>
                    <a:lnR>
                      <a:noFill/>
                    </a:lnR>
                    <a:lnT>
                      <a:noFill/>
                    </a:lnT>
                    <a:lnB>
                      <a:noFill/>
                    </a:lnB>
                    <a:solidFill>
                      <a:srgbClr val="F8F8F8"/>
                    </a:solidFill>
                  </a:tcPr>
                </a:tc>
              </a:tr>
              <a:tr h="0">
                <a:tc>
                  <a:txBody>
                    <a:bodyPr/>
                    <a:lstStyle/>
                    <a:p>
                      <a:r>
                        <a:rPr lang="es-VE" sz="3200"/>
                        <a:t>Agua </a:t>
                      </a:r>
                    </a:p>
                  </a:txBody>
                  <a:tcPr anchor="ctr">
                    <a:lnL>
                      <a:noFill/>
                    </a:lnL>
                    <a:lnR>
                      <a:noFill/>
                    </a:lnR>
                    <a:lnT>
                      <a:noFill/>
                    </a:lnT>
                    <a:lnB>
                      <a:noFill/>
                    </a:lnB>
                    <a:solidFill>
                      <a:srgbClr val="FFFFFF"/>
                    </a:solidFill>
                  </a:tcPr>
                </a:tc>
                <a:tc>
                  <a:txBody>
                    <a:bodyPr/>
                    <a:lstStyle/>
                    <a:p>
                      <a:pPr algn="ctr"/>
                      <a:r>
                        <a:rPr lang="es-VE" sz="3200" dirty="0"/>
                        <a:t>65 - 75</a:t>
                      </a:r>
                    </a:p>
                  </a:txBody>
                  <a:tcPr anchor="ctr">
                    <a:lnL>
                      <a:noFill/>
                    </a:lnL>
                    <a:lnR>
                      <a:noFill/>
                    </a:lnR>
                    <a:lnT>
                      <a:noFill/>
                    </a:lnT>
                    <a:lnB>
                      <a:noFill/>
                    </a:lnB>
                    <a:solidFill>
                      <a:srgbClr val="FFFFFF"/>
                    </a:solidFill>
                  </a:tcPr>
                </a:tc>
              </a:tr>
              <a:tr h="432048">
                <a:tc>
                  <a:txBody>
                    <a:bodyPr/>
                    <a:lstStyle/>
                    <a:p>
                      <a:r>
                        <a:rPr lang="es-VE" sz="3200"/>
                        <a:t>Azúcares </a:t>
                      </a:r>
                    </a:p>
                  </a:txBody>
                  <a:tcPr anchor="ctr">
                    <a:lnL>
                      <a:noFill/>
                    </a:lnL>
                    <a:lnR>
                      <a:noFill/>
                    </a:lnR>
                    <a:lnT>
                      <a:noFill/>
                    </a:lnT>
                    <a:lnB>
                      <a:noFill/>
                    </a:lnB>
                    <a:solidFill>
                      <a:srgbClr val="FFFFFF"/>
                    </a:solidFill>
                  </a:tcPr>
                </a:tc>
                <a:tc>
                  <a:txBody>
                    <a:bodyPr/>
                    <a:lstStyle/>
                    <a:p>
                      <a:pPr algn="ctr"/>
                      <a:r>
                        <a:rPr lang="es-VE" sz="3200" dirty="0"/>
                        <a:t>11 - 18</a:t>
                      </a:r>
                    </a:p>
                  </a:txBody>
                  <a:tcPr anchor="ctr">
                    <a:lnL>
                      <a:noFill/>
                    </a:lnL>
                    <a:lnR>
                      <a:noFill/>
                    </a:lnR>
                    <a:lnT>
                      <a:noFill/>
                    </a:lnT>
                    <a:lnB>
                      <a:noFill/>
                    </a:lnB>
                    <a:solidFill>
                      <a:srgbClr val="FFFFFF"/>
                    </a:solidFill>
                  </a:tcPr>
                </a:tc>
              </a:tr>
              <a:tr h="432048">
                <a:tc>
                  <a:txBody>
                    <a:bodyPr/>
                    <a:lstStyle/>
                    <a:p>
                      <a:r>
                        <a:rPr lang="es-VE" sz="3200"/>
                        <a:t>Fibras </a:t>
                      </a:r>
                    </a:p>
                  </a:txBody>
                  <a:tcPr anchor="ctr">
                    <a:lnL>
                      <a:noFill/>
                    </a:lnL>
                    <a:lnR>
                      <a:noFill/>
                    </a:lnR>
                    <a:lnT>
                      <a:noFill/>
                    </a:lnT>
                    <a:lnB>
                      <a:noFill/>
                    </a:lnB>
                    <a:solidFill>
                      <a:srgbClr val="FFFFFF"/>
                    </a:solidFill>
                  </a:tcPr>
                </a:tc>
                <a:tc>
                  <a:txBody>
                    <a:bodyPr/>
                    <a:lstStyle/>
                    <a:p>
                      <a:pPr algn="ctr"/>
                      <a:r>
                        <a:rPr lang="es-VE" sz="3200" dirty="0"/>
                        <a:t>8 - 14</a:t>
                      </a:r>
                    </a:p>
                  </a:txBody>
                  <a:tcPr anchor="ctr">
                    <a:lnL>
                      <a:noFill/>
                    </a:lnL>
                    <a:lnR>
                      <a:noFill/>
                    </a:lnR>
                    <a:lnT>
                      <a:noFill/>
                    </a:lnT>
                    <a:lnB>
                      <a:noFill/>
                    </a:lnB>
                    <a:solidFill>
                      <a:srgbClr val="FFFFFF"/>
                    </a:solidFill>
                  </a:tcPr>
                </a:tc>
              </a:tr>
              <a:tr h="432048">
                <a:tc>
                  <a:txBody>
                    <a:bodyPr/>
                    <a:lstStyle/>
                    <a:p>
                      <a:r>
                        <a:rPr lang="es-VE" sz="3200" dirty="0"/>
                        <a:t>Sólidos solubles </a:t>
                      </a:r>
                    </a:p>
                  </a:txBody>
                  <a:tcPr anchor="ctr">
                    <a:lnL>
                      <a:noFill/>
                    </a:lnL>
                    <a:lnR>
                      <a:noFill/>
                    </a:lnR>
                    <a:lnT>
                      <a:noFill/>
                    </a:lnT>
                    <a:lnB>
                      <a:noFill/>
                    </a:lnB>
                    <a:solidFill>
                      <a:srgbClr val="FFFFFF"/>
                    </a:solidFill>
                  </a:tcPr>
                </a:tc>
                <a:tc>
                  <a:txBody>
                    <a:bodyPr/>
                    <a:lstStyle/>
                    <a:p>
                      <a:pPr algn="ctr"/>
                      <a:r>
                        <a:rPr lang="es-VE" sz="3200" dirty="0"/>
                        <a:t>12 - 23</a:t>
                      </a:r>
                    </a:p>
                  </a:txBody>
                  <a:tcPr anchor="ctr">
                    <a:lnL>
                      <a:noFill/>
                    </a:lnL>
                    <a:lnR>
                      <a:noFill/>
                    </a:lnR>
                    <a:lnT>
                      <a:noFill/>
                    </a:lnT>
                    <a:lnB>
                      <a:noFill/>
                    </a:lnB>
                    <a:solidFill>
                      <a:srgbClr val="FFFFFF"/>
                    </a:solidFill>
                  </a:tcPr>
                </a:tc>
              </a:tr>
            </a:tbl>
          </a:graphicData>
        </a:graphic>
      </p:graphicFrame>
      <p:sp>
        <p:nvSpPr>
          <p:cNvPr id="7" name="Rectangle 10"/>
          <p:cNvSpPr>
            <a:spLocks noChangeArrowheads="1"/>
          </p:cNvSpPr>
          <p:nvPr/>
        </p:nvSpPr>
        <p:spPr bwMode="auto">
          <a:xfrm>
            <a:off x="8459788" y="0"/>
            <a:ext cx="684212"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2809875"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Caña de azúcar …</a:t>
            </a:r>
            <a:endParaRPr kumimoji="0" lang="es-ES" sz="2400" b="1" i="0" u="none" strike="noStrike" kern="0" cap="none" spc="0" normalizeH="0" baseline="0" noProof="0" dirty="0" smtClean="0">
              <a:ln>
                <a:noFill/>
              </a:ln>
              <a:solidFill>
                <a:srgbClr val="333399"/>
              </a:solidFill>
              <a:effectLst/>
              <a:uLnTx/>
              <a:uFillTx/>
            </a:endParaRPr>
          </a:p>
        </p:txBody>
      </p:sp>
      <p:grpSp>
        <p:nvGrpSpPr>
          <p:cNvPr id="74" name="Group 6"/>
          <p:cNvGrpSpPr>
            <a:grpSpLocks/>
          </p:cNvGrpSpPr>
          <p:nvPr/>
        </p:nvGrpSpPr>
        <p:grpSpPr bwMode="auto">
          <a:xfrm>
            <a:off x="-36513" y="-26988"/>
            <a:ext cx="1152526" cy="6884988"/>
            <a:chOff x="235" y="-17"/>
            <a:chExt cx="834" cy="4337"/>
          </a:xfrm>
        </p:grpSpPr>
        <p:sp>
          <p:nvSpPr>
            <p:cNvPr id="75"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76"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77"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sp>
        <p:nvSpPr>
          <p:cNvPr id="78" name="Text Box 15"/>
          <p:cNvSpPr txBox="1">
            <a:spLocks noChangeArrowheads="1"/>
          </p:cNvSpPr>
          <p:nvPr/>
        </p:nvSpPr>
        <p:spPr bwMode="auto">
          <a:xfrm rot="16200000">
            <a:off x="-2183606" y="3706019"/>
            <a:ext cx="5475288" cy="457200"/>
          </a:xfrm>
          <a:prstGeom prst="rect">
            <a:avLst/>
          </a:prstGeom>
          <a:noFill/>
          <a:ln w="9525">
            <a:noFill/>
            <a:miter lim="800000"/>
            <a:headEnd/>
            <a:tailEnd/>
          </a:ln>
        </p:spPr>
        <p:txBody>
          <a:bodyPr>
            <a:spAutoFit/>
          </a:bodyPr>
          <a:lstStyle/>
          <a:p>
            <a:pPr algn="ctr">
              <a:spcBef>
                <a:spcPct val="50000"/>
              </a:spcBef>
            </a:pPr>
            <a:r>
              <a:rPr lang="es-ES" sz="2400" b="1" dirty="0" smtClean="0">
                <a:solidFill>
                  <a:srgbClr val="FFFF00"/>
                </a:solidFill>
                <a:latin typeface="Berlin Sans FB" pitchFamily="34" charset="0"/>
              </a:rPr>
              <a:t>COMPOSICION DE LA CAÑA…</a:t>
            </a:r>
            <a:endParaRPr lang="es-VE" sz="2400" dirty="0">
              <a:solidFill>
                <a:srgbClr val="FFFF00"/>
              </a:solidFill>
              <a:latin typeface="Berlin Sans FB" pitchFamily="34" charset="0"/>
            </a:endParaRPr>
          </a:p>
        </p:txBody>
      </p:sp>
      <p:pic>
        <p:nvPicPr>
          <p:cNvPr id="79"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Rectangle 10"/>
          <p:cNvSpPr>
            <a:spLocks noChangeArrowheads="1"/>
          </p:cNvSpPr>
          <p:nvPr/>
        </p:nvSpPr>
        <p:spPr bwMode="auto">
          <a:xfrm>
            <a:off x="8459788" y="0"/>
            <a:ext cx="684212"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72"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73" name="Rectangle 16"/>
          <p:cNvSpPr>
            <a:spLocks noChangeArrowheads="1"/>
          </p:cNvSpPr>
          <p:nvPr/>
        </p:nvSpPr>
        <p:spPr bwMode="auto">
          <a:xfrm>
            <a:off x="5722938" y="333375"/>
            <a:ext cx="2809875" cy="457200"/>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smtClean="0">
                <a:ln>
                  <a:noFill/>
                </a:ln>
                <a:solidFill>
                  <a:srgbClr val="333399"/>
                </a:solidFill>
                <a:effectLst/>
                <a:uLnTx/>
                <a:uFillTx/>
              </a:rPr>
              <a:t>Caña de azúcar …</a:t>
            </a:r>
            <a:endParaRPr kumimoji="0" lang="es-ES" sz="2400" b="1" i="0" u="none" strike="noStrike" kern="0" cap="none" spc="0" normalizeH="0" baseline="0" noProof="0" smtClean="0">
              <a:ln>
                <a:noFill/>
              </a:ln>
              <a:solidFill>
                <a:srgbClr val="333399"/>
              </a:solidFill>
              <a:effectLst/>
              <a:uLnTx/>
              <a:uFillTx/>
            </a:endParaRPr>
          </a:p>
        </p:txBody>
      </p:sp>
      <p:sp>
        <p:nvSpPr>
          <p:cNvPr id="74" name="Text Box 20"/>
          <p:cNvSpPr txBox="1">
            <a:spLocks noChangeArrowheads="1"/>
          </p:cNvSpPr>
          <p:nvPr/>
        </p:nvSpPr>
        <p:spPr bwMode="auto">
          <a:xfrm>
            <a:off x="2987675" y="908050"/>
            <a:ext cx="2016125" cy="304800"/>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Recepción de la caña</a:t>
            </a:r>
            <a:endParaRPr kumimoji="0" lang="es-ES" sz="1400" b="0" i="0" u="none" strike="noStrike" kern="0" cap="none" spc="0" normalizeH="0" baseline="0" noProof="0" smtClean="0">
              <a:ln>
                <a:noFill/>
              </a:ln>
              <a:solidFill>
                <a:sysClr val="windowText" lastClr="000000"/>
              </a:solidFill>
              <a:effectLst/>
              <a:uLnTx/>
              <a:uFillTx/>
            </a:endParaRPr>
          </a:p>
        </p:txBody>
      </p:sp>
      <p:sp>
        <p:nvSpPr>
          <p:cNvPr id="75" name="AutoShape 21"/>
          <p:cNvSpPr>
            <a:spLocks noChangeArrowheads="1"/>
          </p:cNvSpPr>
          <p:nvPr/>
        </p:nvSpPr>
        <p:spPr bwMode="auto">
          <a:xfrm>
            <a:off x="2916238" y="895350"/>
            <a:ext cx="2016125" cy="360363"/>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76" name="Line 22"/>
          <p:cNvSpPr>
            <a:spLocks noChangeShapeType="1"/>
          </p:cNvSpPr>
          <p:nvPr/>
        </p:nvSpPr>
        <p:spPr bwMode="auto">
          <a:xfrm>
            <a:off x="5075238" y="1125538"/>
            <a:ext cx="720725" cy="0"/>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77" name="Text Box 23"/>
          <p:cNvSpPr txBox="1">
            <a:spLocks noChangeArrowheads="1"/>
          </p:cNvSpPr>
          <p:nvPr/>
        </p:nvSpPr>
        <p:spPr bwMode="auto">
          <a:xfrm>
            <a:off x="6011863" y="908050"/>
            <a:ext cx="1800225" cy="879475"/>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Muestras p/ laboratorio</a:t>
            </a:r>
          </a:p>
          <a:p>
            <a:pPr marL="0" marR="0" lvl="0" indent="0" defTabSz="914400" eaLnBrk="1" fontAlgn="auto" latinLnBrk="0" hangingPunct="1">
              <a:lnSpc>
                <a:spcPct val="6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Pesado</a:t>
            </a:r>
          </a:p>
          <a:p>
            <a:pPr marL="0" marR="0" lvl="0" indent="0" defTabSz="914400" eaLnBrk="1" fontAlgn="auto" latinLnBrk="0" hangingPunct="1">
              <a:lnSpc>
                <a:spcPct val="6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Lavado</a:t>
            </a:r>
          </a:p>
          <a:p>
            <a:pPr marL="0" marR="0" lvl="0" indent="0" defTabSz="914400" eaLnBrk="1" fontAlgn="auto" latinLnBrk="0" hangingPunct="1">
              <a:lnSpc>
                <a:spcPct val="6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Picado</a:t>
            </a:r>
            <a:endParaRPr kumimoji="0" lang="es-ES" sz="1200" b="0" i="0" u="none" strike="noStrike" kern="0" cap="none" spc="0" normalizeH="0" baseline="0" noProof="0" smtClean="0">
              <a:ln>
                <a:noFill/>
              </a:ln>
              <a:solidFill>
                <a:sysClr val="windowText" lastClr="000000"/>
              </a:solidFill>
              <a:effectLst/>
              <a:uLnTx/>
              <a:uFillTx/>
            </a:endParaRPr>
          </a:p>
        </p:txBody>
      </p:sp>
      <p:sp>
        <p:nvSpPr>
          <p:cNvPr id="78" name="AutoShape 24"/>
          <p:cNvSpPr>
            <a:spLocks/>
          </p:cNvSpPr>
          <p:nvPr/>
        </p:nvSpPr>
        <p:spPr bwMode="auto">
          <a:xfrm>
            <a:off x="5940425" y="836613"/>
            <a:ext cx="71438" cy="863600"/>
          </a:xfrm>
          <a:prstGeom prst="leftBrace">
            <a:avLst>
              <a:gd name="adj1" fmla="val 100740"/>
              <a:gd name="adj2" fmla="val 50000"/>
            </a:avLst>
          </a:prstGeom>
          <a:noFill/>
          <a:ln w="9525">
            <a:solidFill>
              <a:srgbClr val="CC3300"/>
            </a:solidFill>
            <a:round/>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grpSp>
        <p:nvGrpSpPr>
          <p:cNvPr id="79" name="Group 29"/>
          <p:cNvGrpSpPr>
            <a:grpSpLocks/>
          </p:cNvGrpSpPr>
          <p:nvPr/>
        </p:nvGrpSpPr>
        <p:grpSpPr bwMode="auto">
          <a:xfrm>
            <a:off x="3203575" y="1628775"/>
            <a:ext cx="1439863" cy="360363"/>
            <a:chOff x="2245" y="1207"/>
            <a:chExt cx="907" cy="227"/>
          </a:xfrm>
        </p:grpSpPr>
        <p:sp>
          <p:nvSpPr>
            <p:cNvPr id="80" name="Text Box 26"/>
            <p:cNvSpPr txBox="1">
              <a:spLocks noChangeArrowheads="1"/>
            </p:cNvSpPr>
            <p:nvPr/>
          </p:nvSpPr>
          <p:spPr bwMode="auto">
            <a:xfrm>
              <a:off x="2245" y="1215"/>
              <a:ext cx="907" cy="192"/>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Molienda</a:t>
              </a:r>
              <a:endParaRPr kumimoji="0" lang="es-ES" sz="1400" b="0" i="0" u="none" strike="noStrike" kern="0" cap="none" spc="0" normalizeH="0" baseline="0" noProof="0" smtClean="0">
                <a:ln>
                  <a:noFill/>
                </a:ln>
                <a:solidFill>
                  <a:sysClr val="windowText" lastClr="000000"/>
                </a:solidFill>
                <a:effectLst/>
                <a:uLnTx/>
                <a:uFillTx/>
              </a:endParaRPr>
            </a:p>
          </p:txBody>
        </p:sp>
        <p:sp>
          <p:nvSpPr>
            <p:cNvPr id="81" name="AutoShape 27"/>
            <p:cNvSpPr>
              <a:spLocks noChangeArrowheads="1"/>
            </p:cNvSpPr>
            <p:nvPr/>
          </p:nvSpPr>
          <p:spPr bwMode="auto">
            <a:xfrm>
              <a:off x="2291" y="1207"/>
              <a:ext cx="771" cy="227"/>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grpSp>
      <p:sp>
        <p:nvSpPr>
          <p:cNvPr id="82" name="Line 28"/>
          <p:cNvSpPr>
            <a:spLocks noChangeShapeType="1"/>
          </p:cNvSpPr>
          <p:nvPr/>
        </p:nvSpPr>
        <p:spPr bwMode="auto">
          <a:xfrm>
            <a:off x="3851275" y="1268413"/>
            <a:ext cx="0" cy="360362"/>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3" name="Line 30"/>
          <p:cNvSpPr>
            <a:spLocks noChangeShapeType="1"/>
          </p:cNvSpPr>
          <p:nvPr/>
        </p:nvSpPr>
        <p:spPr bwMode="auto">
          <a:xfrm>
            <a:off x="4498975" y="1773238"/>
            <a:ext cx="433388" cy="0"/>
          </a:xfrm>
          <a:prstGeom prst="line">
            <a:avLst/>
          </a:prstGeom>
          <a:noFill/>
          <a:ln w="9525">
            <a:solidFill>
              <a:srgbClr val="0033CC"/>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4" name="Text Box 31"/>
          <p:cNvSpPr txBox="1">
            <a:spLocks noChangeArrowheads="1"/>
          </p:cNvSpPr>
          <p:nvPr/>
        </p:nvSpPr>
        <p:spPr bwMode="auto">
          <a:xfrm>
            <a:off x="4932363" y="1628775"/>
            <a:ext cx="720725" cy="4572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Agua caliente</a:t>
            </a:r>
            <a:endParaRPr kumimoji="0" lang="es-ES" sz="1200" b="0" i="0" u="none" strike="noStrike" kern="0" cap="none" spc="0" normalizeH="0" baseline="0" noProof="0" smtClean="0">
              <a:ln>
                <a:noFill/>
              </a:ln>
              <a:solidFill>
                <a:sysClr val="windowText" lastClr="000000"/>
              </a:solidFill>
              <a:effectLst/>
              <a:uLnTx/>
              <a:uFillTx/>
            </a:endParaRPr>
          </a:p>
        </p:txBody>
      </p:sp>
      <p:sp>
        <p:nvSpPr>
          <p:cNvPr id="85" name="Line 33"/>
          <p:cNvSpPr>
            <a:spLocks noChangeShapeType="1"/>
          </p:cNvSpPr>
          <p:nvPr/>
        </p:nvSpPr>
        <p:spPr bwMode="auto">
          <a:xfrm>
            <a:off x="3851275" y="1989138"/>
            <a:ext cx="0" cy="935037"/>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6" name="Line 34"/>
          <p:cNvSpPr>
            <a:spLocks noChangeShapeType="1"/>
          </p:cNvSpPr>
          <p:nvPr/>
        </p:nvSpPr>
        <p:spPr bwMode="auto">
          <a:xfrm flipV="1">
            <a:off x="2987675" y="2133600"/>
            <a:ext cx="865188" cy="142875"/>
          </a:xfrm>
          <a:prstGeom prst="line">
            <a:avLst/>
          </a:prstGeom>
          <a:noFill/>
          <a:ln w="9525">
            <a:solidFill>
              <a:srgbClr val="0033CC"/>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7" name="Text Box 36"/>
          <p:cNvSpPr txBox="1">
            <a:spLocks noChangeArrowheads="1"/>
          </p:cNvSpPr>
          <p:nvPr/>
        </p:nvSpPr>
        <p:spPr bwMode="auto">
          <a:xfrm>
            <a:off x="1593850" y="2146300"/>
            <a:ext cx="1439863" cy="3048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1" i="0" u="none" strike="noStrike" kern="0" cap="none" spc="0" normalizeH="0" baseline="0" noProof="0" smtClean="0">
                <a:ln>
                  <a:noFill/>
                </a:ln>
                <a:solidFill>
                  <a:sysClr val="windowText" lastClr="000000"/>
                </a:solidFill>
                <a:effectLst/>
                <a:uLnTx/>
                <a:uFillTx/>
              </a:rPr>
              <a:t>Bagazo</a:t>
            </a:r>
            <a:endParaRPr kumimoji="0" lang="es-ES" sz="1400" b="1" i="0" u="none" strike="noStrike" kern="0" cap="none" spc="0" normalizeH="0" baseline="0" noProof="0" smtClean="0">
              <a:ln>
                <a:noFill/>
              </a:ln>
              <a:solidFill>
                <a:sysClr val="windowText" lastClr="000000"/>
              </a:solidFill>
              <a:effectLst/>
              <a:uLnTx/>
              <a:uFillTx/>
            </a:endParaRPr>
          </a:p>
        </p:txBody>
      </p:sp>
      <p:sp>
        <p:nvSpPr>
          <p:cNvPr id="88" name="AutoShape 37"/>
          <p:cNvSpPr>
            <a:spLocks noChangeArrowheads="1"/>
          </p:cNvSpPr>
          <p:nvPr/>
        </p:nvSpPr>
        <p:spPr bwMode="auto">
          <a:xfrm>
            <a:off x="1692275" y="2133600"/>
            <a:ext cx="1223963" cy="360363"/>
          </a:xfrm>
          <a:prstGeom prst="roundRect">
            <a:avLst>
              <a:gd name="adj" fmla="val 16667"/>
            </a:avLst>
          </a:prstGeom>
          <a:noFill/>
          <a:ln w="38100">
            <a:solidFill>
              <a:srgbClr val="CC33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89" name="Text Box 38"/>
          <p:cNvSpPr txBox="1">
            <a:spLocks noChangeArrowheads="1"/>
          </p:cNvSpPr>
          <p:nvPr/>
        </p:nvSpPr>
        <p:spPr bwMode="auto">
          <a:xfrm>
            <a:off x="1619250" y="2865438"/>
            <a:ext cx="1439863" cy="304800"/>
          </a:xfrm>
          <a:prstGeom prst="rect">
            <a:avLst/>
          </a:prstGeom>
          <a:noFill/>
          <a:ln w="38100">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1" i="0" u="none" strike="noStrike" kern="0" cap="none" spc="0" normalizeH="0" baseline="0" noProof="0" smtClean="0">
                <a:ln>
                  <a:noFill/>
                </a:ln>
                <a:solidFill>
                  <a:sysClr val="windowText" lastClr="000000"/>
                </a:solidFill>
                <a:effectLst/>
                <a:uLnTx/>
                <a:uFillTx/>
              </a:rPr>
              <a:t>Bagacillo</a:t>
            </a:r>
            <a:endParaRPr kumimoji="0" lang="es-ES" sz="1400" b="1" i="0" u="none" strike="noStrike" kern="0" cap="none" spc="0" normalizeH="0" baseline="0" noProof="0" smtClean="0">
              <a:ln>
                <a:noFill/>
              </a:ln>
              <a:solidFill>
                <a:sysClr val="windowText" lastClr="000000"/>
              </a:solidFill>
              <a:effectLst/>
              <a:uLnTx/>
              <a:uFillTx/>
            </a:endParaRPr>
          </a:p>
        </p:txBody>
      </p:sp>
      <p:sp>
        <p:nvSpPr>
          <p:cNvPr id="90" name="AutoShape 39"/>
          <p:cNvSpPr>
            <a:spLocks noChangeArrowheads="1"/>
          </p:cNvSpPr>
          <p:nvPr/>
        </p:nvSpPr>
        <p:spPr bwMode="auto">
          <a:xfrm>
            <a:off x="1717675" y="2852738"/>
            <a:ext cx="1223963" cy="360362"/>
          </a:xfrm>
          <a:prstGeom prst="roundRect">
            <a:avLst>
              <a:gd name="adj" fmla="val 16667"/>
            </a:avLst>
          </a:prstGeom>
          <a:noFill/>
          <a:ln w="28575">
            <a:solidFill>
              <a:srgbClr val="CC33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91" name="Line 40"/>
          <p:cNvSpPr>
            <a:spLocks noChangeShapeType="1"/>
          </p:cNvSpPr>
          <p:nvPr/>
        </p:nvSpPr>
        <p:spPr bwMode="auto">
          <a:xfrm>
            <a:off x="2266950" y="2492375"/>
            <a:ext cx="0" cy="360363"/>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2" name="Line 41"/>
          <p:cNvSpPr>
            <a:spLocks noChangeShapeType="1"/>
          </p:cNvSpPr>
          <p:nvPr/>
        </p:nvSpPr>
        <p:spPr bwMode="auto">
          <a:xfrm>
            <a:off x="1835150" y="1773238"/>
            <a:ext cx="431800" cy="360362"/>
          </a:xfrm>
          <a:prstGeom prst="line">
            <a:avLst/>
          </a:prstGeom>
          <a:noFill/>
          <a:ln w="9525">
            <a:solidFill>
              <a:srgbClr val="0033CC"/>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3" name="Text Box 42"/>
          <p:cNvSpPr txBox="1">
            <a:spLocks noChangeArrowheads="1"/>
          </p:cNvSpPr>
          <p:nvPr/>
        </p:nvSpPr>
        <p:spPr bwMode="auto">
          <a:xfrm>
            <a:off x="1187450" y="1522413"/>
            <a:ext cx="1295400" cy="27463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Combustible</a:t>
            </a:r>
            <a:endParaRPr kumimoji="0" lang="es-ES" sz="1200" b="0" i="0" u="none" strike="noStrike" kern="0" cap="none" spc="0" normalizeH="0" baseline="0" noProof="0" smtClean="0">
              <a:ln>
                <a:noFill/>
              </a:ln>
              <a:solidFill>
                <a:sysClr val="windowText" lastClr="000000"/>
              </a:solidFill>
              <a:effectLst/>
              <a:uLnTx/>
              <a:uFillTx/>
            </a:endParaRPr>
          </a:p>
        </p:txBody>
      </p:sp>
      <p:sp>
        <p:nvSpPr>
          <p:cNvPr id="94" name="Text Box 44"/>
          <p:cNvSpPr txBox="1">
            <a:spLocks noChangeArrowheads="1"/>
          </p:cNvSpPr>
          <p:nvPr/>
        </p:nvSpPr>
        <p:spPr bwMode="auto">
          <a:xfrm>
            <a:off x="3152775" y="2936875"/>
            <a:ext cx="1439863" cy="3048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Jugo</a:t>
            </a:r>
            <a:endParaRPr kumimoji="0" lang="es-ES" sz="1400" b="0" i="0" u="none" strike="noStrike" kern="0" cap="none" spc="0" normalizeH="0" baseline="0" noProof="0" smtClean="0">
              <a:ln>
                <a:noFill/>
              </a:ln>
              <a:solidFill>
                <a:sysClr val="windowText" lastClr="000000"/>
              </a:solidFill>
              <a:effectLst/>
              <a:uLnTx/>
              <a:uFillTx/>
            </a:endParaRPr>
          </a:p>
        </p:txBody>
      </p:sp>
      <p:sp>
        <p:nvSpPr>
          <p:cNvPr id="95" name="AutoShape 45"/>
          <p:cNvSpPr>
            <a:spLocks noChangeArrowheads="1"/>
          </p:cNvSpPr>
          <p:nvPr/>
        </p:nvSpPr>
        <p:spPr bwMode="auto">
          <a:xfrm>
            <a:off x="3465513" y="2924175"/>
            <a:ext cx="792162" cy="360363"/>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96" name="Line 46"/>
          <p:cNvSpPr>
            <a:spLocks noChangeShapeType="1"/>
          </p:cNvSpPr>
          <p:nvPr/>
        </p:nvSpPr>
        <p:spPr bwMode="auto">
          <a:xfrm>
            <a:off x="3851275" y="3284538"/>
            <a:ext cx="0" cy="792162"/>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7" name="Line 47"/>
          <p:cNvSpPr>
            <a:spLocks noChangeShapeType="1"/>
          </p:cNvSpPr>
          <p:nvPr/>
        </p:nvSpPr>
        <p:spPr bwMode="auto">
          <a:xfrm>
            <a:off x="3849688" y="3621088"/>
            <a:ext cx="433387" cy="0"/>
          </a:xfrm>
          <a:prstGeom prst="line">
            <a:avLst/>
          </a:prstGeom>
          <a:noFill/>
          <a:ln w="9525">
            <a:solidFill>
              <a:srgbClr val="0033CC"/>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8" name="Text Box 48"/>
          <p:cNvSpPr txBox="1">
            <a:spLocks noChangeArrowheads="1"/>
          </p:cNvSpPr>
          <p:nvPr/>
        </p:nvSpPr>
        <p:spPr bwMode="auto">
          <a:xfrm>
            <a:off x="4219575" y="3476625"/>
            <a:ext cx="1216025" cy="4572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Clarificación (Ca CO</a:t>
            </a:r>
            <a:r>
              <a:rPr kumimoji="0" lang="es-ES_tradnl" sz="1200" b="0" i="0" u="none" strike="noStrike" kern="0" cap="none" spc="0" normalizeH="0" baseline="-25000" noProof="0" smtClean="0">
                <a:ln>
                  <a:noFill/>
                </a:ln>
                <a:solidFill>
                  <a:sysClr val="windowText" lastClr="000000"/>
                </a:solidFill>
                <a:effectLst/>
                <a:uLnTx/>
                <a:uFillTx/>
              </a:rPr>
              <a:t>3</a:t>
            </a:r>
            <a:r>
              <a:rPr kumimoji="0" lang="es-ES_tradnl" sz="1200" b="0" i="0" u="none" strike="noStrike" kern="0" cap="none" spc="0" normalizeH="0" baseline="0" noProof="0" smtClean="0">
                <a:ln>
                  <a:noFill/>
                </a:ln>
                <a:solidFill>
                  <a:sysClr val="windowText" lastClr="000000"/>
                </a:solidFill>
                <a:effectLst/>
                <a:uLnTx/>
                <a:uFillTx/>
              </a:rPr>
              <a:t>)</a:t>
            </a:r>
            <a:endParaRPr kumimoji="0" lang="es-ES" sz="1200" b="0" i="0" u="none" strike="noStrike" kern="0" cap="none" spc="0" normalizeH="0" baseline="-25000" noProof="0" smtClean="0">
              <a:ln>
                <a:noFill/>
              </a:ln>
              <a:solidFill>
                <a:sysClr val="windowText" lastClr="000000"/>
              </a:solidFill>
              <a:effectLst/>
              <a:uLnTx/>
              <a:uFillTx/>
            </a:endParaRPr>
          </a:p>
        </p:txBody>
      </p:sp>
      <p:grpSp>
        <p:nvGrpSpPr>
          <p:cNvPr id="99" name="Group 49"/>
          <p:cNvGrpSpPr>
            <a:grpSpLocks/>
          </p:cNvGrpSpPr>
          <p:nvPr/>
        </p:nvGrpSpPr>
        <p:grpSpPr bwMode="auto">
          <a:xfrm>
            <a:off x="3203575" y="4076700"/>
            <a:ext cx="1439863" cy="501650"/>
            <a:chOff x="2245" y="1207"/>
            <a:chExt cx="907" cy="227"/>
          </a:xfrm>
        </p:grpSpPr>
        <p:sp>
          <p:nvSpPr>
            <p:cNvPr id="100" name="Text Box 50"/>
            <p:cNvSpPr txBox="1">
              <a:spLocks noChangeArrowheads="1"/>
            </p:cNvSpPr>
            <p:nvPr/>
          </p:nvSpPr>
          <p:spPr bwMode="auto">
            <a:xfrm>
              <a:off x="2245" y="1215"/>
              <a:ext cx="907" cy="20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Jugo claro</a:t>
              </a:r>
            </a:p>
            <a:p>
              <a:pPr marL="0" marR="0" lvl="0" indent="0" algn="ctr" defTabSz="914400" eaLnBrk="1" fontAlgn="auto" latinLnBrk="0" hangingPunct="1">
                <a:lnSpc>
                  <a:spcPct val="3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(10-12 ºBrix)</a:t>
              </a:r>
              <a:endParaRPr kumimoji="0" lang="es-ES" sz="1200" b="0" i="0" u="none" strike="noStrike" kern="0" cap="none" spc="0" normalizeH="0" baseline="0" noProof="0" smtClean="0">
                <a:ln>
                  <a:noFill/>
                </a:ln>
                <a:solidFill>
                  <a:sysClr val="windowText" lastClr="000000"/>
                </a:solidFill>
                <a:effectLst/>
                <a:uLnTx/>
                <a:uFillTx/>
              </a:endParaRPr>
            </a:p>
          </p:txBody>
        </p:sp>
        <p:sp>
          <p:nvSpPr>
            <p:cNvPr id="101" name="AutoShape 51"/>
            <p:cNvSpPr>
              <a:spLocks noChangeArrowheads="1"/>
            </p:cNvSpPr>
            <p:nvPr/>
          </p:nvSpPr>
          <p:spPr bwMode="auto">
            <a:xfrm>
              <a:off x="2291" y="1207"/>
              <a:ext cx="771" cy="227"/>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grpSp>
      <p:sp>
        <p:nvSpPr>
          <p:cNvPr id="102" name="Line 52"/>
          <p:cNvSpPr>
            <a:spLocks noChangeShapeType="1"/>
          </p:cNvSpPr>
          <p:nvPr/>
        </p:nvSpPr>
        <p:spPr bwMode="auto">
          <a:xfrm>
            <a:off x="3417888" y="3624263"/>
            <a:ext cx="433387" cy="0"/>
          </a:xfrm>
          <a:prstGeom prst="line">
            <a:avLst/>
          </a:prstGeom>
          <a:noFill/>
          <a:ln w="9525">
            <a:solidFill>
              <a:srgbClr val="0033CC"/>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03" name="Text Box 53"/>
          <p:cNvSpPr txBox="1">
            <a:spLocks noChangeArrowheads="1"/>
          </p:cNvSpPr>
          <p:nvPr/>
        </p:nvSpPr>
        <p:spPr bwMode="auto">
          <a:xfrm>
            <a:off x="2411413" y="3500438"/>
            <a:ext cx="1295400" cy="27463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Cachaza</a:t>
            </a:r>
            <a:endParaRPr kumimoji="0" lang="es-ES" sz="1200" b="0" i="0" u="none" strike="noStrike" kern="0" cap="none" spc="0" normalizeH="0" baseline="0" noProof="0" smtClean="0">
              <a:ln>
                <a:noFill/>
              </a:ln>
              <a:solidFill>
                <a:sysClr val="windowText" lastClr="000000"/>
              </a:solidFill>
              <a:effectLst/>
              <a:uLnTx/>
              <a:uFillTx/>
            </a:endParaRPr>
          </a:p>
        </p:txBody>
      </p:sp>
      <p:sp>
        <p:nvSpPr>
          <p:cNvPr id="104" name="Line 54"/>
          <p:cNvSpPr>
            <a:spLocks noChangeShapeType="1"/>
          </p:cNvSpPr>
          <p:nvPr/>
        </p:nvSpPr>
        <p:spPr bwMode="auto">
          <a:xfrm>
            <a:off x="3851275" y="4581525"/>
            <a:ext cx="0" cy="647700"/>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05" name="Line 56"/>
          <p:cNvSpPr>
            <a:spLocks noChangeShapeType="1"/>
          </p:cNvSpPr>
          <p:nvPr/>
        </p:nvSpPr>
        <p:spPr bwMode="auto">
          <a:xfrm>
            <a:off x="3849688" y="4883150"/>
            <a:ext cx="433387" cy="0"/>
          </a:xfrm>
          <a:prstGeom prst="line">
            <a:avLst/>
          </a:prstGeom>
          <a:noFill/>
          <a:ln w="9525">
            <a:solidFill>
              <a:srgbClr val="0033CC"/>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06" name="Text Box 57"/>
          <p:cNvSpPr txBox="1">
            <a:spLocks noChangeArrowheads="1"/>
          </p:cNvSpPr>
          <p:nvPr/>
        </p:nvSpPr>
        <p:spPr bwMode="auto">
          <a:xfrm>
            <a:off x="4140200" y="4738688"/>
            <a:ext cx="1296988" cy="274637"/>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Evaporación</a:t>
            </a:r>
            <a:endParaRPr kumimoji="0" lang="es-ES" sz="1200" b="0" i="0" u="none" strike="noStrike" kern="0" cap="none" spc="0" normalizeH="0" baseline="0" noProof="0" smtClean="0">
              <a:ln>
                <a:noFill/>
              </a:ln>
              <a:solidFill>
                <a:sysClr val="windowText" lastClr="000000"/>
              </a:solidFill>
              <a:effectLst/>
              <a:uLnTx/>
              <a:uFillTx/>
            </a:endParaRPr>
          </a:p>
        </p:txBody>
      </p:sp>
      <p:grpSp>
        <p:nvGrpSpPr>
          <p:cNvPr id="107" name="Group 58"/>
          <p:cNvGrpSpPr>
            <a:grpSpLocks/>
          </p:cNvGrpSpPr>
          <p:nvPr/>
        </p:nvGrpSpPr>
        <p:grpSpPr bwMode="auto">
          <a:xfrm>
            <a:off x="3203575" y="5232400"/>
            <a:ext cx="1439863" cy="501650"/>
            <a:chOff x="2245" y="1207"/>
            <a:chExt cx="907" cy="227"/>
          </a:xfrm>
        </p:grpSpPr>
        <p:sp>
          <p:nvSpPr>
            <p:cNvPr id="108" name="Text Box 59"/>
            <p:cNvSpPr txBox="1">
              <a:spLocks noChangeArrowheads="1"/>
            </p:cNvSpPr>
            <p:nvPr/>
          </p:nvSpPr>
          <p:spPr bwMode="auto">
            <a:xfrm>
              <a:off x="2245" y="1215"/>
              <a:ext cx="907" cy="20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Jarabe</a:t>
              </a:r>
            </a:p>
            <a:p>
              <a:pPr marL="0" marR="0" lvl="0" indent="0" algn="ctr" defTabSz="914400" eaLnBrk="1" fontAlgn="auto" latinLnBrk="0" hangingPunct="1">
                <a:lnSpc>
                  <a:spcPct val="3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(55-60 ºBrix)</a:t>
              </a:r>
              <a:endParaRPr kumimoji="0" lang="es-ES" sz="1200" b="0" i="0" u="none" strike="noStrike" kern="0" cap="none" spc="0" normalizeH="0" baseline="0" noProof="0" smtClean="0">
                <a:ln>
                  <a:noFill/>
                </a:ln>
                <a:solidFill>
                  <a:sysClr val="windowText" lastClr="000000"/>
                </a:solidFill>
                <a:effectLst/>
                <a:uLnTx/>
                <a:uFillTx/>
              </a:endParaRPr>
            </a:p>
          </p:txBody>
        </p:sp>
        <p:sp>
          <p:nvSpPr>
            <p:cNvPr id="109" name="AutoShape 60"/>
            <p:cNvSpPr>
              <a:spLocks noChangeArrowheads="1"/>
            </p:cNvSpPr>
            <p:nvPr/>
          </p:nvSpPr>
          <p:spPr bwMode="auto">
            <a:xfrm>
              <a:off x="2291" y="1207"/>
              <a:ext cx="771" cy="227"/>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grpSp>
      <p:sp>
        <p:nvSpPr>
          <p:cNvPr id="110" name="Line 61"/>
          <p:cNvSpPr>
            <a:spLocks noChangeShapeType="1"/>
          </p:cNvSpPr>
          <p:nvPr/>
        </p:nvSpPr>
        <p:spPr bwMode="auto">
          <a:xfrm>
            <a:off x="4498975" y="5445125"/>
            <a:ext cx="576263" cy="0"/>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11" name="Text Box 66"/>
          <p:cNvSpPr txBox="1">
            <a:spLocks noChangeArrowheads="1"/>
          </p:cNvSpPr>
          <p:nvPr/>
        </p:nvSpPr>
        <p:spPr bwMode="auto">
          <a:xfrm>
            <a:off x="5003800" y="5313363"/>
            <a:ext cx="1439863" cy="3048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Cristalización</a:t>
            </a:r>
            <a:endParaRPr kumimoji="0" lang="es-ES" sz="1400" b="0" i="0" u="none" strike="noStrike" kern="0" cap="none" spc="0" normalizeH="0" baseline="0" noProof="0" smtClean="0">
              <a:ln>
                <a:noFill/>
              </a:ln>
              <a:solidFill>
                <a:sysClr val="windowText" lastClr="000000"/>
              </a:solidFill>
              <a:effectLst/>
              <a:uLnTx/>
              <a:uFillTx/>
            </a:endParaRPr>
          </a:p>
        </p:txBody>
      </p:sp>
      <p:sp>
        <p:nvSpPr>
          <p:cNvPr id="112" name="AutoShape 67"/>
          <p:cNvSpPr>
            <a:spLocks noChangeArrowheads="1"/>
          </p:cNvSpPr>
          <p:nvPr/>
        </p:nvSpPr>
        <p:spPr bwMode="auto">
          <a:xfrm>
            <a:off x="5076825" y="5300663"/>
            <a:ext cx="1295400" cy="360362"/>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113" name="Line 68"/>
          <p:cNvSpPr>
            <a:spLocks noChangeShapeType="1"/>
          </p:cNvSpPr>
          <p:nvPr/>
        </p:nvSpPr>
        <p:spPr bwMode="auto">
          <a:xfrm>
            <a:off x="6372225" y="5445125"/>
            <a:ext cx="576263" cy="0"/>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14" name="Text Box 69"/>
          <p:cNvSpPr txBox="1">
            <a:spLocks noChangeArrowheads="1"/>
          </p:cNvSpPr>
          <p:nvPr/>
        </p:nvSpPr>
        <p:spPr bwMode="auto">
          <a:xfrm>
            <a:off x="6877050" y="5300663"/>
            <a:ext cx="1439863" cy="3048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Centrifugado</a:t>
            </a:r>
            <a:endParaRPr kumimoji="0" lang="es-ES" sz="1400" b="0" i="0" u="none" strike="noStrike" kern="0" cap="none" spc="0" normalizeH="0" baseline="0" noProof="0" smtClean="0">
              <a:ln>
                <a:noFill/>
              </a:ln>
              <a:solidFill>
                <a:sysClr val="windowText" lastClr="000000"/>
              </a:solidFill>
              <a:effectLst/>
              <a:uLnTx/>
              <a:uFillTx/>
            </a:endParaRPr>
          </a:p>
        </p:txBody>
      </p:sp>
      <p:sp>
        <p:nvSpPr>
          <p:cNvPr id="115" name="AutoShape 70"/>
          <p:cNvSpPr>
            <a:spLocks noChangeArrowheads="1"/>
          </p:cNvSpPr>
          <p:nvPr/>
        </p:nvSpPr>
        <p:spPr bwMode="auto">
          <a:xfrm>
            <a:off x="6948488" y="5287963"/>
            <a:ext cx="1295400" cy="360362"/>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116" name="Line 71"/>
          <p:cNvSpPr>
            <a:spLocks noChangeShapeType="1"/>
          </p:cNvSpPr>
          <p:nvPr/>
        </p:nvSpPr>
        <p:spPr bwMode="auto">
          <a:xfrm>
            <a:off x="7596188" y="5661025"/>
            <a:ext cx="0" cy="360363"/>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grpSp>
        <p:nvGrpSpPr>
          <p:cNvPr id="117" name="Group 75"/>
          <p:cNvGrpSpPr>
            <a:grpSpLocks/>
          </p:cNvGrpSpPr>
          <p:nvPr/>
        </p:nvGrpSpPr>
        <p:grpSpPr bwMode="auto">
          <a:xfrm>
            <a:off x="4932363" y="6096000"/>
            <a:ext cx="1439862" cy="501650"/>
            <a:chOff x="2245" y="1207"/>
            <a:chExt cx="907" cy="227"/>
          </a:xfrm>
        </p:grpSpPr>
        <p:sp>
          <p:nvSpPr>
            <p:cNvPr id="118" name="Text Box 76"/>
            <p:cNvSpPr txBox="1">
              <a:spLocks noChangeArrowheads="1"/>
            </p:cNvSpPr>
            <p:nvPr/>
          </p:nvSpPr>
          <p:spPr bwMode="auto">
            <a:xfrm>
              <a:off x="2245" y="1215"/>
              <a:ext cx="907" cy="20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Secado</a:t>
              </a:r>
            </a:p>
            <a:p>
              <a:pPr marL="0" marR="0" lvl="0" indent="0" algn="ctr" defTabSz="914400" eaLnBrk="1" fontAlgn="auto" latinLnBrk="0" hangingPunct="1">
                <a:lnSpc>
                  <a:spcPct val="3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(0,05 % MS)</a:t>
              </a:r>
              <a:endParaRPr kumimoji="0" lang="es-ES" sz="1200" b="0" i="0" u="none" strike="noStrike" kern="0" cap="none" spc="0" normalizeH="0" baseline="0" noProof="0" smtClean="0">
                <a:ln>
                  <a:noFill/>
                </a:ln>
                <a:solidFill>
                  <a:sysClr val="windowText" lastClr="000000"/>
                </a:solidFill>
                <a:effectLst/>
                <a:uLnTx/>
                <a:uFillTx/>
              </a:endParaRPr>
            </a:p>
          </p:txBody>
        </p:sp>
        <p:sp>
          <p:nvSpPr>
            <p:cNvPr id="119" name="AutoShape 77"/>
            <p:cNvSpPr>
              <a:spLocks noChangeArrowheads="1"/>
            </p:cNvSpPr>
            <p:nvPr/>
          </p:nvSpPr>
          <p:spPr bwMode="auto">
            <a:xfrm>
              <a:off x="2291" y="1207"/>
              <a:ext cx="771" cy="227"/>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grpSp>
      <p:grpSp>
        <p:nvGrpSpPr>
          <p:cNvPr id="120" name="Group 79"/>
          <p:cNvGrpSpPr>
            <a:grpSpLocks/>
          </p:cNvGrpSpPr>
          <p:nvPr/>
        </p:nvGrpSpPr>
        <p:grpSpPr bwMode="auto">
          <a:xfrm>
            <a:off x="3276600" y="6167438"/>
            <a:ext cx="1439863" cy="360362"/>
            <a:chOff x="2245" y="1207"/>
            <a:chExt cx="907" cy="227"/>
          </a:xfrm>
        </p:grpSpPr>
        <p:sp>
          <p:nvSpPr>
            <p:cNvPr id="121" name="Text Box 80"/>
            <p:cNvSpPr txBox="1">
              <a:spLocks noChangeArrowheads="1"/>
            </p:cNvSpPr>
            <p:nvPr/>
          </p:nvSpPr>
          <p:spPr bwMode="auto">
            <a:xfrm>
              <a:off x="2245" y="1215"/>
              <a:ext cx="907" cy="192"/>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Enfriado</a:t>
              </a:r>
              <a:endParaRPr kumimoji="0" lang="es-ES" sz="1400" b="0" i="0" u="none" strike="noStrike" kern="0" cap="none" spc="0" normalizeH="0" baseline="0" noProof="0" smtClean="0">
                <a:ln>
                  <a:noFill/>
                </a:ln>
                <a:solidFill>
                  <a:sysClr val="windowText" lastClr="000000"/>
                </a:solidFill>
                <a:effectLst/>
                <a:uLnTx/>
                <a:uFillTx/>
              </a:endParaRPr>
            </a:p>
          </p:txBody>
        </p:sp>
        <p:sp>
          <p:nvSpPr>
            <p:cNvPr id="122" name="AutoShape 81"/>
            <p:cNvSpPr>
              <a:spLocks noChangeArrowheads="1"/>
            </p:cNvSpPr>
            <p:nvPr/>
          </p:nvSpPr>
          <p:spPr bwMode="auto">
            <a:xfrm>
              <a:off x="2291" y="1207"/>
              <a:ext cx="771" cy="227"/>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grpSp>
      <p:sp>
        <p:nvSpPr>
          <p:cNvPr id="123" name="Line 82"/>
          <p:cNvSpPr>
            <a:spLocks noChangeShapeType="1"/>
          </p:cNvSpPr>
          <p:nvPr/>
        </p:nvSpPr>
        <p:spPr bwMode="auto">
          <a:xfrm>
            <a:off x="4572000" y="6311900"/>
            <a:ext cx="433388" cy="0"/>
          </a:xfrm>
          <a:prstGeom prst="line">
            <a:avLst/>
          </a:prstGeom>
          <a:noFill/>
          <a:ln w="9525">
            <a:solidFill>
              <a:srgbClr val="0033CC"/>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24" name="Line 83"/>
          <p:cNvSpPr>
            <a:spLocks noChangeShapeType="1"/>
          </p:cNvSpPr>
          <p:nvPr/>
        </p:nvSpPr>
        <p:spPr bwMode="auto">
          <a:xfrm flipV="1">
            <a:off x="7596188" y="4941888"/>
            <a:ext cx="0" cy="358775"/>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25" name="Text Box 85"/>
          <p:cNvSpPr txBox="1">
            <a:spLocks noChangeArrowheads="1"/>
          </p:cNvSpPr>
          <p:nvPr/>
        </p:nvSpPr>
        <p:spPr bwMode="auto">
          <a:xfrm>
            <a:off x="6877050" y="4594225"/>
            <a:ext cx="1439863" cy="3048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1" i="0" u="none" strike="noStrike" kern="0" cap="none" spc="0" normalizeH="0" baseline="0" noProof="0" smtClean="0">
                <a:ln>
                  <a:noFill/>
                </a:ln>
                <a:solidFill>
                  <a:sysClr val="windowText" lastClr="000000"/>
                </a:solidFill>
                <a:effectLst/>
                <a:uLnTx/>
                <a:uFillTx/>
              </a:rPr>
              <a:t>Melaza</a:t>
            </a:r>
            <a:endParaRPr kumimoji="0" lang="es-ES" sz="1400" b="1" i="0" u="none" strike="noStrike" kern="0" cap="none" spc="0" normalizeH="0" baseline="0" noProof="0" smtClean="0">
              <a:ln>
                <a:noFill/>
              </a:ln>
              <a:solidFill>
                <a:sysClr val="windowText" lastClr="000000"/>
              </a:solidFill>
              <a:effectLst/>
              <a:uLnTx/>
              <a:uFillTx/>
            </a:endParaRPr>
          </a:p>
        </p:txBody>
      </p:sp>
      <p:sp>
        <p:nvSpPr>
          <p:cNvPr id="126" name="AutoShape 86"/>
          <p:cNvSpPr>
            <a:spLocks noChangeArrowheads="1"/>
          </p:cNvSpPr>
          <p:nvPr/>
        </p:nvSpPr>
        <p:spPr bwMode="auto">
          <a:xfrm>
            <a:off x="6969125" y="4581525"/>
            <a:ext cx="1223963" cy="360363"/>
          </a:xfrm>
          <a:prstGeom prst="roundRect">
            <a:avLst>
              <a:gd name="adj" fmla="val 16667"/>
            </a:avLst>
          </a:prstGeom>
          <a:noFill/>
          <a:ln w="38100">
            <a:solidFill>
              <a:srgbClr val="CC33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127" name="Text Box 88"/>
          <p:cNvSpPr txBox="1">
            <a:spLocks noChangeArrowheads="1"/>
          </p:cNvSpPr>
          <p:nvPr/>
        </p:nvSpPr>
        <p:spPr bwMode="auto">
          <a:xfrm>
            <a:off x="6589713" y="5988050"/>
            <a:ext cx="1943100" cy="727075"/>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Refinación</a:t>
            </a:r>
          </a:p>
          <a:p>
            <a:pPr marL="0" marR="0" lvl="0" indent="0" algn="ctr" defTabSz="914400" eaLnBrk="1" fontAlgn="auto" latinLnBrk="0" hangingPunct="1">
              <a:lnSpc>
                <a:spcPct val="90000"/>
              </a:lnSpc>
              <a:spcBef>
                <a:spcPct val="50000"/>
              </a:spcBef>
              <a:spcAft>
                <a:spcPts val="0"/>
              </a:spcAft>
              <a:buClrTx/>
              <a:buSzTx/>
              <a:buFontTx/>
              <a:buNone/>
              <a:tabLst/>
              <a:defRPr/>
            </a:pPr>
            <a:r>
              <a:rPr kumimoji="0" lang="es-VE" sz="1200" b="0" i="0" u="none" strike="noStrike" kern="0" cap="none" spc="0" normalizeH="0" baseline="0" noProof="0" smtClean="0">
                <a:ln>
                  <a:noFill/>
                </a:ln>
                <a:solidFill>
                  <a:sysClr val="windowText" lastClr="000000"/>
                </a:solidFill>
                <a:effectLst/>
                <a:uLnTx/>
                <a:uFillTx/>
              </a:rPr>
              <a:t>H</a:t>
            </a:r>
            <a:r>
              <a:rPr kumimoji="0" lang="es-VE" sz="1200" b="0" i="0" u="none" strike="noStrike" kern="0" cap="none" spc="0" normalizeH="0" baseline="-25000" noProof="0" smtClean="0">
                <a:ln>
                  <a:noFill/>
                </a:ln>
                <a:solidFill>
                  <a:sysClr val="windowText" lastClr="000000"/>
                </a:solidFill>
                <a:effectLst/>
                <a:uLnTx/>
                <a:uFillTx/>
              </a:rPr>
              <a:t>2</a:t>
            </a:r>
            <a:r>
              <a:rPr kumimoji="0" lang="es-VE" sz="1200" b="0" i="0" u="none" strike="noStrike" kern="0" cap="none" spc="0" normalizeH="0" baseline="0" noProof="0" smtClean="0">
                <a:ln>
                  <a:noFill/>
                </a:ln>
                <a:solidFill>
                  <a:sysClr val="windowText" lastClr="000000"/>
                </a:solidFill>
                <a:effectLst/>
                <a:uLnTx/>
                <a:uFillTx/>
              </a:rPr>
              <a:t>PO</a:t>
            </a:r>
            <a:r>
              <a:rPr kumimoji="0" lang="es-VE" sz="1200" b="0" i="0" u="none" strike="noStrike" kern="0" cap="none" spc="0" normalizeH="0" baseline="-25000" noProof="0" smtClean="0">
                <a:ln>
                  <a:noFill/>
                </a:ln>
                <a:solidFill>
                  <a:sysClr val="windowText" lastClr="000000"/>
                </a:solidFill>
                <a:effectLst/>
                <a:uLnTx/>
                <a:uFillTx/>
              </a:rPr>
              <a:t>4</a:t>
            </a:r>
            <a:r>
              <a:rPr kumimoji="0" lang="es-VE" sz="1200" b="0" i="0" u="none" strike="noStrike" kern="0" cap="none" spc="0" normalizeH="0" baseline="0" noProof="0" smtClean="0">
                <a:ln>
                  <a:noFill/>
                </a:ln>
                <a:solidFill>
                  <a:sysClr val="windowText" lastClr="000000"/>
                </a:solidFill>
                <a:effectLst/>
                <a:uLnTx/>
                <a:uFillTx/>
              </a:rPr>
              <a:t> y sacarato de calcio </a:t>
            </a:r>
            <a:endParaRPr kumimoji="0" lang="es-ES" sz="1200" b="0" i="0" u="none" strike="noStrike" kern="0" cap="none" spc="0" normalizeH="0" baseline="0" noProof="0" smtClean="0">
              <a:ln>
                <a:noFill/>
              </a:ln>
              <a:solidFill>
                <a:sysClr val="windowText" lastClr="000000"/>
              </a:solidFill>
              <a:effectLst/>
              <a:uLnTx/>
              <a:uFillTx/>
            </a:endParaRPr>
          </a:p>
        </p:txBody>
      </p:sp>
      <p:sp>
        <p:nvSpPr>
          <p:cNvPr id="128" name="AutoShape 89"/>
          <p:cNvSpPr>
            <a:spLocks noChangeArrowheads="1"/>
          </p:cNvSpPr>
          <p:nvPr/>
        </p:nvSpPr>
        <p:spPr bwMode="auto">
          <a:xfrm>
            <a:off x="6662738" y="6021388"/>
            <a:ext cx="1870075" cy="647700"/>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129" name="Line 90"/>
          <p:cNvSpPr>
            <a:spLocks noChangeShapeType="1"/>
          </p:cNvSpPr>
          <p:nvPr/>
        </p:nvSpPr>
        <p:spPr bwMode="auto">
          <a:xfrm>
            <a:off x="6229350" y="6321425"/>
            <a:ext cx="433388" cy="0"/>
          </a:xfrm>
          <a:prstGeom prst="line">
            <a:avLst/>
          </a:prstGeom>
          <a:noFill/>
          <a:ln w="9525">
            <a:solidFill>
              <a:srgbClr val="0033CC"/>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30" name="Line 95"/>
          <p:cNvSpPr>
            <a:spLocks noChangeShapeType="1"/>
          </p:cNvSpPr>
          <p:nvPr/>
        </p:nvSpPr>
        <p:spPr bwMode="auto">
          <a:xfrm flipV="1">
            <a:off x="7596188" y="3357563"/>
            <a:ext cx="0" cy="1223962"/>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31" name="Text Box 96"/>
          <p:cNvSpPr txBox="1">
            <a:spLocks noChangeArrowheads="1"/>
          </p:cNvSpPr>
          <p:nvPr/>
        </p:nvSpPr>
        <p:spPr bwMode="auto">
          <a:xfrm>
            <a:off x="5653088" y="3370263"/>
            <a:ext cx="1439862" cy="3048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1" i="0" u="none" strike="noStrike" kern="0" cap="none" spc="0" normalizeH="0" baseline="0" noProof="0" smtClean="0">
                <a:ln>
                  <a:noFill/>
                </a:ln>
                <a:solidFill>
                  <a:sysClr val="windowText" lastClr="000000"/>
                </a:solidFill>
                <a:effectLst/>
                <a:uLnTx/>
                <a:uFillTx/>
              </a:rPr>
              <a:t>Vinaza</a:t>
            </a:r>
            <a:endParaRPr kumimoji="0" lang="es-ES" sz="1400" b="1" i="0" u="none" strike="noStrike" kern="0" cap="none" spc="0" normalizeH="0" baseline="0" noProof="0" smtClean="0">
              <a:ln>
                <a:noFill/>
              </a:ln>
              <a:solidFill>
                <a:sysClr val="windowText" lastClr="000000"/>
              </a:solidFill>
              <a:effectLst/>
              <a:uLnTx/>
              <a:uFillTx/>
            </a:endParaRPr>
          </a:p>
        </p:txBody>
      </p:sp>
      <p:sp>
        <p:nvSpPr>
          <p:cNvPr id="132" name="AutoShape 97"/>
          <p:cNvSpPr>
            <a:spLocks noChangeArrowheads="1"/>
          </p:cNvSpPr>
          <p:nvPr/>
        </p:nvSpPr>
        <p:spPr bwMode="auto">
          <a:xfrm>
            <a:off x="5867400" y="3357563"/>
            <a:ext cx="1008063" cy="360362"/>
          </a:xfrm>
          <a:prstGeom prst="roundRect">
            <a:avLst>
              <a:gd name="adj" fmla="val 16667"/>
            </a:avLst>
          </a:prstGeom>
          <a:noFill/>
          <a:ln w="38100">
            <a:solidFill>
              <a:srgbClr val="CC3300"/>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133" name="Line 98"/>
          <p:cNvSpPr>
            <a:spLocks noChangeShapeType="1"/>
          </p:cNvSpPr>
          <p:nvPr/>
        </p:nvSpPr>
        <p:spPr bwMode="auto">
          <a:xfrm>
            <a:off x="6948488" y="3573463"/>
            <a:ext cx="647700" cy="431800"/>
          </a:xfrm>
          <a:prstGeom prst="line">
            <a:avLst/>
          </a:prstGeom>
          <a:noFill/>
          <a:ln w="9525">
            <a:solidFill>
              <a:srgbClr val="0033CC"/>
            </a:solidFill>
            <a:round/>
            <a:headEnd type="triangle" w="med" len="me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34" name="Text Box 99"/>
          <p:cNvSpPr txBox="1">
            <a:spLocks noChangeArrowheads="1"/>
          </p:cNvSpPr>
          <p:nvPr/>
        </p:nvSpPr>
        <p:spPr bwMode="auto">
          <a:xfrm>
            <a:off x="7150100" y="3009900"/>
            <a:ext cx="938213" cy="304800"/>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400" b="0" i="0" u="none" strike="noStrike" kern="0" cap="none" spc="0" normalizeH="0" baseline="0" noProof="0" smtClean="0">
                <a:ln>
                  <a:noFill/>
                </a:ln>
                <a:solidFill>
                  <a:sysClr val="windowText" lastClr="000000"/>
                </a:solidFill>
                <a:effectLst/>
                <a:uLnTx/>
                <a:uFillTx/>
              </a:rPr>
              <a:t>Alcohol</a:t>
            </a:r>
            <a:endParaRPr kumimoji="0" lang="es-ES" sz="1400" b="0" i="0" u="none" strike="noStrike" kern="0" cap="none" spc="0" normalizeH="0" baseline="0" noProof="0" smtClean="0">
              <a:ln>
                <a:noFill/>
              </a:ln>
              <a:solidFill>
                <a:sysClr val="windowText" lastClr="000000"/>
              </a:solidFill>
              <a:effectLst/>
              <a:uLnTx/>
              <a:uFillTx/>
            </a:endParaRPr>
          </a:p>
        </p:txBody>
      </p:sp>
      <p:sp>
        <p:nvSpPr>
          <p:cNvPr id="135" name="AutoShape 100"/>
          <p:cNvSpPr>
            <a:spLocks noChangeArrowheads="1"/>
          </p:cNvSpPr>
          <p:nvPr/>
        </p:nvSpPr>
        <p:spPr bwMode="auto">
          <a:xfrm>
            <a:off x="7096125" y="2997200"/>
            <a:ext cx="1008063" cy="360363"/>
          </a:xfrm>
          <a:prstGeom prst="roundRect">
            <a:avLst>
              <a:gd name="adj" fmla="val 16667"/>
            </a:avLst>
          </a:prstGeom>
          <a:noFill/>
          <a:ln w="28575">
            <a:solidFill>
              <a:srgbClr val="0033CC"/>
            </a:solidFill>
            <a:round/>
            <a:headEnd/>
            <a:tailEnd/>
          </a:ln>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rgbClr val="0033CC"/>
              </a:solidFill>
              <a:effectLst/>
              <a:uLnTx/>
              <a:uFillTx/>
            </a:endParaRPr>
          </a:p>
        </p:txBody>
      </p:sp>
      <p:sp>
        <p:nvSpPr>
          <p:cNvPr id="136" name="Line 101"/>
          <p:cNvSpPr>
            <a:spLocks noChangeShapeType="1"/>
          </p:cNvSpPr>
          <p:nvPr/>
        </p:nvSpPr>
        <p:spPr bwMode="auto">
          <a:xfrm>
            <a:off x="7164388" y="4221163"/>
            <a:ext cx="433387" cy="0"/>
          </a:xfrm>
          <a:prstGeom prst="line">
            <a:avLst/>
          </a:prstGeom>
          <a:noFill/>
          <a:ln w="9525">
            <a:solidFill>
              <a:srgbClr val="0033CC"/>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137" name="Text Box 102"/>
          <p:cNvSpPr txBox="1">
            <a:spLocks noChangeArrowheads="1"/>
          </p:cNvSpPr>
          <p:nvPr/>
        </p:nvSpPr>
        <p:spPr bwMode="auto">
          <a:xfrm>
            <a:off x="6007100" y="4076700"/>
            <a:ext cx="1296988" cy="274638"/>
          </a:xfrm>
          <a:prstGeom prst="rect">
            <a:avLst/>
          </a:prstGeom>
          <a:noFill/>
          <a:ln w="9525">
            <a:noFill/>
            <a:miter lim="800000"/>
            <a:headEnd/>
            <a:tailEnd/>
          </a:ln>
        </p:spPr>
        <p:txBody>
          <a:bodyPr>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s-ES_tradnl" sz="1200" b="0" i="0" u="none" strike="noStrike" kern="0" cap="none" spc="0" normalizeH="0" baseline="0" noProof="0" smtClean="0">
                <a:ln>
                  <a:noFill/>
                </a:ln>
                <a:solidFill>
                  <a:sysClr val="windowText" lastClr="000000"/>
                </a:solidFill>
                <a:effectLst/>
                <a:uLnTx/>
                <a:uFillTx/>
              </a:rPr>
              <a:t>Fermentación</a:t>
            </a:r>
            <a:endParaRPr kumimoji="0" lang="es-ES" sz="1200" b="0" i="0" u="none" strike="noStrike" kern="0" cap="none" spc="0" normalizeH="0" baseline="0" noProof="0" smtClean="0">
              <a:ln>
                <a:noFill/>
              </a:ln>
              <a:solidFill>
                <a:sysClr val="windowText" lastClr="000000"/>
              </a:solidFill>
              <a:effectLst/>
              <a:uLnTx/>
              <a:uFillTx/>
            </a:endParaRPr>
          </a:p>
        </p:txBody>
      </p:sp>
      <p:grpSp>
        <p:nvGrpSpPr>
          <p:cNvPr id="138" name="Group 6"/>
          <p:cNvGrpSpPr>
            <a:grpSpLocks/>
          </p:cNvGrpSpPr>
          <p:nvPr/>
        </p:nvGrpSpPr>
        <p:grpSpPr bwMode="auto">
          <a:xfrm>
            <a:off x="-36513" y="-26988"/>
            <a:ext cx="1152526" cy="6884988"/>
            <a:chOff x="235" y="-17"/>
            <a:chExt cx="834" cy="4337"/>
          </a:xfrm>
        </p:grpSpPr>
        <p:sp>
          <p:nvSpPr>
            <p:cNvPr id="139"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40"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41"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sp>
        <p:nvSpPr>
          <p:cNvPr id="142" name="Text Box 15"/>
          <p:cNvSpPr txBox="1">
            <a:spLocks noChangeArrowheads="1"/>
          </p:cNvSpPr>
          <p:nvPr/>
        </p:nvSpPr>
        <p:spPr bwMode="auto">
          <a:xfrm rot="16200000">
            <a:off x="-2183606" y="3706019"/>
            <a:ext cx="5475288" cy="457200"/>
          </a:xfrm>
          <a:prstGeom prst="rect">
            <a:avLst/>
          </a:prstGeom>
          <a:noFill/>
          <a:ln w="9525">
            <a:noFill/>
            <a:miter lim="800000"/>
            <a:headEnd/>
            <a:tailEnd/>
          </a:ln>
        </p:spPr>
        <p:txBody>
          <a:bodyPr>
            <a:spAutoFit/>
          </a:bodyPr>
          <a:lstStyle/>
          <a:p>
            <a:pPr algn="r">
              <a:spcBef>
                <a:spcPct val="50000"/>
              </a:spcBef>
            </a:pPr>
            <a:r>
              <a:rPr lang="es-ES" sz="2400" b="1" dirty="0">
                <a:solidFill>
                  <a:srgbClr val="FFFF00"/>
                </a:solidFill>
                <a:latin typeface="Berlin Sans FB" pitchFamily="34" charset="0"/>
              </a:rPr>
              <a:t>Procesamiento de la caña …</a:t>
            </a:r>
            <a:endParaRPr lang="es-VE" sz="2400" dirty="0">
              <a:solidFill>
                <a:srgbClr val="FFFF00"/>
              </a:solidFill>
              <a:latin typeface="Berlin Sans FB" pitchFamily="34" charset="0"/>
            </a:endParaRPr>
          </a:p>
        </p:txBody>
      </p:sp>
      <p:pic>
        <p:nvPicPr>
          <p:cNvPr id="143"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0" y="0"/>
            <a:ext cx="9190038" cy="7389440"/>
            <a:chOff x="0" y="0"/>
            <a:chExt cx="9190038" cy="7389440"/>
          </a:xfrm>
        </p:grpSpPr>
        <p:grpSp>
          <p:nvGrpSpPr>
            <p:cNvPr id="16" name="15 Grupo"/>
            <p:cNvGrpSpPr/>
            <p:nvPr/>
          </p:nvGrpSpPr>
          <p:grpSpPr>
            <a:xfrm>
              <a:off x="0" y="0"/>
              <a:ext cx="9190038" cy="6884988"/>
              <a:chOff x="-36513" y="-26988"/>
              <a:chExt cx="9190038" cy="6884988"/>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10"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pic>
        <p:nvPicPr>
          <p:cNvPr id="16386" name="Picture 2"/>
          <p:cNvPicPr>
            <a:picLocks noChangeAspect="1" noChangeArrowheads="1"/>
          </p:cNvPicPr>
          <p:nvPr/>
        </p:nvPicPr>
        <p:blipFill>
          <a:blip r:embed="rId3" cstate="print"/>
          <a:srcRect l="18010" t="26900" r="19976" b="8001"/>
          <a:stretch>
            <a:fillRect/>
          </a:stretch>
        </p:blipFill>
        <p:spPr bwMode="auto">
          <a:xfrm>
            <a:off x="1115616" y="1844824"/>
            <a:ext cx="7560840" cy="5013176"/>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pic>
        <p:nvPicPr>
          <p:cNvPr id="17410" name="Picture 2"/>
          <p:cNvPicPr>
            <a:picLocks noChangeAspect="1" noChangeArrowheads="1"/>
          </p:cNvPicPr>
          <p:nvPr/>
        </p:nvPicPr>
        <p:blipFill>
          <a:blip r:embed="rId3" cstate="print"/>
          <a:srcRect l="27460" t="26900" r="25000" b="10101"/>
          <a:stretch>
            <a:fillRect/>
          </a:stretch>
        </p:blipFill>
        <p:spPr bwMode="auto">
          <a:xfrm>
            <a:off x="1187624" y="1844824"/>
            <a:ext cx="7272808" cy="4824536"/>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pic>
        <p:nvPicPr>
          <p:cNvPr id="18434" name="Picture 2"/>
          <p:cNvPicPr>
            <a:picLocks noChangeAspect="1" noChangeArrowheads="1"/>
          </p:cNvPicPr>
          <p:nvPr/>
        </p:nvPicPr>
        <p:blipFill>
          <a:blip r:embed="rId3" cstate="print"/>
          <a:srcRect/>
          <a:stretch>
            <a:fillRect/>
          </a:stretch>
        </p:blipFill>
        <p:spPr bwMode="auto">
          <a:xfrm>
            <a:off x="5868144" y="1916832"/>
            <a:ext cx="2609850" cy="2400300"/>
          </a:xfrm>
          <a:prstGeom prst="rect">
            <a:avLst/>
          </a:prstGeom>
          <a:noFill/>
          <a:ln w="9525">
            <a:noFill/>
            <a:miter lim="800000"/>
            <a:headEnd/>
            <a:tailEnd/>
          </a:ln>
        </p:spPr>
      </p:pic>
      <p:graphicFrame>
        <p:nvGraphicFramePr>
          <p:cNvPr id="18" name="17 Tabla"/>
          <p:cNvGraphicFramePr>
            <a:graphicFrameLocks noGrp="1"/>
          </p:cNvGraphicFramePr>
          <p:nvPr/>
        </p:nvGraphicFramePr>
        <p:xfrm>
          <a:off x="1187624" y="2857309"/>
          <a:ext cx="4608513" cy="2227875"/>
        </p:xfrm>
        <a:graphic>
          <a:graphicData uri="http://schemas.openxmlformats.org/drawingml/2006/table">
            <a:tbl>
              <a:tblPr/>
              <a:tblGrid>
                <a:gridCol w="2145342"/>
                <a:gridCol w="1180506"/>
                <a:gridCol w="1282665"/>
              </a:tblGrid>
              <a:tr h="348039">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b="1" dirty="0">
                          <a:latin typeface="Arial"/>
                          <a:ea typeface="Times New Roman"/>
                          <a:cs typeface="Times New Roman"/>
                        </a:rPr>
                        <a:t>Fracción</a:t>
                      </a:r>
                      <a:endParaRPr lang="es-VE" sz="18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b="1">
                          <a:latin typeface="Arial"/>
                          <a:ea typeface="Times New Roman"/>
                          <a:cs typeface="Times New Roman"/>
                        </a:rPr>
                        <a:t>Planta Total</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b="1">
                          <a:latin typeface="Arial"/>
                          <a:ea typeface="Times New Roman"/>
                          <a:cs typeface="Times New Roman"/>
                        </a:rPr>
                        <a:t>Parte Aérea</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Tallos Limpios</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50</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59</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Cogollos (puntas)</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10</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12</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dirty="0">
                          <a:latin typeface="Arial"/>
                          <a:ea typeface="Times New Roman"/>
                          <a:cs typeface="Times New Roman"/>
                        </a:rPr>
                        <a:t>Hojas</a:t>
                      </a:r>
                      <a:endParaRPr lang="es-VE" sz="18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25</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29</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Raíces</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15</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 -</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039">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Total</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100</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dirty="0">
                          <a:latin typeface="Arial"/>
                          <a:ea typeface="Times New Roman"/>
                          <a:cs typeface="Times New Roman"/>
                        </a:rPr>
                        <a:t>100</a:t>
                      </a:r>
                      <a:endParaRPr lang="es-VE" sz="18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8435" name="Rectangle 3"/>
          <p:cNvSpPr>
            <a:spLocks noChangeArrowheads="1"/>
          </p:cNvSpPr>
          <p:nvPr/>
        </p:nvSpPr>
        <p:spPr bwMode="auto">
          <a:xfrm>
            <a:off x="1224136" y="1896508"/>
            <a:ext cx="4644008" cy="8925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ESTRUCTURA VEGETATIVA DE LA CAÑA DE AZÚCAR (% DE MATERIA SECA)</a:t>
            </a:r>
            <a:endParaRPr kumimoji="0" lang="es-V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endParaRPr kumimoji="0" lang="es-VE"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8436" name="Picture 4"/>
          <p:cNvPicPr>
            <a:picLocks noChangeAspect="1" noChangeArrowheads="1"/>
          </p:cNvPicPr>
          <p:nvPr/>
        </p:nvPicPr>
        <p:blipFill>
          <a:blip r:embed="rId4" cstate="print"/>
          <a:srcRect/>
          <a:stretch>
            <a:fillRect/>
          </a:stretch>
        </p:blipFill>
        <p:spPr bwMode="auto">
          <a:xfrm>
            <a:off x="5940152" y="4293096"/>
            <a:ext cx="2592288" cy="2492896"/>
          </a:xfrm>
          <a:prstGeom prst="rect">
            <a:avLst/>
          </a:prstGeom>
          <a:noFill/>
          <a:ln w="9525">
            <a:noFill/>
            <a:miter lim="800000"/>
            <a:headEnd/>
            <a:tailEnd/>
          </a:ln>
        </p:spPr>
      </p:pic>
      <p:sp>
        <p:nvSpPr>
          <p:cNvPr id="20" name="19 CuadroTexto"/>
          <p:cNvSpPr txBox="1"/>
          <p:nvPr/>
        </p:nvSpPr>
        <p:spPr>
          <a:xfrm>
            <a:off x="1187624" y="5229200"/>
            <a:ext cx="4752528" cy="1569660"/>
          </a:xfrm>
          <a:prstGeom prst="rect">
            <a:avLst/>
          </a:prstGeom>
          <a:noFill/>
        </p:spPr>
        <p:txBody>
          <a:bodyPr wrap="square" rtlCol="0">
            <a:spAutoFit/>
          </a:bodyPr>
          <a:lstStyle/>
          <a:p>
            <a:pPr algn="just">
              <a:spcAft>
                <a:spcPts val="0"/>
              </a:spcAft>
            </a:pPr>
            <a:r>
              <a:rPr lang="es-ES" sz="1600" b="1" dirty="0" smtClean="0">
                <a:latin typeface="Arial"/>
                <a:ea typeface="Times New Roman"/>
              </a:rPr>
              <a:t>La caña de azúcar está compuesta básicamente de azúcares (fundamentalmente sacarosa) y de carbohidratos estructurales del complejo lignocelulósico, los cuales ofrecen diferentes posibilidades de industrialización.</a:t>
            </a:r>
            <a:endParaRPr lang="es-VE" sz="1600" b="1" dirty="0" smtClean="0">
              <a:latin typeface="Arial"/>
              <a:ea typeface="Times New Roman"/>
            </a:endParaRPr>
          </a:p>
          <a:p>
            <a:endParaRPr lang="es-VE" sz="14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pic>
        <p:nvPicPr>
          <p:cNvPr id="18434" name="Picture 2"/>
          <p:cNvPicPr>
            <a:picLocks noChangeAspect="1" noChangeArrowheads="1"/>
          </p:cNvPicPr>
          <p:nvPr/>
        </p:nvPicPr>
        <p:blipFill>
          <a:blip r:embed="rId3" cstate="print"/>
          <a:srcRect/>
          <a:stretch>
            <a:fillRect/>
          </a:stretch>
        </p:blipFill>
        <p:spPr bwMode="auto">
          <a:xfrm>
            <a:off x="5868144" y="1916832"/>
            <a:ext cx="2609850" cy="24003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5940152" y="4293096"/>
            <a:ext cx="2592288" cy="2492896"/>
          </a:xfrm>
          <a:prstGeom prst="rect">
            <a:avLst/>
          </a:prstGeom>
          <a:noFill/>
          <a:ln w="9525">
            <a:noFill/>
            <a:miter lim="800000"/>
            <a:headEnd/>
            <a:tailEnd/>
          </a:ln>
        </p:spPr>
      </p:pic>
      <p:sp>
        <p:nvSpPr>
          <p:cNvPr id="20481" name="Rectangle 1"/>
          <p:cNvSpPr>
            <a:spLocks noChangeArrowheads="1"/>
          </p:cNvSpPr>
          <p:nvPr/>
        </p:nvSpPr>
        <p:spPr bwMode="auto">
          <a:xfrm>
            <a:off x="1187624" y="1816368"/>
            <a:ext cx="4680520" cy="89255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r>
              <a:rPr kumimoji="0" lang="es-ES"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ESTRUCTURA VEGETATIVA DE LA CAÑA DE AZÚCAR (% DE MATERIA SECA)</a:t>
            </a:r>
            <a:endParaRPr kumimoji="0" lang="es-VE"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endParaRPr kumimoji="0" lang="es-VE" sz="24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2" name="21 Tabla"/>
          <p:cNvGraphicFramePr>
            <a:graphicFrameLocks noGrp="1"/>
          </p:cNvGraphicFramePr>
          <p:nvPr/>
        </p:nvGraphicFramePr>
        <p:xfrm>
          <a:off x="1187625" y="2348880"/>
          <a:ext cx="4608512" cy="2438400"/>
        </p:xfrm>
        <a:graphic>
          <a:graphicData uri="http://schemas.openxmlformats.org/drawingml/2006/table">
            <a:tbl>
              <a:tblPr/>
              <a:tblGrid>
                <a:gridCol w="1979561"/>
                <a:gridCol w="1316801"/>
                <a:gridCol w="1312150"/>
              </a:tblGrid>
              <a:tr h="0">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b="1">
                          <a:latin typeface="Arial"/>
                          <a:ea typeface="Times New Roman"/>
                          <a:cs typeface="Times New Roman"/>
                        </a:rPr>
                        <a:t>Componentes</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b="1">
                          <a:latin typeface="Arial"/>
                          <a:ea typeface="Times New Roman"/>
                          <a:cs typeface="Times New Roman"/>
                        </a:rPr>
                        <a:t>Tallos Limpios</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b="1">
                          <a:latin typeface="Arial"/>
                          <a:ea typeface="Times New Roman"/>
                          <a:cs typeface="Times New Roman"/>
                        </a:rPr>
                        <a:t>Cogollos +  Hojas</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Azúcares Totales</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15,43</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2,18</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Sacarosa</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14,10</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 -</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Lignocelulosa (Fibra)</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12,21</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19,80</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Cenizas</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0,54</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2,31</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Otros</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0,82</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2,43</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Materia seca total</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29,00</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26,00</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Agua</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a:latin typeface="Arial"/>
                          <a:ea typeface="Times New Roman"/>
                          <a:cs typeface="Times New Roman"/>
                        </a:rPr>
                        <a:t>71,00</a:t>
                      </a:r>
                      <a:endParaRPr lang="es-VE" sz="18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600" dirty="0">
                          <a:latin typeface="Arial"/>
                          <a:ea typeface="Times New Roman"/>
                          <a:cs typeface="Times New Roman"/>
                        </a:rPr>
                        <a:t>74,00</a:t>
                      </a:r>
                      <a:endParaRPr lang="es-VE" sz="18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22 CuadroTexto"/>
          <p:cNvSpPr txBox="1"/>
          <p:nvPr/>
        </p:nvSpPr>
        <p:spPr>
          <a:xfrm>
            <a:off x="1187624" y="4797152"/>
            <a:ext cx="4752528" cy="2246769"/>
          </a:xfrm>
          <a:prstGeom prst="rect">
            <a:avLst/>
          </a:prstGeom>
          <a:noFill/>
        </p:spPr>
        <p:txBody>
          <a:bodyPr wrap="square" rtlCol="0">
            <a:spAutoFit/>
          </a:bodyPr>
          <a:lstStyle/>
          <a:p>
            <a:pPr algn="just">
              <a:spcAft>
                <a:spcPts val="0"/>
              </a:spcAft>
            </a:pPr>
            <a:r>
              <a:rPr lang="es-ES" sz="2000" dirty="0" smtClean="0">
                <a:latin typeface="Arial"/>
                <a:ea typeface="Times New Roman"/>
              </a:rPr>
              <a:t>Los residuos </a:t>
            </a:r>
            <a:r>
              <a:rPr lang="es-ES" sz="2000" dirty="0" smtClean="0">
                <a:latin typeface="Arial"/>
                <a:ea typeface="Times New Roman"/>
              </a:rPr>
              <a:t>agrícolas (puntas + hojas) que representan casi el 40 % del peso total. De igual modo, los tallos limpios están conformados básicamente por azúcares solubles y la fracción lignocelulósica, el bagazo. </a:t>
            </a:r>
            <a:endParaRPr lang="es-VE" sz="2000" dirty="0" smtClean="0">
              <a:latin typeface="Arial"/>
              <a:ea typeface="Times New Roman"/>
            </a:endParaRPr>
          </a:p>
          <a:p>
            <a:endParaRPr lang="es-VE"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pic>
        <p:nvPicPr>
          <p:cNvPr id="18434" name="Picture 2"/>
          <p:cNvPicPr>
            <a:picLocks noChangeAspect="1" noChangeArrowheads="1"/>
          </p:cNvPicPr>
          <p:nvPr/>
        </p:nvPicPr>
        <p:blipFill>
          <a:blip r:embed="rId3" cstate="print"/>
          <a:srcRect/>
          <a:stretch>
            <a:fillRect/>
          </a:stretch>
        </p:blipFill>
        <p:spPr bwMode="auto">
          <a:xfrm>
            <a:off x="5922590" y="1916832"/>
            <a:ext cx="2609850" cy="24003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5940152" y="4293096"/>
            <a:ext cx="2592288" cy="2492896"/>
          </a:xfrm>
          <a:prstGeom prst="rect">
            <a:avLst/>
          </a:prstGeom>
          <a:noFill/>
          <a:ln w="9525">
            <a:noFill/>
            <a:miter lim="800000"/>
            <a:headEnd/>
            <a:tailEnd/>
          </a:ln>
        </p:spPr>
      </p:pic>
      <p:sp>
        <p:nvSpPr>
          <p:cNvPr id="21505" name="Rectangle 1"/>
          <p:cNvSpPr>
            <a:spLocks noChangeArrowheads="1"/>
          </p:cNvSpPr>
          <p:nvPr/>
        </p:nvSpPr>
        <p:spPr bwMode="auto">
          <a:xfrm>
            <a:off x="1115616" y="3228072"/>
            <a:ext cx="5399584"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r>
              <a:rPr kumimoji="0" lang="es-ES_tradnl" sz="140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Productos y </a:t>
            </a:r>
            <a:r>
              <a:rPr kumimoji="0" lang="es-ES_tradnl" sz="1400" i="0" u="sng" strike="noStrike" cap="none" normalizeH="0" baseline="0" dirty="0" err="1" smtClean="0">
                <a:ln>
                  <a:noFill/>
                </a:ln>
                <a:solidFill>
                  <a:schemeClr val="tx1"/>
                </a:solidFill>
                <a:effectLst/>
                <a:latin typeface="Arial" pitchFamily="34" charset="0"/>
                <a:ea typeface="Times New Roman" pitchFamily="18" charset="0"/>
                <a:cs typeface="Times New Roman" pitchFamily="18" charset="0"/>
              </a:rPr>
              <a:t>Coproductos</a:t>
            </a:r>
            <a:r>
              <a:rPr kumimoji="0" lang="es-ES_tradnl" sz="140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_tradnl" sz="140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Min.</a:t>
            </a:r>
            <a:r>
              <a:rPr kumimoji="0" lang="es-ES_tradnl" sz="140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a:t>
            </a:r>
            <a:r>
              <a:rPr kumimoji="0" lang="es-ES_tradnl" sz="1400" i="0" u="sng"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Máx.</a:t>
            </a:r>
            <a:endParaRPr kumimoji="0" lang="es-VE" sz="105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r>
              <a:rPr kumimoji="0" lang="es-ES_tradnl" sz="140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Azúcar crudo					10.0		14.0</a:t>
            </a:r>
            <a:endParaRPr kumimoji="0" lang="es-VE" sz="105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r>
              <a:rPr kumimoji="0" lang="es-ES_tradnl" sz="140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Bagazo, 50% de humedad			26.0		28.0</a:t>
            </a:r>
            <a:endParaRPr kumimoji="0" lang="es-VE" sz="105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r>
              <a:rPr kumimoji="0" lang="es-ES_tradnl" sz="140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Melazas, 88% de sólidos totales		  3.0		  4.0</a:t>
            </a:r>
            <a:endParaRPr kumimoji="0" lang="es-VE" sz="105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r>
              <a:rPr kumimoji="0" lang="es-ES_tradnl" sz="140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Cachaza, 75% de humedad			  2.3		  2.6</a:t>
            </a:r>
            <a:endParaRPr kumimoji="0" lang="es-VE" sz="105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r>
              <a:rPr kumimoji="0" lang="es-ES_tradnl" sz="140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Residuos agrícolas (puntas y hojas)		25.0		30.0</a:t>
            </a:r>
            <a:endParaRPr kumimoji="0" lang="es-VE" sz="105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2075" algn="l"/>
                <a:tab pos="549275" algn="l"/>
                <a:tab pos="1006475" algn="l"/>
                <a:tab pos="1463675" algn="l"/>
                <a:tab pos="1920875" algn="l"/>
                <a:tab pos="2378075" algn="l"/>
                <a:tab pos="2835275" algn="l"/>
                <a:tab pos="3292475" algn="l"/>
                <a:tab pos="3749675" algn="l"/>
                <a:tab pos="4206875" algn="l"/>
              </a:tabLst>
            </a:pPr>
            <a:endParaRPr kumimoji="0" lang="es-VE" sz="2400" i="0" u="none" strike="noStrike" cap="none" normalizeH="0" baseline="0" dirty="0" smtClean="0">
              <a:ln>
                <a:noFill/>
              </a:ln>
              <a:solidFill>
                <a:schemeClr val="tx1"/>
              </a:solidFill>
              <a:effectLst/>
              <a:latin typeface="Arial" pitchFamily="34" charset="0"/>
              <a:cs typeface="Arial" pitchFamily="34" charset="0"/>
            </a:endParaRPr>
          </a:p>
        </p:txBody>
      </p:sp>
      <p:sp>
        <p:nvSpPr>
          <p:cNvPr id="21" name="20 CuadroTexto"/>
          <p:cNvSpPr txBox="1"/>
          <p:nvPr/>
        </p:nvSpPr>
        <p:spPr>
          <a:xfrm>
            <a:off x="1331640" y="1888956"/>
            <a:ext cx="4536504" cy="1200329"/>
          </a:xfrm>
          <a:prstGeom prst="rect">
            <a:avLst/>
          </a:prstGeom>
          <a:noFill/>
        </p:spPr>
        <p:txBody>
          <a:bodyPr wrap="square" rtlCol="0">
            <a:spAutoFit/>
          </a:bodyPr>
          <a:lstStyle/>
          <a:p>
            <a:pPr algn="just"/>
            <a:r>
              <a:rPr lang="es-ES" b="1" dirty="0" smtClean="0"/>
              <a:t>Las </a:t>
            </a:r>
            <a:r>
              <a:rPr lang="es-ES" b="1" dirty="0" smtClean="0"/>
              <a:t>siguientes cantidades (ton.) de coproductos se obtienen de 100 ton. de caña molida:</a:t>
            </a:r>
            <a:endParaRPr lang="es-VE" b="1" dirty="0" smtClean="0"/>
          </a:p>
          <a:p>
            <a:pPr algn="just"/>
            <a:endParaRPr lang="es-VE"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7 Grupo"/>
          <p:cNvGrpSpPr/>
          <p:nvPr/>
        </p:nvGrpSpPr>
        <p:grpSpPr>
          <a:xfrm>
            <a:off x="0" y="0"/>
            <a:ext cx="9190038" cy="7389440"/>
            <a:chOff x="0" y="0"/>
            <a:chExt cx="9190038" cy="7389440"/>
          </a:xfrm>
        </p:grpSpPr>
        <p:grpSp>
          <p:nvGrpSpPr>
            <p:cNvPr id="3" name="15 Grupo"/>
            <p:cNvGrpSpPr/>
            <p:nvPr/>
          </p:nvGrpSpPr>
          <p:grpSpPr>
            <a:xfrm>
              <a:off x="0" y="0"/>
              <a:ext cx="9190038" cy="6884988"/>
              <a:chOff x="-36513" y="-26988"/>
              <a:chExt cx="9190038" cy="6884988"/>
            </a:xfrm>
          </p:grpSpPr>
          <p:sp>
            <p:nvSpPr>
              <p:cNvPr id="4" name="3 Rectángulo redondeado"/>
              <p:cNvSpPr/>
              <p:nvPr/>
            </p:nvSpPr>
            <p:spPr>
              <a:xfrm>
                <a:off x="179512" y="332656"/>
                <a:ext cx="8568952" cy="151216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VE"/>
              </a:p>
            </p:txBody>
          </p:sp>
          <p:sp>
            <p:nvSpPr>
              <p:cNvPr id="5" name="4 CuadroTexto"/>
              <p:cNvSpPr txBox="1"/>
              <p:nvPr/>
            </p:nvSpPr>
            <p:spPr>
              <a:xfrm>
                <a:off x="1619672" y="839614"/>
                <a:ext cx="6192688" cy="1077218"/>
              </a:xfrm>
              <a:prstGeom prst="rect">
                <a:avLst/>
              </a:prstGeom>
              <a:noFill/>
            </p:spPr>
            <p:txBody>
              <a:bodyPr wrap="square" rtlCol="0">
                <a:spAutoFit/>
              </a:bodyPr>
              <a:lstStyle/>
              <a:p>
                <a:r>
                  <a:rPr lang="es-VE" sz="3200" b="1" i="1" dirty="0" smtClean="0"/>
                  <a:t>1.1 COMPONENTES PRINCIPALES DE LA CAÑA DE AZUCAR</a:t>
                </a:r>
                <a:endParaRPr lang="es-VE" sz="3200" b="1" i="1" dirty="0"/>
              </a:p>
            </p:txBody>
          </p:sp>
          <p:sp>
            <p:nvSpPr>
              <p:cNvPr id="7" name="Rectangle 10"/>
              <p:cNvSpPr>
                <a:spLocks noChangeArrowheads="1"/>
              </p:cNvSpPr>
              <p:nvPr/>
            </p:nvSpPr>
            <p:spPr bwMode="auto">
              <a:xfrm>
                <a:off x="8459788" y="0"/>
                <a:ext cx="684212" cy="6831012"/>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8" name="Rectangle 11"/>
              <p:cNvSpPr>
                <a:spLocks noChangeArrowheads="1"/>
              </p:cNvSpPr>
              <p:nvPr/>
            </p:nvSpPr>
            <p:spPr bwMode="auto">
              <a:xfrm rot="16200000">
                <a:off x="6917531" y="-1318418"/>
                <a:ext cx="611187" cy="3860800"/>
              </a:xfrm>
              <a:prstGeom prst="rect">
                <a:avLst/>
              </a:prstGeom>
              <a:gradFill rotWithShape="1">
                <a:gsLst>
                  <a:gs pos="0">
                    <a:srgbClr val="FFFFFF"/>
                  </a:gs>
                  <a:gs pos="100000">
                    <a:srgbClr val="008000">
                      <a:alpha val="40999"/>
                    </a:srgbClr>
                  </a:gs>
                </a:gsLst>
                <a:lin ang="5400000" scaled="1"/>
              </a:gradFill>
              <a:ln w="9525">
                <a:no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s-VE" sz="1800" b="0" i="0" u="none" strike="noStrike" kern="0" cap="none" spc="0" normalizeH="0" baseline="0" noProof="0" smtClean="0">
                  <a:ln>
                    <a:noFill/>
                  </a:ln>
                  <a:solidFill>
                    <a:sysClr val="windowText" lastClr="000000"/>
                  </a:solidFill>
                  <a:effectLst/>
                  <a:uLnTx/>
                  <a:uFillTx/>
                </a:endParaRPr>
              </a:p>
            </p:txBody>
          </p:sp>
          <p:sp>
            <p:nvSpPr>
              <p:cNvPr id="9" name="Rectangle 16"/>
              <p:cNvSpPr>
                <a:spLocks noChangeArrowheads="1"/>
              </p:cNvSpPr>
              <p:nvPr/>
            </p:nvSpPr>
            <p:spPr bwMode="auto">
              <a:xfrm>
                <a:off x="5722938" y="333375"/>
                <a:ext cx="1552028" cy="461665"/>
              </a:xfrm>
              <a:prstGeom prst="rect">
                <a:avLst/>
              </a:prstGeom>
              <a:noFill/>
              <a:ln w="9525">
                <a:noFill/>
                <a:miter lim="800000"/>
                <a:headEnd/>
                <a:tailEnd/>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smtClean="0">
                    <a:ln>
                      <a:noFill/>
                    </a:ln>
                    <a:solidFill>
                      <a:srgbClr val="333399"/>
                    </a:solidFill>
                    <a:effectLst/>
                    <a:uLnTx/>
                    <a:uFillTx/>
                  </a:rPr>
                  <a:t>UNIDAD I</a:t>
                </a:r>
                <a:endParaRPr kumimoji="0" lang="es-ES" sz="2400" b="1" i="0" u="none" strike="noStrike" kern="0" cap="none" spc="0" normalizeH="0" baseline="0" noProof="0" dirty="0" smtClean="0">
                  <a:ln>
                    <a:noFill/>
                  </a:ln>
                  <a:solidFill>
                    <a:srgbClr val="333399"/>
                  </a:solidFill>
                  <a:effectLst/>
                  <a:uLnTx/>
                  <a:uFillTx/>
                </a:endParaRPr>
              </a:p>
            </p:txBody>
          </p:sp>
          <p:grpSp>
            <p:nvGrpSpPr>
              <p:cNvPr id="6" name="Group 6"/>
              <p:cNvGrpSpPr>
                <a:grpSpLocks/>
              </p:cNvGrpSpPr>
              <p:nvPr/>
            </p:nvGrpSpPr>
            <p:grpSpPr bwMode="auto">
              <a:xfrm>
                <a:off x="-36513" y="-26988"/>
                <a:ext cx="1152526" cy="6884988"/>
                <a:chOff x="235" y="-17"/>
                <a:chExt cx="834" cy="4337"/>
              </a:xfrm>
            </p:grpSpPr>
            <p:sp>
              <p:nvSpPr>
                <p:cNvPr id="11" name="Rectangle 7"/>
                <p:cNvSpPr>
                  <a:spLocks noChangeArrowheads="1"/>
                </p:cNvSpPr>
                <p:nvPr/>
              </p:nvSpPr>
              <p:spPr bwMode="auto">
                <a:xfrm>
                  <a:off x="235" y="0"/>
                  <a:ext cx="834" cy="4320"/>
                </a:xfrm>
                <a:prstGeom prst="rect">
                  <a:avLst/>
                </a:prstGeom>
                <a:gradFill rotWithShape="1">
                  <a:gsLst>
                    <a:gs pos="0">
                      <a:srgbClr val="336600"/>
                    </a:gs>
                    <a:gs pos="100000">
                      <a:srgbClr val="00FF00">
                        <a:alpha val="26999"/>
                      </a:srgbClr>
                    </a:gs>
                  </a:gsLst>
                  <a:lin ang="5400000" scaled="1"/>
                </a:gradFill>
                <a:ln w="9525">
                  <a:solidFill>
                    <a:schemeClr val="tx1"/>
                  </a:solidFill>
                  <a:miter lim="800000"/>
                  <a:headEnd/>
                  <a:tailEnd/>
                </a:ln>
              </p:spPr>
              <p:txBody>
                <a:bodyPr wrap="none" anchor="ctr"/>
                <a:lstStyle/>
                <a:p>
                  <a:endParaRPr lang="es-VE"/>
                </a:p>
              </p:txBody>
            </p:sp>
            <p:sp>
              <p:nvSpPr>
                <p:cNvPr id="12" name="Rectangle 8"/>
                <p:cNvSpPr>
                  <a:spLocks noChangeArrowheads="1"/>
                </p:cNvSpPr>
                <p:nvPr/>
              </p:nvSpPr>
              <p:spPr bwMode="auto">
                <a:xfrm>
                  <a:off x="249" y="-17"/>
                  <a:ext cx="590" cy="3447"/>
                </a:xfrm>
                <a:prstGeom prst="rect">
                  <a:avLst/>
                </a:prstGeom>
                <a:gradFill rotWithShape="1">
                  <a:gsLst>
                    <a:gs pos="0">
                      <a:srgbClr val="336600">
                        <a:alpha val="70000"/>
                      </a:srgbClr>
                    </a:gs>
                    <a:gs pos="100000">
                      <a:srgbClr val="00FF00">
                        <a:alpha val="6000"/>
                      </a:srgbClr>
                    </a:gs>
                  </a:gsLst>
                  <a:lin ang="5400000" scaled="1"/>
                </a:gradFill>
                <a:ln w="9525">
                  <a:noFill/>
                  <a:miter lim="800000"/>
                  <a:headEnd/>
                  <a:tailEnd/>
                </a:ln>
              </p:spPr>
              <p:txBody>
                <a:bodyPr wrap="none" anchor="ctr"/>
                <a:lstStyle/>
                <a:p>
                  <a:endParaRPr lang="es-VE"/>
                </a:p>
              </p:txBody>
            </p:sp>
            <p:sp>
              <p:nvSpPr>
                <p:cNvPr id="13" name="Rectangle 9"/>
                <p:cNvSpPr>
                  <a:spLocks noChangeArrowheads="1"/>
                </p:cNvSpPr>
                <p:nvPr/>
              </p:nvSpPr>
              <p:spPr bwMode="auto">
                <a:xfrm>
                  <a:off x="249" y="-17"/>
                  <a:ext cx="363" cy="2540"/>
                </a:xfrm>
                <a:prstGeom prst="rect">
                  <a:avLst/>
                </a:prstGeom>
                <a:gradFill rotWithShape="1">
                  <a:gsLst>
                    <a:gs pos="0">
                      <a:srgbClr val="336600">
                        <a:alpha val="35001"/>
                      </a:srgbClr>
                    </a:gs>
                    <a:gs pos="100000">
                      <a:srgbClr val="00FF00">
                        <a:alpha val="14000"/>
                      </a:srgbClr>
                    </a:gs>
                  </a:gsLst>
                  <a:lin ang="5400000" scaled="1"/>
                </a:gradFill>
                <a:ln w="9525">
                  <a:noFill/>
                  <a:miter lim="800000"/>
                  <a:headEnd/>
                  <a:tailEnd/>
                </a:ln>
              </p:spPr>
              <p:txBody>
                <a:bodyPr wrap="none" anchor="ctr"/>
                <a:lstStyle/>
                <a:p>
                  <a:endParaRPr lang="es-VE"/>
                </a:p>
              </p:txBody>
            </p:sp>
          </p:grpSp>
          <p:pic>
            <p:nvPicPr>
              <p:cNvPr id="15" name="Picture 1" descr="Institución"/>
              <p:cNvPicPr>
                <a:picLocks noChangeAspect="1" noChangeArrowheads="1"/>
              </p:cNvPicPr>
              <p:nvPr/>
            </p:nvPicPr>
            <p:blipFill>
              <a:blip r:embed="rId2" cstate="print"/>
              <a:srcRect/>
              <a:stretch>
                <a:fillRect/>
              </a:stretch>
            </p:blipFill>
            <p:spPr bwMode="auto">
              <a:xfrm>
                <a:off x="72008" y="0"/>
                <a:ext cx="827584" cy="865361"/>
              </a:xfrm>
              <a:prstGeom prst="rect">
                <a:avLst/>
              </a:prstGeom>
              <a:noFill/>
              <a:ln w="9525">
                <a:noFill/>
                <a:miter lim="800000"/>
                <a:headEnd/>
                <a:tailEnd/>
              </a:ln>
            </p:spPr>
          </p:pic>
        </p:grpSp>
        <p:sp>
          <p:nvSpPr>
            <p:cNvPr id="17" name="16 Rectángulo"/>
            <p:cNvSpPr/>
            <p:nvPr/>
          </p:nvSpPr>
          <p:spPr>
            <a:xfrm rot="16200000">
              <a:off x="-2875089" y="3729157"/>
              <a:ext cx="6858900" cy="461665"/>
            </a:xfrm>
            <a:prstGeom prst="rect">
              <a:avLst/>
            </a:prstGeom>
            <a:noFill/>
          </p:spPr>
          <p:txBody>
            <a:bodyPr wrap="square" lIns="91440" tIns="45720" rIns="91440" bIns="45720">
              <a:spAutoFit/>
            </a:bodyPr>
            <a:lstStyle/>
            <a:p>
              <a:pPr algn="ctr"/>
              <a:r>
                <a:rPr lang="es-ES" sz="2400" b="1" cap="all" spc="0" dirty="0" smtClean="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rPr>
                <a:t>PRODUCTOS DERIVADOS DE LA CAÑA I</a:t>
              </a:r>
              <a:endParaRPr lang="es-ES" sz="2400" b="1" cap="all" spc="0" dirty="0">
                <a:ln w="9000" cmpd="sng">
                  <a:solidFill>
                    <a:schemeClr val="accent4">
                      <a:shade val="50000"/>
                      <a:satMod val="120000"/>
                    </a:schemeClr>
                  </a:solidFill>
                  <a:prstDash val="solid"/>
                </a:ln>
                <a:solidFill>
                  <a:schemeClr val="tx2">
                    <a:lumMod val="50000"/>
                  </a:schemeClr>
                </a:solidFill>
                <a:effectLst>
                  <a:reflection blurRad="12700" stA="28000" endPos="45000" dist="1000" dir="5400000" sy="-100000" algn="bl" rotWithShape="0"/>
                </a:effectLst>
              </a:endParaRPr>
            </a:p>
          </p:txBody>
        </p:sp>
      </p:grpSp>
      <p:pic>
        <p:nvPicPr>
          <p:cNvPr id="18434" name="Picture 2"/>
          <p:cNvPicPr>
            <a:picLocks noChangeAspect="1" noChangeArrowheads="1"/>
          </p:cNvPicPr>
          <p:nvPr/>
        </p:nvPicPr>
        <p:blipFill>
          <a:blip r:embed="rId3" cstate="print"/>
          <a:srcRect/>
          <a:stretch>
            <a:fillRect/>
          </a:stretch>
        </p:blipFill>
        <p:spPr bwMode="auto">
          <a:xfrm>
            <a:off x="5922590" y="1916832"/>
            <a:ext cx="2609850" cy="2400300"/>
          </a:xfrm>
          <a:prstGeom prst="rect">
            <a:avLst/>
          </a:prstGeom>
          <a:noFill/>
          <a:ln w="9525">
            <a:noFill/>
            <a:miter lim="800000"/>
            <a:headEnd/>
            <a:tailEnd/>
          </a:ln>
        </p:spPr>
      </p:pic>
      <p:pic>
        <p:nvPicPr>
          <p:cNvPr id="18436" name="Picture 4"/>
          <p:cNvPicPr>
            <a:picLocks noChangeAspect="1" noChangeArrowheads="1"/>
          </p:cNvPicPr>
          <p:nvPr/>
        </p:nvPicPr>
        <p:blipFill>
          <a:blip r:embed="rId4" cstate="print"/>
          <a:srcRect/>
          <a:stretch>
            <a:fillRect/>
          </a:stretch>
        </p:blipFill>
        <p:spPr bwMode="auto">
          <a:xfrm>
            <a:off x="5940152" y="4293096"/>
            <a:ext cx="2592288" cy="2492896"/>
          </a:xfrm>
          <a:prstGeom prst="rect">
            <a:avLst/>
          </a:prstGeom>
          <a:noFill/>
          <a:ln w="9525">
            <a:noFill/>
            <a:miter lim="800000"/>
            <a:headEnd/>
            <a:tailEnd/>
          </a:ln>
        </p:spPr>
      </p:pic>
      <p:graphicFrame>
        <p:nvGraphicFramePr>
          <p:cNvPr id="19" name="18 Tabla"/>
          <p:cNvGraphicFramePr>
            <a:graphicFrameLocks noGrp="1"/>
          </p:cNvGraphicFramePr>
          <p:nvPr/>
        </p:nvGraphicFramePr>
        <p:xfrm>
          <a:off x="1259633" y="2590800"/>
          <a:ext cx="4608513" cy="3984645"/>
        </p:xfrm>
        <a:graphic>
          <a:graphicData uri="http://schemas.openxmlformats.org/drawingml/2006/table">
            <a:tbl>
              <a:tblPr/>
              <a:tblGrid>
                <a:gridCol w="1536171"/>
                <a:gridCol w="658433"/>
                <a:gridCol w="2413909"/>
              </a:tblGrid>
              <a:tr h="285442">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b="1">
                          <a:latin typeface="Arial"/>
                          <a:ea typeface="Times New Roman"/>
                          <a:cs typeface="Times New Roman"/>
                        </a:rPr>
                        <a:t>Producto</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b="1">
                          <a:latin typeface="Arial"/>
                          <a:ea typeface="Times New Roman"/>
                          <a:cs typeface="Times New Roman"/>
                        </a:rPr>
                        <a:t>Proceso</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b="1">
                          <a:latin typeface="Arial"/>
                          <a:ea typeface="Times New Roman"/>
                          <a:cs typeface="Times New Roman"/>
                        </a:rPr>
                        <a:t>Utilización</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42">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Azúcar</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Q</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Industria Alimentaria. Consumo doméstico</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42">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a:latin typeface="Arial"/>
                          <a:ea typeface="Times New Roman"/>
                          <a:cs typeface="Times New Roman"/>
                        </a:rPr>
                        <a:t>Glucosa / Fructuosa</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a:latin typeface="Arial"/>
                          <a:ea typeface="Times New Roman"/>
                          <a:cs typeface="Times New Roman"/>
                        </a:rPr>
                        <a:t>Q</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a:latin typeface="Arial"/>
                          <a:ea typeface="Times New Roman"/>
                          <a:cs typeface="Times New Roman"/>
                        </a:rPr>
                        <a:t>Industrias Alimentaria y Farmacéutica</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0885">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Alcohol Etílico</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B</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a:latin typeface="Arial"/>
                          <a:ea typeface="Times New Roman"/>
                          <a:cs typeface="Times New Roman"/>
                        </a:rPr>
                        <a:t>Combustible. Bebidas. Ind. Química y Farmacéutica.</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42">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a:latin typeface="Arial"/>
                          <a:ea typeface="Times New Roman"/>
                          <a:cs typeface="Times New Roman"/>
                        </a:rPr>
                        <a:t>Levaduras</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a:latin typeface="Arial"/>
                          <a:ea typeface="Times New Roman"/>
                          <a:cs typeface="Times New Roman"/>
                        </a:rPr>
                        <a:t>B</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es-ES_tradnl" sz="1400">
                          <a:latin typeface="Arial"/>
                          <a:ea typeface="Times New Roman"/>
                          <a:cs typeface="Times New Roman"/>
                        </a:rPr>
                        <a:t>Piensos. Panadería. Ind. Biotecnológica</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42">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L - Lisina</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B</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Piensos. Industria Alimentaria</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42">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Acido Cítrico</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B</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Industrias Alimentaria y Farmacéutica</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42">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Acido Láctico</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B</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Industrias Química y Farmacéutica</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442">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Acido Acético</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a:latin typeface="Arial"/>
                          <a:ea typeface="Times New Roman"/>
                          <a:cs typeface="Times New Roman"/>
                        </a:rPr>
                        <a:t>B</a:t>
                      </a:r>
                      <a:endParaRPr lang="es-VE" sz="160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91440" algn="l"/>
                          <a:tab pos="548640" algn="l"/>
                          <a:tab pos="1005840" algn="l"/>
                          <a:tab pos="1463040" algn="l"/>
                          <a:tab pos="1920240" algn="l"/>
                          <a:tab pos="2377440" algn="l"/>
                          <a:tab pos="2834640" algn="l"/>
                          <a:tab pos="3291840" algn="l"/>
                          <a:tab pos="3749040" algn="l"/>
                          <a:tab pos="4206240" algn="l"/>
                        </a:tabLst>
                      </a:pPr>
                      <a:r>
                        <a:rPr lang="pt-BR" sz="1400" dirty="0">
                          <a:latin typeface="Arial"/>
                          <a:ea typeface="Times New Roman"/>
                          <a:cs typeface="Times New Roman"/>
                        </a:rPr>
                        <a:t>Consumo </a:t>
                      </a:r>
                      <a:r>
                        <a:rPr lang="pt-BR" sz="1400" dirty="0" err="1">
                          <a:latin typeface="Arial"/>
                          <a:ea typeface="Times New Roman"/>
                          <a:cs typeface="Times New Roman"/>
                        </a:rPr>
                        <a:t>directo</a:t>
                      </a:r>
                      <a:r>
                        <a:rPr lang="pt-BR" sz="1400" dirty="0">
                          <a:latin typeface="Arial"/>
                          <a:ea typeface="Times New Roman"/>
                          <a:cs typeface="Times New Roman"/>
                        </a:rPr>
                        <a:t>. Varias Industrias</a:t>
                      </a:r>
                      <a:endParaRPr lang="es-VE" sz="1600" dirty="0">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21 CuadroTexto"/>
          <p:cNvSpPr txBox="1"/>
          <p:nvPr/>
        </p:nvSpPr>
        <p:spPr>
          <a:xfrm>
            <a:off x="1259632" y="1844824"/>
            <a:ext cx="4680520" cy="923330"/>
          </a:xfrm>
          <a:prstGeom prst="rect">
            <a:avLst/>
          </a:prstGeom>
          <a:noFill/>
        </p:spPr>
        <p:txBody>
          <a:bodyPr wrap="square" rtlCol="0">
            <a:spAutoFit/>
          </a:bodyPr>
          <a:lstStyle/>
          <a:p>
            <a:pPr lvl="0"/>
            <a:r>
              <a:rPr lang="es-ES" b="1" dirty="0" smtClean="0">
                <a:latin typeface="Arial" pitchFamily="34" charset="0"/>
                <a:ea typeface="Times New Roman" pitchFamily="18" charset="0"/>
                <a:cs typeface="Arial" pitchFamily="34" charset="0"/>
              </a:rPr>
              <a:t>ALGUNOS DERIVADOS DE LOS AZÚCARES DE LA CAÑA</a:t>
            </a:r>
            <a:endParaRPr lang="es-VE" sz="1100" dirty="0" smtClean="0">
              <a:latin typeface="Arial" pitchFamily="34" charset="0"/>
              <a:cs typeface="Arial" pitchFamily="34" charset="0"/>
            </a:endParaRPr>
          </a:p>
          <a:p>
            <a:endParaRPr lang="es-VE"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dad">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quidad">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dad">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1770</TotalTime>
  <Words>987</Words>
  <Application>Microsoft Office PowerPoint</Application>
  <PresentationFormat>Presentación en pantalla (4:3)</PresentationFormat>
  <Paragraphs>212</Paragraphs>
  <Slides>16</Slides>
  <Notes>0</Notes>
  <HiddenSlides>0</HiddenSlides>
  <MMClips>0</MMClips>
  <ScaleCrop>false</ScaleCrop>
  <HeadingPairs>
    <vt:vector size="4" baseType="variant">
      <vt:variant>
        <vt:lpstr>Tema</vt:lpstr>
      </vt:variant>
      <vt:variant>
        <vt:i4>1</vt:i4>
      </vt:variant>
      <vt:variant>
        <vt:lpstr>Títulos de diapositiva</vt:lpstr>
      </vt:variant>
      <vt:variant>
        <vt:i4>16</vt:i4>
      </vt:variant>
    </vt:vector>
  </HeadingPairs>
  <TitlesOfParts>
    <vt:vector size="17" baseType="lpstr">
      <vt:lpstr>Equidad</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Julio Cesar</dc:creator>
  <cp:lastModifiedBy>Julio Cesar</cp:lastModifiedBy>
  <cp:revision>36</cp:revision>
  <dcterms:created xsi:type="dcterms:W3CDTF">2010-04-11T00:17:44Z</dcterms:created>
  <dcterms:modified xsi:type="dcterms:W3CDTF">2010-10-13T04:41:31Z</dcterms:modified>
</cp:coreProperties>
</file>