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96" r:id="rId2"/>
    <p:sldId id="297" r:id="rId3"/>
    <p:sldId id="259" r:id="rId4"/>
    <p:sldId id="274" r:id="rId5"/>
    <p:sldId id="257" r:id="rId6"/>
    <p:sldId id="260" r:id="rId7"/>
    <p:sldId id="263" r:id="rId8"/>
    <p:sldId id="261" r:id="rId9"/>
    <p:sldId id="262" r:id="rId10"/>
    <p:sldId id="265" r:id="rId11"/>
    <p:sldId id="264" r:id="rId12"/>
    <p:sldId id="266" r:id="rId13"/>
    <p:sldId id="268" r:id="rId14"/>
    <p:sldId id="269" r:id="rId15"/>
    <p:sldId id="267" r:id="rId16"/>
    <p:sldId id="270" r:id="rId17"/>
    <p:sldId id="298" r:id="rId18"/>
    <p:sldId id="271" r:id="rId19"/>
    <p:sldId id="272" r:id="rId20"/>
    <p:sldId id="293" r:id="rId21"/>
    <p:sldId id="294" r:id="rId22"/>
    <p:sldId id="295" r:id="rId23"/>
    <p:sldId id="289" r:id="rId24"/>
    <p:sldId id="276" r:id="rId25"/>
    <p:sldId id="277" r:id="rId26"/>
    <p:sldId id="278" r:id="rId27"/>
    <p:sldId id="279" r:id="rId28"/>
    <p:sldId id="280" r:id="rId29"/>
    <p:sldId id="281" r:id="rId30"/>
    <p:sldId id="282" r:id="rId31"/>
    <p:sldId id="283" r:id="rId32"/>
    <p:sldId id="285" r:id="rId33"/>
    <p:sldId id="286" r:id="rId34"/>
    <p:sldId id="287" r:id="rId35"/>
    <p:sldId id="288" r:id="rId36"/>
    <p:sldId id="290"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2E43F4-551A-40EC-BD1A-5E0DBB97B6E7}" type="datetimeFigureOut">
              <a:rPr lang="en-US" smtClean="0"/>
              <a:pPr/>
              <a:t>9/25/2011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E3093C-3B13-45C0-B367-D1D4054EB7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0010F9-E4EC-47EA-8276-FB064BB23CE8}" type="slidenum">
              <a:rPr lang="en-US"/>
              <a:pPr/>
              <a:t>24</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03F548-BE6A-42CD-92B4-3BD2EF3DEC85}" type="slidenum">
              <a:rPr lang="en-US"/>
              <a:pPr/>
              <a:t>33</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E67057-45E7-42FE-BCDB-65465C3F9859}" type="slidenum">
              <a:rPr lang="en-US"/>
              <a:pPr/>
              <a:t>34</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9867A0-65B0-4623-91DC-3FD69F73F8D9}" type="slidenum">
              <a:rPr lang="en-US"/>
              <a:pPr/>
              <a:t>35</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1A8A8C-5D1A-40EE-9C17-2CAB187F1805}" type="slidenum">
              <a:rPr lang="en-GB"/>
              <a:pPr/>
              <a:t>36</a:t>
            </a:fld>
            <a:endParaRPr lang="en-GB"/>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801E35-90C6-4CD7-80D7-BCE406CAA1C9}" type="slidenum">
              <a:rPr lang="en-GB"/>
              <a:pPr/>
              <a:t>37</a:t>
            </a:fld>
            <a:endParaRPr lang="en-GB"/>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C9EDAE-5564-4EDD-B8A2-37BEEB3C9BC1}" type="slidenum">
              <a:rPr lang="en-US"/>
              <a:pPr/>
              <a:t>25</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51ED59-116C-42AC-80EC-7DDC864F7E61}" type="slidenum">
              <a:rPr lang="en-US"/>
              <a:pPr/>
              <a:t>26</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12EB46-F055-4F48-AE6C-34A5CDE1E528}" type="slidenum">
              <a:rPr lang="en-US"/>
              <a:pPr/>
              <a:t>27</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BCD0DC-08EF-4F9A-90E5-38EE653ABDFB}" type="slidenum">
              <a:rPr lang="en-US"/>
              <a:pPr/>
              <a:t>28</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A6C99C-1695-4E9C-9A0E-2F9A103F762C}" type="slidenum">
              <a:rPr lang="en-US"/>
              <a:pPr/>
              <a:t>29</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D0E7CE-043B-4C66-84E0-3E21DB5B6A86}" type="slidenum">
              <a:rPr lang="en-US"/>
              <a:pPr/>
              <a:t>30</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408BFC-A009-43F8-BF68-C548ACC997CF}" type="slidenum">
              <a:rPr lang="en-US"/>
              <a:pPr/>
              <a:t>31</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F5B486-4B33-45EA-91EA-51546B2B4039}" type="slidenum">
              <a:rPr lang="en-US"/>
              <a:pPr/>
              <a:t>32</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GB"/>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4F22A00F-DFA8-4751-AEA9-22C9CCACF649}" type="slidenum">
              <a:rPr lang="en-GB"/>
              <a:pPr/>
              <a:t>‹#›</a:t>
            </a:fld>
            <a:endParaRPr lang="en-GB"/>
          </a:p>
        </p:txBody>
      </p:sp>
      <p:sp>
        <p:nvSpPr>
          <p:cNvPr id="7" name="Date Placeholder 6"/>
          <p:cNvSpPr>
            <a:spLocks noGrp="1"/>
          </p:cNvSpPr>
          <p:nvPr>
            <p:ph type="dt" sz="half" idx="12"/>
          </p:nvPr>
        </p:nvSpPr>
        <p:spPr>
          <a:xfrm>
            <a:off x="457200" y="6245225"/>
            <a:ext cx="2133600" cy="476250"/>
          </a:xfrm>
        </p:spPr>
        <p:txBody>
          <a:bodyPr/>
          <a:lstStyle>
            <a:lvl1pPr>
              <a:defRPr/>
            </a:lvl1pPr>
          </a:lstStyle>
          <a:p>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457200"/>
            <a:ext cx="82296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Footer Placeholder 2"/>
          <p:cNvSpPr>
            <a:spLocks noGrp="1"/>
          </p:cNvSpPr>
          <p:nvPr>
            <p:ph type="ftr" sz="quarter" idx="10"/>
          </p:nvPr>
        </p:nvSpPr>
        <p:spPr>
          <a:xfrm>
            <a:off x="3124200" y="6248400"/>
            <a:ext cx="2895600" cy="457200"/>
          </a:xfrm>
        </p:spPr>
        <p:txBody>
          <a:bodyPr/>
          <a:lstStyle>
            <a:lvl1pPr>
              <a:defRPr/>
            </a:lvl1pPr>
          </a:lstStyle>
          <a:p>
            <a:endParaRPr lang="en-GB"/>
          </a:p>
        </p:txBody>
      </p:sp>
      <p:sp>
        <p:nvSpPr>
          <p:cNvPr id="4" name="Slide Number Placeholder 3"/>
          <p:cNvSpPr>
            <a:spLocks noGrp="1"/>
          </p:cNvSpPr>
          <p:nvPr>
            <p:ph type="sldNum" sz="quarter" idx="11"/>
          </p:nvPr>
        </p:nvSpPr>
        <p:spPr>
          <a:xfrm>
            <a:off x="6553200" y="6248400"/>
            <a:ext cx="2133600" cy="457200"/>
          </a:xfrm>
        </p:spPr>
        <p:txBody>
          <a:bodyPr/>
          <a:lstStyle>
            <a:lvl1pPr>
              <a:defRPr/>
            </a:lvl1pPr>
          </a:lstStyle>
          <a:p>
            <a:fld id="{B7ECA3D3-D12B-491A-A956-CCE0726BCC25}" type="slidenum">
              <a:rPr lang="en-GB"/>
              <a:pPr/>
              <a:t>‹#›</a:t>
            </a:fld>
            <a:endParaRPr lang="en-GB"/>
          </a:p>
        </p:txBody>
      </p:sp>
      <p:sp>
        <p:nvSpPr>
          <p:cNvPr id="5" name="Date Placeholder 4"/>
          <p:cNvSpPr>
            <a:spLocks noGrp="1"/>
          </p:cNvSpPr>
          <p:nvPr>
            <p:ph type="dt" sz="half" idx="12"/>
          </p:nvPr>
        </p:nvSpPr>
        <p:spPr>
          <a:xfrm>
            <a:off x="457200" y="6245225"/>
            <a:ext cx="2133600" cy="476250"/>
          </a:xfrm>
        </p:spPr>
        <p:txBody>
          <a:bodyPr/>
          <a:lstStyle>
            <a:lvl1pPr>
              <a:defRPr/>
            </a:lvl1pPr>
          </a:lstStyle>
          <a:p>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hyperlink" Target="http://en.wikipedia.org/wiki/File:Peptidformationball.sv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www.elmhurst.edu/~chm/vchembook/213organicfcgp.html"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www.elmhurst.edu/~chm/vchembook/560aminoacids.html"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hyperlink" Target="http://student.ccbcmd.edu/~gkaiser/biotutorials/proteins/fg4b.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4.jpeg"/></Relationships>
</file>

<file path=ppt/slides/_rels/slide2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7.xml"/><Relationship Id="rId6" Type="http://schemas.openxmlformats.org/officeDocument/2006/relationships/image" Target="../media/image9.gif"/><Relationship Id="rId5" Type="http://schemas.openxmlformats.org/officeDocument/2006/relationships/image" Target="../media/image8.gif"/><Relationship Id="rId4" Type="http://schemas.openxmlformats.org/officeDocument/2006/relationships/image" Target="../media/image7.gif"/></Relationships>
</file>

<file path=ppt/slides/_rels/slide8.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7.xml"/><Relationship Id="rId6" Type="http://schemas.openxmlformats.org/officeDocument/2006/relationships/image" Target="../media/image14.gif"/><Relationship Id="rId5" Type="http://schemas.openxmlformats.org/officeDocument/2006/relationships/image" Target="../media/image13.gif"/><Relationship Id="rId4" Type="http://schemas.openxmlformats.org/officeDocument/2006/relationships/image" Target="../media/image12.gif"/></Relationships>
</file>

<file path=ppt/slides/_rels/slide9.xml.rels><?xml version="1.0" encoding="UTF-8" standalone="yes"?>
<Relationships xmlns="http://schemas.openxmlformats.org/package/2006/relationships"><Relationship Id="rId3" Type="http://schemas.openxmlformats.org/officeDocument/2006/relationships/image" Target="../media/image16.gif"/><Relationship Id="rId7" Type="http://schemas.openxmlformats.org/officeDocument/2006/relationships/image" Target="../media/image20.gif"/><Relationship Id="rId2" Type="http://schemas.openxmlformats.org/officeDocument/2006/relationships/image" Target="../media/image15.gif"/><Relationship Id="rId1" Type="http://schemas.openxmlformats.org/officeDocument/2006/relationships/slideLayout" Target="../slideLayouts/slideLayout7.xml"/><Relationship Id="rId6" Type="http://schemas.openxmlformats.org/officeDocument/2006/relationships/image" Target="../media/image19.gif"/><Relationship Id="rId5" Type="http://schemas.openxmlformats.org/officeDocument/2006/relationships/image" Target="../media/image18.gif"/><Relationship Id="rId4" Type="http://schemas.openxmlformats.org/officeDocument/2006/relationships/image" Target="../media/image1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143000"/>
          </a:xfrm>
        </p:spPr>
        <p:txBody>
          <a:bodyPr/>
          <a:lstStyle/>
          <a:p>
            <a:r>
              <a:rPr lang="en-US" b="1" dirty="0" smtClean="0">
                <a:solidFill>
                  <a:srgbClr val="FF0000"/>
                </a:solidFill>
              </a:rPr>
              <a:t>Biochemistry</a:t>
            </a:r>
            <a:r>
              <a:rPr lang="en-US" dirty="0" smtClean="0">
                <a:solidFill>
                  <a:srgbClr val="FF0000"/>
                </a:solidFill>
              </a:rPr>
              <a:t> </a:t>
            </a:r>
            <a:endParaRPr lang="en-US" dirty="0">
              <a:solidFill>
                <a:srgbClr val="FF0000"/>
              </a:solidFill>
            </a:endParaRPr>
          </a:p>
        </p:txBody>
      </p:sp>
      <p:sp>
        <p:nvSpPr>
          <p:cNvPr id="3" name="Content Placeholder 2"/>
          <p:cNvSpPr>
            <a:spLocks noGrp="1"/>
          </p:cNvSpPr>
          <p:nvPr>
            <p:ph idx="1"/>
          </p:nvPr>
        </p:nvSpPr>
        <p:spPr>
          <a:xfrm>
            <a:off x="533400" y="3200400"/>
            <a:ext cx="8229600" cy="4525963"/>
          </a:xfrm>
        </p:spPr>
        <p:txBody>
          <a:bodyPr/>
          <a:lstStyle/>
          <a:p>
            <a:pPr algn="ctr">
              <a:buNone/>
            </a:pPr>
            <a:r>
              <a:rPr lang="en-US" b="1" dirty="0" smtClean="0">
                <a:solidFill>
                  <a:srgbClr val="002060"/>
                </a:solidFill>
              </a:rPr>
              <a:t>Prepared by</a:t>
            </a:r>
          </a:p>
          <a:p>
            <a:pPr algn="ctr">
              <a:buNone/>
            </a:pPr>
            <a:r>
              <a:rPr lang="en-US" b="1" dirty="0" smtClean="0">
                <a:solidFill>
                  <a:srgbClr val="002060"/>
                </a:solidFill>
              </a:rPr>
              <a:t>Prof. Dr. Margret </a:t>
            </a:r>
            <a:r>
              <a:rPr lang="en-US" b="1" dirty="0" err="1" smtClean="0">
                <a:solidFill>
                  <a:srgbClr val="002060"/>
                </a:solidFill>
              </a:rPr>
              <a:t>Mansour</a:t>
            </a:r>
            <a:endParaRPr lang="en-US" b="1" dirty="0" smtClean="0">
              <a:solidFill>
                <a:srgbClr val="002060"/>
              </a:solidFill>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wo amino acids are shown next to each other. One loses a hydrogen and oxygen from its carboxyl group (COOH) and the other loses a hydrogen from its amino group (NH2). This reaction produces a molecule of water (H2O) and two amino acids joined by a peptide bond (-CO-NH-). The two joined amino acids are called a dipeptide.">
            <a:hlinkClick r:id="rId2"/>
          </p:cNvPr>
          <p:cNvPicPr/>
          <p:nvPr/>
        </p:nvPicPr>
        <p:blipFill>
          <a:blip r:embed="rId3" cstate="print"/>
          <a:srcRect/>
          <a:stretch>
            <a:fillRect/>
          </a:stretch>
        </p:blipFill>
        <p:spPr bwMode="auto">
          <a:xfrm>
            <a:off x="990600" y="762000"/>
            <a:ext cx="7086600" cy="5181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143000"/>
          </a:xfrm>
        </p:spPr>
        <p:txBody>
          <a:bodyPr>
            <a:normAutofit fontScale="90000"/>
          </a:bodyPr>
          <a:lstStyle/>
          <a:p>
            <a:pPr algn="l"/>
            <a:r>
              <a:rPr lang="en-US" sz="2700" b="1" dirty="0" smtClean="0">
                <a:solidFill>
                  <a:srgbClr val="C00000"/>
                </a:solidFill>
              </a:rPr>
              <a:t>There are  four different classes of amino acids determined by different side chains: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sz="2400" b="1" dirty="0" smtClean="0"/>
              <a:t>(1) non-polar and neutral</a:t>
            </a:r>
          </a:p>
          <a:p>
            <a:pPr>
              <a:buNone/>
            </a:pPr>
            <a:r>
              <a:rPr lang="en-US" sz="2400" b="1" dirty="0" smtClean="0"/>
              <a:t>(2) polar and neutral</a:t>
            </a:r>
          </a:p>
          <a:p>
            <a:pPr>
              <a:buNone/>
            </a:pPr>
            <a:r>
              <a:rPr lang="en-US" sz="2400" b="1" dirty="0" smtClean="0"/>
              <a:t>(3) acidic and polar</a:t>
            </a:r>
          </a:p>
          <a:p>
            <a:pPr>
              <a:buNone/>
            </a:pPr>
            <a:r>
              <a:rPr lang="en-US" sz="2400" b="1" dirty="0" smtClean="0"/>
              <a:t>(4) basic and polar</a:t>
            </a:r>
          </a:p>
          <a:p>
            <a:pPr>
              <a:buNone/>
            </a:pPr>
            <a:endParaRPr lang="en-US" sz="2400" b="1" dirty="0" smtClean="0"/>
          </a:p>
          <a:p>
            <a:pPr>
              <a:buNone/>
            </a:pPr>
            <a:r>
              <a:rPr lang="en-US" sz="2400" b="1" dirty="0" smtClean="0">
                <a:solidFill>
                  <a:srgbClr val="0070C0"/>
                </a:solidFill>
              </a:rPr>
              <a:t>Principles of Polarity:</a:t>
            </a:r>
          </a:p>
          <a:p>
            <a:r>
              <a:rPr lang="en-US" sz="2400" b="1" dirty="0" smtClean="0"/>
              <a:t>The greater the </a:t>
            </a:r>
            <a:r>
              <a:rPr lang="en-US" sz="2400" b="1" dirty="0" err="1" smtClean="0"/>
              <a:t>electronegativity</a:t>
            </a:r>
            <a:r>
              <a:rPr lang="en-US" sz="2400" b="1" dirty="0" smtClean="0"/>
              <a:t> difference between atoms in a bond, the more polar the bond. Partial negative charges are found on the most electronegative atoms, the others are partially positive.</a:t>
            </a:r>
            <a:endParaRPr lang="en-US" sz="2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01000" cy="5867400"/>
          </a:xfrm>
        </p:spPr>
        <p:txBody>
          <a:bodyPr>
            <a:noAutofit/>
          </a:bodyPr>
          <a:lstStyle/>
          <a:p>
            <a:pPr algn="l"/>
            <a:r>
              <a:rPr lang="en-US" sz="3200" b="1" dirty="0" smtClean="0">
                <a:solidFill>
                  <a:srgbClr val="C00000"/>
                </a:solidFill>
              </a:rPr>
              <a:t>Non-Polar Side Chains:</a:t>
            </a:r>
            <a:r>
              <a:rPr lang="en-US" sz="2800" b="1" dirty="0" smtClean="0"/>
              <a:t/>
            </a:r>
            <a:br>
              <a:rPr lang="en-US" sz="2800" b="1" dirty="0" smtClean="0"/>
            </a:br>
            <a:r>
              <a:rPr lang="en-US" sz="2800" b="1" dirty="0" smtClean="0"/>
              <a:t/>
            </a:r>
            <a:br>
              <a:rPr lang="en-US" sz="2800" b="1" dirty="0" smtClean="0"/>
            </a:br>
            <a:r>
              <a:rPr lang="en-US" sz="2800" b="1" dirty="0" smtClean="0"/>
              <a:t>Side chains which have pure hydrocarbon alkyl groups (</a:t>
            </a:r>
            <a:r>
              <a:rPr lang="en-US" sz="2800" b="1" dirty="0" err="1" smtClean="0"/>
              <a:t>alkane</a:t>
            </a:r>
            <a:r>
              <a:rPr lang="en-US" sz="2800" b="1" dirty="0" smtClean="0"/>
              <a:t> branches) or aromatic (benzene rings) are non-polar.</a:t>
            </a:r>
            <a:br>
              <a:rPr lang="en-US" sz="2800" b="1" dirty="0" smtClean="0"/>
            </a:br>
            <a:r>
              <a:rPr lang="en-US" sz="2800" b="1" dirty="0" smtClean="0"/>
              <a:t>Examples include </a:t>
            </a:r>
            <a:r>
              <a:rPr lang="en-US" sz="2800" b="1" dirty="0" err="1" smtClean="0"/>
              <a:t>valine</a:t>
            </a:r>
            <a:r>
              <a:rPr lang="en-US" sz="2800" b="1" dirty="0" smtClean="0"/>
              <a:t>, </a:t>
            </a:r>
            <a:r>
              <a:rPr lang="en-US" sz="2800" b="1" dirty="0" err="1" smtClean="0"/>
              <a:t>alanine</a:t>
            </a:r>
            <a:r>
              <a:rPr lang="en-US" sz="2800" b="1" dirty="0" smtClean="0"/>
              <a:t>, </a:t>
            </a:r>
            <a:r>
              <a:rPr lang="en-US" sz="2800" b="1" dirty="0" err="1" smtClean="0"/>
              <a:t>leucine</a:t>
            </a:r>
            <a:r>
              <a:rPr lang="en-US" sz="2800" b="1" dirty="0" smtClean="0"/>
              <a:t>, </a:t>
            </a:r>
            <a:r>
              <a:rPr lang="en-US" sz="2800" b="1" dirty="0" err="1" smtClean="0"/>
              <a:t>isoleucine</a:t>
            </a:r>
            <a:r>
              <a:rPr lang="en-US" sz="2800" b="1" dirty="0" smtClean="0"/>
              <a:t>, phenylalanine.</a:t>
            </a:r>
            <a:br>
              <a:rPr lang="en-US" sz="2800" b="1" dirty="0" smtClean="0"/>
            </a:br>
            <a:r>
              <a:rPr lang="en-US" sz="2800" b="1" dirty="0" smtClean="0"/>
              <a:t/>
            </a:r>
            <a:br>
              <a:rPr lang="en-US" sz="2800" b="1" dirty="0" smtClean="0"/>
            </a:br>
            <a:r>
              <a:rPr lang="en-US" sz="2800" b="1" dirty="0" smtClean="0"/>
              <a:t>The number of alkyl groups also influences the polarity, the more alkyl groups present, the more non-polar the amino acid will be. This effect makes </a:t>
            </a:r>
            <a:r>
              <a:rPr lang="en-US" sz="2800" b="1" dirty="0" err="1" smtClean="0"/>
              <a:t>valine</a:t>
            </a:r>
            <a:r>
              <a:rPr lang="en-US" sz="2800" b="1" dirty="0" smtClean="0"/>
              <a:t> more non-polar than </a:t>
            </a:r>
            <a:r>
              <a:rPr lang="en-US" sz="2800" b="1" dirty="0" err="1" smtClean="0"/>
              <a:t>alanine</a:t>
            </a:r>
            <a:r>
              <a:rPr lang="en-US" sz="2800" b="1" dirty="0" smtClean="0"/>
              <a:t>; </a:t>
            </a:r>
            <a:r>
              <a:rPr lang="en-US" sz="2800" b="1" dirty="0" err="1" smtClean="0"/>
              <a:t>leucine</a:t>
            </a:r>
            <a:r>
              <a:rPr lang="en-US" sz="2800" b="1" dirty="0" smtClean="0"/>
              <a:t> is more non-polar than </a:t>
            </a:r>
            <a:r>
              <a:rPr lang="en-US" sz="2800" b="1" dirty="0" err="1" smtClean="0"/>
              <a:t>valine</a:t>
            </a:r>
            <a:r>
              <a:rPr lang="en-US" sz="2800" b="1" dirty="0" smtClean="0"/>
              <a:t>.</a:t>
            </a:r>
            <a:endParaRPr lang="en-US" sz="28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8038"/>
            <a:ext cx="8229600" cy="6049962"/>
          </a:xfrm>
        </p:spPr>
        <p:txBody>
          <a:bodyPr>
            <a:normAutofit fontScale="90000"/>
          </a:bodyPr>
          <a:lstStyle/>
          <a:p>
            <a:pPr algn="l"/>
            <a:r>
              <a:rPr lang="en-US" sz="3600" b="1" dirty="0" smtClean="0">
                <a:solidFill>
                  <a:srgbClr val="C00000"/>
                </a:solidFill>
              </a:rPr>
              <a:t>Polar Side Chains:</a:t>
            </a:r>
            <a:br>
              <a:rPr lang="en-US" sz="3600" b="1" dirty="0" smtClean="0">
                <a:solidFill>
                  <a:srgbClr val="C00000"/>
                </a:solidFill>
              </a:rPr>
            </a:br>
            <a:r>
              <a:rPr lang="en-US" sz="3100" b="1" dirty="0" smtClean="0">
                <a:solidFill>
                  <a:srgbClr val="C00000"/>
                </a:solidFill>
              </a:rPr>
              <a:t/>
            </a:r>
            <a:br>
              <a:rPr lang="en-US" sz="3100" b="1" dirty="0" smtClean="0">
                <a:solidFill>
                  <a:srgbClr val="C00000"/>
                </a:solidFill>
              </a:rPr>
            </a:br>
            <a:r>
              <a:rPr lang="en-US" sz="3100" b="1" dirty="0" smtClean="0"/>
              <a:t>Side chains which have various functional groups such as acids, amides, alcohols, and amines will impart a more polar character to the amino acid. The ranking of polarity will depend on the relative ranking of polarity for various functional groups as determined in </a:t>
            </a:r>
            <a:r>
              <a:rPr lang="en-US" sz="3100" b="1" u="sng" dirty="0" smtClean="0">
                <a:hlinkClick r:id="rId2"/>
              </a:rPr>
              <a:t>functional groups</a:t>
            </a:r>
            <a:r>
              <a:rPr lang="en-US" sz="3100" b="1" dirty="0" smtClean="0"/>
              <a:t>.</a:t>
            </a:r>
            <a:br>
              <a:rPr lang="en-US" sz="3100" b="1" dirty="0" smtClean="0"/>
            </a:br>
            <a:r>
              <a:rPr lang="en-US" sz="3100" b="1" dirty="0" smtClean="0"/>
              <a:t/>
            </a:r>
            <a:br>
              <a:rPr lang="en-US" sz="3100" b="1" dirty="0" smtClean="0"/>
            </a:br>
            <a:r>
              <a:rPr lang="en-US" sz="3100" b="1" dirty="0" smtClean="0"/>
              <a:t>In addition, the number of carbon-</a:t>
            </a:r>
            <a:r>
              <a:rPr lang="en-US" sz="3100" b="1" dirty="0" err="1" smtClean="0"/>
              <a:t>hydrogens</a:t>
            </a:r>
            <a:r>
              <a:rPr lang="en-US" sz="3100" b="1" dirty="0" smtClean="0"/>
              <a:t> in the </a:t>
            </a:r>
            <a:r>
              <a:rPr lang="en-US" sz="3100" b="1" dirty="0" err="1" smtClean="0"/>
              <a:t>alkane</a:t>
            </a:r>
            <a:r>
              <a:rPr lang="en-US" sz="3100" b="1" dirty="0" smtClean="0"/>
              <a:t> or aromatic portion of the side chain should be considered along with the functional group.</a:t>
            </a:r>
            <a:br>
              <a:rPr lang="en-US" sz="3100" b="1" dirty="0" smtClean="0"/>
            </a:br>
            <a:r>
              <a:rPr lang="en-US" dirty="0" smtClean="0"/>
              <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6126162"/>
          </a:xfrm>
        </p:spPr>
        <p:txBody>
          <a:bodyPr>
            <a:normAutofit/>
          </a:bodyPr>
          <a:lstStyle/>
          <a:p>
            <a:pPr algn="l"/>
            <a:r>
              <a:rPr lang="en-US" sz="2800" b="1" dirty="0" smtClean="0">
                <a:solidFill>
                  <a:srgbClr val="C00000"/>
                </a:solidFill>
              </a:rPr>
              <a:t>Example: </a:t>
            </a:r>
            <a:r>
              <a:rPr lang="en-US" sz="2800" b="1" dirty="0" smtClean="0"/>
              <a:t>Aspartic acid is more polar than serine because an acid functional group is more polar than an alcohol group. </a:t>
            </a:r>
            <a:br>
              <a:rPr lang="en-US" sz="2800" b="1" dirty="0" smtClean="0"/>
            </a:br>
            <a:r>
              <a:rPr lang="en-US" sz="2800" b="1" dirty="0" smtClean="0"/>
              <a:t/>
            </a:r>
            <a:br>
              <a:rPr lang="en-US" sz="2800" b="1" dirty="0" smtClean="0"/>
            </a:br>
            <a:r>
              <a:rPr lang="en-US" sz="2800" b="1" dirty="0" smtClean="0">
                <a:solidFill>
                  <a:srgbClr val="C00000"/>
                </a:solidFill>
              </a:rPr>
              <a:t>Example: </a:t>
            </a:r>
            <a:r>
              <a:rPr lang="en-US" sz="2800" b="1" dirty="0" smtClean="0"/>
              <a:t>Serine is more polar than </a:t>
            </a:r>
            <a:r>
              <a:rPr lang="en-US" sz="2800" b="1" dirty="0" err="1" smtClean="0"/>
              <a:t>threonine</a:t>
            </a:r>
            <a:r>
              <a:rPr lang="en-US" sz="2800" b="1" dirty="0" smtClean="0"/>
              <a:t> since </a:t>
            </a:r>
            <a:r>
              <a:rPr lang="en-US" sz="2800" b="1" dirty="0" err="1" smtClean="0"/>
              <a:t>threonine</a:t>
            </a:r>
            <a:r>
              <a:rPr lang="en-US" sz="2800" b="1" dirty="0" smtClean="0"/>
              <a:t> has one more methyl group than serine. The methyl group gives a little more non-polar character to </a:t>
            </a:r>
            <a:r>
              <a:rPr lang="en-US" sz="2800" b="1" dirty="0" err="1" smtClean="0"/>
              <a:t>threonine</a:t>
            </a:r>
            <a:r>
              <a:rPr lang="en-US" sz="2800" b="1" dirty="0" smtClean="0"/>
              <a:t>.</a:t>
            </a:r>
            <a:br>
              <a:rPr lang="en-US" sz="2800" b="1" dirty="0" smtClean="0"/>
            </a:br>
            <a:r>
              <a:rPr lang="en-US" sz="2800" b="1" dirty="0" smtClean="0"/>
              <a:t/>
            </a:r>
            <a:br>
              <a:rPr lang="en-US" sz="2800" b="1" dirty="0" smtClean="0"/>
            </a:br>
            <a:r>
              <a:rPr lang="en-US" sz="2800" b="1" dirty="0" smtClean="0">
                <a:solidFill>
                  <a:srgbClr val="C00000"/>
                </a:solidFill>
              </a:rPr>
              <a:t>Example: </a:t>
            </a:r>
            <a:r>
              <a:rPr lang="en-US" sz="2800" b="1" dirty="0" smtClean="0"/>
              <a:t>Serine is more polar than tyrosine, since tyrosine has the hydrocarbon benzene ring.</a:t>
            </a:r>
            <a:br>
              <a:rPr lang="en-US" sz="2800" b="1" dirty="0" smtClean="0"/>
            </a:br>
            <a:endParaRPr lang="en-US" sz="28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pPr algn="l"/>
            <a:r>
              <a:rPr lang="en-US" sz="2700" b="1" u="sng" dirty="0" smtClean="0">
                <a:solidFill>
                  <a:srgbClr val="C00000"/>
                </a:solidFill>
              </a:rPr>
              <a:t>Amino acids are grouped according to the characteristics of the side chain:</a:t>
            </a:r>
            <a:br>
              <a:rPr lang="en-US" sz="2700" b="1" u="sng" dirty="0" smtClean="0">
                <a:solidFill>
                  <a:srgbClr val="C00000"/>
                </a:solidFill>
              </a:rPr>
            </a:br>
            <a:r>
              <a:rPr lang="en-US" sz="2700" dirty="0" smtClean="0"/>
              <a:t/>
            </a:r>
            <a:br>
              <a:rPr lang="en-US" sz="2700" dirty="0" smtClean="0"/>
            </a:br>
            <a:r>
              <a:rPr lang="en-US" sz="2700" b="1" dirty="0" smtClean="0">
                <a:solidFill>
                  <a:srgbClr val="0070C0"/>
                </a:solidFill>
              </a:rPr>
              <a:t>Aliphatic</a:t>
            </a:r>
            <a:r>
              <a:rPr lang="en-US" sz="2700" dirty="0" smtClean="0">
                <a:solidFill>
                  <a:srgbClr val="0070C0"/>
                </a:solidFill>
              </a:rPr>
              <a:t>:     </a:t>
            </a:r>
            <a:r>
              <a:rPr lang="en-US" sz="2700" dirty="0" err="1" smtClean="0"/>
              <a:t>Alanine</a:t>
            </a:r>
            <a:r>
              <a:rPr lang="en-US" sz="2700" dirty="0" smtClean="0"/>
              <a:t> – </a:t>
            </a:r>
            <a:r>
              <a:rPr lang="en-US" sz="2700" dirty="0" err="1" smtClean="0"/>
              <a:t>Glycine</a:t>
            </a:r>
            <a:r>
              <a:rPr lang="en-US" sz="2700" dirty="0" smtClean="0"/>
              <a:t> – </a:t>
            </a:r>
            <a:r>
              <a:rPr lang="en-US" sz="2700" dirty="0" err="1" smtClean="0"/>
              <a:t>Isoleucine</a:t>
            </a:r>
            <a:r>
              <a:rPr lang="en-US" sz="2700" dirty="0" smtClean="0"/>
              <a:t> – </a:t>
            </a:r>
            <a:r>
              <a:rPr lang="en-US" sz="2700" dirty="0" err="1" smtClean="0"/>
              <a:t>Leucine</a:t>
            </a:r>
            <a:r>
              <a:rPr lang="en-US" sz="2700" dirty="0" smtClean="0"/>
              <a:t> –                           </a:t>
            </a:r>
            <a:br>
              <a:rPr lang="en-US" sz="2700" dirty="0" smtClean="0"/>
            </a:br>
            <a:r>
              <a:rPr lang="en-US" sz="2700" dirty="0" smtClean="0"/>
              <a:t>                      </a:t>
            </a:r>
            <a:r>
              <a:rPr lang="en-US" sz="2700" dirty="0" err="1" smtClean="0"/>
              <a:t>Proline</a:t>
            </a:r>
            <a:r>
              <a:rPr lang="en-US" sz="2700" dirty="0" smtClean="0"/>
              <a:t> – </a:t>
            </a:r>
            <a:r>
              <a:rPr lang="en-US" sz="2700" dirty="0" err="1" smtClean="0"/>
              <a:t>Valine</a:t>
            </a:r>
            <a:r>
              <a:rPr lang="en-US" sz="2700" dirty="0" smtClean="0"/>
              <a:t/>
            </a:r>
            <a:br>
              <a:rPr lang="en-US" sz="2700" dirty="0" smtClean="0"/>
            </a:br>
            <a:r>
              <a:rPr lang="en-US" sz="2700" b="1" dirty="0" smtClean="0">
                <a:solidFill>
                  <a:srgbClr val="0070C0"/>
                </a:solidFill>
              </a:rPr>
              <a:t>Aromatic</a:t>
            </a:r>
            <a:r>
              <a:rPr lang="en-US" sz="2700" dirty="0" smtClean="0">
                <a:solidFill>
                  <a:srgbClr val="0070C0"/>
                </a:solidFill>
              </a:rPr>
              <a:t>:    </a:t>
            </a:r>
            <a:r>
              <a:rPr lang="en-US" sz="2700" dirty="0" smtClean="0"/>
              <a:t>Phenylalanine – Tryptophan – Tyrosine</a:t>
            </a:r>
            <a:br>
              <a:rPr lang="en-US" sz="2700" dirty="0" smtClean="0"/>
            </a:br>
            <a:r>
              <a:rPr lang="en-US" sz="2700" b="1" dirty="0" smtClean="0">
                <a:solidFill>
                  <a:srgbClr val="0070C0"/>
                </a:solidFill>
              </a:rPr>
              <a:t>Acidic</a:t>
            </a:r>
            <a:r>
              <a:rPr lang="en-US" sz="2700" dirty="0" smtClean="0">
                <a:solidFill>
                  <a:srgbClr val="0070C0"/>
                </a:solidFill>
              </a:rPr>
              <a:t>:          </a:t>
            </a:r>
            <a:r>
              <a:rPr lang="en-US" sz="2700" dirty="0" smtClean="0"/>
              <a:t>Aspartic  acid – </a:t>
            </a:r>
            <a:r>
              <a:rPr lang="en-US" sz="2700" dirty="0" err="1" smtClean="0"/>
              <a:t>Glutamic</a:t>
            </a:r>
            <a:r>
              <a:rPr lang="en-US" sz="2700" dirty="0" smtClean="0"/>
              <a:t> acid</a:t>
            </a:r>
            <a:br>
              <a:rPr lang="en-US" sz="2700" dirty="0" smtClean="0"/>
            </a:br>
            <a:r>
              <a:rPr lang="en-US" sz="2700" b="1" dirty="0" smtClean="0">
                <a:solidFill>
                  <a:srgbClr val="0070C0"/>
                </a:solidFill>
              </a:rPr>
              <a:t>Basic:            </a:t>
            </a:r>
            <a:r>
              <a:rPr lang="en-US" sz="2700" dirty="0" err="1" smtClean="0"/>
              <a:t>Arginine</a:t>
            </a:r>
            <a:r>
              <a:rPr lang="en-US" sz="2700" dirty="0" smtClean="0"/>
              <a:t> – </a:t>
            </a:r>
            <a:r>
              <a:rPr lang="en-US" sz="2700" dirty="0" err="1" smtClean="0"/>
              <a:t>Histidine</a:t>
            </a:r>
            <a:r>
              <a:rPr lang="en-US" sz="2700" dirty="0" smtClean="0"/>
              <a:t> – Lysine</a:t>
            </a:r>
            <a:br>
              <a:rPr lang="en-US" sz="2700" dirty="0" smtClean="0"/>
            </a:br>
            <a:r>
              <a:rPr lang="en-US" sz="2700" b="1" dirty="0" err="1" smtClean="0">
                <a:solidFill>
                  <a:srgbClr val="0070C0"/>
                </a:solidFill>
              </a:rPr>
              <a:t>Hydroxylic</a:t>
            </a:r>
            <a:r>
              <a:rPr lang="en-US" sz="2700" b="1" dirty="0" smtClean="0">
                <a:solidFill>
                  <a:srgbClr val="0070C0"/>
                </a:solidFill>
              </a:rPr>
              <a:t>:  </a:t>
            </a:r>
            <a:r>
              <a:rPr lang="en-US" sz="2700" dirty="0" smtClean="0"/>
              <a:t>Serine – </a:t>
            </a:r>
            <a:r>
              <a:rPr lang="en-US" sz="2700" dirty="0" err="1" smtClean="0"/>
              <a:t>Threonine</a:t>
            </a:r>
            <a:r>
              <a:rPr lang="en-US" sz="2700" dirty="0" smtClean="0"/>
              <a:t/>
            </a:r>
            <a:br>
              <a:rPr lang="en-US" sz="2700" dirty="0" smtClean="0"/>
            </a:br>
            <a:r>
              <a:rPr lang="en-US" sz="2700" b="1" dirty="0" err="1" smtClean="0">
                <a:solidFill>
                  <a:srgbClr val="0070C0"/>
                </a:solidFill>
              </a:rPr>
              <a:t>Sulphur</a:t>
            </a:r>
            <a:r>
              <a:rPr lang="en-US" sz="2700" b="1" dirty="0" smtClean="0">
                <a:solidFill>
                  <a:srgbClr val="0070C0"/>
                </a:solidFill>
              </a:rPr>
              <a:t>-containing:  </a:t>
            </a:r>
            <a:r>
              <a:rPr lang="en-US" sz="2700" dirty="0" err="1" smtClean="0"/>
              <a:t>Cystine</a:t>
            </a:r>
            <a:r>
              <a:rPr lang="en-US" sz="2700" b="1" dirty="0" smtClean="0"/>
              <a:t> </a:t>
            </a:r>
            <a:r>
              <a:rPr lang="en-US" sz="2700" dirty="0" smtClean="0"/>
              <a:t>–</a:t>
            </a:r>
            <a:r>
              <a:rPr lang="en-US" sz="2700" b="1" dirty="0" smtClean="0"/>
              <a:t> </a:t>
            </a:r>
            <a:r>
              <a:rPr lang="en-US" sz="2700" dirty="0" err="1" smtClean="0"/>
              <a:t>Methionine</a:t>
            </a:r>
            <a:r>
              <a:rPr lang="en-US" sz="2700" dirty="0" smtClean="0"/>
              <a:t/>
            </a:r>
            <a:br>
              <a:rPr lang="en-US" sz="2700" dirty="0" smtClean="0"/>
            </a:br>
            <a:r>
              <a:rPr lang="en-US" sz="2700" b="1" dirty="0" smtClean="0">
                <a:solidFill>
                  <a:srgbClr val="0070C0"/>
                </a:solidFill>
              </a:rPr>
              <a:t>Amidic </a:t>
            </a:r>
            <a:r>
              <a:rPr lang="en-US" sz="2700" b="1" dirty="0" smtClean="0"/>
              <a:t>(</a:t>
            </a:r>
            <a:r>
              <a:rPr lang="en-US" sz="2000" b="1" dirty="0" smtClean="0"/>
              <a:t>containing amide group</a:t>
            </a:r>
            <a:r>
              <a:rPr lang="en-US" sz="2700" dirty="0" smtClean="0"/>
              <a:t>)</a:t>
            </a:r>
            <a:r>
              <a:rPr lang="en-US" sz="2700" dirty="0" smtClean="0">
                <a:solidFill>
                  <a:srgbClr val="0070C0"/>
                </a:solidFill>
              </a:rPr>
              <a:t>: </a:t>
            </a:r>
            <a:r>
              <a:rPr lang="en-US" sz="2700" dirty="0" err="1" smtClean="0"/>
              <a:t>Asparagine</a:t>
            </a:r>
            <a:r>
              <a:rPr lang="en-US" sz="2700" dirty="0" smtClean="0"/>
              <a:t> - Glutamine</a:t>
            </a:r>
            <a:r>
              <a:rPr lang="en-US" dirty="0" smtClean="0"/>
              <a:t/>
            </a:r>
            <a:br>
              <a:rPr lang="en-US"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6278562"/>
          </a:xfrm>
        </p:spPr>
        <p:txBody>
          <a:bodyPr>
            <a:normAutofit fontScale="90000"/>
          </a:bodyPr>
          <a:lstStyle/>
          <a:p>
            <a:pPr algn="l"/>
            <a:r>
              <a:rPr lang="en-US" sz="3600" b="1" dirty="0" smtClean="0">
                <a:solidFill>
                  <a:srgbClr val="C00000"/>
                </a:solidFill>
              </a:rPr>
              <a:t>Acid - Base Properties of Amino Acids</a:t>
            </a:r>
            <a:r>
              <a:rPr lang="en-US" sz="3100" dirty="0" smtClean="0"/>
              <a:t/>
            </a:r>
            <a:br>
              <a:rPr lang="en-US" sz="3100" dirty="0" smtClean="0"/>
            </a:br>
            <a:r>
              <a:rPr lang="en-US" sz="3100" dirty="0" smtClean="0"/>
              <a:t/>
            </a:r>
            <a:br>
              <a:rPr lang="en-US" sz="3100" dirty="0" smtClean="0"/>
            </a:br>
            <a:r>
              <a:rPr lang="en-US" sz="3100" b="1" dirty="0" smtClean="0">
                <a:solidFill>
                  <a:srgbClr val="0070C0"/>
                </a:solidFill>
              </a:rPr>
              <a:t>Acidic Side Chains:</a:t>
            </a:r>
            <a:r>
              <a:rPr lang="en-US" sz="3100" dirty="0" smtClean="0"/>
              <a:t/>
            </a:r>
            <a:br>
              <a:rPr lang="en-US" sz="3100" dirty="0" smtClean="0"/>
            </a:br>
            <a:r>
              <a:rPr lang="en-US" sz="3100" dirty="0" smtClean="0"/>
              <a:t/>
            </a:r>
            <a:br>
              <a:rPr lang="en-US" sz="3100" dirty="0" smtClean="0"/>
            </a:br>
            <a:r>
              <a:rPr lang="en-US" sz="3100" dirty="0" smtClean="0"/>
              <a:t>If the side chain contains an acid functional group, the whole amino acid produces an acidic solution. Normally, an amino acid produces a nearly neutral solution since the acid group and the basic amine group on the root amino acid neutralize each other in the </a:t>
            </a:r>
            <a:r>
              <a:rPr lang="en-US" sz="3100" dirty="0" err="1" smtClean="0">
                <a:hlinkClick r:id="rId2"/>
              </a:rPr>
              <a:t>zwitterion</a:t>
            </a:r>
            <a:r>
              <a:rPr lang="en-US" sz="3100" dirty="0" smtClean="0"/>
              <a:t>. </a:t>
            </a:r>
            <a:br>
              <a:rPr lang="en-US" sz="3100" dirty="0" smtClean="0"/>
            </a:br>
            <a:r>
              <a:rPr lang="en-US" sz="3100" dirty="0" smtClean="0"/>
              <a:t/>
            </a:r>
            <a:br>
              <a:rPr lang="en-US" sz="3100" dirty="0" smtClean="0"/>
            </a:br>
            <a:r>
              <a:rPr lang="en-US" sz="3100" dirty="0" smtClean="0"/>
              <a:t>If the amino acid structure contains two acid groups and one amine group, there is a net acid producing effect. The two acidic amino acids are aspartic and </a:t>
            </a:r>
            <a:r>
              <a:rPr lang="en-US" sz="3100" dirty="0" err="1" smtClean="0"/>
              <a:t>glutamic</a:t>
            </a:r>
            <a:r>
              <a:rPr lang="en-US" sz="3100" dirty="0" smtClean="0"/>
              <a:t>.</a:t>
            </a:r>
            <a:r>
              <a:rPr lang="en-US" dirty="0" smtClean="0"/>
              <a:t/>
            </a:r>
            <a:br>
              <a:rPr lang="en-US"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pPr algn="l"/>
            <a:r>
              <a:rPr lang="en-US" sz="3100" b="1" dirty="0" smtClean="0">
                <a:solidFill>
                  <a:srgbClr val="C00000"/>
                </a:solidFill>
              </a:rPr>
              <a:t/>
            </a:r>
            <a:br>
              <a:rPr lang="en-US" sz="3100" b="1" dirty="0" smtClean="0">
                <a:solidFill>
                  <a:srgbClr val="C00000"/>
                </a:solidFill>
              </a:rPr>
            </a:br>
            <a:r>
              <a:rPr lang="en-US" sz="3100" b="1" dirty="0" smtClean="0">
                <a:solidFill>
                  <a:srgbClr val="C00000"/>
                </a:solidFill>
              </a:rPr>
              <a:t>Amino </a:t>
            </a:r>
            <a:r>
              <a:rPr lang="en-US" sz="3100" b="1" dirty="0" smtClean="0">
                <a:solidFill>
                  <a:srgbClr val="C00000"/>
                </a:solidFill>
              </a:rPr>
              <a:t>acids as zwitterions</a:t>
            </a:r>
            <a:r>
              <a:rPr lang="en-US" sz="3100" dirty="0" smtClean="0"/>
              <a:t/>
            </a:r>
            <a:br>
              <a:rPr lang="en-US" sz="3100" dirty="0" smtClean="0"/>
            </a:br>
            <a:r>
              <a:rPr lang="en-US" sz="2700" b="1" dirty="0" smtClean="0"/>
              <a:t>Zwitterions </a:t>
            </a:r>
            <a:r>
              <a:rPr lang="en-US" sz="2700" b="1" dirty="0" smtClean="0"/>
              <a:t>in simple amino acid solutions</a:t>
            </a:r>
            <a:r>
              <a:rPr lang="en-US" sz="2700" dirty="0" smtClean="0"/>
              <a:t/>
            </a:r>
            <a:br>
              <a:rPr lang="en-US" sz="2700" dirty="0" smtClean="0"/>
            </a:br>
            <a:r>
              <a:rPr lang="en-US" sz="2700" dirty="0" smtClean="0"/>
              <a:t>An </a:t>
            </a:r>
            <a:r>
              <a:rPr lang="en-US" sz="2700" dirty="0" smtClean="0"/>
              <a:t>amino acid has both a basic amine group and an acidic carboxylic acid group.</a:t>
            </a: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2700" dirty="0" smtClean="0"/>
              <a:t>There </a:t>
            </a:r>
            <a:r>
              <a:rPr lang="en-US" sz="2700" dirty="0" smtClean="0"/>
              <a:t>is an internal transfer of a hydrogen ion from the -COOH group to the -NH</a:t>
            </a:r>
            <a:r>
              <a:rPr lang="en-US" sz="2700" baseline="-25000" dirty="0" smtClean="0"/>
              <a:t>2</a:t>
            </a:r>
            <a:r>
              <a:rPr lang="en-US" sz="2700" dirty="0" smtClean="0"/>
              <a:t> group to leave an ion with both a negative charge and a positive charge.</a:t>
            </a:r>
            <a:br>
              <a:rPr lang="en-US" sz="2700" dirty="0" smtClean="0"/>
            </a:br>
            <a:r>
              <a:rPr lang="en-US" sz="2700" dirty="0" smtClean="0"/>
              <a:t>This is called a </a:t>
            </a:r>
            <a:r>
              <a:rPr lang="en-US" sz="2700" b="1" i="1" dirty="0" err="1" smtClean="0"/>
              <a:t>zwitterion</a:t>
            </a:r>
            <a:r>
              <a:rPr lang="en-US" sz="2700" dirty="0" smtClean="0"/>
              <a:t>.</a:t>
            </a:r>
            <a:r>
              <a:rPr lang="en-US" dirty="0" smtClean="0"/>
              <a:t/>
            </a:r>
            <a:br>
              <a:rPr lang="en-US" dirty="0" smtClean="0"/>
            </a:br>
            <a:endParaRPr lang="en-US" dirty="0"/>
          </a:p>
        </p:txBody>
      </p:sp>
      <p:pic>
        <p:nvPicPr>
          <p:cNvPr id="3" name="Picture 2" descr="aaacidbase.gif"/>
          <p:cNvPicPr>
            <a:picLocks noChangeAspect="1"/>
          </p:cNvPicPr>
          <p:nvPr/>
        </p:nvPicPr>
        <p:blipFill>
          <a:blip r:embed="rId2" cstate="print"/>
          <a:stretch>
            <a:fillRect/>
          </a:stretch>
        </p:blipFill>
        <p:spPr>
          <a:xfrm>
            <a:off x="5257800" y="1752600"/>
            <a:ext cx="3200400" cy="28956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6049962"/>
          </a:xfrm>
        </p:spPr>
        <p:txBody>
          <a:bodyPr>
            <a:normAutofit fontScale="90000"/>
          </a:bodyPr>
          <a:lstStyle/>
          <a:p>
            <a:pPr algn="l"/>
            <a:r>
              <a:rPr lang="en-US" sz="3200" b="1" dirty="0" smtClean="0">
                <a:solidFill>
                  <a:srgbClr val="0070C0"/>
                </a:solidFill>
              </a:rPr>
              <a:t>Basic Side Chains:</a:t>
            </a:r>
            <a:r>
              <a:rPr lang="en-US" sz="3200" dirty="0" smtClean="0"/>
              <a:t/>
            </a:r>
            <a:br>
              <a:rPr lang="en-US" sz="3200" dirty="0" smtClean="0"/>
            </a:br>
            <a:r>
              <a:rPr lang="en-US" sz="3200" dirty="0" smtClean="0"/>
              <a:t/>
            </a:r>
            <a:br>
              <a:rPr lang="en-US" sz="3200" dirty="0" smtClean="0"/>
            </a:br>
            <a:r>
              <a:rPr lang="en-US" sz="3200" dirty="0" smtClean="0"/>
              <a:t>If the side chain contains an amine functional group, the amino acid produces a basic solution because the extra </a:t>
            </a:r>
            <a:r>
              <a:rPr lang="en-US" sz="3200" b="1" dirty="0" smtClean="0">
                <a:solidFill>
                  <a:srgbClr val="0070C0"/>
                </a:solidFill>
              </a:rPr>
              <a:t>amine</a:t>
            </a:r>
            <a:r>
              <a:rPr lang="en-US" sz="3200" dirty="0" smtClean="0">
                <a:solidFill>
                  <a:srgbClr val="0070C0"/>
                </a:solidFill>
              </a:rPr>
              <a:t> </a:t>
            </a:r>
            <a:r>
              <a:rPr lang="en-US" sz="3200" dirty="0" smtClean="0"/>
              <a:t>group is not neutralized by the acid group. Amino acids which have basic side chains include: lysine, </a:t>
            </a:r>
            <a:r>
              <a:rPr lang="en-US" sz="3200" dirty="0" err="1" smtClean="0"/>
              <a:t>arginine</a:t>
            </a:r>
            <a:r>
              <a:rPr lang="en-US" sz="3200" dirty="0" smtClean="0"/>
              <a:t>, and </a:t>
            </a:r>
            <a:r>
              <a:rPr lang="en-US" sz="3200" dirty="0" err="1" smtClean="0"/>
              <a:t>histidine</a:t>
            </a:r>
            <a:r>
              <a:rPr lang="en-US" sz="3200" dirty="0" smtClean="0"/>
              <a:t>.</a:t>
            </a:r>
            <a:br>
              <a:rPr lang="en-US" sz="3200" dirty="0" smtClean="0"/>
            </a:br>
            <a:r>
              <a:rPr lang="en-US" sz="3200" dirty="0" smtClean="0"/>
              <a:t/>
            </a:r>
            <a:br>
              <a:rPr lang="en-US" sz="3200" dirty="0" smtClean="0"/>
            </a:br>
            <a:r>
              <a:rPr lang="en-US" sz="3200" dirty="0" smtClean="0"/>
              <a:t>Amino acids with an </a:t>
            </a:r>
            <a:r>
              <a:rPr lang="en-US" sz="3200" b="1" dirty="0" smtClean="0">
                <a:solidFill>
                  <a:srgbClr val="0070C0"/>
                </a:solidFill>
              </a:rPr>
              <a:t>amide</a:t>
            </a:r>
            <a:r>
              <a:rPr lang="en-US" sz="3200" dirty="0" smtClean="0"/>
              <a:t> on the side chain </a:t>
            </a:r>
            <a:r>
              <a:rPr lang="en-US" sz="3200" b="1" dirty="0" smtClean="0">
                <a:solidFill>
                  <a:srgbClr val="0070C0"/>
                </a:solidFill>
              </a:rPr>
              <a:t>do not produce basic</a:t>
            </a:r>
            <a:r>
              <a:rPr lang="en-US" sz="3200" dirty="0" smtClean="0"/>
              <a:t> solutions i.e. </a:t>
            </a:r>
            <a:r>
              <a:rPr lang="en-US" sz="3200" dirty="0" err="1" smtClean="0"/>
              <a:t>asparagine</a:t>
            </a:r>
            <a:r>
              <a:rPr lang="en-US" sz="3200" dirty="0" smtClean="0"/>
              <a:t> and glutamine.</a:t>
            </a:r>
            <a:br>
              <a:rPr lang="en-US" sz="3200" dirty="0" smtClean="0"/>
            </a:br>
            <a:endParaRPr 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pPr algn="l"/>
            <a:r>
              <a:rPr lang="en-US" sz="2800" b="1" dirty="0" smtClean="0">
                <a:solidFill>
                  <a:srgbClr val="0070C0"/>
                </a:solidFill>
              </a:rPr>
              <a:t>Neutral Side Chains:</a:t>
            </a:r>
            <a:br>
              <a:rPr lang="en-US" sz="2800" b="1" dirty="0" smtClean="0">
                <a:solidFill>
                  <a:srgbClr val="0070C0"/>
                </a:solidFill>
              </a:rPr>
            </a:br>
            <a:r>
              <a:rPr lang="en-US" sz="2800" dirty="0" smtClean="0"/>
              <a:t/>
            </a:r>
            <a:br>
              <a:rPr lang="en-US" sz="2800" dirty="0" smtClean="0"/>
            </a:br>
            <a:r>
              <a:rPr lang="en-US" sz="2800" dirty="0" smtClean="0"/>
              <a:t>The amino acid is neutral unless there is an extra acid or base on the side chain. If neither is present then the whole amino acid is neutral.</a:t>
            </a:r>
            <a:br>
              <a:rPr lang="en-US" sz="2800" dirty="0" smtClean="0"/>
            </a:br>
            <a:r>
              <a:rPr lang="en-US" sz="2800" dirty="0" smtClean="0"/>
              <a:t/>
            </a:r>
            <a:br>
              <a:rPr lang="en-US" sz="2800" dirty="0" smtClean="0"/>
            </a:br>
            <a:r>
              <a:rPr lang="en-US" sz="2800" dirty="0" smtClean="0"/>
              <a:t>Amino acids with an </a:t>
            </a:r>
            <a:r>
              <a:rPr lang="en-US" sz="2800" b="1" dirty="0" smtClean="0">
                <a:solidFill>
                  <a:srgbClr val="0070C0"/>
                </a:solidFill>
              </a:rPr>
              <a:t>amide</a:t>
            </a:r>
            <a:r>
              <a:rPr lang="en-US" sz="2800" dirty="0" smtClean="0">
                <a:solidFill>
                  <a:srgbClr val="0070C0"/>
                </a:solidFill>
              </a:rPr>
              <a:t> </a:t>
            </a:r>
            <a:r>
              <a:rPr lang="en-US" sz="2800" dirty="0" smtClean="0"/>
              <a:t>on the side chain </a:t>
            </a:r>
            <a:r>
              <a:rPr lang="en-US" sz="2800" b="1" dirty="0" smtClean="0">
                <a:solidFill>
                  <a:srgbClr val="0070C0"/>
                </a:solidFill>
              </a:rPr>
              <a:t>do not produce basic</a:t>
            </a:r>
            <a:r>
              <a:rPr lang="en-US" sz="2800" dirty="0" smtClean="0">
                <a:solidFill>
                  <a:srgbClr val="0070C0"/>
                </a:solidFill>
              </a:rPr>
              <a:t> </a:t>
            </a:r>
            <a:r>
              <a:rPr lang="en-US" sz="2800" dirty="0" smtClean="0"/>
              <a:t>solutions i.e. </a:t>
            </a:r>
            <a:r>
              <a:rPr lang="en-US" sz="2800" dirty="0" err="1" smtClean="0"/>
              <a:t>asparagine</a:t>
            </a:r>
            <a:r>
              <a:rPr lang="en-US" sz="2800" dirty="0" smtClean="0"/>
              <a:t> and glutamine.  </a:t>
            </a:r>
            <a:br>
              <a:rPr lang="en-US" sz="2800" dirty="0" smtClean="0"/>
            </a:br>
            <a:r>
              <a:rPr lang="en-US" sz="2800" dirty="0" smtClean="0"/>
              <a:t/>
            </a:r>
            <a:br>
              <a:rPr lang="en-US" sz="2800" dirty="0" smtClean="0"/>
            </a:br>
            <a:r>
              <a:rPr lang="en-US" sz="2800" dirty="0" smtClean="0"/>
              <a:t>Even though tryptophan has an amine group as part of a five member ring, the electron withdrawing effects of the two ring systems do not allow nitrogen to act as a base by attracting hydrogen ions.</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b="1" dirty="0" smtClean="0">
                <a:solidFill>
                  <a:srgbClr val="FF0000"/>
                </a:solidFill>
              </a:rPr>
              <a:t>Proteins</a:t>
            </a:r>
            <a:r>
              <a:rPr lang="en-US" dirty="0" smtClean="0"/>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C00000"/>
                </a:solidFill>
              </a:rPr>
              <a:t>Question 1</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t>Rank the following amino acids by increasing polarity. i.e.</a:t>
            </a:r>
            <a:br>
              <a:rPr lang="en-US" dirty="0" smtClean="0"/>
            </a:br>
            <a:r>
              <a:rPr lang="en-US" dirty="0" smtClean="0"/>
              <a:t>1 = more non-polar.</a:t>
            </a:r>
            <a:br>
              <a:rPr lang="en-US" dirty="0" smtClean="0"/>
            </a:br>
            <a:r>
              <a:rPr lang="en-US" dirty="0" smtClean="0"/>
              <a:t>ser ; </a:t>
            </a:r>
            <a:r>
              <a:rPr lang="en-US" dirty="0" err="1" smtClean="0"/>
              <a:t>glu</a:t>
            </a:r>
            <a:r>
              <a:rPr lang="en-US" dirty="0" smtClean="0"/>
              <a:t> ; asp ; </a:t>
            </a:r>
            <a:r>
              <a:rPr lang="en-US" dirty="0" err="1" smtClean="0"/>
              <a:t>lys</a:t>
            </a:r>
            <a:r>
              <a:rPr lang="en-US" dirty="0" smtClean="0"/>
              <a:t> ; ala ; </a:t>
            </a:r>
            <a:r>
              <a:rPr lang="en-US" dirty="0" err="1" smtClean="0"/>
              <a:t>gln</a:t>
            </a:r>
            <a:endParaRPr lang="en-US" dirty="0" smtClean="0"/>
          </a:p>
          <a:p>
            <a:r>
              <a:rPr lang="en-US" dirty="0" smtClean="0"/>
              <a:t>Answer:</a:t>
            </a:r>
          </a:p>
          <a:p>
            <a:pPr>
              <a:buNone/>
            </a:pPr>
            <a:r>
              <a:rPr lang="en-US" dirty="0" smtClean="0"/>
              <a:t>1 = ala                4 = </a:t>
            </a:r>
            <a:r>
              <a:rPr lang="en-US" dirty="0" err="1" smtClean="0"/>
              <a:t>glu</a:t>
            </a:r>
            <a:endParaRPr lang="en-US" dirty="0" smtClean="0"/>
          </a:p>
          <a:p>
            <a:pPr>
              <a:buNone/>
            </a:pPr>
            <a:r>
              <a:rPr lang="en-US" dirty="0" smtClean="0"/>
              <a:t>2 = </a:t>
            </a:r>
            <a:r>
              <a:rPr lang="en-US" dirty="0" err="1" smtClean="0"/>
              <a:t>lys</a:t>
            </a:r>
            <a:r>
              <a:rPr lang="en-US" dirty="0" smtClean="0"/>
              <a:t>                 5 = asp</a:t>
            </a:r>
          </a:p>
          <a:p>
            <a:pPr>
              <a:buNone/>
            </a:pPr>
            <a:r>
              <a:rPr lang="en-US" dirty="0" smtClean="0"/>
              <a:t>3 = ser                6 = </a:t>
            </a:r>
            <a:r>
              <a:rPr lang="en-US" dirty="0" err="1" smtClean="0"/>
              <a:t>gln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C00000"/>
                </a:solidFill>
              </a:rPr>
              <a:t>Question 2</a:t>
            </a:r>
            <a:endParaRPr lang="en-US" dirty="0"/>
          </a:p>
        </p:txBody>
      </p:sp>
      <p:sp>
        <p:nvSpPr>
          <p:cNvPr id="3" name="Content Placeholder 2"/>
          <p:cNvSpPr>
            <a:spLocks noGrp="1"/>
          </p:cNvSpPr>
          <p:nvPr>
            <p:ph idx="1"/>
          </p:nvPr>
        </p:nvSpPr>
        <p:spPr/>
        <p:txBody>
          <a:bodyPr/>
          <a:lstStyle/>
          <a:p>
            <a:r>
              <a:rPr lang="en-US" dirty="0" smtClean="0"/>
              <a:t>Which amino acid is most insoluble in water: </a:t>
            </a:r>
            <a:r>
              <a:rPr lang="en-US" dirty="0" err="1" smtClean="0"/>
              <a:t>isoleucine</a:t>
            </a:r>
            <a:r>
              <a:rPr lang="en-US" dirty="0" smtClean="0"/>
              <a:t> or </a:t>
            </a:r>
            <a:r>
              <a:rPr lang="en-US" dirty="0" err="1" smtClean="0"/>
              <a:t>alanine</a:t>
            </a:r>
            <a:r>
              <a:rPr lang="en-US" dirty="0" smtClean="0"/>
              <a:t> ?</a:t>
            </a:r>
          </a:p>
          <a:p>
            <a:endParaRPr lang="en-US" dirty="0" smtClean="0"/>
          </a:p>
          <a:p>
            <a:r>
              <a:rPr lang="en-US" dirty="0" smtClean="0"/>
              <a:t>Answer:</a:t>
            </a:r>
          </a:p>
          <a:p>
            <a:pPr>
              <a:buNone/>
            </a:pPr>
            <a:r>
              <a:rPr lang="en-US" dirty="0" smtClean="0"/>
              <a:t> </a:t>
            </a:r>
            <a:r>
              <a:rPr lang="en-US" dirty="0" err="1" smtClean="0"/>
              <a:t>Isoleucine</a:t>
            </a:r>
            <a:r>
              <a:rPr lang="en-US" dirty="0" smtClean="0"/>
              <a:t> has more CHs, so more insoluble </a:t>
            </a:r>
          </a:p>
          <a:p>
            <a:pPr>
              <a:buNone/>
            </a:pPr>
            <a:r>
              <a:rPr lang="en-US" dirty="0" smtClean="0"/>
              <a:t> than ala</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C00000"/>
                </a:solidFill>
              </a:rPr>
              <a:t>Question 3</a:t>
            </a:r>
            <a:endParaRPr lang="en-US" dirty="0"/>
          </a:p>
        </p:txBody>
      </p:sp>
      <p:sp>
        <p:nvSpPr>
          <p:cNvPr id="3" name="Content Placeholder 2"/>
          <p:cNvSpPr>
            <a:spLocks noGrp="1"/>
          </p:cNvSpPr>
          <p:nvPr>
            <p:ph idx="1"/>
          </p:nvPr>
        </p:nvSpPr>
        <p:spPr/>
        <p:txBody>
          <a:bodyPr/>
          <a:lstStyle/>
          <a:p>
            <a:r>
              <a:rPr lang="en-US" dirty="0" smtClean="0"/>
              <a:t>Which amino acid is most soluble in water: </a:t>
            </a:r>
            <a:r>
              <a:rPr lang="en-US" dirty="0" err="1" smtClean="0"/>
              <a:t>lys</a:t>
            </a:r>
            <a:r>
              <a:rPr lang="en-US" dirty="0" smtClean="0"/>
              <a:t> or ser? </a:t>
            </a:r>
          </a:p>
          <a:p>
            <a:pPr>
              <a:buNone/>
            </a:pPr>
            <a:endParaRPr lang="en-US" dirty="0" smtClean="0"/>
          </a:p>
          <a:p>
            <a:r>
              <a:rPr lang="en-US" dirty="0" smtClean="0"/>
              <a:t>Answer:</a:t>
            </a:r>
          </a:p>
          <a:p>
            <a:r>
              <a:rPr lang="en-US" dirty="0" smtClean="0"/>
              <a:t>ser, alcohol group is more polar than amine in </a:t>
            </a:r>
            <a:r>
              <a:rPr lang="en-US" dirty="0" err="1" smtClean="0"/>
              <a:t>lys</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Classification of Proteins</a:t>
            </a:r>
            <a:endParaRPr lang="en-US" b="1" dirty="0">
              <a:solidFill>
                <a:srgbClr val="C00000"/>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Primary structure</a:t>
            </a:r>
          </a:p>
          <a:p>
            <a:pPr marL="514350" indent="-514350">
              <a:buFont typeface="+mj-lt"/>
              <a:buAutoNum type="arabicPeriod"/>
            </a:pPr>
            <a:r>
              <a:rPr lang="en-US" dirty="0" smtClean="0"/>
              <a:t>Secondary structure</a:t>
            </a:r>
          </a:p>
          <a:p>
            <a:pPr marL="514350" indent="-514350">
              <a:buFont typeface="+mj-lt"/>
              <a:buAutoNum type="arabicPeriod"/>
            </a:pPr>
            <a:r>
              <a:rPr lang="en-US" dirty="0" smtClean="0"/>
              <a:t>Tertiary structure</a:t>
            </a:r>
          </a:p>
          <a:p>
            <a:pPr marL="514350" indent="-514350">
              <a:buFont typeface="+mj-lt"/>
              <a:buAutoNum type="arabicPeriod"/>
            </a:pPr>
            <a:r>
              <a:rPr lang="en-US" dirty="0" smtClean="0"/>
              <a:t>Quaternary structure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b="1" dirty="0">
                <a:solidFill>
                  <a:srgbClr val="C00000"/>
                </a:solidFill>
              </a:rPr>
              <a:t>PRIMARY STRUCTURE</a:t>
            </a:r>
          </a:p>
        </p:txBody>
      </p:sp>
      <p:sp>
        <p:nvSpPr>
          <p:cNvPr id="14339" name="Rectangle 3"/>
          <p:cNvSpPr>
            <a:spLocks noGrp="1" noChangeArrowheads="1"/>
          </p:cNvSpPr>
          <p:nvPr>
            <p:ph type="body" idx="1"/>
          </p:nvPr>
        </p:nvSpPr>
        <p:spPr>
          <a:xfrm>
            <a:off x="457200" y="1484313"/>
            <a:ext cx="8229600" cy="5184775"/>
          </a:xfrm>
        </p:spPr>
        <p:txBody>
          <a:bodyPr/>
          <a:lstStyle/>
          <a:p>
            <a:pPr>
              <a:lnSpc>
                <a:spcPct val="80000"/>
              </a:lnSpc>
            </a:pPr>
            <a:r>
              <a:rPr lang="en-GB" sz="2800"/>
              <a:t>The numbers of amino acids vary </a:t>
            </a:r>
            <a:br>
              <a:rPr lang="en-GB" sz="2800"/>
            </a:br>
            <a:r>
              <a:rPr lang="en-GB" sz="2800"/>
              <a:t>(e.g. insulin 51, lysozyme 129, haemoglobin 574, gamma globulin 1250) </a:t>
            </a:r>
          </a:p>
          <a:p>
            <a:pPr>
              <a:lnSpc>
                <a:spcPct val="80000"/>
              </a:lnSpc>
            </a:pPr>
            <a:r>
              <a:rPr lang="en-GB" sz="2800"/>
              <a:t>The primary structure determines the folding of the polypeptide to give a functional protein</a:t>
            </a:r>
          </a:p>
          <a:p>
            <a:pPr>
              <a:lnSpc>
                <a:spcPct val="80000"/>
              </a:lnSpc>
            </a:pPr>
            <a:r>
              <a:rPr lang="en-GB" sz="2800" b="1"/>
              <a:t>Polar amino acids</a:t>
            </a:r>
            <a:r>
              <a:rPr lang="en-GB" sz="2800"/>
              <a:t> (acidic, basic and neutral) are hydrophilic and tend to be placed on the </a:t>
            </a:r>
            <a:r>
              <a:rPr lang="en-GB" sz="2800" b="1"/>
              <a:t>outside</a:t>
            </a:r>
            <a:r>
              <a:rPr lang="en-GB" sz="2800"/>
              <a:t> of the protein. </a:t>
            </a:r>
          </a:p>
          <a:p>
            <a:pPr>
              <a:lnSpc>
                <a:spcPct val="80000"/>
              </a:lnSpc>
            </a:pPr>
            <a:r>
              <a:rPr lang="en-GB" sz="2800" b="1"/>
              <a:t>Non-polar </a:t>
            </a:r>
            <a:r>
              <a:rPr lang="en-GB" sz="2800"/>
              <a:t>(hydrophobic) amino acids tend to be placed on the </a:t>
            </a:r>
            <a:r>
              <a:rPr lang="en-GB" sz="2800" b="1"/>
              <a:t>inside</a:t>
            </a:r>
            <a:r>
              <a:rPr lang="en-GB" sz="2800"/>
              <a:t> of the protein</a:t>
            </a:r>
            <a:endParaRPr lang="fr-FR"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97168" presetClass="entr" presetSubtype="115035148" fill="hold" grpId="0" nodeType="clickEffect">
                                  <p:stCondLst>
                                    <p:cond delay="0"/>
                                  </p:stCondLst>
                                  <p:childTnLst>
                                    <p:set>
                                      <p:cBhvr>
                                        <p:cTn id="6" dur="1" fill="hold">
                                          <p:stCondLst>
                                            <p:cond delay="499"/>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97168" presetClass="entr" presetSubtype="115035148" fill="hold" grpId="0" nodeType="clickEffect">
                                  <p:stCondLst>
                                    <p:cond delay="0"/>
                                  </p:stCondLst>
                                  <p:childTnLst>
                                    <p:set>
                                      <p:cBhvr>
                                        <p:cTn id="10" dur="1" fill="hold">
                                          <p:stCondLst>
                                            <p:cond delay="499"/>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297168" presetClass="entr" presetSubtype="115035148" fill="hold" grpId="0" nodeType="clickEffect">
                                  <p:stCondLst>
                                    <p:cond delay="0"/>
                                  </p:stCondLst>
                                  <p:childTnLst>
                                    <p:set>
                                      <p:cBhvr>
                                        <p:cTn id="14" dur="1" fill="hold">
                                          <p:stCondLst>
                                            <p:cond delay="499"/>
                                          </p:stCondLst>
                                        </p:cTn>
                                        <p:tgtEl>
                                          <p:spTgt spid="143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297168" presetClass="entr" presetSubtype="115035148" fill="hold" grpId="0" nodeType="clickEffect">
                                  <p:stCondLst>
                                    <p:cond delay="0"/>
                                  </p:stCondLst>
                                  <p:childTnLst>
                                    <p:set>
                                      <p:cBhvr>
                                        <p:cTn id="18" dur="1" fill="hold">
                                          <p:stCondLst>
                                            <p:cond delay="499"/>
                                          </p:stCondLst>
                                        </p:cTn>
                                        <p:tgtEl>
                                          <p:spTgt spid="14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fr-FR" b="1" dirty="0">
                <a:solidFill>
                  <a:srgbClr val="C00000"/>
                </a:solidFill>
              </a:rPr>
              <a:t>SECONDARY STRUCTURE</a:t>
            </a:r>
            <a:r>
              <a:rPr lang="fr-FR" dirty="0">
                <a:solidFill>
                  <a:srgbClr val="C00000"/>
                </a:solidFill>
              </a:rPr>
              <a:t> </a:t>
            </a:r>
            <a:endParaRPr lang="en-GB" dirty="0">
              <a:solidFill>
                <a:srgbClr val="C00000"/>
              </a:solidFill>
            </a:endParaRPr>
          </a:p>
        </p:txBody>
      </p:sp>
      <p:sp>
        <p:nvSpPr>
          <p:cNvPr id="4099" name="Rectangle 3"/>
          <p:cNvSpPr>
            <a:spLocks noGrp="1" noChangeArrowheads="1"/>
          </p:cNvSpPr>
          <p:nvPr>
            <p:ph type="body" sz="half" idx="1"/>
          </p:nvPr>
        </p:nvSpPr>
        <p:spPr/>
        <p:txBody>
          <a:bodyPr/>
          <a:lstStyle/>
          <a:p>
            <a:pPr marL="0" indent="0">
              <a:buFont typeface="Wingdings" pitchFamily="2" charset="2"/>
              <a:buNone/>
            </a:pPr>
            <a:r>
              <a:rPr lang="fr-FR" sz="2800" b="1"/>
              <a:t>The folding of the N-C-C backbone of the polypeptide chain using weak hydrogen bonds</a:t>
            </a:r>
            <a:r>
              <a:rPr lang="fr-FR" sz="2800"/>
              <a:t> </a:t>
            </a:r>
            <a:endParaRPr lang="en-GB" sz="2800"/>
          </a:p>
        </p:txBody>
      </p:sp>
      <p:pic>
        <p:nvPicPr>
          <p:cNvPr id="4103" name="Picture 7"/>
          <p:cNvPicPr>
            <a:picLocks noGrp="1" noChangeAspect="1" noChangeArrowheads="1"/>
          </p:cNvPicPr>
          <p:nvPr>
            <p:ph sz="half" idx="2"/>
          </p:nvPr>
        </p:nvPicPr>
        <p:blipFill>
          <a:blip r:embed="rId3" cstate="print"/>
          <a:srcRect/>
          <a:stretch>
            <a:fillRect/>
          </a:stretch>
        </p:blipFill>
        <p:spPr>
          <a:xfrm>
            <a:off x="5110163" y="1600200"/>
            <a:ext cx="3316287" cy="4953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96576" presetClass="entr" presetSubtype="117772716" fill="hold" nodeType="clickEffect">
                                  <p:stCondLst>
                                    <p:cond delay="0"/>
                                  </p:stCondLst>
                                  <p:childTnLst>
                                    <p:set>
                                      <p:cBhvr>
                                        <p:cTn id="6" dur="1" fill="hold">
                                          <p:stCondLst>
                                            <p:cond delay="499"/>
                                          </p:stCondLst>
                                        </p:cTn>
                                        <p:tgtEl>
                                          <p:spTgt spid="41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entr" presetSubtype="117771992" fill="hold" grpId="0" nodeType="clickEffect">
                                  <p:stCondLst>
                                    <p:cond delay="0"/>
                                  </p:stCondLst>
                                  <p:childTnLst>
                                    <p:set>
                                      <p:cBhvr>
                                        <p:cTn id="10" dur="1" fill="hold">
                                          <p:stCondLst>
                                            <p:cond delay="499"/>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fr-FR" b="1" dirty="0">
                <a:solidFill>
                  <a:srgbClr val="C00000"/>
                </a:solidFill>
              </a:rPr>
              <a:t>SECONDARY STRUCTURE</a:t>
            </a:r>
            <a:endParaRPr lang="en-GB" b="1" dirty="0">
              <a:solidFill>
                <a:srgbClr val="C00000"/>
              </a:solidFill>
            </a:endParaRPr>
          </a:p>
        </p:txBody>
      </p:sp>
      <p:sp>
        <p:nvSpPr>
          <p:cNvPr id="5123" name="Rectangle 3"/>
          <p:cNvSpPr>
            <a:spLocks noGrp="1" noChangeArrowheads="1"/>
          </p:cNvSpPr>
          <p:nvPr>
            <p:ph type="body" sz="half" idx="1"/>
          </p:nvPr>
        </p:nvSpPr>
        <p:spPr>
          <a:xfrm>
            <a:off x="457200" y="1981200"/>
            <a:ext cx="8458200" cy="1066800"/>
          </a:xfrm>
        </p:spPr>
        <p:txBody>
          <a:bodyPr>
            <a:normAutofit fontScale="85000" lnSpcReduction="20000"/>
          </a:bodyPr>
          <a:lstStyle/>
          <a:p>
            <a:pPr>
              <a:lnSpc>
                <a:spcPct val="90000"/>
              </a:lnSpc>
            </a:pPr>
            <a:r>
              <a:rPr lang="en-GB" sz="2400"/>
              <a:t>This produces the </a:t>
            </a:r>
            <a:r>
              <a:rPr lang="en-GB" sz="2400" b="1"/>
              <a:t>alpha helix</a:t>
            </a:r>
            <a:r>
              <a:rPr lang="en-GB" sz="2400"/>
              <a:t> and </a:t>
            </a:r>
            <a:r>
              <a:rPr lang="en-GB" sz="2400" b="1"/>
              <a:t>beta pleating</a:t>
            </a:r>
            <a:endParaRPr lang="fr-FR" sz="2400"/>
          </a:p>
          <a:p>
            <a:pPr>
              <a:lnSpc>
                <a:spcPct val="90000"/>
              </a:lnSpc>
            </a:pPr>
            <a:r>
              <a:rPr lang="fr-FR" sz="2400"/>
              <a:t>The length of the helix or pleat is determined by certain amino acids that will not participate in these structures </a:t>
            </a:r>
            <a:br>
              <a:rPr lang="fr-FR" sz="2400"/>
            </a:br>
            <a:r>
              <a:rPr lang="fr-FR" sz="2400"/>
              <a:t>(e.g. proline) </a:t>
            </a:r>
            <a:endParaRPr lang="en-GB" sz="2400"/>
          </a:p>
        </p:txBody>
      </p:sp>
      <p:sp>
        <p:nvSpPr>
          <p:cNvPr id="5125" name="Rectangle 5"/>
          <p:cNvSpPr>
            <a:spLocks noChangeArrowheads="1"/>
          </p:cNvSpPr>
          <p:nvPr/>
        </p:nvSpPr>
        <p:spPr bwMode="auto">
          <a:xfrm>
            <a:off x="6877050" y="6467475"/>
            <a:ext cx="213520" cy="246221"/>
          </a:xfrm>
          <a:prstGeom prst="rect">
            <a:avLst/>
          </a:prstGeom>
          <a:noFill/>
          <a:ln w="9525">
            <a:noFill/>
            <a:miter lim="800000"/>
            <a:headEnd/>
            <a:tailEnd/>
          </a:ln>
          <a:effectLst/>
        </p:spPr>
        <p:txBody>
          <a:bodyPr wrap="none">
            <a:spAutoFit/>
          </a:bodyPr>
          <a:lstStyle/>
          <a:p>
            <a:r>
              <a:rPr lang="en-US" sz="1000" dirty="0" smtClean="0">
                <a:solidFill>
                  <a:srgbClr val="008000"/>
                </a:solidFill>
                <a:cs typeface="Arial" charset="0"/>
                <a:hlinkClick r:id="rId3"/>
              </a:rPr>
              <a:t> </a:t>
            </a:r>
            <a:endParaRPr lang="en-US" sz="1000" dirty="0">
              <a:solidFill>
                <a:srgbClr val="008000"/>
              </a:solidFill>
              <a:cs typeface="Arial" charset="0"/>
            </a:endParaRPr>
          </a:p>
        </p:txBody>
      </p:sp>
      <p:pic>
        <p:nvPicPr>
          <p:cNvPr id="5126" name="Picture 6"/>
          <p:cNvPicPr>
            <a:picLocks noGrp="1" noChangeAspect="1" noChangeArrowheads="1"/>
          </p:cNvPicPr>
          <p:nvPr>
            <p:ph sz="half" idx="2"/>
          </p:nvPr>
        </p:nvPicPr>
        <p:blipFill>
          <a:blip r:embed="rId4" cstate="print"/>
          <a:srcRect/>
          <a:stretch>
            <a:fillRect/>
          </a:stretch>
        </p:blipFill>
        <p:spPr>
          <a:xfrm>
            <a:off x="2971800" y="3276600"/>
            <a:ext cx="5943600" cy="317817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7768192" presetClass="entr" presetSubtype="117814556" fill="hold" nodeType="clickEffect">
                                  <p:stCondLst>
                                    <p:cond delay="0"/>
                                  </p:stCondLst>
                                  <p:childTnLst>
                                    <p:set>
                                      <p:cBhvr>
                                        <p:cTn id="6" dur="1" fill="hold">
                                          <p:stCondLst>
                                            <p:cond delay="499"/>
                                          </p:stCondLst>
                                        </p:cTn>
                                        <p:tgtEl>
                                          <p:spTgt spid="51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entr" presetSubtype="117813188" fill="hold" grpId="0" nodeType="clickEffect">
                                  <p:stCondLst>
                                    <p:cond delay="0"/>
                                  </p:stCondLst>
                                  <p:childTnLst>
                                    <p:set>
                                      <p:cBhvr>
                                        <p:cTn id="10"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entr" presetSubtype="117813188" fill="hold" grpId="0" nodeType="clickEffect">
                                  <p:stCondLst>
                                    <p:cond delay="0"/>
                                  </p:stCondLst>
                                  <p:childTnLst>
                                    <p:set>
                                      <p:cBhvr>
                                        <p:cTn id="14"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P spid="5125"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fr-FR" b="1" dirty="0">
                <a:solidFill>
                  <a:srgbClr val="C00000"/>
                </a:solidFill>
              </a:rPr>
              <a:t>TERTIARY STRUCTURE</a:t>
            </a:r>
            <a:r>
              <a:rPr lang="fr-FR" dirty="0">
                <a:solidFill>
                  <a:srgbClr val="C00000"/>
                </a:solidFill>
              </a:rPr>
              <a:t> </a:t>
            </a:r>
            <a:endParaRPr lang="en-GB" dirty="0">
              <a:solidFill>
                <a:srgbClr val="C00000"/>
              </a:solidFill>
            </a:endParaRPr>
          </a:p>
        </p:txBody>
      </p:sp>
      <p:sp>
        <p:nvSpPr>
          <p:cNvPr id="6147" name="Rectangle 3"/>
          <p:cNvSpPr>
            <a:spLocks noGrp="1" noChangeArrowheads="1"/>
          </p:cNvSpPr>
          <p:nvPr>
            <p:ph type="body" idx="1"/>
          </p:nvPr>
        </p:nvSpPr>
        <p:spPr>
          <a:xfrm>
            <a:off x="457200" y="1524000"/>
            <a:ext cx="8229600" cy="2133600"/>
          </a:xfrm>
        </p:spPr>
        <p:txBody>
          <a:bodyPr/>
          <a:lstStyle/>
          <a:p>
            <a:pPr marL="0" indent="0">
              <a:buFont typeface="Wingdings" pitchFamily="2" charset="2"/>
              <a:buNone/>
            </a:pPr>
            <a:r>
              <a:rPr lang="fr-FR" b="1"/>
              <a:t>The folding of the polypeptide into domains whose chemical properties are determined by the amino acids in the chain</a:t>
            </a:r>
            <a:endParaRPr lang="en-GB"/>
          </a:p>
        </p:txBody>
      </p:sp>
      <p:pic>
        <p:nvPicPr>
          <p:cNvPr id="6148" name="Picture 4"/>
          <p:cNvPicPr>
            <a:picLocks noChangeAspect="1" noChangeArrowheads="1"/>
          </p:cNvPicPr>
          <p:nvPr/>
        </p:nvPicPr>
        <p:blipFill>
          <a:blip r:embed="rId3" cstate="print"/>
          <a:srcRect/>
          <a:stretch>
            <a:fillRect/>
          </a:stretch>
        </p:blipFill>
        <p:spPr bwMode="auto">
          <a:xfrm>
            <a:off x="3695700" y="3200400"/>
            <a:ext cx="4991100" cy="32766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97168" presetClass="entr" presetSubtype="117818924" fill="hold" grpId="0" nodeType="clickEffect">
                                  <p:stCondLst>
                                    <p:cond delay="0"/>
                                  </p:stCondLst>
                                  <p:childTnLst>
                                    <p:set>
                                      <p:cBhvr>
                                        <p:cTn id="6" dur="1" fill="hold">
                                          <p:stCondLst>
                                            <p:cond delay="499"/>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entr" presetSubtype="117820672" fill="hold" nodeType="clickEffect">
                                  <p:stCondLst>
                                    <p:cond delay="0"/>
                                  </p:stCondLst>
                                  <p:childTnLst>
                                    <p:set>
                                      <p:cBhvr>
                                        <p:cTn id="10" dur="1" fill="hold">
                                          <p:stCondLst>
                                            <p:cond delay="499"/>
                                          </p:stCondLst>
                                        </p:cTn>
                                        <p:tgtEl>
                                          <p:spTgt spid="61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fr-FR" b="1" dirty="0">
                <a:solidFill>
                  <a:srgbClr val="C00000"/>
                </a:solidFill>
              </a:rPr>
              <a:t>TERTIARY STRUCTURE</a:t>
            </a:r>
            <a:endParaRPr lang="en-GB" b="1" dirty="0">
              <a:solidFill>
                <a:srgbClr val="C00000"/>
              </a:solidFill>
            </a:endParaRPr>
          </a:p>
        </p:txBody>
      </p:sp>
      <p:sp>
        <p:nvSpPr>
          <p:cNvPr id="7171" name="Rectangle 3"/>
          <p:cNvSpPr>
            <a:spLocks noGrp="1" noChangeArrowheads="1"/>
          </p:cNvSpPr>
          <p:nvPr>
            <p:ph type="body" idx="1"/>
          </p:nvPr>
        </p:nvSpPr>
        <p:spPr/>
        <p:txBody>
          <a:bodyPr/>
          <a:lstStyle/>
          <a:p>
            <a:pPr>
              <a:lnSpc>
                <a:spcPct val="80000"/>
              </a:lnSpc>
            </a:pPr>
            <a:r>
              <a:rPr lang="en-GB" sz="2800"/>
              <a:t>This folding is sometimes held together by strong covalent bonds </a:t>
            </a:r>
            <a:br>
              <a:rPr lang="en-GB" sz="2800"/>
            </a:br>
            <a:r>
              <a:rPr lang="en-GB" sz="2800"/>
              <a:t>(e.g. </a:t>
            </a:r>
            <a:r>
              <a:rPr lang="en-GB" sz="2800" b="1"/>
              <a:t>cysteine-cysteine</a:t>
            </a:r>
            <a:r>
              <a:rPr lang="en-GB" sz="2800"/>
              <a:t> disulphide bridge)</a:t>
            </a:r>
          </a:p>
          <a:p>
            <a:pPr>
              <a:lnSpc>
                <a:spcPct val="80000"/>
              </a:lnSpc>
            </a:pPr>
            <a:r>
              <a:rPr lang="en-GB" sz="2800"/>
              <a:t>Bending of the chain takes place at certain amino acids </a:t>
            </a:r>
            <a:br>
              <a:rPr lang="en-GB" sz="2800"/>
            </a:br>
            <a:r>
              <a:rPr lang="en-GB" sz="2800"/>
              <a:t>(e.g. proline)</a:t>
            </a:r>
            <a:endParaRPr lang="fr-FR" sz="2800"/>
          </a:p>
          <a:p>
            <a:pPr>
              <a:lnSpc>
                <a:spcPct val="80000"/>
              </a:lnSpc>
            </a:pPr>
            <a:r>
              <a:rPr lang="fr-FR" sz="2800" b="1"/>
              <a:t>Hydrophobic amino acids</a:t>
            </a:r>
            <a:r>
              <a:rPr lang="fr-FR" sz="2800"/>
              <a:t> tend to arrange themselves </a:t>
            </a:r>
            <a:r>
              <a:rPr lang="fr-FR" sz="2800" b="1"/>
              <a:t>inside</a:t>
            </a:r>
            <a:r>
              <a:rPr lang="fr-FR" sz="2800"/>
              <a:t> the molecule</a:t>
            </a:r>
          </a:p>
          <a:p>
            <a:pPr>
              <a:lnSpc>
                <a:spcPct val="80000"/>
              </a:lnSpc>
            </a:pPr>
            <a:r>
              <a:rPr lang="fr-FR" sz="2800" b="1"/>
              <a:t>Hydrophilic amino acids</a:t>
            </a:r>
            <a:r>
              <a:rPr lang="fr-FR" sz="2800"/>
              <a:t> arrange themselves on the </a:t>
            </a:r>
            <a:r>
              <a:rPr lang="fr-FR" sz="2800" b="1"/>
              <a:t>outside</a:t>
            </a:r>
            <a:endParaRPr lang="en-GB"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978432" presetClass="entr" presetSubtype="117826892" fill="hold" grpId="0" nodeType="clickEffect">
                                  <p:stCondLst>
                                    <p:cond delay="0"/>
                                  </p:stCondLst>
                                  <p:childTnLst>
                                    <p:set>
                                      <p:cBhvr>
                                        <p:cTn id="6" dur="1" fill="hold">
                                          <p:stCondLst>
                                            <p:cond delay="499"/>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8978432" presetClass="entr" presetSubtype="117826892" fill="hold" grpId="0" nodeType="clickEffect">
                                  <p:stCondLst>
                                    <p:cond delay="0"/>
                                  </p:stCondLst>
                                  <p:childTnLst>
                                    <p:set>
                                      <p:cBhvr>
                                        <p:cTn id="10" dur="1" fill="hold">
                                          <p:stCondLst>
                                            <p:cond delay="499"/>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8978432" presetClass="entr" presetSubtype="117826892" fill="hold" grpId="0" nodeType="clickEffect">
                                  <p:stCondLst>
                                    <p:cond delay="0"/>
                                  </p:stCondLst>
                                  <p:childTnLst>
                                    <p:set>
                                      <p:cBhvr>
                                        <p:cTn id="14" dur="1" fill="hold">
                                          <p:stCondLst>
                                            <p:cond delay="499"/>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8978432" presetClass="entr" presetSubtype="117826892" fill="hold" grpId="0" nodeType="clickEffect">
                                  <p:stCondLst>
                                    <p:cond delay="0"/>
                                  </p:stCondLst>
                                  <p:childTnLst>
                                    <p:set>
                                      <p:cBhvr>
                                        <p:cTn id="18" dur="1" fill="hold">
                                          <p:stCondLst>
                                            <p:cond delay="499"/>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5" name="Picture 3"/>
          <p:cNvPicPr>
            <a:picLocks noGrp="1" noChangeAspect="1" noChangeArrowheads="1"/>
          </p:cNvPicPr>
          <p:nvPr>
            <p:ph/>
          </p:nvPr>
        </p:nvPicPr>
        <p:blipFill>
          <a:blip r:embed="rId3" cstate="print"/>
          <a:srcRect/>
          <a:stretch>
            <a:fillRect/>
          </a:stretch>
        </p:blipFill>
        <p:spPr>
          <a:xfrm>
            <a:off x="1481138" y="457200"/>
            <a:ext cx="6181725" cy="5410200"/>
          </a:xfrm>
        </p:spPr>
      </p:pic>
      <p:sp>
        <p:nvSpPr>
          <p:cNvPr id="23557" name="Rectangle 5"/>
          <p:cNvSpPr>
            <a:spLocks noChangeArrowheads="1"/>
          </p:cNvSpPr>
          <p:nvPr/>
        </p:nvSpPr>
        <p:spPr bwMode="auto">
          <a:xfrm>
            <a:off x="2514600" y="6019800"/>
            <a:ext cx="4232275" cy="457200"/>
          </a:xfrm>
          <a:prstGeom prst="rect">
            <a:avLst/>
          </a:prstGeom>
          <a:noFill/>
          <a:ln w="9525">
            <a:noFill/>
            <a:miter lim="800000"/>
            <a:headEnd/>
            <a:tailEnd/>
          </a:ln>
          <a:effectLst/>
        </p:spPr>
        <p:txBody>
          <a:bodyPr wrap="none">
            <a:spAutoFit/>
          </a:bodyPr>
          <a:lstStyle/>
          <a:p>
            <a:r>
              <a:rPr lang="en-GB" sz="2400" b="1" dirty="0">
                <a:solidFill>
                  <a:srgbClr val="000000"/>
                </a:solidFill>
              </a:rPr>
              <a:t>Chain B of Protein </a:t>
            </a:r>
            <a:r>
              <a:rPr lang="en-GB" sz="2400" b="1" dirty="0" err="1">
                <a:solidFill>
                  <a:srgbClr val="000000"/>
                </a:solidFill>
              </a:rPr>
              <a:t>Kinase</a:t>
            </a:r>
            <a:r>
              <a:rPr lang="en-GB" sz="2400" b="1" dirty="0">
                <a:solidFill>
                  <a:srgbClr val="000000"/>
                </a:solidFill>
              </a:rPr>
              <a:t> 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610600" cy="4297362"/>
          </a:xfrm>
        </p:spPr>
        <p:txBody>
          <a:bodyPr>
            <a:normAutofit/>
          </a:bodyPr>
          <a:lstStyle/>
          <a:p>
            <a:pPr algn="l"/>
            <a:r>
              <a:rPr lang="en-US" sz="3200" b="1" dirty="0" smtClean="0">
                <a:solidFill>
                  <a:srgbClr val="C00000"/>
                </a:solidFill>
              </a:rPr>
              <a:t>Proteins</a:t>
            </a:r>
            <a:r>
              <a:rPr lang="en-US" sz="3200" b="1" dirty="0" smtClean="0"/>
              <a:t> are the most abundant and functionally diverse molecules in living systems.</a:t>
            </a:r>
            <a:br>
              <a:rPr lang="en-US" sz="3200" b="1" dirty="0" smtClean="0"/>
            </a:br>
            <a:r>
              <a:rPr lang="en-US" sz="3600" b="1" dirty="0" smtClean="0"/>
              <a:t> </a:t>
            </a:r>
            <a:br>
              <a:rPr lang="en-US" sz="3600" b="1" dirty="0" smtClean="0"/>
            </a:br>
            <a:r>
              <a:rPr lang="en-US" sz="3200" b="1" i="1" dirty="0" smtClean="0">
                <a:solidFill>
                  <a:srgbClr val="0070C0"/>
                </a:solidFill>
              </a:rPr>
              <a:t>Examples of proteins:   </a:t>
            </a:r>
            <a:r>
              <a:rPr lang="en-US" sz="3200" b="1" dirty="0" smtClean="0"/>
              <a:t>enzymes, polypeptide hormones, hemoglobin,…</a:t>
            </a:r>
            <a:endParaRPr lang="en-US" sz="32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b="1" dirty="0">
                <a:solidFill>
                  <a:srgbClr val="C00000"/>
                </a:solidFill>
              </a:rPr>
              <a:t>QUATERNARY STRUCTURE</a:t>
            </a:r>
          </a:p>
        </p:txBody>
      </p:sp>
      <p:sp>
        <p:nvSpPr>
          <p:cNvPr id="8195" name="Rectangle 3"/>
          <p:cNvSpPr>
            <a:spLocks noGrp="1" noChangeArrowheads="1"/>
          </p:cNvSpPr>
          <p:nvPr>
            <p:ph type="body" sz="half" idx="1"/>
          </p:nvPr>
        </p:nvSpPr>
        <p:spPr>
          <a:xfrm>
            <a:off x="457200" y="2514600"/>
            <a:ext cx="4038600" cy="3886200"/>
          </a:xfrm>
        </p:spPr>
        <p:txBody>
          <a:bodyPr/>
          <a:lstStyle/>
          <a:p>
            <a:pPr marL="0" indent="0">
              <a:buFont typeface="Wingdings" pitchFamily="2" charset="2"/>
              <a:buNone/>
            </a:pPr>
            <a:r>
              <a:rPr lang="en-GB" sz="2800" b="1" dirty="0"/>
              <a:t>Some proteins are made of several polypeptide subunits </a:t>
            </a:r>
            <a:br>
              <a:rPr lang="en-GB" sz="2800" b="1" dirty="0"/>
            </a:br>
            <a:r>
              <a:rPr lang="en-GB" sz="2800" b="1" dirty="0"/>
              <a:t>(e.g. haemoglobin has four)</a:t>
            </a:r>
          </a:p>
        </p:txBody>
      </p:sp>
      <p:pic>
        <p:nvPicPr>
          <p:cNvPr id="8197" name="Picture 5"/>
          <p:cNvPicPr>
            <a:picLocks noGrp="1" noChangeAspect="1" noChangeArrowheads="1"/>
          </p:cNvPicPr>
          <p:nvPr>
            <p:ph sz="half" idx="2"/>
          </p:nvPr>
        </p:nvPicPr>
        <p:blipFill>
          <a:blip r:embed="rId3" cstate="print"/>
          <a:srcRect/>
          <a:stretch>
            <a:fillRect/>
          </a:stretch>
        </p:blipFill>
        <p:spPr>
          <a:xfrm>
            <a:off x="4648200" y="2174875"/>
            <a:ext cx="4038600" cy="349726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96124" presetClass="entr" presetSubtype="127534628" fill="hold" grpId="0" nodeType="clickEffect">
                                  <p:stCondLst>
                                    <p:cond delay="0"/>
                                  </p:stCondLst>
                                  <p:childTnLst>
                                    <p:set>
                                      <p:cBhvr>
                                        <p:cTn id="6" dur="1" fill="hold">
                                          <p:stCondLst>
                                            <p:cond delay="499"/>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entr" presetSubtype="127536376" fill="hold" nodeType="clickEffect">
                                  <p:stCondLst>
                                    <p:cond delay="0"/>
                                  </p:stCondLst>
                                  <p:childTnLst>
                                    <p:set>
                                      <p:cBhvr>
                                        <p:cTn id="10" dur="1" fill="hold">
                                          <p:stCondLst>
                                            <p:cond delay="499"/>
                                          </p:stCondLst>
                                        </p:cTn>
                                        <p:tgtEl>
                                          <p:spTgt spid="81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b="1" dirty="0">
                <a:solidFill>
                  <a:srgbClr val="C00000"/>
                </a:solidFill>
              </a:rPr>
              <a:t>QUATERNARY STRUCTURE</a:t>
            </a:r>
          </a:p>
        </p:txBody>
      </p:sp>
      <p:sp>
        <p:nvSpPr>
          <p:cNvPr id="9219" name="Rectangle 3"/>
          <p:cNvSpPr>
            <a:spLocks noGrp="1" noChangeArrowheads="1"/>
          </p:cNvSpPr>
          <p:nvPr>
            <p:ph type="body" idx="1"/>
          </p:nvPr>
        </p:nvSpPr>
        <p:spPr/>
        <p:txBody>
          <a:bodyPr/>
          <a:lstStyle/>
          <a:p>
            <a:r>
              <a:rPr lang="en-GB"/>
              <a:t>These subunits fit together to form the functional protein</a:t>
            </a:r>
            <a:endParaRPr lang="fr-FR"/>
          </a:p>
          <a:p>
            <a:r>
              <a:rPr lang="fr-FR"/>
              <a:t>Therefore, the sequence of the amino acids in the primary structure will influence the protein's structure at two, three or more levels</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96124" presetClass="entr" presetSubtype="127543016" fill="hold" grpId="0" nodeType="clickEffect">
                                  <p:stCondLst>
                                    <p:cond delay="0"/>
                                  </p:stCondLst>
                                  <p:childTnLst>
                                    <p:set>
                                      <p:cBhvr>
                                        <p:cTn id="6" dur="1" fill="hold">
                                          <p:stCondLst>
                                            <p:cond delay="499"/>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96124" presetClass="entr" presetSubtype="127543016" fill="hold" grpId="0" nodeType="clickEffect">
                                  <p:stCondLst>
                                    <p:cond delay="0"/>
                                  </p:stCondLst>
                                  <p:childTnLst>
                                    <p:set>
                                      <p:cBhvr>
                                        <p:cTn id="10" dur="1" fill="hold">
                                          <p:stCondLst>
                                            <p:cond delay="499"/>
                                          </p:stCondLst>
                                        </p:cTn>
                                        <p:tgtEl>
                                          <p:spTgt spid="92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fr-FR" b="1" dirty="0">
                <a:solidFill>
                  <a:srgbClr val="C00000"/>
                </a:solidFill>
              </a:rPr>
              <a:t>PROTEIN FUNCTIONS</a:t>
            </a:r>
            <a:r>
              <a:rPr lang="fr-FR" dirty="0">
                <a:solidFill>
                  <a:srgbClr val="C00000"/>
                </a:solidFill>
              </a:rPr>
              <a:t> </a:t>
            </a:r>
            <a:endParaRPr lang="en-GB" dirty="0">
              <a:solidFill>
                <a:srgbClr val="C00000"/>
              </a:solidFill>
            </a:endParaRPr>
          </a:p>
        </p:txBody>
      </p:sp>
      <p:sp>
        <p:nvSpPr>
          <p:cNvPr id="11267" name="Rectangle 3"/>
          <p:cNvSpPr>
            <a:spLocks noGrp="1" noChangeArrowheads="1"/>
          </p:cNvSpPr>
          <p:nvPr>
            <p:ph type="body" idx="1"/>
          </p:nvPr>
        </p:nvSpPr>
        <p:spPr/>
        <p:txBody>
          <a:bodyPr/>
          <a:lstStyle/>
          <a:p>
            <a:r>
              <a:rPr lang="fr-FR" b="1" dirty="0" err="1"/>
              <a:t>Protein</a:t>
            </a:r>
            <a:r>
              <a:rPr lang="fr-FR" b="1" dirty="0"/>
              <a:t> structure </a:t>
            </a:r>
            <a:r>
              <a:rPr lang="fr-FR" b="1" dirty="0" err="1"/>
              <a:t>determines</a:t>
            </a:r>
            <a:r>
              <a:rPr lang="fr-FR" b="1" dirty="0"/>
              <a:t> </a:t>
            </a:r>
            <a:r>
              <a:rPr lang="fr-FR" b="1" dirty="0" err="1"/>
              <a:t>protein</a:t>
            </a:r>
            <a:r>
              <a:rPr lang="fr-FR" b="1" dirty="0"/>
              <a:t> </a:t>
            </a:r>
            <a:r>
              <a:rPr lang="fr-FR" b="1" dirty="0" err="1"/>
              <a:t>function</a:t>
            </a:r>
            <a:endParaRPr lang="fr-FR" b="1" dirty="0"/>
          </a:p>
          <a:p>
            <a:r>
              <a:rPr lang="fr-FR" b="1" dirty="0" err="1"/>
              <a:t>Denaturation</a:t>
            </a:r>
            <a:r>
              <a:rPr lang="fr-FR" b="1" dirty="0"/>
              <a:t> or inhibition </a:t>
            </a:r>
            <a:r>
              <a:rPr lang="fr-FR" b="1" dirty="0" err="1"/>
              <a:t>which</a:t>
            </a:r>
            <a:r>
              <a:rPr lang="fr-FR" b="1" dirty="0"/>
              <a:t> </a:t>
            </a:r>
            <a:r>
              <a:rPr lang="fr-FR" b="1" dirty="0" err="1"/>
              <a:t>may</a:t>
            </a:r>
            <a:r>
              <a:rPr lang="fr-FR" b="1" dirty="0"/>
              <a:t> change </a:t>
            </a:r>
            <a:r>
              <a:rPr lang="fr-FR" b="1" dirty="0" err="1"/>
              <a:t>protein</a:t>
            </a:r>
            <a:r>
              <a:rPr lang="fr-FR" b="1" dirty="0"/>
              <a:t> structure </a:t>
            </a:r>
            <a:r>
              <a:rPr lang="fr-FR" b="1" dirty="0" err="1"/>
              <a:t>will</a:t>
            </a:r>
            <a:r>
              <a:rPr lang="fr-FR" b="1" dirty="0"/>
              <a:t> change </a:t>
            </a:r>
            <a:r>
              <a:rPr lang="fr-FR" b="1" dirty="0" err="1"/>
              <a:t>its</a:t>
            </a:r>
            <a:r>
              <a:rPr lang="fr-FR" b="1" dirty="0"/>
              <a:t> </a:t>
            </a:r>
            <a:r>
              <a:rPr lang="fr-FR" b="1" dirty="0" err="1"/>
              <a:t>function</a:t>
            </a:r>
            <a:endParaRPr lang="fr-FR" b="1" dirty="0"/>
          </a:p>
          <a:p>
            <a:r>
              <a:rPr lang="fr-FR" b="1" dirty="0"/>
              <a:t>Coenzymes and </a:t>
            </a:r>
            <a:r>
              <a:rPr lang="fr-FR" b="1" dirty="0" err="1"/>
              <a:t>cofactors</a:t>
            </a:r>
            <a:r>
              <a:rPr lang="fr-FR" b="1" dirty="0"/>
              <a:t> in </a:t>
            </a:r>
            <a:r>
              <a:rPr lang="fr-FR" b="1" dirty="0" err="1"/>
              <a:t>general</a:t>
            </a:r>
            <a:r>
              <a:rPr lang="fr-FR" b="1" dirty="0"/>
              <a:t> </a:t>
            </a:r>
            <a:r>
              <a:rPr lang="fr-FR" b="1" dirty="0" err="1"/>
              <a:t>may</a:t>
            </a:r>
            <a:r>
              <a:rPr lang="fr-FR" b="1" dirty="0"/>
              <a:t> </a:t>
            </a:r>
            <a:r>
              <a:rPr lang="fr-FR" b="1" dirty="0" err="1"/>
              <a:t>enhance</a:t>
            </a:r>
            <a:r>
              <a:rPr lang="fr-FR" b="1" dirty="0"/>
              <a:t> the </a:t>
            </a:r>
            <a:r>
              <a:rPr lang="fr-FR" b="1" dirty="0" err="1"/>
              <a:t>protein's</a:t>
            </a:r>
            <a:r>
              <a:rPr lang="fr-FR" b="1" dirty="0"/>
              <a:t> structure </a:t>
            </a:r>
            <a:endParaRPr lang="en-GB"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96124" presetClass="entr" presetSubtype="127550936" fill="hold" grpId="0" nodeType="clickEffect">
                                  <p:stCondLst>
                                    <p:cond delay="0"/>
                                  </p:stCondLst>
                                  <p:childTnLst>
                                    <p:set>
                                      <p:cBhvr>
                                        <p:cTn id="6" dur="1" fill="hold">
                                          <p:stCondLst>
                                            <p:cond delay="499"/>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96124" presetClass="entr" presetSubtype="127550936" fill="hold" grpId="0" nodeType="clickEffect">
                                  <p:stCondLst>
                                    <p:cond delay="0"/>
                                  </p:stCondLst>
                                  <p:childTnLst>
                                    <p:set>
                                      <p:cBhvr>
                                        <p:cTn id="10" dur="1" fill="hold">
                                          <p:stCondLst>
                                            <p:cond delay="499"/>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296124" presetClass="entr" presetSubtype="127550936" fill="hold" grpId="0" nodeType="clickEffect">
                                  <p:stCondLst>
                                    <p:cond delay="0"/>
                                  </p:stCondLst>
                                  <p:childTnLst>
                                    <p:set>
                                      <p:cBhvr>
                                        <p:cTn id="14" dur="1" fill="hold">
                                          <p:stCondLst>
                                            <p:cond delay="499"/>
                                          </p:stCondLst>
                                        </p:cTn>
                                        <p:tgtEl>
                                          <p:spTgt spid="11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b="1" dirty="0">
                <a:solidFill>
                  <a:srgbClr val="C00000"/>
                </a:solidFill>
              </a:rPr>
              <a:t>Fibrous proteins</a:t>
            </a:r>
          </a:p>
        </p:txBody>
      </p:sp>
      <p:sp>
        <p:nvSpPr>
          <p:cNvPr id="12291" name="Rectangle 3"/>
          <p:cNvSpPr>
            <a:spLocks noGrp="1" noChangeArrowheads="1"/>
          </p:cNvSpPr>
          <p:nvPr>
            <p:ph type="body" idx="1"/>
          </p:nvPr>
        </p:nvSpPr>
        <p:spPr/>
        <p:txBody>
          <a:bodyPr/>
          <a:lstStyle/>
          <a:p>
            <a:r>
              <a:rPr lang="en-GB" b="1" dirty="0"/>
              <a:t>Involved in structure: tendons ligaments blood clots</a:t>
            </a:r>
            <a:br>
              <a:rPr lang="en-GB" b="1" dirty="0"/>
            </a:br>
            <a:r>
              <a:rPr lang="en-GB" b="1" dirty="0"/>
              <a:t>(e.g. collagen and keratin)</a:t>
            </a:r>
          </a:p>
          <a:p>
            <a:r>
              <a:rPr lang="en-GB" b="1" dirty="0"/>
              <a:t>Contractile proteins in movement: muscle, microtubules </a:t>
            </a:r>
            <a:br>
              <a:rPr lang="en-GB" b="1" dirty="0"/>
            </a:br>
            <a:r>
              <a:rPr lang="en-GB" b="1" dirty="0"/>
              <a:t>(</a:t>
            </a:r>
            <a:r>
              <a:rPr lang="en-GB" b="1" dirty="0" err="1"/>
              <a:t>cytoskelton</a:t>
            </a:r>
            <a:r>
              <a:rPr lang="en-GB" b="1" dirty="0"/>
              <a:t>, mitotic spindle, cilia, flagella)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96124" presetClass="entr" presetSubtype="127552508" fill="hold" grpId="0" nodeType="clickEffect">
                                  <p:stCondLst>
                                    <p:cond delay="0"/>
                                  </p:stCondLst>
                                  <p:childTnLst>
                                    <p:set>
                                      <p:cBhvr>
                                        <p:cTn id="6" dur="1" fill="hold">
                                          <p:stCondLst>
                                            <p:cond delay="499"/>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96124" presetClass="entr" presetSubtype="127552508" fill="hold" grpId="0" nodeType="clickEffect">
                                  <p:stCondLst>
                                    <p:cond delay="0"/>
                                  </p:stCondLst>
                                  <p:childTnLst>
                                    <p:set>
                                      <p:cBhvr>
                                        <p:cTn id="10" dur="1" fill="hold">
                                          <p:stCondLst>
                                            <p:cond delay="499"/>
                                          </p:stCondLst>
                                        </p:cTn>
                                        <p:tgtEl>
                                          <p:spTgt spid="122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fr-FR" b="1" dirty="0" err="1">
                <a:solidFill>
                  <a:srgbClr val="C00000"/>
                </a:solidFill>
              </a:rPr>
              <a:t>Globular</a:t>
            </a:r>
            <a:r>
              <a:rPr lang="fr-FR" b="1" dirty="0">
                <a:solidFill>
                  <a:srgbClr val="C00000"/>
                </a:solidFill>
              </a:rPr>
              <a:t> </a:t>
            </a:r>
            <a:r>
              <a:rPr lang="fr-FR" b="1" dirty="0" err="1">
                <a:solidFill>
                  <a:srgbClr val="C00000"/>
                </a:solidFill>
              </a:rPr>
              <a:t>proteins</a:t>
            </a:r>
            <a:r>
              <a:rPr lang="fr-FR" dirty="0">
                <a:solidFill>
                  <a:srgbClr val="C00000"/>
                </a:solidFill>
              </a:rPr>
              <a:t> </a:t>
            </a:r>
            <a:endParaRPr lang="en-GB" dirty="0">
              <a:solidFill>
                <a:srgbClr val="C00000"/>
              </a:solidFill>
            </a:endParaRPr>
          </a:p>
        </p:txBody>
      </p:sp>
      <p:sp>
        <p:nvSpPr>
          <p:cNvPr id="13315" name="Rectangle 3"/>
          <p:cNvSpPr>
            <a:spLocks noGrp="1" noChangeArrowheads="1"/>
          </p:cNvSpPr>
          <p:nvPr>
            <p:ph type="body" idx="1"/>
          </p:nvPr>
        </p:nvSpPr>
        <p:spPr/>
        <p:txBody>
          <a:bodyPr/>
          <a:lstStyle/>
          <a:p>
            <a:r>
              <a:rPr lang="en-GB" b="1" dirty="0"/>
              <a:t>most proteins which move </a:t>
            </a:r>
            <a:r>
              <a:rPr lang="en-GB" b="1" dirty="0" smtClean="0"/>
              <a:t>around </a:t>
            </a:r>
            <a:r>
              <a:rPr lang="en-GB" b="1" dirty="0"/>
              <a:t>(e.g. albumen, casein in milk</a:t>
            </a:r>
            <a:r>
              <a:rPr lang="en-GB" b="1" dirty="0" smtClean="0"/>
              <a:t>)</a:t>
            </a:r>
          </a:p>
          <a:p>
            <a:pPr>
              <a:buNone/>
            </a:pPr>
            <a:endParaRPr lang="fr-FR" b="1" dirty="0"/>
          </a:p>
          <a:p>
            <a:r>
              <a:rPr lang="fr-FR" b="1" dirty="0" err="1"/>
              <a:t>Proteins</a:t>
            </a:r>
            <a:r>
              <a:rPr lang="fr-FR" b="1" dirty="0"/>
              <a:t> </a:t>
            </a:r>
            <a:r>
              <a:rPr lang="fr-FR" b="1" dirty="0" err="1"/>
              <a:t>with</a:t>
            </a:r>
            <a:r>
              <a:rPr lang="fr-FR" b="1" dirty="0"/>
              <a:t> </a:t>
            </a:r>
            <a:r>
              <a:rPr lang="fr-FR" b="1" dirty="0" err="1"/>
              <a:t>binding</a:t>
            </a:r>
            <a:r>
              <a:rPr lang="fr-FR" b="1" dirty="0"/>
              <a:t> </a:t>
            </a:r>
            <a:r>
              <a:rPr lang="fr-FR" b="1" dirty="0" smtClean="0"/>
              <a:t>sites (</a:t>
            </a:r>
            <a:r>
              <a:rPr lang="fr-FR" b="1" dirty="0" err="1" smtClean="0"/>
              <a:t>e.g</a:t>
            </a:r>
            <a:r>
              <a:rPr lang="fr-FR" b="1" dirty="0" smtClean="0"/>
              <a:t>. enzymes</a:t>
            </a:r>
            <a:r>
              <a:rPr lang="fr-FR" b="1" dirty="0"/>
              <a:t>, </a:t>
            </a:r>
            <a:r>
              <a:rPr lang="fr-FR" b="1" dirty="0" err="1"/>
              <a:t>haemoglobin</a:t>
            </a:r>
            <a:r>
              <a:rPr lang="fr-FR" b="1" dirty="0" smtClean="0"/>
              <a:t>, </a:t>
            </a:r>
            <a:r>
              <a:rPr lang="fr-FR" b="1" dirty="0" err="1" smtClean="0"/>
              <a:t>immunoglobulins</a:t>
            </a:r>
            <a:r>
              <a:rPr lang="fr-FR" b="1" dirty="0" smtClean="0"/>
              <a:t> )</a:t>
            </a:r>
            <a:endParaRPr lang="en-GB"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96124" presetClass="entr" presetSubtype="127556668" fill="hold" grpId="0" nodeType="clickEffect">
                                  <p:stCondLst>
                                    <p:cond delay="0"/>
                                  </p:stCondLst>
                                  <p:childTnLst>
                                    <p:set>
                                      <p:cBhvr>
                                        <p:cTn id="6" dur="1" fill="hold">
                                          <p:stCondLst>
                                            <p:cond delay="499"/>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96124" presetClass="entr" presetSubtype="127556668" fill="hold" grpId="0" nodeType="clickEffect">
                                  <p:stCondLst>
                                    <p:cond delay="0"/>
                                  </p:stCondLst>
                                  <p:childTnLst>
                                    <p:set>
                                      <p:cBhvr>
                                        <p:cTn id="10" dur="1" fill="hold">
                                          <p:stCondLst>
                                            <p:cond delay="499"/>
                                          </p:stCondLst>
                                        </p:cTn>
                                        <p:tgtEl>
                                          <p:spTgt spid="133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fr-FR" sz="4000" b="1" dirty="0" err="1">
                <a:solidFill>
                  <a:srgbClr val="C00000"/>
                </a:solidFill>
              </a:rPr>
              <a:t>Proteins</a:t>
            </a:r>
            <a:r>
              <a:rPr lang="fr-FR" sz="4000" b="1" dirty="0">
                <a:solidFill>
                  <a:srgbClr val="C00000"/>
                </a:solidFill>
              </a:rPr>
              <a:t> </a:t>
            </a:r>
            <a:r>
              <a:rPr lang="fr-FR" sz="4000" b="1" dirty="0" err="1">
                <a:solidFill>
                  <a:srgbClr val="C00000"/>
                </a:solidFill>
              </a:rPr>
              <a:t>classified</a:t>
            </a:r>
            <a:r>
              <a:rPr lang="fr-FR" sz="4000" b="1" dirty="0">
                <a:solidFill>
                  <a:srgbClr val="C00000"/>
                </a:solidFill>
              </a:rPr>
              <a:t> by </a:t>
            </a:r>
            <a:r>
              <a:rPr lang="fr-FR" sz="4000" b="1" dirty="0" err="1">
                <a:solidFill>
                  <a:srgbClr val="C00000"/>
                </a:solidFill>
              </a:rPr>
              <a:t>function</a:t>
            </a:r>
            <a:r>
              <a:rPr lang="fr-FR" sz="4000" dirty="0">
                <a:solidFill>
                  <a:srgbClr val="C00000"/>
                </a:solidFill>
              </a:rPr>
              <a:t> </a:t>
            </a:r>
            <a:endParaRPr lang="en-GB" sz="4000" dirty="0">
              <a:solidFill>
                <a:srgbClr val="C00000"/>
              </a:solidFill>
            </a:endParaRPr>
          </a:p>
        </p:txBody>
      </p:sp>
      <p:sp>
        <p:nvSpPr>
          <p:cNvPr id="15363" name="Rectangle 3"/>
          <p:cNvSpPr>
            <a:spLocks noGrp="1" noChangeArrowheads="1"/>
          </p:cNvSpPr>
          <p:nvPr>
            <p:ph type="body" idx="1"/>
          </p:nvPr>
        </p:nvSpPr>
        <p:spPr>
          <a:xfrm>
            <a:off x="457200" y="1600200"/>
            <a:ext cx="8229600" cy="4924425"/>
          </a:xfrm>
        </p:spPr>
        <p:txBody>
          <a:bodyPr/>
          <a:lstStyle/>
          <a:p>
            <a:pPr>
              <a:lnSpc>
                <a:spcPct val="90000"/>
              </a:lnSpc>
            </a:pPr>
            <a:r>
              <a:rPr lang="en-GB" sz="2400" b="1"/>
              <a:t>CATALYTIC:</a:t>
            </a:r>
            <a:r>
              <a:rPr lang="en-GB" sz="2400"/>
              <a:t> enzymes</a:t>
            </a:r>
            <a:endParaRPr lang="en-GB" sz="2400" b="1"/>
          </a:p>
          <a:p>
            <a:pPr>
              <a:lnSpc>
                <a:spcPct val="90000"/>
              </a:lnSpc>
            </a:pPr>
            <a:r>
              <a:rPr lang="en-GB" sz="2400" b="1"/>
              <a:t>STORAGE:</a:t>
            </a:r>
            <a:r>
              <a:rPr lang="en-GB" sz="2400"/>
              <a:t> ovalbumen (in eggs), casein (in milk), zein (in maize)</a:t>
            </a:r>
            <a:endParaRPr lang="en-GB" sz="2400" b="1"/>
          </a:p>
          <a:p>
            <a:pPr>
              <a:lnSpc>
                <a:spcPct val="90000"/>
              </a:lnSpc>
            </a:pPr>
            <a:r>
              <a:rPr lang="en-GB" sz="2400" b="1"/>
              <a:t>TRANSPORT:</a:t>
            </a:r>
            <a:r>
              <a:rPr lang="en-GB" sz="2400"/>
              <a:t> haemoglobin</a:t>
            </a:r>
            <a:endParaRPr lang="en-GB" sz="2400" b="1"/>
          </a:p>
          <a:p>
            <a:pPr>
              <a:lnSpc>
                <a:spcPct val="90000"/>
              </a:lnSpc>
            </a:pPr>
            <a:r>
              <a:rPr lang="en-GB" sz="2400" b="1"/>
              <a:t>COMMUNICATION:</a:t>
            </a:r>
            <a:r>
              <a:rPr lang="en-GB" sz="2400"/>
              <a:t> hormones (eg insulin) and neurotransmitters</a:t>
            </a:r>
            <a:endParaRPr lang="en-GB" sz="2400" b="1"/>
          </a:p>
          <a:p>
            <a:pPr>
              <a:lnSpc>
                <a:spcPct val="90000"/>
              </a:lnSpc>
            </a:pPr>
            <a:r>
              <a:rPr lang="en-GB" sz="2400" b="1"/>
              <a:t>CONTRACTILE:</a:t>
            </a:r>
            <a:r>
              <a:rPr lang="en-GB" sz="2400"/>
              <a:t> actin, myosin, dynein (in microtubules)</a:t>
            </a:r>
            <a:endParaRPr lang="en-GB" sz="2400" b="1"/>
          </a:p>
          <a:p>
            <a:pPr>
              <a:lnSpc>
                <a:spcPct val="90000"/>
              </a:lnSpc>
            </a:pPr>
            <a:r>
              <a:rPr lang="en-GB" sz="2400" b="1"/>
              <a:t>PROTECTIVE:</a:t>
            </a:r>
            <a:r>
              <a:rPr lang="en-GB" sz="2400"/>
              <a:t> Immunoglobulin, fibrinogen, blood clotting factors</a:t>
            </a:r>
            <a:endParaRPr lang="en-GB" sz="2400" b="1"/>
          </a:p>
          <a:p>
            <a:pPr>
              <a:lnSpc>
                <a:spcPct val="90000"/>
              </a:lnSpc>
            </a:pPr>
            <a:r>
              <a:rPr lang="en-GB" sz="2400" b="1"/>
              <a:t>TOXINS:</a:t>
            </a:r>
            <a:r>
              <a:rPr lang="en-GB" sz="2400"/>
              <a:t> snake venom</a:t>
            </a:r>
            <a:endParaRPr lang="fr-FR" sz="2400" b="1"/>
          </a:p>
          <a:p>
            <a:pPr>
              <a:lnSpc>
                <a:spcPct val="90000"/>
              </a:lnSpc>
            </a:pPr>
            <a:r>
              <a:rPr lang="fr-FR" sz="2400" b="1"/>
              <a:t>STRUCTURAL:</a:t>
            </a:r>
            <a:r>
              <a:rPr lang="fr-FR" sz="2400"/>
              <a:t> cell membrane proteins, keratin (hair), collagen </a:t>
            </a:r>
            <a:endParaRPr lang="en-GB"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5212288" presetClass="entr" presetSubtype="115219164" fill="hold" grpId="0" nodeType="clickEffect">
                                  <p:stCondLst>
                                    <p:cond delay="0"/>
                                  </p:stCondLst>
                                  <p:childTnLst>
                                    <p:set>
                                      <p:cBhvr>
                                        <p:cTn id="6" dur="1" fill="hold">
                                          <p:stCondLst>
                                            <p:cond delay="499"/>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15212288" presetClass="entr" presetSubtype="115219164" fill="hold" grpId="0" nodeType="clickEffect">
                                  <p:stCondLst>
                                    <p:cond delay="0"/>
                                  </p:stCondLst>
                                  <p:childTnLst>
                                    <p:set>
                                      <p:cBhvr>
                                        <p:cTn id="10" dur="1" fill="hold">
                                          <p:stCondLst>
                                            <p:cond delay="499"/>
                                          </p:stCondLst>
                                        </p:cTn>
                                        <p:tgtEl>
                                          <p:spTgt spid="15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15212288" presetClass="entr" presetSubtype="115219164" fill="hold" grpId="0" nodeType="clickEffect">
                                  <p:stCondLst>
                                    <p:cond delay="0"/>
                                  </p:stCondLst>
                                  <p:childTnLst>
                                    <p:set>
                                      <p:cBhvr>
                                        <p:cTn id="14" dur="1" fill="hold">
                                          <p:stCondLst>
                                            <p:cond delay="499"/>
                                          </p:stCondLst>
                                        </p:cTn>
                                        <p:tgtEl>
                                          <p:spTgt spid="153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15212288" presetClass="entr" presetSubtype="115219164" fill="hold" grpId="0" nodeType="clickEffect">
                                  <p:stCondLst>
                                    <p:cond delay="0"/>
                                  </p:stCondLst>
                                  <p:childTnLst>
                                    <p:set>
                                      <p:cBhvr>
                                        <p:cTn id="18" dur="1" fill="hold">
                                          <p:stCondLst>
                                            <p:cond delay="499"/>
                                          </p:stCondLst>
                                        </p:cTn>
                                        <p:tgtEl>
                                          <p:spTgt spid="153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15212288" presetClass="entr" presetSubtype="115219164" fill="hold" grpId="0" nodeType="clickEffect">
                                  <p:stCondLst>
                                    <p:cond delay="0"/>
                                  </p:stCondLst>
                                  <p:childTnLst>
                                    <p:set>
                                      <p:cBhvr>
                                        <p:cTn id="22" dur="1" fill="hold">
                                          <p:stCondLst>
                                            <p:cond delay="499"/>
                                          </p:stCondLst>
                                        </p:cTn>
                                        <p:tgtEl>
                                          <p:spTgt spid="153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15212288" presetClass="entr" presetSubtype="115219164" fill="hold" grpId="0" nodeType="clickEffect">
                                  <p:stCondLst>
                                    <p:cond delay="0"/>
                                  </p:stCondLst>
                                  <p:childTnLst>
                                    <p:set>
                                      <p:cBhvr>
                                        <p:cTn id="26" dur="1" fill="hold">
                                          <p:stCondLst>
                                            <p:cond delay="499"/>
                                          </p:stCondLst>
                                        </p:cTn>
                                        <p:tgtEl>
                                          <p:spTgt spid="153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15212288" presetClass="entr" presetSubtype="115219164" fill="hold" grpId="0" nodeType="clickEffect">
                                  <p:stCondLst>
                                    <p:cond delay="0"/>
                                  </p:stCondLst>
                                  <p:childTnLst>
                                    <p:set>
                                      <p:cBhvr>
                                        <p:cTn id="30" dur="1" fill="hold">
                                          <p:stCondLst>
                                            <p:cond delay="499"/>
                                          </p:stCondLst>
                                        </p:cTn>
                                        <p:tgtEl>
                                          <p:spTgt spid="1536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15212288" presetClass="entr" presetSubtype="115219164" fill="hold" grpId="0" nodeType="clickEffect">
                                  <p:stCondLst>
                                    <p:cond delay="0"/>
                                  </p:stCondLst>
                                  <p:childTnLst>
                                    <p:set>
                                      <p:cBhvr>
                                        <p:cTn id="34" dur="1" fill="hold">
                                          <p:stCondLst>
                                            <p:cond delay="499"/>
                                          </p:stCondLst>
                                        </p:cTn>
                                        <p:tgtEl>
                                          <p:spTgt spid="153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762000" y="260350"/>
            <a:ext cx="7924800" cy="647700"/>
          </a:xfrm>
        </p:spPr>
        <p:txBody>
          <a:bodyPr>
            <a:normAutofit fontScale="90000"/>
          </a:bodyPr>
          <a:lstStyle/>
          <a:p>
            <a:r>
              <a:rPr lang="en-GB" sz="4000" b="1" dirty="0">
                <a:solidFill>
                  <a:srgbClr val="C00000"/>
                </a:solidFill>
              </a:rPr>
              <a:t>Protein synthesis </a:t>
            </a:r>
          </a:p>
        </p:txBody>
      </p:sp>
      <p:sp>
        <p:nvSpPr>
          <p:cNvPr id="29699" name="Rectangle 3"/>
          <p:cNvSpPr>
            <a:spLocks noGrp="1" noChangeArrowheads="1"/>
          </p:cNvSpPr>
          <p:nvPr>
            <p:ph type="body" idx="1"/>
          </p:nvPr>
        </p:nvSpPr>
        <p:spPr>
          <a:xfrm>
            <a:off x="0" y="1025525"/>
            <a:ext cx="9144000" cy="5832475"/>
          </a:xfrm>
        </p:spPr>
        <p:txBody>
          <a:bodyPr/>
          <a:lstStyle/>
          <a:p>
            <a:pPr marL="381000" indent="-381000">
              <a:buFontTx/>
              <a:buAutoNum type="arabicPeriod"/>
            </a:pPr>
            <a:r>
              <a:rPr lang="en-GB" sz="2000"/>
              <a:t>DNA unwinds</a:t>
            </a:r>
          </a:p>
          <a:p>
            <a:pPr marL="381000" indent="-381000">
              <a:buFontTx/>
              <a:buAutoNum type="arabicPeriod"/>
            </a:pPr>
            <a:r>
              <a:rPr lang="en-GB" sz="2000"/>
              <a:t>mRNA copy is made of one of the DNA strands.</a:t>
            </a:r>
          </a:p>
          <a:p>
            <a:pPr marL="381000" indent="-381000">
              <a:buFontTx/>
              <a:buAutoNum type="arabicPeriod"/>
            </a:pPr>
            <a:r>
              <a:rPr lang="en-GB" sz="2000"/>
              <a:t>mRNA copy moves out of nucleus into cytoplasm.</a:t>
            </a:r>
          </a:p>
          <a:p>
            <a:pPr marL="381000" indent="-381000">
              <a:buFontTx/>
              <a:buAutoNum type="arabicPeriod"/>
            </a:pPr>
            <a:r>
              <a:rPr lang="en-GB" sz="2000"/>
              <a:t>tRNA molecules are activated as their complementary amino acids are attached to them.</a:t>
            </a:r>
          </a:p>
          <a:p>
            <a:pPr marL="381000" indent="-381000">
              <a:buFontTx/>
              <a:buAutoNum type="arabicPeriod"/>
            </a:pPr>
            <a:r>
              <a:rPr lang="en-GB" sz="2000"/>
              <a:t>mRNA copy  attaches to the small subunit of the ribosomes in cytoplasm. 6 of the bases in the mRNA are exposed in the ribosome.</a:t>
            </a:r>
          </a:p>
          <a:p>
            <a:pPr marL="381000" indent="-381000">
              <a:buFontTx/>
              <a:buAutoNum type="arabicPeriod"/>
            </a:pPr>
            <a:r>
              <a:rPr lang="en-GB" sz="2000"/>
              <a:t>A tRNA bonds complementarily with the mRNA via its anticodon.</a:t>
            </a:r>
          </a:p>
          <a:p>
            <a:pPr marL="381000" indent="-381000">
              <a:buFontTx/>
              <a:buAutoNum type="arabicPeriod"/>
            </a:pPr>
            <a:r>
              <a:rPr lang="en-GB" sz="2000"/>
              <a:t>A second tRNA bonds with the next three bases of the mRNA, the amino acid joins onto the amino acid of the first tRNA via a peptide bond.</a:t>
            </a:r>
          </a:p>
          <a:p>
            <a:pPr marL="381000" indent="-381000">
              <a:buFontTx/>
              <a:buAutoNum type="arabicPeriod"/>
            </a:pPr>
            <a:r>
              <a:rPr lang="en-GB" sz="2000"/>
              <a:t>The ribosome moves along. The first tRNA leaves the ribosome.</a:t>
            </a:r>
          </a:p>
          <a:p>
            <a:pPr marL="381000" indent="-381000">
              <a:buFontTx/>
              <a:buAutoNum type="arabicPeriod"/>
            </a:pPr>
            <a:r>
              <a:rPr lang="en-GB" sz="2000"/>
              <a:t>A third tRNA brings a third amino acid</a:t>
            </a:r>
          </a:p>
          <a:p>
            <a:pPr marL="381000" indent="-381000">
              <a:buFontTx/>
              <a:buAutoNum type="arabicPeriod"/>
            </a:pPr>
            <a:r>
              <a:rPr lang="en-GB" sz="2000"/>
              <a:t>Eventually a stop codon is reached on the mRNA. The newly synthesised polypeptide leaves the ribosome.</a:t>
            </a:r>
          </a:p>
          <a:p>
            <a:pPr marL="381000" indent="-381000">
              <a:lnSpc>
                <a:spcPct val="80000"/>
              </a:lnSpc>
              <a:buFontTx/>
              <a:buAutoNum type="arabicPeriod"/>
            </a:pPr>
            <a:endParaRPr lang="en-GB"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fade">
                                      <p:cBhvr>
                                        <p:cTn id="7" dur="20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fade">
                                      <p:cBhvr>
                                        <p:cTn id="12" dur="2000"/>
                                        <p:tgtEl>
                                          <p:spTgt spid="296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fade">
                                      <p:cBhvr>
                                        <p:cTn id="17" dur="2000"/>
                                        <p:tgtEl>
                                          <p:spTgt spid="296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fade">
                                      <p:cBhvr>
                                        <p:cTn id="22" dur="2000"/>
                                        <p:tgtEl>
                                          <p:spTgt spid="296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fade">
                                      <p:cBhvr>
                                        <p:cTn id="27" dur="2000"/>
                                        <p:tgtEl>
                                          <p:spTgt spid="296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9699">
                                            <p:txEl>
                                              <p:pRg st="5" end="5"/>
                                            </p:txEl>
                                          </p:spTgt>
                                        </p:tgtEl>
                                        <p:attrNameLst>
                                          <p:attrName>style.visibility</p:attrName>
                                        </p:attrNameLst>
                                      </p:cBhvr>
                                      <p:to>
                                        <p:strVal val="visible"/>
                                      </p:to>
                                    </p:set>
                                    <p:animEffect transition="in" filter="fade">
                                      <p:cBhvr>
                                        <p:cTn id="32" dur="2000"/>
                                        <p:tgtEl>
                                          <p:spTgt spid="296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9699">
                                            <p:txEl>
                                              <p:pRg st="6" end="6"/>
                                            </p:txEl>
                                          </p:spTgt>
                                        </p:tgtEl>
                                        <p:attrNameLst>
                                          <p:attrName>style.visibility</p:attrName>
                                        </p:attrNameLst>
                                      </p:cBhvr>
                                      <p:to>
                                        <p:strVal val="visible"/>
                                      </p:to>
                                    </p:set>
                                    <p:animEffect transition="in" filter="fade">
                                      <p:cBhvr>
                                        <p:cTn id="37" dur="2000"/>
                                        <p:tgtEl>
                                          <p:spTgt spid="2969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9699">
                                            <p:txEl>
                                              <p:pRg st="7" end="7"/>
                                            </p:txEl>
                                          </p:spTgt>
                                        </p:tgtEl>
                                        <p:attrNameLst>
                                          <p:attrName>style.visibility</p:attrName>
                                        </p:attrNameLst>
                                      </p:cBhvr>
                                      <p:to>
                                        <p:strVal val="visible"/>
                                      </p:to>
                                    </p:set>
                                    <p:animEffect transition="in" filter="fade">
                                      <p:cBhvr>
                                        <p:cTn id="42" dur="2000"/>
                                        <p:tgtEl>
                                          <p:spTgt spid="2969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9699">
                                            <p:txEl>
                                              <p:pRg st="8" end="8"/>
                                            </p:txEl>
                                          </p:spTgt>
                                        </p:tgtEl>
                                        <p:attrNameLst>
                                          <p:attrName>style.visibility</p:attrName>
                                        </p:attrNameLst>
                                      </p:cBhvr>
                                      <p:to>
                                        <p:strVal val="visible"/>
                                      </p:to>
                                    </p:set>
                                    <p:animEffect transition="in" filter="fade">
                                      <p:cBhvr>
                                        <p:cTn id="47" dur="2000"/>
                                        <p:tgtEl>
                                          <p:spTgt spid="2969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9699">
                                            <p:txEl>
                                              <p:pRg st="9" end="9"/>
                                            </p:txEl>
                                          </p:spTgt>
                                        </p:tgtEl>
                                        <p:attrNameLst>
                                          <p:attrName>style.visibility</p:attrName>
                                        </p:attrNameLst>
                                      </p:cBhvr>
                                      <p:to>
                                        <p:strVal val="visible"/>
                                      </p:to>
                                    </p:set>
                                    <p:animEffect transition="in" filter="fade">
                                      <p:cBhvr>
                                        <p:cTn id="52" dur="2000"/>
                                        <p:tgtEl>
                                          <p:spTgt spid="2969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endParaRPr lang="en-US"/>
          </a:p>
        </p:txBody>
      </p:sp>
      <p:sp>
        <p:nvSpPr>
          <p:cNvPr id="5123" name="Rectangle 3"/>
          <p:cNvSpPr>
            <a:spLocks noGrp="1" noChangeArrowheads="1"/>
          </p:cNvSpPr>
          <p:nvPr>
            <p:ph type="body" idx="1"/>
          </p:nvPr>
        </p:nvSpPr>
        <p:spPr/>
        <p:txBody>
          <a:bodyPr/>
          <a:lstStyle/>
          <a:p>
            <a:endParaRPr lang="en-US"/>
          </a:p>
        </p:txBody>
      </p:sp>
      <p:pic>
        <p:nvPicPr>
          <p:cNvPr id="5125" name="Picture 5" descr="central_dogma"/>
          <p:cNvPicPr>
            <a:picLocks noChangeAspect="1" noChangeArrowheads="1"/>
          </p:cNvPicPr>
          <p:nvPr/>
        </p:nvPicPr>
        <p:blipFill>
          <a:blip r:embed="rId3" cstate="print"/>
          <a:srcRect/>
          <a:stretch>
            <a:fillRect/>
          </a:stretch>
        </p:blipFill>
        <p:spPr bwMode="auto">
          <a:xfrm>
            <a:off x="611188" y="549275"/>
            <a:ext cx="7777162" cy="585628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b="1" dirty="0" smtClean="0">
                <a:solidFill>
                  <a:srgbClr val="FF0000"/>
                </a:solidFill>
              </a:rPr>
              <a:t>Amino Acids</a:t>
            </a:r>
            <a:endParaRPr lang="en-US" dirty="0"/>
          </a:p>
        </p:txBody>
      </p:sp>
      <p:sp>
        <p:nvSpPr>
          <p:cNvPr id="3" name="Rectangle 2"/>
          <p:cNvSpPr/>
          <p:nvPr/>
        </p:nvSpPr>
        <p:spPr>
          <a:xfrm>
            <a:off x="838200" y="1600200"/>
            <a:ext cx="7620000" cy="2554545"/>
          </a:xfrm>
          <a:prstGeom prst="rect">
            <a:avLst/>
          </a:prstGeom>
        </p:spPr>
        <p:txBody>
          <a:bodyPr wrap="square">
            <a:spAutoFit/>
          </a:bodyPr>
          <a:lstStyle/>
          <a:p>
            <a:pPr>
              <a:buFont typeface="Arial" pitchFamily="34" charset="0"/>
              <a:buChar char="•"/>
            </a:pPr>
            <a:r>
              <a:rPr lang="en-US" sz="3200" b="1" dirty="0" smtClean="0"/>
              <a:t> 20 of the amino acids present in proteins are essential for health.</a:t>
            </a:r>
          </a:p>
          <a:p>
            <a:endParaRPr lang="en-US" sz="3200" b="1" dirty="0" smtClean="0"/>
          </a:p>
          <a:p>
            <a:pPr>
              <a:buFont typeface="Arial" pitchFamily="34" charset="0"/>
              <a:buChar char="•"/>
            </a:pPr>
            <a:r>
              <a:rPr lang="en-US" sz="3200" b="1" dirty="0" smtClean="0"/>
              <a:t> Humans can synthesize 12 of the 20 common amino acids.</a:t>
            </a:r>
            <a:endParaRPr lang="en-US" sz="32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b="1" dirty="0" smtClean="0"/>
              <a:t>Characteristics and Properties of Amino Acids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solidFill>
                  <a:srgbClr val="FF0000"/>
                </a:solidFill>
              </a:rPr>
              <a:t>Introduction:</a:t>
            </a:r>
            <a:endParaRPr lang="en-US" dirty="0" smtClean="0">
              <a:solidFill>
                <a:srgbClr val="FF0000"/>
              </a:solidFill>
            </a:endParaRPr>
          </a:p>
          <a:p>
            <a:pPr>
              <a:buNone/>
            </a:pPr>
            <a:r>
              <a:rPr lang="en-US" dirty="0" smtClean="0"/>
              <a:t>    </a:t>
            </a:r>
            <a:r>
              <a:rPr lang="en-US" b="1" dirty="0" smtClean="0"/>
              <a:t>Each amino acid has at least one amine and one acid functional group as the name implies. The different properties result from variations in the structures of different R groups.</a:t>
            </a:r>
          </a:p>
          <a:p>
            <a:pPr>
              <a:buNone/>
            </a:pPr>
            <a:r>
              <a:rPr lang="en-US" b="1" dirty="0" smtClean="0"/>
              <a:t>    The R group is often referred to as the amino acid side chain.</a:t>
            </a:r>
          </a:p>
          <a:p>
            <a:pPr>
              <a:buNone/>
            </a:pPr>
            <a:r>
              <a:rPr lang="en-US" b="1" dirty="0" smtClean="0"/>
              <a:t>     Amino acids have special common names, however, a three letter abbreviation for the name is used most of the time. A second abbreviation , single letter, is used in long protein structures.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C00000"/>
                </a:solidFill>
              </a:rPr>
              <a:t>Structures of </a:t>
            </a:r>
            <a:r>
              <a:rPr lang="en-US" b="1" dirty="0" err="1" smtClean="0">
                <a:solidFill>
                  <a:srgbClr val="C00000"/>
                </a:solidFill>
              </a:rPr>
              <a:t>aminoacids</a:t>
            </a:r>
            <a:endParaRPr lang="en-US" b="1" dirty="0">
              <a:solidFill>
                <a:srgbClr val="C00000"/>
              </a:solidFill>
            </a:endParaRPr>
          </a:p>
        </p:txBody>
      </p:sp>
      <p:graphicFrame>
        <p:nvGraphicFramePr>
          <p:cNvPr id="4" name="Content Placeholder 3"/>
          <p:cNvGraphicFramePr>
            <a:graphicFrameLocks noGrp="1"/>
          </p:cNvGraphicFramePr>
          <p:nvPr>
            <p:ph idx="1"/>
          </p:nvPr>
        </p:nvGraphicFramePr>
        <p:xfrm>
          <a:off x="533400" y="1219200"/>
          <a:ext cx="8229600" cy="47244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marL="0" marR="0" algn="ctr">
                        <a:lnSpc>
                          <a:spcPct val="115000"/>
                        </a:lnSpc>
                        <a:spcBef>
                          <a:spcPts val="0"/>
                        </a:spcBef>
                        <a:spcAft>
                          <a:spcPts val="1200"/>
                        </a:spcAft>
                      </a:pPr>
                      <a:r>
                        <a:rPr lang="en-US" sz="1200" b="1" dirty="0">
                          <a:latin typeface="Times New Roman"/>
                          <a:ea typeface="Times New Roman"/>
                          <a:cs typeface="Arial"/>
                        </a:rPr>
                        <a:t>Amino</a:t>
                      </a:r>
                      <a:br>
                        <a:rPr lang="en-US" sz="1200" b="1" dirty="0">
                          <a:latin typeface="Times New Roman"/>
                          <a:ea typeface="Times New Roman"/>
                          <a:cs typeface="Arial"/>
                        </a:rPr>
                      </a:br>
                      <a:r>
                        <a:rPr lang="en-US" sz="1200" b="1" dirty="0">
                          <a:latin typeface="Times New Roman"/>
                          <a:ea typeface="Times New Roman"/>
                          <a:cs typeface="Arial"/>
                        </a:rPr>
                        <a:t>Acid</a:t>
                      </a:r>
                      <a:br>
                        <a:rPr lang="en-US" sz="1200" b="1" dirty="0">
                          <a:latin typeface="Times New Roman"/>
                          <a:ea typeface="Times New Roman"/>
                          <a:cs typeface="Arial"/>
                        </a:rPr>
                      </a:br>
                      <a:r>
                        <a:rPr lang="en-US" sz="1200" b="1" dirty="0">
                          <a:latin typeface="Times New Roman"/>
                          <a:ea typeface="Times New Roman"/>
                          <a:cs typeface="Arial"/>
                        </a:rPr>
                        <a:t>Name</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dirty="0">
                          <a:latin typeface="Times New Roman"/>
                          <a:ea typeface="Times New Roman"/>
                          <a:cs typeface="Arial"/>
                        </a:rPr>
                        <a:t>A</a:t>
                      </a:r>
                      <a:br>
                        <a:rPr lang="en-US" sz="1200" b="1" dirty="0">
                          <a:latin typeface="Times New Roman"/>
                          <a:ea typeface="Times New Roman"/>
                          <a:cs typeface="Arial"/>
                        </a:rPr>
                      </a:br>
                      <a:r>
                        <a:rPr lang="en-US" sz="1200" b="1" dirty="0">
                          <a:latin typeface="Times New Roman"/>
                          <a:ea typeface="Times New Roman"/>
                          <a:cs typeface="Arial"/>
                        </a:rPr>
                        <a:t>b</a:t>
                      </a:r>
                      <a:br>
                        <a:rPr lang="en-US" sz="1200" b="1" dirty="0">
                          <a:latin typeface="Times New Roman"/>
                          <a:ea typeface="Times New Roman"/>
                          <a:cs typeface="Arial"/>
                        </a:rPr>
                      </a:br>
                      <a:r>
                        <a:rPr lang="en-US" sz="1200" b="1" dirty="0">
                          <a:latin typeface="Times New Roman"/>
                          <a:ea typeface="Times New Roman"/>
                          <a:cs typeface="Arial"/>
                        </a:rPr>
                        <a:t>r</a:t>
                      </a:r>
                      <a:br>
                        <a:rPr lang="en-US" sz="1200" b="1" dirty="0">
                          <a:latin typeface="Times New Roman"/>
                          <a:ea typeface="Times New Roman"/>
                          <a:cs typeface="Arial"/>
                        </a:rPr>
                      </a:br>
                      <a:r>
                        <a:rPr lang="en-US" sz="1200" b="1" dirty="0">
                          <a:latin typeface="Times New Roman"/>
                          <a:ea typeface="Times New Roman"/>
                          <a:cs typeface="Arial"/>
                        </a:rPr>
                        <a:t>e</a:t>
                      </a:r>
                      <a:br>
                        <a:rPr lang="en-US" sz="1200" b="1" dirty="0">
                          <a:latin typeface="Times New Roman"/>
                          <a:ea typeface="Times New Roman"/>
                          <a:cs typeface="Arial"/>
                        </a:rPr>
                      </a:br>
                      <a:r>
                        <a:rPr lang="en-US" sz="1200" b="1" dirty="0">
                          <a:latin typeface="Times New Roman"/>
                          <a:ea typeface="Times New Roman"/>
                          <a:cs typeface="Arial"/>
                        </a:rPr>
                        <a:t>v.</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dirty="0">
                          <a:latin typeface="Times New Roman"/>
                          <a:ea typeface="Times New Roman"/>
                          <a:cs typeface="Arial"/>
                        </a:rPr>
                        <a:t>A</a:t>
                      </a:r>
                      <a:br>
                        <a:rPr lang="en-US" sz="1200" b="1" dirty="0">
                          <a:latin typeface="Times New Roman"/>
                          <a:ea typeface="Times New Roman"/>
                          <a:cs typeface="Arial"/>
                        </a:rPr>
                      </a:br>
                      <a:r>
                        <a:rPr lang="en-US" sz="1200" b="1" dirty="0">
                          <a:latin typeface="Times New Roman"/>
                          <a:ea typeface="Times New Roman"/>
                          <a:cs typeface="Arial"/>
                        </a:rPr>
                        <a:t>b</a:t>
                      </a:r>
                      <a:br>
                        <a:rPr lang="en-US" sz="1200" b="1" dirty="0">
                          <a:latin typeface="Times New Roman"/>
                          <a:ea typeface="Times New Roman"/>
                          <a:cs typeface="Arial"/>
                        </a:rPr>
                      </a:br>
                      <a:r>
                        <a:rPr lang="en-US" sz="1200" b="1" dirty="0">
                          <a:latin typeface="Times New Roman"/>
                          <a:ea typeface="Times New Roman"/>
                          <a:cs typeface="Arial"/>
                        </a:rPr>
                        <a:t>r</a:t>
                      </a:r>
                      <a:br>
                        <a:rPr lang="en-US" sz="1200" b="1" dirty="0">
                          <a:latin typeface="Times New Roman"/>
                          <a:ea typeface="Times New Roman"/>
                          <a:cs typeface="Arial"/>
                        </a:rPr>
                      </a:br>
                      <a:r>
                        <a:rPr lang="en-US" sz="1200" b="1" dirty="0">
                          <a:latin typeface="Times New Roman"/>
                          <a:ea typeface="Times New Roman"/>
                          <a:cs typeface="Arial"/>
                        </a:rPr>
                        <a:t>e</a:t>
                      </a:r>
                      <a:br>
                        <a:rPr lang="en-US" sz="1200" b="1" dirty="0">
                          <a:latin typeface="Times New Roman"/>
                          <a:ea typeface="Times New Roman"/>
                          <a:cs typeface="Arial"/>
                        </a:rPr>
                      </a:br>
                      <a:r>
                        <a:rPr lang="en-US" sz="1200" b="1" dirty="0">
                          <a:latin typeface="Times New Roman"/>
                          <a:ea typeface="Times New Roman"/>
                          <a:cs typeface="Arial"/>
                        </a:rPr>
                        <a:t>v.</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dirty="0">
                          <a:latin typeface="Times New Roman"/>
                          <a:ea typeface="Times New Roman"/>
                          <a:cs typeface="Arial"/>
                        </a:rPr>
                        <a:t>Structure</a:t>
                      </a:r>
                      <a:br>
                        <a:rPr lang="en-US" sz="1200" b="1" dirty="0">
                          <a:latin typeface="Times New Roman"/>
                          <a:ea typeface="Times New Roman"/>
                          <a:cs typeface="Arial"/>
                        </a:rPr>
                      </a:br>
                      <a:r>
                        <a:rPr lang="en-US" sz="1200" b="1" dirty="0">
                          <a:latin typeface="Times New Roman"/>
                          <a:ea typeface="Times New Roman"/>
                          <a:cs typeface="Arial"/>
                        </a:rPr>
                        <a:t>of R group </a:t>
                      </a:r>
                      <a:r>
                        <a:rPr lang="en-US" sz="1200" b="1" dirty="0">
                          <a:solidFill>
                            <a:srgbClr val="FF0000"/>
                          </a:solidFill>
                          <a:latin typeface="Times New Roman"/>
                          <a:ea typeface="Times New Roman"/>
                          <a:cs typeface="Arial"/>
                        </a:rPr>
                        <a:t>(red)</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dirty="0">
                          <a:latin typeface="Times New Roman"/>
                          <a:ea typeface="Times New Roman"/>
                          <a:cs typeface="Arial"/>
                        </a:rPr>
                        <a:t>Comments</a:t>
                      </a:r>
                      <a:endParaRPr lang="en-US" sz="1100" b="1" dirty="0">
                        <a:latin typeface="Calibri"/>
                        <a:ea typeface="Calibri"/>
                        <a:cs typeface="Arial"/>
                      </a:endParaRPr>
                    </a:p>
                  </a:txBody>
                  <a:tcPr marL="0" marR="0" marT="0" marB="0" anchor="ctr"/>
                </a:tc>
              </a:tr>
              <a:tr h="929640">
                <a:tc>
                  <a:txBody>
                    <a:bodyPr/>
                    <a:lstStyle/>
                    <a:p>
                      <a:pPr marL="0" marR="0" algn="ctr">
                        <a:lnSpc>
                          <a:spcPct val="115000"/>
                        </a:lnSpc>
                        <a:spcBef>
                          <a:spcPts val="0"/>
                        </a:spcBef>
                        <a:spcAft>
                          <a:spcPts val="0"/>
                        </a:spcAft>
                      </a:pPr>
                      <a:r>
                        <a:rPr lang="en-US" sz="1200" b="1" dirty="0" err="1">
                          <a:latin typeface="Times New Roman"/>
                          <a:ea typeface="Times New Roman"/>
                          <a:cs typeface="Arial"/>
                        </a:rPr>
                        <a:t>Alanine</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a:latin typeface="Times New Roman"/>
                          <a:ea typeface="Times New Roman"/>
                          <a:cs typeface="Arial"/>
                        </a:rPr>
                        <a:t>ala</a:t>
                      </a:r>
                      <a:endParaRPr lang="en-US" sz="1100" b="1">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dirty="0">
                          <a:latin typeface="Times New Roman"/>
                          <a:ea typeface="Times New Roman"/>
                          <a:cs typeface="Arial"/>
                        </a:rPr>
                        <a:t>A</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endParaRPr lang="en-US" sz="1200" b="1" dirty="0">
                        <a:latin typeface="Times New Roman"/>
                        <a:ea typeface="Times New Roman"/>
                        <a:cs typeface="Arial"/>
                      </a:endParaRPr>
                    </a:p>
                  </a:txBody>
                  <a:tcPr marL="0" marR="0" marT="0" marB="0" anchor="ctr"/>
                </a:tc>
                <a:tc>
                  <a:txBody>
                    <a:bodyPr/>
                    <a:lstStyle/>
                    <a:p>
                      <a:pPr marL="0" marR="0" algn="ctr">
                        <a:lnSpc>
                          <a:spcPct val="115000"/>
                        </a:lnSpc>
                        <a:spcBef>
                          <a:spcPts val="0"/>
                        </a:spcBef>
                        <a:spcAft>
                          <a:spcPts val="0"/>
                        </a:spcAft>
                      </a:pPr>
                      <a:r>
                        <a:rPr lang="en-US" sz="1200" b="1" dirty="0">
                          <a:latin typeface="Times New Roman"/>
                          <a:ea typeface="Times New Roman"/>
                          <a:cs typeface="Arial"/>
                        </a:rPr>
                        <a:t>Neutral</a:t>
                      </a:r>
                      <a:endParaRPr lang="en-US" sz="1100" b="1" dirty="0">
                        <a:latin typeface="Calibri"/>
                        <a:ea typeface="Calibri"/>
                        <a:cs typeface="Arial"/>
                      </a:endParaRPr>
                    </a:p>
                    <a:p>
                      <a:pPr marL="0" marR="0" algn="ctr">
                        <a:lnSpc>
                          <a:spcPct val="115000"/>
                        </a:lnSpc>
                        <a:spcBef>
                          <a:spcPts val="0"/>
                        </a:spcBef>
                        <a:spcAft>
                          <a:spcPts val="0"/>
                        </a:spcAft>
                      </a:pPr>
                      <a:r>
                        <a:rPr lang="en-US" sz="1200" b="1" dirty="0">
                          <a:latin typeface="Times New Roman"/>
                          <a:ea typeface="Times New Roman"/>
                          <a:cs typeface="Arial"/>
                        </a:rPr>
                        <a:t>Non-polar</a:t>
                      </a:r>
                      <a:endParaRPr lang="en-US" sz="1100" b="1" dirty="0">
                        <a:latin typeface="Calibri"/>
                        <a:ea typeface="Calibri"/>
                        <a:cs typeface="Arial"/>
                      </a:endParaRPr>
                    </a:p>
                  </a:txBody>
                  <a:tcPr marL="0" marR="0" marT="0" marB="0" anchor="ctr"/>
                </a:tc>
              </a:tr>
              <a:tr h="990600">
                <a:tc>
                  <a:txBody>
                    <a:bodyPr/>
                    <a:lstStyle/>
                    <a:p>
                      <a:pPr marL="0" marR="0" algn="ctr">
                        <a:lnSpc>
                          <a:spcPct val="115000"/>
                        </a:lnSpc>
                        <a:spcBef>
                          <a:spcPts val="0"/>
                        </a:spcBef>
                        <a:spcAft>
                          <a:spcPts val="0"/>
                        </a:spcAft>
                      </a:pPr>
                      <a:r>
                        <a:rPr lang="en-US" sz="1200" b="1" dirty="0" err="1">
                          <a:latin typeface="Times New Roman"/>
                          <a:ea typeface="Times New Roman"/>
                          <a:cs typeface="Arial"/>
                        </a:rPr>
                        <a:t>Arginine</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dirty="0" err="1">
                          <a:latin typeface="Times New Roman"/>
                          <a:ea typeface="Times New Roman"/>
                          <a:cs typeface="Arial"/>
                        </a:rPr>
                        <a:t>arg</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dirty="0">
                          <a:latin typeface="Times New Roman"/>
                          <a:ea typeface="Times New Roman"/>
                          <a:cs typeface="Arial"/>
                        </a:rPr>
                        <a:t>R</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endParaRPr lang="en-US" sz="1200" b="1" dirty="0">
                        <a:latin typeface="Times New Roman"/>
                        <a:ea typeface="Times New Roman"/>
                        <a:cs typeface="Arial"/>
                      </a:endParaRPr>
                    </a:p>
                  </a:txBody>
                  <a:tcPr marL="0" marR="0" marT="0" marB="0" anchor="ctr"/>
                </a:tc>
                <a:tc>
                  <a:txBody>
                    <a:bodyPr/>
                    <a:lstStyle/>
                    <a:p>
                      <a:pPr marL="0" marR="0" algn="ctr">
                        <a:lnSpc>
                          <a:spcPct val="115000"/>
                        </a:lnSpc>
                        <a:spcBef>
                          <a:spcPts val="0"/>
                        </a:spcBef>
                        <a:spcAft>
                          <a:spcPts val="0"/>
                        </a:spcAft>
                      </a:pPr>
                      <a:r>
                        <a:rPr lang="en-US" sz="1200" b="1" dirty="0">
                          <a:latin typeface="Times New Roman"/>
                          <a:ea typeface="Times New Roman"/>
                          <a:cs typeface="Arial"/>
                        </a:rPr>
                        <a:t>Basic</a:t>
                      </a:r>
                      <a:endParaRPr lang="en-US" sz="1100" b="1" dirty="0">
                        <a:latin typeface="Calibri"/>
                        <a:ea typeface="Calibri"/>
                        <a:cs typeface="Arial"/>
                      </a:endParaRPr>
                    </a:p>
                    <a:p>
                      <a:pPr marL="0" marR="0" algn="ctr">
                        <a:lnSpc>
                          <a:spcPct val="115000"/>
                        </a:lnSpc>
                        <a:spcBef>
                          <a:spcPts val="0"/>
                        </a:spcBef>
                        <a:spcAft>
                          <a:spcPts val="0"/>
                        </a:spcAft>
                      </a:pPr>
                      <a:r>
                        <a:rPr lang="en-US" sz="1200" b="1" dirty="0">
                          <a:latin typeface="Times New Roman"/>
                          <a:ea typeface="Times New Roman"/>
                          <a:cs typeface="Arial"/>
                        </a:rPr>
                        <a:t>Polar</a:t>
                      </a:r>
                      <a:endParaRPr lang="en-US" sz="1100" b="1" dirty="0">
                        <a:latin typeface="Calibri"/>
                        <a:ea typeface="Calibri"/>
                        <a:cs typeface="Arial"/>
                      </a:endParaRPr>
                    </a:p>
                  </a:txBody>
                  <a:tcPr marL="0" marR="0" marT="0" marB="0" anchor="ctr"/>
                </a:tc>
              </a:tr>
              <a:tr h="914400">
                <a:tc>
                  <a:txBody>
                    <a:bodyPr/>
                    <a:lstStyle/>
                    <a:p>
                      <a:pPr marL="0" marR="0" algn="ctr">
                        <a:lnSpc>
                          <a:spcPct val="115000"/>
                        </a:lnSpc>
                        <a:spcBef>
                          <a:spcPts val="0"/>
                        </a:spcBef>
                        <a:spcAft>
                          <a:spcPts val="0"/>
                        </a:spcAft>
                      </a:pPr>
                      <a:r>
                        <a:rPr lang="en-US" sz="1200" b="1" dirty="0" err="1">
                          <a:latin typeface="Times New Roman"/>
                          <a:ea typeface="Times New Roman"/>
                          <a:cs typeface="Arial"/>
                        </a:rPr>
                        <a:t>Asparagine</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dirty="0" err="1">
                          <a:latin typeface="Times New Roman"/>
                          <a:ea typeface="Times New Roman"/>
                          <a:cs typeface="Arial"/>
                        </a:rPr>
                        <a:t>asn</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dirty="0">
                          <a:latin typeface="Times New Roman"/>
                          <a:ea typeface="Times New Roman"/>
                          <a:cs typeface="Arial"/>
                        </a:rPr>
                        <a:t>N</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endParaRPr lang="en-US" sz="1200" b="1" dirty="0">
                        <a:latin typeface="Times New Roman"/>
                        <a:ea typeface="Times New Roman"/>
                        <a:cs typeface="Arial"/>
                      </a:endParaRPr>
                    </a:p>
                  </a:txBody>
                  <a:tcPr marL="0" marR="0" marT="0" marB="0" anchor="ctr"/>
                </a:tc>
                <a:tc>
                  <a:txBody>
                    <a:bodyPr/>
                    <a:lstStyle/>
                    <a:p>
                      <a:pPr marL="0" marR="0" algn="ctr">
                        <a:lnSpc>
                          <a:spcPct val="115000"/>
                        </a:lnSpc>
                        <a:spcBef>
                          <a:spcPts val="0"/>
                        </a:spcBef>
                        <a:spcAft>
                          <a:spcPts val="0"/>
                        </a:spcAft>
                      </a:pPr>
                      <a:r>
                        <a:rPr lang="en-US" sz="1200" b="1" dirty="0">
                          <a:latin typeface="Times New Roman"/>
                          <a:ea typeface="Times New Roman"/>
                          <a:cs typeface="Arial"/>
                        </a:rPr>
                        <a:t>Neutral</a:t>
                      </a:r>
                      <a:endParaRPr lang="en-US" sz="1100" b="1" dirty="0">
                        <a:latin typeface="Calibri"/>
                        <a:ea typeface="Calibri"/>
                        <a:cs typeface="Arial"/>
                      </a:endParaRPr>
                    </a:p>
                    <a:p>
                      <a:pPr marL="0" marR="0" algn="ctr">
                        <a:lnSpc>
                          <a:spcPct val="115000"/>
                        </a:lnSpc>
                        <a:spcBef>
                          <a:spcPts val="0"/>
                        </a:spcBef>
                        <a:spcAft>
                          <a:spcPts val="0"/>
                        </a:spcAft>
                      </a:pPr>
                      <a:r>
                        <a:rPr lang="en-US" sz="1200" b="1" dirty="0">
                          <a:latin typeface="Times New Roman"/>
                          <a:ea typeface="Times New Roman"/>
                          <a:cs typeface="Arial"/>
                        </a:rPr>
                        <a:t>Polar</a:t>
                      </a:r>
                      <a:endParaRPr lang="en-US" sz="1100" b="1" dirty="0">
                        <a:latin typeface="Calibri"/>
                        <a:ea typeface="Calibri"/>
                        <a:cs typeface="Arial"/>
                      </a:endParaRPr>
                    </a:p>
                  </a:txBody>
                  <a:tcPr marL="0" marR="0" marT="0" marB="0" anchor="ctr"/>
                </a:tc>
              </a:tr>
              <a:tr h="838200">
                <a:tc>
                  <a:txBody>
                    <a:bodyPr/>
                    <a:lstStyle/>
                    <a:p>
                      <a:pPr marL="0" marR="0" algn="ctr">
                        <a:lnSpc>
                          <a:spcPct val="115000"/>
                        </a:lnSpc>
                        <a:spcBef>
                          <a:spcPts val="0"/>
                        </a:spcBef>
                        <a:spcAft>
                          <a:spcPts val="0"/>
                        </a:spcAft>
                      </a:pPr>
                      <a:r>
                        <a:rPr lang="en-US" sz="1200" b="1" dirty="0">
                          <a:latin typeface="Times New Roman"/>
                          <a:ea typeface="Times New Roman"/>
                          <a:cs typeface="Arial"/>
                        </a:rPr>
                        <a:t>Aspartic</a:t>
                      </a:r>
                      <a:br>
                        <a:rPr lang="en-US" sz="1200" b="1" dirty="0">
                          <a:latin typeface="Times New Roman"/>
                          <a:ea typeface="Times New Roman"/>
                          <a:cs typeface="Arial"/>
                        </a:rPr>
                      </a:br>
                      <a:r>
                        <a:rPr lang="en-US" sz="1200" b="1" dirty="0">
                          <a:latin typeface="Times New Roman"/>
                          <a:ea typeface="Times New Roman"/>
                          <a:cs typeface="Arial"/>
                        </a:rPr>
                        <a:t>Acid</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a:latin typeface="Times New Roman"/>
                          <a:ea typeface="Times New Roman"/>
                          <a:cs typeface="Arial"/>
                        </a:rPr>
                        <a:t>asp</a:t>
                      </a:r>
                      <a:endParaRPr lang="en-US" sz="1100" b="1">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dirty="0">
                          <a:latin typeface="Times New Roman"/>
                          <a:ea typeface="Times New Roman"/>
                          <a:cs typeface="Arial"/>
                        </a:rPr>
                        <a:t>D</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endParaRPr lang="en-US" sz="1200" b="1" dirty="0">
                        <a:latin typeface="Times New Roman"/>
                        <a:ea typeface="Times New Roman"/>
                        <a:cs typeface="Arial"/>
                      </a:endParaRPr>
                    </a:p>
                  </a:txBody>
                  <a:tcPr marL="0" marR="0" marT="0" marB="0" anchor="ctr"/>
                </a:tc>
                <a:tc>
                  <a:txBody>
                    <a:bodyPr/>
                    <a:lstStyle/>
                    <a:p>
                      <a:pPr marL="0" marR="0" algn="ctr">
                        <a:lnSpc>
                          <a:spcPct val="115000"/>
                        </a:lnSpc>
                        <a:spcBef>
                          <a:spcPts val="0"/>
                        </a:spcBef>
                        <a:spcAft>
                          <a:spcPts val="0"/>
                        </a:spcAft>
                      </a:pPr>
                      <a:r>
                        <a:rPr lang="en-US" sz="1200" b="1" dirty="0">
                          <a:latin typeface="Times New Roman"/>
                          <a:ea typeface="Times New Roman"/>
                          <a:cs typeface="Arial"/>
                        </a:rPr>
                        <a:t>Acidic</a:t>
                      </a:r>
                      <a:endParaRPr lang="en-US" sz="1100" b="1" dirty="0">
                        <a:latin typeface="Calibri"/>
                        <a:ea typeface="Calibri"/>
                        <a:cs typeface="Arial"/>
                      </a:endParaRPr>
                    </a:p>
                    <a:p>
                      <a:pPr marL="0" marR="0" algn="ctr">
                        <a:lnSpc>
                          <a:spcPct val="115000"/>
                        </a:lnSpc>
                        <a:spcBef>
                          <a:spcPts val="0"/>
                        </a:spcBef>
                        <a:spcAft>
                          <a:spcPts val="0"/>
                        </a:spcAft>
                      </a:pPr>
                      <a:r>
                        <a:rPr lang="en-US" sz="1200" b="1" dirty="0">
                          <a:latin typeface="Times New Roman"/>
                          <a:ea typeface="Times New Roman"/>
                          <a:cs typeface="Arial"/>
                        </a:rPr>
                        <a:t>Polar </a:t>
                      </a:r>
                      <a:endParaRPr lang="en-US" sz="1100" b="1" dirty="0">
                        <a:latin typeface="Calibri"/>
                        <a:ea typeface="Calibri"/>
                        <a:cs typeface="Arial"/>
                      </a:endParaRPr>
                    </a:p>
                  </a:txBody>
                  <a:tcPr marL="0" marR="0" marT="0" marB="0" anchor="ctr"/>
                </a:tc>
              </a:tr>
            </a:tbl>
          </a:graphicData>
        </a:graphic>
      </p:graphicFrame>
      <p:pic>
        <p:nvPicPr>
          <p:cNvPr id="5" name="Picture 4" descr="http://www.elmhurst.edu/~chm/vchembook/images/561alasm.gif"/>
          <p:cNvPicPr/>
          <p:nvPr/>
        </p:nvPicPr>
        <p:blipFill>
          <a:blip r:embed="rId2" cstate="print"/>
          <a:srcRect/>
          <a:stretch>
            <a:fillRect/>
          </a:stretch>
        </p:blipFill>
        <p:spPr bwMode="auto">
          <a:xfrm>
            <a:off x="5638800" y="2362200"/>
            <a:ext cx="1352550" cy="676275"/>
          </a:xfrm>
          <a:prstGeom prst="rect">
            <a:avLst/>
          </a:prstGeom>
          <a:noFill/>
          <a:ln w="9525">
            <a:noFill/>
            <a:miter lim="800000"/>
            <a:headEnd/>
            <a:tailEnd/>
          </a:ln>
        </p:spPr>
      </p:pic>
      <p:pic>
        <p:nvPicPr>
          <p:cNvPr id="6" name="Picture 5" descr="http://www.elmhurst.edu/~chm/vchembook/images/561argsm.gif"/>
          <p:cNvPicPr/>
          <p:nvPr/>
        </p:nvPicPr>
        <p:blipFill>
          <a:blip r:embed="rId3" cstate="print"/>
          <a:srcRect/>
          <a:stretch>
            <a:fillRect/>
          </a:stretch>
        </p:blipFill>
        <p:spPr bwMode="auto">
          <a:xfrm>
            <a:off x="5638800" y="3352800"/>
            <a:ext cx="1352550" cy="638175"/>
          </a:xfrm>
          <a:prstGeom prst="rect">
            <a:avLst/>
          </a:prstGeom>
          <a:noFill/>
          <a:ln w="9525">
            <a:noFill/>
            <a:miter lim="800000"/>
            <a:headEnd/>
            <a:tailEnd/>
          </a:ln>
        </p:spPr>
      </p:pic>
      <p:pic>
        <p:nvPicPr>
          <p:cNvPr id="7" name="Picture 6" descr="http://www.elmhurst.edu/~chm/vchembook/images/561asnsm.gif"/>
          <p:cNvPicPr/>
          <p:nvPr/>
        </p:nvPicPr>
        <p:blipFill>
          <a:blip r:embed="rId4" cstate="print"/>
          <a:srcRect/>
          <a:stretch>
            <a:fillRect/>
          </a:stretch>
        </p:blipFill>
        <p:spPr bwMode="auto">
          <a:xfrm>
            <a:off x="5638800" y="4343400"/>
            <a:ext cx="1352550" cy="676275"/>
          </a:xfrm>
          <a:prstGeom prst="rect">
            <a:avLst/>
          </a:prstGeom>
          <a:noFill/>
          <a:ln w="9525">
            <a:noFill/>
            <a:miter lim="800000"/>
            <a:headEnd/>
            <a:tailEnd/>
          </a:ln>
        </p:spPr>
      </p:pic>
      <p:pic>
        <p:nvPicPr>
          <p:cNvPr id="8" name="Picture 7" descr="http://www.elmhurst.edu/~chm/vchembook/images/561aspsm.gif"/>
          <p:cNvPicPr/>
          <p:nvPr/>
        </p:nvPicPr>
        <p:blipFill>
          <a:blip r:embed="rId5" cstate="print"/>
          <a:srcRect/>
          <a:stretch>
            <a:fillRect/>
          </a:stretch>
        </p:blipFill>
        <p:spPr bwMode="auto">
          <a:xfrm>
            <a:off x="5638800" y="5181600"/>
            <a:ext cx="1352550" cy="7429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0" y="381000"/>
          <a:ext cx="8001000" cy="5877560"/>
        </p:xfrm>
        <a:graphic>
          <a:graphicData uri="http://schemas.openxmlformats.org/drawingml/2006/table">
            <a:tbl>
              <a:tblPr firstRow="1" bandRow="1">
                <a:tableStyleId>{5C22544A-7EE6-4342-B048-85BDC9FD1C3A}</a:tableStyleId>
              </a:tblPr>
              <a:tblGrid>
                <a:gridCol w="1600200"/>
                <a:gridCol w="1600200"/>
                <a:gridCol w="1600200"/>
                <a:gridCol w="1600200"/>
                <a:gridCol w="1600200"/>
              </a:tblGrid>
              <a:tr h="965200">
                <a:tc>
                  <a:txBody>
                    <a:bodyPr/>
                    <a:lstStyle/>
                    <a:p>
                      <a:pPr marL="0" marR="0" algn="ctr">
                        <a:lnSpc>
                          <a:spcPct val="115000"/>
                        </a:lnSpc>
                        <a:spcBef>
                          <a:spcPts val="0"/>
                        </a:spcBef>
                        <a:spcAft>
                          <a:spcPts val="1200"/>
                        </a:spcAft>
                      </a:pPr>
                      <a:r>
                        <a:rPr lang="en-US" sz="1200" b="1" dirty="0">
                          <a:latin typeface="Times New Roman"/>
                          <a:ea typeface="Times New Roman"/>
                          <a:cs typeface="Arial"/>
                        </a:rPr>
                        <a:t>Amino</a:t>
                      </a:r>
                      <a:br>
                        <a:rPr lang="en-US" sz="1200" b="1" dirty="0">
                          <a:latin typeface="Times New Roman"/>
                          <a:ea typeface="Times New Roman"/>
                          <a:cs typeface="Arial"/>
                        </a:rPr>
                      </a:br>
                      <a:r>
                        <a:rPr lang="en-US" sz="1200" b="1" dirty="0">
                          <a:latin typeface="Times New Roman"/>
                          <a:ea typeface="Times New Roman"/>
                          <a:cs typeface="Arial"/>
                        </a:rPr>
                        <a:t>Acid</a:t>
                      </a:r>
                      <a:br>
                        <a:rPr lang="en-US" sz="1200" b="1" dirty="0">
                          <a:latin typeface="Times New Roman"/>
                          <a:ea typeface="Times New Roman"/>
                          <a:cs typeface="Arial"/>
                        </a:rPr>
                      </a:br>
                      <a:r>
                        <a:rPr lang="en-US" sz="1200" b="1" dirty="0">
                          <a:latin typeface="Times New Roman"/>
                          <a:ea typeface="Times New Roman"/>
                          <a:cs typeface="Arial"/>
                        </a:rPr>
                        <a:t>Name</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a:latin typeface="Times New Roman"/>
                          <a:ea typeface="Times New Roman"/>
                          <a:cs typeface="Arial"/>
                        </a:rPr>
                        <a:t>A</a:t>
                      </a:r>
                      <a:br>
                        <a:rPr lang="en-US" sz="1200" b="1">
                          <a:latin typeface="Times New Roman"/>
                          <a:ea typeface="Times New Roman"/>
                          <a:cs typeface="Arial"/>
                        </a:rPr>
                      </a:br>
                      <a:r>
                        <a:rPr lang="en-US" sz="1200" b="1">
                          <a:latin typeface="Times New Roman"/>
                          <a:ea typeface="Times New Roman"/>
                          <a:cs typeface="Arial"/>
                        </a:rPr>
                        <a:t>b</a:t>
                      </a:r>
                      <a:br>
                        <a:rPr lang="en-US" sz="1200" b="1">
                          <a:latin typeface="Times New Roman"/>
                          <a:ea typeface="Times New Roman"/>
                          <a:cs typeface="Arial"/>
                        </a:rPr>
                      </a:br>
                      <a:r>
                        <a:rPr lang="en-US" sz="1200" b="1">
                          <a:latin typeface="Times New Roman"/>
                          <a:ea typeface="Times New Roman"/>
                          <a:cs typeface="Arial"/>
                        </a:rPr>
                        <a:t>r</a:t>
                      </a:r>
                      <a:br>
                        <a:rPr lang="en-US" sz="1200" b="1">
                          <a:latin typeface="Times New Roman"/>
                          <a:ea typeface="Times New Roman"/>
                          <a:cs typeface="Arial"/>
                        </a:rPr>
                      </a:br>
                      <a:r>
                        <a:rPr lang="en-US" sz="1200" b="1">
                          <a:latin typeface="Times New Roman"/>
                          <a:ea typeface="Times New Roman"/>
                          <a:cs typeface="Arial"/>
                        </a:rPr>
                        <a:t>e</a:t>
                      </a:r>
                      <a:br>
                        <a:rPr lang="en-US" sz="1200" b="1">
                          <a:latin typeface="Times New Roman"/>
                          <a:ea typeface="Times New Roman"/>
                          <a:cs typeface="Arial"/>
                        </a:rPr>
                      </a:br>
                      <a:r>
                        <a:rPr lang="en-US" sz="1200" b="1">
                          <a:latin typeface="Times New Roman"/>
                          <a:ea typeface="Times New Roman"/>
                          <a:cs typeface="Arial"/>
                        </a:rPr>
                        <a:t>v.</a:t>
                      </a:r>
                      <a:endParaRPr lang="en-US" sz="1100" b="1">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a:latin typeface="Times New Roman"/>
                          <a:ea typeface="Times New Roman"/>
                          <a:cs typeface="Arial"/>
                        </a:rPr>
                        <a:t>A</a:t>
                      </a:r>
                      <a:br>
                        <a:rPr lang="en-US" sz="1200" b="1">
                          <a:latin typeface="Times New Roman"/>
                          <a:ea typeface="Times New Roman"/>
                          <a:cs typeface="Arial"/>
                        </a:rPr>
                      </a:br>
                      <a:r>
                        <a:rPr lang="en-US" sz="1200" b="1">
                          <a:latin typeface="Times New Roman"/>
                          <a:ea typeface="Times New Roman"/>
                          <a:cs typeface="Arial"/>
                        </a:rPr>
                        <a:t>b</a:t>
                      </a:r>
                      <a:br>
                        <a:rPr lang="en-US" sz="1200" b="1">
                          <a:latin typeface="Times New Roman"/>
                          <a:ea typeface="Times New Roman"/>
                          <a:cs typeface="Arial"/>
                        </a:rPr>
                      </a:br>
                      <a:r>
                        <a:rPr lang="en-US" sz="1200" b="1">
                          <a:latin typeface="Times New Roman"/>
                          <a:ea typeface="Times New Roman"/>
                          <a:cs typeface="Arial"/>
                        </a:rPr>
                        <a:t>r</a:t>
                      </a:r>
                      <a:br>
                        <a:rPr lang="en-US" sz="1200" b="1">
                          <a:latin typeface="Times New Roman"/>
                          <a:ea typeface="Times New Roman"/>
                          <a:cs typeface="Arial"/>
                        </a:rPr>
                      </a:br>
                      <a:r>
                        <a:rPr lang="en-US" sz="1200" b="1">
                          <a:latin typeface="Times New Roman"/>
                          <a:ea typeface="Times New Roman"/>
                          <a:cs typeface="Arial"/>
                        </a:rPr>
                        <a:t>e</a:t>
                      </a:r>
                      <a:br>
                        <a:rPr lang="en-US" sz="1200" b="1">
                          <a:latin typeface="Times New Roman"/>
                          <a:ea typeface="Times New Roman"/>
                          <a:cs typeface="Arial"/>
                        </a:rPr>
                      </a:br>
                      <a:r>
                        <a:rPr lang="en-US" sz="1200" b="1">
                          <a:latin typeface="Times New Roman"/>
                          <a:ea typeface="Times New Roman"/>
                          <a:cs typeface="Arial"/>
                        </a:rPr>
                        <a:t>v.</a:t>
                      </a:r>
                      <a:endParaRPr lang="en-US" sz="1100" b="1">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a:latin typeface="Times New Roman"/>
                          <a:ea typeface="Times New Roman"/>
                          <a:cs typeface="Arial"/>
                        </a:rPr>
                        <a:t>Structure</a:t>
                      </a:r>
                      <a:br>
                        <a:rPr lang="en-US" sz="1200" b="1">
                          <a:latin typeface="Times New Roman"/>
                          <a:ea typeface="Times New Roman"/>
                          <a:cs typeface="Arial"/>
                        </a:rPr>
                      </a:br>
                      <a:r>
                        <a:rPr lang="en-US" sz="1200" b="1">
                          <a:latin typeface="Times New Roman"/>
                          <a:ea typeface="Times New Roman"/>
                          <a:cs typeface="Arial"/>
                        </a:rPr>
                        <a:t>of R group </a:t>
                      </a:r>
                      <a:r>
                        <a:rPr lang="en-US" sz="1200" b="1">
                          <a:solidFill>
                            <a:srgbClr val="FF0000"/>
                          </a:solidFill>
                          <a:latin typeface="Times New Roman"/>
                          <a:ea typeface="Times New Roman"/>
                          <a:cs typeface="Arial"/>
                        </a:rPr>
                        <a:t>(red)</a:t>
                      </a:r>
                      <a:endParaRPr lang="en-US" sz="1100" b="1">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dirty="0">
                          <a:latin typeface="Times New Roman"/>
                          <a:ea typeface="Times New Roman"/>
                          <a:cs typeface="Arial"/>
                        </a:rPr>
                        <a:t>Comments</a:t>
                      </a:r>
                      <a:endParaRPr lang="en-US" sz="1100" b="1" dirty="0">
                        <a:latin typeface="Calibri"/>
                        <a:ea typeface="Calibri"/>
                        <a:cs typeface="Arial"/>
                      </a:endParaRPr>
                    </a:p>
                  </a:txBody>
                  <a:tcPr marL="0" marR="0" marT="0" marB="0" anchor="ctr"/>
                </a:tc>
              </a:tr>
              <a:tr h="965200">
                <a:tc>
                  <a:txBody>
                    <a:bodyPr/>
                    <a:lstStyle/>
                    <a:p>
                      <a:pPr marL="0" marR="0" algn="ctr">
                        <a:lnSpc>
                          <a:spcPct val="115000"/>
                        </a:lnSpc>
                        <a:spcBef>
                          <a:spcPts val="0"/>
                        </a:spcBef>
                        <a:spcAft>
                          <a:spcPts val="0"/>
                        </a:spcAft>
                      </a:pPr>
                      <a:r>
                        <a:rPr lang="en-US" sz="1200" b="1" dirty="0" err="1">
                          <a:latin typeface="Times New Roman"/>
                          <a:ea typeface="Times New Roman"/>
                          <a:cs typeface="Arial"/>
                        </a:rPr>
                        <a:t>Cysteine</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dirty="0" err="1">
                          <a:latin typeface="Times New Roman"/>
                          <a:ea typeface="Times New Roman"/>
                          <a:cs typeface="Arial"/>
                        </a:rPr>
                        <a:t>cys</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a:latin typeface="Times New Roman"/>
                          <a:ea typeface="Times New Roman"/>
                          <a:cs typeface="Arial"/>
                        </a:rPr>
                        <a:t>C</a:t>
                      </a:r>
                      <a:endParaRPr lang="en-US" sz="1100" b="1">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endParaRPr lang="en-US" sz="1200" b="1" dirty="0">
                        <a:latin typeface="Times New Roman"/>
                        <a:ea typeface="Times New Roman"/>
                        <a:cs typeface="Arial"/>
                      </a:endParaRPr>
                    </a:p>
                  </a:txBody>
                  <a:tcPr marL="0" marR="0" marT="0" marB="0" anchor="ctr"/>
                </a:tc>
                <a:tc>
                  <a:txBody>
                    <a:bodyPr/>
                    <a:lstStyle/>
                    <a:p>
                      <a:pPr marL="0" marR="0" algn="ctr">
                        <a:lnSpc>
                          <a:spcPct val="115000"/>
                        </a:lnSpc>
                        <a:spcBef>
                          <a:spcPts val="0"/>
                        </a:spcBef>
                        <a:spcAft>
                          <a:spcPts val="0"/>
                        </a:spcAft>
                      </a:pPr>
                      <a:r>
                        <a:rPr lang="en-US" sz="1200" b="1">
                          <a:latin typeface="Times New Roman"/>
                          <a:ea typeface="Times New Roman"/>
                          <a:cs typeface="Arial"/>
                        </a:rPr>
                        <a:t>Neutral</a:t>
                      </a:r>
                      <a:endParaRPr lang="en-US" sz="1100" b="1">
                        <a:latin typeface="Calibri"/>
                        <a:ea typeface="Calibri"/>
                        <a:cs typeface="Arial"/>
                      </a:endParaRPr>
                    </a:p>
                    <a:p>
                      <a:pPr marL="0" marR="0" algn="ctr">
                        <a:lnSpc>
                          <a:spcPct val="115000"/>
                        </a:lnSpc>
                        <a:spcBef>
                          <a:spcPts val="0"/>
                        </a:spcBef>
                        <a:spcAft>
                          <a:spcPts val="0"/>
                        </a:spcAft>
                      </a:pPr>
                      <a:r>
                        <a:rPr lang="en-US" sz="1200" b="1">
                          <a:latin typeface="Times New Roman"/>
                          <a:ea typeface="Times New Roman"/>
                          <a:cs typeface="Arial"/>
                        </a:rPr>
                        <a:t>Slightly</a:t>
                      </a:r>
                      <a:br>
                        <a:rPr lang="en-US" sz="1200" b="1">
                          <a:latin typeface="Times New Roman"/>
                          <a:ea typeface="Times New Roman"/>
                          <a:cs typeface="Arial"/>
                        </a:rPr>
                      </a:br>
                      <a:r>
                        <a:rPr lang="en-US" sz="1200" b="1">
                          <a:latin typeface="Times New Roman"/>
                          <a:ea typeface="Times New Roman"/>
                          <a:cs typeface="Arial"/>
                        </a:rPr>
                        <a:t>Polar </a:t>
                      </a:r>
                      <a:endParaRPr lang="en-US" sz="1100" b="1">
                        <a:latin typeface="Calibri"/>
                        <a:ea typeface="Calibri"/>
                        <a:cs typeface="Arial"/>
                      </a:endParaRPr>
                    </a:p>
                  </a:txBody>
                  <a:tcPr marL="0" marR="0" marT="0" marB="0" anchor="ctr"/>
                </a:tc>
              </a:tr>
              <a:tr h="965200">
                <a:tc>
                  <a:txBody>
                    <a:bodyPr/>
                    <a:lstStyle/>
                    <a:p>
                      <a:pPr marL="0" marR="0" algn="ctr">
                        <a:lnSpc>
                          <a:spcPct val="115000"/>
                        </a:lnSpc>
                        <a:spcBef>
                          <a:spcPts val="0"/>
                        </a:spcBef>
                        <a:spcAft>
                          <a:spcPts val="0"/>
                        </a:spcAft>
                      </a:pPr>
                      <a:r>
                        <a:rPr lang="en-US" sz="1200" b="1">
                          <a:latin typeface="Times New Roman"/>
                          <a:ea typeface="Times New Roman"/>
                          <a:cs typeface="Arial"/>
                        </a:rPr>
                        <a:t>Glutamic</a:t>
                      </a:r>
                      <a:br>
                        <a:rPr lang="en-US" sz="1200" b="1">
                          <a:latin typeface="Times New Roman"/>
                          <a:ea typeface="Times New Roman"/>
                          <a:cs typeface="Arial"/>
                        </a:rPr>
                      </a:br>
                      <a:r>
                        <a:rPr lang="en-US" sz="1200" b="1">
                          <a:latin typeface="Times New Roman"/>
                          <a:ea typeface="Times New Roman"/>
                          <a:cs typeface="Arial"/>
                        </a:rPr>
                        <a:t>Acid</a:t>
                      </a:r>
                      <a:endParaRPr lang="en-US" sz="1100" b="1">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dirty="0" err="1">
                          <a:latin typeface="Times New Roman"/>
                          <a:ea typeface="Times New Roman"/>
                          <a:cs typeface="Arial"/>
                        </a:rPr>
                        <a:t>glu</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dirty="0">
                          <a:latin typeface="Times New Roman"/>
                          <a:ea typeface="Times New Roman"/>
                          <a:cs typeface="Arial"/>
                        </a:rPr>
                        <a:t>E</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endParaRPr lang="en-US" sz="1200" b="1" dirty="0">
                        <a:latin typeface="Times New Roman"/>
                        <a:ea typeface="Times New Roman"/>
                        <a:cs typeface="Arial"/>
                      </a:endParaRPr>
                    </a:p>
                  </a:txBody>
                  <a:tcPr marL="0" marR="0" marT="0" marB="0" anchor="ctr"/>
                </a:tc>
                <a:tc>
                  <a:txBody>
                    <a:bodyPr/>
                    <a:lstStyle/>
                    <a:p>
                      <a:pPr marL="0" marR="0" algn="ctr">
                        <a:lnSpc>
                          <a:spcPct val="115000"/>
                        </a:lnSpc>
                        <a:spcBef>
                          <a:spcPts val="0"/>
                        </a:spcBef>
                        <a:spcAft>
                          <a:spcPts val="0"/>
                        </a:spcAft>
                      </a:pPr>
                      <a:r>
                        <a:rPr lang="en-US" sz="1200" b="1" dirty="0">
                          <a:latin typeface="Times New Roman"/>
                          <a:ea typeface="Times New Roman"/>
                          <a:cs typeface="Arial"/>
                        </a:rPr>
                        <a:t>Acidic</a:t>
                      </a:r>
                      <a:endParaRPr lang="en-US" sz="1100" b="1" dirty="0">
                        <a:latin typeface="Calibri"/>
                        <a:ea typeface="Calibri"/>
                        <a:cs typeface="Arial"/>
                      </a:endParaRPr>
                    </a:p>
                    <a:p>
                      <a:pPr marL="0" marR="0" algn="ctr">
                        <a:lnSpc>
                          <a:spcPct val="115000"/>
                        </a:lnSpc>
                        <a:spcBef>
                          <a:spcPts val="0"/>
                        </a:spcBef>
                        <a:spcAft>
                          <a:spcPts val="0"/>
                        </a:spcAft>
                      </a:pPr>
                      <a:r>
                        <a:rPr lang="en-US" sz="1200" b="1" dirty="0">
                          <a:latin typeface="Times New Roman"/>
                          <a:ea typeface="Times New Roman"/>
                          <a:cs typeface="Arial"/>
                        </a:rPr>
                        <a:t>Polar</a:t>
                      </a:r>
                      <a:endParaRPr lang="en-US" sz="1100" b="1" dirty="0">
                        <a:latin typeface="Calibri"/>
                        <a:ea typeface="Calibri"/>
                        <a:cs typeface="Arial"/>
                      </a:endParaRPr>
                    </a:p>
                  </a:txBody>
                  <a:tcPr marL="0" marR="0" marT="0" marB="0" anchor="ctr"/>
                </a:tc>
              </a:tr>
              <a:tr h="965200">
                <a:tc>
                  <a:txBody>
                    <a:bodyPr/>
                    <a:lstStyle/>
                    <a:p>
                      <a:pPr marL="0" marR="0" algn="ctr">
                        <a:lnSpc>
                          <a:spcPct val="115000"/>
                        </a:lnSpc>
                        <a:spcBef>
                          <a:spcPts val="0"/>
                        </a:spcBef>
                        <a:spcAft>
                          <a:spcPts val="0"/>
                        </a:spcAft>
                      </a:pPr>
                      <a:r>
                        <a:rPr lang="en-US" sz="1200" b="1" dirty="0">
                          <a:latin typeface="Times New Roman"/>
                          <a:ea typeface="Times New Roman"/>
                          <a:cs typeface="Arial"/>
                        </a:rPr>
                        <a:t>Glutamine</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a:latin typeface="Times New Roman"/>
                          <a:ea typeface="Times New Roman"/>
                          <a:cs typeface="Arial"/>
                        </a:rPr>
                        <a:t>gln</a:t>
                      </a:r>
                      <a:endParaRPr lang="en-US" sz="1100" b="1">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a:latin typeface="Times New Roman"/>
                          <a:ea typeface="Times New Roman"/>
                          <a:cs typeface="Arial"/>
                        </a:rPr>
                        <a:t>Q</a:t>
                      </a:r>
                      <a:endParaRPr lang="en-US" sz="1100" b="1">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endParaRPr lang="en-US" sz="1200" b="1" dirty="0">
                        <a:latin typeface="Times New Roman"/>
                        <a:ea typeface="Times New Roman"/>
                        <a:cs typeface="Arial"/>
                      </a:endParaRPr>
                    </a:p>
                  </a:txBody>
                  <a:tcPr marL="0" marR="0" marT="0" marB="0" anchor="ctr"/>
                </a:tc>
                <a:tc>
                  <a:txBody>
                    <a:bodyPr/>
                    <a:lstStyle/>
                    <a:p>
                      <a:pPr marL="0" marR="0" algn="ctr">
                        <a:lnSpc>
                          <a:spcPct val="115000"/>
                        </a:lnSpc>
                        <a:spcBef>
                          <a:spcPts val="0"/>
                        </a:spcBef>
                        <a:spcAft>
                          <a:spcPts val="0"/>
                        </a:spcAft>
                      </a:pPr>
                      <a:r>
                        <a:rPr lang="en-US" sz="1200" b="1">
                          <a:latin typeface="Times New Roman"/>
                          <a:ea typeface="Times New Roman"/>
                          <a:cs typeface="Arial"/>
                        </a:rPr>
                        <a:t>Neutral</a:t>
                      </a:r>
                      <a:endParaRPr lang="en-US" sz="1100" b="1">
                        <a:latin typeface="Calibri"/>
                        <a:ea typeface="Calibri"/>
                        <a:cs typeface="Arial"/>
                      </a:endParaRPr>
                    </a:p>
                    <a:p>
                      <a:pPr marL="0" marR="0" algn="ctr">
                        <a:lnSpc>
                          <a:spcPct val="115000"/>
                        </a:lnSpc>
                        <a:spcBef>
                          <a:spcPts val="0"/>
                        </a:spcBef>
                        <a:spcAft>
                          <a:spcPts val="0"/>
                        </a:spcAft>
                      </a:pPr>
                      <a:r>
                        <a:rPr lang="en-US" sz="1200" b="1">
                          <a:latin typeface="Times New Roman"/>
                          <a:ea typeface="Times New Roman"/>
                          <a:cs typeface="Arial"/>
                        </a:rPr>
                        <a:t>Polar</a:t>
                      </a:r>
                      <a:endParaRPr lang="en-US" sz="1100" b="1">
                        <a:latin typeface="Calibri"/>
                        <a:ea typeface="Calibri"/>
                        <a:cs typeface="Arial"/>
                      </a:endParaRPr>
                    </a:p>
                  </a:txBody>
                  <a:tcPr marL="0" marR="0" marT="0" marB="0" anchor="ctr"/>
                </a:tc>
              </a:tr>
              <a:tr h="965200">
                <a:tc>
                  <a:txBody>
                    <a:bodyPr/>
                    <a:lstStyle/>
                    <a:p>
                      <a:pPr marL="0" marR="0" algn="ctr">
                        <a:lnSpc>
                          <a:spcPct val="115000"/>
                        </a:lnSpc>
                        <a:spcBef>
                          <a:spcPts val="0"/>
                        </a:spcBef>
                        <a:spcAft>
                          <a:spcPts val="0"/>
                        </a:spcAft>
                      </a:pPr>
                      <a:r>
                        <a:rPr lang="en-US" sz="1200" b="1">
                          <a:latin typeface="Times New Roman"/>
                          <a:ea typeface="Times New Roman"/>
                          <a:cs typeface="Arial"/>
                        </a:rPr>
                        <a:t>Glycine </a:t>
                      </a:r>
                      <a:endParaRPr lang="en-US" sz="1100" b="1">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a:latin typeface="Times New Roman"/>
                          <a:ea typeface="Times New Roman"/>
                          <a:cs typeface="Arial"/>
                        </a:rPr>
                        <a:t>gly</a:t>
                      </a:r>
                      <a:endParaRPr lang="en-US" sz="1100" b="1">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a:latin typeface="Times New Roman"/>
                          <a:ea typeface="Times New Roman"/>
                          <a:cs typeface="Arial"/>
                        </a:rPr>
                        <a:t>G</a:t>
                      </a:r>
                      <a:endParaRPr lang="en-US" sz="1100" b="1">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endParaRPr lang="en-US" sz="1200" b="1" dirty="0">
                        <a:latin typeface="Times New Roman"/>
                        <a:ea typeface="Times New Roman"/>
                        <a:cs typeface="Arial"/>
                      </a:endParaRPr>
                    </a:p>
                  </a:txBody>
                  <a:tcPr marL="0" marR="0" marT="0" marB="0" anchor="ctr"/>
                </a:tc>
                <a:tc>
                  <a:txBody>
                    <a:bodyPr/>
                    <a:lstStyle/>
                    <a:p>
                      <a:pPr marL="0" marR="0" algn="ctr">
                        <a:lnSpc>
                          <a:spcPct val="115000"/>
                        </a:lnSpc>
                        <a:spcBef>
                          <a:spcPts val="0"/>
                        </a:spcBef>
                        <a:spcAft>
                          <a:spcPts val="0"/>
                        </a:spcAft>
                      </a:pPr>
                      <a:r>
                        <a:rPr lang="en-US" sz="1200" b="1" dirty="0">
                          <a:latin typeface="Times New Roman"/>
                          <a:ea typeface="Times New Roman"/>
                          <a:cs typeface="Arial"/>
                        </a:rPr>
                        <a:t>Neutral</a:t>
                      </a:r>
                      <a:endParaRPr lang="en-US" sz="1100" b="1" dirty="0">
                        <a:latin typeface="Calibri"/>
                        <a:ea typeface="Calibri"/>
                        <a:cs typeface="Arial"/>
                      </a:endParaRPr>
                    </a:p>
                    <a:p>
                      <a:pPr marL="0" marR="0" algn="ctr">
                        <a:lnSpc>
                          <a:spcPct val="115000"/>
                        </a:lnSpc>
                        <a:spcBef>
                          <a:spcPts val="0"/>
                        </a:spcBef>
                        <a:spcAft>
                          <a:spcPts val="0"/>
                        </a:spcAft>
                      </a:pPr>
                      <a:r>
                        <a:rPr lang="en-US" sz="1200" b="1" dirty="0">
                          <a:latin typeface="Times New Roman"/>
                          <a:ea typeface="Times New Roman"/>
                          <a:cs typeface="Arial"/>
                        </a:rPr>
                        <a:t>Non-polar</a:t>
                      </a:r>
                      <a:endParaRPr lang="en-US" sz="1100" b="1" dirty="0">
                        <a:latin typeface="Calibri"/>
                        <a:ea typeface="Calibri"/>
                        <a:cs typeface="Arial"/>
                      </a:endParaRPr>
                    </a:p>
                  </a:txBody>
                  <a:tcPr marL="0" marR="0" marT="0" marB="0" anchor="ctr"/>
                </a:tc>
              </a:tr>
              <a:tr h="965200">
                <a:tc>
                  <a:txBody>
                    <a:bodyPr/>
                    <a:lstStyle/>
                    <a:p>
                      <a:pPr marL="0" marR="0">
                        <a:lnSpc>
                          <a:spcPct val="115000"/>
                        </a:lnSpc>
                        <a:spcBef>
                          <a:spcPts val="0"/>
                        </a:spcBef>
                        <a:spcAft>
                          <a:spcPts val="0"/>
                        </a:spcAft>
                      </a:pPr>
                      <a:r>
                        <a:rPr lang="en-US" sz="1200" b="1" dirty="0" smtClean="0">
                          <a:latin typeface="Times New Roman"/>
                          <a:ea typeface="Times New Roman"/>
                          <a:cs typeface="Arial"/>
                        </a:rPr>
                        <a:t>             </a:t>
                      </a:r>
                      <a:r>
                        <a:rPr lang="en-US" sz="1200" b="1" dirty="0" err="1" smtClean="0">
                          <a:latin typeface="Times New Roman"/>
                          <a:ea typeface="Times New Roman"/>
                          <a:cs typeface="Arial"/>
                        </a:rPr>
                        <a:t>Histidine</a:t>
                      </a:r>
                      <a:endParaRPr lang="en-US" sz="1100" b="1" dirty="0">
                        <a:latin typeface="Calibri"/>
                        <a:ea typeface="Calibri"/>
                        <a:cs typeface="Arial"/>
                      </a:endParaRPr>
                    </a:p>
                  </a:txBody>
                  <a:tcPr marL="0" marR="0" marT="0" marB="0" anchor="ctr"/>
                </a:tc>
                <a:tc>
                  <a:txBody>
                    <a:bodyPr/>
                    <a:lstStyle/>
                    <a:p>
                      <a:pPr marL="0" marR="0">
                        <a:lnSpc>
                          <a:spcPct val="115000"/>
                        </a:lnSpc>
                        <a:spcBef>
                          <a:spcPts val="0"/>
                        </a:spcBef>
                        <a:spcAft>
                          <a:spcPts val="0"/>
                        </a:spcAft>
                      </a:pPr>
                      <a:r>
                        <a:rPr lang="en-US" sz="1200" b="1" dirty="0" smtClean="0">
                          <a:latin typeface="Times New Roman"/>
                          <a:ea typeface="Times New Roman"/>
                          <a:cs typeface="Arial"/>
                        </a:rPr>
                        <a:t>                  his</a:t>
                      </a:r>
                      <a:endParaRPr lang="en-US" sz="1100" b="1" dirty="0">
                        <a:latin typeface="Calibri"/>
                        <a:ea typeface="Calibri"/>
                        <a:cs typeface="Arial"/>
                      </a:endParaRPr>
                    </a:p>
                  </a:txBody>
                  <a:tcPr marL="0" marR="0" marT="0" marB="0" anchor="ctr"/>
                </a:tc>
                <a:tc>
                  <a:txBody>
                    <a:bodyPr/>
                    <a:lstStyle/>
                    <a:p>
                      <a:pPr marL="0" marR="0">
                        <a:lnSpc>
                          <a:spcPct val="115000"/>
                        </a:lnSpc>
                        <a:spcBef>
                          <a:spcPts val="0"/>
                        </a:spcBef>
                        <a:spcAft>
                          <a:spcPts val="0"/>
                        </a:spcAft>
                      </a:pPr>
                      <a:r>
                        <a:rPr lang="en-US" sz="1200" b="1" dirty="0" smtClean="0">
                          <a:latin typeface="Times New Roman"/>
                          <a:ea typeface="Times New Roman"/>
                          <a:cs typeface="Arial"/>
                        </a:rPr>
                        <a:t>                   H</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endParaRPr lang="en-US" sz="1200" b="1" dirty="0">
                        <a:latin typeface="Times New Roman"/>
                        <a:ea typeface="Times New Roman"/>
                        <a:cs typeface="Arial"/>
                      </a:endParaRPr>
                    </a:p>
                  </a:txBody>
                  <a:tcPr marL="0" marR="0" marT="0" marB="0" anchor="ctr"/>
                </a:tc>
                <a:tc>
                  <a:txBody>
                    <a:bodyPr/>
                    <a:lstStyle/>
                    <a:p>
                      <a:pPr marL="0" marR="0" algn="ctr">
                        <a:lnSpc>
                          <a:spcPct val="115000"/>
                        </a:lnSpc>
                        <a:spcBef>
                          <a:spcPts val="0"/>
                        </a:spcBef>
                        <a:spcAft>
                          <a:spcPts val="0"/>
                        </a:spcAft>
                      </a:pPr>
                      <a:r>
                        <a:rPr lang="en-US" sz="1200" b="1" dirty="0">
                          <a:latin typeface="Times New Roman"/>
                          <a:ea typeface="Times New Roman"/>
                          <a:cs typeface="Arial"/>
                        </a:rPr>
                        <a:t>Basic</a:t>
                      </a:r>
                      <a:endParaRPr lang="en-US" sz="1100" b="1" dirty="0">
                        <a:latin typeface="Calibri"/>
                        <a:ea typeface="Calibri"/>
                        <a:cs typeface="Arial"/>
                      </a:endParaRPr>
                    </a:p>
                    <a:p>
                      <a:pPr marL="0" marR="0" algn="ctr">
                        <a:lnSpc>
                          <a:spcPct val="115000"/>
                        </a:lnSpc>
                        <a:spcBef>
                          <a:spcPts val="0"/>
                        </a:spcBef>
                        <a:spcAft>
                          <a:spcPts val="0"/>
                        </a:spcAft>
                      </a:pPr>
                      <a:r>
                        <a:rPr lang="en-US" sz="1200" b="1" dirty="0">
                          <a:latin typeface="Times New Roman"/>
                          <a:ea typeface="Times New Roman"/>
                          <a:cs typeface="Arial"/>
                        </a:rPr>
                        <a:t>Polar</a:t>
                      </a:r>
                      <a:endParaRPr lang="en-US" sz="1100" b="1" dirty="0">
                        <a:latin typeface="Calibri"/>
                        <a:ea typeface="Calibri"/>
                        <a:cs typeface="Arial"/>
                      </a:endParaRPr>
                    </a:p>
                  </a:txBody>
                  <a:tcPr marL="0" marR="0" marT="0" marB="0" anchor="ctr"/>
                </a:tc>
              </a:tr>
            </a:tbl>
          </a:graphicData>
        </a:graphic>
      </p:graphicFrame>
      <p:pic>
        <p:nvPicPr>
          <p:cNvPr id="3" name="Picture 2" descr="http://www.elmhurst.edu/~chm/vchembook/images/561cyssm.gif"/>
          <p:cNvPicPr/>
          <p:nvPr/>
        </p:nvPicPr>
        <p:blipFill>
          <a:blip r:embed="rId2" cstate="print"/>
          <a:srcRect/>
          <a:stretch>
            <a:fillRect/>
          </a:stretch>
        </p:blipFill>
        <p:spPr bwMode="auto">
          <a:xfrm>
            <a:off x="5562600" y="1600200"/>
            <a:ext cx="1352550" cy="676275"/>
          </a:xfrm>
          <a:prstGeom prst="rect">
            <a:avLst/>
          </a:prstGeom>
          <a:noFill/>
          <a:ln w="9525">
            <a:noFill/>
            <a:miter lim="800000"/>
            <a:headEnd/>
            <a:tailEnd/>
          </a:ln>
        </p:spPr>
      </p:pic>
      <p:pic>
        <p:nvPicPr>
          <p:cNvPr id="4" name="Picture 3" descr="http://www.elmhurst.edu/~chm/vchembook/images/561glusm.gif"/>
          <p:cNvPicPr/>
          <p:nvPr/>
        </p:nvPicPr>
        <p:blipFill>
          <a:blip r:embed="rId3" cstate="print"/>
          <a:srcRect/>
          <a:stretch>
            <a:fillRect/>
          </a:stretch>
        </p:blipFill>
        <p:spPr bwMode="auto">
          <a:xfrm>
            <a:off x="5562600" y="2514600"/>
            <a:ext cx="1352550" cy="742950"/>
          </a:xfrm>
          <a:prstGeom prst="rect">
            <a:avLst/>
          </a:prstGeom>
          <a:noFill/>
          <a:ln w="9525">
            <a:noFill/>
            <a:miter lim="800000"/>
            <a:headEnd/>
            <a:tailEnd/>
          </a:ln>
        </p:spPr>
      </p:pic>
      <p:pic>
        <p:nvPicPr>
          <p:cNvPr id="5" name="Picture 4" descr="http://www.elmhurst.edu/~chm/vchembook/images/561glnsm.gif"/>
          <p:cNvPicPr/>
          <p:nvPr/>
        </p:nvPicPr>
        <p:blipFill>
          <a:blip r:embed="rId4" cstate="print"/>
          <a:srcRect/>
          <a:stretch>
            <a:fillRect/>
          </a:stretch>
        </p:blipFill>
        <p:spPr bwMode="auto">
          <a:xfrm>
            <a:off x="5562600" y="3505200"/>
            <a:ext cx="1352550" cy="676275"/>
          </a:xfrm>
          <a:prstGeom prst="rect">
            <a:avLst/>
          </a:prstGeom>
          <a:noFill/>
          <a:ln w="9525">
            <a:noFill/>
            <a:miter lim="800000"/>
            <a:headEnd/>
            <a:tailEnd/>
          </a:ln>
        </p:spPr>
      </p:pic>
      <p:pic>
        <p:nvPicPr>
          <p:cNvPr id="6" name="Picture 5" descr="http://www.elmhurst.edu/~chm/vchembook/images/561glysm.gif"/>
          <p:cNvPicPr/>
          <p:nvPr/>
        </p:nvPicPr>
        <p:blipFill>
          <a:blip r:embed="rId5" cstate="print"/>
          <a:srcRect/>
          <a:stretch>
            <a:fillRect/>
          </a:stretch>
        </p:blipFill>
        <p:spPr bwMode="auto">
          <a:xfrm>
            <a:off x="5562600" y="4495800"/>
            <a:ext cx="1352550" cy="676275"/>
          </a:xfrm>
          <a:prstGeom prst="rect">
            <a:avLst/>
          </a:prstGeom>
          <a:noFill/>
          <a:ln w="9525">
            <a:noFill/>
            <a:miter lim="800000"/>
            <a:headEnd/>
            <a:tailEnd/>
          </a:ln>
        </p:spPr>
      </p:pic>
      <p:pic>
        <p:nvPicPr>
          <p:cNvPr id="7" name="Picture 6" descr="http://www.elmhurst.edu/~chm/vchembook/images/561hissm.gif"/>
          <p:cNvPicPr/>
          <p:nvPr/>
        </p:nvPicPr>
        <p:blipFill>
          <a:blip r:embed="rId6" cstate="print"/>
          <a:srcRect/>
          <a:stretch>
            <a:fillRect/>
          </a:stretch>
        </p:blipFill>
        <p:spPr bwMode="auto">
          <a:xfrm>
            <a:off x="5562600" y="5410200"/>
            <a:ext cx="1352550" cy="7429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0" y="381000"/>
          <a:ext cx="8001000" cy="5877560"/>
        </p:xfrm>
        <a:graphic>
          <a:graphicData uri="http://schemas.openxmlformats.org/drawingml/2006/table">
            <a:tbl>
              <a:tblPr firstRow="1" bandRow="1">
                <a:tableStyleId>{5C22544A-7EE6-4342-B048-85BDC9FD1C3A}</a:tableStyleId>
              </a:tblPr>
              <a:tblGrid>
                <a:gridCol w="1600200"/>
                <a:gridCol w="1600200"/>
                <a:gridCol w="1600200"/>
                <a:gridCol w="1600200"/>
                <a:gridCol w="1600200"/>
              </a:tblGrid>
              <a:tr h="965200">
                <a:tc>
                  <a:txBody>
                    <a:bodyPr/>
                    <a:lstStyle/>
                    <a:p>
                      <a:pPr marL="0" marR="0" algn="ctr">
                        <a:lnSpc>
                          <a:spcPct val="115000"/>
                        </a:lnSpc>
                        <a:spcBef>
                          <a:spcPts val="0"/>
                        </a:spcBef>
                        <a:spcAft>
                          <a:spcPts val="1200"/>
                        </a:spcAft>
                      </a:pPr>
                      <a:r>
                        <a:rPr lang="en-US" sz="1200" b="1" dirty="0">
                          <a:latin typeface="Times New Roman"/>
                          <a:ea typeface="Times New Roman"/>
                          <a:cs typeface="Arial"/>
                        </a:rPr>
                        <a:t>Amino</a:t>
                      </a:r>
                      <a:br>
                        <a:rPr lang="en-US" sz="1200" b="1" dirty="0">
                          <a:latin typeface="Times New Roman"/>
                          <a:ea typeface="Times New Roman"/>
                          <a:cs typeface="Arial"/>
                        </a:rPr>
                      </a:br>
                      <a:r>
                        <a:rPr lang="en-US" sz="1200" b="1" dirty="0">
                          <a:latin typeface="Times New Roman"/>
                          <a:ea typeface="Times New Roman"/>
                          <a:cs typeface="Arial"/>
                        </a:rPr>
                        <a:t>Acid</a:t>
                      </a:r>
                      <a:br>
                        <a:rPr lang="en-US" sz="1200" b="1" dirty="0">
                          <a:latin typeface="Times New Roman"/>
                          <a:ea typeface="Times New Roman"/>
                          <a:cs typeface="Arial"/>
                        </a:rPr>
                      </a:br>
                      <a:r>
                        <a:rPr lang="en-US" sz="1200" b="1" dirty="0">
                          <a:latin typeface="Times New Roman"/>
                          <a:ea typeface="Times New Roman"/>
                          <a:cs typeface="Arial"/>
                        </a:rPr>
                        <a:t>Name</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a:latin typeface="Times New Roman"/>
                          <a:ea typeface="Times New Roman"/>
                          <a:cs typeface="Arial"/>
                        </a:rPr>
                        <a:t>A</a:t>
                      </a:r>
                      <a:br>
                        <a:rPr lang="en-US" sz="1200" b="1">
                          <a:latin typeface="Times New Roman"/>
                          <a:ea typeface="Times New Roman"/>
                          <a:cs typeface="Arial"/>
                        </a:rPr>
                      </a:br>
                      <a:r>
                        <a:rPr lang="en-US" sz="1200" b="1">
                          <a:latin typeface="Times New Roman"/>
                          <a:ea typeface="Times New Roman"/>
                          <a:cs typeface="Arial"/>
                        </a:rPr>
                        <a:t>b</a:t>
                      </a:r>
                      <a:br>
                        <a:rPr lang="en-US" sz="1200" b="1">
                          <a:latin typeface="Times New Roman"/>
                          <a:ea typeface="Times New Roman"/>
                          <a:cs typeface="Arial"/>
                        </a:rPr>
                      </a:br>
                      <a:r>
                        <a:rPr lang="en-US" sz="1200" b="1">
                          <a:latin typeface="Times New Roman"/>
                          <a:ea typeface="Times New Roman"/>
                          <a:cs typeface="Arial"/>
                        </a:rPr>
                        <a:t>r</a:t>
                      </a:r>
                      <a:br>
                        <a:rPr lang="en-US" sz="1200" b="1">
                          <a:latin typeface="Times New Roman"/>
                          <a:ea typeface="Times New Roman"/>
                          <a:cs typeface="Arial"/>
                        </a:rPr>
                      </a:br>
                      <a:r>
                        <a:rPr lang="en-US" sz="1200" b="1">
                          <a:latin typeface="Times New Roman"/>
                          <a:ea typeface="Times New Roman"/>
                          <a:cs typeface="Arial"/>
                        </a:rPr>
                        <a:t>e</a:t>
                      </a:r>
                      <a:br>
                        <a:rPr lang="en-US" sz="1200" b="1">
                          <a:latin typeface="Times New Roman"/>
                          <a:ea typeface="Times New Roman"/>
                          <a:cs typeface="Arial"/>
                        </a:rPr>
                      </a:br>
                      <a:r>
                        <a:rPr lang="en-US" sz="1200" b="1">
                          <a:latin typeface="Times New Roman"/>
                          <a:ea typeface="Times New Roman"/>
                          <a:cs typeface="Arial"/>
                        </a:rPr>
                        <a:t>v.</a:t>
                      </a:r>
                      <a:endParaRPr lang="en-US" sz="1100" b="1">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a:latin typeface="Times New Roman"/>
                          <a:ea typeface="Times New Roman"/>
                          <a:cs typeface="Arial"/>
                        </a:rPr>
                        <a:t>A</a:t>
                      </a:r>
                      <a:br>
                        <a:rPr lang="en-US" sz="1200" b="1">
                          <a:latin typeface="Times New Roman"/>
                          <a:ea typeface="Times New Roman"/>
                          <a:cs typeface="Arial"/>
                        </a:rPr>
                      </a:br>
                      <a:r>
                        <a:rPr lang="en-US" sz="1200" b="1">
                          <a:latin typeface="Times New Roman"/>
                          <a:ea typeface="Times New Roman"/>
                          <a:cs typeface="Arial"/>
                        </a:rPr>
                        <a:t>b</a:t>
                      </a:r>
                      <a:br>
                        <a:rPr lang="en-US" sz="1200" b="1">
                          <a:latin typeface="Times New Roman"/>
                          <a:ea typeface="Times New Roman"/>
                          <a:cs typeface="Arial"/>
                        </a:rPr>
                      </a:br>
                      <a:r>
                        <a:rPr lang="en-US" sz="1200" b="1">
                          <a:latin typeface="Times New Roman"/>
                          <a:ea typeface="Times New Roman"/>
                          <a:cs typeface="Arial"/>
                        </a:rPr>
                        <a:t>r</a:t>
                      </a:r>
                      <a:br>
                        <a:rPr lang="en-US" sz="1200" b="1">
                          <a:latin typeface="Times New Roman"/>
                          <a:ea typeface="Times New Roman"/>
                          <a:cs typeface="Arial"/>
                        </a:rPr>
                      </a:br>
                      <a:r>
                        <a:rPr lang="en-US" sz="1200" b="1">
                          <a:latin typeface="Times New Roman"/>
                          <a:ea typeface="Times New Roman"/>
                          <a:cs typeface="Arial"/>
                        </a:rPr>
                        <a:t>e</a:t>
                      </a:r>
                      <a:br>
                        <a:rPr lang="en-US" sz="1200" b="1">
                          <a:latin typeface="Times New Roman"/>
                          <a:ea typeface="Times New Roman"/>
                          <a:cs typeface="Arial"/>
                        </a:rPr>
                      </a:br>
                      <a:r>
                        <a:rPr lang="en-US" sz="1200" b="1">
                          <a:latin typeface="Times New Roman"/>
                          <a:ea typeface="Times New Roman"/>
                          <a:cs typeface="Arial"/>
                        </a:rPr>
                        <a:t>v.</a:t>
                      </a:r>
                      <a:endParaRPr lang="en-US" sz="1100" b="1">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a:latin typeface="Times New Roman"/>
                          <a:ea typeface="Times New Roman"/>
                          <a:cs typeface="Arial"/>
                        </a:rPr>
                        <a:t>Structure</a:t>
                      </a:r>
                      <a:br>
                        <a:rPr lang="en-US" sz="1200" b="1">
                          <a:latin typeface="Times New Roman"/>
                          <a:ea typeface="Times New Roman"/>
                          <a:cs typeface="Arial"/>
                        </a:rPr>
                      </a:br>
                      <a:r>
                        <a:rPr lang="en-US" sz="1200" b="1">
                          <a:latin typeface="Times New Roman"/>
                          <a:ea typeface="Times New Roman"/>
                          <a:cs typeface="Arial"/>
                        </a:rPr>
                        <a:t>of R group </a:t>
                      </a:r>
                      <a:r>
                        <a:rPr lang="en-US" sz="1200" b="1">
                          <a:solidFill>
                            <a:srgbClr val="FF0000"/>
                          </a:solidFill>
                          <a:latin typeface="Times New Roman"/>
                          <a:ea typeface="Times New Roman"/>
                          <a:cs typeface="Arial"/>
                        </a:rPr>
                        <a:t>(red)</a:t>
                      </a:r>
                      <a:endParaRPr lang="en-US" sz="1100" b="1">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dirty="0">
                          <a:latin typeface="Times New Roman"/>
                          <a:ea typeface="Times New Roman"/>
                          <a:cs typeface="Arial"/>
                        </a:rPr>
                        <a:t>Comments</a:t>
                      </a:r>
                      <a:endParaRPr lang="en-US" sz="1100" b="1" dirty="0">
                        <a:latin typeface="Calibri"/>
                        <a:ea typeface="Calibri"/>
                        <a:cs typeface="Arial"/>
                      </a:endParaRPr>
                    </a:p>
                  </a:txBody>
                  <a:tcPr marL="0" marR="0" marT="0" marB="0" anchor="ctr"/>
                </a:tc>
              </a:tr>
              <a:tr h="965200">
                <a:tc>
                  <a:txBody>
                    <a:bodyPr/>
                    <a:lstStyle/>
                    <a:p>
                      <a:pPr marL="0" marR="0">
                        <a:lnSpc>
                          <a:spcPct val="115000"/>
                        </a:lnSpc>
                        <a:spcBef>
                          <a:spcPts val="0"/>
                        </a:spcBef>
                        <a:spcAft>
                          <a:spcPts val="0"/>
                        </a:spcAft>
                      </a:pPr>
                      <a:r>
                        <a:rPr lang="en-US" sz="1200" b="1" dirty="0" smtClean="0">
                          <a:latin typeface="Times New Roman"/>
                          <a:ea typeface="Times New Roman"/>
                          <a:cs typeface="Arial"/>
                        </a:rPr>
                        <a:t>           </a:t>
                      </a:r>
                      <a:r>
                        <a:rPr lang="en-US" sz="1200" b="1" dirty="0" err="1" smtClean="0">
                          <a:latin typeface="Times New Roman"/>
                          <a:ea typeface="Times New Roman"/>
                          <a:cs typeface="Arial"/>
                        </a:rPr>
                        <a:t>Isoleucine</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dirty="0" err="1">
                          <a:latin typeface="Times New Roman"/>
                          <a:ea typeface="Times New Roman"/>
                          <a:cs typeface="Arial"/>
                        </a:rPr>
                        <a:t>ile</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a:latin typeface="Times New Roman"/>
                          <a:ea typeface="Times New Roman"/>
                          <a:cs typeface="Arial"/>
                        </a:rPr>
                        <a:t>I</a:t>
                      </a:r>
                      <a:endParaRPr lang="en-US" sz="1100" b="1">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endParaRPr lang="en-US" sz="1200" b="1" dirty="0">
                        <a:latin typeface="Times New Roman"/>
                        <a:ea typeface="Times New Roman"/>
                        <a:cs typeface="Arial"/>
                      </a:endParaRPr>
                    </a:p>
                  </a:txBody>
                  <a:tcPr marL="0" marR="0" marT="0" marB="0" anchor="ctr"/>
                </a:tc>
                <a:tc>
                  <a:txBody>
                    <a:bodyPr/>
                    <a:lstStyle/>
                    <a:p>
                      <a:pPr marL="0" marR="0" algn="ctr">
                        <a:lnSpc>
                          <a:spcPct val="115000"/>
                        </a:lnSpc>
                        <a:spcBef>
                          <a:spcPts val="0"/>
                        </a:spcBef>
                        <a:spcAft>
                          <a:spcPts val="0"/>
                        </a:spcAft>
                      </a:pPr>
                      <a:r>
                        <a:rPr lang="en-US" sz="1200" b="1">
                          <a:latin typeface="Times New Roman"/>
                          <a:ea typeface="Times New Roman"/>
                          <a:cs typeface="Arial"/>
                        </a:rPr>
                        <a:t>Neutral</a:t>
                      </a:r>
                      <a:endParaRPr lang="en-US" sz="1100" b="1">
                        <a:latin typeface="Calibri"/>
                        <a:ea typeface="Calibri"/>
                        <a:cs typeface="Arial"/>
                      </a:endParaRPr>
                    </a:p>
                    <a:p>
                      <a:pPr marL="0" marR="0" algn="ctr">
                        <a:lnSpc>
                          <a:spcPct val="115000"/>
                        </a:lnSpc>
                        <a:spcBef>
                          <a:spcPts val="0"/>
                        </a:spcBef>
                        <a:spcAft>
                          <a:spcPts val="0"/>
                        </a:spcAft>
                      </a:pPr>
                      <a:r>
                        <a:rPr lang="en-US" sz="1200" b="1">
                          <a:latin typeface="Times New Roman"/>
                          <a:ea typeface="Times New Roman"/>
                          <a:cs typeface="Arial"/>
                        </a:rPr>
                        <a:t>Non-polar</a:t>
                      </a:r>
                      <a:endParaRPr lang="en-US" sz="1100" b="1">
                        <a:latin typeface="Calibri"/>
                        <a:ea typeface="Calibri"/>
                        <a:cs typeface="Arial"/>
                      </a:endParaRPr>
                    </a:p>
                  </a:txBody>
                  <a:tcPr marL="0" marR="0" marT="0" marB="0" anchor="ctr"/>
                </a:tc>
              </a:tr>
              <a:tr h="965200">
                <a:tc>
                  <a:txBody>
                    <a:bodyPr/>
                    <a:lstStyle/>
                    <a:p>
                      <a:pPr marL="0" marR="0">
                        <a:lnSpc>
                          <a:spcPct val="115000"/>
                        </a:lnSpc>
                        <a:spcBef>
                          <a:spcPts val="0"/>
                        </a:spcBef>
                        <a:spcAft>
                          <a:spcPts val="0"/>
                        </a:spcAft>
                      </a:pPr>
                      <a:r>
                        <a:rPr lang="en-US" sz="1200" b="1" dirty="0" smtClean="0">
                          <a:latin typeface="Times New Roman"/>
                          <a:ea typeface="Times New Roman"/>
                          <a:cs typeface="Arial"/>
                        </a:rPr>
                        <a:t>            </a:t>
                      </a:r>
                      <a:r>
                        <a:rPr lang="en-US" sz="1200" b="1" dirty="0" err="1" smtClean="0">
                          <a:latin typeface="Times New Roman"/>
                          <a:ea typeface="Times New Roman"/>
                          <a:cs typeface="Arial"/>
                        </a:rPr>
                        <a:t>Leucine</a:t>
                      </a:r>
                      <a:endParaRPr lang="en-US" sz="1100" b="1" dirty="0">
                        <a:latin typeface="Calibri"/>
                        <a:ea typeface="Calibri"/>
                        <a:cs typeface="Arial"/>
                      </a:endParaRPr>
                    </a:p>
                  </a:txBody>
                  <a:tcPr marL="0" marR="0" marT="0" marB="0" anchor="ctr"/>
                </a:tc>
                <a:tc>
                  <a:txBody>
                    <a:bodyPr/>
                    <a:lstStyle/>
                    <a:p>
                      <a:pPr marL="0" marR="0">
                        <a:lnSpc>
                          <a:spcPct val="115000"/>
                        </a:lnSpc>
                        <a:spcBef>
                          <a:spcPts val="0"/>
                        </a:spcBef>
                        <a:spcAft>
                          <a:spcPts val="0"/>
                        </a:spcAft>
                      </a:pPr>
                      <a:r>
                        <a:rPr lang="en-US" sz="1200" b="1" dirty="0" smtClean="0">
                          <a:latin typeface="Times New Roman"/>
                          <a:ea typeface="Times New Roman"/>
                          <a:cs typeface="Arial"/>
                        </a:rPr>
                        <a:t>                  </a:t>
                      </a:r>
                      <a:r>
                        <a:rPr lang="en-US" sz="1200" b="1" dirty="0" err="1" smtClean="0">
                          <a:latin typeface="Times New Roman"/>
                          <a:ea typeface="Times New Roman"/>
                          <a:cs typeface="Arial"/>
                        </a:rPr>
                        <a:t>leu</a:t>
                      </a:r>
                      <a:endParaRPr lang="en-US" sz="1100" b="1" dirty="0">
                        <a:latin typeface="Calibri"/>
                        <a:ea typeface="Calibri"/>
                        <a:cs typeface="Arial"/>
                      </a:endParaRPr>
                    </a:p>
                  </a:txBody>
                  <a:tcPr marL="0" marR="0" marT="0" marB="0" anchor="ctr"/>
                </a:tc>
                <a:tc>
                  <a:txBody>
                    <a:bodyPr/>
                    <a:lstStyle/>
                    <a:p>
                      <a:pPr marL="0" marR="0">
                        <a:lnSpc>
                          <a:spcPct val="115000"/>
                        </a:lnSpc>
                        <a:spcBef>
                          <a:spcPts val="0"/>
                        </a:spcBef>
                        <a:spcAft>
                          <a:spcPts val="0"/>
                        </a:spcAft>
                      </a:pPr>
                      <a:r>
                        <a:rPr lang="en-US" sz="1200" b="1" dirty="0" smtClean="0">
                          <a:latin typeface="Times New Roman"/>
                          <a:ea typeface="Times New Roman"/>
                          <a:cs typeface="Arial"/>
                        </a:rPr>
                        <a:t>                    L</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endParaRPr lang="en-US" sz="1200" b="1" dirty="0">
                        <a:latin typeface="Times New Roman"/>
                        <a:ea typeface="Times New Roman"/>
                        <a:cs typeface="Arial"/>
                      </a:endParaRPr>
                    </a:p>
                  </a:txBody>
                  <a:tcPr marL="0" marR="0" marT="0" marB="0" anchor="ctr"/>
                </a:tc>
                <a:tc>
                  <a:txBody>
                    <a:bodyPr/>
                    <a:lstStyle/>
                    <a:p>
                      <a:pPr marL="0" marR="0" algn="ctr">
                        <a:lnSpc>
                          <a:spcPct val="115000"/>
                        </a:lnSpc>
                        <a:spcBef>
                          <a:spcPts val="0"/>
                        </a:spcBef>
                        <a:spcAft>
                          <a:spcPts val="0"/>
                        </a:spcAft>
                      </a:pPr>
                      <a:r>
                        <a:rPr lang="en-US" sz="1200" b="1">
                          <a:latin typeface="Times New Roman"/>
                          <a:ea typeface="Times New Roman"/>
                          <a:cs typeface="Arial"/>
                        </a:rPr>
                        <a:t>Neutral</a:t>
                      </a:r>
                      <a:endParaRPr lang="en-US" sz="1100" b="1">
                        <a:latin typeface="Calibri"/>
                        <a:ea typeface="Calibri"/>
                        <a:cs typeface="Arial"/>
                      </a:endParaRPr>
                    </a:p>
                    <a:p>
                      <a:pPr marL="0" marR="0" algn="ctr">
                        <a:lnSpc>
                          <a:spcPct val="115000"/>
                        </a:lnSpc>
                        <a:spcBef>
                          <a:spcPts val="0"/>
                        </a:spcBef>
                        <a:spcAft>
                          <a:spcPts val="0"/>
                        </a:spcAft>
                      </a:pPr>
                      <a:r>
                        <a:rPr lang="en-US" sz="1200" b="1">
                          <a:latin typeface="Times New Roman"/>
                          <a:ea typeface="Times New Roman"/>
                          <a:cs typeface="Arial"/>
                        </a:rPr>
                        <a:t>Non-polar</a:t>
                      </a:r>
                      <a:endParaRPr lang="en-US" sz="1100" b="1">
                        <a:latin typeface="Calibri"/>
                        <a:ea typeface="Calibri"/>
                        <a:cs typeface="Arial"/>
                      </a:endParaRPr>
                    </a:p>
                  </a:txBody>
                  <a:tcPr marL="0" marR="0" marT="0" marB="0" anchor="ctr"/>
                </a:tc>
              </a:tr>
              <a:tr h="965200">
                <a:tc>
                  <a:txBody>
                    <a:bodyPr/>
                    <a:lstStyle/>
                    <a:p>
                      <a:pPr marL="0" marR="0">
                        <a:lnSpc>
                          <a:spcPct val="115000"/>
                        </a:lnSpc>
                        <a:spcBef>
                          <a:spcPts val="0"/>
                        </a:spcBef>
                        <a:spcAft>
                          <a:spcPts val="0"/>
                        </a:spcAft>
                      </a:pPr>
                      <a:r>
                        <a:rPr lang="en-US" sz="1200" b="1" dirty="0" smtClean="0">
                          <a:latin typeface="Times New Roman"/>
                          <a:ea typeface="Times New Roman"/>
                          <a:cs typeface="Arial"/>
                        </a:rPr>
                        <a:t>            Lysine</a:t>
                      </a:r>
                      <a:endParaRPr lang="en-US" sz="1100" b="1" dirty="0">
                        <a:latin typeface="Calibri"/>
                        <a:ea typeface="Calibri"/>
                        <a:cs typeface="Arial"/>
                      </a:endParaRPr>
                    </a:p>
                  </a:txBody>
                  <a:tcPr marL="0" marR="0" marT="0" marB="0" anchor="ctr"/>
                </a:tc>
                <a:tc>
                  <a:txBody>
                    <a:bodyPr/>
                    <a:lstStyle/>
                    <a:p>
                      <a:pPr marL="0" marR="0">
                        <a:lnSpc>
                          <a:spcPct val="115000"/>
                        </a:lnSpc>
                        <a:spcBef>
                          <a:spcPts val="0"/>
                        </a:spcBef>
                        <a:spcAft>
                          <a:spcPts val="0"/>
                        </a:spcAft>
                      </a:pPr>
                      <a:r>
                        <a:rPr lang="en-US" sz="1200" b="1" dirty="0" smtClean="0">
                          <a:latin typeface="Times New Roman"/>
                          <a:ea typeface="Times New Roman"/>
                          <a:cs typeface="Arial"/>
                        </a:rPr>
                        <a:t>                 </a:t>
                      </a:r>
                      <a:r>
                        <a:rPr lang="en-US" sz="1200" b="1" dirty="0" err="1" smtClean="0">
                          <a:latin typeface="Times New Roman"/>
                          <a:ea typeface="Times New Roman"/>
                          <a:cs typeface="Arial"/>
                        </a:rPr>
                        <a:t>lys</a:t>
                      </a:r>
                      <a:endParaRPr lang="en-US" sz="1100" b="1" dirty="0">
                        <a:latin typeface="Calibri"/>
                        <a:ea typeface="Calibri"/>
                        <a:cs typeface="Arial"/>
                      </a:endParaRPr>
                    </a:p>
                  </a:txBody>
                  <a:tcPr marL="0" marR="0" marT="0" marB="0" anchor="ctr"/>
                </a:tc>
                <a:tc>
                  <a:txBody>
                    <a:bodyPr/>
                    <a:lstStyle/>
                    <a:p>
                      <a:pPr marL="0" marR="0">
                        <a:lnSpc>
                          <a:spcPct val="115000"/>
                        </a:lnSpc>
                        <a:spcBef>
                          <a:spcPts val="0"/>
                        </a:spcBef>
                        <a:spcAft>
                          <a:spcPts val="0"/>
                        </a:spcAft>
                      </a:pPr>
                      <a:r>
                        <a:rPr lang="en-US" sz="1200" b="1" dirty="0" smtClean="0">
                          <a:latin typeface="Times New Roman"/>
                          <a:ea typeface="Times New Roman"/>
                          <a:cs typeface="Arial"/>
                        </a:rPr>
                        <a:t>                    K</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endParaRPr lang="en-US" sz="1200" b="1" dirty="0">
                        <a:latin typeface="Times New Roman"/>
                        <a:ea typeface="Times New Roman"/>
                        <a:cs typeface="Arial"/>
                      </a:endParaRPr>
                    </a:p>
                  </a:txBody>
                  <a:tcPr marL="0" marR="0" marT="0" marB="0" anchor="ctr"/>
                </a:tc>
                <a:tc>
                  <a:txBody>
                    <a:bodyPr/>
                    <a:lstStyle/>
                    <a:p>
                      <a:pPr marL="0" marR="0" algn="ctr">
                        <a:lnSpc>
                          <a:spcPct val="115000"/>
                        </a:lnSpc>
                        <a:spcBef>
                          <a:spcPts val="0"/>
                        </a:spcBef>
                        <a:spcAft>
                          <a:spcPts val="0"/>
                        </a:spcAft>
                      </a:pPr>
                      <a:r>
                        <a:rPr lang="en-US" sz="1200" b="1">
                          <a:latin typeface="Times New Roman"/>
                          <a:ea typeface="Times New Roman"/>
                          <a:cs typeface="Arial"/>
                        </a:rPr>
                        <a:t>Basic</a:t>
                      </a:r>
                      <a:endParaRPr lang="en-US" sz="1100" b="1">
                        <a:latin typeface="Calibri"/>
                        <a:ea typeface="Calibri"/>
                        <a:cs typeface="Arial"/>
                      </a:endParaRPr>
                    </a:p>
                    <a:p>
                      <a:pPr marL="0" marR="0" algn="ctr">
                        <a:lnSpc>
                          <a:spcPct val="115000"/>
                        </a:lnSpc>
                        <a:spcBef>
                          <a:spcPts val="0"/>
                        </a:spcBef>
                        <a:spcAft>
                          <a:spcPts val="0"/>
                        </a:spcAft>
                      </a:pPr>
                      <a:r>
                        <a:rPr lang="en-US" sz="1200" b="1">
                          <a:latin typeface="Times New Roman"/>
                          <a:ea typeface="Times New Roman"/>
                          <a:cs typeface="Arial"/>
                        </a:rPr>
                        <a:t>Polar</a:t>
                      </a:r>
                      <a:endParaRPr lang="en-US" sz="1100" b="1">
                        <a:latin typeface="Calibri"/>
                        <a:ea typeface="Calibri"/>
                        <a:cs typeface="Arial"/>
                      </a:endParaRPr>
                    </a:p>
                  </a:txBody>
                  <a:tcPr marL="0" marR="0" marT="0" marB="0" anchor="ctr"/>
                </a:tc>
              </a:tr>
              <a:tr h="965200">
                <a:tc>
                  <a:txBody>
                    <a:bodyPr/>
                    <a:lstStyle/>
                    <a:p>
                      <a:pPr marL="0" marR="0">
                        <a:lnSpc>
                          <a:spcPct val="115000"/>
                        </a:lnSpc>
                        <a:spcBef>
                          <a:spcPts val="0"/>
                        </a:spcBef>
                        <a:spcAft>
                          <a:spcPts val="0"/>
                        </a:spcAft>
                      </a:pPr>
                      <a:r>
                        <a:rPr lang="en-US" sz="1200" b="1" dirty="0" smtClean="0">
                          <a:latin typeface="Times New Roman"/>
                          <a:ea typeface="Times New Roman"/>
                          <a:cs typeface="Arial"/>
                        </a:rPr>
                        <a:t>          </a:t>
                      </a:r>
                      <a:r>
                        <a:rPr lang="en-US" sz="1200" b="1" dirty="0" err="1" smtClean="0">
                          <a:latin typeface="Times New Roman"/>
                          <a:ea typeface="Times New Roman"/>
                          <a:cs typeface="Arial"/>
                        </a:rPr>
                        <a:t>Methionine</a:t>
                      </a:r>
                      <a:endParaRPr lang="en-US" sz="1100" b="1" dirty="0">
                        <a:latin typeface="Calibri"/>
                        <a:ea typeface="Calibri"/>
                        <a:cs typeface="Arial"/>
                      </a:endParaRPr>
                    </a:p>
                  </a:txBody>
                  <a:tcPr marL="0" marR="0" marT="0" marB="0" anchor="ctr"/>
                </a:tc>
                <a:tc>
                  <a:txBody>
                    <a:bodyPr/>
                    <a:lstStyle/>
                    <a:p>
                      <a:pPr marL="0" marR="0">
                        <a:lnSpc>
                          <a:spcPct val="115000"/>
                        </a:lnSpc>
                        <a:spcBef>
                          <a:spcPts val="0"/>
                        </a:spcBef>
                        <a:spcAft>
                          <a:spcPts val="0"/>
                        </a:spcAft>
                      </a:pPr>
                      <a:r>
                        <a:rPr lang="en-US" sz="1200" b="1" dirty="0" smtClean="0">
                          <a:latin typeface="Times New Roman"/>
                          <a:ea typeface="Times New Roman"/>
                          <a:cs typeface="Arial"/>
                        </a:rPr>
                        <a:t>                met</a:t>
                      </a:r>
                      <a:endParaRPr lang="en-US" sz="1100" b="1" dirty="0">
                        <a:latin typeface="Calibri"/>
                        <a:ea typeface="Calibri"/>
                        <a:cs typeface="Arial"/>
                      </a:endParaRPr>
                    </a:p>
                  </a:txBody>
                  <a:tcPr marL="0" marR="0" marT="0" marB="0" anchor="ctr"/>
                </a:tc>
                <a:tc>
                  <a:txBody>
                    <a:bodyPr/>
                    <a:lstStyle/>
                    <a:p>
                      <a:pPr marL="0" marR="0">
                        <a:lnSpc>
                          <a:spcPct val="115000"/>
                        </a:lnSpc>
                        <a:spcBef>
                          <a:spcPts val="0"/>
                        </a:spcBef>
                        <a:spcAft>
                          <a:spcPts val="0"/>
                        </a:spcAft>
                      </a:pPr>
                      <a:r>
                        <a:rPr lang="en-US" sz="1200" b="1" dirty="0" smtClean="0">
                          <a:latin typeface="Times New Roman"/>
                          <a:ea typeface="Times New Roman"/>
                          <a:cs typeface="Arial"/>
                        </a:rPr>
                        <a:t>                   M</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endParaRPr lang="en-US" sz="1200" b="1" dirty="0">
                        <a:latin typeface="Times New Roman"/>
                        <a:ea typeface="Times New Roman"/>
                        <a:cs typeface="Arial"/>
                      </a:endParaRPr>
                    </a:p>
                  </a:txBody>
                  <a:tcPr marL="0" marR="0" marT="0" marB="0" anchor="ctr"/>
                </a:tc>
                <a:tc>
                  <a:txBody>
                    <a:bodyPr/>
                    <a:lstStyle/>
                    <a:p>
                      <a:pPr marL="0" marR="0" algn="ctr">
                        <a:lnSpc>
                          <a:spcPct val="115000"/>
                        </a:lnSpc>
                        <a:spcBef>
                          <a:spcPts val="0"/>
                        </a:spcBef>
                        <a:spcAft>
                          <a:spcPts val="0"/>
                        </a:spcAft>
                      </a:pPr>
                      <a:r>
                        <a:rPr lang="en-US" sz="1200" b="1" dirty="0">
                          <a:latin typeface="Times New Roman"/>
                          <a:ea typeface="Times New Roman"/>
                          <a:cs typeface="Arial"/>
                        </a:rPr>
                        <a:t>Neutral</a:t>
                      </a:r>
                      <a:endParaRPr lang="en-US" sz="1100" b="1" dirty="0">
                        <a:latin typeface="Calibri"/>
                        <a:ea typeface="Calibri"/>
                        <a:cs typeface="Arial"/>
                      </a:endParaRPr>
                    </a:p>
                    <a:p>
                      <a:pPr marL="0" marR="0" algn="ctr">
                        <a:lnSpc>
                          <a:spcPct val="115000"/>
                        </a:lnSpc>
                        <a:spcBef>
                          <a:spcPts val="0"/>
                        </a:spcBef>
                        <a:spcAft>
                          <a:spcPts val="0"/>
                        </a:spcAft>
                      </a:pPr>
                      <a:r>
                        <a:rPr lang="en-US" sz="1200" b="1" dirty="0">
                          <a:latin typeface="Times New Roman"/>
                          <a:ea typeface="Times New Roman"/>
                          <a:cs typeface="Arial"/>
                        </a:rPr>
                        <a:t>Non-polar</a:t>
                      </a:r>
                      <a:endParaRPr lang="en-US" sz="1100" b="1" dirty="0">
                        <a:latin typeface="Calibri"/>
                        <a:ea typeface="Calibri"/>
                        <a:cs typeface="Arial"/>
                      </a:endParaRPr>
                    </a:p>
                  </a:txBody>
                  <a:tcPr marL="0" marR="0" marT="0" marB="0" anchor="ctr"/>
                </a:tc>
              </a:tr>
              <a:tr h="965200">
                <a:tc>
                  <a:txBody>
                    <a:bodyPr/>
                    <a:lstStyle/>
                    <a:p>
                      <a:pPr marL="0" marR="0" algn="ctr">
                        <a:lnSpc>
                          <a:spcPct val="115000"/>
                        </a:lnSpc>
                        <a:spcBef>
                          <a:spcPts val="0"/>
                        </a:spcBef>
                        <a:spcAft>
                          <a:spcPts val="0"/>
                        </a:spcAft>
                      </a:pPr>
                      <a:r>
                        <a:rPr lang="en-US" sz="1200" b="1" dirty="0">
                          <a:latin typeface="Times New Roman"/>
                          <a:ea typeface="Times New Roman"/>
                          <a:cs typeface="Arial"/>
                        </a:rPr>
                        <a:t>Phenyl-</a:t>
                      </a:r>
                      <a:br>
                        <a:rPr lang="en-US" sz="1200" b="1" dirty="0">
                          <a:latin typeface="Times New Roman"/>
                          <a:ea typeface="Times New Roman"/>
                          <a:cs typeface="Arial"/>
                        </a:rPr>
                      </a:br>
                      <a:r>
                        <a:rPr lang="en-US" sz="1200" b="1" dirty="0" err="1">
                          <a:latin typeface="Times New Roman"/>
                          <a:ea typeface="Times New Roman"/>
                          <a:cs typeface="Arial"/>
                        </a:rPr>
                        <a:t>alanine</a:t>
                      </a:r>
                      <a:endParaRPr lang="en-US" sz="1100" b="1" dirty="0">
                        <a:latin typeface="Calibri"/>
                        <a:ea typeface="Calibri"/>
                        <a:cs typeface="Arial"/>
                      </a:endParaRPr>
                    </a:p>
                  </a:txBody>
                  <a:tcPr marL="0" marR="0" marT="0" marB="0" anchor="ctr"/>
                </a:tc>
                <a:tc>
                  <a:txBody>
                    <a:bodyPr/>
                    <a:lstStyle/>
                    <a:p>
                      <a:pPr marL="0" marR="0">
                        <a:lnSpc>
                          <a:spcPct val="115000"/>
                        </a:lnSpc>
                        <a:spcBef>
                          <a:spcPts val="0"/>
                        </a:spcBef>
                        <a:spcAft>
                          <a:spcPts val="0"/>
                        </a:spcAft>
                      </a:pPr>
                      <a:r>
                        <a:rPr lang="en-US" sz="1200" b="1" dirty="0" smtClean="0">
                          <a:latin typeface="Times New Roman"/>
                          <a:ea typeface="Times New Roman"/>
                          <a:cs typeface="Arial"/>
                        </a:rPr>
                        <a:t>                </a:t>
                      </a:r>
                      <a:r>
                        <a:rPr lang="en-US" sz="1200" b="1" dirty="0" err="1" smtClean="0">
                          <a:latin typeface="Times New Roman"/>
                          <a:ea typeface="Times New Roman"/>
                          <a:cs typeface="Arial"/>
                        </a:rPr>
                        <a:t>phe</a:t>
                      </a:r>
                      <a:endParaRPr lang="en-US" sz="1100" b="1" dirty="0">
                        <a:latin typeface="Calibri"/>
                        <a:ea typeface="Calibri"/>
                        <a:cs typeface="Arial"/>
                      </a:endParaRPr>
                    </a:p>
                  </a:txBody>
                  <a:tcPr marL="0" marR="0" marT="0" marB="0" anchor="ctr"/>
                </a:tc>
                <a:tc>
                  <a:txBody>
                    <a:bodyPr/>
                    <a:lstStyle/>
                    <a:p>
                      <a:pPr marL="0" marR="0">
                        <a:lnSpc>
                          <a:spcPct val="115000"/>
                        </a:lnSpc>
                        <a:spcBef>
                          <a:spcPts val="0"/>
                        </a:spcBef>
                        <a:spcAft>
                          <a:spcPts val="0"/>
                        </a:spcAft>
                      </a:pPr>
                      <a:r>
                        <a:rPr lang="en-US" sz="1200" b="1" dirty="0" smtClean="0">
                          <a:latin typeface="Times New Roman"/>
                          <a:ea typeface="Times New Roman"/>
                          <a:cs typeface="Arial"/>
                        </a:rPr>
                        <a:t>                   F</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endParaRPr lang="en-US" sz="1200" b="1" dirty="0">
                        <a:latin typeface="Times New Roman"/>
                        <a:ea typeface="Times New Roman"/>
                        <a:cs typeface="Arial"/>
                      </a:endParaRPr>
                    </a:p>
                  </a:txBody>
                  <a:tcPr marL="0" marR="0" marT="0" marB="0" anchor="ctr"/>
                </a:tc>
                <a:tc>
                  <a:txBody>
                    <a:bodyPr/>
                    <a:lstStyle/>
                    <a:p>
                      <a:pPr marL="0" marR="0" algn="ctr">
                        <a:lnSpc>
                          <a:spcPct val="115000"/>
                        </a:lnSpc>
                        <a:spcBef>
                          <a:spcPts val="0"/>
                        </a:spcBef>
                        <a:spcAft>
                          <a:spcPts val="0"/>
                        </a:spcAft>
                      </a:pPr>
                      <a:r>
                        <a:rPr lang="en-US" sz="1200" b="1" dirty="0">
                          <a:latin typeface="Times New Roman"/>
                          <a:ea typeface="Times New Roman"/>
                          <a:cs typeface="Arial"/>
                        </a:rPr>
                        <a:t>Neutral</a:t>
                      </a:r>
                      <a:endParaRPr lang="en-US" sz="1100" b="1" dirty="0">
                        <a:latin typeface="Calibri"/>
                        <a:ea typeface="Calibri"/>
                        <a:cs typeface="Arial"/>
                      </a:endParaRPr>
                    </a:p>
                    <a:p>
                      <a:pPr marL="0" marR="0" algn="ctr">
                        <a:lnSpc>
                          <a:spcPct val="115000"/>
                        </a:lnSpc>
                        <a:spcBef>
                          <a:spcPts val="0"/>
                        </a:spcBef>
                        <a:spcAft>
                          <a:spcPts val="0"/>
                        </a:spcAft>
                      </a:pPr>
                      <a:r>
                        <a:rPr lang="en-US" sz="1200" b="1" dirty="0">
                          <a:latin typeface="Times New Roman"/>
                          <a:ea typeface="Times New Roman"/>
                          <a:cs typeface="Arial"/>
                        </a:rPr>
                        <a:t>Non-polar</a:t>
                      </a:r>
                      <a:endParaRPr lang="en-US" sz="1100" b="1" dirty="0">
                        <a:latin typeface="Calibri"/>
                        <a:ea typeface="Calibri"/>
                        <a:cs typeface="Arial"/>
                      </a:endParaRPr>
                    </a:p>
                  </a:txBody>
                  <a:tcPr marL="0" marR="0" marT="0" marB="0" anchor="ctr"/>
                </a:tc>
              </a:tr>
            </a:tbl>
          </a:graphicData>
        </a:graphic>
      </p:graphicFrame>
      <p:pic>
        <p:nvPicPr>
          <p:cNvPr id="3" name="Picture 2" descr="http://www.elmhurst.edu/~chm/vchembook/images/561ilesm.gif"/>
          <p:cNvPicPr/>
          <p:nvPr/>
        </p:nvPicPr>
        <p:blipFill>
          <a:blip r:embed="rId2" cstate="print"/>
          <a:srcRect/>
          <a:stretch>
            <a:fillRect/>
          </a:stretch>
        </p:blipFill>
        <p:spPr bwMode="auto">
          <a:xfrm>
            <a:off x="5562600" y="1600200"/>
            <a:ext cx="1352550" cy="676275"/>
          </a:xfrm>
          <a:prstGeom prst="rect">
            <a:avLst/>
          </a:prstGeom>
          <a:noFill/>
          <a:ln w="9525">
            <a:noFill/>
            <a:miter lim="800000"/>
            <a:headEnd/>
            <a:tailEnd/>
          </a:ln>
        </p:spPr>
      </p:pic>
      <p:pic>
        <p:nvPicPr>
          <p:cNvPr id="4" name="Picture 3" descr="http://www.elmhurst.edu/~chm/vchembook/images/561leusm.gif"/>
          <p:cNvPicPr/>
          <p:nvPr/>
        </p:nvPicPr>
        <p:blipFill>
          <a:blip r:embed="rId3" cstate="print"/>
          <a:srcRect/>
          <a:stretch>
            <a:fillRect/>
          </a:stretch>
        </p:blipFill>
        <p:spPr bwMode="auto">
          <a:xfrm>
            <a:off x="5562600" y="2514600"/>
            <a:ext cx="1352550" cy="742950"/>
          </a:xfrm>
          <a:prstGeom prst="rect">
            <a:avLst/>
          </a:prstGeom>
          <a:noFill/>
          <a:ln w="9525">
            <a:noFill/>
            <a:miter lim="800000"/>
            <a:headEnd/>
            <a:tailEnd/>
          </a:ln>
        </p:spPr>
      </p:pic>
      <p:pic>
        <p:nvPicPr>
          <p:cNvPr id="5" name="Picture 4" descr="http://www.elmhurst.edu/~chm/vchembook/images/561lyssm.gif"/>
          <p:cNvPicPr/>
          <p:nvPr/>
        </p:nvPicPr>
        <p:blipFill>
          <a:blip r:embed="rId4" cstate="print"/>
          <a:srcRect/>
          <a:stretch>
            <a:fillRect/>
          </a:stretch>
        </p:blipFill>
        <p:spPr bwMode="auto">
          <a:xfrm>
            <a:off x="5562600" y="3505200"/>
            <a:ext cx="1352550" cy="676275"/>
          </a:xfrm>
          <a:prstGeom prst="rect">
            <a:avLst/>
          </a:prstGeom>
          <a:noFill/>
          <a:ln w="9525">
            <a:noFill/>
            <a:miter lim="800000"/>
            <a:headEnd/>
            <a:tailEnd/>
          </a:ln>
        </p:spPr>
      </p:pic>
      <p:pic>
        <p:nvPicPr>
          <p:cNvPr id="6" name="Picture 5" descr="http://www.elmhurst.edu/~chm/vchembook/images/561metsm.gif"/>
          <p:cNvPicPr/>
          <p:nvPr/>
        </p:nvPicPr>
        <p:blipFill>
          <a:blip r:embed="rId5" cstate="print"/>
          <a:srcRect/>
          <a:stretch>
            <a:fillRect/>
          </a:stretch>
        </p:blipFill>
        <p:spPr bwMode="auto">
          <a:xfrm>
            <a:off x="5562600" y="4495800"/>
            <a:ext cx="1352550" cy="676275"/>
          </a:xfrm>
          <a:prstGeom prst="rect">
            <a:avLst/>
          </a:prstGeom>
          <a:noFill/>
          <a:ln w="9525">
            <a:noFill/>
            <a:miter lim="800000"/>
            <a:headEnd/>
            <a:tailEnd/>
          </a:ln>
        </p:spPr>
      </p:pic>
      <p:pic>
        <p:nvPicPr>
          <p:cNvPr id="7" name="Picture 6" descr="http://www.elmhurst.edu/~chm/vchembook/images/561phesm.gif"/>
          <p:cNvPicPr/>
          <p:nvPr/>
        </p:nvPicPr>
        <p:blipFill>
          <a:blip r:embed="rId6" cstate="print"/>
          <a:srcRect/>
          <a:stretch>
            <a:fillRect/>
          </a:stretch>
        </p:blipFill>
        <p:spPr bwMode="auto">
          <a:xfrm>
            <a:off x="5562600" y="5410200"/>
            <a:ext cx="1352550" cy="7429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3400" y="152400"/>
          <a:ext cx="8001000" cy="5877560"/>
        </p:xfrm>
        <a:graphic>
          <a:graphicData uri="http://schemas.openxmlformats.org/drawingml/2006/table">
            <a:tbl>
              <a:tblPr firstRow="1" bandRow="1">
                <a:tableStyleId>{5C22544A-7EE6-4342-B048-85BDC9FD1C3A}</a:tableStyleId>
              </a:tblPr>
              <a:tblGrid>
                <a:gridCol w="1600200"/>
                <a:gridCol w="1600200"/>
                <a:gridCol w="1600200"/>
                <a:gridCol w="1600200"/>
                <a:gridCol w="1600200"/>
              </a:tblGrid>
              <a:tr h="518160">
                <a:tc>
                  <a:txBody>
                    <a:bodyPr/>
                    <a:lstStyle/>
                    <a:p>
                      <a:pPr marL="0" marR="0" algn="ctr">
                        <a:lnSpc>
                          <a:spcPct val="115000"/>
                        </a:lnSpc>
                        <a:spcBef>
                          <a:spcPts val="0"/>
                        </a:spcBef>
                        <a:spcAft>
                          <a:spcPts val="1200"/>
                        </a:spcAft>
                      </a:pPr>
                      <a:r>
                        <a:rPr lang="en-US" sz="1200" b="1" dirty="0">
                          <a:latin typeface="Times New Roman"/>
                          <a:ea typeface="Times New Roman"/>
                          <a:cs typeface="Arial"/>
                        </a:rPr>
                        <a:t>Amino</a:t>
                      </a:r>
                      <a:br>
                        <a:rPr lang="en-US" sz="1200" b="1" dirty="0">
                          <a:latin typeface="Times New Roman"/>
                          <a:ea typeface="Times New Roman"/>
                          <a:cs typeface="Arial"/>
                        </a:rPr>
                      </a:br>
                      <a:r>
                        <a:rPr lang="en-US" sz="1200" b="1" dirty="0">
                          <a:latin typeface="Times New Roman"/>
                          <a:ea typeface="Times New Roman"/>
                          <a:cs typeface="Arial"/>
                        </a:rPr>
                        <a:t>Acid</a:t>
                      </a:r>
                      <a:br>
                        <a:rPr lang="en-US" sz="1200" b="1" dirty="0">
                          <a:latin typeface="Times New Roman"/>
                          <a:ea typeface="Times New Roman"/>
                          <a:cs typeface="Arial"/>
                        </a:rPr>
                      </a:br>
                      <a:r>
                        <a:rPr lang="en-US" sz="1200" b="1" dirty="0">
                          <a:latin typeface="Times New Roman"/>
                          <a:ea typeface="Times New Roman"/>
                          <a:cs typeface="Arial"/>
                        </a:rPr>
                        <a:t>Name</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a:latin typeface="Times New Roman"/>
                          <a:ea typeface="Times New Roman"/>
                          <a:cs typeface="Arial"/>
                        </a:rPr>
                        <a:t>A</a:t>
                      </a:r>
                      <a:br>
                        <a:rPr lang="en-US" sz="1200" b="1">
                          <a:latin typeface="Times New Roman"/>
                          <a:ea typeface="Times New Roman"/>
                          <a:cs typeface="Arial"/>
                        </a:rPr>
                      </a:br>
                      <a:r>
                        <a:rPr lang="en-US" sz="1200" b="1">
                          <a:latin typeface="Times New Roman"/>
                          <a:ea typeface="Times New Roman"/>
                          <a:cs typeface="Arial"/>
                        </a:rPr>
                        <a:t>b</a:t>
                      </a:r>
                      <a:br>
                        <a:rPr lang="en-US" sz="1200" b="1">
                          <a:latin typeface="Times New Roman"/>
                          <a:ea typeface="Times New Roman"/>
                          <a:cs typeface="Arial"/>
                        </a:rPr>
                      </a:br>
                      <a:r>
                        <a:rPr lang="en-US" sz="1200" b="1">
                          <a:latin typeface="Times New Roman"/>
                          <a:ea typeface="Times New Roman"/>
                          <a:cs typeface="Arial"/>
                        </a:rPr>
                        <a:t>r</a:t>
                      </a:r>
                      <a:br>
                        <a:rPr lang="en-US" sz="1200" b="1">
                          <a:latin typeface="Times New Roman"/>
                          <a:ea typeface="Times New Roman"/>
                          <a:cs typeface="Arial"/>
                        </a:rPr>
                      </a:br>
                      <a:r>
                        <a:rPr lang="en-US" sz="1200" b="1">
                          <a:latin typeface="Times New Roman"/>
                          <a:ea typeface="Times New Roman"/>
                          <a:cs typeface="Arial"/>
                        </a:rPr>
                        <a:t>e</a:t>
                      </a:r>
                      <a:br>
                        <a:rPr lang="en-US" sz="1200" b="1">
                          <a:latin typeface="Times New Roman"/>
                          <a:ea typeface="Times New Roman"/>
                          <a:cs typeface="Arial"/>
                        </a:rPr>
                      </a:br>
                      <a:r>
                        <a:rPr lang="en-US" sz="1200" b="1">
                          <a:latin typeface="Times New Roman"/>
                          <a:ea typeface="Times New Roman"/>
                          <a:cs typeface="Arial"/>
                        </a:rPr>
                        <a:t>v.</a:t>
                      </a:r>
                      <a:endParaRPr lang="en-US" sz="1100" b="1">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a:latin typeface="Times New Roman"/>
                          <a:ea typeface="Times New Roman"/>
                          <a:cs typeface="Arial"/>
                        </a:rPr>
                        <a:t>A</a:t>
                      </a:r>
                      <a:br>
                        <a:rPr lang="en-US" sz="1200" b="1">
                          <a:latin typeface="Times New Roman"/>
                          <a:ea typeface="Times New Roman"/>
                          <a:cs typeface="Arial"/>
                        </a:rPr>
                      </a:br>
                      <a:r>
                        <a:rPr lang="en-US" sz="1200" b="1">
                          <a:latin typeface="Times New Roman"/>
                          <a:ea typeface="Times New Roman"/>
                          <a:cs typeface="Arial"/>
                        </a:rPr>
                        <a:t>b</a:t>
                      </a:r>
                      <a:br>
                        <a:rPr lang="en-US" sz="1200" b="1">
                          <a:latin typeface="Times New Roman"/>
                          <a:ea typeface="Times New Roman"/>
                          <a:cs typeface="Arial"/>
                        </a:rPr>
                      </a:br>
                      <a:r>
                        <a:rPr lang="en-US" sz="1200" b="1">
                          <a:latin typeface="Times New Roman"/>
                          <a:ea typeface="Times New Roman"/>
                          <a:cs typeface="Arial"/>
                        </a:rPr>
                        <a:t>r</a:t>
                      </a:r>
                      <a:br>
                        <a:rPr lang="en-US" sz="1200" b="1">
                          <a:latin typeface="Times New Roman"/>
                          <a:ea typeface="Times New Roman"/>
                          <a:cs typeface="Arial"/>
                        </a:rPr>
                      </a:br>
                      <a:r>
                        <a:rPr lang="en-US" sz="1200" b="1">
                          <a:latin typeface="Times New Roman"/>
                          <a:ea typeface="Times New Roman"/>
                          <a:cs typeface="Arial"/>
                        </a:rPr>
                        <a:t>e</a:t>
                      </a:r>
                      <a:br>
                        <a:rPr lang="en-US" sz="1200" b="1">
                          <a:latin typeface="Times New Roman"/>
                          <a:ea typeface="Times New Roman"/>
                          <a:cs typeface="Arial"/>
                        </a:rPr>
                      </a:br>
                      <a:r>
                        <a:rPr lang="en-US" sz="1200" b="1">
                          <a:latin typeface="Times New Roman"/>
                          <a:ea typeface="Times New Roman"/>
                          <a:cs typeface="Arial"/>
                        </a:rPr>
                        <a:t>v.</a:t>
                      </a:r>
                      <a:endParaRPr lang="en-US" sz="1100" b="1">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a:latin typeface="Times New Roman"/>
                          <a:ea typeface="Times New Roman"/>
                          <a:cs typeface="Arial"/>
                        </a:rPr>
                        <a:t>Structure</a:t>
                      </a:r>
                      <a:br>
                        <a:rPr lang="en-US" sz="1200" b="1">
                          <a:latin typeface="Times New Roman"/>
                          <a:ea typeface="Times New Roman"/>
                          <a:cs typeface="Arial"/>
                        </a:rPr>
                      </a:br>
                      <a:r>
                        <a:rPr lang="en-US" sz="1200" b="1">
                          <a:latin typeface="Times New Roman"/>
                          <a:ea typeface="Times New Roman"/>
                          <a:cs typeface="Arial"/>
                        </a:rPr>
                        <a:t>of R group </a:t>
                      </a:r>
                      <a:r>
                        <a:rPr lang="en-US" sz="1200" b="1">
                          <a:solidFill>
                            <a:srgbClr val="FF0000"/>
                          </a:solidFill>
                          <a:latin typeface="Times New Roman"/>
                          <a:ea typeface="Times New Roman"/>
                          <a:cs typeface="Arial"/>
                        </a:rPr>
                        <a:t>(red)</a:t>
                      </a:r>
                      <a:endParaRPr lang="en-US" sz="1100" b="1">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r>
                        <a:rPr lang="en-US" sz="1200" b="1" dirty="0">
                          <a:latin typeface="Times New Roman"/>
                          <a:ea typeface="Times New Roman"/>
                          <a:cs typeface="Arial"/>
                        </a:rPr>
                        <a:t>Comments</a:t>
                      </a:r>
                      <a:endParaRPr lang="en-US" sz="1100" b="1" dirty="0">
                        <a:latin typeface="Calibri"/>
                        <a:ea typeface="Calibri"/>
                        <a:cs typeface="Arial"/>
                      </a:endParaRPr>
                    </a:p>
                  </a:txBody>
                  <a:tcPr marL="0" marR="0" marT="0" marB="0" anchor="ctr"/>
                </a:tc>
              </a:tr>
              <a:tr h="965200">
                <a:tc>
                  <a:txBody>
                    <a:bodyPr/>
                    <a:lstStyle/>
                    <a:p>
                      <a:pPr marL="0" marR="0">
                        <a:lnSpc>
                          <a:spcPct val="115000"/>
                        </a:lnSpc>
                        <a:spcBef>
                          <a:spcPts val="0"/>
                        </a:spcBef>
                        <a:spcAft>
                          <a:spcPts val="0"/>
                        </a:spcAft>
                      </a:pPr>
                      <a:r>
                        <a:rPr lang="en-US" sz="1200" b="1" dirty="0" smtClean="0">
                          <a:latin typeface="Times New Roman"/>
                          <a:ea typeface="Times New Roman"/>
                          <a:cs typeface="Arial"/>
                        </a:rPr>
                        <a:t>             </a:t>
                      </a:r>
                      <a:r>
                        <a:rPr lang="en-US" sz="1200" b="1" dirty="0" err="1" smtClean="0">
                          <a:latin typeface="Times New Roman"/>
                          <a:ea typeface="Times New Roman"/>
                          <a:cs typeface="Arial"/>
                        </a:rPr>
                        <a:t>Proline</a:t>
                      </a:r>
                      <a:endParaRPr lang="en-US" sz="1100" b="1" dirty="0">
                        <a:latin typeface="Calibri"/>
                        <a:ea typeface="Calibri"/>
                        <a:cs typeface="Arial"/>
                      </a:endParaRPr>
                    </a:p>
                  </a:txBody>
                  <a:tcPr marL="0" marR="0" marT="0" marB="0" anchor="ctr"/>
                </a:tc>
                <a:tc>
                  <a:txBody>
                    <a:bodyPr/>
                    <a:lstStyle/>
                    <a:p>
                      <a:pPr marL="0" marR="0">
                        <a:lnSpc>
                          <a:spcPct val="115000"/>
                        </a:lnSpc>
                        <a:spcBef>
                          <a:spcPts val="0"/>
                        </a:spcBef>
                        <a:spcAft>
                          <a:spcPts val="0"/>
                        </a:spcAft>
                      </a:pPr>
                      <a:r>
                        <a:rPr lang="en-US" sz="1200" b="1" dirty="0" smtClean="0">
                          <a:latin typeface="Times New Roman"/>
                          <a:ea typeface="Times New Roman"/>
                          <a:cs typeface="Arial"/>
                        </a:rPr>
                        <a:t>                  pro</a:t>
                      </a:r>
                      <a:endParaRPr lang="en-US" sz="1100" b="1" dirty="0">
                        <a:latin typeface="Calibri"/>
                        <a:ea typeface="Calibri"/>
                        <a:cs typeface="Arial"/>
                      </a:endParaRPr>
                    </a:p>
                  </a:txBody>
                  <a:tcPr marL="0" marR="0" marT="0" marB="0" anchor="ctr"/>
                </a:tc>
                <a:tc>
                  <a:txBody>
                    <a:bodyPr/>
                    <a:lstStyle/>
                    <a:p>
                      <a:pPr marL="0" marR="0">
                        <a:lnSpc>
                          <a:spcPct val="115000"/>
                        </a:lnSpc>
                        <a:spcBef>
                          <a:spcPts val="0"/>
                        </a:spcBef>
                        <a:spcAft>
                          <a:spcPts val="0"/>
                        </a:spcAft>
                      </a:pPr>
                      <a:r>
                        <a:rPr lang="en-US" sz="1200" b="1" dirty="0" smtClean="0">
                          <a:latin typeface="Times New Roman"/>
                          <a:ea typeface="Times New Roman"/>
                          <a:cs typeface="Arial"/>
                        </a:rPr>
                        <a:t>                   P</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endParaRPr lang="en-US" sz="1200" b="1" dirty="0">
                        <a:latin typeface="Times New Roman"/>
                        <a:ea typeface="Times New Roman"/>
                        <a:cs typeface="Arial"/>
                      </a:endParaRPr>
                    </a:p>
                  </a:txBody>
                  <a:tcPr marL="0" marR="0" marT="0" marB="0" anchor="ctr"/>
                </a:tc>
                <a:tc>
                  <a:txBody>
                    <a:bodyPr/>
                    <a:lstStyle/>
                    <a:p>
                      <a:pPr marL="0" marR="0" algn="ctr">
                        <a:lnSpc>
                          <a:spcPct val="115000"/>
                        </a:lnSpc>
                        <a:spcBef>
                          <a:spcPts val="0"/>
                        </a:spcBef>
                        <a:spcAft>
                          <a:spcPts val="0"/>
                        </a:spcAft>
                      </a:pPr>
                      <a:r>
                        <a:rPr lang="en-US" sz="1200" b="1">
                          <a:latin typeface="Times New Roman"/>
                          <a:ea typeface="Times New Roman"/>
                          <a:cs typeface="Arial"/>
                        </a:rPr>
                        <a:t>Neutral</a:t>
                      </a:r>
                      <a:endParaRPr lang="en-US" sz="1100" b="1">
                        <a:latin typeface="Calibri"/>
                        <a:ea typeface="Calibri"/>
                        <a:cs typeface="Arial"/>
                      </a:endParaRPr>
                    </a:p>
                    <a:p>
                      <a:pPr marL="0" marR="0" algn="ctr">
                        <a:lnSpc>
                          <a:spcPct val="115000"/>
                        </a:lnSpc>
                        <a:spcBef>
                          <a:spcPts val="0"/>
                        </a:spcBef>
                        <a:spcAft>
                          <a:spcPts val="0"/>
                        </a:spcAft>
                      </a:pPr>
                      <a:r>
                        <a:rPr lang="en-US" sz="1200" b="1">
                          <a:latin typeface="Times New Roman"/>
                          <a:ea typeface="Times New Roman"/>
                          <a:cs typeface="Arial"/>
                        </a:rPr>
                        <a:t>Non-polar</a:t>
                      </a:r>
                      <a:endParaRPr lang="en-US" sz="1100" b="1">
                        <a:latin typeface="Calibri"/>
                        <a:ea typeface="Calibri"/>
                        <a:cs typeface="Arial"/>
                      </a:endParaRPr>
                    </a:p>
                  </a:txBody>
                  <a:tcPr marL="0" marR="0" marT="0" marB="0" anchor="ctr"/>
                </a:tc>
              </a:tr>
              <a:tr h="965200">
                <a:tc>
                  <a:txBody>
                    <a:bodyPr/>
                    <a:lstStyle/>
                    <a:p>
                      <a:pPr marL="0" marR="0">
                        <a:lnSpc>
                          <a:spcPct val="115000"/>
                        </a:lnSpc>
                        <a:spcBef>
                          <a:spcPts val="0"/>
                        </a:spcBef>
                        <a:spcAft>
                          <a:spcPts val="0"/>
                        </a:spcAft>
                      </a:pPr>
                      <a:r>
                        <a:rPr lang="en-US" sz="1200" b="1" dirty="0" smtClean="0">
                          <a:latin typeface="Times New Roman"/>
                          <a:ea typeface="Times New Roman"/>
                          <a:cs typeface="Arial"/>
                        </a:rPr>
                        <a:t>             Serine</a:t>
                      </a:r>
                      <a:endParaRPr lang="en-US" sz="1100" b="1" dirty="0">
                        <a:latin typeface="Calibri"/>
                        <a:ea typeface="Calibri"/>
                        <a:cs typeface="Arial"/>
                      </a:endParaRPr>
                    </a:p>
                  </a:txBody>
                  <a:tcPr marL="0" marR="0" marT="0" marB="0" anchor="ctr"/>
                </a:tc>
                <a:tc>
                  <a:txBody>
                    <a:bodyPr/>
                    <a:lstStyle/>
                    <a:p>
                      <a:pPr marL="0" marR="0">
                        <a:lnSpc>
                          <a:spcPct val="115000"/>
                        </a:lnSpc>
                        <a:spcBef>
                          <a:spcPts val="0"/>
                        </a:spcBef>
                        <a:spcAft>
                          <a:spcPts val="0"/>
                        </a:spcAft>
                      </a:pPr>
                      <a:r>
                        <a:rPr lang="en-US" sz="1200" b="1" dirty="0" smtClean="0">
                          <a:latin typeface="Times New Roman"/>
                          <a:ea typeface="Times New Roman"/>
                          <a:cs typeface="Arial"/>
                        </a:rPr>
                        <a:t>                 ser</a:t>
                      </a:r>
                      <a:endParaRPr lang="en-US" sz="1100" b="1" dirty="0">
                        <a:latin typeface="Calibri"/>
                        <a:ea typeface="Calibri"/>
                        <a:cs typeface="Arial"/>
                      </a:endParaRPr>
                    </a:p>
                  </a:txBody>
                  <a:tcPr marL="0" marR="0" marT="0" marB="0" anchor="ctr"/>
                </a:tc>
                <a:tc>
                  <a:txBody>
                    <a:bodyPr/>
                    <a:lstStyle/>
                    <a:p>
                      <a:pPr marL="0" marR="0">
                        <a:lnSpc>
                          <a:spcPct val="115000"/>
                        </a:lnSpc>
                        <a:spcBef>
                          <a:spcPts val="0"/>
                        </a:spcBef>
                        <a:spcAft>
                          <a:spcPts val="0"/>
                        </a:spcAft>
                      </a:pPr>
                      <a:r>
                        <a:rPr lang="en-US" sz="1200" b="1" dirty="0" smtClean="0">
                          <a:latin typeface="Times New Roman"/>
                          <a:ea typeface="Times New Roman"/>
                          <a:cs typeface="Arial"/>
                        </a:rPr>
                        <a:t>                  S</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endParaRPr lang="en-US" sz="1200" b="1" dirty="0">
                        <a:latin typeface="Times New Roman"/>
                        <a:ea typeface="Times New Roman"/>
                        <a:cs typeface="Arial"/>
                      </a:endParaRPr>
                    </a:p>
                  </a:txBody>
                  <a:tcPr marL="0" marR="0" marT="0" marB="0" anchor="ctr"/>
                </a:tc>
                <a:tc>
                  <a:txBody>
                    <a:bodyPr/>
                    <a:lstStyle/>
                    <a:p>
                      <a:pPr marL="0" marR="0" algn="ctr">
                        <a:lnSpc>
                          <a:spcPct val="115000"/>
                        </a:lnSpc>
                        <a:spcBef>
                          <a:spcPts val="0"/>
                        </a:spcBef>
                        <a:spcAft>
                          <a:spcPts val="0"/>
                        </a:spcAft>
                      </a:pPr>
                      <a:r>
                        <a:rPr lang="en-US" sz="1200" b="1">
                          <a:latin typeface="Times New Roman"/>
                          <a:ea typeface="Times New Roman"/>
                          <a:cs typeface="Arial"/>
                        </a:rPr>
                        <a:t>Neutral</a:t>
                      </a:r>
                      <a:endParaRPr lang="en-US" sz="1100" b="1">
                        <a:latin typeface="Calibri"/>
                        <a:ea typeface="Calibri"/>
                        <a:cs typeface="Arial"/>
                      </a:endParaRPr>
                    </a:p>
                    <a:p>
                      <a:pPr marL="0" marR="0" algn="ctr">
                        <a:lnSpc>
                          <a:spcPct val="115000"/>
                        </a:lnSpc>
                        <a:spcBef>
                          <a:spcPts val="0"/>
                        </a:spcBef>
                        <a:spcAft>
                          <a:spcPts val="0"/>
                        </a:spcAft>
                      </a:pPr>
                      <a:r>
                        <a:rPr lang="en-US" sz="1200" b="1">
                          <a:latin typeface="Times New Roman"/>
                          <a:ea typeface="Times New Roman"/>
                          <a:cs typeface="Arial"/>
                        </a:rPr>
                        <a:t>Polar</a:t>
                      </a:r>
                      <a:endParaRPr lang="en-US" sz="1100" b="1">
                        <a:latin typeface="Calibri"/>
                        <a:ea typeface="Calibri"/>
                        <a:cs typeface="Arial"/>
                      </a:endParaRPr>
                    </a:p>
                  </a:txBody>
                  <a:tcPr marL="0" marR="0" marT="0" marB="0" anchor="ctr"/>
                </a:tc>
              </a:tr>
              <a:tr h="965200">
                <a:tc>
                  <a:txBody>
                    <a:bodyPr/>
                    <a:lstStyle/>
                    <a:p>
                      <a:pPr marL="0" marR="0">
                        <a:lnSpc>
                          <a:spcPct val="115000"/>
                        </a:lnSpc>
                        <a:spcBef>
                          <a:spcPts val="0"/>
                        </a:spcBef>
                        <a:spcAft>
                          <a:spcPts val="0"/>
                        </a:spcAft>
                      </a:pPr>
                      <a:r>
                        <a:rPr lang="en-US" sz="1200" b="1" dirty="0" smtClean="0">
                          <a:latin typeface="Times New Roman"/>
                          <a:ea typeface="Times New Roman"/>
                          <a:cs typeface="Arial"/>
                        </a:rPr>
                        <a:t>           </a:t>
                      </a:r>
                      <a:r>
                        <a:rPr lang="en-US" sz="1200" b="1" dirty="0" err="1" smtClean="0">
                          <a:latin typeface="Times New Roman"/>
                          <a:ea typeface="Times New Roman"/>
                          <a:cs typeface="Arial"/>
                        </a:rPr>
                        <a:t>Threonine</a:t>
                      </a:r>
                      <a:endParaRPr lang="en-US" sz="1100" b="1" dirty="0">
                        <a:latin typeface="Calibri"/>
                        <a:ea typeface="Calibri"/>
                        <a:cs typeface="Arial"/>
                      </a:endParaRPr>
                    </a:p>
                  </a:txBody>
                  <a:tcPr marL="0" marR="0" marT="0" marB="0" anchor="ctr"/>
                </a:tc>
                <a:tc>
                  <a:txBody>
                    <a:bodyPr/>
                    <a:lstStyle/>
                    <a:p>
                      <a:pPr marL="0" marR="0">
                        <a:lnSpc>
                          <a:spcPct val="115000"/>
                        </a:lnSpc>
                        <a:spcBef>
                          <a:spcPts val="0"/>
                        </a:spcBef>
                        <a:spcAft>
                          <a:spcPts val="0"/>
                        </a:spcAft>
                      </a:pPr>
                      <a:r>
                        <a:rPr lang="en-US" sz="1200" b="1" dirty="0" smtClean="0">
                          <a:latin typeface="Times New Roman"/>
                          <a:ea typeface="Times New Roman"/>
                          <a:cs typeface="Arial"/>
                        </a:rPr>
                        <a:t>                 </a:t>
                      </a:r>
                      <a:r>
                        <a:rPr lang="en-US" sz="1200" b="1" dirty="0" err="1" smtClean="0">
                          <a:latin typeface="Times New Roman"/>
                          <a:ea typeface="Times New Roman"/>
                          <a:cs typeface="Arial"/>
                        </a:rPr>
                        <a:t>thr</a:t>
                      </a:r>
                      <a:endParaRPr lang="en-US" sz="1100" b="1" dirty="0">
                        <a:latin typeface="Calibri"/>
                        <a:ea typeface="Calibri"/>
                        <a:cs typeface="Arial"/>
                      </a:endParaRPr>
                    </a:p>
                  </a:txBody>
                  <a:tcPr marL="0" marR="0" marT="0" marB="0" anchor="ctr"/>
                </a:tc>
                <a:tc>
                  <a:txBody>
                    <a:bodyPr/>
                    <a:lstStyle/>
                    <a:p>
                      <a:pPr marL="0" marR="0">
                        <a:lnSpc>
                          <a:spcPct val="115000"/>
                        </a:lnSpc>
                        <a:spcBef>
                          <a:spcPts val="0"/>
                        </a:spcBef>
                        <a:spcAft>
                          <a:spcPts val="0"/>
                        </a:spcAft>
                      </a:pPr>
                      <a:r>
                        <a:rPr lang="en-US" sz="1200" b="1" dirty="0" smtClean="0">
                          <a:latin typeface="Times New Roman"/>
                          <a:ea typeface="Times New Roman"/>
                          <a:cs typeface="Arial"/>
                        </a:rPr>
                        <a:t>                 T</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endParaRPr lang="en-US" sz="1200" b="1" dirty="0">
                        <a:latin typeface="Times New Roman"/>
                        <a:ea typeface="Times New Roman"/>
                        <a:cs typeface="Arial"/>
                      </a:endParaRPr>
                    </a:p>
                  </a:txBody>
                  <a:tcPr marL="0" marR="0" marT="0" marB="0" anchor="ctr"/>
                </a:tc>
                <a:tc>
                  <a:txBody>
                    <a:bodyPr/>
                    <a:lstStyle/>
                    <a:p>
                      <a:pPr marL="0" marR="0" algn="ctr">
                        <a:lnSpc>
                          <a:spcPct val="115000"/>
                        </a:lnSpc>
                        <a:spcBef>
                          <a:spcPts val="0"/>
                        </a:spcBef>
                        <a:spcAft>
                          <a:spcPts val="0"/>
                        </a:spcAft>
                      </a:pPr>
                      <a:r>
                        <a:rPr lang="en-US" sz="1200" b="1">
                          <a:latin typeface="Times New Roman"/>
                          <a:ea typeface="Times New Roman"/>
                          <a:cs typeface="Arial"/>
                        </a:rPr>
                        <a:t>Neutral</a:t>
                      </a:r>
                      <a:endParaRPr lang="en-US" sz="1100" b="1">
                        <a:latin typeface="Calibri"/>
                        <a:ea typeface="Calibri"/>
                        <a:cs typeface="Arial"/>
                      </a:endParaRPr>
                    </a:p>
                    <a:p>
                      <a:pPr marL="0" marR="0" algn="ctr">
                        <a:lnSpc>
                          <a:spcPct val="115000"/>
                        </a:lnSpc>
                        <a:spcBef>
                          <a:spcPts val="0"/>
                        </a:spcBef>
                        <a:spcAft>
                          <a:spcPts val="0"/>
                        </a:spcAft>
                      </a:pPr>
                      <a:r>
                        <a:rPr lang="en-US" sz="1200" b="1">
                          <a:latin typeface="Times New Roman"/>
                          <a:ea typeface="Times New Roman"/>
                          <a:cs typeface="Arial"/>
                        </a:rPr>
                        <a:t>Polar</a:t>
                      </a:r>
                      <a:endParaRPr lang="en-US" sz="1100" b="1">
                        <a:latin typeface="Calibri"/>
                        <a:ea typeface="Calibri"/>
                        <a:cs typeface="Arial"/>
                      </a:endParaRPr>
                    </a:p>
                  </a:txBody>
                  <a:tcPr marL="0" marR="0" marT="0" marB="0" anchor="ctr"/>
                </a:tc>
              </a:tr>
              <a:tr h="965200">
                <a:tc>
                  <a:txBody>
                    <a:bodyPr/>
                    <a:lstStyle/>
                    <a:p>
                      <a:pPr marL="0" marR="0" algn="ctr">
                        <a:lnSpc>
                          <a:spcPct val="115000"/>
                        </a:lnSpc>
                        <a:spcBef>
                          <a:spcPts val="0"/>
                        </a:spcBef>
                        <a:spcAft>
                          <a:spcPts val="0"/>
                        </a:spcAft>
                      </a:pPr>
                      <a:r>
                        <a:rPr lang="en-US" sz="1200" b="1" dirty="0" err="1">
                          <a:latin typeface="Times New Roman"/>
                          <a:ea typeface="Times New Roman"/>
                          <a:cs typeface="Arial"/>
                        </a:rPr>
                        <a:t>Trypto</a:t>
                      </a:r>
                      <a:r>
                        <a:rPr lang="en-US" sz="1200" b="1" dirty="0">
                          <a:latin typeface="Times New Roman"/>
                          <a:ea typeface="Times New Roman"/>
                          <a:cs typeface="Arial"/>
                        </a:rPr>
                        <a:t>-</a:t>
                      </a:r>
                      <a:br>
                        <a:rPr lang="en-US" sz="1200" b="1" dirty="0">
                          <a:latin typeface="Times New Roman"/>
                          <a:ea typeface="Times New Roman"/>
                          <a:cs typeface="Arial"/>
                        </a:rPr>
                      </a:br>
                      <a:r>
                        <a:rPr lang="en-US" sz="1200" b="1" dirty="0" err="1">
                          <a:latin typeface="Times New Roman"/>
                          <a:ea typeface="Times New Roman"/>
                          <a:cs typeface="Arial"/>
                        </a:rPr>
                        <a:t>phan</a:t>
                      </a:r>
                      <a:endParaRPr lang="en-US" sz="1100" b="1" dirty="0">
                        <a:latin typeface="Calibri"/>
                        <a:ea typeface="Calibri"/>
                        <a:cs typeface="Arial"/>
                      </a:endParaRPr>
                    </a:p>
                  </a:txBody>
                  <a:tcPr marL="0" marR="0" marT="0" marB="0" anchor="ctr"/>
                </a:tc>
                <a:tc>
                  <a:txBody>
                    <a:bodyPr/>
                    <a:lstStyle/>
                    <a:p>
                      <a:pPr marL="0" marR="0">
                        <a:lnSpc>
                          <a:spcPct val="115000"/>
                        </a:lnSpc>
                        <a:spcBef>
                          <a:spcPts val="0"/>
                        </a:spcBef>
                        <a:spcAft>
                          <a:spcPts val="0"/>
                        </a:spcAft>
                      </a:pPr>
                      <a:r>
                        <a:rPr lang="en-US" sz="1200" b="1" dirty="0" smtClean="0">
                          <a:latin typeface="Times New Roman"/>
                          <a:ea typeface="Times New Roman"/>
                          <a:cs typeface="Arial"/>
                        </a:rPr>
                        <a:t>                </a:t>
                      </a:r>
                      <a:r>
                        <a:rPr lang="en-US" sz="1200" b="1" dirty="0" err="1" smtClean="0">
                          <a:latin typeface="Times New Roman"/>
                          <a:ea typeface="Times New Roman"/>
                          <a:cs typeface="Arial"/>
                        </a:rPr>
                        <a:t>trp</a:t>
                      </a:r>
                      <a:endParaRPr lang="en-US" sz="1100" b="1" dirty="0">
                        <a:latin typeface="Calibri"/>
                        <a:ea typeface="Calibri"/>
                        <a:cs typeface="Arial"/>
                      </a:endParaRPr>
                    </a:p>
                  </a:txBody>
                  <a:tcPr marL="0" marR="0" marT="0" marB="0" anchor="ctr"/>
                </a:tc>
                <a:tc>
                  <a:txBody>
                    <a:bodyPr/>
                    <a:lstStyle/>
                    <a:p>
                      <a:pPr marL="0" marR="0">
                        <a:lnSpc>
                          <a:spcPct val="115000"/>
                        </a:lnSpc>
                        <a:spcBef>
                          <a:spcPts val="0"/>
                        </a:spcBef>
                        <a:spcAft>
                          <a:spcPts val="0"/>
                        </a:spcAft>
                      </a:pPr>
                      <a:r>
                        <a:rPr lang="en-US" sz="1200" b="1" dirty="0" smtClean="0">
                          <a:latin typeface="Times New Roman"/>
                          <a:ea typeface="Times New Roman"/>
                          <a:cs typeface="Arial"/>
                        </a:rPr>
                        <a:t>                 W</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endParaRPr lang="en-US" sz="1200" b="1" dirty="0">
                        <a:latin typeface="Times New Roman"/>
                        <a:ea typeface="Times New Roman"/>
                        <a:cs typeface="Arial"/>
                      </a:endParaRPr>
                    </a:p>
                  </a:txBody>
                  <a:tcPr marL="0" marR="0" marT="0" marB="0" anchor="ctr"/>
                </a:tc>
                <a:tc>
                  <a:txBody>
                    <a:bodyPr/>
                    <a:lstStyle/>
                    <a:p>
                      <a:pPr marL="0" marR="0" algn="ctr">
                        <a:lnSpc>
                          <a:spcPct val="115000"/>
                        </a:lnSpc>
                        <a:spcBef>
                          <a:spcPts val="0"/>
                        </a:spcBef>
                        <a:spcAft>
                          <a:spcPts val="0"/>
                        </a:spcAft>
                      </a:pPr>
                      <a:r>
                        <a:rPr lang="en-US" sz="1200" b="1">
                          <a:latin typeface="Times New Roman"/>
                          <a:ea typeface="Times New Roman"/>
                          <a:cs typeface="Arial"/>
                        </a:rPr>
                        <a:t>Neutral</a:t>
                      </a:r>
                      <a:endParaRPr lang="en-US" sz="1100" b="1">
                        <a:latin typeface="Calibri"/>
                        <a:ea typeface="Calibri"/>
                        <a:cs typeface="Arial"/>
                      </a:endParaRPr>
                    </a:p>
                    <a:p>
                      <a:pPr marL="0" marR="0" algn="ctr">
                        <a:lnSpc>
                          <a:spcPct val="115000"/>
                        </a:lnSpc>
                        <a:spcBef>
                          <a:spcPts val="0"/>
                        </a:spcBef>
                        <a:spcAft>
                          <a:spcPts val="0"/>
                        </a:spcAft>
                      </a:pPr>
                      <a:r>
                        <a:rPr lang="en-US" sz="1200" b="1">
                          <a:latin typeface="Times New Roman"/>
                          <a:ea typeface="Times New Roman"/>
                          <a:cs typeface="Arial"/>
                        </a:rPr>
                        <a:t>Slightly</a:t>
                      </a:r>
                      <a:br>
                        <a:rPr lang="en-US" sz="1200" b="1">
                          <a:latin typeface="Times New Roman"/>
                          <a:ea typeface="Times New Roman"/>
                          <a:cs typeface="Arial"/>
                        </a:rPr>
                      </a:br>
                      <a:r>
                        <a:rPr lang="en-US" sz="1200" b="1">
                          <a:latin typeface="Times New Roman"/>
                          <a:ea typeface="Times New Roman"/>
                          <a:cs typeface="Arial"/>
                        </a:rPr>
                        <a:t>polar</a:t>
                      </a:r>
                      <a:endParaRPr lang="en-US" sz="1100" b="1">
                        <a:latin typeface="Calibri"/>
                        <a:ea typeface="Calibri"/>
                        <a:cs typeface="Arial"/>
                      </a:endParaRPr>
                    </a:p>
                  </a:txBody>
                  <a:tcPr marL="0" marR="0" marT="0" marB="0" anchor="ctr"/>
                </a:tc>
              </a:tr>
              <a:tr h="965200">
                <a:tc>
                  <a:txBody>
                    <a:bodyPr/>
                    <a:lstStyle/>
                    <a:p>
                      <a:pPr marL="0" marR="0">
                        <a:lnSpc>
                          <a:spcPct val="115000"/>
                        </a:lnSpc>
                        <a:spcBef>
                          <a:spcPts val="0"/>
                        </a:spcBef>
                        <a:spcAft>
                          <a:spcPts val="0"/>
                        </a:spcAft>
                      </a:pPr>
                      <a:r>
                        <a:rPr lang="en-US" sz="1200" b="1" dirty="0" smtClean="0">
                          <a:latin typeface="Times New Roman"/>
                          <a:ea typeface="Times New Roman"/>
                          <a:cs typeface="Arial"/>
                        </a:rPr>
                        <a:t>            Tyrosine</a:t>
                      </a:r>
                      <a:endParaRPr lang="en-US" sz="1100" b="1" dirty="0">
                        <a:latin typeface="Calibri"/>
                        <a:ea typeface="Calibri"/>
                        <a:cs typeface="Arial"/>
                      </a:endParaRPr>
                    </a:p>
                  </a:txBody>
                  <a:tcPr marL="0" marR="0" marT="0" marB="0" anchor="ctr"/>
                </a:tc>
                <a:tc>
                  <a:txBody>
                    <a:bodyPr/>
                    <a:lstStyle/>
                    <a:p>
                      <a:pPr marL="0" marR="0">
                        <a:lnSpc>
                          <a:spcPct val="115000"/>
                        </a:lnSpc>
                        <a:spcBef>
                          <a:spcPts val="0"/>
                        </a:spcBef>
                        <a:spcAft>
                          <a:spcPts val="0"/>
                        </a:spcAft>
                      </a:pPr>
                      <a:r>
                        <a:rPr lang="en-US" sz="1200" b="1" dirty="0" smtClean="0">
                          <a:latin typeface="Times New Roman"/>
                          <a:ea typeface="Times New Roman"/>
                          <a:cs typeface="Arial"/>
                        </a:rPr>
                        <a:t>                </a:t>
                      </a:r>
                      <a:r>
                        <a:rPr lang="en-US" sz="1200" b="1" dirty="0" err="1" smtClean="0">
                          <a:latin typeface="Times New Roman"/>
                          <a:ea typeface="Times New Roman"/>
                          <a:cs typeface="Arial"/>
                        </a:rPr>
                        <a:t>tyr</a:t>
                      </a:r>
                      <a:endParaRPr lang="en-US" sz="1100" b="1" dirty="0">
                        <a:latin typeface="Calibri"/>
                        <a:ea typeface="Calibri"/>
                        <a:cs typeface="Arial"/>
                      </a:endParaRPr>
                    </a:p>
                  </a:txBody>
                  <a:tcPr marL="0" marR="0" marT="0" marB="0" anchor="ctr"/>
                </a:tc>
                <a:tc>
                  <a:txBody>
                    <a:bodyPr/>
                    <a:lstStyle/>
                    <a:p>
                      <a:pPr marL="0" marR="0">
                        <a:lnSpc>
                          <a:spcPct val="115000"/>
                        </a:lnSpc>
                        <a:spcBef>
                          <a:spcPts val="0"/>
                        </a:spcBef>
                        <a:spcAft>
                          <a:spcPts val="0"/>
                        </a:spcAft>
                      </a:pPr>
                      <a:r>
                        <a:rPr lang="en-US" sz="1200" b="1" dirty="0" smtClean="0">
                          <a:latin typeface="Times New Roman"/>
                          <a:ea typeface="Times New Roman"/>
                          <a:cs typeface="Arial"/>
                        </a:rPr>
                        <a:t>                 Y</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endParaRPr lang="en-US" sz="1200" b="1" dirty="0">
                        <a:latin typeface="Times New Roman"/>
                        <a:ea typeface="Times New Roman"/>
                        <a:cs typeface="Arial"/>
                      </a:endParaRPr>
                    </a:p>
                  </a:txBody>
                  <a:tcPr marL="0" marR="0" marT="0" marB="0" anchor="ctr"/>
                </a:tc>
                <a:tc>
                  <a:txBody>
                    <a:bodyPr/>
                    <a:lstStyle/>
                    <a:p>
                      <a:pPr marL="0" marR="0" algn="ctr">
                        <a:lnSpc>
                          <a:spcPct val="115000"/>
                        </a:lnSpc>
                        <a:spcBef>
                          <a:spcPts val="0"/>
                        </a:spcBef>
                        <a:spcAft>
                          <a:spcPts val="0"/>
                        </a:spcAft>
                      </a:pPr>
                      <a:r>
                        <a:rPr lang="en-US" sz="1200" b="1" dirty="0">
                          <a:latin typeface="Times New Roman"/>
                          <a:ea typeface="Times New Roman"/>
                          <a:cs typeface="Arial"/>
                        </a:rPr>
                        <a:t>Neutral</a:t>
                      </a:r>
                      <a:endParaRPr lang="en-US" sz="1100" b="1" dirty="0">
                        <a:latin typeface="Calibri"/>
                        <a:ea typeface="Calibri"/>
                        <a:cs typeface="Arial"/>
                      </a:endParaRPr>
                    </a:p>
                    <a:p>
                      <a:pPr marL="0" marR="0" algn="ctr">
                        <a:lnSpc>
                          <a:spcPct val="115000"/>
                        </a:lnSpc>
                        <a:spcBef>
                          <a:spcPts val="0"/>
                        </a:spcBef>
                        <a:spcAft>
                          <a:spcPts val="0"/>
                        </a:spcAft>
                      </a:pPr>
                      <a:r>
                        <a:rPr lang="en-US" sz="1200" b="1" dirty="0" smtClean="0">
                          <a:latin typeface="Times New Roman"/>
                          <a:ea typeface="Times New Roman"/>
                          <a:cs typeface="Arial"/>
                        </a:rPr>
                        <a:t>Polar</a:t>
                      </a:r>
                    </a:p>
                    <a:p>
                      <a:pPr marL="0" marR="0" algn="ctr">
                        <a:lnSpc>
                          <a:spcPct val="115000"/>
                        </a:lnSpc>
                        <a:spcBef>
                          <a:spcPts val="0"/>
                        </a:spcBef>
                        <a:spcAft>
                          <a:spcPts val="0"/>
                        </a:spcAft>
                      </a:pPr>
                      <a:endParaRPr lang="en-US" sz="1100" b="1" dirty="0">
                        <a:latin typeface="Calibri"/>
                        <a:ea typeface="Calibri"/>
                        <a:cs typeface="Arial"/>
                      </a:endParaRPr>
                    </a:p>
                  </a:txBody>
                  <a:tcPr marL="0" marR="0" marT="0" marB="0" anchor="ctr"/>
                </a:tc>
              </a:tr>
            </a:tbl>
          </a:graphicData>
        </a:graphic>
      </p:graphicFrame>
      <p:pic>
        <p:nvPicPr>
          <p:cNvPr id="3" name="Picture 2" descr="http://www.elmhurst.edu/~chm/vchembook/images/561prosm.gif"/>
          <p:cNvPicPr/>
          <p:nvPr/>
        </p:nvPicPr>
        <p:blipFill>
          <a:blip r:embed="rId2" cstate="print"/>
          <a:srcRect/>
          <a:stretch>
            <a:fillRect/>
          </a:stretch>
        </p:blipFill>
        <p:spPr bwMode="auto">
          <a:xfrm>
            <a:off x="5486400" y="1371600"/>
            <a:ext cx="1352550" cy="676275"/>
          </a:xfrm>
          <a:prstGeom prst="rect">
            <a:avLst/>
          </a:prstGeom>
          <a:noFill/>
          <a:ln w="9525">
            <a:noFill/>
            <a:miter lim="800000"/>
            <a:headEnd/>
            <a:tailEnd/>
          </a:ln>
        </p:spPr>
      </p:pic>
      <p:pic>
        <p:nvPicPr>
          <p:cNvPr id="4" name="Picture 3" descr="http://www.elmhurst.edu/~chm/vchembook/images/561sersm.gif"/>
          <p:cNvPicPr/>
          <p:nvPr/>
        </p:nvPicPr>
        <p:blipFill>
          <a:blip r:embed="rId3" cstate="print"/>
          <a:srcRect/>
          <a:stretch>
            <a:fillRect/>
          </a:stretch>
        </p:blipFill>
        <p:spPr bwMode="auto">
          <a:xfrm>
            <a:off x="5486400" y="2209800"/>
            <a:ext cx="1352550" cy="676275"/>
          </a:xfrm>
          <a:prstGeom prst="rect">
            <a:avLst/>
          </a:prstGeom>
          <a:noFill/>
          <a:ln w="9525">
            <a:noFill/>
            <a:miter lim="800000"/>
            <a:headEnd/>
            <a:tailEnd/>
          </a:ln>
        </p:spPr>
      </p:pic>
      <p:pic>
        <p:nvPicPr>
          <p:cNvPr id="5" name="Picture 4" descr="http://www.elmhurst.edu/~chm/vchembook/images/561thrsm.gif"/>
          <p:cNvPicPr/>
          <p:nvPr/>
        </p:nvPicPr>
        <p:blipFill>
          <a:blip r:embed="rId4" cstate="print"/>
          <a:srcRect/>
          <a:stretch>
            <a:fillRect/>
          </a:stretch>
        </p:blipFill>
        <p:spPr bwMode="auto">
          <a:xfrm>
            <a:off x="5562600" y="3200400"/>
            <a:ext cx="1352550" cy="676275"/>
          </a:xfrm>
          <a:prstGeom prst="rect">
            <a:avLst/>
          </a:prstGeom>
          <a:noFill/>
          <a:ln w="9525">
            <a:noFill/>
            <a:miter lim="800000"/>
            <a:headEnd/>
            <a:tailEnd/>
          </a:ln>
        </p:spPr>
      </p:pic>
      <p:pic>
        <p:nvPicPr>
          <p:cNvPr id="6" name="Picture 5" descr="http://www.elmhurst.edu/~chm/vchembook/images/561trpsm.gif"/>
          <p:cNvPicPr/>
          <p:nvPr/>
        </p:nvPicPr>
        <p:blipFill>
          <a:blip r:embed="rId5" cstate="print"/>
          <a:srcRect/>
          <a:stretch>
            <a:fillRect/>
          </a:stretch>
        </p:blipFill>
        <p:spPr bwMode="auto">
          <a:xfrm>
            <a:off x="5562600" y="4191000"/>
            <a:ext cx="1247775" cy="800100"/>
          </a:xfrm>
          <a:prstGeom prst="rect">
            <a:avLst/>
          </a:prstGeom>
          <a:noFill/>
          <a:ln w="9525">
            <a:noFill/>
            <a:miter lim="800000"/>
            <a:headEnd/>
            <a:tailEnd/>
          </a:ln>
        </p:spPr>
      </p:pic>
      <p:pic>
        <p:nvPicPr>
          <p:cNvPr id="7" name="Picture 6" descr="http://www.elmhurst.edu/~chm/vchembook/images/561tyrsm.gif"/>
          <p:cNvPicPr/>
          <p:nvPr/>
        </p:nvPicPr>
        <p:blipFill>
          <a:blip r:embed="rId6" cstate="print"/>
          <a:srcRect/>
          <a:stretch>
            <a:fillRect/>
          </a:stretch>
        </p:blipFill>
        <p:spPr bwMode="auto">
          <a:xfrm>
            <a:off x="5486400" y="5105400"/>
            <a:ext cx="1352550" cy="742950"/>
          </a:xfrm>
          <a:prstGeom prst="rect">
            <a:avLst/>
          </a:prstGeom>
          <a:noFill/>
          <a:ln w="9525">
            <a:noFill/>
            <a:miter lim="800000"/>
            <a:headEnd/>
            <a:tailEnd/>
          </a:ln>
        </p:spPr>
      </p:pic>
      <p:graphicFrame>
        <p:nvGraphicFramePr>
          <p:cNvPr id="8" name="Table 7"/>
          <p:cNvGraphicFramePr>
            <a:graphicFrameLocks noGrp="1"/>
          </p:cNvGraphicFramePr>
          <p:nvPr/>
        </p:nvGraphicFramePr>
        <p:xfrm>
          <a:off x="533400" y="5892800"/>
          <a:ext cx="8001000" cy="965200"/>
        </p:xfrm>
        <a:graphic>
          <a:graphicData uri="http://schemas.openxmlformats.org/drawingml/2006/table">
            <a:tbl>
              <a:tblPr firstRow="1" bandRow="1">
                <a:tableStyleId>{5C22544A-7EE6-4342-B048-85BDC9FD1C3A}</a:tableStyleId>
              </a:tblPr>
              <a:tblGrid>
                <a:gridCol w="1600200"/>
                <a:gridCol w="1600200"/>
                <a:gridCol w="1600200"/>
                <a:gridCol w="1600200"/>
                <a:gridCol w="1600200"/>
              </a:tblGrid>
              <a:tr h="965200">
                <a:tc>
                  <a:txBody>
                    <a:bodyPr/>
                    <a:lstStyle/>
                    <a:p>
                      <a:pPr marL="0" marR="0">
                        <a:lnSpc>
                          <a:spcPct val="115000"/>
                        </a:lnSpc>
                        <a:spcBef>
                          <a:spcPts val="0"/>
                        </a:spcBef>
                        <a:spcAft>
                          <a:spcPts val="0"/>
                        </a:spcAft>
                      </a:pPr>
                      <a:r>
                        <a:rPr lang="en-US" sz="1200" b="1" dirty="0" smtClean="0">
                          <a:latin typeface="Times New Roman"/>
                          <a:ea typeface="Times New Roman"/>
                          <a:cs typeface="Arial"/>
                        </a:rPr>
                        <a:t>               </a:t>
                      </a:r>
                      <a:r>
                        <a:rPr lang="en-US" sz="1200" b="1" dirty="0" err="1" smtClean="0">
                          <a:latin typeface="Times New Roman"/>
                          <a:ea typeface="Times New Roman"/>
                          <a:cs typeface="Arial"/>
                        </a:rPr>
                        <a:t>Valine</a:t>
                      </a:r>
                      <a:endParaRPr lang="en-US" sz="1100" b="1" dirty="0">
                        <a:latin typeface="Calibri"/>
                        <a:ea typeface="Calibri"/>
                        <a:cs typeface="Arial"/>
                      </a:endParaRPr>
                    </a:p>
                  </a:txBody>
                  <a:tcPr marL="0" marR="0" marT="0" marB="0" anchor="ctr"/>
                </a:tc>
                <a:tc>
                  <a:txBody>
                    <a:bodyPr/>
                    <a:lstStyle/>
                    <a:p>
                      <a:pPr marL="0" marR="0">
                        <a:lnSpc>
                          <a:spcPct val="115000"/>
                        </a:lnSpc>
                        <a:spcBef>
                          <a:spcPts val="0"/>
                        </a:spcBef>
                        <a:spcAft>
                          <a:spcPts val="0"/>
                        </a:spcAft>
                      </a:pPr>
                      <a:r>
                        <a:rPr lang="en-US" sz="1200" b="1" dirty="0" smtClean="0">
                          <a:latin typeface="Times New Roman"/>
                          <a:ea typeface="Times New Roman"/>
                          <a:cs typeface="Arial"/>
                        </a:rPr>
                        <a:t>                Val</a:t>
                      </a:r>
                      <a:endParaRPr lang="en-US" sz="1100" b="1" dirty="0">
                        <a:latin typeface="Calibri"/>
                        <a:ea typeface="Calibri"/>
                        <a:cs typeface="Arial"/>
                      </a:endParaRPr>
                    </a:p>
                  </a:txBody>
                  <a:tcPr marL="0" marR="0" marT="0" marB="0" anchor="ctr"/>
                </a:tc>
                <a:tc>
                  <a:txBody>
                    <a:bodyPr/>
                    <a:lstStyle/>
                    <a:p>
                      <a:pPr marL="0" marR="0">
                        <a:lnSpc>
                          <a:spcPct val="115000"/>
                        </a:lnSpc>
                        <a:spcBef>
                          <a:spcPts val="0"/>
                        </a:spcBef>
                        <a:spcAft>
                          <a:spcPts val="0"/>
                        </a:spcAft>
                      </a:pPr>
                      <a:r>
                        <a:rPr lang="en-US" sz="1200" b="1" dirty="0" smtClean="0">
                          <a:latin typeface="Times New Roman"/>
                          <a:ea typeface="Times New Roman"/>
                          <a:cs typeface="Arial"/>
                        </a:rPr>
                        <a:t>                  V</a:t>
                      </a:r>
                      <a:endParaRPr lang="en-US" sz="1100" b="1" dirty="0">
                        <a:latin typeface="Calibri"/>
                        <a:ea typeface="Calibri"/>
                        <a:cs typeface="Arial"/>
                      </a:endParaRPr>
                    </a:p>
                  </a:txBody>
                  <a:tcPr marL="0" marR="0" marT="0" marB="0" anchor="ctr"/>
                </a:tc>
                <a:tc>
                  <a:txBody>
                    <a:bodyPr/>
                    <a:lstStyle/>
                    <a:p>
                      <a:pPr marL="0" marR="0" algn="ctr">
                        <a:lnSpc>
                          <a:spcPct val="115000"/>
                        </a:lnSpc>
                        <a:spcBef>
                          <a:spcPts val="0"/>
                        </a:spcBef>
                        <a:spcAft>
                          <a:spcPts val="0"/>
                        </a:spcAft>
                      </a:pPr>
                      <a:endParaRPr lang="en-US" sz="1200" b="1" dirty="0">
                        <a:latin typeface="Times New Roman"/>
                        <a:ea typeface="Times New Roman"/>
                        <a:cs typeface="Arial"/>
                      </a:endParaRPr>
                    </a:p>
                  </a:txBody>
                  <a:tcPr marL="0" marR="0" marT="0" marB="0" anchor="ctr"/>
                </a:tc>
                <a:tc>
                  <a:txBody>
                    <a:bodyPr/>
                    <a:lstStyle/>
                    <a:p>
                      <a:pPr marL="0" marR="0" algn="ctr">
                        <a:lnSpc>
                          <a:spcPct val="115000"/>
                        </a:lnSpc>
                        <a:spcBef>
                          <a:spcPts val="0"/>
                        </a:spcBef>
                        <a:spcAft>
                          <a:spcPts val="0"/>
                        </a:spcAft>
                      </a:pPr>
                      <a:r>
                        <a:rPr lang="en-US" sz="1200" b="1" dirty="0">
                          <a:latin typeface="Times New Roman"/>
                          <a:ea typeface="Times New Roman"/>
                          <a:cs typeface="Arial"/>
                        </a:rPr>
                        <a:t>Neutral</a:t>
                      </a:r>
                      <a:endParaRPr lang="en-US" sz="1100" b="1" dirty="0">
                        <a:latin typeface="Calibri"/>
                        <a:ea typeface="Calibri"/>
                        <a:cs typeface="Arial"/>
                      </a:endParaRPr>
                    </a:p>
                    <a:p>
                      <a:pPr marL="0" marR="0" algn="ctr">
                        <a:lnSpc>
                          <a:spcPct val="115000"/>
                        </a:lnSpc>
                        <a:spcBef>
                          <a:spcPts val="0"/>
                        </a:spcBef>
                        <a:spcAft>
                          <a:spcPts val="0"/>
                        </a:spcAft>
                      </a:pPr>
                      <a:r>
                        <a:rPr lang="en-US" sz="1200" b="1" dirty="0">
                          <a:latin typeface="Times New Roman"/>
                          <a:ea typeface="Times New Roman"/>
                          <a:cs typeface="Arial"/>
                        </a:rPr>
                        <a:t>Non-polar</a:t>
                      </a:r>
                      <a:endParaRPr lang="en-US" sz="1100" b="1" dirty="0">
                        <a:latin typeface="Calibri"/>
                        <a:ea typeface="Calibri"/>
                        <a:cs typeface="Arial"/>
                      </a:endParaRPr>
                    </a:p>
                  </a:txBody>
                  <a:tcPr marL="0" marR="0" marT="0" marB="0" anchor="ctr"/>
                </a:tc>
              </a:tr>
            </a:tbl>
          </a:graphicData>
        </a:graphic>
      </p:graphicFrame>
      <p:pic>
        <p:nvPicPr>
          <p:cNvPr id="9" name="Picture 8" descr="http://www.elmhurst.edu/~chm/vchembook/images/561valsm.gif"/>
          <p:cNvPicPr/>
          <p:nvPr/>
        </p:nvPicPr>
        <p:blipFill>
          <a:blip r:embed="rId7" cstate="print"/>
          <a:srcRect/>
          <a:stretch>
            <a:fillRect/>
          </a:stretch>
        </p:blipFill>
        <p:spPr bwMode="auto">
          <a:xfrm>
            <a:off x="5486400" y="6019800"/>
            <a:ext cx="1352550" cy="6762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950</Words>
  <Application>Microsoft Office PowerPoint</Application>
  <PresentationFormat>On-screen Show (4:3)</PresentationFormat>
  <Paragraphs>242</Paragraphs>
  <Slides>37</Slides>
  <Notes>14</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Biochemistry </vt:lpstr>
      <vt:lpstr>Proteins </vt:lpstr>
      <vt:lpstr>Proteins are the most abundant and functionally diverse molecules in living systems.   Examples of proteins:   enzymes, polypeptide hormones, hemoglobin,…</vt:lpstr>
      <vt:lpstr>Amino Acids</vt:lpstr>
      <vt:lpstr>Characteristics and Properties of Amino Acids </vt:lpstr>
      <vt:lpstr>Structures of aminoacids</vt:lpstr>
      <vt:lpstr>Slide 7</vt:lpstr>
      <vt:lpstr>Slide 8</vt:lpstr>
      <vt:lpstr>Slide 9</vt:lpstr>
      <vt:lpstr>Slide 10</vt:lpstr>
      <vt:lpstr>There are  four different classes of amino acids determined by different side chains:  </vt:lpstr>
      <vt:lpstr>Non-Polar Side Chains:  Side chains which have pure hydrocarbon alkyl groups (alkane branches) or aromatic (benzene rings) are non-polar. Examples include valine, alanine, leucine, isoleucine, phenylalanine.  The number of alkyl groups also influences the polarity, the more alkyl groups present, the more non-polar the amino acid will be. This effect makes valine more non-polar than alanine; leucine is more non-polar than valine.</vt:lpstr>
      <vt:lpstr>Polar Side Chains:  Side chains which have various functional groups such as acids, amides, alcohols, and amines will impart a more polar character to the amino acid. The ranking of polarity will depend on the relative ranking of polarity for various functional groups as determined in functional groups.  In addition, the number of carbon-hydrogens in the alkane or aromatic portion of the side chain should be considered along with the functional group.  </vt:lpstr>
      <vt:lpstr>Example: Aspartic acid is more polar than serine because an acid functional group is more polar than an alcohol group.   Example: Serine is more polar than threonine since threonine has one more methyl group than serine. The methyl group gives a little more non-polar character to threonine.  Example: Serine is more polar than tyrosine, since tyrosine has the hydrocarbon benzene ring. </vt:lpstr>
      <vt:lpstr>Amino acids are grouped according to the characteristics of the side chain:  Aliphatic:     Alanine – Glycine – Isoleucine – Leucine –                                                  Proline – Valine Aromatic:    Phenylalanine – Tryptophan – Tyrosine Acidic:          Aspartic  acid – Glutamic acid Basic:            Arginine – Histidine – Lysine Hydroxylic:  Serine – Threonine Sulphur-containing:  Cystine – Methionine Amidic (containing amide group): Asparagine - Glutamine </vt:lpstr>
      <vt:lpstr>Acid - Base Properties of Amino Acids  Acidic Side Chains:  If the side chain contains an acid functional group, the whole amino acid produces an acidic solution. Normally, an amino acid produces a nearly neutral solution since the acid group and the basic amine group on the root amino acid neutralize each other in the zwitterion.   If the amino acid structure contains two acid groups and one amine group, there is a net acid producing effect. The two acidic amino acids are aspartic and glutamic. </vt:lpstr>
      <vt:lpstr> Amino acids as zwitterions Zwitterions in simple amino acid solutions An amino acid has both a basic amine group and an acidic carboxylic acid group.        There is an internal transfer of a hydrogen ion from the -COOH group to the -NH2 group to leave an ion with both a negative charge and a positive charge. This is called a zwitterion. </vt:lpstr>
      <vt:lpstr>Basic Side Chains:  If the side chain contains an amine functional group, the amino acid produces a basic solution because the extra amine group is not neutralized by the acid group. Amino acids which have basic side chains include: lysine, arginine, and histidine.  Amino acids with an amide on the side chain do not produce basic solutions i.e. asparagine and glutamine. </vt:lpstr>
      <vt:lpstr>Neutral Side Chains:  The amino acid is neutral unless there is an extra acid or base on the side chain. If neither is present then the whole amino acid is neutral.  Amino acids with an amide on the side chain do not produce basic solutions i.e. asparagine and glutamine.    Even though tryptophan has an amine group as part of a five member ring, the electron withdrawing effects of the two ring systems do not allow nitrogen to act as a base by attracting hydrogen ions.</vt:lpstr>
      <vt:lpstr>Question 1</vt:lpstr>
      <vt:lpstr>Question 2</vt:lpstr>
      <vt:lpstr>Question 3</vt:lpstr>
      <vt:lpstr>Classification of Proteins</vt:lpstr>
      <vt:lpstr>PRIMARY STRUCTURE</vt:lpstr>
      <vt:lpstr>SECONDARY STRUCTURE </vt:lpstr>
      <vt:lpstr>SECONDARY STRUCTURE</vt:lpstr>
      <vt:lpstr>TERTIARY STRUCTURE </vt:lpstr>
      <vt:lpstr>TERTIARY STRUCTURE</vt:lpstr>
      <vt:lpstr>Slide 29</vt:lpstr>
      <vt:lpstr>QUATERNARY STRUCTURE</vt:lpstr>
      <vt:lpstr>QUATERNARY STRUCTURE</vt:lpstr>
      <vt:lpstr>PROTEIN FUNCTIONS </vt:lpstr>
      <vt:lpstr>Fibrous proteins</vt:lpstr>
      <vt:lpstr>Globular proteins </vt:lpstr>
      <vt:lpstr>Proteins classified by function </vt:lpstr>
      <vt:lpstr>Protein synthesis </vt:lpstr>
      <vt:lpstr>Slide 37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Proteins </dc:title>
  <dc:creator>user</dc:creator>
  <cp:lastModifiedBy>user</cp:lastModifiedBy>
  <cp:revision>62</cp:revision>
  <dcterms:created xsi:type="dcterms:W3CDTF">2006-08-16T00:00:00Z</dcterms:created>
  <dcterms:modified xsi:type="dcterms:W3CDTF">2011-09-25T17:47:14Z</dcterms:modified>
</cp:coreProperties>
</file>