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7" r:id="rId2"/>
    <p:sldId id="263" r:id="rId3"/>
    <p:sldId id="264" r:id="rId4"/>
    <p:sldId id="265" r:id="rId5"/>
    <p:sldId id="266" r:id="rId6"/>
    <p:sldId id="268" r:id="rId7"/>
    <p:sldId id="269" r:id="rId8"/>
    <p:sldId id="270" r:id="rId9"/>
    <p:sldId id="271" r:id="rId10"/>
    <p:sldId id="272" r:id="rId11"/>
    <p:sldId id="273" r:id="rId12"/>
    <p:sldId id="274" r:id="rId13"/>
    <p:sldId id="275" r:id="rId14"/>
    <p:sldId id="278" r:id="rId15"/>
    <p:sldId id="279" r:id="rId16"/>
    <p:sldId id="280" r:id="rId17"/>
    <p:sldId id="281" r:id="rId18"/>
    <p:sldId id="283" r:id="rId19"/>
    <p:sldId id="284" r:id="rId20"/>
    <p:sldId id="285" r:id="rId21"/>
    <p:sldId id="286" r:id="rId22"/>
    <p:sldId id="287" r:id="rId23"/>
    <p:sldId id="289" r:id="rId24"/>
    <p:sldId id="290" r:id="rId25"/>
    <p:sldId id="292" r:id="rId26"/>
    <p:sldId id="293" r:id="rId27"/>
    <p:sldId id="294" r:id="rId28"/>
    <p:sldId id="295" r:id="rId29"/>
    <p:sldId id="297" r:id="rId30"/>
    <p:sldId id="298" r:id="rId31"/>
    <p:sldId id="299" r:id="rId32"/>
    <p:sldId id="305" r:id="rId33"/>
    <p:sldId id="306" r:id="rId34"/>
    <p:sldId id="307" r:id="rId35"/>
    <p:sldId id="308" r:id="rId36"/>
    <p:sldId id="309" r:id="rId37"/>
    <p:sldId id="310" r:id="rId38"/>
    <p:sldId id="311" r:id="rId39"/>
    <p:sldId id="312" r:id="rId40"/>
    <p:sldId id="314" r:id="rId41"/>
    <p:sldId id="316" r:id="rId42"/>
    <p:sldId id="318" r:id="rId43"/>
    <p:sldId id="319" r:id="rId44"/>
    <p:sldId id="321" r:id="rId45"/>
    <p:sldId id="322" r:id="rId46"/>
    <p:sldId id="323" r:id="rId47"/>
    <p:sldId id="387" r:id="rId48"/>
    <p:sldId id="388" r:id="rId49"/>
    <p:sldId id="389" r:id="rId50"/>
    <p:sldId id="390" r:id="rId51"/>
    <p:sldId id="391" r:id="rId52"/>
    <p:sldId id="392" r:id="rId53"/>
    <p:sldId id="393" r:id="rId54"/>
    <p:sldId id="394" r:id="rId55"/>
    <p:sldId id="395" r:id="rId56"/>
    <p:sldId id="324" r:id="rId57"/>
    <p:sldId id="325" r:id="rId58"/>
    <p:sldId id="366" r:id="rId59"/>
    <p:sldId id="396" r:id="rId60"/>
    <p:sldId id="397" r:id="rId61"/>
    <p:sldId id="398" r:id="rId62"/>
    <p:sldId id="399" r:id="rId63"/>
    <p:sldId id="400" r:id="rId64"/>
    <p:sldId id="401" r:id="rId65"/>
    <p:sldId id="367" r:id="rId66"/>
    <p:sldId id="368" r:id="rId67"/>
    <p:sldId id="402" r:id="rId68"/>
    <p:sldId id="403" r:id="rId69"/>
    <p:sldId id="404" r:id="rId70"/>
    <p:sldId id="329" r:id="rId71"/>
    <p:sldId id="369" r:id="rId72"/>
    <p:sldId id="370" r:id="rId73"/>
    <p:sldId id="371" r:id="rId74"/>
    <p:sldId id="372" r:id="rId75"/>
    <p:sldId id="332" r:id="rId76"/>
    <p:sldId id="373" r:id="rId77"/>
    <p:sldId id="374" r:id="rId78"/>
    <p:sldId id="375" r:id="rId79"/>
    <p:sldId id="376" r:id="rId80"/>
    <p:sldId id="377" r:id="rId81"/>
    <p:sldId id="378" r:id="rId82"/>
    <p:sldId id="379" r:id="rId83"/>
    <p:sldId id="380" r:id="rId84"/>
    <p:sldId id="381" r:id="rId85"/>
    <p:sldId id="338" r:id="rId86"/>
    <p:sldId id="339" r:id="rId87"/>
    <p:sldId id="340" r:id="rId88"/>
    <p:sldId id="341" r:id="rId89"/>
    <p:sldId id="342" r:id="rId90"/>
    <p:sldId id="343" r:id="rId91"/>
    <p:sldId id="344" r:id="rId92"/>
    <p:sldId id="405" r:id="rId93"/>
    <p:sldId id="406" r:id="rId94"/>
    <p:sldId id="407" r:id="rId95"/>
    <p:sldId id="408" r:id="rId96"/>
    <p:sldId id="409" r:id="rId97"/>
    <p:sldId id="410" r:id="rId98"/>
    <p:sldId id="411" r:id="rId99"/>
    <p:sldId id="382" r:id="rId100"/>
    <p:sldId id="385" r:id="rId101"/>
    <p:sldId id="386" r:id="rId102"/>
    <p:sldId id="355"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67"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C35FFA-F539-45D9-A8C9-3C487C5E55C4}" type="datetimeFigureOut">
              <a:rPr lang="en-US" smtClean="0"/>
              <a:t>3/12/2012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8F4E4-506B-4560-8443-E7E17F73EA84}" type="slidenum">
              <a:rPr lang="en-US" smtClean="0"/>
              <a:t>‹#›</a:t>
            </a:fld>
            <a:endParaRPr lang="en-US"/>
          </a:p>
        </p:txBody>
      </p:sp>
    </p:spTree>
    <p:extLst>
      <p:ext uri="{BB962C8B-B14F-4D97-AF65-F5344CB8AC3E}">
        <p14:creationId xmlns:p14="http://schemas.microsoft.com/office/powerpoint/2010/main" val="263685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E33AE41-EE5B-44AA-A6D0-F8A183E45685}" type="slidenum">
              <a:rPr lang="en-US" smtClean="0">
                <a:latin typeface="Arial" pitchFamily="34" charset="0"/>
              </a:rPr>
              <a:pPr/>
              <a:t>1</a:t>
            </a:fld>
            <a:endParaRPr lang="en-US"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D16C1A6-5865-4C50-A950-61B59419C112}" type="slidenum">
              <a:rPr lang="en-US" smtClean="0">
                <a:latin typeface="Arial" pitchFamily="34" charset="0"/>
              </a:rPr>
              <a:pPr/>
              <a:t>15</a:t>
            </a:fld>
            <a:endParaRPr lang="en-US" smtClean="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732356B-44C5-4F37-9A34-5AEE8961EAEE}" type="slidenum">
              <a:rPr lang="en-US" smtClean="0">
                <a:latin typeface="Arial" pitchFamily="34" charset="0"/>
              </a:rPr>
              <a:pPr/>
              <a:t>16</a:t>
            </a:fld>
            <a:endParaRPr lang="en-US" smtClean="0">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75FF850-E41E-40F7-A819-C7FC76DC5724}" type="slidenum">
              <a:rPr lang="en-US" smtClean="0">
                <a:latin typeface="Arial" pitchFamily="34" charset="0"/>
              </a:rPr>
              <a:pPr/>
              <a:t>17</a:t>
            </a:fld>
            <a:endParaRPr lang="en-US" smtClean="0">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330E2E0-96FA-4055-AEB2-1765B89238AA}" type="slidenum">
              <a:rPr lang="en-US" smtClean="0">
                <a:latin typeface="Arial" pitchFamily="34" charset="0"/>
              </a:rPr>
              <a:pPr/>
              <a:t>18</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F7D6E82-40DD-4DDC-BCFF-CC0995C52219}" type="slidenum">
              <a:rPr lang="en-US" smtClean="0">
                <a:latin typeface="Arial" pitchFamily="34" charset="0"/>
              </a:rPr>
              <a:pPr/>
              <a:t>19</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37AE1C2-1756-445C-97A6-C99D909974AF}" type="slidenum">
              <a:rPr lang="en-US" smtClean="0">
                <a:latin typeface="Arial" pitchFamily="34" charset="0"/>
              </a:rPr>
              <a:pPr/>
              <a:t>23</a:t>
            </a:fld>
            <a:endParaRPr lang="en-US"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25C6EAB-9A06-47D5-B87E-1FE08881DAD9}" type="slidenum">
              <a:rPr lang="en-US" smtClean="0">
                <a:latin typeface="Arial" pitchFamily="34" charset="0"/>
              </a:rPr>
              <a:pPr/>
              <a:t>24</a:t>
            </a:fld>
            <a:endParaRPr lang="en-US"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9037D84-6733-4AF7-BE06-57C49D4A8BE1}" type="slidenum">
              <a:rPr lang="en-US" smtClean="0">
                <a:latin typeface="Arial" pitchFamily="34" charset="0"/>
              </a:rPr>
              <a:pPr/>
              <a:t>25</a:t>
            </a:fld>
            <a:endParaRPr lang="en-US" smtClean="0">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FED8A2C-6C19-4B69-8F4D-41ED1DC32021}" type="slidenum">
              <a:rPr lang="en-US" smtClean="0">
                <a:latin typeface="Arial" pitchFamily="34" charset="0"/>
              </a:rPr>
              <a:pPr/>
              <a:t>41</a:t>
            </a:fld>
            <a:endParaRPr lang="en-US"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5ECD0C6-64CD-4E0D-957C-718B67CA1AEE}" type="slidenum">
              <a:rPr lang="en-US" smtClean="0">
                <a:latin typeface="Arial" pitchFamily="34" charset="0"/>
              </a:rPr>
              <a:pPr/>
              <a:t>42</a:t>
            </a:fld>
            <a:endParaRPr lang="en-US" smtClean="0">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79A8CC5-1591-4E5C-BE41-26E2F27464E9}" type="slidenum">
              <a:rPr lang="en-US" smtClean="0">
                <a:latin typeface="Arial" pitchFamily="34" charset="0"/>
              </a:rPr>
              <a:pPr/>
              <a:t>3</a:t>
            </a:fld>
            <a:endParaRPr lang="en-US" smtClean="0">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4468232-DCF2-4652-AC91-1AE1EB779A8C}" type="slidenum">
              <a:rPr lang="en-US" smtClean="0">
                <a:latin typeface="Arial" pitchFamily="34" charset="0"/>
              </a:rPr>
              <a:pPr/>
              <a:t>43</a:t>
            </a:fld>
            <a:endParaRPr lang="en-US" smtClean="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D9BAC05-9945-44A6-9288-901793388D19}" type="slidenum">
              <a:rPr lang="en-US" smtClean="0">
                <a:latin typeface="Arial" pitchFamily="34" charset="0"/>
              </a:rPr>
              <a:pPr/>
              <a:t>44</a:t>
            </a:fld>
            <a:endParaRPr lang="en-US" smtClean="0">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EE7BA09-5F21-42F1-8CCF-A5125AB32C5B}" type="slidenum">
              <a:rPr lang="en-US" smtClean="0">
                <a:latin typeface="Arial" pitchFamily="34" charset="0"/>
              </a:rPr>
              <a:pPr/>
              <a:t>45</a:t>
            </a:fld>
            <a:endParaRPr lang="en-US" smtClean="0">
              <a:latin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A133C9D-3610-4225-B980-D2DC0DFA3115}" type="slidenum">
              <a:rPr lang="en-US" smtClean="0">
                <a:latin typeface="Arial" pitchFamily="34" charset="0"/>
              </a:rPr>
              <a:pPr/>
              <a:t>46</a:t>
            </a:fld>
            <a:endParaRPr lang="en-US"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8DE7784-15D7-46FD-A891-5C8AFF949DDE}" type="slidenum">
              <a:rPr lang="en-US" smtClean="0">
                <a:latin typeface="Arial" pitchFamily="34" charset="0"/>
              </a:rPr>
              <a:pPr/>
              <a:t>4</a:t>
            </a:fld>
            <a:endParaRPr lang="en-US" smtClean="0">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5145D7F-EE6C-45A6-8BD4-B6EEEAEBD98A}" type="slidenum">
              <a:rPr lang="en-US" smtClean="0">
                <a:latin typeface="Arial" pitchFamily="34" charset="0"/>
              </a:rPr>
              <a:pPr/>
              <a:t>6</a:t>
            </a:fld>
            <a:endParaRPr lang="en-US" smtClean="0">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1F1334A-A8AC-4815-B6F4-782FC53807BC}" type="slidenum">
              <a:rPr lang="en-US" smtClean="0">
                <a:latin typeface="Arial" pitchFamily="34" charset="0"/>
              </a:rPr>
              <a:pPr/>
              <a:t>8</a:t>
            </a:fld>
            <a:endParaRPr lang="en-US"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D93BBE2-EBAE-4060-97CE-D1E88DDFD81A}" type="slidenum">
              <a:rPr lang="en-US" smtClean="0">
                <a:latin typeface="Arial" pitchFamily="34" charset="0"/>
              </a:rPr>
              <a:pPr/>
              <a:t>9</a:t>
            </a:fld>
            <a:endParaRPr lang="en-US"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22340A8-121D-42FE-A4D1-DDCBF552A104}" type="slidenum">
              <a:rPr lang="en-US" smtClean="0">
                <a:latin typeface="Arial" pitchFamily="34" charset="0"/>
              </a:rPr>
              <a:pPr/>
              <a:t>11</a:t>
            </a:fld>
            <a:endParaRPr lang="en-US" smtClean="0">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9C4A9E4-0C3C-4959-955A-B9E380E5A511}" type="slidenum">
              <a:rPr lang="en-US" smtClean="0">
                <a:latin typeface="Arial" pitchFamily="34" charset="0"/>
              </a:rPr>
              <a:pPr/>
              <a:t>12</a:t>
            </a:fld>
            <a:endParaRPr lang="en-US" smtClean="0">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49C8D73-5704-4A7D-9E79-09AB72DF00B4}" type="slidenum">
              <a:rPr lang="en-US" smtClean="0">
                <a:latin typeface="Arial" pitchFamily="34" charset="0"/>
              </a:rPr>
              <a:pPr/>
              <a:t>13</a:t>
            </a:fld>
            <a:endParaRPr lang="en-US" smtClean="0">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BC6A72-EC43-4BAE-83DE-9D44101C2F70}"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4BC59-63AF-4370-AD42-5B107DF5B0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C6A72-EC43-4BAE-83DE-9D44101C2F70}"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4BC59-63AF-4370-AD42-5B107DF5B0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C6A72-EC43-4BAE-83DE-9D44101C2F70}"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4BC59-63AF-4370-AD42-5B107DF5B03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6069A4-8524-496C-888C-7D17B0B7162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9672E8-90ED-4D6D-B774-009E45C33D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C6A72-EC43-4BAE-83DE-9D44101C2F70}"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4BC59-63AF-4370-AD42-5B107DF5B0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C6A72-EC43-4BAE-83DE-9D44101C2F70}"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4BC59-63AF-4370-AD42-5B107DF5B0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BC6A72-EC43-4BAE-83DE-9D44101C2F70}" type="datetimeFigureOut">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4BC59-63AF-4370-AD42-5B107DF5B0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BC6A72-EC43-4BAE-83DE-9D44101C2F70}" type="datetimeFigureOut">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4BC59-63AF-4370-AD42-5B107DF5B0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C6A72-EC43-4BAE-83DE-9D44101C2F70}" type="datetimeFigureOut">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4BC59-63AF-4370-AD42-5B107DF5B0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C6A72-EC43-4BAE-83DE-9D44101C2F70}" type="datetimeFigureOut">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4BC59-63AF-4370-AD42-5B107DF5B0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C6A72-EC43-4BAE-83DE-9D44101C2F70}" type="datetimeFigureOut">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4BC59-63AF-4370-AD42-5B107DF5B0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C6A72-EC43-4BAE-83DE-9D44101C2F70}" type="datetimeFigureOut">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4BC59-63AF-4370-AD42-5B107DF5B0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C6A72-EC43-4BAE-83DE-9D44101C2F70}" type="datetimeFigureOut">
              <a:rPr lang="en-US" smtClean="0"/>
              <a:t>3/12/2012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4BC59-63AF-4370-AD42-5B107DF5B0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audio" Target="file:///C:\Documents%20and%20Settings\teacher\Local%20Settings\Temporary%20Internet%20Files\Content.IE5\KKL98WCR\MSSN01005_0000%5b1%5d.mid" TargetMode="External"/><Relationship Id="rId1" Type="http://schemas.openxmlformats.org/officeDocument/2006/relationships/audio" Target="../media/audio6.wav"/><Relationship Id="rId6" Type="http://schemas.openxmlformats.org/officeDocument/2006/relationships/image" Target="../media/image2.png"/><Relationship Id="rId5" Type="http://schemas.openxmlformats.org/officeDocument/2006/relationships/image" Target="../media/image14.wmf"/><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hyperlink" Target="http://en.wikibooks.org/wiki/File:Gray492.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audio" Target="file:///C:\Documents%20and%20Settings\teacher\Local%20Settings\Temporary%20Internet%20Files\Content.IE5\NE2O6CM4\MSj03882700000%5b1%5d.wav" TargetMode="External"/><Relationship Id="rId5" Type="http://schemas.openxmlformats.org/officeDocument/2006/relationships/image" Target="../media/image22.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n.wikibooks.org/wiki/File:Diagram_of_the_human_heart_(cropped).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en.wikibooks.org/wiki/File:Illu_capillary.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audio" Target="../media/audio2.wav"/><Relationship Id="rId5" Type="http://schemas.openxmlformats.org/officeDocument/2006/relationships/image" Target="../media/image2.png"/><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n.wikibooks.org/wiki/File:Heart_systole.sv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en.wikibooks.org/wiki/File:Heart_diasystole.sv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audio" Target="file:///C:\Documents%20and%20Settings\teacher\Local%20Settings\Temporary%20Internet%20Files\Content.IE5\XM0M4H2O\MSBD14498_0000%5b1%5d.mid" TargetMode="External"/><Relationship Id="rId5" Type="http://schemas.openxmlformats.org/officeDocument/2006/relationships/image" Target="../media/image6.png"/><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7.wav"/><Relationship Id="rId5" Type="http://schemas.openxmlformats.org/officeDocument/2006/relationships/image" Target="../media/image29.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audio" Target="../media/audio8.wav"/><Relationship Id="rId5" Type="http://schemas.openxmlformats.org/officeDocument/2006/relationships/image" Target="../media/image2.png"/><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audio" Target="../media/audio9.wav"/><Relationship Id="rId5" Type="http://schemas.openxmlformats.org/officeDocument/2006/relationships/image" Target="../media/image2.png"/><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audio" Target="../media/audio10.wav"/><Relationship Id="rId6" Type="http://schemas.openxmlformats.org/officeDocument/2006/relationships/image" Target="../media/image2.png"/><Relationship Id="rId5" Type="http://schemas.openxmlformats.org/officeDocument/2006/relationships/image" Target="../media/image33.jpeg"/><Relationship Id="rId4" Type="http://schemas.openxmlformats.org/officeDocument/2006/relationships/image" Target="../media/image3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audio" Target="../media/audio3.wav"/><Relationship Id="rId5" Type="http://schemas.openxmlformats.org/officeDocument/2006/relationships/image" Target="../media/image8.wmf"/><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en.wikibooks.org/wiki/File:Gray492.pn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audio" Target="../media/audio4.wav"/><Relationship Id="rId5" Type="http://schemas.openxmlformats.org/officeDocument/2006/relationships/image" Target="../media/image2.png"/><Relationship Id="rId4" Type="http://schemas.openxmlformats.org/officeDocument/2006/relationships/image" Target="../media/image10.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audio" Target="../media/audio5.wav"/><Relationship Id="rId5" Type="http://schemas.openxmlformats.org/officeDocument/2006/relationships/image" Target="../media/image2.png"/><Relationship Id="rId4" Type="http://schemas.openxmlformats.org/officeDocument/2006/relationships/image" Target="../media/image11.wmf"/></Relationships>
</file>

<file path=ppt/slides/_rels/slide9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819400"/>
            <a:ext cx="7772400" cy="1470025"/>
          </a:xfrm>
        </p:spPr>
        <p:txBody>
          <a:bodyPr/>
          <a:lstStyle/>
          <a:p>
            <a:pPr eaLnBrk="1" hangingPunct="1"/>
            <a:r>
              <a:rPr lang="en-US" smtClean="0"/>
              <a:t>Cardiovascular System</a:t>
            </a:r>
          </a:p>
        </p:txBody>
      </p:sp>
      <p:sp>
        <p:nvSpPr>
          <p:cNvPr id="2051" name="Rectangle 3"/>
          <p:cNvSpPr>
            <a:spLocks noGrp="1" noChangeArrowheads="1"/>
          </p:cNvSpPr>
          <p:nvPr>
            <p:ph type="subTitle" idx="1"/>
          </p:nvPr>
        </p:nvSpPr>
        <p:spPr>
          <a:xfrm>
            <a:off x="609600" y="4343400"/>
            <a:ext cx="6400800" cy="1752600"/>
          </a:xfrm>
        </p:spPr>
        <p:txBody>
          <a:bodyPr/>
          <a:lstStyle/>
          <a:p>
            <a:pPr eaLnBrk="1" hangingPunct="1"/>
            <a:r>
              <a:rPr lang="en-US" smtClean="0"/>
              <a:t>More than just the heart </a:t>
            </a:r>
          </a:p>
        </p:txBody>
      </p:sp>
      <p:pic>
        <p:nvPicPr>
          <p:cNvPr id="2052" name="Picture 4" descr="MPj04332180000[1]"/>
          <p:cNvPicPr>
            <a:picLocks noChangeAspect="1" noChangeArrowheads="1"/>
          </p:cNvPicPr>
          <p:nvPr/>
        </p:nvPicPr>
        <p:blipFill>
          <a:blip r:embed="rId4"/>
          <a:srcRect/>
          <a:stretch>
            <a:fillRect/>
          </a:stretch>
        </p:blipFill>
        <p:spPr bwMode="auto">
          <a:xfrm>
            <a:off x="5486400" y="0"/>
            <a:ext cx="3657600" cy="3117850"/>
          </a:xfrm>
          <a:prstGeom prst="rect">
            <a:avLst/>
          </a:prstGeom>
          <a:noFill/>
          <a:ln w="9525">
            <a:noFill/>
            <a:miter lim="800000"/>
            <a:headEnd/>
            <a:tailEnd/>
          </a:ln>
        </p:spPr>
      </p:pic>
      <p:pic>
        <p:nvPicPr>
          <p:cNvPr id="2053" name="Picture 5">
            <a:hlinkClick r:id="" action="ppaction://media"/>
          </p:cNvPr>
          <p:cNvPicPr>
            <a:picLocks noRot="1" noChangeAspect="1" noChangeArrowheads="1"/>
          </p:cNvPicPr>
          <p:nvPr>
            <a:wavAudioFile r:embed="rId1" name="MSSN00578A0000[1].wav"/>
          </p:nvPr>
        </p:nvPicPr>
        <p:blipFill>
          <a:blip r:embed="rId5"/>
          <a:srcRect/>
          <a:stretch>
            <a:fillRect/>
          </a:stretch>
        </p:blipFill>
        <p:spPr bwMode="auto">
          <a:xfrm>
            <a:off x="3886200" y="1905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0" fill="hold"/>
                                        <p:tgtEl>
                                          <p:spTgt spid="2053"/>
                                        </p:tgtEl>
                                      </p:cBhvr>
                                    </p:cmd>
                                  </p:childTnLst>
                                </p:cTn>
                              </p:par>
                            </p:childTnLst>
                          </p:cTn>
                        </p:par>
                      </p:childTnLst>
                    </p:cTn>
                  </p:par>
                </p:childTnLst>
              </p:cTn>
              <p:nextCondLst>
                <p:cond evt="onClick" delay="0">
                  <p:tgtEl>
                    <p:spTgt spid="205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5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Text Placeholder 2"/>
          <p:cNvSpPr>
            <a:spLocks noGrp="1"/>
          </p:cNvSpPr>
          <p:nvPr>
            <p:ph type="body" sz="half" idx="1"/>
          </p:nvPr>
        </p:nvSpPr>
        <p:spPr/>
        <p:txBody>
          <a:bodyPr/>
          <a:lstStyle/>
          <a:p>
            <a:pPr eaLnBrk="1" hangingPunct="1"/>
            <a:endParaRPr lang="en-US" smtClean="0"/>
          </a:p>
        </p:txBody>
      </p:sp>
      <p:sp>
        <p:nvSpPr>
          <p:cNvPr id="17412" name="Content Placeholder 3"/>
          <p:cNvSpPr>
            <a:spLocks noGrp="1"/>
          </p:cNvSpPr>
          <p:nvPr>
            <p:ph sz="half" idx="2"/>
          </p:nvPr>
        </p:nvSpPr>
        <p:spPr/>
        <p:txBody>
          <a:bodyPr/>
          <a:lstStyle/>
          <a:p>
            <a:pPr eaLnBrk="1" hangingPunct="1"/>
            <a:endParaRPr lang="en-US" smtClean="0"/>
          </a:p>
        </p:txBody>
      </p:sp>
      <p:pic>
        <p:nvPicPr>
          <p:cNvPr id="17413" name="Picture 2"/>
          <p:cNvPicPr>
            <a:picLocks noChangeAspect="1" noChangeArrowheads="1"/>
          </p:cNvPicPr>
          <p:nvPr/>
        </p:nvPicPr>
        <p:blipFill>
          <a:blip r:embed="rId2"/>
          <a:srcRect/>
          <a:stretch>
            <a:fillRect/>
          </a:stretch>
        </p:blipFill>
        <p:spPr bwMode="auto">
          <a:xfrm>
            <a:off x="0" y="-52388"/>
            <a:ext cx="9144000" cy="6910388"/>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Autofit/>
          </a:bodyPr>
          <a:lstStyle/>
          <a:p>
            <a:pPr algn="just"/>
            <a:r>
              <a:rPr lang="en-US" sz="2400" b="1" i="1" dirty="0"/>
              <a:t>Pathogenesis of heart failure:</a:t>
            </a:r>
            <a:endParaRPr lang="en-US" sz="2400" dirty="0"/>
          </a:p>
          <a:p>
            <a:pPr algn="just"/>
            <a:r>
              <a:rPr lang="en-US" sz="2000" b="1" dirty="0">
                <a:solidFill>
                  <a:srgbClr val="FF0000"/>
                </a:solidFill>
              </a:rPr>
              <a:t>1- Stage of compensation</a:t>
            </a:r>
            <a:r>
              <a:rPr lang="en-US" sz="2000" b="1" dirty="0" smtClean="0"/>
              <a:t>:</a:t>
            </a:r>
          </a:p>
          <a:p>
            <a:pPr algn="just"/>
            <a:r>
              <a:rPr lang="en-US" sz="2400" dirty="0" smtClean="0"/>
              <a:t>The </a:t>
            </a:r>
            <a:r>
              <a:rPr lang="en-US" sz="2400" dirty="0"/>
              <a:t>heart tries to maintain adequate cardiac output by the following mechanisms:</a:t>
            </a:r>
          </a:p>
          <a:p>
            <a:pPr algn="just"/>
            <a:r>
              <a:rPr lang="en-US" sz="2400" dirty="0"/>
              <a:t>1- </a:t>
            </a:r>
            <a:r>
              <a:rPr lang="en-US" sz="2400" dirty="0">
                <a:solidFill>
                  <a:srgbClr val="0070C0"/>
                </a:solidFill>
              </a:rPr>
              <a:t>Physiological dilatation</a:t>
            </a:r>
            <a:r>
              <a:rPr lang="en-US" sz="2400" dirty="0"/>
              <a:t>: Mild stretching of the myocardial </a:t>
            </a:r>
            <a:r>
              <a:rPr lang="en-US" sz="2400" dirty="0" err="1"/>
              <a:t>fibres</a:t>
            </a:r>
            <a:r>
              <a:rPr lang="en-US" sz="2400" dirty="0"/>
              <a:t> and this leads to stronger contractions </a:t>
            </a:r>
          </a:p>
          <a:p>
            <a:pPr algn="just"/>
            <a:r>
              <a:rPr lang="en-US" sz="2400" dirty="0"/>
              <a:t>2- </a:t>
            </a:r>
            <a:r>
              <a:rPr lang="en-US" sz="2400" dirty="0">
                <a:solidFill>
                  <a:srgbClr val="0070C0"/>
                </a:solidFill>
              </a:rPr>
              <a:t>Increased heart rate</a:t>
            </a:r>
            <a:r>
              <a:rPr lang="en-US" sz="2400" dirty="0"/>
              <a:t>: Increases the cardiac output but shortens the period of diastole which is the period of </a:t>
            </a:r>
            <a:r>
              <a:rPr lang="en-US" sz="2400" dirty="0" smtClean="0"/>
              <a:t>rest, that is why </a:t>
            </a:r>
            <a:r>
              <a:rPr lang="en-US" sz="2400" dirty="0"/>
              <a:t>the cardiac fatigue results</a:t>
            </a:r>
          </a:p>
          <a:p>
            <a:pPr algn="just"/>
            <a:r>
              <a:rPr lang="en-US" sz="2400" dirty="0"/>
              <a:t>3- </a:t>
            </a:r>
            <a:r>
              <a:rPr lang="en-US" sz="2400" dirty="0">
                <a:solidFill>
                  <a:srgbClr val="0070C0"/>
                </a:solidFill>
              </a:rPr>
              <a:t>Compensatory hypertrophy: </a:t>
            </a:r>
            <a:r>
              <a:rPr lang="en-US" sz="2400" dirty="0"/>
              <a:t>Gives stronger contractions and increases the output. The capillaries of the myocardium do not increase in number with the hypertrophy and each has to supply an increasing mass of cardiac muscles Lastly this impaired blood supply weakens the cardiac contraction and </a:t>
            </a:r>
            <a:r>
              <a:rPr lang="en-US" sz="2400" dirty="0" err="1"/>
              <a:t>decompensation</a:t>
            </a:r>
            <a:r>
              <a:rPr lang="en-US" sz="2400" dirty="0"/>
              <a:t> occurs.</a:t>
            </a:r>
          </a:p>
          <a:p>
            <a:pPr algn="just"/>
            <a:endParaRPr lang="en-US" sz="2400" dirty="0"/>
          </a:p>
        </p:txBody>
      </p:sp>
    </p:spTree>
    <p:extLst>
      <p:ext uri="{BB962C8B-B14F-4D97-AF65-F5344CB8AC3E}">
        <p14:creationId xmlns:p14="http://schemas.microsoft.com/office/powerpoint/2010/main" val="8237225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Autofit/>
          </a:bodyPr>
          <a:lstStyle/>
          <a:p>
            <a:pPr algn="just">
              <a:lnSpc>
                <a:spcPct val="150000"/>
              </a:lnSpc>
            </a:pPr>
            <a:r>
              <a:rPr lang="en-US" sz="2400" b="1" dirty="0">
                <a:solidFill>
                  <a:srgbClr val="FF0000"/>
                </a:solidFill>
              </a:rPr>
              <a:t>2- Stage of </a:t>
            </a:r>
            <a:r>
              <a:rPr lang="en-US" sz="2400" b="1" dirty="0" err="1">
                <a:solidFill>
                  <a:srgbClr val="FF0000"/>
                </a:solidFill>
              </a:rPr>
              <a:t>decompensation</a:t>
            </a:r>
            <a:r>
              <a:rPr lang="en-US" sz="2400" b="1" dirty="0">
                <a:solidFill>
                  <a:srgbClr val="FF0000"/>
                </a:solidFill>
              </a:rPr>
              <a:t> (Failure):</a:t>
            </a:r>
            <a:endParaRPr lang="en-US" sz="2400" dirty="0">
              <a:solidFill>
                <a:srgbClr val="FF0000"/>
              </a:solidFill>
            </a:endParaRPr>
          </a:p>
          <a:p>
            <a:pPr algn="just">
              <a:lnSpc>
                <a:spcPct val="150000"/>
              </a:lnSpc>
            </a:pPr>
            <a:r>
              <a:rPr lang="en-US" sz="2800" dirty="0"/>
              <a:t>Occur when the adaptive mechanisms are exceeded.</a:t>
            </a:r>
          </a:p>
          <a:p>
            <a:pPr algn="just">
              <a:lnSpc>
                <a:spcPct val="150000"/>
              </a:lnSpc>
            </a:pPr>
            <a:r>
              <a:rPr lang="en-US" sz="2800" b="1" i="1" dirty="0"/>
              <a:t>Causes:</a:t>
            </a:r>
            <a:endParaRPr lang="en-US" sz="2800" dirty="0"/>
          </a:p>
          <a:p>
            <a:pPr algn="just">
              <a:lnSpc>
                <a:spcPct val="150000"/>
              </a:lnSpc>
            </a:pPr>
            <a:r>
              <a:rPr lang="en-US" sz="2800" dirty="0"/>
              <a:t>(1) Prolonged increased of heart rate leads to cardiac fatigue.</a:t>
            </a:r>
          </a:p>
          <a:p>
            <a:pPr algn="just">
              <a:lnSpc>
                <a:spcPct val="150000"/>
              </a:lnSpc>
            </a:pPr>
            <a:r>
              <a:rPr lang="en-US" sz="2800" dirty="0"/>
              <a:t>(2) Hypertrophy not accompanied by increase in coronary capillary lead to relative ischemia and week contraction.</a:t>
            </a:r>
          </a:p>
          <a:p>
            <a:pPr algn="just">
              <a:lnSpc>
                <a:spcPct val="150000"/>
              </a:lnSpc>
            </a:pPr>
            <a:r>
              <a:rPr lang="en-US" sz="2800" dirty="0"/>
              <a:t>(3) Overstretching of the cardiac muscles and pathological dilatation of  the cardiac chambers</a:t>
            </a:r>
            <a:r>
              <a:rPr lang="en-US" sz="2800" dirty="0" smtClean="0"/>
              <a:t>.</a:t>
            </a:r>
            <a:endParaRPr lang="en-US" sz="2800" dirty="0"/>
          </a:p>
          <a:p>
            <a:pPr algn="just">
              <a:lnSpc>
                <a:spcPct val="150000"/>
              </a:lnSpc>
            </a:pPr>
            <a:endParaRPr lang="en-US" sz="2800" dirty="0"/>
          </a:p>
        </p:txBody>
      </p:sp>
    </p:spTree>
    <p:extLst>
      <p:ext uri="{BB962C8B-B14F-4D97-AF65-F5344CB8AC3E}">
        <p14:creationId xmlns:p14="http://schemas.microsoft.com/office/powerpoint/2010/main" val="11706900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a:xfrm>
            <a:off x="457200" y="6245225"/>
            <a:ext cx="2133600" cy="476250"/>
          </a:xfrm>
          <a:noFill/>
        </p:spPr>
        <p:txBody>
          <a:bodyPr/>
          <a:lstStyle/>
          <a:p>
            <a:pPr algn="l"/>
            <a:fld id="{61A3EF08-1404-4942-88C6-9BBADDC65226}" type="slidenum">
              <a:rPr lang="en-US" smtClean="0">
                <a:latin typeface="Arial" pitchFamily="34" charset="0"/>
              </a:rPr>
              <a:pPr algn="l"/>
              <a:t>102</a:t>
            </a:fld>
            <a:endParaRPr lang="en-US" smtClean="0">
              <a:latin typeface="Arial" pitchFamily="34" charset="0"/>
            </a:endParaRPr>
          </a:p>
        </p:txBody>
      </p:sp>
      <p:sp>
        <p:nvSpPr>
          <p:cNvPr id="102403" name="Rectangle 2"/>
          <p:cNvSpPr>
            <a:spLocks noGrp="1" noChangeArrowheads="1"/>
          </p:cNvSpPr>
          <p:nvPr>
            <p:ph type="title"/>
          </p:nvPr>
        </p:nvSpPr>
        <p:spPr/>
        <p:txBody>
          <a:bodyPr/>
          <a:lstStyle/>
          <a:p>
            <a:pPr eaLnBrk="1" hangingPunct="1"/>
            <a:r>
              <a:rPr lang="en-US" smtClean="0"/>
              <a:t>Dysrhythmias </a:t>
            </a:r>
          </a:p>
        </p:txBody>
      </p:sp>
      <p:sp>
        <p:nvSpPr>
          <p:cNvPr id="102404" name="Rectangle 3"/>
          <p:cNvSpPr>
            <a:spLocks noGrp="1" noChangeArrowheads="1"/>
          </p:cNvSpPr>
          <p:nvPr>
            <p:ph type="body" idx="1"/>
          </p:nvPr>
        </p:nvSpPr>
        <p:spPr/>
        <p:txBody>
          <a:bodyPr/>
          <a:lstStyle/>
          <a:p>
            <a:pPr eaLnBrk="1" hangingPunct="1">
              <a:lnSpc>
                <a:spcPct val="90000"/>
              </a:lnSpc>
            </a:pPr>
            <a:r>
              <a:rPr lang="en-US" sz="2800" dirty="0" smtClean="0"/>
              <a:t>Disturbance of the heart rhythm</a:t>
            </a:r>
          </a:p>
          <a:p>
            <a:pPr eaLnBrk="1" hangingPunct="1">
              <a:lnSpc>
                <a:spcPct val="90000"/>
              </a:lnSpc>
            </a:pPr>
            <a:r>
              <a:rPr lang="en-US" sz="2800" dirty="0" smtClean="0"/>
              <a:t>Range from occasional “missed” or rapid beats to severe disturbances that affect the pumping ability of the heart</a:t>
            </a:r>
          </a:p>
          <a:p>
            <a:pPr eaLnBrk="1" hangingPunct="1">
              <a:lnSpc>
                <a:spcPct val="90000"/>
              </a:lnSpc>
            </a:pPr>
            <a:r>
              <a:rPr lang="en-US" sz="2800" dirty="0" smtClean="0"/>
              <a:t>Examples: </a:t>
            </a:r>
          </a:p>
          <a:p>
            <a:pPr lvl="1" eaLnBrk="1" hangingPunct="1">
              <a:lnSpc>
                <a:spcPct val="90000"/>
              </a:lnSpc>
            </a:pPr>
            <a:r>
              <a:rPr lang="en-US" sz="2400" dirty="0" smtClean="0"/>
              <a:t>Tachycardia, flutter, fibrillation, </a:t>
            </a:r>
            <a:r>
              <a:rPr lang="en-US" sz="2400" dirty="0" err="1" smtClean="0"/>
              <a:t>bradycardia</a:t>
            </a:r>
            <a:r>
              <a:rPr lang="en-US" sz="2400" dirty="0" smtClean="0"/>
              <a:t>, premature ventricular contractions (PVCs), premature atrial contractions (PACs), </a:t>
            </a:r>
            <a:r>
              <a:rPr lang="en-US" sz="2400" dirty="0" err="1" smtClean="0"/>
              <a:t>asystole</a:t>
            </a:r>
            <a:endParaRPr lang="en-US"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229600" cy="715963"/>
          </a:xfrm>
        </p:spPr>
        <p:txBody>
          <a:bodyPr/>
          <a:lstStyle/>
          <a:p>
            <a:pPr eaLnBrk="1" hangingPunct="1"/>
            <a:r>
              <a:rPr lang="en-US" sz="4000" smtClean="0"/>
              <a:t>More heart anatomy</a:t>
            </a:r>
          </a:p>
        </p:txBody>
      </p:sp>
      <p:sp>
        <p:nvSpPr>
          <p:cNvPr id="18435" name="Rectangle 3"/>
          <p:cNvSpPr>
            <a:spLocks noGrp="1" noChangeArrowheads="1"/>
          </p:cNvSpPr>
          <p:nvPr>
            <p:ph type="body" sz="half" idx="1"/>
          </p:nvPr>
        </p:nvSpPr>
        <p:spPr>
          <a:xfrm>
            <a:off x="0" y="1143000"/>
            <a:ext cx="8915400" cy="5410200"/>
          </a:xfrm>
        </p:spPr>
        <p:txBody>
          <a:bodyPr>
            <a:normAutofit lnSpcReduction="10000"/>
          </a:bodyPr>
          <a:lstStyle/>
          <a:p>
            <a:pPr eaLnBrk="1" hangingPunct="1"/>
            <a:r>
              <a:rPr lang="en-US" sz="3300" b="1" smtClean="0"/>
              <a:t>Pulmonary veins</a:t>
            </a:r>
            <a:r>
              <a:rPr lang="en-US" sz="3300" smtClean="0"/>
              <a:t>: returns O</a:t>
            </a:r>
            <a:r>
              <a:rPr lang="en-US" sz="3300" baseline="-25000" smtClean="0"/>
              <a:t>2</a:t>
            </a:r>
            <a:r>
              <a:rPr lang="en-US" sz="3300" smtClean="0"/>
              <a:t> rich</a:t>
            </a:r>
          </a:p>
          <a:p>
            <a:pPr eaLnBrk="1" hangingPunct="1">
              <a:buFontTx/>
              <a:buNone/>
            </a:pPr>
            <a:r>
              <a:rPr lang="en-US" sz="3300" smtClean="0"/>
              <a:t>   blood back to the heart on L side</a:t>
            </a:r>
          </a:p>
          <a:p>
            <a:pPr eaLnBrk="1" hangingPunct="1"/>
            <a:r>
              <a:rPr lang="en-US" sz="3300" b="1" smtClean="0"/>
              <a:t>Pulmonary circulation</a:t>
            </a:r>
            <a:r>
              <a:rPr lang="en-US" sz="3300" smtClean="0"/>
              <a:t>: circulation from the R side of the heart, to the lungs, and back to the L side of heart </a:t>
            </a:r>
          </a:p>
          <a:p>
            <a:pPr eaLnBrk="1" hangingPunct="1"/>
            <a:r>
              <a:rPr lang="en-US" sz="3300" smtClean="0"/>
              <a:t>R side of heart acts as pulmonary circuit pump, receiving O</a:t>
            </a:r>
            <a:r>
              <a:rPr lang="en-US" sz="3300" baseline="-25000" smtClean="0"/>
              <a:t>2</a:t>
            </a:r>
            <a:r>
              <a:rPr lang="en-US" sz="3300" smtClean="0"/>
              <a:t> poor blood from veins </a:t>
            </a:r>
          </a:p>
          <a:p>
            <a:pPr eaLnBrk="1" hangingPunct="1"/>
            <a:r>
              <a:rPr lang="en-US" sz="3300" b="1" smtClean="0"/>
              <a:t>Aorta</a:t>
            </a:r>
            <a:r>
              <a:rPr lang="en-US" sz="3300" smtClean="0"/>
              <a:t>: where blood is pumped OUT of the heart, from which systemic arteries branch to supply blood to all other tissues </a:t>
            </a:r>
          </a:p>
        </p:txBody>
      </p:sp>
      <p:pic>
        <p:nvPicPr>
          <p:cNvPr id="18436" name="Picture 4" descr="MPj04331400000[1]"/>
          <p:cNvPicPr>
            <a:picLocks noGrp="1" noChangeAspect="1" noChangeArrowheads="1"/>
          </p:cNvPicPr>
          <p:nvPr>
            <p:ph sz="half" idx="2"/>
          </p:nvPr>
        </p:nvPicPr>
        <p:blipFill>
          <a:blip r:embed="rId3"/>
          <a:srcRect/>
          <a:stretch>
            <a:fillRect/>
          </a:stretch>
        </p:blipFill>
        <p:spPr>
          <a:xfrm>
            <a:off x="6858000" y="0"/>
            <a:ext cx="2286000" cy="20574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229600" cy="1143000"/>
          </a:xfrm>
        </p:spPr>
        <p:txBody>
          <a:bodyPr/>
          <a:lstStyle/>
          <a:p>
            <a:pPr eaLnBrk="1" hangingPunct="1"/>
            <a:r>
              <a:rPr lang="en-US" smtClean="0"/>
              <a:t>More heart Anatomy </a:t>
            </a:r>
          </a:p>
        </p:txBody>
      </p:sp>
      <p:sp>
        <p:nvSpPr>
          <p:cNvPr id="19459" name="Rectangle 3"/>
          <p:cNvSpPr>
            <a:spLocks noGrp="1" noChangeArrowheads="1"/>
          </p:cNvSpPr>
          <p:nvPr>
            <p:ph type="body" sz="half" idx="1"/>
          </p:nvPr>
        </p:nvSpPr>
        <p:spPr>
          <a:xfrm>
            <a:off x="0" y="1219200"/>
            <a:ext cx="8763000" cy="5410200"/>
          </a:xfrm>
        </p:spPr>
        <p:txBody>
          <a:bodyPr/>
          <a:lstStyle/>
          <a:p>
            <a:pPr algn="just" eaLnBrk="1" hangingPunct="1"/>
            <a:r>
              <a:rPr lang="en-US" sz="3300" smtClean="0"/>
              <a:t>O</a:t>
            </a:r>
            <a:r>
              <a:rPr lang="en-US" sz="3300" baseline="-25000" smtClean="0"/>
              <a:t>2</a:t>
            </a:r>
            <a:r>
              <a:rPr lang="en-US" sz="3300" smtClean="0"/>
              <a:t> poor blood circulate from the tissues back to Rt. atrium through the systemic veins, where it is finally emptied into the superior vena cava</a:t>
            </a:r>
          </a:p>
          <a:p>
            <a:pPr algn="just" eaLnBrk="1" hangingPunct="1"/>
            <a:r>
              <a:rPr lang="en-US" sz="3300" b="1" smtClean="0"/>
              <a:t>Systemic circulation</a:t>
            </a:r>
            <a:r>
              <a:rPr lang="en-US" sz="3300" smtClean="0"/>
              <a:t>: circulation from Lt. side heart, through body tissues and back to Rt. side </a:t>
            </a:r>
          </a:p>
          <a:p>
            <a:pPr algn="just" eaLnBrk="1" hangingPunct="1"/>
            <a:r>
              <a:rPr lang="en-US" sz="3300" b="1" smtClean="0"/>
              <a:t>VEINS</a:t>
            </a:r>
            <a:r>
              <a:rPr lang="en-US" sz="3300" smtClean="0"/>
              <a:t>: bring blood TO HEART </a:t>
            </a:r>
          </a:p>
          <a:p>
            <a:pPr algn="just" eaLnBrk="1" hangingPunct="1"/>
            <a:r>
              <a:rPr lang="en-US" sz="3300" b="1" smtClean="0"/>
              <a:t>ARTERIES</a:t>
            </a:r>
            <a:r>
              <a:rPr lang="en-US" sz="3300" smtClean="0"/>
              <a:t>: carry blood AWAY FROM HEART </a:t>
            </a:r>
          </a:p>
          <a:p>
            <a:pPr algn="just" eaLnBrk="1" hangingPunct="1"/>
            <a:endParaRPr lang="en-US" sz="3300" smtClean="0"/>
          </a:p>
        </p:txBody>
      </p:sp>
      <p:pic>
        <p:nvPicPr>
          <p:cNvPr id="19460" name="Picture 4" descr="MCj03666180000[1]"/>
          <p:cNvPicPr>
            <a:picLocks noGrp="1" noChangeAspect="1" noChangeArrowheads="1"/>
          </p:cNvPicPr>
          <p:nvPr>
            <p:ph sz="half" idx="2"/>
          </p:nvPr>
        </p:nvPicPr>
        <p:blipFill>
          <a:blip r:embed="rId5"/>
          <a:srcRect/>
          <a:stretch>
            <a:fillRect/>
          </a:stretch>
        </p:blipFill>
        <p:spPr>
          <a:xfrm>
            <a:off x="7391400" y="0"/>
            <a:ext cx="1752600" cy="1535113"/>
          </a:xfrm>
          <a:noFill/>
        </p:spPr>
      </p:pic>
      <p:pic>
        <p:nvPicPr>
          <p:cNvPr id="25606" name="Picture 6">
            <a:hlinkClick r:id="" action="ppaction://media"/>
          </p:cNvPr>
          <p:cNvPicPr>
            <a:picLocks noRot="1" noChangeAspect="1" noChangeArrowheads="1"/>
          </p:cNvPicPr>
          <p:nvPr>
            <a:wavAudioFile r:embed="rId1" name="MSj03884880000[1].wav"/>
          </p:nvPr>
        </p:nvPicPr>
        <p:blipFill>
          <a:blip r:embed="rId6"/>
          <a:srcRect/>
          <a:stretch>
            <a:fillRect/>
          </a:stretch>
        </p:blipFill>
        <p:spPr bwMode="auto">
          <a:xfrm>
            <a:off x="8229600" y="4953000"/>
            <a:ext cx="304800" cy="304800"/>
          </a:xfrm>
          <a:prstGeom prst="rect">
            <a:avLst/>
          </a:prstGeom>
          <a:noFill/>
          <a:ln w="9525">
            <a:noFill/>
            <a:miter lim="800000"/>
            <a:headEnd/>
            <a:tailEnd/>
          </a:ln>
        </p:spPr>
      </p:pic>
      <p:pic>
        <p:nvPicPr>
          <p:cNvPr id="25607" name="MSSN01005_0000[1].mid">
            <a:hlinkClick r:id="" action="ppaction://media"/>
          </p:cNvPr>
          <p:cNvPicPr>
            <a:picLocks noRot="1" noChangeAspect="1" noChangeArrowheads="1"/>
          </p:cNvPicPr>
          <p:nvPr>
            <a:audioFile r:link="rId2"/>
          </p:nvPr>
        </p:nvPicPr>
        <p:blipFill>
          <a:blip r:embed="rId7"/>
          <a:srcRect/>
          <a:stretch>
            <a:fillRect/>
          </a:stretch>
        </p:blipFill>
        <p:spPr bwMode="auto">
          <a:xfrm>
            <a:off x="3886200" y="5715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0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7" fill="hold"/>
                                        <p:tgtEl>
                                          <p:spTgt spid="25606"/>
                                        </p:tgtEl>
                                      </p:cBhvr>
                                    </p:cmd>
                                  </p:childTnLst>
                                </p:cTn>
                              </p:par>
                            </p:childTnLst>
                          </p:cTn>
                        </p:par>
                      </p:childTnLst>
                    </p:cTn>
                  </p:par>
                </p:childTnLst>
              </p:cTn>
              <p:nextCondLst>
                <p:cond evt="onClick" delay="0">
                  <p:tgtEl>
                    <p:spTgt spid="2560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606"/>
                </p:tgtEl>
              </p:cMediaNode>
            </p:audio>
            <p:seq concurrent="1" nextAc="seek">
              <p:cTn id="8" restart="whenNotActive" fill="hold" evtFilter="cancelBubble" nodeType="interactiveSeq">
                <p:stCondLst>
                  <p:cond evt="onClick" delay="0">
                    <p:tgtEl>
                      <p:spTgt spid="2560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9382" fill="hold"/>
                                        <p:tgtEl>
                                          <p:spTgt spid="25607"/>
                                        </p:tgtEl>
                                      </p:cBhvr>
                                    </p:cmd>
                                  </p:childTnLst>
                                </p:cTn>
                              </p:par>
                            </p:childTnLst>
                          </p:cTn>
                        </p:par>
                      </p:childTnLst>
                    </p:cTn>
                  </p:par>
                </p:childTnLst>
              </p:cTn>
              <p:nextCondLst>
                <p:cond evt="onClick" delay="0">
                  <p:tgtEl>
                    <p:spTgt spid="2560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560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8229600" cy="868363"/>
          </a:xfrm>
        </p:spPr>
        <p:txBody>
          <a:bodyPr/>
          <a:lstStyle/>
          <a:p>
            <a:pPr eaLnBrk="1" hangingPunct="1"/>
            <a:r>
              <a:rPr lang="en-US" smtClean="0"/>
              <a:t>Valves  </a:t>
            </a:r>
          </a:p>
        </p:txBody>
      </p:sp>
      <p:sp>
        <p:nvSpPr>
          <p:cNvPr id="20483" name="Rectangle 3"/>
          <p:cNvSpPr>
            <a:spLocks noGrp="1" noChangeArrowheads="1"/>
          </p:cNvSpPr>
          <p:nvPr>
            <p:ph type="body" sz="half" idx="1"/>
          </p:nvPr>
        </p:nvSpPr>
        <p:spPr>
          <a:xfrm>
            <a:off x="0" y="762000"/>
            <a:ext cx="8763000" cy="5867400"/>
          </a:xfrm>
        </p:spPr>
        <p:txBody>
          <a:bodyPr/>
          <a:lstStyle/>
          <a:p>
            <a:pPr algn="just" eaLnBrk="1" hangingPunct="1"/>
            <a:r>
              <a:rPr lang="en-US" smtClean="0"/>
              <a:t>4 valves ensure blood flow in ONE direction</a:t>
            </a:r>
          </a:p>
          <a:p>
            <a:pPr algn="just" eaLnBrk="1" hangingPunct="1">
              <a:buFontTx/>
              <a:buChar char="-"/>
            </a:pPr>
            <a:r>
              <a:rPr lang="en-US" smtClean="0"/>
              <a:t>From atria through the ventricles &amp; out the great arteries leaving the heart </a:t>
            </a:r>
          </a:p>
          <a:p>
            <a:pPr algn="just" eaLnBrk="1" hangingPunct="1">
              <a:buFontTx/>
              <a:buChar char="-"/>
            </a:pPr>
            <a:r>
              <a:rPr lang="en-US" b="1" smtClean="0"/>
              <a:t>AV valves</a:t>
            </a:r>
            <a:r>
              <a:rPr lang="en-US" smtClean="0"/>
              <a:t>: atrioventricular valves, prevent backflow into the atria when ventricles are closed </a:t>
            </a:r>
          </a:p>
          <a:p>
            <a:pPr algn="just" eaLnBrk="1" hangingPunct="1">
              <a:buFontTx/>
              <a:buChar char="-"/>
            </a:pPr>
            <a:r>
              <a:rPr lang="en-US" b="1" smtClean="0"/>
              <a:t>Bicuspid</a:t>
            </a:r>
            <a:r>
              <a:rPr lang="en-US" smtClean="0"/>
              <a:t>: left AV valve- or mitral valve, has 2 flaps of endocardium </a:t>
            </a:r>
          </a:p>
          <a:p>
            <a:pPr algn="just" eaLnBrk="1" hangingPunct="1">
              <a:buFontTx/>
              <a:buChar char="-"/>
            </a:pPr>
            <a:r>
              <a:rPr lang="en-US" b="1" smtClean="0"/>
              <a:t>Tricuspid valve</a:t>
            </a:r>
            <a:r>
              <a:rPr lang="en-US" smtClean="0"/>
              <a:t>: right AV valve, has 3 flaps </a:t>
            </a:r>
          </a:p>
          <a:p>
            <a:pPr algn="just" eaLnBrk="1" hangingPunct="1">
              <a:buFontTx/>
              <a:buChar char="-"/>
            </a:pPr>
            <a:r>
              <a:rPr lang="en-US" b="1" smtClean="0"/>
              <a:t>Chordae tendineae:</a:t>
            </a:r>
            <a:r>
              <a:rPr lang="en-US" smtClean="0"/>
              <a:t> tiny white cords that anchor the flaps to the walls on the ventricles </a:t>
            </a:r>
          </a:p>
        </p:txBody>
      </p:sp>
      <p:pic>
        <p:nvPicPr>
          <p:cNvPr id="20484" name="Picture 5" descr="MCj02395490000[1]"/>
          <p:cNvPicPr>
            <a:picLocks noGrp="1" noChangeAspect="1" noChangeArrowheads="1"/>
          </p:cNvPicPr>
          <p:nvPr>
            <p:ph sz="half" idx="2"/>
          </p:nvPr>
        </p:nvPicPr>
        <p:blipFill>
          <a:blip r:embed="rId3"/>
          <a:srcRect/>
          <a:stretch>
            <a:fillRect/>
          </a:stretch>
        </p:blipFill>
        <p:spPr>
          <a:xfrm>
            <a:off x="8001000" y="0"/>
            <a:ext cx="1143000" cy="1058863"/>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smtClean="0"/>
          </a:p>
        </p:txBody>
      </p:sp>
      <p:sp>
        <p:nvSpPr>
          <p:cNvPr id="23555" name="Content Placeholder 2"/>
          <p:cNvSpPr>
            <a:spLocks noGrp="1"/>
          </p:cNvSpPr>
          <p:nvPr>
            <p:ph idx="1"/>
          </p:nvPr>
        </p:nvSpPr>
        <p:spPr/>
        <p:txBody>
          <a:bodyPr/>
          <a:lstStyle/>
          <a:p>
            <a:pPr eaLnBrk="1" hangingPunct="1"/>
            <a:endParaRPr lang="en-US" smtClean="0"/>
          </a:p>
        </p:txBody>
      </p:sp>
      <p:pic>
        <p:nvPicPr>
          <p:cNvPr id="2355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lstStyle/>
          <a:p>
            <a:pPr eaLnBrk="1" hangingPunct="1"/>
            <a:r>
              <a:rPr lang="en-US" sz="4000" smtClean="0"/>
              <a:t>Valves con’t.</a:t>
            </a:r>
          </a:p>
        </p:txBody>
      </p:sp>
      <p:sp>
        <p:nvSpPr>
          <p:cNvPr id="24579" name="Rectangle 3"/>
          <p:cNvSpPr>
            <a:spLocks noGrp="1" noChangeArrowheads="1"/>
          </p:cNvSpPr>
          <p:nvPr>
            <p:ph type="body" sz="half" idx="1"/>
          </p:nvPr>
        </p:nvSpPr>
        <p:spPr>
          <a:xfrm>
            <a:off x="228600" y="1066800"/>
            <a:ext cx="8763000" cy="5211763"/>
          </a:xfrm>
        </p:spPr>
        <p:txBody>
          <a:bodyPr/>
          <a:lstStyle/>
          <a:p>
            <a:pPr algn="just" eaLnBrk="1" hangingPunct="1"/>
            <a:r>
              <a:rPr lang="en-US" sz="3300" b="1" smtClean="0"/>
              <a:t>Semilunar valves: </a:t>
            </a:r>
            <a:r>
              <a:rPr lang="en-US" sz="3300" smtClean="0"/>
              <a:t>guards the bases of 2 large arteries leaving the ventricular chamber.</a:t>
            </a:r>
          </a:p>
          <a:p>
            <a:pPr algn="just" eaLnBrk="1" hangingPunct="1">
              <a:buFontTx/>
              <a:buNone/>
            </a:pPr>
            <a:endParaRPr lang="en-US" sz="3300" smtClean="0"/>
          </a:p>
          <a:p>
            <a:pPr algn="just" eaLnBrk="1" hangingPunct="1"/>
            <a:r>
              <a:rPr lang="en-US" sz="3300" smtClean="0"/>
              <a:t>AKA: pulmonary &amp; aortic semilunar valves</a:t>
            </a:r>
          </a:p>
          <a:p>
            <a:pPr algn="just" eaLnBrk="1" hangingPunct="1">
              <a:buFontTx/>
              <a:buNone/>
            </a:pPr>
            <a:endParaRPr lang="en-US" sz="3300" smtClean="0"/>
          </a:p>
          <a:p>
            <a:pPr algn="just" eaLnBrk="1" hangingPunct="1"/>
            <a:r>
              <a:rPr lang="en-US" sz="3300" smtClean="0"/>
              <a:t>Each semilunar valve has 3 leaflets that fit tightly together when the vales are closed</a:t>
            </a:r>
            <a:r>
              <a:rPr lang="en-US" sz="3300" b="1"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8229600" cy="639763"/>
          </a:xfrm>
        </p:spPr>
        <p:txBody>
          <a:bodyPr>
            <a:normAutofit fontScale="90000"/>
          </a:bodyPr>
          <a:lstStyle/>
          <a:p>
            <a:pPr eaLnBrk="1" hangingPunct="1"/>
            <a:r>
              <a:rPr lang="en-US" sz="4000" smtClean="0"/>
              <a:t>Valves con’t </a:t>
            </a:r>
          </a:p>
        </p:txBody>
      </p:sp>
      <p:sp>
        <p:nvSpPr>
          <p:cNvPr id="25603" name="Rectangle 3"/>
          <p:cNvSpPr>
            <a:spLocks noGrp="1" noChangeArrowheads="1"/>
          </p:cNvSpPr>
          <p:nvPr>
            <p:ph type="body" sz="half" idx="1"/>
          </p:nvPr>
        </p:nvSpPr>
        <p:spPr>
          <a:xfrm>
            <a:off x="0" y="1143000"/>
            <a:ext cx="8686800" cy="5410200"/>
          </a:xfrm>
        </p:spPr>
        <p:txBody>
          <a:bodyPr/>
          <a:lstStyle/>
          <a:p>
            <a:pPr algn="just" eaLnBrk="1" hangingPunct="1"/>
            <a:r>
              <a:rPr lang="en-US" sz="3300" smtClean="0"/>
              <a:t>Each set of valves operates at a different time.</a:t>
            </a:r>
          </a:p>
          <a:p>
            <a:pPr algn="just" eaLnBrk="1" hangingPunct="1">
              <a:buFontTx/>
              <a:buNone/>
            </a:pPr>
            <a:endParaRPr lang="en-US" sz="3300" smtClean="0"/>
          </a:p>
          <a:p>
            <a:pPr algn="just" eaLnBrk="1" hangingPunct="1"/>
            <a:r>
              <a:rPr lang="en-US" sz="3300" smtClean="0"/>
              <a:t>AV valves re-open during heart relaxation and closed when ventricles contract.</a:t>
            </a:r>
          </a:p>
          <a:p>
            <a:pPr algn="just" eaLnBrk="1" hangingPunct="1">
              <a:buFontTx/>
              <a:buNone/>
            </a:pPr>
            <a:endParaRPr lang="en-US" sz="3300" smtClean="0"/>
          </a:p>
          <a:p>
            <a:pPr algn="just" eaLnBrk="1" hangingPunct="1"/>
            <a:r>
              <a:rPr lang="en-US" sz="3300" smtClean="0"/>
              <a:t>Semilunar valves are closed during heart relaxation and open when the ventricles contract</a:t>
            </a:r>
            <a:r>
              <a:rPr lang="en-US" sz="2900" smtClean="0"/>
              <a:t> </a:t>
            </a:r>
          </a:p>
          <a:p>
            <a:pPr algn="just" eaLnBrk="1" hangingPunct="1"/>
            <a:endParaRPr lang="en-US" sz="29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8229600" cy="715963"/>
          </a:xfrm>
        </p:spPr>
        <p:txBody>
          <a:bodyPr>
            <a:normAutofit fontScale="90000"/>
          </a:bodyPr>
          <a:lstStyle/>
          <a:p>
            <a:r>
              <a:rPr lang="en-US" sz="4000" b="1" dirty="0"/>
              <a:t>Coronary Arteries</a:t>
            </a:r>
            <a:br>
              <a:rPr lang="en-US" sz="4000" b="1" dirty="0"/>
            </a:br>
            <a:endParaRPr lang="en-US" sz="4000" dirty="0" smtClean="0"/>
          </a:p>
        </p:txBody>
      </p:sp>
      <p:sp>
        <p:nvSpPr>
          <p:cNvPr id="26627" name="Rectangle 3"/>
          <p:cNvSpPr>
            <a:spLocks noGrp="1" noChangeArrowheads="1"/>
          </p:cNvSpPr>
          <p:nvPr>
            <p:ph type="body" sz="half" idx="1"/>
          </p:nvPr>
        </p:nvSpPr>
        <p:spPr>
          <a:xfrm>
            <a:off x="228600" y="1752600"/>
            <a:ext cx="8229600" cy="4800600"/>
          </a:xfrm>
        </p:spPr>
        <p:txBody>
          <a:bodyPr/>
          <a:lstStyle/>
          <a:p>
            <a:r>
              <a:rPr lang="en-US" sz="3600" dirty="0"/>
              <a:t>The coronary circulation consists of the blood vessels that supply blood to, and remove blood from, the heart muscle itself. </a:t>
            </a:r>
          </a:p>
          <a:p>
            <a:endParaRPr lang="en-US" sz="3600" dirty="0"/>
          </a:p>
          <a:p>
            <a:pPr algn="just" eaLnBrk="1" hangingPunct="1"/>
            <a:r>
              <a:rPr lang="en-US" sz="3300" b="1" dirty="0" smtClean="0"/>
              <a:t>Rt. &amp; Lt. coronary arteries</a:t>
            </a:r>
            <a:r>
              <a:rPr lang="en-US" sz="3300" dirty="0" smtClean="0"/>
              <a:t>: provide blood supply for the heart </a:t>
            </a:r>
          </a:p>
          <a:p>
            <a:pPr algn="just" eaLnBrk="1" hangingPunct="1"/>
            <a:r>
              <a:rPr lang="en-US" sz="3300" b="1" dirty="0" smtClean="0"/>
              <a:t>Cardiac veins:</a:t>
            </a:r>
            <a:r>
              <a:rPr lang="en-US" sz="3300" dirty="0" smtClean="0"/>
              <a:t> drain myocardium </a:t>
            </a:r>
          </a:p>
        </p:txBody>
      </p:sp>
      <p:pic>
        <p:nvPicPr>
          <p:cNvPr id="26628" name="Picture 4" descr="MCHM00259_0000[1]"/>
          <p:cNvPicPr>
            <a:picLocks noGrp="1" noChangeAspect="1" noChangeArrowheads="1"/>
          </p:cNvPicPr>
          <p:nvPr>
            <p:ph sz="half" idx="2"/>
          </p:nvPr>
        </p:nvPicPr>
        <p:blipFill>
          <a:blip r:embed="rId3"/>
          <a:srcRect/>
          <a:stretch>
            <a:fillRect/>
          </a:stretch>
        </p:blipFill>
        <p:spPr>
          <a:xfrm>
            <a:off x="7315200" y="0"/>
            <a:ext cx="1828800" cy="1828800"/>
          </a:xfrm>
          <a:noFill/>
        </p:spPr>
      </p:pic>
      <p:pic>
        <p:nvPicPr>
          <p:cNvPr id="5" name="Picture 3" descr="http://upload.wikimedia.org/wikipedia/commons/thumb/4/46/Gray492.png/220px-Gray492.png">
            <a:hlinkClick r:id="rId4"/>
          </p:cNvPr>
          <p:cNvPicPr>
            <a:picLocks noChangeAspect="1" noChangeArrowheads="1"/>
          </p:cNvPicPr>
          <p:nvPr/>
        </p:nvPicPr>
        <p:blipFill>
          <a:blip r:embed="rId5"/>
          <a:srcRect/>
          <a:stretch>
            <a:fillRect/>
          </a:stretch>
        </p:blipFill>
        <p:spPr bwMode="auto">
          <a:xfrm>
            <a:off x="7048500" y="0"/>
            <a:ext cx="2095500"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8229600" cy="868363"/>
          </a:xfrm>
        </p:spPr>
        <p:txBody>
          <a:bodyPr/>
          <a:lstStyle/>
          <a:p>
            <a:pPr eaLnBrk="1" hangingPunct="1"/>
            <a:r>
              <a:rPr lang="en-US" smtClean="0"/>
              <a:t>Physiology of the heart</a:t>
            </a:r>
          </a:p>
        </p:txBody>
      </p:sp>
      <p:sp>
        <p:nvSpPr>
          <p:cNvPr id="28675" name="Rectangle 3"/>
          <p:cNvSpPr>
            <a:spLocks noGrp="1" noChangeArrowheads="1"/>
          </p:cNvSpPr>
          <p:nvPr>
            <p:ph type="body" sz="half" idx="1"/>
          </p:nvPr>
        </p:nvSpPr>
        <p:spPr>
          <a:xfrm>
            <a:off x="0" y="1219200"/>
            <a:ext cx="8534400" cy="5410200"/>
          </a:xfrm>
        </p:spPr>
        <p:txBody>
          <a:bodyPr/>
          <a:lstStyle/>
          <a:p>
            <a:pPr algn="just" eaLnBrk="1" hangingPunct="1"/>
            <a:r>
              <a:rPr lang="en-US" sz="3400" dirty="0" smtClean="0"/>
              <a:t>Cardiac muscle cells contract even if all nervous connections are cut. </a:t>
            </a:r>
          </a:p>
          <a:p>
            <a:pPr algn="just" eaLnBrk="1" hangingPunct="1"/>
            <a:r>
              <a:rPr lang="en-US" sz="3400" dirty="0" smtClean="0"/>
              <a:t>Muscles cells in different areas within the heart have different rhythms</a:t>
            </a:r>
          </a:p>
          <a:p>
            <a:pPr algn="just" eaLnBrk="1" hangingPunct="1"/>
            <a:r>
              <a:rPr lang="en-US" sz="3400" dirty="0" smtClean="0"/>
              <a:t>Atrial cells beat 60 times per minutes</a:t>
            </a:r>
          </a:p>
          <a:p>
            <a:pPr algn="just" eaLnBrk="1" hangingPunct="1"/>
            <a:r>
              <a:rPr lang="en-US" sz="3400" dirty="0" smtClean="0"/>
              <a:t>Ventricle cells contract 20-40 times per minute</a:t>
            </a:r>
          </a:p>
        </p:txBody>
      </p:sp>
      <p:pic>
        <p:nvPicPr>
          <p:cNvPr id="28676" name="Picture 4" descr="MCj04347220000[1]"/>
          <p:cNvPicPr>
            <a:picLocks noGrp="1" noChangeAspect="1" noChangeArrowheads="1"/>
          </p:cNvPicPr>
          <p:nvPr>
            <p:ph sz="half" idx="2"/>
          </p:nvPr>
        </p:nvPicPr>
        <p:blipFill>
          <a:blip r:embed="rId3"/>
          <a:srcRect/>
          <a:stretch>
            <a:fillRect/>
          </a:stretch>
        </p:blipFill>
        <p:spPr>
          <a:xfrm>
            <a:off x="6858000" y="4267200"/>
            <a:ext cx="2286000" cy="2327275"/>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0"/>
            <a:ext cx="8229600" cy="868363"/>
          </a:xfrm>
        </p:spPr>
        <p:txBody>
          <a:bodyPr/>
          <a:lstStyle/>
          <a:p>
            <a:pPr eaLnBrk="1" hangingPunct="1"/>
            <a:r>
              <a:rPr lang="en-US" smtClean="0"/>
              <a:t>Regulating heart activity </a:t>
            </a:r>
          </a:p>
        </p:txBody>
      </p:sp>
      <p:sp>
        <p:nvSpPr>
          <p:cNvPr id="29699" name="Rectangle 3"/>
          <p:cNvSpPr>
            <a:spLocks noGrp="1" noChangeArrowheads="1"/>
          </p:cNvSpPr>
          <p:nvPr>
            <p:ph type="body" sz="half" idx="1"/>
          </p:nvPr>
        </p:nvSpPr>
        <p:spPr>
          <a:xfrm>
            <a:off x="152400" y="1600200"/>
            <a:ext cx="8686800" cy="5257800"/>
          </a:xfrm>
        </p:spPr>
        <p:txBody>
          <a:bodyPr/>
          <a:lstStyle/>
          <a:p>
            <a:pPr algn="just" eaLnBrk="1" hangingPunct="1"/>
            <a:r>
              <a:rPr lang="en-US" sz="3300" dirty="0" smtClean="0"/>
              <a:t>2 systems act to reg. heart activity</a:t>
            </a:r>
          </a:p>
          <a:p>
            <a:pPr algn="just" eaLnBrk="1" hangingPunct="1"/>
            <a:r>
              <a:rPr lang="en-US" sz="3300" dirty="0" smtClean="0"/>
              <a:t>1. </a:t>
            </a:r>
            <a:r>
              <a:rPr lang="en-US" sz="3300" b="1" dirty="0" smtClean="0"/>
              <a:t>Nerves of autonomic nervous system:</a:t>
            </a:r>
            <a:endParaRPr lang="en-US" sz="3300" dirty="0" smtClean="0"/>
          </a:p>
          <a:p>
            <a:pPr algn="just" eaLnBrk="1" hangingPunct="1">
              <a:buFontTx/>
              <a:buNone/>
            </a:pPr>
            <a:r>
              <a:rPr lang="en-US" sz="3300" dirty="0" smtClean="0"/>
              <a:t>       act as brakes &amp; accelerators to increase </a:t>
            </a:r>
          </a:p>
          <a:p>
            <a:pPr algn="just" eaLnBrk="1" hangingPunct="1">
              <a:buFontTx/>
              <a:buNone/>
            </a:pPr>
            <a:r>
              <a:rPr lang="en-US" sz="3300" dirty="0" smtClean="0"/>
              <a:t>       or decrease heart rate </a:t>
            </a:r>
          </a:p>
          <a:p>
            <a:pPr algn="just" eaLnBrk="1" hangingPunct="1"/>
            <a:r>
              <a:rPr lang="en-US" sz="3300" dirty="0" smtClean="0"/>
              <a:t>2. </a:t>
            </a:r>
            <a:r>
              <a:rPr lang="en-US" sz="3300" b="1" dirty="0" smtClean="0"/>
              <a:t>Intrinsic conduction system or nodal</a:t>
            </a:r>
            <a:r>
              <a:rPr lang="en-US" sz="3300" dirty="0" smtClean="0"/>
              <a:t> </a:t>
            </a:r>
          </a:p>
          <a:p>
            <a:pPr algn="just" eaLnBrk="1" hangingPunct="1">
              <a:buFontTx/>
              <a:buNone/>
            </a:pPr>
            <a:r>
              <a:rPr lang="en-US" sz="3300" dirty="0" smtClean="0"/>
              <a:t>       </a:t>
            </a:r>
            <a:r>
              <a:rPr lang="en-US" sz="3300" b="1" dirty="0" smtClean="0"/>
              <a:t>system:</a:t>
            </a:r>
            <a:r>
              <a:rPr lang="en-US" sz="3300" dirty="0" smtClean="0"/>
              <a:t> built into heart tissue &amp; sets its </a:t>
            </a:r>
          </a:p>
          <a:p>
            <a:pPr algn="just" eaLnBrk="1" hangingPunct="1">
              <a:buFontTx/>
              <a:buNone/>
            </a:pPr>
            <a:r>
              <a:rPr lang="en-US" sz="3300" dirty="0" smtClean="0"/>
              <a:t>       basic rhythm – enforces 75 beats per </a:t>
            </a:r>
          </a:p>
          <a:p>
            <a:pPr algn="just" eaLnBrk="1" hangingPunct="1">
              <a:buFontTx/>
              <a:buNone/>
            </a:pPr>
            <a:r>
              <a:rPr lang="en-US" sz="3300" dirty="0" smtClean="0"/>
              <a:t>       minute</a:t>
            </a:r>
          </a:p>
        </p:txBody>
      </p:sp>
      <p:pic>
        <p:nvPicPr>
          <p:cNvPr id="29700" name="Picture 4" descr="MCj04347480000[1]"/>
          <p:cNvPicPr>
            <a:picLocks noGrp="1" noChangeAspect="1" noChangeArrowheads="1"/>
          </p:cNvPicPr>
          <p:nvPr>
            <p:ph sz="half" idx="2"/>
          </p:nvPr>
        </p:nvPicPr>
        <p:blipFill>
          <a:blip r:embed="rId3"/>
          <a:srcRect/>
          <a:stretch>
            <a:fillRect/>
          </a:stretch>
        </p:blipFill>
        <p:spPr>
          <a:xfrm>
            <a:off x="7010400" y="0"/>
            <a:ext cx="1981200" cy="19812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The Heart</a:t>
            </a:r>
          </a:p>
        </p:txBody>
      </p:sp>
      <p:pic>
        <p:nvPicPr>
          <p:cNvPr id="8195" name="Picture 3"/>
          <p:cNvPicPr>
            <a:picLocks noChangeAspect="1" noChangeArrowheads="1"/>
          </p:cNvPicPr>
          <p:nvPr/>
        </p:nvPicPr>
        <p:blipFill>
          <a:blip r:embed="rId2"/>
          <a:srcRect/>
          <a:stretch>
            <a:fillRect/>
          </a:stretch>
        </p:blipFill>
        <p:spPr bwMode="auto">
          <a:xfrm>
            <a:off x="762000" y="1676400"/>
            <a:ext cx="7467600" cy="4838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t>Intrinsic Control of heartbeat</a:t>
            </a:r>
            <a:br>
              <a:rPr lang="en-US" b="1" dirty="0" smtClean="0"/>
            </a:br>
            <a:endParaRPr lang="en-US" dirty="0"/>
          </a:p>
        </p:txBody>
      </p:sp>
      <p:sp>
        <p:nvSpPr>
          <p:cNvPr id="3" name="Content Placeholder 2"/>
          <p:cNvSpPr>
            <a:spLocks noGrp="1"/>
          </p:cNvSpPr>
          <p:nvPr>
            <p:ph idx="1"/>
          </p:nvPr>
        </p:nvSpPr>
        <p:spPr>
          <a:xfrm>
            <a:off x="457200" y="1524000"/>
            <a:ext cx="8229600" cy="4800600"/>
          </a:xfrm>
        </p:spPr>
        <p:txBody>
          <a:bodyPr>
            <a:normAutofit fontScale="70000" lnSpcReduction="20000"/>
          </a:bodyPr>
          <a:lstStyle/>
          <a:p>
            <a:pPr algn="just" eaLnBrk="1" hangingPunct="1">
              <a:defRPr/>
            </a:pPr>
            <a:r>
              <a:rPr lang="en-US" dirty="0" smtClean="0"/>
              <a:t>SA node (located in the right atrium near the entrance of the superior vena cava)</a:t>
            </a:r>
          </a:p>
          <a:p>
            <a:pPr algn="just" eaLnBrk="1" hangingPunct="1">
              <a:defRPr/>
            </a:pPr>
            <a:endParaRPr lang="en-US" dirty="0" smtClean="0"/>
          </a:p>
          <a:p>
            <a:pPr algn="just" eaLnBrk="1" hangingPunct="1">
              <a:defRPr/>
            </a:pPr>
            <a:r>
              <a:rPr lang="en-US" dirty="0" smtClean="0"/>
              <a:t>AV node (located at the base of right atrium)</a:t>
            </a:r>
          </a:p>
          <a:p>
            <a:pPr algn="just" eaLnBrk="1" hangingPunct="1">
              <a:defRPr/>
            </a:pPr>
            <a:endParaRPr lang="en-US" dirty="0" smtClean="0"/>
          </a:p>
          <a:p>
            <a:pPr algn="just" eaLnBrk="1" hangingPunct="1">
              <a:defRPr/>
            </a:pPr>
            <a:r>
              <a:rPr lang="en-US" dirty="0" smtClean="0"/>
              <a:t>AV bundle (located in the </a:t>
            </a:r>
            <a:r>
              <a:rPr lang="en-US" dirty="0" err="1" smtClean="0"/>
              <a:t>intraventricular</a:t>
            </a:r>
            <a:r>
              <a:rPr lang="en-US" dirty="0" smtClean="0"/>
              <a:t> septum between the two ventricles that go in two directions right and left bundle branches that leave the septum to enter the walls of both ventricle)</a:t>
            </a:r>
          </a:p>
          <a:p>
            <a:pPr algn="just" eaLnBrk="1" hangingPunct="1">
              <a:defRPr/>
            </a:pPr>
            <a:endParaRPr lang="en-US" dirty="0" smtClean="0"/>
          </a:p>
          <a:p>
            <a:pPr algn="just" eaLnBrk="1" hangingPunct="1">
              <a:defRPr/>
            </a:pPr>
            <a:r>
              <a:rPr lang="en-US" dirty="0" smtClean="0"/>
              <a:t>Bundle Branches (the branching off the septum to the walls of the ventricles that run into the </a:t>
            </a:r>
            <a:r>
              <a:rPr lang="en-US" dirty="0" err="1" smtClean="0"/>
              <a:t>purkinje</a:t>
            </a:r>
            <a:r>
              <a:rPr lang="en-US" dirty="0" smtClean="0"/>
              <a:t> fibers that then make contact with ventricular myocardial cells to spread the impulse to the rest of the ventricles)</a:t>
            </a:r>
          </a:p>
          <a:p>
            <a:pPr algn="just" eaLnBrk="1" hangingPunct="1">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fontScale="90000"/>
          </a:bodyPr>
          <a:lstStyle/>
          <a:p>
            <a:pPr eaLnBrk="1" hangingPunct="1">
              <a:defRPr/>
            </a:pPr>
            <a:r>
              <a:rPr lang="en-US" b="1" dirty="0" smtClean="0"/>
              <a:t>Extrinsic Control of Heartbeat</a:t>
            </a:r>
            <a:br>
              <a:rPr lang="en-US" b="1" dirty="0" smtClean="0"/>
            </a:br>
            <a:endParaRPr lang="en-US" dirty="0"/>
          </a:p>
        </p:txBody>
      </p:sp>
      <p:sp>
        <p:nvSpPr>
          <p:cNvPr id="3" name="Content Placeholder 2"/>
          <p:cNvSpPr>
            <a:spLocks noGrp="1"/>
          </p:cNvSpPr>
          <p:nvPr>
            <p:ph idx="1"/>
          </p:nvPr>
        </p:nvSpPr>
        <p:spPr>
          <a:xfrm>
            <a:off x="228600" y="1295400"/>
            <a:ext cx="8610600" cy="5029200"/>
          </a:xfrm>
        </p:spPr>
        <p:txBody>
          <a:bodyPr>
            <a:normAutofit lnSpcReduction="10000"/>
          </a:bodyPr>
          <a:lstStyle/>
          <a:p>
            <a:pPr algn="just" eaLnBrk="1" hangingPunct="1">
              <a:defRPr/>
            </a:pPr>
            <a:r>
              <a:rPr lang="en-US" dirty="0" smtClean="0"/>
              <a:t>Autonomic system with two subdivisions: the sympathetic division and the parasympathetic division. </a:t>
            </a:r>
          </a:p>
          <a:p>
            <a:pPr algn="just" eaLnBrk="1" hangingPunct="1">
              <a:defRPr/>
            </a:pPr>
            <a:endParaRPr lang="en-US" dirty="0" smtClean="0"/>
          </a:p>
          <a:p>
            <a:pPr algn="just" eaLnBrk="1" hangingPunct="1">
              <a:defRPr/>
            </a:pPr>
            <a:r>
              <a:rPr lang="en-US" dirty="0" smtClean="0"/>
              <a:t>Hormonal control of blood pressure</a:t>
            </a:r>
          </a:p>
          <a:p>
            <a:pPr lvl="1" algn="just" eaLnBrk="1" hangingPunct="1">
              <a:defRPr/>
            </a:pPr>
            <a:r>
              <a:rPr lang="en-US" dirty="0" smtClean="0"/>
              <a:t>Epinephrine</a:t>
            </a:r>
          </a:p>
          <a:p>
            <a:pPr lvl="1" algn="just" eaLnBrk="1" hangingPunct="1">
              <a:defRPr/>
            </a:pPr>
            <a:r>
              <a:rPr lang="en-US" dirty="0" err="1" smtClean="0"/>
              <a:t>Norepinephrine</a:t>
            </a:r>
            <a:endParaRPr lang="en-US" dirty="0" smtClean="0"/>
          </a:p>
          <a:p>
            <a:pPr lvl="1" algn="just" eaLnBrk="1" hangingPunct="1">
              <a:defRPr/>
            </a:pPr>
            <a:r>
              <a:rPr lang="en-US" dirty="0" smtClean="0"/>
              <a:t>ANP : </a:t>
            </a:r>
            <a:r>
              <a:rPr lang="en-US" dirty="0" err="1" smtClean="0"/>
              <a:t>Atrial</a:t>
            </a:r>
            <a:r>
              <a:rPr lang="en-US" dirty="0" smtClean="0"/>
              <a:t> </a:t>
            </a:r>
            <a:r>
              <a:rPr lang="en-US" dirty="0" err="1" smtClean="0"/>
              <a:t>natriuretic</a:t>
            </a:r>
            <a:r>
              <a:rPr lang="en-US" dirty="0" smtClean="0"/>
              <a:t> peptide</a:t>
            </a:r>
          </a:p>
          <a:p>
            <a:pPr lvl="1" algn="just" eaLnBrk="1" hangingPunct="1">
              <a:defRPr/>
            </a:pPr>
            <a:r>
              <a:rPr lang="en-US" dirty="0" smtClean="0"/>
              <a:t>ADH: </a:t>
            </a:r>
            <a:r>
              <a:rPr lang="en-US" dirty="0" err="1" smtClean="0"/>
              <a:t>Antidiuretic</a:t>
            </a:r>
            <a:r>
              <a:rPr lang="en-US" dirty="0" smtClean="0"/>
              <a:t> hormone</a:t>
            </a:r>
          </a:p>
          <a:p>
            <a:pPr lvl="1" algn="just" eaLnBrk="1" hangingPunct="1">
              <a:defRPr/>
            </a:pPr>
            <a:r>
              <a:rPr lang="en-US" dirty="0" err="1" smtClean="0"/>
              <a:t>Renin-Angiotension</a:t>
            </a:r>
            <a:r>
              <a:rPr lang="en-US" dirty="0" smtClean="0"/>
              <a:t> system</a:t>
            </a:r>
          </a:p>
          <a:p>
            <a:pPr algn="just" eaLnBrk="1" hangingPunct="1">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a:xfrm>
            <a:off x="5943600" y="1295400"/>
            <a:ext cx="2971800" cy="5257800"/>
          </a:xfrm>
        </p:spPr>
        <p:txBody>
          <a:bodyPr>
            <a:normAutofit fontScale="92500"/>
          </a:bodyPr>
          <a:lstStyle/>
          <a:p>
            <a:pPr eaLnBrk="1" hangingPunct="1">
              <a:buFontTx/>
              <a:buNone/>
              <a:defRPr/>
            </a:pPr>
            <a:r>
              <a:rPr lang="en-US" dirty="0" smtClean="0"/>
              <a:t>1-Sinoatrial node (SA node) </a:t>
            </a:r>
          </a:p>
          <a:p>
            <a:pPr eaLnBrk="1" hangingPunct="1">
              <a:buFontTx/>
              <a:buNone/>
              <a:defRPr/>
            </a:pPr>
            <a:r>
              <a:rPr lang="en-US" dirty="0" smtClean="0"/>
              <a:t>2-Atrioventricular node (AV node) </a:t>
            </a:r>
          </a:p>
          <a:p>
            <a:pPr eaLnBrk="1" hangingPunct="1">
              <a:buFontTx/>
              <a:buNone/>
              <a:defRPr/>
            </a:pPr>
            <a:r>
              <a:rPr lang="en-US" dirty="0" smtClean="0"/>
              <a:t>3-Common AV Bundle </a:t>
            </a:r>
          </a:p>
          <a:p>
            <a:pPr eaLnBrk="1" hangingPunct="1">
              <a:buFontTx/>
              <a:buNone/>
              <a:defRPr/>
            </a:pPr>
            <a:r>
              <a:rPr lang="en-US" dirty="0" smtClean="0"/>
              <a:t>4-Right &amp; Left Bundle Branches </a:t>
            </a:r>
          </a:p>
          <a:p>
            <a:pPr eaLnBrk="1" hangingPunct="1">
              <a:defRPr/>
            </a:pPr>
            <a:endParaRPr lang="en-US" dirty="0"/>
          </a:p>
        </p:txBody>
      </p:sp>
      <p:pic>
        <p:nvPicPr>
          <p:cNvPr id="32772" name="Picture 2" descr="http://www.cardioconsult.com/images/Heart3.gif"/>
          <p:cNvPicPr>
            <a:picLocks noChangeAspect="1" noChangeArrowheads="1"/>
          </p:cNvPicPr>
          <p:nvPr/>
        </p:nvPicPr>
        <p:blipFill>
          <a:blip r:embed="rId2"/>
          <a:srcRect/>
          <a:stretch>
            <a:fillRect/>
          </a:stretch>
        </p:blipFill>
        <p:spPr bwMode="auto">
          <a:xfrm>
            <a:off x="381000" y="0"/>
            <a:ext cx="5257800" cy="7213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0"/>
            <a:ext cx="8229600" cy="1143000"/>
          </a:xfrm>
        </p:spPr>
        <p:txBody>
          <a:bodyPr/>
          <a:lstStyle/>
          <a:p>
            <a:pPr eaLnBrk="1" hangingPunct="1"/>
            <a:r>
              <a:rPr lang="en-US" smtClean="0"/>
              <a:t>Bad Heart conditions</a:t>
            </a:r>
          </a:p>
        </p:txBody>
      </p:sp>
      <p:sp>
        <p:nvSpPr>
          <p:cNvPr id="34819" name="Rectangle 3"/>
          <p:cNvSpPr>
            <a:spLocks noGrp="1" noChangeArrowheads="1"/>
          </p:cNvSpPr>
          <p:nvPr>
            <p:ph type="body" sz="half" idx="1"/>
          </p:nvPr>
        </p:nvSpPr>
        <p:spPr>
          <a:xfrm>
            <a:off x="0" y="1295400"/>
            <a:ext cx="8915400" cy="5334000"/>
          </a:xfrm>
        </p:spPr>
        <p:txBody>
          <a:bodyPr/>
          <a:lstStyle/>
          <a:p>
            <a:pPr eaLnBrk="1" hangingPunct="1"/>
            <a:r>
              <a:rPr lang="en-US" sz="2800" smtClean="0"/>
              <a:t>1</a:t>
            </a:r>
            <a:r>
              <a:rPr lang="en-US" smtClean="0"/>
              <a:t>. </a:t>
            </a:r>
            <a:r>
              <a:rPr lang="en-US" b="1" smtClean="0"/>
              <a:t>Angina pectoris</a:t>
            </a:r>
            <a:r>
              <a:rPr lang="en-US" smtClean="0"/>
              <a:t>: crushing chest pain</a:t>
            </a:r>
          </a:p>
          <a:p>
            <a:pPr eaLnBrk="1" hangingPunct="1"/>
            <a:r>
              <a:rPr lang="en-US" smtClean="0"/>
              <a:t>2. </a:t>
            </a:r>
            <a:r>
              <a:rPr lang="en-US" b="1" smtClean="0"/>
              <a:t>Myocardial infarction:</a:t>
            </a:r>
            <a:r>
              <a:rPr lang="en-US" smtClean="0"/>
              <a:t> heart attack or </a:t>
            </a:r>
          </a:p>
          <a:p>
            <a:pPr eaLnBrk="1" hangingPunct="1">
              <a:buFontTx/>
              <a:buNone/>
            </a:pPr>
            <a:r>
              <a:rPr lang="en-US" smtClean="0"/>
              <a:t>       coronary</a:t>
            </a:r>
          </a:p>
          <a:p>
            <a:pPr eaLnBrk="1" hangingPunct="1"/>
            <a:r>
              <a:rPr lang="en-US" smtClean="0"/>
              <a:t>3. </a:t>
            </a:r>
            <a:r>
              <a:rPr lang="en-US" b="1" smtClean="0"/>
              <a:t>Ischemia:</a:t>
            </a:r>
            <a:r>
              <a:rPr lang="en-US" smtClean="0"/>
              <a:t> lack of adequate blood supply </a:t>
            </a:r>
          </a:p>
          <a:p>
            <a:pPr eaLnBrk="1" hangingPunct="1">
              <a:buFontTx/>
              <a:buNone/>
            </a:pPr>
            <a:r>
              <a:rPr lang="en-US" smtClean="0"/>
              <a:t>       to the heart </a:t>
            </a:r>
          </a:p>
          <a:p>
            <a:pPr eaLnBrk="1" hangingPunct="1"/>
            <a:r>
              <a:rPr lang="en-US" smtClean="0"/>
              <a:t>4. </a:t>
            </a:r>
            <a:r>
              <a:rPr lang="en-US" b="1" smtClean="0"/>
              <a:t>Tachycardia</a:t>
            </a:r>
            <a:r>
              <a:rPr lang="en-US" smtClean="0"/>
              <a:t>: rapid heart rate</a:t>
            </a:r>
          </a:p>
          <a:p>
            <a:pPr eaLnBrk="1" hangingPunct="1"/>
            <a:r>
              <a:rPr lang="en-US" smtClean="0"/>
              <a:t>5. </a:t>
            </a:r>
            <a:r>
              <a:rPr lang="en-US" b="1" smtClean="0"/>
              <a:t>Bradycardia:</a:t>
            </a:r>
            <a:r>
              <a:rPr lang="en-US" smtClean="0"/>
              <a:t> substantially low heart rate</a:t>
            </a:r>
          </a:p>
          <a:p>
            <a:pPr eaLnBrk="1" hangingPunct="1"/>
            <a:r>
              <a:rPr lang="en-US" smtClean="0"/>
              <a:t>6. </a:t>
            </a:r>
            <a:r>
              <a:rPr lang="en-US" b="1" smtClean="0"/>
              <a:t>Fibrillation:</a:t>
            </a:r>
            <a:r>
              <a:rPr lang="en-US" smtClean="0"/>
              <a:t> rapid, uncoordinated   </a:t>
            </a:r>
          </a:p>
          <a:p>
            <a:pPr eaLnBrk="1" hangingPunct="1">
              <a:buFontTx/>
              <a:buNone/>
            </a:pPr>
            <a:r>
              <a:rPr lang="en-US" smtClean="0"/>
              <a:t>       shuddering  of the heart </a:t>
            </a:r>
          </a:p>
        </p:txBody>
      </p:sp>
      <p:pic>
        <p:nvPicPr>
          <p:cNvPr id="51204" name="MSj03882700000[1].wav">
            <a:hlinkClick r:id="" action="ppaction://media"/>
          </p:cNvPr>
          <p:cNvPicPr>
            <a:picLocks noRot="1" noChangeAspect="1" noChangeArrowheads="1"/>
          </p:cNvPicPr>
          <p:nvPr>
            <a:audioFile r:link="rId1"/>
          </p:nvPr>
        </p:nvPicPr>
        <p:blipFill>
          <a:blip r:embed="rId4"/>
          <a:srcRect/>
          <a:stretch>
            <a:fillRect/>
          </a:stretch>
        </p:blipFill>
        <p:spPr bwMode="auto">
          <a:xfrm>
            <a:off x="8305800" y="6096000"/>
            <a:ext cx="304800" cy="304800"/>
          </a:xfrm>
          <a:prstGeom prst="rect">
            <a:avLst/>
          </a:prstGeom>
          <a:noFill/>
          <a:ln w="9525">
            <a:noFill/>
            <a:miter lim="800000"/>
            <a:headEnd/>
            <a:tailEnd/>
          </a:ln>
        </p:spPr>
      </p:pic>
      <p:pic>
        <p:nvPicPr>
          <p:cNvPr id="34821" name="Picture 5" descr="MPj04004550000[1]"/>
          <p:cNvPicPr>
            <a:picLocks noGrp="1" noChangeAspect="1" noChangeArrowheads="1"/>
          </p:cNvPicPr>
          <p:nvPr>
            <p:ph sz="half" idx="2"/>
          </p:nvPr>
        </p:nvPicPr>
        <p:blipFill>
          <a:blip r:embed="rId5"/>
          <a:srcRect/>
          <a:stretch>
            <a:fillRect/>
          </a:stretch>
        </p:blipFill>
        <p:spPr>
          <a:xfrm>
            <a:off x="6781800" y="0"/>
            <a:ext cx="2362200" cy="1457325"/>
          </a:xfr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20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59" fill="hold"/>
                                        <p:tgtEl>
                                          <p:spTgt spid="51204"/>
                                        </p:tgtEl>
                                      </p:cBhvr>
                                    </p:cmd>
                                  </p:childTnLst>
                                </p:cTn>
                              </p:par>
                            </p:childTnLst>
                          </p:cTn>
                        </p:par>
                      </p:childTnLst>
                    </p:cTn>
                  </p:par>
                </p:childTnLst>
              </p:cTn>
              <p:nextCondLst>
                <p:cond evt="onClick" delay="0">
                  <p:tgtEl>
                    <p:spTgt spid="5120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20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8229600" cy="868363"/>
          </a:xfrm>
        </p:spPr>
        <p:txBody>
          <a:bodyPr/>
          <a:lstStyle/>
          <a:p>
            <a:pPr eaLnBrk="1" hangingPunct="1"/>
            <a:r>
              <a:rPr lang="en-US" smtClean="0"/>
              <a:t>Cardiac cycle &amp; CO   </a:t>
            </a:r>
          </a:p>
        </p:txBody>
      </p:sp>
      <p:sp>
        <p:nvSpPr>
          <p:cNvPr id="35843" name="Rectangle 3"/>
          <p:cNvSpPr>
            <a:spLocks noGrp="1" noChangeArrowheads="1"/>
          </p:cNvSpPr>
          <p:nvPr>
            <p:ph type="body" sz="half" idx="1"/>
          </p:nvPr>
        </p:nvSpPr>
        <p:spPr>
          <a:xfrm>
            <a:off x="0" y="838200"/>
            <a:ext cx="8915400" cy="5867400"/>
          </a:xfrm>
        </p:spPr>
        <p:txBody>
          <a:bodyPr>
            <a:normAutofit fontScale="92500" lnSpcReduction="20000"/>
          </a:bodyPr>
          <a:lstStyle/>
          <a:p>
            <a:pPr eaLnBrk="1" hangingPunct="1"/>
            <a:r>
              <a:rPr lang="en-US" sz="3300" b="1" dirty="0" smtClean="0"/>
              <a:t>Systole</a:t>
            </a:r>
            <a:r>
              <a:rPr lang="en-US" sz="3300" dirty="0" smtClean="0"/>
              <a:t>: contraction</a:t>
            </a:r>
          </a:p>
          <a:p>
            <a:pPr eaLnBrk="1" hangingPunct="1"/>
            <a:r>
              <a:rPr lang="en-US" sz="3300" b="1" dirty="0" smtClean="0"/>
              <a:t>Diastole:</a:t>
            </a:r>
            <a:r>
              <a:rPr lang="en-US" sz="3300" dirty="0" smtClean="0"/>
              <a:t> relaxation</a:t>
            </a:r>
          </a:p>
          <a:p>
            <a:pPr eaLnBrk="1" hangingPunct="1"/>
            <a:r>
              <a:rPr lang="en-US" sz="3300" b="1" dirty="0" smtClean="0"/>
              <a:t>Cardiac cycle:</a:t>
            </a:r>
            <a:r>
              <a:rPr lang="en-US" sz="3300" dirty="0" smtClean="0"/>
              <a:t> the events of 1 complete heartbeat – 3 parts </a:t>
            </a:r>
          </a:p>
          <a:p>
            <a:pPr eaLnBrk="1" hangingPunct="1">
              <a:buFontTx/>
              <a:buNone/>
            </a:pPr>
            <a:r>
              <a:rPr lang="en-US" sz="3300" dirty="0" smtClean="0"/>
              <a:t>      1. mid-to-late diastole</a:t>
            </a:r>
          </a:p>
          <a:p>
            <a:pPr eaLnBrk="1" hangingPunct="1">
              <a:buFontTx/>
              <a:buNone/>
            </a:pPr>
            <a:r>
              <a:rPr lang="en-US" sz="3300" dirty="0" smtClean="0"/>
              <a:t>      2. ventricular systole</a:t>
            </a:r>
          </a:p>
          <a:p>
            <a:pPr eaLnBrk="1" hangingPunct="1">
              <a:buFontTx/>
              <a:buNone/>
            </a:pPr>
            <a:r>
              <a:rPr lang="en-US" sz="3300" dirty="0" smtClean="0"/>
              <a:t>      3. early diastole </a:t>
            </a:r>
          </a:p>
          <a:p>
            <a:pPr eaLnBrk="1" hangingPunct="1">
              <a:buFontTx/>
              <a:buNone/>
            </a:pPr>
            <a:r>
              <a:rPr lang="en-US" sz="3300" b="1" dirty="0" smtClean="0"/>
              <a:t>Cardiac output:</a:t>
            </a:r>
            <a:r>
              <a:rPr lang="en-US" sz="3300" dirty="0" smtClean="0"/>
              <a:t> amount of blood pumped out by each side of the heart</a:t>
            </a:r>
          </a:p>
          <a:p>
            <a:pPr eaLnBrk="1" hangingPunct="1">
              <a:buFontTx/>
              <a:buNone/>
            </a:pPr>
            <a:r>
              <a:rPr lang="en-US" sz="3300" b="1" dirty="0" smtClean="0"/>
              <a:t>CO= HR x SV (which is 70ml/beat)</a:t>
            </a:r>
          </a:p>
          <a:p>
            <a:pPr>
              <a:buNone/>
            </a:pPr>
            <a:r>
              <a:rPr lang="en-US" sz="3600" b="1" dirty="0" smtClean="0"/>
              <a:t>Stroke volume:</a:t>
            </a:r>
            <a:r>
              <a:rPr lang="en-US" sz="3600" dirty="0" smtClean="0"/>
              <a:t> volume of blood pumped out by a ventricle with each heartbeat</a:t>
            </a:r>
          </a:p>
          <a:p>
            <a:pPr eaLnBrk="1" hangingPunct="1">
              <a:buFontTx/>
              <a:buNone/>
            </a:pPr>
            <a:endParaRPr lang="en-US" sz="3300" b="1" dirty="0" smtClean="0"/>
          </a:p>
        </p:txBody>
      </p:sp>
      <p:pic>
        <p:nvPicPr>
          <p:cNvPr id="35844" name="Picture 4" descr="MCBD06537_0000[1]"/>
          <p:cNvPicPr>
            <a:picLocks noGrp="1" noChangeAspect="1" noChangeArrowheads="1"/>
          </p:cNvPicPr>
          <p:nvPr>
            <p:ph sz="half" idx="2"/>
          </p:nvPr>
        </p:nvPicPr>
        <p:blipFill>
          <a:blip r:embed="rId3"/>
          <a:srcRect/>
          <a:stretch>
            <a:fillRect/>
          </a:stretch>
        </p:blipFill>
        <p:spPr>
          <a:xfrm>
            <a:off x="6629400" y="0"/>
            <a:ext cx="2514600" cy="202565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229600" cy="990600"/>
          </a:xfrm>
        </p:spPr>
        <p:txBody>
          <a:bodyPr/>
          <a:lstStyle/>
          <a:p>
            <a:pPr eaLnBrk="1" hangingPunct="1"/>
            <a:r>
              <a:rPr lang="en-US" smtClean="0"/>
              <a:t>Heart Rate </a:t>
            </a:r>
          </a:p>
        </p:txBody>
      </p:sp>
      <p:sp>
        <p:nvSpPr>
          <p:cNvPr id="37891" name="Rectangle 3"/>
          <p:cNvSpPr>
            <a:spLocks noGrp="1" noChangeArrowheads="1"/>
          </p:cNvSpPr>
          <p:nvPr>
            <p:ph type="body" sz="half" idx="1"/>
          </p:nvPr>
        </p:nvSpPr>
        <p:spPr>
          <a:xfrm>
            <a:off x="0" y="914400"/>
            <a:ext cx="8763000" cy="5943600"/>
          </a:xfrm>
        </p:spPr>
        <p:txBody>
          <a:bodyPr/>
          <a:lstStyle/>
          <a:p>
            <a:pPr eaLnBrk="1" hangingPunct="1"/>
            <a:r>
              <a:rPr lang="en-US" sz="3100" smtClean="0"/>
              <a:t>HR is affected by…</a:t>
            </a:r>
          </a:p>
          <a:p>
            <a:pPr eaLnBrk="1" hangingPunct="1">
              <a:buFontTx/>
              <a:buNone/>
            </a:pPr>
            <a:r>
              <a:rPr lang="en-US" sz="3100" smtClean="0"/>
              <a:t>     1) Parasympathatic &amp; sympathatic NS which stimulate SA nodes</a:t>
            </a:r>
          </a:p>
          <a:p>
            <a:pPr eaLnBrk="1" hangingPunct="1">
              <a:buFontTx/>
              <a:buNone/>
            </a:pPr>
            <a:r>
              <a:rPr lang="en-US" sz="3100" smtClean="0"/>
              <a:t>     2) Hormones- ie. Epinephrine </a:t>
            </a:r>
          </a:p>
          <a:p>
            <a:pPr eaLnBrk="1" hangingPunct="1">
              <a:buFontTx/>
              <a:buNone/>
            </a:pPr>
            <a:r>
              <a:rPr lang="en-US" sz="3100" smtClean="0"/>
              <a:t>     3) Ion deficit i.e. lack of K </a:t>
            </a:r>
          </a:p>
          <a:p>
            <a:pPr eaLnBrk="1" hangingPunct="1">
              <a:buFontTx/>
              <a:buNone/>
            </a:pPr>
            <a:r>
              <a:rPr lang="en-US" sz="3100" smtClean="0"/>
              <a:t>     4) Age, gender, exercise, body temp.</a:t>
            </a:r>
          </a:p>
          <a:p>
            <a:pPr eaLnBrk="1" hangingPunct="1">
              <a:buFontTx/>
              <a:buNone/>
            </a:pPr>
            <a:r>
              <a:rPr lang="en-US" sz="3100" smtClean="0"/>
              <a:t> -Resting HR is fastest in resting fetus </a:t>
            </a:r>
          </a:p>
          <a:p>
            <a:pPr eaLnBrk="1" hangingPunct="1">
              <a:buFontTx/>
              <a:buChar char="-"/>
            </a:pPr>
            <a:r>
              <a:rPr lang="en-US" sz="3100" smtClean="0"/>
              <a:t>HR is faster in females than in males</a:t>
            </a:r>
          </a:p>
          <a:p>
            <a:pPr eaLnBrk="1" hangingPunct="1">
              <a:buFontTx/>
              <a:buChar char="-"/>
            </a:pPr>
            <a:r>
              <a:rPr lang="en-US" sz="3100" smtClean="0"/>
              <a:t>Heat increases HR by increasing metabolic rate of heart cells </a:t>
            </a:r>
          </a:p>
        </p:txBody>
      </p:sp>
      <p:pic>
        <p:nvPicPr>
          <p:cNvPr id="37892" name="Picture 4" descr="MCj04339610000[1]"/>
          <p:cNvPicPr>
            <a:picLocks noGrp="1" noChangeAspect="1" noChangeArrowheads="1"/>
          </p:cNvPicPr>
          <p:nvPr>
            <p:ph sz="half" idx="2"/>
          </p:nvPr>
        </p:nvPicPr>
        <p:blipFill>
          <a:blip r:embed="rId3"/>
          <a:srcRect/>
          <a:stretch>
            <a:fillRect/>
          </a:stretch>
        </p:blipFill>
        <p:spPr>
          <a:xfrm>
            <a:off x="6858000" y="2244725"/>
            <a:ext cx="2286000" cy="1768475"/>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t>Passage of Blood Through the Heart</a:t>
            </a:r>
            <a:br>
              <a:rPr lang="en-US" b="1" dirty="0" smtClean="0"/>
            </a:br>
            <a:endParaRPr lang="en-US" dirty="0"/>
          </a:p>
        </p:txBody>
      </p:sp>
      <p:pic>
        <p:nvPicPr>
          <p:cNvPr id="38915" name="Picture 3" descr="http://upload.wikimedia.org/wikipedia/commons/thumb/e/e5/Diagram_of_the_human_heart_%28cropped%29.svg/300px-Diagram_of_the_human_heart_%28cropped%29.svg.png">
            <a:hlinkClick r:id="rId2"/>
          </p:cNvPr>
          <p:cNvPicPr>
            <a:picLocks noChangeAspect="1" noChangeArrowheads="1"/>
          </p:cNvPicPr>
          <p:nvPr/>
        </p:nvPicPr>
        <p:blipFill>
          <a:blip r:embed="rId3"/>
          <a:srcRect/>
          <a:stretch>
            <a:fillRect/>
          </a:stretch>
        </p:blipFill>
        <p:spPr bwMode="auto">
          <a:xfrm>
            <a:off x="0" y="1066800"/>
            <a:ext cx="9144000" cy="5638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70000" lnSpcReduction="20000"/>
          </a:bodyPr>
          <a:lstStyle/>
          <a:p>
            <a:pPr algn="just" eaLnBrk="1" hangingPunct="1">
              <a:defRPr/>
            </a:pPr>
            <a:r>
              <a:rPr lang="en-US" dirty="0" smtClean="0"/>
              <a:t>While it is convenient to describe the flow of the blood through the right side of the heart and then through the left side, it is important to realize that </a:t>
            </a:r>
            <a:r>
              <a:rPr lang="en-US" b="1" dirty="0" smtClean="0">
                <a:solidFill>
                  <a:srgbClr val="FF0000"/>
                </a:solidFill>
              </a:rPr>
              <a:t>both atria contract at the same time and that both ventricles contract at the same time. </a:t>
            </a:r>
          </a:p>
          <a:p>
            <a:pPr algn="just" eaLnBrk="1" hangingPunct="1">
              <a:buFontTx/>
              <a:buNone/>
              <a:defRPr/>
            </a:pPr>
            <a:endParaRPr lang="en-US" dirty="0" smtClean="0"/>
          </a:p>
          <a:p>
            <a:pPr algn="just" eaLnBrk="1" hangingPunct="1">
              <a:defRPr/>
            </a:pPr>
            <a:r>
              <a:rPr lang="en-US" dirty="0" smtClean="0"/>
              <a:t>The heart works as two pumps, one on the right and one on the left that works simultaneously. </a:t>
            </a:r>
          </a:p>
          <a:p>
            <a:pPr algn="just" eaLnBrk="1" hangingPunct="1">
              <a:buFontTx/>
              <a:buNone/>
              <a:defRPr/>
            </a:pPr>
            <a:endParaRPr lang="en-US" dirty="0" smtClean="0"/>
          </a:p>
          <a:p>
            <a:pPr algn="just" eaLnBrk="1" hangingPunct="1">
              <a:defRPr/>
            </a:pPr>
            <a:r>
              <a:rPr lang="en-US" dirty="0" smtClean="0"/>
              <a:t>The </a:t>
            </a:r>
            <a:r>
              <a:rPr lang="en-US" b="1" dirty="0" smtClean="0">
                <a:solidFill>
                  <a:srgbClr val="0070C0"/>
                </a:solidFill>
              </a:rPr>
              <a:t>right</a:t>
            </a:r>
            <a:r>
              <a:rPr lang="en-US" dirty="0" smtClean="0"/>
              <a:t> pump pumps the blood to the lungs or the </a:t>
            </a:r>
            <a:r>
              <a:rPr lang="en-US" b="1" dirty="0" smtClean="0">
                <a:solidFill>
                  <a:srgbClr val="FF0000"/>
                </a:solidFill>
              </a:rPr>
              <a:t>pulmonary circulation </a:t>
            </a:r>
            <a:r>
              <a:rPr lang="en-US" dirty="0" smtClean="0"/>
              <a:t>at the same time that the </a:t>
            </a:r>
            <a:r>
              <a:rPr lang="en-US" dirty="0" smtClean="0">
                <a:solidFill>
                  <a:srgbClr val="0070C0"/>
                </a:solidFill>
              </a:rPr>
              <a:t>left </a:t>
            </a:r>
            <a:r>
              <a:rPr lang="en-US" dirty="0" smtClean="0"/>
              <a:t>pump pumps blood to the rest of the body or the </a:t>
            </a:r>
            <a:r>
              <a:rPr lang="en-US" b="1" dirty="0" smtClean="0">
                <a:solidFill>
                  <a:srgbClr val="FF0000"/>
                </a:solidFill>
              </a:rPr>
              <a:t>systemic circulation. </a:t>
            </a:r>
          </a:p>
          <a:p>
            <a:pPr algn="just" eaLnBrk="1" hangingPunct="1">
              <a:buFontTx/>
              <a:buNone/>
              <a:defRPr/>
            </a:pPr>
            <a:endParaRPr lang="en-US" b="1" dirty="0" smtClean="0">
              <a:solidFill>
                <a:srgbClr val="FF0000"/>
              </a:solidFill>
            </a:endParaRPr>
          </a:p>
          <a:p>
            <a:pPr algn="just" eaLnBrk="1" hangingPunct="1">
              <a:defRPr/>
            </a:pPr>
            <a:r>
              <a:rPr lang="en-US" dirty="0" smtClean="0"/>
              <a:t>Venous blood from systemic circulation (deoxygenated) enters the right atrium through the superior and inferior vena cava. </a:t>
            </a:r>
          </a:p>
          <a:p>
            <a:pPr algn="just" eaLnBrk="1" hangingPunct="1">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70000" lnSpcReduction="20000"/>
          </a:bodyPr>
          <a:lstStyle/>
          <a:p>
            <a:pPr algn="just" eaLnBrk="1" hangingPunct="1">
              <a:defRPr/>
            </a:pPr>
            <a:r>
              <a:rPr lang="en-US" dirty="0" smtClean="0"/>
              <a:t>The right atrium contracts and forces the blood through the tricuspid valve  and into the right ventricles. </a:t>
            </a:r>
          </a:p>
          <a:p>
            <a:pPr algn="just" eaLnBrk="1" hangingPunct="1">
              <a:defRPr/>
            </a:pPr>
            <a:endParaRPr lang="en-US" dirty="0" smtClean="0"/>
          </a:p>
          <a:p>
            <a:pPr algn="just" eaLnBrk="1" hangingPunct="1">
              <a:defRPr/>
            </a:pPr>
            <a:r>
              <a:rPr lang="en-US" dirty="0" smtClean="0"/>
              <a:t>The right ventricles contract and force the blood through the pulmonary valve into the pulmonary artery. </a:t>
            </a:r>
          </a:p>
          <a:p>
            <a:pPr algn="just" eaLnBrk="1" hangingPunct="1">
              <a:buFontTx/>
              <a:buNone/>
              <a:defRPr/>
            </a:pPr>
            <a:endParaRPr lang="en-US" dirty="0" smtClean="0"/>
          </a:p>
          <a:p>
            <a:pPr algn="just" eaLnBrk="1" hangingPunct="1">
              <a:defRPr/>
            </a:pPr>
            <a:r>
              <a:rPr lang="en-US" dirty="0" smtClean="0"/>
              <a:t>This takes the blood to the lungs where the blood releases carbon dioxide and receives a new supply of oxygen. </a:t>
            </a:r>
          </a:p>
          <a:p>
            <a:pPr algn="just" eaLnBrk="1" hangingPunct="1">
              <a:defRPr/>
            </a:pPr>
            <a:endParaRPr lang="en-US" dirty="0" smtClean="0"/>
          </a:p>
          <a:p>
            <a:pPr algn="just" eaLnBrk="1" hangingPunct="1">
              <a:defRPr/>
            </a:pPr>
            <a:r>
              <a:rPr lang="en-US" dirty="0" smtClean="0"/>
              <a:t>The new blood is carried in the pulmonary veins that take it to the left atrium. </a:t>
            </a:r>
          </a:p>
          <a:p>
            <a:pPr algn="just" eaLnBrk="1" hangingPunct="1">
              <a:buFontTx/>
              <a:buNone/>
              <a:defRPr/>
            </a:pPr>
            <a:endParaRPr lang="en-US" dirty="0" smtClean="0"/>
          </a:p>
          <a:p>
            <a:pPr algn="just" eaLnBrk="1" hangingPunct="1">
              <a:defRPr/>
            </a:pPr>
            <a:r>
              <a:rPr lang="en-US" dirty="0" smtClean="0"/>
              <a:t>The left atrium then contracts and forces blood through the,  mitral (bicuspid) valve into the left ventricle. </a:t>
            </a:r>
          </a:p>
          <a:p>
            <a:pPr algn="just" eaLnBrk="1" hangingPunct="1">
              <a:defRPr/>
            </a:pPr>
            <a:endParaRPr lang="en-US" dirty="0" smtClean="0"/>
          </a:p>
          <a:p>
            <a:pPr algn="just" eaLnBrk="1" hangingPunct="1">
              <a:defRPr/>
            </a:pPr>
            <a:r>
              <a:rPr lang="en-US" dirty="0" smtClean="0"/>
              <a:t>The left ventricle contracts forcing blood through the aortic valve into the ascending aorta. </a:t>
            </a:r>
          </a:p>
          <a:p>
            <a:pPr algn="just" eaLnBrk="1" hangingPunct="1">
              <a:defRPr/>
            </a:pPr>
            <a:endParaRPr lang="en-US" dirty="0" smtClean="0"/>
          </a:p>
          <a:p>
            <a:pPr algn="just" eaLnBrk="1" hangingPunct="1">
              <a:defRPr/>
            </a:pPr>
            <a:r>
              <a:rPr lang="en-US" dirty="0" smtClean="0"/>
              <a:t>It then branches to arteries carrying oxygen rich blood to all parts of the body.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t>Blood Flow After the Heart</a:t>
            </a:r>
            <a:br>
              <a:rPr lang="en-US" b="1" dirty="0" smtClean="0"/>
            </a:br>
            <a:endParaRPr lang="en-US" dirty="0"/>
          </a:p>
        </p:txBody>
      </p:sp>
      <p:sp>
        <p:nvSpPr>
          <p:cNvPr id="43011" name="Content Placeholder 2"/>
          <p:cNvSpPr>
            <a:spLocks noGrp="1"/>
          </p:cNvSpPr>
          <p:nvPr>
            <p:ph idx="1"/>
          </p:nvPr>
        </p:nvSpPr>
        <p:spPr/>
        <p:txBody>
          <a:bodyPr/>
          <a:lstStyle/>
          <a:p>
            <a:pPr eaLnBrk="1" hangingPunct="1"/>
            <a:r>
              <a:rPr lang="en-US" smtClean="0"/>
              <a:t>Aorta-Arteries-Arterioles-Capillaries-Venules-Veins-Vena Cava</a:t>
            </a:r>
          </a:p>
          <a:p>
            <a:pPr eaLnBrk="1" hangingPunct="1"/>
            <a:endParaRPr lang="en-US" smtClean="0"/>
          </a:p>
        </p:txBody>
      </p:sp>
      <p:pic>
        <p:nvPicPr>
          <p:cNvPr id="43012" name="Picture 3" descr="Illu capillary.jpg">
            <a:hlinkClick r:id="rId2"/>
          </p:cNvPr>
          <p:cNvPicPr>
            <a:picLocks noChangeAspect="1" noChangeArrowheads="1"/>
          </p:cNvPicPr>
          <p:nvPr/>
        </p:nvPicPr>
        <p:blipFill>
          <a:blip r:embed="rId3"/>
          <a:srcRect/>
          <a:stretch>
            <a:fillRect/>
          </a:stretch>
        </p:blipFill>
        <p:spPr bwMode="auto">
          <a:xfrm>
            <a:off x="0" y="3048000"/>
            <a:ext cx="9144000" cy="3810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0"/>
            <a:ext cx="8229600" cy="1143000"/>
          </a:xfrm>
        </p:spPr>
        <p:txBody>
          <a:bodyPr/>
          <a:lstStyle/>
          <a:p>
            <a:pPr eaLnBrk="1" hangingPunct="1"/>
            <a:r>
              <a:rPr lang="en-US" smtClean="0"/>
              <a:t>Cardiovascular system</a:t>
            </a:r>
          </a:p>
        </p:txBody>
      </p:sp>
      <p:sp>
        <p:nvSpPr>
          <p:cNvPr id="9219" name="Rectangle 3"/>
          <p:cNvSpPr>
            <a:spLocks noGrp="1" noChangeArrowheads="1"/>
          </p:cNvSpPr>
          <p:nvPr>
            <p:ph type="body" sz="half" idx="1"/>
          </p:nvPr>
        </p:nvSpPr>
        <p:spPr>
          <a:xfrm>
            <a:off x="228600" y="1066800"/>
            <a:ext cx="8534400" cy="5486400"/>
          </a:xfrm>
        </p:spPr>
        <p:txBody>
          <a:bodyPr/>
          <a:lstStyle/>
          <a:p>
            <a:pPr eaLnBrk="1" hangingPunct="1"/>
            <a:r>
              <a:rPr lang="en-US" sz="3400" smtClean="0"/>
              <a:t>Main function is transportation</a:t>
            </a:r>
          </a:p>
          <a:p>
            <a:pPr eaLnBrk="1" hangingPunct="1"/>
            <a:r>
              <a:rPr lang="en-US" sz="3400" smtClean="0"/>
              <a:t>Blood is transport vehicle or  ‘car’ </a:t>
            </a:r>
          </a:p>
          <a:p>
            <a:pPr eaLnBrk="1" hangingPunct="1"/>
            <a:r>
              <a:rPr lang="en-US" sz="3400" smtClean="0"/>
              <a:t>Blood transports oxygen, nutrients, cell wastes, hormones, etc. </a:t>
            </a:r>
          </a:p>
          <a:p>
            <a:pPr eaLnBrk="1" hangingPunct="1"/>
            <a:r>
              <a:rPr lang="en-US" sz="3400" smtClean="0"/>
              <a:t>Parts include:</a:t>
            </a:r>
          </a:p>
          <a:p>
            <a:pPr eaLnBrk="1" hangingPunct="1">
              <a:buFontTx/>
              <a:buNone/>
            </a:pPr>
            <a:r>
              <a:rPr lang="en-US" sz="3400" smtClean="0"/>
              <a:t>     - blood</a:t>
            </a:r>
          </a:p>
          <a:p>
            <a:pPr eaLnBrk="1" hangingPunct="1">
              <a:buFontTx/>
              <a:buNone/>
            </a:pPr>
            <a:r>
              <a:rPr lang="en-US" sz="3400" smtClean="0"/>
              <a:t>     - heart </a:t>
            </a:r>
          </a:p>
          <a:p>
            <a:pPr eaLnBrk="1" hangingPunct="1">
              <a:buFontTx/>
              <a:buNone/>
            </a:pPr>
            <a:r>
              <a:rPr lang="en-US" sz="3400" smtClean="0"/>
              <a:t>     - blood vessels (veins , arteries, &amp; capillaries)</a:t>
            </a:r>
          </a:p>
        </p:txBody>
      </p:sp>
      <p:pic>
        <p:nvPicPr>
          <p:cNvPr id="9220" name="Picture 9" descr="MCHM00252_0000[1]"/>
          <p:cNvPicPr>
            <a:picLocks noGrp="1" noChangeAspect="1" noChangeArrowheads="1"/>
          </p:cNvPicPr>
          <p:nvPr>
            <p:ph sz="quarter" idx="2"/>
          </p:nvPr>
        </p:nvPicPr>
        <p:blipFill>
          <a:blip r:embed="rId4"/>
          <a:srcRect/>
          <a:stretch>
            <a:fillRect/>
          </a:stretch>
        </p:blipFill>
        <p:spPr>
          <a:xfrm>
            <a:off x="7531100" y="0"/>
            <a:ext cx="1612900" cy="2185988"/>
          </a:xfrm>
          <a:noFill/>
        </p:spPr>
      </p:pic>
      <p:pic>
        <p:nvPicPr>
          <p:cNvPr id="5136" name="Picture 16">
            <a:hlinkClick r:id="" action="ppaction://media"/>
          </p:cNvPr>
          <p:cNvPicPr>
            <a:picLocks noRot="1" noChangeAspect="1" noChangeArrowheads="1"/>
          </p:cNvPicPr>
          <p:nvPr>
            <a:wavAudioFile r:embed="rId1" name="MSSN00524A0000[1].wav"/>
          </p:nvPr>
        </p:nvPicPr>
        <p:blipFill>
          <a:blip r:embed="rId5"/>
          <a:srcRect/>
          <a:stretch>
            <a:fillRect/>
          </a:stretch>
        </p:blipFill>
        <p:spPr bwMode="auto">
          <a:xfrm>
            <a:off x="4267200" y="4038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3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60" fill="hold"/>
                                        <p:tgtEl>
                                          <p:spTgt spid="5136"/>
                                        </p:tgtEl>
                                      </p:cBhvr>
                                    </p:cmd>
                                  </p:childTnLst>
                                </p:cTn>
                              </p:par>
                            </p:childTnLst>
                          </p:cTn>
                        </p:par>
                      </p:childTnLst>
                    </p:cTn>
                  </p:par>
                </p:childTnLst>
              </p:cTn>
              <p:nextCondLst>
                <p:cond evt="onClick" delay="0">
                  <p:tgtEl>
                    <p:spTgt spid="513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3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t>Blood Flow Through Capillaries</a:t>
            </a:r>
            <a:br>
              <a:rPr lang="en-US" b="1" dirty="0" smtClean="0"/>
            </a:br>
            <a:endParaRPr lang="en-US" dirty="0"/>
          </a:p>
        </p:txBody>
      </p:sp>
      <p:sp>
        <p:nvSpPr>
          <p:cNvPr id="3" name="Content Placeholder 2"/>
          <p:cNvSpPr>
            <a:spLocks noGrp="1"/>
          </p:cNvSpPr>
          <p:nvPr>
            <p:ph idx="1"/>
          </p:nvPr>
        </p:nvSpPr>
        <p:spPr/>
        <p:txBody>
          <a:bodyPr>
            <a:normAutofit/>
          </a:bodyPr>
          <a:lstStyle/>
          <a:p>
            <a:pPr eaLnBrk="1" hangingPunct="1">
              <a:defRPr/>
            </a:pPr>
            <a:r>
              <a:rPr lang="en-US" dirty="0" smtClean="0"/>
              <a:t>From the arterioles, the blood then enters one or more capillaries. </a:t>
            </a:r>
          </a:p>
          <a:p>
            <a:pPr eaLnBrk="1" hangingPunct="1">
              <a:defRPr/>
            </a:pPr>
            <a:endParaRPr lang="en-US" dirty="0" smtClean="0"/>
          </a:p>
          <a:p>
            <a:pPr eaLnBrk="1" hangingPunct="1">
              <a:defRPr/>
            </a:pPr>
            <a:r>
              <a:rPr lang="en-US" dirty="0" smtClean="0"/>
              <a:t>The walls of capillaries are so thin and fragile that blood cells can only pass in single file. </a:t>
            </a:r>
          </a:p>
          <a:p>
            <a:pPr eaLnBrk="1" hangingPunct="1">
              <a:defRPr/>
            </a:pPr>
            <a:endParaRPr lang="en-US" dirty="0" smtClean="0"/>
          </a:p>
          <a:p>
            <a:pPr eaLnBrk="1" hangingPunct="1">
              <a:defRPr/>
            </a:pPr>
            <a:r>
              <a:rPr lang="en-US" b="1" dirty="0" smtClean="0">
                <a:solidFill>
                  <a:srgbClr val="FF0000"/>
                </a:solidFill>
              </a:rPr>
              <a:t>Inside the capillaries, exchange of oxygen and carbon dioxide takes place. </a:t>
            </a:r>
          </a:p>
          <a:p>
            <a:pPr eaLnBrk="1" hangingPunct="1">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92500" lnSpcReduction="20000"/>
          </a:bodyPr>
          <a:lstStyle/>
          <a:p>
            <a:pPr algn="just" eaLnBrk="1" hangingPunct="1">
              <a:defRPr/>
            </a:pPr>
            <a:r>
              <a:rPr lang="en-US" dirty="0" smtClean="0"/>
              <a:t>The double circulatory system of blood flow refers to the separate systems of pulmonary circulation and the systemic circulation .</a:t>
            </a:r>
          </a:p>
          <a:p>
            <a:pPr algn="just" eaLnBrk="1" hangingPunct="1">
              <a:buFontTx/>
              <a:buNone/>
              <a:defRPr/>
            </a:pPr>
            <a:endParaRPr lang="en-US" dirty="0" smtClean="0"/>
          </a:p>
          <a:p>
            <a:pPr algn="just" eaLnBrk="1" hangingPunct="1">
              <a:defRPr/>
            </a:pPr>
            <a:r>
              <a:rPr lang="en-US" dirty="0" smtClean="0"/>
              <a:t>For instance, the adult human heart consists of two separated pumps, </a:t>
            </a:r>
          </a:p>
          <a:p>
            <a:pPr lvl="1" algn="just" eaLnBrk="1" hangingPunct="1">
              <a:defRPr/>
            </a:pPr>
            <a:r>
              <a:rPr lang="en-US" dirty="0" smtClean="0"/>
              <a:t>The right side with the right atrium and ventricle (which pumps </a:t>
            </a:r>
            <a:r>
              <a:rPr lang="en-US" b="1" dirty="0" smtClean="0">
                <a:solidFill>
                  <a:srgbClr val="FF0000"/>
                </a:solidFill>
              </a:rPr>
              <a:t>deoxygenated</a:t>
            </a:r>
            <a:r>
              <a:rPr lang="en-US" dirty="0" smtClean="0"/>
              <a:t> blood into the </a:t>
            </a:r>
            <a:r>
              <a:rPr lang="en-US" b="1" dirty="0" smtClean="0">
                <a:solidFill>
                  <a:srgbClr val="FF0000"/>
                </a:solidFill>
              </a:rPr>
              <a:t>pulmonary circulation</a:t>
            </a:r>
            <a:r>
              <a:rPr lang="en-US" dirty="0" smtClean="0"/>
              <a:t>), and </a:t>
            </a:r>
          </a:p>
          <a:p>
            <a:pPr lvl="1" algn="just" eaLnBrk="1" hangingPunct="1">
              <a:defRPr/>
            </a:pPr>
            <a:r>
              <a:rPr lang="en-US" dirty="0" smtClean="0"/>
              <a:t>The left side with the left atrium and ventricle (which pumps </a:t>
            </a:r>
            <a:r>
              <a:rPr lang="en-US" b="1" dirty="0" smtClean="0">
                <a:solidFill>
                  <a:srgbClr val="FF0000"/>
                </a:solidFill>
              </a:rPr>
              <a:t>oxygenated</a:t>
            </a:r>
            <a:r>
              <a:rPr lang="en-US" dirty="0" smtClean="0"/>
              <a:t> blood into the </a:t>
            </a:r>
            <a:r>
              <a:rPr lang="en-US" b="1" dirty="0" smtClean="0">
                <a:solidFill>
                  <a:srgbClr val="FF0000"/>
                </a:solidFill>
              </a:rPr>
              <a:t>systemic circulation</a:t>
            </a:r>
            <a:r>
              <a:rPr lang="en-US" dirty="0" smtClean="0"/>
              <a:t>). </a:t>
            </a:r>
          </a:p>
          <a:p>
            <a:pPr lvl="1" algn="just" eaLnBrk="1" hangingPunct="1">
              <a:buFontTx/>
              <a:buNone/>
              <a:defRPr/>
            </a:pPr>
            <a:endParaRPr lang="en-US" dirty="0" smtClean="0"/>
          </a:p>
          <a:p>
            <a:pPr algn="just" eaLnBrk="1" hangingPunct="1">
              <a:defRPr/>
            </a:pPr>
            <a:r>
              <a:rPr lang="en-US" dirty="0" smtClean="0"/>
              <a:t>Blood in one circuit has to go through the heart to enter the other circuit. </a:t>
            </a:r>
          </a:p>
          <a:p>
            <a:pPr algn="just" eaLnBrk="1" hangingPunct="1">
              <a:buFontTx/>
              <a:buNone/>
              <a:defRPr/>
            </a:pPr>
            <a:endParaRPr lang="en-US" dirty="0" smtClean="0"/>
          </a:p>
          <a:p>
            <a:pPr algn="just" eaLnBrk="1" hangingPunct="1">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t>Cardiac Cycle</a:t>
            </a:r>
            <a:br>
              <a:rPr lang="en-US" b="1" dirty="0" smtClean="0"/>
            </a:br>
            <a:endParaRPr lang="en-US" dirty="0"/>
          </a:p>
        </p:txBody>
      </p:sp>
      <p:sp>
        <p:nvSpPr>
          <p:cNvPr id="3" name="Content Placeholder 2"/>
          <p:cNvSpPr>
            <a:spLocks noGrp="1"/>
          </p:cNvSpPr>
          <p:nvPr>
            <p:ph idx="1"/>
          </p:nvPr>
        </p:nvSpPr>
        <p:spPr>
          <a:xfrm>
            <a:off x="457200" y="1143000"/>
            <a:ext cx="8229600" cy="5181600"/>
          </a:xfrm>
        </p:spPr>
        <p:txBody>
          <a:bodyPr>
            <a:normAutofit fontScale="70000" lnSpcReduction="20000"/>
          </a:bodyPr>
          <a:lstStyle/>
          <a:p>
            <a:pPr algn="just" eaLnBrk="1" hangingPunct="1">
              <a:defRPr/>
            </a:pPr>
            <a:r>
              <a:rPr lang="en-US" b="1" dirty="0" smtClean="0">
                <a:solidFill>
                  <a:srgbClr val="FF0000"/>
                </a:solidFill>
              </a:rPr>
              <a:t>Cardiac cycle </a:t>
            </a:r>
            <a:r>
              <a:rPr lang="en-US" dirty="0" smtClean="0"/>
              <a:t>is the term used to describe the relaxation and contraction that occur, as a heart works to pump blood through the body. </a:t>
            </a:r>
          </a:p>
          <a:p>
            <a:pPr algn="just" eaLnBrk="1" hangingPunct="1">
              <a:buFontTx/>
              <a:buNone/>
              <a:defRPr/>
            </a:pPr>
            <a:endParaRPr lang="en-US" dirty="0" smtClean="0"/>
          </a:p>
          <a:p>
            <a:pPr algn="just" eaLnBrk="1" hangingPunct="1">
              <a:defRPr/>
            </a:pPr>
            <a:r>
              <a:rPr lang="en-US" b="1" dirty="0" smtClean="0">
                <a:solidFill>
                  <a:srgbClr val="FF0000"/>
                </a:solidFill>
              </a:rPr>
              <a:t>Heart rate </a:t>
            </a:r>
            <a:r>
              <a:rPr lang="en-US" dirty="0" smtClean="0"/>
              <a:t>is a term used to describe the frequency of the cardiac cycle. </a:t>
            </a:r>
          </a:p>
          <a:p>
            <a:pPr algn="just" eaLnBrk="1" hangingPunct="1">
              <a:buFontTx/>
              <a:buNone/>
              <a:defRPr/>
            </a:pPr>
            <a:endParaRPr lang="en-US" dirty="0" smtClean="0"/>
          </a:p>
          <a:p>
            <a:pPr algn="just" eaLnBrk="1" hangingPunct="1">
              <a:defRPr/>
            </a:pPr>
            <a:r>
              <a:rPr lang="en-US" b="1" dirty="0" smtClean="0">
                <a:solidFill>
                  <a:srgbClr val="FF0000"/>
                </a:solidFill>
              </a:rPr>
              <a:t>Heart rate </a:t>
            </a:r>
            <a:r>
              <a:rPr lang="en-US" dirty="0" smtClean="0"/>
              <a:t>is considered one of the four vital signs.</a:t>
            </a:r>
          </a:p>
          <a:p>
            <a:pPr algn="just" eaLnBrk="1" hangingPunct="1">
              <a:buFontTx/>
              <a:buNone/>
              <a:defRPr/>
            </a:pPr>
            <a:r>
              <a:rPr lang="en-US" dirty="0" smtClean="0"/>
              <a:t> </a:t>
            </a:r>
          </a:p>
          <a:p>
            <a:pPr algn="just" eaLnBrk="1" hangingPunct="1">
              <a:defRPr/>
            </a:pPr>
            <a:r>
              <a:rPr lang="en-US" dirty="0" smtClean="0"/>
              <a:t>Usually it is calculated as the number of contractions (heart beats) of the heart in one minute and expressed as "beats per minute" (</a:t>
            </a:r>
            <a:r>
              <a:rPr lang="en-US" dirty="0" err="1" smtClean="0"/>
              <a:t>bpm</a:t>
            </a:r>
            <a:r>
              <a:rPr lang="en-US" dirty="0" smtClean="0"/>
              <a:t>).</a:t>
            </a:r>
          </a:p>
          <a:p>
            <a:pPr algn="just" eaLnBrk="1" hangingPunct="1">
              <a:buFontTx/>
              <a:buNone/>
              <a:defRPr/>
            </a:pPr>
            <a:r>
              <a:rPr lang="en-US" dirty="0" smtClean="0"/>
              <a:t> </a:t>
            </a:r>
          </a:p>
          <a:p>
            <a:pPr algn="just" eaLnBrk="1" hangingPunct="1">
              <a:defRPr/>
            </a:pPr>
            <a:r>
              <a:rPr lang="en-US" dirty="0" smtClean="0"/>
              <a:t>When resting, the adult human heart beats at about 70 </a:t>
            </a:r>
            <a:r>
              <a:rPr lang="en-US" dirty="0" err="1" smtClean="0"/>
              <a:t>bpm</a:t>
            </a:r>
            <a:r>
              <a:rPr lang="en-US" dirty="0" smtClean="0"/>
              <a:t> (males) and 75 </a:t>
            </a:r>
            <a:r>
              <a:rPr lang="en-US" dirty="0" err="1" smtClean="0"/>
              <a:t>bpm</a:t>
            </a:r>
            <a:r>
              <a:rPr lang="en-US" dirty="0" smtClean="0"/>
              <a:t> (females), but this rate varies between people. </a:t>
            </a:r>
          </a:p>
          <a:p>
            <a:pPr algn="just" eaLnBrk="1" hangingPunct="1">
              <a:buFontTx/>
              <a:buNone/>
              <a:defRPr/>
            </a:pP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pPr eaLnBrk="1" hangingPunct="1">
              <a:defRPr/>
            </a:pPr>
            <a:r>
              <a:rPr lang="en-US" b="1" dirty="0" smtClean="0"/>
              <a:t>Cardiac Cycle</a:t>
            </a:r>
            <a:br>
              <a:rPr lang="en-US" b="1" dirty="0" smtClean="0"/>
            </a:br>
            <a:endParaRPr lang="en-US" dirty="0"/>
          </a:p>
        </p:txBody>
      </p:sp>
      <p:sp>
        <p:nvSpPr>
          <p:cNvPr id="3" name="Content Placeholder 2"/>
          <p:cNvSpPr>
            <a:spLocks noGrp="1"/>
          </p:cNvSpPr>
          <p:nvPr>
            <p:ph idx="1"/>
          </p:nvPr>
        </p:nvSpPr>
        <p:spPr>
          <a:xfrm>
            <a:off x="304800" y="1219200"/>
            <a:ext cx="8382000" cy="5105400"/>
          </a:xfrm>
        </p:spPr>
        <p:txBody>
          <a:bodyPr>
            <a:normAutofit lnSpcReduction="10000"/>
          </a:bodyPr>
          <a:lstStyle/>
          <a:p>
            <a:pPr algn="just" eaLnBrk="1" hangingPunct="1">
              <a:defRPr/>
            </a:pPr>
            <a:r>
              <a:rPr lang="en-US" dirty="0" smtClean="0"/>
              <a:t>However, the reference range is nominally between 60 and 100 </a:t>
            </a:r>
            <a:r>
              <a:rPr lang="en-US" dirty="0" err="1" smtClean="0"/>
              <a:t>bpm</a:t>
            </a:r>
            <a:r>
              <a:rPr lang="en-US" dirty="0" smtClean="0"/>
              <a:t> </a:t>
            </a:r>
          </a:p>
          <a:p>
            <a:pPr lvl="1" algn="just" eaLnBrk="1" hangingPunct="1">
              <a:defRPr/>
            </a:pPr>
            <a:r>
              <a:rPr lang="en-US" dirty="0" err="1" smtClean="0"/>
              <a:t>Bradycardia</a:t>
            </a:r>
            <a:r>
              <a:rPr lang="en-US" dirty="0" smtClean="0"/>
              <a:t>=&lt;60bpm</a:t>
            </a:r>
          </a:p>
          <a:p>
            <a:pPr lvl="1" algn="just" eaLnBrk="1" hangingPunct="1">
              <a:defRPr/>
            </a:pPr>
            <a:r>
              <a:rPr lang="en-US" dirty="0" smtClean="0"/>
              <a:t>Tachycardia=&gt;100bpm). </a:t>
            </a:r>
          </a:p>
          <a:p>
            <a:pPr lvl="1" algn="just" eaLnBrk="1" hangingPunct="1">
              <a:buFontTx/>
              <a:buNone/>
              <a:defRPr/>
            </a:pPr>
            <a:endParaRPr lang="en-US" dirty="0" smtClean="0"/>
          </a:p>
          <a:p>
            <a:pPr algn="just" eaLnBrk="1" hangingPunct="1">
              <a:defRPr/>
            </a:pPr>
            <a:r>
              <a:rPr lang="en-US" dirty="0" smtClean="0"/>
              <a:t>Resting heart rates can be significantly lower in athletes, and significantly higher in the obese. </a:t>
            </a:r>
          </a:p>
          <a:p>
            <a:pPr algn="just" eaLnBrk="1" hangingPunct="1">
              <a:defRPr/>
            </a:pPr>
            <a:endParaRPr lang="en-US" dirty="0" smtClean="0"/>
          </a:p>
          <a:p>
            <a:pPr algn="just" eaLnBrk="1" hangingPunct="1">
              <a:defRPr/>
            </a:pPr>
            <a:r>
              <a:rPr lang="en-US" b="1" dirty="0" smtClean="0">
                <a:solidFill>
                  <a:srgbClr val="FF0000"/>
                </a:solidFill>
              </a:rPr>
              <a:t>The cardiac output</a:t>
            </a:r>
            <a:r>
              <a:rPr lang="en-US" dirty="0" smtClean="0"/>
              <a:t> means the amount of blood ejected by the heart per unit time.</a:t>
            </a:r>
          </a:p>
          <a:p>
            <a:pPr eaLnBrk="1" hangingPunct="1">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fontScale="90000"/>
          </a:bodyPr>
          <a:lstStyle/>
          <a:p>
            <a:pPr eaLnBrk="1" hangingPunct="1">
              <a:defRPr/>
            </a:pPr>
            <a:r>
              <a:rPr lang="en-US" b="1" dirty="0" smtClean="0"/>
              <a:t/>
            </a:r>
            <a:br>
              <a:rPr lang="en-US" b="1" dirty="0" smtClean="0"/>
            </a:br>
            <a:r>
              <a:rPr lang="en-US" b="1" dirty="0" smtClean="0"/>
              <a:t>Cardiac Cycle</a:t>
            </a:r>
            <a:br>
              <a:rPr lang="en-US" b="1" dirty="0" smtClean="0"/>
            </a:br>
            <a:endParaRPr lang="en-US" dirty="0"/>
          </a:p>
        </p:txBody>
      </p:sp>
      <p:sp>
        <p:nvSpPr>
          <p:cNvPr id="3" name="Content Placeholder 2"/>
          <p:cNvSpPr>
            <a:spLocks noGrp="1"/>
          </p:cNvSpPr>
          <p:nvPr>
            <p:ph idx="1"/>
          </p:nvPr>
        </p:nvSpPr>
        <p:spPr>
          <a:xfrm>
            <a:off x="228600" y="1295400"/>
            <a:ext cx="8610600" cy="5029200"/>
          </a:xfrm>
        </p:spPr>
        <p:txBody>
          <a:bodyPr>
            <a:normAutofit fontScale="62500" lnSpcReduction="20000"/>
          </a:bodyPr>
          <a:lstStyle/>
          <a:p>
            <a:pPr algn="just" eaLnBrk="1" hangingPunct="1">
              <a:defRPr/>
            </a:pPr>
            <a:r>
              <a:rPr lang="en-US" dirty="0" smtClean="0"/>
              <a:t>The body can increase the heart rate in response to a wide variety of conditions in order to increase the cardiac output.</a:t>
            </a:r>
          </a:p>
          <a:p>
            <a:pPr algn="just" eaLnBrk="1" hangingPunct="1">
              <a:buFontTx/>
              <a:buNone/>
              <a:defRPr/>
            </a:pPr>
            <a:endParaRPr lang="en-US" dirty="0" smtClean="0"/>
          </a:p>
          <a:p>
            <a:pPr algn="just" eaLnBrk="1" hangingPunct="1">
              <a:defRPr/>
            </a:pPr>
            <a:r>
              <a:rPr lang="en-US" dirty="0" smtClean="0"/>
              <a:t>Exercise, environmental stressors or psychological stress can cause the heart rate to increase above the resting rate. </a:t>
            </a:r>
          </a:p>
          <a:p>
            <a:pPr algn="just" eaLnBrk="1" hangingPunct="1">
              <a:buFontTx/>
              <a:buNone/>
              <a:defRPr/>
            </a:pPr>
            <a:endParaRPr lang="en-US" dirty="0" smtClean="0"/>
          </a:p>
          <a:p>
            <a:pPr algn="just" eaLnBrk="1" hangingPunct="1">
              <a:defRPr/>
            </a:pPr>
            <a:r>
              <a:rPr lang="en-US" b="1" dirty="0" smtClean="0">
                <a:solidFill>
                  <a:srgbClr val="FF0000"/>
                </a:solidFill>
              </a:rPr>
              <a:t>The pulse </a:t>
            </a:r>
            <a:r>
              <a:rPr lang="en-US" dirty="0" smtClean="0"/>
              <a:t>is the most straightforward way of measuring the heart rate.</a:t>
            </a:r>
          </a:p>
          <a:p>
            <a:pPr algn="just" eaLnBrk="1" hangingPunct="1">
              <a:buFontTx/>
              <a:buNone/>
              <a:defRPr/>
            </a:pPr>
            <a:r>
              <a:rPr lang="en-US" dirty="0" smtClean="0"/>
              <a:t> </a:t>
            </a:r>
          </a:p>
          <a:p>
            <a:pPr algn="just" eaLnBrk="1" hangingPunct="1">
              <a:defRPr/>
            </a:pPr>
            <a:r>
              <a:rPr lang="en-US" u="sng" dirty="0" smtClean="0">
                <a:solidFill>
                  <a:srgbClr val="FF0000"/>
                </a:solidFill>
              </a:rPr>
              <a:t>Every single 'beat' of the heart involves three major stages: </a:t>
            </a:r>
          </a:p>
          <a:p>
            <a:pPr lvl="1" algn="just" eaLnBrk="1" hangingPunct="1">
              <a:defRPr/>
            </a:pPr>
            <a:r>
              <a:rPr lang="en-US" dirty="0" err="1" smtClean="0"/>
              <a:t>Atrial</a:t>
            </a:r>
            <a:r>
              <a:rPr lang="en-US" dirty="0" smtClean="0"/>
              <a:t> systole, </a:t>
            </a:r>
          </a:p>
          <a:p>
            <a:pPr lvl="1" algn="just" eaLnBrk="1" hangingPunct="1">
              <a:defRPr/>
            </a:pPr>
            <a:r>
              <a:rPr lang="en-US" dirty="0" smtClean="0"/>
              <a:t>Ventricular systole and </a:t>
            </a:r>
          </a:p>
          <a:p>
            <a:pPr lvl="1" algn="just" eaLnBrk="1" hangingPunct="1">
              <a:defRPr/>
            </a:pPr>
            <a:r>
              <a:rPr lang="en-US" dirty="0" smtClean="0"/>
              <a:t>Complete cardiac diastole. </a:t>
            </a:r>
          </a:p>
          <a:p>
            <a:pPr lvl="1" algn="just" eaLnBrk="1" hangingPunct="1">
              <a:buFontTx/>
              <a:buNone/>
              <a:defRPr/>
            </a:pPr>
            <a:endParaRPr lang="en-US" dirty="0" smtClean="0"/>
          </a:p>
          <a:p>
            <a:pPr algn="just" eaLnBrk="1" hangingPunct="1">
              <a:defRPr/>
            </a:pPr>
            <a:r>
              <a:rPr lang="en-US" dirty="0" smtClean="0"/>
              <a:t>Throughout the cardiac cycle, the blood pressure increases and decreases. </a:t>
            </a:r>
          </a:p>
          <a:p>
            <a:pPr algn="just" eaLnBrk="1" hangingPunct="1">
              <a:buFontTx/>
              <a:buNone/>
              <a:defRPr/>
            </a:pPr>
            <a:endParaRPr lang="en-US" dirty="0" smtClean="0"/>
          </a:p>
          <a:p>
            <a:pPr algn="just" eaLnBrk="1" hangingPunct="1">
              <a:defRPr/>
            </a:pPr>
            <a:r>
              <a:rPr lang="en-US" dirty="0" smtClean="0"/>
              <a:t>As ventricles contract the pressure rise, causing the AV valves to slam shut.</a:t>
            </a:r>
          </a:p>
          <a:p>
            <a:pPr algn="just" eaLnBrk="1" hangingPunct="1">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152400" y="457200"/>
            <a:ext cx="8686800" cy="5867400"/>
          </a:xfrm>
        </p:spPr>
        <p:txBody>
          <a:bodyPr/>
          <a:lstStyle/>
          <a:p>
            <a:pPr algn="just" eaLnBrk="1" hangingPunct="1"/>
            <a:r>
              <a:rPr lang="en-US" smtClean="0"/>
              <a:t>A single cycle of cardiac activity can be divided into two basic phases - </a:t>
            </a:r>
            <a:r>
              <a:rPr lang="en-US" b="1" smtClean="0"/>
              <a:t>diastole</a:t>
            </a:r>
            <a:r>
              <a:rPr lang="en-US" smtClean="0"/>
              <a:t> and </a:t>
            </a:r>
            <a:r>
              <a:rPr lang="en-US" b="1" smtClean="0"/>
              <a:t>systole</a:t>
            </a:r>
            <a:r>
              <a:rPr lang="en-US" smtClean="0"/>
              <a:t>.  </a:t>
            </a:r>
          </a:p>
          <a:p>
            <a:pPr algn="just" eaLnBrk="1" hangingPunct="1"/>
            <a:endParaRPr lang="en-US" smtClean="0"/>
          </a:p>
          <a:p>
            <a:pPr algn="just" eaLnBrk="1" hangingPunct="1"/>
            <a:r>
              <a:rPr lang="en-US" smtClean="0"/>
              <a:t>The 'squeeze' is called </a:t>
            </a:r>
            <a:r>
              <a:rPr lang="en-US" b="1" smtClean="0"/>
              <a:t>systole</a:t>
            </a:r>
            <a:r>
              <a:rPr lang="en-US" smtClean="0"/>
              <a:t> </a:t>
            </a:r>
          </a:p>
          <a:p>
            <a:pPr algn="just" eaLnBrk="1" hangingPunct="1">
              <a:buFontTx/>
              <a:buNone/>
            </a:pPr>
            <a:endParaRPr lang="en-US" smtClean="0"/>
          </a:p>
          <a:p>
            <a:pPr algn="just" eaLnBrk="1" hangingPunct="1"/>
            <a:r>
              <a:rPr lang="en-US" smtClean="0"/>
              <a:t>The relaxation period, when the atria and ventricles re-fill, is called </a:t>
            </a:r>
            <a:r>
              <a:rPr lang="en-US" b="1" smtClean="0"/>
              <a:t>diastole</a:t>
            </a:r>
            <a:r>
              <a:rPr lang="en-US" smtClean="0"/>
              <a:t>; the time given for diastole depends on the heart rate. </a:t>
            </a:r>
          </a:p>
          <a:p>
            <a:pPr algn="just" eaLnBrk="1" hangingPunct="1"/>
            <a:endParaRPr lang="en-US" smtClean="0"/>
          </a:p>
          <a:p>
            <a:pPr algn="just" eaLnBrk="1" hangingPunct="1"/>
            <a:endParaRPr lang="en-US" smtClean="0"/>
          </a:p>
          <a:p>
            <a:pPr algn="just" eaLnBrk="1" hangingPunct="1">
              <a:buFontTx/>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http://upload.wikimedia.org/wikipedia/commons/thumb/3/34/Heart_systole.svg/200px-Heart_systole.svg.png">
            <a:hlinkClick r:id="rId2"/>
          </p:cNvPr>
          <p:cNvPicPr>
            <a:picLocks noChangeAspect="1" noChangeArrowheads="1"/>
          </p:cNvPicPr>
          <p:nvPr/>
        </p:nvPicPr>
        <p:blipFill>
          <a:blip r:embed="rId3"/>
          <a:srcRect/>
          <a:stretch>
            <a:fillRect/>
          </a:stretch>
        </p:blipFill>
        <p:spPr bwMode="auto">
          <a:xfrm>
            <a:off x="6629400" y="-152400"/>
            <a:ext cx="2514600" cy="21336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eaLnBrk="1" hangingPunct="1">
              <a:defRPr/>
            </a:pPr>
            <a:r>
              <a:rPr lang="en-US" b="1" dirty="0" smtClean="0"/>
              <a:t>Systole</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eaLnBrk="1" hangingPunct="1">
              <a:defRPr/>
            </a:pPr>
            <a:r>
              <a:rPr lang="en-US" dirty="0" smtClean="0"/>
              <a:t>Systole, or contraction, of the heart is initiated by the electrical cells of the </a:t>
            </a:r>
            <a:r>
              <a:rPr lang="en-US" dirty="0" err="1" smtClean="0"/>
              <a:t>sinoatrial</a:t>
            </a:r>
            <a:r>
              <a:rPr lang="en-US" dirty="0" smtClean="0"/>
              <a:t> node, which is the heart's natural pacemaker. </a:t>
            </a:r>
          </a:p>
          <a:p>
            <a:pPr algn="just" eaLnBrk="1" hangingPunct="1">
              <a:buFontTx/>
              <a:buNone/>
              <a:defRPr/>
            </a:pPr>
            <a:endParaRPr lang="en-US" dirty="0" smtClean="0"/>
          </a:p>
          <a:p>
            <a:pPr algn="just" eaLnBrk="1" hangingPunct="1">
              <a:defRPr/>
            </a:pPr>
            <a:r>
              <a:rPr lang="en-US" dirty="0" smtClean="0"/>
              <a:t>These cells are activated spontaneously by depolarization of their membranes beyond a certain threshold for excitation. </a:t>
            </a:r>
          </a:p>
          <a:p>
            <a:pPr algn="just" eaLnBrk="1" hangingPunct="1">
              <a:buFontTx/>
              <a:buNone/>
              <a:defRPr/>
            </a:pPr>
            <a:endParaRPr lang="en-US" dirty="0" smtClean="0"/>
          </a:p>
          <a:p>
            <a:pPr algn="just" eaLnBrk="1" hangingPunct="1">
              <a:defRPr/>
            </a:pPr>
            <a:r>
              <a:rPr lang="en-US" dirty="0" smtClean="0"/>
              <a:t>At this point, </a:t>
            </a:r>
            <a:r>
              <a:rPr lang="en-US" b="1" dirty="0" smtClean="0">
                <a:solidFill>
                  <a:srgbClr val="FF0000"/>
                </a:solidFill>
              </a:rPr>
              <a:t>voltage-gated calcium channels </a:t>
            </a:r>
            <a:r>
              <a:rPr lang="en-US" dirty="0" smtClean="0"/>
              <a:t>on the cell membrane open and allow calcium ions to pass through, into the </a:t>
            </a:r>
            <a:r>
              <a:rPr lang="en-US" dirty="0" err="1" smtClean="0"/>
              <a:t>sarcoplasm</a:t>
            </a:r>
            <a:r>
              <a:rPr lang="en-US" dirty="0" smtClean="0"/>
              <a:t>, or interior, of the muscle cell.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t>Systole</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eaLnBrk="1" hangingPunct="1">
              <a:defRPr/>
            </a:pPr>
            <a:r>
              <a:rPr lang="en-US" dirty="0" smtClean="0"/>
              <a:t>The contraction of the cardiac muscle tissue in the ventricles is called systole.</a:t>
            </a:r>
          </a:p>
          <a:p>
            <a:pPr algn="just" eaLnBrk="1" hangingPunct="1">
              <a:defRPr/>
            </a:pPr>
            <a:endParaRPr lang="en-US" dirty="0" smtClean="0"/>
          </a:p>
          <a:p>
            <a:pPr algn="just" eaLnBrk="1" hangingPunct="1">
              <a:defRPr/>
            </a:pPr>
            <a:r>
              <a:rPr lang="en-US" dirty="0" smtClean="0"/>
              <a:t> When the ventricles contract, they force the blood from their chambers into the arteries leaving the heart. </a:t>
            </a:r>
          </a:p>
          <a:p>
            <a:pPr algn="just" eaLnBrk="1" hangingPunct="1">
              <a:defRPr/>
            </a:pPr>
            <a:endParaRPr lang="en-US" dirty="0" smtClean="0"/>
          </a:p>
          <a:p>
            <a:pPr algn="just" eaLnBrk="1" hangingPunct="1">
              <a:defRPr/>
            </a:pPr>
            <a:r>
              <a:rPr lang="en-US" dirty="0" smtClean="0"/>
              <a:t>The left ventricle empties into the aorta and the right ventricle into the pulmonary artery. </a:t>
            </a:r>
          </a:p>
          <a:p>
            <a:pPr algn="just" eaLnBrk="1" hangingPunct="1">
              <a:defRPr/>
            </a:pPr>
            <a:endParaRPr lang="en-US" dirty="0" smtClean="0"/>
          </a:p>
          <a:p>
            <a:pPr algn="just" eaLnBrk="1" hangingPunct="1">
              <a:defRPr/>
            </a:pPr>
            <a:r>
              <a:rPr lang="en-US" b="1" dirty="0" smtClean="0">
                <a:solidFill>
                  <a:srgbClr val="FF0000"/>
                </a:solidFill>
              </a:rPr>
              <a:t>The increased pressure due to the contraction of the ventricles is called systolic pressure.</a:t>
            </a:r>
          </a:p>
          <a:p>
            <a:pPr algn="just" eaLnBrk="1" hangingPunct="1">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fontScale="90000"/>
          </a:bodyPr>
          <a:lstStyle/>
          <a:p>
            <a:pPr eaLnBrk="1" hangingPunct="1">
              <a:defRPr/>
            </a:pPr>
            <a:r>
              <a:rPr lang="en-US" b="1" dirty="0" smtClean="0"/>
              <a:t>Diastole</a:t>
            </a:r>
            <a:br>
              <a:rPr lang="en-US" b="1" dirty="0" smtClean="0"/>
            </a:br>
            <a:endParaRPr lang="en-US" dirty="0"/>
          </a:p>
        </p:txBody>
      </p:sp>
      <p:sp>
        <p:nvSpPr>
          <p:cNvPr id="3" name="Content Placeholder 2"/>
          <p:cNvSpPr>
            <a:spLocks noGrp="1"/>
          </p:cNvSpPr>
          <p:nvPr>
            <p:ph idx="1"/>
          </p:nvPr>
        </p:nvSpPr>
        <p:spPr>
          <a:xfrm>
            <a:off x="457200" y="1066800"/>
            <a:ext cx="8229600" cy="5257800"/>
          </a:xfrm>
        </p:spPr>
        <p:txBody>
          <a:bodyPr>
            <a:normAutofit fontScale="62500" lnSpcReduction="20000"/>
          </a:bodyPr>
          <a:lstStyle/>
          <a:p>
            <a:pPr algn="just" eaLnBrk="1" hangingPunct="1">
              <a:defRPr/>
            </a:pPr>
            <a:r>
              <a:rPr lang="en-US" dirty="0" smtClean="0"/>
              <a:t>Cardiac Diastole is the period of time when the heart relaxes after contraction in preparation for refilling with circulating blood. </a:t>
            </a:r>
          </a:p>
          <a:p>
            <a:pPr algn="just" eaLnBrk="1" hangingPunct="1">
              <a:buFontTx/>
              <a:buNone/>
              <a:defRPr/>
            </a:pPr>
            <a:endParaRPr lang="en-US" dirty="0" smtClean="0"/>
          </a:p>
          <a:p>
            <a:pPr algn="just" eaLnBrk="1" hangingPunct="1">
              <a:defRPr/>
            </a:pPr>
            <a:r>
              <a:rPr lang="en-US" dirty="0" smtClean="0"/>
              <a:t>Ventricular diastole is when the ventricles are relaxing, while </a:t>
            </a:r>
            <a:r>
              <a:rPr lang="en-US" dirty="0" err="1" smtClean="0"/>
              <a:t>atrial</a:t>
            </a:r>
            <a:r>
              <a:rPr lang="en-US" dirty="0" smtClean="0"/>
              <a:t> diastole is when the atria are relaxing. </a:t>
            </a:r>
          </a:p>
          <a:p>
            <a:pPr algn="just" eaLnBrk="1" hangingPunct="1">
              <a:buFontTx/>
              <a:buNone/>
              <a:defRPr/>
            </a:pPr>
            <a:endParaRPr lang="en-US" dirty="0" smtClean="0"/>
          </a:p>
          <a:p>
            <a:pPr algn="just" eaLnBrk="1" hangingPunct="1">
              <a:defRPr/>
            </a:pPr>
            <a:r>
              <a:rPr lang="en-US" dirty="0" smtClean="0"/>
              <a:t>Together they are known as </a:t>
            </a:r>
            <a:r>
              <a:rPr lang="en-US" b="1" dirty="0" smtClean="0">
                <a:solidFill>
                  <a:srgbClr val="FF0000"/>
                </a:solidFill>
              </a:rPr>
              <a:t>complete cardiac diastole</a:t>
            </a:r>
            <a:r>
              <a:rPr lang="en-US" dirty="0" smtClean="0"/>
              <a:t>. </a:t>
            </a:r>
          </a:p>
          <a:p>
            <a:pPr algn="just" eaLnBrk="1" hangingPunct="1">
              <a:buFontTx/>
              <a:buNone/>
              <a:defRPr/>
            </a:pPr>
            <a:endParaRPr lang="en-US" dirty="0" smtClean="0"/>
          </a:p>
          <a:p>
            <a:pPr algn="just" eaLnBrk="1" hangingPunct="1">
              <a:defRPr/>
            </a:pPr>
            <a:r>
              <a:rPr lang="en-US" dirty="0" smtClean="0"/>
              <a:t>During ventricular diastole, the pressure in the (left and right) ventricles drops from the peak that it reaches in systole. </a:t>
            </a:r>
          </a:p>
          <a:p>
            <a:pPr algn="just" eaLnBrk="1" hangingPunct="1">
              <a:buFontTx/>
              <a:buNone/>
              <a:defRPr/>
            </a:pPr>
            <a:endParaRPr lang="en-US" dirty="0" smtClean="0"/>
          </a:p>
          <a:p>
            <a:pPr algn="just" eaLnBrk="1" hangingPunct="1">
              <a:defRPr/>
            </a:pPr>
            <a:r>
              <a:rPr lang="en-US" dirty="0" smtClean="0"/>
              <a:t>When the pressure in the left ventricle drops to below the pressure in the left atrium, the mitral valve opens, and the left ventricle fills with blood that was accumulating in the left atrium. </a:t>
            </a:r>
          </a:p>
          <a:p>
            <a:pPr algn="just" eaLnBrk="1" hangingPunct="1">
              <a:buFontTx/>
              <a:buNone/>
              <a:defRPr/>
            </a:pPr>
            <a:endParaRPr lang="en-US" dirty="0" smtClean="0"/>
          </a:p>
          <a:p>
            <a:pPr algn="just" eaLnBrk="1" hangingPunct="1">
              <a:defRPr/>
            </a:pPr>
            <a:r>
              <a:rPr lang="en-US" dirty="0" smtClean="0"/>
              <a:t>Likewise, when the pressure in the right ventricle drops below that in the right atrium, the tricuspid valve opens and the right ventricle fills with blood that was in the right atrium</a:t>
            </a:r>
          </a:p>
          <a:p>
            <a:pPr algn="just" eaLnBrk="1" hangingPunct="1">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http://upload.wikimedia.org/wikipedia/commons/thumb/0/0f/Heart_diasystole.svg/200px-Heart_diasystole.svg.png">
            <a:hlinkClick r:id="rId2"/>
          </p:cNvPr>
          <p:cNvPicPr>
            <a:picLocks noChangeAspect="1" noChangeArrowheads="1"/>
          </p:cNvPicPr>
          <p:nvPr/>
        </p:nvPicPr>
        <p:blipFill>
          <a:blip r:embed="rId3"/>
          <a:srcRect/>
          <a:stretch>
            <a:fillRect/>
          </a:stretch>
        </p:blipFill>
        <p:spPr bwMode="auto">
          <a:xfrm>
            <a:off x="6096000" y="0"/>
            <a:ext cx="3048000" cy="22098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eaLnBrk="1" hangingPunct="1">
              <a:defRPr/>
            </a:pPr>
            <a:r>
              <a:rPr lang="en-US" b="1" dirty="0" smtClean="0"/>
              <a:t>Diastole</a:t>
            </a:r>
            <a:br>
              <a:rPr lang="en-US" b="1" dirty="0" smtClean="0"/>
            </a:br>
            <a:endParaRPr lang="en-US" dirty="0"/>
          </a:p>
        </p:txBody>
      </p:sp>
      <p:sp>
        <p:nvSpPr>
          <p:cNvPr id="3" name="Content Placeholder 2"/>
          <p:cNvSpPr>
            <a:spLocks noGrp="1"/>
          </p:cNvSpPr>
          <p:nvPr>
            <p:ph idx="1"/>
          </p:nvPr>
        </p:nvSpPr>
        <p:spPr/>
        <p:txBody>
          <a:bodyPr>
            <a:normAutofit/>
          </a:bodyPr>
          <a:lstStyle/>
          <a:p>
            <a:pPr algn="just" eaLnBrk="1" hangingPunct="1">
              <a:defRPr/>
            </a:pPr>
            <a:r>
              <a:rPr lang="en-US" dirty="0" smtClean="0"/>
              <a:t>The relaxation of the cardiac muscle tissue in the ventricles is called diastole. </a:t>
            </a:r>
          </a:p>
          <a:p>
            <a:pPr algn="just" eaLnBrk="1" hangingPunct="1">
              <a:defRPr/>
            </a:pPr>
            <a:endParaRPr lang="en-US" dirty="0" smtClean="0"/>
          </a:p>
          <a:p>
            <a:pPr algn="just" eaLnBrk="1" hangingPunct="1">
              <a:defRPr/>
            </a:pPr>
            <a:r>
              <a:rPr lang="en-US" dirty="0" smtClean="0"/>
              <a:t>When the ventricles relax, they make room to accept the blood from the atria. </a:t>
            </a:r>
          </a:p>
          <a:p>
            <a:pPr algn="just" eaLnBrk="1" hangingPunct="1">
              <a:defRPr/>
            </a:pPr>
            <a:endParaRPr lang="en-US" dirty="0" smtClean="0"/>
          </a:p>
          <a:p>
            <a:pPr algn="just" eaLnBrk="1" hangingPunct="1">
              <a:defRPr/>
            </a:pPr>
            <a:r>
              <a:rPr lang="en-US" dirty="0" smtClean="0">
                <a:solidFill>
                  <a:srgbClr val="FF0000"/>
                </a:solidFill>
              </a:rPr>
              <a:t>The decreased pressure due to the relaxation of the ventricles is called </a:t>
            </a:r>
            <a:r>
              <a:rPr lang="en-US" b="1" dirty="0" smtClean="0">
                <a:solidFill>
                  <a:srgbClr val="FF0000"/>
                </a:solidFill>
              </a:rPr>
              <a:t>diastolic pressure.</a:t>
            </a:r>
          </a:p>
          <a:p>
            <a:pPr eaLnBrk="1" hangingPunct="1">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7848600" cy="838200"/>
          </a:xfrm>
        </p:spPr>
        <p:txBody>
          <a:bodyPr/>
          <a:lstStyle/>
          <a:p>
            <a:pPr eaLnBrk="1" hangingPunct="1"/>
            <a:r>
              <a:rPr lang="en-US" smtClean="0"/>
              <a:t>Location &amp; size of the heart</a:t>
            </a:r>
          </a:p>
        </p:txBody>
      </p:sp>
      <p:sp>
        <p:nvSpPr>
          <p:cNvPr id="10243" name="Rectangle 3"/>
          <p:cNvSpPr>
            <a:spLocks noGrp="1" noChangeArrowheads="1"/>
          </p:cNvSpPr>
          <p:nvPr>
            <p:ph type="body" sz="half" idx="1"/>
          </p:nvPr>
        </p:nvSpPr>
        <p:spPr>
          <a:xfrm>
            <a:off x="152400" y="990600"/>
            <a:ext cx="8991600" cy="5867400"/>
          </a:xfrm>
        </p:spPr>
        <p:txBody>
          <a:bodyPr/>
          <a:lstStyle/>
          <a:p>
            <a:pPr eaLnBrk="1" hangingPunct="1"/>
            <a:r>
              <a:rPr lang="en-US" sz="3300" smtClean="0"/>
              <a:t>Heart is size of person’s fist</a:t>
            </a:r>
          </a:p>
          <a:p>
            <a:pPr eaLnBrk="1" hangingPunct="1"/>
            <a:r>
              <a:rPr lang="en-US" sz="3300" smtClean="0"/>
              <a:t>Hollow, weighs less than a pound</a:t>
            </a:r>
          </a:p>
          <a:p>
            <a:pPr eaLnBrk="1" hangingPunct="1"/>
            <a:r>
              <a:rPr lang="en-US" sz="3300" smtClean="0"/>
              <a:t>Enclosed within </a:t>
            </a:r>
            <a:r>
              <a:rPr lang="en-US" sz="3300" b="1" smtClean="0"/>
              <a:t>mediastinum </a:t>
            </a:r>
            <a:r>
              <a:rPr lang="en-US" sz="3300" smtClean="0"/>
              <a:t>(middle cavity of thorax)</a:t>
            </a:r>
          </a:p>
          <a:p>
            <a:pPr eaLnBrk="1" hangingPunct="1"/>
            <a:r>
              <a:rPr lang="en-US" sz="3300" smtClean="0"/>
              <a:t>Flanked on each side by the lungs </a:t>
            </a:r>
          </a:p>
          <a:p>
            <a:pPr eaLnBrk="1" hangingPunct="1"/>
            <a:r>
              <a:rPr lang="en-US" sz="3300" b="1" smtClean="0"/>
              <a:t>Apex:</a:t>
            </a:r>
            <a:r>
              <a:rPr lang="en-US" sz="3300" smtClean="0"/>
              <a:t> pointed structure of heart point, towards left hip and rests in diaphragm</a:t>
            </a:r>
          </a:p>
          <a:p>
            <a:pPr eaLnBrk="1" hangingPunct="1"/>
            <a:r>
              <a:rPr lang="en-US" sz="3300" b="1" smtClean="0"/>
              <a:t>Base:</a:t>
            </a:r>
            <a:r>
              <a:rPr lang="en-US" sz="3300" smtClean="0"/>
              <a:t> place from which great vessels emerge, broader part of heart, points towards the R shoulder, lies beneath 2</a:t>
            </a:r>
            <a:r>
              <a:rPr lang="en-US" sz="3300" baseline="30000" smtClean="0"/>
              <a:t>nd</a:t>
            </a:r>
            <a:r>
              <a:rPr lang="en-US" sz="3300" smtClean="0"/>
              <a:t> rib, </a:t>
            </a:r>
          </a:p>
        </p:txBody>
      </p:sp>
      <p:pic>
        <p:nvPicPr>
          <p:cNvPr id="10244" name="Picture 4" descr="MCj01568230000[1]"/>
          <p:cNvPicPr>
            <a:picLocks noGrp="1" noChangeAspect="1" noChangeArrowheads="1"/>
          </p:cNvPicPr>
          <p:nvPr>
            <p:ph sz="half" idx="2"/>
          </p:nvPr>
        </p:nvPicPr>
        <p:blipFill>
          <a:blip r:embed="rId4"/>
          <a:srcRect/>
          <a:stretch>
            <a:fillRect/>
          </a:stretch>
        </p:blipFill>
        <p:spPr>
          <a:xfrm>
            <a:off x="7467600" y="0"/>
            <a:ext cx="1676400" cy="1828800"/>
          </a:xfrm>
          <a:noFill/>
        </p:spPr>
      </p:pic>
      <p:pic>
        <p:nvPicPr>
          <p:cNvPr id="8201" name="MSBD14498_0000[1].mid">
            <a:hlinkClick r:id="" action="ppaction://media"/>
          </p:cNvPr>
          <p:cNvPicPr>
            <a:picLocks noRot="1" noChangeAspect="1" noChangeArrowheads="1"/>
          </p:cNvPicPr>
          <p:nvPr>
            <a:audioFile r:link="rId1"/>
          </p:nvPr>
        </p:nvPicPr>
        <p:blipFill>
          <a:blip r:embed="rId5"/>
          <a:srcRect/>
          <a:stretch>
            <a:fillRect/>
          </a:stretch>
        </p:blipFill>
        <p:spPr bwMode="auto">
          <a:xfrm>
            <a:off x="8229600" y="3429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20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83" fill="hold"/>
                                        <p:tgtEl>
                                          <p:spTgt spid="8201"/>
                                        </p:tgtEl>
                                      </p:cBhvr>
                                    </p:cmd>
                                  </p:childTnLst>
                                </p:cTn>
                              </p:par>
                            </p:childTnLst>
                          </p:cTn>
                        </p:par>
                      </p:childTnLst>
                    </p:cTn>
                  </p:par>
                </p:childTnLst>
              </p:cTn>
              <p:nextCondLst>
                <p:cond evt="onClick" delay="0">
                  <p:tgtEl>
                    <p:spTgt spid="820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201"/>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t>"</a:t>
            </a:r>
            <a:r>
              <a:rPr lang="en-US" b="1" dirty="0" err="1" smtClean="0"/>
              <a:t>Lub</a:t>
            </a:r>
            <a:r>
              <a:rPr lang="en-US" b="1" dirty="0" smtClean="0"/>
              <a:t>-Dub"</a:t>
            </a:r>
            <a:br>
              <a:rPr lang="en-US" b="1" dirty="0" smtClean="0"/>
            </a:br>
            <a:endParaRPr lang="en-US" dirty="0"/>
          </a:p>
        </p:txBody>
      </p:sp>
      <p:sp>
        <p:nvSpPr>
          <p:cNvPr id="3" name="Content Placeholder 2"/>
          <p:cNvSpPr>
            <a:spLocks noGrp="1"/>
          </p:cNvSpPr>
          <p:nvPr>
            <p:ph idx="1"/>
          </p:nvPr>
        </p:nvSpPr>
        <p:spPr>
          <a:xfrm>
            <a:off x="457200" y="1295400"/>
            <a:ext cx="8382000" cy="5029200"/>
          </a:xfrm>
        </p:spPr>
        <p:txBody>
          <a:bodyPr>
            <a:normAutofit fontScale="77500" lnSpcReduction="20000"/>
          </a:bodyPr>
          <a:lstStyle/>
          <a:p>
            <a:pPr algn="just" eaLnBrk="1" hangingPunct="1">
              <a:defRPr/>
            </a:pPr>
            <a:r>
              <a:rPr lang="en-US" dirty="0" smtClean="0"/>
              <a:t>The first heart tone, or </a:t>
            </a:r>
            <a:r>
              <a:rPr lang="en-US" b="1" dirty="0" smtClean="0">
                <a:solidFill>
                  <a:srgbClr val="FF0000"/>
                </a:solidFill>
              </a:rPr>
              <a:t>S1, "</a:t>
            </a:r>
            <a:r>
              <a:rPr lang="en-US" b="1" dirty="0" err="1" smtClean="0">
                <a:solidFill>
                  <a:srgbClr val="FF0000"/>
                </a:solidFill>
              </a:rPr>
              <a:t>Lub</a:t>
            </a:r>
            <a:r>
              <a:rPr lang="en-US" dirty="0" smtClean="0"/>
              <a:t>" is caused by the closure of the </a:t>
            </a:r>
            <a:r>
              <a:rPr lang="en-US" dirty="0" err="1" smtClean="0"/>
              <a:t>atrioventricular</a:t>
            </a:r>
            <a:r>
              <a:rPr lang="en-US" dirty="0" smtClean="0"/>
              <a:t> valves, </a:t>
            </a:r>
            <a:r>
              <a:rPr lang="en-US" u="sng" dirty="0" smtClean="0">
                <a:solidFill>
                  <a:srgbClr val="0070C0"/>
                </a:solidFill>
              </a:rPr>
              <a:t>mitral and tricuspid,</a:t>
            </a:r>
            <a:r>
              <a:rPr lang="en-US" dirty="0" smtClean="0"/>
              <a:t> at the </a:t>
            </a:r>
            <a:r>
              <a:rPr lang="en-US" b="1" dirty="0" smtClean="0">
                <a:solidFill>
                  <a:srgbClr val="FF0000"/>
                </a:solidFill>
              </a:rPr>
              <a:t>beginning of ventricular contraction</a:t>
            </a:r>
            <a:r>
              <a:rPr lang="en-US" dirty="0" smtClean="0"/>
              <a:t>, or </a:t>
            </a:r>
            <a:r>
              <a:rPr lang="en-US" b="1" dirty="0" smtClean="0">
                <a:solidFill>
                  <a:srgbClr val="FF0000"/>
                </a:solidFill>
              </a:rPr>
              <a:t>systole.</a:t>
            </a:r>
            <a:r>
              <a:rPr lang="en-US" dirty="0" smtClean="0"/>
              <a:t> </a:t>
            </a:r>
          </a:p>
          <a:p>
            <a:pPr algn="just" eaLnBrk="1" hangingPunct="1">
              <a:buFontTx/>
              <a:buNone/>
              <a:defRPr/>
            </a:pPr>
            <a:endParaRPr lang="en-US" dirty="0" smtClean="0"/>
          </a:p>
          <a:p>
            <a:pPr algn="just" eaLnBrk="1" hangingPunct="1">
              <a:defRPr/>
            </a:pPr>
            <a:r>
              <a:rPr lang="en-US" dirty="0" smtClean="0"/>
              <a:t>When the pressure in the ventricles rises above the pressure in the atria, these valves close to prevent regurgitation of blood from the ventricles into the atria. </a:t>
            </a:r>
          </a:p>
          <a:p>
            <a:pPr algn="just" eaLnBrk="1" hangingPunct="1">
              <a:buFontTx/>
              <a:buNone/>
              <a:defRPr/>
            </a:pPr>
            <a:endParaRPr lang="en-US" dirty="0" smtClean="0"/>
          </a:p>
          <a:p>
            <a:pPr algn="just" eaLnBrk="1" hangingPunct="1">
              <a:defRPr/>
            </a:pPr>
            <a:r>
              <a:rPr lang="en-US" dirty="0" smtClean="0"/>
              <a:t>The second heart tone, or </a:t>
            </a:r>
            <a:r>
              <a:rPr lang="en-US" b="1" dirty="0" smtClean="0">
                <a:solidFill>
                  <a:srgbClr val="FF0000"/>
                </a:solidFill>
              </a:rPr>
              <a:t>S2 (A2 and P2), "Dub</a:t>
            </a:r>
            <a:r>
              <a:rPr lang="en-US" dirty="0" smtClean="0"/>
              <a:t>" is caused by the closure of the </a:t>
            </a:r>
            <a:r>
              <a:rPr lang="en-US" u="sng" dirty="0" smtClean="0">
                <a:solidFill>
                  <a:srgbClr val="0070C0"/>
                </a:solidFill>
              </a:rPr>
              <a:t>aortic valve and pulmonary  </a:t>
            </a:r>
            <a:r>
              <a:rPr lang="en-US" dirty="0" smtClean="0"/>
              <a:t>valve at the </a:t>
            </a:r>
            <a:r>
              <a:rPr lang="en-US" b="1" dirty="0" smtClean="0">
                <a:solidFill>
                  <a:srgbClr val="FF0000"/>
                </a:solidFill>
              </a:rPr>
              <a:t>end of ventricular systole. </a:t>
            </a:r>
          </a:p>
          <a:p>
            <a:pPr algn="just" eaLnBrk="1" hangingPunct="1">
              <a:buFontTx/>
              <a:buNone/>
              <a:defRPr/>
            </a:pPr>
            <a:endParaRPr lang="en-US" b="1" dirty="0" smtClean="0">
              <a:solidFill>
                <a:srgbClr val="FF0000"/>
              </a:solidFill>
            </a:endParaRPr>
          </a:p>
          <a:p>
            <a:pPr algn="just" eaLnBrk="1" hangingPunct="1">
              <a:defRPr/>
            </a:pPr>
            <a:r>
              <a:rPr lang="en-US" dirty="0" smtClean="0"/>
              <a:t>As the left ventricle empties, its pressure falls below the pressure in the aorta, and the aortic valve closes.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8229600" cy="868363"/>
          </a:xfrm>
        </p:spPr>
        <p:txBody>
          <a:bodyPr/>
          <a:lstStyle/>
          <a:p>
            <a:pPr eaLnBrk="1" hangingPunct="1"/>
            <a:r>
              <a:rPr lang="en-US" smtClean="0"/>
              <a:t>Blood vessels</a:t>
            </a:r>
          </a:p>
        </p:txBody>
      </p:sp>
      <p:sp>
        <p:nvSpPr>
          <p:cNvPr id="62467" name="Rectangle 3"/>
          <p:cNvSpPr>
            <a:spLocks noGrp="1" noChangeArrowheads="1"/>
          </p:cNvSpPr>
          <p:nvPr>
            <p:ph type="body" idx="1"/>
          </p:nvPr>
        </p:nvSpPr>
        <p:spPr>
          <a:xfrm>
            <a:off x="0" y="990600"/>
            <a:ext cx="8839200" cy="5867400"/>
          </a:xfrm>
        </p:spPr>
        <p:txBody>
          <a:bodyPr/>
          <a:lstStyle/>
          <a:p>
            <a:pPr algn="just" eaLnBrk="1" hangingPunct="1"/>
            <a:r>
              <a:rPr lang="en-US" sz="3400" b="1" smtClean="0"/>
              <a:t>Vascular system</a:t>
            </a:r>
            <a:r>
              <a:rPr lang="en-US" sz="3400" smtClean="0"/>
              <a:t>: closed transport system within blood vessels </a:t>
            </a:r>
          </a:p>
          <a:p>
            <a:pPr algn="just" eaLnBrk="1" hangingPunct="1"/>
            <a:r>
              <a:rPr lang="en-US" sz="3400" b="1" smtClean="0"/>
              <a:t>Arteries</a:t>
            </a:r>
            <a:r>
              <a:rPr lang="en-US" sz="3400" smtClean="0"/>
              <a:t> are largest- like freeways</a:t>
            </a:r>
          </a:p>
          <a:p>
            <a:pPr algn="just" eaLnBrk="1" hangingPunct="1"/>
            <a:r>
              <a:rPr lang="en-US" sz="3400" b="1" smtClean="0"/>
              <a:t>Aterioles:</a:t>
            </a:r>
            <a:r>
              <a:rPr lang="en-US" sz="3400" smtClean="0"/>
              <a:t> small highways that feed into the capillaries </a:t>
            </a:r>
          </a:p>
          <a:p>
            <a:pPr algn="just" eaLnBrk="1" hangingPunct="1"/>
            <a:r>
              <a:rPr lang="en-US" sz="3400" b="1" smtClean="0"/>
              <a:t>Capillaries:</a:t>
            </a:r>
            <a:r>
              <a:rPr lang="en-US" sz="3400" smtClean="0"/>
              <a:t> miscroscopic blood vessels</a:t>
            </a:r>
          </a:p>
          <a:p>
            <a:pPr algn="just" eaLnBrk="1" hangingPunct="1"/>
            <a:r>
              <a:rPr lang="en-US" sz="3400" b="1" smtClean="0"/>
              <a:t>Venules:</a:t>
            </a:r>
            <a:r>
              <a:rPr lang="en-US" sz="3400" smtClean="0"/>
              <a:t> small vessels that drain capillaries</a:t>
            </a:r>
          </a:p>
          <a:p>
            <a:pPr algn="just" eaLnBrk="1" hangingPunct="1"/>
            <a:r>
              <a:rPr lang="en-US" sz="3400" b="1" smtClean="0"/>
              <a:t>Veins:</a:t>
            </a:r>
            <a:r>
              <a:rPr lang="en-US" sz="3400" smtClean="0"/>
              <a:t> larger vessels that return blood to heart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8229600" cy="868363"/>
          </a:xfrm>
        </p:spPr>
        <p:txBody>
          <a:bodyPr/>
          <a:lstStyle/>
          <a:p>
            <a:pPr eaLnBrk="1" hangingPunct="1"/>
            <a:r>
              <a:rPr lang="en-US" smtClean="0"/>
              <a:t>Anatomy of blood vessels</a:t>
            </a:r>
          </a:p>
        </p:txBody>
      </p:sp>
      <p:sp>
        <p:nvSpPr>
          <p:cNvPr id="64515" name="Rectangle 3"/>
          <p:cNvSpPr>
            <a:spLocks noGrp="1" noChangeArrowheads="1"/>
          </p:cNvSpPr>
          <p:nvPr>
            <p:ph type="body" idx="1"/>
          </p:nvPr>
        </p:nvSpPr>
        <p:spPr>
          <a:xfrm>
            <a:off x="228600" y="1219200"/>
            <a:ext cx="8686800" cy="5334000"/>
          </a:xfrm>
        </p:spPr>
        <p:txBody>
          <a:bodyPr/>
          <a:lstStyle/>
          <a:p>
            <a:pPr eaLnBrk="1" hangingPunct="1"/>
            <a:r>
              <a:rPr lang="en-US" sz="3300" smtClean="0"/>
              <a:t>Walls of blood vessels have 3 coats/tunics</a:t>
            </a:r>
          </a:p>
          <a:p>
            <a:pPr eaLnBrk="1" hangingPunct="1">
              <a:buFontTx/>
              <a:buNone/>
            </a:pPr>
            <a:r>
              <a:rPr lang="en-US" sz="3300" smtClean="0"/>
              <a:t>      1. T</a:t>
            </a:r>
            <a:r>
              <a:rPr lang="en-US" sz="3300" b="1" smtClean="0"/>
              <a:t>unica intima</a:t>
            </a:r>
            <a:r>
              <a:rPr lang="en-US" sz="3300" smtClean="0"/>
              <a:t>: lines interior of vessel</a:t>
            </a:r>
          </a:p>
          <a:p>
            <a:pPr eaLnBrk="1" hangingPunct="1">
              <a:buFontTx/>
              <a:buNone/>
            </a:pPr>
            <a:r>
              <a:rPr lang="en-US" sz="3300" smtClean="0"/>
              <a:t>      2. </a:t>
            </a:r>
            <a:r>
              <a:rPr lang="en-US" sz="3300" b="1" smtClean="0"/>
              <a:t>Tunica meduim</a:t>
            </a:r>
            <a:r>
              <a:rPr lang="en-US" sz="3300" smtClean="0"/>
              <a:t>: bulky middle coat, </a:t>
            </a:r>
          </a:p>
          <a:p>
            <a:pPr eaLnBrk="1" hangingPunct="1">
              <a:buFontTx/>
              <a:buNone/>
            </a:pPr>
            <a:r>
              <a:rPr lang="en-US" sz="3300" smtClean="0"/>
              <a:t>          mostly smooth muscle and elastic </a:t>
            </a:r>
          </a:p>
          <a:p>
            <a:pPr eaLnBrk="1" hangingPunct="1">
              <a:buFontTx/>
              <a:buNone/>
            </a:pPr>
            <a:r>
              <a:rPr lang="en-US" sz="3300" smtClean="0"/>
              <a:t>           tissue</a:t>
            </a:r>
          </a:p>
          <a:p>
            <a:pPr eaLnBrk="1" hangingPunct="1">
              <a:buFontTx/>
              <a:buNone/>
            </a:pPr>
            <a:r>
              <a:rPr lang="en-US" sz="3300" smtClean="0"/>
              <a:t>      3. </a:t>
            </a:r>
            <a:r>
              <a:rPr lang="en-US" sz="3300" b="1" smtClean="0"/>
              <a:t>Tunica externa</a:t>
            </a:r>
            <a:r>
              <a:rPr lang="en-US" sz="3300" smtClean="0"/>
              <a:t>: composed of fibrous </a:t>
            </a:r>
          </a:p>
          <a:p>
            <a:pPr eaLnBrk="1" hangingPunct="1">
              <a:buFontTx/>
              <a:buNone/>
            </a:pPr>
            <a:r>
              <a:rPr lang="en-US" sz="3300" smtClean="0"/>
              <a:t>          connective tissue- support and </a:t>
            </a:r>
          </a:p>
          <a:p>
            <a:pPr eaLnBrk="1" hangingPunct="1">
              <a:buFontTx/>
              <a:buNone/>
            </a:pPr>
            <a:r>
              <a:rPr lang="en-US" sz="3300" smtClean="0"/>
              <a:t>          protects the vessel</a:t>
            </a:r>
          </a:p>
        </p:txBody>
      </p:sp>
      <p:pic>
        <p:nvPicPr>
          <p:cNvPr id="66564" name="Picture 4">
            <a:hlinkClick r:id="" action="ppaction://media"/>
          </p:cNvPr>
          <p:cNvPicPr>
            <a:picLocks noRot="1" noChangeAspect="1" noChangeArrowheads="1"/>
          </p:cNvPicPr>
          <p:nvPr>
            <a:wavAudioFile r:embed="rId1" name="MSj03885360000[1].wav"/>
          </p:nvPr>
        </p:nvPicPr>
        <p:blipFill>
          <a:blip r:embed="rId4"/>
          <a:srcRect/>
          <a:stretch>
            <a:fillRect/>
          </a:stretch>
        </p:blipFill>
        <p:spPr bwMode="auto">
          <a:xfrm>
            <a:off x="6781800" y="5562600"/>
            <a:ext cx="304800" cy="304800"/>
          </a:xfrm>
          <a:prstGeom prst="rect">
            <a:avLst/>
          </a:prstGeom>
          <a:noFill/>
          <a:ln w="9525">
            <a:noFill/>
            <a:miter lim="800000"/>
            <a:headEnd/>
            <a:tailEnd/>
          </a:ln>
        </p:spPr>
      </p:pic>
      <p:pic>
        <p:nvPicPr>
          <p:cNvPr id="64517" name="Picture 2"/>
          <p:cNvPicPr>
            <a:picLocks noChangeAspect="1" noChangeArrowheads="1"/>
          </p:cNvPicPr>
          <p:nvPr/>
        </p:nvPicPr>
        <p:blipFill>
          <a:blip r:embed="rId5"/>
          <a:srcRect/>
          <a:stretch>
            <a:fillRect/>
          </a:stretch>
        </p:blipFill>
        <p:spPr bwMode="auto">
          <a:xfrm>
            <a:off x="5634038" y="0"/>
            <a:ext cx="3509962" cy="2389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56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 fill="hold"/>
                                        <p:tgtEl>
                                          <p:spTgt spid="66564"/>
                                        </p:tgtEl>
                                      </p:cBhvr>
                                    </p:cmd>
                                  </p:childTnLst>
                                </p:cTn>
                              </p:par>
                            </p:childTnLst>
                          </p:cTn>
                        </p:par>
                      </p:childTnLst>
                    </p:cTn>
                  </p:par>
                </p:childTnLst>
              </p:cTn>
              <p:nextCondLst>
                <p:cond evt="onClick" delay="0">
                  <p:tgtEl>
                    <p:spTgt spid="6656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28600"/>
            <a:ext cx="8229600" cy="792163"/>
          </a:xfrm>
        </p:spPr>
        <p:txBody>
          <a:bodyPr/>
          <a:lstStyle/>
          <a:p>
            <a:pPr eaLnBrk="1" hangingPunct="1"/>
            <a:r>
              <a:rPr lang="en-US" smtClean="0"/>
              <a:t>Circulation &amp; BP</a:t>
            </a:r>
          </a:p>
        </p:txBody>
      </p:sp>
      <p:sp>
        <p:nvSpPr>
          <p:cNvPr id="65539" name="Rectangle 3"/>
          <p:cNvSpPr>
            <a:spLocks noGrp="1" noChangeArrowheads="1"/>
          </p:cNvSpPr>
          <p:nvPr>
            <p:ph type="body" sz="half" idx="1"/>
          </p:nvPr>
        </p:nvSpPr>
        <p:spPr>
          <a:xfrm>
            <a:off x="0" y="1143000"/>
            <a:ext cx="8610600" cy="5410200"/>
          </a:xfrm>
        </p:spPr>
        <p:txBody>
          <a:bodyPr/>
          <a:lstStyle/>
          <a:p>
            <a:pPr eaLnBrk="1" hangingPunct="1"/>
            <a:r>
              <a:rPr lang="en-US" sz="3000" b="1" smtClean="0"/>
              <a:t>Vital signs:</a:t>
            </a:r>
            <a:r>
              <a:rPr lang="en-US" sz="3000" smtClean="0"/>
              <a:t> indicate efficiency of one’s circulatory system, includes…</a:t>
            </a:r>
          </a:p>
          <a:p>
            <a:pPr eaLnBrk="1" hangingPunct="1">
              <a:buFontTx/>
              <a:buNone/>
            </a:pPr>
            <a:r>
              <a:rPr lang="en-US" sz="3000" smtClean="0"/>
              <a:t>       1. Respiratory rate</a:t>
            </a:r>
          </a:p>
          <a:p>
            <a:pPr eaLnBrk="1" hangingPunct="1">
              <a:buFontTx/>
              <a:buNone/>
            </a:pPr>
            <a:r>
              <a:rPr lang="en-US" sz="3000" smtClean="0"/>
              <a:t>       2. Body temp </a:t>
            </a:r>
          </a:p>
          <a:p>
            <a:pPr eaLnBrk="1" hangingPunct="1">
              <a:buFontTx/>
              <a:buNone/>
            </a:pPr>
            <a:r>
              <a:rPr lang="en-US" sz="3000" smtClean="0"/>
              <a:t>       3. Arterial pulse </a:t>
            </a:r>
          </a:p>
          <a:p>
            <a:pPr eaLnBrk="1" hangingPunct="1">
              <a:buFontTx/>
              <a:buNone/>
            </a:pPr>
            <a:r>
              <a:rPr lang="en-US" sz="3000" smtClean="0"/>
              <a:t>       4. BP</a:t>
            </a:r>
          </a:p>
          <a:p>
            <a:pPr eaLnBrk="1" hangingPunct="1">
              <a:buFontTx/>
              <a:buNone/>
            </a:pPr>
            <a:r>
              <a:rPr lang="en-US" sz="3000" b="1" smtClean="0"/>
              <a:t> Pulse:</a:t>
            </a:r>
            <a:r>
              <a:rPr lang="en-US" sz="3000" smtClean="0"/>
              <a:t> pressure wave created with expansion and recoil of an artery </a:t>
            </a:r>
          </a:p>
          <a:p>
            <a:pPr eaLnBrk="1" hangingPunct="1">
              <a:buFontTx/>
              <a:buNone/>
            </a:pPr>
            <a:r>
              <a:rPr lang="en-US" sz="3000" b="1" smtClean="0"/>
              <a:t>Pulse rate (pressure surges per minute)= heart rate </a:t>
            </a:r>
          </a:p>
        </p:txBody>
      </p:sp>
      <p:pic>
        <p:nvPicPr>
          <p:cNvPr id="65540" name="Picture 4" descr="MCj03666180000[1]"/>
          <p:cNvPicPr>
            <a:picLocks noGrp="1" noChangeAspect="1" noChangeArrowheads="1"/>
          </p:cNvPicPr>
          <p:nvPr>
            <p:ph sz="half" idx="2"/>
          </p:nvPr>
        </p:nvPicPr>
        <p:blipFill>
          <a:blip r:embed="rId3"/>
          <a:srcRect/>
          <a:stretch>
            <a:fillRect/>
          </a:stretch>
        </p:blipFill>
        <p:spPr>
          <a:xfrm>
            <a:off x="6400800" y="1600200"/>
            <a:ext cx="2351088" cy="2438400"/>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8229600" cy="792163"/>
          </a:xfrm>
        </p:spPr>
        <p:txBody>
          <a:bodyPr/>
          <a:lstStyle/>
          <a:p>
            <a:pPr eaLnBrk="1" hangingPunct="1"/>
            <a:r>
              <a:rPr lang="en-US" smtClean="0"/>
              <a:t>Blood pressure</a:t>
            </a:r>
          </a:p>
        </p:txBody>
      </p:sp>
      <p:sp>
        <p:nvSpPr>
          <p:cNvPr id="67587" name="Rectangle 3"/>
          <p:cNvSpPr>
            <a:spLocks noGrp="1" noChangeArrowheads="1"/>
          </p:cNvSpPr>
          <p:nvPr>
            <p:ph type="body" sz="half" idx="1"/>
          </p:nvPr>
        </p:nvSpPr>
        <p:spPr>
          <a:xfrm>
            <a:off x="0" y="914400"/>
            <a:ext cx="8382000" cy="4648200"/>
          </a:xfrm>
        </p:spPr>
        <p:txBody>
          <a:bodyPr/>
          <a:lstStyle/>
          <a:p>
            <a:pPr eaLnBrk="1" hangingPunct="1"/>
            <a:r>
              <a:rPr lang="en-US" sz="2800" b="1" dirty="0" smtClean="0"/>
              <a:t>BP:</a:t>
            </a:r>
            <a:r>
              <a:rPr lang="en-US" sz="2800" dirty="0" smtClean="0"/>
              <a:t> pressure blood exerts against inner walls of blood vessels &amp;force that keeps blood circulating between heartbeats</a:t>
            </a:r>
          </a:p>
          <a:p>
            <a:pPr eaLnBrk="1" hangingPunct="1"/>
            <a:r>
              <a:rPr lang="en-US" sz="2800" b="1" dirty="0" smtClean="0"/>
              <a:t>Systolic pressure:</a:t>
            </a:r>
            <a:r>
              <a:rPr lang="en-US" sz="2800" dirty="0" smtClean="0"/>
              <a:t> pressure in arteries @peak of ventricular contraction</a:t>
            </a:r>
          </a:p>
          <a:p>
            <a:pPr eaLnBrk="1" hangingPunct="1"/>
            <a:r>
              <a:rPr lang="en-US" sz="2800" b="1" dirty="0" smtClean="0"/>
              <a:t>Diastolic pressure</a:t>
            </a:r>
            <a:r>
              <a:rPr lang="en-US" sz="2800" dirty="0" smtClean="0"/>
              <a:t>: pressure when ventricles are relaxing </a:t>
            </a:r>
          </a:p>
          <a:p>
            <a:pPr eaLnBrk="1" hangingPunct="1"/>
            <a:r>
              <a:rPr lang="en-US" sz="2800" dirty="0" smtClean="0"/>
              <a:t>Systolic pressure written above diastolic, units mmHg using the </a:t>
            </a:r>
            <a:r>
              <a:rPr lang="en-US" sz="2800" b="1" dirty="0" err="1" smtClean="0"/>
              <a:t>ausculatory</a:t>
            </a:r>
            <a:r>
              <a:rPr lang="en-US" sz="2800" b="1" dirty="0" smtClean="0"/>
              <a:t> method</a:t>
            </a:r>
            <a:r>
              <a:rPr lang="en-US" sz="2800" dirty="0" smtClean="0"/>
              <a:t> (arm)</a:t>
            </a:r>
          </a:p>
        </p:txBody>
      </p:sp>
      <p:pic>
        <p:nvPicPr>
          <p:cNvPr id="67588" name="Picture 4" descr="MPj04090800000[1]"/>
          <p:cNvPicPr>
            <a:picLocks noGrp="1" noChangeAspect="1" noChangeArrowheads="1"/>
          </p:cNvPicPr>
          <p:nvPr>
            <p:ph sz="half" idx="2"/>
          </p:nvPr>
        </p:nvPicPr>
        <p:blipFill>
          <a:blip r:embed="rId4"/>
          <a:srcRect/>
          <a:stretch>
            <a:fillRect/>
          </a:stretch>
        </p:blipFill>
        <p:spPr>
          <a:xfrm>
            <a:off x="7315200" y="5029200"/>
            <a:ext cx="1828800" cy="1828800"/>
          </a:xfrm>
          <a:noFill/>
        </p:spPr>
      </p:pic>
      <p:pic>
        <p:nvPicPr>
          <p:cNvPr id="84998" name="Picture 6">
            <a:hlinkClick r:id="" action="ppaction://media"/>
          </p:cNvPr>
          <p:cNvPicPr>
            <a:picLocks noRot="1" noChangeAspect="1" noChangeArrowheads="1"/>
          </p:cNvPicPr>
          <p:nvPr>
            <a:wavAudioFile r:embed="rId1" name="MSj03883760000[1].wav"/>
          </p:nvPr>
        </p:nvPicPr>
        <p:blipFill>
          <a:blip r:embed="rId5"/>
          <a:srcRect/>
          <a:stretch>
            <a:fillRect/>
          </a:stretch>
        </p:blipFill>
        <p:spPr bwMode="auto">
          <a:xfrm>
            <a:off x="3200400" y="5562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99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3" fill="hold"/>
                                        <p:tgtEl>
                                          <p:spTgt spid="84998"/>
                                        </p:tgtEl>
                                      </p:cBhvr>
                                    </p:cmd>
                                  </p:childTnLst>
                                </p:cTn>
                              </p:par>
                            </p:childTnLst>
                          </p:cTn>
                        </p:par>
                      </p:childTnLst>
                    </p:cTn>
                  </p:par>
                </p:childTnLst>
              </p:cTn>
              <p:nextCondLst>
                <p:cond evt="onClick" delay="0">
                  <p:tgtEl>
                    <p:spTgt spid="8499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4998"/>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8229600" cy="715963"/>
          </a:xfrm>
        </p:spPr>
        <p:txBody>
          <a:bodyPr/>
          <a:lstStyle/>
          <a:p>
            <a:pPr eaLnBrk="1" hangingPunct="1"/>
            <a:r>
              <a:rPr lang="en-US" sz="4000" smtClean="0"/>
              <a:t>Factors Affecting BP</a:t>
            </a:r>
          </a:p>
        </p:txBody>
      </p:sp>
      <p:sp>
        <p:nvSpPr>
          <p:cNvPr id="68611" name="Rectangle 3"/>
          <p:cNvSpPr>
            <a:spLocks noGrp="1" noChangeArrowheads="1"/>
          </p:cNvSpPr>
          <p:nvPr>
            <p:ph type="body" sz="half" idx="1"/>
          </p:nvPr>
        </p:nvSpPr>
        <p:spPr>
          <a:xfrm>
            <a:off x="228600" y="1143000"/>
            <a:ext cx="8686800" cy="5486400"/>
          </a:xfrm>
        </p:spPr>
        <p:txBody>
          <a:bodyPr/>
          <a:lstStyle/>
          <a:p>
            <a:pPr algn="just" eaLnBrk="1" hangingPunct="1">
              <a:buFontTx/>
              <a:buNone/>
            </a:pPr>
            <a:r>
              <a:rPr lang="en-US" sz="2800" smtClean="0"/>
              <a:t>1. </a:t>
            </a:r>
            <a:r>
              <a:rPr lang="en-US" sz="3000" b="1" smtClean="0"/>
              <a:t>Peripheral resistance:</a:t>
            </a:r>
            <a:r>
              <a:rPr lang="en-US" sz="3000" smtClean="0"/>
              <a:t> amount of friction</a:t>
            </a:r>
          </a:p>
          <a:p>
            <a:pPr algn="just" eaLnBrk="1" hangingPunct="1">
              <a:buFontTx/>
              <a:buNone/>
            </a:pPr>
            <a:r>
              <a:rPr lang="en-US" sz="3000" smtClean="0"/>
              <a:t>        encountered by the blood as it flows</a:t>
            </a:r>
          </a:p>
          <a:p>
            <a:pPr algn="just" eaLnBrk="1" hangingPunct="1">
              <a:buFontTx/>
              <a:buNone/>
            </a:pPr>
            <a:r>
              <a:rPr lang="en-US" sz="3000" smtClean="0"/>
              <a:t>2. Age, weight, body position, emotional state</a:t>
            </a:r>
          </a:p>
          <a:p>
            <a:pPr algn="just" eaLnBrk="1" hangingPunct="1">
              <a:buFontTx/>
              <a:buNone/>
            </a:pPr>
            <a:r>
              <a:rPr lang="en-US" sz="3000" smtClean="0"/>
              <a:t>3. </a:t>
            </a:r>
            <a:r>
              <a:rPr lang="en-US" sz="3000" b="1" smtClean="0"/>
              <a:t>Neural factors:</a:t>
            </a:r>
            <a:r>
              <a:rPr lang="en-US" sz="3000" smtClean="0"/>
              <a:t> autonomic NS- can </a:t>
            </a:r>
          </a:p>
          <a:p>
            <a:pPr algn="just" eaLnBrk="1" hangingPunct="1">
              <a:buFontTx/>
              <a:buNone/>
            </a:pPr>
            <a:r>
              <a:rPr lang="en-US" sz="3000" smtClean="0"/>
              <a:t>       cause vasocontriction (narrowing of </a:t>
            </a:r>
          </a:p>
          <a:p>
            <a:pPr algn="just" eaLnBrk="1" hangingPunct="1">
              <a:buFontTx/>
              <a:buNone/>
            </a:pPr>
            <a:r>
              <a:rPr lang="en-US" sz="3000" smtClean="0"/>
              <a:t>       blood vessels)</a:t>
            </a:r>
          </a:p>
        </p:txBody>
      </p:sp>
      <p:pic>
        <p:nvPicPr>
          <p:cNvPr id="68612" name="Picture 4" descr="MPj04117220000[1]"/>
          <p:cNvPicPr>
            <a:picLocks noGrp="1" noChangeAspect="1" noChangeArrowheads="1"/>
          </p:cNvPicPr>
          <p:nvPr>
            <p:ph sz="half" idx="2"/>
          </p:nvPr>
        </p:nvPicPr>
        <p:blipFill>
          <a:blip r:embed="rId4"/>
          <a:srcRect/>
          <a:stretch>
            <a:fillRect/>
          </a:stretch>
        </p:blipFill>
        <p:spPr>
          <a:xfrm>
            <a:off x="6477000" y="3962400"/>
            <a:ext cx="2667000" cy="2895600"/>
          </a:xfrm>
          <a:noFill/>
        </p:spPr>
      </p:pic>
      <p:pic>
        <p:nvPicPr>
          <p:cNvPr id="87046" name="Picture 6">
            <a:hlinkClick r:id="" action="ppaction://media"/>
          </p:cNvPr>
          <p:cNvPicPr>
            <a:picLocks noRot="1" noChangeAspect="1" noChangeArrowheads="1"/>
          </p:cNvPicPr>
          <p:nvPr>
            <a:wavAudioFile r:embed="rId1" name="MSj03884790000[1].wav"/>
          </p:nvPr>
        </p:nvPicPr>
        <p:blipFill>
          <a:blip r:embed="rId5"/>
          <a:srcRect/>
          <a:stretch>
            <a:fillRect/>
          </a:stretch>
        </p:blipFill>
        <p:spPr bwMode="auto">
          <a:xfrm>
            <a:off x="2895600" y="54864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04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5" fill="hold"/>
                                        <p:tgtEl>
                                          <p:spTgt spid="87046"/>
                                        </p:tgtEl>
                                      </p:cBhvr>
                                    </p:cmd>
                                  </p:childTnLst>
                                </p:cTn>
                              </p:par>
                            </p:childTnLst>
                          </p:cTn>
                        </p:par>
                      </p:childTnLst>
                    </p:cTn>
                  </p:par>
                </p:childTnLst>
              </p:cTn>
              <p:nextCondLst>
                <p:cond evt="onClick" delay="0">
                  <p:tgtEl>
                    <p:spTgt spid="8704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7046"/>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More BP factors </a:t>
            </a:r>
          </a:p>
        </p:txBody>
      </p:sp>
      <p:sp>
        <p:nvSpPr>
          <p:cNvPr id="69635" name="Rectangle 3"/>
          <p:cNvSpPr>
            <a:spLocks noGrp="1" noChangeArrowheads="1"/>
          </p:cNvSpPr>
          <p:nvPr>
            <p:ph type="body" sz="half" idx="1"/>
          </p:nvPr>
        </p:nvSpPr>
        <p:spPr>
          <a:xfrm>
            <a:off x="0" y="1676400"/>
            <a:ext cx="8610600" cy="4983163"/>
          </a:xfrm>
        </p:spPr>
        <p:txBody>
          <a:bodyPr/>
          <a:lstStyle/>
          <a:p>
            <a:pPr eaLnBrk="1" hangingPunct="1">
              <a:lnSpc>
                <a:spcPct val="90000"/>
              </a:lnSpc>
              <a:buFontTx/>
              <a:buNone/>
            </a:pPr>
            <a:r>
              <a:rPr lang="en-US" sz="2400" smtClean="0"/>
              <a:t>4. </a:t>
            </a:r>
            <a:r>
              <a:rPr lang="en-US" b="1" smtClean="0"/>
              <a:t>renal factors-</a:t>
            </a:r>
            <a:r>
              <a:rPr lang="en-US" smtClean="0"/>
              <a:t> kidneys can retain water, which incr. blood volume or  allow more water to leave, decr. blood volume</a:t>
            </a:r>
          </a:p>
          <a:p>
            <a:pPr eaLnBrk="1" hangingPunct="1">
              <a:lnSpc>
                <a:spcPct val="90000"/>
              </a:lnSpc>
              <a:buFontTx/>
              <a:buNone/>
            </a:pPr>
            <a:r>
              <a:rPr lang="en-US" smtClean="0"/>
              <a:t>5. </a:t>
            </a:r>
            <a:r>
              <a:rPr lang="en-US" b="1" smtClean="0"/>
              <a:t>temperature</a:t>
            </a:r>
            <a:r>
              <a:rPr lang="en-US" smtClean="0"/>
              <a:t>- cold is a vasocontrictor </a:t>
            </a:r>
          </a:p>
          <a:p>
            <a:pPr eaLnBrk="1" hangingPunct="1">
              <a:lnSpc>
                <a:spcPct val="90000"/>
              </a:lnSpc>
              <a:buFontTx/>
              <a:buNone/>
            </a:pPr>
            <a:r>
              <a:rPr lang="en-US" smtClean="0"/>
              <a:t>    &amp; heat is a vasodilator</a:t>
            </a:r>
          </a:p>
          <a:p>
            <a:pPr eaLnBrk="1" hangingPunct="1">
              <a:lnSpc>
                <a:spcPct val="90000"/>
              </a:lnSpc>
              <a:buFontTx/>
              <a:buNone/>
            </a:pPr>
            <a:r>
              <a:rPr lang="en-US" smtClean="0"/>
              <a:t>6. </a:t>
            </a:r>
            <a:r>
              <a:rPr lang="en-US" b="1" smtClean="0"/>
              <a:t>chemicals:</a:t>
            </a:r>
            <a:r>
              <a:rPr lang="en-US" smtClean="0"/>
              <a:t> histamine, alcohol, </a:t>
            </a:r>
          </a:p>
          <a:p>
            <a:pPr eaLnBrk="1" hangingPunct="1">
              <a:lnSpc>
                <a:spcPct val="90000"/>
              </a:lnSpc>
              <a:buFontTx/>
              <a:buNone/>
            </a:pPr>
            <a:r>
              <a:rPr lang="en-US" smtClean="0"/>
              <a:t>    epinephrine, nicotine</a:t>
            </a:r>
          </a:p>
          <a:p>
            <a:pPr eaLnBrk="1" hangingPunct="1">
              <a:lnSpc>
                <a:spcPct val="90000"/>
              </a:lnSpc>
              <a:buFontTx/>
              <a:buNone/>
            </a:pPr>
            <a:r>
              <a:rPr lang="en-US" smtClean="0"/>
              <a:t>7. </a:t>
            </a:r>
            <a:r>
              <a:rPr lang="en-US" b="1" smtClean="0"/>
              <a:t>diet:</a:t>
            </a:r>
            <a:r>
              <a:rPr lang="en-US" smtClean="0"/>
              <a:t> diets low in salt, fat &amp; cholesterol </a:t>
            </a:r>
          </a:p>
          <a:p>
            <a:pPr eaLnBrk="1" hangingPunct="1">
              <a:lnSpc>
                <a:spcPct val="90000"/>
              </a:lnSpc>
              <a:buFontTx/>
              <a:buNone/>
            </a:pPr>
            <a:r>
              <a:rPr lang="en-US" smtClean="0"/>
              <a:t>    helps prevent hypertension</a:t>
            </a:r>
          </a:p>
          <a:p>
            <a:pPr eaLnBrk="1" hangingPunct="1">
              <a:lnSpc>
                <a:spcPct val="90000"/>
              </a:lnSpc>
              <a:buFontTx/>
              <a:buNone/>
            </a:pPr>
            <a:endParaRPr lang="en-US" smtClean="0"/>
          </a:p>
          <a:p>
            <a:pPr eaLnBrk="1" hangingPunct="1">
              <a:lnSpc>
                <a:spcPct val="90000"/>
              </a:lnSpc>
            </a:pPr>
            <a:endParaRPr lang="en-US" smtClean="0"/>
          </a:p>
        </p:txBody>
      </p:sp>
      <p:pic>
        <p:nvPicPr>
          <p:cNvPr id="69636" name="Picture 4" descr="MCBD00024_0000[1]"/>
          <p:cNvPicPr>
            <a:picLocks noGrp="1" noChangeAspect="1" noChangeArrowheads="1"/>
          </p:cNvPicPr>
          <p:nvPr>
            <p:ph sz="quarter" idx="2"/>
          </p:nvPr>
        </p:nvPicPr>
        <p:blipFill>
          <a:blip r:embed="rId4"/>
          <a:srcRect/>
          <a:stretch>
            <a:fillRect/>
          </a:stretch>
        </p:blipFill>
        <p:spPr>
          <a:xfrm>
            <a:off x="7162800" y="0"/>
            <a:ext cx="1981200" cy="1619250"/>
          </a:xfrm>
          <a:noFill/>
        </p:spPr>
      </p:pic>
      <p:pic>
        <p:nvPicPr>
          <p:cNvPr id="69637" name="Picture 6" descr="MPj03996970000[1]"/>
          <p:cNvPicPr>
            <a:picLocks noGrp="1" noChangeAspect="1" noChangeArrowheads="1"/>
          </p:cNvPicPr>
          <p:nvPr>
            <p:ph sz="quarter" idx="3"/>
          </p:nvPr>
        </p:nvPicPr>
        <p:blipFill>
          <a:blip r:embed="rId5"/>
          <a:srcRect/>
          <a:stretch>
            <a:fillRect/>
          </a:stretch>
        </p:blipFill>
        <p:spPr>
          <a:xfrm>
            <a:off x="0" y="0"/>
            <a:ext cx="2057400" cy="1676400"/>
          </a:xfrm>
          <a:noFill/>
        </p:spPr>
      </p:pic>
      <p:pic>
        <p:nvPicPr>
          <p:cNvPr id="89096" name="Picture 8">
            <a:hlinkClick r:id="" action="ppaction://media"/>
          </p:cNvPr>
          <p:cNvPicPr>
            <a:picLocks noRot="1" noChangeAspect="1" noChangeArrowheads="1"/>
          </p:cNvPicPr>
          <p:nvPr>
            <a:wavAudioFile r:embed="rId1" name="MSj03884290000[1].wav"/>
          </p:nvPr>
        </p:nvPicPr>
        <p:blipFill>
          <a:blip r:embed="rId6"/>
          <a:srcRect/>
          <a:stretch>
            <a:fillRect/>
          </a:stretch>
        </p:blipFill>
        <p:spPr bwMode="auto">
          <a:xfrm>
            <a:off x="6553200" y="3886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09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8" fill="hold"/>
                                        <p:tgtEl>
                                          <p:spTgt spid="89096"/>
                                        </p:tgtEl>
                                      </p:cBhvr>
                                    </p:cmd>
                                  </p:childTnLst>
                                </p:cTn>
                              </p:par>
                            </p:childTnLst>
                          </p:cTn>
                        </p:par>
                      </p:childTnLst>
                    </p:cTn>
                  </p:par>
                </p:childTnLst>
              </p:cTn>
              <p:nextCondLst>
                <p:cond evt="onClick" delay="0">
                  <p:tgtEl>
                    <p:spTgt spid="8909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9096"/>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Tests of Cardiovascular Functioning</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305800" cy="5105400"/>
          </a:xfrm>
        </p:spPr>
        <p:txBody>
          <a:bodyPr>
            <a:normAutofit fontScale="85000" lnSpcReduction="20000"/>
          </a:bodyPr>
          <a:lstStyle/>
          <a:p>
            <a:pPr marL="0" indent="0" algn="just">
              <a:buNone/>
            </a:pPr>
            <a:r>
              <a:rPr lang="en-US" sz="3200" b="1" i="1" dirty="0" smtClean="0">
                <a:solidFill>
                  <a:srgbClr val="FF0000"/>
                </a:solidFill>
              </a:rPr>
              <a:t>1-The Electrocardiogram</a:t>
            </a:r>
            <a:endParaRPr lang="en-US" sz="3200" b="1" dirty="0">
              <a:solidFill>
                <a:srgbClr val="FF0000"/>
              </a:solidFill>
            </a:endParaRPr>
          </a:p>
          <a:p>
            <a:pPr algn="just"/>
            <a:r>
              <a:rPr lang="en-US" dirty="0"/>
              <a:t>The electrocardiogram (ECG) is the measurement of the </a:t>
            </a:r>
            <a:r>
              <a:rPr lang="en-US" sz="3000" b="1" dirty="0">
                <a:solidFill>
                  <a:srgbClr val="0070C0"/>
                </a:solidFill>
              </a:rPr>
              <a:t>electrical currents of the heart. </a:t>
            </a:r>
            <a:endParaRPr lang="en-US" sz="3000" b="1" dirty="0" smtClean="0">
              <a:solidFill>
                <a:srgbClr val="0070C0"/>
              </a:solidFill>
            </a:endParaRPr>
          </a:p>
          <a:p>
            <a:pPr algn="just"/>
            <a:r>
              <a:rPr lang="en-US" dirty="0" smtClean="0"/>
              <a:t>Contraction </a:t>
            </a:r>
            <a:r>
              <a:rPr lang="en-US" dirty="0"/>
              <a:t>of the atria and ventricles results from action potentials occurring simultaneously in all muscle cells of the atria, followed by all muscle cells of the ventricles.</a:t>
            </a:r>
          </a:p>
          <a:p>
            <a:pPr algn="just"/>
            <a:r>
              <a:rPr lang="en-US" dirty="0"/>
              <a:t>There are three currents produced in the normal ECG, the </a:t>
            </a:r>
            <a:r>
              <a:rPr lang="en-US" dirty="0">
                <a:solidFill>
                  <a:srgbClr val="0070C0"/>
                </a:solidFill>
              </a:rPr>
              <a:t>P wave corresponds to atrial depolarization. </a:t>
            </a:r>
            <a:endParaRPr lang="en-US" dirty="0" smtClean="0">
              <a:solidFill>
                <a:srgbClr val="0070C0"/>
              </a:solidFill>
            </a:endParaRPr>
          </a:p>
          <a:p>
            <a:pPr algn="just"/>
            <a:r>
              <a:rPr lang="en-US" dirty="0" smtClean="0"/>
              <a:t>The </a:t>
            </a:r>
            <a:r>
              <a:rPr lang="en-US" dirty="0">
                <a:solidFill>
                  <a:srgbClr val="0070C0"/>
                </a:solidFill>
              </a:rPr>
              <a:t>QRS complex </a:t>
            </a:r>
            <a:r>
              <a:rPr lang="en-US" dirty="0"/>
              <a:t>(beginning of Q wave to end of S wave) corresponds to </a:t>
            </a:r>
            <a:r>
              <a:rPr lang="en-US" dirty="0">
                <a:solidFill>
                  <a:srgbClr val="0070C0"/>
                </a:solidFill>
              </a:rPr>
              <a:t>depolarization of the ventricles</a:t>
            </a:r>
            <a:r>
              <a:rPr lang="en-US" dirty="0"/>
              <a:t>. </a:t>
            </a:r>
            <a:endParaRPr lang="en-US" dirty="0" smtClean="0"/>
          </a:p>
          <a:p>
            <a:pPr algn="just"/>
            <a:r>
              <a:rPr lang="en-US" dirty="0" smtClean="0">
                <a:solidFill>
                  <a:srgbClr val="0070C0"/>
                </a:solidFill>
              </a:rPr>
              <a:t>The </a:t>
            </a:r>
            <a:r>
              <a:rPr lang="en-US" dirty="0">
                <a:solidFill>
                  <a:srgbClr val="0070C0"/>
                </a:solidFill>
              </a:rPr>
              <a:t>T wave </a:t>
            </a:r>
            <a:r>
              <a:rPr lang="en-US" dirty="0"/>
              <a:t>corresponds to </a:t>
            </a:r>
            <a:r>
              <a:rPr lang="en-US" dirty="0">
                <a:solidFill>
                  <a:srgbClr val="0070C0"/>
                </a:solidFill>
              </a:rPr>
              <a:t>repolarization of the ventricles</a:t>
            </a:r>
            <a:r>
              <a:rPr lang="en-US" dirty="0"/>
              <a:t>.</a:t>
            </a:r>
          </a:p>
        </p:txBody>
      </p:sp>
    </p:spTree>
    <p:extLst>
      <p:ext uri="{BB962C8B-B14F-4D97-AF65-F5344CB8AC3E}">
        <p14:creationId xmlns:p14="http://schemas.microsoft.com/office/powerpoint/2010/main" val="25929132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g;base64,/9j/4AAQSkZJRgABAQAAAQABAAD/2wCEAAkGBhMSEBAUEhETFBUUGSIVFhUWGBkVFRcVFBgYFRQUFBQXISYeFxkjGRUVHy8gIycpLCwsFR4xNTAqNSYrLCkBCQoKDgwOGA8PGCkcHBwqKSkpKSksKSkpKSkpKSksKSkpKSkpLCkpKSwpKSkpKSwpKSkpKSkpKSwpKSksKSksKf/AABEIALgBEgMBIgACEQEDEQH/xAAbAAACAwEBAQAAAAAAAAAAAAAAAQIEBQMGB//EAEUQAAIAAwcCBAQDBgUCAwkAAAECAAMRBBIhIjFBUTJhBRNCUiNicdEGcrEzgZGh0uEUJENTwaKyFpLwBxUXJTREgpOj/8QAGQEBAAMBAQAAAAAAAAAAAAAAAAECAwQF/8QAIhEBAQACAgMBAQEAAwAAAAAAAAECEQMxEiEyUUEiUoHB/9oADAMBAAIRAxEAPwD7PKlXqks2pGBoMGIGERkya3s74MRrsIJEokNnYZmwF33HkQrPIOf4jdR9v9MBKTIreq74MRrtBKkVLZ3wNNewP/MKzyTm+I3Ufb/TBIkmr/Efq+XgfLARumrC82B57A/eBSanM38ewheWbz5mOPbgdoSIatide3A7Rz5ZXbOpAmpzN/HtCWtTmbbf6wkQ1bE/y4+kAQ3mxbbjv2ivlTaQJqczbb/WDGpzNoN+axBUN5sTtx37QwhvHM2g45PaHlTbpLQljVm0G9NzAJRvkX3pdB13JI/4hSpRvHOwwHt5PIgWSfMPxG6R7fc3yxvh0vDaTnpefpJ13qI51aoF5tP+R94c2Q140mNW6aVukaja7Hzib4ROMvypdmtCTTZnS0TGWqz5x8v1g/EN8O4YkZWIBxIGsZ57fRzer1NCxqMzR4W0fh6Ygmo0tioniYPJkK9mKeUUVjZCbz4khwGqGuMMNL9r8PZpHhnnWaY6oSZ0lR510eRMVQQalgGKjEmldTSsSpq/r1RLVGZt4ZY1GZtee0eNsxtspZctUn0NGl4K/lyzNnky5jmuZZRs60qdMNDFe3yvECVlqbSQZRDtSWKs9nmEkFZYCsJxVeqopoBmh6Pf690SajM2vPY/2hEG8gvNi2OPysf1Ajx0r/GKyXRaAC4MvJLo1XAmG1VWqjyqmuGN7UgCNb8PybTeQT5k03klvVhLBWaUneci3V0FJeBrSuuMKmdt22IVWod61G8UXtD4Z21G8XPEJJuDOxxHt57LGbMQ4YnUcfaM69Diksd3nvhnbUbjc/SE9oenW2o37iOUxDhidRxyO0ExDTU6jjkdohr4z8dZk9wP2jbbjcgcQTLQ9Ottt+4jnNTDU7ccjtCmoaanbjkdoHjPx1m2hwDR2r+77QTZ7gHO38Rx9I5TkN04nTt9oU9DdbE6duPpA8Z+O8y0PQ5205H2jtJZjfq7YKSMdxFOchutidO32ixZ5Zz52GU+37RMU5JPG+l8yTcrfet2uvaASMlb76V17QjJPl/tG6fl4/LAsk+WPiN0/Lx+WJcicqz5Vqz6DeIWaSSiks9SATjyMYlJkm6vxH0Ht4/LELHJPly/iN0j28D5YDtZWqiE6lQT9aQRGxD4cv8AKP0EEBCRKJDUdhmbAXfceVhWaQc3xH6jsn9MSkSiQ2dhmbDL7jyIVnknPnbqOy/aAJEg5viN1HZP6YJMg1f4j9XCcD5YJEk5viN1HZftBJkmr526uF4HaAh5RDNmY4/LwO0JUNWzHX5eB2h3DefMdeF9o7RFUNWzHXgcDtHLl3WdNUNWzH/p4+kCoatmO3t79oSoatmP8Bx9IFQ1bMdth37RVBqhqcx29vftAENTmOg9vftCVDU5jtsO/aAIbxzHQbDk9oDpLlEsc7DAaXeTyISyD5h+I/SNk5b5YcqWbxznQbLy3aAST5hzt0jZeW7R04fK8J5Jv/tG6TsnI+WPIfiTxnxKUT/hrAJooaP5quaYf6ShW/mY9g0o3+tuk7LyO0cShvDMdO3I7RripyPO+B+KW6ZZ5LzbLnZSWrMSVje/22UlNsKxda2Wuo/yn/8AeX/RGsVNeo6cD7RT8SntLVWBrmAxApmIWuA7xdlJ5XUVTbLWSv8Alef/ALiX/RCa12uo/wApv/vy+D8kW7NaS0xlJ6DSq0umq141EWmQ1XMdeBwe0RCzV1Xi/HfxB4pLtMpJFhvqVvEVDitWH7ZQFTAaGuken8JnWiYJZnyfIavSsxJvofcIKfzi86HLmOvA4PaGZZvS8x6uF9rdoipxvuDxGSbgzscRsnP5Yz5iHDMdR7ftGj4hKNwZ21Gy/aM51OGY6jYfaMnp8XyHQ4ZjqPbyO0ExDTqOo9vI7QOpwzHUbLyO0E1TTqOo2XkdoNRNQ06jt7eR2gmIadR29vI7QTVNOo6jYcjtBNU06jtsOR2gCchunMf+n7QT5ZutmOny8fSCapunMf4D7QTlN1sx04HH0gFOQ3WzHT5ftFmzyjnzsMp9v2ivNU3WzHThftFmRLNHzHpOy/aJU5PmrpkHy/2jdPCcflgEk+WPiP08Jx+WAyT5fW3TwvH5YYlHyxnbp4Xj6RLjOTIN1fiPoNk4/LELHIPly/iP0jZOB8sTkSTdXO2g2Xj6RGySW8uX8RukbLwO0B0sQ+HL/KP0EEOxD4cv8o/QQQHKQjUNHpmb019R3hWeW+fP6j6RDkI1DRwMzen5j3hWaW+fOOo+n+8A7PLfNn9R9I+8EiW9Xz+r2jgd4LPLfNnHUfT/AHgky3q+cdXt7DvAQuNefNvx2HeEimrY78dh3h3GvPVhr7ewhIpq2O/HYRy5d1neyRTVs38u31gCmrY8bfXvHnJn4gmhrRdpTHySylVPlMEfPo1alhTQLHdvH3DMbq44IKk1uzGl40UtXKTQA4RTyiG4qm82PG317wBTeOOw27nvGb4F4k0/zGwAohUUBoGlqxFd8ScY0gpvHEaDbuYnex0lq145thsOT3gWW/mHP6R6Ry3eCWjXjRgMB6e57wCW/mHOOken5m7x04fLSBpbX+v0n0jkd440N4Y7cdxHZ5b3+sdJ9Pcd4o+Iznlo7rRiqlrtNQpUsBTelad6Rtix5bpZKmvVtx9O8VPE7K7qqgg5gcRQUVgx/SKE/wDEoV2ritSFKgVIQKZjUJFQC4UAYkgxz8R8XvqZYSZnbywcq1UzRJdlN7Y8jEGL6rGckl3+NKyWNpb0BAlmrKN1JxIHK7j6xbKmq478dj3jC8N8WupLVEmEBci0UvcN8gklqUuqBTXQRan+M4yrtczkYgDBX8l99amohovJMrtpupqubfjse8Mq16XRh1cfK3eMmy+Pia6KqsSWp6CAAgYsWViKUcYDGuEapRr0ujAZuPlbvEVbDKW+j8QlvcFXriPSPvGfMU4Y7jb+8aPiEt7gq4OI9P8AeM51OGI1G394werxfImKcMdxt3HeCYppruNu47xw8QtPlpfJwDLewGClgpb6CtT2rFV/G0DFWa7R7gN2oN1lVmNOlQ5K1O6mDeY2tKapp1cbdx3hTVNNeNu47xmTvH5eWhY1YCvlsABma/iMV+E4qOIm3jSEatiRQeW96mVrzLSqrRlxPIgeNaE5TdOb+X94U4G62bbjt9Yo2jxdaLRq3scFOC0mG9yf2ZFBjEl8WSZlVmvG8KeWwIuAXr1enqXX3CCNVdnKbrY7cf3ixZ0aj0amU7RXnKbrYjTiLFnRs9GAynb+8Sz5Pmrxlv5fX6faOIFlv5Yz+n2jiAy38vrHT7e31gWW/ljOOn29vrEuNKTKe6ufYekcfWIWSW/ly846R6RwO8TkS3urnGg9Pb6xCyS38uXnHSPT2HeA62IfDl/lH6CCCxD4cv8AKP0EOAhIVqGjAZm2r6j3iNnRs+YdR9P94lIDUNCOptj7j3hWcNnxXqOx+8AWdHzZh1H0/wB4JStV8w6vb2HeHZ1bNivUdj94UgNV8V6uDwO8Biy/H8Q0xbiPeuvW9Xy8CCoxBIBIArxHWV47KLUEw4keh8tTcF86JmFMYg34cQ3lZmZRUKGOCX6MSopga7muGG5iEn8OqHJvm7RQUwAYqxmZwBSlWGAppTQxxZblZXYHikk0FAUPMsgBPLZryoRmVgrAXRjET4jIbLRWrQXWlEBc5Qh6ii59jqY6D8OSzeBZzgFBLVIW6VVR2Adta1rjWJWb8Py0vAVxuk400czMAtAMw0H0iP8ASPaMnxmSFLqSENMRKelAK3qAdN2mOkSl+OoWbqFCUAuMWYq7JlUCrA0JFNgY4N+E5TXwSxricRU3gVNcKVoBmpe7xY/9xLfYhnU1vKQcVJLE3cOS2teow9nt3sni6PMCpMqWAobjXSbvmAXjQVuGtNcDF5UbzDmHSPT8zd4o2HwdEYXPTRhUk43DK/fl/njF5Q3mHFekbH3N3jq49+PtrCm3gxJYYIT08Ed4ybP40j0ZiZYKXwZihQUYrRgbxG4FNcwwxjWmoxYioxQjQ8jvGAfw0SstWnFjLQLLN26FCFcSA1WJuiuI0FKRvg5+be5p1Emy/DlBpVFBKKpplbMaUapU0JocMO0cLVNs7GTR5V2rOz1wAVldgGDYN5ryz++FL/DBzo0weWaYBRUsEK3r3pxcmmOgxxMRm+E3p9wzW8woZhcKFWl6UqrdU1GEmmBrriIu5/8AV/hrLs7EqzSiKgoFNCJVyi1IYZRWYPoTWsdvIsl5CGk5yQMcCa1IUXqDNdwG/wBY4SfBkWZ5F9iSgmXrq43DMUih1/aafTkxI/hg/DBntQGtKNTAqwCgsaCqUoS2ppTCHosy/E7HOsqhZiMiitA7HWqslKs1dEpjsI1EtitNVFmoXVsVFCRlYYisZh/DhF2k3HFQbgOQrMBFK4mja9tMTFuyeDiXMklW6WegI/3BXUcXBC9L8flLPS/4irXBVh1Db+8Zlpe6pZmAC5iaHADEnXiNTxENcGK6jY/eMjxGzl5ToCovgpWhwvArXXvGFexw/Lh/i5c5WUMCKC8GRkyvUAkPQ0OIr2McZngEukqhNZYAGhYgNezk1JN4kkihxOONIqWv8NNTK4IJQ0csxJQMl0s143MwYChoQeY4j8NPRwSgxAD0Yu48pJd1jX9mSDhWuH74rHVqTqr8/wALkmi3yCqqcD6AzrUnSh8xx+8cRO0eEpUEOytgKqSDdCqCCdlpLU1wxGsUZ/4dmUJBkipBuBTcUXq3UqDQYg9OtcBAfwwRKulkLYAtRhUCSJABIN6lc2u8Sn1/yWpvgMq61XYgggC9gFo+Cdh5j86jHCJ2Dw6VLUtLatQccAD5iocoFFxCJpwe8UH/AA1M+GWeVSWQaBQDQTGcqCFFQQ1K5RUYg1h/+GHWXSsk0S5QqaL8OWnmSxs48skfm1gbmvpvzK3WzDAcf3i1Z1b4mYdJ2/vGLY/B/KLMCtSrBiAQWLTDMBY70BIjas4akyhHSdj94RzcvzV4o3l9Q6fb2+sCo/ljMOn29vrBRvL1Xp4PH1gAbyxivTwePrFnGlIR7q5hoPT2+sQsaN5cvMOkensO8dJIa6uK6DY8fWIWMN5cvFekbHgd4Cdi/Zy/yj9BBCsY+HL06R+ghwEJCvQ0K0vNqD7j3iNnD5sU6jsfvEpJehoFpebUkHqPaI2dnz4J1H1H7QDkB82KdR2P3gkrMq+KdXB4HeFIZ82CdR9R/phyWer4J1e48D5YCFGvNUrrweB3hJeq2I178DvDvNeeoXXk8DtEVvVbBdeTwI5cu6zoS9VsR/Pj6wwGvNiNtj37wlvVbTbc8fSM/wAVZr0rDWYoIUmpFGw2iE44+V0vrevNiNue/eGA144jQc9+8U/DFmDzL27VUMakJjQEj98XBeqcF0G55PaIRlNXTpLD3jQroNQeT3gUP5hxTpGx9zd4UoteNAug3PJ7QKz+YcE6R6j7m+WOnD5WxNg9/VOk7Hkd440a8MV04PI7x2Yvf0TpPqPI7Rxq14YDTk8jtG2LPkMhq6jTg/eM6yhjarQ2GUJLGuymYf5zBGjVq+nTk8jtGd4SxPmPhnmzDvopEsfylxZilalItVnbDFZiaHhHH/aYvENVcRrweD3ih4s5DWVsMJwGp0dWl/q4i8xaq9OvJ9v0gk3DVXEa9/ae8Mhr0uhXq4PtbvCe9l6deTwe0PNel4L1cn2t2hek49w/EFe4KlNRsfvGdMvYYjUbH7xo+IM9wVC6jc/aM5y1B06jc/aMXqcXyJl6gxGo2PI7wTb1NRqNjyO8DlsOnUbnkQ5panp1G55EQ1Rm3qajbY8jvBNvU1G2x5HeJTS1PTtueR2hTS1PTtueR2gFODUOI/gfvDnBrrYjTg8fWCcTdbT+J+0KazXTgNOTxBJzr11sRpwfvFiQGz0K9J1B+8V5zNdbAacmLMgtnoF6TuftEs+T5q4Q/l6p08Hj6w1V/LGKdPB4+sIs/l6J0+48flhqZnljBOn3Hj8sS40pKzLq4poNj94hZBM8uXinSNjwO8Tks91cE0G54+kQsZfy5eCdI9R4HaA62IfCl/lH6CCFYv2cv8o/QQQEZDPQ0VepvUR6jtdMRs7Pnyr1H1H+mJSGehoq0vNqxB6jtdiNnaZnyr1H1H+mAdnZ82Veo+o/0wSWer5V6vceB8sFnaZmyr1H1H+mCS0yr5V6vceB8sBCrXmqF15PA7QlJq2A157DtDvNeeoXX3dh2hIWq2A157DtHLl3WdC3qtgP49vpFS2XL6+YyKQQygvdxFaEVGOsLxC2sgN1QXchJa1rVyMKimgFSewiFl8IVb19VmMwF93zMxoa6rgOwwEQb0uoDU4DQb/XtEgTU4DQb/XtGb4axlTXkE1AUPKqany63St6mN1sOaERogteOA0G/wBe0QhOWWvGgU4D1Hk/LDVn8w5V6R6jy3ywpZe8aBdB6jyflhqz+Ycq9I9R9zfLHTh8r4hme/0r0n1HkfLHLG8MBpyeR2jqxe/0r0n1HkfLHGrXhgNOe47Rtiz5f4U2aVBYgUVS2vtx47RS8Elstns4IFblTju4vHbljEvHJrCRNwFShQY7zCEG3LRboRdAAoKgY7AUG0WZM/8AEBPkOaDJSZr/ALbK/HyxoMTVcBrz2PaONvlF0dKDMrLr7lI4heH2hnlSHoMyg68pXjvBCy17LgNeex7QEtel0C9XJ9rdoHZsuA157HtCLNel4L1cn2t8sRelse4l4iXuYquo9R/pjOmFsMBqNz9o0fEGe4Kquo9R/pjOmE4YDUb/ANoyepxfIe9hgNRv3HaCaTTQajfuO0EwthgNRv3HaCYWpoNRv3HaIaibepoNt+47QTL1NBtv3HaCaxpoNt+47QppNNBtueR2gHOLXWwGnJ+0UJ8+aHCVTMjNWh9NAB/OLVttQRGLlFFNWan8CRGRaPGJZmh/MQKEZMfMHVQg3ilBpud4ir4WTe23MLXDULWnJ+0WrOzUegXpPqP9MVJrkqenTn9MItyC1HoF6T6j9osx5PmrpZ/L6V6fcePywKz+WMq9PuPH5YpT/F7ry5JXPMQsuLEXUAvG9dwpeH8Y6WfxAtfQIKy1F6pamZaihu44RLk1VuSz3VyroPUePyxGyO/ly8q9I9R4HyxKSz3VyroPUePyxCxtM8uXlXpHqPA+WCHSxD4cv8o/QQ4LF+yl/lH6CCA5yHaholczY3gPUdoVnmPn+H6j6hDkTWAOSuZvUB6jCs81s/w/UfUIAkTXzfD9R9QhyZj1f4fq9w4EFnmtm+H6j6hBJmtV/h+r3DgQHO+156rvyOBETNpfJAAGJJIoAFBJJ4iRc3my78jgRlzmNomPLA+EjfENRnYAfCHYer/y8xy5d1ne0vDQ012nspoRdlAmlJZpnI9z/wAgAOY0lY1bLxv9YSMatl/mOIasbzZeNx3iqGd4veWk4LjJIc41JlkFZoH/AOOP1QRfSYSagagHUb1h1NWy7Dcd4y7BOMhxJcYaSWrgVqSJZOzqMANwIDYlu140SuA3HJhCY/mH4fpHqHLQSpjXjRK4DccmK1u8ZSQ7NOaXKW6MZkxEGre4iOnD5aRZaa9/o9J9Q5EcrxvDLtyORGN/8QbGXF2beFKXkWY6YkUzqhX99aRryrQGustGBFQQwIIqMQRrG2LLl/in4ySTZ0p1zV32lnzT/wBgi8zGoy87jj6RStRrabOLvQrzNRwssf8Ae0XWY1XLzuIsyBY3ly87xn+BEiTLWn7Nnl6+xnUfyAi+WNVy87jiKPhpImWhaaTi2ow8yWr/AKlv4wF92NVy78jgw2dr0ui+rke1oTscuXfkcGAzDel5fVyPa0Rek49w/EJjXBVKYj1CM92OGXcbwW38T2dsgn2e9epdE+UWBBxBFaxUfxeVh8WVqP8AVl/eMnqcXytuxwy7jfuIJrGnTuNxyIqv4vKw+LK1H+qnP1jjN8Zv1WQnmkEVYMBKU19U3T9y1MQ1aE9yFqRQChOO1RiYzZvibzQRZ1FK0M44yxiP2f8AuN/0jmGfDGejTz5hqKIKLJU1Gieo46tX90aEwmnTxuORAUpfhKIC3l3plMZjtfc97x0+goIu2gkqwI2OFe0Ocxutl/mIJzm62XbkcQGVaZJs1XlqRKx8yWDVUB/1JY9IHqAwpjtG5Z5po9FrVD6hSnNYrzibrZdjuOIoJYLUgdbLMlIhBNJqGYZamtVlUdRTgNWkTGfJ81Y8WZltNkmshCCXMlk1qAZioVvEDAG6RUxc8LmMxnuEyuFANaVuywCRUYiu/Yxn/wDhV2W9NtdvdiMStoEldNFlyQqgfur3MKWtusqC6ptsmmjsi2tARs+EueB81xu7RLC57kn56/8AXpZMx7q5Nh6hxELHMfy5fw/SPUOBFLwP8RJaUPlK16XRZkt/hzZZIwEyW4DLWlQdDsTF2xzW8uX8P0j1DgQZuti/Zy/yj9BBCsX7OX+UfoIIDFn+K2xHdZVgE1Axo/8AiJaVzGuRhUY1/hHCV41b81PDBqa/5qVr/wCWN6ROObIxzNiLvuPeFZ55z/DfqPt+8BhyvGrfjTwwamv+ala8dMErxu35v/lg1x/zUrgfLG7Z55zfDfqPt/qgkzzV/hv1fLwO8BjLMtU0N5qLZVrmCzBMmUAGkygVKjfE/SO3hNtktflWdkfyqXllur3ajC9QnEkHXHWOfjn4ds9svC0SC9DhmKkYDQq0ZHgv/s6sdnadclzWDkUV3qFoK5SpB9W9dI57JbVK9UharZD/AC4gBNWyHbcd48LLt9guhjYpovqrywZiZlmTEkgk+dRM0xeu7hXgxdkSrE0mbO/wrgS3Etlv3jeLKuVkmFWHxFxBO+4iukaetUtVsh23HeOVos4e8ry7ykCoNCNTSPME+GB6BVYl1lZWmGjMZgqTe6ay2FdAVIhkeFjMQoU4AlpnpBc4Xq0ukNe0oa1pDQ15v4VkTDSZImOANGnTCMa1qC9CMBHNfBLDZC002SzyVRQTMZZQuksQCZjYjUDWKrWTw5JlxkF4kJS85ozEUBN6i18xBU0FXA3jk/4XslskZZE1FnS1YFWzgXifU5G1NDHRh0vHpJHiAmEGXR1unFHRhqNwSIzbEDLtE6WBRSBNUYUBfLMA2peS99WMUvBPwHY7JMDSrNMvgE33a81ajGl67/KNG0zbtqs5oc6vL21F2Yv/AGtGuLLl/iMly1smm6ckpU1GrMznfi7Ggzmoynfj7xQ8LNXtLXSb00gaaS1SXzyrReLYrlO/H3izEyxquU77jj6xQlORa5gunMiPqPT5qHf8sX2c1XKd+OPrFC1NS2WdqHMjodNrjjfi9BK3arXcW+wuquJNRgArd4y5vhRtVw2pGZGaqyL11At1iPNAI8xjuDhtTCLPiTXplmllTi5mEYYiUpI397JF8zDel5WObt7W7xF6Tj3FS0eEyURblklJQgC6koUHAppFV7MmHwV1HpSNfxCcbgyMMR7fvGc76ZTqOPvGT1OL5cZllXD4K6j0pzHQiigBKAEUAoAMRtEnfTKdRxyO8EyZh0nUccjvENSmsadJ1G45EE1jTpO245HeHNfDpO3HI7wTXw6TtxyO8ATmN1sp/iPvBOY3WynTkcQT5mVsp07feCdMN1sp07cfWAJzm62U6cj7xYs7nPlPSdx94rTpmVsp07feLNnmGkzKxynj7xKnJ81e81vL6D08rx9YFmt5Y+GenlePrC88+X+zfp+Xj80NZ58sfDfp+Xj6xLjZHifgrzDKnSKybTLUKsyisrpqZM9Ki/LrjqCpxUjGtax+M+ICWgPhgYhQKpaZV04DFbwBp9cY9FJnm6vw30Ht4+sQsc8+XL+G/SPbwO8BPw8kyZRIukotV1oboqKjWnMEOxH4Uv8AKP0EEBGROIByMczYilOo8mFZ5xz5H6j7f6oJM+gORjmbQD3HvCs8/ryP1HYfeAdnnnN8N+o+3+qCRPNX+G/V8vA+aCRaOrI/Udh94JM/F8j9XA4HeAh5hvPlbXtwO8JHNWytr24HeGZuZsra8Dgd4ij4tlOvbgd45cu6zrGs34XkJJWSJVFVpbFgksNMMllmL5ppRqkY15MdZfgCCVNkqHEtnExVF0CXnEwy5fCX1JptfIFBSNRHxbKf5cfWBZmZsp24794bpthzPwrLagvTcoA9Bqt+a7A/XzXXDQUpiKwvCPwnKkP6mopWhSUoZWXy7rBAL2VdT7j9I3VfM2U7cd+8AmZjlbQccnvDypt51PwTL+CvmWgiVRsfLYswm+aGYsMGqoWoxugDvG74ZZ/JCS1SYQksKCblaAtrQxZlTaMcraDYcnvAs/4hyP0jYct3jfD3F4GnG/0N0n28j5oy/GZTsqmWpMyWfMQGlCykZTjgCCR++NRp+fofpOw5HeKFstty6bpJOVRyzEACu39o1xZcktskS8NsxlS0QhiQCWOGLsbztruxMWC+YZW34+8VTbCsxFdeuoUr7hjdoe2/aLJmYrgd9hx9Yuyss7NnxXK2/HH1ij4pNo9la6cJt3b/AFEdeeSIus+K5W32jP8AxA/wb1CPLdZm3ocMd+KwQJTX7VMa6fhqsoaYFg0x9+DL/hGi0yjS8rdXb2t3jN8HassPdNZsxpm2jXgm/sVY0jNzS8rdXA9rd4i9LY9w/EZxuDIwxHt5+sZ0x9Mp1HH3jR8Qn1TofUbD7xnTH0ytqNh94xepxfImPplOo45HeCa+HS2o45HeFMfTKdRxyO8Ex8Ok6jjkd4NTmvh0nUccjvBNfDpO3HI7wpszDpO3HI7wTXw6TqOOR3gHOfKcp07feCdMytlOnbj6wpz5WynTt94J0zK2U6duPrAOc+Vsp07feLMiaaPlY5Tx/wAmKs58rZTp2+8WbPN68rdJ2H3iVOT5q8Z58vobp+Xj6wLPPljI/T8vH1gM/wCH0P08Dj6wC0Hyxkfp4HH1iXGlJnm6vw30Ht4/NELJPPly8j9I9vA7xOTPyrkfQbDj6xCyWj4cvI/SNhwO8B0sf7OXh6R+ggiVjPw5f5R+gggOUi0AA5W6m0Vj6jvSFZ7SM+V+o+lvtEpFoADCjdTaKxHUdwIjZrSM+D9R9DfaAdntIzYP1H0t9oJNqFXwfq9jcDtBZ7UM2D9R9DfaCRahV8H6vY3A7QEPNzPg2vtPtEJJmLYHXg8CH5wLPg2vtPA7QlmCrYHXg8COXLus6STMWwP8DxAJmZsDtse8NZgq2B/geIFmC82B22PeKoJJmJwO2x7wxMzHA6DY94BMF5sDtse8AmC8cDoNjyYCcueAxwbQek8mBbSPMOD9I9Lct2hSp4DHBtBorHc8CGtpHmHB+kehuW7R04fLSBrSL+j9J9LcjtGfb5HmXKVDKQ64GlVIwOGhFR++NB7SL+j9J9DcjtHHzcwwOnB5HaNYzztlljO8zzJyXlZPKqwBBN4kUBBGF0fx0jRL4rgd/SeIfmCuh04MHm5lwO+xi7LLLf8A0RfFcDvseIr+JSvMlOmOdWXQ+pCP+YstMxXA77Hj6RR8TvfDKi9QklDUXhT6ajvAxnldLMlQiykANFoowPpUj/iOpmgNLwbq9p9rRT8PnoVW6HFGNVYElWzVU/SsXDNAaXg3V7T7W7RFvpMmstH4haBcGDaj0kb/AEjOmTNMDqNjGj4haAUGDdQ9LD/iM55umB1Gx+0ZPT4vkTJmmB1Gx5EEyZhodRseRA8wYYHUbHkQTJgpodRseRENRMmYaHUbHkQTZmGh22PIgmzBTQ7bHkQTZgpvtseRAE6ZlOB/gYU6ZlbBtODxDnTBdbA/wME6aLrYHTg8QBOmZWwOnBixImgB8G6T6T9orTpgutgdODFmzzwL+DdJ9LH/AIiVOT5q6bSPL6X6fa3H0hraR5Ywfp9rcfSEbSPL0fp9jcfSGtpHljB+n2Nx9IlxpSbSLq4PoPS3H0iFjtI8uXlfpHpbgdonJtIurg+g9DfaIWO1Dy5eD9I9DcDtAdbF+yl/lH6CCFYz8OX+UfoIICMieAGGPU2isfUdwIVmtIz9XUfS32gk2lQGBON5ufcYVntaZ83qPMA7PaRm6uo+lvtDk2lav1dXtbgdojZ7YmbN6jzBItiVfN6u/CwETOF5tdeDwO0JJoq2uvB4EHnqWfHfvwIUuatWx3/4EcuXdZ0LNFW1/geIazRVtdtj3hJNWrY/+qQLNW82PH/MVQFmi82u2x7wxMFTroNjyYSTRebHj/mATheOOw/UwHSVPAY66D0tye0C2keYerpHpb3N2hS7QoY47Dnkw1taeYc3pHPuaOnD5aQPaVv+rpPpbkdo5GYLw10Ox5EdHtaX+r0nnkR4z8Sfhi2TyfK8VmSwQfhlAi0qML8m61PqDGsZ8n8euMwV3/ge3aE0wVGv8DGD4V4PPlyZCNbnvIgU0ly2FQAMGZbxHc4xaawzqj/PzP8A9Mn+iLsa1WcVXXfY8RznorFDmqCaEXgcR2+kZxsM6q/5+Zv/AKMn+iG1hnVX/PzNf9mTwfkgiev6reL2zypsiUs4WZGWZNacyg1ZLgu1mZdJjOx1om2JFWweLT5s3w5jOKLPR5jIspSpMkIAUJUtdcOW1qAwi7a/BmmBVmWsuK1o9nkMKgNQ0ZDjBL8IZDKC2xlCkhaSJACgqxIUBMBhoIrWmPar45+K5kuZaUEsTAjllDEy7qSrPLnuK3SWYljStNRjSM8fi5lqJksEtNdZNwk3hKm0ZSCuDrKN/uFOkblt8Lcgn/GsSTjWRIqagKa5McoA+gpFBvCWUgi1kMWvVEmQDUgKX6K1pQV4wjN6HF0o2b8YTJolhLNmY3gC7AFfL80UJSpY0C6XasCGIhzvxwpEtkl3pbMKNVg1y/LllgoQgUmM65iMZZG8W5XgrJS5abua9ls9nXMSKnBBiYU7wQm5etIynLWz2fKWI6aplqeNYhr7X/C7cZlmlO5qzAEkKQK3qYDbSLkyaKb7bHkRlnw+aFoLa4ApgJMkDUbBIcyxTaf/AF0zb/Sk8j5YJac2aKHX+BgmzBRtdODxGXMsk0qaW5zh/tSf6YJtim3Wrbpmn+1J4/LA21JswXW10OxizZ5w+Jr0n0n7R4Lxf8KWyZaWmy/EnlrcCkgEMStagy0uy6Y6nWPY+Cq0qW6zbQ043TnZVQ6cIAIlTO/5rZNpXy/V0+1uPpAtpHljq6fa3H0hf4tPL6vT34gFsTy+r09+IlyOki0i6vVoPS3H0iFktI8uX1dI9LcDtEpNsS6ubYc8RzsttTy5eb0jngQHWxH4cv8AKP0EEOxN8KX+UfoIICEm0KAQTQ3m/wC40hWe1qL+b1HmFBAORbEzZvUYJNrWr5vV34WFBAQNqW82O/fgRFLQtWx378CCCMNbtUoW0LVsf5HiAWlanHjY94IIeMAtoWpx42PeAWhbxx2Gx7wQQ8R0lWpQxzbDnloktrXzDmwujnloUEa49LQPa1v9XpPPIjh/iFvDHbvyIII0xZ5zdhm1LXXbgwG0Cq488woIttTxhtaFquPOxhG0iq478HgwQQ2eMN7StVx34PDQf4lbyY+rv7WggitWk9oeMTr0sXGxDK1KkVANSCdsIxzZ3qt5yReF4gsKirswG4FSg+iwQREunThXIyJgAArmrU1bAtMqWFQfRgOIDJmk1b3KaVJFVJbDDDG5/CCCJ8mnksNLbDMxxGt46DHCm7RF0e5Qkk1xFTthUEDnGCCI3U+QaWwWlTTAECowC805JMOajm/WtDhTMfV/T+sEENouTjaJUwr6q1N4hjiDW7d9oHEd/Ie7NztUq4oWYA1KhANgboJ+pggifKq5ZblWpyNdwmGhrUBjULdpLAr+8nuYnNmOQaNQ+XRM+CtQ1LAdROXHGn7ocERtg5ojFcJhUUJVb7VDFVVatvozcVMW/DWVVzOTiCtSSaXV1ryQTTvDgidpi7ZB8NPyj9BDggiq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descr="http://www.virtualmedicalcentre.com/uploads/VMC/DiseaseImages/1287_ECG_Definition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3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48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fontScale="92500" lnSpcReduction="20000"/>
          </a:bodyPr>
          <a:lstStyle/>
          <a:p>
            <a:pPr marL="0" indent="0" algn="just">
              <a:buNone/>
            </a:pPr>
            <a:r>
              <a:rPr lang="en-US" sz="2800" b="1" i="1" dirty="0">
                <a:solidFill>
                  <a:srgbClr val="FF0000"/>
                </a:solidFill>
              </a:rPr>
              <a:t>2-Measurement of Cardiac Enzymes</a:t>
            </a:r>
            <a:endParaRPr lang="en-US" sz="2800" b="1" dirty="0">
              <a:solidFill>
                <a:srgbClr val="FF0000"/>
              </a:solidFill>
            </a:endParaRPr>
          </a:p>
          <a:p>
            <a:pPr algn="just"/>
            <a:r>
              <a:rPr lang="en-US" dirty="0"/>
              <a:t>When cardiac muscle cells die during a myocardial infarct (MI), they release their intracellular contents. </a:t>
            </a:r>
            <a:endParaRPr lang="en-US" dirty="0" smtClean="0"/>
          </a:p>
          <a:p>
            <a:pPr algn="just"/>
            <a:r>
              <a:rPr lang="en-US" dirty="0" smtClean="0"/>
              <a:t>Specific </a:t>
            </a:r>
            <a:r>
              <a:rPr lang="en-US" dirty="0"/>
              <a:t>proteins and enzymes normally present only inside cardiac cells can be measured in the blood. </a:t>
            </a:r>
            <a:endParaRPr lang="en-US" dirty="0" smtClean="0"/>
          </a:p>
          <a:p>
            <a:pPr algn="just"/>
            <a:r>
              <a:rPr lang="en-US" b="1" dirty="0" smtClean="0">
                <a:solidFill>
                  <a:srgbClr val="0070C0"/>
                </a:solidFill>
              </a:rPr>
              <a:t>This </a:t>
            </a:r>
            <a:r>
              <a:rPr lang="en-US" b="1" dirty="0">
                <a:solidFill>
                  <a:srgbClr val="0070C0"/>
                </a:solidFill>
              </a:rPr>
              <a:t>allows one to accurately diagnose the </a:t>
            </a:r>
            <a:r>
              <a:rPr lang="en-US" b="1" i="1" dirty="0">
                <a:solidFill>
                  <a:srgbClr val="0070C0"/>
                </a:solidFill>
              </a:rPr>
              <a:t>existence </a:t>
            </a:r>
            <a:r>
              <a:rPr lang="en-US" b="1" dirty="0">
                <a:solidFill>
                  <a:srgbClr val="0070C0"/>
                </a:solidFill>
              </a:rPr>
              <a:t>and frequently the </a:t>
            </a:r>
            <a:r>
              <a:rPr lang="en-US" b="1" i="1" dirty="0">
                <a:solidFill>
                  <a:srgbClr val="0070C0"/>
                </a:solidFill>
              </a:rPr>
              <a:t>extent </a:t>
            </a:r>
            <a:r>
              <a:rPr lang="en-US" b="1" dirty="0">
                <a:solidFill>
                  <a:srgbClr val="0070C0"/>
                </a:solidFill>
              </a:rPr>
              <a:t>and the </a:t>
            </a:r>
            <a:r>
              <a:rPr lang="en-US" b="1" i="1" dirty="0">
                <a:solidFill>
                  <a:srgbClr val="0070C0"/>
                </a:solidFill>
              </a:rPr>
              <a:t>timing </a:t>
            </a:r>
            <a:r>
              <a:rPr lang="en-US" b="1" dirty="0">
                <a:solidFill>
                  <a:srgbClr val="0070C0"/>
                </a:solidFill>
              </a:rPr>
              <a:t>of the infarct </a:t>
            </a:r>
            <a:r>
              <a:rPr lang="en-US" dirty="0"/>
              <a:t>.</a:t>
            </a:r>
          </a:p>
          <a:p>
            <a:pPr algn="just"/>
            <a:r>
              <a:rPr lang="en-US" dirty="0" smtClean="0"/>
              <a:t>Enzymes released with cardiac cell death include </a:t>
            </a:r>
            <a:r>
              <a:rPr lang="en-US" b="1" dirty="0" smtClean="0">
                <a:solidFill>
                  <a:srgbClr val="0070C0"/>
                </a:solidFill>
              </a:rPr>
              <a:t>myocardial </a:t>
            </a:r>
            <a:r>
              <a:rPr lang="en-US" b="1" dirty="0" err="1" smtClean="0">
                <a:solidFill>
                  <a:srgbClr val="0070C0"/>
                </a:solidFill>
              </a:rPr>
              <a:t>creatine</a:t>
            </a:r>
            <a:r>
              <a:rPr lang="en-US" b="1" dirty="0" smtClean="0">
                <a:solidFill>
                  <a:srgbClr val="0070C0"/>
                </a:solidFill>
              </a:rPr>
              <a:t> kinase (CK</a:t>
            </a:r>
            <a:r>
              <a:rPr lang="en-US" dirty="0" smtClean="0"/>
              <a:t>), </a:t>
            </a:r>
            <a:r>
              <a:rPr lang="en-US" b="1" dirty="0" smtClean="0">
                <a:solidFill>
                  <a:srgbClr val="0070C0"/>
                </a:solidFill>
              </a:rPr>
              <a:t>lactic acid dehydrogenase (LDH), and serum glutamic </a:t>
            </a:r>
            <a:r>
              <a:rPr lang="en-US" b="1" dirty="0" err="1" smtClean="0">
                <a:solidFill>
                  <a:srgbClr val="0070C0"/>
                </a:solidFill>
              </a:rPr>
              <a:t>oxaloacetic</a:t>
            </a:r>
            <a:r>
              <a:rPr lang="en-US" b="1" dirty="0" smtClean="0">
                <a:solidFill>
                  <a:srgbClr val="0070C0"/>
                </a:solidFill>
              </a:rPr>
              <a:t> transaminase (SGOT</a:t>
            </a:r>
            <a:r>
              <a:rPr lang="en-US" dirty="0" smtClean="0"/>
              <a:t>). </a:t>
            </a:r>
          </a:p>
          <a:p>
            <a:pPr algn="just"/>
            <a:endParaRPr lang="en-US" dirty="0"/>
          </a:p>
        </p:txBody>
      </p:sp>
    </p:spTree>
    <p:extLst>
      <p:ext uri="{BB962C8B-B14F-4D97-AF65-F5344CB8AC3E}">
        <p14:creationId xmlns:p14="http://schemas.microsoft.com/office/powerpoint/2010/main" val="3983791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sp>
        <p:nvSpPr>
          <p:cNvPr id="11267" name="Text Placeholder 2"/>
          <p:cNvSpPr>
            <a:spLocks noGrp="1"/>
          </p:cNvSpPr>
          <p:nvPr>
            <p:ph type="body" sz="half" idx="1"/>
          </p:nvPr>
        </p:nvSpPr>
        <p:spPr/>
        <p:txBody>
          <a:bodyPr/>
          <a:lstStyle/>
          <a:p>
            <a:pPr eaLnBrk="1" hangingPunct="1"/>
            <a:endParaRPr lang="en-US" smtClean="0"/>
          </a:p>
        </p:txBody>
      </p:sp>
      <p:sp>
        <p:nvSpPr>
          <p:cNvPr id="11268" name="Content Placeholder 3"/>
          <p:cNvSpPr>
            <a:spLocks noGrp="1"/>
          </p:cNvSpPr>
          <p:nvPr>
            <p:ph sz="half" idx="2"/>
          </p:nvPr>
        </p:nvSpPr>
        <p:spPr/>
        <p:txBody>
          <a:bodyPr/>
          <a:lstStyle/>
          <a:p>
            <a:pPr eaLnBrk="1" hangingPunct="1"/>
            <a:endParaRPr lang="en-US" smtClean="0"/>
          </a:p>
        </p:txBody>
      </p:sp>
      <p:pic>
        <p:nvPicPr>
          <p:cNvPr id="11269" name="Picture 2"/>
          <p:cNvPicPr>
            <a:picLocks noChangeAspect="1" noChangeArrowheads="1"/>
          </p:cNvPicPr>
          <p:nvPr/>
        </p:nvPicPr>
        <p:blipFill>
          <a:blip r:embed="rId2"/>
          <a:srcRect/>
          <a:stretch>
            <a:fillRect/>
          </a:stretch>
        </p:blipFill>
        <p:spPr bwMode="auto">
          <a:xfrm>
            <a:off x="76200" y="-149225"/>
            <a:ext cx="8991600" cy="703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229600" cy="5867400"/>
          </a:xfrm>
        </p:spPr>
        <p:txBody>
          <a:bodyPr>
            <a:normAutofit fontScale="92500"/>
          </a:bodyPr>
          <a:lstStyle/>
          <a:p>
            <a:pPr marL="0" indent="0" algn="just">
              <a:buNone/>
            </a:pPr>
            <a:r>
              <a:rPr lang="en-US" sz="3200" b="1" dirty="0">
                <a:solidFill>
                  <a:srgbClr val="FF0000"/>
                </a:solidFill>
              </a:rPr>
              <a:t> </a:t>
            </a:r>
            <a:r>
              <a:rPr lang="en-US" sz="3200" b="1" i="1" dirty="0" smtClean="0">
                <a:solidFill>
                  <a:srgbClr val="FF0000"/>
                </a:solidFill>
              </a:rPr>
              <a:t>3-Stress </a:t>
            </a:r>
            <a:r>
              <a:rPr lang="en-US" sz="3200" b="1" i="1" dirty="0">
                <a:solidFill>
                  <a:srgbClr val="FF0000"/>
                </a:solidFill>
              </a:rPr>
              <a:t>Testing</a:t>
            </a:r>
            <a:endParaRPr lang="en-US" sz="3200" b="1" dirty="0">
              <a:solidFill>
                <a:srgbClr val="FF0000"/>
              </a:solidFill>
            </a:endParaRPr>
          </a:p>
          <a:p>
            <a:pPr algn="just"/>
            <a:endParaRPr lang="en-US" dirty="0" smtClean="0"/>
          </a:p>
          <a:p>
            <a:pPr algn="just"/>
            <a:r>
              <a:rPr lang="en-US" dirty="0" smtClean="0"/>
              <a:t>In </a:t>
            </a:r>
            <a:r>
              <a:rPr lang="en-US" dirty="0"/>
              <a:t>a simple exercise stress test, the patient is asked to either walk on a treadmill or ride an exercise bike. </a:t>
            </a:r>
            <a:endParaRPr lang="en-US" dirty="0" smtClean="0"/>
          </a:p>
          <a:p>
            <a:pPr marL="0" indent="0" algn="just">
              <a:buNone/>
            </a:pPr>
            <a:endParaRPr lang="en-US" dirty="0" smtClean="0"/>
          </a:p>
          <a:p>
            <a:pPr algn="just"/>
            <a:r>
              <a:rPr lang="en-US" dirty="0" smtClean="0"/>
              <a:t>The </a:t>
            </a:r>
            <a:r>
              <a:rPr lang="en-US" dirty="0"/>
              <a:t>pattern of the ECG is observed for alterations in </a:t>
            </a:r>
            <a:r>
              <a:rPr lang="en-US" dirty="0" smtClean="0"/>
              <a:t>rhythm.</a:t>
            </a:r>
          </a:p>
          <a:p>
            <a:pPr marL="0" indent="0" algn="just">
              <a:buNone/>
            </a:pPr>
            <a:endParaRPr lang="en-US" dirty="0" smtClean="0"/>
          </a:p>
          <a:p>
            <a:pPr algn="just"/>
            <a:r>
              <a:rPr lang="en-US" dirty="0" smtClean="0"/>
              <a:t>Onset </a:t>
            </a:r>
            <a:r>
              <a:rPr lang="en-US" dirty="0"/>
              <a:t>of physical symptoms, such as chest pain and extreme shortness of breath, is monitored.</a:t>
            </a:r>
          </a:p>
          <a:p>
            <a:pPr algn="just"/>
            <a:endParaRPr lang="en-US" dirty="0"/>
          </a:p>
        </p:txBody>
      </p:sp>
      <p:pic>
        <p:nvPicPr>
          <p:cNvPr id="16386" name="Picture 2" descr="http://t3.gstatic.com/images?q=tbn:ANd9GcQIkBxjhRie87gh_mlo1RTdyyhPJyxJfM0who3cGNjbBXKhT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465" y="39687"/>
            <a:ext cx="20097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44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marL="0" indent="0" algn="just">
              <a:buNone/>
            </a:pPr>
            <a:r>
              <a:rPr lang="en-US" sz="2800" b="1" i="1" dirty="0" smtClean="0">
                <a:solidFill>
                  <a:srgbClr val="FF0000"/>
                </a:solidFill>
              </a:rPr>
              <a:t>4-Nuclear </a:t>
            </a:r>
            <a:r>
              <a:rPr lang="en-US" sz="2800" b="1" i="1" dirty="0">
                <a:solidFill>
                  <a:srgbClr val="FF0000"/>
                </a:solidFill>
              </a:rPr>
              <a:t>Stress </a:t>
            </a:r>
            <a:r>
              <a:rPr lang="en-US" sz="2800" b="1" i="1" dirty="0" smtClean="0">
                <a:solidFill>
                  <a:srgbClr val="FF0000"/>
                </a:solidFill>
              </a:rPr>
              <a:t>Testing</a:t>
            </a:r>
            <a:endParaRPr lang="en-US" sz="2800" b="1" dirty="0" smtClean="0">
              <a:solidFill>
                <a:srgbClr val="FF0000"/>
              </a:solidFill>
            </a:endParaRPr>
          </a:p>
          <a:p>
            <a:pPr algn="just"/>
            <a:endParaRPr lang="en-US" dirty="0" smtClean="0"/>
          </a:p>
          <a:p>
            <a:pPr algn="just"/>
            <a:r>
              <a:rPr lang="en-US" dirty="0" smtClean="0"/>
              <a:t>Sometimes, an intravenous infusion of a radiolabeled isotope that has specific cardiac affinity is given during the exercise to monitor myocardial perfusion. </a:t>
            </a:r>
          </a:p>
          <a:p>
            <a:pPr algn="just"/>
            <a:endParaRPr lang="en-US" dirty="0"/>
          </a:p>
          <a:p>
            <a:pPr algn="just"/>
            <a:r>
              <a:rPr lang="en-US" dirty="0" smtClean="0"/>
              <a:t>An isotope commonly used is radioactive thallium-201.</a:t>
            </a:r>
          </a:p>
          <a:p>
            <a:pPr algn="just"/>
            <a:endParaRPr lang="en-US" dirty="0"/>
          </a:p>
        </p:txBody>
      </p:sp>
      <p:pic>
        <p:nvPicPr>
          <p:cNvPr id="17410" name="Picture 2" descr="http://t3.gstatic.com/images?q=tbn:ANd9GcSK1p7IOnsuYZEDV2d974sdja6thjwkh9c6VrFbMOwHB4TVeV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231102"/>
            <a:ext cx="2657475" cy="261165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g;base64,/9j/4AAQSkZJRgABAQAAAQABAAD/2wCEAAkGBhQSERUUEhQVFBQUFRYUFhUWFBQUFRcUFBUWFBQWFBQXHCYeFxokGRUXHy8gIycpLCwsFR4xNTAqNSYrLCkBCQoKDgwOGg8PFykcHBwpKSkpKSksKSksKSkpKSkpKSkpKSwpKSkpKSkpKSksKSwpKSwsKSwpKSwpLCwpKSwpKf/AABEIAMEBBQMBIgACEQEDEQH/xAAcAAABBQEBAQAAAAAAAAAAAAAFAAIDBAYBBwj/xABHEAABAwEFBAcFBAgEBQUAAAABAAIRAwQFEiExQVFhcQYTIoGRobEHMsHR8EJScuEUI1NigpKisjNDwvEVY3PD0hYXNESD/8QAGQEAAwEBAQAAAAAAAAAAAAAAAAECAwQF/8QAIhEBAQACAgMAAgMBAAAAAAAAAAECESExAxJBBFETMmGB/9oADAMBAAIRAxEAPwA9hXcKeGruFQZmFdDU/CuhqYMwJYVKGpQgI8KWFX7roUqrsLnOYToYEckad0PGyqe9n5onIZRzEBvdsVac7/iF6I7oidlRve0j4qjbOgz3/apn+YfBFgjIG2YAYAcToCYH8xyCaL0O2hP4X0nfEI9U9nlUaBvc75wq7+gdcfYJ5Oafip9aAo3izbRqj+Cf7SUx1vozmXtG3FTqDzIRF/Q60D/Lf4T6KB9wWhv2ag/hcPgjVCr+k0DpWb3kD1hSsotPuva7kQfQplS7qm3zHzUlnu+NQO4AeiNBypSyXadNWX0cl1lNMipU0ntVhjMk1zEwpuYosGatvao8CVNEGKQMTwxPDUBHgTgxSBicGpkjDF3ApQ1LAg0WBdwKUNXcKYQFiaWKzhTS1AVSxdU5YkgLYC7hTg1dhIOALoC6AnQgjQFHX3KeFXqZuU5Xg52a0Z5KofaRaaVpFnrANFV/V0C2mScPuh76hdEmZyGW1EWU+fgU+1Xe2owE9W80yKjZcWvYWwZYCM9NNqiLsZn2idMLXQo0nUbRUY41YJBGYwOMGRvhYqj7Xrzb/wDZLvxU6Tv9KM+1Y/qKA/5rv7PzXnD6BGeXcQdsZ7lpNIynL03o17Y7wq2mjSeaT21KrGH9UA6HOAMFpGea9hvC8Hlo7LqZnac8hOWS+bOiNBzLwshI/wA+kRtHvgj0X01StTK4wuyd9aJW/qiQy779ns1IB2OGh3TunI9/NGJWYt13lh4eXfw14QTOkqxdN5FvZfm3QE6j8uecyljnrijLH9D0b1DWu+m8Q5jT/CPVTAzougrVnLoLq9GLO4e5HEOcPis/enRV1OXU+2z+oDiBrzHgtqkhW3mrWZKNzVtL36PB8upgB+pGgd8j9cVkq1IgkEQRkQdQUjUnNTAxWHNTWtSCMMTw1PDU4NQDAxODU8NTg1AMDV3ApA1OwphXLSk1pU5akGoCLCuFqnwppagK+BJTFq4g04C7CQCdCQchOASAUdepA4lFug5Uq7AosSZK6sbdtJNHAp5qZb+ajSKQYL2rn9VQH/Mf/a1ed1ajzhxF2XuzPDSe5eh+1GCLMCYHWPk6QIZJlYVtYPa8udBY0dW3Y44xkZP3S45fFa49Ion0OqOdeFlxZxVZrumV76w5yJjUHLI/d37NeK8O6AP6y8rETr1vaAmAGghuWzIL3W2Uerd+6VOcvZzgVsVuFQYH67DvUVpseFCwY07ijVitYqtwu94eaW9n0bdtvwnC73TpwPyRlZy208Mn6J2BXLjvPEOrcZcND94fPQ8nDerwy+VGWP2C66uJLVnK6qNvuanVMuHaiMQMH5HvV2Ukj2yF49FXszpnrBuiHDu293ggYavRLQ4t7QzA95u2N7eI3bUJv2w0qjOsBDXGIdsdOgMeuxKnGSATgFNUsrmiSNpbt1HNMASNwBOASAVO+LSGUjJicp4alFups5Npa9taxpcQXBuuH88vNQ2e+qdRuJkkbdhQOreALQJwtzgbNwJ36TzhU6N6UqctaZDhodJGvz8Vzfy1v/G2tKoHCWmQVIGoF0Sryx7ZkNdlvg7/AAWgaF043c2ws1dG4U0tUpC4QmSAtSUhCSA6F0LgXQkbqoVKkmVbtL4aeOXiqAKzzqsTnVA0EkwBqSgVt6VAGKbZ/edMdwVK/wC98bsDT2GnxO/kspfd6dVTJHvHJvM7e5Zc26i2tsnTB7nubDHYAC6JEToJnXIo5YL7ZVyHZd90/A7V570ZsuCzAn3qpLydvDyz/iROm4tILTB2EIt1ROVn2h3XVr9QKTC8tNRztMhDBnJCyw6DWsj/AADzln/ktxYb1fUpvgYajDgLiZlpza4DSYiUXsuNo7VRz+ceULXHNnlj9Zb2b9G69ltbHV2dWHvY1shr8RGN5AIPYyaTxiF7RaqGNhG3ZOk7jwOixVnr4ajahlxYZa1xBaDBbMRIMOOcrdscCARtEq5dis0ytBgzG46tIyIPEHxVilWLTI1CdfNkAqtdoKkidgqACJ5geIVRro7JyjTh+Sys1VRoTUFVk9x2HnIQWripukGC0zOcbTOumRMbmgbk6wW7C7hOFw3Ea96uXjQkSOYPDI7jtAP8IR2B277aKrA4a6OGWThqDHFWVjbtvYWclz56vIEZkjdEnYI2bd6Jnp1Y/wBr/Q/5LWZzXLO4fofhJZ53T+x/tD/I75KM+0CyftD/ACO+v9ke8/Z+t/TSrPX1YsOQMU3mRuZUP+lyiHT+ynRzj/Afrao7R00sr2lhxkOy9z0z1Sucv05KrUn42lrpxNyIJM5ZZDT64qi+mQSDqFI+0ZCprENfxH2Hc/s9/Bcr1w4jWYmYdBHM/Wqn3k7FiMIB0upk9QJhrqhY7iHNJHfLfNaAKnfFg62nA95rmvbzaZV5zcsGF1lNsZVue0Fz5LXMDC5oHDZ+aBVbHWawvqMAaBiaQdcjsR68bNVzET2jMlzXCMokHRDrwqPFFwdqey0DP3jGXiuT/j0bJJsd9nDy7rN2FufEkmPBbkBAuh11dRZm4hD39t3DY0dwjzR9oXVhNYvOyu65C4QpITSFaURCSeQkg0QXZTZXZSCrbn6DvQi97Z1dIkansjmdvhKI2x3b5Qsz0mrSWt3Ce8/kPNY5drnTPVHrKX1U62u2mNB8cz5LR22phaSTCC9G7sfXqVKoaTGnNx48BHejHjk7u8Rq7ku1z6eIdlsgAZHNu3wyU9WngJDtgnu2+isdHAaU06gLYJMFpy2/HyUl72Y1Yw6g6mQInOdpXPcuW/pNcKN33gKb+rcYNQYidzich4SO4LV2WuHN8jzWZHR+jjL6z3PJM4WjC0bhOZPki13VKOIsptwnMziJJ3gEnyV456TfHdbE6tSGlaro1bsVENJk0+xzbqw+BjuWDvJri5sOcBtAJR/o5a8L42ObHe3MeRK3xrGxqrxZ1lNzdsSPxDMfLvQSz1esEH3xp+8Bs5hE/wBIQm8bNgIezIE+DvrNGRQ7F4jz4c0Vu6042YDqMxyQkv6xuIe8PeH+ocEPt97mi3E0w76zUb0rWz+k9B5Aaxpw5nIZcdFnBdVT7jvAqWr0ytJORbHGVXPSa0n7TB/D+aytxrSTKHm5ap+wfMfX58E9tw1vunx+vocVXN/2k/5g/l/NN/4xaD/mnuA+SNw+RKjcVUfZ8wjVw9HwXONU4Yb2c/tHaeXxWTF41jrVf5fJTULRUJE1X8e1GXcqlhWVr6DSx+F4ycCCDoQcst4n1Qm29IX2So2iWYmve1peZDWtecIdlrqARlmi4rNqUGubqwemTh4CfBV7xs7a1KXAOyzB2jQjxz7lqxWAiVjuhzxiccIOmUuM7h81hBfdoF5MoOLeqfVAaMIzplmOZ1nIjXULXdOOkJst316oMPw9XT/6tTsgj8Ik/wAK3idMF0svGkbQ/qXBzWuLS4kZuZDXkHdiBzRfod0XNQCvWGR7TGkajY4z5Dv3LJezfoMLXa3PrNmjZyAQdH1Bkxh35DERyH2l7m7C3kNVlPHLdtr5b6+qo655bLMvQ/JUzZ3DUFF3XoAxzowtaDrtjXJULBa31T2obiz0z5c4WrFUlcJVqs/E8saPd1Lpz+Q4oBXv5gfh3GCYyy1zJnySvBCRKSr9fOYSQHZSlMldlI1QWR9R7gxpcQc4jlt5KtavZ9aazy6abAYAxPJMAAaNBU9nthp1S4EjMgxuJWsu+8pbJ03+ayklaMdYfZ1Wol7iaLyaZa0HEQHEjMy3cPNBqV0PsoLKuGS6QQZkACM+cr1WnbQRJgBVrxvOkxpLg10bCAdsakIzwlmlY5et28utd6RMuB2aqmL0LvcZjAIBLcw0nSToFubfarPVGGrQouBEyabCIO4kTPFAv/TVJrSLI4NadaTiYzMnA85g57Z5hYZeH/dt8fLLeWMv28KtMAub2TPaa4OGupjQcUMu2+sNVj5ya4E/hOTvIlE72c+i8seC2e05u10e6J0IHDjvWPqVg0iJGsjZM5AdyeOGxnlr69mqslOslTC4Hc4H4H1VHo/a+tstJ+ssAPNvYPm1XSzXkVpHPWk61dqPxMc07dOezzVGlWloPAJxqrRAXVvHqyJDs9o01AInfnMIFetsxv4BPvJ8VHkiIcY1zOgd/KAENJXLnfjbCfXZXC7vSSWbUhUO5PpuJ2QuArspkkBUTrXnAQ6+706tkNPbdkOA2uVC5bSSDinURyhbY48bZZZc6ej9FbZLXtPA+ORRGxvlrmHYS3u0WW6O2yKkbwR4Zo3Z7c1r3BxjGciRDZ4u0GquXhPrzwZYLum10HzObqgBzAeKbqbo7nA8wqftOp1LXarJd1D3s61Q/ZbMta53BrQ938Q3hFrLXLXsI2OqN7jn8Am3CwfplstT83uqCgz92nRYyY5v/sW2HSMmtuy7aVhs7KNIZN2nNz3uzc952uJzPcNiq3nasIEnTtO56hQOvhuKTMNQ6pazUqYjkMQdBzybnHor2WlrqS4jFq4Bzv3KYza2NhOpHJS26qcJwyMjBzGyMiNFEzFVk42tBM6ySeMJ15UxQaGveXOfEtGTWskFznE6ZJGo0rYbPQqPdtgCTq45ASdQsmbSCZxDNXOn18h5ZSYWlo7ZwkEA5hrZGWQk96x9S0VBGBodvkwe5Z5fonoNitzSwYqgad3DvSWMs1/1GCDZ6ncQQuK4T0mUpTJXC5IBr3y48z6rly34WONNxyxHCd2ehUTXIVaB23c/msWjfG8RH1sQC/LaXtIQB/Sv9HwiqC5jpGIZlsRqNo88tqIm0067MdJ4e07Wn13ckWnAo3g6kDDyG7Qc294KH2P2j0i4iqHNE5OY0f2E5LnSPKm7kfRebFVhNlnXp149OrJWyf2hsmmcuU5g8UBqXhZKhLQ4DFl225d7visclC09Yj2r13oXZ3U7Oabvs1HYTMy10OBnmSj0LE+zC1OdTrMJJDHMLQdgcHSBwlq20rK8Vp2msz+yOGSfUq5FVWVPU+qZaq8McdYa4xyBKaWJ6Q9KGtr1GxJa6D2oEgAHYUHf0tdsY3vLj8AgtobVqvc8sdL3FxyOrjPxSZd1X7hS9MfraUSf0qqnTAOTCfVyrVekVf8AaHuaxvwKrGwVPuO7gSk+7Kv3HeCqY4llxHXXxVJzfUcNvbdl3Nhcfas9fHP1lOp3HWOjCPJX7N0afq8E8AQPMqt4xhyrUaoJ2uJ3A+CJ2RlQGS0tH2QeRnLwRKx2RzBDQxo5kn0U1am6W4jOp0I4d+qjLPc0eM5Mo3sWQWt7XkiNgtlRhJ7bi4y4MqhvvZnsOEEKtSsomYUtqswdTMjv2rLTaZarZ3Xb2uADhG6RhI5iSB3eCLXZ0eqBri7D+tq1KgdiAEVHks1zBwwvILLb6lEOOMgNDna5QNnkt3cXTZ1qpM60mm0tDmxmQQYEkbNvgtPHx2M7vpoal0uOgxZn3ZdBnaRko/0J7ScVIkEZA42zB0CI2S9MbQ0VMLh7pBAY/l913BD7b0ir0nEEjk5sjnOxb8MdVZoVa7GhzKVFjd7TiP8AMTIPgg/Sm1RQqOfIqOaWhsyCDkXDbt2qlbukzngtIBnMzqTxMweeqCVxNKoeX9wlRcvivUBYFZs1NMoWymwxVoVKg+9TqNHiwgHzRajf93iMVKqz8bXtjvzafEKdIcpjJJGrF0gskdis2N0Ny/lKSehtYuq831nkFoiPstOs70UrUHYT2TodRHqqzyz7Ve0P4TgH9x9FAWUP2TnfjqT6NHqn5PLMruTRePx3Gat2gNAj3nMbzqM9JlUbVSbinrGd2N3o1FhXpt92jSHMOd6uXHXmRpgbyYwecLBqyV52RtXCGl5LXYuzTJnIiMyFnLR0etdGpjs7KzQdoBaRwIORC9Hr3q461D/MUKrVcR2nxKJlYPXbBXj0itJa6laGCSCMWHC7nlkUAXot/XUH0iajXNaI7WE5EmMpCytj6H16z29XTf1LnQKhgDDiwlxz2QclthlL80jKaA4Slek/+1lMx+sLfw9qf5tqGX/7OOooPq06rqhZ2sJaB2B7xkHMgZ9xVy7Sn9lx/wDkf/l/3VvJWM9mlNnU1HNxYi5rXgwQC0OLS2BoQ7yWxJWOXbTHpEX+p9SmVamR5H0UVZ+fj6lVbXaMNN5GoY494aSkYDSuhz9C88GgZd8Kwzo0TqHd748gUzoN0hNZ72VIFQCRAgOA1Mbxl3ErVvPzHxH1v4I/jK+T9M/S6MgZwweLvVXXXcAO06NBk0DUwFfLkwuR6Qvagl/tFCiHsBc4k7CYAaTMCNwVulQbA7I7/wA12/rK2pR7U9lrnCCRnhIzjUZ6JMKdmk7qwyBoAEKvJ+Kr+FoHe4yfQIkagAk6ASUHpkklx1cZ8dB4QpVimotT7Q+KZXGaKpe1eBA3QhYFfmVmc77xYwccy8+TVubBYmOs9NgEDq2QRrk1sLz+/qsmjSPuhuM8XOy8mgeK9IuRv6ij/wBNg/oatcZxE75U3XbUb7rpSfbbQ0QXOjce0O6UeNmkSFG6y7yPNHqr2Zp73u115AfBXnUYovH7h8s0Tbd4zJ7lA+nk4cCPEFL10Vu2NeURs2iGvRKzNySQT7vpuzdTYTvLGn4JKyGriol6heLnuDWgCd6s2qg9rZLxrEBvxKDXbU/WM5jzRy9anZaOPoPzW/5Xgx8V1GH43ny8sty/ajBOrneikFmaRt8SomuU9Ny4tOzdVjS4LKuvN1gt4qZ9VVGGoNeyIzHEdk+I2raup+aA9Jrk6+nA94ZtPHZ46d6eN1Sy5a+00KdZkOAex0OGZg7WmRsT7NQbTaGsaGtGgGgkyfMrzXon0qqNpmzvdhNMEMnUN2t5tP1kjFS/HHVzj9cVrbpnrbaPtDRqQO9VLRbGEHMEaETsKxz7wJ2HvKrVLe7gO5T7n6j/AERukWdlUNMtdWcWn9wNaG+HaE8EdJVW7WEUmA64QTzOfxU73QCVNu+V9B1qqZ93qSfiht7OJo1A3Usc0cyIHqrFsqdsjdA8AAqNsqdmN5/NRvlWuHn9lt76VVtRvZew58xlmOUgr1K7b7ZaKQe0wdo2tdtH1qsFft0lx6ymJOjmjaNhH1uSuSjUpOJkjIdnnvW9ymtsdV6Oy0gmNu75JznLJvvN0iWkje05g8leoX6D9qY1BEHwUex6FL4d+pPEAeJA+KiY9VLXefWMgNOrczkMiDOfJMNqn3fH5b0ZUSJ7bWxdgaau+AUbWprGwpWjaVK4dMchmfrxQdoNasGjafLU+St3naIbh2uzPAfXopblsRaHv2hszunTxR3VXiM50gdirmNNg3CBAW/6MtJs1F37gHhLfgsPf1jI7eEgFxGKDBMSAO5q23Q+TZKR2Zjwe4fBbRn9aFlMEceceW1IxuUtF4bq3FxAJj5KvarRPAKgZUrDaSOAMSh9I58ylbK+wSZ8uaVmpzos7eVaYNtI9aZ3kATuO5H6DckMrN/XOG57v7kWolTJpFTNYuqRqSsga76vuH8PwWgvR/u9/wAFlLDV7DDwHktDeFWXD8PqSu/8/wCVwfg95T/TWOU7XKoxyna5eU9NcpO2JVaUhQNcpW15yOqDef8ATG6jRqiuzRx7X495/ENeM71dsFQVGBw0I8DtC1F6WJtam5jtHCOI3EcZWfsV0izjAJgmZJmdncqt3OUztM2gnWS7cdVo2TLvwjM/LvVmk1GLDZcAnadfkkcXJUdZ2X1pqfIFOlUL0rw08sPe7X+kHxStVAipWkk7zPiq1epJhdLlWxZ59yznK8+IbXfAValSOp945n63K66lK4aapkhB35fW9SsC7g+vyXW0x9ZJke1nerDComs+pUlIZmJMxlsEbtgTNYYN65UtAaMR0Gg3n6+acyjPveGzv3+ip3s6XBu4eZ+giqnIeXmo4uPf8AEZuu8Yb1Yw9pwJJygNnKdFkL5GF47WEgfHmNygZfVZvuva7m0k/Xerxw+oyy5bLpQSbMJmA8HePtDI960fQ4k2OiADEHxD3SvNrfe1VzjTMYHNYfd24Gv15otdvtCr2eiyjTZSwsEAkOJOZMmHDetJNJ29ItPWDNumh1+AVN9CoRsHisHW9o1rdoabeVOf7iVUrdM7Y4f4xH4Wsb6NRVStzagWSXugbhks3bL1e+e0QPugwO/eqd0Wx76dR9R7nkkCXEk9080yo5ZlbtNY3dtGqLln7BUl5RukU4lea9JNbQduPgkrGmZszcLQ2Zj5opZ6xIBdkfhs1WMN+nf/AE/mtRdVSaTCTMifHNdP5nlxzk9fjm/F8WWFvt9FWPVhjlTplWaZXnu5OHJlVy6oahhAOZajoc/VWqbGHWfJDgrdAoLS3SszWmQFOComFOxIM59SASdiA3nWl0bpn8R18Mh3K5a7WTJbm1p12F/xA9Y4oS1hKjJeE+uCmSFCaau00n0pRInK7qmF2FOaKY6kQqSaAnhq4ApWtQRMpjcPBTtauMapWtTN1oQ6mMTyeP8AsiFoMNPh4qtZmRmlVRWp0wZJA1Ke2zAqOm7JWKL1vOmF7QW2wAtd+H0bHwWMaJIW8qZ96wrBDxwPonOgmwQk5qcDJJXHFSsZugRZ+bz5QPgpn3e85xA3u7I80XumwtFCmIglocTtl3a+Kjt92vcZa6eBOfcVjM5aWmVtn6h4JcHhxM4Qez37VsbkvGjSoipUmSJDiREZwGzoSEBN1OJgtM8viob4szgerc3ExobDZLCIaBk4ZHfmCtv9Eaj/AIm+p2mljmnMa5A7JY6Cksld91McXEGo3SQQOOjmEB3gElN8kP1qvRuNo3laGzMwtaBsAHgFVCnpVQdFjLle66vJjjOovUyrLCqdNysscqYrAKjqLspjygkGnH1U9G0jaY55KNPYEwtNtrd88BmfJI4qmRljf6j8gu0Y5KcFAR2imAyAIGWSGUqfajiitc5KhRHaPepvapdQn2dNwK61d6oK9M9qQanikrDrOFwUiEtBWdYgeCb+huHFX2BTsYmAxtI7j4KenQJ0B8ESaxT1K2BhO4acU9AJrXY9w0A5/IKhaaJpQ3IyDnIGcTprKtWq8XuGbstwyCCWjft1nbKm1WjWuU9JyqnMzsOfz85Vhi1jKpXFZC20orPG4kjvz+K1krP3vTw15+8z0MH0CcCqGwExgkxvTnulKzslzRxHglVPRaeEMBDm4QIBkRAyQ219I6LMgTUdubn5rN1mt0kkfdBkTxOhPikxmwANHD5/7Ln9Zj3V443LqLdr6UvmTTDWbp7RnKUFtNtNU4i4gyYzyAJ0y7lZt1A4YaA6dZQOtibkW4Vt47jeizwuHbXdGnEseXGe1APIA/FJR9HDhs7SftOcfOPgksM/7VpjOE+xVbL/AIruSSSrFt5RmmrVJcSVTpzVYUb11JBI09iSSIFqmpwkkg45V0VGnqefxSSSovSyxStSSVJOCc1JJMG7VNTSSQSduxR3p/h94SSQqAFo0Q+skkoXUdPQd/qrDEkltHPSb8/VBukPvU+T/wDSkkqnQ+hmxJiSSlVEm6t5KQJJLhy7ejh0c7RUrf8A4aSSMP7DydUdt+jPwt/sakkktGGPT//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g;base64,/9j/4AAQSkZJRgABAQAAAQABAAD/2wCEAAkGBhQSERUUEhQVFBQUFRYUFhUWFBQUFRcUFBUWFBQWFBQXHCYeFxokGRUXHy8gIycpLCwsFR4xNTAqNSYrLCkBCQoKDgwOGg8PFykcHBwpKSkpKSksKSksKSkpKSkpKSkpKSwpKSkpKSkpKSksKSwpKSwsKSwpKSwpLCwpKSwpKf/AABEIAMEBBQMBIgACEQEDEQH/xAAcAAABBQEBAQAAAAAAAAAAAAAFAAIDBAYBBwj/xABHEAABAwEFBAcFBAgEBQUAAAABAAIRAwQFEiExQVFhcQYTIoGRobEHMsHR8EJScuEUI1NigpKisjNDwvEVY3PD0hYXNESD/8QAGQEAAwEBAQAAAAAAAAAAAAAAAAECAwQF/8QAIhEBAQACAgMAAgMBAAAAAAAAAAECESExAxJBBFETMmGB/9oADAMBAAIRAxEAPwA9hXcKeGruFQZmFdDU/CuhqYMwJYVKGpQgI8KWFX7roUqrsLnOYToYEckad0PGyqe9n5onIZRzEBvdsVac7/iF6I7oidlRve0j4qjbOgz3/apn+YfBFgjIG2YAYAcToCYH8xyCaL0O2hP4X0nfEI9U9nlUaBvc75wq7+gdcfYJ5Oafip9aAo3izbRqj+Cf7SUx1vozmXtG3FTqDzIRF/Q60D/Lf4T6KB9wWhv2ag/hcPgjVCr+k0DpWb3kD1hSsotPuva7kQfQplS7qm3zHzUlnu+NQO4AeiNBypSyXadNWX0cl1lNMipU0ntVhjMk1zEwpuYosGatvao8CVNEGKQMTwxPDUBHgTgxSBicGpkjDF3ApQ1LAg0WBdwKUNXcKYQFiaWKzhTS1AVSxdU5YkgLYC7hTg1dhIOALoC6AnQgjQFHX3KeFXqZuU5Xg52a0Z5KofaRaaVpFnrANFV/V0C2mScPuh76hdEmZyGW1EWU+fgU+1Xe2owE9W80yKjZcWvYWwZYCM9NNqiLsZn2idMLXQo0nUbRUY41YJBGYwOMGRvhYqj7Xrzb/wDZLvxU6Tv9KM+1Y/qKA/5rv7PzXnD6BGeXcQdsZ7lpNIynL03o17Y7wq2mjSeaT21KrGH9UA6HOAMFpGea9hvC8Hlo7LqZnac8hOWS+bOiNBzLwshI/wA+kRtHvgj0X01StTK4wuyd9aJW/qiQy779ns1IB2OGh3TunI9/NGJWYt13lh4eXfw14QTOkqxdN5FvZfm3QE6j8uecyljnrijLH9D0b1DWu+m8Q5jT/CPVTAzougrVnLoLq9GLO4e5HEOcPis/enRV1OXU+2z+oDiBrzHgtqkhW3mrWZKNzVtL36PB8upgB+pGgd8j9cVkq1IgkEQRkQdQUjUnNTAxWHNTWtSCMMTw1PDU4NQDAxODU8NTg1AMDV3ApA1OwphXLSk1pU5akGoCLCuFqnwppagK+BJTFq4g04C7CQCdCQchOASAUdepA4lFug5Uq7AosSZK6sbdtJNHAp5qZb+ajSKQYL2rn9VQH/Mf/a1ed1ajzhxF2XuzPDSe5eh+1GCLMCYHWPk6QIZJlYVtYPa8udBY0dW3Y44xkZP3S45fFa49Ion0OqOdeFlxZxVZrumV76w5yJjUHLI/d37NeK8O6AP6y8rETr1vaAmAGghuWzIL3W2Uerd+6VOcvZzgVsVuFQYH67DvUVpseFCwY07ijVitYqtwu94eaW9n0bdtvwnC73TpwPyRlZy208Mn6J2BXLjvPEOrcZcND94fPQ8nDerwy+VGWP2C66uJLVnK6qNvuanVMuHaiMQMH5HvV2Ukj2yF49FXszpnrBuiHDu293ggYavRLQ4t7QzA95u2N7eI3bUJv2w0qjOsBDXGIdsdOgMeuxKnGSATgFNUsrmiSNpbt1HNMASNwBOASAVO+LSGUjJicp4alFups5Npa9taxpcQXBuuH88vNQ2e+qdRuJkkbdhQOreALQJwtzgbNwJ36TzhU6N6UqctaZDhodJGvz8Vzfy1v/G2tKoHCWmQVIGoF0Sryx7ZkNdlvg7/AAWgaF043c2ws1dG4U0tUpC4QmSAtSUhCSA6F0LgXQkbqoVKkmVbtL4aeOXiqAKzzqsTnVA0EkwBqSgVt6VAGKbZ/edMdwVK/wC98bsDT2GnxO/kspfd6dVTJHvHJvM7e5Zc26i2tsnTB7nubDHYAC6JEToJnXIo5YL7ZVyHZd90/A7V570ZsuCzAn3qpLydvDyz/iROm4tILTB2EIt1ROVn2h3XVr9QKTC8tNRztMhDBnJCyw6DWsj/AADzln/ktxYb1fUpvgYajDgLiZlpza4DSYiUXsuNo7VRz+ceULXHNnlj9Zb2b9G69ltbHV2dWHvY1shr8RGN5AIPYyaTxiF7RaqGNhG3ZOk7jwOixVnr4ajahlxYZa1xBaDBbMRIMOOcrdscCARtEq5dis0ytBgzG46tIyIPEHxVilWLTI1CdfNkAqtdoKkidgqACJ5geIVRro7JyjTh+Sys1VRoTUFVk9x2HnIQWripukGC0zOcbTOumRMbmgbk6wW7C7hOFw3Ea96uXjQkSOYPDI7jtAP8IR2B277aKrA4a6OGWThqDHFWVjbtvYWclz56vIEZkjdEnYI2bd6Jnp1Y/wBr/Q/5LWZzXLO4fofhJZ53T+x/tD/I75KM+0CyftD/ACO+v9ke8/Z+t/TSrPX1YsOQMU3mRuZUP+lyiHT+ynRzj/Afrao7R00sr2lhxkOy9z0z1Sucv05KrUn42lrpxNyIJM5ZZDT64qi+mQSDqFI+0ZCprENfxH2Hc/s9/Bcr1w4jWYmYdBHM/Wqn3k7FiMIB0upk9QJhrqhY7iHNJHfLfNaAKnfFg62nA95rmvbzaZV5zcsGF1lNsZVue0Fz5LXMDC5oHDZ+aBVbHWawvqMAaBiaQdcjsR68bNVzET2jMlzXCMokHRDrwqPFFwdqey0DP3jGXiuT/j0bJJsd9nDy7rN2FufEkmPBbkBAuh11dRZm4hD39t3DY0dwjzR9oXVhNYvOyu65C4QpITSFaURCSeQkg0QXZTZXZSCrbn6DvQi97Z1dIkansjmdvhKI2x3b5Qsz0mrSWt3Ce8/kPNY5drnTPVHrKX1U62u2mNB8cz5LR22phaSTCC9G7sfXqVKoaTGnNx48BHejHjk7u8Rq7ku1z6eIdlsgAZHNu3wyU9WngJDtgnu2+isdHAaU06gLYJMFpy2/HyUl72Y1Yw6g6mQInOdpXPcuW/pNcKN33gKb+rcYNQYidzich4SO4LV2WuHN8jzWZHR+jjL6z3PJM4WjC0bhOZPki13VKOIsptwnMziJJ3gEnyV456TfHdbE6tSGlaro1bsVENJk0+xzbqw+BjuWDvJri5sOcBtAJR/o5a8L42ObHe3MeRK3xrGxqrxZ1lNzdsSPxDMfLvQSz1esEH3xp+8Bs5hE/wBIQm8bNgIezIE+DvrNGRQ7F4jz4c0Vu6042YDqMxyQkv6xuIe8PeH+ocEPt97mi3E0w76zUb0rWz+k9B5Aaxpw5nIZcdFnBdVT7jvAqWr0ytJORbHGVXPSa0n7TB/D+aytxrSTKHm5ap+wfMfX58E9tw1vunx+vocVXN/2k/5g/l/NN/4xaD/mnuA+SNw+RKjcVUfZ8wjVw9HwXONU4Yb2c/tHaeXxWTF41jrVf5fJTULRUJE1X8e1GXcqlhWVr6DSx+F4ycCCDoQcst4n1Qm29IX2So2iWYmve1peZDWtecIdlrqARlmi4rNqUGubqwemTh4CfBV7xs7a1KXAOyzB2jQjxz7lqxWAiVjuhzxiccIOmUuM7h81hBfdoF5MoOLeqfVAaMIzplmOZ1nIjXULXdOOkJst316oMPw9XT/6tTsgj8Ik/wAK3idMF0svGkbQ/qXBzWuLS4kZuZDXkHdiBzRfod0XNQCvWGR7TGkajY4z5Dv3LJezfoMLXa3PrNmjZyAQdH1Bkxh35DERyH2l7m7C3kNVlPHLdtr5b6+qo655bLMvQ/JUzZ3DUFF3XoAxzowtaDrtjXJULBa31T2obiz0z5c4WrFUlcJVqs/E8saPd1Lpz+Q4oBXv5gfh3GCYyy1zJnySvBCRKSr9fOYSQHZSlMldlI1QWR9R7gxpcQc4jlt5KtavZ9aazy6abAYAxPJMAAaNBU9nthp1S4EjMgxuJWsu+8pbJ03+ayklaMdYfZ1Wol7iaLyaZa0HEQHEjMy3cPNBqV0PsoLKuGS6QQZkACM+cr1WnbQRJgBVrxvOkxpLg10bCAdsakIzwlmlY5et28utd6RMuB2aqmL0LvcZjAIBLcw0nSToFubfarPVGGrQouBEyabCIO4kTPFAv/TVJrSLI4NadaTiYzMnA85g57Z5hYZeH/dt8fLLeWMv28KtMAub2TPaa4OGupjQcUMu2+sNVj5ya4E/hOTvIlE72c+i8seC2e05u10e6J0IHDjvWPqVg0iJGsjZM5AdyeOGxnlr69mqslOslTC4Hc4H4H1VHo/a+tstJ+ssAPNvYPm1XSzXkVpHPWk61dqPxMc07dOezzVGlWloPAJxqrRAXVvHqyJDs9o01AInfnMIFetsxv4BPvJ8VHkiIcY1zOgd/KAENJXLnfjbCfXZXC7vSSWbUhUO5PpuJ2QuArspkkBUTrXnAQ6+706tkNPbdkOA2uVC5bSSDinURyhbY48bZZZc6ej9FbZLXtPA+ORRGxvlrmHYS3u0WW6O2yKkbwR4Zo3Z7c1r3BxjGciRDZ4u0GquXhPrzwZYLum10HzObqgBzAeKbqbo7nA8wqftOp1LXarJd1D3s61Q/ZbMta53BrQ938Q3hFrLXLXsI2OqN7jn8Am3CwfplstT83uqCgz92nRYyY5v/sW2HSMmtuy7aVhs7KNIZN2nNz3uzc952uJzPcNiq3nasIEnTtO56hQOvhuKTMNQ6pazUqYjkMQdBzybnHor2WlrqS4jFq4Bzv3KYza2NhOpHJS26qcJwyMjBzGyMiNFEzFVk42tBM6ySeMJ15UxQaGveXOfEtGTWskFznE6ZJGo0rYbPQqPdtgCTq45ASdQsmbSCZxDNXOn18h5ZSYWlo7ZwkEA5hrZGWQk96x9S0VBGBodvkwe5Z5fonoNitzSwYqgad3DvSWMs1/1GCDZ6ncQQuK4T0mUpTJXC5IBr3y48z6rly34WONNxyxHCd2ehUTXIVaB23c/msWjfG8RH1sQC/LaXtIQB/Sv9HwiqC5jpGIZlsRqNo88tqIm0067MdJ4e07Wn13ckWnAo3g6kDDyG7Qc294KH2P2j0i4iqHNE5OY0f2E5LnSPKm7kfRebFVhNlnXp149OrJWyf2hsmmcuU5g8UBqXhZKhLQ4DFl225d7visclC09Yj2r13oXZ3U7Oabvs1HYTMy10OBnmSj0LE+zC1OdTrMJJDHMLQdgcHSBwlq20rK8Vp2msz+yOGSfUq5FVWVPU+qZaq8McdYa4xyBKaWJ6Q9KGtr1GxJa6D2oEgAHYUHf0tdsY3vLj8AgtobVqvc8sdL3FxyOrjPxSZd1X7hS9MfraUSf0qqnTAOTCfVyrVekVf8AaHuaxvwKrGwVPuO7gSk+7Kv3HeCqY4llxHXXxVJzfUcNvbdl3Nhcfas9fHP1lOp3HWOjCPJX7N0afq8E8AQPMqt4xhyrUaoJ2uJ3A+CJ2RlQGS0tH2QeRnLwRKx2RzBDQxo5kn0U1am6W4jOp0I4d+qjLPc0eM5Mo3sWQWt7XkiNgtlRhJ7bi4y4MqhvvZnsOEEKtSsomYUtqswdTMjv2rLTaZarZ3Xb2uADhG6RhI5iSB3eCLXZ0eqBri7D+tq1KgdiAEVHks1zBwwvILLb6lEOOMgNDna5QNnkt3cXTZ1qpM60mm0tDmxmQQYEkbNvgtPHx2M7vpoal0uOgxZn3ZdBnaRko/0J7ScVIkEZA42zB0CI2S9MbQ0VMLh7pBAY/l913BD7b0ir0nEEjk5sjnOxb8MdVZoVa7GhzKVFjd7TiP8AMTIPgg/Sm1RQqOfIqOaWhsyCDkXDbt2qlbukzngtIBnMzqTxMweeqCVxNKoeX9wlRcvivUBYFZs1NMoWymwxVoVKg+9TqNHiwgHzRajf93iMVKqz8bXtjvzafEKdIcpjJJGrF0gskdis2N0Ny/lKSehtYuq831nkFoiPstOs70UrUHYT2TodRHqqzyz7Ve0P4TgH9x9FAWUP2TnfjqT6NHqn5PLMruTRePx3Gat2gNAj3nMbzqM9JlUbVSbinrGd2N3o1FhXpt92jSHMOd6uXHXmRpgbyYwecLBqyV52RtXCGl5LXYuzTJnIiMyFnLR0etdGpjs7KzQdoBaRwIORC9Hr3q461D/MUKrVcR2nxKJlYPXbBXj0itJa6laGCSCMWHC7nlkUAXot/XUH0iajXNaI7WE5EmMpCytj6H16z29XTf1LnQKhgDDiwlxz2QclthlL80jKaA4Slek/+1lMx+sLfw9qf5tqGX/7OOooPq06rqhZ2sJaB2B7xkHMgZ9xVy7Sn9lx/wDkf/l/3VvJWM9mlNnU1HNxYi5rXgwQC0OLS2BoQ7yWxJWOXbTHpEX+p9SmVamR5H0UVZ+fj6lVbXaMNN5GoY494aSkYDSuhz9C88GgZd8Kwzo0TqHd748gUzoN0hNZ72VIFQCRAgOA1Mbxl3ErVvPzHxH1v4I/jK+T9M/S6MgZwweLvVXXXcAO06NBk0DUwFfLkwuR6Qvagl/tFCiHsBc4k7CYAaTMCNwVulQbA7I7/wA12/rK2pR7U9lrnCCRnhIzjUZ6JMKdmk7qwyBoAEKvJ+Kr+FoHe4yfQIkagAk6ASUHpkklx1cZ8dB4QpVimotT7Q+KZXGaKpe1eBA3QhYFfmVmc77xYwccy8+TVubBYmOs9NgEDq2QRrk1sLz+/qsmjSPuhuM8XOy8mgeK9IuRv6ij/wBNg/oatcZxE75U3XbUb7rpSfbbQ0QXOjce0O6UeNmkSFG6y7yPNHqr2Zp73u115AfBXnUYovH7h8s0Tbd4zJ7lA+nk4cCPEFL10Vu2NeURs2iGvRKzNySQT7vpuzdTYTvLGn4JKyGriol6heLnuDWgCd6s2qg9rZLxrEBvxKDXbU/WM5jzRy9anZaOPoPzW/5Xgx8V1GH43ny8sty/ajBOrneikFmaRt8SomuU9Ny4tOzdVjS4LKuvN1gt4qZ9VVGGoNeyIzHEdk+I2raup+aA9Jrk6+nA94ZtPHZ46d6eN1Sy5a+00KdZkOAex0OGZg7WmRsT7NQbTaGsaGtGgGgkyfMrzXon0qqNpmzvdhNMEMnUN2t5tP1kjFS/HHVzj9cVrbpnrbaPtDRqQO9VLRbGEHMEaETsKxz7wJ2HvKrVLe7gO5T7n6j/AERukWdlUNMtdWcWn9wNaG+HaE8EdJVW7WEUmA64QTzOfxU73QCVNu+V9B1qqZ93qSfiht7OJo1A3Usc0cyIHqrFsqdsjdA8AAqNsqdmN5/NRvlWuHn9lt76VVtRvZew58xlmOUgr1K7b7ZaKQe0wdo2tdtH1qsFft0lx6ymJOjmjaNhH1uSuSjUpOJkjIdnnvW9ymtsdV6Oy0gmNu75JznLJvvN0iWkje05g8leoX6D9qY1BEHwUex6FL4d+pPEAeJA+KiY9VLXefWMgNOrczkMiDOfJMNqn3fH5b0ZUSJ7bWxdgaau+AUbWprGwpWjaVK4dMchmfrxQdoNasGjafLU+St3naIbh2uzPAfXopblsRaHv2hszunTxR3VXiM50gdirmNNg3CBAW/6MtJs1F37gHhLfgsPf1jI7eEgFxGKDBMSAO5q23Q+TZKR2Zjwe4fBbRn9aFlMEceceW1IxuUtF4bq3FxAJj5KvarRPAKgZUrDaSOAMSh9I58ylbK+wSZ8uaVmpzos7eVaYNtI9aZ3kATuO5H6DckMrN/XOG57v7kWolTJpFTNYuqRqSsga76vuH8PwWgvR/u9/wAFlLDV7DDwHktDeFWXD8PqSu/8/wCVwfg95T/TWOU7XKoxyna5eU9NcpO2JVaUhQNcpW15yOqDef8ATG6jRqiuzRx7X495/ENeM71dsFQVGBw0I8DtC1F6WJtam5jtHCOI3EcZWfsV0izjAJgmZJmdncqt3OUztM2gnWS7cdVo2TLvwjM/LvVmk1GLDZcAnadfkkcXJUdZ2X1pqfIFOlUL0rw08sPe7X+kHxStVAipWkk7zPiq1epJhdLlWxZ59yznK8+IbXfAValSOp945n63K66lK4aapkhB35fW9SsC7g+vyXW0x9ZJke1nerDComs+pUlIZmJMxlsEbtgTNYYN65UtAaMR0Gg3n6+acyjPveGzv3+ip3s6XBu4eZ+giqnIeXmo4uPf8AEZuu8Yb1Yw9pwJJygNnKdFkL5GF47WEgfHmNygZfVZvuva7m0k/Xerxw+oyy5bLpQSbMJmA8HePtDI960fQ4k2OiADEHxD3SvNrfe1VzjTMYHNYfd24Gv15otdvtCr2eiyjTZSwsEAkOJOZMmHDetJNJ29ItPWDNumh1+AVN9CoRsHisHW9o1rdoabeVOf7iVUrdM7Y4f4xH4Wsb6NRVStzagWSXugbhks3bL1e+e0QPugwO/eqd0Wx76dR9R7nkkCXEk9080yo5ZlbtNY3dtGqLln7BUl5RukU4lea9JNbQduPgkrGmZszcLQ2Zj5opZ6xIBdkfhs1WMN+nf/AE/mtRdVSaTCTMifHNdP5nlxzk9fjm/F8WWFvt9FWPVhjlTplWaZXnu5OHJlVy6oahhAOZajoc/VWqbGHWfJDgrdAoLS3SszWmQFOComFOxIM59SASdiA3nWl0bpn8R18Mh3K5a7WTJbm1p12F/xA9Y4oS1hKjJeE+uCmSFCaau00n0pRInK7qmF2FOaKY6kQqSaAnhq4ApWtQRMpjcPBTtauMapWtTN1oQ6mMTyeP8AsiFoMNPh4qtZmRmlVRWp0wZJA1Ke2zAqOm7JWKL1vOmF7QW2wAtd+H0bHwWMaJIW8qZ96wrBDxwPonOgmwQk5qcDJJXHFSsZugRZ+bz5QPgpn3e85xA3u7I80XumwtFCmIglocTtl3a+Kjt92vcZa6eBOfcVjM5aWmVtn6h4JcHhxM4Qez37VsbkvGjSoipUmSJDiREZwGzoSEBN1OJgtM8viob4szgerc3ExobDZLCIaBk4ZHfmCtv9Eaj/AIm+p2mljmnMa5A7JY6Cksld91McXEGo3SQQOOjmEB3gElN8kP1qvRuNo3laGzMwtaBsAHgFVCnpVQdFjLle66vJjjOovUyrLCqdNysscqYrAKjqLspjygkGnH1U9G0jaY55KNPYEwtNtrd88BmfJI4qmRljf6j8gu0Y5KcFAR2imAyAIGWSGUqfajiitc5KhRHaPepvapdQn2dNwK61d6oK9M9qQanikrDrOFwUiEtBWdYgeCb+huHFX2BTsYmAxtI7j4KenQJ0B8ESaxT1K2BhO4acU9AJrXY9w0A5/IKhaaJpQ3IyDnIGcTprKtWq8XuGbstwyCCWjft1nbKm1WjWuU9JyqnMzsOfz85Vhi1jKpXFZC20orPG4kjvz+K1krP3vTw15+8z0MH0CcCqGwExgkxvTnulKzslzRxHglVPRaeEMBDm4QIBkRAyQ219I6LMgTUdubn5rN1mt0kkfdBkTxOhPikxmwANHD5/7Ln9Zj3V443LqLdr6UvmTTDWbp7RnKUFtNtNU4i4gyYzyAJ0y7lZt1A4YaA6dZQOtibkW4Vt47jeizwuHbXdGnEseXGe1APIA/FJR9HDhs7SftOcfOPgksM/7VpjOE+xVbL/AIruSSSrFt5RmmrVJcSVTpzVYUb11JBI09iSSIFqmpwkkg45V0VGnqefxSSSovSyxStSSVJOCc1JJMG7VNTSSQSduxR3p/h94SSQqAFo0Q+skkoXUdPQd/qrDEkltHPSb8/VBukPvU+T/wDSkkqnQ+hmxJiSSlVEm6t5KQJJLhy7ejh0c7RUrf8A4aSSMP7DydUdt+jPwt/sakkktGGPT//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g;base64,/9j/4AAQSkZJRgABAQAAAQABAAD/2wCEAAkGBhQSERUUEhQVFBQUFRYUFhUWFBQUFRcUFBUWFBQWFBQXHCYeFxokGRUXHy8gIycpLCwsFR4xNTAqNSYrLCkBCQoKDgwOGg8PFykcHBwpKSkpKSksKSksKSkpKSkpKSkpKSwpKSkpKSkpKSksKSwpKSwsKSwpKSwpLCwpKSwpKf/AABEIAMEBBQMBIgACEQEDEQH/xAAcAAABBQEBAQAAAAAAAAAAAAAFAAIDBAYBBwj/xABHEAABAwEFBAcFBAgEBQUAAAABAAIRAwQFEiExQVFhcQYTIoGRobEHMsHR8EJScuEUI1NigpKisjNDwvEVY3PD0hYXNESD/8QAGQEAAwEBAQAAAAAAAAAAAAAAAAECAwQF/8QAIhEBAQACAgMAAgMBAAAAAAAAAAECESExAxJBBFETMmGB/9oADAMBAAIRAxEAPwA9hXcKeGruFQZmFdDU/CuhqYMwJYVKGpQgI8KWFX7roUqrsLnOYToYEckad0PGyqe9n5onIZRzEBvdsVac7/iF6I7oidlRve0j4qjbOgz3/apn+YfBFgjIG2YAYAcToCYH8xyCaL0O2hP4X0nfEI9U9nlUaBvc75wq7+gdcfYJ5Oafip9aAo3izbRqj+Cf7SUx1vozmXtG3FTqDzIRF/Q60D/Lf4T6KB9wWhv2ag/hcPgjVCr+k0DpWb3kD1hSsotPuva7kQfQplS7qm3zHzUlnu+NQO4AeiNBypSyXadNWX0cl1lNMipU0ntVhjMk1zEwpuYosGatvao8CVNEGKQMTwxPDUBHgTgxSBicGpkjDF3ApQ1LAg0WBdwKUNXcKYQFiaWKzhTS1AVSxdU5YkgLYC7hTg1dhIOALoC6AnQgjQFHX3KeFXqZuU5Xg52a0Z5KofaRaaVpFnrANFV/V0C2mScPuh76hdEmZyGW1EWU+fgU+1Xe2owE9W80yKjZcWvYWwZYCM9NNqiLsZn2idMLXQo0nUbRUY41YJBGYwOMGRvhYqj7Xrzb/wDZLvxU6Tv9KM+1Y/qKA/5rv7PzXnD6BGeXcQdsZ7lpNIynL03o17Y7wq2mjSeaT21KrGH9UA6HOAMFpGea9hvC8Hlo7LqZnac8hOWS+bOiNBzLwshI/wA+kRtHvgj0X01StTK4wuyd9aJW/qiQy779ns1IB2OGh3TunI9/NGJWYt13lh4eXfw14QTOkqxdN5FvZfm3QE6j8uecyljnrijLH9D0b1DWu+m8Q5jT/CPVTAzougrVnLoLq9GLO4e5HEOcPis/enRV1OXU+2z+oDiBrzHgtqkhW3mrWZKNzVtL36PB8upgB+pGgd8j9cVkq1IgkEQRkQdQUjUnNTAxWHNTWtSCMMTw1PDU4NQDAxODU8NTg1AMDV3ApA1OwphXLSk1pU5akGoCLCuFqnwppagK+BJTFq4g04C7CQCdCQchOASAUdepA4lFug5Uq7AosSZK6sbdtJNHAp5qZb+ajSKQYL2rn9VQH/Mf/a1ed1ajzhxF2XuzPDSe5eh+1GCLMCYHWPk6QIZJlYVtYPa8udBY0dW3Y44xkZP3S45fFa49Ion0OqOdeFlxZxVZrumV76w5yJjUHLI/d37NeK8O6AP6y8rETr1vaAmAGghuWzIL3W2Uerd+6VOcvZzgVsVuFQYH67DvUVpseFCwY07ijVitYqtwu94eaW9n0bdtvwnC73TpwPyRlZy208Mn6J2BXLjvPEOrcZcND94fPQ8nDerwy+VGWP2C66uJLVnK6qNvuanVMuHaiMQMH5HvV2Ukj2yF49FXszpnrBuiHDu293ggYavRLQ4t7QzA95u2N7eI3bUJv2w0qjOsBDXGIdsdOgMeuxKnGSATgFNUsrmiSNpbt1HNMASNwBOASAVO+LSGUjJicp4alFups5Npa9taxpcQXBuuH88vNQ2e+qdRuJkkbdhQOreALQJwtzgbNwJ36TzhU6N6UqctaZDhodJGvz8Vzfy1v/G2tKoHCWmQVIGoF0Sryx7ZkNdlvg7/AAWgaF043c2ws1dG4U0tUpC4QmSAtSUhCSA6F0LgXQkbqoVKkmVbtL4aeOXiqAKzzqsTnVA0EkwBqSgVt6VAGKbZ/edMdwVK/wC98bsDT2GnxO/kspfd6dVTJHvHJvM7e5Zc26i2tsnTB7nubDHYAC6JEToJnXIo5YL7ZVyHZd90/A7V570ZsuCzAn3qpLydvDyz/iROm4tILTB2EIt1ROVn2h3XVr9QKTC8tNRztMhDBnJCyw6DWsj/AADzln/ktxYb1fUpvgYajDgLiZlpza4DSYiUXsuNo7VRz+ceULXHNnlj9Zb2b9G69ltbHV2dWHvY1shr8RGN5AIPYyaTxiF7RaqGNhG3ZOk7jwOixVnr4ajahlxYZa1xBaDBbMRIMOOcrdscCARtEq5dis0ytBgzG46tIyIPEHxVilWLTI1CdfNkAqtdoKkidgqACJ5geIVRro7JyjTh+Sys1VRoTUFVk9x2HnIQWripukGC0zOcbTOumRMbmgbk6wW7C7hOFw3Ea96uXjQkSOYPDI7jtAP8IR2B277aKrA4a6OGWThqDHFWVjbtvYWclz56vIEZkjdEnYI2bd6Jnp1Y/wBr/Q/5LWZzXLO4fofhJZ53T+x/tD/I75KM+0CyftD/ACO+v9ke8/Z+t/TSrPX1YsOQMU3mRuZUP+lyiHT+ynRzj/Afrao7R00sr2lhxkOy9z0z1Sucv05KrUn42lrpxNyIJM5ZZDT64qi+mQSDqFI+0ZCprENfxH2Hc/s9/Bcr1w4jWYmYdBHM/Wqn3k7FiMIB0upk9QJhrqhY7iHNJHfLfNaAKnfFg62nA95rmvbzaZV5zcsGF1lNsZVue0Fz5LXMDC5oHDZ+aBVbHWawvqMAaBiaQdcjsR68bNVzET2jMlzXCMokHRDrwqPFFwdqey0DP3jGXiuT/j0bJJsd9nDy7rN2FufEkmPBbkBAuh11dRZm4hD39t3DY0dwjzR9oXVhNYvOyu65C4QpITSFaURCSeQkg0QXZTZXZSCrbn6DvQi97Z1dIkansjmdvhKI2x3b5Qsz0mrSWt3Ce8/kPNY5drnTPVHrKX1U62u2mNB8cz5LR22phaSTCC9G7sfXqVKoaTGnNx48BHejHjk7u8Rq7ku1z6eIdlsgAZHNu3wyU9WngJDtgnu2+isdHAaU06gLYJMFpy2/HyUl72Y1Yw6g6mQInOdpXPcuW/pNcKN33gKb+rcYNQYidzich4SO4LV2WuHN8jzWZHR+jjL6z3PJM4WjC0bhOZPki13VKOIsptwnMziJJ3gEnyV456TfHdbE6tSGlaro1bsVENJk0+xzbqw+BjuWDvJri5sOcBtAJR/o5a8L42ObHe3MeRK3xrGxqrxZ1lNzdsSPxDMfLvQSz1esEH3xp+8Bs5hE/wBIQm8bNgIezIE+DvrNGRQ7F4jz4c0Vu6042YDqMxyQkv6xuIe8PeH+ocEPt97mi3E0w76zUb0rWz+k9B5Aaxpw5nIZcdFnBdVT7jvAqWr0ytJORbHGVXPSa0n7TB/D+aytxrSTKHm5ap+wfMfX58E9tw1vunx+vocVXN/2k/5g/l/NN/4xaD/mnuA+SNw+RKjcVUfZ8wjVw9HwXONU4Yb2c/tHaeXxWTF41jrVf5fJTULRUJE1X8e1GXcqlhWVr6DSx+F4ycCCDoQcst4n1Qm29IX2So2iWYmve1peZDWtecIdlrqARlmi4rNqUGubqwemTh4CfBV7xs7a1KXAOyzB2jQjxz7lqxWAiVjuhzxiccIOmUuM7h81hBfdoF5MoOLeqfVAaMIzplmOZ1nIjXULXdOOkJst316oMPw9XT/6tTsgj8Ik/wAK3idMF0svGkbQ/qXBzWuLS4kZuZDXkHdiBzRfod0XNQCvWGR7TGkajY4z5Dv3LJezfoMLXa3PrNmjZyAQdH1Bkxh35DERyH2l7m7C3kNVlPHLdtr5b6+qo655bLMvQ/JUzZ3DUFF3XoAxzowtaDrtjXJULBa31T2obiz0z5c4WrFUlcJVqs/E8saPd1Lpz+Q4oBXv5gfh3GCYyy1zJnySvBCRKSr9fOYSQHZSlMldlI1QWR9R7gxpcQc4jlt5KtavZ9aazy6abAYAxPJMAAaNBU9nthp1S4EjMgxuJWsu+8pbJ03+ayklaMdYfZ1Wol7iaLyaZa0HEQHEjMy3cPNBqV0PsoLKuGS6QQZkACM+cr1WnbQRJgBVrxvOkxpLg10bCAdsakIzwlmlY5et28utd6RMuB2aqmL0LvcZjAIBLcw0nSToFubfarPVGGrQouBEyabCIO4kTPFAv/TVJrSLI4NadaTiYzMnA85g57Z5hYZeH/dt8fLLeWMv28KtMAub2TPaa4OGupjQcUMu2+sNVj5ya4E/hOTvIlE72c+i8seC2e05u10e6J0IHDjvWPqVg0iJGsjZM5AdyeOGxnlr69mqslOslTC4Hc4H4H1VHo/a+tstJ+ssAPNvYPm1XSzXkVpHPWk61dqPxMc07dOezzVGlWloPAJxqrRAXVvHqyJDs9o01AInfnMIFetsxv4BPvJ8VHkiIcY1zOgd/KAENJXLnfjbCfXZXC7vSSWbUhUO5PpuJ2QuArspkkBUTrXnAQ6+706tkNPbdkOA2uVC5bSSDinURyhbY48bZZZc6ej9FbZLXtPA+ORRGxvlrmHYS3u0WW6O2yKkbwR4Zo3Z7c1r3BxjGciRDZ4u0GquXhPrzwZYLum10HzObqgBzAeKbqbo7nA8wqftOp1LXarJd1D3s61Q/ZbMta53BrQ938Q3hFrLXLXsI2OqN7jn8Am3CwfplstT83uqCgz92nRYyY5v/sW2HSMmtuy7aVhs7KNIZN2nNz3uzc952uJzPcNiq3nasIEnTtO56hQOvhuKTMNQ6pazUqYjkMQdBzybnHor2WlrqS4jFq4Bzv3KYza2NhOpHJS26qcJwyMjBzGyMiNFEzFVk42tBM6ySeMJ15UxQaGveXOfEtGTWskFznE6ZJGo0rYbPQqPdtgCTq45ASdQsmbSCZxDNXOn18h5ZSYWlo7ZwkEA5hrZGWQk96x9S0VBGBodvkwe5Z5fonoNitzSwYqgad3DvSWMs1/1GCDZ6ncQQuK4T0mUpTJXC5IBr3y48z6rly34WONNxyxHCd2ehUTXIVaB23c/msWjfG8RH1sQC/LaXtIQB/Sv9HwiqC5jpGIZlsRqNo88tqIm0067MdJ4e07Wn13ckWnAo3g6kDDyG7Qc294KH2P2j0i4iqHNE5OY0f2E5LnSPKm7kfRebFVhNlnXp149OrJWyf2hsmmcuU5g8UBqXhZKhLQ4DFl225d7visclC09Yj2r13oXZ3U7Oabvs1HYTMy10OBnmSj0LE+zC1OdTrMJJDHMLQdgcHSBwlq20rK8Vp2msz+yOGSfUq5FVWVPU+qZaq8McdYa4xyBKaWJ6Q9KGtr1GxJa6D2oEgAHYUHf0tdsY3vLj8AgtobVqvc8sdL3FxyOrjPxSZd1X7hS9MfraUSf0qqnTAOTCfVyrVekVf8AaHuaxvwKrGwVPuO7gSk+7Kv3HeCqY4llxHXXxVJzfUcNvbdl3Nhcfas9fHP1lOp3HWOjCPJX7N0afq8E8AQPMqt4xhyrUaoJ2uJ3A+CJ2RlQGS0tH2QeRnLwRKx2RzBDQxo5kn0U1am6W4jOp0I4d+qjLPc0eM5Mo3sWQWt7XkiNgtlRhJ7bi4y4MqhvvZnsOEEKtSsomYUtqswdTMjv2rLTaZarZ3Xb2uADhG6RhI5iSB3eCLXZ0eqBri7D+tq1KgdiAEVHks1zBwwvILLb6lEOOMgNDna5QNnkt3cXTZ1qpM60mm0tDmxmQQYEkbNvgtPHx2M7vpoal0uOgxZn3ZdBnaRko/0J7ScVIkEZA42zB0CI2S9MbQ0VMLh7pBAY/l913BD7b0ir0nEEjk5sjnOxb8MdVZoVa7GhzKVFjd7TiP8AMTIPgg/Sm1RQqOfIqOaWhsyCDkXDbt2qlbukzngtIBnMzqTxMweeqCVxNKoeX9wlRcvivUBYFZs1NMoWymwxVoVKg+9TqNHiwgHzRajf93iMVKqz8bXtjvzafEKdIcpjJJGrF0gskdis2N0Ny/lKSehtYuq831nkFoiPstOs70UrUHYT2TodRHqqzyz7Ve0P4TgH9x9FAWUP2TnfjqT6NHqn5PLMruTRePx3Gat2gNAj3nMbzqM9JlUbVSbinrGd2N3o1FhXpt92jSHMOd6uXHXmRpgbyYwecLBqyV52RtXCGl5LXYuzTJnIiMyFnLR0etdGpjs7KzQdoBaRwIORC9Hr3q461D/MUKrVcR2nxKJlYPXbBXj0itJa6laGCSCMWHC7nlkUAXot/XUH0iajXNaI7WE5EmMpCytj6H16z29XTf1LnQKhgDDiwlxz2QclthlL80jKaA4Slek/+1lMx+sLfw9qf5tqGX/7OOooPq06rqhZ2sJaB2B7xkHMgZ9xVy7Sn9lx/wDkf/l/3VvJWM9mlNnU1HNxYi5rXgwQC0OLS2BoQ7yWxJWOXbTHpEX+p9SmVamR5H0UVZ+fj6lVbXaMNN5GoY494aSkYDSuhz9C88GgZd8Kwzo0TqHd748gUzoN0hNZ72VIFQCRAgOA1Mbxl3ErVvPzHxH1v4I/jK+T9M/S6MgZwweLvVXXXcAO06NBk0DUwFfLkwuR6Qvagl/tFCiHsBc4k7CYAaTMCNwVulQbA7I7/wA12/rK2pR7U9lrnCCRnhIzjUZ6JMKdmk7qwyBoAEKvJ+Kr+FoHe4yfQIkagAk6ASUHpkklx1cZ8dB4QpVimotT7Q+KZXGaKpe1eBA3QhYFfmVmc77xYwccy8+TVubBYmOs9NgEDq2QRrk1sLz+/qsmjSPuhuM8XOy8mgeK9IuRv6ij/wBNg/oatcZxE75U3XbUb7rpSfbbQ0QXOjce0O6UeNmkSFG6y7yPNHqr2Zp73u115AfBXnUYovH7h8s0Tbd4zJ7lA+nk4cCPEFL10Vu2NeURs2iGvRKzNySQT7vpuzdTYTvLGn4JKyGriol6heLnuDWgCd6s2qg9rZLxrEBvxKDXbU/WM5jzRy9anZaOPoPzW/5Xgx8V1GH43ny8sty/ajBOrneikFmaRt8SomuU9Ny4tOzdVjS4LKuvN1gt4qZ9VVGGoNeyIzHEdk+I2raup+aA9Jrk6+nA94ZtPHZ46d6eN1Sy5a+00KdZkOAex0OGZg7WmRsT7NQbTaGsaGtGgGgkyfMrzXon0qqNpmzvdhNMEMnUN2t5tP1kjFS/HHVzj9cVrbpnrbaPtDRqQO9VLRbGEHMEaETsKxz7wJ2HvKrVLe7gO5T7n6j/AERukWdlUNMtdWcWn9wNaG+HaE8EdJVW7WEUmA64QTzOfxU73QCVNu+V9B1qqZ93qSfiht7OJo1A3Usc0cyIHqrFsqdsjdA8AAqNsqdmN5/NRvlWuHn9lt76VVtRvZew58xlmOUgr1K7b7ZaKQe0wdo2tdtH1qsFft0lx6ymJOjmjaNhH1uSuSjUpOJkjIdnnvW9ymtsdV6Oy0gmNu75JznLJvvN0iWkje05g8leoX6D9qY1BEHwUex6FL4d+pPEAeJA+KiY9VLXefWMgNOrczkMiDOfJMNqn3fH5b0ZUSJ7bWxdgaau+AUbWprGwpWjaVK4dMchmfrxQdoNasGjafLU+St3naIbh2uzPAfXopblsRaHv2hszunTxR3VXiM50gdirmNNg3CBAW/6MtJs1F37gHhLfgsPf1jI7eEgFxGKDBMSAO5q23Q+TZKR2Zjwe4fBbRn9aFlMEceceW1IxuUtF4bq3FxAJj5KvarRPAKgZUrDaSOAMSh9I58ylbK+wSZ8uaVmpzos7eVaYNtI9aZ3kATuO5H6DckMrN/XOG57v7kWolTJpFTNYuqRqSsga76vuH8PwWgvR/u9/wAFlLDV7DDwHktDeFWXD8PqSu/8/wCVwfg95T/TWOU7XKoxyna5eU9NcpO2JVaUhQNcpW15yOqDef8ATG6jRqiuzRx7X495/ENeM71dsFQVGBw0I8DtC1F6WJtam5jtHCOI3EcZWfsV0izjAJgmZJmdncqt3OUztM2gnWS7cdVo2TLvwjM/LvVmk1GLDZcAnadfkkcXJUdZ2X1pqfIFOlUL0rw08sPe7X+kHxStVAipWkk7zPiq1epJhdLlWxZ59yznK8+IbXfAValSOp945n63K66lK4aapkhB35fW9SsC7g+vyXW0x9ZJke1nerDComs+pUlIZmJMxlsEbtgTNYYN65UtAaMR0Gg3n6+acyjPveGzv3+ip3s6XBu4eZ+giqnIeXmo4uPf8AEZuu8Yb1Yw9pwJJygNnKdFkL5GF47WEgfHmNygZfVZvuva7m0k/Xerxw+oyy5bLpQSbMJmA8HePtDI960fQ4k2OiADEHxD3SvNrfe1VzjTMYHNYfd24Gv15otdvtCr2eiyjTZSwsEAkOJOZMmHDetJNJ29ItPWDNumh1+AVN9CoRsHisHW9o1rdoabeVOf7iVUrdM7Y4f4xH4Wsb6NRVStzagWSXugbhks3bL1e+e0QPugwO/eqd0Wx76dR9R7nkkCXEk9080yo5ZlbtNY3dtGqLln7BUl5RukU4lea9JNbQduPgkrGmZszcLQ2Zj5opZ6xIBdkfhs1WMN+nf/AE/mtRdVSaTCTMifHNdP5nlxzk9fjm/F8WWFvt9FWPVhjlTplWaZXnu5OHJlVy6oahhAOZajoc/VWqbGHWfJDgrdAoLS3SszWmQFOComFOxIM59SASdiA3nWl0bpn8R18Mh3K5a7WTJbm1p12F/xA9Y4oS1hKjJeE+uCmSFCaau00n0pRInK7qmF2FOaKY6kQqSaAnhq4ApWtQRMpjcPBTtauMapWtTN1oQ6mMTyeP8AsiFoMNPh4qtZmRmlVRWp0wZJA1Ke2zAqOm7JWKL1vOmF7QW2wAtd+H0bHwWMaJIW8qZ96wrBDxwPonOgmwQk5qcDJJXHFSsZugRZ+bz5QPgpn3e85xA3u7I80XumwtFCmIglocTtl3a+Kjt92vcZa6eBOfcVjM5aWmVtn6h4JcHhxM4Qez37VsbkvGjSoipUmSJDiREZwGzoSEBN1OJgtM8viob4szgerc3ExobDZLCIaBk4ZHfmCtv9Eaj/AIm+p2mljmnMa5A7JY6Cksld91McXEGo3SQQOOjmEB3gElN8kP1qvRuNo3laGzMwtaBsAHgFVCnpVQdFjLle66vJjjOovUyrLCqdNysscqYrAKjqLspjygkGnH1U9G0jaY55KNPYEwtNtrd88BmfJI4qmRljf6j8gu0Y5KcFAR2imAyAIGWSGUqfajiitc5KhRHaPepvapdQn2dNwK61d6oK9M9qQanikrDrOFwUiEtBWdYgeCb+huHFX2BTsYmAxtI7j4KenQJ0B8ESaxT1K2BhO4acU9AJrXY9w0A5/IKhaaJpQ3IyDnIGcTprKtWq8XuGbstwyCCWjft1nbKm1WjWuU9JyqnMzsOfz85Vhi1jKpXFZC20orPG4kjvz+K1krP3vTw15+8z0MH0CcCqGwExgkxvTnulKzslzRxHglVPRaeEMBDm4QIBkRAyQ219I6LMgTUdubn5rN1mt0kkfdBkTxOhPikxmwANHD5/7Ln9Zj3V443LqLdr6UvmTTDWbp7RnKUFtNtNU4i4gyYzyAJ0y7lZt1A4YaA6dZQOtibkW4Vt47jeizwuHbXdGnEseXGe1APIA/FJR9HDhs7SftOcfOPgksM/7VpjOE+xVbL/AIruSSSrFt5RmmrVJcSVTpzVYUb11JBI09iSSIFqmpwkkg45V0VGnqefxSSSovSyxStSSVJOCc1JJMG7VNTSSQSduxR3p/h94SSQqAFo0Q+skkoXUdPQd/qrDEkltHPSb8/VBukPvU+T/wDSkkqnQ+hmxJiSSlVEm6t5KQJJLhy7ejh0c7RUrf8A4aSSMP7DydUdt+jPwt/sakkktGGPT//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8" name="Picture 10" descr="http://t2.gstatic.com/images?q=tbn:ANd9GcQXWuYRPa7su6TmmgHeXb5wTuRZsNBNGiKuclRGlXowjC_5P5uw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994326"/>
            <a:ext cx="4111625" cy="287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50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10000"/>
          </a:bodyPr>
          <a:lstStyle/>
          <a:p>
            <a:pPr marL="0" indent="0" algn="just">
              <a:buNone/>
            </a:pPr>
            <a:r>
              <a:rPr lang="en-US" sz="2800" b="1" i="1" dirty="0" smtClean="0">
                <a:solidFill>
                  <a:srgbClr val="FF0000"/>
                </a:solidFill>
              </a:rPr>
              <a:t>5-Echocardiography</a:t>
            </a:r>
            <a:endParaRPr lang="en-US" sz="2800" b="1" dirty="0">
              <a:solidFill>
                <a:srgbClr val="FF0000"/>
              </a:solidFill>
            </a:endParaRPr>
          </a:p>
          <a:p>
            <a:pPr algn="just"/>
            <a:endParaRPr lang="en-US" dirty="0" smtClean="0"/>
          </a:p>
          <a:p>
            <a:pPr algn="just"/>
            <a:r>
              <a:rPr lang="en-US" dirty="0" smtClean="0"/>
              <a:t>Echocardiography </a:t>
            </a:r>
            <a:r>
              <a:rPr lang="en-US" dirty="0"/>
              <a:t>involves ultrasound waves directed at the chest wall that are analyzed by a computer as they bounce back from the chest. </a:t>
            </a:r>
            <a:endParaRPr lang="en-US" dirty="0" smtClean="0"/>
          </a:p>
          <a:p>
            <a:pPr algn="just"/>
            <a:r>
              <a:rPr lang="en-US" dirty="0" smtClean="0"/>
              <a:t>The </a:t>
            </a:r>
            <a:r>
              <a:rPr lang="en-US" dirty="0"/>
              <a:t>computer generates an image that is used to calculate </a:t>
            </a:r>
            <a:endParaRPr lang="en-US" dirty="0" smtClean="0"/>
          </a:p>
          <a:p>
            <a:pPr lvl="1" algn="just"/>
            <a:r>
              <a:rPr lang="en-US" dirty="0"/>
              <a:t>T</a:t>
            </a:r>
            <a:r>
              <a:rPr lang="en-US" dirty="0" smtClean="0"/>
              <a:t>he </a:t>
            </a:r>
            <a:r>
              <a:rPr lang="en-US" dirty="0"/>
              <a:t>size and movement of the heart chambers, </a:t>
            </a:r>
            <a:endParaRPr lang="en-US" dirty="0" smtClean="0"/>
          </a:p>
          <a:p>
            <a:pPr lvl="1" algn="just"/>
            <a:r>
              <a:rPr lang="en-US" dirty="0"/>
              <a:t>T</a:t>
            </a:r>
            <a:r>
              <a:rPr lang="en-US" dirty="0" smtClean="0"/>
              <a:t>he </a:t>
            </a:r>
            <a:r>
              <a:rPr lang="en-US" dirty="0"/>
              <a:t>performance of the valves, and </a:t>
            </a:r>
            <a:endParaRPr lang="en-US" dirty="0" smtClean="0"/>
          </a:p>
          <a:p>
            <a:pPr lvl="1" algn="just"/>
            <a:r>
              <a:rPr lang="en-US" dirty="0" smtClean="0"/>
              <a:t>The </a:t>
            </a:r>
            <a:r>
              <a:rPr lang="en-US" dirty="0"/>
              <a:t>flow of blood through the heart. </a:t>
            </a:r>
            <a:endParaRPr lang="en-US" dirty="0" smtClean="0"/>
          </a:p>
          <a:p>
            <a:pPr algn="just"/>
            <a:r>
              <a:rPr lang="en-US" dirty="0" smtClean="0"/>
              <a:t>This </a:t>
            </a:r>
            <a:r>
              <a:rPr lang="en-US" dirty="0"/>
              <a:t>test is </a:t>
            </a:r>
            <a:r>
              <a:rPr lang="en-US" b="1" i="1" dirty="0">
                <a:solidFill>
                  <a:srgbClr val="0070C0"/>
                </a:solidFill>
              </a:rPr>
              <a:t>highly sensitive</a:t>
            </a:r>
            <a:r>
              <a:rPr lang="en-US" b="1" dirty="0">
                <a:solidFill>
                  <a:srgbClr val="0070C0"/>
                </a:solidFill>
              </a:rPr>
              <a:t> </a:t>
            </a:r>
            <a:r>
              <a:rPr lang="en-US" dirty="0"/>
              <a:t>and </a:t>
            </a:r>
            <a:r>
              <a:rPr lang="en-US" b="1" i="1" dirty="0">
                <a:solidFill>
                  <a:srgbClr val="0070C0"/>
                </a:solidFill>
              </a:rPr>
              <a:t>non-invasive </a:t>
            </a:r>
            <a:r>
              <a:rPr lang="en-US" dirty="0"/>
              <a:t>and provides a visual image of the beating heart.</a:t>
            </a:r>
          </a:p>
          <a:p>
            <a:pPr algn="just"/>
            <a:endParaRPr lang="en-US" dirty="0"/>
          </a:p>
        </p:txBody>
      </p:sp>
      <p:pic>
        <p:nvPicPr>
          <p:cNvPr id="18434" name="Picture 2" descr="http://t2.gstatic.com/images?q=tbn:ANd9GcQiBnyPpxpLDNEAXpKNotdYMXgbitTxjKtCHfPPGVq5oMW7B1kr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895" y="34925"/>
            <a:ext cx="25908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5335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t3.gstatic.com/images?q=tbn:ANd9GcQVFfu2VWnODhJ_aPb2URVt5Lk6P5FGtz9c8kz_7Rrq48raNYP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83480"/>
            <a:ext cx="2286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t0.gstatic.com/images?q=tbn:ANd9GcQ5aAFgB36YnITlTn25U1PBJjQF3tusJHGawXl3lZdeU2xbMv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985" y="42862"/>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838200"/>
            <a:ext cx="8229600" cy="5791200"/>
          </a:xfrm>
        </p:spPr>
        <p:txBody>
          <a:bodyPr>
            <a:normAutofit fontScale="70000" lnSpcReduction="20000"/>
          </a:bodyPr>
          <a:lstStyle/>
          <a:p>
            <a:pPr marL="0" indent="0" algn="just">
              <a:buNone/>
            </a:pPr>
            <a:r>
              <a:rPr lang="en-US" sz="3500" b="1" i="1" dirty="0" smtClean="0">
                <a:solidFill>
                  <a:srgbClr val="FF0000"/>
                </a:solidFill>
              </a:rPr>
              <a:t>6-Cardiac </a:t>
            </a:r>
            <a:r>
              <a:rPr lang="en-US" sz="3500" b="1" i="1" dirty="0">
                <a:solidFill>
                  <a:srgbClr val="FF0000"/>
                </a:solidFill>
              </a:rPr>
              <a:t>Catheterization</a:t>
            </a:r>
            <a:endParaRPr lang="en-US" sz="3500" b="1" dirty="0">
              <a:solidFill>
                <a:srgbClr val="FF0000"/>
              </a:solidFill>
            </a:endParaRPr>
          </a:p>
          <a:p>
            <a:pPr algn="just"/>
            <a:r>
              <a:rPr lang="en-US" dirty="0"/>
              <a:t>In cardiac catheterization, also called </a:t>
            </a:r>
            <a:r>
              <a:rPr lang="en-US" i="1" dirty="0"/>
              <a:t>coronary angiogram</a:t>
            </a:r>
            <a:r>
              <a:rPr lang="en-US" dirty="0"/>
              <a:t>, a flexible tube (catheter) is inserted through a </a:t>
            </a:r>
            <a:r>
              <a:rPr lang="en-US" i="1" dirty="0"/>
              <a:t>peripheral vein</a:t>
            </a:r>
            <a:r>
              <a:rPr lang="en-US" dirty="0"/>
              <a:t> (femoral or brachial) into the right side of the heart, or through a </a:t>
            </a:r>
            <a:r>
              <a:rPr lang="en-US" i="1" dirty="0"/>
              <a:t>peripheral artery</a:t>
            </a:r>
            <a:r>
              <a:rPr lang="en-US" dirty="0"/>
              <a:t> (femoral or brachial) into the left side of the heart. </a:t>
            </a:r>
            <a:endParaRPr lang="en-US" dirty="0" smtClean="0"/>
          </a:p>
          <a:p>
            <a:pPr algn="just"/>
            <a:r>
              <a:rPr lang="en-US" dirty="0" smtClean="0"/>
              <a:t>Through </a:t>
            </a:r>
            <a:r>
              <a:rPr lang="en-US" dirty="0"/>
              <a:t>the catheter, </a:t>
            </a:r>
            <a:r>
              <a:rPr lang="en-US" i="1" dirty="0"/>
              <a:t>the chambers</a:t>
            </a:r>
            <a:r>
              <a:rPr lang="en-US" dirty="0"/>
              <a:t> of the heart can be visualized and </a:t>
            </a:r>
            <a:r>
              <a:rPr lang="en-US" i="1" dirty="0"/>
              <a:t>chamber pressures</a:t>
            </a:r>
            <a:r>
              <a:rPr lang="en-US" dirty="0"/>
              <a:t> and </a:t>
            </a:r>
            <a:r>
              <a:rPr lang="en-US" i="1" dirty="0"/>
              <a:t>oxygen content</a:t>
            </a:r>
            <a:r>
              <a:rPr lang="en-US" dirty="0"/>
              <a:t> measured. </a:t>
            </a:r>
            <a:endParaRPr lang="en-US" dirty="0" smtClean="0"/>
          </a:p>
          <a:p>
            <a:pPr algn="just"/>
            <a:r>
              <a:rPr lang="en-US" dirty="0" smtClean="0"/>
              <a:t>A </a:t>
            </a:r>
            <a:r>
              <a:rPr lang="en-US" i="1" dirty="0"/>
              <a:t>radiolabeled</a:t>
            </a:r>
            <a:r>
              <a:rPr lang="en-US" dirty="0"/>
              <a:t> dye may be injected through the catheter, and the ability of the dye to move through the heart chambers and vessels may be monitored using x-ray techniques. </a:t>
            </a:r>
            <a:endParaRPr lang="en-US" dirty="0" smtClean="0"/>
          </a:p>
          <a:p>
            <a:pPr algn="just"/>
            <a:r>
              <a:rPr lang="en-US" i="1" dirty="0" smtClean="0"/>
              <a:t>Valve </a:t>
            </a:r>
            <a:r>
              <a:rPr lang="en-US" i="1" dirty="0"/>
              <a:t>movement</a:t>
            </a:r>
            <a:r>
              <a:rPr lang="en-US" dirty="0"/>
              <a:t> can be observed. </a:t>
            </a:r>
            <a:endParaRPr lang="en-US" dirty="0" smtClean="0"/>
          </a:p>
          <a:p>
            <a:pPr algn="just"/>
            <a:r>
              <a:rPr lang="en-US" dirty="0" smtClean="0"/>
              <a:t>Because </a:t>
            </a:r>
            <a:r>
              <a:rPr lang="en-US" dirty="0"/>
              <a:t>cardiac catheterization is invasive, </a:t>
            </a:r>
            <a:r>
              <a:rPr lang="en-US" i="1" dirty="0"/>
              <a:t>complications are possible</a:t>
            </a:r>
            <a:r>
              <a:rPr lang="en-US" dirty="0"/>
              <a:t>, including tearing of the vessel wall. </a:t>
            </a:r>
            <a:endParaRPr lang="en-US" dirty="0" smtClean="0"/>
          </a:p>
          <a:p>
            <a:pPr algn="just"/>
            <a:r>
              <a:rPr lang="en-US" dirty="0" smtClean="0"/>
              <a:t>After </a:t>
            </a:r>
            <a:r>
              <a:rPr lang="en-US" dirty="0"/>
              <a:t>the procedure, patients must lie still for 4 to 6 hours until leg vessels seal.</a:t>
            </a:r>
          </a:p>
          <a:p>
            <a:pPr algn="just"/>
            <a:endParaRPr lang="en-US" dirty="0"/>
          </a:p>
        </p:txBody>
      </p:sp>
    </p:spTree>
    <p:extLst>
      <p:ext uri="{BB962C8B-B14F-4D97-AF65-F5344CB8AC3E}">
        <p14:creationId xmlns:p14="http://schemas.microsoft.com/office/powerpoint/2010/main" val="786188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marL="0" indent="0" algn="just">
              <a:buNone/>
            </a:pPr>
            <a:r>
              <a:rPr lang="en-US" sz="3200" b="1" i="1" dirty="0" smtClean="0">
                <a:solidFill>
                  <a:srgbClr val="FF0000"/>
                </a:solidFill>
              </a:rPr>
              <a:t>7-Computed </a:t>
            </a:r>
            <a:r>
              <a:rPr lang="en-US" sz="3200" b="1" i="1" dirty="0">
                <a:solidFill>
                  <a:srgbClr val="FF0000"/>
                </a:solidFill>
              </a:rPr>
              <a:t>Tomography Scan</a:t>
            </a:r>
            <a:endParaRPr lang="en-US" sz="3200" b="1" dirty="0">
              <a:solidFill>
                <a:srgbClr val="FF0000"/>
              </a:solidFill>
            </a:endParaRPr>
          </a:p>
          <a:p>
            <a:pPr algn="just"/>
            <a:endParaRPr lang="en-US" dirty="0" smtClean="0"/>
          </a:p>
          <a:p>
            <a:pPr algn="just"/>
            <a:r>
              <a:rPr lang="en-US" dirty="0" smtClean="0"/>
              <a:t>Patients </a:t>
            </a:r>
            <a:r>
              <a:rPr lang="en-US" dirty="0"/>
              <a:t>are given a radiolabeled dye to highlight the blood vessels, and then are exposed to a series of x-rays that create images of the heart in slices.</a:t>
            </a:r>
          </a:p>
        </p:txBody>
      </p:sp>
      <p:pic>
        <p:nvPicPr>
          <p:cNvPr id="20482" name="Picture 2" descr="http://t1.gstatic.com/images?q=tbn:ANd9GcQxaZW8mdHPNbfWlIj8Iba-qof5zfEo6QcWKdvnUXBgEeBEIRPF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23260"/>
            <a:ext cx="28956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t2.gstatic.com/images?q=tbn:ANd9GcSNXqIJ_l3AM0Ib29NfHdq_R0ipcnCX7FIbigXEcdiF-0v6Wxtj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3286660"/>
            <a:ext cx="2910840" cy="35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350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3200" b="1" i="1" dirty="0" smtClean="0">
                <a:solidFill>
                  <a:srgbClr val="FF0000"/>
                </a:solidFill>
              </a:rPr>
              <a:t>8-Magnetic </a:t>
            </a:r>
            <a:r>
              <a:rPr lang="en-US" sz="3200" b="1" i="1" dirty="0">
                <a:solidFill>
                  <a:srgbClr val="FF0000"/>
                </a:solidFill>
              </a:rPr>
              <a:t>Resonance Imaging</a:t>
            </a:r>
            <a:endParaRPr lang="en-US" sz="3200" b="1" dirty="0">
              <a:solidFill>
                <a:srgbClr val="FF0000"/>
              </a:solidFill>
            </a:endParaRPr>
          </a:p>
          <a:p>
            <a:pPr algn="just"/>
            <a:r>
              <a:rPr lang="en-US" dirty="0"/>
              <a:t>Magnetic resonance imaging (MRI) utilizes a powerful magnet that sets the nuclei of atoms in the heart cells vibrating at specific, recognized frequencies. </a:t>
            </a:r>
            <a:endParaRPr lang="en-US" dirty="0" smtClean="0"/>
          </a:p>
          <a:p>
            <a:pPr algn="just"/>
            <a:r>
              <a:rPr lang="en-US" dirty="0" smtClean="0"/>
              <a:t>MRI </a:t>
            </a:r>
            <a:r>
              <a:rPr lang="en-US" dirty="0"/>
              <a:t>is non-invasive and very sensitive, but cannot be used on patients with pacemakers or metal implants such as stents.</a:t>
            </a:r>
          </a:p>
          <a:p>
            <a:pPr algn="just"/>
            <a:endParaRPr lang="en-US" dirty="0"/>
          </a:p>
        </p:txBody>
      </p:sp>
      <p:pic>
        <p:nvPicPr>
          <p:cNvPr id="21506" name="Picture 2" descr="http://t1.gstatic.com/images?q=tbn:ANd9GcQFfyv5Qnr9s2-nCwVOa6CVHjxI1urQJadvhoCXQoYKOTGfQf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8100"/>
            <a:ext cx="24384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69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12"/>
          </p:nvPr>
        </p:nvSpPr>
        <p:spPr>
          <a:xfrm>
            <a:off x="6553200" y="6248400"/>
            <a:ext cx="2133600" cy="457200"/>
          </a:xfrm>
          <a:noFill/>
        </p:spPr>
        <p:txBody>
          <a:bodyPr/>
          <a:lstStyle/>
          <a:p>
            <a:fld id="{7869DC66-D3DB-449C-9E4C-8D4DDDCCA123}" type="slidenum">
              <a:rPr lang="en-US" smtClean="0">
                <a:latin typeface="Arial" pitchFamily="34" charset="0"/>
              </a:rPr>
              <a:pPr/>
              <a:t>56</a:t>
            </a:fld>
            <a:endParaRPr lang="en-US" smtClean="0">
              <a:latin typeface="Arial" pitchFamily="34" charset="0"/>
            </a:endParaRPr>
          </a:p>
        </p:txBody>
      </p:sp>
      <p:sp>
        <p:nvSpPr>
          <p:cNvPr id="70659" name="Rectangle 2"/>
          <p:cNvSpPr>
            <a:spLocks noGrp="1" noChangeArrowheads="1"/>
          </p:cNvSpPr>
          <p:nvPr>
            <p:ph type="ctrTitle"/>
          </p:nvPr>
        </p:nvSpPr>
        <p:spPr>
          <a:xfrm>
            <a:off x="762000" y="1873250"/>
            <a:ext cx="7696200" cy="2057400"/>
          </a:xfrm>
        </p:spPr>
        <p:txBody>
          <a:bodyPr/>
          <a:lstStyle/>
          <a:p>
            <a:pPr eaLnBrk="1" hangingPunct="1"/>
            <a:r>
              <a:rPr lang="en-US" smtClean="0"/>
              <a:t>Alterations of Cardiovascular Function</a:t>
            </a:r>
          </a:p>
        </p:txBody>
      </p:sp>
      <p:sp>
        <p:nvSpPr>
          <p:cNvPr id="70660" name="Rectangle 3"/>
          <p:cNvSpPr>
            <a:spLocks noGrp="1" noChangeArrowheads="1"/>
          </p:cNvSpPr>
          <p:nvPr>
            <p:ph type="subTitle" idx="1"/>
          </p:nvPr>
        </p:nvSpPr>
        <p:spPr>
          <a:xfrm>
            <a:off x="762000" y="4267200"/>
            <a:ext cx="7696200" cy="2057400"/>
          </a:xfrm>
        </p:spPr>
        <p:txBody>
          <a:bodyPr/>
          <a:lstStyle/>
          <a:p>
            <a:pPr eaLnBrk="1" hangingPunct="1"/>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p:txBody>
          <a:bodyPr/>
          <a:lstStyle/>
          <a:p>
            <a:pPr eaLnBrk="1" hangingPunct="1"/>
            <a:r>
              <a:rPr lang="en-US" smtClean="0"/>
              <a:t>Arteriosclerosis</a:t>
            </a:r>
          </a:p>
          <a:p>
            <a:pPr eaLnBrk="1" hangingPunct="1"/>
            <a:r>
              <a:rPr lang="en-US" smtClean="0"/>
              <a:t>Atherosclerosis</a:t>
            </a:r>
          </a:p>
          <a:p>
            <a:pPr eaLnBrk="1" hangingPunct="1"/>
            <a:r>
              <a:rPr lang="en-US" smtClean="0"/>
              <a:t>Hypertension</a:t>
            </a:r>
          </a:p>
          <a:p>
            <a:pPr eaLnBrk="1" hangingPunct="1"/>
            <a:r>
              <a:rPr lang="en-US" smtClean="0"/>
              <a:t>Aneurysm</a:t>
            </a:r>
          </a:p>
          <a:p>
            <a:pPr eaLnBrk="1" hangingPunct="1"/>
            <a:r>
              <a:rPr lang="en-US" smtClean="0"/>
              <a:t>Thrombus formation</a:t>
            </a:r>
          </a:p>
          <a:p>
            <a:pPr eaLnBrk="1" hangingPunct="1"/>
            <a:r>
              <a:rPr lang="en-US" smtClean="0"/>
              <a:t>Embolism</a:t>
            </a:r>
          </a:p>
          <a:p>
            <a:pPr eaLnBrk="1" hangingPunct="1"/>
            <a:r>
              <a:rPr lang="en-US" smtClean="0"/>
              <a:t>Peripheral artery disease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71683" name="Rectangle 2"/>
          <p:cNvSpPr>
            <a:spLocks noGrp="1" noChangeArrowheads="1"/>
          </p:cNvSpPr>
          <p:nvPr>
            <p:ph type="title"/>
          </p:nvPr>
        </p:nvSpPr>
        <p:spPr/>
        <p:txBody>
          <a:bodyPr/>
          <a:lstStyle/>
          <a:p>
            <a:pPr eaLnBrk="1" hangingPunct="1"/>
            <a:r>
              <a:rPr lang="en-US" smtClean="0"/>
              <a:t>Diseases of the Arteries and Veins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457200" y="76200"/>
            <a:ext cx="8229600" cy="1143000"/>
          </a:xfrm>
        </p:spPr>
        <p:txBody>
          <a:bodyPr>
            <a:normAutofit/>
          </a:bodyPr>
          <a:lstStyle/>
          <a:p>
            <a:pPr eaLnBrk="1" hangingPunct="1"/>
            <a:r>
              <a:rPr lang="en-US" dirty="0" smtClean="0"/>
              <a:t>Diseases of the Arteries </a:t>
            </a:r>
          </a:p>
        </p:txBody>
      </p:sp>
      <p:sp>
        <p:nvSpPr>
          <p:cNvPr id="72708" name="Rectangle 3"/>
          <p:cNvSpPr>
            <a:spLocks noGrp="1" noChangeArrowheads="1"/>
          </p:cNvSpPr>
          <p:nvPr>
            <p:ph idx="1"/>
          </p:nvPr>
        </p:nvSpPr>
        <p:spPr>
          <a:xfrm>
            <a:off x="457200" y="1371600"/>
            <a:ext cx="8229600" cy="4953000"/>
          </a:xfrm>
        </p:spPr>
        <p:txBody>
          <a:bodyPr>
            <a:normAutofit fontScale="77500" lnSpcReduction="20000"/>
          </a:bodyPr>
          <a:lstStyle/>
          <a:p>
            <a:pPr algn="just" eaLnBrk="1" hangingPunct="1">
              <a:lnSpc>
                <a:spcPct val="150000"/>
              </a:lnSpc>
            </a:pPr>
            <a:r>
              <a:rPr lang="en-US" b="1" dirty="0" smtClean="0">
                <a:solidFill>
                  <a:srgbClr val="FF0000"/>
                </a:solidFill>
              </a:rPr>
              <a:t>Arteriosclerosis</a:t>
            </a:r>
          </a:p>
          <a:p>
            <a:pPr lvl="1" algn="just" eaLnBrk="1" hangingPunct="1">
              <a:lnSpc>
                <a:spcPct val="150000"/>
              </a:lnSpc>
            </a:pPr>
            <a:r>
              <a:rPr lang="en-US" dirty="0" smtClean="0"/>
              <a:t>Chronic disease of the arterial system</a:t>
            </a:r>
          </a:p>
          <a:p>
            <a:pPr lvl="1" algn="just" eaLnBrk="1" hangingPunct="1">
              <a:lnSpc>
                <a:spcPct val="150000"/>
              </a:lnSpc>
            </a:pPr>
            <a:r>
              <a:rPr lang="en-US" b="1" dirty="0" smtClean="0">
                <a:solidFill>
                  <a:srgbClr val="0070C0"/>
                </a:solidFill>
              </a:rPr>
              <a:t>Abnormal thickening and hardening of the vessel walls with loss of elasticity</a:t>
            </a:r>
          </a:p>
          <a:p>
            <a:pPr algn="just" eaLnBrk="1" hangingPunct="1">
              <a:lnSpc>
                <a:spcPct val="150000"/>
              </a:lnSpc>
            </a:pPr>
            <a:r>
              <a:rPr lang="en-US" b="1" dirty="0" smtClean="0">
                <a:solidFill>
                  <a:srgbClr val="FF0000"/>
                </a:solidFill>
              </a:rPr>
              <a:t>Atherosclerosis (</a:t>
            </a:r>
            <a:r>
              <a:rPr lang="en-US" sz="2400" b="1" dirty="0" smtClean="0">
                <a:solidFill>
                  <a:srgbClr val="FF0000"/>
                </a:solidFill>
              </a:rPr>
              <a:t>Form of arteriosclerosis</a:t>
            </a:r>
            <a:r>
              <a:rPr lang="en-US" b="1" dirty="0" smtClean="0">
                <a:solidFill>
                  <a:srgbClr val="FF0000"/>
                </a:solidFill>
              </a:rPr>
              <a:t>)</a:t>
            </a:r>
          </a:p>
          <a:p>
            <a:pPr lvl="1" algn="just" eaLnBrk="1" hangingPunct="1">
              <a:lnSpc>
                <a:spcPct val="150000"/>
              </a:lnSpc>
            </a:pPr>
            <a:r>
              <a:rPr lang="en-US" dirty="0" smtClean="0"/>
              <a:t>Thickening and hardening is caused by </a:t>
            </a:r>
            <a:r>
              <a:rPr lang="en-US" b="1" dirty="0" smtClean="0">
                <a:solidFill>
                  <a:srgbClr val="0070C0"/>
                </a:solidFill>
              </a:rPr>
              <a:t>accumulation of lipid-laden macrophages in the arterial </a:t>
            </a:r>
            <a:r>
              <a:rPr lang="en-US" b="1" dirty="0" smtClean="0">
                <a:solidFill>
                  <a:srgbClr val="0070C0"/>
                </a:solidFill>
              </a:rPr>
              <a:t>wall (intima)</a:t>
            </a:r>
            <a:endParaRPr lang="en-US" b="1" dirty="0" smtClean="0">
              <a:solidFill>
                <a:srgbClr val="0070C0"/>
              </a:solidFill>
            </a:endParaRPr>
          </a:p>
          <a:p>
            <a:pPr lvl="1" algn="just">
              <a:lnSpc>
                <a:spcPct val="150000"/>
              </a:lnSpc>
            </a:pPr>
            <a:r>
              <a:rPr lang="en-US" dirty="0" smtClean="0"/>
              <a:t>It is </a:t>
            </a:r>
            <a:r>
              <a:rPr lang="en-US" dirty="0"/>
              <a:t>characterized by intimal lesions called </a:t>
            </a:r>
            <a:r>
              <a:rPr lang="en-US" i="1" dirty="0" err="1"/>
              <a:t>atheromas</a:t>
            </a:r>
            <a:r>
              <a:rPr lang="en-US" dirty="0"/>
              <a:t>, or </a:t>
            </a:r>
            <a:r>
              <a:rPr lang="en-US" dirty="0" smtClean="0"/>
              <a:t> </a:t>
            </a:r>
            <a:r>
              <a:rPr lang="en-US" i="1" dirty="0" err="1"/>
              <a:t>fibrofatty</a:t>
            </a:r>
            <a:r>
              <a:rPr lang="en-US" i="1" dirty="0"/>
              <a:t> plaques</a:t>
            </a:r>
            <a:r>
              <a:rPr lang="en-US" dirty="0"/>
              <a:t>, that protrude into and obstruct vascular </a:t>
            </a:r>
            <a:r>
              <a:rPr lang="en-US" dirty="0" err="1"/>
              <a:t>lumina</a:t>
            </a:r>
            <a:r>
              <a:rPr lang="en-US" dirty="0"/>
              <a:t>, weaken the underlying </a:t>
            </a:r>
            <a:r>
              <a:rPr lang="en-US" dirty="0" smtClean="0"/>
              <a:t>media</a:t>
            </a:r>
            <a:r>
              <a:rPr lang="en-US" dirty="0"/>
              <a:t>.</a:t>
            </a:r>
            <a:endParaRPr lang="en-US" dirty="0" smtClean="0"/>
          </a:p>
        </p:txBody>
      </p:sp>
      <p:sp>
        <p:nvSpPr>
          <p:cNvPr id="72706" name="Slide Number Placeholder 3"/>
          <p:cNvSpPr>
            <a:spLocks noGrp="1"/>
          </p:cNvSpPr>
          <p:nvPr>
            <p:ph type="sldNum" sz="quarter" idx="12"/>
          </p:nvPr>
        </p:nvSpPr>
        <p:spPr>
          <a:xfrm>
            <a:off x="457200" y="6245225"/>
            <a:ext cx="2133600" cy="476250"/>
          </a:xfrm>
          <a:noFill/>
        </p:spPr>
        <p:txBody>
          <a:bodyPr/>
          <a:lstStyle/>
          <a:p>
            <a:pPr algn="l"/>
            <a:fld id="{998AE01F-16DE-47ED-A5EA-6202346DCE04}" type="slidenum">
              <a:rPr lang="en-US" smtClean="0">
                <a:latin typeface="Arial" pitchFamily="34" charset="0"/>
              </a:rPr>
              <a:pPr algn="l"/>
              <a:t>58</a:t>
            </a:fld>
            <a:endParaRPr lang="en-US" smtClean="0">
              <a:latin typeface="Arial" pitchFamily="34" charset="0"/>
            </a:endParaRPr>
          </a:p>
        </p:txBody>
      </p:sp>
    </p:spTree>
    <p:extLst>
      <p:ext uri="{BB962C8B-B14F-4D97-AF65-F5344CB8AC3E}">
        <p14:creationId xmlns:p14="http://schemas.microsoft.com/office/powerpoint/2010/main" val="5503674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202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229600" cy="1143000"/>
          </a:xfrm>
        </p:spPr>
        <p:txBody>
          <a:bodyPr/>
          <a:lstStyle/>
          <a:p>
            <a:r>
              <a:rPr lang="en-US" dirty="0"/>
              <a:t>Wall coverings of the heart </a:t>
            </a:r>
            <a:endParaRPr lang="en-US" dirty="0" smtClean="0"/>
          </a:p>
        </p:txBody>
      </p:sp>
      <p:sp>
        <p:nvSpPr>
          <p:cNvPr id="13315" name="Rectangle 3"/>
          <p:cNvSpPr>
            <a:spLocks noGrp="1" noChangeArrowheads="1"/>
          </p:cNvSpPr>
          <p:nvPr>
            <p:ph type="body" sz="half" idx="1"/>
          </p:nvPr>
        </p:nvSpPr>
        <p:spPr>
          <a:xfrm>
            <a:off x="0" y="1295400"/>
            <a:ext cx="8915400" cy="5364163"/>
          </a:xfrm>
        </p:spPr>
        <p:txBody>
          <a:bodyPr>
            <a:normAutofit lnSpcReduction="10000"/>
          </a:bodyPr>
          <a:lstStyle/>
          <a:p>
            <a:r>
              <a:rPr lang="en-US" sz="3300" b="1" dirty="0"/>
              <a:t>Pericardium</a:t>
            </a:r>
            <a:r>
              <a:rPr lang="en-US" sz="3300" dirty="0"/>
              <a:t>: encloses heart</a:t>
            </a:r>
          </a:p>
          <a:p>
            <a:pPr eaLnBrk="1" hangingPunct="1"/>
            <a:r>
              <a:rPr lang="en-US" sz="3300" dirty="0" smtClean="0"/>
              <a:t>Composed </a:t>
            </a:r>
            <a:r>
              <a:rPr lang="en-US" sz="3300" dirty="0" smtClean="0"/>
              <a:t>of 3 layers:</a:t>
            </a:r>
          </a:p>
          <a:p>
            <a:pPr eaLnBrk="1" hangingPunct="1">
              <a:buFontTx/>
              <a:buNone/>
            </a:pPr>
            <a:r>
              <a:rPr lang="en-US" sz="3300" dirty="0" smtClean="0"/>
              <a:t>      1. outer </a:t>
            </a:r>
            <a:r>
              <a:rPr lang="en-US" sz="3300" b="1" dirty="0" err="1" smtClean="0"/>
              <a:t>epicardium</a:t>
            </a:r>
            <a:r>
              <a:rPr lang="en-US" sz="3300" dirty="0" smtClean="0"/>
              <a:t>  </a:t>
            </a:r>
          </a:p>
          <a:p>
            <a:pPr eaLnBrk="1" hangingPunct="1">
              <a:buFontTx/>
              <a:buNone/>
            </a:pPr>
            <a:r>
              <a:rPr lang="en-US" sz="3300" dirty="0" smtClean="0"/>
              <a:t>      2. </a:t>
            </a:r>
            <a:r>
              <a:rPr lang="en-US" sz="3300" b="1" dirty="0" smtClean="0"/>
              <a:t>myocardium</a:t>
            </a:r>
            <a:r>
              <a:rPr lang="en-US" sz="3300" dirty="0" smtClean="0"/>
              <a:t>: consists of thick bundles</a:t>
            </a:r>
          </a:p>
          <a:p>
            <a:pPr eaLnBrk="1" hangingPunct="1">
              <a:buFontTx/>
              <a:buNone/>
            </a:pPr>
            <a:r>
              <a:rPr lang="en-US" sz="3300" dirty="0" smtClean="0"/>
              <a:t>          of cardiac muscle- layer that contracts </a:t>
            </a:r>
          </a:p>
          <a:p>
            <a:pPr eaLnBrk="1" hangingPunct="1">
              <a:buFontTx/>
              <a:buNone/>
            </a:pPr>
            <a:r>
              <a:rPr lang="en-US" sz="3300" dirty="0" smtClean="0"/>
              <a:t>      3. </a:t>
            </a:r>
            <a:r>
              <a:rPr lang="en-US" sz="3300" b="1" dirty="0" smtClean="0"/>
              <a:t>endocardium</a:t>
            </a:r>
            <a:r>
              <a:rPr lang="en-US" sz="3300" dirty="0" smtClean="0"/>
              <a:t>: thin, glistening sheet </a:t>
            </a:r>
          </a:p>
          <a:p>
            <a:pPr eaLnBrk="1" hangingPunct="1">
              <a:buFontTx/>
              <a:buNone/>
            </a:pPr>
            <a:r>
              <a:rPr lang="en-US" sz="3300" dirty="0" smtClean="0"/>
              <a:t>          that lines the heart chambers-  </a:t>
            </a:r>
          </a:p>
          <a:p>
            <a:pPr eaLnBrk="1" hangingPunct="1">
              <a:buFontTx/>
              <a:buNone/>
            </a:pPr>
            <a:r>
              <a:rPr lang="en-US" sz="3300" dirty="0" smtClean="0"/>
              <a:t>          continuous w/the linings of the blood </a:t>
            </a:r>
          </a:p>
          <a:p>
            <a:pPr eaLnBrk="1" hangingPunct="1">
              <a:buFontTx/>
              <a:buNone/>
            </a:pPr>
            <a:r>
              <a:rPr lang="en-US" sz="3300" dirty="0" smtClean="0"/>
              <a:t>          vessels  leaving &amp; entering the heart </a:t>
            </a:r>
          </a:p>
        </p:txBody>
      </p:sp>
      <p:pic>
        <p:nvPicPr>
          <p:cNvPr id="14340" name="Picture 4">
            <a:hlinkClick r:id="" action="ppaction://media"/>
          </p:cNvPr>
          <p:cNvPicPr>
            <a:picLocks noRot="1" noChangeAspect="1" noChangeArrowheads="1"/>
          </p:cNvPicPr>
          <p:nvPr>
            <a:wavAudioFile r:embed="rId1" name="MSj00748470000[1].wav"/>
          </p:nvPr>
        </p:nvPicPr>
        <p:blipFill>
          <a:blip r:embed="rId4"/>
          <a:srcRect/>
          <a:stretch>
            <a:fillRect/>
          </a:stretch>
        </p:blipFill>
        <p:spPr bwMode="auto">
          <a:xfrm>
            <a:off x="4572000" y="6019800"/>
            <a:ext cx="304800" cy="304800"/>
          </a:xfrm>
          <a:prstGeom prst="rect">
            <a:avLst/>
          </a:prstGeom>
          <a:noFill/>
          <a:ln w="9525">
            <a:noFill/>
            <a:miter lim="800000"/>
            <a:headEnd/>
            <a:tailEnd/>
          </a:ln>
        </p:spPr>
      </p:pic>
      <p:pic>
        <p:nvPicPr>
          <p:cNvPr id="13317" name="Picture 5" descr="MCBD10612_0000[1]"/>
          <p:cNvPicPr>
            <a:picLocks noGrp="1" noChangeAspect="1" noChangeArrowheads="1"/>
          </p:cNvPicPr>
          <p:nvPr>
            <p:ph sz="half" idx="2"/>
          </p:nvPr>
        </p:nvPicPr>
        <p:blipFill>
          <a:blip r:embed="rId5"/>
          <a:srcRect/>
          <a:stretch>
            <a:fillRect/>
          </a:stretch>
        </p:blipFill>
        <p:spPr>
          <a:xfrm>
            <a:off x="6869113" y="0"/>
            <a:ext cx="2274887" cy="2262188"/>
          </a:xfr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4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5" fill="hold"/>
                                        <p:tgtEl>
                                          <p:spTgt spid="14340"/>
                                        </p:tgtEl>
                                      </p:cBhvr>
                                    </p:cmd>
                                  </p:childTnLst>
                                </p:cTn>
                              </p:par>
                            </p:childTnLst>
                          </p:cTn>
                        </p:par>
                      </p:childTnLst>
                    </p:cTn>
                  </p:par>
                </p:childTnLst>
              </p:cTn>
              <p:nextCondLst>
                <p:cond evt="onClick" delay="0">
                  <p:tgtEl>
                    <p:spTgt spid="1434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340"/>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www.nlm.nih.gov/medlineplus/ency/images/ency/fullsize/18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4038600"/>
            <a:ext cx="3524249"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066800"/>
            <a:ext cx="8229600" cy="5334000"/>
          </a:xfrm>
        </p:spPr>
        <p:txBody>
          <a:bodyPr/>
          <a:lstStyle/>
          <a:p>
            <a:r>
              <a:rPr lang="en-US" sz="2800" b="1" i="1" dirty="0"/>
              <a:t>Atherosclerotic Lesion Development:</a:t>
            </a:r>
            <a:endParaRPr lang="en-US" sz="2000" dirty="0"/>
          </a:p>
          <a:p>
            <a:pPr lvl="0"/>
            <a:r>
              <a:rPr lang="en-US" sz="2800" dirty="0"/>
              <a:t>Fatty Streaks</a:t>
            </a:r>
            <a:endParaRPr lang="en-US" sz="2000" dirty="0"/>
          </a:p>
          <a:p>
            <a:r>
              <a:rPr lang="en-US" sz="2800" dirty="0"/>
              <a:t>                    ↓</a:t>
            </a:r>
            <a:endParaRPr lang="en-US" sz="2000" dirty="0"/>
          </a:p>
          <a:p>
            <a:pPr lvl="0"/>
            <a:r>
              <a:rPr lang="en-US" sz="2800" dirty="0" err="1"/>
              <a:t>Atheromatous</a:t>
            </a:r>
            <a:r>
              <a:rPr lang="en-US" sz="2800" dirty="0"/>
              <a:t> Plaque</a:t>
            </a:r>
            <a:endParaRPr lang="en-US" sz="2000" dirty="0"/>
          </a:p>
          <a:p>
            <a:pPr lvl="1"/>
            <a:r>
              <a:rPr lang="en-US" dirty="0"/>
              <a:t>Cells----------&gt;Smooth Muscle Cells, Monocytes, Macrophages, lymphocytes</a:t>
            </a:r>
            <a:endParaRPr lang="en-US" sz="1800" dirty="0"/>
          </a:p>
          <a:p>
            <a:pPr lvl="1"/>
            <a:r>
              <a:rPr lang="en-US" dirty="0"/>
              <a:t>Connective Tissue Fibers &amp; Matrix</a:t>
            </a:r>
            <a:endParaRPr lang="en-US" sz="1800" dirty="0"/>
          </a:p>
          <a:p>
            <a:pPr lvl="1"/>
            <a:r>
              <a:rPr lang="en-US" dirty="0"/>
              <a:t>Lipids</a:t>
            </a:r>
            <a:endParaRPr lang="en-US" sz="1800" dirty="0"/>
          </a:p>
          <a:p>
            <a:endParaRPr lang="en-US" dirty="0"/>
          </a:p>
        </p:txBody>
      </p:sp>
      <p:sp>
        <p:nvSpPr>
          <p:cNvPr id="2" name="AutoShape 2" descr="data:image/jpg;base64,/9j/4AAQSkZJRgABAQAAAQABAAD/2wCEAAkGBhQSERUUExQUFRUWGRgYGBgYGBwYGhoYFxkcGBsYHBkeGyYfGBwjHBwfHy8gIycqLCwsGB4xNTAqNSYrLCkBCQoKDgwOGg8PGiwkHyQsLSwsNCwsLCosLyw0LywsLyosLCwsKSwsLCwsLCksLCwsLCwsLCwsLCwsLCwsKSwsLP/AABEIAMkA+wMBIgACEQEDEQH/xAAcAAABBAMBAAAAAAAAAAAAAAAEAAMFBgECBwj/xABMEAACAQIEBAQCBQYLBgUFAAABAhEAAwQSITEFIkFRBhNhcTKBQpGhsdEHI1JiwfAUNVNygpKTs9Lh8RUXJDNUshY0Y6LUQ3N0wtP/xAAaAQACAwEBAAAAAAAAAAAAAAAAAwIEBQEG/8QAMREAAgEDAwIDBwQCAwAAAAAAAAECAxEhBBIxQVETInEFMmGBwdHwkaGx4SNSFDNC/9oADAMBAAIRAxEAPwDuNKm7t9VEsQo7kwPtof8A2tZ/lbf9dfxoudSb4DKVCDi1n+Vt/wBdfxrU8Ysj/wCta/rr+Ncug2vsG1DeJOJXLYspZyi5furaVnEqnK9xmKgjMcqEBZEkjpNHHitr+Vt/11/Gg+KrhsRbyXXQjMrAi5kZWUyrK6sGVgeoP310Nr7DF3jww6sl0m49q3ZdmVQoYX7jWlhc2hBXUT7ei4P4k823mvJ5JN65ZQFlbOUuOgjKTqch3jUGJEGmL3BME8ZrhaAqmcS5LBXN1c58yXhySM20kbaUdgP4PZL5LqgO7OVN3MoZyWbKC0LLEsQNJNAbWRH+8O15SP5bBnLgIXtKwFsKWzkuAjjMq+W3NmO0a07c8aZrF69ZsXHS1aZ8zFUBdbQu5MrNnEAgExoZGsVuOBYIai4Q+Yt5gxL+bqqoR5mfMVyqoykxyg7iaefh2DLXCbgi6GFxPPIR8yeWxZM+UsV0LROgO+tcuG19ge54tZHCNZfO1uyUtjISz3mcR5guZQALZJkaAEgnasHx0n8je5cvm/B+azX3w5B5+ci4jTlkRrPSnn4PgyozPJCooc32LgW2Z0IfPMgsdd4MGRpWbXCcCEKgpDKqtN4kkJca8CTnkt5jsxbcljM10Nr7D/G/E64divl3LmS2b10pli3aBIzGWBY6McqyYRvQFvw9xW7ebEtcXIiXntovL8NrQsWDGSTrqBHSazxXA4PEENcdCcuQ5bxQOhM5HCsA6T0Pr3Mv2bmEVbih7WW4XZwbgMm58cy2gPbagLMi8N49S4ISzcZzcS2qq1sg+Zbe4rBw+QrlttJBO2kjWtB47yoTdslGN+7ZtjzLYDeUWlizOAkBeu5IiadwPC8BZZWW4pZShBfEF4NtXtp8TnZLjLG23UCt7vDsCxY+cATcN0FcQVKOwIZkIfkzZjmA0M6iuXO7X2NbPjlHGcWb3lqtlrjsFUIL0RK5sxyzLRoACZNTnDOIi8rMoIVXuWwTHMbbFGYQdswI+VQ2Mt4Y27y271kPeQI7Pc82QFyAkG4Mxyk9RJ3mjOE4nDWLNuzbvWsltVRZuKTCiJJnUmJJ7mi4bZdiZpUF/tqx/LWv7RfxrB4zY/lrX9ov40XQbZdg6lQY4vZ/lbX9dfxre3xG2xgXEJOwDAn6prpF45CaVYFZoAVKlSoAVKlSoAVKlSoAVKlSoAgPGt0Lg3J2zID83A/bXJOK4Y+Wr6ws2rnr5ZIkR3iurflAQnAXQu5yxpP0hrFUHhjk50uZQS5EAaERJgHf1NU9R7x6P2S9lJyXR/REG1k6WQQACmSSeViDygjcCeuxI7VD3sSGuzqbltVDNvr/AJbdJAqeuYMu7u8LluAIOsgjX5xvrrHaoiwBNxYGVTczdDmBBj10Maz8JqvexsTimrFuxpnC22Gu4Ps4/GnRi+dUgkeYsH0FtgBHfXf0pgDPg5E7bfzf9KeiSW6rkb6swP2U0o+WzT7sOdQfMUGMyL6agkD6tKh7jZsj/wDqAe2wP2ipNzzD1U/YQfu1oW9hxkcdc7R7gyNa6yELRDXWAHMyCJ/mtofx+VAOZW3HUufmwJorD4kXLLHeVYH3AoK1flLR7PHyllFRcs2CCavcMs3v+G/mhRHrIFCWMLyuCYgOfkZB/f1p7C/DcU9Wj633/fuKVpRsdC0p82P+lMpPzC6vGO4xj7ZyiTlOXSJ3Q5zOkdvsqlY7EKucFW/OApyxGYgk7xAkA9aunE2byiJ1lpj1EEH3yn66o3iawR5ZUTzQAOuhH+lNqcEaSuRJw/maZYI0aYj6+tb28OwtsoOi6gQDr707hbtyyXW4pt59ww+7/KtLmNAOW3Ekgk+xmqN3exsuMJU9/X9/Sw2QbQzDVW303pJhmAMGCdQoFSnDuCC6iAFw+Y+qcuvbrpHvQL2pZUY5WLEMOqx3H3V3a7bmRc4X2LnFl69R4rbdECyIEnQQD79qFF8teJUwQBB0jTTWfSjuIcFCg5BcWCdyCHCnmIgaHrHaozLbFsEGTOonX5ioxS5TGVZvCasSuN4rcYErnQEhbjToI+iI+JRvrrqKnvAnFb/8Os22ulkQtptMW2jWJMetVFcWfINtEPOZZid4nRR03qwfk+vD+HWhOvONd9Lbk06nKUcJ9TO1VKnUhKc1nbe7XXpY9EYN5UGiKG4f8AomtA8iKlSpUAKlSpUAKlSpUAKlSpUAV/xzeC4K4xmAU2/nCuT+exxCAM0lmjU8qyJj0zSO3LXVfHyA4G4Ccom3J/pr/p865D5gS95n6DsI7hnJAJ7CCPnVHUPzHp/Yy/wyt3+iD+JYtbircmApGu+jqY9tY196g72txoPOQxcFhzMp9O4JHstEvgoN6yGhRlyF9RoofKY6EaTodBUTin5bLSoJ5ZEbz5hBjrDAa/o+tVzVT2x/Opd/DjhsOy6xrBPqv2jWicEJI/WQfYdfvqO4NcCpymVMEGZ07e9H2Wy5P5zr95H3CnroZ1VZaE9zRAfiVmU/1dD9QFOYYfF/OP2gGmb6Q9sgfSKn1kGPnTlh/wA7EbrPzUx9xqRBu6x+ZAsBdyPctSQGBYfcflEU1qmDUjUh9PkSaxxRIdWA1GZZ9Jn8aKwOFby1Qy3MTr2iNfnVGrW8N2+DJ70mmFYFwbhG4zbdwVBj30o3iGBB1G+hkdxqG+YqKwBysUmWAJ+anQfNRU5hMUrCCRmAEj0P/wCp79D706FTct6EVb3wQmOtR8OzEtHrJJHyk6fq1WvEQh7VyOVSpYggg5RlJAG2kH5GrnxTBxBEwDp3BHT3++qrx7DWykFSUzidToGGonpE6ewq7K044OUZ7WmQHHrAW1+pmUrJzZpBzEenWKiWKLHltqe3ftUscBaslfMMhT9IzII00G4mDp60S1601vmW0Eg5mUrE/RCgak+hqjdxwbMXGs3PCNvDHG2zGzcLc3wONSN5X1Uj/WprHcGS9DOTmWIdRlaP1pkGqThrhbLOYZdAZIMa7HcQNKnPDXicz5eIYsmsOd9JOUnqDsD3rQo14teHUMHV6OpBrUUHb059fQa4njHtXDaADnLozASMwI0M66VA3LDC2ZEDoOum8/VFHX+NXMQ0ZLYHRfLUwPc6+5rJS15MsvNGQZZEuN8xntrr0qpPZGXkNajGvUpp1nmxrhsSUVGAnpO/2damPBF4Hilsxvm1iNRbear8m2sBlIiSNdftqweAAv8ADbEDml5PobbfjUaSW5Mnrak/BlCStj16WPQ3D/gFE0NgDyCsNxW0Losm4nmkSEkZiN5y7xWmeICqVahqwl4ESDI7jWgDelWhvAEAmCdBOkmJgd9Na2zUAZpVjNTdjFo85WVsphoIMHsexoAdpUqVAFf8cqDgrkwRKEzoIDgmflXGuN4dFXOmfK2ZpgGCkaDrBBOh712Lx8yDA3PMnJKZo3jOK5XxLCZUC5gyu3JI1IcSZ9BC671S1C8yPTexnak/X6Ij2sK1i6p5jdgZm+i7gkH1iIn1FQmMK3LgQhQM6kEAnmYLyk9NSdx0qzLla4beodTIHxLnCqCrDoTAPvtVZxR5gSTKtbIObWVgEss8xA027nuBXRqVFjHL/gs3hK9toAd47EltPsNT946OBupVx9QP7CKq3BsQAVCMGBmCB1BzLp0O0/zjtVnX/mZhsyr+0j7JpsHgp1VZ3HcRLAQeqke+pFNgc4bspPyYifsM/KtUuGYH0HA/ozp9W31VspyvHow+Wh/f2qYi1kaMQ7XLehZYcD2/f7adt43MV3B3gD02PtQdu6iXwZgiBr1B0j10I+qj0K23C67xpqT1FZOtjual2dgqrGBrG2ouC4NxE+wOvzitbqFh+bIFxCSh7/pL6gjWpNbKHO4iRKkzIHWCOmmlVy27I51jWAR1A+H8Khpatr02QpyTx1LBgOIFgEu5S2xjQGO3qO/Q1G8Z4aEEmSjBhm6qTrBA9PuoS/eLOrpPKJnYAbkffU/g8VnXKw0OhU+v7ataavKMtkiDW3JzTjHCyhLp+cWMsDmKgGZHYddKhMBhw4Zj3rp3EeAtb/OWuZOsSYjoRvVLxeCAuuVBCMMxGu86lWAIOusetXqkdyvEuaStFS8/H1I7GWAmXIxgjXMNupjWmGfkyiGURHQjXWil4bcvk+X+cCieUEjX1iAfeKy2EAUIz2kJ3Ck3WPySQD6MwpCjIvTq0m326d/0BrlhSSVERtHp61J2Uw9zDhRy3g2kzFzN0BPKGHqRNMX7tu0OSzcfSAbjBFHqUSW/94rNjiF0KSGSyoG1oBCf6etw/NqnFqN2xM6cqu1QTTWb8L590NPwJ0nzFdNwPNIsj5ZyJ+U1YPBGHFvFWis3X5tEBCnkbd7mSNNdFaq9hsQl69aNwxChSxnWCdWY7k6a1c/CuKnF2VAC8z6BhBGRogDfvNdulNJCpxnPTTnNpNJ4X9nWsJZxLqOe3ZXsgN1/67hVB/oH51jiXhrzkytduEhcstBn84tzmjKI5YgRoelSmA+AUTWiePK7w7witq/5xuM8QQrAbgMAZ6sA0TvAEyZJWE8JLb8wi403FuKSQJh1tqPfL5cidOdqsVKgCpL4CQJl8xiZJzZRIBFwZV1kD84euwjrNP4XwiEuWmVjCMWfcZwEVUSNeVXRbgk6ZYEhjVmpUAVTH+BVueZ+eujPm00KrmYnQekkA7wR2ipjgvBhY8yGZs7ZjIiDrUnSoAVKlSoAg/GMfwR5EiUkemYVynHYI+QVIMW3zoQdGQk6dwQGOntXUPHiTgbg7m3/AN61zvzWdb6aklnVQx6RqJ7dfYxVKv7x6T2TdUm1/t9iIe/DYdm35tdyVVgFnrsW17Co3ilgfwkgmZLLmGktJZN9CUZmBA3ipDE4ZQMjg50RdRMKSTKj0yiKjcXZyMwc5hbePt3jpoQD7yKrO64NvapDPB1a2VbXliVOmVgB03kz1q7YW9o36oUj2BJH2GKqdkA3HIKlWCnMSCCWhgsjc/eParNwsANqJDIRH7+80yDuUtRFKOAjEWiQ+XcEkeuokfdWl/Upc+v2b8Jp3D6rJ05iv1gftH21tPKU6ST/AFv86aU3KzBMTw+b1tpkMrDTo3+lP3sRlKuy6zlPv9Ej3reyhe0Y+JdQD3H7/bWuMPm20cLry5hvqNvnWXq7xnZ8SX7o65XjZ9MEF4sxbWQptZke7IZlJEgazHc9/T1orgNpsRZttcMmNDuZUkTqdZA+yiOMcMNxEtG2wkzJBHMOx9ulSeBwyoAgUgqIiDoNY02FVnUh4ailm4i6UcDGEwGQlRJViYkbSd/atL1lrR1GYTHLvHfbSKNfiKhihJBG8de2nX2rGJt3SS1sghlAyMOo1BX3ikqTUty5BTd7yGjx0I30luEFtPhuZSAf5rQdupB9KhvEHHQMrrYDId7iZc4cjQFXVlWR9LK0zuKf4naNy2NGSSGEyCGXQ6zoDH1wagOKIzI6gsrHYzGh1HTbcGPTtW5SqKcU1yT2pehD2LT4m95Vy8Yk5Q7FhMSqBRCidpAipK34NdmXzGRUUEGCSZ6QIpjg+BS2EusZyxcIWM2moG/UirJjPE1m3ZV8xPmKWUAAXNdzromukn5Vd08Kc03UfHxIa6tX081DTrEvhf8Ach//AA1i7dpvzRu22DRBnKehkiR7VXLfCbsf8m6THwm2+nqKlMVx6xcTSy6sOYMYMnsxGpB/ZUXiscGdWEkdQNBPtSasYRlaBc009RVp7q1rrFndfPBP4PCwgy4a4eX+TYtm6zpoPaiPBnDXTiqRZuKpzfQaBNttJjvpVUe75lwAEhTruR1j5e1WfwXw622Lt5zm1bkYZlIyNqQZGm9KhtjNcj9Q6tXTydlZJ/wegsFookEfI0xj+O2bJIuXApCeYQQfgzBJ0GvMQI31FBYLwvhConC4f+xt/wCGnMd4Us3SpIZQihFVCFUKA0CAIgFpA2lEPStI8YSJ4hbGpuJuV+IbgSRvuB0rB4hb/lE3A+IbkSBvuRqKhh4Hsc/Nc5yxaSpkOqKRqu3Iuu+m8EitcT4KtPdz5mAJbMvLqGLMVBiVGZ2M/FqACABABM4bitp1VluIQ+q8w10nQb6A7dKdtY223wujSJEMDImJ06TpVexPgOwyZQXEDTURPlW7MkAD6NtdiDq2uuj/AAfwill/MZy9058zQqgl2YkgASvxEaED02oAlbvFLSrmNxI9CDpOU6DsTFP4e+HUMplWAYHuCJB+qoFPA1gFTNwlUVBJXZZC/Q0IBI0iZ1k61OYPCi1bS2s5UVVE7woAH2CgB6lSpUAQHjWwXwbrOWSmu8QwP7K5e1wHzLltpOSCVMQ+ZZ329u0iup+MhOEfWNUMzGzA7/KuY4TCl7jOhQ27g6CATzBpHQyBr1+VUq/vHpPZLtRlfv8AYDu3v4RcyxlzHQ9wBlOm0/dUfiUHkMLqBinISJzhRE7HnAXmE7a9qO4Ph2DjXltEktvmEZcsHaT91PX7AULczZkZjmzbnMCGWBpJUFe+u9I6mzUaj5UVmzhgG1KZAyjMOU6yc2WJI117EnWrhwYjKDmnI8TMyp0BB9iKq+GsKXcjWWCyJ5iYI0MCD9jH0BqV4VjiSWJ1Ii4IAA1K5gBtqNQdjNSjhiKqcoFmS0S1xep5hHcb/br860/W6d/Ro+46/I1tZxIGS52MN89G/Yacx9vJOkjf0IP+v209GU8P8+YJY/N3Y6HX9hrW/hiH8tHKFtVOsQdtvWtr0lQfpWzB9R0P1aU5xQ/m7dwaQYPsdvtj66qaqnvpu3KyS6564GT4fJVle8WaAVbUgETp0zSY19KLsF7YHmlGGUAt6T+4rW+zSGn3PUACT+FRvibjF8CMPbDqRzaSVJnQKI3AmROvaseClOW24mwsVhTmhFJzGc07DvP77VWOGY3F4e9cZrd25ElxzEEk6Nm7T2qa4NxXFMjm7ZlFyyMpVokzB6iB9oqUF1s4ZS2RoCyIie42EajboKcpvTtxkk7jOcMi8N44a+RbuYZiJiUksJ35SNR39qOxXCUll0JckqfUCVI+Yg+9SdriEroIk9NPk2skEVpxe6WWRaujKcy6WWI6nQX9etTp1IzmnCNu+SLkotJnPeI4XIhuW1ynQkHmETDGOmutR+KsowZ7jFn0IOmsGI9BG1Xd8IlwOgt3uYG4vLa+AzmH/mNQZiBVQxeBtWnBd7m2gNq2dO5/4nU1qyg73Lun1UUnCSb7YYfZu2iv5u2pGkGQDHXMSZU/ZUNiGUPctocyBpB6djW6Yawz/He0G3lIOk7/AMIpy7gbKjMr3lA3/NIfs/hFKULPkvy1G9J2dl8H9gB0AvSCBtv3+VWjwOU/2haKnctKzr/y22qATD2g0i9eLHf8yn/yNKnfBaIMbZdTec84C+XbWeRp1bEwIGtMhDzIqairejO11e/RnoTAfAKJqDwnFLoUf8JeP9Ox/wD3rTiPGrqXEEC2GVWytba4zsWg2wUaFKiCTzbzsCa0Tx5P0qqP/i+/kUHDkXCFk8xWSgckDKCVEgNqIJAGasYjxvdFssuGYMVvFQxJ5raZwrBUJBnlI6EHXagC30qq48YOSw/g5AUvzFjEJctpJhDH/Mznsqkiaxf8U3RhvN8kh2dlVWDDKAuYZoBJY7AaSeooAtNKqmvjds+X+DPPPChpchMuyhd+bUEiMp3rS941uwQuHObKSplmVocpIhAch3DGJB2oAt9KojgHGziA8pkyNl3JB7EHKBrvGpEiYqXoAgvGbRhHPYofqYGuU8IlXzqSttjzITMEzzZtOaV29a6p44A/gVwHbl/7hXI8PaViQ+ZS2YPlJAk8pOnrBBO3mVR1HvHpvZEb0J+v2Dr1nKrXUdchJ0MjQnv3BzaR9KmkvLlCIzBWS44J0bPbPTodNCOutN4FzZLW73NbaQDv849VINE3OGqbVtbbaZgbTHo2p7SQRP1CkI1pWjhvHR/nYh8Ph1JGYhQ4GU5YAb6OsaS0dfvoLD3/ACrrXJjWGIHUsdSSBmDAz7r6VJKTlY21hjmDIQMpidpDZGkHSIMdKFx8C2Gz7HK9sHLpm5lDRBM6zMHtQdla9id4Ris6sgIPUD2EEDT94qYw1/Pak729D3y7T9x+Rqt8LuEXiEVgph0B1IYiSpPuDp61ZrAVfzgmCBmWPotp9h+6nwMqvHa/z8yN2khjvt9YEA/ZDfKmcPiVYNh3IBM5aIu3Bbb+YVZezKRqPq+wUBxLhS+ZbbUCeQgxrsAfY/ZUaktsWyMEnh/I0wF24z5GjQFSP1lkfbUtgOGKrZyJOxE7dgOm+vyoRr4t3WJXmZe2kjlLRuR109aMuXwUYHcDfbf7dfsisGdoyduOgmonf1CmvrcQweUzOpEaa+o+VCY7BZlkFNOkRueh30GmlDFkw9sCRrBZmIAPQb6DXT0pcHxauBqI68wPqOtRs2rtYIWazESWRh0Omozcx03Ouv27daH/ANqsVyyNe2pg6yJn2p/jnDXuqFDwMyn9EESfs9KZXBopUjLBXfpE6E+/SuOKJJ4uzezhcjWm2NskGetu4CPsaDVZ4twfM1wQCbSsyg7RIMeu9WUY0MzDYjQE7MOg/wA/Sm0w2e+t3cOpRx3IJg/Xp862tNU8SFnyhybvuKHxHhpsXLRaczpLj13j05SKCxWHAXlOjHY+lTPjS8zXfM/SYwD2Pb0yxUDcLBhJUEjSTtr1/fpTHGzRo0pylTu31yKwhWeUNOgParB+TbBE4y3cMaFuv6SMNBUDeugWzqDqIPt1qe/J6f8Aj7WWQvNI9cjV2HvfMNV/1SXK2vB6IwHwCiaGwHwCiJrSPEmaVYzUi1AGaVYzUs1AGptDNmgTET1jtPb0resTWaAFSpUqAK54/wD/ACF3+j/3CuSYHFslyJ+ICO0jv+30rrP5QXjAXSe9sfXcUD7TXJ0UMCp0MQrdjWfqXaa9D1XsW3gST7/RBd3FI+VApysCrKd7brqsN7SAdtAKc4ajKgtkZhn5XH6LbETswO43g0zY4oRdYOgBKhhGjA/EQT7ifSazj8NluK2i+Y+Vgs6HcODERsYIpJpzjjY+Hke4qh1yZVcEOTtmiYb5GZHtULcwgMW3kKxgA5SOcEhj1EMYHsan7N/zLM3PiBZWI0iDlJjoB1joJoBm5sjqBrB2XLGobLM/VIM1IXTeLMicPir1m6Vc22G85jlYhoOXqrCdZ2+dXPhV8MjA9UJEa79PQg61VcfhCyOuVQQUYQILGQzINZkydt/nT/AccSFBkPJYD7GXvpHXrNTi7FetDdh8lhvDzFE7kaae/wBzSPY05Yt+ZaNttx06gjYg/vtSDTmK9OcDuGGo+utcRpluqTrv+NMKbb4/Lg1i7zhbkrk1DDUgzuP1SCDHvUxctLM8pHpqesz8qYxVoMvmAa/Cw7j095mteGARk6gSCOoOx/ZWPq9Kqa3R4OSfiLciP4w4dWsMMwO5Om/bsAYI9qqN7g2JwlxXtEuNMpHXrDL0J/0roOLwxE8mrdQIgRGlBYHDZpzmBoVB9AftpNCvKl5bXXxF3VrhGJxzvYVspDsqMVgg8w5tI1j8areNd0choAMAKREdjHepjjnDrnKyMewXroJUb6yZpjGYFr9pXdShGin4kOuwInX51FL/ANEYySwQWC4tfa6w8suqMYCrMH6IMfRI7996uVrCj4lB5RnjcwSCynvGoqA/2IqMruqsV0zkSQB2I7Dqe9SfBMazZiLlwAPlAaHGVxpGcFgJHQitCjVg5WirYGbnwkV7xjw7Rh00yEdyJGsaHpNVzgXBfMUO8amBm6kbjfp12roPFrOeA6qdAOQ5dJI+Fzv6+YPlVRxeEyBijqy6lFu/mjmMSCxPl+8Pr0rQqRc4q3JY0taFOd6nANi7FlUzizYkNlgi8NfSMRUp4KxRfF2wq4e0Rmy8t5ieUzCm/lOnc1D3uHuwXz8yp0heQE9iNCfWTUh4CsxxC2M0hS0dDrbbpSYS8yT/AILWpo/4ZSg3Zp8Sfbrk7lhMLiioi/ZA/wDx2/8AkUNxTwzcu37V03FzWxa+iFDMtwsx2ZrcjbK3SDIqcwHwCia0zxZVsHwTF5rBvXxcFtwzcxEwrAmBbGaSQYJGWIBboNa8O4xVEXgCqso52mCUPxeXKiVJiDGwPMSLjFZoAqeI4HjHBDXwwzqSMxWQLmaYCacvL5YMEic2tE4zh2La4Sl8KnmBtz8EHljyyFgx1ObqVqx0ooAiPDnDHsWijsGOaQQSdMqiNR6VL0opUAKlSpUAUj8srRwbFH/7X96lcn4LxIX7Kv1Ojfzhv+Pzrq/5aP4lxXtb/vUrzx4O4p5d3Ix5bmns3Q/Pb51W1NPdC65Rq+ytT4Nba+JY+x0WyqtdRmjSNdie/SNRoZ7U6yXLmYW7khYVkDQcoJhhp1WPqoJbcsOm9G3b2W3avjRlaGgaMu0N9UA1Qg7nrZx7chlgi2HtuzMFIaSNlcld/tJ9ah+IZluKGOVkBWSJDKuxjYyI19qkOMXyCL9uGAQBgf0WkiR2OoPqBT2Ga3cAtvBzfCpMspygsneNiNdmqYiL2ee178kViFU3CbhCEMozAbkhYZp23AMdOtRuCtNmJLQ3mtkGxn4oOms67+nerDxPChblskckEMdzoIE/IRP7agsbeV2m1JymGG/UQ3cEdDHQa6mu3Cymk0XDC4kPlZASrA6Dod2HyOop+w0MVPwONOwb09+3vVZ8M8byswb9OQdAM3tMidZq043CyuZZIOsD7x+sO3WnrKuZdRKMrdzTB3fLZrbR3WdtOn7PqrF1eaUOxlffqvsaZN7OozQSuoP6Q6+xj6op+weWD8LHlbrPae/31xxU47XwRaae5c9QnC45bqtrqN1nUEdPShscwQhssd517djr/lUdj5RswgNPMJ02/wCYB94709dxmYFfpCN/pe3cVgyo7Kmx8fQh4a3XDcRbS6kNDDWDsR1BB/bQv+zhbuO1u46BoLSRBO5JB0f3YGgsRdKJnWSmhjqsdPQDWir/ABDPZzDVT1/R2I0qUozpyISpWdjQ3cxGZIOolO+m9sk67fCTvovdzg2GizdPKWUoTk6QSOZSAy79QKVnFW7YRlly5yzMZJnWPf8AfSnfKtpi1L6C8MszBDdGUiCsnSRG9SoVV4tpIlGLjwN4i1nuFfVvTYmY70JjOCuUby4YEHQ7dipGnrBovEg22zXOYqSG+i87TIGVgR3APdutK1iQzjKzHNHLorj1GpFz+iWHeK9DC0o4IuUoyyUW/wALuWWLWme2YnlJVT7wdp36Ud4Exb3MXbLC2bkuMzW4IIRt8jJm7c01YsTwkmWiAdZ6adSJ5Z+yh/DnDQuNtuBBBYN68pA++h08pobOUXTlddGdZweMvKozWcw723DfWrhDt2LH3ofG+L1t3PLNt5IsETCz5zFW0OoKABiP1gKmOH/AKV7h9tmzMiE9yoJ+uKeebIu34xsMpZfMYDeLbGDpA/pSI71riPGdhc3xkgE/AwEAhQZjQFiFB/CpBeB2BEWbQyzH5tdJgGNNNh9Q7Vo3h6wXzmzbzDP9Ab3MpYkRBY5RqdfroACHjKxyTnUtPKUMhhPIR3JUx0NOWfFll1uFM5NpGdlyEHkALLJ0zajSfpD1orE8Bs3AQ1q3qCJCgNzSDDASJk9ep71nB8Ds2lypbQDLkPKCSv6JO5HoaAALfjOzC5sysSqlcpMFmKb9VDqylh+iemtb4TxfYuKzAuAls3SWQryBEuEjvCXEMfrj1g48FszPlWpkNPlrOYbNMb+tbpwu0vw27Y0y6IBywq5dtsqKI7Io6CACHx3ja1bDQrsyfEpUrBy5ipJEBgCDH6wqwzQS8DsDTybMQFjy12HTbb0o3JQBSvy0/wAS4r2t/wB6leVg0GvVP5af4lxXtb/vUryrQB07w3xQYi0GJ5hyv7jr8xr9dWXBXJm068pXQ9/QfaflXIvDXGDYvAk8jaP7dD8t/rrq+DxQ0B1BEg7g9qy61Pw5Y4Z6/Ran/kUc+8ufoxxWjJA1zZHmT6xHUH30I6zWpwNsFjbtt+kAABqhn4v2Hp7U7bxGfOAdQpaNSIG476xp60+LiXsgM6rmQz8S6SO4idQRUUy23tZGnF6H4tSxIJgjQmVb7wdIqMRi2ZiGDANJCzOkgRpmHeOh+YLuXSgysCCh2EbfC6g+og9tK0tYYahVUOnMrRrcTvBM5hrI6w3pXE7jnGyIlndCHzBgCBCzPwiCJIj6Sx796uXAONkqA4Ou+kf0hPfqKrWLw2W2CCjpu+hESAA4IInodY37UxZfygLiMSoyyTqFOoPfkIA67H1pkZWZSrU007l9xmD+kh9fQnv6H9zQ1u+TIgCdIOk1pwziwbRGBPUbgj9vuKPvWVgFhKnqNQP2iKfh5RRzHyyBGAIGf2nr/qD9YmgTaE+U5hvoPOpJ2gdRHfepC8gbNBzRt0zD9jD9lB3sOLqZW/5ifAY7fdSalJSdycRjhLNbc2rmx67idp9jRWJw2SfJOmsrGhkDYfspywpuAFwM66Gft+R3ouw6scp0bpPUfjQ6MZR2sjN2f8kFhCl3kf4hsRofb5VIYjCAqFuagahvb7q14rwqTmXRhr/mP1qI4dixc5H0cf8AuHcftFV5adT8suejJOV1uQsPjxdXK/xjlJGu20zvpHr9lB4uw1jmCq6dVI01+XL7H7aM4jwFmE2yVI7Df8aEwXELirFxCYJB11juPwPyqdJzg9sue5LE1ZcD+BxfmANafTbJcJbL6B/iC+hMD9GicE6C+rOGtMrHMG1WCCJDjbXSWCjpvvHYjh63Bnsxm7DT5EdvSivDWPDXESSrA62yZ6brIkD0rRhUUsMp1qG2EpROqcOcFAQQQRIIMgj0PWipqIwvB1K5rZa0x3NuACe7IQUY+pE+uppjH38St4ZZa3bs52CrGe5zcqgoxMwOUOCJ604wSemlNVrCcdxJS472CpAt5UyPOtxkdvhlgFAfKBMe4NAWvFuLVLYuYU52CjUOCzeS1wgKE0JKx+rPNFAF0ms1U8Z4jxQzBcK+nmgEK5MqpyDVIOsHMJUyAM2sHcC4tiLlxrd6yVChiHCuqmHgDmAEwdImQpM6xQBPUqVKgBUqVKgCkflp/iXFe1v+9SvKhr1X+Wn+JcV7W/71K8qGgDINXjwXx3MosuZZfgnqvUfL7vaqNTuGxDI6sphlIIPtS6tNTjYtaTUvT1FNfP0OvW7xTNEkEDNHxBZ1I+VHJeZbkKdIm1tlYndSTqM3v2qD4RxNcRbV1OUjRh+i3Uex3HvUg+HhImSYUDY5gSQ3qelZWYuzPbKUKsVJcMe41g3LZ7ZMsoL2usDlkE6abEdaDe4ZS4pggmNeXcZ1PYqRI6Qxo6z+cz+YzTlU7wydHg91YajtWb+EYwpdfLfVGAkZjtr6zHY1P4kVhbZdAHEZEIuW5tsrZLiawc5gECYChp02g6ULxLDMLjFxyuMwFucjagOrDZXIAbcA7etbcT4c1uCB5hjcfCSohlIJPMFGh109tDFs+YF03nYwGRtQoJ3ghusj511EXFK1nghuC47IQokEAss6KwkZgpJ3XeTqRM1f+G8VB65g28a/0hH21zriGCKMQwUNpBy/C0n4YOVQx7MBvA6UXguOXVaMqnYgDlgTqddQB9R392KVijUpb1Y6HisB9JSIOvofX0PrQTgGCeU9D69j60uCcZW4oDGAdv1Seh+dHY3C5dYleo9B19xTcNXRTW6MtsgYLrIEMNCJ3H4dj0re7hQ4ldx07EdCP39KZ8oxyHUCVnr7N+w0ymKMyvLcHxKd/n3FcGbW8r8/oNt4obMNuu5H4j1370zjOHTzJE7gjv0M9D604lwXQPo3Og9fTvWgLKex6jofX/OukUrO6wx7h/FGIg6lfiB0YfsIotxau9lb2gj8aD89XOoyOPhPX8GHpTtu8p5WAnp2PqK5cHHN1gDxfDzbMx812Pr6H02pzhuFDXrdyASCRmGh1BBDD59KeuNcQ/mzmA+i2o+Rp3h2LVnHIUeRMbfMV2KVyNWUvCfodCwHwCiIofh/wCiauHnTEUso7VmlQBiKzFKlQAqVKlQAqVKlQBSPy0/xLiva3/epXlQ16r/LT/EuK9rf96leVDQAqVKlQBJ8B4ycPczalTo69x+I6V0zD4gMoKmQYZT36j8K5BVk8KeIfKPlXD+bY6H9Bj19j17b1U1FHct0eTa9l67wZeFP3X+zL3jsSyXVvISAdGHrsZ9x91SGEc3AvlwIWV9DMlCpPNbOkRtQAf2IPQ+tGK6OBqy5RBCnWD9UQetUIs9TNLalb5j2E4cfg81G/SQbiDqwMyGGutRr2lOazcLoVO+UMMpGjETIB0OnXaKk8HwiyLcli5zGLgMOC23XQjt+NPvw03U52RmHwuAVOk6MOo/1pqEOolJ3f0IxYcGxcK5l+E/ECCuYCCNUOhG2w6ioRMPqqlcwjl5iShaYB7Dm2196lrtlXEvINsC1ynYmcs9xNM3MApMIV1BDK7wd/iUnUD5yCKGiStyzGAxBttlfoJL7jKfUaHp7a1bOE8blRrmjdSdf6JPX0NULE4J0LAurkagZ5hYzQFkZhvqunpRuGu5dAVhZPmBoXT6MGTM6ST0qcW4larSjURfGtBlLW9RuV+kp7gbj2+qhRbW4Rn0P0XGn29DUXheJhxF0Mh2DfCe416fXFSFuyBudDuRqI/WU/eKZe5TcHDlhD2SpAYDXY9/wNaXSTyPrGqOPiH+L8KIkqMrw9sj4hrHv1j1pi/ZKj9JNww3Hr/nXSEfiN+UXTUho0JGse43HvTOUxHxjsdfqaiLIIbMhh+/0XHr6/dT/AJiOdQUbt+3s1ctcluaB8JiwpCFiD+sJ+vsfUGKkMJZHmoSvNO4Omo69RNNXeF5xGjj6j9v40uG2mS6qkkidA2jDf+sKlG6aE1nGVNtPNjo3D/gFE0Nw/wCAUTVw86KlSoe/j7aaM6KQJgsAYmJj3oON2CKVRXEfElmy+HV31xD5LcagmJBJ6KTlWf0nUdaKxvFrNkqLt23bLzlDMFLZdTAJkwN42oOhdKhsJxK1dTPbuI6a8ysGXTcSDGnWtnx1sJ5hdBbgHOWAWGiDmmIMiO8igB+lTWIxSW1LOyqo3LEADWNSdBrTk0ADcR4dbv2zbuotxGiVYBlMGRIOh11+VVu5+TnBzphcN/Y2/wDDVuNIUAU7/dzg/wDpcN/Y2/8ADS/3c4P/AKXDf2Nv/DVxpUAU7/dzg/8ApcN/Y2/8NZ/3dYT/AKXDf2Kf4auFYoArK+DLIEC1bAGwCgAfZWR4Ptfyaf1RVlpVHauwzxJ295/qVseELQ0FtACZIgb1lfCdsGQiztMDbtVkrFdsjniT7srZ8IWtR5aa78o1rVvBtk6m1bJ9VH4VZqVFkHiT7v8AUrFzwVYYgtZtEgQCUUwOw00rA8EWBtZtf1F/CrPWBRtQeJPuytp4Nsja1bE9lA/ZTq+GEGyge2lWGsCuJIN8u7IAeGVGgAApL4aUCAAB6aVYKRrtjm59yvf+Fk/RXv8APvSPhZDuoqw1miyDfLuV8eG17CnF4DqNTptJJqbpV2wNvuN4e1lEU5WRWKCJmqNxjwxfvY4uNLahWRyx+IkAjQyIEwFA2Gsk1ea060C6lJVFZlKu+FmxlvEks1pbua3aDoc6LacslxSSpSb83ttQLe0aC4TjVy9ieH3L1jEW7lq3iFxH5i7lW4youjBMrBmQkQToVq/ikP2UE0rHP8RYuX8dfFm1ctpiLdhHL23to6W2uNduM2XRmUrYAPPBLRlAJ2XDvbsXOHXrLsnnWhayWrj2mwz3Vc2y4UqvljPbho5VTvV+NZWg6c34pwzFPg7li8juMHlW2+UscQfMTyroAkk27Pxf+oSfo10LB4sXUDqGAMxnVkbQkaqwDDbqNRB604a2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g;base64,/9j/4AAQSkZJRgABAQAAAQABAAD/2wCEAAkGBhQSERQUExQWFBUWGB0aGRgYGBweGBgaGhgWGBocHBgaHCYgHR4jGhQUIC8gIycqLCwsFx4xNTAqNSYrLCkBCQoKDgwOGg8PGiwlHyQpLCwpLCwsLCkqLyosKSwpLCksKSwsKSwsLCwsLCwsKSwpLCwsLCkpKSwsLCksLCwsLP/AABEIAN0A1wMBIgACEQEDEQH/xAAcAAACAwEBAQEAAAAAAAAAAAAEBQIDBgEABwj/xABDEAACAQIEAwUGAwYFAwMFAAABAhEAAwQSITEFQVETImFxgQYyQpGhsVLB0QcUI4Lh8BUzYnLxkqKyJEPCFiVUY5P/xAAaAQACAwEBAAAAAAAAAAAAAAACAwEEBQAG/8QAMBEAAgIBBAECBQMCBwAAAAAAAQIAEQMEEiExQRNRBSJhcYEyofCRwRQjM0JS0eH/2gAMAwEAAhEDEQA/ALrWW7KxIvJnB5hl7v1pNhMKMzLcE5VLMfiEaAA9ZIo7hOJbPbVkCyXAI6ZpAHhTH2gcJad8oJbujx/4MH0rKE92rlTs8GIHstdSGdcwSSCJ0BkjNvoCPnSq5jFus8LIQBRIk5V5kjxY05/wxsouRDOrSJ1gqSJHjFLsAq5QgGnZsS45xGaRzOlFcLIA3Amz4M2fCEAkkpGvUChMJeIt5+fafPVdD6iiPZ0A2RlOiih7Ai3dGmjH7g0yUVYWwjPhWJzdozAAm40gctqmUBsunRmjwghh9aqQZXdeTEH5x+lWL7zqOTD61MU1FrEU4mLlpniDmk06wolZI0gf+JoK1gx2bjYFmqfC8RKwd10PppUCFk5XidF2LiJzVm+ijL9IoHErPaHo4P0X9KMxt0LihHxaf9u4+VUMxLXx1Cn6RQA3c5BVfaMMbf8A4JO+oHpIoLAYUdoVOzN9YmrbDFrMHmR84qNk6htoaflApuL9UTkJ2FfrI28KctwAiCx5STDEmkXFgBDjZwCwOgIAK7VpLZZX8JYz4MDH3rOY8FnJbUAQs7R6VY6iMYBaZfG40lOxCHMoVs2bmJ/I0FlN3SII0JJkVzibdnfaddNukaVZwXHlVdYBDdapZfcTX0hW9hPdyGGwUOAD5gGJryYGSw1LA6eVEtdW2c3OIiquH2zduIGYrIgEc6WGsSyceNMlAfcQZWcns9/HpU2wgAMSSNego2/w9rWe5mzqWy5x5Btqp/dGe4tuSCQCZ0ifvR1XJg71YUOTdfb6Ql79t1WFjTXnNLeJXdkHKjcRwwKG7K6zETpETGhig8FgQxLEkxrNCqi7hZcrFNpFHzDMPiDaG2e2TBTNqr8iPWqr1lmuxd7k6gAbHpQlsW84DMQu5I39KI4pxHtriRKqogFpk+dEo5sRDsCCp9+BNN+zZmGPtkuSFS4NSeleqX7Oz/6xAOYeCfBRXacjNUwviSY0zUK6Eb4/EZMuVATDwQfdPh6URwy8LtrKwkDnyJifvSG/fPZEiC3ZO46akKSfIA1b+9C3Zs6jIzOGP8gKj71WueicKBXmF4i8yXmziQijyynSPU6UhtWjYJQxEEgzsH0YHyimGPx3+WQAQUIdTzUaz/Xwpc2JNq4vaBGXsyCc0kB+U/KPCa65N8TVeyDd1lMajQjYiib9mGuj1+Y/pSj2VOViD+EgRtuD9jTy8Zut0ZftpTuxM9/lc1LGugdmxHgfXauXmK3T4qp+RNcUBrKjmRl/Sh1ctdg6FEAPof0o6iUHZhGGlg2vxt9TS9GNrEwfdfr1o2yQGYeRHrS/2itNBYe8pXT6/egI4kqeaPmW8RJOKtHlH6irrjgYgr+JB8xQjY8NdsljBGWR5k1dj0jEi5yUhaR6ii/vGL2AfaG8OXMEH4tfVf6TVuO4eTOXTN9zQ3CdApPy6BtQfSnjjMN9DueQPJh501TRsSrksGoju3GhG2AQhh4qy/lS84YPcjYnMB0me7NPcTby5lOx+s6flSO9cgZiOeVvD8J9au3uHEBT7TKJbnFOYBYW9Ads2YAzP+40JxrDgAGFR1bK5TYzzijONP2F0XFQiCJB2g6EHzM0HxLGC6mW1bILtJJM6jYLVHIGDX4mzgZTirz4iwYJiMzSV386YcK4hbR0z29Af+mrP8GxJUA5O7t1+VA/uerK+jAT4N+lSGFwMmE7Ddi/M32JwtsILRtZrRk511UzzEayKzdz2fe3dFyye1TkZ7wjaQR6VP2d48tm2Ldx2UT3SRoAfHlWsdSVGXvz05861PTxZ1r6TzXranRZSfr56P1mav4pO6Lh7EgyQV3BJmD5zWXdl7RyCQpJgKYnWtD7RcKLXe0lNgOza4FO52nca/elNnDnvstsnKRJmcp5x186zGxDGxAM9Bi1Z1SqWFQLB2QbhnlTa1YtEEPJJGkfnSq2SLoOVtT0g/KjMSoBZ0J8iIilOGJ4l7T5MapTe8d/s0tf/cF1mFcAHplr1c/ZtZI4hbJBEpcOvPQfSu09ep5nXqpzGGYy8kplEDKVjoC+2ngZrgxS9hiUkBVU5SRI0IUQOvej1phisNbZBIi7aRjCbSAZnrWctojvlJIlA5kaAyD85X61Xnp+HXqEY5U7Bbb/AOZp2Wp1DwGWfIMYNLuK4m0VtMCcpJUzuAoGTTmAJjzp5xFyUsjKoNsi9J0zDUZSeVZ7F3gzlGKhQ5ggTMvA1Hgd/CpqV3J58e01PBOIK0FSAQIIjlGn3p7bU5rc8zl+dZLgjlWIYAHMVIAHwj7AD61sMTe7inoVP1/SnL1KmaywkcKZDgjVXP6/nUDaIvrJ95Iq7a9ps6/Uf2KrvAnLPw5iD5cqO4nz+JAOe2Qk+8rD867jrWfMv4l+wg15rPfWNwCw+h+1cxmKCMhJgE/Q8qEyasiov4fgTcIkDQiTzEf1ptdwBcOSfe2Hj1qrP2VxlEAe9P5CrsHeDMSsnrNYGQsrlT7xTttMFwGJl3XYZQBO/d2NMsHxIIAG2Mwx5E7o3geVLsXayPnXTUE+RBq3Kr5rbRB08iRKkVpaXJvTbDI3UY8e0rrB0EQP9Pg3hSLEW2TMIGsiPE7VDhV27ZlbrSCYj8z4U6u21voJ6iD4Dkadg1AuvaKcV1MJxK4RcDTKFcjHn/N5cqV4rGrZYQCzLqsdNt+WhrU4/CDvW7oynNv18zWP4rwxrM3Egq24XUjXnVvIm7zGowBudw/F0ZSpuNbDGWBWSNfhagMdj+2vSkgAZZ2JHU0Jg0FxyTrGwppbwNtgxaZ5EfnVM0pqbKjJmSyRUDxJi31k6eNMuC8ffCo6MSJRuz6o5ECOgNKQsnvMREgDyqRuscuaGAO5/WmY2KHiI1OIZ+GHUFRZaCR4k8zTfBXBbcqCDHfH4SV3B8DQt62GYwoimXs3isOjMl9RlcZSYJy9NqkU7UZDucGLei39oBexAuuz3OY0XkoPKg7jDu5ZjnFMOJcNAMqS1smFddVboARz8DrXrvA2AGYCyN5vMLenUIf4h9FNdtINSTqMboKr+8f/ALPbubHW94CP9hXas9jQlvEpkFy8craWkhNty11kPTQCvU0Died17j1jx4EY28A9llZT2iNI097XSliYUZ3nQi2yT0KEL+U+Rp1wu2bNxrDEkEZ1PMaxA9INJ+HfHauhgHcguN1JOh9copFT1Is3f8EnjsOSr3QVYFQoJOls6KZXppodd6zGOE5yGCRdByACGMTuOWmg5k1p+GYYA3rb75TPWRmIPnohHXWkN3DMzlVlgyqwAjvKINyfIyaiJyjcdrciMsKTbdmKic7Tr7wbXTxKz8q08zZI6CPHqD8jXz/A4mNGJcN7pHLKZ1/6o9a3WDaLY1iUj1X+holldx8oMLDTbD80Gb5b/SpLiAWXoQxHqBUr1ru3ANoBHkQKpzhOzB2JAHkfeFNlbyZO0YdfDMv0EULxPDhtCfiBE/UfOrMY5V0bkTJ84ihuNk9nm/Dp86FxamEnYMZ9lmS2WOqiGjnRGEQQdugHOgOGqxtspJLMMwPU/wBirMIkBnza7A9POsbUUxD+4/eJzrRhqYCAxnPPwnkOdZxcQVcrqMunoNqKx3tK+EtlL6liNEIKywOpM9B1oQYxb9tXt6M4mGM6jfwmhwh8Pz+IKN79Rjib+a2ToDsT6cvGo8D4llARp0Oh5nrQVpCHXODlYanx1pheshWXn061OXIofckNq8RvjcMt9YYAtyNZTE4R7FyCpM8oGo89qf4DFDY7fFG8dfnFMLrgqEvrnQ6I43y+fWtjFkBAIiCCvE+VcWwAW92loSG95Bup8PpQ2JlASJI390it9xX2TtRnFxYHu52KlTJgaAlvKKynG8NasMM64k5/hI7JG8ZuAvH8nrRsiv8ANL+HWtjHpiZo2tRnDCdZPj4Uw/cHvLFlHK/E+WFXzckKPU1f/jrEgW7dq0BoGC529XuEkfIUHiLty7dOdnvFfxkkDyB0HpQHbLKtk2naAL4JMMOHs2jD4m2Y5W5uMT5r3P8AuqizxO0v+XYa4SdWvPCx4W7UQfO4aK4fat3hkIyOAYkd0xSsYlrZgRodD0qL/wCIhHHQAyOa+gjzA+0N62cmc27bI/8ADsRbGaDE5IJ9SaA4BwxCGuPsvvaQST470NZ4a9+57wJiSZhQKcYfhT2lPZ3PeG2hUxy1rnyEqFJk6fTYxlOZF4/nM0fslfQ4u0EKwUeQE2001r1Kv2d457mNVWOUBX0UDeBXqZjSxzMX4o5bPa3VCaK0qXgjFocf5Z2aBodOcnlS/ilgfvYnRXykx4DWfMxVpBVsPtADGY9N/KicTgi91bxJKgHudYHP70ombn6Dd8cxHhuJdniXckhGuMwkamQNPoPrSzFv31uaSzEkAEZZPeA6A06tMLvZLdEzpOxAeR9IpOe4r7yuhDb5VYjUdYgiN6AxoC1+JwWAHyCWDaydAGJmCPLKKdcOPcYGYBkdNDFKGxa3ntlWWYm4NtiSdPICnfDArjRiyn85okiMo+XiO7jd0ED3rZA8SBNRu2QyFfBSPUAj61E3WNhY+H9SDV+XRfFAPUVZmWTt6lbYYvanlMeRFeQdrZZDz585FTU6lRsTI9N6hg3C3CPGR+dQRZkHkceOZLDWi1tSDDWx8/7FB9qRdbfJEn13o2TaxPvHIw25TULuAZr0qu41EiK8+4ONmxN+IeRrAPuJlfbbCnMlwDu5co+XTemnsnhDbsJIOYkt46xFHcVwjvdAfKFIkHMI3+nT1pjbVkhCupE6RtPX9KZlzg4wlRLN8tCXXbE93Yfnvr868uEXIyt3/E7CquJY7shOkncDfxNcwuPDAwoyxqxaB4zVYnnqKAargt3A6rcRu6RAjagcbiWtD3ibDo1tlO4Y6j5ESP8AgUe3AyATYZtO8EkZfIVRxLCOUBuLBcBmA2Ecx4irmlz+mdpPEcrBuDFGMy37fZ3WJMMUuKxV1MeYlYjQ+NYrE5fdDG6+nfknblBrXXEIMQIKxtsRMfOaSWMBbW+S5ABGYDqZggR0rVJBWxLWmYLk2mOvZu2l6w6XbajsSCvd17+sZtzTq3wu3aUsqW7YI7zHoeW+vkKSYLii2XVLdsXFdpcqST0BHhXPaD2zRCyWQtwg7sJQHwHWtLDkxBAT3MLWafU+uUAO08jmXYvB4EW82S+kH3rds5TPk5pBd4ZatywvOqE7NZY/OGqa+1d64pV7SMp3A8tCANqV3sYWQoAxbpG1VdRkVmpBf7TY0ODKqFszMD48ivpxxD8PbtJLriGg6H/07wR/1UUuOw8gHEXCF1C9g0D/AL6RLiyqZWEa7ztAqXC1EMTqaqnb3UvY1ysfT3nn7f8AU1HsL2aYwG3ce87K8Itkg6wSZZwNPOvUZ7Am3+92wq98B+9OkZdtPOvUSuK6mN8RwOmcjf4HtD7+BiybbMGZZywe9Gh1FcxXEOya5u0ogy8i8cvCJqvi9rL2d2P4gKqXHuGdKp447RbuARuGnbu6CPnS56BQGNHzKbuGN5WK7BR6lTp96hiMQrYYvdRWgRmM5hJyMDB1jfwplwhzmvBBKwpDcsx3B8f6UMUNplVxuWOUCZz933usax4V053H6REAwbZgtsLdXKWWIBKa666gieZ1p1weyE7JgZV94YaR1ApTfwXZ3simMhFuDMHLoC3UMCG9DR+FthSbaqBcnNJMKQZlR4iJqQIN7kua+xaCh00Ov0NRsybUx3rZ19KHwGND5TsT3G8+R+tMMFo7KfjH23p68zKcUTBzOsfCSZ6jpQ2LtwQw8/Q0ddBUR0+1DjK9soPhEr/tJ/WpMWp5sSy/aD2gdyuvpzoH/DLl/W3chQZy5oMecUw4O4Oh/wBp8QaGwlzs7zJGgMec7Vm65KAyD8ySOCvtK/8A6czW2VritdVpzfCfDwFFYJbyBA4DxoD/AFmu/vpVwObEiDtvUuN8btYZVNzQNOWNTPQdBWaNz/KIm4PxewpK3MsxvHrpWR9prbtZDqGCZyD5cjA5UdhvbWyCQbb5SenLb7mtGuIW4HZCGCiMkwQp94ldiasDfgcMyxgNdzEcA9sWw9shlNyTK6kADmJp3b/aMlyFu2iB+JTOWeo6UzwoV0CPbUidsggDfl5UVhuHYdFLJaQHcSvLnE86Y2pwN+pOZAUCzBcRw5A2cHMpWQeRG+o9Y9KQcW4UmcoUkEBkIOw3atzj8GGSAujAGQdtPDbas7ieGXGFtsr93MpAUmVO0GKs6UHmxJXIpHfMw92463Gtq2VYkEDUjpNV3MBaUKxaDmAYR8J3NaX2h9l72YNbR2C6CFJJVtYgDUikCezGIJbPYvkfD/Df9BVgo1zTxavHsANE/UxqL1tQwW2I+EqpObzI50r4rltXLTgFSw7ybEDpXE4FjFaEs31HhbePtXbvsriic3Z3WPih/MUK4yGlnJqhkTaCP6iBFJR56TrUOFDLOaIjXXUA+dG3uCYwrH7teBO57Nvp3a5Y9n8SBH7rd8+yc/8AxothqK/xGJnXawFCP/2fWAuPtx7pW5vE+6OlervsFwS9bxyu9m4ihHGYoyiSBzYV6nonEw9dmJzE7hGWLx72ruZwWsMokHQLpIjyo3itxXsK6+4CrHXSNvoSDSvEX/4n8Q91tADqq5WhtPAUQvFbaKLQyshJJ8UJ3AqtPQFORXc4l9RYKLEqe9GsEAEz6RRF7E5rKklgyEOQACxG0gHwqvjoCAXbaAR8Q210krsdI3qp8aUuWL1zZ7ZSeQblIqROK3TV5iW1by3FJcEFcokse7JgaDSBVGOlVBgB1DLckTsRkIjmAR6E0wsWZ7ndW4D7pB2HOvcTsF3VuxyXMpLhmgHTKdjGo1B8K4mEQBxDcPiZUHZ9Awg5TpmBH3p3cxMpbuLv73rz+dYhLr2iV0ZRbDAztuII3BrVcKcsmQ6HLKxzI3o0lHOlGxHmMIcK4+LT15UAhKMhA1HdPjB/ME1ZwhtGsk7+751y4DBOzLr/ADA/mJpsp0A1TwAt3QeTaj8v09KjxdBbvpcOoYR68j6VziglQRse8nzJI9PzoPA8QGLtXLDHvgaefIik5QHUqYYxmr/EOu4gNIBEqCBJ1GooG/ZN4i2yZ1I1zbAzoRHOvcAw0kkqdd9JgjfetBh7QUcyAd+ZPL0rDBIPHcrt8p4iax7AYdXUurg6bNpIM68yJE+tE4nhC9tmAyDn3u60+Ghog8Zi6bZluh5zz9KvuYkIQCs8tdfKpfMz/qMGz2YjxcJmK7ZSsAnNpoR5UTw6zmVSRlAG894EDbx3o+/ZtsUIHWSPrQfE762rWYtCxoP711pZX2hjLfAklwWHM5rVrxJRJJPMwN6Utwaw910W1bhxEm2vvDp3apXFAgaN3tNeR8+dNsJYOQsTBU6Cn4MrI4JPE5UURM/DrLYNX7CzntuUcdmvJtfh6Qax2P4R/EfKtsJIg5VA+or6d+7BheCjS4M/hmI1+tZhOHC/YuIBLZ1UAbgjQ/rW2SW5Edj2qbqYwYVVuCUXKw7vdGvLpRFxFVoNtAP9q/pTr2xwa2ns21Mm1CH5SfqaWdvoc4nTT5xSSWsTS0+RdpO3o8cCKmy5yQiQdtF0+lX3cCAksqddh+QqXYLp3YmoYuwFDAk6bCjLG6hBFxqWKg/2j72BspcxloGzbICP7yKQTA1gj+9a9TT9mi2xfSPfKt6DL/SvU1HNTD14RMtEeB4EuvvluMdCpGcDxEi4PVdfOp4nh63LXdXK6beKiDG2xUz6UFeuEagwM2by606w+PViuc5QfdPIGIZf9uXUCqs9Ll3LRWDYTiAtr2N9SwHQTI0IO+2tHY3BIbapMJcIA8GOxA+9Lr9lb+a2dLiEoGGgZQNAfMRV/DcZ/BRHEMCVP+g/CxqREZBxuXvyIC5MvbuAkp3VIIziOa9dJOtV2rOVyt5hDaLkGrZQNWVuRB5RtWgxib6Tcy6ED3tI+cTWaJcFM2ZSkIpKzo8mT5GKmQG383IYS4tvEXLYRXRhBJ0ZF7w011AMH1pn7O54KmcymQ07hennSp8FcIN2yFuupIcjRsp1mOfT0qfBuNvAzW2ZQxUNsy9QR96IQMm0gjzNvkUgMvvZc48xuK7jMSO5cCyHnMPlVXBrwJynuxJ15qVmoi4SGSRAMA+I1H/UNDT5lAENUtsAXAbYgEElD0B2+dL+H4ULcaAFcHN0Pl5V2wMjr8Ibbwjl6GYq/i1mct0asJDEfEvTzqtnQsvHYj1O1to6Mqt40o7qFyltdDqJ3imWGxA0U66az/e9LcLdF1wZCskQx5iY166U1xOH0Pc5zPkRWK5O8mqiMy0YLhVRc9yJbX5cqV43jChwpe3mB1BMEU4xN4Wu9IyyAVjcnefSKxvG+DNfc3bIIbZlPxDqv6UWnVHNOZC8GbTh99SDqIM7GSJ6aUHxjgoujKTGoidawPAOO3sHeUEMRmgqR1MD719K4rjMqFl0AgnXrTdRiOGh7wNu02IE1lRbGVgwB08xAP2qrF47IqZO8Z16RzmlGIxLgjKIVdfny/vrQGM469nKUVQXLcp25RSseJn4EML5mnOKAAYExIkdNa7w7CC3euONA3ej/UNfsDSn2f4il/uHRrgLafCy8p6aVobNiDn5SFbw0IrYwbgNp8RvAHE+f+11okG4dCTM9c2v2IrP3bTZMzMBHLrzrbe0eA1KMBCADzBDQf76VhuH4Rrlwrq0beQp+RaAIlnTNu/y/eW2SBBLgzynavYzEKXHOBT0cItKALloEnnnK+k9mwnxmhcVh7NloOGYmP8A8idP/wCFJFHm5bJyYwUqxfJ/hjP9nSzj0MEAq/8A41yj/Y2+z3w1rD5MqsAWvyOXwrZzTHOvU1RxPPfEMiNm4voeP/ZFLYMg8xVqWFVXS57gQMCN9CJj50s4NxHtrKvz0Df7h+tNrZz6ESQDl8dI+01UqjR8T1KvvUMvRhuCs2jbDhgVYQWPvAch40I+JdGyMwM6oxAE/h7w0PrQnBSUlSDCkN1BAMN/fhR/GLltoTtMrWmzgZZ973RTYDALk55Bh1u8uIWYKlTrO6sTyjSKCvplZwxMudPwn+c1Zwe4Ge8VOrkMFPIRqPKqsTbBDD4rYzAHUFGnQg6GDFdK6rtahBnwkBsrMoeNoJUg6g89Yn1pXxMBSlxGP8RjmJ0XuqenUfOmnCbispChVGpgHXMRGxNBh1IFh0KqzAt3u8G205CaIQ3U39Y14TjyUDLrkaB/sIEEdR4inTAToNLiz/MCKwfC+IhMrA6DRgOYGnoN9Otbaw8IGXYQ6TzDfpNGntKWVQeZflDoRzAn1ruAxRMo+nKeh61y6+W5n5Hf9ahjEykXB3lO/lTLqVav5R/DIX+HC2zDkdj0O4+1FcLYupliTMFTV6qLtpQN9tfmNfSgS5tnOd0PeA6dapa3BuTcvYkqd603cIxeFDwpkHNqByECl95eyYFdh858KfOyMupIzbEeQpdisECdAZXXzrEu4oNRqA2sB2pRyiklNm5+J8aq4vxV0Y9wAEADu6HLvvTbCOYgrAB/rUeNkm2ClvOAZMMQ2U6MBTlJPfUAtzFeOAxFmbeVmA1A7pA56c6zv7iXXIwM8mG6Hr1p7hcRh7VzKbdxM0ZHUkkSJhrbGT6HXkDrTS0ispZYuqNysaf7hoV/mAp4VkNp1OXJt4MS8MD20ZibVxhqSbWQkj/9lsKfVg1aHDcRz22DWXHaANKMrjxOWVb0AJ8Kz+OkqAugY6gkajwjem3CWItWP5hrtvpPWrGnylibjAl+YLxlVvwFZXJXUarc0JEi3cCv15cqyV6w2EuNnQp2gy5spGnIgEfOtlxRw/dZc4giG23OtJ2BBIV2RT8HvIPHs7mZCP5a1aDJUbiL42tZn8TjwpCOzOyQcgHqNaXYtLt1mugadBy8KbY1Rbcs1hHkA57LG22WNJt95PRQtU2MZZYdy+9sdLiGN/x2wfmVFVTi2n5ZqY9QuX/VsH9od+zZ82PSNO486xrFco39nuBuLjFOUOkXDntlbi7LpNsmN9jXqaA1TA+Iem2Ww3gTB+xnFclw22MK+3ga3aP85Ir5HbYggjka+m8D4oL1pW57N5j9ajV46O4S98G1G9Thb8faOsBiVVmABmCDrpqK5hMKt2UclLqwAZ94DbzoRbWjnYijuLf5dm9JVlMZgAYHiKrqZsMq3Q8wy4RZu22IUB4UmNfd569Yqq9Ze5qoi5blWX8S7gjrUuIMMRYUp7xllHLTRl86A4djGuGGgPbYC2TpDRqh8CJPpRxChgu/yILgLSlspUKxDaneQJGsV2ziciqrJKsO8coJ2PenrNae2UuxcGUwfe8Rp6Ujv2+zxFw3B3SJHQ+BqbqGMoyE2Ijw9hbSvnXvZiWAMDLEEjQyvPzrR8LxWhskjujMh5xEx5EH6Uj4hfW5DWpU2zGgBEeJ3iq+H8Sa3eWAWAExMZSdv5SJ0olPMVlUbZuuyhFBMggQenUGvYNxBst6eVT4XilurC68wPPcR5zQ2Ow5Rh0Huv8AhPQ04mpmgUxU9z1m92Ra2wOU6jwoh2zGQNQPQjnNUvfLiTGZd+hX9Knh7hQZl/yzz/DXX4kMP9w78ygYvsXUbo3u/wCnX/mmpxWckq4yx050txtoaKw7jHQ/gMbjoDp9aX4G+6Fs3uqdh8S9axNZgGN9y+ZzJuhuKudm4MBlkkxPl18aLt4hSo2/SdudLruJkC4BI5r576UPj17NCygsmhgcj/QVAwWlr35Eh0sV5jvEW84TMAQvPnt13jald5Fa4rCRyzCQwPUOpBA8KuwOPNxMyamNqowTW7jMrmDzEaeApIJHXcUEPtOXcO1yzLy6Kc091HJ6yBkb5KT1NMcDiLdyzaRGMq05WGVyCdY5N5qTXMBxDtGdApXJoBO4qng9lFu3cM4XLcBKqYIzfrFWNJmvJTwtpHUqun+KQ3d7xH9/OibmDRtG0j3WHPwod7RRQSc3Zn3bktt+F5DL5ElR+HcmD4u3cAOZrTTIDQUPldUAA/7wvhNegQqw4i2DA8xdxf2fRGYqwIYAa7A1luLcFYrpBP8Ap5x1G3yivoF3Dl1ClYZhqN1I5svI+dLsXwoqNRBHIgQw5EelSVsSymSxTGI/2fYZLmKtqVXRXBBGswOeh6Vyn/svgV/fLbgR3WB84rtAuOhKOtO/LdDoT4app/7I8X7K7kJ7lyB5Hr+XrWemuq1NdQwozOw5mxOHXxPsASRrrP5GmuExCXVa0Rrl1ESKyXspxvtrQBPfQAHx5A/30rVYVBOZdG69fOslgUajPaDKuXGHWVIgS2xOYG1A0G2ogxznnXcZwxLqBzCOZMFtGMzm028PlRLAG4SF1Zcpg7jp5+NTwOFRh+ILoOvkRRicWvmAXStrNluZc4WANdtzG3yr2Jxhyw05svvBcyXB0IOzVLH22UQUCgNGg3nlrtQt+0IhQe8ndE6godV8fSuJ5jODRgOHAZ8yZVdmIkQAZ15+XOgsT2mbS3JhmBlSDl945gfpR+GwxVe1DW2Vz3gqk6EHSTzOo1qq2yI5ZTlRZgRA5AeSwTod4qZDgkVCuAcZylVECYgg6g8vpFbixfW8hBjN8Q5Hy6+lfMbVs2ySi27oyz3TMDUE+YAFaLgnEoIB0MdyNo5r6b01XmbmxbvvHWIw5TYSOQ5gdPLwqVrFj4R5iNPQcqMGLVxDaGPe5ULcwOpgx0brTOIjcSKaQF0GVM5CYE/DQmMwxUB0MAaMOlHvbYaEd6PNWH9zQ1u6FOvutoRzHhScuPeKMMcwPFWMyG5Z8iDz8RNe4BjpHZt6dPI1BkfD3sxJNptBPI0ViMEM+de6p1Mfel4sZBuM77/rJ3uFtZk29JHujzml7Y0F5ZAJ311p6tkn4pYb9I5GgOJcIz6jRh050OXBR3pF42557ldrBFGz22Jneali8GHcXVJV11kb6c6H4RxAoezfYHQx7vgetOcRh823PpSX0y5B6icHzCY7SLkkxK3lDHRiNZ5nx6UsxeDa3JUDXcfCapxaNh5cSZO39PSjOHcYW4sEEaayNvMfnTMGUk0eDJaq95VgcUh7tpjYuT7pE2381Pd9e6w686NOLKgi7bZQJ7yyyqesSXHmM9L8fwFW71tiD0G0eBqNji11WyMFkiO9OVhsAa1EcHgys2lvlI14RgwLyXEYPbgiUIOUkHQxqJ31E712ucNs2zdXuvafX3SR8OsXFho20mNq9R8zLzlw8/OldFcroo5SjPgfEzYuq/LZh1H619QwmJBysjSrbV8dFa32O45l/gudDqh6Hp5VV1OKxum58K1Qxv6T9Gbu1fZrihNO8Z5bUY7571xS0W2IykaZLgGuvQzSp9wQYad/Grj37LWj3XBPkwmdetUEPE9K+MHqNRhzesEXILjmDMEbfMfes6bkhYfZsyx7ynZo8KdcMuFmBUBWWFuIBAIIgMB/e1AcR4OrXGazCsGAZTswO7KOp6UUDGSjFTIdsLd3vDu3SVuAbFkPeMeoYeM12/izYm2yypJ7wEh0OzbHWNwarvWy9sMQ0MYJ2ZLg+IRsGjXrRFnHgKLVzv2rimSD10OnUETNTIKG+BAP3NrY7S3BshtSu4DCDmXoNKBuY5bTK9r+Ip7rAAgKYiR0BNMcBhkvJcttca3BZQQ2pAnLPUaT40txxdbQzAISIYhtHgiHAA+Y9alYphfB/rNLwbixfS5tlG3KdvOtOiC4MvuuBoRzFfMuH8ShzbbKjgBkI17n4D5LyOtbLh3E1ZVIMAbGnKa7mfmUONyxjie0XKHOinQjl/f50PiLHaSQe8fr4+FObbi6uohhv4jrS/E4TIe7tz8B4Uwi4hMlGvMEC517Nxt1+9W4Xuwh5bHqK67AtD6NyI5+tW+9o2jf3tQg8xxNiqlF9GQhlnTfy/Sjbd/tVEaH+9R+leR57j6NVF2y1s6bTI6g9VPXwouuoulbg9wfHcNLSY15+lQ4Zjjb7t3RTs3OehplbxoI7+v+objzHLWKoxnDQ4MNHj18+tBtANiEDfyvGi4VWXUgikeN9msrl1E8jruOnlU8FdYHI0ow6+63ptTa1xNgYdTpzX9K4qj9yCGxtQmdC3LUFNV6HlVuMw6YhYPdbl0mnr2bd3VGyt9/PrSnEYNkJzJI5x9xXFY1MoJ+sH9nL11MQlpxsDDzyAOnOvU14dh++jK2mujCSuh/pXqaOpmath6nE/Nler1eqzMmeqdu4QQRoQZFQr1dOn072f4uMRZ1MOmjDnP4vWm1rBTPe3XL1jUV8r4TxRrF1XXlv0IO4NfS8Bjw6rctnuNr5HmD61l58Ww2Op6/4brPXx7W/UP3hJeLqxmH/tsw5kjuk0XhMGHsjMSWzHvDdXXaf9NV4UqWdTtcH1/sUvweOKu9q6sq+jCYPnPlFKBE1NhbgeIyxGHuBwjMvZMYBMxBMiSNiI3oLH8GKWyW/iDNrkHfAbY/8TTBrhKpaBlwpKBh3XTodfe8aqsXrpdnW051AymNhAI31Gpo4sMw9hUV8NvMCVyx2ZVtpJQeXgSYou5gm7xtq0e8mmZACdRHLMu/SrL6dm1u4O4JyrmAzL1BPNTOnSo4q1ett2gzdmNyrSDI+Ib0QgnnkeZm71qAUGUd4MkCSe7sB7+41maKscbuhpOVgV1CjcgarB2NPMVgFv2wyIpMy4BhsybMp8Bv1rPsAwVWYyC2S4F70SDJg6ifWoJETtPKmavgnHS2Ux2bKBIOsg7DzrV2itxcy/8AFfNLN3K5U+7rDbHZTP1+larhfEysEN72k7hopuN5T1Gm4sdxjftAd1h3Tseh6eHnUHsmIWSQNA3LxB50xF9LspcgMRtyPiDQ120yGDP+luQHQ0yhUrqxB57i63ic4yt3XB58/wBaIw3EyDkuDTrzr1+yt3uuIddZ6+tcewV0uiRyb9agRrVL72Hy95AGB35iq0uFdUMjpyqSXWtj+H6ruCPDpVd5xcGe13WHvIdD6CpgqSYSuLW53SIP1B6ipWb2Qwxno3MjxoInOo0hvkarW86yCMw6Eaihu4e0E8RrfsKRmGhHMaTQv+I3rf4XT6jzoazfiMjHLzU8qYG93dV0/Euv0qLgFdvcuwuIRysKVbw2Oh57V6qeH4SLisjA67fytr4bV2nC6mTqdgefmqvV6vVZmfPV6vV6unToNP8A2Y492D5W/wAt/e/0+IrP1JahlDCjGYsrYnDoeRPrtu5opB8QRXMXhO1GYEBvvWW9ieIuwa0dVXUdR4eVam4INY+RdjbZ7nR6j18e8dxig7EWzGcA7HWG8OlVWuJX7txksp2eQSQ20/nvXsNjW1HQA7Tr1150z4PiTcY5gJGmaNSPGpBuE/FlgCYLiSt9Ws4hRbeJUx3Z6jprM0Atp8NcUHqJcHu3FO8jbSndwhmCuquAWjMBpoKnxXBKbB02BI8I5eVFEjLR2jqZwm5YuuLcuiTl20U6Eaamg7iE5FdYGy5h3ToZYMuoInamdrEN2SsDBa6yN4rMVViMWvdV0zKxzCGKlDqO6RyIG1GVjw5qKsXjwU7J7ZJ/9vLrtpmzc5H2qdrGsSIdVgARmB1GxjlTHimGsqiN2ZJzblySNDs0SPSlr2VRjChsyJGeCQXnWY1I61FccRRYniaPDY8juXVkCCCdCPrpTwcQbsztdXxPejz51jLGHiUBOYkd8kkxG0EwRTTBl7MDPmGaNRtTA0rZMIuMlvSAY7vn3l8P760xw+OHuuQw5E/ZhyNDTmGaIbqN6KwrC8hDgEjSefzoxKj0ZG7bNvVRKnx2odoHeEEHUxup6ir8LeKubfvKOu9VY3DC2wK/LlXGcvdSNrEZSBc79sn3uan+4oi/guatmH1+dU2mho5MJIO25/SuXLhtGF2PI7DyqJJB8SLWQdCCD12qm0blk6d9OfhTnDXMwggHzFWnh65C6krHIGR8jRFeIAzeDBeH3ldlYAEyfP3TXqhwtQ14aAHWSNJ7p3rtSLqZ2pCl5//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81804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92500" lnSpcReduction="20000"/>
          </a:bodyPr>
          <a:lstStyle/>
          <a:p>
            <a:pPr algn="just">
              <a:lnSpc>
                <a:spcPct val="150000"/>
              </a:lnSpc>
            </a:pPr>
            <a:r>
              <a:rPr lang="en-US" b="1" i="1" dirty="0"/>
              <a:t>Pathogenesis:</a:t>
            </a:r>
            <a:endParaRPr lang="en-US" dirty="0"/>
          </a:p>
          <a:p>
            <a:pPr algn="just">
              <a:lnSpc>
                <a:spcPct val="150000"/>
              </a:lnSpc>
            </a:pPr>
            <a:r>
              <a:rPr lang="en-US" b="1" i="1" dirty="0"/>
              <a:t>Atheroma formation:</a:t>
            </a:r>
            <a:endParaRPr lang="en-US" dirty="0"/>
          </a:p>
          <a:p>
            <a:pPr algn="just">
              <a:lnSpc>
                <a:spcPct val="150000"/>
              </a:lnSpc>
            </a:pPr>
            <a:r>
              <a:rPr lang="en-US" b="1" dirty="0"/>
              <a:t>1- Development of focal regions of chronic endothelial cell injury </a:t>
            </a:r>
            <a:r>
              <a:rPr lang="en-US" u="sng" dirty="0" smtClean="0"/>
              <a:t>endothelial </a:t>
            </a:r>
            <a:r>
              <a:rPr lang="en-US" u="sng" dirty="0"/>
              <a:t>dysfunction</a:t>
            </a:r>
            <a:r>
              <a:rPr lang="en-US" u="sng" dirty="0" smtClean="0"/>
              <a:t>.</a:t>
            </a:r>
          </a:p>
          <a:p>
            <a:pPr algn="just">
              <a:lnSpc>
                <a:spcPct val="150000"/>
              </a:lnSpc>
            </a:pPr>
            <a:r>
              <a:rPr lang="en-US" dirty="0"/>
              <a:t>2-Endothelial dysfunction with subsequent</a:t>
            </a:r>
            <a:r>
              <a:rPr lang="en-US" dirty="0">
                <a:sym typeface="Wingdings"/>
              </a:rPr>
              <a:t></a:t>
            </a:r>
            <a:r>
              <a:rPr lang="en-US" dirty="0"/>
              <a:t> Increased endothelial permeability to lipoproteins and other plasma constituents </a:t>
            </a:r>
            <a:r>
              <a:rPr lang="en-US" dirty="0">
                <a:sym typeface="Wingdings"/>
              </a:rPr>
              <a:t></a:t>
            </a:r>
            <a:r>
              <a:rPr lang="en-US" dirty="0"/>
              <a:t> </a:t>
            </a:r>
            <a:r>
              <a:rPr lang="en-US" dirty="0" err="1" smtClean="0"/>
              <a:t>entery</a:t>
            </a:r>
            <a:r>
              <a:rPr lang="en-US" dirty="0" smtClean="0"/>
              <a:t> </a:t>
            </a:r>
            <a:r>
              <a:rPr lang="en-US" dirty="0"/>
              <a:t>of lipoproteins into the intima of the vessel </a:t>
            </a:r>
            <a:r>
              <a:rPr lang="en-US" dirty="0">
                <a:sym typeface="Wingdings"/>
              </a:rPr>
              <a:t></a:t>
            </a:r>
            <a:r>
              <a:rPr lang="en-US" dirty="0"/>
              <a:t> LDL, VLDL </a:t>
            </a:r>
          </a:p>
          <a:p>
            <a:pPr algn="just">
              <a:lnSpc>
                <a:spcPct val="150000"/>
              </a:lnSpc>
            </a:pPr>
            <a:endParaRPr lang="en-US" dirty="0"/>
          </a:p>
          <a:p>
            <a:pPr algn="just">
              <a:lnSpc>
                <a:spcPct val="150000"/>
              </a:lnSpc>
            </a:pPr>
            <a:endParaRPr lang="en-US" dirty="0"/>
          </a:p>
        </p:txBody>
      </p:sp>
    </p:spTree>
    <p:extLst>
      <p:ext uri="{BB962C8B-B14F-4D97-AF65-F5344CB8AC3E}">
        <p14:creationId xmlns:p14="http://schemas.microsoft.com/office/powerpoint/2010/main" val="30928972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robbins12-12"/>
          <p:cNvPicPr/>
          <p:nvPr/>
        </p:nvPicPr>
        <p:blipFill>
          <a:blip r:embed="rId2" cstate="print">
            <a:lum bright="6000" contrast="12000"/>
            <a:grayscl/>
          </a:blip>
          <a:srcRect b="5539"/>
          <a:stretch>
            <a:fillRect/>
          </a:stretch>
        </p:blipFill>
        <p:spPr bwMode="auto">
          <a:xfrm>
            <a:off x="-1" y="0"/>
            <a:ext cx="4953001" cy="2438400"/>
          </a:xfrm>
          <a:prstGeom prst="rect">
            <a:avLst/>
          </a:prstGeom>
          <a:noFill/>
          <a:ln w="19050">
            <a:solidFill>
              <a:srgbClr val="000000"/>
            </a:solidFill>
            <a:miter lim="800000"/>
            <a:headEnd/>
            <a:tailEnd/>
          </a:ln>
        </p:spPr>
      </p:pic>
      <p:pic>
        <p:nvPicPr>
          <p:cNvPr id="5" name="Picture 4" descr="robbins12-12A"/>
          <p:cNvPicPr/>
          <p:nvPr/>
        </p:nvPicPr>
        <p:blipFill>
          <a:blip r:embed="rId3" cstate="print">
            <a:grayscl/>
          </a:blip>
          <a:srcRect l="2019" r="2063" b="4793"/>
          <a:stretch>
            <a:fillRect/>
          </a:stretch>
        </p:blipFill>
        <p:spPr bwMode="auto">
          <a:xfrm>
            <a:off x="4953001" y="0"/>
            <a:ext cx="4191000" cy="2286000"/>
          </a:xfrm>
          <a:prstGeom prst="rect">
            <a:avLst/>
          </a:prstGeom>
          <a:noFill/>
          <a:ln w="19050">
            <a:solidFill>
              <a:srgbClr val="000000"/>
            </a:solidFill>
            <a:miter lim="800000"/>
            <a:headEnd/>
            <a:tailEnd/>
          </a:ln>
        </p:spPr>
      </p:pic>
      <p:pic>
        <p:nvPicPr>
          <p:cNvPr id="6" name="Picture 5" descr="robbins12-12b"/>
          <p:cNvPicPr/>
          <p:nvPr/>
        </p:nvPicPr>
        <p:blipFill>
          <a:blip r:embed="rId4" cstate="print">
            <a:grayscl/>
          </a:blip>
          <a:srcRect l="1961" t="5214" r="1982" b="24211"/>
          <a:stretch>
            <a:fillRect/>
          </a:stretch>
        </p:blipFill>
        <p:spPr bwMode="auto">
          <a:xfrm>
            <a:off x="-3" y="2438400"/>
            <a:ext cx="5029201" cy="2310765"/>
          </a:xfrm>
          <a:prstGeom prst="rect">
            <a:avLst/>
          </a:prstGeom>
          <a:noFill/>
          <a:ln w="19050">
            <a:solidFill>
              <a:srgbClr val="000000"/>
            </a:solidFill>
            <a:miter lim="800000"/>
            <a:headEnd/>
            <a:tailEnd/>
          </a:ln>
        </p:spPr>
      </p:pic>
      <p:pic>
        <p:nvPicPr>
          <p:cNvPr id="7" name="Picture 6" descr="robbins12-12c"/>
          <p:cNvPicPr/>
          <p:nvPr/>
        </p:nvPicPr>
        <p:blipFill>
          <a:blip r:embed="rId5">
            <a:grayscl/>
          </a:blip>
          <a:srcRect l="4236" b="9886"/>
          <a:stretch>
            <a:fillRect/>
          </a:stretch>
        </p:blipFill>
        <p:spPr bwMode="auto">
          <a:xfrm>
            <a:off x="5029199" y="2286000"/>
            <a:ext cx="4114801" cy="2209800"/>
          </a:xfrm>
          <a:prstGeom prst="rect">
            <a:avLst/>
          </a:prstGeom>
          <a:noFill/>
          <a:ln w="19050">
            <a:solidFill>
              <a:srgbClr val="000000"/>
            </a:solidFill>
            <a:miter lim="800000"/>
            <a:headEnd/>
            <a:tailEnd/>
          </a:ln>
        </p:spPr>
      </p:pic>
      <p:pic>
        <p:nvPicPr>
          <p:cNvPr id="8" name="Picture 7" descr="robbins12-12d"/>
          <p:cNvPicPr/>
          <p:nvPr/>
        </p:nvPicPr>
        <p:blipFill>
          <a:blip r:embed="rId6">
            <a:grayscl/>
          </a:blip>
          <a:srcRect t="4984" r="2296" b="13373"/>
          <a:stretch>
            <a:fillRect/>
          </a:stretch>
        </p:blipFill>
        <p:spPr bwMode="auto">
          <a:xfrm>
            <a:off x="-3" y="4749165"/>
            <a:ext cx="5029202" cy="2108835"/>
          </a:xfrm>
          <a:prstGeom prst="rect">
            <a:avLst/>
          </a:prstGeom>
          <a:noFill/>
          <a:ln w="19050">
            <a:solidFill>
              <a:srgbClr val="000000"/>
            </a:solidFill>
            <a:miter lim="800000"/>
            <a:headEnd/>
            <a:tailEnd/>
          </a:ln>
        </p:spPr>
      </p:pic>
    </p:spTree>
    <p:extLst>
      <p:ext uri="{BB962C8B-B14F-4D97-AF65-F5344CB8AC3E}">
        <p14:creationId xmlns:p14="http://schemas.microsoft.com/office/powerpoint/2010/main" val="26612742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85000" lnSpcReduction="10000"/>
          </a:bodyPr>
          <a:lstStyle/>
          <a:p>
            <a:pPr algn="just">
              <a:lnSpc>
                <a:spcPct val="150000"/>
              </a:lnSpc>
            </a:pPr>
            <a:r>
              <a:rPr lang="en-US" dirty="0" smtClean="0"/>
              <a:t>3- </a:t>
            </a:r>
            <a:r>
              <a:rPr lang="en-US" dirty="0"/>
              <a:t>Adhesion of blood monocytes and other leucocytes to the endothelium is followed by migration of the monocytes into the intima and transformed into </a:t>
            </a:r>
            <a:r>
              <a:rPr lang="en-US" dirty="0" smtClean="0"/>
              <a:t>macrophages.</a:t>
            </a:r>
          </a:p>
          <a:p>
            <a:pPr algn="just">
              <a:lnSpc>
                <a:spcPct val="150000"/>
              </a:lnSpc>
            </a:pPr>
            <a:r>
              <a:rPr lang="en-US" dirty="0" smtClean="0"/>
              <a:t>4- </a:t>
            </a:r>
            <a:r>
              <a:rPr lang="en-US" dirty="0"/>
              <a:t>Smooth-muscle migration: from the media into intima</a:t>
            </a:r>
            <a:r>
              <a:rPr lang="en-US" dirty="0" smtClean="0"/>
              <a:t>.</a:t>
            </a:r>
          </a:p>
          <a:p>
            <a:pPr algn="just">
              <a:lnSpc>
                <a:spcPct val="150000"/>
              </a:lnSpc>
            </a:pPr>
            <a:r>
              <a:rPr lang="en-US" dirty="0" smtClean="0"/>
              <a:t>5-As </a:t>
            </a:r>
            <a:r>
              <a:rPr lang="en-US" dirty="0"/>
              <a:t>fatty streaks progress to intermediate and advanced </a:t>
            </a:r>
            <a:r>
              <a:rPr lang="en-US" dirty="0" err="1"/>
              <a:t>atheromatous</a:t>
            </a:r>
            <a:r>
              <a:rPr lang="en-US" dirty="0"/>
              <a:t> lesions, they tend to form a </a:t>
            </a:r>
            <a:r>
              <a:rPr lang="en-US" dirty="0">
                <a:solidFill>
                  <a:srgbClr val="FF0000"/>
                </a:solidFill>
              </a:rPr>
              <a:t>fibrous cap that walls off the lesion from the lumen</a:t>
            </a:r>
            <a:r>
              <a:rPr lang="en-US" dirty="0"/>
              <a:t>.</a:t>
            </a:r>
          </a:p>
          <a:p>
            <a:pPr algn="just">
              <a:lnSpc>
                <a:spcPct val="150000"/>
              </a:lnSpc>
            </a:pPr>
            <a:endParaRPr lang="en-US" dirty="0"/>
          </a:p>
        </p:txBody>
      </p:sp>
    </p:spTree>
    <p:extLst>
      <p:ext uri="{BB962C8B-B14F-4D97-AF65-F5344CB8AC3E}">
        <p14:creationId xmlns:p14="http://schemas.microsoft.com/office/powerpoint/2010/main" val="19579311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robbins12-6"/>
          <p:cNvPicPr/>
          <p:nvPr/>
        </p:nvPicPr>
        <p:blipFill>
          <a:blip r:embed="rId2">
            <a:grayscl/>
          </a:blip>
          <a:srcRect t="15350" b="16957"/>
          <a:stretch>
            <a:fillRect/>
          </a:stretch>
        </p:blipFill>
        <p:spPr bwMode="auto">
          <a:xfrm>
            <a:off x="0" y="0"/>
            <a:ext cx="9144000" cy="5029200"/>
          </a:xfrm>
          <a:prstGeom prst="rect">
            <a:avLst/>
          </a:prstGeom>
          <a:noFill/>
          <a:ln w="19050">
            <a:solidFill>
              <a:srgbClr val="000000"/>
            </a:solidFill>
            <a:miter lim="800000"/>
            <a:headEnd/>
            <a:tailEnd/>
          </a:ln>
        </p:spPr>
      </p:pic>
    </p:spTree>
    <p:extLst>
      <p:ext uri="{BB962C8B-B14F-4D97-AF65-F5344CB8AC3E}">
        <p14:creationId xmlns:p14="http://schemas.microsoft.com/office/powerpoint/2010/main" val="26597192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2" name="Picture 14" descr="http://www.cssd.us/images/medicalinfo/hyperten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743200"/>
            <a:ext cx="2762250" cy="2085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lstStyle/>
          <a:p>
            <a:r>
              <a:rPr lang="en-US" dirty="0" smtClean="0"/>
              <a:t>Blood pressure</a:t>
            </a:r>
            <a:endParaRPr lang="en-US" dirty="0"/>
          </a:p>
        </p:txBody>
      </p:sp>
      <p:sp>
        <p:nvSpPr>
          <p:cNvPr id="3" name="Content Placeholder 2"/>
          <p:cNvSpPr>
            <a:spLocks noGrp="1"/>
          </p:cNvSpPr>
          <p:nvPr>
            <p:ph idx="1"/>
          </p:nvPr>
        </p:nvSpPr>
        <p:spPr>
          <a:xfrm>
            <a:off x="457200" y="1219200"/>
            <a:ext cx="8229600" cy="5105400"/>
          </a:xfrm>
        </p:spPr>
        <p:txBody>
          <a:bodyPr>
            <a:normAutofit fontScale="92500" lnSpcReduction="20000"/>
          </a:bodyPr>
          <a:lstStyle/>
          <a:p>
            <a:pPr algn="just"/>
            <a:r>
              <a:rPr lang="en-US" dirty="0"/>
              <a:t>In any system made up of a pump and a closed system of pipes such as the heart and the blood vessels, pressure is proportionate to the amount of fluid pumped into the pipes times the resistance to flow in the pipes. </a:t>
            </a:r>
          </a:p>
          <a:p>
            <a:pPr algn="just"/>
            <a:r>
              <a:rPr lang="en-US" dirty="0" smtClean="0"/>
              <a:t>Pressure = flow x Resistance.</a:t>
            </a:r>
          </a:p>
          <a:p>
            <a:pPr algn="just"/>
            <a:r>
              <a:rPr lang="en-US" dirty="0"/>
              <a:t>In the cardiovascular system, this translates into: </a:t>
            </a:r>
          </a:p>
          <a:p>
            <a:pPr algn="just"/>
            <a:r>
              <a:rPr lang="en-US" sz="3200" b="1" dirty="0" smtClean="0">
                <a:solidFill>
                  <a:srgbClr val="FF0000"/>
                </a:solidFill>
              </a:rPr>
              <a:t>Pressure =CO x Resistance</a:t>
            </a:r>
          </a:p>
          <a:p>
            <a:pPr algn="just"/>
            <a:r>
              <a:rPr lang="en-US" dirty="0"/>
              <a:t>Thus, blood pressure </a:t>
            </a:r>
            <a:r>
              <a:rPr lang="en-US" dirty="0">
                <a:solidFill>
                  <a:srgbClr val="FF0000"/>
                </a:solidFill>
              </a:rPr>
              <a:t>increases when there is an increase in cardiac output or when the diameter of the blood vessels (principally the arterioles) is decreased</a:t>
            </a:r>
            <a:r>
              <a:rPr lang="en-US" dirty="0"/>
              <a:t>.</a:t>
            </a:r>
          </a:p>
          <a:p>
            <a:pPr algn="just"/>
            <a:endParaRPr lang="en-US" dirty="0"/>
          </a:p>
        </p:txBody>
      </p:sp>
      <p:sp>
        <p:nvSpPr>
          <p:cNvPr id="4" name="AutoShape 2" descr="data:image/jpg;base64,/9j/4AAQSkZJRgABAQAAAQABAAD/2wBDAAkGBwgHBgkIBwgKCgkLDRYPDQwMDRsUFRAWIB0iIiAdHx8kKDQsJCYxJx8fLT0tMTU3Ojo6Iys/RD84QzQ5Ojf/2wBDAQoKCg0MDRoPDxo3JR8lNzc3Nzc3Nzc3Nzc3Nzc3Nzc3Nzc3Nzc3Nzc3Nzc3Nzc3Nzc3Nzc3Nzc3Nzc3Nzc3Nzf/wAARCACRALMDASIAAhEBAxEB/8QAHAAAAAcBAQAAAAAAAAAAAAAAAAECBAUGBwMI/8QARBAAAgEDAQUEBggDBQgDAAAAAQIDAAQRBQYSITFBE1FhcQcUIjKBkSMzQlJykqGxgrLBFVNic6IWJDRjg9Hw8TVDwv/EABoBAAIDAQEAAAAAAAAAAAAAAAIDAAEEBQb/xAAlEQACAgIBAwUBAQEAAAAAAAAAAQIDESExBBITIjJBUWEUBYH/2gAMAwEAAhEDEQA/ALXLfTXF/OXdst0LdxPL5iubSyHkzce5jTa6+iuBKG5SHeJ7if8A18qcpx44rmZbPWRrjFJpHe0eQHLM3PvqWgukjAGAT1yKgnuDGOHDHiKFvch5PpG4UUZ40Ks6dT20W+G9t0jeS4WNUVck7oPD5UyTXO0nZYrOKNfs9qfaI+HCqXJtGt3tHDpgO5DHulhn3mLYyfLh86nkdoImljTeKM2/GoBYnoB3HlWmE2+Di9TSq5FjstStpZxbTwJDMThOAKv5Hv8AD96k+zj+4v5RVNuwk9uGDEEDII5jHH4Y/cVadIuXvNLtbiUASSRAv59aZF5Mso42Oeyj+4v5RQ7KP+6Q/wAIpVDNGCJ7KP7i/lFDso/uJ+UUrPhQBHdioQT2cf8AdJ+UUOzi+4n5RS+P3qL4CoQT2UfRI/yih2Sf3SfIUZ3evCjGOhqEEmKLrEv5RRdlD0RR/CKXx8CKHDqtQhzMIHJY/wAoo+zUDjEnwUUZ3DyJzSuOPZPzqizkUtzwaJc/hFJMEJ9wqp8ga7EuOaE+Vc3MR+sQg+VTBBnLJPDIY1kGByyKFcbpIe3bdPDh9rwoUJMFGkR5ZpFXBBc/vXUb0Me6+SV4ZJ5jpXW5CwswJySSeHnUZqF32Ssw4rjivh/6rmt9p7CCc0sD1GjPFivmTTHVL9baBzCwPD3lwcVX77UHjhwW9pzgY7qr2t6mbOw3WYmWXO6p/ehi3N4QyxRpi5yfA3ub2SXUWvLNmF1Fx4N9YOORjof3+ArSNk9s7PWbZRcSLb3q8JVk4I5xzBxgEmsOeWRXEociQHO8DxzVt2ds9G2hDveJ2V3GMzKrlVf/AJgA4c+Y+NdCMO1YPL22+Rts1fWNYsbGENNeWy72SFWQMTkYJAzk/wDnKpnYnaiz1GzS1JEbR+zGN7PsjkCe/vPKvPurWaaTqUtpbyrLbe/G4AG8p6HxFWPYTVLSx12yOp3LRxNKAVA6d7dwzj/wVfDENZR6O+XxoeYHwolKsoZcEEcCOVHmmiQA0fPxosnwojjxFWQMjwocO+h5Ggc9VqEDBYchn40RweY86HD8NDyOahADH2W/Wj9ocqInvWhhe8ioQJm70oYXnkigd77LZ86PPetUWFunmr/OiJkH2Q3lQO4efChhvsycO41CEZdtm4f6Mjl08KFHeB/WXyRnh+1Ch2QzS71VHuJkJ4h2X5Goy9uAyrhuJNRGqGSDULonkZnI/Ma5tfH1WRhxZI2YeY5Vx222e8gowhobX1ysbSTyt9DEMKBzOOnxqnXl3Je3TXEnDPBV6KOgFTBthqMT2pleORMFCykRsxHLPfyFQd5bzWMpiuIyjDoevketdDp61Hfyed/0eplbLtXtRzkI3QAONLsrmazuori3bdljOVP9D4Y4U2yTR1oOUy421hZavnUYy5hdgktuD9U33fw9Qe7hzFXaXTdK2ksEt7wCC6hULFcRKA6qOQPePA1lGiarNpF6LmAB1I3ZYmPCROoP9D0NaXZXENxbx3dlJv28o9k9QeqsO8UUcPQMvsldJ2g2s2LRba+tBrOkJwWaAEug8uJHkRjxq06T6WNldQAEt1JaydRJGSB/EuRVV0/WZrVwH4p+oqwxHS9VUNeWVvc559tCrZ+dW4Y4BznktdttXs9dDMGs2Tf9UD96fxalYzfU3ts+eWJFP9app2P2JuYybjSba1IGT2crwj4brCqtqWiejaGbs7Z71ZGO7vRXTsAf4iaXKfbyFGtz9pp+q7S6JpE8UGqapa2ssvFEkfBYd4qShljnjSWCRZI3XeVlbII76xv/AGeu4ykWzGrzz7x4xXhVoQPPHP4GrdslLq+gxrZavpIFtn2ZrBu0iQ/h94DyHwqo2ZClU48l6492aLh5UlGSRQyPlTyPfS+PnTBQMNzDD40MnqvGk+znlg0Yz9lqhBPsk8yPjS/aHJgfOiYkHiM+NFhO4g1CBlm+0mfLjSD2RPElT8qVhhycHzrnLcRxj6XAHfkVCxheKBcPhieXXwoVxubq3adihGOH7UKHRezNNZsY5nmyvHfb9zVJuY2gFzCeQUjjWj3gzJJ37x/eqFtSm52xTAMiEfGuVj1HtHLFOfwr+t38cFn6jGN5mwzEH3eOf1qBu7y4vChuZnlKDdUt0Fc5pGeV2ZixJ4muVdWMVFHkrbHN5FKaWK50pTVsWLFS+zuuS6PcElWltJCO3hBxn/Evcw/XkaiBRihKNYSSCdIpYZkmilXfikXk4zj4EciOYNd0v0sRvFyf8NZtoesPpkpSWAXVnIcyQF9055b6NzVwOGR04HhVkuFCWaajaTvqNmzbvbn2WiP3ZF6N+h6U1TyC4lvTayPs29ajWOHGCzDfznwPA1Stckt7nUZLjTLadoQA7JFExP4iBwUfLrTG6nlulMS5RV5+eaktjNfuNIee0LkxuFGD0HHH74pFs48DqoyX5ktGz2owxLFDYanHeB4hK4UFWhJHFHB6g5q66bqtxFFl5FK9A3WqlsdoUlxdahqjRBLecBIzy3jnJI8OVT1yLazH0jpleQZgM1leto2x2sPZZbPWi77hjx4ryNSY1WJcbzAfHjWYza6A3C/Cjmoj6fpXOPadSTHdKJ16SZ3T8aJXNAPp0zWV1O3IP0qY8TRJqllJIEWUFjwAFY8+0Bt2YwqJCeWTwH/em9ptHfPrFqZZyUL4KgYHEHuo1fIXLpYpZNua6hjP1g8qQdQjYcJEHxrPP7QZ2zk/FqZC4kMrZZuvWj8orwGiXWpwxAjtA7dynNVzXtfh02xmvrtt2OMcF6segHiTVdTUGgG/I4CKCWZm4Ad5qp31zdbc63HbWxaPTLc5Ljkf8R8+g7qryZL8SiWXZm+vNV0aK+uy3azSSsQCQAO0bAGOgGBQq0abbRWljDbwRhY4xuqB3UKmWBogrh/ppfxt+9UzaQ75nAwd0ZGatjtvTzD/AJjfvVYjZpdoEEa75EyPukcDhhwPyrAtyPXSwqsfhTNsdnLjZzVfV5kk7GWNZbeVh9YpAJ+IJIIqBNerdstmLLa3RXsrsCOQAtbz7uTC+Ofl3jqK8zbQ6Je7P6rNpmoxdncRHmD7Lg8mU9Qa6qejyDWyLoxzoYxRirKFCjXnSa6xihZDrGoxx51JaRf3Ol3DSWkiqHXdlSRd6ORe516io9eGKkbWER3aLLzWMykdMjkPGhbwHGOR/pUAurmOAyG3hON+aRDyPUDqavtpoex+nFLiRZ7+cD3riT2W78oAAfjmqQJDJMsjsMk5z0p+2oxIrYbtCvJQwrI5yzo6Cqgo+plyvtr5mUw2caxxKN1AOAA6DFVW8u7i4cvI+ck8TVck2omMhAtolTPDOc0I9oYm+uRhj7vEVbrs+QVbV8MnF4UmfGAFPnUS+v2wH0Ydj4pXAa5Gz+2j48BU8cvoJ2w+yWO9kDOKDSPEyOh4xsrZ8jmo0avaNz7X5UsatbMMKsrDwXNTtl9AucH8miRSFwGU8Dx+Fc9Qv7XTojPeTCNegPNvIdap1vtFqE8aWumW6b6DBZvbfu5Dl8afWOzVzeTi51qZ3ZuOC2WPh4fCr9vIvngbSz6htPP6vbo0Ngp9vj734u/8NXDZ6CPSIlhgjAB4sx5se811tYYbaJYbdEjReSqKeWNv6zdonIZy3lV5b4KxhbLBaMz2yMUxkZxQrv20a5VPdBIHwoU3Bm0UNrrcvbjiMCVwfzGokaVHb6g19bSsSxyVbmPjTi7hb164x1lc/wCo10hG6Pa4iub3NHsXCMoLJq2zl417pMErn2sFG8cGovbvY6z2u0vspMRXsIJtbjHuMeh71PDI+POnOxSyDRFZ13QzkqD3VPDhxrqQbcUzyN8VG2SR5E1jSrzSNRn0/UITFcwthlP6Ed4PMGmGK9NekXYi22t0/fh3YtUgU9hOeCkc9xvA459K853un3NjezWV5C8NzA5SSNxggijyL5GiKc11A4V0EeKfaXp5up8sPol4t4nuoJSxtjIVtvA60Ww4esyjp9GP60q+iC3LSOrMjLglT7SEcm/ep2OEqvBeVN5oeJOONZFc3LJt/nXb2ldaFX9+dDH19oUJI0uNyOJB2S8zj3vAVMNbRE5Mak9+KDKO6j8q+BX87ztkHd2nZx74AGPeArpb2cU0QYDnUpJErqVYcCMUx0smKWa2fmpyKJTbjop1pTX6JOnxryX9aVHZx7w9mpJk8KJUAOaV5JfYxVx+i27HWWhboXUNLtLgnrKgY1p+l7MbKyIJrPRdNV/8hcisQtLtrYgg1ddmdqDC6q71IWuL3tEtpU1rTLvtXpsMdlA1vbxxLE5UiJQowR3DxAqoyQdmw45B5GrzDqVvqtnJDI6+2uM569DVbmttwtGwwwOCp6UyzEtoTXmHpkRTR+1nHCp/RbUQ2pnb3iM0wSAEbvVamHYR6bnlhKutFWvWCJtpTLGXJzmR/wCY0K4aQd6wRu9nP+o0KsQ+SHvbdjczkAkmRunia5WUS+sATe6Ty76brrJF/dI+PZnkXj4MR/SnUi29/NBJHN2Loeg4fOsPyewWexJmn6XNFJaxrEAAigBRwwKfA1VdnpioRZJUZhjih96rQpBGQc10K5ZieX6qrx2M6c6q+2Ow+l7TxNLIgg1Ls9yO7VTkYOQGH2h/Q8KstKBphm4ejy9q+hX+las2l39qyXQbCboyJB0Zccwa0rYT0eXj2qz65vWsJDbluF+lbuZj9ny4nvxWoy2dpPcw3M1tBJPBnspXjBaPPA7p5jh3U5HKqcU1hh+SSeVoqDej/SsYSa5B8WU/0pjfejaCSM+qXzrJ07WMEH5YxV1vry10+Bri9uIreFRlpJXCqPiaqkvpR2OilMZ1Zmx9pLWVl+YXj8KDwVv4DXU2p5yZ/rmyupaSzG4tmMQ5SoMofj/3xVflhKcW5VuFxtdo0ujT6hYXcNzEi72d04Izx4Eccd1ZttFtbpPrUUui2cMMhVvWcQgoTkYxkdeOeFZ7Ku3g11X+TUl/0qYiZiFVWYngABkmo29ja01GGR1ZN8brBhgg1ZV2risZWu9NtIopJF9uQRcIzy9noM86MbRWm0e5ZbQSiWDfVhOAO0jIOeB58cY+NSGY7a0FZBS0nsi1PfSmAxVvmtdmNVspF0yCWyuo4y0bFsh8dD51B/7O60bEX/8AZs/qpXeEmV5d+7nP6UD/AAvGFsiKXGzxtvKcUkr1o+lUWT+kbQXFqy5c8DV00/W4NS3RIVWXGN4jnWWhqkdPu3gcFT8zVZceC3FSWzW7bSZrgB1kiQc97Of0pOuxm0sZIjIHITiyjFV/Z/aZopFVn+Zqa2kuUubRpIwAJADgVprmnH9MdtbjJfRG6KMabEPFv5jQrrpS4sI/Nv5jQosGdvZnt9bsuoXRHWeQ/wCo12t3ZMDNP7yPN7cf5rfua5dkM1z3ye0gvSh1Z38sMgKsRjGKvezW0AupFtZzhzwWs+SIHlUnpkTRXMUqZBjYNw60ddji0Z+q6eFsHnk1XNHzpCNvIp48RnjSga6R5FixUTtTtBa7NaNNqN57Sr7McY5yOeSj/wA4CpTPdWT+kUPtR6QtH2WyRaRKsk+O9slvL2FwPxVZBroOy2r+keZdd2rvJYbBj/u8EHs5A+4DndXnx4k1frb0ebIwQiP+w7aTh70uXY/EnNWOONIo0jiUJGi7qqOSgchS6hRm1pZBBfaLqc/YQl2jjt04AJnhjuyCKzn0h7Kvs7dRSQNI9jOSFkY8Ub7p/cVePSVpGoWOuya3bh3tpgm8yn6tgAOPcCAKGkbTQXVoLTWEjuIJFwUkQMD8DWWL7JbN7j5Ipox71uRImgDERngyg8DXSO83bKe2VIwJsZbHEYIIx8q2BtltiLqaSR7JFL4O6kzqF8gDwpvqfou0C9h3tGuprSXGVDOZEz5Hj+tPU4szSqkjPtEvm0639ekuDMYnGIRyI673XFaNYbff2haLG/Y732REMDHdjNZhregans3edjfxboPuypkxv5Hv8Kc6C9tdXKpI8MM3Idq26r/GgnDKzEbVbhqMya1e2W3v5kjAEed5QO4jP9aYFVPXFbNpGz+kato1ubm2jklC7pkjcq3A9451H3/o1spMmyvZI8n3ZU3v1GKR4pYyhzvr7sMyYoVPDl30oSYHDnV/k9Gmojf9XurV/Biy5/SojVfR9rtrA80dqk6qPaWGTfbHgMAmh7JL4D8kPsrEN80b5HDB51plu5uNI0/r2kQbPmKyhoZu17Ls37QnG7unOfKths9PeHTbVZDudlAo49+KZUtsVfLSJKzso4bZE3uQ7/GhTCyuXa3B32PtMP8AUaFPyY2v0ql8QLu4/wA1v5jXFFJ6V21GGSLULmOZSjCVshvM0uJVwOI+dc5pps9nBpwTQq3hJI4VZ9nLNJbtWkxurxA7yKrk91DZQdpIRk8EBON41M7NXEqdnLM2Xc7x8BR1+5ZM/VKTqeC/Hyo6SjBlBHUZo+NdE8m1gOss0L6X06au0n/1277n5Ih/+jWpisr1ORNA9NlpczERwalbqgY8AWYFceJyi/MVCjVc0AaBFAVCEXtVbi52Z1WFcbzWku75hSR+orz28zIyupIBGRXpaWNZYnjcZV1KsMdDwNec9ptOfRtTms7r6MoxCbxxvL0Izz4UmxZaNVEvS0Jhv5VbeEh4jvqw6NtBPE4VnOPGqUlxEp+tQ/xCnVte26MCZVH8QpbQ5Szyao2o2OsWhttQWOSFxh1k5VWL30Z6dc3cc+m6g8NoeLROhkIPgSeVcNKvIODdqirkcT7RPkK0bRNFmm+mvd6KHd9mLeO+fEkHA8quDm9IGzxxWWHoyDS7ZIku2cpyLLirXbTi4gSUDeDDiR30zEGn2yBRCjY7xk/rRxSkZW1i3AePAcPlT4QlHlmWy2M/gexRhXLI/PoaVKygEuowOORXANcYzIFPlUXrGqrAPVzMqs/+KmcCs5IvV49Ok1M3kNuhuSMNIRzppO09yxGcjurtgMuQQSaW27b2skr4HDgTS8B5GWnjdtVB6M38xoV30jTr65sI5kgbddnKknGRvHFChwynyS21P/yf/TH71HLyFChSp+5m+n2RE3H1a+Zp1bch+ChQoVyHZ7SWj9xfIUqhQrWckFRGt/8AGWn4T/MKFCoWTHU0KFCoUGOY86gdc+vT8H9aFChkHAiTyoxyoUKEYhzF9j8QqyRUKFFWLu4Ocnv04t+VChTHyKXAb+4ag77/AIpaFCqZceRxH7nwo5/qRQoVRbLlb/UJ+EUKFCmim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g;base64,/9j/4AAQSkZJRgABAQAAAQABAAD/2wCEAAkGBhISERUSEhQVFRUWGBUUFRQXFhQVFBcXFxUVFRUUFRUXHCYeFxkjGRUVIDAgIycpLC0sFR8xNTAqOCYrLCkBCQoKDgwOGg8PGSkkHyQpNCwtKiksLC8vLCwpKi0sKSwsLC0pMCwtLCwtLS01LDAsLCwpLCwqKSksKSwsKSwsLP/AABEIAK8A6AMBIgACEQEDEQH/xAAcAAABBAMBAAAAAAAAAAAAAAAAAwQFBgECBwj/xABKEAACAQIEAwYDBAYFCQkBAAABAgMAEQQSITEFE0EGByJRYXEygZEUI1KhQmJyscHwM5KixOEVFjSCssLD0dIXJUNTVHSDk/EI/8QAGQEBAAMBAQAAAAAAAAAAAAAAAAIDBAEF/8QANBEAAgECBAIHBwMFAAAAAAAAAAECAxEEEiExQVFhcYGRsdHwBRMUIjKhwTNC4RUjJDTx/9oADAMBAAIRAxEAPwDuNFFV7tjx6XCpDyVDNJKY9Y5ZSAIZZNI4iGJJjA9LnfagLDRVRwHbksDeIyMzRLDHAQ5bPg4sVIc7lVKrnYBtL2XS5pQd4mGI5lpeSQck+TwO4iEvKQXzl8psBlsWBW96AtVFVnBdrzycZPPE0a4WRlyWBkyrFHJrZipa7nY22obt1EGKPHMjrzjKrKn3KQrE8kkjBiMuSeNhluTe1r6UBZqKqeB7x8NK0aKsmaSRIwDysozoXRmcPkuQD4Ac91Iy6UrB2+w7RmQrKoEeKlsVXNlwuTm3UMSj/eL4GswIIIFqAs9FVnG9vIY810k0laBSTEgkkQM0gUyOoAULuxANwBc0rju1qJFh51DtFPmYHIxbKIJJ7BPizkIQBbfTqKAsNFV/GdqwuDTFpE0gdoVEavEW+9lWMEOrFD8V9DY+Y6MT29SJpxiEdFjkmRJFUFH5SI2T4r8w5juAuh1oC3UVXsP20gfDSYkB8sT8p0AR2zkoAEKMUe/MXVWI19DTQ94kChzJFNHlzjxiMBnjmjw7xgh7AiSWIXJC2e97A2AtlFVeHvAw7cnwvaVzFe8RyPzBCLhXJdS5AzpmXxDXWt4e3kDQ84rKq8rEYixCFsmHMYkuFY5X+9XwGzAgggEWoCy0VVcd3h4eK+ZJNJJYlvyl5hgzc4pncXC2A1sSXUC/RPE95EC3IixDoFkfmKihSsSJLKQGYN4UkU2tc6gXItQFuoqqv3iYUSyRgSMULJdcjZnSRInQKGzKQ7gAsFBsbE2pfhvbATYlIFglW6TM7MUHLeGVYmjZQxvqwOYEjxD1sBY6KKKAKKKKAKKKKAKKKKAKKKKAKiu0HDcPKinEMUWNg6uJWhKsVaPR1IIuHYb9alage1HA3xHJaMQuYnduVOCYXzxPF4rAm4z3GhvqNL3ADCLgeAkmkw8SyK8AhzGKSSNYisRiRFZW8LmAhSBuoW+oFI8N4Nwudc8a/dOZII0MjLC5VOQ7wRlrFsiZc6i9lJG9zJ9ley/2MOCyuWEC58uV2EOGigJc63uYy25tmqvju4kVYkVoSAgjZihVosuKOJ5uGAFg5Bym9tUja/hsQJfG8Dwv2TE4VZwn2glJJZJeY/NdFQXLt8eVQAtxtTvBdncGHcACSQCVZS7mRyJxHzBKCTfMsMYAPRLCoxOxskZhdBh5CjYrOkiEIftE6y85SATzVChdRqCdV6q9l+x5ws7yOVc2lVJcz52WWbnMJEyhQbhdbtcgkZbkUAseB4PlZGmdo4ZAzB8UzKrJlKxSFm+FSinK3UX860l7J4BzkZmZ5eY7HnsZZUkjWN1JzZnjMaRi21kXyqDl7HYtHMhEM7PLASDdVYRT4iUSSDJZBlmtZQ1ioNzc2OEdh50xFmWFUjfCy89VIe8YkdocOuuSK75NW0XMLHNoBOJBgJ4RIrNGvhxolEjwshxKsc3MuMpZbgqTsw01FPeMthS2HimY5y9oLO3MDNFKnMuDm+Av4j19arX/AGeTBIvHEXijwceUZ0WU4VMTFmZwpIus6MPC1iltRY044f2CeGaEpyRHHJDNmPMadOXhjB9nR2GsdzcEkWBItregJYcNwIglwWcARkSzXlIlR2cTiZpCbqxez5vOlMVwDBGMvJbIS8pkaQqM0qBGkz5hYkWsQdDYjWo3ivZCR8RNKggYSNhpgJAwJeDKDDJZTmjYKGDbqwHhal17MTJgEw6NHnEvNZbFYSGmaZoEOUmNBmyqQpNlGgvoA8xseEjw/JxE14yVJaaYlyc6shzsb2zZfStZez+Bcshy5iJZbCUhwJpY5nlWzXX7yKNgw2K6VAYTu4dcNJGzQPIYsLGhKMUBw0ryBWzXblsCq26C+9Zxnd88r4hm5Q5yTFGzyXiklwv2bJkCgSRqL2JI0t4ARegJv/NrCS5JOY8hQouf7Q7Z2ilMsYkIazlJGYgHbMRSUvYzAsrBi5vzuaxnfM6usaTJK2a7LliiBB25a0ivZr/vFXRMmHRElZQqrE2IVWihKAHpE7ZtALxxetk+LdgOdiJJeaFR2Q8vKbBHyrjkNjrzkjiHplPmaAc8RwGAAHiZWGIKhoZXEqTYp/GpZDdQ5YXB02PQW2w/DuH4oZhYmUYnwl2V2EtoMQcl72PLAv0t61FL2GxPPeYyRE54nHxjPysY2IXMAoCeB2SwzWIvc5iA64F2Pmw+JjkvFlQSo7DMZJEMk7xKVZbIVM18yt+IWIIsBNf5q4e8h8eWRg7R8x+Vn5iyl1jvZWLoCSPXzN94+zUCzLMgZXDTNcOwDc4q0gcXswLIpt0I0qUFZoAtRRRQBRRRQBRRRQBRRRQBRRRQBRRRQBRRRQBWLVmigMWrNqKKAKKKKAKKKKAKxas0UBi1ZrF6wWoDNYJqB4n22wsN1z8x/wAMfi+rbD61BYvtNjZjaNRh1Oxa7SEee2n0FUTrwjxv1Gung6s9bWXN6fyXfEYpEGZ2Cr5sQB9TUDjO3mEQ2DtIfJFJv7E2vVVXhSuweaSSU7Xcne9tFBvbfS9OIY41IUKqsQRlWwb5Knia5sOu9vM1nliZP6Vb7muODox+pt9Wi/I+xvbzEFWMGFOiswMrW2BIJAtpcedUfiPeDxm2cPEo1OWONWIsL7PdiLeV6tmNjflSWjk/o3OYqRchDZmMhFrHofOw61S1JBy2ZGABAJAzWF86sDZ7MbaHa9VSq1Vrc3Yahh53WVeJFt3s8W64gfKKG3+zSkffBxRf/GRv2oU/3bVGdpeGhHDqLK/QbK+5A8gQQR86heTWiFVyVycsHTT0iu46Lw/v6xS/0+GikHnGzxH38WYfuq28M77uHyWEnNhP66ZlH+tGT+6uG8itfs9WKoyiWBpS4W6j1Nwnj+GxK5sPNHKOuRgSP2l3X5ipC9eSYkZGDKSrDUMpKsD6MNRVu4D3q8Rw1g0gxCfhmuWt6SjxD53qaqczHU9nSWsHc9E0Vz3gPfRgprLOGwzn8fiiv6SLt8wKKnmXMwyoVIuzizoVFVrtZ26w/D5IFxAcLNzLOozBeXy/iUa2PM3HlUnwftDhsUubDzRyjrkYEj9pd1+YFSuV5Xa9tCSorF6L0ImaKKKAKKKKAKKxRegM1ii9RXFe02Gw+kkgzfgXxP8A1Rt87VxySV2SjCU3aKuyVvSOKxiRrmkZUUdWIA/OqXiu2mJl/wBHiES2/pJd7eYG1/rUY/Dc7Z55GmfezGyjzsu9vTqelZZ4lL6Vc3wwD3qu3Ru/JdrLBj+3iklMLG0zfiN1jHrfc/lUHilxOI1xMpy3/oo9FHXXz/M06w0BZSI0BA8rKqm2uZjYXB0H7tKjuJ9p8FhwRJLzX6ww2I0FgGkGvvqP3k0N1Km+xrpqnS0px157vyQ7wuGRLLGtjpYA3c+ROmY+dvn7rYx1gTPPIkK31Mj+Mj9VEvf2zX1qg8R7zcQVKYcLh49ddZJDfclzpc/PaqfiuIM7F5GZ2P6TG7fnt7VKNJIk1KTvJ+vXWdF4l3jYRLiKKTEHUBpmCRi5F8sageQ6bC1QGO7zMYRaPlwL0EaAkdPia5vVSbE+elIBnOckjLqFH+9VmiLIUVK9uV+f/CSxvaDEy/HNI/7Tm39XanvZ3jrM/wBmkO4zxOd0kXUfI6j51WIm/wD2thIySRSRgllO3rmuPyqTXAhFtxzet0dAx8QkgcZSCLG2+UqCVGm66MA3qPSq79n61bMNZSuvgKmUHoY3ePQezlvpUPDgtx+FmT+qbfwrJBZZOJ60ZZoqT5EVyKwYPSpo8PPlWjYI+VXHbIhTh6x9mqWOFrX7PS5LIRX2aipM4ailxkLz3/Jc4L2xP92rkcRZGDozIw2ZSVYezDUV2fvuizNhPbE/3euVSYSrpu0meXgqWbDxfX4snuEd7vE8PYNIs6jpMt2/rrZvrertwrv6w7WGJw8sR6shEqe/6Lfka5G2FpJsPRVGjlTAU5cO49EYPvV4XJa2KRSekgdPqWFvzqWj7Y4BvhxmGP8A88X/AFV5eOHpKWEKCSNBU/emV+zY73PVP+dWC/8AVYf/AO6L/qppN3gcNXfG4f5So3+yTXluDCZ9W26KNL/4Wqe4Pw+PK10X4gNb31Xy28vPfrXJVbGZYRN76HoFu8HAlcyTCQG4GRWN7eVwKYT9upX/ANHwzG+zyGw+g30/WqhdjcXGjNE2Rb2dRljFtgbk20+E2+dXWOBzrlIAGrsOWoF9LGQj30v5noKzyq1G7I0KhQgrtX635DTE4jGz6Sz5B1SJSPWxI3+ppLDcMii8QXX9FipY+lgb+Im9govWmK7SYGC/OxCOQLcuAs5Jve7P09vzqscV7zWBP2SFYSbjmv8AeTEehN8v1qv3bk7yZepytlgrLuXmy8S3Rc7kQxnXPKQlrdclwzeg6m+oqt8Z7eYeJRykfElwSkjgxQNYlCVAOZwCLf8AKuc8S4xJM+aZ3lfzds1tfLYD0FdK7L9k14lwJFBCzRyTmGTyYubqf1W0B+vSr4UkVVGqaTm+JRuP9t8RPZZpsibCJPu47eQA1I9zVekxoGij5mm3HMHLBIFmQq4ZldWGoINre376TkZdCoFj0/n1qaLZXirK3DToavccGa+5NvTqaTnuozMDb629acRq1r2W/lW4w5IIAvcajz61xuxOMc2nP0hiGB2N+o10pcZiLXJHkB+803wMSlyhFmDWHt7VYsHwwW2/gPnXXZkYZou1997dezK7OpSRNwp0I3v8qdrgjc/z9alcTwpXZCdka4FtGtrv5UoYt7WG/wBfc9LmiempL3VpXW2nfbX7lk4c2XDYS415coF+oWVBl03OU2A6WPnTXDPaSUeT3/rIrX/OnnDWP2LBJoD96SxF2DLIBlUn1bMfRRUZzRzZSNiUOmwvGptWN/qHoUtaaJqHFVtJIp6VGJPW/Oq25LKKyRikDCK35lYzVFlsUacqillFZqJcXbvdju2F9sR/wK5xJha6b3rDxYb2n/4FUAgVdVfzs8/2f/qw7fFkQ+DpFsJU8sKmtxwoHZhUbmltcStHCVE8RjzSCIbDxP8Az7fvq6ycJIPSqRh5Qzyyk6M9v9UEH5/ogDzNTiY8XNKKiuI8igzZrmyrqxuQQLlsqjzsBfXqKIuNpHcJCja3DOM3S3Xod7U24pMUjSE6MfHIL/pE7enSot20PnarEuB5ktdSaw3b3ExygRsqqCfgRQLncgAb+u+lOsf2jnmvzpXceTMSPptVTXDEoCLXvepEHMQethtXWkcpJpa76PsfkPDjei3HlfQVoZze2l+p3tWjLcagnz6j8qa4hshUHwqdb23HzqJp1tf1roOeXc2U+50ArpXc/wBtWjxEPD2KcmRZihA15uYOLt7BhbTpXNVwxZWtqCCMw/MinnCpjDJG8ABlQq6W81Ia7eQ01rmdxasT+HjVpSu0rcW+KfBdPPpJLttwOSHH4iB8zrnzoXJclH8SWY66DT5VHR8OtYcvXYeQ+Vdb7yuFpiFw3EI9A6BGb9VvGl/UG4rmJ47CrlMpLbZyDl9NalLRlGHbnTTfDT+BXDcFZRewA9TYmnUWDAsepIGgsAPK51rePFiwW2m5JO/v/wAqWjxTM19NLhdNPcDeo6l6tcZw8FhWVpMpzel7etvKo/tFjGULFFdGfxZr62F7L8z19BUrj+ORwizkm/QC5J8/aq9xwGcK8erXG2lraC4O1FpY7JRkpX6+v+XqK8K4oZQQ986WDX69L2HrUiWuCf50pNMEquZB8RGUnodiT9RWuIwxmIhQ2aRlQEdMxFzXWyMItXtr9i4rFaDCx7Ny824OUvIDmboPC1x6mx6VWcTiBzpiNuYwHy0q0YgqJiR8EeRV8gsSkZbdbNmNztdfPSio5N2O7Et8yb/xrLHWozfB5YK5JrPSqT1FZzWRiKtyklURMrNSiyVDpi6XTFVGxapol43oqPjxNFRystUzpve09mwvtP8A8CufmSrv3zSWbCe2I/fh65z9oq2qvnZg9nP/ABYdvix7za2XEVH/AGijn1A2PUeYrGlUdvJWP0U2qocMgLJGlvjOo2urHVc36Nwt/PT2qa4rP9xJ+yR9bCo/hCDNENwCjG5sLhMw18xlv62UVZHY8zG6SXV+SL4pLmmc+p+g2psKy8lyT6k1rG4Ivrb8quMF+Aoq39PWtxMoYKx32I/jWEI9R+dJvF97mPwgXvb0ocu3a3MsGDwasNjm99D+dPzwRHFmRNN1Z9PfzHyqFwuLPLDAkgalTqD526g+Vqm8Oy31DG2xv/A1WmnquBscZU7KX7le62aGnEuKfZmiREXKfiF72F7WU7A6E08+3xA5GZFvte/i9dNvnUbxzAGYLbKGzAXuBYdCdaj+Lv8AfBkIe3hYDp0F70TRyVNqV76aPv0fdv1HbOxU647h2IwLWzR6xj9VvEhF/JwR9K5bxDh+TM2xuSUKnQ31sffzFXHumxsceNHNkZXZOWg8PLcm11e+ua4BW3kafd6+AjhxEXKQJnWR3IAuzF9ST51OcVKJRhq0qNdpcdTk+Gw7AZ2dix130vfSwqRxXF+Va7eI9P3n2vfSnMWHUHMFAPQ219xfb5UnieHRzMoKM7jQBS2bztZRrqaqirXuzbVd8rglpzbd+sh5pji75VKstjc/DbovvuakuHwMi+MgsbXA1sBoPnVn4f2CxbL8CYdAMxMrqpA6tkHiNTGF7EYZbcx5pyfwgQxX31LeK1uuvpeu5oxRS55m3J3fG3RtotCkPKP51qb7P4Yx/fsDf4YltuxBuSB6D99W+XhkMcMgjw8KExyAGzyPcKwNicvW2vyqvyKXKuTcgEg2GVb+EkDbYsb+3QE1VKrFK6LqcHUdtkM+LYnLh21vmORdtbixOmmirJr5kb1WoJfSl+P8UWR/Afu18KX1LAfpa/ID096awSp52pRjZXZbXkr2JKGdD8Q+lYnhjOxpOPDq2zCk8RhWFaDKJSRW2pISkUm5IpPmGotF0ZMfR4mimSvRUbFymzr3fk9mwftif7vXLvtNdL7+j4sF7Yn+7VypanNXkzJgqlsPHt8WOvtNAnrWOC/Wl/8AJjEXGtRymn31hnxGa8Lj0/iKOCgF4NhtqdtVIy/tEi/uRWMdhGCNcfomk+DYgKYTpoy77dUJPtlHzy121jJiJ5pJ9H5IKItdr9Db+BrEkBAzKdOo/wAKX4rDy2kHXmMLeWt6xGgsRuCLDzFWN8UYoRv8su+/M1gckAnUen8RTmPXQ7U0w2GYGxOlCzMWIU6C5t5116nIXjZrqt0+RNcM4cguLsB9R7egqZQg6a36Enw0w4WLLtvrrTq46i/ttVTVj0IPNFdAs1yerEdRt/jUS+ByO7WLK5voCTe2oqS5q7HfoP8AC1T3DuyGJlXmSWgi08cmmh8kAuajJXWpdGr7t5vHqt+StxRkBb7gC9zoCPX+NXTGDF8Siw+aMl4VkR5n8EbIShRyTrfcHppfrUtw/geFh1jUTsNefJYx6WuUUEaa76bE61JvmkFnu2xKrflBhrohPhAHn8zrUXWS0Rkyp2aXayu4LsVhkGaeR520ASHSMny5l7HXTc+1WCGNYxlgSOBb2+71c6agyEb6n4QNetNv8oLnyRZppNskSlyABa2YWCjYb7L0qTwnZXGzWLFMKuwt95MBrfUeFSfSq7zn9KOzyx/Uff5bjF0jFncKo3u9thsTIxvvb199qbR8UVzljEkza35UZc79GbQaX6dKumA7B4WM5nUzP+OY5z8l+EfSp+KBVAVQFA2AAAHyGlWxwzf1Myzx0FpFN/Zeu45y3BcfKjiPDCIMpAM0ovexCkhdfLfaoLF913FZFyl8MFO6qzKD+1ZLsPS9tBXZ7UWq5YeCKP6hVX02XZ5nBJO43iRNzLhv68n/AEUk/cbxIbNhz7SOP3pXoC1FqtyIq+Nq8zzVju7Ti0F74Z3A6xMsn0AOb8qgcS88JyyrJGfwyKyH6MBXrO1I4rBpIuSRFdTurqGX6HSuZC2OOl+5I8nfb77itSwO1eheM90fDcRciHksf04Tk/saofmK59xzuLxcV2wsqTr+BhypPlqUJ+YqDgzXDGU5b6HO1aileJcNmw78ueJ4m8nUrf1BOjD1F6Krsb4zTV0dW7/PiwXtiv7tXJ2uK6p//QUuVsCf/c/3auXxY9T8QqyW5hwkv7K9cRHnGt1xzDqadDCxv8Lge9aPwhxtY+xBqJqzRY3kxrEWJ30pvw5/Ay9VOg9/h/tD86cNhWHSmirkltsHBFz0PT87fWuMrqJaNDntBApbmCx5gXUD9Ib2FRwP86VLmQFeW98pJZW0OQkkkG3S5rWDs6zBm5kaoLeIsut/LXXy0rq5mZu2jI1T5Utg8Cpe+3nrp9KsHCuykTyojSs4Y2PLUnSxJIJsv9qujcN7PYWC3KwsWm7SlpmJHW4ygH0udfK16jKokSir62KBw3g80xCwQu/qFOX5s1hViwvYEi32iUA/+VCVkceedjonzF/IVb5p2fRmJFv6MWWMeYKrYW/audKaS4+OOyMwBGgVNWNwPgiUeDU7nXeqHW5GlKT2+xjhvD4sOLQxJGdDzW+9kI23cZV/nQU4mst5GYafpyHW3mWJ330HW2nQLYLg+Nn+CIYdPxzC7+pSIbf61WDh/YTDowkmLYiTfNLqoP6sY8I/OkaU6m5RUrUaW7u+jX77etip4aWXEG2FhabX+lYlIgQABdzbNa2wqfwfYEv4sZKZOvJjukQPqR4n/KrgqACwFgNABsPQVvWmGHjHfUwVMdN6Q+Xx7/Kw2wXD44lyRIqL5KAB+W9ORWaK07GJu+rCiiihwKKKKAKKKKAKKKKAKwazRQDbG4COZCkqLIh3V1DKfkaKc0UOqTWzG+MwMcqlJUV0O6uoZT8jpVC493IYCe7QZ8M518BzR/ONunopWui0VxpM7GcoaxZ554v3K8ShN4gmIXoUYI3zSS35E1UeIYLFYVss8UsJ/XRlB9iRYj2Nes7VrLArAqwDKdwQCD7g6GouCNccbNbq55GTiTnretMXd119xXpzG93nDZSS+DhueqpkP9i1RGJ7mOFNtC6/szS/uLEVHIXfGRe6PPeExoPxWzfIX0tv0NS/DmVVYkpoVa91Bvk6D+PrXXX7hOGH9LEj2lX+KVK8M7oOFQi32YSH8UrNIT+dh8gKi6VyPxceRzPsni4Vd5GfMbBECgsxzav4tDtYaX6+9XTC4XGTD7nCso/HN90o9o966Bw3guHw4ywQxxDyRVW/vbenlqh8Mm7tnXj7L5Y95SsJ2Dlf/SsSSN+XCOWD7v8AEfoKsXCezmHww+5iVT+Ldz7udak7Vmro0oR2RkqYirU0k9OWyMWrNFFWFAUUUUAUUUUAUUUUAUUUUAUUVWuJ9tFixAw4jZmNgG1CX6g2Ba3qAevlQhOcYK8mWW9FU7E9s3GLjAUDDB1ws7G2dcRMoaMD9VDkRj1bED8N6ksRx6c4mbDwQxuYY4ZCXlaPNzjKAq2ja1uSdT5ihMn6Kqrd4MIjikKOM8rwyoct4OVIIZnkN8pRJGjUkE/0gNSGM7TLFjI8K6kc1brJcZc93yxMOhZY5CD1yEeVATVFQ3C+0iz4meBENoRGeYSMrl2lRggGtleF1J8wfK9FATNFFFAFFFFAFFFFAFFFFAFFFFAFFFFAFFFFAFFFFAFFFFAFFFFAFFFFAFQz9loGxL4lgWdhHoT4AYyrKwUdbou5/RqZooRlFS3RW27FRPgnwspzvKjiTEZVEjO7F2kFtrSWYLewygdKS4f2XxcckspxivJKkMTOcMAQsPMysoEts55rkkgi9tLC1Wmih21ipcL7u4ESVZycTzM6ZnAVhHI7yOrFD4nZ5HZn0ubaAKoGsfYWRo2TEYp5W5cMcUojWOSNoHMkU2bMc8gcg30vr51b6KHSv4HssYMQskMuWPlwxPEUDFli+0EfeFrgl58xNiSV31NFWCi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g;base64,/9j/4AAQSkZJRgABAQAAAQABAAD/2wCEAAkGBhISERUSEhQVFRUWGBUUFRQXFhQVFBcXFxUVFRUUFRUXHCYeFxkjGRUVIDAgIycpLC0sFR8xNTAqOCYrLCkBCQoKDgwOGg8PGSkkHyQpNCwtKiksLC8vLCwpKi0sKSwsLC0pMCwtLCwtLS01LDAsLCwpLCwqKSksKSwsKSwsLP/AABEIAK8A6AMBIgACEQEDEQH/xAAcAAABBAMBAAAAAAAAAAAAAAAAAwQFBgECBwj/xABKEAACAQIEAwYDBAYFCQkBAAABAgMAEQQSITEFE0EGByJRYXEygZEUI1KhQmJyscHwM5KixOEVFjSCssLD0dIXJUNTVHSDk/EI/8QAGQEBAAMBAQAAAAAAAAAAAAAAAAIDBAEF/8QANBEAAgECBAIHBwMFAAAAAAAAAAECAxEEEiExQVFhcYGRsdHwBRMUIjKhwTNC4RUjJDTx/9oADAMBAAIRAxEAPwDuNFFV7tjx6XCpDyVDNJKY9Y5ZSAIZZNI4iGJJjA9LnfagLDRVRwHbksDeIyMzRLDHAQ5bPg4sVIc7lVKrnYBtL2XS5pQd4mGI5lpeSQck+TwO4iEvKQXzl8psBlsWBW96AtVFVnBdrzycZPPE0a4WRlyWBkyrFHJrZipa7nY22obt1EGKPHMjrzjKrKn3KQrE8kkjBiMuSeNhluTe1r6UBZqKqeB7x8NK0aKsmaSRIwDysozoXRmcPkuQD4Ac91Iy6UrB2+w7RmQrKoEeKlsVXNlwuTm3UMSj/eL4GswIIIFqAs9FVnG9vIY810k0laBSTEgkkQM0gUyOoAULuxANwBc0rju1qJFh51DtFPmYHIxbKIJJ7BPizkIQBbfTqKAsNFV/GdqwuDTFpE0gdoVEavEW+9lWMEOrFD8V9DY+Y6MT29SJpxiEdFjkmRJFUFH5SI2T4r8w5juAuh1oC3UVXsP20gfDSYkB8sT8p0AR2zkoAEKMUe/MXVWI19DTQ94kChzJFNHlzjxiMBnjmjw7xgh7AiSWIXJC2e97A2AtlFVeHvAw7cnwvaVzFe8RyPzBCLhXJdS5AzpmXxDXWt4e3kDQ84rKq8rEYixCFsmHMYkuFY5X+9XwGzAgggEWoCy0VVcd3h4eK+ZJNJJYlvyl5hgzc4pncXC2A1sSXUC/RPE95EC3IixDoFkfmKihSsSJLKQGYN4UkU2tc6gXItQFuoqqv3iYUSyRgSMULJdcjZnSRInQKGzKQ7gAsFBsbE2pfhvbATYlIFglW6TM7MUHLeGVYmjZQxvqwOYEjxD1sBY6KKKAKKKKAKKKKAKKKKAKKKKAKiu0HDcPKinEMUWNg6uJWhKsVaPR1IIuHYb9alage1HA3xHJaMQuYnduVOCYXzxPF4rAm4z3GhvqNL3ADCLgeAkmkw8SyK8AhzGKSSNYisRiRFZW8LmAhSBuoW+oFI8N4Nwudc8a/dOZII0MjLC5VOQ7wRlrFsiZc6i9lJG9zJ9ley/2MOCyuWEC58uV2EOGigJc63uYy25tmqvju4kVYkVoSAgjZihVosuKOJ5uGAFg5Bym9tUja/hsQJfG8Dwv2TE4VZwn2glJJZJeY/NdFQXLt8eVQAtxtTvBdncGHcACSQCVZS7mRyJxHzBKCTfMsMYAPRLCoxOxskZhdBh5CjYrOkiEIftE6y85SATzVChdRqCdV6q9l+x5ws7yOVc2lVJcz52WWbnMJEyhQbhdbtcgkZbkUAseB4PlZGmdo4ZAzB8UzKrJlKxSFm+FSinK3UX860l7J4BzkZmZ5eY7HnsZZUkjWN1JzZnjMaRi21kXyqDl7HYtHMhEM7PLASDdVYRT4iUSSDJZBlmtZQ1ioNzc2OEdh50xFmWFUjfCy89VIe8YkdocOuuSK75NW0XMLHNoBOJBgJ4RIrNGvhxolEjwshxKsc3MuMpZbgqTsw01FPeMthS2HimY5y9oLO3MDNFKnMuDm+Av4j19arX/AGeTBIvHEXijwceUZ0WU4VMTFmZwpIus6MPC1iltRY044f2CeGaEpyRHHJDNmPMadOXhjB9nR2GsdzcEkWBItregJYcNwIglwWcARkSzXlIlR2cTiZpCbqxez5vOlMVwDBGMvJbIS8pkaQqM0qBGkz5hYkWsQdDYjWo3ivZCR8RNKggYSNhpgJAwJeDKDDJZTmjYKGDbqwHhal17MTJgEw6NHnEvNZbFYSGmaZoEOUmNBmyqQpNlGgvoA8xseEjw/JxE14yVJaaYlyc6shzsb2zZfStZez+Bcshy5iJZbCUhwJpY5nlWzXX7yKNgw2K6VAYTu4dcNJGzQPIYsLGhKMUBw0ryBWzXblsCq26C+9Zxnd88r4hm5Q5yTFGzyXiklwv2bJkCgSRqL2JI0t4ARegJv/NrCS5JOY8hQouf7Q7Z2ilMsYkIazlJGYgHbMRSUvYzAsrBi5vzuaxnfM6usaTJK2a7LliiBB25a0ivZr/vFXRMmHRElZQqrE2IVWihKAHpE7ZtALxxetk+LdgOdiJJeaFR2Q8vKbBHyrjkNjrzkjiHplPmaAc8RwGAAHiZWGIKhoZXEqTYp/GpZDdQ5YXB02PQW2w/DuH4oZhYmUYnwl2V2EtoMQcl72PLAv0t61FL2GxPPeYyRE54nHxjPysY2IXMAoCeB2SwzWIvc5iA64F2Pmw+JjkvFlQSo7DMZJEMk7xKVZbIVM18yt+IWIIsBNf5q4e8h8eWRg7R8x+Vn5iyl1jvZWLoCSPXzN94+zUCzLMgZXDTNcOwDc4q0gcXswLIpt0I0qUFZoAtRRRQBRRRQBRRRQBRRRQBRRRQBRRRQBRRRQBWLVmigMWrNqKKAKKKKAKKKKAKxas0UBi1ZrF6wWoDNYJqB4n22wsN1z8x/wAMfi+rbD61BYvtNjZjaNRh1Oxa7SEee2n0FUTrwjxv1Gung6s9bWXN6fyXfEYpEGZ2Cr5sQB9TUDjO3mEQ2DtIfJFJv7E2vVVXhSuweaSSU7Xcne9tFBvbfS9OIY41IUKqsQRlWwb5Knia5sOu9vM1nliZP6Vb7muODox+pt9Wi/I+xvbzEFWMGFOiswMrW2BIJAtpcedUfiPeDxm2cPEo1OWONWIsL7PdiLeV6tmNjflSWjk/o3OYqRchDZmMhFrHofOw61S1JBy2ZGABAJAzWF86sDZ7MbaHa9VSq1Vrc3Yahh53WVeJFt3s8W64gfKKG3+zSkffBxRf/GRv2oU/3bVGdpeGhHDqLK/QbK+5A8gQQR86heTWiFVyVycsHTT0iu46Lw/v6xS/0+GikHnGzxH38WYfuq28M77uHyWEnNhP66ZlH+tGT+6uG8itfs9WKoyiWBpS4W6j1Nwnj+GxK5sPNHKOuRgSP2l3X5ipC9eSYkZGDKSrDUMpKsD6MNRVu4D3q8Rw1g0gxCfhmuWt6SjxD53qaqczHU9nSWsHc9E0Vz3gPfRgprLOGwzn8fiiv6SLt8wKKnmXMwyoVIuzizoVFVrtZ26w/D5IFxAcLNzLOozBeXy/iUa2PM3HlUnwftDhsUubDzRyjrkYEj9pd1+YFSuV5Xa9tCSorF6L0ImaKKKAKKKKAKKxRegM1ii9RXFe02Gw+kkgzfgXxP8A1Rt87VxySV2SjCU3aKuyVvSOKxiRrmkZUUdWIA/OqXiu2mJl/wBHiES2/pJd7eYG1/rUY/Dc7Z55GmfezGyjzsu9vTqelZZ4lL6Vc3wwD3qu3Ru/JdrLBj+3iklMLG0zfiN1jHrfc/lUHilxOI1xMpy3/oo9FHXXz/M06w0BZSI0BA8rKqm2uZjYXB0H7tKjuJ9p8FhwRJLzX6ww2I0FgGkGvvqP3k0N1Km+xrpqnS0px157vyQ7wuGRLLGtjpYA3c+ROmY+dvn7rYx1gTPPIkK31Mj+Mj9VEvf2zX1qg8R7zcQVKYcLh49ddZJDfclzpc/PaqfiuIM7F5GZ2P6TG7fnt7VKNJIk1KTvJ+vXWdF4l3jYRLiKKTEHUBpmCRi5F8sageQ6bC1QGO7zMYRaPlwL0EaAkdPia5vVSbE+elIBnOckjLqFH+9VmiLIUVK9uV+f/CSxvaDEy/HNI/7Tm39XanvZ3jrM/wBmkO4zxOd0kXUfI6j51WIm/wD2thIySRSRgllO3rmuPyqTXAhFtxzet0dAx8QkgcZSCLG2+UqCVGm66MA3qPSq79n61bMNZSuvgKmUHoY3ePQezlvpUPDgtx+FmT+qbfwrJBZZOJ60ZZoqT5EVyKwYPSpo8PPlWjYI+VXHbIhTh6x9mqWOFrX7PS5LIRX2aipM4ailxkLz3/Jc4L2xP92rkcRZGDozIw2ZSVYezDUV2fvuizNhPbE/3euVSYSrpu0meXgqWbDxfX4snuEd7vE8PYNIs6jpMt2/rrZvrertwrv6w7WGJw8sR6shEqe/6Lfka5G2FpJsPRVGjlTAU5cO49EYPvV4XJa2KRSekgdPqWFvzqWj7Y4BvhxmGP8A88X/AFV5eOHpKWEKCSNBU/emV+zY73PVP+dWC/8AVYf/AO6L/qppN3gcNXfG4f5So3+yTXluDCZ9W26KNL/4Wqe4Pw+PK10X4gNb31Xy28vPfrXJVbGZYRN76HoFu8HAlcyTCQG4GRWN7eVwKYT9upX/ANHwzG+zyGw+g30/WqhdjcXGjNE2Rb2dRljFtgbk20+E2+dXWOBzrlIAGrsOWoF9LGQj30v5noKzyq1G7I0KhQgrtX635DTE4jGz6Sz5B1SJSPWxI3+ppLDcMii8QXX9FipY+lgb+Im9govWmK7SYGC/OxCOQLcuAs5Jve7P09vzqscV7zWBP2SFYSbjmv8AeTEehN8v1qv3bk7yZepytlgrLuXmy8S3Rc7kQxnXPKQlrdclwzeg6m+oqt8Z7eYeJRykfElwSkjgxQNYlCVAOZwCLf8AKuc8S4xJM+aZ3lfzds1tfLYD0FdK7L9k14lwJFBCzRyTmGTyYubqf1W0B+vSr4UkVVGqaTm+JRuP9t8RPZZpsibCJPu47eQA1I9zVekxoGij5mm3HMHLBIFmQq4ZldWGoINre376TkZdCoFj0/n1qaLZXirK3DToavccGa+5NvTqaTnuozMDb629acRq1r2W/lW4w5IIAvcajz61xuxOMc2nP0hiGB2N+o10pcZiLXJHkB+803wMSlyhFmDWHt7VYsHwwW2/gPnXXZkYZou1997dezK7OpSRNwp0I3v8qdrgjc/z9alcTwpXZCdka4FtGtrv5UoYt7WG/wBfc9LmiempL3VpXW2nfbX7lk4c2XDYS415coF+oWVBl03OU2A6WPnTXDPaSUeT3/rIrX/OnnDWP2LBJoD96SxF2DLIBlUn1bMfRRUZzRzZSNiUOmwvGptWN/qHoUtaaJqHFVtJIp6VGJPW/Oq25LKKyRikDCK35lYzVFlsUacqillFZqJcXbvdju2F9sR/wK5xJha6b3rDxYb2n/4FUAgVdVfzs8/2f/qw7fFkQ+DpFsJU8sKmtxwoHZhUbmltcStHCVE8RjzSCIbDxP8Az7fvq6ycJIPSqRh5Qzyyk6M9v9UEH5/ogDzNTiY8XNKKiuI8igzZrmyrqxuQQLlsqjzsBfXqKIuNpHcJCja3DOM3S3Xod7U24pMUjSE6MfHIL/pE7enSot20PnarEuB5ktdSaw3b3ExygRsqqCfgRQLncgAb+u+lOsf2jnmvzpXceTMSPptVTXDEoCLXvepEHMQethtXWkcpJpa76PsfkPDjei3HlfQVoZze2l+p3tWjLcagnz6j8qa4hshUHwqdb23HzqJp1tf1roOeXc2U+50ArpXc/wBtWjxEPD2KcmRZihA15uYOLt7BhbTpXNVwxZWtqCCMw/MinnCpjDJG8ABlQq6W81Ia7eQ01rmdxasT+HjVpSu0rcW+KfBdPPpJLttwOSHH4iB8zrnzoXJclH8SWY66DT5VHR8OtYcvXYeQ+Vdb7yuFpiFw3EI9A6BGb9VvGl/UG4rmJ47CrlMpLbZyDl9NalLRlGHbnTTfDT+BXDcFZRewA9TYmnUWDAsepIGgsAPK51rePFiwW2m5JO/v/wAqWjxTM19NLhdNPcDeo6l6tcZw8FhWVpMpzel7etvKo/tFjGULFFdGfxZr62F7L8z19BUrj+ORwizkm/QC5J8/aq9xwGcK8erXG2lraC4O1FpY7JRkpX6+v+XqK8K4oZQQ986WDX69L2HrUiWuCf50pNMEquZB8RGUnodiT9RWuIwxmIhQ2aRlQEdMxFzXWyMItXtr9i4rFaDCx7Ny824OUvIDmboPC1x6mx6VWcTiBzpiNuYwHy0q0YgqJiR8EeRV8gsSkZbdbNmNztdfPSio5N2O7Et8yb/xrLHWozfB5YK5JrPSqT1FZzWRiKtyklURMrNSiyVDpi6XTFVGxapol43oqPjxNFRystUzpve09mwvtP8A8CufmSrv3zSWbCe2I/fh65z9oq2qvnZg9nP/ABYdvix7za2XEVH/AGijn1A2PUeYrGlUdvJWP0U2qocMgLJGlvjOo2urHVc36Nwt/PT2qa4rP9xJ+yR9bCo/hCDNENwCjG5sLhMw18xlv62UVZHY8zG6SXV+SL4pLmmc+p+g2psKy8lyT6k1rG4Ivrb8quMF+Aoq39PWtxMoYKx32I/jWEI9R+dJvF97mPwgXvb0ocu3a3MsGDwasNjm99D+dPzwRHFmRNN1Z9PfzHyqFwuLPLDAkgalTqD526g+Vqm8Oy31DG2xv/A1WmnquBscZU7KX7le62aGnEuKfZmiREXKfiF72F7WU7A6E08+3xA5GZFvte/i9dNvnUbxzAGYLbKGzAXuBYdCdaj+Lv8AfBkIe3hYDp0F70TRyVNqV76aPv0fdv1HbOxU647h2IwLWzR6xj9VvEhF/JwR9K5bxDh+TM2xuSUKnQ31sffzFXHumxsceNHNkZXZOWg8PLcm11e+ua4BW3kafd6+AjhxEXKQJnWR3IAuzF9ST51OcVKJRhq0qNdpcdTk+Gw7AZ2dix130vfSwqRxXF+Va7eI9P3n2vfSnMWHUHMFAPQ219xfb5UnieHRzMoKM7jQBS2bztZRrqaqirXuzbVd8rglpzbd+sh5pji75VKstjc/DbovvuakuHwMi+MgsbXA1sBoPnVn4f2CxbL8CYdAMxMrqpA6tkHiNTGF7EYZbcx5pyfwgQxX31LeK1uuvpeu5oxRS55m3J3fG3RtotCkPKP51qb7P4Yx/fsDf4YltuxBuSB6D99W+XhkMcMgjw8KExyAGzyPcKwNicvW2vyqvyKXKuTcgEg2GVb+EkDbYsb+3QE1VKrFK6LqcHUdtkM+LYnLh21vmORdtbixOmmirJr5kb1WoJfSl+P8UWR/Afu18KX1LAfpa/ID096awSp52pRjZXZbXkr2JKGdD8Q+lYnhjOxpOPDq2zCk8RhWFaDKJSRW2pISkUm5IpPmGotF0ZMfR4mimSvRUbFymzr3fk9mwftif7vXLvtNdL7+j4sF7Yn+7VypanNXkzJgqlsPHt8WOvtNAnrWOC/Wl/8AJjEXGtRymn31hnxGa8Lj0/iKOCgF4NhtqdtVIy/tEi/uRWMdhGCNcfomk+DYgKYTpoy77dUJPtlHzy121jJiJ5pJ9H5IKItdr9Db+BrEkBAzKdOo/wAKX4rDy2kHXmMLeWt6xGgsRuCLDzFWN8UYoRv8su+/M1gckAnUen8RTmPXQ7U0w2GYGxOlCzMWIU6C5t5116nIXjZrqt0+RNcM4cguLsB9R7egqZQg6a36Enw0w4WLLtvrrTq46i/ttVTVj0IPNFdAs1yerEdRt/jUS+ByO7WLK5voCTe2oqS5q7HfoP8AC1T3DuyGJlXmSWgi08cmmh8kAuajJXWpdGr7t5vHqt+StxRkBb7gC9zoCPX+NXTGDF8Siw+aMl4VkR5n8EbIShRyTrfcHppfrUtw/geFh1jUTsNefJYx6WuUUEaa76bE61JvmkFnu2xKrflBhrohPhAHn8zrUXWS0Rkyp2aXayu4LsVhkGaeR520ASHSMny5l7HXTc+1WCGNYxlgSOBb2+71c6agyEb6n4QNetNv8oLnyRZppNskSlyABa2YWCjYb7L0qTwnZXGzWLFMKuwt95MBrfUeFSfSq7zn9KOzyx/Uff5bjF0jFncKo3u9thsTIxvvb199qbR8UVzljEkza35UZc79GbQaX6dKumA7B4WM5nUzP+OY5z8l+EfSp+KBVAVQFA2AAAHyGlWxwzf1Myzx0FpFN/Zeu45y3BcfKjiPDCIMpAM0ovexCkhdfLfaoLF913FZFyl8MFO6qzKD+1ZLsPS9tBXZ7UWq5YeCKP6hVX02XZ5nBJO43iRNzLhv68n/AEUk/cbxIbNhz7SOP3pXoC1FqtyIq+Nq8zzVju7Ti0F74Z3A6xMsn0AOb8qgcS88JyyrJGfwyKyH6MBXrO1I4rBpIuSRFdTurqGX6HSuZC2OOl+5I8nfb77itSwO1eheM90fDcRciHksf04Tk/saofmK59xzuLxcV2wsqTr+BhypPlqUJ+YqDgzXDGU5b6HO1aileJcNmw78ueJ4m8nUrf1BOjD1F6Krsb4zTV0dW7/PiwXtiv7tXJ2uK6p//QUuVsCf/c/3auXxY9T8QqyW5hwkv7K9cRHnGt1xzDqadDCxv8Lge9aPwhxtY+xBqJqzRY3kxrEWJ30pvw5/Ay9VOg9/h/tD86cNhWHSmirkltsHBFz0PT87fWuMrqJaNDntBApbmCx5gXUD9Ib2FRwP86VLmQFeW98pJZW0OQkkkG3S5rWDs6zBm5kaoLeIsut/LXXy0rq5mZu2jI1T5Utg8Cpe+3nrp9KsHCuykTyojSs4Y2PLUnSxJIJsv9qujcN7PYWC3KwsWm7SlpmJHW4ygH0udfK16jKokSir62KBw3g80xCwQu/qFOX5s1hViwvYEi32iUA/+VCVkceedjonzF/IVb5p2fRmJFv6MWWMeYKrYW/audKaS4+OOyMwBGgVNWNwPgiUeDU7nXeqHW5GlKT2+xjhvD4sOLQxJGdDzW+9kI23cZV/nQU4mst5GYafpyHW3mWJ330HW2nQLYLg+Nn+CIYdPxzC7+pSIbf61WDh/YTDowkmLYiTfNLqoP6sY8I/OkaU6m5RUrUaW7u+jX77etip4aWXEG2FhabX+lYlIgQABdzbNa2wqfwfYEv4sZKZOvJjukQPqR4n/KrgqACwFgNABsPQVvWmGHjHfUwVMdN6Q+Xx7/Kw2wXD44lyRIqL5KAB+W9ORWaK07GJu+rCiiihwKKKKAKKKKAKKKKAKwazRQDbG4COZCkqLIh3V1DKfkaKc0UOqTWzG+MwMcqlJUV0O6uoZT8jpVC493IYCe7QZ8M518BzR/ONunopWui0VxpM7GcoaxZ554v3K8ShN4gmIXoUYI3zSS35E1UeIYLFYVss8UsJ/XRlB9iRYj2Nes7VrLArAqwDKdwQCD7g6GouCNccbNbq55GTiTnretMXd119xXpzG93nDZSS+DhueqpkP9i1RGJ7mOFNtC6/szS/uLEVHIXfGRe6PPeExoPxWzfIX0tv0NS/DmVVYkpoVa91Bvk6D+PrXXX7hOGH9LEj2lX+KVK8M7oOFQi32YSH8UrNIT+dh8gKi6VyPxceRzPsni4Vd5GfMbBECgsxzav4tDtYaX6+9XTC4XGTD7nCso/HN90o9o966Bw3guHw4ywQxxDyRVW/vbenlqh8Mm7tnXj7L5Y95SsJ2Dlf/SsSSN+XCOWD7v8AEfoKsXCezmHww+5iVT+Ldz7udak7Vmro0oR2RkqYirU0k9OWyMWrNFFWFAUUUUAUUUUAUUUUAUUUUAUUVWuJ9tFixAw4jZmNgG1CX6g2Ba3qAevlQhOcYK8mWW9FU7E9s3GLjAUDDB1ws7G2dcRMoaMD9VDkRj1bED8N6ksRx6c4mbDwQxuYY4ZCXlaPNzjKAq2ja1uSdT5ihMn6Kqrd4MIjikKOM8rwyoct4OVIIZnkN8pRJGjUkE/0gNSGM7TLFjI8K6kc1brJcZc93yxMOhZY5CD1yEeVATVFQ3C+0iz4meBENoRGeYSMrl2lRggGtleF1J8wfK9FATNFFFAFFFFAFFFFAFFFFAFFFFAFFFFAFFFFAFFFFAFFFFAFFFFAFFFFAFQz9loGxL4lgWdhHoT4AYyrKwUdbou5/RqZooRlFS3RW27FRPgnwspzvKjiTEZVEjO7F2kFtrSWYLewygdKS4f2XxcckspxivJKkMTOcMAQsPMysoEts55rkkgi9tLC1Wmih21ipcL7u4ESVZycTzM6ZnAVhHI7yOrFD4nZ5HZn0ubaAKoGsfYWRo2TEYp5W5cMcUojWOSNoHMkU2bMc8gcg30vr51b6KHSv4HssYMQskMuWPlwxPEUDFli+0EfeFrgl58xNiSV31NFWCi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g;base64,/9j/4AAQSkZJRgABAQAAAQABAAD/2wCEAAkGBhISERUSEhQVFRUWGBUUFRQXFhQVFBcXFxUVFRUUFRUXHCYeFxkjGRUVIDAgIycpLC0sFR8xNTAqOCYrLCkBCQoKDgwOGg8PGSkkHyQpNCwtKiksLC8vLCwpKi0sKSwsLC0pMCwtLCwtLS01LDAsLCwpLCwqKSksKSwsKSwsLP/AABEIAK8A6AMBIgACEQEDEQH/xAAcAAABBAMBAAAAAAAAAAAAAAAAAwQFBgECBwj/xABKEAACAQIEAwYDBAYFCQkBAAABAgMAEQQSITEFE0EGByJRYXEygZEUI1KhQmJyscHwM5KixOEVFjSCssLD0dIXJUNTVHSDk/EI/8QAGQEBAAMBAQAAAAAAAAAAAAAAAAIDBAEF/8QANBEAAgECBAIHBwMFAAAAAAAAAAECAxEEEiExQVFhcYGRsdHwBRMUIjKhwTNC4RUjJDTx/9oADAMBAAIRAxEAPwDuNFFV7tjx6XCpDyVDNJKY9Y5ZSAIZZNI4iGJJjA9LnfagLDRVRwHbksDeIyMzRLDHAQ5bPg4sVIc7lVKrnYBtL2XS5pQd4mGI5lpeSQck+TwO4iEvKQXzl8psBlsWBW96AtVFVnBdrzycZPPE0a4WRlyWBkyrFHJrZipa7nY22obt1EGKPHMjrzjKrKn3KQrE8kkjBiMuSeNhluTe1r6UBZqKqeB7x8NK0aKsmaSRIwDysozoXRmcPkuQD4Ac91Iy6UrB2+w7RmQrKoEeKlsVXNlwuTm3UMSj/eL4GswIIIFqAs9FVnG9vIY810k0laBSTEgkkQM0gUyOoAULuxANwBc0rju1qJFh51DtFPmYHIxbKIJJ7BPizkIQBbfTqKAsNFV/GdqwuDTFpE0gdoVEavEW+9lWMEOrFD8V9DY+Y6MT29SJpxiEdFjkmRJFUFH5SI2T4r8w5juAuh1oC3UVXsP20gfDSYkB8sT8p0AR2zkoAEKMUe/MXVWI19DTQ94kChzJFNHlzjxiMBnjmjw7xgh7AiSWIXJC2e97A2AtlFVeHvAw7cnwvaVzFe8RyPzBCLhXJdS5AzpmXxDXWt4e3kDQ84rKq8rEYixCFsmHMYkuFY5X+9XwGzAgggEWoCy0VVcd3h4eK+ZJNJJYlvyl5hgzc4pncXC2A1sSXUC/RPE95EC3IixDoFkfmKihSsSJLKQGYN4UkU2tc6gXItQFuoqqv3iYUSyRgSMULJdcjZnSRInQKGzKQ7gAsFBsbE2pfhvbATYlIFglW6TM7MUHLeGVYmjZQxvqwOYEjxD1sBY6KKKAKKKKAKKKKAKKKKAKKKKAKiu0HDcPKinEMUWNg6uJWhKsVaPR1IIuHYb9alage1HA3xHJaMQuYnduVOCYXzxPF4rAm4z3GhvqNL3ADCLgeAkmkw8SyK8AhzGKSSNYisRiRFZW8LmAhSBuoW+oFI8N4Nwudc8a/dOZII0MjLC5VOQ7wRlrFsiZc6i9lJG9zJ9ley/2MOCyuWEC58uV2EOGigJc63uYy25tmqvju4kVYkVoSAgjZihVosuKOJ5uGAFg5Bym9tUja/hsQJfG8Dwv2TE4VZwn2glJJZJeY/NdFQXLt8eVQAtxtTvBdncGHcACSQCVZS7mRyJxHzBKCTfMsMYAPRLCoxOxskZhdBh5CjYrOkiEIftE6y85SATzVChdRqCdV6q9l+x5ws7yOVc2lVJcz52WWbnMJEyhQbhdbtcgkZbkUAseB4PlZGmdo4ZAzB8UzKrJlKxSFm+FSinK3UX860l7J4BzkZmZ5eY7HnsZZUkjWN1JzZnjMaRi21kXyqDl7HYtHMhEM7PLASDdVYRT4iUSSDJZBlmtZQ1ioNzc2OEdh50xFmWFUjfCy89VIe8YkdocOuuSK75NW0XMLHNoBOJBgJ4RIrNGvhxolEjwshxKsc3MuMpZbgqTsw01FPeMthS2HimY5y9oLO3MDNFKnMuDm+Av4j19arX/AGeTBIvHEXijwceUZ0WU4VMTFmZwpIus6MPC1iltRY044f2CeGaEpyRHHJDNmPMadOXhjB9nR2GsdzcEkWBItregJYcNwIglwWcARkSzXlIlR2cTiZpCbqxez5vOlMVwDBGMvJbIS8pkaQqM0qBGkz5hYkWsQdDYjWo3ivZCR8RNKggYSNhpgJAwJeDKDDJZTmjYKGDbqwHhal17MTJgEw6NHnEvNZbFYSGmaZoEOUmNBmyqQpNlGgvoA8xseEjw/JxE14yVJaaYlyc6shzsb2zZfStZez+Bcshy5iJZbCUhwJpY5nlWzXX7yKNgw2K6VAYTu4dcNJGzQPIYsLGhKMUBw0ryBWzXblsCq26C+9Zxnd88r4hm5Q5yTFGzyXiklwv2bJkCgSRqL2JI0t4ARegJv/NrCS5JOY8hQouf7Q7Z2ilMsYkIazlJGYgHbMRSUvYzAsrBi5vzuaxnfM6usaTJK2a7LliiBB25a0ivZr/vFXRMmHRElZQqrE2IVWihKAHpE7ZtALxxetk+LdgOdiJJeaFR2Q8vKbBHyrjkNjrzkjiHplPmaAc8RwGAAHiZWGIKhoZXEqTYp/GpZDdQ5YXB02PQW2w/DuH4oZhYmUYnwl2V2EtoMQcl72PLAv0t61FL2GxPPeYyRE54nHxjPysY2IXMAoCeB2SwzWIvc5iA64F2Pmw+JjkvFlQSo7DMZJEMk7xKVZbIVM18yt+IWIIsBNf5q4e8h8eWRg7R8x+Vn5iyl1jvZWLoCSPXzN94+zUCzLMgZXDTNcOwDc4q0gcXswLIpt0I0qUFZoAtRRRQBRRRQBRRRQBRRRQBRRRQBRRRQBRRRQBWLVmigMWrNqKKAKKKKAKKKKAKxas0UBi1ZrF6wWoDNYJqB4n22wsN1z8x/wAMfi+rbD61BYvtNjZjaNRh1Oxa7SEee2n0FUTrwjxv1Gung6s9bWXN6fyXfEYpEGZ2Cr5sQB9TUDjO3mEQ2DtIfJFJv7E2vVVXhSuweaSSU7Xcne9tFBvbfS9OIY41IUKqsQRlWwb5Knia5sOu9vM1nliZP6Vb7muODox+pt9Wi/I+xvbzEFWMGFOiswMrW2BIJAtpcedUfiPeDxm2cPEo1OWONWIsL7PdiLeV6tmNjflSWjk/o3OYqRchDZmMhFrHofOw61S1JBy2ZGABAJAzWF86sDZ7MbaHa9VSq1Vrc3Yahh53WVeJFt3s8W64gfKKG3+zSkffBxRf/GRv2oU/3bVGdpeGhHDqLK/QbK+5A8gQQR86heTWiFVyVycsHTT0iu46Lw/v6xS/0+GikHnGzxH38WYfuq28M77uHyWEnNhP66ZlH+tGT+6uG8itfs9WKoyiWBpS4W6j1Nwnj+GxK5sPNHKOuRgSP2l3X5ipC9eSYkZGDKSrDUMpKsD6MNRVu4D3q8Rw1g0gxCfhmuWt6SjxD53qaqczHU9nSWsHc9E0Vz3gPfRgprLOGwzn8fiiv6SLt8wKKnmXMwyoVIuzizoVFVrtZ26w/D5IFxAcLNzLOozBeXy/iUa2PM3HlUnwftDhsUubDzRyjrkYEj9pd1+YFSuV5Xa9tCSorF6L0ImaKKKAKKKKAKKxRegM1ii9RXFe02Gw+kkgzfgXxP8A1Rt87VxySV2SjCU3aKuyVvSOKxiRrmkZUUdWIA/OqXiu2mJl/wBHiES2/pJd7eYG1/rUY/Dc7Z55GmfezGyjzsu9vTqelZZ4lL6Vc3wwD3qu3Ru/JdrLBj+3iklMLG0zfiN1jHrfc/lUHilxOI1xMpy3/oo9FHXXz/M06w0BZSI0BA8rKqm2uZjYXB0H7tKjuJ9p8FhwRJLzX6ww2I0FgGkGvvqP3k0N1Km+xrpqnS0px157vyQ7wuGRLLGtjpYA3c+ROmY+dvn7rYx1gTPPIkK31Mj+Mj9VEvf2zX1qg8R7zcQVKYcLh49ddZJDfclzpc/PaqfiuIM7F5GZ2P6TG7fnt7VKNJIk1KTvJ+vXWdF4l3jYRLiKKTEHUBpmCRi5F8sageQ6bC1QGO7zMYRaPlwL0EaAkdPia5vVSbE+elIBnOckjLqFH+9VmiLIUVK9uV+f/CSxvaDEy/HNI/7Tm39XanvZ3jrM/wBmkO4zxOd0kXUfI6j51WIm/wD2thIySRSRgllO3rmuPyqTXAhFtxzet0dAx8QkgcZSCLG2+UqCVGm66MA3qPSq79n61bMNZSuvgKmUHoY3ePQezlvpUPDgtx+FmT+qbfwrJBZZOJ60ZZoqT5EVyKwYPSpo8PPlWjYI+VXHbIhTh6x9mqWOFrX7PS5LIRX2aipM4ailxkLz3/Jc4L2xP92rkcRZGDozIw2ZSVYezDUV2fvuizNhPbE/3euVSYSrpu0meXgqWbDxfX4snuEd7vE8PYNIs6jpMt2/rrZvrertwrv6w7WGJw8sR6shEqe/6Lfka5G2FpJsPRVGjlTAU5cO49EYPvV4XJa2KRSekgdPqWFvzqWj7Y4BvhxmGP8A88X/AFV5eOHpKWEKCSNBU/emV+zY73PVP+dWC/8AVYf/AO6L/qppN3gcNXfG4f5So3+yTXluDCZ9W26KNL/4Wqe4Pw+PK10X4gNb31Xy28vPfrXJVbGZYRN76HoFu8HAlcyTCQG4GRWN7eVwKYT9upX/ANHwzG+zyGw+g30/WqhdjcXGjNE2Rb2dRljFtgbk20+E2+dXWOBzrlIAGrsOWoF9LGQj30v5noKzyq1G7I0KhQgrtX635DTE4jGz6Sz5B1SJSPWxI3+ppLDcMii8QXX9FipY+lgb+Im9govWmK7SYGC/OxCOQLcuAs5Jve7P09vzqscV7zWBP2SFYSbjmv8AeTEehN8v1qv3bk7yZepytlgrLuXmy8S3Rc7kQxnXPKQlrdclwzeg6m+oqt8Z7eYeJRykfElwSkjgxQNYlCVAOZwCLf8AKuc8S4xJM+aZ3lfzds1tfLYD0FdK7L9k14lwJFBCzRyTmGTyYubqf1W0B+vSr4UkVVGqaTm+JRuP9t8RPZZpsibCJPu47eQA1I9zVekxoGij5mm3HMHLBIFmQq4ZldWGoINre376TkZdCoFj0/n1qaLZXirK3DToavccGa+5NvTqaTnuozMDb629acRq1r2W/lW4w5IIAvcajz61xuxOMc2nP0hiGB2N+o10pcZiLXJHkB+803wMSlyhFmDWHt7VYsHwwW2/gPnXXZkYZou1997dezK7OpSRNwp0I3v8qdrgjc/z9alcTwpXZCdka4FtGtrv5UoYt7WG/wBfc9LmiempL3VpXW2nfbX7lk4c2XDYS415coF+oWVBl03OU2A6WPnTXDPaSUeT3/rIrX/OnnDWP2LBJoD96SxF2DLIBlUn1bMfRRUZzRzZSNiUOmwvGptWN/qHoUtaaJqHFVtJIp6VGJPW/Oq25LKKyRikDCK35lYzVFlsUacqillFZqJcXbvdju2F9sR/wK5xJha6b3rDxYb2n/4FUAgVdVfzs8/2f/qw7fFkQ+DpFsJU8sKmtxwoHZhUbmltcStHCVE8RjzSCIbDxP8Az7fvq6ycJIPSqRh5Qzyyk6M9v9UEH5/ogDzNTiY8XNKKiuI8igzZrmyrqxuQQLlsqjzsBfXqKIuNpHcJCja3DOM3S3Xod7U24pMUjSE6MfHIL/pE7enSot20PnarEuB5ktdSaw3b3ExygRsqqCfgRQLncgAb+u+lOsf2jnmvzpXceTMSPptVTXDEoCLXvepEHMQethtXWkcpJpa76PsfkPDjei3HlfQVoZze2l+p3tWjLcagnz6j8qa4hshUHwqdb23HzqJp1tf1roOeXc2U+50ArpXc/wBtWjxEPD2KcmRZihA15uYOLt7BhbTpXNVwxZWtqCCMw/MinnCpjDJG8ABlQq6W81Ia7eQ01rmdxasT+HjVpSu0rcW+KfBdPPpJLttwOSHH4iB8zrnzoXJclH8SWY66DT5VHR8OtYcvXYeQ+Vdb7yuFpiFw3EI9A6BGb9VvGl/UG4rmJ47CrlMpLbZyDl9NalLRlGHbnTTfDT+BXDcFZRewA9TYmnUWDAsepIGgsAPK51rePFiwW2m5JO/v/wAqWjxTM19NLhdNPcDeo6l6tcZw8FhWVpMpzel7etvKo/tFjGULFFdGfxZr62F7L8z19BUrj+ORwizkm/QC5J8/aq9xwGcK8erXG2lraC4O1FpY7JRkpX6+v+XqK8K4oZQQ986WDX69L2HrUiWuCf50pNMEquZB8RGUnodiT9RWuIwxmIhQ2aRlQEdMxFzXWyMItXtr9i4rFaDCx7Ny824OUvIDmboPC1x6mx6VWcTiBzpiNuYwHy0q0YgqJiR8EeRV8gsSkZbdbNmNztdfPSio5N2O7Et8yb/xrLHWozfB5YK5JrPSqT1FZzWRiKtyklURMrNSiyVDpi6XTFVGxapol43oqPjxNFRystUzpve09mwvtP8A8CufmSrv3zSWbCe2I/fh65z9oq2qvnZg9nP/ABYdvix7za2XEVH/AGijn1A2PUeYrGlUdvJWP0U2qocMgLJGlvjOo2urHVc36Nwt/PT2qa4rP9xJ+yR9bCo/hCDNENwCjG5sLhMw18xlv62UVZHY8zG6SXV+SL4pLmmc+p+g2psKy8lyT6k1rG4Ivrb8quMF+Aoq39PWtxMoYKx32I/jWEI9R+dJvF97mPwgXvb0ocu3a3MsGDwasNjm99D+dPzwRHFmRNN1Z9PfzHyqFwuLPLDAkgalTqD526g+Vqm8Oy31DG2xv/A1WmnquBscZU7KX7le62aGnEuKfZmiREXKfiF72F7WU7A6E08+3xA5GZFvte/i9dNvnUbxzAGYLbKGzAXuBYdCdaj+Lv8AfBkIe3hYDp0F70TRyVNqV76aPv0fdv1HbOxU647h2IwLWzR6xj9VvEhF/JwR9K5bxDh+TM2xuSUKnQ31sffzFXHumxsceNHNkZXZOWg8PLcm11e+ua4BW3kafd6+AjhxEXKQJnWR3IAuzF9ST51OcVKJRhq0qNdpcdTk+Gw7AZ2dix130vfSwqRxXF+Va7eI9P3n2vfSnMWHUHMFAPQ219xfb5UnieHRzMoKM7jQBS2bztZRrqaqirXuzbVd8rglpzbd+sh5pji75VKstjc/DbovvuakuHwMi+MgsbXA1sBoPnVn4f2CxbL8CYdAMxMrqpA6tkHiNTGF7EYZbcx5pyfwgQxX31LeK1uuvpeu5oxRS55m3J3fG3RtotCkPKP51qb7P4Yx/fsDf4YltuxBuSB6D99W+XhkMcMgjw8KExyAGzyPcKwNicvW2vyqvyKXKuTcgEg2GVb+EkDbYsb+3QE1VKrFK6LqcHUdtkM+LYnLh21vmORdtbixOmmirJr5kb1WoJfSl+P8UWR/Afu18KX1LAfpa/ID096awSp52pRjZXZbXkr2JKGdD8Q+lYnhjOxpOPDq2zCk8RhWFaDKJSRW2pISkUm5IpPmGotF0ZMfR4mimSvRUbFymzr3fk9mwftif7vXLvtNdL7+j4sF7Yn+7VypanNXkzJgqlsPHt8WOvtNAnrWOC/Wl/8AJjEXGtRymn31hnxGa8Lj0/iKOCgF4NhtqdtVIy/tEi/uRWMdhGCNcfomk+DYgKYTpoy77dUJPtlHzy121jJiJ5pJ9H5IKItdr9Db+BrEkBAzKdOo/wAKX4rDy2kHXmMLeWt6xGgsRuCLDzFWN8UYoRv8su+/M1gckAnUen8RTmPXQ7U0w2GYGxOlCzMWIU6C5t5116nIXjZrqt0+RNcM4cguLsB9R7egqZQg6a36Enw0w4WLLtvrrTq46i/ttVTVj0IPNFdAs1yerEdRt/jUS+ByO7WLK5voCTe2oqS5q7HfoP8AC1T3DuyGJlXmSWgi08cmmh8kAuajJXWpdGr7t5vHqt+StxRkBb7gC9zoCPX+NXTGDF8Siw+aMl4VkR5n8EbIShRyTrfcHppfrUtw/geFh1jUTsNefJYx6WuUUEaa76bE61JvmkFnu2xKrflBhrohPhAHn8zrUXWS0Rkyp2aXayu4LsVhkGaeR520ASHSMny5l7HXTc+1WCGNYxlgSOBb2+71c6agyEb6n4QNetNv8oLnyRZppNskSlyABa2YWCjYb7L0qTwnZXGzWLFMKuwt95MBrfUeFSfSq7zn9KOzyx/Uff5bjF0jFncKo3u9thsTIxvvb199qbR8UVzljEkza35UZc79GbQaX6dKumA7B4WM5nUzP+OY5z8l+EfSp+KBVAVQFA2AAAHyGlWxwzf1Myzx0FpFN/Zeu45y3BcfKjiPDCIMpAM0ovexCkhdfLfaoLF913FZFyl8MFO6qzKD+1ZLsPS9tBXZ7UWq5YeCKP6hVX02XZ5nBJO43iRNzLhv68n/AEUk/cbxIbNhz7SOP3pXoC1FqtyIq+Nq8zzVju7Ti0F74Z3A6xMsn0AOb8qgcS88JyyrJGfwyKyH6MBXrO1I4rBpIuSRFdTurqGX6HSuZC2OOl+5I8nfb77itSwO1eheM90fDcRciHksf04Tk/saofmK59xzuLxcV2wsqTr+BhypPlqUJ+YqDgzXDGU5b6HO1aileJcNmw78ueJ4m8nUrf1BOjD1F6Krsb4zTV0dW7/PiwXtiv7tXJ2uK6p//QUuVsCf/c/3auXxY9T8QqyW5hwkv7K9cRHnGt1xzDqadDCxv8Lge9aPwhxtY+xBqJqzRY3kxrEWJ30pvw5/Ay9VOg9/h/tD86cNhWHSmirkltsHBFz0PT87fWuMrqJaNDntBApbmCx5gXUD9Ib2FRwP86VLmQFeW98pJZW0OQkkkG3S5rWDs6zBm5kaoLeIsut/LXXy0rq5mZu2jI1T5Utg8Cpe+3nrp9KsHCuykTyojSs4Y2PLUnSxJIJsv9qujcN7PYWC3KwsWm7SlpmJHW4ygH0udfK16jKokSir62KBw3g80xCwQu/qFOX5s1hViwvYEi32iUA/+VCVkceedjonzF/IVb5p2fRmJFv6MWWMeYKrYW/audKaS4+OOyMwBGgVNWNwPgiUeDU7nXeqHW5GlKT2+xjhvD4sOLQxJGdDzW+9kI23cZV/nQU4mst5GYafpyHW3mWJ330HW2nQLYLg+Nn+CIYdPxzC7+pSIbf61WDh/YTDowkmLYiTfNLqoP6sY8I/OkaU6m5RUrUaW7u+jX77etip4aWXEG2FhabX+lYlIgQABdzbNa2wqfwfYEv4sZKZOvJjukQPqR4n/KrgqACwFgNABsPQVvWmGHjHfUwVMdN6Q+Xx7/Kw2wXD44lyRIqL5KAB+W9ORWaK07GJu+rCiiihwKKKKAKKKKAKKKKAKwazRQDbG4COZCkqLIh3V1DKfkaKc0UOqTWzG+MwMcqlJUV0O6uoZT8jpVC493IYCe7QZ8M518BzR/ONunopWui0VxpM7GcoaxZ554v3K8ShN4gmIXoUYI3zSS35E1UeIYLFYVss8UsJ/XRlB9iRYj2Nes7VrLArAqwDKdwQCD7g6GouCNccbNbq55GTiTnretMXd119xXpzG93nDZSS+DhueqpkP9i1RGJ7mOFNtC6/szS/uLEVHIXfGRe6PPeExoPxWzfIX0tv0NS/DmVVYkpoVa91Bvk6D+PrXXX7hOGH9LEj2lX+KVK8M7oOFQi32YSH8UrNIT+dh8gKi6VyPxceRzPsni4Vd5GfMbBECgsxzav4tDtYaX6+9XTC4XGTD7nCso/HN90o9o966Bw3guHw4ywQxxDyRVW/vbenlqh8Mm7tnXj7L5Y95SsJ2Dlf/SsSSN+XCOWD7v8AEfoKsXCezmHww+5iVT+Ldz7udak7Vmro0oR2RkqYirU0k9OWyMWrNFFWFAUUUUAUUUUAUUUUAUUUUAUUVWuJ9tFixAw4jZmNgG1CX6g2Ba3qAevlQhOcYK8mWW9FU7E9s3GLjAUDDB1ws7G2dcRMoaMD9VDkRj1bED8N6ksRx6c4mbDwQxuYY4ZCXlaPNzjKAq2ja1uSdT5ihMn6Kqrd4MIjikKOM8rwyoct4OVIIZnkN8pRJGjUkE/0gNSGM7TLFjI8K6kc1brJcZc93yxMOhZY5CD1yEeVATVFQ3C+0iz4meBENoRGeYSMrl2lRggGtleF1J8wfK9FATNFFFAFFFFAFFFFAFFFFAFFFFAFFFFAFFFFAFFFFAFFFFAFFFFAFFFFAFQz9loGxL4lgWdhHoT4AYyrKwUdbou5/RqZooRlFS3RW27FRPgnwspzvKjiTEZVEjO7F2kFtrSWYLewygdKS4f2XxcckspxivJKkMTOcMAQsPMysoEts55rkkgi9tLC1Wmih21ipcL7u4ESVZycTzM6ZnAVhHI7yOrFD4nZ5HZn0ubaAKoGsfYWRo2TEYp5W5cMcUojWOSNoHMkU2bMc8gcg30vr51b6KHSv4HssYMQskMuWPlwxPEUDFli+0EfeFrgl58xNiSV31NFWCi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57869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a:t>Hypertension</a:t>
            </a:r>
            <a:br>
              <a:rPr lang="en-US" b="1" dirty="0"/>
            </a:br>
            <a:endParaRPr lang="en-US" dirty="0"/>
          </a:p>
        </p:txBody>
      </p:sp>
      <p:sp>
        <p:nvSpPr>
          <p:cNvPr id="3" name="Content Placeholder 2"/>
          <p:cNvSpPr>
            <a:spLocks noGrp="1"/>
          </p:cNvSpPr>
          <p:nvPr>
            <p:ph idx="1"/>
          </p:nvPr>
        </p:nvSpPr>
        <p:spPr>
          <a:xfrm>
            <a:off x="457200" y="1295400"/>
            <a:ext cx="8229600" cy="5029200"/>
          </a:xfrm>
        </p:spPr>
        <p:txBody>
          <a:bodyPr>
            <a:normAutofit fontScale="70000" lnSpcReduction="20000"/>
          </a:bodyPr>
          <a:lstStyle/>
          <a:p>
            <a:pPr algn="just">
              <a:lnSpc>
                <a:spcPct val="150000"/>
              </a:lnSpc>
            </a:pPr>
            <a:r>
              <a:rPr lang="en-US" b="1" i="1" dirty="0"/>
              <a:t>Definition:</a:t>
            </a:r>
            <a:r>
              <a:rPr lang="en-US" dirty="0"/>
              <a:t> Systemic hypertension means </a:t>
            </a:r>
            <a:r>
              <a:rPr lang="en-US" b="1" dirty="0">
                <a:solidFill>
                  <a:srgbClr val="FF0000"/>
                </a:solidFill>
              </a:rPr>
              <a:t>sustained elevated </a:t>
            </a:r>
            <a:r>
              <a:rPr lang="en-US" dirty="0"/>
              <a:t> diastolic pressure greater than </a:t>
            </a:r>
            <a:r>
              <a:rPr lang="en-US" dirty="0">
                <a:solidFill>
                  <a:srgbClr val="FF0000"/>
                </a:solidFill>
              </a:rPr>
              <a:t>90 mmHg </a:t>
            </a:r>
            <a:r>
              <a:rPr lang="en-US" dirty="0"/>
              <a:t>or sustained systolic pressure </a:t>
            </a:r>
            <a:r>
              <a:rPr lang="en-US" dirty="0">
                <a:solidFill>
                  <a:srgbClr val="FF0000"/>
                </a:solidFill>
              </a:rPr>
              <a:t>over 140 mmHg </a:t>
            </a:r>
            <a:r>
              <a:rPr lang="en-US" dirty="0"/>
              <a:t>characterized by </a:t>
            </a:r>
            <a:r>
              <a:rPr lang="en-US" dirty="0">
                <a:solidFill>
                  <a:srgbClr val="0070C0"/>
                </a:solidFill>
              </a:rPr>
              <a:t>thickening of the arteriolar wall and narrowing of the lumen.</a:t>
            </a:r>
            <a:r>
              <a:rPr lang="en-US" dirty="0"/>
              <a:t>  </a:t>
            </a:r>
          </a:p>
          <a:p>
            <a:pPr algn="just">
              <a:lnSpc>
                <a:spcPct val="150000"/>
              </a:lnSpc>
            </a:pPr>
            <a:r>
              <a:rPr lang="en-US" dirty="0"/>
              <a:t>Hypertension is abnormally high blood pressure measured on at least </a:t>
            </a:r>
            <a:r>
              <a:rPr lang="en-US" dirty="0">
                <a:solidFill>
                  <a:srgbClr val="0070C0"/>
                </a:solidFill>
              </a:rPr>
              <a:t>three different occasions </a:t>
            </a:r>
            <a:r>
              <a:rPr lang="en-US" dirty="0"/>
              <a:t>from a person who has been at rest at least 5 minutes. </a:t>
            </a:r>
          </a:p>
          <a:p>
            <a:pPr algn="just">
              <a:lnSpc>
                <a:spcPct val="150000"/>
              </a:lnSpc>
            </a:pPr>
            <a:r>
              <a:rPr lang="en-US" dirty="0" smtClean="0">
                <a:solidFill>
                  <a:srgbClr val="0070C0"/>
                </a:solidFill>
              </a:rPr>
              <a:t>It </a:t>
            </a:r>
            <a:r>
              <a:rPr lang="en-US" dirty="0">
                <a:solidFill>
                  <a:srgbClr val="0070C0"/>
                </a:solidFill>
              </a:rPr>
              <a:t>is one of the most important risk factor in coronary heart disease and cerebrovascular accidents.</a:t>
            </a:r>
          </a:p>
          <a:p>
            <a:pPr algn="just">
              <a:lnSpc>
                <a:spcPct val="150000"/>
              </a:lnSpc>
            </a:pPr>
            <a:endParaRPr lang="en-US" dirty="0"/>
          </a:p>
        </p:txBody>
      </p:sp>
    </p:spTree>
    <p:extLst>
      <p:ext uri="{BB962C8B-B14F-4D97-AF65-F5344CB8AC3E}">
        <p14:creationId xmlns:p14="http://schemas.microsoft.com/office/powerpoint/2010/main" val="682125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3"/>
          <p:cNvSpPr>
            <a:spLocks noGrp="1" noChangeArrowheads="1"/>
          </p:cNvSpPr>
          <p:nvPr>
            <p:ph idx="1"/>
          </p:nvPr>
        </p:nvSpPr>
        <p:spPr>
          <a:xfrm>
            <a:off x="457200" y="457200"/>
            <a:ext cx="8229600" cy="5867400"/>
          </a:xfrm>
        </p:spPr>
        <p:txBody>
          <a:bodyPr>
            <a:noAutofit/>
          </a:bodyPr>
          <a:lstStyle/>
          <a:p>
            <a:pPr lvl="1" algn="just">
              <a:lnSpc>
                <a:spcPct val="150000"/>
              </a:lnSpc>
            </a:pPr>
            <a:r>
              <a:rPr lang="en-US" sz="2800" b="1" dirty="0" smtClean="0"/>
              <a:t>According to Etiology</a:t>
            </a:r>
            <a:r>
              <a:rPr lang="en-US" sz="2800" b="1" dirty="0"/>
              <a:t>	</a:t>
            </a:r>
            <a:endParaRPr lang="en-US" sz="2800" b="1" dirty="0" smtClean="0"/>
          </a:p>
          <a:p>
            <a:pPr lvl="1" algn="just">
              <a:lnSpc>
                <a:spcPct val="150000"/>
              </a:lnSpc>
            </a:pPr>
            <a:r>
              <a:rPr lang="en-US" sz="2800" b="1" dirty="0" smtClean="0">
                <a:solidFill>
                  <a:srgbClr val="0070C0"/>
                </a:solidFill>
              </a:rPr>
              <a:t>Primary hypertension</a:t>
            </a:r>
          </a:p>
          <a:p>
            <a:pPr lvl="2" algn="just" eaLnBrk="1" hangingPunct="1">
              <a:lnSpc>
                <a:spcPct val="150000"/>
              </a:lnSpc>
            </a:pPr>
            <a:r>
              <a:rPr lang="en-US" sz="2400" dirty="0" smtClean="0"/>
              <a:t>Essential or idiopathic hypertension</a:t>
            </a:r>
          </a:p>
          <a:p>
            <a:pPr lvl="2" algn="just" eaLnBrk="1" hangingPunct="1">
              <a:lnSpc>
                <a:spcPct val="150000"/>
              </a:lnSpc>
            </a:pPr>
            <a:r>
              <a:rPr lang="en-US" sz="2400" dirty="0" smtClean="0"/>
              <a:t>Genetic and environmental factors</a:t>
            </a:r>
          </a:p>
          <a:p>
            <a:pPr lvl="2" algn="just" eaLnBrk="1" hangingPunct="1">
              <a:lnSpc>
                <a:spcPct val="150000"/>
              </a:lnSpc>
            </a:pPr>
            <a:r>
              <a:rPr lang="en-US" sz="2400" dirty="0" smtClean="0"/>
              <a:t>Affects 90% to 95% of individuals with hypertension</a:t>
            </a:r>
          </a:p>
          <a:p>
            <a:pPr algn="just">
              <a:lnSpc>
                <a:spcPct val="150000"/>
              </a:lnSpc>
            </a:pPr>
            <a:r>
              <a:rPr lang="en-US" sz="2800" b="1" dirty="0">
                <a:solidFill>
                  <a:srgbClr val="0070C0"/>
                </a:solidFill>
              </a:rPr>
              <a:t>Secondary hypertension</a:t>
            </a:r>
          </a:p>
          <a:p>
            <a:pPr lvl="1" algn="just">
              <a:lnSpc>
                <a:spcPct val="150000"/>
              </a:lnSpc>
            </a:pPr>
            <a:r>
              <a:rPr lang="en-US" sz="2800" dirty="0"/>
              <a:t>Caused by a systemic disease process that raises </a:t>
            </a:r>
            <a:r>
              <a:rPr lang="en-US" sz="2800" dirty="0">
                <a:solidFill>
                  <a:srgbClr val="00B050"/>
                </a:solidFill>
              </a:rPr>
              <a:t>peripheral vascular resistance or cardiac output</a:t>
            </a:r>
          </a:p>
          <a:p>
            <a:pPr lvl="2" algn="just" eaLnBrk="1" hangingPunct="1">
              <a:lnSpc>
                <a:spcPct val="150000"/>
              </a:lnSpc>
            </a:pPr>
            <a:endParaRPr lang="en-US" sz="2400" dirty="0" smtClean="0"/>
          </a:p>
          <a:p>
            <a:pPr lvl="1" algn="just" eaLnBrk="1" hangingPunct="1">
              <a:lnSpc>
                <a:spcPct val="150000"/>
              </a:lnSpc>
            </a:pPr>
            <a:endParaRPr lang="en-US" sz="2800" dirty="0" smtClean="0"/>
          </a:p>
        </p:txBody>
      </p:sp>
      <p:sp>
        <p:nvSpPr>
          <p:cNvPr id="73730" name="Slide Number Placeholder 3"/>
          <p:cNvSpPr>
            <a:spLocks noGrp="1"/>
          </p:cNvSpPr>
          <p:nvPr>
            <p:ph type="sldNum" sz="quarter" idx="12"/>
          </p:nvPr>
        </p:nvSpPr>
        <p:spPr>
          <a:xfrm>
            <a:off x="457200" y="6245225"/>
            <a:ext cx="2133600" cy="476250"/>
          </a:xfrm>
          <a:noFill/>
        </p:spPr>
        <p:txBody>
          <a:bodyPr/>
          <a:lstStyle/>
          <a:p>
            <a:pPr algn="l"/>
            <a:fld id="{66818130-D06F-4F4C-A172-2F60E0C9FDAB}" type="slidenum">
              <a:rPr lang="en-US" smtClean="0">
                <a:latin typeface="Arial" pitchFamily="34" charset="0"/>
              </a:rPr>
              <a:pPr algn="l"/>
              <a:t>67</a:t>
            </a:fld>
            <a:endParaRPr lang="en-US" smtClean="0">
              <a:latin typeface="Arial" pitchFamily="34" charset="0"/>
            </a:endParaRPr>
          </a:p>
        </p:txBody>
      </p:sp>
    </p:spTree>
    <p:extLst>
      <p:ext uri="{BB962C8B-B14F-4D97-AF65-F5344CB8AC3E}">
        <p14:creationId xmlns:p14="http://schemas.microsoft.com/office/powerpoint/2010/main" val="131115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3"/>
          <p:cNvSpPr>
            <a:spLocks noGrp="1" noChangeArrowheads="1"/>
          </p:cNvSpPr>
          <p:nvPr>
            <p:ph idx="1"/>
          </p:nvPr>
        </p:nvSpPr>
        <p:spPr>
          <a:xfrm>
            <a:off x="457200" y="533400"/>
            <a:ext cx="8229600" cy="5791200"/>
          </a:xfrm>
        </p:spPr>
        <p:txBody>
          <a:bodyPr>
            <a:normAutofit/>
          </a:bodyPr>
          <a:lstStyle/>
          <a:p>
            <a:pPr lvl="1" algn="just">
              <a:lnSpc>
                <a:spcPct val="150000"/>
              </a:lnSpc>
            </a:pPr>
            <a:r>
              <a:rPr lang="en-US" sz="2000" b="1" dirty="0" smtClean="0"/>
              <a:t>R</a:t>
            </a:r>
            <a:r>
              <a:rPr lang="en-US" sz="2000" dirty="0" smtClean="0"/>
              <a:t>enal </a:t>
            </a:r>
            <a:r>
              <a:rPr lang="en-US" sz="2000" dirty="0"/>
              <a:t>vascular hypertension, as a result of renal artery stenosis, may be congenital or a result of </a:t>
            </a:r>
            <a:r>
              <a:rPr lang="en-US" sz="2000" dirty="0" smtClean="0"/>
              <a:t>atherosclerosis</a:t>
            </a:r>
          </a:p>
          <a:p>
            <a:pPr lvl="1" algn="just">
              <a:lnSpc>
                <a:spcPct val="150000"/>
              </a:lnSpc>
            </a:pPr>
            <a:r>
              <a:rPr lang="en-US" sz="2000" dirty="0" err="1" smtClean="0"/>
              <a:t>pheochromocytoma</a:t>
            </a:r>
            <a:r>
              <a:rPr lang="en-US" sz="2000" dirty="0"/>
              <a:t>, an epinephrine-secreting tumor of the adrenal gland, which causes increased heart rate and stroke </a:t>
            </a:r>
            <a:r>
              <a:rPr lang="en-US" sz="2000" dirty="0" smtClean="0"/>
              <a:t>volume</a:t>
            </a:r>
          </a:p>
          <a:p>
            <a:pPr lvl="1" algn="just">
              <a:lnSpc>
                <a:spcPct val="150000"/>
              </a:lnSpc>
            </a:pPr>
            <a:r>
              <a:rPr lang="en-US" sz="2000" dirty="0" smtClean="0"/>
              <a:t>primary </a:t>
            </a:r>
            <a:r>
              <a:rPr lang="en-US" sz="2000" dirty="0" err="1"/>
              <a:t>aldosteronism</a:t>
            </a:r>
            <a:r>
              <a:rPr lang="en-US" sz="2000" dirty="0"/>
              <a:t> (increased aldosterone with no known </a:t>
            </a:r>
            <a:r>
              <a:rPr lang="en-US" sz="2000" dirty="0" smtClean="0"/>
              <a:t>cause)</a:t>
            </a:r>
          </a:p>
          <a:p>
            <a:pPr lvl="1" algn="just">
              <a:lnSpc>
                <a:spcPct val="150000"/>
              </a:lnSpc>
            </a:pPr>
            <a:r>
              <a:rPr lang="en-US" sz="2000" dirty="0" smtClean="0"/>
              <a:t>oral </a:t>
            </a:r>
            <a:r>
              <a:rPr lang="en-US" sz="2000" dirty="0"/>
              <a:t>contraceptives may also cause secondary hypertension.</a:t>
            </a:r>
          </a:p>
          <a:p>
            <a:pPr lvl="1" algn="just">
              <a:lnSpc>
                <a:spcPct val="150000"/>
              </a:lnSpc>
            </a:pPr>
            <a:endParaRPr lang="en-US" sz="2000" dirty="0"/>
          </a:p>
          <a:p>
            <a:pPr algn="just" eaLnBrk="1" hangingPunct="1">
              <a:lnSpc>
                <a:spcPct val="150000"/>
              </a:lnSpc>
            </a:pPr>
            <a:r>
              <a:rPr lang="en-US" sz="2000" b="1" dirty="0" smtClean="0">
                <a:solidFill>
                  <a:srgbClr val="0070C0"/>
                </a:solidFill>
              </a:rPr>
              <a:t>Malignant hypertension </a:t>
            </a:r>
          </a:p>
          <a:p>
            <a:pPr lvl="1" algn="just" eaLnBrk="1" hangingPunct="1">
              <a:lnSpc>
                <a:spcPct val="150000"/>
              </a:lnSpc>
            </a:pPr>
            <a:r>
              <a:rPr lang="en-US" sz="2000" dirty="0" smtClean="0"/>
              <a:t>Rapidly progressive hypertension</a:t>
            </a:r>
          </a:p>
          <a:p>
            <a:pPr lvl="1" algn="just" eaLnBrk="1" hangingPunct="1">
              <a:lnSpc>
                <a:spcPct val="150000"/>
              </a:lnSpc>
            </a:pPr>
            <a:r>
              <a:rPr lang="en-US" sz="2000" dirty="0" smtClean="0"/>
              <a:t>Diastolic pressure is usually &gt;140 mm Hg</a:t>
            </a:r>
          </a:p>
          <a:p>
            <a:pPr lvl="1" algn="just" eaLnBrk="1" hangingPunct="1">
              <a:lnSpc>
                <a:spcPct val="150000"/>
              </a:lnSpc>
            </a:pPr>
            <a:endParaRPr lang="en-US" sz="2000" dirty="0" smtClean="0"/>
          </a:p>
          <a:p>
            <a:pPr algn="just" eaLnBrk="1" hangingPunct="1">
              <a:lnSpc>
                <a:spcPct val="150000"/>
              </a:lnSpc>
            </a:pPr>
            <a:endParaRPr lang="en-US" sz="2000" dirty="0" smtClean="0"/>
          </a:p>
        </p:txBody>
      </p:sp>
      <p:sp>
        <p:nvSpPr>
          <p:cNvPr id="74754" name="Slide Number Placeholder 3"/>
          <p:cNvSpPr>
            <a:spLocks noGrp="1"/>
          </p:cNvSpPr>
          <p:nvPr>
            <p:ph type="sldNum" sz="quarter" idx="12"/>
          </p:nvPr>
        </p:nvSpPr>
        <p:spPr>
          <a:xfrm>
            <a:off x="457200" y="6245225"/>
            <a:ext cx="2133600" cy="476250"/>
          </a:xfrm>
          <a:noFill/>
        </p:spPr>
        <p:txBody>
          <a:bodyPr/>
          <a:lstStyle/>
          <a:p>
            <a:pPr algn="l"/>
            <a:fld id="{7B2689FA-8D77-40E2-9FDC-171DC5168101}" type="slidenum">
              <a:rPr lang="en-US" smtClean="0">
                <a:latin typeface="Arial" pitchFamily="34" charset="0"/>
              </a:rPr>
              <a:pPr algn="l"/>
              <a:t>68</a:t>
            </a:fld>
            <a:endParaRPr lang="en-US" smtClean="0">
              <a:latin typeface="Arial" pitchFamily="34" charset="0"/>
            </a:endParaRPr>
          </a:p>
        </p:txBody>
      </p:sp>
    </p:spTree>
    <p:extLst>
      <p:ext uri="{BB962C8B-B14F-4D97-AF65-F5344CB8AC3E}">
        <p14:creationId xmlns:p14="http://schemas.microsoft.com/office/powerpoint/2010/main" val="31846828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77500" lnSpcReduction="20000"/>
          </a:bodyPr>
          <a:lstStyle/>
          <a:p>
            <a:pPr marL="0" indent="0" algn="just">
              <a:lnSpc>
                <a:spcPct val="150000"/>
              </a:lnSpc>
              <a:buNone/>
            </a:pPr>
            <a:r>
              <a:rPr lang="en-US" i="1" dirty="0" smtClean="0"/>
              <a:t>Clinical </a:t>
            </a:r>
            <a:r>
              <a:rPr lang="en-US" i="1" dirty="0"/>
              <a:t>Manifestations</a:t>
            </a:r>
            <a:endParaRPr lang="en-US" dirty="0"/>
          </a:p>
          <a:p>
            <a:pPr algn="just">
              <a:lnSpc>
                <a:spcPct val="150000"/>
              </a:lnSpc>
            </a:pPr>
            <a:r>
              <a:rPr lang="en-US" dirty="0"/>
              <a:t>Occur after </a:t>
            </a:r>
            <a:r>
              <a:rPr lang="en-US" dirty="0" smtClean="0"/>
              <a:t> years </a:t>
            </a:r>
            <a:r>
              <a:rPr lang="en-US" dirty="0"/>
              <a:t>of hypertension, and include:</a:t>
            </a:r>
          </a:p>
          <a:p>
            <a:pPr algn="just">
              <a:lnSpc>
                <a:spcPct val="150000"/>
              </a:lnSpc>
            </a:pPr>
            <a:r>
              <a:rPr lang="en-US" dirty="0" smtClean="0"/>
              <a:t>Waking </a:t>
            </a:r>
            <a:r>
              <a:rPr lang="en-US" dirty="0"/>
              <a:t>headache, sometimes with nausea and vomiting.</a:t>
            </a:r>
          </a:p>
          <a:p>
            <a:pPr algn="just">
              <a:lnSpc>
                <a:spcPct val="150000"/>
              </a:lnSpc>
            </a:pPr>
            <a:r>
              <a:rPr lang="en-US" dirty="0" smtClean="0"/>
              <a:t>Blurred </a:t>
            </a:r>
            <a:r>
              <a:rPr lang="en-US" dirty="0"/>
              <a:t>vision caused by hypertensive damage to the retina.</a:t>
            </a:r>
          </a:p>
          <a:p>
            <a:pPr algn="just">
              <a:lnSpc>
                <a:spcPct val="150000"/>
              </a:lnSpc>
            </a:pPr>
            <a:r>
              <a:rPr lang="en-US" dirty="0" smtClean="0"/>
              <a:t>Dependent </a:t>
            </a:r>
            <a:r>
              <a:rPr lang="en-US" dirty="0"/>
              <a:t>edema and swelling caused by increased capillary pressure</a:t>
            </a:r>
            <a:r>
              <a:rPr lang="en-US" dirty="0" smtClean="0"/>
              <a:t>.</a:t>
            </a:r>
          </a:p>
          <a:p>
            <a:pPr marL="0" indent="0" algn="just">
              <a:buNone/>
            </a:pPr>
            <a:endParaRPr lang="en-US" i="1" dirty="0" smtClean="0"/>
          </a:p>
          <a:p>
            <a:pPr marL="0" indent="0" algn="just">
              <a:buNone/>
            </a:pPr>
            <a:r>
              <a:rPr lang="en-US" i="1" dirty="0" smtClean="0"/>
              <a:t>Complications</a:t>
            </a:r>
            <a:endParaRPr lang="en-US" dirty="0"/>
          </a:p>
          <a:p>
            <a:pPr algn="just"/>
            <a:r>
              <a:rPr lang="en-US" dirty="0"/>
              <a:t>Stroke                           - Myocardial infarct (MI)</a:t>
            </a:r>
          </a:p>
          <a:p>
            <a:pPr algn="just"/>
            <a:r>
              <a:rPr lang="en-US" dirty="0"/>
              <a:t>Renal failure                 - Encephalopathy (brain damage</a:t>
            </a:r>
            <a:r>
              <a:rPr lang="en-US" dirty="0" smtClean="0"/>
              <a:t>)</a:t>
            </a:r>
            <a:endParaRPr lang="en-US" dirty="0"/>
          </a:p>
        </p:txBody>
      </p:sp>
    </p:spTree>
    <p:extLst>
      <p:ext uri="{BB962C8B-B14F-4D97-AF65-F5344CB8AC3E}">
        <p14:creationId xmlns:p14="http://schemas.microsoft.com/office/powerpoint/2010/main" val="1682959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smtClean="0"/>
          </a:p>
        </p:txBody>
      </p:sp>
      <p:sp>
        <p:nvSpPr>
          <p:cNvPr id="14339" name="Text Placeholder 2"/>
          <p:cNvSpPr>
            <a:spLocks noGrp="1"/>
          </p:cNvSpPr>
          <p:nvPr>
            <p:ph type="body" sz="half" idx="1"/>
          </p:nvPr>
        </p:nvSpPr>
        <p:spPr/>
        <p:txBody>
          <a:bodyPr/>
          <a:lstStyle/>
          <a:p>
            <a:pPr eaLnBrk="1" hangingPunct="1"/>
            <a:endParaRPr lang="en-US" smtClean="0"/>
          </a:p>
        </p:txBody>
      </p:sp>
      <p:sp>
        <p:nvSpPr>
          <p:cNvPr id="14340" name="Content Placeholder 3"/>
          <p:cNvSpPr>
            <a:spLocks noGrp="1"/>
          </p:cNvSpPr>
          <p:nvPr>
            <p:ph sz="half" idx="2"/>
          </p:nvPr>
        </p:nvSpPr>
        <p:spPr/>
        <p:txBody>
          <a:bodyPr/>
          <a:lstStyle/>
          <a:p>
            <a:pPr eaLnBrk="1" hangingPunct="1"/>
            <a:endParaRPr lang="en-US" smtClean="0"/>
          </a:p>
        </p:txBody>
      </p:sp>
      <p:pic>
        <p:nvPicPr>
          <p:cNvPr id="14341" name="Picture 2"/>
          <p:cNvPicPr>
            <a:picLocks noChangeAspect="1" noChangeArrowheads="1"/>
          </p:cNvPicPr>
          <p:nvPr/>
        </p:nvPicPr>
        <p:blipFill>
          <a:blip r:embed="rId2"/>
          <a:srcRect/>
          <a:stretch>
            <a:fillRect/>
          </a:stretch>
        </p:blipFill>
        <p:spPr bwMode="auto">
          <a:xfrm>
            <a:off x="0" y="0"/>
            <a:ext cx="91360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xfrm>
            <a:off x="457200" y="6245225"/>
            <a:ext cx="2133600" cy="476250"/>
          </a:xfrm>
          <a:noFill/>
        </p:spPr>
        <p:txBody>
          <a:bodyPr/>
          <a:lstStyle/>
          <a:p>
            <a:pPr algn="l"/>
            <a:fld id="{945B3A0B-B819-49FF-93F7-7288F4A6C155}" type="slidenum">
              <a:rPr lang="en-US" smtClean="0">
                <a:latin typeface="Arial" pitchFamily="34" charset="0"/>
              </a:rPr>
              <a:pPr algn="l"/>
              <a:t>70</a:t>
            </a:fld>
            <a:endParaRPr lang="en-US" smtClean="0">
              <a:latin typeface="Arial" pitchFamily="34" charset="0"/>
            </a:endParaRPr>
          </a:p>
        </p:txBody>
      </p:sp>
      <p:sp>
        <p:nvSpPr>
          <p:cNvPr id="75779" name="Rectangle 2"/>
          <p:cNvSpPr>
            <a:spLocks noGrp="1" noChangeArrowheads="1"/>
          </p:cNvSpPr>
          <p:nvPr>
            <p:ph type="title"/>
          </p:nvPr>
        </p:nvSpPr>
        <p:spPr/>
        <p:txBody>
          <a:bodyPr/>
          <a:lstStyle/>
          <a:p>
            <a:pPr eaLnBrk="1" hangingPunct="1"/>
            <a:r>
              <a:rPr lang="en-US" smtClean="0"/>
              <a:t>Diseases of the Arteries and Veins</a:t>
            </a:r>
          </a:p>
        </p:txBody>
      </p:sp>
      <p:sp>
        <p:nvSpPr>
          <p:cNvPr id="75780" name="Rectangle 3"/>
          <p:cNvSpPr>
            <a:spLocks noGrp="1" noChangeArrowheads="1"/>
          </p:cNvSpPr>
          <p:nvPr>
            <p:ph type="body" idx="1"/>
          </p:nvPr>
        </p:nvSpPr>
        <p:spPr/>
        <p:txBody>
          <a:bodyPr/>
          <a:lstStyle/>
          <a:p>
            <a:pPr eaLnBrk="1" hangingPunct="1"/>
            <a:r>
              <a:rPr lang="en-US" dirty="0" smtClean="0"/>
              <a:t>Aneurysm</a:t>
            </a:r>
          </a:p>
          <a:p>
            <a:pPr lvl="1" eaLnBrk="1" hangingPunct="1"/>
            <a:r>
              <a:rPr lang="en-US" dirty="0" smtClean="0"/>
              <a:t>Local dilation or </a:t>
            </a:r>
            <a:r>
              <a:rPr lang="en-US" dirty="0" err="1" smtClean="0"/>
              <a:t>outpouching</a:t>
            </a:r>
            <a:r>
              <a:rPr lang="en-US" dirty="0" smtClean="0"/>
              <a:t> of a vessel wall or cardiac chamber</a:t>
            </a:r>
          </a:p>
          <a:p>
            <a:pPr lvl="1" eaLnBrk="1" hangingPunct="1"/>
            <a:endParaRPr lang="en-US" dirty="0" smtClean="0"/>
          </a:p>
        </p:txBody>
      </p:sp>
      <p:pic>
        <p:nvPicPr>
          <p:cNvPr id="5" name="Picture 7" descr="npo00000e"/>
          <p:cNvPicPr>
            <a:picLocks noChangeAspect="1" noChangeArrowheads="1"/>
          </p:cNvPicPr>
          <p:nvPr/>
        </p:nvPicPr>
        <p:blipFill>
          <a:blip r:embed="rId2"/>
          <a:srcRect/>
          <a:stretch>
            <a:fillRect/>
          </a:stretch>
        </p:blipFill>
        <p:spPr bwMode="auto">
          <a:xfrm>
            <a:off x="609600" y="3132137"/>
            <a:ext cx="7493000" cy="3344863"/>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3.google.com/images?q=tbn:ANd9GcQp7MYzdT3Yh3DBvTJurcsWvN-s6qTGdijaN4w5gp2L6aRpu5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00400"/>
            <a:ext cx="3352800" cy="2109470"/>
          </a:xfrm>
          <a:prstGeom prst="rect">
            <a:avLst/>
          </a:prstGeom>
          <a:noFill/>
          <a:extLst>
            <a:ext uri="{909E8E84-426E-40DD-AFC4-6F175D3DCCD1}">
              <a14:hiddenFill xmlns:a14="http://schemas.microsoft.com/office/drawing/2010/main">
                <a:solidFill>
                  <a:srgbClr val="FFFFFF"/>
                </a:solidFill>
              </a14:hiddenFill>
            </a:ext>
          </a:extLst>
        </p:spPr>
      </p:pic>
      <p:sp>
        <p:nvSpPr>
          <p:cNvPr id="77828" name="Rectangle 3"/>
          <p:cNvSpPr>
            <a:spLocks noGrp="1" noChangeArrowheads="1"/>
          </p:cNvSpPr>
          <p:nvPr>
            <p:ph idx="1"/>
          </p:nvPr>
        </p:nvSpPr>
        <p:spPr>
          <a:xfrm>
            <a:off x="457200" y="762000"/>
            <a:ext cx="8229600" cy="5562600"/>
          </a:xfrm>
        </p:spPr>
        <p:txBody>
          <a:bodyPr>
            <a:normAutofit fontScale="85000" lnSpcReduction="20000"/>
          </a:bodyPr>
          <a:lstStyle/>
          <a:p>
            <a:pPr algn="just"/>
            <a:r>
              <a:rPr lang="en-US" b="1" dirty="0"/>
              <a:t>THROMBOSIS</a:t>
            </a:r>
            <a:endParaRPr lang="en-US" dirty="0"/>
          </a:p>
          <a:p>
            <a:pPr marL="0" indent="0" algn="just">
              <a:buNone/>
            </a:pPr>
            <a:r>
              <a:rPr lang="en-US" b="1" dirty="0"/>
              <a:t>Definition</a:t>
            </a:r>
            <a:r>
              <a:rPr lang="en-US" dirty="0"/>
              <a:t>: Formation of a compact mass composed of the elements of the circulating blood inside a vessel or a heart cavity during life. This compact mass is called thrombus</a:t>
            </a:r>
            <a:r>
              <a:rPr lang="en-US" dirty="0" smtClean="0"/>
              <a:t>.</a:t>
            </a:r>
          </a:p>
          <a:p>
            <a:pPr marL="0" indent="0" algn="just">
              <a:buNone/>
            </a:pPr>
            <a:r>
              <a:rPr lang="en-US" b="1" i="1" u="sng" dirty="0"/>
              <a:t>Causes:</a:t>
            </a:r>
            <a:endParaRPr lang="en-US" dirty="0"/>
          </a:p>
          <a:p>
            <a:pPr algn="just"/>
            <a:r>
              <a:rPr lang="en-US" dirty="0"/>
              <a:t>Three primary factors predispose to thrombosis</a:t>
            </a:r>
            <a:r>
              <a:rPr lang="en-US" b="1" dirty="0"/>
              <a:t>(Virchow </a:t>
            </a:r>
            <a:r>
              <a:rPr lang="en-US" b="1" dirty="0" err="1"/>
              <a:t>Triade</a:t>
            </a:r>
            <a:r>
              <a:rPr lang="en-US" b="1" dirty="0"/>
              <a:t>):</a:t>
            </a:r>
            <a:r>
              <a:rPr lang="en-US" dirty="0"/>
              <a:t> </a:t>
            </a:r>
          </a:p>
          <a:p>
            <a:pPr algn="just"/>
            <a:r>
              <a:rPr lang="en-US" dirty="0"/>
              <a:t>1. Endothelial injury.</a:t>
            </a:r>
          </a:p>
          <a:p>
            <a:pPr algn="just"/>
            <a:r>
              <a:rPr lang="en-US" dirty="0"/>
              <a:t>2. Alteration of normal blood flow.</a:t>
            </a:r>
          </a:p>
          <a:p>
            <a:pPr algn="just"/>
            <a:r>
              <a:rPr lang="en-US" dirty="0"/>
              <a:t>3. </a:t>
            </a:r>
            <a:r>
              <a:rPr lang="en-US" dirty="0" smtClean="0"/>
              <a:t>Hypercoagulability</a:t>
            </a:r>
          </a:p>
          <a:p>
            <a:pPr marL="0" indent="0" algn="just">
              <a:buNone/>
            </a:pPr>
            <a:r>
              <a:rPr lang="en-US" b="1" dirty="0"/>
              <a:t>Sites of thrombus formation:</a:t>
            </a:r>
            <a:endParaRPr lang="en-US" dirty="0"/>
          </a:p>
          <a:p>
            <a:pPr algn="just"/>
            <a:r>
              <a:rPr lang="en-US" b="1" i="1" dirty="0"/>
              <a:t>I</a:t>
            </a:r>
            <a:r>
              <a:rPr lang="en-US" b="1" i="1" u="sng" dirty="0"/>
              <a:t>-Thrombosis in veins</a:t>
            </a:r>
            <a:r>
              <a:rPr lang="en-US" dirty="0"/>
              <a:t>: </a:t>
            </a:r>
            <a:r>
              <a:rPr lang="en-US" dirty="0">
                <a:solidFill>
                  <a:srgbClr val="FF0000"/>
                </a:solidFill>
              </a:rPr>
              <a:t>More common </a:t>
            </a:r>
            <a:r>
              <a:rPr lang="en-US" dirty="0"/>
              <a:t>because of the slow blood flow in veins and thin wall.</a:t>
            </a:r>
          </a:p>
          <a:p>
            <a:pPr algn="just" eaLnBrk="1" hangingPunct="1"/>
            <a:endParaRPr lang="en-US" dirty="0" smtClean="0"/>
          </a:p>
          <a:p>
            <a:pPr lvl="1" algn="just" eaLnBrk="1" hangingPunct="1"/>
            <a:endParaRPr lang="en-US" dirty="0" smtClean="0"/>
          </a:p>
        </p:txBody>
      </p:sp>
      <p:sp>
        <p:nvSpPr>
          <p:cNvPr id="77826" name="Slide Number Placeholder 3"/>
          <p:cNvSpPr>
            <a:spLocks noGrp="1"/>
          </p:cNvSpPr>
          <p:nvPr>
            <p:ph type="sldNum" sz="quarter" idx="12"/>
          </p:nvPr>
        </p:nvSpPr>
        <p:spPr>
          <a:xfrm>
            <a:off x="457200" y="6245225"/>
            <a:ext cx="2133600" cy="476250"/>
          </a:xfrm>
          <a:noFill/>
        </p:spPr>
        <p:txBody>
          <a:bodyPr/>
          <a:lstStyle/>
          <a:p>
            <a:pPr algn="l"/>
            <a:fld id="{A98DAD1C-8407-49E1-A3F0-76C47009A69B}" type="slidenum">
              <a:rPr lang="en-US" smtClean="0">
                <a:latin typeface="Arial" pitchFamily="34" charset="0"/>
              </a:rPr>
              <a:pPr algn="l"/>
              <a:t>71</a:t>
            </a:fld>
            <a:endParaRPr lang="en-US" smtClean="0">
              <a:latin typeface="Arial" pitchFamily="34" charset="0"/>
            </a:endParaRPr>
          </a:p>
        </p:txBody>
      </p:sp>
    </p:spTree>
    <p:extLst>
      <p:ext uri="{BB962C8B-B14F-4D97-AF65-F5344CB8AC3E}">
        <p14:creationId xmlns:p14="http://schemas.microsoft.com/office/powerpoint/2010/main" val="34420967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Autofit/>
          </a:bodyPr>
          <a:lstStyle/>
          <a:p>
            <a:pPr algn="just"/>
            <a:r>
              <a:rPr lang="en-US" sz="2800" b="1" i="1" u="sng" dirty="0"/>
              <a:t>II-Thrombosis in arteries</a:t>
            </a:r>
            <a:r>
              <a:rPr lang="en-US" sz="2800" dirty="0"/>
              <a:t> : Less common than venous due to rapid blood </a:t>
            </a:r>
            <a:r>
              <a:rPr lang="en-US" sz="2800" dirty="0" smtClean="0"/>
              <a:t>flow </a:t>
            </a:r>
            <a:r>
              <a:rPr lang="en-US" sz="2800" dirty="0"/>
              <a:t>and thick elastic wall which resist injury. Thrombosis occurs in the arteries affected </a:t>
            </a:r>
            <a:r>
              <a:rPr lang="en-US" sz="2800" dirty="0" smtClean="0"/>
              <a:t>by; Atheroma or Aneurysm </a:t>
            </a:r>
            <a:r>
              <a:rPr lang="en-US" sz="2800" dirty="0"/>
              <a:t>due to </a:t>
            </a:r>
            <a:r>
              <a:rPr lang="en-US" sz="2800" dirty="0" smtClean="0"/>
              <a:t>stasis</a:t>
            </a:r>
            <a:endParaRPr lang="en-US" sz="2800" dirty="0"/>
          </a:p>
          <a:p>
            <a:pPr algn="just"/>
            <a:r>
              <a:rPr lang="en-US" sz="2800" b="1" i="1" u="sng" dirty="0"/>
              <a:t>III-Thrombosis in the heart</a:t>
            </a:r>
            <a:r>
              <a:rPr lang="en-US" sz="2800" dirty="0"/>
              <a:t>: More common in the left side. </a:t>
            </a:r>
            <a:endParaRPr lang="en-US" sz="2800" dirty="0" smtClean="0"/>
          </a:p>
          <a:p>
            <a:pPr marL="0" indent="0" algn="just">
              <a:buNone/>
            </a:pPr>
            <a:r>
              <a:rPr lang="en-US" sz="2800" b="1" dirty="0"/>
              <a:t>Clinical effects:</a:t>
            </a:r>
            <a:endParaRPr lang="en-US" sz="2800" dirty="0"/>
          </a:p>
          <a:p>
            <a:pPr algn="just"/>
            <a:r>
              <a:rPr lang="en-US" sz="2800" dirty="0" smtClean="0">
                <a:solidFill>
                  <a:srgbClr val="FF0000"/>
                </a:solidFill>
              </a:rPr>
              <a:t>Arterial </a:t>
            </a:r>
            <a:r>
              <a:rPr lang="en-US" sz="2800" dirty="0">
                <a:solidFill>
                  <a:srgbClr val="FF0000"/>
                </a:solidFill>
              </a:rPr>
              <a:t>thrombus is more serious </a:t>
            </a:r>
            <a:r>
              <a:rPr lang="en-US" sz="2800" dirty="0"/>
              <a:t>causing </a:t>
            </a:r>
            <a:r>
              <a:rPr lang="en-US" sz="2800" dirty="0" err="1"/>
              <a:t>ischaemia</a:t>
            </a:r>
            <a:r>
              <a:rPr lang="en-US" sz="2800" dirty="0"/>
              <a:t> and infarction </a:t>
            </a:r>
            <a:r>
              <a:rPr lang="en-US" sz="2800" dirty="0" err="1"/>
              <a:t>e.g</a:t>
            </a:r>
            <a:r>
              <a:rPr lang="en-US" sz="2800" dirty="0"/>
              <a:t> coronary artery thrombosis.</a:t>
            </a:r>
          </a:p>
          <a:p>
            <a:pPr algn="just"/>
            <a:r>
              <a:rPr lang="en-US" sz="2800" dirty="0"/>
              <a:t>Venous thrombosis causes congestion, </a:t>
            </a:r>
            <a:r>
              <a:rPr lang="en-US" sz="2800" dirty="0" err="1"/>
              <a:t>oedema</a:t>
            </a:r>
            <a:r>
              <a:rPr lang="en-US" sz="2800" dirty="0"/>
              <a:t>, stasis, infection and </a:t>
            </a:r>
            <a:r>
              <a:rPr lang="en-US" sz="2800" dirty="0" smtClean="0"/>
              <a:t>ulceration</a:t>
            </a:r>
            <a:endParaRPr lang="en-US" sz="2800" dirty="0"/>
          </a:p>
        </p:txBody>
      </p:sp>
    </p:spTree>
    <p:extLst>
      <p:ext uri="{BB962C8B-B14F-4D97-AF65-F5344CB8AC3E}">
        <p14:creationId xmlns:p14="http://schemas.microsoft.com/office/powerpoint/2010/main" val="432580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92500" lnSpcReduction="10000"/>
          </a:bodyPr>
          <a:lstStyle/>
          <a:p>
            <a:pPr algn="just">
              <a:lnSpc>
                <a:spcPct val="150000"/>
              </a:lnSpc>
            </a:pPr>
            <a:r>
              <a:rPr lang="en-US" b="1" u="sng" dirty="0"/>
              <a:t>Embolism</a:t>
            </a:r>
            <a:endParaRPr lang="en-US" dirty="0"/>
          </a:p>
          <a:p>
            <a:pPr marL="0" indent="0" algn="just">
              <a:lnSpc>
                <a:spcPct val="150000"/>
              </a:lnSpc>
              <a:buNone/>
            </a:pPr>
            <a:endParaRPr lang="en-US" dirty="0"/>
          </a:p>
          <a:p>
            <a:pPr algn="just">
              <a:lnSpc>
                <a:spcPct val="150000"/>
              </a:lnSpc>
            </a:pPr>
            <a:r>
              <a:rPr lang="en-US" b="1" dirty="0"/>
              <a:t>Definition:</a:t>
            </a:r>
            <a:r>
              <a:rPr lang="en-US" dirty="0"/>
              <a:t>      </a:t>
            </a:r>
          </a:p>
          <a:p>
            <a:pPr algn="just">
              <a:lnSpc>
                <a:spcPct val="150000"/>
              </a:lnSpc>
            </a:pPr>
            <a:r>
              <a:rPr lang="en-US" dirty="0"/>
              <a:t>An embolus is an insoluble solid, liquid or gaseous mass circulating in the blood carrying it away from its original site. </a:t>
            </a:r>
          </a:p>
          <a:p>
            <a:pPr algn="just">
              <a:lnSpc>
                <a:spcPct val="150000"/>
              </a:lnSpc>
            </a:pPr>
            <a:r>
              <a:rPr lang="en-US" dirty="0"/>
              <a:t>Embolism is the process of impaction of the embolus in a blood vessel. </a:t>
            </a:r>
            <a:endParaRPr lang="en-US" dirty="0" smtClean="0"/>
          </a:p>
          <a:p>
            <a:pPr lvl="1" algn="just">
              <a:lnSpc>
                <a:spcPct val="150000"/>
              </a:lnSpc>
            </a:pPr>
            <a:endParaRPr lang="en-US" dirty="0"/>
          </a:p>
          <a:p>
            <a:pPr algn="just">
              <a:lnSpc>
                <a:spcPct val="150000"/>
              </a:lnSpc>
            </a:pPr>
            <a:endParaRPr lang="en-US" dirty="0"/>
          </a:p>
        </p:txBody>
      </p:sp>
      <p:pic>
        <p:nvPicPr>
          <p:cNvPr id="3074" name="Picture 2" descr="https://encrypted-tbn2.google.com/images?q=tbn:ANd9GcQDLgGEuVRbcQPiUqEzrdNhqF9xXWFIQfO_d67GV1LDcnBSmRk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0"/>
            <a:ext cx="4693920" cy="284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6527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3.bp.blogspot.com/_f3AExh91Nls/SZskqvq7pWI/AAAAAAAAAAM/QvAxDyuG1tw/s320/embol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112109"/>
            <a:ext cx="1676400" cy="27611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381000"/>
            <a:ext cx="8229600" cy="5943600"/>
          </a:xfrm>
        </p:spPr>
        <p:txBody>
          <a:bodyPr>
            <a:normAutofit fontScale="92500" lnSpcReduction="20000"/>
          </a:bodyPr>
          <a:lstStyle/>
          <a:p>
            <a:pPr algn="just">
              <a:lnSpc>
                <a:spcPct val="150000"/>
              </a:lnSpc>
            </a:pPr>
            <a:r>
              <a:rPr lang="en-US" b="1" dirty="0"/>
              <a:t>Effects:</a:t>
            </a:r>
            <a:endParaRPr lang="en-US" dirty="0"/>
          </a:p>
          <a:p>
            <a:pPr algn="just">
              <a:lnSpc>
                <a:spcPct val="150000"/>
              </a:lnSpc>
            </a:pPr>
            <a:r>
              <a:rPr lang="en-US" b="1" dirty="0"/>
              <a:t>i) Large emboli</a:t>
            </a:r>
            <a:r>
              <a:rPr lang="en-US" dirty="0"/>
              <a:t> are impacted in the main </a:t>
            </a:r>
            <a:r>
              <a:rPr lang="en-US" dirty="0" smtClean="0"/>
              <a:t>pulmonary branches  </a:t>
            </a:r>
            <a:r>
              <a:rPr lang="en-US" dirty="0"/>
              <a:t>cause sudden </a:t>
            </a:r>
            <a:r>
              <a:rPr lang="en-US" dirty="0" smtClean="0"/>
              <a:t>death.</a:t>
            </a:r>
            <a:endParaRPr lang="en-US" dirty="0"/>
          </a:p>
          <a:p>
            <a:pPr algn="just">
              <a:lnSpc>
                <a:spcPct val="150000"/>
              </a:lnSpc>
            </a:pPr>
            <a:r>
              <a:rPr lang="en-US" b="1" dirty="0" smtClean="0"/>
              <a:t>ii</a:t>
            </a:r>
            <a:r>
              <a:rPr lang="en-US" b="1" dirty="0"/>
              <a:t>) Medium-sized</a:t>
            </a:r>
            <a:r>
              <a:rPr lang="en-US" dirty="0"/>
              <a:t> emboli are impacted in the medium-sized and small branches:</a:t>
            </a:r>
          </a:p>
          <a:p>
            <a:pPr algn="just">
              <a:lnSpc>
                <a:spcPct val="150000"/>
              </a:lnSpc>
            </a:pPr>
            <a:r>
              <a:rPr lang="en-US" dirty="0"/>
              <a:t>a) With good collateral </a:t>
            </a:r>
            <a:r>
              <a:rPr lang="en-US" dirty="0" smtClean="0"/>
              <a:t>flow, </a:t>
            </a:r>
            <a:r>
              <a:rPr lang="en-US" dirty="0"/>
              <a:t>no effects may be produced </a:t>
            </a:r>
          </a:p>
          <a:p>
            <a:pPr algn="just">
              <a:lnSpc>
                <a:spcPct val="150000"/>
              </a:lnSpc>
            </a:pPr>
            <a:r>
              <a:rPr lang="en-US" dirty="0"/>
              <a:t>(b)With poor collateral flow </a:t>
            </a:r>
            <a:r>
              <a:rPr lang="en-US" dirty="0" smtClean="0"/>
              <a:t> </a:t>
            </a:r>
            <a:r>
              <a:rPr lang="en-US" dirty="0"/>
              <a:t>infarction develops.            </a:t>
            </a:r>
          </a:p>
          <a:p>
            <a:pPr algn="just">
              <a:lnSpc>
                <a:spcPct val="150000"/>
              </a:lnSpc>
            </a:pPr>
            <a:r>
              <a:rPr lang="en-US" b="1" dirty="0"/>
              <a:t>iii)</a:t>
            </a:r>
            <a:r>
              <a:rPr lang="en-US" dirty="0"/>
              <a:t> </a:t>
            </a:r>
            <a:r>
              <a:rPr lang="en-US" b="1" dirty="0"/>
              <a:t>Very small emboli</a:t>
            </a:r>
            <a:r>
              <a:rPr lang="en-US" dirty="0"/>
              <a:t> may have no </a:t>
            </a:r>
            <a:r>
              <a:rPr lang="en-US" dirty="0" smtClean="0"/>
              <a:t>effect. </a:t>
            </a:r>
            <a:endParaRPr lang="en-US" dirty="0"/>
          </a:p>
          <a:p>
            <a:pPr marL="0" indent="0" algn="just">
              <a:lnSpc>
                <a:spcPct val="150000"/>
              </a:lnSpc>
              <a:buNone/>
            </a:pPr>
            <a:endParaRPr lang="en-US" dirty="0"/>
          </a:p>
        </p:txBody>
      </p:sp>
      <p:sp>
        <p:nvSpPr>
          <p:cNvPr id="2" name="AutoShape 2" descr="data:image/jpg;base64,/9j/4AAQSkZJRgABAQAAAQABAAD/2wCEAAkGBhMQEBUUExQWFRQVFxcZFxUYFxUUFhgXFBgdGBQUFRwXHCYeFxkmGhYUHy8gIycpLCwsFR4xNTAqNSYrLCkBCQoKDgwOGg8PGikfHSQvKSwtKS01LDUpKSksLCwsLCkpKiktLCk1LCwpLCwpKSksKSwsLCwpLCksLCkpKSwsLP/AABEIALMAbAMBIgACEQEDEQH/xAAbAAACAwEBAQAAAAAAAAAAAAAABgIEBQMBB//EAEYQAAEDAQUEBgQKCQMFAAAAAAEAAgMRBAUSITEGYXGBEyJBUZGxMpKh0RUjQlJTcnOCssEUJDNDYqKz4fA0VNIWY4OTwv/EABoBAAIDAQEAAAAAAAAAAAAAAAAEAQIDBQb/xAAnEQACAgEDBAIBBQAAAAAAAAAAAQIRAxIhMQQyQVETImEUQlJxof/aAAwDAQACEQMRAD8A+rTXfEXOJjjJJNTgbqTmTko/BsP0UfqM9ytSanifNRXLcnfJqV/g2H6KP1Ge5HwbD9FH6jPcrCFGp+wK/wAGw/RR+oz3I+DYfoo/UZ7lYQjU/YFf4Nh+ij9RnuR8Gw/RR+oz3KwhGp+wKslhhaC4xR0aCT1GaAVPYvm9/NwQxCgDi4kkCh00y7Mx4J/2jmLYKN1e5reRNX/yhy+b7Sz4rQW9jABzOZ8wmsN02M4Y7NnGw5kJsu2xtIza08QCli6oqlOljjoxMJs3pUZV+RtwkNa0E9UUABq7qj2lbdxTCOMsa1vVIByBNcDa19iXrfKXWmFo7X1dua1ta+OFNuyd2N6B0jhUzSOkz7smN9jB4qur2ZZqUTYk1PE+aipSanifNRXPfIoCEIUACEIQAIQvUAL9/wBoPStb8ljS48XZD+Wq+avkMjy46uNSmzaS8z0crxq95Y36laA+qCeaVrMyqegqikPQVRRt3LZ8wmh3VYsq5LPTNX7wlo2i1WyL+aMQHFJJT0msDQf4piAKb8gvo11QYIms+aGjwaAkC54scsFB+0lMjvqRAltfvYPFfRbNoeKwk/skLZ3bo4yanifNRUpNTxPmopR8i4IQhQAIQhAAql72gsge5vpUo36zsm+0q2sLaO2UfFFn1sTz3AMyaTzr4K0Fcki0VboRtqbScUcQ9FrQ48dAPBV7siqQqVstRmme/vcafVBo32LduSz5hPj4yWCLC1ULykxGnfl45LUecLVjtcDJn2Z+Gh8VL9Ex9m3s2wdNJQZRsawcXnEfY1qa7NpzWLcEQEINM3kvPM5eyi2rNpzSt3kEMjuTOEmp4nzUVKTU8T5qKwfJQEIQoAEIQgD1IG0l4O/WZK0qeiiO5vVJH38ZTff1tMNmkc30sJDN73dVntNeS+XX71ehgxYjCwYz3vcAKnvyz5pjAuZDGFb2U7HFUpyuaz0CW7qs9SnOxxYWppDJG3yUCzLPEX5AZyPEY7w35Z5DGeS7Xtag0EnQLR2bsZ6YO+TFHT/ySUxfy18VScqTZE3piNDGACgFANB2U3K1ZtOarKzZtOaUx9xz2cJNTxPmoqUmp4nzUVR8gCEIUACEKne15CzxGQ56Bo+c92TG+PkirJMTaW1tdIGn0LOOkcewvocI4taTl/GF84EhlkdIRQyOxEcdByAA5Lc2pthjiEWKr5CXSE1qR2+Jy4NWbdsGIhPxjpVDsY6VRuXLZUxPOFqp3ZZ6BTvGag/zmr8I080ZcxxzNaR1R13nsAboDxP4U4bOwObAC70pCX8A/NgPBtBySjc9m6UhpJ/WXk/VhZrTlQ/fX0FraCn+cEtmdJIXzyvYFZs2nNVlZs2nNZYu4VZwk1PE+aipSanifNRVHyAIQhQB449+Q7zkOfclC973a+szyWxRg4Qcq1yx07zoNx3rQ2jvNtHR1AY0VmJ0pqGbicidy+YX3fLra4NbiZCDk0CrnlvyhQVpRM4oqK1Maw42/sZduvaS1TOc0AvNMs8LWj0Rl26V31Vr9Eka3E55BA+SS0D6oGq37guKzxsJYNdScVeeJXJImZ0AHmrSbHYJeeTCuTbKWyj41j5IKEgmnSg7gSCW8c0xWi9o7VCHxOBa+g7iA5waQ4dh11SrtDGzAchXsS7dspiILezDUaYgDWhVoz2B4/KPvGzdnaHSUHohjBuaATT2rdS3slbA8uNKdJHG8fzAjll4pkS+bvZzMncwVmzac1WVmzac1GLuM2cJNTxPmoqUmp4nzUaqj5AFytdpEbHPOjRXj3Dnoo2y2shbie6g8SdwGpPBLdutjp3hzxhY01Yw6g09N579aDs41V8eNyf4NIQcmJ22F4ukpZ8g+brT0OYqa4R393AIuu6hGWkZUFK9gFMysP8ATBLbZZiahzqN3MZ1RzyWrJLI5zsxgwkAbyFtJ7nUhGo7G7POwRtDc+kqBTh6SWrdepjbnm/SnaXfko2G9wYW9hFRTtFFk3nai5wPa3RQ34LwhSs53o94GJ5FTTq6gf3WXO8hpA1dkPzK7Wguk1P+BdbssZtFobE0E9cYj81tRUmmilIJukfXdkjR1mH/AGDXkGpzS9s7ZfjHOGkbGsA3mtfZhTCss3ecnL3ArNm05qsrNm05qMXcZMxLXtDG17gGvcQ4g0aQKg0ObqAqja77leKRgR7z13choDzWXb75j6aUAucRI8ENaTmHEEV0WbJtBQmrWt7qnE71W+9MfHCO7HseBPhWazm9YveS51M3uOdO4djRuWRel7NLS0ElhyJB9KuRaNw7Ss2e83SVBJeD2OybyaNeZKqyQk5k1p4UHYB2BVlmVVE6GPpn+7ZehRawxyvpXCHuw7xUq7De9TU16u/Kq0HXK01+MLak0BbipXeCO9Zsl1uhBJAc0moeBUEb/mncVXUmTocKTODJiSd5J/zlRQkNdTkNf79yh0j3GjWiu/8ANXorlc4DG/XUAeypKHtyEd9oqylZQXvwxNLjuGQ3knsTxsDdrIWPGRmxdZ1a1blhI3Vqs2x2FsbaNFK67+KtwMcx2JpofPce8KI5aZaXTOStvf8AwcbO+WEnopAGucXFj24xU64Tq3hmtaO/3AZxtPBxHm1JsW0RHpN/NdhtI3uPgVo3iluxSXRv+I3/APUQ+idyLT5kLTu69WvaThcKGmeHuB796QBtHHv8CmPZu9WvicW1pjI1p8lu7eiMcd7C+XpXCN0xEvqNxtM9XGnTS5VOnSOVVkACuXzN+szfbS/1HKl0qVfJ6DHF6Udw6i96RVsa9xqLNNB3LAVyNm7jTgV4JVLpkBpOboM6nNSayi9MijjUAonaNdcSqdIjpEWGgtlwUTRVS9eYyiydBYc4Js2MPxL/ALQ/gYkqqc9if2D/ALU/gYtcT+wp1kaxCtfX+pn+2l/qOVRXL5/1M/20v9RyprJ8jkO1BVFUUXoaoLAhSwFe9GgLRBCkQO9RMjR2qaI1IEKP6QxHTDsa48ASimVeSK8kkL1pcdI5D9x3uXVlnlOkMnqkKdD9FXnxryjinPYn9g/7U/gYldt3zn907nkm/Y+ySNheHMIPSH8DVtig1LgT6vPCWOkxTvmMfpM9T++l/qOVHp2DQ1PcE22zZuLp5XPLnVlkdRxAaKvJoiIWdhAY1tewNZU8jT81b4H5KfraiqQsxwyv9CJ530oPFyvR7Nzu1e1m6hcUz/os7hWOEn6zmxj8z7FZstyWlw+MMUZ7hil/NqlQxx5YtPrm/Nf0K0eyfzpnHg3D+a7x7Jw9uJ3MjyTONlnH0rQ77jGsB9YuVqHZyMaukf8AWcP/AJAU68a4QtLqr8tiqNnLOP3Q5knzK6xWeztyAjHgm4XPD9GDxqfMrpHd0TfRijHBjfco+aK4Rk+o/ApQiP5IH3WE+QK7gnsZIeEcn/FNwFNMuGSKqPnfor879CgC8mghm/8AW4D2heuZL/t5j90fmU3IR879EfPIUDHN/t5vBv8AyW5ckb+jOKJ7Ti0cBXQfxLTVizac1aGVydFZZpNUL923ZHJJK97cTullHWJcKB5pkTT2LZjjDR1QBnoAANdy8Qs57sxbZMoIQhZ0gPaIohCmkAURRCEUgCiKIQikAURRCEUgCi7Q6c0IV8a+xD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77119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a:xfrm>
            <a:off x="457200" y="6245225"/>
            <a:ext cx="2133600" cy="476250"/>
          </a:xfrm>
          <a:noFill/>
        </p:spPr>
        <p:txBody>
          <a:bodyPr/>
          <a:lstStyle/>
          <a:p>
            <a:pPr algn="l"/>
            <a:fld id="{D13FC515-AFDD-4585-BC4A-1AA0F124A2DA}" type="slidenum">
              <a:rPr lang="en-US" smtClean="0">
                <a:latin typeface="Arial" pitchFamily="34" charset="0"/>
              </a:rPr>
              <a:pPr algn="l"/>
              <a:t>75</a:t>
            </a:fld>
            <a:endParaRPr lang="en-US" smtClean="0">
              <a:latin typeface="Arial" pitchFamily="34" charset="0"/>
            </a:endParaRPr>
          </a:p>
        </p:txBody>
      </p:sp>
      <p:sp>
        <p:nvSpPr>
          <p:cNvPr id="78851" name="Rectangle 2"/>
          <p:cNvSpPr>
            <a:spLocks noGrp="1" noChangeArrowheads="1"/>
          </p:cNvSpPr>
          <p:nvPr>
            <p:ph type="title"/>
          </p:nvPr>
        </p:nvSpPr>
        <p:spPr/>
        <p:txBody>
          <a:bodyPr/>
          <a:lstStyle/>
          <a:p>
            <a:pPr eaLnBrk="1" hangingPunct="1"/>
            <a:r>
              <a:rPr lang="en-US" smtClean="0"/>
              <a:t>Diseases of the Veins</a:t>
            </a:r>
          </a:p>
        </p:txBody>
      </p:sp>
      <p:sp>
        <p:nvSpPr>
          <p:cNvPr id="78852" name="Rectangle 3"/>
          <p:cNvSpPr>
            <a:spLocks noGrp="1" noChangeArrowheads="1"/>
          </p:cNvSpPr>
          <p:nvPr>
            <p:ph type="body" idx="1"/>
          </p:nvPr>
        </p:nvSpPr>
        <p:spPr/>
        <p:txBody>
          <a:bodyPr/>
          <a:lstStyle/>
          <a:p>
            <a:pPr eaLnBrk="1" hangingPunct="1"/>
            <a:r>
              <a:rPr lang="en-US" smtClean="0"/>
              <a:t>Varicose veins</a:t>
            </a:r>
          </a:p>
          <a:p>
            <a:pPr lvl="1" eaLnBrk="1" hangingPunct="1"/>
            <a:r>
              <a:rPr lang="en-US" smtClean="0"/>
              <a:t>A vein in which blood has pooled</a:t>
            </a:r>
          </a:p>
          <a:p>
            <a:pPr lvl="1" eaLnBrk="1" hangingPunct="1"/>
            <a:r>
              <a:rPr lang="en-US" smtClean="0"/>
              <a:t>Distended, tortuous, and palpable veins</a:t>
            </a:r>
          </a:p>
          <a:p>
            <a:pPr lvl="1" eaLnBrk="1" hangingPunct="1"/>
            <a:r>
              <a:rPr lang="en-US" smtClean="0"/>
              <a:t>Caused by trauma or gradual venous distention</a:t>
            </a:r>
          </a:p>
          <a:p>
            <a:pPr eaLnBrk="1" hangingPunct="1"/>
            <a:r>
              <a:rPr lang="en-US" smtClean="0"/>
              <a:t>Chronic venous insufficiency</a:t>
            </a:r>
          </a:p>
          <a:p>
            <a:pPr lvl="1" eaLnBrk="1" hangingPunct="1"/>
            <a:r>
              <a:rPr lang="en-US" smtClean="0"/>
              <a:t>Inadequate venous return over a long period due to varicose veins or valvular incompetence</a:t>
            </a:r>
          </a:p>
          <a:p>
            <a:pPr lvl="1" eaLnBrk="1" hangingPunct="1"/>
            <a:r>
              <a:rPr lang="en-US" smtClean="0"/>
              <a:t>Venous stasis ulcers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92500" lnSpcReduction="10000"/>
          </a:bodyPr>
          <a:lstStyle/>
          <a:p>
            <a:pPr marL="0" indent="0" algn="just">
              <a:buNone/>
            </a:pPr>
            <a:r>
              <a:rPr lang="en-US" sz="2800" b="1" dirty="0" smtClean="0"/>
              <a:t>Varicose </a:t>
            </a:r>
            <a:r>
              <a:rPr lang="en-US" sz="2800" b="1" dirty="0"/>
              <a:t>veins</a:t>
            </a:r>
            <a:endParaRPr lang="en-US" sz="2800" dirty="0"/>
          </a:p>
          <a:p>
            <a:pPr algn="just"/>
            <a:r>
              <a:rPr lang="en-US" sz="2800" b="1" i="1" dirty="0" smtClean="0"/>
              <a:t>Definition</a:t>
            </a:r>
            <a:r>
              <a:rPr lang="en-US" sz="2800" b="1" i="1" dirty="0"/>
              <a:t>:</a:t>
            </a:r>
            <a:r>
              <a:rPr lang="en-US" sz="2800" dirty="0"/>
              <a:t> abnormally dilated tortuous veins produced by prolonged increased intraluminal </a:t>
            </a:r>
            <a:r>
              <a:rPr lang="en-US" sz="2800" dirty="0" smtClean="0"/>
              <a:t>pressure &amp; </a:t>
            </a:r>
            <a:r>
              <a:rPr lang="en-US" sz="2800" dirty="0"/>
              <a:t>to lesser extent by loss of support of the vessel wall.</a:t>
            </a:r>
            <a:endParaRPr lang="en-US" sz="2000" dirty="0"/>
          </a:p>
          <a:p>
            <a:pPr algn="just"/>
            <a:r>
              <a:rPr lang="en-US" sz="2800" b="1" i="1" dirty="0"/>
              <a:t>Risk factors: </a:t>
            </a:r>
            <a:endParaRPr lang="en-US" sz="2000" dirty="0"/>
          </a:p>
          <a:p>
            <a:pPr lvl="1" algn="just"/>
            <a:r>
              <a:rPr lang="en-US" dirty="0"/>
              <a:t>Superficial veins of the leg are common site.</a:t>
            </a:r>
            <a:endParaRPr lang="en-US" sz="1800" dirty="0"/>
          </a:p>
          <a:p>
            <a:pPr lvl="1" algn="just"/>
            <a:r>
              <a:rPr lang="en-US" dirty="0"/>
              <a:t>Posture: when legs are dependent for long period which leads to increased venous pressure to ten times.</a:t>
            </a:r>
            <a:endParaRPr lang="en-US" sz="1800" dirty="0"/>
          </a:p>
          <a:p>
            <a:pPr lvl="1" algn="just"/>
            <a:r>
              <a:rPr lang="en-US" dirty="0"/>
              <a:t>Age: common over the age of 50 years.</a:t>
            </a:r>
            <a:endParaRPr lang="en-US" sz="1800" dirty="0"/>
          </a:p>
          <a:p>
            <a:pPr lvl="1" algn="just"/>
            <a:r>
              <a:rPr lang="en-US" dirty="0"/>
              <a:t>Sex: more common in female.</a:t>
            </a:r>
            <a:endParaRPr lang="en-US" sz="1800" dirty="0"/>
          </a:p>
          <a:p>
            <a:pPr lvl="1" algn="just"/>
            <a:r>
              <a:rPr lang="en-US" dirty="0"/>
              <a:t>Obesity.</a:t>
            </a:r>
            <a:endParaRPr lang="en-US" sz="1800" dirty="0"/>
          </a:p>
          <a:p>
            <a:pPr lvl="1" algn="just"/>
            <a:r>
              <a:rPr lang="en-US" dirty="0"/>
              <a:t>Familial tendency: due to defective development of walls of veins.</a:t>
            </a:r>
            <a:endParaRPr lang="en-US" sz="1800" dirty="0"/>
          </a:p>
          <a:p>
            <a:pPr algn="just"/>
            <a:endParaRPr lang="en-US" dirty="0"/>
          </a:p>
        </p:txBody>
      </p:sp>
      <p:sp>
        <p:nvSpPr>
          <p:cNvPr id="2" name="AutoShape 2" descr="data:image/jpg;base64,/9j/4AAQSkZJRgABAQAAAQABAAD/2wBDAAkGBwgHBgkIBwgKCgkLDRYPDQwMDRsUFRAWIB0iIiAdHx8kKDQsJCYxJx8fLT0tMTU3Ojo6Iys/RD84QzQ5Ojf/2wBDAQoKCg0MDRoPDxo3JR8lNzc3Nzc3Nzc3Nzc3Nzc3Nzc3Nzc3Nzc3Nzc3Nzc3Nzc3Nzc3Nzc3Nzc3Nzc3Nzc3Nzf/wAARCADeAFgDASIAAhEBAxEB/8QAGwAAAgMBAQEAAAAAAAAAAAAAAwQAAgUGAQf/xAA2EAABBAEDAwAHBgUFAAAAAAABAAIDESEEEjEFQVEGExQiYXGBIzJCkaGxFTRSwdFTYnKS4f/EABkBAAIDAQAAAAAAAAAAAAAAAAAEAQIFA//EACIRAAICAgICAgMAAAAAAAAAAAABAhEDITEyBCISQhMjM//aAAwDAQACEQMRAD8AwoTse03w4FfRYXXE0juPK+dAFd/0fbqenwvrJYLXPyVwN+HLlBnnFfkUaGNri3sQru0LsOYvA8wU5zarlJtDyY45jRHx2q1maqJm8kNz3KkvXI3kx0MeMoR1LZgaFWUEJ6EZ/cORQ+KRnG4E+BytSeLfbm9kg+JzgdwDWt7eUENiTWkjCT6s3ZpiB3ItaYG1vvcpLqbd2lfjIAzfxVsepIpl3BmAVF6eyi0jKsY4yuu9FdSW6ACr2PLfocrjzldd6GRj2WdzuHSUPy/9XLP0GPFf7DqWaphmbEckjGUaTTMnZkY7JDVRxwFkhNOCzX9cZHrNjpKsYopIfZqarpem9SPsmteTyMJT2Mw6gRgAH4JNvXmarVtijddHK1WTQNkdNM8Eke6L4UErgHqWMigIdW7nCwjJb3NGQXcomqeZJ5HxPJa3mz3S0d7rNnOSgg9mAPApIdQF6SS+4Tz7Fm6SmuaPYpbJGCpj2RWfVnODF4UUN9lFpGSM0us9GJhH06hy2R1/VcsG2tf0bmbHrXRyu2xvaSfmFzzK4nfx5VNHS+p9v1MhkkcGbex4WJJ6MsZ1ETP1L5gOGuHC0WzPhmc1nvN7HyEbSvc+QmnZ/qSNmjQtB0fTwH7JrWHvXKDrtC2EB0mqkAPIC15bYLHIWTPrJmyEuj3NB5UFnpFdABJE4sa4adrsvd+Io736d8JdFQIKrK7U62JrTthgbyeMJYvgxDprdRy5BQjhvzwltZEHwuYTW5MSPra0fe7oWoZTGkG6CFyD2jlTYNEKKzuSTzai00ZDQ6AO6a6XG1/UdOx4trn0R5Si0eggHqcZIsNBP6V/dRk6svj7o7KHQsj8BnxV3RtYfdqu689rBhJkFAY+aHHIXCz37LNNdHk2c1mlnPiZv3H7oyU/NILoJLUAObX7qQZNRFBrA1jpA2Mc0UpqNRBpnMh0bG7QcpGbQ6iXUYmcG+BgJ9vTRDCXNcHPrug5gWn1jnvFHygStc7N/ResjmieSaawnKJOAGihdhQwOZlaWvcPBKiJqxWpkHxUWinaRltU2iy3vR3Tbop9RWcMb+5XPXhdP6JvLoJmHhrr/RVzP0OvjpfkVmg9z9zQfup1otoVNg3XSu0ho4rlImmgDx9PiUvIDlvNJlxt90hPojd+yAfIpLbPequ6zH9Uc2bbZPZa0o3NPhZ/s8Qm3Scd8KCsrIyV02Zb29h5V9SMA8V2U9fCbqg0IMhJaXcM7BSVMTWkHVP+aiprP5p4+Kifj1RmT7Mra6f0RaHQ6hxOd4+uFy95XSei5Ps7wMfaZKrm6nTx/wCh0LybcUMyEgjurSu23yR5Sj5Kck2aSCSOIBFjPIQC9tYccfBeTSnBBIvulHvduIBNfFADLpfNJeaSMinGgfKG+X3SBQ8oPrG7SXXj4IKtnromiYkua5gH4QrPkjbDtNl5PfsEhLrGxPDTucD3OP0VxISC4NqwgrZm9Sbt1AJ/EAVFXqMollYRVhuQonsb9EZ2XuwYIr4rd9GZcSs8OB/NYC0uhSlmrcz+pv7FRlVxJwupo62Q7ohwfmk5XBpxWfivPWSEVgg5JKFM0nsceEmaSZHuJrKWkdtOTaI9x8dktObFnJQQ2UdLQOckoD5Ti5ADfN8IEkjnOLW02/IUaze5vdwGT5QUbKaycGiHNc4HwiQaz1sJa+gO5R3RNc3gLO1MYjoqYq3RWb+KsXkNvJHFqKvcqJ5KjPewoTGhkdHqo3NNG6v5pbdRqkXTOuePH4x+6JLQR5R0MU0bHCN8ri5mT/uV36lzm+sI2jsLvCVliZA183qw+80Vnv6ntLnvDWxBooHykas0vlXJpySF3vtwHdylNTOGAWfe8HusnUdefMQ1kQZGPB5QfbDK63EmuCiirmh71pc8W4nPlXdZcNoNjwUrCQ8ijRtPt4ddCkMFspLMWtG81fdJamUSS+7ho4+KLrhgF1kpQkmsrvhh9hfPP6ntqKBRdxcKRk0iab+Yi/5t/dVV4sSMPhwKl8ER5OgezPz7dlnazS6N+6XUlwPhou1pvG5lBwa78N91lzwuDiDK4PA96zQSHDNJmc3TRS6gtjgkZGBe54oKO0YDjsFjymNM2SQlrrlZ4tN+26SACEwytdxluPzUtkJIy2Q7CCbBBtNhxF3i+1cokjd77aKBS7y/e0fhbyf7KOQ4Bal259XgYS5CIcmyq/NOxVKhCTt2eUooorFRisqXRtXAVXDNBDA6AW6AEGjQyUKSEPbUx335V9OfsI8j7owVZ45SD5NOKtCU7hA37JizXaljyd7HXfBHC15W2KysrVRHdW4hvgFQistDDS5zWGsd0HVjYDtOSV5BM5jC1wIHYquof6x2OAumOPsc8k0oi4HhQjCtwcqFNiQMhRWKikAgaQLULcoi8JvsgDc07dsTA7naP2VpMD+yX0czpI2buWhFlJBKz3yakdpAJi511YSMh28i0zK+ya5QHQvLi5wwhFZIWMj2UABZvJ7BULSeER4963clVCbxLViWZ+1AiDeVAruVaXU5HlYUVzwooAYHdQjlSsq0bN0rWk8lDdKyUrdDmkbtACYlwchViYGSEH5hEm3ObYArys9uzTiqVGdq5fVEkUSEP2uaWEF1BpFDyr6mMuHvVY8oEDNth4BAUqmUk2ijgdxs5XgV3crz5J6KpJCEnbbKkC1UhXcqFSVPaUXg5UQBzrpy11NJH1XRdAjE0DnyZ3H3TeRS4+WQgWLwus9Fp4naaJt0+iHC+cnKWyXQxgSXJ0DY5Ggbg11fiHhEie0vLCaDsC/K8d97aHfL4oM0JkiLQdruQVwHLJqYHMftPCVkiLYpXNHvBpr5pyCYyx+pnoytxYPPxQy37MjnKhaKy2cU7q2tYae4WOQ5gXo63qRyyM/Q/wCVqa/QPPUfXRbSwCi0rJ6xom6aVj2gNbJeAcAhMxyWJyxVsv8AxzUd4oj+f+VP45L3hZ+ZWWKvlQ12V7ZzNX+Nv/0Gf9iosoEXVqI+TAUMhOF0PozKwQusHe11Xflcytf0flDZzERZJDgf0VZq0dIumd5pZHyBu77zTz2cmpHnvR8FL9Pa10LXVRB5V3u3DacVxSWY5AX1Wkie8Ss3NlHcO5+ijj9kdryH8K8rXMq3H6JXUTGJ5cBZxQPCiOyJ6IWhlgm3N5PnhK9U0EWrgJJoiy02jxSEukDhZIIJSHWda7TRbWDLhyr7vRTVbOYLacb7KHhVcvGHsUwKMsFFOyiC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38460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www.gvg.org.uk/v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740" y="152400"/>
            <a:ext cx="2670532" cy="67208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kinipedia.org/images/photos/varic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995319" cy="684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237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457200" y="-76200"/>
            <a:ext cx="8229600" cy="1143000"/>
          </a:xfrm>
        </p:spPr>
        <p:txBody>
          <a:bodyPr/>
          <a:lstStyle/>
          <a:p>
            <a:pPr eaLnBrk="1" hangingPunct="1"/>
            <a:r>
              <a:rPr lang="en-US" dirty="0" smtClean="0"/>
              <a:t>Coronary Artery Disease</a:t>
            </a:r>
          </a:p>
        </p:txBody>
      </p:sp>
      <p:sp>
        <p:nvSpPr>
          <p:cNvPr id="80900" name="Rectangle 3"/>
          <p:cNvSpPr>
            <a:spLocks noGrp="1" noChangeArrowheads="1"/>
          </p:cNvSpPr>
          <p:nvPr>
            <p:ph idx="1"/>
          </p:nvPr>
        </p:nvSpPr>
        <p:spPr>
          <a:xfrm>
            <a:off x="457200" y="1295400"/>
            <a:ext cx="8229600" cy="5029200"/>
          </a:xfrm>
        </p:spPr>
        <p:txBody>
          <a:bodyPr>
            <a:normAutofit/>
          </a:bodyPr>
          <a:lstStyle/>
          <a:p>
            <a:pPr algn="just" eaLnBrk="1" hangingPunct="1"/>
            <a:r>
              <a:rPr lang="en-US" sz="3200" dirty="0" smtClean="0"/>
              <a:t>Any vascular disorder that narrows or occludes the </a:t>
            </a:r>
            <a:r>
              <a:rPr lang="en-US" sz="3200" b="1" dirty="0" smtClean="0"/>
              <a:t>coronary arteries</a:t>
            </a:r>
          </a:p>
          <a:p>
            <a:pPr algn="just" eaLnBrk="1" hangingPunct="1"/>
            <a:r>
              <a:rPr lang="en-US" sz="3200" dirty="0" smtClean="0"/>
              <a:t>Atherosclerosis is the most common cause</a:t>
            </a:r>
          </a:p>
          <a:p>
            <a:pPr algn="just" eaLnBrk="1" hangingPunct="1"/>
            <a:r>
              <a:rPr lang="en-US" sz="3200" dirty="0" smtClean="0"/>
              <a:t>Risk factors</a:t>
            </a:r>
          </a:p>
          <a:p>
            <a:pPr lvl="1" algn="just" eaLnBrk="1" hangingPunct="1"/>
            <a:r>
              <a:rPr lang="en-US" sz="2800" dirty="0" smtClean="0"/>
              <a:t>Dyslipidemia</a:t>
            </a:r>
          </a:p>
          <a:p>
            <a:pPr lvl="1" algn="just" eaLnBrk="1" hangingPunct="1"/>
            <a:r>
              <a:rPr lang="en-US" sz="2800" dirty="0" smtClean="0"/>
              <a:t>Hypertension</a:t>
            </a:r>
          </a:p>
          <a:p>
            <a:pPr lvl="1" algn="just" eaLnBrk="1" hangingPunct="1"/>
            <a:r>
              <a:rPr lang="en-US" sz="2800" dirty="0" smtClean="0"/>
              <a:t>Cigarette smoking</a:t>
            </a:r>
          </a:p>
          <a:p>
            <a:pPr lvl="1" algn="just" eaLnBrk="1" hangingPunct="1"/>
            <a:r>
              <a:rPr lang="en-US" sz="2800" dirty="0" smtClean="0"/>
              <a:t>Diabetes mellitus</a:t>
            </a:r>
          </a:p>
          <a:p>
            <a:pPr lvl="1" algn="just" eaLnBrk="1" hangingPunct="1"/>
            <a:r>
              <a:rPr lang="en-US" sz="2800" dirty="0" smtClean="0"/>
              <a:t>Obesity/sedentary lifestyle</a:t>
            </a:r>
          </a:p>
        </p:txBody>
      </p:sp>
      <p:sp>
        <p:nvSpPr>
          <p:cNvPr id="80898" name="Slide Number Placeholder 3"/>
          <p:cNvSpPr>
            <a:spLocks noGrp="1"/>
          </p:cNvSpPr>
          <p:nvPr>
            <p:ph type="sldNum" sz="quarter" idx="12"/>
          </p:nvPr>
        </p:nvSpPr>
        <p:spPr>
          <a:xfrm>
            <a:off x="457200" y="6245225"/>
            <a:ext cx="2133600" cy="476250"/>
          </a:xfrm>
          <a:noFill/>
        </p:spPr>
        <p:txBody>
          <a:bodyPr/>
          <a:lstStyle/>
          <a:p>
            <a:pPr algn="l"/>
            <a:fld id="{5452BDB3-546E-4809-BC5B-02238E087EA1}" type="slidenum">
              <a:rPr lang="en-US" smtClean="0">
                <a:latin typeface="Arial" pitchFamily="34" charset="0"/>
              </a:rPr>
              <a:pPr algn="l"/>
              <a:t>78</a:t>
            </a:fld>
            <a:endParaRPr lang="en-US" smtClean="0">
              <a:latin typeface="Arial" pitchFamily="34" charset="0"/>
            </a:endParaRPr>
          </a:p>
        </p:txBody>
      </p:sp>
      <p:pic>
        <p:nvPicPr>
          <p:cNvPr id="5" name="Picture 3" descr="http://upload.wikimedia.org/wikipedia/commons/thumb/4/46/Gray492.png/220px-Gray492.png">
            <a:hlinkClick r:id="rId2"/>
          </p:cNvPr>
          <p:cNvPicPr>
            <a:picLocks noChangeAspect="1" noChangeArrowheads="1"/>
          </p:cNvPicPr>
          <p:nvPr/>
        </p:nvPicPr>
        <p:blipFill>
          <a:blip r:embed="rId3"/>
          <a:srcRect/>
          <a:stretch>
            <a:fillRect/>
          </a:stretch>
        </p:blipFill>
        <p:spPr bwMode="auto">
          <a:xfrm>
            <a:off x="5562600" y="3819236"/>
            <a:ext cx="3581400" cy="3038764"/>
          </a:xfrm>
          <a:prstGeom prst="rect">
            <a:avLst/>
          </a:prstGeom>
          <a:noFill/>
          <a:ln w="9525">
            <a:noFill/>
            <a:miter lim="800000"/>
            <a:headEnd/>
            <a:tailEnd/>
          </a:ln>
        </p:spPr>
      </p:pic>
    </p:spTree>
    <p:extLst>
      <p:ext uri="{BB962C8B-B14F-4D97-AF65-F5344CB8AC3E}">
        <p14:creationId xmlns:p14="http://schemas.microsoft.com/office/powerpoint/2010/main" val="12475093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Ischemic </a:t>
            </a:r>
            <a:r>
              <a:rPr lang="en-US" sz="3600" b="1" dirty="0"/>
              <a:t>Heart Diseases</a:t>
            </a:r>
            <a:r>
              <a:rPr lang="en-US" sz="3600" dirty="0"/>
              <a:t/>
            </a:r>
            <a:br>
              <a:rPr lang="en-US" sz="3600" dirty="0"/>
            </a:br>
            <a:endParaRPr lang="en-US" sz="3600"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algn="just"/>
            <a:r>
              <a:rPr lang="en-US" b="1" i="1" dirty="0"/>
              <a:t>Definition:</a:t>
            </a:r>
            <a:r>
              <a:rPr lang="en-US" b="1" dirty="0"/>
              <a:t> </a:t>
            </a:r>
            <a:r>
              <a:rPr lang="en-US" dirty="0"/>
              <a:t>Group</a:t>
            </a:r>
            <a:r>
              <a:rPr lang="en-US" b="1" dirty="0"/>
              <a:t> </a:t>
            </a:r>
            <a:r>
              <a:rPr lang="en-US" dirty="0"/>
              <a:t>of related syndromes resulting from myocardial ischemia (insufficient blood flow to myocardium) .i.e. imbalance between perfusion and demand of oxygenated blood. </a:t>
            </a:r>
          </a:p>
          <a:p>
            <a:pPr algn="just"/>
            <a:r>
              <a:rPr lang="en-US" b="1" i="1" dirty="0"/>
              <a:t>Etiology:</a:t>
            </a:r>
            <a:endParaRPr lang="en-US" dirty="0"/>
          </a:p>
          <a:p>
            <a:pPr algn="just"/>
            <a:r>
              <a:rPr lang="en-US" dirty="0"/>
              <a:t>1- Coronary atherosclerosis: the most common cause.</a:t>
            </a:r>
          </a:p>
          <a:p>
            <a:pPr algn="just"/>
            <a:r>
              <a:rPr lang="en-US" dirty="0"/>
              <a:t>2- Aortic stenosis or </a:t>
            </a:r>
            <a:r>
              <a:rPr lang="en-US" dirty="0" err="1"/>
              <a:t>regurge</a:t>
            </a:r>
            <a:r>
              <a:rPr lang="en-US" dirty="0"/>
              <a:t>.		        </a:t>
            </a:r>
            <a:endParaRPr lang="en-US" dirty="0" smtClean="0"/>
          </a:p>
          <a:p>
            <a:pPr algn="just"/>
            <a:r>
              <a:rPr lang="en-US" dirty="0" smtClean="0"/>
              <a:t>3- </a:t>
            </a:r>
            <a:r>
              <a:rPr lang="en-US" dirty="0"/>
              <a:t>Severe anemia.			</a:t>
            </a:r>
          </a:p>
          <a:p>
            <a:pPr algn="just"/>
            <a:r>
              <a:rPr lang="en-US" dirty="0"/>
              <a:t>4- Shock.					       </a:t>
            </a:r>
            <a:endParaRPr lang="en-US" dirty="0" smtClean="0"/>
          </a:p>
          <a:p>
            <a:pPr marL="0" indent="0" algn="just">
              <a:buNone/>
            </a:pPr>
            <a:endParaRPr lang="en-US" dirty="0"/>
          </a:p>
        </p:txBody>
      </p:sp>
    </p:spTree>
    <p:extLst>
      <p:ext uri="{BB962C8B-B14F-4D97-AF65-F5344CB8AC3E}">
        <p14:creationId xmlns:p14="http://schemas.microsoft.com/office/powerpoint/2010/main" val="407495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8229600" cy="868363"/>
          </a:xfrm>
        </p:spPr>
        <p:txBody>
          <a:bodyPr/>
          <a:lstStyle/>
          <a:p>
            <a:pPr eaLnBrk="1" hangingPunct="1"/>
            <a:r>
              <a:rPr lang="en-US" smtClean="0"/>
              <a:t>Chambers &amp; Great Vessels </a:t>
            </a:r>
          </a:p>
        </p:txBody>
      </p:sp>
      <p:sp>
        <p:nvSpPr>
          <p:cNvPr id="15363" name="Rectangle 3"/>
          <p:cNvSpPr>
            <a:spLocks noGrp="1" noChangeArrowheads="1"/>
          </p:cNvSpPr>
          <p:nvPr>
            <p:ph type="body" sz="half" idx="1"/>
          </p:nvPr>
        </p:nvSpPr>
        <p:spPr>
          <a:xfrm>
            <a:off x="228600" y="1295400"/>
            <a:ext cx="8305800" cy="5257800"/>
          </a:xfrm>
        </p:spPr>
        <p:txBody>
          <a:bodyPr/>
          <a:lstStyle/>
          <a:p>
            <a:pPr eaLnBrk="1" hangingPunct="1"/>
            <a:r>
              <a:rPr lang="en-US" sz="3400" smtClean="0"/>
              <a:t>Heart has 4 hollow chambers:</a:t>
            </a:r>
          </a:p>
          <a:p>
            <a:pPr eaLnBrk="1" hangingPunct="1">
              <a:buFontTx/>
              <a:buNone/>
            </a:pPr>
            <a:r>
              <a:rPr lang="en-US" sz="3400" smtClean="0"/>
              <a:t>   </a:t>
            </a:r>
            <a:r>
              <a:rPr lang="en-US" sz="3400" b="1" smtClean="0"/>
              <a:t>1. 2 atria (atrium singular)</a:t>
            </a:r>
          </a:p>
          <a:p>
            <a:pPr eaLnBrk="1" hangingPunct="1">
              <a:buFontTx/>
              <a:buNone/>
            </a:pPr>
            <a:r>
              <a:rPr lang="en-US" sz="3400" b="1" smtClean="0"/>
              <a:t>   2. 2 ventricles </a:t>
            </a:r>
          </a:p>
          <a:p>
            <a:pPr eaLnBrk="1" hangingPunct="1">
              <a:buFontTx/>
              <a:buNone/>
            </a:pPr>
            <a:r>
              <a:rPr lang="en-US" sz="3400" b="1" smtClean="0"/>
              <a:t>Superior atria</a:t>
            </a:r>
            <a:r>
              <a:rPr lang="en-US" sz="3400" smtClean="0"/>
              <a:t>: receiving chambers- not involved in pumping activity of the heart </a:t>
            </a:r>
          </a:p>
          <a:p>
            <a:pPr eaLnBrk="1" hangingPunct="1">
              <a:buFontTx/>
              <a:buNone/>
            </a:pPr>
            <a:r>
              <a:rPr lang="en-US" sz="3400" b="1" smtClean="0"/>
              <a:t>Ventricles</a:t>
            </a:r>
            <a:r>
              <a:rPr lang="en-US" sz="3400" smtClean="0"/>
              <a:t>: discharging chambers-thick walled, and are the actual pumps of the heart </a:t>
            </a:r>
          </a:p>
        </p:txBody>
      </p:sp>
      <p:pic>
        <p:nvPicPr>
          <p:cNvPr id="15364" name="Picture 4" descr="MCHM00261_0000[1]"/>
          <p:cNvPicPr>
            <a:picLocks noGrp="1" noChangeAspect="1" noChangeArrowheads="1"/>
          </p:cNvPicPr>
          <p:nvPr>
            <p:ph sz="half" idx="2"/>
          </p:nvPr>
        </p:nvPicPr>
        <p:blipFill>
          <a:blip r:embed="rId4"/>
          <a:srcRect/>
          <a:stretch>
            <a:fillRect/>
          </a:stretch>
        </p:blipFill>
        <p:spPr>
          <a:xfrm>
            <a:off x="7086600" y="381000"/>
            <a:ext cx="1892300" cy="2514600"/>
          </a:xfrm>
          <a:noFill/>
        </p:spPr>
      </p:pic>
      <p:pic>
        <p:nvPicPr>
          <p:cNvPr id="16390" name="Picture 6">
            <a:hlinkClick r:id="" action="ppaction://media"/>
          </p:cNvPr>
          <p:cNvPicPr>
            <a:picLocks noRot="1" noChangeAspect="1" noChangeArrowheads="1"/>
          </p:cNvPicPr>
          <p:nvPr>
            <a:wavAudioFile r:embed="rId1" name="MSSN00497A0000[1].wav"/>
          </p:nvPr>
        </p:nvPicPr>
        <p:blipFill>
          <a:blip r:embed="rId5"/>
          <a:srcRect/>
          <a:stretch>
            <a:fillRect/>
          </a:stretch>
        </p:blipFill>
        <p:spPr bwMode="auto">
          <a:xfrm>
            <a:off x="4419600" y="6019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9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3" fill="hold"/>
                                        <p:tgtEl>
                                          <p:spTgt spid="16390"/>
                                        </p:tgtEl>
                                      </p:cBhvr>
                                    </p:cmd>
                                  </p:childTnLst>
                                </p:cTn>
                              </p:par>
                            </p:childTnLst>
                          </p:cTn>
                        </p:par>
                      </p:childTnLst>
                    </p:cTn>
                  </p:par>
                </p:childTnLst>
              </p:cTn>
              <p:nextCondLst>
                <p:cond evt="onClick" delay="0">
                  <p:tgtEl>
                    <p:spTgt spid="1639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390"/>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r>
              <a:rPr lang="en-US" b="1" i="1" dirty="0"/>
              <a:t>Effects &amp; complications:</a:t>
            </a:r>
            <a:endParaRPr lang="en-US" dirty="0"/>
          </a:p>
          <a:p>
            <a:r>
              <a:rPr lang="en-US" dirty="0"/>
              <a:t>1-Angina pectoris, </a:t>
            </a:r>
          </a:p>
          <a:p>
            <a:r>
              <a:rPr lang="en-US" dirty="0"/>
              <a:t>2-Myocardial infarction, </a:t>
            </a:r>
          </a:p>
          <a:p>
            <a:r>
              <a:rPr lang="en-US" dirty="0"/>
              <a:t>3- Chronic congestive heart failure, and </a:t>
            </a:r>
          </a:p>
          <a:p>
            <a:r>
              <a:rPr lang="en-US" dirty="0"/>
              <a:t>4- Sudden death.</a:t>
            </a:r>
          </a:p>
          <a:p>
            <a:endParaRPr lang="en-US" dirty="0"/>
          </a:p>
        </p:txBody>
      </p:sp>
    </p:spTree>
    <p:extLst>
      <p:ext uri="{BB962C8B-B14F-4D97-AF65-F5344CB8AC3E}">
        <p14:creationId xmlns:p14="http://schemas.microsoft.com/office/powerpoint/2010/main" val="4836378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dguidelines.com/images/Illustrations/ang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2983229"/>
            <a:ext cx="2924175" cy="39052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33400"/>
            <a:ext cx="8229600" cy="5791200"/>
          </a:xfrm>
        </p:spPr>
        <p:txBody>
          <a:bodyPr>
            <a:normAutofit fontScale="85000" lnSpcReduction="10000"/>
          </a:bodyPr>
          <a:lstStyle/>
          <a:p>
            <a:pPr marL="0" indent="0" algn="just">
              <a:lnSpc>
                <a:spcPct val="150000"/>
              </a:lnSpc>
              <a:buNone/>
            </a:pPr>
            <a:r>
              <a:rPr lang="en-US" b="1" u="sng" dirty="0" smtClean="0"/>
              <a:t>Angina </a:t>
            </a:r>
            <a:r>
              <a:rPr lang="en-US" b="1" u="sng" dirty="0"/>
              <a:t>pectoris</a:t>
            </a:r>
            <a:endParaRPr lang="en-US" dirty="0"/>
          </a:p>
          <a:p>
            <a:pPr algn="just">
              <a:lnSpc>
                <a:spcPct val="150000"/>
              </a:lnSpc>
            </a:pPr>
            <a:r>
              <a:rPr lang="en-US" b="1" i="1" dirty="0"/>
              <a:t>Definition:</a:t>
            </a:r>
            <a:r>
              <a:rPr lang="en-US" dirty="0"/>
              <a:t> A </a:t>
            </a:r>
            <a:r>
              <a:rPr lang="en-US" dirty="0">
                <a:solidFill>
                  <a:srgbClr val="FF0000"/>
                </a:solidFill>
              </a:rPr>
              <a:t>symptom</a:t>
            </a:r>
            <a:r>
              <a:rPr lang="en-US" dirty="0"/>
              <a:t> of ischemic heart disease, a temporary relative acute on top of chronic ischemia characterized by attacks of retrosternal pain radiating to neck, jaw and left arm</a:t>
            </a:r>
            <a:r>
              <a:rPr lang="ar-EG" dirty="0"/>
              <a:t>.</a:t>
            </a:r>
            <a:endParaRPr lang="en-US" dirty="0"/>
          </a:p>
          <a:p>
            <a:pPr algn="just">
              <a:lnSpc>
                <a:spcPct val="150000"/>
              </a:lnSpc>
            </a:pPr>
            <a:r>
              <a:rPr lang="en-US" dirty="0"/>
              <a:t>Precipitated by effort, emotional excitement, cold, heavy meal and relieved on rest (due to accumulation of lactic </a:t>
            </a:r>
            <a:r>
              <a:rPr lang="en-US" dirty="0" smtClean="0"/>
              <a:t>acid)</a:t>
            </a:r>
            <a:endParaRPr lang="en-US" dirty="0"/>
          </a:p>
          <a:p>
            <a:pPr algn="just">
              <a:lnSpc>
                <a:spcPct val="150000"/>
              </a:lnSpc>
            </a:pPr>
            <a:r>
              <a:rPr lang="en-US" b="1" i="1" dirty="0"/>
              <a:t>Incidence:</a:t>
            </a:r>
            <a:r>
              <a:rPr lang="en-US" b="1" dirty="0"/>
              <a:t> </a:t>
            </a:r>
            <a:r>
              <a:rPr lang="en-US" dirty="0"/>
              <a:t>male more commonly affected than female</a:t>
            </a:r>
            <a:r>
              <a:rPr lang="ar-EG" dirty="0"/>
              <a:t>.</a:t>
            </a:r>
            <a:endParaRPr lang="en-US" dirty="0"/>
          </a:p>
          <a:p>
            <a:pPr algn="just">
              <a:lnSpc>
                <a:spcPct val="150000"/>
              </a:lnSpc>
            </a:pPr>
            <a:endParaRPr lang="en-US" dirty="0"/>
          </a:p>
        </p:txBody>
      </p:sp>
    </p:spTree>
    <p:extLst>
      <p:ext uri="{BB962C8B-B14F-4D97-AF65-F5344CB8AC3E}">
        <p14:creationId xmlns:p14="http://schemas.microsoft.com/office/powerpoint/2010/main" val="8749715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Autofit/>
          </a:bodyPr>
          <a:lstStyle/>
          <a:p>
            <a:pPr marL="0" indent="0" algn="just">
              <a:buNone/>
            </a:pPr>
            <a:r>
              <a:rPr lang="en-US" sz="2400" b="1" dirty="0" smtClean="0"/>
              <a:t>Angina </a:t>
            </a:r>
            <a:r>
              <a:rPr lang="en-US" sz="2400" b="1" dirty="0"/>
              <a:t>Pectoris</a:t>
            </a:r>
            <a:endParaRPr lang="en-US" sz="2400" dirty="0"/>
          </a:p>
          <a:p>
            <a:pPr algn="just"/>
            <a:r>
              <a:rPr lang="en-US" sz="2400" dirty="0"/>
              <a:t>Angina pectoris is severe pain due to an inadequate oxygen supply to the myocardial cells</a:t>
            </a:r>
            <a:r>
              <a:rPr lang="en-US" sz="2400" dirty="0" smtClean="0"/>
              <a:t>.</a:t>
            </a:r>
          </a:p>
          <a:p>
            <a:pPr algn="just"/>
            <a:r>
              <a:rPr lang="en-US" sz="2400" dirty="0" smtClean="0"/>
              <a:t> </a:t>
            </a:r>
            <a:r>
              <a:rPr lang="en-US" sz="2400" dirty="0"/>
              <a:t>The pain may radiate down the left arm, to the back, to the jaw, or into the abdominal area.</a:t>
            </a:r>
          </a:p>
          <a:p>
            <a:pPr algn="just"/>
            <a:r>
              <a:rPr lang="en-US" sz="2400" dirty="0"/>
              <a:t>If the coronary arteries are narrowed with atherosclerosis and cannot dilate, ischemia occurs, and the myocardial cells begin to use anaerobic glycolysis and results in the production of lactic acid. </a:t>
            </a:r>
            <a:endParaRPr lang="en-US" sz="2400" dirty="0" smtClean="0"/>
          </a:p>
          <a:p>
            <a:pPr algn="just"/>
            <a:r>
              <a:rPr lang="en-US" sz="2400" dirty="0" smtClean="0"/>
              <a:t>Lactic </a:t>
            </a:r>
            <a:r>
              <a:rPr lang="en-US" sz="2400" dirty="0"/>
              <a:t>acid decreases myocardial pH and causes the pain associated with angina pectoris. </a:t>
            </a:r>
            <a:endParaRPr lang="en-US" sz="2400" dirty="0" smtClean="0"/>
          </a:p>
          <a:p>
            <a:pPr algn="just"/>
            <a:r>
              <a:rPr lang="en-US" sz="2400" dirty="0" smtClean="0"/>
              <a:t>With </a:t>
            </a:r>
            <a:r>
              <a:rPr lang="en-US" sz="2400" dirty="0"/>
              <a:t>rest</a:t>
            </a:r>
            <a:r>
              <a:rPr lang="en-US" sz="2400" dirty="0" smtClean="0"/>
              <a:t>, cells </a:t>
            </a:r>
            <a:r>
              <a:rPr lang="en-US" sz="2400" dirty="0"/>
              <a:t>revert to oxidative phosphorylation for energy production. </a:t>
            </a:r>
            <a:endParaRPr lang="en-US" sz="2400" dirty="0" smtClean="0"/>
          </a:p>
          <a:p>
            <a:pPr algn="just"/>
            <a:r>
              <a:rPr lang="en-US" sz="2400" dirty="0" smtClean="0"/>
              <a:t>With </a:t>
            </a:r>
            <a:r>
              <a:rPr lang="en-US" sz="2400" dirty="0"/>
              <a:t>removal of the lactic acid, the pain of angina goes away. </a:t>
            </a:r>
            <a:endParaRPr lang="en-US" sz="2400" dirty="0" smtClean="0"/>
          </a:p>
          <a:p>
            <a:pPr algn="just"/>
            <a:r>
              <a:rPr lang="en-US" sz="2400" dirty="0" smtClean="0"/>
              <a:t>Angina </a:t>
            </a:r>
            <a:r>
              <a:rPr lang="en-US" sz="2400" dirty="0"/>
              <a:t>pectoris is therefore a short-lived experience.</a:t>
            </a:r>
          </a:p>
        </p:txBody>
      </p:sp>
    </p:spTree>
    <p:extLst>
      <p:ext uri="{BB962C8B-B14F-4D97-AF65-F5344CB8AC3E}">
        <p14:creationId xmlns:p14="http://schemas.microsoft.com/office/powerpoint/2010/main" val="31197482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62500" lnSpcReduction="20000"/>
          </a:bodyPr>
          <a:lstStyle/>
          <a:p>
            <a:pPr marL="0" indent="0" algn="just">
              <a:lnSpc>
                <a:spcPct val="150000"/>
              </a:lnSpc>
              <a:buNone/>
            </a:pPr>
            <a:r>
              <a:rPr lang="en-US" i="1" dirty="0" smtClean="0"/>
              <a:t>Types </a:t>
            </a:r>
            <a:r>
              <a:rPr lang="en-US" i="1" dirty="0"/>
              <a:t>of Angina</a:t>
            </a:r>
            <a:endParaRPr lang="en-US" dirty="0"/>
          </a:p>
          <a:p>
            <a:pPr algn="just">
              <a:lnSpc>
                <a:spcPct val="150000"/>
              </a:lnSpc>
            </a:pPr>
            <a:r>
              <a:rPr lang="en-US" dirty="0"/>
              <a:t>There are three types of angina: stable, </a:t>
            </a:r>
            <a:r>
              <a:rPr lang="en-US" dirty="0" err="1"/>
              <a:t>Prinzmetal's</a:t>
            </a:r>
            <a:r>
              <a:rPr lang="en-US" dirty="0"/>
              <a:t> (variant), and unstable.</a:t>
            </a:r>
          </a:p>
          <a:p>
            <a:pPr marL="0" indent="0" algn="just">
              <a:lnSpc>
                <a:spcPct val="150000"/>
              </a:lnSpc>
              <a:buNone/>
            </a:pPr>
            <a:r>
              <a:rPr lang="en-US" b="1" i="1" dirty="0" smtClean="0">
                <a:solidFill>
                  <a:srgbClr val="FF0000"/>
                </a:solidFill>
              </a:rPr>
              <a:t>Stable </a:t>
            </a:r>
            <a:r>
              <a:rPr lang="en-US" b="1" i="1" dirty="0">
                <a:solidFill>
                  <a:srgbClr val="FF0000"/>
                </a:solidFill>
              </a:rPr>
              <a:t>angina</a:t>
            </a:r>
            <a:r>
              <a:rPr lang="en-US" dirty="0"/>
              <a:t>, also called classic angina, occurs when atherosclerotic coronary arteries cannot dilate to increase flow when oxygen demand is increased. </a:t>
            </a:r>
            <a:endParaRPr lang="en-US" dirty="0" smtClean="0"/>
          </a:p>
          <a:p>
            <a:pPr algn="just">
              <a:lnSpc>
                <a:spcPct val="150000"/>
              </a:lnSpc>
            </a:pPr>
            <a:r>
              <a:rPr lang="en-US" i="1" dirty="0" smtClean="0"/>
              <a:t>Increased </a:t>
            </a:r>
            <a:r>
              <a:rPr lang="en-US" i="1" dirty="0"/>
              <a:t>work</a:t>
            </a:r>
            <a:r>
              <a:rPr lang="en-US" dirty="0"/>
              <a:t> ,e</a:t>
            </a:r>
            <a:r>
              <a:rPr lang="en-US" i="1" dirty="0"/>
              <a:t>xposure to the cold</a:t>
            </a:r>
            <a:r>
              <a:rPr lang="en-US" dirty="0"/>
              <a:t>, and m</a:t>
            </a:r>
            <a:r>
              <a:rPr lang="en-US" i="1" dirty="0"/>
              <a:t>ental stress</a:t>
            </a:r>
            <a:r>
              <a:rPr lang="en-US" dirty="0"/>
              <a:t> may trigger classic angina. </a:t>
            </a:r>
            <a:endParaRPr lang="en-US" dirty="0" smtClean="0"/>
          </a:p>
          <a:p>
            <a:pPr algn="just">
              <a:lnSpc>
                <a:spcPct val="150000"/>
              </a:lnSpc>
            </a:pPr>
            <a:r>
              <a:rPr lang="en-US" i="1" dirty="0" smtClean="0"/>
              <a:t>The </a:t>
            </a:r>
            <a:r>
              <a:rPr lang="en-US" i="1" dirty="0"/>
              <a:t>pain of stable angina typically goes away when the individual stops the activity</a:t>
            </a:r>
            <a:r>
              <a:rPr lang="en-US" i="1" dirty="0" smtClean="0"/>
              <a:t>.</a:t>
            </a:r>
            <a:endParaRPr lang="en-US" dirty="0" smtClean="0"/>
          </a:p>
          <a:p>
            <a:pPr marL="0" indent="0" algn="just">
              <a:lnSpc>
                <a:spcPct val="150000"/>
              </a:lnSpc>
              <a:buNone/>
            </a:pPr>
            <a:r>
              <a:rPr lang="en-US" dirty="0" smtClean="0"/>
              <a:t> </a:t>
            </a:r>
            <a:r>
              <a:rPr lang="en-US" b="1" i="1" dirty="0" err="1" smtClean="0">
                <a:solidFill>
                  <a:srgbClr val="FF0000"/>
                </a:solidFill>
              </a:rPr>
              <a:t>Prinzmetal's</a:t>
            </a:r>
            <a:r>
              <a:rPr lang="en-US" b="1" i="1" dirty="0" smtClean="0">
                <a:solidFill>
                  <a:srgbClr val="FF0000"/>
                </a:solidFill>
              </a:rPr>
              <a:t>(variant</a:t>
            </a:r>
            <a:r>
              <a:rPr lang="en-US" b="1" dirty="0" smtClean="0">
                <a:solidFill>
                  <a:srgbClr val="FF0000"/>
                </a:solidFill>
              </a:rPr>
              <a:t>) angina </a:t>
            </a:r>
            <a:r>
              <a:rPr lang="en-US" dirty="0" smtClean="0"/>
              <a:t>occurs during rest or sleep. </a:t>
            </a:r>
          </a:p>
          <a:p>
            <a:pPr marL="0" indent="0" algn="just">
              <a:lnSpc>
                <a:spcPct val="150000"/>
              </a:lnSpc>
              <a:buNone/>
            </a:pPr>
            <a:r>
              <a:rPr lang="en-US" b="1" i="1" dirty="0" smtClean="0">
                <a:solidFill>
                  <a:srgbClr val="FF0000"/>
                </a:solidFill>
              </a:rPr>
              <a:t>Unstable </a:t>
            </a:r>
            <a:r>
              <a:rPr lang="en-US" b="1" i="1" dirty="0">
                <a:solidFill>
                  <a:srgbClr val="FF0000"/>
                </a:solidFill>
              </a:rPr>
              <a:t>angina</a:t>
            </a:r>
            <a:r>
              <a:rPr lang="en-US" b="1" dirty="0">
                <a:solidFill>
                  <a:srgbClr val="FF0000"/>
                </a:solidFill>
              </a:rPr>
              <a:t> </a:t>
            </a:r>
            <a:r>
              <a:rPr lang="en-US" dirty="0"/>
              <a:t>is a combination of classic and variant angina, and is seen in an individual with worsening coronary artery disease.</a:t>
            </a:r>
          </a:p>
          <a:p>
            <a:pPr algn="just">
              <a:lnSpc>
                <a:spcPct val="150000"/>
              </a:lnSpc>
            </a:pPr>
            <a:endParaRPr lang="en-US" dirty="0"/>
          </a:p>
          <a:p>
            <a:pPr algn="just">
              <a:lnSpc>
                <a:spcPct val="150000"/>
              </a:lnSpc>
            </a:pPr>
            <a:endParaRPr lang="en-US" dirty="0"/>
          </a:p>
        </p:txBody>
      </p:sp>
    </p:spTree>
    <p:extLst>
      <p:ext uri="{BB962C8B-B14F-4D97-AF65-F5344CB8AC3E}">
        <p14:creationId xmlns:p14="http://schemas.microsoft.com/office/powerpoint/2010/main" val="9149931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algn="just">
              <a:lnSpc>
                <a:spcPct val="150000"/>
              </a:lnSpc>
            </a:pPr>
            <a:r>
              <a:rPr lang="en-US" sz="2400" b="1" dirty="0" smtClean="0"/>
              <a:t>Myocardial </a:t>
            </a:r>
            <a:r>
              <a:rPr lang="en-US" sz="2400" b="1" dirty="0"/>
              <a:t>Infarction</a:t>
            </a:r>
            <a:endParaRPr lang="en-US" sz="2400" dirty="0"/>
          </a:p>
          <a:p>
            <a:pPr marL="342900" lvl="1" indent="-342900" algn="just">
              <a:lnSpc>
                <a:spcPct val="150000"/>
              </a:lnSpc>
              <a:buFont typeface="Arial" pitchFamily="34" charset="0"/>
              <a:buChar char="•"/>
            </a:pPr>
            <a:r>
              <a:rPr lang="en-US" dirty="0"/>
              <a:t>Sudden and extended obstruction of the myocardial blood supply </a:t>
            </a:r>
          </a:p>
          <a:p>
            <a:pPr algn="just">
              <a:lnSpc>
                <a:spcPct val="150000"/>
              </a:lnSpc>
            </a:pPr>
            <a:r>
              <a:rPr lang="en-US" sz="2400" dirty="0" smtClean="0"/>
              <a:t>Myocardial </a:t>
            </a:r>
            <a:r>
              <a:rPr lang="en-US" sz="2400" dirty="0"/>
              <a:t>infarction (MI) is the death of myocardial cells that occurs following prolonged oxygen deprivation. </a:t>
            </a:r>
            <a:endParaRPr lang="en-US" sz="2400" dirty="0" smtClean="0"/>
          </a:p>
          <a:p>
            <a:pPr algn="just">
              <a:lnSpc>
                <a:spcPct val="150000"/>
              </a:lnSpc>
            </a:pPr>
            <a:r>
              <a:rPr lang="en-US" sz="2400" dirty="0" smtClean="0"/>
              <a:t>Myocardial </a:t>
            </a:r>
            <a:r>
              <a:rPr lang="en-US" sz="2400" dirty="0"/>
              <a:t>cells begin to die after about 20 minutes of oxygen deprivation. After this period, the ability of the cells to produce ATP aerobically is exhausted, and the cells fail to meet their energy demands</a:t>
            </a:r>
            <a:r>
              <a:rPr lang="en-US" sz="2400" dirty="0" smtClean="0"/>
              <a:t>.</a:t>
            </a:r>
            <a:endParaRPr lang="en-US" sz="2400" dirty="0"/>
          </a:p>
        </p:txBody>
      </p:sp>
    </p:spTree>
    <p:extLst>
      <p:ext uri="{BB962C8B-B14F-4D97-AF65-F5344CB8AC3E}">
        <p14:creationId xmlns:p14="http://schemas.microsoft.com/office/powerpoint/2010/main" val="14345138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a:xfrm>
            <a:off x="457200" y="6245225"/>
            <a:ext cx="2133600" cy="476250"/>
          </a:xfrm>
          <a:noFill/>
        </p:spPr>
        <p:txBody>
          <a:bodyPr/>
          <a:lstStyle/>
          <a:p>
            <a:pPr algn="l"/>
            <a:fld id="{CDF18E66-FE0D-4A64-AE87-B1E970E5AC05}" type="slidenum">
              <a:rPr lang="en-US" smtClean="0">
                <a:latin typeface="Arial" pitchFamily="34" charset="0"/>
              </a:rPr>
              <a:pPr algn="l"/>
              <a:t>85</a:t>
            </a:fld>
            <a:endParaRPr lang="en-US" smtClean="0">
              <a:latin typeface="Arial" pitchFamily="34" charset="0"/>
            </a:endParaRPr>
          </a:p>
        </p:txBody>
      </p:sp>
      <p:sp>
        <p:nvSpPr>
          <p:cNvPr id="84995" name="Rectangle 2"/>
          <p:cNvSpPr>
            <a:spLocks noGrp="1" noChangeArrowheads="1"/>
          </p:cNvSpPr>
          <p:nvPr>
            <p:ph type="title"/>
          </p:nvPr>
        </p:nvSpPr>
        <p:spPr/>
        <p:txBody>
          <a:bodyPr/>
          <a:lstStyle/>
          <a:p>
            <a:pPr eaLnBrk="1" hangingPunct="1"/>
            <a:r>
              <a:rPr lang="en-US" smtClean="0"/>
              <a:t>Disorders of the Heart Wall</a:t>
            </a:r>
          </a:p>
        </p:txBody>
      </p:sp>
      <p:sp>
        <p:nvSpPr>
          <p:cNvPr id="84996" name="Rectangle 3"/>
          <p:cNvSpPr>
            <a:spLocks noGrp="1" noChangeArrowheads="1"/>
          </p:cNvSpPr>
          <p:nvPr>
            <p:ph type="body" idx="1"/>
          </p:nvPr>
        </p:nvSpPr>
        <p:spPr/>
        <p:txBody>
          <a:bodyPr/>
          <a:lstStyle/>
          <a:p>
            <a:pPr eaLnBrk="1" hangingPunct="1"/>
            <a:r>
              <a:rPr lang="en-US" smtClean="0"/>
              <a:t>Disorders of the pericardium</a:t>
            </a:r>
          </a:p>
          <a:p>
            <a:pPr lvl="1" eaLnBrk="1" hangingPunct="1"/>
            <a:r>
              <a:rPr lang="en-US" smtClean="0"/>
              <a:t>Acute pericarditis</a:t>
            </a:r>
          </a:p>
          <a:p>
            <a:pPr lvl="1" eaLnBrk="1" hangingPunct="1"/>
            <a:r>
              <a:rPr lang="en-US" smtClean="0"/>
              <a:t>Pericardial effusion</a:t>
            </a:r>
          </a:p>
          <a:p>
            <a:pPr lvl="2" eaLnBrk="1" hangingPunct="1"/>
            <a:r>
              <a:rPr lang="en-US" smtClean="0"/>
              <a:t>Tamponade</a:t>
            </a:r>
          </a:p>
          <a:p>
            <a:pPr lvl="1" eaLnBrk="1" hangingPunct="1"/>
            <a:r>
              <a:rPr lang="en-US" smtClean="0"/>
              <a:t>Constrictive pericarditis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a:xfrm>
            <a:off x="457200" y="6245225"/>
            <a:ext cx="2133600" cy="476250"/>
          </a:xfrm>
          <a:noFill/>
        </p:spPr>
        <p:txBody>
          <a:bodyPr/>
          <a:lstStyle/>
          <a:p>
            <a:pPr algn="l"/>
            <a:fld id="{431C925A-5D4B-4677-A370-F5640DC97985}" type="slidenum">
              <a:rPr lang="en-US" smtClean="0">
                <a:latin typeface="Arial" pitchFamily="34" charset="0"/>
              </a:rPr>
              <a:pPr algn="l"/>
              <a:t>86</a:t>
            </a:fld>
            <a:endParaRPr lang="en-US" smtClean="0">
              <a:latin typeface="Arial" pitchFamily="34" charset="0"/>
            </a:endParaRPr>
          </a:p>
        </p:txBody>
      </p:sp>
      <p:sp>
        <p:nvSpPr>
          <p:cNvPr id="86019" name="Rectangle 2"/>
          <p:cNvSpPr>
            <a:spLocks noGrp="1" noChangeArrowheads="1"/>
          </p:cNvSpPr>
          <p:nvPr>
            <p:ph type="title"/>
          </p:nvPr>
        </p:nvSpPr>
        <p:spPr/>
        <p:txBody>
          <a:bodyPr/>
          <a:lstStyle/>
          <a:p>
            <a:pPr eaLnBrk="1" hangingPunct="1"/>
            <a:r>
              <a:rPr lang="en-US" smtClean="0"/>
              <a:t>Pericarditis</a:t>
            </a:r>
          </a:p>
        </p:txBody>
      </p:sp>
      <p:pic>
        <p:nvPicPr>
          <p:cNvPr id="86020" name="Picture 11" descr="npo000018"/>
          <p:cNvPicPr>
            <a:picLocks noChangeAspect="1" noChangeArrowheads="1"/>
          </p:cNvPicPr>
          <p:nvPr/>
        </p:nvPicPr>
        <p:blipFill>
          <a:blip r:embed="rId2"/>
          <a:srcRect/>
          <a:stretch>
            <a:fillRect/>
          </a:stretch>
        </p:blipFill>
        <p:spPr bwMode="auto">
          <a:xfrm>
            <a:off x="673100" y="1676400"/>
            <a:ext cx="3975100" cy="4419600"/>
          </a:xfrm>
          <a:prstGeom prst="rect">
            <a:avLst/>
          </a:prstGeom>
          <a:noFill/>
          <a:ln w="9525">
            <a:noFill/>
            <a:miter lim="800000"/>
            <a:headEnd/>
            <a:tailEnd/>
          </a:ln>
        </p:spPr>
      </p:pic>
      <p:pic>
        <p:nvPicPr>
          <p:cNvPr id="86021" name="Picture 12" descr="npo00001a"/>
          <p:cNvPicPr>
            <a:picLocks noChangeAspect="1" noChangeArrowheads="1"/>
          </p:cNvPicPr>
          <p:nvPr/>
        </p:nvPicPr>
        <p:blipFill>
          <a:blip r:embed="rId3"/>
          <a:srcRect/>
          <a:stretch>
            <a:fillRect/>
          </a:stretch>
        </p:blipFill>
        <p:spPr bwMode="auto">
          <a:xfrm>
            <a:off x="5105400" y="1295400"/>
            <a:ext cx="3228975" cy="49403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2"/>
          </p:nvPr>
        </p:nvSpPr>
        <p:spPr>
          <a:xfrm>
            <a:off x="457200" y="6245225"/>
            <a:ext cx="2133600" cy="476250"/>
          </a:xfrm>
          <a:noFill/>
        </p:spPr>
        <p:txBody>
          <a:bodyPr/>
          <a:lstStyle/>
          <a:p>
            <a:pPr algn="l"/>
            <a:fld id="{DA0B4861-3A6A-40E1-BCA0-784B82024333}" type="slidenum">
              <a:rPr lang="en-US" smtClean="0">
                <a:latin typeface="Arial" pitchFamily="34" charset="0"/>
              </a:rPr>
              <a:pPr algn="l"/>
              <a:t>87</a:t>
            </a:fld>
            <a:endParaRPr lang="en-US" smtClean="0">
              <a:latin typeface="Arial" pitchFamily="34" charset="0"/>
            </a:endParaRPr>
          </a:p>
        </p:txBody>
      </p:sp>
      <p:sp>
        <p:nvSpPr>
          <p:cNvPr id="87043" name="Rectangle 2"/>
          <p:cNvSpPr>
            <a:spLocks noGrp="1" noChangeArrowheads="1"/>
          </p:cNvSpPr>
          <p:nvPr>
            <p:ph type="title"/>
          </p:nvPr>
        </p:nvSpPr>
        <p:spPr/>
        <p:txBody>
          <a:bodyPr/>
          <a:lstStyle/>
          <a:p>
            <a:pPr eaLnBrk="1" hangingPunct="1"/>
            <a:r>
              <a:rPr lang="en-US" smtClean="0"/>
              <a:t>Disorders of the Myocardium</a:t>
            </a:r>
          </a:p>
        </p:txBody>
      </p:sp>
      <p:sp>
        <p:nvSpPr>
          <p:cNvPr id="87044" name="Rectangle 3"/>
          <p:cNvSpPr>
            <a:spLocks noGrp="1" noChangeArrowheads="1"/>
          </p:cNvSpPr>
          <p:nvPr>
            <p:ph type="body" idx="1"/>
          </p:nvPr>
        </p:nvSpPr>
        <p:spPr/>
        <p:txBody>
          <a:bodyPr/>
          <a:lstStyle/>
          <a:p>
            <a:pPr eaLnBrk="1" hangingPunct="1"/>
            <a:r>
              <a:rPr lang="en-US" smtClean="0"/>
              <a:t>Cardiomyopathies</a:t>
            </a:r>
          </a:p>
          <a:p>
            <a:pPr lvl="1" eaLnBrk="1" hangingPunct="1"/>
            <a:r>
              <a:rPr lang="en-US" smtClean="0"/>
              <a:t>Dilated cardiomyopathy (congestive cardiomyopathy)</a:t>
            </a:r>
          </a:p>
          <a:p>
            <a:pPr lvl="1" eaLnBrk="1" hangingPunct="1"/>
            <a:r>
              <a:rPr lang="en-US" smtClean="0"/>
              <a:t>Hypertrophic cardiomyopathy</a:t>
            </a:r>
          </a:p>
          <a:p>
            <a:pPr lvl="2" eaLnBrk="1" hangingPunct="1"/>
            <a:r>
              <a:rPr lang="en-US" smtClean="0"/>
              <a:t>Asymmetrical septal hypertrophy</a:t>
            </a:r>
          </a:p>
          <a:p>
            <a:pPr lvl="2" eaLnBrk="1" hangingPunct="1"/>
            <a:r>
              <a:rPr lang="en-US" smtClean="0"/>
              <a:t>Hypertensive (valvular hypertrophic) cardiomyopathy</a:t>
            </a:r>
          </a:p>
          <a:p>
            <a:pPr lvl="1" eaLnBrk="1" hangingPunct="1"/>
            <a:r>
              <a:rPr lang="en-US" smtClean="0"/>
              <a:t>Restrictive cardiomyopathy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a:xfrm>
            <a:off x="457200" y="6245225"/>
            <a:ext cx="2133600" cy="476250"/>
          </a:xfrm>
          <a:noFill/>
        </p:spPr>
        <p:txBody>
          <a:bodyPr/>
          <a:lstStyle/>
          <a:p>
            <a:pPr algn="l"/>
            <a:fld id="{9C8C34A9-57BB-45EB-B8AF-46F71C8505C4}" type="slidenum">
              <a:rPr lang="en-US" smtClean="0">
                <a:latin typeface="Arial" pitchFamily="34" charset="0"/>
              </a:rPr>
              <a:pPr algn="l"/>
              <a:t>88</a:t>
            </a:fld>
            <a:endParaRPr lang="en-US" smtClean="0">
              <a:latin typeface="Arial" pitchFamily="34" charset="0"/>
            </a:endParaRPr>
          </a:p>
        </p:txBody>
      </p:sp>
      <p:sp>
        <p:nvSpPr>
          <p:cNvPr id="88067" name="Rectangle 2"/>
          <p:cNvSpPr>
            <a:spLocks noGrp="1" noChangeArrowheads="1"/>
          </p:cNvSpPr>
          <p:nvPr>
            <p:ph type="title"/>
          </p:nvPr>
        </p:nvSpPr>
        <p:spPr/>
        <p:txBody>
          <a:bodyPr/>
          <a:lstStyle/>
          <a:p>
            <a:pPr eaLnBrk="1" hangingPunct="1"/>
            <a:r>
              <a:rPr lang="en-US" smtClean="0"/>
              <a:t>Cardiomyopathy</a:t>
            </a:r>
          </a:p>
        </p:txBody>
      </p:sp>
      <p:pic>
        <p:nvPicPr>
          <p:cNvPr id="88068" name="Picture 7" descr="npo00001c"/>
          <p:cNvPicPr>
            <a:picLocks noChangeAspect="1" noChangeArrowheads="1"/>
          </p:cNvPicPr>
          <p:nvPr/>
        </p:nvPicPr>
        <p:blipFill>
          <a:blip r:embed="rId2"/>
          <a:srcRect/>
          <a:stretch>
            <a:fillRect/>
          </a:stretch>
        </p:blipFill>
        <p:spPr bwMode="auto">
          <a:xfrm>
            <a:off x="2743200" y="1676400"/>
            <a:ext cx="3886200" cy="48006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a:xfrm>
            <a:off x="457200" y="6245225"/>
            <a:ext cx="2133600" cy="476250"/>
          </a:xfrm>
          <a:noFill/>
        </p:spPr>
        <p:txBody>
          <a:bodyPr/>
          <a:lstStyle/>
          <a:p>
            <a:pPr algn="l"/>
            <a:fld id="{283279D5-B019-4708-8084-3CDAA175AD38}" type="slidenum">
              <a:rPr lang="en-US" smtClean="0">
                <a:latin typeface="Arial" pitchFamily="34" charset="0"/>
              </a:rPr>
              <a:pPr algn="l"/>
              <a:t>89</a:t>
            </a:fld>
            <a:endParaRPr lang="en-US" smtClean="0">
              <a:latin typeface="Arial" pitchFamily="34" charset="0"/>
            </a:endParaRPr>
          </a:p>
        </p:txBody>
      </p:sp>
      <p:sp>
        <p:nvSpPr>
          <p:cNvPr id="89091" name="Rectangle 2"/>
          <p:cNvSpPr>
            <a:spLocks noGrp="1" noChangeArrowheads="1"/>
          </p:cNvSpPr>
          <p:nvPr>
            <p:ph type="title"/>
          </p:nvPr>
        </p:nvSpPr>
        <p:spPr/>
        <p:txBody>
          <a:bodyPr/>
          <a:lstStyle/>
          <a:p>
            <a:pPr eaLnBrk="1" hangingPunct="1"/>
            <a:r>
              <a:rPr lang="en-US" smtClean="0"/>
              <a:t>Disorders of the Endocardium</a:t>
            </a:r>
          </a:p>
        </p:txBody>
      </p:sp>
      <p:sp>
        <p:nvSpPr>
          <p:cNvPr id="89092" name="Rectangle 3"/>
          <p:cNvSpPr>
            <a:spLocks noGrp="1" noChangeArrowheads="1"/>
          </p:cNvSpPr>
          <p:nvPr>
            <p:ph type="body" idx="1"/>
          </p:nvPr>
        </p:nvSpPr>
        <p:spPr/>
        <p:txBody>
          <a:bodyPr/>
          <a:lstStyle/>
          <a:p>
            <a:pPr eaLnBrk="1" hangingPunct="1">
              <a:lnSpc>
                <a:spcPct val="90000"/>
              </a:lnSpc>
            </a:pPr>
            <a:r>
              <a:rPr lang="en-US" smtClean="0"/>
              <a:t>Valvular dysfunction</a:t>
            </a:r>
          </a:p>
          <a:p>
            <a:pPr lvl="1" eaLnBrk="1" hangingPunct="1">
              <a:lnSpc>
                <a:spcPct val="90000"/>
              </a:lnSpc>
            </a:pPr>
            <a:r>
              <a:rPr lang="en-US" smtClean="0"/>
              <a:t>Valvular stenosis</a:t>
            </a:r>
          </a:p>
          <a:p>
            <a:pPr lvl="2" eaLnBrk="1" hangingPunct="1">
              <a:lnSpc>
                <a:spcPct val="90000"/>
              </a:lnSpc>
            </a:pPr>
            <a:r>
              <a:rPr lang="en-US" smtClean="0"/>
              <a:t>Aortic stenosis</a:t>
            </a:r>
          </a:p>
          <a:p>
            <a:pPr lvl="2" eaLnBrk="1" hangingPunct="1">
              <a:lnSpc>
                <a:spcPct val="90000"/>
              </a:lnSpc>
            </a:pPr>
            <a:r>
              <a:rPr lang="en-US" smtClean="0"/>
              <a:t>Mitral stenosis</a:t>
            </a:r>
          </a:p>
          <a:p>
            <a:pPr lvl="1" eaLnBrk="1" hangingPunct="1">
              <a:lnSpc>
                <a:spcPct val="90000"/>
              </a:lnSpc>
            </a:pPr>
            <a:r>
              <a:rPr lang="en-US" smtClean="0"/>
              <a:t>Valvular regurgitation</a:t>
            </a:r>
          </a:p>
          <a:p>
            <a:pPr lvl="2" eaLnBrk="1" hangingPunct="1">
              <a:lnSpc>
                <a:spcPct val="90000"/>
              </a:lnSpc>
            </a:pPr>
            <a:r>
              <a:rPr lang="en-US" smtClean="0"/>
              <a:t>Aortic regurgitation</a:t>
            </a:r>
          </a:p>
          <a:p>
            <a:pPr lvl="2" eaLnBrk="1" hangingPunct="1">
              <a:lnSpc>
                <a:spcPct val="90000"/>
              </a:lnSpc>
            </a:pPr>
            <a:r>
              <a:rPr lang="en-US" smtClean="0"/>
              <a:t>Mitral regurgitation</a:t>
            </a:r>
          </a:p>
          <a:p>
            <a:pPr lvl="2" eaLnBrk="1" hangingPunct="1">
              <a:lnSpc>
                <a:spcPct val="90000"/>
              </a:lnSpc>
            </a:pPr>
            <a:r>
              <a:rPr lang="en-US" smtClean="0"/>
              <a:t>Tricuspid regurgitation</a:t>
            </a:r>
          </a:p>
          <a:p>
            <a:pPr lvl="1" eaLnBrk="1" hangingPunct="1">
              <a:lnSpc>
                <a:spcPct val="90000"/>
              </a:lnSpc>
            </a:pPr>
            <a:r>
              <a:rPr lang="en-US" smtClean="0"/>
              <a:t>Mitral valve prolapse syndrome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8229600" cy="792163"/>
          </a:xfrm>
        </p:spPr>
        <p:txBody>
          <a:bodyPr/>
          <a:lstStyle/>
          <a:p>
            <a:pPr eaLnBrk="1" hangingPunct="1"/>
            <a:r>
              <a:rPr lang="en-US" smtClean="0"/>
              <a:t>More Heart Anatomy</a:t>
            </a:r>
          </a:p>
        </p:txBody>
      </p:sp>
      <p:sp>
        <p:nvSpPr>
          <p:cNvPr id="16387" name="Rectangle 3"/>
          <p:cNvSpPr>
            <a:spLocks noGrp="1" noChangeArrowheads="1"/>
          </p:cNvSpPr>
          <p:nvPr>
            <p:ph type="body" sz="half" idx="1"/>
          </p:nvPr>
        </p:nvSpPr>
        <p:spPr>
          <a:xfrm>
            <a:off x="152400" y="1143000"/>
            <a:ext cx="8763000" cy="5486400"/>
          </a:xfrm>
        </p:spPr>
        <p:txBody>
          <a:bodyPr/>
          <a:lstStyle/>
          <a:p>
            <a:pPr eaLnBrk="1" hangingPunct="1"/>
            <a:r>
              <a:rPr lang="en-US" sz="3300" b="1" smtClean="0"/>
              <a:t>Interventricular septum</a:t>
            </a:r>
            <a:r>
              <a:rPr lang="en-US" sz="3300" smtClean="0"/>
              <a:t>: septum that divides heart longitudinally</a:t>
            </a:r>
          </a:p>
          <a:p>
            <a:pPr eaLnBrk="1" hangingPunct="1"/>
            <a:r>
              <a:rPr lang="en-US" sz="3300" b="1" smtClean="0"/>
              <a:t>Inferior venae cavae:</a:t>
            </a:r>
            <a:r>
              <a:rPr lang="en-US" sz="3300" smtClean="0"/>
              <a:t> where O</a:t>
            </a:r>
            <a:r>
              <a:rPr lang="en-US" sz="3300" baseline="-25000" smtClean="0"/>
              <a:t>2</a:t>
            </a:r>
            <a:r>
              <a:rPr lang="en-US" sz="3300" smtClean="0"/>
              <a:t> poor blood is received</a:t>
            </a:r>
          </a:p>
          <a:p>
            <a:pPr eaLnBrk="1" hangingPunct="1"/>
            <a:r>
              <a:rPr lang="en-US" sz="3300" b="1" smtClean="0"/>
              <a:t>Pulmonary trunk</a:t>
            </a:r>
            <a:r>
              <a:rPr lang="en-US" sz="3300" smtClean="0"/>
              <a:t>: pumps out the O</a:t>
            </a:r>
            <a:r>
              <a:rPr lang="en-US" sz="3300" baseline="-25000" smtClean="0"/>
              <a:t>2</a:t>
            </a:r>
            <a:r>
              <a:rPr lang="en-US" sz="3300" smtClean="0"/>
              <a:t> poor blood </a:t>
            </a:r>
          </a:p>
          <a:p>
            <a:pPr eaLnBrk="1" hangingPunct="1"/>
            <a:r>
              <a:rPr lang="en-US" sz="3300" smtClean="0"/>
              <a:t>Pulmonary trunk splits into R and L pulmonary arteries, which carry blood to the lungs   </a:t>
            </a:r>
          </a:p>
        </p:txBody>
      </p:sp>
      <p:pic>
        <p:nvPicPr>
          <p:cNvPr id="16388" name="Picture 4" descr="j0235241"/>
          <p:cNvPicPr>
            <a:picLocks noGrp="1" noChangeAspect="1" noChangeArrowheads="1"/>
          </p:cNvPicPr>
          <p:nvPr>
            <p:ph sz="half" idx="2"/>
          </p:nvPr>
        </p:nvPicPr>
        <p:blipFill>
          <a:blip r:embed="rId4"/>
          <a:srcRect/>
          <a:stretch>
            <a:fillRect/>
          </a:stretch>
        </p:blipFill>
        <p:spPr>
          <a:xfrm>
            <a:off x="7086600" y="0"/>
            <a:ext cx="2057400" cy="1295400"/>
          </a:xfrm>
          <a:noFill/>
        </p:spPr>
      </p:pic>
      <p:pic>
        <p:nvPicPr>
          <p:cNvPr id="21510" name="Picture 6">
            <a:hlinkClick r:id="" action="ppaction://media"/>
          </p:cNvPr>
          <p:cNvPicPr>
            <a:picLocks noRot="1" noChangeAspect="1" noChangeArrowheads="1"/>
          </p:cNvPicPr>
          <p:nvPr>
            <a:wavAudioFile r:embed="rId1" name="MSj00749060000[1].wav"/>
          </p:nvPr>
        </p:nvPicPr>
        <p:blipFill>
          <a:blip r:embed="rId5"/>
          <a:srcRect/>
          <a:stretch>
            <a:fillRect/>
          </a:stretch>
        </p:blipFill>
        <p:spPr bwMode="auto">
          <a:xfrm>
            <a:off x="7162800" y="6096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6" fill="hold"/>
                                        <p:tgtEl>
                                          <p:spTgt spid="21510"/>
                                        </p:tgtEl>
                                      </p:cBhvr>
                                    </p:cmd>
                                  </p:childTnLst>
                                </p:cTn>
                              </p:par>
                            </p:childTnLst>
                          </p:cTn>
                        </p:par>
                      </p:childTnLst>
                    </p:cTn>
                  </p:par>
                </p:childTnLst>
              </p:cTn>
              <p:nextCondLst>
                <p:cond evt="onClick" delay="0">
                  <p:tgtEl>
                    <p:spTgt spid="215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510"/>
                </p:tgtEl>
              </p:cMediaNode>
            </p:audi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a:xfrm>
            <a:off x="457200" y="6245225"/>
            <a:ext cx="2133600" cy="476250"/>
          </a:xfrm>
          <a:noFill/>
        </p:spPr>
        <p:txBody>
          <a:bodyPr/>
          <a:lstStyle/>
          <a:p>
            <a:pPr algn="l"/>
            <a:fld id="{B8DF24D9-6456-42EB-B8CD-110E0ECC5796}" type="slidenum">
              <a:rPr lang="en-US" smtClean="0">
                <a:latin typeface="Arial" pitchFamily="34" charset="0"/>
              </a:rPr>
              <a:pPr algn="l"/>
              <a:t>90</a:t>
            </a:fld>
            <a:endParaRPr lang="en-US" smtClean="0">
              <a:latin typeface="Arial" pitchFamily="34" charset="0"/>
            </a:endParaRPr>
          </a:p>
        </p:txBody>
      </p:sp>
      <p:sp>
        <p:nvSpPr>
          <p:cNvPr id="90115" name="Rectangle 2"/>
          <p:cNvSpPr>
            <a:spLocks noGrp="1" noChangeArrowheads="1"/>
          </p:cNvSpPr>
          <p:nvPr>
            <p:ph type="title"/>
          </p:nvPr>
        </p:nvSpPr>
        <p:spPr/>
        <p:txBody>
          <a:bodyPr/>
          <a:lstStyle/>
          <a:p>
            <a:pPr eaLnBrk="1" hangingPunct="1"/>
            <a:r>
              <a:rPr lang="en-US" smtClean="0"/>
              <a:t>Valvular Dysfunction</a:t>
            </a:r>
          </a:p>
        </p:txBody>
      </p:sp>
      <p:pic>
        <p:nvPicPr>
          <p:cNvPr id="90116" name="Picture 7" descr="npo00001e"/>
          <p:cNvPicPr>
            <a:picLocks noChangeAspect="1" noChangeArrowheads="1"/>
          </p:cNvPicPr>
          <p:nvPr/>
        </p:nvPicPr>
        <p:blipFill>
          <a:blip r:embed="rId2"/>
          <a:srcRect/>
          <a:stretch>
            <a:fillRect/>
          </a:stretch>
        </p:blipFill>
        <p:spPr bwMode="auto">
          <a:xfrm>
            <a:off x="2362200" y="1681163"/>
            <a:ext cx="5384800" cy="4795837"/>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a:xfrm>
            <a:off x="457200" y="6245225"/>
            <a:ext cx="2133600" cy="476250"/>
          </a:xfrm>
          <a:noFill/>
        </p:spPr>
        <p:txBody>
          <a:bodyPr/>
          <a:lstStyle/>
          <a:p>
            <a:pPr algn="l"/>
            <a:fld id="{757CFD1E-8DE6-4A09-B40C-81AC2AD3D5BE}" type="slidenum">
              <a:rPr lang="en-US" smtClean="0">
                <a:latin typeface="Arial" pitchFamily="34" charset="0"/>
              </a:rPr>
              <a:pPr algn="l"/>
              <a:t>91</a:t>
            </a:fld>
            <a:endParaRPr lang="en-US" smtClean="0">
              <a:latin typeface="Arial" pitchFamily="34" charset="0"/>
            </a:endParaRPr>
          </a:p>
        </p:txBody>
      </p:sp>
      <p:sp>
        <p:nvSpPr>
          <p:cNvPr id="91139" name="Rectangle 2"/>
          <p:cNvSpPr>
            <a:spLocks noGrp="1" noChangeArrowheads="1"/>
          </p:cNvSpPr>
          <p:nvPr>
            <p:ph type="title"/>
          </p:nvPr>
        </p:nvSpPr>
        <p:spPr/>
        <p:txBody>
          <a:bodyPr/>
          <a:lstStyle/>
          <a:p>
            <a:pPr eaLnBrk="1" hangingPunct="1"/>
            <a:r>
              <a:rPr lang="en-US" smtClean="0"/>
              <a:t>Valvular Dysfunction</a:t>
            </a:r>
          </a:p>
        </p:txBody>
      </p:sp>
      <p:pic>
        <p:nvPicPr>
          <p:cNvPr id="91140" name="Picture 7" descr="npo000020"/>
          <p:cNvPicPr>
            <a:picLocks noChangeAspect="1" noChangeArrowheads="1"/>
          </p:cNvPicPr>
          <p:nvPr/>
        </p:nvPicPr>
        <p:blipFill>
          <a:blip r:embed="rId2"/>
          <a:srcRect/>
          <a:stretch>
            <a:fillRect/>
          </a:stretch>
        </p:blipFill>
        <p:spPr bwMode="auto">
          <a:xfrm>
            <a:off x="3060700" y="1676400"/>
            <a:ext cx="3568700" cy="48006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Rheumatic fever</a:t>
            </a:r>
            <a:r>
              <a:rPr lang="en-US" dirty="0"/>
              <a:t/>
            </a:r>
            <a:br>
              <a:rPr lang="en-US" dirty="0"/>
            </a:br>
            <a:endParaRPr lang="en-US" dirty="0"/>
          </a:p>
        </p:txBody>
      </p:sp>
      <p:sp>
        <p:nvSpPr>
          <p:cNvPr id="3" name="Content Placeholder 2"/>
          <p:cNvSpPr>
            <a:spLocks noGrp="1"/>
          </p:cNvSpPr>
          <p:nvPr>
            <p:ph idx="1"/>
          </p:nvPr>
        </p:nvSpPr>
        <p:spPr>
          <a:xfrm>
            <a:off x="228600" y="1143000"/>
            <a:ext cx="8610600" cy="5181600"/>
          </a:xfrm>
        </p:spPr>
        <p:txBody>
          <a:bodyPr>
            <a:normAutofit/>
          </a:bodyPr>
          <a:lstStyle/>
          <a:p>
            <a:pPr algn="just"/>
            <a:r>
              <a:rPr lang="en-US" sz="2800" i="1" dirty="0" smtClean="0"/>
              <a:t>Rheumatic </a:t>
            </a:r>
            <a:r>
              <a:rPr lang="en-US" sz="2800" i="1" dirty="0"/>
              <a:t>fever</a:t>
            </a:r>
            <a:r>
              <a:rPr lang="en-US" sz="2800" dirty="0"/>
              <a:t> is a serious inflammatory disease that may occur in an individual 1 to 4 weeks</a:t>
            </a:r>
          </a:p>
          <a:p>
            <a:pPr algn="just"/>
            <a:r>
              <a:rPr lang="en-US" sz="2800" dirty="0"/>
              <a:t>following an untreated throat infection by the group A beta-hemolytic Streptococcus bacteria.</a:t>
            </a:r>
          </a:p>
          <a:p>
            <a:pPr algn="just"/>
            <a:r>
              <a:rPr lang="en-US" sz="2800" dirty="0"/>
              <a:t> The acute condition is characterized by </a:t>
            </a:r>
            <a:endParaRPr lang="en-US" sz="2800" dirty="0" smtClean="0"/>
          </a:p>
          <a:p>
            <a:pPr lvl="1" algn="just"/>
            <a:r>
              <a:rPr lang="en-US" sz="2800" i="1" dirty="0" smtClean="0"/>
              <a:t>fever </a:t>
            </a:r>
            <a:r>
              <a:rPr lang="en-US" sz="2800" i="1" dirty="0"/>
              <a:t>and </a:t>
            </a:r>
            <a:endParaRPr lang="en-US" sz="2800" i="1" dirty="0" smtClean="0"/>
          </a:p>
          <a:p>
            <a:pPr lvl="1" algn="just"/>
            <a:r>
              <a:rPr lang="en-US" sz="2800" i="1" dirty="0" smtClean="0"/>
              <a:t>inflammation</a:t>
            </a:r>
            <a:r>
              <a:rPr lang="en-US" sz="2800" dirty="0" smtClean="0"/>
              <a:t> </a:t>
            </a:r>
            <a:r>
              <a:rPr lang="en-US" sz="2800" dirty="0"/>
              <a:t>of the </a:t>
            </a:r>
            <a:r>
              <a:rPr lang="en-US" sz="2800" i="1" dirty="0"/>
              <a:t>joints, </a:t>
            </a:r>
            <a:endParaRPr lang="en-US" sz="2800" i="1" dirty="0" smtClean="0"/>
          </a:p>
          <a:p>
            <a:pPr lvl="1" algn="just"/>
            <a:r>
              <a:rPr lang="en-US" sz="2800" i="1" dirty="0" smtClean="0"/>
              <a:t>heart</a:t>
            </a:r>
            <a:r>
              <a:rPr lang="en-US" sz="2800" i="1" dirty="0"/>
              <a:t>,    </a:t>
            </a:r>
            <a:endParaRPr lang="en-US" sz="2800" i="1" dirty="0" smtClean="0"/>
          </a:p>
          <a:p>
            <a:pPr lvl="1" algn="just"/>
            <a:r>
              <a:rPr lang="en-US" sz="2800" i="1" dirty="0" smtClean="0"/>
              <a:t>nervous</a:t>
            </a:r>
            <a:r>
              <a:rPr lang="en-US" sz="2800" dirty="0" smtClean="0"/>
              <a:t> </a:t>
            </a:r>
            <a:r>
              <a:rPr lang="en-US" sz="2800" dirty="0"/>
              <a:t>system, and </a:t>
            </a:r>
            <a:endParaRPr lang="en-US" sz="2800" dirty="0" smtClean="0"/>
          </a:p>
          <a:p>
            <a:pPr lvl="1" algn="just"/>
            <a:r>
              <a:rPr lang="en-US" sz="2800" i="1" dirty="0" smtClean="0"/>
              <a:t>skin</a:t>
            </a:r>
            <a:r>
              <a:rPr lang="en-US" sz="2800" i="1" dirty="0"/>
              <a:t>.</a:t>
            </a:r>
            <a:r>
              <a:rPr lang="en-US" sz="2800" dirty="0"/>
              <a:t> </a:t>
            </a:r>
            <a:endParaRPr lang="en-US" sz="2800" dirty="0" smtClean="0"/>
          </a:p>
          <a:p>
            <a:pPr algn="just"/>
            <a:endParaRPr lang="en-US" sz="2800" dirty="0"/>
          </a:p>
        </p:txBody>
      </p:sp>
      <p:pic>
        <p:nvPicPr>
          <p:cNvPr id="22530" name="Picture 2" descr="http://t2.gstatic.com/images?q=tbn:ANd9GcRvNIlKwuREUYpymlcK8J5X5hwi0mkjbvpKgz6b1yiQZ_r4E3iw6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208" y="3352800"/>
            <a:ext cx="3044967"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044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algn="just"/>
            <a:r>
              <a:rPr lang="en-US" sz="3200" i="1" dirty="0"/>
              <a:t>In some cases, it can permanently affect the structure   and function of the heart, especially the </a:t>
            </a:r>
            <a:r>
              <a:rPr lang="en-US" sz="3200" b="1" i="1" dirty="0">
                <a:solidFill>
                  <a:srgbClr val="FF0000"/>
                </a:solidFill>
              </a:rPr>
              <a:t>heart valves</a:t>
            </a:r>
            <a:r>
              <a:rPr lang="en-US" sz="3200" dirty="0"/>
              <a:t>. </a:t>
            </a:r>
          </a:p>
          <a:p>
            <a:pPr algn="just"/>
            <a:r>
              <a:rPr lang="en-US" sz="3200" dirty="0"/>
              <a:t>Rheumatic fever is preventable with prompt antibiotic therapy. </a:t>
            </a:r>
          </a:p>
          <a:p>
            <a:pPr algn="just"/>
            <a:r>
              <a:rPr lang="en-US" sz="3200" dirty="0"/>
              <a:t>Rheumatic fever can occur at any age, but mainly affects children between the ages of </a:t>
            </a:r>
            <a:r>
              <a:rPr lang="en-US" sz="3200" b="1" dirty="0">
                <a:solidFill>
                  <a:srgbClr val="FF0000"/>
                </a:solidFill>
              </a:rPr>
              <a:t>5 and 15</a:t>
            </a:r>
            <a:r>
              <a:rPr lang="en-US" sz="3200" dirty="0"/>
              <a:t>.</a:t>
            </a:r>
          </a:p>
          <a:p>
            <a:endParaRPr lang="en-US" sz="3200" dirty="0"/>
          </a:p>
        </p:txBody>
      </p:sp>
    </p:spTree>
    <p:extLst>
      <p:ext uri="{BB962C8B-B14F-4D97-AF65-F5344CB8AC3E}">
        <p14:creationId xmlns:p14="http://schemas.microsoft.com/office/powerpoint/2010/main" val="12040737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http://www.hakeem-sy.com/main/files/images/ar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4" y="-30480"/>
            <a:ext cx="9075416" cy="673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2464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Autofit/>
          </a:bodyPr>
          <a:lstStyle/>
          <a:p>
            <a:pPr algn="just"/>
            <a:r>
              <a:rPr lang="en-US" sz="2800" dirty="0"/>
              <a:t>There are no specific tests for Rheumatic fever. </a:t>
            </a:r>
            <a:endParaRPr lang="en-US" sz="2800" dirty="0" smtClean="0"/>
          </a:p>
          <a:p>
            <a:pPr algn="just"/>
            <a:r>
              <a:rPr lang="en-US" sz="2800" dirty="0" smtClean="0"/>
              <a:t>Some </a:t>
            </a:r>
            <a:r>
              <a:rPr lang="en-US" sz="2800" dirty="0"/>
              <a:t>tests are useful in confirming the presence of inflammation and the recent occurrence of streptococcal infection</a:t>
            </a:r>
            <a:r>
              <a:rPr lang="en-US" sz="2800" dirty="0" smtClean="0"/>
              <a:t>.</a:t>
            </a:r>
          </a:p>
          <a:p>
            <a:pPr marL="0" indent="0" algn="just">
              <a:buNone/>
            </a:pPr>
            <a:r>
              <a:rPr lang="en-US" sz="2800" dirty="0"/>
              <a:t/>
            </a:r>
            <a:br>
              <a:rPr lang="en-US" sz="2800" dirty="0"/>
            </a:br>
            <a:r>
              <a:rPr lang="en-US" sz="2800" b="1" u="sng" dirty="0" smtClean="0">
                <a:solidFill>
                  <a:srgbClr val="FF0000"/>
                </a:solidFill>
              </a:rPr>
              <a:t>Nonspecific </a:t>
            </a:r>
            <a:r>
              <a:rPr lang="en-US" sz="2800" b="1" u="sng" dirty="0">
                <a:solidFill>
                  <a:srgbClr val="FF0000"/>
                </a:solidFill>
              </a:rPr>
              <a:t>tests indicating inflammation:</a:t>
            </a:r>
            <a:endParaRPr lang="en-US" sz="2800" u="sng" dirty="0">
              <a:solidFill>
                <a:srgbClr val="FF0000"/>
              </a:solidFill>
            </a:endParaRPr>
          </a:p>
          <a:p>
            <a:pPr algn="just"/>
            <a:r>
              <a:rPr lang="en-US" sz="2800" dirty="0"/>
              <a:t>Increased ESR (Erythrocyte Sedimentation Rate)</a:t>
            </a:r>
          </a:p>
          <a:p>
            <a:pPr algn="just"/>
            <a:r>
              <a:rPr lang="en-US" sz="2800" dirty="0" smtClean="0"/>
              <a:t>Increased </a:t>
            </a:r>
            <a:r>
              <a:rPr lang="en-US" sz="2800" dirty="0"/>
              <a:t>C-reactive protein</a:t>
            </a:r>
          </a:p>
          <a:p>
            <a:pPr algn="just"/>
            <a:r>
              <a:rPr lang="en-US" sz="2800" dirty="0" smtClean="0"/>
              <a:t>Leukocytosis</a:t>
            </a:r>
          </a:p>
          <a:p>
            <a:pPr algn="just"/>
            <a:r>
              <a:rPr lang="en-US" sz="2800" b="1" dirty="0"/>
              <a:t>Tests indicating current infection</a:t>
            </a:r>
            <a:r>
              <a:rPr lang="en-US" sz="2800" dirty="0"/>
              <a:t/>
            </a:r>
            <a:br>
              <a:rPr lang="en-US" sz="2800" dirty="0"/>
            </a:br>
            <a:r>
              <a:rPr lang="en-US" sz="2800" dirty="0"/>
              <a:t>Throat culture showing Group A </a:t>
            </a:r>
            <a:r>
              <a:rPr lang="en-US" sz="2800" dirty="0" smtClean="0"/>
              <a:t>streptococci</a:t>
            </a:r>
            <a:r>
              <a:rPr lang="en-US" sz="2800" dirty="0"/>
              <a:t/>
            </a:r>
            <a:br>
              <a:rPr lang="en-US" sz="2800" dirty="0"/>
            </a:br>
            <a:endParaRPr lang="en-US" sz="2800" dirty="0"/>
          </a:p>
          <a:p>
            <a:pPr marL="0" indent="0" algn="just">
              <a:buNone/>
            </a:pPr>
            <a:r>
              <a:rPr lang="en-US" sz="2800" dirty="0"/>
              <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17545445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en-US" dirty="0"/>
              <a:t> </a:t>
            </a:r>
            <a:br>
              <a:rPr lang="en-US" dirty="0"/>
            </a:br>
            <a:r>
              <a:rPr lang="en-US" b="1" dirty="0"/>
              <a:t>Rheumatic Heart Disease</a:t>
            </a:r>
            <a:r>
              <a:rPr lang="en-US" dirty="0"/>
              <a:t/>
            </a:r>
            <a:br>
              <a:rPr lang="en-US" dirty="0"/>
            </a:br>
            <a:endParaRPr lang="en-US" dirty="0"/>
          </a:p>
        </p:txBody>
      </p:sp>
      <p:sp>
        <p:nvSpPr>
          <p:cNvPr id="3" name="Content Placeholder 2"/>
          <p:cNvSpPr>
            <a:spLocks noGrp="1"/>
          </p:cNvSpPr>
          <p:nvPr>
            <p:ph idx="1"/>
          </p:nvPr>
        </p:nvSpPr>
        <p:spPr>
          <a:xfrm>
            <a:off x="457200" y="1600200"/>
            <a:ext cx="8458200" cy="4724400"/>
          </a:xfrm>
        </p:spPr>
        <p:txBody>
          <a:bodyPr>
            <a:normAutofit/>
          </a:bodyPr>
          <a:lstStyle/>
          <a:p>
            <a:pPr algn="just"/>
            <a:r>
              <a:rPr lang="en-US" sz="2800" dirty="0" smtClean="0"/>
              <a:t>Approximately </a:t>
            </a:r>
            <a:r>
              <a:rPr lang="en-US" sz="2800" dirty="0"/>
              <a:t>10% of individuals who acquire rheumatic fever develop rheumatic heart disease. </a:t>
            </a:r>
            <a:endParaRPr lang="en-US" sz="2800" dirty="0" smtClean="0"/>
          </a:p>
          <a:p>
            <a:pPr marL="0" indent="0" algn="just">
              <a:buNone/>
            </a:pPr>
            <a:endParaRPr lang="en-US" sz="2800" dirty="0" smtClean="0"/>
          </a:p>
          <a:p>
            <a:pPr algn="just"/>
            <a:r>
              <a:rPr lang="en-US" sz="2800" dirty="0" smtClean="0"/>
              <a:t>Rheumatic </a:t>
            </a:r>
            <a:r>
              <a:rPr lang="en-US" sz="2800" dirty="0"/>
              <a:t>heart disease is the major cause of acquired </a:t>
            </a:r>
            <a:r>
              <a:rPr lang="en-US" sz="3200" b="1" dirty="0">
                <a:solidFill>
                  <a:srgbClr val="0070C0"/>
                </a:solidFill>
              </a:rPr>
              <a:t>cardiac valve disease</a:t>
            </a:r>
            <a:r>
              <a:rPr lang="en-US" sz="3200" b="1" dirty="0" smtClean="0">
                <a:solidFill>
                  <a:srgbClr val="0070C0"/>
                </a:solidFill>
              </a:rPr>
              <a:t>.</a:t>
            </a:r>
          </a:p>
          <a:p>
            <a:pPr marL="0" indent="0" algn="just">
              <a:buNone/>
            </a:pPr>
            <a:endParaRPr lang="en-US" sz="2800" dirty="0" smtClean="0"/>
          </a:p>
          <a:p>
            <a:pPr algn="just"/>
            <a:r>
              <a:rPr lang="en-US" sz="2800" dirty="0" smtClean="0"/>
              <a:t>The </a:t>
            </a:r>
            <a:r>
              <a:rPr lang="en-US" sz="2800" dirty="0"/>
              <a:t>attack against self-antigens is likely related to an antigenic similarity between cardiac valves and antigens of the group A beta-hemolytic streptococcus. </a:t>
            </a:r>
            <a:endParaRPr lang="en-US" sz="2800" dirty="0" smtClean="0"/>
          </a:p>
        </p:txBody>
      </p:sp>
    </p:spTree>
    <p:extLst>
      <p:ext uri="{BB962C8B-B14F-4D97-AF65-F5344CB8AC3E}">
        <p14:creationId xmlns:p14="http://schemas.microsoft.com/office/powerpoint/2010/main" val="38952135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77500" lnSpcReduction="20000"/>
          </a:bodyPr>
          <a:lstStyle/>
          <a:p>
            <a:pPr algn="just"/>
            <a:r>
              <a:rPr lang="en-US" dirty="0"/>
              <a:t>Immune attack can occur against any of the four cardiac valves, but is usually seen against </a:t>
            </a:r>
            <a:r>
              <a:rPr lang="en-US" b="1" i="1" dirty="0">
                <a:solidFill>
                  <a:srgbClr val="FF0000"/>
                </a:solidFill>
              </a:rPr>
              <a:t>the mitral and aortic</a:t>
            </a:r>
            <a:r>
              <a:rPr lang="en-US" b="1" dirty="0">
                <a:solidFill>
                  <a:srgbClr val="FF0000"/>
                </a:solidFill>
              </a:rPr>
              <a:t> valves</a:t>
            </a:r>
            <a:r>
              <a:rPr lang="en-US" b="1" dirty="0" smtClean="0">
                <a:solidFill>
                  <a:srgbClr val="FF0000"/>
                </a:solidFill>
              </a:rPr>
              <a:t>.</a:t>
            </a:r>
          </a:p>
          <a:p>
            <a:pPr algn="just"/>
            <a:endParaRPr lang="en-US" dirty="0"/>
          </a:p>
          <a:p>
            <a:pPr algn="just"/>
            <a:r>
              <a:rPr lang="en-US" dirty="0" smtClean="0"/>
              <a:t>The </a:t>
            </a:r>
            <a:r>
              <a:rPr lang="en-US" dirty="0"/>
              <a:t>course of rheumatic heart disease can be separated into </a:t>
            </a:r>
            <a:r>
              <a:rPr lang="en-US" i="1" dirty="0"/>
              <a:t>acute and chronic stages</a:t>
            </a:r>
            <a:r>
              <a:rPr lang="en-US" dirty="0"/>
              <a:t>. </a:t>
            </a:r>
            <a:endParaRPr lang="en-US" dirty="0" smtClean="0"/>
          </a:p>
          <a:p>
            <a:pPr algn="just"/>
            <a:endParaRPr lang="en-US" dirty="0"/>
          </a:p>
          <a:p>
            <a:pPr algn="just"/>
            <a:r>
              <a:rPr lang="en-US" dirty="0" smtClean="0"/>
              <a:t>In </a:t>
            </a:r>
            <a:r>
              <a:rPr lang="en-US" dirty="0"/>
              <a:t>the </a:t>
            </a:r>
            <a:r>
              <a:rPr lang="en-US" b="1" i="1" u="sng" dirty="0">
                <a:solidFill>
                  <a:schemeClr val="accent1"/>
                </a:solidFill>
              </a:rPr>
              <a:t>acute stage</a:t>
            </a:r>
            <a:r>
              <a:rPr lang="en-US" dirty="0"/>
              <a:t>, the valves become swollen and red as the inflammatory reaction begins</a:t>
            </a:r>
            <a:r>
              <a:rPr lang="en-US" dirty="0" smtClean="0"/>
              <a:t>.</a:t>
            </a:r>
          </a:p>
          <a:p>
            <a:pPr algn="just"/>
            <a:r>
              <a:rPr lang="en-US" dirty="0" smtClean="0"/>
              <a:t> </a:t>
            </a:r>
            <a:r>
              <a:rPr lang="en-US" dirty="0"/>
              <a:t>Lesions may develop on the valve leaflets. </a:t>
            </a:r>
            <a:endParaRPr lang="en-US" dirty="0" smtClean="0"/>
          </a:p>
          <a:p>
            <a:pPr algn="just"/>
            <a:r>
              <a:rPr lang="en-US" dirty="0" smtClean="0"/>
              <a:t>As </a:t>
            </a:r>
            <a:r>
              <a:rPr lang="en-US" dirty="0"/>
              <a:t>the acute inflammation subsides, scar tissue develops. </a:t>
            </a:r>
            <a:endParaRPr lang="en-US" dirty="0" smtClean="0"/>
          </a:p>
          <a:p>
            <a:pPr algn="just"/>
            <a:r>
              <a:rPr lang="en-US" dirty="0" smtClean="0"/>
              <a:t>Scar </a:t>
            </a:r>
            <a:r>
              <a:rPr lang="en-US" dirty="0"/>
              <a:t>tissue may deform the valves and, in some cases, cause the leaflets to fuse together, narrowing the orifice. </a:t>
            </a:r>
            <a:endParaRPr lang="en-US" dirty="0" smtClean="0"/>
          </a:p>
          <a:p>
            <a:pPr algn="just"/>
            <a:r>
              <a:rPr lang="en-US" dirty="0" smtClean="0"/>
              <a:t>A </a:t>
            </a:r>
            <a:r>
              <a:rPr lang="en-US" b="1" i="1" u="sng" dirty="0">
                <a:solidFill>
                  <a:schemeClr val="accent1"/>
                </a:solidFill>
              </a:rPr>
              <a:t>chronic stage</a:t>
            </a:r>
            <a:r>
              <a:rPr lang="en-US" b="1" u="sng" dirty="0">
                <a:solidFill>
                  <a:schemeClr val="accent1"/>
                </a:solidFill>
              </a:rPr>
              <a:t> </a:t>
            </a:r>
            <a:r>
              <a:rPr lang="en-US" dirty="0"/>
              <a:t>of the disease may follow, characterized by repeated inflammation and continued scarring..</a:t>
            </a:r>
          </a:p>
          <a:p>
            <a:pPr algn="just"/>
            <a:endParaRPr lang="en-US" dirty="0"/>
          </a:p>
          <a:p>
            <a:endParaRPr lang="en-US" dirty="0"/>
          </a:p>
        </p:txBody>
      </p:sp>
    </p:spTree>
    <p:extLst>
      <p:ext uri="{BB962C8B-B14F-4D97-AF65-F5344CB8AC3E}">
        <p14:creationId xmlns:p14="http://schemas.microsoft.com/office/powerpoint/2010/main" val="35330390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normAutofit fontScale="90000"/>
          </a:bodyPr>
          <a:lstStyle/>
          <a:p>
            <a:pPr eaLnBrk="1" hangingPunct="1"/>
            <a:r>
              <a:rPr lang="en-US" smtClean="0"/>
              <a:t>Acute Rheumatic Fever and Rheumatic Heart Disease</a:t>
            </a:r>
          </a:p>
        </p:txBody>
      </p:sp>
      <p:sp>
        <p:nvSpPr>
          <p:cNvPr id="94210" name="Slide Number Placeholder 3"/>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fld id="{71486B03-AE5D-481A-946E-6B0D0D30818D}" type="slidenum">
              <a:rPr lang="en-US" smtClean="0"/>
              <a:pPr algn="l" eaLnBrk="1" hangingPunct="1"/>
              <a:t>98</a:t>
            </a:fld>
            <a:endParaRPr lang="en-US" smtClean="0"/>
          </a:p>
        </p:txBody>
      </p:sp>
      <p:pic>
        <p:nvPicPr>
          <p:cNvPr id="94212" name="Picture 7" descr="npo0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78"/>
            <a:ext cx="8991600" cy="654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9652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85000" lnSpcReduction="20000"/>
          </a:bodyPr>
          <a:lstStyle/>
          <a:p>
            <a:pPr marL="0" indent="0" algn="just">
              <a:lnSpc>
                <a:spcPct val="150000"/>
              </a:lnSpc>
              <a:buNone/>
            </a:pPr>
            <a:r>
              <a:rPr lang="en-US" b="1" dirty="0" smtClean="0"/>
              <a:t>Heart </a:t>
            </a:r>
            <a:r>
              <a:rPr lang="en-US" b="1" dirty="0"/>
              <a:t>Failure</a:t>
            </a:r>
            <a:endParaRPr lang="en-US" dirty="0"/>
          </a:p>
          <a:p>
            <a:pPr algn="just">
              <a:lnSpc>
                <a:spcPct val="150000"/>
              </a:lnSpc>
            </a:pPr>
            <a:r>
              <a:rPr lang="en-US" dirty="0"/>
              <a:t>Heart failure occurs when the heart is unable to pump enough blood out to meet the oxygen and nutrient demands of the body.</a:t>
            </a:r>
          </a:p>
          <a:p>
            <a:pPr marL="0" indent="0" algn="just">
              <a:lnSpc>
                <a:spcPct val="150000"/>
              </a:lnSpc>
              <a:buNone/>
            </a:pPr>
            <a:r>
              <a:rPr lang="en-US" i="1" dirty="0"/>
              <a:t>Causes of Heart Failure</a:t>
            </a:r>
            <a:endParaRPr lang="en-US" dirty="0"/>
          </a:p>
          <a:p>
            <a:pPr algn="just">
              <a:lnSpc>
                <a:spcPct val="150000"/>
              </a:lnSpc>
            </a:pPr>
            <a:r>
              <a:rPr lang="en-US" dirty="0" smtClean="0">
                <a:solidFill>
                  <a:srgbClr val="FF0000"/>
                </a:solidFill>
              </a:rPr>
              <a:t>Non-cardiac </a:t>
            </a:r>
            <a:r>
              <a:rPr lang="en-US" dirty="0">
                <a:solidFill>
                  <a:srgbClr val="FF0000"/>
                </a:solidFill>
              </a:rPr>
              <a:t>causes </a:t>
            </a:r>
            <a:r>
              <a:rPr lang="en-US" dirty="0"/>
              <a:t>such as long-standing systemic or pulmonary hypertension , kidney failure or water intoxication.</a:t>
            </a:r>
          </a:p>
          <a:p>
            <a:pPr algn="just">
              <a:lnSpc>
                <a:spcPct val="150000"/>
              </a:lnSpc>
            </a:pPr>
            <a:r>
              <a:rPr lang="en-US" dirty="0" smtClean="0">
                <a:solidFill>
                  <a:srgbClr val="FF0000"/>
                </a:solidFill>
              </a:rPr>
              <a:t>Cardiac </a:t>
            </a:r>
            <a:r>
              <a:rPr lang="en-US" dirty="0">
                <a:solidFill>
                  <a:srgbClr val="FF0000"/>
                </a:solidFill>
              </a:rPr>
              <a:t>causes </a:t>
            </a:r>
            <a:r>
              <a:rPr lang="en-US" dirty="0"/>
              <a:t>include myocardial infarct, </a:t>
            </a:r>
            <a:r>
              <a:rPr lang="en-US" dirty="0" err="1"/>
              <a:t>valvular</a:t>
            </a:r>
            <a:r>
              <a:rPr lang="en-US" dirty="0"/>
              <a:t> defects, and congenital malformation.</a:t>
            </a:r>
          </a:p>
          <a:p>
            <a:pPr marL="0" indent="0" algn="just">
              <a:lnSpc>
                <a:spcPct val="150000"/>
              </a:lnSpc>
              <a:buNone/>
            </a:pPr>
            <a:endParaRPr lang="en-US" dirty="0"/>
          </a:p>
        </p:txBody>
      </p:sp>
    </p:spTree>
    <p:extLst>
      <p:ext uri="{BB962C8B-B14F-4D97-AF65-F5344CB8AC3E}">
        <p14:creationId xmlns:p14="http://schemas.microsoft.com/office/powerpoint/2010/main" val="1832942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5203</Words>
  <Application>Microsoft Office PowerPoint</Application>
  <PresentationFormat>On-screen Show (4:3)</PresentationFormat>
  <Paragraphs>625</Paragraphs>
  <Slides>102</Slides>
  <Notes>23</Notes>
  <HiddenSlides>0</HiddenSlides>
  <MMClips>13</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Cardiovascular System</vt:lpstr>
      <vt:lpstr>The Heart</vt:lpstr>
      <vt:lpstr>Cardiovascular system</vt:lpstr>
      <vt:lpstr>Location &amp; size of the heart</vt:lpstr>
      <vt:lpstr>PowerPoint Presentation</vt:lpstr>
      <vt:lpstr>Wall coverings of the heart </vt:lpstr>
      <vt:lpstr>PowerPoint Presentation</vt:lpstr>
      <vt:lpstr>Chambers &amp; Great Vessels </vt:lpstr>
      <vt:lpstr>More Heart Anatomy</vt:lpstr>
      <vt:lpstr>PowerPoint Presentation</vt:lpstr>
      <vt:lpstr>More heart anatomy</vt:lpstr>
      <vt:lpstr>More heart Anatomy </vt:lpstr>
      <vt:lpstr>Valves  </vt:lpstr>
      <vt:lpstr>PowerPoint Presentation</vt:lpstr>
      <vt:lpstr>Valves con’t.</vt:lpstr>
      <vt:lpstr>Valves con’t </vt:lpstr>
      <vt:lpstr>Coronary Arteries </vt:lpstr>
      <vt:lpstr>Physiology of the heart</vt:lpstr>
      <vt:lpstr>Regulating heart activity </vt:lpstr>
      <vt:lpstr>Intrinsic Control of heartbeat </vt:lpstr>
      <vt:lpstr>Extrinsic Control of Heartbeat </vt:lpstr>
      <vt:lpstr>PowerPoint Presentation</vt:lpstr>
      <vt:lpstr>Bad Heart conditions</vt:lpstr>
      <vt:lpstr>Cardiac cycle &amp; CO   </vt:lpstr>
      <vt:lpstr>Heart Rate </vt:lpstr>
      <vt:lpstr>Passage of Blood Through the Heart </vt:lpstr>
      <vt:lpstr>PowerPoint Presentation</vt:lpstr>
      <vt:lpstr>PowerPoint Presentation</vt:lpstr>
      <vt:lpstr>Blood Flow After the Heart </vt:lpstr>
      <vt:lpstr>Blood Flow Through Capillaries </vt:lpstr>
      <vt:lpstr>PowerPoint Presentation</vt:lpstr>
      <vt:lpstr>Cardiac Cycle </vt:lpstr>
      <vt:lpstr>Cardiac Cycle </vt:lpstr>
      <vt:lpstr> Cardiac Cycle </vt:lpstr>
      <vt:lpstr>PowerPoint Presentation</vt:lpstr>
      <vt:lpstr>Systole </vt:lpstr>
      <vt:lpstr>Systole </vt:lpstr>
      <vt:lpstr>Diastole </vt:lpstr>
      <vt:lpstr>Diastole </vt:lpstr>
      <vt:lpstr>"Lub-Dub" </vt:lpstr>
      <vt:lpstr>Blood vessels</vt:lpstr>
      <vt:lpstr>Anatomy of blood vessels</vt:lpstr>
      <vt:lpstr>Circulation &amp; BP</vt:lpstr>
      <vt:lpstr>Blood pressure</vt:lpstr>
      <vt:lpstr>Factors Affecting BP</vt:lpstr>
      <vt:lpstr>More BP factors </vt:lpstr>
      <vt:lpstr>Tests of Cardiovascular Functioning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Alterations of Cardiovascular Function</vt:lpstr>
      <vt:lpstr>Diseases of the Arteries and Veins</vt:lpstr>
      <vt:lpstr>Diseases of the Arteries </vt:lpstr>
      <vt:lpstr>PowerPoint Presentation</vt:lpstr>
      <vt:lpstr>PowerPoint Presentation</vt:lpstr>
      <vt:lpstr>PowerPoint Presentation</vt:lpstr>
      <vt:lpstr>PowerPoint Presentation</vt:lpstr>
      <vt:lpstr>PowerPoint Presentation</vt:lpstr>
      <vt:lpstr>PowerPoint Presentation</vt:lpstr>
      <vt:lpstr>Blood pressure</vt:lpstr>
      <vt:lpstr>Hypertension </vt:lpstr>
      <vt:lpstr>PowerPoint Presentation</vt:lpstr>
      <vt:lpstr>PowerPoint Presentation</vt:lpstr>
      <vt:lpstr>PowerPoint Presentation</vt:lpstr>
      <vt:lpstr>Diseases of the Arteries and Veins</vt:lpstr>
      <vt:lpstr>PowerPoint Presentation</vt:lpstr>
      <vt:lpstr>PowerPoint Presentation</vt:lpstr>
      <vt:lpstr>PowerPoint Presentation</vt:lpstr>
      <vt:lpstr>PowerPoint Presentation</vt:lpstr>
      <vt:lpstr>Diseases of the Veins</vt:lpstr>
      <vt:lpstr>PowerPoint Presentation</vt:lpstr>
      <vt:lpstr>PowerPoint Presentation</vt:lpstr>
      <vt:lpstr>Coronary Artery Disease</vt:lpstr>
      <vt:lpstr>Ischemic Heart Diseases </vt:lpstr>
      <vt:lpstr>PowerPoint Presentation</vt:lpstr>
      <vt:lpstr>PowerPoint Presentation</vt:lpstr>
      <vt:lpstr>PowerPoint Presentation</vt:lpstr>
      <vt:lpstr>PowerPoint Presentation</vt:lpstr>
      <vt:lpstr>PowerPoint Presentation</vt:lpstr>
      <vt:lpstr>Disorders of the Heart Wall</vt:lpstr>
      <vt:lpstr>Pericarditis</vt:lpstr>
      <vt:lpstr>Disorders of the Myocardium</vt:lpstr>
      <vt:lpstr>Cardiomyopathy</vt:lpstr>
      <vt:lpstr>Disorders of the Endocardium</vt:lpstr>
      <vt:lpstr>Valvular Dysfunction</vt:lpstr>
      <vt:lpstr>Valvular Dysfunction</vt:lpstr>
      <vt:lpstr>Rheumatic fever </vt:lpstr>
      <vt:lpstr>PowerPoint Presentation</vt:lpstr>
      <vt:lpstr>PowerPoint Presentation</vt:lpstr>
      <vt:lpstr>PowerPoint Presentation</vt:lpstr>
      <vt:lpstr>  Rheumatic Heart Disease </vt:lpstr>
      <vt:lpstr>PowerPoint Presentation</vt:lpstr>
      <vt:lpstr>Acute Rheumatic Fever and Rheumatic Heart Disease</vt:lpstr>
      <vt:lpstr>PowerPoint Presentation</vt:lpstr>
      <vt:lpstr>PowerPoint Presentation</vt:lpstr>
      <vt:lpstr>PowerPoint Presentation</vt:lpstr>
      <vt:lpstr>Dysrhythmias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kc</dc:creator>
  <cp:lastModifiedBy>dell</cp:lastModifiedBy>
  <cp:revision>8</cp:revision>
  <dcterms:created xsi:type="dcterms:W3CDTF">2011-05-11T08:13:54Z</dcterms:created>
  <dcterms:modified xsi:type="dcterms:W3CDTF">2012-03-12T14:59:38Z</dcterms:modified>
</cp:coreProperties>
</file>