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385" r:id="rId4"/>
    <p:sldId id="262" r:id="rId5"/>
    <p:sldId id="264" r:id="rId6"/>
    <p:sldId id="265" r:id="rId7"/>
    <p:sldId id="267" r:id="rId8"/>
    <p:sldId id="268" r:id="rId9"/>
    <p:sldId id="269" r:id="rId10"/>
    <p:sldId id="273" r:id="rId11"/>
    <p:sldId id="274" r:id="rId12"/>
    <p:sldId id="276" r:id="rId13"/>
    <p:sldId id="275" r:id="rId14"/>
    <p:sldId id="277" r:id="rId15"/>
    <p:sldId id="278" r:id="rId16"/>
    <p:sldId id="279" r:id="rId17"/>
    <p:sldId id="280" r:id="rId18"/>
    <p:sldId id="281" r:id="rId19"/>
    <p:sldId id="285" r:id="rId20"/>
    <p:sldId id="283" r:id="rId21"/>
    <p:sldId id="284" r:id="rId22"/>
    <p:sldId id="286" r:id="rId23"/>
    <p:sldId id="308" r:id="rId24"/>
    <p:sldId id="309" r:id="rId25"/>
    <p:sldId id="287" r:id="rId26"/>
    <p:sldId id="288" r:id="rId27"/>
    <p:sldId id="290" r:id="rId28"/>
    <p:sldId id="293" r:id="rId29"/>
    <p:sldId id="292" r:id="rId30"/>
    <p:sldId id="296" r:id="rId31"/>
    <p:sldId id="297" r:id="rId32"/>
    <p:sldId id="298" r:id="rId33"/>
    <p:sldId id="299" r:id="rId34"/>
    <p:sldId id="304" r:id="rId35"/>
    <p:sldId id="300" r:id="rId36"/>
    <p:sldId id="310" r:id="rId37"/>
    <p:sldId id="311" r:id="rId38"/>
    <p:sldId id="305" r:id="rId39"/>
    <p:sldId id="302" r:id="rId40"/>
    <p:sldId id="377" r:id="rId41"/>
    <p:sldId id="388" r:id="rId42"/>
    <p:sldId id="357" r:id="rId43"/>
    <p:sldId id="314" r:id="rId44"/>
    <p:sldId id="315" r:id="rId45"/>
    <p:sldId id="361" r:id="rId46"/>
    <p:sldId id="358" r:id="rId47"/>
    <p:sldId id="359" r:id="rId48"/>
    <p:sldId id="380" r:id="rId49"/>
    <p:sldId id="366" r:id="rId50"/>
    <p:sldId id="334" r:id="rId51"/>
    <p:sldId id="367" r:id="rId52"/>
    <p:sldId id="368" r:id="rId53"/>
    <p:sldId id="337" r:id="rId54"/>
    <p:sldId id="338" r:id="rId55"/>
    <p:sldId id="369" r:id="rId56"/>
    <p:sldId id="370" r:id="rId57"/>
    <p:sldId id="371" r:id="rId58"/>
    <p:sldId id="372" r:id="rId59"/>
    <p:sldId id="373" r:id="rId60"/>
    <p:sldId id="374" r:id="rId61"/>
    <p:sldId id="375" r:id="rId62"/>
    <p:sldId id="381" r:id="rId63"/>
    <p:sldId id="383" r:id="rId64"/>
    <p:sldId id="384" r:id="rId65"/>
    <p:sldId id="387" r:id="rId66"/>
    <p:sldId id="364" r:id="rId67"/>
    <p:sldId id="353" r:id="rId68"/>
    <p:sldId id="354" r:id="rId69"/>
    <p:sldId id="363" r:id="rId70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淡色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中間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中間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中間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中間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99" autoAdjust="0"/>
  </p:normalViewPr>
  <p:slideViewPr>
    <p:cSldViewPr snapToGrid="0" snapToObjects="1">
      <p:cViewPr>
        <p:scale>
          <a:sx n="76" d="100"/>
          <a:sy n="76" d="100"/>
        </p:scale>
        <p:origin x="-159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wmf"/><Relationship Id="rId8" Type="http://schemas.openxmlformats.org/officeDocument/2006/relationships/image" Target="../media/image20.wmf"/><Relationship Id="rId9" Type="http://schemas.openxmlformats.org/officeDocument/2006/relationships/image" Target="../media/image21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emf"/><Relationship Id="rId12" Type="http://schemas.openxmlformats.org/officeDocument/2006/relationships/image" Target="../media/image30.emf"/><Relationship Id="rId13" Type="http://schemas.openxmlformats.org/officeDocument/2006/relationships/image" Target="../media/image22.emf"/><Relationship Id="rId14" Type="http://schemas.openxmlformats.org/officeDocument/2006/relationships/image" Target="../media/image31.emf"/><Relationship Id="rId15" Type="http://schemas.openxmlformats.org/officeDocument/2006/relationships/image" Target="../media/image32.emf"/><Relationship Id="rId16" Type="http://schemas.openxmlformats.org/officeDocument/2006/relationships/image" Target="../media/image33.emf"/><Relationship Id="rId17" Type="http://schemas.openxmlformats.org/officeDocument/2006/relationships/image" Target="../media/image34.emf"/><Relationship Id="rId18" Type="http://schemas.openxmlformats.org/officeDocument/2006/relationships/image" Target="../media/image35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7" Type="http://schemas.openxmlformats.org/officeDocument/2006/relationships/image" Target="../media/image20.w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0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4" Type="http://schemas.openxmlformats.org/officeDocument/2006/relationships/image" Target="../media/image63.wmf"/><Relationship Id="rId5" Type="http://schemas.openxmlformats.org/officeDocument/2006/relationships/image" Target="../media/image64.wmf"/><Relationship Id="rId6" Type="http://schemas.openxmlformats.org/officeDocument/2006/relationships/image" Target="../media/image65.wmf"/><Relationship Id="rId7" Type="http://schemas.openxmlformats.org/officeDocument/2006/relationships/image" Target="../media/image66.wmf"/><Relationship Id="rId1" Type="http://schemas.openxmlformats.org/officeDocument/2006/relationships/image" Target="../media/image60.emf"/><Relationship Id="rId2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Relationship Id="rId2" Type="http://schemas.openxmlformats.org/officeDocument/2006/relationships/image" Target="../media/image75.wmf"/><Relationship Id="rId3" Type="http://schemas.openxmlformats.org/officeDocument/2006/relationships/image" Target="../media/image7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emf"/><Relationship Id="rId12" Type="http://schemas.openxmlformats.org/officeDocument/2006/relationships/image" Target="../media/image30.emf"/><Relationship Id="rId13" Type="http://schemas.openxmlformats.org/officeDocument/2006/relationships/image" Target="../media/image22.emf"/><Relationship Id="rId14" Type="http://schemas.openxmlformats.org/officeDocument/2006/relationships/image" Target="../media/image31.emf"/><Relationship Id="rId15" Type="http://schemas.openxmlformats.org/officeDocument/2006/relationships/image" Target="../media/image32.emf"/><Relationship Id="rId16" Type="http://schemas.openxmlformats.org/officeDocument/2006/relationships/image" Target="../media/image33.emf"/><Relationship Id="rId17" Type="http://schemas.openxmlformats.org/officeDocument/2006/relationships/image" Target="../media/image34.emf"/><Relationship Id="rId18" Type="http://schemas.openxmlformats.org/officeDocument/2006/relationships/image" Target="../media/image35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7" Type="http://schemas.openxmlformats.org/officeDocument/2006/relationships/image" Target="../media/image20.w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0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29.emf"/><Relationship Id="rId5" Type="http://schemas.openxmlformats.org/officeDocument/2006/relationships/image" Target="../media/image17.wmf"/><Relationship Id="rId6" Type="http://schemas.openxmlformats.org/officeDocument/2006/relationships/image" Target="../media/image19.wmf"/><Relationship Id="rId7" Type="http://schemas.openxmlformats.org/officeDocument/2006/relationships/image" Target="../media/image20.wmf"/><Relationship Id="rId8" Type="http://schemas.openxmlformats.org/officeDocument/2006/relationships/image" Target="../media/image37.emf"/><Relationship Id="rId1" Type="http://schemas.openxmlformats.org/officeDocument/2006/relationships/image" Target="../media/image22.emf"/><Relationship Id="rId2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wmf"/><Relationship Id="rId8" Type="http://schemas.openxmlformats.org/officeDocument/2006/relationships/image" Target="../media/image20.wmf"/><Relationship Id="rId9" Type="http://schemas.openxmlformats.org/officeDocument/2006/relationships/image" Target="../media/image35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4" Type="http://schemas.openxmlformats.org/officeDocument/2006/relationships/image" Target="../media/image46.wmf"/><Relationship Id="rId5" Type="http://schemas.openxmlformats.org/officeDocument/2006/relationships/image" Target="../media/image47.emf"/><Relationship Id="rId6" Type="http://schemas.openxmlformats.org/officeDocument/2006/relationships/image" Target="../media/image48.wmf"/><Relationship Id="rId7" Type="http://schemas.openxmlformats.org/officeDocument/2006/relationships/image" Target="../media/image49.wmf"/><Relationship Id="rId8" Type="http://schemas.openxmlformats.org/officeDocument/2006/relationships/image" Target="../media/image50.emf"/><Relationship Id="rId9" Type="http://schemas.openxmlformats.org/officeDocument/2006/relationships/image" Target="../media/image51.wmf"/><Relationship Id="rId10" Type="http://schemas.openxmlformats.org/officeDocument/2006/relationships/image" Target="../media/image52.wmf"/><Relationship Id="rId1" Type="http://schemas.openxmlformats.org/officeDocument/2006/relationships/image" Target="../media/image43.wmf"/><Relationship Id="rId2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wmf"/><Relationship Id="rId8" Type="http://schemas.openxmlformats.org/officeDocument/2006/relationships/image" Target="../media/image20.wmf"/><Relationship Id="rId9" Type="http://schemas.openxmlformats.org/officeDocument/2006/relationships/image" Target="../media/image35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6CC7-C33D-244D-BCCE-7D5F61AD3759}" type="datetimeFigureOut">
              <a:rPr kumimoji="1" lang="ja-JP" altLang="en-US" smtClean="0"/>
              <a:t>2014/03/14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7634-EFAE-084C-BE94-63ED6C013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6CC7-C33D-244D-BCCE-7D5F61AD3759}" type="datetimeFigureOut">
              <a:rPr kumimoji="1" lang="ja-JP" altLang="en-US" smtClean="0"/>
              <a:t>2014/03/14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7634-EFAE-084C-BE94-63ED6C013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6CC7-C33D-244D-BCCE-7D5F61AD3759}" type="datetimeFigureOut">
              <a:rPr kumimoji="1" lang="ja-JP" altLang="en-US" smtClean="0"/>
              <a:t>2014/03/14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7634-EFAE-084C-BE94-63ED6C013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6CC7-C33D-244D-BCCE-7D5F61AD3759}" type="datetimeFigureOut">
              <a:rPr kumimoji="1" lang="ja-JP" altLang="en-US" smtClean="0"/>
              <a:t>2014/03/14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7634-EFAE-084C-BE94-63ED6C013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6CC7-C33D-244D-BCCE-7D5F61AD3759}" type="datetimeFigureOut">
              <a:rPr kumimoji="1" lang="ja-JP" altLang="en-US" smtClean="0"/>
              <a:t>2014/03/14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7634-EFAE-084C-BE94-63ED6C013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6CC7-C33D-244D-BCCE-7D5F61AD3759}" type="datetimeFigureOut">
              <a:rPr kumimoji="1" lang="ja-JP" altLang="en-US" smtClean="0"/>
              <a:t>2014/03/14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7634-EFAE-084C-BE94-63ED6C013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6CC7-C33D-244D-BCCE-7D5F61AD3759}" type="datetimeFigureOut">
              <a:rPr kumimoji="1" lang="ja-JP" altLang="en-US" smtClean="0"/>
              <a:t>2014/03/14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7634-EFAE-084C-BE94-63ED6C013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6CC7-C33D-244D-BCCE-7D5F61AD3759}" type="datetimeFigureOut">
              <a:rPr kumimoji="1" lang="ja-JP" altLang="en-US" smtClean="0"/>
              <a:t>2014/03/14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7634-EFAE-084C-BE94-63ED6C013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6CC7-C33D-244D-BCCE-7D5F61AD3759}" type="datetimeFigureOut">
              <a:rPr kumimoji="1" lang="ja-JP" altLang="en-US" smtClean="0"/>
              <a:t>2014/03/14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7634-EFAE-084C-BE94-63ED6C013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6CC7-C33D-244D-BCCE-7D5F61AD3759}" type="datetimeFigureOut">
              <a:rPr kumimoji="1" lang="ja-JP" altLang="en-US" smtClean="0"/>
              <a:t>2014/03/14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7634-EFAE-084C-BE94-63ED6C013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ja-JP" altLang="en-US" smtClean="0"/>
              <a:t>プレースホルダーまでドラッグするかアイコンをクリックして図を追加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87A6CC7-C33D-244D-BCCE-7D5F61AD3759}" type="datetimeFigureOut">
              <a:rPr kumimoji="1" lang="ja-JP" altLang="en-US" smtClean="0"/>
              <a:t>2014/03/14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7227634-EFAE-084C-BE94-63ED6C013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87A6CC7-C33D-244D-BCCE-7D5F61AD3759}" type="datetimeFigureOut">
              <a:rPr kumimoji="1" lang="ja-JP" altLang="en-US" smtClean="0"/>
              <a:t>2014/03/14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7227634-EFAE-084C-BE94-63ED6C013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1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21.emf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17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8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9.w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20.w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7.emf"/><Relationship Id="rId21" Type="http://schemas.openxmlformats.org/officeDocument/2006/relationships/oleObject" Target="../embeddings/oleObject20.bin"/><Relationship Id="rId22" Type="http://schemas.openxmlformats.org/officeDocument/2006/relationships/image" Target="../media/image28.emf"/><Relationship Id="rId23" Type="http://schemas.openxmlformats.org/officeDocument/2006/relationships/oleObject" Target="../embeddings/oleObject21.bin"/><Relationship Id="rId24" Type="http://schemas.openxmlformats.org/officeDocument/2006/relationships/image" Target="../media/image29.emf"/><Relationship Id="rId25" Type="http://schemas.openxmlformats.org/officeDocument/2006/relationships/oleObject" Target="../embeddings/oleObject22.bin"/><Relationship Id="rId26" Type="http://schemas.openxmlformats.org/officeDocument/2006/relationships/oleObject" Target="../embeddings/oleObject23.bin"/><Relationship Id="rId27" Type="http://schemas.openxmlformats.org/officeDocument/2006/relationships/oleObject" Target="../embeddings/oleObject24.bin"/><Relationship Id="rId28" Type="http://schemas.openxmlformats.org/officeDocument/2006/relationships/oleObject" Target="../embeddings/oleObject25.bin"/><Relationship Id="rId29" Type="http://schemas.openxmlformats.org/officeDocument/2006/relationships/image" Target="../media/image3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2.bin"/><Relationship Id="rId30" Type="http://schemas.openxmlformats.org/officeDocument/2006/relationships/oleObject" Target="../embeddings/oleObject26.bin"/><Relationship Id="rId31" Type="http://schemas.openxmlformats.org/officeDocument/2006/relationships/image" Target="../media/image22.emf"/><Relationship Id="rId32" Type="http://schemas.openxmlformats.org/officeDocument/2006/relationships/oleObject" Target="../embeddings/oleObject27.bin"/><Relationship Id="rId9" Type="http://schemas.openxmlformats.org/officeDocument/2006/relationships/oleObject" Target="../embeddings/oleObject14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5.emf"/><Relationship Id="rId33" Type="http://schemas.openxmlformats.org/officeDocument/2006/relationships/image" Target="../media/image31.emf"/><Relationship Id="rId34" Type="http://schemas.openxmlformats.org/officeDocument/2006/relationships/oleObject" Target="../embeddings/oleObject28.bin"/><Relationship Id="rId35" Type="http://schemas.openxmlformats.org/officeDocument/2006/relationships/image" Target="../media/image32.emf"/><Relationship Id="rId36" Type="http://schemas.openxmlformats.org/officeDocument/2006/relationships/oleObject" Target="../embeddings/oleObject29.bin"/><Relationship Id="rId10" Type="http://schemas.openxmlformats.org/officeDocument/2006/relationships/image" Target="../media/image17.w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19.w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20.w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26.emf"/><Relationship Id="rId19" Type="http://schemas.openxmlformats.org/officeDocument/2006/relationships/oleObject" Target="../embeddings/oleObject19.bin"/><Relationship Id="rId37" Type="http://schemas.openxmlformats.org/officeDocument/2006/relationships/image" Target="../media/image33.emf"/><Relationship Id="rId38" Type="http://schemas.openxmlformats.org/officeDocument/2006/relationships/oleObject" Target="../embeddings/oleObject30.bin"/><Relationship Id="rId39" Type="http://schemas.openxmlformats.org/officeDocument/2006/relationships/image" Target="../media/image34.emf"/><Relationship Id="rId40" Type="http://schemas.openxmlformats.org/officeDocument/2006/relationships/oleObject" Target="../embeddings/oleObject31.bin"/><Relationship Id="rId41" Type="http://schemas.openxmlformats.org/officeDocument/2006/relationships/oleObject" Target="../embeddings/oleObject32.bin"/><Relationship Id="rId42" Type="http://schemas.openxmlformats.org/officeDocument/2006/relationships/oleObject" Target="../embeddings/oleObject33.bin"/><Relationship Id="rId43" Type="http://schemas.openxmlformats.org/officeDocument/2006/relationships/oleObject" Target="../embeddings/oleObject34.bin"/><Relationship Id="rId44" Type="http://schemas.openxmlformats.org/officeDocument/2006/relationships/oleObject" Target="../embeddings/oleObject35.bin"/><Relationship Id="rId45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9.bin"/><Relationship Id="rId20" Type="http://schemas.openxmlformats.org/officeDocument/2006/relationships/oleObject" Target="../embeddings/oleObject45.bin"/><Relationship Id="rId21" Type="http://schemas.openxmlformats.org/officeDocument/2006/relationships/oleObject" Target="../embeddings/oleObject46.bin"/><Relationship Id="rId10" Type="http://schemas.openxmlformats.org/officeDocument/2006/relationships/image" Target="../media/image29.emf"/><Relationship Id="rId11" Type="http://schemas.openxmlformats.org/officeDocument/2006/relationships/oleObject" Target="../embeddings/oleObject40.bin"/><Relationship Id="rId12" Type="http://schemas.openxmlformats.org/officeDocument/2006/relationships/image" Target="../media/image17.wmf"/><Relationship Id="rId13" Type="http://schemas.openxmlformats.org/officeDocument/2006/relationships/oleObject" Target="../embeddings/oleObject41.bin"/><Relationship Id="rId14" Type="http://schemas.openxmlformats.org/officeDocument/2006/relationships/image" Target="../media/image19.wmf"/><Relationship Id="rId15" Type="http://schemas.openxmlformats.org/officeDocument/2006/relationships/oleObject" Target="../embeddings/oleObject42.bin"/><Relationship Id="rId16" Type="http://schemas.openxmlformats.org/officeDocument/2006/relationships/image" Target="../media/image20.wmf"/><Relationship Id="rId17" Type="http://schemas.openxmlformats.org/officeDocument/2006/relationships/oleObject" Target="../embeddings/oleObject43.bin"/><Relationship Id="rId18" Type="http://schemas.openxmlformats.org/officeDocument/2006/relationships/image" Target="../media/image37.emf"/><Relationship Id="rId19" Type="http://schemas.openxmlformats.org/officeDocument/2006/relationships/oleObject" Target="../embeddings/oleObject4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6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0.bin"/><Relationship Id="rId20" Type="http://schemas.openxmlformats.org/officeDocument/2006/relationships/image" Target="../media/image35.emf"/><Relationship Id="rId10" Type="http://schemas.openxmlformats.org/officeDocument/2006/relationships/image" Target="../media/image34.emf"/><Relationship Id="rId11" Type="http://schemas.openxmlformats.org/officeDocument/2006/relationships/oleObject" Target="../embeddings/oleObject51.bin"/><Relationship Id="rId12" Type="http://schemas.openxmlformats.org/officeDocument/2006/relationships/image" Target="../media/image17.wmf"/><Relationship Id="rId13" Type="http://schemas.openxmlformats.org/officeDocument/2006/relationships/oleObject" Target="../embeddings/oleObject52.bin"/><Relationship Id="rId14" Type="http://schemas.openxmlformats.org/officeDocument/2006/relationships/image" Target="../media/image18.wmf"/><Relationship Id="rId15" Type="http://schemas.openxmlformats.org/officeDocument/2006/relationships/oleObject" Target="../embeddings/oleObject53.bin"/><Relationship Id="rId16" Type="http://schemas.openxmlformats.org/officeDocument/2006/relationships/image" Target="../media/image19.wmf"/><Relationship Id="rId17" Type="http://schemas.openxmlformats.org/officeDocument/2006/relationships/oleObject" Target="../embeddings/oleObject54.bin"/><Relationship Id="rId18" Type="http://schemas.openxmlformats.org/officeDocument/2006/relationships/image" Target="../media/image20.wmf"/><Relationship Id="rId19" Type="http://schemas.openxmlformats.org/officeDocument/2006/relationships/oleObject" Target="../embeddings/oleObject5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7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3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1.bin"/><Relationship Id="rId20" Type="http://schemas.openxmlformats.org/officeDocument/2006/relationships/image" Target="../media/image51.wmf"/><Relationship Id="rId21" Type="http://schemas.openxmlformats.org/officeDocument/2006/relationships/oleObject" Target="../embeddings/oleObject67.bin"/><Relationship Id="rId22" Type="http://schemas.openxmlformats.org/officeDocument/2006/relationships/image" Target="../media/image52.wmf"/><Relationship Id="rId23" Type="http://schemas.openxmlformats.org/officeDocument/2006/relationships/oleObject" Target="../embeddings/oleObject68.bin"/><Relationship Id="rId10" Type="http://schemas.openxmlformats.org/officeDocument/2006/relationships/image" Target="../media/image46.wmf"/><Relationship Id="rId11" Type="http://schemas.openxmlformats.org/officeDocument/2006/relationships/oleObject" Target="../embeddings/oleObject62.bin"/><Relationship Id="rId12" Type="http://schemas.openxmlformats.org/officeDocument/2006/relationships/image" Target="../media/image47.emf"/><Relationship Id="rId13" Type="http://schemas.openxmlformats.org/officeDocument/2006/relationships/oleObject" Target="../embeddings/oleObject63.bin"/><Relationship Id="rId14" Type="http://schemas.openxmlformats.org/officeDocument/2006/relationships/image" Target="../media/image48.wmf"/><Relationship Id="rId15" Type="http://schemas.openxmlformats.org/officeDocument/2006/relationships/oleObject" Target="../embeddings/oleObject64.bin"/><Relationship Id="rId16" Type="http://schemas.openxmlformats.org/officeDocument/2006/relationships/image" Target="../media/image49.wmf"/><Relationship Id="rId17" Type="http://schemas.openxmlformats.org/officeDocument/2006/relationships/oleObject" Target="../embeddings/oleObject65.bin"/><Relationship Id="rId18" Type="http://schemas.openxmlformats.org/officeDocument/2006/relationships/image" Target="../media/image50.emf"/><Relationship Id="rId19" Type="http://schemas.openxmlformats.org/officeDocument/2006/relationships/oleObject" Target="../embeddings/oleObject66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8.bin"/><Relationship Id="rId4" Type="http://schemas.openxmlformats.org/officeDocument/2006/relationships/image" Target="../media/image43.wmf"/><Relationship Id="rId5" Type="http://schemas.openxmlformats.org/officeDocument/2006/relationships/oleObject" Target="../embeddings/oleObject59.bin"/><Relationship Id="rId6" Type="http://schemas.openxmlformats.org/officeDocument/2006/relationships/image" Target="../media/image44.wmf"/><Relationship Id="rId7" Type="http://schemas.openxmlformats.org/officeDocument/2006/relationships/oleObject" Target="../embeddings/oleObject60.bin"/><Relationship Id="rId8" Type="http://schemas.openxmlformats.org/officeDocument/2006/relationships/image" Target="../media/image45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Relationship Id="rId3" Type="http://schemas.openxmlformats.org/officeDocument/2006/relationships/image" Target="../media/image54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Relationship Id="rId3" Type="http://schemas.openxmlformats.org/officeDocument/2006/relationships/image" Target="../media/image57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2.bin"/><Relationship Id="rId20" Type="http://schemas.openxmlformats.org/officeDocument/2006/relationships/image" Target="../media/image35.emf"/><Relationship Id="rId10" Type="http://schemas.openxmlformats.org/officeDocument/2006/relationships/image" Target="../media/image34.emf"/><Relationship Id="rId11" Type="http://schemas.openxmlformats.org/officeDocument/2006/relationships/oleObject" Target="../embeddings/oleObject73.bin"/><Relationship Id="rId12" Type="http://schemas.openxmlformats.org/officeDocument/2006/relationships/image" Target="../media/image17.wmf"/><Relationship Id="rId13" Type="http://schemas.openxmlformats.org/officeDocument/2006/relationships/oleObject" Target="../embeddings/oleObject74.bin"/><Relationship Id="rId14" Type="http://schemas.openxmlformats.org/officeDocument/2006/relationships/image" Target="../media/image18.wmf"/><Relationship Id="rId15" Type="http://schemas.openxmlformats.org/officeDocument/2006/relationships/oleObject" Target="../embeddings/oleObject75.bin"/><Relationship Id="rId16" Type="http://schemas.openxmlformats.org/officeDocument/2006/relationships/image" Target="../media/image19.wmf"/><Relationship Id="rId17" Type="http://schemas.openxmlformats.org/officeDocument/2006/relationships/oleObject" Target="../embeddings/oleObject76.bin"/><Relationship Id="rId18" Type="http://schemas.openxmlformats.org/officeDocument/2006/relationships/image" Target="../media/image20.wmf"/><Relationship Id="rId19" Type="http://schemas.openxmlformats.org/officeDocument/2006/relationships/oleObject" Target="../embeddings/oleObject77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9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3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4" Type="http://schemas.openxmlformats.org/officeDocument/2006/relationships/image" Target="../media/image5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7.emf"/><Relationship Id="rId21" Type="http://schemas.openxmlformats.org/officeDocument/2006/relationships/oleObject" Target="../embeddings/oleObject88.bin"/><Relationship Id="rId22" Type="http://schemas.openxmlformats.org/officeDocument/2006/relationships/image" Target="../media/image28.emf"/><Relationship Id="rId23" Type="http://schemas.openxmlformats.org/officeDocument/2006/relationships/oleObject" Target="../embeddings/oleObject89.bin"/><Relationship Id="rId24" Type="http://schemas.openxmlformats.org/officeDocument/2006/relationships/image" Target="../media/image29.emf"/><Relationship Id="rId25" Type="http://schemas.openxmlformats.org/officeDocument/2006/relationships/oleObject" Target="../embeddings/oleObject90.bin"/><Relationship Id="rId26" Type="http://schemas.openxmlformats.org/officeDocument/2006/relationships/oleObject" Target="../embeddings/oleObject91.bin"/><Relationship Id="rId27" Type="http://schemas.openxmlformats.org/officeDocument/2006/relationships/oleObject" Target="../embeddings/oleObject92.bin"/><Relationship Id="rId28" Type="http://schemas.openxmlformats.org/officeDocument/2006/relationships/oleObject" Target="../embeddings/oleObject93.bin"/><Relationship Id="rId29" Type="http://schemas.openxmlformats.org/officeDocument/2006/relationships/image" Target="../media/image3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9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80.bin"/><Relationship Id="rId30" Type="http://schemas.openxmlformats.org/officeDocument/2006/relationships/oleObject" Target="../embeddings/oleObject94.bin"/><Relationship Id="rId31" Type="http://schemas.openxmlformats.org/officeDocument/2006/relationships/image" Target="../media/image22.emf"/><Relationship Id="rId32" Type="http://schemas.openxmlformats.org/officeDocument/2006/relationships/oleObject" Target="../embeddings/oleObject95.bin"/><Relationship Id="rId9" Type="http://schemas.openxmlformats.org/officeDocument/2006/relationships/oleObject" Target="../embeddings/oleObject82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81.bin"/><Relationship Id="rId8" Type="http://schemas.openxmlformats.org/officeDocument/2006/relationships/image" Target="../media/image25.emf"/><Relationship Id="rId33" Type="http://schemas.openxmlformats.org/officeDocument/2006/relationships/image" Target="../media/image31.emf"/><Relationship Id="rId34" Type="http://schemas.openxmlformats.org/officeDocument/2006/relationships/oleObject" Target="../embeddings/oleObject96.bin"/><Relationship Id="rId35" Type="http://schemas.openxmlformats.org/officeDocument/2006/relationships/image" Target="../media/image32.emf"/><Relationship Id="rId36" Type="http://schemas.openxmlformats.org/officeDocument/2006/relationships/oleObject" Target="../embeddings/oleObject97.bin"/><Relationship Id="rId10" Type="http://schemas.openxmlformats.org/officeDocument/2006/relationships/image" Target="../media/image17.wmf"/><Relationship Id="rId11" Type="http://schemas.openxmlformats.org/officeDocument/2006/relationships/oleObject" Target="../embeddings/oleObject83.bin"/><Relationship Id="rId12" Type="http://schemas.openxmlformats.org/officeDocument/2006/relationships/image" Target="../media/image18.wmf"/><Relationship Id="rId13" Type="http://schemas.openxmlformats.org/officeDocument/2006/relationships/oleObject" Target="../embeddings/oleObject84.bin"/><Relationship Id="rId14" Type="http://schemas.openxmlformats.org/officeDocument/2006/relationships/image" Target="../media/image19.wmf"/><Relationship Id="rId15" Type="http://schemas.openxmlformats.org/officeDocument/2006/relationships/oleObject" Target="../embeddings/oleObject85.bin"/><Relationship Id="rId16" Type="http://schemas.openxmlformats.org/officeDocument/2006/relationships/image" Target="../media/image20.wmf"/><Relationship Id="rId17" Type="http://schemas.openxmlformats.org/officeDocument/2006/relationships/oleObject" Target="../embeddings/oleObject86.bin"/><Relationship Id="rId18" Type="http://schemas.openxmlformats.org/officeDocument/2006/relationships/image" Target="../media/image26.emf"/><Relationship Id="rId19" Type="http://schemas.openxmlformats.org/officeDocument/2006/relationships/oleObject" Target="../embeddings/oleObject87.bin"/><Relationship Id="rId37" Type="http://schemas.openxmlformats.org/officeDocument/2006/relationships/image" Target="../media/image33.emf"/><Relationship Id="rId38" Type="http://schemas.openxmlformats.org/officeDocument/2006/relationships/oleObject" Target="../embeddings/oleObject98.bin"/><Relationship Id="rId39" Type="http://schemas.openxmlformats.org/officeDocument/2006/relationships/image" Target="../media/image34.emf"/><Relationship Id="rId40" Type="http://schemas.openxmlformats.org/officeDocument/2006/relationships/oleObject" Target="../embeddings/oleObject99.bin"/><Relationship Id="rId41" Type="http://schemas.openxmlformats.org/officeDocument/2006/relationships/oleObject" Target="../embeddings/oleObject100.bin"/><Relationship Id="rId42" Type="http://schemas.openxmlformats.org/officeDocument/2006/relationships/oleObject" Target="../embeddings/oleObject101.bin"/><Relationship Id="rId43" Type="http://schemas.openxmlformats.org/officeDocument/2006/relationships/oleObject" Target="../embeddings/oleObject102.bin"/><Relationship Id="rId44" Type="http://schemas.openxmlformats.org/officeDocument/2006/relationships/oleObject" Target="../embeddings/oleObject103.bin"/><Relationship Id="rId45" Type="http://schemas.openxmlformats.org/officeDocument/2006/relationships/image" Target="../media/image35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8.bin"/><Relationship Id="rId12" Type="http://schemas.openxmlformats.org/officeDocument/2006/relationships/image" Target="../media/image64.wmf"/><Relationship Id="rId13" Type="http://schemas.openxmlformats.org/officeDocument/2006/relationships/oleObject" Target="../embeddings/oleObject109.bin"/><Relationship Id="rId14" Type="http://schemas.openxmlformats.org/officeDocument/2006/relationships/image" Target="../media/image65.wmf"/><Relationship Id="rId15" Type="http://schemas.openxmlformats.org/officeDocument/2006/relationships/oleObject" Target="../embeddings/oleObject110.bin"/><Relationship Id="rId16" Type="http://schemas.openxmlformats.org/officeDocument/2006/relationships/image" Target="../media/image66.wmf"/><Relationship Id="rId17" Type="http://schemas.openxmlformats.org/officeDocument/2006/relationships/oleObject" Target="../embeddings/oleObject111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4.bin"/><Relationship Id="rId4" Type="http://schemas.openxmlformats.org/officeDocument/2006/relationships/image" Target="../media/image60.emf"/><Relationship Id="rId5" Type="http://schemas.openxmlformats.org/officeDocument/2006/relationships/oleObject" Target="../embeddings/oleObject105.bin"/><Relationship Id="rId6" Type="http://schemas.openxmlformats.org/officeDocument/2006/relationships/image" Target="../media/image61.wmf"/><Relationship Id="rId7" Type="http://schemas.openxmlformats.org/officeDocument/2006/relationships/oleObject" Target="../embeddings/oleObject106.bin"/><Relationship Id="rId8" Type="http://schemas.openxmlformats.org/officeDocument/2006/relationships/image" Target="../media/image62.wmf"/><Relationship Id="rId9" Type="http://schemas.openxmlformats.org/officeDocument/2006/relationships/oleObject" Target="../embeddings/oleObject107.bin"/><Relationship Id="rId10" Type="http://schemas.openxmlformats.org/officeDocument/2006/relationships/image" Target="../media/image63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4" Type="http://schemas.openxmlformats.org/officeDocument/2006/relationships/image" Target="../media/image67.emf"/><Relationship Id="rId5" Type="http://schemas.openxmlformats.org/officeDocument/2006/relationships/oleObject" Target="../embeddings/oleObject113.bin"/><Relationship Id="rId6" Type="http://schemas.openxmlformats.org/officeDocument/2006/relationships/image" Target="../media/image6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emf"/><Relationship Id="rId3" Type="http://schemas.openxmlformats.org/officeDocument/2006/relationships/image" Target="../media/image70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emf"/><Relationship Id="rId3" Type="http://schemas.openxmlformats.org/officeDocument/2006/relationships/image" Target="../media/image73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4" Type="http://schemas.openxmlformats.org/officeDocument/2006/relationships/image" Target="../media/image74.wmf"/><Relationship Id="rId5" Type="http://schemas.openxmlformats.org/officeDocument/2006/relationships/oleObject" Target="../embeddings/oleObject115.bin"/><Relationship Id="rId6" Type="http://schemas.openxmlformats.org/officeDocument/2006/relationships/image" Target="../media/image75.wmf"/><Relationship Id="rId7" Type="http://schemas.openxmlformats.org/officeDocument/2006/relationships/image" Target="../media/image77.emf"/><Relationship Id="rId8" Type="http://schemas.openxmlformats.org/officeDocument/2006/relationships/oleObject" Target="../embeddings/oleObject116.bin"/><Relationship Id="rId9" Type="http://schemas.openxmlformats.org/officeDocument/2006/relationships/image" Target="../media/image7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4" Type="http://schemas.openxmlformats.org/officeDocument/2006/relationships/image" Target="../media/image75.wmf"/><Relationship Id="rId5" Type="http://schemas.openxmlformats.org/officeDocument/2006/relationships/image" Target="../media/image77.emf"/><Relationship Id="rId6" Type="http://schemas.openxmlformats.org/officeDocument/2006/relationships/image" Target="../media/image78.emf"/><Relationship Id="rId7" Type="http://schemas.openxmlformats.org/officeDocument/2006/relationships/image" Target="../media/image79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emf"/><Relationship Id="rId3" Type="http://schemas.openxmlformats.org/officeDocument/2006/relationships/image" Target="../media/image81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4" Type="http://schemas.openxmlformats.org/officeDocument/2006/relationships/image" Target="../media/image82.emf"/><Relationship Id="rId5" Type="http://schemas.openxmlformats.org/officeDocument/2006/relationships/image" Target="../media/image83.jpe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emf"/><Relationship Id="rId3" Type="http://schemas.openxmlformats.org/officeDocument/2006/relationships/image" Target="../media/image87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回路から迫る P vs. NP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計算複雑さへの招待（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5399787" y="5229840"/>
            <a:ext cx="3744213" cy="394800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1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ja-JP" altLang="en-US" sz="2800" dirty="0" smtClean="0"/>
              <a:t>成蹊大学　脊戸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和寿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3138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n-ea"/>
                <a:ea typeface="+mn-ea"/>
              </a:rPr>
              <a:t>Parity</a:t>
            </a:r>
            <a:r>
              <a:rPr lang="ja-JP" altLang="en-US" dirty="0" smtClean="0">
                <a:latin typeface="+mn-ea"/>
                <a:ea typeface="+mn-ea"/>
              </a:rPr>
              <a:t>関数の上下界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>
                <a:latin typeface="+mn-ea"/>
              </a:rPr>
              <a:t>上界は？</a:t>
            </a:r>
            <a:endParaRPr kumimoji="1" lang="en-US" altLang="ja-JP" dirty="0" smtClean="0">
              <a:latin typeface="+mn-ea"/>
            </a:endParaRPr>
          </a:p>
          <a:p>
            <a:pPr lvl="1"/>
            <a:r>
              <a:rPr lang="en-US" altLang="en-US" dirty="0" smtClean="0">
                <a:latin typeface="+mn-ea"/>
              </a:rPr>
              <a:t>再帰的に構成可能（右図）</a:t>
            </a:r>
          </a:p>
          <a:p>
            <a:pPr lvl="1"/>
            <a:r>
              <a:rPr kumimoji="1" lang="en-US" altLang="en-US" dirty="0" smtClean="0">
                <a:latin typeface="+mn-ea"/>
              </a:rPr>
              <a:t>サイズ</a:t>
            </a:r>
            <a:r>
              <a:rPr lang="en-US" altLang="en-US" dirty="0" smtClean="0">
                <a:latin typeface="+mn-ea"/>
              </a:rPr>
              <a:t> : 3(n-1)</a:t>
            </a:r>
          </a:p>
          <a:p>
            <a:pPr lvl="1"/>
            <a:r>
              <a:rPr kumimoji="1" lang="ja-JP" altLang="en-US" dirty="0" smtClean="0">
                <a:latin typeface="+mn-ea"/>
              </a:rPr>
              <a:t>深さ</a:t>
            </a:r>
            <a:r>
              <a:rPr kumimoji="1" lang="en-US" altLang="ja-JP" dirty="0" smtClean="0">
                <a:latin typeface="+mn-ea"/>
              </a:rPr>
              <a:t> : 2(n-1)</a:t>
            </a:r>
          </a:p>
          <a:p>
            <a:pPr lvl="1"/>
            <a:endParaRPr lang="en-US" altLang="ja-JP" dirty="0">
              <a:latin typeface="+mn-ea"/>
            </a:endParaRPr>
          </a:p>
          <a:p>
            <a:r>
              <a:rPr kumimoji="1" lang="ja-JP" altLang="en-US" dirty="0" smtClean="0">
                <a:latin typeface="+mn-ea"/>
              </a:rPr>
              <a:t>下界は？</a:t>
            </a:r>
            <a:endParaRPr kumimoji="1" lang="en-US" altLang="ja-JP" dirty="0" smtClean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サイズ</a:t>
            </a:r>
            <a:r>
              <a:rPr lang="en-US" altLang="ja-JP" dirty="0" smtClean="0">
                <a:latin typeface="+mn-ea"/>
              </a:rPr>
              <a:t> : 3(n-1)</a:t>
            </a:r>
          </a:p>
          <a:p>
            <a:pPr lvl="1"/>
            <a:endParaRPr kumimoji="1" lang="en-US" altLang="ja-JP" dirty="0">
              <a:latin typeface="+mn-ea"/>
            </a:endParaRPr>
          </a:p>
          <a:p>
            <a:r>
              <a:rPr kumimoji="1" lang="ja-JP" altLang="en-US" dirty="0" smtClean="0">
                <a:latin typeface="+mn-ea"/>
              </a:rPr>
              <a:t>一致！</a:t>
            </a:r>
            <a:endParaRPr kumimoji="1" lang="en-US" altLang="ja-JP" dirty="0" smtClean="0">
              <a:latin typeface="+mn-ea"/>
            </a:endParaRPr>
          </a:p>
          <a:p>
            <a:pPr lvl="1"/>
            <a:endParaRPr kumimoji="1" lang="ja-JP" altLang="en-US" dirty="0"/>
          </a:p>
        </p:txBody>
      </p:sp>
      <p:grpSp>
        <p:nvGrpSpPr>
          <p:cNvPr id="4" name="図形グループ 3"/>
          <p:cNvGrpSpPr/>
          <p:nvPr/>
        </p:nvGrpSpPr>
        <p:grpSpPr>
          <a:xfrm>
            <a:off x="4850094" y="2145868"/>
            <a:ext cx="3056634" cy="3994210"/>
            <a:chOff x="889576" y="2222658"/>
            <a:chExt cx="3056634" cy="3994210"/>
          </a:xfrm>
        </p:grpSpPr>
        <p:grpSp>
          <p:nvGrpSpPr>
            <p:cNvPr id="96" name="図形グループ 95"/>
            <p:cNvGrpSpPr/>
            <p:nvPr/>
          </p:nvGrpSpPr>
          <p:grpSpPr>
            <a:xfrm>
              <a:off x="2574296" y="5843475"/>
              <a:ext cx="420517" cy="368965"/>
              <a:chOff x="6824950" y="5711435"/>
              <a:chExt cx="420517" cy="368965"/>
            </a:xfrm>
          </p:grpSpPr>
          <p:sp>
            <p:nvSpPr>
              <p:cNvPr id="97" name="円/楕円 96"/>
              <p:cNvSpPr/>
              <p:nvPr/>
            </p:nvSpPr>
            <p:spPr bwMode="auto">
              <a:xfrm>
                <a:off x="6824950" y="5711435"/>
                <a:ext cx="420517" cy="36896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Ｐゴシック" charset="-128"/>
                  <a:ea typeface="ＭＳ Ｐゴシック" charset="-128"/>
                </a:endParaRPr>
              </a:p>
            </p:txBody>
          </p:sp>
          <p:pic>
            <p:nvPicPr>
              <p:cNvPr id="98" name="図 97" descr="latex-image-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3109" y="5834553"/>
                <a:ext cx="268114" cy="173485"/>
              </a:xfrm>
              <a:prstGeom prst="rect">
                <a:avLst/>
              </a:prstGeom>
            </p:spPr>
          </p:pic>
        </p:grpSp>
        <p:grpSp>
          <p:nvGrpSpPr>
            <p:cNvPr id="99" name="図形グループ 98"/>
            <p:cNvGrpSpPr/>
            <p:nvPr/>
          </p:nvGrpSpPr>
          <p:grpSpPr>
            <a:xfrm>
              <a:off x="902380" y="5847903"/>
              <a:ext cx="420517" cy="368965"/>
              <a:chOff x="5460920" y="5711435"/>
              <a:chExt cx="420517" cy="368965"/>
            </a:xfrm>
          </p:grpSpPr>
          <p:sp>
            <p:nvSpPr>
              <p:cNvPr id="100" name="円/楕円 99"/>
              <p:cNvSpPr/>
              <p:nvPr/>
            </p:nvSpPr>
            <p:spPr bwMode="auto">
              <a:xfrm>
                <a:off x="5460920" y="5711435"/>
                <a:ext cx="420517" cy="36896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Ｐゴシック" charset="-128"/>
                  <a:ea typeface="ＭＳ Ｐゴシック" charset="-128"/>
                </a:endParaRPr>
              </a:p>
            </p:txBody>
          </p:sp>
          <p:pic>
            <p:nvPicPr>
              <p:cNvPr id="101" name="図 100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9703" y="5826255"/>
                <a:ext cx="260228" cy="173485"/>
              </a:xfrm>
              <a:prstGeom prst="rect">
                <a:avLst/>
              </a:prstGeom>
            </p:spPr>
          </p:pic>
        </p:grpSp>
        <p:grpSp>
          <p:nvGrpSpPr>
            <p:cNvPr id="102" name="グループ化 86"/>
            <p:cNvGrpSpPr/>
            <p:nvPr/>
          </p:nvGrpSpPr>
          <p:grpSpPr>
            <a:xfrm>
              <a:off x="889576" y="5232550"/>
              <a:ext cx="465394" cy="384589"/>
              <a:chOff x="4788012" y="4965878"/>
              <a:chExt cx="432047" cy="450345"/>
            </a:xfrm>
          </p:grpSpPr>
          <p:sp>
            <p:nvSpPr>
              <p:cNvPr id="103" name="円/楕円 102"/>
              <p:cNvSpPr/>
              <p:nvPr/>
            </p:nvSpPr>
            <p:spPr bwMode="auto">
              <a:xfrm>
                <a:off x="4788012" y="4965878"/>
                <a:ext cx="432047" cy="4503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Ｐゴシック" charset="-128"/>
                  <a:ea typeface="ＭＳ Ｐゴシック" charset="-128"/>
                </a:endParaRPr>
              </a:p>
            </p:txBody>
          </p:sp>
          <p:grpSp>
            <p:nvGrpSpPr>
              <p:cNvPr id="104" name="グループ化 85"/>
              <p:cNvGrpSpPr/>
              <p:nvPr/>
            </p:nvGrpSpPr>
            <p:grpSpPr>
              <a:xfrm>
                <a:off x="4913796" y="5157192"/>
                <a:ext cx="180504" cy="113217"/>
                <a:chOff x="3599411" y="4653136"/>
                <a:chExt cx="180504" cy="113217"/>
              </a:xfrm>
            </p:grpSpPr>
            <p:cxnSp>
              <p:nvCxnSpPr>
                <p:cNvPr id="105" name="直線コネクタ 104"/>
                <p:cNvCxnSpPr/>
                <p:nvPr/>
              </p:nvCxnSpPr>
              <p:spPr bwMode="auto">
                <a:xfrm flipV="1">
                  <a:off x="3599411" y="4653136"/>
                  <a:ext cx="180501" cy="1991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06" name="直線コネクタ 105"/>
                <p:cNvCxnSpPr/>
                <p:nvPr/>
              </p:nvCxnSpPr>
              <p:spPr bwMode="auto">
                <a:xfrm flipH="1">
                  <a:off x="3779912" y="4653136"/>
                  <a:ext cx="3" cy="113217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</p:grpSp>
        <p:grpSp>
          <p:nvGrpSpPr>
            <p:cNvPr id="107" name="グループ化 86"/>
            <p:cNvGrpSpPr/>
            <p:nvPr/>
          </p:nvGrpSpPr>
          <p:grpSpPr>
            <a:xfrm>
              <a:off x="2529419" y="5248647"/>
              <a:ext cx="465394" cy="384589"/>
              <a:chOff x="4788012" y="4965878"/>
              <a:chExt cx="432047" cy="450345"/>
            </a:xfrm>
          </p:grpSpPr>
          <p:sp>
            <p:nvSpPr>
              <p:cNvPr id="108" name="円/楕円 107"/>
              <p:cNvSpPr/>
              <p:nvPr/>
            </p:nvSpPr>
            <p:spPr bwMode="auto">
              <a:xfrm>
                <a:off x="4788012" y="4965878"/>
                <a:ext cx="432047" cy="4503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Ｐゴシック" charset="-128"/>
                  <a:ea typeface="ＭＳ Ｐゴシック" charset="-128"/>
                </a:endParaRPr>
              </a:p>
            </p:txBody>
          </p:sp>
          <p:grpSp>
            <p:nvGrpSpPr>
              <p:cNvPr id="109" name="グループ化 85"/>
              <p:cNvGrpSpPr/>
              <p:nvPr/>
            </p:nvGrpSpPr>
            <p:grpSpPr>
              <a:xfrm>
                <a:off x="4913796" y="5157192"/>
                <a:ext cx="180504" cy="113217"/>
                <a:chOff x="3599411" y="4653136"/>
                <a:chExt cx="180504" cy="113217"/>
              </a:xfrm>
            </p:grpSpPr>
            <p:cxnSp>
              <p:nvCxnSpPr>
                <p:cNvPr id="110" name="直線コネクタ 109"/>
                <p:cNvCxnSpPr/>
                <p:nvPr/>
              </p:nvCxnSpPr>
              <p:spPr bwMode="auto">
                <a:xfrm flipV="1">
                  <a:off x="3599411" y="4653136"/>
                  <a:ext cx="180501" cy="1991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11" name="直線コネクタ 110"/>
                <p:cNvCxnSpPr/>
                <p:nvPr/>
              </p:nvCxnSpPr>
              <p:spPr bwMode="auto">
                <a:xfrm flipH="1">
                  <a:off x="3779912" y="4653136"/>
                  <a:ext cx="3" cy="113217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</p:grpSp>
        <p:grpSp>
          <p:nvGrpSpPr>
            <p:cNvPr id="112" name="グループ化 128"/>
            <p:cNvGrpSpPr/>
            <p:nvPr/>
          </p:nvGrpSpPr>
          <p:grpSpPr>
            <a:xfrm>
              <a:off x="1322897" y="4682500"/>
              <a:ext cx="465394" cy="384589"/>
              <a:chOff x="6930552" y="5517238"/>
              <a:chExt cx="432048" cy="450345"/>
            </a:xfrm>
          </p:grpSpPr>
          <p:sp>
            <p:nvSpPr>
              <p:cNvPr id="113" name="円/楕円 112"/>
              <p:cNvSpPr/>
              <p:nvPr/>
            </p:nvSpPr>
            <p:spPr bwMode="auto">
              <a:xfrm>
                <a:off x="6930552" y="5517238"/>
                <a:ext cx="432048" cy="4503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Ｐゴシック" charset="-128"/>
                  <a:ea typeface="ＭＳ Ｐゴシック" charset="-128"/>
                </a:endParaRPr>
              </a:p>
            </p:txBody>
          </p:sp>
          <p:grpSp>
            <p:nvGrpSpPr>
              <p:cNvPr id="114" name="グループ化 130"/>
              <p:cNvGrpSpPr/>
              <p:nvPr/>
            </p:nvGrpSpPr>
            <p:grpSpPr>
              <a:xfrm rot="10800000">
                <a:off x="7043629" y="5634392"/>
                <a:ext cx="216024" cy="216024"/>
                <a:chOff x="6732240" y="2492896"/>
                <a:chExt cx="288032" cy="216024"/>
              </a:xfrm>
            </p:grpSpPr>
            <p:cxnSp>
              <p:nvCxnSpPr>
                <p:cNvPr id="115" name="直線コネクタ 114"/>
                <p:cNvCxnSpPr/>
                <p:nvPr/>
              </p:nvCxnSpPr>
              <p:spPr bwMode="auto">
                <a:xfrm flipV="1">
                  <a:off x="6732240" y="2492896"/>
                  <a:ext cx="144016" cy="216024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16" name="直線コネクタ 115"/>
                <p:cNvCxnSpPr/>
                <p:nvPr/>
              </p:nvCxnSpPr>
              <p:spPr bwMode="auto">
                <a:xfrm>
                  <a:off x="6876256" y="2492896"/>
                  <a:ext cx="144016" cy="216024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</p:grpSp>
        <p:grpSp>
          <p:nvGrpSpPr>
            <p:cNvPr id="117" name="グループ化 45"/>
            <p:cNvGrpSpPr/>
            <p:nvPr/>
          </p:nvGrpSpPr>
          <p:grpSpPr>
            <a:xfrm>
              <a:off x="1730565" y="4138088"/>
              <a:ext cx="465394" cy="384589"/>
              <a:chOff x="6588224" y="3302696"/>
              <a:chExt cx="432048" cy="450345"/>
            </a:xfrm>
          </p:grpSpPr>
          <p:sp>
            <p:nvSpPr>
              <p:cNvPr id="118" name="円/楕円 117"/>
              <p:cNvSpPr/>
              <p:nvPr/>
            </p:nvSpPr>
            <p:spPr bwMode="auto">
              <a:xfrm>
                <a:off x="6588224" y="3302696"/>
                <a:ext cx="432048" cy="4503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Ｐゴシック" charset="-128"/>
                  <a:ea typeface="ＭＳ Ｐゴシック" charset="-128"/>
                </a:endParaRPr>
              </a:p>
            </p:txBody>
          </p:sp>
          <p:grpSp>
            <p:nvGrpSpPr>
              <p:cNvPr id="119" name="グループ化 34"/>
              <p:cNvGrpSpPr/>
              <p:nvPr/>
            </p:nvGrpSpPr>
            <p:grpSpPr>
              <a:xfrm>
                <a:off x="6696236" y="3419852"/>
                <a:ext cx="216024" cy="216024"/>
                <a:chOff x="6732240" y="2492896"/>
                <a:chExt cx="288032" cy="216024"/>
              </a:xfrm>
            </p:grpSpPr>
            <p:cxnSp>
              <p:nvCxnSpPr>
                <p:cNvPr id="120" name="直線コネクタ 119"/>
                <p:cNvCxnSpPr/>
                <p:nvPr/>
              </p:nvCxnSpPr>
              <p:spPr bwMode="auto">
                <a:xfrm flipV="1">
                  <a:off x="6732240" y="2492896"/>
                  <a:ext cx="144016" cy="216024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21" name="直線コネクタ 120"/>
                <p:cNvCxnSpPr/>
                <p:nvPr/>
              </p:nvCxnSpPr>
              <p:spPr bwMode="auto">
                <a:xfrm>
                  <a:off x="6876256" y="2492896"/>
                  <a:ext cx="144016" cy="216024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</p:grpSp>
        <p:grpSp>
          <p:nvGrpSpPr>
            <p:cNvPr id="122" name="グループ化 128"/>
            <p:cNvGrpSpPr/>
            <p:nvPr/>
          </p:nvGrpSpPr>
          <p:grpSpPr>
            <a:xfrm>
              <a:off x="2137338" y="4675369"/>
              <a:ext cx="465394" cy="384589"/>
              <a:chOff x="6930552" y="5517238"/>
              <a:chExt cx="432048" cy="450345"/>
            </a:xfrm>
          </p:grpSpPr>
          <p:sp>
            <p:nvSpPr>
              <p:cNvPr id="123" name="円/楕円 122"/>
              <p:cNvSpPr/>
              <p:nvPr/>
            </p:nvSpPr>
            <p:spPr bwMode="auto">
              <a:xfrm>
                <a:off x="6930552" y="5517238"/>
                <a:ext cx="432048" cy="4503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Ｐゴシック" charset="-128"/>
                  <a:ea typeface="ＭＳ Ｐゴシック" charset="-128"/>
                </a:endParaRPr>
              </a:p>
            </p:txBody>
          </p:sp>
          <p:grpSp>
            <p:nvGrpSpPr>
              <p:cNvPr id="124" name="グループ化 130"/>
              <p:cNvGrpSpPr/>
              <p:nvPr/>
            </p:nvGrpSpPr>
            <p:grpSpPr>
              <a:xfrm rot="10800000">
                <a:off x="7043629" y="5634392"/>
                <a:ext cx="216024" cy="216024"/>
                <a:chOff x="6732240" y="2492896"/>
                <a:chExt cx="288032" cy="216024"/>
              </a:xfrm>
            </p:grpSpPr>
            <p:cxnSp>
              <p:nvCxnSpPr>
                <p:cNvPr id="125" name="直線コネクタ 124"/>
                <p:cNvCxnSpPr/>
                <p:nvPr/>
              </p:nvCxnSpPr>
              <p:spPr bwMode="auto">
                <a:xfrm flipV="1">
                  <a:off x="6732240" y="2492896"/>
                  <a:ext cx="144016" cy="216024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26" name="直線コネクタ 125"/>
                <p:cNvCxnSpPr/>
                <p:nvPr/>
              </p:nvCxnSpPr>
              <p:spPr bwMode="auto">
                <a:xfrm>
                  <a:off x="6876256" y="2492896"/>
                  <a:ext cx="144016" cy="216024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</p:grpSp>
        <p:cxnSp>
          <p:nvCxnSpPr>
            <p:cNvPr id="130" name="直線矢印コネクタ 129"/>
            <p:cNvCxnSpPr>
              <a:stCxn id="100" idx="0"/>
              <a:endCxn id="123" idx="3"/>
            </p:cNvCxnSpPr>
            <p:nvPr/>
          </p:nvCxnSpPr>
          <p:spPr bwMode="auto">
            <a:xfrm flipV="1">
              <a:off x="1112639" y="5003636"/>
              <a:ext cx="1092854" cy="844267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headEnd type="none" w="med" len="med"/>
              <a:tailEnd type="arrow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2" name="直線矢印コネクタ 131"/>
            <p:cNvCxnSpPr>
              <a:stCxn id="100" idx="0"/>
              <a:endCxn id="103" idx="4"/>
            </p:cNvCxnSpPr>
            <p:nvPr/>
          </p:nvCxnSpPr>
          <p:spPr bwMode="auto">
            <a:xfrm flipV="1">
              <a:off x="1112639" y="5617139"/>
              <a:ext cx="9634" cy="230764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headEnd type="none" w="med" len="med"/>
              <a:tailEnd type="arrow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4" name="直線矢印コネクタ 133"/>
            <p:cNvCxnSpPr>
              <a:stCxn id="97" idx="0"/>
              <a:endCxn id="108" idx="4"/>
            </p:cNvCxnSpPr>
            <p:nvPr/>
          </p:nvCxnSpPr>
          <p:spPr bwMode="auto">
            <a:xfrm flipH="1" flipV="1">
              <a:off x="2762116" y="5633236"/>
              <a:ext cx="22439" cy="210239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headEnd type="none" w="med" len="med"/>
              <a:tailEnd type="arrow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直線矢印コネクタ 135"/>
            <p:cNvCxnSpPr>
              <a:stCxn id="97" idx="0"/>
              <a:endCxn id="113" idx="5"/>
            </p:cNvCxnSpPr>
            <p:nvPr/>
          </p:nvCxnSpPr>
          <p:spPr bwMode="auto">
            <a:xfrm flipH="1" flipV="1">
              <a:off x="1720136" y="5010767"/>
              <a:ext cx="1064419" cy="832708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headEnd type="none" w="med" len="med"/>
              <a:tailEnd type="arrow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8" name="直線矢印コネクタ 137"/>
            <p:cNvCxnSpPr>
              <a:stCxn id="103" idx="0"/>
              <a:endCxn id="113" idx="3"/>
            </p:cNvCxnSpPr>
            <p:nvPr/>
          </p:nvCxnSpPr>
          <p:spPr bwMode="auto">
            <a:xfrm flipV="1">
              <a:off x="1122273" y="5010767"/>
              <a:ext cx="268779" cy="221783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headEnd type="none" w="med" len="med"/>
              <a:tailEnd type="arrow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0" name="直線矢印コネクタ 139"/>
            <p:cNvCxnSpPr>
              <a:stCxn id="108" idx="0"/>
              <a:endCxn id="123" idx="5"/>
            </p:cNvCxnSpPr>
            <p:nvPr/>
          </p:nvCxnSpPr>
          <p:spPr bwMode="auto">
            <a:xfrm flipH="1" flipV="1">
              <a:off x="2534577" y="5003636"/>
              <a:ext cx="227539" cy="245011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headEnd type="none" w="med" len="med"/>
              <a:tailEnd type="arrow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2" name="直線矢印コネクタ 141"/>
            <p:cNvCxnSpPr>
              <a:stCxn id="113" idx="0"/>
              <a:endCxn id="118" idx="3"/>
            </p:cNvCxnSpPr>
            <p:nvPr/>
          </p:nvCxnSpPr>
          <p:spPr bwMode="auto">
            <a:xfrm flipV="1">
              <a:off x="1555594" y="4466355"/>
              <a:ext cx="243126" cy="216145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headEnd type="none" w="med" len="med"/>
              <a:tailEnd type="arrow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4" name="直線矢印コネクタ 143"/>
            <p:cNvCxnSpPr>
              <a:stCxn id="123" idx="0"/>
              <a:endCxn id="118" idx="5"/>
            </p:cNvCxnSpPr>
            <p:nvPr/>
          </p:nvCxnSpPr>
          <p:spPr bwMode="auto">
            <a:xfrm flipH="1" flipV="1">
              <a:off x="2127804" y="4466355"/>
              <a:ext cx="242231" cy="209014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headEnd type="none" w="med" len="med"/>
              <a:tailEnd type="arrow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46" name="図形グループ 145"/>
            <p:cNvGrpSpPr/>
            <p:nvPr/>
          </p:nvGrpSpPr>
          <p:grpSpPr>
            <a:xfrm>
              <a:off x="3525693" y="3974102"/>
              <a:ext cx="420517" cy="368965"/>
              <a:chOff x="7538546" y="5711435"/>
              <a:chExt cx="420517" cy="368965"/>
            </a:xfrm>
          </p:grpSpPr>
          <p:sp>
            <p:nvSpPr>
              <p:cNvPr id="147" name="円/楕円 146"/>
              <p:cNvSpPr/>
              <p:nvPr/>
            </p:nvSpPr>
            <p:spPr bwMode="auto">
              <a:xfrm>
                <a:off x="7538546" y="5711435"/>
                <a:ext cx="420517" cy="36896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Ｐゴシック" charset="-128"/>
                  <a:ea typeface="ＭＳ Ｐゴシック" charset="-128"/>
                </a:endParaRPr>
              </a:p>
            </p:txBody>
          </p:sp>
          <p:pic>
            <p:nvPicPr>
              <p:cNvPr id="148" name="図 147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39390" y="5818369"/>
                <a:ext cx="268114" cy="181371"/>
              </a:xfrm>
              <a:prstGeom prst="rect">
                <a:avLst/>
              </a:prstGeom>
            </p:spPr>
          </p:pic>
        </p:grpSp>
        <p:grpSp>
          <p:nvGrpSpPr>
            <p:cNvPr id="149" name="グループ化 86"/>
            <p:cNvGrpSpPr/>
            <p:nvPr/>
          </p:nvGrpSpPr>
          <p:grpSpPr>
            <a:xfrm>
              <a:off x="3474334" y="3413075"/>
              <a:ext cx="465394" cy="384589"/>
              <a:chOff x="4788012" y="4965878"/>
              <a:chExt cx="432047" cy="450345"/>
            </a:xfrm>
          </p:grpSpPr>
          <p:sp>
            <p:nvSpPr>
              <p:cNvPr id="150" name="円/楕円 149"/>
              <p:cNvSpPr/>
              <p:nvPr/>
            </p:nvSpPr>
            <p:spPr bwMode="auto">
              <a:xfrm>
                <a:off x="4788012" y="4965878"/>
                <a:ext cx="432047" cy="4503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Ｐゴシック" charset="-128"/>
                  <a:ea typeface="ＭＳ Ｐゴシック" charset="-128"/>
                </a:endParaRPr>
              </a:p>
            </p:txBody>
          </p:sp>
          <p:grpSp>
            <p:nvGrpSpPr>
              <p:cNvPr id="151" name="グループ化 85"/>
              <p:cNvGrpSpPr/>
              <p:nvPr/>
            </p:nvGrpSpPr>
            <p:grpSpPr>
              <a:xfrm>
                <a:off x="4913796" y="5157192"/>
                <a:ext cx="180504" cy="113217"/>
                <a:chOff x="3599411" y="4653136"/>
                <a:chExt cx="180504" cy="113217"/>
              </a:xfrm>
            </p:grpSpPr>
            <p:cxnSp>
              <p:nvCxnSpPr>
                <p:cNvPr id="152" name="直線コネクタ 151"/>
                <p:cNvCxnSpPr/>
                <p:nvPr/>
              </p:nvCxnSpPr>
              <p:spPr bwMode="auto">
                <a:xfrm flipV="1">
                  <a:off x="3599411" y="4653136"/>
                  <a:ext cx="180501" cy="1991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53" name="直線コネクタ 152"/>
                <p:cNvCxnSpPr/>
                <p:nvPr/>
              </p:nvCxnSpPr>
              <p:spPr bwMode="auto">
                <a:xfrm flipH="1">
                  <a:off x="3779912" y="4653136"/>
                  <a:ext cx="3" cy="113217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</p:grpSp>
        <p:cxnSp>
          <p:nvCxnSpPr>
            <p:cNvPr id="155" name="直線コネクタ 154"/>
            <p:cNvCxnSpPr>
              <a:stCxn id="147" idx="0"/>
              <a:endCxn id="150" idx="4"/>
            </p:cNvCxnSpPr>
            <p:nvPr/>
          </p:nvCxnSpPr>
          <p:spPr bwMode="auto">
            <a:xfrm flipH="1" flipV="1">
              <a:off x="3707031" y="3797664"/>
              <a:ext cx="28921" cy="176438"/>
            </a:xfrm>
            <a:prstGeom prst="line">
              <a:avLst/>
            </a:prstGeom>
            <a:ln w="12700" cmpd="sng">
              <a:solidFill>
                <a:srgbClr val="008000"/>
              </a:solidFill>
              <a:headEnd type="none" w="med" len="med"/>
              <a:tailEnd type="arrow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56" name="グループ化 86"/>
            <p:cNvGrpSpPr/>
            <p:nvPr/>
          </p:nvGrpSpPr>
          <p:grpSpPr>
            <a:xfrm>
              <a:off x="1721371" y="3506841"/>
              <a:ext cx="465394" cy="384589"/>
              <a:chOff x="4788012" y="4965878"/>
              <a:chExt cx="432047" cy="450345"/>
            </a:xfrm>
          </p:grpSpPr>
          <p:sp>
            <p:nvSpPr>
              <p:cNvPr id="157" name="円/楕円 156"/>
              <p:cNvSpPr/>
              <p:nvPr/>
            </p:nvSpPr>
            <p:spPr bwMode="auto">
              <a:xfrm>
                <a:off x="4788012" y="4965878"/>
                <a:ext cx="432047" cy="4503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Ｐゴシック" charset="-128"/>
                  <a:ea typeface="ＭＳ Ｐゴシック" charset="-128"/>
                </a:endParaRPr>
              </a:p>
            </p:txBody>
          </p:sp>
          <p:grpSp>
            <p:nvGrpSpPr>
              <p:cNvPr id="158" name="グループ化 85"/>
              <p:cNvGrpSpPr/>
              <p:nvPr/>
            </p:nvGrpSpPr>
            <p:grpSpPr>
              <a:xfrm>
                <a:off x="4913796" y="5157192"/>
                <a:ext cx="180504" cy="113217"/>
                <a:chOff x="3599411" y="4653136"/>
                <a:chExt cx="180504" cy="113217"/>
              </a:xfrm>
            </p:grpSpPr>
            <p:cxnSp>
              <p:nvCxnSpPr>
                <p:cNvPr id="159" name="直線コネクタ 158"/>
                <p:cNvCxnSpPr/>
                <p:nvPr/>
              </p:nvCxnSpPr>
              <p:spPr bwMode="auto">
                <a:xfrm flipV="1">
                  <a:off x="3599411" y="4653136"/>
                  <a:ext cx="180501" cy="1991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60" name="直線コネクタ 159"/>
                <p:cNvCxnSpPr/>
                <p:nvPr/>
              </p:nvCxnSpPr>
              <p:spPr bwMode="auto">
                <a:xfrm flipH="1">
                  <a:off x="3779912" y="4653136"/>
                  <a:ext cx="3" cy="113217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</p:grpSp>
        <p:cxnSp>
          <p:nvCxnSpPr>
            <p:cNvPr id="162" name="直線矢印コネクタ 161"/>
            <p:cNvCxnSpPr>
              <a:stCxn id="118" idx="0"/>
              <a:endCxn id="157" idx="4"/>
            </p:cNvCxnSpPr>
            <p:nvPr/>
          </p:nvCxnSpPr>
          <p:spPr bwMode="auto">
            <a:xfrm flipH="1" flipV="1">
              <a:off x="1954068" y="3891430"/>
              <a:ext cx="9194" cy="246658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headEnd type="none" w="med" len="med"/>
              <a:tailEnd type="arrow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64" name="グループ化 128"/>
            <p:cNvGrpSpPr/>
            <p:nvPr/>
          </p:nvGrpSpPr>
          <p:grpSpPr>
            <a:xfrm>
              <a:off x="3037803" y="2977229"/>
              <a:ext cx="465394" cy="384589"/>
              <a:chOff x="6930552" y="5517238"/>
              <a:chExt cx="432048" cy="450345"/>
            </a:xfrm>
          </p:grpSpPr>
          <p:sp>
            <p:nvSpPr>
              <p:cNvPr id="165" name="円/楕円 164"/>
              <p:cNvSpPr/>
              <p:nvPr/>
            </p:nvSpPr>
            <p:spPr bwMode="auto">
              <a:xfrm>
                <a:off x="6930552" y="5517238"/>
                <a:ext cx="432048" cy="4503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Ｐゴシック" charset="-128"/>
                  <a:ea typeface="ＭＳ Ｐゴシック" charset="-128"/>
                </a:endParaRPr>
              </a:p>
            </p:txBody>
          </p:sp>
          <p:grpSp>
            <p:nvGrpSpPr>
              <p:cNvPr id="166" name="グループ化 130"/>
              <p:cNvGrpSpPr/>
              <p:nvPr/>
            </p:nvGrpSpPr>
            <p:grpSpPr>
              <a:xfrm rot="10800000">
                <a:off x="7043629" y="5634392"/>
                <a:ext cx="216024" cy="216024"/>
                <a:chOff x="6732240" y="2492896"/>
                <a:chExt cx="288032" cy="216024"/>
              </a:xfrm>
            </p:grpSpPr>
            <p:cxnSp>
              <p:nvCxnSpPr>
                <p:cNvPr id="167" name="直線コネクタ 166"/>
                <p:cNvCxnSpPr/>
                <p:nvPr/>
              </p:nvCxnSpPr>
              <p:spPr bwMode="auto">
                <a:xfrm flipV="1">
                  <a:off x="6732240" y="2492896"/>
                  <a:ext cx="144016" cy="216024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68" name="直線コネクタ 167"/>
                <p:cNvCxnSpPr/>
                <p:nvPr/>
              </p:nvCxnSpPr>
              <p:spPr bwMode="auto">
                <a:xfrm>
                  <a:off x="6876256" y="2492896"/>
                  <a:ext cx="144016" cy="216024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</p:grpSp>
        <p:grpSp>
          <p:nvGrpSpPr>
            <p:cNvPr id="169" name="グループ化 128"/>
            <p:cNvGrpSpPr/>
            <p:nvPr/>
          </p:nvGrpSpPr>
          <p:grpSpPr>
            <a:xfrm>
              <a:off x="2205371" y="2986876"/>
              <a:ext cx="465394" cy="384589"/>
              <a:chOff x="6930552" y="5517238"/>
              <a:chExt cx="432048" cy="450345"/>
            </a:xfrm>
          </p:grpSpPr>
          <p:sp>
            <p:nvSpPr>
              <p:cNvPr id="170" name="円/楕円 169"/>
              <p:cNvSpPr/>
              <p:nvPr/>
            </p:nvSpPr>
            <p:spPr bwMode="auto">
              <a:xfrm>
                <a:off x="6930552" y="5517238"/>
                <a:ext cx="432048" cy="4503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Ｐゴシック" charset="-128"/>
                  <a:ea typeface="ＭＳ Ｐゴシック" charset="-128"/>
                </a:endParaRPr>
              </a:p>
            </p:txBody>
          </p:sp>
          <p:grpSp>
            <p:nvGrpSpPr>
              <p:cNvPr id="171" name="グループ化 130"/>
              <p:cNvGrpSpPr/>
              <p:nvPr/>
            </p:nvGrpSpPr>
            <p:grpSpPr>
              <a:xfrm rot="10800000">
                <a:off x="7043629" y="5634392"/>
                <a:ext cx="216024" cy="216024"/>
                <a:chOff x="6732240" y="2492896"/>
                <a:chExt cx="288032" cy="216024"/>
              </a:xfrm>
            </p:grpSpPr>
            <p:cxnSp>
              <p:nvCxnSpPr>
                <p:cNvPr id="172" name="直線コネクタ 171"/>
                <p:cNvCxnSpPr/>
                <p:nvPr/>
              </p:nvCxnSpPr>
              <p:spPr bwMode="auto">
                <a:xfrm flipV="1">
                  <a:off x="6732240" y="2492896"/>
                  <a:ext cx="144016" cy="216024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73" name="直線コネクタ 172"/>
                <p:cNvCxnSpPr/>
                <p:nvPr/>
              </p:nvCxnSpPr>
              <p:spPr bwMode="auto">
                <a:xfrm>
                  <a:off x="6876256" y="2492896"/>
                  <a:ext cx="144016" cy="216024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</p:grpSp>
        <p:grpSp>
          <p:nvGrpSpPr>
            <p:cNvPr id="174" name="グループ化 45"/>
            <p:cNvGrpSpPr/>
            <p:nvPr/>
          </p:nvGrpSpPr>
          <p:grpSpPr>
            <a:xfrm>
              <a:off x="2628915" y="2462587"/>
              <a:ext cx="465394" cy="384589"/>
              <a:chOff x="6588224" y="3302696"/>
              <a:chExt cx="432048" cy="450345"/>
            </a:xfrm>
          </p:grpSpPr>
          <p:sp>
            <p:nvSpPr>
              <p:cNvPr id="175" name="円/楕円 174"/>
              <p:cNvSpPr/>
              <p:nvPr/>
            </p:nvSpPr>
            <p:spPr bwMode="auto">
              <a:xfrm>
                <a:off x="6588224" y="3302696"/>
                <a:ext cx="432048" cy="45034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Ｐゴシック" charset="-128"/>
                  <a:ea typeface="ＭＳ Ｐゴシック" charset="-128"/>
                </a:endParaRPr>
              </a:p>
            </p:txBody>
          </p:sp>
          <p:grpSp>
            <p:nvGrpSpPr>
              <p:cNvPr id="176" name="グループ化 34"/>
              <p:cNvGrpSpPr/>
              <p:nvPr/>
            </p:nvGrpSpPr>
            <p:grpSpPr>
              <a:xfrm>
                <a:off x="6696236" y="3419852"/>
                <a:ext cx="216024" cy="216024"/>
                <a:chOff x="6732240" y="2492896"/>
                <a:chExt cx="288032" cy="216024"/>
              </a:xfrm>
            </p:grpSpPr>
            <p:cxnSp>
              <p:nvCxnSpPr>
                <p:cNvPr id="177" name="直線コネクタ 176"/>
                <p:cNvCxnSpPr/>
                <p:nvPr/>
              </p:nvCxnSpPr>
              <p:spPr bwMode="auto">
                <a:xfrm flipV="1">
                  <a:off x="6732240" y="2492896"/>
                  <a:ext cx="144016" cy="216024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178" name="直線コネクタ 177"/>
                <p:cNvCxnSpPr/>
                <p:nvPr/>
              </p:nvCxnSpPr>
              <p:spPr bwMode="auto">
                <a:xfrm>
                  <a:off x="6876256" y="2492896"/>
                  <a:ext cx="144016" cy="216024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</p:grpSp>
        <p:cxnSp>
          <p:nvCxnSpPr>
            <p:cNvPr id="181" name="直線矢印コネクタ 180"/>
            <p:cNvCxnSpPr>
              <a:stCxn id="157" idx="0"/>
              <a:endCxn id="170" idx="3"/>
            </p:cNvCxnSpPr>
            <p:nvPr/>
          </p:nvCxnSpPr>
          <p:spPr bwMode="auto">
            <a:xfrm flipV="1">
              <a:off x="1954068" y="3315143"/>
              <a:ext cx="319458" cy="191698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headEnd type="none" w="med" len="med"/>
              <a:tailEnd type="arrow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3" name="直線矢印コネクタ 182"/>
            <p:cNvCxnSpPr>
              <a:stCxn id="118" idx="0"/>
              <a:endCxn id="165" idx="3"/>
            </p:cNvCxnSpPr>
            <p:nvPr/>
          </p:nvCxnSpPr>
          <p:spPr bwMode="auto">
            <a:xfrm flipV="1">
              <a:off x="1963262" y="3305496"/>
              <a:ext cx="1142696" cy="832592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headEnd type="none" w="med" len="med"/>
              <a:tailEnd type="arrow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5" name="直線矢印コネクタ 184"/>
            <p:cNvCxnSpPr>
              <a:stCxn id="147" idx="0"/>
              <a:endCxn id="170" idx="5"/>
            </p:cNvCxnSpPr>
            <p:nvPr/>
          </p:nvCxnSpPr>
          <p:spPr bwMode="auto">
            <a:xfrm flipH="1" flipV="1">
              <a:off x="2602610" y="3315143"/>
              <a:ext cx="1133342" cy="658959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headEnd type="none" w="med" len="med"/>
              <a:tailEnd type="arrow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7" name="直線矢印コネクタ 186"/>
            <p:cNvCxnSpPr>
              <a:stCxn id="150" idx="0"/>
              <a:endCxn id="165" idx="5"/>
            </p:cNvCxnSpPr>
            <p:nvPr/>
          </p:nvCxnSpPr>
          <p:spPr bwMode="auto">
            <a:xfrm flipH="1" flipV="1">
              <a:off x="3435042" y="3305496"/>
              <a:ext cx="271989" cy="107579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headEnd type="none" w="med" len="med"/>
              <a:tailEnd type="arrow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9" name="直線矢印コネクタ 188"/>
            <p:cNvCxnSpPr>
              <a:stCxn id="170" idx="0"/>
              <a:endCxn id="175" idx="3"/>
            </p:cNvCxnSpPr>
            <p:nvPr/>
          </p:nvCxnSpPr>
          <p:spPr bwMode="auto">
            <a:xfrm flipV="1">
              <a:off x="2438068" y="2790854"/>
              <a:ext cx="259002" cy="196022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headEnd type="none" w="med" len="med"/>
              <a:tailEnd type="arrow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1" name="直線矢印コネクタ 190"/>
            <p:cNvCxnSpPr>
              <a:stCxn id="165" idx="0"/>
              <a:endCxn id="175" idx="5"/>
            </p:cNvCxnSpPr>
            <p:nvPr/>
          </p:nvCxnSpPr>
          <p:spPr bwMode="auto">
            <a:xfrm flipH="1" flipV="1">
              <a:off x="3026154" y="2790854"/>
              <a:ext cx="244346" cy="186375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headEnd type="none" w="med" len="med"/>
              <a:tailEnd type="arrow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3" name="直線矢印コネクタ 192"/>
            <p:cNvCxnSpPr>
              <a:stCxn id="175" idx="0"/>
            </p:cNvCxnSpPr>
            <p:nvPr/>
          </p:nvCxnSpPr>
          <p:spPr bwMode="auto">
            <a:xfrm flipV="1">
              <a:off x="2861612" y="2222658"/>
              <a:ext cx="107820" cy="239929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headEnd type="none" w="med" len="med"/>
              <a:tailEnd type="arrow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037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n-ea"/>
                <a:ea typeface="+mn-ea"/>
              </a:rPr>
              <a:t>P/poly</a:t>
            </a:r>
            <a:r>
              <a:rPr lang="ja-JP" altLang="en-US" dirty="0" smtClean="0">
                <a:latin typeface="+mn-ea"/>
                <a:ea typeface="+mn-ea"/>
              </a:rPr>
              <a:t>での下界証明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+mn-ea"/>
              </a:rPr>
              <a:t>手法：</a:t>
            </a:r>
            <a:r>
              <a:rPr kumimoji="1" lang="en-US" altLang="ja-JP" dirty="0" smtClean="0">
                <a:latin typeface="+mn-ea"/>
              </a:rPr>
              <a:t>Gate Elimination</a:t>
            </a:r>
          </a:p>
          <a:p>
            <a:pPr lvl="1"/>
            <a:r>
              <a:rPr lang="ja-JP" altLang="en-US" dirty="0" smtClean="0">
                <a:latin typeface="+mn-ea"/>
              </a:rPr>
              <a:t>関数を計算する最小回路</a:t>
            </a:r>
            <a:r>
              <a:rPr lang="en-US" altLang="ja-JP" dirty="0" smtClean="0">
                <a:latin typeface="+mn-ea"/>
              </a:rPr>
              <a:t>C</a:t>
            </a:r>
            <a:r>
              <a:rPr lang="ja-JP" altLang="en-US" dirty="0" smtClean="0">
                <a:latin typeface="+mn-ea"/>
              </a:rPr>
              <a:t>を仮定</a:t>
            </a:r>
            <a:endParaRPr lang="en-US" altLang="ja-JP" dirty="0" smtClean="0">
              <a:latin typeface="+mn-ea"/>
            </a:endParaRPr>
          </a:p>
          <a:p>
            <a:pPr lvl="1"/>
            <a:r>
              <a:rPr kumimoji="1" lang="ja-JP" altLang="en-US" dirty="0" smtClean="0">
                <a:latin typeface="+mn-ea"/>
              </a:rPr>
              <a:t>任意の変数に</a:t>
            </a:r>
            <a:r>
              <a:rPr kumimoji="1" lang="en-US" altLang="ja-JP" dirty="0" smtClean="0">
                <a:latin typeface="+mn-ea"/>
              </a:rPr>
              <a:t>0/1</a:t>
            </a:r>
            <a:r>
              <a:rPr kumimoji="1" lang="ja-JP" altLang="en-US" dirty="0" smtClean="0">
                <a:latin typeface="+mn-ea"/>
              </a:rPr>
              <a:t>を割当</a:t>
            </a:r>
            <a:endParaRPr kumimoji="1" lang="en-US" altLang="ja-JP" dirty="0" smtClean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各変数割当で出力が決まる素子数</a:t>
            </a:r>
            <a:r>
              <a:rPr lang="en-US" altLang="ja-JP" dirty="0" smtClean="0">
                <a:latin typeface="+mn-ea"/>
              </a:rPr>
              <a:t>s</a:t>
            </a:r>
            <a:r>
              <a:rPr lang="ja-JP" altLang="en-US" dirty="0" smtClean="0">
                <a:latin typeface="+mn-ea"/>
              </a:rPr>
              <a:t>を計算．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関数が定数関数になるまで</a:t>
            </a:r>
            <a:r>
              <a:rPr lang="en-US" altLang="ja-JP" dirty="0" smtClean="0">
                <a:latin typeface="+mn-ea"/>
              </a:rPr>
              <a:t>t</a:t>
            </a:r>
            <a:r>
              <a:rPr lang="ja-JP" altLang="en-US" dirty="0" smtClean="0">
                <a:latin typeface="+mn-ea"/>
              </a:rPr>
              <a:t>回繰り返す．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C</a:t>
            </a:r>
            <a:r>
              <a:rPr lang="ja-JP" altLang="en-US" dirty="0" smtClean="0">
                <a:latin typeface="+mn-ea"/>
              </a:rPr>
              <a:t>のサイズは少なくとも</a:t>
            </a:r>
            <a:r>
              <a:rPr lang="en-US" altLang="ja-JP" dirty="0" err="1" smtClean="0">
                <a:latin typeface="+mn-ea"/>
              </a:rPr>
              <a:t>st</a:t>
            </a:r>
            <a:endParaRPr lang="en-US" altLang="ja-JP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1345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n-ea"/>
                <a:ea typeface="+mn-ea"/>
              </a:rPr>
              <a:t>Parity</a:t>
            </a:r>
            <a:r>
              <a:rPr lang="ja-JP" altLang="en-US" dirty="0" smtClean="0">
                <a:latin typeface="+mn-ea"/>
                <a:ea typeface="+mn-ea"/>
              </a:rPr>
              <a:t>関数の下界証明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+mn-ea"/>
              </a:rPr>
              <a:t>手法：</a:t>
            </a:r>
            <a:r>
              <a:rPr kumimoji="1" lang="en-US" altLang="ja-JP" dirty="0" smtClean="0">
                <a:latin typeface="+mn-ea"/>
              </a:rPr>
              <a:t>Gate Elimination</a:t>
            </a:r>
          </a:p>
          <a:p>
            <a:pPr lvl="1"/>
            <a:r>
              <a:rPr lang="en-US" altLang="ja-JP" dirty="0" smtClean="0">
                <a:latin typeface="+mn-ea"/>
              </a:rPr>
              <a:t>Parity</a:t>
            </a:r>
            <a:r>
              <a:rPr lang="ja-JP" altLang="en-US" dirty="0" smtClean="0">
                <a:latin typeface="+mn-ea"/>
              </a:rPr>
              <a:t>関数を計算する最小回路</a:t>
            </a:r>
            <a:r>
              <a:rPr lang="en-US" altLang="ja-JP" dirty="0" smtClean="0">
                <a:latin typeface="+mn-ea"/>
              </a:rPr>
              <a:t>C</a:t>
            </a:r>
            <a:r>
              <a:rPr lang="ja-JP" altLang="en-US" dirty="0" smtClean="0">
                <a:latin typeface="+mn-ea"/>
              </a:rPr>
              <a:t>を仮定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en-US" dirty="0" smtClean="0">
                <a:latin typeface="+mn-ea"/>
              </a:rPr>
              <a:t>適切な</a:t>
            </a:r>
            <a:r>
              <a:rPr kumimoji="1" lang="ja-JP" altLang="en-US" dirty="0" smtClean="0">
                <a:latin typeface="+mn-ea"/>
              </a:rPr>
              <a:t>変数に</a:t>
            </a:r>
            <a:r>
              <a:rPr kumimoji="1" lang="en-US" altLang="ja-JP" dirty="0" smtClean="0">
                <a:latin typeface="+mn-ea"/>
              </a:rPr>
              <a:t>0/1</a:t>
            </a:r>
            <a:r>
              <a:rPr kumimoji="1" lang="ja-JP" altLang="en-US" dirty="0" smtClean="0">
                <a:latin typeface="+mn-ea"/>
              </a:rPr>
              <a:t>を割当</a:t>
            </a:r>
            <a:endParaRPr kumimoji="1" lang="en-US" altLang="ja-JP" dirty="0" smtClean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各変数割当で出力が決まる素子数ｓは</a:t>
            </a:r>
            <a:r>
              <a:rPr lang="en-US" altLang="ja-JP" dirty="0" smtClean="0">
                <a:latin typeface="+mn-ea"/>
              </a:rPr>
              <a:t>3</a:t>
            </a:r>
            <a:r>
              <a:rPr lang="ja-JP" altLang="en-US" dirty="0" smtClean="0">
                <a:latin typeface="+mn-ea"/>
              </a:rPr>
              <a:t>以上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Parity</a:t>
            </a:r>
            <a:r>
              <a:rPr lang="ja-JP" altLang="en-US" dirty="0" smtClean="0">
                <a:latin typeface="+mn-ea"/>
              </a:rPr>
              <a:t>関数が</a:t>
            </a:r>
            <a:r>
              <a:rPr lang="en-US" altLang="ja-JP" dirty="0" smtClean="0">
                <a:latin typeface="+mn-ea"/>
              </a:rPr>
              <a:t>0/1</a:t>
            </a:r>
            <a:r>
              <a:rPr lang="ja-JP" altLang="en-US" dirty="0" smtClean="0">
                <a:latin typeface="+mn-ea"/>
              </a:rPr>
              <a:t>になるまでｔ回繰り返す．</a:t>
            </a:r>
            <a:endParaRPr lang="en-US" altLang="ja-JP" dirty="0" smtClean="0">
              <a:latin typeface="+mn-ea"/>
            </a:endParaRPr>
          </a:p>
          <a:p>
            <a:pPr lvl="2"/>
            <a:r>
              <a:rPr lang="ja-JP" altLang="en-US" dirty="0" smtClean="0">
                <a:latin typeface="+mn-ea"/>
              </a:rPr>
              <a:t>ｔ</a:t>
            </a:r>
            <a:r>
              <a:rPr lang="en-US" altLang="ja-JP" dirty="0" smtClean="0">
                <a:latin typeface="+mn-ea"/>
              </a:rPr>
              <a:t>=</a:t>
            </a:r>
            <a:r>
              <a:rPr lang="ja-JP" altLang="en-US" dirty="0" smtClean="0">
                <a:latin typeface="+mn-ea"/>
              </a:rPr>
              <a:t>ｎ</a:t>
            </a:r>
            <a:r>
              <a:rPr lang="en-US" altLang="ja-JP" dirty="0" smtClean="0">
                <a:latin typeface="+mn-ea"/>
              </a:rPr>
              <a:t>−1</a:t>
            </a:r>
          </a:p>
          <a:p>
            <a:pPr lvl="1"/>
            <a:r>
              <a:rPr lang="en-US" altLang="ja-JP" dirty="0" smtClean="0">
                <a:latin typeface="+mn-ea"/>
              </a:rPr>
              <a:t>C</a:t>
            </a:r>
            <a:r>
              <a:rPr lang="ja-JP" altLang="en-US" dirty="0" smtClean="0">
                <a:latin typeface="+mn-ea"/>
              </a:rPr>
              <a:t>のサイズは少なくとも</a:t>
            </a:r>
            <a:r>
              <a:rPr lang="en-US" altLang="ja-JP" dirty="0" smtClean="0">
                <a:latin typeface="+mn-ea"/>
              </a:rPr>
              <a:t>3(n-1)</a:t>
            </a:r>
          </a:p>
        </p:txBody>
      </p:sp>
    </p:spTree>
    <p:extLst>
      <p:ext uri="{BB962C8B-B14F-4D97-AF65-F5344CB8AC3E}">
        <p14:creationId xmlns:p14="http://schemas.microsoft.com/office/powerpoint/2010/main" val="35083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n-ea"/>
              </a:rPr>
              <a:t>Parity</a:t>
            </a:r>
            <a:r>
              <a:rPr lang="ja-JP" altLang="en-US" dirty="0">
                <a:latin typeface="+mn-ea"/>
              </a:rPr>
              <a:t>関数の下界証明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+mj-ea"/>
                <a:ea typeface="+mj-ea"/>
              </a:rPr>
              <a:t>入力変数につながる任意の素子</a:t>
            </a:r>
            <a:r>
              <a:rPr lang="en-US" altLang="ja-JP" dirty="0" smtClean="0">
                <a:latin typeface="+mj-ea"/>
                <a:ea typeface="+mj-ea"/>
              </a:rPr>
              <a:t>g</a:t>
            </a:r>
            <a:r>
              <a:rPr lang="ja-JP" altLang="en-US" dirty="0" smtClean="0">
                <a:latin typeface="+mj-ea"/>
                <a:ea typeface="+mj-ea"/>
              </a:rPr>
              <a:t>をみる．</a:t>
            </a:r>
            <a:endParaRPr lang="en-US" altLang="ja-JP" dirty="0" smtClean="0">
              <a:latin typeface="+mj-ea"/>
              <a:ea typeface="+mj-ea"/>
            </a:endParaRPr>
          </a:p>
          <a:p>
            <a:endParaRPr kumimoji="1" lang="en-US" altLang="ja-JP" dirty="0" smtClean="0">
              <a:latin typeface="+mj-ea"/>
              <a:ea typeface="+mj-ea"/>
            </a:endParaRPr>
          </a:p>
          <a:p>
            <a:r>
              <a:rPr kumimoji="1" lang="ja-JP" altLang="en-US" dirty="0" smtClean="0">
                <a:latin typeface="+mj-ea"/>
                <a:ea typeface="+mj-ea"/>
              </a:rPr>
              <a:t>素子</a:t>
            </a:r>
            <a:r>
              <a:rPr lang="en-US" altLang="ja-JP" dirty="0">
                <a:latin typeface="+mj-ea"/>
                <a:ea typeface="+mj-ea"/>
              </a:rPr>
              <a:t>g</a:t>
            </a:r>
            <a:r>
              <a:rPr lang="ja-JP" altLang="en-US" dirty="0" smtClean="0">
                <a:latin typeface="+mj-ea"/>
                <a:ea typeface="+mj-ea"/>
              </a:rPr>
              <a:t>の入力は</a:t>
            </a:r>
            <a:r>
              <a:rPr kumimoji="1" lang="ja-JP" altLang="en-US" dirty="0" smtClean="0">
                <a:latin typeface="+mj-ea"/>
                <a:ea typeface="+mj-ea"/>
              </a:rPr>
              <a:t>異なる変数</a:t>
            </a:r>
            <a:r>
              <a:rPr kumimoji="1" lang="en-US" altLang="ja-JP" dirty="0" smtClean="0">
                <a:latin typeface="+mj-ea"/>
                <a:ea typeface="+mj-ea"/>
              </a:rPr>
              <a:t>x</a:t>
            </a:r>
            <a:r>
              <a:rPr kumimoji="1" lang="ja-JP" altLang="en-US" dirty="0" smtClean="0">
                <a:latin typeface="+mj-ea"/>
                <a:ea typeface="+mj-ea"/>
              </a:rPr>
              <a:t>と</a:t>
            </a:r>
            <a:r>
              <a:rPr lang="en-US" altLang="ja-JP" dirty="0">
                <a:latin typeface="+mj-ea"/>
                <a:ea typeface="+mj-ea"/>
              </a:rPr>
              <a:t>y</a:t>
            </a:r>
            <a:r>
              <a:rPr lang="ja-JP" altLang="en-US" dirty="0" smtClean="0">
                <a:latin typeface="+mj-ea"/>
                <a:ea typeface="+mj-ea"/>
              </a:rPr>
              <a:t>．</a:t>
            </a:r>
            <a:endParaRPr lang="en-US" altLang="ja-JP" dirty="0" smtClean="0">
              <a:latin typeface="+mj-ea"/>
              <a:ea typeface="+mj-ea"/>
            </a:endParaRPr>
          </a:p>
          <a:p>
            <a:pPr lvl="1"/>
            <a:r>
              <a:rPr lang="ja-JP" altLang="en-US" dirty="0" smtClean="0">
                <a:latin typeface="+mj-ea"/>
                <a:ea typeface="+mj-ea"/>
              </a:rPr>
              <a:t>入力が同じ変数</a:t>
            </a:r>
            <a:r>
              <a:rPr lang="en-US" altLang="ja-JP" dirty="0" smtClean="0">
                <a:latin typeface="+mj-ea"/>
                <a:ea typeface="+mj-ea"/>
              </a:rPr>
              <a:t>x⇒</a:t>
            </a:r>
            <a:r>
              <a:rPr lang="ja-JP" altLang="en-US" dirty="0" smtClean="0">
                <a:latin typeface="+mj-ea"/>
                <a:ea typeface="+mj-ea"/>
              </a:rPr>
              <a:t>その素子はいらない．</a:t>
            </a:r>
            <a:endParaRPr lang="en-US" altLang="ja-JP" dirty="0" smtClean="0">
              <a:latin typeface="+mj-ea"/>
              <a:ea typeface="+mj-ea"/>
            </a:endParaRPr>
          </a:p>
          <a:p>
            <a:endParaRPr lang="en-US" altLang="ja-JP" dirty="0" smtClean="0">
              <a:latin typeface="+mj-ea"/>
              <a:ea typeface="+mj-ea"/>
            </a:endParaRPr>
          </a:p>
          <a:p>
            <a:r>
              <a:rPr lang="en-US" altLang="ja-JP" dirty="0">
                <a:latin typeface="+mj-ea"/>
                <a:ea typeface="+mj-ea"/>
              </a:rPr>
              <a:t>x</a:t>
            </a:r>
            <a:r>
              <a:rPr lang="ja-JP" altLang="en-US" dirty="0" smtClean="0">
                <a:latin typeface="+mj-ea"/>
                <a:ea typeface="+mj-ea"/>
              </a:rPr>
              <a:t>の出力次数は少なくとも</a:t>
            </a:r>
            <a:r>
              <a:rPr lang="en-US" altLang="ja-JP" dirty="0" smtClean="0">
                <a:latin typeface="+mj-ea"/>
                <a:ea typeface="+mj-ea"/>
              </a:rPr>
              <a:t>2</a:t>
            </a:r>
            <a:r>
              <a:rPr lang="ja-JP" altLang="en-US" dirty="0" smtClean="0">
                <a:latin typeface="+mj-ea"/>
                <a:ea typeface="+mj-ea"/>
              </a:rPr>
              <a:t>．</a:t>
            </a:r>
            <a:endParaRPr lang="en-US" altLang="ja-JP" dirty="0" smtClean="0">
              <a:latin typeface="+mj-ea"/>
              <a:ea typeface="+mj-ea"/>
            </a:endParaRPr>
          </a:p>
          <a:p>
            <a:pPr lvl="1"/>
            <a:r>
              <a:rPr lang="ja-JP" altLang="en-US" dirty="0" smtClean="0">
                <a:latin typeface="+mj-ea"/>
                <a:ea typeface="+mj-ea"/>
              </a:rPr>
              <a:t>出力次数</a:t>
            </a:r>
            <a:r>
              <a:rPr lang="en-US" altLang="ja-JP" dirty="0" smtClean="0">
                <a:latin typeface="+mj-ea"/>
                <a:ea typeface="+mj-ea"/>
              </a:rPr>
              <a:t>=1⇒</a:t>
            </a:r>
            <a:r>
              <a:rPr lang="en-US" altLang="ja-JP" dirty="0">
                <a:latin typeface="+mj-ea"/>
                <a:ea typeface="+mj-ea"/>
              </a:rPr>
              <a:t>g</a:t>
            </a:r>
            <a:r>
              <a:rPr lang="ja-JP" altLang="en-US" dirty="0" smtClean="0">
                <a:latin typeface="+mj-ea"/>
                <a:ea typeface="+mj-ea"/>
              </a:rPr>
              <a:t>は</a:t>
            </a:r>
            <a:r>
              <a:rPr lang="en-US" altLang="ja-JP" dirty="0" smtClean="0">
                <a:latin typeface="+mj-ea"/>
                <a:ea typeface="+mj-ea"/>
              </a:rPr>
              <a:t>x</a:t>
            </a:r>
            <a:r>
              <a:rPr lang="ja-JP" altLang="en-US" dirty="0" smtClean="0">
                <a:latin typeface="+mj-ea"/>
                <a:ea typeface="+mj-ea"/>
              </a:rPr>
              <a:t>につながる唯一の素子．</a:t>
            </a:r>
            <a:endParaRPr lang="en-US" altLang="ja-JP" dirty="0" smtClean="0">
              <a:latin typeface="+mj-ea"/>
              <a:ea typeface="+mj-ea"/>
            </a:endParaRPr>
          </a:p>
          <a:p>
            <a:pPr lvl="2"/>
            <a:r>
              <a:rPr lang="en-US" altLang="ja-JP" dirty="0">
                <a:latin typeface="+mj-ea"/>
                <a:ea typeface="+mj-ea"/>
              </a:rPr>
              <a:t>y</a:t>
            </a:r>
            <a:r>
              <a:rPr lang="ja-JP" altLang="en-US" dirty="0" smtClean="0">
                <a:latin typeface="+mj-ea"/>
                <a:ea typeface="+mj-ea"/>
              </a:rPr>
              <a:t>に</a:t>
            </a:r>
            <a:r>
              <a:rPr lang="en-US" altLang="ja-JP" dirty="0" smtClean="0">
                <a:latin typeface="+mj-ea"/>
                <a:ea typeface="+mj-ea"/>
              </a:rPr>
              <a:t>0/1 ⇒ </a:t>
            </a:r>
            <a:r>
              <a:rPr lang="en-US" altLang="ja-JP" dirty="0">
                <a:latin typeface="+mj-ea"/>
                <a:ea typeface="+mj-ea"/>
              </a:rPr>
              <a:t>g</a:t>
            </a:r>
            <a:r>
              <a:rPr lang="ja-JP" altLang="en-US" dirty="0" smtClean="0">
                <a:latin typeface="+mj-ea"/>
                <a:ea typeface="+mj-ea"/>
              </a:rPr>
              <a:t>の出力は</a:t>
            </a:r>
            <a:r>
              <a:rPr lang="en-US" altLang="ja-JP" dirty="0" smtClean="0">
                <a:latin typeface="+mj-ea"/>
                <a:ea typeface="+mj-ea"/>
              </a:rPr>
              <a:t>x</a:t>
            </a:r>
            <a:r>
              <a:rPr lang="ja-JP" altLang="en-US" dirty="0" smtClean="0">
                <a:latin typeface="+mj-ea"/>
                <a:ea typeface="+mj-ea"/>
              </a:rPr>
              <a:t>に関係なく決定．</a:t>
            </a:r>
            <a:endParaRPr lang="en-US" altLang="ja-JP" dirty="0">
              <a:latin typeface="+mj-ea"/>
              <a:ea typeface="+mj-ea"/>
            </a:endParaRPr>
          </a:p>
          <a:p>
            <a:pPr lvl="2"/>
            <a:r>
              <a:rPr lang="ja-JP" altLang="en-US" dirty="0" smtClean="0">
                <a:latin typeface="+mj-ea"/>
                <a:ea typeface="+mj-ea"/>
              </a:rPr>
              <a:t>パリティ関数の性質より矛盾．</a:t>
            </a:r>
            <a:endParaRPr lang="en-US" altLang="ja-JP" dirty="0" smtClean="0">
              <a:latin typeface="+mj-ea"/>
              <a:ea typeface="+mj-ea"/>
            </a:endParaRPr>
          </a:p>
          <a:p>
            <a:pPr lvl="1"/>
            <a:endParaRPr kumimoji="1" lang="ja-JP" altLang="en-US" dirty="0"/>
          </a:p>
        </p:txBody>
      </p:sp>
      <p:grpSp>
        <p:nvGrpSpPr>
          <p:cNvPr id="102" name="図形グループ 101"/>
          <p:cNvGrpSpPr/>
          <p:nvPr/>
        </p:nvGrpSpPr>
        <p:grpSpPr>
          <a:xfrm>
            <a:off x="7298544" y="5350840"/>
            <a:ext cx="1364496" cy="1394267"/>
            <a:chOff x="6067112" y="5200322"/>
            <a:chExt cx="1364496" cy="1394267"/>
          </a:xfrm>
        </p:grpSpPr>
        <p:sp>
          <p:nvSpPr>
            <p:cNvPr id="79" name="円/楕円 78"/>
            <p:cNvSpPr/>
            <p:nvPr/>
          </p:nvSpPr>
          <p:spPr bwMode="auto">
            <a:xfrm>
              <a:off x="6969531" y="6107091"/>
              <a:ext cx="462077" cy="48749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</a:rPr>
                <a:t>y</a:t>
              </a: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sp>
          <p:nvSpPr>
            <p:cNvPr id="77" name="円/楕円 76"/>
            <p:cNvSpPr/>
            <p:nvPr/>
          </p:nvSpPr>
          <p:spPr bwMode="auto">
            <a:xfrm>
              <a:off x="6067112" y="6102329"/>
              <a:ext cx="498079" cy="492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dirty="0" smtClean="0">
                  <a:solidFill>
                    <a:schemeClr val="tx1"/>
                  </a:solidFill>
                  <a:latin typeface="+mn-ea"/>
                </a:rPr>
                <a:t>ｘ</a:t>
              </a: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sp>
          <p:nvSpPr>
            <p:cNvPr id="65" name="円/楕円 64"/>
            <p:cNvSpPr/>
            <p:nvPr/>
          </p:nvSpPr>
          <p:spPr bwMode="auto">
            <a:xfrm>
              <a:off x="6497036" y="5200322"/>
              <a:ext cx="539464" cy="50056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dirty="0" smtClean="0">
                  <a:solidFill>
                    <a:schemeClr val="tx1"/>
                  </a:solidFill>
                  <a:latin typeface="+mn-ea"/>
                </a:rPr>
                <a:t>ｇ</a:t>
              </a: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cxnSp>
          <p:nvCxnSpPr>
            <p:cNvPr id="13" name="直線矢印コネクタ 12"/>
            <p:cNvCxnSpPr>
              <a:stCxn id="77" idx="0"/>
              <a:endCxn id="65" idx="3"/>
            </p:cNvCxnSpPr>
            <p:nvPr/>
          </p:nvCxnSpPr>
          <p:spPr bwMode="auto">
            <a:xfrm flipV="1">
              <a:off x="6316152" y="5627580"/>
              <a:ext cx="259887" cy="474749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headEnd type="none" w="med" len="med"/>
              <a:tailEnd type="arrow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>
              <a:stCxn id="79" idx="0"/>
              <a:endCxn id="65" idx="5"/>
            </p:cNvCxnSpPr>
            <p:nvPr/>
          </p:nvCxnSpPr>
          <p:spPr bwMode="auto">
            <a:xfrm flipH="1" flipV="1">
              <a:off x="6957497" y="5627580"/>
              <a:ext cx="243073" cy="479511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headEnd type="none" w="med" len="med"/>
              <a:tailEnd type="arrow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872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n-ea"/>
              </a:rPr>
              <a:t>Parity</a:t>
            </a:r>
            <a:r>
              <a:rPr lang="ja-JP" altLang="en-US" dirty="0">
                <a:latin typeface="+mn-ea"/>
              </a:rPr>
              <a:t>関数の下界証明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+mj-ea"/>
                <a:ea typeface="+mj-ea"/>
              </a:rPr>
              <a:t>x</a:t>
            </a:r>
            <a:r>
              <a:rPr lang="ja-JP" altLang="en-US" dirty="0" smtClean="0">
                <a:latin typeface="+mj-ea"/>
                <a:ea typeface="+mj-ea"/>
              </a:rPr>
              <a:t>の</a:t>
            </a:r>
            <a:r>
              <a:rPr lang="ja-JP" altLang="en-US" dirty="0">
                <a:latin typeface="+mj-ea"/>
                <a:ea typeface="+mj-ea"/>
              </a:rPr>
              <a:t>出力次数は少なくとも</a:t>
            </a:r>
            <a:r>
              <a:rPr lang="en-US" altLang="ja-JP" dirty="0">
                <a:latin typeface="+mj-ea"/>
                <a:ea typeface="+mj-ea"/>
              </a:rPr>
              <a:t>2</a:t>
            </a:r>
            <a:r>
              <a:rPr lang="ja-JP" altLang="en-US" dirty="0" smtClean="0">
                <a:latin typeface="+mj-ea"/>
                <a:ea typeface="+mj-ea"/>
              </a:rPr>
              <a:t>．</a:t>
            </a:r>
            <a:endParaRPr kumimoji="1" lang="en-US" altLang="ja-JP" dirty="0">
              <a:latin typeface="+mj-ea"/>
              <a:ea typeface="+mj-ea"/>
            </a:endParaRPr>
          </a:p>
          <a:p>
            <a:pPr lvl="1"/>
            <a:r>
              <a:rPr lang="en-US" altLang="ja-JP" dirty="0">
                <a:latin typeface="+mj-ea"/>
                <a:ea typeface="+mj-ea"/>
              </a:rPr>
              <a:t>g</a:t>
            </a:r>
            <a:r>
              <a:rPr lang="ja-JP" altLang="en-US" dirty="0" smtClean="0">
                <a:latin typeface="+mj-ea"/>
                <a:ea typeface="+mj-ea"/>
              </a:rPr>
              <a:t>が</a:t>
            </a:r>
            <a:r>
              <a:rPr lang="en-US" altLang="ja-JP" dirty="0" smtClean="0">
                <a:latin typeface="+mj-ea"/>
                <a:ea typeface="+mj-ea"/>
              </a:rPr>
              <a:t>0/1</a:t>
            </a:r>
            <a:r>
              <a:rPr lang="ja-JP" altLang="en-US" dirty="0" smtClean="0">
                <a:latin typeface="+mj-ea"/>
                <a:ea typeface="+mj-ea"/>
              </a:rPr>
              <a:t>になるように</a:t>
            </a:r>
            <a:r>
              <a:rPr lang="en-US" altLang="ja-JP" dirty="0" smtClean="0">
                <a:latin typeface="+mj-ea"/>
                <a:ea typeface="+mj-ea"/>
              </a:rPr>
              <a:t>x</a:t>
            </a:r>
            <a:r>
              <a:rPr lang="ja-JP" altLang="en-US" dirty="0" smtClean="0">
                <a:latin typeface="+mj-ea"/>
                <a:ea typeface="+mj-ea"/>
              </a:rPr>
              <a:t>に</a:t>
            </a:r>
            <a:r>
              <a:rPr lang="en-US" altLang="ja-JP" dirty="0" smtClean="0">
                <a:latin typeface="+mj-ea"/>
                <a:ea typeface="+mj-ea"/>
              </a:rPr>
              <a:t>0/1</a:t>
            </a:r>
            <a:r>
              <a:rPr lang="ja-JP" altLang="en-US" dirty="0" smtClean="0">
                <a:latin typeface="+mj-ea"/>
                <a:ea typeface="+mj-ea"/>
              </a:rPr>
              <a:t>を代入．</a:t>
            </a:r>
            <a:endParaRPr lang="en-US" altLang="ja-JP" dirty="0">
              <a:latin typeface="+mj-ea"/>
              <a:ea typeface="+mj-ea"/>
            </a:endParaRPr>
          </a:p>
          <a:p>
            <a:pPr lvl="1"/>
            <a:r>
              <a:rPr lang="en-US" altLang="ja-JP" dirty="0">
                <a:latin typeface="+mj-ea"/>
                <a:ea typeface="+mj-ea"/>
              </a:rPr>
              <a:t>g</a:t>
            </a:r>
            <a:r>
              <a:rPr lang="ja-JP" altLang="en-US" dirty="0" smtClean="0">
                <a:latin typeface="+mj-ea"/>
                <a:ea typeface="+mj-ea"/>
              </a:rPr>
              <a:t>が出力素子はありえない</a:t>
            </a:r>
            <a:endParaRPr lang="en-US" altLang="ja-JP" dirty="0" smtClean="0">
              <a:latin typeface="+mj-ea"/>
              <a:ea typeface="+mj-ea"/>
            </a:endParaRPr>
          </a:p>
          <a:p>
            <a:pPr lvl="2"/>
            <a:r>
              <a:rPr lang="ja-JP" altLang="en-US" dirty="0" smtClean="0">
                <a:latin typeface="+mj-ea"/>
                <a:ea typeface="+mj-ea"/>
              </a:rPr>
              <a:t>パリティ関数に矛盾するから．</a:t>
            </a:r>
            <a:endParaRPr lang="en-US" altLang="ja-JP" dirty="0" smtClean="0">
              <a:latin typeface="+mj-ea"/>
              <a:ea typeface="+mj-ea"/>
            </a:endParaRPr>
          </a:p>
          <a:p>
            <a:pPr lvl="1"/>
            <a:r>
              <a:rPr lang="en-US" altLang="ja-JP" dirty="0">
                <a:latin typeface="+mj-ea"/>
                <a:ea typeface="+mj-ea"/>
              </a:rPr>
              <a:t>g</a:t>
            </a:r>
            <a:r>
              <a:rPr lang="ja-JP" altLang="en-US" dirty="0" smtClean="0">
                <a:latin typeface="+mj-ea"/>
                <a:ea typeface="+mj-ea"/>
              </a:rPr>
              <a:t>は素子</a:t>
            </a:r>
            <a:r>
              <a:rPr lang="en-US" altLang="ja-JP" dirty="0">
                <a:latin typeface="+mj-ea"/>
                <a:ea typeface="+mj-ea"/>
              </a:rPr>
              <a:t>h</a:t>
            </a:r>
            <a:r>
              <a:rPr lang="ja-JP" altLang="en-US" dirty="0" smtClean="0">
                <a:latin typeface="+mj-ea"/>
                <a:ea typeface="+mj-ea"/>
              </a:rPr>
              <a:t>につながっている．</a:t>
            </a:r>
            <a:endParaRPr lang="en-US" altLang="ja-JP" dirty="0" smtClean="0">
              <a:latin typeface="+mj-ea"/>
              <a:ea typeface="+mj-ea"/>
            </a:endParaRPr>
          </a:p>
          <a:p>
            <a:pPr lvl="1"/>
            <a:endParaRPr kumimoji="1" lang="en-US" altLang="ja-JP" dirty="0" smtClean="0">
              <a:latin typeface="+mj-ea"/>
              <a:ea typeface="+mj-ea"/>
            </a:endParaRPr>
          </a:p>
          <a:p>
            <a:r>
              <a:rPr lang="ja-JP" altLang="en-US" dirty="0" smtClean="0">
                <a:latin typeface="+mj-ea"/>
                <a:ea typeface="+mj-ea"/>
              </a:rPr>
              <a:t>場合分け</a:t>
            </a:r>
            <a:endParaRPr lang="en-US" altLang="ja-JP" dirty="0" smtClean="0">
              <a:latin typeface="+mj-ea"/>
              <a:ea typeface="+mj-ea"/>
            </a:endParaRPr>
          </a:p>
          <a:p>
            <a:pPr lvl="1"/>
            <a:r>
              <a:rPr lang="en-US" altLang="ja-JP" dirty="0" smtClean="0">
                <a:latin typeface="+mj-ea"/>
                <a:ea typeface="+mj-ea"/>
              </a:rPr>
              <a:t>g’ = h</a:t>
            </a:r>
            <a:endParaRPr lang="en-US" altLang="ja-JP" dirty="0">
              <a:latin typeface="+mj-ea"/>
              <a:ea typeface="+mj-ea"/>
            </a:endParaRPr>
          </a:p>
          <a:p>
            <a:pPr lvl="1"/>
            <a:r>
              <a:rPr lang="en-US" altLang="ja-JP" dirty="0" smtClean="0">
                <a:latin typeface="+mj-ea"/>
                <a:ea typeface="+mj-ea"/>
              </a:rPr>
              <a:t>g’ ≠ h</a:t>
            </a:r>
            <a:endParaRPr kumimoji="1" lang="en-US" altLang="ja-JP" dirty="0">
              <a:latin typeface="+mj-ea"/>
              <a:ea typeface="+mj-ea"/>
            </a:endParaRPr>
          </a:p>
          <a:p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grpSp>
        <p:nvGrpSpPr>
          <p:cNvPr id="102" name="図形グループ 101"/>
          <p:cNvGrpSpPr/>
          <p:nvPr/>
        </p:nvGrpSpPr>
        <p:grpSpPr>
          <a:xfrm>
            <a:off x="7275643" y="3642349"/>
            <a:ext cx="1364496" cy="1394267"/>
            <a:chOff x="6067112" y="5200322"/>
            <a:chExt cx="1364496" cy="1394267"/>
          </a:xfrm>
        </p:grpSpPr>
        <p:sp>
          <p:nvSpPr>
            <p:cNvPr id="79" name="円/楕円 78"/>
            <p:cNvSpPr/>
            <p:nvPr/>
          </p:nvSpPr>
          <p:spPr bwMode="auto">
            <a:xfrm>
              <a:off x="6969531" y="6107091"/>
              <a:ext cx="462077" cy="48749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</a:rPr>
                <a:t>y</a:t>
              </a: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sp>
          <p:nvSpPr>
            <p:cNvPr id="77" name="円/楕円 76"/>
            <p:cNvSpPr/>
            <p:nvPr/>
          </p:nvSpPr>
          <p:spPr bwMode="auto">
            <a:xfrm>
              <a:off x="6067112" y="6102329"/>
              <a:ext cx="498079" cy="492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dirty="0" smtClean="0">
                  <a:solidFill>
                    <a:schemeClr val="tx1"/>
                  </a:solidFill>
                  <a:latin typeface="+mn-ea"/>
                </a:rPr>
                <a:t>ｘ</a:t>
              </a: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sp>
          <p:nvSpPr>
            <p:cNvPr id="65" name="円/楕円 64"/>
            <p:cNvSpPr/>
            <p:nvPr/>
          </p:nvSpPr>
          <p:spPr bwMode="auto">
            <a:xfrm>
              <a:off x="6497036" y="5200322"/>
              <a:ext cx="539464" cy="50056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dirty="0">
                  <a:solidFill>
                    <a:schemeClr val="tx1"/>
                  </a:solidFill>
                  <a:latin typeface="+mn-ea"/>
                </a:rPr>
                <a:t>g</a:t>
              </a: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cxnSp>
          <p:nvCxnSpPr>
            <p:cNvPr id="13" name="直線矢印コネクタ 12"/>
            <p:cNvCxnSpPr>
              <a:stCxn id="77" idx="0"/>
              <a:endCxn id="65" idx="3"/>
            </p:cNvCxnSpPr>
            <p:nvPr/>
          </p:nvCxnSpPr>
          <p:spPr bwMode="auto">
            <a:xfrm flipV="1">
              <a:off x="6316152" y="5627580"/>
              <a:ext cx="259887" cy="474749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headEnd type="none" w="med" len="med"/>
              <a:tailEnd type="arrow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>
              <a:stCxn id="79" idx="0"/>
              <a:endCxn id="65" idx="5"/>
            </p:cNvCxnSpPr>
            <p:nvPr/>
          </p:nvCxnSpPr>
          <p:spPr bwMode="auto">
            <a:xfrm flipH="1" flipV="1">
              <a:off x="6957497" y="5627580"/>
              <a:ext cx="243073" cy="479511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headEnd type="none" w="med" len="med"/>
              <a:tailEnd type="arrow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0" name="円/楕円 9"/>
          <p:cNvSpPr/>
          <p:nvPr/>
        </p:nvSpPr>
        <p:spPr bwMode="auto">
          <a:xfrm>
            <a:off x="6736179" y="3642349"/>
            <a:ext cx="539464" cy="500564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g’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cxnSp>
        <p:nvCxnSpPr>
          <p:cNvPr id="5" name="直線矢印コネクタ 4"/>
          <p:cNvCxnSpPr>
            <a:stCxn id="77" idx="0"/>
            <a:endCxn id="10" idx="5"/>
          </p:cNvCxnSpPr>
          <p:nvPr/>
        </p:nvCxnSpPr>
        <p:spPr bwMode="auto">
          <a:xfrm flipH="1" flipV="1">
            <a:off x="7196640" y="4069607"/>
            <a:ext cx="328043" cy="474749"/>
          </a:xfrm>
          <a:prstGeom prst="straightConnector1">
            <a:avLst/>
          </a:prstGeom>
          <a:ln w="19050" cmpd="sng">
            <a:solidFill>
              <a:srgbClr val="008000"/>
            </a:solidFill>
            <a:headEnd type="none" w="med" len="med"/>
            <a:tailEnd type="arrow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円/楕円 13"/>
          <p:cNvSpPr/>
          <p:nvPr/>
        </p:nvSpPr>
        <p:spPr bwMode="auto">
          <a:xfrm>
            <a:off x="7908330" y="2731712"/>
            <a:ext cx="539464" cy="500564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>
                <a:solidFill>
                  <a:schemeClr val="tx1"/>
                </a:solidFill>
                <a:latin typeface="+mn-ea"/>
              </a:rPr>
              <a:t>h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cxnSp>
        <p:nvCxnSpPr>
          <p:cNvPr id="7" name="直線矢印コネクタ 6"/>
          <p:cNvCxnSpPr>
            <a:stCxn id="65" idx="0"/>
            <a:endCxn id="14" idx="4"/>
          </p:cNvCxnSpPr>
          <p:nvPr/>
        </p:nvCxnSpPr>
        <p:spPr bwMode="auto">
          <a:xfrm flipV="1">
            <a:off x="7975299" y="3232276"/>
            <a:ext cx="202763" cy="410073"/>
          </a:xfrm>
          <a:prstGeom prst="straightConnector1">
            <a:avLst/>
          </a:prstGeom>
          <a:ln w="19050" cmpd="sng">
            <a:solidFill>
              <a:srgbClr val="008000"/>
            </a:solidFill>
            <a:headEnd type="none" w="med" len="med"/>
            <a:tailEnd type="arrow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28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n-ea"/>
              </a:rPr>
              <a:t>Parity</a:t>
            </a:r>
            <a:r>
              <a:rPr lang="ja-JP" altLang="en-US" dirty="0">
                <a:latin typeface="+mn-ea"/>
              </a:rPr>
              <a:t>関数の下界証明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+mj-ea"/>
                <a:ea typeface="+mj-ea"/>
              </a:rPr>
              <a:t>g’=h </a:t>
            </a:r>
          </a:p>
          <a:p>
            <a:pPr lvl="1"/>
            <a:r>
              <a:rPr lang="en-US" altLang="ja-JP" dirty="0" smtClean="0">
                <a:latin typeface="+mj-ea"/>
                <a:ea typeface="+mj-ea"/>
              </a:rPr>
              <a:t>g’</a:t>
            </a:r>
            <a:r>
              <a:rPr lang="ja-JP" altLang="en-US" dirty="0" smtClean="0">
                <a:latin typeface="+mj-ea"/>
                <a:ea typeface="+mj-ea"/>
              </a:rPr>
              <a:t>が定数になるように</a:t>
            </a:r>
            <a:r>
              <a:rPr lang="en-US" altLang="ja-JP" dirty="0" smtClean="0">
                <a:latin typeface="+mj-ea"/>
                <a:ea typeface="+mj-ea"/>
              </a:rPr>
              <a:t>x</a:t>
            </a:r>
            <a:r>
              <a:rPr lang="ja-JP" altLang="en-US" dirty="0" smtClean="0">
                <a:latin typeface="+mj-ea"/>
                <a:ea typeface="+mj-ea"/>
              </a:rPr>
              <a:t>の値を決定．</a:t>
            </a:r>
            <a:endParaRPr lang="en-US" altLang="ja-JP" dirty="0" smtClean="0">
              <a:latin typeface="+mj-ea"/>
              <a:ea typeface="+mj-ea"/>
            </a:endParaRPr>
          </a:p>
          <a:p>
            <a:pPr lvl="1"/>
            <a:r>
              <a:rPr lang="en-US" altLang="ja-JP" dirty="0" smtClean="0">
                <a:latin typeface="+mj-ea"/>
                <a:ea typeface="+mj-ea"/>
              </a:rPr>
              <a:t>g, g’, p</a:t>
            </a:r>
            <a:r>
              <a:rPr lang="ja-JP" altLang="en-US" dirty="0" smtClean="0">
                <a:latin typeface="+mj-ea"/>
                <a:ea typeface="+mj-ea"/>
              </a:rPr>
              <a:t>すべて消える．</a:t>
            </a:r>
            <a:endParaRPr kumimoji="1" lang="en-US" altLang="ja-JP" dirty="0">
              <a:latin typeface="+mj-ea"/>
              <a:ea typeface="+mj-ea"/>
            </a:endParaRPr>
          </a:p>
          <a:p>
            <a:pPr marL="457200" lvl="1" indent="0">
              <a:buNone/>
            </a:pPr>
            <a:endParaRPr kumimoji="1" lang="en-US" altLang="ja-JP" dirty="0" smtClean="0">
              <a:latin typeface="+mj-ea"/>
              <a:ea typeface="+mj-ea"/>
            </a:endParaRP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ja-JP" dirty="0">
                <a:latin typeface="+mj-ea"/>
              </a:rPr>
              <a:t>g’ ≠ h</a:t>
            </a:r>
          </a:p>
          <a:p>
            <a:pPr lvl="1"/>
            <a:r>
              <a:rPr lang="en-US" altLang="ja-JP" dirty="0">
                <a:latin typeface="+mj-ea"/>
                <a:ea typeface="+mj-ea"/>
              </a:rPr>
              <a:t>g</a:t>
            </a:r>
            <a:r>
              <a:rPr lang="ja-JP" altLang="en-US" dirty="0" smtClean="0">
                <a:latin typeface="+mj-ea"/>
                <a:ea typeface="+mj-ea"/>
              </a:rPr>
              <a:t>が定数になるように</a:t>
            </a:r>
            <a:r>
              <a:rPr lang="en-US" altLang="ja-JP" dirty="0" smtClean="0">
                <a:latin typeface="+mj-ea"/>
                <a:ea typeface="+mj-ea"/>
              </a:rPr>
              <a:t>x</a:t>
            </a:r>
            <a:r>
              <a:rPr lang="ja-JP" altLang="en-US" dirty="0" smtClean="0">
                <a:latin typeface="+mj-ea"/>
                <a:ea typeface="+mj-ea"/>
              </a:rPr>
              <a:t>の値を決定．</a:t>
            </a:r>
            <a:endParaRPr lang="en-US" altLang="ja-JP" dirty="0">
              <a:latin typeface="+mj-ea"/>
              <a:ea typeface="+mj-ea"/>
            </a:endParaRPr>
          </a:p>
          <a:p>
            <a:pPr lvl="1"/>
            <a:r>
              <a:rPr lang="en-US" altLang="ja-JP" dirty="0" smtClean="0">
                <a:latin typeface="+mj-ea"/>
                <a:ea typeface="+mj-ea"/>
              </a:rPr>
              <a:t>g, g’, h</a:t>
            </a:r>
            <a:r>
              <a:rPr lang="ja-JP" altLang="en-US" dirty="0" smtClean="0">
                <a:latin typeface="+mj-ea"/>
                <a:ea typeface="+mj-ea"/>
              </a:rPr>
              <a:t>すべて消える．</a:t>
            </a:r>
            <a:endParaRPr lang="en-US" altLang="ja-JP" dirty="0" smtClean="0">
              <a:latin typeface="+mj-ea"/>
              <a:ea typeface="+mj-ea"/>
            </a:endParaRPr>
          </a:p>
          <a:p>
            <a:pPr lvl="1"/>
            <a:endParaRPr kumimoji="1" lang="en-US" altLang="ja-JP" dirty="0">
              <a:latin typeface="+mj-ea"/>
              <a:ea typeface="+mj-ea"/>
            </a:endParaRPr>
          </a:p>
          <a:p>
            <a:r>
              <a:rPr lang="ja-JP" altLang="en-US" dirty="0" smtClean="0">
                <a:latin typeface="+mj-ea"/>
                <a:ea typeface="+mj-ea"/>
              </a:rPr>
              <a:t>少なくとも</a:t>
            </a:r>
            <a:r>
              <a:rPr lang="en-US" altLang="ja-JP" dirty="0" smtClean="0">
                <a:latin typeface="+mj-ea"/>
                <a:ea typeface="+mj-ea"/>
              </a:rPr>
              <a:t>3</a:t>
            </a:r>
            <a:r>
              <a:rPr lang="ja-JP" altLang="en-US" dirty="0" smtClean="0">
                <a:latin typeface="+mj-ea"/>
                <a:ea typeface="+mj-ea"/>
              </a:rPr>
              <a:t>個素子が消える．</a:t>
            </a:r>
            <a:endParaRPr kumimoji="1" lang="en-US" altLang="ja-JP" dirty="0">
              <a:latin typeface="+mj-ea"/>
              <a:ea typeface="+mj-ea"/>
            </a:endParaRPr>
          </a:p>
          <a:p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grpSp>
        <p:nvGrpSpPr>
          <p:cNvPr id="102" name="図形グループ 101"/>
          <p:cNvGrpSpPr/>
          <p:nvPr/>
        </p:nvGrpSpPr>
        <p:grpSpPr>
          <a:xfrm>
            <a:off x="7514112" y="2536937"/>
            <a:ext cx="1364496" cy="1394267"/>
            <a:chOff x="6067112" y="5200322"/>
            <a:chExt cx="1364496" cy="1394267"/>
          </a:xfrm>
        </p:grpSpPr>
        <p:sp>
          <p:nvSpPr>
            <p:cNvPr id="79" name="円/楕円 78"/>
            <p:cNvSpPr/>
            <p:nvPr/>
          </p:nvSpPr>
          <p:spPr bwMode="auto">
            <a:xfrm>
              <a:off x="6969531" y="6107091"/>
              <a:ext cx="462077" cy="48749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</a:rPr>
                <a:t>y</a:t>
              </a: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sp>
          <p:nvSpPr>
            <p:cNvPr id="77" name="円/楕円 76"/>
            <p:cNvSpPr/>
            <p:nvPr/>
          </p:nvSpPr>
          <p:spPr bwMode="auto">
            <a:xfrm>
              <a:off x="6067112" y="6102329"/>
              <a:ext cx="498079" cy="492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dirty="0" smtClean="0">
                  <a:solidFill>
                    <a:schemeClr val="tx1"/>
                  </a:solidFill>
                  <a:latin typeface="+mn-ea"/>
                </a:rPr>
                <a:t>ｘ</a:t>
              </a: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sp>
          <p:nvSpPr>
            <p:cNvPr id="65" name="円/楕円 64"/>
            <p:cNvSpPr/>
            <p:nvPr/>
          </p:nvSpPr>
          <p:spPr bwMode="auto">
            <a:xfrm>
              <a:off x="6497036" y="5200322"/>
              <a:ext cx="539464" cy="50056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dirty="0">
                  <a:solidFill>
                    <a:schemeClr val="tx1"/>
                  </a:solidFill>
                  <a:latin typeface="+mn-ea"/>
                </a:rPr>
                <a:t>g</a:t>
              </a: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cxnSp>
          <p:nvCxnSpPr>
            <p:cNvPr id="13" name="直線矢印コネクタ 12"/>
            <p:cNvCxnSpPr>
              <a:stCxn id="77" idx="0"/>
              <a:endCxn id="65" idx="3"/>
            </p:cNvCxnSpPr>
            <p:nvPr/>
          </p:nvCxnSpPr>
          <p:spPr bwMode="auto">
            <a:xfrm flipV="1">
              <a:off x="6316152" y="5627580"/>
              <a:ext cx="259887" cy="474749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headEnd type="none" w="med" len="med"/>
              <a:tailEnd type="arrow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>
              <a:stCxn id="79" idx="0"/>
              <a:endCxn id="65" idx="5"/>
            </p:cNvCxnSpPr>
            <p:nvPr/>
          </p:nvCxnSpPr>
          <p:spPr bwMode="auto">
            <a:xfrm flipH="1" flipV="1">
              <a:off x="6957497" y="5627580"/>
              <a:ext cx="243073" cy="479511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headEnd type="none" w="med" len="med"/>
              <a:tailEnd type="arrow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0" name="円/楕円 9"/>
          <p:cNvSpPr/>
          <p:nvPr/>
        </p:nvSpPr>
        <p:spPr bwMode="auto">
          <a:xfrm>
            <a:off x="6974648" y="2536937"/>
            <a:ext cx="539464" cy="500564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g’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cxnSp>
        <p:nvCxnSpPr>
          <p:cNvPr id="5" name="直線矢印コネクタ 4"/>
          <p:cNvCxnSpPr>
            <a:stCxn id="77" idx="0"/>
            <a:endCxn id="10" idx="5"/>
          </p:cNvCxnSpPr>
          <p:nvPr/>
        </p:nvCxnSpPr>
        <p:spPr bwMode="auto">
          <a:xfrm flipH="1" flipV="1">
            <a:off x="7435109" y="2964195"/>
            <a:ext cx="328043" cy="474749"/>
          </a:xfrm>
          <a:prstGeom prst="straightConnector1">
            <a:avLst/>
          </a:prstGeom>
          <a:ln w="19050" cmpd="sng">
            <a:solidFill>
              <a:srgbClr val="008000"/>
            </a:solidFill>
            <a:headEnd type="none" w="med" len="med"/>
            <a:tailEnd type="arrow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円/楕円 13"/>
          <p:cNvSpPr/>
          <p:nvPr/>
        </p:nvSpPr>
        <p:spPr bwMode="auto">
          <a:xfrm>
            <a:off x="6974648" y="1753300"/>
            <a:ext cx="539464" cy="500564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>
                <a:solidFill>
                  <a:schemeClr val="tx1"/>
                </a:solidFill>
                <a:latin typeface="+mn-ea"/>
              </a:rPr>
              <a:t>p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cxnSp>
        <p:nvCxnSpPr>
          <p:cNvPr id="6" name="直線矢印コネクタ 5"/>
          <p:cNvCxnSpPr>
            <a:stCxn id="65" idx="2"/>
            <a:endCxn id="10" idx="6"/>
          </p:cNvCxnSpPr>
          <p:nvPr/>
        </p:nvCxnSpPr>
        <p:spPr bwMode="auto">
          <a:xfrm flipH="1">
            <a:off x="7514112" y="2787219"/>
            <a:ext cx="429924" cy="0"/>
          </a:xfrm>
          <a:prstGeom prst="straightConnector1">
            <a:avLst/>
          </a:prstGeom>
          <a:ln w="19050" cmpd="sng">
            <a:solidFill>
              <a:srgbClr val="008000"/>
            </a:solidFill>
            <a:headEnd type="none" w="med" len="med"/>
            <a:tailEnd type="arrow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>
            <a:stCxn id="10" idx="0"/>
            <a:endCxn id="14" idx="4"/>
          </p:cNvCxnSpPr>
          <p:nvPr/>
        </p:nvCxnSpPr>
        <p:spPr bwMode="auto">
          <a:xfrm flipV="1">
            <a:off x="7244380" y="2253864"/>
            <a:ext cx="0" cy="283073"/>
          </a:xfrm>
          <a:prstGeom prst="straightConnector1">
            <a:avLst/>
          </a:prstGeom>
          <a:ln w="19050" cmpd="sng">
            <a:solidFill>
              <a:srgbClr val="008000"/>
            </a:solidFill>
            <a:headEnd type="none" w="med" len="med"/>
            <a:tailEnd type="arrow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8" name="図形グループ 17"/>
          <p:cNvGrpSpPr/>
          <p:nvPr/>
        </p:nvGrpSpPr>
        <p:grpSpPr>
          <a:xfrm>
            <a:off x="7329943" y="5311333"/>
            <a:ext cx="1364496" cy="1394267"/>
            <a:chOff x="6067112" y="5200322"/>
            <a:chExt cx="1364496" cy="1394267"/>
          </a:xfrm>
        </p:grpSpPr>
        <p:sp>
          <p:nvSpPr>
            <p:cNvPr id="19" name="円/楕円 18"/>
            <p:cNvSpPr/>
            <p:nvPr/>
          </p:nvSpPr>
          <p:spPr bwMode="auto">
            <a:xfrm>
              <a:off x="6969531" y="6107091"/>
              <a:ext cx="462077" cy="48749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</a:rPr>
                <a:t>y</a:t>
              </a: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sp>
          <p:nvSpPr>
            <p:cNvPr id="20" name="円/楕円 19"/>
            <p:cNvSpPr/>
            <p:nvPr/>
          </p:nvSpPr>
          <p:spPr bwMode="auto">
            <a:xfrm>
              <a:off x="6067112" y="6102329"/>
              <a:ext cx="498079" cy="492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dirty="0" smtClean="0">
                  <a:solidFill>
                    <a:schemeClr val="tx1"/>
                  </a:solidFill>
                  <a:latin typeface="+mn-ea"/>
                </a:rPr>
                <a:t>ｘ</a:t>
              </a: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sp>
          <p:nvSpPr>
            <p:cNvPr id="21" name="円/楕円 20"/>
            <p:cNvSpPr/>
            <p:nvPr/>
          </p:nvSpPr>
          <p:spPr bwMode="auto">
            <a:xfrm>
              <a:off x="6497036" y="5200322"/>
              <a:ext cx="539464" cy="50056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dirty="0">
                  <a:solidFill>
                    <a:schemeClr val="tx1"/>
                  </a:solidFill>
                  <a:latin typeface="+mn-ea"/>
                </a:rPr>
                <a:t>g</a:t>
              </a: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cxnSp>
          <p:nvCxnSpPr>
            <p:cNvPr id="22" name="直線矢印コネクタ 21"/>
            <p:cNvCxnSpPr>
              <a:stCxn id="20" idx="0"/>
              <a:endCxn id="21" idx="3"/>
            </p:cNvCxnSpPr>
            <p:nvPr/>
          </p:nvCxnSpPr>
          <p:spPr bwMode="auto">
            <a:xfrm flipV="1">
              <a:off x="6316152" y="5627580"/>
              <a:ext cx="259887" cy="474749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headEnd type="none" w="med" len="med"/>
              <a:tailEnd type="arrow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>
              <a:stCxn id="19" idx="0"/>
              <a:endCxn id="21" idx="5"/>
            </p:cNvCxnSpPr>
            <p:nvPr/>
          </p:nvCxnSpPr>
          <p:spPr bwMode="auto">
            <a:xfrm flipH="1" flipV="1">
              <a:off x="6957497" y="5627580"/>
              <a:ext cx="243073" cy="479511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headEnd type="none" w="med" len="med"/>
              <a:tailEnd type="arrow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4" name="円/楕円 23"/>
          <p:cNvSpPr/>
          <p:nvPr/>
        </p:nvSpPr>
        <p:spPr bwMode="auto">
          <a:xfrm>
            <a:off x="6790479" y="5311333"/>
            <a:ext cx="539464" cy="500564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g’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cxnSp>
        <p:nvCxnSpPr>
          <p:cNvPr id="25" name="直線矢印コネクタ 24"/>
          <p:cNvCxnSpPr>
            <a:stCxn id="20" idx="0"/>
            <a:endCxn id="24" idx="5"/>
          </p:cNvCxnSpPr>
          <p:nvPr/>
        </p:nvCxnSpPr>
        <p:spPr bwMode="auto">
          <a:xfrm flipH="1" flipV="1">
            <a:off x="7250940" y="5738591"/>
            <a:ext cx="328043" cy="474749"/>
          </a:xfrm>
          <a:prstGeom prst="straightConnector1">
            <a:avLst/>
          </a:prstGeom>
          <a:ln w="19050" cmpd="sng">
            <a:solidFill>
              <a:srgbClr val="008000"/>
            </a:solidFill>
            <a:headEnd type="none" w="med" len="med"/>
            <a:tailEnd type="arrow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円/楕円 25"/>
          <p:cNvSpPr/>
          <p:nvPr/>
        </p:nvSpPr>
        <p:spPr bwMode="auto">
          <a:xfrm>
            <a:off x="7962630" y="4400696"/>
            <a:ext cx="539464" cy="500564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>
                <a:solidFill>
                  <a:schemeClr val="tx1"/>
                </a:solidFill>
                <a:latin typeface="+mn-ea"/>
              </a:rPr>
              <a:t>h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cxnSp>
        <p:nvCxnSpPr>
          <p:cNvPr id="27" name="直線矢印コネクタ 26"/>
          <p:cNvCxnSpPr>
            <a:stCxn id="21" idx="0"/>
            <a:endCxn id="26" idx="4"/>
          </p:cNvCxnSpPr>
          <p:nvPr/>
        </p:nvCxnSpPr>
        <p:spPr bwMode="auto">
          <a:xfrm flipV="1">
            <a:off x="8029599" y="4901260"/>
            <a:ext cx="202763" cy="410073"/>
          </a:xfrm>
          <a:prstGeom prst="straightConnector1">
            <a:avLst/>
          </a:prstGeom>
          <a:ln w="19050" cmpd="sng">
            <a:solidFill>
              <a:srgbClr val="008000"/>
            </a:solidFill>
            <a:headEnd type="none" w="med" len="med"/>
            <a:tailEnd type="arrow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54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n-ea"/>
                <a:ea typeface="+mn-ea"/>
              </a:rPr>
              <a:t>Parity</a:t>
            </a:r>
            <a:r>
              <a:rPr lang="ja-JP" altLang="en-US" dirty="0" smtClean="0">
                <a:latin typeface="+mn-ea"/>
                <a:ea typeface="+mn-ea"/>
              </a:rPr>
              <a:t>関数の下界証明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+mn-ea"/>
              </a:rPr>
              <a:t>手法：</a:t>
            </a:r>
            <a:r>
              <a:rPr kumimoji="1" lang="en-US" altLang="ja-JP" dirty="0" smtClean="0">
                <a:latin typeface="+mn-ea"/>
              </a:rPr>
              <a:t>Gate Elimination</a:t>
            </a:r>
          </a:p>
          <a:p>
            <a:pPr lvl="1"/>
            <a:r>
              <a:rPr lang="en-US" altLang="ja-JP" dirty="0" smtClean="0">
                <a:latin typeface="+mn-ea"/>
              </a:rPr>
              <a:t>Parity</a:t>
            </a:r>
            <a:r>
              <a:rPr lang="ja-JP" altLang="en-US" dirty="0" smtClean="0">
                <a:latin typeface="+mn-ea"/>
              </a:rPr>
              <a:t>関数を計算する最小回路</a:t>
            </a:r>
            <a:r>
              <a:rPr lang="en-US" altLang="ja-JP" dirty="0" smtClean="0">
                <a:latin typeface="+mn-ea"/>
              </a:rPr>
              <a:t>C</a:t>
            </a:r>
            <a:r>
              <a:rPr lang="ja-JP" altLang="en-US" dirty="0" smtClean="0">
                <a:latin typeface="+mn-ea"/>
              </a:rPr>
              <a:t>を仮定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適切な</a:t>
            </a:r>
            <a:r>
              <a:rPr kumimoji="1" lang="ja-JP" altLang="en-US" dirty="0" smtClean="0">
                <a:latin typeface="+mn-ea"/>
              </a:rPr>
              <a:t>変数に</a:t>
            </a:r>
            <a:r>
              <a:rPr kumimoji="1" lang="en-US" altLang="ja-JP" dirty="0" smtClean="0">
                <a:latin typeface="+mn-ea"/>
              </a:rPr>
              <a:t>0/1</a:t>
            </a:r>
            <a:r>
              <a:rPr kumimoji="1" lang="ja-JP" altLang="en-US" dirty="0" smtClean="0">
                <a:latin typeface="+mn-ea"/>
              </a:rPr>
              <a:t>を割当</a:t>
            </a:r>
            <a:endParaRPr kumimoji="1" lang="en-US" altLang="ja-JP" dirty="0" smtClean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各変数割当で出力が決まる素子数ｓは</a:t>
            </a:r>
            <a:r>
              <a:rPr lang="en-US" altLang="ja-JP" dirty="0" smtClean="0">
                <a:latin typeface="+mn-ea"/>
              </a:rPr>
              <a:t>3</a:t>
            </a:r>
            <a:r>
              <a:rPr lang="ja-JP" altLang="en-US" dirty="0" smtClean="0">
                <a:latin typeface="+mn-ea"/>
              </a:rPr>
              <a:t>以上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Parity</a:t>
            </a:r>
            <a:r>
              <a:rPr lang="ja-JP" altLang="en-US" dirty="0" smtClean="0">
                <a:latin typeface="+mn-ea"/>
              </a:rPr>
              <a:t>関数が</a:t>
            </a:r>
            <a:r>
              <a:rPr lang="en-US" altLang="ja-JP" dirty="0" smtClean="0">
                <a:latin typeface="+mn-ea"/>
              </a:rPr>
              <a:t>0/1</a:t>
            </a:r>
            <a:r>
              <a:rPr lang="ja-JP" altLang="en-US" dirty="0" smtClean="0">
                <a:latin typeface="+mn-ea"/>
              </a:rPr>
              <a:t>になるまでｔ回繰り返す．</a:t>
            </a:r>
            <a:endParaRPr lang="en-US" altLang="ja-JP" dirty="0" smtClean="0">
              <a:latin typeface="+mn-ea"/>
            </a:endParaRPr>
          </a:p>
          <a:p>
            <a:pPr lvl="2"/>
            <a:r>
              <a:rPr lang="ja-JP" altLang="en-US" dirty="0" smtClean="0">
                <a:latin typeface="+mn-ea"/>
              </a:rPr>
              <a:t>ｔ</a:t>
            </a:r>
            <a:r>
              <a:rPr lang="en-US" altLang="ja-JP" dirty="0" smtClean="0">
                <a:latin typeface="+mn-ea"/>
              </a:rPr>
              <a:t>=</a:t>
            </a:r>
            <a:r>
              <a:rPr lang="ja-JP" altLang="en-US" dirty="0" smtClean="0">
                <a:latin typeface="+mn-ea"/>
              </a:rPr>
              <a:t>ｎ</a:t>
            </a:r>
            <a:r>
              <a:rPr lang="en-US" altLang="ja-JP" dirty="0" smtClean="0">
                <a:latin typeface="+mn-ea"/>
              </a:rPr>
              <a:t>−1</a:t>
            </a:r>
          </a:p>
          <a:p>
            <a:pPr lvl="1"/>
            <a:r>
              <a:rPr lang="en-US" altLang="ja-JP" dirty="0" smtClean="0">
                <a:latin typeface="+mn-ea"/>
              </a:rPr>
              <a:t>C</a:t>
            </a:r>
            <a:r>
              <a:rPr lang="ja-JP" altLang="en-US" dirty="0" smtClean="0">
                <a:latin typeface="+mn-ea"/>
              </a:rPr>
              <a:t>のサイズは少なくとも</a:t>
            </a:r>
            <a:r>
              <a:rPr lang="en-US" altLang="ja-JP" dirty="0" smtClean="0">
                <a:latin typeface="+mn-ea"/>
              </a:rPr>
              <a:t>3(n-1)</a:t>
            </a:r>
          </a:p>
        </p:txBody>
      </p:sp>
    </p:spTree>
    <p:extLst>
      <p:ext uri="{BB962C8B-B14F-4D97-AF65-F5344CB8AC3E}">
        <p14:creationId xmlns:p14="http://schemas.microsoft.com/office/powerpoint/2010/main" val="32712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目標：サイズ下界</a:t>
            </a:r>
            <a:r>
              <a:rPr kumimoji="1" lang="en-US" altLang="ja-JP" dirty="0" err="1" smtClean="0"/>
              <a:t>Ω</a:t>
            </a:r>
            <a:r>
              <a:rPr kumimoji="1" lang="en-US" altLang="ja-JP" dirty="0" smtClean="0"/>
              <a:t>(</a:t>
            </a:r>
            <a:r>
              <a:rPr lang="en-US" altLang="ja-JP" dirty="0" err="1" smtClean="0"/>
              <a:t>nl</a:t>
            </a:r>
            <a:r>
              <a:rPr kumimoji="1" lang="en-US" altLang="ja-JP" dirty="0" err="1" smtClean="0"/>
              <a:t>ogn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n-ea"/>
              </a:rPr>
              <a:t>Gate Elimination</a:t>
            </a:r>
            <a:r>
              <a:rPr kumimoji="1" lang="ja-JP" altLang="en-US" dirty="0" smtClean="0">
                <a:latin typeface="+mn-ea"/>
              </a:rPr>
              <a:t>？</a:t>
            </a:r>
            <a:endParaRPr kumimoji="1"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NP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に入る関数</a:t>
            </a:r>
            <a:r>
              <a:rPr lang="ja-JP" altLang="en-US" dirty="0">
                <a:latin typeface="+mn-ea"/>
              </a:rPr>
              <a:t>を計算する最小回路</a:t>
            </a:r>
            <a:r>
              <a:rPr lang="en-US" altLang="ja-JP" dirty="0">
                <a:latin typeface="+mn-ea"/>
              </a:rPr>
              <a:t>C</a:t>
            </a:r>
            <a:r>
              <a:rPr lang="ja-JP" altLang="en-US" dirty="0">
                <a:latin typeface="+mn-ea"/>
              </a:rPr>
              <a:t>を仮定</a:t>
            </a:r>
            <a:endParaRPr lang="en-US" altLang="ja-JP" dirty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適切な変数</a:t>
            </a:r>
            <a:r>
              <a:rPr lang="ja-JP" altLang="en-US" dirty="0">
                <a:latin typeface="+mn-ea"/>
              </a:rPr>
              <a:t>に</a:t>
            </a:r>
            <a:r>
              <a:rPr lang="en-US" altLang="ja-JP" dirty="0">
                <a:latin typeface="+mn-ea"/>
              </a:rPr>
              <a:t>0/1</a:t>
            </a:r>
            <a:r>
              <a:rPr lang="ja-JP" altLang="en-US" dirty="0">
                <a:latin typeface="+mn-ea"/>
              </a:rPr>
              <a:t>を割当</a:t>
            </a:r>
            <a:endParaRPr lang="en-US" altLang="ja-JP" dirty="0">
              <a:latin typeface="+mn-ea"/>
            </a:endParaRPr>
          </a:p>
          <a:p>
            <a:pPr lvl="1"/>
            <a:r>
              <a:rPr lang="ja-JP" altLang="en-US" dirty="0">
                <a:latin typeface="+mn-ea"/>
              </a:rPr>
              <a:t>各変数割当で出力が決まる</a:t>
            </a:r>
            <a:r>
              <a:rPr lang="ja-JP" altLang="en-US" dirty="0" smtClean="0">
                <a:latin typeface="+mn-ea"/>
              </a:rPr>
              <a:t>素子数は</a:t>
            </a:r>
            <a:r>
              <a:rPr lang="en-US" altLang="ja-JP" dirty="0" err="1" smtClean="0">
                <a:solidFill>
                  <a:srgbClr val="FF0000"/>
                </a:solidFill>
                <a:latin typeface="+mn-ea"/>
              </a:rPr>
              <a:t>Ω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(log n)</a:t>
            </a:r>
            <a:endParaRPr lang="en-US" altLang="ja-JP" dirty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関数</a:t>
            </a:r>
            <a:r>
              <a:rPr lang="ja-JP" altLang="en-US" dirty="0">
                <a:latin typeface="+mn-ea"/>
              </a:rPr>
              <a:t>が</a:t>
            </a:r>
            <a:r>
              <a:rPr lang="en-US" altLang="ja-JP" dirty="0">
                <a:latin typeface="+mn-ea"/>
              </a:rPr>
              <a:t>0/1</a:t>
            </a:r>
            <a:r>
              <a:rPr lang="ja-JP" altLang="en-US" dirty="0">
                <a:latin typeface="+mn-ea"/>
              </a:rPr>
              <a:t>になる</a:t>
            </a:r>
            <a:r>
              <a:rPr lang="ja-JP" altLang="en-US" dirty="0" smtClean="0">
                <a:latin typeface="+mn-ea"/>
              </a:rPr>
              <a:t>まで</a:t>
            </a:r>
            <a:r>
              <a:rPr lang="en-US" altLang="ja-JP" dirty="0" err="1" smtClean="0">
                <a:solidFill>
                  <a:srgbClr val="FF0000"/>
                </a:solidFill>
                <a:latin typeface="+mn-ea"/>
              </a:rPr>
              <a:t>Ω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(n)</a:t>
            </a:r>
            <a:r>
              <a:rPr lang="ja-JP" altLang="en-US" dirty="0" smtClean="0">
                <a:latin typeface="+mn-ea"/>
              </a:rPr>
              <a:t>回</a:t>
            </a:r>
            <a:r>
              <a:rPr lang="ja-JP" altLang="en-US" dirty="0">
                <a:latin typeface="+mn-ea"/>
              </a:rPr>
              <a:t>繰り返す</a:t>
            </a:r>
            <a:r>
              <a:rPr lang="ja-JP" altLang="en-US" dirty="0" smtClean="0">
                <a:latin typeface="+mn-ea"/>
              </a:rPr>
              <a:t>．</a:t>
            </a:r>
            <a:endParaRPr lang="en-US" altLang="ja-JP" dirty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C</a:t>
            </a:r>
            <a:r>
              <a:rPr lang="ja-JP" altLang="en-US" dirty="0">
                <a:latin typeface="+mn-ea"/>
              </a:rPr>
              <a:t>のサイズは少なく</a:t>
            </a:r>
            <a:r>
              <a:rPr lang="ja-JP" altLang="en-US" dirty="0" smtClean="0">
                <a:latin typeface="+mn-ea"/>
              </a:rPr>
              <a:t>とも</a:t>
            </a:r>
            <a:r>
              <a:rPr lang="en-US" altLang="ja-JP" dirty="0" err="1" smtClean="0">
                <a:solidFill>
                  <a:srgbClr val="FF0000"/>
                </a:solidFill>
                <a:latin typeface="+mn-ea"/>
              </a:rPr>
              <a:t>Ω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ja-JP" dirty="0" err="1" smtClean="0">
                <a:solidFill>
                  <a:srgbClr val="FF0000"/>
                </a:solidFill>
                <a:latin typeface="+mn-ea"/>
              </a:rPr>
              <a:t>nlogn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)</a:t>
            </a:r>
          </a:p>
          <a:p>
            <a:pPr lvl="1"/>
            <a:endParaRPr lang="en-US" altLang="ja-JP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可能？不可能？</a:t>
            </a:r>
            <a:endParaRPr lang="en-US" altLang="ja-JP" dirty="0">
              <a:solidFill>
                <a:srgbClr val="FF0000"/>
              </a:solidFill>
              <a:latin typeface="+mn-ea"/>
            </a:endParaRPr>
          </a:p>
          <a:p>
            <a:pPr lvl="1"/>
            <a:endParaRPr lang="en-US" altLang="ja-JP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701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限界解明に向けて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latin typeface="+mn-ea"/>
              </a:rPr>
              <a:t>Gate Elimination</a:t>
            </a:r>
            <a:r>
              <a:rPr kumimoji="1" lang="ja-JP" altLang="en-US" dirty="0" smtClean="0">
                <a:latin typeface="+mn-ea"/>
              </a:rPr>
              <a:t>の限界は？</a:t>
            </a:r>
            <a:endParaRPr kumimoji="1" lang="en-US" altLang="ja-JP" dirty="0" smtClean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限界に思える．</a:t>
            </a:r>
            <a:endParaRPr kumimoji="1" lang="en-US" altLang="ja-JP" dirty="0" smtClean="0">
              <a:latin typeface="+mn-ea"/>
            </a:endParaRPr>
          </a:p>
          <a:p>
            <a:pPr lvl="1"/>
            <a:endParaRPr lang="en-US" altLang="ja-JP" dirty="0">
              <a:solidFill>
                <a:srgbClr val="FF0000"/>
              </a:solidFill>
              <a:latin typeface="+mn-ea"/>
            </a:endParaRPr>
          </a:p>
          <a:p>
            <a:pPr marL="118872" indent="0">
              <a:buNone/>
            </a:pPr>
            <a:endParaRPr lang="en-US" altLang="ja-JP" dirty="0" smtClean="0">
              <a:latin typeface="+mn-ea"/>
            </a:endParaRPr>
          </a:p>
          <a:p>
            <a:r>
              <a:rPr lang="en-US" altLang="ja-JP" dirty="0" smtClean="0">
                <a:latin typeface="+mn-ea"/>
              </a:rPr>
              <a:t>Gate Elimination</a:t>
            </a:r>
            <a:r>
              <a:rPr lang="ja-JP" altLang="en-US" dirty="0" smtClean="0">
                <a:latin typeface="+mn-ea"/>
              </a:rPr>
              <a:t>以外の手法は？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現時点では有効な手法はなさそう．</a:t>
            </a:r>
            <a:endParaRPr lang="en-US" altLang="ja-JP" dirty="0" smtClean="0">
              <a:latin typeface="+mn-ea"/>
            </a:endParaRPr>
          </a:p>
          <a:p>
            <a:pPr lvl="2"/>
            <a:endParaRPr lang="en-US" altLang="ja-JP" dirty="0">
              <a:latin typeface="+mn-ea"/>
            </a:endParaRPr>
          </a:p>
          <a:p>
            <a:endParaRPr lang="en-US" altLang="ja-JP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1469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世界の潮流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en-US" altLang="ja-JP" sz="3800" dirty="0" smtClean="0">
                <a:solidFill>
                  <a:srgbClr val="FF0000"/>
                </a:solidFill>
                <a:latin typeface="+mj-ea"/>
                <a:ea typeface="+mj-ea"/>
              </a:rPr>
              <a:t>P/poly vs. NP</a:t>
            </a:r>
            <a:r>
              <a:rPr kumimoji="1" lang="ja-JP" altLang="en-US" sz="3800" dirty="0" smtClean="0">
                <a:solidFill>
                  <a:srgbClr val="FF0000"/>
                </a:solidFill>
                <a:latin typeface="+mj-ea"/>
                <a:ea typeface="+mj-ea"/>
              </a:rPr>
              <a:t>は難しすぎる</a:t>
            </a:r>
            <a:r>
              <a:rPr lang="ja-JP" altLang="en-US" sz="3800" dirty="0" smtClean="0">
                <a:solidFill>
                  <a:srgbClr val="FF0000"/>
                </a:solidFill>
                <a:latin typeface="+mj-ea"/>
                <a:ea typeface="+mj-ea"/>
              </a:rPr>
              <a:t>！</a:t>
            </a:r>
            <a:endParaRPr kumimoji="1" lang="en-US" altLang="ja-JP" sz="38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ja-JP" dirty="0">
              <a:latin typeface="+mj-ea"/>
              <a:ea typeface="+mj-ea"/>
            </a:endParaRPr>
          </a:p>
          <a:p>
            <a:pPr marL="118872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118872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endParaRPr lang="en-US" altLang="ja-JP" dirty="0" smtClean="0">
              <a:latin typeface="+mj-ea"/>
              <a:ea typeface="+mj-ea"/>
            </a:endParaRPr>
          </a:p>
          <a:p>
            <a:r>
              <a:rPr lang="ja-JP" altLang="en-US" dirty="0" smtClean="0">
                <a:latin typeface="+mj-ea"/>
                <a:ea typeface="+mj-ea"/>
              </a:rPr>
              <a:t>回路に制限を加えて，</a:t>
            </a:r>
            <a:r>
              <a:rPr lang="en-US" altLang="ja-JP" dirty="0" smtClean="0">
                <a:latin typeface="+mj-ea"/>
                <a:ea typeface="+mj-ea"/>
              </a:rPr>
              <a:t>NP</a:t>
            </a:r>
            <a:r>
              <a:rPr lang="ja-JP" altLang="en-US" dirty="0" smtClean="0">
                <a:latin typeface="+mj-ea"/>
                <a:ea typeface="+mj-ea"/>
              </a:rPr>
              <a:t>との関係を考えよう！</a:t>
            </a:r>
            <a:endParaRPr lang="en-US" altLang="ja-JP" dirty="0" smtClean="0">
              <a:latin typeface="+mj-ea"/>
              <a:ea typeface="+mj-ea"/>
            </a:endParaRPr>
          </a:p>
          <a:p>
            <a:endParaRPr kumimoji="1" lang="en-US" altLang="ja-JP" dirty="0">
              <a:latin typeface="+mj-ea"/>
              <a:ea typeface="+mj-ea"/>
            </a:endParaRPr>
          </a:p>
          <a:p>
            <a:r>
              <a:rPr lang="ja-JP" altLang="en-US" dirty="0" smtClean="0">
                <a:latin typeface="+mj-ea"/>
                <a:ea typeface="+mj-ea"/>
              </a:rPr>
              <a:t>限定された回路との関係から何かわかるかも？</a:t>
            </a:r>
            <a:endParaRPr lang="en-US" altLang="ja-JP" dirty="0" smtClean="0">
              <a:latin typeface="+mj-ea"/>
              <a:ea typeface="+mj-ea"/>
            </a:endParaRPr>
          </a:p>
          <a:p>
            <a:endParaRPr lang="en-US" altLang="ja-JP" dirty="0" smtClean="0">
              <a:latin typeface="+mj-ea"/>
              <a:ea typeface="+mj-ea"/>
            </a:endParaRPr>
          </a:p>
          <a:p>
            <a:r>
              <a:rPr kumimoji="1" lang="ja-JP" altLang="en-US" dirty="0" smtClean="0">
                <a:latin typeface="+mj-ea"/>
                <a:ea typeface="+mj-ea"/>
              </a:rPr>
              <a:t>下から積み上げて，</a:t>
            </a:r>
            <a:r>
              <a:rPr kumimoji="1" lang="en-US" altLang="ja-JP" dirty="0" smtClean="0">
                <a:latin typeface="+mj-ea"/>
                <a:ea typeface="+mj-ea"/>
              </a:rPr>
              <a:t>P/poly vs. NP</a:t>
            </a:r>
            <a:r>
              <a:rPr kumimoji="1" lang="ja-JP" altLang="en-US" dirty="0" smtClean="0">
                <a:latin typeface="+mj-ea"/>
                <a:ea typeface="+mj-ea"/>
              </a:rPr>
              <a:t>の解決を！</a:t>
            </a:r>
            <a:endParaRPr kumimoji="1" lang="en-US" altLang="ja-JP" dirty="0" smtClean="0">
              <a:latin typeface="+mj-ea"/>
              <a:ea typeface="+mj-ea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4244086" y="2623712"/>
            <a:ext cx="484632" cy="76873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28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今日のトピック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第</a:t>
            </a:r>
            <a:r>
              <a:rPr lang="en-US" altLang="ja-JP" dirty="0"/>
              <a:t>1</a:t>
            </a:r>
            <a:r>
              <a:rPr kumimoji="1" lang="ja-JP" altLang="en-US" dirty="0" smtClean="0"/>
              <a:t>部　回路計算量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基礎理論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回路計算量の下界（一部だけ）</a:t>
            </a:r>
            <a:endParaRPr kumimoji="1" lang="en-US" altLang="ja-JP" dirty="0" smtClean="0"/>
          </a:p>
          <a:p>
            <a:pPr lvl="1"/>
            <a:endParaRPr lang="en-US" altLang="ja-JP" dirty="0"/>
          </a:p>
          <a:p>
            <a:r>
              <a:rPr lang="ja-JP" altLang="en-US" dirty="0" smtClean="0"/>
              <a:t>第</a:t>
            </a:r>
            <a:r>
              <a:rPr lang="en-US" altLang="ja-JP" dirty="0" smtClean="0"/>
              <a:t>2</a:t>
            </a:r>
            <a:r>
              <a:rPr lang="ja-JP" altLang="en-US" dirty="0" smtClean="0"/>
              <a:t>部　論理回路の充足可能性問題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背景</a:t>
            </a:r>
            <a:endParaRPr kumimoji="1" lang="en-US" altLang="ja-JP" dirty="0" smtClean="0"/>
          </a:p>
          <a:p>
            <a:pPr lvl="1"/>
            <a:r>
              <a:rPr lang="en-US" altLang="ja-JP" dirty="0" smtClean="0">
                <a:latin typeface="+mn-ea"/>
              </a:rPr>
              <a:t>Formula-SAT</a:t>
            </a:r>
            <a:r>
              <a:rPr lang="ja-JP" altLang="en-US" dirty="0" smtClean="0">
                <a:latin typeface="+mn-ea"/>
              </a:rPr>
              <a:t>アルゴリズム</a:t>
            </a:r>
            <a:endParaRPr lang="en-US" altLang="ja-JP" dirty="0" smtClean="0">
              <a:latin typeface="+mn-ea"/>
            </a:endParaRPr>
          </a:p>
          <a:p>
            <a:pPr lvl="1"/>
            <a:endParaRPr kumimoji="1" lang="en-US" altLang="ja-JP" dirty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第</a:t>
            </a:r>
            <a:r>
              <a:rPr lang="en-US" altLang="ja-JP" dirty="0">
                <a:latin typeface="+mn-ea"/>
              </a:rPr>
              <a:t>3</a:t>
            </a:r>
            <a:r>
              <a:rPr lang="ja-JP" altLang="en-US" dirty="0" smtClean="0">
                <a:latin typeface="+mn-ea"/>
              </a:rPr>
              <a:t>部　未解決問題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046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回路計算量のクラス</a:t>
            </a:r>
            <a:endParaRPr kumimoji="1" lang="ja-JP" altLang="en-US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01" y="1775191"/>
            <a:ext cx="8322567" cy="47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4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ea"/>
              </a:rPr>
              <a:t>Circuit Class vs. NP</a:t>
            </a:r>
            <a:endParaRPr kumimoji="1" lang="ja-JP" altLang="en-US" dirty="0">
              <a:latin typeface="+mj-ea"/>
            </a:endParaRP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01" y="1775191"/>
            <a:ext cx="8322567" cy="4719320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 bwMode="auto">
          <a:xfrm>
            <a:off x="230915" y="2876944"/>
            <a:ext cx="8820000" cy="0"/>
          </a:xfrm>
          <a:prstGeom prst="line">
            <a:avLst/>
          </a:prstGeom>
          <a:ln w="57150" cmpd="sng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54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深さ</a:t>
            </a:r>
            <a:r>
              <a:rPr lang="en-US" altLang="ja-JP" dirty="0" smtClean="0"/>
              <a:t>O(</a:t>
            </a:r>
            <a:r>
              <a:rPr lang="en-US" altLang="ja-JP" dirty="0" err="1" smtClean="0"/>
              <a:t>logn</a:t>
            </a:r>
            <a:r>
              <a:rPr lang="en-US" altLang="ja-JP" dirty="0" smtClean="0"/>
              <a:t>)</a:t>
            </a:r>
            <a:r>
              <a:rPr lang="ja-JP" altLang="en-US" dirty="0" smtClean="0"/>
              <a:t>回路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+mn-ea"/>
              </a:rPr>
              <a:t>下界は</a:t>
            </a:r>
            <a:r>
              <a:rPr lang="en-US" altLang="ja-JP" dirty="0" smtClean="0">
                <a:latin typeface="+mn-ea"/>
              </a:rPr>
              <a:t>P/poly</a:t>
            </a:r>
            <a:r>
              <a:rPr lang="ja-JP" altLang="en-US" dirty="0" smtClean="0">
                <a:latin typeface="+mn-ea"/>
              </a:rPr>
              <a:t>のときと同じ．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O(log n)</a:t>
            </a:r>
            <a:r>
              <a:rPr lang="ja-JP" altLang="en-US" dirty="0" smtClean="0">
                <a:latin typeface="+mn-ea"/>
              </a:rPr>
              <a:t>段数を活かした証明がない．</a:t>
            </a:r>
            <a:endParaRPr lang="en-US" altLang="ja-JP" dirty="0" smtClean="0">
              <a:latin typeface="+mn-ea"/>
            </a:endParaRPr>
          </a:p>
          <a:p>
            <a:pPr lvl="1"/>
            <a:endParaRPr lang="en-US" altLang="ja-JP" dirty="0">
              <a:latin typeface="+mn-ea"/>
            </a:endParaRPr>
          </a:p>
          <a:p>
            <a:r>
              <a:rPr lang="en-US" altLang="ja-JP" dirty="0" smtClean="0">
                <a:latin typeface="+mn-ea"/>
              </a:rPr>
              <a:t>Formula</a:t>
            </a:r>
            <a:r>
              <a:rPr lang="ja-JP" altLang="en-US" dirty="0" smtClean="0">
                <a:latin typeface="+mn-ea"/>
              </a:rPr>
              <a:t>になると少し状況は違う．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NC</a:t>
            </a:r>
            <a:r>
              <a:rPr lang="en-US" altLang="ja-JP" baseline="30000" dirty="0" smtClean="0">
                <a:latin typeface="+mn-ea"/>
              </a:rPr>
              <a:t>1</a:t>
            </a:r>
            <a:r>
              <a:rPr lang="en-US" altLang="ja-JP" baseline="30000" dirty="0">
                <a:latin typeface="+mn-ea"/>
              </a:rPr>
              <a:t> </a:t>
            </a:r>
            <a:r>
              <a:rPr lang="en-US" altLang="ja-JP" dirty="0" smtClean="0">
                <a:latin typeface="+mn-ea"/>
              </a:rPr>
              <a:t>= </a:t>
            </a:r>
            <a:r>
              <a:rPr lang="ja-JP" altLang="en-US" dirty="0" smtClean="0">
                <a:latin typeface="+mn-ea"/>
              </a:rPr>
              <a:t>多項式サイズの</a:t>
            </a:r>
            <a:r>
              <a:rPr lang="en-US" altLang="ja-JP" dirty="0" smtClean="0">
                <a:latin typeface="+mn-ea"/>
              </a:rPr>
              <a:t>Formula</a:t>
            </a:r>
            <a:r>
              <a:rPr lang="ja-JP" altLang="en-US" dirty="0" smtClean="0">
                <a:latin typeface="+mn-ea"/>
              </a:rPr>
              <a:t>（論理式）</a:t>
            </a:r>
            <a:endParaRPr lang="en-US" altLang="ja-JP" dirty="0" smtClean="0">
              <a:latin typeface="+mn-ea"/>
            </a:endParaRPr>
          </a:p>
          <a:p>
            <a:pPr lvl="2"/>
            <a:r>
              <a:rPr lang="ja-JP" altLang="en-US" dirty="0" smtClean="0">
                <a:latin typeface="+mn-ea"/>
              </a:rPr>
              <a:t>回路の形が</a:t>
            </a:r>
            <a:r>
              <a:rPr lang="en-US" altLang="ja-JP" dirty="0" smtClean="0">
                <a:latin typeface="+mn-ea"/>
              </a:rPr>
              <a:t>2</a:t>
            </a:r>
            <a:r>
              <a:rPr lang="ja-JP" altLang="en-US" dirty="0" smtClean="0">
                <a:latin typeface="+mn-ea"/>
              </a:rPr>
              <a:t>分木</a:t>
            </a:r>
            <a:endParaRPr lang="en-US" altLang="ja-JP" dirty="0" smtClean="0">
              <a:latin typeface="+mn-ea"/>
            </a:endParaRPr>
          </a:p>
          <a:p>
            <a:pPr lvl="2"/>
            <a:r>
              <a:rPr lang="ja-JP" altLang="en-US" dirty="0" smtClean="0">
                <a:latin typeface="+mn-ea"/>
              </a:rPr>
              <a:t>サイズは葉の数（右図：</a:t>
            </a:r>
            <a:r>
              <a:rPr lang="en-US" altLang="ja-JP" dirty="0" smtClean="0">
                <a:latin typeface="+mn-ea"/>
              </a:rPr>
              <a:t>5</a:t>
            </a:r>
            <a:r>
              <a:rPr lang="ja-JP" altLang="en-US" dirty="0" smtClean="0">
                <a:latin typeface="+mn-ea"/>
              </a:rPr>
              <a:t>）</a:t>
            </a:r>
            <a:endParaRPr lang="en-US" altLang="ja-JP" dirty="0" smtClean="0">
              <a:latin typeface="+mn-ea"/>
            </a:endParaRPr>
          </a:p>
          <a:p>
            <a:pPr lvl="2"/>
            <a:r>
              <a:rPr lang="ja-JP" altLang="en-US" dirty="0" smtClean="0">
                <a:latin typeface="+mn-ea"/>
              </a:rPr>
              <a:t>深さ制限はなし</a:t>
            </a:r>
            <a:endParaRPr lang="en-US" altLang="ja-JP" dirty="0" smtClean="0">
              <a:latin typeface="+mn-ea"/>
            </a:endParaRPr>
          </a:p>
          <a:p>
            <a:pPr lvl="2"/>
            <a:r>
              <a:rPr lang="ja-JP" altLang="en-US" dirty="0" smtClean="0">
                <a:latin typeface="+mn-ea"/>
              </a:rPr>
              <a:t>素子は</a:t>
            </a:r>
            <a:r>
              <a:rPr lang="en-US" altLang="ja-JP" dirty="0" smtClean="0">
                <a:latin typeface="+mn-ea"/>
              </a:rPr>
              <a:t>AND,OR,NOT (XOR)</a:t>
            </a:r>
          </a:p>
          <a:p>
            <a:pPr lvl="2"/>
            <a:endParaRPr lang="en-US" altLang="ja-JP" dirty="0" smtClean="0"/>
          </a:p>
          <a:p>
            <a:pPr lvl="2"/>
            <a:endParaRPr lang="en-US" altLang="ja-JP" dirty="0"/>
          </a:p>
          <a:p>
            <a:pPr marL="457200" lvl="1" indent="0">
              <a:buNone/>
            </a:pPr>
            <a:endParaRPr lang="en-US" altLang="ja-JP" dirty="0" smtClean="0"/>
          </a:p>
        </p:txBody>
      </p:sp>
      <p:grpSp>
        <p:nvGrpSpPr>
          <p:cNvPr id="4" name="図形グループ 3"/>
          <p:cNvGrpSpPr/>
          <p:nvPr/>
        </p:nvGrpSpPr>
        <p:grpSpPr>
          <a:xfrm>
            <a:off x="6230702" y="4464299"/>
            <a:ext cx="2475904" cy="2270934"/>
            <a:chOff x="5436096" y="1844824"/>
            <a:chExt cx="3168352" cy="3059292"/>
          </a:xfrm>
        </p:grpSpPr>
        <p:sp>
          <p:nvSpPr>
            <p:cNvPr id="5" name="円/楕円 4"/>
            <p:cNvSpPr/>
            <p:nvPr/>
          </p:nvSpPr>
          <p:spPr>
            <a:xfrm>
              <a:off x="6732240" y="1844824"/>
              <a:ext cx="576064" cy="57606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7524328" y="2636912"/>
              <a:ext cx="576064" cy="57606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7064994" y="3356992"/>
              <a:ext cx="576064" cy="57606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5868144" y="2636912"/>
              <a:ext cx="576064" cy="57606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9" name="直線矢印コネクタ 8"/>
            <p:cNvCxnSpPr>
              <a:stCxn id="8" idx="7"/>
              <a:endCxn id="5" idx="3"/>
            </p:cNvCxnSpPr>
            <p:nvPr/>
          </p:nvCxnSpPr>
          <p:spPr>
            <a:xfrm flipV="1">
              <a:off x="6359845" y="2336525"/>
              <a:ext cx="456758" cy="3847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0" name="直線矢印コネクタ 9"/>
            <p:cNvCxnSpPr>
              <a:stCxn id="6" idx="1"/>
              <a:endCxn id="5" idx="5"/>
            </p:cNvCxnSpPr>
            <p:nvPr/>
          </p:nvCxnSpPr>
          <p:spPr>
            <a:xfrm flipH="1" flipV="1">
              <a:off x="7223941" y="2336525"/>
              <a:ext cx="384750" cy="3847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1" name="直線矢印コネクタ 10"/>
            <p:cNvCxnSpPr>
              <a:stCxn id="7" idx="0"/>
              <a:endCxn id="6" idx="3"/>
            </p:cNvCxnSpPr>
            <p:nvPr/>
          </p:nvCxnSpPr>
          <p:spPr>
            <a:xfrm flipV="1">
              <a:off x="7353026" y="3128613"/>
              <a:ext cx="255665" cy="2283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2" name="直線矢印コネクタ 11"/>
            <p:cNvCxnSpPr>
              <a:stCxn id="13" idx="0"/>
              <a:endCxn id="6" idx="5"/>
            </p:cNvCxnSpPr>
            <p:nvPr/>
          </p:nvCxnSpPr>
          <p:spPr>
            <a:xfrm flipH="1" flipV="1">
              <a:off x="8016029" y="3128613"/>
              <a:ext cx="300387" cy="2283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13" name="円/楕円 12"/>
            <p:cNvSpPr/>
            <p:nvPr/>
          </p:nvSpPr>
          <p:spPr>
            <a:xfrm>
              <a:off x="8028384" y="3356992"/>
              <a:ext cx="576064" cy="57606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6660232" y="4293096"/>
              <a:ext cx="576064" cy="57606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7668344" y="4293096"/>
              <a:ext cx="576064" cy="57606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6" name="直線矢印コネクタ 15"/>
            <p:cNvCxnSpPr>
              <a:stCxn id="15" idx="0"/>
              <a:endCxn id="7" idx="5"/>
            </p:cNvCxnSpPr>
            <p:nvPr/>
          </p:nvCxnSpPr>
          <p:spPr>
            <a:xfrm flipH="1" flipV="1">
              <a:off x="7556695" y="3848693"/>
              <a:ext cx="399681" cy="4444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7" name="直線矢印コネクタ 16"/>
            <p:cNvCxnSpPr>
              <a:stCxn id="14" idx="0"/>
              <a:endCxn id="7" idx="3"/>
            </p:cNvCxnSpPr>
            <p:nvPr/>
          </p:nvCxnSpPr>
          <p:spPr>
            <a:xfrm flipV="1">
              <a:off x="6948264" y="3848693"/>
              <a:ext cx="201093" cy="4444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18" name="円/楕円 17"/>
            <p:cNvSpPr/>
            <p:nvPr/>
          </p:nvSpPr>
          <p:spPr>
            <a:xfrm>
              <a:off x="5436096" y="3356992"/>
              <a:ext cx="576064" cy="57606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6300192" y="3356992"/>
              <a:ext cx="576064" cy="57606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20" name="直線矢印コネクタ 19"/>
            <p:cNvCxnSpPr>
              <a:stCxn id="19" idx="0"/>
              <a:endCxn id="8" idx="5"/>
            </p:cNvCxnSpPr>
            <p:nvPr/>
          </p:nvCxnSpPr>
          <p:spPr>
            <a:xfrm flipH="1" flipV="1">
              <a:off x="6359845" y="3128613"/>
              <a:ext cx="228379" cy="2283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1" name="直線矢印コネクタ 20"/>
            <p:cNvCxnSpPr>
              <a:stCxn id="18" idx="0"/>
              <a:endCxn id="8" idx="3"/>
            </p:cNvCxnSpPr>
            <p:nvPr/>
          </p:nvCxnSpPr>
          <p:spPr>
            <a:xfrm flipV="1">
              <a:off x="5724128" y="3128613"/>
              <a:ext cx="228379" cy="2283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graphicFrame>
          <p:nvGraphicFramePr>
            <p:cNvPr id="22" name="オブジェクト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525704"/>
                </p:ext>
              </p:extLst>
            </p:nvPr>
          </p:nvGraphicFramePr>
          <p:xfrm>
            <a:off x="5593042" y="3370738"/>
            <a:ext cx="333163" cy="474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74" name="数式" r:id="rId3" imgW="152400" imgH="203200" progId="Equation.3">
                    <p:embed/>
                  </p:oleObj>
                </mc:Choice>
                <mc:Fallback>
                  <p:oleObj name="数式" r:id="rId3" imgW="152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3042" y="3370738"/>
                          <a:ext cx="333163" cy="4747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8319797"/>
                </p:ext>
              </p:extLst>
            </p:nvPr>
          </p:nvGraphicFramePr>
          <p:xfrm>
            <a:off x="6454391" y="3392124"/>
            <a:ext cx="388013" cy="474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75" name="数式" r:id="rId5" imgW="177800" imgH="203200" progId="Equation.3">
                    <p:embed/>
                  </p:oleObj>
                </mc:Choice>
                <mc:Fallback>
                  <p:oleObj name="数式" r:id="rId5" imgW="177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4391" y="3392124"/>
                          <a:ext cx="388013" cy="4747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5490858"/>
                </p:ext>
              </p:extLst>
            </p:nvPr>
          </p:nvGraphicFramePr>
          <p:xfrm>
            <a:off x="6763176" y="4380159"/>
            <a:ext cx="385982" cy="474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76" name="数式" r:id="rId7" imgW="177800" imgH="203200" progId="Equation.3">
                    <p:embed/>
                  </p:oleObj>
                </mc:Choice>
                <mc:Fallback>
                  <p:oleObj name="数式" r:id="rId7" imgW="177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3176" y="4380159"/>
                          <a:ext cx="385982" cy="4747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6394130"/>
                </p:ext>
              </p:extLst>
            </p:nvPr>
          </p:nvGraphicFramePr>
          <p:xfrm>
            <a:off x="7785012" y="4380159"/>
            <a:ext cx="371762" cy="5239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77" name="数式" r:id="rId9" imgW="165100" imgH="215900" progId="Equation.3">
                    <p:embed/>
                  </p:oleObj>
                </mc:Choice>
                <mc:Fallback>
                  <p:oleObj name="数式" r:id="rId9" imgW="1651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5012" y="4380159"/>
                          <a:ext cx="371762" cy="5239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オブジェクト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0038718"/>
                </p:ext>
              </p:extLst>
            </p:nvPr>
          </p:nvGraphicFramePr>
          <p:xfrm>
            <a:off x="5940152" y="2717428"/>
            <a:ext cx="504056" cy="423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78" name="数式" r:id="rId11" imgW="139531" imgH="126847" progId="Equation.3">
                    <p:embed/>
                  </p:oleObj>
                </mc:Choice>
                <mc:Fallback>
                  <p:oleObj name="数式" r:id="rId11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0152" y="2717428"/>
                          <a:ext cx="504056" cy="4235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8473882"/>
                </p:ext>
              </p:extLst>
            </p:nvPr>
          </p:nvGraphicFramePr>
          <p:xfrm>
            <a:off x="7165107" y="3429000"/>
            <a:ext cx="503237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79" name="数式" r:id="rId13" imgW="139531" imgH="126847" progId="Equation.3">
                    <p:embed/>
                  </p:oleObj>
                </mc:Choice>
                <mc:Fallback>
                  <p:oleObj name="数式" r:id="rId13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5107" y="3429000"/>
                          <a:ext cx="503237" cy="423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4666979"/>
                </p:ext>
              </p:extLst>
            </p:nvPr>
          </p:nvGraphicFramePr>
          <p:xfrm>
            <a:off x="7596336" y="2717106"/>
            <a:ext cx="503237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80" name="数式" r:id="rId15" imgW="139531" imgH="126847" progId="Equation.3">
                    <p:embed/>
                  </p:oleObj>
                </mc:Choice>
                <mc:Fallback>
                  <p:oleObj name="数式" r:id="rId15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96336" y="2717106"/>
                          <a:ext cx="503237" cy="423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5577409"/>
                </p:ext>
              </p:extLst>
            </p:nvPr>
          </p:nvGraphicFramePr>
          <p:xfrm>
            <a:off x="6804248" y="1916832"/>
            <a:ext cx="503237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81" name="数式" r:id="rId17" imgW="139531" imgH="126847" progId="Equation.3">
                    <p:embed/>
                  </p:oleObj>
                </mc:Choice>
                <mc:Fallback>
                  <p:oleObj name="数式" r:id="rId17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4248" y="1916832"/>
                          <a:ext cx="503237" cy="423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0384571"/>
                </p:ext>
              </p:extLst>
            </p:nvPr>
          </p:nvGraphicFramePr>
          <p:xfrm>
            <a:off x="8114112" y="3372876"/>
            <a:ext cx="359573" cy="5047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82" name="数式" r:id="rId19" imgW="165100" imgH="215900" progId="Equation.3">
                    <p:embed/>
                  </p:oleObj>
                </mc:Choice>
                <mc:Fallback>
                  <p:oleObj name="数式" r:id="rId19" imgW="1651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14112" y="3372876"/>
                          <a:ext cx="359573" cy="5047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2646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目標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+mn-ea"/>
              </a:rPr>
              <a:t>NC</a:t>
            </a:r>
            <a:r>
              <a:rPr lang="en-US" altLang="ja-JP" baseline="30000" dirty="0" smtClean="0">
                <a:latin typeface="+mn-ea"/>
              </a:rPr>
              <a:t>1</a:t>
            </a:r>
            <a:r>
              <a:rPr lang="en-US" altLang="ja-JP" dirty="0" smtClean="0">
                <a:latin typeface="+mn-ea"/>
              </a:rPr>
              <a:t> vs. NP</a:t>
            </a:r>
            <a:r>
              <a:rPr lang="ja-JP" altLang="en-US" dirty="0" smtClean="0">
                <a:latin typeface="+mn-ea"/>
              </a:rPr>
              <a:t>の解決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NP</a:t>
            </a:r>
            <a:r>
              <a:rPr lang="ja-JP" altLang="en-US" dirty="0" smtClean="0">
                <a:latin typeface="+mn-ea"/>
              </a:rPr>
              <a:t>に入る問題を解くのに必要な論理式のサイズ（下界）が超多項式であれば</a:t>
            </a:r>
            <a:r>
              <a:rPr lang="en-US" altLang="ja-JP" dirty="0" smtClean="0">
                <a:latin typeface="+mn-ea"/>
              </a:rPr>
              <a:t>OK</a:t>
            </a:r>
            <a:r>
              <a:rPr lang="ja-JP" altLang="en-US" dirty="0" smtClean="0">
                <a:latin typeface="+mn-ea"/>
              </a:rPr>
              <a:t>！</a:t>
            </a:r>
            <a:endParaRPr lang="en-US" altLang="ja-JP" dirty="0">
              <a:latin typeface="+mn-ea"/>
            </a:endParaRPr>
          </a:p>
          <a:p>
            <a:pPr lvl="2"/>
            <a:r>
              <a:rPr lang="ja-JP" altLang="en-US" sz="1800" dirty="0" smtClean="0">
                <a:latin typeface="+mn-ea"/>
              </a:rPr>
              <a:t>素子は</a:t>
            </a:r>
            <a:r>
              <a:rPr lang="en-US" altLang="ja-JP" sz="1800" dirty="0" smtClean="0">
                <a:latin typeface="+mn-ea"/>
              </a:rPr>
              <a:t>2</a:t>
            </a:r>
            <a:r>
              <a:rPr lang="ja-JP" altLang="en-US" sz="1800" dirty="0" smtClean="0">
                <a:latin typeface="+mn-ea"/>
              </a:rPr>
              <a:t>入力</a:t>
            </a:r>
            <a:r>
              <a:rPr lang="en-US" altLang="ja-JP" sz="1800" dirty="0" smtClean="0">
                <a:latin typeface="+mn-ea"/>
              </a:rPr>
              <a:t>AND, OR</a:t>
            </a:r>
            <a:r>
              <a:rPr lang="ja-JP" altLang="en-US" sz="1800" dirty="0" smtClean="0">
                <a:latin typeface="+mn-ea"/>
              </a:rPr>
              <a:t>と単入力</a:t>
            </a:r>
            <a:r>
              <a:rPr lang="en-US" altLang="ja-JP" sz="1800" dirty="0" smtClean="0">
                <a:latin typeface="+mn-ea"/>
              </a:rPr>
              <a:t>NOT</a:t>
            </a:r>
            <a:r>
              <a:rPr lang="ja-JP" altLang="en-US" sz="1800" dirty="0" smtClean="0">
                <a:latin typeface="+mn-ea"/>
              </a:rPr>
              <a:t>のみで</a:t>
            </a:r>
            <a:r>
              <a:rPr lang="en-US" altLang="ja-JP" sz="1800" dirty="0" smtClean="0">
                <a:latin typeface="+mn-ea"/>
              </a:rPr>
              <a:t>OK.</a:t>
            </a:r>
          </a:p>
          <a:p>
            <a:pPr lvl="2"/>
            <a:endParaRPr lang="en-US" altLang="ja-JP" sz="1800" dirty="0" smtClean="0">
              <a:latin typeface="+mn-ea"/>
            </a:endParaRPr>
          </a:p>
          <a:p>
            <a:r>
              <a:rPr lang="en-US" altLang="ja-JP" dirty="0" smtClean="0">
                <a:latin typeface="+mn-ea"/>
              </a:rPr>
              <a:t>2</a:t>
            </a:r>
            <a:r>
              <a:rPr lang="ja-JP" altLang="en-US" dirty="0" smtClean="0">
                <a:latin typeface="+mn-ea"/>
              </a:rPr>
              <a:t>入力素子でしかも回路の形が木！</a:t>
            </a:r>
            <a:endParaRPr lang="en-US" altLang="ja-JP" dirty="0">
              <a:latin typeface="+mn-ea"/>
            </a:endParaRPr>
          </a:p>
          <a:p>
            <a:pPr lvl="1"/>
            <a:endParaRPr lang="en-US" altLang="ja-JP" dirty="0">
              <a:latin typeface="+mn-ea"/>
            </a:endParaRPr>
          </a:p>
          <a:p>
            <a:r>
              <a:rPr lang="en-US" altLang="ja-JP" dirty="0" smtClean="0">
                <a:latin typeface="+mn-ea"/>
              </a:rPr>
              <a:t>P/poly</a:t>
            </a:r>
            <a:r>
              <a:rPr lang="ja-JP" altLang="en-US" dirty="0" smtClean="0">
                <a:latin typeface="+mn-ea"/>
              </a:rPr>
              <a:t>のときよりはなんとかなりそう！</a:t>
            </a:r>
            <a:endParaRPr lang="en-US" altLang="ja-JP" dirty="0" smtClean="0">
              <a:latin typeface="+mn-ea"/>
            </a:endParaRPr>
          </a:p>
          <a:p>
            <a:pPr lvl="1"/>
            <a:endParaRPr lang="en-US" altLang="ja-JP" dirty="0" smtClean="0">
              <a:latin typeface="+mn-ea"/>
            </a:endParaRPr>
          </a:p>
          <a:p>
            <a:pPr lvl="1"/>
            <a:endParaRPr lang="en-US" altLang="ja-JP" dirty="0" smtClean="0">
              <a:latin typeface="+mn-ea"/>
            </a:endParaRPr>
          </a:p>
          <a:p>
            <a:pPr marL="457200" lvl="1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68544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現実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75192"/>
            <a:ext cx="8229600" cy="1437162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+mn-ea"/>
              </a:rPr>
              <a:t>最良の下界</a:t>
            </a:r>
            <a:r>
              <a:rPr lang="en-US" altLang="ja-JP" dirty="0" smtClean="0">
                <a:latin typeface="+mn-ea"/>
              </a:rPr>
              <a:t>…n</a:t>
            </a:r>
            <a:r>
              <a:rPr lang="en-US" altLang="ja-JP" sz="3400" baseline="30000" dirty="0" smtClean="0">
                <a:latin typeface="+mn-ea"/>
              </a:rPr>
              <a:t>3-o(n)</a:t>
            </a:r>
          </a:p>
          <a:p>
            <a:pPr lvl="1"/>
            <a:r>
              <a:rPr lang="en-US" altLang="ja-JP" dirty="0" err="1" smtClean="0">
                <a:latin typeface="+mn-ea"/>
              </a:rPr>
              <a:t>Hastad</a:t>
            </a:r>
            <a:r>
              <a:rPr lang="en-US" altLang="ja-JP" dirty="0" smtClean="0">
                <a:latin typeface="+mn-ea"/>
              </a:rPr>
              <a:t> [1998]</a:t>
            </a:r>
            <a:endParaRPr kumimoji="1" lang="en-US" altLang="ja-JP" dirty="0">
              <a:latin typeface="+mn-ea"/>
            </a:endParaRPr>
          </a:p>
          <a:p>
            <a:endParaRPr lang="en-US" altLang="en-US" dirty="0" smtClean="0">
              <a:latin typeface="+mn-ea"/>
            </a:endParaRPr>
          </a:p>
          <a:p>
            <a:pPr marL="118872" indent="0">
              <a:buNone/>
            </a:pPr>
            <a:endParaRPr kumimoji="1" lang="ja-JP" altLang="en-US" dirty="0">
              <a:latin typeface="+mn-ea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57200" y="5500524"/>
            <a:ext cx="8229600" cy="731938"/>
          </a:xfrm>
          <a:prstGeom prst="rect">
            <a:avLst/>
          </a:prstGeom>
        </p:spPr>
        <p:txBody>
          <a:bodyPr vert="horz" lIns="54864" tIns="91440" rtlCol="0">
            <a:normAutofit fontScale="925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ja-JP" dirty="0" smtClean="0">
                <a:latin typeface="+mn-ea"/>
              </a:rPr>
              <a:t>NP vs. NC</a:t>
            </a:r>
            <a:r>
              <a:rPr lang="en-US" altLang="ja-JP" baseline="30000" dirty="0" smtClean="0">
                <a:latin typeface="+mn-ea"/>
              </a:rPr>
              <a:t>1</a:t>
            </a:r>
            <a:r>
              <a:rPr lang="ja-JP" altLang="en-US" dirty="0" smtClean="0">
                <a:latin typeface="+mn-ea"/>
              </a:rPr>
              <a:t>に向けて</a:t>
            </a:r>
            <a:r>
              <a:rPr lang="en-US" altLang="ja-JP" dirty="0" smtClean="0">
                <a:latin typeface="+mn-ea"/>
              </a:rPr>
              <a:t>…</a:t>
            </a:r>
            <a:r>
              <a:rPr lang="ja-JP" altLang="en-US" dirty="0" smtClean="0">
                <a:latin typeface="+mn-ea"/>
              </a:rPr>
              <a:t>既存証明手法の理解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4572138" y="3643117"/>
            <a:ext cx="2846658" cy="965045"/>
          </a:xfrm>
          <a:prstGeom prst="wedgeRoundRectCallout">
            <a:avLst>
              <a:gd name="adj1" fmla="val -63758"/>
              <a:gd name="adj2" fmla="val -17638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超線形！！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832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ea"/>
              </a:rPr>
              <a:t>Formula</a:t>
            </a:r>
            <a:r>
              <a:rPr kumimoji="1" lang="ja-JP" altLang="en-US" dirty="0" smtClean="0">
                <a:latin typeface="+mj-ea"/>
              </a:rPr>
              <a:t>の下界証明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ea"/>
                <a:ea typeface="+mj-ea"/>
              </a:rPr>
              <a:t>Restriction</a:t>
            </a:r>
          </a:p>
          <a:p>
            <a:pPr lvl="1"/>
            <a:r>
              <a:rPr lang="ja-JP" altLang="en-US" dirty="0" smtClean="0">
                <a:latin typeface="+mj-ea"/>
                <a:ea typeface="+mj-ea"/>
              </a:rPr>
              <a:t>関数を計算する最小サイズの論理式</a:t>
            </a:r>
            <a:r>
              <a:rPr lang="en-US" altLang="ja-JP" dirty="0" smtClean="0">
                <a:latin typeface="+mj-ea"/>
                <a:ea typeface="+mj-ea"/>
              </a:rPr>
              <a:t>F</a:t>
            </a:r>
            <a:r>
              <a:rPr lang="ja-JP" altLang="en-US" dirty="0" smtClean="0">
                <a:latin typeface="+mj-ea"/>
                <a:ea typeface="+mj-ea"/>
              </a:rPr>
              <a:t>を仮定</a:t>
            </a:r>
            <a:endParaRPr lang="en-US" altLang="ja-JP" dirty="0" smtClean="0">
              <a:latin typeface="+mj-ea"/>
              <a:ea typeface="+mj-ea"/>
            </a:endParaRPr>
          </a:p>
          <a:p>
            <a:pPr lvl="1"/>
            <a:r>
              <a:rPr lang="en-US" altLang="en-US" dirty="0" smtClean="0">
                <a:latin typeface="+mj-ea"/>
                <a:ea typeface="+mj-ea"/>
              </a:rPr>
              <a:t>適切な</a:t>
            </a:r>
            <a:r>
              <a:rPr lang="ja-JP" altLang="en-US" dirty="0" smtClean="0">
                <a:latin typeface="+mj-ea"/>
                <a:ea typeface="+mj-ea"/>
              </a:rPr>
              <a:t>変数を選んで</a:t>
            </a:r>
            <a:r>
              <a:rPr lang="en-US" altLang="ja-JP" dirty="0" smtClean="0">
                <a:latin typeface="+mj-ea"/>
                <a:ea typeface="+mj-ea"/>
              </a:rPr>
              <a:t>0/1</a:t>
            </a:r>
            <a:r>
              <a:rPr lang="ja-JP" altLang="en-US" dirty="0" smtClean="0">
                <a:latin typeface="+mj-ea"/>
                <a:ea typeface="+mj-ea"/>
              </a:rPr>
              <a:t>を設定</a:t>
            </a:r>
            <a:endParaRPr lang="en-US" altLang="ja-JP" dirty="0" smtClean="0">
              <a:latin typeface="+mj-ea"/>
              <a:ea typeface="+mj-ea"/>
            </a:endParaRPr>
          </a:p>
          <a:p>
            <a:pPr lvl="1"/>
            <a:r>
              <a:rPr lang="ja-JP" altLang="en-US" dirty="0" smtClean="0">
                <a:latin typeface="+mj-ea"/>
                <a:ea typeface="+mj-ea"/>
              </a:rPr>
              <a:t>素子が</a:t>
            </a:r>
            <a:r>
              <a:rPr lang="en-US" altLang="ja-JP" dirty="0" smtClean="0">
                <a:latin typeface="+mj-ea"/>
                <a:ea typeface="+mj-ea"/>
              </a:rPr>
              <a:t>s</a:t>
            </a:r>
            <a:r>
              <a:rPr lang="ja-JP" altLang="en-US" dirty="0" smtClean="0">
                <a:latin typeface="+mj-ea"/>
                <a:ea typeface="+mj-ea"/>
              </a:rPr>
              <a:t>個消える．</a:t>
            </a:r>
            <a:endParaRPr lang="en-US" altLang="ja-JP" dirty="0" smtClean="0">
              <a:latin typeface="+mj-ea"/>
              <a:ea typeface="+mj-ea"/>
            </a:endParaRPr>
          </a:p>
          <a:p>
            <a:pPr lvl="1"/>
            <a:r>
              <a:rPr lang="ja-JP" altLang="en-US" dirty="0" smtClean="0">
                <a:latin typeface="+mj-ea"/>
                <a:ea typeface="+mj-ea"/>
              </a:rPr>
              <a:t>定数関数になるまで</a:t>
            </a:r>
            <a:r>
              <a:rPr lang="en-US" altLang="ja-JP" dirty="0" smtClean="0">
                <a:latin typeface="+mj-ea"/>
                <a:ea typeface="+mj-ea"/>
              </a:rPr>
              <a:t>t</a:t>
            </a:r>
            <a:r>
              <a:rPr lang="ja-JP" altLang="en-US" dirty="0" smtClean="0">
                <a:latin typeface="+mj-ea"/>
                <a:ea typeface="+mj-ea"/>
              </a:rPr>
              <a:t>回繰り返す．</a:t>
            </a:r>
            <a:endParaRPr lang="en-US" altLang="ja-JP" dirty="0" smtClean="0">
              <a:latin typeface="+mj-ea"/>
              <a:ea typeface="+mj-ea"/>
            </a:endParaRPr>
          </a:p>
          <a:p>
            <a:pPr lvl="1"/>
            <a:r>
              <a:rPr lang="ja-JP" altLang="en-US" dirty="0" smtClean="0">
                <a:latin typeface="+mj-ea"/>
                <a:ea typeface="+mj-ea"/>
              </a:rPr>
              <a:t>論理式</a:t>
            </a:r>
            <a:r>
              <a:rPr lang="en-US" altLang="ja-JP" dirty="0" smtClean="0">
                <a:latin typeface="+mj-ea"/>
                <a:ea typeface="+mj-ea"/>
              </a:rPr>
              <a:t>F</a:t>
            </a:r>
            <a:r>
              <a:rPr lang="ja-JP" altLang="en-US" dirty="0" smtClean="0">
                <a:latin typeface="+mj-ea"/>
                <a:ea typeface="+mj-ea"/>
              </a:rPr>
              <a:t>のサイズは少なくとも</a:t>
            </a:r>
            <a:r>
              <a:rPr lang="en-US" altLang="ja-JP" dirty="0" err="1" smtClean="0">
                <a:latin typeface="+mj-ea"/>
                <a:ea typeface="+mj-ea"/>
              </a:rPr>
              <a:t>st</a:t>
            </a:r>
            <a:r>
              <a:rPr lang="ja-JP" altLang="en-US" dirty="0" smtClean="0">
                <a:latin typeface="+mj-ea"/>
                <a:ea typeface="+mj-ea"/>
              </a:rPr>
              <a:t>個．</a:t>
            </a:r>
            <a:endParaRPr lang="en-US" altLang="ja-JP" dirty="0" smtClean="0">
              <a:latin typeface="+mj-ea"/>
              <a:ea typeface="+mj-ea"/>
            </a:endParaRPr>
          </a:p>
          <a:p>
            <a:pPr lvl="1"/>
            <a:endParaRPr kumimoji="1" lang="en-US" altLang="ja-JP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2316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n-ea"/>
                <a:ea typeface="+mn-ea"/>
              </a:rPr>
              <a:t>Parity</a:t>
            </a:r>
            <a:r>
              <a:rPr kumimoji="1" lang="ja-JP" altLang="en-US" dirty="0" smtClean="0">
                <a:latin typeface="+mn-ea"/>
                <a:ea typeface="+mn-ea"/>
              </a:rPr>
              <a:t>関数の下界証明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その前に</a:t>
            </a:r>
            <a:r>
              <a:rPr kumimoji="1" lang="en-US" altLang="ja-JP" dirty="0" smtClean="0"/>
              <a:t>…</a:t>
            </a:r>
          </a:p>
          <a:p>
            <a:endParaRPr lang="en-US" altLang="ja-JP" dirty="0"/>
          </a:p>
          <a:p>
            <a:r>
              <a:rPr kumimoji="1" lang="ja-JP" altLang="en-US" dirty="0" smtClean="0"/>
              <a:t>論理式の</a:t>
            </a:r>
            <a:r>
              <a:rPr lang="ja-JP" altLang="en-US" dirty="0" smtClean="0"/>
              <a:t>簡単化</a:t>
            </a:r>
            <a:endParaRPr kumimoji="1" lang="ja-JP" alt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43721"/>
              </p:ext>
            </p:extLst>
          </p:nvPr>
        </p:nvGraphicFramePr>
        <p:xfrm>
          <a:off x="2234653" y="3525094"/>
          <a:ext cx="4487880" cy="3164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数式" r:id="rId3" imgW="1572480" imgH="1106280" progId="Equation.3">
                  <p:embed/>
                </p:oleObj>
              </mc:Choice>
              <mc:Fallback>
                <p:oleObj name="数式" r:id="rId3" imgW="1572480" imgH="1106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653" y="3525094"/>
                        <a:ext cx="4487880" cy="31640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787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dirty="0" smtClean="0"/>
              <a:t>簡単化の例</a:t>
            </a:r>
            <a:endParaRPr kumimoji="1" lang="ja-JP" altLang="en-US" dirty="0"/>
          </a:p>
        </p:txBody>
      </p:sp>
      <p:sp>
        <p:nvSpPr>
          <p:cNvPr id="32" name="右矢印 31"/>
          <p:cNvSpPr/>
          <p:nvPr/>
        </p:nvSpPr>
        <p:spPr>
          <a:xfrm rot="5400000">
            <a:off x="6560796" y="4022782"/>
            <a:ext cx="486905" cy="324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940152" y="39957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(3)</a:t>
            </a:r>
            <a:endParaRPr kumimoji="1" lang="ja-JP" altLang="en-US" dirty="0"/>
          </a:p>
        </p:txBody>
      </p:sp>
      <p:grpSp>
        <p:nvGrpSpPr>
          <p:cNvPr id="34" name="図形グループ 33"/>
          <p:cNvGrpSpPr/>
          <p:nvPr/>
        </p:nvGrpSpPr>
        <p:grpSpPr>
          <a:xfrm>
            <a:off x="5364088" y="4555727"/>
            <a:ext cx="2870742" cy="2232248"/>
            <a:chOff x="5364088" y="4581128"/>
            <a:chExt cx="2870742" cy="2232248"/>
          </a:xfrm>
        </p:grpSpPr>
        <p:sp>
          <p:nvSpPr>
            <p:cNvPr id="37" name="円/楕円 36"/>
            <p:cNvSpPr/>
            <p:nvPr/>
          </p:nvSpPr>
          <p:spPr>
            <a:xfrm>
              <a:off x="6588224" y="458112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7380312" y="5085184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6920978" y="56612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5868144" y="5085184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41" name="直線矢印コネクタ 40"/>
            <p:cNvCxnSpPr>
              <a:stCxn id="40" idx="7"/>
              <a:endCxn id="37" idx="3"/>
            </p:cNvCxnSpPr>
            <p:nvPr/>
          </p:nvCxnSpPr>
          <p:spPr>
            <a:xfrm flipV="1">
              <a:off x="6232832" y="4949904"/>
              <a:ext cx="417963" cy="198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42" name="直線矢印コネクタ 41"/>
            <p:cNvCxnSpPr>
              <a:stCxn id="38" idx="1"/>
              <a:endCxn id="37" idx="5"/>
            </p:cNvCxnSpPr>
            <p:nvPr/>
          </p:nvCxnSpPr>
          <p:spPr>
            <a:xfrm flipH="1" flipV="1">
              <a:off x="6952912" y="4949904"/>
              <a:ext cx="489971" cy="198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43" name="直線矢印コネクタ 42"/>
            <p:cNvCxnSpPr>
              <a:stCxn id="39" idx="0"/>
              <a:endCxn id="38" idx="3"/>
            </p:cNvCxnSpPr>
            <p:nvPr/>
          </p:nvCxnSpPr>
          <p:spPr>
            <a:xfrm flipV="1">
              <a:off x="7134608" y="5453960"/>
              <a:ext cx="308275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44" name="直線矢印コネクタ 43"/>
            <p:cNvCxnSpPr>
              <a:stCxn id="45" idx="0"/>
              <a:endCxn id="38" idx="5"/>
            </p:cNvCxnSpPr>
            <p:nvPr/>
          </p:nvCxnSpPr>
          <p:spPr>
            <a:xfrm flipH="1" flipV="1">
              <a:off x="7745000" y="5453960"/>
              <a:ext cx="276201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45" name="円/楕円 44"/>
            <p:cNvSpPr/>
            <p:nvPr/>
          </p:nvSpPr>
          <p:spPr>
            <a:xfrm>
              <a:off x="7807571" y="56612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6609561" y="638132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7231507" y="638132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cxnSp>
          <p:nvCxnSpPr>
            <p:cNvPr id="48" name="直線矢印コネクタ 47"/>
            <p:cNvCxnSpPr>
              <a:stCxn id="47" idx="0"/>
              <a:endCxn id="39" idx="5"/>
            </p:cNvCxnSpPr>
            <p:nvPr/>
          </p:nvCxnSpPr>
          <p:spPr>
            <a:xfrm flipH="1" flipV="1">
              <a:off x="7285666" y="6030024"/>
              <a:ext cx="159471" cy="3513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49" name="直線矢印コネクタ 48"/>
            <p:cNvCxnSpPr>
              <a:stCxn id="46" idx="0"/>
              <a:endCxn id="39" idx="3"/>
            </p:cNvCxnSpPr>
            <p:nvPr/>
          </p:nvCxnSpPr>
          <p:spPr>
            <a:xfrm flipV="1">
              <a:off x="6823191" y="6030024"/>
              <a:ext cx="160358" cy="3513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50" name="円/楕円 49"/>
            <p:cNvSpPr/>
            <p:nvPr/>
          </p:nvSpPr>
          <p:spPr>
            <a:xfrm>
              <a:off x="5364088" y="56612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6228184" y="56612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52" name="直線矢印コネクタ 51"/>
            <p:cNvCxnSpPr>
              <a:stCxn id="51" idx="0"/>
              <a:endCxn id="40" idx="5"/>
            </p:cNvCxnSpPr>
            <p:nvPr/>
          </p:nvCxnSpPr>
          <p:spPr>
            <a:xfrm flipH="1" flipV="1">
              <a:off x="6232832" y="5453960"/>
              <a:ext cx="208982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3" name="直線矢印コネクタ 52"/>
            <p:cNvCxnSpPr>
              <a:stCxn id="50" idx="0"/>
              <a:endCxn id="40" idx="3"/>
            </p:cNvCxnSpPr>
            <p:nvPr/>
          </p:nvCxnSpPr>
          <p:spPr>
            <a:xfrm flipV="1">
              <a:off x="5577718" y="5453960"/>
              <a:ext cx="352997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graphicFrame>
          <p:nvGraphicFramePr>
            <p:cNvPr id="54" name="オブジェクト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535286"/>
                </p:ext>
              </p:extLst>
            </p:nvPr>
          </p:nvGraphicFramePr>
          <p:xfrm>
            <a:off x="5434013" y="5654675"/>
            <a:ext cx="274637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57" name="数式" r:id="rId3" imgW="152400" imgH="203200" progId="Equation.3">
                    <p:embed/>
                  </p:oleObj>
                </mc:Choice>
                <mc:Fallback>
                  <p:oleObj name="数式" r:id="rId3" imgW="152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4013" y="5654675"/>
                          <a:ext cx="274637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9842924"/>
                </p:ext>
              </p:extLst>
            </p:nvPr>
          </p:nvGraphicFramePr>
          <p:xfrm>
            <a:off x="6269038" y="5653088"/>
            <a:ext cx="319087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58" name="数式" r:id="rId5" imgW="177800" imgH="203200" progId="Equation.3">
                    <p:embed/>
                  </p:oleObj>
                </mc:Choice>
                <mc:Fallback>
                  <p:oleObj name="数式" r:id="rId5" imgW="177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9038" y="5653088"/>
                          <a:ext cx="319087" cy="357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800691"/>
                </p:ext>
              </p:extLst>
            </p:nvPr>
          </p:nvGraphicFramePr>
          <p:xfrm>
            <a:off x="6684963" y="6373813"/>
            <a:ext cx="31750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59" name="数式" r:id="rId7" imgW="177800" imgH="203200" progId="Equation.3">
                    <p:embed/>
                  </p:oleObj>
                </mc:Choice>
                <mc:Fallback>
                  <p:oleObj name="数式" r:id="rId7" imgW="177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4963" y="6373813"/>
                          <a:ext cx="317500" cy="357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オブジェクト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273703"/>
                </p:ext>
              </p:extLst>
            </p:nvPr>
          </p:nvGraphicFramePr>
          <p:xfrm>
            <a:off x="5881405" y="5157192"/>
            <a:ext cx="413998" cy="317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60" name="数式" r:id="rId9" imgW="139531" imgH="126847" progId="Equation.3">
                    <p:embed/>
                  </p:oleObj>
                </mc:Choice>
                <mc:Fallback>
                  <p:oleObj name="数式" r:id="rId9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1405" y="5157192"/>
                          <a:ext cx="413998" cy="3176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7927399"/>
                </p:ext>
              </p:extLst>
            </p:nvPr>
          </p:nvGraphicFramePr>
          <p:xfrm>
            <a:off x="6943475" y="5703391"/>
            <a:ext cx="413326" cy="317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61" name="数式" r:id="rId11" imgW="139531" imgH="126847" progId="Equation.3">
                    <p:embed/>
                  </p:oleObj>
                </mc:Choice>
                <mc:Fallback>
                  <p:oleObj name="数式" r:id="rId11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3475" y="5703391"/>
                          <a:ext cx="413326" cy="317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8260255"/>
                </p:ext>
              </p:extLst>
            </p:nvPr>
          </p:nvGraphicFramePr>
          <p:xfrm>
            <a:off x="7375523" y="5127327"/>
            <a:ext cx="413326" cy="317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62" name="数式" r:id="rId13" imgW="139531" imgH="126847" progId="Equation.3">
                    <p:embed/>
                  </p:oleObj>
                </mc:Choice>
                <mc:Fallback>
                  <p:oleObj name="数式" r:id="rId13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5523" y="5127327"/>
                          <a:ext cx="413326" cy="317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0555348"/>
                </p:ext>
              </p:extLst>
            </p:nvPr>
          </p:nvGraphicFramePr>
          <p:xfrm>
            <a:off x="6660234" y="4653136"/>
            <a:ext cx="348927" cy="317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63" name="数式" r:id="rId15" imgW="139531" imgH="126847" progId="Equation.3">
                    <p:embed/>
                  </p:oleObj>
                </mc:Choice>
                <mc:Fallback>
                  <p:oleObj name="数式" r:id="rId15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0234" y="4653136"/>
                          <a:ext cx="348927" cy="317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3916232"/>
                </p:ext>
              </p:extLst>
            </p:nvPr>
          </p:nvGraphicFramePr>
          <p:xfrm>
            <a:off x="7891463" y="5672138"/>
            <a:ext cx="295275" cy="37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64" name="数式" r:id="rId17" imgW="165100" imgH="215900" progId="Equation.3">
                    <p:embed/>
                  </p:oleObj>
                </mc:Choice>
                <mc:Fallback>
                  <p:oleObj name="数式" r:id="rId17" imgW="1651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1463" y="5672138"/>
                          <a:ext cx="295275" cy="379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右矢印 62"/>
          <p:cNvSpPr/>
          <p:nvPr/>
        </p:nvSpPr>
        <p:spPr>
          <a:xfrm rot="10800000">
            <a:off x="4139952" y="5661247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211960" y="51479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(2)</a:t>
            </a:r>
            <a:endParaRPr kumimoji="1" lang="ja-JP" altLang="en-US" dirty="0"/>
          </a:p>
        </p:txBody>
      </p:sp>
      <p:grpSp>
        <p:nvGrpSpPr>
          <p:cNvPr id="35" name="図形グループ 34"/>
          <p:cNvGrpSpPr/>
          <p:nvPr/>
        </p:nvGrpSpPr>
        <p:grpSpPr>
          <a:xfrm>
            <a:off x="765154" y="4581128"/>
            <a:ext cx="2870742" cy="1512168"/>
            <a:chOff x="765154" y="4581128"/>
            <a:chExt cx="2870742" cy="1512168"/>
          </a:xfrm>
        </p:grpSpPr>
        <p:sp>
          <p:nvSpPr>
            <p:cNvPr id="65" name="円/楕円 64"/>
            <p:cNvSpPr/>
            <p:nvPr/>
          </p:nvSpPr>
          <p:spPr>
            <a:xfrm>
              <a:off x="1989290" y="458112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2781378" y="5085184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2322044" y="56612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1269210" y="5085184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69" name="直線矢印コネクタ 68"/>
            <p:cNvCxnSpPr>
              <a:stCxn id="68" idx="7"/>
              <a:endCxn id="65" idx="3"/>
            </p:cNvCxnSpPr>
            <p:nvPr/>
          </p:nvCxnSpPr>
          <p:spPr>
            <a:xfrm flipV="1">
              <a:off x="1633898" y="4949904"/>
              <a:ext cx="417963" cy="198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70" name="直線矢印コネクタ 69"/>
            <p:cNvCxnSpPr>
              <a:stCxn id="66" idx="1"/>
              <a:endCxn id="65" idx="5"/>
            </p:cNvCxnSpPr>
            <p:nvPr/>
          </p:nvCxnSpPr>
          <p:spPr>
            <a:xfrm flipH="1" flipV="1">
              <a:off x="2353978" y="4949904"/>
              <a:ext cx="489971" cy="198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71" name="直線矢印コネクタ 70"/>
            <p:cNvCxnSpPr>
              <a:stCxn id="67" idx="0"/>
              <a:endCxn id="66" idx="3"/>
            </p:cNvCxnSpPr>
            <p:nvPr/>
          </p:nvCxnSpPr>
          <p:spPr>
            <a:xfrm flipV="1">
              <a:off x="2535674" y="5453960"/>
              <a:ext cx="308275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72" name="直線矢印コネクタ 71"/>
            <p:cNvCxnSpPr>
              <a:stCxn id="73" idx="0"/>
              <a:endCxn id="66" idx="5"/>
            </p:cNvCxnSpPr>
            <p:nvPr/>
          </p:nvCxnSpPr>
          <p:spPr>
            <a:xfrm flipH="1" flipV="1">
              <a:off x="3146066" y="5453960"/>
              <a:ext cx="276201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73" name="円/楕円 72"/>
            <p:cNvSpPr/>
            <p:nvPr/>
          </p:nvSpPr>
          <p:spPr>
            <a:xfrm>
              <a:off x="3208637" y="56612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765154" y="56612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1629250" y="56612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80" name="直線矢印コネクタ 79"/>
            <p:cNvCxnSpPr>
              <a:stCxn id="79" idx="0"/>
              <a:endCxn id="68" idx="5"/>
            </p:cNvCxnSpPr>
            <p:nvPr/>
          </p:nvCxnSpPr>
          <p:spPr>
            <a:xfrm flipH="1" flipV="1">
              <a:off x="1633898" y="5453960"/>
              <a:ext cx="208982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81" name="直線矢印コネクタ 80"/>
            <p:cNvCxnSpPr>
              <a:stCxn id="78" idx="0"/>
              <a:endCxn id="68" idx="3"/>
            </p:cNvCxnSpPr>
            <p:nvPr/>
          </p:nvCxnSpPr>
          <p:spPr>
            <a:xfrm flipV="1">
              <a:off x="978784" y="5453960"/>
              <a:ext cx="352997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graphicFrame>
          <p:nvGraphicFramePr>
            <p:cNvPr id="82" name="オブジェクト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6958593"/>
                </p:ext>
              </p:extLst>
            </p:nvPr>
          </p:nvGraphicFramePr>
          <p:xfrm>
            <a:off x="835025" y="5654675"/>
            <a:ext cx="274638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65" name="数式" r:id="rId19" imgW="152400" imgH="203200" progId="Equation.3">
                    <p:embed/>
                  </p:oleObj>
                </mc:Choice>
                <mc:Fallback>
                  <p:oleObj name="数式" r:id="rId19" imgW="152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5025" y="5654675"/>
                          <a:ext cx="274638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7971346"/>
                </p:ext>
              </p:extLst>
            </p:nvPr>
          </p:nvGraphicFramePr>
          <p:xfrm>
            <a:off x="1670050" y="5653088"/>
            <a:ext cx="319088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66" name="数式" r:id="rId21" imgW="177800" imgH="203200" progId="Equation.3">
                    <p:embed/>
                  </p:oleObj>
                </mc:Choice>
                <mc:Fallback>
                  <p:oleObj name="数式" r:id="rId21" imgW="177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0050" y="5653088"/>
                          <a:ext cx="319088" cy="357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1370828"/>
                </p:ext>
              </p:extLst>
            </p:nvPr>
          </p:nvGraphicFramePr>
          <p:xfrm>
            <a:off x="2368550" y="5672138"/>
            <a:ext cx="320675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67" name="数式" r:id="rId23" imgW="177800" imgH="203200" progId="Equation.3">
                    <p:embed/>
                  </p:oleObj>
                </mc:Choice>
                <mc:Fallback>
                  <p:oleObj name="数式" r:id="rId23" imgW="177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8550" y="5672138"/>
                          <a:ext cx="320675" cy="357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オブジェクト 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5629099"/>
                </p:ext>
              </p:extLst>
            </p:nvPr>
          </p:nvGraphicFramePr>
          <p:xfrm>
            <a:off x="1282471" y="5157192"/>
            <a:ext cx="413998" cy="317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68" name="数式" r:id="rId25" imgW="139531" imgH="126847" progId="Equation.3">
                    <p:embed/>
                  </p:oleObj>
                </mc:Choice>
                <mc:Fallback>
                  <p:oleObj name="数式" r:id="rId25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2471" y="5157192"/>
                          <a:ext cx="413998" cy="3176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8362342"/>
                </p:ext>
              </p:extLst>
            </p:nvPr>
          </p:nvGraphicFramePr>
          <p:xfrm>
            <a:off x="2776589" y="5127327"/>
            <a:ext cx="413326" cy="317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69" name="数式" r:id="rId26" imgW="139531" imgH="126847" progId="Equation.3">
                    <p:embed/>
                  </p:oleObj>
                </mc:Choice>
                <mc:Fallback>
                  <p:oleObj name="数式" r:id="rId26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6589" y="5127327"/>
                          <a:ext cx="413326" cy="317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9501396"/>
                </p:ext>
              </p:extLst>
            </p:nvPr>
          </p:nvGraphicFramePr>
          <p:xfrm>
            <a:off x="2061300" y="4653136"/>
            <a:ext cx="348927" cy="317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70" name="数式" r:id="rId27" imgW="139531" imgH="126847" progId="Equation.3">
                    <p:embed/>
                  </p:oleObj>
                </mc:Choice>
                <mc:Fallback>
                  <p:oleObj name="数式" r:id="rId27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1300" y="4653136"/>
                          <a:ext cx="348927" cy="317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8572063"/>
                </p:ext>
              </p:extLst>
            </p:nvPr>
          </p:nvGraphicFramePr>
          <p:xfrm>
            <a:off x="3292475" y="5672138"/>
            <a:ext cx="295275" cy="37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71" name="数式" r:id="rId28" imgW="165100" imgH="215900" progId="Equation.3">
                    <p:embed/>
                  </p:oleObj>
                </mc:Choice>
                <mc:Fallback>
                  <p:oleObj name="数式" r:id="rId28" imgW="1651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2475" y="5672138"/>
                          <a:ext cx="295275" cy="379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テキスト ボックス 2"/>
          <p:cNvSpPr txBox="1"/>
          <p:nvPr/>
        </p:nvSpPr>
        <p:spPr>
          <a:xfrm>
            <a:off x="1022238" y="30669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graphicFrame>
        <p:nvGraphicFramePr>
          <p:cNvPr id="8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522132"/>
              </p:ext>
            </p:extLst>
          </p:nvPr>
        </p:nvGraphicFramePr>
        <p:xfrm>
          <a:off x="539552" y="1800103"/>
          <a:ext cx="3024336" cy="2132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2" name="数式" r:id="rId30" imgW="1572480" imgH="1106280" progId="Equation.3">
                  <p:embed/>
                </p:oleObj>
              </mc:Choice>
              <mc:Fallback>
                <p:oleObj name="数式" r:id="rId30" imgW="1572480" imgH="1106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800103"/>
                        <a:ext cx="3024336" cy="21329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図形グループ 4"/>
          <p:cNvGrpSpPr/>
          <p:nvPr/>
        </p:nvGrpSpPr>
        <p:grpSpPr>
          <a:xfrm>
            <a:off x="5373666" y="1556792"/>
            <a:ext cx="2870742" cy="2232248"/>
            <a:chOff x="5373666" y="1556792"/>
            <a:chExt cx="2870742" cy="2232248"/>
          </a:xfrm>
        </p:grpSpPr>
        <p:sp>
          <p:nvSpPr>
            <p:cNvPr id="6" name="円/楕円 5"/>
            <p:cNvSpPr/>
            <p:nvPr/>
          </p:nvSpPr>
          <p:spPr>
            <a:xfrm>
              <a:off x="6597802" y="155679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7389890" y="20608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6930556" y="263691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5877722" y="20608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" name="直線矢印コネクタ 9"/>
            <p:cNvCxnSpPr>
              <a:stCxn id="9" idx="7"/>
              <a:endCxn id="6" idx="3"/>
            </p:cNvCxnSpPr>
            <p:nvPr/>
          </p:nvCxnSpPr>
          <p:spPr>
            <a:xfrm flipV="1">
              <a:off x="6242410" y="1925568"/>
              <a:ext cx="417963" cy="198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1" name="直線矢印コネクタ 10"/>
            <p:cNvCxnSpPr>
              <a:stCxn id="7" idx="1"/>
              <a:endCxn id="6" idx="5"/>
            </p:cNvCxnSpPr>
            <p:nvPr/>
          </p:nvCxnSpPr>
          <p:spPr>
            <a:xfrm flipH="1" flipV="1">
              <a:off x="6962490" y="1925568"/>
              <a:ext cx="489971" cy="198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2" name="直線矢印コネクタ 11"/>
            <p:cNvCxnSpPr>
              <a:stCxn id="8" idx="0"/>
              <a:endCxn id="7" idx="3"/>
            </p:cNvCxnSpPr>
            <p:nvPr/>
          </p:nvCxnSpPr>
          <p:spPr>
            <a:xfrm flipV="1">
              <a:off x="7144186" y="2429624"/>
              <a:ext cx="308275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3" name="直線矢印コネクタ 12"/>
            <p:cNvCxnSpPr>
              <a:stCxn id="14" idx="0"/>
              <a:endCxn id="7" idx="5"/>
            </p:cNvCxnSpPr>
            <p:nvPr/>
          </p:nvCxnSpPr>
          <p:spPr>
            <a:xfrm flipH="1" flipV="1">
              <a:off x="7754578" y="2429624"/>
              <a:ext cx="276201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14" name="円/楕円 13"/>
            <p:cNvSpPr/>
            <p:nvPr/>
          </p:nvSpPr>
          <p:spPr>
            <a:xfrm>
              <a:off x="7817149" y="263691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619139" y="335699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7241085" y="335699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7" name="直線矢印コネクタ 16"/>
            <p:cNvCxnSpPr>
              <a:stCxn id="16" idx="0"/>
              <a:endCxn id="8" idx="5"/>
            </p:cNvCxnSpPr>
            <p:nvPr/>
          </p:nvCxnSpPr>
          <p:spPr>
            <a:xfrm flipH="1" flipV="1">
              <a:off x="7295244" y="3005688"/>
              <a:ext cx="159471" cy="3513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8" name="直線矢印コネクタ 17"/>
            <p:cNvCxnSpPr>
              <a:stCxn id="15" idx="0"/>
              <a:endCxn id="8" idx="3"/>
            </p:cNvCxnSpPr>
            <p:nvPr/>
          </p:nvCxnSpPr>
          <p:spPr>
            <a:xfrm flipV="1">
              <a:off x="6832769" y="3005688"/>
              <a:ext cx="160358" cy="3513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19" name="円/楕円 18"/>
            <p:cNvSpPr/>
            <p:nvPr/>
          </p:nvSpPr>
          <p:spPr>
            <a:xfrm>
              <a:off x="5373666" y="263691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6237762" y="263691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21" name="直線矢印コネクタ 20"/>
            <p:cNvCxnSpPr>
              <a:stCxn id="20" idx="0"/>
              <a:endCxn id="9" idx="5"/>
            </p:cNvCxnSpPr>
            <p:nvPr/>
          </p:nvCxnSpPr>
          <p:spPr>
            <a:xfrm flipH="1" flipV="1">
              <a:off x="6242410" y="2429624"/>
              <a:ext cx="208982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2" name="直線矢印コネクタ 21"/>
            <p:cNvCxnSpPr>
              <a:stCxn id="19" idx="0"/>
              <a:endCxn id="9" idx="3"/>
            </p:cNvCxnSpPr>
            <p:nvPr/>
          </p:nvCxnSpPr>
          <p:spPr>
            <a:xfrm flipV="1">
              <a:off x="5587296" y="2429624"/>
              <a:ext cx="352997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graphicFrame>
          <p:nvGraphicFramePr>
            <p:cNvPr id="23" name="オブジェクト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857774"/>
                </p:ext>
              </p:extLst>
            </p:nvPr>
          </p:nvGraphicFramePr>
          <p:xfrm>
            <a:off x="5443538" y="2630488"/>
            <a:ext cx="27305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73" name="数式" r:id="rId32" imgW="152400" imgH="203200" progId="Equation.3">
                    <p:embed/>
                  </p:oleObj>
                </mc:Choice>
                <mc:Fallback>
                  <p:oleObj name="数式" r:id="rId32" imgW="152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3538" y="2630488"/>
                          <a:ext cx="27305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466864"/>
                </p:ext>
              </p:extLst>
            </p:nvPr>
          </p:nvGraphicFramePr>
          <p:xfrm>
            <a:off x="6278563" y="2628900"/>
            <a:ext cx="317500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74" name="数式" r:id="rId34" imgW="177800" imgH="203200" progId="Equation.3">
                    <p:embed/>
                  </p:oleObj>
                </mc:Choice>
                <mc:Fallback>
                  <p:oleObj name="数式" r:id="rId34" imgW="177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8563" y="2628900"/>
                          <a:ext cx="317500" cy="357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9933174"/>
                </p:ext>
              </p:extLst>
            </p:nvPr>
          </p:nvGraphicFramePr>
          <p:xfrm>
            <a:off x="6694488" y="3349625"/>
            <a:ext cx="319087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75" name="数式" r:id="rId36" imgW="177800" imgH="203200" progId="Equation.3">
                    <p:embed/>
                  </p:oleObj>
                </mc:Choice>
                <mc:Fallback>
                  <p:oleObj name="数式" r:id="rId36" imgW="177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4488" y="3349625"/>
                          <a:ext cx="319087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4357947"/>
                </p:ext>
              </p:extLst>
            </p:nvPr>
          </p:nvGraphicFramePr>
          <p:xfrm>
            <a:off x="7324725" y="3341688"/>
            <a:ext cx="306388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76" name="数式" r:id="rId38" imgW="165100" imgH="215900" progId="Equation.3">
                    <p:embed/>
                  </p:oleObj>
                </mc:Choice>
                <mc:Fallback>
                  <p:oleObj name="数式" r:id="rId38" imgW="1651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24725" y="3341688"/>
                          <a:ext cx="306388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オブジェクト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7563291"/>
                </p:ext>
              </p:extLst>
            </p:nvPr>
          </p:nvGraphicFramePr>
          <p:xfrm>
            <a:off x="5890983" y="2132856"/>
            <a:ext cx="413998" cy="317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77" name="数式" r:id="rId40" imgW="139531" imgH="126847" progId="Equation.3">
                    <p:embed/>
                  </p:oleObj>
                </mc:Choice>
                <mc:Fallback>
                  <p:oleObj name="数式" r:id="rId40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0983" y="2132856"/>
                          <a:ext cx="413998" cy="3176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606213"/>
                </p:ext>
              </p:extLst>
            </p:nvPr>
          </p:nvGraphicFramePr>
          <p:xfrm>
            <a:off x="6953053" y="2679055"/>
            <a:ext cx="413326" cy="317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78" name="数式" r:id="rId41" imgW="139531" imgH="126847" progId="Equation.3">
                    <p:embed/>
                  </p:oleObj>
                </mc:Choice>
                <mc:Fallback>
                  <p:oleObj name="数式" r:id="rId41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3053" y="2679055"/>
                          <a:ext cx="413326" cy="317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730772"/>
                </p:ext>
              </p:extLst>
            </p:nvPr>
          </p:nvGraphicFramePr>
          <p:xfrm>
            <a:off x="7385101" y="2102991"/>
            <a:ext cx="413326" cy="317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79" name="数式" r:id="rId42" imgW="139531" imgH="126847" progId="Equation.3">
                    <p:embed/>
                  </p:oleObj>
                </mc:Choice>
                <mc:Fallback>
                  <p:oleObj name="数式" r:id="rId42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5101" y="2102991"/>
                          <a:ext cx="413326" cy="317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4567151"/>
                </p:ext>
              </p:extLst>
            </p:nvPr>
          </p:nvGraphicFramePr>
          <p:xfrm>
            <a:off x="6669812" y="1628800"/>
            <a:ext cx="348927" cy="317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80" name="数式" r:id="rId43" imgW="139531" imgH="126847" progId="Equation.3">
                    <p:embed/>
                  </p:oleObj>
                </mc:Choice>
                <mc:Fallback>
                  <p:oleObj name="数式" r:id="rId43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9812" y="1628800"/>
                          <a:ext cx="348927" cy="317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24183"/>
                </p:ext>
              </p:extLst>
            </p:nvPr>
          </p:nvGraphicFramePr>
          <p:xfrm>
            <a:off x="7900988" y="2647950"/>
            <a:ext cx="295275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81" name="数式" r:id="rId44" imgW="165100" imgH="215900" progId="Equation.3">
                    <p:embed/>
                  </p:oleObj>
                </mc:Choice>
                <mc:Fallback>
                  <p:oleObj name="数式" r:id="rId44" imgW="1651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00988" y="2647950"/>
                          <a:ext cx="295275" cy="379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4039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論理式の簡単化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(3)</a:t>
            </a:r>
            <a:r>
              <a:rPr lang="ja-JP" altLang="en-US" dirty="0" smtClean="0"/>
              <a:t>と</a:t>
            </a:r>
            <a:r>
              <a:rPr lang="en-US" altLang="ja-JP" dirty="0" smtClean="0"/>
              <a:t>(4)</a:t>
            </a:r>
            <a:r>
              <a:rPr lang="ja-JP" altLang="en-US" dirty="0" smtClean="0"/>
              <a:t>の必要性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下の図のような状況をなくすため．</a:t>
            </a:r>
            <a:endParaRPr kumimoji="1" lang="ja-JP" altLang="en-US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461980"/>
              </p:ext>
            </p:extLst>
          </p:nvPr>
        </p:nvGraphicFramePr>
        <p:xfrm>
          <a:off x="5097727" y="3458368"/>
          <a:ext cx="3401103" cy="2392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0" name="数式" r:id="rId3" imgW="1572480" imgH="1106280" progId="Equation.3">
                  <p:embed/>
                </p:oleObj>
              </mc:Choice>
              <mc:Fallback>
                <p:oleObj name="数式" r:id="rId3" imgW="1572480" imgH="1106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727" y="3458368"/>
                        <a:ext cx="3401103" cy="239209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図形グループ 4"/>
          <p:cNvGrpSpPr/>
          <p:nvPr/>
        </p:nvGrpSpPr>
        <p:grpSpPr>
          <a:xfrm>
            <a:off x="1170174" y="3212976"/>
            <a:ext cx="2870742" cy="1512168"/>
            <a:chOff x="765154" y="4581128"/>
            <a:chExt cx="2870742" cy="1512168"/>
          </a:xfrm>
        </p:grpSpPr>
        <p:sp>
          <p:nvSpPr>
            <p:cNvPr id="6" name="円/楕円 5"/>
            <p:cNvSpPr/>
            <p:nvPr/>
          </p:nvSpPr>
          <p:spPr>
            <a:xfrm>
              <a:off x="1989290" y="458112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2781378" y="5085184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2322044" y="56612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1269210" y="5085184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" name="直線矢印コネクタ 9"/>
            <p:cNvCxnSpPr>
              <a:stCxn id="9" idx="7"/>
              <a:endCxn id="6" idx="3"/>
            </p:cNvCxnSpPr>
            <p:nvPr/>
          </p:nvCxnSpPr>
          <p:spPr>
            <a:xfrm flipV="1">
              <a:off x="1633898" y="4949904"/>
              <a:ext cx="417963" cy="198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1" name="直線矢印コネクタ 10"/>
            <p:cNvCxnSpPr>
              <a:stCxn id="7" idx="1"/>
              <a:endCxn id="6" idx="5"/>
            </p:cNvCxnSpPr>
            <p:nvPr/>
          </p:nvCxnSpPr>
          <p:spPr>
            <a:xfrm flipH="1" flipV="1">
              <a:off x="2353978" y="4949904"/>
              <a:ext cx="489971" cy="198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2" name="直線矢印コネクタ 11"/>
            <p:cNvCxnSpPr>
              <a:stCxn id="8" idx="0"/>
              <a:endCxn id="7" idx="3"/>
            </p:cNvCxnSpPr>
            <p:nvPr/>
          </p:nvCxnSpPr>
          <p:spPr>
            <a:xfrm flipV="1">
              <a:off x="2535674" y="5453960"/>
              <a:ext cx="308275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3" name="直線矢印コネクタ 12"/>
            <p:cNvCxnSpPr>
              <a:stCxn id="14" idx="0"/>
              <a:endCxn id="7" idx="5"/>
            </p:cNvCxnSpPr>
            <p:nvPr/>
          </p:nvCxnSpPr>
          <p:spPr>
            <a:xfrm flipH="1" flipV="1">
              <a:off x="3146066" y="5453960"/>
              <a:ext cx="276201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14" name="円/楕円 13"/>
            <p:cNvSpPr/>
            <p:nvPr/>
          </p:nvSpPr>
          <p:spPr>
            <a:xfrm>
              <a:off x="3208637" y="56612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765154" y="56612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1629250" y="56612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7" name="直線矢印コネクタ 16"/>
            <p:cNvCxnSpPr>
              <a:stCxn id="16" idx="0"/>
              <a:endCxn id="9" idx="5"/>
            </p:cNvCxnSpPr>
            <p:nvPr/>
          </p:nvCxnSpPr>
          <p:spPr>
            <a:xfrm flipH="1" flipV="1">
              <a:off x="1633898" y="5453960"/>
              <a:ext cx="208982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8" name="直線矢印コネクタ 17"/>
            <p:cNvCxnSpPr>
              <a:stCxn id="15" idx="0"/>
              <a:endCxn id="9" idx="3"/>
            </p:cNvCxnSpPr>
            <p:nvPr/>
          </p:nvCxnSpPr>
          <p:spPr>
            <a:xfrm flipV="1">
              <a:off x="978784" y="5453960"/>
              <a:ext cx="352997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graphicFrame>
          <p:nvGraphicFramePr>
            <p:cNvPr id="19" name="オブジェクト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1350746"/>
                </p:ext>
              </p:extLst>
            </p:nvPr>
          </p:nvGraphicFramePr>
          <p:xfrm>
            <a:off x="835025" y="5654675"/>
            <a:ext cx="274638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51" name="数式" r:id="rId5" imgW="152400" imgH="203200" progId="Equation.3">
                    <p:embed/>
                  </p:oleObj>
                </mc:Choice>
                <mc:Fallback>
                  <p:oleObj name="数式" r:id="rId5" imgW="152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5025" y="5654675"/>
                          <a:ext cx="274638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0609615"/>
                </p:ext>
              </p:extLst>
            </p:nvPr>
          </p:nvGraphicFramePr>
          <p:xfrm>
            <a:off x="1692089" y="5652951"/>
            <a:ext cx="273050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52" name="数式" r:id="rId7" imgW="152400" imgH="203200" progId="Equation.3">
                    <p:embed/>
                  </p:oleObj>
                </mc:Choice>
                <mc:Fallback>
                  <p:oleObj name="数式" r:id="rId7" imgW="152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2089" y="5652951"/>
                          <a:ext cx="273050" cy="357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3015022"/>
                </p:ext>
              </p:extLst>
            </p:nvPr>
          </p:nvGraphicFramePr>
          <p:xfrm>
            <a:off x="2368550" y="5672138"/>
            <a:ext cx="320675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53" name="数式" r:id="rId9" imgW="177800" imgH="203200" progId="Equation.3">
                    <p:embed/>
                  </p:oleObj>
                </mc:Choice>
                <mc:Fallback>
                  <p:oleObj name="数式" r:id="rId9" imgW="177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8550" y="5672138"/>
                          <a:ext cx="320675" cy="357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オブジェクト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035374"/>
                </p:ext>
              </p:extLst>
            </p:nvPr>
          </p:nvGraphicFramePr>
          <p:xfrm>
            <a:off x="1282471" y="5157192"/>
            <a:ext cx="413998" cy="317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54" name="数式" r:id="rId11" imgW="139531" imgH="126847" progId="Equation.3">
                    <p:embed/>
                  </p:oleObj>
                </mc:Choice>
                <mc:Fallback>
                  <p:oleObj name="数式" r:id="rId11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2471" y="5157192"/>
                          <a:ext cx="413998" cy="3176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8895864"/>
                </p:ext>
              </p:extLst>
            </p:nvPr>
          </p:nvGraphicFramePr>
          <p:xfrm>
            <a:off x="2776589" y="5127327"/>
            <a:ext cx="413326" cy="317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55" name="数式" r:id="rId13" imgW="139531" imgH="126847" progId="Equation.3">
                    <p:embed/>
                  </p:oleObj>
                </mc:Choice>
                <mc:Fallback>
                  <p:oleObj name="数式" r:id="rId13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6589" y="5127327"/>
                          <a:ext cx="413326" cy="317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4626921"/>
                </p:ext>
              </p:extLst>
            </p:nvPr>
          </p:nvGraphicFramePr>
          <p:xfrm>
            <a:off x="2061300" y="4653136"/>
            <a:ext cx="348927" cy="317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56" name="数式" r:id="rId15" imgW="139531" imgH="126847" progId="Equation.3">
                    <p:embed/>
                  </p:oleObj>
                </mc:Choice>
                <mc:Fallback>
                  <p:oleObj name="数式" r:id="rId15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1300" y="4653136"/>
                          <a:ext cx="348927" cy="317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2059198"/>
                </p:ext>
              </p:extLst>
            </p:nvPr>
          </p:nvGraphicFramePr>
          <p:xfrm>
            <a:off x="3281176" y="5683114"/>
            <a:ext cx="31750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57" name="数式" r:id="rId17" imgW="177800" imgH="203200" progId="Equation.3">
                    <p:embed/>
                  </p:oleObj>
                </mc:Choice>
                <mc:Fallback>
                  <p:oleObj name="数式" r:id="rId17" imgW="177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1176" y="5683114"/>
                          <a:ext cx="317500" cy="357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" name="図形グループ 51"/>
          <p:cNvGrpSpPr/>
          <p:nvPr/>
        </p:nvGrpSpPr>
        <p:grpSpPr>
          <a:xfrm>
            <a:off x="1674230" y="5660091"/>
            <a:ext cx="1939427" cy="936104"/>
            <a:chOff x="1687405" y="5228043"/>
            <a:chExt cx="1939427" cy="936104"/>
          </a:xfrm>
        </p:grpSpPr>
        <p:sp>
          <p:nvSpPr>
            <p:cNvPr id="27" name="円/楕円 26"/>
            <p:cNvSpPr/>
            <p:nvPr/>
          </p:nvSpPr>
          <p:spPr>
            <a:xfrm>
              <a:off x="2407485" y="5228043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3199573" y="5732099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1687405" y="5732099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31" name="直線矢印コネクタ 30"/>
            <p:cNvCxnSpPr>
              <a:stCxn id="30" idx="7"/>
              <a:endCxn id="27" idx="3"/>
            </p:cNvCxnSpPr>
            <p:nvPr/>
          </p:nvCxnSpPr>
          <p:spPr>
            <a:xfrm flipV="1">
              <a:off x="2052093" y="5596819"/>
              <a:ext cx="417963" cy="198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32" name="直線矢印コネクタ 31"/>
            <p:cNvCxnSpPr>
              <a:stCxn id="28" idx="1"/>
              <a:endCxn id="27" idx="5"/>
            </p:cNvCxnSpPr>
            <p:nvPr/>
          </p:nvCxnSpPr>
          <p:spPr>
            <a:xfrm flipH="1" flipV="1">
              <a:off x="2772173" y="5596819"/>
              <a:ext cx="489971" cy="198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graphicFrame>
          <p:nvGraphicFramePr>
            <p:cNvPr id="4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002995"/>
                </p:ext>
              </p:extLst>
            </p:nvPr>
          </p:nvGraphicFramePr>
          <p:xfrm>
            <a:off x="2479495" y="5300051"/>
            <a:ext cx="348927" cy="317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58" name="数式" r:id="rId19" imgW="139531" imgH="126847" progId="Equation.3">
                    <p:embed/>
                  </p:oleObj>
                </mc:Choice>
                <mc:Fallback>
                  <p:oleObj name="数式" r:id="rId19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9495" y="5300051"/>
                          <a:ext cx="348927" cy="317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9730385"/>
                </p:ext>
              </p:extLst>
            </p:nvPr>
          </p:nvGraphicFramePr>
          <p:xfrm>
            <a:off x="3266256" y="5732099"/>
            <a:ext cx="31750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59" name="数式" r:id="rId20" imgW="177800" imgH="203200" progId="Equation.3">
                    <p:embed/>
                  </p:oleObj>
                </mc:Choice>
                <mc:Fallback>
                  <p:oleObj name="数式" r:id="rId20" imgW="177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6256" y="5732099"/>
                          <a:ext cx="317500" cy="357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オブジェクト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4791407"/>
                </p:ext>
              </p:extLst>
            </p:nvPr>
          </p:nvGraphicFramePr>
          <p:xfrm>
            <a:off x="1777455" y="5774242"/>
            <a:ext cx="274638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60" name="数式" r:id="rId21" imgW="152400" imgH="203200" progId="Equation.3">
                    <p:embed/>
                  </p:oleObj>
                </mc:Choice>
                <mc:Fallback>
                  <p:oleObj name="数式" r:id="rId21" imgW="152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7455" y="5774242"/>
                          <a:ext cx="274638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右矢印 50"/>
          <p:cNvSpPr/>
          <p:nvPr/>
        </p:nvSpPr>
        <p:spPr>
          <a:xfrm rot="5400000">
            <a:off x="2375731" y="5009221"/>
            <a:ext cx="486905" cy="324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89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n-ea"/>
              </a:rPr>
              <a:t>Parity</a:t>
            </a:r>
            <a:r>
              <a:rPr lang="ja-JP" altLang="en-US" dirty="0">
                <a:latin typeface="+mn-ea"/>
              </a:rPr>
              <a:t>関数の下界証明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ja-JP" altLang="en-US" dirty="0" smtClean="0">
                <a:latin typeface="+mn-ea"/>
              </a:rPr>
              <a:t>論理</a:t>
            </a:r>
            <a:r>
              <a:rPr kumimoji="1" lang="ja-JP" altLang="en-US" dirty="0" smtClean="0">
                <a:latin typeface="+mn-ea"/>
              </a:rPr>
              <a:t>関数を計算する論理式のサイズ</a:t>
            </a:r>
            <a:r>
              <a:rPr kumimoji="1" lang="en-US" altLang="ja-JP" dirty="0" smtClean="0">
                <a:latin typeface="+mn-ea"/>
              </a:rPr>
              <a:t> = L(f)</a:t>
            </a:r>
          </a:p>
          <a:p>
            <a:pPr lvl="1"/>
            <a:r>
              <a:rPr lang="ja-JP" altLang="en-US" dirty="0" smtClean="0">
                <a:latin typeface="+mn-ea"/>
              </a:rPr>
              <a:t>今，</a:t>
            </a:r>
            <a:r>
              <a:rPr lang="en-US" altLang="ja-JP" dirty="0" smtClean="0">
                <a:latin typeface="+mn-ea"/>
              </a:rPr>
              <a:t>f : Parity</a:t>
            </a:r>
            <a:r>
              <a:rPr lang="ja-JP" altLang="en-US" dirty="0" smtClean="0">
                <a:latin typeface="+mn-ea"/>
              </a:rPr>
              <a:t>関数</a:t>
            </a:r>
            <a:endParaRPr kumimoji="1" lang="en-US" altLang="ja-JP" dirty="0" smtClean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r>
              <a:rPr kumimoji="1" lang="ja-JP" altLang="en-US" dirty="0" smtClean="0">
                <a:latin typeface="+mn-ea"/>
              </a:rPr>
              <a:t>各変数の出現頻度</a:t>
            </a:r>
            <a:r>
              <a:rPr lang="en-US" altLang="ja-JP" dirty="0" smtClean="0">
                <a:latin typeface="+mn-ea"/>
              </a:rPr>
              <a:t> = </a:t>
            </a:r>
            <a:r>
              <a:rPr lang="ja-JP" altLang="en-US" dirty="0" smtClean="0">
                <a:latin typeface="+mn-ea"/>
              </a:rPr>
              <a:t>葉に現れる回数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 err="1" smtClean="0">
                <a:latin typeface="+mn-ea"/>
              </a:rPr>
              <a:t>Freq</a:t>
            </a:r>
            <a:r>
              <a:rPr lang="en-US" altLang="ja-JP" dirty="0" smtClean="0">
                <a:latin typeface="+mn-ea"/>
              </a:rPr>
              <a:t>(x) = </a:t>
            </a:r>
            <a:r>
              <a:rPr lang="ja-JP" altLang="en-US" dirty="0" smtClean="0">
                <a:latin typeface="+mn-ea"/>
              </a:rPr>
              <a:t>変数</a:t>
            </a:r>
            <a:r>
              <a:rPr lang="en-US" altLang="ja-JP" dirty="0" smtClean="0">
                <a:latin typeface="+mn-ea"/>
              </a:rPr>
              <a:t>x</a:t>
            </a:r>
            <a:r>
              <a:rPr lang="ja-JP" altLang="en-US" dirty="0" smtClean="0">
                <a:latin typeface="+mn-ea"/>
              </a:rPr>
              <a:t>が葉に現れる回数．</a:t>
            </a:r>
            <a:endParaRPr lang="en-US" altLang="ja-JP" dirty="0" smtClean="0">
              <a:latin typeface="+mn-ea"/>
            </a:endParaRPr>
          </a:p>
          <a:p>
            <a:pPr lvl="2"/>
            <a:r>
              <a:rPr lang="en-US" altLang="ja-JP" dirty="0" err="1" smtClean="0">
                <a:latin typeface="+mn-ea"/>
              </a:rPr>
              <a:t>Freq</a:t>
            </a:r>
            <a:r>
              <a:rPr lang="en-US" altLang="ja-JP" dirty="0" smtClean="0">
                <a:latin typeface="+mn-ea"/>
              </a:rPr>
              <a:t>(x</a:t>
            </a:r>
            <a:r>
              <a:rPr lang="en-US" altLang="ja-JP" baseline="-25000" dirty="0" smtClean="0">
                <a:latin typeface="+mn-ea"/>
              </a:rPr>
              <a:t>1</a:t>
            </a:r>
            <a:r>
              <a:rPr lang="en-US" altLang="ja-JP" dirty="0" smtClean="0">
                <a:latin typeface="+mn-ea"/>
              </a:rPr>
              <a:t>) = 1</a:t>
            </a:r>
          </a:p>
          <a:p>
            <a:pPr lvl="2"/>
            <a:r>
              <a:rPr kumimoji="1" lang="en-US" altLang="ja-JP" dirty="0" err="1" smtClean="0">
                <a:latin typeface="+mn-ea"/>
              </a:rPr>
              <a:t>Freq</a:t>
            </a:r>
            <a:r>
              <a:rPr kumimoji="1" lang="en-US" altLang="ja-JP" dirty="0" smtClean="0">
                <a:latin typeface="+mn-ea"/>
              </a:rPr>
              <a:t>(x</a:t>
            </a:r>
            <a:r>
              <a:rPr kumimoji="1" lang="en-US" altLang="ja-JP" baseline="-25000" dirty="0" smtClean="0">
                <a:latin typeface="+mn-ea"/>
              </a:rPr>
              <a:t>2</a:t>
            </a:r>
            <a:r>
              <a:rPr kumimoji="1" lang="en-US" altLang="ja-JP" dirty="0" smtClean="0">
                <a:latin typeface="+mn-ea"/>
              </a:rPr>
              <a:t>) = 2</a:t>
            </a:r>
          </a:p>
          <a:p>
            <a:pPr lvl="2"/>
            <a:r>
              <a:rPr lang="en-US" altLang="ja-JP" dirty="0" err="1" smtClean="0">
                <a:latin typeface="+mn-ea"/>
              </a:rPr>
              <a:t>Freq</a:t>
            </a:r>
            <a:r>
              <a:rPr lang="en-US" altLang="ja-JP" dirty="0" smtClean="0">
                <a:latin typeface="+mn-ea"/>
              </a:rPr>
              <a:t>(x</a:t>
            </a:r>
            <a:r>
              <a:rPr lang="en-US" altLang="ja-JP" baseline="-25000" dirty="0" smtClean="0">
                <a:latin typeface="+mn-ea"/>
              </a:rPr>
              <a:t>3</a:t>
            </a:r>
            <a:r>
              <a:rPr lang="en-US" altLang="ja-JP" dirty="0" smtClean="0">
                <a:latin typeface="+mn-ea"/>
              </a:rPr>
              <a:t>) = 2</a:t>
            </a:r>
          </a:p>
          <a:p>
            <a:pPr lvl="2"/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関数</a:t>
            </a:r>
            <a:r>
              <a:rPr lang="en-US" altLang="ja-JP" dirty="0" smtClean="0">
                <a:latin typeface="+mn-ea"/>
              </a:rPr>
              <a:t>f</a:t>
            </a:r>
            <a:r>
              <a:rPr lang="ja-JP" altLang="en-US" dirty="0" smtClean="0">
                <a:latin typeface="+mn-ea"/>
              </a:rPr>
              <a:t>の変数の出現頻度の期待値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>
                <a:latin typeface="+mn-ea"/>
              </a:rPr>
              <a:t>E[</a:t>
            </a:r>
            <a:r>
              <a:rPr lang="en-US" altLang="ja-JP" dirty="0" err="1">
                <a:latin typeface="+mn-ea"/>
              </a:rPr>
              <a:t>freq</a:t>
            </a:r>
            <a:r>
              <a:rPr lang="en-US" altLang="ja-JP" dirty="0" smtClean="0">
                <a:latin typeface="+mn-ea"/>
              </a:rPr>
              <a:t>(f)</a:t>
            </a:r>
            <a:r>
              <a:rPr lang="en-US" altLang="ja-JP" dirty="0">
                <a:latin typeface="+mn-ea"/>
              </a:rPr>
              <a:t>] = L(f)</a:t>
            </a:r>
            <a:r>
              <a:rPr lang="en-US" altLang="ja-JP" dirty="0" smtClean="0">
                <a:latin typeface="+mn-ea"/>
              </a:rPr>
              <a:t>/n</a:t>
            </a:r>
          </a:p>
          <a:p>
            <a:pPr lvl="2"/>
            <a:r>
              <a:rPr lang="en-US" altLang="ja-JP" dirty="0" smtClean="0">
                <a:latin typeface="+mn-ea"/>
              </a:rPr>
              <a:t>n = </a:t>
            </a:r>
            <a:r>
              <a:rPr lang="ja-JP" altLang="en-US" dirty="0" smtClean="0">
                <a:latin typeface="+mn-ea"/>
              </a:rPr>
              <a:t>変数の数</a:t>
            </a:r>
            <a:endParaRPr lang="en-US" altLang="ja-JP" dirty="0" smtClean="0">
              <a:latin typeface="+mn-ea"/>
            </a:endParaRPr>
          </a:p>
          <a:p>
            <a:pPr lvl="2"/>
            <a:r>
              <a:rPr lang="en-US" altLang="ja-JP" dirty="0" err="1" smtClean="0">
                <a:latin typeface="+mn-ea"/>
              </a:rPr>
              <a:t>Freq</a:t>
            </a:r>
            <a:r>
              <a:rPr lang="en-US" altLang="ja-JP" dirty="0" smtClean="0">
                <a:latin typeface="+mn-ea"/>
              </a:rPr>
              <a:t>(f) = 5/3</a:t>
            </a:r>
          </a:p>
          <a:p>
            <a:pPr lvl="2"/>
            <a:endParaRPr kumimoji="1" lang="en-US" altLang="ja-JP" dirty="0">
              <a:latin typeface="+mn-ea"/>
            </a:endParaRPr>
          </a:p>
          <a:p>
            <a:endParaRPr kumimoji="1" lang="en-US" altLang="ja-JP" dirty="0" smtClean="0">
              <a:latin typeface="+mn-ea"/>
            </a:endParaRPr>
          </a:p>
        </p:txBody>
      </p:sp>
      <p:grpSp>
        <p:nvGrpSpPr>
          <p:cNvPr id="6" name="図形グループ 5"/>
          <p:cNvGrpSpPr/>
          <p:nvPr/>
        </p:nvGrpSpPr>
        <p:grpSpPr>
          <a:xfrm>
            <a:off x="6097582" y="4355970"/>
            <a:ext cx="2822597" cy="2007760"/>
            <a:chOff x="5373666" y="1556792"/>
            <a:chExt cx="2870742" cy="2232248"/>
          </a:xfrm>
        </p:grpSpPr>
        <p:sp>
          <p:nvSpPr>
            <p:cNvPr id="7" name="円/楕円 6"/>
            <p:cNvSpPr/>
            <p:nvPr/>
          </p:nvSpPr>
          <p:spPr>
            <a:xfrm>
              <a:off x="6597802" y="155679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7389890" y="20608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6930556" y="263691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5877722" y="20608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1" name="直線矢印コネクタ 10"/>
            <p:cNvCxnSpPr>
              <a:stCxn id="10" idx="7"/>
              <a:endCxn id="7" idx="3"/>
            </p:cNvCxnSpPr>
            <p:nvPr/>
          </p:nvCxnSpPr>
          <p:spPr>
            <a:xfrm flipV="1">
              <a:off x="6242410" y="1925568"/>
              <a:ext cx="417963" cy="198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2" name="直線矢印コネクタ 11"/>
            <p:cNvCxnSpPr>
              <a:stCxn id="8" idx="1"/>
              <a:endCxn id="7" idx="5"/>
            </p:cNvCxnSpPr>
            <p:nvPr/>
          </p:nvCxnSpPr>
          <p:spPr>
            <a:xfrm flipH="1" flipV="1">
              <a:off x="6962490" y="1925568"/>
              <a:ext cx="489971" cy="198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3" name="直線矢印コネクタ 12"/>
            <p:cNvCxnSpPr>
              <a:stCxn id="9" idx="0"/>
              <a:endCxn id="8" idx="3"/>
            </p:cNvCxnSpPr>
            <p:nvPr/>
          </p:nvCxnSpPr>
          <p:spPr>
            <a:xfrm flipV="1">
              <a:off x="7144186" y="2429624"/>
              <a:ext cx="308275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4" name="直線矢印コネクタ 13"/>
            <p:cNvCxnSpPr>
              <a:stCxn id="15" idx="0"/>
              <a:endCxn id="8" idx="5"/>
            </p:cNvCxnSpPr>
            <p:nvPr/>
          </p:nvCxnSpPr>
          <p:spPr>
            <a:xfrm flipH="1" flipV="1">
              <a:off x="7754578" y="2429624"/>
              <a:ext cx="276201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15" name="円/楕円 14"/>
            <p:cNvSpPr/>
            <p:nvPr/>
          </p:nvSpPr>
          <p:spPr>
            <a:xfrm>
              <a:off x="7817149" y="263691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6619139" y="335699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7241085" y="335699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8" name="直線矢印コネクタ 17"/>
            <p:cNvCxnSpPr>
              <a:stCxn id="17" idx="0"/>
              <a:endCxn id="9" idx="5"/>
            </p:cNvCxnSpPr>
            <p:nvPr/>
          </p:nvCxnSpPr>
          <p:spPr>
            <a:xfrm flipH="1" flipV="1">
              <a:off x="7295244" y="3005688"/>
              <a:ext cx="159471" cy="3513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9" name="直線矢印コネクタ 18"/>
            <p:cNvCxnSpPr>
              <a:stCxn id="16" idx="0"/>
              <a:endCxn id="9" idx="3"/>
            </p:cNvCxnSpPr>
            <p:nvPr/>
          </p:nvCxnSpPr>
          <p:spPr>
            <a:xfrm flipV="1">
              <a:off x="6832769" y="3005688"/>
              <a:ext cx="160358" cy="3513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20" name="円/楕円 19"/>
            <p:cNvSpPr/>
            <p:nvPr/>
          </p:nvSpPr>
          <p:spPr>
            <a:xfrm>
              <a:off x="5373666" y="263691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6237762" y="263691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22" name="直線矢印コネクタ 21"/>
            <p:cNvCxnSpPr>
              <a:stCxn id="21" idx="0"/>
              <a:endCxn id="10" idx="5"/>
            </p:cNvCxnSpPr>
            <p:nvPr/>
          </p:nvCxnSpPr>
          <p:spPr>
            <a:xfrm flipH="1" flipV="1">
              <a:off x="6242410" y="2429624"/>
              <a:ext cx="208982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3" name="直線矢印コネクタ 22"/>
            <p:cNvCxnSpPr>
              <a:stCxn id="20" idx="0"/>
              <a:endCxn id="10" idx="3"/>
            </p:cNvCxnSpPr>
            <p:nvPr/>
          </p:nvCxnSpPr>
          <p:spPr>
            <a:xfrm flipV="1">
              <a:off x="5587296" y="2429624"/>
              <a:ext cx="352997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graphicFrame>
          <p:nvGraphicFramePr>
            <p:cNvPr id="24" name="オブジェクト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4239515"/>
                </p:ext>
              </p:extLst>
            </p:nvPr>
          </p:nvGraphicFramePr>
          <p:xfrm>
            <a:off x="5443538" y="2630488"/>
            <a:ext cx="27305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" name="数式" r:id="rId3" imgW="152400" imgH="203200" progId="Equation.3">
                    <p:embed/>
                  </p:oleObj>
                </mc:Choice>
                <mc:Fallback>
                  <p:oleObj name="数式" r:id="rId3" imgW="152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3538" y="2630488"/>
                          <a:ext cx="27305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2256143"/>
                </p:ext>
              </p:extLst>
            </p:nvPr>
          </p:nvGraphicFramePr>
          <p:xfrm>
            <a:off x="6278563" y="2628900"/>
            <a:ext cx="317500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1" name="数式" r:id="rId5" imgW="177800" imgH="203200" progId="Equation.3">
                    <p:embed/>
                  </p:oleObj>
                </mc:Choice>
                <mc:Fallback>
                  <p:oleObj name="数式" r:id="rId5" imgW="177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8563" y="2628900"/>
                          <a:ext cx="317500" cy="357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5039195"/>
                </p:ext>
              </p:extLst>
            </p:nvPr>
          </p:nvGraphicFramePr>
          <p:xfrm>
            <a:off x="6694488" y="3349625"/>
            <a:ext cx="319087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" name="数式" r:id="rId7" imgW="177800" imgH="203200" progId="Equation.3">
                    <p:embed/>
                  </p:oleObj>
                </mc:Choice>
                <mc:Fallback>
                  <p:oleObj name="数式" r:id="rId7" imgW="177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4488" y="3349625"/>
                          <a:ext cx="319087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8708145"/>
                </p:ext>
              </p:extLst>
            </p:nvPr>
          </p:nvGraphicFramePr>
          <p:xfrm>
            <a:off x="7324725" y="3341688"/>
            <a:ext cx="306388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3" name="数式" r:id="rId9" imgW="165100" imgH="215900" progId="Equation.3">
                    <p:embed/>
                  </p:oleObj>
                </mc:Choice>
                <mc:Fallback>
                  <p:oleObj name="数式" r:id="rId9" imgW="1651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24725" y="3341688"/>
                          <a:ext cx="306388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オブジェクト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4384408"/>
                </p:ext>
              </p:extLst>
            </p:nvPr>
          </p:nvGraphicFramePr>
          <p:xfrm>
            <a:off x="5890983" y="2132856"/>
            <a:ext cx="413998" cy="317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4" name="数式" r:id="rId11" imgW="139531" imgH="126847" progId="Equation.3">
                    <p:embed/>
                  </p:oleObj>
                </mc:Choice>
                <mc:Fallback>
                  <p:oleObj name="数式" r:id="rId11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0983" y="2132856"/>
                          <a:ext cx="413998" cy="3176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3380409"/>
                </p:ext>
              </p:extLst>
            </p:nvPr>
          </p:nvGraphicFramePr>
          <p:xfrm>
            <a:off x="6953053" y="2679055"/>
            <a:ext cx="413326" cy="317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" name="数式" r:id="rId13" imgW="139531" imgH="126847" progId="Equation.3">
                    <p:embed/>
                  </p:oleObj>
                </mc:Choice>
                <mc:Fallback>
                  <p:oleObj name="数式" r:id="rId13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3053" y="2679055"/>
                          <a:ext cx="413326" cy="317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2915592"/>
                </p:ext>
              </p:extLst>
            </p:nvPr>
          </p:nvGraphicFramePr>
          <p:xfrm>
            <a:off x="7385101" y="2102991"/>
            <a:ext cx="413326" cy="317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" name="数式" r:id="rId15" imgW="139531" imgH="126847" progId="Equation.3">
                    <p:embed/>
                  </p:oleObj>
                </mc:Choice>
                <mc:Fallback>
                  <p:oleObj name="数式" r:id="rId15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5101" y="2102991"/>
                          <a:ext cx="413326" cy="317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574654"/>
                </p:ext>
              </p:extLst>
            </p:nvPr>
          </p:nvGraphicFramePr>
          <p:xfrm>
            <a:off x="6669812" y="1628800"/>
            <a:ext cx="348927" cy="317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" name="数式" r:id="rId17" imgW="139531" imgH="126847" progId="Equation.3">
                    <p:embed/>
                  </p:oleObj>
                </mc:Choice>
                <mc:Fallback>
                  <p:oleObj name="数式" r:id="rId17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9812" y="1628800"/>
                          <a:ext cx="348927" cy="317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2653521"/>
                </p:ext>
              </p:extLst>
            </p:nvPr>
          </p:nvGraphicFramePr>
          <p:xfrm>
            <a:off x="7900988" y="2647950"/>
            <a:ext cx="295275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8" name="数式" r:id="rId19" imgW="165100" imgH="215900" progId="Equation.3">
                    <p:embed/>
                  </p:oleObj>
                </mc:Choice>
                <mc:Fallback>
                  <p:oleObj name="数式" r:id="rId19" imgW="1651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00988" y="2647950"/>
                          <a:ext cx="295275" cy="379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8598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第</a:t>
            </a:r>
            <a:r>
              <a:rPr lang="en-US" altLang="ja-JP" dirty="0"/>
              <a:t>1</a:t>
            </a:r>
            <a:r>
              <a:rPr lang="ja-JP" altLang="en-US" dirty="0"/>
              <a:t>部　回路計算量の基礎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403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n-ea"/>
              </a:rPr>
              <a:t>Parity</a:t>
            </a:r>
            <a:r>
              <a:rPr lang="ja-JP" altLang="en-US" dirty="0">
                <a:latin typeface="+mn-ea"/>
              </a:rPr>
              <a:t>関数の下界証明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ja-JP" dirty="0" err="1" smtClean="0">
                <a:latin typeface="+mn-ea"/>
              </a:rPr>
              <a:t>Freq</a:t>
            </a:r>
            <a:r>
              <a:rPr lang="en-US" altLang="ja-JP" dirty="0" smtClean="0">
                <a:latin typeface="+mn-ea"/>
              </a:rPr>
              <a:t>(y) </a:t>
            </a:r>
            <a:r>
              <a:rPr lang="en-US" altLang="ja-JP" dirty="0">
                <a:latin typeface="+mn-ea"/>
              </a:rPr>
              <a:t>≧ L(f)/n (= E[</a:t>
            </a:r>
            <a:r>
              <a:rPr lang="en-US" altLang="ja-JP" dirty="0" err="1">
                <a:latin typeface="+mn-ea"/>
              </a:rPr>
              <a:t>freq</a:t>
            </a:r>
            <a:r>
              <a:rPr lang="en-US" altLang="ja-JP" dirty="0" smtClean="0">
                <a:latin typeface="+mn-ea"/>
              </a:rPr>
              <a:t>(f)</a:t>
            </a:r>
            <a:r>
              <a:rPr lang="en-US" altLang="ja-JP" dirty="0">
                <a:latin typeface="+mn-ea"/>
              </a:rPr>
              <a:t>])</a:t>
            </a:r>
            <a:r>
              <a:rPr lang="ja-JP" altLang="en-US" dirty="0">
                <a:latin typeface="+mn-ea"/>
              </a:rPr>
              <a:t>を満たす変数</a:t>
            </a:r>
            <a:r>
              <a:rPr lang="en-US" altLang="ja-JP" dirty="0">
                <a:latin typeface="+mn-ea"/>
              </a:rPr>
              <a:t>y </a:t>
            </a:r>
          </a:p>
          <a:p>
            <a:endParaRPr kumimoji="1" lang="en-US" altLang="ja-JP" dirty="0" smtClean="0">
              <a:latin typeface="+mn-ea"/>
            </a:endParaRPr>
          </a:p>
          <a:p>
            <a:r>
              <a:rPr lang="en-US" altLang="ja-JP" dirty="0" smtClean="0">
                <a:latin typeface="+mn-ea"/>
              </a:rPr>
              <a:t>y=0 or y=1</a:t>
            </a:r>
            <a:r>
              <a:rPr lang="ja-JP" altLang="en-US" dirty="0" smtClean="0">
                <a:latin typeface="+mn-ea"/>
              </a:rPr>
              <a:t>を割り当てる．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L(f)</a:t>
            </a:r>
            <a:r>
              <a:rPr lang="ja-JP" altLang="en-US" dirty="0" smtClean="0">
                <a:latin typeface="+mn-ea"/>
              </a:rPr>
              <a:t>の変化は？</a:t>
            </a:r>
            <a:endParaRPr lang="en-US" altLang="ja-JP" dirty="0" smtClean="0">
              <a:latin typeface="+mn-ea"/>
            </a:endParaRPr>
          </a:p>
          <a:p>
            <a:pPr lvl="2"/>
            <a:r>
              <a:rPr lang="ja-JP" altLang="en-US" dirty="0" smtClean="0">
                <a:latin typeface="+mn-ea"/>
              </a:rPr>
              <a:t>少なくとも</a:t>
            </a:r>
            <a:r>
              <a:rPr lang="en-US" altLang="ja-JP" dirty="0" smtClean="0">
                <a:latin typeface="+mn-ea"/>
              </a:rPr>
              <a:t> </a:t>
            </a:r>
            <a:r>
              <a:rPr lang="en-US" altLang="ja-JP" dirty="0" err="1" smtClean="0">
                <a:latin typeface="+mn-ea"/>
              </a:rPr>
              <a:t>freq</a:t>
            </a:r>
            <a:r>
              <a:rPr lang="en-US" altLang="ja-JP" dirty="0" smtClean="0">
                <a:latin typeface="+mn-ea"/>
              </a:rPr>
              <a:t>(y)</a:t>
            </a:r>
            <a:r>
              <a:rPr lang="ja-JP" altLang="en-US" dirty="0" smtClean="0">
                <a:latin typeface="+mn-ea"/>
              </a:rPr>
              <a:t>は減少する．</a:t>
            </a:r>
            <a:endParaRPr lang="en-US" altLang="ja-JP" dirty="0" smtClean="0">
              <a:latin typeface="+mn-ea"/>
            </a:endParaRPr>
          </a:p>
          <a:p>
            <a:pPr lvl="2"/>
            <a:r>
              <a:rPr lang="en-US" altLang="ja-JP" dirty="0">
                <a:latin typeface="+mn-ea"/>
              </a:rPr>
              <a:t>y</a:t>
            </a:r>
            <a:r>
              <a:rPr lang="ja-JP" altLang="en-US" dirty="0" smtClean="0">
                <a:latin typeface="+mn-ea"/>
              </a:rPr>
              <a:t>が</a:t>
            </a:r>
            <a:r>
              <a:rPr lang="en-US" altLang="ja-JP" dirty="0" smtClean="0">
                <a:latin typeface="+mn-ea"/>
              </a:rPr>
              <a:t>AND</a:t>
            </a:r>
            <a:r>
              <a:rPr lang="ja-JP" altLang="en-US" dirty="0" smtClean="0">
                <a:latin typeface="+mn-ea"/>
              </a:rPr>
              <a:t>につながっていれば，</a:t>
            </a:r>
            <a:r>
              <a:rPr lang="en-US" altLang="ja-JP" dirty="0" smtClean="0">
                <a:latin typeface="+mn-ea"/>
              </a:rPr>
              <a:t>y=0</a:t>
            </a:r>
            <a:r>
              <a:rPr lang="ja-JP" altLang="en-US" dirty="0" smtClean="0">
                <a:latin typeface="+mn-ea"/>
              </a:rPr>
              <a:t>ではもう</a:t>
            </a:r>
            <a:r>
              <a:rPr lang="en-US" altLang="ja-JP" dirty="0" smtClean="0">
                <a:latin typeface="+mn-ea"/>
              </a:rPr>
              <a:t>1</a:t>
            </a:r>
            <a:r>
              <a:rPr lang="ja-JP" altLang="en-US" dirty="0" smtClean="0">
                <a:latin typeface="+mn-ea"/>
              </a:rPr>
              <a:t>減る．</a:t>
            </a:r>
            <a:endParaRPr lang="en-US" altLang="ja-JP" dirty="0" smtClean="0">
              <a:latin typeface="+mn-ea"/>
            </a:endParaRPr>
          </a:p>
          <a:p>
            <a:pPr lvl="2"/>
            <a:r>
              <a:rPr lang="en-US" altLang="ja-JP" dirty="0" smtClean="0">
                <a:latin typeface="+mn-ea"/>
              </a:rPr>
              <a:t>y</a:t>
            </a:r>
            <a:r>
              <a:rPr kumimoji="1" lang="ja-JP" altLang="en-US" dirty="0" smtClean="0">
                <a:latin typeface="+mn-ea"/>
              </a:rPr>
              <a:t>が</a:t>
            </a:r>
            <a:r>
              <a:rPr kumimoji="1" lang="en-US" altLang="ja-JP" dirty="0" smtClean="0">
                <a:latin typeface="+mn-ea"/>
              </a:rPr>
              <a:t>OR</a:t>
            </a:r>
            <a:r>
              <a:rPr kumimoji="1" lang="ja-JP" altLang="en-US" dirty="0" smtClean="0">
                <a:latin typeface="+mn-ea"/>
              </a:rPr>
              <a:t>につながっていれば，</a:t>
            </a:r>
            <a:r>
              <a:rPr kumimoji="1" lang="en-US" altLang="ja-JP" dirty="0" smtClean="0">
                <a:latin typeface="+mn-ea"/>
              </a:rPr>
              <a:t>y=1</a:t>
            </a:r>
            <a:r>
              <a:rPr kumimoji="1" lang="ja-JP" altLang="en-US" dirty="0" smtClean="0">
                <a:latin typeface="+mn-ea"/>
              </a:rPr>
              <a:t>ではもう</a:t>
            </a:r>
            <a:r>
              <a:rPr kumimoji="1" lang="en-US" altLang="ja-JP" dirty="0" smtClean="0">
                <a:latin typeface="+mn-ea"/>
              </a:rPr>
              <a:t>1</a:t>
            </a:r>
            <a:r>
              <a:rPr kumimoji="1" lang="ja-JP" altLang="en-US" dirty="0" smtClean="0">
                <a:latin typeface="+mn-ea"/>
              </a:rPr>
              <a:t>減る</a:t>
            </a:r>
            <a:r>
              <a:rPr lang="ja-JP" altLang="en-US" dirty="0" smtClean="0">
                <a:latin typeface="+mn-ea"/>
              </a:rPr>
              <a:t>．</a:t>
            </a:r>
            <a:endParaRPr lang="en-US" altLang="ja-JP" dirty="0" smtClean="0">
              <a:latin typeface="+mn-ea"/>
            </a:endParaRPr>
          </a:p>
          <a:p>
            <a:pPr lvl="1"/>
            <a:endParaRPr kumimoji="1" lang="en-US" altLang="ja-JP" dirty="0" smtClean="0">
              <a:latin typeface="+mn-ea"/>
            </a:endParaRPr>
          </a:p>
          <a:p>
            <a:pPr lvl="2"/>
            <a:endParaRPr kumimoji="1" lang="ja-JP" altLang="en-US" dirty="0">
              <a:latin typeface="+mn-ea"/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3964828" y="5494619"/>
            <a:ext cx="1939427" cy="936104"/>
            <a:chOff x="1687405" y="5228043"/>
            <a:chExt cx="1939427" cy="936104"/>
          </a:xfrm>
        </p:grpSpPr>
        <p:sp>
          <p:nvSpPr>
            <p:cNvPr id="5" name="円/楕円 4"/>
            <p:cNvSpPr/>
            <p:nvPr/>
          </p:nvSpPr>
          <p:spPr>
            <a:xfrm>
              <a:off x="2407485" y="5228043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3199573" y="5732099"/>
              <a:ext cx="427259" cy="43204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1687405" y="5732099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8" name="直線矢印コネクタ 7"/>
            <p:cNvCxnSpPr>
              <a:stCxn id="7" idx="7"/>
              <a:endCxn id="5" idx="3"/>
            </p:cNvCxnSpPr>
            <p:nvPr/>
          </p:nvCxnSpPr>
          <p:spPr>
            <a:xfrm flipV="1">
              <a:off x="2052093" y="5596819"/>
              <a:ext cx="417963" cy="198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9" name="直線矢印コネクタ 8"/>
            <p:cNvCxnSpPr>
              <a:stCxn id="6" idx="1"/>
              <a:endCxn id="5" idx="5"/>
            </p:cNvCxnSpPr>
            <p:nvPr/>
          </p:nvCxnSpPr>
          <p:spPr>
            <a:xfrm flipH="1" flipV="1">
              <a:off x="2772173" y="5596819"/>
              <a:ext cx="489971" cy="198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08521"/>
                </p:ext>
              </p:extLst>
            </p:nvPr>
          </p:nvGraphicFramePr>
          <p:xfrm>
            <a:off x="2479495" y="5300051"/>
            <a:ext cx="348927" cy="317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19" name="数式" r:id="rId3" imgW="139531" imgH="126847" progId="Equation.3">
                    <p:embed/>
                  </p:oleObj>
                </mc:Choice>
                <mc:Fallback>
                  <p:oleObj name="数式" r:id="rId3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9495" y="5300051"/>
                          <a:ext cx="348927" cy="317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オブジェクト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3505748"/>
                </p:ext>
              </p:extLst>
            </p:nvPr>
          </p:nvGraphicFramePr>
          <p:xfrm>
            <a:off x="1800171" y="5807885"/>
            <a:ext cx="228600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20" name="数式" r:id="rId5" imgW="127000" imgH="165100" progId="Equation.3">
                    <p:embed/>
                  </p:oleObj>
                </mc:Choice>
                <mc:Fallback>
                  <p:oleObj name="数式" r:id="rId5" imgW="1270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0171" y="5807885"/>
                          <a:ext cx="228600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491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dirty="0" smtClean="0">
                <a:latin typeface="+mj-ea"/>
              </a:rPr>
              <a:t>L(f)</a:t>
            </a:r>
            <a:r>
              <a:rPr lang="ja-JP" altLang="en-US" dirty="0" smtClean="0">
                <a:latin typeface="+mj-ea"/>
              </a:rPr>
              <a:t>の変化</a:t>
            </a:r>
            <a:endParaRPr kumimoji="1" lang="ja-JP" altLang="en-US" dirty="0">
              <a:latin typeface="+mj-ea"/>
            </a:endParaRPr>
          </a:p>
        </p:txBody>
      </p:sp>
      <p:grpSp>
        <p:nvGrpSpPr>
          <p:cNvPr id="4" name="図形グループ 65"/>
          <p:cNvGrpSpPr/>
          <p:nvPr/>
        </p:nvGrpSpPr>
        <p:grpSpPr>
          <a:xfrm>
            <a:off x="899592" y="1700808"/>
            <a:ext cx="7128792" cy="1296144"/>
            <a:chOff x="827584" y="1916832"/>
            <a:chExt cx="7128792" cy="1296144"/>
          </a:xfrm>
        </p:grpSpPr>
        <p:grpSp>
          <p:nvGrpSpPr>
            <p:cNvPr id="5" name="図形グループ 15"/>
            <p:cNvGrpSpPr/>
            <p:nvPr/>
          </p:nvGrpSpPr>
          <p:grpSpPr>
            <a:xfrm>
              <a:off x="827584" y="1916832"/>
              <a:ext cx="1296144" cy="1296144"/>
              <a:chOff x="827584" y="1916832"/>
              <a:chExt cx="1296144" cy="1296144"/>
            </a:xfrm>
          </p:grpSpPr>
          <p:sp>
            <p:nvSpPr>
              <p:cNvPr id="25" name="円/楕円 24"/>
              <p:cNvSpPr/>
              <p:nvPr/>
            </p:nvSpPr>
            <p:spPr>
              <a:xfrm>
                <a:off x="1259632" y="1916832"/>
                <a:ext cx="432048" cy="4320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>
                    <a:latin typeface="+mn-ea"/>
                  </a:rPr>
                  <a:t>∧</a:t>
                </a:r>
                <a:endParaRPr kumimoji="1" lang="ja-JP" altLang="en-US" dirty="0">
                  <a:latin typeface="+mn-ea"/>
                </a:endParaRPr>
              </a:p>
            </p:txBody>
          </p:sp>
          <p:cxnSp>
            <p:nvCxnSpPr>
              <p:cNvPr id="26" name="直線矢印コネクタ 25"/>
              <p:cNvCxnSpPr>
                <a:stCxn id="27" idx="0"/>
                <a:endCxn id="25" idx="3"/>
              </p:cNvCxnSpPr>
              <p:nvPr/>
            </p:nvCxnSpPr>
            <p:spPr>
              <a:xfrm flipV="1">
                <a:off x="1043608" y="2285608"/>
                <a:ext cx="279296" cy="4953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円/楕円 26"/>
              <p:cNvSpPr/>
              <p:nvPr/>
            </p:nvSpPr>
            <p:spPr>
              <a:xfrm>
                <a:off x="827584" y="2780928"/>
                <a:ext cx="432048" cy="4320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>
                    <a:latin typeface="+mn-ea"/>
                  </a:rPr>
                  <a:t>y</a:t>
                </a:r>
                <a:endParaRPr kumimoji="1" lang="ja-JP" altLang="en-US" sz="2800" dirty="0">
                  <a:latin typeface="+mn-ea"/>
                </a:endParaRPr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1691680" y="2780928"/>
                <a:ext cx="432048" cy="4320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+mn-ea"/>
                </a:endParaRPr>
              </a:p>
            </p:txBody>
          </p:sp>
          <p:cxnSp>
            <p:nvCxnSpPr>
              <p:cNvPr id="29" name="直線矢印コネクタ 28"/>
              <p:cNvCxnSpPr>
                <a:stCxn id="28" idx="0"/>
                <a:endCxn id="25" idx="5"/>
              </p:cNvCxnSpPr>
              <p:nvPr/>
            </p:nvCxnSpPr>
            <p:spPr>
              <a:xfrm flipH="1" flipV="1">
                <a:off x="1628408" y="2285608"/>
                <a:ext cx="279296" cy="4953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図形グループ 19"/>
            <p:cNvGrpSpPr/>
            <p:nvPr/>
          </p:nvGrpSpPr>
          <p:grpSpPr>
            <a:xfrm>
              <a:off x="2267744" y="1916832"/>
              <a:ext cx="1296144" cy="1296144"/>
              <a:chOff x="827584" y="1916832"/>
              <a:chExt cx="1296144" cy="1296144"/>
            </a:xfrm>
          </p:grpSpPr>
          <p:sp>
            <p:nvSpPr>
              <p:cNvPr id="20" name="円/楕円 19"/>
              <p:cNvSpPr/>
              <p:nvPr/>
            </p:nvSpPr>
            <p:spPr>
              <a:xfrm>
                <a:off x="1259632" y="1916832"/>
                <a:ext cx="432048" cy="4320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>
                    <a:latin typeface="+mn-ea"/>
                  </a:rPr>
                  <a:t>∧</a:t>
                </a:r>
                <a:endParaRPr kumimoji="1" lang="ja-JP" altLang="en-US" dirty="0">
                  <a:latin typeface="+mn-ea"/>
                </a:endParaRPr>
              </a:p>
            </p:txBody>
          </p:sp>
          <p:cxnSp>
            <p:nvCxnSpPr>
              <p:cNvPr id="21" name="直線矢印コネクタ 20"/>
              <p:cNvCxnSpPr>
                <a:stCxn id="22" idx="0"/>
                <a:endCxn id="20" idx="3"/>
              </p:cNvCxnSpPr>
              <p:nvPr/>
            </p:nvCxnSpPr>
            <p:spPr>
              <a:xfrm flipV="1">
                <a:off x="1043608" y="2285608"/>
                <a:ext cx="279296" cy="4953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円/楕円 21"/>
              <p:cNvSpPr/>
              <p:nvPr/>
            </p:nvSpPr>
            <p:spPr>
              <a:xfrm>
                <a:off x="827584" y="2780928"/>
                <a:ext cx="432048" cy="4320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atin typeface="+mn-ea"/>
                  </a:rPr>
                  <a:t>y</a:t>
                </a:r>
                <a:endParaRPr kumimoji="1" lang="ja-JP" altLang="en-US" sz="2000" dirty="0">
                  <a:latin typeface="+mn-ea"/>
                </a:endParaRPr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1691680" y="2780928"/>
                <a:ext cx="432048" cy="4320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+mn-ea"/>
                </a:endParaRPr>
              </a:p>
            </p:txBody>
          </p:sp>
          <p:cxnSp>
            <p:nvCxnSpPr>
              <p:cNvPr id="24" name="直線矢印コネクタ 23"/>
              <p:cNvCxnSpPr>
                <a:stCxn id="23" idx="0"/>
                <a:endCxn id="20" idx="5"/>
              </p:cNvCxnSpPr>
              <p:nvPr/>
            </p:nvCxnSpPr>
            <p:spPr>
              <a:xfrm flipH="1" flipV="1">
                <a:off x="1628408" y="2285608"/>
                <a:ext cx="279296" cy="4953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図形グループ 25"/>
            <p:cNvGrpSpPr/>
            <p:nvPr/>
          </p:nvGrpSpPr>
          <p:grpSpPr>
            <a:xfrm>
              <a:off x="3779912" y="1916832"/>
              <a:ext cx="1296144" cy="1296144"/>
              <a:chOff x="827584" y="1916832"/>
              <a:chExt cx="1296144" cy="1296144"/>
            </a:xfrm>
          </p:grpSpPr>
          <p:sp>
            <p:nvSpPr>
              <p:cNvPr id="15" name="円/楕円 14"/>
              <p:cNvSpPr/>
              <p:nvPr/>
            </p:nvSpPr>
            <p:spPr>
              <a:xfrm>
                <a:off x="1259632" y="1916832"/>
                <a:ext cx="432048" cy="4320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>
                    <a:latin typeface="+mn-ea"/>
                  </a:rPr>
                  <a:t>∧</a:t>
                </a:r>
                <a:endParaRPr kumimoji="1" lang="ja-JP" altLang="en-US" dirty="0">
                  <a:latin typeface="+mn-ea"/>
                </a:endParaRPr>
              </a:p>
            </p:txBody>
          </p:sp>
          <p:cxnSp>
            <p:nvCxnSpPr>
              <p:cNvPr id="16" name="直線矢印コネクタ 15"/>
              <p:cNvCxnSpPr>
                <a:stCxn id="17" idx="0"/>
                <a:endCxn id="15" idx="3"/>
              </p:cNvCxnSpPr>
              <p:nvPr/>
            </p:nvCxnSpPr>
            <p:spPr>
              <a:xfrm flipV="1">
                <a:off x="1043608" y="2285608"/>
                <a:ext cx="279296" cy="4953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円/楕円 16"/>
              <p:cNvSpPr/>
              <p:nvPr/>
            </p:nvSpPr>
            <p:spPr>
              <a:xfrm>
                <a:off x="827584" y="2780928"/>
                <a:ext cx="432048" cy="4320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>
                    <a:latin typeface="+mn-ea"/>
                  </a:rPr>
                  <a:t>y</a:t>
                </a:r>
                <a:endParaRPr lang="ja-JP" altLang="en-US" sz="2000" dirty="0">
                  <a:latin typeface="+mn-ea"/>
                </a:endParaRPr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1691680" y="2780928"/>
                <a:ext cx="432048" cy="4320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+mn-ea"/>
                </a:endParaRPr>
              </a:p>
            </p:txBody>
          </p:sp>
          <p:cxnSp>
            <p:nvCxnSpPr>
              <p:cNvPr id="19" name="直線矢印コネクタ 18"/>
              <p:cNvCxnSpPr>
                <a:stCxn id="18" idx="0"/>
                <a:endCxn id="15" idx="5"/>
              </p:cNvCxnSpPr>
              <p:nvPr/>
            </p:nvCxnSpPr>
            <p:spPr>
              <a:xfrm flipH="1" flipV="1">
                <a:off x="1628408" y="2285608"/>
                <a:ext cx="279296" cy="4953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図形グループ 31"/>
            <p:cNvGrpSpPr/>
            <p:nvPr/>
          </p:nvGrpSpPr>
          <p:grpSpPr>
            <a:xfrm>
              <a:off x="6660232" y="1916832"/>
              <a:ext cx="1296144" cy="1296144"/>
              <a:chOff x="827584" y="1916832"/>
              <a:chExt cx="1296144" cy="1296144"/>
            </a:xfrm>
          </p:grpSpPr>
          <p:sp>
            <p:nvSpPr>
              <p:cNvPr id="10" name="円/楕円 9"/>
              <p:cNvSpPr/>
              <p:nvPr/>
            </p:nvSpPr>
            <p:spPr>
              <a:xfrm>
                <a:off x="1259632" y="1916832"/>
                <a:ext cx="432048" cy="4320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>
                    <a:latin typeface="+mn-ea"/>
                  </a:rPr>
                  <a:t>∧</a:t>
                </a:r>
                <a:endParaRPr kumimoji="1" lang="ja-JP" altLang="en-US" dirty="0">
                  <a:latin typeface="+mn-ea"/>
                </a:endParaRPr>
              </a:p>
            </p:txBody>
          </p:sp>
          <p:cxnSp>
            <p:nvCxnSpPr>
              <p:cNvPr id="11" name="直線矢印コネクタ 10"/>
              <p:cNvCxnSpPr>
                <a:stCxn id="12" idx="0"/>
                <a:endCxn id="10" idx="3"/>
              </p:cNvCxnSpPr>
              <p:nvPr/>
            </p:nvCxnSpPr>
            <p:spPr>
              <a:xfrm flipV="1">
                <a:off x="1043608" y="2285608"/>
                <a:ext cx="279296" cy="4953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円/楕円 11"/>
              <p:cNvSpPr/>
              <p:nvPr/>
            </p:nvSpPr>
            <p:spPr>
              <a:xfrm>
                <a:off x="827584" y="2780928"/>
                <a:ext cx="432048" cy="4320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>
                    <a:latin typeface="+mn-ea"/>
                  </a:rPr>
                  <a:t>y</a:t>
                </a:r>
                <a:endParaRPr kumimoji="1" lang="ja-JP" altLang="en-US" sz="2000" dirty="0">
                  <a:latin typeface="+mn-ea"/>
                </a:endParaRPr>
              </a:p>
            </p:txBody>
          </p:sp>
          <p:sp>
            <p:nvSpPr>
              <p:cNvPr id="13" name="円/楕円 12"/>
              <p:cNvSpPr/>
              <p:nvPr/>
            </p:nvSpPr>
            <p:spPr>
              <a:xfrm>
                <a:off x="1691680" y="2780928"/>
                <a:ext cx="432048" cy="4320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+mn-ea"/>
                </a:endParaRPr>
              </a:p>
            </p:txBody>
          </p:sp>
          <p:cxnSp>
            <p:nvCxnSpPr>
              <p:cNvPr id="14" name="直線矢印コネクタ 13"/>
              <p:cNvCxnSpPr>
                <a:stCxn id="13" idx="0"/>
                <a:endCxn id="10" idx="5"/>
              </p:cNvCxnSpPr>
              <p:nvPr/>
            </p:nvCxnSpPr>
            <p:spPr>
              <a:xfrm flipH="1" flipV="1">
                <a:off x="1628408" y="2285608"/>
                <a:ext cx="279296" cy="4953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テキスト ボックス 8"/>
            <p:cNvSpPr txBox="1"/>
            <p:nvPr/>
          </p:nvSpPr>
          <p:spPr>
            <a:xfrm>
              <a:off x="5580112" y="242088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latin typeface="+mn-ea"/>
                </a:rPr>
                <a:t>・・・</a:t>
              </a:r>
              <a:endParaRPr kumimoji="1" lang="ja-JP" altLang="en-US" dirty="0">
                <a:latin typeface="+mn-ea"/>
              </a:endParaRPr>
            </a:p>
          </p:txBody>
        </p:sp>
      </p:grpSp>
      <p:grpSp>
        <p:nvGrpSpPr>
          <p:cNvPr id="30" name="図形グループ 64"/>
          <p:cNvGrpSpPr/>
          <p:nvPr/>
        </p:nvGrpSpPr>
        <p:grpSpPr>
          <a:xfrm>
            <a:off x="971600" y="4437112"/>
            <a:ext cx="7128792" cy="1296144"/>
            <a:chOff x="899592" y="4365104"/>
            <a:chExt cx="7128792" cy="1296144"/>
          </a:xfrm>
        </p:grpSpPr>
        <p:grpSp>
          <p:nvGrpSpPr>
            <p:cNvPr id="31" name="図形グループ 38"/>
            <p:cNvGrpSpPr/>
            <p:nvPr/>
          </p:nvGrpSpPr>
          <p:grpSpPr>
            <a:xfrm>
              <a:off x="899592" y="4365104"/>
              <a:ext cx="1296144" cy="1296144"/>
              <a:chOff x="827584" y="1916832"/>
              <a:chExt cx="1296144" cy="1296144"/>
            </a:xfrm>
          </p:grpSpPr>
          <p:sp>
            <p:nvSpPr>
              <p:cNvPr id="52" name="円/楕円 39"/>
              <p:cNvSpPr/>
              <p:nvPr/>
            </p:nvSpPr>
            <p:spPr>
              <a:xfrm>
                <a:off x="1259632" y="1916832"/>
                <a:ext cx="432048" cy="4320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>
                    <a:latin typeface="+mn-ea"/>
                  </a:rPr>
                  <a:t>∧</a:t>
                </a:r>
                <a:endParaRPr kumimoji="1" lang="ja-JP" altLang="en-US" dirty="0">
                  <a:latin typeface="+mn-ea"/>
                </a:endParaRPr>
              </a:p>
            </p:txBody>
          </p:sp>
          <p:cxnSp>
            <p:nvCxnSpPr>
              <p:cNvPr id="53" name="直線矢印コネクタ 52"/>
              <p:cNvCxnSpPr>
                <a:stCxn id="54" idx="0"/>
              </p:cNvCxnSpPr>
              <p:nvPr/>
            </p:nvCxnSpPr>
            <p:spPr>
              <a:xfrm flipV="1">
                <a:off x="1043608" y="2285608"/>
                <a:ext cx="279296" cy="4953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円/楕円 53"/>
              <p:cNvSpPr/>
              <p:nvPr/>
            </p:nvSpPr>
            <p:spPr>
              <a:xfrm>
                <a:off x="827584" y="2780928"/>
                <a:ext cx="432048" cy="4320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atin typeface="+mn-ea"/>
                  </a:rPr>
                  <a:t>y</a:t>
                </a:r>
                <a:endParaRPr kumimoji="1" lang="ja-JP" altLang="en-US" sz="2000" dirty="0">
                  <a:latin typeface="+mn-ea"/>
                </a:endParaRPr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1691680" y="2780928"/>
                <a:ext cx="432048" cy="4320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+mn-ea"/>
                </a:endParaRPr>
              </a:p>
            </p:txBody>
          </p:sp>
          <p:cxnSp>
            <p:nvCxnSpPr>
              <p:cNvPr id="56" name="直線矢印コネクタ 55"/>
              <p:cNvCxnSpPr>
                <a:stCxn id="55" idx="0"/>
              </p:cNvCxnSpPr>
              <p:nvPr/>
            </p:nvCxnSpPr>
            <p:spPr>
              <a:xfrm flipH="1" flipV="1">
                <a:off x="1628408" y="2285608"/>
                <a:ext cx="279296" cy="4953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図形グループ 44"/>
            <p:cNvGrpSpPr/>
            <p:nvPr/>
          </p:nvGrpSpPr>
          <p:grpSpPr>
            <a:xfrm>
              <a:off x="3131840" y="4365104"/>
              <a:ext cx="1296144" cy="1296144"/>
              <a:chOff x="827584" y="1916832"/>
              <a:chExt cx="1296144" cy="1296144"/>
            </a:xfrm>
          </p:grpSpPr>
          <p:sp>
            <p:nvSpPr>
              <p:cNvPr id="47" name="円/楕円 46"/>
              <p:cNvSpPr/>
              <p:nvPr/>
            </p:nvSpPr>
            <p:spPr>
              <a:xfrm>
                <a:off x="1259632" y="1916832"/>
                <a:ext cx="432048" cy="4320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>
                    <a:latin typeface="+mn-ea"/>
                  </a:rPr>
                  <a:t>∧</a:t>
                </a:r>
                <a:endParaRPr kumimoji="1" lang="ja-JP" altLang="en-US" dirty="0">
                  <a:latin typeface="+mn-ea"/>
                </a:endParaRPr>
              </a:p>
            </p:txBody>
          </p:sp>
          <p:cxnSp>
            <p:nvCxnSpPr>
              <p:cNvPr id="48" name="直線矢印コネクタ 47"/>
              <p:cNvCxnSpPr>
                <a:stCxn id="49" idx="0"/>
                <a:endCxn id="47" idx="3"/>
              </p:cNvCxnSpPr>
              <p:nvPr/>
            </p:nvCxnSpPr>
            <p:spPr>
              <a:xfrm flipV="1">
                <a:off x="1043608" y="2285608"/>
                <a:ext cx="279296" cy="4953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円/楕円 48"/>
              <p:cNvSpPr/>
              <p:nvPr/>
            </p:nvSpPr>
            <p:spPr>
              <a:xfrm>
                <a:off x="827584" y="2780928"/>
                <a:ext cx="432048" cy="4320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>
                    <a:latin typeface="+mn-ea"/>
                  </a:rPr>
                  <a:t>y</a:t>
                </a:r>
                <a:endParaRPr kumimoji="1" lang="ja-JP" altLang="en-US" sz="2000" dirty="0">
                  <a:latin typeface="+mn-ea"/>
                </a:endParaRPr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1691680" y="2780928"/>
                <a:ext cx="432048" cy="4320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+mn-ea"/>
                </a:endParaRPr>
              </a:p>
            </p:txBody>
          </p:sp>
          <p:cxnSp>
            <p:nvCxnSpPr>
              <p:cNvPr id="51" name="直線矢印コネクタ 50"/>
              <p:cNvCxnSpPr>
                <a:stCxn id="50" idx="0"/>
                <a:endCxn id="47" idx="5"/>
              </p:cNvCxnSpPr>
              <p:nvPr/>
            </p:nvCxnSpPr>
            <p:spPr>
              <a:xfrm flipH="1" flipV="1">
                <a:off x="1628408" y="2285608"/>
                <a:ext cx="279296" cy="4953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図形グループ 50"/>
            <p:cNvGrpSpPr/>
            <p:nvPr/>
          </p:nvGrpSpPr>
          <p:grpSpPr>
            <a:xfrm>
              <a:off x="4788024" y="4365104"/>
              <a:ext cx="1296144" cy="1296144"/>
              <a:chOff x="827584" y="1916832"/>
              <a:chExt cx="1296144" cy="1296144"/>
            </a:xfrm>
          </p:grpSpPr>
          <p:sp>
            <p:nvSpPr>
              <p:cNvPr id="42" name="円/楕円 41"/>
              <p:cNvSpPr/>
              <p:nvPr/>
            </p:nvSpPr>
            <p:spPr>
              <a:xfrm>
                <a:off x="1259632" y="1916832"/>
                <a:ext cx="432048" cy="4320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 smtClean="0">
                    <a:latin typeface="+mn-ea"/>
                  </a:rPr>
                  <a:t>∨</a:t>
                </a:r>
                <a:endParaRPr kumimoji="1" lang="ja-JP" altLang="en-US" dirty="0">
                  <a:latin typeface="+mn-ea"/>
                </a:endParaRPr>
              </a:p>
            </p:txBody>
          </p:sp>
          <p:cxnSp>
            <p:nvCxnSpPr>
              <p:cNvPr id="43" name="直線矢印コネクタ 42"/>
              <p:cNvCxnSpPr>
                <a:stCxn id="44" idx="0"/>
                <a:endCxn id="42" idx="3"/>
              </p:cNvCxnSpPr>
              <p:nvPr/>
            </p:nvCxnSpPr>
            <p:spPr>
              <a:xfrm flipV="1">
                <a:off x="1043608" y="2285608"/>
                <a:ext cx="279296" cy="4953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円/楕円 43"/>
              <p:cNvSpPr/>
              <p:nvPr/>
            </p:nvSpPr>
            <p:spPr>
              <a:xfrm>
                <a:off x="827584" y="2780928"/>
                <a:ext cx="432048" cy="4320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atin typeface="+mn-ea"/>
                  </a:rPr>
                  <a:t>y</a:t>
                </a:r>
                <a:endParaRPr kumimoji="1" lang="ja-JP" altLang="en-US" sz="2000" dirty="0">
                  <a:latin typeface="+mn-ea"/>
                </a:endParaRPr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1691680" y="2780928"/>
                <a:ext cx="432048" cy="4320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+mn-ea"/>
                </a:endParaRPr>
              </a:p>
            </p:txBody>
          </p:sp>
          <p:cxnSp>
            <p:nvCxnSpPr>
              <p:cNvPr id="46" name="直線矢印コネクタ 45"/>
              <p:cNvCxnSpPr>
                <a:stCxn id="45" idx="0"/>
                <a:endCxn id="42" idx="5"/>
              </p:cNvCxnSpPr>
              <p:nvPr/>
            </p:nvCxnSpPr>
            <p:spPr>
              <a:xfrm flipH="1" flipV="1">
                <a:off x="1628408" y="2285608"/>
                <a:ext cx="279296" cy="4953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図形グループ 56"/>
            <p:cNvGrpSpPr/>
            <p:nvPr/>
          </p:nvGrpSpPr>
          <p:grpSpPr>
            <a:xfrm>
              <a:off x="6732240" y="4365104"/>
              <a:ext cx="1296144" cy="1296144"/>
              <a:chOff x="827584" y="1916832"/>
              <a:chExt cx="1296144" cy="1296144"/>
            </a:xfrm>
          </p:grpSpPr>
          <p:sp>
            <p:nvSpPr>
              <p:cNvPr id="37" name="円/楕円 36"/>
              <p:cNvSpPr/>
              <p:nvPr/>
            </p:nvSpPr>
            <p:spPr>
              <a:xfrm>
                <a:off x="1259632" y="1916832"/>
                <a:ext cx="432048" cy="4320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latin typeface="+mn-ea"/>
                  </a:rPr>
                  <a:t>∨</a:t>
                </a:r>
                <a:endParaRPr kumimoji="1" lang="ja-JP" altLang="en-US" dirty="0">
                  <a:latin typeface="+mn-ea"/>
                </a:endParaRPr>
              </a:p>
            </p:txBody>
          </p:sp>
          <p:cxnSp>
            <p:nvCxnSpPr>
              <p:cNvPr id="38" name="直線矢印コネクタ 37"/>
              <p:cNvCxnSpPr>
                <a:stCxn id="39" idx="0"/>
                <a:endCxn id="37" idx="3"/>
              </p:cNvCxnSpPr>
              <p:nvPr/>
            </p:nvCxnSpPr>
            <p:spPr>
              <a:xfrm flipV="1">
                <a:off x="1043608" y="2285608"/>
                <a:ext cx="279296" cy="4953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円/楕円 38"/>
              <p:cNvSpPr/>
              <p:nvPr/>
            </p:nvSpPr>
            <p:spPr>
              <a:xfrm>
                <a:off x="827584" y="2780928"/>
                <a:ext cx="432048" cy="4320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 smtClean="0">
                    <a:latin typeface="+mn-ea"/>
                  </a:rPr>
                  <a:t>y</a:t>
                </a:r>
                <a:endParaRPr kumimoji="1" lang="ja-JP" altLang="en-US" sz="2000" dirty="0">
                  <a:latin typeface="+mn-ea"/>
                </a:endParaRPr>
              </a:p>
            </p:txBody>
          </p:sp>
          <p:sp>
            <p:nvSpPr>
              <p:cNvPr id="40" name="円/楕円 39"/>
              <p:cNvSpPr/>
              <p:nvPr/>
            </p:nvSpPr>
            <p:spPr>
              <a:xfrm>
                <a:off x="1691680" y="2780928"/>
                <a:ext cx="432048" cy="4320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+mn-ea"/>
                </a:endParaRPr>
              </a:p>
            </p:txBody>
          </p:sp>
          <p:cxnSp>
            <p:nvCxnSpPr>
              <p:cNvPr id="41" name="直線矢印コネクタ 40"/>
              <p:cNvCxnSpPr>
                <a:stCxn id="40" idx="0"/>
                <a:endCxn id="37" idx="5"/>
              </p:cNvCxnSpPr>
              <p:nvPr/>
            </p:nvCxnSpPr>
            <p:spPr>
              <a:xfrm flipH="1" flipV="1">
                <a:off x="1628408" y="2285608"/>
                <a:ext cx="279296" cy="4953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テキスト ボックス 34"/>
            <p:cNvSpPr txBox="1"/>
            <p:nvPr/>
          </p:nvSpPr>
          <p:spPr>
            <a:xfrm>
              <a:off x="6201325" y="486916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latin typeface="+mn-ea"/>
                </a:rPr>
                <a:t>・・・</a:t>
              </a:r>
              <a:endParaRPr kumimoji="1" lang="ja-JP" altLang="en-US" dirty="0">
                <a:latin typeface="+mn-ea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2411760" y="494116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latin typeface="+mn-ea"/>
                </a:rPr>
                <a:t>・・・</a:t>
              </a:r>
              <a:endParaRPr kumimoji="1" lang="ja-JP" altLang="en-US" dirty="0">
                <a:latin typeface="+mn-ea"/>
              </a:endParaRPr>
            </a:p>
          </p:txBody>
        </p:sp>
      </p:grpSp>
      <p:cxnSp>
        <p:nvCxnSpPr>
          <p:cNvPr id="57" name="直線コネクタ 37"/>
          <p:cNvCxnSpPr/>
          <p:nvPr/>
        </p:nvCxnSpPr>
        <p:spPr>
          <a:xfrm>
            <a:off x="179512" y="4149080"/>
            <a:ext cx="87129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1608849" y="3212976"/>
            <a:ext cx="6419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+mn-ea"/>
              </a:rPr>
              <a:t>y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+mn-ea"/>
              </a:rPr>
              <a:t>-&gt;0 : 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+mn-ea"/>
              </a:rPr>
              <a:t>freq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+mn-ea"/>
              </a:rPr>
              <a:t>(y)+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+mn-ea"/>
              </a:rPr>
              <a:t>freq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+mn-ea"/>
              </a:rPr>
              <a:t>(y)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+mn-ea"/>
              </a:rPr>
              <a:t>減少する．</a:t>
            </a:r>
            <a:endParaRPr kumimoji="1" lang="en-US" altLang="ja-JP" sz="2400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ja-JP" sz="2400" dirty="0">
                <a:latin typeface="+mn-ea"/>
              </a:rPr>
              <a:t>y</a:t>
            </a:r>
            <a:r>
              <a:rPr lang="en-US" altLang="ja-JP" sz="2400" dirty="0" smtClean="0">
                <a:latin typeface="+mn-ea"/>
              </a:rPr>
              <a:t>-&gt;1 : </a:t>
            </a:r>
            <a:r>
              <a:rPr lang="en-US" altLang="ja-JP" sz="2400" dirty="0" err="1" smtClean="0">
                <a:latin typeface="+mn-ea"/>
              </a:rPr>
              <a:t>freq</a:t>
            </a:r>
            <a:r>
              <a:rPr lang="en-US" altLang="ja-JP" sz="2400" dirty="0" smtClean="0">
                <a:latin typeface="+mn-ea"/>
              </a:rPr>
              <a:t>(y)</a:t>
            </a:r>
            <a:r>
              <a:rPr lang="ja-JP" altLang="en-US" sz="2400" dirty="0" smtClean="0">
                <a:latin typeface="+mn-ea"/>
              </a:rPr>
              <a:t>しか減少しない．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722272" y="5907277"/>
            <a:ext cx="6419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+mn-ea"/>
              </a:rPr>
              <a:t>y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+mn-ea"/>
              </a:rPr>
              <a:t>-&gt;0 : 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+mn-ea"/>
              </a:rPr>
              <a:t>freq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+mn-ea"/>
              </a:rPr>
              <a:t>(y)+0.5×freq(y)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+mn-ea"/>
              </a:rPr>
              <a:t>減少する．</a:t>
            </a:r>
            <a:endParaRPr kumimoji="1" lang="en-US" altLang="ja-JP" sz="2400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ja-JP" sz="2400" dirty="0">
                <a:solidFill>
                  <a:srgbClr val="FF0000"/>
                </a:solidFill>
                <a:latin typeface="+mn-ea"/>
              </a:rPr>
              <a:t>y-</a:t>
            </a:r>
            <a:r>
              <a:rPr lang="en-US" altLang="ja-JP" sz="2400" dirty="0" smtClean="0">
                <a:solidFill>
                  <a:srgbClr val="FF0000"/>
                </a:solidFill>
                <a:latin typeface="+mn-ea"/>
              </a:rPr>
              <a:t>&gt;1 </a:t>
            </a:r>
            <a:r>
              <a:rPr lang="en-US" altLang="ja-JP" sz="2400" dirty="0">
                <a:solidFill>
                  <a:srgbClr val="FF0000"/>
                </a:solidFill>
                <a:latin typeface="+mn-ea"/>
              </a:rPr>
              <a:t>: </a:t>
            </a:r>
            <a:r>
              <a:rPr lang="en-US" altLang="ja-JP" sz="2400" dirty="0" err="1">
                <a:solidFill>
                  <a:srgbClr val="FF0000"/>
                </a:solidFill>
                <a:latin typeface="+mn-ea"/>
              </a:rPr>
              <a:t>freq</a:t>
            </a:r>
            <a:r>
              <a:rPr lang="en-US" altLang="ja-JP" sz="2400" dirty="0">
                <a:solidFill>
                  <a:srgbClr val="FF0000"/>
                </a:solidFill>
                <a:latin typeface="+mn-ea"/>
              </a:rPr>
              <a:t>(y)</a:t>
            </a:r>
            <a:r>
              <a:rPr lang="en-US" altLang="ja-JP" sz="2400" dirty="0" smtClean="0">
                <a:solidFill>
                  <a:srgbClr val="FF0000"/>
                </a:solidFill>
                <a:latin typeface="+mn-ea"/>
              </a:rPr>
              <a:t>+0.5×freq</a:t>
            </a:r>
            <a:r>
              <a:rPr lang="en-US" altLang="ja-JP" sz="2400" dirty="0">
                <a:solidFill>
                  <a:srgbClr val="FF0000"/>
                </a:solidFill>
                <a:latin typeface="+mn-ea"/>
              </a:rPr>
              <a:t>(y)</a:t>
            </a:r>
            <a:r>
              <a:rPr lang="ja-JP" altLang="en-US" sz="2400" dirty="0">
                <a:solidFill>
                  <a:srgbClr val="FF0000"/>
                </a:solidFill>
                <a:latin typeface="+mn-ea"/>
              </a:rPr>
              <a:t>減少する．</a:t>
            </a:r>
            <a:endParaRPr lang="en-US" altLang="ja-JP" sz="24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7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n-ea"/>
              </a:rPr>
              <a:t>Parity</a:t>
            </a:r>
            <a:r>
              <a:rPr lang="ja-JP" altLang="en-US" dirty="0">
                <a:latin typeface="+mn-ea"/>
              </a:rPr>
              <a:t>関数の下界証明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latin typeface="+mn-ea"/>
              </a:rPr>
              <a:t>y=0, y=1</a:t>
            </a:r>
            <a:r>
              <a:rPr kumimoji="1" lang="ja-JP" altLang="en-US" dirty="0" smtClean="0">
                <a:latin typeface="+mn-ea"/>
              </a:rPr>
              <a:t>のどちらかで必ず以下を満たす</a:t>
            </a:r>
            <a:endParaRPr kumimoji="1"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L(f[y=</a:t>
            </a:r>
            <a:r>
              <a:rPr lang="ja-JP" altLang="en-US" dirty="0" smtClean="0">
                <a:latin typeface="+mn-ea"/>
              </a:rPr>
              <a:t>＊</a:t>
            </a:r>
            <a:r>
              <a:rPr lang="en-US" altLang="ja-JP" dirty="0" smtClean="0">
                <a:latin typeface="+mn-ea"/>
              </a:rPr>
              <a:t>]) ≦ L(f) – L(f)/n – 0.5×L(f)/n</a:t>
            </a:r>
          </a:p>
          <a:p>
            <a:pPr lvl="1"/>
            <a:r>
              <a:rPr kumimoji="1" lang="en-US" altLang="ja-JP" dirty="0" smtClean="0">
                <a:latin typeface="+mn-ea"/>
              </a:rPr>
              <a:t>L(f[y=</a:t>
            </a:r>
            <a:r>
              <a:rPr kumimoji="1" lang="ja-JP" altLang="en-US" dirty="0" smtClean="0">
                <a:latin typeface="+mn-ea"/>
              </a:rPr>
              <a:t>＊</a:t>
            </a:r>
            <a:r>
              <a:rPr kumimoji="1" lang="en-US" altLang="ja-JP" dirty="0" smtClean="0">
                <a:latin typeface="+mn-ea"/>
              </a:rPr>
              <a:t>]) ≦ (1-1.5/n)L(f) ≦ L(f)(1-1/n)</a:t>
            </a:r>
            <a:r>
              <a:rPr kumimoji="1" lang="en-US" altLang="ja-JP" sz="2400" baseline="50000" dirty="0" smtClean="0">
                <a:latin typeface="+mn-ea"/>
              </a:rPr>
              <a:t>1.5</a:t>
            </a:r>
            <a:endParaRPr kumimoji="1" lang="en-US" altLang="ja-JP" dirty="0" smtClean="0">
              <a:latin typeface="+mn-ea"/>
            </a:endParaRPr>
          </a:p>
          <a:p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次のステップは？</a:t>
            </a:r>
            <a:r>
              <a:rPr lang="en-US" altLang="ja-JP" dirty="0">
                <a:latin typeface="+mn-ea"/>
              </a:rPr>
              <a:t> </a:t>
            </a:r>
            <a:r>
              <a:rPr lang="en-US" altLang="ja-JP" dirty="0" smtClean="0">
                <a:latin typeface="+mn-ea"/>
              </a:rPr>
              <a:t>(f</a:t>
            </a:r>
            <a:r>
              <a:rPr lang="en-US" altLang="ja-JP" baseline="30000" dirty="0" smtClean="0">
                <a:latin typeface="+mn-ea"/>
              </a:rPr>
              <a:t>1</a:t>
            </a:r>
            <a:r>
              <a:rPr lang="en-US" altLang="ja-JP" dirty="0" smtClean="0">
                <a:latin typeface="+mn-ea"/>
              </a:rPr>
              <a:t> = f[y=</a:t>
            </a:r>
            <a:r>
              <a:rPr lang="ja-JP" altLang="en-US" dirty="0" smtClean="0">
                <a:latin typeface="+mn-ea"/>
              </a:rPr>
              <a:t>＊</a:t>
            </a:r>
            <a:r>
              <a:rPr lang="en-US" altLang="ja-JP" dirty="0" smtClean="0">
                <a:latin typeface="+mn-ea"/>
              </a:rPr>
              <a:t>]</a:t>
            </a:r>
            <a:r>
              <a:rPr lang="ja-JP" altLang="en-US" dirty="0" smtClean="0">
                <a:latin typeface="+mn-ea"/>
              </a:rPr>
              <a:t>とする</a:t>
            </a:r>
            <a:r>
              <a:rPr lang="en-US" altLang="ja-JP" dirty="0" smtClean="0">
                <a:latin typeface="+mn-ea"/>
              </a:rPr>
              <a:t>)</a:t>
            </a:r>
          </a:p>
          <a:p>
            <a:pPr lvl="1"/>
            <a:r>
              <a:rPr lang="ja-JP" altLang="en-US" dirty="0" smtClean="0">
                <a:latin typeface="+mn-ea"/>
              </a:rPr>
              <a:t>同じように考えれば</a:t>
            </a:r>
            <a:r>
              <a:rPr lang="en-US" altLang="ja-JP" dirty="0" smtClean="0">
                <a:latin typeface="+mn-ea"/>
              </a:rPr>
              <a:t>…</a:t>
            </a:r>
          </a:p>
          <a:p>
            <a:pPr lvl="1"/>
            <a:r>
              <a:rPr kumimoji="1" lang="en-US" altLang="ja-JP" dirty="0" smtClean="0">
                <a:latin typeface="+mn-ea"/>
              </a:rPr>
              <a:t>E[</a:t>
            </a:r>
            <a:r>
              <a:rPr kumimoji="1" lang="en-US" altLang="ja-JP" dirty="0" err="1" smtClean="0">
                <a:latin typeface="+mn-ea"/>
              </a:rPr>
              <a:t>freq</a:t>
            </a:r>
            <a:r>
              <a:rPr kumimoji="1" lang="en-US" altLang="ja-JP" dirty="0" smtClean="0">
                <a:latin typeface="+mn-ea"/>
              </a:rPr>
              <a:t>(f</a:t>
            </a:r>
            <a:r>
              <a:rPr lang="en-US" altLang="ja-JP" baseline="30000" dirty="0">
                <a:latin typeface="+mn-ea"/>
              </a:rPr>
              <a:t>1</a:t>
            </a:r>
            <a:r>
              <a:rPr kumimoji="1" lang="en-US" altLang="ja-JP" dirty="0" smtClean="0">
                <a:latin typeface="+mn-ea"/>
              </a:rPr>
              <a:t>)] = L(f</a:t>
            </a:r>
            <a:r>
              <a:rPr kumimoji="1" lang="en-US" altLang="ja-JP" baseline="30000" dirty="0" smtClean="0">
                <a:latin typeface="+mn-ea"/>
              </a:rPr>
              <a:t>1</a:t>
            </a:r>
            <a:r>
              <a:rPr kumimoji="1" lang="en-US" altLang="ja-JP" dirty="0" smtClean="0">
                <a:latin typeface="+mn-ea"/>
              </a:rPr>
              <a:t>)/(n-1) </a:t>
            </a:r>
          </a:p>
          <a:p>
            <a:pPr lvl="1"/>
            <a:r>
              <a:rPr lang="en-US" altLang="ja-JP" dirty="0" smtClean="0">
                <a:latin typeface="+mn-ea"/>
              </a:rPr>
              <a:t>L(f</a:t>
            </a:r>
            <a:r>
              <a:rPr lang="en-US" altLang="ja-JP" baseline="30000" dirty="0" smtClean="0">
                <a:latin typeface="+mn-ea"/>
              </a:rPr>
              <a:t>2</a:t>
            </a:r>
            <a:r>
              <a:rPr lang="en-US" altLang="ja-JP" dirty="0" smtClean="0">
                <a:latin typeface="+mn-ea"/>
              </a:rPr>
              <a:t>) ≦ L(f)</a:t>
            </a:r>
            <a:r>
              <a:rPr lang="en-US" altLang="ja-JP" dirty="0">
                <a:latin typeface="+mn-ea"/>
              </a:rPr>
              <a:t> (1-1/n)</a:t>
            </a:r>
            <a:r>
              <a:rPr lang="en-US" altLang="ja-JP" sz="2400" baseline="50000" dirty="0" smtClean="0">
                <a:latin typeface="+mn-ea"/>
              </a:rPr>
              <a:t>1.5</a:t>
            </a:r>
            <a:r>
              <a:rPr lang="en-US" altLang="ja-JP" dirty="0">
                <a:latin typeface="+mn-ea"/>
              </a:rPr>
              <a:t>(1-1</a:t>
            </a:r>
            <a:r>
              <a:rPr lang="en-US" altLang="ja-JP" dirty="0" smtClean="0">
                <a:latin typeface="+mn-ea"/>
              </a:rPr>
              <a:t>/(n-1))</a:t>
            </a:r>
            <a:r>
              <a:rPr lang="en-US" altLang="ja-JP" sz="2400" baseline="50000" dirty="0">
                <a:latin typeface="+mn-ea"/>
              </a:rPr>
              <a:t>1.5</a:t>
            </a:r>
            <a:endParaRPr lang="en-US" altLang="ja-JP" dirty="0">
              <a:latin typeface="+mn-ea"/>
            </a:endParaRPr>
          </a:p>
          <a:p>
            <a:pPr marL="457200" lvl="1" indent="0">
              <a:buNone/>
            </a:pPr>
            <a:endParaRPr lang="en-US" altLang="ja-JP" dirty="0">
              <a:latin typeface="+mn-ea"/>
            </a:endParaRPr>
          </a:p>
          <a:p>
            <a:pPr lvl="1"/>
            <a:endParaRPr kumimoji="1" lang="en-US" altLang="ja-JP" dirty="0" smtClean="0">
              <a:latin typeface="+mn-ea"/>
            </a:endParaRPr>
          </a:p>
          <a:p>
            <a:pPr marL="768096" lvl="2" indent="0">
              <a:buNone/>
            </a:pP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735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n-ea"/>
              </a:rPr>
              <a:t>Parity</a:t>
            </a:r>
            <a:r>
              <a:rPr lang="ja-JP" altLang="en-US" dirty="0">
                <a:latin typeface="+mn-ea"/>
              </a:rPr>
              <a:t>関数の下界証明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75192"/>
            <a:ext cx="8229600" cy="2297276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+mn-ea"/>
              </a:rPr>
              <a:t>n-k</a:t>
            </a:r>
            <a:r>
              <a:rPr lang="ja-JP" altLang="en-US" dirty="0" smtClean="0">
                <a:latin typeface="+mn-ea"/>
              </a:rPr>
              <a:t>回繰り返す．</a:t>
            </a:r>
            <a:endParaRPr kumimoji="1"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L(</a:t>
            </a:r>
            <a:r>
              <a:rPr lang="en-US" altLang="ja-JP" dirty="0" err="1" smtClean="0">
                <a:latin typeface="+mn-ea"/>
              </a:rPr>
              <a:t>f</a:t>
            </a:r>
            <a:r>
              <a:rPr lang="en-US" altLang="ja-JP" baseline="30000" dirty="0" err="1">
                <a:latin typeface="+mn-ea"/>
              </a:rPr>
              <a:t>k</a:t>
            </a:r>
            <a:r>
              <a:rPr lang="en-US" altLang="ja-JP" dirty="0" smtClean="0">
                <a:latin typeface="+mn-ea"/>
              </a:rPr>
              <a:t>) ≦ L(f)</a:t>
            </a:r>
            <a:r>
              <a:rPr lang="en-US" altLang="ja-JP" dirty="0">
                <a:latin typeface="+mn-ea"/>
              </a:rPr>
              <a:t> (1-1/n)</a:t>
            </a:r>
            <a:r>
              <a:rPr lang="en-US" altLang="ja-JP" sz="2400" baseline="50000" dirty="0" smtClean="0">
                <a:latin typeface="+mn-ea"/>
              </a:rPr>
              <a:t>1.5</a:t>
            </a:r>
            <a:r>
              <a:rPr lang="en-US" altLang="ja-JP" dirty="0" smtClean="0">
                <a:latin typeface="+mn-ea"/>
              </a:rPr>
              <a:t>…(1-1/(k+1))</a:t>
            </a:r>
            <a:r>
              <a:rPr lang="en-US" altLang="ja-JP" sz="2400" baseline="50000" dirty="0" smtClean="0">
                <a:latin typeface="+mn-ea"/>
              </a:rPr>
              <a:t>1.5</a:t>
            </a:r>
          </a:p>
          <a:p>
            <a:pPr lvl="1"/>
            <a:r>
              <a:rPr lang="en-US" altLang="ja-JP" dirty="0">
                <a:latin typeface="+mn-ea"/>
              </a:rPr>
              <a:t>L(</a:t>
            </a:r>
            <a:r>
              <a:rPr lang="en-US" altLang="ja-JP" dirty="0" err="1" smtClean="0">
                <a:latin typeface="+mn-ea"/>
              </a:rPr>
              <a:t>f</a:t>
            </a:r>
            <a:r>
              <a:rPr lang="en-US" altLang="ja-JP" baseline="30000" dirty="0" err="1">
                <a:latin typeface="+mn-ea"/>
              </a:rPr>
              <a:t>k</a:t>
            </a:r>
            <a:r>
              <a:rPr lang="en-US" altLang="ja-JP" dirty="0" smtClean="0">
                <a:latin typeface="+mn-ea"/>
              </a:rPr>
              <a:t>) </a:t>
            </a:r>
            <a:r>
              <a:rPr lang="en-US" altLang="ja-JP" dirty="0">
                <a:latin typeface="+mn-ea"/>
              </a:rPr>
              <a:t>≦ L(f) </a:t>
            </a:r>
            <a:r>
              <a:rPr lang="en-US" altLang="ja-JP" dirty="0" smtClean="0">
                <a:latin typeface="+mn-ea"/>
              </a:rPr>
              <a:t>((n-1)/</a:t>
            </a:r>
            <a:r>
              <a:rPr lang="en-US" altLang="ja-JP" dirty="0">
                <a:latin typeface="+mn-ea"/>
              </a:rPr>
              <a:t>n)</a:t>
            </a:r>
            <a:r>
              <a:rPr lang="en-US" altLang="ja-JP" sz="2400" baseline="50000" dirty="0">
                <a:latin typeface="+mn-ea"/>
              </a:rPr>
              <a:t>1.5</a:t>
            </a:r>
            <a:r>
              <a:rPr lang="en-US" altLang="ja-JP" dirty="0">
                <a:latin typeface="+mn-ea"/>
              </a:rPr>
              <a:t>…</a:t>
            </a:r>
            <a:r>
              <a:rPr lang="en-US" altLang="ja-JP" dirty="0" smtClean="0">
                <a:latin typeface="+mn-ea"/>
              </a:rPr>
              <a:t>(1-1/(k+1))</a:t>
            </a:r>
            <a:r>
              <a:rPr lang="en-US" altLang="ja-JP" sz="2400" baseline="50000" dirty="0" smtClean="0">
                <a:latin typeface="+mn-ea"/>
              </a:rPr>
              <a:t>1.5</a:t>
            </a:r>
          </a:p>
          <a:p>
            <a:pPr lvl="1"/>
            <a:r>
              <a:rPr lang="en-US" altLang="ja-JP" dirty="0">
                <a:latin typeface="+mn-ea"/>
              </a:rPr>
              <a:t>L(</a:t>
            </a:r>
            <a:r>
              <a:rPr lang="en-US" altLang="ja-JP" dirty="0" err="1" smtClean="0">
                <a:latin typeface="+mn-ea"/>
              </a:rPr>
              <a:t>f</a:t>
            </a:r>
            <a:r>
              <a:rPr lang="en-US" altLang="ja-JP" baseline="30000" dirty="0" err="1">
                <a:latin typeface="+mn-ea"/>
              </a:rPr>
              <a:t>k</a:t>
            </a:r>
            <a:r>
              <a:rPr lang="en-US" altLang="ja-JP" dirty="0" smtClean="0">
                <a:latin typeface="+mn-ea"/>
              </a:rPr>
              <a:t>) </a:t>
            </a:r>
            <a:r>
              <a:rPr lang="en-US" altLang="ja-JP" dirty="0">
                <a:latin typeface="+mn-ea"/>
              </a:rPr>
              <a:t>≦ L(f) </a:t>
            </a:r>
            <a:r>
              <a:rPr lang="en-US" altLang="ja-JP" dirty="0" smtClean="0">
                <a:latin typeface="+mn-ea"/>
              </a:rPr>
              <a:t>(</a:t>
            </a:r>
            <a:r>
              <a:rPr lang="en-US" altLang="ja-JP" dirty="0">
                <a:latin typeface="+mn-ea"/>
              </a:rPr>
              <a:t>k</a:t>
            </a:r>
            <a:r>
              <a:rPr lang="en-US" altLang="ja-JP" dirty="0" smtClean="0">
                <a:latin typeface="+mn-ea"/>
              </a:rPr>
              <a:t>/</a:t>
            </a:r>
            <a:r>
              <a:rPr lang="en-US" altLang="ja-JP" dirty="0">
                <a:latin typeface="+mn-ea"/>
              </a:rPr>
              <a:t>n)</a:t>
            </a:r>
            <a:r>
              <a:rPr lang="en-US" altLang="ja-JP" sz="2400" baseline="50000" dirty="0" smtClean="0">
                <a:latin typeface="+mn-ea"/>
              </a:rPr>
              <a:t>1.5</a:t>
            </a:r>
            <a:endParaRPr kumimoji="1" lang="en-US" altLang="ja-JP" dirty="0" smtClean="0">
              <a:latin typeface="+mn-ea"/>
            </a:endParaRPr>
          </a:p>
          <a:p>
            <a:pPr marL="768096" lvl="2" indent="0">
              <a:buNone/>
            </a:pPr>
            <a:endParaRPr kumimoji="1" lang="ja-JP" altLang="en-US" dirty="0">
              <a:latin typeface="+mn-ea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745067" y="4233334"/>
            <a:ext cx="7628466" cy="2015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dirty="0" smtClean="0"/>
              <a:t>定理 </a:t>
            </a:r>
            <a:r>
              <a:rPr lang="en-US" altLang="en-US" sz="2000" b="1" dirty="0" smtClean="0">
                <a:solidFill>
                  <a:srgbClr val="008000"/>
                </a:solidFill>
                <a:latin typeface="+mj-ea"/>
                <a:ea typeface="+mj-ea"/>
              </a:rPr>
              <a:t>[</a:t>
            </a:r>
            <a:r>
              <a:rPr lang="en-US" altLang="en-US" sz="2000" b="1" dirty="0" err="1" smtClean="0">
                <a:solidFill>
                  <a:srgbClr val="008000"/>
                </a:solidFill>
                <a:latin typeface="+mj-ea"/>
                <a:ea typeface="+mj-ea"/>
              </a:rPr>
              <a:t>Subtovskaya</a:t>
            </a:r>
            <a:r>
              <a:rPr lang="en-US" altLang="en-US" sz="2000" b="1" dirty="0" smtClean="0">
                <a:solidFill>
                  <a:srgbClr val="008000"/>
                </a:solidFill>
                <a:latin typeface="+mj-ea"/>
                <a:ea typeface="+mj-ea"/>
              </a:rPr>
              <a:t> 1966]</a:t>
            </a:r>
          </a:p>
          <a:p>
            <a:endParaRPr kumimoji="1" lang="en-US" altLang="ja-JP" dirty="0"/>
          </a:p>
          <a:p>
            <a:r>
              <a:rPr kumimoji="1" lang="ja-JP" altLang="en-US" dirty="0" smtClean="0">
                <a:latin typeface="+mn-ea"/>
              </a:rPr>
              <a:t>任意の</a:t>
            </a:r>
            <a:r>
              <a:rPr kumimoji="1" lang="en-US" altLang="ja-JP" dirty="0" smtClean="0">
                <a:latin typeface="+mn-ea"/>
              </a:rPr>
              <a:t>n</a:t>
            </a:r>
            <a:r>
              <a:rPr kumimoji="1" lang="ja-JP" altLang="en-US" dirty="0" smtClean="0">
                <a:latin typeface="+mn-ea"/>
              </a:rPr>
              <a:t>変数論理関数</a:t>
            </a:r>
            <a:r>
              <a:rPr kumimoji="1" lang="en-US" altLang="ja-JP" dirty="0" smtClean="0">
                <a:latin typeface="+mn-ea"/>
              </a:rPr>
              <a:t>f</a:t>
            </a:r>
            <a:r>
              <a:rPr lang="ja-JP" altLang="en-US" dirty="0" smtClean="0">
                <a:latin typeface="+mn-ea"/>
              </a:rPr>
              <a:t>において，</a:t>
            </a:r>
            <a:r>
              <a:rPr lang="en-US" altLang="ja-JP" dirty="0" smtClean="0">
                <a:latin typeface="+mn-ea"/>
              </a:rPr>
              <a:t>n-k</a:t>
            </a:r>
            <a:r>
              <a:rPr lang="ja-JP" altLang="en-US" dirty="0" smtClean="0">
                <a:latin typeface="+mn-ea"/>
              </a:rPr>
              <a:t>変数を固定した</a:t>
            </a:r>
            <a:r>
              <a:rPr lang="en-US" altLang="ja-JP" dirty="0" smtClean="0">
                <a:latin typeface="+mn-ea"/>
              </a:rPr>
              <a:t>k</a:t>
            </a:r>
            <a:r>
              <a:rPr lang="ja-JP" altLang="en-US" dirty="0" smtClean="0">
                <a:latin typeface="+mn-ea"/>
              </a:rPr>
              <a:t>変数関数</a:t>
            </a:r>
            <a:r>
              <a:rPr lang="en-US" altLang="ja-JP" dirty="0" smtClean="0">
                <a:latin typeface="+mn-ea"/>
              </a:rPr>
              <a:t>f’</a:t>
            </a:r>
            <a:r>
              <a:rPr lang="ja-JP" altLang="en-US" dirty="0" smtClean="0">
                <a:latin typeface="+mn-ea"/>
              </a:rPr>
              <a:t>が以下の式を満たすような，</a:t>
            </a:r>
            <a:r>
              <a:rPr lang="en-US" altLang="ja-JP" dirty="0" smtClean="0">
                <a:latin typeface="+mn-ea"/>
              </a:rPr>
              <a:t>n-k</a:t>
            </a:r>
            <a:r>
              <a:rPr lang="ja-JP" altLang="en-US" dirty="0" smtClean="0">
                <a:latin typeface="+mn-ea"/>
              </a:rPr>
              <a:t>変数への</a:t>
            </a:r>
            <a:r>
              <a:rPr lang="en-US" altLang="ja-JP" dirty="0" smtClean="0">
                <a:latin typeface="+mn-ea"/>
              </a:rPr>
              <a:t>0/1</a:t>
            </a:r>
            <a:r>
              <a:rPr lang="ja-JP" altLang="en-US" dirty="0" smtClean="0">
                <a:latin typeface="+mn-ea"/>
              </a:rPr>
              <a:t>割当てが可能である．</a:t>
            </a:r>
            <a:endParaRPr lang="en-US" altLang="ja-JP" dirty="0" smtClean="0">
              <a:latin typeface="+mn-ea"/>
            </a:endParaRPr>
          </a:p>
          <a:p>
            <a:endParaRPr kumimoji="1" lang="en-US" altLang="ja-JP" dirty="0"/>
          </a:p>
          <a:p>
            <a:pPr marL="0" lvl="1" algn="ctr"/>
            <a:r>
              <a:rPr lang="en-US" altLang="ja-JP" sz="2400" dirty="0">
                <a:latin typeface="+mn-ea"/>
              </a:rPr>
              <a:t>L(</a:t>
            </a:r>
            <a:r>
              <a:rPr lang="en-US" altLang="ja-JP" sz="2400" dirty="0" err="1">
                <a:latin typeface="+mn-ea"/>
              </a:rPr>
              <a:t>f</a:t>
            </a:r>
            <a:r>
              <a:rPr lang="en-US" altLang="ja-JP" sz="2400" baseline="30000" dirty="0" err="1">
                <a:latin typeface="+mn-ea"/>
              </a:rPr>
              <a:t>k</a:t>
            </a:r>
            <a:r>
              <a:rPr lang="en-US" altLang="ja-JP" sz="2400" dirty="0">
                <a:latin typeface="+mn-ea"/>
              </a:rPr>
              <a:t>) ≦ L(f) (k/n)</a:t>
            </a:r>
            <a:r>
              <a:rPr lang="en-US" altLang="ja-JP" sz="2400" baseline="50000" dirty="0" smtClean="0">
                <a:latin typeface="+mn-ea"/>
              </a:rPr>
              <a:t>1.5</a:t>
            </a:r>
            <a:endParaRPr lang="en-US" altLang="ja-JP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871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n-ea"/>
              </a:rPr>
              <a:t>Parity</a:t>
            </a:r>
            <a:r>
              <a:rPr lang="ja-JP" altLang="en-US" dirty="0">
                <a:latin typeface="+mn-ea"/>
              </a:rPr>
              <a:t>関数の下界証明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+mn-ea"/>
              </a:rPr>
              <a:t>n</a:t>
            </a:r>
            <a:r>
              <a:rPr lang="en-US" altLang="ja-JP" dirty="0" smtClean="0">
                <a:latin typeface="+mn-ea"/>
              </a:rPr>
              <a:t>-1</a:t>
            </a:r>
            <a:r>
              <a:rPr lang="ja-JP" altLang="en-US" dirty="0" smtClean="0">
                <a:latin typeface="+mn-ea"/>
              </a:rPr>
              <a:t>回繰り返す．</a:t>
            </a:r>
            <a:endParaRPr kumimoji="1"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L</a:t>
            </a:r>
            <a:r>
              <a:rPr lang="en-US" altLang="ja-JP" dirty="0">
                <a:latin typeface="+mn-ea"/>
              </a:rPr>
              <a:t>(</a:t>
            </a:r>
            <a:r>
              <a:rPr lang="en-US" altLang="ja-JP" dirty="0" smtClean="0">
                <a:latin typeface="+mn-ea"/>
              </a:rPr>
              <a:t>f</a:t>
            </a:r>
            <a:r>
              <a:rPr lang="en-US" altLang="ja-JP" baseline="30000" dirty="0" smtClean="0">
                <a:latin typeface="+mn-ea"/>
              </a:rPr>
              <a:t>n-1</a:t>
            </a:r>
            <a:r>
              <a:rPr lang="en-US" altLang="ja-JP" dirty="0" smtClean="0">
                <a:latin typeface="+mn-ea"/>
              </a:rPr>
              <a:t>) </a:t>
            </a:r>
            <a:r>
              <a:rPr lang="en-US" altLang="ja-JP" dirty="0">
                <a:latin typeface="+mn-ea"/>
              </a:rPr>
              <a:t>≦ L(f) </a:t>
            </a:r>
            <a:r>
              <a:rPr lang="en-US" altLang="ja-JP" dirty="0" smtClean="0">
                <a:latin typeface="+mn-ea"/>
              </a:rPr>
              <a:t>(</a:t>
            </a:r>
            <a:r>
              <a:rPr lang="en-US" altLang="ja-JP" dirty="0">
                <a:latin typeface="+mn-ea"/>
              </a:rPr>
              <a:t>1</a:t>
            </a:r>
            <a:r>
              <a:rPr lang="en-US" altLang="ja-JP" dirty="0" smtClean="0">
                <a:latin typeface="+mn-ea"/>
              </a:rPr>
              <a:t>/</a:t>
            </a:r>
            <a:r>
              <a:rPr lang="en-US" altLang="ja-JP" dirty="0">
                <a:latin typeface="+mn-ea"/>
              </a:rPr>
              <a:t>n)</a:t>
            </a:r>
            <a:r>
              <a:rPr lang="en-US" altLang="ja-JP" sz="2400" baseline="50000" dirty="0" smtClean="0">
                <a:latin typeface="+mn-ea"/>
              </a:rPr>
              <a:t>1.5</a:t>
            </a:r>
            <a:endParaRPr lang="en-US" altLang="ja-JP" dirty="0" smtClean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r>
              <a:rPr lang="en-US" altLang="ja-JP" dirty="0" smtClean="0">
                <a:latin typeface="+mn-ea"/>
              </a:rPr>
              <a:t>L</a:t>
            </a:r>
            <a:r>
              <a:rPr lang="en-US" altLang="ja-JP" dirty="0">
                <a:latin typeface="+mn-ea"/>
              </a:rPr>
              <a:t>(f</a:t>
            </a:r>
            <a:r>
              <a:rPr lang="en-US" altLang="ja-JP" baseline="30000" dirty="0">
                <a:latin typeface="+mn-ea"/>
              </a:rPr>
              <a:t>n-1</a:t>
            </a:r>
            <a:r>
              <a:rPr lang="en-US" altLang="ja-JP" dirty="0">
                <a:latin typeface="+mn-ea"/>
              </a:rPr>
              <a:t>) </a:t>
            </a:r>
            <a:r>
              <a:rPr lang="en-US" altLang="ja-JP" dirty="0" smtClean="0">
                <a:latin typeface="+mn-ea"/>
              </a:rPr>
              <a:t>≧ 1</a:t>
            </a:r>
          </a:p>
          <a:p>
            <a:pPr lvl="1"/>
            <a:r>
              <a:rPr lang="en-US" altLang="ja-JP" dirty="0" smtClean="0">
                <a:latin typeface="+mn-ea"/>
              </a:rPr>
              <a:t>f </a:t>
            </a:r>
            <a:r>
              <a:rPr lang="ja-JP" altLang="en-US" dirty="0" smtClean="0">
                <a:latin typeface="+mn-ea"/>
              </a:rPr>
              <a:t>が</a:t>
            </a:r>
            <a:r>
              <a:rPr kumimoji="1" lang="ja-JP" altLang="en-US" dirty="0" smtClean="0">
                <a:latin typeface="+mn-ea"/>
              </a:rPr>
              <a:t>パリティ関数</a:t>
            </a:r>
            <a:r>
              <a:rPr lang="ja-JP" altLang="en-US" dirty="0" smtClean="0">
                <a:latin typeface="+mn-ea"/>
              </a:rPr>
              <a:t>なので，すべての変数に</a:t>
            </a:r>
            <a:r>
              <a:rPr lang="en-US" altLang="ja-JP" dirty="0" smtClean="0">
                <a:latin typeface="+mn-ea"/>
              </a:rPr>
              <a:t>0,1</a:t>
            </a:r>
            <a:r>
              <a:rPr lang="ja-JP" altLang="en-US" dirty="0" smtClean="0">
                <a:latin typeface="+mn-ea"/>
              </a:rPr>
              <a:t>を割り当てないと出力が決定しない．</a:t>
            </a:r>
            <a:endParaRPr lang="en-US" altLang="ja-JP" dirty="0" smtClean="0">
              <a:latin typeface="+mn-ea"/>
            </a:endParaRPr>
          </a:p>
          <a:p>
            <a:pPr lvl="1"/>
            <a:endParaRPr lang="en-US" altLang="ja-JP" dirty="0">
              <a:latin typeface="+mn-ea"/>
            </a:endParaRPr>
          </a:p>
          <a:p>
            <a:pPr marL="118872" indent="0">
              <a:buNone/>
            </a:pPr>
            <a:endParaRPr lang="en-US" altLang="ja-JP" dirty="0">
              <a:latin typeface="+mn-ea"/>
            </a:endParaRPr>
          </a:p>
          <a:p>
            <a:pPr lvl="1"/>
            <a:endParaRPr kumimoji="1" lang="en-US" altLang="ja-JP" dirty="0" smtClean="0">
              <a:latin typeface="+mn-ea"/>
            </a:endParaRPr>
          </a:p>
          <a:p>
            <a:pPr marL="768096" lvl="2" indent="0">
              <a:buNone/>
            </a:pP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504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n-ea"/>
              </a:rPr>
              <a:t>Parity</a:t>
            </a:r>
            <a:r>
              <a:rPr lang="ja-JP" altLang="en-US" dirty="0">
                <a:latin typeface="+mn-ea"/>
              </a:rPr>
              <a:t>関数の下界証明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>
                <a:latin typeface="+mn-ea"/>
              </a:rPr>
              <a:t>L(Parity) ≧ </a:t>
            </a:r>
            <a:r>
              <a:rPr lang="en-US" altLang="ja-JP" dirty="0" smtClean="0">
                <a:latin typeface="+mn-ea"/>
              </a:rPr>
              <a:t>n</a:t>
            </a:r>
            <a:r>
              <a:rPr lang="en-US" altLang="ja-JP" baseline="50000" dirty="0" smtClean="0">
                <a:latin typeface="+mn-ea"/>
              </a:rPr>
              <a:t>1.5</a:t>
            </a:r>
            <a:endParaRPr kumimoji="1" lang="en-US" altLang="ja-JP" dirty="0" smtClean="0"/>
          </a:p>
          <a:p>
            <a:pPr lvl="1"/>
            <a:r>
              <a:rPr lang="en-US" altLang="ja-JP" dirty="0">
                <a:latin typeface="+mn-ea"/>
              </a:rPr>
              <a:t>L(f</a:t>
            </a:r>
            <a:r>
              <a:rPr lang="en-US" altLang="ja-JP" baseline="30000" dirty="0">
                <a:latin typeface="+mn-ea"/>
              </a:rPr>
              <a:t>n-1</a:t>
            </a:r>
            <a:r>
              <a:rPr lang="en-US" altLang="ja-JP" dirty="0">
                <a:latin typeface="+mn-ea"/>
              </a:rPr>
              <a:t>) ≦ L(f) (1/n)</a:t>
            </a:r>
            <a:r>
              <a:rPr lang="en-US" altLang="ja-JP" sz="2400" baseline="50000" dirty="0" smtClean="0">
                <a:latin typeface="+mn-ea"/>
              </a:rPr>
              <a:t>1.5</a:t>
            </a:r>
          </a:p>
          <a:p>
            <a:pPr lvl="1"/>
            <a:r>
              <a:rPr lang="en-US" altLang="ja-JP" dirty="0">
                <a:latin typeface="+mn-ea"/>
              </a:rPr>
              <a:t>L(f</a:t>
            </a:r>
            <a:r>
              <a:rPr lang="en-US" altLang="ja-JP" baseline="30000" dirty="0">
                <a:latin typeface="+mn-ea"/>
              </a:rPr>
              <a:t>n-1</a:t>
            </a:r>
            <a:r>
              <a:rPr lang="en-US" altLang="ja-JP" dirty="0">
                <a:latin typeface="+mn-ea"/>
              </a:rPr>
              <a:t>) ≧ </a:t>
            </a:r>
            <a:r>
              <a:rPr lang="en-US" altLang="ja-JP" dirty="0" smtClean="0">
                <a:latin typeface="+mn-ea"/>
              </a:rPr>
              <a:t>1</a:t>
            </a:r>
          </a:p>
          <a:p>
            <a:pPr marL="118872" indent="0">
              <a:buNone/>
            </a:pPr>
            <a:endParaRPr lang="en-US" altLang="ja-JP" dirty="0" smtClean="0">
              <a:latin typeface="+mn-ea"/>
            </a:endParaRPr>
          </a:p>
          <a:p>
            <a:r>
              <a:rPr lang="en-US" altLang="ja-JP" dirty="0" smtClean="0">
                <a:latin typeface="+mn-ea"/>
              </a:rPr>
              <a:t>L</a:t>
            </a:r>
            <a:r>
              <a:rPr lang="en-US" altLang="ja-JP" dirty="0">
                <a:latin typeface="+mn-ea"/>
              </a:rPr>
              <a:t>(Parity</a:t>
            </a:r>
            <a:r>
              <a:rPr lang="en-US" altLang="ja-JP" dirty="0" smtClean="0">
                <a:latin typeface="+mn-ea"/>
              </a:rPr>
              <a:t>) ≦ n</a:t>
            </a:r>
            <a:r>
              <a:rPr lang="en-US" altLang="ja-JP" baseline="50000" dirty="0" smtClean="0">
                <a:latin typeface="+mn-ea"/>
              </a:rPr>
              <a:t>2</a:t>
            </a:r>
          </a:p>
          <a:p>
            <a:pPr lvl="1"/>
            <a:r>
              <a:rPr lang="ja-JP" altLang="en-US" dirty="0" smtClean="0">
                <a:latin typeface="+mn-ea"/>
              </a:rPr>
              <a:t>再帰的に構成する．</a:t>
            </a:r>
            <a:endParaRPr lang="en-US" altLang="ja-JP" dirty="0" smtClean="0">
              <a:latin typeface="+mn-ea"/>
            </a:endParaRPr>
          </a:p>
          <a:p>
            <a:pPr lvl="1"/>
            <a:endParaRPr lang="en-US" altLang="ja-JP" dirty="0">
              <a:latin typeface="+mn-ea"/>
            </a:endParaRPr>
          </a:p>
          <a:p>
            <a:r>
              <a:rPr lang="en-US" altLang="ja-JP" dirty="0" smtClean="0">
                <a:latin typeface="+mn-ea"/>
              </a:rPr>
              <a:t>Random Restriction+</a:t>
            </a:r>
            <a:r>
              <a:rPr lang="ja-JP" altLang="en-US" dirty="0" smtClean="0">
                <a:latin typeface="+mn-ea"/>
              </a:rPr>
              <a:t>複雑な簡単化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>
                <a:latin typeface="+mn-ea"/>
              </a:rPr>
              <a:t>L(Parity) ≧ </a:t>
            </a:r>
            <a:r>
              <a:rPr lang="en-US" altLang="ja-JP" dirty="0" smtClean="0">
                <a:latin typeface="+mn-ea"/>
              </a:rPr>
              <a:t>n</a:t>
            </a:r>
            <a:r>
              <a:rPr lang="en-US" altLang="ja-JP" baseline="50000" dirty="0" smtClean="0">
                <a:latin typeface="+mn-ea"/>
              </a:rPr>
              <a:t>2-o(1)</a:t>
            </a:r>
            <a:endParaRPr lang="en-US" altLang="ja-JP" dirty="0">
              <a:latin typeface="+mn-ea"/>
            </a:endParaRP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altLang="ja-JP" dirty="0">
              <a:latin typeface="+mn-ea"/>
            </a:endParaRPr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12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目標：サイズ下界</a:t>
            </a:r>
            <a:r>
              <a:rPr lang="en-US" altLang="ja-JP" dirty="0" err="1" smtClean="0"/>
              <a:t>ω</a:t>
            </a:r>
            <a:r>
              <a:rPr kumimoji="1" lang="en-US" altLang="ja-JP" dirty="0" smtClean="0"/>
              <a:t>(</a:t>
            </a:r>
            <a:r>
              <a:rPr lang="en-US" altLang="ja-JP" dirty="0" err="1" smtClean="0"/>
              <a:t>n</a:t>
            </a:r>
            <a:r>
              <a:rPr lang="en-US" altLang="ja-JP" baseline="30000" dirty="0" err="1" smtClean="0"/>
              <a:t>k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n-ea"/>
              </a:rPr>
              <a:t>Random Restriction</a:t>
            </a:r>
            <a:r>
              <a:rPr kumimoji="1" lang="ja-JP" altLang="en-US" dirty="0" smtClean="0">
                <a:latin typeface="+mn-ea"/>
              </a:rPr>
              <a:t>？</a:t>
            </a:r>
            <a:endParaRPr kumimoji="1"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NP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に入る関数</a:t>
            </a:r>
            <a:r>
              <a:rPr lang="ja-JP" altLang="en-US" dirty="0">
                <a:latin typeface="+mn-ea"/>
              </a:rPr>
              <a:t>を計算する</a:t>
            </a:r>
            <a:r>
              <a:rPr lang="ja-JP" altLang="en-US" dirty="0" smtClean="0">
                <a:latin typeface="+mn-ea"/>
              </a:rPr>
              <a:t>最小論理式</a:t>
            </a:r>
            <a:r>
              <a:rPr lang="en-US" altLang="ja-JP" dirty="0">
                <a:latin typeface="+mn-ea"/>
              </a:rPr>
              <a:t>F</a:t>
            </a:r>
            <a:r>
              <a:rPr lang="ja-JP" altLang="en-US" dirty="0" smtClean="0">
                <a:latin typeface="+mn-ea"/>
              </a:rPr>
              <a:t>を</a:t>
            </a:r>
            <a:r>
              <a:rPr lang="ja-JP" altLang="en-US" dirty="0">
                <a:latin typeface="+mn-ea"/>
              </a:rPr>
              <a:t>仮定</a:t>
            </a:r>
            <a:endParaRPr lang="en-US" altLang="ja-JP" dirty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適切な変数にランダムに</a:t>
            </a:r>
            <a:r>
              <a:rPr lang="en-US" altLang="ja-JP" dirty="0" smtClean="0">
                <a:latin typeface="+mn-ea"/>
              </a:rPr>
              <a:t>0</a:t>
            </a:r>
            <a:r>
              <a:rPr lang="en-US" altLang="ja-JP" dirty="0">
                <a:latin typeface="+mn-ea"/>
              </a:rPr>
              <a:t>/1</a:t>
            </a:r>
            <a:r>
              <a:rPr lang="ja-JP" altLang="en-US" dirty="0">
                <a:latin typeface="+mn-ea"/>
              </a:rPr>
              <a:t>を割当</a:t>
            </a:r>
            <a:endParaRPr lang="en-US" altLang="ja-JP" dirty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簡単化により消える素子数は</a:t>
            </a:r>
            <a:r>
              <a:rPr lang="en-US" altLang="ja-JP" dirty="0" err="1" smtClean="0">
                <a:solidFill>
                  <a:srgbClr val="FF0000"/>
                </a:solidFill>
                <a:latin typeface="+mn-ea"/>
              </a:rPr>
              <a:t>ω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ja-JP" dirty="0" err="1" smtClean="0">
                <a:solidFill>
                  <a:srgbClr val="FF0000"/>
                </a:solidFill>
                <a:latin typeface="+mn-ea"/>
              </a:rPr>
              <a:t>n</a:t>
            </a:r>
            <a:r>
              <a:rPr lang="en-US" altLang="ja-JP" baseline="30000" dirty="0" err="1" smtClean="0">
                <a:solidFill>
                  <a:srgbClr val="FF0000"/>
                </a:solidFill>
                <a:latin typeface="+mn-ea"/>
              </a:rPr>
              <a:t>k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ja-JP" dirty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関数</a:t>
            </a:r>
            <a:r>
              <a:rPr lang="ja-JP" altLang="en-US" dirty="0">
                <a:latin typeface="+mn-ea"/>
              </a:rPr>
              <a:t>が</a:t>
            </a:r>
            <a:r>
              <a:rPr lang="en-US" altLang="ja-JP" dirty="0">
                <a:latin typeface="+mn-ea"/>
              </a:rPr>
              <a:t>0/1</a:t>
            </a:r>
            <a:r>
              <a:rPr lang="ja-JP" altLang="en-US" dirty="0">
                <a:latin typeface="+mn-ea"/>
              </a:rPr>
              <a:t>になる</a:t>
            </a:r>
            <a:r>
              <a:rPr lang="ja-JP" altLang="en-US" dirty="0" smtClean="0">
                <a:latin typeface="+mn-ea"/>
              </a:rPr>
              <a:t>まで繰り返す．</a:t>
            </a:r>
            <a:endParaRPr lang="en-US" altLang="ja-JP" dirty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C</a:t>
            </a:r>
            <a:r>
              <a:rPr lang="ja-JP" altLang="en-US" dirty="0">
                <a:latin typeface="+mn-ea"/>
              </a:rPr>
              <a:t>のサイズ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err="1">
                <a:solidFill>
                  <a:srgbClr val="FF0000"/>
                </a:solidFill>
                <a:latin typeface="+mn-ea"/>
              </a:rPr>
              <a:t>ω</a:t>
            </a:r>
            <a:r>
              <a:rPr lang="en-US" altLang="ja-JP" dirty="0"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ja-JP" dirty="0" err="1">
                <a:solidFill>
                  <a:srgbClr val="FF0000"/>
                </a:solidFill>
                <a:latin typeface="+mn-ea"/>
              </a:rPr>
              <a:t>n</a:t>
            </a:r>
            <a:r>
              <a:rPr lang="en-US" altLang="ja-JP" baseline="30000" dirty="0" err="1">
                <a:solidFill>
                  <a:srgbClr val="FF0000"/>
                </a:solidFill>
                <a:latin typeface="+mn-ea"/>
              </a:rPr>
              <a:t>k</a:t>
            </a:r>
            <a:r>
              <a:rPr lang="en-US" altLang="ja-JP" dirty="0">
                <a:solidFill>
                  <a:srgbClr val="FF0000"/>
                </a:solidFill>
                <a:latin typeface="+mn-ea"/>
              </a:rPr>
              <a:t>)</a:t>
            </a:r>
            <a:endParaRPr lang="en-US" altLang="ja-JP" dirty="0">
              <a:latin typeface="+mn-ea"/>
            </a:endParaRPr>
          </a:p>
          <a:p>
            <a:pPr lvl="1"/>
            <a:endParaRPr lang="en-US" altLang="ja-JP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可能？不可能？</a:t>
            </a:r>
            <a:endParaRPr lang="en-US" altLang="ja-JP" dirty="0">
              <a:solidFill>
                <a:srgbClr val="FF0000"/>
              </a:solidFill>
              <a:latin typeface="+mn-ea"/>
            </a:endParaRPr>
          </a:p>
          <a:p>
            <a:pPr lvl="1"/>
            <a:endParaRPr lang="en-US" altLang="ja-JP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4102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限界解明に向けて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+mj-ea"/>
                <a:ea typeface="+mj-ea"/>
              </a:rPr>
              <a:t>Random Restriction+</a:t>
            </a:r>
            <a:r>
              <a:rPr lang="ja-JP" altLang="en-US" dirty="0">
                <a:latin typeface="+mj-ea"/>
                <a:ea typeface="+mj-ea"/>
              </a:rPr>
              <a:t>回路の</a:t>
            </a:r>
            <a:r>
              <a:rPr lang="ja-JP" altLang="en-US" dirty="0" smtClean="0">
                <a:latin typeface="+mj-ea"/>
                <a:ea typeface="+mj-ea"/>
              </a:rPr>
              <a:t>簡単化</a:t>
            </a:r>
            <a:endParaRPr lang="en-US" altLang="ja-JP" dirty="0"/>
          </a:p>
          <a:p>
            <a:pPr lvl="1"/>
            <a:r>
              <a:rPr lang="en-US" altLang="ja-JP" sz="2400" dirty="0" smtClean="0"/>
              <a:t>Random Restriction+</a:t>
            </a:r>
            <a:r>
              <a:rPr lang="ja-JP" altLang="en-US" sz="2400" dirty="0" smtClean="0"/>
              <a:t>回路の簡単化の限界</a:t>
            </a:r>
            <a:endParaRPr lang="en-US" altLang="ja-JP" sz="2400" dirty="0" smtClean="0"/>
          </a:p>
          <a:p>
            <a:pPr lvl="2"/>
            <a:r>
              <a:rPr lang="en-US" altLang="ja-JP" sz="2000" dirty="0" err="1" smtClean="0"/>
              <a:t>Hastad</a:t>
            </a:r>
            <a:r>
              <a:rPr lang="en-US" altLang="ja-JP" sz="2000" dirty="0" smtClean="0"/>
              <a:t> [1998]</a:t>
            </a:r>
            <a:endParaRPr lang="en-US" altLang="ja-JP" dirty="0" smtClean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これ以外の手法は？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LP? (</a:t>
            </a:r>
            <a:r>
              <a:rPr lang="ja-JP" altLang="en-US" dirty="0" smtClean="0">
                <a:latin typeface="+mn-ea"/>
              </a:rPr>
              <a:t>上野先生の</a:t>
            </a:r>
            <a:r>
              <a:rPr lang="en-US" altLang="ja-JP" dirty="0">
                <a:latin typeface="+mn-ea"/>
              </a:rPr>
              <a:t>6</a:t>
            </a:r>
            <a:r>
              <a:rPr lang="ja-JP" altLang="en-US" dirty="0" smtClean="0">
                <a:latin typeface="+mn-ea"/>
              </a:rPr>
              <a:t>月のチュートリアル</a:t>
            </a:r>
            <a:r>
              <a:rPr lang="en-US" altLang="ja-JP" dirty="0" smtClean="0">
                <a:latin typeface="+mn-ea"/>
              </a:rPr>
              <a:t>)</a:t>
            </a:r>
          </a:p>
          <a:p>
            <a:pPr lvl="1"/>
            <a:r>
              <a:rPr lang="en-US" altLang="ja-JP" dirty="0" smtClean="0">
                <a:latin typeface="+mn-ea"/>
              </a:rPr>
              <a:t>Communication Complexity Approach?</a:t>
            </a:r>
          </a:p>
          <a:p>
            <a:pPr lvl="1"/>
            <a:endParaRPr lang="en-US" altLang="ja-JP" dirty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どちらにせよ新しい手法は必要．</a:t>
            </a:r>
            <a:endParaRPr lang="en-US" altLang="ja-JP" dirty="0" smtClean="0">
              <a:latin typeface="+mn-ea"/>
            </a:endParaRPr>
          </a:p>
          <a:p>
            <a:pPr lvl="2"/>
            <a:endParaRPr lang="en-US" altLang="ja-JP" dirty="0">
              <a:latin typeface="+mn-ea"/>
            </a:endParaRPr>
          </a:p>
          <a:p>
            <a:endParaRPr lang="en-US" altLang="ja-JP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844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+mn-ea"/>
                <a:ea typeface="+mn-ea"/>
              </a:rPr>
              <a:t>Restriction = Gate Elimination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変数に</a:t>
            </a:r>
            <a:r>
              <a:rPr lang="en-US" altLang="ja-JP" dirty="0" smtClean="0"/>
              <a:t>0/1</a:t>
            </a:r>
            <a:r>
              <a:rPr lang="ja-JP" altLang="en-US" dirty="0" smtClean="0"/>
              <a:t>割当</a:t>
            </a:r>
            <a:r>
              <a:rPr lang="en-US" altLang="ja-JP" dirty="0" smtClean="0"/>
              <a:t> ⇒</a:t>
            </a:r>
            <a:r>
              <a:rPr lang="en-US" altLang="ja-JP" dirty="0"/>
              <a:t> </a:t>
            </a:r>
            <a:r>
              <a:rPr lang="ja-JP" altLang="en-US" dirty="0" smtClean="0"/>
              <a:t>消える素子数を計算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確率的要素を加えると少し改良される．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まだまだ改良できる？</a:t>
            </a:r>
            <a:endParaRPr lang="en-US" altLang="ja-JP" dirty="0" smtClean="0"/>
          </a:p>
          <a:p>
            <a:pPr lvl="1"/>
            <a:r>
              <a:rPr lang="ja-JP" altLang="en-US" dirty="0" smtClean="0">
                <a:latin typeface="+mn-ea"/>
              </a:rPr>
              <a:t>論理式</a:t>
            </a:r>
            <a:r>
              <a:rPr lang="en-US" altLang="ja-JP" dirty="0" smtClean="0">
                <a:latin typeface="+mn-ea"/>
              </a:rPr>
              <a:t> (</a:t>
            </a:r>
            <a:r>
              <a:rPr lang="en-US" altLang="ja-JP" dirty="0" err="1" smtClean="0">
                <a:latin typeface="+mn-ea"/>
              </a:rPr>
              <a:t>Hastad</a:t>
            </a:r>
            <a:r>
              <a:rPr lang="en-US" altLang="ja-JP" dirty="0" smtClean="0">
                <a:latin typeface="+mn-ea"/>
              </a:rPr>
              <a:t> 1998)</a:t>
            </a:r>
          </a:p>
          <a:p>
            <a:pPr lvl="2"/>
            <a:r>
              <a:rPr lang="en-US" altLang="ja-JP" dirty="0" smtClean="0">
                <a:latin typeface="+mn-ea"/>
              </a:rPr>
              <a:t>Random Restriction+</a:t>
            </a:r>
            <a:r>
              <a:rPr lang="ja-JP" altLang="en-US" dirty="0" smtClean="0">
                <a:latin typeface="+mn-ea"/>
              </a:rPr>
              <a:t>回路の簡単化の限界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ja-JP" altLang="en-US" dirty="0" smtClean="0"/>
              <a:t>回路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場合分けを増やす？・・・絶望的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1077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第一部のまとめ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>
                <a:latin typeface="+mn-ea"/>
              </a:rPr>
              <a:t>回路計算量とは？</a:t>
            </a:r>
            <a:endParaRPr kumimoji="1"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Non-Uniformity</a:t>
            </a:r>
          </a:p>
          <a:p>
            <a:pPr lvl="1"/>
            <a:endParaRPr kumimoji="1"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回路クラスと</a:t>
            </a:r>
            <a:r>
              <a:rPr lang="en-US" altLang="ja-JP" dirty="0" smtClean="0">
                <a:latin typeface="+mn-ea"/>
              </a:rPr>
              <a:t>P,NP</a:t>
            </a:r>
            <a:r>
              <a:rPr lang="ja-JP" altLang="en-US" dirty="0" smtClean="0">
                <a:latin typeface="+mn-ea"/>
              </a:rPr>
              <a:t>との関係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P vs</a:t>
            </a:r>
            <a:r>
              <a:rPr lang="en-US" altLang="ja-JP" dirty="0">
                <a:latin typeface="+mn-ea"/>
              </a:rPr>
              <a:t>.</a:t>
            </a:r>
            <a:r>
              <a:rPr lang="en-US" altLang="ja-JP" dirty="0" smtClean="0">
                <a:latin typeface="+mn-ea"/>
              </a:rPr>
              <a:t> P/poly</a:t>
            </a:r>
          </a:p>
          <a:p>
            <a:pPr lvl="1"/>
            <a:r>
              <a:rPr lang="en-US" altLang="ja-JP" dirty="0" smtClean="0">
                <a:latin typeface="+mn-ea"/>
              </a:rPr>
              <a:t>NP vs. P/poly and Other Circuit Class</a:t>
            </a:r>
          </a:p>
          <a:p>
            <a:pPr lvl="1"/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回路に対する下界証明手法</a:t>
            </a:r>
            <a:endParaRPr lang="en-US" altLang="ja-JP" dirty="0" smtClean="0">
              <a:latin typeface="+mn-ea"/>
            </a:endParaRPr>
          </a:p>
          <a:p>
            <a:pPr lvl="1"/>
            <a:r>
              <a:rPr kumimoji="1" lang="en-US" altLang="ja-JP" dirty="0" smtClean="0">
                <a:latin typeface="+mn-ea"/>
              </a:rPr>
              <a:t>Gate Elimination (Circuit Lower Bound)</a:t>
            </a:r>
          </a:p>
          <a:p>
            <a:pPr lvl="1"/>
            <a:r>
              <a:rPr lang="en-US" altLang="ja-JP" dirty="0" smtClean="0">
                <a:latin typeface="+mn-ea"/>
              </a:rPr>
              <a:t>Restriction (Formula Lower Bound)</a:t>
            </a:r>
          </a:p>
          <a:p>
            <a:pPr marL="118872" indent="0">
              <a:buNone/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061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論理回路</a:t>
            </a:r>
            <a:r>
              <a:rPr lang="ja-JP" altLang="en-US" dirty="0" smtClean="0"/>
              <a:t>（</a:t>
            </a:r>
            <a:r>
              <a:rPr lang="en-US" altLang="ja-JP" dirty="0" smtClean="0">
                <a:latin typeface="+mn-ea"/>
                <a:ea typeface="+mn-ea"/>
              </a:rPr>
              <a:t>Circuit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775191"/>
            <a:ext cx="4856191" cy="4625609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z="2800" dirty="0" smtClean="0"/>
              <a:t>非循環有向グラフ</a:t>
            </a:r>
            <a:endParaRPr lang="en-US" altLang="ja-JP" sz="2800" dirty="0" smtClean="0"/>
          </a:p>
          <a:p>
            <a:pPr lvl="1"/>
            <a:r>
              <a:rPr kumimoji="1" lang="ja-JP" altLang="en-US" sz="2200" dirty="0" smtClean="0"/>
              <a:t>入力ノード：入力変数</a:t>
            </a:r>
            <a:endParaRPr kumimoji="1" lang="en-US" altLang="ja-JP" sz="2200" dirty="0" smtClean="0"/>
          </a:p>
          <a:p>
            <a:pPr lvl="1"/>
            <a:r>
              <a:rPr lang="ja-JP" altLang="en-US" sz="2400" dirty="0" smtClean="0"/>
              <a:t>出力ノード：回路の出力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内部ノード：論理素子</a:t>
            </a:r>
            <a:endParaRPr lang="en-US" altLang="ja-JP" sz="2400" dirty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サイズ：素子数</a:t>
            </a:r>
            <a:endParaRPr lang="en-US" altLang="ja-JP" sz="2800" dirty="0" smtClean="0"/>
          </a:p>
          <a:p>
            <a:pPr lvl="1"/>
            <a:r>
              <a:rPr lang="en-US" altLang="ja-JP" sz="2000" dirty="0" smtClean="0"/>
              <a:t>NOT</a:t>
            </a:r>
            <a:r>
              <a:rPr lang="ja-JP" altLang="en-US" sz="2000" dirty="0" smtClean="0"/>
              <a:t>素子は含まないことが多い</a:t>
            </a:r>
            <a:endParaRPr lang="en-US" altLang="ja-JP" sz="20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深さ：入力から出力に至る最長パス上の素子数</a:t>
            </a:r>
            <a:endParaRPr lang="en-US" altLang="ja-JP" sz="2400" dirty="0" smtClean="0"/>
          </a:p>
          <a:p>
            <a:endParaRPr lang="en-US" altLang="ja-JP" sz="2400" dirty="0"/>
          </a:p>
          <a:p>
            <a:r>
              <a:rPr lang="ja-JP" altLang="en-US" sz="2400" dirty="0" smtClean="0"/>
              <a:t>右図</a:t>
            </a:r>
            <a:endParaRPr lang="en-US" altLang="ja-JP" sz="2400" dirty="0" smtClean="0"/>
          </a:p>
          <a:p>
            <a:pPr lvl="1"/>
            <a:r>
              <a:rPr lang="ja-JP" altLang="en-US" sz="2000" dirty="0" smtClean="0"/>
              <a:t>サイズ：</a:t>
            </a:r>
            <a:r>
              <a:rPr lang="en-US" altLang="ja-JP" sz="2000" dirty="0" smtClean="0"/>
              <a:t>9</a:t>
            </a:r>
          </a:p>
          <a:p>
            <a:pPr lvl="1"/>
            <a:r>
              <a:rPr lang="ja-JP" altLang="en-US" sz="2000" dirty="0" smtClean="0"/>
              <a:t>深さ：</a:t>
            </a:r>
            <a:r>
              <a:rPr lang="en-US" altLang="ja-JP" sz="2000" dirty="0" smtClean="0"/>
              <a:t>5</a:t>
            </a:r>
          </a:p>
          <a:p>
            <a:endParaRPr kumimoji="1" lang="ja-JP" altLang="en-US" dirty="0"/>
          </a:p>
        </p:txBody>
      </p:sp>
      <p:grpSp>
        <p:nvGrpSpPr>
          <p:cNvPr id="187" name="図形グループ 186"/>
          <p:cNvGrpSpPr/>
          <p:nvPr/>
        </p:nvGrpSpPr>
        <p:grpSpPr>
          <a:xfrm>
            <a:off x="5460920" y="2329259"/>
            <a:ext cx="3317607" cy="3751141"/>
            <a:chOff x="5141240" y="2432939"/>
            <a:chExt cx="3317607" cy="3751141"/>
          </a:xfrm>
        </p:grpSpPr>
        <p:grpSp>
          <p:nvGrpSpPr>
            <p:cNvPr id="4" name="グループ化 61"/>
            <p:cNvGrpSpPr/>
            <p:nvPr/>
          </p:nvGrpSpPr>
          <p:grpSpPr>
            <a:xfrm>
              <a:off x="5141240" y="2432939"/>
              <a:ext cx="3317607" cy="3751141"/>
              <a:chOff x="4427984" y="3211635"/>
              <a:chExt cx="2402474" cy="2449613"/>
            </a:xfrm>
          </p:grpSpPr>
          <p:grpSp>
            <p:nvGrpSpPr>
              <p:cNvPr id="5" name="グループ化 24"/>
              <p:cNvGrpSpPr/>
              <p:nvPr/>
            </p:nvGrpSpPr>
            <p:grpSpPr>
              <a:xfrm>
                <a:off x="5949372" y="4233367"/>
                <a:ext cx="337019" cy="251149"/>
                <a:chOff x="6876256" y="3698736"/>
                <a:chExt cx="432048" cy="450344"/>
              </a:xfrm>
            </p:grpSpPr>
            <p:sp>
              <p:nvSpPr>
                <p:cNvPr id="88" name="円/楕円 87"/>
                <p:cNvSpPr/>
                <p:nvPr/>
              </p:nvSpPr>
              <p:spPr bwMode="auto">
                <a:xfrm>
                  <a:off x="6876256" y="3698736"/>
                  <a:ext cx="432048" cy="4503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Ｐゴシック" charset="-128"/>
                    <a:ea typeface="ＭＳ Ｐゴシック" charset="-128"/>
                  </a:endParaRPr>
                </a:p>
              </p:txBody>
            </p:sp>
            <p:grpSp>
              <p:nvGrpSpPr>
                <p:cNvPr id="89" name="グループ化 22"/>
                <p:cNvGrpSpPr/>
                <p:nvPr/>
              </p:nvGrpSpPr>
              <p:grpSpPr>
                <a:xfrm>
                  <a:off x="6984268" y="3813089"/>
                  <a:ext cx="216024" cy="221637"/>
                  <a:chOff x="6300192" y="3108960"/>
                  <a:chExt cx="432048" cy="443274"/>
                </a:xfrm>
              </p:grpSpPr>
              <p:cxnSp>
                <p:nvCxnSpPr>
                  <p:cNvPr id="90" name="直線コネクタ 89"/>
                  <p:cNvCxnSpPr/>
                  <p:nvPr/>
                </p:nvCxnSpPr>
                <p:spPr bwMode="auto">
                  <a:xfrm>
                    <a:off x="6300192" y="3330597"/>
                    <a:ext cx="432048" cy="0"/>
                  </a:xfrm>
                  <a:prstGeom prst="line">
                    <a:avLst/>
                  </a:prstGeom>
                  <a:ln w="19050" cmpd="sng">
                    <a:solidFill>
                      <a:srgbClr val="000000"/>
                    </a:solidFill>
                    <a:headEnd type="none" w="med" len="med"/>
                    <a:tailEnd type="none" w="med" len="med"/>
                  </a:ln>
                  <a:ex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91" name="直線コネクタ 90"/>
                  <p:cNvCxnSpPr/>
                  <p:nvPr/>
                </p:nvCxnSpPr>
                <p:spPr bwMode="auto">
                  <a:xfrm>
                    <a:off x="6516216" y="3108960"/>
                    <a:ext cx="0" cy="443274"/>
                  </a:xfrm>
                  <a:prstGeom prst="line">
                    <a:avLst/>
                  </a:prstGeom>
                  <a:ln w="19050" cmpd="sng">
                    <a:solidFill>
                      <a:srgbClr val="000000"/>
                    </a:solidFill>
                    <a:headEnd type="none" w="med" len="med"/>
                    <a:tailEnd type="none" w="med" len="med"/>
                  </a:ln>
                  <a:ex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</p:grpSp>
          </p:grpSp>
          <p:grpSp>
            <p:nvGrpSpPr>
              <p:cNvPr id="6" name="グループ化 45"/>
              <p:cNvGrpSpPr/>
              <p:nvPr/>
            </p:nvGrpSpPr>
            <p:grpSpPr>
              <a:xfrm>
                <a:off x="5106824" y="4576993"/>
                <a:ext cx="337019" cy="251149"/>
                <a:chOff x="6588224" y="3302692"/>
                <a:chExt cx="432048" cy="450344"/>
              </a:xfrm>
            </p:grpSpPr>
            <p:sp>
              <p:nvSpPr>
                <p:cNvPr id="84" name="円/楕円 83"/>
                <p:cNvSpPr/>
                <p:nvPr/>
              </p:nvSpPr>
              <p:spPr bwMode="auto">
                <a:xfrm>
                  <a:off x="6588224" y="3302692"/>
                  <a:ext cx="432048" cy="4503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Ｐゴシック" charset="-128"/>
                    <a:ea typeface="ＭＳ Ｐゴシック" charset="-128"/>
                  </a:endParaRPr>
                </a:p>
              </p:txBody>
            </p:sp>
            <p:grpSp>
              <p:nvGrpSpPr>
                <p:cNvPr id="85" name="グループ化 34"/>
                <p:cNvGrpSpPr/>
                <p:nvPr/>
              </p:nvGrpSpPr>
              <p:grpSpPr>
                <a:xfrm>
                  <a:off x="6696236" y="3419852"/>
                  <a:ext cx="216024" cy="216024"/>
                  <a:chOff x="6732240" y="2492896"/>
                  <a:chExt cx="288032" cy="216024"/>
                </a:xfrm>
              </p:grpSpPr>
              <p:cxnSp>
                <p:nvCxnSpPr>
                  <p:cNvPr id="86" name="直線コネクタ 85"/>
                  <p:cNvCxnSpPr/>
                  <p:nvPr/>
                </p:nvCxnSpPr>
                <p:spPr bwMode="auto">
                  <a:xfrm flipV="1">
                    <a:off x="6732240" y="2492896"/>
                    <a:ext cx="144016" cy="216024"/>
                  </a:xfrm>
                  <a:prstGeom prst="line">
                    <a:avLst/>
                  </a:prstGeom>
                  <a:ln w="19050" cmpd="sng">
                    <a:solidFill>
                      <a:srgbClr val="000000"/>
                    </a:solidFill>
                    <a:headEnd type="none" w="med" len="med"/>
                    <a:tailEnd type="none" w="med" len="med"/>
                  </a:ln>
                  <a:ex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87" name="直線コネクタ 86"/>
                  <p:cNvCxnSpPr/>
                  <p:nvPr/>
                </p:nvCxnSpPr>
                <p:spPr bwMode="auto">
                  <a:xfrm>
                    <a:off x="6876256" y="2492896"/>
                    <a:ext cx="144016" cy="216024"/>
                  </a:xfrm>
                  <a:prstGeom prst="line">
                    <a:avLst/>
                  </a:prstGeom>
                  <a:ln w="19050" cmpd="sng">
                    <a:solidFill>
                      <a:srgbClr val="000000"/>
                    </a:solidFill>
                    <a:headEnd type="none" w="med" len="med"/>
                    <a:tailEnd type="none" w="med" len="med"/>
                  </a:ln>
                  <a:ex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</p:grpSp>
          </p:grpSp>
          <p:grpSp>
            <p:nvGrpSpPr>
              <p:cNvPr id="7" name="グループ化 86"/>
              <p:cNvGrpSpPr/>
              <p:nvPr/>
            </p:nvGrpSpPr>
            <p:grpSpPr>
              <a:xfrm>
                <a:off x="4563995" y="4576993"/>
                <a:ext cx="337019" cy="251149"/>
                <a:chOff x="4788024" y="4965872"/>
                <a:chExt cx="432048" cy="450344"/>
              </a:xfrm>
            </p:grpSpPr>
            <p:sp>
              <p:nvSpPr>
                <p:cNvPr id="80" name="円/楕円 79"/>
                <p:cNvSpPr/>
                <p:nvPr/>
              </p:nvSpPr>
              <p:spPr bwMode="auto">
                <a:xfrm>
                  <a:off x="4788024" y="4965872"/>
                  <a:ext cx="432048" cy="4503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Ｐゴシック" charset="-128"/>
                    <a:ea typeface="ＭＳ Ｐゴシック" charset="-128"/>
                  </a:endParaRPr>
                </a:p>
              </p:txBody>
            </p:sp>
            <p:grpSp>
              <p:nvGrpSpPr>
                <p:cNvPr id="81" name="グループ化 85"/>
                <p:cNvGrpSpPr/>
                <p:nvPr/>
              </p:nvGrpSpPr>
              <p:grpSpPr>
                <a:xfrm>
                  <a:off x="4913796" y="5157192"/>
                  <a:ext cx="180504" cy="113217"/>
                  <a:chOff x="3599411" y="4653136"/>
                  <a:chExt cx="180504" cy="113217"/>
                </a:xfrm>
              </p:grpSpPr>
              <p:cxnSp>
                <p:nvCxnSpPr>
                  <p:cNvPr id="82" name="直線コネクタ 81"/>
                  <p:cNvCxnSpPr/>
                  <p:nvPr/>
                </p:nvCxnSpPr>
                <p:spPr bwMode="auto">
                  <a:xfrm flipV="1">
                    <a:off x="3599411" y="4653136"/>
                    <a:ext cx="180501" cy="1991"/>
                  </a:xfrm>
                  <a:prstGeom prst="line">
                    <a:avLst/>
                  </a:prstGeom>
                  <a:ln w="19050" cmpd="sng">
                    <a:solidFill>
                      <a:srgbClr val="000000"/>
                    </a:solidFill>
                    <a:headEnd type="none" w="med" len="med"/>
                    <a:tailEnd type="none" w="med" len="med"/>
                  </a:ln>
                  <a:ex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83" name="直線コネクタ 82"/>
                  <p:cNvCxnSpPr/>
                  <p:nvPr/>
                </p:nvCxnSpPr>
                <p:spPr bwMode="auto">
                  <a:xfrm flipH="1">
                    <a:off x="3779912" y="4653136"/>
                    <a:ext cx="3" cy="113217"/>
                  </a:xfrm>
                  <a:prstGeom prst="line">
                    <a:avLst/>
                  </a:prstGeom>
                  <a:ln w="19050" cmpd="sng">
                    <a:solidFill>
                      <a:srgbClr val="000000"/>
                    </a:solidFill>
                    <a:headEnd type="none" w="med" len="med"/>
                    <a:tailEnd type="none" w="med" len="med"/>
                  </a:ln>
                  <a:ex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</p:grpSp>
          </p:grpSp>
          <p:grpSp>
            <p:nvGrpSpPr>
              <p:cNvPr id="8" name="グループ化 102"/>
              <p:cNvGrpSpPr/>
              <p:nvPr/>
            </p:nvGrpSpPr>
            <p:grpSpPr>
              <a:xfrm>
                <a:off x="5668523" y="4582665"/>
                <a:ext cx="337019" cy="251149"/>
                <a:chOff x="6930552" y="5517232"/>
                <a:chExt cx="432048" cy="450344"/>
              </a:xfrm>
            </p:grpSpPr>
            <p:sp>
              <p:nvSpPr>
                <p:cNvPr id="76" name="円/楕円 75"/>
                <p:cNvSpPr/>
                <p:nvPr/>
              </p:nvSpPr>
              <p:spPr bwMode="auto">
                <a:xfrm>
                  <a:off x="6930552" y="5517232"/>
                  <a:ext cx="432048" cy="4503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Ｐゴシック" charset="-128"/>
                    <a:ea typeface="ＭＳ Ｐゴシック" charset="-128"/>
                  </a:endParaRPr>
                </a:p>
              </p:txBody>
            </p:sp>
            <p:grpSp>
              <p:nvGrpSpPr>
                <p:cNvPr id="77" name="グループ化 104"/>
                <p:cNvGrpSpPr/>
                <p:nvPr/>
              </p:nvGrpSpPr>
              <p:grpSpPr>
                <a:xfrm rot="10800000">
                  <a:off x="7043629" y="5634392"/>
                  <a:ext cx="216024" cy="216024"/>
                  <a:chOff x="6732240" y="2492896"/>
                  <a:chExt cx="288032" cy="216024"/>
                </a:xfrm>
              </p:grpSpPr>
              <p:cxnSp>
                <p:nvCxnSpPr>
                  <p:cNvPr id="78" name="直線コネクタ 77"/>
                  <p:cNvCxnSpPr/>
                  <p:nvPr/>
                </p:nvCxnSpPr>
                <p:spPr bwMode="auto">
                  <a:xfrm flipV="1">
                    <a:off x="6732240" y="2492896"/>
                    <a:ext cx="144016" cy="216024"/>
                  </a:xfrm>
                  <a:prstGeom prst="line">
                    <a:avLst/>
                  </a:prstGeom>
                  <a:ln w="19050" cmpd="sng">
                    <a:solidFill>
                      <a:srgbClr val="000000"/>
                    </a:solidFill>
                    <a:headEnd type="none" w="med" len="med"/>
                    <a:tailEnd type="none" w="med" len="med"/>
                  </a:ln>
                  <a:ex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79" name="直線コネクタ 78"/>
                  <p:cNvCxnSpPr/>
                  <p:nvPr/>
                </p:nvCxnSpPr>
                <p:spPr bwMode="auto">
                  <a:xfrm>
                    <a:off x="6876256" y="2492896"/>
                    <a:ext cx="144016" cy="216024"/>
                  </a:xfrm>
                  <a:prstGeom prst="line">
                    <a:avLst/>
                  </a:prstGeom>
                  <a:ln w="19050" cmpd="sng">
                    <a:solidFill>
                      <a:srgbClr val="000000"/>
                    </a:solidFill>
                    <a:headEnd type="none" w="med" len="med"/>
                    <a:tailEnd type="none" w="med" len="med"/>
                  </a:ln>
                  <a:ex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</p:grpSp>
          </p:grpSp>
          <p:grpSp>
            <p:nvGrpSpPr>
              <p:cNvPr id="9" name="グループ化 107"/>
              <p:cNvGrpSpPr/>
              <p:nvPr/>
            </p:nvGrpSpPr>
            <p:grpSpPr>
              <a:xfrm>
                <a:off x="6286391" y="4579901"/>
                <a:ext cx="337019" cy="251149"/>
                <a:chOff x="6476817" y="5157192"/>
                <a:chExt cx="432048" cy="450344"/>
              </a:xfrm>
            </p:grpSpPr>
            <p:sp>
              <p:nvSpPr>
                <p:cNvPr id="71" name="円/楕円 70"/>
                <p:cNvSpPr/>
                <p:nvPr/>
              </p:nvSpPr>
              <p:spPr bwMode="auto">
                <a:xfrm>
                  <a:off x="6476817" y="5157192"/>
                  <a:ext cx="432048" cy="4503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Ｐゴシック" charset="-128"/>
                    <a:ea typeface="ＭＳ Ｐゴシック" charset="-128"/>
                  </a:endParaRPr>
                </a:p>
              </p:txBody>
            </p:sp>
            <p:grpSp>
              <p:nvGrpSpPr>
                <p:cNvPr id="72" name="グループ化 109"/>
                <p:cNvGrpSpPr/>
                <p:nvPr/>
              </p:nvGrpSpPr>
              <p:grpSpPr>
                <a:xfrm>
                  <a:off x="6588224" y="5306164"/>
                  <a:ext cx="216024" cy="152400"/>
                  <a:chOff x="4644008" y="5301208"/>
                  <a:chExt cx="216024" cy="152400"/>
                </a:xfrm>
              </p:grpSpPr>
              <p:cxnSp>
                <p:nvCxnSpPr>
                  <p:cNvPr id="73" name="直線コネクタ 72"/>
                  <p:cNvCxnSpPr/>
                  <p:nvPr/>
                </p:nvCxnSpPr>
                <p:spPr bwMode="auto">
                  <a:xfrm>
                    <a:off x="4644008" y="5301208"/>
                    <a:ext cx="216024" cy="0"/>
                  </a:xfrm>
                  <a:prstGeom prst="line">
                    <a:avLst/>
                  </a:prstGeom>
                  <a:ln w="19050" cmpd="sng">
                    <a:solidFill>
                      <a:srgbClr val="000000"/>
                    </a:solidFill>
                    <a:headEnd type="none" w="med" len="med"/>
                    <a:tailEnd type="none" w="med" len="med"/>
                  </a:ln>
                  <a:ex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74" name="直線コネクタ 73"/>
                  <p:cNvCxnSpPr/>
                  <p:nvPr/>
                </p:nvCxnSpPr>
                <p:spPr bwMode="auto">
                  <a:xfrm>
                    <a:off x="4644008" y="5382364"/>
                    <a:ext cx="216024" cy="0"/>
                  </a:xfrm>
                  <a:prstGeom prst="line">
                    <a:avLst/>
                  </a:prstGeom>
                  <a:ln w="19050" cmpd="sng">
                    <a:solidFill>
                      <a:srgbClr val="000000"/>
                    </a:solidFill>
                    <a:headEnd type="none" w="med" len="med"/>
                    <a:tailEnd type="none" w="med" len="med"/>
                  </a:ln>
                  <a:ex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75" name="直線コネクタ 74"/>
                  <p:cNvCxnSpPr/>
                  <p:nvPr/>
                </p:nvCxnSpPr>
                <p:spPr bwMode="auto">
                  <a:xfrm>
                    <a:off x="4644008" y="5453608"/>
                    <a:ext cx="216024" cy="0"/>
                  </a:xfrm>
                  <a:prstGeom prst="line">
                    <a:avLst/>
                  </a:prstGeom>
                  <a:ln w="19050" cmpd="sng">
                    <a:solidFill>
                      <a:srgbClr val="000000"/>
                    </a:solidFill>
                    <a:headEnd type="none" w="med" len="med"/>
                    <a:tailEnd type="none" w="med" len="med"/>
                  </a:ln>
                  <a:ex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</p:grpSp>
          </p:grpSp>
          <p:grpSp>
            <p:nvGrpSpPr>
              <p:cNvPr id="10" name="グループ化 113"/>
              <p:cNvGrpSpPr/>
              <p:nvPr/>
            </p:nvGrpSpPr>
            <p:grpSpPr>
              <a:xfrm>
                <a:off x="5423133" y="4233367"/>
                <a:ext cx="337019" cy="251149"/>
                <a:chOff x="6588224" y="3302692"/>
                <a:chExt cx="432048" cy="450344"/>
              </a:xfrm>
            </p:grpSpPr>
            <p:sp>
              <p:nvSpPr>
                <p:cNvPr id="67" name="円/楕円 66"/>
                <p:cNvSpPr/>
                <p:nvPr/>
              </p:nvSpPr>
              <p:spPr bwMode="auto">
                <a:xfrm>
                  <a:off x="6588224" y="3302692"/>
                  <a:ext cx="432048" cy="4503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Ｐゴシック" charset="-128"/>
                    <a:ea typeface="ＭＳ Ｐゴシック" charset="-128"/>
                  </a:endParaRPr>
                </a:p>
              </p:txBody>
            </p:sp>
            <p:grpSp>
              <p:nvGrpSpPr>
                <p:cNvPr id="68" name="グループ化 115"/>
                <p:cNvGrpSpPr/>
                <p:nvPr/>
              </p:nvGrpSpPr>
              <p:grpSpPr>
                <a:xfrm>
                  <a:off x="6696236" y="3419852"/>
                  <a:ext cx="216024" cy="216024"/>
                  <a:chOff x="6732240" y="2492896"/>
                  <a:chExt cx="288032" cy="216024"/>
                </a:xfrm>
              </p:grpSpPr>
              <p:cxnSp>
                <p:nvCxnSpPr>
                  <p:cNvPr id="69" name="直線コネクタ 68"/>
                  <p:cNvCxnSpPr/>
                  <p:nvPr/>
                </p:nvCxnSpPr>
                <p:spPr bwMode="auto">
                  <a:xfrm flipV="1">
                    <a:off x="6732240" y="2492896"/>
                    <a:ext cx="144016" cy="216024"/>
                  </a:xfrm>
                  <a:prstGeom prst="line">
                    <a:avLst/>
                  </a:prstGeom>
                  <a:ln w="19050" cmpd="sng">
                    <a:solidFill>
                      <a:srgbClr val="000000"/>
                    </a:solidFill>
                    <a:headEnd type="none" w="med" len="med"/>
                    <a:tailEnd type="none" w="med" len="med"/>
                  </a:ln>
                  <a:ex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70" name="直線コネクタ 69"/>
                  <p:cNvCxnSpPr/>
                  <p:nvPr/>
                </p:nvCxnSpPr>
                <p:spPr bwMode="auto">
                  <a:xfrm>
                    <a:off x="6876256" y="2492896"/>
                    <a:ext cx="144016" cy="216024"/>
                  </a:xfrm>
                  <a:prstGeom prst="line">
                    <a:avLst/>
                  </a:prstGeom>
                  <a:ln w="19050" cmpd="sng">
                    <a:solidFill>
                      <a:srgbClr val="000000"/>
                    </a:solidFill>
                    <a:headEnd type="none" w="med" len="med"/>
                    <a:tailEnd type="none" w="med" len="med"/>
                  </a:ln>
                  <a:ex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</p:grpSp>
          </p:grpSp>
          <p:grpSp>
            <p:nvGrpSpPr>
              <p:cNvPr id="11" name="グループ化 118"/>
              <p:cNvGrpSpPr/>
              <p:nvPr/>
            </p:nvGrpSpPr>
            <p:grpSpPr>
              <a:xfrm>
                <a:off x="4844523" y="4255732"/>
                <a:ext cx="337019" cy="251149"/>
                <a:chOff x="6876256" y="3698736"/>
                <a:chExt cx="432048" cy="450344"/>
              </a:xfrm>
            </p:grpSpPr>
            <p:sp>
              <p:nvSpPr>
                <p:cNvPr id="63" name="円/楕円 62"/>
                <p:cNvSpPr/>
                <p:nvPr/>
              </p:nvSpPr>
              <p:spPr bwMode="auto">
                <a:xfrm>
                  <a:off x="6876256" y="3698736"/>
                  <a:ext cx="432048" cy="4503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Ｐゴシック" charset="-128"/>
                    <a:ea typeface="ＭＳ Ｐゴシック" charset="-128"/>
                  </a:endParaRPr>
                </a:p>
              </p:txBody>
            </p:sp>
            <p:grpSp>
              <p:nvGrpSpPr>
                <p:cNvPr id="64" name="グループ化 120"/>
                <p:cNvGrpSpPr/>
                <p:nvPr/>
              </p:nvGrpSpPr>
              <p:grpSpPr>
                <a:xfrm>
                  <a:off x="6984268" y="3813089"/>
                  <a:ext cx="216024" cy="221637"/>
                  <a:chOff x="6300192" y="3108960"/>
                  <a:chExt cx="432048" cy="443274"/>
                </a:xfrm>
              </p:grpSpPr>
              <p:cxnSp>
                <p:nvCxnSpPr>
                  <p:cNvPr id="65" name="直線コネクタ 64"/>
                  <p:cNvCxnSpPr/>
                  <p:nvPr/>
                </p:nvCxnSpPr>
                <p:spPr bwMode="auto">
                  <a:xfrm>
                    <a:off x="6300192" y="3330597"/>
                    <a:ext cx="432048" cy="0"/>
                  </a:xfrm>
                  <a:prstGeom prst="line">
                    <a:avLst/>
                  </a:prstGeom>
                  <a:ln w="19050" cmpd="sng">
                    <a:solidFill>
                      <a:srgbClr val="000000"/>
                    </a:solidFill>
                    <a:headEnd type="none" w="med" len="med"/>
                    <a:tailEnd type="none" w="med" len="med"/>
                  </a:ln>
                  <a:ex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66" name="直線コネクタ 65"/>
                  <p:cNvCxnSpPr/>
                  <p:nvPr/>
                </p:nvCxnSpPr>
                <p:spPr bwMode="auto">
                  <a:xfrm>
                    <a:off x="6516216" y="3108960"/>
                    <a:ext cx="0" cy="443274"/>
                  </a:xfrm>
                  <a:prstGeom prst="line">
                    <a:avLst/>
                  </a:prstGeom>
                  <a:ln w="19050" cmpd="sng">
                    <a:solidFill>
                      <a:srgbClr val="000000"/>
                    </a:solidFill>
                    <a:headEnd type="none" w="med" len="med"/>
                    <a:tailEnd type="none" w="med" len="med"/>
                  </a:ln>
                  <a:ex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</p:grpSp>
          </p:grpSp>
          <p:grpSp>
            <p:nvGrpSpPr>
              <p:cNvPr id="12" name="グループ化 123"/>
              <p:cNvGrpSpPr/>
              <p:nvPr/>
            </p:nvGrpSpPr>
            <p:grpSpPr>
              <a:xfrm>
                <a:off x="5668523" y="3909291"/>
                <a:ext cx="337019" cy="251149"/>
                <a:chOff x="6588224" y="3302692"/>
                <a:chExt cx="432048" cy="450344"/>
              </a:xfrm>
            </p:grpSpPr>
            <p:sp>
              <p:nvSpPr>
                <p:cNvPr id="59" name="円/楕円 58"/>
                <p:cNvSpPr/>
                <p:nvPr/>
              </p:nvSpPr>
              <p:spPr bwMode="auto">
                <a:xfrm>
                  <a:off x="6588224" y="3302692"/>
                  <a:ext cx="432048" cy="4503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Ｐゴシック" charset="-128"/>
                    <a:ea typeface="ＭＳ Ｐゴシック" charset="-128"/>
                  </a:endParaRPr>
                </a:p>
              </p:txBody>
            </p:sp>
            <p:grpSp>
              <p:nvGrpSpPr>
                <p:cNvPr id="60" name="グループ化 125"/>
                <p:cNvGrpSpPr/>
                <p:nvPr/>
              </p:nvGrpSpPr>
              <p:grpSpPr>
                <a:xfrm>
                  <a:off x="6696236" y="3419852"/>
                  <a:ext cx="216024" cy="216024"/>
                  <a:chOff x="6732240" y="2492896"/>
                  <a:chExt cx="288032" cy="216024"/>
                </a:xfrm>
              </p:grpSpPr>
              <p:cxnSp>
                <p:nvCxnSpPr>
                  <p:cNvPr id="61" name="直線コネクタ 60"/>
                  <p:cNvCxnSpPr/>
                  <p:nvPr/>
                </p:nvCxnSpPr>
                <p:spPr bwMode="auto">
                  <a:xfrm flipV="1">
                    <a:off x="6732240" y="2492896"/>
                    <a:ext cx="144016" cy="216024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  <a:extLst/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直線コネクタ 61"/>
                  <p:cNvCxnSpPr/>
                  <p:nvPr/>
                </p:nvCxnSpPr>
                <p:spPr bwMode="auto">
                  <a:xfrm>
                    <a:off x="6876256" y="2492896"/>
                    <a:ext cx="144016" cy="216024"/>
                  </a:xfrm>
                  <a:prstGeom prst="line">
                    <a:avLst/>
                  </a:prstGeom>
                  <a:ln w="19050" cmpd="sng">
                    <a:solidFill>
                      <a:srgbClr val="000000"/>
                    </a:solidFill>
                    <a:headEnd type="none" w="med" len="med"/>
                    <a:tailEnd type="none" w="med" len="med"/>
                  </a:ln>
                  <a:extLst/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" name="グループ化 128"/>
              <p:cNvGrpSpPr/>
              <p:nvPr/>
            </p:nvGrpSpPr>
            <p:grpSpPr>
              <a:xfrm>
                <a:off x="4827941" y="4910331"/>
                <a:ext cx="337019" cy="251149"/>
                <a:chOff x="6930552" y="5517232"/>
                <a:chExt cx="432048" cy="450344"/>
              </a:xfrm>
            </p:grpSpPr>
            <p:sp>
              <p:nvSpPr>
                <p:cNvPr id="55" name="円/楕円 54"/>
                <p:cNvSpPr/>
                <p:nvPr/>
              </p:nvSpPr>
              <p:spPr bwMode="auto">
                <a:xfrm>
                  <a:off x="6930552" y="5517232"/>
                  <a:ext cx="432048" cy="4503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Ｐゴシック" charset="-128"/>
                    <a:ea typeface="ＭＳ Ｐゴシック" charset="-128"/>
                  </a:endParaRPr>
                </a:p>
              </p:txBody>
            </p:sp>
            <p:grpSp>
              <p:nvGrpSpPr>
                <p:cNvPr id="56" name="グループ化 130"/>
                <p:cNvGrpSpPr/>
                <p:nvPr/>
              </p:nvGrpSpPr>
              <p:grpSpPr>
                <a:xfrm rot="10800000">
                  <a:off x="7043629" y="5634392"/>
                  <a:ext cx="216024" cy="216024"/>
                  <a:chOff x="6732240" y="2492896"/>
                  <a:chExt cx="288032" cy="216024"/>
                </a:xfrm>
              </p:grpSpPr>
              <p:cxnSp>
                <p:nvCxnSpPr>
                  <p:cNvPr id="57" name="直線コネクタ 56"/>
                  <p:cNvCxnSpPr/>
                  <p:nvPr/>
                </p:nvCxnSpPr>
                <p:spPr bwMode="auto">
                  <a:xfrm flipV="1">
                    <a:off x="6732240" y="2492896"/>
                    <a:ext cx="144016" cy="216024"/>
                  </a:xfrm>
                  <a:prstGeom prst="line">
                    <a:avLst/>
                  </a:prstGeom>
                  <a:ln w="19050" cmpd="sng">
                    <a:solidFill>
                      <a:srgbClr val="000000"/>
                    </a:solidFill>
                    <a:headEnd type="none" w="med" len="med"/>
                    <a:tailEnd type="none" w="med" len="med"/>
                  </a:ln>
                  <a:ex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58" name="直線コネクタ 57"/>
                  <p:cNvCxnSpPr/>
                  <p:nvPr/>
                </p:nvCxnSpPr>
                <p:spPr bwMode="auto">
                  <a:xfrm>
                    <a:off x="6876256" y="2492896"/>
                    <a:ext cx="144016" cy="216024"/>
                  </a:xfrm>
                  <a:prstGeom prst="line">
                    <a:avLst/>
                  </a:prstGeom>
                  <a:ln w="19050" cmpd="sng">
                    <a:solidFill>
                      <a:srgbClr val="000000"/>
                    </a:solidFill>
                    <a:headEnd type="none" w="med" len="med"/>
                    <a:tailEnd type="none" w="med" len="med"/>
                  </a:ln>
                  <a:ex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</p:grpSp>
          </p:grpSp>
          <p:grpSp>
            <p:nvGrpSpPr>
              <p:cNvPr id="14" name="グループ化 133"/>
              <p:cNvGrpSpPr/>
              <p:nvPr/>
            </p:nvGrpSpPr>
            <p:grpSpPr>
              <a:xfrm>
                <a:off x="5415758" y="3573053"/>
                <a:ext cx="337019" cy="251149"/>
                <a:chOff x="6476817" y="5157192"/>
                <a:chExt cx="432048" cy="450344"/>
              </a:xfrm>
            </p:grpSpPr>
            <p:sp>
              <p:nvSpPr>
                <p:cNvPr id="50" name="円/楕円 49"/>
                <p:cNvSpPr/>
                <p:nvPr/>
              </p:nvSpPr>
              <p:spPr bwMode="auto">
                <a:xfrm>
                  <a:off x="6476817" y="5157192"/>
                  <a:ext cx="432048" cy="450344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Ｐゴシック" charset="-128"/>
                    <a:ea typeface="ＭＳ Ｐゴシック" charset="-128"/>
                  </a:endParaRPr>
                </a:p>
              </p:txBody>
            </p:sp>
            <p:grpSp>
              <p:nvGrpSpPr>
                <p:cNvPr id="51" name="グループ化 135"/>
                <p:cNvGrpSpPr/>
                <p:nvPr/>
              </p:nvGrpSpPr>
              <p:grpSpPr>
                <a:xfrm>
                  <a:off x="6588224" y="5306164"/>
                  <a:ext cx="216024" cy="152400"/>
                  <a:chOff x="4644008" y="5301208"/>
                  <a:chExt cx="216024" cy="152400"/>
                </a:xfrm>
              </p:grpSpPr>
              <p:cxnSp>
                <p:nvCxnSpPr>
                  <p:cNvPr id="52" name="直線コネクタ 51"/>
                  <p:cNvCxnSpPr/>
                  <p:nvPr/>
                </p:nvCxnSpPr>
                <p:spPr bwMode="auto">
                  <a:xfrm>
                    <a:off x="4644008" y="5301208"/>
                    <a:ext cx="216024" cy="0"/>
                  </a:xfrm>
                  <a:prstGeom prst="line">
                    <a:avLst/>
                  </a:prstGeom>
                  <a:ln w="19050" cmpd="sng">
                    <a:solidFill>
                      <a:srgbClr val="000000"/>
                    </a:solidFill>
                    <a:headEnd type="none" w="med" len="med"/>
                    <a:tailEnd type="none" w="med" len="med"/>
                  </a:ln>
                  <a:ex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53" name="直線コネクタ 52"/>
                  <p:cNvCxnSpPr/>
                  <p:nvPr/>
                </p:nvCxnSpPr>
                <p:spPr bwMode="auto">
                  <a:xfrm>
                    <a:off x="4644008" y="5382364"/>
                    <a:ext cx="216024" cy="0"/>
                  </a:xfrm>
                  <a:prstGeom prst="line">
                    <a:avLst/>
                  </a:prstGeom>
                  <a:ln w="19050" cmpd="sng">
                    <a:solidFill>
                      <a:srgbClr val="000000"/>
                    </a:solidFill>
                    <a:headEnd type="none" w="med" len="med"/>
                    <a:tailEnd type="none" w="med" len="med"/>
                  </a:ln>
                  <a:ex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54" name="直線コネクタ 53"/>
                  <p:cNvCxnSpPr/>
                  <p:nvPr/>
                </p:nvCxnSpPr>
                <p:spPr bwMode="auto">
                  <a:xfrm>
                    <a:off x="4644008" y="5453608"/>
                    <a:ext cx="216024" cy="0"/>
                  </a:xfrm>
                  <a:prstGeom prst="line">
                    <a:avLst/>
                  </a:prstGeom>
                  <a:ln w="19050" cmpd="sng">
                    <a:solidFill>
                      <a:srgbClr val="000000"/>
                    </a:solidFill>
                    <a:headEnd type="none" w="med" len="med"/>
                    <a:tailEnd type="none" w="med" len="med"/>
                  </a:ln>
                  <a:ex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</p:cxnSp>
            </p:grpSp>
          </p:grpSp>
          <p:cxnSp>
            <p:nvCxnSpPr>
              <p:cNvPr id="15" name="直線矢印コネクタ 14"/>
              <p:cNvCxnSpPr>
                <a:stCxn id="63" idx="0"/>
                <a:endCxn id="50" idx="3"/>
              </p:cNvCxnSpPr>
              <p:nvPr/>
            </p:nvCxnSpPr>
            <p:spPr bwMode="auto">
              <a:xfrm flipV="1">
                <a:off x="5013033" y="3787422"/>
                <a:ext cx="452081" cy="46831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16" name="直線矢印コネクタ 15"/>
              <p:cNvCxnSpPr>
                <a:stCxn id="59" idx="0"/>
                <a:endCxn id="50" idx="5"/>
              </p:cNvCxnSpPr>
              <p:nvPr/>
            </p:nvCxnSpPr>
            <p:spPr bwMode="auto">
              <a:xfrm flipH="1" flipV="1">
                <a:off x="5703422" y="3787422"/>
                <a:ext cx="133610" cy="121869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17" name="直線矢印コネクタ 16"/>
              <p:cNvCxnSpPr>
                <a:stCxn id="67" idx="0"/>
                <a:endCxn id="59" idx="3"/>
              </p:cNvCxnSpPr>
              <p:nvPr/>
            </p:nvCxnSpPr>
            <p:spPr bwMode="auto">
              <a:xfrm flipV="1">
                <a:off x="5591642" y="4123660"/>
                <a:ext cx="126236" cy="109707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18" name="直線矢印コネクタ 17"/>
              <p:cNvCxnSpPr>
                <a:stCxn id="88" idx="0"/>
                <a:endCxn id="59" idx="5"/>
              </p:cNvCxnSpPr>
              <p:nvPr/>
            </p:nvCxnSpPr>
            <p:spPr bwMode="auto">
              <a:xfrm flipH="1" flipV="1">
                <a:off x="5956186" y="4123660"/>
                <a:ext cx="161695" cy="109707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19" name="直線矢印コネクタ 18"/>
              <p:cNvCxnSpPr>
                <a:stCxn id="76" idx="0"/>
                <a:endCxn id="67" idx="5"/>
              </p:cNvCxnSpPr>
              <p:nvPr/>
            </p:nvCxnSpPr>
            <p:spPr bwMode="auto">
              <a:xfrm flipH="1" flipV="1">
                <a:off x="5710797" y="4447736"/>
                <a:ext cx="126236" cy="134929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20" name="直線矢印コネクタ 19"/>
              <p:cNvCxnSpPr>
                <a:stCxn id="76" idx="0"/>
                <a:endCxn id="88" idx="3"/>
              </p:cNvCxnSpPr>
              <p:nvPr/>
            </p:nvCxnSpPr>
            <p:spPr bwMode="auto">
              <a:xfrm flipV="1">
                <a:off x="5837032" y="4447736"/>
                <a:ext cx="161695" cy="134929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21" name="直線矢印コネクタ 20"/>
              <p:cNvCxnSpPr>
                <a:stCxn id="71" idx="0"/>
                <a:endCxn id="88" idx="5"/>
              </p:cNvCxnSpPr>
              <p:nvPr/>
            </p:nvCxnSpPr>
            <p:spPr bwMode="auto">
              <a:xfrm flipH="1" flipV="1">
                <a:off x="6237036" y="4447736"/>
                <a:ext cx="217865" cy="132165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22" name="直線矢印コネクタ 21"/>
              <p:cNvCxnSpPr>
                <a:stCxn id="84" idx="0"/>
                <a:endCxn id="67" idx="3"/>
              </p:cNvCxnSpPr>
              <p:nvPr/>
            </p:nvCxnSpPr>
            <p:spPr bwMode="auto">
              <a:xfrm flipV="1">
                <a:off x="5275334" y="4447736"/>
                <a:ext cx="197155" cy="129257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23" name="直線矢印コネクタ 22"/>
              <p:cNvCxnSpPr>
                <a:stCxn id="84" idx="0"/>
                <a:endCxn id="63" idx="5"/>
              </p:cNvCxnSpPr>
              <p:nvPr/>
            </p:nvCxnSpPr>
            <p:spPr bwMode="auto">
              <a:xfrm flipH="1" flipV="1">
                <a:off x="5132187" y="4470101"/>
                <a:ext cx="143147" cy="106892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24" name="直線矢印コネクタ 23"/>
              <p:cNvCxnSpPr>
                <a:stCxn id="80" idx="0"/>
                <a:endCxn id="63" idx="3"/>
              </p:cNvCxnSpPr>
              <p:nvPr/>
            </p:nvCxnSpPr>
            <p:spPr bwMode="auto">
              <a:xfrm flipV="1">
                <a:off x="4732505" y="4470101"/>
                <a:ext cx="161374" cy="106892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25" name="直線矢印コネクタ 24"/>
              <p:cNvCxnSpPr>
                <a:stCxn id="55" idx="0"/>
                <a:endCxn id="84" idx="3"/>
              </p:cNvCxnSpPr>
              <p:nvPr/>
            </p:nvCxnSpPr>
            <p:spPr bwMode="auto">
              <a:xfrm flipV="1">
                <a:off x="4996450" y="4791362"/>
                <a:ext cx="159729" cy="118969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48" name="円/楕円 47"/>
              <p:cNvSpPr/>
              <p:nvPr/>
            </p:nvSpPr>
            <p:spPr bwMode="auto">
              <a:xfrm>
                <a:off x="4427984" y="5420302"/>
                <a:ext cx="304521" cy="2409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Ｐゴシック" charset="-128"/>
                  <a:ea typeface="ＭＳ Ｐゴシック" charset="-128"/>
                </a:endParaRPr>
              </a:p>
            </p:txBody>
          </p:sp>
          <p:sp>
            <p:nvSpPr>
              <p:cNvPr id="46" name="円/楕円 45"/>
              <p:cNvSpPr/>
              <p:nvPr/>
            </p:nvSpPr>
            <p:spPr bwMode="auto">
              <a:xfrm>
                <a:off x="5415758" y="5420302"/>
                <a:ext cx="304521" cy="2409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Ｐゴシック" charset="-128"/>
                  <a:ea typeface="ＭＳ Ｐゴシック" charset="-128"/>
                </a:endParaRPr>
              </a:p>
            </p:txBody>
          </p:sp>
          <p:sp>
            <p:nvSpPr>
              <p:cNvPr id="44" name="円/楕円 43"/>
              <p:cNvSpPr/>
              <p:nvPr/>
            </p:nvSpPr>
            <p:spPr bwMode="auto">
              <a:xfrm>
                <a:off x="5932515" y="5420302"/>
                <a:ext cx="304521" cy="2409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Ｐゴシック" charset="-128"/>
                  <a:ea typeface="ＭＳ Ｐゴシック" charset="-128"/>
                </a:endParaRPr>
              </a:p>
            </p:txBody>
          </p:sp>
          <p:sp>
            <p:nvSpPr>
              <p:cNvPr id="42" name="円/楕円 41"/>
              <p:cNvSpPr/>
              <p:nvPr/>
            </p:nvSpPr>
            <p:spPr bwMode="auto">
              <a:xfrm>
                <a:off x="6525937" y="5420302"/>
                <a:ext cx="304521" cy="2409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Ｐゴシック" charset="-128"/>
                  <a:ea typeface="ＭＳ Ｐゴシック" charset="-128"/>
                </a:endParaRPr>
              </a:p>
            </p:txBody>
          </p:sp>
          <p:cxnSp>
            <p:nvCxnSpPr>
              <p:cNvPr id="30" name="直線矢印コネクタ 29"/>
              <p:cNvCxnSpPr>
                <a:stCxn id="48" idx="0"/>
                <a:endCxn id="80" idx="4"/>
              </p:cNvCxnSpPr>
              <p:nvPr/>
            </p:nvCxnSpPr>
            <p:spPr bwMode="auto">
              <a:xfrm flipV="1">
                <a:off x="4580244" y="4828142"/>
                <a:ext cx="152260" cy="592161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31" name="直線矢印コネクタ 30"/>
              <p:cNvCxnSpPr>
                <a:stCxn id="48" idx="0"/>
                <a:endCxn id="55" idx="3"/>
              </p:cNvCxnSpPr>
              <p:nvPr/>
            </p:nvCxnSpPr>
            <p:spPr bwMode="auto">
              <a:xfrm flipV="1">
                <a:off x="4580244" y="5124700"/>
                <a:ext cx="297052" cy="295602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32" name="直線矢印コネクタ 31"/>
              <p:cNvCxnSpPr>
                <a:stCxn id="48" idx="0"/>
                <a:endCxn id="71" idx="3"/>
              </p:cNvCxnSpPr>
              <p:nvPr/>
            </p:nvCxnSpPr>
            <p:spPr bwMode="auto">
              <a:xfrm flipV="1">
                <a:off x="4580244" y="4794270"/>
                <a:ext cx="1755502" cy="626032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33" name="直線矢印コネクタ 32"/>
              <p:cNvCxnSpPr>
                <a:stCxn id="46" idx="0"/>
                <a:endCxn id="84" idx="5"/>
              </p:cNvCxnSpPr>
              <p:nvPr/>
            </p:nvCxnSpPr>
            <p:spPr bwMode="auto">
              <a:xfrm flipH="1" flipV="1">
                <a:off x="5394488" y="4791362"/>
                <a:ext cx="173531" cy="62894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34" name="直線矢印コネクタ 33"/>
              <p:cNvCxnSpPr>
                <a:stCxn id="44" idx="0"/>
                <a:endCxn id="76" idx="3"/>
              </p:cNvCxnSpPr>
              <p:nvPr/>
            </p:nvCxnSpPr>
            <p:spPr bwMode="auto">
              <a:xfrm flipH="1" flipV="1">
                <a:off x="5717878" y="4797034"/>
                <a:ext cx="366897" cy="62326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35" name="直線矢印コネクタ 34"/>
              <p:cNvCxnSpPr>
                <a:stCxn id="44" idx="0"/>
                <a:endCxn id="55" idx="5"/>
              </p:cNvCxnSpPr>
              <p:nvPr/>
            </p:nvCxnSpPr>
            <p:spPr bwMode="auto">
              <a:xfrm flipH="1" flipV="1">
                <a:off x="5115604" y="5124700"/>
                <a:ext cx="969171" cy="295602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36" name="直線矢印コネクタ 35"/>
              <p:cNvCxnSpPr>
                <a:stCxn id="42" idx="0"/>
                <a:endCxn id="71" idx="5"/>
              </p:cNvCxnSpPr>
              <p:nvPr/>
            </p:nvCxnSpPr>
            <p:spPr bwMode="auto">
              <a:xfrm flipH="1" flipV="1">
                <a:off x="6574055" y="4794270"/>
                <a:ext cx="104143" cy="626032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37" name="直線矢印コネクタ 36"/>
              <p:cNvCxnSpPr>
                <a:stCxn id="42" idx="0"/>
                <a:endCxn id="76" idx="5"/>
              </p:cNvCxnSpPr>
              <p:nvPr/>
            </p:nvCxnSpPr>
            <p:spPr bwMode="auto">
              <a:xfrm flipH="1" flipV="1">
                <a:off x="5956186" y="4797034"/>
                <a:ext cx="722011" cy="62326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38" name="直線矢印コネクタ 37"/>
              <p:cNvCxnSpPr>
                <a:stCxn id="50" idx="0"/>
                <a:endCxn id="40" idx="4"/>
              </p:cNvCxnSpPr>
              <p:nvPr/>
            </p:nvCxnSpPr>
            <p:spPr bwMode="auto">
              <a:xfrm flipH="1" flipV="1">
                <a:off x="5577600" y="3452581"/>
                <a:ext cx="6668" cy="120473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40" name="円/楕円 39"/>
              <p:cNvSpPr/>
              <p:nvPr/>
            </p:nvSpPr>
            <p:spPr bwMode="auto">
              <a:xfrm>
                <a:off x="5423133" y="3211635"/>
                <a:ext cx="308934" cy="24094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Ｐゴシック" charset="-128"/>
                  <a:ea typeface="ＭＳ Ｐゴシック" charset="-128"/>
                </a:endParaRPr>
              </a:p>
            </p:txBody>
          </p:sp>
        </p:grpSp>
        <p:pic>
          <p:nvPicPr>
            <p:cNvPr id="182" name="図 181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9710" y="5922049"/>
              <a:ext cx="268114" cy="181371"/>
            </a:xfrm>
            <a:prstGeom prst="rect">
              <a:avLst/>
            </a:prstGeom>
          </p:spPr>
        </p:pic>
        <p:pic>
          <p:nvPicPr>
            <p:cNvPr id="183" name="図 18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429" y="5938233"/>
              <a:ext cx="268114" cy="173485"/>
            </a:xfrm>
            <a:prstGeom prst="rect">
              <a:avLst/>
            </a:prstGeom>
          </p:spPr>
        </p:pic>
        <p:pic>
          <p:nvPicPr>
            <p:cNvPr id="184" name="図 18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023" y="5929935"/>
              <a:ext cx="260228" cy="173485"/>
            </a:xfrm>
            <a:prstGeom prst="rect">
              <a:avLst/>
            </a:prstGeom>
          </p:spPr>
        </p:pic>
        <p:pic>
          <p:nvPicPr>
            <p:cNvPr id="185" name="図 184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655" y="2474679"/>
              <a:ext cx="136208" cy="243740"/>
            </a:xfrm>
            <a:prstGeom prst="rect">
              <a:avLst/>
            </a:prstGeom>
          </p:spPr>
        </p:pic>
        <p:pic>
          <p:nvPicPr>
            <p:cNvPr id="186" name="図 185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458" y="5935338"/>
              <a:ext cx="268114" cy="1734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01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回路計算量の本</a:t>
            </a:r>
            <a:endParaRPr kumimoji="1" lang="ja-JP" altLang="en-US" sz="4400" dirty="0"/>
          </a:p>
        </p:txBody>
      </p:sp>
      <p:pic>
        <p:nvPicPr>
          <p:cNvPr id="15362" name="Picture 2" descr="Computational Complexity: A Modern Appro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92" y="2204864"/>
            <a:ext cx="171474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062" y="2276872"/>
            <a:ext cx="1565253" cy="234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733" y="2276872"/>
            <a:ext cx="162271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587" y="2204864"/>
            <a:ext cx="209969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第</a:t>
            </a:r>
            <a:r>
              <a:rPr lang="en-US" altLang="ja-JP" dirty="0" smtClean="0"/>
              <a:t>2</a:t>
            </a:r>
            <a:r>
              <a:rPr lang="ja-JP" altLang="en-US" dirty="0" smtClean="0"/>
              <a:t>部</a:t>
            </a:r>
            <a:r>
              <a:rPr lang="ja-JP" altLang="en-US" dirty="0"/>
              <a:t>　</a:t>
            </a:r>
            <a:r>
              <a:rPr lang="ja-JP" altLang="en-US" dirty="0" smtClean="0"/>
              <a:t>論理回路の充足可能性問題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9021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下界証明は難しい！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775192"/>
            <a:ext cx="8365067" cy="4930408"/>
          </a:xfrm>
        </p:spPr>
        <p:txBody>
          <a:bodyPr/>
          <a:lstStyle/>
          <a:p>
            <a:r>
              <a:rPr lang="ja-JP" altLang="en-US" dirty="0" smtClean="0">
                <a:latin typeface="+mn-ea"/>
              </a:rPr>
              <a:t>アルゴリズムを考えてる方が楽しい！</a:t>
            </a:r>
            <a:endParaRPr lang="en-US" altLang="ja-JP" dirty="0" smtClean="0">
              <a:latin typeface="+mn-ea"/>
            </a:endParaRPr>
          </a:p>
          <a:p>
            <a:endParaRPr kumimoji="1" lang="en-US" altLang="ja-JP" dirty="0" smtClean="0">
              <a:latin typeface="+mn-ea"/>
            </a:endParaRPr>
          </a:p>
          <a:p>
            <a:r>
              <a:rPr kumimoji="1" lang="ja-JP" altLang="en-US" dirty="0" smtClean="0">
                <a:latin typeface="+mn-ea"/>
              </a:rPr>
              <a:t>下界とか考えたくない！</a:t>
            </a:r>
            <a:endParaRPr kumimoji="1" lang="en-US" altLang="ja-JP" dirty="0" smtClean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r>
              <a:rPr kumimoji="1" lang="ja-JP" altLang="en-US" dirty="0" smtClean="0">
                <a:latin typeface="+mn-ea"/>
              </a:rPr>
              <a:t>アルゴリズム設計で</a:t>
            </a:r>
            <a:r>
              <a:rPr lang="ja-JP" altLang="en-US" dirty="0" smtClean="0">
                <a:latin typeface="+mn-ea"/>
              </a:rPr>
              <a:t>計算限界を示したい！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597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論理回路の充足可能性問題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Circuit </a:t>
            </a:r>
            <a:r>
              <a:rPr kumimoji="1" lang="en-US" altLang="ja-JP" dirty="0" err="1" smtClean="0"/>
              <a:t>Satisfiability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latin typeface="+mn-ea"/>
              </a:rPr>
              <a:t>入力</a:t>
            </a:r>
            <a:r>
              <a:rPr kumimoji="1" lang="en-US" altLang="ja-JP" dirty="0" smtClean="0">
                <a:latin typeface="+mn-ea"/>
              </a:rPr>
              <a:t> : </a:t>
            </a:r>
            <a:r>
              <a:rPr lang="ja-JP" altLang="en-US" dirty="0" smtClean="0">
                <a:latin typeface="+mn-ea"/>
              </a:rPr>
              <a:t>論理回路</a:t>
            </a:r>
            <a:r>
              <a:rPr kumimoji="1" lang="en-US" altLang="ja-JP" dirty="0" smtClean="0">
                <a:latin typeface="+mn-ea"/>
              </a:rPr>
              <a:t> </a:t>
            </a:r>
          </a:p>
          <a:p>
            <a:endParaRPr lang="en-US" altLang="ja-JP" dirty="0">
              <a:latin typeface="+mn-ea"/>
            </a:endParaRPr>
          </a:p>
          <a:p>
            <a:endParaRPr kumimoji="1"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出力</a:t>
            </a:r>
            <a:r>
              <a:rPr lang="en-US" altLang="ja-JP" dirty="0" smtClean="0">
                <a:latin typeface="+mn-ea"/>
              </a:rPr>
              <a:t> : Yes / No</a:t>
            </a:r>
            <a:endParaRPr kumimoji="1" lang="en-US" altLang="ja-JP" dirty="0" smtClean="0">
              <a:latin typeface="+mn-ea"/>
            </a:endParaRPr>
          </a:p>
          <a:p>
            <a:endParaRPr kumimoji="1" lang="ja-JP" altLang="en-US" dirty="0">
              <a:latin typeface="+mn-ea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978519"/>
              </p:ext>
            </p:extLst>
          </p:nvPr>
        </p:nvGraphicFramePr>
        <p:xfrm>
          <a:off x="1259632" y="2564904"/>
          <a:ext cx="26733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1" name="数式" r:id="rId3" imgW="1066680" imgH="228600" progId="Equation.3">
                  <p:embed/>
                </p:oleObj>
              </mc:Choice>
              <mc:Fallback>
                <p:oleObj name="数式" r:id="rId3" imgW="1066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564904"/>
                        <a:ext cx="2673350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067887"/>
              </p:ext>
            </p:extLst>
          </p:nvPr>
        </p:nvGraphicFramePr>
        <p:xfrm>
          <a:off x="1263650" y="4077072"/>
          <a:ext cx="3308350" cy="229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2" name="数式" r:id="rId5" imgW="1320480" imgH="914400" progId="Equation.3">
                  <p:embed/>
                </p:oleObj>
              </mc:Choice>
              <mc:Fallback>
                <p:oleObj name="数式" r:id="rId5" imgW="13204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4077072"/>
                        <a:ext cx="3308350" cy="229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図形グループ 8"/>
          <p:cNvGrpSpPr/>
          <p:nvPr/>
        </p:nvGrpSpPr>
        <p:grpSpPr>
          <a:xfrm>
            <a:off x="5364089" y="2132857"/>
            <a:ext cx="3096345" cy="4202836"/>
            <a:chOff x="5364089" y="2132857"/>
            <a:chExt cx="3096345" cy="4202836"/>
          </a:xfrm>
        </p:grpSpPr>
        <p:sp>
          <p:nvSpPr>
            <p:cNvPr id="74" name="円/楕円 73"/>
            <p:cNvSpPr>
              <a:spLocks/>
            </p:cNvSpPr>
            <p:nvPr/>
          </p:nvSpPr>
          <p:spPr>
            <a:xfrm>
              <a:off x="6000169" y="5294622"/>
              <a:ext cx="492009" cy="43795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>
              <a:spLocks/>
            </p:cNvSpPr>
            <p:nvPr/>
          </p:nvSpPr>
          <p:spPr>
            <a:xfrm>
              <a:off x="6984297" y="5294622"/>
              <a:ext cx="492009" cy="43795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>
              <a:spLocks/>
            </p:cNvSpPr>
            <p:nvPr/>
          </p:nvSpPr>
          <p:spPr>
            <a:xfrm>
              <a:off x="7968425" y="5294621"/>
              <a:ext cx="492009" cy="43795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>
              <a:spLocks/>
            </p:cNvSpPr>
            <p:nvPr/>
          </p:nvSpPr>
          <p:spPr>
            <a:xfrm>
              <a:off x="7476361" y="4393876"/>
              <a:ext cx="492009" cy="43795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>
              <a:spLocks/>
            </p:cNvSpPr>
            <p:nvPr/>
          </p:nvSpPr>
          <p:spPr>
            <a:xfrm>
              <a:off x="6492233" y="4393876"/>
              <a:ext cx="492009" cy="43795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円/楕円 85"/>
            <p:cNvSpPr>
              <a:spLocks/>
            </p:cNvSpPr>
            <p:nvPr/>
          </p:nvSpPr>
          <p:spPr>
            <a:xfrm>
              <a:off x="5508105" y="4418620"/>
              <a:ext cx="492010" cy="43795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>
              <a:spLocks/>
            </p:cNvSpPr>
            <p:nvPr/>
          </p:nvSpPr>
          <p:spPr>
            <a:xfrm>
              <a:off x="6000169" y="3517875"/>
              <a:ext cx="492009" cy="43795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0" name="円/楕円 79"/>
            <p:cNvSpPr>
              <a:spLocks/>
            </p:cNvSpPr>
            <p:nvPr/>
          </p:nvSpPr>
          <p:spPr>
            <a:xfrm>
              <a:off x="6984297" y="3517875"/>
              <a:ext cx="492009" cy="43795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>
              <a:spLocks/>
            </p:cNvSpPr>
            <p:nvPr/>
          </p:nvSpPr>
          <p:spPr>
            <a:xfrm>
              <a:off x="6492233" y="2714874"/>
              <a:ext cx="492009" cy="43795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85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1997505"/>
                </p:ext>
              </p:extLst>
            </p:nvPr>
          </p:nvGraphicFramePr>
          <p:xfrm>
            <a:off x="5596233" y="4345748"/>
            <a:ext cx="396122" cy="497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13" name="数式" r:id="rId7" imgW="152280" imgH="215640" progId="Equation.3">
                    <p:embed/>
                  </p:oleObj>
                </mc:Choice>
                <mc:Fallback>
                  <p:oleObj name="数式" r:id="rId7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6233" y="4345748"/>
                          <a:ext cx="396122" cy="4974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0492997"/>
                </p:ext>
              </p:extLst>
            </p:nvPr>
          </p:nvGraphicFramePr>
          <p:xfrm>
            <a:off x="6542999" y="4450305"/>
            <a:ext cx="399573" cy="354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14" name="数式" r:id="rId9" imgW="139680" imgH="139680" progId="Equation.3">
                    <p:embed/>
                  </p:oleObj>
                </mc:Choice>
                <mc:Fallback>
                  <p:oleObj name="数式" r:id="rId9" imgW="1396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2999" y="4450305"/>
                          <a:ext cx="399573" cy="354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1932867"/>
                </p:ext>
              </p:extLst>
            </p:nvPr>
          </p:nvGraphicFramePr>
          <p:xfrm>
            <a:off x="7543800" y="4483100"/>
            <a:ext cx="363538" cy="290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15" name="数式" r:id="rId11" imgW="127000" imgH="114300" progId="Equation.3">
                    <p:embed/>
                  </p:oleObj>
                </mc:Choice>
                <mc:Fallback>
                  <p:oleObj name="数式" r:id="rId11" imgW="127000" imgH="114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3800" y="4483100"/>
                          <a:ext cx="363538" cy="290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1027023"/>
                </p:ext>
              </p:extLst>
            </p:nvPr>
          </p:nvGraphicFramePr>
          <p:xfrm>
            <a:off x="7052013" y="3607548"/>
            <a:ext cx="363411" cy="289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16" name="数式" r:id="rId13" imgW="126720" imgH="114120" progId="Equation.3">
                    <p:embed/>
                  </p:oleObj>
                </mc:Choice>
                <mc:Fallback>
                  <p:oleObj name="数式" r:id="rId13" imgW="126720" imgH="114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2013" y="3607548"/>
                          <a:ext cx="363411" cy="289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0026428"/>
                </p:ext>
              </p:extLst>
            </p:nvPr>
          </p:nvGraphicFramePr>
          <p:xfrm>
            <a:off x="6542686" y="2787874"/>
            <a:ext cx="399572" cy="3218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17" name="数式" r:id="rId15" imgW="139680" imgH="126720" progId="Equation.3">
                    <p:embed/>
                  </p:oleObj>
                </mc:Choice>
                <mc:Fallback>
                  <p:oleObj name="数式" r:id="rId15" imgW="139680" imgH="126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2686" y="2787874"/>
                          <a:ext cx="399572" cy="3218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9378716"/>
                </p:ext>
              </p:extLst>
            </p:nvPr>
          </p:nvGraphicFramePr>
          <p:xfrm>
            <a:off x="6067425" y="3587750"/>
            <a:ext cx="361950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18" name="数式" r:id="rId17" imgW="127000" imgH="127000" progId="Equation.3">
                    <p:embed/>
                  </p:oleObj>
                </mc:Choice>
                <mc:Fallback>
                  <p:oleObj name="数式" r:id="rId17" imgW="127000" imgH="127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7425" y="3587750"/>
                          <a:ext cx="361950" cy="322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5122088"/>
                </p:ext>
              </p:extLst>
            </p:nvPr>
          </p:nvGraphicFramePr>
          <p:xfrm>
            <a:off x="6034982" y="5221624"/>
            <a:ext cx="428993" cy="497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19" name="数式" r:id="rId19" imgW="164880" imgH="215640" progId="Equation.3">
                    <p:embed/>
                  </p:oleObj>
                </mc:Choice>
                <mc:Fallback>
                  <p:oleObj name="数式" r:id="rId19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4982" y="5221624"/>
                          <a:ext cx="428993" cy="4974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0137224"/>
                </p:ext>
              </p:extLst>
            </p:nvPr>
          </p:nvGraphicFramePr>
          <p:xfrm>
            <a:off x="7018545" y="5206993"/>
            <a:ext cx="428993" cy="526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20" name="数式" r:id="rId21" imgW="164880" imgH="228600" progId="Equation.3">
                    <p:embed/>
                  </p:oleObj>
                </mc:Choice>
                <mc:Fallback>
                  <p:oleObj name="数式" r:id="rId21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8545" y="5206993"/>
                          <a:ext cx="428993" cy="5267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9" name="直線矢印コネクタ 58"/>
            <p:cNvCxnSpPr>
              <a:stCxn id="74" idx="0"/>
              <a:endCxn id="84" idx="3"/>
            </p:cNvCxnSpPr>
            <p:nvPr/>
          </p:nvCxnSpPr>
          <p:spPr>
            <a:xfrm flipV="1">
              <a:off x="6246174" y="4767692"/>
              <a:ext cx="318112" cy="52693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0" name="直線矢印コネクタ 59"/>
            <p:cNvCxnSpPr>
              <a:stCxn id="76" idx="0"/>
              <a:endCxn id="78" idx="3"/>
            </p:cNvCxnSpPr>
            <p:nvPr/>
          </p:nvCxnSpPr>
          <p:spPr>
            <a:xfrm flipV="1">
              <a:off x="6246174" y="3088689"/>
              <a:ext cx="318112" cy="42918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1" name="直線矢印コネクタ 60"/>
            <p:cNvCxnSpPr>
              <a:stCxn id="70" idx="0"/>
              <a:endCxn id="82" idx="4"/>
            </p:cNvCxnSpPr>
            <p:nvPr/>
          </p:nvCxnSpPr>
          <p:spPr>
            <a:xfrm flipH="1" flipV="1">
              <a:off x="7722365" y="4831828"/>
              <a:ext cx="492064" cy="46279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2" name="直線矢印コネクタ 61"/>
            <p:cNvCxnSpPr>
              <a:stCxn id="72" idx="0"/>
              <a:endCxn id="84" idx="5"/>
            </p:cNvCxnSpPr>
            <p:nvPr/>
          </p:nvCxnSpPr>
          <p:spPr>
            <a:xfrm flipH="1" flipV="1">
              <a:off x="6912189" y="4767692"/>
              <a:ext cx="318112" cy="52693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3" name="直線矢印コネクタ 62"/>
            <p:cNvCxnSpPr>
              <a:stCxn id="82" idx="0"/>
              <a:endCxn id="80" idx="5"/>
            </p:cNvCxnSpPr>
            <p:nvPr/>
          </p:nvCxnSpPr>
          <p:spPr>
            <a:xfrm flipH="1" flipV="1">
              <a:off x="7404253" y="3891690"/>
              <a:ext cx="318112" cy="50218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4" name="直線矢印コネクタ 63"/>
            <p:cNvCxnSpPr>
              <a:stCxn id="84" idx="0"/>
              <a:endCxn id="80" idx="3"/>
            </p:cNvCxnSpPr>
            <p:nvPr/>
          </p:nvCxnSpPr>
          <p:spPr>
            <a:xfrm flipV="1">
              <a:off x="6738238" y="3891690"/>
              <a:ext cx="318112" cy="50218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5" name="直線矢印コネクタ 64"/>
            <p:cNvCxnSpPr>
              <a:stCxn id="84" idx="0"/>
              <a:endCxn id="76" idx="5"/>
            </p:cNvCxnSpPr>
            <p:nvPr/>
          </p:nvCxnSpPr>
          <p:spPr>
            <a:xfrm flipH="1" flipV="1">
              <a:off x="6420125" y="3891690"/>
              <a:ext cx="318112" cy="50218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直線矢印コネクタ 65"/>
            <p:cNvCxnSpPr>
              <a:stCxn id="86" idx="0"/>
              <a:endCxn id="76" idx="3"/>
            </p:cNvCxnSpPr>
            <p:nvPr/>
          </p:nvCxnSpPr>
          <p:spPr>
            <a:xfrm flipV="1">
              <a:off x="5754110" y="3891690"/>
              <a:ext cx="318112" cy="52693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aphicFrame>
          <p:nvGraphicFramePr>
            <p:cNvPr id="69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9302161"/>
                </p:ext>
              </p:extLst>
            </p:nvPr>
          </p:nvGraphicFramePr>
          <p:xfrm>
            <a:off x="8019789" y="5221749"/>
            <a:ext cx="396121" cy="497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21" name="数式" r:id="rId23" imgW="152280" imgH="215640" progId="Equation.3">
                    <p:embed/>
                  </p:oleObj>
                </mc:Choice>
                <mc:Fallback>
                  <p:oleObj name="数式" r:id="rId23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9789" y="5221749"/>
                          <a:ext cx="396121" cy="4974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8" name="直線矢印コネクタ 67"/>
            <p:cNvCxnSpPr>
              <a:stCxn id="80" idx="0"/>
              <a:endCxn id="78" idx="5"/>
            </p:cNvCxnSpPr>
            <p:nvPr/>
          </p:nvCxnSpPr>
          <p:spPr>
            <a:xfrm flipH="1" flipV="1">
              <a:off x="6912189" y="3088689"/>
              <a:ext cx="318112" cy="42918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6" name="テキスト ボックス 45"/>
            <p:cNvSpPr txBox="1"/>
            <p:nvPr/>
          </p:nvSpPr>
          <p:spPr>
            <a:xfrm>
              <a:off x="6000169" y="5805264"/>
              <a:ext cx="400188" cy="530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+mn-ea"/>
                </a:rPr>
                <a:t>?</a:t>
              </a:r>
              <a:endParaRPr kumimoji="1" lang="ja-JP" altLang="en-US" sz="2800" dirty="0">
                <a:latin typeface="+mn-ea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5364089" y="4842788"/>
              <a:ext cx="400188" cy="530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+mn-ea"/>
                </a:rPr>
                <a:t>?</a:t>
              </a:r>
              <a:endParaRPr kumimoji="1" lang="ja-JP" altLang="en-US" sz="2800" dirty="0">
                <a:latin typeface="+mn-ea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8060244" y="5778891"/>
              <a:ext cx="400188" cy="530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+mn-ea"/>
                </a:rPr>
                <a:t>?</a:t>
              </a:r>
              <a:endParaRPr kumimoji="1" lang="ja-JP" altLang="en-US" sz="2800" dirty="0">
                <a:latin typeface="+mn-ea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6984297" y="5778891"/>
              <a:ext cx="400188" cy="530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+mn-ea"/>
                </a:rPr>
                <a:t>?</a:t>
              </a:r>
              <a:endParaRPr kumimoji="1" lang="ja-JP" altLang="en-US" sz="2800" dirty="0">
                <a:latin typeface="+mn-ea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6790850" y="2132857"/>
              <a:ext cx="805489" cy="530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+mn-ea"/>
                </a:rPr>
                <a:t>=1?</a:t>
              </a:r>
              <a:endParaRPr kumimoji="1" lang="ja-JP" altLang="en-US" sz="2800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12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研究目的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latin typeface="+mn-ea"/>
              </a:rPr>
              <a:t>事実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Circuit SAT(=SAT) : NP</a:t>
            </a:r>
            <a:r>
              <a:rPr lang="ja-JP" altLang="en-US" dirty="0" smtClean="0">
                <a:latin typeface="+mn-ea"/>
              </a:rPr>
              <a:t>完全</a:t>
            </a:r>
            <a:r>
              <a:rPr kumimoji="1" lang="en-US" altLang="ja-JP" dirty="0" smtClean="0">
                <a:latin typeface="+mn-ea"/>
              </a:rPr>
              <a:t> </a:t>
            </a:r>
          </a:p>
          <a:p>
            <a:pPr lvl="1"/>
            <a:r>
              <a:rPr lang="ja-JP" altLang="en-US" dirty="0" smtClean="0">
                <a:latin typeface="+mn-ea"/>
              </a:rPr>
              <a:t>全探索アルゴリズム</a:t>
            </a:r>
            <a:endParaRPr lang="en-US" altLang="ja-JP" dirty="0">
              <a:latin typeface="+mn-ea"/>
            </a:endParaRPr>
          </a:p>
          <a:p>
            <a:endParaRPr kumimoji="1"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研究目的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NEXP vs. P/poly </a:t>
            </a:r>
            <a:r>
              <a:rPr lang="ja-JP" altLang="en-US" dirty="0" smtClean="0">
                <a:latin typeface="+mn-ea"/>
              </a:rPr>
              <a:t>の解決</a:t>
            </a:r>
            <a:r>
              <a:rPr lang="en-US" altLang="ja-JP" dirty="0" smtClean="0">
                <a:latin typeface="+mn-ea"/>
              </a:rPr>
              <a:t> </a:t>
            </a:r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44" y="2929219"/>
            <a:ext cx="3316260" cy="432048"/>
          </a:xfrm>
          <a:prstGeom prst="rect">
            <a:avLst/>
          </a:prstGeom>
        </p:spPr>
      </p:pic>
      <p:grpSp>
        <p:nvGrpSpPr>
          <p:cNvPr id="7" name="図形グループ 6"/>
          <p:cNvGrpSpPr/>
          <p:nvPr/>
        </p:nvGrpSpPr>
        <p:grpSpPr>
          <a:xfrm>
            <a:off x="832419" y="5075766"/>
            <a:ext cx="7616901" cy="1346200"/>
            <a:chOff x="860627" y="5054600"/>
            <a:chExt cx="7616901" cy="1346200"/>
          </a:xfrm>
        </p:grpSpPr>
        <p:sp>
          <p:nvSpPr>
            <p:cNvPr id="4" name="角丸四角形 3"/>
            <p:cNvSpPr/>
            <p:nvPr/>
          </p:nvSpPr>
          <p:spPr>
            <a:xfrm>
              <a:off x="860627" y="5054600"/>
              <a:ext cx="7616901" cy="1346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dirty="0" smtClean="0"/>
                <a:t>定理</a:t>
              </a:r>
              <a:r>
                <a:rPr kumimoji="1" lang="en-US" altLang="ja-JP" dirty="0" smtClean="0"/>
                <a:t> [Ryan Williams 2010]</a:t>
              </a:r>
            </a:p>
            <a:p>
              <a:endParaRPr kumimoji="1" lang="en-US" altLang="ja-JP" dirty="0" smtClean="0"/>
            </a:p>
            <a:p>
              <a:endParaRPr lang="en-US" altLang="ja-JP" dirty="0"/>
            </a:p>
            <a:p>
              <a:endParaRPr kumimoji="1" lang="ja-JP" altLang="en-US" dirty="0"/>
            </a:p>
          </p:txBody>
        </p:sp>
        <p:pic>
          <p:nvPicPr>
            <p:cNvPr id="6" name="図 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563" y="5748866"/>
              <a:ext cx="7349028" cy="442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40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研究目的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82576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sz="3600" dirty="0" smtClean="0">
                <a:latin typeface="+mn-ea"/>
              </a:rPr>
              <a:t>NP vs. P/poly</a:t>
            </a:r>
            <a:r>
              <a:rPr kumimoji="1" lang="ja-JP" altLang="en-US" sz="3600" dirty="0" smtClean="0">
                <a:latin typeface="+mn-ea"/>
              </a:rPr>
              <a:t>は難しい．</a:t>
            </a:r>
            <a:endParaRPr kumimoji="1" lang="en-US" altLang="ja-JP" sz="3600" dirty="0" smtClean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r>
              <a:rPr kumimoji="1" lang="en-US" altLang="ja-JP" sz="3600" dirty="0" smtClean="0">
                <a:latin typeface="+mn-ea"/>
              </a:rPr>
              <a:t>NEXP vs</a:t>
            </a:r>
            <a:r>
              <a:rPr lang="en-US" altLang="ja-JP" sz="3600" dirty="0" smtClean="0">
                <a:latin typeface="+mn-ea"/>
              </a:rPr>
              <a:t>. P/poly</a:t>
            </a:r>
            <a:r>
              <a:rPr lang="ja-JP" altLang="en-US" sz="3600" dirty="0" smtClean="0">
                <a:latin typeface="+mn-ea"/>
              </a:rPr>
              <a:t>は？</a:t>
            </a:r>
            <a:endParaRPr lang="en-US" altLang="ja-JP" sz="3600" dirty="0" smtClean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現実には，やはり難しい．</a:t>
            </a:r>
            <a:endParaRPr lang="en-US" altLang="ja-JP" dirty="0" smtClean="0">
              <a:latin typeface="+mn-ea"/>
            </a:endParaRPr>
          </a:p>
          <a:p>
            <a:pPr lvl="1"/>
            <a:endParaRPr lang="en-US" altLang="ja-JP" dirty="0">
              <a:latin typeface="+mn-ea"/>
            </a:endParaRPr>
          </a:p>
          <a:p>
            <a:r>
              <a:rPr lang="en-US" altLang="ja-JP" sz="3100" dirty="0">
                <a:latin typeface="+mn-ea"/>
              </a:rPr>
              <a:t>Strong Exponential Time Hypothesis (SETH) </a:t>
            </a:r>
            <a:endParaRPr lang="en-US" altLang="ja-JP" sz="3100" dirty="0" smtClean="0">
              <a:latin typeface="+mn-ea"/>
            </a:endParaRPr>
          </a:p>
          <a:p>
            <a:pPr lvl="1"/>
            <a:r>
              <a:rPr lang="en-US" altLang="ja-JP" sz="2100" dirty="0" smtClean="0">
                <a:solidFill>
                  <a:srgbClr val="008000"/>
                </a:solidFill>
                <a:latin typeface="+mn-ea"/>
              </a:rPr>
              <a:t>[</a:t>
            </a:r>
            <a:r>
              <a:rPr lang="en-US" altLang="ja-JP" sz="2100" dirty="0" err="1">
                <a:solidFill>
                  <a:srgbClr val="008000"/>
                </a:solidFill>
                <a:latin typeface="+mn-ea"/>
              </a:rPr>
              <a:t>Impagliazzo</a:t>
            </a:r>
            <a:r>
              <a:rPr lang="en-US" altLang="ja-JP" sz="2100" dirty="0">
                <a:solidFill>
                  <a:srgbClr val="008000"/>
                </a:solidFill>
                <a:latin typeface="+mn-ea"/>
              </a:rPr>
              <a:t> and </a:t>
            </a:r>
            <a:r>
              <a:rPr lang="en-US" altLang="ja-JP" sz="2100" dirty="0" err="1">
                <a:solidFill>
                  <a:srgbClr val="008000"/>
                </a:solidFill>
                <a:latin typeface="+mn-ea"/>
              </a:rPr>
              <a:t>Paturi</a:t>
            </a:r>
            <a:r>
              <a:rPr lang="en-US" altLang="ja-JP" sz="2100" dirty="0">
                <a:solidFill>
                  <a:srgbClr val="008000"/>
                </a:solidFill>
                <a:latin typeface="+mn-ea"/>
              </a:rPr>
              <a:t> (JCSS 2001)</a:t>
            </a:r>
            <a:r>
              <a:rPr lang="en-US" altLang="ja-JP" sz="2100" dirty="0" smtClean="0">
                <a:solidFill>
                  <a:srgbClr val="008000"/>
                </a:solidFill>
                <a:latin typeface="+mn-ea"/>
              </a:rPr>
              <a:t>]</a:t>
            </a:r>
          </a:p>
          <a:p>
            <a:endParaRPr lang="en-US" altLang="ja-JP" sz="2000" dirty="0">
              <a:latin typeface="+mn-ea"/>
            </a:endParaRPr>
          </a:p>
          <a:p>
            <a:r>
              <a:rPr lang="en-US" altLang="ja-JP" sz="3300" dirty="0" smtClean="0">
                <a:latin typeface="+mn-ea"/>
              </a:rPr>
              <a:t>SETH : SAT</a:t>
            </a:r>
            <a:r>
              <a:rPr lang="ja-JP" altLang="en-US" sz="3300" dirty="0" smtClean="0">
                <a:latin typeface="+mn-ea"/>
              </a:rPr>
              <a:t>は　　　　時間かかる．</a:t>
            </a:r>
            <a:endParaRPr lang="en-US" altLang="ja-JP" sz="3300" dirty="0">
              <a:latin typeface="+mn-ea"/>
            </a:endParaRPr>
          </a:p>
          <a:p>
            <a:endParaRPr lang="en-US" altLang="ja-JP" sz="3300" dirty="0" smtClean="0">
              <a:latin typeface="+mn-ea"/>
            </a:endParaRPr>
          </a:p>
          <a:p>
            <a:r>
              <a:rPr lang="en-US" altLang="ja-JP" sz="3300" dirty="0" smtClean="0">
                <a:latin typeface="+mn-ea"/>
              </a:rPr>
              <a:t>SETH</a:t>
            </a:r>
            <a:r>
              <a:rPr lang="ja-JP" altLang="en-US" sz="3300" dirty="0" smtClean="0">
                <a:latin typeface="+mn-ea"/>
              </a:rPr>
              <a:t>を仮定した困難性の結果</a:t>
            </a:r>
            <a:endParaRPr lang="en-US" altLang="ja-JP" sz="3300" dirty="0">
              <a:latin typeface="+mn-ea"/>
            </a:endParaRPr>
          </a:p>
          <a:p>
            <a:pPr lvl="2"/>
            <a:r>
              <a:rPr lang="en-US" altLang="ja-JP" sz="2000" dirty="0">
                <a:solidFill>
                  <a:srgbClr val="008000"/>
                </a:solidFill>
                <a:latin typeface="+mn-ea"/>
              </a:rPr>
              <a:t>[</a:t>
            </a:r>
            <a:r>
              <a:rPr lang="vi-VN" altLang="ja-JP" sz="2000" dirty="0">
                <a:solidFill>
                  <a:srgbClr val="008000"/>
                </a:solidFill>
                <a:latin typeface="+mn-ea"/>
              </a:rPr>
              <a:t>Pătraşcu</a:t>
            </a:r>
            <a:r>
              <a:rPr lang="en-US" altLang="ja-JP" sz="2000" dirty="0">
                <a:solidFill>
                  <a:srgbClr val="008000"/>
                </a:solidFill>
                <a:latin typeface="+mn-ea"/>
              </a:rPr>
              <a:t> and </a:t>
            </a:r>
            <a:r>
              <a:rPr lang="vi-VN" altLang="ja-JP" sz="2000" dirty="0">
                <a:solidFill>
                  <a:srgbClr val="008000"/>
                </a:solidFill>
                <a:latin typeface="+mn-ea"/>
              </a:rPr>
              <a:t>Williams</a:t>
            </a:r>
            <a:r>
              <a:rPr lang="en-US" altLang="ja-JP" sz="2000" dirty="0">
                <a:solidFill>
                  <a:srgbClr val="008000"/>
                </a:solidFill>
                <a:latin typeface="+mn-ea"/>
              </a:rPr>
              <a:t> (SODA 2010)]</a:t>
            </a:r>
          </a:p>
          <a:p>
            <a:pPr lvl="2"/>
            <a:r>
              <a:rPr lang="en-US" altLang="ja-JP" sz="2000" dirty="0">
                <a:solidFill>
                  <a:srgbClr val="008000"/>
                </a:solidFill>
                <a:latin typeface="+mn-ea"/>
              </a:rPr>
              <a:t>[</a:t>
            </a:r>
            <a:r>
              <a:rPr lang="en-US" altLang="ja-JP" sz="2000" dirty="0" err="1">
                <a:solidFill>
                  <a:srgbClr val="008000"/>
                </a:solidFill>
                <a:latin typeface="+mn-ea"/>
              </a:rPr>
              <a:t>Lokshtanov</a:t>
            </a:r>
            <a:r>
              <a:rPr lang="en-US" altLang="ja-JP" sz="2000" dirty="0">
                <a:solidFill>
                  <a:srgbClr val="008000"/>
                </a:solidFill>
                <a:latin typeface="+mn-ea"/>
              </a:rPr>
              <a:t> et al. (SODA 2011)]</a:t>
            </a:r>
          </a:p>
          <a:p>
            <a:pPr lvl="2"/>
            <a:r>
              <a:rPr lang="en-US" altLang="ja-JP" sz="2000" dirty="0">
                <a:solidFill>
                  <a:srgbClr val="008000"/>
                </a:solidFill>
                <a:latin typeface="+mn-ea"/>
              </a:rPr>
              <a:t>[CDLMNOPSW (CCC 2012)</a:t>
            </a:r>
            <a:r>
              <a:rPr lang="en-US" altLang="ja-JP" sz="2000" dirty="0" smtClean="0">
                <a:solidFill>
                  <a:srgbClr val="008000"/>
                </a:solidFill>
                <a:latin typeface="+mn-ea"/>
              </a:rPr>
              <a:t>]</a:t>
            </a:r>
            <a:endParaRPr kumimoji="1" lang="en-US" altLang="ja-JP" dirty="0"/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34" y="4332721"/>
            <a:ext cx="1235517" cy="44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5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研究目的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latin typeface="+mn-ea"/>
              </a:rPr>
              <a:t>NEXP vs. Other Circuit Class</a:t>
            </a:r>
            <a:r>
              <a:rPr lang="ja-JP" altLang="en-US" dirty="0" smtClean="0">
                <a:latin typeface="+mn-ea"/>
              </a:rPr>
              <a:t>？</a:t>
            </a:r>
            <a:endParaRPr lang="en-US" altLang="ja-JP" dirty="0">
              <a:latin typeface="+mn-ea"/>
            </a:endParaRPr>
          </a:p>
          <a:p>
            <a:endParaRPr lang="en-US" altLang="ja-JP" dirty="0" smtClean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endParaRPr lang="en-US" altLang="ja-JP" dirty="0" smtClean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r>
              <a:rPr lang="en-US" altLang="ja-JP" dirty="0" smtClean="0">
                <a:latin typeface="+mn-ea"/>
              </a:rPr>
              <a:t>NP vs. Circuit Class</a:t>
            </a:r>
            <a:r>
              <a:rPr lang="ja-JP" altLang="en-US" dirty="0" smtClean="0">
                <a:latin typeface="+mn-ea"/>
              </a:rPr>
              <a:t>よりも強い結果は？</a:t>
            </a:r>
            <a:endParaRPr lang="en-US" altLang="ja-JP" dirty="0">
              <a:latin typeface="+mn-ea"/>
            </a:endParaRPr>
          </a:p>
          <a:p>
            <a:endParaRPr lang="en-US" altLang="ja-JP" dirty="0" smtClean="0">
              <a:latin typeface="+mn-ea"/>
            </a:endParaRP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grpSp>
        <p:nvGrpSpPr>
          <p:cNvPr id="8" name="図形グループ 7"/>
          <p:cNvGrpSpPr/>
          <p:nvPr/>
        </p:nvGrpSpPr>
        <p:grpSpPr>
          <a:xfrm>
            <a:off x="778371" y="2792581"/>
            <a:ext cx="7616901" cy="1346200"/>
            <a:chOff x="994563" y="5075766"/>
            <a:chExt cx="7616901" cy="1346200"/>
          </a:xfrm>
        </p:grpSpPr>
        <p:sp>
          <p:nvSpPr>
            <p:cNvPr id="5" name="角丸四角形 4"/>
            <p:cNvSpPr/>
            <p:nvPr/>
          </p:nvSpPr>
          <p:spPr>
            <a:xfrm>
              <a:off x="994563" y="5075766"/>
              <a:ext cx="7616901" cy="1346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dirty="0" smtClean="0"/>
                <a:t>定理</a:t>
              </a:r>
              <a:r>
                <a:rPr kumimoji="1" lang="en-US" altLang="ja-JP" dirty="0" smtClean="0"/>
                <a:t> </a:t>
              </a:r>
              <a:r>
                <a:rPr kumimoji="1" lang="en-US" altLang="ja-JP" b="1" dirty="0" smtClean="0">
                  <a:solidFill>
                    <a:srgbClr val="008000"/>
                  </a:solidFill>
                  <a:latin typeface="+mn-ea"/>
                </a:rPr>
                <a:t>[Ryan Williams 2010]</a:t>
              </a:r>
            </a:p>
            <a:p>
              <a:endParaRPr kumimoji="1" lang="en-US" altLang="ja-JP" dirty="0" smtClean="0"/>
            </a:p>
            <a:p>
              <a:endParaRPr lang="en-US" altLang="ja-JP" dirty="0"/>
            </a:p>
            <a:p>
              <a:endParaRPr kumimoji="1" lang="ja-JP" altLang="en-US" dirty="0"/>
            </a:p>
          </p:txBody>
        </p:sp>
        <p:pic>
          <p:nvPicPr>
            <p:cNvPr id="7" name="図 6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377" y="5756360"/>
              <a:ext cx="6870023" cy="417172"/>
            </a:xfrm>
            <a:prstGeom prst="rect">
              <a:avLst/>
            </a:prstGeom>
          </p:spPr>
        </p:pic>
      </p:grpSp>
      <p:grpSp>
        <p:nvGrpSpPr>
          <p:cNvPr id="13" name="図形グループ 12"/>
          <p:cNvGrpSpPr/>
          <p:nvPr/>
        </p:nvGrpSpPr>
        <p:grpSpPr>
          <a:xfrm>
            <a:off x="778371" y="5090140"/>
            <a:ext cx="7616901" cy="1346200"/>
            <a:chOff x="778371" y="5090140"/>
            <a:chExt cx="7616901" cy="1346200"/>
          </a:xfrm>
        </p:grpSpPr>
        <p:sp>
          <p:nvSpPr>
            <p:cNvPr id="10" name="角丸四角形 9"/>
            <p:cNvSpPr/>
            <p:nvPr/>
          </p:nvSpPr>
          <p:spPr>
            <a:xfrm>
              <a:off x="778371" y="5090140"/>
              <a:ext cx="7616901" cy="1346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dirty="0" smtClean="0"/>
                <a:t>定理</a:t>
              </a:r>
              <a:r>
                <a:rPr kumimoji="1" lang="en-US" altLang="ja-JP" dirty="0" smtClean="0"/>
                <a:t> </a:t>
              </a:r>
              <a:r>
                <a:rPr kumimoji="1" lang="en-US" altLang="ja-JP" b="1" dirty="0" smtClean="0">
                  <a:solidFill>
                    <a:srgbClr val="008000"/>
                  </a:solidFill>
                  <a:latin typeface="+mn-ea"/>
                </a:rPr>
                <a:t>[Ryan Williams 2011]</a:t>
              </a:r>
            </a:p>
            <a:p>
              <a:endParaRPr kumimoji="1" lang="en-US" altLang="ja-JP" dirty="0" smtClean="0"/>
            </a:p>
            <a:p>
              <a:endParaRPr lang="en-US" altLang="ja-JP" dirty="0"/>
            </a:p>
            <a:p>
              <a:endParaRPr kumimoji="1" lang="ja-JP" altLang="en-US" dirty="0"/>
            </a:p>
          </p:txBody>
        </p:sp>
        <p:pic>
          <p:nvPicPr>
            <p:cNvPr id="12" name="図 1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185" y="5814932"/>
              <a:ext cx="7052801" cy="409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261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ea"/>
              </a:rPr>
              <a:t>Circuit Class vs. NP</a:t>
            </a:r>
            <a:endParaRPr kumimoji="1" lang="ja-JP" altLang="en-US" dirty="0">
              <a:latin typeface="+mj-ea"/>
            </a:endParaRP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01" y="1775191"/>
            <a:ext cx="8322567" cy="4719320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 bwMode="auto">
          <a:xfrm>
            <a:off x="230915" y="2876944"/>
            <a:ext cx="8820000" cy="0"/>
          </a:xfrm>
          <a:prstGeom prst="line">
            <a:avLst/>
          </a:prstGeom>
          <a:ln w="57150" cmpd="sng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 bwMode="auto">
          <a:xfrm>
            <a:off x="230915" y="3272523"/>
            <a:ext cx="8820000" cy="0"/>
          </a:xfrm>
          <a:prstGeom prst="line">
            <a:avLst/>
          </a:prstGeom>
          <a:ln w="57150" cmpd="sng">
            <a:solidFill>
              <a:srgbClr val="0000FF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6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+mj-ea"/>
              </a:rPr>
              <a:t>C-SAT with </a:t>
            </a:r>
            <a:r>
              <a:rPr kumimoji="1" lang="en-US" altLang="ja-JP" dirty="0" err="1" smtClean="0">
                <a:latin typeface="+mj-ea"/>
              </a:rPr>
              <a:t>cn</a:t>
            </a:r>
            <a:r>
              <a:rPr kumimoji="1" lang="en-US" altLang="ja-JP" dirty="0" smtClean="0">
                <a:latin typeface="+mj-ea"/>
              </a:rPr>
              <a:t>-size</a:t>
            </a:r>
            <a:r>
              <a:rPr kumimoji="1" lang="ja-JP" altLang="en-US" dirty="0" smtClean="0">
                <a:latin typeface="+mj-ea"/>
              </a:rPr>
              <a:t>（既存結果）</a:t>
            </a:r>
            <a:r>
              <a:rPr kumimoji="1" lang="en-US" altLang="ja-JP" dirty="0" smtClean="0">
                <a:latin typeface="+mj-ea"/>
              </a:rPr>
              <a:t> </a:t>
            </a:r>
            <a:endParaRPr kumimoji="1" lang="ja-JP" altLang="en-US" dirty="0">
              <a:latin typeface="+mj-ea"/>
            </a:endParaRPr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85" y="1782140"/>
            <a:ext cx="5226942" cy="692727"/>
          </a:xfrm>
          <a:prstGeom prst="rect">
            <a:avLst/>
          </a:prstGeom>
        </p:spPr>
      </p:pic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029623"/>
              </p:ext>
            </p:extLst>
          </p:nvPr>
        </p:nvGraphicFramePr>
        <p:xfrm>
          <a:off x="302528" y="2801786"/>
          <a:ext cx="8456827" cy="376683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611829"/>
                <a:gridCol w="1457179"/>
                <a:gridCol w="1595570"/>
                <a:gridCol w="2792249"/>
              </a:tblGrid>
              <a:tr h="389369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C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size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μ(c)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Authors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486711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k-CNF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poly(n)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log(k/k-1)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Moser</a:t>
                      </a: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&amp; </a:t>
                      </a:r>
                      <a:r>
                        <a:rPr kumimoji="1" lang="en-US" altLang="ja-JP" sz="120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Scheder</a:t>
                      </a:r>
                      <a:endParaRPr kumimoji="1" lang="en-US" altLang="ja-JP" sz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STOC 2011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486711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CNF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latin typeface="+mn-ea"/>
                          <a:ea typeface="+mn-ea"/>
                        </a:rPr>
                        <a:t>cn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1/</a:t>
                      </a:r>
                      <a:r>
                        <a:rPr kumimoji="1" lang="en-US" altLang="ja-JP" dirty="0" err="1" smtClean="0">
                          <a:latin typeface="+mn-ea"/>
                          <a:ea typeface="+mn-ea"/>
                        </a:rPr>
                        <a:t>logc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dirty="0" err="1" smtClean="0">
                          <a:solidFill>
                            <a:schemeClr val="tx1"/>
                          </a:solidFill>
                          <a:latin typeface="+mn-ea"/>
                        </a:rPr>
                        <a:t>Calabro</a:t>
                      </a: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en-US" altLang="ja-JP" sz="1200" dirty="0" err="1" smtClean="0">
                          <a:solidFill>
                            <a:schemeClr val="tx1"/>
                          </a:solidFill>
                          <a:latin typeface="+mn-ea"/>
                        </a:rPr>
                        <a:t>Impagliazzo</a:t>
                      </a: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 </a:t>
                      </a:r>
                      <a:r>
                        <a:rPr lang="en-US" altLang="ja-JP" sz="1200" baseline="0" dirty="0" smtClean="0">
                          <a:solidFill>
                            <a:schemeClr val="tx1"/>
                          </a:solidFill>
                          <a:latin typeface="+mn-ea"/>
                        </a:rPr>
                        <a:t>&amp;</a:t>
                      </a: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 </a:t>
                      </a:r>
                      <a:r>
                        <a:rPr lang="en-US" altLang="ja-JP" sz="1200" dirty="0" err="1" smtClean="0">
                          <a:solidFill>
                            <a:schemeClr val="tx1"/>
                          </a:solidFill>
                          <a:latin typeface="+mn-ea"/>
                        </a:rPr>
                        <a:t>Paturi</a:t>
                      </a: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 </a:t>
                      </a:r>
                    </a:p>
                    <a:p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CCC 2006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486711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AC</a:t>
                      </a:r>
                      <a:r>
                        <a:rPr kumimoji="1" lang="en-US" altLang="ja-JP" baseline="30000" dirty="0" smtClean="0">
                          <a:latin typeface="+mn-ea"/>
                          <a:ea typeface="+mn-ea"/>
                        </a:rPr>
                        <a:t>0</a:t>
                      </a:r>
                      <a:endParaRPr kumimoji="1" lang="ja-JP" altLang="en-US" baseline="30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latin typeface="+mn-ea"/>
                          <a:ea typeface="+mn-ea"/>
                        </a:rPr>
                        <a:t>cn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Impagliazzo</a:t>
                      </a: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Mathew &amp; </a:t>
                      </a:r>
                      <a:r>
                        <a:rPr kumimoji="1" lang="en-US" altLang="ja-JP" sz="120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Paturi</a:t>
                      </a:r>
                      <a:endParaRPr kumimoji="1" lang="en-US" altLang="ja-JP" sz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SODA 2012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486711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De</a:t>
                      </a:r>
                      <a:r>
                        <a:rPr kumimoji="1" lang="en-US" altLang="ja-JP" baseline="0" dirty="0" smtClean="0">
                          <a:latin typeface="+mn-ea"/>
                          <a:ea typeface="+mn-ea"/>
                        </a:rPr>
                        <a:t> Morgan Formula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latin typeface="+mn-ea"/>
                          <a:ea typeface="+mn-ea"/>
                        </a:rPr>
                        <a:t>cn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1/poly(c)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Santhanam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FOCS 2010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486711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General Formula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latin typeface="+mn-ea"/>
                          <a:ea typeface="+mn-ea"/>
                        </a:rPr>
                        <a:t>cn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1/2</a:t>
                      </a:r>
                      <a:r>
                        <a:rPr kumimoji="1" lang="en-US" altLang="ja-JP" baseline="40000" dirty="0" smtClean="0">
                          <a:latin typeface="+mn-ea"/>
                          <a:ea typeface="+mn-ea"/>
                        </a:rPr>
                        <a:t>O(c)</a:t>
                      </a:r>
                      <a:endParaRPr kumimoji="1" lang="ja-JP" altLang="en-US" baseline="40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S.</a:t>
                      </a: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&amp; Tamaki</a:t>
                      </a:r>
                    </a:p>
                    <a:p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CCC 2012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486711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Depth-2</a:t>
                      </a:r>
                      <a:r>
                        <a:rPr kumimoji="1" lang="en-US" altLang="ja-JP" baseline="0" dirty="0" smtClean="0">
                          <a:latin typeface="+mn-ea"/>
                          <a:ea typeface="+mn-ea"/>
                        </a:rPr>
                        <a:t> TC</a:t>
                      </a:r>
                      <a:r>
                        <a:rPr kumimoji="1" lang="en-US" altLang="ja-JP" baseline="30000" dirty="0" smtClean="0">
                          <a:latin typeface="+mn-ea"/>
                          <a:ea typeface="+mn-ea"/>
                        </a:rPr>
                        <a:t>0</a:t>
                      </a:r>
                      <a:endParaRPr kumimoji="1" lang="ja-JP" altLang="en-US" baseline="30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latin typeface="+mn-ea"/>
                          <a:ea typeface="+mn-ea"/>
                        </a:rPr>
                        <a:t>cn</a:t>
                      </a:r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 (wire)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1/2</a:t>
                      </a:r>
                      <a:r>
                        <a:rPr kumimoji="1" lang="en-US" altLang="ja-JP" baseline="40000" dirty="0" smtClean="0">
                          <a:latin typeface="+mn-ea"/>
                          <a:ea typeface="+mn-ea"/>
                        </a:rPr>
                        <a:t>c</a:t>
                      </a:r>
                      <a:r>
                        <a:rPr kumimoji="1" lang="en-US" altLang="ja-JP" sz="1200" baseline="8000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en-US" altLang="ja-JP" baseline="40000" dirty="0" smtClean="0">
                          <a:latin typeface="+mn-ea"/>
                          <a:ea typeface="+mn-ea"/>
                        </a:rPr>
                        <a:t>logc</a:t>
                      </a:r>
                      <a:endParaRPr kumimoji="1" lang="ja-JP" altLang="en-US" baseline="40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Impagliazzo</a:t>
                      </a: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en-US" altLang="ja-JP" sz="120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Paturi</a:t>
                      </a: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&amp; 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Schneider</a:t>
                      </a: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FOCS 2012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89369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Max SAT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latin typeface="+mn-ea"/>
                          <a:ea typeface="+mn-ea"/>
                        </a:rPr>
                        <a:t>cn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1/c</a:t>
                      </a:r>
                      <a:r>
                        <a:rPr kumimoji="1" lang="en-US" altLang="ja-JP" baseline="3000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log</a:t>
                      </a:r>
                      <a:r>
                        <a:rPr kumimoji="1" lang="en-US" altLang="ja-JP" baseline="3000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en-US" altLang="ja-JP" dirty="0" smtClean="0">
                          <a:latin typeface="+mn-ea"/>
                          <a:ea typeface="+mn-ea"/>
                        </a:rPr>
                        <a:t>c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Sakai, S. &amp; 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Tamaki</a:t>
                      </a:r>
                    </a:p>
                    <a:p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236079" y="4635814"/>
            <a:ext cx="8620963" cy="100951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601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dirty="0" smtClean="0">
                <a:latin typeface="+mn-ea"/>
              </a:rPr>
              <a:t>Formula-SAT</a:t>
            </a:r>
            <a:endParaRPr kumimoji="1" lang="ja-JP" altLang="en-US" sz="48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>
                <a:latin typeface="+mn-ea"/>
              </a:rPr>
              <a:t>Formula</a:t>
            </a:r>
            <a:r>
              <a:rPr kumimoji="1" lang="ja-JP" altLang="en-US" dirty="0" smtClean="0">
                <a:latin typeface="+mn-ea"/>
              </a:rPr>
              <a:t>のサイズ</a:t>
            </a:r>
            <a:r>
              <a:rPr kumimoji="1" lang="en-US" altLang="ja-JP" dirty="0" smtClean="0">
                <a:latin typeface="+mn-ea"/>
              </a:rPr>
              <a:t> = L(f)</a:t>
            </a:r>
          </a:p>
          <a:p>
            <a:pPr marL="118872" indent="0">
              <a:buNone/>
            </a:pPr>
            <a:endParaRPr lang="en-US" altLang="ja-JP" dirty="0">
              <a:latin typeface="+mn-ea"/>
            </a:endParaRPr>
          </a:p>
          <a:p>
            <a:r>
              <a:rPr kumimoji="1" lang="ja-JP" altLang="en-US" dirty="0" smtClean="0">
                <a:latin typeface="+mn-ea"/>
              </a:rPr>
              <a:t>各変数の出現頻度</a:t>
            </a:r>
            <a:r>
              <a:rPr lang="en-US" altLang="ja-JP" dirty="0" smtClean="0">
                <a:latin typeface="+mn-ea"/>
              </a:rPr>
              <a:t> = </a:t>
            </a:r>
            <a:r>
              <a:rPr lang="ja-JP" altLang="en-US" dirty="0" smtClean="0">
                <a:latin typeface="+mn-ea"/>
              </a:rPr>
              <a:t>葉に現れる回数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 err="1" smtClean="0">
                <a:latin typeface="+mn-ea"/>
              </a:rPr>
              <a:t>Freq</a:t>
            </a:r>
            <a:r>
              <a:rPr lang="en-US" altLang="ja-JP" dirty="0" smtClean="0">
                <a:latin typeface="+mn-ea"/>
              </a:rPr>
              <a:t>(x) = </a:t>
            </a:r>
            <a:r>
              <a:rPr lang="ja-JP" altLang="en-US" dirty="0" smtClean="0">
                <a:latin typeface="+mn-ea"/>
              </a:rPr>
              <a:t>変数</a:t>
            </a:r>
            <a:r>
              <a:rPr lang="en-US" altLang="ja-JP" dirty="0" smtClean="0">
                <a:latin typeface="+mn-ea"/>
              </a:rPr>
              <a:t>x</a:t>
            </a:r>
            <a:r>
              <a:rPr lang="ja-JP" altLang="en-US" dirty="0" smtClean="0">
                <a:latin typeface="+mn-ea"/>
              </a:rPr>
              <a:t>が葉に現れる回数．</a:t>
            </a:r>
            <a:endParaRPr lang="en-US" altLang="ja-JP" dirty="0" smtClean="0">
              <a:latin typeface="+mn-ea"/>
            </a:endParaRPr>
          </a:p>
          <a:p>
            <a:pPr lvl="2"/>
            <a:r>
              <a:rPr lang="en-US" altLang="ja-JP" dirty="0" err="1" smtClean="0">
                <a:latin typeface="+mn-ea"/>
              </a:rPr>
              <a:t>Freq</a:t>
            </a:r>
            <a:r>
              <a:rPr lang="en-US" altLang="ja-JP" dirty="0" smtClean="0">
                <a:latin typeface="+mn-ea"/>
              </a:rPr>
              <a:t>(x</a:t>
            </a:r>
            <a:r>
              <a:rPr lang="en-US" altLang="ja-JP" baseline="-25000" dirty="0" smtClean="0">
                <a:latin typeface="+mn-ea"/>
              </a:rPr>
              <a:t>1</a:t>
            </a:r>
            <a:r>
              <a:rPr lang="en-US" altLang="ja-JP" dirty="0" smtClean="0">
                <a:latin typeface="+mn-ea"/>
              </a:rPr>
              <a:t>) = 1</a:t>
            </a:r>
          </a:p>
          <a:p>
            <a:pPr lvl="2"/>
            <a:r>
              <a:rPr kumimoji="1" lang="en-US" altLang="ja-JP" dirty="0" err="1" smtClean="0">
                <a:latin typeface="+mn-ea"/>
              </a:rPr>
              <a:t>Freq</a:t>
            </a:r>
            <a:r>
              <a:rPr kumimoji="1" lang="en-US" altLang="ja-JP" dirty="0" smtClean="0">
                <a:latin typeface="+mn-ea"/>
              </a:rPr>
              <a:t>(x</a:t>
            </a:r>
            <a:r>
              <a:rPr kumimoji="1" lang="en-US" altLang="ja-JP" baseline="-25000" dirty="0" smtClean="0">
                <a:latin typeface="+mn-ea"/>
              </a:rPr>
              <a:t>2</a:t>
            </a:r>
            <a:r>
              <a:rPr kumimoji="1" lang="en-US" altLang="ja-JP" dirty="0" smtClean="0">
                <a:latin typeface="+mn-ea"/>
              </a:rPr>
              <a:t>) = 2</a:t>
            </a:r>
          </a:p>
          <a:p>
            <a:pPr lvl="2"/>
            <a:r>
              <a:rPr lang="en-US" altLang="ja-JP" dirty="0" err="1" smtClean="0">
                <a:latin typeface="+mn-ea"/>
              </a:rPr>
              <a:t>Freq</a:t>
            </a:r>
            <a:r>
              <a:rPr lang="en-US" altLang="ja-JP" dirty="0" smtClean="0">
                <a:latin typeface="+mn-ea"/>
              </a:rPr>
              <a:t>(x</a:t>
            </a:r>
            <a:r>
              <a:rPr lang="en-US" altLang="ja-JP" baseline="-25000" dirty="0" smtClean="0">
                <a:latin typeface="+mn-ea"/>
              </a:rPr>
              <a:t>3</a:t>
            </a:r>
            <a:r>
              <a:rPr lang="en-US" altLang="ja-JP" dirty="0" smtClean="0">
                <a:latin typeface="+mn-ea"/>
              </a:rPr>
              <a:t>) = 2</a:t>
            </a:r>
          </a:p>
          <a:p>
            <a:pPr lvl="2"/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関数</a:t>
            </a:r>
            <a:r>
              <a:rPr lang="en-US" altLang="ja-JP" dirty="0" smtClean="0">
                <a:latin typeface="+mn-ea"/>
              </a:rPr>
              <a:t>f</a:t>
            </a:r>
            <a:r>
              <a:rPr lang="ja-JP" altLang="en-US" dirty="0" smtClean="0">
                <a:latin typeface="+mn-ea"/>
              </a:rPr>
              <a:t>の変数の出現頻度の期待値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>
                <a:latin typeface="+mn-ea"/>
              </a:rPr>
              <a:t>E[</a:t>
            </a:r>
            <a:r>
              <a:rPr lang="en-US" altLang="ja-JP" dirty="0" err="1">
                <a:latin typeface="+mn-ea"/>
              </a:rPr>
              <a:t>freq</a:t>
            </a:r>
            <a:r>
              <a:rPr lang="en-US" altLang="ja-JP" dirty="0" smtClean="0">
                <a:latin typeface="+mn-ea"/>
              </a:rPr>
              <a:t>(f)</a:t>
            </a:r>
            <a:r>
              <a:rPr lang="en-US" altLang="ja-JP" dirty="0">
                <a:latin typeface="+mn-ea"/>
              </a:rPr>
              <a:t>] = L(f)</a:t>
            </a:r>
            <a:r>
              <a:rPr lang="en-US" altLang="ja-JP" dirty="0" smtClean="0">
                <a:latin typeface="+mn-ea"/>
              </a:rPr>
              <a:t>/n</a:t>
            </a:r>
          </a:p>
          <a:p>
            <a:pPr lvl="2"/>
            <a:r>
              <a:rPr lang="en-US" altLang="ja-JP" dirty="0" smtClean="0">
                <a:latin typeface="+mn-ea"/>
              </a:rPr>
              <a:t>n = </a:t>
            </a:r>
            <a:r>
              <a:rPr lang="ja-JP" altLang="en-US" dirty="0" smtClean="0">
                <a:latin typeface="+mn-ea"/>
              </a:rPr>
              <a:t>変数の数</a:t>
            </a:r>
            <a:endParaRPr lang="en-US" altLang="ja-JP" dirty="0" smtClean="0">
              <a:latin typeface="+mn-ea"/>
            </a:endParaRPr>
          </a:p>
          <a:p>
            <a:pPr lvl="2"/>
            <a:r>
              <a:rPr lang="en-US" altLang="ja-JP" dirty="0" err="1" smtClean="0">
                <a:latin typeface="+mn-ea"/>
              </a:rPr>
              <a:t>Freq</a:t>
            </a:r>
            <a:r>
              <a:rPr lang="en-US" altLang="ja-JP" dirty="0" smtClean="0">
                <a:latin typeface="+mn-ea"/>
              </a:rPr>
              <a:t>(f) = 5/3</a:t>
            </a:r>
          </a:p>
          <a:p>
            <a:pPr lvl="2"/>
            <a:endParaRPr kumimoji="1" lang="en-US" altLang="ja-JP" dirty="0">
              <a:latin typeface="+mn-ea"/>
            </a:endParaRPr>
          </a:p>
          <a:p>
            <a:endParaRPr kumimoji="1" lang="en-US" altLang="ja-JP" dirty="0" smtClean="0">
              <a:latin typeface="+mn-ea"/>
            </a:endParaRPr>
          </a:p>
        </p:txBody>
      </p:sp>
      <p:grpSp>
        <p:nvGrpSpPr>
          <p:cNvPr id="6" name="図形グループ 5"/>
          <p:cNvGrpSpPr/>
          <p:nvPr/>
        </p:nvGrpSpPr>
        <p:grpSpPr>
          <a:xfrm>
            <a:off x="6097582" y="4355970"/>
            <a:ext cx="2822597" cy="2007760"/>
            <a:chOff x="5373666" y="1556792"/>
            <a:chExt cx="2870742" cy="2232248"/>
          </a:xfrm>
        </p:grpSpPr>
        <p:sp>
          <p:nvSpPr>
            <p:cNvPr id="7" name="円/楕円 6"/>
            <p:cNvSpPr/>
            <p:nvPr/>
          </p:nvSpPr>
          <p:spPr>
            <a:xfrm>
              <a:off x="6597802" y="155679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7389890" y="20608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6930556" y="263691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5877722" y="20608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1" name="直線矢印コネクタ 10"/>
            <p:cNvCxnSpPr>
              <a:stCxn id="10" idx="7"/>
              <a:endCxn id="7" idx="3"/>
            </p:cNvCxnSpPr>
            <p:nvPr/>
          </p:nvCxnSpPr>
          <p:spPr>
            <a:xfrm flipV="1">
              <a:off x="6242410" y="1925568"/>
              <a:ext cx="417963" cy="198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2" name="直線矢印コネクタ 11"/>
            <p:cNvCxnSpPr>
              <a:stCxn id="8" idx="1"/>
              <a:endCxn id="7" idx="5"/>
            </p:cNvCxnSpPr>
            <p:nvPr/>
          </p:nvCxnSpPr>
          <p:spPr>
            <a:xfrm flipH="1" flipV="1">
              <a:off x="6962490" y="1925568"/>
              <a:ext cx="489971" cy="198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3" name="直線矢印コネクタ 12"/>
            <p:cNvCxnSpPr>
              <a:stCxn id="9" idx="0"/>
              <a:endCxn id="8" idx="3"/>
            </p:cNvCxnSpPr>
            <p:nvPr/>
          </p:nvCxnSpPr>
          <p:spPr>
            <a:xfrm flipV="1">
              <a:off x="7144186" y="2429624"/>
              <a:ext cx="308275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4" name="直線矢印コネクタ 13"/>
            <p:cNvCxnSpPr>
              <a:stCxn id="15" idx="0"/>
              <a:endCxn id="8" idx="5"/>
            </p:cNvCxnSpPr>
            <p:nvPr/>
          </p:nvCxnSpPr>
          <p:spPr>
            <a:xfrm flipH="1" flipV="1">
              <a:off x="7754578" y="2429624"/>
              <a:ext cx="276201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15" name="円/楕円 14"/>
            <p:cNvSpPr/>
            <p:nvPr/>
          </p:nvSpPr>
          <p:spPr>
            <a:xfrm>
              <a:off x="7817149" y="263691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6619139" y="335699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7241085" y="335699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8" name="直線矢印コネクタ 17"/>
            <p:cNvCxnSpPr>
              <a:stCxn id="17" idx="0"/>
              <a:endCxn id="9" idx="5"/>
            </p:cNvCxnSpPr>
            <p:nvPr/>
          </p:nvCxnSpPr>
          <p:spPr>
            <a:xfrm flipH="1" flipV="1">
              <a:off x="7295244" y="3005688"/>
              <a:ext cx="159471" cy="3513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9" name="直線矢印コネクタ 18"/>
            <p:cNvCxnSpPr>
              <a:stCxn id="16" idx="0"/>
              <a:endCxn id="9" idx="3"/>
            </p:cNvCxnSpPr>
            <p:nvPr/>
          </p:nvCxnSpPr>
          <p:spPr>
            <a:xfrm flipV="1">
              <a:off x="6832769" y="3005688"/>
              <a:ext cx="160358" cy="3513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20" name="円/楕円 19"/>
            <p:cNvSpPr/>
            <p:nvPr/>
          </p:nvSpPr>
          <p:spPr>
            <a:xfrm>
              <a:off x="5373666" y="263691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6237762" y="263691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22" name="直線矢印コネクタ 21"/>
            <p:cNvCxnSpPr>
              <a:stCxn id="21" idx="0"/>
              <a:endCxn id="10" idx="5"/>
            </p:cNvCxnSpPr>
            <p:nvPr/>
          </p:nvCxnSpPr>
          <p:spPr>
            <a:xfrm flipH="1" flipV="1">
              <a:off x="6242410" y="2429624"/>
              <a:ext cx="208982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3" name="直線矢印コネクタ 22"/>
            <p:cNvCxnSpPr>
              <a:stCxn id="20" idx="0"/>
              <a:endCxn id="10" idx="3"/>
            </p:cNvCxnSpPr>
            <p:nvPr/>
          </p:nvCxnSpPr>
          <p:spPr>
            <a:xfrm flipV="1">
              <a:off x="5587296" y="2429624"/>
              <a:ext cx="352997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graphicFrame>
          <p:nvGraphicFramePr>
            <p:cNvPr id="24" name="オブジェクト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6302990"/>
                </p:ext>
              </p:extLst>
            </p:nvPr>
          </p:nvGraphicFramePr>
          <p:xfrm>
            <a:off x="5443538" y="2630488"/>
            <a:ext cx="27305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19" name="数式" r:id="rId3" imgW="152400" imgH="203200" progId="Equation.3">
                    <p:embed/>
                  </p:oleObj>
                </mc:Choice>
                <mc:Fallback>
                  <p:oleObj name="数式" r:id="rId3" imgW="152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3538" y="2630488"/>
                          <a:ext cx="27305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4966670"/>
                </p:ext>
              </p:extLst>
            </p:nvPr>
          </p:nvGraphicFramePr>
          <p:xfrm>
            <a:off x="6278563" y="2628900"/>
            <a:ext cx="317500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20" name="数式" r:id="rId5" imgW="177800" imgH="203200" progId="Equation.3">
                    <p:embed/>
                  </p:oleObj>
                </mc:Choice>
                <mc:Fallback>
                  <p:oleObj name="数式" r:id="rId5" imgW="177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8563" y="2628900"/>
                          <a:ext cx="317500" cy="357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3258248"/>
                </p:ext>
              </p:extLst>
            </p:nvPr>
          </p:nvGraphicFramePr>
          <p:xfrm>
            <a:off x="6694488" y="3349625"/>
            <a:ext cx="319087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21" name="数式" r:id="rId7" imgW="177800" imgH="203200" progId="Equation.3">
                    <p:embed/>
                  </p:oleObj>
                </mc:Choice>
                <mc:Fallback>
                  <p:oleObj name="数式" r:id="rId7" imgW="177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4488" y="3349625"/>
                          <a:ext cx="319087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1021056"/>
                </p:ext>
              </p:extLst>
            </p:nvPr>
          </p:nvGraphicFramePr>
          <p:xfrm>
            <a:off x="7324725" y="3341688"/>
            <a:ext cx="306388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22" name="数式" r:id="rId9" imgW="165100" imgH="215900" progId="Equation.3">
                    <p:embed/>
                  </p:oleObj>
                </mc:Choice>
                <mc:Fallback>
                  <p:oleObj name="数式" r:id="rId9" imgW="1651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24725" y="3341688"/>
                          <a:ext cx="306388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オブジェクト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6741351"/>
                </p:ext>
              </p:extLst>
            </p:nvPr>
          </p:nvGraphicFramePr>
          <p:xfrm>
            <a:off x="5890983" y="2132856"/>
            <a:ext cx="413998" cy="317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23" name="数式" r:id="rId11" imgW="139531" imgH="126847" progId="Equation.3">
                    <p:embed/>
                  </p:oleObj>
                </mc:Choice>
                <mc:Fallback>
                  <p:oleObj name="数式" r:id="rId11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0983" y="2132856"/>
                          <a:ext cx="413998" cy="3176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9700974"/>
                </p:ext>
              </p:extLst>
            </p:nvPr>
          </p:nvGraphicFramePr>
          <p:xfrm>
            <a:off x="6953053" y="2679055"/>
            <a:ext cx="413326" cy="317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24" name="数式" r:id="rId13" imgW="139531" imgH="126847" progId="Equation.3">
                    <p:embed/>
                  </p:oleObj>
                </mc:Choice>
                <mc:Fallback>
                  <p:oleObj name="数式" r:id="rId13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3053" y="2679055"/>
                          <a:ext cx="413326" cy="317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7783869"/>
                </p:ext>
              </p:extLst>
            </p:nvPr>
          </p:nvGraphicFramePr>
          <p:xfrm>
            <a:off x="7385101" y="2102991"/>
            <a:ext cx="413326" cy="317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25" name="数式" r:id="rId15" imgW="139531" imgH="126847" progId="Equation.3">
                    <p:embed/>
                  </p:oleObj>
                </mc:Choice>
                <mc:Fallback>
                  <p:oleObj name="数式" r:id="rId15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5101" y="2102991"/>
                          <a:ext cx="413326" cy="317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6676063"/>
                </p:ext>
              </p:extLst>
            </p:nvPr>
          </p:nvGraphicFramePr>
          <p:xfrm>
            <a:off x="6669812" y="1628800"/>
            <a:ext cx="348927" cy="317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26" name="数式" r:id="rId17" imgW="139531" imgH="126847" progId="Equation.3">
                    <p:embed/>
                  </p:oleObj>
                </mc:Choice>
                <mc:Fallback>
                  <p:oleObj name="数式" r:id="rId17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9812" y="1628800"/>
                          <a:ext cx="348927" cy="317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2630594"/>
                </p:ext>
              </p:extLst>
            </p:nvPr>
          </p:nvGraphicFramePr>
          <p:xfrm>
            <a:off x="7900988" y="2647950"/>
            <a:ext cx="295275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27" name="数式" r:id="rId19" imgW="165100" imgH="215900" progId="Equation.3">
                    <p:embed/>
                  </p:oleObj>
                </mc:Choice>
                <mc:Fallback>
                  <p:oleObj name="数式" r:id="rId19" imgW="1651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00988" y="2647950"/>
                          <a:ext cx="295275" cy="379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5563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>
                <a:latin typeface="+mn-ea"/>
                <a:ea typeface="+mn-ea"/>
              </a:rPr>
              <a:t>チューリングマシン</a:t>
            </a:r>
            <a:r>
              <a:rPr lang="en-US" altLang="ja-JP" dirty="0" smtClean="0">
                <a:latin typeface="+mn-ea"/>
                <a:ea typeface="+mn-ea"/>
              </a:rPr>
              <a:t>(TM)</a:t>
            </a:r>
            <a:r>
              <a:rPr lang="ja-JP" altLang="en-US" dirty="0" smtClean="0">
                <a:latin typeface="+mn-ea"/>
                <a:ea typeface="+mn-ea"/>
              </a:rPr>
              <a:t>と回路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721769"/>
          </a:xfrm>
        </p:spPr>
        <p:txBody>
          <a:bodyPr/>
          <a:lstStyle/>
          <a:p>
            <a:r>
              <a:rPr kumimoji="1" lang="ja-JP" altLang="en-US" dirty="0" smtClean="0"/>
              <a:t>時間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+mn-ea"/>
              </a:rPr>
              <a:t>vs.</a:t>
            </a:r>
            <a:r>
              <a:rPr kumimoji="1" lang="en-US" altLang="ja-JP" dirty="0" smtClean="0"/>
              <a:t> </a:t>
            </a:r>
            <a:r>
              <a:rPr lang="ja-JP" altLang="en-US" dirty="0" smtClean="0"/>
              <a:t>サイズ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34957" y="2592000"/>
            <a:ext cx="8229600" cy="14515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altLang="ja-JP" dirty="0" smtClean="0"/>
          </a:p>
          <a:p>
            <a:pPr algn="just"/>
            <a:r>
              <a:rPr lang="ja-JP" altLang="en-US" dirty="0" smtClean="0"/>
              <a:t>定理</a:t>
            </a:r>
            <a:endParaRPr lang="en-US" altLang="ja-JP" dirty="0" smtClean="0"/>
          </a:p>
          <a:p>
            <a:pPr algn="ctr"/>
            <a:r>
              <a:rPr lang="ja-JP" altLang="en-US" dirty="0" smtClean="0">
                <a:latin typeface="+mn-ea"/>
              </a:rPr>
              <a:t>言語</a:t>
            </a:r>
            <a:r>
              <a:rPr lang="en-US" altLang="ja-JP" dirty="0" smtClean="0">
                <a:latin typeface="+mn-ea"/>
              </a:rPr>
              <a:t>L</a:t>
            </a:r>
            <a:r>
              <a:rPr lang="ja-JP" altLang="en-US" dirty="0" smtClean="0">
                <a:latin typeface="+mn-ea"/>
              </a:rPr>
              <a:t>が決定性</a:t>
            </a:r>
            <a:r>
              <a:rPr lang="en-US" altLang="ja-JP" dirty="0" smtClean="0">
                <a:latin typeface="+mn-ea"/>
              </a:rPr>
              <a:t>TM</a:t>
            </a:r>
            <a:r>
              <a:rPr lang="ja-JP" altLang="en-US" dirty="0" smtClean="0">
                <a:latin typeface="+mn-ea"/>
              </a:rPr>
              <a:t>で</a:t>
            </a:r>
            <a:r>
              <a:rPr lang="en-US" altLang="ja-JP" dirty="0" smtClean="0">
                <a:latin typeface="+mn-ea"/>
              </a:rPr>
              <a:t>O(t(n))</a:t>
            </a:r>
            <a:r>
              <a:rPr lang="ja-JP" altLang="en-US" dirty="0" smtClean="0">
                <a:latin typeface="+mn-ea"/>
              </a:rPr>
              <a:t>時間で認識可能．</a:t>
            </a:r>
            <a:endParaRPr lang="en-US" altLang="ja-JP" dirty="0" smtClean="0">
              <a:latin typeface="+mn-ea"/>
            </a:endParaRPr>
          </a:p>
          <a:p>
            <a:pPr algn="ctr"/>
            <a:r>
              <a:rPr lang="en-US" altLang="ja-JP" sz="2400" dirty="0" smtClean="0">
                <a:latin typeface="+mn-ea"/>
              </a:rPr>
              <a:t>↓</a:t>
            </a:r>
          </a:p>
          <a:p>
            <a:pPr algn="ctr"/>
            <a:r>
              <a:rPr lang="ja-JP" altLang="en-US" dirty="0" smtClean="0">
                <a:latin typeface="+mn-ea"/>
              </a:rPr>
              <a:t>　言語</a:t>
            </a:r>
            <a:r>
              <a:rPr lang="en-US" altLang="ja-JP" dirty="0" smtClean="0">
                <a:latin typeface="+mn-ea"/>
              </a:rPr>
              <a:t>L</a:t>
            </a:r>
            <a:r>
              <a:rPr lang="ja-JP" altLang="en-US" dirty="0" smtClean="0">
                <a:latin typeface="+mn-ea"/>
              </a:rPr>
              <a:t>が</a:t>
            </a:r>
            <a:r>
              <a:rPr lang="en-US" altLang="ja-JP" dirty="0" smtClean="0">
                <a:latin typeface="+mn-ea"/>
              </a:rPr>
              <a:t>O(t(n)</a:t>
            </a:r>
            <a:r>
              <a:rPr lang="en-US" altLang="ja-JP" baseline="30000" dirty="0" smtClean="0">
                <a:latin typeface="+mn-ea"/>
              </a:rPr>
              <a:t>2</a:t>
            </a:r>
            <a:r>
              <a:rPr lang="en-US" altLang="ja-JP" dirty="0" smtClean="0">
                <a:latin typeface="+mn-ea"/>
              </a:rPr>
              <a:t>)</a:t>
            </a:r>
            <a:r>
              <a:rPr lang="ja-JP" altLang="en-US" dirty="0" smtClean="0">
                <a:latin typeface="+mn-ea"/>
              </a:rPr>
              <a:t>サイズの論理回路で認識可能．</a:t>
            </a:r>
            <a:endParaRPr lang="en-US" altLang="ja-JP" dirty="0" smtClean="0">
              <a:latin typeface="+mn-ea"/>
            </a:endParaRPr>
          </a:p>
          <a:p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43597" y="5183999"/>
            <a:ext cx="8229600" cy="1225765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ja-JP" sz="2400" dirty="0" smtClean="0">
                <a:latin typeface="+mn-ea"/>
              </a:rPr>
              <a:t>P : </a:t>
            </a:r>
            <a:r>
              <a:rPr lang="ja-JP" altLang="en-US" sz="2400" dirty="0" smtClean="0">
                <a:latin typeface="+mn-ea"/>
              </a:rPr>
              <a:t>多項式時間決定性</a:t>
            </a:r>
            <a:r>
              <a:rPr lang="en-US" altLang="ja-JP" sz="2400" dirty="0" smtClean="0">
                <a:latin typeface="+mn-ea"/>
              </a:rPr>
              <a:t>TM</a:t>
            </a:r>
            <a:r>
              <a:rPr lang="ja-JP" altLang="en-US" sz="2400" dirty="0" smtClean="0">
                <a:latin typeface="+mn-ea"/>
              </a:rPr>
              <a:t>で認識できる言語集合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sz="2400" dirty="0" smtClean="0">
                <a:latin typeface="+mn-ea"/>
              </a:rPr>
              <a:t>P/poly : </a:t>
            </a:r>
            <a:r>
              <a:rPr lang="ja-JP" altLang="en-US" sz="2400" dirty="0" smtClean="0">
                <a:latin typeface="+mn-ea"/>
              </a:rPr>
              <a:t>多項式サイズの回路で認識できる言語集合</a:t>
            </a:r>
            <a:endParaRPr lang="en-US" altLang="ja-JP" sz="2400" dirty="0" smtClean="0">
              <a:latin typeface="+mn-ea"/>
            </a:endParaRPr>
          </a:p>
          <a:p>
            <a:pPr lvl="1"/>
            <a:r>
              <a:rPr lang="ja-JP" altLang="en-US" sz="2000" dirty="0" smtClean="0">
                <a:latin typeface="+mn-ea"/>
              </a:rPr>
              <a:t>回路：</a:t>
            </a:r>
            <a:r>
              <a:rPr lang="en-US" altLang="ja-JP" sz="2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入力</a:t>
            </a:r>
            <a:r>
              <a:rPr lang="en-US" altLang="ja-JP" sz="2000" dirty="0" smtClean="0">
                <a:latin typeface="+mn-ea"/>
              </a:rPr>
              <a:t>AND</a:t>
            </a:r>
            <a:r>
              <a:rPr lang="ja-JP" altLang="en-US" sz="2000" dirty="0" smtClean="0">
                <a:latin typeface="+mn-ea"/>
              </a:rPr>
              <a:t>，</a:t>
            </a:r>
            <a:r>
              <a:rPr lang="en-US" altLang="ja-JP" sz="2000" dirty="0" smtClean="0">
                <a:latin typeface="+mn-ea"/>
              </a:rPr>
              <a:t>OR</a:t>
            </a:r>
            <a:r>
              <a:rPr lang="ja-JP" altLang="en-US" sz="2000" dirty="0" smtClean="0">
                <a:latin typeface="+mn-ea"/>
              </a:rPr>
              <a:t>，単入力</a:t>
            </a:r>
            <a:r>
              <a:rPr lang="en-US" altLang="ja-JP" sz="2000" dirty="0" smtClean="0">
                <a:latin typeface="+mn-ea"/>
              </a:rPr>
              <a:t>NOT</a:t>
            </a:r>
            <a:r>
              <a:rPr lang="ja-JP" altLang="en-US" sz="2000" dirty="0" smtClean="0">
                <a:latin typeface="+mn-ea"/>
              </a:rPr>
              <a:t>素子のみで</a:t>
            </a:r>
            <a:r>
              <a:rPr lang="en-US" altLang="ja-JP" sz="2000" dirty="0" smtClean="0">
                <a:latin typeface="+mn-ea"/>
              </a:rPr>
              <a:t>OK.</a:t>
            </a:r>
            <a:endParaRPr lang="ja-JP" altLang="en-US" sz="2000" dirty="0">
              <a:latin typeface="+mn-ea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34958" y="4224960"/>
            <a:ext cx="8229600" cy="8899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dirty="0" smtClean="0"/>
          </a:p>
          <a:p>
            <a:r>
              <a:rPr lang="ja-JP" altLang="en-US" dirty="0" smtClean="0"/>
              <a:t>系</a:t>
            </a:r>
            <a:endParaRPr lang="en-US" altLang="ja-JP" dirty="0" smtClean="0"/>
          </a:p>
          <a:p>
            <a:pPr algn="ctr"/>
            <a:r>
              <a:rPr lang="en-US" altLang="ja-JP" sz="2400" dirty="0">
                <a:latin typeface="+mn-ea"/>
              </a:rPr>
              <a:t>P ⊆ P/poly(=PSIZE)</a:t>
            </a:r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828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2800" dirty="0" smtClean="0"/>
              <a:t>Greedy-Algorithm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940482"/>
              </p:ext>
            </p:extLst>
          </p:nvPr>
        </p:nvGraphicFramePr>
        <p:xfrm>
          <a:off x="1187624" y="2492896"/>
          <a:ext cx="6696744" cy="412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" name="数式" r:id="rId3" imgW="2997200" imgH="1841500" progId="Equation.3">
                  <p:embed/>
                </p:oleObj>
              </mc:Choice>
              <mc:Fallback>
                <p:oleObj name="数式" r:id="rId3" imgW="2997200" imgH="184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492896"/>
                        <a:ext cx="6696744" cy="4120313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rgbClr val="00009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51520" y="155448"/>
            <a:ext cx="8640960" cy="1252728"/>
          </a:xfrm>
        </p:spPr>
        <p:txBody>
          <a:bodyPr>
            <a:noAutofit/>
          </a:bodyPr>
          <a:lstStyle/>
          <a:p>
            <a:r>
              <a:rPr kumimoji="1" lang="en-US" altLang="ja-JP" sz="4000" dirty="0" err="1" smtClean="0">
                <a:latin typeface="+mj-ea"/>
              </a:rPr>
              <a:t>Santhanam</a:t>
            </a:r>
            <a:r>
              <a:rPr lang="en-US" altLang="ja-JP" sz="4000" dirty="0" err="1" smtClean="0">
                <a:latin typeface="+mj-ea"/>
              </a:rPr>
              <a:t>’s</a:t>
            </a:r>
            <a:r>
              <a:rPr lang="en-US" altLang="ja-JP" sz="4000" dirty="0" smtClean="0">
                <a:latin typeface="+mj-ea"/>
              </a:rPr>
              <a:t> Algorithm [FOCS 2010]</a:t>
            </a:r>
            <a:endParaRPr kumimoji="1" lang="ja-JP" altLang="en-US" sz="4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369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4800" dirty="0" smtClean="0">
                <a:latin typeface="+mj-ea"/>
              </a:rPr>
              <a:t>簡単化</a:t>
            </a:r>
            <a:r>
              <a:rPr lang="en-US" altLang="ja-JP" sz="4800" dirty="0" smtClean="0">
                <a:latin typeface="+mj-ea"/>
              </a:rPr>
              <a:t>(Simplify)</a:t>
            </a:r>
            <a:endParaRPr kumimoji="1" lang="ja-JP" altLang="en-US" sz="4800" dirty="0">
              <a:latin typeface="+mj-ea"/>
            </a:endParaRPr>
          </a:p>
        </p:txBody>
      </p:sp>
      <p:sp>
        <p:nvSpPr>
          <p:cNvPr id="32" name="右矢印 31"/>
          <p:cNvSpPr/>
          <p:nvPr/>
        </p:nvSpPr>
        <p:spPr>
          <a:xfrm rot="5400000">
            <a:off x="6560796" y="4022782"/>
            <a:ext cx="486905" cy="324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940152" y="39957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(3)</a:t>
            </a:r>
            <a:endParaRPr kumimoji="1" lang="ja-JP" altLang="en-US" dirty="0"/>
          </a:p>
        </p:txBody>
      </p:sp>
      <p:grpSp>
        <p:nvGrpSpPr>
          <p:cNvPr id="34" name="図形グループ 33"/>
          <p:cNvGrpSpPr/>
          <p:nvPr/>
        </p:nvGrpSpPr>
        <p:grpSpPr>
          <a:xfrm>
            <a:off x="5364088" y="4555727"/>
            <a:ext cx="2870742" cy="2232248"/>
            <a:chOff x="5364088" y="4581128"/>
            <a:chExt cx="2870742" cy="2232248"/>
          </a:xfrm>
        </p:grpSpPr>
        <p:sp>
          <p:nvSpPr>
            <p:cNvPr id="37" name="円/楕円 36"/>
            <p:cNvSpPr/>
            <p:nvPr/>
          </p:nvSpPr>
          <p:spPr>
            <a:xfrm>
              <a:off x="6588224" y="458112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7380312" y="5085184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6920978" y="56612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5868144" y="5085184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41" name="直線矢印コネクタ 40"/>
            <p:cNvCxnSpPr>
              <a:stCxn id="40" idx="7"/>
              <a:endCxn id="37" idx="3"/>
            </p:cNvCxnSpPr>
            <p:nvPr/>
          </p:nvCxnSpPr>
          <p:spPr>
            <a:xfrm flipV="1">
              <a:off x="6232832" y="4949904"/>
              <a:ext cx="417963" cy="198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42" name="直線矢印コネクタ 41"/>
            <p:cNvCxnSpPr>
              <a:stCxn id="38" idx="1"/>
              <a:endCxn id="37" idx="5"/>
            </p:cNvCxnSpPr>
            <p:nvPr/>
          </p:nvCxnSpPr>
          <p:spPr>
            <a:xfrm flipH="1" flipV="1">
              <a:off x="6952912" y="4949904"/>
              <a:ext cx="489971" cy="198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43" name="直線矢印コネクタ 42"/>
            <p:cNvCxnSpPr>
              <a:stCxn id="39" idx="0"/>
              <a:endCxn id="38" idx="3"/>
            </p:cNvCxnSpPr>
            <p:nvPr/>
          </p:nvCxnSpPr>
          <p:spPr>
            <a:xfrm flipV="1">
              <a:off x="7134608" y="5453960"/>
              <a:ext cx="308275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44" name="直線矢印コネクタ 43"/>
            <p:cNvCxnSpPr>
              <a:stCxn id="45" idx="0"/>
              <a:endCxn id="38" idx="5"/>
            </p:cNvCxnSpPr>
            <p:nvPr/>
          </p:nvCxnSpPr>
          <p:spPr>
            <a:xfrm flipH="1" flipV="1">
              <a:off x="7745000" y="5453960"/>
              <a:ext cx="276201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45" name="円/楕円 44"/>
            <p:cNvSpPr/>
            <p:nvPr/>
          </p:nvSpPr>
          <p:spPr>
            <a:xfrm>
              <a:off x="7807571" y="56612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6609561" y="638132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7231507" y="638132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cxnSp>
          <p:nvCxnSpPr>
            <p:cNvPr id="48" name="直線矢印コネクタ 47"/>
            <p:cNvCxnSpPr>
              <a:stCxn id="47" idx="0"/>
              <a:endCxn id="39" idx="5"/>
            </p:cNvCxnSpPr>
            <p:nvPr/>
          </p:nvCxnSpPr>
          <p:spPr>
            <a:xfrm flipH="1" flipV="1">
              <a:off x="7285666" y="6030024"/>
              <a:ext cx="159471" cy="3513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49" name="直線矢印コネクタ 48"/>
            <p:cNvCxnSpPr>
              <a:stCxn id="46" idx="0"/>
              <a:endCxn id="39" idx="3"/>
            </p:cNvCxnSpPr>
            <p:nvPr/>
          </p:nvCxnSpPr>
          <p:spPr>
            <a:xfrm flipV="1">
              <a:off x="6823191" y="6030024"/>
              <a:ext cx="160358" cy="3513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50" name="円/楕円 49"/>
            <p:cNvSpPr/>
            <p:nvPr/>
          </p:nvSpPr>
          <p:spPr>
            <a:xfrm>
              <a:off x="5364088" y="56612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6228184" y="56612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52" name="直線矢印コネクタ 51"/>
            <p:cNvCxnSpPr>
              <a:stCxn id="51" idx="0"/>
              <a:endCxn id="40" idx="5"/>
            </p:cNvCxnSpPr>
            <p:nvPr/>
          </p:nvCxnSpPr>
          <p:spPr>
            <a:xfrm flipH="1" flipV="1">
              <a:off x="6232832" y="5453960"/>
              <a:ext cx="208982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3" name="直線矢印コネクタ 52"/>
            <p:cNvCxnSpPr>
              <a:stCxn id="50" idx="0"/>
              <a:endCxn id="40" idx="3"/>
            </p:cNvCxnSpPr>
            <p:nvPr/>
          </p:nvCxnSpPr>
          <p:spPr>
            <a:xfrm flipV="1">
              <a:off x="5577718" y="5453960"/>
              <a:ext cx="352997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graphicFrame>
          <p:nvGraphicFramePr>
            <p:cNvPr id="54" name="オブジェクト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0528674"/>
                </p:ext>
              </p:extLst>
            </p:nvPr>
          </p:nvGraphicFramePr>
          <p:xfrm>
            <a:off x="5434013" y="5654675"/>
            <a:ext cx="274637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27" name="数式" r:id="rId3" imgW="152400" imgH="203200" progId="Equation.3">
                    <p:embed/>
                  </p:oleObj>
                </mc:Choice>
                <mc:Fallback>
                  <p:oleObj name="数式" r:id="rId3" imgW="152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4013" y="5654675"/>
                          <a:ext cx="274637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2574744"/>
                </p:ext>
              </p:extLst>
            </p:nvPr>
          </p:nvGraphicFramePr>
          <p:xfrm>
            <a:off x="6269038" y="5653088"/>
            <a:ext cx="319087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28" name="数式" r:id="rId5" imgW="177800" imgH="203200" progId="Equation.3">
                    <p:embed/>
                  </p:oleObj>
                </mc:Choice>
                <mc:Fallback>
                  <p:oleObj name="数式" r:id="rId5" imgW="177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9038" y="5653088"/>
                          <a:ext cx="319087" cy="357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6864775"/>
                </p:ext>
              </p:extLst>
            </p:nvPr>
          </p:nvGraphicFramePr>
          <p:xfrm>
            <a:off x="6684963" y="6373813"/>
            <a:ext cx="31750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29" name="数式" r:id="rId7" imgW="177800" imgH="203200" progId="Equation.3">
                    <p:embed/>
                  </p:oleObj>
                </mc:Choice>
                <mc:Fallback>
                  <p:oleObj name="数式" r:id="rId7" imgW="177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4963" y="6373813"/>
                          <a:ext cx="317500" cy="357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オブジェクト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6085421"/>
                </p:ext>
              </p:extLst>
            </p:nvPr>
          </p:nvGraphicFramePr>
          <p:xfrm>
            <a:off x="5881405" y="5157192"/>
            <a:ext cx="413998" cy="317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30" name="数式" r:id="rId9" imgW="139531" imgH="126847" progId="Equation.3">
                    <p:embed/>
                  </p:oleObj>
                </mc:Choice>
                <mc:Fallback>
                  <p:oleObj name="数式" r:id="rId9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1405" y="5157192"/>
                          <a:ext cx="413998" cy="3176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9934712"/>
                </p:ext>
              </p:extLst>
            </p:nvPr>
          </p:nvGraphicFramePr>
          <p:xfrm>
            <a:off x="6943475" y="5703391"/>
            <a:ext cx="413326" cy="317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31" name="数式" r:id="rId11" imgW="139531" imgH="126847" progId="Equation.3">
                    <p:embed/>
                  </p:oleObj>
                </mc:Choice>
                <mc:Fallback>
                  <p:oleObj name="数式" r:id="rId11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3475" y="5703391"/>
                          <a:ext cx="413326" cy="317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5031728"/>
                </p:ext>
              </p:extLst>
            </p:nvPr>
          </p:nvGraphicFramePr>
          <p:xfrm>
            <a:off x="7375523" y="5127327"/>
            <a:ext cx="413326" cy="317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32" name="数式" r:id="rId13" imgW="139531" imgH="126847" progId="Equation.3">
                    <p:embed/>
                  </p:oleObj>
                </mc:Choice>
                <mc:Fallback>
                  <p:oleObj name="数式" r:id="rId13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5523" y="5127327"/>
                          <a:ext cx="413326" cy="317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4754424"/>
                </p:ext>
              </p:extLst>
            </p:nvPr>
          </p:nvGraphicFramePr>
          <p:xfrm>
            <a:off x="6660234" y="4653136"/>
            <a:ext cx="348927" cy="317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33" name="数式" r:id="rId15" imgW="139531" imgH="126847" progId="Equation.3">
                    <p:embed/>
                  </p:oleObj>
                </mc:Choice>
                <mc:Fallback>
                  <p:oleObj name="数式" r:id="rId15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0234" y="4653136"/>
                          <a:ext cx="348927" cy="317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7839317"/>
                </p:ext>
              </p:extLst>
            </p:nvPr>
          </p:nvGraphicFramePr>
          <p:xfrm>
            <a:off x="7891463" y="5672138"/>
            <a:ext cx="295275" cy="37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34" name="数式" r:id="rId17" imgW="165100" imgH="215900" progId="Equation.3">
                    <p:embed/>
                  </p:oleObj>
                </mc:Choice>
                <mc:Fallback>
                  <p:oleObj name="数式" r:id="rId17" imgW="1651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1463" y="5672138"/>
                          <a:ext cx="295275" cy="379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右矢印 62"/>
          <p:cNvSpPr/>
          <p:nvPr/>
        </p:nvSpPr>
        <p:spPr>
          <a:xfrm rot="10800000">
            <a:off x="4139952" y="5661247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211960" y="51479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(2)</a:t>
            </a:r>
            <a:endParaRPr kumimoji="1" lang="ja-JP" altLang="en-US" dirty="0"/>
          </a:p>
        </p:txBody>
      </p:sp>
      <p:grpSp>
        <p:nvGrpSpPr>
          <p:cNvPr id="35" name="図形グループ 34"/>
          <p:cNvGrpSpPr/>
          <p:nvPr/>
        </p:nvGrpSpPr>
        <p:grpSpPr>
          <a:xfrm>
            <a:off x="765154" y="4581128"/>
            <a:ext cx="2870742" cy="1512168"/>
            <a:chOff x="765154" y="4581128"/>
            <a:chExt cx="2870742" cy="1512168"/>
          </a:xfrm>
        </p:grpSpPr>
        <p:sp>
          <p:nvSpPr>
            <p:cNvPr id="65" name="円/楕円 64"/>
            <p:cNvSpPr/>
            <p:nvPr/>
          </p:nvSpPr>
          <p:spPr>
            <a:xfrm>
              <a:off x="1989290" y="458112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2781378" y="5085184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2322044" y="56612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1269210" y="5085184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69" name="直線矢印コネクタ 68"/>
            <p:cNvCxnSpPr>
              <a:stCxn id="68" idx="7"/>
              <a:endCxn id="65" idx="3"/>
            </p:cNvCxnSpPr>
            <p:nvPr/>
          </p:nvCxnSpPr>
          <p:spPr>
            <a:xfrm flipV="1">
              <a:off x="1633898" y="4949904"/>
              <a:ext cx="417963" cy="198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70" name="直線矢印コネクタ 69"/>
            <p:cNvCxnSpPr>
              <a:stCxn id="66" idx="1"/>
              <a:endCxn id="65" idx="5"/>
            </p:cNvCxnSpPr>
            <p:nvPr/>
          </p:nvCxnSpPr>
          <p:spPr>
            <a:xfrm flipH="1" flipV="1">
              <a:off x="2353978" y="4949904"/>
              <a:ext cx="489971" cy="198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71" name="直線矢印コネクタ 70"/>
            <p:cNvCxnSpPr>
              <a:stCxn id="67" idx="0"/>
              <a:endCxn id="66" idx="3"/>
            </p:cNvCxnSpPr>
            <p:nvPr/>
          </p:nvCxnSpPr>
          <p:spPr>
            <a:xfrm flipV="1">
              <a:off x="2535674" y="5453960"/>
              <a:ext cx="308275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72" name="直線矢印コネクタ 71"/>
            <p:cNvCxnSpPr>
              <a:stCxn id="73" idx="0"/>
              <a:endCxn id="66" idx="5"/>
            </p:cNvCxnSpPr>
            <p:nvPr/>
          </p:nvCxnSpPr>
          <p:spPr>
            <a:xfrm flipH="1" flipV="1">
              <a:off x="3146066" y="5453960"/>
              <a:ext cx="276201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73" name="円/楕円 72"/>
            <p:cNvSpPr/>
            <p:nvPr/>
          </p:nvSpPr>
          <p:spPr>
            <a:xfrm>
              <a:off x="3208637" y="56612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765154" y="56612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1629250" y="56612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80" name="直線矢印コネクタ 79"/>
            <p:cNvCxnSpPr>
              <a:stCxn id="79" idx="0"/>
              <a:endCxn id="68" idx="5"/>
            </p:cNvCxnSpPr>
            <p:nvPr/>
          </p:nvCxnSpPr>
          <p:spPr>
            <a:xfrm flipH="1" flipV="1">
              <a:off x="1633898" y="5453960"/>
              <a:ext cx="208982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81" name="直線矢印コネクタ 80"/>
            <p:cNvCxnSpPr>
              <a:stCxn id="78" idx="0"/>
              <a:endCxn id="68" idx="3"/>
            </p:cNvCxnSpPr>
            <p:nvPr/>
          </p:nvCxnSpPr>
          <p:spPr>
            <a:xfrm flipV="1">
              <a:off x="978784" y="5453960"/>
              <a:ext cx="352997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graphicFrame>
          <p:nvGraphicFramePr>
            <p:cNvPr id="82" name="オブジェクト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7466286"/>
                </p:ext>
              </p:extLst>
            </p:nvPr>
          </p:nvGraphicFramePr>
          <p:xfrm>
            <a:off x="835025" y="5654675"/>
            <a:ext cx="274638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35" name="数式" r:id="rId19" imgW="152400" imgH="203200" progId="Equation.3">
                    <p:embed/>
                  </p:oleObj>
                </mc:Choice>
                <mc:Fallback>
                  <p:oleObj name="数式" r:id="rId19" imgW="152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5025" y="5654675"/>
                          <a:ext cx="274638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3634878"/>
                </p:ext>
              </p:extLst>
            </p:nvPr>
          </p:nvGraphicFramePr>
          <p:xfrm>
            <a:off x="1670050" y="5653088"/>
            <a:ext cx="319088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36" name="数式" r:id="rId21" imgW="177800" imgH="203200" progId="Equation.3">
                    <p:embed/>
                  </p:oleObj>
                </mc:Choice>
                <mc:Fallback>
                  <p:oleObj name="数式" r:id="rId21" imgW="177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0050" y="5653088"/>
                          <a:ext cx="319088" cy="357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4210203"/>
                </p:ext>
              </p:extLst>
            </p:nvPr>
          </p:nvGraphicFramePr>
          <p:xfrm>
            <a:off x="2368550" y="5672138"/>
            <a:ext cx="320675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37" name="数式" r:id="rId23" imgW="177800" imgH="203200" progId="Equation.3">
                    <p:embed/>
                  </p:oleObj>
                </mc:Choice>
                <mc:Fallback>
                  <p:oleObj name="数式" r:id="rId23" imgW="177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8550" y="5672138"/>
                          <a:ext cx="320675" cy="357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オブジェクト 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7289603"/>
                </p:ext>
              </p:extLst>
            </p:nvPr>
          </p:nvGraphicFramePr>
          <p:xfrm>
            <a:off x="1282471" y="5157192"/>
            <a:ext cx="413998" cy="317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38" name="数式" r:id="rId25" imgW="139531" imgH="126847" progId="Equation.3">
                    <p:embed/>
                  </p:oleObj>
                </mc:Choice>
                <mc:Fallback>
                  <p:oleObj name="数式" r:id="rId25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2471" y="5157192"/>
                          <a:ext cx="413998" cy="3176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0396887"/>
                </p:ext>
              </p:extLst>
            </p:nvPr>
          </p:nvGraphicFramePr>
          <p:xfrm>
            <a:off x="2776589" y="5127327"/>
            <a:ext cx="413326" cy="317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39" name="数式" r:id="rId26" imgW="139531" imgH="126847" progId="Equation.3">
                    <p:embed/>
                  </p:oleObj>
                </mc:Choice>
                <mc:Fallback>
                  <p:oleObj name="数式" r:id="rId26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6589" y="5127327"/>
                          <a:ext cx="413326" cy="317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8235596"/>
                </p:ext>
              </p:extLst>
            </p:nvPr>
          </p:nvGraphicFramePr>
          <p:xfrm>
            <a:off x="2061300" y="4653136"/>
            <a:ext cx="348927" cy="317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40" name="数式" r:id="rId27" imgW="139531" imgH="126847" progId="Equation.3">
                    <p:embed/>
                  </p:oleObj>
                </mc:Choice>
                <mc:Fallback>
                  <p:oleObj name="数式" r:id="rId27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1300" y="4653136"/>
                          <a:ext cx="348927" cy="317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7250738"/>
                </p:ext>
              </p:extLst>
            </p:nvPr>
          </p:nvGraphicFramePr>
          <p:xfrm>
            <a:off x="3292475" y="5672138"/>
            <a:ext cx="295275" cy="37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41" name="数式" r:id="rId28" imgW="165100" imgH="215900" progId="Equation.3">
                    <p:embed/>
                  </p:oleObj>
                </mc:Choice>
                <mc:Fallback>
                  <p:oleObj name="数式" r:id="rId28" imgW="1651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2475" y="5672138"/>
                          <a:ext cx="295275" cy="379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テキスト ボックス 2"/>
          <p:cNvSpPr txBox="1"/>
          <p:nvPr/>
        </p:nvSpPr>
        <p:spPr>
          <a:xfrm>
            <a:off x="1022238" y="30669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graphicFrame>
        <p:nvGraphicFramePr>
          <p:cNvPr id="8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343349"/>
              </p:ext>
            </p:extLst>
          </p:nvPr>
        </p:nvGraphicFramePr>
        <p:xfrm>
          <a:off x="539552" y="1800103"/>
          <a:ext cx="3024336" cy="2132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2" name="数式" r:id="rId30" imgW="1572480" imgH="1106280" progId="Equation.3">
                  <p:embed/>
                </p:oleObj>
              </mc:Choice>
              <mc:Fallback>
                <p:oleObj name="数式" r:id="rId30" imgW="1572480" imgH="1106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800103"/>
                        <a:ext cx="3024336" cy="21329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図形グループ 4"/>
          <p:cNvGrpSpPr/>
          <p:nvPr/>
        </p:nvGrpSpPr>
        <p:grpSpPr>
          <a:xfrm>
            <a:off x="5373666" y="1556792"/>
            <a:ext cx="2870742" cy="2232248"/>
            <a:chOff x="5373666" y="1556792"/>
            <a:chExt cx="2870742" cy="2232248"/>
          </a:xfrm>
        </p:grpSpPr>
        <p:sp>
          <p:nvSpPr>
            <p:cNvPr id="6" name="円/楕円 5"/>
            <p:cNvSpPr/>
            <p:nvPr/>
          </p:nvSpPr>
          <p:spPr>
            <a:xfrm>
              <a:off x="6597802" y="155679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7389890" y="20608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6930556" y="263691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5877722" y="2060848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" name="直線矢印コネクタ 9"/>
            <p:cNvCxnSpPr>
              <a:stCxn id="9" idx="7"/>
              <a:endCxn id="6" idx="3"/>
            </p:cNvCxnSpPr>
            <p:nvPr/>
          </p:nvCxnSpPr>
          <p:spPr>
            <a:xfrm flipV="1">
              <a:off x="6242410" y="1925568"/>
              <a:ext cx="417963" cy="198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1" name="直線矢印コネクタ 10"/>
            <p:cNvCxnSpPr>
              <a:stCxn id="7" idx="1"/>
              <a:endCxn id="6" idx="5"/>
            </p:cNvCxnSpPr>
            <p:nvPr/>
          </p:nvCxnSpPr>
          <p:spPr>
            <a:xfrm flipH="1" flipV="1">
              <a:off x="6962490" y="1925568"/>
              <a:ext cx="489971" cy="198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2" name="直線矢印コネクタ 11"/>
            <p:cNvCxnSpPr>
              <a:stCxn id="8" idx="0"/>
              <a:endCxn id="7" idx="3"/>
            </p:cNvCxnSpPr>
            <p:nvPr/>
          </p:nvCxnSpPr>
          <p:spPr>
            <a:xfrm flipV="1">
              <a:off x="7144186" y="2429624"/>
              <a:ext cx="308275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3" name="直線矢印コネクタ 12"/>
            <p:cNvCxnSpPr>
              <a:stCxn id="14" idx="0"/>
              <a:endCxn id="7" idx="5"/>
            </p:cNvCxnSpPr>
            <p:nvPr/>
          </p:nvCxnSpPr>
          <p:spPr>
            <a:xfrm flipH="1" flipV="1">
              <a:off x="7754578" y="2429624"/>
              <a:ext cx="276201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14" name="円/楕円 13"/>
            <p:cNvSpPr/>
            <p:nvPr/>
          </p:nvSpPr>
          <p:spPr>
            <a:xfrm>
              <a:off x="7817149" y="263691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619139" y="335699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7241085" y="335699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7" name="直線矢印コネクタ 16"/>
            <p:cNvCxnSpPr>
              <a:stCxn id="16" idx="0"/>
              <a:endCxn id="8" idx="5"/>
            </p:cNvCxnSpPr>
            <p:nvPr/>
          </p:nvCxnSpPr>
          <p:spPr>
            <a:xfrm flipH="1" flipV="1">
              <a:off x="7295244" y="3005688"/>
              <a:ext cx="159471" cy="3513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8" name="直線矢印コネクタ 17"/>
            <p:cNvCxnSpPr>
              <a:stCxn id="15" idx="0"/>
              <a:endCxn id="8" idx="3"/>
            </p:cNvCxnSpPr>
            <p:nvPr/>
          </p:nvCxnSpPr>
          <p:spPr>
            <a:xfrm flipV="1">
              <a:off x="6832769" y="3005688"/>
              <a:ext cx="160358" cy="3513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19" name="円/楕円 18"/>
            <p:cNvSpPr/>
            <p:nvPr/>
          </p:nvSpPr>
          <p:spPr>
            <a:xfrm>
              <a:off x="5373666" y="263691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6237762" y="2636912"/>
              <a:ext cx="427259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21" name="直線矢印コネクタ 20"/>
            <p:cNvCxnSpPr>
              <a:stCxn id="20" idx="0"/>
              <a:endCxn id="9" idx="5"/>
            </p:cNvCxnSpPr>
            <p:nvPr/>
          </p:nvCxnSpPr>
          <p:spPr>
            <a:xfrm flipH="1" flipV="1">
              <a:off x="6242410" y="2429624"/>
              <a:ext cx="208982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2" name="直線矢印コネクタ 21"/>
            <p:cNvCxnSpPr>
              <a:stCxn id="19" idx="0"/>
              <a:endCxn id="9" idx="3"/>
            </p:cNvCxnSpPr>
            <p:nvPr/>
          </p:nvCxnSpPr>
          <p:spPr>
            <a:xfrm flipV="1">
              <a:off x="5587296" y="2429624"/>
              <a:ext cx="352997" cy="207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graphicFrame>
          <p:nvGraphicFramePr>
            <p:cNvPr id="23" name="オブジェクト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168329"/>
                </p:ext>
              </p:extLst>
            </p:nvPr>
          </p:nvGraphicFramePr>
          <p:xfrm>
            <a:off x="5443538" y="2630488"/>
            <a:ext cx="27305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43" name="数式" r:id="rId32" imgW="152400" imgH="203200" progId="Equation.3">
                    <p:embed/>
                  </p:oleObj>
                </mc:Choice>
                <mc:Fallback>
                  <p:oleObj name="数式" r:id="rId32" imgW="152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3538" y="2630488"/>
                          <a:ext cx="27305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3245304"/>
                </p:ext>
              </p:extLst>
            </p:nvPr>
          </p:nvGraphicFramePr>
          <p:xfrm>
            <a:off x="6278563" y="2628900"/>
            <a:ext cx="317500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44" name="数式" r:id="rId34" imgW="177800" imgH="203200" progId="Equation.3">
                    <p:embed/>
                  </p:oleObj>
                </mc:Choice>
                <mc:Fallback>
                  <p:oleObj name="数式" r:id="rId34" imgW="177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8563" y="2628900"/>
                          <a:ext cx="317500" cy="357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4295051"/>
                </p:ext>
              </p:extLst>
            </p:nvPr>
          </p:nvGraphicFramePr>
          <p:xfrm>
            <a:off x="6694488" y="3349625"/>
            <a:ext cx="319087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45" name="数式" r:id="rId36" imgW="177800" imgH="203200" progId="Equation.3">
                    <p:embed/>
                  </p:oleObj>
                </mc:Choice>
                <mc:Fallback>
                  <p:oleObj name="数式" r:id="rId36" imgW="177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4488" y="3349625"/>
                          <a:ext cx="319087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0440729"/>
                </p:ext>
              </p:extLst>
            </p:nvPr>
          </p:nvGraphicFramePr>
          <p:xfrm>
            <a:off x="7324725" y="3341688"/>
            <a:ext cx="306388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46" name="数式" r:id="rId38" imgW="165100" imgH="215900" progId="Equation.3">
                    <p:embed/>
                  </p:oleObj>
                </mc:Choice>
                <mc:Fallback>
                  <p:oleObj name="数式" r:id="rId38" imgW="1651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24725" y="3341688"/>
                          <a:ext cx="306388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オブジェクト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6429566"/>
                </p:ext>
              </p:extLst>
            </p:nvPr>
          </p:nvGraphicFramePr>
          <p:xfrm>
            <a:off x="5890983" y="2132856"/>
            <a:ext cx="413998" cy="317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47" name="数式" r:id="rId40" imgW="139531" imgH="126847" progId="Equation.3">
                    <p:embed/>
                  </p:oleObj>
                </mc:Choice>
                <mc:Fallback>
                  <p:oleObj name="数式" r:id="rId40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0983" y="2132856"/>
                          <a:ext cx="413998" cy="3176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255646"/>
                </p:ext>
              </p:extLst>
            </p:nvPr>
          </p:nvGraphicFramePr>
          <p:xfrm>
            <a:off x="6953053" y="2679055"/>
            <a:ext cx="413326" cy="317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48" name="数式" r:id="rId41" imgW="139531" imgH="126847" progId="Equation.3">
                    <p:embed/>
                  </p:oleObj>
                </mc:Choice>
                <mc:Fallback>
                  <p:oleObj name="数式" r:id="rId41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3053" y="2679055"/>
                          <a:ext cx="413326" cy="317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2507476"/>
                </p:ext>
              </p:extLst>
            </p:nvPr>
          </p:nvGraphicFramePr>
          <p:xfrm>
            <a:off x="7385101" y="2102991"/>
            <a:ext cx="413326" cy="317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49" name="数式" r:id="rId42" imgW="139531" imgH="126847" progId="Equation.3">
                    <p:embed/>
                  </p:oleObj>
                </mc:Choice>
                <mc:Fallback>
                  <p:oleObj name="数式" r:id="rId42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5101" y="2102991"/>
                          <a:ext cx="413326" cy="317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8130182"/>
                </p:ext>
              </p:extLst>
            </p:nvPr>
          </p:nvGraphicFramePr>
          <p:xfrm>
            <a:off x="6669812" y="1628800"/>
            <a:ext cx="348927" cy="317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50" name="数式" r:id="rId43" imgW="139531" imgH="126847" progId="Equation.3">
                    <p:embed/>
                  </p:oleObj>
                </mc:Choice>
                <mc:Fallback>
                  <p:oleObj name="数式" r:id="rId43" imgW="139531" imgH="126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9812" y="1628800"/>
                          <a:ext cx="348927" cy="317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3266250"/>
                </p:ext>
              </p:extLst>
            </p:nvPr>
          </p:nvGraphicFramePr>
          <p:xfrm>
            <a:off x="7900988" y="2647950"/>
            <a:ext cx="295275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51" name="数式" r:id="rId44" imgW="165100" imgH="215900" progId="Equation.3">
                    <p:embed/>
                  </p:oleObj>
                </mc:Choice>
                <mc:Fallback>
                  <p:oleObj name="数式" r:id="rId44" imgW="1651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00988" y="2647950"/>
                          <a:ext cx="295275" cy="379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9885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dirty="0" smtClean="0">
                <a:latin typeface="+mn-ea"/>
              </a:rPr>
              <a:t>Restriction</a:t>
            </a:r>
            <a:r>
              <a:rPr lang="ja-JP" altLang="en-US" sz="4800" dirty="0" smtClean="0">
                <a:latin typeface="+mn-ea"/>
              </a:rPr>
              <a:t>の効果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latin typeface="+mn-ea"/>
              </a:rPr>
              <a:t>y=0, y=1</a:t>
            </a:r>
            <a:r>
              <a:rPr kumimoji="1" lang="ja-JP" altLang="en-US" dirty="0" smtClean="0">
                <a:latin typeface="+mn-ea"/>
              </a:rPr>
              <a:t>のどちらかで必ず以下を満たす</a:t>
            </a:r>
            <a:endParaRPr kumimoji="1"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L(f[y=</a:t>
            </a:r>
            <a:r>
              <a:rPr lang="ja-JP" altLang="en-US" dirty="0" smtClean="0">
                <a:latin typeface="+mn-ea"/>
              </a:rPr>
              <a:t>＊</a:t>
            </a:r>
            <a:r>
              <a:rPr lang="en-US" altLang="ja-JP" dirty="0" smtClean="0">
                <a:latin typeface="+mn-ea"/>
              </a:rPr>
              <a:t>]) ≦ L(f) – L(f)/n – 0.5×L(f)/n</a:t>
            </a:r>
          </a:p>
          <a:p>
            <a:pPr lvl="1"/>
            <a:r>
              <a:rPr kumimoji="1" lang="en-US" altLang="ja-JP" dirty="0" smtClean="0">
                <a:latin typeface="+mn-ea"/>
              </a:rPr>
              <a:t>L(f[y=</a:t>
            </a:r>
            <a:r>
              <a:rPr kumimoji="1" lang="ja-JP" altLang="en-US" dirty="0" smtClean="0">
                <a:latin typeface="+mn-ea"/>
              </a:rPr>
              <a:t>＊</a:t>
            </a:r>
            <a:r>
              <a:rPr kumimoji="1" lang="en-US" altLang="ja-JP" dirty="0" smtClean="0">
                <a:latin typeface="+mn-ea"/>
              </a:rPr>
              <a:t>]) ≦ (1-1.5/n)L(f) ≦ L(f)(1-1/n)</a:t>
            </a:r>
            <a:r>
              <a:rPr kumimoji="1" lang="en-US" altLang="ja-JP" sz="2400" baseline="50000" dirty="0" smtClean="0">
                <a:latin typeface="+mn-ea"/>
              </a:rPr>
              <a:t>1.5</a:t>
            </a:r>
            <a:endParaRPr kumimoji="1" lang="en-US" altLang="ja-JP" dirty="0" smtClean="0">
              <a:latin typeface="+mn-ea"/>
            </a:endParaRPr>
          </a:p>
          <a:p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もう一方では，出現頻度分しか減らない．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>
                <a:latin typeface="+mn-ea"/>
              </a:rPr>
              <a:t>L(f[y=</a:t>
            </a:r>
            <a:r>
              <a:rPr lang="ja-JP" altLang="en-US" dirty="0">
                <a:latin typeface="+mn-ea"/>
              </a:rPr>
              <a:t>＊</a:t>
            </a:r>
            <a:r>
              <a:rPr lang="en-US" altLang="ja-JP" dirty="0">
                <a:latin typeface="+mn-ea"/>
              </a:rPr>
              <a:t>]) ≦ (1</a:t>
            </a:r>
            <a:r>
              <a:rPr lang="en-US" altLang="ja-JP" dirty="0" smtClean="0">
                <a:latin typeface="+mn-ea"/>
              </a:rPr>
              <a:t>-</a:t>
            </a:r>
            <a:r>
              <a:rPr lang="en-US" altLang="ja-JP" dirty="0">
                <a:latin typeface="+mn-ea"/>
              </a:rPr>
              <a:t>1</a:t>
            </a:r>
            <a:r>
              <a:rPr lang="en-US" altLang="ja-JP" dirty="0" smtClean="0">
                <a:latin typeface="+mn-ea"/>
              </a:rPr>
              <a:t>/</a:t>
            </a:r>
            <a:r>
              <a:rPr lang="en-US" altLang="ja-JP" dirty="0">
                <a:latin typeface="+mn-ea"/>
              </a:rPr>
              <a:t>n)L(f) ≦ L(f)(1-1/n</a:t>
            </a:r>
            <a:r>
              <a:rPr lang="en-US" altLang="ja-JP" dirty="0" smtClean="0">
                <a:latin typeface="+mn-ea"/>
              </a:rPr>
              <a:t>)</a:t>
            </a:r>
            <a:endParaRPr lang="en-US" altLang="ja-JP" dirty="0">
              <a:latin typeface="+mn-ea"/>
            </a:endParaRPr>
          </a:p>
          <a:p>
            <a:pPr lvl="1"/>
            <a:endParaRPr lang="en-US" altLang="ja-JP" dirty="0">
              <a:latin typeface="+mn-ea"/>
            </a:endParaRPr>
          </a:p>
          <a:p>
            <a:pPr marL="457200" lvl="1" indent="0">
              <a:buNone/>
            </a:pPr>
            <a:endParaRPr lang="en-US" altLang="ja-JP" dirty="0">
              <a:latin typeface="+mn-ea"/>
            </a:endParaRPr>
          </a:p>
          <a:p>
            <a:pPr lvl="1"/>
            <a:endParaRPr kumimoji="1" lang="en-US" altLang="ja-JP" dirty="0" smtClean="0">
              <a:latin typeface="+mn-ea"/>
            </a:endParaRPr>
          </a:p>
          <a:p>
            <a:pPr marL="768096" lvl="2" indent="0">
              <a:buNone/>
            </a:pP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0570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/>
              <a:t>嬉しいこと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60364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　　　　</a:t>
            </a:r>
            <a:r>
              <a:rPr lang="en-US" altLang="en-US" sz="2800" dirty="0" smtClean="0">
                <a:latin typeface="+mn-ea"/>
              </a:rPr>
              <a:t>個の変数に</a:t>
            </a:r>
            <a:r>
              <a:rPr lang="en-US" altLang="ja-JP" sz="2800" dirty="0" smtClean="0">
                <a:latin typeface="+mn-ea"/>
              </a:rPr>
              <a:t>0/1</a:t>
            </a:r>
            <a:r>
              <a:rPr lang="ja-JP" altLang="en-US" sz="2800" dirty="0" smtClean="0">
                <a:latin typeface="+mn-ea"/>
              </a:rPr>
              <a:t>を割当</a:t>
            </a:r>
            <a:endParaRPr lang="en-US" altLang="ja-JP" sz="2800" dirty="0" smtClean="0">
              <a:latin typeface="+mn-ea"/>
            </a:endParaRPr>
          </a:p>
          <a:p>
            <a:r>
              <a:rPr lang="ja-JP" altLang="en-US" sz="2800" dirty="0" smtClean="0">
                <a:solidFill>
                  <a:srgbClr val="FF0000"/>
                </a:solidFill>
                <a:latin typeface="+mn-ea"/>
              </a:rPr>
              <a:t>ほぼ全ての割当で</a:t>
            </a:r>
            <a:r>
              <a:rPr kumimoji="1" lang="en-US" altLang="ja-JP" sz="2800" dirty="0" smtClean="0">
                <a:latin typeface="+mn-ea"/>
              </a:rPr>
              <a:t>, </a:t>
            </a:r>
            <a:r>
              <a:rPr kumimoji="1" lang="ja-JP" altLang="en-US" sz="2800" dirty="0" smtClean="0">
                <a:latin typeface="+mn-ea"/>
              </a:rPr>
              <a:t>論理式のサイズが</a:t>
            </a:r>
            <a:r>
              <a:rPr lang="ja-JP" altLang="en-US" sz="2800" dirty="0" smtClean="0">
                <a:latin typeface="+mn-ea"/>
              </a:rPr>
              <a:t>十分に小さくなる．</a:t>
            </a:r>
            <a:endParaRPr kumimoji="1" lang="ja-JP" altLang="en-US" sz="2800" dirty="0">
              <a:latin typeface="+mn-ea"/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574799" y="1556792"/>
            <a:ext cx="7957641" cy="3024336"/>
            <a:chOff x="827584" y="1772816"/>
            <a:chExt cx="7957641" cy="3024336"/>
          </a:xfrm>
        </p:grpSpPr>
        <p:sp>
          <p:nvSpPr>
            <p:cNvPr id="5" name="円/楕円 4"/>
            <p:cNvSpPr/>
            <p:nvPr/>
          </p:nvSpPr>
          <p:spPr>
            <a:xfrm>
              <a:off x="3491880" y="1772816"/>
              <a:ext cx="360040" cy="36004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2195736" y="2348880"/>
              <a:ext cx="360040" cy="3600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4841602" y="2348880"/>
              <a:ext cx="360040" cy="36004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1835696" y="2924944"/>
              <a:ext cx="360040" cy="3600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2483768" y="2924944"/>
              <a:ext cx="360040" cy="36004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4553570" y="2924944"/>
              <a:ext cx="360040" cy="36004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5201642" y="2924944"/>
              <a:ext cx="360040" cy="3600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827584" y="4077072"/>
              <a:ext cx="360040" cy="3600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1259632" y="4077072"/>
              <a:ext cx="360040" cy="36004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1691680" y="4077072"/>
              <a:ext cx="360040" cy="3600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123728" y="4077072"/>
              <a:ext cx="360040" cy="36004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2555776" y="4077072"/>
              <a:ext cx="360040" cy="36004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4283968" y="4077072"/>
              <a:ext cx="360040" cy="3600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4716016" y="4077072"/>
              <a:ext cx="360040" cy="36004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5148064" y="4077072"/>
              <a:ext cx="360040" cy="3600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5580112" y="4077072"/>
              <a:ext cx="360040" cy="3600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6012160" y="4077072"/>
              <a:ext cx="360040" cy="36004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" name="直線矢印コネクタ 21"/>
            <p:cNvCxnSpPr>
              <a:stCxn id="5" idx="3"/>
              <a:endCxn id="6" idx="7"/>
            </p:cNvCxnSpPr>
            <p:nvPr/>
          </p:nvCxnSpPr>
          <p:spPr>
            <a:xfrm flipH="1">
              <a:off x="2503049" y="2080129"/>
              <a:ext cx="1041558" cy="3214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>
              <a:stCxn id="5" idx="5"/>
              <a:endCxn id="7" idx="1"/>
            </p:cNvCxnSpPr>
            <p:nvPr/>
          </p:nvCxnSpPr>
          <p:spPr>
            <a:xfrm>
              <a:off x="3799193" y="2080129"/>
              <a:ext cx="1095136" cy="3214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>
              <a:stCxn id="6" idx="3"/>
              <a:endCxn id="8" idx="0"/>
            </p:cNvCxnSpPr>
            <p:nvPr/>
          </p:nvCxnSpPr>
          <p:spPr>
            <a:xfrm flipH="1">
              <a:off x="2015716" y="2656193"/>
              <a:ext cx="232747" cy="2687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>
              <a:stCxn id="6" idx="5"/>
              <a:endCxn id="9" idx="0"/>
            </p:cNvCxnSpPr>
            <p:nvPr/>
          </p:nvCxnSpPr>
          <p:spPr>
            <a:xfrm>
              <a:off x="2503049" y="2656193"/>
              <a:ext cx="160739" cy="2687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>
              <a:stCxn id="7" idx="3"/>
              <a:endCxn id="10" idx="0"/>
            </p:cNvCxnSpPr>
            <p:nvPr/>
          </p:nvCxnSpPr>
          <p:spPr>
            <a:xfrm flipH="1">
              <a:off x="4733590" y="2656193"/>
              <a:ext cx="160739" cy="2687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>
              <a:stCxn id="7" idx="5"/>
              <a:endCxn id="11" idx="0"/>
            </p:cNvCxnSpPr>
            <p:nvPr/>
          </p:nvCxnSpPr>
          <p:spPr>
            <a:xfrm>
              <a:off x="5148915" y="2656193"/>
              <a:ext cx="232747" cy="2687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827584" y="3573016"/>
              <a:ext cx="5832648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>
              <a:off x="6948264" y="1844824"/>
              <a:ext cx="0" cy="223224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30" name="オブジェクト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4252680"/>
                </p:ext>
              </p:extLst>
            </p:nvPr>
          </p:nvGraphicFramePr>
          <p:xfrm>
            <a:off x="7127875" y="2849563"/>
            <a:ext cx="1657350" cy="509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57" name="数式" r:id="rId3" imgW="660400" imgH="203200" progId="Equation.3">
                    <p:embed/>
                  </p:oleObj>
                </mc:Choice>
                <mc:Fallback>
                  <p:oleObj name="数式" r:id="rId3" imgW="660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7875" y="2849563"/>
                          <a:ext cx="1657350" cy="509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円/楕円 30"/>
            <p:cNvSpPr/>
            <p:nvPr/>
          </p:nvSpPr>
          <p:spPr>
            <a:xfrm>
              <a:off x="2987824" y="4077072"/>
              <a:ext cx="360040" cy="3600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3851920" y="4077072"/>
              <a:ext cx="360040" cy="36004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899592" y="4581128"/>
              <a:ext cx="216024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1331640" y="4581128"/>
              <a:ext cx="216024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2195736" y="4581128"/>
              <a:ext cx="216024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2627784" y="4581128"/>
              <a:ext cx="216024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3059832" y="4581128"/>
              <a:ext cx="216024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3923928" y="4581128"/>
              <a:ext cx="216024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4355976" y="4581128"/>
              <a:ext cx="216024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4788024" y="4581128"/>
              <a:ext cx="216024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5652120" y="4581128"/>
              <a:ext cx="216024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6084168" y="4581128"/>
              <a:ext cx="216024" cy="21602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1763688" y="4581128"/>
              <a:ext cx="216024" cy="21602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5220072" y="4581128"/>
              <a:ext cx="216024" cy="21602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45" name="オブジェクト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2895461"/>
                </p:ext>
              </p:extLst>
            </p:nvPr>
          </p:nvGraphicFramePr>
          <p:xfrm>
            <a:off x="2420121" y="1916832"/>
            <a:ext cx="663284" cy="297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58" name="数式" r:id="rId5" imgW="457200" imgH="215640" progId="Equation.3">
                    <p:embed/>
                  </p:oleObj>
                </mc:Choice>
                <mc:Fallback>
                  <p:oleObj name="数式" r:id="rId5" imgW="4572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0121" y="1916832"/>
                          <a:ext cx="663284" cy="297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オブジェクト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0846605"/>
                </p:ext>
              </p:extLst>
            </p:nvPr>
          </p:nvGraphicFramePr>
          <p:xfrm>
            <a:off x="4213225" y="1908175"/>
            <a:ext cx="627063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59" name="数式" r:id="rId7" imgW="431640" imgH="215640" progId="Equation.3">
                    <p:embed/>
                  </p:oleObj>
                </mc:Choice>
                <mc:Fallback>
                  <p:oleObj name="数式" r:id="rId7" imgW="431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3225" y="1908175"/>
                          <a:ext cx="627063" cy="296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オブジェクト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4694086"/>
                </p:ext>
              </p:extLst>
            </p:nvPr>
          </p:nvGraphicFramePr>
          <p:xfrm>
            <a:off x="5420593" y="2556074"/>
            <a:ext cx="663575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0" name="数式" r:id="rId9" imgW="457200" imgH="215640" progId="Equation.3">
                    <p:embed/>
                  </p:oleObj>
                </mc:Choice>
                <mc:Fallback>
                  <p:oleObj name="数式" r:id="rId9" imgW="4572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0593" y="2556074"/>
                          <a:ext cx="663575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オブジェクト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7389663"/>
                </p:ext>
              </p:extLst>
            </p:nvPr>
          </p:nvGraphicFramePr>
          <p:xfrm>
            <a:off x="4025181" y="2555875"/>
            <a:ext cx="682625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1" name="数式" r:id="rId11" imgW="469800" imgH="215640" progId="Equation.3">
                    <p:embed/>
                  </p:oleObj>
                </mc:Choice>
                <mc:Fallback>
                  <p:oleObj name="数式" r:id="rId11" imgW="4698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5181" y="2555875"/>
                          <a:ext cx="682625" cy="296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オブジェクト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3441292"/>
                </p:ext>
              </p:extLst>
            </p:nvPr>
          </p:nvGraphicFramePr>
          <p:xfrm>
            <a:off x="1259632" y="2626494"/>
            <a:ext cx="682625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2" name="数式" r:id="rId13" imgW="469800" imgH="215640" progId="Equation.3">
                    <p:embed/>
                  </p:oleObj>
                </mc:Choice>
                <mc:Fallback>
                  <p:oleObj name="数式" r:id="rId13" imgW="4698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632" y="2626494"/>
                          <a:ext cx="682625" cy="29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オブジェクト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0804778"/>
                </p:ext>
              </p:extLst>
            </p:nvPr>
          </p:nvGraphicFramePr>
          <p:xfrm>
            <a:off x="2771800" y="2564904"/>
            <a:ext cx="665162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3" name="数式" r:id="rId15" imgW="457200" imgH="215640" progId="Equation.3">
                    <p:embed/>
                  </p:oleObj>
                </mc:Choice>
                <mc:Fallback>
                  <p:oleObj name="数式" r:id="rId15" imgW="4572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1800" y="2564904"/>
                          <a:ext cx="665162" cy="29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1" name="直線矢印コネクタ 50"/>
            <p:cNvCxnSpPr>
              <a:endCxn id="12" idx="0"/>
            </p:cNvCxnSpPr>
            <p:nvPr/>
          </p:nvCxnSpPr>
          <p:spPr>
            <a:xfrm flipH="1">
              <a:off x="1007604" y="3861048"/>
              <a:ext cx="108012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>
              <a:endCxn id="13" idx="0"/>
            </p:cNvCxnSpPr>
            <p:nvPr/>
          </p:nvCxnSpPr>
          <p:spPr>
            <a:xfrm>
              <a:off x="1331640" y="3861048"/>
              <a:ext cx="108012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>
              <a:endCxn id="14" idx="0"/>
            </p:cNvCxnSpPr>
            <p:nvPr/>
          </p:nvCxnSpPr>
          <p:spPr>
            <a:xfrm flipH="1">
              <a:off x="1871700" y="3861048"/>
              <a:ext cx="108012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>
              <a:endCxn id="15" idx="0"/>
            </p:cNvCxnSpPr>
            <p:nvPr/>
          </p:nvCxnSpPr>
          <p:spPr>
            <a:xfrm>
              <a:off x="2195736" y="3861048"/>
              <a:ext cx="108012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矢印コネクタ 54"/>
            <p:cNvCxnSpPr>
              <a:endCxn id="16" idx="0"/>
            </p:cNvCxnSpPr>
            <p:nvPr/>
          </p:nvCxnSpPr>
          <p:spPr>
            <a:xfrm flipH="1">
              <a:off x="2735796" y="3861048"/>
              <a:ext cx="108012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矢印コネクタ 55"/>
            <p:cNvCxnSpPr>
              <a:endCxn id="31" idx="0"/>
            </p:cNvCxnSpPr>
            <p:nvPr/>
          </p:nvCxnSpPr>
          <p:spPr>
            <a:xfrm>
              <a:off x="3059832" y="3861048"/>
              <a:ext cx="108012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矢印コネクタ 56"/>
            <p:cNvCxnSpPr>
              <a:endCxn id="32" idx="0"/>
            </p:cNvCxnSpPr>
            <p:nvPr/>
          </p:nvCxnSpPr>
          <p:spPr>
            <a:xfrm flipH="1">
              <a:off x="4031940" y="3861048"/>
              <a:ext cx="108012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線矢印コネクタ 57"/>
            <p:cNvCxnSpPr>
              <a:endCxn id="17" idx="0"/>
            </p:cNvCxnSpPr>
            <p:nvPr/>
          </p:nvCxnSpPr>
          <p:spPr>
            <a:xfrm>
              <a:off x="4355976" y="3861048"/>
              <a:ext cx="108012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矢印コネクタ 58"/>
            <p:cNvCxnSpPr>
              <a:endCxn id="18" idx="0"/>
            </p:cNvCxnSpPr>
            <p:nvPr/>
          </p:nvCxnSpPr>
          <p:spPr>
            <a:xfrm flipH="1">
              <a:off x="4896036" y="3861048"/>
              <a:ext cx="108012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矢印コネクタ 59"/>
            <p:cNvCxnSpPr>
              <a:endCxn id="19" idx="0"/>
            </p:cNvCxnSpPr>
            <p:nvPr/>
          </p:nvCxnSpPr>
          <p:spPr>
            <a:xfrm>
              <a:off x="5201642" y="3861048"/>
              <a:ext cx="126442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矢印コネクタ 60"/>
            <p:cNvCxnSpPr>
              <a:endCxn id="20" idx="0"/>
            </p:cNvCxnSpPr>
            <p:nvPr/>
          </p:nvCxnSpPr>
          <p:spPr>
            <a:xfrm flipH="1">
              <a:off x="5760132" y="3861048"/>
              <a:ext cx="108012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線矢印コネクタ 61"/>
            <p:cNvCxnSpPr>
              <a:endCxn id="21" idx="0"/>
            </p:cNvCxnSpPr>
            <p:nvPr/>
          </p:nvCxnSpPr>
          <p:spPr>
            <a:xfrm>
              <a:off x="6084168" y="3861048"/>
              <a:ext cx="108012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3" name="オブジェクト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755318"/>
              </p:ext>
            </p:extLst>
          </p:nvPr>
        </p:nvGraphicFramePr>
        <p:xfrm>
          <a:off x="970260" y="4935637"/>
          <a:ext cx="16573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4" name="数式" r:id="rId17" imgW="660400" imgH="203200" progId="Equation.3">
                  <p:embed/>
                </p:oleObj>
              </mc:Choice>
              <mc:Fallback>
                <p:oleObj name="数式" r:id="rId17" imgW="660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260" y="4935637"/>
                        <a:ext cx="165735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977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>
                <a:latin typeface="+mn-ea"/>
              </a:rPr>
              <a:t>論理式のサイズが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十分に減少</a:t>
            </a:r>
            <a:endParaRPr lang="en-US" altLang="ja-JP" dirty="0" smtClean="0">
              <a:solidFill>
                <a:srgbClr val="FF0000"/>
              </a:solidFill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 </a:t>
            </a:r>
            <a:r>
              <a:rPr lang="ja-JP" altLang="en-US" dirty="0" smtClean="0">
                <a:latin typeface="+mn-ea"/>
              </a:rPr>
              <a:t>アルゴリズムの</a:t>
            </a:r>
            <a:r>
              <a:rPr lang="en-US" altLang="ja-JP" dirty="0" smtClean="0">
                <a:latin typeface="+mn-ea"/>
              </a:rPr>
              <a:t>“if”</a:t>
            </a:r>
            <a:r>
              <a:rPr lang="ja-JP" altLang="en-US" dirty="0" smtClean="0">
                <a:latin typeface="+mn-ea"/>
              </a:rPr>
              <a:t>条件を満たす．</a:t>
            </a:r>
            <a:endParaRPr lang="en-US" altLang="ja-JP" dirty="0" smtClean="0">
              <a:latin typeface="+mn-ea"/>
            </a:endParaRPr>
          </a:p>
          <a:p>
            <a:endParaRPr lang="en-US" altLang="ja-JP" sz="2800" dirty="0" smtClean="0">
              <a:solidFill>
                <a:srgbClr val="FF0000"/>
              </a:solidFill>
              <a:latin typeface="+mn-ea"/>
            </a:endParaRPr>
          </a:p>
          <a:p>
            <a:pPr>
              <a:buNone/>
            </a:pPr>
            <a:endParaRPr lang="en-US" altLang="ja-JP" sz="2800" dirty="0" smtClean="0">
              <a:solidFill>
                <a:srgbClr val="FF0000"/>
              </a:solidFill>
              <a:latin typeface="+mn-ea"/>
            </a:endParaRPr>
          </a:p>
          <a:p>
            <a:pPr>
              <a:buNone/>
            </a:pPr>
            <a:endParaRPr lang="en-US" altLang="ja-JP" sz="2800" dirty="0" smtClean="0">
              <a:solidFill>
                <a:srgbClr val="FF0000"/>
              </a:solidFill>
              <a:latin typeface="+mn-ea"/>
            </a:endParaRPr>
          </a:p>
          <a:p>
            <a:pPr>
              <a:buNone/>
            </a:pPr>
            <a:endParaRPr lang="en-US" altLang="ja-JP" sz="2800" dirty="0" smtClean="0">
              <a:solidFill>
                <a:srgbClr val="FF0000"/>
              </a:solidFill>
              <a:latin typeface="+mn-ea"/>
            </a:endParaRPr>
          </a:p>
          <a:p>
            <a:pPr>
              <a:buNone/>
            </a:pPr>
            <a:endParaRPr lang="en-US" altLang="ja-JP" sz="2800" dirty="0" smtClean="0">
              <a:solidFill>
                <a:srgbClr val="FF0000"/>
              </a:solidFill>
              <a:latin typeface="+mn-ea"/>
            </a:endParaRPr>
          </a:p>
          <a:p>
            <a:pPr marL="118872" indent="0">
              <a:buNone/>
            </a:pPr>
            <a:endParaRPr lang="en-US" altLang="ja-JP" sz="2800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Time Complexity: </a:t>
            </a:r>
          </a:p>
        </p:txBody>
      </p:sp>
      <p:graphicFrame>
        <p:nvGraphicFramePr>
          <p:cNvPr id="512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621676"/>
              </p:ext>
            </p:extLst>
          </p:nvPr>
        </p:nvGraphicFramePr>
        <p:xfrm>
          <a:off x="1187624" y="6016694"/>
          <a:ext cx="69421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" name="数式" r:id="rId3" imgW="3162300" imgH="228600" progId="Equation.3">
                  <p:embed/>
                </p:oleObj>
              </mc:Choice>
              <mc:Fallback>
                <p:oleObj name="数式" r:id="rId3" imgW="3162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6016694"/>
                        <a:ext cx="6942137" cy="504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最後は全探索</a:t>
            </a:r>
            <a:endParaRPr kumimoji="1" lang="ja-JP" altLang="en-US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015358"/>
              </p:ext>
            </p:extLst>
          </p:nvPr>
        </p:nvGraphicFramePr>
        <p:xfrm>
          <a:off x="1466920" y="2963689"/>
          <a:ext cx="6329296" cy="2337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" name="数式" r:id="rId5" imgW="2997200" imgH="1104900" progId="Equation.3">
                  <p:embed/>
                </p:oleObj>
              </mc:Choice>
              <mc:Fallback>
                <p:oleObj name="数式" r:id="rId5" imgW="2997200" imgH="1104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920" y="2963689"/>
                        <a:ext cx="6329296" cy="2337294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rgbClr val="00009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416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55448"/>
            <a:ext cx="8712968" cy="1252728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+mj-ea"/>
              </a:rPr>
              <a:t>我々の結果：</a:t>
            </a:r>
            <a:r>
              <a:rPr kumimoji="1" lang="en-US" altLang="ja-JP" dirty="0" smtClean="0">
                <a:latin typeface="+mj-ea"/>
              </a:rPr>
              <a:t>General Formula SAT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75191"/>
            <a:ext cx="8363272" cy="4894169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+mn-ea"/>
              </a:rPr>
              <a:t>General Formula-SAT : </a:t>
            </a:r>
          </a:p>
          <a:p>
            <a:pPr lvl="1"/>
            <a:r>
              <a:rPr lang="en-US" altLang="ja-JP" dirty="0" smtClean="0">
                <a:solidFill>
                  <a:srgbClr val="008000"/>
                </a:solidFill>
                <a:latin typeface="+mn-ea"/>
              </a:rPr>
              <a:t>[with Tamaki (CCC 2012, CC 2013)]</a:t>
            </a:r>
            <a:endParaRPr lang="en-US" altLang="ja-JP" dirty="0">
              <a:solidFill>
                <a:srgbClr val="008000"/>
              </a:solidFill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素子</a:t>
            </a:r>
            <a:r>
              <a:rPr lang="en-US" altLang="ja-JP" dirty="0" smtClean="0">
                <a:latin typeface="+mn-ea"/>
              </a:rPr>
              <a:t> : AND, OR, NOT(only literal), 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XOR</a:t>
            </a:r>
            <a:endParaRPr lang="en-US" altLang="ja-JP" dirty="0">
              <a:solidFill>
                <a:srgbClr val="FF0000"/>
              </a:solidFill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入力</a:t>
            </a:r>
            <a:r>
              <a:rPr lang="en-US" altLang="ja-JP" dirty="0" smtClean="0">
                <a:latin typeface="+mn-ea"/>
              </a:rPr>
              <a:t>:2  </a:t>
            </a:r>
            <a:r>
              <a:rPr lang="ja-JP" altLang="en-US" dirty="0" smtClean="0">
                <a:latin typeface="+mn-ea"/>
              </a:rPr>
              <a:t>出力</a:t>
            </a:r>
            <a:r>
              <a:rPr lang="en-US" altLang="ja-JP" dirty="0" smtClean="0">
                <a:latin typeface="+mn-ea"/>
              </a:rPr>
              <a:t> : 1   (Binary-Tree)</a:t>
            </a:r>
          </a:p>
          <a:p>
            <a:pPr lvl="1"/>
            <a:r>
              <a:rPr lang="ja-JP" altLang="en-US" dirty="0" smtClean="0">
                <a:latin typeface="+mn-ea"/>
              </a:rPr>
              <a:t>素子数</a:t>
            </a:r>
            <a:r>
              <a:rPr lang="en-US" altLang="ja-JP" dirty="0" smtClean="0">
                <a:latin typeface="+mn-ea"/>
              </a:rPr>
              <a:t> : </a:t>
            </a:r>
            <a:r>
              <a:rPr lang="en-US" altLang="ja-JP" dirty="0" err="1" smtClean="0">
                <a:latin typeface="+mn-ea"/>
              </a:rPr>
              <a:t>cn</a:t>
            </a:r>
            <a:endParaRPr lang="en-US" altLang="ja-JP" dirty="0" smtClean="0">
              <a:latin typeface="+mn-ea"/>
            </a:endParaRPr>
          </a:p>
          <a:p>
            <a:pPr lvl="1"/>
            <a:endParaRPr lang="en-US" altLang="ja-JP" dirty="0">
              <a:latin typeface="+mn-ea"/>
            </a:endParaRPr>
          </a:p>
          <a:p>
            <a:r>
              <a:rPr lang="en-US" altLang="ja-JP" sz="2800" dirty="0" smtClean="0">
                <a:latin typeface="+mn-ea"/>
              </a:rPr>
              <a:t>Result:  Restriction + Gaussian Elimination</a:t>
            </a:r>
          </a:p>
          <a:p>
            <a:pPr lvl="2"/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58911"/>
            <a:ext cx="7073217" cy="418361"/>
          </a:xfrm>
          <a:prstGeom prst="rect">
            <a:avLst/>
          </a:prstGeom>
        </p:spPr>
      </p:pic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960683"/>
            <a:ext cx="2151219" cy="78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4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Restriction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が効かない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...</a:t>
            </a:r>
          </a:p>
          <a:p>
            <a:pPr lvl="1"/>
            <a:r>
              <a:rPr lang="ja-JP" altLang="en-US" sz="3200" dirty="0" smtClean="0">
                <a:latin typeface="+mn-ea"/>
              </a:rPr>
              <a:t>以下の式はどの変数に</a:t>
            </a:r>
            <a:r>
              <a:rPr lang="en-US" altLang="ja-JP" sz="3200" dirty="0" smtClean="0">
                <a:latin typeface="+mn-ea"/>
              </a:rPr>
              <a:t>0/1</a:t>
            </a:r>
            <a:r>
              <a:rPr lang="ja-JP" altLang="en-US" sz="3200" dirty="0" smtClean="0">
                <a:latin typeface="+mn-ea"/>
              </a:rPr>
              <a:t>を割り当てても，サイズが変数の出現頻度分しか減少しない．</a:t>
            </a:r>
            <a:endParaRPr lang="en-US" altLang="ja-JP" sz="3200" dirty="0" smtClean="0">
              <a:latin typeface="+mn-ea"/>
            </a:endParaRPr>
          </a:p>
          <a:p>
            <a:pPr lvl="1"/>
            <a:endParaRPr lang="en-US" altLang="ja-JP" sz="3200" dirty="0" smtClean="0">
              <a:latin typeface="+mn-ea"/>
            </a:endParaRPr>
          </a:p>
          <a:p>
            <a:pPr lvl="1"/>
            <a:endParaRPr lang="en-US" altLang="ja-JP" sz="3200" dirty="0">
              <a:latin typeface="+mn-ea"/>
            </a:endParaRPr>
          </a:p>
          <a:p>
            <a:pPr lvl="1"/>
            <a:endParaRPr lang="en-US" altLang="ja-JP" sz="3200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でも，上の式は充足判定は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簡単</a:t>
            </a:r>
            <a:r>
              <a:rPr lang="ja-JP" altLang="en-US" dirty="0" smtClean="0">
                <a:latin typeface="+mn-ea"/>
              </a:rPr>
              <a:t>！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dirty="0" smtClean="0">
                <a:latin typeface="+mj-ea"/>
              </a:rPr>
              <a:t>General Formula</a:t>
            </a:r>
            <a:r>
              <a:rPr lang="ja-JP" altLang="en-US" sz="4800" dirty="0" smtClean="0">
                <a:latin typeface="+mj-ea"/>
              </a:rPr>
              <a:t>の難しさ</a:t>
            </a:r>
            <a:endParaRPr kumimoji="1" lang="ja-JP" altLang="en-US" sz="4800" dirty="0">
              <a:latin typeface="+mj-ea"/>
            </a:endParaRPr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433196"/>
            <a:ext cx="4521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3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sz="2800" dirty="0" smtClean="0"/>
              <a:t>以下のケースも困る</a:t>
            </a:r>
            <a:r>
              <a:rPr lang="en-US" altLang="ja-JP" sz="2800" dirty="0" smtClean="0"/>
              <a:t>…</a:t>
            </a:r>
          </a:p>
          <a:p>
            <a:endParaRPr lang="en-US" altLang="ja-JP" sz="2800" dirty="0">
              <a:solidFill>
                <a:srgbClr val="FF0000"/>
              </a:solidFill>
            </a:endParaRPr>
          </a:p>
          <a:p>
            <a:endParaRPr lang="en-US" altLang="ja-JP" sz="2800" dirty="0" smtClean="0">
              <a:solidFill>
                <a:srgbClr val="FF0000"/>
              </a:solidFill>
            </a:endParaRPr>
          </a:p>
          <a:p>
            <a:endParaRPr lang="en-US" altLang="ja-JP" sz="2800" dirty="0">
              <a:solidFill>
                <a:srgbClr val="FF0000"/>
              </a:solidFill>
            </a:endParaRPr>
          </a:p>
          <a:p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sz="2800" dirty="0" smtClean="0">
                <a:solidFill>
                  <a:srgbClr val="FF0000"/>
                </a:solidFill>
              </a:rPr>
              <a:t>実はこれも簡単に充足可能性の判定はできる．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/>
              <a:t>連立線形方程式を解けばいい！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ガウスの消去法で多項式時間でとける．</a:t>
            </a:r>
            <a:endParaRPr lang="en-US" altLang="ja-JP" dirty="0" smtClean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dirty="0">
                <a:latin typeface="+mj-ea"/>
              </a:rPr>
              <a:t>General Formula</a:t>
            </a:r>
            <a:r>
              <a:rPr lang="ja-JP" altLang="en-US" sz="4400" dirty="0">
                <a:latin typeface="+mj-ea"/>
              </a:rPr>
              <a:t>の難しさ</a:t>
            </a:r>
            <a:endParaRPr kumimoji="1" lang="ja-JP" altLang="en-US" dirty="0"/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53" y="2492896"/>
            <a:ext cx="4696063" cy="1160073"/>
          </a:xfrm>
          <a:prstGeom prst="rect">
            <a:avLst/>
          </a:prstGeom>
        </p:spPr>
      </p:pic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58" y="5568553"/>
            <a:ext cx="4237836" cy="109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0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775191"/>
            <a:ext cx="8507288" cy="4625609"/>
          </a:xfrm>
        </p:spPr>
        <p:txBody>
          <a:bodyPr>
            <a:noAutofit/>
          </a:bodyPr>
          <a:lstStyle/>
          <a:p>
            <a:r>
              <a:rPr lang="ja-JP" altLang="en-US" sz="2800" dirty="0" smtClean="0"/>
              <a:t>連立線形方程式に問題を還元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>
              <a:solidFill>
                <a:srgbClr val="FF0000"/>
              </a:solidFill>
            </a:endParaRPr>
          </a:p>
          <a:p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sz="2800" dirty="0" smtClean="0"/>
              <a:t>充足可能性を　　時間で判定．</a:t>
            </a:r>
            <a:endParaRPr lang="en-US" altLang="ja-JP" sz="2800" dirty="0" smtClean="0"/>
          </a:p>
          <a:p>
            <a:endParaRPr lang="en-US" altLang="ja-JP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ja-JP" sz="2800" dirty="0" smtClean="0"/>
              <a:t>   </a:t>
            </a:r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 </a:t>
            </a:r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204686"/>
              </p:ext>
            </p:extLst>
          </p:nvPr>
        </p:nvGraphicFramePr>
        <p:xfrm>
          <a:off x="755576" y="5013176"/>
          <a:ext cx="7426326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4" name="数式" r:id="rId3" imgW="2958840" imgH="457200" progId="Equation.3">
                  <p:embed/>
                </p:oleObj>
              </mc:Choice>
              <mc:Fallback>
                <p:oleObj name="数式" r:id="rId3" imgW="2958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013176"/>
                        <a:ext cx="7426326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087777"/>
              </p:ext>
            </p:extLst>
          </p:nvPr>
        </p:nvGraphicFramePr>
        <p:xfrm>
          <a:off x="2950279" y="4352823"/>
          <a:ext cx="5095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5" name="数式" r:id="rId5" imgW="203040" imgH="190440" progId="Equation.3">
                  <p:embed/>
                </p:oleObj>
              </mc:Choice>
              <mc:Fallback>
                <p:oleObj name="数式" r:id="rId5" imgW="203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0279" y="4352823"/>
                        <a:ext cx="509588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連立線形方程式を解く！</a:t>
            </a:r>
            <a:endParaRPr kumimoji="1" lang="ja-JP" altLang="en-US" dirty="0"/>
          </a:p>
        </p:txBody>
      </p:sp>
      <p:pic>
        <p:nvPicPr>
          <p:cNvPr id="48" name="図 4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3193182" cy="1684209"/>
          </a:xfrm>
          <a:prstGeom prst="rect">
            <a:avLst/>
          </a:prstGeom>
        </p:spPr>
      </p:pic>
      <p:grpSp>
        <p:nvGrpSpPr>
          <p:cNvPr id="7" name="図形グループ 6"/>
          <p:cNvGrpSpPr/>
          <p:nvPr/>
        </p:nvGrpSpPr>
        <p:grpSpPr>
          <a:xfrm>
            <a:off x="5513636" y="1735609"/>
            <a:ext cx="3528392" cy="3024336"/>
            <a:chOff x="5580112" y="2348880"/>
            <a:chExt cx="3528392" cy="3024336"/>
          </a:xfrm>
        </p:grpSpPr>
        <p:sp>
          <p:nvSpPr>
            <p:cNvPr id="11" name="二等辺三角形 10"/>
            <p:cNvSpPr/>
            <p:nvPr/>
          </p:nvSpPr>
          <p:spPr>
            <a:xfrm>
              <a:off x="5580112" y="3861048"/>
              <a:ext cx="705678" cy="1046886"/>
            </a:xfrm>
            <a:prstGeom prst="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7119774" y="2581521"/>
              <a:ext cx="384915" cy="34896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∧</a:t>
              </a:r>
              <a:endParaRPr kumimoji="1" lang="ja-JP" altLang="en-US" dirty="0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6349943" y="3138266"/>
              <a:ext cx="384915" cy="34896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/>
                <a:t>∨</a:t>
              </a:r>
              <a:endParaRPr kumimoji="1" lang="ja-JP" altLang="en-US" dirty="0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8110614" y="3163124"/>
              <a:ext cx="384915" cy="34896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∧</a:t>
              </a:r>
              <a:endParaRPr kumimoji="1" lang="ja-JP" altLang="en-US" dirty="0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6699257" y="3796154"/>
              <a:ext cx="384915" cy="34896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∧</a:t>
              </a:r>
              <a:endParaRPr kumimoji="1" lang="ja-JP" altLang="en-US" dirty="0"/>
            </a:p>
          </p:txBody>
        </p:sp>
        <p:cxnSp>
          <p:nvCxnSpPr>
            <p:cNvPr id="22" name="直線矢印コネクタ 21"/>
            <p:cNvCxnSpPr>
              <a:stCxn id="31" idx="0"/>
              <a:endCxn id="19" idx="3"/>
            </p:cNvCxnSpPr>
            <p:nvPr/>
          </p:nvCxnSpPr>
          <p:spPr>
            <a:xfrm flipV="1">
              <a:off x="6588224" y="4094012"/>
              <a:ext cx="167402" cy="343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>
              <a:stCxn id="41" idx="0"/>
              <a:endCxn id="19" idx="5"/>
            </p:cNvCxnSpPr>
            <p:nvPr/>
          </p:nvCxnSpPr>
          <p:spPr>
            <a:xfrm flipH="1" flipV="1">
              <a:off x="7027803" y="4094011"/>
              <a:ext cx="277221" cy="2323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>
              <a:stCxn id="11" idx="0"/>
              <a:endCxn id="14" idx="3"/>
            </p:cNvCxnSpPr>
            <p:nvPr/>
          </p:nvCxnSpPr>
          <p:spPr>
            <a:xfrm flipV="1">
              <a:off x="5932951" y="3436123"/>
              <a:ext cx="473361" cy="4249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>
              <a:stCxn id="19" idx="0"/>
              <a:endCxn id="14" idx="5"/>
            </p:cNvCxnSpPr>
            <p:nvPr/>
          </p:nvCxnSpPr>
          <p:spPr>
            <a:xfrm flipH="1" flipV="1">
              <a:off x="6678489" y="3436123"/>
              <a:ext cx="213226" cy="3600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>
              <a:stCxn id="14" idx="0"/>
              <a:endCxn id="13" idx="3"/>
            </p:cNvCxnSpPr>
            <p:nvPr/>
          </p:nvCxnSpPr>
          <p:spPr>
            <a:xfrm flipV="1">
              <a:off x="6542401" y="2879379"/>
              <a:ext cx="633743" cy="2588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>
              <a:stCxn id="43" idx="0"/>
              <a:endCxn id="17" idx="3"/>
            </p:cNvCxnSpPr>
            <p:nvPr/>
          </p:nvCxnSpPr>
          <p:spPr>
            <a:xfrm flipV="1">
              <a:off x="8010702" y="3460982"/>
              <a:ext cx="156281" cy="4582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>
              <a:stCxn id="47" idx="0"/>
              <a:endCxn id="17" idx="5"/>
            </p:cNvCxnSpPr>
            <p:nvPr/>
          </p:nvCxnSpPr>
          <p:spPr>
            <a:xfrm flipH="1" flipV="1">
              <a:off x="8439160" y="3460982"/>
              <a:ext cx="341373" cy="4582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>
              <a:stCxn id="17" idx="0"/>
              <a:endCxn id="13" idx="5"/>
            </p:cNvCxnSpPr>
            <p:nvPr/>
          </p:nvCxnSpPr>
          <p:spPr>
            <a:xfrm flipH="1" flipV="1">
              <a:off x="7448320" y="2879379"/>
              <a:ext cx="854752" cy="2837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>
              <a:stCxn id="13" idx="0"/>
            </p:cNvCxnSpPr>
            <p:nvPr/>
          </p:nvCxnSpPr>
          <p:spPr>
            <a:xfrm flipV="1">
              <a:off x="7312232" y="2348880"/>
              <a:ext cx="0" cy="2326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二等辺三角形 40"/>
            <p:cNvSpPr/>
            <p:nvPr/>
          </p:nvSpPr>
          <p:spPr>
            <a:xfrm>
              <a:off x="6927316" y="4326330"/>
              <a:ext cx="705678" cy="1046886"/>
            </a:xfrm>
            <a:prstGeom prst="triangle">
              <a:avLst>
                <a:gd name="adj" fmla="val 53524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" name="二等辺三角形 42"/>
            <p:cNvSpPr/>
            <p:nvPr/>
          </p:nvSpPr>
          <p:spPr>
            <a:xfrm>
              <a:off x="7632995" y="3919208"/>
              <a:ext cx="705678" cy="1046886"/>
            </a:xfrm>
            <a:prstGeom prst="triangle">
              <a:avLst>
                <a:gd name="adj" fmla="val 53524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二等辺三角形 46"/>
            <p:cNvSpPr/>
            <p:nvPr/>
          </p:nvSpPr>
          <p:spPr>
            <a:xfrm>
              <a:off x="8402826" y="3919208"/>
              <a:ext cx="705678" cy="1046886"/>
            </a:xfrm>
            <a:prstGeom prst="triangle">
              <a:avLst>
                <a:gd name="adj" fmla="val 53524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5708417" y="4442651"/>
              <a:ext cx="384915" cy="34896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＋</a:t>
              </a:r>
              <a:endParaRPr kumimoji="1" lang="ja-JP" altLang="en-US" dirty="0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7119774" y="4907934"/>
              <a:ext cx="384915" cy="34896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＋</a:t>
              </a:r>
              <a:endParaRPr kumimoji="1" lang="ja-JP" altLang="en-US" dirty="0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7825452" y="4500811"/>
              <a:ext cx="384915" cy="34896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＋</a:t>
              </a:r>
              <a:endParaRPr kumimoji="1" lang="ja-JP" altLang="en-US" dirty="0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8568549" y="4500811"/>
              <a:ext cx="384915" cy="34896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＋</a:t>
              </a:r>
              <a:endParaRPr kumimoji="1" lang="ja-JP" altLang="en-US" dirty="0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6372200" y="4437112"/>
              <a:ext cx="432048" cy="43204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aphicFrame>
          <p:nvGraphicFramePr>
            <p:cNvPr id="32" name="オブジェクト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5935233"/>
                </p:ext>
              </p:extLst>
            </p:nvPr>
          </p:nvGraphicFramePr>
          <p:xfrm>
            <a:off x="6444208" y="4509120"/>
            <a:ext cx="204787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46" name="数式" r:id="rId8" imgW="114300" imgH="139700" progId="Equation.3">
                    <p:embed/>
                  </p:oleObj>
                </mc:Choice>
                <mc:Fallback>
                  <p:oleObj name="数式" r:id="rId8" imgW="1143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4208" y="4509120"/>
                          <a:ext cx="204787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919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775191"/>
            <a:ext cx="8507288" cy="4625609"/>
          </a:xfrm>
        </p:spPr>
        <p:txBody>
          <a:bodyPr>
            <a:noAutofit/>
          </a:bodyPr>
          <a:lstStyle/>
          <a:p>
            <a:r>
              <a:rPr lang="ja-JP" altLang="en-US" dirty="0" smtClean="0">
                <a:latin typeface="+mn-ea"/>
              </a:rPr>
              <a:t>場合分け（</a:t>
            </a:r>
            <a:r>
              <a:rPr lang="en-US" altLang="ja-JP" dirty="0" smtClean="0">
                <a:latin typeface="+mn-ea"/>
              </a:rPr>
              <a:t>m</a:t>
            </a:r>
            <a:r>
              <a:rPr lang="ja-JP" altLang="en-US" dirty="0" smtClean="0">
                <a:latin typeface="+mn-ea"/>
              </a:rPr>
              <a:t>は線形方程式の数）</a:t>
            </a:r>
            <a:endParaRPr lang="en-US" altLang="ja-JP" dirty="0" smtClean="0">
              <a:latin typeface="+mn-ea"/>
            </a:endParaRPr>
          </a:p>
          <a:p>
            <a:r>
              <a:rPr lang="en-US" altLang="ja-JP" dirty="0">
                <a:latin typeface="+mn-ea"/>
              </a:rPr>
              <a:t>m</a:t>
            </a:r>
            <a:r>
              <a:rPr lang="ja-JP" altLang="en-US" dirty="0" smtClean="0">
                <a:latin typeface="+mn-ea"/>
              </a:rPr>
              <a:t>が小さい</a:t>
            </a:r>
            <a:r>
              <a:rPr lang="en-US" altLang="ja-JP" dirty="0" smtClean="0">
                <a:latin typeface="+mn-ea"/>
              </a:rPr>
              <a:t>  </a:t>
            </a:r>
          </a:p>
          <a:p>
            <a:pPr lvl="1"/>
            <a:r>
              <a:rPr lang="ja-JP" altLang="ja-JP" sz="2400" dirty="0">
                <a:latin typeface="+mn-ea"/>
              </a:rPr>
              <a:t>　</a:t>
            </a:r>
            <a:r>
              <a:rPr lang="en-US" altLang="ja-JP" sz="2400" dirty="0" smtClean="0">
                <a:latin typeface="+mn-ea"/>
              </a:rPr>
              <a:t> </a:t>
            </a:r>
            <a:r>
              <a:rPr lang="ja-JP" altLang="en-US" sz="2400" dirty="0" smtClean="0">
                <a:latin typeface="+mn-ea"/>
              </a:rPr>
              <a:t>時間で充足可能性を判定可能</a:t>
            </a:r>
            <a:endParaRPr lang="en-US" altLang="ja-JP" sz="2400" dirty="0" smtClean="0">
              <a:latin typeface="+mn-ea"/>
            </a:endParaRPr>
          </a:p>
          <a:p>
            <a:pPr lvl="1"/>
            <a:endParaRPr lang="en-US" altLang="ja-JP" sz="2400" dirty="0"/>
          </a:p>
          <a:p>
            <a:pPr marL="118872" indent="0">
              <a:buNone/>
            </a:pPr>
            <a:endParaRPr lang="en-US" altLang="ja-JP" dirty="0"/>
          </a:p>
          <a:p>
            <a:r>
              <a:rPr lang="en-US" altLang="ja-JP" dirty="0" smtClean="0">
                <a:latin typeface="+mn-ea"/>
              </a:rPr>
              <a:t>m</a:t>
            </a:r>
            <a:r>
              <a:rPr lang="ja-JP" altLang="en-US" dirty="0" smtClean="0">
                <a:latin typeface="+mn-ea"/>
              </a:rPr>
              <a:t>が小さくない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 err="1" smtClean="0">
                <a:latin typeface="+mn-ea"/>
              </a:rPr>
              <a:t>Santhanam</a:t>
            </a:r>
            <a:r>
              <a:rPr lang="ja-JP" altLang="en-US" dirty="0" smtClean="0">
                <a:latin typeface="+mn-ea"/>
              </a:rPr>
              <a:t>のアルゴリズムを少し改変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いい性質が存在！</a:t>
            </a:r>
            <a:endParaRPr lang="en-US" altLang="ja-JP" dirty="0" smtClean="0">
              <a:solidFill>
                <a:srgbClr val="FF0000"/>
              </a:solidFill>
              <a:latin typeface="+mn-ea"/>
            </a:endParaRPr>
          </a:p>
        </p:txBody>
      </p:sp>
      <p:graphicFrame>
        <p:nvGraphicFramePr>
          <p:cNvPr id="573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534612"/>
              </p:ext>
            </p:extLst>
          </p:nvPr>
        </p:nvGraphicFramePr>
        <p:xfrm>
          <a:off x="891898" y="2801655"/>
          <a:ext cx="5095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0" name="数式" r:id="rId3" imgW="203040" imgH="190440" progId="Equation.3">
                  <p:embed/>
                </p:oleObj>
              </mc:Choice>
              <mc:Fallback>
                <p:oleObj name="数式" r:id="rId3" imgW="203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898" y="2801655"/>
                        <a:ext cx="509588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アルゴリズムの概要</a:t>
            </a:r>
            <a:endParaRPr kumimoji="1" lang="ja-JP" altLang="en-US" dirty="0"/>
          </a:p>
        </p:txBody>
      </p:sp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174" y="2437388"/>
            <a:ext cx="3193182" cy="1684209"/>
          </a:xfrm>
          <a:prstGeom prst="rect">
            <a:avLst/>
          </a:prstGeom>
        </p:spPr>
      </p:pic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81820"/>
            <a:ext cx="1889256" cy="419835"/>
          </a:xfrm>
          <a:prstGeom prst="rect">
            <a:avLst/>
          </a:prstGeom>
        </p:spPr>
      </p:pic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847" y="4256405"/>
            <a:ext cx="1889256" cy="4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n-ea"/>
                <a:ea typeface="+mn-ea"/>
              </a:rPr>
              <a:t>P/poly ⊆ P ??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747689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latin typeface="+mn-ea"/>
              </a:rPr>
              <a:t>一様性</a:t>
            </a:r>
            <a:r>
              <a:rPr lang="en-US" altLang="ja-JP" sz="2800" dirty="0" smtClean="0">
                <a:latin typeface="+mn-ea"/>
              </a:rPr>
              <a:t>(uniform) vs. </a:t>
            </a:r>
            <a:r>
              <a:rPr lang="ja-JP" altLang="en-US" sz="2800" dirty="0" smtClean="0">
                <a:latin typeface="+mn-ea"/>
              </a:rPr>
              <a:t>非一様性</a:t>
            </a:r>
            <a:r>
              <a:rPr lang="en-US" altLang="ja-JP" sz="2800" dirty="0" smtClean="0">
                <a:latin typeface="+mn-ea"/>
              </a:rPr>
              <a:t>(non-uniform)</a:t>
            </a:r>
            <a:endParaRPr lang="en-US" altLang="ja-JP" sz="2400" dirty="0">
              <a:latin typeface="+mn-ea"/>
            </a:endParaRPr>
          </a:p>
          <a:p>
            <a:endParaRPr lang="en-US" altLang="ja-JP" sz="2800" dirty="0" smtClean="0">
              <a:latin typeface="+mn-ea"/>
            </a:endParaRPr>
          </a:p>
        </p:txBody>
      </p:sp>
      <p:grpSp>
        <p:nvGrpSpPr>
          <p:cNvPr id="19" name="図形グループ 18"/>
          <p:cNvGrpSpPr/>
          <p:nvPr/>
        </p:nvGrpSpPr>
        <p:grpSpPr>
          <a:xfrm>
            <a:off x="632526" y="4763704"/>
            <a:ext cx="3298779" cy="825124"/>
            <a:chOff x="2030320" y="3654720"/>
            <a:chExt cx="3991523" cy="998400"/>
          </a:xfrm>
        </p:grpSpPr>
        <p:grpSp>
          <p:nvGrpSpPr>
            <p:cNvPr id="14" name="図形グループ 13"/>
            <p:cNvGrpSpPr/>
            <p:nvPr/>
          </p:nvGrpSpPr>
          <p:grpSpPr>
            <a:xfrm>
              <a:off x="2030320" y="4236000"/>
              <a:ext cx="3991523" cy="417120"/>
              <a:chOff x="1909365" y="3818880"/>
              <a:chExt cx="3991523" cy="417120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1909365" y="3818880"/>
                <a:ext cx="3991523" cy="40608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" name="直線コネクタ 5"/>
              <p:cNvCxnSpPr/>
              <p:nvPr/>
            </p:nvCxnSpPr>
            <p:spPr bwMode="auto">
              <a:xfrm>
                <a:off x="2332708" y="3818880"/>
                <a:ext cx="0" cy="40608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" name="直線コネクタ 6"/>
              <p:cNvCxnSpPr/>
              <p:nvPr/>
            </p:nvCxnSpPr>
            <p:spPr bwMode="auto">
              <a:xfrm>
                <a:off x="2770228" y="3824400"/>
                <a:ext cx="0" cy="40608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" name="直線コネクタ 7"/>
              <p:cNvCxnSpPr/>
              <p:nvPr/>
            </p:nvCxnSpPr>
            <p:spPr bwMode="auto">
              <a:xfrm>
                <a:off x="3216388" y="3829920"/>
                <a:ext cx="0" cy="40608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" name="直線コネクタ 8"/>
              <p:cNvCxnSpPr/>
              <p:nvPr/>
            </p:nvCxnSpPr>
            <p:spPr bwMode="auto">
              <a:xfrm>
                <a:off x="3653897" y="3829920"/>
                <a:ext cx="0" cy="40608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" name="直線コネクタ 9"/>
              <p:cNvCxnSpPr/>
              <p:nvPr/>
            </p:nvCxnSpPr>
            <p:spPr bwMode="auto">
              <a:xfrm>
                <a:off x="4117324" y="3829920"/>
                <a:ext cx="0" cy="40608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1" name="直線コネクタ 10"/>
              <p:cNvCxnSpPr/>
              <p:nvPr/>
            </p:nvCxnSpPr>
            <p:spPr bwMode="auto">
              <a:xfrm>
                <a:off x="4554832" y="3824400"/>
                <a:ext cx="0" cy="40608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 bwMode="auto">
              <a:xfrm>
                <a:off x="5009620" y="3829920"/>
                <a:ext cx="0" cy="40608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 bwMode="auto">
              <a:xfrm>
                <a:off x="5464408" y="3829920"/>
                <a:ext cx="0" cy="40608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5" name="正方形/長方形 14"/>
            <p:cNvSpPr/>
            <p:nvPr/>
          </p:nvSpPr>
          <p:spPr>
            <a:xfrm>
              <a:off x="2453663" y="3654720"/>
              <a:ext cx="570217" cy="3888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カギ線コネクタ 16"/>
            <p:cNvCxnSpPr>
              <a:stCxn id="15" idx="3"/>
              <a:endCxn id="4" idx="0"/>
            </p:cNvCxnSpPr>
            <p:nvPr/>
          </p:nvCxnSpPr>
          <p:spPr bwMode="auto">
            <a:xfrm>
              <a:off x="3023880" y="3849120"/>
              <a:ext cx="1002202" cy="386880"/>
            </a:xfrm>
            <a:prstGeom prst="bentConnector2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20" name="テキスト ボックス 19"/>
          <p:cNvSpPr txBox="1"/>
          <p:nvPr/>
        </p:nvSpPr>
        <p:spPr>
          <a:xfrm>
            <a:off x="449267" y="2784308"/>
            <a:ext cx="397147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+mn-ea"/>
              </a:rPr>
              <a:t>TM</a:t>
            </a:r>
            <a:r>
              <a:rPr lang="ja-JP" altLang="en-US" sz="2800" dirty="0" smtClean="0">
                <a:latin typeface="+mn-ea"/>
              </a:rPr>
              <a:t>：一様</a:t>
            </a:r>
            <a:endParaRPr lang="en-US" altLang="ja-JP" sz="2800" dirty="0" smtClean="0">
              <a:latin typeface="+mn-ea"/>
            </a:endParaRPr>
          </a:p>
          <a:p>
            <a:endParaRPr lang="en-US" altLang="ja-JP" sz="2400" dirty="0" smtClean="0">
              <a:latin typeface="+mn-ea"/>
            </a:endParaRPr>
          </a:p>
          <a:p>
            <a:r>
              <a:rPr lang="ja-JP" altLang="en-US" sz="2400" dirty="0" smtClean="0">
                <a:latin typeface="+mn-ea"/>
              </a:rPr>
              <a:t>入力</a:t>
            </a:r>
            <a:r>
              <a:rPr lang="ja-JP" altLang="en-US" sz="2400" dirty="0">
                <a:latin typeface="+mn-ea"/>
              </a:rPr>
              <a:t>の長さに</a:t>
            </a:r>
            <a:r>
              <a:rPr lang="ja-JP" altLang="en-US" sz="2400" dirty="0" smtClean="0">
                <a:latin typeface="+mn-ea"/>
              </a:rPr>
              <a:t>よらず，</a:t>
            </a:r>
            <a:r>
              <a:rPr lang="en-US" altLang="ja-JP" sz="2400" dirty="0" smtClean="0">
                <a:latin typeface="+mn-ea"/>
              </a:rPr>
              <a:t>1</a:t>
            </a:r>
            <a:r>
              <a:rPr lang="ja-JP" altLang="en-US" sz="2400" dirty="0" smtClean="0">
                <a:latin typeface="+mn-ea"/>
              </a:rPr>
              <a:t>つの構成</a:t>
            </a:r>
            <a:r>
              <a:rPr lang="ja-JP" altLang="en-US" sz="2400" dirty="0">
                <a:latin typeface="+mn-ea"/>
              </a:rPr>
              <a:t>で対応</a:t>
            </a:r>
            <a:endParaRPr lang="en-US" altLang="ja-JP" sz="2400" dirty="0">
              <a:latin typeface="+mn-ea"/>
            </a:endParaRPr>
          </a:p>
          <a:p>
            <a:pPr lvl="1"/>
            <a:endParaRPr lang="en-US" altLang="ja-JP" sz="2400" dirty="0">
              <a:latin typeface="+mn-ea"/>
            </a:endParaRPr>
          </a:p>
          <a:p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91906" y="2784308"/>
            <a:ext cx="397147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+mn-ea"/>
              </a:rPr>
              <a:t>回路：</a:t>
            </a:r>
            <a:r>
              <a:rPr lang="ja-JP" altLang="en-US" sz="2800" dirty="0" smtClean="0">
                <a:latin typeface="+mn-ea"/>
              </a:rPr>
              <a:t>非一様</a:t>
            </a:r>
            <a:endParaRPr lang="en-US" altLang="ja-JP" sz="2800" dirty="0" smtClean="0">
              <a:latin typeface="+mn-ea"/>
            </a:endParaRPr>
          </a:p>
          <a:p>
            <a:endParaRPr lang="en-US" altLang="ja-JP" sz="2800" dirty="0">
              <a:latin typeface="+mn-ea"/>
            </a:endParaRPr>
          </a:p>
          <a:p>
            <a:r>
              <a:rPr lang="ja-JP" altLang="en-US" sz="2400" dirty="0" smtClean="0">
                <a:latin typeface="+mn-ea"/>
              </a:rPr>
              <a:t>入力</a:t>
            </a:r>
            <a:r>
              <a:rPr lang="ja-JP" altLang="en-US" sz="2400" dirty="0">
                <a:latin typeface="+mn-ea"/>
              </a:rPr>
              <a:t>の長さに応じて別々の回路を用意できる</a:t>
            </a:r>
            <a:endParaRPr lang="en-US" altLang="ja-JP" sz="2400" dirty="0">
              <a:latin typeface="+mn-ea"/>
            </a:endParaRPr>
          </a:p>
          <a:p>
            <a:endParaRPr kumimoji="1" lang="ja-JP" altLang="en-US" dirty="0"/>
          </a:p>
        </p:txBody>
      </p:sp>
      <p:grpSp>
        <p:nvGrpSpPr>
          <p:cNvPr id="118" name="図形グループ 117"/>
          <p:cNvGrpSpPr/>
          <p:nvPr/>
        </p:nvGrpSpPr>
        <p:grpSpPr>
          <a:xfrm>
            <a:off x="5112188" y="4831171"/>
            <a:ext cx="3280747" cy="507709"/>
            <a:chOff x="5130069" y="5442666"/>
            <a:chExt cx="3280747" cy="507709"/>
          </a:xfrm>
        </p:grpSpPr>
        <p:grpSp>
          <p:nvGrpSpPr>
            <p:cNvPr id="113" name="図形グループ 112"/>
            <p:cNvGrpSpPr/>
            <p:nvPr/>
          </p:nvGrpSpPr>
          <p:grpSpPr>
            <a:xfrm>
              <a:off x="5130069" y="5442666"/>
              <a:ext cx="3280747" cy="507709"/>
              <a:chOff x="4976444" y="5555520"/>
              <a:chExt cx="3969705" cy="558480"/>
            </a:xfrm>
          </p:grpSpPr>
          <p:sp>
            <p:nvSpPr>
              <p:cNvPr id="107" name="角丸四角形 106"/>
              <p:cNvSpPr/>
              <p:nvPr/>
            </p:nvSpPr>
            <p:spPr>
              <a:xfrm>
                <a:off x="4976444" y="5555520"/>
                <a:ext cx="604776" cy="55296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8" name="角丸四角形 107"/>
              <p:cNvSpPr/>
              <p:nvPr/>
            </p:nvSpPr>
            <p:spPr>
              <a:xfrm>
                <a:off x="5811377" y="5555520"/>
                <a:ext cx="604776" cy="55296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9" name="角丸四角形 108"/>
              <p:cNvSpPr/>
              <p:nvPr/>
            </p:nvSpPr>
            <p:spPr>
              <a:xfrm>
                <a:off x="6568553" y="5561040"/>
                <a:ext cx="604776" cy="55296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0" name="角丸四角形 109"/>
              <p:cNvSpPr/>
              <p:nvPr/>
            </p:nvSpPr>
            <p:spPr>
              <a:xfrm>
                <a:off x="8341373" y="5555520"/>
                <a:ext cx="604776" cy="55296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1" name="テキスト ボックス 110"/>
              <p:cNvSpPr txBox="1"/>
              <p:nvPr/>
            </p:nvSpPr>
            <p:spPr>
              <a:xfrm>
                <a:off x="7265954" y="5657854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・・・</a:t>
                </a:r>
                <a:endParaRPr kumimoji="1" lang="ja-JP" altLang="en-US" dirty="0"/>
              </a:p>
            </p:txBody>
          </p:sp>
        </p:grpSp>
        <p:pic>
          <p:nvPicPr>
            <p:cNvPr id="114" name="図 113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823" y="5581358"/>
              <a:ext cx="283885" cy="252343"/>
            </a:xfrm>
            <a:prstGeom prst="rect">
              <a:avLst/>
            </a:prstGeom>
          </p:spPr>
        </p:pic>
        <p:pic>
          <p:nvPicPr>
            <p:cNvPr id="115" name="図 114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5174" y="5581358"/>
              <a:ext cx="291771" cy="252343"/>
            </a:xfrm>
            <a:prstGeom prst="rect">
              <a:avLst/>
            </a:prstGeom>
          </p:spPr>
        </p:pic>
        <p:pic>
          <p:nvPicPr>
            <p:cNvPr id="116" name="図 115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0174" y="5588828"/>
              <a:ext cx="291771" cy="252343"/>
            </a:xfrm>
            <a:prstGeom prst="rect">
              <a:avLst/>
            </a:prstGeom>
          </p:spPr>
        </p:pic>
        <p:pic>
          <p:nvPicPr>
            <p:cNvPr id="117" name="図 116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3700" y="5581358"/>
              <a:ext cx="323314" cy="252343"/>
            </a:xfrm>
            <a:prstGeom prst="rect">
              <a:avLst/>
            </a:prstGeom>
          </p:spPr>
        </p:pic>
      </p:grpSp>
      <p:grpSp>
        <p:nvGrpSpPr>
          <p:cNvPr id="123" name="図形グループ 122"/>
          <p:cNvGrpSpPr/>
          <p:nvPr/>
        </p:nvGrpSpPr>
        <p:grpSpPr>
          <a:xfrm>
            <a:off x="2904681" y="5831136"/>
            <a:ext cx="3490154" cy="889920"/>
            <a:chOff x="2904681" y="5831136"/>
            <a:chExt cx="3490154" cy="889920"/>
          </a:xfrm>
        </p:grpSpPr>
        <p:sp>
          <p:nvSpPr>
            <p:cNvPr id="121" name="角丸四角形 120"/>
            <p:cNvSpPr/>
            <p:nvPr/>
          </p:nvSpPr>
          <p:spPr>
            <a:xfrm>
              <a:off x="2904681" y="5831136"/>
              <a:ext cx="3490154" cy="88992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altLang="ja-JP" dirty="0" smtClean="0"/>
            </a:p>
            <a:p>
              <a:r>
                <a:rPr lang="ja-JP" altLang="en-US" dirty="0" smtClean="0"/>
                <a:t>命題</a:t>
              </a:r>
              <a:endParaRPr lang="en-US" altLang="ja-JP" dirty="0" smtClean="0"/>
            </a:p>
            <a:p>
              <a:pPr algn="ctr"/>
              <a:r>
                <a:rPr lang="en-US" altLang="ja-JP" sz="2400" dirty="0" smtClean="0">
                  <a:latin typeface="+mn-ea"/>
                </a:rPr>
                <a:t>P/poly </a:t>
              </a:r>
              <a:r>
                <a:rPr lang="ja-JP" altLang="ja-JP" sz="2400" dirty="0">
                  <a:latin typeface="+mn-ea"/>
                </a:rPr>
                <a:t>　</a:t>
              </a:r>
              <a:r>
                <a:rPr lang="en-US" altLang="ja-JP" sz="2400" dirty="0" smtClean="0">
                  <a:latin typeface="+mn-ea"/>
                </a:rPr>
                <a:t> P (NP)</a:t>
              </a:r>
              <a:endParaRPr lang="en-US" altLang="ja-JP" sz="2400" dirty="0">
                <a:latin typeface="+mn-ea"/>
              </a:endParaRPr>
            </a:p>
            <a:p>
              <a:pPr algn="ctr"/>
              <a:endParaRPr kumimoji="1" lang="ja-JP" altLang="en-US" dirty="0"/>
            </a:p>
          </p:txBody>
        </p:sp>
        <p:pic>
          <p:nvPicPr>
            <p:cNvPr id="122" name="図 121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522" y="6277244"/>
              <a:ext cx="190834" cy="294925"/>
            </a:xfrm>
            <a:prstGeom prst="rect">
              <a:avLst/>
            </a:prstGeom>
          </p:spPr>
        </p:pic>
      </p:grpSp>
      <p:sp>
        <p:nvSpPr>
          <p:cNvPr id="124" name="円形吹き出し 123"/>
          <p:cNvSpPr/>
          <p:nvPr/>
        </p:nvSpPr>
        <p:spPr>
          <a:xfrm>
            <a:off x="6302030" y="5579704"/>
            <a:ext cx="1842737" cy="838656"/>
          </a:xfrm>
          <a:prstGeom prst="wedgeEllipseCallout">
            <a:avLst>
              <a:gd name="adj1" fmla="val -66948"/>
              <a:gd name="adj2" fmla="val 222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+mn-ea"/>
              </a:rPr>
              <a:t>TM</a:t>
            </a:r>
            <a:r>
              <a:rPr lang="ja-JP" altLang="en-US" dirty="0" smtClean="0">
                <a:latin typeface="+mn-ea"/>
              </a:rPr>
              <a:t>の停止問題とか．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712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r>
              <a:rPr lang="en-US" altLang="ja-JP" sz="2400" dirty="0">
                <a:solidFill>
                  <a:srgbClr val="002060"/>
                </a:solidFill>
                <a:latin typeface="+mn-ea"/>
              </a:rPr>
              <a:t>m</a:t>
            </a:r>
            <a:r>
              <a:rPr lang="ja-JP" altLang="en-US" sz="2400" dirty="0" smtClean="0">
                <a:solidFill>
                  <a:srgbClr val="002060"/>
                </a:solidFill>
                <a:latin typeface="+mn-ea"/>
              </a:rPr>
              <a:t>が小さくない</a:t>
            </a:r>
            <a:endParaRPr lang="en-US" altLang="ja-JP" sz="2400" dirty="0">
              <a:solidFill>
                <a:srgbClr val="002060"/>
              </a:solidFill>
              <a:latin typeface="+mn-ea"/>
            </a:endParaRPr>
          </a:p>
          <a:p>
            <a:pPr lvl="1"/>
            <a:r>
              <a:rPr lang="en-US" altLang="ja-JP" sz="2400" dirty="0" smtClean="0">
                <a:solidFill>
                  <a:srgbClr val="002060"/>
                </a:solidFill>
                <a:latin typeface="+mn-ea"/>
              </a:rPr>
              <a:t>#1</a:t>
            </a:r>
            <a:r>
              <a:rPr lang="ja-JP" altLang="en-US" sz="2400" dirty="0" smtClean="0">
                <a:solidFill>
                  <a:srgbClr val="002060"/>
                </a:solidFill>
                <a:latin typeface="+mn-ea"/>
              </a:rPr>
              <a:t>か</a:t>
            </a:r>
            <a:r>
              <a:rPr lang="en-US" altLang="ja-JP" sz="2400" dirty="0" smtClean="0">
                <a:solidFill>
                  <a:srgbClr val="002060"/>
                </a:solidFill>
                <a:latin typeface="+mn-ea"/>
              </a:rPr>
              <a:t>#2</a:t>
            </a:r>
            <a:r>
              <a:rPr lang="ja-JP" altLang="en-US" sz="2400" dirty="0" smtClean="0">
                <a:solidFill>
                  <a:srgbClr val="002060"/>
                </a:solidFill>
                <a:latin typeface="+mn-ea"/>
              </a:rPr>
              <a:t>のどちらかの性質をもつ．</a:t>
            </a:r>
            <a:endParaRPr lang="en-US" altLang="ja-JP" sz="2400" dirty="0">
              <a:solidFill>
                <a:srgbClr val="002060"/>
              </a:solidFill>
              <a:latin typeface="+mn-ea"/>
            </a:endParaRPr>
          </a:p>
          <a:p>
            <a:pPr lvl="1"/>
            <a:endParaRPr lang="en-US" altLang="ja-JP" sz="2400" dirty="0" smtClean="0">
              <a:solidFill>
                <a:srgbClr val="002060"/>
              </a:solidFill>
              <a:latin typeface="+mn-ea"/>
            </a:endParaRPr>
          </a:p>
          <a:p>
            <a:r>
              <a:rPr lang="en-US" altLang="ja-JP" sz="2400" dirty="0" smtClean="0">
                <a:latin typeface="+mn-ea"/>
              </a:rPr>
              <a:t>#1 </a:t>
            </a:r>
          </a:p>
          <a:p>
            <a:pPr lvl="1"/>
            <a:r>
              <a:rPr lang="ja-JP" altLang="en-US" sz="2400" dirty="0" smtClean="0">
                <a:latin typeface="+mn-ea"/>
              </a:rPr>
              <a:t>ｘに</a:t>
            </a:r>
            <a:r>
              <a:rPr lang="en-US" altLang="ja-JP" sz="2400" dirty="0" smtClean="0">
                <a:latin typeface="+mn-ea"/>
              </a:rPr>
              <a:t>0/1</a:t>
            </a:r>
            <a:r>
              <a:rPr lang="ja-JP" altLang="en-US" sz="2400" dirty="0" smtClean="0">
                <a:latin typeface="+mn-ea"/>
              </a:rPr>
              <a:t>を割り当てる．</a:t>
            </a:r>
            <a:endParaRPr lang="en-US" altLang="ja-JP" sz="2400" dirty="0" smtClean="0">
              <a:latin typeface="+mn-ea"/>
            </a:endParaRPr>
          </a:p>
          <a:p>
            <a:endParaRPr lang="en-US" altLang="ja-JP" sz="2400" dirty="0" smtClean="0">
              <a:latin typeface="+mn-ea"/>
            </a:endParaRPr>
          </a:p>
          <a:p>
            <a:r>
              <a:rPr lang="en-US" altLang="ja-JP" sz="2400" dirty="0" smtClean="0">
                <a:latin typeface="+mn-ea"/>
              </a:rPr>
              <a:t>#2 </a:t>
            </a:r>
            <a:endParaRPr lang="en-US" altLang="ja-JP" sz="2400" dirty="0">
              <a:latin typeface="+mn-ea"/>
            </a:endParaRPr>
          </a:p>
          <a:p>
            <a:endParaRPr lang="en-US" altLang="ja-JP" sz="2400" dirty="0" smtClean="0">
              <a:latin typeface="+mn-ea"/>
            </a:endParaRPr>
          </a:p>
          <a:p>
            <a:endParaRPr lang="en-US" altLang="ja-JP" sz="2400" dirty="0">
              <a:latin typeface="+mn-ea"/>
            </a:endParaRPr>
          </a:p>
          <a:p>
            <a:pPr lvl="1"/>
            <a:endParaRPr lang="en-US" altLang="ja-JP" sz="2400" dirty="0" smtClean="0">
              <a:latin typeface="+mn-ea"/>
            </a:endParaRPr>
          </a:p>
          <a:p>
            <a:pPr lvl="1"/>
            <a:endParaRPr lang="en-US" altLang="ja-JP" sz="2400" dirty="0" smtClean="0">
              <a:latin typeface="+mn-ea"/>
            </a:endParaRPr>
          </a:p>
          <a:p>
            <a:pPr lvl="1"/>
            <a:r>
              <a:rPr lang="en-US" altLang="ja-JP" sz="2400" dirty="0" err="1" smtClean="0">
                <a:latin typeface="+mn-ea"/>
              </a:rPr>
              <a:t>g</a:t>
            </a:r>
            <a:r>
              <a:rPr lang="en-US" altLang="ja-JP" sz="2400" baseline="-25000" dirty="0" err="1" smtClean="0">
                <a:latin typeface="+mn-ea"/>
              </a:rPr>
              <a:t>i</a:t>
            </a:r>
            <a:r>
              <a:rPr lang="en-US" altLang="ja-JP" sz="2400" dirty="0" smtClean="0">
                <a:latin typeface="+mn-ea"/>
              </a:rPr>
              <a:t> </a:t>
            </a:r>
            <a:r>
              <a:rPr lang="ja-JP" altLang="en-US" sz="2400" dirty="0" smtClean="0">
                <a:latin typeface="+mn-ea"/>
              </a:rPr>
              <a:t>内の全ての変数に</a:t>
            </a:r>
            <a:r>
              <a:rPr lang="en-US" altLang="ja-JP" sz="2400" dirty="0" smtClean="0">
                <a:latin typeface="+mn-ea"/>
              </a:rPr>
              <a:t>0/1</a:t>
            </a:r>
            <a:r>
              <a:rPr lang="ja-JP" altLang="en-US" sz="2400" dirty="0" smtClean="0">
                <a:latin typeface="+mn-ea"/>
              </a:rPr>
              <a:t>を割り当てる．</a:t>
            </a:r>
            <a:endParaRPr lang="en-US" altLang="ja-JP" sz="2400" dirty="0">
              <a:latin typeface="+mn-ea"/>
            </a:endParaRPr>
          </a:p>
          <a:p>
            <a:pPr>
              <a:buNone/>
            </a:pPr>
            <a:endParaRPr lang="en-US" altLang="ja-JP" sz="2400" dirty="0" smtClean="0">
              <a:latin typeface="+mn-ea"/>
            </a:endParaRPr>
          </a:p>
          <a:p>
            <a:pPr>
              <a:buNone/>
            </a:pPr>
            <a:endParaRPr lang="en-US" altLang="ja-JP" sz="2800" dirty="0" smtClean="0">
              <a:latin typeface="+mn-ea"/>
            </a:endParaRPr>
          </a:p>
          <a:p>
            <a:pPr>
              <a:buNone/>
            </a:pPr>
            <a:endParaRPr lang="en-US" altLang="ja-JP" sz="2800" dirty="0" smtClean="0">
              <a:latin typeface="+mn-ea"/>
            </a:endParaRPr>
          </a:p>
          <a:p>
            <a:pPr>
              <a:buNone/>
            </a:pPr>
            <a:endParaRPr lang="en-US" altLang="ja-JP" sz="2800" dirty="0" smtClean="0">
              <a:latin typeface="+mn-ea"/>
            </a:endParaRPr>
          </a:p>
          <a:p>
            <a:pPr>
              <a:buNone/>
            </a:pPr>
            <a:r>
              <a:rPr lang="en-US" altLang="ja-JP" sz="2800" dirty="0" smtClean="0">
                <a:latin typeface="+mn-ea"/>
              </a:rPr>
              <a:t>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72346" y="-195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n-ea"/>
                <a:ea typeface="+mn-ea"/>
              </a:rPr>
              <a:t>General Formula</a:t>
            </a:r>
            <a:r>
              <a:rPr lang="ja-JP" altLang="en-US" dirty="0" smtClean="0">
                <a:latin typeface="+mn-ea"/>
                <a:ea typeface="+mn-ea"/>
              </a:rPr>
              <a:t>の</a:t>
            </a:r>
            <a:r>
              <a:rPr kumimoji="1" lang="ja-JP" altLang="en-US" dirty="0" smtClean="0">
                <a:latin typeface="+mn-ea"/>
                <a:ea typeface="+mn-ea"/>
              </a:rPr>
              <a:t>構造</a:t>
            </a:r>
            <a:endParaRPr kumimoji="1" lang="ja-JP" altLang="en-US" dirty="0">
              <a:latin typeface="+mn-ea"/>
              <a:ea typeface="+mn-ea"/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6907147" y="3893068"/>
            <a:ext cx="1800200" cy="2088232"/>
            <a:chOff x="6812632" y="2060848"/>
            <a:chExt cx="1800200" cy="2088232"/>
          </a:xfrm>
        </p:grpSpPr>
        <p:sp>
          <p:nvSpPr>
            <p:cNvPr id="15" name="二等辺三角形 14"/>
            <p:cNvSpPr/>
            <p:nvPr/>
          </p:nvSpPr>
          <p:spPr>
            <a:xfrm>
              <a:off x="7316688" y="2708920"/>
              <a:ext cx="1296144" cy="1440160"/>
            </a:xfrm>
            <a:prstGeom prst="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7100664" y="2060848"/>
              <a:ext cx="432048" cy="4320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/>
                <a:t>∨</a:t>
              </a:r>
              <a:endParaRPr kumimoji="1" lang="ja-JP" altLang="en-US" dirty="0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7100664" y="2060848"/>
              <a:ext cx="432048" cy="4320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/>
                <a:t>∨</a:t>
              </a:r>
              <a:endParaRPr kumimoji="1" lang="ja-JP" altLang="en-US" dirty="0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7748736" y="3284984"/>
              <a:ext cx="432048" cy="4320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＋</a:t>
              </a:r>
              <a:endParaRPr kumimoji="1" lang="ja-JP" altLang="en-US" dirty="0"/>
            </a:p>
          </p:txBody>
        </p:sp>
        <p:cxnSp>
          <p:nvCxnSpPr>
            <p:cNvPr id="19" name="直線矢印コネクタ 18"/>
            <p:cNvCxnSpPr>
              <a:stCxn id="15" idx="0"/>
              <a:endCxn id="17" idx="5"/>
            </p:cNvCxnSpPr>
            <p:nvPr/>
          </p:nvCxnSpPr>
          <p:spPr>
            <a:xfrm flipH="1" flipV="1">
              <a:off x="7469440" y="2429624"/>
              <a:ext cx="495320" cy="2792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>
              <a:endCxn id="17" idx="3"/>
            </p:cNvCxnSpPr>
            <p:nvPr/>
          </p:nvCxnSpPr>
          <p:spPr>
            <a:xfrm flipV="1">
              <a:off x="6812632" y="2429624"/>
              <a:ext cx="351304" cy="2792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60" y="2909093"/>
            <a:ext cx="5184576" cy="392028"/>
          </a:xfrm>
          <a:prstGeom prst="rect">
            <a:avLst/>
          </a:prstGeom>
        </p:spPr>
      </p:pic>
      <p:pic>
        <p:nvPicPr>
          <p:cNvPr id="21" name="図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60" y="4165118"/>
            <a:ext cx="4975098" cy="18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6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アルゴリズムの解析（省略）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73748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  </a:t>
            </a:r>
            <a:r>
              <a:rPr kumimoji="1" lang="ja-JP" altLang="en-US" dirty="0" smtClean="0"/>
              <a:t>　　　</a:t>
            </a:r>
            <a:r>
              <a:rPr lang="ja-JP" altLang="en-US" dirty="0" smtClean="0"/>
              <a:t>個の変数に</a:t>
            </a:r>
            <a:r>
              <a:rPr lang="en-US" altLang="ja-JP" dirty="0" smtClean="0"/>
              <a:t>0/1</a:t>
            </a:r>
            <a:r>
              <a:rPr lang="ja-JP" altLang="en-US" dirty="0" smtClean="0"/>
              <a:t>を割り当てる．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ほとんど全ての割当で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論理式のサイズが十分に減少．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pPr marL="118872" indent="0">
              <a:buNone/>
            </a:pPr>
            <a:endParaRPr lang="en-US" altLang="ja-JP" dirty="0"/>
          </a:p>
          <a:p>
            <a:pPr marL="118872" indent="0">
              <a:buNone/>
            </a:pP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Concentration bounds</a:t>
            </a:r>
            <a:r>
              <a:rPr lang="ja-JP" altLang="en-US" dirty="0" smtClean="0"/>
              <a:t>を使う．</a:t>
            </a:r>
            <a:endParaRPr lang="en-US" altLang="ja-JP" dirty="0" smtClean="0"/>
          </a:p>
          <a:p>
            <a:pPr lvl="1"/>
            <a:r>
              <a:rPr lang="en-US" altLang="ja-JP" sz="2100" dirty="0" smtClean="0">
                <a:solidFill>
                  <a:srgbClr val="008000"/>
                </a:solidFill>
              </a:rPr>
              <a:t>See [</a:t>
            </a:r>
            <a:r>
              <a:rPr lang="en-US" altLang="ja-JP" sz="2100" dirty="0">
                <a:solidFill>
                  <a:srgbClr val="008000"/>
                </a:solidFill>
              </a:rPr>
              <a:t>Chen, </a:t>
            </a:r>
            <a:r>
              <a:rPr lang="en-US" altLang="ja-JP" sz="2100" dirty="0" err="1">
                <a:solidFill>
                  <a:srgbClr val="008000"/>
                </a:solidFill>
              </a:rPr>
              <a:t>Kabanets</a:t>
            </a:r>
            <a:r>
              <a:rPr lang="en-US" altLang="ja-JP" sz="2100" dirty="0">
                <a:solidFill>
                  <a:srgbClr val="008000"/>
                </a:solidFill>
              </a:rPr>
              <a:t>, </a:t>
            </a:r>
            <a:r>
              <a:rPr lang="en-US" altLang="ja-JP" sz="2100" dirty="0" err="1">
                <a:solidFill>
                  <a:srgbClr val="008000"/>
                </a:solidFill>
              </a:rPr>
              <a:t>Kolokolova</a:t>
            </a:r>
            <a:r>
              <a:rPr lang="en-US" altLang="ja-JP" sz="2100" dirty="0">
                <a:solidFill>
                  <a:srgbClr val="008000"/>
                </a:solidFill>
              </a:rPr>
              <a:t>, </a:t>
            </a:r>
            <a:r>
              <a:rPr lang="en-US" altLang="ja-JP" sz="2100" dirty="0" err="1">
                <a:solidFill>
                  <a:srgbClr val="008000"/>
                </a:solidFill>
              </a:rPr>
              <a:t>Shaltiel</a:t>
            </a:r>
            <a:r>
              <a:rPr lang="en-US" altLang="ja-JP" sz="2100" dirty="0">
                <a:solidFill>
                  <a:srgbClr val="008000"/>
                </a:solidFill>
              </a:rPr>
              <a:t> and Zuckerman (ECCC 2013)]</a:t>
            </a:r>
          </a:p>
        </p:txBody>
      </p:sp>
      <p:graphicFrame>
        <p:nvGraphicFramePr>
          <p:cNvPr id="63" name="オブジェクト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576887"/>
              </p:ext>
            </p:extLst>
          </p:nvPr>
        </p:nvGraphicFramePr>
        <p:xfrm>
          <a:off x="862808" y="1783718"/>
          <a:ext cx="1369711" cy="421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4" name="数式" r:id="rId3" imgW="660400" imgH="203200" progId="Equation.3">
                  <p:embed/>
                </p:oleObj>
              </mc:Choice>
              <mc:Fallback>
                <p:oleObj name="数式" r:id="rId3" imgW="660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808" y="1783718"/>
                        <a:ext cx="1369711" cy="421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" name="図 63" descr="lemma-3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2022" y="3154231"/>
            <a:ext cx="6087949" cy="21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3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sz="2800" dirty="0" smtClean="0">
                <a:latin typeface="+mn-ea"/>
              </a:rPr>
              <a:t>Switching Lemma</a:t>
            </a:r>
          </a:p>
          <a:p>
            <a:pPr lvl="1"/>
            <a:r>
              <a:rPr lang="ja-JP" altLang="en-US" sz="2400" dirty="0" smtClean="0">
                <a:latin typeface="+mn-ea"/>
              </a:rPr>
              <a:t>パリティ関数に対する定数段数回路の指数下界</a:t>
            </a:r>
            <a:endParaRPr lang="en-US" altLang="ja-JP" sz="2400" baseline="30000" dirty="0" smtClean="0">
              <a:latin typeface="+mn-ea"/>
            </a:endParaRPr>
          </a:p>
          <a:p>
            <a:pPr lvl="1"/>
            <a:r>
              <a:rPr kumimoji="1" lang="en-US" altLang="ja-JP" sz="2400" dirty="0" smtClean="0">
                <a:latin typeface="+mn-ea"/>
              </a:rPr>
              <a:t>AC</a:t>
            </a:r>
            <a:r>
              <a:rPr kumimoji="1" lang="en-US" altLang="ja-JP" sz="3200" baseline="30000" dirty="0" smtClean="0">
                <a:latin typeface="+mn-ea"/>
              </a:rPr>
              <a:t>0</a:t>
            </a:r>
            <a:r>
              <a:rPr kumimoji="1" lang="en-US" altLang="ja-JP" sz="2400" dirty="0" smtClean="0">
                <a:latin typeface="+mn-ea"/>
              </a:rPr>
              <a:t>-SAT</a:t>
            </a:r>
            <a:r>
              <a:rPr lang="ja-JP" altLang="en-US" sz="2400" dirty="0" smtClean="0">
                <a:latin typeface="+mn-ea"/>
              </a:rPr>
              <a:t>アルゴリズム</a:t>
            </a:r>
            <a:endParaRPr kumimoji="1" lang="en-US" altLang="ja-JP" sz="2400" dirty="0" smtClean="0">
              <a:latin typeface="+mn-ea"/>
            </a:endParaRPr>
          </a:p>
          <a:p>
            <a:pPr lvl="1"/>
            <a:endParaRPr lang="en-US" altLang="ja-JP" sz="2400" dirty="0">
              <a:latin typeface="+mn-ea"/>
            </a:endParaRPr>
          </a:p>
          <a:p>
            <a:r>
              <a:rPr lang="en-US" altLang="ja-JP" sz="2800" dirty="0" err="1" smtClean="0">
                <a:latin typeface="+mn-ea"/>
              </a:rPr>
              <a:t>Subbtovskaya’s</a:t>
            </a:r>
            <a:r>
              <a:rPr lang="en-US" altLang="ja-JP" sz="2800" dirty="0" smtClean="0">
                <a:latin typeface="+mn-ea"/>
              </a:rPr>
              <a:t> Method </a:t>
            </a:r>
          </a:p>
          <a:p>
            <a:pPr lvl="1"/>
            <a:r>
              <a:rPr lang="ja-JP" altLang="en-US" sz="2400" dirty="0" smtClean="0">
                <a:latin typeface="+mn-ea"/>
              </a:rPr>
              <a:t>パリティ関数に対する</a:t>
            </a:r>
            <a:r>
              <a:rPr lang="en-US" altLang="ja-JP" sz="2400" dirty="0" smtClean="0">
                <a:latin typeface="+mn-ea"/>
              </a:rPr>
              <a:t>de Morgan Formula</a:t>
            </a:r>
            <a:r>
              <a:rPr lang="ja-JP" altLang="en-US" sz="2400" dirty="0" smtClean="0">
                <a:latin typeface="+mn-ea"/>
              </a:rPr>
              <a:t>の下界</a:t>
            </a:r>
            <a:endParaRPr lang="en-US" altLang="ja-JP" sz="2400" dirty="0" smtClean="0">
              <a:latin typeface="+mn-ea"/>
            </a:endParaRPr>
          </a:p>
          <a:p>
            <a:pPr lvl="1"/>
            <a:r>
              <a:rPr lang="en-US" altLang="ja-JP" sz="2400" dirty="0" smtClean="0">
                <a:latin typeface="+mn-ea"/>
              </a:rPr>
              <a:t>de Morgan Formula-SAT Algorithm</a:t>
            </a:r>
          </a:p>
          <a:p>
            <a:pPr lvl="1"/>
            <a:endParaRPr lang="en-US" altLang="ja-JP" sz="2400" dirty="0">
              <a:latin typeface="+mn-ea"/>
            </a:endParaRPr>
          </a:p>
          <a:p>
            <a:pPr marL="438912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ja-JP" sz="2600" dirty="0" err="1">
                <a:latin typeface="+mn-ea"/>
              </a:rPr>
              <a:t>Satisfiability</a:t>
            </a:r>
            <a:r>
              <a:rPr lang="en-US" altLang="ja-JP" sz="2600" dirty="0">
                <a:latin typeface="+mn-ea"/>
              </a:rPr>
              <a:t> Coding Lemma</a:t>
            </a:r>
            <a:r>
              <a:rPr lang="en-US" altLang="ja-JP" sz="1900" dirty="0">
                <a:latin typeface="+mn-ea"/>
              </a:rPr>
              <a:t> </a:t>
            </a:r>
          </a:p>
          <a:p>
            <a:pPr lvl="1"/>
            <a:r>
              <a:rPr lang="en-US" altLang="ja-JP" sz="1700" dirty="0">
                <a:solidFill>
                  <a:srgbClr val="008000"/>
                </a:solidFill>
                <a:latin typeface="+mn-ea"/>
              </a:rPr>
              <a:t>[</a:t>
            </a:r>
            <a:r>
              <a:rPr lang="vi-VN" altLang="ja-JP" sz="1700" dirty="0">
                <a:solidFill>
                  <a:srgbClr val="008000"/>
                </a:solidFill>
                <a:latin typeface="+mn-ea"/>
              </a:rPr>
              <a:t>Paturi, Pudluk and Zane</a:t>
            </a:r>
            <a:r>
              <a:rPr lang="en-US" altLang="ja-JP" sz="1700" dirty="0">
                <a:solidFill>
                  <a:srgbClr val="008000"/>
                </a:solidFill>
                <a:latin typeface="+mn-ea"/>
              </a:rPr>
              <a:t> (FOCS 1997)]</a:t>
            </a:r>
            <a:endParaRPr lang="en-US" altLang="ja-JP" sz="1700" dirty="0">
              <a:latin typeface="+mn-ea"/>
            </a:endParaRPr>
          </a:p>
          <a:p>
            <a:pPr lvl="1"/>
            <a:r>
              <a:rPr lang="ja-JP" altLang="en-US" sz="2200" dirty="0">
                <a:latin typeface="+mn-ea"/>
              </a:rPr>
              <a:t>パリティ関数に対する</a:t>
            </a:r>
            <a:r>
              <a:rPr lang="en-US" altLang="ja-JP" sz="2200" dirty="0">
                <a:latin typeface="+mn-ea"/>
              </a:rPr>
              <a:t>3</a:t>
            </a:r>
            <a:r>
              <a:rPr lang="ja-JP" altLang="en-US" sz="2200" dirty="0">
                <a:latin typeface="+mn-ea"/>
              </a:rPr>
              <a:t>段回路のタイトな下界</a:t>
            </a:r>
            <a:endParaRPr lang="en-US" altLang="ja-JP" sz="2200" dirty="0">
              <a:latin typeface="+mn-ea"/>
            </a:endParaRPr>
          </a:p>
          <a:p>
            <a:pPr lvl="1"/>
            <a:r>
              <a:rPr lang="en-US" altLang="ja-JP" sz="2200" dirty="0">
                <a:latin typeface="+mn-ea"/>
              </a:rPr>
              <a:t>k-CNF-SAT Algorithm</a:t>
            </a:r>
          </a:p>
          <a:p>
            <a:pPr lvl="1"/>
            <a:endParaRPr lang="en-US" altLang="ja-JP" sz="2400" dirty="0" smtClean="0">
              <a:latin typeface="+mn-ea"/>
            </a:endParaRPr>
          </a:p>
          <a:p>
            <a:pPr marL="457200" lvl="1" indent="0">
              <a:buNone/>
            </a:pPr>
            <a:endParaRPr kumimoji="1" lang="en-US" altLang="ja-JP" dirty="0">
              <a:latin typeface="+mn-ea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07504" y="155448"/>
            <a:ext cx="8928992" cy="1252728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回路計算量の下界証明法</a:t>
            </a:r>
            <a:r>
              <a:rPr lang="en-US" altLang="ja-JP" sz="3200" dirty="0" smtClean="0"/>
              <a:t>⇔</a:t>
            </a:r>
            <a:r>
              <a:rPr lang="ja-JP" altLang="en-US" sz="3200" dirty="0" smtClean="0"/>
              <a:t>アルゴリズム設計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3631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55448"/>
            <a:ext cx="8928992" cy="1252728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latin typeface="+mn-ea"/>
                <a:ea typeface="+mn-ea"/>
              </a:rPr>
              <a:t>アルゴリズム</a:t>
            </a:r>
            <a:r>
              <a:rPr lang="ja-JP" altLang="en-US" sz="3600" dirty="0" smtClean="0">
                <a:latin typeface="+mn-ea"/>
                <a:ea typeface="+mn-ea"/>
              </a:rPr>
              <a:t>設計</a:t>
            </a:r>
            <a:r>
              <a:rPr lang="en-US" altLang="en-US" sz="3600" dirty="0" smtClean="0">
                <a:latin typeface="+mn-ea"/>
                <a:ea typeface="+mn-ea"/>
              </a:rPr>
              <a:t>⇒Average Case</a:t>
            </a:r>
            <a:r>
              <a:rPr lang="ja-JP" altLang="en-US" sz="3600" dirty="0" smtClean="0">
                <a:latin typeface="+mn-ea"/>
                <a:ea typeface="+mn-ea"/>
              </a:rPr>
              <a:t>の下界</a:t>
            </a:r>
            <a:endParaRPr kumimoji="1" lang="ja-JP" altLang="en-US" sz="3600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534129"/>
          </a:xfrm>
        </p:spPr>
        <p:txBody>
          <a:bodyPr>
            <a:normAutofit/>
          </a:bodyPr>
          <a:lstStyle/>
          <a:p>
            <a:pPr marL="438912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ja-JP" sz="3200" dirty="0" smtClean="0">
                <a:latin typeface="+mn-ea"/>
              </a:rPr>
              <a:t>Average-case Hardness</a:t>
            </a:r>
            <a:endParaRPr lang="en-US" altLang="ja-JP" sz="3100" dirty="0" smtClean="0">
              <a:latin typeface="+mn-ea"/>
            </a:endParaRPr>
          </a:p>
          <a:p>
            <a:pPr lvl="1"/>
            <a:r>
              <a:rPr lang="en-US" altLang="ja-JP" dirty="0" smtClean="0">
                <a:solidFill>
                  <a:srgbClr val="008000"/>
                </a:solidFill>
                <a:latin typeface="+mn-ea"/>
              </a:rPr>
              <a:t>[</a:t>
            </a:r>
            <a:r>
              <a:rPr lang="vi-VN" altLang="ja-JP" dirty="0" smtClean="0">
                <a:solidFill>
                  <a:srgbClr val="008000"/>
                </a:solidFill>
                <a:latin typeface="+mn-ea"/>
              </a:rPr>
              <a:t>Santhanam</a:t>
            </a:r>
            <a:r>
              <a:rPr lang="en-US" altLang="ja-JP" dirty="0" smtClean="0">
                <a:solidFill>
                  <a:srgbClr val="008000"/>
                </a:solidFill>
                <a:latin typeface="+mn-ea"/>
              </a:rPr>
              <a:t> (FOCS 2010)]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Parity for de Morgan formula with </a:t>
            </a:r>
            <a:r>
              <a:rPr lang="en-US" altLang="ja-JP" dirty="0" err="1" smtClean="0">
                <a:latin typeface="+mn-ea"/>
              </a:rPr>
              <a:t>cn</a:t>
            </a:r>
            <a:r>
              <a:rPr lang="en-US" altLang="ja-JP" dirty="0" smtClean="0">
                <a:latin typeface="+mn-ea"/>
              </a:rPr>
              <a:t>-size</a:t>
            </a:r>
          </a:p>
          <a:p>
            <a:pPr lvl="1"/>
            <a:endParaRPr lang="en-US" altLang="ja-JP" dirty="0">
              <a:latin typeface="+mn-ea"/>
            </a:endParaRPr>
          </a:p>
          <a:p>
            <a:r>
              <a:rPr lang="en-US" altLang="ja-JP" dirty="0" smtClean="0">
                <a:latin typeface="+mn-ea"/>
              </a:rPr>
              <a:t>Correlation Bound </a:t>
            </a:r>
          </a:p>
          <a:p>
            <a:pPr lvl="1"/>
            <a:r>
              <a:rPr lang="en-US" altLang="ja-JP" sz="2400" dirty="0">
                <a:solidFill>
                  <a:srgbClr val="008000"/>
                </a:solidFill>
                <a:latin typeface="+mn-ea"/>
              </a:rPr>
              <a:t> [</a:t>
            </a:r>
            <a:r>
              <a:rPr lang="vi-VN" altLang="ja-JP" sz="2400" dirty="0">
                <a:solidFill>
                  <a:srgbClr val="008000"/>
                </a:solidFill>
                <a:latin typeface="+mn-ea"/>
              </a:rPr>
              <a:t>Impagliazzo, Matthews, Paturi</a:t>
            </a:r>
            <a:r>
              <a:rPr lang="en-US" altLang="ja-JP" sz="2400" dirty="0">
                <a:solidFill>
                  <a:srgbClr val="008000"/>
                </a:solidFill>
                <a:latin typeface="+mn-ea"/>
              </a:rPr>
              <a:t> (SODA 2011)]</a:t>
            </a:r>
            <a:endParaRPr kumimoji="1" lang="en-US" altLang="ja-JP" sz="2400" dirty="0" smtClean="0">
              <a:latin typeface="+mn-ea"/>
            </a:endParaRPr>
          </a:p>
          <a:p>
            <a:pPr lvl="1"/>
            <a:r>
              <a:rPr kumimoji="1" lang="en-US" altLang="ja-JP" dirty="0" smtClean="0">
                <a:latin typeface="+mn-ea"/>
              </a:rPr>
              <a:t>Parity for AC0 with </a:t>
            </a:r>
            <a:r>
              <a:rPr kumimoji="1" lang="en-US" altLang="ja-JP" dirty="0" err="1" smtClean="0">
                <a:latin typeface="+mn-ea"/>
              </a:rPr>
              <a:t>cn</a:t>
            </a:r>
            <a:r>
              <a:rPr kumimoji="1" lang="en-US" altLang="ja-JP" dirty="0" smtClean="0">
                <a:latin typeface="+mn-ea"/>
              </a:rPr>
              <a:t>-size</a:t>
            </a:r>
          </a:p>
          <a:p>
            <a:pPr marL="457200" lvl="1" indent="0">
              <a:buNone/>
            </a:pPr>
            <a:r>
              <a:rPr kumimoji="1" lang="en-US" altLang="ja-JP" dirty="0" smtClean="0">
                <a:latin typeface="+mn-ea"/>
              </a:rPr>
              <a:t> </a:t>
            </a:r>
          </a:p>
          <a:p>
            <a:pPr lvl="1"/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368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ea"/>
              </a:rPr>
              <a:t>SAT</a:t>
            </a:r>
            <a:r>
              <a:rPr lang="ja-JP" altLang="en-US" dirty="0" smtClean="0">
                <a:latin typeface="+mj-ea"/>
              </a:rPr>
              <a:t>に関係する本</a:t>
            </a:r>
            <a:endParaRPr kumimoji="1" lang="ja-JP" altLang="en-US" dirty="0">
              <a:latin typeface="+mj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815" y="2229075"/>
            <a:ext cx="2142526" cy="323479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405" y="2229075"/>
            <a:ext cx="2142646" cy="323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9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第</a:t>
            </a:r>
            <a:r>
              <a:rPr lang="en-US" altLang="ja-JP" dirty="0" smtClean="0"/>
              <a:t>3</a:t>
            </a:r>
            <a:r>
              <a:rPr lang="ja-JP" altLang="en-US" dirty="0" smtClean="0"/>
              <a:t>部</a:t>
            </a:r>
            <a:r>
              <a:rPr lang="ja-JP" altLang="en-US" dirty="0"/>
              <a:t>　</a:t>
            </a:r>
            <a:r>
              <a:rPr lang="en-US" altLang="en-US" dirty="0" smtClean="0"/>
              <a:t>未解決問題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4131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800" dirty="0" smtClean="0">
                <a:latin typeface="+mj-ea"/>
              </a:rPr>
              <a:t>未解決問題（回路計算量）</a:t>
            </a:r>
            <a:endParaRPr kumimoji="1" lang="ja-JP" altLang="en-US" sz="4800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66177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latin typeface="+mn-ea"/>
              </a:rPr>
              <a:t>論理式の下界の改良</a:t>
            </a:r>
            <a:endParaRPr lang="en-US" altLang="ja-JP" sz="2800" dirty="0" smtClean="0">
              <a:latin typeface="+mn-ea"/>
            </a:endParaRPr>
          </a:p>
          <a:p>
            <a:pPr lvl="1"/>
            <a:r>
              <a:rPr lang="en-US" altLang="ja-JP" sz="2400" dirty="0">
                <a:latin typeface="+mn-ea"/>
              </a:rPr>
              <a:t>n</a:t>
            </a:r>
            <a:r>
              <a:rPr lang="en-US" altLang="ja-JP" sz="2400" baseline="30000" dirty="0" smtClean="0">
                <a:latin typeface="+mn-ea"/>
              </a:rPr>
              <a:t>3-o(1)</a:t>
            </a:r>
            <a:r>
              <a:rPr kumimoji="1" lang="en-US" altLang="ja-JP" sz="2400" baseline="30000" dirty="0" smtClean="0">
                <a:latin typeface="+mn-ea"/>
              </a:rPr>
              <a:t> </a:t>
            </a:r>
            <a:r>
              <a:rPr kumimoji="1" lang="en-US" altLang="ja-JP" sz="2400" dirty="0" smtClean="0">
                <a:latin typeface="+mn-ea"/>
              </a:rPr>
              <a:t>(</a:t>
            </a:r>
            <a:r>
              <a:rPr lang="en-US" altLang="ja-JP" sz="2400" dirty="0" err="1" smtClean="0">
                <a:latin typeface="+mn-ea"/>
              </a:rPr>
              <a:t>Hstad</a:t>
            </a:r>
            <a:r>
              <a:rPr kumimoji="1" lang="en-US" altLang="ja-JP" sz="2400" dirty="0" smtClean="0">
                <a:latin typeface="+mn-ea"/>
              </a:rPr>
              <a:t>, 1998)</a:t>
            </a:r>
          </a:p>
          <a:p>
            <a:pPr lvl="1"/>
            <a:r>
              <a:rPr lang="en-US" altLang="ja-JP" sz="2400" dirty="0">
                <a:latin typeface="+mn-ea"/>
              </a:rPr>
              <a:t>n</a:t>
            </a:r>
            <a:r>
              <a:rPr lang="en-US" altLang="ja-JP" sz="2400" baseline="30000" dirty="0" smtClean="0">
                <a:latin typeface="+mn-ea"/>
              </a:rPr>
              <a:t>2-o(1) </a:t>
            </a:r>
            <a:r>
              <a:rPr lang="en-US" altLang="ja-JP" sz="2400" dirty="0" smtClean="0">
                <a:latin typeface="+mn-ea"/>
              </a:rPr>
              <a:t>(</a:t>
            </a:r>
            <a:r>
              <a:rPr lang="en-US" altLang="ja-JP" sz="2400" dirty="0" err="1" smtClean="0">
                <a:latin typeface="+mn-ea"/>
              </a:rPr>
              <a:t>Nechiporuk</a:t>
            </a:r>
            <a:r>
              <a:rPr lang="en-US" altLang="ja-JP" sz="2400" dirty="0" smtClean="0">
                <a:latin typeface="+mn-ea"/>
              </a:rPr>
              <a:t>, 1966)</a:t>
            </a:r>
          </a:p>
          <a:p>
            <a:pPr lvl="1"/>
            <a:endParaRPr lang="en-US" altLang="ja-JP" sz="2000" dirty="0">
              <a:solidFill>
                <a:srgbClr val="D9253E"/>
              </a:solidFill>
              <a:latin typeface="+mn-ea"/>
            </a:endParaRPr>
          </a:p>
          <a:p>
            <a:r>
              <a:rPr lang="en-US" altLang="ja-JP" sz="2800" dirty="0" smtClean="0">
                <a:latin typeface="+mn-ea"/>
              </a:rPr>
              <a:t>P/poly</a:t>
            </a:r>
            <a:r>
              <a:rPr lang="ja-JP" altLang="en-US" sz="2800" dirty="0" smtClean="0">
                <a:latin typeface="+mn-ea"/>
              </a:rPr>
              <a:t>の下界の改良</a:t>
            </a:r>
            <a:endParaRPr lang="en-US" altLang="ja-JP" sz="2800" dirty="0" smtClean="0">
              <a:latin typeface="+mn-ea"/>
            </a:endParaRPr>
          </a:p>
          <a:p>
            <a:pPr lvl="1"/>
            <a:r>
              <a:rPr lang="en-US" altLang="ja-JP" sz="2400" dirty="0" smtClean="0">
                <a:latin typeface="+mn-ea"/>
              </a:rPr>
              <a:t>5n-o(n) (</a:t>
            </a:r>
            <a:r>
              <a:rPr lang="en-US" altLang="ja-JP" sz="2400" dirty="0" err="1" smtClean="0">
                <a:latin typeface="+mn-ea"/>
              </a:rPr>
              <a:t>Iwama</a:t>
            </a:r>
            <a:r>
              <a:rPr lang="en-US" altLang="ja-JP" sz="2400" dirty="0" smtClean="0">
                <a:latin typeface="+mn-ea"/>
              </a:rPr>
              <a:t> et al. 2002)</a:t>
            </a:r>
          </a:p>
          <a:p>
            <a:pPr lvl="1"/>
            <a:r>
              <a:rPr lang="en-US" altLang="ja-JP" sz="2400" dirty="0" smtClean="0">
                <a:latin typeface="+mn-ea"/>
              </a:rPr>
              <a:t>3n-o(n) (Blum 1984, </a:t>
            </a:r>
            <a:r>
              <a:rPr lang="en-US" altLang="ja-JP" sz="2400" dirty="0" err="1" smtClean="0">
                <a:latin typeface="+mn-ea"/>
              </a:rPr>
              <a:t>Demenkov</a:t>
            </a:r>
            <a:r>
              <a:rPr lang="en-US" altLang="ja-JP" sz="2400" dirty="0" smtClean="0">
                <a:latin typeface="+mn-ea"/>
              </a:rPr>
              <a:t> et al. 2011)</a:t>
            </a:r>
            <a:r>
              <a:rPr lang="ja-JP" altLang="ja-JP" sz="2400" dirty="0">
                <a:latin typeface="+mn-ea"/>
              </a:rPr>
              <a:t>　</a:t>
            </a:r>
            <a:endParaRPr lang="en-US" altLang="ja-JP" sz="2400" dirty="0">
              <a:latin typeface="+mn-ea"/>
            </a:endParaRPr>
          </a:p>
          <a:p>
            <a:pPr lvl="1"/>
            <a:endParaRPr kumimoji="1" lang="en-US" altLang="ja-JP" sz="2400" dirty="0" smtClean="0">
              <a:solidFill>
                <a:srgbClr val="D9253E"/>
              </a:solidFill>
            </a:endParaRPr>
          </a:p>
          <a:p>
            <a:endParaRPr kumimoji="1" lang="ja-JP" altLang="en-US" dirty="0">
              <a:solidFill>
                <a:srgbClr val="D92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9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800" dirty="0" smtClean="0">
                <a:latin typeface="+mj-ea"/>
              </a:rPr>
              <a:t>未解決問題（</a:t>
            </a:r>
            <a:r>
              <a:rPr lang="en-US" altLang="ja-JP" sz="4800" dirty="0" smtClean="0">
                <a:latin typeface="+mj-ea"/>
              </a:rPr>
              <a:t>Circuit SAT</a:t>
            </a:r>
            <a:r>
              <a:rPr lang="ja-JP" altLang="en-US" sz="4800" dirty="0" smtClean="0">
                <a:latin typeface="+mj-ea"/>
              </a:rPr>
              <a:t>）</a:t>
            </a:r>
            <a:endParaRPr kumimoji="1" lang="ja-JP" altLang="en-US" sz="4800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66177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latin typeface="+mn-ea"/>
              </a:rPr>
              <a:t>省スペースアルゴリズム</a:t>
            </a:r>
            <a:endParaRPr lang="en-US" altLang="ja-JP" sz="2800" dirty="0" smtClean="0">
              <a:latin typeface="+mn-ea"/>
            </a:endParaRPr>
          </a:p>
          <a:p>
            <a:pPr lvl="1"/>
            <a:r>
              <a:rPr kumimoji="1" lang="en-US" altLang="ja-JP" sz="2400" dirty="0" smtClean="0">
                <a:latin typeface="+mn-ea"/>
              </a:rPr>
              <a:t>Max-2-SAT (Ryan Williams, 2004)</a:t>
            </a:r>
          </a:p>
          <a:p>
            <a:pPr lvl="1"/>
            <a:r>
              <a:rPr lang="en-US" altLang="ja-JP" sz="2400" dirty="0" smtClean="0">
                <a:latin typeface="+mn-ea"/>
              </a:rPr>
              <a:t>Depth-2 Threshold-SAT (</a:t>
            </a:r>
            <a:r>
              <a:rPr lang="en-US" altLang="ja-JP" sz="2400" dirty="0" err="1" smtClean="0">
                <a:latin typeface="+mn-ea"/>
              </a:rPr>
              <a:t>Impagliazzo</a:t>
            </a:r>
            <a:r>
              <a:rPr lang="en-US" altLang="ja-JP" sz="2400" dirty="0" smtClean="0">
                <a:latin typeface="+mn-ea"/>
              </a:rPr>
              <a:t> et al. 2012)</a:t>
            </a:r>
          </a:p>
          <a:p>
            <a:pPr lvl="1"/>
            <a:endParaRPr lang="en-US" altLang="ja-JP" sz="2000" dirty="0">
              <a:solidFill>
                <a:srgbClr val="D9253E"/>
              </a:solidFill>
              <a:latin typeface="+mn-ea"/>
            </a:endParaRPr>
          </a:p>
          <a:p>
            <a:r>
              <a:rPr lang="ja-JP" altLang="en-US" sz="2800" dirty="0" smtClean="0">
                <a:latin typeface="+mn-ea"/>
              </a:rPr>
              <a:t>線形サイズに限定したアルゴリズム</a:t>
            </a:r>
            <a:endParaRPr lang="en-US" altLang="ja-JP" sz="2800" dirty="0" smtClean="0">
              <a:latin typeface="+mn-ea"/>
            </a:endParaRPr>
          </a:p>
          <a:p>
            <a:pPr lvl="1"/>
            <a:r>
              <a:rPr lang="en-US" altLang="ja-JP" sz="2400" dirty="0" smtClean="0">
                <a:latin typeface="+mn-ea"/>
              </a:rPr>
              <a:t>TC</a:t>
            </a:r>
            <a:r>
              <a:rPr lang="en-US" altLang="ja-JP" sz="2400" baseline="30000" dirty="0" smtClean="0">
                <a:latin typeface="+mn-ea"/>
              </a:rPr>
              <a:t>0</a:t>
            </a:r>
            <a:r>
              <a:rPr lang="en-US" altLang="ja-JP" sz="2400" dirty="0" smtClean="0">
                <a:latin typeface="+mn-ea"/>
              </a:rPr>
              <a:t>-Circuit SAT with linear size</a:t>
            </a:r>
          </a:p>
          <a:p>
            <a:pPr lvl="1"/>
            <a:r>
              <a:rPr lang="en-US" altLang="ja-JP" sz="2400" dirty="0" smtClean="0">
                <a:latin typeface="+mn-ea"/>
              </a:rPr>
              <a:t>(log n)-depth Circuit SAT with linear size</a:t>
            </a:r>
          </a:p>
          <a:p>
            <a:endParaRPr lang="en-US" altLang="ja-JP" sz="2800" dirty="0" smtClean="0">
              <a:latin typeface="+mn-ea"/>
            </a:endParaRPr>
          </a:p>
          <a:p>
            <a:r>
              <a:rPr lang="ja-JP" altLang="en-US" sz="2800" dirty="0" smtClean="0">
                <a:latin typeface="+mn-ea"/>
              </a:rPr>
              <a:t>計算量クラスの分離</a:t>
            </a:r>
            <a:endParaRPr lang="en-US" altLang="ja-JP" sz="2800" dirty="0" smtClean="0">
              <a:latin typeface="+mn-ea"/>
            </a:endParaRPr>
          </a:p>
          <a:p>
            <a:pPr lvl="1"/>
            <a:r>
              <a:rPr lang="ja-JP" altLang="ja-JP" sz="2400" dirty="0">
                <a:latin typeface="+mn-ea"/>
              </a:rPr>
              <a:t>　</a:t>
            </a:r>
            <a:endParaRPr lang="en-US" altLang="ja-JP" sz="2400" dirty="0">
              <a:latin typeface="+mn-ea"/>
            </a:endParaRPr>
          </a:p>
          <a:p>
            <a:pPr lvl="1"/>
            <a:r>
              <a:rPr lang="ja-JP" altLang="ja-JP" sz="2400" dirty="0">
                <a:latin typeface="+mn-ea"/>
              </a:rPr>
              <a:t>　</a:t>
            </a:r>
            <a:endParaRPr lang="en-US" altLang="ja-JP" sz="2400" dirty="0">
              <a:latin typeface="+mn-ea"/>
            </a:endParaRPr>
          </a:p>
          <a:p>
            <a:pPr lvl="1"/>
            <a:endParaRPr kumimoji="1" lang="en-US" altLang="ja-JP" sz="2400" dirty="0" smtClean="0">
              <a:solidFill>
                <a:srgbClr val="D9253E"/>
              </a:solidFill>
            </a:endParaRPr>
          </a:p>
          <a:p>
            <a:endParaRPr kumimoji="1" lang="ja-JP" altLang="en-US" dirty="0">
              <a:solidFill>
                <a:srgbClr val="D9253E"/>
              </a:solidFill>
            </a:endParaRPr>
          </a:p>
        </p:txBody>
      </p:sp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37312"/>
            <a:ext cx="6870023" cy="386695"/>
          </a:xfrm>
          <a:prstGeom prst="rect">
            <a:avLst/>
          </a:prstGeom>
        </p:spPr>
      </p:pic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69" y="5733256"/>
            <a:ext cx="6870023" cy="39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/>
              <a:t>興味あること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775191"/>
            <a:ext cx="8640960" cy="4894169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sz="2800" dirty="0" smtClean="0">
                <a:latin typeface="+mn-ea"/>
              </a:rPr>
              <a:t>アルゴリズムの改良</a:t>
            </a:r>
            <a:r>
              <a:rPr lang="en-US" altLang="ja-JP" sz="2800" dirty="0" smtClean="0">
                <a:latin typeface="+mn-ea"/>
              </a:rPr>
              <a:t>⇒</a:t>
            </a:r>
            <a:r>
              <a:rPr lang="ja-JP" altLang="en-US" sz="2800" dirty="0" smtClean="0">
                <a:latin typeface="+mn-ea"/>
              </a:rPr>
              <a:t>回路計算量の下界</a:t>
            </a:r>
            <a:endParaRPr lang="en-US" altLang="ja-JP" sz="2800" dirty="0" smtClean="0">
              <a:latin typeface="+mn-ea"/>
            </a:endParaRPr>
          </a:p>
          <a:p>
            <a:pPr lvl="1"/>
            <a:r>
              <a:rPr lang="en-US" altLang="ja-JP" sz="2400" dirty="0" smtClean="0">
                <a:latin typeface="+mn-ea"/>
              </a:rPr>
              <a:t>Compression </a:t>
            </a:r>
            <a:r>
              <a:rPr lang="en-US" altLang="ja-JP" sz="2400" dirty="0">
                <a:latin typeface="+mn-ea"/>
              </a:rPr>
              <a:t>algorithms </a:t>
            </a:r>
            <a:r>
              <a:rPr lang="en-US" altLang="ja-JP" sz="2400" dirty="0" smtClean="0">
                <a:latin typeface="+mn-ea"/>
              </a:rPr>
              <a:t>⇒ </a:t>
            </a:r>
            <a:r>
              <a:rPr lang="en-US" altLang="ja-JP" sz="2400" dirty="0">
                <a:latin typeface="+mn-ea"/>
              </a:rPr>
              <a:t>circuit lower bounds </a:t>
            </a:r>
            <a:endParaRPr lang="en-US" altLang="ja-JP" sz="2400" dirty="0" smtClean="0">
              <a:latin typeface="+mn-ea"/>
            </a:endParaRPr>
          </a:p>
          <a:p>
            <a:pPr lvl="2"/>
            <a:r>
              <a:rPr lang="en-US" altLang="ja-JP" sz="2100" dirty="0" smtClean="0">
                <a:solidFill>
                  <a:srgbClr val="008000"/>
                </a:solidFill>
                <a:latin typeface="+mn-ea"/>
              </a:rPr>
              <a:t>[Chen, </a:t>
            </a:r>
            <a:r>
              <a:rPr lang="en-US" altLang="ja-JP" sz="2100" dirty="0" err="1" smtClean="0">
                <a:solidFill>
                  <a:srgbClr val="008000"/>
                </a:solidFill>
                <a:latin typeface="+mn-ea"/>
              </a:rPr>
              <a:t>Kabanets</a:t>
            </a:r>
            <a:r>
              <a:rPr lang="en-US" altLang="ja-JP" sz="2100" dirty="0" smtClean="0">
                <a:solidFill>
                  <a:srgbClr val="008000"/>
                </a:solidFill>
                <a:latin typeface="+mn-ea"/>
              </a:rPr>
              <a:t>, </a:t>
            </a:r>
            <a:r>
              <a:rPr lang="en-US" altLang="ja-JP" sz="2100" dirty="0" err="1" smtClean="0">
                <a:solidFill>
                  <a:srgbClr val="008000"/>
                </a:solidFill>
                <a:latin typeface="+mn-ea"/>
              </a:rPr>
              <a:t>Kolokolova</a:t>
            </a:r>
            <a:r>
              <a:rPr lang="en-US" altLang="ja-JP" sz="2100" dirty="0" smtClean="0">
                <a:solidFill>
                  <a:srgbClr val="008000"/>
                </a:solidFill>
                <a:latin typeface="+mn-ea"/>
              </a:rPr>
              <a:t>, </a:t>
            </a:r>
            <a:r>
              <a:rPr lang="en-US" altLang="ja-JP" sz="2100" dirty="0" err="1" smtClean="0">
                <a:solidFill>
                  <a:srgbClr val="008000"/>
                </a:solidFill>
                <a:latin typeface="+mn-ea"/>
              </a:rPr>
              <a:t>Shaltiel</a:t>
            </a:r>
            <a:r>
              <a:rPr lang="en-US" altLang="ja-JP" sz="2100" dirty="0" smtClean="0">
                <a:solidFill>
                  <a:srgbClr val="008000"/>
                </a:solidFill>
                <a:latin typeface="+mn-ea"/>
              </a:rPr>
              <a:t> and Zuckerman (ECCC 2013)]</a:t>
            </a:r>
            <a:endParaRPr lang="en-US" altLang="ja-JP" sz="2100" dirty="0">
              <a:solidFill>
                <a:srgbClr val="008000"/>
              </a:solidFill>
              <a:latin typeface="+mn-ea"/>
            </a:endParaRPr>
          </a:p>
          <a:p>
            <a:pPr lvl="1"/>
            <a:r>
              <a:rPr lang="en-US" altLang="ja-JP" sz="2400" dirty="0" smtClean="0">
                <a:latin typeface="+mn-ea"/>
              </a:rPr>
              <a:t>Learning </a:t>
            </a:r>
            <a:r>
              <a:rPr lang="en-US" altLang="ja-JP" sz="2400" dirty="0">
                <a:latin typeface="+mn-ea"/>
              </a:rPr>
              <a:t>algorithms </a:t>
            </a:r>
            <a:r>
              <a:rPr lang="en-US" altLang="ja-JP" sz="2400" dirty="0" smtClean="0">
                <a:latin typeface="+mn-ea"/>
              </a:rPr>
              <a:t>⇒ circuit </a:t>
            </a:r>
            <a:r>
              <a:rPr lang="en-US" altLang="ja-JP" sz="2400" dirty="0">
                <a:latin typeface="+mn-ea"/>
              </a:rPr>
              <a:t>lower </a:t>
            </a:r>
            <a:r>
              <a:rPr lang="en-US" altLang="ja-JP" sz="2400" dirty="0" smtClean="0">
                <a:latin typeface="+mn-ea"/>
              </a:rPr>
              <a:t>bounds</a:t>
            </a:r>
            <a:endParaRPr lang="en-US" altLang="ja-JP" sz="2400" dirty="0" smtClean="0">
              <a:solidFill>
                <a:srgbClr val="FF0000"/>
              </a:solidFill>
              <a:latin typeface="+mn-ea"/>
            </a:endParaRPr>
          </a:p>
          <a:p>
            <a:pPr lvl="2"/>
            <a:r>
              <a:rPr lang="en-US" altLang="ja-JP" sz="2100" dirty="0" smtClean="0">
                <a:solidFill>
                  <a:srgbClr val="008000"/>
                </a:solidFill>
                <a:latin typeface="+mn-ea"/>
              </a:rPr>
              <a:t>[</a:t>
            </a:r>
            <a:r>
              <a:rPr lang="en-US" altLang="ja-JP" sz="2100" dirty="0" err="1" smtClean="0">
                <a:solidFill>
                  <a:srgbClr val="008000"/>
                </a:solidFill>
                <a:latin typeface="+mn-ea"/>
              </a:rPr>
              <a:t>Fortnow</a:t>
            </a:r>
            <a:r>
              <a:rPr lang="en-US" altLang="ja-JP" sz="2100" dirty="0" smtClean="0">
                <a:solidFill>
                  <a:srgbClr val="008000"/>
                </a:solidFill>
                <a:latin typeface="+mn-ea"/>
              </a:rPr>
              <a:t> and </a:t>
            </a:r>
            <a:r>
              <a:rPr lang="en-US" altLang="ja-JP" sz="2100" dirty="0" err="1" smtClean="0">
                <a:solidFill>
                  <a:srgbClr val="008000"/>
                </a:solidFill>
                <a:latin typeface="+mn-ea"/>
              </a:rPr>
              <a:t>Klivans</a:t>
            </a:r>
            <a:r>
              <a:rPr lang="en-US" altLang="ja-JP" sz="2100" dirty="0">
                <a:solidFill>
                  <a:srgbClr val="008000"/>
                </a:solidFill>
                <a:latin typeface="+mn-ea"/>
              </a:rPr>
              <a:t> </a:t>
            </a:r>
            <a:r>
              <a:rPr lang="en-US" altLang="ja-JP" sz="2100" dirty="0" smtClean="0">
                <a:solidFill>
                  <a:srgbClr val="008000"/>
                </a:solidFill>
                <a:latin typeface="+mn-ea"/>
              </a:rPr>
              <a:t>(JCSS 2009)]</a:t>
            </a:r>
            <a:endParaRPr lang="en-US" altLang="ja-JP" sz="2100" dirty="0">
              <a:solidFill>
                <a:srgbClr val="008000"/>
              </a:solidFill>
              <a:latin typeface="+mn-ea"/>
            </a:endParaRPr>
          </a:p>
          <a:p>
            <a:pPr lvl="1"/>
            <a:r>
              <a:rPr lang="en-US" altLang="ja-JP" sz="2400" dirty="0" err="1" smtClean="0">
                <a:latin typeface="+mn-ea"/>
              </a:rPr>
              <a:t>Derandomization</a:t>
            </a:r>
            <a:r>
              <a:rPr lang="en-US" altLang="ja-JP" sz="2400" dirty="0" smtClean="0">
                <a:latin typeface="+mn-ea"/>
              </a:rPr>
              <a:t> ⇒ circuit lower bounds.</a:t>
            </a:r>
          </a:p>
          <a:p>
            <a:pPr lvl="2"/>
            <a:r>
              <a:rPr lang="en-US" altLang="ja-JP" sz="2100" dirty="0" smtClean="0">
                <a:solidFill>
                  <a:srgbClr val="008000"/>
                </a:solidFill>
                <a:latin typeface="+mn-ea"/>
              </a:rPr>
              <a:t>[</a:t>
            </a:r>
            <a:r>
              <a:rPr lang="en-US" altLang="ja-JP" sz="2100" dirty="0" err="1" smtClean="0">
                <a:solidFill>
                  <a:srgbClr val="008000"/>
                </a:solidFill>
                <a:latin typeface="+mn-ea"/>
              </a:rPr>
              <a:t>Kabanets</a:t>
            </a:r>
            <a:r>
              <a:rPr lang="en-US" altLang="ja-JP" sz="2100" dirty="0" smtClean="0">
                <a:solidFill>
                  <a:srgbClr val="008000"/>
                </a:solidFill>
                <a:latin typeface="+mn-ea"/>
              </a:rPr>
              <a:t> and </a:t>
            </a:r>
            <a:r>
              <a:rPr lang="en-US" altLang="ja-JP" sz="2100" dirty="0" err="1" smtClean="0">
                <a:solidFill>
                  <a:srgbClr val="008000"/>
                </a:solidFill>
                <a:latin typeface="+mn-ea"/>
              </a:rPr>
              <a:t>Impagliazzo</a:t>
            </a:r>
            <a:r>
              <a:rPr lang="en-US" altLang="ja-JP" sz="2100" dirty="0" smtClean="0">
                <a:solidFill>
                  <a:srgbClr val="008000"/>
                </a:solidFill>
                <a:latin typeface="+mn-ea"/>
              </a:rPr>
              <a:t> (CC 2004), Aaronson and </a:t>
            </a:r>
            <a:r>
              <a:rPr lang="en-US" altLang="ja-JP" sz="2100" dirty="0" err="1" smtClean="0">
                <a:solidFill>
                  <a:srgbClr val="008000"/>
                </a:solidFill>
                <a:latin typeface="+mn-ea"/>
              </a:rPr>
              <a:t>Melkebeek</a:t>
            </a:r>
            <a:r>
              <a:rPr lang="en-US" altLang="ja-JP" sz="2100" dirty="0" smtClean="0">
                <a:solidFill>
                  <a:srgbClr val="008000"/>
                </a:solidFill>
                <a:latin typeface="+mn-ea"/>
              </a:rPr>
              <a:t> (</a:t>
            </a:r>
            <a:r>
              <a:rPr lang="en-US" altLang="ja-JP" sz="2100" dirty="0" err="1" smtClean="0">
                <a:solidFill>
                  <a:srgbClr val="008000"/>
                </a:solidFill>
                <a:latin typeface="+mn-ea"/>
              </a:rPr>
              <a:t>ToC</a:t>
            </a:r>
            <a:r>
              <a:rPr lang="en-US" altLang="ja-JP" sz="2100" dirty="0" smtClean="0">
                <a:solidFill>
                  <a:srgbClr val="008000"/>
                </a:solidFill>
                <a:latin typeface="+mn-ea"/>
              </a:rPr>
              <a:t> 2011)]</a:t>
            </a:r>
          </a:p>
          <a:p>
            <a:pPr marL="118872" indent="0">
              <a:buNone/>
            </a:pPr>
            <a:endParaRPr lang="en-US" altLang="ja-JP" dirty="0" smtClean="0">
              <a:latin typeface="+mn-ea"/>
            </a:endParaRPr>
          </a:p>
          <a:p>
            <a:r>
              <a:rPr lang="ja-JP" altLang="en-US" sz="2800" dirty="0" smtClean="0">
                <a:solidFill>
                  <a:srgbClr val="FF0000"/>
                </a:solidFill>
                <a:latin typeface="+mn-ea"/>
              </a:rPr>
              <a:t>他にも示すことは出来る？</a:t>
            </a:r>
            <a:endParaRPr lang="en-US" altLang="ja-JP" sz="2800" dirty="0" smtClean="0">
              <a:solidFill>
                <a:srgbClr val="FF0000"/>
              </a:solidFill>
              <a:latin typeface="+mn-ea"/>
            </a:endParaRPr>
          </a:p>
          <a:p>
            <a:pPr lvl="1"/>
            <a:r>
              <a:rPr lang="en-US" altLang="ja-JP" sz="2400" dirty="0" smtClean="0">
                <a:latin typeface="+mn-ea"/>
              </a:rPr>
              <a:t>Space efficient algorithms ⇒ certain lower bounds</a:t>
            </a:r>
          </a:p>
          <a:p>
            <a:pPr lvl="1"/>
            <a:r>
              <a:rPr lang="en-US" altLang="ja-JP" sz="2400" dirty="0" smtClean="0">
                <a:latin typeface="+mn-ea"/>
              </a:rPr>
              <a:t>Efficient quantum algorithms ⇒ certain </a:t>
            </a:r>
            <a:r>
              <a:rPr lang="en-US" altLang="ja-JP" sz="2400" dirty="0">
                <a:latin typeface="+mn-ea"/>
              </a:rPr>
              <a:t>l</a:t>
            </a:r>
            <a:r>
              <a:rPr lang="en-US" altLang="ja-JP" sz="2400" dirty="0" smtClean="0">
                <a:latin typeface="+mn-ea"/>
              </a:rPr>
              <a:t>ower bounds</a:t>
            </a:r>
          </a:p>
          <a:p>
            <a:pPr lvl="1"/>
            <a:r>
              <a:rPr lang="en-US" altLang="ja-JP" sz="2400" dirty="0">
                <a:latin typeface="+mn-ea"/>
              </a:rPr>
              <a:t>E</a:t>
            </a:r>
            <a:r>
              <a:rPr lang="en-US" altLang="ja-JP" sz="2400" dirty="0" smtClean="0">
                <a:latin typeface="+mn-ea"/>
              </a:rPr>
              <a:t>fficient communication protocols ⇒ certain lower bounds</a:t>
            </a:r>
          </a:p>
          <a:p>
            <a:pPr lvl="1"/>
            <a:r>
              <a:rPr lang="en-US" altLang="ja-JP" sz="2400" dirty="0" smtClean="0">
                <a:latin typeface="+mn-ea"/>
              </a:rPr>
              <a:t>Efficient enumeration algorithms ⇒ certain lower bounds</a:t>
            </a:r>
          </a:p>
          <a:p>
            <a:pPr lvl="1"/>
            <a:r>
              <a:rPr lang="en-US" altLang="ja-JP" sz="2400" dirty="0" smtClean="0">
                <a:latin typeface="+mn-ea"/>
              </a:rPr>
              <a:t>Efficient counting algorithms ⇒ certain lower bounds</a:t>
            </a:r>
          </a:p>
          <a:p>
            <a:pPr lvl="1"/>
            <a:r>
              <a:rPr lang="en-US" altLang="ja-JP" sz="2400" dirty="0" smtClean="0">
                <a:latin typeface="+mn-ea"/>
              </a:rPr>
              <a:t>Efficient proof systems ⇒ certain lower bounds</a:t>
            </a:r>
            <a:endParaRPr lang="en-US" altLang="ja-JP" sz="2400" dirty="0">
              <a:latin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67460" y="51500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359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4400" dirty="0" smtClean="0">
                <a:latin typeface="+mj-ea"/>
              </a:rPr>
              <a:t>Circuit Class vs. NP &amp; NEXP</a:t>
            </a:r>
            <a:endParaRPr kumimoji="1" lang="ja-JP" altLang="en-US" sz="4400" dirty="0">
              <a:latin typeface="+mj-ea"/>
            </a:endParaRP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01" y="1775191"/>
            <a:ext cx="8322567" cy="4719320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 bwMode="auto">
          <a:xfrm>
            <a:off x="230915" y="2876944"/>
            <a:ext cx="8820000" cy="0"/>
          </a:xfrm>
          <a:prstGeom prst="line">
            <a:avLst/>
          </a:prstGeom>
          <a:ln w="57150" cmpd="sng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 bwMode="auto">
          <a:xfrm>
            <a:off x="230915" y="3272523"/>
            <a:ext cx="8820000" cy="0"/>
          </a:xfrm>
          <a:prstGeom prst="line">
            <a:avLst/>
          </a:prstGeom>
          <a:ln w="57150" cmpd="sng">
            <a:solidFill>
              <a:srgbClr val="0000FF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74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n-ea"/>
                <a:ea typeface="+mn-ea"/>
              </a:rPr>
              <a:t>NP ⊆ P/poly ??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>
                <a:latin typeface="+mn-ea"/>
              </a:rPr>
              <a:t>Σ</a:t>
            </a:r>
            <a:r>
              <a:rPr lang="en-US" altLang="ja-JP" baseline="-25000" dirty="0" smtClean="0">
                <a:latin typeface="+mn-ea"/>
              </a:rPr>
              <a:t>1</a:t>
            </a:r>
            <a:r>
              <a:rPr lang="en-US" altLang="ja-JP" dirty="0" smtClean="0">
                <a:latin typeface="+mn-ea"/>
              </a:rPr>
              <a:t>P = NP, Π</a:t>
            </a:r>
            <a:r>
              <a:rPr lang="en-US" altLang="ja-JP" baseline="-25000" dirty="0" smtClean="0">
                <a:latin typeface="+mn-ea"/>
              </a:rPr>
              <a:t>1</a:t>
            </a:r>
            <a:r>
              <a:rPr lang="en-US" altLang="ja-JP" dirty="0" smtClean="0">
                <a:latin typeface="+mn-ea"/>
              </a:rPr>
              <a:t>P = </a:t>
            </a:r>
            <a:r>
              <a:rPr lang="en-US" altLang="ja-JP" dirty="0" err="1" smtClean="0">
                <a:latin typeface="+mn-ea"/>
              </a:rPr>
              <a:t>coNP</a:t>
            </a:r>
            <a:endParaRPr lang="en-US" altLang="ja-JP" smtClean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r>
              <a:rPr lang="en-US" altLang="ja-JP" dirty="0" smtClean="0">
                <a:latin typeface="+mn-ea"/>
              </a:rPr>
              <a:t>Σ</a:t>
            </a:r>
            <a:r>
              <a:rPr lang="en-US" altLang="ja-JP" baseline="-25000" dirty="0" smtClean="0">
                <a:latin typeface="+mn-ea"/>
              </a:rPr>
              <a:t>2</a:t>
            </a:r>
            <a:r>
              <a:rPr lang="en-US" altLang="ja-JP" dirty="0" smtClean="0">
                <a:latin typeface="+mn-ea"/>
              </a:rPr>
              <a:t>P = NP</a:t>
            </a:r>
            <a:r>
              <a:rPr lang="en-US" altLang="ja-JP" baseline="30000" dirty="0" smtClean="0">
                <a:latin typeface="+mn-ea"/>
              </a:rPr>
              <a:t>NP</a:t>
            </a:r>
            <a:r>
              <a:rPr lang="en-US" altLang="ja-JP" dirty="0" smtClean="0">
                <a:latin typeface="+mn-ea"/>
              </a:rPr>
              <a:t>,</a:t>
            </a:r>
            <a:r>
              <a:rPr kumimoji="1" lang="en-US" altLang="ja-JP" dirty="0" smtClean="0">
                <a:latin typeface="+mn-ea"/>
              </a:rPr>
              <a:t>Π</a:t>
            </a:r>
            <a:r>
              <a:rPr kumimoji="1" lang="en-US" altLang="ja-JP" baseline="-25000" dirty="0" smtClean="0">
                <a:latin typeface="+mn-ea"/>
              </a:rPr>
              <a:t>2</a:t>
            </a:r>
            <a:r>
              <a:rPr kumimoji="1" lang="en-US" altLang="ja-JP" dirty="0" smtClean="0">
                <a:latin typeface="+mn-ea"/>
              </a:rPr>
              <a:t>P =</a:t>
            </a:r>
            <a:r>
              <a:rPr kumimoji="1" lang="en-US" altLang="ja-JP" dirty="0" err="1" smtClean="0">
                <a:latin typeface="+mn-ea"/>
              </a:rPr>
              <a:t>coNP</a:t>
            </a:r>
            <a:r>
              <a:rPr kumimoji="1" lang="en-US" altLang="ja-JP" baseline="30000" dirty="0" err="1" smtClean="0">
                <a:latin typeface="+mn-ea"/>
              </a:rPr>
              <a:t>NP</a:t>
            </a:r>
            <a:endParaRPr kumimoji="1" lang="en-US" altLang="ja-JP" baseline="30000" dirty="0" smtClean="0">
              <a:latin typeface="+mn-ea"/>
            </a:endParaRPr>
          </a:p>
          <a:p>
            <a:endParaRPr lang="en-US" altLang="ja-JP" dirty="0"/>
          </a:p>
          <a:p>
            <a:r>
              <a:rPr kumimoji="1" lang="en-US" altLang="ja-JP" dirty="0" smtClean="0">
                <a:latin typeface="+mn-ea"/>
              </a:rPr>
              <a:t>PH</a:t>
            </a:r>
            <a:r>
              <a:rPr lang="ja-JP" altLang="en-US" dirty="0" smtClean="0">
                <a:latin typeface="+mn-ea"/>
              </a:rPr>
              <a:t>の階層は潰れないと信じられている．</a:t>
            </a:r>
            <a:endParaRPr lang="en-US" altLang="ja-JP" dirty="0" smtClean="0">
              <a:latin typeface="+mn-ea"/>
            </a:endParaRPr>
          </a:p>
          <a:p>
            <a:endParaRPr lang="en-US" altLang="ja-JP" dirty="0" smtClean="0">
              <a:latin typeface="+mn-ea"/>
            </a:endParaRPr>
          </a:p>
          <a:p>
            <a:r>
              <a:rPr kumimoji="1" lang="en-US" altLang="ja-JP" dirty="0" smtClean="0">
                <a:solidFill>
                  <a:srgbClr val="FF0000"/>
                </a:solidFill>
                <a:latin typeface="+mn-ea"/>
              </a:rPr>
              <a:t>NP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内に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P/poly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で判定できない言語が存在？</a:t>
            </a:r>
            <a:endParaRPr kumimoji="1" lang="ja-JP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457200" y="1800116"/>
            <a:ext cx="8229600" cy="16064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altLang="ja-JP" dirty="0" smtClean="0"/>
          </a:p>
          <a:p>
            <a:pPr algn="just"/>
            <a:r>
              <a:rPr lang="ja-JP" altLang="en-US" dirty="0" smtClean="0"/>
              <a:t>定理</a:t>
            </a:r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Karp-Lipton ‘80)</a:t>
            </a:r>
          </a:p>
          <a:p>
            <a:pPr algn="ctr"/>
            <a:r>
              <a:rPr lang="en-US" altLang="ja-JP" sz="2400" dirty="0" smtClean="0">
                <a:latin typeface="+mn-ea"/>
              </a:rPr>
              <a:t>NP ⊆ P/poly</a:t>
            </a:r>
          </a:p>
          <a:p>
            <a:pPr algn="ctr"/>
            <a:r>
              <a:rPr lang="en-US" altLang="ja-JP" sz="2400" dirty="0" smtClean="0">
                <a:latin typeface="+mn-ea"/>
              </a:rPr>
              <a:t>↓</a:t>
            </a:r>
          </a:p>
          <a:p>
            <a:pPr algn="ctr"/>
            <a:r>
              <a:rPr lang="ja-JP" altLang="en-US" dirty="0" smtClean="0">
                <a:latin typeface="+mn-ea"/>
              </a:rPr>
              <a:t>　</a:t>
            </a:r>
            <a:r>
              <a:rPr lang="en-US" altLang="ja-JP" sz="2400" dirty="0" smtClean="0">
                <a:latin typeface="+mn-ea"/>
              </a:rPr>
              <a:t>PH = Σ</a:t>
            </a:r>
            <a:r>
              <a:rPr lang="en-US" altLang="ja-JP" sz="2400" baseline="-25000" dirty="0" smtClean="0">
                <a:latin typeface="+mn-ea"/>
              </a:rPr>
              <a:t>2</a:t>
            </a:r>
            <a:r>
              <a:rPr lang="en-US" altLang="ja-JP" sz="2400" dirty="0" smtClean="0">
                <a:latin typeface="+mn-ea"/>
              </a:rPr>
              <a:t>P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903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目標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>
                <a:latin typeface="+mn-ea"/>
              </a:rPr>
              <a:t>P vs. NP</a:t>
            </a:r>
            <a:r>
              <a:rPr lang="ja-JP" altLang="en-US" dirty="0" smtClean="0">
                <a:latin typeface="+mn-ea"/>
              </a:rPr>
              <a:t>の解決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NP</a:t>
            </a:r>
            <a:r>
              <a:rPr lang="ja-JP" altLang="en-US" dirty="0" smtClean="0">
                <a:latin typeface="+mn-ea"/>
              </a:rPr>
              <a:t>に入る問題を解くのに必要な回路サイズ（下界）が超多項式であれば</a:t>
            </a:r>
            <a:r>
              <a:rPr lang="en-US" altLang="ja-JP" dirty="0" smtClean="0">
                <a:latin typeface="+mn-ea"/>
              </a:rPr>
              <a:t>OK</a:t>
            </a:r>
            <a:r>
              <a:rPr lang="ja-JP" altLang="en-US" dirty="0" smtClean="0">
                <a:latin typeface="+mn-ea"/>
              </a:rPr>
              <a:t>！</a:t>
            </a:r>
            <a:endParaRPr lang="en-US" altLang="ja-JP" dirty="0">
              <a:latin typeface="+mn-ea"/>
            </a:endParaRPr>
          </a:p>
          <a:p>
            <a:pPr lvl="2"/>
            <a:r>
              <a:rPr lang="ja-JP" altLang="en-US" sz="1800" dirty="0" smtClean="0">
                <a:latin typeface="+mn-ea"/>
              </a:rPr>
              <a:t>素子は</a:t>
            </a:r>
            <a:r>
              <a:rPr lang="en-US" altLang="ja-JP" sz="1800" dirty="0" smtClean="0">
                <a:latin typeface="+mn-ea"/>
              </a:rPr>
              <a:t>2</a:t>
            </a:r>
            <a:r>
              <a:rPr lang="ja-JP" altLang="en-US" sz="1800" dirty="0" smtClean="0">
                <a:latin typeface="+mn-ea"/>
              </a:rPr>
              <a:t>入力</a:t>
            </a:r>
            <a:r>
              <a:rPr lang="en-US" altLang="ja-JP" sz="1800" dirty="0" smtClean="0">
                <a:latin typeface="+mn-ea"/>
              </a:rPr>
              <a:t>AND, OR</a:t>
            </a:r>
            <a:r>
              <a:rPr lang="ja-JP" altLang="en-US" sz="1800" dirty="0" smtClean="0">
                <a:latin typeface="+mn-ea"/>
              </a:rPr>
              <a:t>と単入力</a:t>
            </a:r>
            <a:r>
              <a:rPr lang="en-US" altLang="ja-JP" sz="1800" dirty="0" smtClean="0">
                <a:latin typeface="+mn-ea"/>
              </a:rPr>
              <a:t>NOT</a:t>
            </a:r>
            <a:r>
              <a:rPr lang="ja-JP" altLang="en-US" sz="1800" dirty="0" smtClean="0">
                <a:latin typeface="+mn-ea"/>
              </a:rPr>
              <a:t>のみで</a:t>
            </a:r>
            <a:r>
              <a:rPr lang="en-US" altLang="ja-JP" sz="1800" dirty="0" smtClean="0">
                <a:latin typeface="+mn-ea"/>
              </a:rPr>
              <a:t>OK.</a:t>
            </a:r>
          </a:p>
          <a:p>
            <a:pPr lvl="2"/>
            <a:endParaRPr lang="en-US" altLang="ja-JP" sz="1800" dirty="0" smtClean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論理回路は学部の基礎的な授業で習う！</a:t>
            </a:r>
            <a:endParaRPr lang="en-US" altLang="ja-JP" dirty="0" smtClean="0">
              <a:latin typeface="+mn-ea"/>
            </a:endParaRPr>
          </a:p>
          <a:p>
            <a:pPr lvl="1"/>
            <a:endParaRPr lang="en-US" altLang="ja-JP" dirty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チューリングマシン嫌い！な学生も大丈夫！</a:t>
            </a:r>
            <a:endParaRPr lang="en-US" altLang="ja-JP" dirty="0" smtClean="0">
              <a:latin typeface="+mn-ea"/>
            </a:endParaRPr>
          </a:p>
          <a:p>
            <a:pPr lvl="2"/>
            <a:r>
              <a:rPr lang="ja-JP" altLang="en-US" sz="1800" dirty="0" smtClean="0">
                <a:latin typeface="+mn-ea"/>
              </a:rPr>
              <a:t>授業で</a:t>
            </a:r>
            <a:r>
              <a:rPr lang="en-US" altLang="ja-JP" sz="1800" dirty="0" smtClean="0">
                <a:latin typeface="+mn-ea"/>
              </a:rPr>
              <a:t>TM</a:t>
            </a:r>
            <a:r>
              <a:rPr lang="ja-JP" altLang="en-US" sz="1800" dirty="0" smtClean="0">
                <a:latin typeface="+mn-ea"/>
              </a:rPr>
              <a:t>になりきって考えて</a:t>
            </a:r>
            <a:r>
              <a:rPr lang="en-US" altLang="ja-JP" sz="1800" dirty="0" smtClean="0">
                <a:latin typeface="+mn-ea"/>
              </a:rPr>
              <a:t>…</a:t>
            </a:r>
            <a:r>
              <a:rPr lang="ja-JP" altLang="en-US" sz="1800" dirty="0" smtClean="0">
                <a:latin typeface="+mn-ea"/>
              </a:rPr>
              <a:t>，とか教えられて挫折した人も</a:t>
            </a:r>
            <a:r>
              <a:rPr lang="en-US" altLang="ja-JP" sz="1800" dirty="0" smtClean="0">
                <a:latin typeface="+mn-ea"/>
              </a:rPr>
              <a:t>…</a:t>
            </a:r>
          </a:p>
          <a:p>
            <a:pPr lvl="2"/>
            <a:endParaRPr lang="en-US" altLang="ja-JP" sz="1800" dirty="0" smtClean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組み合わせ論的な考えで出来そう！</a:t>
            </a:r>
            <a:endParaRPr lang="en-US" altLang="ja-JP" dirty="0" smtClean="0">
              <a:latin typeface="+mn-ea"/>
            </a:endParaRPr>
          </a:p>
          <a:p>
            <a:pPr lvl="1"/>
            <a:endParaRPr lang="en-US" altLang="ja-JP" dirty="0" smtClean="0">
              <a:latin typeface="+mn-ea"/>
            </a:endParaRPr>
          </a:p>
          <a:p>
            <a:pPr lvl="1"/>
            <a:endParaRPr lang="en-US" altLang="ja-JP" dirty="0" smtClean="0">
              <a:latin typeface="+mn-ea"/>
            </a:endParaRPr>
          </a:p>
          <a:p>
            <a:pPr lvl="1"/>
            <a:endParaRPr lang="en-US" altLang="ja-JP" dirty="0" smtClean="0">
              <a:latin typeface="+mn-ea"/>
            </a:endParaRPr>
          </a:p>
          <a:p>
            <a:pPr marL="457200" lvl="1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34899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現実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75192"/>
            <a:ext cx="8229600" cy="2469540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>
                <a:latin typeface="+mn-ea"/>
              </a:rPr>
              <a:t>最良の下界</a:t>
            </a:r>
            <a:r>
              <a:rPr lang="en-US" altLang="ja-JP" dirty="0" smtClean="0">
                <a:latin typeface="+mn-ea"/>
              </a:rPr>
              <a:t>…5n-o(n)</a:t>
            </a:r>
          </a:p>
          <a:p>
            <a:pPr lvl="1"/>
            <a:r>
              <a:rPr lang="en-US" altLang="ja-JP" dirty="0" err="1" smtClean="0">
                <a:latin typeface="+mn-ea"/>
              </a:rPr>
              <a:t>Iwama</a:t>
            </a:r>
            <a:r>
              <a:rPr lang="en-US" altLang="ja-JP" dirty="0" smtClean="0">
                <a:latin typeface="+mn-ea"/>
              </a:rPr>
              <a:t>, Lachish, </a:t>
            </a:r>
            <a:r>
              <a:rPr lang="en-US" altLang="ja-JP" dirty="0" err="1" smtClean="0">
                <a:latin typeface="+mn-ea"/>
              </a:rPr>
              <a:t>Morizumi</a:t>
            </a:r>
            <a:r>
              <a:rPr lang="en-US" altLang="ja-JP" dirty="0">
                <a:latin typeface="+mn-ea"/>
              </a:rPr>
              <a:t> </a:t>
            </a:r>
            <a:r>
              <a:rPr lang="en-US" altLang="ja-JP" dirty="0" smtClean="0">
                <a:latin typeface="+mn-ea"/>
              </a:rPr>
              <a:t>and </a:t>
            </a:r>
            <a:r>
              <a:rPr lang="en-US" altLang="ja-JP" dirty="0" err="1" smtClean="0">
                <a:latin typeface="+mn-ea"/>
              </a:rPr>
              <a:t>Raz</a:t>
            </a:r>
            <a:r>
              <a:rPr lang="en-US" altLang="ja-JP" dirty="0" smtClean="0">
                <a:latin typeface="+mn-ea"/>
              </a:rPr>
              <a:t> [2002]</a:t>
            </a:r>
          </a:p>
          <a:p>
            <a:pPr lvl="1"/>
            <a:endParaRPr kumimoji="1" lang="en-US" altLang="ja-JP" dirty="0">
              <a:latin typeface="+mn-ea"/>
            </a:endParaRPr>
          </a:p>
          <a:p>
            <a:r>
              <a:rPr lang="en-US" altLang="en-US" dirty="0" smtClean="0">
                <a:latin typeface="+mn-ea"/>
              </a:rPr>
              <a:t>線形…</a:t>
            </a:r>
            <a:r>
              <a:rPr lang="en-US" altLang="en-US" dirty="0" smtClean="0">
                <a:latin typeface="+mn-ea"/>
              </a:rPr>
              <a:t>?</a:t>
            </a:r>
          </a:p>
          <a:p>
            <a:pPr lvl="1"/>
            <a:r>
              <a:rPr lang="ja-JP" altLang="en-US" dirty="0" smtClean="0">
                <a:latin typeface="+mn-ea"/>
              </a:rPr>
              <a:t>ここで諦めてはいけない！</a:t>
            </a:r>
            <a:endParaRPr lang="en-US" altLang="en-US" dirty="0" smtClean="0">
              <a:latin typeface="+mn-ea"/>
            </a:endParaRPr>
          </a:p>
          <a:p>
            <a:pPr lvl="1"/>
            <a:endParaRPr kumimoji="1" lang="ja-JP" altLang="en-US" dirty="0">
              <a:latin typeface="+mn-ea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57200" y="4885302"/>
            <a:ext cx="8229600" cy="731938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ja-JP" altLang="en-US" dirty="0" smtClean="0">
                <a:latin typeface="+mn-ea"/>
              </a:rPr>
              <a:t>限界打破に向けて</a:t>
            </a:r>
            <a:r>
              <a:rPr lang="en-US" altLang="ja-JP" dirty="0" smtClean="0">
                <a:latin typeface="+mn-ea"/>
              </a:rPr>
              <a:t>…</a:t>
            </a:r>
            <a:r>
              <a:rPr lang="ja-JP" altLang="en-US" dirty="0" smtClean="0">
                <a:latin typeface="+mn-ea"/>
              </a:rPr>
              <a:t>既存証明手法の理解</a:t>
            </a:r>
            <a:endParaRPr lang="en-US" altLang="ja-JP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7243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モジュール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サマー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モジュー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ln w="19050" cmpd="sng">
          <a:solidFill>
            <a:schemeClr val="tx1"/>
          </a:solidFill>
          <a:headEnd type="none" w="med" len="med"/>
          <a:tailEnd type="none" w="med" len="med"/>
        </a:ln>
        <a:extLst/>
      </a:spPr>
      <a:bodyPr/>
      <a:lstStyle/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モジュール.thmx</Template>
  <TotalTime>1017</TotalTime>
  <Words>3401</Words>
  <Application>Microsoft Macintosh PowerPoint</Application>
  <PresentationFormat>画面に合わせる (4:3)</PresentationFormat>
  <Paragraphs>646</Paragraphs>
  <Slides>69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69</vt:i4>
      </vt:variant>
    </vt:vector>
  </HeadingPairs>
  <TitlesOfParts>
    <vt:vector size="71" baseType="lpstr">
      <vt:lpstr>モジュール</vt:lpstr>
      <vt:lpstr>数式</vt:lpstr>
      <vt:lpstr>回路から迫る P vs. NP</vt:lpstr>
      <vt:lpstr>今日のトピック</vt:lpstr>
      <vt:lpstr>第1部　回路計算量の基礎</vt:lpstr>
      <vt:lpstr>論理回路（Circuit）</vt:lpstr>
      <vt:lpstr>チューリングマシン(TM)と回路</vt:lpstr>
      <vt:lpstr>P/poly ⊆ P ??</vt:lpstr>
      <vt:lpstr>NP ⊆ P/poly ??</vt:lpstr>
      <vt:lpstr>目標</vt:lpstr>
      <vt:lpstr>現実…</vt:lpstr>
      <vt:lpstr>Parity関数の上下界</vt:lpstr>
      <vt:lpstr>P/polyでの下界証明</vt:lpstr>
      <vt:lpstr>Parity関数の下界証明</vt:lpstr>
      <vt:lpstr>Parity関数の下界証明</vt:lpstr>
      <vt:lpstr>Parity関数の下界証明</vt:lpstr>
      <vt:lpstr>Parity関数の下界証明</vt:lpstr>
      <vt:lpstr>Parity関数の下界証明</vt:lpstr>
      <vt:lpstr>目標：サイズ下界Ω(nlogn)</vt:lpstr>
      <vt:lpstr>限界解明に向けて</vt:lpstr>
      <vt:lpstr>世界の潮流</vt:lpstr>
      <vt:lpstr>回路計算量のクラス</vt:lpstr>
      <vt:lpstr>Circuit Class vs. NP</vt:lpstr>
      <vt:lpstr>深さO(logn)回路</vt:lpstr>
      <vt:lpstr>目標</vt:lpstr>
      <vt:lpstr>現実…</vt:lpstr>
      <vt:lpstr>Formulaの下界証明</vt:lpstr>
      <vt:lpstr>Parity関数の下界証明</vt:lpstr>
      <vt:lpstr>簡単化の例</vt:lpstr>
      <vt:lpstr>論理式の簡単化</vt:lpstr>
      <vt:lpstr>Parity関数の下界証明</vt:lpstr>
      <vt:lpstr>Parity関数の下界証明</vt:lpstr>
      <vt:lpstr>L(f)の変化</vt:lpstr>
      <vt:lpstr>Parity関数の下界証明</vt:lpstr>
      <vt:lpstr>Parity関数の下界証明</vt:lpstr>
      <vt:lpstr>Parity関数の下界証明</vt:lpstr>
      <vt:lpstr>Parity関数の下界証明</vt:lpstr>
      <vt:lpstr>目標：サイズ下界ω(nk)</vt:lpstr>
      <vt:lpstr>限界解明に向けて</vt:lpstr>
      <vt:lpstr>Restriction = Gate Elimination</vt:lpstr>
      <vt:lpstr>第一部のまとめ</vt:lpstr>
      <vt:lpstr>回路計算量の本</vt:lpstr>
      <vt:lpstr>第2部　論理回路の充足可能性問題</vt:lpstr>
      <vt:lpstr>下界証明は難しい！</vt:lpstr>
      <vt:lpstr>論理回路の充足可能性問題 Circuit Satisfiability</vt:lpstr>
      <vt:lpstr>研究目的</vt:lpstr>
      <vt:lpstr>研究目的</vt:lpstr>
      <vt:lpstr>研究目的</vt:lpstr>
      <vt:lpstr>Circuit Class vs. NP</vt:lpstr>
      <vt:lpstr>C-SAT with cn-size（既存結果） </vt:lpstr>
      <vt:lpstr>Formula-SAT</vt:lpstr>
      <vt:lpstr>Santhanam’s Algorithm [FOCS 2010]</vt:lpstr>
      <vt:lpstr>簡単化(Simplify)</vt:lpstr>
      <vt:lpstr>Restrictionの効果</vt:lpstr>
      <vt:lpstr>嬉しいこと</vt:lpstr>
      <vt:lpstr>最後は全探索</vt:lpstr>
      <vt:lpstr>我々の結果：General Formula SAT</vt:lpstr>
      <vt:lpstr>General Formulaの難しさ</vt:lpstr>
      <vt:lpstr>General Formulaの難しさ</vt:lpstr>
      <vt:lpstr>連立線形方程式を解く！</vt:lpstr>
      <vt:lpstr>アルゴリズムの概要</vt:lpstr>
      <vt:lpstr>General Formulaの構造</vt:lpstr>
      <vt:lpstr>アルゴリズムの解析（省略）</vt:lpstr>
      <vt:lpstr>回路計算量の下界証明法⇔アルゴリズム設計</vt:lpstr>
      <vt:lpstr>アルゴリズム設計⇒Average Caseの下界</vt:lpstr>
      <vt:lpstr>SATに関係する本</vt:lpstr>
      <vt:lpstr>第3部　未解決問題</vt:lpstr>
      <vt:lpstr>未解決問題（回路計算量）</vt:lpstr>
      <vt:lpstr>未解決問題（Circuit SAT）</vt:lpstr>
      <vt:lpstr>興味あること</vt:lpstr>
      <vt:lpstr>Circuit Class vs. NP &amp; NEXP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回路から迫る P vs. NP</dc:title>
  <dc:creator>Seto</dc:creator>
  <cp:lastModifiedBy>Seto Kazuhisa </cp:lastModifiedBy>
  <cp:revision>151</cp:revision>
  <dcterms:created xsi:type="dcterms:W3CDTF">2013-12-08T23:52:20Z</dcterms:created>
  <dcterms:modified xsi:type="dcterms:W3CDTF">2014-03-14T02:21:28Z</dcterms:modified>
</cp:coreProperties>
</file>