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B6AF-3065-4D93-B978-1A08CF2DBAB6}" type="datetimeFigureOut">
              <a:rPr kumimoji="1" lang="ja-JP" altLang="en-US" smtClean="0"/>
              <a:t>2012/10/12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7218-38DC-4948-A7A4-F2C50EAC2FB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B6AF-3065-4D93-B978-1A08CF2DBAB6}" type="datetimeFigureOut">
              <a:rPr kumimoji="1" lang="ja-JP" altLang="en-US" smtClean="0"/>
              <a:t>2012/10/12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7218-38DC-4948-A7A4-F2C50EAC2FB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B6AF-3065-4D93-B978-1A08CF2DBAB6}" type="datetimeFigureOut">
              <a:rPr kumimoji="1" lang="ja-JP" altLang="en-US" smtClean="0"/>
              <a:t>2012/10/12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7218-38DC-4948-A7A4-F2C50EAC2FB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B6AF-3065-4D93-B978-1A08CF2DBAB6}" type="datetimeFigureOut">
              <a:rPr kumimoji="1" lang="ja-JP" altLang="en-US" smtClean="0"/>
              <a:t>2012/10/12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7218-38DC-4948-A7A4-F2C50EAC2FB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B6AF-3065-4D93-B978-1A08CF2DBAB6}" type="datetimeFigureOut">
              <a:rPr kumimoji="1" lang="ja-JP" altLang="en-US" smtClean="0"/>
              <a:t>2012/10/12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7218-38DC-4948-A7A4-F2C50EAC2FB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B6AF-3065-4D93-B978-1A08CF2DBAB6}" type="datetimeFigureOut">
              <a:rPr kumimoji="1" lang="ja-JP" altLang="en-US" smtClean="0"/>
              <a:t>2012/10/12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7218-38DC-4948-A7A4-F2C50EAC2FB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B6AF-3065-4D93-B978-1A08CF2DBAB6}" type="datetimeFigureOut">
              <a:rPr kumimoji="1" lang="ja-JP" altLang="en-US" smtClean="0"/>
              <a:t>2012/10/12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7218-38DC-4948-A7A4-F2C50EAC2FB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B6AF-3065-4D93-B978-1A08CF2DBAB6}" type="datetimeFigureOut">
              <a:rPr kumimoji="1" lang="ja-JP" altLang="en-US" smtClean="0"/>
              <a:t>2012/10/12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7218-38DC-4948-A7A4-F2C50EAC2FB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B6AF-3065-4D93-B978-1A08CF2DBAB6}" type="datetimeFigureOut">
              <a:rPr kumimoji="1" lang="ja-JP" altLang="en-US" smtClean="0"/>
              <a:t>2012/10/12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7218-38DC-4948-A7A4-F2C50EAC2FB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B6AF-3065-4D93-B978-1A08CF2DBAB6}" type="datetimeFigureOut">
              <a:rPr kumimoji="1" lang="ja-JP" altLang="en-US" smtClean="0"/>
              <a:t>2012/10/12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7218-38DC-4948-A7A4-F2C50EAC2FB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B6AF-3065-4D93-B978-1A08CF2DBAB6}" type="datetimeFigureOut">
              <a:rPr kumimoji="1" lang="ja-JP" altLang="en-US" smtClean="0"/>
              <a:t>2012/10/12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7218-38DC-4948-A7A4-F2C50EAC2FB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B6AF-3065-4D93-B978-1A08CF2DBAB6}" type="datetimeFigureOut">
              <a:rPr kumimoji="1" lang="ja-JP" altLang="en-US" smtClean="0"/>
              <a:t>2012/10/12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47218-38DC-4948-A7A4-F2C50EAC2FB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小児腎臓病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600" y="1412776"/>
            <a:ext cx="6696744" cy="432048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kumimoji="1" lang="ja-JP" altLang="en-US" sz="6400" b="1" dirty="0" smtClean="0">
                <a:solidFill>
                  <a:schemeClr val="tx1"/>
                </a:solidFill>
              </a:rPr>
              <a:t>①水電解質</a:t>
            </a:r>
            <a:endParaRPr kumimoji="1" lang="en-US" altLang="ja-JP" sz="64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6400" b="1" dirty="0" smtClean="0">
                <a:solidFill>
                  <a:schemeClr val="tx1"/>
                </a:solidFill>
              </a:rPr>
              <a:t>②急性腎不全</a:t>
            </a:r>
            <a:endParaRPr lang="en-US" altLang="ja-JP" sz="6400" b="1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6400" b="1" dirty="0" smtClean="0">
                <a:solidFill>
                  <a:schemeClr val="tx1"/>
                </a:solidFill>
              </a:rPr>
              <a:t>③慢性腎不全</a:t>
            </a:r>
            <a:endParaRPr kumimoji="1" lang="en-US" altLang="ja-JP" sz="64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6400" b="1" dirty="0" smtClean="0">
                <a:solidFill>
                  <a:schemeClr val="tx1"/>
                </a:solidFill>
              </a:rPr>
              <a:t>④各種疾患　　</a:t>
            </a:r>
            <a:endParaRPr lang="en-US" altLang="ja-JP" sz="64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6400" b="1" dirty="0" smtClean="0">
                <a:solidFill>
                  <a:schemeClr val="tx1"/>
                </a:solidFill>
              </a:rPr>
              <a:t>感染症</a:t>
            </a:r>
            <a:endParaRPr lang="en-US" altLang="ja-JP" sz="64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6400" b="1" dirty="0">
                <a:solidFill>
                  <a:schemeClr val="tx1"/>
                </a:solidFill>
              </a:rPr>
              <a:t>　</a:t>
            </a:r>
            <a:r>
              <a:rPr lang="ja-JP" altLang="en-US" sz="6400" b="1" dirty="0" smtClean="0">
                <a:solidFill>
                  <a:schemeClr val="tx1"/>
                </a:solidFill>
              </a:rPr>
              <a:t>　膀胱炎、腎盂腎炎、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AFBN</a:t>
            </a:r>
            <a:r>
              <a:rPr lang="ja-JP" altLang="en-US" sz="6400" b="1" dirty="0" err="1" smtClean="0">
                <a:solidFill>
                  <a:schemeClr val="tx1"/>
                </a:solidFill>
              </a:rPr>
              <a:t>、</a:t>
            </a:r>
            <a:r>
              <a:rPr lang="ja-JP" altLang="en-US" sz="6400" b="1" dirty="0" smtClean="0">
                <a:solidFill>
                  <a:schemeClr val="tx1"/>
                </a:solidFill>
              </a:rPr>
              <a:t>腎膿瘍</a:t>
            </a:r>
            <a:endParaRPr lang="en-US" altLang="ja-JP" sz="64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6400" b="1" dirty="0" smtClean="0">
                <a:solidFill>
                  <a:schemeClr val="tx1"/>
                </a:solidFill>
              </a:rPr>
              <a:t>腎炎</a:t>
            </a:r>
            <a:r>
              <a:rPr lang="ja-JP" altLang="en-US" sz="6400" b="1" dirty="0">
                <a:solidFill>
                  <a:schemeClr val="tx1"/>
                </a:solidFill>
              </a:rPr>
              <a:t>、</a:t>
            </a:r>
            <a:r>
              <a:rPr lang="ja-JP" altLang="en-US" sz="6400" b="1" dirty="0" smtClean="0">
                <a:solidFill>
                  <a:schemeClr val="tx1"/>
                </a:solidFill>
              </a:rPr>
              <a:t>ネフローゼ</a:t>
            </a:r>
            <a:endParaRPr lang="en-US" altLang="ja-JP" sz="64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6400" b="1" dirty="0">
                <a:solidFill>
                  <a:schemeClr val="tx1"/>
                </a:solidFill>
              </a:rPr>
              <a:t>　</a:t>
            </a:r>
            <a:r>
              <a:rPr lang="ja-JP" altLang="en-US" sz="6400" b="1" dirty="0" smtClean="0">
                <a:solidFill>
                  <a:schemeClr val="tx1"/>
                </a:solidFill>
              </a:rPr>
              <a:t>　病理分類　</a:t>
            </a:r>
            <a:endParaRPr lang="en-US" altLang="ja-JP" sz="64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6400" b="1" dirty="0">
                <a:solidFill>
                  <a:schemeClr val="tx1"/>
                </a:solidFill>
              </a:rPr>
              <a:t>　</a:t>
            </a:r>
            <a:r>
              <a:rPr lang="ja-JP" altLang="en-US" sz="6400" b="1" dirty="0" smtClean="0">
                <a:solidFill>
                  <a:schemeClr val="tx1"/>
                </a:solidFill>
              </a:rPr>
              <a:t>　　　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Ⅰ</a:t>
            </a:r>
            <a:r>
              <a:rPr lang="ja-JP" altLang="en-US" sz="6400" b="1" dirty="0" smtClean="0">
                <a:solidFill>
                  <a:schemeClr val="tx1"/>
                </a:solidFill>
              </a:rPr>
              <a:t>微小変化型ネフローゼ、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FSGS</a:t>
            </a:r>
            <a:r>
              <a:rPr lang="ja-JP" altLang="en-US" sz="6400" b="1" dirty="0" err="1" smtClean="0">
                <a:solidFill>
                  <a:schemeClr val="tx1"/>
                </a:solidFill>
              </a:rPr>
              <a:t>、</a:t>
            </a:r>
            <a:r>
              <a:rPr lang="en-US" altLang="ja-JP" sz="6400" b="1" dirty="0" err="1" smtClean="0">
                <a:solidFill>
                  <a:schemeClr val="tx1"/>
                </a:solidFill>
              </a:rPr>
              <a:t>IgA</a:t>
            </a:r>
            <a:r>
              <a:rPr lang="ja-JP" altLang="en-US" sz="6400" b="1" dirty="0" smtClean="0">
                <a:solidFill>
                  <a:schemeClr val="tx1"/>
                </a:solidFill>
              </a:rPr>
              <a:t>腎症、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MPGN</a:t>
            </a:r>
            <a:r>
              <a:rPr lang="ja-JP" altLang="en-US" sz="6400" b="1" dirty="0" err="1" smtClean="0">
                <a:solidFill>
                  <a:schemeClr val="tx1"/>
                </a:solidFill>
              </a:rPr>
              <a:t>、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MN</a:t>
            </a:r>
            <a:r>
              <a:rPr lang="ja-JP" altLang="en-US" sz="6400" b="1" dirty="0" err="1" smtClean="0">
                <a:solidFill>
                  <a:schemeClr val="tx1"/>
                </a:solidFill>
              </a:rPr>
              <a:t>、</a:t>
            </a:r>
            <a:r>
              <a:rPr lang="ja-JP" altLang="en-US" sz="6400" b="1" dirty="0" smtClean="0">
                <a:solidFill>
                  <a:schemeClr val="tx1"/>
                </a:solidFill>
              </a:rPr>
              <a:t>　</a:t>
            </a:r>
            <a:endParaRPr lang="en-US" altLang="ja-JP" sz="64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6400" b="1" dirty="0" smtClean="0">
                <a:solidFill>
                  <a:schemeClr val="tx1"/>
                </a:solidFill>
              </a:rPr>
              <a:t>　　　　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PSAGN</a:t>
            </a:r>
            <a:r>
              <a:rPr lang="ja-JP" altLang="en-US" sz="6400" b="1" dirty="0" err="1" smtClean="0">
                <a:solidFill>
                  <a:schemeClr val="tx1"/>
                </a:solidFill>
              </a:rPr>
              <a:t>、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BFH</a:t>
            </a:r>
            <a:r>
              <a:rPr lang="ja-JP" altLang="en-US" sz="6400" b="1" dirty="0" err="1" smtClean="0">
                <a:solidFill>
                  <a:schemeClr val="tx1"/>
                </a:solidFill>
              </a:rPr>
              <a:t>、</a:t>
            </a:r>
            <a:r>
              <a:rPr lang="en-US" altLang="ja-JP" sz="6400" b="1" dirty="0" err="1" smtClean="0">
                <a:solidFill>
                  <a:schemeClr val="tx1"/>
                </a:solidFill>
              </a:rPr>
              <a:t>Alport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 S</a:t>
            </a:r>
            <a:r>
              <a:rPr lang="ja-JP" altLang="en-US" sz="6400" b="1" dirty="0" err="1" smtClean="0">
                <a:solidFill>
                  <a:schemeClr val="tx1"/>
                </a:solidFill>
              </a:rPr>
              <a:t>、</a:t>
            </a:r>
            <a:r>
              <a:rPr lang="ja-JP" altLang="en-US" sz="6400" b="1" dirty="0" smtClean="0">
                <a:solidFill>
                  <a:schemeClr val="tx1"/>
                </a:solidFill>
              </a:rPr>
              <a:t>先天性ネフローゼ</a:t>
            </a:r>
            <a:endParaRPr lang="en-US" altLang="ja-JP" sz="64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6400" b="1" dirty="0">
                <a:solidFill>
                  <a:schemeClr val="tx1"/>
                </a:solidFill>
              </a:rPr>
              <a:t>　</a:t>
            </a:r>
            <a:r>
              <a:rPr lang="ja-JP" altLang="en-US" sz="6400" b="1" dirty="0" smtClean="0">
                <a:solidFill>
                  <a:schemeClr val="tx1"/>
                </a:solidFill>
              </a:rPr>
              <a:t>　　　</a:t>
            </a:r>
            <a:r>
              <a:rPr lang="en-US" altLang="ja-JP" sz="6400" b="1" dirty="0" err="1" smtClean="0">
                <a:solidFill>
                  <a:schemeClr val="tx1"/>
                </a:solidFill>
              </a:rPr>
              <a:t>ⅡLUPSN,HSPN</a:t>
            </a:r>
            <a:r>
              <a:rPr lang="ja-JP" altLang="en-US" sz="6400" b="1" dirty="0" err="1" smtClean="0">
                <a:solidFill>
                  <a:schemeClr val="tx1"/>
                </a:solidFill>
              </a:rPr>
              <a:t>、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HB</a:t>
            </a:r>
            <a:r>
              <a:rPr lang="ja-JP" altLang="en-US" sz="6400" b="1" dirty="0" smtClean="0">
                <a:solidFill>
                  <a:schemeClr val="tx1"/>
                </a:solidFill>
              </a:rPr>
              <a:t>腎症、</a:t>
            </a:r>
            <a:endParaRPr lang="en-US" altLang="ja-JP" sz="64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6400" b="1" dirty="0">
                <a:solidFill>
                  <a:schemeClr val="tx1"/>
                </a:solidFill>
              </a:rPr>
              <a:t>　</a:t>
            </a:r>
            <a:r>
              <a:rPr lang="ja-JP" altLang="en-US" sz="6400" b="1" dirty="0" smtClean="0">
                <a:solidFill>
                  <a:schemeClr val="tx1"/>
                </a:solidFill>
              </a:rPr>
              <a:t>　　　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Ⅲ</a:t>
            </a:r>
            <a:r>
              <a:rPr lang="ja-JP" altLang="en-US" sz="6400" b="1" dirty="0" smtClean="0">
                <a:solidFill>
                  <a:schemeClr val="tx1"/>
                </a:solidFill>
              </a:rPr>
              <a:t>間質性腎炎</a:t>
            </a:r>
            <a:endParaRPr lang="en-US" altLang="ja-JP" sz="64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6400" b="1" dirty="0" smtClean="0">
                <a:solidFill>
                  <a:schemeClr val="tx1"/>
                </a:solidFill>
              </a:rPr>
              <a:t>腫瘍</a:t>
            </a:r>
            <a:endParaRPr lang="en-US" altLang="ja-JP" sz="64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6400" b="1" dirty="0">
                <a:solidFill>
                  <a:schemeClr val="tx1"/>
                </a:solidFill>
              </a:rPr>
              <a:t>　</a:t>
            </a:r>
            <a:r>
              <a:rPr lang="ja-JP" altLang="en-US" sz="6400" b="1" dirty="0" smtClean="0">
                <a:solidFill>
                  <a:schemeClr val="tx1"/>
                </a:solidFill>
              </a:rPr>
              <a:t>　</a:t>
            </a:r>
            <a:r>
              <a:rPr lang="en-US" altLang="ja-JP" sz="6400" b="1" dirty="0" err="1" smtClean="0">
                <a:solidFill>
                  <a:schemeClr val="tx1"/>
                </a:solidFill>
              </a:rPr>
              <a:t>Wilms</a:t>
            </a:r>
            <a:r>
              <a:rPr lang="ja-JP" altLang="en-US" sz="6400" b="1" dirty="0" smtClean="0">
                <a:solidFill>
                  <a:schemeClr val="tx1"/>
                </a:solidFill>
              </a:rPr>
              <a:t>腫瘍</a:t>
            </a:r>
            <a:endParaRPr lang="en-US" altLang="ja-JP" sz="64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6400" b="1" dirty="0" smtClean="0">
                <a:solidFill>
                  <a:schemeClr val="tx1"/>
                </a:solidFill>
              </a:rPr>
              <a:t>奇形</a:t>
            </a:r>
            <a:endParaRPr lang="en-US" altLang="ja-JP" sz="64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6400" b="1" dirty="0">
                <a:solidFill>
                  <a:schemeClr val="tx1"/>
                </a:solidFill>
              </a:rPr>
              <a:t>　</a:t>
            </a:r>
            <a:r>
              <a:rPr lang="ja-JP" altLang="en-US" sz="6400" b="1" dirty="0" smtClean="0">
                <a:solidFill>
                  <a:schemeClr val="tx1"/>
                </a:solidFill>
              </a:rPr>
              <a:t>　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ADPKD</a:t>
            </a:r>
            <a:r>
              <a:rPr lang="ja-JP" altLang="en-US" sz="6400" b="1" dirty="0" err="1" smtClean="0">
                <a:solidFill>
                  <a:schemeClr val="tx1"/>
                </a:solidFill>
              </a:rPr>
              <a:t>、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ARPKD</a:t>
            </a:r>
          </a:p>
          <a:p>
            <a:pPr algn="l"/>
            <a:r>
              <a:rPr lang="ja-JP" altLang="en-US" sz="6400" b="1" dirty="0">
                <a:solidFill>
                  <a:schemeClr val="tx1"/>
                </a:solidFill>
              </a:rPr>
              <a:t>　</a:t>
            </a:r>
            <a:r>
              <a:rPr lang="ja-JP" altLang="en-US" sz="6400" b="1" dirty="0" smtClean="0">
                <a:solidFill>
                  <a:schemeClr val="tx1"/>
                </a:solidFill>
              </a:rPr>
              <a:t>　ネフロン</a:t>
            </a:r>
            <a:r>
              <a:rPr lang="ja-JP" altLang="en-US" sz="6400" b="1" dirty="0" err="1" smtClean="0">
                <a:solidFill>
                  <a:schemeClr val="tx1"/>
                </a:solidFill>
              </a:rPr>
              <a:t>ろう</a:t>
            </a:r>
            <a:endParaRPr lang="en-US" altLang="ja-JP" sz="64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6400" b="1" dirty="0">
                <a:solidFill>
                  <a:schemeClr val="tx1"/>
                </a:solidFill>
              </a:rPr>
              <a:t>　</a:t>
            </a:r>
            <a:r>
              <a:rPr lang="ja-JP" altLang="en-US" sz="6400" b="1" dirty="0" smtClean="0">
                <a:solidFill>
                  <a:schemeClr val="tx1"/>
                </a:solidFill>
              </a:rPr>
              <a:t>　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MCDK</a:t>
            </a:r>
          </a:p>
          <a:p>
            <a:pPr algn="l"/>
            <a:r>
              <a:rPr lang="ja-JP" altLang="en-US" sz="6400" b="1" dirty="0">
                <a:solidFill>
                  <a:schemeClr val="tx1"/>
                </a:solidFill>
              </a:rPr>
              <a:t>　</a:t>
            </a:r>
            <a:r>
              <a:rPr lang="ja-JP" altLang="en-US" sz="6400" b="1" dirty="0" smtClean="0">
                <a:solidFill>
                  <a:schemeClr val="tx1"/>
                </a:solidFill>
              </a:rPr>
              <a:t>　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VUR</a:t>
            </a:r>
            <a:r>
              <a:rPr lang="ja-JP" altLang="en-US" sz="6400" b="1" dirty="0" err="1" smtClean="0">
                <a:solidFill>
                  <a:schemeClr val="tx1"/>
                </a:solidFill>
              </a:rPr>
              <a:t>、</a:t>
            </a:r>
            <a:r>
              <a:rPr lang="ja-JP" altLang="en-US" sz="6400" b="1" dirty="0">
                <a:solidFill>
                  <a:schemeClr val="tx1"/>
                </a:solidFill>
              </a:rPr>
              <a:t>水腎症</a:t>
            </a:r>
            <a:endParaRPr lang="en-US" altLang="ja-JP" sz="6400" b="1" dirty="0" smtClean="0">
              <a:solidFill>
                <a:schemeClr val="tx1"/>
              </a:solidFill>
            </a:endParaRPr>
          </a:p>
          <a:p>
            <a:pPr algn="l"/>
            <a:endParaRPr lang="en-US" altLang="ja-JP" dirty="0" smtClean="0"/>
          </a:p>
          <a:p>
            <a:pPr algn="l"/>
            <a:endParaRPr lang="en-US" altLang="ja-JP" dirty="0" smtClean="0"/>
          </a:p>
          <a:p>
            <a:pPr algn="l"/>
            <a:r>
              <a:rPr lang="ja-JP" altLang="en-US" dirty="0"/>
              <a:t>　</a:t>
            </a:r>
            <a:r>
              <a:rPr lang="ja-JP" altLang="en-US" dirty="0" smtClean="0"/>
              <a:t>　　　　　　　　　</a:t>
            </a:r>
            <a:endParaRPr lang="en-US" altLang="ja-JP" dirty="0" smtClean="0"/>
          </a:p>
          <a:p>
            <a:pPr algn="l"/>
            <a:r>
              <a:rPr lang="ja-JP" altLang="en-US" dirty="0"/>
              <a:t>　</a:t>
            </a:r>
            <a:r>
              <a:rPr lang="ja-JP" altLang="en-US" dirty="0" smtClean="0"/>
              <a:t>　　　　　　　　　</a:t>
            </a:r>
            <a:endParaRPr lang="en-US" altLang="ja-JP" dirty="0" smtClean="0"/>
          </a:p>
          <a:p>
            <a:pPr algn="l"/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小児腎臓病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小児腎臓病</dc:title>
  <dc:creator>shinya</dc:creator>
  <cp:lastModifiedBy>shinya</cp:lastModifiedBy>
  <cp:revision>2</cp:revision>
  <dcterms:created xsi:type="dcterms:W3CDTF">2012-10-12T01:22:52Z</dcterms:created>
  <dcterms:modified xsi:type="dcterms:W3CDTF">2012-10-12T01:39:36Z</dcterms:modified>
</cp:coreProperties>
</file>