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4"/>
  </p:sldMasterIdLst>
  <p:notesMasterIdLst>
    <p:notesMasterId r:id="rId10"/>
  </p:notesMasterIdLst>
  <p:handoutMasterIdLst>
    <p:handoutMasterId r:id="rId11"/>
  </p:handoutMasterIdLst>
  <p:sldIdLst>
    <p:sldId id="365" r:id="rId5"/>
    <p:sldId id="369" r:id="rId6"/>
    <p:sldId id="370" r:id="rId7"/>
    <p:sldId id="371" r:id="rId8"/>
    <p:sldId id="367" r:id="rId9"/>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7">
          <p15:clr>
            <a:srgbClr val="A4A3A4"/>
          </p15:clr>
        </p15:guide>
        <p15:guide id="2" orient="horz" pos="4171">
          <p15:clr>
            <a:srgbClr val="A4A3A4"/>
          </p15:clr>
        </p15:guide>
        <p15:guide id="3" orient="horz" pos="2511">
          <p15:clr>
            <a:srgbClr val="A4A3A4"/>
          </p15:clr>
        </p15:guide>
        <p15:guide id="4" orient="horz" pos="3906">
          <p15:clr>
            <a:srgbClr val="A4A3A4"/>
          </p15:clr>
        </p15:guide>
        <p15:guide id="5" orient="horz" pos="3836">
          <p15:clr>
            <a:srgbClr val="A4A3A4"/>
          </p15:clr>
        </p15:guide>
        <p15:guide id="6" orient="horz" pos="1040">
          <p15:clr>
            <a:srgbClr val="A4A3A4"/>
          </p15:clr>
        </p15:guide>
        <p15:guide id="7" orient="horz" pos="2434">
          <p15:clr>
            <a:srgbClr val="A4A3A4"/>
          </p15:clr>
        </p15:guide>
        <p15:guide id="8" orient="horz" pos="1134">
          <p15:clr>
            <a:srgbClr val="A4A3A4"/>
          </p15:clr>
        </p15:guide>
        <p15:guide id="9" pos="2916">
          <p15:clr>
            <a:srgbClr val="A4A3A4"/>
          </p15:clr>
        </p15:guide>
        <p15:guide id="10" pos="132">
          <p15:clr>
            <a:srgbClr val="A4A3A4"/>
          </p15:clr>
        </p15:guide>
        <p15:guide id="11" pos="1522">
          <p15:clr>
            <a:srgbClr val="A4A3A4"/>
          </p15:clr>
        </p15:guide>
        <p15:guide id="12" pos="4308">
          <p15:clr>
            <a:srgbClr val="A4A3A4"/>
          </p15:clr>
        </p15:guide>
        <p15:guide id="13" pos="1451">
          <p15:clr>
            <a:srgbClr val="A4A3A4"/>
          </p15:clr>
        </p15:guide>
        <p15:guide id="14" pos="2841">
          <p15:clr>
            <a:srgbClr val="A4A3A4"/>
          </p15:clr>
        </p15:guide>
        <p15:guide id="15" pos="4234">
          <p15:clr>
            <a:srgbClr val="A4A3A4"/>
          </p15:clr>
        </p15:guide>
        <p15:guide id="16" pos="5626">
          <p15:clr>
            <a:srgbClr val="A4A3A4"/>
          </p15:clr>
        </p15:guide>
        <p15:guide id="17" pos="328">
          <p15:clr>
            <a:srgbClr val="A4A3A4"/>
          </p15:clr>
        </p15:guide>
        <p15:guide id="18" pos="54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DF1"/>
    <a:srgbClr val="929292"/>
    <a:srgbClr val="68217A"/>
    <a:srgbClr val="EC008C"/>
    <a:srgbClr val="E81123"/>
    <a:srgbClr val="FF8C00"/>
    <a:srgbClr val="FFF100"/>
    <a:srgbClr val="BAD80A"/>
    <a:srgbClr val="009E49"/>
    <a:srgbClr val="00B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38" autoAdjust="0"/>
    <p:restoredTop sz="98246" autoAdjust="0"/>
  </p:normalViewPr>
  <p:slideViewPr>
    <p:cSldViewPr snapToGrid="0">
      <p:cViewPr varScale="1">
        <p:scale>
          <a:sx n="72" d="100"/>
          <a:sy n="72" d="100"/>
        </p:scale>
        <p:origin x="1602" y="60"/>
      </p:cViewPr>
      <p:guideLst>
        <p:guide orient="horz" pos="147"/>
        <p:guide orient="horz" pos="4171"/>
        <p:guide orient="horz" pos="2511"/>
        <p:guide orient="horz" pos="3906"/>
        <p:guide orient="horz" pos="3836"/>
        <p:guide orient="horz" pos="1040"/>
        <p:guide orient="horz" pos="2434"/>
        <p:guide orient="horz" pos="1134"/>
        <p:guide pos="2916"/>
        <p:guide pos="132"/>
        <p:guide pos="1522"/>
        <p:guide pos="4308"/>
        <p:guide pos="1451"/>
        <p:guide pos="2841"/>
        <p:guide pos="4234"/>
        <p:guide pos="5626"/>
        <p:guide pos="328"/>
        <p:guide pos="5428"/>
      </p:guideLst>
    </p:cSldViewPr>
  </p:slideViewPr>
  <p:notesTextViewPr>
    <p:cViewPr>
      <p:scale>
        <a:sx n="3" d="2"/>
        <a:sy n="3" d="2"/>
      </p:scale>
      <p:origin x="0" y="0"/>
    </p:cViewPr>
  </p:notesTextViewPr>
  <p:sorterViewPr>
    <p:cViewPr>
      <p:scale>
        <a:sx n="100" d="100"/>
        <a:sy n="100" d="100"/>
      </p:scale>
      <p:origin x="0" y="30"/>
    </p:cViewPr>
  </p:sorterViewPr>
  <p:notesViewPr>
    <p:cSldViewPr snapToGrid="0" showGuides="1">
      <p:cViewPr varScale="1">
        <p:scale>
          <a:sx n="99" d="100"/>
          <a:sy n="99" d="100"/>
        </p:scale>
        <p:origin x="-34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Segoe UI" pitchFamily="34" charset="0"/>
              </a:rPr>
              <a:pPr/>
              <a:t>6/4/2014</a:t>
            </a:fld>
            <a:endParaRPr lang="en-US" dirty="0">
              <a:latin typeface="Segoe U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2012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UI" pitchFamily="34" charset="0"/>
              </a:rPr>
              <a:pPr/>
              <a:t>‹#›</a:t>
            </a:fld>
            <a:endParaRPr lang="en-US" dirty="0">
              <a:latin typeface="Segoe UI" pitchFamily="34" charset="0"/>
            </a:endParaRPr>
          </a:p>
        </p:txBody>
      </p:sp>
      <p:sp>
        <p:nvSpPr>
          <p:cNvPr id="8"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defPPr>
              <a:defRPr lang="en-US"/>
            </a:defPPr>
            <a:lvl1pPr marL="0" algn="l" defTabSz="686047" rtl="0" eaLnBrk="1" latinLnBrk="0" hangingPunct="1">
              <a:defRPr sz="1400" kern="1200">
                <a:solidFill>
                  <a:schemeClr val="tx1"/>
                </a:solidFill>
                <a:latin typeface="+mn-lt"/>
                <a:ea typeface="+mn-ea"/>
                <a:cs typeface="+mn-cs"/>
              </a:defRPr>
            </a:lvl1pPr>
            <a:lvl2pPr marL="343024" algn="l" defTabSz="686047" rtl="0" eaLnBrk="1" latinLnBrk="0" hangingPunct="1">
              <a:defRPr sz="1400" kern="1200">
                <a:solidFill>
                  <a:schemeClr val="tx1"/>
                </a:solidFill>
                <a:latin typeface="+mn-lt"/>
                <a:ea typeface="+mn-ea"/>
                <a:cs typeface="+mn-cs"/>
              </a:defRPr>
            </a:lvl2pPr>
            <a:lvl3pPr marL="686047" algn="l" defTabSz="686047" rtl="0" eaLnBrk="1" latinLnBrk="0" hangingPunct="1">
              <a:defRPr sz="1400" kern="1200">
                <a:solidFill>
                  <a:schemeClr val="tx1"/>
                </a:solidFill>
                <a:latin typeface="+mn-lt"/>
                <a:ea typeface="+mn-ea"/>
                <a:cs typeface="+mn-cs"/>
              </a:defRPr>
            </a:lvl3pPr>
            <a:lvl4pPr marL="1029070" algn="l" defTabSz="686047" rtl="0" eaLnBrk="1" latinLnBrk="0" hangingPunct="1">
              <a:defRPr sz="1400" kern="1200">
                <a:solidFill>
                  <a:schemeClr val="tx1"/>
                </a:solidFill>
                <a:latin typeface="+mn-lt"/>
                <a:ea typeface="+mn-ea"/>
                <a:cs typeface="+mn-cs"/>
              </a:defRPr>
            </a:lvl4pPr>
            <a:lvl5pPr marL="1372094" algn="l" defTabSz="686047" rtl="0" eaLnBrk="1" latinLnBrk="0" hangingPunct="1">
              <a:defRPr sz="1400" kern="1200">
                <a:solidFill>
                  <a:schemeClr val="tx1"/>
                </a:solidFill>
                <a:latin typeface="+mn-lt"/>
                <a:ea typeface="+mn-ea"/>
                <a:cs typeface="+mn-cs"/>
              </a:defRPr>
            </a:lvl5pPr>
            <a:lvl6pPr marL="1715118" algn="l" defTabSz="686047" rtl="0" eaLnBrk="1" latinLnBrk="0" hangingPunct="1">
              <a:defRPr sz="1400" kern="1200">
                <a:solidFill>
                  <a:schemeClr val="tx1"/>
                </a:solidFill>
                <a:latin typeface="+mn-lt"/>
                <a:ea typeface="+mn-ea"/>
                <a:cs typeface="+mn-cs"/>
              </a:defRPr>
            </a:lvl6pPr>
            <a:lvl7pPr marL="2058140" algn="l" defTabSz="686047" rtl="0" eaLnBrk="1" latinLnBrk="0" hangingPunct="1">
              <a:defRPr sz="1400" kern="1200">
                <a:solidFill>
                  <a:schemeClr val="tx1"/>
                </a:solidFill>
                <a:latin typeface="+mn-lt"/>
                <a:ea typeface="+mn-ea"/>
                <a:cs typeface="+mn-cs"/>
              </a:defRPr>
            </a:lvl7pPr>
            <a:lvl8pPr marL="2401164" algn="l" defTabSz="686047" rtl="0" eaLnBrk="1" latinLnBrk="0" hangingPunct="1">
              <a:defRPr sz="1400" kern="1200">
                <a:solidFill>
                  <a:schemeClr val="tx1"/>
                </a:solidFill>
                <a:latin typeface="+mn-lt"/>
                <a:ea typeface="+mn-ea"/>
                <a:cs typeface="+mn-cs"/>
              </a:defRPr>
            </a:lvl8pPr>
            <a:lvl9pPr marL="2744188" algn="l" defTabSz="686047" rtl="0" eaLnBrk="1" latinLnBrk="0" hangingPunct="1">
              <a:defRPr sz="1400" kern="1200">
                <a:solidFill>
                  <a:schemeClr val="tx1"/>
                </a:solidFill>
                <a:latin typeface="+mn-lt"/>
                <a:ea typeface="+mn-ea"/>
                <a:cs typeface="+mn-cs"/>
              </a:defRPr>
            </a:lvl9pPr>
          </a:lstStyle>
          <a:p>
            <a:r>
              <a:rPr lang="en-US" dirty="0" smtClean="0">
                <a:latin typeface="Segoe UI" pitchFamily="34" charset="0"/>
                <a:ea typeface="Segoe UI" pitchFamily="34" charset="0"/>
                <a:cs typeface="Segoe UI" pitchFamily="34" charset="0"/>
              </a:rPr>
              <a:t>&lt;Event Name&gt;</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7C3FBCD4-166E-446F-AF18-7D4A0CF9AEF6}" type="datetimeFigureOut">
              <a:rPr lang="en-US" smtClean="0"/>
              <a:pPr/>
              <a:t>6/4/2014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Segoe UI" pitchFamily="34" charset="0"/>
              </a:rPr>
              <a:t>© 2012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Segoe UI" pitchFamily="34" charset="0"/>
              </a:defRPr>
            </a:lvl1pPr>
          </a:lstStyle>
          <a:p>
            <a:fld id="{8B263312-38AA-4E1E-B2B5-0F8F122B24FE}" type="slidenum">
              <a:rPr lang="en-US" smtClean="0"/>
              <a:pPr/>
              <a:t>‹#›</a:t>
            </a:fld>
            <a:endParaRPr lang="en-US" dirty="0"/>
          </a:p>
        </p:txBody>
      </p:sp>
      <p:sp>
        <p:nvSpPr>
          <p:cNvPr id="9"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defPPr>
              <a:defRPr lang="en-US"/>
            </a:defPPr>
            <a:lvl1pPr marL="0" algn="l" defTabSz="686047" rtl="0" eaLnBrk="1" latinLnBrk="0" hangingPunct="1">
              <a:defRPr sz="1400" kern="1200">
                <a:solidFill>
                  <a:schemeClr val="tx1"/>
                </a:solidFill>
                <a:latin typeface="+mn-lt"/>
                <a:ea typeface="+mn-ea"/>
                <a:cs typeface="+mn-cs"/>
              </a:defRPr>
            </a:lvl1pPr>
            <a:lvl2pPr marL="343024" algn="l" defTabSz="686047" rtl="0" eaLnBrk="1" latinLnBrk="0" hangingPunct="1">
              <a:defRPr sz="1400" kern="1200">
                <a:solidFill>
                  <a:schemeClr val="tx1"/>
                </a:solidFill>
                <a:latin typeface="+mn-lt"/>
                <a:ea typeface="+mn-ea"/>
                <a:cs typeface="+mn-cs"/>
              </a:defRPr>
            </a:lvl2pPr>
            <a:lvl3pPr marL="686047" algn="l" defTabSz="686047" rtl="0" eaLnBrk="1" latinLnBrk="0" hangingPunct="1">
              <a:defRPr sz="1400" kern="1200">
                <a:solidFill>
                  <a:schemeClr val="tx1"/>
                </a:solidFill>
                <a:latin typeface="+mn-lt"/>
                <a:ea typeface="+mn-ea"/>
                <a:cs typeface="+mn-cs"/>
              </a:defRPr>
            </a:lvl3pPr>
            <a:lvl4pPr marL="1029070" algn="l" defTabSz="686047" rtl="0" eaLnBrk="1" latinLnBrk="0" hangingPunct="1">
              <a:defRPr sz="1400" kern="1200">
                <a:solidFill>
                  <a:schemeClr val="tx1"/>
                </a:solidFill>
                <a:latin typeface="+mn-lt"/>
                <a:ea typeface="+mn-ea"/>
                <a:cs typeface="+mn-cs"/>
              </a:defRPr>
            </a:lvl4pPr>
            <a:lvl5pPr marL="1372094" algn="l" defTabSz="686047" rtl="0" eaLnBrk="1" latinLnBrk="0" hangingPunct="1">
              <a:defRPr sz="1400" kern="1200">
                <a:solidFill>
                  <a:schemeClr val="tx1"/>
                </a:solidFill>
                <a:latin typeface="+mn-lt"/>
                <a:ea typeface="+mn-ea"/>
                <a:cs typeface="+mn-cs"/>
              </a:defRPr>
            </a:lvl5pPr>
            <a:lvl6pPr marL="1715118" algn="l" defTabSz="686047" rtl="0" eaLnBrk="1" latinLnBrk="0" hangingPunct="1">
              <a:defRPr sz="1400" kern="1200">
                <a:solidFill>
                  <a:schemeClr val="tx1"/>
                </a:solidFill>
                <a:latin typeface="+mn-lt"/>
                <a:ea typeface="+mn-ea"/>
                <a:cs typeface="+mn-cs"/>
              </a:defRPr>
            </a:lvl6pPr>
            <a:lvl7pPr marL="2058140" algn="l" defTabSz="686047" rtl="0" eaLnBrk="1" latinLnBrk="0" hangingPunct="1">
              <a:defRPr sz="1400" kern="1200">
                <a:solidFill>
                  <a:schemeClr val="tx1"/>
                </a:solidFill>
                <a:latin typeface="+mn-lt"/>
                <a:ea typeface="+mn-ea"/>
                <a:cs typeface="+mn-cs"/>
              </a:defRPr>
            </a:lvl7pPr>
            <a:lvl8pPr marL="2401164" algn="l" defTabSz="686047" rtl="0" eaLnBrk="1" latinLnBrk="0" hangingPunct="1">
              <a:defRPr sz="1400" kern="1200">
                <a:solidFill>
                  <a:schemeClr val="tx1"/>
                </a:solidFill>
                <a:latin typeface="+mn-lt"/>
                <a:ea typeface="+mn-ea"/>
                <a:cs typeface="+mn-cs"/>
              </a:defRPr>
            </a:lvl8pPr>
            <a:lvl9pPr marL="2744188" algn="l" defTabSz="686047" rtl="0" eaLnBrk="1" latinLnBrk="0" hangingPunct="1">
              <a:defRPr sz="1400" kern="1200">
                <a:solidFill>
                  <a:schemeClr val="tx1"/>
                </a:solidFill>
                <a:latin typeface="+mn-lt"/>
                <a:ea typeface="+mn-ea"/>
                <a:cs typeface="+mn-cs"/>
              </a:defRPr>
            </a:lvl9pPr>
          </a:lstStyle>
          <a:p>
            <a:r>
              <a:rPr lang="en-US" dirty="0" smtClean="0">
                <a:latin typeface="Segoe UI" pitchFamily="34" charset="0"/>
                <a:ea typeface="Segoe UI" pitchFamily="34" charset="0"/>
                <a:cs typeface="Segoe UI" pitchFamily="34" charset="0"/>
              </a:rPr>
              <a:t>&lt;Event Name&gt;</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747897"/>
          </a:xfrm>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520700" y="1447800"/>
            <a:ext cx="8096250" cy="946413"/>
          </a:xfrm>
        </p:spPr>
        <p:txBody>
          <a:bodyPr/>
          <a:lstStyle>
            <a:lvl1pPr marL="0" indent="0">
              <a:spcBef>
                <a:spcPts val="0"/>
              </a:spcBef>
              <a:spcAft>
                <a:spcPts val="900"/>
              </a:spcAft>
              <a:buNone/>
              <a:defRPr sz="4000" spc="-100" baseline="0">
                <a:latin typeface="Segoe UI Light" pitchFamily="34" charset="0"/>
              </a:defRPr>
            </a:lvl1pPr>
            <a:lvl2pPr marL="0" indent="0">
              <a:spcBef>
                <a:spcPts val="0"/>
              </a:spcBef>
              <a:spcAft>
                <a:spcPts val="400"/>
              </a:spcAft>
              <a:buNone/>
              <a:defRPr sz="2000" spc="-50" baseline="0"/>
            </a:lvl2pPr>
            <a:lvl3pPr marL="0" indent="0">
              <a:spcBef>
                <a:spcPts val="0"/>
              </a:spcBef>
              <a:spcAft>
                <a:spcPts val="400"/>
              </a:spcAft>
              <a:buNone/>
              <a:defRPr sz="2000"/>
            </a:lvl3pPr>
            <a:lvl4pPr marL="0" indent="0">
              <a:spcBef>
                <a:spcPts val="0"/>
              </a:spcBef>
              <a:spcAft>
                <a:spcPts val="400"/>
              </a:spcAft>
              <a:buNone/>
              <a:defRPr/>
            </a:lvl4pPr>
            <a:lvl5pPr marL="0" indent="0">
              <a:spcBef>
                <a:spcPts val="0"/>
              </a:spcBef>
              <a:spcAft>
                <a:spcPts val="400"/>
              </a:spcAft>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411715367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747897"/>
          </a:xfrm>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520700" y="1447800"/>
            <a:ext cx="8096250" cy="2000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29373425"/>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74789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520700" y="1447800"/>
            <a:ext cx="8096250"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50241686"/>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1738452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06434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B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0700" y="228603"/>
            <a:ext cx="809625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20701" y="1447800"/>
            <a:ext cx="8096250" cy="2000548"/>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809998" y="6385930"/>
            <a:ext cx="3430646" cy="396629"/>
          </a:xfrm>
          <a:prstGeom prst="rect">
            <a:avLst/>
          </a:prstGeom>
        </p:spPr>
      </p:pic>
    </p:spTree>
    <p:extLst>
      <p:ext uri="{BB962C8B-B14F-4D97-AF65-F5344CB8AC3E}">
        <p14:creationId xmlns:p14="http://schemas.microsoft.com/office/powerpoint/2010/main" val="1669786927"/>
      </p:ext>
    </p:extLst>
  </p:cSld>
  <p:clrMap bg1="lt1" tx1="dk1" bg2="lt2" tx2="dk2" accent1="accent1" accent2="accent2" accent3="accent3" accent4="accent4" accent5="accent5" accent6="accent6" hlink="hlink" folHlink="folHlink"/>
  <p:sldLayoutIdLst>
    <p:sldLayoutId id="2147483744" r:id="rId1"/>
    <p:sldLayoutId id="2147483735" r:id="rId2"/>
    <p:sldLayoutId id="2147483736" r:id="rId3"/>
    <p:sldLayoutId id="2147483739" r:id="rId4"/>
    <p:sldLayoutId id="2147483740" r:id="rId5"/>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00" baseline="0" dirty="0" smtClean="0">
          <a:ln w="3175">
            <a:noFill/>
          </a:ln>
          <a:solidFill>
            <a:srgbClr val="002060"/>
          </a:solidFill>
          <a:effectLst/>
          <a:latin typeface="Segoe UI Light" pitchFamily="34" charset="0"/>
          <a:ea typeface="+mn-ea"/>
          <a:cs typeface="Arial" charset="0"/>
        </a:defRPr>
      </a:lvl1pPr>
    </p:titleStyle>
    <p:bodyStyle>
      <a:lvl1pPr marL="346075" indent="-346075" algn="l" defTabSz="914363" rtl="0" eaLnBrk="1" latinLnBrk="0" hangingPunct="1">
        <a:lnSpc>
          <a:spcPct val="90000"/>
        </a:lnSpc>
        <a:spcBef>
          <a:spcPct val="20000"/>
        </a:spcBef>
        <a:buSzPct val="90000"/>
        <a:buFont typeface="Arial" pitchFamily="34" charset="0"/>
        <a:buChar char="•"/>
        <a:defRPr sz="3200" kern="1200">
          <a:solidFill>
            <a:srgbClr val="002060"/>
          </a:solidFill>
          <a:latin typeface="+mn-lt"/>
          <a:ea typeface="+mn-ea"/>
          <a:cs typeface="+mn-cs"/>
        </a:defRPr>
      </a:lvl1pPr>
      <a:lvl2pPr marL="630238" indent="-284163" algn="l" defTabSz="914363" rtl="0" eaLnBrk="1" latinLnBrk="0" hangingPunct="1">
        <a:lnSpc>
          <a:spcPct val="90000"/>
        </a:lnSpc>
        <a:spcBef>
          <a:spcPct val="20000"/>
        </a:spcBef>
        <a:buSzPct val="90000"/>
        <a:buFont typeface="Arial" pitchFamily="34" charset="0"/>
        <a:buChar char="•"/>
        <a:tabLst>
          <a:tab pos="630238" algn="l"/>
        </a:tabLst>
        <a:defRPr sz="2800" kern="1200">
          <a:solidFill>
            <a:srgbClr val="002060"/>
          </a:solidFill>
          <a:latin typeface="+mn-lt"/>
          <a:ea typeface="+mn-ea"/>
          <a:cs typeface="+mn-cs"/>
        </a:defRPr>
      </a:lvl2pPr>
      <a:lvl3pPr marL="914400" indent="-284163" algn="l" defTabSz="914363" rtl="0" eaLnBrk="1" latinLnBrk="0" hangingPunct="1">
        <a:lnSpc>
          <a:spcPct val="90000"/>
        </a:lnSpc>
        <a:spcBef>
          <a:spcPct val="20000"/>
        </a:spcBef>
        <a:buSzPct val="90000"/>
        <a:buFont typeface="Arial" pitchFamily="34" charset="0"/>
        <a:buChar char="•"/>
        <a:defRPr sz="2400" kern="1200">
          <a:solidFill>
            <a:srgbClr val="002060"/>
          </a:solidFill>
          <a:latin typeface="+mn-lt"/>
          <a:ea typeface="+mn-ea"/>
          <a:cs typeface="+mn-cs"/>
        </a:defRPr>
      </a:lvl3pPr>
      <a:lvl4pPr marL="1482725" indent="-223838" algn="l" defTabSz="914363" rtl="0" eaLnBrk="1" latinLnBrk="0" hangingPunct="1">
        <a:lnSpc>
          <a:spcPct val="90000"/>
        </a:lnSpc>
        <a:spcBef>
          <a:spcPct val="20000"/>
        </a:spcBef>
        <a:buSzPct val="90000"/>
        <a:buFont typeface="Arial" pitchFamily="34" charset="0"/>
        <a:buChar char="•"/>
        <a:tabLst>
          <a:tab pos="914400" algn="l"/>
        </a:tabLst>
        <a:defRPr sz="2000" kern="1200">
          <a:solidFill>
            <a:srgbClr val="002060"/>
          </a:solidFill>
          <a:latin typeface="+mn-lt"/>
          <a:ea typeface="+mn-ea"/>
          <a:cs typeface="+mn-cs"/>
        </a:defRPr>
      </a:lvl4pPr>
      <a:lvl5pPr marL="1712913" indent="-230188" algn="l" defTabSz="914363" rtl="0" eaLnBrk="1" latinLnBrk="0" hangingPunct="1">
        <a:lnSpc>
          <a:spcPct val="90000"/>
        </a:lnSpc>
        <a:spcBef>
          <a:spcPct val="20000"/>
        </a:spcBef>
        <a:buSzPct val="90000"/>
        <a:buFont typeface="Arial" pitchFamily="34" charset="0"/>
        <a:buChar char="•"/>
        <a:defRPr sz="2000" kern="1200">
          <a:solidFill>
            <a:srgbClr val="002060"/>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2.xml"/><Relationship Id="rId5" Type="http://schemas.openxmlformats.org/officeDocument/2006/relationships/image" Target="../media/image3.png"/><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1329595"/>
          </a:xfrm>
        </p:spPr>
        <p:txBody>
          <a:bodyPr/>
          <a:lstStyle/>
          <a:p>
            <a:r>
              <a:rPr lang="en-US" dirty="0"/>
              <a:t>Feature: Encumbrance SSRS Report</a:t>
            </a:r>
          </a:p>
        </p:txBody>
      </p:sp>
      <p:grpSp>
        <p:nvGrpSpPr>
          <p:cNvPr id="4" name="Group 3"/>
          <p:cNvGrpSpPr/>
          <p:nvPr/>
        </p:nvGrpSpPr>
        <p:grpSpPr>
          <a:xfrm>
            <a:off x="3463096" y="1768474"/>
            <a:ext cx="2092472" cy="2092473"/>
            <a:chOff x="2419350" y="1768474"/>
            <a:chExt cx="2092472" cy="2092473"/>
          </a:xfrm>
          <a:solidFill>
            <a:srgbClr val="002060"/>
          </a:solidFill>
        </p:grpSpPr>
        <p:sp>
          <p:nvSpPr>
            <p:cNvPr id="24" name="Rectangle 23">
              <a:hlinkClick r:id="rId2" action="ppaction://hlinksldjump"/>
            </p:cNvPr>
            <p:cNvSpPr/>
            <p:nvPr/>
          </p:nvSpPr>
          <p:spPr bwMode="auto">
            <a:xfrm>
              <a:off x="2419350" y="1768474"/>
              <a:ext cx="2092472" cy="2092473"/>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defTabSz="914099" fontAlgn="base">
                <a:spcBef>
                  <a:spcPct val="0"/>
                </a:spcBef>
                <a:spcAft>
                  <a:spcPct val="0"/>
                </a:spcAft>
              </a:pPr>
              <a:r>
                <a:rPr lang="en-US" sz="2800" spc="-150" dirty="0">
                  <a:gradFill>
                    <a:gsLst>
                      <a:gs pos="0">
                        <a:srgbClr val="FFFFFF"/>
                      </a:gs>
                      <a:gs pos="100000">
                        <a:srgbClr val="FFFFFF"/>
                      </a:gs>
                    </a:gsLst>
                    <a:lin ang="5400000" scaled="0"/>
                  </a:gradFill>
                  <a:latin typeface="Segoe UI" pitchFamily="34" charset="0"/>
                  <a:ea typeface="Segoe UI" pitchFamily="34" charset="0"/>
                  <a:cs typeface="Segoe UI" pitchFamily="34" charset="0"/>
                </a:rPr>
                <a:t>Picture it</a:t>
              </a:r>
            </a:p>
          </p:txBody>
        </p:sp>
        <p:pic>
          <p:nvPicPr>
            <p:cNvPr id="47" name="Picture 46">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1680" y="2314050"/>
              <a:ext cx="947813" cy="680481"/>
            </a:xfrm>
            <a:prstGeom prst="rect">
              <a:avLst/>
            </a:prstGeom>
            <a:grpFill/>
          </p:spPr>
        </p:pic>
      </p:grpSp>
      <p:grpSp>
        <p:nvGrpSpPr>
          <p:cNvPr id="6" name="Group 5"/>
          <p:cNvGrpSpPr/>
          <p:nvPr/>
        </p:nvGrpSpPr>
        <p:grpSpPr>
          <a:xfrm>
            <a:off x="5672896" y="1768474"/>
            <a:ext cx="2092472" cy="2092473"/>
            <a:chOff x="6838950" y="1768474"/>
            <a:chExt cx="2092472" cy="2092473"/>
          </a:xfrm>
          <a:solidFill>
            <a:srgbClr val="002060"/>
          </a:solidFill>
        </p:grpSpPr>
        <p:sp>
          <p:nvSpPr>
            <p:cNvPr id="26" name="Rectangle 25">
              <a:hlinkClick r:id="rId4" action="ppaction://hlinksldjump"/>
            </p:cNvPr>
            <p:cNvSpPr/>
            <p:nvPr/>
          </p:nvSpPr>
          <p:spPr bwMode="auto">
            <a:xfrm>
              <a:off x="6838950" y="1768474"/>
              <a:ext cx="2092472" cy="2092473"/>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defTabSz="914099" fontAlgn="base">
                <a:spcBef>
                  <a:spcPct val="0"/>
                </a:spcBef>
                <a:spcAft>
                  <a:spcPct val="0"/>
                </a:spcAft>
              </a:pPr>
              <a:r>
                <a:rPr lang="en-US" sz="2800" spc="-150" dirty="0">
                  <a:gradFill>
                    <a:gsLst>
                      <a:gs pos="0">
                        <a:srgbClr val="FFFFFF"/>
                      </a:gs>
                      <a:gs pos="100000">
                        <a:srgbClr val="FFFFFF"/>
                      </a:gs>
                    </a:gsLst>
                    <a:lin ang="5400000" scaled="0"/>
                  </a:gradFill>
                  <a:latin typeface="Segoe UI" pitchFamily="34" charset="0"/>
                  <a:ea typeface="Segoe UI" pitchFamily="34" charset="0"/>
                  <a:cs typeface="Segoe UI" pitchFamily="34" charset="0"/>
                </a:rPr>
                <a:t>Learn it</a:t>
              </a:r>
            </a:p>
          </p:txBody>
        </p:sp>
        <p:pic>
          <p:nvPicPr>
            <p:cNvPr id="49" name="Picture 48">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715" y="2127711"/>
              <a:ext cx="646942" cy="1053159"/>
            </a:xfrm>
            <a:prstGeom prst="rect">
              <a:avLst/>
            </a:prstGeom>
            <a:grpFill/>
          </p:spPr>
        </p:pic>
      </p:grpSp>
      <p:grpSp>
        <p:nvGrpSpPr>
          <p:cNvPr id="3" name="Group 2"/>
          <p:cNvGrpSpPr/>
          <p:nvPr/>
        </p:nvGrpSpPr>
        <p:grpSpPr>
          <a:xfrm>
            <a:off x="1253296" y="1768474"/>
            <a:ext cx="2092472" cy="2092473"/>
            <a:chOff x="209550" y="1768474"/>
            <a:chExt cx="2092472" cy="2092473"/>
          </a:xfrm>
          <a:solidFill>
            <a:srgbClr val="002060"/>
          </a:solidFill>
        </p:grpSpPr>
        <p:sp>
          <p:nvSpPr>
            <p:cNvPr id="23" name="Rectangle 22">
              <a:hlinkClick r:id="rId6" action="ppaction://hlinksldjump"/>
            </p:cNvPr>
            <p:cNvSpPr/>
            <p:nvPr/>
          </p:nvSpPr>
          <p:spPr bwMode="auto">
            <a:xfrm>
              <a:off x="209550" y="1768474"/>
              <a:ext cx="2092472" cy="2092473"/>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defTabSz="914099" fontAlgn="base">
                <a:spcBef>
                  <a:spcPct val="0"/>
                </a:spcBef>
                <a:spcAft>
                  <a:spcPct val="0"/>
                </a:spcAft>
              </a:pPr>
              <a:r>
                <a:rPr lang="en-US" sz="2800" spc="-150" dirty="0">
                  <a:gradFill>
                    <a:gsLst>
                      <a:gs pos="0">
                        <a:srgbClr val="FFFFFF"/>
                      </a:gs>
                      <a:gs pos="100000">
                        <a:srgbClr val="FFFFFF"/>
                      </a:gs>
                    </a:gsLst>
                    <a:lin ang="5400000" scaled="0"/>
                  </a:gradFill>
                  <a:latin typeface="Segoe UI" pitchFamily="34" charset="0"/>
                  <a:ea typeface="Segoe UI" pitchFamily="34" charset="0"/>
                  <a:cs typeface="Segoe UI" pitchFamily="34" charset="0"/>
                </a:rPr>
                <a:t>Why it is cool</a:t>
              </a:r>
            </a:p>
          </p:txBody>
        </p:sp>
        <p:sp>
          <p:nvSpPr>
            <p:cNvPr id="12" name="Freeform 14">
              <a:hlinkClick r:id="rId6" action="ppaction://hlinksldjump"/>
            </p:cNvPr>
            <p:cNvSpPr>
              <a:spLocks noEditPoints="1"/>
            </p:cNvSpPr>
            <p:nvPr/>
          </p:nvSpPr>
          <p:spPr bwMode="black">
            <a:xfrm>
              <a:off x="842088" y="2216479"/>
              <a:ext cx="827396" cy="875623"/>
            </a:xfrm>
            <a:custGeom>
              <a:avLst/>
              <a:gdLst>
                <a:gd name="T0" fmla="*/ 0 w 383"/>
                <a:gd name="T1" fmla="*/ 378 h 405"/>
                <a:gd name="T2" fmla="*/ 0 w 383"/>
                <a:gd name="T3" fmla="*/ 163 h 405"/>
                <a:gd name="T4" fmla="*/ 39 w 383"/>
                <a:gd name="T5" fmla="*/ 163 h 405"/>
                <a:gd name="T6" fmla="*/ 39 w 383"/>
                <a:gd name="T7" fmla="*/ 378 h 405"/>
                <a:gd name="T8" fmla="*/ 0 w 383"/>
                <a:gd name="T9" fmla="*/ 378 h 405"/>
                <a:gd name="T10" fmla="*/ 357 w 383"/>
                <a:gd name="T11" fmla="*/ 158 h 405"/>
                <a:gd name="T12" fmla="*/ 263 w 383"/>
                <a:gd name="T13" fmla="*/ 156 h 405"/>
                <a:gd name="T14" fmla="*/ 286 w 383"/>
                <a:gd name="T15" fmla="*/ 97 h 405"/>
                <a:gd name="T16" fmla="*/ 260 w 383"/>
                <a:gd name="T17" fmla="*/ 0 h 405"/>
                <a:gd name="T18" fmla="*/ 233 w 383"/>
                <a:gd name="T19" fmla="*/ 26 h 405"/>
                <a:gd name="T20" fmla="*/ 131 w 383"/>
                <a:gd name="T21" fmla="*/ 145 h 405"/>
                <a:gd name="T22" fmla="*/ 59 w 383"/>
                <a:gd name="T23" fmla="*/ 185 h 405"/>
                <a:gd name="T24" fmla="*/ 59 w 383"/>
                <a:gd name="T25" fmla="*/ 364 h 405"/>
                <a:gd name="T26" fmla="*/ 162 w 383"/>
                <a:gd name="T27" fmla="*/ 405 h 405"/>
                <a:gd name="T28" fmla="*/ 276 w 383"/>
                <a:gd name="T29" fmla="*/ 403 h 405"/>
                <a:gd name="T30" fmla="*/ 305 w 383"/>
                <a:gd name="T31" fmla="*/ 377 h 405"/>
                <a:gd name="T32" fmla="*/ 291 w 383"/>
                <a:gd name="T33" fmla="*/ 351 h 405"/>
                <a:gd name="T34" fmla="*/ 291 w 383"/>
                <a:gd name="T35" fmla="*/ 351 h 405"/>
                <a:gd name="T36" fmla="*/ 290 w 383"/>
                <a:gd name="T37" fmla="*/ 351 h 405"/>
                <a:gd name="T38" fmla="*/ 286 w 383"/>
                <a:gd name="T39" fmla="*/ 346 h 405"/>
                <a:gd name="T40" fmla="*/ 291 w 383"/>
                <a:gd name="T41" fmla="*/ 340 h 405"/>
                <a:gd name="T42" fmla="*/ 302 w 383"/>
                <a:gd name="T43" fmla="*/ 340 h 405"/>
                <a:gd name="T44" fmla="*/ 331 w 383"/>
                <a:gd name="T45" fmla="*/ 314 h 405"/>
                <a:gd name="T46" fmla="*/ 317 w 383"/>
                <a:gd name="T47" fmla="*/ 288 h 405"/>
                <a:gd name="T48" fmla="*/ 317 w 383"/>
                <a:gd name="T49" fmla="*/ 288 h 405"/>
                <a:gd name="T50" fmla="*/ 316 w 383"/>
                <a:gd name="T51" fmla="*/ 287 h 405"/>
                <a:gd name="T52" fmla="*/ 312 w 383"/>
                <a:gd name="T53" fmla="*/ 282 h 405"/>
                <a:gd name="T54" fmla="*/ 317 w 383"/>
                <a:gd name="T55" fmla="*/ 277 h 405"/>
                <a:gd name="T56" fmla="*/ 328 w 383"/>
                <a:gd name="T57" fmla="*/ 276 h 405"/>
                <a:gd name="T58" fmla="*/ 357 w 383"/>
                <a:gd name="T59" fmla="*/ 250 h 405"/>
                <a:gd name="T60" fmla="*/ 343 w 383"/>
                <a:gd name="T61" fmla="*/ 225 h 405"/>
                <a:gd name="T62" fmla="*/ 343 w 383"/>
                <a:gd name="T63" fmla="*/ 225 h 405"/>
                <a:gd name="T64" fmla="*/ 342 w 383"/>
                <a:gd name="T65" fmla="*/ 224 h 405"/>
                <a:gd name="T66" fmla="*/ 338 w 383"/>
                <a:gd name="T67" fmla="*/ 219 h 405"/>
                <a:gd name="T68" fmla="*/ 343 w 383"/>
                <a:gd name="T69" fmla="*/ 213 h 405"/>
                <a:gd name="T70" fmla="*/ 354 w 383"/>
                <a:gd name="T71" fmla="*/ 213 h 405"/>
                <a:gd name="T72" fmla="*/ 383 w 383"/>
                <a:gd name="T73" fmla="*/ 187 h 405"/>
                <a:gd name="T74" fmla="*/ 357 w 383"/>
                <a:gd name="T75" fmla="*/ 158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3" h="405">
                  <a:moveTo>
                    <a:pt x="0" y="378"/>
                  </a:moveTo>
                  <a:cubicBezTo>
                    <a:pt x="0" y="163"/>
                    <a:pt x="0" y="163"/>
                    <a:pt x="0" y="163"/>
                  </a:cubicBezTo>
                  <a:cubicBezTo>
                    <a:pt x="39" y="163"/>
                    <a:pt x="39" y="163"/>
                    <a:pt x="39" y="163"/>
                  </a:cubicBezTo>
                  <a:cubicBezTo>
                    <a:pt x="39" y="378"/>
                    <a:pt x="39" y="378"/>
                    <a:pt x="39" y="378"/>
                  </a:cubicBezTo>
                  <a:cubicBezTo>
                    <a:pt x="0" y="378"/>
                    <a:pt x="0" y="378"/>
                    <a:pt x="0" y="378"/>
                  </a:cubicBezTo>
                  <a:close/>
                  <a:moveTo>
                    <a:pt x="357" y="158"/>
                  </a:moveTo>
                  <a:cubicBezTo>
                    <a:pt x="357" y="158"/>
                    <a:pt x="309" y="157"/>
                    <a:pt x="263" y="156"/>
                  </a:cubicBezTo>
                  <a:cubicBezTo>
                    <a:pt x="271" y="137"/>
                    <a:pt x="281" y="113"/>
                    <a:pt x="286" y="97"/>
                  </a:cubicBezTo>
                  <a:cubicBezTo>
                    <a:pt x="295" y="65"/>
                    <a:pt x="299" y="1"/>
                    <a:pt x="260" y="0"/>
                  </a:cubicBezTo>
                  <a:cubicBezTo>
                    <a:pt x="245" y="0"/>
                    <a:pt x="233" y="11"/>
                    <a:pt x="233" y="26"/>
                  </a:cubicBezTo>
                  <a:cubicBezTo>
                    <a:pt x="233" y="83"/>
                    <a:pt x="197" y="131"/>
                    <a:pt x="131" y="145"/>
                  </a:cubicBezTo>
                  <a:cubicBezTo>
                    <a:pt x="100" y="152"/>
                    <a:pt x="69" y="169"/>
                    <a:pt x="59" y="185"/>
                  </a:cubicBezTo>
                  <a:cubicBezTo>
                    <a:pt x="59" y="223"/>
                    <a:pt x="59" y="364"/>
                    <a:pt x="59" y="364"/>
                  </a:cubicBezTo>
                  <a:cubicBezTo>
                    <a:pt x="59" y="364"/>
                    <a:pt x="127" y="405"/>
                    <a:pt x="162" y="405"/>
                  </a:cubicBezTo>
                  <a:cubicBezTo>
                    <a:pt x="163" y="405"/>
                    <a:pt x="276" y="403"/>
                    <a:pt x="276" y="403"/>
                  </a:cubicBezTo>
                  <a:cubicBezTo>
                    <a:pt x="291" y="404"/>
                    <a:pt x="304" y="392"/>
                    <a:pt x="305" y="377"/>
                  </a:cubicBezTo>
                  <a:cubicBezTo>
                    <a:pt x="305" y="366"/>
                    <a:pt x="300" y="356"/>
                    <a:pt x="291" y="351"/>
                  </a:cubicBezTo>
                  <a:cubicBezTo>
                    <a:pt x="291" y="351"/>
                    <a:pt x="291" y="351"/>
                    <a:pt x="291" y="351"/>
                  </a:cubicBezTo>
                  <a:cubicBezTo>
                    <a:pt x="290" y="351"/>
                    <a:pt x="290" y="351"/>
                    <a:pt x="290" y="351"/>
                  </a:cubicBezTo>
                  <a:cubicBezTo>
                    <a:pt x="287" y="350"/>
                    <a:pt x="286" y="348"/>
                    <a:pt x="286" y="346"/>
                  </a:cubicBezTo>
                  <a:cubicBezTo>
                    <a:pt x="286" y="342"/>
                    <a:pt x="288" y="340"/>
                    <a:pt x="291" y="340"/>
                  </a:cubicBezTo>
                  <a:cubicBezTo>
                    <a:pt x="302" y="340"/>
                    <a:pt x="302" y="340"/>
                    <a:pt x="302" y="340"/>
                  </a:cubicBezTo>
                  <a:cubicBezTo>
                    <a:pt x="317" y="340"/>
                    <a:pt x="330" y="329"/>
                    <a:pt x="331" y="314"/>
                  </a:cubicBezTo>
                  <a:cubicBezTo>
                    <a:pt x="331" y="303"/>
                    <a:pt x="326" y="293"/>
                    <a:pt x="317" y="288"/>
                  </a:cubicBezTo>
                  <a:cubicBezTo>
                    <a:pt x="317" y="288"/>
                    <a:pt x="317" y="288"/>
                    <a:pt x="317" y="288"/>
                  </a:cubicBezTo>
                  <a:cubicBezTo>
                    <a:pt x="316" y="288"/>
                    <a:pt x="316" y="288"/>
                    <a:pt x="316" y="287"/>
                  </a:cubicBezTo>
                  <a:cubicBezTo>
                    <a:pt x="313" y="287"/>
                    <a:pt x="312" y="285"/>
                    <a:pt x="312" y="282"/>
                  </a:cubicBezTo>
                  <a:cubicBezTo>
                    <a:pt x="312" y="279"/>
                    <a:pt x="314" y="277"/>
                    <a:pt x="317" y="277"/>
                  </a:cubicBezTo>
                  <a:cubicBezTo>
                    <a:pt x="328" y="276"/>
                    <a:pt x="328" y="276"/>
                    <a:pt x="328" y="276"/>
                  </a:cubicBezTo>
                  <a:cubicBezTo>
                    <a:pt x="343" y="277"/>
                    <a:pt x="356" y="265"/>
                    <a:pt x="357" y="250"/>
                  </a:cubicBezTo>
                  <a:cubicBezTo>
                    <a:pt x="357" y="239"/>
                    <a:pt x="352" y="229"/>
                    <a:pt x="343" y="225"/>
                  </a:cubicBezTo>
                  <a:cubicBezTo>
                    <a:pt x="343" y="225"/>
                    <a:pt x="343" y="225"/>
                    <a:pt x="343" y="225"/>
                  </a:cubicBezTo>
                  <a:cubicBezTo>
                    <a:pt x="342" y="224"/>
                    <a:pt x="342" y="224"/>
                    <a:pt x="342" y="224"/>
                  </a:cubicBezTo>
                  <a:cubicBezTo>
                    <a:pt x="339" y="223"/>
                    <a:pt x="338" y="221"/>
                    <a:pt x="338" y="219"/>
                  </a:cubicBezTo>
                  <a:cubicBezTo>
                    <a:pt x="338" y="216"/>
                    <a:pt x="340" y="213"/>
                    <a:pt x="343" y="213"/>
                  </a:cubicBezTo>
                  <a:cubicBezTo>
                    <a:pt x="354" y="213"/>
                    <a:pt x="354" y="213"/>
                    <a:pt x="354" y="213"/>
                  </a:cubicBezTo>
                  <a:cubicBezTo>
                    <a:pt x="369" y="214"/>
                    <a:pt x="382" y="202"/>
                    <a:pt x="383" y="187"/>
                  </a:cubicBezTo>
                  <a:cubicBezTo>
                    <a:pt x="383" y="172"/>
                    <a:pt x="374" y="159"/>
                    <a:pt x="357" y="158"/>
                  </a:cubicBezTo>
                  <a:close/>
                </a:path>
              </a:pathLst>
            </a:custGeom>
            <a:solidFill>
              <a:schemeClr val="bg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740740"/>
              <a:endParaRPr lang="en-US" spc="-122">
                <a:solidFill>
                  <a:schemeClr val="tx1">
                    <a:lumMod val="50000"/>
                  </a:schemeClr>
                </a:solidFill>
                <a:latin typeface="Segoe Light" pitchFamily="34" charset="0"/>
              </a:endParaRPr>
            </a:p>
          </p:txBody>
        </p:sp>
      </p:grpSp>
      <p:sp>
        <p:nvSpPr>
          <p:cNvPr id="15" name="Text Box 3"/>
          <p:cNvSpPr txBox="1">
            <a:spLocks noChangeArrowheads="1"/>
          </p:cNvSpPr>
          <p:nvPr/>
        </p:nvSpPr>
        <p:spPr bwMode="blackWhite">
          <a:xfrm>
            <a:off x="146669" y="5876159"/>
            <a:ext cx="8382000" cy="430887"/>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914099" eaLnBrk="0" hangingPunct="0"/>
            <a:r>
              <a:rPr lang="en-US" sz="700" dirty="0">
                <a:cs typeface="Arial" charset="0"/>
              </a:rPr>
              <a:t>© </a:t>
            </a:r>
            <a:r>
              <a:rPr lang="en-US" sz="700" dirty="0" smtClean="0">
                <a:cs typeface="Arial" charset="0"/>
              </a:rPr>
              <a:t>2013 Microsoft </a:t>
            </a:r>
            <a:r>
              <a:rPr lang="en-US" sz="700" dirty="0">
                <a:cs typeface="Arial" charset="0"/>
              </a:rPr>
              <a:t>Corporation. All rights reserved. Microsoft, Windows, Windows Vista and other product names are or may be registered trademarks and/or trademarks in the U.S. and/or other countries.</a:t>
            </a:r>
          </a:p>
          <a:p>
            <a:pPr defTabSz="914099" eaLnBrk="0" hangingPunct="0"/>
            <a:r>
              <a:rPr lang="en-US" sz="700" dirty="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700" dirty="0" smtClean="0">
                <a:cs typeface="Arial" charset="0"/>
              </a:rPr>
              <a:t>MICROSOFT </a:t>
            </a:r>
            <a:r>
              <a:rPr lang="en-US" sz="700" dirty="0">
                <a:cs typeface="Arial" charset="0"/>
              </a:rPr>
              <a:t>MAKES NO WARRANTIES, EXPRESS, IMPLIED OR STATUTORY, AS TO THE INFORMATION IN THIS PRESENTATION.</a:t>
            </a:r>
          </a:p>
        </p:txBody>
      </p:sp>
      <p:sp>
        <p:nvSpPr>
          <p:cNvPr id="17" name="Rectangle 16"/>
          <p:cNvSpPr/>
          <p:nvPr/>
        </p:nvSpPr>
        <p:spPr bwMode="auto">
          <a:xfrm>
            <a:off x="209550" y="4976096"/>
            <a:ext cx="8721724" cy="733925"/>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45720" bIns="45720" numCol="1" spcCol="0" rtlCol="0" fromWordArt="0" anchor="t" anchorCtr="0" forceAA="0" compatLnSpc="1">
            <a:prstTxWarp prst="textNoShape">
              <a:avLst/>
            </a:prstTxWarp>
            <a:noAutofit/>
          </a:bodyPr>
          <a:lstStyle/>
          <a:p>
            <a:pPr algn="ctr">
              <a:spcBef>
                <a:spcPct val="0"/>
              </a:spcBef>
              <a:spcAft>
                <a:spcPts val="600"/>
              </a:spcAft>
            </a:pPr>
            <a:r>
              <a:rPr lang="en-US" sz="2200" kern="0" spc="-100" dirty="0" smtClean="0">
                <a:gradFill>
                  <a:gsLst>
                    <a:gs pos="0">
                      <a:srgbClr val="FFFFFF"/>
                    </a:gs>
                    <a:gs pos="100000">
                      <a:srgbClr val="FFFFFF"/>
                    </a:gs>
                  </a:gsLst>
                  <a:lin ang="5400000" scaled="0"/>
                </a:gradFill>
              </a:rPr>
              <a:t>Created by: </a:t>
            </a:r>
            <a:r>
              <a:rPr lang="en-US" sz="1400" kern="0" spc="-100" dirty="0" smtClean="0">
                <a:gradFill>
                  <a:gsLst>
                    <a:gs pos="0">
                      <a:srgbClr val="FFFFFF"/>
                    </a:gs>
                    <a:gs pos="100000">
                      <a:srgbClr val="FFFFFF"/>
                    </a:gs>
                  </a:gsLst>
                  <a:lin ang="5400000" scaled="0"/>
                </a:gradFill>
              </a:rPr>
              <a:t>	</a:t>
            </a:r>
            <a:r>
              <a:rPr lang="en-US" sz="1600" kern="0" spc="-100" dirty="0" smtClean="0">
                <a:gradFill>
                  <a:gsLst>
                    <a:gs pos="0">
                      <a:srgbClr val="FFFFFF"/>
                    </a:gs>
                    <a:gs pos="100000">
                      <a:srgbClr val="FFFFFF"/>
                    </a:gs>
                  </a:gsLst>
                  <a:lin ang="5400000" scaled="0"/>
                </a:gradFill>
              </a:rPr>
              <a:t>Jennifer Ranz, Jason Cross, Steve Thompson &amp; Katie Traynor</a:t>
            </a:r>
            <a:endParaRPr lang="en-US" sz="2800" kern="0" spc="-100" dirty="0" smtClean="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378909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1329595"/>
          </a:xfrm>
        </p:spPr>
        <p:txBody>
          <a:bodyPr/>
          <a:lstStyle/>
          <a:p>
            <a:r>
              <a:rPr lang="en-US" dirty="0"/>
              <a:t>Feature: </a:t>
            </a:r>
            <a:r>
              <a:rPr lang="en-US" dirty="0" smtClean="0"/>
              <a:t>Encumbrance SSRS Report</a:t>
            </a:r>
            <a:endParaRPr lang="en-US" dirty="0"/>
          </a:p>
        </p:txBody>
      </p:sp>
      <p:sp>
        <p:nvSpPr>
          <p:cNvPr id="10" name="Rectangle 9">
            <a:hlinkClick r:id="rId2" action="ppaction://hlinksldjump"/>
          </p:cNvPr>
          <p:cNvSpPr/>
          <p:nvPr/>
        </p:nvSpPr>
        <p:spPr bwMode="auto">
          <a:xfrm>
            <a:off x="207240" y="6181413"/>
            <a:ext cx="1401641" cy="440050"/>
          </a:xfrm>
          <a:prstGeom prst="rect">
            <a:avLst/>
          </a:prstGeom>
          <a:solidFill>
            <a:srgbClr val="7F9DF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0" rIns="137160" bIns="91440" numCol="1" spcCol="0" rtlCol="0" fromWordArt="0" anchor="b" anchorCtr="0" forceAA="0" compatLnSpc="1">
            <a:prstTxWarp prst="textNoShape">
              <a:avLst/>
            </a:prstTxWarp>
            <a:noAutofit/>
          </a:bodyPr>
          <a:lstStyle/>
          <a:p>
            <a:pPr algn="r" defTabSz="914099" fontAlgn="base">
              <a:spcBef>
                <a:spcPct val="0"/>
              </a:spcBef>
              <a:spcAft>
                <a:spcPct val="0"/>
              </a:spcAft>
            </a:pPr>
            <a:r>
              <a:rPr lang="en-US" spc="-3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Go Back</a:t>
            </a:r>
            <a:endParaRPr lang="en-US" spc="-3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11" name="Freeform 6">
            <a:hlinkClick r:id="rId2" action="ppaction://hlinksldjump"/>
          </p:cNvPr>
          <p:cNvSpPr>
            <a:spLocks noEditPoints="1"/>
          </p:cNvSpPr>
          <p:nvPr/>
        </p:nvSpPr>
        <p:spPr bwMode="black">
          <a:xfrm>
            <a:off x="304800" y="6266421"/>
            <a:ext cx="271128" cy="270035"/>
          </a:xfrm>
          <a:custGeom>
            <a:avLst/>
            <a:gdLst>
              <a:gd name="T0" fmla="*/ 61 w 150"/>
              <a:gd name="T1" fmla="*/ 82 h 149"/>
              <a:gd name="T2" fmla="*/ 84 w 150"/>
              <a:gd name="T3" fmla="*/ 104 h 149"/>
              <a:gd name="T4" fmla="*/ 66 w 150"/>
              <a:gd name="T5" fmla="*/ 104 h 149"/>
              <a:gd name="T6" fmla="*/ 35 w 150"/>
              <a:gd name="T7" fmla="*/ 75 h 149"/>
              <a:gd name="T8" fmla="*/ 65 w 150"/>
              <a:gd name="T9" fmla="*/ 46 h 149"/>
              <a:gd name="T10" fmla="*/ 84 w 150"/>
              <a:gd name="T11" fmla="*/ 46 h 149"/>
              <a:gd name="T12" fmla="*/ 61 w 150"/>
              <a:gd name="T13" fmla="*/ 67 h 149"/>
              <a:gd name="T14" fmla="*/ 113 w 150"/>
              <a:gd name="T15" fmla="*/ 67 h 149"/>
              <a:gd name="T16" fmla="*/ 113 w 150"/>
              <a:gd name="T17" fmla="*/ 82 h 149"/>
              <a:gd name="T18" fmla="*/ 61 w 150"/>
              <a:gd name="T19" fmla="*/ 82 h 149"/>
              <a:gd name="T20" fmla="*/ 150 w 150"/>
              <a:gd name="T21" fmla="*/ 75 h 149"/>
              <a:gd name="T22" fmla="*/ 75 w 150"/>
              <a:gd name="T23" fmla="*/ 149 h 149"/>
              <a:gd name="T24" fmla="*/ 0 w 150"/>
              <a:gd name="T25" fmla="*/ 75 h 149"/>
              <a:gd name="T26" fmla="*/ 75 w 150"/>
              <a:gd name="T27" fmla="*/ 0 h 149"/>
              <a:gd name="T28" fmla="*/ 150 w 150"/>
              <a:gd name="T29" fmla="*/ 75 h 149"/>
              <a:gd name="T30" fmla="*/ 140 w 150"/>
              <a:gd name="T31" fmla="*/ 75 h 149"/>
              <a:gd name="T32" fmla="*/ 75 w 150"/>
              <a:gd name="T33" fmla="*/ 9 h 149"/>
              <a:gd name="T34" fmla="*/ 10 w 150"/>
              <a:gd name="T35" fmla="*/ 75 h 149"/>
              <a:gd name="T36" fmla="*/ 75 w 150"/>
              <a:gd name="T37" fmla="*/ 140 h 149"/>
              <a:gd name="T38" fmla="*/ 140 w 150"/>
              <a:gd name="T39"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 h="149">
                <a:moveTo>
                  <a:pt x="61" y="82"/>
                </a:moveTo>
                <a:cubicBezTo>
                  <a:pt x="84" y="104"/>
                  <a:pt x="84" y="104"/>
                  <a:pt x="84" y="104"/>
                </a:cubicBezTo>
                <a:cubicBezTo>
                  <a:pt x="66" y="104"/>
                  <a:pt x="66" y="104"/>
                  <a:pt x="66" y="104"/>
                </a:cubicBezTo>
                <a:cubicBezTo>
                  <a:pt x="35" y="75"/>
                  <a:pt x="35" y="75"/>
                  <a:pt x="35" y="75"/>
                </a:cubicBezTo>
                <a:cubicBezTo>
                  <a:pt x="65" y="46"/>
                  <a:pt x="65" y="46"/>
                  <a:pt x="65" y="46"/>
                </a:cubicBezTo>
                <a:cubicBezTo>
                  <a:pt x="84" y="46"/>
                  <a:pt x="84" y="46"/>
                  <a:pt x="84" y="46"/>
                </a:cubicBezTo>
                <a:cubicBezTo>
                  <a:pt x="61" y="67"/>
                  <a:pt x="61" y="67"/>
                  <a:pt x="61" y="67"/>
                </a:cubicBezTo>
                <a:cubicBezTo>
                  <a:pt x="113" y="67"/>
                  <a:pt x="113" y="67"/>
                  <a:pt x="113" y="67"/>
                </a:cubicBezTo>
                <a:cubicBezTo>
                  <a:pt x="113" y="82"/>
                  <a:pt x="113" y="82"/>
                  <a:pt x="113" y="82"/>
                </a:cubicBezTo>
                <a:lnTo>
                  <a:pt x="61" y="82"/>
                </a:lnTo>
                <a:close/>
                <a:moveTo>
                  <a:pt x="150" y="75"/>
                </a:moveTo>
                <a:cubicBezTo>
                  <a:pt x="150" y="116"/>
                  <a:pt x="116" y="149"/>
                  <a:pt x="75" y="149"/>
                </a:cubicBezTo>
                <a:cubicBezTo>
                  <a:pt x="34" y="149"/>
                  <a:pt x="0" y="116"/>
                  <a:pt x="0" y="75"/>
                </a:cubicBezTo>
                <a:cubicBezTo>
                  <a:pt x="0" y="33"/>
                  <a:pt x="34" y="0"/>
                  <a:pt x="75" y="0"/>
                </a:cubicBezTo>
                <a:cubicBezTo>
                  <a:pt x="116" y="0"/>
                  <a:pt x="150" y="33"/>
                  <a:pt x="150" y="75"/>
                </a:cubicBezTo>
                <a:close/>
                <a:moveTo>
                  <a:pt x="140" y="75"/>
                </a:moveTo>
                <a:cubicBezTo>
                  <a:pt x="140" y="39"/>
                  <a:pt x="111" y="9"/>
                  <a:pt x="75" y="9"/>
                </a:cubicBezTo>
                <a:cubicBezTo>
                  <a:pt x="39" y="9"/>
                  <a:pt x="10" y="39"/>
                  <a:pt x="10" y="75"/>
                </a:cubicBezTo>
                <a:cubicBezTo>
                  <a:pt x="10" y="111"/>
                  <a:pt x="39" y="140"/>
                  <a:pt x="75" y="140"/>
                </a:cubicBezTo>
                <a:cubicBezTo>
                  <a:pt x="111" y="140"/>
                  <a:pt x="140" y="111"/>
                  <a:pt x="140"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bwMode="auto">
          <a:xfrm>
            <a:off x="1311708" y="1558199"/>
            <a:ext cx="6514234" cy="3693424"/>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45720" bIns="45720" numCol="1" spcCol="0" rtlCol="0" fromWordArt="0" anchor="t" anchorCtr="0" forceAA="0" compatLnSpc="1">
            <a:prstTxWarp prst="textNoShape">
              <a:avLst/>
            </a:prstTxWarp>
            <a:noAutofit/>
          </a:bodyPr>
          <a:lstStyle/>
          <a:p>
            <a:pPr>
              <a:spcBef>
                <a:spcPct val="0"/>
              </a:spcBef>
              <a:spcAft>
                <a:spcPts val="600"/>
              </a:spcAft>
            </a:pPr>
            <a:r>
              <a:rPr lang="en-US" sz="3600" kern="0" spc="-100" dirty="0">
                <a:gradFill>
                  <a:gsLst>
                    <a:gs pos="0">
                      <a:srgbClr val="FFFFFF"/>
                    </a:gs>
                    <a:gs pos="100000">
                      <a:srgbClr val="FFFFFF"/>
                    </a:gs>
                  </a:gsLst>
                  <a:lin ang="5400000" scaled="0"/>
                </a:gradFill>
                <a:latin typeface="+mj-lt"/>
              </a:rPr>
              <a:t>Why this feature is cool!</a:t>
            </a:r>
          </a:p>
          <a:p>
            <a:endParaRPr lang="en-US" sz="1600" dirty="0" smtClean="0"/>
          </a:p>
          <a:p>
            <a:r>
              <a:rPr lang="en-US" sz="1600" dirty="0"/>
              <a:t>We </a:t>
            </a:r>
            <a:r>
              <a:rPr lang="en-US" sz="1600" dirty="0" smtClean="0"/>
              <a:t>have added </a:t>
            </a:r>
            <a:r>
              <a:rPr lang="en-US" sz="1600" dirty="0"/>
              <a:t>the Encumbrance Summary and Detail reports to the existing list of SRS Reports. </a:t>
            </a:r>
            <a:r>
              <a:rPr lang="en-US" sz="1600" dirty="0" smtClean="0"/>
              <a:t>This report can be printed from the users Reporting Services Report Manager location or </a:t>
            </a:r>
            <a:r>
              <a:rPr lang="en-US" sz="1600" dirty="0" smtClean="0"/>
              <a:t>Microsoft Dynamics </a:t>
            </a:r>
            <a:r>
              <a:rPr lang="en-US" sz="1600" dirty="0" smtClean="0"/>
              <a:t>GP.  </a:t>
            </a:r>
          </a:p>
          <a:p>
            <a:endParaRPr lang="en-US" sz="1600" dirty="0"/>
          </a:p>
          <a:p>
            <a:r>
              <a:rPr lang="en-US" sz="1600" dirty="0" smtClean="0"/>
              <a:t>This </a:t>
            </a:r>
            <a:r>
              <a:rPr lang="en-US" sz="1600" dirty="0"/>
              <a:t>feature will </a:t>
            </a:r>
            <a:r>
              <a:rPr lang="en-US" sz="1600" dirty="0" smtClean="0"/>
              <a:t>allow </a:t>
            </a:r>
            <a:r>
              <a:rPr lang="en-US" sz="1600" dirty="0"/>
              <a:t>the user to print the report using the standard report writer reports or print the SRS Reports using the existing Printing SSRS Report from Forms feature added in </a:t>
            </a:r>
            <a:r>
              <a:rPr lang="en-US" sz="1600" dirty="0" smtClean="0"/>
              <a:t>Microsoft Dynamics GP 2013</a:t>
            </a:r>
            <a:r>
              <a:rPr lang="en-US" sz="1600" dirty="0"/>
              <a:t>.  </a:t>
            </a:r>
          </a:p>
        </p:txBody>
      </p:sp>
    </p:spTree>
    <p:extLst>
      <p:ext uri="{BB962C8B-B14F-4D97-AF65-F5344CB8AC3E}">
        <p14:creationId xmlns:p14="http://schemas.microsoft.com/office/powerpoint/2010/main" val="157808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1329595"/>
          </a:xfrm>
        </p:spPr>
        <p:txBody>
          <a:bodyPr/>
          <a:lstStyle/>
          <a:p>
            <a:r>
              <a:rPr lang="en-US" dirty="0"/>
              <a:t>Feature: Encumbrance SSRS Report</a:t>
            </a:r>
          </a:p>
        </p:txBody>
      </p:sp>
      <p:sp>
        <p:nvSpPr>
          <p:cNvPr id="39" name="Rectangle 38">
            <a:hlinkClick r:id="" action="ppaction://hlinkshowjump?jump=firstslide"/>
          </p:cNvPr>
          <p:cNvSpPr/>
          <p:nvPr/>
        </p:nvSpPr>
        <p:spPr bwMode="auto">
          <a:xfrm>
            <a:off x="207240" y="6181413"/>
            <a:ext cx="1401641" cy="440050"/>
          </a:xfrm>
          <a:prstGeom prst="rect">
            <a:avLst/>
          </a:prstGeom>
          <a:solidFill>
            <a:srgbClr val="7F9DF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0" rIns="137160" bIns="91440" numCol="1" spcCol="0" rtlCol="0" fromWordArt="0" anchor="b" anchorCtr="0" forceAA="0" compatLnSpc="1">
            <a:prstTxWarp prst="textNoShape">
              <a:avLst/>
            </a:prstTxWarp>
            <a:noAutofit/>
          </a:bodyPr>
          <a:lstStyle/>
          <a:p>
            <a:pPr algn="r" defTabSz="914099" fontAlgn="base">
              <a:spcBef>
                <a:spcPct val="0"/>
              </a:spcBef>
              <a:spcAft>
                <a:spcPct val="0"/>
              </a:spcAft>
            </a:pPr>
            <a:r>
              <a:rPr lang="en-US" spc="-3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Go Back</a:t>
            </a:r>
            <a:endParaRPr lang="en-US" spc="-3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42" name="Freeform 6">
            <a:hlinkClick r:id="rId2" action="ppaction://hlinksldjump"/>
          </p:cNvPr>
          <p:cNvSpPr>
            <a:spLocks noEditPoints="1"/>
          </p:cNvSpPr>
          <p:nvPr/>
        </p:nvSpPr>
        <p:spPr bwMode="black">
          <a:xfrm>
            <a:off x="304800" y="6266421"/>
            <a:ext cx="271128" cy="270035"/>
          </a:xfrm>
          <a:custGeom>
            <a:avLst/>
            <a:gdLst>
              <a:gd name="T0" fmla="*/ 61 w 150"/>
              <a:gd name="T1" fmla="*/ 82 h 149"/>
              <a:gd name="T2" fmla="*/ 84 w 150"/>
              <a:gd name="T3" fmla="*/ 104 h 149"/>
              <a:gd name="T4" fmla="*/ 66 w 150"/>
              <a:gd name="T5" fmla="*/ 104 h 149"/>
              <a:gd name="T6" fmla="*/ 35 w 150"/>
              <a:gd name="T7" fmla="*/ 75 h 149"/>
              <a:gd name="T8" fmla="*/ 65 w 150"/>
              <a:gd name="T9" fmla="*/ 46 h 149"/>
              <a:gd name="T10" fmla="*/ 84 w 150"/>
              <a:gd name="T11" fmla="*/ 46 h 149"/>
              <a:gd name="T12" fmla="*/ 61 w 150"/>
              <a:gd name="T13" fmla="*/ 67 h 149"/>
              <a:gd name="T14" fmla="*/ 113 w 150"/>
              <a:gd name="T15" fmla="*/ 67 h 149"/>
              <a:gd name="T16" fmla="*/ 113 w 150"/>
              <a:gd name="T17" fmla="*/ 82 h 149"/>
              <a:gd name="T18" fmla="*/ 61 w 150"/>
              <a:gd name="T19" fmla="*/ 82 h 149"/>
              <a:gd name="T20" fmla="*/ 150 w 150"/>
              <a:gd name="T21" fmla="*/ 75 h 149"/>
              <a:gd name="T22" fmla="*/ 75 w 150"/>
              <a:gd name="T23" fmla="*/ 149 h 149"/>
              <a:gd name="T24" fmla="*/ 0 w 150"/>
              <a:gd name="T25" fmla="*/ 75 h 149"/>
              <a:gd name="T26" fmla="*/ 75 w 150"/>
              <a:gd name="T27" fmla="*/ 0 h 149"/>
              <a:gd name="T28" fmla="*/ 150 w 150"/>
              <a:gd name="T29" fmla="*/ 75 h 149"/>
              <a:gd name="T30" fmla="*/ 140 w 150"/>
              <a:gd name="T31" fmla="*/ 75 h 149"/>
              <a:gd name="T32" fmla="*/ 75 w 150"/>
              <a:gd name="T33" fmla="*/ 9 h 149"/>
              <a:gd name="T34" fmla="*/ 10 w 150"/>
              <a:gd name="T35" fmla="*/ 75 h 149"/>
              <a:gd name="T36" fmla="*/ 75 w 150"/>
              <a:gd name="T37" fmla="*/ 140 h 149"/>
              <a:gd name="T38" fmla="*/ 140 w 150"/>
              <a:gd name="T39"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 h="149">
                <a:moveTo>
                  <a:pt x="61" y="82"/>
                </a:moveTo>
                <a:cubicBezTo>
                  <a:pt x="84" y="104"/>
                  <a:pt x="84" y="104"/>
                  <a:pt x="84" y="104"/>
                </a:cubicBezTo>
                <a:cubicBezTo>
                  <a:pt x="66" y="104"/>
                  <a:pt x="66" y="104"/>
                  <a:pt x="66" y="104"/>
                </a:cubicBezTo>
                <a:cubicBezTo>
                  <a:pt x="35" y="75"/>
                  <a:pt x="35" y="75"/>
                  <a:pt x="35" y="75"/>
                </a:cubicBezTo>
                <a:cubicBezTo>
                  <a:pt x="65" y="46"/>
                  <a:pt x="65" y="46"/>
                  <a:pt x="65" y="46"/>
                </a:cubicBezTo>
                <a:cubicBezTo>
                  <a:pt x="84" y="46"/>
                  <a:pt x="84" y="46"/>
                  <a:pt x="84" y="46"/>
                </a:cubicBezTo>
                <a:cubicBezTo>
                  <a:pt x="61" y="67"/>
                  <a:pt x="61" y="67"/>
                  <a:pt x="61" y="67"/>
                </a:cubicBezTo>
                <a:cubicBezTo>
                  <a:pt x="113" y="67"/>
                  <a:pt x="113" y="67"/>
                  <a:pt x="113" y="67"/>
                </a:cubicBezTo>
                <a:cubicBezTo>
                  <a:pt x="113" y="82"/>
                  <a:pt x="113" y="82"/>
                  <a:pt x="113" y="82"/>
                </a:cubicBezTo>
                <a:lnTo>
                  <a:pt x="61" y="82"/>
                </a:lnTo>
                <a:close/>
                <a:moveTo>
                  <a:pt x="150" y="75"/>
                </a:moveTo>
                <a:cubicBezTo>
                  <a:pt x="150" y="116"/>
                  <a:pt x="116" y="149"/>
                  <a:pt x="75" y="149"/>
                </a:cubicBezTo>
                <a:cubicBezTo>
                  <a:pt x="34" y="149"/>
                  <a:pt x="0" y="116"/>
                  <a:pt x="0" y="75"/>
                </a:cubicBezTo>
                <a:cubicBezTo>
                  <a:pt x="0" y="33"/>
                  <a:pt x="34" y="0"/>
                  <a:pt x="75" y="0"/>
                </a:cubicBezTo>
                <a:cubicBezTo>
                  <a:pt x="116" y="0"/>
                  <a:pt x="150" y="33"/>
                  <a:pt x="150" y="75"/>
                </a:cubicBezTo>
                <a:close/>
                <a:moveTo>
                  <a:pt x="140" y="75"/>
                </a:moveTo>
                <a:cubicBezTo>
                  <a:pt x="140" y="39"/>
                  <a:pt x="111" y="9"/>
                  <a:pt x="75" y="9"/>
                </a:cubicBezTo>
                <a:cubicBezTo>
                  <a:pt x="39" y="9"/>
                  <a:pt x="10" y="39"/>
                  <a:pt x="10" y="75"/>
                </a:cubicBezTo>
                <a:cubicBezTo>
                  <a:pt x="10" y="111"/>
                  <a:pt x="39" y="140"/>
                  <a:pt x="75" y="140"/>
                </a:cubicBezTo>
                <a:cubicBezTo>
                  <a:pt x="111" y="140"/>
                  <a:pt x="140" y="111"/>
                  <a:pt x="140"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Title 1"/>
          <p:cNvSpPr txBox="1">
            <a:spLocks/>
          </p:cNvSpPr>
          <p:nvPr/>
        </p:nvSpPr>
        <p:spPr>
          <a:xfrm>
            <a:off x="1254550" y="1795194"/>
            <a:ext cx="1826262" cy="443198"/>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00" baseline="0" dirty="0" smtClean="0">
                <a:ln w="3175">
                  <a:noFill/>
                </a:ln>
                <a:solidFill>
                  <a:srgbClr val="002060"/>
                </a:solidFill>
                <a:effectLst/>
                <a:latin typeface="Segoe UI Light" pitchFamily="34" charset="0"/>
                <a:ea typeface="+mn-ea"/>
                <a:cs typeface="Arial" charset="0"/>
              </a:defRPr>
            </a:lvl1pPr>
          </a:lstStyle>
          <a:p>
            <a:r>
              <a:rPr lang="en-US" sz="3200" dirty="0" smtClean="0"/>
              <a:t>Summary</a:t>
            </a:r>
            <a:endParaRPr lang="en-US" sz="3200" dirty="0"/>
          </a:p>
        </p:txBody>
      </p:sp>
      <p:pic>
        <p:nvPicPr>
          <p:cNvPr id="3" name="Picture 2"/>
          <p:cNvPicPr>
            <a:picLocks noChangeAspect="1"/>
          </p:cNvPicPr>
          <p:nvPr/>
        </p:nvPicPr>
        <p:blipFill>
          <a:blip r:embed="rId3"/>
          <a:stretch>
            <a:fillRect/>
          </a:stretch>
        </p:blipFill>
        <p:spPr>
          <a:xfrm>
            <a:off x="424697" y="2568754"/>
            <a:ext cx="5312229" cy="3527652"/>
          </a:xfrm>
          <a:prstGeom prst="rect">
            <a:avLst/>
          </a:prstGeom>
        </p:spPr>
      </p:pic>
      <p:pic>
        <p:nvPicPr>
          <p:cNvPr id="4" name="Picture 3"/>
          <p:cNvPicPr>
            <a:picLocks noChangeAspect="1"/>
          </p:cNvPicPr>
          <p:nvPr/>
        </p:nvPicPr>
        <p:blipFill>
          <a:blip r:embed="rId4"/>
          <a:stretch>
            <a:fillRect/>
          </a:stretch>
        </p:blipFill>
        <p:spPr>
          <a:xfrm>
            <a:off x="4365171" y="992335"/>
            <a:ext cx="4251779" cy="2913500"/>
          </a:xfrm>
          <a:prstGeom prst="rect">
            <a:avLst/>
          </a:prstGeom>
        </p:spPr>
      </p:pic>
    </p:spTree>
    <p:extLst>
      <p:ext uri="{BB962C8B-B14F-4D97-AF65-F5344CB8AC3E}">
        <p14:creationId xmlns:p14="http://schemas.microsoft.com/office/powerpoint/2010/main" val="12348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1329595"/>
          </a:xfrm>
        </p:spPr>
        <p:txBody>
          <a:bodyPr/>
          <a:lstStyle/>
          <a:p>
            <a:r>
              <a:rPr lang="en-US" dirty="0"/>
              <a:t>Feature: Encumbrance SSRS Report</a:t>
            </a:r>
          </a:p>
        </p:txBody>
      </p:sp>
      <p:sp>
        <p:nvSpPr>
          <p:cNvPr id="39" name="Rectangle 38">
            <a:hlinkClick r:id="" action="ppaction://hlinkshowjump?jump=firstslide"/>
          </p:cNvPr>
          <p:cNvSpPr/>
          <p:nvPr/>
        </p:nvSpPr>
        <p:spPr bwMode="auto">
          <a:xfrm>
            <a:off x="207240" y="6181413"/>
            <a:ext cx="1401641" cy="440050"/>
          </a:xfrm>
          <a:prstGeom prst="rect">
            <a:avLst/>
          </a:prstGeom>
          <a:solidFill>
            <a:srgbClr val="7F9DF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0" rIns="137160" bIns="91440" numCol="1" spcCol="0" rtlCol="0" fromWordArt="0" anchor="b" anchorCtr="0" forceAA="0" compatLnSpc="1">
            <a:prstTxWarp prst="textNoShape">
              <a:avLst/>
            </a:prstTxWarp>
            <a:noAutofit/>
          </a:bodyPr>
          <a:lstStyle/>
          <a:p>
            <a:pPr algn="r" defTabSz="914099" fontAlgn="base">
              <a:spcBef>
                <a:spcPct val="0"/>
              </a:spcBef>
              <a:spcAft>
                <a:spcPct val="0"/>
              </a:spcAft>
            </a:pPr>
            <a:r>
              <a:rPr lang="en-US" spc="-3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Go Back</a:t>
            </a:r>
            <a:endParaRPr lang="en-US" spc="-3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42" name="Freeform 6">
            <a:hlinkClick r:id="rId2" action="ppaction://hlinksldjump"/>
          </p:cNvPr>
          <p:cNvSpPr>
            <a:spLocks noEditPoints="1"/>
          </p:cNvSpPr>
          <p:nvPr/>
        </p:nvSpPr>
        <p:spPr bwMode="black">
          <a:xfrm>
            <a:off x="304800" y="6266421"/>
            <a:ext cx="271128" cy="270035"/>
          </a:xfrm>
          <a:custGeom>
            <a:avLst/>
            <a:gdLst>
              <a:gd name="T0" fmla="*/ 61 w 150"/>
              <a:gd name="T1" fmla="*/ 82 h 149"/>
              <a:gd name="T2" fmla="*/ 84 w 150"/>
              <a:gd name="T3" fmla="*/ 104 h 149"/>
              <a:gd name="T4" fmla="*/ 66 w 150"/>
              <a:gd name="T5" fmla="*/ 104 h 149"/>
              <a:gd name="T6" fmla="*/ 35 w 150"/>
              <a:gd name="T7" fmla="*/ 75 h 149"/>
              <a:gd name="T8" fmla="*/ 65 w 150"/>
              <a:gd name="T9" fmla="*/ 46 h 149"/>
              <a:gd name="T10" fmla="*/ 84 w 150"/>
              <a:gd name="T11" fmla="*/ 46 h 149"/>
              <a:gd name="T12" fmla="*/ 61 w 150"/>
              <a:gd name="T13" fmla="*/ 67 h 149"/>
              <a:gd name="T14" fmla="*/ 113 w 150"/>
              <a:gd name="T15" fmla="*/ 67 h 149"/>
              <a:gd name="T16" fmla="*/ 113 w 150"/>
              <a:gd name="T17" fmla="*/ 82 h 149"/>
              <a:gd name="T18" fmla="*/ 61 w 150"/>
              <a:gd name="T19" fmla="*/ 82 h 149"/>
              <a:gd name="T20" fmla="*/ 150 w 150"/>
              <a:gd name="T21" fmla="*/ 75 h 149"/>
              <a:gd name="T22" fmla="*/ 75 w 150"/>
              <a:gd name="T23" fmla="*/ 149 h 149"/>
              <a:gd name="T24" fmla="*/ 0 w 150"/>
              <a:gd name="T25" fmla="*/ 75 h 149"/>
              <a:gd name="T26" fmla="*/ 75 w 150"/>
              <a:gd name="T27" fmla="*/ 0 h 149"/>
              <a:gd name="T28" fmla="*/ 150 w 150"/>
              <a:gd name="T29" fmla="*/ 75 h 149"/>
              <a:gd name="T30" fmla="*/ 140 w 150"/>
              <a:gd name="T31" fmla="*/ 75 h 149"/>
              <a:gd name="T32" fmla="*/ 75 w 150"/>
              <a:gd name="T33" fmla="*/ 9 h 149"/>
              <a:gd name="T34" fmla="*/ 10 w 150"/>
              <a:gd name="T35" fmla="*/ 75 h 149"/>
              <a:gd name="T36" fmla="*/ 75 w 150"/>
              <a:gd name="T37" fmla="*/ 140 h 149"/>
              <a:gd name="T38" fmla="*/ 140 w 150"/>
              <a:gd name="T39"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 h="149">
                <a:moveTo>
                  <a:pt x="61" y="82"/>
                </a:moveTo>
                <a:cubicBezTo>
                  <a:pt x="84" y="104"/>
                  <a:pt x="84" y="104"/>
                  <a:pt x="84" y="104"/>
                </a:cubicBezTo>
                <a:cubicBezTo>
                  <a:pt x="66" y="104"/>
                  <a:pt x="66" y="104"/>
                  <a:pt x="66" y="104"/>
                </a:cubicBezTo>
                <a:cubicBezTo>
                  <a:pt x="35" y="75"/>
                  <a:pt x="35" y="75"/>
                  <a:pt x="35" y="75"/>
                </a:cubicBezTo>
                <a:cubicBezTo>
                  <a:pt x="65" y="46"/>
                  <a:pt x="65" y="46"/>
                  <a:pt x="65" y="46"/>
                </a:cubicBezTo>
                <a:cubicBezTo>
                  <a:pt x="84" y="46"/>
                  <a:pt x="84" y="46"/>
                  <a:pt x="84" y="46"/>
                </a:cubicBezTo>
                <a:cubicBezTo>
                  <a:pt x="61" y="67"/>
                  <a:pt x="61" y="67"/>
                  <a:pt x="61" y="67"/>
                </a:cubicBezTo>
                <a:cubicBezTo>
                  <a:pt x="113" y="67"/>
                  <a:pt x="113" y="67"/>
                  <a:pt x="113" y="67"/>
                </a:cubicBezTo>
                <a:cubicBezTo>
                  <a:pt x="113" y="82"/>
                  <a:pt x="113" y="82"/>
                  <a:pt x="113" y="82"/>
                </a:cubicBezTo>
                <a:lnTo>
                  <a:pt x="61" y="82"/>
                </a:lnTo>
                <a:close/>
                <a:moveTo>
                  <a:pt x="150" y="75"/>
                </a:moveTo>
                <a:cubicBezTo>
                  <a:pt x="150" y="116"/>
                  <a:pt x="116" y="149"/>
                  <a:pt x="75" y="149"/>
                </a:cubicBezTo>
                <a:cubicBezTo>
                  <a:pt x="34" y="149"/>
                  <a:pt x="0" y="116"/>
                  <a:pt x="0" y="75"/>
                </a:cubicBezTo>
                <a:cubicBezTo>
                  <a:pt x="0" y="33"/>
                  <a:pt x="34" y="0"/>
                  <a:pt x="75" y="0"/>
                </a:cubicBezTo>
                <a:cubicBezTo>
                  <a:pt x="116" y="0"/>
                  <a:pt x="150" y="33"/>
                  <a:pt x="150" y="75"/>
                </a:cubicBezTo>
                <a:close/>
                <a:moveTo>
                  <a:pt x="140" y="75"/>
                </a:moveTo>
                <a:cubicBezTo>
                  <a:pt x="140" y="39"/>
                  <a:pt x="111" y="9"/>
                  <a:pt x="75" y="9"/>
                </a:cubicBezTo>
                <a:cubicBezTo>
                  <a:pt x="39" y="9"/>
                  <a:pt x="10" y="39"/>
                  <a:pt x="10" y="75"/>
                </a:cubicBezTo>
                <a:cubicBezTo>
                  <a:pt x="10" y="111"/>
                  <a:pt x="39" y="140"/>
                  <a:pt x="75" y="140"/>
                </a:cubicBezTo>
                <a:cubicBezTo>
                  <a:pt x="111" y="140"/>
                  <a:pt x="140" y="111"/>
                  <a:pt x="140"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Title 1"/>
          <p:cNvSpPr txBox="1">
            <a:spLocks/>
          </p:cNvSpPr>
          <p:nvPr/>
        </p:nvSpPr>
        <p:spPr>
          <a:xfrm>
            <a:off x="1254550" y="1795194"/>
            <a:ext cx="1826262" cy="443198"/>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00" baseline="0" dirty="0" smtClean="0">
                <a:ln w="3175">
                  <a:noFill/>
                </a:ln>
                <a:solidFill>
                  <a:srgbClr val="002060"/>
                </a:solidFill>
                <a:effectLst/>
                <a:latin typeface="Segoe UI Light" pitchFamily="34" charset="0"/>
                <a:ea typeface="+mn-ea"/>
                <a:cs typeface="Arial" charset="0"/>
              </a:defRPr>
            </a:lvl1pPr>
          </a:lstStyle>
          <a:p>
            <a:r>
              <a:rPr lang="en-US" sz="3200" dirty="0" smtClean="0"/>
              <a:t>Detail</a:t>
            </a:r>
            <a:endParaRPr lang="en-US" sz="3200" dirty="0"/>
          </a:p>
        </p:txBody>
      </p:sp>
      <p:pic>
        <p:nvPicPr>
          <p:cNvPr id="5" name="Picture 4"/>
          <p:cNvPicPr>
            <a:picLocks noChangeAspect="1"/>
          </p:cNvPicPr>
          <p:nvPr/>
        </p:nvPicPr>
        <p:blipFill>
          <a:blip r:embed="rId3"/>
          <a:stretch>
            <a:fillRect/>
          </a:stretch>
        </p:blipFill>
        <p:spPr>
          <a:xfrm>
            <a:off x="429986" y="2808512"/>
            <a:ext cx="4745332" cy="3259591"/>
          </a:xfrm>
          <a:prstGeom prst="rect">
            <a:avLst/>
          </a:prstGeom>
        </p:spPr>
      </p:pic>
      <p:pic>
        <p:nvPicPr>
          <p:cNvPr id="4" name="Picture 3"/>
          <p:cNvPicPr>
            <a:picLocks noChangeAspect="1"/>
          </p:cNvPicPr>
          <p:nvPr/>
        </p:nvPicPr>
        <p:blipFill>
          <a:blip r:embed="rId4"/>
          <a:stretch>
            <a:fillRect/>
          </a:stretch>
        </p:blipFill>
        <p:spPr>
          <a:xfrm>
            <a:off x="4095714" y="907916"/>
            <a:ext cx="4550363" cy="3118104"/>
          </a:xfrm>
          <a:prstGeom prst="rect">
            <a:avLst/>
          </a:prstGeom>
        </p:spPr>
      </p:pic>
    </p:spTree>
    <p:extLst>
      <p:ext uri="{BB962C8B-B14F-4D97-AF65-F5344CB8AC3E}">
        <p14:creationId xmlns:p14="http://schemas.microsoft.com/office/powerpoint/2010/main" val="212944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28603"/>
            <a:ext cx="8096250" cy="1329595"/>
          </a:xfrm>
        </p:spPr>
        <p:txBody>
          <a:bodyPr/>
          <a:lstStyle/>
          <a:p>
            <a:r>
              <a:rPr lang="en-US" dirty="0"/>
              <a:t>Feature: Encumbrance SSRS Report</a:t>
            </a:r>
          </a:p>
        </p:txBody>
      </p:sp>
      <p:sp>
        <p:nvSpPr>
          <p:cNvPr id="15" name="Rectangle 14">
            <a:hlinkClick r:id="rId2" action="ppaction://hlinksldjump"/>
          </p:cNvPr>
          <p:cNvSpPr/>
          <p:nvPr/>
        </p:nvSpPr>
        <p:spPr bwMode="auto">
          <a:xfrm>
            <a:off x="207240" y="6181413"/>
            <a:ext cx="1401641" cy="440050"/>
          </a:xfrm>
          <a:prstGeom prst="rect">
            <a:avLst/>
          </a:prstGeom>
          <a:solidFill>
            <a:srgbClr val="7F9DF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0" rIns="137160" bIns="91440" numCol="1" spcCol="0" rtlCol="0" fromWordArt="0" anchor="b" anchorCtr="0" forceAA="0" compatLnSpc="1">
            <a:prstTxWarp prst="textNoShape">
              <a:avLst/>
            </a:prstTxWarp>
            <a:noAutofit/>
          </a:bodyPr>
          <a:lstStyle/>
          <a:p>
            <a:pPr algn="r" defTabSz="914099" fontAlgn="base">
              <a:spcBef>
                <a:spcPct val="0"/>
              </a:spcBef>
              <a:spcAft>
                <a:spcPct val="0"/>
              </a:spcAft>
            </a:pPr>
            <a:r>
              <a:rPr lang="en-US" spc="-3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Go Back</a:t>
            </a:r>
            <a:endParaRPr lang="en-US" spc="-3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16" name="Freeform 6">
            <a:hlinkClick r:id="rId2" action="ppaction://hlinksldjump"/>
          </p:cNvPr>
          <p:cNvSpPr>
            <a:spLocks noEditPoints="1"/>
          </p:cNvSpPr>
          <p:nvPr/>
        </p:nvSpPr>
        <p:spPr bwMode="black">
          <a:xfrm>
            <a:off x="304800" y="6266421"/>
            <a:ext cx="271128" cy="270035"/>
          </a:xfrm>
          <a:custGeom>
            <a:avLst/>
            <a:gdLst>
              <a:gd name="T0" fmla="*/ 61 w 150"/>
              <a:gd name="T1" fmla="*/ 82 h 149"/>
              <a:gd name="T2" fmla="*/ 84 w 150"/>
              <a:gd name="T3" fmla="*/ 104 h 149"/>
              <a:gd name="T4" fmla="*/ 66 w 150"/>
              <a:gd name="T5" fmla="*/ 104 h 149"/>
              <a:gd name="T6" fmla="*/ 35 w 150"/>
              <a:gd name="T7" fmla="*/ 75 h 149"/>
              <a:gd name="T8" fmla="*/ 65 w 150"/>
              <a:gd name="T9" fmla="*/ 46 h 149"/>
              <a:gd name="T10" fmla="*/ 84 w 150"/>
              <a:gd name="T11" fmla="*/ 46 h 149"/>
              <a:gd name="T12" fmla="*/ 61 w 150"/>
              <a:gd name="T13" fmla="*/ 67 h 149"/>
              <a:gd name="T14" fmla="*/ 113 w 150"/>
              <a:gd name="T15" fmla="*/ 67 h 149"/>
              <a:gd name="T16" fmla="*/ 113 w 150"/>
              <a:gd name="T17" fmla="*/ 82 h 149"/>
              <a:gd name="T18" fmla="*/ 61 w 150"/>
              <a:gd name="T19" fmla="*/ 82 h 149"/>
              <a:gd name="T20" fmla="*/ 150 w 150"/>
              <a:gd name="T21" fmla="*/ 75 h 149"/>
              <a:gd name="T22" fmla="*/ 75 w 150"/>
              <a:gd name="T23" fmla="*/ 149 h 149"/>
              <a:gd name="T24" fmla="*/ 0 w 150"/>
              <a:gd name="T25" fmla="*/ 75 h 149"/>
              <a:gd name="T26" fmla="*/ 75 w 150"/>
              <a:gd name="T27" fmla="*/ 0 h 149"/>
              <a:gd name="T28" fmla="*/ 150 w 150"/>
              <a:gd name="T29" fmla="*/ 75 h 149"/>
              <a:gd name="T30" fmla="*/ 140 w 150"/>
              <a:gd name="T31" fmla="*/ 75 h 149"/>
              <a:gd name="T32" fmla="*/ 75 w 150"/>
              <a:gd name="T33" fmla="*/ 9 h 149"/>
              <a:gd name="T34" fmla="*/ 10 w 150"/>
              <a:gd name="T35" fmla="*/ 75 h 149"/>
              <a:gd name="T36" fmla="*/ 75 w 150"/>
              <a:gd name="T37" fmla="*/ 140 h 149"/>
              <a:gd name="T38" fmla="*/ 140 w 150"/>
              <a:gd name="T39"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 h="149">
                <a:moveTo>
                  <a:pt x="61" y="82"/>
                </a:moveTo>
                <a:cubicBezTo>
                  <a:pt x="84" y="104"/>
                  <a:pt x="84" y="104"/>
                  <a:pt x="84" y="104"/>
                </a:cubicBezTo>
                <a:cubicBezTo>
                  <a:pt x="66" y="104"/>
                  <a:pt x="66" y="104"/>
                  <a:pt x="66" y="104"/>
                </a:cubicBezTo>
                <a:cubicBezTo>
                  <a:pt x="35" y="75"/>
                  <a:pt x="35" y="75"/>
                  <a:pt x="35" y="75"/>
                </a:cubicBezTo>
                <a:cubicBezTo>
                  <a:pt x="65" y="46"/>
                  <a:pt x="65" y="46"/>
                  <a:pt x="65" y="46"/>
                </a:cubicBezTo>
                <a:cubicBezTo>
                  <a:pt x="84" y="46"/>
                  <a:pt x="84" y="46"/>
                  <a:pt x="84" y="46"/>
                </a:cubicBezTo>
                <a:cubicBezTo>
                  <a:pt x="61" y="67"/>
                  <a:pt x="61" y="67"/>
                  <a:pt x="61" y="67"/>
                </a:cubicBezTo>
                <a:cubicBezTo>
                  <a:pt x="113" y="67"/>
                  <a:pt x="113" y="67"/>
                  <a:pt x="113" y="67"/>
                </a:cubicBezTo>
                <a:cubicBezTo>
                  <a:pt x="113" y="82"/>
                  <a:pt x="113" y="82"/>
                  <a:pt x="113" y="82"/>
                </a:cubicBezTo>
                <a:lnTo>
                  <a:pt x="61" y="82"/>
                </a:lnTo>
                <a:close/>
                <a:moveTo>
                  <a:pt x="150" y="75"/>
                </a:moveTo>
                <a:cubicBezTo>
                  <a:pt x="150" y="116"/>
                  <a:pt x="116" y="149"/>
                  <a:pt x="75" y="149"/>
                </a:cubicBezTo>
                <a:cubicBezTo>
                  <a:pt x="34" y="149"/>
                  <a:pt x="0" y="116"/>
                  <a:pt x="0" y="75"/>
                </a:cubicBezTo>
                <a:cubicBezTo>
                  <a:pt x="0" y="33"/>
                  <a:pt x="34" y="0"/>
                  <a:pt x="75" y="0"/>
                </a:cubicBezTo>
                <a:cubicBezTo>
                  <a:pt x="116" y="0"/>
                  <a:pt x="150" y="33"/>
                  <a:pt x="150" y="75"/>
                </a:cubicBezTo>
                <a:close/>
                <a:moveTo>
                  <a:pt x="140" y="75"/>
                </a:moveTo>
                <a:cubicBezTo>
                  <a:pt x="140" y="39"/>
                  <a:pt x="111" y="9"/>
                  <a:pt x="75" y="9"/>
                </a:cubicBezTo>
                <a:cubicBezTo>
                  <a:pt x="39" y="9"/>
                  <a:pt x="10" y="39"/>
                  <a:pt x="10" y="75"/>
                </a:cubicBezTo>
                <a:cubicBezTo>
                  <a:pt x="10" y="111"/>
                  <a:pt x="39" y="140"/>
                  <a:pt x="75" y="140"/>
                </a:cubicBezTo>
                <a:cubicBezTo>
                  <a:pt x="111" y="140"/>
                  <a:pt x="140" y="111"/>
                  <a:pt x="140"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9" name="Picture 18"/>
          <p:cNvPicPr>
            <a:picLocks noChangeAspect="1"/>
          </p:cNvPicPr>
          <p:nvPr/>
        </p:nvPicPr>
        <p:blipFill rotWithShape="1">
          <a:blip r:embed="rId3" cstate="screen">
            <a:extLst>
              <a:ext uri="{28A0092B-C50C-407E-A947-70E740481C1C}">
                <a14:useLocalDpi xmlns:a14="http://schemas.microsoft.com/office/drawing/2010/main"/>
              </a:ext>
            </a:extLst>
          </a:blip>
          <a:srcRect t="-1" r="14882" b="43"/>
          <a:stretch/>
        </p:blipFill>
        <p:spPr>
          <a:xfrm>
            <a:off x="4629149" y="1768476"/>
            <a:ext cx="4302125" cy="4321174"/>
          </a:xfrm>
          <a:prstGeom prst="rect">
            <a:avLst/>
          </a:prstGeom>
        </p:spPr>
      </p:pic>
      <p:sp>
        <p:nvSpPr>
          <p:cNvPr id="20" name="Rectangle 19"/>
          <p:cNvSpPr/>
          <p:nvPr/>
        </p:nvSpPr>
        <p:spPr bwMode="auto">
          <a:xfrm>
            <a:off x="209550" y="3986213"/>
            <a:ext cx="4300538" cy="2103437"/>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45720" bIns="45720" numCol="1" spcCol="0" rtlCol="0" fromWordArt="0" anchor="t" anchorCtr="0" forceAA="0" compatLnSpc="1">
            <a:prstTxWarp prst="textNoShape">
              <a:avLst/>
            </a:prstTxWarp>
            <a:noAutofit/>
          </a:bodyPr>
          <a:lstStyle/>
          <a:p>
            <a:pPr>
              <a:spcBef>
                <a:spcPct val="0"/>
              </a:spcBef>
              <a:spcAft>
                <a:spcPts val="600"/>
              </a:spcAft>
            </a:pPr>
            <a:r>
              <a:rPr lang="en-US" sz="3600" kern="0" spc="-100" dirty="0">
                <a:gradFill>
                  <a:gsLst>
                    <a:gs pos="0">
                      <a:srgbClr val="FFFFFF"/>
                    </a:gs>
                    <a:gs pos="100000">
                      <a:srgbClr val="FFFFFF"/>
                    </a:gs>
                  </a:gsLst>
                  <a:lin ang="5400000" scaled="0"/>
                </a:gradFill>
                <a:latin typeface="+mj-lt"/>
              </a:rPr>
              <a:t>Targeted Roles</a:t>
            </a:r>
            <a:r>
              <a:rPr lang="en-US" sz="3600" kern="0" spc="-100" dirty="0" smtClean="0">
                <a:gradFill>
                  <a:gsLst>
                    <a:gs pos="0">
                      <a:srgbClr val="FFFFFF"/>
                    </a:gs>
                    <a:gs pos="100000">
                      <a:srgbClr val="FFFFFF"/>
                    </a:gs>
                  </a:gsLst>
                  <a:lin ang="5400000" scaled="0"/>
                </a:gradFill>
                <a:latin typeface="+mj-lt"/>
              </a:rPr>
              <a:t>:</a:t>
            </a:r>
            <a:r>
              <a:rPr lang="en-US" sz="4000" kern="0" spc="-100" dirty="0" smtClean="0">
                <a:gradFill>
                  <a:gsLst>
                    <a:gs pos="0">
                      <a:srgbClr val="FFFFFF"/>
                    </a:gs>
                    <a:gs pos="100000">
                      <a:srgbClr val="FFFFFF"/>
                    </a:gs>
                  </a:gsLst>
                  <a:lin ang="5400000" scaled="0"/>
                </a:gradFill>
                <a:latin typeface="+mj-lt"/>
              </a:rPr>
              <a:t>                </a:t>
            </a:r>
            <a:endParaRPr lang="en-US" sz="4000" kern="0" spc="-100" dirty="0">
              <a:gradFill>
                <a:gsLst>
                  <a:gs pos="0">
                    <a:srgbClr val="FFFFFF"/>
                  </a:gs>
                  <a:gs pos="100000">
                    <a:srgbClr val="FFFFFF"/>
                  </a:gs>
                </a:gsLst>
                <a:lin ang="5400000" scaled="0"/>
              </a:gradFill>
              <a:latin typeface="+mj-lt"/>
            </a:endParaRPr>
          </a:p>
          <a:p>
            <a:pPr>
              <a:spcAft>
                <a:spcPts val="600"/>
              </a:spcAft>
            </a:pPr>
            <a:r>
              <a:rPr lang="en-US" spc="-50" dirty="0" smtClean="0">
                <a:gradFill>
                  <a:gsLst>
                    <a:gs pos="0">
                      <a:srgbClr val="FFFFFF"/>
                    </a:gs>
                    <a:gs pos="100000">
                      <a:srgbClr val="FFFFFF"/>
                    </a:gs>
                  </a:gsLst>
                  <a:lin ang="5400000" scaled="0"/>
                </a:gradFill>
                <a:cs typeface="Arial" charset="0"/>
              </a:rPr>
              <a:t>	</a:t>
            </a:r>
            <a:r>
              <a:rPr lang="en-US" spc="-50" dirty="0" err="1" smtClean="0">
                <a:gradFill>
                  <a:gsLst>
                    <a:gs pos="0">
                      <a:srgbClr val="FFFFFF"/>
                    </a:gs>
                    <a:gs pos="100000">
                      <a:srgbClr val="FFFFFF"/>
                    </a:gs>
                  </a:gsLst>
                  <a:lin ang="5400000" scaled="0"/>
                </a:gradFill>
                <a:cs typeface="Arial" charset="0"/>
              </a:rPr>
              <a:t>r</a:t>
            </a:r>
            <a:r>
              <a:rPr lang="en-US" dirty="0" err="1" smtClean="0"/>
              <a:t>pt_power</a:t>
            </a:r>
            <a:r>
              <a:rPr lang="en-US" dirty="0" smtClean="0"/>
              <a:t> user</a:t>
            </a:r>
          </a:p>
          <a:p>
            <a:pPr>
              <a:spcAft>
                <a:spcPts val="600"/>
              </a:spcAft>
            </a:pPr>
            <a:r>
              <a:rPr lang="en-US" dirty="0"/>
              <a:t>	</a:t>
            </a:r>
            <a:r>
              <a:rPr lang="en-US" dirty="0" err="1" smtClean="0"/>
              <a:t>rpt_executive</a:t>
            </a:r>
            <a:r>
              <a:rPr lang="en-US" dirty="0"/>
              <a:t>	</a:t>
            </a:r>
            <a:r>
              <a:rPr lang="en-US" dirty="0" err="1" smtClean="0"/>
              <a:t>rpt_accounting</a:t>
            </a:r>
            <a:r>
              <a:rPr lang="en-US" dirty="0" smtClean="0"/>
              <a:t> </a:t>
            </a:r>
            <a:r>
              <a:rPr lang="en-US" dirty="0"/>
              <a:t>manager </a:t>
            </a:r>
            <a:r>
              <a:rPr lang="en-US" dirty="0" smtClean="0"/>
              <a:t>	</a:t>
            </a:r>
            <a:r>
              <a:rPr lang="en-US" dirty="0" err="1" smtClean="0"/>
              <a:t>rpt_purchasing</a:t>
            </a:r>
            <a:r>
              <a:rPr lang="en-US" dirty="0" smtClean="0"/>
              <a:t> manager</a:t>
            </a:r>
            <a:endParaRPr lang="en-US" spc="-50" dirty="0">
              <a:gradFill>
                <a:gsLst>
                  <a:gs pos="0">
                    <a:srgbClr val="FFFFFF"/>
                  </a:gs>
                  <a:gs pos="100000">
                    <a:srgbClr val="FFFFFF"/>
                  </a:gs>
                </a:gsLst>
                <a:lin ang="5400000" scaled="0"/>
              </a:gradFill>
              <a:cs typeface="Arial" charset="0"/>
            </a:endParaRPr>
          </a:p>
        </p:txBody>
      </p:sp>
    </p:spTree>
    <p:extLst>
      <p:ext uri="{BB962C8B-B14F-4D97-AF65-F5344CB8AC3E}">
        <p14:creationId xmlns:p14="http://schemas.microsoft.com/office/powerpoint/2010/main" val="118389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etro Template Light 16x9">
  <a:themeElements>
    <a:clrScheme name="Microsoft Corp Colors">
      <a:dk1>
        <a:srgbClr val="000000"/>
      </a:dk1>
      <a:lt1>
        <a:srgbClr val="FFFFFF"/>
      </a:lt1>
      <a:dk2>
        <a:srgbClr val="3F3F3F"/>
      </a:dk2>
      <a:lt2>
        <a:srgbClr val="F2F2F2"/>
      </a:lt2>
      <a:accent1>
        <a:srgbClr val="00BCF2"/>
      </a:accent1>
      <a:accent2>
        <a:srgbClr val="BAD80A"/>
      </a:accent2>
      <a:accent3>
        <a:srgbClr val="FF8C00"/>
      </a:accent3>
      <a:accent4>
        <a:srgbClr val="EC008C"/>
      </a:accent4>
      <a:accent5>
        <a:srgbClr val="00198F"/>
      </a:accent5>
      <a:accent6>
        <a:srgbClr val="68217A"/>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tatus xmlns="http://schemas.microsoft.com/sharepoint/v3/fields">Ready to Publish</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BE78DE11F2134AA62E525A5547738F" ma:contentTypeVersion="1" ma:contentTypeDescription="Create a new document." ma:contentTypeScope="" ma:versionID="e9ff7410875dfa10327ce75309887cf6">
  <xsd:schema xmlns:xsd="http://www.w3.org/2001/XMLSchema" xmlns:xs="http://www.w3.org/2001/XMLSchema" xmlns:p="http://schemas.microsoft.com/office/2006/metadata/properties" xmlns:ns2="http://schemas.microsoft.com/sharepoint/v3/fields" targetNamespace="http://schemas.microsoft.com/office/2006/metadata/properties" ma:root="true" ma:fieldsID="bfe5658f2ed062f3b9f04f29ba88f050" ns2:_="">
    <xsd:import namespace="http://schemas.microsoft.com/sharepoint/v3/fields"/>
    <xsd:element name="properties">
      <xsd:complexType>
        <xsd:sequence>
          <xsd:element name="documentManagement">
            <xsd:complexType>
              <xsd:all>
                <xsd:element ref="ns2: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ma:displayName="Status" ma:default="Draft" ma:format="Dropdown" ma:internalName="_Status">
      <xsd:simpleType>
        <xsd:restriction base="dms:Choice">
          <xsd:enumeration value="Draft"/>
          <xsd:enumeration value="Ready to Publis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axOccurs="1" ma:displayName="Status">
          <xsd:simpleType xmlns:xs="http://www.w3.org/2001/XMLSchema">
            <xsd:restriction base="xsd:string">
              <xsd:minLength value="1"/>
            </xsd:restriction>
          </xsd:simpleType>
        </xsd:element>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12B7910D-6651-4A7A-BC47-01FF1D96BF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Metro Template Light 16x9</Template>
  <TotalTime>570</TotalTime>
  <Words>191</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Segoe Light</vt:lpstr>
      <vt:lpstr>Segoe UI</vt:lpstr>
      <vt:lpstr>Segoe UI Light</vt:lpstr>
      <vt:lpstr>Metro Template Light 16x9</vt:lpstr>
      <vt:lpstr>Feature: Encumbrance SSRS Report</vt:lpstr>
      <vt:lpstr>Feature: Encumbrance SSRS Report</vt:lpstr>
      <vt:lpstr>Feature: Encumbrance SSRS Report</vt:lpstr>
      <vt:lpstr>Feature: Encumbrance SSRS Report</vt:lpstr>
      <vt:lpstr>Feature: Encumbrance SSRS Report</vt:lpstr>
    </vt:vector>
  </TitlesOfParts>
  <Manager>&lt;Content Manager Name Here&gt;</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Encumbrance report</dc:title>
  <dc:subject>&lt;Event Name Here&gt;</dc:subject>
  <dc:creator>Katie Hasbargen</dc:creator>
  <cp:keywords>&lt;Any Related Keywords&gt;</cp:keywords>
  <dc:description>Template: Saku Uchikawa, Microsoft Corporation
Formatting:
Event Date: 
Event Location: 
Audience Type: Internal</dc:description>
  <cp:lastModifiedBy>Mandy Antony</cp:lastModifiedBy>
  <cp:revision>49</cp:revision>
  <dcterms:created xsi:type="dcterms:W3CDTF">2012-03-29T20:54:42Z</dcterms:created>
  <dcterms:modified xsi:type="dcterms:W3CDTF">2014-06-04T18:45:41Z</dcterms:modified>
  <cp:contentStatus>Ready to Publish</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0x010100CABE78DE11F2134AA62E525A5547738F</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TemplateUrl">
    <vt:lpwstr/>
  </property>
  <property fmtid="{D5CDD505-2E9C-101B-9397-08002B2CF9AE}" pid="7" name="Order">
    <vt:r8>33600</vt:r8>
  </property>
  <property fmtid="{D5CDD505-2E9C-101B-9397-08002B2CF9AE}" pid="8" name="xd_Signature">
    <vt:bool>false</vt:bool>
  </property>
  <property fmtid="{D5CDD505-2E9C-101B-9397-08002B2CF9AE}" pid="9" name="xd_ProgID">
    <vt:lpwstr/>
  </property>
</Properties>
</file>