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2F7178-A1A8-4BA5-BEE7-1C315308F3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F7178-A1A8-4BA5-BEE7-1C315308F3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8" name="Slide Number Placeholder 7"/>
          <p:cNvSpPr>
            <a:spLocks noGrp="1"/>
          </p:cNvSpPr>
          <p:nvPr>
            <p:ph type="sldNum" sz="quarter" idx="11"/>
          </p:nvPr>
        </p:nvSpPr>
        <p:spPr/>
        <p:txBody>
          <a:bodyPr/>
          <a:lstStyle/>
          <a:p>
            <a:fld id="{B22F7178-A1A8-4BA5-BEE7-1C315308F35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B37405-25E4-4B98-A585-EF19BF1FED07}"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22F7178-A1A8-4BA5-BEE7-1C315308F3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B37405-25E4-4B98-A585-EF19BF1FED07}"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F7178-A1A8-4BA5-BEE7-1C315308F3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CB37405-25E4-4B98-A585-EF19BF1FED07}" type="datetimeFigureOut">
              <a:rPr lang="en-US" smtClean="0"/>
              <a:pPr/>
              <a:t>11/27/2011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22F7178-A1A8-4BA5-BEE7-1C315308F35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5712"/>
            <a:ext cx="6480048" cy="2301240"/>
          </a:xfrm>
        </p:spPr>
        <p:txBody>
          <a:bodyPr/>
          <a:lstStyle/>
          <a:p>
            <a:r>
              <a:rPr lang="en-US" dirty="0" smtClean="0"/>
              <a:t>The psychology of communication</a:t>
            </a:r>
            <a:endParaRPr lang="en-US" dirty="0"/>
          </a:p>
        </p:txBody>
      </p:sp>
      <p:sp>
        <p:nvSpPr>
          <p:cNvPr id="3" name="Subtitle 2"/>
          <p:cNvSpPr>
            <a:spLocks noGrp="1"/>
          </p:cNvSpPr>
          <p:nvPr>
            <p:ph type="subTitle" idx="1"/>
          </p:nvPr>
        </p:nvSpPr>
        <p:spPr>
          <a:xfrm>
            <a:off x="324200" y="1544812"/>
            <a:ext cx="6480048" cy="1752600"/>
          </a:xfrm>
        </p:spPr>
        <p:txBody>
          <a:bodyPr/>
          <a:lstStyle/>
          <a:p>
            <a:r>
              <a:rPr lang="en-US" dirty="0" smtClean="0"/>
              <a:t>Maissa’a Hamidi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064896" cy="5069160"/>
          </a:xfrm>
        </p:spPr>
        <p:txBody>
          <a:bodyPr>
            <a:normAutofit/>
          </a:bodyPr>
          <a:lstStyle/>
          <a:p>
            <a:pPr algn="ctr">
              <a:buNone/>
            </a:pPr>
            <a:endParaRPr lang="en-US" sz="2000" dirty="0" smtClean="0"/>
          </a:p>
          <a:p>
            <a:pPr algn="ctr">
              <a:buNone/>
            </a:pPr>
            <a:r>
              <a:rPr lang="en-US" sz="2000" dirty="0" smtClean="0"/>
              <a:t>Reactions can be imitative - you smile when you see someone smiling or it can be just the opposite as when someone tries to look at you and you try to look away.</a:t>
            </a:r>
          </a:p>
          <a:p>
            <a:pPr algn="ctr">
              <a:buNone/>
            </a:pPr>
            <a:endParaRPr lang="en-US" sz="2000" dirty="0" smtClean="0"/>
          </a:p>
          <a:p>
            <a:pPr algn="ctr">
              <a:buNone/>
            </a:pPr>
            <a:r>
              <a:rPr lang="en-US" sz="2000" dirty="0" smtClean="0"/>
              <a:t>This reaction or response evoked in an individual can become a stimulus for another chain of responses or the stimulus can be a completely separate event or situation.</a:t>
            </a:r>
          </a:p>
          <a:p>
            <a:pPr algn="ctr">
              <a:buNone/>
            </a:pPr>
            <a:endParaRPr lang="en-US" sz="2000" dirty="0" smtClean="0"/>
          </a:p>
          <a:p>
            <a:pPr algn="ctr">
              <a:buNone/>
            </a:pPr>
            <a:r>
              <a:rPr lang="en-US" sz="2000" dirty="0" smtClean="0"/>
              <a:t>Behaviorists will usually consider communication as a stimulus-response pattern with individuals perceiving the stimuli and reacting to them in the form of communication.</a:t>
            </a:r>
          </a:p>
          <a:p>
            <a:pPr algn="ctr">
              <a:buNone/>
            </a:pP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064896" cy="5069160"/>
          </a:xfrm>
        </p:spPr>
        <p:txBody>
          <a:bodyPr>
            <a:normAutofit/>
          </a:bodyPr>
          <a:lstStyle/>
          <a:p>
            <a:pPr algn="ctr">
              <a:buNone/>
            </a:pPr>
            <a:r>
              <a:rPr lang="en-US" sz="2000" dirty="0" smtClean="0"/>
              <a:t>Freudian psychoanalysis suggests that communication is directly related to how we subjectively perceive the external information based on our own experiences. </a:t>
            </a:r>
          </a:p>
          <a:p>
            <a:pPr algn="ctr">
              <a:buNone/>
            </a:pPr>
            <a:endParaRPr lang="en-US" sz="2000" dirty="0" smtClean="0"/>
          </a:p>
          <a:p>
            <a:pPr algn="ctr">
              <a:buNone/>
            </a:pPr>
            <a:r>
              <a:rPr lang="en-US" sz="2000" dirty="0" smtClean="0"/>
              <a:t>So 'interpretation' of external stimuli or the mediation of the individual mind is the most important aspect of communication according to psychoanalysis, although behaviorists will completely eliminate the importance of the 'interpretation' part considering communication as nothing but a series of mechanical 'stimulus-response' pattern.</a:t>
            </a:r>
          </a:p>
          <a:p>
            <a:pPr algn="ctr">
              <a:buNone/>
            </a:pPr>
            <a:endParaRPr lang="en-US" sz="2000" dirty="0" smtClean="0"/>
          </a:p>
          <a:p>
            <a:pPr algn="ctr">
              <a:buNone/>
            </a:pPr>
            <a:r>
              <a:rPr lang="en-US" sz="2000" dirty="0" smtClean="0"/>
              <a:t>Thus according to behavioral psychology, we perceive an object and react to it via communication almost like a computer program.</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952128"/>
            <a:ext cx="8640960" cy="5069160"/>
          </a:xfrm>
        </p:spPr>
        <p:txBody>
          <a:bodyPr>
            <a:normAutofit/>
          </a:bodyPr>
          <a:lstStyle/>
          <a:p>
            <a:pPr algn="ctr">
              <a:buNone/>
            </a:pPr>
            <a:r>
              <a:rPr lang="en-US" sz="2000" dirty="0" smtClean="0"/>
              <a:t>The methods of communication are also equally interesting as humans communicate through the written word and the spoken word and through letters, messages, phone calls, personal face to face conversation, through physical contact, through sex, and on a wider scale through seminars, conferences, news events, newspapers, press releases, books, brochures, and campaigning.</a:t>
            </a:r>
          </a:p>
          <a:p>
            <a:pPr algn="ctr">
              <a:buNone/>
            </a:pPr>
            <a:endParaRPr lang="en-US" sz="2000" dirty="0" smtClean="0"/>
          </a:p>
          <a:p>
            <a:pPr algn="ctr">
              <a:buNone/>
            </a:pPr>
            <a:r>
              <a:rPr lang="en-US" sz="2000" dirty="0" smtClean="0"/>
              <a:t>The newer methods of communication using information technology are via chats and chat rooms, internet and emails, text messages, forums, blogging and networking.</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952128"/>
            <a:ext cx="8640960" cy="5069160"/>
          </a:xfrm>
        </p:spPr>
        <p:txBody>
          <a:bodyPr>
            <a:normAutofit/>
          </a:bodyPr>
          <a:lstStyle/>
          <a:p>
            <a:pPr algn="ctr">
              <a:buNone/>
            </a:pPr>
            <a:r>
              <a:rPr lang="en-US" sz="2000" dirty="0" smtClean="0"/>
              <a:t>Communication is central to our modern life, yet it is a difficult and complicated process and a gap remains between the ideas communicated and the ideas perceived.</a:t>
            </a:r>
          </a:p>
          <a:p>
            <a:pPr algn="ctr">
              <a:buNone/>
            </a:pPr>
            <a:endParaRPr lang="en-US" sz="2000" dirty="0" smtClean="0"/>
          </a:p>
          <a:p>
            <a:pPr algn="ctr">
              <a:buNone/>
            </a:pPr>
            <a:r>
              <a:rPr lang="en-US" sz="2000" dirty="0" smtClean="0"/>
              <a:t>This communication gap as it is generally called is closed only with proper consideration of all verbal, non verbal, indirect and direct elements of the communication process.</a:t>
            </a:r>
          </a:p>
          <a:p>
            <a:pPr algn="ctr">
              <a:buNone/>
            </a:pPr>
            <a:endParaRPr lang="en-US" sz="2000" dirty="0" smtClean="0"/>
          </a:p>
          <a:p>
            <a:pPr algn="ctr">
              <a:buNone/>
            </a:pPr>
            <a:r>
              <a:rPr lang="en-US" sz="2000" dirty="0" smtClean="0"/>
              <a:t>So in a personal or business meeting the communication process involves not just presentation of the ideas of people verbally but also the non verbal facial and bodily expressions.</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952128"/>
            <a:ext cx="8640960" cy="5069160"/>
          </a:xfrm>
        </p:spPr>
        <p:txBody>
          <a:bodyPr>
            <a:normAutofit/>
          </a:bodyPr>
          <a:lstStyle/>
          <a:p>
            <a:pPr algn="ctr">
              <a:buNone/>
            </a:pPr>
            <a:r>
              <a:rPr lang="en-US" sz="2000" dirty="0" smtClean="0"/>
              <a:t>The purpose of communication is almost always motivated or intentional as we naturally expect a response from people we communicate with. </a:t>
            </a:r>
          </a:p>
          <a:p>
            <a:pPr algn="ctr">
              <a:buNone/>
            </a:pPr>
            <a:endParaRPr lang="en-US" sz="2000" dirty="0" smtClean="0"/>
          </a:p>
          <a:p>
            <a:pPr algn="ctr">
              <a:buNone/>
            </a:pPr>
            <a:r>
              <a:rPr lang="en-US" sz="2000" dirty="0" smtClean="0"/>
              <a:t>In fact all communication is based on anticipation of response from others thus communication tend to have a direction or purpose.</a:t>
            </a:r>
          </a:p>
          <a:p>
            <a:pPr algn="ctr">
              <a:buNone/>
            </a:pPr>
            <a:endParaRPr lang="en-US" sz="2000" dirty="0" smtClean="0"/>
          </a:p>
          <a:p>
            <a:pPr algn="ctr">
              <a:buNone/>
            </a:pPr>
            <a:r>
              <a:rPr lang="en-US" sz="2000" dirty="0" smtClean="0"/>
              <a:t>However the communication gap can create problems in the process and the purpose of communication may remain unfulfilled when communicated ideas are too vague or indirect.</a:t>
            </a:r>
          </a:p>
          <a:p>
            <a:pPr algn="ctr">
              <a:buNone/>
            </a:pPr>
            <a:endParaRPr lang="en-US" sz="2000" dirty="0" smtClean="0"/>
          </a:p>
          <a:p>
            <a:pPr algn="ctr">
              <a:buNone/>
            </a:pPr>
            <a:r>
              <a:rPr lang="en-US" sz="2000" dirty="0" smtClean="0"/>
              <a:t>The vagueness increases when channels of communication between two or more individuals are remote or distal rather than proximal.</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952128"/>
            <a:ext cx="8640960" cy="5069160"/>
          </a:xfrm>
        </p:spPr>
        <p:txBody>
          <a:bodyPr>
            <a:normAutofit/>
          </a:bodyPr>
          <a:lstStyle/>
          <a:p>
            <a:pPr algn="ctr">
              <a:buNone/>
            </a:pPr>
            <a:r>
              <a:rPr lang="en-US" sz="2000" dirty="0" smtClean="0"/>
              <a:t>Long distance communication methods such as emails and internet, telephone calls etc. bring in new challenges to the study of communication as we are not able to see the person we communicate with, we find it difficult to 'interpret' the stimuli that we encounter.</a:t>
            </a:r>
          </a:p>
          <a:p>
            <a:pPr algn="ctr">
              <a:buNone/>
            </a:pPr>
            <a:endParaRPr lang="en-US" sz="2000" dirty="0" smtClean="0"/>
          </a:p>
          <a:p>
            <a:pPr algn="ctr">
              <a:buNone/>
            </a:pPr>
            <a:r>
              <a:rPr lang="en-US" sz="2000" dirty="0" smtClean="0"/>
              <a:t>The direct face to face communication provides us with a definite sense of what the other person really means and gives us assurance that our interpretation of the communication is correct.</a:t>
            </a:r>
          </a:p>
          <a:p>
            <a:pPr algn="ctr">
              <a:buNone/>
            </a:pPr>
            <a:endParaRPr lang="en-US" sz="2000" dirty="0" smtClean="0"/>
          </a:p>
          <a:p>
            <a:pPr algn="ctr">
              <a:buNone/>
            </a:pPr>
            <a:r>
              <a:rPr lang="en-US" sz="2000" dirty="0" smtClean="0"/>
              <a:t>That is why the face to face interviewing process still remains the most popular method of communication in a selection process.</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952128"/>
            <a:ext cx="8640960" cy="5069160"/>
          </a:xfrm>
        </p:spPr>
        <p:txBody>
          <a:bodyPr>
            <a:normAutofit/>
          </a:bodyPr>
          <a:lstStyle/>
          <a:p>
            <a:pPr algn="ctr">
              <a:buNone/>
            </a:pPr>
            <a:r>
              <a:rPr lang="en-US" sz="2000" dirty="0" smtClean="0"/>
              <a:t>All online communication and information on the internet are thus prone to misinterpretation as we are not able to interpret the information using the non verbal cues or expressions that are an essential part of the communication process.</a:t>
            </a:r>
          </a:p>
          <a:p>
            <a:pPr algn="ctr">
              <a:buNone/>
            </a:pPr>
            <a:endParaRPr lang="en-US" sz="2000" dirty="0" smtClean="0"/>
          </a:p>
          <a:p>
            <a:pPr algn="ctr">
              <a:buNone/>
            </a:pPr>
            <a:r>
              <a:rPr lang="en-US" sz="2000" dirty="0" smtClean="0"/>
              <a:t>The communication gap is thus the gap of interpretation as despite a lot of information there is certain dearth of essential information and our mind recognizes the communication process as incomplete.</a:t>
            </a:r>
          </a:p>
          <a:p>
            <a:pPr algn="ctr">
              <a:buNone/>
            </a:pPr>
            <a:endParaRPr lang="en-US" sz="2000" dirty="0" smtClean="0"/>
          </a:p>
          <a:p>
            <a:pPr algn="ctr">
              <a:buNone/>
            </a:pPr>
            <a:r>
              <a:rPr lang="en-US" sz="2000" dirty="0" smtClean="0"/>
              <a:t>Of course, modern devices such as the webcam have greatly improved the communication process.</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52128"/>
            <a:ext cx="8064896" cy="5069160"/>
          </a:xfrm>
        </p:spPr>
        <p:txBody>
          <a:bodyPr>
            <a:normAutofit/>
          </a:bodyPr>
          <a:lstStyle/>
          <a:p>
            <a:pPr algn="ctr">
              <a:buNone/>
            </a:pPr>
            <a:r>
              <a:rPr lang="en-US" sz="2000" dirty="0" smtClean="0"/>
              <a:t>Yet it is also true that even if we have all the essential cues of communication, the very fact that we have to interpret the information received subjectively, can suggest the possibility of a communication gap.</a:t>
            </a:r>
          </a:p>
          <a:p>
            <a:pPr algn="ctr">
              <a:buNone/>
            </a:pPr>
            <a:endParaRPr lang="en-US" sz="2000" dirty="0" smtClean="0"/>
          </a:p>
          <a:p>
            <a:pPr algn="ctr">
              <a:buNone/>
            </a:pPr>
            <a:r>
              <a:rPr lang="en-US" sz="2000" dirty="0" smtClean="0"/>
              <a:t>I simply pointed out that the three stages of communication comprise of certain essential elements and a communication gap is inherent in the process of interpretation either because of our own limitations or due to limitations of technology.</a:t>
            </a:r>
          </a:p>
          <a:p>
            <a:pPr algn="ctr">
              <a:buNone/>
            </a:pPr>
            <a:endParaRPr lang="en-US" sz="2000" dirty="0" smtClean="0"/>
          </a:p>
          <a:p>
            <a:pPr algn="ctr">
              <a:buNone/>
            </a:pPr>
            <a:endParaRPr lang="en-US" sz="2000" dirty="0" smtClean="0"/>
          </a:p>
          <a:p>
            <a:pPr algn="ctr">
              <a:buNone/>
            </a:pP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107504" y="1600200"/>
            <a:ext cx="8363272" cy="4525963"/>
          </a:xfrm>
        </p:spPr>
        <p:txBody>
          <a:bodyPr>
            <a:normAutofit/>
          </a:bodyPr>
          <a:lstStyle/>
          <a:p>
            <a:endParaRPr lang="en-US" sz="2000" dirty="0" smtClean="0"/>
          </a:p>
          <a:p>
            <a:pPr algn="ctr"/>
            <a:r>
              <a:rPr lang="en-US" sz="2400" dirty="0" smtClean="0"/>
              <a:t>Communication is about using symbols and in case of humans, using language, to convey meanings and ideas between individuals and it involves the act of evoking reactions from other individuals.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764704"/>
            <a:ext cx="8147248" cy="4525963"/>
          </a:xfrm>
        </p:spPr>
        <p:txBody>
          <a:bodyPr>
            <a:normAutofit/>
          </a:bodyPr>
          <a:lstStyle/>
          <a:p>
            <a:endParaRPr lang="en-US" sz="2000" dirty="0" smtClean="0"/>
          </a:p>
          <a:p>
            <a:pPr algn="ctr"/>
            <a:r>
              <a:rPr lang="en-US" sz="2400" dirty="0" smtClean="0"/>
              <a:t>Communication in humans can be verbal when mediated by language or non-verbal when no language is involved.</a:t>
            </a:r>
          </a:p>
          <a:p>
            <a:pPr>
              <a:buNone/>
            </a:pPr>
            <a:r>
              <a:rPr lang="en-US" sz="2400" dirty="0" smtClean="0"/>
              <a:t> </a:t>
            </a:r>
          </a:p>
          <a:p>
            <a:pPr algn="ctr"/>
            <a:r>
              <a:rPr lang="en-US" sz="2400" dirty="0" smtClean="0"/>
              <a:t>Communication can also be direct when a certain pattern of behavior evokes a particular type of response and indirect when behaviors are not predictable or ambiguous and not even completely comprehensible.</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764704"/>
            <a:ext cx="8147248" cy="4525963"/>
          </a:xfrm>
        </p:spPr>
        <p:txBody>
          <a:bodyPr>
            <a:normAutofit/>
          </a:bodyPr>
          <a:lstStyle/>
          <a:p>
            <a:pPr algn="ctr"/>
            <a:r>
              <a:rPr lang="en-US" sz="2400" dirty="0" smtClean="0"/>
              <a:t>Any direct communication can be both verbal and non-verbal just as indirect communication can also be verbal or non verbal.</a:t>
            </a:r>
          </a:p>
          <a:p>
            <a:pPr algn="ctr"/>
            <a:endParaRPr lang="en-US" sz="2400" dirty="0" smtClean="0"/>
          </a:p>
          <a:p>
            <a:pPr algn="ctr"/>
            <a:r>
              <a:rPr lang="en-US" sz="2400" dirty="0" smtClean="0"/>
              <a:t>Verbal communication can again be direct or indirect and similarly non verbal communication can also be either direct or indirect. </a:t>
            </a:r>
          </a:p>
          <a:p>
            <a:pPr algn="ctr"/>
            <a:endParaRPr lang="en-US" sz="2400" dirty="0" smtClean="0"/>
          </a:p>
          <a:p>
            <a:pPr algn="ctr"/>
            <a:r>
              <a:rPr lang="en-US" sz="2400" dirty="0" smtClean="0"/>
              <a:t>So let's say there are four types of communication patterns in humans - verbal and direct, verbal and indirect, non-verbal and direct, non-verbal and indirect.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Psychology of communication</a:t>
            </a:r>
          </a:p>
        </p:txBody>
      </p:sp>
      <p:sp>
        <p:nvSpPr>
          <p:cNvPr id="3" name="Content Placeholder 2"/>
          <p:cNvSpPr>
            <a:spLocks noGrp="1"/>
          </p:cNvSpPr>
          <p:nvPr>
            <p:ph idx="1"/>
          </p:nvPr>
        </p:nvSpPr>
        <p:spPr>
          <a:xfrm>
            <a:off x="35496" y="1600200"/>
            <a:ext cx="8856984" cy="4525963"/>
          </a:xfrm>
        </p:spPr>
        <p:txBody>
          <a:bodyPr>
            <a:normAutofit/>
          </a:bodyPr>
          <a:lstStyle/>
          <a:p>
            <a:pPr algn="ctr">
              <a:buNone/>
            </a:pPr>
            <a:endParaRPr lang="en-US" sz="2400" dirty="0" smtClean="0"/>
          </a:p>
          <a:p>
            <a:pPr algn="ctr">
              <a:buNone/>
            </a:pPr>
            <a:r>
              <a:rPr lang="en-US" sz="2400" dirty="0" smtClean="0"/>
              <a:t>The psychology of communication will include the different elements or stages of communication in an individual:</a:t>
            </a:r>
          </a:p>
          <a:p>
            <a:pPr marL="493776" indent="-457200" algn="ctr">
              <a:buFont typeface="+mj-lt"/>
              <a:buAutoNum type="arabicPeriod"/>
            </a:pPr>
            <a:endParaRPr lang="en-US" sz="2400" dirty="0" smtClean="0"/>
          </a:p>
          <a:p>
            <a:pPr marL="493776" indent="-457200">
              <a:buFont typeface="+mj-lt"/>
              <a:buAutoNum type="arabicPeriod"/>
            </a:pPr>
            <a:r>
              <a:rPr lang="en-US" sz="24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Absorption</a:t>
            </a:r>
            <a:r>
              <a:rPr lang="en-US" sz="2000" dirty="0" smtClean="0">
                <a:effectLst>
                  <a:outerShdw blurRad="38100" dist="38100" dir="2700000" algn="tl">
                    <a:srgbClr val="000000">
                      <a:alpha val="43137"/>
                    </a:srgbClr>
                  </a:outerShdw>
                </a:effectLst>
              </a:rPr>
              <a:t> </a:t>
            </a:r>
            <a:r>
              <a:rPr lang="en-US" sz="2000" dirty="0" smtClean="0"/>
              <a:t>of external information through listening or reading etc,</a:t>
            </a:r>
          </a:p>
          <a:p>
            <a:pPr marL="493776" indent="-457200">
              <a:buFont typeface="+mj-lt"/>
              <a:buAutoNum type="arabicPeriod"/>
            </a:pPr>
            <a:r>
              <a:rPr lang="en-US" sz="24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Interpretation</a:t>
            </a:r>
            <a:r>
              <a:rPr lang="en-US" sz="2000" dirty="0" smtClean="0"/>
              <a:t> of the stimuli received, and</a:t>
            </a:r>
          </a:p>
          <a:p>
            <a:pPr marL="493776" indent="-457200">
              <a:buFont typeface="+mj-lt"/>
              <a:buAutoNum type="arabicPeriod"/>
            </a:pPr>
            <a:r>
              <a:rPr lang="en-US" sz="24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rPr>
              <a:t>Reaction</a:t>
            </a:r>
            <a:r>
              <a:rPr lang="en-US" sz="2000" b="1" dirty="0" smtClean="0"/>
              <a:t> </a:t>
            </a:r>
            <a:r>
              <a:rPr lang="en-US" sz="2000" dirty="0" smtClean="0"/>
              <a:t>to the information obtained through behavior.</a:t>
            </a:r>
          </a:p>
          <a:p>
            <a:pPr>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340768"/>
            <a:ext cx="8208912" cy="4525963"/>
          </a:xfrm>
        </p:spPr>
        <p:txBody>
          <a:bodyPr>
            <a:normAutofit/>
          </a:bodyPr>
          <a:lstStyle/>
          <a:p>
            <a:pPr algn="ctr"/>
            <a:r>
              <a:rPr lang="en-US" sz="2400" dirty="0" smtClean="0"/>
              <a:t>The three stages of the communication process as in absorption or taking in information, the interpretation or deriving meaning of the information and reaction or responding to the information are facilitated by the following elements:</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Absorption</a:t>
            </a:r>
          </a:p>
        </p:txBody>
      </p:sp>
      <p:sp>
        <p:nvSpPr>
          <p:cNvPr id="3" name="Content Placeholder 2"/>
          <p:cNvSpPr>
            <a:spLocks noGrp="1"/>
          </p:cNvSpPr>
          <p:nvPr>
            <p:ph idx="1"/>
          </p:nvPr>
        </p:nvSpPr>
        <p:spPr/>
        <p:txBody>
          <a:bodyPr>
            <a:normAutofit/>
          </a:bodyPr>
          <a:lstStyle/>
          <a:p>
            <a:endParaRPr lang="en-US" sz="2000" dirty="0" smtClean="0"/>
          </a:p>
          <a:p>
            <a:r>
              <a:rPr lang="en-US" sz="2000" dirty="0" smtClean="0"/>
              <a:t>Absorption or taking in information –</a:t>
            </a:r>
          </a:p>
          <a:p>
            <a:pPr>
              <a:buNone/>
            </a:pPr>
            <a:endParaRPr lang="en-US" sz="2000" dirty="0" smtClean="0"/>
          </a:p>
          <a:p>
            <a:pPr algn="ctr">
              <a:buNone/>
            </a:pPr>
            <a:r>
              <a:rPr lang="en-US" sz="2000" dirty="0" smtClean="0"/>
              <a:t>is through sense organs and we simply absorb the sounds and colors, the spoken words and all external data provided to us. Absorption is an objective process.</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Interpretation</a:t>
            </a:r>
          </a:p>
        </p:txBody>
      </p:sp>
      <p:sp>
        <p:nvSpPr>
          <p:cNvPr id="3" name="Content Placeholder 2"/>
          <p:cNvSpPr>
            <a:spLocks noGrp="1"/>
          </p:cNvSpPr>
          <p:nvPr>
            <p:ph idx="1"/>
          </p:nvPr>
        </p:nvSpPr>
        <p:spPr>
          <a:xfrm>
            <a:off x="457200" y="1600200"/>
            <a:ext cx="7931224" cy="4525963"/>
          </a:xfrm>
        </p:spPr>
        <p:txBody>
          <a:bodyPr>
            <a:normAutofit/>
          </a:bodyPr>
          <a:lstStyle/>
          <a:p>
            <a:endParaRPr lang="en-US" sz="2000" dirty="0" smtClean="0"/>
          </a:p>
          <a:p>
            <a:r>
              <a:rPr lang="en-US" sz="2000" dirty="0" smtClean="0"/>
              <a:t>Interpretation or analysis of information –</a:t>
            </a:r>
          </a:p>
          <a:p>
            <a:pPr>
              <a:buNone/>
            </a:pPr>
            <a:endParaRPr lang="en-US" sz="2000" dirty="0" smtClean="0"/>
          </a:p>
          <a:p>
            <a:pPr algn="ctr">
              <a:buNone/>
            </a:pPr>
            <a:r>
              <a:rPr lang="en-US" sz="2000" dirty="0" smtClean="0"/>
              <a:t>involves using brain mechanisms and analyzing external stimuli as well as details such as expressions and subtle verbal and non verbal cues, so interpretation is a subjective process.</a:t>
            </a: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reaction</a:t>
            </a:r>
          </a:p>
        </p:txBody>
      </p:sp>
      <p:sp>
        <p:nvSpPr>
          <p:cNvPr id="3" name="Content Placeholder 2"/>
          <p:cNvSpPr>
            <a:spLocks noGrp="1"/>
          </p:cNvSpPr>
          <p:nvPr>
            <p:ph idx="1"/>
          </p:nvPr>
        </p:nvSpPr>
        <p:spPr>
          <a:xfrm>
            <a:off x="179512" y="1600200"/>
            <a:ext cx="8064896" cy="5069160"/>
          </a:xfrm>
        </p:spPr>
        <p:txBody>
          <a:bodyPr>
            <a:normAutofit/>
          </a:bodyPr>
          <a:lstStyle/>
          <a:p>
            <a:endParaRPr lang="en-US" sz="2000" dirty="0" smtClean="0"/>
          </a:p>
          <a:p>
            <a:r>
              <a:rPr lang="en-US" sz="2000" dirty="0" smtClean="0"/>
              <a:t>Reaction or response to the stimuli –</a:t>
            </a:r>
          </a:p>
          <a:p>
            <a:pPr>
              <a:buNone/>
            </a:pPr>
            <a:endParaRPr lang="en-US" sz="2000" dirty="0" smtClean="0"/>
          </a:p>
          <a:p>
            <a:pPr algn="ctr">
              <a:buNone/>
            </a:pPr>
            <a:r>
              <a:rPr lang="en-US" sz="2000" dirty="0" smtClean="0"/>
              <a:t>uses physical communication routes such as speech, language or expressions through facial and bodily movements. Reactions are the result of a subjective and an objective process.</a:t>
            </a:r>
          </a:p>
          <a:p>
            <a:pPr algn="ctr">
              <a:buNone/>
            </a:pPr>
            <a:endParaRPr lang="en-US" sz="2000" dirty="0" smtClean="0"/>
          </a:p>
          <a:p>
            <a:pPr algn="ctr">
              <a:buNone/>
            </a:pPr>
            <a:r>
              <a:rPr lang="en-US" sz="2000" dirty="0" smtClean="0"/>
              <a:t>This is because when presented with certain stimuli we all have a set of predictable responses which are objective but depending on how we interpret the situation subjectively, the reactions might vary to an extent.</a:t>
            </a:r>
          </a:p>
          <a:p>
            <a:pPr algn="ctr">
              <a:buNone/>
            </a:pPr>
            <a:endParaRPr lang="en-US" sz="20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
  <TotalTime>104</TotalTime>
  <Words>1114</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The psychology of communication</vt:lpstr>
      <vt:lpstr>Introduction </vt:lpstr>
      <vt:lpstr>Slide 3</vt:lpstr>
      <vt:lpstr>Slide 4</vt:lpstr>
      <vt:lpstr>Psychology of communication</vt:lpstr>
      <vt:lpstr>Slide 6</vt:lpstr>
      <vt:lpstr>Absorption</vt:lpstr>
      <vt:lpstr>Interpretation</vt:lpstr>
      <vt:lpstr>reaction</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psychology of communication</dc:title>
  <dc:creator>soha</dc:creator>
  <cp:lastModifiedBy>mylene</cp:lastModifiedBy>
  <cp:revision>7</cp:revision>
  <dcterms:created xsi:type="dcterms:W3CDTF">2011-11-19T08:57:54Z</dcterms:created>
  <dcterms:modified xsi:type="dcterms:W3CDTF">2011-11-27T10:53:38Z</dcterms:modified>
</cp:coreProperties>
</file>