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301" r:id="rId6"/>
    <p:sldId id="302" r:id="rId7"/>
    <p:sldId id="303" r:id="rId8"/>
    <p:sldId id="304" r:id="rId9"/>
    <p:sldId id="305" r:id="rId10"/>
    <p:sldId id="306" r:id="rId11"/>
    <p:sldId id="307" r:id="rId12"/>
    <p:sldId id="308" r:id="rId13"/>
    <p:sldId id="309" r:id="rId14"/>
    <p:sldId id="310" r:id="rId15"/>
    <p:sldId id="311" r:id="rId16"/>
    <p:sldId id="312" r:id="rId17"/>
    <p:sldId id="313" r:id="rId18"/>
    <p:sldId id="314" r:id="rId19"/>
    <p:sldId id="315" r:id="rId20"/>
    <p:sldId id="316" r:id="rId21"/>
    <p:sldId id="317" r:id="rId22"/>
    <p:sldId id="318" r:id="rId23"/>
    <p:sldId id="319" r:id="rId24"/>
    <p:sldId id="320" r:id="rId25"/>
    <p:sldId id="321" r:id="rId26"/>
    <p:sldId id="322" r:id="rId27"/>
    <p:sldId id="298"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6610" autoAdjust="0"/>
  </p:normalViewPr>
  <p:slideViewPr>
    <p:cSldViewPr>
      <p:cViewPr varScale="1">
        <p:scale>
          <a:sx n="70" d="100"/>
          <a:sy n="70" d="100"/>
        </p:scale>
        <p:origin x="-138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E984218-6DD6-4BA4-B80F-F33A1E6EBE97}" type="datetimeFigureOut">
              <a:rPr lang="en-US" smtClean="0"/>
              <a:pPr/>
              <a:t>6/2/2012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5C3A09D8-E848-4E2E-8339-C534795740D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E984218-6DD6-4BA4-B80F-F33A1E6EBE97}" type="datetimeFigureOut">
              <a:rPr lang="en-US" smtClean="0"/>
              <a:pPr/>
              <a:t>6/2/2012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C3A09D8-E848-4E2E-8339-C534795740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6E984218-6DD6-4BA4-B80F-F33A1E6EBE97}" type="datetimeFigureOut">
              <a:rPr lang="en-US" smtClean="0"/>
              <a:pPr/>
              <a:t>6/2/2012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5C3A09D8-E848-4E2E-8339-C534795740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E984218-6DD6-4BA4-B80F-F33A1E6EBE97}" type="datetimeFigureOut">
              <a:rPr lang="en-US" smtClean="0"/>
              <a:pPr/>
              <a:t>6/2/2012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C3A09D8-E848-4E2E-8339-C534795740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E984218-6DD6-4BA4-B80F-F33A1E6EBE97}" type="datetimeFigureOut">
              <a:rPr lang="en-US" smtClean="0"/>
              <a:pPr/>
              <a:t>6/2/2012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5C3A09D8-E848-4E2E-8339-C534795740D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E984218-6DD6-4BA4-B80F-F33A1E6EBE97}" type="datetimeFigureOut">
              <a:rPr lang="en-US" smtClean="0"/>
              <a:pPr/>
              <a:t>6/2/2012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C3A09D8-E848-4E2E-8339-C534795740D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E984218-6DD6-4BA4-B80F-F33A1E6EBE97}" type="datetimeFigureOut">
              <a:rPr lang="en-US" smtClean="0"/>
              <a:pPr/>
              <a:t>6/2/2012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C3A09D8-E848-4E2E-8339-C534795740D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E984218-6DD6-4BA4-B80F-F33A1E6EBE97}" type="datetimeFigureOut">
              <a:rPr lang="en-US" smtClean="0"/>
              <a:pPr/>
              <a:t>6/2/2012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C3A09D8-E848-4E2E-8339-C534795740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6E984218-6DD6-4BA4-B80F-F33A1E6EBE97}" type="datetimeFigureOut">
              <a:rPr lang="en-US" smtClean="0"/>
              <a:pPr/>
              <a:t>6/2/2012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5C3A09D8-E848-4E2E-8339-C534795740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E984218-6DD6-4BA4-B80F-F33A1E6EBE97}" type="datetimeFigureOut">
              <a:rPr lang="en-US" smtClean="0"/>
              <a:pPr/>
              <a:t>6/2/2012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C3A09D8-E848-4E2E-8339-C534795740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6E984218-6DD6-4BA4-B80F-F33A1E6EBE97}" type="datetimeFigureOut">
              <a:rPr lang="en-US" smtClean="0"/>
              <a:pPr/>
              <a:t>6/2/2012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C3A09D8-E848-4E2E-8339-C534795740D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E984218-6DD6-4BA4-B80F-F33A1E6EBE97}" type="datetimeFigureOut">
              <a:rPr lang="en-US" smtClean="0"/>
              <a:pPr/>
              <a:t>6/2/2012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5C3A09D8-E848-4E2E-8339-C534795740D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9064" y="692696"/>
            <a:ext cx="8000588" cy="2301240"/>
          </a:xfrm>
        </p:spPr>
        <p:txBody>
          <a:bodyPr>
            <a:noAutofit/>
          </a:bodyPr>
          <a:lstStyle/>
          <a:p>
            <a:pPr algn="l"/>
            <a:r>
              <a:rPr lang="en-US" sz="4400" dirty="0" smtClean="0"/>
              <a:t>Management of patients with neurologic dysfunction</a:t>
            </a:r>
            <a:endParaRPr lang="en-US" sz="4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Papyrus" pitchFamily="66" charset="0"/>
              </a:rPr>
              <a:t>Postoperative Management</a:t>
            </a:r>
            <a:endParaRPr lang="en-US" sz="3600" dirty="0">
              <a:latin typeface="Papyrus" pitchFamily="66" charset="0"/>
            </a:endParaRPr>
          </a:p>
        </p:txBody>
      </p:sp>
      <p:sp>
        <p:nvSpPr>
          <p:cNvPr id="3" name="Content Placeholder 2"/>
          <p:cNvSpPr>
            <a:spLocks noGrp="1"/>
          </p:cNvSpPr>
          <p:nvPr>
            <p:ph idx="1"/>
          </p:nvPr>
        </p:nvSpPr>
        <p:spPr/>
        <p:txBody>
          <a:bodyPr>
            <a:normAutofit fontScale="92500"/>
          </a:bodyPr>
          <a:lstStyle/>
          <a:p>
            <a:pPr algn="just">
              <a:buNone/>
            </a:pPr>
            <a:endParaRPr lang="en-US" sz="1800" dirty="0" smtClean="0">
              <a:latin typeface="Papyrus" pitchFamily="66" charset="0"/>
            </a:endParaRPr>
          </a:p>
          <a:p>
            <a:pPr algn="just" rtl="0"/>
            <a:r>
              <a:rPr lang="en-US" sz="2800" b="1" dirty="0" smtClean="0">
                <a:latin typeface="Papyrus" pitchFamily="66" charset="0"/>
              </a:rPr>
              <a:t>REDUCING CEREBRAL EDEMA</a:t>
            </a:r>
          </a:p>
          <a:p>
            <a:pPr algn="just" rtl="0">
              <a:buNone/>
            </a:pPr>
            <a:endParaRPr lang="en-US" sz="2800" b="1" dirty="0" smtClean="0">
              <a:latin typeface="Papyrus" pitchFamily="66" charset="0"/>
            </a:endParaRPr>
          </a:p>
          <a:p>
            <a:pPr algn="just" rtl="0">
              <a:buNone/>
            </a:pPr>
            <a:r>
              <a:rPr lang="en-US" sz="2800" b="1" dirty="0" smtClean="0">
                <a:latin typeface="Papyrus" pitchFamily="66" charset="0"/>
              </a:rPr>
              <a:t>Medications to reduce cerebral edema include mannitol, which increases serum osmolality and draws free water from areas of the brain. </a:t>
            </a:r>
          </a:p>
          <a:p>
            <a:pPr algn="just" rtl="0">
              <a:buNone/>
            </a:pPr>
            <a:r>
              <a:rPr lang="en-US" sz="2800" b="1" dirty="0" smtClean="0">
                <a:latin typeface="Papyrus" pitchFamily="66" charset="0"/>
              </a:rPr>
              <a:t>Dexamethasone (Decadron) may be administered intravenously every 6 hours for 24 to 72 hours; the route is switched to oral as soon as possible and dosage is tapered over 5 to 7 days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Papyrus" pitchFamily="66" charset="0"/>
              </a:rPr>
              <a:t>Cont…</a:t>
            </a:r>
            <a:endParaRPr lang="en-US" sz="3600" dirty="0">
              <a:latin typeface="Papyrus" pitchFamily="66" charset="0"/>
            </a:endParaRPr>
          </a:p>
        </p:txBody>
      </p:sp>
      <p:sp>
        <p:nvSpPr>
          <p:cNvPr id="3" name="Content Placeholder 2"/>
          <p:cNvSpPr>
            <a:spLocks noGrp="1"/>
          </p:cNvSpPr>
          <p:nvPr>
            <p:ph idx="1"/>
          </p:nvPr>
        </p:nvSpPr>
        <p:spPr/>
        <p:txBody>
          <a:bodyPr>
            <a:normAutofit/>
          </a:bodyPr>
          <a:lstStyle/>
          <a:p>
            <a:pPr algn="just">
              <a:buNone/>
            </a:pPr>
            <a:endParaRPr lang="en-US" sz="1800" dirty="0" smtClean="0">
              <a:latin typeface="Papyrus" pitchFamily="66" charset="0"/>
            </a:endParaRPr>
          </a:p>
          <a:p>
            <a:pPr algn="just"/>
            <a:r>
              <a:rPr lang="en-US" sz="1800" dirty="0" smtClean="0">
                <a:latin typeface="Papyrus" pitchFamily="66" charset="0"/>
              </a:rPr>
              <a:t>RELIEVING PAIN AND PREVENTING SEIZURES</a:t>
            </a:r>
            <a:endParaRPr lang="en-US" sz="2000" b="1" dirty="0" smtClean="0">
              <a:latin typeface="Papyrus" pitchFamily="66" charset="0"/>
            </a:endParaRPr>
          </a:p>
          <a:p>
            <a:pPr algn="just"/>
            <a:endParaRPr lang="en-US" sz="2000" b="1" dirty="0" smtClean="0">
              <a:latin typeface="Papyrus" pitchFamily="66" charset="0"/>
            </a:endParaRPr>
          </a:p>
          <a:p>
            <a:pPr algn="just" rtl="0">
              <a:buNone/>
            </a:pPr>
            <a:r>
              <a:rPr lang="en-US" sz="2000" b="1" dirty="0" smtClean="0">
                <a:latin typeface="Papyrus" pitchFamily="66" charset="0"/>
              </a:rPr>
              <a:t>Acetaminophen is usually prescribed for temperature exceeding (37.5°C) and for pain. </a:t>
            </a:r>
          </a:p>
          <a:p>
            <a:pPr algn="just" rtl="0">
              <a:buNone/>
            </a:pPr>
            <a:r>
              <a:rPr lang="en-US" sz="2000" b="1" dirty="0" smtClean="0">
                <a:latin typeface="Papyrus" pitchFamily="66" charset="0"/>
              </a:rPr>
              <a:t>Commonly, the patient has a headache after a craniotomy, usually as a result of the scalp nerves being stretched and irritated during surgery. Morphine sulfate  used in the management of postoperative pain in the craniotomy patient.</a:t>
            </a:r>
          </a:p>
          <a:p>
            <a:pPr algn="just" rtl="0">
              <a:buNone/>
            </a:pPr>
            <a:r>
              <a:rPr lang="en-US" sz="2000" b="1" dirty="0" smtClean="0">
                <a:latin typeface="Papyrus" pitchFamily="66" charset="0"/>
              </a:rPr>
              <a:t>Antiseizure medication (phenytoin, diazepam) is prescribed for patients who have undergone craniotomy because of the high risk of seizures after neurosurgical procedures.</a:t>
            </a:r>
          </a:p>
          <a:p>
            <a:pPr algn="just" rtl="0">
              <a:buNone/>
            </a:pPr>
            <a:r>
              <a:rPr lang="en-US" sz="2000" b="1" dirty="0" smtClean="0">
                <a:latin typeface="Papyrus" pitchFamily="66" charset="0"/>
              </a:rPr>
              <a:t>Serum levels are monitored to keep the medications within the therapeutic range.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Papyrus" pitchFamily="66" charset="0"/>
              </a:rPr>
              <a:t>Cont…</a:t>
            </a:r>
            <a:endParaRPr lang="en-US" sz="3600" dirty="0">
              <a:latin typeface="Papyrus" pitchFamily="66" charset="0"/>
            </a:endParaRPr>
          </a:p>
        </p:txBody>
      </p:sp>
      <p:sp>
        <p:nvSpPr>
          <p:cNvPr id="3" name="Content Placeholder 2"/>
          <p:cNvSpPr>
            <a:spLocks noGrp="1"/>
          </p:cNvSpPr>
          <p:nvPr>
            <p:ph idx="1"/>
          </p:nvPr>
        </p:nvSpPr>
        <p:spPr/>
        <p:txBody>
          <a:bodyPr>
            <a:normAutofit lnSpcReduction="10000"/>
          </a:bodyPr>
          <a:lstStyle/>
          <a:p>
            <a:pPr algn="just">
              <a:buNone/>
            </a:pPr>
            <a:endParaRPr lang="en-US" sz="1800" dirty="0" smtClean="0">
              <a:latin typeface="Papyrus" pitchFamily="66" charset="0"/>
            </a:endParaRPr>
          </a:p>
          <a:p>
            <a:pPr algn="just"/>
            <a:r>
              <a:rPr lang="en-US" sz="2400" b="1" dirty="0" smtClean="0">
                <a:latin typeface="Papyrus" pitchFamily="66" charset="0"/>
              </a:rPr>
              <a:t>MONITORING</a:t>
            </a:r>
            <a:r>
              <a:rPr lang="en-US" sz="2400" b="1" dirty="0" smtClean="0"/>
              <a:t> </a:t>
            </a:r>
            <a:r>
              <a:rPr lang="en-US" sz="2400" b="1" dirty="0" smtClean="0">
                <a:latin typeface="Papyrus" pitchFamily="66" charset="0"/>
              </a:rPr>
              <a:t>ICP</a:t>
            </a:r>
          </a:p>
          <a:p>
            <a:pPr algn="just"/>
            <a:endParaRPr lang="en-US" sz="2400" b="1" dirty="0" smtClean="0">
              <a:latin typeface="Papyrus" pitchFamily="66" charset="0"/>
            </a:endParaRPr>
          </a:p>
          <a:p>
            <a:pPr algn="l">
              <a:buNone/>
            </a:pPr>
            <a:r>
              <a:rPr lang="en-US" sz="2400" b="1" dirty="0" smtClean="0">
                <a:latin typeface="Papyrus" pitchFamily="66" charset="0"/>
              </a:rPr>
              <a:t>A ventricular catheter or other type of drain frequently is inserted in patients undergoing intracranial surgery. </a:t>
            </a:r>
          </a:p>
          <a:p>
            <a:pPr algn="l">
              <a:buNone/>
            </a:pPr>
            <a:r>
              <a:rPr lang="en-US" sz="2400" b="1" dirty="0" smtClean="0">
                <a:latin typeface="Papyrus" pitchFamily="66" charset="0"/>
              </a:rPr>
              <a:t>The catheter is connected to an external drainage system. The patency of the catheter is noted by the pulsations of the fluid in the tubing. </a:t>
            </a:r>
          </a:p>
          <a:p>
            <a:pPr algn="l">
              <a:buNone/>
            </a:pPr>
            <a:r>
              <a:rPr lang="en-US" sz="2400" b="1" dirty="0" smtClean="0">
                <a:latin typeface="Papyrus" pitchFamily="66" charset="0"/>
              </a:rPr>
              <a:t>The ICP can be assessed using a stopcock attached to the pressure tubing and transducer. The ICP is measured by turning the three-way stopcock to the appropriate position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Papyrus" pitchFamily="66" charset="0"/>
              </a:rPr>
              <a:t>Cont…</a:t>
            </a:r>
            <a:endParaRPr lang="en-US" sz="3600" dirty="0">
              <a:latin typeface="Papyrus" pitchFamily="66" charset="0"/>
            </a:endParaRPr>
          </a:p>
        </p:txBody>
      </p:sp>
      <p:sp>
        <p:nvSpPr>
          <p:cNvPr id="3" name="Content Placeholder 2"/>
          <p:cNvSpPr>
            <a:spLocks noGrp="1"/>
          </p:cNvSpPr>
          <p:nvPr>
            <p:ph idx="1"/>
          </p:nvPr>
        </p:nvSpPr>
        <p:spPr/>
        <p:txBody>
          <a:bodyPr>
            <a:normAutofit/>
          </a:bodyPr>
          <a:lstStyle/>
          <a:p>
            <a:pPr algn="just">
              <a:buNone/>
            </a:pPr>
            <a:endParaRPr lang="en-US" sz="1800" dirty="0" smtClean="0">
              <a:latin typeface="Papyrus" pitchFamily="66" charset="0"/>
            </a:endParaRPr>
          </a:p>
          <a:p>
            <a:pPr algn="just" rtl="0">
              <a:buNone/>
            </a:pPr>
            <a:r>
              <a:rPr lang="en-US" sz="2800" b="1" dirty="0" smtClean="0">
                <a:latin typeface="Papyrus" pitchFamily="66" charset="0"/>
              </a:rPr>
              <a:t>Care is required to ensure that the system is tight at all connections and that the stopcock is in the proper position to avoid drainage of CSF; collapse of the ventricles and brain herniation may result if fluid is removed too rapidly . </a:t>
            </a:r>
          </a:p>
          <a:p>
            <a:pPr algn="just" rtl="0">
              <a:buNone/>
            </a:pPr>
            <a:r>
              <a:rPr lang="en-US" sz="2800" b="1" dirty="0" smtClean="0">
                <a:latin typeface="Papyrus" pitchFamily="66" charset="0"/>
              </a:rPr>
              <a:t>The catheter is removed when the ventricular pressure is normal and stable. The neurosurgeon must be notified if the catheter appears to be obstructed.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Papyrus" pitchFamily="66" charset="0"/>
              </a:rPr>
              <a:t>Nursing process / Assessment</a:t>
            </a:r>
            <a:endParaRPr lang="en-US" sz="3600" dirty="0">
              <a:latin typeface="Papyrus" pitchFamily="66" charset="0"/>
            </a:endParaRPr>
          </a:p>
        </p:txBody>
      </p:sp>
      <p:sp>
        <p:nvSpPr>
          <p:cNvPr id="3" name="Content Placeholder 2"/>
          <p:cNvSpPr>
            <a:spLocks noGrp="1"/>
          </p:cNvSpPr>
          <p:nvPr>
            <p:ph idx="1"/>
          </p:nvPr>
        </p:nvSpPr>
        <p:spPr/>
        <p:txBody>
          <a:bodyPr>
            <a:noAutofit/>
          </a:bodyPr>
          <a:lstStyle/>
          <a:p>
            <a:pPr algn="just" rtl="0">
              <a:buNone/>
            </a:pPr>
            <a:r>
              <a:rPr lang="en-US" sz="2000" b="1" dirty="0" smtClean="0">
                <a:latin typeface="Papyrus" pitchFamily="66" charset="0"/>
              </a:rPr>
              <a:t>After surgery, the frequency of postoperative monitoring is based on the patient’s clinical status. </a:t>
            </a:r>
          </a:p>
          <a:p>
            <a:pPr algn="just" rtl="0">
              <a:buNone/>
            </a:pPr>
            <a:endParaRPr lang="en-US" sz="2000" b="1" dirty="0" smtClean="0">
              <a:latin typeface="Papyrus" pitchFamily="66" charset="0"/>
            </a:endParaRPr>
          </a:p>
          <a:p>
            <a:pPr algn="just" rtl="0"/>
            <a:r>
              <a:rPr lang="en-US" sz="2000" b="1" dirty="0" smtClean="0">
                <a:latin typeface="Papyrus" pitchFamily="66" charset="0"/>
              </a:rPr>
              <a:t>Assessing respiratory function is essential because even a small degree of hypoxia can increase cerebral ischemia. The respiratory rate and pattern are monitored, and arterial blood gas values are assessed frequently.</a:t>
            </a:r>
          </a:p>
          <a:p>
            <a:pPr algn="just" rtl="0"/>
            <a:r>
              <a:rPr lang="en-US" sz="2000" b="1" dirty="0" smtClean="0">
                <a:latin typeface="Papyrus" pitchFamily="66" charset="0"/>
              </a:rPr>
              <a:t>Fluctuations in vital signs are carefully monitored and documented because they indicate increased ICP. </a:t>
            </a:r>
          </a:p>
          <a:p>
            <a:pPr algn="just" rtl="0"/>
            <a:r>
              <a:rPr lang="en-US" sz="2000" b="1" dirty="0" smtClean="0">
                <a:latin typeface="Papyrus" pitchFamily="66" charset="0"/>
              </a:rPr>
              <a:t>The patient’s temperature is measured at intervals to assess for hyperthermia secondary to damage to the hypothalamus.</a:t>
            </a:r>
          </a:p>
          <a:p>
            <a:pPr algn="just" rtl="0"/>
            <a:r>
              <a:rPr lang="en-US" sz="2000" b="1" dirty="0" smtClean="0">
                <a:latin typeface="Papyrus" pitchFamily="66" charset="0"/>
              </a:rPr>
              <a:t>Neurologic checks are made frequently to detect increased ICP resulting from cerebral edema or bleeding. A change in LOC or response to stimuli may be the first sign of increasing ICP.</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Papyrus" pitchFamily="66" charset="0"/>
              </a:rPr>
              <a:t>Cont…</a:t>
            </a:r>
            <a:endParaRPr lang="en-US" sz="3600" dirty="0">
              <a:latin typeface="Papyrus" pitchFamily="66" charset="0"/>
            </a:endParaRPr>
          </a:p>
        </p:txBody>
      </p:sp>
      <p:sp>
        <p:nvSpPr>
          <p:cNvPr id="3" name="Content Placeholder 2"/>
          <p:cNvSpPr>
            <a:spLocks noGrp="1"/>
          </p:cNvSpPr>
          <p:nvPr>
            <p:ph idx="1"/>
          </p:nvPr>
        </p:nvSpPr>
        <p:spPr/>
        <p:txBody>
          <a:bodyPr>
            <a:normAutofit/>
          </a:bodyPr>
          <a:lstStyle/>
          <a:p>
            <a:pPr algn="just">
              <a:buNone/>
            </a:pPr>
            <a:endParaRPr lang="en-US" sz="1800" dirty="0" smtClean="0">
              <a:latin typeface="Papyrus" pitchFamily="66" charset="0"/>
            </a:endParaRPr>
          </a:p>
          <a:p>
            <a:pPr algn="just" rtl="0"/>
            <a:r>
              <a:rPr lang="en-US" sz="2400" b="1" dirty="0" smtClean="0">
                <a:latin typeface="Papyrus" pitchFamily="66" charset="0"/>
              </a:rPr>
              <a:t>The surgical dressing is inspected for evidence of bleeding and CSF drainage. </a:t>
            </a:r>
          </a:p>
          <a:p>
            <a:pPr algn="just" rtl="0"/>
            <a:r>
              <a:rPr lang="en-US" sz="2400" b="1" dirty="0" smtClean="0">
                <a:latin typeface="Papyrus" pitchFamily="66" charset="0"/>
              </a:rPr>
              <a:t>The nurse must be alert to the development of complications; Seizures are a potential complication, and any seizure activity is carefully recorded and reported.</a:t>
            </a:r>
          </a:p>
          <a:p>
            <a:pPr algn="just" rtl="0"/>
            <a:r>
              <a:rPr lang="en-US" sz="2400" b="1" dirty="0" smtClean="0">
                <a:latin typeface="Papyrus" pitchFamily="66" charset="0"/>
              </a:rPr>
              <a:t>Restlessness may occur as the patient becomes more responsive or may be due to pain, confusion, hypoxia, or other stimuli</a:t>
            </a:r>
            <a:r>
              <a:rPr lang="en-US" sz="1800" dirty="0" smtClean="0">
                <a:latin typeface="Papyrus" pitchFamily="66" charset="0"/>
              </a:rPr>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Papyrus" pitchFamily="66" charset="0"/>
              </a:rPr>
              <a:t>Nursing process / Diagnosis</a:t>
            </a:r>
          </a:p>
        </p:txBody>
      </p:sp>
      <p:sp>
        <p:nvSpPr>
          <p:cNvPr id="3" name="Content Placeholder 2"/>
          <p:cNvSpPr>
            <a:spLocks noGrp="1"/>
          </p:cNvSpPr>
          <p:nvPr>
            <p:ph idx="1"/>
          </p:nvPr>
        </p:nvSpPr>
        <p:spPr/>
        <p:txBody>
          <a:bodyPr>
            <a:normAutofit/>
          </a:bodyPr>
          <a:lstStyle/>
          <a:p>
            <a:pPr algn="just">
              <a:buNone/>
            </a:pPr>
            <a:endParaRPr lang="en-US" sz="1800" dirty="0" smtClean="0">
              <a:latin typeface="Papyrus" pitchFamily="66" charset="0"/>
            </a:endParaRPr>
          </a:p>
          <a:p>
            <a:pPr algn="just" rtl="0">
              <a:buNone/>
            </a:pPr>
            <a:r>
              <a:rPr lang="en-US" sz="2000" b="1" dirty="0" smtClean="0">
                <a:latin typeface="Papyrus" pitchFamily="66" charset="0"/>
              </a:rPr>
              <a:t>Based on the assessment data, the patient’s major nursing diagnoses after intracranial surgery may include the following:</a:t>
            </a:r>
          </a:p>
          <a:p>
            <a:pPr algn="just" rtl="0"/>
            <a:endParaRPr lang="en-US" sz="2000" b="1" dirty="0" smtClean="0">
              <a:latin typeface="Papyrus" pitchFamily="66" charset="0"/>
            </a:endParaRPr>
          </a:p>
          <a:p>
            <a:pPr algn="just" rtl="0"/>
            <a:r>
              <a:rPr lang="en-US" sz="2000" b="1" dirty="0" smtClean="0">
                <a:latin typeface="Papyrus" pitchFamily="66" charset="0"/>
              </a:rPr>
              <a:t>Ineffective cerebral tissue perfusion related to cerebral edema</a:t>
            </a:r>
          </a:p>
          <a:p>
            <a:pPr algn="just" rtl="0"/>
            <a:r>
              <a:rPr lang="en-US" sz="2000" b="1" dirty="0" smtClean="0">
                <a:latin typeface="Papyrus" pitchFamily="66" charset="0"/>
              </a:rPr>
              <a:t>Potential for ineffective thermoregulation related to damage to the hypothalamus, dehydration, and infection</a:t>
            </a:r>
          </a:p>
          <a:p>
            <a:pPr algn="just" rtl="0"/>
            <a:r>
              <a:rPr lang="en-US" sz="2000" b="1" dirty="0" smtClean="0">
                <a:latin typeface="Papyrus" pitchFamily="66" charset="0"/>
              </a:rPr>
              <a:t>Potential for impaired gas exchange related to hypoventilation, aspiration, and immobility</a:t>
            </a:r>
          </a:p>
          <a:p>
            <a:pPr algn="just" rtl="0"/>
            <a:r>
              <a:rPr lang="en-US" sz="2000" b="1" dirty="0" smtClean="0">
                <a:latin typeface="Papyrus" pitchFamily="66" charset="0"/>
              </a:rPr>
              <a:t>Disturbed sensory perception related to periorbital edema, head dressing, endotracheal tube, and effects of ICP</a:t>
            </a:r>
          </a:p>
          <a:p>
            <a:pPr algn="just" rtl="0"/>
            <a:r>
              <a:rPr lang="en-US" sz="2000" b="1" dirty="0" smtClean="0">
                <a:latin typeface="Papyrus" pitchFamily="66" charset="0"/>
              </a:rPr>
              <a:t>Body image disturbance related to change in appearance or physical disabilities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Papyrus" pitchFamily="66" charset="0"/>
              </a:rPr>
              <a:t>Cont…</a:t>
            </a:r>
          </a:p>
        </p:txBody>
      </p:sp>
      <p:sp>
        <p:nvSpPr>
          <p:cNvPr id="3" name="Content Placeholder 2"/>
          <p:cNvSpPr>
            <a:spLocks noGrp="1"/>
          </p:cNvSpPr>
          <p:nvPr>
            <p:ph idx="1"/>
          </p:nvPr>
        </p:nvSpPr>
        <p:spPr/>
        <p:txBody>
          <a:bodyPr>
            <a:normAutofit lnSpcReduction="10000"/>
          </a:bodyPr>
          <a:lstStyle/>
          <a:p>
            <a:pPr algn="just">
              <a:buNone/>
            </a:pPr>
            <a:endParaRPr lang="en-US" sz="1800" dirty="0" smtClean="0">
              <a:latin typeface="Papyrus" pitchFamily="66" charset="0"/>
            </a:endParaRPr>
          </a:p>
          <a:p>
            <a:pPr algn="just" rtl="0">
              <a:buNone/>
            </a:pPr>
            <a:r>
              <a:rPr lang="en-US" sz="2000" b="1" dirty="0" smtClean="0">
                <a:latin typeface="Papyrus" pitchFamily="66" charset="0"/>
              </a:rPr>
              <a:t>Other nursing diagnoses may include impaired communication related to insult to brain tissue and high risk for impaired skin integrity related to immobility, pressure, and incontinence. There may be impaired physical mobility related to a neurologic deficit secondary to the neurosurgical procedure or to the underlying disorder.</a:t>
            </a:r>
          </a:p>
          <a:p>
            <a:pPr algn="just" rtl="0">
              <a:buNone/>
            </a:pPr>
            <a:endParaRPr lang="en-US" sz="2000" b="1" dirty="0" smtClean="0">
              <a:latin typeface="Papyrus" pitchFamily="66" charset="0"/>
            </a:endParaRPr>
          </a:p>
          <a:p>
            <a:pPr algn="l" rtl="0">
              <a:buNone/>
            </a:pPr>
            <a:r>
              <a:rPr lang="en-US" sz="2000" b="1" dirty="0" smtClean="0">
                <a:solidFill>
                  <a:srgbClr val="0070C0"/>
                </a:solidFill>
                <a:latin typeface="Papyrus" pitchFamily="66" charset="0"/>
              </a:rPr>
              <a:t>COLLABORATIVE PROBLEMS/POTENTIAL COMPLICATIONS</a:t>
            </a:r>
          </a:p>
          <a:p>
            <a:pPr algn="l" rtl="0"/>
            <a:r>
              <a:rPr lang="en-US" sz="2000" b="1" dirty="0" smtClean="0">
                <a:latin typeface="Papyrus" pitchFamily="66" charset="0"/>
              </a:rPr>
              <a:t>Increased ICP</a:t>
            </a:r>
          </a:p>
          <a:p>
            <a:pPr algn="l" rtl="0"/>
            <a:r>
              <a:rPr lang="en-US" sz="2000" b="1" dirty="0" smtClean="0">
                <a:latin typeface="Papyrus" pitchFamily="66" charset="0"/>
              </a:rPr>
              <a:t>Bleeding and hypovolemic shock</a:t>
            </a:r>
          </a:p>
          <a:p>
            <a:pPr algn="l" rtl="0"/>
            <a:r>
              <a:rPr lang="en-US" sz="2000" b="1" dirty="0" smtClean="0">
                <a:latin typeface="Papyrus" pitchFamily="66" charset="0"/>
              </a:rPr>
              <a:t>Fluid and electrolyte disturbances</a:t>
            </a:r>
          </a:p>
          <a:p>
            <a:pPr algn="l" rtl="0"/>
            <a:r>
              <a:rPr lang="en-US" sz="2000" b="1" dirty="0" smtClean="0">
                <a:latin typeface="Papyrus" pitchFamily="66" charset="0"/>
              </a:rPr>
              <a:t>Infection</a:t>
            </a:r>
          </a:p>
          <a:p>
            <a:pPr algn="l" rtl="0"/>
            <a:r>
              <a:rPr lang="en-US" sz="2000" b="1" dirty="0" smtClean="0">
                <a:latin typeface="Papyrus" pitchFamily="66" charset="0"/>
              </a:rPr>
              <a:t>Seizures</a:t>
            </a:r>
            <a:endParaRPr lang="en-US" sz="1800" b="1" dirty="0" smtClean="0">
              <a:latin typeface="Papyrus" pitchFamily="66"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Papyrus" pitchFamily="66" charset="0"/>
              </a:rPr>
              <a:t>Nursing process / Planning and Goals</a:t>
            </a:r>
          </a:p>
        </p:txBody>
      </p:sp>
      <p:sp>
        <p:nvSpPr>
          <p:cNvPr id="3" name="Content Placeholder 2"/>
          <p:cNvSpPr>
            <a:spLocks noGrp="1"/>
          </p:cNvSpPr>
          <p:nvPr>
            <p:ph idx="1"/>
          </p:nvPr>
        </p:nvSpPr>
        <p:spPr/>
        <p:txBody>
          <a:bodyPr>
            <a:normAutofit/>
          </a:bodyPr>
          <a:lstStyle/>
          <a:p>
            <a:pPr algn="just">
              <a:buNone/>
            </a:pPr>
            <a:endParaRPr lang="en-US" sz="1800" dirty="0" smtClean="0">
              <a:latin typeface="Papyrus" pitchFamily="66" charset="0"/>
            </a:endParaRPr>
          </a:p>
          <a:p>
            <a:pPr algn="just">
              <a:buNone/>
            </a:pPr>
            <a:endParaRPr lang="en-US" sz="1800" dirty="0" smtClean="0">
              <a:latin typeface="Papyrus" pitchFamily="66" charset="0"/>
            </a:endParaRPr>
          </a:p>
          <a:p>
            <a:pPr algn="just" rtl="0">
              <a:buNone/>
            </a:pPr>
            <a:r>
              <a:rPr lang="en-US" sz="2800" b="1" dirty="0" smtClean="0">
                <a:latin typeface="Papyrus" pitchFamily="66" charset="0"/>
              </a:rPr>
              <a:t>The major goals for the patient include neurologic homeostasis to improve cerebral tissue perfusion, adequate thermoregulation, normal ventilation and gas exchange, ability to cope with sensory deprivation, adaptation to changes in body image, and absence of complications</a:t>
            </a:r>
            <a:r>
              <a:rPr lang="en-US" sz="1800" dirty="0" smtClean="0">
                <a:latin typeface="Papyrus" pitchFamily="66" charset="0"/>
              </a:rPr>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latin typeface="Papyrus" pitchFamily="66" charset="0"/>
              </a:rPr>
              <a:t>Nursing process / Nursing Interventions</a:t>
            </a:r>
          </a:p>
        </p:txBody>
      </p:sp>
      <p:sp>
        <p:nvSpPr>
          <p:cNvPr id="3" name="Content Placeholder 2"/>
          <p:cNvSpPr>
            <a:spLocks noGrp="1"/>
          </p:cNvSpPr>
          <p:nvPr>
            <p:ph idx="1"/>
          </p:nvPr>
        </p:nvSpPr>
        <p:spPr/>
        <p:txBody>
          <a:bodyPr>
            <a:normAutofit/>
          </a:bodyPr>
          <a:lstStyle/>
          <a:p>
            <a:pPr algn="just" rtl="0"/>
            <a:r>
              <a:rPr lang="en-US" sz="2000" b="1" dirty="0" smtClean="0">
                <a:solidFill>
                  <a:srgbClr val="0070C0"/>
                </a:solidFill>
                <a:latin typeface="Papyrus" pitchFamily="66" charset="0"/>
              </a:rPr>
              <a:t>Maintaining cerebral tissue perfusion</a:t>
            </a:r>
            <a:endParaRPr lang="en-US" sz="2800" b="1" dirty="0" smtClean="0">
              <a:solidFill>
                <a:srgbClr val="0070C0"/>
              </a:solidFill>
              <a:latin typeface="Papyrus" pitchFamily="66" charset="0"/>
            </a:endParaRPr>
          </a:p>
          <a:p>
            <a:pPr algn="just" rtl="0"/>
            <a:endParaRPr lang="en-US" sz="2800" b="1" dirty="0" smtClean="0">
              <a:latin typeface="Papyrus" pitchFamily="66" charset="0"/>
            </a:endParaRPr>
          </a:p>
          <a:p>
            <a:pPr algn="just" rtl="0">
              <a:buNone/>
            </a:pPr>
            <a:r>
              <a:rPr lang="en-US" sz="2400" b="1" dirty="0" smtClean="0">
                <a:latin typeface="Papyrus" pitchFamily="66" charset="0"/>
              </a:rPr>
              <a:t>Attention to the patient’s respiratory status is essential because even slight (hypoxia) can cause cerebral ischemia and can affect the clinical outcome.</a:t>
            </a:r>
          </a:p>
          <a:p>
            <a:pPr algn="just" rtl="0">
              <a:buNone/>
            </a:pPr>
            <a:r>
              <a:rPr lang="en-US" sz="2400" b="1" dirty="0" smtClean="0">
                <a:latin typeface="Papyrus" pitchFamily="66" charset="0"/>
              </a:rPr>
              <a:t>The endotracheal tube is left in place until the patient shows signs of awakening and has adequate spontaneous ventilation, as evaluated clinically and by arterial blood gas analysis. Secondary brain damage can result from impaired cerebral oxygenation</a:t>
            </a:r>
            <a:r>
              <a:rPr lang="en-US" sz="1800" dirty="0" smtClean="0">
                <a:latin typeface="Papyrus" pitchFamily="66" charset="0"/>
              </a:rPr>
              <a:t>.</a:t>
            </a:r>
            <a:endParaRPr lang="en-US" sz="1800" b="1" dirty="0" smtClean="0">
              <a:latin typeface="Papyrus"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latin typeface="Papyrus" pitchFamily="66" charset="0"/>
              </a:rPr>
              <a:t>Intracranial Surgery </a:t>
            </a:r>
            <a:endParaRPr lang="en-US" sz="4400" dirty="0">
              <a:latin typeface="Papyrus" pitchFamily="66" charset="0"/>
            </a:endParaRPr>
          </a:p>
        </p:txBody>
      </p:sp>
      <p:sp>
        <p:nvSpPr>
          <p:cNvPr id="3" name="Content Placeholder 2"/>
          <p:cNvSpPr>
            <a:spLocks noGrp="1"/>
          </p:cNvSpPr>
          <p:nvPr>
            <p:ph idx="1"/>
          </p:nvPr>
        </p:nvSpPr>
        <p:spPr/>
        <p:txBody>
          <a:bodyPr>
            <a:normAutofit/>
          </a:bodyPr>
          <a:lstStyle/>
          <a:p>
            <a:pPr algn="just"/>
            <a:endParaRPr lang="en-US" sz="1800" dirty="0" smtClean="0">
              <a:latin typeface="Papyrus" pitchFamily="66" charset="0"/>
            </a:endParaRPr>
          </a:p>
          <a:p>
            <a:pPr algn="just"/>
            <a:endParaRPr lang="en-US" sz="1800" dirty="0" smtClean="0">
              <a:latin typeface="Papyrus" pitchFamily="66" charset="0"/>
            </a:endParaRPr>
          </a:p>
          <a:p>
            <a:pPr algn="just" rtl="0"/>
            <a:r>
              <a:rPr lang="en-US" sz="2400" dirty="0" smtClean="0">
                <a:latin typeface="Papyrus" pitchFamily="66" charset="0"/>
              </a:rPr>
              <a:t>A </a:t>
            </a:r>
            <a:r>
              <a:rPr lang="en-US" sz="3200" b="1" dirty="0" smtClean="0">
                <a:latin typeface="Papyrus" pitchFamily="66" charset="0"/>
              </a:rPr>
              <a:t>craniotomy </a:t>
            </a:r>
            <a:r>
              <a:rPr lang="en-US" sz="2800" dirty="0" smtClean="0">
                <a:latin typeface="Papyrus" pitchFamily="66" charset="0"/>
              </a:rPr>
              <a:t>involves opening the skull surgically to gain access to intracranial structures. </a:t>
            </a:r>
          </a:p>
          <a:p>
            <a:pPr algn="just" rtl="0">
              <a:buNone/>
            </a:pPr>
            <a:r>
              <a:rPr lang="en-US" sz="2800" dirty="0" smtClean="0">
                <a:latin typeface="Papyrus" pitchFamily="66" charset="0"/>
              </a:rPr>
              <a:t>       This procedure is performed to remove a tumor, relieve elevated ICP, evacuate a blood clot, and control hemorrhage..</a:t>
            </a:r>
            <a:endParaRPr lang="en-US" sz="2400" dirty="0" smtClean="0">
              <a:latin typeface="Papyrus" pitchFamily="66" charset="0"/>
            </a:endParaRPr>
          </a:p>
          <a:p>
            <a:pPr algn="ctr" rtl="0">
              <a:buNone/>
            </a:pPr>
            <a:endParaRPr lang="en-US" sz="2400" dirty="0" smtClean="0"/>
          </a:p>
          <a:p>
            <a:pPr>
              <a:buNone/>
            </a:pPr>
            <a:endParaRPr lang="en-US" sz="1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Papyrus" pitchFamily="66" charset="0"/>
              </a:rPr>
              <a:t>Cont…</a:t>
            </a:r>
          </a:p>
        </p:txBody>
      </p:sp>
      <p:sp>
        <p:nvSpPr>
          <p:cNvPr id="3" name="Content Placeholder 2"/>
          <p:cNvSpPr>
            <a:spLocks noGrp="1"/>
          </p:cNvSpPr>
          <p:nvPr>
            <p:ph idx="1"/>
          </p:nvPr>
        </p:nvSpPr>
        <p:spPr/>
        <p:txBody>
          <a:bodyPr>
            <a:normAutofit lnSpcReduction="10000"/>
          </a:bodyPr>
          <a:lstStyle/>
          <a:p>
            <a:pPr algn="just" rtl="0"/>
            <a:r>
              <a:rPr lang="en-US" sz="2000" b="1" dirty="0" smtClean="0">
                <a:solidFill>
                  <a:srgbClr val="0070C0"/>
                </a:solidFill>
                <a:latin typeface="Papyrus" pitchFamily="66" charset="0"/>
              </a:rPr>
              <a:t>Maintaining cerebral tissue perfusion</a:t>
            </a:r>
          </a:p>
          <a:p>
            <a:pPr algn="just"/>
            <a:endParaRPr lang="en-US" sz="2000" b="1" dirty="0" smtClean="0">
              <a:latin typeface="Papyrus" pitchFamily="66" charset="0"/>
            </a:endParaRPr>
          </a:p>
          <a:p>
            <a:pPr algn="just">
              <a:buNone/>
            </a:pPr>
            <a:r>
              <a:rPr lang="en-US" sz="2000" b="1" dirty="0" smtClean="0">
                <a:latin typeface="Papyrus" pitchFamily="66" charset="0"/>
              </a:rPr>
              <a:t>The control of cerebral edema include nursing strategies used to control factors that may raise ICP.</a:t>
            </a:r>
          </a:p>
          <a:p>
            <a:pPr algn="just">
              <a:buNone/>
            </a:pPr>
            <a:r>
              <a:rPr lang="en-US" sz="2000" b="1" dirty="0" smtClean="0">
                <a:latin typeface="Papyrus" pitchFamily="66" charset="0"/>
              </a:rPr>
              <a:t>The Patient With Increased ICP. Intraventricular drainage is carefully monitored, using strict asepsis when any part of the system is handled. </a:t>
            </a:r>
          </a:p>
          <a:p>
            <a:pPr algn="just">
              <a:buNone/>
            </a:pPr>
            <a:r>
              <a:rPr lang="en-US" sz="2000" b="1" dirty="0" smtClean="0">
                <a:latin typeface="Papyrus" pitchFamily="66" charset="0"/>
              </a:rPr>
              <a:t>Vital signs and neurologic status (LOC and responsiveness, pupillary and motor responses) are assessed every 15 minutes to every 1 hour. </a:t>
            </a:r>
          </a:p>
          <a:p>
            <a:pPr algn="just">
              <a:buNone/>
            </a:pPr>
            <a:endParaRPr lang="en-US" sz="2000" b="1" dirty="0" smtClean="0">
              <a:latin typeface="Papyrus" pitchFamily="66" charset="0"/>
            </a:endParaRPr>
          </a:p>
          <a:p>
            <a:pPr algn="just">
              <a:buNone/>
            </a:pPr>
            <a:r>
              <a:rPr lang="en-US" sz="2000" b="1" dirty="0" smtClean="0">
                <a:latin typeface="Papyrus" pitchFamily="66" charset="0"/>
              </a:rPr>
              <a:t>Extreme head rotation is avoided because this raises ICP.</a:t>
            </a:r>
          </a:p>
          <a:p>
            <a:pPr>
              <a:buNone/>
            </a:pPr>
            <a:r>
              <a:rPr lang="en-US" sz="2000" b="1" dirty="0" smtClean="0">
                <a:latin typeface="Papyrus" pitchFamily="66" charset="0"/>
              </a:rPr>
              <a:t>The head of the bed may be elevated 30 degrees, depending on the level of the ICP and the neurosurgeon’s preference</a:t>
            </a:r>
            <a:r>
              <a:rPr lang="en-US" sz="1800" dirty="0" smtClean="0">
                <a:latin typeface="Papyrus" pitchFamily="66" charset="0"/>
              </a:rPr>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Papyrus" pitchFamily="66" charset="0"/>
              </a:rPr>
              <a:t>Cont…</a:t>
            </a:r>
          </a:p>
        </p:txBody>
      </p:sp>
      <p:sp>
        <p:nvSpPr>
          <p:cNvPr id="3" name="Content Placeholder 2"/>
          <p:cNvSpPr>
            <a:spLocks noGrp="1"/>
          </p:cNvSpPr>
          <p:nvPr>
            <p:ph idx="1"/>
          </p:nvPr>
        </p:nvSpPr>
        <p:spPr/>
        <p:txBody>
          <a:bodyPr>
            <a:normAutofit/>
          </a:bodyPr>
          <a:lstStyle/>
          <a:p>
            <a:pPr algn="just" rtl="0"/>
            <a:r>
              <a:rPr lang="en-US" sz="2400" b="1" dirty="0" smtClean="0">
                <a:solidFill>
                  <a:srgbClr val="0070C0"/>
                </a:solidFill>
                <a:latin typeface="Papyrus" pitchFamily="66" charset="0"/>
              </a:rPr>
              <a:t>Maintaining cerebral tissue perfusion</a:t>
            </a:r>
          </a:p>
          <a:p>
            <a:pPr algn="just"/>
            <a:endParaRPr lang="en-US" sz="2000" b="1" dirty="0" smtClean="0">
              <a:latin typeface="Papyrus" pitchFamily="66" charset="0"/>
            </a:endParaRPr>
          </a:p>
          <a:p>
            <a:pPr algn="just" rtl="0">
              <a:buNone/>
            </a:pPr>
            <a:r>
              <a:rPr lang="en-US" sz="2400" b="1" dirty="0" smtClean="0">
                <a:latin typeface="Papyrus" pitchFamily="66" charset="0"/>
              </a:rPr>
              <a:t>The patient’s position is changed every 2 hours, and skin care is given frequently. During position changes, care is taken to prevent disrupting the ICP monitoring system. A turning sheet placed under the head to the mid thigh makes it easier to move and turn the patient safely..</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Papyrus" pitchFamily="66" charset="0"/>
              </a:rPr>
              <a:t>Cont…</a:t>
            </a:r>
          </a:p>
        </p:txBody>
      </p:sp>
      <p:sp>
        <p:nvSpPr>
          <p:cNvPr id="3" name="Content Placeholder 2"/>
          <p:cNvSpPr>
            <a:spLocks noGrp="1"/>
          </p:cNvSpPr>
          <p:nvPr>
            <p:ph idx="1"/>
          </p:nvPr>
        </p:nvSpPr>
        <p:spPr/>
        <p:txBody>
          <a:bodyPr>
            <a:normAutofit/>
          </a:bodyPr>
          <a:lstStyle/>
          <a:p>
            <a:pPr algn="just" rtl="0"/>
            <a:r>
              <a:rPr lang="en-US" sz="2800" b="1" dirty="0" smtClean="0">
                <a:solidFill>
                  <a:srgbClr val="0070C0"/>
                </a:solidFill>
                <a:latin typeface="Papyrus" pitchFamily="66" charset="0"/>
              </a:rPr>
              <a:t>Regulating temperature</a:t>
            </a:r>
          </a:p>
          <a:p>
            <a:pPr algn="just"/>
            <a:endParaRPr lang="en-US" sz="2000" b="1" dirty="0" smtClean="0">
              <a:latin typeface="Papyrus" pitchFamily="66" charset="0"/>
            </a:endParaRPr>
          </a:p>
          <a:p>
            <a:pPr algn="just">
              <a:buNone/>
            </a:pPr>
            <a:r>
              <a:rPr lang="en-US" sz="2000" b="1" dirty="0" smtClean="0">
                <a:latin typeface="Papyrus" pitchFamily="66" charset="0"/>
              </a:rPr>
              <a:t>monitoring the patient’s temperature and using the following measures to reduce body temperature:</a:t>
            </a:r>
          </a:p>
          <a:p>
            <a:pPr algn="just">
              <a:buNone/>
            </a:pPr>
            <a:endParaRPr lang="en-US" sz="2000" b="1" dirty="0" smtClean="0">
              <a:latin typeface="Papyrus" pitchFamily="66" charset="0"/>
            </a:endParaRPr>
          </a:p>
          <a:p>
            <a:pPr algn="just">
              <a:buNone/>
            </a:pPr>
            <a:r>
              <a:rPr lang="en-US" sz="2000" b="1" dirty="0" smtClean="0">
                <a:latin typeface="Papyrus" pitchFamily="66" charset="0"/>
              </a:rPr>
              <a:t>removing blankets, applying ice bags to axilla and groin areas, using a hypothermia blanket as prescribed, and administering prescribed medications to reduce fever.</a:t>
            </a:r>
          </a:p>
          <a:p>
            <a:pPr algn="just">
              <a:buNone/>
            </a:pPr>
            <a:endParaRPr lang="en-US" sz="2000" b="1" dirty="0" smtClean="0">
              <a:latin typeface="Papyrus" pitchFamily="66" charset="0"/>
            </a:endParaRPr>
          </a:p>
          <a:p>
            <a:pPr algn="just">
              <a:buNone/>
            </a:pPr>
            <a:r>
              <a:rPr lang="en-US" sz="2000" b="1" dirty="0" smtClean="0">
                <a:latin typeface="Papyrus" pitchFamily="66" charset="0"/>
              </a:rPr>
              <a:t>Conversely, hypothermia may be seen after lengthy neurosurgical procedures. Therefore, frequent measurements of temperature are necessary. Rewarming should occur slowly to prevent shivering, which increases cellular oxygen demands.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Papyrus" pitchFamily="66" charset="0"/>
              </a:rPr>
              <a:t>Cont…</a:t>
            </a:r>
          </a:p>
        </p:txBody>
      </p:sp>
      <p:sp>
        <p:nvSpPr>
          <p:cNvPr id="3" name="Content Placeholder 2"/>
          <p:cNvSpPr>
            <a:spLocks noGrp="1"/>
          </p:cNvSpPr>
          <p:nvPr>
            <p:ph idx="1"/>
          </p:nvPr>
        </p:nvSpPr>
        <p:spPr/>
        <p:txBody>
          <a:bodyPr>
            <a:normAutofit lnSpcReduction="10000"/>
          </a:bodyPr>
          <a:lstStyle/>
          <a:p>
            <a:pPr algn="just" rtl="0"/>
            <a:r>
              <a:rPr lang="en-US" sz="3200" b="1" dirty="0" smtClean="0">
                <a:solidFill>
                  <a:srgbClr val="0070C0"/>
                </a:solidFill>
                <a:latin typeface="Papyrus" pitchFamily="66" charset="0"/>
              </a:rPr>
              <a:t>Improving  gas exchange</a:t>
            </a:r>
          </a:p>
          <a:p>
            <a:pPr algn="just"/>
            <a:endParaRPr lang="en-US" sz="1900" b="1" dirty="0" smtClean="0">
              <a:latin typeface="Papyrus" pitchFamily="66" charset="0"/>
            </a:endParaRPr>
          </a:p>
          <a:p>
            <a:pPr algn="l">
              <a:buNone/>
            </a:pPr>
            <a:r>
              <a:rPr lang="en-US" sz="2000" b="1" dirty="0" smtClean="0">
                <a:latin typeface="Papyrus" pitchFamily="66" charset="0"/>
              </a:rPr>
              <a:t>The nurse assesses the patient for signs of respiratory infection, which include temperature elevation, increased pulse rate, and changes in respirations, and auscultates the lungs for decreased breath sounds and adventitious sounds.</a:t>
            </a:r>
          </a:p>
          <a:p>
            <a:pPr algn="just">
              <a:buNone/>
            </a:pPr>
            <a:endParaRPr lang="en-US" sz="2000" b="1" dirty="0" smtClean="0">
              <a:latin typeface="Papyrus" pitchFamily="66" charset="0"/>
            </a:endParaRPr>
          </a:p>
          <a:p>
            <a:pPr algn="l">
              <a:buNone/>
            </a:pPr>
            <a:r>
              <a:rPr lang="en-US" sz="2000" b="1" dirty="0" smtClean="0">
                <a:latin typeface="Papyrus" pitchFamily="66" charset="0"/>
              </a:rPr>
              <a:t>Repositioning the patient every 2 hours will help to mobilize pulmonary secretions.</a:t>
            </a:r>
          </a:p>
          <a:p>
            <a:pPr algn="l">
              <a:buNone/>
            </a:pPr>
            <a:r>
              <a:rPr lang="en-US" sz="2000" b="1" dirty="0" smtClean="0">
                <a:latin typeface="Papyrus" pitchFamily="66" charset="0"/>
              </a:rPr>
              <a:t>If necessary, the oropharynx and trachea are suctioned to remove secretions that cannot be raised by coughing; however, coughing and suctioning increase ICP. Increasing the humidity in the oxygen delivery system may help to loosen secretions. The nurse and the respiratory therapist work together to monitor the effects of chest physical therapy.</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Papyrus" pitchFamily="66" charset="0"/>
              </a:rPr>
              <a:t>Cont…</a:t>
            </a:r>
          </a:p>
        </p:txBody>
      </p:sp>
      <p:sp>
        <p:nvSpPr>
          <p:cNvPr id="3" name="Content Placeholder 2"/>
          <p:cNvSpPr>
            <a:spLocks noGrp="1"/>
          </p:cNvSpPr>
          <p:nvPr>
            <p:ph idx="1"/>
          </p:nvPr>
        </p:nvSpPr>
        <p:spPr/>
        <p:txBody>
          <a:bodyPr>
            <a:normAutofit/>
          </a:bodyPr>
          <a:lstStyle/>
          <a:p>
            <a:pPr algn="just" rtl="0"/>
            <a:r>
              <a:rPr lang="en-US" sz="2400" b="1" dirty="0" smtClean="0">
                <a:latin typeface="Papyrus" pitchFamily="66" charset="0"/>
              </a:rPr>
              <a:t>Enhancing self-image</a:t>
            </a:r>
          </a:p>
          <a:p>
            <a:pPr algn="just" rtl="0"/>
            <a:endParaRPr lang="en-US" sz="2400" b="1" dirty="0" smtClean="0">
              <a:latin typeface="Papyrus" pitchFamily="66" charset="0"/>
            </a:endParaRPr>
          </a:p>
          <a:p>
            <a:pPr algn="just" rtl="0"/>
            <a:r>
              <a:rPr lang="en-US" sz="2400" b="1" dirty="0" smtClean="0">
                <a:latin typeface="Papyrus" pitchFamily="66" charset="0"/>
              </a:rPr>
              <a:t>Monitoring and managing potential complications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Papyrus" pitchFamily="66" charset="0"/>
              </a:rPr>
              <a:t>Nursing process / Evaluation </a:t>
            </a:r>
          </a:p>
        </p:txBody>
      </p:sp>
      <p:sp>
        <p:nvSpPr>
          <p:cNvPr id="3" name="Content Placeholder 2"/>
          <p:cNvSpPr>
            <a:spLocks noGrp="1"/>
          </p:cNvSpPr>
          <p:nvPr>
            <p:ph idx="1"/>
          </p:nvPr>
        </p:nvSpPr>
        <p:spPr/>
        <p:txBody>
          <a:bodyPr>
            <a:normAutofit lnSpcReduction="10000"/>
          </a:bodyPr>
          <a:lstStyle/>
          <a:p>
            <a:pPr algn="l" rtl="0">
              <a:buNone/>
            </a:pPr>
            <a:r>
              <a:rPr lang="en-US" sz="2400" b="1" dirty="0" smtClean="0">
                <a:solidFill>
                  <a:srgbClr val="0070C0"/>
                </a:solidFill>
                <a:latin typeface="Papyrus" pitchFamily="66" charset="0"/>
              </a:rPr>
              <a:t>Expected patient outcomes may include</a:t>
            </a:r>
            <a:r>
              <a:rPr lang="en-US" sz="2000" b="1" dirty="0" smtClean="0">
                <a:latin typeface="Papyrus" pitchFamily="66" charset="0"/>
              </a:rPr>
              <a:t>:</a:t>
            </a:r>
          </a:p>
          <a:p>
            <a:pPr algn="l" rtl="0"/>
            <a:endParaRPr lang="en-US" sz="1900" b="1" dirty="0" smtClean="0">
              <a:latin typeface="Papyrus" pitchFamily="66" charset="0"/>
            </a:endParaRPr>
          </a:p>
          <a:p>
            <a:pPr algn="l" rtl="0"/>
            <a:r>
              <a:rPr lang="en-US" sz="1900" b="1" dirty="0" smtClean="0">
                <a:latin typeface="Papyrus" pitchFamily="66" charset="0"/>
              </a:rPr>
              <a:t>Achieves optimal cerebral tissue perfusion</a:t>
            </a:r>
          </a:p>
          <a:p>
            <a:pPr algn="l" rtl="0">
              <a:buNone/>
            </a:pPr>
            <a:r>
              <a:rPr lang="en-US" sz="1900" b="1" dirty="0" smtClean="0">
                <a:latin typeface="Papyrus" pitchFamily="66" charset="0"/>
              </a:rPr>
              <a:t>a. Opens eyes on request; uses recognizable words, progressing to normal speech</a:t>
            </a:r>
          </a:p>
          <a:p>
            <a:pPr algn="l" rtl="0">
              <a:buNone/>
            </a:pPr>
            <a:r>
              <a:rPr lang="en-US" sz="1900" b="1" dirty="0" smtClean="0">
                <a:latin typeface="Papyrus" pitchFamily="66" charset="0"/>
              </a:rPr>
              <a:t>b. Obeys commands with appropriate motor responses</a:t>
            </a:r>
          </a:p>
          <a:p>
            <a:pPr algn="l" rtl="0">
              <a:buNone/>
            </a:pPr>
            <a:endParaRPr lang="en-US" sz="1900" b="1" dirty="0" smtClean="0">
              <a:latin typeface="Papyrus" pitchFamily="66" charset="0"/>
            </a:endParaRPr>
          </a:p>
          <a:p>
            <a:pPr algn="l" rtl="0"/>
            <a:r>
              <a:rPr lang="en-US" sz="1900" b="1" dirty="0" smtClean="0">
                <a:latin typeface="Papyrus" pitchFamily="66" charset="0"/>
              </a:rPr>
              <a:t> Attains thermoregulation and normal body temperature</a:t>
            </a:r>
          </a:p>
          <a:p>
            <a:pPr algn="l" rtl="0">
              <a:buNone/>
            </a:pPr>
            <a:r>
              <a:rPr lang="en-US" sz="1900" b="1" dirty="0" smtClean="0">
                <a:latin typeface="Papyrus" pitchFamily="66" charset="0"/>
              </a:rPr>
              <a:t>a. Registers normal body temperature</a:t>
            </a:r>
          </a:p>
          <a:p>
            <a:pPr algn="l" rtl="0">
              <a:buNone/>
            </a:pPr>
            <a:endParaRPr lang="en-US" sz="1900" b="1" dirty="0" smtClean="0">
              <a:latin typeface="Papyrus" pitchFamily="66" charset="0"/>
            </a:endParaRPr>
          </a:p>
          <a:p>
            <a:pPr algn="l" rtl="0"/>
            <a:r>
              <a:rPr lang="en-US" sz="1900" b="1" dirty="0" smtClean="0">
                <a:latin typeface="Papyrus" pitchFamily="66" charset="0"/>
              </a:rPr>
              <a:t>Has normal gas exchange</a:t>
            </a:r>
          </a:p>
          <a:p>
            <a:pPr algn="l" rtl="0">
              <a:buNone/>
            </a:pPr>
            <a:r>
              <a:rPr lang="en-US" sz="1900" b="1" dirty="0" smtClean="0">
                <a:latin typeface="Papyrus" pitchFamily="66" charset="0"/>
              </a:rPr>
              <a:t>a. Has arterial blood gas values within normal ranges</a:t>
            </a:r>
          </a:p>
          <a:p>
            <a:pPr algn="l" rtl="0">
              <a:buNone/>
            </a:pPr>
            <a:r>
              <a:rPr lang="en-US" sz="1900" b="1" dirty="0" smtClean="0">
                <a:latin typeface="Papyrus" pitchFamily="66" charset="0"/>
              </a:rPr>
              <a:t>b. Breathes easily; lung sounds clear without adventitious sounds</a:t>
            </a:r>
          </a:p>
          <a:p>
            <a:pPr algn="l" rtl="0">
              <a:buNone/>
            </a:pPr>
            <a:r>
              <a:rPr lang="en-US" sz="1900" b="1" dirty="0" smtClean="0">
                <a:latin typeface="Papyrus" pitchFamily="66" charset="0"/>
              </a:rPr>
              <a:t>c. Takes deep breaths and changes position as directed</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Papyrus" pitchFamily="66" charset="0"/>
              </a:rPr>
              <a:t>Cont…</a:t>
            </a:r>
          </a:p>
        </p:txBody>
      </p:sp>
      <p:sp>
        <p:nvSpPr>
          <p:cNvPr id="3" name="Content Placeholder 2"/>
          <p:cNvSpPr>
            <a:spLocks noGrp="1"/>
          </p:cNvSpPr>
          <p:nvPr>
            <p:ph idx="1"/>
          </p:nvPr>
        </p:nvSpPr>
        <p:spPr/>
        <p:txBody>
          <a:bodyPr>
            <a:normAutofit/>
          </a:bodyPr>
          <a:lstStyle/>
          <a:p>
            <a:pPr algn="l" rtl="0"/>
            <a:r>
              <a:rPr lang="en-US" sz="2000" b="1" dirty="0" smtClean="0">
                <a:latin typeface="Papyrus" pitchFamily="66" charset="0"/>
              </a:rPr>
              <a:t>Copes with sensory deprivation</a:t>
            </a:r>
          </a:p>
          <a:p>
            <a:pPr algn="l" rtl="0"/>
            <a:endParaRPr lang="en-US" sz="2000" b="1" dirty="0" smtClean="0">
              <a:latin typeface="Papyrus" pitchFamily="66" charset="0"/>
            </a:endParaRPr>
          </a:p>
          <a:p>
            <a:pPr algn="l" rtl="0"/>
            <a:r>
              <a:rPr lang="en-US" sz="2000" b="1" dirty="0" smtClean="0">
                <a:latin typeface="Papyrus" pitchFamily="66" charset="0"/>
              </a:rPr>
              <a:t>Demonstrates improving self-concept</a:t>
            </a:r>
          </a:p>
          <a:p>
            <a:pPr algn="l" rtl="0">
              <a:buNone/>
            </a:pPr>
            <a:r>
              <a:rPr lang="en-US" sz="2000" b="1" dirty="0" smtClean="0">
                <a:latin typeface="Papyrus" pitchFamily="66" charset="0"/>
              </a:rPr>
              <a:t>a. Pays attention to grooming</a:t>
            </a:r>
          </a:p>
          <a:p>
            <a:pPr algn="l" rtl="0">
              <a:buNone/>
            </a:pPr>
            <a:r>
              <a:rPr lang="en-US" sz="2000" b="1" dirty="0" smtClean="0">
                <a:latin typeface="Papyrus" pitchFamily="66" charset="0"/>
              </a:rPr>
              <a:t>b. Visits and interacts with others</a:t>
            </a:r>
          </a:p>
          <a:p>
            <a:pPr algn="l" rtl="0">
              <a:buNone/>
            </a:pPr>
            <a:endParaRPr lang="en-US" sz="2000" b="1" dirty="0" smtClean="0">
              <a:latin typeface="Papyrus" pitchFamily="66" charset="0"/>
            </a:endParaRPr>
          </a:p>
          <a:p>
            <a:pPr algn="l" rtl="0"/>
            <a:r>
              <a:rPr lang="en-US" sz="2000" b="1" dirty="0" smtClean="0">
                <a:latin typeface="Papyrus" pitchFamily="66" charset="0"/>
              </a:rPr>
              <a:t>Absence of complications</a:t>
            </a:r>
          </a:p>
          <a:p>
            <a:pPr algn="l" rtl="0">
              <a:buNone/>
            </a:pPr>
            <a:r>
              <a:rPr lang="en-US" sz="2000" b="1" dirty="0" smtClean="0">
                <a:latin typeface="Papyrus" pitchFamily="66" charset="0"/>
              </a:rPr>
              <a:t>a. Exhibits ICP within normal range</a:t>
            </a:r>
          </a:p>
          <a:p>
            <a:pPr algn="l" rtl="0">
              <a:buNone/>
            </a:pPr>
            <a:r>
              <a:rPr lang="en-US" sz="2000" b="1" dirty="0" smtClean="0">
                <a:latin typeface="Papyrus" pitchFamily="66" charset="0"/>
              </a:rPr>
              <a:t>b. Has minimal bleeding at surgical site; surgical incision is healing without evidence of infection</a:t>
            </a:r>
          </a:p>
          <a:p>
            <a:pPr algn="l" rtl="0">
              <a:buNone/>
            </a:pPr>
            <a:r>
              <a:rPr lang="en-US" sz="2000" b="1" dirty="0" smtClean="0">
                <a:latin typeface="Papyrus" pitchFamily="66" charset="0"/>
              </a:rPr>
              <a:t>c. Shows fluid balance and electrolyte levels within desired ranges</a:t>
            </a:r>
          </a:p>
          <a:p>
            <a:pPr algn="l" rtl="0">
              <a:buNone/>
            </a:pPr>
            <a:r>
              <a:rPr lang="en-US" sz="2000" b="1" dirty="0" smtClean="0">
                <a:latin typeface="Papyrus" pitchFamily="66" charset="0"/>
              </a:rPr>
              <a:t>d. Exhibits no evidence of seizures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ctr">
              <a:buNone/>
            </a:pPr>
            <a:r>
              <a:rPr lang="en-US" sz="13800" dirty="0" smtClean="0"/>
              <a:t>THANKS</a:t>
            </a:r>
            <a:endParaRPr lang="en-US" sz="13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latin typeface="Papyrus" pitchFamily="66" charset="0"/>
              </a:rPr>
              <a:t>Preoperative Management</a:t>
            </a:r>
            <a:endParaRPr lang="en-US" sz="4400" dirty="0">
              <a:latin typeface="Papyrus" pitchFamily="66" charset="0"/>
            </a:endParaRPr>
          </a:p>
        </p:txBody>
      </p:sp>
      <p:sp>
        <p:nvSpPr>
          <p:cNvPr id="3" name="Content Placeholder 2"/>
          <p:cNvSpPr>
            <a:spLocks noGrp="1"/>
          </p:cNvSpPr>
          <p:nvPr>
            <p:ph idx="1"/>
          </p:nvPr>
        </p:nvSpPr>
        <p:spPr/>
        <p:txBody>
          <a:bodyPr>
            <a:noAutofit/>
          </a:bodyPr>
          <a:lstStyle/>
          <a:p>
            <a:pPr algn="just" rtl="0"/>
            <a:r>
              <a:rPr lang="en-US" sz="2400" dirty="0" smtClean="0">
                <a:latin typeface="Papyrus" pitchFamily="66" charset="0"/>
              </a:rPr>
              <a:t>Preoperative diagnostic procedures may include </a:t>
            </a:r>
            <a:r>
              <a:rPr lang="en-US" sz="2400" b="1" dirty="0" smtClean="0">
                <a:latin typeface="Papyrus" pitchFamily="66" charset="0"/>
              </a:rPr>
              <a:t>CT scanning</a:t>
            </a:r>
            <a:r>
              <a:rPr lang="en-US" sz="2400" dirty="0" smtClean="0">
                <a:latin typeface="Papyrus" pitchFamily="66" charset="0"/>
              </a:rPr>
              <a:t> to demonstrate the lesion and show the degree of surrounding brain edema, the ventricular size, and the displacement. </a:t>
            </a:r>
            <a:r>
              <a:rPr lang="en-US" sz="2400" b="1" dirty="0" smtClean="0">
                <a:latin typeface="Papyrus" pitchFamily="66" charset="0"/>
              </a:rPr>
              <a:t>MRI</a:t>
            </a:r>
            <a:r>
              <a:rPr lang="en-US" sz="2400" dirty="0" smtClean="0">
                <a:latin typeface="Papyrus" pitchFamily="66" charset="0"/>
              </a:rPr>
              <a:t> provides information similar to that of the CT scan</a:t>
            </a:r>
            <a:r>
              <a:rPr lang="en-US" sz="2400" dirty="0" smtClean="0"/>
              <a:t>.</a:t>
            </a:r>
          </a:p>
          <a:p>
            <a:pPr algn="just" rtl="0"/>
            <a:endParaRPr lang="en-US" sz="2400" dirty="0" smtClean="0">
              <a:latin typeface="Papyrus" pitchFamily="66" charset="0"/>
            </a:endParaRPr>
          </a:p>
          <a:p>
            <a:pPr algn="l" rtl="0"/>
            <a:r>
              <a:rPr lang="en-US" sz="2400" b="1" dirty="0" smtClean="0">
                <a:latin typeface="Papyrus" pitchFamily="66" charset="0"/>
              </a:rPr>
              <a:t>Cerebral angiography </a:t>
            </a:r>
            <a:r>
              <a:rPr lang="en-US" sz="2400" dirty="0" smtClean="0">
                <a:latin typeface="Papyrus" pitchFamily="66" charset="0"/>
              </a:rPr>
              <a:t>may be used to study the tumor’s blood supply or give information about vascular lesions.</a:t>
            </a:r>
          </a:p>
          <a:p>
            <a:pPr algn="l" rtl="0"/>
            <a:endParaRPr lang="en-US" sz="2400" dirty="0" smtClean="0">
              <a:latin typeface="Papyrus" pitchFamily="66" charset="0"/>
            </a:endParaRPr>
          </a:p>
          <a:p>
            <a:pPr algn="l" rtl="0"/>
            <a:r>
              <a:rPr lang="en-US" sz="2400" b="1" dirty="0" smtClean="0">
                <a:latin typeface="Papyrus" pitchFamily="66" charset="0"/>
              </a:rPr>
              <a:t>Transcranial Doppler flow </a:t>
            </a:r>
            <a:r>
              <a:rPr lang="en-US" sz="2400" dirty="0" smtClean="0">
                <a:latin typeface="Papyrus" pitchFamily="66" charset="0"/>
              </a:rPr>
              <a:t>studies are used to evaluate the blood flow of intracranial blood vessels.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latin typeface="Papyrus" pitchFamily="66" charset="0"/>
              </a:rPr>
              <a:t>Cont…</a:t>
            </a:r>
            <a:endParaRPr lang="en-US" sz="4400" dirty="0">
              <a:latin typeface="Papyrus" pitchFamily="66" charset="0"/>
            </a:endParaRPr>
          </a:p>
        </p:txBody>
      </p:sp>
      <p:sp>
        <p:nvSpPr>
          <p:cNvPr id="3" name="Content Placeholder 2"/>
          <p:cNvSpPr>
            <a:spLocks noGrp="1"/>
          </p:cNvSpPr>
          <p:nvPr>
            <p:ph idx="1"/>
          </p:nvPr>
        </p:nvSpPr>
        <p:spPr/>
        <p:txBody>
          <a:bodyPr>
            <a:normAutofit/>
          </a:bodyPr>
          <a:lstStyle/>
          <a:p>
            <a:pPr algn="just" rtl="0"/>
            <a:r>
              <a:rPr lang="en-US" sz="2000" dirty="0" smtClean="0">
                <a:latin typeface="Papyrus" pitchFamily="66" charset="0"/>
              </a:rPr>
              <a:t>Most patients are placed on an </a:t>
            </a:r>
            <a:r>
              <a:rPr lang="en-US" sz="2000" b="1" dirty="0" smtClean="0">
                <a:latin typeface="Papyrus" pitchFamily="66" charset="0"/>
              </a:rPr>
              <a:t>antiseizure medication</a:t>
            </a:r>
            <a:r>
              <a:rPr lang="en-US" sz="2000" dirty="0" smtClean="0">
                <a:latin typeface="Papyrus" pitchFamily="66" charset="0"/>
              </a:rPr>
              <a:t> such as phenytoin before surgery to reduce the risk of postoperative seizures</a:t>
            </a:r>
          </a:p>
          <a:p>
            <a:pPr algn="just" rtl="0"/>
            <a:endParaRPr lang="en-US" sz="2000" dirty="0" smtClean="0">
              <a:latin typeface="Papyrus" pitchFamily="66" charset="0"/>
            </a:endParaRPr>
          </a:p>
          <a:p>
            <a:pPr algn="just" rtl="0"/>
            <a:r>
              <a:rPr lang="en-US" sz="2000" dirty="0" smtClean="0">
                <a:latin typeface="Papyrus" pitchFamily="66" charset="0"/>
              </a:rPr>
              <a:t>Before surgery, </a:t>
            </a:r>
            <a:r>
              <a:rPr lang="en-US" sz="2000" b="1" dirty="0" smtClean="0">
                <a:latin typeface="Papyrus" pitchFamily="66" charset="0"/>
              </a:rPr>
              <a:t>corticosteroids</a:t>
            </a:r>
            <a:r>
              <a:rPr lang="en-US" sz="2000" dirty="0" smtClean="0">
                <a:latin typeface="Papyrus" pitchFamily="66" charset="0"/>
              </a:rPr>
              <a:t> such as Dexamethasone may be administered to reduce cerebral edema.</a:t>
            </a:r>
          </a:p>
          <a:p>
            <a:pPr algn="just" rtl="0"/>
            <a:endParaRPr lang="en-US" sz="2000" dirty="0" smtClean="0">
              <a:latin typeface="Papyrus" pitchFamily="66" charset="0"/>
            </a:endParaRPr>
          </a:p>
          <a:p>
            <a:pPr algn="just" rtl="0"/>
            <a:r>
              <a:rPr lang="en-US" sz="2000" dirty="0" smtClean="0">
                <a:latin typeface="Papyrus" pitchFamily="66" charset="0"/>
              </a:rPr>
              <a:t>Fluids may be </a:t>
            </a:r>
            <a:r>
              <a:rPr lang="en-US" sz="2000" b="1" dirty="0" smtClean="0">
                <a:latin typeface="Papyrus" pitchFamily="66" charset="0"/>
              </a:rPr>
              <a:t>restricted</a:t>
            </a:r>
            <a:r>
              <a:rPr lang="en-US" sz="2000" dirty="0" smtClean="0">
                <a:latin typeface="Papyrus" pitchFamily="66" charset="0"/>
              </a:rPr>
              <a:t>. A </a:t>
            </a:r>
            <a:r>
              <a:rPr lang="en-US" sz="2000" b="1" dirty="0" smtClean="0">
                <a:latin typeface="Papyrus" pitchFamily="66" charset="0"/>
              </a:rPr>
              <a:t>hyperosmotic agent</a:t>
            </a:r>
            <a:r>
              <a:rPr lang="en-US" sz="2000" dirty="0" smtClean="0">
                <a:latin typeface="Papyrus" pitchFamily="66" charset="0"/>
              </a:rPr>
              <a:t> (mannitol) and a </a:t>
            </a:r>
            <a:r>
              <a:rPr lang="en-US" sz="2000" b="1" dirty="0" smtClean="0">
                <a:latin typeface="Papyrus" pitchFamily="66" charset="0"/>
              </a:rPr>
              <a:t>diuretic agent </a:t>
            </a:r>
            <a:r>
              <a:rPr lang="en-US" sz="2000" dirty="0" smtClean="0">
                <a:latin typeface="Papyrus" pitchFamily="66" charset="0"/>
              </a:rPr>
              <a:t>such as (Lasix) may be given intravenously immediately before and sometimes during surgery if the patient tends to retain fluid</a:t>
            </a:r>
          </a:p>
          <a:p>
            <a:pPr algn="just" rtl="0"/>
            <a:endParaRPr lang="en-US" sz="2000" dirty="0" smtClean="0">
              <a:latin typeface="Papyrus" pitchFamily="66" charset="0"/>
            </a:endParaRPr>
          </a:p>
          <a:p>
            <a:pPr algn="just" rtl="0"/>
            <a:r>
              <a:rPr lang="en-US" sz="2000" dirty="0" smtClean="0">
                <a:latin typeface="Papyrus" pitchFamily="66" charset="0"/>
              </a:rPr>
              <a:t>The patient may be given </a:t>
            </a:r>
            <a:r>
              <a:rPr lang="en-US" sz="2000" b="1" dirty="0" smtClean="0">
                <a:latin typeface="Papyrus" pitchFamily="66" charset="0"/>
              </a:rPr>
              <a:t>antibiotics</a:t>
            </a:r>
            <a:r>
              <a:rPr lang="en-US" sz="2000" dirty="0" smtClean="0">
                <a:latin typeface="Papyrus" pitchFamily="66" charset="0"/>
              </a:rPr>
              <a:t> if there is a chance of cerebral contamination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latin typeface="Papyrus" pitchFamily="66" charset="0"/>
              </a:rPr>
              <a:t>Preoperative Nursing Management</a:t>
            </a:r>
            <a:endParaRPr lang="en-US" sz="3600" dirty="0">
              <a:latin typeface="Papyrus" pitchFamily="66" charset="0"/>
            </a:endParaRPr>
          </a:p>
        </p:txBody>
      </p:sp>
      <p:sp>
        <p:nvSpPr>
          <p:cNvPr id="3" name="Content Placeholder 2"/>
          <p:cNvSpPr>
            <a:spLocks noGrp="1"/>
          </p:cNvSpPr>
          <p:nvPr>
            <p:ph idx="1"/>
          </p:nvPr>
        </p:nvSpPr>
        <p:spPr/>
        <p:txBody>
          <a:bodyPr>
            <a:noAutofit/>
          </a:bodyPr>
          <a:lstStyle/>
          <a:p>
            <a:pPr algn="just" rtl="0"/>
            <a:r>
              <a:rPr lang="en-US" sz="2400" dirty="0" smtClean="0">
                <a:latin typeface="Papyrus" pitchFamily="66" charset="0"/>
              </a:rPr>
              <a:t>Assessment includes evaluating LOC and responsiveness to stimuli and identifying any neurologic deficits</a:t>
            </a:r>
          </a:p>
          <a:p>
            <a:pPr algn="just" rtl="0">
              <a:buNone/>
            </a:pPr>
            <a:endParaRPr lang="en-US" sz="2400" dirty="0" smtClean="0">
              <a:latin typeface="Papyrus" pitchFamily="66" charset="0"/>
            </a:endParaRPr>
          </a:p>
          <a:p>
            <a:pPr algn="just" rtl="0"/>
            <a:r>
              <a:rPr lang="en-US" sz="2400" dirty="0" smtClean="0">
                <a:latin typeface="Papyrus" pitchFamily="66" charset="0"/>
              </a:rPr>
              <a:t>The patient’s and family’s understanding of and reactions to the anticipated surgical procedure are assessed, and the availability of support systems for the patient and family.</a:t>
            </a:r>
          </a:p>
          <a:p>
            <a:pPr algn="just" rtl="0"/>
            <a:endParaRPr lang="en-US" sz="2400" dirty="0" smtClean="0">
              <a:latin typeface="Papyrus" pitchFamily="66" charset="0"/>
            </a:endParaRPr>
          </a:p>
          <a:p>
            <a:pPr algn="just" rtl="0"/>
            <a:r>
              <a:rPr lang="en-US" sz="2400" dirty="0" smtClean="0">
                <a:latin typeface="Papyrus" pitchFamily="66" charset="0"/>
              </a:rPr>
              <a:t>Adequate preparation for surgery, with attention to the patient’s physical and emotional status, can reduce the risk for anxiety, fear, and postoperative complications.</a:t>
            </a:r>
          </a:p>
          <a:p>
            <a:pPr algn="just" rtl="0"/>
            <a:endParaRPr lang="en-US" sz="2400" dirty="0" smtClean="0">
              <a:latin typeface="Papyrus"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Papyrus" pitchFamily="66" charset="0"/>
              </a:rPr>
              <a:t>Cont…</a:t>
            </a:r>
            <a:endParaRPr lang="en-US" sz="3600" dirty="0">
              <a:latin typeface="Papyrus" pitchFamily="66" charset="0"/>
            </a:endParaRPr>
          </a:p>
        </p:txBody>
      </p:sp>
      <p:sp>
        <p:nvSpPr>
          <p:cNvPr id="3" name="Content Placeholder 2"/>
          <p:cNvSpPr>
            <a:spLocks noGrp="1"/>
          </p:cNvSpPr>
          <p:nvPr>
            <p:ph idx="1"/>
          </p:nvPr>
        </p:nvSpPr>
        <p:spPr/>
        <p:txBody>
          <a:bodyPr>
            <a:normAutofit fontScale="92500" lnSpcReduction="20000"/>
          </a:bodyPr>
          <a:lstStyle/>
          <a:p>
            <a:pPr algn="l" rtl="0"/>
            <a:r>
              <a:rPr lang="en-US" sz="2400" b="1" dirty="0" smtClean="0">
                <a:latin typeface="Papyrus" pitchFamily="66" charset="0"/>
              </a:rPr>
              <a:t>Preparation of the patient and family includes providing information about what to expect during and after surgery. </a:t>
            </a:r>
          </a:p>
          <a:p>
            <a:pPr algn="l" rtl="0">
              <a:buNone/>
            </a:pPr>
            <a:endParaRPr lang="en-US" sz="2400" b="1" dirty="0" smtClean="0">
              <a:latin typeface="Papyrus" pitchFamily="66" charset="0"/>
            </a:endParaRPr>
          </a:p>
          <a:p>
            <a:pPr algn="just" rtl="0">
              <a:buNone/>
            </a:pPr>
            <a:r>
              <a:rPr lang="en-US" sz="2400" b="1" dirty="0" smtClean="0">
                <a:latin typeface="Papyrus" pitchFamily="66" charset="0"/>
              </a:rPr>
              <a:t>The surgical site is shaved immediately before surgery (usually in the operating room) so that any resultant superficial abrasions do not have time to become infected. </a:t>
            </a:r>
          </a:p>
          <a:p>
            <a:pPr algn="just" rtl="0">
              <a:buNone/>
            </a:pPr>
            <a:endParaRPr lang="en-US" sz="2400" b="1" dirty="0" smtClean="0">
              <a:latin typeface="Papyrus" pitchFamily="66" charset="0"/>
            </a:endParaRPr>
          </a:p>
          <a:p>
            <a:pPr algn="just" rtl="0">
              <a:buNone/>
            </a:pPr>
            <a:r>
              <a:rPr lang="en-US" sz="2400" b="1" dirty="0" smtClean="0">
                <a:latin typeface="Papyrus" pitchFamily="66" charset="0"/>
              </a:rPr>
              <a:t>An indwelling urinary catheter is inserted in the operating room to drain the bladder during the administration of diuretics and to permit urinary output to be monitored. </a:t>
            </a:r>
          </a:p>
          <a:p>
            <a:pPr algn="just" rtl="0">
              <a:buNone/>
            </a:pPr>
            <a:endParaRPr lang="en-US" sz="2400" b="1" dirty="0" smtClean="0">
              <a:latin typeface="Papyrus" pitchFamily="66" charset="0"/>
            </a:endParaRPr>
          </a:p>
          <a:p>
            <a:pPr algn="just" rtl="0">
              <a:buNone/>
            </a:pPr>
            <a:r>
              <a:rPr lang="en-US" sz="2400" b="1" dirty="0" smtClean="0">
                <a:latin typeface="Papyrus" pitchFamily="66" charset="0"/>
              </a:rPr>
              <a:t>The patient may have a central and arterial line placed for fluid administration and monitoring of pressures after surgery.</a:t>
            </a:r>
          </a:p>
          <a:p>
            <a:pPr algn="just"/>
            <a:endParaRPr lang="en-US" sz="1800" dirty="0" smtClean="0">
              <a:latin typeface="Papyrus"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Papyrus" pitchFamily="66" charset="0"/>
              </a:rPr>
              <a:t>Cont…</a:t>
            </a:r>
            <a:endParaRPr lang="en-US" sz="3600" dirty="0">
              <a:latin typeface="Papyrus" pitchFamily="66" charset="0"/>
            </a:endParaRPr>
          </a:p>
        </p:txBody>
      </p:sp>
      <p:sp>
        <p:nvSpPr>
          <p:cNvPr id="3" name="Content Placeholder 2"/>
          <p:cNvSpPr>
            <a:spLocks noGrp="1"/>
          </p:cNvSpPr>
          <p:nvPr>
            <p:ph idx="1"/>
          </p:nvPr>
        </p:nvSpPr>
        <p:spPr/>
        <p:txBody>
          <a:bodyPr>
            <a:normAutofit/>
          </a:bodyPr>
          <a:lstStyle/>
          <a:p>
            <a:pPr algn="just">
              <a:buNone/>
            </a:pPr>
            <a:endParaRPr lang="en-US" sz="1800" dirty="0" smtClean="0">
              <a:latin typeface="Papyrus" pitchFamily="66" charset="0"/>
            </a:endParaRPr>
          </a:p>
          <a:p>
            <a:pPr algn="just">
              <a:buNone/>
            </a:pPr>
            <a:r>
              <a:rPr lang="en-US" sz="1800" dirty="0" smtClean="0">
                <a:latin typeface="Papyrus" pitchFamily="66" charset="0"/>
              </a:rPr>
              <a:t>The large head dressing applied after surgery may impair hearing temporarily. </a:t>
            </a:r>
          </a:p>
          <a:p>
            <a:pPr algn="just">
              <a:buNone/>
            </a:pPr>
            <a:endParaRPr lang="en-US" sz="1800" dirty="0" smtClean="0">
              <a:latin typeface="Papyrus" pitchFamily="66" charset="0"/>
            </a:endParaRPr>
          </a:p>
          <a:p>
            <a:pPr algn="just">
              <a:buNone/>
            </a:pPr>
            <a:r>
              <a:rPr lang="en-US" sz="1800" dirty="0" smtClean="0">
                <a:latin typeface="Papyrus" pitchFamily="66" charset="0"/>
              </a:rPr>
              <a:t>Vision may be limited if the eyes are swollen shut.</a:t>
            </a:r>
          </a:p>
          <a:p>
            <a:pPr algn="just">
              <a:buNone/>
            </a:pPr>
            <a:endParaRPr lang="en-US" sz="1800" dirty="0" smtClean="0">
              <a:latin typeface="Papyrus" pitchFamily="66" charset="0"/>
            </a:endParaRPr>
          </a:p>
          <a:p>
            <a:pPr algn="just">
              <a:buNone/>
            </a:pPr>
            <a:r>
              <a:rPr lang="en-US" sz="1800" dirty="0" smtClean="0">
                <a:latin typeface="Papyrus" pitchFamily="66" charset="0"/>
              </a:rPr>
              <a:t>If a tracheostomy or endotracheal tube is in place, the patient will be unable to speak until the tube is removed, so an alternative method of communication should be established.</a:t>
            </a:r>
          </a:p>
          <a:p>
            <a:pPr algn="just">
              <a:buNone/>
            </a:pPr>
            <a:endParaRPr lang="en-US" sz="1800" dirty="0" smtClean="0">
              <a:latin typeface="Papyrus" pitchFamily="66" charset="0"/>
            </a:endParaRPr>
          </a:p>
          <a:p>
            <a:pPr algn="just">
              <a:buNone/>
            </a:pPr>
            <a:r>
              <a:rPr lang="en-US" sz="1800" dirty="0" smtClean="0">
                <a:latin typeface="Papyrus" pitchFamily="66" charset="0"/>
              </a:rPr>
              <a:t>An altered cognitive state may make the patient unaware of the impending surgery. Even so, encouragement and attention to the patient’s needs are necessary.</a:t>
            </a:r>
          </a:p>
          <a:p>
            <a:pPr algn="just"/>
            <a:endParaRPr lang="en-US" sz="1800" dirty="0" smtClean="0">
              <a:latin typeface="Papyrus"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Papyrus" pitchFamily="66" charset="0"/>
              </a:rPr>
              <a:t>Postoperative Management</a:t>
            </a:r>
            <a:endParaRPr lang="en-US" sz="3600" dirty="0">
              <a:latin typeface="Papyrus" pitchFamily="66" charset="0"/>
            </a:endParaRPr>
          </a:p>
        </p:txBody>
      </p:sp>
      <p:sp>
        <p:nvSpPr>
          <p:cNvPr id="3" name="Content Placeholder 2"/>
          <p:cNvSpPr>
            <a:spLocks noGrp="1"/>
          </p:cNvSpPr>
          <p:nvPr>
            <p:ph idx="1"/>
          </p:nvPr>
        </p:nvSpPr>
        <p:spPr/>
        <p:txBody>
          <a:bodyPr>
            <a:normAutofit lnSpcReduction="10000"/>
          </a:bodyPr>
          <a:lstStyle/>
          <a:p>
            <a:pPr algn="just">
              <a:buNone/>
            </a:pPr>
            <a:endParaRPr lang="en-US" sz="1800" dirty="0" smtClean="0">
              <a:latin typeface="Papyrus" pitchFamily="66" charset="0"/>
            </a:endParaRPr>
          </a:p>
          <a:p>
            <a:pPr algn="l">
              <a:buNone/>
            </a:pPr>
            <a:r>
              <a:rPr lang="en-US" sz="2800" b="1" dirty="0" smtClean="0">
                <a:latin typeface="Papyrus" pitchFamily="66" charset="0"/>
              </a:rPr>
              <a:t>Postoperatively, an arterial line and a central venous pressure line may be in place to monitor and manage blood pressure and </a:t>
            </a:r>
            <a:endParaRPr lang="ar-SA" sz="2800" b="1" dirty="0" smtClean="0">
              <a:latin typeface="Papyrus" pitchFamily="66" charset="0"/>
            </a:endParaRPr>
          </a:p>
          <a:p>
            <a:pPr algn="l">
              <a:buNone/>
            </a:pPr>
            <a:r>
              <a:rPr lang="en-US" sz="2800" b="1" dirty="0" smtClean="0">
                <a:latin typeface="Papyrus" pitchFamily="66" charset="0"/>
              </a:rPr>
              <a:t>central venous pressure. </a:t>
            </a:r>
          </a:p>
          <a:p>
            <a:pPr algn="l">
              <a:buNone/>
            </a:pPr>
            <a:r>
              <a:rPr lang="en-US" sz="2800" b="1" dirty="0" smtClean="0">
                <a:latin typeface="Papyrus" pitchFamily="66" charset="0"/>
              </a:rPr>
              <a:t>The patient may be intubated and may receive </a:t>
            </a:r>
            <a:endParaRPr lang="ar-SA" sz="2800" b="1" dirty="0" smtClean="0">
              <a:latin typeface="Papyrus" pitchFamily="66" charset="0"/>
            </a:endParaRPr>
          </a:p>
          <a:p>
            <a:pPr algn="l">
              <a:buNone/>
            </a:pPr>
            <a:r>
              <a:rPr lang="en-US" sz="2800" b="1" dirty="0" smtClean="0">
                <a:latin typeface="Papyrus" pitchFamily="66" charset="0"/>
              </a:rPr>
              <a:t>supplemental oxygen therapy.</a:t>
            </a:r>
          </a:p>
          <a:p>
            <a:pPr algn="l">
              <a:buNone/>
            </a:pPr>
            <a:r>
              <a:rPr lang="en-US" sz="2800" b="1" dirty="0" smtClean="0">
                <a:latin typeface="Papyrus" pitchFamily="66" charset="0"/>
              </a:rPr>
              <a:t>Ongoing postoperative management is aimed at detecting and reducing cerebral edema, relieving pain and preventing seizures, and monitoring ICP.</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2868</TotalTime>
  <Words>1820</Words>
  <Application>Microsoft Office PowerPoint</Application>
  <PresentationFormat>On-screen Show (4:3)</PresentationFormat>
  <Paragraphs>174</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Opulent</vt:lpstr>
      <vt:lpstr>Management of patients with neurologic dysfunction</vt:lpstr>
      <vt:lpstr>Intracranial Surgery </vt:lpstr>
      <vt:lpstr>Slide 3</vt:lpstr>
      <vt:lpstr>Preoperative Management</vt:lpstr>
      <vt:lpstr>Cont…</vt:lpstr>
      <vt:lpstr>Preoperative Nursing Management</vt:lpstr>
      <vt:lpstr>Cont…</vt:lpstr>
      <vt:lpstr>Cont…</vt:lpstr>
      <vt:lpstr>Postoperative Management</vt:lpstr>
      <vt:lpstr>Postoperative Management</vt:lpstr>
      <vt:lpstr>Cont…</vt:lpstr>
      <vt:lpstr>Cont…</vt:lpstr>
      <vt:lpstr>Cont…</vt:lpstr>
      <vt:lpstr>Nursing process / Assessment</vt:lpstr>
      <vt:lpstr>Cont…</vt:lpstr>
      <vt:lpstr>Nursing process / Diagnosis</vt:lpstr>
      <vt:lpstr>Cont…</vt:lpstr>
      <vt:lpstr>Nursing process / Planning and Goals</vt:lpstr>
      <vt:lpstr>Nursing process / Nursing Interventions</vt:lpstr>
      <vt:lpstr>Cont…</vt:lpstr>
      <vt:lpstr>Cont…</vt:lpstr>
      <vt:lpstr>Cont…</vt:lpstr>
      <vt:lpstr>Cont…</vt:lpstr>
      <vt:lpstr>Cont…</vt:lpstr>
      <vt:lpstr>Nursing process / Evaluation </vt:lpstr>
      <vt:lpstr>Cont…</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of patients with neurologic dysfunction</dc:title>
  <dc:creator>soha</dc:creator>
  <cp:lastModifiedBy>manal</cp:lastModifiedBy>
  <cp:revision>76</cp:revision>
  <dcterms:created xsi:type="dcterms:W3CDTF">2012-02-12T16:29:03Z</dcterms:created>
  <dcterms:modified xsi:type="dcterms:W3CDTF">2012-06-02T15:17:32Z</dcterms:modified>
</cp:coreProperties>
</file>