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75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4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5EFCC-FF3E-4BC1-9A2B-FF747F53A292}" type="datetimeFigureOut">
              <a:rPr lang="fr-FR" smtClean="0"/>
              <a:pPr/>
              <a:t>03/06/2013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5ADF-441D-48BB-9FEC-5C877D9A928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30824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5EFCC-FF3E-4BC1-9A2B-FF747F53A292}" type="datetimeFigureOut">
              <a:rPr lang="fr-FR" smtClean="0"/>
              <a:pPr/>
              <a:t>03/06/2013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5ADF-441D-48BB-9FEC-5C877D9A928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014769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5EFCC-FF3E-4BC1-9A2B-FF747F53A292}" type="datetimeFigureOut">
              <a:rPr lang="fr-FR" smtClean="0"/>
              <a:pPr/>
              <a:t>03/06/2013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5ADF-441D-48BB-9FEC-5C877D9A928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772547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5EFCC-FF3E-4BC1-9A2B-FF747F53A292}" type="datetimeFigureOut">
              <a:rPr lang="fr-FR" smtClean="0"/>
              <a:pPr/>
              <a:t>03/06/2013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5ADF-441D-48BB-9FEC-5C877D9A928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43696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5EFCC-FF3E-4BC1-9A2B-FF747F53A292}" type="datetimeFigureOut">
              <a:rPr lang="fr-FR" smtClean="0"/>
              <a:pPr/>
              <a:t>03/06/2013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5ADF-441D-48BB-9FEC-5C877D9A928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441498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5EFCC-FF3E-4BC1-9A2B-FF747F53A292}" type="datetimeFigureOut">
              <a:rPr lang="fr-FR" smtClean="0"/>
              <a:pPr/>
              <a:t>03/06/2013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5ADF-441D-48BB-9FEC-5C877D9A928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202557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5EFCC-FF3E-4BC1-9A2B-FF747F53A292}" type="datetimeFigureOut">
              <a:rPr lang="fr-FR" smtClean="0"/>
              <a:pPr/>
              <a:t>03/06/2013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5ADF-441D-48BB-9FEC-5C877D9A928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127331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5EFCC-FF3E-4BC1-9A2B-FF747F53A292}" type="datetimeFigureOut">
              <a:rPr lang="fr-FR" smtClean="0"/>
              <a:pPr/>
              <a:t>03/06/2013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5ADF-441D-48BB-9FEC-5C877D9A928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131580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5EFCC-FF3E-4BC1-9A2B-FF747F53A292}" type="datetimeFigureOut">
              <a:rPr lang="fr-FR" smtClean="0"/>
              <a:pPr/>
              <a:t>03/06/2013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5ADF-441D-48BB-9FEC-5C877D9A928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206458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5EFCC-FF3E-4BC1-9A2B-FF747F53A292}" type="datetimeFigureOut">
              <a:rPr lang="fr-FR" smtClean="0"/>
              <a:pPr/>
              <a:t>03/06/2013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5ADF-441D-48BB-9FEC-5C877D9A928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83163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5EFCC-FF3E-4BC1-9A2B-FF747F53A292}" type="datetimeFigureOut">
              <a:rPr lang="fr-FR" smtClean="0"/>
              <a:pPr/>
              <a:t>03/06/2013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5ADF-441D-48BB-9FEC-5C877D9A928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70643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4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5EFCC-FF3E-4BC1-9A2B-FF747F53A292}" type="datetimeFigureOut">
              <a:rPr lang="fr-FR" smtClean="0"/>
              <a:pPr/>
              <a:t>03/06/2013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25ADF-441D-48BB-9FEC-5C877D9A928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985625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wmv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4.wmv"/><Relationship Id="rId5" Type="http://schemas.openxmlformats.org/officeDocument/2006/relationships/slide" Target="slide4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5.wmv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5.wmv"/><Relationship Id="rId5" Type="http://schemas.openxmlformats.org/officeDocument/2006/relationships/slide" Target="slide4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6.wmv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6.wmv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7.wmv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7.wmv"/><Relationship Id="rId5" Type="http://schemas.openxmlformats.org/officeDocument/2006/relationships/slide" Target="slide5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8.wmv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8.wmv"/><Relationship Id="rId5" Type="http://schemas.openxmlformats.org/officeDocument/2006/relationships/slide" Target="slide5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9.wmv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9.wmv"/><Relationship Id="rId5" Type="http://schemas.openxmlformats.org/officeDocument/2006/relationships/slide" Target="slide5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0.wmv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10.wmv"/><Relationship Id="rId5" Type="http://schemas.openxmlformats.org/officeDocument/2006/relationships/slide" Target="slide5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1.wmv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11.wmv"/><Relationship Id="rId5" Type="http://schemas.openxmlformats.org/officeDocument/2006/relationships/slide" Target="slide5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2.wmv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12.wmv"/><Relationship Id="rId5" Type="http://schemas.openxmlformats.org/officeDocument/2006/relationships/slide" Target="slide5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3.wmv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13.wmv"/><Relationship Id="rId5" Type="http://schemas.openxmlformats.org/officeDocument/2006/relationships/slide" Target="slide6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4.wmv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14.wmv"/><Relationship Id="rId5" Type="http://schemas.openxmlformats.org/officeDocument/2006/relationships/slide" Target="slide6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1.wmv"/><Relationship Id="rId13" Type="http://schemas.openxmlformats.org/officeDocument/2006/relationships/image" Target="../media/image4.png"/><Relationship Id="rId18" Type="http://schemas.microsoft.com/office/2007/relationships/media" Target="../media/media6.wmv"/><Relationship Id="rId26" Type="http://schemas.openxmlformats.org/officeDocument/2006/relationships/slide" Target="slide3.xml"/><Relationship Id="rId3" Type="http://schemas.openxmlformats.org/officeDocument/2006/relationships/video" Target="../media/media3.wmv"/><Relationship Id="rId21" Type="http://schemas.openxmlformats.org/officeDocument/2006/relationships/slide" Target="slide8.xml"/><Relationship Id="rId7" Type="http://schemas.openxmlformats.org/officeDocument/2006/relationships/slideLayout" Target="../slideLayouts/slideLayout1.xml"/><Relationship Id="rId12" Type="http://schemas.microsoft.com/office/2007/relationships/media" Target="../media/media3.wmv"/><Relationship Id="rId17" Type="http://schemas.openxmlformats.org/officeDocument/2006/relationships/image" Target="../media/image6.png"/><Relationship Id="rId25" Type="http://schemas.openxmlformats.org/officeDocument/2006/relationships/slide" Target="slide12.xml"/><Relationship Id="rId2" Type="http://schemas.openxmlformats.org/officeDocument/2006/relationships/video" Target="../media/media2.wmv"/><Relationship Id="rId16" Type="http://schemas.microsoft.com/office/2007/relationships/media" Target="../media/media5.wmv"/><Relationship Id="rId20" Type="http://schemas.openxmlformats.org/officeDocument/2006/relationships/slide" Target="slide7.xml"/><Relationship Id="rId1" Type="http://schemas.openxmlformats.org/officeDocument/2006/relationships/video" Target="../media/media1.wmv"/><Relationship Id="rId6" Type="http://schemas.openxmlformats.org/officeDocument/2006/relationships/video" Target="../media/media6.wmv"/><Relationship Id="rId11" Type="http://schemas.openxmlformats.org/officeDocument/2006/relationships/image" Target="../media/image3.png"/><Relationship Id="rId24" Type="http://schemas.openxmlformats.org/officeDocument/2006/relationships/slide" Target="slide11.xml"/><Relationship Id="rId5" Type="http://schemas.openxmlformats.org/officeDocument/2006/relationships/video" Target="../media/media5.wmv"/><Relationship Id="rId15" Type="http://schemas.openxmlformats.org/officeDocument/2006/relationships/image" Target="../media/image5.png"/><Relationship Id="rId23" Type="http://schemas.openxmlformats.org/officeDocument/2006/relationships/slide" Target="slide10.xml"/><Relationship Id="rId10" Type="http://schemas.microsoft.com/office/2007/relationships/media" Target="../media/media2.wmv"/><Relationship Id="rId19" Type="http://schemas.openxmlformats.org/officeDocument/2006/relationships/image" Target="../media/image7.png"/><Relationship Id="rId4" Type="http://schemas.openxmlformats.org/officeDocument/2006/relationships/video" Target="../media/media4.wmv"/><Relationship Id="rId9" Type="http://schemas.openxmlformats.org/officeDocument/2006/relationships/image" Target="../media/image2.png"/><Relationship Id="rId14" Type="http://schemas.microsoft.com/office/2007/relationships/media" Target="../media/media4.wmv"/><Relationship Id="rId22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7.wmv"/><Relationship Id="rId13" Type="http://schemas.openxmlformats.org/officeDocument/2006/relationships/image" Target="../media/image10.png"/><Relationship Id="rId18" Type="http://schemas.microsoft.com/office/2007/relationships/media" Target="../media/media12.wmv"/><Relationship Id="rId26" Type="http://schemas.openxmlformats.org/officeDocument/2006/relationships/slide" Target="slide3.xml"/><Relationship Id="rId3" Type="http://schemas.openxmlformats.org/officeDocument/2006/relationships/video" Target="../media/media9.wmv"/><Relationship Id="rId21" Type="http://schemas.openxmlformats.org/officeDocument/2006/relationships/slide" Target="slide14.xml"/><Relationship Id="rId7" Type="http://schemas.openxmlformats.org/officeDocument/2006/relationships/slideLayout" Target="../slideLayouts/slideLayout6.xml"/><Relationship Id="rId12" Type="http://schemas.microsoft.com/office/2007/relationships/media" Target="../media/media9.wmv"/><Relationship Id="rId17" Type="http://schemas.openxmlformats.org/officeDocument/2006/relationships/image" Target="../media/image12.png"/><Relationship Id="rId25" Type="http://schemas.openxmlformats.org/officeDocument/2006/relationships/slide" Target="slide18.xml"/><Relationship Id="rId2" Type="http://schemas.openxmlformats.org/officeDocument/2006/relationships/video" Target="../media/media8.wmv"/><Relationship Id="rId16" Type="http://schemas.microsoft.com/office/2007/relationships/media" Target="../media/media11.wmv"/><Relationship Id="rId20" Type="http://schemas.openxmlformats.org/officeDocument/2006/relationships/slide" Target="slide13.xml"/><Relationship Id="rId1" Type="http://schemas.openxmlformats.org/officeDocument/2006/relationships/video" Target="../media/media7.wmv"/><Relationship Id="rId6" Type="http://schemas.openxmlformats.org/officeDocument/2006/relationships/video" Target="../media/media12.wmv"/><Relationship Id="rId11" Type="http://schemas.openxmlformats.org/officeDocument/2006/relationships/image" Target="../media/image9.png"/><Relationship Id="rId24" Type="http://schemas.openxmlformats.org/officeDocument/2006/relationships/slide" Target="slide17.xml"/><Relationship Id="rId5" Type="http://schemas.openxmlformats.org/officeDocument/2006/relationships/video" Target="../media/media11.wmv"/><Relationship Id="rId15" Type="http://schemas.openxmlformats.org/officeDocument/2006/relationships/image" Target="../media/image11.png"/><Relationship Id="rId23" Type="http://schemas.openxmlformats.org/officeDocument/2006/relationships/slide" Target="slide16.xml"/><Relationship Id="rId10" Type="http://schemas.microsoft.com/office/2007/relationships/media" Target="../media/media8.wmv"/><Relationship Id="rId19" Type="http://schemas.openxmlformats.org/officeDocument/2006/relationships/image" Target="../media/image13.png"/><Relationship Id="rId4" Type="http://schemas.openxmlformats.org/officeDocument/2006/relationships/video" Target="../media/media10.wmv"/><Relationship Id="rId9" Type="http://schemas.openxmlformats.org/officeDocument/2006/relationships/image" Target="../media/image8.png"/><Relationship Id="rId14" Type="http://schemas.microsoft.com/office/2007/relationships/media" Target="../media/media10.wmv"/><Relationship Id="rId22" Type="http://schemas.openxmlformats.org/officeDocument/2006/relationships/slide" Target="slide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2" Type="http://schemas.openxmlformats.org/officeDocument/2006/relationships/video" Target="../media/media14.wmv"/><Relationship Id="rId1" Type="http://schemas.openxmlformats.org/officeDocument/2006/relationships/video" Target="../media/media13.wmv"/><Relationship Id="rId6" Type="http://schemas.microsoft.com/office/2007/relationships/media" Target="../media/media14.wmv"/><Relationship Id="rId5" Type="http://schemas.openxmlformats.org/officeDocument/2006/relationships/image" Target="../media/image14.png"/><Relationship Id="rId10" Type="http://schemas.openxmlformats.org/officeDocument/2006/relationships/slide" Target="slide3.xml"/><Relationship Id="rId4" Type="http://schemas.microsoft.com/office/2007/relationships/media" Target="../media/media13.wmv"/><Relationship Id="rId9" Type="http://schemas.openxmlformats.org/officeDocument/2006/relationships/slide" Target="slide20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3.wmv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1.wmv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2.wmv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39552" y="71527"/>
            <a:ext cx="8064896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latin typeface="AR CENA" pitchFamily="2" charset="0"/>
              </a:rPr>
              <a:t>KALENNDA</a:t>
            </a:r>
          </a:p>
          <a:p>
            <a:pPr algn="ctr"/>
            <a:r>
              <a:rPr lang="fr-FR" sz="3200" b="1" dirty="0" smtClean="0">
                <a:latin typeface="AR CENA" pitchFamily="2" charset="0"/>
              </a:rPr>
              <a:t>Danse traditionnelle au Tambour d’origine Martinique</a:t>
            </a:r>
          </a:p>
          <a:p>
            <a:pPr algn="ctr"/>
            <a:r>
              <a:rPr lang="fr-FR" sz="1200" dirty="0" smtClean="0"/>
              <a:t> </a:t>
            </a:r>
          </a:p>
          <a:p>
            <a:pPr algn="ctr"/>
            <a:r>
              <a:rPr lang="fr-FR" b="1" dirty="0" err="1" smtClean="0"/>
              <a:t>Ethymologie</a:t>
            </a:r>
            <a:endParaRPr lang="fr-FR" u="sng" dirty="0" smtClean="0"/>
          </a:p>
          <a:p>
            <a:pPr algn="ctr"/>
            <a:r>
              <a:rPr lang="fr-FR" dirty="0" smtClean="0"/>
              <a:t>Ka= tambour, </a:t>
            </a:r>
            <a:r>
              <a:rPr lang="fr-FR" dirty="0" err="1" smtClean="0"/>
              <a:t>lennda</a:t>
            </a:r>
            <a:r>
              <a:rPr lang="fr-FR" dirty="0" smtClean="0"/>
              <a:t>= ??</a:t>
            </a:r>
            <a:endParaRPr lang="fr-FR" u="sng" dirty="0" smtClean="0"/>
          </a:p>
          <a:p>
            <a:pPr algn="ctr"/>
            <a:r>
              <a:rPr lang="fr-FR" sz="600" b="1" dirty="0" smtClean="0"/>
              <a:t>  </a:t>
            </a:r>
            <a:endParaRPr lang="fr-FR" sz="600" b="1" u="sng" dirty="0" smtClean="0"/>
          </a:p>
          <a:p>
            <a:pPr algn="ctr"/>
            <a:r>
              <a:rPr lang="fr-FR" b="1" dirty="0" smtClean="0"/>
              <a:t>Symbolique</a:t>
            </a:r>
            <a:endParaRPr lang="fr-FR" b="1" u="sng" dirty="0" smtClean="0"/>
          </a:p>
          <a:p>
            <a:pPr algn="ctr"/>
            <a:r>
              <a:rPr lang="fr-FR" dirty="0" smtClean="0"/>
              <a:t>Très forte entre le danseur et le </a:t>
            </a:r>
            <a:r>
              <a:rPr lang="fr-FR" i="1" dirty="0" err="1" smtClean="0"/>
              <a:t>tanbouyé</a:t>
            </a:r>
            <a:r>
              <a:rPr lang="fr-FR" dirty="0" smtClean="0"/>
              <a:t>, spectateurs, communion avec forces et énergie</a:t>
            </a:r>
          </a:p>
          <a:p>
            <a:pPr algn="ctr"/>
            <a:r>
              <a:rPr lang="fr-FR" sz="600" b="1" dirty="0" smtClean="0"/>
              <a:t> </a:t>
            </a:r>
            <a:endParaRPr lang="fr-FR" sz="600" dirty="0" smtClean="0"/>
          </a:p>
          <a:p>
            <a:pPr algn="ctr"/>
            <a:r>
              <a:rPr lang="fr-FR" b="1" dirty="0" smtClean="0"/>
              <a:t>Pratique géographique </a:t>
            </a:r>
            <a:r>
              <a:rPr lang="fr-FR" dirty="0" smtClean="0"/>
              <a:t>: Région Nord Atlantique Martinique</a:t>
            </a:r>
          </a:p>
          <a:p>
            <a:pPr algn="ctr"/>
            <a:r>
              <a:rPr lang="fr-FR" dirty="0" smtClean="0"/>
              <a:t> Aussi pratiquée dans la Région Sud Caraïbe</a:t>
            </a:r>
          </a:p>
          <a:p>
            <a:pPr algn="ctr"/>
            <a:r>
              <a:rPr lang="fr-FR" dirty="0" smtClean="0"/>
              <a:t>(appelée aussi </a:t>
            </a:r>
            <a:r>
              <a:rPr lang="fr-FR" i="1" dirty="0" smtClean="0"/>
              <a:t>ti </a:t>
            </a:r>
            <a:r>
              <a:rPr lang="fr-FR" i="1" dirty="0" err="1" smtClean="0"/>
              <a:t>kanno</a:t>
            </a:r>
            <a:r>
              <a:rPr lang="fr-FR" dirty="0" smtClean="0"/>
              <a:t> du nom du chant, danse individuelle)</a:t>
            </a:r>
          </a:p>
          <a:p>
            <a:pPr algn="ctr"/>
            <a:r>
              <a:rPr lang="fr-FR" sz="600" b="1" dirty="0" smtClean="0"/>
              <a:t>  </a:t>
            </a:r>
          </a:p>
          <a:p>
            <a:pPr algn="ctr"/>
            <a:r>
              <a:rPr lang="fr-FR" b="1" dirty="0" smtClean="0"/>
              <a:t>Descriptif</a:t>
            </a:r>
          </a:p>
          <a:p>
            <a:pPr algn="ctr"/>
            <a:r>
              <a:rPr lang="fr-FR" i="1" dirty="0" smtClean="0"/>
              <a:t>Rythme binaire</a:t>
            </a:r>
            <a:r>
              <a:rPr lang="fr-FR" dirty="0" smtClean="0"/>
              <a:t> 2 temps et 4 temps. Deux cellules rythmiques du </a:t>
            </a:r>
            <a:r>
              <a:rPr lang="fr-FR" i="1" dirty="0" smtClean="0"/>
              <a:t>ti </a:t>
            </a:r>
            <a:r>
              <a:rPr lang="fr-FR" i="1" dirty="0" err="1" smtClean="0"/>
              <a:t>bwa</a:t>
            </a:r>
            <a:r>
              <a:rPr lang="fr-FR" dirty="0" smtClean="0"/>
              <a:t> binaire. Le tambour marque le temps fort tous les quatre temps qui correspond au « </a:t>
            </a:r>
            <a:r>
              <a:rPr lang="fr-FR" i="1" dirty="0" err="1" smtClean="0"/>
              <a:t>pitché</a:t>
            </a:r>
            <a:r>
              <a:rPr lang="fr-FR" dirty="0" smtClean="0"/>
              <a:t> » ou marquage du danseur</a:t>
            </a:r>
          </a:p>
          <a:p>
            <a:pPr algn="ctr"/>
            <a:r>
              <a:rPr lang="fr-FR" i="1" u="sng" dirty="0" smtClean="0"/>
              <a:t>Chants</a:t>
            </a:r>
            <a:r>
              <a:rPr lang="fr-FR" u="sng" dirty="0" smtClean="0"/>
              <a:t> :</a:t>
            </a:r>
            <a:r>
              <a:rPr lang="fr-FR" dirty="0" smtClean="0"/>
              <a:t> </a:t>
            </a:r>
            <a:r>
              <a:rPr lang="fr-FR" i="1" dirty="0" smtClean="0"/>
              <a:t>ti </a:t>
            </a:r>
            <a:r>
              <a:rPr lang="fr-FR" i="1" dirty="0" err="1" smtClean="0"/>
              <a:t>kanno</a:t>
            </a:r>
            <a:r>
              <a:rPr lang="fr-FR" i="1" dirty="0" smtClean="0"/>
              <a:t>, </a:t>
            </a:r>
            <a:r>
              <a:rPr lang="fr-FR" i="1" dirty="0" err="1" smtClean="0"/>
              <a:t>lalinlan</a:t>
            </a:r>
            <a:r>
              <a:rPr lang="fr-FR" i="1" dirty="0" smtClean="0"/>
              <a:t> nouvel, </a:t>
            </a:r>
            <a:r>
              <a:rPr lang="fr-FR" i="1" dirty="0" err="1" smtClean="0"/>
              <a:t>delmon</a:t>
            </a:r>
            <a:r>
              <a:rPr lang="fr-FR" i="1" dirty="0" smtClean="0"/>
              <a:t> –o, </a:t>
            </a:r>
            <a:r>
              <a:rPr lang="fr-FR" i="1" dirty="0" err="1" smtClean="0"/>
              <a:t>lévé</a:t>
            </a:r>
            <a:r>
              <a:rPr lang="fr-FR" i="1" dirty="0" smtClean="0"/>
              <a:t> </a:t>
            </a:r>
            <a:r>
              <a:rPr lang="fr-FR" i="1" dirty="0" err="1" smtClean="0"/>
              <a:t>yo</a:t>
            </a:r>
            <a:r>
              <a:rPr lang="fr-FR" i="1" dirty="0" smtClean="0"/>
              <a:t>, </a:t>
            </a:r>
            <a:r>
              <a:rPr lang="fr-FR" i="1" dirty="0" err="1" smtClean="0"/>
              <a:t>andelmon</a:t>
            </a:r>
            <a:r>
              <a:rPr lang="fr-FR" i="1" dirty="0" smtClean="0"/>
              <a:t>, </a:t>
            </a:r>
            <a:r>
              <a:rPr lang="fr-FR" i="1" dirty="0" err="1" smtClean="0"/>
              <a:t>mwen</a:t>
            </a:r>
            <a:r>
              <a:rPr lang="fr-FR" i="1" dirty="0" smtClean="0"/>
              <a:t> ka </a:t>
            </a:r>
            <a:r>
              <a:rPr lang="fr-FR" i="1" dirty="0" err="1" smtClean="0"/>
              <a:t>sonjé</a:t>
            </a:r>
            <a:r>
              <a:rPr lang="fr-FR" i="1" dirty="0" smtClean="0"/>
              <a:t> </a:t>
            </a:r>
            <a:r>
              <a:rPr lang="fr-FR" i="1" dirty="0" err="1" smtClean="0"/>
              <a:t>Egènn</a:t>
            </a:r>
            <a:r>
              <a:rPr lang="fr-FR" i="1" dirty="0" smtClean="0"/>
              <a:t> Mona, </a:t>
            </a:r>
            <a:r>
              <a:rPr lang="fr-FR" i="1" dirty="0" err="1" smtClean="0"/>
              <a:t>pa</a:t>
            </a:r>
            <a:r>
              <a:rPr lang="fr-FR" i="1" dirty="0" smtClean="0"/>
              <a:t> </a:t>
            </a:r>
            <a:r>
              <a:rPr lang="fr-FR" i="1" dirty="0" err="1" smtClean="0"/>
              <a:t>alé</a:t>
            </a:r>
            <a:r>
              <a:rPr lang="fr-FR" i="1" dirty="0" smtClean="0"/>
              <a:t> la Janine…</a:t>
            </a:r>
            <a:endParaRPr lang="fr-FR" dirty="0" smtClean="0"/>
          </a:p>
          <a:p>
            <a:pPr algn="ctr"/>
            <a:r>
              <a:rPr lang="fr-FR" sz="600" i="1" dirty="0" smtClean="0"/>
              <a:t> </a:t>
            </a:r>
            <a:r>
              <a:rPr lang="fr-FR" sz="600" b="1" i="1" dirty="0" smtClean="0"/>
              <a:t> </a:t>
            </a:r>
            <a:endParaRPr lang="fr-FR" sz="600" dirty="0" smtClean="0"/>
          </a:p>
          <a:p>
            <a:pPr algn="ctr"/>
            <a:r>
              <a:rPr lang="fr-FR" b="1" dirty="0" smtClean="0"/>
              <a:t>Chorégraphie</a:t>
            </a:r>
            <a:endParaRPr lang="fr-FR" dirty="0" smtClean="0"/>
          </a:p>
          <a:p>
            <a:pPr algn="ctr"/>
            <a:r>
              <a:rPr lang="fr-FR" dirty="0" smtClean="0"/>
              <a:t>Un danseur dans le cercle de spectateurs et de participants</a:t>
            </a:r>
          </a:p>
          <a:p>
            <a:pPr algn="ctr"/>
            <a:r>
              <a:rPr lang="fr-FR" dirty="0" smtClean="0"/>
              <a:t> Le </a:t>
            </a:r>
            <a:r>
              <a:rPr lang="fr-FR" i="1" dirty="0" err="1" smtClean="0"/>
              <a:t>tambouyé</a:t>
            </a:r>
            <a:r>
              <a:rPr lang="fr-FR" dirty="0" smtClean="0"/>
              <a:t> suit le danseur</a:t>
            </a:r>
          </a:p>
          <a:p>
            <a:pPr algn="ctr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80728"/>
          </a:xfrm>
        </p:spPr>
        <p:txBody>
          <a:bodyPr/>
          <a:lstStyle/>
          <a:p>
            <a:r>
              <a:rPr lang="fr-FR" dirty="0" smtClean="0">
                <a:latin typeface="AR CENA" pitchFamily="2" charset="0"/>
              </a:rPr>
              <a:t>OUVE FEMEN</a:t>
            </a:r>
            <a:endParaRPr lang="fr-FR" dirty="0">
              <a:latin typeface="AR CENA" pitchFamily="2" charset="0"/>
            </a:endParaRPr>
          </a:p>
        </p:txBody>
      </p:sp>
      <p:pic>
        <p:nvPicPr>
          <p:cNvPr id="3" name="Ouvé_fémen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59632" y="1144813"/>
            <a:ext cx="6720000" cy="504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660232" y="6453336"/>
            <a:ext cx="23159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dirty="0" smtClean="0"/>
              <a:t>Equipe TICE Académie Martinique</a:t>
            </a:r>
            <a:endParaRPr lang="fr-FR" sz="10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6488668"/>
            <a:ext cx="1547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hlinkClick r:id="rId5" action="ppaction://hlinksldjump"/>
              </a:rPr>
              <a:t>Retour </a:t>
            </a:r>
            <a:endParaRPr lang="fr-FR" sz="1400" b="1" dirty="0"/>
          </a:p>
        </p:txBody>
      </p:sp>
    </p:spTree>
    <p:extLst>
      <p:ext uri="{BB962C8B-B14F-4D97-AF65-F5344CB8AC3E}">
        <p14:creationId xmlns="" xmlns:p14="http://schemas.microsoft.com/office/powerpoint/2010/main" val="21071929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r>
              <a:rPr lang="fr-FR" dirty="0" smtClean="0">
                <a:latin typeface="AR CENA" pitchFamily="2" charset="0"/>
              </a:rPr>
              <a:t>GLISE</a:t>
            </a:r>
            <a:endParaRPr lang="fr-FR" dirty="0">
              <a:latin typeface="AR CENA" pitchFamily="2" charset="0"/>
            </a:endParaRPr>
          </a:p>
        </p:txBody>
      </p:sp>
      <p:pic>
        <p:nvPicPr>
          <p:cNvPr id="3" name="Glisé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03648" y="1196752"/>
            <a:ext cx="6720000" cy="504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660232" y="6453336"/>
            <a:ext cx="23159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dirty="0" smtClean="0"/>
              <a:t>Equipe TICE Académie Martinique</a:t>
            </a:r>
            <a:endParaRPr lang="fr-FR" sz="10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6488668"/>
            <a:ext cx="1547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hlinkClick r:id="rId5" action="ppaction://hlinksldjump"/>
              </a:rPr>
              <a:t>Retour </a:t>
            </a:r>
            <a:endParaRPr lang="fr-FR" sz="1400" b="1" dirty="0"/>
          </a:p>
        </p:txBody>
      </p:sp>
    </p:spTree>
    <p:extLst>
      <p:ext uri="{BB962C8B-B14F-4D97-AF65-F5344CB8AC3E}">
        <p14:creationId xmlns="" xmlns:p14="http://schemas.microsoft.com/office/powerpoint/2010/main" val="29622028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266"/>
            <a:ext cx="8229600" cy="969462"/>
          </a:xfrm>
        </p:spPr>
        <p:txBody>
          <a:bodyPr/>
          <a:lstStyle/>
          <a:p>
            <a:r>
              <a:rPr lang="fr-FR" dirty="0" smtClean="0">
                <a:latin typeface="AR CENA" pitchFamily="2" charset="0"/>
              </a:rPr>
              <a:t>BIDJIN</a:t>
            </a:r>
            <a:endParaRPr lang="fr-FR" dirty="0">
              <a:latin typeface="AR CENA" pitchFamily="2" charset="0"/>
            </a:endParaRPr>
          </a:p>
        </p:txBody>
      </p:sp>
      <p:pic>
        <p:nvPicPr>
          <p:cNvPr id="3" name="Bidjin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31640" y="1124744"/>
            <a:ext cx="6720000" cy="504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660232" y="6453336"/>
            <a:ext cx="23159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dirty="0" smtClean="0"/>
              <a:t>Equipe TICE Académie Martinique</a:t>
            </a:r>
            <a:endParaRPr lang="fr-FR" sz="10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6488668"/>
            <a:ext cx="1547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hlinkClick r:id="rId5" action="ppaction://hlinksldjump"/>
              </a:rPr>
              <a:t>Retour </a:t>
            </a:r>
            <a:endParaRPr lang="fr-FR" sz="1400" b="1" dirty="0"/>
          </a:p>
        </p:txBody>
      </p:sp>
    </p:spTree>
    <p:extLst>
      <p:ext uri="{BB962C8B-B14F-4D97-AF65-F5344CB8AC3E}">
        <p14:creationId xmlns="" xmlns:p14="http://schemas.microsoft.com/office/powerpoint/2010/main" val="6055665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r>
              <a:rPr lang="fr-FR" dirty="0" smtClean="0">
                <a:latin typeface="AR CENA" pitchFamily="2" charset="0"/>
              </a:rPr>
              <a:t>AJOUNOUT</a:t>
            </a:r>
            <a:endParaRPr lang="fr-FR" dirty="0">
              <a:latin typeface="AR CENA" pitchFamily="2" charset="0"/>
            </a:endParaRPr>
          </a:p>
        </p:txBody>
      </p:sp>
      <p:pic>
        <p:nvPicPr>
          <p:cNvPr id="3" name="Ajounout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31640" y="1124744"/>
            <a:ext cx="6720000" cy="504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660232" y="6453336"/>
            <a:ext cx="23159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dirty="0" smtClean="0"/>
              <a:t>Equipe TICE Académie Martinique</a:t>
            </a:r>
            <a:endParaRPr lang="fr-FR" sz="10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6488668"/>
            <a:ext cx="1547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hlinkClick r:id="rId5" action="ppaction://hlinksldjump"/>
              </a:rPr>
              <a:t>Retour </a:t>
            </a:r>
            <a:endParaRPr lang="fr-FR" sz="1400" b="1" dirty="0"/>
          </a:p>
        </p:txBody>
      </p:sp>
    </p:spTree>
    <p:extLst>
      <p:ext uri="{BB962C8B-B14F-4D97-AF65-F5344CB8AC3E}">
        <p14:creationId xmlns="" xmlns:p14="http://schemas.microsoft.com/office/powerpoint/2010/main" val="30101021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7856"/>
            <a:ext cx="8229600" cy="952872"/>
          </a:xfrm>
        </p:spPr>
        <p:txBody>
          <a:bodyPr/>
          <a:lstStyle/>
          <a:p>
            <a:r>
              <a:rPr lang="fr-FR" dirty="0" smtClean="0">
                <a:latin typeface="AR CENA" pitchFamily="2" charset="0"/>
              </a:rPr>
              <a:t>BODZE</a:t>
            </a:r>
            <a:endParaRPr lang="fr-FR" dirty="0">
              <a:latin typeface="AR CENA" pitchFamily="2" charset="0"/>
            </a:endParaRPr>
          </a:p>
        </p:txBody>
      </p:sp>
      <p:pic>
        <p:nvPicPr>
          <p:cNvPr id="3" name="Bodzé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31640" y="1196752"/>
            <a:ext cx="6720000" cy="504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660232" y="6453336"/>
            <a:ext cx="23159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dirty="0" smtClean="0"/>
              <a:t>Equipe TICE Académie Martinique</a:t>
            </a:r>
            <a:endParaRPr lang="fr-FR" sz="10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6488668"/>
            <a:ext cx="1547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hlinkClick r:id="rId5" action="ppaction://hlinksldjump"/>
              </a:rPr>
              <a:t>Retour </a:t>
            </a:r>
            <a:endParaRPr lang="fr-FR" sz="1400" b="1" dirty="0"/>
          </a:p>
        </p:txBody>
      </p:sp>
    </p:spTree>
    <p:extLst>
      <p:ext uri="{BB962C8B-B14F-4D97-AF65-F5344CB8AC3E}">
        <p14:creationId xmlns="" xmlns:p14="http://schemas.microsoft.com/office/powerpoint/2010/main" val="2229988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266"/>
            <a:ext cx="8229600" cy="969462"/>
          </a:xfrm>
        </p:spPr>
        <p:txBody>
          <a:bodyPr/>
          <a:lstStyle/>
          <a:p>
            <a:r>
              <a:rPr lang="fr-FR" dirty="0" smtClean="0">
                <a:latin typeface="AR CENA" pitchFamily="2" charset="0"/>
              </a:rPr>
              <a:t>DJAKA</a:t>
            </a:r>
            <a:endParaRPr lang="fr-FR" dirty="0">
              <a:latin typeface="AR CENA" pitchFamily="2" charset="0"/>
            </a:endParaRPr>
          </a:p>
        </p:txBody>
      </p:sp>
      <p:pic>
        <p:nvPicPr>
          <p:cNvPr id="3" name="Djaka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31640" y="1124744"/>
            <a:ext cx="6720000" cy="504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660232" y="6453336"/>
            <a:ext cx="23159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dirty="0" smtClean="0"/>
              <a:t>Equipe TICE Académie Martinique</a:t>
            </a:r>
            <a:endParaRPr lang="fr-FR" sz="10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6488668"/>
            <a:ext cx="1547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hlinkClick r:id="rId5" action="ppaction://hlinksldjump"/>
              </a:rPr>
              <a:t>Retour </a:t>
            </a:r>
            <a:endParaRPr lang="fr-FR" sz="1400" b="1" dirty="0"/>
          </a:p>
        </p:txBody>
      </p:sp>
    </p:spTree>
    <p:extLst>
      <p:ext uri="{BB962C8B-B14F-4D97-AF65-F5344CB8AC3E}">
        <p14:creationId xmlns="" xmlns:p14="http://schemas.microsoft.com/office/powerpoint/2010/main" val="20619306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r>
              <a:rPr lang="fr-FR" dirty="0" smtClean="0">
                <a:latin typeface="AR CENA" pitchFamily="2" charset="0"/>
              </a:rPr>
              <a:t>GRAGE</a:t>
            </a:r>
            <a:endParaRPr lang="fr-FR" dirty="0">
              <a:latin typeface="AR CENA" pitchFamily="2" charset="0"/>
            </a:endParaRPr>
          </a:p>
        </p:txBody>
      </p:sp>
      <p:pic>
        <p:nvPicPr>
          <p:cNvPr id="3" name="Gragé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87624" y="1196752"/>
            <a:ext cx="6720000" cy="504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660232" y="6453336"/>
            <a:ext cx="23159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dirty="0" smtClean="0"/>
              <a:t>Equipe TICE Académie Martinique</a:t>
            </a:r>
            <a:endParaRPr lang="fr-FR" sz="10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6488668"/>
            <a:ext cx="1547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hlinkClick r:id="rId5" action="ppaction://hlinksldjump"/>
              </a:rPr>
              <a:t>Retour </a:t>
            </a:r>
            <a:endParaRPr lang="fr-FR" sz="1400" b="1" dirty="0"/>
          </a:p>
        </p:txBody>
      </p:sp>
    </p:spTree>
    <p:extLst>
      <p:ext uri="{BB962C8B-B14F-4D97-AF65-F5344CB8AC3E}">
        <p14:creationId xmlns="" xmlns:p14="http://schemas.microsoft.com/office/powerpoint/2010/main" val="35497841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5121"/>
            <a:ext cx="8229600" cy="955607"/>
          </a:xfrm>
        </p:spPr>
        <p:txBody>
          <a:bodyPr/>
          <a:lstStyle/>
          <a:p>
            <a:r>
              <a:rPr lang="fr-FR" dirty="0" smtClean="0">
                <a:latin typeface="AR CENA" pitchFamily="2" charset="0"/>
              </a:rPr>
              <a:t>KABEL</a:t>
            </a:r>
            <a:endParaRPr lang="fr-FR" dirty="0">
              <a:latin typeface="AR CENA" pitchFamily="2" charset="0"/>
            </a:endParaRPr>
          </a:p>
        </p:txBody>
      </p:sp>
      <p:pic>
        <p:nvPicPr>
          <p:cNvPr id="3" name="Kabel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31640" y="1124744"/>
            <a:ext cx="6720000" cy="504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660232" y="6453336"/>
            <a:ext cx="23159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dirty="0" smtClean="0"/>
              <a:t>Equipe TICE Académie Martinique</a:t>
            </a:r>
            <a:endParaRPr lang="fr-FR" sz="10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6488668"/>
            <a:ext cx="1547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hlinkClick r:id="rId5" action="ppaction://hlinksldjump"/>
              </a:rPr>
              <a:t>Retour </a:t>
            </a:r>
            <a:endParaRPr lang="fr-FR" sz="1400" b="1" dirty="0"/>
          </a:p>
        </p:txBody>
      </p:sp>
    </p:spTree>
    <p:extLst>
      <p:ext uri="{BB962C8B-B14F-4D97-AF65-F5344CB8AC3E}">
        <p14:creationId xmlns="" xmlns:p14="http://schemas.microsoft.com/office/powerpoint/2010/main" val="35480879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52736"/>
          </a:xfrm>
        </p:spPr>
        <p:txBody>
          <a:bodyPr/>
          <a:lstStyle/>
          <a:p>
            <a:r>
              <a:rPr lang="fr-FR" dirty="0" smtClean="0">
                <a:latin typeface="AR CENA" pitchFamily="2" charset="0"/>
              </a:rPr>
              <a:t>MAYAKA</a:t>
            </a:r>
            <a:endParaRPr lang="fr-FR" dirty="0">
              <a:latin typeface="AR CENA" pitchFamily="2" charset="0"/>
            </a:endParaRPr>
          </a:p>
        </p:txBody>
      </p:sp>
      <p:pic>
        <p:nvPicPr>
          <p:cNvPr id="3" name="Mayaka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31640" y="1124744"/>
            <a:ext cx="6720000" cy="504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660232" y="6453336"/>
            <a:ext cx="23159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dirty="0" smtClean="0"/>
              <a:t>Equipe TICE Académie Martinique</a:t>
            </a:r>
            <a:endParaRPr lang="fr-FR" sz="10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6488668"/>
            <a:ext cx="1547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hlinkClick r:id="rId5" action="ppaction://hlinksldjump"/>
              </a:rPr>
              <a:t>Retour </a:t>
            </a:r>
            <a:endParaRPr lang="fr-FR" sz="1400" b="1" dirty="0"/>
          </a:p>
        </p:txBody>
      </p:sp>
    </p:spTree>
    <p:extLst>
      <p:ext uri="{BB962C8B-B14F-4D97-AF65-F5344CB8AC3E}">
        <p14:creationId xmlns="" xmlns:p14="http://schemas.microsoft.com/office/powerpoint/2010/main" val="22154360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fr-FR" dirty="0" smtClean="0">
                <a:latin typeface="AR CENA" pitchFamily="2" charset="0"/>
              </a:rPr>
              <a:t>NIKA</a:t>
            </a:r>
            <a:endParaRPr lang="fr-FR" dirty="0">
              <a:latin typeface="AR CENA" pitchFamily="2" charset="0"/>
            </a:endParaRPr>
          </a:p>
        </p:txBody>
      </p:sp>
      <p:pic>
        <p:nvPicPr>
          <p:cNvPr id="3" name="Nika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87624" y="1124744"/>
            <a:ext cx="6720000" cy="504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660232" y="6453336"/>
            <a:ext cx="23159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dirty="0" smtClean="0"/>
              <a:t>Equipe TICE Académie Martinique</a:t>
            </a:r>
            <a:endParaRPr lang="fr-FR" sz="10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6488668"/>
            <a:ext cx="1547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hlinkClick r:id="rId5" action="ppaction://hlinksldjump"/>
              </a:rPr>
              <a:t>Retour </a:t>
            </a:r>
            <a:endParaRPr lang="fr-FR" sz="1400" b="1" dirty="0"/>
          </a:p>
        </p:txBody>
      </p:sp>
    </p:spTree>
    <p:extLst>
      <p:ext uri="{BB962C8B-B14F-4D97-AF65-F5344CB8AC3E}">
        <p14:creationId xmlns="" xmlns:p14="http://schemas.microsoft.com/office/powerpoint/2010/main" val="32858572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251520" y="188635"/>
          <a:ext cx="8712968" cy="5909096"/>
        </p:xfrm>
        <a:graphic>
          <a:graphicData uri="http://schemas.openxmlformats.org/drawingml/2006/table">
            <a:tbl>
              <a:tblPr/>
              <a:tblGrid>
                <a:gridCol w="4356484"/>
                <a:gridCol w="4356484"/>
              </a:tblGrid>
              <a:tr h="3613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5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Descriptif chorégraphique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5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5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Possibles</a:t>
                      </a:r>
                      <a:endParaRPr lang="fr-FR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914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Entrée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d’un danseur, avec en général le pas </a:t>
                      </a:r>
                      <a:r>
                        <a:rPr lang="fr-FR" sz="1200" i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tonbé</a:t>
                      </a:r>
                      <a:r>
                        <a:rPr lang="fr-FR" sz="1200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200" i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lévé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Le danseur décrit un cercle </a:t>
                      </a:r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SIAM*, 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fait face au tambour, il peut marquer le pas </a:t>
                      </a:r>
                      <a:r>
                        <a:rPr lang="fr-FR" sz="1200" i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tonbé</a:t>
                      </a:r>
                      <a:r>
                        <a:rPr lang="fr-FR" sz="1200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200" i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lévé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profil droit puis profil gauche (</a:t>
                      </a:r>
                      <a:r>
                        <a:rPr lang="fr-FR" sz="1200" i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ba</a:t>
                      </a:r>
                      <a:r>
                        <a:rPr lang="fr-FR" sz="1200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200" i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tanbou</a:t>
                      </a:r>
                      <a:r>
                        <a:rPr lang="fr-FR" sz="1200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a </a:t>
                      </a:r>
                      <a:r>
                        <a:rPr lang="fr-FR" sz="1200" i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koté</a:t>
                      </a:r>
                      <a:r>
                        <a:rPr lang="fr-FR" sz="1200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y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Le tambour joue sur 2 temps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Tous les pas </a:t>
                      </a:r>
                      <a:r>
                        <a:rPr lang="fr-FR" sz="1200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ka bat kat (</a:t>
                      </a:r>
                      <a:r>
                        <a:rPr lang="fr-FR" sz="1200" i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belot</a:t>
                      </a:r>
                      <a:r>
                        <a:rPr lang="fr-FR" sz="1200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).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Jeux de pieds et d’appuis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05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Orientation face au T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05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Changement d’orientation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05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Entrée par un </a:t>
                      </a:r>
                      <a:r>
                        <a:rPr lang="fr-FR" sz="1200" i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jès</a:t>
                      </a:r>
                      <a:r>
                        <a:rPr lang="fr-FR" sz="1200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chapé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pour surprendre le danseur précédent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75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Entrée à partir de la place occupée sur le cercle, toujours </a:t>
                      </a:r>
                      <a:r>
                        <a:rPr lang="fr-FR" sz="1200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SIAM</a:t>
                      </a:r>
                      <a:endParaRPr lang="fr-FR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35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2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Démarrer </a:t>
                      </a:r>
                      <a:r>
                        <a:rPr lang="fr-FR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le </a:t>
                      </a:r>
                      <a:r>
                        <a:rPr lang="fr-FR" sz="1200" b="1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dansé à </a:t>
                      </a:r>
                      <a:r>
                        <a:rPr lang="fr-FR" sz="1200" b="1" i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lalonje</a:t>
                      </a:r>
                      <a:endParaRPr lang="fr-FR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En commençant sur les temps 3 et  4 .. </a:t>
                      </a:r>
                      <a:r>
                        <a:rPr lang="fr-FR" sz="1200" i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pitché</a:t>
                      </a:r>
                      <a:r>
                        <a:rPr lang="fr-FR" sz="1200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Le </a:t>
                      </a:r>
                      <a:r>
                        <a:rPr lang="fr-FR" sz="1200" i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tanbouyé</a:t>
                      </a:r>
                      <a:r>
                        <a:rPr lang="fr-FR" sz="1200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suit le danseur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Le tambour joue en 4 temps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Démarrer par surprise du milieu du cercle, en avançant vers le T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05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Démarrer sur ¾ de cercle par un déséquilibre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50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Si le premier </a:t>
                      </a:r>
                      <a:r>
                        <a:rPr lang="fr-FR" sz="1200" i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pitché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a été </a:t>
                      </a:r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raté, 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le </a:t>
                      </a:r>
                      <a:r>
                        <a:rPr lang="fr-FR" sz="1200" i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tanbouyé</a:t>
                      </a:r>
                      <a:r>
                        <a:rPr lang="fr-FR" sz="1200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rejoue le pas d’entrée ou le danseur peut l’impulser de nouveau.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528">
                <a:tc row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Dansé a </a:t>
                      </a:r>
                      <a:r>
                        <a:rPr lang="fr-FR" sz="1200" b="1" i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lalonje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le danseur utilise l’espace formé par le cercle de participants, pour développer sa danse, s’exprimer et jouer avec le </a:t>
                      </a:r>
                      <a:r>
                        <a:rPr lang="fr-FR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fr-FR" sz="1200" i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anbouyé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les spectateurs.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Utilisation des pas du registre </a:t>
                      </a:r>
                      <a:r>
                        <a:rPr lang="fr-FR" sz="1200" i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bèlè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les combinaisons de </a:t>
                      </a:r>
                      <a:r>
                        <a:rPr lang="fr-FR" sz="1200" i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jès</a:t>
                      </a:r>
                      <a:r>
                        <a:rPr lang="fr-FR" sz="1200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chapé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Dansé </a:t>
                      </a:r>
                      <a:r>
                        <a:rPr lang="fr-FR" sz="1200" i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asou</a:t>
                      </a:r>
                      <a:r>
                        <a:rPr lang="fr-FR" sz="1200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200" i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kó</a:t>
                      </a:r>
                      <a:r>
                        <a:rPr lang="fr-FR" sz="1200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duel avec le </a:t>
                      </a:r>
                      <a:r>
                        <a:rPr lang="fr-FR" sz="1200" i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tanbouyé</a:t>
                      </a:r>
                      <a:r>
                        <a:rPr lang="fr-FR" sz="1200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fr-FR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Alterner les énergies, les jeux de pieds, équilibres-déséquilibres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05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Utilisation du temps entre deux marquages 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05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Différentes manières de traduire le temps 2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05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Espace restreint ou élargi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05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Utilisation du sol (appuis, roue, roulades..) 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05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Relations avec les spectateurs (</a:t>
                      </a:r>
                      <a:r>
                        <a:rPr lang="fr-FR" sz="1200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dansé </a:t>
                      </a:r>
                      <a:r>
                        <a:rPr lang="fr-FR" sz="1200" i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asou</a:t>
                      </a:r>
                      <a:r>
                        <a:rPr lang="fr-FR" sz="1200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200" i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kó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05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Relations avec le </a:t>
                      </a:r>
                      <a:r>
                        <a:rPr lang="fr-FR" sz="1200" i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tanbouyé</a:t>
                      </a:r>
                      <a:r>
                        <a:rPr lang="fr-FR" sz="1200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fr-FR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05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i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Jé</a:t>
                      </a:r>
                      <a:r>
                        <a:rPr lang="fr-FR" sz="1200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200" i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twèl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Touchés du corps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37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5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5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Sortie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avec le pas </a:t>
                      </a:r>
                      <a:r>
                        <a:rPr lang="fr-FR" sz="1200" i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tonbé</a:t>
                      </a:r>
                      <a:r>
                        <a:rPr lang="fr-FR" sz="1200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200" i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lévé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le danseur quitte l’espace de danse.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5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Plus 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rapide </a:t>
                      </a:r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si 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intervention d’un autre danseur avec </a:t>
                      </a:r>
                      <a:r>
                        <a:rPr lang="fr-FR" sz="1200" i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jès</a:t>
                      </a:r>
                      <a:r>
                        <a:rPr lang="fr-FR" sz="1200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chapé (</a:t>
                      </a:r>
                      <a:r>
                        <a:rPr lang="fr-FR" sz="1200" i="1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koupé</a:t>
                      </a:r>
                      <a:r>
                        <a:rPr lang="fr-FR" sz="1200" i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fr-FR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251520" y="6093296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 *</a:t>
            </a:r>
            <a:r>
              <a:rPr lang="fr-FR" sz="1200" dirty="0" smtClean="0"/>
              <a:t>SIAM  (Sens Inverse des Aiguilles d’une Montre)	</a:t>
            </a:r>
          </a:p>
          <a:p>
            <a:pPr algn="r"/>
            <a:r>
              <a:rPr lang="fr-FR" sz="1200" dirty="0" smtClean="0"/>
              <a:t>	Jacqueline LUTBERT-Moïse MARCELLIN Janvier 2003</a:t>
            </a:r>
          </a:p>
          <a:p>
            <a:pPr algn="r"/>
            <a:r>
              <a:rPr lang="fr-FR" sz="1200" dirty="0" smtClean="0"/>
              <a:t>et compléments Daniel BARDURY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-13855"/>
            <a:ext cx="8229600" cy="922575"/>
          </a:xfrm>
        </p:spPr>
        <p:txBody>
          <a:bodyPr/>
          <a:lstStyle/>
          <a:p>
            <a:r>
              <a:rPr lang="fr-FR" dirty="0" smtClean="0">
                <a:latin typeface="AR CENA" pitchFamily="2" charset="0"/>
              </a:rPr>
              <a:t>TONBE LEVE</a:t>
            </a:r>
            <a:endParaRPr lang="fr-FR" dirty="0">
              <a:latin typeface="AR CENA" pitchFamily="2" charset="0"/>
            </a:endParaRPr>
          </a:p>
        </p:txBody>
      </p:sp>
      <p:pic>
        <p:nvPicPr>
          <p:cNvPr id="3" name="Tonbé_lévé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03648" y="1124744"/>
            <a:ext cx="6720000" cy="504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660232" y="6453336"/>
            <a:ext cx="23159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dirty="0" smtClean="0"/>
              <a:t>Equipe TICE Académie Martinique</a:t>
            </a:r>
            <a:endParaRPr lang="fr-FR" sz="10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6488668"/>
            <a:ext cx="1547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hlinkClick r:id="rId5" action="ppaction://hlinksldjump"/>
              </a:rPr>
              <a:t>Retour </a:t>
            </a:r>
            <a:endParaRPr lang="fr-FR" sz="1400" b="1" dirty="0"/>
          </a:p>
        </p:txBody>
      </p:sp>
    </p:spTree>
    <p:extLst>
      <p:ext uri="{BB962C8B-B14F-4D97-AF65-F5344CB8AC3E}">
        <p14:creationId xmlns="" xmlns:p14="http://schemas.microsoft.com/office/powerpoint/2010/main" val="38318038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 CENA" pitchFamily="2" charset="0"/>
                <a:ea typeface="+mj-ea"/>
                <a:cs typeface="+mj-cs"/>
              </a:rPr>
              <a:t>Les pas en </a:t>
            </a:r>
            <a:r>
              <a:rPr kumimoji="0" lang="fr-FR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 CENA" pitchFamily="2" charset="0"/>
                <a:ea typeface="+mj-ea"/>
                <a:cs typeface="+mj-cs"/>
              </a:rPr>
              <a:t>Kalennda</a:t>
            </a:r>
            <a:r>
              <a:rPr kumimoji="0" lang="fr-FR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 CENA" pitchFamily="2" charset="0"/>
                <a:ea typeface="+mj-ea"/>
                <a:cs typeface="+mj-cs"/>
              </a:rPr>
              <a:t> </a:t>
            </a:r>
            <a:r>
              <a:rPr kumimoji="0" lang="fr-FR" sz="6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 CENA" pitchFamily="2" charset="0"/>
                <a:ea typeface="+mj-ea"/>
                <a:cs typeface="+mj-cs"/>
              </a:rPr>
              <a:t>:</a:t>
            </a: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 CENA" pitchFamily="2" charset="0"/>
              <a:ea typeface="+mj-ea"/>
              <a:cs typeface="+mj-cs"/>
            </a:endParaRPr>
          </a:p>
        </p:txBody>
      </p:sp>
      <p:sp>
        <p:nvSpPr>
          <p:cNvPr id="5" name="ZoneTexte 4">
            <a:hlinkClick r:id="rId2" action="ppaction://hlinksldjump"/>
          </p:cNvPr>
          <p:cNvSpPr txBox="1"/>
          <p:nvPr/>
        </p:nvSpPr>
        <p:spPr>
          <a:xfrm>
            <a:off x="1043608" y="1844824"/>
            <a:ext cx="3096344" cy="230832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latin typeface="AR CENA" pitchFamily="2" charset="0"/>
              </a:rPr>
              <a:t>Kouri</a:t>
            </a:r>
            <a:r>
              <a:rPr lang="fr-FR" sz="2400" b="1" dirty="0" smtClean="0">
                <a:latin typeface="AR CENA" pitchFamily="2" charset="0"/>
              </a:rPr>
              <a:t> Douvan</a:t>
            </a:r>
          </a:p>
          <a:p>
            <a:pPr algn="ctr"/>
            <a:r>
              <a:rPr lang="fr-FR" sz="2400" b="1" dirty="0" err="1" smtClean="0">
                <a:latin typeface="AR CENA" pitchFamily="2" charset="0"/>
              </a:rPr>
              <a:t>Alé</a:t>
            </a:r>
            <a:r>
              <a:rPr lang="fr-FR" sz="2400" b="1" dirty="0" smtClean="0">
                <a:latin typeface="AR CENA" pitchFamily="2" charset="0"/>
              </a:rPr>
              <a:t> Viré</a:t>
            </a:r>
          </a:p>
          <a:p>
            <a:pPr algn="ctr"/>
            <a:r>
              <a:rPr lang="fr-FR" sz="2400" b="1" dirty="0" err="1" smtClean="0">
                <a:latin typeface="AR CENA" pitchFamily="2" charset="0"/>
              </a:rPr>
              <a:t>Ralé</a:t>
            </a:r>
            <a:r>
              <a:rPr lang="fr-FR" sz="2400" b="1" dirty="0" smtClean="0">
                <a:latin typeface="AR CENA" pitchFamily="2" charset="0"/>
              </a:rPr>
              <a:t> </a:t>
            </a:r>
            <a:r>
              <a:rPr lang="fr-FR" sz="2400" b="1" dirty="0" err="1" smtClean="0">
                <a:latin typeface="AR CENA" pitchFamily="2" charset="0"/>
              </a:rPr>
              <a:t>Déyé</a:t>
            </a:r>
            <a:endParaRPr lang="fr-FR" sz="2400" b="1" dirty="0" smtClean="0">
              <a:latin typeface="AR CENA" pitchFamily="2" charset="0"/>
            </a:endParaRPr>
          </a:p>
          <a:p>
            <a:pPr algn="ctr"/>
            <a:r>
              <a:rPr lang="fr-FR" sz="2400" b="1" dirty="0" err="1" smtClean="0">
                <a:latin typeface="AR CENA" pitchFamily="2" charset="0"/>
              </a:rPr>
              <a:t>Ouvé</a:t>
            </a:r>
            <a:r>
              <a:rPr lang="fr-FR" sz="2400" b="1" dirty="0" smtClean="0">
                <a:latin typeface="AR CENA" pitchFamily="2" charset="0"/>
              </a:rPr>
              <a:t> </a:t>
            </a:r>
            <a:r>
              <a:rPr lang="fr-FR" sz="2400" b="1" dirty="0" err="1" smtClean="0">
                <a:latin typeface="AR CENA" pitchFamily="2" charset="0"/>
              </a:rPr>
              <a:t>Fémen</a:t>
            </a:r>
            <a:endParaRPr lang="fr-FR" sz="2400" b="1" dirty="0" smtClean="0">
              <a:latin typeface="AR CENA" pitchFamily="2" charset="0"/>
            </a:endParaRPr>
          </a:p>
          <a:p>
            <a:pPr algn="ctr"/>
            <a:r>
              <a:rPr lang="fr-FR" sz="2400" b="1" dirty="0" err="1" smtClean="0">
                <a:latin typeface="AR CENA" pitchFamily="2" charset="0"/>
              </a:rPr>
              <a:t>Glisé</a:t>
            </a:r>
            <a:endParaRPr lang="fr-FR" sz="2400" b="1" dirty="0" smtClean="0">
              <a:latin typeface="AR CENA" pitchFamily="2" charset="0"/>
            </a:endParaRPr>
          </a:p>
          <a:p>
            <a:pPr algn="ctr"/>
            <a:r>
              <a:rPr lang="fr-FR" sz="2400" b="1" dirty="0" err="1" smtClean="0">
                <a:latin typeface="AR CENA" pitchFamily="2" charset="0"/>
              </a:rPr>
              <a:t>Bidjin</a:t>
            </a:r>
            <a:endParaRPr lang="fr-FR" sz="2400" b="1" dirty="0">
              <a:latin typeface="AR CENA" pitchFamily="2" charset="0"/>
            </a:endParaRPr>
          </a:p>
        </p:txBody>
      </p:sp>
      <p:sp>
        <p:nvSpPr>
          <p:cNvPr id="6" name="ZoneTexte 5">
            <a:hlinkClick r:id="rId3" action="ppaction://hlinksldjump"/>
          </p:cNvPr>
          <p:cNvSpPr txBox="1"/>
          <p:nvPr/>
        </p:nvSpPr>
        <p:spPr>
          <a:xfrm>
            <a:off x="4932040" y="2564904"/>
            <a:ext cx="3888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latin typeface="AR CENA" pitchFamily="2" charset="0"/>
              </a:rPr>
              <a:t>Ajounout</a:t>
            </a:r>
            <a:endParaRPr lang="fr-FR" sz="2400" b="1" dirty="0" smtClean="0">
              <a:latin typeface="AR CENA" pitchFamily="2" charset="0"/>
            </a:endParaRPr>
          </a:p>
          <a:p>
            <a:pPr algn="ctr"/>
            <a:r>
              <a:rPr lang="fr-FR" sz="2400" b="1" dirty="0" err="1" smtClean="0">
                <a:latin typeface="AR CENA" pitchFamily="2" charset="0"/>
              </a:rPr>
              <a:t>Bodzé</a:t>
            </a:r>
            <a:endParaRPr lang="fr-FR" sz="2400" b="1" dirty="0" smtClean="0">
              <a:latin typeface="AR CENA" pitchFamily="2" charset="0"/>
            </a:endParaRPr>
          </a:p>
          <a:p>
            <a:pPr algn="ctr"/>
            <a:r>
              <a:rPr lang="fr-FR" sz="2400" b="1" dirty="0" err="1" smtClean="0">
                <a:latin typeface="AR CENA" pitchFamily="2" charset="0"/>
              </a:rPr>
              <a:t>Djaka</a:t>
            </a:r>
            <a:endParaRPr lang="fr-FR" sz="2400" b="1" dirty="0" smtClean="0">
              <a:latin typeface="AR CENA" pitchFamily="2" charset="0"/>
            </a:endParaRPr>
          </a:p>
          <a:p>
            <a:pPr algn="ctr"/>
            <a:r>
              <a:rPr lang="fr-FR" sz="2400" b="1" dirty="0" err="1" smtClean="0">
                <a:latin typeface="AR CENA" pitchFamily="2" charset="0"/>
              </a:rPr>
              <a:t>Gragé</a:t>
            </a:r>
            <a:endParaRPr lang="fr-FR" sz="2400" b="1" dirty="0" smtClean="0">
              <a:latin typeface="AR CENA" pitchFamily="2" charset="0"/>
            </a:endParaRPr>
          </a:p>
          <a:p>
            <a:pPr algn="ctr"/>
            <a:r>
              <a:rPr lang="fr-FR" sz="2400" b="1" dirty="0" err="1" smtClean="0">
                <a:latin typeface="AR CENA" pitchFamily="2" charset="0"/>
              </a:rPr>
              <a:t>Kabel</a:t>
            </a:r>
            <a:endParaRPr lang="fr-FR" sz="2400" b="1" dirty="0" smtClean="0">
              <a:latin typeface="AR CENA" pitchFamily="2" charset="0"/>
            </a:endParaRPr>
          </a:p>
          <a:p>
            <a:pPr algn="ctr"/>
            <a:r>
              <a:rPr lang="fr-FR" sz="2400" b="1" dirty="0" err="1" smtClean="0">
                <a:latin typeface="AR CENA" pitchFamily="2" charset="0"/>
              </a:rPr>
              <a:t>Mayaka</a:t>
            </a:r>
            <a:endParaRPr lang="fr-FR" sz="2400" b="1" dirty="0" smtClean="0">
              <a:latin typeface="AR CENA" pitchFamily="2" charset="0"/>
            </a:endParaRPr>
          </a:p>
        </p:txBody>
      </p:sp>
      <p:sp>
        <p:nvSpPr>
          <p:cNvPr id="7" name="ZoneTexte 6">
            <a:hlinkClick r:id="rId4" action="ppaction://hlinksldjump"/>
          </p:cNvPr>
          <p:cNvSpPr txBox="1"/>
          <p:nvPr/>
        </p:nvSpPr>
        <p:spPr>
          <a:xfrm>
            <a:off x="2483768" y="5157192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AR CENA" pitchFamily="2" charset="0"/>
              </a:rPr>
              <a:t>Nika</a:t>
            </a:r>
          </a:p>
          <a:p>
            <a:pPr algn="ctr"/>
            <a:r>
              <a:rPr lang="fr-FR" sz="2000" b="1" dirty="0" err="1" smtClean="0">
                <a:latin typeface="AR CENA" pitchFamily="2" charset="0"/>
              </a:rPr>
              <a:t>Tonbé</a:t>
            </a:r>
            <a:r>
              <a:rPr lang="fr-FR" sz="2000" b="1" dirty="0" smtClean="0">
                <a:latin typeface="AR CENA" pitchFamily="2" charset="0"/>
              </a:rPr>
              <a:t> </a:t>
            </a:r>
            <a:r>
              <a:rPr lang="fr-FR" sz="2000" b="1" dirty="0" err="1" smtClean="0">
                <a:latin typeface="AR CENA" pitchFamily="2" charset="0"/>
              </a:rPr>
              <a:t>Lévé</a:t>
            </a:r>
            <a:endParaRPr lang="fr-FR" sz="2000" b="1" dirty="0">
              <a:latin typeface="AR CENA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660232" y="6453336"/>
            <a:ext cx="23159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dirty="0" smtClean="0"/>
              <a:t>Equipe TICE Académie Martinique</a:t>
            </a:r>
            <a:endParaRPr lang="fr-FR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9552" y="1"/>
            <a:ext cx="7772400" cy="764704"/>
          </a:xfrm>
        </p:spPr>
        <p:txBody>
          <a:bodyPr/>
          <a:lstStyle/>
          <a:p>
            <a:r>
              <a:rPr lang="fr-FR" dirty="0" smtClean="0">
                <a:latin typeface="AR CENA" pitchFamily="2" charset="0"/>
              </a:rPr>
              <a:t>Les pas en </a:t>
            </a:r>
            <a:r>
              <a:rPr lang="fr-FR" dirty="0" err="1" smtClean="0">
                <a:latin typeface="AR CENA" pitchFamily="2" charset="0"/>
              </a:rPr>
              <a:t>kalenda</a:t>
            </a:r>
            <a:endParaRPr lang="fr-FR" dirty="0">
              <a:latin typeface="AR CENA" pitchFamily="2" charset="0"/>
            </a:endParaRPr>
          </a:p>
        </p:txBody>
      </p:sp>
      <p:pic>
        <p:nvPicPr>
          <p:cNvPr id="4" name="Alé_viré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3240000" y="1188000"/>
            <a:ext cx="2664000" cy="1998000"/>
          </a:xfrm>
          <a:prstGeom prst="rect">
            <a:avLst/>
          </a:prstGeom>
        </p:spPr>
      </p:pic>
      <p:pic>
        <p:nvPicPr>
          <p:cNvPr id="5" name="Ralé_déyé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6120000" y="1188000"/>
            <a:ext cx="2664000" cy="1998000"/>
          </a:xfrm>
          <a:prstGeom prst="rect">
            <a:avLst/>
          </a:prstGeom>
        </p:spPr>
      </p:pic>
      <p:pic>
        <p:nvPicPr>
          <p:cNvPr id="6" name="kouri_douvan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360000" y="1188000"/>
            <a:ext cx="2664000" cy="1998000"/>
          </a:xfrm>
          <a:prstGeom prst="rect">
            <a:avLst/>
          </a:prstGeom>
        </p:spPr>
      </p:pic>
      <p:pic>
        <p:nvPicPr>
          <p:cNvPr id="7" name="Ouvé_fémen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="" xmlns:p14="http://schemas.microsoft.com/office/powerpoint/2010/main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360000" y="3789040"/>
            <a:ext cx="2664000" cy="1998000"/>
          </a:xfrm>
          <a:prstGeom prst="rect">
            <a:avLst/>
          </a:prstGeom>
        </p:spPr>
      </p:pic>
      <p:pic>
        <p:nvPicPr>
          <p:cNvPr id="8" name="Glisé.wmv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3240000" y="3789040"/>
            <a:ext cx="2664000" cy="1998000"/>
          </a:xfrm>
          <a:prstGeom prst="rect">
            <a:avLst/>
          </a:prstGeom>
        </p:spPr>
      </p:pic>
      <p:pic>
        <p:nvPicPr>
          <p:cNvPr id="9" name="Bidjin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="" xmlns:p14="http://schemas.microsoft.com/office/powerpoint/2010/main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6120000" y="3789040"/>
            <a:ext cx="2664000" cy="1998000"/>
          </a:xfrm>
          <a:prstGeom prst="rect">
            <a:avLst/>
          </a:prstGeom>
        </p:spPr>
      </p:pic>
      <p:sp>
        <p:nvSpPr>
          <p:cNvPr id="10" name="ZoneTexte 9">
            <a:hlinkClick r:id="rId20" action="ppaction://hlinksldjump"/>
          </p:cNvPr>
          <p:cNvSpPr txBox="1"/>
          <p:nvPr/>
        </p:nvSpPr>
        <p:spPr>
          <a:xfrm>
            <a:off x="539552" y="836712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latin typeface="AR CENA" pitchFamily="2" charset="0"/>
                <a:hlinkClick r:id="rId20" action="ppaction://hlinksldjump"/>
              </a:rPr>
              <a:t>Kouri</a:t>
            </a:r>
            <a:r>
              <a:rPr lang="fr-FR" sz="2000" dirty="0" smtClean="0">
                <a:latin typeface="AR CENA" pitchFamily="2" charset="0"/>
                <a:hlinkClick r:id="rId20" action="ppaction://hlinksldjump"/>
              </a:rPr>
              <a:t> Douvan</a:t>
            </a:r>
            <a:endParaRPr lang="fr-FR" sz="2000" dirty="0">
              <a:latin typeface="AR CENA" pitchFamily="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707904" y="836712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latin typeface="AR CENA" pitchFamily="2" charset="0"/>
                <a:hlinkClick r:id="rId21" action="ppaction://hlinksldjump"/>
              </a:rPr>
              <a:t>Alé</a:t>
            </a:r>
            <a:r>
              <a:rPr lang="fr-FR" sz="2000" dirty="0" smtClean="0">
                <a:latin typeface="AR CENA" pitchFamily="2" charset="0"/>
                <a:hlinkClick r:id="rId21" action="ppaction://hlinksldjump"/>
              </a:rPr>
              <a:t> Viré</a:t>
            </a:r>
            <a:endParaRPr lang="fr-FR" sz="2000" dirty="0">
              <a:latin typeface="AR CENA" pitchFamily="2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372200" y="836712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latin typeface="AR CENA" pitchFamily="2" charset="0"/>
                <a:hlinkClick r:id="rId22" action="ppaction://hlinksldjump"/>
              </a:rPr>
              <a:t>Ralé</a:t>
            </a:r>
            <a:r>
              <a:rPr lang="fr-FR" sz="2000" dirty="0" smtClean="0">
                <a:latin typeface="AR CENA" pitchFamily="2" charset="0"/>
                <a:hlinkClick r:id="rId22" action="ppaction://hlinksldjump"/>
              </a:rPr>
              <a:t> </a:t>
            </a:r>
            <a:r>
              <a:rPr lang="fr-FR" sz="2000" dirty="0" err="1" smtClean="0">
                <a:latin typeface="AR CENA" pitchFamily="2" charset="0"/>
                <a:hlinkClick r:id="rId22" action="ppaction://hlinksldjump"/>
              </a:rPr>
              <a:t>déyé</a:t>
            </a:r>
            <a:endParaRPr lang="fr-FR" sz="2000" dirty="0">
              <a:latin typeface="AR CENA" pitchFamily="2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83568" y="3429000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latin typeface="AR CENA" pitchFamily="2" charset="0"/>
                <a:hlinkClick r:id="rId23" action="ppaction://hlinksldjump"/>
              </a:rPr>
              <a:t>Ouvé</a:t>
            </a:r>
            <a:r>
              <a:rPr lang="fr-FR" sz="2000" dirty="0" smtClean="0">
                <a:latin typeface="AR CENA" pitchFamily="2" charset="0"/>
                <a:hlinkClick r:id="rId23" action="ppaction://hlinksldjump"/>
              </a:rPr>
              <a:t> </a:t>
            </a:r>
            <a:r>
              <a:rPr lang="fr-FR" sz="2000" dirty="0" err="1" smtClean="0">
                <a:latin typeface="AR CENA" pitchFamily="2" charset="0"/>
                <a:hlinkClick r:id="rId23" action="ppaction://hlinksldjump"/>
              </a:rPr>
              <a:t>fémen</a:t>
            </a:r>
            <a:endParaRPr lang="fr-FR" sz="2000" dirty="0">
              <a:latin typeface="AR CENA" pitchFamily="2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563888" y="3429000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latin typeface="AR CENA" pitchFamily="2" charset="0"/>
                <a:hlinkClick r:id="rId24" action="ppaction://hlinksldjump"/>
              </a:rPr>
              <a:t>Glisé</a:t>
            </a:r>
            <a:endParaRPr lang="fr-FR" sz="2000" dirty="0">
              <a:latin typeface="AR CENA" pitchFamily="2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372200" y="3429000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latin typeface="AR CENA" pitchFamily="2" charset="0"/>
                <a:hlinkClick r:id="rId25" action="ppaction://hlinksldjump"/>
              </a:rPr>
              <a:t>Bidjin</a:t>
            </a:r>
            <a:endParaRPr lang="fr-FR" sz="2000" dirty="0">
              <a:latin typeface="AR CENA" pitchFamily="2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660232" y="6453336"/>
            <a:ext cx="23159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dirty="0" smtClean="0"/>
              <a:t>Equipe TICE Académie Martinique</a:t>
            </a:r>
            <a:endParaRPr lang="fr-FR" sz="10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0" y="6488668"/>
            <a:ext cx="3059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hlinkClick r:id="rId26" action="ppaction://hlinksldjump"/>
              </a:rPr>
              <a:t>Retour  "Les pas en </a:t>
            </a:r>
            <a:r>
              <a:rPr lang="fr-FR" sz="1400" b="1" dirty="0" err="1" smtClean="0">
                <a:hlinkClick r:id="rId26" action="ppaction://hlinksldjump"/>
              </a:rPr>
              <a:t>Kalennda</a:t>
            </a:r>
            <a:r>
              <a:rPr lang="fr-FR" sz="1400" b="1" dirty="0" smtClean="0">
                <a:hlinkClick r:id="rId26" action="ppaction://hlinksldjump"/>
              </a:rPr>
              <a:t>"</a:t>
            </a:r>
            <a:endParaRPr lang="fr-FR" sz="14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2123728" y="5877272"/>
            <a:ext cx="478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 CENA" pitchFamily="2" charset="0"/>
              </a:rPr>
              <a:t>Cliquer sur le titre pour afficher la vidéo en grand format</a:t>
            </a:r>
            <a:endParaRPr lang="fr-FR" i="1" dirty="0">
              <a:solidFill>
                <a:schemeClr val="tx1">
                  <a:lumMod val="75000"/>
                  <a:lumOff val="25000"/>
                </a:schemeClr>
              </a:solidFill>
              <a:latin typeface="AR CENA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288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fr-FR" dirty="0" smtClean="0">
                <a:latin typeface="AR CENA" pitchFamily="2" charset="0"/>
              </a:rPr>
              <a:t>Les pas </a:t>
            </a:r>
            <a:r>
              <a:rPr lang="fr-FR" dirty="0">
                <a:latin typeface="AR CENA" pitchFamily="2" charset="0"/>
              </a:rPr>
              <a:t>en </a:t>
            </a:r>
            <a:r>
              <a:rPr lang="fr-FR" dirty="0" err="1">
                <a:latin typeface="AR CENA" pitchFamily="2" charset="0"/>
              </a:rPr>
              <a:t>kalenda</a:t>
            </a:r>
            <a:endParaRPr lang="fr-FR" dirty="0">
              <a:latin typeface="AR CENA" pitchFamily="2" charset="0"/>
            </a:endParaRPr>
          </a:p>
        </p:txBody>
      </p:sp>
      <p:pic>
        <p:nvPicPr>
          <p:cNvPr id="3" name="Ajounout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360000" y="1188000"/>
            <a:ext cx="2664000" cy="1998000"/>
          </a:xfrm>
          <a:prstGeom prst="rect">
            <a:avLst/>
          </a:prstGeom>
        </p:spPr>
      </p:pic>
      <p:pic>
        <p:nvPicPr>
          <p:cNvPr id="4" name="Bodzé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3240000" y="1188000"/>
            <a:ext cx="2664000" cy="1998000"/>
          </a:xfrm>
          <a:prstGeom prst="rect">
            <a:avLst/>
          </a:prstGeom>
        </p:spPr>
      </p:pic>
      <p:pic>
        <p:nvPicPr>
          <p:cNvPr id="5" name="Djaka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6120000" y="1188000"/>
            <a:ext cx="2664000" cy="1998000"/>
          </a:xfrm>
          <a:prstGeom prst="rect">
            <a:avLst/>
          </a:prstGeom>
        </p:spPr>
      </p:pic>
      <p:pic>
        <p:nvPicPr>
          <p:cNvPr id="6" name="Gragé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="" xmlns:p14="http://schemas.microsoft.com/office/powerpoint/2010/main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360000" y="3780000"/>
            <a:ext cx="2664000" cy="1998000"/>
          </a:xfrm>
          <a:prstGeom prst="rect">
            <a:avLst/>
          </a:prstGeom>
        </p:spPr>
      </p:pic>
      <p:pic>
        <p:nvPicPr>
          <p:cNvPr id="7" name="Kabel.wmv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3241844" y="3780000"/>
            <a:ext cx="2664000" cy="1998000"/>
          </a:xfrm>
          <a:prstGeom prst="rect">
            <a:avLst/>
          </a:prstGeom>
        </p:spPr>
      </p:pic>
      <p:pic>
        <p:nvPicPr>
          <p:cNvPr id="8" name="Mayaka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="" xmlns:p14="http://schemas.microsoft.com/office/powerpoint/2010/main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6120000" y="3780000"/>
            <a:ext cx="2664000" cy="1998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1560" y="836712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latin typeface="AR CENA" pitchFamily="2" charset="0"/>
                <a:hlinkClick r:id="rId20" action="ppaction://hlinksldjump"/>
              </a:rPr>
              <a:t>Ajounout</a:t>
            </a:r>
            <a:endParaRPr lang="fr-FR" sz="2000" dirty="0">
              <a:latin typeface="AR CENA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491880" y="836712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latin typeface="AR CENA" pitchFamily="2" charset="0"/>
                <a:hlinkClick r:id="rId21" action="ppaction://hlinksldjump"/>
              </a:rPr>
              <a:t>Bodzé</a:t>
            </a:r>
            <a:endParaRPr lang="fr-FR" sz="2000" dirty="0">
              <a:latin typeface="AR CENA" pitchFamily="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300192" y="836712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latin typeface="AR CENA" pitchFamily="2" charset="0"/>
                <a:hlinkClick r:id="rId22" action="ppaction://hlinksldjump"/>
              </a:rPr>
              <a:t>Djaka</a:t>
            </a:r>
            <a:endParaRPr lang="fr-FR" sz="2000" dirty="0">
              <a:latin typeface="AR CENA" pitchFamily="2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11560" y="3420331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latin typeface="AR CENA" pitchFamily="2" charset="0"/>
                <a:hlinkClick r:id="rId23" action="ppaction://hlinksldjump"/>
              </a:rPr>
              <a:t>Gragé</a:t>
            </a:r>
            <a:endParaRPr lang="fr-FR" sz="2000" dirty="0">
              <a:latin typeface="AR CENA" pitchFamily="2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491880" y="3443848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latin typeface="AR CENA" pitchFamily="2" charset="0"/>
                <a:hlinkClick r:id="rId24" action="ppaction://hlinksldjump"/>
              </a:rPr>
              <a:t>Kabel</a:t>
            </a:r>
            <a:endParaRPr lang="fr-FR" sz="2000" dirty="0">
              <a:latin typeface="AR CENA" pitchFamily="2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300192" y="3443848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latin typeface="AR CENA" pitchFamily="2" charset="0"/>
                <a:hlinkClick r:id="rId25" action="ppaction://hlinksldjump"/>
              </a:rPr>
              <a:t>Mayaka</a:t>
            </a:r>
            <a:endParaRPr lang="fr-FR" sz="2000" dirty="0">
              <a:latin typeface="AR CENA" pitchFamily="2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660232" y="6453336"/>
            <a:ext cx="23159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dirty="0" smtClean="0"/>
              <a:t>Equipe TICE Académie Martinique</a:t>
            </a:r>
            <a:endParaRPr lang="fr-FR" sz="10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0" y="6488668"/>
            <a:ext cx="3059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hlinkClick r:id="rId26" action="ppaction://hlinksldjump"/>
              </a:rPr>
              <a:t>Retour  "Les pas en </a:t>
            </a:r>
            <a:r>
              <a:rPr lang="fr-FR" sz="1400" b="1" dirty="0" err="1" smtClean="0">
                <a:hlinkClick r:id="rId26" action="ppaction://hlinksldjump"/>
              </a:rPr>
              <a:t>Kalennda</a:t>
            </a:r>
            <a:r>
              <a:rPr lang="fr-FR" sz="1400" b="1" dirty="0" smtClean="0">
                <a:hlinkClick r:id="rId26" action="ppaction://hlinksldjump"/>
              </a:rPr>
              <a:t>"</a:t>
            </a:r>
            <a:endParaRPr lang="fr-FR" sz="14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2123728" y="5877272"/>
            <a:ext cx="478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 CENA" pitchFamily="2" charset="0"/>
              </a:rPr>
              <a:t>Cliquer sur le titre pour afficher la vidéo en grand format</a:t>
            </a:r>
            <a:endParaRPr lang="fr-FR" i="1" dirty="0">
              <a:solidFill>
                <a:schemeClr val="tx1">
                  <a:lumMod val="75000"/>
                  <a:lumOff val="25000"/>
                </a:schemeClr>
              </a:solidFill>
              <a:latin typeface="AR CENA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295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fr-FR" dirty="0" smtClean="0">
                <a:latin typeface="AR CENA" pitchFamily="2" charset="0"/>
              </a:rPr>
              <a:t>Les pas </a:t>
            </a:r>
            <a:r>
              <a:rPr lang="fr-FR" dirty="0">
                <a:latin typeface="AR CENA" pitchFamily="2" charset="0"/>
              </a:rPr>
              <a:t>en </a:t>
            </a:r>
            <a:r>
              <a:rPr lang="fr-FR" dirty="0" err="1">
                <a:latin typeface="AR CENA" pitchFamily="2" charset="0"/>
              </a:rPr>
              <a:t>kalenda</a:t>
            </a:r>
            <a:endParaRPr lang="fr-FR" dirty="0">
              <a:latin typeface="AR CENA" pitchFamily="2" charset="0"/>
            </a:endParaRPr>
          </a:p>
        </p:txBody>
      </p:sp>
      <p:pic>
        <p:nvPicPr>
          <p:cNvPr id="3" name="Nika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43608" y="1297391"/>
            <a:ext cx="3048000" cy="2286000"/>
          </a:xfrm>
          <a:prstGeom prst="rect">
            <a:avLst/>
          </a:prstGeom>
        </p:spPr>
      </p:pic>
      <p:pic>
        <p:nvPicPr>
          <p:cNvPr id="4" name="Tonbé_lévé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860032" y="1297391"/>
            <a:ext cx="3048000" cy="2286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75656" y="908720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AR CENA" pitchFamily="2" charset="0"/>
                <a:hlinkClick r:id="rId8" action="ppaction://hlinksldjump"/>
              </a:rPr>
              <a:t>Nika</a:t>
            </a:r>
            <a:endParaRPr lang="fr-FR" sz="2000" dirty="0">
              <a:latin typeface="AR CENA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148064" y="908720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latin typeface="AR CENA" pitchFamily="2" charset="0"/>
                <a:hlinkClick r:id="rId9" action="ppaction://hlinksldjump"/>
              </a:rPr>
              <a:t>Tonbé</a:t>
            </a:r>
            <a:r>
              <a:rPr lang="fr-FR" sz="2000" dirty="0" smtClean="0">
                <a:latin typeface="AR CENA" pitchFamily="2" charset="0"/>
                <a:hlinkClick r:id="rId9" action="ppaction://hlinksldjump"/>
              </a:rPr>
              <a:t> </a:t>
            </a:r>
            <a:r>
              <a:rPr lang="fr-FR" sz="2000" dirty="0" err="1" smtClean="0">
                <a:latin typeface="AR CENA" pitchFamily="2" charset="0"/>
                <a:hlinkClick r:id="rId9" action="ppaction://hlinksldjump"/>
              </a:rPr>
              <a:t>lévé</a:t>
            </a:r>
            <a:endParaRPr lang="fr-FR" sz="2000" dirty="0">
              <a:latin typeface="AR CENA" pitchFamily="2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660232" y="6453336"/>
            <a:ext cx="23159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dirty="0" smtClean="0"/>
              <a:t>Equipe TICE Académie Martinique</a:t>
            </a:r>
            <a:endParaRPr lang="fr-FR" sz="10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0" y="6488668"/>
            <a:ext cx="3059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hlinkClick r:id="rId10" action="ppaction://hlinksldjump"/>
              </a:rPr>
              <a:t>Retour  "Les pas en </a:t>
            </a:r>
            <a:r>
              <a:rPr lang="fr-FR" sz="1400" b="1" dirty="0" err="1" smtClean="0">
                <a:hlinkClick r:id="rId10" action="ppaction://hlinksldjump"/>
              </a:rPr>
              <a:t>Kalennda</a:t>
            </a:r>
            <a:r>
              <a:rPr lang="fr-FR" sz="1400" b="1" dirty="0" smtClean="0">
                <a:hlinkClick r:id="rId10" action="ppaction://hlinksldjump"/>
              </a:rPr>
              <a:t>"</a:t>
            </a:r>
            <a:endParaRPr lang="fr-FR" sz="14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2051720" y="3717032"/>
            <a:ext cx="478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 CENA" pitchFamily="2" charset="0"/>
              </a:rPr>
              <a:t>Cliquer sur le titre pour afficher la vidéo en grand format</a:t>
            </a:r>
            <a:endParaRPr lang="fr-FR" i="1" dirty="0">
              <a:solidFill>
                <a:schemeClr val="tx1">
                  <a:lumMod val="75000"/>
                  <a:lumOff val="25000"/>
                </a:schemeClr>
              </a:solidFill>
              <a:latin typeface="AR CENA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625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fr-FR" dirty="0" smtClean="0">
                <a:latin typeface="AR CENA" pitchFamily="2" charset="0"/>
              </a:rPr>
              <a:t>KOURI DOUVAN</a:t>
            </a:r>
            <a:endParaRPr lang="fr-FR" dirty="0">
              <a:latin typeface="AR CENA" pitchFamily="2" charset="0"/>
            </a:endParaRPr>
          </a:p>
        </p:txBody>
      </p:sp>
      <p:pic>
        <p:nvPicPr>
          <p:cNvPr id="3" name="kouri_douvan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31640" y="1340768"/>
            <a:ext cx="6720000" cy="504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660232" y="6453336"/>
            <a:ext cx="23159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dirty="0" smtClean="0"/>
              <a:t>Equipe TICE Académie Martinique</a:t>
            </a:r>
            <a:endParaRPr lang="fr-FR" sz="10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6488668"/>
            <a:ext cx="1547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hlinkClick r:id="rId5" action="ppaction://hlinksldjump"/>
              </a:rPr>
              <a:t>Retour </a:t>
            </a:r>
            <a:endParaRPr lang="fr-FR" sz="1400" b="1" dirty="0"/>
          </a:p>
        </p:txBody>
      </p:sp>
    </p:spTree>
    <p:extLst>
      <p:ext uri="{BB962C8B-B14F-4D97-AF65-F5344CB8AC3E}">
        <p14:creationId xmlns="" xmlns:p14="http://schemas.microsoft.com/office/powerpoint/2010/main" val="13489542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r>
              <a:rPr lang="fr-FR" dirty="0" smtClean="0">
                <a:latin typeface="AR CENA" pitchFamily="2" charset="0"/>
              </a:rPr>
              <a:t>ALE VIRE</a:t>
            </a:r>
            <a:endParaRPr lang="fr-FR" dirty="0">
              <a:latin typeface="AR CENA" pitchFamily="2" charset="0"/>
            </a:endParaRPr>
          </a:p>
        </p:txBody>
      </p:sp>
      <p:pic>
        <p:nvPicPr>
          <p:cNvPr id="3" name="Alé_viré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87624" y="980728"/>
            <a:ext cx="6720000" cy="504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660232" y="6453336"/>
            <a:ext cx="23159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dirty="0" smtClean="0"/>
              <a:t>Equipe TICE Académie Martinique</a:t>
            </a:r>
            <a:endParaRPr lang="fr-FR" sz="10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6488668"/>
            <a:ext cx="1547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hlinkClick r:id="rId5" action="ppaction://hlinksldjump"/>
              </a:rPr>
              <a:t>Retour </a:t>
            </a:r>
            <a:endParaRPr lang="fr-FR" sz="1400" b="1" dirty="0"/>
          </a:p>
        </p:txBody>
      </p:sp>
    </p:spTree>
    <p:extLst>
      <p:ext uri="{BB962C8B-B14F-4D97-AF65-F5344CB8AC3E}">
        <p14:creationId xmlns="" xmlns:p14="http://schemas.microsoft.com/office/powerpoint/2010/main" val="10328784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r>
              <a:rPr lang="fr-FR" dirty="0" smtClean="0">
                <a:latin typeface="AR CENA" pitchFamily="2" charset="0"/>
              </a:rPr>
              <a:t>RALE DEYE</a:t>
            </a:r>
            <a:endParaRPr lang="fr-FR" dirty="0">
              <a:latin typeface="AR CENA" pitchFamily="2" charset="0"/>
            </a:endParaRPr>
          </a:p>
        </p:txBody>
      </p:sp>
      <p:pic>
        <p:nvPicPr>
          <p:cNvPr id="3" name="Ralé_déyé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31640" y="1124744"/>
            <a:ext cx="6720000" cy="504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660232" y="6453336"/>
            <a:ext cx="23159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dirty="0" smtClean="0"/>
              <a:t>Equipe TICE Académie Martinique</a:t>
            </a:r>
            <a:endParaRPr lang="fr-FR" sz="10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6488668"/>
            <a:ext cx="1547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hlinkClick r:id="rId5" action="ppaction://hlinksldjump"/>
              </a:rPr>
              <a:t>Retour </a:t>
            </a:r>
            <a:endParaRPr lang="fr-FR" sz="1400" b="1" dirty="0"/>
          </a:p>
        </p:txBody>
      </p:sp>
    </p:spTree>
    <p:extLst>
      <p:ext uri="{BB962C8B-B14F-4D97-AF65-F5344CB8AC3E}">
        <p14:creationId xmlns="" xmlns:p14="http://schemas.microsoft.com/office/powerpoint/2010/main" val="30553425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165</TotalTime>
  <Words>522</Words>
  <Application>Microsoft Office PowerPoint</Application>
  <PresentationFormat>Affichage à l'écran (4:3)</PresentationFormat>
  <Paragraphs>147</Paragraphs>
  <Slides>20</Slides>
  <Notes>0</Notes>
  <HiddenSlides>14</HiddenSlides>
  <MMClips>28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Diapositive 1</vt:lpstr>
      <vt:lpstr>Diapositive 2</vt:lpstr>
      <vt:lpstr>Diapositive 3</vt:lpstr>
      <vt:lpstr>Les pas en kalenda</vt:lpstr>
      <vt:lpstr>Les pas en kalenda</vt:lpstr>
      <vt:lpstr>Les pas en kalenda</vt:lpstr>
      <vt:lpstr>KOURI DOUVAN</vt:lpstr>
      <vt:lpstr>ALE VIRE</vt:lpstr>
      <vt:lpstr>RALE DEYE</vt:lpstr>
      <vt:lpstr>OUVE FEMEN</vt:lpstr>
      <vt:lpstr>GLISE</vt:lpstr>
      <vt:lpstr>BIDJIN</vt:lpstr>
      <vt:lpstr>AJOUNOUT</vt:lpstr>
      <vt:lpstr>BODZE</vt:lpstr>
      <vt:lpstr>DJAKA</vt:lpstr>
      <vt:lpstr>GRAGE</vt:lpstr>
      <vt:lpstr>KABEL</vt:lpstr>
      <vt:lpstr>MAYAKA</vt:lpstr>
      <vt:lpstr>NIKA</vt:lpstr>
      <vt:lpstr>TONBE LEVE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 en bélé</dc:title>
  <dc:creator>nico</dc:creator>
  <cp:lastModifiedBy>FredoBen</cp:lastModifiedBy>
  <cp:revision>34</cp:revision>
  <dcterms:created xsi:type="dcterms:W3CDTF">2012-11-29T00:20:02Z</dcterms:created>
  <dcterms:modified xsi:type="dcterms:W3CDTF">2013-06-04T00:41:41Z</dcterms:modified>
</cp:coreProperties>
</file>