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256" r:id="rId4"/>
    <p:sldId id="257" r:id="rId5"/>
    <p:sldId id="258" r:id="rId6"/>
    <p:sldId id="260" r:id="rId7"/>
    <p:sldId id="261" r:id="rId8"/>
    <p:sldId id="262" r:id="rId9"/>
    <p:sldId id="263" r:id="rId10"/>
    <p:sldId id="264" r:id="rId11"/>
    <p:sldId id="265" r:id="rId12"/>
    <p:sldId id="266" r:id="rId13"/>
    <p:sldId id="268" r:id="rId14"/>
    <p:sldId id="270" r:id="rId15"/>
    <p:sldId id="271" r:id="rId16"/>
    <p:sldId id="272" r:id="rId17"/>
    <p:sldId id="269"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6699"/>
    <a:srgbClr val="0099FF"/>
    <a:srgbClr val="660033"/>
    <a:srgbClr val="0000CC"/>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9" d="100"/>
          <a:sy n="39" d="100"/>
        </p:scale>
        <p:origin x="-84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2370691061"/>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311717998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72607142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299636307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162432717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4724738-6912-43BA-B999-B635E6B96D63}" type="datetimeFigureOut">
              <a:rPr lang="ar-SA" smtClean="0"/>
              <a:pPr/>
              <a:t>06/01/34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3727854354"/>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4724738-6912-43BA-B999-B635E6B96D63}" type="datetimeFigureOut">
              <a:rPr lang="ar-SA" smtClean="0"/>
              <a:pPr/>
              <a:t>06/01/34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164295718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4724738-6912-43BA-B999-B635E6B96D63}" type="datetimeFigureOut">
              <a:rPr lang="ar-SA" smtClean="0"/>
              <a:pPr/>
              <a:t>06/01/34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4209032753"/>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724738-6912-43BA-B999-B635E6B96D63}" type="datetimeFigureOut">
              <a:rPr lang="ar-SA" smtClean="0"/>
              <a:pPr/>
              <a:t>06/01/34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184058298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724738-6912-43BA-B999-B635E6B96D63}" type="datetimeFigureOut">
              <a:rPr lang="ar-SA" smtClean="0"/>
              <a:pPr/>
              <a:t>06/01/34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136528377"/>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724738-6912-43BA-B999-B635E6B96D63}" type="datetimeFigureOut">
              <a:rPr lang="ar-SA" smtClean="0"/>
              <a:pPr/>
              <a:t>06/01/34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153255709"/>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724738-6912-43BA-B999-B635E6B96D63}" type="datetimeFigureOut">
              <a:rPr lang="ar-SA" smtClean="0"/>
              <a:pPr/>
              <a:t>06/01/34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AD44A62-0B8D-46B3-A234-2A21E6578B5A}" type="slidenum">
              <a:rPr lang="ar-SA" smtClean="0"/>
              <a:pPr/>
              <a:t>‹#›</a:t>
            </a:fld>
            <a:endParaRPr lang="ar-SA"/>
          </a:p>
        </p:txBody>
      </p:sp>
    </p:spTree>
    <p:extLst>
      <p:ext uri="{BB962C8B-B14F-4D97-AF65-F5344CB8AC3E}">
        <p14:creationId xmlns:p14="http://schemas.microsoft.com/office/powerpoint/2010/main" xmlns="" val="351815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175D26F-529D-496A-92AB-F66D6EBA7AA1}"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2CB73C-1572-41B2-A029-B006A121281C}" type="slidenum">
              <a:rPr lang="ar-SA" smtClean="0">
                <a:solidFill>
                  <a:prstClr val="black">
                    <a:tint val="75000"/>
                  </a:prstClr>
                </a:solidFill>
              </a:rPr>
              <a:pPr/>
              <a:t>‹#›</a:t>
            </a:fld>
            <a:endParaRPr lang="ar-SA">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C333F64-2C9F-4C2C-A2C6-2CB38C067D84}" type="datetimeFigureOut">
              <a:rPr lang="ar-SA" smtClean="0">
                <a:solidFill>
                  <a:prstClr val="black">
                    <a:tint val="75000"/>
                  </a:prstClr>
                </a:solidFill>
              </a:rPr>
              <a:pPr/>
              <a:t>06/01/34</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445463F-56F8-43DF-B171-3B48AB4A2733}" type="slidenum">
              <a:rPr lang="ar-SA" smtClean="0">
                <a:solidFill>
                  <a:prstClr val="black">
                    <a:tint val="75000"/>
                  </a:prstClr>
                </a:solidFill>
              </a:rPr>
              <a:pPr/>
              <a:t>‹#›</a:t>
            </a:fld>
            <a:endParaRPr lang="ar-SA">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4.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4.jpeg"/><Relationship Id="rId1" Type="http://schemas.openxmlformats.org/officeDocument/2006/relationships/slideLayout" Target="../slideLayouts/slideLayout23.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jpeg"/><Relationship Id="rId1" Type="http://schemas.openxmlformats.org/officeDocument/2006/relationships/slideLayout" Target="../slideLayouts/slideLayout24.xml"/><Relationship Id="rId5" Type="http://schemas.openxmlformats.org/officeDocument/2006/relationships/image" Target="../media/image24.jpeg"/><Relationship Id="rId4" Type="http://schemas.openxmlformats.org/officeDocument/2006/relationships/image" Target="../media/image23.jpeg"/></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3000"/>
            <a:lum/>
          </a:blip>
          <a:srcRect/>
          <a:stretch>
            <a:fillRect t="-17000" b="-17000"/>
          </a:stretch>
        </a:blipFill>
        <a:effectLst/>
      </p:bgPr>
    </p:bg>
    <p:spTree>
      <p:nvGrpSpPr>
        <p:cNvPr id="1" name=""/>
        <p:cNvGrpSpPr/>
        <p:nvPr/>
      </p:nvGrpSpPr>
      <p:grpSpPr>
        <a:xfrm>
          <a:off x="0" y="0"/>
          <a:ext cx="0" cy="0"/>
          <a:chOff x="0" y="0"/>
          <a:chExt cx="0" cy="0"/>
        </a:xfrm>
      </p:grpSpPr>
      <p:sp>
        <p:nvSpPr>
          <p:cNvPr id="3" name="مستطيل 2"/>
          <p:cNvSpPr/>
          <p:nvPr/>
        </p:nvSpPr>
        <p:spPr>
          <a:xfrm>
            <a:off x="2123728" y="2492896"/>
            <a:ext cx="4605050" cy="1446550"/>
          </a:xfrm>
          <a:prstGeom prst="rect">
            <a:avLst/>
          </a:prstGeom>
          <a:noFill/>
        </p:spPr>
        <p:txBody>
          <a:bodyPr wrap="square" lIns="91440" tIns="45720" rIns="91440" bIns="45720">
            <a:spAutoFit/>
          </a:bodyPr>
          <a:lstStyle/>
          <a:p>
            <a:pPr algn="ctr"/>
            <a:r>
              <a:rPr lang="en-US"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Obesity</a:t>
            </a:r>
            <a:endParaRPr lang="ar-SA" sz="8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xmlns="" val="44511140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51.jpg"/>
          <p:cNvPicPr>
            <a:picLocks noChangeAspect="1"/>
          </p:cNvPicPr>
          <p:nvPr/>
        </p:nvPicPr>
        <p:blipFill>
          <a:blip r:embed="rId2" cstate="print">
            <a:lum bright="-60000" contrast="46000"/>
          </a:blip>
          <a:stretch>
            <a:fillRect/>
          </a:stretch>
        </p:blipFill>
        <p:spPr>
          <a:xfrm>
            <a:off x="5072066" y="3857628"/>
            <a:ext cx="4071934" cy="3000372"/>
          </a:xfrm>
          <a:prstGeom prst="rect">
            <a:avLst/>
          </a:prstGeom>
        </p:spPr>
      </p:pic>
      <p:pic>
        <p:nvPicPr>
          <p:cNvPr id="5" name="Picture 4" descr="untitled.png"/>
          <p:cNvPicPr>
            <a:picLocks noChangeAspect="1"/>
          </p:cNvPicPr>
          <p:nvPr/>
        </p:nvPicPr>
        <p:blipFill>
          <a:blip r:embed="rId3" cstate="print">
            <a:lum bright="67000" contrast="-65000"/>
          </a:blip>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5114932" cy="1143000"/>
          </a:xfrm>
        </p:spPr>
        <p:txBody>
          <a:bodyPr>
            <a:normAutofit/>
          </a:bodyPr>
          <a:lstStyle/>
          <a:p>
            <a:pPr algn="l"/>
            <a:r>
              <a:rPr lang="en-US" sz="2800" dirty="0" smtClean="0">
                <a:solidFill>
                  <a:srgbClr val="FF0000"/>
                </a:solidFill>
                <a:latin typeface="Arial Narrow" pitchFamily="34" charset="0"/>
              </a:rPr>
              <a:t>Are there nutritional supplements appropriate for weight loss?</a:t>
            </a:r>
            <a:endParaRPr lang="en-US" sz="2800" dirty="0">
              <a:solidFill>
                <a:srgbClr val="FF0000"/>
              </a:solidFill>
              <a:latin typeface="Arial Narrow" pitchFamily="34" charset="0"/>
            </a:endParaRPr>
          </a:p>
        </p:txBody>
      </p:sp>
      <p:sp>
        <p:nvSpPr>
          <p:cNvPr id="3" name="Content Placeholder 2"/>
          <p:cNvSpPr>
            <a:spLocks noGrp="1"/>
          </p:cNvSpPr>
          <p:nvPr>
            <p:ph idx="1"/>
          </p:nvPr>
        </p:nvSpPr>
        <p:spPr>
          <a:xfrm>
            <a:off x="0" y="1857364"/>
            <a:ext cx="5000660" cy="4714907"/>
          </a:xfrm>
        </p:spPr>
        <p:txBody>
          <a:bodyPr>
            <a:normAutofit/>
          </a:bodyPr>
          <a:lstStyle/>
          <a:p>
            <a:pPr algn="ctr" rtl="0">
              <a:buNone/>
            </a:pPr>
            <a:r>
              <a:rPr lang="en-US" sz="1600" dirty="0" smtClean="0">
                <a:latin typeface="Bell MT" pitchFamily="18" charset="0"/>
              </a:rPr>
              <a:t>nutritional supplements claim to promote weight  low-: </a:t>
            </a:r>
          </a:p>
          <a:p>
            <a:pPr algn="ctr" rtl="0"/>
            <a:r>
              <a:rPr lang="en-US" sz="1600" dirty="0" smtClean="0">
                <a:latin typeface="Bell MT" pitchFamily="18" charset="0"/>
              </a:rPr>
              <a:t>increased energy consumption: supplements such as bitter orange</a:t>
            </a:r>
          </a:p>
          <a:p>
            <a:pPr algn="ctr" rtl="0"/>
            <a:r>
              <a:rPr lang="en-US" sz="1600" dirty="0" smtClean="0">
                <a:latin typeface="Bell MT" pitchFamily="18" charset="0"/>
              </a:rPr>
              <a:t>increased satiety: guar gum, </a:t>
            </a:r>
            <a:r>
              <a:rPr lang="en-US" sz="1600" dirty="0" err="1" smtClean="0">
                <a:latin typeface="Bell MT" pitchFamily="18" charset="0"/>
              </a:rPr>
              <a:t>psyllium</a:t>
            </a:r>
            <a:endParaRPr lang="en-US" sz="1600" dirty="0" smtClean="0">
              <a:latin typeface="Bell MT" pitchFamily="18" charset="0"/>
            </a:endParaRPr>
          </a:p>
          <a:p>
            <a:pPr algn="ctr" rtl="0"/>
            <a:r>
              <a:rPr lang="en-US" sz="1600" dirty="0" smtClean="0">
                <a:latin typeface="Bell MT" pitchFamily="18" charset="0"/>
              </a:rPr>
              <a:t> increased lipid oxidation:, green tea, vitamin fatty acid, which is found in meat, cheese and dairy products</a:t>
            </a:r>
          </a:p>
          <a:p>
            <a:pPr algn="ctr" rtl="0"/>
            <a:r>
              <a:rPr lang="en-US" sz="1600" dirty="0" smtClean="0">
                <a:latin typeface="Bell MT" pitchFamily="18" charset="0"/>
              </a:rPr>
              <a:t> decreased lipid absorption: </a:t>
            </a:r>
            <a:r>
              <a:rPr lang="en-US" sz="1600" dirty="0" err="1" smtClean="0">
                <a:latin typeface="Bell MT" pitchFamily="18" charset="0"/>
              </a:rPr>
              <a:t>chitosan</a:t>
            </a:r>
            <a:r>
              <a:rPr lang="en-US" sz="1600" dirty="0" smtClean="0">
                <a:latin typeface="Bell MT" pitchFamily="18" charset="0"/>
              </a:rPr>
              <a:t> </a:t>
            </a:r>
          </a:p>
          <a:p>
            <a:pPr algn="ctr" rtl="0">
              <a:buNone/>
            </a:pPr>
            <a:r>
              <a:rPr lang="en-US" sz="1600" dirty="0" smtClean="0">
                <a:latin typeface="Bell MT" pitchFamily="18" charset="0"/>
              </a:rPr>
              <a:t>supplements there are role in lipid oxidation, total energy consumption and the feeling of fullness, it is generally accepted that none of them can playa dramatic role in total weight reduction and for this reason they are not considered essential in weight-reducing </a:t>
            </a:r>
            <a:r>
              <a:rPr lang="en-US" sz="1600" dirty="0" smtClean="0"/>
              <a:t>Program</a:t>
            </a:r>
            <a:endParaRPr lang="en-US" sz="1600" dirty="0">
              <a:latin typeface="Bell MT" pitchFamily="18" charset="0"/>
            </a:endParaRPr>
          </a:p>
        </p:txBody>
      </p:sp>
      <p:pic>
        <p:nvPicPr>
          <p:cNvPr id="6" name="Picture 5" descr="imagesCAC3I2XT.jpg"/>
          <p:cNvPicPr>
            <a:picLocks noChangeAspect="1"/>
          </p:cNvPicPr>
          <p:nvPr/>
        </p:nvPicPr>
        <p:blipFill>
          <a:blip r:embed="rId4" cstate="print"/>
          <a:stretch>
            <a:fillRect/>
          </a:stretch>
        </p:blipFill>
        <p:spPr>
          <a:xfrm>
            <a:off x="7130830" y="0"/>
            <a:ext cx="2013170" cy="1571612"/>
          </a:xfrm>
          <a:prstGeom prst="rect">
            <a:avLst/>
          </a:prstGeom>
          <a:ln>
            <a:noFill/>
          </a:ln>
          <a:effectLst>
            <a:softEdge rad="112500"/>
          </a:effectLst>
        </p:spPr>
      </p:pic>
      <p:pic>
        <p:nvPicPr>
          <p:cNvPr id="7" name="Picture 6" descr="imagesCA5MGZ5O.jpg"/>
          <p:cNvPicPr>
            <a:picLocks noChangeAspect="1"/>
          </p:cNvPicPr>
          <p:nvPr/>
        </p:nvPicPr>
        <p:blipFill>
          <a:blip r:embed="rId5" cstate="print"/>
          <a:stretch>
            <a:fillRect/>
          </a:stretch>
        </p:blipFill>
        <p:spPr>
          <a:xfrm>
            <a:off x="6780468" y="1571612"/>
            <a:ext cx="2363532" cy="1643050"/>
          </a:xfrm>
          <a:prstGeom prst="rect">
            <a:avLst/>
          </a:prstGeom>
          <a:ln>
            <a:noFill/>
          </a:ln>
          <a:effectLst>
            <a:softEdge rad="112500"/>
          </a:effectLst>
        </p:spPr>
      </p:pic>
      <p:pic>
        <p:nvPicPr>
          <p:cNvPr id="9" name="Picture 8" descr="51.jpg"/>
          <p:cNvPicPr>
            <a:picLocks noChangeAspect="1"/>
          </p:cNvPicPr>
          <p:nvPr/>
        </p:nvPicPr>
        <p:blipFill>
          <a:blip r:embed="rId2" cstate="print"/>
          <a:stretch>
            <a:fillRect/>
          </a:stretch>
        </p:blipFill>
        <p:spPr>
          <a:xfrm>
            <a:off x="6143636" y="3357562"/>
            <a:ext cx="3000364" cy="3500438"/>
          </a:xfrm>
          <a:prstGeom prst="rect">
            <a:avLst/>
          </a:prstGeom>
        </p:spPr>
      </p:pic>
      <p:pic>
        <p:nvPicPr>
          <p:cNvPr id="10" name="Picture 9" descr="application1.jpg"/>
          <p:cNvPicPr>
            <a:picLocks noChangeAspect="1"/>
          </p:cNvPicPr>
          <p:nvPr/>
        </p:nvPicPr>
        <p:blipFill>
          <a:blip r:embed="rId6" cstate="print"/>
          <a:stretch>
            <a:fillRect/>
          </a:stretch>
        </p:blipFill>
        <p:spPr>
          <a:xfrm>
            <a:off x="5643570" y="1571612"/>
            <a:ext cx="928694" cy="131916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cstate="print">
            <a:alphaModFix amt="54000"/>
          </a:blip>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09600" y="0"/>
            <a:ext cx="7772400" cy="1470025"/>
          </a:xfrm>
        </p:spPr>
        <p:txBody>
          <a:bodyPr/>
          <a:lstStyle/>
          <a:p>
            <a:r>
              <a:rPr lang="en-US" dirty="0">
                <a:solidFill>
                  <a:srgbClr val="FF0000"/>
                </a:solidFill>
              </a:rPr>
              <a:t>Dietary management of patients after bariatric surgery</a:t>
            </a:r>
            <a:endParaRPr lang="ar-SA" dirty="0">
              <a:solidFill>
                <a:srgbClr val="FF0000"/>
              </a:solidFill>
            </a:endParaRPr>
          </a:p>
        </p:txBody>
      </p:sp>
      <p:sp>
        <p:nvSpPr>
          <p:cNvPr id="3" name="عنوان فرعي 2"/>
          <p:cNvSpPr>
            <a:spLocks noGrp="1"/>
          </p:cNvSpPr>
          <p:nvPr>
            <p:ph type="subTitle" idx="1"/>
          </p:nvPr>
        </p:nvSpPr>
        <p:spPr>
          <a:xfrm>
            <a:off x="0" y="1447800"/>
            <a:ext cx="9144000" cy="5410200"/>
          </a:xfrm>
        </p:spPr>
        <p:txBody>
          <a:bodyPr/>
          <a:lstStyle/>
          <a:p>
            <a:pPr algn="l" rtl="0"/>
            <a:r>
              <a:rPr lang="en-US" b="1" dirty="0" smtClean="0">
                <a:solidFill>
                  <a:schemeClr val="accent1">
                    <a:lumMod val="75000"/>
                  </a:schemeClr>
                </a:solidFill>
              </a:rPr>
              <a:t>Bariatric </a:t>
            </a:r>
            <a:r>
              <a:rPr lang="en-US" b="1" dirty="0" smtClean="0">
                <a:solidFill>
                  <a:schemeClr val="accent1">
                    <a:lumMod val="75000"/>
                  </a:schemeClr>
                </a:solidFill>
              </a:rPr>
              <a:t>surgery:</a:t>
            </a:r>
            <a:r>
              <a:rPr lang="en-US" dirty="0" smtClean="0">
                <a:solidFill>
                  <a:schemeClr val="accent1">
                    <a:lumMod val="75000"/>
                  </a:schemeClr>
                </a:solidFill>
              </a:rPr>
              <a:t> </a:t>
            </a:r>
            <a:r>
              <a:rPr lang="en-US" dirty="0" smtClean="0">
                <a:solidFill>
                  <a:schemeClr val="tx1"/>
                </a:solidFill>
              </a:rPr>
              <a:t>Surgery on the stomach and/or intestines to help a person with extreme obesity lose weight. by changing the digestive system's anatomy, limiting the amount of food that can be eaten and digested</a:t>
            </a:r>
            <a:r>
              <a:rPr lang="en-US" dirty="0" smtClean="0"/>
              <a:t>.</a:t>
            </a:r>
          </a:p>
          <a:p>
            <a:pPr algn="l" rtl="0"/>
            <a:endParaRPr lang="ar-SA" dirty="0"/>
          </a:p>
        </p:txBody>
      </p:sp>
      <p:pic>
        <p:nvPicPr>
          <p:cNvPr id="4" name="صورة 3" descr="images.jpg"/>
          <p:cNvPicPr>
            <a:picLocks noChangeAspect="1"/>
          </p:cNvPicPr>
          <p:nvPr/>
        </p:nvPicPr>
        <p:blipFill>
          <a:blip r:embed="rId3" cstate="print"/>
          <a:stretch>
            <a:fillRect/>
          </a:stretch>
        </p:blipFill>
        <p:spPr>
          <a:xfrm>
            <a:off x="1066800" y="4038600"/>
            <a:ext cx="3352800"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صورة 4" descr="86584678.jpg"/>
          <p:cNvPicPr>
            <a:picLocks noChangeAspect="1"/>
          </p:cNvPicPr>
          <p:nvPr/>
        </p:nvPicPr>
        <p:blipFill>
          <a:blip r:embed="rId4" cstate="print"/>
          <a:stretch>
            <a:fillRect/>
          </a:stretch>
        </p:blipFill>
        <p:spPr>
          <a:xfrm>
            <a:off x="4800600" y="4038600"/>
            <a:ext cx="3657600" cy="2438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4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rPr>
              <a:t>When is bariatric surgery recommended for treating obesity?</a:t>
            </a:r>
            <a:endParaRPr lang="ar-SA" dirty="0">
              <a:solidFill>
                <a:srgbClr val="FF0000"/>
              </a:solidFill>
            </a:endParaRPr>
          </a:p>
        </p:txBody>
      </p:sp>
      <p:sp>
        <p:nvSpPr>
          <p:cNvPr id="3" name="عنصر نائب للمحتوى 2"/>
          <p:cNvSpPr>
            <a:spLocks noGrp="1"/>
          </p:cNvSpPr>
          <p:nvPr>
            <p:ph idx="1"/>
          </p:nvPr>
        </p:nvSpPr>
        <p:spPr>
          <a:xfrm>
            <a:off x="0" y="1600200"/>
            <a:ext cx="9144000" cy="5257800"/>
          </a:xfrm>
        </p:spPr>
        <p:txBody>
          <a:bodyPr>
            <a:normAutofit fontScale="85000" lnSpcReduction="20000"/>
          </a:bodyPr>
          <a:lstStyle/>
          <a:p>
            <a:pPr algn="l" rtl="0"/>
            <a:r>
              <a:rPr lang="en-US" dirty="0"/>
              <a:t>bariatric surgery treatment, </a:t>
            </a:r>
            <a:r>
              <a:rPr lang="en-US" dirty="0" smtClean="0"/>
              <a:t>which is very popular nowadays, is not the proper solution for all cases of obesity.</a:t>
            </a:r>
          </a:p>
          <a:p>
            <a:pPr algn="l" rtl="0">
              <a:buNone/>
            </a:pPr>
            <a:endParaRPr lang="en-US" dirty="0"/>
          </a:p>
          <a:p>
            <a:pPr algn="l" rtl="0"/>
            <a:r>
              <a:rPr lang="en-US" dirty="0" smtClean="0">
                <a:solidFill>
                  <a:schemeClr val="accent1">
                    <a:lumMod val="75000"/>
                  </a:schemeClr>
                </a:solidFill>
              </a:rPr>
              <a:t>The </a:t>
            </a:r>
            <a:r>
              <a:rPr lang="en-US" dirty="0">
                <a:solidFill>
                  <a:schemeClr val="accent1">
                    <a:lumMod val="75000"/>
                  </a:schemeClr>
                </a:solidFill>
              </a:rPr>
              <a:t>indications of bariatric surgery can be </a:t>
            </a:r>
            <a:r>
              <a:rPr lang="en-US" dirty="0" err="1">
                <a:solidFill>
                  <a:schemeClr val="accent1">
                    <a:lumMod val="75000"/>
                  </a:schemeClr>
                </a:solidFill>
              </a:rPr>
              <a:t>summarised</a:t>
            </a:r>
            <a:r>
              <a:rPr lang="en-US" dirty="0">
                <a:solidFill>
                  <a:schemeClr val="accent1">
                    <a:lumMod val="75000"/>
                  </a:schemeClr>
                </a:solidFill>
              </a:rPr>
              <a:t> as follows:</a:t>
            </a:r>
          </a:p>
          <a:p>
            <a:pPr algn="l" rtl="0">
              <a:buNone/>
            </a:pPr>
            <a:r>
              <a:rPr lang="en-US" dirty="0">
                <a:solidFill>
                  <a:srgbClr val="FF0000"/>
                </a:solidFill>
              </a:rPr>
              <a:t>BMI ≥ 40 </a:t>
            </a:r>
            <a:r>
              <a:rPr lang="en-US" dirty="0" smtClean="0">
                <a:solidFill>
                  <a:srgbClr val="FF0000"/>
                </a:solidFill>
              </a:rPr>
              <a:t>kg</a:t>
            </a:r>
            <a:r>
              <a:rPr lang="en-US" i="1" dirty="0" smtClean="0">
                <a:solidFill>
                  <a:srgbClr val="FF0000"/>
                </a:solidFill>
              </a:rPr>
              <a:t>/m2</a:t>
            </a:r>
          </a:p>
          <a:p>
            <a:pPr algn="l" rtl="0">
              <a:buNone/>
            </a:pPr>
            <a:endParaRPr lang="en-US" i="1" dirty="0">
              <a:solidFill>
                <a:srgbClr val="FF0000"/>
              </a:solidFill>
            </a:endParaRPr>
          </a:p>
          <a:p>
            <a:pPr algn="l" rtl="0"/>
            <a:r>
              <a:rPr lang="en-US" dirty="0" smtClean="0"/>
              <a:t>Surgery is also an option for people with a body mass index between 35 and 40 who have health problems like type </a:t>
            </a:r>
            <a:r>
              <a:rPr lang="en-US" dirty="0" smtClean="0">
                <a:solidFill>
                  <a:srgbClr val="FF0000"/>
                </a:solidFill>
              </a:rPr>
              <a:t>2 diabetes or heart disease</a:t>
            </a:r>
            <a:endParaRPr lang="en-US" dirty="0">
              <a:solidFill>
                <a:srgbClr val="FF0000"/>
              </a:solidFill>
            </a:endParaRPr>
          </a:p>
          <a:p>
            <a:pPr algn="l" rtl="0">
              <a:buNone/>
            </a:pPr>
            <a:endParaRPr lang="en-US" i="1" dirty="0">
              <a:solidFill>
                <a:srgbClr val="FF0000"/>
              </a:solidFill>
            </a:endParaRPr>
          </a:p>
          <a:p>
            <a:pPr algn="l" rtl="0"/>
            <a:r>
              <a:rPr lang="en-US" dirty="0" smtClean="0">
                <a:solidFill>
                  <a:schemeClr val="accent1">
                    <a:lumMod val="75000"/>
                  </a:schemeClr>
                </a:solidFill>
              </a:rPr>
              <a:t>exercise </a:t>
            </a:r>
            <a:r>
              <a:rPr lang="en-US" dirty="0">
                <a:solidFill>
                  <a:schemeClr val="accent1">
                    <a:lumMod val="75000"/>
                  </a:schemeClr>
                </a:solidFill>
              </a:rPr>
              <a:t>and lifestyle modifications, i.e. anyone with a BMI of between 35 </a:t>
            </a:r>
            <a:r>
              <a:rPr lang="en-US" dirty="0" smtClean="0">
                <a:solidFill>
                  <a:schemeClr val="accent1">
                    <a:lumMod val="75000"/>
                  </a:schemeClr>
                </a:solidFill>
              </a:rPr>
              <a:t>and 40 kg/m2.</a:t>
            </a:r>
            <a:endParaRPr lang="ar-SA" dirty="0" smtClean="0">
              <a:solidFill>
                <a:schemeClr val="accent1">
                  <a:lumMod val="75000"/>
                </a:schemeClr>
              </a:solidFill>
            </a:endParaRPr>
          </a:p>
          <a:p>
            <a:pPr algn="l" rtl="0">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6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a:solidFill>
                  <a:srgbClr val="FF0000"/>
                </a:solidFill>
              </a:rPr>
              <a:t>What is the main dietary advice for a patient after ring insertion?</a:t>
            </a:r>
            <a:endParaRPr lang="ar-SA" dirty="0">
              <a:solidFill>
                <a:srgbClr val="FF0000"/>
              </a:solidFill>
            </a:endParaRPr>
          </a:p>
        </p:txBody>
      </p:sp>
      <p:sp>
        <p:nvSpPr>
          <p:cNvPr id="3" name="عنصر نائب للمحتوى 2"/>
          <p:cNvSpPr>
            <a:spLocks noGrp="1"/>
          </p:cNvSpPr>
          <p:nvPr>
            <p:ph idx="1"/>
          </p:nvPr>
        </p:nvSpPr>
        <p:spPr>
          <a:xfrm>
            <a:off x="0" y="1600200"/>
            <a:ext cx="9144000" cy="5257800"/>
          </a:xfrm>
        </p:spPr>
        <p:txBody>
          <a:bodyPr>
            <a:normAutofit fontScale="92500" lnSpcReduction="20000"/>
          </a:bodyPr>
          <a:lstStyle/>
          <a:p>
            <a:pPr algn="l" rtl="0">
              <a:buNone/>
            </a:pPr>
            <a:r>
              <a:rPr lang="en-US" sz="2000" dirty="0">
                <a:solidFill>
                  <a:schemeClr val="accent1">
                    <a:lumMod val="75000"/>
                  </a:schemeClr>
                </a:solidFill>
              </a:rPr>
              <a:t>The most frequent nutritional problems that appear after bariatric surgery</a:t>
            </a:r>
          </a:p>
          <a:p>
            <a:pPr algn="l" rtl="0">
              <a:buNone/>
            </a:pPr>
            <a:r>
              <a:rPr lang="en-US" sz="2000" dirty="0">
                <a:solidFill>
                  <a:schemeClr val="accent1">
                    <a:lumMod val="75000"/>
                  </a:schemeClr>
                </a:solidFill>
              </a:rPr>
              <a:t>are </a:t>
            </a:r>
            <a:r>
              <a:rPr lang="en-US" sz="2000" dirty="0" smtClean="0">
                <a:solidFill>
                  <a:schemeClr val="accent1">
                    <a:lumMod val="75000"/>
                  </a:schemeClr>
                </a:solidFill>
              </a:rPr>
              <a:t>:   dehydration</a:t>
            </a:r>
            <a:r>
              <a:rPr lang="en-US" sz="2000" dirty="0">
                <a:solidFill>
                  <a:schemeClr val="accent1">
                    <a:lumMod val="75000"/>
                  </a:schemeClr>
                </a:solidFill>
              </a:rPr>
              <a:t>, protein malnutrition and vitamin/mineral deficiency</a:t>
            </a:r>
            <a:r>
              <a:rPr lang="en-US" sz="2000" dirty="0" smtClean="0">
                <a:solidFill>
                  <a:schemeClr val="accent1">
                    <a:lumMod val="75000"/>
                  </a:schemeClr>
                </a:solidFill>
              </a:rPr>
              <a:t>.</a:t>
            </a:r>
          </a:p>
          <a:p>
            <a:pPr algn="l" rtl="0">
              <a:buNone/>
            </a:pPr>
            <a:endParaRPr lang="en-US" sz="2000" dirty="0">
              <a:solidFill>
                <a:srgbClr val="FF0000"/>
              </a:solidFill>
            </a:endParaRPr>
          </a:p>
          <a:p>
            <a:pPr algn="l" rtl="0">
              <a:buNone/>
            </a:pPr>
            <a:r>
              <a:rPr lang="en-US" sz="2800" dirty="0" smtClean="0">
                <a:solidFill>
                  <a:srgbClr val="FF0000"/>
                </a:solidFill>
              </a:rPr>
              <a:t>Fluids : </a:t>
            </a:r>
            <a:r>
              <a:rPr lang="en-US" sz="2000" dirty="0" smtClean="0"/>
              <a:t>Dehydration </a:t>
            </a:r>
            <a:r>
              <a:rPr lang="en-US" sz="2000" dirty="0"/>
              <a:t>is often present after almost all types of </a:t>
            </a:r>
            <a:r>
              <a:rPr lang="en-US" sz="2000" dirty="0" smtClean="0"/>
              <a:t>surgery.</a:t>
            </a:r>
            <a:endParaRPr lang="en-US" sz="2000" dirty="0" smtClean="0">
              <a:solidFill>
                <a:srgbClr val="FF0000"/>
              </a:solidFill>
            </a:endParaRPr>
          </a:p>
          <a:p>
            <a:pPr algn="l" rtl="0">
              <a:buNone/>
            </a:pPr>
            <a:r>
              <a:rPr lang="en-US" sz="2000" dirty="0"/>
              <a:t>Especially </a:t>
            </a:r>
            <a:r>
              <a:rPr lang="en-US" sz="2000" dirty="0" smtClean="0"/>
              <a:t>in this cases of surgery , </a:t>
            </a:r>
            <a:r>
              <a:rPr lang="en-US" sz="2000" dirty="0"/>
              <a:t>patients have</a:t>
            </a:r>
          </a:p>
          <a:p>
            <a:pPr algn="l" rtl="0">
              <a:buNone/>
            </a:pPr>
            <a:r>
              <a:rPr lang="en-US" sz="2000" dirty="0"/>
              <a:t>difficulty in getting the appropriate amount of fluid because of the limited</a:t>
            </a:r>
          </a:p>
          <a:p>
            <a:pPr algn="l" rtl="0">
              <a:buNone/>
            </a:pPr>
            <a:r>
              <a:rPr lang="en-US" sz="2000" dirty="0"/>
              <a:t>content of the stomach. </a:t>
            </a:r>
            <a:endParaRPr lang="en-US" sz="2000" dirty="0" smtClean="0"/>
          </a:p>
          <a:p>
            <a:pPr algn="l" rtl="0">
              <a:buNone/>
            </a:pPr>
            <a:endParaRPr lang="en-US" sz="2000" dirty="0" smtClean="0"/>
          </a:p>
          <a:p>
            <a:pPr algn="l" rtl="0">
              <a:buNone/>
            </a:pPr>
            <a:r>
              <a:rPr lang="en-US" sz="2000" dirty="0" smtClean="0">
                <a:solidFill>
                  <a:schemeClr val="accent1">
                    <a:lumMod val="75000"/>
                  </a:schemeClr>
                </a:solidFill>
              </a:rPr>
              <a:t>The </a:t>
            </a:r>
            <a:r>
              <a:rPr lang="en-US" sz="2000" dirty="0">
                <a:solidFill>
                  <a:schemeClr val="accent1">
                    <a:lumMod val="75000"/>
                  </a:schemeClr>
                </a:solidFill>
              </a:rPr>
              <a:t>symptoms of sweating, </a:t>
            </a:r>
            <a:r>
              <a:rPr lang="en-US" sz="2000" dirty="0" err="1">
                <a:solidFill>
                  <a:schemeClr val="accent1">
                    <a:lumMod val="75000"/>
                  </a:schemeClr>
                </a:solidFill>
              </a:rPr>
              <a:t>diarrhoea</a:t>
            </a:r>
            <a:r>
              <a:rPr lang="en-US" sz="2000" dirty="0">
                <a:solidFill>
                  <a:schemeClr val="accent1">
                    <a:lumMod val="75000"/>
                  </a:schemeClr>
                </a:solidFill>
              </a:rPr>
              <a:t> and vomiting,</a:t>
            </a:r>
          </a:p>
          <a:p>
            <a:pPr algn="l" rtl="0">
              <a:buNone/>
            </a:pPr>
            <a:r>
              <a:rPr lang="en-US" sz="2000" dirty="0">
                <a:solidFill>
                  <a:schemeClr val="accent1">
                    <a:lumMod val="75000"/>
                  </a:schemeClr>
                </a:solidFill>
              </a:rPr>
              <a:t>in parallel with greater </a:t>
            </a:r>
            <a:r>
              <a:rPr lang="en-US" sz="2000" dirty="0" err="1">
                <a:solidFill>
                  <a:schemeClr val="accent1">
                    <a:lumMod val="75000"/>
                  </a:schemeClr>
                </a:solidFill>
              </a:rPr>
              <a:t>faecal</a:t>
            </a:r>
            <a:r>
              <a:rPr lang="en-US" sz="2000" dirty="0">
                <a:solidFill>
                  <a:schemeClr val="accent1">
                    <a:lumMod val="75000"/>
                  </a:schemeClr>
                </a:solidFill>
              </a:rPr>
              <a:t> production, enhance fluid loss. </a:t>
            </a:r>
            <a:r>
              <a:rPr lang="en-US" sz="2000" dirty="0" smtClean="0">
                <a:solidFill>
                  <a:schemeClr val="accent1">
                    <a:lumMod val="75000"/>
                  </a:schemeClr>
                </a:solidFill>
              </a:rPr>
              <a:t>There </a:t>
            </a:r>
            <a:r>
              <a:rPr lang="en-US" sz="2000" dirty="0">
                <a:solidFill>
                  <a:schemeClr val="accent1">
                    <a:lumMod val="75000"/>
                  </a:schemeClr>
                </a:solidFill>
              </a:rPr>
              <a:t>are no</a:t>
            </a:r>
          </a:p>
          <a:p>
            <a:pPr algn="l" rtl="0">
              <a:buNone/>
            </a:pPr>
            <a:r>
              <a:rPr lang="en-US" sz="2000" dirty="0">
                <a:solidFill>
                  <a:schemeClr val="accent1">
                    <a:lumMod val="75000"/>
                  </a:schemeClr>
                </a:solidFill>
              </a:rPr>
              <a:t>specific recommendations for fluid intake, but patients are advised to drink</a:t>
            </a:r>
          </a:p>
          <a:p>
            <a:pPr algn="l" rtl="0">
              <a:buNone/>
            </a:pPr>
            <a:r>
              <a:rPr lang="en-US" sz="2000" dirty="0">
                <a:solidFill>
                  <a:schemeClr val="accent1">
                    <a:lumMod val="75000"/>
                  </a:schemeClr>
                </a:solidFill>
              </a:rPr>
              <a:t>plenty of fluid, using the sense of thirst and the quantity and </a:t>
            </a:r>
            <a:r>
              <a:rPr lang="en-US" sz="2000" dirty="0" err="1">
                <a:solidFill>
                  <a:schemeClr val="accent1">
                    <a:lumMod val="75000"/>
                  </a:schemeClr>
                </a:solidFill>
              </a:rPr>
              <a:t>colour</a:t>
            </a:r>
            <a:r>
              <a:rPr lang="en-US" sz="2000" dirty="0">
                <a:solidFill>
                  <a:schemeClr val="accent1">
                    <a:lumMod val="75000"/>
                  </a:schemeClr>
                </a:solidFill>
              </a:rPr>
              <a:t> of urine as</a:t>
            </a:r>
          </a:p>
          <a:p>
            <a:pPr algn="l" rtl="0">
              <a:buNone/>
            </a:pPr>
            <a:r>
              <a:rPr lang="en-US" sz="2000" dirty="0">
                <a:solidFill>
                  <a:schemeClr val="accent1">
                    <a:lumMod val="75000"/>
                  </a:schemeClr>
                </a:solidFill>
              </a:rPr>
              <a:t>markers of sufficient hydration</a:t>
            </a:r>
            <a:r>
              <a:rPr lang="en-US" sz="2000" dirty="0" smtClean="0">
                <a:solidFill>
                  <a:schemeClr val="accent1">
                    <a:lumMod val="75000"/>
                  </a:schemeClr>
                </a:solidFill>
              </a:rPr>
              <a:t>.</a:t>
            </a:r>
          </a:p>
          <a:p>
            <a:pPr algn="l" rtl="0">
              <a:buNone/>
            </a:pPr>
            <a:endParaRPr lang="en-US" sz="2000" dirty="0" smtClean="0">
              <a:solidFill>
                <a:schemeClr val="accent1">
                  <a:lumMod val="75000"/>
                </a:schemeClr>
              </a:solidFill>
            </a:endParaRPr>
          </a:p>
          <a:p>
            <a:pPr algn="l" rtl="0">
              <a:buNone/>
            </a:pPr>
            <a:r>
              <a:rPr lang="en-US" sz="2000" dirty="0" smtClean="0"/>
              <a:t> </a:t>
            </a:r>
            <a:r>
              <a:rPr lang="en-US" sz="2000" dirty="0"/>
              <a:t>Nutritional fluids (e.g. juices, low-fat milk</a:t>
            </a:r>
            <a:r>
              <a:rPr lang="en-US" sz="2000" dirty="0" smtClean="0"/>
              <a:t>)</a:t>
            </a:r>
            <a:r>
              <a:rPr lang="en-US" sz="2000" dirty="0"/>
              <a:t> they </a:t>
            </a:r>
            <a:r>
              <a:rPr lang="en-US" sz="2000" dirty="0" smtClean="0"/>
              <a:t>provide energy and protein apart from hydration, while</a:t>
            </a:r>
            <a:endParaRPr lang="en-US" sz="2000" dirty="0"/>
          </a:p>
          <a:p>
            <a:pPr algn="l" rtl="0">
              <a:buNone/>
            </a:pPr>
            <a:r>
              <a:rPr lang="en-US" sz="2000" dirty="0"/>
              <a:t>non-nutritional fluids are best avoided or at least restricted to between meals.</a:t>
            </a:r>
            <a:endParaRPr lang="ar-SA" sz="2000"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9000"/>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l" rtl="0"/>
            <a:r>
              <a:rPr lang="en-US" dirty="0" err="1" smtClean="0">
                <a:solidFill>
                  <a:srgbClr val="FF0000"/>
                </a:solidFill>
              </a:rPr>
              <a:t>Protein</a:t>
            </a:r>
            <a:r>
              <a:rPr lang="en-US" dirty="0" err="1" smtClean="0">
                <a:solidFill>
                  <a:schemeClr val="accent1">
                    <a:lumMod val="75000"/>
                  </a:schemeClr>
                </a:solidFill>
              </a:rPr>
              <a:t>:</a:t>
            </a:r>
            <a:r>
              <a:rPr lang="en-US" sz="2000" dirty="0" err="1">
                <a:solidFill>
                  <a:schemeClr val="accent1">
                    <a:lumMod val="75000"/>
                  </a:schemeClr>
                </a:solidFill>
              </a:rPr>
              <a:t>According</a:t>
            </a:r>
            <a:r>
              <a:rPr lang="en-US" sz="2000" dirty="0">
                <a:solidFill>
                  <a:schemeClr val="accent1">
                    <a:lumMod val="75000"/>
                  </a:schemeClr>
                </a:solidFill>
              </a:rPr>
              <a:t> to recent research, the most important macronutrient to take </a:t>
            </a:r>
            <a:r>
              <a:rPr lang="en-US" sz="2000" dirty="0" smtClean="0">
                <a:solidFill>
                  <a:schemeClr val="accent1">
                    <a:lumMod val="75000"/>
                  </a:schemeClr>
                </a:solidFill>
              </a:rPr>
              <a:t>after bariatric surgery  </a:t>
            </a:r>
            <a:r>
              <a:rPr lang="en-US" sz="2000" dirty="0">
                <a:solidFill>
                  <a:schemeClr val="accent1">
                    <a:lumMod val="75000"/>
                  </a:schemeClr>
                </a:solidFill>
              </a:rPr>
              <a:t>is protein</a:t>
            </a:r>
            <a:r>
              <a:rPr lang="en-US" sz="2000" dirty="0" smtClean="0">
                <a:solidFill>
                  <a:schemeClr val="accent1">
                    <a:lumMod val="75000"/>
                  </a:schemeClr>
                </a:solidFill>
              </a:rPr>
              <a:t>.</a:t>
            </a:r>
          </a:p>
          <a:p>
            <a:pPr algn="l" rtl="0">
              <a:buNone/>
            </a:pPr>
            <a:endParaRPr lang="en-US" sz="2000" dirty="0" smtClean="0">
              <a:solidFill>
                <a:srgbClr val="FF0000"/>
              </a:solidFill>
            </a:endParaRPr>
          </a:p>
          <a:p>
            <a:pPr algn="l" rtl="0">
              <a:buNone/>
            </a:pPr>
            <a:r>
              <a:rPr lang="en-US" sz="1800" dirty="0"/>
              <a:t>it is essential for tissue repair and growth after a </a:t>
            </a:r>
            <a:r>
              <a:rPr lang="en-US" sz="1800" dirty="0" smtClean="0"/>
              <a:t>major surgical procedure.</a:t>
            </a:r>
          </a:p>
          <a:p>
            <a:pPr algn="l" rtl="0">
              <a:buNone/>
            </a:pPr>
            <a:r>
              <a:rPr lang="en-US" sz="1800" dirty="0"/>
              <a:t>a high-protein diet contributes to the </a:t>
            </a:r>
            <a:r>
              <a:rPr lang="en-US" sz="1800" dirty="0" smtClean="0"/>
              <a:t>faster healing of the trauma,</a:t>
            </a:r>
          </a:p>
          <a:p>
            <a:pPr algn="l" rtl="0">
              <a:buNone/>
            </a:pPr>
            <a:endParaRPr lang="en-US" sz="1800" dirty="0" smtClean="0"/>
          </a:p>
          <a:p>
            <a:pPr algn="l" rtl="0">
              <a:buNone/>
            </a:pPr>
            <a:r>
              <a:rPr lang="en-US" sz="1800" dirty="0">
                <a:solidFill>
                  <a:schemeClr val="accent1">
                    <a:lumMod val="75000"/>
                  </a:schemeClr>
                </a:solidFill>
              </a:rPr>
              <a:t>A protein intake of 60–90 </a:t>
            </a:r>
            <a:r>
              <a:rPr lang="en-US" sz="1800" dirty="0" smtClean="0">
                <a:solidFill>
                  <a:schemeClr val="accent1">
                    <a:lumMod val="75000"/>
                  </a:schemeClr>
                </a:solidFill>
              </a:rPr>
              <a:t>g/day is recommended for the postoperative period through the    consumption of high-protein which provide all the adequate essential amino acids.</a:t>
            </a:r>
          </a:p>
          <a:p>
            <a:pPr algn="l" rtl="0">
              <a:buNone/>
            </a:pPr>
            <a:endParaRPr lang="en-US" sz="1800" dirty="0" smtClean="0">
              <a:solidFill>
                <a:schemeClr val="accent1">
                  <a:lumMod val="75000"/>
                </a:schemeClr>
              </a:solidFill>
            </a:endParaRPr>
          </a:p>
          <a:p>
            <a:pPr algn="l" rtl="0">
              <a:buNone/>
            </a:pPr>
            <a:endParaRPr lang="en-US" sz="1800" dirty="0" smtClean="0"/>
          </a:p>
          <a:p>
            <a:pPr algn="l" rtl="0">
              <a:buNone/>
            </a:pPr>
            <a:endParaRPr lang="en-US" sz="1800" dirty="0" smtClean="0"/>
          </a:p>
          <a:p>
            <a:pPr algn="l" rtl="0">
              <a:buNone/>
            </a:pPr>
            <a:endParaRPr lang="en-US" sz="1800" dirty="0"/>
          </a:p>
          <a:p>
            <a:pPr algn="l" rtl="0">
              <a:buNone/>
            </a:pPr>
            <a:endParaRPr lang="en-US" dirty="0" smtClean="0">
              <a:solidFill>
                <a:srgbClr val="FF0000"/>
              </a:solidFill>
            </a:endParaRPr>
          </a:p>
          <a:p>
            <a:pPr algn="r" rtl="0">
              <a:buNone/>
            </a:pPr>
            <a:endParaRPr lang="ar-SA" dirty="0">
              <a:solidFill>
                <a:srgbClr val="FF0000"/>
              </a:solidFill>
            </a:endParaRPr>
          </a:p>
        </p:txBody>
      </p:sp>
      <p:pic>
        <p:nvPicPr>
          <p:cNvPr id="5" name="صورة 4" descr="2RO3OQCADZ0VZ7CALGMORFCADLABGWCAQGUTRYCA7U820ACA8Z39BKCAMLLIVUCAGC63VJCATHOL12CAA2CBTOCAGQG9BNCA1DZY9SCALQS280CA4A5SX4CAE3NWFZCAOWAG9KCAHKU65OCAS5K09N.jpg"/>
          <p:cNvPicPr>
            <a:picLocks noChangeAspect="1"/>
          </p:cNvPicPr>
          <p:nvPr/>
        </p:nvPicPr>
        <p:blipFill>
          <a:blip r:embed="rId3" cstate="print"/>
          <a:stretch>
            <a:fillRect/>
          </a:stretch>
        </p:blipFill>
        <p:spPr>
          <a:xfrm>
            <a:off x="0" y="3048000"/>
            <a:ext cx="28956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صورة 5" descr="7DUBHXCAUXVGZMCA2PZ869CA9F6HG9CAW7IE0OCAWUS9T2CA6QWT6LCABJF01FCA52JQIXCA7PLWDACA3ZAPFMCARFJJH9CAQ24VBWCAMKIDETCAYQ73U9CAVU9P92CAOK0Q5CCAQX11M1CASS26Z6.jpg"/>
          <p:cNvPicPr>
            <a:picLocks noChangeAspect="1"/>
          </p:cNvPicPr>
          <p:nvPr/>
        </p:nvPicPr>
        <p:blipFill>
          <a:blip r:embed="rId4" cstate="print"/>
          <a:stretch>
            <a:fillRect/>
          </a:stretch>
        </p:blipFill>
        <p:spPr>
          <a:xfrm>
            <a:off x="2895600" y="4038600"/>
            <a:ext cx="2971800" cy="167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صورة 6" descr="WWC0RRCA6V7S6HCA54PCXGCAH50WU8CA2QTCJ2CAM5I6W8CALKQ2Z2CA5JN0Y3CA40VK5VCARA3VCLCA32XURCCAJSUPE7CA2JSLCPCA18KWGYCATD77K0CA1B9217CAYO36CXCAZTHC50CALE7D3N.jpg"/>
          <p:cNvPicPr>
            <a:picLocks noChangeAspect="1"/>
          </p:cNvPicPr>
          <p:nvPr/>
        </p:nvPicPr>
        <p:blipFill>
          <a:blip r:embed="rId5" cstate="print"/>
          <a:stretch>
            <a:fillRect/>
          </a:stretch>
        </p:blipFill>
        <p:spPr>
          <a:xfrm>
            <a:off x="5943600" y="5105400"/>
            <a:ext cx="3200400" cy="1752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43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sp>
        <p:nvSpPr>
          <p:cNvPr id="4" name="مستطيل 3"/>
          <p:cNvSpPr/>
          <p:nvPr/>
        </p:nvSpPr>
        <p:spPr>
          <a:xfrm rot="21042601">
            <a:off x="1933087" y="3120743"/>
            <a:ext cx="516043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ar-S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9000"/>
            <a:lum/>
          </a:blip>
          <a:srcRect/>
          <a:stretch>
            <a:fillRect t="-24000" b="-24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756592" y="188640"/>
            <a:ext cx="8229600" cy="1143000"/>
          </a:xfrm>
        </p:spPr>
        <p:txBody>
          <a:bodyPr/>
          <a:lstStyle/>
          <a:p>
            <a:r>
              <a:rPr lang="en-US" dirty="0" smtClean="0"/>
              <a:t>What Is an obesity??</a:t>
            </a:r>
            <a:endParaRPr lang="ar-SA" dirty="0"/>
          </a:p>
        </p:txBody>
      </p:sp>
      <p:sp>
        <p:nvSpPr>
          <p:cNvPr id="3" name="عنصر نائب للمحتوى 2"/>
          <p:cNvSpPr>
            <a:spLocks noGrp="1"/>
          </p:cNvSpPr>
          <p:nvPr>
            <p:ph idx="1"/>
          </p:nvPr>
        </p:nvSpPr>
        <p:spPr/>
        <p:txBody>
          <a:bodyPr>
            <a:normAutofit lnSpcReduction="10000"/>
          </a:bodyPr>
          <a:lstStyle/>
          <a:p>
            <a:pPr marL="0" indent="0" algn="l">
              <a:buNone/>
            </a:pPr>
            <a:r>
              <a:rPr lang="en-US" sz="4400" dirty="0" smtClean="0">
                <a:solidFill>
                  <a:srgbClr val="FF0000"/>
                </a:solidFill>
              </a:rPr>
              <a:t>obesity</a:t>
            </a:r>
          </a:p>
          <a:p>
            <a:pPr marL="0" indent="0" algn="l">
              <a:buNone/>
            </a:pPr>
            <a:r>
              <a:rPr lang="en-US" dirty="0" smtClean="0">
                <a:solidFill>
                  <a:schemeClr val="tx2"/>
                </a:solidFill>
              </a:rPr>
              <a:t>-excessive collections of </a:t>
            </a:r>
            <a:r>
              <a:rPr lang="en-US" dirty="0">
                <a:solidFill>
                  <a:schemeClr val="tx2"/>
                </a:solidFill>
              </a:rPr>
              <a:t>body </a:t>
            </a:r>
            <a:r>
              <a:rPr lang="en-US" dirty="0" smtClean="0">
                <a:solidFill>
                  <a:schemeClr val="tx2"/>
                </a:solidFill>
              </a:rPr>
              <a:t>fat.</a:t>
            </a:r>
          </a:p>
          <a:p>
            <a:pPr marL="0" indent="0" algn="l">
              <a:buNone/>
            </a:pPr>
            <a:r>
              <a:rPr lang="en-US" dirty="0" smtClean="0">
                <a:solidFill>
                  <a:srgbClr val="7030A0"/>
                </a:solidFill>
              </a:rPr>
              <a:t>-Obesity </a:t>
            </a:r>
            <a:r>
              <a:rPr lang="en-US" dirty="0">
                <a:solidFill>
                  <a:srgbClr val="7030A0"/>
                </a:solidFill>
              </a:rPr>
              <a:t>is a </a:t>
            </a:r>
            <a:r>
              <a:rPr lang="en-US" dirty="0" smtClean="0">
                <a:solidFill>
                  <a:srgbClr val="7030A0"/>
                </a:solidFill>
              </a:rPr>
              <a:t>very serious </a:t>
            </a:r>
            <a:r>
              <a:rPr lang="en-US" dirty="0">
                <a:solidFill>
                  <a:srgbClr val="7030A0"/>
                </a:solidFill>
              </a:rPr>
              <a:t>health problem rather than a </a:t>
            </a:r>
            <a:r>
              <a:rPr lang="en-US" dirty="0" smtClean="0">
                <a:solidFill>
                  <a:srgbClr val="7030A0"/>
                </a:solidFill>
              </a:rPr>
              <a:t>problem of </a:t>
            </a:r>
            <a:r>
              <a:rPr lang="en-US" dirty="0">
                <a:solidFill>
                  <a:srgbClr val="7030A0"/>
                </a:solidFill>
              </a:rPr>
              <a:t>appearance.</a:t>
            </a:r>
            <a:endParaRPr lang="en-US" dirty="0" smtClean="0">
              <a:solidFill>
                <a:srgbClr val="7030A0"/>
              </a:solidFill>
            </a:endParaRPr>
          </a:p>
          <a:p>
            <a:pPr marL="0" indent="0" algn="l">
              <a:buNone/>
            </a:pPr>
            <a:r>
              <a:rPr lang="en-US" dirty="0" smtClean="0">
                <a:solidFill>
                  <a:schemeClr val="accent4">
                    <a:lumMod val="50000"/>
                  </a:schemeClr>
                </a:solidFill>
              </a:rPr>
              <a:t>-People </a:t>
            </a:r>
            <a:r>
              <a:rPr lang="en-US" dirty="0">
                <a:solidFill>
                  <a:schemeClr val="accent4">
                    <a:lumMod val="50000"/>
                  </a:schemeClr>
                </a:solidFill>
              </a:rPr>
              <a:t>are considered obese when their body mass index (BMI), a measurement obtained by dividing a person's weight in kilograms by the square of the person's height in </a:t>
            </a:r>
            <a:r>
              <a:rPr lang="en-US" dirty="0" smtClean="0">
                <a:solidFill>
                  <a:schemeClr val="accent4">
                    <a:lumMod val="50000"/>
                  </a:schemeClr>
                </a:solidFill>
              </a:rPr>
              <a:t>meters, </a:t>
            </a:r>
            <a:r>
              <a:rPr lang="en-US" dirty="0">
                <a:solidFill>
                  <a:schemeClr val="accent4">
                    <a:lumMod val="50000"/>
                  </a:schemeClr>
                </a:solidFill>
              </a:rPr>
              <a:t>exceeds 30 </a:t>
            </a:r>
            <a:r>
              <a:rPr lang="en-US" dirty="0" smtClean="0">
                <a:solidFill>
                  <a:schemeClr val="accent4">
                    <a:lumMod val="50000"/>
                  </a:schemeClr>
                </a:solidFill>
              </a:rPr>
              <a:t>kg/m</a:t>
            </a:r>
            <a:r>
              <a:rPr lang="en-US" baseline="30000" dirty="0" smtClean="0">
                <a:solidFill>
                  <a:schemeClr val="accent4">
                    <a:lumMod val="50000"/>
                  </a:schemeClr>
                </a:solidFill>
              </a:rPr>
              <a:t>2</a:t>
            </a:r>
            <a:r>
              <a:rPr lang="en-US" baseline="30000" dirty="0" smtClean="0"/>
              <a:t>.</a:t>
            </a:r>
            <a:endParaRPr lang="en-US" dirty="0" smtClean="0"/>
          </a:p>
        </p:txBody>
      </p:sp>
      <p:pic>
        <p:nvPicPr>
          <p:cNvPr id="4" name="صورة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249753" y="548680"/>
            <a:ext cx="2599507" cy="1724850"/>
          </a:xfrm>
          <a:prstGeom prst="rect">
            <a:avLst/>
          </a:prstGeom>
          <a:ln>
            <a:noFill/>
          </a:ln>
          <a:effectLst>
            <a:softEdge rad="112500"/>
          </a:effectLst>
        </p:spPr>
      </p:pic>
    </p:spTree>
    <p:extLst>
      <p:ext uri="{BB962C8B-B14F-4D97-AF65-F5344CB8AC3E}">
        <p14:creationId xmlns:p14="http://schemas.microsoft.com/office/powerpoint/2010/main" xmlns="" val="263057952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arn(inVertic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7000"/>
            <a:lum/>
          </a:blip>
          <a:srcRect/>
          <a:stretch>
            <a:fillRect t="-50000" b="-50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3200" dirty="0"/>
              <a:t>What is the difference between an overweight and </a:t>
            </a:r>
            <a:r>
              <a:rPr lang="en-US" sz="3200" dirty="0" smtClean="0"/>
              <a:t>an obese </a:t>
            </a:r>
            <a:r>
              <a:rPr lang="en-US" sz="3200" dirty="0"/>
              <a:t>patient?</a:t>
            </a:r>
            <a:endParaRPr lang="ar-SA" sz="3200" dirty="0"/>
          </a:p>
        </p:txBody>
      </p:sp>
      <p:sp>
        <p:nvSpPr>
          <p:cNvPr id="3" name="عنصر نائب للمحتوى 2"/>
          <p:cNvSpPr>
            <a:spLocks noGrp="1"/>
          </p:cNvSpPr>
          <p:nvPr>
            <p:ph idx="1"/>
          </p:nvPr>
        </p:nvSpPr>
        <p:spPr/>
        <p:txBody>
          <a:bodyPr>
            <a:normAutofit fontScale="92500" lnSpcReduction="10000"/>
          </a:bodyPr>
          <a:lstStyle/>
          <a:p>
            <a:pPr marL="0" indent="0" algn="l">
              <a:buNone/>
            </a:pPr>
            <a:r>
              <a:rPr lang="en-US" sz="2800" dirty="0">
                <a:solidFill>
                  <a:srgbClr val="FF0000"/>
                </a:solidFill>
              </a:rPr>
              <a:t>the terms ‘overweight’ and ‘obese’ </a:t>
            </a:r>
            <a:r>
              <a:rPr lang="en-US" sz="2800" dirty="0" smtClean="0">
                <a:solidFill>
                  <a:srgbClr val="FF0000"/>
                </a:solidFill>
              </a:rPr>
              <a:t>seem to be synonymous</a:t>
            </a:r>
            <a:r>
              <a:rPr lang="en-US" sz="2800" dirty="0">
                <a:solidFill>
                  <a:srgbClr val="FF0000"/>
                </a:solidFill>
              </a:rPr>
              <a:t>, there is a significant difference </a:t>
            </a:r>
            <a:r>
              <a:rPr lang="en-US" sz="2800" dirty="0" smtClean="0">
                <a:solidFill>
                  <a:srgbClr val="FF0000"/>
                </a:solidFill>
              </a:rPr>
              <a:t>between </a:t>
            </a:r>
            <a:r>
              <a:rPr lang="en-US" sz="2800" dirty="0">
                <a:solidFill>
                  <a:srgbClr val="FF0000"/>
                </a:solidFill>
              </a:rPr>
              <a:t>them</a:t>
            </a:r>
            <a:r>
              <a:rPr lang="en-US" sz="2800" dirty="0" smtClean="0">
                <a:solidFill>
                  <a:srgbClr val="FF0000"/>
                </a:solidFill>
              </a:rPr>
              <a:t>.</a:t>
            </a:r>
          </a:p>
          <a:p>
            <a:pPr marL="0" indent="0" algn="l">
              <a:buNone/>
            </a:pPr>
            <a:r>
              <a:rPr lang="en-US" sz="2800" dirty="0" smtClean="0">
                <a:solidFill>
                  <a:schemeClr val="tx2">
                    <a:lumMod val="75000"/>
                  </a:schemeClr>
                </a:solidFill>
              </a:rPr>
              <a:t>Health professionals </a:t>
            </a:r>
            <a:r>
              <a:rPr lang="en-US" sz="2800" dirty="0">
                <a:solidFill>
                  <a:schemeClr val="tx2">
                    <a:lumMod val="75000"/>
                  </a:schemeClr>
                </a:solidFill>
              </a:rPr>
              <a:t>can determine whether a person is overweight or obese </a:t>
            </a:r>
            <a:r>
              <a:rPr lang="en-US" sz="2800" dirty="0" smtClean="0">
                <a:solidFill>
                  <a:schemeClr val="tx2">
                    <a:lumMod val="75000"/>
                  </a:schemeClr>
                </a:solidFill>
              </a:rPr>
              <a:t>by combining </a:t>
            </a:r>
            <a:r>
              <a:rPr lang="en-US" sz="2800" dirty="0">
                <a:solidFill>
                  <a:schemeClr val="tx2">
                    <a:lumMod val="75000"/>
                  </a:schemeClr>
                </a:solidFill>
              </a:rPr>
              <a:t>their age </a:t>
            </a:r>
            <a:r>
              <a:rPr lang="en-US" sz="2800" dirty="0" smtClean="0">
                <a:solidFill>
                  <a:schemeClr val="tx2">
                    <a:lumMod val="75000"/>
                  </a:schemeClr>
                </a:solidFill>
              </a:rPr>
              <a:t>and gender </a:t>
            </a:r>
            <a:r>
              <a:rPr lang="en-US" sz="2800" dirty="0">
                <a:solidFill>
                  <a:schemeClr val="tx2">
                    <a:lumMod val="75000"/>
                  </a:schemeClr>
                </a:solidFill>
              </a:rPr>
              <a:t>with the anthropometric parameters of their</a:t>
            </a:r>
          </a:p>
          <a:p>
            <a:pPr marL="0" indent="0" algn="l">
              <a:buNone/>
            </a:pPr>
            <a:r>
              <a:rPr lang="en-US" sz="2800" dirty="0">
                <a:solidFill>
                  <a:schemeClr val="tx2">
                    <a:lumMod val="75000"/>
                  </a:schemeClr>
                </a:solidFill>
              </a:rPr>
              <a:t>body weight, body mass index (BMI) and body fat mass</a:t>
            </a:r>
            <a:r>
              <a:rPr lang="en-US" sz="2800" dirty="0" smtClean="0">
                <a:solidFill>
                  <a:schemeClr val="tx2">
                    <a:lumMod val="75000"/>
                  </a:schemeClr>
                </a:solidFill>
              </a:rPr>
              <a:t>.</a:t>
            </a:r>
          </a:p>
          <a:p>
            <a:pPr marL="0" indent="0" algn="l">
              <a:buNone/>
            </a:pPr>
            <a:r>
              <a:rPr lang="en-US" sz="2800" dirty="0"/>
              <a:t>An adult who </a:t>
            </a:r>
            <a:r>
              <a:rPr lang="en-US" sz="2800" dirty="0" smtClean="0"/>
              <a:t>has</a:t>
            </a:r>
            <a:endParaRPr lang="en-US" sz="2800" dirty="0"/>
          </a:p>
          <a:p>
            <a:pPr marL="0" indent="0" algn="l">
              <a:buNone/>
            </a:pPr>
            <a:r>
              <a:rPr lang="en-US" sz="2800" dirty="0"/>
              <a:t>BMI of </a:t>
            </a:r>
            <a:r>
              <a:rPr lang="en-US" sz="2800" dirty="0">
                <a:solidFill>
                  <a:srgbClr val="CC0000"/>
                </a:solidFill>
              </a:rPr>
              <a:t>25–29.9 kg/m2 </a:t>
            </a:r>
            <a:r>
              <a:rPr lang="en-US" sz="2800" dirty="0"/>
              <a:t>is said to be overweight</a:t>
            </a:r>
            <a:r>
              <a:rPr lang="en-US" sz="2800" dirty="0" smtClean="0"/>
              <a:t>,</a:t>
            </a:r>
          </a:p>
          <a:p>
            <a:pPr marL="0" indent="0" algn="l">
              <a:buNone/>
            </a:pPr>
            <a:r>
              <a:rPr lang="en-US" sz="2800" dirty="0" smtClean="0"/>
              <a:t>while </a:t>
            </a:r>
            <a:r>
              <a:rPr lang="en-US" sz="2800" dirty="0"/>
              <a:t>an adult with a BMI in</a:t>
            </a:r>
          </a:p>
          <a:p>
            <a:pPr marL="0" indent="0" algn="l">
              <a:buNone/>
            </a:pPr>
            <a:r>
              <a:rPr lang="en-US" sz="2800" dirty="0"/>
              <a:t>excess of </a:t>
            </a:r>
            <a:r>
              <a:rPr lang="en-US" sz="2800" dirty="0">
                <a:solidFill>
                  <a:srgbClr val="C00000"/>
                </a:solidFill>
              </a:rPr>
              <a:t>30 kg/m2 </a:t>
            </a:r>
            <a:r>
              <a:rPr lang="en-US" sz="2800" dirty="0"/>
              <a:t>is said to be obese.</a:t>
            </a:r>
          </a:p>
        </p:txBody>
      </p:sp>
    </p:spTree>
    <p:extLst>
      <p:ext uri="{BB962C8B-B14F-4D97-AF65-F5344CB8AC3E}">
        <p14:creationId xmlns:p14="http://schemas.microsoft.com/office/powerpoint/2010/main" xmlns="" val="3761464798"/>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arn(inVertical)">
                                      <p:cBhvr>
                                        <p:cTn id="28" dur="500"/>
                                        <p:tgtEl>
                                          <p:spTgt spid="3">
                                            <p:txEl>
                                              <p:pRg st="5" end="5"/>
                                            </p:txEl>
                                          </p:spTgt>
                                        </p:tgtEl>
                                      </p:cBhvr>
                                    </p:animEffect>
                                  </p:childTnLst>
                                </p:cTn>
                              </p:par>
                              <p:par>
                                <p:cTn id="29" presetID="16" presetClass="entr" presetSubtype="21"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6000"/>
            <a:lum bright="22000" contrast="-62000"/>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1520" y="116632"/>
            <a:ext cx="8424936" cy="5262979"/>
          </a:xfrm>
          <a:prstGeom prst="rect">
            <a:avLst/>
          </a:prstGeom>
          <a:noFill/>
        </p:spPr>
        <p:txBody>
          <a:bodyPr wrap="square" rtlCol="1">
            <a:spAutoFit/>
          </a:bodyPr>
          <a:lstStyle/>
          <a:p>
            <a:pPr algn="ctr"/>
            <a:r>
              <a:rPr lang="en-US" sz="2800" b="1" dirty="0" smtClean="0">
                <a:solidFill>
                  <a:srgbClr val="FF0000"/>
                </a:solidFill>
              </a:rPr>
              <a:t>What role does dietary fat intake play in the development of </a:t>
            </a:r>
            <a:r>
              <a:rPr lang="en-US" sz="2800" b="1" dirty="0" err="1" smtClean="0">
                <a:solidFill>
                  <a:srgbClr val="FF0000"/>
                </a:solidFill>
              </a:rPr>
              <a:t>obesit</a:t>
            </a:r>
            <a:endParaRPr lang="en-US" sz="2800" b="1" dirty="0" smtClean="0">
              <a:solidFill>
                <a:srgbClr val="FF0000"/>
              </a:solidFill>
            </a:endParaRPr>
          </a:p>
          <a:p>
            <a:pPr algn="l"/>
            <a:endParaRPr lang="en-US" sz="2800" b="1" dirty="0" smtClean="0">
              <a:solidFill>
                <a:schemeClr val="tx1">
                  <a:lumMod val="95000"/>
                  <a:lumOff val="5000"/>
                </a:schemeClr>
              </a:solidFill>
            </a:endParaRPr>
          </a:p>
          <a:p>
            <a:pPr algn="l"/>
            <a:r>
              <a:rPr lang="en-US" sz="2800" b="1" dirty="0" smtClean="0">
                <a:solidFill>
                  <a:schemeClr val="tx1">
                    <a:lumMod val="95000"/>
                    <a:lumOff val="5000"/>
                  </a:schemeClr>
                </a:solidFill>
              </a:rPr>
              <a:t> </a:t>
            </a:r>
            <a:r>
              <a:rPr lang="en-US" sz="2800" b="1" dirty="0" smtClean="0">
                <a:solidFill>
                  <a:schemeClr val="accent1">
                    <a:lumMod val="75000"/>
                  </a:schemeClr>
                </a:solidFill>
              </a:rPr>
              <a:t>The increase in fat intake of the modern diet and reduced physical activity are the two main causes of the development of obesity in </a:t>
            </a:r>
            <a:r>
              <a:rPr lang="en-US" sz="2800" b="1" dirty="0" err="1" smtClean="0">
                <a:solidFill>
                  <a:schemeClr val="accent1">
                    <a:lumMod val="75000"/>
                  </a:schemeClr>
                </a:solidFill>
              </a:rPr>
              <a:t>industrialised</a:t>
            </a:r>
            <a:r>
              <a:rPr lang="en-US" sz="2800" b="1" dirty="0" smtClean="0">
                <a:solidFill>
                  <a:schemeClr val="accent1">
                    <a:lumMod val="75000"/>
                  </a:schemeClr>
                </a:solidFill>
              </a:rPr>
              <a:t> countries. </a:t>
            </a:r>
          </a:p>
          <a:p>
            <a:pPr algn="l"/>
            <a:endParaRPr lang="en-US" sz="2800" b="1" dirty="0" smtClean="0">
              <a:solidFill>
                <a:schemeClr val="tx1">
                  <a:lumMod val="95000"/>
                  <a:lumOff val="5000"/>
                </a:schemeClr>
              </a:solidFill>
            </a:endParaRPr>
          </a:p>
          <a:p>
            <a:pPr algn="l"/>
            <a:r>
              <a:rPr lang="en-US" sz="2800" b="1" dirty="0" smtClean="0">
                <a:solidFill>
                  <a:schemeClr val="accent2">
                    <a:lumMod val="75000"/>
                  </a:schemeClr>
                </a:solidFill>
              </a:rPr>
              <a:t>Fat is the most energy-dense nutrient in our diet, producing nine calories per gram</a:t>
            </a:r>
          </a:p>
          <a:p>
            <a:pPr algn="l"/>
            <a:endParaRPr lang="en-US" sz="2800" b="1" dirty="0" smtClean="0">
              <a:solidFill>
                <a:schemeClr val="tx2">
                  <a:lumMod val="75000"/>
                </a:schemeClr>
              </a:solidFill>
            </a:endParaRPr>
          </a:p>
          <a:p>
            <a:pPr algn="l"/>
            <a:r>
              <a:rPr lang="en-US" sz="2800" b="1" dirty="0" smtClean="0">
                <a:solidFill>
                  <a:schemeClr val="tx2">
                    <a:lumMod val="75000"/>
                  </a:schemeClr>
                </a:solidFill>
              </a:rPr>
              <a:t>Over-consumption and the extra amount of dietary fat intake can lead to its storage in fat tissue </a:t>
            </a: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17000"/>
            <a:lum bright="-24000" contrast="25000"/>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51520" y="188640"/>
            <a:ext cx="8424936" cy="5262979"/>
          </a:xfrm>
          <a:prstGeom prst="rect">
            <a:avLst/>
          </a:prstGeom>
          <a:noFill/>
        </p:spPr>
        <p:txBody>
          <a:bodyPr wrap="square" rtlCol="1">
            <a:spAutoFit/>
          </a:bodyPr>
          <a:lstStyle/>
          <a:p>
            <a:pPr algn="ctr"/>
            <a:r>
              <a:rPr lang="en-US" sz="2400" b="1" dirty="0" smtClean="0">
                <a:solidFill>
                  <a:srgbClr val="FF0000"/>
                </a:solidFill>
              </a:rPr>
              <a:t>Is the overconsumption of calories responsible for the</a:t>
            </a:r>
          </a:p>
          <a:p>
            <a:pPr algn="ctr"/>
            <a:r>
              <a:rPr lang="en-US" sz="2400" b="1" dirty="0" smtClean="0">
                <a:solidFill>
                  <a:srgbClr val="FF0000"/>
                </a:solidFill>
              </a:rPr>
              <a:t>development of obesity?</a:t>
            </a:r>
          </a:p>
          <a:p>
            <a:pPr algn="l"/>
            <a:endParaRPr lang="en-US" sz="2400" b="1" dirty="0" smtClean="0">
              <a:solidFill>
                <a:srgbClr val="4F81BD">
                  <a:lumMod val="75000"/>
                </a:srgbClr>
              </a:solidFill>
            </a:endParaRPr>
          </a:p>
          <a:p>
            <a:pPr algn="l"/>
            <a:r>
              <a:rPr lang="en-US" sz="2400" b="1" dirty="0" smtClean="0">
                <a:solidFill>
                  <a:srgbClr val="C00000"/>
                </a:solidFill>
              </a:rPr>
              <a:t>There are different causes for the development of obesity, which are related to genetics, human biology, hormones and environmental factors.</a:t>
            </a:r>
          </a:p>
          <a:p>
            <a:pPr algn="l"/>
            <a:endParaRPr lang="en-US" sz="2400" b="1" dirty="0">
              <a:solidFill>
                <a:srgbClr val="8064A2">
                  <a:lumMod val="75000"/>
                </a:srgbClr>
              </a:solidFill>
            </a:endParaRPr>
          </a:p>
          <a:p>
            <a:pPr algn="l"/>
            <a:r>
              <a:rPr lang="en-US" sz="2400" b="1" dirty="0" smtClean="0">
                <a:solidFill>
                  <a:srgbClr val="8064A2">
                    <a:lumMod val="75000"/>
                  </a:srgbClr>
                </a:solidFill>
              </a:rPr>
              <a:t> An imbalance between energy intake and energy expenditure is consider the most important. </a:t>
            </a:r>
          </a:p>
          <a:p>
            <a:pPr algn="l"/>
            <a:endParaRPr lang="en-US" sz="2400" b="1" dirty="0">
              <a:solidFill>
                <a:srgbClr val="F79646">
                  <a:lumMod val="50000"/>
                </a:srgbClr>
              </a:solidFill>
            </a:endParaRPr>
          </a:p>
          <a:p>
            <a:pPr algn="l"/>
            <a:r>
              <a:rPr lang="en-US" sz="2400" b="1" dirty="0" smtClean="0">
                <a:solidFill>
                  <a:srgbClr val="F79646">
                    <a:lumMod val="50000"/>
                  </a:srgbClr>
                </a:solidFill>
              </a:rPr>
              <a:t>When we consume more calories than we need this extra energy is stored in the body , mainly as fat stored in fat tissue, in order to be used later as an energy fuel the body</a:t>
            </a:r>
          </a:p>
          <a:p>
            <a:pPr algn="l"/>
            <a:endParaRPr lang="ar-SA" sz="2400" b="1"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bright="49000" contrast="-75000"/>
          </a:blip>
          <a:srcRect/>
          <a:stretch>
            <a:fillRect t="-1000" b="-1000"/>
          </a:stretch>
        </a:blipFill>
        <a:effectLst/>
      </p:bgPr>
    </p:bg>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332656"/>
            <a:ext cx="756084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pPr>
            <a:r>
              <a:rPr lang="en-US" sz="3200" b="1" dirty="0" smtClean="0">
                <a:solidFill>
                  <a:srgbClr val="0099FF"/>
                </a:solidFill>
                <a:ea typeface="Calibri" pitchFamily="34" charset="0"/>
                <a:cs typeface="Avenir-Heavy"/>
              </a:rPr>
              <a:t>What are the characteristics of an ideal weight-loss diet?</a:t>
            </a:r>
          </a:p>
          <a:p>
            <a:pPr algn="ctr" rtl="0" fontAlgn="base">
              <a:spcBef>
                <a:spcPct val="0"/>
              </a:spcBef>
              <a:spcAft>
                <a:spcPct val="0"/>
              </a:spcAft>
            </a:pPr>
            <a:endParaRPr lang="en-US" sz="2800" dirty="0" smtClean="0">
              <a:solidFill>
                <a:prstClr val="black"/>
              </a:solidFill>
              <a:latin typeface="Arial" pitchFamily="34" charset="0"/>
              <a:cs typeface="Arial" pitchFamily="34" charset="0"/>
            </a:endParaRPr>
          </a:p>
          <a:p>
            <a:pPr algn="justLow" rtl="0" eaLnBrk="0" fontAlgn="base" hangingPunct="0">
              <a:spcBef>
                <a:spcPct val="0"/>
              </a:spcBef>
              <a:spcAft>
                <a:spcPct val="0"/>
              </a:spcAft>
            </a:pPr>
            <a:r>
              <a:rPr lang="en-US" sz="2800" b="1" dirty="0" smtClean="0">
                <a:solidFill>
                  <a:srgbClr val="FF0066"/>
                </a:solidFill>
                <a:latin typeface="Times New Roman" pitchFamily="18" charset="0"/>
                <a:ea typeface="Calibri" pitchFamily="34" charset="0"/>
                <a:cs typeface="Times New Roman" pitchFamily="18" charset="0"/>
              </a:rPr>
              <a:t>Weight-reducing diet </a:t>
            </a:r>
            <a:r>
              <a:rPr lang="en-US" sz="2800" b="1" dirty="0" err="1" smtClean="0">
                <a:solidFill>
                  <a:srgbClr val="FF0066"/>
                </a:solidFill>
                <a:latin typeface="Times New Roman" pitchFamily="18" charset="0"/>
                <a:ea typeface="Calibri" pitchFamily="34" charset="0"/>
                <a:cs typeface="Times New Roman" pitchFamily="18" charset="0"/>
              </a:rPr>
              <a:t>programmes</a:t>
            </a:r>
            <a:r>
              <a:rPr lang="en-US" sz="2800" b="1" dirty="0" smtClean="0">
                <a:solidFill>
                  <a:srgbClr val="FF0066"/>
                </a:solidFill>
                <a:latin typeface="Times New Roman" pitchFamily="18" charset="0"/>
                <a:ea typeface="Calibri" pitchFamily="34" charset="0"/>
                <a:cs typeface="Times New Roman" pitchFamily="18" charset="0"/>
              </a:rPr>
              <a:t> must contain all the food groups</a:t>
            </a:r>
            <a:endParaRPr lang="en-US" sz="2800" dirty="0" smtClean="0">
              <a:solidFill>
                <a:srgbClr val="FF0066"/>
              </a:solidFill>
              <a:latin typeface="Arial" pitchFamily="34" charset="0"/>
              <a:cs typeface="Arial" pitchFamily="34" charset="0"/>
            </a:endParaRPr>
          </a:p>
          <a:p>
            <a:pPr algn="justLow" eaLnBrk="0" fontAlgn="base" hangingPunct="0">
              <a:spcBef>
                <a:spcPct val="0"/>
              </a:spcBef>
              <a:spcAft>
                <a:spcPct val="0"/>
              </a:spcAft>
            </a:pPr>
            <a:r>
              <a:rPr lang="en-US" sz="2800" b="1" dirty="0" smtClean="0">
                <a:solidFill>
                  <a:srgbClr val="FF0066"/>
                </a:solidFill>
                <a:latin typeface="Times New Roman" pitchFamily="18" charset="0"/>
                <a:ea typeface="Calibri" pitchFamily="34" charset="0"/>
                <a:cs typeface="Times New Roman" pitchFamily="18" charset="0"/>
              </a:rPr>
              <a:t>adequate intake of vitamins and minerals</a:t>
            </a:r>
            <a:endParaRPr lang="en-US" sz="2800" dirty="0" smtClean="0">
              <a:solidFill>
                <a:srgbClr val="FF0066"/>
              </a:solidFill>
              <a:latin typeface="Arial" pitchFamily="34" charset="0"/>
              <a:cs typeface="Arial" pitchFamily="34" charset="0"/>
            </a:endParaRPr>
          </a:p>
          <a:p>
            <a:pPr algn="justLow" rtl="0" eaLnBrk="0" fontAlgn="base" hangingPunct="0">
              <a:spcBef>
                <a:spcPct val="0"/>
              </a:spcBef>
              <a:spcAft>
                <a:spcPct val="0"/>
              </a:spcAft>
            </a:pPr>
            <a:r>
              <a:rPr lang="en-US" sz="2800" b="1" dirty="0" smtClean="0">
                <a:solidFill>
                  <a:srgbClr val="FF0066"/>
                </a:solidFill>
                <a:latin typeface="Times New Roman" pitchFamily="18" charset="0"/>
                <a:ea typeface="Calibri" pitchFamily="34" charset="0"/>
                <a:cs typeface="Times New Roman" pitchFamily="18" charset="0"/>
              </a:rPr>
              <a:t>according to their age, gender,</a:t>
            </a:r>
            <a:endParaRPr lang="en-US" sz="2800" dirty="0" smtClean="0">
              <a:solidFill>
                <a:srgbClr val="FF0066"/>
              </a:solidFill>
              <a:latin typeface="Arial" pitchFamily="34" charset="0"/>
              <a:cs typeface="Arial" pitchFamily="34" charset="0"/>
            </a:endParaRPr>
          </a:p>
          <a:p>
            <a:pPr algn="justLow" rtl="0" eaLnBrk="0" fontAlgn="base" hangingPunct="0">
              <a:spcBef>
                <a:spcPct val="0"/>
              </a:spcBef>
              <a:spcAft>
                <a:spcPct val="0"/>
              </a:spcAft>
            </a:pPr>
            <a:r>
              <a:rPr lang="en-US" sz="2800" b="1" dirty="0" smtClean="0">
                <a:solidFill>
                  <a:srgbClr val="FF0066"/>
                </a:solidFill>
                <a:latin typeface="Times New Roman" pitchFamily="18" charset="0"/>
                <a:ea typeface="Calibri" pitchFamily="34" charset="0"/>
                <a:cs typeface="Times New Roman" pitchFamily="18" charset="0"/>
              </a:rPr>
              <a:t>resting metabolic rate, health status, level of physical activity and their</a:t>
            </a:r>
            <a:endParaRPr lang="en-US" sz="2800" dirty="0" smtClean="0">
              <a:solidFill>
                <a:srgbClr val="FF0066"/>
              </a:solidFill>
              <a:latin typeface="Arial" pitchFamily="34" charset="0"/>
              <a:cs typeface="Arial" pitchFamily="34" charset="0"/>
            </a:endParaRPr>
          </a:p>
          <a:p>
            <a:pPr algn="justLow" rtl="0" eaLnBrk="0" fontAlgn="base" hangingPunct="0">
              <a:spcBef>
                <a:spcPct val="0"/>
              </a:spcBef>
              <a:spcAft>
                <a:spcPct val="0"/>
              </a:spcAft>
            </a:pPr>
            <a:r>
              <a:rPr lang="en-US" sz="2800" b="1" dirty="0" smtClean="0">
                <a:solidFill>
                  <a:srgbClr val="FF0066"/>
                </a:solidFill>
                <a:latin typeface="Times New Roman" pitchFamily="18" charset="0"/>
                <a:ea typeface="Calibri" pitchFamily="34" charset="0"/>
                <a:cs typeface="Times New Roman" pitchFamily="18" charset="0"/>
              </a:rPr>
              <a:t>lifestyle.</a:t>
            </a:r>
            <a:endParaRPr lang="en-US" sz="2800" dirty="0" smtClean="0">
              <a:solidFill>
                <a:srgbClr val="FF0066"/>
              </a:solidFill>
              <a:latin typeface="Arial" pitchFamily="34" charset="0"/>
              <a:cs typeface="Arial" pitchFamily="34" charset="0"/>
            </a:endParaRPr>
          </a:p>
        </p:txBody>
      </p:sp>
      <p:pic>
        <p:nvPicPr>
          <p:cNvPr id="3074" name="Picture 2" descr="http://t1.gstatic.com/images?q=tbn:ANd9GcTZD-UsQJgM_O9l60ebYeVs9Woz136VxsXZFND9qofxSYNgsFG-jA"/>
          <p:cNvPicPr>
            <a:picLocks noChangeAspect="1" noChangeArrowheads="1"/>
          </p:cNvPicPr>
          <p:nvPr/>
        </p:nvPicPr>
        <p:blipFill>
          <a:blip r:embed="rId3" cstate="print"/>
          <a:srcRect/>
          <a:stretch>
            <a:fillRect/>
          </a:stretch>
        </p:blipFill>
        <p:spPr bwMode="auto">
          <a:xfrm>
            <a:off x="7020272" y="4581128"/>
            <a:ext cx="1648679" cy="2060848"/>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alphaModFix amt="68000"/>
            <a:lum bright="16000" contrast="-6000"/>
          </a:blip>
          <a:srcRect/>
          <a:stretch>
            <a:fillRect/>
          </a:stretch>
        </a:blip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67544" y="389856"/>
            <a:ext cx="7488832"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lang="en-US" sz="2200" b="1" dirty="0" smtClean="0">
                <a:solidFill>
                  <a:srgbClr val="0099FF"/>
                </a:solidFill>
                <a:ea typeface="Calibri" pitchFamily="34" charset="0"/>
                <a:cs typeface="Avenir-Heavy" charset="0"/>
              </a:rPr>
              <a:t>Is water beneficial for the treatment of obesity?</a:t>
            </a:r>
            <a:endParaRPr lang="en-US" sz="800" dirty="0" smtClean="0">
              <a:solidFill>
                <a:srgbClr val="0099FF"/>
              </a:solidFill>
              <a:latin typeface="Arial" pitchFamily="34" charset="0"/>
              <a:cs typeface="Arial" pitchFamily="34" charset="0"/>
            </a:endParaRPr>
          </a:p>
          <a:p>
            <a:pPr algn="l" rtl="0" eaLnBrk="0" fontAlgn="base" hangingPunct="0">
              <a:spcBef>
                <a:spcPct val="0"/>
              </a:spcBef>
              <a:spcAft>
                <a:spcPct val="0"/>
              </a:spcAft>
            </a:pPr>
            <a:r>
              <a:rPr lang="en-US" sz="2200" b="1" dirty="0" smtClean="0">
                <a:solidFill>
                  <a:srgbClr val="FF0066"/>
                </a:solidFill>
                <a:ea typeface="Calibri" pitchFamily="34" charset="0"/>
                <a:cs typeface="Avenir-Roman"/>
              </a:rPr>
              <a:t>water intake can play a role in the</a:t>
            </a:r>
            <a:endParaRPr lang="en-US" sz="800" dirty="0" smtClean="0">
              <a:solidFill>
                <a:srgbClr val="FF0066"/>
              </a:solidFill>
              <a:latin typeface="Arial" pitchFamily="34" charset="0"/>
              <a:cs typeface="Arial" pitchFamily="34" charset="0"/>
            </a:endParaRPr>
          </a:p>
          <a:p>
            <a:pPr algn="l" rtl="0" eaLnBrk="0" fontAlgn="base" hangingPunct="0">
              <a:spcBef>
                <a:spcPct val="0"/>
              </a:spcBef>
              <a:spcAft>
                <a:spcPct val="0"/>
              </a:spcAft>
            </a:pPr>
            <a:r>
              <a:rPr lang="en-US" sz="2200" b="1" dirty="0" smtClean="0">
                <a:solidFill>
                  <a:srgbClr val="FF0066"/>
                </a:solidFill>
                <a:ea typeface="Calibri" pitchFamily="34" charset="0"/>
                <a:cs typeface="Avenir-Roman"/>
              </a:rPr>
              <a:t>treatment of obesity, especially in the case of childhood obesity.</a:t>
            </a:r>
          </a:p>
          <a:p>
            <a:pPr algn="l" rtl="0" eaLnBrk="0" fontAlgn="base" hangingPunct="0">
              <a:spcBef>
                <a:spcPct val="0"/>
              </a:spcBef>
              <a:spcAft>
                <a:spcPct val="0"/>
              </a:spcAft>
            </a:pPr>
            <a:endParaRPr lang="en-US" sz="800" dirty="0" smtClean="0">
              <a:solidFill>
                <a:prstClr val="black"/>
              </a:solidFill>
              <a:latin typeface="Arial" pitchFamily="34" charset="0"/>
              <a:cs typeface="Arial" pitchFamily="34" charset="0"/>
            </a:endParaRPr>
          </a:p>
          <a:p>
            <a:pPr algn="l" rtl="0" eaLnBrk="0" fontAlgn="base" hangingPunct="0">
              <a:spcBef>
                <a:spcPct val="0"/>
              </a:spcBef>
              <a:spcAft>
                <a:spcPct val="0"/>
              </a:spcAft>
            </a:pPr>
            <a:r>
              <a:rPr lang="en-US" sz="2200" b="1" u="sng" dirty="0" smtClean="0">
                <a:solidFill>
                  <a:srgbClr val="0099FF"/>
                </a:solidFill>
                <a:ea typeface="Calibri" pitchFamily="34" charset="0"/>
                <a:cs typeface="Avenir-Roman"/>
              </a:rPr>
              <a:t>it is essential for</a:t>
            </a:r>
            <a:r>
              <a:rPr lang="en-US" sz="2200" b="1" dirty="0" smtClean="0">
                <a:solidFill>
                  <a:srgbClr val="0099FF"/>
                </a:solidFill>
                <a:ea typeface="Calibri" pitchFamily="34" charset="0"/>
                <a:cs typeface="Avenir-Roman"/>
              </a:rPr>
              <a:t> </a:t>
            </a:r>
          </a:p>
          <a:p>
            <a:pPr algn="l" rtl="0" eaLnBrk="0" fontAlgn="base" hangingPunct="0">
              <a:spcBef>
                <a:spcPct val="0"/>
              </a:spcBef>
              <a:spcAft>
                <a:spcPct val="0"/>
              </a:spcAft>
            </a:pPr>
            <a:endParaRPr lang="en-US" sz="2200" b="1" dirty="0" smtClean="0">
              <a:solidFill>
                <a:srgbClr val="FF0066"/>
              </a:solidFill>
              <a:latin typeface="Times New Roman" pitchFamily="18" charset="0"/>
              <a:ea typeface="Calibri" pitchFamily="34" charset="0"/>
              <a:cs typeface="Times New Roman" pitchFamily="18" charset="0"/>
            </a:endParaRPr>
          </a:p>
          <a:p>
            <a:pPr algn="l" rtl="0" eaLnBrk="0" fontAlgn="base" hangingPunct="0">
              <a:spcBef>
                <a:spcPct val="0"/>
              </a:spcBef>
              <a:spcAft>
                <a:spcPct val="0"/>
              </a:spcAft>
              <a:buFont typeface="Arial" pitchFamily="34" charset="0"/>
              <a:buChar char="•"/>
            </a:pPr>
            <a:r>
              <a:rPr lang="en-US" sz="2200" b="1" dirty="0" smtClean="0">
                <a:solidFill>
                  <a:srgbClr val="FF0066"/>
                </a:solidFill>
                <a:latin typeface="Times New Roman" pitchFamily="18" charset="0"/>
                <a:ea typeface="Calibri" pitchFamily="34" charset="0"/>
                <a:cs typeface="Times New Roman" pitchFamily="18" charset="0"/>
              </a:rPr>
              <a:t>the preservation of life ,regulation of the body</a:t>
            </a:r>
            <a:r>
              <a:rPr lang="en-US" sz="2200" b="1" dirty="0" smtClean="0">
                <a:solidFill>
                  <a:srgbClr val="FF0066"/>
                </a:solidFill>
                <a:latin typeface="Arial"/>
                <a:ea typeface="Calibri" pitchFamily="34" charset="0"/>
                <a:cs typeface="Times New Roman" pitchFamily="18" charset="0"/>
              </a:rPr>
              <a:t>’</a:t>
            </a:r>
            <a:r>
              <a:rPr lang="en-US" sz="2200" b="1" dirty="0" smtClean="0">
                <a:solidFill>
                  <a:srgbClr val="FF0066"/>
                </a:solidFill>
                <a:latin typeface="Times New Roman" pitchFamily="18" charset="0"/>
                <a:ea typeface="Calibri" pitchFamily="34" charset="0"/>
                <a:cs typeface="Times New Roman" pitchFamily="18" charset="0"/>
              </a:rPr>
              <a:t>s temperature and metabolism</a:t>
            </a:r>
            <a:r>
              <a:rPr lang="en-US" sz="800" dirty="0" smtClean="0">
                <a:solidFill>
                  <a:srgbClr val="FF0066"/>
                </a:solidFill>
                <a:latin typeface="Arial" pitchFamily="34" charset="0"/>
                <a:cs typeface="Arial" pitchFamily="34" charset="0"/>
              </a:rPr>
              <a:t> </a:t>
            </a:r>
            <a:endParaRPr lang="en-US" dirty="0" smtClean="0">
              <a:solidFill>
                <a:srgbClr val="FF0066"/>
              </a:solidFill>
              <a:latin typeface="Arial" pitchFamily="34" charset="0"/>
              <a:cs typeface="Arial" pitchFamily="34" charset="0"/>
            </a:endParaRPr>
          </a:p>
        </p:txBody>
      </p:sp>
      <p:sp>
        <p:nvSpPr>
          <p:cNvPr id="3074" name="Rectangle 2"/>
          <p:cNvSpPr>
            <a:spLocks noChangeArrowheads="1"/>
          </p:cNvSpPr>
          <p:nvPr/>
        </p:nvSpPr>
        <p:spPr bwMode="auto">
          <a:xfrm>
            <a:off x="395536" y="3455129"/>
            <a:ext cx="7776864"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buFontTx/>
              <a:buChar char="•"/>
            </a:pPr>
            <a:r>
              <a:rPr lang="en-US" sz="2200" b="1" dirty="0" smtClean="0">
                <a:solidFill>
                  <a:srgbClr val="FF0066"/>
                </a:solidFill>
                <a:latin typeface="Times New Roman" pitchFamily="18" charset="0"/>
                <a:ea typeface="Calibri" pitchFamily="34" charset="0"/>
                <a:cs typeface="Times New Roman" pitchFamily="18" charset="0"/>
              </a:rPr>
              <a:t>help to fill the stomach, dec</a:t>
            </a:r>
            <a:r>
              <a:rPr lang="en-US" sz="2200" b="1" i="1" dirty="0" smtClean="0">
                <a:solidFill>
                  <a:srgbClr val="FF0066"/>
                </a:solidFill>
                <a:latin typeface="Times New Roman" pitchFamily="18" charset="0"/>
                <a:ea typeface="Calibri" pitchFamily="34" charset="0"/>
                <a:cs typeface="Times New Roman" pitchFamily="18" charset="0"/>
              </a:rPr>
              <a:t>r</a:t>
            </a:r>
            <a:r>
              <a:rPr lang="en-US" sz="2200" b="1" dirty="0" smtClean="0">
                <a:solidFill>
                  <a:srgbClr val="FF0066"/>
                </a:solidFill>
                <a:latin typeface="Times New Roman" pitchFamily="18" charset="0"/>
                <a:ea typeface="Calibri" pitchFamily="34" charset="0"/>
                <a:cs typeface="Times New Roman" pitchFamily="18" charset="0"/>
              </a:rPr>
              <a:t>ease appetite and determine the total amount of food intake.</a:t>
            </a:r>
            <a:endParaRPr lang="en-US" sz="800" dirty="0" smtClean="0">
              <a:solidFill>
                <a:srgbClr val="FF0066"/>
              </a:solidFill>
              <a:latin typeface="Arial" pitchFamily="34" charset="0"/>
              <a:cs typeface="Arial" pitchFamily="34" charset="0"/>
            </a:endParaRPr>
          </a:p>
          <a:p>
            <a:pPr algn="l" rtl="0" eaLnBrk="0" fontAlgn="base" hangingPunct="0">
              <a:spcBef>
                <a:spcPct val="0"/>
              </a:spcBef>
              <a:spcAft>
                <a:spcPct val="0"/>
              </a:spcAft>
              <a:buFontTx/>
              <a:buChar char="•"/>
            </a:pPr>
            <a:r>
              <a:rPr lang="en-US" sz="2200" b="1" dirty="0" smtClean="0">
                <a:solidFill>
                  <a:srgbClr val="FF0066"/>
                </a:solidFill>
                <a:latin typeface="Times New Roman" pitchFamily="18" charset="0"/>
                <a:ea typeface="Calibri" pitchFamily="34" charset="0"/>
                <a:cs typeface="Times New Roman" pitchFamily="18" charset="0"/>
              </a:rPr>
              <a:t>The intake of water can influence the amount of fat burned by the body,</a:t>
            </a:r>
            <a:endParaRPr lang="en-US" sz="800" dirty="0" smtClean="0">
              <a:solidFill>
                <a:srgbClr val="FF0066"/>
              </a:solidFill>
              <a:latin typeface="Arial" pitchFamily="34" charset="0"/>
              <a:cs typeface="Arial" pitchFamily="34" charset="0"/>
            </a:endParaRPr>
          </a:p>
          <a:p>
            <a:pPr algn="l" rtl="0" eaLnBrk="0" fontAlgn="base" hangingPunct="0">
              <a:spcBef>
                <a:spcPct val="0"/>
              </a:spcBef>
              <a:spcAft>
                <a:spcPct val="0"/>
              </a:spcAft>
              <a:buFontTx/>
              <a:buChar char="•"/>
            </a:pPr>
            <a:r>
              <a:rPr lang="en-US" sz="2200" b="1" dirty="0" smtClean="0">
                <a:solidFill>
                  <a:srgbClr val="FF0066"/>
                </a:solidFill>
                <a:latin typeface="Times New Roman" pitchFamily="18" charset="0"/>
                <a:ea typeface="Calibri" pitchFamily="34" charset="0"/>
                <a:cs typeface="Times New Roman" pitchFamily="18" charset="0"/>
              </a:rPr>
              <a:t> increase the metabolic rate</a:t>
            </a:r>
            <a:endParaRPr lang="en-US" sz="800" dirty="0" smtClean="0">
              <a:solidFill>
                <a:srgbClr val="FF0066"/>
              </a:solidFill>
              <a:latin typeface="Arial" pitchFamily="34" charset="0"/>
              <a:cs typeface="Arial" pitchFamily="34" charset="0"/>
            </a:endParaRPr>
          </a:p>
          <a:p>
            <a:pPr algn="l" rtl="0" eaLnBrk="0" fontAlgn="base" hangingPunct="0">
              <a:spcBef>
                <a:spcPct val="0"/>
              </a:spcBef>
              <a:spcAft>
                <a:spcPct val="0"/>
              </a:spcAft>
            </a:pPr>
            <a:endParaRPr lang="en-US" dirty="0" smtClean="0">
              <a:solidFill>
                <a:prstClr val="black"/>
              </a:solidFill>
              <a:latin typeface="Arial" pitchFamily="34" charset="0"/>
              <a:cs typeface="Arial" pitchFamily="34" charset="0"/>
            </a:endParaRPr>
          </a:p>
        </p:txBody>
      </p:sp>
      <p:pic>
        <p:nvPicPr>
          <p:cNvPr id="2050" name="Picture 2" descr="http://t2.gstatic.com/images?q=tbn:ANd9GcSGBuTAt96G8QJJXKCvkSvXt2eG1kf0QIeWyKR1cvoVg4_aMaxV"/>
          <p:cNvPicPr>
            <a:picLocks noChangeAspect="1" noChangeArrowheads="1"/>
          </p:cNvPicPr>
          <p:nvPr/>
        </p:nvPicPr>
        <p:blipFill>
          <a:blip r:embed="rId3" cstate="print"/>
          <a:srcRect/>
          <a:stretch>
            <a:fillRect/>
          </a:stretch>
        </p:blipFill>
        <p:spPr bwMode="auto">
          <a:xfrm>
            <a:off x="7236296" y="332656"/>
            <a:ext cx="1464879" cy="2088232"/>
          </a:xfrm>
          <a:prstGeom prst="rect">
            <a:avLst/>
          </a:prstGeom>
          <a:noFill/>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3000"/>
            <a:lum bright="23000"/>
          </a:blip>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1174440"/>
            <a:ext cx="806489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l" rtl="0" fontAlgn="base">
              <a:spcBef>
                <a:spcPct val="0"/>
              </a:spcBef>
              <a:spcAft>
                <a:spcPct val="0"/>
              </a:spcAft>
            </a:pPr>
            <a:r>
              <a:rPr lang="en-US" sz="3200" b="1" dirty="0" smtClean="0">
                <a:solidFill>
                  <a:srgbClr val="0099FF"/>
                </a:solidFill>
                <a:latin typeface="Times New Roman" pitchFamily="18" charset="0"/>
                <a:ea typeface="Calibri" pitchFamily="34" charset="0"/>
                <a:cs typeface="Times New Roman" pitchFamily="18" charset="0"/>
              </a:rPr>
              <a:t>What is the role of exercise in the treatment of obesity?</a:t>
            </a:r>
            <a:endParaRPr lang="en-US" sz="3200" dirty="0" smtClean="0">
              <a:solidFill>
                <a:srgbClr val="0099FF"/>
              </a:solidFill>
              <a:latin typeface="Arial" pitchFamily="34" charset="0"/>
              <a:cs typeface="Arial" pitchFamily="34" charset="0"/>
            </a:endParaRPr>
          </a:p>
          <a:p>
            <a:pPr algn="l" rtl="0" eaLnBrk="0" fontAlgn="base" hangingPunct="0">
              <a:spcBef>
                <a:spcPct val="0"/>
              </a:spcBef>
              <a:spcAft>
                <a:spcPct val="0"/>
              </a:spcAft>
            </a:pPr>
            <a:r>
              <a:rPr lang="en-US" sz="3200" b="1" dirty="0" smtClean="0">
                <a:solidFill>
                  <a:srgbClr val="FF0066"/>
                </a:solidFill>
                <a:latin typeface="Times New Roman" pitchFamily="18" charset="0"/>
                <a:ea typeface="Calibri" pitchFamily="34" charset="0"/>
                <a:cs typeface="Times New Roman" pitchFamily="18" charset="0"/>
              </a:rPr>
              <a:t>Body weight is determined by the balance between</a:t>
            </a:r>
            <a:endParaRPr lang="en-US" sz="3200" dirty="0" smtClean="0">
              <a:solidFill>
                <a:srgbClr val="FF0066"/>
              </a:solidFill>
              <a:latin typeface="Arial" pitchFamily="34" charset="0"/>
              <a:cs typeface="Arial" pitchFamily="34" charset="0"/>
            </a:endParaRPr>
          </a:p>
          <a:p>
            <a:pPr algn="l" rtl="0" eaLnBrk="0" fontAlgn="base" hangingPunct="0">
              <a:spcBef>
                <a:spcPct val="0"/>
              </a:spcBef>
              <a:spcAft>
                <a:spcPct val="0"/>
              </a:spcAft>
            </a:pPr>
            <a:r>
              <a:rPr lang="en-US" sz="3200" b="1" dirty="0" smtClean="0">
                <a:solidFill>
                  <a:srgbClr val="FF0066"/>
                </a:solidFill>
                <a:latin typeface="Times New Roman" pitchFamily="18" charset="0"/>
                <a:ea typeface="Calibri" pitchFamily="34" charset="0"/>
                <a:cs typeface="Times New Roman" pitchFamily="18" charset="0"/>
              </a:rPr>
              <a:t>energy intake and energy expenditure</a:t>
            </a:r>
            <a:endParaRPr lang="en-US" sz="3200" dirty="0" smtClean="0">
              <a:solidFill>
                <a:srgbClr val="FF0066"/>
              </a:solidFill>
              <a:latin typeface="Arial" pitchFamily="34" charset="0"/>
              <a:cs typeface="Arial" pitchFamily="34" charset="0"/>
            </a:endParaRPr>
          </a:p>
          <a:p>
            <a:pPr algn="l" rtl="0" eaLnBrk="0" fontAlgn="base" hangingPunct="0">
              <a:spcBef>
                <a:spcPct val="0"/>
              </a:spcBef>
              <a:spcAft>
                <a:spcPct val="0"/>
              </a:spcAft>
            </a:pPr>
            <a:r>
              <a:rPr lang="en-US" sz="3200" b="1" dirty="0" smtClean="0">
                <a:solidFill>
                  <a:srgbClr val="FF0066"/>
                </a:solidFill>
                <a:latin typeface="Times New Roman" pitchFamily="18" charset="0"/>
                <a:ea typeface="Calibri" pitchFamily="34" charset="0"/>
                <a:cs typeface="Times New Roman" pitchFamily="18" charset="0"/>
              </a:rPr>
              <a:t>The American Heart Association recommends at least 30</a:t>
            </a:r>
            <a:r>
              <a:rPr lang="en-US" sz="3200" b="1" dirty="0" smtClean="0">
                <a:solidFill>
                  <a:srgbClr val="FF0066"/>
                </a:solidFill>
                <a:ea typeface="Calibri" pitchFamily="34" charset="0"/>
                <a:cs typeface="Times New Roman" pitchFamily="18" charset="0"/>
              </a:rPr>
              <a:t>–</a:t>
            </a:r>
            <a:r>
              <a:rPr lang="en-US" sz="3200" b="1" dirty="0" smtClean="0">
                <a:solidFill>
                  <a:srgbClr val="FF0066"/>
                </a:solidFill>
                <a:latin typeface="Times New Roman" pitchFamily="18" charset="0"/>
                <a:ea typeface="Calibri" pitchFamily="34" charset="0"/>
                <a:cs typeface="Times New Roman" pitchFamily="18" charset="0"/>
              </a:rPr>
              <a:t>45 minutes of</a:t>
            </a:r>
            <a:endParaRPr lang="en-US" sz="3200" dirty="0" smtClean="0">
              <a:solidFill>
                <a:srgbClr val="FF0066"/>
              </a:solidFill>
              <a:latin typeface="Arial" pitchFamily="34" charset="0"/>
              <a:cs typeface="Arial" pitchFamily="34" charset="0"/>
            </a:endParaRPr>
          </a:p>
          <a:p>
            <a:pPr algn="l" rtl="0" eaLnBrk="0" fontAlgn="base" hangingPunct="0">
              <a:spcBef>
                <a:spcPct val="0"/>
              </a:spcBef>
              <a:spcAft>
                <a:spcPct val="0"/>
              </a:spcAft>
            </a:pPr>
            <a:r>
              <a:rPr lang="en-US" sz="3200" b="1" dirty="0" smtClean="0">
                <a:solidFill>
                  <a:srgbClr val="FF0066"/>
                </a:solidFill>
                <a:latin typeface="Times New Roman" pitchFamily="18" charset="0"/>
                <a:ea typeface="Calibri" pitchFamily="34" charset="0"/>
                <a:cs typeface="Times New Roman" pitchFamily="18" charset="0"/>
              </a:rPr>
              <a:t>moderate/intense physical activity per day</a:t>
            </a:r>
            <a:endParaRPr lang="en-US" sz="3200" dirty="0" smtClean="0">
              <a:solidFill>
                <a:srgbClr val="FF0066"/>
              </a:solidFill>
              <a:latin typeface="Arial" pitchFamily="34" charset="0"/>
              <a:cs typeface="Arial" pitchFamily="34" charset="0"/>
            </a:endParaRPr>
          </a:p>
        </p:txBody>
      </p:sp>
      <p:pic>
        <p:nvPicPr>
          <p:cNvPr id="3" name="Picture 2" descr="http://www.illustrationsof.com/royalty-free-child-obesity-clipart-illustration-1104176.jpg"/>
          <p:cNvPicPr>
            <a:picLocks noChangeAspect="1" noChangeArrowheads="1"/>
          </p:cNvPicPr>
          <p:nvPr/>
        </p:nvPicPr>
        <p:blipFill>
          <a:blip r:embed="rId3" cstate="print"/>
          <a:srcRect/>
          <a:stretch>
            <a:fillRect/>
          </a:stretch>
        </p:blipFill>
        <p:spPr bwMode="auto">
          <a:xfrm>
            <a:off x="7616457" y="4221088"/>
            <a:ext cx="1527543" cy="2088232"/>
          </a:xfrm>
          <a:prstGeom prst="rect">
            <a:avLst/>
          </a:prstGeom>
          <a:noFill/>
        </p:spPr>
      </p:pic>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magesCA2JQ322.jpg"/>
          <p:cNvPicPr>
            <a:picLocks noChangeAspect="1"/>
          </p:cNvPicPr>
          <p:nvPr/>
        </p:nvPicPr>
        <p:blipFill>
          <a:blip r:embed="rId2" cstate="print">
            <a:lum bright="58000"/>
          </a:blip>
          <a:stretch>
            <a:fillRect/>
          </a:stretch>
        </p:blipFill>
        <p:spPr>
          <a:xfrm>
            <a:off x="0" y="0"/>
            <a:ext cx="9144000" cy="6858000"/>
          </a:xfrm>
          <a:prstGeom prst="rect">
            <a:avLst/>
          </a:prstGeom>
        </p:spPr>
      </p:pic>
      <p:sp>
        <p:nvSpPr>
          <p:cNvPr id="2" name="Title 1"/>
          <p:cNvSpPr>
            <a:spLocks noGrp="1"/>
          </p:cNvSpPr>
          <p:nvPr>
            <p:ph type="title"/>
          </p:nvPr>
        </p:nvSpPr>
        <p:spPr>
          <a:xfrm>
            <a:off x="214282" y="500042"/>
            <a:ext cx="8229600" cy="1143000"/>
          </a:xfrm>
        </p:spPr>
        <p:txBody>
          <a:bodyPr>
            <a:normAutofit/>
          </a:bodyPr>
          <a:lstStyle/>
          <a:p>
            <a:r>
              <a:rPr lang="en-US" sz="2800" dirty="0" smtClean="0">
                <a:solidFill>
                  <a:srgbClr val="FF0000"/>
                </a:solidFill>
                <a:latin typeface="Agency FB" pitchFamily="34" charset="0"/>
              </a:rPr>
              <a:t>What are the lower levels of calorie intake for men and women?</a:t>
            </a:r>
            <a:endParaRPr lang="en-US" sz="2800" dirty="0">
              <a:solidFill>
                <a:srgbClr val="FF0000"/>
              </a:solidFill>
              <a:latin typeface="Agency FB" pitchFamily="34" charset="0"/>
            </a:endParaRPr>
          </a:p>
        </p:txBody>
      </p:sp>
      <p:sp>
        <p:nvSpPr>
          <p:cNvPr id="3" name="Content Placeholder 2"/>
          <p:cNvSpPr>
            <a:spLocks noGrp="1"/>
          </p:cNvSpPr>
          <p:nvPr>
            <p:ph idx="1"/>
          </p:nvPr>
        </p:nvSpPr>
        <p:spPr/>
        <p:txBody>
          <a:bodyPr/>
          <a:lstStyle/>
          <a:p>
            <a:pPr algn="ctr" rtl="0"/>
            <a:r>
              <a:rPr lang="en-US" sz="2800" b="1" dirty="0" smtClean="0">
                <a:latin typeface="Agency FB" pitchFamily="34" charset="0"/>
              </a:rPr>
              <a:t>2500 </a:t>
            </a:r>
            <a:r>
              <a:rPr lang="en-US" sz="2800" dirty="0" smtClean="0">
                <a:latin typeface="Agency FB" pitchFamily="34" charset="0"/>
              </a:rPr>
              <a:t>calories a day for men</a:t>
            </a:r>
          </a:p>
          <a:p>
            <a:pPr algn="ctr" rtl="0"/>
            <a:r>
              <a:rPr lang="en-US" sz="2800" b="1" dirty="0" smtClean="0">
                <a:latin typeface="Agency FB" pitchFamily="34" charset="0"/>
              </a:rPr>
              <a:t>2000</a:t>
            </a:r>
            <a:r>
              <a:rPr lang="en-US" sz="2800" dirty="0" smtClean="0">
                <a:latin typeface="Agency FB" pitchFamily="34" charset="0"/>
              </a:rPr>
              <a:t> calories a day for women (2,500 in third trimester of pregnancy)</a:t>
            </a:r>
          </a:p>
          <a:p>
            <a:pPr algn="ctr" rtl="0"/>
            <a:r>
              <a:rPr lang="en-US" sz="2800" dirty="0" smtClean="0">
                <a:latin typeface="Agency FB" pitchFamily="34" charset="0"/>
              </a:rPr>
              <a:t>It is widely accepted that in order to achieve the best weight reduction a reduction in calorie intake of </a:t>
            </a:r>
            <a:r>
              <a:rPr lang="en-US" sz="2800" b="1" dirty="0" smtClean="0">
                <a:latin typeface="Agency FB" pitchFamily="34" charset="0"/>
              </a:rPr>
              <a:t>500–1000</a:t>
            </a:r>
            <a:r>
              <a:rPr lang="en-US" sz="2800" dirty="0" smtClean="0">
                <a:latin typeface="Agency FB" pitchFamily="34" charset="0"/>
              </a:rPr>
              <a:t> kcal</a:t>
            </a:r>
          </a:p>
          <a:p>
            <a:endParaRPr lang="en-US" dirty="0"/>
          </a:p>
        </p:txBody>
      </p:sp>
      <p:pic>
        <p:nvPicPr>
          <p:cNvPr id="7" name="Picture 6" descr="imagesCADBRK3I.jpg"/>
          <p:cNvPicPr>
            <a:picLocks noChangeAspect="1"/>
          </p:cNvPicPr>
          <p:nvPr/>
        </p:nvPicPr>
        <p:blipFill>
          <a:blip r:embed="rId3" cstate="print"/>
          <a:stretch>
            <a:fillRect/>
          </a:stretch>
        </p:blipFill>
        <p:spPr>
          <a:xfrm>
            <a:off x="5286380" y="4357694"/>
            <a:ext cx="2647950" cy="1724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1026</Words>
  <Application>Microsoft Office PowerPoint</Application>
  <PresentationFormat>عرض على الشاشة (3:4)‏</PresentationFormat>
  <Paragraphs>101</Paragraphs>
  <Slides>15</Slides>
  <Notes>0</Notes>
  <HiddenSlides>0</HiddenSlides>
  <MMClips>0</MMClips>
  <ScaleCrop>false</ScaleCrop>
  <HeadingPairs>
    <vt:vector size="4" baseType="variant">
      <vt:variant>
        <vt:lpstr>سمة</vt:lpstr>
      </vt:variant>
      <vt:variant>
        <vt:i4>3</vt:i4>
      </vt:variant>
      <vt:variant>
        <vt:lpstr>عناوين الشرائح</vt:lpstr>
      </vt:variant>
      <vt:variant>
        <vt:i4>15</vt:i4>
      </vt:variant>
    </vt:vector>
  </HeadingPairs>
  <TitlesOfParts>
    <vt:vector size="18" baseType="lpstr">
      <vt:lpstr>نسق Office</vt:lpstr>
      <vt:lpstr>Office Theme</vt:lpstr>
      <vt:lpstr>1_Office Theme</vt:lpstr>
      <vt:lpstr>الشريحة 1</vt:lpstr>
      <vt:lpstr>What Is an obesity??</vt:lpstr>
      <vt:lpstr>What is the difference between an overweight and an obese patient?</vt:lpstr>
      <vt:lpstr>الشريحة 4</vt:lpstr>
      <vt:lpstr>الشريحة 5</vt:lpstr>
      <vt:lpstr>الشريحة 6</vt:lpstr>
      <vt:lpstr>الشريحة 7</vt:lpstr>
      <vt:lpstr>الشريحة 8</vt:lpstr>
      <vt:lpstr>What are the lower levels of calorie intake for men and women?</vt:lpstr>
      <vt:lpstr>Are there nutritional supplements appropriate for weight loss?</vt:lpstr>
      <vt:lpstr>Dietary management of patients after bariatric surgery</vt:lpstr>
      <vt:lpstr>When is bariatric surgery recommended for treating obesity?</vt:lpstr>
      <vt:lpstr>What is the main dietary advice for a patient after ring insertion?</vt:lpstr>
      <vt:lpstr>الشريحة 14</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Toshiba</dc:creator>
  <cp:lastModifiedBy>acer</cp:lastModifiedBy>
  <cp:revision>31</cp:revision>
  <dcterms:created xsi:type="dcterms:W3CDTF">2012-11-13T19:00:15Z</dcterms:created>
  <dcterms:modified xsi:type="dcterms:W3CDTF">2012-11-19T07:51:52Z</dcterms:modified>
</cp:coreProperties>
</file>