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58" r:id="rId3"/>
    <p:sldId id="259" r:id="rId4"/>
    <p:sldId id="260" r:id="rId5"/>
    <p:sldId id="261" r:id="rId6"/>
    <p:sldId id="263" r:id="rId7"/>
    <p:sldId id="264" r:id="rId8"/>
    <p:sldId id="265" r:id="rId9"/>
    <p:sldId id="266" r:id="rId10"/>
    <p:sldId id="268" r:id="rId11"/>
    <p:sldId id="270" r:id="rId12"/>
    <p:sldId id="271" r:id="rId13"/>
    <p:sldId id="272" r:id="rId14"/>
    <p:sldId id="273" r:id="rId15"/>
    <p:sldId id="274" r:id="rId16"/>
    <p:sldId id="276" r:id="rId17"/>
    <p:sldId id="277" r:id="rId18"/>
    <p:sldId id="278" r:id="rId19"/>
    <p:sldId id="280" r:id="rId20"/>
    <p:sldId id="281" r:id="rId21"/>
    <p:sldId id="282" r:id="rId22"/>
    <p:sldId id="283" r:id="rId23"/>
    <p:sldId id="284" r:id="rId24"/>
    <p:sldId id="285" r:id="rId25"/>
    <p:sldId id="286" r:id="rId26"/>
    <p:sldId id="287" r:id="rId27"/>
    <p:sldId id="288" r:id="rId28"/>
    <p:sldId id="289" r:id="rId29"/>
    <p:sldId id="291" r:id="rId30"/>
    <p:sldId id="292" r:id="rId31"/>
    <p:sldId id="293" r:id="rId32"/>
    <p:sldId id="294" r:id="rId33"/>
    <p:sldId id="295" r:id="rId34"/>
    <p:sldId id="296" r:id="rId35"/>
    <p:sldId id="297" r:id="rId36"/>
    <p:sldId id="298" r:id="rId37"/>
    <p:sldId id="300" r:id="rId38"/>
    <p:sldId id="301" r:id="rId39"/>
    <p:sldId id="303" r:id="rId40"/>
    <p:sldId id="304" r:id="rId41"/>
    <p:sldId id="305" r:id="rId42"/>
    <p:sldId id="306" r:id="rId43"/>
    <p:sldId id="311" r:id="rId44"/>
    <p:sldId id="312" r:id="rId45"/>
    <p:sldId id="313" r:id="rId46"/>
    <p:sldId id="314" r:id="rId47"/>
    <p:sldId id="315" r:id="rId48"/>
    <p:sldId id="316" r:id="rId49"/>
    <p:sldId id="318" r:id="rId50"/>
    <p:sldId id="320" r:id="rId51"/>
    <p:sldId id="322" r:id="rId52"/>
    <p:sldId id="323" r:id="rId53"/>
    <p:sldId id="326" r:id="rId54"/>
    <p:sldId id="327" r:id="rId55"/>
    <p:sldId id="328" r:id="rId56"/>
    <p:sldId id="329" r:id="rId57"/>
    <p:sldId id="330" r:id="rId58"/>
    <p:sldId id="332" r:id="rId59"/>
    <p:sldId id="334" r:id="rId60"/>
    <p:sldId id="335" r:id="rId61"/>
    <p:sldId id="336" r:id="rId62"/>
    <p:sldId id="337" r:id="rId63"/>
    <p:sldId id="338" r:id="rId64"/>
    <p:sldId id="339" r:id="rId65"/>
    <p:sldId id="340" r:id="rId66"/>
    <p:sldId id="341" r:id="rId67"/>
    <p:sldId id="342" r:id="rId68"/>
    <p:sldId id="344" r:id="rId69"/>
    <p:sldId id="345" r:id="rId70"/>
    <p:sldId id="347" r:id="rId71"/>
    <p:sldId id="348" r:id="rId72"/>
    <p:sldId id="349" r:id="rId73"/>
    <p:sldId id="350" r:id="rId74"/>
    <p:sldId id="351" r:id="rId75"/>
    <p:sldId id="353" r:id="rId76"/>
    <p:sldId id="355" r:id="rId77"/>
    <p:sldId id="35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876D5-E51F-48AD-8467-21F5508AE4B7}"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D4A8C-EFDE-45C6-8D3E-3CBE3ECE42A0}" type="slidenum">
              <a:rPr lang="en-US" smtClean="0"/>
              <a:t>‹#›</a:t>
            </a:fld>
            <a:endParaRPr lang="en-US"/>
          </a:p>
        </p:txBody>
      </p:sp>
    </p:spTree>
    <p:extLst>
      <p:ext uri="{BB962C8B-B14F-4D97-AF65-F5344CB8AC3E}">
        <p14:creationId xmlns:p14="http://schemas.microsoft.com/office/powerpoint/2010/main" val="349314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478CE3-7252-455C-B6DA-4D6CD556EF40}" type="slidenum">
              <a:rPr lang="en-US"/>
              <a:pPr/>
              <a:t>1</a:t>
            </a:fld>
            <a:endParaRPr lang="en-US"/>
          </a:p>
        </p:txBody>
      </p:sp>
      <p:sp>
        <p:nvSpPr>
          <p:cNvPr id="65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798BE4-28CB-428F-A777-424D107173D5}" type="slidenum">
              <a:rPr lang="en-US"/>
              <a:pPr/>
              <a:t>7</a:t>
            </a:fld>
            <a:endParaRPr lang="en-US"/>
          </a:p>
        </p:txBody>
      </p:sp>
      <p:sp>
        <p:nvSpPr>
          <p:cNvPr id="656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29059" name="Rectangle 3"/>
          <p:cNvSpPr>
            <a:spLocks noGrp="1" noChangeArrowheads="1"/>
          </p:cNvSpPr>
          <p:nvPr>
            <p:ph type="body" idx="1"/>
          </p:nvPr>
        </p:nvSpPr>
        <p:spPr bwMode="auto">
          <a:xfrm>
            <a:off x="914400" y="4343400"/>
            <a:ext cx="5029200" cy="4114800"/>
          </a:xfrm>
          <a:prstGeom prst="rect">
            <a:avLst/>
          </a:prstGeom>
          <a:noFill/>
          <a:ln w="12700">
            <a:miter lim="800000"/>
            <a:headEnd type="none" w="sm" len="sm"/>
            <a:tailEnd type="none" w="sm" len="s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18462-062E-426F-8E8D-9BA0DC62027C}"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18462-062E-426F-8E8D-9BA0DC62027C}"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18462-062E-426F-8E8D-9BA0DC62027C}"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18462-062E-426F-8E8D-9BA0DC62027C}"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18462-062E-426F-8E8D-9BA0DC62027C}"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18462-062E-426F-8E8D-9BA0DC62027C}"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18462-062E-426F-8E8D-9BA0DC62027C}" type="datetimeFigureOut">
              <a:rPr lang="en-US" smtClean="0"/>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18462-062E-426F-8E8D-9BA0DC62027C}"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8462-062E-426F-8E8D-9BA0DC62027C}"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18462-062E-426F-8E8D-9BA0DC62027C}"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18462-062E-426F-8E8D-9BA0DC62027C}"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FDCB3-6F8E-4469-A128-265B651685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18462-062E-426F-8E8D-9BA0DC62027C}" type="datetimeFigureOut">
              <a:rPr lang="en-US" smtClean="0"/>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FDCB3-6F8E-4469-A128-265B651685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2006-2007</a:t>
            </a:r>
            <a:endParaRPr lang="en-US" b="0"/>
          </a:p>
        </p:txBody>
      </p:sp>
      <p:pic>
        <p:nvPicPr>
          <p:cNvPr id="649219" name="Picture 3"/>
          <p:cNvPicPr>
            <a:picLocks noChangeAspect="1" noChangeArrowheads="1"/>
          </p:cNvPicPr>
          <p:nvPr/>
        </p:nvPicPr>
        <p:blipFill>
          <a:blip r:embed="rId3"/>
          <a:srcRect b="3600"/>
          <a:stretch>
            <a:fillRect/>
          </a:stretch>
        </p:blipFill>
        <p:spPr bwMode="auto">
          <a:xfrm>
            <a:off x="0" y="1147763"/>
            <a:ext cx="4443413" cy="5710237"/>
          </a:xfrm>
          <a:prstGeom prst="rect">
            <a:avLst/>
          </a:prstGeom>
          <a:noFill/>
          <a:ln w="9525">
            <a:noFill/>
            <a:miter lim="800000"/>
            <a:headEnd/>
            <a:tailEnd/>
          </a:ln>
          <a:effectLst/>
        </p:spPr>
      </p:pic>
      <p:sp>
        <p:nvSpPr>
          <p:cNvPr id="649218" name="Rectangle 2"/>
          <p:cNvSpPr>
            <a:spLocks noChangeArrowheads="1"/>
          </p:cNvSpPr>
          <p:nvPr/>
        </p:nvSpPr>
        <p:spPr bwMode="auto">
          <a:xfrm>
            <a:off x="4371975" y="3343275"/>
            <a:ext cx="4772025" cy="1739900"/>
          </a:xfrm>
          <a:prstGeom prst="rect">
            <a:avLst/>
          </a:prstGeom>
          <a:noFill/>
          <a:ln w="9525">
            <a:noFill/>
            <a:miter lim="800000"/>
            <a:headEnd/>
            <a:tailEnd/>
          </a:ln>
          <a:effectLst/>
        </p:spPr>
        <p:txBody>
          <a:bodyPr anchor="ctr">
            <a:spAutoFit/>
          </a:bodyPr>
          <a:lstStyle/>
          <a:p>
            <a:r>
              <a:rPr lang="en-US" sz="3600" b="1">
                <a:solidFill>
                  <a:srgbClr val="0F116A"/>
                </a:solidFill>
              </a:rPr>
              <a:t>Endocrine System</a:t>
            </a:r>
          </a:p>
          <a:p>
            <a:r>
              <a:rPr lang="en-US" sz="3600" b="1">
                <a:solidFill>
                  <a:schemeClr val="tx2"/>
                </a:solidFill>
              </a:rPr>
              <a:t>Hormones</a:t>
            </a:r>
            <a:br>
              <a:rPr lang="en-US" sz="3600" b="1">
                <a:solidFill>
                  <a:schemeClr val="tx2"/>
                </a:solidFill>
              </a:rPr>
            </a:br>
            <a:r>
              <a:rPr lang="en-US" sz="3600" b="1">
                <a:solidFill>
                  <a:schemeClr val="tx2"/>
                </a:solidFill>
              </a:rPr>
              <a:t>&amp; Homeostasis</a:t>
            </a:r>
          </a:p>
        </p:txBody>
      </p:sp>
      <p:pic>
        <p:nvPicPr>
          <p:cNvPr id="649220" name="Picture 4"/>
          <p:cNvPicPr>
            <a:picLocks noChangeAspect="1" noChangeArrowheads="1"/>
          </p:cNvPicPr>
          <p:nvPr/>
        </p:nvPicPr>
        <p:blipFill>
          <a:blip r:embed="rId4"/>
          <a:srcRect/>
          <a:stretch>
            <a:fillRect/>
          </a:stretch>
        </p:blipFill>
        <p:spPr bwMode="auto">
          <a:xfrm>
            <a:off x="5638800" y="381000"/>
            <a:ext cx="3335338" cy="226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10000"/>
          </a:bodyPr>
          <a:lstStyle/>
          <a:p>
            <a:pPr algn="just"/>
            <a:r>
              <a:rPr lang="en-US" sz="2800" dirty="0"/>
              <a:t>3. </a:t>
            </a:r>
            <a:r>
              <a:rPr lang="en-US" sz="2800" b="1" i="1" u="sng" dirty="0">
                <a:solidFill>
                  <a:srgbClr val="FF0000"/>
                </a:solidFill>
              </a:rPr>
              <a:t>Neuroendocrine hormones </a:t>
            </a:r>
            <a:r>
              <a:rPr lang="en-US" sz="2800" i="1" dirty="0"/>
              <a:t>are secreted by neurons into the circulating </a:t>
            </a:r>
            <a:r>
              <a:rPr lang="en-US" sz="2800" dirty="0"/>
              <a:t>blood and influence the function of cells at another location in the body.</a:t>
            </a:r>
          </a:p>
          <a:p>
            <a:pPr algn="just"/>
            <a:r>
              <a:rPr lang="en-US" sz="2800" dirty="0"/>
              <a:t>4. </a:t>
            </a:r>
            <a:r>
              <a:rPr lang="en-US" sz="2800" b="1" i="1" u="sng" dirty="0" err="1">
                <a:solidFill>
                  <a:srgbClr val="FF0000"/>
                </a:solidFill>
              </a:rPr>
              <a:t>Paracrines</a:t>
            </a:r>
            <a:r>
              <a:rPr lang="en-US" sz="2800" b="1" i="1" u="sng" dirty="0">
                <a:solidFill>
                  <a:srgbClr val="FF0000"/>
                </a:solidFill>
              </a:rPr>
              <a:t> </a:t>
            </a:r>
            <a:r>
              <a:rPr lang="en-US" sz="2800" i="1" dirty="0"/>
              <a:t>are secreted by cells into the extracellular fluid and affect </a:t>
            </a:r>
            <a:r>
              <a:rPr lang="en-US" sz="2800" dirty="0"/>
              <a:t>neighboring cells of a different type.</a:t>
            </a:r>
          </a:p>
          <a:p>
            <a:pPr algn="just"/>
            <a:r>
              <a:rPr lang="en-US" b="1" u="sng" dirty="0" smtClean="0">
                <a:solidFill>
                  <a:srgbClr val="FF0000"/>
                </a:solidFill>
              </a:rPr>
              <a:t>5. </a:t>
            </a:r>
            <a:r>
              <a:rPr lang="en-US" b="1" i="1" u="sng" dirty="0" err="1" smtClean="0">
                <a:solidFill>
                  <a:srgbClr val="FF0000"/>
                </a:solidFill>
              </a:rPr>
              <a:t>Autocrines</a:t>
            </a:r>
            <a:r>
              <a:rPr lang="en-US" b="1" i="1" u="sng" dirty="0" smtClean="0">
                <a:solidFill>
                  <a:srgbClr val="FF0000"/>
                </a:solidFill>
              </a:rPr>
              <a:t> </a:t>
            </a:r>
            <a:r>
              <a:rPr lang="en-US" i="1" dirty="0" smtClean="0"/>
              <a:t>are secreted by cells into the extracellular fluid and affect the </a:t>
            </a:r>
            <a:r>
              <a:rPr lang="en-US" dirty="0" smtClean="0"/>
              <a:t>function of the same cells that produced them by binding to cell surface receptors.</a:t>
            </a:r>
          </a:p>
          <a:p>
            <a:pPr algn="just"/>
            <a:r>
              <a:rPr lang="en-US" dirty="0" smtClean="0"/>
              <a:t>6. </a:t>
            </a:r>
            <a:r>
              <a:rPr lang="en-US" b="1" i="1" u="sng" dirty="0" smtClean="0">
                <a:solidFill>
                  <a:srgbClr val="FF0000"/>
                </a:solidFill>
              </a:rPr>
              <a:t>Cytokines </a:t>
            </a:r>
            <a:r>
              <a:rPr lang="en-US" i="1" dirty="0" smtClean="0"/>
              <a:t>are peptides secreted by cells into the extracellular fluid and can </a:t>
            </a:r>
            <a:r>
              <a:rPr lang="en-US" dirty="0" smtClean="0"/>
              <a:t>function as </a:t>
            </a:r>
            <a:r>
              <a:rPr lang="en-US" dirty="0" err="1" smtClean="0"/>
              <a:t>autocrines</a:t>
            </a:r>
            <a:r>
              <a:rPr lang="en-US" dirty="0" smtClean="0"/>
              <a:t>, </a:t>
            </a:r>
            <a:r>
              <a:rPr lang="en-US" dirty="0" err="1" smtClean="0"/>
              <a:t>paracrines</a:t>
            </a:r>
            <a:r>
              <a:rPr lang="en-US" dirty="0" smtClean="0"/>
              <a:t>, or endocrine hormones. </a:t>
            </a:r>
          </a:p>
          <a:p>
            <a:pPr algn="just"/>
            <a:r>
              <a:rPr lang="en-US" dirty="0" smtClean="0"/>
              <a:t>Examples of cytokines include the </a:t>
            </a:r>
            <a:r>
              <a:rPr lang="en-US" i="1" dirty="0" smtClean="0"/>
              <a:t>interleukins and other </a:t>
            </a:r>
            <a:r>
              <a:rPr lang="en-US" i="1" dirty="0" err="1" smtClean="0"/>
              <a:t>lymphokines</a:t>
            </a:r>
            <a:r>
              <a:rPr lang="en-US" i="1" dirty="0" smtClean="0"/>
              <a:t> that are secreted </a:t>
            </a:r>
            <a:r>
              <a:rPr lang="en-US" dirty="0" smtClean="0"/>
              <a:t>by helper cells and act on other cells of the immune system. </a:t>
            </a:r>
          </a:p>
          <a:p>
            <a:pPr algn="just"/>
            <a:endParaRPr lang="en-US" i="1" dirty="0" smtClean="0"/>
          </a:p>
          <a:p>
            <a:pPr algn="just"/>
            <a:endParaRPr lang="en-US" dirty="0" smtClean="0"/>
          </a:p>
          <a:p>
            <a:pPr algn="just"/>
            <a:endParaRPr lang="en-US" dirty="0"/>
          </a:p>
        </p:txBody>
      </p:sp>
      <p:pic>
        <p:nvPicPr>
          <p:cNvPr id="4" name="Picture 3" descr="C:\1\crines.jpg"/>
          <p:cNvPicPr>
            <a:picLocks noChangeAspect="1" noChangeArrowheads="1"/>
          </p:cNvPicPr>
          <p:nvPr/>
        </p:nvPicPr>
        <p:blipFill>
          <a:blip r:embed="rId2"/>
          <a:srcRect/>
          <a:stretch>
            <a:fillRect/>
          </a:stretch>
        </p:blipFill>
        <p:spPr bwMode="auto">
          <a:xfrm>
            <a:off x="152400" y="5943600"/>
            <a:ext cx="8991600" cy="106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Endocrine vs. Nervous System</a:t>
            </a:r>
            <a:endParaRPr lang="en-US" dirty="0"/>
          </a:p>
        </p:txBody>
      </p:sp>
      <p:graphicFrame>
        <p:nvGraphicFramePr>
          <p:cNvPr id="4" name="Content Placeholder 3"/>
          <p:cNvGraphicFramePr>
            <a:graphicFrameLocks noGrp="1"/>
          </p:cNvGraphicFramePr>
          <p:nvPr>
            <p:ph idx="1"/>
          </p:nvPr>
        </p:nvGraphicFramePr>
        <p:xfrm>
          <a:off x="788163" y="1896112"/>
          <a:ext cx="7567673" cy="4467540"/>
        </p:xfrm>
        <a:graphic>
          <a:graphicData uri="http://schemas.openxmlformats.org/drawingml/2006/table">
            <a:tbl>
              <a:tblPr/>
              <a:tblGrid>
                <a:gridCol w="3760508"/>
                <a:gridCol w="3807165"/>
              </a:tblGrid>
              <a:tr h="358321">
                <a:tc>
                  <a:txBody>
                    <a:bodyPr/>
                    <a:lstStyle/>
                    <a:p>
                      <a:pPr algn="ctr"/>
                      <a:r>
                        <a:rPr lang="en-US" sz="1800" b="1">
                          <a:solidFill>
                            <a:srgbClr val="000000"/>
                          </a:solidFill>
                          <a:latin typeface="Georgia"/>
                        </a:rPr>
                        <a:t>Nervous System</a:t>
                      </a:r>
                      <a:endParaRPr lang="en-US" sz="1800">
                        <a:solidFill>
                          <a:srgbClr val="000000"/>
                        </a:solidFill>
                        <a:latin typeface="Georgia"/>
                      </a:endParaRPr>
                    </a:p>
                  </a:txBody>
                  <a:tcPr marL="89580" marR="89580" marT="44790" marB="44790" anchor="ctr">
                    <a:lnL>
                      <a:noFill/>
                    </a:lnL>
                    <a:lnR>
                      <a:noFill/>
                    </a:lnR>
                    <a:lnT>
                      <a:noFill/>
                    </a:lnT>
                    <a:lnB>
                      <a:noFill/>
                    </a:lnB>
                  </a:tcPr>
                </a:tc>
                <a:tc>
                  <a:txBody>
                    <a:bodyPr/>
                    <a:lstStyle/>
                    <a:p>
                      <a:pPr algn="ctr"/>
                      <a:r>
                        <a:rPr lang="en-US" sz="1800" b="1">
                          <a:solidFill>
                            <a:srgbClr val="000000"/>
                          </a:solidFill>
                          <a:latin typeface="Georgia"/>
                        </a:rPr>
                        <a:t>Endocrine System</a:t>
                      </a:r>
                      <a:endParaRPr lang="en-US" sz="1800">
                        <a:solidFill>
                          <a:srgbClr val="000000"/>
                        </a:solidFill>
                        <a:latin typeface="Georgia"/>
                      </a:endParaRPr>
                    </a:p>
                  </a:txBody>
                  <a:tcPr marL="89580" marR="89580" marT="44790" marB="44790" anchor="ctr">
                    <a:lnL>
                      <a:noFill/>
                    </a:lnL>
                    <a:lnR>
                      <a:noFill/>
                    </a:lnR>
                    <a:lnT>
                      <a:noFill/>
                    </a:lnT>
                    <a:lnB>
                      <a:noFill/>
                    </a:lnB>
                  </a:tcPr>
                </a:tc>
              </a:tr>
              <a:tr h="358321">
                <a:tc>
                  <a:txBody>
                    <a:bodyPr/>
                    <a:lstStyle/>
                    <a:p>
                      <a:pPr algn="l"/>
                      <a:r>
                        <a:rPr lang="en-US" sz="1800">
                          <a:solidFill>
                            <a:srgbClr val="000000"/>
                          </a:solidFill>
                          <a:latin typeface="Georgia"/>
                        </a:rPr>
                        <a:t>Neurons release neurotransmitters</a:t>
                      </a:r>
                    </a:p>
                  </a:txBody>
                  <a:tcPr marL="89580" marR="89580" marT="44790" marB="44790" anchor="ctr">
                    <a:lnL>
                      <a:noFill/>
                    </a:lnL>
                    <a:lnR>
                      <a:noFill/>
                    </a:lnR>
                    <a:lnT>
                      <a:noFill/>
                    </a:lnT>
                    <a:lnB>
                      <a:noFill/>
                    </a:lnB>
                  </a:tcPr>
                </a:tc>
                <a:tc>
                  <a:txBody>
                    <a:bodyPr/>
                    <a:lstStyle/>
                    <a:p>
                      <a:pPr algn="l"/>
                      <a:r>
                        <a:rPr lang="en-US" sz="1800">
                          <a:solidFill>
                            <a:srgbClr val="000000"/>
                          </a:solidFill>
                          <a:latin typeface="Georgia"/>
                        </a:rPr>
                        <a:t>Endocrine cells release hormones</a:t>
                      </a:r>
                    </a:p>
                  </a:txBody>
                  <a:tcPr marL="89580" marR="89580" marT="44790" marB="44790" anchor="ctr">
                    <a:lnL>
                      <a:noFill/>
                    </a:lnL>
                    <a:lnR>
                      <a:noFill/>
                    </a:lnR>
                    <a:lnT>
                      <a:noFill/>
                    </a:lnT>
                    <a:lnB>
                      <a:noFill/>
                    </a:lnB>
                  </a:tcPr>
                </a:tc>
              </a:tr>
              <a:tr h="895803">
                <a:tc>
                  <a:txBody>
                    <a:bodyPr/>
                    <a:lstStyle/>
                    <a:p>
                      <a:pPr algn="l"/>
                      <a:r>
                        <a:rPr lang="en-US" sz="1800">
                          <a:solidFill>
                            <a:srgbClr val="000000"/>
                          </a:solidFill>
                          <a:latin typeface="Georgia"/>
                        </a:rPr>
                        <a:t>A neurotransmitter acts on specific cell right next to it.</a:t>
                      </a:r>
                    </a:p>
                  </a:txBody>
                  <a:tcPr marL="89580" marR="89580" marT="44790" marB="44790" anchor="ctr">
                    <a:lnL>
                      <a:noFill/>
                    </a:lnL>
                    <a:lnR>
                      <a:noFill/>
                    </a:lnR>
                    <a:lnT>
                      <a:noFill/>
                    </a:lnT>
                    <a:lnB>
                      <a:noFill/>
                    </a:lnB>
                  </a:tcPr>
                </a:tc>
                <a:tc>
                  <a:txBody>
                    <a:bodyPr/>
                    <a:lstStyle/>
                    <a:p>
                      <a:pPr algn="l"/>
                      <a:r>
                        <a:rPr lang="en-US" sz="1800">
                          <a:solidFill>
                            <a:srgbClr val="000000"/>
                          </a:solidFill>
                          <a:latin typeface="Georgia"/>
                        </a:rPr>
                        <a:t>Hormones travel to another nearby cell or act on cell in another part of the body.</a:t>
                      </a:r>
                    </a:p>
                  </a:txBody>
                  <a:tcPr marL="89580" marR="89580" marT="44790" marB="44790" anchor="ctr">
                    <a:lnL>
                      <a:noFill/>
                    </a:lnL>
                    <a:lnR>
                      <a:noFill/>
                    </a:lnR>
                    <a:lnT>
                      <a:noFill/>
                    </a:lnT>
                    <a:lnB>
                      <a:noFill/>
                    </a:lnB>
                  </a:tcPr>
                </a:tc>
              </a:tr>
              <a:tr h="627062">
                <a:tc>
                  <a:txBody>
                    <a:bodyPr/>
                    <a:lstStyle/>
                    <a:p>
                      <a:pPr algn="l"/>
                      <a:r>
                        <a:rPr lang="en-US" sz="1800">
                          <a:solidFill>
                            <a:srgbClr val="000000"/>
                          </a:solidFill>
                          <a:latin typeface="Georgia"/>
                        </a:rPr>
                        <a:t>Neurotransmitters have their effects within milliseconds.</a:t>
                      </a:r>
                    </a:p>
                  </a:txBody>
                  <a:tcPr marL="89580" marR="89580" marT="44790" marB="44790" anchor="ctr">
                    <a:lnL>
                      <a:noFill/>
                    </a:lnL>
                    <a:lnR>
                      <a:noFill/>
                    </a:lnR>
                    <a:lnT>
                      <a:noFill/>
                    </a:lnT>
                    <a:lnB>
                      <a:noFill/>
                    </a:lnB>
                  </a:tcPr>
                </a:tc>
                <a:tc>
                  <a:txBody>
                    <a:bodyPr/>
                    <a:lstStyle/>
                    <a:p>
                      <a:pPr algn="l"/>
                      <a:r>
                        <a:rPr lang="en-US" sz="1800">
                          <a:solidFill>
                            <a:srgbClr val="000000"/>
                          </a:solidFill>
                          <a:latin typeface="Georgia"/>
                        </a:rPr>
                        <a:t>Hormones take minutes or days to have their effects.</a:t>
                      </a:r>
                    </a:p>
                  </a:txBody>
                  <a:tcPr marL="89580" marR="89580" marT="44790" marB="44790" anchor="ctr">
                    <a:lnL>
                      <a:noFill/>
                    </a:lnL>
                    <a:lnR>
                      <a:noFill/>
                    </a:lnR>
                    <a:lnT>
                      <a:noFill/>
                    </a:lnT>
                    <a:lnB>
                      <a:noFill/>
                    </a:lnB>
                  </a:tcPr>
                </a:tc>
              </a:tr>
              <a:tr h="627062">
                <a:tc>
                  <a:txBody>
                    <a:bodyPr/>
                    <a:lstStyle/>
                    <a:p>
                      <a:pPr algn="l"/>
                      <a:r>
                        <a:rPr lang="en-US" sz="1800">
                          <a:solidFill>
                            <a:srgbClr val="000000"/>
                          </a:solidFill>
                          <a:latin typeface="Georgia"/>
                        </a:rPr>
                        <a:t>The effects of neurotransmitters are short-lived.</a:t>
                      </a:r>
                    </a:p>
                  </a:txBody>
                  <a:tcPr marL="89580" marR="89580" marT="44790" marB="44790" anchor="ctr">
                    <a:lnL>
                      <a:noFill/>
                    </a:lnL>
                    <a:lnR>
                      <a:noFill/>
                    </a:lnR>
                    <a:lnT>
                      <a:noFill/>
                    </a:lnT>
                    <a:lnB>
                      <a:noFill/>
                    </a:lnB>
                  </a:tcPr>
                </a:tc>
                <a:tc>
                  <a:txBody>
                    <a:bodyPr/>
                    <a:lstStyle/>
                    <a:p>
                      <a:pPr algn="l"/>
                      <a:r>
                        <a:rPr lang="en-US" sz="1800">
                          <a:solidFill>
                            <a:srgbClr val="000000"/>
                          </a:solidFill>
                          <a:latin typeface="Georgia"/>
                        </a:rPr>
                        <a:t>The effects of hormones can last hours, days, or years.</a:t>
                      </a:r>
                    </a:p>
                  </a:txBody>
                  <a:tcPr marL="89580" marR="89580" marT="44790" marB="44790" anchor="ctr">
                    <a:lnL>
                      <a:noFill/>
                    </a:lnL>
                    <a:lnR>
                      <a:noFill/>
                    </a:lnR>
                    <a:lnT>
                      <a:noFill/>
                    </a:lnT>
                    <a:lnB>
                      <a:noFill/>
                    </a:lnB>
                  </a:tcPr>
                </a:tc>
              </a:tr>
              <a:tr h="627062">
                <a:tc>
                  <a:txBody>
                    <a:bodyPr/>
                    <a:lstStyle/>
                    <a:p>
                      <a:pPr algn="l"/>
                      <a:r>
                        <a:rPr lang="en-US" sz="1800">
                          <a:solidFill>
                            <a:srgbClr val="000000"/>
                          </a:solidFill>
                          <a:latin typeface="Georgia"/>
                        </a:rPr>
                        <a:t>Performs short term crisis management</a:t>
                      </a:r>
                    </a:p>
                  </a:txBody>
                  <a:tcPr marL="89580" marR="89580" marT="44790" marB="44790" anchor="ctr">
                    <a:lnL>
                      <a:noFill/>
                    </a:lnL>
                    <a:lnR>
                      <a:noFill/>
                    </a:lnR>
                    <a:lnT>
                      <a:noFill/>
                    </a:lnT>
                    <a:lnB>
                      <a:noFill/>
                    </a:lnB>
                  </a:tcPr>
                </a:tc>
                <a:tc>
                  <a:txBody>
                    <a:bodyPr/>
                    <a:lstStyle/>
                    <a:p>
                      <a:pPr algn="l"/>
                      <a:r>
                        <a:rPr lang="en-US" sz="1800">
                          <a:solidFill>
                            <a:srgbClr val="000000"/>
                          </a:solidFill>
                          <a:latin typeface="Georgia"/>
                        </a:rPr>
                        <a:t>Regulates long term ongoing metabolic function</a:t>
                      </a:r>
                    </a:p>
                  </a:txBody>
                  <a:tcPr marL="89580" marR="89580" marT="44790" marB="44790" anchor="ctr">
                    <a:lnL>
                      <a:noFill/>
                    </a:lnL>
                    <a:lnR>
                      <a:noFill/>
                    </a:lnR>
                    <a:lnT>
                      <a:noFill/>
                    </a:lnT>
                    <a:lnB>
                      <a:noFill/>
                    </a:lnB>
                  </a:tcPr>
                </a:tc>
              </a:tr>
              <a:tr h="895803">
                <a:tc>
                  <a:txBody>
                    <a:bodyPr/>
                    <a:lstStyle/>
                    <a:p>
                      <a:pPr algn="l"/>
                      <a:r>
                        <a:rPr lang="en-US" sz="1800">
                          <a:solidFill>
                            <a:srgbClr val="000000"/>
                          </a:solidFill>
                          <a:latin typeface="Georgia"/>
                        </a:rPr>
                        <a:t>Neurotransmitter acts on specific cell right next to it.</a:t>
                      </a:r>
                    </a:p>
                  </a:txBody>
                  <a:tcPr marL="89580" marR="89580" marT="44790" marB="44790" anchor="ctr">
                    <a:lnL>
                      <a:noFill/>
                    </a:lnL>
                    <a:lnR>
                      <a:noFill/>
                    </a:lnR>
                    <a:lnT>
                      <a:noFill/>
                    </a:lnT>
                    <a:lnB>
                      <a:noFill/>
                    </a:lnB>
                  </a:tcPr>
                </a:tc>
                <a:tc>
                  <a:txBody>
                    <a:bodyPr/>
                    <a:lstStyle/>
                    <a:p>
                      <a:pPr algn="l"/>
                      <a:r>
                        <a:rPr lang="en-US" sz="1800" dirty="0">
                          <a:solidFill>
                            <a:srgbClr val="000000"/>
                          </a:solidFill>
                          <a:latin typeface="Georgia"/>
                        </a:rPr>
                        <a:t>Hormone can travel to another nearby cell or it can act on another part of the body.</a:t>
                      </a:r>
                    </a:p>
                  </a:txBody>
                  <a:tcPr marL="89580" marR="89580" marT="44790" marB="44790" anchor="ctr">
                    <a:lnL>
                      <a:noFill/>
                    </a:lnL>
                    <a:lnR>
                      <a:noFill/>
                    </a:lnR>
                    <a:lnT>
                      <a:noFill/>
                    </a:lnT>
                    <a:lnB>
                      <a:noFill/>
                    </a:lnB>
                  </a:tcPr>
                </a:tc>
              </a:tr>
            </a:tbl>
          </a:graphicData>
        </a:graphic>
      </p:graphicFrame>
      <p:sp>
        <p:nvSpPr>
          <p:cNvPr id="2037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normAutofit/>
          </a:bodyPr>
          <a:lstStyle/>
          <a:p>
            <a:r>
              <a:rPr lang="en-US">
                <a:latin typeface="Comic Sans MS" pitchFamily="66" charset="0"/>
              </a:rPr>
              <a:t>Types of humoral signalization</a:t>
            </a:r>
          </a:p>
        </p:txBody>
      </p:sp>
      <p:sp>
        <p:nvSpPr>
          <p:cNvPr id="361475" name="Rectangle 3"/>
          <p:cNvSpPr>
            <a:spLocks noGrp="1" noChangeArrowheads="1"/>
          </p:cNvSpPr>
          <p:nvPr>
            <p:ph idx="1"/>
          </p:nvPr>
        </p:nvSpPr>
        <p:spPr/>
        <p:txBody>
          <a:bodyPr/>
          <a:lstStyle/>
          <a:p>
            <a:pPr>
              <a:lnSpc>
                <a:spcPct val="90000"/>
              </a:lnSpc>
            </a:pPr>
            <a:r>
              <a:rPr lang="en-US" sz="2800">
                <a:latin typeface="Comic Sans MS" pitchFamily="66" charset="0"/>
              </a:rPr>
              <a:t>Endocrine</a:t>
            </a:r>
          </a:p>
          <a:p>
            <a:pPr lvl="2">
              <a:lnSpc>
                <a:spcPct val="90000"/>
              </a:lnSpc>
            </a:pPr>
            <a:r>
              <a:rPr lang="en-US" sz="2000">
                <a:latin typeface="Comic Sans MS" pitchFamily="66" charset="0"/>
              </a:rPr>
              <a:t>from gland via blood to a distance </a:t>
            </a:r>
          </a:p>
          <a:p>
            <a:pPr>
              <a:lnSpc>
                <a:spcPct val="90000"/>
              </a:lnSpc>
            </a:pPr>
            <a:r>
              <a:rPr lang="en-US" sz="2800">
                <a:latin typeface="Comic Sans MS" pitchFamily="66" charset="0"/>
              </a:rPr>
              <a:t>Neurocrine</a:t>
            </a:r>
          </a:p>
          <a:p>
            <a:pPr lvl="2">
              <a:lnSpc>
                <a:spcPct val="90000"/>
              </a:lnSpc>
            </a:pPr>
            <a:r>
              <a:rPr lang="en-US" sz="2000">
                <a:latin typeface="Comic Sans MS" pitchFamily="66" charset="0"/>
              </a:rPr>
              <a:t>via axonal transport and then via blood</a:t>
            </a:r>
          </a:p>
          <a:p>
            <a:pPr>
              <a:lnSpc>
                <a:spcPct val="90000"/>
              </a:lnSpc>
            </a:pPr>
            <a:r>
              <a:rPr lang="en-US" sz="2800">
                <a:latin typeface="Comic Sans MS" pitchFamily="66" charset="0"/>
              </a:rPr>
              <a:t>Paracrine</a:t>
            </a:r>
          </a:p>
          <a:p>
            <a:pPr lvl="2">
              <a:lnSpc>
                <a:spcPct val="90000"/>
              </a:lnSpc>
            </a:pPr>
            <a:r>
              <a:rPr lang="en-US" sz="2000">
                <a:latin typeface="Comic Sans MS" pitchFamily="66" charset="0"/>
              </a:rPr>
              <a:t>neighboring cells of different types</a:t>
            </a:r>
          </a:p>
          <a:p>
            <a:pPr>
              <a:lnSpc>
                <a:spcPct val="90000"/>
              </a:lnSpc>
            </a:pPr>
            <a:r>
              <a:rPr lang="en-US" sz="2800">
                <a:latin typeface="Comic Sans MS" pitchFamily="66" charset="0"/>
              </a:rPr>
              <a:t>Autocrine</a:t>
            </a:r>
          </a:p>
          <a:p>
            <a:pPr lvl="2">
              <a:lnSpc>
                <a:spcPct val="90000"/>
              </a:lnSpc>
            </a:pPr>
            <a:r>
              <a:rPr lang="en-US" sz="2000">
                <a:latin typeface="Comic Sans MS" pitchFamily="66" charset="0"/>
              </a:rPr>
              <a:t>neighboring cells of the same type or the secreting cell itself</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normAutofit/>
          </a:bodyPr>
          <a:lstStyle/>
          <a:p>
            <a:r>
              <a:rPr lang="en-US">
                <a:solidFill>
                  <a:srgbClr val="FF0000"/>
                </a:solidFill>
                <a:latin typeface="Arial" charset="0"/>
              </a:rPr>
              <a:t>Types of cell-to-cell signaling</a:t>
            </a:r>
          </a:p>
        </p:txBody>
      </p:sp>
      <p:graphicFrame>
        <p:nvGraphicFramePr>
          <p:cNvPr id="17411" name="Object 3"/>
          <p:cNvGraphicFramePr>
            <a:graphicFrameLocks noChangeAspect="1"/>
          </p:cNvGraphicFramePr>
          <p:nvPr/>
        </p:nvGraphicFramePr>
        <p:xfrm>
          <a:off x="762000" y="1600200"/>
          <a:ext cx="7086600" cy="4572000"/>
        </p:xfrm>
        <a:graphic>
          <a:graphicData uri="http://schemas.openxmlformats.org/presentationml/2006/ole">
            <mc:AlternateContent xmlns:mc="http://schemas.openxmlformats.org/markup-compatibility/2006">
              <mc:Choice xmlns:v="urn:schemas-microsoft-com:vml" Requires="v">
                <p:oleObj spid="_x0000_s1028" name="Image" r:id="rId3" imgW="2789634" imgH="3475610" progId="">
                  <p:embed/>
                </p:oleObj>
              </mc:Choice>
              <mc:Fallback>
                <p:oleObj name="Image" r:id="rId3" imgW="2789634" imgH="347561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086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85800" y="381000"/>
            <a:ext cx="7772400" cy="914400"/>
          </a:xfrm>
        </p:spPr>
        <p:txBody>
          <a:bodyPr/>
          <a:lstStyle/>
          <a:p>
            <a:r>
              <a:rPr lang="en-US">
                <a:latin typeface="Comic Sans MS" pitchFamily="66" charset="0"/>
              </a:rPr>
              <a:t>Hormone</a:t>
            </a:r>
          </a:p>
        </p:txBody>
      </p:sp>
      <p:sp>
        <p:nvSpPr>
          <p:cNvPr id="356355" name="Rectangle 3"/>
          <p:cNvSpPr>
            <a:spLocks noGrp="1" noChangeArrowheads="1"/>
          </p:cNvSpPr>
          <p:nvPr>
            <p:ph idx="1"/>
          </p:nvPr>
        </p:nvSpPr>
        <p:spPr>
          <a:xfrm>
            <a:off x="381000" y="1828800"/>
            <a:ext cx="8534400" cy="4724400"/>
          </a:xfrm>
        </p:spPr>
        <p:txBody>
          <a:bodyPr/>
          <a:lstStyle/>
          <a:p>
            <a:pPr>
              <a:lnSpc>
                <a:spcPct val="90000"/>
              </a:lnSpc>
            </a:pPr>
            <a:r>
              <a:rPr lang="en-US">
                <a:latin typeface="Comic Sans MS" pitchFamily="66" charset="0"/>
              </a:rPr>
              <a:t>Substance produced by a specific cell type usually accumulated in one (small) organ </a:t>
            </a:r>
            <a:br>
              <a:rPr lang="en-US">
                <a:latin typeface="Comic Sans MS" pitchFamily="66" charset="0"/>
              </a:rPr>
            </a:br>
            <a:endParaRPr lang="en-US">
              <a:latin typeface="Comic Sans MS" pitchFamily="66" charset="0"/>
            </a:endParaRPr>
          </a:p>
          <a:p>
            <a:pPr>
              <a:lnSpc>
                <a:spcPct val="90000"/>
              </a:lnSpc>
            </a:pPr>
            <a:r>
              <a:rPr lang="en-US">
                <a:latin typeface="Comic Sans MS" pitchFamily="66" charset="0"/>
              </a:rPr>
              <a:t>Transport by blood to target tissues </a:t>
            </a:r>
            <a:br>
              <a:rPr lang="en-US">
                <a:latin typeface="Comic Sans MS" pitchFamily="66" charset="0"/>
              </a:rPr>
            </a:br>
            <a:endParaRPr lang="en-US">
              <a:latin typeface="Comic Sans MS" pitchFamily="66" charset="0"/>
            </a:endParaRPr>
          </a:p>
          <a:p>
            <a:pPr>
              <a:lnSpc>
                <a:spcPct val="90000"/>
              </a:lnSpc>
            </a:pPr>
            <a:r>
              <a:rPr lang="en-US">
                <a:latin typeface="Comic Sans MS" pitchFamily="66" charset="0"/>
              </a:rPr>
              <a:t>Stereotypical response </a:t>
            </a:r>
            <a:br>
              <a:rPr lang="en-US">
                <a:latin typeface="Comic Sans MS" pitchFamily="66" charset="0"/>
              </a:rPr>
            </a:br>
            <a:r>
              <a:rPr lang="en-US">
                <a:latin typeface="Comic Sans MS" pitchFamily="66" charset="0"/>
              </a:rPr>
              <a:t>(receptors)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normAutofit/>
          </a:bodyPr>
          <a:lstStyle/>
          <a:p>
            <a:r>
              <a:rPr lang="en-US" dirty="0">
                <a:solidFill>
                  <a:srgbClr val="FF0000"/>
                </a:solidFill>
                <a:latin typeface="Arial" charset="0"/>
              </a:rPr>
              <a:t>Major hormones and systems</a:t>
            </a:r>
          </a:p>
        </p:txBody>
      </p:sp>
      <p:sp>
        <p:nvSpPr>
          <p:cNvPr id="19459" name="Rectangle 3"/>
          <p:cNvSpPr>
            <a:spLocks noGrp="1" noChangeArrowheads="1"/>
          </p:cNvSpPr>
          <p:nvPr>
            <p:ph idx="1"/>
          </p:nvPr>
        </p:nvSpPr>
        <p:spPr>
          <a:xfrm>
            <a:off x="457200" y="2286000"/>
            <a:ext cx="8229600" cy="4389120"/>
          </a:xfrm>
        </p:spPr>
        <p:txBody>
          <a:bodyPr>
            <a:normAutofit lnSpcReduction="10000"/>
          </a:bodyPr>
          <a:lstStyle/>
          <a:p>
            <a:pPr algn="just">
              <a:lnSpc>
                <a:spcPct val="90000"/>
              </a:lnSpc>
            </a:pPr>
            <a:r>
              <a:rPr lang="en-US" sz="2800" dirty="0"/>
              <a:t>Top down organization of endocrine </a:t>
            </a:r>
            <a:r>
              <a:rPr lang="en-US" sz="2800" dirty="0" smtClean="0"/>
              <a:t>system are:</a:t>
            </a:r>
            <a:endParaRPr lang="en-US" sz="2800" dirty="0"/>
          </a:p>
          <a:p>
            <a:pPr algn="just">
              <a:lnSpc>
                <a:spcPct val="90000"/>
              </a:lnSpc>
            </a:pPr>
            <a:r>
              <a:rPr lang="en-US" sz="2800" dirty="0">
                <a:solidFill>
                  <a:srgbClr val="FF0000"/>
                </a:solidFill>
              </a:rPr>
              <a:t>Hypothalamus</a:t>
            </a:r>
            <a:r>
              <a:rPr lang="en-US" sz="2800" dirty="0"/>
              <a:t> produces releasing factors that stimulate production of </a:t>
            </a:r>
            <a:r>
              <a:rPr lang="en-US" sz="2800" dirty="0">
                <a:solidFill>
                  <a:srgbClr val="FF0000"/>
                </a:solidFill>
              </a:rPr>
              <a:t>anterior pituitary </a:t>
            </a:r>
            <a:r>
              <a:rPr lang="en-US" sz="2800" dirty="0"/>
              <a:t>hormone which act on peripheral endocrine gland to stimulate release of third </a:t>
            </a:r>
            <a:r>
              <a:rPr lang="en-US" sz="2800" dirty="0" smtClean="0"/>
              <a:t>hormone</a:t>
            </a:r>
          </a:p>
          <a:p>
            <a:pPr lvl="1" algn="just">
              <a:lnSpc>
                <a:spcPct val="90000"/>
              </a:lnSpc>
            </a:pPr>
            <a:r>
              <a:rPr lang="en-US" dirty="0" smtClean="0"/>
              <a:t>Thyroid hormones (T3 &amp; T4)</a:t>
            </a:r>
            <a:endParaRPr lang="en-US" dirty="0"/>
          </a:p>
          <a:p>
            <a:pPr algn="just">
              <a:lnSpc>
                <a:spcPct val="90000"/>
              </a:lnSpc>
            </a:pPr>
            <a:endParaRPr lang="en-US" sz="2800" dirty="0" smtClean="0">
              <a:solidFill>
                <a:srgbClr val="FF0000"/>
              </a:solidFill>
            </a:endParaRPr>
          </a:p>
          <a:p>
            <a:pPr algn="just">
              <a:lnSpc>
                <a:spcPct val="90000"/>
              </a:lnSpc>
            </a:pPr>
            <a:r>
              <a:rPr lang="en-US" sz="2800" dirty="0" smtClean="0">
                <a:solidFill>
                  <a:srgbClr val="FF0000"/>
                </a:solidFill>
              </a:rPr>
              <a:t>Posterior </a:t>
            </a:r>
            <a:r>
              <a:rPr lang="en-US" sz="2800" dirty="0">
                <a:solidFill>
                  <a:srgbClr val="FF0000"/>
                </a:solidFill>
              </a:rPr>
              <a:t>pituitary </a:t>
            </a:r>
            <a:r>
              <a:rPr lang="en-US" sz="2800" dirty="0"/>
              <a:t>hormones are synthesized in neuronal cell bodies in the hypothalamus and are released via synapses in posterior pituitary. </a:t>
            </a:r>
          </a:p>
          <a:p>
            <a:pPr lvl="1" algn="just">
              <a:lnSpc>
                <a:spcPct val="90000"/>
              </a:lnSpc>
            </a:pPr>
            <a:r>
              <a:rPr lang="en-US" sz="2400" dirty="0" err="1"/>
              <a:t>Oxytocin</a:t>
            </a:r>
            <a:r>
              <a:rPr lang="en-US" sz="2400" dirty="0"/>
              <a:t> and </a:t>
            </a:r>
            <a:r>
              <a:rPr lang="en-US" sz="2400" dirty="0" err="1"/>
              <a:t>antidiuretic</a:t>
            </a:r>
            <a:r>
              <a:rPr lang="en-US" sz="2400" dirty="0"/>
              <a:t> hormone (ADH) </a:t>
            </a:r>
          </a:p>
          <a:p>
            <a:pPr algn="just">
              <a:lnSpc>
                <a:spcPct val="90000"/>
              </a:lnSpc>
              <a:buFontTx/>
              <a:buNone/>
            </a:pPr>
            <a:endParaRPr lang="en-US" sz="2800" dirty="0"/>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b="4427"/>
          <a:stretch>
            <a:fillRect/>
          </a:stretch>
        </p:blipFill>
        <p:spPr bwMode="auto">
          <a:xfrm>
            <a:off x="6553200" y="-1"/>
            <a:ext cx="2590800" cy="22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www.hotthyroidology.com/editorial_pics/2007/14/figure_01.jpg"/>
          <p:cNvPicPr>
            <a:picLocks noChangeAspect="1" noChangeArrowheads="1"/>
          </p:cNvPicPr>
          <p:nvPr/>
        </p:nvPicPr>
        <p:blipFill>
          <a:blip r:embed="rId2"/>
          <a:srcRect/>
          <a:stretch>
            <a:fillRect/>
          </a:stretch>
        </p:blipFill>
        <p:spPr bwMode="auto">
          <a:xfrm>
            <a:off x="0" y="-43180"/>
            <a:ext cx="9144000" cy="69011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b="1" dirty="0"/>
              <a:t>Chemical Structure and</a:t>
            </a:r>
            <a:br>
              <a:rPr lang="en-US" b="1" dirty="0"/>
            </a:br>
            <a:r>
              <a:rPr lang="en-US" b="1" dirty="0"/>
              <a:t>Synthesis of Hormones </a:t>
            </a:r>
            <a:r>
              <a:rPr lang="en-US" b="1" dirty="0" smtClean="0"/>
              <a:t/>
            </a:r>
            <a:br>
              <a:rPr lang="en-US" b="1" dirty="0" smtClean="0"/>
            </a:br>
            <a:endParaRPr lang="en-US" dirty="0">
              <a:solidFill>
                <a:srgbClr val="FF0000"/>
              </a:solidFill>
              <a:latin typeface="Arial" charset="0"/>
            </a:endParaRPr>
          </a:p>
        </p:txBody>
      </p:sp>
      <p:sp>
        <p:nvSpPr>
          <p:cNvPr id="20483" name="Rectangle 3"/>
          <p:cNvSpPr>
            <a:spLocks noGrp="1" noChangeArrowheads="1"/>
          </p:cNvSpPr>
          <p:nvPr>
            <p:ph idx="1"/>
          </p:nvPr>
        </p:nvSpPr>
        <p:spPr/>
        <p:txBody>
          <a:bodyPr/>
          <a:lstStyle/>
          <a:p>
            <a:pPr algn="just"/>
            <a:r>
              <a:rPr lang="en-US" b="1" dirty="0"/>
              <a:t>Hormones are categorized into </a:t>
            </a:r>
            <a:r>
              <a:rPr lang="en-US" b="1" dirty="0" smtClean="0"/>
              <a:t>three </a:t>
            </a:r>
            <a:r>
              <a:rPr lang="en-US" b="1" dirty="0"/>
              <a:t>structural groups, with members of each group having many properties in common:</a:t>
            </a:r>
            <a:r>
              <a:rPr lang="en-US" dirty="0"/>
              <a:t> </a:t>
            </a:r>
            <a:endParaRPr lang="en-US" dirty="0" smtClean="0"/>
          </a:p>
          <a:p>
            <a:pPr algn="just"/>
            <a:endParaRPr lang="en-US" dirty="0" smtClean="0">
              <a:solidFill>
                <a:srgbClr val="FF0000"/>
              </a:solidFill>
              <a:latin typeface="Arial" charset="0"/>
            </a:endParaRPr>
          </a:p>
          <a:p>
            <a:pPr algn="just"/>
            <a:r>
              <a:rPr lang="en-US" dirty="0" smtClean="0">
                <a:solidFill>
                  <a:srgbClr val="FF0000"/>
                </a:solidFill>
                <a:latin typeface="Arial" charset="0"/>
              </a:rPr>
              <a:t>Types of hormones</a:t>
            </a:r>
            <a:endParaRPr lang="en-US" dirty="0"/>
          </a:p>
          <a:p>
            <a:pPr lvl="1" algn="just"/>
            <a:endParaRPr lang="en-US" dirty="0"/>
          </a:p>
          <a:p>
            <a:pPr lvl="1" algn="just">
              <a:buFontTx/>
              <a:buNone/>
            </a:pPr>
            <a:endParaRPr lang="en-US" dirty="0"/>
          </a:p>
        </p:txBody>
      </p:sp>
      <p:sp>
        <p:nvSpPr>
          <p:cNvPr id="2" name="Rectangle 1"/>
          <p:cNvSpPr/>
          <p:nvPr/>
        </p:nvSpPr>
        <p:spPr>
          <a:xfrm>
            <a:off x="762000" y="4480560"/>
            <a:ext cx="1752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a:solidFill>
                  <a:schemeClr val="tx1"/>
                </a:solidFill>
              </a:rPr>
              <a:t>Peptides and proteins </a:t>
            </a:r>
          </a:p>
          <a:p>
            <a:pPr lvl="1" algn="ctr"/>
            <a:endParaRPr lang="en-US" dirty="0">
              <a:solidFill>
                <a:schemeClr val="tx1"/>
              </a:solidFill>
            </a:endParaRPr>
          </a:p>
        </p:txBody>
      </p:sp>
      <p:sp>
        <p:nvSpPr>
          <p:cNvPr id="5" name="Rectangle 4"/>
          <p:cNvSpPr/>
          <p:nvPr/>
        </p:nvSpPr>
        <p:spPr>
          <a:xfrm>
            <a:off x="2895600" y="4419600"/>
            <a:ext cx="20574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dirty="0">
                <a:solidFill>
                  <a:schemeClr val="tx1"/>
                </a:solidFill>
              </a:rPr>
              <a:t>Steroids </a:t>
            </a:r>
          </a:p>
        </p:txBody>
      </p:sp>
      <p:sp>
        <p:nvSpPr>
          <p:cNvPr id="6" name="Rectangle 5"/>
          <p:cNvSpPr/>
          <p:nvPr/>
        </p:nvSpPr>
        <p:spPr>
          <a:xfrm>
            <a:off x="5791200" y="4389120"/>
            <a:ext cx="189738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a:solidFill>
                  <a:schemeClr val="tx1"/>
                </a:solidFill>
              </a:rPr>
              <a:t>Amino acid derivatives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57200" y="228600"/>
            <a:ext cx="8229600" cy="1143000"/>
          </a:xfrm>
          <a:noFill/>
          <a:ln/>
        </p:spPr>
        <p:txBody>
          <a:bodyPr/>
          <a:lstStyle/>
          <a:p>
            <a:r>
              <a:rPr lang="en-US" dirty="0">
                <a:solidFill>
                  <a:srgbClr val="FF0000"/>
                </a:solidFill>
                <a:latin typeface="Arial" charset="0"/>
                <a:cs typeface="Times New Roman" charset="0"/>
              </a:rPr>
              <a:t>Peptide/protein hormones</a:t>
            </a:r>
          </a:p>
        </p:txBody>
      </p:sp>
      <p:sp>
        <p:nvSpPr>
          <p:cNvPr id="21506" name="Rectangle 2"/>
          <p:cNvSpPr>
            <a:spLocks noGrp="1" noChangeArrowheads="1"/>
          </p:cNvSpPr>
          <p:nvPr>
            <p:ph idx="1"/>
          </p:nvPr>
        </p:nvSpPr>
        <p:spPr>
          <a:xfrm>
            <a:off x="457200" y="1676400"/>
            <a:ext cx="8229600" cy="4648200"/>
          </a:xfrm>
        </p:spPr>
        <p:txBody>
          <a:bodyPr>
            <a:normAutofit fontScale="62500" lnSpcReduction="20000"/>
          </a:bodyPr>
          <a:lstStyle/>
          <a:p>
            <a:pPr algn="just"/>
            <a:r>
              <a:rPr lang="en-US" dirty="0"/>
              <a:t>Most of the hormones in the </a:t>
            </a:r>
            <a:r>
              <a:rPr lang="en-US" dirty="0" smtClean="0"/>
              <a:t>body are </a:t>
            </a:r>
            <a:r>
              <a:rPr lang="en-US" dirty="0"/>
              <a:t>polypeptides and proteins</a:t>
            </a:r>
            <a:r>
              <a:rPr lang="en-US" dirty="0" smtClean="0"/>
              <a:t>.</a:t>
            </a:r>
          </a:p>
          <a:p>
            <a:pPr algn="just">
              <a:buNone/>
            </a:pPr>
            <a:endParaRPr lang="en-US" dirty="0" smtClean="0"/>
          </a:p>
          <a:p>
            <a:pPr algn="just"/>
            <a:r>
              <a:rPr lang="en-US" dirty="0" smtClean="0">
                <a:cs typeface="Times New Roman" charset="0"/>
              </a:rPr>
              <a:t>Range </a:t>
            </a:r>
            <a:r>
              <a:rPr lang="en-US" dirty="0">
                <a:cs typeface="Times New Roman" charset="0"/>
              </a:rPr>
              <a:t>from 3 amino </a:t>
            </a:r>
            <a:r>
              <a:rPr lang="en-US" dirty="0" smtClean="0">
                <a:cs typeface="Times New Roman" charset="0"/>
              </a:rPr>
              <a:t>acids (peptides) </a:t>
            </a:r>
            <a:r>
              <a:rPr lang="en-US" dirty="0">
                <a:cs typeface="Times New Roman" charset="0"/>
              </a:rPr>
              <a:t>to hundreds of amino acids in </a:t>
            </a:r>
            <a:r>
              <a:rPr lang="en-US" dirty="0" smtClean="0">
                <a:cs typeface="Times New Roman" charset="0"/>
              </a:rPr>
              <a:t>size (proteins). </a:t>
            </a:r>
          </a:p>
          <a:p>
            <a:pPr algn="just">
              <a:buNone/>
            </a:pPr>
            <a:r>
              <a:rPr lang="en-US" dirty="0" smtClean="0">
                <a:cs typeface="Times New Roman" charset="0"/>
              </a:rPr>
              <a:t> </a:t>
            </a:r>
            <a:endParaRPr lang="en-US" dirty="0">
              <a:cs typeface="Times New Roman" charset="0"/>
            </a:endParaRPr>
          </a:p>
          <a:p>
            <a:pPr algn="just"/>
            <a:r>
              <a:rPr lang="en-US" dirty="0" smtClean="0"/>
              <a:t>They </a:t>
            </a:r>
            <a:r>
              <a:rPr lang="en-US" dirty="0"/>
              <a:t>are usually </a:t>
            </a:r>
            <a:r>
              <a:rPr lang="en-US" dirty="0" smtClean="0"/>
              <a:t>synthesized first </a:t>
            </a:r>
            <a:r>
              <a:rPr lang="en-US" dirty="0"/>
              <a:t>as larger proteins that are not </a:t>
            </a:r>
            <a:r>
              <a:rPr lang="en-US" dirty="0" smtClean="0"/>
              <a:t>biologically active (</a:t>
            </a:r>
            <a:r>
              <a:rPr lang="en-US" sz="3300" b="1" i="1" dirty="0" err="1" smtClean="0">
                <a:solidFill>
                  <a:srgbClr val="FF0000"/>
                </a:solidFill>
              </a:rPr>
              <a:t>prohormones</a:t>
            </a:r>
            <a:r>
              <a:rPr lang="en-US" i="1" dirty="0"/>
              <a:t>) </a:t>
            </a:r>
            <a:endParaRPr lang="en-US" i="1" dirty="0" smtClean="0"/>
          </a:p>
          <a:p>
            <a:pPr algn="just">
              <a:buNone/>
            </a:pPr>
            <a:endParaRPr lang="en-US" i="1" dirty="0" smtClean="0"/>
          </a:p>
          <a:p>
            <a:pPr algn="just"/>
            <a:r>
              <a:rPr lang="en-US" dirty="0" err="1" smtClean="0">
                <a:cs typeface="Times New Roman" charset="0"/>
              </a:rPr>
              <a:t>Prohormone</a:t>
            </a:r>
            <a:r>
              <a:rPr lang="en-US" dirty="0" smtClean="0">
                <a:cs typeface="Times New Roman" charset="0"/>
              </a:rPr>
              <a:t> is processed into active hormone and packaged into </a:t>
            </a:r>
            <a:r>
              <a:rPr lang="en-US" dirty="0" err="1" smtClean="0">
                <a:solidFill>
                  <a:srgbClr val="FF0000"/>
                </a:solidFill>
                <a:cs typeface="Times New Roman" charset="0"/>
              </a:rPr>
              <a:t>secretory</a:t>
            </a:r>
            <a:r>
              <a:rPr lang="en-US" dirty="0" smtClean="0">
                <a:solidFill>
                  <a:srgbClr val="FF0000"/>
                </a:solidFill>
                <a:cs typeface="Times New Roman" charset="0"/>
              </a:rPr>
              <a:t> </a:t>
            </a:r>
            <a:r>
              <a:rPr lang="en-US" dirty="0" err="1" smtClean="0">
                <a:solidFill>
                  <a:srgbClr val="FF0000"/>
                </a:solidFill>
                <a:cs typeface="Times New Roman" charset="0"/>
              </a:rPr>
              <a:t>vessicles</a:t>
            </a:r>
            <a:r>
              <a:rPr lang="en-US" dirty="0" smtClean="0">
                <a:solidFill>
                  <a:srgbClr val="FF0000"/>
                </a:solidFill>
                <a:cs typeface="Times New Roman" charset="0"/>
              </a:rPr>
              <a:t>.</a:t>
            </a:r>
          </a:p>
          <a:p>
            <a:pPr algn="just">
              <a:buNone/>
            </a:pPr>
            <a:endParaRPr lang="en-US" dirty="0" smtClean="0">
              <a:cs typeface="Times New Roman" charset="0"/>
            </a:endParaRPr>
          </a:p>
          <a:p>
            <a:pPr algn="just"/>
            <a:r>
              <a:rPr lang="en-US" dirty="0" err="1" smtClean="0">
                <a:cs typeface="Times New Roman" charset="0"/>
              </a:rPr>
              <a:t>Secretory</a:t>
            </a:r>
            <a:r>
              <a:rPr lang="en-US" dirty="0" smtClean="0">
                <a:cs typeface="Times New Roman" charset="0"/>
              </a:rPr>
              <a:t> vesicles move to plasma membrane where they await a signal. Then they are </a:t>
            </a:r>
            <a:r>
              <a:rPr lang="en-US" b="1" dirty="0" err="1" smtClean="0">
                <a:solidFill>
                  <a:srgbClr val="FF0000"/>
                </a:solidFill>
                <a:cs typeface="Times New Roman" charset="0"/>
              </a:rPr>
              <a:t>exocytosed</a:t>
            </a:r>
            <a:r>
              <a:rPr lang="en-US" b="1" dirty="0" smtClean="0">
                <a:solidFill>
                  <a:srgbClr val="FF0000"/>
                </a:solidFill>
                <a:cs typeface="Times New Roman" charset="0"/>
              </a:rPr>
              <a:t> and secreted into blood stream </a:t>
            </a:r>
          </a:p>
          <a:p>
            <a:pPr algn="just"/>
            <a:endParaRPr lang="en-US" dirty="0" smtClean="0">
              <a:cs typeface="Times New Roman" charset="0"/>
            </a:endParaRPr>
          </a:p>
          <a:p>
            <a:pPr algn="just">
              <a:lnSpc>
                <a:spcPct val="90000"/>
              </a:lnSpc>
              <a:buFont typeface="Wingdings" pitchFamily="2" charset="2"/>
              <a:buChar char="Ø"/>
            </a:pPr>
            <a:r>
              <a:rPr lang="en-US" dirty="0" smtClean="0">
                <a:cs typeface="Times New Roman" charset="0"/>
              </a:rPr>
              <a:t>Peptide/protein </a:t>
            </a:r>
            <a:r>
              <a:rPr lang="en-US" dirty="0">
                <a:cs typeface="Times New Roman" charset="0"/>
              </a:rPr>
              <a:t>hormones are </a:t>
            </a:r>
            <a:r>
              <a:rPr lang="en-US" b="1" dirty="0">
                <a:solidFill>
                  <a:srgbClr val="FF0000"/>
                </a:solidFill>
                <a:cs typeface="Times New Roman" charset="0"/>
              </a:rPr>
              <a:t>water soluble.</a:t>
            </a:r>
          </a:p>
          <a:p>
            <a:pPr algn="just">
              <a:lnSpc>
                <a:spcPct val="90000"/>
              </a:lnSpc>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noFill/>
          <a:ln/>
        </p:spPr>
        <p:txBody>
          <a:bodyPr/>
          <a:lstStyle/>
          <a:p>
            <a:r>
              <a:rPr lang="en-US">
                <a:solidFill>
                  <a:srgbClr val="FF0000"/>
                </a:solidFill>
                <a:latin typeface="Arial" charset="0"/>
                <a:cs typeface="Times New Roman" charset="0"/>
              </a:rPr>
              <a:t>Steroid hormones</a:t>
            </a:r>
          </a:p>
        </p:txBody>
      </p:sp>
      <p:sp>
        <p:nvSpPr>
          <p:cNvPr id="31746" name="Rectangle 2"/>
          <p:cNvSpPr>
            <a:spLocks noGrp="1" noChangeArrowheads="1"/>
          </p:cNvSpPr>
          <p:nvPr>
            <p:ph idx="1"/>
          </p:nvPr>
        </p:nvSpPr>
        <p:spPr/>
        <p:txBody>
          <a:bodyPr/>
          <a:lstStyle/>
          <a:p>
            <a:pPr algn="just">
              <a:lnSpc>
                <a:spcPct val="90000"/>
              </a:lnSpc>
            </a:pPr>
            <a:r>
              <a:rPr lang="en-US" dirty="0">
                <a:cs typeface="Times New Roman" charset="0"/>
              </a:rPr>
              <a:t>Are all derived from the same parent compound: </a:t>
            </a:r>
            <a:r>
              <a:rPr lang="en-US" dirty="0">
                <a:solidFill>
                  <a:srgbClr val="FF0000"/>
                </a:solidFill>
                <a:cs typeface="Times New Roman" charset="0"/>
              </a:rPr>
              <a:t>Cholesterol.</a:t>
            </a:r>
          </a:p>
          <a:p>
            <a:pPr algn="just">
              <a:lnSpc>
                <a:spcPct val="90000"/>
              </a:lnSpc>
            </a:pPr>
            <a:endParaRPr lang="en-US" dirty="0" smtClean="0">
              <a:cs typeface="Times New Roman" charset="0"/>
            </a:endParaRPr>
          </a:p>
          <a:p>
            <a:pPr algn="just">
              <a:lnSpc>
                <a:spcPct val="90000"/>
              </a:lnSpc>
            </a:pPr>
            <a:r>
              <a:rPr lang="en-US" dirty="0" smtClean="0">
                <a:cs typeface="Times New Roman" charset="0"/>
              </a:rPr>
              <a:t>Are </a:t>
            </a:r>
            <a:r>
              <a:rPr lang="en-US" dirty="0" smtClean="0">
                <a:solidFill>
                  <a:srgbClr val="FF0000"/>
                </a:solidFill>
                <a:cs typeface="Times New Roman" charset="0"/>
              </a:rPr>
              <a:t>not packaged, </a:t>
            </a:r>
            <a:r>
              <a:rPr lang="en-US" dirty="0" smtClean="0">
                <a:cs typeface="Times New Roman" charset="0"/>
              </a:rPr>
              <a:t>but synthesized and immediately released.</a:t>
            </a:r>
          </a:p>
          <a:p>
            <a:pPr marL="0" indent="0">
              <a:lnSpc>
                <a:spcPct val="90000"/>
              </a:lnSpc>
              <a:buNone/>
            </a:pPr>
            <a:endParaRPr lang="en-US" b="1" dirty="0" smtClean="0">
              <a:cs typeface="Times New Roman" charset="0"/>
            </a:endParaRPr>
          </a:p>
          <a:p>
            <a:pPr>
              <a:lnSpc>
                <a:spcPct val="90000"/>
              </a:lnSpc>
            </a:pPr>
            <a:r>
              <a:rPr lang="en-US" dirty="0" smtClean="0">
                <a:cs typeface="Times New Roman" charset="0"/>
              </a:rPr>
              <a:t>Steroids are </a:t>
            </a:r>
            <a:r>
              <a:rPr lang="en-US" dirty="0" smtClean="0">
                <a:solidFill>
                  <a:srgbClr val="FF0000"/>
                </a:solidFill>
                <a:cs typeface="Times New Roman" charset="0"/>
              </a:rPr>
              <a:t>lipid soluble </a:t>
            </a:r>
            <a:r>
              <a:rPr lang="en-US" dirty="0" smtClean="0">
                <a:cs typeface="Times New Roman" charset="0"/>
              </a:rPr>
              <a:t>and thus are freely permeable to membranes so are not stored in cells</a:t>
            </a:r>
            <a:endParaRPr lang="en-US" b="1" dirty="0" smtClean="0">
              <a:cs typeface="Times New Roman" charset="0"/>
            </a:endParaRPr>
          </a:p>
          <a:p>
            <a:pPr>
              <a:lnSpc>
                <a:spcPct val="90000"/>
              </a:lnSpc>
            </a:pPr>
            <a:endParaRPr lang="en-US" dirty="0"/>
          </a:p>
        </p:txBody>
      </p:sp>
      <p:pic>
        <p:nvPicPr>
          <p:cNvPr id="31748" name="Picture 4" descr="C:\1\pregnenolone.gif"/>
          <p:cNvPicPr>
            <a:picLocks noChangeAspect="1" noChangeArrowheads="1"/>
          </p:cNvPicPr>
          <p:nvPr/>
        </p:nvPicPr>
        <p:blipFill>
          <a:blip r:embed="rId2">
            <a:lum bright="24000" contrast="18000"/>
          </a:blip>
          <a:srcRect/>
          <a:stretch>
            <a:fillRect/>
          </a:stretch>
        </p:blipFill>
        <p:spPr bwMode="auto">
          <a:xfrm>
            <a:off x="6858000" y="5009120"/>
            <a:ext cx="2133600" cy="18488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228600" y="304800"/>
            <a:ext cx="8229600" cy="1143000"/>
          </a:xfrm>
        </p:spPr>
        <p:txBody>
          <a:bodyPr/>
          <a:lstStyle/>
          <a:p>
            <a:r>
              <a:rPr lang="en-US" dirty="0"/>
              <a:t>Homeostasis</a:t>
            </a:r>
          </a:p>
        </p:txBody>
      </p:sp>
      <p:sp>
        <p:nvSpPr>
          <p:cNvPr id="883715" name="Rectangle 3" descr="Rectangle: Click to edit Master text styles&#10;Second level&#10;Third level&#10;Fourth level&#10;Fifth level"/>
          <p:cNvSpPr>
            <a:spLocks noGrp="1" noChangeArrowheads="1"/>
          </p:cNvSpPr>
          <p:nvPr>
            <p:ph type="body" idx="1"/>
          </p:nvPr>
        </p:nvSpPr>
        <p:spPr>
          <a:xfrm>
            <a:off x="838200" y="1371600"/>
            <a:ext cx="7772400" cy="5292725"/>
          </a:xfrm>
        </p:spPr>
        <p:txBody>
          <a:bodyPr/>
          <a:lstStyle/>
          <a:p>
            <a:r>
              <a:rPr lang="en-US" dirty="0"/>
              <a:t>Homeostasis</a:t>
            </a:r>
          </a:p>
          <a:p>
            <a:pPr lvl="1"/>
            <a:r>
              <a:rPr lang="en-US" u="sng" dirty="0">
                <a:solidFill>
                  <a:srgbClr val="CC0000"/>
                </a:solidFill>
              </a:rPr>
              <a:t>maintaining internal balance in the body</a:t>
            </a:r>
            <a:endParaRPr lang="en-US" dirty="0">
              <a:solidFill>
                <a:srgbClr val="CC0000"/>
              </a:solidFill>
            </a:endParaRPr>
          </a:p>
          <a:p>
            <a:pPr lvl="2"/>
            <a:r>
              <a:rPr lang="en-US" dirty="0"/>
              <a:t>organism must keep internal conditions stable even if environment changes</a:t>
            </a:r>
          </a:p>
          <a:p>
            <a:pPr lvl="2"/>
            <a:r>
              <a:rPr lang="en-US" dirty="0"/>
              <a:t>also called “</a:t>
            </a:r>
            <a:r>
              <a:rPr lang="en-US" u="sng" dirty="0">
                <a:solidFill>
                  <a:srgbClr val="CC0000"/>
                </a:solidFill>
              </a:rPr>
              <a:t>dynamic equilibrium</a:t>
            </a:r>
            <a:r>
              <a:rPr lang="en-US" dirty="0"/>
              <a:t>”</a:t>
            </a:r>
          </a:p>
          <a:p>
            <a:pPr lvl="1"/>
            <a:r>
              <a:rPr lang="en-US" dirty="0"/>
              <a:t>example: </a:t>
            </a:r>
            <a:r>
              <a:rPr lang="en-US" dirty="0">
                <a:solidFill>
                  <a:srgbClr val="CC0000"/>
                </a:solidFill>
              </a:rPr>
              <a:t>body temperature</a:t>
            </a:r>
            <a:endParaRPr lang="en-US" dirty="0"/>
          </a:p>
          <a:p>
            <a:pPr lvl="2"/>
            <a:r>
              <a:rPr lang="en-US" u="sng" dirty="0">
                <a:solidFill>
                  <a:srgbClr val="CC0000"/>
                </a:solidFill>
              </a:rPr>
              <a:t>humans: </a:t>
            </a:r>
          </a:p>
          <a:p>
            <a:pPr lvl="3"/>
            <a:r>
              <a:rPr lang="en-US" u="sng" dirty="0">
                <a:solidFill>
                  <a:srgbClr val="CC0000"/>
                </a:solidFill>
              </a:rPr>
              <a:t>too cold = shiver</a:t>
            </a:r>
          </a:p>
          <a:p>
            <a:pPr lvl="3"/>
            <a:r>
              <a:rPr lang="en-US" u="sng" dirty="0">
                <a:solidFill>
                  <a:srgbClr val="CC0000"/>
                </a:solidFill>
              </a:rPr>
              <a:t>too warm = </a:t>
            </a:r>
            <a:r>
              <a:rPr lang="en-US" u="sng" dirty="0" smtClean="0">
                <a:solidFill>
                  <a:srgbClr val="CC0000"/>
                </a:solidFill>
              </a:rPr>
              <a:t>sweat</a:t>
            </a:r>
            <a:endParaRPr lang="en-US" u="sng"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 calcmode="lin" valueType="num">
                                      <p:cBhvr additive="base">
                                        <p:cTn id="7" dur="500" fill="hold"/>
                                        <p:tgtEl>
                                          <p:spTgt spid="883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3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3715">
                                            <p:txEl>
                                              <p:pRg st="1" end="1"/>
                                            </p:txEl>
                                          </p:spTgt>
                                        </p:tgtEl>
                                        <p:attrNameLst>
                                          <p:attrName>style.visibility</p:attrName>
                                        </p:attrNameLst>
                                      </p:cBhvr>
                                      <p:to>
                                        <p:strVal val="visible"/>
                                      </p:to>
                                    </p:set>
                                    <p:anim calcmode="lin" valueType="num">
                                      <p:cBhvr additive="base">
                                        <p:cTn id="13" dur="500" fill="hold"/>
                                        <p:tgtEl>
                                          <p:spTgt spid="883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3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3715">
                                            <p:txEl>
                                              <p:pRg st="2" end="2"/>
                                            </p:txEl>
                                          </p:spTgt>
                                        </p:tgtEl>
                                        <p:attrNameLst>
                                          <p:attrName>style.visibility</p:attrName>
                                        </p:attrNameLst>
                                      </p:cBhvr>
                                      <p:to>
                                        <p:strVal val="visible"/>
                                      </p:to>
                                    </p:set>
                                    <p:anim calcmode="lin" valueType="num">
                                      <p:cBhvr additive="base">
                                        <p:cTn id="19" dur="500" fill="hold"/>
                                        <p:tgtEl>
                                          <p:spTgt spid="883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3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3715">
                                            <p:txEl>
                                              <p:pRg st="3" end="3"/>
                                            </p:txEl>
                                          </p:spTgt>
                                        </p:tgtEl>
                                        <p:attrNameLst>
                                          <p:attrName>style.visibility</p:attrName>
                                        </p:attrNameLst>
                                      </p:cBhvr>
                                      <p:to>
                                        <p:strVal val="visible"/>
                                      </p:to>
                                    </p:set>
                                    <p:anim calcmode="lin" valueType="num">
                                      <p:cBhvr additive="base">
                                        <p:cTn id="25" dur="500" fill="hold"/>
                                        <p:tgtEl>
                                          <p:spTgt spid="883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3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3715">
                                            <p:txEl>
                                              <p:pRg st="4" end="4"/>
                                            </p:txEl>
                                          </p:spTgt>
                                        </p:tgtEl>
                                        <p:attrNameLst>
                                          <p:attrName>style.visibility</p:attrName>
                                        </p:attrNameLst>
                                      </p:cBhvr>
                                      <p:to>
                                        <p:strVal val="visible"/>
                                      </p:to>
                                    </p:set>
                                    <p:anim calcmode="lin" valueType="num">
                                      <p:cBhvr additive="base">
                                        <p:cTn id="31" dur="500" fill="hold"/>
                                        <p:tgtEl>
                                          <p:spTgt spid="883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3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3715">
                                            <p:txEl>
                                              <p:pRg st="5" end="5"/>
                                            </p:txEl>
                                          </p:spTgt>
                                        </p:tgtEl>
                                        <p:attrNameLst>
                                          <p:attrName>style.visibility</p:attrName>
                                        </p:attrNameLst>
                                      </p:cBhvr>
                                      <p:to>
                                        <p:strVal val="visible"/>
                                      </p:to>
                                    </p:set>
                                    <p:anim calcmode="lin" valueType="num">
                                      <p:cBhvr additive="base">
                                        <p:cTn id="37" dur="500" fill="hold"/>
                                        <p:tgtEl>
                                          <p:spTgt spid="883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37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3715">
                                            <p:txEl>
                                              <p:pRg st="6" end="6"/>
                                            </p:txEl>
                                          </p:spTgt>
                                        </p:tgtEl>
                                        <p:attrNameLst>
                                          <p:attrName>style.visibility</p:attrName>
                                        </p:attrNameLst>
                                      </p:cBhvr>
                                      <p:to>
                                        <p:strVal val="visible"/>
                                      </p:to>
                                    </p:set>
                                    <p:anim calcmode="lin" valueType="num">
                                      <p:cBhvr additive="base">
                                        <p:cTn id="43" dur="500" fill="hold"/>
                                        <p:tgtEl>
                                          <p:spTgt spid="8837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37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83715">
                                            <p:txEl>
                                              <p:pRg st="7" end="7"/>
                                            </p:txEl>
                                          </p:spTgt>
                                        </p:tgtEl>
                                        <p:attrNameLst>
                                          <p:attrName>style.visibility</p:attrName>
                                        </p:attrNameLst>
                                      </p:cBhvr>
                                      <p:to>
                                        <p:strVal val="visible"/>
                                      </p:to>
                                    </p:set>
                                    <p:anim calcmode="lin" valueType="num">
                                      <p:cBhvr additive="base">
                                        <p:cTn id="49" dur="500" fill="hold"/>
                                        <p:tgtEl>
                                          <p:spTgt spid="8837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37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1143000"/>
          </a:xfrm>
        </p:spPr>
        <p:txBody>
          <a:bodyPr/>
          <a:lstStyle/>
          <a:p>
            <a:r>
              <a:rPr lang="en-US" dirty="0">
                <a:solidFill>
                  <a:srgbClr val="FF0000"/>
                </a:solidFill>
                <a:latin typeface="Arial" charset="0"/>
              </a:rPr>
              <a:t>Types of steroid hormones</a:t>
            </a:r>
          </a:p>
        </p:txBody>
      </p:sp>
      <p:sp>
        <p:nvSpPr>
          <p:cNvPr id="32771" name="Rectangle 3"/>
          <p:cNvSpPr>
            <a:spLocks noGrp="1" noChangeArrowheads="1"/>
          </p:cNvSpPr>
          <p:nvPr>
            <p:ph idx="1"/>
          </p:nvPr>
        </p:nvSpPr>
        <p:spPr>
          <a:xfrm>
            <a:off x="457200" y="1676400"/>
            <a:ext cx="8229600" cy="4648200"/>
          </a:xfrm>
        </p:spPr>
        <p:txBody>
          <a:bodyPr>
            <a:normAutofit fontScale="92500" lnSpcReduction="20000"/>
          </a:bodyPr>
          <a:lstStyle/>
          <a:p>
            <a:pPr algn="just">
              <a:lnSpc>
                <a:spcPct val="90000"/>
              </a:lnSpc>
            </a:pPr>
            <a:r>
              <a:rPr lang="en-US" b="1" dirty="0" err="1" smtClean="0"/>
              <a:t>Glucocorticoids</a:t>
            </a:r>
            <a:r>
              <a:rPr lang="en-US" b="1" dirty="0"/>
              <a:t>:</a:t>
            </a:r>
            <a:r>
              <a:rPr lang="en-US" dirty="0" smtClean="0"/>
              <a:t> </a:t>
            </a:r>
            <a:r>
              <a:rPr lang="en-US" dirty="0" err="1"/>
              <a:t>cortisol</a:t>
            </a:r>
            <a:r>
              <a:rPr lang="en-US" dirty="0"/>
              <a:t> is the major representative in most mammals </a:t>
            </a:r>
            <a:r>
              <a:rPr lang="en-US" dirty="0" smtClean="0"/>
              <a:t>.</a:t>
            </a:r>
          </a:p>
          <a:p>
            <a:pPr algn="just">
              <a:lnSpc>
                <a:spcPct val="90000"/>
              </a:lnSpc>
              <a:buNone/>
            </a:pPr>
            <a:endParaRPr lang="en-US" dirty="0"/>
          </a:p>
          <a:p>
            <a:pPr algn="just">
              <a:lnSpc>
                <a:spcPct val="90000"/>
              </a:lnSpc>
            </a:pPr>
            <a:r>
              <a:rPr lang="en-US" b="1" dirty="0" err="1" smtClean="0"/>
              <a:t>Mineralocorticoids</a:t>
            </a:r>
            <a:r>
              <a:rPr lang="en-US" b="1" dirty="0"/>
              <a:t>:</a:t>
            </a:r>
            <a:r>
              <a:rPr lang="en-US" dirty="0" smtClean="0"/>
              <a:t> </a:t>
            </a:r>
            <a:r>
              <a:rPr lang="en-US" dirty="0" err="1"/>
              <a:t>aldosterone</a:t>
            </a:r>
            <a:r>
              <a:rPr lang="en-US" dirty="0"/>
              <a:t> being most prominent </a:t>
            </a:r>
            <a:r>
              <a:rPr lang="en-US" dirty="0" smtClean="0"/>
              <a:t>.</a:t>
            </a:r>
          </a:p>
          <a:p>
            <a:pPr algn="just">
              <a:lnSpc>
                <a:spcPct val="90000"/>
              </a:lnSpc>
              <a:buNone/>
            </a:pPr>
            <a:endParaRPr lang="en-US" dirty="0"/>
          </a:p>
          <a:p>
            <a:pPr algn="just">
              <a:lnSpc>
                <a:spcPct val="90000"/>
              </a:lnSpc>
            </a:pPr>
            <a:r>
              <a:rPr lang="en-US" b="1" dirty="0"/>
              <a:t>Androgens</a:t>
            </a:r>
            <a:r>
              <a:rPr lang="en-US" dirty="0"/>
              <a:t> such as testosterone </a:t>
            </a:r>
            <a:endParaRPr lang="en-US" dirty="0" smtClean="0"/>
          </a:p>
          <a:p>
            <a:pPr algn="just">
              <a:lnSpc>
                <a:spcPct val="90000"/>
              </a:lnSpc>
              <a:buNone/>
            </a:pPr>
            <a:endParaRPr lang="en-US" dirty="0"/>
          </a:p>
          <a:p>
            <a:pPr algn="just">
              <a:lnSpc>
                <a:spcPct val="90000"/>
              </a:lnSpc>
            </a:pPr>
            <a:r>
              <a:rPr lang="en-US" b="1" dirty="0"/>
              <a:t>Estrogens</a:t>
            </a:r>
            <a:r>
              <a:rPr lang="en-US" dirty="0"/>
              <a:t>, including </a:t>
            </a:r>
            <a:r>
              <a:rPr lang="en-US" dirty="0" err="1"/>
              <a:t>estradiol</a:t>
            </a:r>
            <a:r>
              <a:rPr lang="en-US" dirty="0"/>
              <a:t> and </a:t>
            </a:r>
            <a:r>
              <a:rPr lang="en-US" dirty="0" err="1"/>
              <a:t>estrone</a:t>
            </a:r>
            <a:r>
              <a:rPr lang="en-US" dirty="0"/>
              <a:t> </a:t>
            </a:r>
            <a:endParaRPr lang="en-US" dirty="0" smtClean="0"/>
          </a:p>
          <a:p>
            <a:pPr algn="just">
              <a:lnSpc>
                <a:spcPct val="90000"/>
              </a:lnSpc>
              <a:buNone/>
            </a:pPr>
            <a:endParaRPr lang="en-US" dirty="0"/>
          </a:p>
          <a:p>
            <a:pPr algn="just">
              <a:lnSpc>
                <a:spcPct val="90000"/>
              </a:lnSpc>
            </a:pPr>
            <a:r>
              <a:rPr lang="en-US" b="1" dirty="0" smtClean="0"/>
              <a:t>Progesterone</a:t>
            </a:r>
            <a:r>
              <a:rPr lang="en-US" dirty="0" smtClean="0"/>
              <a:t> (</a:t>
            </a:r>
            <a:r>
              <a:rPr lang="en-US" dirty="0"/>
              <a:t>also known a </a:t>
            </a:r>
            <a:r>
              <a:rPr lang="en-US" dirty="0" err="1"/>
              <a:t>progestins</a:t>
            </a:r>
            <a:r>
              <a:rPr lang="en-US" dirty="0"/>
              <a:t>) such </a:t>
            </a:r>
            <a:r>
              <a:rPr lang="en-US" dirty="0" smtClean="0"/>
              <a:t>as</a:t>
            </a:r>
            <a:endParaRPr lang="en-US" dirty="0"/>
          </a:p>
          <a:p>
            <a:pPr algn="just">
              <a:lnSpc>
                <a:spcPct val="90000"/>
              </a:lnSpc>
              <a:buFontTx/>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0"/>
            <a:ext cx="8229600" cy="1143000"/>
          </a:xfrm>
        </p:spPr>
        <p:txBody>
          <a:bodyPr/>
          <a:lstStyle/>
          <a:p>
            <a:r>
              <a:rPr lang="en-US" dirty="0">
                <a:solidFill>
                  <a:srgbClr val="FF0000"/>
                </a:solidFill>
                <a:latin typeface="Arial" charset="0"/>
              </a:rPr>
              <a:t>Steroid hormones</a:t>
            </a:r>
          </a:p>
        </p:txBody>
      </p:sp>
      <p:sp>
        <p:nvSpPr>
          <p:cNvPr id="34819" name="Rectangle 3"/>
          <p:cNvSpPr>
            <a:spLocks noGrp="1" noChangeArrowheads="1"/>
          </p:cNvSpPr>
          <p:nvPr>
            <p:ph idx="1"/>
          </p:nvPr>
        </p:nvSpPr>
        <p:spPr>
          <a:xfrm>
            <a:off x="457200" y="1752600"/>
            <a:ext cx="8229600" cy="4572000"/>
          </a:xfrm>
        </p:spPr>
        <p:txBody>
          <a:bodyPr>
            <a:normAutofit/>
          </a:bodyPr>
          <a:lstStyle/>
          <a:p>
            <a:pPr algn="just">
              <a:lnSpc>
                <a:spcPct val="90000"/>
              </a:lnSpc>
            </a:pPr>
            <a:r>
              <a:rPr lang="en-US" sz="3600" dirty="0">
                <a:cs typeface="Times New Roman" charset="0"/>
              </a:rPr>
              <a:t>Steroid hormones are not water soluble so have to be carried in the blood </a:t>
            </a:r>
            <a:r>
              <a:rPr lang="en-US" sz="3600" dirty="0" err="1">
                <a:cs typeface="Times New Roman" charset="0"/>
              </a:rPr>
              <a:t>complexed</a:t>
            </a:r>
            <a:r>
              <a:rPr lang="en-US" sz="3600" dirty="0">
                <a:cs typeface="Times New Roman" charset="0"/>
              </a:rPr>
              <a:t> to </a:t>
            </a:r>
            <a:r>
              <a:rPr lang="en-US" sz="3600" dirty="0">
                <a:solidFill>
                  <a:srgbClr val="FF0000"/>
                </a:solidFill>
                <a:cs typeface="Times New Roman" charset="0"/>
              </a:rPr>
              <a:t>specific binding globulins.  </a:t>
            </a:r>
            <a:endParaRPr lang="en-US" sz="3600" dirty="0" smtClean="0">
              <a:solidFill>
                <a:srgbClr val="FF0000"/>
              </a:solidFill>
              <a:cs typeface="Times New Roman" charset="0"/>
            </a:endParaRPr>
          </a:p>
          <a:p>
            <a:pPr marL="0" indent="0" algn="just">
              <a:lnSpc>
                <a:spcPct val="90000"/>
              </a:lnSpc>
              <a:buNone/>
            </a:pPr>
            <a:endParaRPr lang="en-US" sz="3600" b="1" dirty="0">
              <a:solidFill>
                <a:srgbClr val="FF0000"/>
              </a:solidFill>
              <a:cs typeface="Times New Roman" charset="0"/>
            </a:endParaRPr>
          </a:p>
          <a:p>
            <a:pPr lvl="1" algn="just">
              <a:lnSpc>
                <a:spcPct val="90000"/>
              </a:lnSpc>
            </a:pPr>
            <a:r>
              <a:rPr lang="en-US" sz="3200" dirty="0">
                <a:cs typeface="Times New Roman" charset="0"/>
              </a:rPr>
              <a:t>Corticosteroid binding globulin carries </a:t>
            </a:r>
            <a:r>
              <a:rPr lang="en-US" sz="3200" dirty="0" err="1">
                <a:cs typeface="Times New Roman" charset="0"/>
              </a:rPr>
              <a:t>cortisol</a:t>
            </a:r>
            <a:endParaRPr lang="en-US" sz="3200" u="sng" dirty="0">
              <a:cs typeface="Times New Roman" charset="0"/>
            </a:endParaRPr>
          </a:p>
          <a:p>
            <a:pPr lvl="1" algn="just">
              <a:lnSpc>
                <a:spcPct val="90000"/>
              </a:lnSpc>
            </a:pPr>
            <a:r>
              <a:rPr lang="en-US" sz="3200" dirty="0">
                <a:cs typeface="Times New Roman" charset="0"/>
              </a:rPr>
              <a:t>Sex steroid binding globulin carries testosterone and </a:t>
            </a:r>
            <a:r>
              <a:rPr lang="en-US" sz="3200" dirty="0" smtClean="0">
                <a:cs typeface="Times New Roman" charset="0"/>
              </a:rPr>
              <a:t>estradiol</a:t>
            </a:r>
            <a:r>
              <a:rPr lang="en-US" sz="3600" dirty="0"/>
              <a:t>.</a:t>
            </a:r>
            <a:endParaRPr lang="en-US" sz="3200" u="sng" dirty="0">
              <a:cs typeface="Times New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762000"/>
          </a:xfrm>
        </p:spPr>
        <p:txBody>
          <a:bodyPr>
            <a:normAutofit/>
          </a:bodyPr>
          <a:lstStyle/>
          <a:p>
            <a:r>
              <a:rPr lang="en-US">
                <a:solidFill>
                  <a:srgbClr val="FF0000"/>
                </a:solidFill>
                <a:latin typeface="Arial" charset="0"/>
                <a:cs typeface="Times New Roman" charset="0"/>
              </a:rPr>
              <a:t>Amine hormones</a:t>
            </a:r>
          </a:p>
        </p:txBody>
      </p:sp>
      <p:sp>
        <p:nvSpPr>
          <p:cNvPr id="25603" name="Rectangle 3"/>
          <p:cNvSpPr>
            <a:spLocks noGrp="1" noChangeArrowheads="1"/>
          </p:cNvSpPr>
          <p:nvPr>
            <p:ph idx="1"/>
          </p:nvPr>
        </p:nvSpPr>
        <p:spPr>
          <a:xfrm>
            <a:off x="685800" y="1295400"/>
            <a:ext cx="7772400" cy="5105400"/>
          </a:xfrm>
        </p:spPr>
        <p:txBody>
          <a:bodyPr/>
          <a:lstStyle/>
          <a:p>
            <a:pPr algn="just"/>
            <a:r>
              <a:rPr lang="en-US" sz="2800" dirty="0">
                <a:cs typeface="Times New Roman" charset="0"/>
              </a:rPr>
              <a:t>There are two groups of hormones derived </a:t>
            </a:r>
            <a:r>
              <a:rPr lang="en-US" sz="2800" dirty="0" smtClean="0">
                <a:cs typeface="Times New Roman" charset="0"/>
              </a:rPr>
              <a:t>from the </a:t>
            </a:r>
            <a:r>
              <a:rPr lang="en-US" sz="2800" dirty="0">
                <a:cs typeface="Times New Roman" charset="0"/>
              </a:rPr>
              <a:t>amino acid tyrosine</a:t>
            </a:r>
          </a:p>
          <a:p>
            <a:pPr lvl="1"/>
            <a:r>
              <a:rPr lang="en-US" b="1" dirty="0">
                <a:cs typeface="Times New Roman" charset="0"/>
              </a:rPr>
              <a:t>Thyroid </a:t>
            </a:r>
            <a:r>
              <a:rPr lang="en-US" b="1" dirty="0" smtClean="0">
                <a:cs typeface="Times New Roman" charset="0"/>
              </a:rPr>
              <a:t>hormones</a:t>
            </a:r>
            <a:endParaRPr lang="en-US" dirty="0" smtClean="0">
              <a:cs typeface="Times New Roman" charset="0"/>
            </a:endParaRPr>
          </a:p>
          <a:p>
            <a:pPr lvl="1"/>
            <a:r>
              <a:rPr lang="en-US" b="1" dirty="0" err="1" smtClean="0">
                <a:cs typeface="Times New Roman" charset="0"/>
              </a:rPr>
              <a:t>Catecholamines</a:t>
            </a:r>
            <a:endParaRPr lang="en-US" dirty="0"/>
          </a:p>
        </p:txBody>
      </p:sp>
      <p:pic>
        <p:nvPicPr>
          <p:cNvPr id="25604" name="Picture 4" descr="C:\1\tyrosines.gif"/>
          <p:cNvPicPr>
            <a:picLocks noChangeAspect="1" noChangeArrowheads="1"/>
          </p:cNvPicPr>
          <p:nvPr/>
        </p:nvPicPr>
        <p:blipFill>
          <a:blip r:embed="rId2">
            <a:lum contrast="18000"/>
          </a:blip>
          <a:srcRect/>
          <a:stretch>
            <a:fillRect/>
          </a:stretch>
        </p:blipFill>
        <p:spPr bwMode="auto">
          <a:xfrm>
            <a:off x="304800" y="3124200"/>
            <a:ext cx="8458200" cy="182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762000"/>
          </a:xfrm>
        </p:spPr>
        <p:txBody>
          <a:bodyPr>
            <a:normAutofit/>
          </a:bodyPr>
          <a:lstStyle/>
          <a:p>
            <a:r>
              <a:rPr lang="en-US">
                <a:solidFill>
                  <a:srgbClr val="FF0000"/>
                </a:solidFill>
                <a:latin typeface="Arial" charset="0"/>
                <a:cs typeface="Times New Roman" charset="0"/>
              </a:rPr>
              <a:t>Thyroid Hormone</a:t>
            </a:r>
          </a:p>
        </p:txBody>
      </p:sp>
      <p:sp>
        <p:nvSpPr>
          <p:cNvPr id="26627" name="Rectangle 3"/>
          <p:cNvSpPr>
            <a:spLocks noGrp="1" noChangeArrowheads="1"/>
          </p:cNvSpPr>
          <p:nvPr>
            <p:ph idx="1"/>
          </p:nvPr>
        </p:nvSpPr>
        <p:spPr>
          <a:xfrm>
            <a:off x="685800" y="1295400"/>
            <a:ext cx="7772400" cy="5029200"/>
          </a:xfrm>
        </p:spPr>
        <p:txBody>
          <a:bodyPr>
            <a:noAutofit/>
          </a:bodyPr>
          <a:lstStyle/>
          <a:p>
            <a:pPr algn="just"/>
            <a:r>
              <a:rPr lang="en-US" sz="2400" b="1" dirty="0">
                <a:latin typeface="+mj-lt"/>
                <a:cs typeface="Times New Roman" charset="0"/>
              </a:rPr>
              <a:t>Thyroid hormones</a:t>
            </a:r>
            <a:r>
              <a:rPr lang="en-US" sz="2400" dirty="0">
                <a:latin typeface="+mj-lt"/>
                <a:cs typeface="Times New Roman" charset="0"/>
              </a:rPr>
              <a:t> are basically a "double" tyrosine with the critical incorporation of 3 or </a:t>
            </a:r>
            <a:r>
              <a:rPr lang="en-US" sz="2400" dirty="0">
                <a:solidFill>
                  <a:srgbClr val="FF0000"/>
                </a:solidFill>
                <a:latin typeface="+mj-lt"/>
                <a:cs typeface="Times New Roman" charset="0"/>
              </a:rPr>
              <a:t>4 iodine </a:t>
            </a:r>
            <a:r>
              <a:rPr lang="en-US" sz="2400" dirty="0">
                <a:latin typeface="+mj-lt"/>
                <a:cs typeface="Times New Roman" charset="0"/>
              </a:rPr>
              <a:t>atoms. </a:t>
            </a:r>
            <a:endParaRPr lang="en-US" sz="2400" dirty="0" smtClean="0">
              <a:latin typeface="+mj-lt"/>
              <a:cs typeface="Times New Roman" charset="0"/>
            </a:endParaRPr>
          </a:p>
          <a:p>
            <a:pPr algn="just"/>
            <a:r>
              <a:rPr lang="en-US" sz="2400" dirty="0" smtClean="0">
                <a:latin typeface="+mj-lt"/>
                <a:cs typeface="Times New Roman" charset="0"/>
              </a:rPr>
              <a:t>Thyroid </a:t>
            </a:r>
            <a:r>
              <a:rPr lang="en-US" sz="2400" dirty="0">
                <a:latin typeface="+mj-lt"/>
                <a:cs typeface="Times New Roman" charset="0"/>
              </a:rPr>
              <a:t>hormone is produced by the thyroid gland and is </a:t>
            </a:r>
            <a:r>
              <a:rPr lang="en-US" sz="2400" b="1" u="sng" dirty="0">
                <a:solidFill>
                  <a:srgbClr val="FF0000"/>
                </a:solidFill>
                <a:latin typeface="+mj-lt"/>
                <a:cs typeface="Times New Roman" charset="0"/>
              </a:rPr>
              <a:t>lipid </a:t>
            </a:r>
            <a:r>
              <a:rPr lang="en-US" sz="2400" b="1" u="sng" dirty="0" smtClean="0">
                <a:solidFill>
                  <a:srgbClr val="FF0000"/>
                </a:solidFill>
                <a:latin typeface="+mj-lt"/>
                <a:cs typeface="Times New Roman" charset="0"/>
              </a:rPr>
              <a:t>soluble</a:t>
            </a:r>
          </a:p>
          <a:p>
            <a:pPr algn="just"/>
            <a:r>
              <a:rPr lang="en-US" sz="2400" dirty="0">
                <a:latin typeface="+mj-lt"/>
              </a:rPr>
              <a:t>The thyroid hormones </a:t>
            </a:r>
            <a:r>
              <a:rPr lang="en-US" sz="2400" dirty="0" smtClean="0">
                <a:latin typeface="+mj-lt"/>
              </a:rPr>
              <a:t>are synthesized </a:t>
            </a:r>
            <a:r>
              <a:rPr lang="en-US" sz="2400" dirty="0">
                <a:latin typeface="+mj-lt"/>
              </a:rPr>
              <a:t>and stored in </a:t>
            </a:r>
            <a:r>
              <a:rPr lang="en-US" sz="2400" dirty="0" smtClean="0">
                <a:latin typeface="+mj-lt"/>
              </a:rPr>
              <a:t>large follicles in the </a:t>
            </a:r>
            <a:r>
              <a:rPr lang="en-US" sz="2400" dirty="0">
                <a:latin typeface="+mj-lt"/>
              </a:rPr>
              <a:t>thyroid gland </a:t>
            </a:r>
            <a:r>
              <a:rPr lang="en-US" sz="2400" dirty="0" smtClean="0">
                <a:latin typeface="+mj-lt"/>
              </a:rPr>
              <a:t>(</a:t>
            </a:r>
            <a:r>
              <a:rPr lang="en-US" sz="2400" b="1" i="1" u="sng" dirty="0" err="1" smtClean="0">
                <a:solidFill>
                  <a:srgbClr val="FF0000"/>
                </a:solidFill>
                <a:latin typeface="+mj-lt"/>
              </a:rPr>
              <a:t>thyroglobulin</a:t>
            </a:r>
            <a:r>
              <a:rPr lang="en-US" sz="2400" b="1" i="1" u="sng" dirty="0" smtClean="0">
                <a:solidFill>
                  <a:srgbClr val="FF0000"/>
                </a:solidFill>
                <a:latin typeface="+mj-lt"/>
              </a:rPr>
              <a:t>)</a:t>
            </a:r>
            <a:r>
              <a:rPr lang="en-US" sz="2400" i="1" dirty="0" smtClean="0">
                <a:solidFill>
                  <a:srgbClr val="FF0000"/>
                </a:solidFill>
                <a:latin typeface="+mj-lt"/>
              </a:rPr>
              <a:t>,.</a:t>
            </a:r>
            <a:endParaRPr lang="en-US" sz="2400" dirty="0" smtClean="0">
              <a:solidFill>
                <a:srgbClr val="FF0000"/>
              </a:solidFill>
              <a:latin typeface="+mj-lt"/>
            </a:endParaRPr>
          </a:p>
          <a:p>
            <a:pPr algn="just"/>
            <a:r>
              <a:rPr lang="en-US" sz="2400" dirty="0" smtClean="0">
                <a:latin typeface="+mj-lt"/>
              </a:rPr>
              <a:t>Hormone </a:t>
            </a:r>
            <a:r>
              <a:rPr lang="en-US" sz="2400" dirty="0">
                <a:latin typeface="+mj-lt"/>
              </a:rPr>
              <a:t>secretion occurs </a:t>
            </a:r>
            <a:r>
              <a:rPr lang="en-US" sz="2400" dirty="0" smtClean="0">
                <a:latin typeface="+mj-lt"/>
              </a:rPr>
              <a:t>when the </a:t>
            </a:r>
            <a:r>
              <a:rPr lang="en-US" sz="2400" dirty="0">
                <a:latin typeface="+mj-lt"/>
              </a:rPr>
              <a:t>amines are split from </a:t>
            </a:r>
            <a:r>
              <a:rPr lang="en-US" sz="2400" dirty="0" err="1">
                <a:latin typeface="+mj-lt"/>
              </a:rPr>
              <a:t>thyroglobulin</a:t>
            </a:r>
            <a:r>
              <a:rPr lang="en-US" sz="2400" dirty="0">
                <a:latin typeface="+mj-lt"/>
              </a:rPr>
              <a:t>, and the </a:t>
            </a:r>
            <a:r>
              <a:rPr lang="en-US" sz="2400" dirty="0" smtClean="0">
                <a:latin typeface="+mj-lt"/>
              </a:rPr>
              <a:t>free </a:t>
            </a:r>
            <a:r>
              <a:rPr lang="en-US" sz="2400" dirty="0">
                <a:latin typeface="+mj-lt"/>
              </a:rPr>
              <a:t>hormones </a:t>
            </a:r>
            <a:r>
              <a:rPr lang="en-US" sz="2400" dirty="0" smtClean="0">
                <a:latin typeface="+mj-lt"/>
              </a:rPr>
              <a:t>(T3 &amp; T4) are </a:t>
            </a:r>
            <a:r>
              <a:rPr lang="en-US" sz="2400" dirty="0">
                <a:latin typeface="+mj-lt"/>
              </a:rPr>
              <a:t>then released into the blood stream.</a:t>
            </a:r>
            <a:endParaRPr lang="en-US" sz="2400" dirty="0">
              <a:latin typeface="+mj-lt"/>
              <a:cs typeface="Times New Roman" charset="0"/>
            </a:endParaRPr>
          </a:p>
          <a:p>
            <a:pPr algn="just"/>
            <a:r>
              <a:rPr lang="en-US" sz="2400" dirty="0" smtClean="0">
                <a:latin typeface="+mj-lt"/>
                <a:cs typeface="Times New Roman" charset="0"/>
              </a:rPr>
              <a:t>T3 </a:t>
            </a:r>
            <a:r>
              <a:rPr lang="en-US" sz="2400" dirty="0">
                <a:latin typeface="+mj-lt"/>
                <a:cs typeface="Times New Roman" charset="0"/>
              </a:rPr>
              <a:t>and T4 then bind to </a:t>
            </a:r>
            <a:r>
              <a:rPr lang="en-US" sz="2400" dirty="0">
                <a:solidFill>
                  <a:srgbClr val="FF0000"/>
                </a:solidFill>
                <a:latin typeface="+mj-lt"/>
                <a:cs typeface="Times New Roman" charset="0"/>
              </a:rPr>
              <a:t>thyroxin binding globulin </a:t>
            </a:r>
            <a:r>
              <a:rPr lang="en-US" sz="2400" dirty="0">
                <a:latin typeface="+mj-lt"/>
                <a:cs typeface="Times New Roman" charset="0"/>
              </a:rPr>
              <a:t>for transport in the </a:t>
            </a:r>
            <a:r>
              <a:rPr lang="en-US" sz="2400" dirty="0" smtClean="0">
                <a:latin typeface="+mj-lt"/>
                <a:cs typeface="Times New Roman" charset="0"/>
              </a:rPr>
              <a:t>blood </a:t>
            </a:r>
            <a:r>
              <a:rPr lang="en-US" sz="2400" dirty="0" smtClean="0">
                <a:latin typeface="+mj-lt"/>
              </a:rPr>
              <a:t>which </a:t>
            </a:r>
            <a:r>
              <a:rPr lang="en-US" sz="2400" dirty="0">
                <a:latin typeface="+mj-lt"/>
              </a:rPr>
              <a:t>slowly releases </a:t>
            </a:r>
            <a:r>
              <a:rPr lang="en-US" sz="2400" dirty="0" smtClean="0">
                <a:latin typeface="+mj-lt"/>
              </a:rPr>
              <a:t>the hormones </a:t>
            </a:r>
            <a:r>
              <a:rPr lang="en-US" sz="2400" dirty="0">
                <a:latin typeface="+mj-lt"/>
              </a:rPr>
              <a:t>to the target tissues.</a:t>
            </a:r>
            <a:endParaRPr lang="en-US" sz="2400" b="1" dirty="0">
              <a:latin typeface="+mj-lt"/>
              <a:cs typeface="Times New Roman" charset="0"/>
            </a:endParaRPr>
          </a:p>
          <a:p>
            <a:pPr lvl="1" algn="just"/>
            <a:endParaRPr lang="en-US" sz="2400" dirty="0">
              <a:latin typeface="+mj-lt"/>
              <a:cs typeface="Times New Roman" charset="0"/>
            </a:endParaRPr>
          </a:p>
          <a:p>
            <a:pPr algn="just"/>
            <a:endParaRPr lang="en-US" sz="2400" dirty="0">
              <a:latin typeface="+mj-lt"/>
              <a:cs typeface="Times New Roman" charset="0"/>
            </a:endParaRPr>
          </a:p>
          <a:p>
            <a:pPr algn="just"/>
            <a:endParaRPr lang="en-US" sz="2400" dirty="0">
              <a:latin typeface="+mj-lt"/>
            </a:endParaRPr>
          </a:p>
        </p:txBody>
      </p:sp>
      <p:pic>
        <p:nvPicPr>
          <p:cNvPr id="188417" name="Picture 1"/>
          <p:cNvPicPr>
            <a:picLocks noChangeAspect="1" noChangeArrowheads="1"/>
          </p:cNvPicPr>
          <p:nvPr/>
        </p:nvPicPr>
        <p:blipFill>
          <a:blip r:embed="rId2"/>
          <a:srcRect/>
          <a:stretch>
            <a:fillRect/>
          </a:stretch>
        </p:blipFill>
        <p:spPr bwMode="auto">
          <a:xfrm>
            <a:off x="5164014" y="0"/>
            <a:ext cx="3979985" cy="1219200"/>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56644"/>
            <a:ext cx="1752600" cy="120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407" y="3276600"/>
            <a:ext cx="252459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Grp="1" noChangeArrowheads="1"/>
          </p:cNvSpPr>
          <p:nvPr>
            <p:ph type="title"/>
          </p:nvPr>
        </p:nvSpPr>
        <p:spPr>
          <a:xfrm>
            <a:off x="685800" y="304800"/>
            <a:ext cx="7772400" cy="762000"/>
          </a:xfrm>
        </p:spPr>
        <p:txBody>
          <a:bodyPr>
            <a:normAutofit/>
          </a:bodyPr>
          <a:lstStyle/>
          <a:p>
            <a:r>
              <a:rPr lang="en-US">
                <a:solidFill>
                  <a:srgbClr val="FF0000"/>
                </a:solidFill>
                <a:latin typeface="Arial" charset="0"/>
                <a:cs typeface="Times New Roman" charset="0"/>
              </a:rPr>
              <a:t>Catecholamine hormones</a:t>
            </a:r>
          </a:p>
        </p:txBody>
      </p:sp>
      <p:sp>
        <p:nvSpPr>
          <p:cNvPr id="28675" name="Rectangle 3"/>
          <p:cNvSpPr>
            <a:spLocks noGrp="1" noChangeArrowheads="1"/>
          </p:cNvSpPr>
          <p:nvPr>
            <p:ph idx="1"/>
          </p:nvPr>
        </p:nvSpPr>
        <p:spPr>
          <a:xfrm>
            <a:off x="685800" y="1295400"/>
            <a:ext cx="7772400" cy="4572000"/>
          </a:xfrm>
        </p:spPr>
        <p:txBody>
          <a:bodyPr>
            <a:normAutofit fontScale="85000" lnSpcReduction="20000"/>
          </a:bodyPr>
          <a:lstStyle/>
          <a:p>
            <a:pPr algn="just"/>
            <a:r>
              <a:rPr lang="en-US" sz="2800" b="1" dirty="0" err="1">
                <a:cs typeface="Times New Roman" charset="0"/>
              </a:rPr>
              <a:t>Catecholamines</a:t>
            </a:r>
            <a:r>
              <a:rPr lang="en-US" sz="2800" dirty="0">
                <a:cs typeface="Times New Roman" charset="0"/>
              </a:rPr>
              <a:t> are both </a:t>
            </a:r>
            <a:r>
              <a:rPr lang="en-US" sz="2800" dirty="0" err="1">
                <a:cs typeface="Times New Roman" charset="0"/>
              </a:rPr>
              <a:t>neurohormones</a:t>
            </a:r>
            <a:r>
              <a:rPr lang="en-US" sz="2800" dirty="0">
                <a:cs typeface="Times New Roman" charset="0"/>
              </a:rPr>
              <a:t> and neurotransmitters. </a:t>
            </a:r>
            <a:endParaRPr lang="en-US" sz="2800" dirty="0" smtClean="0">
              <a:cs typeface="Times New Roman" charset="0"/>
            </a:endParaRPr>
          </a:p>
          <a:p>
            <a:pPr algn="just">
              <a:buNone/>
            </a:pPr>
            <a:endParaRPr lang="en-US" sz="2800" dirty="0" smtClean="0">
              <a:cs typeface="Times New Roman" charset="0"/>
            </a:endParaRPr>
          </a:p>
          <a:p>
            <a:pPr algn="just"/>
            <a:r>
              <a:rPr lang="en-US" dirty="0" smtClean="0">
                <a:cs typeface="Times New Roman" charset="0"/>
              </a:rPr>
              <a:t>These </a:t>
            </a:r>
            <a:r>
              <a:rPr lang="en-US" dirty="0">
                <a:cs typeface="Times New Roman" charset="0"/>
              </a:rPr>
              <a:t>include </a:t>
            </a:r>
            <a:r>
              <a:rPr lang="en-US" b="1" dirty="0">
                <a:cs typeface="Times New Roman" charset="0"/>
              </a:rPr>
              <a:t>epinephrine</a:t>
            </a:r>
            <a:r>
              <a:rPr lang="en-US" dirty="0">
                <a:cs typeface="Times New Roman" charset="0"/>
              </a:rPr>
              <a:t>, and </a:t>
            </a:r>
            <a:r>
              <a:rPr lang="en-US" b="1" dirty="0" err="1" smtClean="0">
                <a:cs typeface="Times New Roman" charset="0"/>
              </a:rPr>
              <a:t>norepinephrine</a:t>
            </a:r>
            <a:endParaRPr lang="en-US" b="1" dirty="0" smtClean="0">
              <a:cs typeface="Times New Roman" charset="0"/>
            </a:endParaRPr>
          </a:p>
          <a:p>
            <a:pPr algn="just">
              <a:buNone/>
            </a:pPr>
            <a:endParaRPr lang="en-US" b="1" dirty="0">
              <a:cs typeface="Times New Roman" charset="0"/>
            </a:endParaRPr>
          </a:p>
          <a:p>
            <a:pPr algn="just"/>
            <a:r>
              <a:rPr lang="en-US" dirty="0" smtClean="0">
                <a:cs typeface="Times New Roman" charset="0"/>
              </a:rPr>
              <a:t>Epinephrine </a:t>
            </a:r>
            <a:r>
              <a:rPr lang="en-US" dirty="0">
                <a:cs typeface="Times New Roman" charset="0"/>
              </a:rPr>
              <a:t>and </a:t>
            </a:r>
            <a:r>
              <a:rPr lang="en-US" dirty="0" err="1">
                <a:cs typeface="Times New Roman" charset="0"/>
              </a:rPr>
              <a:t>norepinephrine</a:t>
            </a:r>
            <a:r>
              <a:rPr lang="en-US" dirty="0">
                <a:cs typeface="Times New Roman" charset="0"/>
              </a:rPr>
              <a:t> are produced by the </a:t>
            </a:r>
            <a:r>
              <a:rPr lang="en-US" dirty="0">
                <a:solidFill>
                  <a:srgbClr val="FF0000"/>
                </a:solidFill>
                <a:cs typeface="Times New Roman" charset="0"/>
              </a:rPr>
              <a:t>adrenal medulla </a:t>
            </a:r>
            <a:r>
              <a:rPr lang="en-US" dirty="0" smtClean="0"/>
              <a:t>which </a:t>
            </a:r>
            <a:r>
              <a:rPr lang="en-US" dirty="0"/>
              <a:t>normally secretes about </a:t>
            </a:r>
            <a:r>
              <a:rPr lang="en-US" dirty="0" smtClean="0"/>
              <a:t>four times </a:t>
            </a:r>
            <a:r>
              <a:rPr lang="en-US" dirty="0"/>
              <a:t>more epinephrine than </a:t>
            </a:r>
            <a:r>
              <a:rPr lang="en-US" dirty="0" err="1" smtClean="0"/>
              <a:t>norepinephrine</a:t>
            </a:r>
            <a:r>
              <a:rPr lang="en-US" dirty="0" smtClean="0"/>
              <a:t>.</a:t>
            </a:r>
          </a:p>
          <a:p>
            <a:pPr algn="just">
              <a:buNone/>
            </a:pPr>
            <a:endParaRPr lang="en-US" dirty="0" smtClean="0"/>
          </a:p>
          <a:p>
            <a:pPr algn="just"/>
            <a:r>
              <a:rPr lang="en-US" dirty="0" smtClean="0">
                <a:cs typeface="Times New Roman" charset="0"/>
              </a:rPr>
              <a:t>Both are </a:t>
            </a:r>
            <a:r>
              <a:rPr lang="en-US" dirty="0" smtClean="0">
                <a:solidFill>
                  <a:srgbClr val="FF0000"/>
                </a:solidFill>
                <a:cs typeface="Times New Roman" charset="0"/>
              </a:rPr>
              <a:t>water </a:t>
            </a:r>
            <a:r>
              <a:rPr lang="en-US" dirty="0" smtClean="0">
                <a:cs typeface="Times New Roman" charset="0"/>
              </a:rPr>
              <a:t>soluble</a:t>
            </a:r>
          </a:p>
          <a:p>
            <a:pPr algn="just">
              <a:buNone/>
            </a:pPr>
            <a:endParaRPr lang="en-US" dirty="0">
              <a:cs typeface="Times New Roman" charset="0"/>
            </a:endParaRPr>
          </a:p>
          <a:p>
            <a:pPr algn="just"/>
            <a:r>
              <a:rPr lang="en-US" sz="2800" dirty="0">
                <a:cs typeface="Times New Roman" charset="0"/>
              </a:rPr>
              <a:t>Secreted like peptide hormones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Transport of Hormones in the Blood</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i="1" u="sng" dirty="0" smtClean="0">
                <a:solidFill>
                  <a:srgbClr val="FF0000"/>
                </a:solidFill>
              </a:rPr>
              <a:t>Water-soluble hormones </a:t>
            </a:r>
            <a:r>
              <a:rPr lang="en-US" i="1" dirty="0"/>
              <a:t>(peptides and </a:t>
            </a:r>
            <a:r>
              <a:rPr lang="en-US" i="1" dirty="0" err="1" smtClean="0"/>
              <a:t>catecholamines</a:t>
            </a:r>
            <a:r>
              <a:rPr lang="en-US" i="1" dirty="0" smtClean="0"/>
              <a:t>) </a:t>
            </a:r>
            <a:r>
              <a:rPr lang="en-US" dirty="0" smtClean="0"/>
              <a:t>are </a:t>
            </a:r>
            <a:r>
              <a:rPr lang="en-US" dirty="0"/>
              <a:t>dissolved in the plasma and </a:t>
            </a:r>
            <a:r>
              <a:rPr lang="en-US" dirty="0" smtClean="0"/>
              <a:t>transported from </a:t>
            </a:r>
            <a:r>
              <a:rPr lang="en-US" dirty="0"/>
              <a:t>their sites of synthesis to target </a:t>
            </a:r>
            <a:r>
              <a:rPr lang="en-US" dirty="0" smtClean="0"/>
              <a:t>tissues, where </a:t>
            </a:r>
            <a:r>
              <a:rPr lang="en-US" dirty="0"/>
              <a:t>they diffuse out of the capillaries, into the </a:t>
            </a:r>
            <a:r>
              <a:rPr lang="en-US" dirty="0" smtClean="0"/>
              <a:t>interstitial fluid</a:t>
            </a:r>
            <a:r>
              <a:rPr lang="en-US" dirty="0"/>
              <a:t>, and ultimately to target cells</a:t>
            </a:r>
            <a:r>
              <a:rPr lang="en-US" dirty="0" smtClean="0"/>
              <a:t>.</a:t>
            </a:r>
          </a:p>
          <a:p>
            <a:pPr algn="just">
              <a:buNone/>
            </a:pPr>
            <a:endParaRPr lang="en-US" dirty="0"/>
          </a:p>
          <a:p>
            <a:pPr algn="just"/>
            <a:r>
              <a:rPr lang="en-US" b="1" i="1" u="sng" dirty="0" smtClean="0">
                <a:solidFill>
                  <a:srgbClr val="FF0000"/>
                </a:solidFill>
              </a:rPr>
              <a:t>Lipid-soluble hormones: </a:t>
            </a:r>
            <a:r>
              <a:rPr lang="en-US" b="1" i="1" u="sng" dirty="0" smtClean="0"/>
              <a:t>(Steroid </a:t>
            </a:r>
            <a:r>
              <a:rPr lang="en-US" b="1" i="1" u="sng" dirty="0"/>
              <a:t>and </a:t>
            </a:r>
            <a:r>
              <a:rPr lang="en-US" b="1" i="1" u="sng" dirty="0" smtClean="0"/>
              <a:t>thyroid</a:t>
            </a:r>
            <a:r>
              <a:rPr lang="en-US" b="1" i="1" u="sng" dirty="0">
                <a:solidFill>
                  <a:srgbClr val="FF0000"/>
                </a:solidFill>
              </a:rPr>
              <a:t>)</a:t>
            </a:r>
            <a:r>
              <a:rPr lang="en-US" i="1" dirty="0" smtClean="0"/>
              <a:t>, </a:t>
            </a:r>
            <a:r>
              <a:rPr lang="en-US" i="1" dirty="0"/>
              <a:t>in </a:t>
            </a:r>
            <a:r>
              <a:rPr lang="en-US" i="1" dirty="0" smtClean="0"/>
              <a:t>contrast </a:t>
            </a:r>
            <a:r>
              <a:rPr lang="en-US" dirty="0" smtClean="0"/>
              <a:t>circulate in </a:t>
            </a:r>
            <a:r>
              <a:rPr lang="en-US" dirty="0"/>
              <a:t>the blood mainly bound </a:t>
            </a:r>
            <a:r>
              <a:rPr lang="en-US" b="1" dirty="0"/>
              <a:t>to plasma proteins</a:t>
            </a:r>
            <a:r>
              <a:rPr lang="en-US" dirty="0"/>
              <a:t>. </a:t>
            </a:r>
            <a:endParaRPr lang="en-US" dirty="0" smtClean="0"/>
          </a:p>
          <a:p>
            <a:pPr algn="just">
              <a:buNone/>
            </a:pPr>
            <a:endParaRPr lang="en-US" dirty="0" smtClean="0"/>
          </a:p>
          <a:p>
            <a:pPr algn="just"/>
            <a:r>
              <a:rPr lang="en-US" dirty="0" smtClean="0"/>
              <a:t>However</a:t>
            </a:r>
            <a:r>
              <a:rPr lang="en-US" dirty="0"/>
              <a:t>, protein-bound </a:t>
            </a:r>
            <a:r>
              <a:rPr lang="en-US" dirty="0" smtClean="0"/>
              <a:t>hormones cannot </a:t>
            </a:r>
            <a:r>
              <a:rPr lang="en-US" dirty="0"/>
              <a:t>easily diffuse across the capillaries </a:t>
            </a:r>
            <a:r>
              <a:rPr lang="en-US" dirty="0" smtClean="0"/>
              <a:t>and gain </a:t>
            </a:r>
            <a:r>
              <a:rPr lang="en-US" dirty="0"/>
              <a:t>access to their target cells and are therefore </a:t>
            </a:r>
            <a:r>
              <a:rPr lang="en-US" b="1" dirty="0" smtClean="0"/>
              <a:t>biologically inactive </a:t>
            </a:r>
            <a:r>
              <a:rPr lang="en-US" b="1" dirty="0"/>
              <a:t>until they dissociate from </a:t>
            </a:r>
            <a:r>
              <a:rPr lang="en-US" b="1" dirty="0" smtClean="0"/>
              <a:t>plasma proteins.</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latin typeface="Comic Sans MS" charset="0"/>
              </a:rPr>
              <a:t>Transport of hormones</a:t>
            </a:r>
            <a:endParaRPr lang="en-US" sz="1200" b="0" i="0">
              <a:solidFill>
                <a:srgbClr val="000000"/>
              </a:solidFill>
              <a:latin typeface="Comic Sans MS" charset="0"/>
            </a:endParaRPr>
          </a:p>
        </p:txBody>
      </p:sp>
      <p:sp>
        <p:nvSpPr>
          <p:cNvPr id="408579" name="Rectangle 3"/>
          <p:cNvSpPr>
            <a:spLocks noGrp="1" noChangeArrowheads="1"/>
          </p:cNvSpPr>
          <p:nvPr>
            <p:ph idx="1"/>
          </p:nvPr>
        </p:nvSpPr>
        <p:spPr/>
        <p:txBody>
          <a:bodyPr/>
          <a:lstStyle/>
          <a:p>
            <a:r>
              <a:rPr lang="en-US" sz="2800">
                <a:latin typeface="Comic Sans MS" charset="0"/>
              </a:rPr>
              <a:t>Freely in blood:</a:t>
            </a:r>
          </a:p>
          <a:p>
            <a:pPr lvl="1"/>
            <a:r>
              <a:rPr lang="en-US" sz="2400">
                <a:latin typeface="Comic Sans MS" charset="0"/>
              </a:rPr>
              <a:t>Catecholamines</a:t>
            </a:r>
          </a:p>
          <a:p>
            <a:pPr lvl="1"/>
            <a:r>
              <a:rPr lang="en-US" sz="2400">
                <a:latin typeface="Comic Sans MS" charset="0"/>
              </a:rPr>
              <a:t>Most peptides</a:t>
            </a:r>
            <a:br>
              <a:rPr lang="en-US" sz="2400">
                <a:latin typeface="Comic Sans MS" charset="0"/>
              </a:rPr>
            </a:br>
            <a:endParaRPr lang="en-US" sz="2400">
              <a:latin typeface="Comic Sans MS" charset="0"/>
            </a:endParaRPr>
          </a:p>
          <a:p>
            <a:r>
              <a:rPr lang="en-US" sz="2800">
                <a:latin typeface="Comic Sans MS" charset="0"/>
              </a:rPr>
              <a:t>Specific transport globulins (from liver):</a:t>
            </a:r>
          </a:p>
          <a:p>
            <a:pPr lvl="1"/>
            <a:r>
              <a:rPr lang="en-US" sz="2400">
                <a:latin typeface="Comic Sans MS" charset="0"/>
              </a:rPr>
              <a:t>Steroids</a:t>
            </a:r>
          </a:p>
          <a:p>
            <a:pPr lvl="1"/>
            <a:r>
              <a:rPr lang="en-US" sz="2400">
                <a:latin typeface="Comic Sans MS" charset="0"/>
              </a:rPr>
              <a:t>Thyroid hormones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b="1" dirty="0" smtClean="0"/>
              <a:t>Onset of Hormone Secretion After a Stimulus, and Duration of Action of Different Hormones</a:t>
            </a:r>
            <a:endParaRPr lang="en-US" sz="3200" dirty="0"/>
          </a:p>
        </p:txBody>
      </p:sp>
      <p:sp>
        <p:nvSpPr>
          <p:cNvPr id="3" name="Content Placeholder 2"/>
          <p:cNvSpPr>
            <a:spLocks noGrp="1"/>
          </p:cNvSpPr>
          <p:nvPr>
            <p:ph idx="1"/>
          </p:nvPr>
        </p:nvSpPr>
        <p:spPr/>
        <p:txBody>
          <a:bodyPr>
            <a:normAutofit fontScale="70000" lnSpcReduction="20000"/>
          </a:bodyPr>
          <a:lstStyle/>
          <a:p>
            <a:pPr algn="just"/>
            <a:r>
              <a:rPr lang="en-US" b="1" u="sng" dirty="0" smtClean="0"/>
              <a:t>Onset of action</a:t>
            </a:r>
            <a:r>
              <a:rPr lang="en-US" dirty="0" smtClean="0"/>
              <a:t> is the duration of time it takes for a hormone’s effects to come to prominence upon stimulation. </a:t>
            </a:r>
          </a:p>
          <a:p>
            <a:pPr algn="just"/>
            <a:r>
              <a:rPr lang="en-US" b="1" u="sng" dirty="0" smtClean="0"/>
              <a:t>Duration of action</a:t>
            </a:r>
            <a:r>
              <a:rPr lang="en-US" dirty="0" smtClean="0"/>
              <a:t>: The length of time that a particular  hormone is effective.</a:t>
            </a:r>
          </a:p>
          <a:p>
            <a:pPr algn="just">
              <a:buNone/>
            </a:pPr>
            <a:endParaRPr lang="en-US" dirty="0" smtClean="0"/>
          </a:p>
          <a:p>
            <a:pPr algn="just"/>
            <a:r>
              <a:rPr lang="en-US" dirty="0" smtClean="0"/>
              <a:t>Some </a:t>
            </a:r>
            <a:r>
              <a:rPr lang="en-US" dirty="0"/>
              <a:t>hormones, such </a:t>
            </a:r>
            <a:r>
              <a:rPr lang="en-US" dirty="0" smtClean="0"/>
              <a:t>as </a:t>
            </a:r>
            <a:r>
              <a:rPr lang="en-US" b="1" dirty="0" err="1" smtClean="0"/>
              <a:t>norepinephrine</a:t>
            </a:r>
            <a:r>
              <a:rPr lang="en-US" b="1" dirty="0" smtClean="0"/>
              <a:t> </a:t>
            </a:r>
            <a:r>
              <a:rPr lang="en-US" b="1" dirty="0"/>
              <a:t>and epinephrine</a:t>
            </a:r>
            <a:r>
              <a:rPr lang="en-US" dirty="0"/>
              <a:t>, are secreted </a:t>
            </a:r>
            <a:r>
              <a:rPr lang="en-US" dirty="0" smtClean="0"/>
              <a:t>within seconds </a:t>
            </a:r>
            <a:r>
              <a:rPr lang="en-US" dirty="0"/>
              <a:t>after the gland is stimulated, and they </a:t>
            </a:r>
            <a:r>
              <a:rPr lang="en-US" dirty="0" smtClean="0"/>
              <a:t>may develop </a:t>
            </a:r>
            <a:r>
              <a:rPr lang="en-US" dirty="0"/>
              <a:t>full action within another </a:t>
            </a:r>
            <a:r>
              <a:rPr lang="en-US" b="1" dirty="0"/>
              <a:t>few seconds </a:t>
            </a:r>
            <a:r>
              <a:rPr lang="en-US" b="1" dirty="0" smtClean="0"/>
              <a:t>to minutes.</a:t>
            </a:r>
          </a:p>
          <a:p>
            <a:pPr algn="just">
              <a:buNone/>
            </a:pPr>
            <a:endParaRPr lang="en-US" dirty="0" smtClean="0"/>
          </a:p>
          <a:p>
            <a:pPr algn="just"/>
            <a:r>
              <a:rPr lang="en-US" dirty="0" smtClean="0"/>
              <a:t>While others, </a:t>
            </a:r>
            <a:r>
              <a:rPr lang="en-US" dirty="0"/>
              <a:t>such as </a:t>
            </a:r>
            <a:r>
              <a:rPr lang="en-US" b="1" dirty="0" err="1" smtClean="0"/>
              <a:t>thyroxine</a:t>
            </a:r>
            <a:r>
              <a:rPr lang="en-US" b="1" dirty="0" smtClean="0"/>
              <a:t> or </a:t>
            </a:r>
            <a:r>
              <a:rPr lang="en-US" b="1" dirty="0"/>
              <a:t>growth hormone</a:t>
            </a:r>
            <a:r>
              <a:rPr lang="en-US" dirty="0"/>
              <a:t>, may require </a:t>
            </a:r>
            <a:r>
              <a:rPr lang="en-US" b="1" dirty="0"/>
              <a:t>months </a:t>
            </a:r>
            <a:r>
              <a:rPr lang="en-US" b="1" dirty="0" smtClean="0"/>
              <a:t>for full </a:t>
            </a:r>
            <a:r>
              <a:rPr lang="en-US" b="1" dirty="0"/>
              <a:t>effect</a:t>
            </a:r>
            <a:r>
              <a:rPr lang="en-US" b="1" dirty="0" smtClean="0"/>
              <a:t>.</a:t>
            </a:r>
          </a:p>
          <a:p>
            <a:pPr algn="just">
              <a:buNone/>
            </a:pPr>
            <a:endParaRPr lang="en-US" dirty="0" smtClean="0"/>
          </a:p>
          <a:p>
            <a:pPr algn="just"/>
            <a:r>
              <a:rPr lang="en-US" dirty="0" smtClean="0"/>
              <a:t>Thus</a:t>
            </a:r>
            <a:r>
              <a:rPr lang="en-US" dirty="0"/>
              <a:t>, each of the different hormones has </a:t>
            </a:r>
            <a:r>
              <a:rPr lang="en-US" dirty="0" smtClean="0"/>
              <a:t>its own </a:t>
            </a:r>
            <a:r>
              <a:rPr lang="en-US" dirty="0"/>
              <a:t>characteristic onset and duration of </a:t>
            </a:r>
            <a:r>
              <a:rPr lang="en-US" dirty="0" smtClean="0"/>
              <a:t>action to </a:t>
            </a:r>
            <a:r>
              <a:rPr lang="en-US" dirty="0"/>
              <a:t>perform its specific control function.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b="1" dirty="0" smtClean="0"/>
              <a:t>Concentrations of Hormones in the Circulating Blood, and Hormonal Secretion Rates.</a:t>
            </a:r>
            <a:endParaRPr lang="en-US" sz="2800" dirty="0"/>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pPr algn="just"/>
            <a:r>
              <a:rPr lang="en-US" b="1" dirty="0" smtClean="0"/>
              <a:t>The </a:t>
            </a:r>
            <a:r>
              <a:rPr lang="en-US" b="1" dirty="0"/>
              <a:t>concentrations of </a:t>
            </a:r>
            <a:r>
              <a:rPr lang="en-US" b="1" dirty="0" smtClean="0"/>
              <a:t>hormones </a:t>
            </a:r>
            <a:r>
              <a:rPr lang="en-US" dirty="0" smtClean="0"/>
              <a:t>required </a:t>
            </a:r>
            <a:r>
              <a:rPr lang="en-US" dirty="0"/>
              <a:t>to control most metabolic and </a:t>
            </a:r>
            <a:r>
              <a:rPr lang="en-US" dirty="0" smtClean="0"/>
              <a:t>endocrine functions </a:t>
            </a:r>
            <a:r>
              <a:rPr lang="en-US" dirty="0"/>
              <a:t>are incredibly small. </a:t>
            </a:r>
            <a:endParaRPr lang="en-US" dirty="0" smtClean="0"/>
          </a:p>
          <a:p>
            <a:pPr algn="just">
              <a:buNone/>
            </a:pPr>
            <a:endParaRPr lang="en-US" dirty="0" smtClean="0"/>
          </a:p>
          <a:p>
            <a:pPr algn="just"/>
            <a:r>
              <a:rPr lang="en-US" dirty="0" smtClean="0"/>
              <a:t>Their </a:t>
            </a:r>
            <a:r>
              <a:rPr lang="en-US" b="1" u="sng" dirty="0"/>
              <a:t>concentrations </a:t>
            </a:r>
            <a:r>
              <a:rPr lang="en-US" dirty="0" smtClean="0"/>
              <a:t>in the </a:t>
            </a:r>
            <a:r>
              <a:rPr lang="en-US" dirty="0"/>
              <a:t>blood range from as little as </a:t>
            </a:r>
            <a:r>
              <a:rPr lang="en-US" dirty="0">
                <a:solidFill>
                  <a:srgbClr val="FF0000"/>
                </a:solidFill>
              </a:rPr>
              <a:t>1 </a:t>
            </a:r>
            <a:r>
              <a:rPr lang="en-US" dirty="0" err="1">
                <a:solidFill>
                  <a:srgbClr val="FF0000"/>
                </a:solidFill>
              </a:rPr>
              <a:t>picogram</a:t>
            </a:r>
            <a:r>
              <a:rPr lang="en-US" dirty="0">
                <a:solidFill>
                  <a:srgbClr val="FF0000"/>
                </a:solidFill>
              </a:rPr>
              <a:t> </a:t>
            </a:r>
            <a:r>
              <a:rPr lang="en-US" dirty="0" smtClean="0">
                <a:solidFill>
                  <a:srgbClr val="FF0000"/>
                </a:solidFill>
              </a:rPr>
              <a:t>to microgram </a:t>
            </a:r>
            <a:r>
              <a:rPr lang="en-US" dirty="0" smtClean="0"/>
              <a:t>in </a:t>
            </a:r>
            <a:r>
              <a:rPr lang="en-US" dirty="0"/>
              <a:t>each </a:t>
            </a:r>
            <a:r>
              <a:rPr lang="en-US" dirty="0" smtClean="0"/>
              <a:t>milliliter of blood.</a:t>
            </a:r>
          </a:p>
          <a:p>
            <a:pPr algn="just">
              <a:buNone/>
            </a:pPr>
            <a:endParaRPr lang="en-US" dirty="0" smtClean="0"/>
          </a:p>
          <a:p>
            <a:pPr algn="just"/>
            <a:r>
              <a:rPr lang="en-US" dirty="0" smtClean="0"/>
              <a:t>Similarly, the </a:t>
            </a:r>
            <a:r>
              <a:rPr lang="en-US" sz="2800" b="1" u="sng" dirty="0"/>
              <a:t>rates of secretion </a:t>
            </a:r>
            <a:r>
              <a:rPr lang="en-US" dirty="0"/>
              <a:t>of the various hormones </a:t>
            </a:r>
            <a:r>
              <a:rPr lang="en-US" dirty="0" smtClean="0"/>
              <a:t>are extremely </a:t>
            </a:r>
            <a:r>
              <a:rPr lang="en-US" dirty="0"/>
              <a:t>small, usually measured in </a:t>
            </a:r>
            <a:r>
              <a:rPr lang="en-US" dirty="0">
                <a:solidFill>
                  <a:srgbClr val="FF0000"/>
                </a:solidFill>
              </a:rPr>
              <a:t>micrograms </a:t>
            </a:r>
            <a:r>
              <a:rPr lang="en-US" dirty="0" smtClean="0">
                <a:solidFill>
                  <a:srgbClr val="FF0000"/>
                </a:solidFill>
              </a:rPr>
              <a:t>or milligrams </a:t>
            </a:r>
            <a:r>
              <a:rPr lang="en-US" dirty="0"/>
              <a:t>per day.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305800" cy="1143000"/>
          </a:xfrm>
        </p:spPr>
        <p:txBody>
          <a:bodyPr/>
          <a:lstStyle/>
          <a:p>
            <a:r>
              <a:rPr lang="en-US" sz="4000" b="1" dirty="0">
                <a:solidFill>
                  <a:srgbClr val="FF0000"/>
                </a:solidFill>
                <a:latin typeface="Arial" charset="0"/>
              </a:rPr>
              <a:t>Control of Endocrine Activity</a:t>
            </a:r>
          </a:p>
        </p:txBody>
      </p:sp>
      <p:sp>
        <p:nvSpPr>
          <p:cNvPr id="46083" name="Rectangle 3"/>
          <p:cNvSpPr>
            <a:spLocks noChangeArrowheads="1"/>
          </p:cNvSpPr>
          <p:nvPr/>
        </p:nvSpPr>
        <p:spPr bwMode="auto">
          <a:xfrm>
            <a:off x="304800" y="1752600"/>
            <a:ext cx="8305800" cy="3970318"/>
          </a:xfrm>
          <a:prstGeom prst="rect">
            <a:avLst/>
          </a:prstGeom>
          <a:noFill/>
          <a:ln w="9525">
            <a:noFill/>
            <a:miter lim="800000"/>
            <a:headEnd/>
            <a:tailEnd/>
          </a:ln>
          <a:effectLst/>
        </p:spPr>
        <p:txBody>
          <a:bodyPr wrap="square">
            <a:spAutoFit/>
          </a:bodyPr>
          <a:lstStyle/>
          <a:p>
            <a:pPr algn="just">
              <a:buFontTx/>
              <a:buChar char="•"/>
            </a:pPr>
            <a:r>
              <a:rPr lang="en-US" sz="2800" dirty="0"/>
              <a:t>The physiologic effects of hormones depend largely on their concentration in blood and extracellular fluid. </a:t>
            </a:r>
            <a:endParaRPr lang="en-US" sz="2800" dirty="0" smtClean="0"/>
          </a:p>
          <a:p>
            <a:pPr algn="just"/>
            <a:endParaRPr lang="en-US" sz="2800" dirty="0"/>
          </a:p>
          <a:p>
            <a:pPr algn="just">
              <a:buFontTx/>
              <a:buChar char="•"/>
            </a:pPr>
            <a:r>
              <a:rPr lang="en-US" sz="2800" dirty="0"/>
              <a:t>Almost inevitably, disease results when hormone concentrations are either too high or too low, and precise control over circulating concentrations of hormones is therefore crucial. </a:t>
            </a:r>
          </a:p>
          <a:p>
            <a:pPr algn="just" eaLnBrk="0" hangingPunct="0"/>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457200" y="0"/>
            <a:ext cx="8229600" cy="1143000"/>
          </a:xfrm>
        </p:spPr>
        <p:txBody>
          <a:bodyPr/>
          <a:lstStyle/>
          <a:p>
            <a:r>
              <a:rPr lang="en-US" dirty="0"/>
              <a:t>Regulation</a:t>
            </a:r>
          </a:p>
        </p:txBody>
      </p:sp>
      <p:sp>
        <p:nvSpPr>
          <p:cNvPr id="884739" name="Rectangle 3" descr="Rectangle: Click to edit Master text styles&#10;Second level&#10;Third level&#10;Fourth level&#10;Fifth level"/>
          <p:cNvSpPr>
            <a:spLocks noGrp="1" noChangeArrowheads="1"/>
          </p:cNvSpPr>
          <p:nvPr>
            <p:ph type="body" idx="1"/>
          </p:nvPr>
        </p:nvSpPr>
        <p:spPr>
          <a:xfrm>
            <a:off x="838200" y="1371600"/>
            <a:ext cx="7772400" cy="3228975"/>
          </a:xfrm>
        </p:spPr>
        <p:txBody>
          <a:bodyPr>
            <a:noAutofit/>
          </a:bodyPr>
          <a:lstStyle/>
          <a:p>
            <a:r>
              <a:rPr lang="en-US" sz="3200" dirty="0"/>
              <a:t>How we maintain homeostasis</a:t>
            </a:r>
          </a:p>
          <a:p>
            <a:pPr lvl="1"/>
            <a:r>
              <a:rPr lang="en-US" sz="3200" u="sng" dirty="0" smtClean="0">
                <a:solidFill>
                  <a:srgbClr val="CC0000"/>
                </a:solidFill>
              </a:rPr>
              <a:t>Nervous </a:t>
            </a:r>
            <a:r>
              <a:rPr lang="en-US" sz="3200" u="sng" dirty="0">
                <a:solidFill>
                  <a:srgbClr val="CC0000"/>
                </a:solidFill>
              </a:rPr>
              <a:t>system</a:t>
            </a:r>
            <a:endParaRPr lang="en-US" sz="3200" dirty="0"/>
          </a:p>
          <a:p>
            <a:pPr lvl="2"/>
            <a:r>
              <a:rPr lang="en-US" sz="2800" dirty="0"/>
              <a:t>nerve signals control body functions</a:t>
            </a:r>
          </a:p>
          <a:p>
            <a:pPr lvl="1"/>
            <a:r>
              <a:rPr lang="en-US" sz="3200" u="sng" dirty="0" smtClean="0">
                <a:solidFill>
                  <a:srgbClr val="CC0000"/>
                </a:solidFill>
              </a:rPr>
              <a:t>Endocrine </a:t>
            </a:r>
            <a:r>
              <a:rPr lang="en-US" sz="3200" u="sng" dirty="0">
                <a:solidFill>
                  <a:srgbClr val="CC0000"/>
                </a:solidFill>
              </a:rPr>
              <a:t>system</a:t>
            </a:r>
            <a:endParaRPr lang="en-US" sz="3200" dirty="0"/>
          </a:p>
          <a:p>
            <a:pPr lvl="2"/>
            <a:r>
              <a:rPr lang="en-US" sz="2800" u="sng" dirty="0">
                <a:solidFill>
                  <a:srgbClr val="CC0000"/>
                </a:solidFill>
              </a:rPr>
              <a:t>hormones</a:t>
            </a:r>
            <a:endParaRPr lang="en-US" sz="2800" dirty="0"/>
          </a:p>
          <a:p>
            <a:pPr lvl="2"/>
            <a:r>
              <a:rPr lang="en-US" sz="2800" dirty="0"/>
              <a:t>chemical signals control body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4739">
                                            <p:txEl>
                                              <p:pRg st="0" end="0"/>
                                            </p:txEl>
                                          </p:spTgt>
                                        </p:tgtEl>
                                        <p:attrNameLst>
                                          <p:attrName>style.visibility</p:attrName>
                                        </p:attrNameLst>
                                      </p:cBhvr>
                                      <p:to>
                                        <p:strVal val="visible"/>
                                      </p:to>
                                    </p:set>
                                    <p:anim calcmode="lin" valueType="num">
                                      <p:cBhvr additive="base">
                                        <p:cTn id="7" dur="500" fill="hold"/>
                                        <p:tgtEl>
                                          <p:spTgt spid="884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4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4739">
                                            <p:txEl>
                                              <p:pRg st="1" end="1"/>
                                            </p:txEl>
                                          </p:spTgt>
                                        </p:tgtEl>
                                        <p:attrNameLst>
                                          <p:attrName>style.visibility</p:attrName>
                                        </p:attrNameLst>
                                      </p:cBhvr>
                                      <p:to>
                                        <p:strVal val="visible"/>
                                      </p:to>
                                    </p:set>
                                    <p:anim calcmode="lin" valueType="num">
                                      <p:cBhvr additive="base">
                                        <p:cTn id="13" dur="500" fill="hold"/>
                                        <p:tgtEl>
                                          <p:spTgt spid="884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4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4739">
                                            <p:txEl>
                                              <p:pRg st="2" end="2"/>
                                            </p:txEl>
                                          </p:spTgt>
                                        </p:tgtEl>
                                        <p:attrNameLst>
                                          <p:attrName>style.visibility</p:attrName>
                                        </p:attrNameLst>
                                      </p:cBhvr>
                                      <p:to>
                                        <p:strVal val="visible"/>
                                      </p:to>
                                    </p:set>
                                    <p:anim calcmode="lin" valueType="num">
                                      <p:cBhvr additive="base">
                                        <p:cTn id="19" dur="500" fill="hold"/>
                                        <p:tgtEl>
                                          <p:spTgt spid="884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4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4739">
                                            <p:txEl>
                                              <p:pRg st="3" end="3"/>
                                            </p:txEl>
                                          </p:spTgt>
                                        </p:tgtEl>
                                        <p:attrNameLst>
                                          <p:attrName>style.visibility</p:attrName>
                                        </p:attrNameLst>
                                      </p:cBhvr>
                                      <p:to>
                                        <p:strVal val="visible"/>
                                      </p:to>
                                    </p:set>
                                    <p:anim calcmode="lin" valueType="num">
                                      <p:cBhvr additive="base">
                                        <p:cTn id="25" dur="500" fill="hold"/>
                                        <p:tgtEl>
                                          <p:spTgt spid="884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4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4739">
                                            <p:txEl>
                                              <p:pRg st="4" end="4"/>
                                            </p:txEl>
                                          </p:spTgt>
                                        </p:tgtEl>
                                        <p:attrNameLst>
                                          <p:attrName>style.visibility</p:attrName>
                                        </p:attrNameLst>
                                      </p:cBhvr>
                                      <p:to>
                                        <p:strVal val="visible"/>
                                      </p:to>
                                    </p:set>
                                    <p:anim calcmode="lin" valueType="num">
                                      <p:cBhvr additive="base">
                                        <p:cTn id="31" dur="500" fill="hold"/>
                                        <p:tgtEl>
                                          <p:spTgt spid="884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47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4739">
                                            <p:txEl>
                                              <p:pRg st="5" end="5"/>
                                            </p:txEl>
                                          </p:spTgt>
                                        </p:tgtEl>
                                        <p:attrNameLst>
                                          <p:attrName>style.visibility</p:attrName>
                                        </p:attrNameLst>
                                      </p:cBhvr>
                                      <p:to>
                                        <p:strVal val="visible"/>
                                      </p:to>
                                    </p:set>
                                    <p:anim calcmode="lin" valueType="num">
                                      <p:cBhvr additive="base">
                                        <p:cTn id="37" dur="500" fill="hold"/>
                                        <p:tgtEl>
                                          <p:spTgt spid="884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47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305800" cy="1143000"/>
          </a:xfrm>
        </p:spPr>
        <p:txBody>
          <a:bodyPr/>
          <a:lstStyle/>
          <a:p>
            <a:r>
              <a:rPr lang="en-US" sz="4000" b="1" dirty="0">
                <a:solidFill>
                  <a:srgbClr val="FF0000"/>
                </a:solidFill>
                <a:latin typeface="Arial" charset="0"/>
              </a:rPr>
              <a:t>Control of Endocrine Activity</a:t>
            </a:r>
          </a:p>
        </p:txBody>
      </p:sp>
      <p:sp>
        <p:nvSpPr>
          <p:cNvPr id="47107" name="Rectangle 3"/>
          <p:cNvSpPr>
            <a:spLocks noChangeArrowheads="1"/>
          </p:cNvSpPr>
          <p:nvPr/>
        </p:nvSpPr>
        <p:spPr bwMode="auto">
          <a:xfrm>
            <a:off x="381000" y="1219200"/>
            <a:ext cx="8458200" cy="5262979"/>
          </a:xfrm>
          <a:prstGeom prst="rect">
            <a:avLst/>
          </a:prstGeom>
          <a:noFill/>
          <a:ln w="9525">
            <a:noFill/>
            <a:miter lim="800000"/>
            <a:headEnd/>
            <a:tailEnd/>
          </a:ln>
          <a:effectLst/>
        </p:spPr>
        <p:txBody>
          <a:bodyPr wrap="square">
            <a:spAutoFit/>
          </a:bodyPr>
          <a:lstStyle/>
          <a:p>
            <a:pPr algn="just"/>
            <a:r>
              <a:rPr lang="en-US" sz="2800" b="1" dirty="0"/>
              <a:t>The concentration of hormone as seen by target cells is determined by three factors:</a:t>
            </a:r>
            <a:r>
              <a:rPr lang="en-US" sz="2800" dirty="0"/>
              <a:t> </a:t>
            </a:r>
            <a:br>
              <a:rPr lang="en-US" sz="2800" dirty="0"/>
            </a:br>
            <a:endParaRPr lang="en-US" sz="2800" dirty="0"/>
          </a:p>
          <a:p>
            <a:pPr lvl="1" algn="just" eaLnBrk="0" hangingPunct="0">
              <a:buFontTx/>
              <a:buChar char="•"/>
            </a:pPr>
            <a:r>
              <a:rPr lang="en-US" sz="2800" b="1" dirty="0">
                <a:solidFill>
                  <a:srgbClr val="0000FF"/>
                </a:solidFill>
              </a:rPr>
              <a:t>Rate of </a:t>
            </a:r>
            <a:r>
              <a:rPr lang="en-US" sz="2800" b="1" dirty="0" smtClean="0">
                <a:solidFill>
                  <a:srgbClr val="0000FF"/>
                </a:solidFill>
              </a:rPr>
              <a:t>production: </a:t>
            </a:r>
            <a:r>
              <a:rPr lang="en-US" sz="2800" dirty="0" smtClean="0"/>
              <a:t>Synthesis and secretion of hormones are the most highly regulated aspect of endocrine control. Such control is mediated by positive and negative feedback circuits.</a:t>
            </a:r>
            <a:endParaRPr lang="en-US" sz="2800" dirty="0"/>
          </a:p>
          <a:p>
            <a:pPr lvl="1" algn="just" eaLnBrk="0" hangingPunct="0">
              <a:buFontTx/>
              <a:buChar char="•"/>
            </a:pPr>
            <a:r>
              <a:rPr lang="en-US" sz="2800" b="1" dirty="0">
                <a:solidFill>
                  <a:srgbClr val="0000FF"/>
                </a:solidFill>
              </a:rPr>
              <a:t>Rate of </a:t>
            </a:r>
            <a:r>
              <a:rPr lang="en-US" sz="2800" b="1" dirty="0" smtClean="0">
                <a:solidFill>
                  <a:srgbClr val="0000FF"/>
                </a:solidFill>
              </a:rPr>
              <a:t>delivery: </a:t>
            </a:r>
            <a:r>
              <a:rPr lang="en-US" sz="2800" dirty="0" smtClean="0"/>
              <a:t>An example of this effect is blood flow to a target organ or group of target cells - high blood flow delivers more hormone than low blood flow.</a:t>
            </a:r>
            <a:endParaRPr lang="en-US" sz="2800" b="1" dirty="0">
              <a:solidFill>
                <a:srgbClr val="0000FF"/>
              </a:solidFill>
            </a:endParaRPr>
          </a:p>
          <a:p>
            <a:pPr lvl="1" algn="just" eaLnBrk="0" hangingPunct="0">
              <a:buFontTx/>
              <a:buChar char="•"/>
            </a:pPr>
            <a:r>
              <a:rPr lang="en-US" sz="2800" b="1" dirty="0">
                <a:solidFill>
                  <a:srgbClr val="0000FF"/>
                </a:solidFill>
              </a:rPr>
              <a:t>Rate of degradation and elimination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305800" cy="1143000"/>
          </a:xfrm>
        </p:spPr>
        <p:txBody>
          <a:bodyPr/>
          <a:lstStyle/>
          <a:p>
            <a:r>
              <a:rPr lang="en-US" sz="4000" b="1" dirty="0">
                <a:solidFill>
                  <a:srgbClr val="FF0000"/>
                </a:solidFill>
                <a:latin typeface="Arial" charset="0"/>
              </a:rPr>
              <a:t>Control of Endocrine Activity</a:t>
            </a:r>
          </a:p>
        </p:txBody>
      </p:sp>
      <p:sp>
        <p:nvSpPr>
          <p:cNvPr id="50179" name="Rectangle 3"/>
          <p:cNvSpPr>
            <a:spLocks noChangeArrowheads="1"/>
          </p:cNvSpPr>
          <p:nvPr/>
        </p:nvSpPr>
        <p:spPr bwMode="auto">
          <a:xfrm>
            <a:off x="381000" y="914400"/>
            <a:ext cx="8229600" cy="6124754"/>
          </a:xfrm>
          <a:prstGeom prst="rect">
            <a:avLst/>
          </a:prstGeom>
          <a:noFill/>
          <a:ln w="9525">
            <a:noFill/>
            <a:miter lim="800000"/>
            <a:headEnd/>
            <a:tailEnd/>
          </a:ln>
          <a:effectLst/>
        </p:spPr>
        <p:txBody>
          <a:bodyPr>
            <a:spAutoFit/>
          </a:bodyPr>
          <a:lstStyle/>
          <a:p>
            <a:pPr lvl="1" algn="just" eaLnBrk="0" hangingPunct="0"/>
            <a:r>
              <a:rPr lang="en-US" sz="2800" b="1" dirty="0">
                <a:solidFill>
                  <a:srgbClr val="0000FF"/>
                </a:solidFill>
              </a:rPr>
              <a:t>Rate of degradation and elimination:</a:t>
            </a:r>
            <a:r>
              <a:rPr lang="en-US" sz="2800" dirty="0"/>
              <a:t> Hormones, like all </a:t>
            </a:r>
            <a:r>
              <a:rPr lang="en-US" sz="2800" dirty="0" err="1"/>
              <a:t>biomolecules</a:t>
            </a:r>
            <a:r>
              <a:rPr lang="en-US" sz="2800" dirty="0"/>
              <a:t>, have characteristic rates of decay, and are metabolized and excreted from the body through several </a:t>
            </a:r>
            <a:r>
              <a:rPr lang="en-US" sz="2800" dirty="0" smtClean="0"/>
              <a:t>routes.</a:t>
            </a:r>
          </a:p>
          <a:p>
            <a:pPr lvl="1" algn="just" eaLnBrk="0" hangingPunct="0">
              <a:buFont typeface="Arial" pitchFamily="34" charset="0"/>
              <a:buChar char="•"/>
            </a:pPr>
            <a:r>
              <a:rPr lang="en-US" sz="2800" b="1" dirty="0" smtClean="0"/>
              <a:t>Half-life</a:t>
            </a:r>
            <a:r>
              <a:rPr lang="en-US" sz="2800" dirty="0" smtClean="0"/>
              <a:t> is the period of time it takes for a substance undergoing decay to decrease by half.</a:t>
            </a:r>
            <a:endParaRPr lang="en-US" sz="2800" dirty="0"/>
          </a:p>
          <a:p>
            <a:pPr lvl="1" algn="just" eaLnBrk="0" hangingPunct="0">
              <a:buFont typeface="Arial" pitchFamily="34" charset="0"/>
              <a:buChar char="•"/>
            </a:pPr>
            <a:r>
              <a:rPr lang="en-US" sz="2800" dirty="0"/>
              <a:t> </a:t>
            </a:r>
            <a:r>
              <a:rPr lang="en-US" sz="2800" dirty="0" smtClean="0"/>
              <a:t>Shutting </a:t>
            </a:r>
            <a:r>
              <a:rPr lang="en-US" sz="2800" dirty="0"/>
              <a:t>off secretion of a hormone that has a very short half-life causes circulating hormone concentration to </a:t>
            </a:r>
            <a:r>
              <a:rPr lang="en-US" sz="2800" dirty="0" smtClean="0"/>
              <a:t>be very low, </a:t>
            </a:r>
            <a:r>
              <a:rPr lang="en-US" sz="2800" dirty="0"/>
              <a:t>but if a hormone's biological half-life is long, effective concentrations persist for some time after secretion ceases. </a:t>
            </a:r>
          </a:p>
          <a:p>
            <a:pPr algn="just" eaLnBrk="0" hangingPunct="0"/>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gland stimuli</a:t>
            </a:r>
            <a:endParaRPr lang="en-US" dirty="0"/>
          </a:p>
        </p:txBody>
      </p:sp>
      <p:sp>
        <p:nvSpPr>
          <p:cNvPr id="3" name="Content Placeholder 2"/>
          <p:cNvSpPr>
            <a:spLocks noGrp="1"/>
          </p:cNvSpPr>
          <p:nvPr>
            <p:ph idx="1"/>
          </p:nvPr>
        </p:nvSpPr>
        <p:spPr/>
        <p:txBody>
          <a:bodyPr/>
          <a:lstStyle/>
          <a:p>
            <a:r>
              <a:rPr lang="en-US" dirty="0" smtClean="0"/>
              <a:t>Hormonal stimuli.</a:t>
            </a:r>
          </a:p>
          <a:p>
            <a:r>
              <a:rPr lang="en-US" dirty="0" err="1" smtClean="0"/>
              <a:t>Humoral</a:t>
            </a:r>
            <a:r>
              <a:rPr lang="en-US" dirty="0" smtClean="0"/>
              <a:t> stimuli</a:t>
            </a:r>
          </a:p>
          <a:p>
            <a:r>
              <a:rPr lang="en-US" dirty="0" smtClean="0"/>
              <a:t>Neural stimuli.</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stimuli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most common stimulus.</a:t>
            </a:r>
          </a:p>
          <a:p>
            <a:pPr algn="just">
              <a:buNone/>
            </a:pPr>
            <a:endParaRPr lang="en-US" dirty="0" smtClean="0"/>
          </a:p>
          <a:p>
            <a:pPr algn="just"/>
            <a:r>
              <a:rPr lang="en-US" dirty="0" smtClean="0"/>
              <a:t>The endocrine organs came into action by other hormones.</a:t>
            </a:r>
          </a:p>
          <a:p>
            <a:pPr algn="just">
              <a:buNone/>
            </a:pPr>
            <a:endParaRPr lang="en-US" dirty="0" smtClean="0"/>
          </a:p>
          <a:p>
            <a:pPr algn="just"/>
            <a:r>
              <a:rPr lang="en-US" dirty="0" smtClean="0"/>
              <a:t>Example, hypothalamic hormones stimulate the anterior pituitary gland to secrete its hormones, and many anterior </a:t>
            </a:r>
            <a:r>
              <a:rPr lang="en-US" dirty="0" err="1" smtClean="0"/>
              <a:t>pitutary</a:t>
            </a:r>
            <a:r>
              <a:rPr lang="en-US" dirty="0" smtClean="0"/>
              <a:t> hormones stimulate other glands to release their hormones. </a:t>
            </a:r>
            <a:endParaRPr lang="en-US" dirty="0"/>
          </a:p>
        </p:txBody>
      </p:sp>
      <p:pic>
        <p:nvPicPr>
          <p:cNvPr id="178177" name="Picture 1"/>
          <p:cNvPicPr>
            <a:picLocks noChangeAspect="1" noChangeArrowheads="1"/>
          </p:cNvPicPr>
          <p:nvPr/>
        </p:nvPicPr>
        <p:blipFill>
          <a:blip r:embed="rId2"/>
          <a:srcRect/>
          <a:stretch>
            <a:fillRect/>
          </a:stretch>
        </p:blipFill>
        <p:spPr bwMode="auto">
          <a:xfrm>
            <a:off x="5562600" y="1"/>
            <a:ext cx="3581400" cy="2734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51955" y="0"/>
            <a:ext cx="9092045" cy="6897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Humoral</a:t>
            </a:r>
            <a:r>
              <a:rPr lang="en-US" dirty="0" smtClean="0"/>
              <a:t> stimuli</a:t>
            </a:r>
            <a:endParaRPr lang="en-US" dirty="0"/>
          </a:p>
        </p:txBody>
      </p:sp>
      <p:sp>
        <p:nvSpPr>
          <p:cNvPr id="3" name="Content Placeholder 2"/>
          <p:cNvSpPr>
            <a:spLocks noGrp="1"/>
          </p:cNvSpPr>
          <p:nvPr>
            <p:ph idx="1"/>
          </p:nvPr>
        </p:nvSpPr>
        <p:spPr>
          <a:xfrm>
            <a:off x="457200" y="1935480"/>
            <a:ext cx="5334000" cy="4389120"/>
          </a:xfrm>
        </p:spPr>
        <p:txBody>
          <a:bodyPr>
            <a:normAutofit fontScale="85000" lnSpcReduction="10000"/>
          </a:bodyPr>
          <a:lstStyle/>
          <a:p>
            <a:pPr algn="just"/>
            <a:r>
              <a:rPr lang="en-US" dirty="0" smtClean="0"/>
              <a:t>Changing blood levels of certain ions and nutrients may also stimulate hormone release.</a:t>
            </a:r>
          </a:p>
          <a:p>
            <a:pPr algn="just"/>
            <a:r>
              <a:rPr lang="en-US" dirty="0" smtClean="0"/>
              <a:t>Example, Release of PTH by parathyroid glands is initiated by decreasing blood calcium levels.</a:t>
            </a:r>
          </a:p>
          <a:p>
            <a:pPr algn="just"/>
            <a:r>
              <a:rPr lang="en-US" dirty="0" smtClean="0"/>
              <a:t>Also other hormones released in response to that stimuli are:</a:t>
            </a:r>
          </a:p>
          <a:p>
            <a:pPr lvl="1" algn="just"/>
            <a:r>
              <a:rPr lang="en-US" dirty="0" err="1" smtClean="0"/>
              <a:t>Calcitonin</a:t>
            </a:r>
            <a:r>
              <a:rPr lang="en-US" dirty="0" smtClean="0"/>
              <a:t> secreted by thyroid gland and </a:t>
            </a:r>
          </a:p>
          <a:p>
            <a:pPr lvl="1" algn="just"/>
            <a:r>
              <a:rPr lang="en-US" dirty="0" smtClean="0"/>
              <a:t>Insulin by pancreas.</a:t>
            </a:r>
            <a:endParaRPr lang="en-US" dirty="0"/>
          </a:p>
        </p:txBody>
      </p:sp>
      <p:pic>
        <p:nvPicPr>
          <p:cNvPr id="177154" name="Picture 2" descr="http://www.austincc.edu/rfofi/NursingRvw/NursingPics/EndocrinePics/Picture3.jpg"/>
          <p:cNvPicPr>
            <a:picLocks noChangeAspect="1" noChangeArrowheads="1"/>
          </p:cNvPicPr>
          <p:nvPr/>
        </p:nvPicPr>
        <p:blipFill>
          <a:blip r:embed="rId2"/>
          <a:srcRect/>
          <a:stretch>
            <a:fillRect/>
          </a:stretch>
        </p:blipFill>
        <p:spPr bwMode="auto">
          <a:xfrm>
            <a:off x="5867400" y="904874"/>
            <a:ext cx="3038475" cy="56483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stimuli</a:t>
            </a:r>
            <a:endParaRPr lang="en-US" dirty="0"/>
          </a:p>
        </p:txBody>
      </p:sp>
      <p:sp>
        <p:nvSpPr>
          <p:cNvPr id="3" name="Content Placeholder 2"/>
          <p:cNvSpPr>
            <a:spLocks noGrp="1"/>
          </p:cNvSpPr>
          <p:nvPr>
            <p:ph idx="1"/>
          </p:nvPr>
        </p:nvSpPr>
        <p:spPr/>
        <p:txBody>
          <a:bodyPr/>
          <a:lstStyle/>
          <a:p>
            <a:pPr algn="just"/>
            <a:r>
              <a:rPr lang="en-US" dirty="0" smtClean="0"/>
              <a:t>This occurs in rare cases.</a:t>
            </a:r>
          </a:p>
          <a:p>
            <a:pPr algn="just">
              <a:buNone/>
            </a:pPr>
            <a:endParaRPr lang="en-US" dirty="0" smtClean="0"/>
          </a:p>
          <a:p>
            <a:pPr algn="just"/>
            <a:r>
              <a:rPr lang="en-US" dirty="0" smtClean="0"/>
              <a:t>Nerve fibers stimulate hormone release.</a:t>
            </a:r>
          </a:p>
          <a:p>
            <a:pPr algn="just">
              <a:buNone/>
            </a:pPr>
            <a:endParaRPr lang="en-US" dirty="0" smtClean="0"/>
          </a:p>
          <a:p>
            <a:pPr algn="just"/>
            <a:r>
              <a:rPr lang="en-US" dirty="0" smtClean="0"/>
              <a:t>Example, </a:t>
            </a:r>
            <a:r>
              <a:rPr lang="en-US" dirty="0" err="1" smtClean="0"/>
              <a:t>sympathatic</a:t>
            </a:r>
            <a:r>
              <a:rPr lang="en-US" dirty="0" smtClean="0"/>
              <a:t> nervous system stimulation of the adrenal medulla to release </a:t>
            </a:r>
            <a:r>
              <a:rPr lang="en-US" dirty="0" err="1" smtClean="0"/>
              <a:t>norepinephrine</a:t>
            </a:r>
            <a:r>
              <a:rPr lang="en-US" dirty="0" smtClean="0"/>
              <a:t> and epinephrine during periods of stress.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7200"/>
            <a:ext cx="7772400" cy="1143000"/>
          </a:xfrm>
          <a:noFill/>
          <a:ln/>
        </p:spPr>
        <p:txBody>
          <a:bodyPr>
            <a:normAutofit fontScale="90000"/>
          </a:bodyPr>
          <a:lstStyle/>
          <a:p>
            <a:r>
              <a:rPr lang="en-US" sz="4000" b="1">
                <a:solidFill>
                  <a:srgbClr val="FF0000"/>
                </a:solidFill>
                <a:latin typeface="Arial" charset="0"/>
              </a:rPr>
              <a:t>Feedback Control of Hormone Production</a:t>
            </a:r>
          </a:p>
        </p:txBody>
      </p:sp>
      <p:sp>
        <p:nvSpPr>
          <p:cNvPr id="51203" name="Rectangle 3"/>
          <p:cNvSpPr>
            <a:spLocks noChangeArrowheads="1"/>
          </p:cNvSpPr>
          <p:nvPr/>
        </p:nvSpPr>
        <p:spPr bwMode="auto">
          <a:xfrm>
            <a:off x="228600" y="2133600"/>
            <a:ext cx="4648200" cy="3935413"/>
          </a:xfrm>
          <a:prstGeom prst="rect">
            <a:avLst/>
          </a:prstGeom>
          <a:noFill/>
          <a:ln w="9525">
            <a:noFill/>
            <a:miter lim="800000"/>
            <a:headEnd/>
            <a:tailEnd/>
          </a:ln>
          <a:effectLst/>
        </p:spPr>
        <p:txBody>
          <a:bodyPr>
            <a:spAutoFit/>
          </a:bodyPr>
          <a:lstStyle/>
          <a:p>
            <a:pPr algn="just"/>
            <a:r>
              <a:rPr lang="en-US" sz="2800" dirty="0"/>
              <a:t>Feedback loops are used extensively to regulate secretion of hormones in the hypothalamic-pituitary axis. An important example of a negative feedback loop is seen in control of thyroid hormone secretion</a:t>
            </a:r>
          </a:p>
          <a:p>
            <a:pPr algn="just" eaLnBrk="0" hangingPunct="0"/>
            <a:endParaRPr lang="en-US" sz="2800" dirty="0"/>
          </a:p>
        </p:txBody>
      </p:sp>
      <p:pic>
        <p:nvPicPr>
          <p:cNvPr id="5" name="Picture 4" descr="C:\1\negfeed.gif"/>
          <p:cNvPicPr>
            <a:picLocks noChangeAspect="1" noChangeArrowheads="1" noCrop="1"/>
          </p:cNvPicPr>
          <p:nvPr/>
        </p:nvPicPr>
        <p:blipFill>
          <a:blip r:embed="rId2"/>
          <a:srcRect/>
          <a:stretch>
            <a:fillRect/>
          </a:stretch>
        </p:blipFill>
        <p:spPr bwMode="auto">
          <a:xfrm>
            <a:off x="4911725" y="1905000"/>
            <a:ext cx="3698875" cy="4876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solidFill>
                  <a:srgbClr val="FF0000"/>
                </a:solidFill>
                <a:latin typeface="Arial" charset="0"/>
              </a:rPr>
              <a:t>Feedback control</a:t>
            </a:r>
          </a:p>
        </p:txBody>
      </p:sp>
      <p:sp>
        <p:nvSpPr>
          <p:cNvPr id="61443" name="Rectangle 3"/>
          <p:cNvSpPr>
            <a:spLocks noGrp="1" noChangeArrowheads="1"/>
          </p:cNvSpPr>
          <p:nvPr>
            <p:ph idx="1"/>
          </p:nvPr>
        </p:nvSpPr>
        <p:spPr/>
        <p:txBody>
          <a:bodyPr>
            <a:normAutofit fontScale="77500" lnSpcReduction="20000"/>
          </a:bodyPr>
          <a:lstStyle/>
          <a:p>
            <a:pPr algn="just"/>
            <a:r>
              <a:rPr lang="en-US" sz="2800" dirty="0">
                <a:cs typeface="Times New Roman" charset="0"/>
              </a:rPr>
              <a:t>Negative feedback is most common: for example, LH from pituitary stimulates the testis to produce testosterone which in turn feeds back and inhibits LH </a:t>
            </a:r>
            <a:r>
              <a:rPr lang="en-US" sz="2800" dirty="0" smtClean="0">
                <a:cs typeface="Times New Roman" charset="0"/>
              </a:rPr>
              <a:t>secretion. </a:t>
            </a:r>
            <a:r>
              <a:rPr lang="en-US" sz="2800" dirty="0" smtClean="0"/>
              <a:t>The hormone (or one of its products) has a negative feedback effect to prevent </a:t>
            </a:r>
            <a:r>
              <a:rPr lang="en-US" sz="2800" dirty="0" err="1" smtClean="0"/>
              <a:t>oversecretion</a:t>
            </a:r>
            <a:r>
              <a:rPr lang="en-US" sz="2800" dirty="0" smtClean="0"/>
              <a:t> of the hormone or </a:t>
            </a:r>
            <a:r>
              <a:rPr lang="en-US" sz="2800" dirty="0" err="1" smtClean="0"/>
              <a:t>overactivity</a:t>
            </a:r>
            <a:r>
              <a:rPr lang="en-US" sz="2800" dirty="0" smtClean="0"/>
              <a:t> at the target tissue.</a:t>
            </a:r>
          </a:p>
          <a:p>
            <a:pPr algn="just">
              <a:buNone/>
            </a:pPr>
            <a:endParaRPr lang="en-US" sz="2800" dirty="0" smtClean="0">
              <a:cs typeface="Times New Roman" charset="0"/>
            </a:endParaRPr>
          </a:p>
          <a:p>
            <a:pPr algn="just"/>
            <a:endParaRPr lang="en-US" sz="2800" b="1" dirty="0">
              <a:cs typeface="Times New Roman" charset="0"/>
            </a:endParaRPr>
          </a:p>
          <a:p>
            <a:pPr algn="just"/>
            <a:r>
              <a:rPr lang="en-US" sz="2800" dirty="0">
                <a:cs typeface="Times New Roman" charset="0"/>
              </a:rPr>
              <a:t>Positive feedback is less common: examples include LH stimulation of estrogen which stimulates LH surge at </a:t>
            </a:r>
            <a:r>
              <a:rPr lang="en-US" sz="2800" dirty="0" smtClean="0">
                <a:cs typeface="Times New Roman" charset="0"/>
              </a:rPr>
              <a:t>ovulation. </a:t>
            </a:r>
            <a:r>
              <a:rPr lang="en-US" sz="2800" dirty="0"/>
              <a:t>The secreted LH then acts </a:t>
            </a:r>
            <a:r>
              <a:rPr lang="en-US" sz="2800" dirty="0" smtClean="0"/>
              <a:t>on the </a:t>
            </a:r>
            <a:r>
              <a:rPr lang="en-US" sz="2800" dirty="0"/>
              <a:t>ovaries to stimulate additional secretion of </a:t>
            </a:r>
            <a:r>
              <a:rPr lang="en-US" sz="2800" dirty="0" smtClean="0"/>
              <a:t>estrogen, which </a:t>
            </a:r>
            <a:r>
              <a:rPr lang="en-US" sz="2800" dirty="0"/>
              <a:t>in turn causes more secretion of LH. </a:t>
            </a:r>
            <a:endParaRPr lang="en-US" sz="2800" dirty="0" smtClean="0"/>
          </a:p>
          <a:p>
            <a:pPr algn="just"/>
            <a:r>
              <a:rPr lang="en-US" sz="2800" dirty="0" smtClean="0"/>
              <a:t>Eventually, LH </a:t>
            </a:r>
            <a:r>
              <a:rPr lang="en-US" sz="2800" dirty="0"/>
              <a:t>reaches an appropriate concentration, </a:t>
            </a:r>
            <a:r>
              <a:rPr lang="en-US" sz="2800" dirty="0" smtClean="0"/>
              <a:t>and typical </a:t>
            </a:r>
            <a:r>
              <a:rPr lang="en-US" sz="2800" dirty="0"/>
              <a:t>negative feedback control of hormone </a:t>
            </a:r>
            <a:r>
              <a:rPr lang="en-US" sz="2800" dirty="0" smtClean="0"/>
              <a:t>secretion is </a:t>
            </a:r>
            <a:r>
              <a:rPr lang="en-US" sz="2800" dirty="0"/>
              <a:t>then exerted.</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Cyclical Variations Occur in Hormone Release. </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There is periodic variations in hormone release that are influenced by seasonal changes, various stages of development and aging, the diurnal (daily) cycle, and sleep. </a:t>
            </a:r>
          </a:p>
          <a:p>
            <a:pPr algn="just">
              <a:buNone/>
            </a:pPr>
            <a:endParaRPr lang="en-US" dirty="0" smtClean="0"/>
          </a:p>
          <a:p>
            <a:pPr algn="just"/>
            <a:r>
              <a:rPr lang="en-US" dirty="0" smtClean="0"/>
              <a:t>For example, the </a:t>
            </a:r>
            <a:r>
              <a:rPr lang="en-US" dirty="0" smtClean="0">
                <a:solidFill>
                  <a:srgbClr val="FF0000"/>
                </a:solidFill>
              </a:rPr>
              <a:t>secretion of growth hormone </a:t>
            </a:r>
            <a:r>
              <a:rPr lang="en-US" dirty="0" smtClean="0"/>
              <a:t>is markedly </a:t>
            </a:r>
            <a:r>
              <a:rPr lang="en-US" b="1" u="sng" dirty="0" smtClean="0"/>
              <a:t>increased</a:t>
            </a:r>
            <a:r>
              <a:rPr lang="en-US" dirty="0" smtClean="0"/>
              <a:t> during the </a:t>
            </a:r>
            <a:r>
              <a:rPr lang="en-US" dirty="0" smtClean="0">
                <a:solidFill>
                  <a:srgbClr val="FF0000"/>
                </a:solidFill>
              </a:rPr>
              <a:t>early period of sleep </a:t>
            </a:r>
            <a:r>
              <a:rPr lang="en-US" dirty="0" smtClean="0"/>
              <a:t>but is reduced during the later stages of sleep. </a:t>
            </a:r>
          </a:p>
          <a:p>
            <a:pPr algn="just">
              <a:buNone/>
            </a:pPr>
            <a:endParaRPr lang="en-US" dirty="0" smtClean="0"/>
          </a:p>
          <a:p>
            <a:pPr algn="just"/>
            <a:r>
              <a:rPr lang="en-US" dirty="0" smtClean="0"/>
              <a:t>In many cases, these cyclical variations in hormone secretion are due to changes in activity of neural pathways involved in controlling hormone release.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endocrine system is made up of ductless glands called </a:t>
            </a:r>
            <a:r>
              <a:rPr lang="en-US" b="1" dirty="0" smtClean="0"/>
              <a:t>endocrine glands</a:t>
            </a:r>
            <a:r>
              <a:rPr lang="en-US" dirty="0" smtClean="0"/>
              <a:t> that secrete chemical messengers called </a:t>
            </a:r>
            <a:r>
              <a:rPr lang="en-US" b="1" dirty="0" smtClean="0"/>
              <a:t>hormones</a:t>
            </a:r>
            <a:r>
              <a:rPr lang="en-US" dirty="0" smtClean="0"/>
              <a:t> into the bloodstream or in the extracellular fluid.</a:t>
            </a:r>
          </a:p>
          <a:p>
            <a:pPr algn="just"/>
            <a:r>
              <a:rPr lang="en-US" dirty="0" smtClean="0"/>
              <a:t>A </a:t>
            </a:r>
            <a:r>
              <a:rPr lang="en-US" b="1" dirty="0" smtClean="0"/>
              <a:t>hormone</a:t>
            </a:r>
            <a:r>
              <a:rPr lang="en-US" dirty="0" smtClean="0"/>
              <a:t> is a chemical substance made and secreted by one cell that travels through the circulatory system or the extracellular fluid to affect the activities of cells in another part of the body or another nearby cell.</a:t>
            </a:r>
          </a:p>
          <a:p>
            <a:pPr algn="just">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Clearance” of Hormones</a:t>
            </a:r>
            <a:br>
              <a:rPr lang="en-US" b="1" dirty="0" smtClean="0"/>
            </a:br>
            <a:r>
              <a:rPr lang="en-US" b="1" dirty="0" smtClean="0"/>
              <a:t>from the Blood</a:t>
            </a:r>
            <a:endParaRPr lang="en-US" dirty="0"/>
          </a:p>
        </p:txBody>
      </p:sp>
      <p:sp>
        <p:nvSpPr>
          <p:cNvPr id="3" name="Content Placeholder 2"/>
          <p:cNvSpPr>
            <a:spLocks noGrp="1"/>
          </p:cNvSpPr>
          <p:nvPr>
            <p:ph idx="1"/>
          </p:nvPr>
        </p:nvSpPr>
        <p:spPr/>
        <p:txBody>
          <a:bodyPr>
            <a:normAutofit/>
          </a:bodyPr>
          <a:lstStyle/>
          <a:p>
            <a:pPr algn="just"/>
            <a:r>
              <a:rPr lang="en-US" dirty="0" smtClean="0"/>
              <a:t>The </a:t>
            </a:r>
            <a:r>
              <a:rPr lang="en-US" i="1" dirty="0" smtClean="0"/>
              <a:t>metabolic clearance rate </a:t>
            </a:r>
            <a:r>
              <a:rPr lang="en-US" dirty="0" smtClean="0"/>
              <a:t>is the rate of removal of the hormone from the blood.</a:t>
            </a:r>
          </a:p>
          <a:p>
            <a:pPr algn="just"/>
            <a:r>
              <a:rPr lang="en-US" dirty="0" smtClean="0"/>
              <a:t>Hormones are “cleared” from the plasma in several ways, including </a:t>
            </a:r>
          </a:p>
          <a:p>
            <a:pPr algn="just"/>
            <a:r>
              <a:rPr lang="en-US" dirty="0" smtClean="0"/>
              <a:t>(1) Metabolic destruction by the tissues, </a:t>
            </a:r>
          </a:p>
          <a:p>
            <a:pPr algn="just"/>
            <a:r>
              <a:rPr lang="en-US" dirty="0" smtClean="0"/>
              <a:t>(2) Binding with the tissues, </a:t>
            </a:r>
          </a:p>
          <a:p>
            <a:pPr algn="just"/>
            <a:r>
              <a:rPr lang="en-US" dirty="0" smtClean="0"/>
              <a:t>(3) Excretion by the liver into the bile, and </a:t>
            </a:r>
          </a:p>
          <a:p>
            <a:pPr algn="just"/>
            <a:r>
              <a:rPr lang="en-US" dirty="0" smtClean="0"/>
              <a:t>(4) Excretion by the kidneys into the urine. </a:t>
            </a:r>
          </a:p>
          <a:p>
            <a:pPr algn="just"/>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fontScale="85000" lnSpcReduction="20000"/>
          </a:bodyPr>
          <a:lstStyle/>
          <a:p>
            <a:pPr algn="just"/>
            <a:r>
              <a:rPr lang="en-US" dirty="0" smtClean="0"/>
              <a:t>A decreased metabolic clearance rate may cause an excessively high concentration of the hormone in the circulating body fluids.</a:t>
            </a:r>
          </a:p>
          <a:p>
            <a:pPr algn="just">
              <a:buNone/>
            </a:pPr>
            <a:endParaRPr lang="en-US" dirty="0" smtClean="0"/>
          </a:p>
          <a:p>
            <a:pPr algn="just"/>
            <a:r>
              <a:rPr lang="en-US" dirty="0" smtClean="0"/>
              <a:t>For example steroid hormones when the liver is diseased, because these hormones are conjugated mainly in the liver and then “cleared” into the bile.</a:t>
            </a:r>
          </a:p>
          <a:p>
            <a:pPr algn="just">
              <a:buNone/>
            </a:pPr>
            <a:endParaRPr lang="en-US" dirty="0" smtClean="0"/>
          </a:p>
          <a:p>
            <a:pPr algn="just"/>
            <a:r>
              <a:rPr lang="en-US" dirty="0" smtClean="0"/>
              <a:t>Most of the peptide hormones and </a:t>
            </a:r>
            <a:r>
              <a:rPr lang="en-US" dirty="0" err="1" smtClean="0"/>
              <a:t>catecholamines</a:t>
            </a:r>
            <a:r>
              <a:rPr lang="en-US" dirty="0" smtClean="0"/>
              <a:t> are water soluble and circulate freely in the blood.</a:t>
            </a:r>
          </a:p>
          <a:p>
            <a:pPr algn="just"/>
            <a:r>
              <a:rPr lang="en-US" dirty="0" smtClean="0"/>
              <a:t>They are usually degraded by enzymes in the blood and tissues and rapidly excreted by the kidneys and, thus remaining in the blood for only a short time.</a:t>
            </a:r>
          </a:p>
          <a:p>
            <a:pPr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hormone action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Body’s hormone just arouse the body’s cells.</a:t>
            </a:r>
          </a:p>
          <a:p>
            <a:r>
              <a:rPr lang="en-US" dirty="0" smtClean="0"/>
              <a:t>By altering cellular activity; increasing or decreasing the rate of a normal or usual metabolic process rather than by stimulating a new one. Either by</a:t>
            </a:r>
          </a:p>
          <a:p>
            <a:pPr lvl="1"/>
            <a:r>
              <a:rPr lang="en-US" dirty="0" smtClean="0"/>
              <a:t>Change in plasma membrane permeability or electrical state.</a:t>
            </a:r>
          </a:p>
          <a:p>
            <a:pPr lvl="1"/>
            <a:r>
              <a:rPr lang="en-US" dirty="0" smtClean="0"/>
              <a:t>Synthesis of proteins or certain regulatory molecules (enzyme) in the cell.</a:t>
            </a:r>
          </a:p>
          <a:p>
            <a:pPr lvl="1"/>
            <a:r>
              <a:rPr lang="en-US" dirty="0" smtClean="0"/>
              <a:t>Activation or inactivation of enzymes.</a:t>
            </a:r>
          </a:p>
          <a:p>
            <a:pPr lvl="1"/>
            <a:r>
              <a:rPr lang="en-US" dirty="0" smtClean="0"/>
              <a:t>Stimulation of mitosis.</a:t>
            </a:r>
          </a:p>
          <a:p>
            <a:pPr lvl="1"/>
            <a:r>
              <a:rPr lang="en-US" dirty="0" smtClean="0"/>
              <a:t>Promotion of </a:t>
            </a:r>
            <a:r>
              <a:rPr lang="en-US" dirty="0" err="1" smtClean="0"/>
              <a:t>secretory</a:t>
            </a:r>
            <a:r>
              <a:rPr lang="en-US" dirty="0" smtClean="0"/>
              <a:t> activity.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fontScale="90000"/>
          </a:bodyPr>
          <a:lstStyle/>
          <a:p>
            <a:r>
              <a:rPr lang="en-US" dirty="0">
                <a:latin typeface="Comic Sans MS" charset="0"/>
              </a:rPr>
              <a:t>Magnitude of </a:t>
            </a:r>
            <a:r>
              <a:rPr lang="en-US" dirty="0" smtClean="0">
                <a:latin typeface="Comic Sans MS" charset="0"/>
              </a:rPr>
              <a:t>response</a:t>
            </a:r>
            <a:br>
              <a:rPr lang="en-US" dirty="0" smtClean="0">
                <a:latin typeface="Comic Sans MS" charset="0"/>
              </a:rPr>
            </a:br>
            <a:endParaRPr lang="en-US" dirty="0">
              <a:latin typeface="Comic Sans MS" charset="0"/>
            </a:endParaRPr>
          </a:p>
        </p:txBody>
      </p:sp>
      <p:sp>
        <p:nvSpPr>
          <p:cNvPr id="404483" name="Rectangle 3"/>
          <p:cNvSpPr>
            <a:spLocks noGrp="1" noChangeArrowheads="1"/>
          </p:cNvSpPr>
          <p:nvPr>
            <p:ph idx="1"/>
          </p:nvPr>
        </p:nvSpPr>
        <p:spPr/>
        <p:txBody>
          <a:bodyPr>
            <a:normAutofit fontScale="92500" lnSpcReduction="10000"/>
          </a:bodyPr>
          <a:lstStyle/>
          <a:p>
            <a:pPr lvl="1">
              <a:buNone/>
            </a:pPr>
            <a:r>
              <a:rPr lang="en-US" dirty="0" smtClean="0">
                <a:latin typeface="Comic Sans MS" charset="0"/>
              </a:rPr>
              <a:t>Activation depends on</a:t>
            </a:r>
          </a:p>
          <a:p>
            <a:pPr lvl="1"/>
            <a:r>
              <a:rPr lang="en-US" dirty="0" smtClean="0"/>
              <a:t>Blood levels of the hormone</a:t>
            </a:r>
          </a:p>
          <a:p>
            <a:pPr lvl="1"/>
            <a:r>
              <a:rPr lang="en-US" dirty="0" smtClean="0"/>
              <a:t>Relative number of receptors on the target cell</a:t>
            </a:r>
          </a:p>
          <a:p>
            <a:pPr lvl="1"/>
            <a:r>
              <a:rPr lang="en-US" dirty="0" smtClean="0"/>
              <a:t>Affinity of those receptors for the hormone</a:t>
            </a:r>
          </a:p>
          <a:p>
            <a:endParaRPr lang="en-US" b="1" dirty="0" smtClean="0"/>
          </a:p>
          <a:p>
            <a:r>
              <a:rPr lang="en-US" b="1" dirty="0" smtClean="0"/>
              <a:t>Up-regulation</a:t>
            </a:r>
            <a:r>
              <a:rPr lang="en-US" dirty="0" smtClean="0"/>
              <a:t> – target cells form more receptors in response to the hormone</a:t>
            </a:r>
            <a:br>
              <a:rPr lang="en-US" dirty="0" smtClean="0"/>
            </a:br>
            <a:endParaRPr lang="en-US" dirty="0" smtClean="0"/>
          </a:p>
          <a:p>
            <a:r>
              <a:rPr lang="en-US" b="1" dirty="0" smtClean="0"/>
              <a:t>Down-regulation</a:t>
            </a:r>
            <a:r>
              <a:rPr lang="en-US" dirty="0" smtClean="0"/>
              <a:t> – target cells lose receptors in response to the hormone</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latin typeface="Comic Sans MS" charset="0"/>
              </a:rPr>
              <a:t>Measuring hormones</a:t>
            </a:r>
            <a:endParaRPr lang="en-US" sz="1200" b="0" i="0">
              <a:solidFill>
                <a:srgbClr val="000000"/>
              </a:solidFill>
              <a:latin typeface="Comic Sans MS" charset="0"/>
            </a:endParaRPr>
          </a:p>
        </p:txBody>
      </p:sp>
      <p:sp>
        <p:nvSpPr>
          <p:cNvPr id="410627" name="Rectangle 3"/>
          <p:cNvSpPr>
            <a:spLocks noGrp="1" noChangeArrowheads="1"/>
          </p:cNvSpPr>
          <p:nvPr>
            <p:ph idx="1"/>
          </p:nvPr>
        </p:nvSpPr>
        <p:spPr/>
        <p:txBody>
          <a:bodyPr/>
          <a:lstStyle/>
          <a:p>
            <a:r>
              <a:rPr lang="en-US">
                <a:latin typeface="Comic Sans MS" charset="0"/>
              </a:rPr>
              <a:t>Immunoassay (pM)</a:t>
            </a:r>
            <a:br>
              <a:rPr lang="en-US">
                <a:latin typeface="Comic Sans MS" charset="0"/>
              </a:rPr>
            </a:br>
            <a:endParaRPr lang="en-US">
              <a:latin typeface="Comic Sans MS" charset="0"/>
            </a:endParaRPr>
          </a:p>
          <a:p>
            <a:r>
              <a:rPr lang="en-US">
                <a:latin typeface="Comic Sans MS" charset="0"/>
              </a:rPr>
              <a:t>Bioassay (biol. activity can differ from concentration or immunoreactivity - e.g. mutation of the gene for the hormone)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2578" name="Picture 2" descr="Major Endocrine Organ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fontScale="90000"/>
          </a:bodyPr>
          <a:lstStyle/>
          <a:p>
            <a:r>
              <a:rPr lang="en-US" b="1" dirty="0" smtClean="0"/>
              <a:t>Hypothalamus</a:t>
            </a:r>
            <a:r>
              <a:rPr lang="en-US" dirty="0" smtClean="0"/>
              <a:t/>
            </a:r>
            <a:br>
              <a:rPr lang="en-US" dirty="0" smtClean="0"/>
            </a:br>
            <a:endParaRPr lang="en-US" dirty="0"/>
          </a:p>
        </p:txBody>
      </p:sp>
      <p:sp>
        <p:nvSpPr>
          <p:cNvPr id="3" name="Content Placeholder 2"/>
          <p:cNvSpPr>
            <a:spLocks noGrp="1"/>
          </p:cNvSpPr>
          <p:nvPr>
            <p:ph idx="1"/>
          </p:nvPr>
        </p:nvSpPr>
        <p:spPr>
          <a:xfrm>
            <a:off x="228600" y="1219200"/>
            <a:ext cx="8686800" cy="4876800"/>
          </a:xfrm>
        </p:spPr>
        <p:txBody>
          <a:bodyPr>
            <a:normAutofit fontScale="92500" lnSpcReduction="10000"/>
          </a:bodyPr>
          <a:lstStyle/>
          <a:p>
            <a:r>
              <a:rPr lang="en-US" dirty="0" smtClean="0"/>
              <a:t>Is a part of the brain located  inferior to the thalamus. </a:t>
            </a:r>
          </a:p>
          <a:p>
            <a:r>
              <a:rPr lang="en-US" dirty="0" smtClean="0"/>
              <a:t>Is made up of neurons and </a:t>
            </a:r>
            <a:r>
              <a:rPr lang="en-US" dirty="0" err="1" smtClean="0"/>
              <a:t>neuroglial</a:t>
            </a:r>
            <a:r>
              <a:rPr lang="en-US" dirty="0" smtClean="0"/>
              <a:t> cells.</a:t>
            </a:r>
          </a:p>
          <a:p>
            <a:r>
              <a:rPr lang="en-US" dirty="0" smtClean="0"/>
              <a:t>Produces several different hormones:</a:t>
            </a:r>
          </a:p>
          <a:p>
            <a:r>
              <a:rPr lang="en-US" b="1" dirty="0" smtClean="0"/>
              <a:t>1. Releasing Hormones</a:t>
            </a:r>
            <a:endParaRPr lang="en-US" dirty="0" smtClean="0"/>
          </a:p>
          <a:p>
            <a:r>
              <a:rPr lang="en-US" dirty="0" smtClean="0"/>
              <a:t>These stimulate the anterior pituitary gland to release a specific hormone (e.g. GRH-GH)</a:t>
            </a:r>
          </a:p>
          <a:p>
            <a:r>
              <a:rPr lang="en-US" b="1" dirty="0" smtClean="0"/>
              <a:t>2. Inhibiting Hormones</a:t>
            </a:r>
            <a:endParaRPr lang="en-US" dirty="0" smtClean="0"/>
          </a:p>
          <a:p>
            <a:r>
              <a:rPr lang="en-US" dirty="0" smtClean="0"/>
              <a:t>These stimulate the anterior pituitary gland to not release a specific hormone (e.g. GRIH-GH)</a:t>
            </a:r>
          </a:p>
          <a:p>
            <a:endParaRPr lang="en-US" dirty="0"/>
          </a:p>
        </p:txBody>
      </p:sp>
      <p:pic>
        <p:nvPicPr>
          <p:cNvPr id="4" name="Picture 2"/>
          <p:cNvPicPr>
            <a:picLocks noChangeAspect="1" noChangeArrowheads="1"/>
          </p:cNvPicPr>
          <p:nvPr/>
        </p:nvPicPr>
        <p:blipFill>
          <a:blip r:embed="rId2"/>
          <a:srcRect/>
          <a:stretch>
            <a:fillRect/>
          </a:stretch>
        </p:blipFill>
        <p:spPr bwMode="auto">
          <a:xfrm>
            <a:off x="5638800" y="4953000"/>
            <a:ext cx="35052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77500" lnSpcReduction="20000"/>
          </a:bodyPr>
          <a:lstStyle/>
          <a:p>
            <a:pPr algn="just"/>
            <a:r>
              <a:rPr lang="en-US" b="1" dirty="0" smtClean="0"/>
              <a:t>3. </a:t>
            </a:r>
            <a:r>
              <a:rPr lang="en-US" b="1" dirty="0" err="1" smtClean="0"/>
              <a:t>Antidiuretic</a:t>
            </a:r>
            <a:r>
              <a:rPr lang="en-US" b="1" dirty="0" smtClean="0"/>
              <a:t> Hormone (ADH) </a:t>
            </a:r>
            <a:r>
              <a:rPr lang="en-US" dirty="0" smtClean="0"/>
              <a:t>(also called</a:t>
            </a:r>
            <a:r>
              <a:rPr lang="en-US" b="1" dirty="0" smtClean="0"/>
              <a:t> vasopressin)</a:t>
            </a:r>
            <a:endParaRPr lang="en-US" dirty="0" smtClean="0"/>
          </a:p>
          <a:p>
            <a:pPr algn="just"/>
            <a:r>
              <a:rPr lang="en-US" dirty="0" err="1" smtClean="0"/>
              <a:t>Antidiuretic</a:t>
            </a:r>
            <a:r>
              <a:rPr lang="en-US" dirty="0" smtClean="0"/>
              <a:t> hormone conserves body water by reducing the loss of water in urine.</a:t>
            </a:r>
          </a:p>
          <a:p>
            <a:pPr algn="just"/>
            <a:r>
              <a:rPr lang="en-US" dirty="0" smtClean="0"/>
              <a:t>This hormone signals the collecting ducts of the kidneys to reabsorb more water and constrict blood vessels, which leads to higher blood pressure and thus counters the blood pressure drop caused by dehydration</a:t>
            </a:r>
          </a:p>
          <a:p>
            <a:pPr marL="0" indent="0" algn="just">
              <a:buNone/>
            </a:pPr>
            <a:endParaRPr lang="en-US" dirty="0" smtClean="0"/>
          </a:p>
          <a:p>
            <a:pPr algn="just"/>
            <a:r>
              <a:rPr lang="en-US" b="1" dirty="0" smtClean="0"/>
              <a:t>4. </a:t>
            </a:r>
            <a:r>
              <a:rPr lang="en-US" b="1" dirty="0" err="1" smtClean="0"/>
              <a:t>Oxytocin</a:t>
            </a:r>
            <a:endParaRPr lang="en-US" dirty="0" smtClean="0"/>
          </a:p>
          <a:p>
            <a:pPr algn="just"/>
            <a:r>
              <a:rPr lang="en-US" dirty="0" smtClean="0"/>
              <a:t>Stimulates the smooth muscle of the uterus to contract, inducing labor.</a:t>
            </a:r>
          </a:p>
          <a:p>
            <a:pPr algn="just"/>
            <a:r>
              <a:rPr lang="en-US" dirty="0" smtClean="0"/>
              <a:t>Stimulates the </a:t>
            </a:r>
            <a:r>
              <a:rPr lang="en-US" dirty="0" err="1" smtClean="0"/>
              <a:t>myoepithelial</a:t>
            </a:r>
            <a:r>
              <a:rPr lang="en-US" dirty="0" smtClean="0"/>
              <a:t> cells of the breasts to contract which releases milk from breasts when nursing.</a:t>
            </a:r>
          </a:p>
          <a:p>
            <a:pPr algn="just"/>
            <a:r>
              <a:rPr lang="en-US" dirty="0" smtClean="0"/>
              <a:t>Stimulates maternal behavior.</a:t>
            </a:r>
          </a:p>
          <a:p>
            <a:pPr algn="just"/>
            <a:r>
              <a:rPr lang="en-US" dirty="0" smtClean="0"/>
              <a:t>In males it stimulates muscle contractions in the prostate gland to release semen during sexual activity</a:t>
            </a:r>
          </a:p>
          <a:p>
            <a:pPr algn="just"/>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fontScale="92500" lnSpcReduction="10000"/>
          </a:bodyPr>
          <a:lstStyle/>
          <a:p>
            <a:pPr algn="just"/>
            <a:r>
              <a:rPr lang="en-US" dirty="0" smtClean="0"/>
              <a:t>The releasing and inhibiting hormones made by the hypothalamus reach the anterior lobe of the pituitary gland DIRECTLY by a special set of blood vessels called the </a:t>
            </a:r>
            <a:r>
              <a:rPr lang="en-US" b="1" dirty="0" err="1" smtClean="0"/>
              <a:t>hypophyseal</a:t>
            </a:r>
            <a:r>
              <a:rPr lang="en-US" b="1" dirty="0" smtClean="0"/>
              <a:t> portal system</a:t>
            </a:r>
            <a:r>
              <a:rPr lang="en-US" dirty="0" smtClean="0"/>
              <a:t>.</a:t>
            </a:r>
          </a:p>
          <a:p>
            <a:pPr algn="just">
              <a:buNone/>
            </a:pPr>
            <a:endParaRPr lang="en-US" dirty="0" smtClean="0"/>
          </a:p>
          <a:p>
            <a:pPr algn="just"/>
            <a:r>
              <a:rPr lang="en-US" dirty="0" smtClean="0"/>
              <a:t>The hypothalamus makes </a:t>
            </a:r>
            <a:r>
              <a:rPr lang="en-US" dirty="0" err="1" smtClean="0"/>
              <a:t>antidiuretic</a:t>
            </a:r>
            <a:r>
              <a:rPr lang="en-US" dirty="0" smtClean="0"/>
              <a:t> hormone (ADH) and </a:t>
            </a:r>
            <a:r>
              <a:rPr lang="en-US" dirty="0" err="1" smtClean="0"/>
              <a:t>oxytocin</a:t>
            </a:r>
            <a:r>
              <a:rPr lang="en-US" dirty="0" smtClean="0"/>
              <a:t> in the cell bodies of neurons and then the hormones are transported down the axons which extend into the posterior pituitary gland. </a:t>
            </a:r>
          </a:p>
          <a:p>
            <a:pPr algn="just"/>
            <a:r>
              <a:rPr lang="en-US" dirty="0" smtClean="0"/>
              <a:t>The posterior pituitary gland stores and later releases the hormones as needed.</a:t>
            </a:r>
          </a:p>
          <a:p>
            <a:pPr algn="just"/>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Pituitary</a:t>
            </a:r>
            <a:r>
              <a:rPr lang="en-US" dirty="0" smtClean="0"/>
              <a:t> (also called </a:t>
            </a:r>
            <a:r>
              <a:rPr lang="en-US" b="1" dirty="0" err="1" smtClean="0"/>
              <a:t>Hypophysis</a:t>
            </a:r>
            <a:r>
              <a:rPr lang="en-US" dirty="0" smtClean="0"/>
              <a:t>)</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pPr algn="just"/>
            <a:r>
              <a:rPr lang="en-US" dirty="0" smtClean="0"/>
              <a:t>Is a two-lobed organ that secretes nine major hormones</a:t>
            </a:r>
          </a:p>
          <a:p>
            <a:pPr lvl="1" algn="just"/>
            <a:r>
              <a:rPr lang="en-US" b="1" dirty="0" err="1" smtClean="0"/>
              <a:t>Neurohypophysis</a:t>
            </a:r>
            <a:r>
              <a:rPr lang="en-US" dirty="0" smtClean="0"/>
              <a:t> – posterior lobe (neural tissue) receives, stores, and releases hormones (</a:t>
            </a:r>
            <a:r>
              <a:rPr lang="en-US" dirty="0" err="1" smtClean="0"/>
              <a:t>oxytocin</a:t>
            </a:r>
            <a:r>
              <a:rPr lang="en-US" dirty="0" smtClean="0"/>
              <a:t> and </a:t>
            </a:r>
            <a:r>
              <a:rPr lang="en-US" dirty="0" err="1" smtClean="0"/>
              <a:t>antidiuretic</a:t>
            </a:r>
            <a:r>
              <a:rPr lang="en-US" dirty="0" smtClean="0"/>
              <a:t> hormone) made in the hypothalamus and transported to the posterior pituitary via axons.</a:t>
            </a:r>
          </a:p>
          <a:p>
            <a:pPr lvl="1" algn="just"/>
            <a:r>
              <a:rPr lang="en-US" b="1" dirty="0" err="1" smtClean="0"/>
              <a:t>Adenohypophysis</a:t>
            </a:r>
            <a:r>
              <a:rPr lang="en-US" dirty="0" smtClean="0"/>
              <a:t> – anterior lobe, made up of glandular tissue.  Synthesizes and secretes a number of hormones.</a:t>
            </a:r>
          </a:p>
          <a:p>
            <a:pPr algn="just"/>
            <a:r>
              <a:rPr lang="en-US" dirty="0" smtClean="0"/>
              <a:t>The hypothalamus sends </a:t>
            </a:r>
            <a:r>
              <a:rPr lang="en-US" b="1" dirty="0" smtClean="0"/>
              <a:t>releasing hormones</a:t>
            </a:r>
            <a:r>
              <a:rPr lang="en-US" dirty="0" smtClean="0"/>
              <a:t> to the anterior pituitary that stimulates the synthesis and release of hormones from the anterior pituitary gland</a:t>
            </a:r>
          </a:p>
          <a:p>
            <a:pPr algn="just"/>
            <a:r>
              <a:rPr lang="en-US" dirty="0" smtClean="0"/>
              <a:t>The hypothalamus also sends </a:t>
            </a:r>
            <a:r>
              <a:rPr lang="en-US" b="1" dirty="0" smtClean="0"/>
              <a:t>inhibiting hormones</a:t>
            </a:r>
            <a:r>
              <a:rPr lang="en-US" dirty="0" smtClean="0"/>
              <a:t> that shut off the synthesis and release of hormones from the anterior pituitary gland</a:t>
            </a:r>
          </a:p>
          <a:p>
            <a:pPr algn="just"/>
            <a:r>
              <a:rPr lang="en-US" dirty="0" smtClean="0"/>
              <a:t>The pituitary gland releases nine important peptide (protein) hormones</a:t>
            </a:r>
          </a:p>
          <a:p>
            <a:pPr algn="just"/>
            <a:r>
              <a:rPr lang="en-US" dirty="0" smtClean="0"/>
              <a:t>All </a:t>
            </a:r>
            <a:r>
              <a:rPr lang="en-US" b="1" u="sng" dirty="0" smtClean="0"/>
              <a:t>nine peptide hormones </a:t>
            </a:r>
            <a:r>
              <a:rPr lang="en-US" dirty="0" smtClean="0"/>
              <a:t>bind to membrane receptors and use cyclic AMP as a second messenger</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305800" cy="1143000"/>
          </a:xfrm>
        </p:spPr>
        <p:txBody>
          <a:bodyPr>
            <a:normAutofit fontScale="90000"/>
          </a:bodyPr>
          <a:lstStyle/>
          <a:p>
            <a:r>
              <a:rPr lang="en-US" dirty="0">
                <a:solidFill>
                  <a:srgbClr val="FF0000"/>
                </a:solidFill>
                <a:latin typeface="Arial" charset="0"/>
              </a:rPr>
              <a:t>Hormones travel via the bloodstream to target cells</a:t>
            </a:r>
          </a:p>
        </p:txBody>
      </p:sp>
      <p:pic>
        <p:nvPicPr>
          <p:cNvPr id="14339" name="Picture 3" descr="C:\1\anim_endo.gif"/>
          <p:cNvPicPr>
            <a:picLocks noChangeAspect="1" noChangeArrowheads="1" noCrop="1"/>
          </p:cNvPicPr>
          <p:nvPr/>
        </p:nvPicPr>
        <p:blipFill>
          <a:blip r:embed="rId2"/>
          <a:srcRect/>
          <a:stretch>
            <a:fillRect/>
          </a:stretch>
        </p:blipFill>
        <p:spPr bwMode="auto">
          <a:xfrm>
            <a:off x="533400" y="1981200"/>
            <a:ext cx="1182688" cy="3943350"/>
          </a:xfrm>
          <a:prstGeom prst="rect">
            <a:avLst/>
          </a:prstGeom>
          <a:noFill/>
        </p:spPr>
      </p:pic>
      <p:sp>
        <p:nvSpPr>
          <p:cNvPr id="14340" name="Text Box 4"/>
          <p:cNvSpPr txBox="1">
            <a:spLocks noChangeArrowheads="1"/>
          </p:cNvSpPr>
          <p:nvPr/>
        </p:nvSpPr>
        <p:spPr bwMode="auto">
          <a:xfrm>
            <a:off x="304800" y="1447800"/>
            <a:ext cx="4953000" cy="5262979"/>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b="1" dirty="0">
                <a:solidFill>
                  <a:srgbClr val="0000FF"/>
                </a:solidFill>
              </a:rPr>
              <a:t>The endocrine system</a:t>
            </a:r>
            <a:r>
              <a:rPr lang="en-US" sz="2400" dirty="0"/>
              <a:t> broadcasts its hormonal messages to essentially all cells by secretion into blood and extracellular </a:t>
            </a:r>
            <a:r>
              <a:rPr lang="en-US" sz="2400" dirty="0" smtClean="0"/>
              <a:t>fluid</a:t>
            </a:r>
          </a:p>
          <a:p>
            <a:pPr algn="just">
              <a:spcBef>
                <a:spcPct val="50000"/>
              </a:spcBef>
              <a:buFontTx/>
              <a:buChar char="•"/>
            </a:pPr>
            <a:r>
              <a:rPr lang="en-US" sz="2400" dirty="0" smtClean="0"/>
              <a:t>Each hormone acts on a certain type of tissue called its </a:t>
            </a:r>
            <a:r>
              <a:rPr lang="en-US" sz="2400" b="1" u="sng" dirty="0" smtClean="0"/>
              <a:t>target tissue.</a:t>
            </a:r>
            <a:endParaRPr lang="en-US" sz="2400" dirty="0" smtClean="0"/>
          </a:p>
          <a:p>
            <a:pPr algn="just">
              <a:spcBef>
                <a:spcPct val="50000"/>
              </a:spcBef>
              <a:buFontTx/>
              <a:buChar char="•"/>
            </a:pPr>
            <a:r>
              <a:rPr lang="en-US" sz="2400" dirty="0" smtClean="0"/>
              <a:t>Like </a:t>
            </a:r>
            <a:r>
              <a:rPr lang="en-US" sz="2400" dirty="0"/>
              <a:t>a radio broadcast, it requires a receiver to get the message - in the case of endocrine messages, cells must bear a </a:t>
            </a:r>
            <a:r>
              <a:rPr lang="en-US" sz="2400" i="1" dirty="0">
                <a:solidFill>
                  <a:srgbClr val="FF0000"/>
                </a:solidFill>
              </a:rPr>
              <a:t>receptor</a:t>
            </a:r>
            <a:r>
              <a:rPr lang="en-US" sz="2400" dirty="0"/>
              <a:t> for the hormone being broadcast in order to respond.</a:t>
            </a:r>
          </a:p>
        </p:txBody>
      </p:sp>
      <p:pic>
        <p:nvPicPr>
          <p:cNvPr id="5" name="Picture 5" descr="hormone"/>
          <p:cNvPicPr>
            <a:picLocks noChangeAspect="1" noChangeArrowheads="1"/>
          </p:cNvPicPr>
          <p:nvPr/>
        </p:nvPicPr>
        <p:blipFill>
          <a:blip r:embed="rId3"/>
          <a:srcRect/>
          <a:stretch>
            <a:fillRect/>
          </a:stretch>
        </p:blipFill>
        <p:spPr bwMode="auto">
          <a:xfrm>
            <a:off x="5410200" y="1066800"/>
            <a:ext cx="3657600" cy="5029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Hormones of the Anterior Pituitary Gland (</a:t>
            </a:r>
            <a:r>
              <a:rPr lang="en-US" sz="3600" b="1" dirty="0" err="1" smtClean="0"/>
              <a:t>Adenohypophysis</a:t>
            </a:r>
            <a:r>
              <a:rPr lang="en-US" sz="3600" dirty="0" smtClean="0"/>
              <a:t>)</a:t>
            </a:r>
            <a:endParaRPr lang="en-US" sz="3600" dirty="0"/>
          </a:p>
        </p:txBody>
      </p:sp>
      <p:sp>
        <p:nvSpPr>
          <p:cNvPr id="3" name="Content Placeholder 2"/>
          <p:cNvSpPr>
            <a:spLocks noGrp="1"/>
          </p:cNvSpPr>
          <p:nvPr>
            <p:ph idx="1"/>
          </p:nvPr>
        </p:nvSpPr>
        <p:spPr>
          <a:xfrm>
            <a:off x="457200" y="1935480"/>
            <a:ext cx="8305800" cy="4693920"/>
          </a:xfrm>
        </p:spPr>
        <p:txBody>
          <a:bodyPr>
            <a:normAutofit fontScale="70000" lnSpcReduction="20000"/>
          </a:bodyPr>
          <a:lstStyle/>
          <a:p>
            <a:r>
              <a:rPr lang="en-US" sz="3600" b="1" u="sng" dirty="0" smtClean="0"/>
              <a:t>1. Growth Hormone (GH or </a:t>
            </a:r>
            <a:r>
              <a:rPr lang="en-US" sz="3600" b="1" u="sng" dirty="0" err="1" smtClean="0"/>
              <a:t>somatotropin</a:t>
            </a:r>
            <a:r>
              <a:rPr lang="en-US" sz="3600" b="1" u="sng" dirty="0" smtClean="0"/>
              <a:t>)</a:t>
            </a:r>
            <a:endParaRPr lang="en-US" sz="3600" u="sng" dirty="0" smtClean="0"/>
          </a:p>
          <a:p>
            <a:r>
              <a:rPr lang="en-US" dirty="0" smtClean="0"/>
              <a:t>GH produced by </a:t>
            </a:r>
            <a:r>
              <a:rPr lang="en-US" dirty="0" err="1" smtClean="0"/>
              <a:t>somatotropic</a:t>
            </a:r>
            <a:r>
              <a:rPr lang="en-US" dirty="0" smtClean="0"/>
              <a:t> cells of the anterior lobe</a:t>
            </a:r>
          </a:p>
          <a:p>
            <a:r>
              <a:rPr lang="en-US" dirty="0" smtClean="0"/>
              <a:t>Stimulates most cells, but target </a:t>
            </a:r>
            <a:r>
              <a:rPr lang="en-US" b="1" dirty="0" smtClean="0">
                <a:solidFill>
                  <a:srgbClr val="FF0000"/>
                </a:solidFill>
              </a:rPr>
              <a:t>bone and skeletal muscle</a:t>
            </a:r>
          </a:p>
          <a:p>
            <a:r>
              <a:rPr lang="en-US" dirty="0" smtClean="0"/>
              <a:t>Stimulates the liver and other tissues to secrete </a:t>
            </a:r>
            <a:r>
              <a:rPr lang="en-US" b="1" dirty="0" smtClean="0"/>
              <a:t>insulin-like growth factor I</a:t>
            </a:r>
            <a:r>
              <a:rPr lang="en-US" dirty="0" smtClean="0"/>
              <a:t> (</a:t>
            </a:r>
            <a:r>
              <a:rPr lang="en-US" b="1" dirty="0" smtClean="0"/>
              <a:t>IGF-I</a:t>
            </a:r>
            <a:r>
              <a:rPr lang="en-US" dirty="0" smtClean="0"/>
              <a:t> or </a:t>
            </a:r>
            <a:r>
              <a:rPr lang="en-US" b="1" dirty="0" err="1" smtClean="0"/>
              <a:t>somatomedin</a:t>
            </a:r>
            <a:r>
              <a:rPr lang="en-US" dirty="0" smtClean="0"/>
              <a:t>)</a:t>
            </a:r>
          </a:p>
          <a:p>
            <a:r>
              <a:rPr lang="en-US" dirty="0" smtClean="0"/>
              <a:t>IGF-I stimulates proliferation of </a:t>
            </a:r>
            <a:r>
              <a:rPr lang="en-US" b="1" dirty="0" err="1" smtClean="0"/>
              <a:t>chondrocytes</a:t>
            </a:r>
            <a:r>
              <a:rPr lang="en-US" dirty="0" smtClean="0"/>
              <a:t> (cartilage cells), resulting in bone growth.</a:t>
            </a:r>
          </a:p>
          <a:p>
            <a:r>
              <a:rPr lang="en-US" dirty="0" smtClean="0"/>
              <a:t>GH stimulates cell growth, replication, and protein synthesis through release of IGF-I. </a:t>
            </a:r>
          </a:p>
          <a:p>
            <a:r>
              <a:rPr lang="en-US" dirty="0" smtClean="0"/>
              <a:t>Direct action promotes </a:t>
            </a:r>
            <a:r>
              <a:rPr lang="en-US" dirty="0" err="1" smtClean="0"/>
              <a:t>lipolysis</a:t>
            </a:r>
            <a:r>
              <a:rPr lang="en-US" dirty="0" smtClean="0"/>
              <a:t> to encourage the use of fats for fuel and inhibits glucose uptake</a:t>
            </a:r>
          </a:p>
          <a:p>
            <a:r>
              <a:rPr lang="en-US" dirty="0" smtClean="0"/>
              <a:t>Antagonistic hypothalamic hormones regulate GH</a:t>
            </a:r>
          </a:p>
          <a:p>
            <a:pPr lvl="1"/>
            <a:r>
              <a:rPr lang="en-US" b="1" dirty="0" smtClean="0"/>
              <a:t>Growth hormone–releasing hormone</a:t>
            </a:r>
            <a:r>
              <a:rPr lang="en-US" dirty="0" smtClean="0"/>
              <a:t> (</a:t>
            </a:r>
            <a:r>
              <a:rPr lang="en-US" b="1" dirty="0" smtClean="0"/>
              <a:t>GHRH</a:t>
            </a:r>
            <a:r>
              <a:rPr lang="en-US" dirty="0" smtClean="0"/>
              <a:t>) stimulates GH release</a:t>
            </a:r>
          </a:p>
          <a:p>
            <a:pPr lvl="1"/>
            <a:r>
              <a:rPr lang="en-US" b="1" dirty="0" smtClean="0"/>
              <a:t>Growth hormone–inhibiting hormone</a:t>
            </a:r>
            <a:r>
              <a:rPr lang="en-US" dirty="0" smtClean="0"/>
              <a:t> (</a:t>
            </a:r>
            <a:r>
              <a:rPr lang="en-US" b="1" dirty="0" smtClean="0"/>
              <a:t>GHIH or </a:t>
            </a:r>
            <a:r>
              <a:rPr lang="en-US" b="1" dirty="0" err="1" smtClean="0"/>
              <a:t>somatostatin</a:t>
            </a:r>
            <a:r>
              <a:rPr lang="en-US" b="1" dirty="0" smtClean="0"/>
              <a:t> </a:t>
            </a:r>
            <a:r>
              <a:rPr lang="en-US" dirty="0" smtClean="0"/>
              <a:t>) inhibits GH release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p:cNvPicPr>
            <a:picLocks noChangeAspect="1" noChangeArrowheads="1"/>
          </p:cNvPicPr>
          <p:nvPr/>
        </p:nvPicPr>
        <p:blipFill>
          <a:blip r:embed="rId2"/>
          <a:srcRect/>
          <a:stretch>
            <a:fillRect/>
          </a:stretch>
        </p:blipFill>
        <p:spPr bwMode="auto">
          <a:xfrm>
            <a:off x="0" y="-60036"/>
            <a:ext cx="9144000" cy="691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Disorders Associated with Growth Hormone</a:t>
            </a:r>
            <a:br>
              <a:rPr lang="en-US" sz="4000" dirty="0" smtClean="0"/>
            </a:br>
            <a:endParaRPr lang="en-US" sz="4000" dirty="0"/>
          </a:p>
        </p:txBody>
      </p:sp>
      <p:sp>
        <p:nvSpPr>
          <p:cNvPr id="3" name="Content Placeholder 2"/>
          <p:cNvSpPr>
            <a:spLocks noGrp="1"/>
          </p:cNvSpPr>
          <p:nvPr>
            <p:ph idx="1"/>
          </p:nvPr>
        </p:nvSpPr>
        <p:spPr/>
        <p:txBody>
          <a:bodyPr>
            <a:normAutofit/>
          </a:bodyPr>
          <a:lstStyle/>
          <a:p>
            <a:pPr algn="just"/>
            <a:r>
              <a:rPr lang="en-US" dirty="0" smtClean="0"/>
              <a:t>Dwarfism </a:t>
            </a:r>
            <a:r>
              <a:rPr lang="en-US" dirty="0"/>
              <a:t>– </a:t>
            </a:r>
            <a:r>
              <a:rPr lang="en-US" dirty="0" err="1"/>
              <a:t>hyposecretion</a:t>
            </a:r>
            <a:r>
              <a:rPr lang="en-US" dirty="0"/>
              <a:t> in children</a:t>
            </a:r>
          </a:p>
          <a:p>
            <a:pPr algn="just"/>
            <a:r>
              <a:rPr lang="en-US" dirty="0"/>
              <a:t>Gigantism – </a:t>
            </a:r>
            <a:r>
              <a:rPr lang="en-US" dirty="0" err="1"/>
              <a:t>hypersecretion</a:t>
            </a:r>
            <a:r>
              <a:rPr lang="en-US" dirty="0"/>
              <a:t> in children</a:t>
            </a:r>
          </a:p>
          <a:p>
            <a:pPr algn="just"/>
            <a:r>
              <a:rPr lang="en-US" dirty="0" err="1"/>
              <a:t>Acromegaly</a:t>
            </a:r>
            <a:r>
              <a:rPr lang="en-US" dirty="0"/>
              <a:t> – </a:t>
            </a:r>
            <a:r>
              <a:rPr lang="en-US" dirty="0" err="1"/>
              <a:t>hypersecretion</a:t>
            </a:r>
            <a:r>
              <a:rPr lang="en-US" dirty="0"/>
              <a:t> or abuse in adults.</a:t>
            </a:r>
          </a:p>
          <a:p>
            <a:pPr lvl="1" algn="just"/>
            <a:r>
              <a:rPr lang="en-US" dirty="0"/>
              <a:t>Results in exaggerated features, especially </a:t>
            </a:r>
            <a:r>
              <a:rPr lang="en-US" dirty="0" smtClean="0"/>
              <a:t>facial bones</a:t>
            </a:r>
            <a:r>
              <a:rPr lang="en-US" dirty="0"/>
              <a:t>.</a:t>
            </a:r>
          </a:p>
          <a:p>
            <a:pPr algn="just"/>
            <a:r>
              <a:rPr lang="en-US" dirty="0"/>
              <a:t>Pituitary diabetes – produced by anti-insulin </a:t>
            </a:r>
            <a:r>
              <a:rPr lang="en-US" dirty="0" smtClean="0"/>
              <a:t>effects of </a:t>
            </a:r>
            <a:r>
              <a:rPr lang="en-US" dirty="0"/>
              <a:t>excessive growth hormone.</a:t>
            </a:r>
          </a:p>
        </p:txBody>
      </p:sp>
      <p:pic>
        <p:nvPicPr>
          <p:cNvPr id="4" name="Picture 5" descr="mini-me"/>
          <p:cNvPicPr>
            <a:picLocks noChangeAspect="1" noChangeArrowheads="1"/>
          </p:cNvPicPr>
          <p:nvPr/>
        </p:nvPicPr>
        <p:blipFill>
          <a:blip r:embed="rId2"/>
          <a:srcRect/>
          <a:stretch>
            <a:fillRect/>
          </a:stretch>
        </p:blipFill>
        <p:spPr bwMode="auto">
          <a:xfrm>
            <a:off x="7620000" y="0"/>
            <a:ext cx="1524000" cy="165735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
            </a:r>
            <a:br>
              <a:rPr lang="en-US" sz="3600" dirty="0" smtClean="0"/>
            </a:br>
            <a:endParaRPr lang="en-US" sz="3600" dirty="0"/>
          </a:p>
        </p:txBody>
      </p:sp>
      <p:sp>
        <p:nvSpPr>
          <p:cNvPr id="3" name="Content Placeholder 2"/>
          <p:cNvSpPr>
            <a:spLocks noGrp="1"/>
          </p:cNvSpPr>
          <p:nvPr>
            <p:ph idx="1"/>
          </p:nvPr>
        </p:nvSpPr>
        <p:spPr>
          <a:xfrm>
            <a:off x="152400" y="76200"/>
            <a:ext cx="8763000" cy="5943600"/>
          </a:xfrm>
        </p:spPr>
        <p:txBody>
          <a:bodyPr>
            <a:noAutofit/>
          </a:bodyPr>
          <a:lstStyle/>
          <a:p>
            <a:pPr algn="just"/>
            <a:r>
              <a:rPr lang="en-US" sz="2800" b="1" u="sng" dirty="0" smtClean="0"/>
              <a:t>2. Thyroid Stimulating Hormone (TSH</a:t>
            </a:r>
            <a:r>
              <a:rPr lang="en-US" sz="2800" u="sng" dirty="0" smtClean="0"/>
              <a:t> or </a:t>
            </a:r>
            <a:r>
              <a:rPr lang="en-US" sz="2800" b="1" u="sng" dirty="0" err="1" smtClean="0"/>
              <a:t>Thryotropin</a:t>
            </a:r>
            <a:r>
              <a:rPr lang="en-US" sz="2800" u="sng" dirty="0" smtClean="0"/>
              <a:t>):</a:t>
            </a:r>
          </a:p>
          <a:p>
            <a:pPr algn="just"/>
            <a:r>
              <a:rPr lang="en-US" sz="2000" dirty="0" smtClean="0"/>
              <a:t>Travels to the </a:t>
            </a:r>
            <a:r>
              <a:rPr lang="en-US" sz="2000" b="1" dirty="0" smtClean="0">
                <a:solidFill>
                  <a:srgbClr val="FF0000"/>
                </a:solidFill>
              </a:rPr>
              <a:t>THYROID GLAND </a:t>
            </a:r>
            <a:r>
              <a:rPr lang="en-US" sz="2000" dirty="0" smtClean="0"/>
              <a:t>(target cells) where it stimulates the release of thyroid hormones in response to low temperatures, stress, and pregnancy.</a:t>
            </a:r>
          </a:p>
          <a:p>
            <a:pPr algn="just"/>
            <a:r>
              <a:rPr lang="en-US" sz="2000" dirty="0" err="1" smtClean="0"/>
              <a:t>Thyrotropin</a:t>
            </a:r>
            <a:r>
              <a:rPr lang="en-US" sz="2000" dirty="0" smtClean="0"/>
              <a:t> releasing hormone (TRH) from the hypothalamus promotes the release of TSH</a:t>
            </a:r>
          </a:p>
          <a:p>
            <a:pPr algn="just"/>
            <a:r>
              <a:rPr lang="en-US" sz="2000" dirty="0" smtClean="0"/>
              <a:t>Rising blood levels of thyroid hormones act on the pituitary and hypothalamus to block the release of TSH</a:t>
            </a:r>
          </a:p>
          <a:p>
            <a:pPr algn="just">
              <a:buNone/>
            </a:pPr>
            <a:endParaRPr lang="en-US" sz="2000" b="1" dirty="0" smtClean="0"/>
          </a:p>
          <a:p>
            <a:pPr algn="just"/>
            <a:r>
              <a:rPr lang="en-US" sz="2800" dirty="0" smtClean="0"/>
              <a:t>3. </a:t>
            </a:r>
            <a:r>
              <a:rPr lang="en-US" sz="2800" dirty="0" err="1" smtClean="0"/>
              <a:t>Adrenocorticotropic</a:t>
            </a:r>
            <a:r>
              <a:rPr lang="en-US" sz="2800" dirty="0" smtClean="0"/>
              <a:t> Hormone (ACTH or </a:t>
            </a:r>
            <a:r>
              <a:rPr lang="en-US" sz="2800" dirty="0" err="1" smtClean="0"/>
              <a:t>Corticotropin</a:t>
            </a:r>
            <a:r>
              <a:rPr lang="en-US" sz="2800" dirty="0" smtClean="0"/>
              <a:t>):</a:t>
            </a:r>
            <a:endParaRPr lang="en-US" sz="2000" dirty="0" smtClean="0"/>
          </a:p>
          <a:p>
            <a:pPr algn="just"/>
            <a:r>
              <a:rPr lang="en-US" sz="2000" dirty="0" smtClean="0"/>
              <a:t>Travels to the </a:t>
            </a:r>
            <a:r>
              <a:rPr lang="en-US" sz="2000" b="1" dirty="0" smtClean="0">
                <a:solidFill>
                  <a:srgbClr val="FF0000"/>
                </a:solidFill>
              </a:rPr>
              <a:t>ADRENAL GLAND </a:t>
            </a:r>
            <a:r>
              <a:rPr lang="en-US" sz="2000" dirty="0" smtClean="0"/>
              <a:t>(target cells) where it stimulates the release of corticosteroids (such as cortisol) in the adrenal cortex.</a:t>
            </a:r>
          </a:p>
          <a:p>
            <a:pPr algn="just"/>
            <a:r>
              <a:rPr lang="en-US" sz="2000" dirty="0" err="1" smtClean="0"/>
              <a:t>Corticotropin</a:t>
            </a:r>
            <a:r>
              <a:rPr lang="en-US" sz="2000" dirty="0" smtClean="0"/>
              <a:t>-releasing hormone (CRH) from the hypothalamus promotes the release of ACTH in a daily rhythm.</a:t>
            </a:r>
          </a:p>
          <a:p>
            <a:pPr algn="just"/>
            <a:r>
              <a:rPr lang="en-US" sz="2000" dirty="0" smtClean="0"/>
              <a:t>Internal and external factors such as fever, hypoglycemia, and stressors can trigger the release of CRH</a:t>
            </a:r>
          </a:p>
          <a:p>
            <a:pPr algn="just"/>
            <a:endParaRPr lang="en-US" sz="2000" dirty="0" smtClean="0"/>
          </a:p>
          <a:p>
            <a:pPr algn="just"/>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85000" lnSpcReduction="20000"/>
          </a:bodyPr>
          <a:lstStyle/>
          <a:p>
            <a:pPr algn="just"/>
            <a:r>
              <a:rPr lang="en-US" sz="3500" dirty="0" smtClean="0"/>
              <a:t>4. Follicle Stimulating Hormone (FSH)</a:t>
            </a:r>
          </a:p>
          <a:p>
            <a:pPr algn="just"/>
            <a:r>
              <a:rPr lang="en-US" dirty="0" smtClean="0"/>
              <a:t>Travels to </a:t>
            </a:r>
            <a:r>
              <a:rPr lang="en-US" b="1" dirty="0" smtClean="0">
                <a:solidFill>
                  <a:srgbClr val="FF0000"/>
                </a:solidFill>
              </a:rPr>
              <a:t>THE GONADS </a:t>
            </a:r>
            <a:r>
              <a:rPr lang="en-US" dirty="0" smtClean="0"/>
              <a:t>(target cells) and stimulates sperm or egg cell production and maturation and estrogen secretion</a:t>
            </a:r>
          </a:p>
          <a:p>
            <a:pPr algn="just"/>
            <a:r>
              <a:rPr lang="en-US" dirty="0" err="1" smtClean="0"/>
              <a:t>Gonadotropin</a:t>
            </a:r>
            <a:r>
              <a:rPr lang="en-US" dirty="0" smtClean="0"/>
              <a:t>-releasing hormone (</a:t>
            </a:r>
            <a:r>
              <a:rPr lang="en-US" dirty="0" err="1" smtClean="0"/>
              <a:t>GnRH</a:t>
            </a:r>
            <a:r>
              <a:rPr lang="en-US" dirty="0" smtClean="0"/>
              <a:t>) from the hypothalamus promotes the release of FSH during and after puberty</a:t>
            </a:r>
          </a:p>
          <a:p>
            <a:pPr algn="just"/>
            <a:r>
              <a:rPr lang="en-US" sz="3500" dirty="0" smtClean="0"/>
              <a:t>5. </a:t>
            </a:r>
            <a:r>
              <a:rPr lang="en-US" sz="3500" dirty="0" err="1" smtClean="0"/>
              <a:t>Leutinizing</a:t>
            </a:r>
            <a:r>
              <a:rPr lang="en-US" sz="3500" dirty="0" smtClean="0"/>
              <a:t> Hormone (LH)</a:t>
            </a:r>
            <a:endParaRPr lang="en-US" dirty="0" smtClean="0"/>
          </a:p>
          <a:p>
            <a:pPr algn="just"/>
            <a:r>
              <a:rPr lang="en-US" dirty="0" smtClean="0"/>
              <a:t>Travels to the </a:t>
            </a:r>
            <a:r>
              <a:rPr lang="en-US" b="1" dirty="0" smtClean="0">
                <a:solidFill>
                  <a:srgbClr val="FF0000"/>
                </a:solidFill>
              </a:rPr>
              <a:t>OVARIES</a:t>
            </a:r>
            <a:r>
              <a:rPr lang="en-US" dirty="0" smtClean="0"/>
              <a:t> in females (target cells) and stimulates ovulation, maturation of follicles (together with FSH) and stimulates the corpus </a:t>
            </a:r>
            <a:r>
              <a:rPr lang="en-US" dirty="0" err="1" smtClean="0"/>
              <a:t>luteum</a:t>
            </a:r>
            <a:r>
              <a:rPr lang="en-US" dirty="0" smtClean="0"/>
              <a:t> to secrete progesterone. </a:t>
            </a:r>
          </a:p>
          <a:p>
            <a:pPr algn="just"/>
            <a:r>
              <a:rPr lang="en-US" dirty="0" smtClean="0"/>
              <a:t>In males LH travels to </a:t>
            </a:r>
            <a:r>
              <a:rPr lang="en-US" b="1" dirty="0" smtClean="0">
                <a:solidFill>
                  <a:srgbClr val="FF0000"/>
                </a:solidFill>
              </a:rPr>
              <a:t>THE TESTES </a:t>
            </a:r>
            <a:r>
              <a:rPr lang="en-US" dirty="0" smtClean="0"/>
              <a:t>(target cells) to stimulate secretion of testosterone.</a:t>
            </a:r>
          </a:p>
          <a:p>
            <a:pPr algn="just"/>
            <a:r>
              <a:rPr lang="en-US" dirty="0" smtClean="0"/>
              <a:t>LH is also referred to as interstitial cell-stimulating hormone (ICSH)</a:t>
            </a:r>
          </a:p>
          <a:p>
            <a:pPr algn="just"/>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10000"/>
          </a:bodyPr>
          <a:lstStyle/>
          <a:p>
            <a:pPr algn="just"/>
            <a:r>
              <a:rPr lang="en-US" sz="3200" dirty="0" smtClean="0"/>
              <a:t>6. </a:t>
            </a:r>
            <a:r>
              <a:rPr lang="en-US" sz="3200" dirty="0" err="1" smtClean="0"/>
              <a:t>Prolactin</a:t>
            </a:r>
            <a:r>
              <a:rPr lang="en-US" sz="3200" dirty="0" smtClean="0"/>
              <a:t> (PL)</a:t>
            </a:r>
          </a:p>
          <a:p>
            <a:pPr algn="just"/>
            <a:r>
              <a:rPr lang="en-US" dirty="0" smtClean="0"/>
              <a:t>Travels to the </a:t>
            </a:r>
            <a:r>
              <a:rPr lang="en-US" b="1" dirty="0" smtClean="0">
                <a:solidFill>
                  <a:srgbClr val="FF0000"/>
                </a:solidFill>
              </a:rPr>
              <a:t>MAMMARY GLANDS </a:t>
            </a:r>
            <a:r>
              <a:rPr lang="en-US" dirty="0" smtClean="0"/>
              <a:t>(target cells) and stimulates the development of mammary glands to produce milk.</a:t>
            </a:r>
          </a:p>
          <a:p>
            <a:pPr algn="just"/>
            <a:r>
              <a:rPr lang="en-US" dirty="0" smtClean="0"/>
              <a:t>Prolactin-releasing hormone (PRH) from the hypothalamus stimulates the release of prolactin</a:t>
            </a:r>
          </a:p>
          <a:p>
            <a:pPr algn="just"/>
            <a:r>
              <a:rPr lang="en-US" dirty="0" err="1" smtClean="0"/>
              <a:t>Prolactin</a:t>
            </a:r>
            <a:r>
              <a:rPr lang="en-US" dirty="0" smtClean="0"/>
              <a:t>-inhibiting hormone (PIH) from the hypothalamus inhibits the release of </a:t>
            </a:r>
            <a:r>
              <a:rPr lang="en-US" dirty="0" err="1" smtClean="0"/>
              <a:t>prolactin</a:t>
            </a:r>
            <a:endParaRPr lang="en-US" dirty="0" smtClean="0"/>
          </a:p>
          <a:p>
            <a:pPr algn="just"/>
            <a:r>
              <a:rPr lang="en-US" dirty="0" smtClean="0"/>
              <a:t>Blood levels rise toward the end of pregnancy, suckling stimulates PRH release and encourages continued milk production</a:t>
            </a:r>
          </a:p>
          <a:p>
            <a:pPr algn="just"/>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Hormones of the Posterior Pituitary Gland (</a:t>
            </a:r>
            <a:r>
              <a:rPr lang="en-US" sz="4000" b="1" dirty="0" err="1" smtClean="0"/>
              <a:t>Neurohypophysis</a:t>
            </a:r>
            <a:r>
              <a:rPr lang="en-US" sz="4000" b="1" dirty="0" smtClean="0"/>
              <a:t>)</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a:t>
            </a:r>
            <a:r>
              <a:rPr lang="en-US" dirty="0" err="1" smtClean="0"/>
              <a:t>neurohypophysis</a:t>
            </a:r>
            <a:r>
              <a:rPr lang="en-US" dirty="0" smtClean="0"/>
              <a:t> contains axons from neurons in the </a:t>
            </a:r>
            <a:r>
              <a:rPr lang="en-US" dirty="0" err="1" smtClean="0"/>
              <a:t>hypothalmu</a:t>
            </a:r>
            <a:endParaRPr lang="en-US" dirty="0" smtClean="0"/>
          </a:p>
          <a:p>
            <a:pPr marL="0" indent="0" algn="just">
              <a:buNone/>
            </a:pPr>
            <a:endParaRPr lang="en-US" dirty="0" smtClean="0"/>
          </a:p>
          <a:p>
            <a:pPr algn="just"/>
            <a:r>
              <a:rPr lang="en-US" sz="2800" b="1" u="sng" dirty="0" smtClean="0"/>
              <a:t>1. </a:t>
            </a:r>
            <a:r>
              <a:rPr lang="en-US" sz="2800" b="1" u="sng" dirty="0" err="1" smtClean="0"/>
              <a:t>Antidiuretic</a:t>
            </a:r>
            <a:r>
              <a:rPr lang="en-US" sz="2800" b="1" u="sng" dirty="0" smtClean="0"/>
              <a:t> Hormone (ADH or vasopressin)</a:t>
            </a:r>
            <a:endParaRPr lang="en-US" u="sng" dirty="0" smtClean="0"/>
          </a:p>
          <a:p>
            <a:pPr algn="just"/>
            <a:r>
              <a:rPr lang="en-US" dirty="0" smtClean="0"/>
              <a:t>Made by neurons of the </a:t>
            </a:r>
            <a:r>
              <a:rPr lang="en-US" dirty="0" err="1" smtClean="0"/>
              <a:t>supraoptic</a:t>
            </a:r>
            <a:r>
              <a:rPr lang="en-US" dirty="0" smtClean="0"/>
              <a:t> nucleus in the hypothalamus</a:t>
            </a:r>
          </a:p>
          <a:p>
            <a:pPr algn="just"/>
            <a:r>
              <a:rPr lang="en-US" dirty="0" smtClean="0"/>
              <a:t>Signals </a:t>
            </a:r>
            <a:r>
              <a:rPr lang="en-US" b="1" dirty="0" smtClean="0">
                <a:solidFill>
                  <a:srgbClr val="FF0000"/>
                </a:solidFill>
              </a:rPr>
              <a:t>THE COLLECTING DUCTS OF THE KIDNEYS </a:t>
            </a:r>
            <a:r>
              <a:rPr lang="en-US" dirty="0" smtClean="0"/>
              <a:t>to reabsorb more water and constrict blood vessels, which leads to higher blood pressure and thus counters the blood pressure drop caused by dehydration or other reasons</a:t>
            </a:r>
          </a:p>
          <a:p>
            <a:pPr algn="just"/>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92500" lnSpcReduction="20000"/>
          </a:bodyPr>
          <a:lstStyle/>
          <a:p>
            <a:pPr algn="just"/>
            <a:r>
              <a:rPr lang="en-US" sz="2800" b="1" u="sng" dirty="0" smtClean="0"/>
              <a:t>2. </a:t>
            </a:r>
            <a:r>
              <a:rPr lang="en-US" sz="2800" b="1" u="sng" dirty="0" err="1" smtClean="0"/>
              <a:t>Oxytocin</a:t>
            </a:r>
            <a:endParaRPr lang="en-US" sz="2800" b="1" u="sng" dirty="0" smtClean="0"/>
          </a:p>
          <a:p>
            <a:pPr algn="just"/>
            <a:r>
              <a:rPr lang="en-US" dirty="0" smtClean="0"/>
              <a:t>Made by neurons of the </a:t>
            </a:r>
            <a:r>
              <a:rPr lang="en-US" dirty="0" err="1" smtClean="0"/>
              <a:t>paraventricular</a:t>
            </a:r>
            <a:r>
              <a:rPr lang="en-US" dirty="0" smtClean="0"/>
              <a:t> nucleus of the </a:t>
            </a:r>
            <a:r>
              <a:rPr lang="en-US" dirty="0" err="1" smtClean="0"/>
              <a:t>hypothalmus</a:t>
            </a:r>
            <a:endParaRPr lang="en-US" dirty="0" smtClean="0"/>
          </a:p>
          <a:p>
            <a:pPr algn="just"/>
            <a:r>
              <a:rPr lang="en-US" dirty="0" smtClean="0"/>
              <a:t>Stimulates </a:t>
            </a:r>
            <a:r>
              <a:rPr lang="en-US" b="1" dirty="0" smtClean="0">
                <a:solidFill>
                  <a:srgbClr val="FF0000"/>
                </a:solidFill>
              </a:rPr>
              <a:t>THE SMOOTH MUSCLE </a:t>
            </a:r>
            <a:r>
              <a:rPr lang="en-US" dirty="0" smtClean="0"/>
              <a:t>of the uterus to contract, inducing labor</a:t>
            </a:r>
          </a:p>
          <a:p>
            <a:pPr algn="just"/>
            <a:r>
              <a:rPr lang="en-US" dirty="0" smtClean="0"/>
              <a:t>Stimulates the </a:t>
            </a:r>
            <a:r>
              <a:rPr lang="en-US" b="1" dirty="0" smtClean="0">
                <a:solidFill>
                  <a:srgbClr val="FF0000"/>
                </a:solidFill>
              </a:rPr>
              <a:t>MYOEPITHELIAL CELLS OF THE BREASTS </a:t>
            </a:r>
            <a:r>
              <a:rPr lang="en-US" dirty="0" smtClean="0"/>
              <a:t>to contract which releases milk from breasts when nursing.</a:t>
            </a:r>
          </a:p>
          <a:p>
            <a:pPr algn="just"/>
            <a:r>
              <a:rPr lang="en-US" dirty="0" smtClean="0"/>
              <a:t>Stimulates maternal behavior.</a:t>
            </a:r>
          </a:p>
          <a:p>
            <a:pPr algn="just"/>
            <a:r>
              <a:rPr lang="en-US" dirty="0" smtClean="0"/>
              <a:t>In males it stimulates muscle contractions in the prostate gland to release semen during sexual activity.</a:t>
            </a:r>
          </a:p>
          <a:p>
            <a:pPr algn="just"/>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b="1" dirty="0" smtClean="0"/>
              <a:t>Thyroid Glands</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410200"/>
          </a:xfrm>
        </p:spPr>
        <p:txBody>
          <a:bodyPr>
            <a:normAutofit fontScale="70000" lnSpcReduction="20000"/>
          </a:bodyPr>
          <a:lstStyle/>
          <a:p>
            <a:pPr algn="just"/>
            <a:r>
              <a:rPr lang="en-US" dirty="0" smtClean="0"/>
              <a:t>The thyroid gland contains numerous thyroid follicles that release 2 hormones: </a:t>
            </a:r>
            <a:r>
              <a:rPr lang="en-US" b="1" dirty="0" err="1" smtClean="0"/>
              <a:t>thyroxine</a:t>
            </a:r>
            <a:r>
              <a:rPr lang="en-US" dirty="0" smtClean="0"/>
              <a:t> (</a:t>
            </a:r>
            <a:r>
              <a:rPr lang="en-US" b="1" dirty="0" smtClean="0"/>
              <a:t>T4</a:t>
            </a:r>
            <a:r>
              <a:rPr lang="en-US" dirty="0" smtClean="0"/>
              <a:t>) and </a:t>
            </a:r>
            <a:r>
              <a:rPr lang="en-US" b="1" dirty="0" err="1" smtClean="0"/>
              <a:t>triiodothyronine</a:t>
            </a:r>
            <a:r>
              <a:rPr lang="en-US" dirty="0" smtClean="0"/>
              <a:t> (</a:t>
            </a:r>
            <a:r>
              <a:rPr lang="en-US" b="1" dirty="0" smtClean="0"/>
              <a:t>T3</a:t>
            </a:r>
            <a:r>
              <a:rPr lang="en-US" dirty="0" smtClean="0"/>
              <a:t>)</a:t>
            </a:r>
          </a:p>
          <a:p>
            <a:pPr algn="just"/>
            <a:r>
              <a:rPr lang="en-US" dirty="0" smtClean="0"/>
              <a:t>Thyroid hormones are held in storage but eventually attach to thyroid binding globulins (TBG).</a:t>
            </a:r>
          </a:p>
          <a:p>
            <a:pPr marL="0" indent="0" algn="just">
              <a:buNone/>
            </a:pPr>
            <a:endParaRPr lang="en-US" dirty="0" smtClean="0"/>
          </a:p>
          <a:p>
            <a:pPr algn="just"/>
            <a:r>
              <a:rPr lang="en-US" dirty="0" smtClean="0"/>
              <a:t>Thyroid hormones regulate metabolism.</a:t>
            </a:r>
          </a:p>
          <a:p>
            <a:pPr algn="just"/>
            <a:r>
              <a:rPr lang="en-US" dirty="0" smtClean="0"/>
              <a:t>Thyroid hormones increase protein synthesis, and promote </a:t>
            </a:r>
            <a:r>
              <a:rPr lang="en-US" dirty="0" err="1" smtClean="0"/>
              <a:t>glycolysis</a:t>
            </a:r>
            <a:r>
              <a:rPr lang="en-US" dirty="0" smtClean="0"/>
              <a:t>, </a:t>
            </a:r>
            <a:r>
              <a:rPr lang="en-US" dirty="0" err="1" smtClean="0"/>
              <a:t>gluconeogenesis</a:t>
            </a:r>
            <a:r>
              <a:rPr lang="en-US" dirty="0" smtClean="0"/>
              <a:t>, and glucose uptake</a:t>
            </a:r>
          </a:p>
          <a:p>
            <a:pPr algn="just"/>
            <a:r>
              <a:rPr lang="en-US" b="1" dirty="0" smtClean="0">
                <a:solidFill>
                  <a:srgbClr val="FF0000"/>
                </a:solidFill>
              </a:rPr>
              <a:t>Thyroid hormones are necessary for normal growth as they stimulate release of GH from the anterior pituitary</a:t>
            </a:r>
          </a:p>
          <a:p>
            <a:pPr algn="just"/>
            <a:r>
              <a:rPr lang="en-US" dirty="0" smtClean="0"/>
              <a:t>Thyroid hormones are very important for brain development</a:t>
            </a:r>
          </a:p>
          <a:p>
            <a:pPr algn="just"/>
            <a:r>
              <a:rPr lang="en-US" b="1" dirty="0" smtClean="0">
                <a:solidFill>
                  <a:srgbClr val="FF0000"/>
                </a:solidFill>
              </a:rPr>
              <a:t>C Cells </a:t>
            </a:r>
            <a:r>
              <a:rPr lang="en-US" dirty="0" smtClean="0"/>
              <a:t>in between the thyroid follicles produce </a:t>
            </a:r>
            <a:r>
              <a:rPr lang="en-US" b="1" dirty="0" err="1" smtClean="0">
                <a:solidFill>
                  <a:srgbClr val="FF0000"/>
                </a:solidFill>
              </a:rPr>
              <a:t>calcitonin</a:t>
            </a:r>
            <a:r>
              <a:rPr lang="en-US" dirty="0" smtClean="0">
                <a:solidFill>
                  <a:srgbClr val="FF0000"/>
                </a:solidFill>
              </a:rPr>
              <a:t>.</a:t>
            </a:r>
          </a:p>
          <a:p>
            <a:pPr algn="just"/>
            <a:r>
              <a:rPr lang="en-US" dirty="0" err="1" smtClean="0"/>
              <a:t>Calcitonin</a:t>
            </a:r>
            <a:r>
              <a:rPr lang="en-US" dirty="0" smtClean="0"/>
              <a:t> decreases the concentration of calcium in the blood where most of it is stored in the bones; it stimulates </a:t>
            </a:r>
            <a:r>
              <a:rPr lang="en-US" dirty="0" err="1" smtClean="0"/>
              <a:t>osteoblast</a:t>
            </a:r>
            <a:r>
              <a:rPr lang="en-US" dirty="0" smtClean="0"/>
              <a:t> activity and inhibits </a:t>
            </a:r>
            <a:r>
              <a:rPr lang="en-US" dirty="0" err="1" smtClean="0"/>
              <a:t>osteoclast</a:t>
            </a:r>
            <a:r>
              <a:rPr lang="en-US" dirty="0" smtClean="0"/>
              <a:t> activity, resulting in new bone matrix formation.</a:t>
            </a:r>
          </a:p>
          <a:p>
            <a:pPr algn="just"/>
            <a:r>
              <a:rPr lang="en-US" dirty="0" smtClean="0"/>
              <a:t>which help regulate calcium concentration in body fluids</a:t>
            </a:r>
          </a:p>
          <a:p>
            <a:pPr algn="just"/>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0" y="0"/>
            <a:ext cx="9394246"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nSpc>
                <a:spcPct val="90000"/>
              </a:lnSpc>
            </a:pPr>
            <a:r>
              <a:rPr lang="en-US">
                <a:solidFill>
                  <a:srgbClr val="FF0000"/>
                </a:solidFill>
                <a:latin typeface="Arial" charset="0"/>
                <a:cs typeface="Times New Roman" charset="0"/>
              </a:rPr>
              <a:t>Principal functions of the endocrine system</a:t>
            </a:r>
          </a:p>
        </p:txBody>
      </p:sp>
      <p:sp>
        <p:nvSpPr>
          <p:cNvPr id="16387" name="Rectangle 3"/>
          <p:cNvSpPr>
            <a:spLocks noGrp="1" noChangeArrowheads="1"/>
          </p:cNvSpPr>
          <p:nvPr>
            <p:ph idx="1"/>
          </p:nvPr>
        </p:nvSpPr>
        <p:spPr/>
        <p:txBody>
          <a:bodyPr>
            <a:normAutofit lnSpcReduction="10000"/>
          </a:bodyPr>
          <a:lstStyle/>
          <a:p>
            <a:pPr algn="just"/>
            <a:r>
              <a:rPr lang="en-US" sz="2800" dirty="0">
                <a:cs typeface="Times New Roman" charset="0"/>
              </a:rPr>
              <a:t>Maintenance of the internal environment in the body (maintaining the optimum </a:t>
            </a:r>
            <a:r>
              <a:rPr lang="en-US" sz="2800" dirty="0">
                <a:solidFill>
                  <a:srgbClr val="FF0000"/>
                </a:solidFill>
                <a:cs typeface="Times New Roman" charset="0"/>
              </a:rPr>
              <a:t>biochemical environment</a:t>
            </a:r>
            <a:r>
              <a:rPr lang="en-US" sz="2800" dirty="0" smtClean="0">
                <a:solidFill>
                  <a:srgbClr val="FF0000"/>
                </a:solidFill>
                <a:cs typeface="Times New Roman" charset="0"/>
              </a:rPr>
              <a:t>).</a:t>
            </a:r>
          </a:p>
          <a:p>
            <a:pPr algn="just"/>
            <a:r>
              <a:rPr lang="en-US" sz="2800" dirty="0" smtClean="0"/>
              <a:t>Influences </a:t>
            </a:r>
            <a:r>
              <a:rPr lang="en-US" sz="2800" dirty="0" smtClean="0">
                <a:solidFill>
                  <a:srgbClr val="FF0000"/>
                </a:solidFill>
              </a:rPr>
              <a:t>metabolic activities.</a:t>
            </a:r>
            <a:endParaRPr lang="en-US" sz="2800" dirty="0">
              <a:solidFill>
                <a:srgbClr val="FF0000"/>
              </a:solidFill>
              <a:cs typeface="Times New Roman" charset="0"/>
            </a:endParaRPr>
          </a:p>
          <a:p>
            <a:pPr algn="just"/>
            <a:r>
              <a:rPr lang="en-US" sz="2800" dirty="0" smtClean="0">
                <a:cs typeface="Times New Roman" charset="0"/>
              </a:rPr>
              <a:t>Stimulation </a:t>
            </a:r>
            <a:r>
              <a:rPr lang="en-US" sz="2800" dirty="0">
                <a:cs typeface="Times New Roman" charset="0"/>
              </a:rPr>
              <a:t>and regulation of </a:t>
            </a:r>
            <a:r>
              <a:rPr lang="en-US" sz="2800" dirty="0">
                <a:solidFill>
                  <a:srgbClr val="FF0000"/>
                </a:solidFill>
                <a:cs typeface="Times New Roman" charset="0"/>
              </a:rPr>
              <a:t>growth and development.</a:t>
            </a:r>
          </a:p>
          <a:p>
            <a:pPr algn="just"/>
            <a:r>
              <a:rPr lang="en-US" sz="2800" dirty="0">
                <a:cs typeface="Times New Roman" charset="0"/>
              </a:rPr>
              <a:t>Control, maintenance and </a:t>
            </a:r>
            <a:r>
              <a:rPr lang="en-US" sz="2800" dirty="0" smtClean="0">
                <a:cs typeface="Times New Roman" charset="0"/>
              </a:rPr>
              <a:t>initiation </a:t>
            </a:r>
            <a:r>
              <a:rPr lang="en-US" sz="2800" dirty="0">
                <a:cs typeface="Times New Roman" charset="0"/>
              </a:rPr>
              <a:t>of </a:t>
            </a:r>
            <a:r>
              <a:rPr lang="en-US" sz="2800" dirty="0">
                <a:solidFill>
                  <a:srgbClr val="FF0000"/>
                </a:solidFill>
                <a:cs typeface="Times New Roman" charset="0"/>
              </a:rPr>
              <a:t>sexual reproduction</a:t>
            </a:r>
            <a:r>
              <a:rPr lang="en-US" sz="2800" dirty="0">
                <a:cs typeface="Times New Roman" charset="0"/>
              </a:rPr>
              <a:t>, including </a:t>
            </a:r>
            <a:r>
              <a:rPr lang="en-US" sz="2800" dirty="0" err="1">
                <a:cs typeface="Times New Roman" charset="0"/>
              </a:rPr>
              <a:t>gametogenesis</a:t>
            </a:r>
            <a:r>
              <a:rPr lang="en-US" sz="2800" dirty="0">
                <a:cs typeface="Times New Roman" charset="0"/>
              </a:rPr>
              <a:t>, coitus, fertilization, fetal growth and development and nourishment of the newborn. </a:t>
            </a:r>
          </a:p>
          <a:p>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Disorders of the Thyroid</a:t>
            </a:r>
            <a:br>
              <a:rPr lang="en-US" dirty="0" smtClean="0"/>
            </a:b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Hypothyroidism </a:t>
            </a:r>
            <a:r>
              <a:rPr lang="en-US" dirty="0"/>
              <a:t>– can be due to deficiency in TSH </a:t>
            </a:r>
            <a:r>
              <a:rPr lang="en-US" dirty="0" smtClean="0"/>
              <a:t>or iodine</a:t>
            </a:r>
            <a:r>
              <a:rPr lang="en-US" dirty="0"/>
              <a:t>; autoimmunity. </a:t>
            </a:r>
            <a:endParaRPr lang="en-US" dirty="0" smtClean="0"/>
          </a:p>
          <a:p>
            <a:r>
              <a:rPr lang="en-US" dirty="0" smtClean="0"/>
              <a:t>Produces </a:t>
            </a:r>
            <a:r>
              <a:rPr lang="en-US" dirty="0"/>
              <a:t>cretinism </a:t>
            </a:r>
            <a:r>
              <a:rPr lang="en-US" dirty="0" smtClean="0"/>
              <a:t>in children</a:t>
            </a:r>
            <a:r>
              <a:rPr lang="en-US" dirty="0"/>
              <a:t>, </a:t>
            </a:r>
            <a:r>
              <a:rPr lang="en-US" dirty="0" err="1"/>
              <a:t>myxedema</a:t>
            </a:r>
            <a:r>
              <a:rPr lang="en-US" dirty="0"/>
              <a:t> in adults.</a:t>
            </a:r>
          </a:p>
          <a:p>
            <a:r>
              <a:rPr lang="en-US" dirty="0"/>
              <a:t>Hyperthyroidism – caused by tumors of the thyroid </a:t>
            </a:r>
            <a:r>
              <a:rPr lang="en-US" dirty="0" smtClean="0"/>
              <a:t>or pituitary </a:t>
            </a:r>
            <a:r>
              <a:rPr lang="en-US" dirty="0"/>
              <a:t>and autoimmunity (Grave’s Disease).</a:t>
            </a:r>
          </a:p>
        </p:txBody>
      </p:sp>
      <p:pic>
        <p:nvPicPr>
          <p:cNvPr id="5" name="Picture 5" descr="goiter"/>
          <p:cNvPicPr>
            <a:picLocks noChangeAspect="1" noChangeArrowheads="1"/>
          </p:cNvPicPr>
          <p:nvPr/>
        </p:nvPicPr>
        <p:blipFill>
          <a:blip r:embed="rId2"/>
          <a:srcRect/>
          <a:stretch>
            <a:fillRect/>
          </a:stretch>
        </p:blipFill>
        <p:spPr bwMode="auto">
          <a:xfrm>
            <a:off x="228601" y="4782230"/>
            <a:ext cx="2743200" cy="207577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Parathyroid Glands</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6553200" cy="5410200"/>
          </a:xfrm>
        </p:spPr>
        <p:txBody>
          <a:bodyPr>
            <a:normAutofit fontScale="70000" lnSpcReduction="20000"/>
          </a:bodyPr>
          <a:lstStyle/>
          <a:p>
            <a:r>
              <a:rPr lang="en-US" dirty="0" smtClean="0"/>
              <a:t>The parathyroid glands are four or so masses of tissue embedded </a:t>
            </a:r>
            <a:r>
              <a:rPr lang="en-US" dirty="0" err="1" smtClean="0"/>
              <a:t>posteriorly</a:t>
            </a:r>
            <a:r>
              <a:rPr lang="en-US" dirty="0" smtClean="0"/>
              <a:t> in each lateral mass of the thyroid gland</a:t>
            </a:r>
          </a:p>
          <a:p>
            <a:r>
              <a:rPr lang="en-US" b="1" dirty="0" smtClean="0"/>
              <a:t>Parathyroid hormone</a:t>
            </a:r>
            <a:r>
              <a:rPr lang="en-US" dirty="0" smtClean="0"/>
              <a:t> (</a:t>
            </a:r>
            <a:r>
              <a:rPr lang="en-US" b="1" dirty="0" smtClean="0"/>
              <a:t>PTH</a:t>
            </a:r>
            <a:r>
              <a:rPr lang="en-US" dirty="0" smtClean="0"/>
              <a:t>) is the most important </a:t>
            </a:r>
            <a:r>
              <a:rPr lang="en-US" b="1" dirty="0" smtClean="0">
                <a:solidFill>
                  <a:srgbClr val="FF0000"/>
                </a:solidFill>
              </a:rPr>
              <a:t>endocrine regulator of calcium and phosphorus concentration in extracellular fluid</a:t>
            </a:r>
          </a:p>
          <a:p>
            <a:r>
              <a:rPr lang="en-US" dirty="0" smtClean="0"/>
              <a:t>PTH has the opposite effect of </a:t>
            </a:r>
            <a:r>
              <a:rPr lang="en-US" dirty="0" err="1" smtClean="0"/>
              <a:t>calcitonin</a:t>
            </a:r>
            <a:r>
              <a:rPr lang="en-US" dirty="0" smtClean="0"/>
              <a:t>.</a:t>
            </a:r>
          </a:p>
          <a:p>
            <a:r>
              <a:rPr lang="en-US" dirty="0" smtClean="0"/>
              <a:t>PTH stimulates </a:t>
            </a:r>
            <a:r>
              <a:rPr lang="en-US" b="1" dirty="0" smtClean="0">
                <a:solidFill>
                  <a:srgbClr val="FF0000"/>
                </a:solidFill>
              </a:rPr>
              <a:t>OSTEOCLASTS </a:t>
            </a:r>
            <a:r>
              <a:rPr lang="en-US" dirty="0" smtClean="0"/>
              <a:t>which increases blood calcium levels.</a:t>
            </a:r>
          </a:p>
          <a:p>
            <a:r>
              <a:rPr lang="en-US" dirty="0" smtClean="0"/>
              <a:t>PTH causes reabsorption of Ca+2 from </a:t>
            </a:r>
            <a:r>
              <a:rPr lang="en-US" b="1" dirty="0" smtClean="0">
                <a:solidFill>
                  <a:srgbClr val="FF0000"/>
                </a:solidFill>
              </a:rPr>
              <a:t>KIDNEYS</a:t>
            </a:r>
            <a:r>
              <a:rPr lang="en-US" dirty="0" smtClean="0"/>
              <a:t> so it is not excreted in the urine</a:t>
            </a:r>
          </a:p>
          <a:p>
            <a:r>
              <a:rPr lang="en-US" dirty="0" smtClean="0"/>
              <a:t>PTH stimulates synthesis of </a:t>
            </a:r>
            <a:r>
              <a:rPr lang="en-US" b="1" dirty="0" err="1" smtClean="0"/>
              <a:t>calcitriol</a:t>
            </a:r>
            <a:r>
              <a:rPr lang="en-US" dirty="0" smtClean="0"/>
              <a:t> (hormone made in the kidney which the active form of </a:t>
            </a:r>
            <a:r>
              <a:rPr lang="en-US" b="1" dirty="0" smtClean="0"/>
              <a:t>Vitamin D</a:t>
            </a:r>
            <a:r>
              <a:rPr lang="en-US" dirty="0" smtClean="0"/>
              <a:t> which increases Ca+2 absorption from </a:t>
            </a:r>
            <a:r>
              <a:rPr lang="en-US" b="1" dirty="0" smtClean="0">
                <a:solidFill>
                  <a:srgbClr val="FF0000"/>
                </a:solidFill>
              </a:rPr>
              <a:t>SMALL INTESTINE</a:t>
            </a:r>
          </a:p>
          <a:p>
            <a:endParaRPr lang="en-US" dirty="0"/>
          </a:p>
        </p:txBody>
      </p:sp>
      <p:pic>
        <p:nvPicPr>
          <p:cNvPr id="4" name="Picture 2" descr="Parathyroid Glands"/>
          <p:cNvPicPr>
            <a:picLocks noChangeAspect="1" noChangeArrowheads="1"/>
          </p:cNvPicPr>
          <p:nvPr/>
        </p:nvPicPr>
        <p:blipFill>
          <a:blip r:embed="rId2"/>
          <a:srcRect/>
          <a:stretch>
            <a:fillRect/>
          </a:stretch>
        </p:blipFill>
        <p:spPr bwMode="auto">
          <a:xfrm>
            <a:off x="7010400" y="0"/>
            <a:ext cx="2133600" cy="6400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24" name="Picture 4" descr="Calcium Regulation"/>
          <p:cNvPicPr>
            <a:picLocks noChangeAspect="1" noChangeArrowheads="1"/>
          </p:cNvPicPr>
          <p:nvPr/>
        </p:nvPicPr>
        <p:blipFill>
          <a:blip r:embed="rId2"/>
          <a:srcRect/>
          <a:stretch>
            <a:fillRect/>
          </a:stretch>
        </p:blipFill>
        <p:spPr bwMode="auto">
          <a:xfrm>
            <a:off x="0" y="-11080"/>
            <a:ext cx="9144001" cy="686908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Adrenal Glands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adrenal glands are located superior to each kidney.</a:t>
            </a:r>
          </a:p>
          <a:p>
            <a:r>
              <a:rPr lang="en-US" dirty="0" smtClean="0"/>
              <a:t>Each adrenal gland has a pyramid shape.</a:t>
            </a:r>
          </a:p>
          <a:p>
            <a:r>
              <a:rPr lang="en-US" dirty="0" smtClean="0"/>
              <a:t>Each adrenal gland has an inner </a:t>
            </a:r>
            <a:r>
              <a:rPr lang="en-US" b="1" dirty="0" smtClean="0"/>
              <a:t>medulla</a:t>
            </a:r>
            <a:r>
              <a:rPr lang="en-US" dirty="0" smtClean="0"/>
              <a:t> and outer </a:t>
            </a:r>
            <a:r>
              <a:rPr lang="en-US" b="1" dirty="0" smtClean="0"/>
              <a:t>cortex</a:t>
            </a:r>
            <a:r>
              <a:rPr lang="en-US" dirty="0" smtClean="0"/>
              <a:t>:</a:t>
            </a:r>
            <a:br>
              <a:rPr lang="en-US" dirty="0" smtClean="0"/>
            </a:br>
            <a:r>
              <a:rPr lang="en-US" b="1" dirty="0" smtClean="0"/>
              <a:t>Adrenal Cortex</a:t>
            </a:r>
            <a:r>
              <a:rPr lang="en-US" dirty="0" smtClean="0"/>
              <a:t/>
            </a:r>
            <a:br>
              <a:rPr lang="en-US" dirty="0" smtClean="0"/>
            </a:br>
            <a:r>
              <a:rPr lang="en-US" b="1" dirty="0" smtClean="0"/>
              <a:t>Adrenal Medulla</a:t>
            </a:r>
            <a:endParaRPr lang="en-US" dirty="0" smtClean="0"/>
          </a:p>
          <a:p>
            <a:r>
              <a:rPr lang="en-US" dirty="0" smtClean="0"/>
              <a:t> </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Adrenal Cortex</a:t>
            </a:r>
            <a:r>
              <a:rPr lang="en-US" dirty="0" smtClean="0"/>
              <a:t/>
            </a:r>
            <a:br>
              <a:rPr lang="en-US" dirty="0" smtClean="0"/>
            </a:br>
            <a:endParaRPr lang="en-US" dirty="0"/>
          </a:p>
        </p:txBody>
      </p:sp>
      <p:sp>
        <p:nvSpPr>
          <p:cNvPr id="3" name="Content Placeholder 2"/>
          <p:cNvSpPr>
            <a:spLocks noGrp="1"/>
          </p:cNvSpPr>
          <p:nvPr>
            <p:ph idx="1"/>
          </p:nvPr>
        </p:nvSpPr>
        <p:spPr>
          <a:xfrm>
            <a:off x="304800" y="685800"/>
            <a:ext cx="8610600" cy="5943600"/>
          </a:xfrm>
        </p:spPr>
        <p:txBody>
          <a:bodyPr>
            <a:normAutofit fontScale="55000" lnSpcReduction="20000"/>
          </a:bodyPr>
          <a:lstStyle/>
          <a:p>
            <a:pPr algn="just"/>
            <a:r>
              <a:rPr lang="en-US" dirty="0" smtClean="0"/>
              <a:t>Makes and secretes over 30 different steroid hormones (collectively called </a:t>
            </a:r>
            <a:r>
              <a:rPr lang="en-US" b="1" dirty="0" smtClean="0"/>
              <a:t>corticosteroids</a:t>
            </a:r>
            <a:r>
              <a:rPr lang="en-US" dirty="0" smtClean="0"/>
              <a:t>)</a:t>
            </a:r>
          </a:p>
          <a:p>
            <a:pPr algn="just"/>
            <a:r>
              <a:rPr lang="en-US" dirty="0" smtClean="0"/>
              <a:t>The adrenal cortex has 3 regions (zones) that each make a major type of hormones:</a:t>
            </a:r>
          </a:p>
          <a:p>
            <a:pPr marL="0" indent="0" algn="just">
              <a:buNone/>
            </a:pPr>
            <a:r>
              <a:rPr lang="en-US" dirty="0" smtClean="0"/>
              <a:t/>
            </a:r>
            <a:br>
              <a:rPr lang="en-US" dirty="0" smtClean="0"/>
            </a:br>
            <a:r>
              <a:rPr lang="en-US" sz="3800" dirty="0" smtClean="0"/>
              <a:t>1. </a:t>
            </a:r>
            <a:r>
              <a:rPr lang="en-US" sz="3800" dirty="0" err="1" smtClean="0"/>
              <a:t>Mineralocorticoids</a:t>
            </a:r>
            <a:r>
              <a:rPr lang="en-US" sz="3800" dirty="0" smtClean="0"/>
              <a:t> (e.g. </a:t>
            </a:r>
            <a:r>
              <a:rPr lang="en-US" sz="3800" dirty="0" err="1" smtClean="0"/>
              <a:t>aldosterone</a:t>
            </a:r>
            <a:r>
              <a:rPr lang="en-US" sz="3800" dirty="0" smtClean="0"/>
              <a:t>)</a:t>
            </a:r>
            <a:endParaRPr lang="en-US" dirty="0" smtClean="0"/>
          </a:p>
          <a:p>
            <a:pPr algn="just"/>
            <a:r>
              <a:rPr lang="en-US" sz="2900" dirty="0" smtClean="0"/>
              <a:t>Stimulates </a:t>
            </a:r>
            <a:r>
              <a:rPr lang="en-US" sz="2900" b="1" dirty="0" smtClean="0">
                <a:solidFill>
                  <a:srgbClr val="FF0000"/>
                </a:solidFill>
              </a:rPr>
              <a:t>THE KIDNEYS </a:t>
            </a:r>
            <a:r>
              <a:rPr lang="en-US" sz="2900" dirty="0" smtClean="0"/>
              <a:t>to reabsorb sodium if blood pressure drops</a:t>
            </a:r>
          </a:p>
          <a:p>
            <a:pPr algn="just"/>
            <a:r>
              <a:rPr lang="en-US" sz="2900" dirty="0" smtClean="0"/>
              <a:t>It also secretes (eliminates) potassium</a:t>
            </a:r>
          </a:p>
          <a:p>
            <a:pPr marL="0" indent="0" algn="just">
              <a:buNone/>
            </a:pPr>
            <a:r>
              <a:rPr lang="en-US" dirty="0" smtClean="0"/>
              <a:t/>
            </a:r>
            <a:br>
              <a:rPr lang="en-US" dirty="0" smtClean="0"/>
            </a:br>
            <a:r>
              <a:rPr lang="en-US" sz="3800" dirty="0" smtClean="0"/>
              <a:t>2. </a:t>
            </a:r>
            <a:r>
              <a:rPr lang="en-US" sz="3800" dirty="0" err="1" smtClean="0"/>
              <a:t>Glucocorticoids</a:t>
            </a:r>
            <a:r>
              <a:rPr lang="en-US" sz="3800" dirty="0" smtClean="0"/>
              <a:t> (e.g. </a:t>
            </a:r>
            <a:r>
              <a:rPr lang="en-US" sz="3800" dirty="0" err="1" smtClean="0"/>
              <a:t>cortisol</a:t>
            </a:r>
            <a:r>
              <a:rPr lang="en-US" sz="3800" dirty="0" smtClean="0"/>
              <a:t>)</a:t>
            </a:r>
            <a:endParaRPr lang="en-US" dirty="0" smtClean="0"/>
          </a:p>
          <a:p>
            <a:pPr algn="just"/>
            <a:r>
              <a:rPr lang="en-US" sz="2900" dirty="0" smtClean="0"/>
              <a:t>These hormones help you to cope with stress</a:t>
            </a:r>
          </a:p>
          <a:p>
            <a:pPr algn="just"/>
            <a:r>
              <a:rPr lang="en-US" sz="2900" dirty="0" smtClean="0"/>
              <a:t>Cortisol increases the level of sugar in the blood by stimulating the production of glucose from </a:t>
            </a:r>
            <a:r>
              <a:rPr lang="en-US" sz="2900" b="1" dirty="0" smtClean="0">
                <a:solidFill>
                  <a:srgbClr val="FF0000"/>
                </a:solidFill>
              </a:rPr>
              <a:t>FATS AND PROTEINS </a:t>
            </a:r>
            <a:r>
              <a:rPr lang="en-US" sz="2900" dirty="0" smtClean="0"/>
              <a:t>(gluconeogenesis)</a:t>
            </a:r>
          </a:p>
          <a:p>
            <a:pPr algn="just"/>
            <a:r>
              <a:rPr lang="en-US" sz="2900" dirty="0" smtClean="0"/>
              <a:t>It also reduces swelling</a:t>
            </a:r>
          </a:p>
          <a:p>
            <a:pPr algn="just"/>
            <a:r>
              <a:rPr lang="en-US" sz="2900" dirty="0" smtClean="0"/>
              <a:t>In large doses, </a:t>
            </a:r>
            <a:r>
              <a:rPr lang="en-US" sz="2900" dirty="0" err="1" smtClean="0"/>
              <a:t>cortisol</a:t>
            </a:r>
            <a:r>
              <a:rPr lang="en-US" sz="2900" dirty="0" smtClean="0"/>
              <a:t> inhibits the immune system.</a:t>
            </a:r>
          </a:p>
          <a:p>
            <a:pPr algn="just"/>
            <a:r>
              <a:rPr lang="en-US" sz="2900" dirty="0" smtClean="0"/>
              <a:t>It stimulates </a:t>
            </a:r>
            <a:r>
              <a:rPr lang="en-US" sz="2900" dirty="0" err="1" smtClean="0"/>
              <a:t>gluconeogenesis</a:t>
            </a:r>
            <a:r>
              <a:rPr lang="en-US" sz="2900" dirty="0" smtClean="0"/>
              <a:t>, mobilization of free fatty acids, glucose sparing. Also acts as an anti-inflammatory agent</a:t>
            </a:r>
          </a:p>
          <a:p>
            <a:pPr algn="just"/>
            <a:r>
              <a:rPr lang="en-US" dirty="0" smtClean="0"/>
              <a:t/>
            </a:r>
            <a:br>
              <a:rPr lang="en-US" dirty="0" smtClean="0"/>
            </a:br>
            <a:r>
              <a:rPr lang="en-US" sz="3800" b="1" u="sng" dirty="0" smtClean="0"/>
              <a:t>3. </a:t>
            </a:r>
            <a:r>
              <a:rPr lang="en-US" sz="3800" b="1" u="sng" dirty="0" err="1" smtClean="0"/>
              <a:t>Gonadocorticoids</a:t>
            </a:r>
            <a:r>
              <a:rPr lang="en-US" sz="3800" u="sng" dirty="0" smtClean="0"/>
              <a:t> (</a:t>
            </a:r>
            <a:r>
              <a:rPr lang="en-US" sz="3800" u="sng" dirty="0" err="1" smtClean="0"/>
              <a:t>e.g.</a:t>
            </a:r>
            <a:r>
              <a:rPr lang="en-US" sz="3800" b="1" u="sng" dirty="0" err="1" smtClean="0"/>
              <a:t>testosterone</a:t>
            </a:r>
            <a:r>
              <a:rPr lang="en-US" sz="3800" b="1" u="sng" dirty="0" smtClean="0"/>
              <a:t>, estrogens, and progesterone </a:t>
            </a:r>
            <a:r>
              <a:rPr lang="en-US" sz="3800" u="sng" dirty="0" smtClean="0"/>
              <a:t>)</a:t>
            </a:r>
            <a:r>
              <a:rPr lang="en-US" sz="2900" dirty="0" smtClean="0"/>
              <a:t>The adrenal gland also makes small amts of the sex hormones (mostly androgens (testosterone) and lesser amounts of estrogens and progesterone)</a:t>
            </a:r>
          </a:p>
          <a:p>
            <a:pPr algn="just"/>
            <a:r>
              <a:rPr lang="en-US" sz="2900" dirty="0" smtClean="0"/>
              <a:t>Scientists not certain what role these hormones play; but know that when over secreted they can cause problems</a:t>
            </a:r>
          </a:p>
          <a:p>
            <a:pPr algn="just"/>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Adrenal Medulla</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458200" cy="4800600"/>
          </a:xfrm>
        </p:spPr>
        <p:txBody>
          <a:bodyPr>
            <a:normAutofit fontScale="70000" lnSpcReduction="20000"/>
          </a:bodyPr>
          <a:lstStyle/>
          <a:p>
            <a:pPr algn="just"/>
            <a:r>
              <a:rPr lang="en-US" dirty="0"/>
              <a:t>S</a:t>
            </a:r>
            <a:r>
              <a:rPr lang="en-US" dirty="0" smtClean="0"/>
              <a:t>ecretes the hormones </a:t>
            </a:r>
            <a:r>
              <a:rPr lang="en-US" b="1" dirty="0" smtClean="0"/>
              <a:t>epinephrine</a:t>
            </a:r>
            <a:r>
              <a:rPr lang="en-US" dirty="0" smtClean="0"/>
              <a:t> and </a:t>
            </a:r>
            <a:r>
              <a:rPr lang="en-US" b="1" dirty="0" smtClean="0"/>
              <a:t>norepinephrine</a:t>
            </a:r>
            <a:r>
              <a:rPr lang="en-US" dirty="0" smtClean="0"/>
              <a:t> when stimulated by sympathetic neurons of the autonomic nervous system (ANS)</a:t>
            </a:r>
          </a:p>
          <a:p>
            <a:pPr algn="just"/>
            <a:r>
              <a:rPr lang="en-US" dirty="0" smtClean="0"/>
              <a:t>Both epinephrine and </a:t>
            </a:r>
            <a:r>
              <a:rPr lang="en-US" dirty="0" err="1" smtClean="0"/>
              <a:t>norepinephrine</a:t>
            </a:r>
            <a:r>
              <a:rPr lang="en-US" dirty="0" smtClean="0"/>
              <a:t> contribute to the bodies' "</a:t>
            </a:r>
            <a:r>
              <a:rPr lang="en-US" dirty="0" smtClean="0">
                <a:solidFill>
                  <a:srgbClr val="FF0000"/>
                </a:solidFill>
              </a:rPr>
              <a:t>fight or flight" response</a:t>
            </a:r>
            <a:r>
              <a:rPr lang="en-US" dirty="0" smtClean="0"/>
              <a:t>, just like the sympathetic nervous system.</a:t>
            </a:r>
          </a:p>
          <a:p>
            <a:pPr algn="just"/>
            <a:r>
              <a:rPr lang="en-US" dirty="0" smtClean="0"/>
              <a:t>They have the same effects as direct stimulation by the sympathetic NS (increase heart rate, breathing rate, blood flow to skeletal muscles, and concentration of glucose in the blood), but their effects are longer lasting</a:t>
            </a:r>
          </a:p>
          <a:p>
            <a:pPr algn="just"/>
            <a:r>
              <a:rPr lang="en-US" dirty="0" err="1" smtClean="0"/>
              <a:t>Norepinpehrine</a:t>
            </a:r>
            <a:r>
              <a:rPr lang="en-US" dirty="0" smtClean="0"/>
              <a:t> is similar to epinephrine, but it is less effective in the conversion of glycogen to glucose.</a:t>
            </a:r>
          </a:p>
          <a:p>
            <a:pPr algn="just"/>
            <a:r>
              <a:rPr lang="en-US" dirty="0" smtClean="0"/>
              <a:t>~75 - 80% epinephrine</a:t>
            </a:r>
          </a:p>
          <a:p>
            <a:pPr algn="just"/>
            <a:r>
              <a:rPr lang="en-US" dirty="0" smtClean="0"/>
              <a:t>~25-30% </a:t>
            </a:r>
            <a:r>
              <a:rPr lang="en-US" dirty="0" err="1" smtClean="0"/>
              <a:t>norepinephrine</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ow the adrenal glands respond to stress"/>
          <p:cNvPicPr>
            <a:picLocks noChangeAspect="1" noChangeArrowheads="1"/>
          </p:cNvPicPr>
          <p:nvPr/>
        </p:nvPicPr>
        <p:blipFill>
          <a:blip r:embed="rId2"/>
          <a:srcRect/>
          <a:stretch>
            <a:fillRect/>
          </a:stretch>
        </p:blipFill>
        <p:spPr bwMode="auto">
          <a:xfrm>
            <a:off x="0" y="1"/>
            <a:ext cx="9144000" cy="69342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Pancreas</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algn="just"/>
            <a:r>
              <a:rPr lang="en-US" dirty="0" smtClean="0"/>
              <a:t>Located along the lower curvature of the small intestine (duodenum)</a:t>
            </a:r>
          </a:p>
          <a:p>
            <a:pPr algn="just"/>
            <a:r>
              <a:rPr lang="en-US" dirty="0" smtClean="0"/>
              <a:t>The pancreas contains both exocrine and endocrine cells</a:t>
            </a:r>
          </a:p>
          <a:p>
            <a:pPr algn="just"/>
            <a:r>
              <a:rPr lang="en-US" dirty="0" smtClean="0"/>
              <a:t>The exocrine portion secretes digestive enzymes into the duodenum via the pancreatic duct</a:t>
            </a:r>
          </a:p>
          <a:p>
            <a:pPr algn="just"/>
            <a:r>
              <a:rPr lang="en-US" dirty="0" smtClean="0"/>
              <a:t>The endocrine portion has clusters of endocrine cells within the pancreas called </a:t>
            </a:r>
            <a:r>
              <a:rPr lang="en-US" b="1" dirty="0" smtClean="0"/>
              <a:t>pancreatic islets</a:t>
            </a:r>
            <a:r>
              <a:rPr lang="en-US" dirty="0" smtClean="0"/>
              <a:t> or </a:t>
            </a:r>
            <a:r>
              <a:rPr lang="en-US" b="1" dirty="0" smtClean="0"/>
              <a:t>Islets of </a:t>
            </a:r>
            <a:r>
              <a:rPr lang="en-US" b="1" dirty="0" err="1" smtClean="0"/>
              <a:t>Langerhans</a:t>
            </a:r>
            <a:r>
              <a:rPr lang="en-US" dirty="0" smtClean="0"/>
              <a:t/>
            </a:r>
            <a:br>
              <a:rPr lang="en-US" dirty="0" smtClean="0"/>
            </a:br>
            <a:endParaRPr lang="en-US" dirty="0" smtClean="0"/>
          </a:p>
          <a:p>
            <a:pPr lvl="1" algn="just"/>
            <a:r>
              <a:rPr lang="en-US" dirty="0" smtClean="0"/>
              <a:t>Alpha cells secrete </a:t>
            </a:r>
            <a:r>
              <a:rPr lang="en-US" b="1" dirty="0" smtClean="0"/>
              <a:t>glucagon</a:t>
            </a:r>
            <a:endParaRPr lang="en-US" dirty="0" smtClean="0"/>
          </a:p>
          <a:p>
            <a:pPr lvl="1" algn="just"/>
            <a:r>
              <a:rPr lang="en-US" dirty="0" smtClean="0"/>
              <a:t>Beta cells secrete </a:t>
            </a:r>
            <a:r>
              <a:rPr lang="en-US" b="1" dirty="0" smtClean="0"/>
              <a:t>insulin</a:t>
            </a:r>
            <a:endParaRPr lang="en-US" dirty="0" smtClean="0"/>
          </a:p>
          <a:p>
            <a:pPr algn="just"/>
            <a:r>
              <a:rPr lang="en-US" b="1" dirty="0" smtClean="0"/>
              <a:t>Glucagon</a:t>
            </a:r>
            <a:r>
              <a:rPr lang="en-US" dirty="0" smtClean="0"/>
              <a:t> increases the levels of glucose in the blood by stimulating the liver to breakdown glycogen into glucose during fasting or starvation</a:t>
            </a:r>
          </a:p>
          <a:p>
            <a:pPr algn="just"/>
            <a:r>
              <a:rPr lang="en-US" b="1" dirty="0" smtClean="0"/>
              <a:t>Insulin</a:t>
            </a:r>
            <a:r>
              <a:rPr lang="en-US" dirty="0" smtClean="0"/>
              <a:t> lowers blood glucose by increasing the rate of glucose uptake and utilization.</a:t>
            </a:r>
            <a:br>
              <a:rPr lang="en-US" dirty="0" smtClean="0"/>
            </a:br>
            <a:r>
              <a:rPr lang="en-US" dirty="0" smtClean="0"/>
              <a:t>Glucagon raises blood glucose by increasing the rates of glycogen breakdown and glucose manufacture by the liver</a:t>
            </a:r>
          </a:p>
          <a:p>
            <a:pPr algn="just"/>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Regulation of glucose levels in blood"/>
          <p:cNvPicPr>
            <a:picLocks noChangeAspect="1" noChangeArrowheads="1"/>
          </p:cNvPicPr>
          <p:nvPr/>
        </p:nvPicPr>
        <p:blipFill>
          <a:blip r:embed="rId2"/>
          <a:srcRect/>
          <a:stretch>
            <a:fillRect/>
          </a:stretch>
        </p:blipFill>
        <p:spPr bwMode="auto">
          <a:xfrm>
            <a:off x="1" y="-17632"/>
            <a:ext cx="9144000" cy="687563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The </a:t>
            </a:r>
            <a:r>
              <a:rPr lang="en-US" sz="4000" b="1" dirty="0"/>
              <a:t>gonads - secretion of the male and female sex hormones occurs in</a:t>
            </a:r>
            <a:br>
              <a:rPr lang="en-US" sz="4000" b="1" dirty="0"/>
            </a:br>
            <a:endParaRPr lang="en-US" sz="4000" dirty="0"/>
          </a:p>
        </p:txBody>
      </p:sp>
      <p:sp>
        <p:nvSpPr>
          <p:cNvPr id="3" name="Content Placeholder 2"/>
          <p:cNvSpPr>
            <a:spLocks noGrp="1"/>
          </p:cNvSpPr>
          <p:nvPr>
            <p:ph idx="1"/>
          </p:nvPr>
        </p:nvSpPr>
        <p:spPr>
          <a:xfrm>
            <a:off x="457200" y="1600200"/>
            <a:ext cx="8229600" cy="4724400"/>
          </a:xfrm>
        </p:spPr>
        <p:txBody>
          <a:bodyPr>
            <a:normAutofit/>
          </a:bodyPr>
          <a:lstStyle/>
          <a:p>
            <a:pPr algn="just"/>
            <a:r>
              <a:rPr lang="en-US" dirty="0"/>
              <a:t>R</a:t>
            </a:r>
            <a:r>
              <a:rPr lang="en-US" dirty="0" smtClean="0"/>
              <a:t>esponse </a:t>
            </a:r>
            <a:r>
              <a:rPr lang="en-US" dirty="0"/>
              <a:t>to gonadotropin control. </a:t>
            </a:r>
            <a:endParaRPr lang="en-US" dirty="0" smtClean="0"/>
          </a:p>
          <a:p>
            <a:pPr algn="just">
              <a:buNone/>
            </a:pPr>
            <a:endParaRPr lang="en-US" dirty="0" smtClean="0"/>
          </a:p>
          <a:p>
            <a:pPr algn="just"/>
            <a:r>
              <a:rPr lang="en-US" dirty="0" smtClean="0"/>
              <a:t>The </a:t>
            </a:r>
            <a:r>
              <a:rPr lang="en-US" dirty="0"/>
              <a:t>only item to mention here is that these hormones are </a:t>
            </a:r>
            <a:r>
              <a:rPr lang="en-US" dirty="0" smtClean="0"/>
              <a:t>important, in </a:t>
            </a:r>
            <a:r>
              <a:rPr lang="en-US" dirty="0"/>
              <a:t>addition to their </a:t>
            </a:r>
            <a:r>
              <a:rPr lang="en-US" dirty="0">
                <a:solidFill>
                  <a:srgbClr val="FF0000"/>
                </a:solidFill>
              </a:rPr>
              <a:t>sexual functions</a:t>
            </a:r>
            <a:r>
              <a:rPr lang="en-US" dirty="0"/>
              <a:t>, in producing the </a:t>
            </a:r>
            <a:r>
              <a:rPr lang="en-US" dirty="0">
                <a:solidFill>
                  <a:srgbClr val="FF0000"/>
                </a:solidFill>
              </a:rPr>
              <a:t>secondary </a:t>
            </a:r>
            <a:r>
              <a:rPr lang="en-US" dirty="0" smtClean="0">
                <a:solidFill>
                  <a:srgbClr val="FF0000"/>
                </a:solidFill>
              </a:rPr>
              <a:t>sex characteristics </a:t>
            </a:r>
            <a:r>
              <a:rPr lang="en-US" dirty="0"/>
              <a:t>of bone and muscle growth and maintenance, distribution </a:t>
            </a:r>
            <a:r>
              <a:rPr lang="en-US" dirty="0" smtClean="0"/>
              <a:t>of fat </a:t>
            </a:r>
            <a:r>
              <a:rPr lang="en-US" dirty="0"/>
              <a:t>and body hair, breast development,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63" name="Picture 3"/>
          <p:cNvPicPr>
            <a:picLocks noChangeAspect="1" noChangeArrowheads="1"/>
          </p:cNvPicPr>
          <p:nvPr/>
        </p:nvPicPr>
        <p:blipFill>
          <a:blip r:embed="rId4">
            <a:extLst>
              <a:ext uri="{28A0092B-C50C-407E-A947-70E740481C1C}">
                <a14:useLocalDpi xmlns:a14="http://schemas.microsoft.com/office/drawing/2010/main" val="0"/>
              </a:ext>
            </a:extLst>
          </a:blip>
          <a:srcRect b="3845"/>
          <a:stretch>
            <a:fillRect/>
          </a:stretch>
        </p:blipFill>
        <p:spPr bwMode="auto">
          <a:xfrm>
            <a:off x="4365625" y="677863"/>
            <a:ext cx="4702175" cy="6027737"/>
          </a:xfrm>
          <a:prstGeom prst="rect">
            <a:avLst/>
          </a:prstGeom>
          <a:noFill/>
          <a:extLst>
            <a:ext uri="{909E8E84-426E-40DD-AFC4-6F175D3DCCD1}">
              <a14:hiddenFill xmlns:a14="http://schemas.microsoft.com/office/drawing/2010/main">
                <a:solidFill>
                  <a:srgbClr val="FFFFFF"/>
                </a:solidFill>
              </a14:hiddenFill>
            </a:ext>
          </a:extLst>
        </p:spPr>
      </p:pic>
      <p:sp>
        <p:nvSpPr>
          <p:cNvPr id="655364" name="Rectangle 4"/>
          <p:cNvSpPr>
            <a:spLocks noGrp="1" noChangeArrowheads="1"/>
          </p:cNvSpPr>
          <p:nvPr>
            <p:ph type="title"/>
          </p:nvPr>
        </p:nvSpPr>
        <p:spPr>
          <a:xfrm>
            <a:off x="609600" y="685800"/>
            <a:ext cx="4160838" cy="687388"/>
          </a:xfrm>
        </p:spPr>
        <p:txBody>
          <a:bodyPr>
            <a:normAutofit fontScale="90000"/>
          </a:bodyPr>
          <a:lstStyle/>
          <a:p>
            <a:r>
              <a:rPr lang="en-US"/>
              <a:t>Glands</a:t>
            </a:r>
          </a:p>
        </p:txBody>
      </p:sp>
      <p:sp>
        <p:nvSpPr>
          <p:cNvPr id="655366" name="Rectangle 6" descr="Rectangle: Click to edit Master text styles&#10;Second level&#10;Third level&#10;Fourth level&#10;Fifth level"/>
          <p:cNvSpPr>
            <a:spLocks noGrp="1" noChangeArrowheads="1"/>
          </p:cNvSpPr>
          <p:nvPr>
            <p:ph type="body" idx="1"/>
          </p:nvPr>
        </p:nvSpPr>
        <p:spPr>
          <a:xfrm>
            <a:off x="825500" y="1352550"/>
            <a:ext cx="3421063" cy="5500688"/>
          </a:xfrm>
          <a:solidFill>
            <a:schemeClr val="bg1"/>
          </a:solidFill>
          <a:ln/>
        </p:spPr>
        <p:txBody>
          <a:bodyPr/>
          <a:lstStyle/>
          <a:p>
            <a:pPr marL="290513" indent="-290513">
              <a:lnSpc>
                <a:spcPct val="90000"/>
              </a:lnSpc>
            </a:pPr>
            <a:r>
              <a:rPr lang="en-US" sz="2200" u="sng">
                <a:solidFill>
                  <a:srgbClr val="CC0000"/>
                </a:solidFill>
              </a:rPr>
              <a:t>Pineal</a:t>
            </a:r>
            <a:endParaRPr lang="en-US" sz="2200"/>
          </a:p>
          <a:p>
            <a:pPr marL="741363" lvl="1" indent="-284163">
              <a:lnSpc>
                <a:spcPct val="90000"/>
              </a:lnSpc>
            </a:pPr>
            <a:r>
              <a:rPr lang="en-US" sz="2000"/>
              <a:t>melatonin</a:t>
            </a:r>
          </a:p>
          <a:p>
            <a:pPr marL="290513" indent="-290513">
              <a:lnSpc>
                <a:spcPct val="90000"/>
              </a:lnSpc>
            </a:pPr>
            <a:r>
              <a:rPr lang="en-US" sz="2200" u="sng">
                <a:solidFill>
                  <a:srgbClr val="CC0000"/>
                </a:solidFill>
              </a:rPr>
              <a:t>Pituitary</a:t>
            </a:r>
            <a:r>
              <a:rPr lang="en-US" sz="2200"/>
              <a:t> </a:t>
            </a:r>
          </a:p>
          <a:p>
            <a:pPr marL="741363" lvl="1" indent="-284163">
              <a:lnSpc>
                <a:spcPct val="90000"/>
              </a:lnSpc>
            </a:pPr>
            <a:r>
              <a:rPr lang="en-US" sz="2000"/>
              <a:t>many hormones: master gland</a:t>
            </a:r>
          </a:p>
          <a:p>
            <a:pPr marL="290513" indent="-290513">
              <a:lnSpc>
                <a:spcPct val="90000"/>
              </a:lnSpc>
            </a:pPr>
            <a:r>
              <a:rPr lang="en-US" sz="2200" u="sng">
                <a:solidFill>
                  <a:srgbClr val="CC0000"/>
                </a:solidFill>
              </a:rPr>
              <a:t>Thyroid</a:t>
            </a:r>
            <a:endParaRPr lang="en-US" sz="2200"/>
          </a:p>
          <a:p>
            <a:pPr marL="741363" lvl="1" indent="-284163">
              <a:lnSpc>
                <a:spcPct val="90000"/>
              </a:lnSpc>
            </a:pPr>
            <a:r>
              <a:rPr lang="en-US" sz="2000"/>
              <a:t>thyroxine</a:t>
            </a:r>
          </a:p>
          <a:p>
            <a:pPr marL="290513" indent="-290513">
              <a:lnSpc>
                <a:spcPct val="90000"/>
              </a:lnSpc>
            </a:pPr>
            <a:r>
              <a:rPr lang="en-US" sz="2200" u="sng">
                <a:solidFill>
                  <a:srgbClr val="CC0000"/>
                </a:solidFill>
              </a:rPr>
              <a:t>Adrenal</a:t>
            </a:r>
            <a:endParaRPr lang="en-US" sz="2200"/>
          </a:p>
          <a:p>
            <a:pPr marL="741363" lvl="1" indent="-284163">
              <a:lnSpc>
                <a:spcPct val="90000"/>
              </a:lnSpc>
            </a:pPr>
            <a:r>
              <a:rPr lang="en-US" sz="2000"/>
              <a:t>adrenaline</a:t>
            </a:r>
          </a:p>
          <a:p>
            <a:pPr marL="290513" indent="-290513">
              <a:lnSpc>
                <a:spcPct val="90000"/>
              </a:lnSpc>
            </a:pPr>
            <a:r>
              <a:rPr lang="en-US" sz="2200" u="sng">
                <a:solidFill>
                  <a:srgbClr val="CC0000"/>
                </a:solidFill>
              </a:rPr>
              <a:t>Pancreas</a:t>
            </a:r>
            <a:endParaRPr lang="en-US" sz="2200"/>
          </a:p>
          <a:p>
            <a:pPr marL="741363" lvl="1" indent="-284163">
              <a:lnSpc>
                <a:spcPct val="90000"/>
              </a:lnSpc>
            </a:pPr>
            <a:r>
              <a:rPr lang="en-US" sz="2000"/>
              <a:t>insulin, glucagon</a:t>
            </a:r>
          </a:p>
          <a:p>
            <a:pPr marL="290513" indent="-290513">
              <a:lnSpc>
                <a:spcPct val="90000"/>
              </a:lnSpc>
            </a:pPr>
            <a:r>
              <a:rPr lang="en-US" sz="2200" u="sng">
                <a:solidFill>
                  <a:srgbClr val="CC0000"/>
                </a:solidFill>
              </a:rPr>
              <a:t>Ovary</a:t>
            </a:r>
            <a:endParaRPr lang="en-US" sz="2200"/>
          </a:p>
          <a:p>
            <a:pPr marL="741363" lvl="1" indent="-284163">
              <a:lnSpc>
                <a:spcPct val="90000"/>
              </a:lnSpc>
            </a:pPr>
            <a:r>
              <a:rPr lang="en-US" sz="2000"/>
              <a:t>estrogen</a:t>
            </a:r>
          </a:p>
          <a:p>
            <a:pPr marL="290513" indent="-290513">
              <a:lnSpc>
                <a:spcPct val="90000"/>
              </a:lnSpc>
            </a:pPr>
            <a:r>
              <a:rPr lang="en-US" sz="2200" u="sng">
                <a:solidFill>
                  <a:srgbClr val="CC0000"/>
                </a:solidFill>
              </a:rPr>
              <a:t>Testes</a:t>
            </a:r>
            <a:endParaRPr lang="en-US" sz="2200"/>
          </a:p>
          <a:p>
            <a:pPr marL="741363" lvl="1" indent="-284163">
              <a:lnSpc>
                <a:spcPct val="90000"/>
              </a:lnSpc>
            </a:pPr>
            <a:r>
              <a:rPr lang="en-US" sz="2000"/>
              <a:t>testosterone</a:t>
            </a:r>
          </a:p>
        </p:txBody>
      </p:sp>
    </p:spTree>
    <p:extLst>
      <p:ext uri="{BB962C8B-B14F-4D97-AF65-F5344CB8AC3E}">
        <p14:creationId xmlns:p14="http://schemas.microsoft.com/office/powerpoint/2010/main" val="55580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66">
                                            <p:txEl>
                                              <p:pRg st="0" end="0"/>
                                            </p:txEl>
                                          </p:spTgt>
                                        </p:tgtEl>
                                        <p:attrNameLst>
                                          <p:attrName>style.visibility</p:attrName>
                                        </p:attrNameLst>
                                      </p:cBhvr>
                                      <p:to>
                                        <p:strVal val="visible"/>
                                      </p:to>
                                    </p:set>
                                    <p:anim calcmode="lin" valueType="num">
                                      <p:cBhvr additive="base">
                                        <p:cTn id="7" dur="500" fill="hold"/>
                                        <p:tgtEl>
                                          <p:spTgt spid="6553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66">
                                            <p:txEl>
                                              <p:pRg st="1" end="1"/>
                                            </p:txEl>
                                          </p:spTgt>
                                        </p:tgtEl>
                                        <p:attrNameLst>
                                          <p:attrName>style.visibility</p:attrName>
                                        </p:attrNameLst>
                                      </p:cBhvr>
                                      <p:to>
                                        <p:strVal val="visible"/>
                                      </p:to>
                                    </p:set>
                                    <p:anim calcmode="lin" valueType="num">
                                      <p:cBhvr additive="base">
                                        <p:cTn id="13" dur="500" fill="hold"/>
                                        <p:tgtEl>
                                          <p:spTgt spid="6553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66">
                                            <p:txEl>
                                              <p:pRg st="2" end="2"/>
                                            </p:txEl>
                                          </p:spTgt>
                                        </p:tgtEl>
                                        <p:attrNameLst>
                                          <p:attrName>style.visibility</p:attrName>
                                        </p:attrNameLst>
                                      </p:cBhvr>
                                      <p:to>
                                        <p:strVal val="visible"/>
                                      </p:to>
                                    </p:set>
                                    <p:anim calcmode="lin" valueType="num">
                                      <p:cBhvr additive="base">
                                        <p:cTn id="19" dur="500" fill="hold"/>
                                        <p:tgtEl>
                                          <p:spTgt spid="6553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66">
                                            <p:txEl>
                                              <p:pRg st="3" end="3"/>
                                            </p:txEl>
                                          </p:spTgt>
                                        </p:tgtEl>
                                        <p:attrNameLst>
                                          <p:attrName>style.visibility</p:attrName>
                                        </p:attrNameLst>
                                      </p:cBhvr>
                                      <p:to>
                                        <p:strVal val="visible"/>
                                      </p:to>
                                    </p:set>
                                    <p:anim calcmode="lin" valueType="num">
                                      <p:cBhvr additive="base">
                                        <p:cTn id="25" dur="500" fill="hold"/>
                                        <p:tgtEl>
                                          <p:spTgt spid="6553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66">
                                            <p:txEl>
                                              <p:pRg st="4" end="4"/>
                                            </p:txEl>
                                          </p:spTgt>
                                        </p:tgtEl>
                                        <p:attrNameLst>
                                          <p:attrName>style.visibility</p:attrName>
                                        </p:attrNameLst>
                                      </p:cBhvr>
                                      <p:to>
                                        <p:strVal val="visible"/>
                                      </p:to>
                                    </p:set>
                                    <p:anim calcmode="lin" valueType="num">
                                      <p:cBhvr additive="base">
                                        <p:cTn id="31" dur="500" fill="hold"/>
                                        <p:tgtEl>
                                          <p:spTgt spid="6553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66">
                                            <p:txEl>
                                              <p:pRg st="5" end="5"/>
                                            </p:txEl>
                                          </p:spTgt>
                                        </p:tgtEl>
                                        <p:attrNameLst>
                                          <p:attrName>style.visibility</p:attrName>
                                        </p:attrNameLst>
                                      </p:cBhvr>
                                      <p:to>
                                        <p:strVal val="visible"/>
                                      </p:to>
                                    </p:set>
                                    <p:anim calcmode="lin" valueType="num">
                                      <p:cBhvr additive="base">
                                        <p:cTn id="37" dur="500" fill="hold"/>
                                        <p:tgtEl>
                                          <p:spTgt spid="6553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5366">
                                            <p:txEl>
                                              <p:pRg st="6" end="6"/>
                                            </p:txEl>
                                          </p:spTgt>
                                        </p:tgtEl>
                                        <p:attrNameLst>
                                          <p:attrName>style.visibility</p:attrName>
                                        </p:attrNameLst>
                                      </p:cBhvr>
                                      <p:to>
                                        <p:strVal val="visible"/>
                                      </p:to>
                                    </p:set>
                                    <p:anim calcmode="lin" valueType="num">
                                      <p:cBhvr additive="base">
                                        <p:cTn id="43" dur="500" fill="hold"/>
                                        <p:tgtEl>
                                          <p:spTgt spid="65536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6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5366">
                                            <p:txEl>
                                              <p:pRg st="7" end="7"/>
                                            </p:txEl>
                                          </p:spTgt>
                                        </p:tgtEl>
                                        <p:attrNameLst>
                                          <p:attrName>style.visibility</p:attrName>
                                        </p:attrNameLst>
                                      </p:cBhvr>
                                      <p:to>
                                        <p:strVal val="visible"/>
                                      </p:to>
                                    </p:set>
                                    <p:anim calcmode="lin" valueType="num">
                                      <p:cBhvr additive="base">
                                        <p:cTn id="49" dur="500" fill="hold"/>
                                        <p:tgtEl>
                                          <p:spTgt spid="65536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6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55366">
                                            <p:txEl>
                                              <p:pRg st="8" end="8"/>
                                            </p:txEl>
                                          </p:spTgt>
                                        </p:tgtEl>
                                        <p:attrNameLst>
                                          <p:attrName>style.visibility</p:attrName>
                                        </p:attrNameLst>
                                      </p:cBhvr>
                                      <p:to>
                                        <p:strVal val="visible"/>
                                      </p:to>
                                    </p:set>
                                    <p:anim calcmode="lin" valueType="num">
                                      <p:cBhvr additive="base">
                                        <p:cTn id="55" dur="500" fill="hold"/>
                                        <p:tgtEl>
                                          <p:spTgt spid="65536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6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55366">
                                            <p:txEl>
                                              <p:pRg st="9" end="9"/>
                                            </p:txEl>
                                          </p:spTgt>
                                        </p:tgtEl>
                                        <p:attrNameLst>
                                          <p:attrName>style.visibility</p:attrName>
                                        </p:attrNameLst>
                                      </p:cBhvr>
                                      <p:to>
                                        <p:strVal val="visible"/>
                                      </p:to>
                                    </p:set>
                                    <p:anim calcmode="lin" valueType="num">
                                      <p:cBhvr additive="base">
                                        <p:cTn id="61" dur="500" fill="hold"/>
                                        <p:tgtEl>
                                          <p:spTgt spid="655366">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5536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55366">
                                            <p:txEl>
                                              <p:pRg st="10" end="10"/>
                                            </p:txEl>
                                          </p:spTgt>
                                        </p:tgtEl>
                                        <p:attrNameLst>
                                          <p:attrName>style.visibility</p:attrName>
                                        </p:attrNameLst>
                                      </p:cBhvr>
                                      <p:to>
                                        <p:strVal val="visible"/>
                                      </p:to>
                                    </p:set>
                                    <p:anim calcmode="lin" valueType="num">
                                      <p:cBhvr additive="base">
                                        <p:cTn id="67" dur="500" fill="hold"/>
                                        <p:tgtEl>
                                          <p:spTgt spid="655366">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5536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55366">
                                            <p:txEl>
                                              <p:pRg st="11" end="11"/>
                                            </p:txEl>
                                          </p:spTgt>
                                        </p:tgtEl>
                                        <p:attrNameLst>
                                          <p:attrName>style.visibility</p:attrName>
                                        </p:attrNameLst>
                                      </p:cBhvr>
                                      <p:to>
                                        <p:strVal val="visible"/>
                                      </p:to>
                                    </p:set>
                                    <p:anim calcmode="lin" valueType="num">
                                      <p:cBhvr additive="base">
                                        <p:cTn id="73" dur="500" fill="hold"/>
                                        <p:tgtEl>
                                          <p:spTgt spid="655366">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5536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55366">
                                            <p:txEl>
                                              <p:pRg st="12" end="12"/>
                                            </p:txEl>
                                          </p:spTgt>
                                        </p:tgtEl>
                                        <p:attrNameLst>
                                          <p:attrName>style.visibility</p:attrName>
                                        </p:attrNameLst>
                                      </p:cBhvr>
                                      <p:to>
                                        <p:strVal val="visible"/>
                                      </p:to>
                                    </p:set>
                                    <p:anim calcmode="lin" valueType="num">
                                      <p:cBhvr additive="base">
                                        <p:cTn id="79" dur="500" fill="hold"/>
                                        <p:tgtEl>
                                          <p:spTgt spid="655366">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5536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55366">
                                            <p:txEl>
                                              <p:pRg st="13" end="13"/>
                                            </p:txEl>
                                          </p:spTgt>
                                        </p:tgtEl>
                                        <p:attrNameLst>
                                          <p:attrName>style.visibility</p:attrName>
                                        </p:attrNameLst>
                                      </p:cBhvr>
                                      <p:to>
                                        <p:strVal val="visible"/>
                                      </p:to>
                                    </p:set>
                                    <p:anim calcmode="lin" valueType="num">
                                      <p:cBhvr additive="base">
                                        <p:cTn id="85" dur="500" fill="hold"/>
                                        <p:tgtEl>
                                          <p:spTgt spid="655366">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5536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a:t>Diabetes </a:t>
            </a:r>
            <a:r>
              <a:rPr lang="en-US" sz="4000" b="1" dirty="0" smtClean="0"/>
              <a:t>Mellitus</a:t>
            </a:r>
            <a:r>
              <a:rPr lang="en-US" sz="2800" dirty="0" smtClean="0"/>
              <a:t/>
            </a:r>
            <a:br>
              <a:rPr lang="en-US" sz="2800" dirty="0" smtClean="0"/>
            </a:br>
            <a:r>
              <a:rPr lang="en-US" sz="2800" b="1" dirty="0" smtClean="0">
                <a:solidFill>
                  <a:srgbClr val="FF0000"/>
                </a:solidFill>
              </a:rPr>
              <a:t>Type I - insulin dependent diabetes mellitus IDDM</a:t>
            </a:r>
            <a:br>
              <a:rPr lang="en-US" sz="2800" b="1" dirty="0" smtClean="0">
                <a:solidFill>
                  <a:srgbClr val="FF0000"/>
                </a:solidFill>
              </a:rPr>
            </a:br>
            <a:endParaRPr lang="en-US" sz="2800" dirty="0"/>
          </a:p>
        </p:txBody>
      </p:sp>
      <p:sp>
        <p:nvSpPr>
          <p:cNvPr id="3" name="Content Placeholder 2"/>
          <p:cNvSpPr>
            <a:spLocks noGrp="1"/>
          </p:cNvSpPr>
          <p:nvPr>
            <p:ph idx="1"/>
          </p:nvPr>
        </p:nvSpPr>
        <p:spPr>
          <a:xfrm>
            <a:off x="304800" y="1371600"/>
            <a:ext cx="8458200" cy="5334000"/>
          </a:xfrm>
        </p:spPr>
        <p:txBody>
          <a:bodyPr>
            <a:normAutofit fontScale="70000" lnSpcReduction="20000"/>
          </a:bodyPr>
          <a:lstStyle/>
          <a:p>
            <a:pPr algn="just"/>
            <a:r>
              <a:rPr lang="en-US" dirty="0" smtClean="0"/>
              <a:t>usually </a:t>
            </a:r>
            <a:r>
              <a:rPr lang="en-US" dirty="0"/>
              <a:t>childhood onset - &lt; 30 yrs. old.</a:t>
            </a:r>
          </a:p>
          <a:p>
            <a:pPr algn="just"/>
            <a:r>
              <a:rPr lang="en-US" dirty="0"/>
              <a:t>β cells unable to secrete insulin due to </a:t>
            </a:r>
            <a:r>
              <a:rPr lang="en-US" dirty="0" smtClean="0"/>
              <a:t>damage by:</a:t>
            </a:r>
          </a:p>
          <a:p>
            <a:pPr lvl="1" algn="just"/>
            <a:r>
              <a:rPr lang="en-US" dirty="0" smtClean="0"/>
              <a:t>Congenital, </a:t>
            </a:r>
          </a:p>
          <a:p>
            <a:pPr lvl="1" algn="just"/>
            <a:r>
              <a:rPr lang="en-US" dirty="0" smtClean="0"/>
              <a:t>Damage due to toxins or radiation, </a:t>
            </a:r>
          </a:p>
          <a:p>
            <a:pPr lvl="1" algn="just"/>
            <a:r>
              <a:rPr lang="en-US" dirty="0" smtClean="0"/>
              <a:t>Autoimmunity, </a:t>
            </a:r>
          </a:p>
          <a:p>
            <a:pPr lvl="1" algn="just"/>
            <a:r>
              <a:rPr lang="en-US" dirty="0" smtClean="0"/>
              <a:t>Secondary to other </a:t>
            </a:r>
            <a:r>
              <a:rPr lang="en-US" dirty="0" err="1" smtClean="0"/>
              <a:t>disorders.Because</a:t>
            </a:r>
            <a:r>
              <a:rPr lang="en-US" dirty="0" smtClean="0"/>
              <a:t> of this the individual is unable to maintain normal plasma glucose concentration, and is unable to uptake and use glucose in metabolism. </a:t>
            </a:r>
          </a:p>
          <a:p>
            <a:pPr algn="just"/>
            <a:endParaRPr lang="en-US" dirty="0" smtClean="0"/>
          </a:p>
          <a:p>
            <a:pPr algn="just"/>
            <a:r>
              <a:rPr lang="en-US" dirty="0" smtClean="0"/>
              <a:t>Because of this the individual is unable to maintain normal plasma glucose concentration, and is unable to uptake and use glucose in metabolism. </a:t>
            </a:r>
          </a:p>
          <a:p>
            <a:pPr lvl="1" algn="just"/>
            <a:endParaRPr lang="en-US" dirty="0"/>
          </a:p>
          <a:p>
            <a:pPr algn="just"/>
            <a:r>
              <a:rPr lang="en-US" dirty="0"/>
              <a:t>Managed with insulin injections, oral insulin</a:t>
            </a:r>
            <a:r>
              <a:rPr lang="en-US" dirty="0" smtClean="0"/>
              <a:t>. The amount of insulin must correspond to the amount of carbohydrate intake. </a:t>
            </a:r>
            <a:endParaRPr lang="en-US" dirty="0"/>
          </a:p>
          <a:p>
            <a:pPr algn="just"/>
            <a:r>
              <a:rPr lang="en-US" dirty="0"/>
              <a:t>Damage to tissues caused by </a:t>
            </a:r>
            <a:r>
              <a:rPr lang="en-US" dirty="0">
                <a:solidFill>
                  <a:srgbClr val="FF0000"/>
                </a:solidFill>
              </a:rPr>
              <a:t>hyperglycemia</a:t>
            </a:r>
            <a:r>
              <a:rPr lang="en-US" dirty="0"/>
              <a:t>.</a:t>
            </a:r>
          </a:p>
          <a:p>
            <a:pPr algn="just"/>
            <a:r>
              <a:rPr lang="en-US" dirty="0"/>
              <a:t>Life threatening acidosis when unmanaged.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Type I</a:t>
            </a:r>
            <a:r>
              <a:rPr lang="en-US" b="1" dirty="0" smtClean="0"/>
              <a:t>, </a:t>
            </a:r>
            <a:r>
              <a:rPr lang="en-US" b="1" dirty="0"/>
              <a:t>Insulin Dependent Diabetes Mellitus, IDDM</a:t>
            </a:r>
            <a:endParaRPr lang="en-US" dirty="0"/>
          </a:p>
        </p:txBody>
      </p:sp>
      <p:sp>
        <p:nvSpPr>
          <p:cNvPr id="3" name="Content Placeholder 2"/>
          <p:cNvSpPr>
            <a:spLocks noGrp="1"/>
          </p:cNvSpPr>
          <p:nvPr>
            <p:ph idx="1"/>
          </p:nvPr>
        </p:nvSpPr>
        <p:spPr>
          <a:xfrm>
            <a:off x="457200" y="1447800"/>
            <a:ext cx="8382000" cy="4953000"/>
          </a:xfrm>
        </p:spPr>
        <p:txBody>
          <a:bodyPr>
            <a:normAutofit fontScale="92500" lnSpcReduction="10000"/>
          </a:bodyPr>
          <a:lstStyle/>
          <a:p>
            <a:pPr algn="just">
              <a:buNone/>
            </a:pPr>
            <a:r>
              <a:rPr lang="en-US" dirty="0" smtClean="0"/>
              <a:t>Complications </a:t>
            </a:r>
            <a:r>
              <a:rPr lang="en-US" b="1" dirty="0"/>
              <a:t>include</a:t>
            </a:r>
            <a:r>
              <a:rPr lang="en-US" b="1" dirty="0" smtClean="0"/>
              <a:t>:</a:t>
            </a:r>
          </a:p>
          <a:p>
            <a:pPr algn="just"/>
            <a:r>
              <a:rPr lang="en-US" dirty="0" smtClean="0"/>
              <a:t> </a:t>
            </a:r>
            <a:r>
              <a:rPr lang="en-US" dirty="0"/>
              <a:t>1) </a:t>
            </a:r>
            <a:r>
              <a:rPr lang="en-US" b="1" u="sng" dirty="0"/>
              <a:t>hypoglycemia</a:t>
            </a:r>
            <a:r>
              <a:rPr lang="en-US" dirty="0"/>
              <a:t> from overdose </a:t>
            </a:r>
            <a:r>
              <a:rPr lang="en-US" dirty="0" smtClean="0"/>
              <a:t>of insulin </a:t>
            </a:r>
            <a:r>
              <a:rPr lang="en-US" dirty="0"/>
              <a:t>- this results in weakness, sometimes fainting, and, in the </a:t>
            </a:r>
            <a:r>
              <a:rPr lang="en-US" dirty="0" smtClean="0"/>
              <a:t>extreme, coma</a:t>
            </a:r>
            <a:r>
              <a:rPr lang="en-US" dirty="0"/>
              <a:t>, all reversible with administration of glucose. </a:t>
            </a:r>
            <a:endParaRPr lang="en-US" dirty="0" smtClean="0"/>
          </a:p>
          <a:p>
            <a:pPr algn="just"/>
            <a:r>
              <a:rPr lang="en-US" dirty="0" smtClean="0"/>
              <a:t>2</a:t>
            </a:r>
            <a:r>
              <a:rPr lang="en-US" dirty="0"/>
              <a:t>) </a:t>
            </a:r>
            <a:r>
              <a:rPr lang="en-US" b="1" u="sng" dirty="0"/>
              <a:t>ketoacidosis from </a:t>
            </a:r>
            <a:r>
              <a:rPr lang="en-US" b="1" u="sng" dirty="0" smtClean="0"/>
              <a:t>fat </a:t>
            </a:r>
            <a:r>
              <a:rPr lang="en-US" dirty="0" smtClean="0"/>
              <a:t>metabolism </a:t>
            </a:r>
            <a:r>
              <a:rPr lang="en-US" dirty="0"/>
              <a:t>when insulin is under-administered. This complication can be </a:t>
            </a:r>
            <a:r>
              <a:rPr lang="en-US" dirty="0" smtClean="0"/>
              <a:t>life threatening</a:t>
            </a:r>
            <a:r>
              <a:rPr lang="en-US" dirty="0"/>
              <a:t>. </a:t>
            </a:r>
            <a:endParaRPr lang="en-US" dirty="0" smtClean="0"/>
          </a:p>
          <a:p>
            <a:pPr algn="just"/>
            <a:r>
              <a:rPr lang="en-US" dirty="0" smtClean="0"/>
              <a:t>3</a:t>
            </a:r>
            <a:r>
              <a:rPr lang="en-US" dirty="0"/>
              <a:t>) </a:t>
            </a:r>
            <a:r>
              <a:rPr lang="en-US" b="1" dirty="0"/>
              <a:t>Hyperglycemia when insulin administration is </a:t>
            </a:r>
            <a:r>
              <a:rPr lang="en-US" b="1" dirty="0" smtClean="0"/>
              <a:t>imprecise. </a:t>
            </a:r>
            <a:r>
              <a:rPr lang="en-US" dirty="0" smtClean="0"/>
              <a:t>Hyperglycemia </a:t>
            </a:r>
            <a:r>
              <a:rPr lang="en-US" dirty="0"/>
              <a:t>damages cells and tissues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t>Type II – </a:t>
            </a:r>
            <a:r>
              <a:rPr lang="fr-FR" sz="3600" b="1" dirty="0" smtClean="0"/>
              <a:t>Non </a:t>
            </a:r>
            <a:r>
              <a:rPr lang="fr-FR" sz="3600" b="1" dirty="0" err="1"/>
              <a:t>I</a:t>
            </a:r>
            <a:r>
              <a:rPr lang="fr-FR" sz="3600" b="1" dirty="0" err="1" smtClean="0"/>
              <a:t>nsulin</a:t>
            </a:r>
            <a:r>
              <a:rPr lang="fr-FR" sz="3600" b="1" dirty="0" smtClean="0"/>
              <a:t> </a:t>
            </a:r>
            <a:r>
              <a:rPr lang="fr-FR" sz="3600" b="1" dirty="0" err="1"/>
              <a:t>dependent</a:t>
            </a:r>
            <a:r>
              <a:rPr lang="fr-FR" sz="3600" b="1" dirty="0"/>
              <a:t> </a:t>
            </a:r>
            <a:r>
              <a:rPr lang="fr-FR" sz="3600" b="1" dirty="0" err="1"/>
              <a:t>diabetes</a:t>
            </a:r>
            <a:r>
              <a:rPr lang="fr-FR" sz="3600" b="1" dirty="0"/>
              <a:t> </a:t>
            </a:r>
            <a:r>
              <a:rPr lang="fr-FR" sz="3600" b="1" dirty="0" err="1"/>
              <a:t>mellitus</a:t>
            </a:r>
            <a:r>
              <a:rPr lang="fr-FR" sz="3600" b="1" dirty="0"/>
              <a:t> - NIDDM</a:t>
            </a:r>
            <a:br>
              <a:rPr lang="fr-FR" sz="3600" b="1" dirty="0"/>
            </a:br>
            <a:endParaRPr lang="en-US" sz="3600" dirty="0"/>
          </a:p>
        </p:txBody>
      </p:sp>
      <p:sp>
        <p:nvSpPr>
          <p:cNvPr id="3" name="Content Placeholder 2"/>
          <p:cNvSpPr>
            <a:spLocks noGrp="1"/>
          </p:cNvSpPr>
          <p:nvPr>
            <p:ph idx="1"/>
          </p:nvPr>
        </p:nvSpPr>
        <p:spPr>
          <a:xfrm>
            <a:off x="457200" y="1524000"/>
            <a:ext cx="8229600" cy="4800600"/>
          </a:xfrm>
        </p:spPr>
        <p:txBody>
          <a:bodyPr>
            <a:normAutofit fontScale="85000" lnSpcReduction="10000"/>
          </a:bodyPr>
          <a:lstStyle/>
          <a:p>
            <a:pPr algn="just"/>
            <a:r>
              <a:rPr lang="en-US" dirty="0" smtClean="0"/>
              <a:t>“</a:t>
            </a:r>
            <a:r>
              <a:rPr lang="en-US" dirty="0"/>
              <a:t>adult onset” – usually over 30 yrs old</a:t>
            </a:r>
          </a:p>
          <a:p>
            <a:pPr algn="just"/>
            <a:r>
              <a:rPr lang="en-US" dirty="0"/>
              <a:t>Due to insulin resistance of receptors on target cells</a:t>
            </a:r>
            <a:r>
              <a:rPr lang="en-US" dirty="0" smtClean="0"/>
              <a:t>.</a:t>
            </a:r>
          </a:p>
          <a:p>
            <a:pPr algn="just"/>
            <a:r>
              <a:rPr lang="en-US" sz="2200" dirty="0" smtClean="0"/>
              <a:t>Insulin resistance can be the result of:</a:t>
            </a:r>
          </a:p>
          <a:p>
            <a:pPr lvl="1" algn="just"/>
            <a:r>
              <a:rPr lang="en-US" sz="1900" b="1" dirty="0" smtClean="0"/>
              <a:t>1) abnormal insulin - this might result from mutation to the beta cells.</a:t>
            </a:r>
          </a:p>
          <a:p>
            <a:pPr lvl="1" algn="just"/>
            <a:r>
              <a:rPr lang="en-US" sz="1900" b="1" dirty="0" smtClean="0"/>
              <a:t>2) insulin antagonists - this can be the result of adaptation to </a:t>
            </a:r>
            <a:r>
              <a:rPr lang="en-US" sz="1900" b="1" dirty="0" err="1" smtClean="0"/>
              <a:t>hypersecretion</a:t>
            </a:r>
            <a:r>
              <a:rPr lang="en-US" sz="1900" b="1" dirty="0" smtClean="0"/>
              <a:t> </a:t>
            </a:r>
            <a:r>
              <a:rPr lang="en-US" sz="1900" dirty="0" smtClean="0"/>
              <a:t>of insulin.</a:t>
            </a:r>
          </a:p>
          <a:p>
            <a:pPr lvl="1" algn="just"/>
            <a:r>
              <a:rPr lang="en-US" sz="1900" b="1" dirty="0" smtClean="0"/>
              <a:t>3) receptor defect - this can be: </a:t>
            </a:r>
            <a:r>
              <a:rPr lang="en-US" sz="2200" dirty="0" smtClean="0"/>
              <a:t>a) the result of an inherited </a:t>
            </a:r>
            <a:r>
              <a:rPr lang="en-US" sz="2200" b="1" dirty="0" smtClean="0"/>
              <a:t>mutation. </a:t>
            </a:r>
            <a:r>
              <a:rPr lang="en-US" sz="2200" dirty="0" smtClean="0"/>
              <a:t>b) due to </a:t>
            </a:r>
            <a:r>
              <a:rPr lang="en-US" sz="2200" b="1" dirty="0" smtClean="0"/>
              <a:t>abnormal or deficient receptor proteins. </a:t>
            </a:r>
            <a:endParaRPr lang="en-US" dirty="0"/>
          </a:p>
          <a:p>
            <a:pPr algn="just"/>
            <a:r>
              <a:rPr lang="en-US" dirty="0" smtClean="0"/>
              <a:t>Insulin secretion may be normal or overabundant. </a:t>
            </a:r>
          </a:p>
          <a:p>
            <a:pPr algn="just"/>
            <a:r>
              <a:rPr lang="en-US" dirty="0" smtClean="0"/>
              <a:t>Many early </a:t>
            </a:r>
            <a:r>
              <a:rPr lang="en-US" dirty="0"/>
              <a:t>Type II diabetics </a:t>
            </a:r>
            <a:r>
              <a:rPr lang="en-US" dirty="0" err="1"/>
              <a:t>hypersecrete</a:t>
            </a:r>
            <a:r>
              <a:rPr lang="en-US" dirty="0"/>
              <a:t> insulin.</a:t>
            </a:r>
          </a:p>
          <a:p>
            <a:pPr algn="just"/>
            <a:r>
              <a:rPr lang="en-US" dirty="0" smtClean="0"/>
              <a:t>Often </a:t>
            </a:r>
            <a:r>
              <a:rPr lang="en-US" dirty="0"/>
              <a:t>associated with poor diet, obesity and lack </a:t>
            </a:r>
            <a:r>
              <a:rPr lang="en-US" dirty="0" smtClean="0"/>
              <a:t>of exercise</a:t>
            </a:r>
            <a:r>
              <a:rPr lang="en-US" dirty="0"/>
              <a:t>.</a:t>
            </a:r>
          </a:p>
          <a:p>
            <a:pPr algn="just"/>
            <a:r>
              <a:rPr lang="en-US" dirty="0"/>
              <a:t>Hyperglycemia is most damaging effect.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II - Non Insulin Dependent Diabetes Mellitus, NIDDM</a:t>
            </a:r>
            <a:endParaRPr lang="en-US" dirty="0"/>
          </a:p>
        </p:txBody>
      </p:sp>
      <p:sp>
        <p:nvSpPr>
          <p:cNvPr id="3" name="Content Placeholder 2"/>
          <p:cNvSpPr>
            <a:spLocks noGrp="1"/>
          </p:cNvSpPr>
          <p:nvPr>
            <p:ph idx="1"/>
          </p:nvPr>
        </p:nvSpPr>
        <p:spPr>
          <a:xfrm>
            <a:off x="152400" y="1935480"/>
            <a:ext cx="8763000" cy="4617720"/>
          </a:xfrm>
        </p:spPr>
        <p:txBody>
          <a:bodyPr>
            <a:noAutofit/>
          </a:bodyPr>
          <a:lstStyle/>
          <a:p>
            <a:pPr algn="just"/>
            <a:r>
              <a:rPr lang="en-US" sz="2000" dirty="0" smtClean="0"/>
              <a:t>Receptors </a:t>
            </a:r>
            <a:r>
              <a:rPr lang="en-US" sz="2000" dirty="0"/>
              <a:t>to hormones and </a:t>
            </a:r>
            <a:r>
              <a:rPr lang="en-US" sz="2000" dirty="0" smtClean="0"/>
              <a:t>other chemical </a:t>
            </a:r>
            <a:r>
              <a:rPr lang="en-US" sz="2000" dirty="0"/>
              <a:t>messengers are not stable in number or position. </a:t>
            </a:r>
            <a:endParaRPr lang="en-US" sz="2000" dirty="0" smtClean="0"/>
          </a:p>
          <a:p>
            <a:pPr algn="just"/>
            <a:r>
              <a:rPr lang="en-US" sz="2000" dirty="0" smtClean="0"/>
              <a:t>They </a:t>
            </a:r>
            <a:r>
              <a:rPr lang="en-US" sz="2000" dirty="0"/>
              <a:t>move in </a:t>
            </a:r>
            <a:r>
              <a:rPr lang="en-US" sz="2000" dirty="0" smtClean="0"/>
              <a:t>the membrane </a:t>
            </a:r>
            <a:r>
              <a:rPr lang="en-US" sz="2000" dirty="0"/>
              <a:t>matrix and they increase or decrease in number (called </a:t>
            </a:r>
            <a:r>
              <a:rPr lang="en-US" sz="2000" b="1" dirty="0" smtClean="0"/>
              <a:t>down regulation</a:t>
            </a:r>
            <a:r>
              <a:rPr lang="en-US" sz="2000" b="1" dirty="0"/>
              <a:t>) in order to modulate the response, i.e. with the object </a:t>
            </a:r>
            <a:r>
              <a:rPr lang="en-US" sz="2000" b="1" dirty="0" smtClean="0"/>
              <a:t>of </a:t>
            </a:r>
            <a:r>
              <a:rPr lang="en-US" sz="2000" dirty="0" smtClean="0"/>
              <a:t>maintaining </a:t>
            </a:r>
            <a:r>
              <a:rPr lang="en-US" sz="2000" dirty="0"/>
              <a:t>the response within a normal range. </a:t>
            </a:r>
            <a:endParaRPr lang="en-US" sz="2000" dirty="0" smtClean="0"/>
          </a:p>
          <a:p>
            <a:pPr algn="just"/>
            <a:r>
              <a:rPr lang="en-US" sz="2000" dirty="0" smtClean="0"/>
              <a:t>When </a:t>
            </a:r>
            <a:r>
              <a:rPr lang="en-US" sz="2000" dirty="0"/>
              <a:t>the insulin </a:t>
            </a:r>
            <a:r>
              <a:rPr lang="en-US" sz="2000" dirty="0" smtClean="0"/>
              <a:t>stimulus increases </a:t>
            </a:r>
            <a:r>
              <a:rPr lang="en-US" sz="2000" dirty="0"/>
              <a:t>tremendously, as it does in Type II diabetics, the </a:t>
            </a:r>
            <a:r>
              <a:rPr lang="en-US" sz="2000" dirty="0" smtClean="0"/>
              <a:t>receptors decrease </a:t>
            </a:r>
            <a:r>
              <a:rPr lang="en-US" sz="2000" dirty="0"/>
              <a:t>in number and the receptor proteins may be deficient or abnormal</a:t>
            </a:r>
            <a:r>
              <a:rPr lang="en-US" sz="2000" dirty="0" smtClean="0"/>
              <a:t>.</a:t>
            </a:r>
          </a:p>
          <a:p>
            <a:pPr algn="just">
              <a:buNone/>
            </a:pPr>
            <a:r>
              <a:rPr lang="en-US" sz="2400" b="1" u="sng" dirty="0" smtClean="0"/>
              <a:t>Treatment of Type II – NIDDM</a:t>
            </a:r>
          </a:p>
          <a:p>
            <a:r>
              <a:rPr lang="en-US" sz="2000" dirty="0" smtClean="0"/>
              <a:t>Insulin analogs – stimulate receptors better than insulin</a:t>
            </a:r>
          </a:p>
          <a:p>
            <a:r>
              <a:rPr lang="en-US" sz="2000" dirty="0" smtClean="0"/>
              <a:t>Drugs which increase insulin binding and glucose utilization in muscles.</a:t>
            </a:r>
          </a:p>
          <a:p>
            <a:r>
              <a:rPr lang="en-US" sz="2000" dirty="0" smtClean="0"/>
              <a:t>Coordinate with diet (reduced carbohydrates) and exercise (significantly improves effectiveness).</a:t>
            </a:r>
          </a:p>
          <a:p>
            <a:pPr algn="just"/>
            <a:endParaRPr lang="en-US"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err="1"/>
              <a:t>Keto</a:t>
            </a:r>
            <a:r>
              <a:rPr lang="en-US" dirty="0"/>
              <a:t> acidosis is not usually a risk in NIDDM because these individuals </a:t>
            </a:r>
            <a:r>
              <a:rPr lang="en-US" dirty="0" smtClean="0"/>
              <a:t>do not </a:t>
            </a:r>
            <a:r>
              <a:rPr lang="en-US" dirty="0"/>
              <a:t>rely solely on fats for metabolism, even when untreated. </a:t>
            </a:r>
            <a:endParaRPr lang="en-US" dirty="0" smtClean="0"/>
          </a:p>
          <a:p>
            <a:pPr algn="just"/>
            <a:r>
              <a:rPr lang="en-US" dirty="0" smtClean="0"/>
              <a:t>However </a:t>
            </a:r>
            <a:r>
              <a:rPr lang="en-US" dirty="0"/>
              <a:t>it </a:t>
            </a:r>
            <a:r>
              <a:rPr lang="en-US" dirty="0" smtClean="0"/>
              <a:t>may occur </a:t>
            </a:r>
            <a:r>
              <a:rPr lang="en-US" dirty="0"/>
              <a:t>in NIDDM when insulin secretion has been eliminated by burnout </a:t>
            </a:r>
            <a:r>
              <a:rPr lang="en-US" dirty="0" smtClean="0"/>
              <a:t>of the </a:t>
            </a:r>
            <a:r>
              <a:rPr lang="en-US" dirty="0"/>
              <a:t>beta Islet cells. </a:t>
            </a:r>
            <a:endParaRPr lang="en-US" dirty="0" smtClean="0"/>
          </a:p>
          <a:p>
            <a:pPr algn="just"/>
            <a:r>
              <a:rPr lang="en-US" dirty="0" smtClean="0"/>
              <a:t>More </a:t>
            </a:r>
            <a:r>
              <a:rPr lang="en-US" dirty="0"/>
              <a:t>likely it is a complication of kidney or liver failure </a:t>
            </a:r>
            <a:r>
              <a:rPr lang="en-US" dirty="0" smtClean="0"/>
              <a:t>in these </a:t>
            </a:r>
            <a:r>
              <a:rPr lang="en-US" dirty="0"/>
              <a:t>patients.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Hyperglycemia</a:t>
            </a:r>
          </a:p>
        </p:txBody>
      </p:sp>
      <p:sp>
        <p:nvSpPr>
          <p:cNvPr id="3" name="Content Placeholder 2"/>
          <p:cNvSpPr>
            <a:spLocks noGrp="1"/>
          </p:cNvSpPr>
          <p:nvPr>
            <p:ph idx="1"/>
          </p:nvPr>
        </p:nvSpPr>
        <p:spPr/>
        <p:txBody>
          <a:bodyPr>
            <a:noAutofit/>
          </a:bodyPr>
          <a:lstStyle/>
          <a:p>
            <a:r>
              <a:rPr lang="en-US" sz="2000" dirty="0"/>
              <a:t>Increases blood </a:t>
            </a:r>
            <a:r>
              <a:rPr lang="en-US" sz="2000" dirty="0" err="1"/>
              <a:t>osmolarity</a:t>
            </a:r>
            <a:r>
              <a:rPr lang="en-US" sz="2000" dirty="0"/>
              <a:t> </a:t>
            </a:r>
            <a:r>
              <a:rPr lang="en-US" sz="2000" dirty="0" smtClean="0"/>
              <a:t>– which causes dehydration of tissues. </a:t>
            </a:r>
          </a:p>
          <a:p>
            <a:r>
              <a:rPr lang="en-US" sz="2000" dirty="0" smtClean="0"/>
              <a:t>This interferes with electrolyte and water transport and ultimately transport of nutrients and wastes. </a:t>
            </a:r>
          </a:p>
          <a:p>
            <a:r>
              <a:rPr lang="en-US" sz="2000" dirty="0" smtClean="0"/>
              <a:t>Cells and tissues break down. </a:t>
            </a:r>
          </a:p>
          <a:p>
            <a:r>
              <a:rPr lang="en-US" sz="2000" dirty="0" smtClean="0"/>
              <a:t>Among the first to show damage are the small vessels in the retina. These can be easily visualized with an ophthalmoscope, and this technique, together with urinalysis, remains one of the most important diagnostic tools for diabetes. </a:t>
            </a:r>
          </a:p>
          <a:p>
            <a:r>
              <a:rPr lang="en-US" sz="2000" dirty="0" smtClean="0"/>
              <a:t>Vessels in other tissues break down as well, and this destruction of vasculature leads to hypoxia and ischemia of body tissues including the retina, kidneys, limbs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pPr algn="just"/>
            <a:r>
              <a:rPr lang="en-US" b="1" dirty="0"/>
              <a:t>Hypoglycemia - low blood glucose level can result from: </a:t>
            </a:r>
            <a:endParaRPr lang="en-US" b="1" dirty="0" smtClean="0"/>
          </a:p>
          <a:p>
            <a:pPr algn="just"/>
            <a:r>
              <a:rPr lang="en-US" b="1" u="sng" dirty="0" smtClean="0"/>
              <a:t>1</a:t>
            </a:r>
            <a:r>
              <a:rPr lang="en-US" b="1" u="sng" dirty="0"/>
              <a:t>) </a:t>
            </a:r>
            <a:r>
              <a:rPr lang="en-US" b="1" u="sng" dirty="0" err="1" smtClean="0"/>
              <a:t>Hyposecretion</a:t>
            </a:r>
            <a:r>
              <a:rPr lang="en-US" b="1" u="sng" dirty="0" smtClean="0"/>
              <a:t> of </a:t>
            </a:r>
            <a:r>
              <a:rPr lang="en-US" b="1" u="sng" dirty="0"/>
              <a:t>glucagon. The alpha cells may also be damaged and insufficient</a:t>
            </a:r>
          </a:p>
          <a:p>
            <a:pPr lvl="1" algn="just"/>
            <a:r>
              <a:rPr lang="en-US" dirty="0" smtClean="0"/>
              <a:t>This </a:t>
            </a:r>
            <a:r>
              <a:rPr lang="en-US" dirty="0"/>
              <a:t>leads to hypoglycemia during the </a:t>
            </a:r>
            <a:r>
              <a:rPr lang="en-US" dirty="0" smtClean="0"/>
              <a:t>early post-absorptive </a:t>
            </a:r>
            <a:r>
              <a:rPr lang="en-US" dirty="0"/>
              <a:t>phase. </a:t>
            </a:r>
            <a:endParaRPr lang="en-US" dirty="0" smtClean="0"/>
          </a:p>
          <a:p>
            <a:pPr lvl="1" algn="just"/>
            <a:r>
              <a:rPr lang="en-US" dirty="0" smtClean="0"/>
              <a:t>But </a:t>
            </a:r>
            <a:r>
              <a:rPr lang="en-US" dirty="0"/>
              <a:t>this condition is transitory because reversal </a:t>
            </a:r>
            <a:r>
              <a:rPr lang="en-US" dirty="0" smtClean="0"/>
              <a:t>will occur </a:t>
            </a:r>
            <a:r>
              <a:rPr lang="en-US" dirty="0"/>
              <a:t>as the declining blood glucose stimulates the hypothalamus to </a:t>
            </a:r>
            <a:r>
              <a:rPr lang="en-US" dirty="0" smtClean="0"/>
              <a:t>cause adrenal </a:t>
            </a:r>
            <a:r>
              <a:rPr lang="en-US" dirty="0" err="1"/>
              <a:t>medullary</a:t>
            </a:r>
            <a:r>
              <a:rPr lang="en-US" dirty="0"/>
              <a:t> release of epinephrine. </a:t>
            </a:r>
            <a:endParaRPr lang="en-US" dirty="0" smtClean="0"/>
          </a:p>
          <a:p>
            <a:pPr lvl="1" algn="just"/>
            <a:r>
              <a:rPr lang="en-US" dirty="0" smtClean="0"/>
              <a:t>Epinephrine </a:t>
            </a:r>
            <a:r>
              <a:rPr lang="en-US" dirty="0"/>
              <a:t>will bring </a:t>
            </a:r>
            <a:r>
              <a:rPr lang="en-US" dirty="0" smtClean="0"/>
              <a:t>glucose levels </a:t>
            </a:r>
            <a:r>
              <a:rPr lang="en-US" dirty="0"/>
              <a:t>back up through </a:t>
            </a:r>
            <a:r>
              <a:rPr lang="en-US" dirty="0" err="1"/>
              <a:t>glycogenolysis</a:t>
            </a:r>
            <a:r>
              <a:rPr lang="en-US" dirty="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019800"/>
          </a:xfrm>
        </p:spPr>
        <p:txBody>
          <a:bodyPr>
            <a:noAutofit/>
          </a:bodyPr>
          <a:lstStyle/>
          <a:p>
            <a:r>
              <a:rPr lang="en-US" sz="2000" b="1" dirty="0"/>
              <a:t>2) </a:t>
            </a:r>
            <a:r>
              <a:rPr lang="en-US" sz="2000" b="1" dirty="0" smtClean="0"/>
              <a:t>Reactive </a:t>
            </a:r>
            <a:r>
              <a:rPr lang="en-US" sz="2000" b="1" dirty="0"/>
              <a:t>hypoglycemia. </a:t>
            </a:r>
            <a:endParaRPr lang="en-US" sz="2000" b="1" dirty="0" smtClean="0"/>
          </a:p>
          <a:p>
            <a:r>
              <a:rPr lang="en-US" sz="2000" b="1" dirty="0" smtClean="0"/>
              <a:t>This </a:t>
            </a:r>
            <a:r>
              <a:rPr lang="en-US" sz="2000" b="1" dirty="0"/>
              <a:t>is a condition often preceding </a:t>
            </a:r>
            <a:r>
              <a:rPr lang="en-US" sz="2000" b="1" dirty="0" smtClean="0"/>
              <a:t>and </a:t>
            </a:r>
            <a:r>
              <a:rPr lang="en-US" sz="2000" dirty="0" smtClean="0"/>
              <a:t>presaging </a:t>
            </a:r>
            <a:r>
              <a:rPr lang="en-US" sz="2000" dirty="0"/>
              <a:t>NIDDM. </a:t>
            </a:r>
            <a:endParaRPr lang="en-US" sz="2000" dirty="0" smtClean="0"/>
          </a:p>
          <a:p>
            <a:r>
              <a:rPr lang="en-US" sz="2000" dirty="0" smtClean="0"/>
              <a:t>In </a:t>
            </a:r>
            <a:r>
              <a:rPr lang="en-US" sz="2000" dirty="0"/>
              <a:t>individuals said to be "carbohydrate sensitive" </a:t>
            </a:r>
            <a:r>
              <a:rPr lang="en-US" sz="2000" dirty="0" smtClean="0"/>
              <a:t>the pancreas </a:t>
            </a:r>
            <a:r>
              <a:rPr lang="en-US" sz="2000" dirty="0"/>
              <a:t>exhibits an exaggerated response to rising blood glucose after </a:t>
            </a:r>
            <a:r>
              <a:rPr lang="en-US" sz="2000" dirty="0" smtClean="0"/>
              <a:t>a carbohydrate-rich </a:t>
            </a:r>
            <a:r>
              <a:rPr lang="en-US" sz="2000" dirty="0"/>
              <a:t>meal. </a:t>
            </a:r>
            <a:endParaRPr lang="en-US" sz="2000" dirty="0" smtClean="0"/>
          </a:p>
          <a:p>
            <a:r>
              <a:rPr lang="en-US" sz="2000" dirty="0" smtClean="0"/>
              <a:t>This </a:t>
            </a:r>
            <a:r>
              <a:rPr lang="en-US" sz="2000" dirty="0"/>
              <a:t>will produce </a:t>
            </a:r>
            <a:r>
              <a:rPr lang="en-US" sz="2000" dirty="0" err="1"/>
              <a:t>hypersecretion</a:t>
            </a:r>
            <a:r>
              <a:rPr lang="en-US" sz="2000" dirty="0"/>
              <a:t> of insulin </a:t>
            </a:r>
            <a:r>
              <a:rPr lang="en-US" sz="2000" dirty="0" smtClean="0"/>
              <a:t>causing the </a:t>
            </a:r>
            <a:r>
              <a:rPr lang="en-US" sz="2000" dirty="0"/>
              <a:t>plasma glucose level to plummet. </a:t>
            </a:r>
            <a:endParaRPr lang="en-US" sz="2000" dirty="0" smtClean="0"/>
          </a:p>
          <a:p>
            <a:r>
              <a:rPr lang="en-US" sz="2000" dirty="0" smtClean="0"/>
              <a:t>These </a:t>
            </a:r>
            <a:r>
              <a:rPr lang="en-US" sz="2000" dirty="0"/>
              <a:t>individuals feel weak and </a:t>
            </a:r>
            <a:r>
              <a:rPr lang="en-US" sz="2000" dirty="0" smtClean="0"/>
              <a:t>may faint </a:t>
            </a:r>
            <a:r>
              <a:rPr lang="en-US" sz="2000" dirty="0"/>
              <a:t>due to the hypoglycemia which results, about an hour after the meal.</a:t>
            </a:r>
          </a:p>
          <a:p>
            <a:r>
              <a:rPr lang="en-US" sz="2000" dirty="0"/>
              <a:t>The usual response is to quickly eat some sugar-rich food, which </a:t>
            </a:r>
            <a:r>
              <a:rPr lang="en-US" sz="2000" dirty="0" smtClean="0"/>
              <a:t>does reverse </a:t>
            </a:r>
            <a:r>
              <a:rPr lang="en-US" sz="2000" dirty="0"/>
              <a:t>the hypoglycemia. But this only compounds the problem over </a:t>
            </a:r>
            <a:r>
              <a:rPr lang="en-US" sz="2000" dirty="0" smtClean="0"/>
              <a:t>the long </a:t>
            </a:r>
            <a:r>
              <a:rPr lang="en-US" sz="2000" dirty="0"/>
              <a:t>term. </a:t>
            </a:r>
            <a:endParaRPr lang="en-US" sz="2000" dirty="0" smtClean="0"/>
          </a:p>
          <a:p>
            <a:r>
              <a:rPr lang="en-US" sz="2000" dirty="0" smtClean="0"/>
              <a:t>The </a:t>
            </a:r>
            <a:r>
              <a:rPr lang="en-US" sz="2000" dirty="0"/>
              <a:t>solution is to reduce the carbohydrate in the meal, replacing </a:t>
            </a:r>
            <a:r>
              <a:rPr lang="en-US" sz="2000" dirty="0" smtClean="0"/>
              <a:t>it with </a:t>
            </a:r>
            <a:r>
              <a:rPr lang="en-US" sz="2000" dirty="0"/>
              <a:t>protein. And to exercise before or after the meal. </a:t>
            </a:r>
            <a:endParaRPr lang="en-US" sz="2000" dirty="0" smtClean="0"/>
          </a:p>
          <a:p>
            <a:r>
              <a:rPr lang="en-US" sz="2000" dirty="0" smtClean="0"/>
              <a:t>This releases epinephrine </a:t>
            </a:r>
            <a:r>
              <a:rPr lang="en-US" sz="2000" dirty="0"/>
              <a:t>which helps to keep the plasma glucose level up. </a:t>
            </a:r>
            <a:endParaRPr lang="en-US" sz="2000" dirty="0" smtClean="0"/>
          </a:p>
          <a:p>
            <a:r>
              <a:rPr lang="en-US" sz="2000" dirty="0" smtClean="0"/>
              <a:t>Many </a:t>
            </a:r>
            <a:r>
              <a:rPr lang="en-US" sz="2000" dirty="0"/>
              <a:t>of </a:t>
            </a:r>
            <a:r>
              <a:rPr lang="en-US" sz="2000" dirty="0" smtClean="0"/>
              <a:t>us experience </a:t>
            </a:r>
            <a:r>
              <a:rPr lang="en-US" sz="2000" dirty="0"/>
              <a:t>hunger about an hour after a sugar-rich meal. </a:t>
            </a:r>
            <a:endParaRPr lang="en-US" sz="2000" dirty="0" smtClean="0"/>
          </a:p>
          <a:p>
            <a:r>
              <a:rPr lang="en-US" sz="2000" dirty="0" smtClean="0"/>
              <a:t>But individuals with </a:t>
            </a:r>
            <a:r>
              <a:rPr lang="en-US" sz="2000" dirty="0"/>
              <a:t>reactive hypoglycemia this is in the extreme with weakness, </a:t>
            </a:r>
            <a:r>
              <a:rPr lang="en-US" sz="2000" dirty="0" smtClean="0"/>
              <a:t>shaking, and </a:t>
            </a:r>
            <a:r>
              <a:rPr lang="en-US" sz="2000" dirty="0"/>
              <a:t>even blackouts occurring.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Endocrine Glands</a:t>
            </a:r>
            <a:br>
              <a:rPr lang="en-US" b="1" dirty="0" smtClean="0"/>
            </a:br>
            <a:endParaRPr lang="en-US" dirty="0"/>
          </a:p>
        </p:txBody>
      </p:sp>
      <p:sp>
        <p:nvSpPr>
          <p:cNvPr id="3" name="Content Placeholder 2"/>
          <p:cNvSpPr>
            <a:spLocks noGrp="1"/>
          </p:cNvSpPr>
          <p:nvPr>
            <p:ph idx="1"/>
          </p:nvPr>
        </p:nvSpPr>
        <p:spPr>
          <a:xfrm>
            <a:off x="457200" y="2316480"/>
            <a:ext cx="8229600" cy="4389120"/>
          </a:xfrm>
        </p:spPr>
        <p:txBody>
          <a:bodyPr>
            <a:normAutofit fontScale="85000" lnSpcReduction="20000"/>
          </a:bodyPr>
          <a:lstStyle/>
          <a:p>
            <a:r>
              <a:rPr lang="en-US" dirty="0" smtClean="0"/>
              <a:t>Hypothalamus (has both neural functions and releases hormones)</a:t>
            </a:r>
          </a:p>
          <a:p>
            <a:r>
              <a:rPr lang="en-US" dirty="0" smtClean="0"/>
              <a:t>Pancreas (produces both hormones and exocrine products)</a:t>
            </a:r>
          </a:p>
          <a:p>
            <a:r>
              <a:rPr lang="en-US" dirty="0" smtClean="0"/>
              <a:t>Gonads (produce both hormones and exocrine products)</a:t>
            </a:r>
            <a:br>
              <a:rPr lang="en-US" dirty="0" smtClean="0"/>
            </a:br>
            <a:endParaRPr lang="en-US" dirty="0" smtClean="0"/>
          </a:p>
          <a:p>
            <a:r>
              <a:rPr lang="en-US" dirty="0" smtClean="0"/>
              <a:t>Other tissues and organs also produce hormones – adipose cells, cells of the small intestine, stomach, kidneys, and heart</a:t>
            </a:r>
          </a:p>
          <a:p>
            <a:r>
              <a:rPr lang="en-US" dirty="0" smtClean="0"/>
              <a:t> </a:t>
            </a:r>
          </a:p>
          <a:p>
            <a:endParaRPr lang="en-US" dirty="0"/>
          </a:p>
        </p:txBody>
      </p:sp>
      <p:pic>
        <p:nvPicPr>
          <p:cNvPr id="4" name="Picture 5" descr="GHR GOLD, ghrenewu, hghr-gold - The pituitary gland can produce as much HGH in old age as in youth if properly stimulated. "/>
          <p:cNvPicPr>
            <a:picLocks noChangeAspect="1" noChangeArrowheads="1"/>
          </p:cNvPicPr>
          <p:nvPr/>
        </p:nvPicPr>
        <p:blipFill>
          <a:blip r:embed="rId2"/>
          <a:srcRect/>
          <a:stretch>
            <a:fillRect/>
          </a:stretch>
        </p:blipFill>
        <p:spPr bwMode="auto">
          <a:xfrm>
            <a:off x="7239000" y="0"/>
            <a:ext cx="19050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221163"/>
          </a:xfrm>
        </p:spPr>
        <p:txBody>
          <a:bodyPr>
            <a:noAutofit/>
          </a:bodyPr>
          <a:lstStyle/>
          <a:p>
            <a:pPr algn="just"/>
            <a:r>
              <a:rPr lang="en-US" sz="2400" b="1" u="sng" dirty="0" smtClean="0">
                <a:solidFill>
                  <a:srgbClr val="FF0000"/>
                </a:solidFill>
              </a:rPr>
              <a:t>1</a:t>
            </a:r>
            <a:r>
              <a:rPr lang="en-US" sz="2400" b="1" u="sng" dirty="0">
                <a:solidFill>
                  <a:srgbClr val="FF0000"/>
                </a:solidFill>
              </a:rPr>
              <a:t>. </a:t>
            </a:r>
            <a:r>
              <a:rPr lang="en-US" sz="2400" b="1" i="1" u="sng" dirty="0">
                <a:solidFill>
                  <a:srgbClr val="FF0000"/>
                </a:solidFill>
              </a:rPr>
              <a:t>Neurotransmitters </a:t>
            </a:r>
            <a:r>
              <a:rPr lang="en-US" sz="2400" i="1" dirty="0"/>
              <a:t>are released by axon terminals of neurons into </a:t>
            </a:r>
            <a:r>
              <a:rPr lang="en-US" sz="2400" i="1" dirty="0" smtClean="0"/>
              <a:t>the </a:t>
            </a:r>
            <a:r>
              <a:rPr lang="en-US" sz="2400" dirty="0" smtClean="0"/>
              <a:t>synaptic </a:t>
            </a:r>
            <a:r>
              <a:rPr lang="en-US" sz="2400" dirty="0"/>
              <a:t>junctions and act locally to control nerve cell </a:t>
            </a:r>
            <a:r>
              <a:rPr lang="en-US" sz="2400" dirty="0" smtClean="0"/>
              <a:t>functions</a:t>
            </a:r>
          </a:p>
          <a:p>
            <a:pPr marL="0" indent="0" algn="just">
              <a:buNone/>
            </a:pPr>
            <a:endParaRPr lang="en-US" sz="2400" dirty="0"/>
          </a:p>
          <a:p>
            <a:pPr algn="just"/>
            <a:endParaRPr lang="en-US" sz="2400" b="1" u="sng" dirty="0" smtClean="0">
              <a:solidFill>
                <a:srgbClr val="FF0000"/>
              </a:solidFill>
            </a:endParaRPr>
          </a:p>
          <a:p>
            <a:pPr algn="just"/>
            <a:r>
              <a:rPr lang="en-US" sz="2400" b="1" u="sng" dirty="0" smtClean="0">
                <a:solidFill>
                  <a:srgbClr val="FF0000"/>
                </a:solidFill>
              </a:rPr>
              <a:t>2</a:t>
            </a:r>
            <a:r>
              <a:rPr lang="en-US" sz="2400" b="1" u="sng" dirty="0">
                <a:solidFill>
                  <a:srgbClr val="FF0000"/>
                </a:solidFill>
              </a:rPr>
              <a:t>. </a:t>
            </a:r>
            <a:r>
              <a:rPr lang="en-US" sz="2400" b="1" i="1" u="sng" dirty="0">
                <a:solidFill>
                  <a:srgbClr val="FF0000"/>
                </a:solidFill>
              </a:rPr>
              <a:t>Endocrine hormones </a:t>
            </a:r>
            <a:r>
              <a:rPr lang="en-US" sz="2400" i="1" dirty="0"/>
              <a:t>are released by glands </a:t>
            </a:r>
            <a:r>
              <a:rPr lang="en-US" sz="2400" i="1" dirty="0" smtClean="0"/>
              <a:t>into the </a:t>
            </a:r>
            <a:r>
              <a:rPr lang="en-US" sz="2400" dirty="0" smtClean="0"/>
              <a:t>circulating </a:t>
            </a:r>
            <a:r>
              <a:rPr lang="en-US" sz="2400" dirty="0"/>
              <a:t>blood and influence the function of cells at another location </a:t>
            </a:r>
            <a:r>
              <a:rPr lang="en-US" sz="2400" dirty="0" smtClean="0"/>
              <a:t>in the </a:t>
            </a:r>
            <a:r>
              <a:rPr lang="en-US" sz="2400" dirty="0"/>
              <a:t>body</a:t>
            </a:r>
            <a:r>
              <a:rPr lang="en-US" sz="2400" dirty="0" smtClean="0"/>
              <a:t>.</a:t>
            </a:r>
            <a:endParaRPr lang="en-US" sz="2400" dirty="0"/>
          </a:p>
        </p:txBody>
      </p:sp>
      <p:pic>
        <p:nvPicPr>
          <p:cNvPr id="4" name="Picture 4" descr="C:\1\anim_nerve.gif"/>
          <p:cNvPicPr>
            <a:picLocks noChangeAspect="1" noChangeArrowheads="1" noCrop="1"/>
          </p:cNvPicPr>
          <p:nvPr/>
        </p:nvPicPr>
        <p:blipFill>
          <a:blip r:embed="rId2"/>
          <a:srcRect/>
          <a:stretch>
            <a:fillRect/>
          </a:stretch>
        </p:blipFill>
        <p:spPr bwMode="auto">
          <a:xfrm rot="5400000">
            <a:off x="6057900" y="876300"/>
            <a:ext cx="381000" cy="457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3638</Words>
  <Application>Microsoft Office PowerPoint</Application>
  <PresentationFormat>On-screen Show (4:3)</PresentationFormat>
  <Paragraphs>472</Paragraphs>
  <Slides>77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Image</vt:lpstr>
      <vt:lpstr>PowerPoint Presentation</vt:lpstr>
      <vt:lpstr>Homeostasis</vt:lpstr>
      <vt:lpstr>Regulation</vt:lpstr>
      <vt:lpstr>PowerPoint Presentation</vt:lpstr>
      <vt:lpstr>Hormones travel via the bloodstream to target cells</vt:lpstr>
      <vt:lpstr>Principal functions of the endocrine system</vt:lpstr>
      <vt:lpstr>Glands</vt:lpstr>
      <vt:lpstr>Endocrine Glands </vt:lpstr>
      <vt:lpstr>PowerPoint Presentation</vt:lpstr>
      <vt:lpstr>PowerPoint Presentation</vt:lpstr>
      <vt:lpstr>Endocrine vs. Nervous System</vt:lpstr>
      <vt:lpstr>Types of humoral signalization</vt:lpstr>
      <vt:lpstr>Types of cell-to-cell signaling</vt:lpstr>
      <vt:lpstr>Hormone</vt:lpstr>
      <vt:lpstr>Major hormones and systems</vt:lpstr>
      <vt:lpstr>PowerPoint Presentation</vt:lpstr>
      <vt:lpstr>Chemical Structure and Synthesis of Hormones  </vt:lpstr>
      <vt:lpstr>Peptide/protein hormones</vt:lpstr>
      <vt:lpstr>Steroid hormones</vt:lpstr>
      <vt:lpstr>Types of steroid hormones</vt:lpstr>
      <vt:lpstr>Steroid hormones</vt:lpstr>
      <vt:lpstr>Amine hormones</vt:lpstr>
      <vt:lpstr>Thyroid Hormone</vt:lpstr>
      <vt:lpstr>Catecholamine hormones</vt:lpstr>
      <vt:lpstr>Transport of Hormones in the Blood</vt:lpstr>
      <vt:lpstr>Transport of hormones</vt:lpstr>
      <vt:lpstr>Onset of Hormone Secretion After a Stimulus, and Duration of Action of Different Hormones</vt:lpstr>
      <vt:lpstr>Concentrations of Hormones in the Circulating Blood, and Hormonal Secretion Rates.</vt:lpstr>
      <vt:lpstr>Control of Endocrine Activity</vt:lpstr>
      <vt:lpstr>Control of Endocrine Activity</vt:lpstr>
      <vt:lpstr>Control of Endocrine Activity</vt:lpstr>
      <vt:lpstr>Endocrine gland stimuli</vt:lpstr>
      <vt:lpstr>Hormonal stimuli</vt:lpstr>
      <vt:lpstr>PowerPoint Presentation</vt:lpstr>
      <vt:lpstr>Humoral stimuli</vt:lpstr>
      <vt:lpstr>Neural stimuli</vt:lpstr>
      <vt:lpstr>Feedback Control of Hormone Production</vt:lpstr>
      <vt:lpstr>Feedback control</vt:lpstr>
      <vt:lpstr>Cyclical Variations Occur in Hormone Release.  </vt:lpstr>
      <vt:lpstr>Clearance” of Hormones from the Blood</vt:lpstr>
      <vt:lpstr>PowerPoint Presentation</vt:lpstr>
      <vt:lpstr>Mechanism of hormone action</vt:lpstr>
      <vt:lpstr>Magnitude of response </vt:lpstr>
      <vt:lpstr>Measuring hormones</vt:lpstr>
      <vt:lpstr>PowerPoint Presentation</vt:lpstr>
      <vt:lpstr>Hypothalamus </vt:lpstr>
      <vt:lpstr>PowerPoint Presentation</vt:lpstr>
      <vt:lpstr>PowerPoint Presentation</vt:lpstr>
      <vt:lpstr>Pituitary (also called Hypophysis) </vt:lpstr>
      <vt:lpstr>Hormones of the Anterior Pituitary Gland (Adenohypophysis)</vt:lpstr>
      <vt:lpstr>PowerPoint Presentation</vt:lpstr>
      <vt:lpstr>Disorders Associated with Growth Hormone </vt:lpstr>
      <vt:lpstr> </vt:lpstr>
      <vt:lpstr>PowerPoint Presentation</vt:lpstr>
      <vt:lpstr>PowerPoint Presentation</vt:lpstr>
      <vt:lpstr>Hormones of the Posterior Pituitary Gland (Neurohypophysis) </vt:lpstr>
      <vt:lpstr>PowerPoint Presentation</vt:lpstr>
      <vt:lpstr>Thyroid Glands </vt:lpstr>
      <vt:lpstr>PowerPoint Presentation</vt:lpstr>
      <vt:lpstr>Disorders of the Thyroid </vt:lpstr>
      <vt:lpstr>Parathyroid Glands </vt:lpstr>
      <vt:lpstr>PowerPoint Presentation</vt:lpstr>
      <vt:lpstr>Adrenal Glands </vt:lpstr>
      <vt:lpstr>  Adrenal Cortex </vt:lpstr>
      <vt:lpstr>Adrenal Medulla </vt:lpstr>
      <vt:lpstr>PowerPoint Presentation</vt:lpstr>
      <vt:lpstr>Pancreas </vt:lpstr>
      <vt:lpstr>PowerPoint Presentation</vt:lpstr>
      <vt:lpstr>The gonads - secretion of the male and female sex hormones occurs in </vt:lpstr>
      <vt:lpstr>Diabetes Mellitus Type I - insulin dependent diabetes mellitus IDDM </vt:lpstr>
      <vt:lpstr>Type I, Insulin Dependent Diabetes Mellitus, IDDM</vt:lpstr>
      <vt:lpstr>Type II – Non Insulin dependent diabetes mellitus - NIDDM </vt:lpstr>
      <vt:lpstr>Type II - Non Insulin Dependent Diabetes Mellitus, NIDDM</vt:lpstr>
      <vt:lpstr>PowerPoint Presentation</vt:lpstr>
      <vt:lpstr>Effects of Hyperglycemia</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dc:creator>
  <cp:lastModifiedBy>dell</cp:lastModifiedBy>
  <cp:revision>3</cp:revision>
  <dcterms:created xsi:type="dcterms:W3CDTF">2011-05-14T06:22:46Z</dcterms:created>
  <dcterms:modified xsi:type="dcterms:W3CDTF">2012-04-16T19:31:49Z</dcterms:modified>
</cp:coreProperties>
</file>