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9" r:id="rId1"/>
    <p:sldMasterId id="2147483847" r:id="rId2"/>
  </p:sldMasterIdLst>
  <p:notesMasterIdLst>
    <p:notesMasterId r:id="rId82"/>
  </p:notesMasterIdLst>
  <p:handoutMasterIdLst>
    <p:handoutMasterId r:id="rId83"/>
  </p:handoutMasterIdLst>
  <p:sldIdLst>
    <p:sldId id="259" r:id="rId3"/>
    <p:sldId id="347" r:id="rId4"/>
    <p:sldId id="307" r:id="rId5"/>
    <p:sldId id="278" r:id="rId6"/>
    <p:sldId id="270" r:id="rId7"/>
    <p:sldId id="365" r:id="rId8"/>
    <p:sldId id="288" r:id="rId9"/>
    <p:sldId id="287" r:id="rId10"/>
    <p:sldId id="290" r:id="rId11"/>
    <p:sldId id="291" r:id="rId12"/>
    <p:sldId id="271" r:id="rId13"/>
    <p:sldId id="300" r:id="rId14"/>
    <p:sldId id="286" r:id="rId15"/>
    <p:sldId id="294" r:id="rId16"/>
    <p:sldId id="303" r:id="rId17"/>
    <p:sldId id="304" r:id="rId18"/>
    <p:sldId id="295" r:id="rId19"/>
    <p:sldId id="296" r:id="rId20"/>
    <p:sldId id="297" r:id="rId21"/>
    <p:sldId id="298" r:id="rId22"/>
    <p:sldId id="299" r:id="rId23"/>
    <p:sldId id="323" r:id="rId24"/>
    <p:sldId id="313" r:id="rId25"/>
    <p:sldId id="312" r:id="rId26"/>
    <p:sldId id="314" r:id="rId27"/>
    <p:sldId id="315" r:id="rId28"/>
    <p:sldId id="316" r:id="rId29"/>
    <p:sldId id="317" r:id="rId30"/>
    <p:sldId id="346" r:id="rId31"/>
    <p:sldId id="340" r:id="rId32"/>
    <p:sldId id="341" r:id="rId33"/>
    <p:sldId id="344" r:id="rId34"/>
    <p:sldId id="353" r:id="rId35"/>
    <p:sldId id="354" r:id="rId36"/>
    <p:sldId id="355" r:id="rId37"/>
    <p:sldId id="358" r:id="rId38"/>
    <p:sldId id="363" r:id="rId39"/>
    <p:sldId id="351" r:id="rId40"/>
    <p:sldId id="387" r:id="rId41"/>
    <p:sldId id="388" r:id="rId42"/>
    <p:sldId id="389"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265" r:id="rId59"/>
    <p:sldId id="264" r:id="rId60"/>
    <p:sldId id="366" r:id="rId61"/>
    <p:sldId id="367" r:id="rId62"/>
    <p:sldId id="368"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93"/>
    <a:srgbClr val="FFDD71"/>
    <a:srgbClr val="000000"/>
    <a:srgbClr val="385D8A"/>
    <a:srgbClr val="4F81BD"/>
    <a:srgbClr val="FFFFFF"/>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900" autoAdjust="0"/>
    <p:restoredTop sz="64222" autoAdjust="0"/>
  </p:normalViewPr>
  <p:slideViewPr>
    <p:cSldViewPr>
      <p:cViewPr varScale="1">
        <p:scale>
          <a:sx n="74" d="100"/>
          <a:sy n="74" d="100"/>
        </p:scale>
        <p:origin x="-2694" y="-90"/>
      </p:cViewPr>
      <p:guideLst>
        <p:guide orient="horz" pos="3568"/>
        <p:guide orient="horz" pos="2016"/>
        <p:guide orient="horz" pos="4032"/>
        <p:guide pos="288"/>
        <p:guide pos="4896"/>
        <p:guide pos="2880"/>
        <p:guide pos="2016"/>
        <p:guide pos="3456"/>
      </p:guideLst>
    </p:cSldViewPr>
  </p:slid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110" d="100"/>
          <a:sy n="110" d="100"/>
        </p:scale>
        <p:origin x="-1728"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scatterChart>
        <c:scatterStyle val="lineMarker"/>
        <c:varyColors val="0"/>
        <c:ser>
          <c:idx val="0"/>
          <c:order val="0"/>
          <c:tx>
            <c:strRef>
              <c:f>Sheet1!$B$1</c:f>
              <c:strCache>
                <c:ptCount val="1"/>
                <c:pt idx="0">
                  <c:v>Y-Values</c:v>
                </c:pt>
              </c:strCache>
            </c:strRef>
          </c:tx>
          <c:spPr>
            <a:ln w="66675">
              <a:noFill/>
            </a:ln>
          </c:spPr>
          <c:dLbls>
            <c:dLbl>
              <c:idx val="2"/>
              <c:dLblPos val="r"/>
              <c:showLegendKey val="0"/>
              <c:showVal val="1"/>
              <c:showCatName val="1"/>
              <c:showSerName val="0"/>
              <c:showPercent val="0"/>
              <c:showBubbleSize val="0"/>
            </c:dLbl>
            <c:showLegendKey val="0"/>
            <c:showVal val="0"/>
            <c:showCatName val="0"/>
            <c:showSerName val="0"/>
            <c:showPercent val="0"/>
            <c:showBubbleSize val="0"/>
          </c:dLbls>
          <c:xVal>
            <c:numRef>
              <c:f>Sheet1!$A$2:$A$4</c:f>
              <c:numCache>
                <c:formatCode>General</c:formatCode>
                <c:ptCount val="3"/>
              </c:numCache>
            </c:numRef>
          </c:xVal>
          <c:yVal>
            <c:numRef>
              <c:f>Sheet1!$B$2:$B$4</c:f>
              <c:numCache>
                <c:formatCode>General</c:formatCode>
                <c:ptCount val="3"/>
              </c:numCache>
            </c:numRef>
          </c:yVal>
          <c:smooth val="0"/>
        </c:ser>
        <c:dLbls>
          <c:showLegendKey val="0"/>
          <c:showVal val="0"/>
          <c:showCatName val="0"/>
          <c:showSerName val="0"/>
          <c:showPercent val="0"/>
          <c:showBubbleSize val="0"/>
        </c:dLbls>
        <c:axId val="4492672"/>
        <c:axId val="4768896"/>
      </c:scatterChart>
      <c:valAx>
        <c:axId val="4492672"/>
        <c:scaling>
          <c:orientation val="minMax"/>
          <c:max val="2.9989999999999997"/>
          <c:min val="0"/>
        </c:scaling>
        <c:delete val="0"/>
        <c:axPos val="b"/>
        <c:majorGridlines>
          <c:spPr>
            <a:ln w="38100" cap="flat" cmpd="sng" algn="ctr">
              <a:solidFill>
                <a:schemeClr val="accent3"/>
              </a:solidFill>
              <a:prstDash val="solid"/>
            </a:ln>
            <a:effectLst>
              <a:outerShdw blurRad="40000" dist="23000" dir="5400000" rotWithShape="0">
                <a:srgbClr val="000000">
                  <a:alpha val="35000"/>
                </a:srgbClr>
              </a:outerShdw>
            </a:effectLst>
          </c:spPr>
        </c:majorGridlines>
        <c:numFmt formatCode="General" sourceLinked="1"/>
        <c:majorTickMark val="in"/>
        <c:minorTickMark val="none"/>
        <c:tickLblPos val="none"/>
        <c:crossAx val="4768896"/>
        <c:crossesAt val="0"/>
        <c:crossBetween val="midCat"/>
        <c:majorUnit val="1"/>
      </c:valAx>
      <c:valAx>
        <c:axId val="4768896"/>
        <c:scaling>
          <c:orientation val="minMax"/>
          <c:max val="2.9989999999999997"/>
          <c:min val="0"/>
        </c:scaling>
        <c:delete val="0"/>
        <c:axPos val="l"/>
        <c:majorGridlines>
          <c:spPr>
            <a:ln w="38100" cap="flat" cmpd="sng" algn="ctr">
              <a:solidFill>
                <a:schemeClr val="accent3"/>
              </a:solidFill>
              <a:prstDash val="solid"/>
            </a:ln>
            <a:effectLst>
              <a:outerShdw blurRad="40000" dist="23000" dir="5400000" rotWithShape="0">
                <a:srgbClr val="000000">
                  <a:alpha val="35000"/>
                </a:srgbClr>
              </a:outerShdw>
            </a:effectLst>
          </c:spPr>
        </c:majorGridlines>
        <c:numFmt formatCode="General" sourceLinked="1"/>
        <c:majorTickMark val="in"/>
        <c:minorTickMark val="none"/>
        <c:tickLblPos val="none"/>
        <c:crossAx val="4492672"/>
        <c:crossesAt val="0"/>
        <c:crossBetween val="midCat"/>
        <c:majorUnit val="1"/>
        <c:minorUnit val="4.0000000000000008E-2"/>
      </c:valA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    </c:v>
                </c:pt>
              </c:strCache>
            </c:strRef>
          </c:tx>
          <c:spPr>
            <a:noFill/>
            <a:ln>
              <a:noFill/>
            </a:ln>
            <a:effectLst/>
          </c:spPr>
          <c:invertIfNegative val="0"/>
          <c:cat>
            <c:strRef>
              <c:f>Sheet1!$A$2:$A$5</c:f>
              <c:strCache>
                <c:ptCount val="4"/>
                <c:pt idx="0">
                  <c:v>Windows 7</c:v>
                </c:pt>
                <c:pt idx="1">
                  <c:v>Windows Vista</c:v>
                </c:pt>
                <c:pt idx="2">
                  <c:v>Windows XP</c:v>
                </c:pt>
                <c:pt idx="3">
                  <c:v>Windows 2000</c:v>
                </c:pt>
              </c:strCache>
            </c:strRef>
          </c:cat>
          <c:val>
            <c:numRef>
              <c:f>Sheet1!$B$2:$B$5</c:f>
              <c:numCache>
                <c:formatCode>General</c:formatCode>
                <c:ptCount val="4"/>
                <c:pt idx="0">
                  <c:v>119</c:v>
                </c:pt>
                <c:pt idx="1">
                  <c:v>85</c:v>
                </c:pt>
                <c:pt idx="2">
                  <c:v>24</c:v>
                </c:pt>
                <c:pt idx="3">
                  <c:v>4</c:v>
                </c:pt>
              </c:numCache>
            </c:numRef>
          </c:val>
        </c:ser>
        <c:ser>
          <c:idx val="1"/>
          <c:order val="1"/>
          <c:tx>
            <c:strRef>
              <c:f>Sheet1!$C$1</c:f>
              <c:strCache>
                <c:ptCount val="1"/>
                <c:pt idx="0">
                  <c:v>Mainstream Support</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Windows 7</c:v>
                </c:pt>
                <c:pt idx="1">
                  <c:v>Windows Vista</c:v>
                </c:pt>
                <c:pt idx="2">
                  <c:v>Windows XP</c:v>
                </c:pt>
                <c:pt idx="3">
                  <c:v>Windows 2000</c:v>
                </c:pt>
              </c:strCache>
            </c:strRef>
          </c:cat>
          <c:val>
            <c:numRef>
              <c:f>Sheet1!$C$2:$C$5</c:f>
              <c:numCache>
                <c:formatCode>General</c:formatCode>
                <c:ptCount val="4"/>
                <c:pt idx="0">
                  <c:v>62.5</c:v>
                </c:pt>
                <c:pt idx="1">
                  <c:v>62.5</c:v>
                </c:pt>
                <c:pt idx="2">
                  <c:v>88.5</c:v>
                </c:pt>
                <c:pt idx="3">
                  <c:v>63</c:v>
                </c:pt>
              </c:numCache>
            </c:numRef>
          </c:val>
        </c:ser>
        <c:ser>
          <c:idx val="2"/>
          <c:order val="2"/>
          <c:tx>
            <c:strRef>
              <c:f>Sheet1!$D$1</c:f>
              <c:strCache>
                <c:ptCount val="1"/>
                <c:pt idx="0">
                  <c:v>Extended Support</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Windows 7</c:v>
                </c:pt>
                <c:pt idx="1">
                  <c:v>Windows Vista</c:v>
                </c:pt>
                <c:pt idx="2">
                  <c:v>Windows XP</c:v>
                </c:pt>
                <c:pt idx="3">
                  <c:v>Windows 2000</c:v>
                </c:pt>
              </c:strCache>
            </c:strRef>
          </c:cat>
          <c:val>
            <c:numRef>
              <c:f>Sheet1!$D$2:$D$5</c:f>
              <c:numCache>
                <c:formatCode>General</c:formatCode>
                <c:ptCount val="4"/>
                <c:pt idx="0">
                  <c:v>60</c:v>
                </c:pt>
                <c:pt idx="1">
                  <c:v>60</c:v>
                </c:pt>
                <c:pt idx="2">
                  <c:v>60</c:v>
                </c:pt>
                <c:pt idx="3">
                  <c:v>60.5</c:v>
                </c:pt>
              </c:numCache>
            </c:numRef>
          </c:val>
        </c:ser>
        <c:dLbls>
          <c:showLegendKey val="0"/>
          <c:showVal val="0"/>
          <c:showCatName val="0"/>
          <c:showSerName val="0"/>
          <c:showPercent val="0"/>
          <c:showBubbleSize val="0"/>
        </c:dLbls>
        <c:gapWidth val="150"/>
        <c:overlap val="100"/>
        <c:axId val="177250688"/>
        <c:axId val="177252224"/>
      </c:barChart>
      <c:catAx>
        <c:axId val="177250688"/>
        <c:scaling>
          <c:orientation val="minMax"/>
        </c:scaling>
        <c:delete val="0"/>
        <c:axPos val="l"/>
        <c:majorTickMark val="out"/>
        <c:minorTickMark val="none"/>
        <c:tickLblPos val="nextTo"/>
        <c:crossAx val="177252224"/>
        <c:crosses val="autoZero"/>
        <c:auto val="1"/>
        <c:lblAlgn val="ctr"/>
        <c:lblOffset val="100"/>
        <c:noMultiLvlLbl val="0"/>
      </c:catAx>
      <c:valAx>
        <c:axId val="177252224"/>
        <c:scaling>
          <c:orientation val="minMax"/>
        </c:scaling>
        <c:delete val="1"/>
        <c:axPos val="b"/>
        <c:numFmt formatCode="General" sourceLinked="1"/>
        <c:majorTickMark val="out"/>
        <c:minorTickMark val="none"/>
        <c:tickLblPos val="none"/>
        <c:crossAx val="17725068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35989009186351789"/>
          <c:y val="4.3361715547146171E-2"/>
          <c:w val="0.40265666010498785"/>
          <c:h val="0.8896247240618107"/>
        </c:manualLayout>
      </c:layout>
      <c:barChart>
        <c:barDir val="bar"/>
        <c:grouping val="clustered"/>
        <c:varyColors val="0"/>
        <c:ser>
          <c:idx val="0"/>
          <c:order val="0"/>
          <c:tx>
            <c:strRef>
              <c:f>Sheet1!$B$1</c:f>
              <c:strCache>
                <c:ptCount val="1"/>
                <c:pt idx="0">
                  <c:v>Major Office</c:v>
                </c:pt>
              </c:strCache>
            </c:strRef>
          </c:tx>
          <c:spPr>
            <a:solidFill>
              <a:srgbClr val="0033CC"/>
            </a:solidFill>
            <a:ln>
              <a:solidFill>
                <a:schemeClr val="bg1"/>
              </a:solidFill>
            </a:ln>
          </c:spPr>
          <c:invertIfNegative val="0"/>
          <c:dLbls>
            <c:numFmt formatCode="0%" sourceLinked="0"/>
            <c:dLblPos val="outEnd"/>
            <c:showLegendKey val="0"/>
            <c:showVal val="1"/>
            <c:showCatName val="0"/>
            <c:showSerName val="0"/>
            <c:showPercent val="0"/>
            <c:showBubbleSize val="0"/>
            <c:showLeaderLines val="0"/>
          </c:dLbls>
          <c:cat>
            <c:strRef>
              <c:f>Sheet1!$A$2:$A$12</c:f>
              <c:strCache>
                <c:ptCount val="11"/>
                <c:pt idx="0">
                  <c:v>End user training</c:v>
                </c:pt>
                <c:pt idx="1">
                  <c:v>Doc compatibility</c:v>
                </c:pt>
                <c:pt idx="2">
                  <c:v>Patch/update mgmt</c:v>
                </c:pt>
                <c:pt idx="3">
                  <c:v>New version migration</c:v>
                </c:pt>
                <c:pt idx="4">
                  <c:v>Troubleshooting</c:v>
                </c:pt>
                <c:pt idx="5">
                  <c:v>End user support</c:v>
                </c:pt>
                <c:pt idx="6">
                  <c:v>Securing Office</c:v>
                </c:pt>
                <c:pt idx="7">
                  <c:v>Backing up Office docs</c:v>
                </c:pt>
                <c:pt idx="8">
                  <c:v>Mobile device mgmt</c:v>
                </c:pt>
                <c:pt idx="9">
                  <c:v>Deploying to desktops</c:v>
                </c:pt>
                <c:pt idx="10">
                  <c:v>Managing desktops</c:v>
                </c:pt>
              </c:strCache>
            </c:strRef>
          </c:cat>
          <c:val>
            <c:numRef>
              <c:f>Sheet1!$B$2:$B$12</c:f>
              <c:numCache>
                <c:formatCode>0.00%</c:formatCode>
                <c:ptCount val="11"/>
                <c:pt idx="0">
                  <c:v>0.32211476661802246</c:v>
                </c:pt>
                <c:pt idx="1">
                  <c:v>0.29500722111742167</c:v>
                </c:pt>
                <c:pt idx="2">
                  <c:v>0.2883154002616245</c:v>
                </c:pt>
                <c:pt idx="3">
                  <c:v>0.25897724780909032</c:v>
                </c:pt>
                <c:pt idx="4">
                  <c:v>0.21479610740183475</c:v>
                </c:pt>
                <c:pt idx="5">
                  <c:v>0.21463731843237527</c:v>
                </c:pt>
                <c:pt idx="6">
                  <c:v>0.1786073451240448</c:v>
                </c:pt>
                <c:pt idx="7">
                  <c:v>0.14064922004370481</c:v>
                </c:pt>
                <c:pt idx="8">
                  <c:v>0.13729952892605718</c:v>
                </c:pt>
                <c:pt idx="9">
                  <c:v>0.11146985656063096</c:v>
                </c:pt>
                <c:pt idx="10">
                  <c:v>9.6793218954866228E-2</c:v>
                </c:pt>
              </c:numCache>
            </c:numRef>
          </c:val>
        </c:ser>
        <c:ser>
          <c:idx val="1"/>
          <c:order val="1"/>
          <c:tx>
            <c:strRef>
              <c:f>Sheet1!$C$1</c:f>
              <c:strCache>
                <c:ptCount val="1"/>
                <c:pt idx="0">
                  <c:v>Minor Office</c:v>
                </c:pt>
              </c:strCache>
            </c:strRef>
          </c:tx>
          <c:spPr>
            <a:solidFill>
              <a:srgbClr val="663300"/>
            </a:solidFill>
            <a:ln>
              <a:solidFill>
                <a:schemeClr val="bg1"/>
              </a:solidFill>
            </a:ln>
          </c:spPr>
          <c:invertIfNegative val="0"/>
          <c:dLbls>
            <c:numFmt formatCode="0%" sourceLinked="0"/>
            <c:dLblPos val="outEnd"/>
            <c:showLegendKey val="0"/>
            <c:showVal val="1"/>
            <c:showCatName val="0"/>
            <c:showSerName val="0"/>
            <c:showPercent val="0"/>
            <c:showBubbleSize val="0"/>
            <c:showLeaderLines val="0"/>
          </c:dLbls>
          <c:cat>
            <c:strRef>
              <c:f>Sheet1!$A$2:$A$12</c:f>
              <c:strCache>
                <c:ptCount val="11"/>
                <c:pt idx="0">
                  <c:v>End user training</c:v>
                </c:pt>
                <c:pt idx="1">
                  <c:v>Doc compatibility</c:v>
                </c:pt>
                <c:pt idx="2">
                  <c:v>Patch/update mgmt</c:v>
                </c:pt>
                <c:pt idx="3">
                  <c:v>New version migration</c:v>
                </c:pt>
                <c:pt idx="4">
                  <c:v>Troubleshooting</c:v>
                </c:pt>
                <c:pt idx="5">
                  <c:v>End user support</c:v>
                </c:pt>
                <c:pt idx="6">
                  <c:v>Securing Office</c:v>
                </c:pt>
                <c:pt idx="7">
                  <c:v>Backing up Office docs</c:v>
                </c:pt>
                <c:pt idx="8">
                  <c:v>Mobile device mgmt</c:v>
                </c:pt>
                <c:pt idx="9">
                  <c:v>Deploying to desktops</c:v>
                </c:pt>
                <c:pt idx="10">
                  <c:v>Managing desktops</c:v>
                </c:pt>
              </c:strCache>
            </c:strRef>
          </c:cat>
          <c:val>
            <c:numRef>
              <c:f>Sheet1!$C$2:$C$12</c:f>
              <c:numCache>
                <c:formatCode>0.00%</c:formatCode>
                <c:ptCount val="11"/>
                <c:pt idx="0">
                  <c:v>0.25909310511422484</c:v>
                </c:pt>
                <c:pt idx="1">
                  <c:v>0.28966802401822067</c:v>
                </c:pt>
                <c:pt idx="2">
                  <c:v>0.25764372972599903</c:v>
                </c:pt>
                <c:pt idx="3">
                  <c:v>0.24018220719166278</c:v>
                </c:pt>
                <c:pt idx="4">
                  <c:v>0.25619435433777327</c:v>
                </c:pt>
                <c:pt idx="5">
                  <c:v>0.16157084684933398</c:v>
                </c:pt>
                <c:pt idx="6">
                  <c:v>0.2416315825798882</c:v>
                </c:pt>
                <c:pt idx="7">
                  <c:v>0.20960728828766692</c:v>
                </c:pt>
                <c:pt idx="8">
                  <c:v>0.20960728828766692</c:v>
                </c:pt>
                <c:pt idx="9">
                  <c:v>8.0060735730554194E-2</c:v>
                </c:pt>
                <c:pt idx="10">
                  <c:v>9.7522258264890763E-2</c:v>
                </c:pt>
              </c:numCache>
            </c:numRef>
          </c:val>
        </c:ser>
        <c:dLbls>
          <c:showLegendKey val="0"/>
          <c:showVal val="1"/>
          <c:showCatName val="0"/>
          <c:showSerName val="0"/>
          <c:showPercent val="0"/>
          <c:showBubbleSize val="0"/>
        </c:dLbls>
        <c:gapWidth val="33"/>
        <c:axId val="214686720"/>
        <c:axId val="214721280"/>
      </c:barChart>
      <c:catAx>
        <c:axId val="214686720"/>
        <c:scaling>
          <c:orientation val="maxMin"/>
        </c:scaling>
        <c:delete val="0"/>
        <c:axPos val="l"/>
        <c:majorTickMark val="out"/>
        <c:minorTickMark val="none"/>
        <c:tickLblPos val="nextTo"/>
        <c:spPr>
          <a:ln>
            <a:noFill/>
          </a:ln>
        </c:spPr>
        <c:crossAx val="214721280"/>
        <c:crosses val="autoZero"/>
        <c:auto val="1"/>
        <c:lblAlgn val="ctr"/>
        <c:lblOffset val="180"/>
        <c:noMultiLvlLbl val="0"/>
      </c:catAx>
      <c:valAx>
        <c:axId val="214721280"/>
        <c:scaling>
          <c:orientation val="minMax"/>
          <c:max val="0.5"/>
        </c:scaling>
        <c:delete val="1"/>
        <c:axPos val="t"/>
        <c:numFmt formatCode="0.00%" sourceLinked="1"/>
        <c:majorTickMark val="out"/>
        <c:minorTickMark val="none"/>
        <c:tickLblPos val="none"/>
        <c:crossAx val="214686720"/>
        <c:crosses val="autoZero"/>
        <c:crossBetween val="between"/>
      </c:valAx>
    </c:plotArea>
    <c:legend>
      <c:legendPos val="r"/>
      <c:layout>
        <c:manualLayout>
          <c:xMode val="edge"/>
          <c:yMode val="edge"/>
          <c:x val="0.2368445295322788"/>
          <c:y val="0.92647295044415678"/>
          <c:w val="0.57734518443310778"/>
          <c:h val="7.2549011221302778E-2"/>
        </c:manualLayout>
      </c:layout>
      <c:overlay val="0"/>
    </c:legend>
    <c:plotVisOnly val="1"/>
    <c:dispBlanksAs val="zero"/>
    <c:showDLblsOverMax val="0"/>
  </c:chart>
  <c:spPr>
    <a:solidFill>
      <a:schemeClr val="lt1"/>
    </a:solidFill>
    <a:ln w="38100" cap="flat" cmpd="sng" algn="ctr">
      <a:solidFill>
        <a:schemeClr val="accent6"/>
      </a:solidFill>
      <a:prstDash val="solid"/>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7F330-6687-48B6-B05F-9BA995BD222F}" type="doc">
      <dgm:prSet loTypeId="urn:microsoft.com/office/officeart/2005/8/layout/hProcess9" loCatId="process" qsTypeId="urn:microsoft.com/office/officeart/2005/8/quickstyle/simple5" qsCatId="simple" csTypeId="urn:microsoft.com/office/officeart/2005/8/colors/colorful3" csCatId="colorful" phldr="1"/>
      <dgm:spPr/>
    </dgm:pt>
    <dgm:pt modelId="{3C56DE95-69A4-4E90-8ADC-75CE4C582301}">
      <dgm:prSet phldrT="[Text]" custT="1"/>
      <dgm:spPr/>
      <dgm:t>
        <a:bodyPr/>
        <a:lstStyle/>
        <a:p>
          <a:r>
            <a:rPr lang="en-AU" sz="1400" dirty="0" smtClean="0">
              <a:latin typeface="Segoe UI" pitchFamily="34" charset="0"/>
              <a:ea typeface="Segoe UI" pitchFamily="34" charset="0"/>
              <a:cs typeface="Segoe UI" pitchFamily="34" charset="0"/>
            </a:rPr>
            <a:t>Step 1: Inventory Current Applications</a:t>
          </a:r>
          <a:endParaRPr lang="en-AU" sz="1400" dirty="0">
            <a:latin typeface="Segoe UI" pitchFamily="34" charset="0"/>
            <a:ea typeface="Segoe UI" pitchFamily="34" charset="0"/>
            <a:cs typeface="Segoe UI" pitchFamily="34" charset="0"/>
          </a:endParaRPr>
        </a:p>
      </dgm:t>
    </dgm:pt>
    <dgm:pt modelId="{8F84BBA7-EAFC-4FED-910C-D3538412F2A8}" type="parTrans" cxnId="{C3B9D815-0FC7-4186-97A8-34C01F5E8F56}">
      <dgm:prSet/>
      <dgm:spPr/>
      <dgm:t>
        <a:bodyPr/>
        <a:lstStyle/>
        <a:p>
          <a:endParaRPr lang="en-AU" sz="1800"/>
        </a:p>
      </dgm:t>
    </dgm:pt>
    <dgm:pt modelId="{82CF9BC2-AC22-4550-B51F-BCA6C0FAF16A}" type="sibTrans" cxnId="{C3B9D815-0FC7-4186-97A8-34C01F5E8F56}">
      <dgm:prSet/>
      <dgm:spPr/>
      <dgm:t>
        <a:bodyPr/>
        <a:lstStyle/>
        <a:p>
          <a:endParaRPr lang="en-AU" sz="1800"/>
        </a:p>
      </dgm:t>
    </dgm:pt>
    <dgm:pt modelId="{27F88140-BE85-41D5-89DA-6C95713AFD50}">
      <dgm:prSet phldrT="[Text]" custT="1"/>
      <dgm:spPr/>
      <dgm:t>
        <a:bodyPr/>
        <a:lstStyle/>
        <a:p>
          <a:r>
            <a:rPr lang="en-AU" sz="1400" dirty="0" smtClean="0">
              <a:latin typeface="Segoe UI" pitchFamily="34" charset="0"/>
              <a:ea typeface="Segoe UI" pitchFamily="34" charset="0"/>
              <a:cs typeface="Segoe UI" pitchFamily="34" charset="0"/>
            </a:rPr>
            <a:t>Step 2: Rationalise Application Portfolio</a:t>
          </a:r>
          <a:endParaRPr lang="en-AU" sz="1400" dirty="0">
            <a:latin typeface="Segoe UI" pitchFamily="34" charset="0"/>
            <a:ea typeface="Segoe UI" pitchFamily="34" charset="0"/>
            <a:cs typeface="Segoe UI" pitchFamily="34" charset="0"/>
          </a:endParaRPr>
        </a:p>
      </dgm:t>
    </dgm:pt>
    <dgm:pt modelId="{5872EE99-2B7B-4FC3-A2CF-953C15D483C3}" type="parTrans" cxnId="{AAD1865C-C8D9-402D-882E-F99330C7FC30}">
      <dgm:prSet/>
      <dgm:spPr/>
      <dgm:t>
        <a:bodyPr/>
        <a:lstStyle/>
        <a:p>
          <a:endParaRPr lang="en-AU" sz="1800"/>
        </a:p>
      </dgm:t>
    </dgm:pt>
    <dgm:pt modelId="{ECF76BDF-0488-4496-9652-AAD64E2EEE6F}" type="sibTrans" cxnId="{AAD1865C-C8D9-402D-882E-F99330C7FC30}">
      <dgm:prSet/>
      <dgm:spPr/>
      <dgm:t>
        <a:bodyPr/>
        <a:lstStyle/>
        <a:p>
          <a:endParaRPr lang="en-AU" sz="1800"/>
        </a:p>
      </dgm:t>
    </dgm:pt>
    <dgm:pt modelId="{35428A0D-EC30-4BE3-AB14-C2DC0AD1668F}">
      <dgm:prSet phldrT="[Text]" custT="1"/>
      <dgm:spPr/>
      <dgm:t>
        <a:bodyPr/>
        <a:lstStyle/>
        <a:p>
          <a:r>
            <a:rPr lang="en-AU" sz="1400" dirty="0" smtClean="0">
              <a:latin typeface="Segoe UI" pitchFamily="34" charset="0"/>
              <a:ea typeface="Segoe UI" pitchFamily="34" charset="0"/>
              <a:cs typeface="Segoe UI" pitchFamily="34" charset="0"/>
            </a:rPr>
            <a:t>Step 3: Test and Mitigate Compatibility</a:t>
          </a:r>
          <a:endParaRPr lang="en-AU" sz="1400" dirty="0">
            <a:latin typeface="Segoe UI" pitchFamily="34" charset="0"/>
            <a:ea typeface="Segoe UI" pitchFamily="34" charset="0"/>
            <a:cs typeface="Segoe UI" pitchFamily="34" charset="0"/>
          </a:endParaRPr>
        </a:p>
      </dgm:t>
    </dgm:pt>
    <dgm:pt modelId="{97064521-0FE1-439D-85EC-F07E615589E2}" type="parTrans" cxnId="{2BBB4576-AD9A-4659-A62E-1CD84D10C59A}">
      <dgm:prSet/>
      <dgm:spPr/>
      <dgm:t>
        <a:bodyPr/>
        <a:lstStyle/>
        <a:p>
          <a:endParaRPr lang="en-AU" sz="1800"/>
        </a:p>
      </dgm:t>
    </dgm:pt>
    <dgm:pt modelId="{0D126796-55DF-4125-B352-43D498CEE71D}" type="sibTrans" cxnId="{2BBB4576-AD9A-4659-A62E-1CD84D10C59A}">
      <dgm:prSet/>
      <dgm:spPr/>
      <dgm:t>
        <a:bodyPr/>
        <a:lstStyle/>
        <a:p>
          <a:endParaRPr lang="en-AU" sz="1800"/>
        </a:p>
      </dgm:t>
    </dgm:pt>
    <dgm:pt modelId="{C6738AD9-678B-4287-847F-5181282953D0}">
      <dgm:prSet phldrT="[Text]" custT="1"/>
      <dgm:spPr/>
      <dgm:t>
        <a:bodyPr/>
        <a:lstStyle/>
        <a:p>
          <a:r>
            <a:rPr lang="en-US" sz="1400" dirty="0" smtClean="0">
              <a:latin typeface="Segoe UI" pitchFamily="34" charset="0"/>
              <a:ea typeface="Segoe UI" pitchFamily="34" charset="0"/>
              <a:cs typeface="Segoe UI" pitchFamily="34" charset="0"/>
            </a:rPr>
            <a:t>Step 4: Package Applications for Silent Installation</a:t>
          </a:r>
          <a:endParaRPr lang="en-AU" sz="1400" dirty="0">
            <a:latin typeface="Segoe UI" pitchFamily="34" charset="0"/>
            <a:ea typeface="Segoe UI" pitchFamily="34" charset="0"/>
            <a:cs typeface="Segoe UI" pitchFamily="34" charset="0"/>
          </a:endParaRPr>
        </a:p>
      </dgm:t>
    </dgm:pt>
    <dgm:pt modelId="{976AF39D-7F04-44A5-81DD-0A23CC670B0E}" type="parTrans" cxnId="{7970390F-2A20-4DF3-8FE5-2E5C6D5A051B}">
      <dgm:prSet/>
      <dgm:spPr/>
      <dgm:t>
        <a:bodyPr/>
        <a:lstStyle/>
        <a:p>
          <a:endParaRPr lang="en-AU" sz="1800"/>
        </a:p>
      </dgm:t>
    </dgm:pt>
    <dgm:pt modelId="{F36BDDDE-7350-40BC-9FF7-74D4CB3D24B4}" type="sibTrans" cxnId="{7970390F-2A20-4DF3-8FE5-2E5C6D5A051B}">
      <dgm:prSet/>
      <dgm:spPr/>
      <dgm:t>
        <a:bodyPr/>
        <a:lstStyle/>
        <a:p>
          <a:endParaRPr lang="en-AU" sz="1800"/>
        </a:p>
      </dgm:t>
    </dgm:pt>
    <dgm:pt modelId="{67794898-F968-4C04-B5F7-25FB034E9285}">
      <dgm:prSet phldrT="[Text]" custT="1"/>
      <dgm:spPr/>
      <dgm:t>
        <a:bodyPr/>
        <a:lstStyle/>
        <a:p>
          <a:r>
            <a:rPr lang="en-US" sz="1400" dirty="0" smtClean="0">
              <a:latin typeface="Segoe UI" pitchFamily="34" charset="0"/>
              <a:ea typeface="Segoe UI" pitchFamily="34" charset="0"/>
              <a:cs typeface="Segoe UI" pitchFamily="34" charset="0"/>
            </a:rPr>
            <a:t>Step 5: Deliver Applications to End Users</a:t>
          </a:r>
          <a:endParaRPr lang="en-AU" sz="1400" dirty="0">
            <a:latin typeface="Segoe UI" pitchFamily="34" charset="0"/>
            <a:ea typeface="Segoe UI" pitchFamily="34" charset="0"/>
            <a:cs typeface="Segoe UI" pitchFamily="34" charset="0"/>
          </a:endParaRPr>
        </a:p>
      </dgm:t>
    </dgm:pt>
    <dgm:pt modelId="{9F829530-6FD5-44A8-BBDC-1A49F816757F}" type="parTrans" cxnId="{E79E212A-5B0A-4581-91CA-5EEC7872DB3D}">
      <dgm:prSet/>
      <dgm:spPr/>
      <dgm:t>
        <a:bodyPr/>
        <a:lstStyle/>
        <a:p>
          <a:endParaRPr lang="en-AU" sz="1800"/>
        </a:p>
      </dgm:t>
    </dgm:pt>
    <dgm:pt modelId="{244B22D3-F256-4BE9-8632-B0AF51115996}" type="sibTrans" cxnId="{E79E212A-5B0A-4581-91CA-5EEC7872DB3D}">
      <dgm:prSet/>
      <dgm:spPr/>
      <dgm:t>
        <a:bodyPr/>
        <a:lstStyle/>
        <a:p>
          <a:endParaRPr lang="en-AU" sz="1800"/>
        </a:p>
      </dgm:t>
    </dgm:pt>
    <dgm:pt modelId="{06AC1D1B-6400-45A3-BDA2-5157620E141C}">
      <dgm:prSet phldrT="[Text]" custT="1"/>
      <dgm:spPr/>
      <dgm:t>
        <a:bodyPr/>
        <a:lstStyle/>
        <a:p>
          <a:r>
            <a:rPr lang="en-US" sz="1400" dirty="0" smtClean="0">
              <a:latin typeface="Segoe UI" pitchFamily="34" charset="0"/>
              <a:ea typeface="Segoe UI" pitchFamily="34" charset="0"/>
              <a:cs typeface="Segoe UI" pitchFamily="34" charset="0"/>
            </a:rPr>
            <a:t>Step 6: Manage Applications, Usage and Licensing</a:t>
          </a:r>
          <a:endParaRPr lang="en-AU" sz="1400" dirty="0">
            <a:latin typeface="Segoe UI" pitchFamily="34" charset="0"/>
            <a:ea typeface="Segoe UI" pitchFamily="34" charset="0"/>
            <a:cs typeface="Segoe UI" pitchFamily="34" charset="0"/>
          </a:endParaRPr>
        </a:p>
      </dgm:t>
    </dgm:pt>
    <dgm:pt modelId="{18387893-C6C0-4664-8663-A096E6C722D3}" type="parTrans" cxnId="{CE505A69-D30E-48FC-9940-D1517CCD1C17}">
      <dgm:prSet/>
      <dgm:spPr/>
      <dgm:t>
        <a:bodyPr/>
        <a:lstStyle/>
        <a:p>
          <a:endParaRPr lang="en-AU" sz="1800"/>
        </a:p>
      </dgm:t>
    </dgm:pt>
    <dgm:pt modelId="{2CC4CEA6-E4AA-4B15-96C3-A0A4573FC564}" type="sibTrans" cxnId="{CE505A69-D30E-48FC-9940-D1517CCD1C17}">
      <dgm:prSet/>
      <dgm:spPr/>
      <dgm:t>
        <a:bodyPr/>
        <a:lstStyle/>
        <a:p>
          <a:endParaRPr lang="en-AU" sz="1800"/>
        </a:p>
      </dgm:t>
    </dgm:pt>
    <dgm:pt modelId="{3F98BF56-B12A-492B-AA37-DAFF04C382B6}" type="pres">
      <dgm:prSet presAssocID="{48F7F330-6687-48B6-B05F-9BA995BD222F}" presName="CompostProcess" presStyleCnt="0">
        <dgm:presLayoutVars>
          <dgm:dir/>
          <dgm:resizeHandles val="exact"/>
        </dgm:presLayoutVars>
      </dgm:prSet>
      <dgm:spPr/>
    </dgm:pt>
    <dgm:pt modelId="{30848BAF-6865-403F-9FD0-7FB147AC233A}" type="pres">
      <dgm:prSet presAssocID="{48F7F330-6687-48B6-B05F-9BA995BD222F}" presName="arrow" presStyleLbl="bgShp" presStyleIdx="0" presStyleCnt="1"/>
      <dgm:spPr/>
    </dgm:pt>
    <dgm:pt modelId="{15E71B76-D50C-485D-9988-7E0A176F4B96}" type="pres">
      <dgm:prSet presAssocID="{48F7F330-6687-48B6-B05F-9BA995BD222F}" presName="linearProcess" presStyleCnt="0"/>
      <dgm:spPr/>
    </dgm:pt>
    <dgm:pt modelId="{777BE97A-65F3-467F-9795-F650894CCC4D}" type="pres">
      <dgm:prSet presAssocID="{3C56DE95-69A4-4E90-8ADC-75CE4C582301}" presName="textNode" presStyleLbl="node1" presStyleIdx="0" presStyleCnt="6" custScaleX="125557">
        <dgm:presLayoutVars>
          <dgm:bulletEnabled val="1"/>
        </dgm:presLayoutVars>
      </dgm:prSet>
      <dgm:spPr/>
      <dgm:t>
        <a:bodyPr/>
        <a:lstStyle/>
        <a:p>
          <a:endParaRPr lang="en-AU"/>
        </a:p>
      </dgm:t>
    </dgm:pt>
    <dgm:pt modelId="{7D3C5963-CEB4-4FC2-B3B3-EF8726A17184}" type="pres">
      <dgm:prSet presAssocID="{82CF9BC2-AC22-4550-B51F-BCA6C0FAF16A}" presName="sibTrans" presStyleCnt="0"/>
      <dgm:spPr/>
    </dgm:pt>
    <dgm:pt modelId="{87511EAE-0E04-41B2-A88C-0FCC0F3FB9E5}" type="pres">
      <dgm:prSet presAssocID="{27F88140-BE85-41D5-89DA-6C95713AFD50}" presName="textNode" presStyleLbl="node1" presStyleIdx="1" presStyleCnt="6" custScaleX="121909">
        <dgm:presLayoutVars>
          <dgm:bulletEnabled val="1"/>
        </dgm:presLayoutVars>
      </dgm:prSet>
      <dgm:spPr/>
      <dgm:t>
        <a:bodyPr/>
        <a:lstStyle/>
        <a:p>
          <a:endParaRPr lang="en-AU"/>
        </a:p>
      </dgm:t>
    </dgm:pt>
    <dgm:pt modelId="{A74234E3-77E7-4CC0-9659-26A53DEB3763}" type="pres">
      <dgm:prSet presAssocID="{ECF76BDF-0488-4496-9652-AAD64E2EEE6F}" presName="sibTrans" presStyleCnt="0"/>
      <dgm:spPr/>
    </dgm:pt>
    <dgm:pt modelId="{6BB3C8B9-54A3-4CDF-BBF8-852963AD03C6}" type="pres">
      <dgm:prSet presAssocID="{35428A0D-EC30-4BE3-AB14-C2DC0AD1668F}" presName="textNode" presStyleLbl="node1" presStyleIdx="2" presStyleCnt="6" custScaleX="142878">
        <dgm:presLayoutVars>
          <dgm:bulletEnabled val="1"/>
        </dgm:presLayoutVars>
      </dgm:prSet>
      <dgm:spPr/>
      <dgm:t>
        <a:bodyPr/>
        <a:lstStyle/>
        <a:p>
          <a:endParaRPr lang="en-AU"/>
        </a:p>
      </dgm:t>
    </dgm:pt>
    <dgm:pt modelId="{54A1D1CD-D8B9-464B-9066-98FDB3BE3EFD}" type="pres">
      <dgm:prSet presAssocID="{0D126796-55DF-4125-B352-43D498CEE71D}" presName="sibTrans" presStyleCnt="0"/>
      <dgm:spPr/>
    </dgm:pt>
    <dgm:pt modelId="{AED855B1-D13B-444D-93B6-0098336A5963}" type="pres">
      <dgm:prSet presAssocID="{C6738AD9-678B-4287-847F-5181282953D0}" presName="textNode" presStyleLbl="node1" presStyleIdx="3" presStyleCnt="6" custScaleX="125856">
        <dgm:presLayoutVars>
          <dgm:bulletEnabled val="1"/>
        </dgm:presLayoutVars>
      </dgm:prSet>
      <dgm:spPr/>
      <dgm:t>
        <a:bodyPr/>
        <a:lstStyle/>
        <a:p>
          <a:endParaRPr lang="en-AU"/>
        </a:p>
      </dgm:t>
    </dgm:pt>
    <dgm:pt modelId="{6781F8C6-49F7-49FE-B999-C535AD9FF146}" type="pres">
      <dgm:prSet presAssocID="{F36BDDDE-7350-40BC-9FF7-74D4CB3D24B4}" presName="sibTrans" presStyleCnt="0"/>
      <dgm:spPr/>
    </dgm:pt>
    <dgm:pt modelId="{EEC5AA72-8EBB-47AB-87F3-3F569587CFD8}" type="pres">
      <dgm:prSet presAssocID="{67794898-F968-4C04-B5F7-25FB034E9285}" presName="textNode" presStyleLbl="node1" presStyleIdx="4" presStyleCnt="6" custScaleX="118035">
        <dgm:presLayoutVars>
          <dgm:bulletEnabled val="1"/>
        </dgm:presLayoutVars>
      </dgm:prSet>
      <dgm:spPr/>
      <dgm:t>
        <a:bodyPr/>
        <a:lstStyle/>
        <a:p>
          <a:endParaRPr lang="en-AU"/>
        </a:p>
      </dgm:t>
    </dgm:pt>
    <dgm:pt modelId="{51AC607E-5DCF-45B3-A35C-9D9346FC139D}" type="pres">
      <dgm:prSet presAssocID="{244B22D3-F256-4BE9-8632-B0AF51115996}" presName="sibTrans" presStyleCnt="0"/>
      <dgm:spPr/>
    </dgm:pt>
    <dgm:pt modelId="{E6ECBA76-C7DA-479A-9C2A-87F6F0A76B55}" type="pres">
      <dgm:prSet presAssocID="{06AC1D1B-6400-45A3-BDA2-5157620E141C}" presName="textNode" presStyleLbl="node1" presStyleIdx="5" presStyleCnt="6" custScaleX="118248">
        <dgm:presLayoutVars>
          <dgm:bulletEnabled val="1"/>
        </dgm:presLayoutVars>
      </dgm:prSet>
      <dgm:spPr/>
      <dgm:t>
        <a:bodyPr/>
        <a:lstStyle/>
        <a:p>
          <a:endParaRPr lang="en-AU"/>
        </a:p>
      </dgm:t>
    </dgm:pt>
  </dgm:ptLst>
  <dgm:cxnLst>
    <dgm:cxn modelId="{15F35231-6F1E-42FC-B673-9008C4BC07B6}" type="presOf" srcId="{48F7F330-6687-48B6-B05F-9BA995BD222F}" destId="{3F98BF56-B12A-492B-AA37-DAFF04C382B6}" srcOrd="0" destOrd="0" presId="urn:microsoft.com/office/officeart/2005/8/layout/hProcess9"/>
    <dgm:cxn modelId="{1D7EEE26-B5C2-4744-8771-3042BDF74A52}" type="presOf" srcId="{3C56DE95-69A4-4E90-8ADC-75CE4C582301}" destId="{777BE97A-65F3-467F-9795-F650894CCC4D}" srcOrd="0" destOrd="0" presId="urn:microsoft.com/office/officeart/2005/8/layout/hProcess9"/>
    <dgm:cxn modelId="{E79E212A-5B0A-4581-91CA-5EEC7872DB3D}" srcId="{48F7F330-6687-48B6-B05F-9BA995BD222F}" destId="{67794898-F968-4C04-B5F7-25FB034E9285}" srcOrd="4" destOrd="0" parTransId="{9F829530-6FD5-44A8-BBDC-1A49F816757F}" sibTransId="{244B22D3-F256-4BE9-8632-B0AF51115996}"/>
    <dgm:cxn modelId="{DD9E63E1-EEC2-41D1-9059-1A9BB9A63966}" type="presOf" srcId="{67794898-F968-4C04-B5F7-25FB034E9285}" destId="{EEC5AA72-8EBB-47AB-87F3-3F569587CFD8}" srcOrd="0" destOrd="0" presId="urn:microsoft.com/office/officeart/2005/8/layout/hProcess9"/>
    <dgm:cxn modelId="{4279C007-541D-445B-89BF-1F6C52EE338A}" type="presOf" srcId="{35428A0D-EC30-4BE3-AB14-C2DC0AD1668F}" destId="{6BB3C8B9-54A3-4CDF-BBF8-852963AD03C6}" srcOrd="0" destOrd="0" presId="urn:microsoft.com/office/officeart/2005/8/layout/hProcess9"/>
    <dgm:cxn modelId="{CE505A69-D30E-48FC-9940-D1517CCD1C17}" srcId="{48F7F330-6687-48B6-B05F-9BA995BD222F}" destId="{06AC1D1B-6400-45A3-BDA2-5157620E141C}" srcOrd="5" destOrd="0" parTransId="{18387893-C6C0-4664-8663-A096E6C722D3}" sibTransId="{2CC4CEA6-E4AA-4B15-96C3-A0A4573FC564}"/>
    <dgm:cxn modelId="{C3B9D815-0FC7-4186-97A8-34C01F5E8F56}" srcId="{48F7F330-6687-48B6-B05F-9BA995BD222F}" destId="{3C56DE95-69A4-4E90-8ADC-75CE4C582301}" srcOrd="0" destOrd="0" parTransId="{8F84BBA7-EAFC-4FED-910C-D3538412F2A8}" sibTransId="{82CF9BC2-AC22-4550-B51F-BCA6C0FAF16A}"/>
    <dgm:cxn modelId="{166D4748-CBF5-4224-B5E0-F8D7A6997F8A}" type="presOf" srcId="{27F88140-BE85-41D5-89DA-6C95713AFD50}" destId="{87511EAE-0E04-41B2-A88C-0FCC0F3FB9E5}" srcOrd="0" destOrd="0" presId="urn:microsoft.com/office/officeart/2005/8/layout/hProcess9"/>
    <dgm:cxn modelId="{59DF5286-DCCD-4F44-AA45-0BBDB8FE27BA}" type="presOf" srcId="{C6738AD9-678B-4287-847F-5181282953D0}" destId="{AED855B1-D13B-444D-93B6-0098336A5963}" srcOrd="0" destOrd="0" presId="urn:microsoft.com/office/officeart/2005/8/layout/hProcess9"/>
    <dgm:cxn modelId="{3A79B43C-3962-48F9-BB98-80B7B1142294}" type="presOf" srcId="{06AC1D1B-6400-45A3-BDA2-5157620E141C}" destId="{E6ECBA76-C7DA-479A-9C2A-87F6F0A76B55}" srcOrd="0" destOrd="0" presId="urn:microsoft.com/office/officeart/2005/8/layout/hProcess9"/>
    <dgm:cxn modelId="{7970390F-2A20-4DF3-8FE5-2E5C6D5A051B}" srcId="{48F7F330-6687-48B6-B05F-9BA995BD222F}" destId="{C6738AD9-678B-4287-847F-5181282953D0}" srcOrd="3" destOrd="0" parTransId="{976AF39D-7F04-44A5-81DD-0A23CC670B0E}" sibTransId="{F36BDDDE-7350-40BC-9FF7-74D4CB3D24B4}"/>
    <dgm:cxn modelId="{AAD1865C-C8D9-402D-882E-F99330C7FC30}" srcId="{48F7F330-6687-48B6-B05F-9BA995BD222F}" destId="{27F88140-BE85-41D5-89DA-6C95713AFD50}" srcOrd="1" destOrd="0" parTransId="{5872EE99-2B7B-4FC3-A2CF-953C15D483C3}" sibTransId="{ECF76BDF-0488-4496-9652-AAD64E2EEE6F}"/>
    <dgm:cxn modelId="{2BBB4576-AD9A-4659-A62E-1CD84D10C59A}" srcId="{48F7F330-6687-48B6-B05F-9BA995BD222F}" destId="{35428A0D-EC30-4BE3-AB14-C2DC0AD1668F}" srcOrd="2" destOrd="0" parTransId="{97064521-0FE1-439D-85EC-F07E615589E2}" sibTransId="{0D126796-55DF-4125-B352-43D498CEE71D}"/>
    <dgm:cxn modelId="{C7943510-10E4-4908-8516-26244BC41B49}" type="presParOf" srcId="{3F98BF56-B12A-492B-AA37-DAFF04C382B6}" destId="{30848BAF-6865-403F-9FD0-7FB147AC233A}" srcOrd="0" destOrd="0" presId="urn:microsoft.com/office/officeart/2005/8/layout/hProcess9"/>
    <dgm:cxn modelId="{571FBD87-36EB-4AEF-9455-52069AC2BEDC}" type="presParOf" srcId="{3F98BF56-B12A-492B-AA37-DAFF04C382B6}" destId="{15E71B76-D50C-485D-9988-7E0A176F4B96}" srcOrd="1" destOrd="0" presId="urn:microsoft.com/office/officeart/2005/8/layout/hProcess9"/>
    <dgm:cxn modelId="{B72D47FA-12C2-4C62-B2F4-C34AFB337B7A}" type="presParOf" srcId="{15E71B76-D50C-485D-9988-7E0A176F4B96}" destId="{777BE97A-65F3-467F-9795-F650894CCC4D}" srcOrd="0" destOrd="0" presId="urn:microsoft.com/office/officeart/2005/8/layout/hProcess9"/>
    <dgm:cxn modelId="{93DB8E62-6DDE-4F71-924E-ADB471A8EA08}" type="presParOf" srcId="{15E71B76-D50C-485D-9988-7E0A176F4B96}" destId="{7D3C5963-CEB4-4FC2-B3B3-EF8726A17184}" srcOrd="1" destOrd="0" presId="urn:microsoft.com/office/officeart/2005/8/layout/hProcess9"/>
    <dgm:cxn modelId="{7D844851-8270-4269-A228-7DBBB862FEFB}" type="presParOf" srcId="{15E71B76-D50C-485D-9988-7E0A176F4B96}" destId="{87511EAE-0E04-41B2-A88C-0FCC0F3FB9E5}" srcOrd="2" destOrd="0" presId="urn:microsoft.com/office/officeart/2005/8/layout/hProcess9"/>
    <dgm:cxn modelId="{83483CE6-0EA2-4CB9-B172-635224A3D157}" type="presParOf" srcId="{15E71B76-D50C-485D-9988-7E0A176F4B96}" destId="{A74234E3-77E7-4CC0-9659-26A53DEB3763}" srcOrd="3" destOrd="0" presId="urn:microsoft.com/office/officeart/2005/8/layout/hProcess9"/>
    <dgm:cxn modelId="{00B83544-95CD-4524-85EA-99D79CD4C64D}" type="presParOf" srcId="{15E71B76-D50C-485D-9988-7E0A176F4B96}" destId="{6BB3C8B9-54A3-4CDF-BBF8-852963AD03C6}" srcOrd="4" destOrd="0" presId="urn:microsoft.com/office/officeart/2005/8/layout/hProcess9"/>
    <dgm:cxn modelId="{9D0A585D-0E01-44B7-9E69-C8A61954C3A0}" type="presParOf" srcId="{15E71B76-D50C-485D-9988-7E0A176F4B96}" destId="{54A1D1CD-D8B9-464B-9066-98FDB3BE3EFD}" srcOrd="5" destOrd="0" presId="urn:microsoft.com/office/officeart/2005/8/layout/hProcess9"/>
    <dgm:cxn modelId="{57223B83-0FBB-4F8E-99E4-4B8AB4E3D3AE}" type="presParOf" srcId="{15E71B76-D50C-485D-9988-7E0A176F4B96}" destId="{AED855B1-D13B-444D-93B6-0098336A5963}" srcOrd="6" destOrd="0" presId="urn:microsoft.com/office/officeart/2005/8/layout/hProcess9"/>
    <dgm:cxn modelId="{0DC94CB6-0E88-4FB1-ABFA-6D43B54B3AAD}" type="presParOf" srcId="{15E71B76-D50C-485D-9988-7E0A176F4B96}" destId="{6781F8C6-49F7-49FE-B999-C535AD9FF146}" srcOrd="7" destOrd="0" presId="urn:microsoft.com/office/officeart/2005/8/layout/hProcess9"/>
    <dgm:cxn modelId="{E8AB0902-F2E0-43B8-B3BC-CCBCC7471833}" type="presParOf" srcId="{15E71B76-D50C-485D-9988-7E0A176F4B96}" destId="{EEC5AA72-8EBB-47AB-87F3-3F569587CFD8}" srcOrd="8" destOrd="0" presId="urn:microsoft.com/office/officeart/2005/8/layout/hProcess9"/>
    <dgm:cxn modelId="{97F87ABD-F0BC-4695-9A3F-70337DCC5649}" type="presParOf" srcId="{15E71B76-D50C-485D-9988-7E0A176F4B96}" destId="{51AC607E-5DCF-45B3-A35C-9D9346FC139D}" srcOrd="9" destOrd="0" presId="urn:microsoft.com/office/officeart/2005/8/layout/hProcess9"/>
    <dgm:cxn modelId="{F0BBB9D3-2294-44A3-A93D-1A40955C6CCF}" type="presParOf" srcId="{15E71B76-D50C-485D-9988-7E0A176F4B96}" destId="{E6ECBA76-C7DA-479A-9C2A-87F6F0A76B55}"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8ED5B-23C5-4258-B4DC-E8621A6CAB7F}" type="doc">
      <dgm:prSet loTypeId="urn:microsoft.com/office/officeart/2005/8/layout/balance1" loCatId="relationship" qsTypeId="urn:microsoft.com/office/officeart/2005/8/quickstyle/simple5" qsCatId="simple" csTypeId="urn:microsoft.com/office/officeart/2005/8/colors/accent3_2" csCatId="accent3" phldr="1"/>
      <dgm:spPr/>
      <dgm:t>
        <a:bodyPr/>
        <a:lstStyle/>
        <a:p>
          <a:endParaRPr lang="en-AU"/>
        </a:p>
      </dgm:t>
    </dgm:pt>
    <dgm:pt modelId="{CDF97B1F-CCBC-46E2-A197-D4E6D90AFE17}">
      <dgm:prSet phldrT="[Text]"/>
      <dgm:spPr/>
      <dgm:t>
        <a:bodyPr/>
        <a:lstStyle/>
        <a:p>
          <a:r>
            <a:rPr lang="en-AU" dirty="0" smtClean="0"/>
            <a:t>Costs</a:t>
          </a:r>
          <a:endParaRPr lang="en-AU" dirty="0"/>
        </a:p>
      </dgm:t>
    </dgm:pt>
    <dgm:pt modelId="{3DAE0F23-641B-4525-BC36-E2F2425A978C}" type="parTrans" cxnId="{AB2882F8-87F3-48A2-AF81-58144EDDC1AF}">
      <dgm:prSet/>
      <dgm:spPr/>
      <dgm:t>
        <a:bodyPr/>
        <a:lstStyle/>
        <a:p>
          <a:endParaRPr lang="en-AU"/>
        </a:p>
      </dgm:t>
    </dgm:pt>
    <dgm:pt modelId="{C6BAEFF1-4535-4E92-9090-9833814DE8F6}" type="sibTrans" cxnId="{AB2882F8-87F3-48A2-AF81-58144EDDC1AF}">
      <dgm:prSet/>
      <dgm:spPr/>
      <dgm:t>
        <a:bodyPr/>
        <a:lstStyle/>
        <a:p>
          <a:endParaRPr lang="en-AU"/>
        </a:p>
      </dgm:t>
    </dgm:pt>
    <dgm:pt modelId="{F001BF23-8001-4023-AE3D-C249FA48B418}">
      <dgm:prSet phldrT="[Text]"/>
      <dgm:spPr/>
      <dgm:t>
        <a:bodyPr/>
        <a:lstStyle/>
        <a:p>
          <a:r>
            <a:rPr lang="en-AU" dirty="0" smtClean="0"/>
            <a:t>Benefits</a:t>
          </a:r>
          <a:endParaRPr lang="en-AU" dirty="0"/>
        </a:p>
      </dgm:t>
    </dgm:pt>
    <dgm:pt modelId="{99A8C5F6-3C90-4F8F-8495-BA19522EF8AB}" type="parTrans" cxnId="{218A200F-5398-400C-A3BA-18628EEEBD6C}">
      <dgm:prSet/>
      <dgm:spPr/>
      <dgm:t>
        <a:bodyPr/>
        <a:lstStyle/>
        <a:p>
          <a:endParaRPr lang="en-AU"/>
        </a:p>
      </dgm:t>
    </dgm:pt>
    <dgm:pt modelId="{98DB7F3B-FF01-4695-ACCA-6AA20C48793D}" type="sibTrans" cxnId="{218A200F-5398-400C-A3BA-18628EEEBD6C}">
      <dgm:prSet/>
      <dgm:spPr/>
      <dgm:t>
        <a:bodyPr/>
        <a:lstStyle/>
        <a:p>
          <a:endParaRPr lang="en-AU"/>
        </a:p>
      </dgm:t>
    </dgm:pt>
    <dgm:pt modelId="{D1CAAE68-734A-4042-9BF6-83B99735A4E5}">
      <dgm:prSet phldrT="[Text]"/>
      <dgm:spPr/>
      <dgm:t>
        <a:bodyPr/>
        <a:lstStyle/>
        <a:p>
          <a:r>
            <a:rPr lang="en-AU" dirty="0" smtClean="0"/>
            <a:t> </a:t>
          </a:r>
          <a:endParaRPr lang="en-AU" dirty="0"/>
        </a:p>
      </dgm:t>
    </dgm:pt>
    <dgm:pt modelId="{B368DA0D-FF64-4E2C-B114-343D7AD00F83}" type="parTrans" cxnId="{84B8C30F-D6C2-4ABE-B96D-50228A568B60}">
      <dgm:prSet/>
      <dgm:spPr/>
      <dgm:t>
        <a:bodyPr/>
        <a:lstStyle/>
        <a:p>
          <a:endParaRPr lang="en-AU"/>
        </a:p>
      </dgm:t>
    </dgm:pt>
    <dgm:pt modelId="{7CFC23FF-CE77-41C1-A68F-9E940733CA35}" type="sibTrans" cxnId="{84B8C30F-D6C2-4ABE-B96D-50228A568B60}">
      <dgm:prSet/>
      <dgm:spPr/>
      <dgm:t>
        <a:bodyPr/>
        <a:lstStyle/>
        <a:p>
          <a:endParaRPr lang="en-AU"/>
        </a:p>
      </dgm:t>
    </dgm:pt>
    <dgm:pt modelId="{31177488-B604-4378-94F9-D3C899CBE4C0}">
      <dgm:prSet phldrT="[Text]"/>
      <dgm:spPr/>
      <dgm:t>
        <a:bodyPr/>
        <a:lstStyle/>
        <a:p>
          <a:r>
            <a:rPr lang="en-AU" dirty="0" smtClean="0"/>
            <a:t> </a:t>
          </a:r>
          <a:endParaRPr lang="en-AU" dirty="0"/>
        </a:p>
      </dgm:t>
    </dgm:pt>
    <dgm:pt modelId="{B91769BC-8BD5-4BEF-8D65-B081AC609611}" type="parTrans" cxnId="{7172DE29-E3EF-4B67-8765-260517F3657A}">
      <dgm:prSet/>
      <dgm:spPr/>
      <dgm:t>
        <a:bodyPr/>
        <a:lstStyle/>
        <a:p>
          <a:endParaRPr lang="en-AU"/>
        </a:p>
      </dgm:t>
    </dgm:pt>
    <dgm:pt modelId="{3E981019-C478-4691-A933-83008DFFA09D}" type="sibTrans" cxnId="{7172DE29-E3EF-4B67-8765-260517F3657A}">
      <dgm:prSet/>
      <dgm:spPr/>
      <dgm:t>
        <a:bodyPr/>
        <a:lstStyle/>
        <a:p>
          <a:endParaRPr lang="en-AU"/>
        </a:p>
      </dgm:t>
    </dgm:pt>
    <dgm:pt modelId="{1479E1B1-2EBA-4D4F-B37B-5E0ADDCDB4EF}">
      <dgm:prSet phldrT="[Text]"/>
      <dgm:spPr/>
      <dgm:t>
        <a:bodyPr/>
        <a:lstStyle/>
        <a:p>
          <a:r>
            <a:rPr lang="en-AU" dirty="0" smtClean="0"/>
            <a:t> </a:t>
          </a:r>
          <a:endParaRPr lang="en-AU" dirty="0"/>
        </a:p>
      </dgm:t>
    </dgm:pt>
    <dgm:pt modelId="{B8AACD90-B367-4571-A457-DC5724577788}" type="parTrans" cxnId="{49DC7B2E-C970-4BAB-8B69-FD6FE4A4386B}">
      <dgm:prSet/>
      <dgm:spPr/>
      <dgm:t>
        <a:bodyPr/>
        <a:lstStyle/>
        <a:p>
          <a:endParaRPr lang="en-AU"/>
        </a:p>
      </dgm:t>
    </dgm:pt>
    <dgm:pt modelId="{D9CDE46D-D7A5-476F-A7CE-4CA8C34B9902}" type="sibTrans" cxnId="{49DC7B2E-C970-4BAB-8B69-FD6FE4A4386B}">
      <dgm:prSet/>
      <dgm:spPr/>
      <dgm:t>
        <a:bodyPr/>
        <a:lstStyle/>
        <a:p>
          <a:endParaRPr lang="en-AU"/>
        </a:p>
      </dgm:t>
    </dgm:pt>
    <dgm:pt modelId="{0B41631A-CC03-4D3B-BC76-04827A4F8137}">
      <dgm:prSet phldrT="[Text]"/>
      <dgm:spPr/>
      <dgm:t>
        <a:bodyPr/>
        <a:lstStyle/>
        <a:p>
          <a:r>
            <a:rPr lang="en-AU" dirty="0" smtClean="0"/>
            <a:t> </a:t>
          </a:r>
          <a:endParaRPr lang="en-AU" dirty="0"/>
        </a:p>
      </dgm:t>
    </dgm:pt>
    <dgm:pt modelId="{F063B4B0-851F-4E30-922F-CFD56A99AA9A}" type="parTrans" cxnId="{9CC3ADBB-4F01-49A6-A992-405369CF8DAC}">
      <dgm:prSet/>
      <dgm:spPr/>
      <dgm:t>
        <a:bodyPr/>
        <a:lstStyle/>
        <a:p>
          <a:endParaRPr lang="en-AU"/>
        </a:p>
      </dgm:t>
    </dgm:pt>
    <dgm:pt modelId="{0858765A-F9C6-4465-A1E0-9ECAD12D9644}" type="sibTrans" cxnId="{9CC3ADBB-4F01-49A6-A992-405369CF8DAC}">
      <dgm:prSet/>
      <dgm:spPr/>
      <dgm:t>
        <a:bodyPr/>
        <a:lstStyle/>
        <a:p>
          <a:endParaRPr lang="en-AU"/>
        </a:p>
      </dgm:t>
    </dgm:pt>
    <dgm:pt modelId="{FC3E8004-6C41-4053-9C97-E16FAF80B377}">
      <dgm:prSet phldrT="[Text]"/>
      <dgm:spPr/>
      <dgm:t>
        <a:bodyPr/>
        <a:lstStyle/>
        <a:p>
          <a:r>
            <a:rPr lang="en-AU" dirty="0" smtClean="0"/>
            <a:t> </a:t>
          </a:r>
          <a:endParaRPr lang="en-AU" dirty="0"/>
        </a:p>
      </dgm:t>
    </dgm:pt>
    <dgm:pt modelId="{4952552B-A3C3-45FD-ADC5-5495D974A832}" type="parTrans" cxnId="{297ABA02-F944-4764-96D9-90B031DEFE8A}">
      <dgm:prSet/>
      <dgm:spPr/>
      <dgm:t>
        <a:bodyPr/>
        <a:lstStyle/>
        <a:p>
          <a:endParaRPr lang="en-AU"/>
        </a:p>
      </dgm:t>
    </dgm:pt>
    <dgm:pt modelId="{63A5C988-6EF0-4A04-8458-073B30F19841}" type="sibTrans" cxnId="{297ABA02-F944-4764-96D9-90B031DEFE8A}">
      <dgm:prSet/>
      <dgm:spPr/>
      <dgm:t>
        <a:bodyPr/>
        <a:lstStyle/>
        <a:p>
          <a:endParaRPr lang="en-AU"/>
        </a:p>
      </dgm:t>
    </dgm:pt>
    <dgm:pt modelId="{0EE398D7-662E-487D-9507-AC301FABC40D}">
      <dgm:prSet phldrT="[Text]"/>
      <dgm:spPr/>
      <dgm:t>
        <a:bodyPr/>
        <a:lstStyle/>
        <a:p>
          <a:r>
            <a:rPr lang="en-AU" dirty="0" smtClean="0"/>
            <a:t> </a:t>
          </a:r>
          <a:endParaRPr lang="en-AU" dirty="0"/>
        </a:p>
      </dgm:t>
    </dgm:pt>
    <dgm:pt modelId="{834138F5-EB98-48EF-BA48-2059E4FB34A3}" type="parTrans" cxnId="{588DBF31-75BC-4A48-8F3D-E9AA0DFC50CD}">
      <dgm:prSet/>
      <dgm:spPr/>
      <dgm:t>
        <a:bodyPr/>
        <a:lstStyle/>
        <a:p>
          <a:endParaRPr lang="en-AU"/>
        </a:p>
      </dgm:t>
    </dgm:pt>
    <dgm:pt modelId="{7247CA58-6015-4C19-B7E2-CA50DA98C77B}" type="sibTrans" cxnId="{588DBF31-75BC-4A48-8F3D-E9AA0DFC50CD}">
      <dgm:prSet/>
      <dgm:spPr/>
      <dgm:t>
        <a:bodyPr/>
        <a:lstStyle/>
        <a:p>
          <a:endParaRPr lang="en-AU"/>
        </a:p>
      </dgm:t>
    </dgm:pt>
    <dgm:pt modelId="{DE09BC5C-D987-451D-9EB5-87E29E53A700}">
      <dgm:prSet phldrT="[Text]"/>
      <dgm:spPr/>
      <dgm:t>
        <a:bodyPr/>
        <a:lstStyle/>
        <a:p>
          <a:r>
            <a:rPr lang="en-AU" dirty="0" smtClean="0"/>
            <a:t> </a:t>
          </a:r>
          <a:endParaRPr lang="en-AU" dirty="0"/>
        </a:p>
      </dgm:t>
    </dgm:pt>
    <dgm:pt modelId="{C4FFFF88-84F4-4CD4-8A2C-2B28B33039F2}" type="parTrans" cxnId="{0ECCF57B-B15D-4389-987B-AF6FE9F918FF}">
      <dgm:prSet/>
      <dgm:spPr/>
      <dgm:t>
        <a:bodyPr/>
        <a:lstStyle/>
        <a:p>
          <a:endParaRPr lang="en-AU"/>
        </a:p>
      </dgm:t>
    </dgm:pt>
    <dgm:pt modelId="{04C82C8B-3C33-4542-9110-ACD83B92FFCD}" type="sibTrans" cxnId="{0ECCF57B-B15D-4389-987B-AF6FE9F918FF}">
      <dgm:prSet/>
      <dgm:spPr/>
      <dgm:t>
        <a:bodyPr/>
        <a:lstStyle/>
        <a:p>
          <a:endParaRPr lang="en-AU"/>
        </a:p>
      </dgm:t>
    </dgm:pt>
    <dgm:pt modelId="{430366BB-06A2-44E4-96B1-01E6AA8D0A29}" type="pres">
      <dgm:prSet presAssocID="{4448ED5B-23C5-4258-B4DC-E8621A6CAB7F}" presName="outerComposite" presStyleCnt="0">
        <dgm:presLayoutVars>
          <dgm:chMax val="2"/>
          <dgm:animLvl val="lvl"/>
          <dgm:resizeHandles val="exact"/>
        </dgm:presLayoutVars>
      </dgm:prSet>
      <dgm:spPr/>
      <dgm:t>
        <a:bodyPr/>
        <a:lstStyle/>
        <a:p>
          <a:endParaRPr lang="en-AU"/>
        </a:p>
      </dgm:t>
    </dgm:pt>
    <dgm:pt modelId="{66F7748B-5450-4854-94B0-546DC47963ED}" type="pres">
      <dgm:prSet presAssocID="{4448ED5B-23C5-4258-B4DC-E8621A6CAB7F}" presName="dummyMaxCanvas" presStyleCnt="0"/>
      <dgm:spPr/>
    </dgm:pt>
    <dgm:pt modelId="{67D064EC-BB35-4B6D-8280-72A5A2446722}" type="pres">
      <dgm:prSet presAssocID="{4448ED5B-23C5-4258-B4DC-E8621A6CAB7F}" presName="parentComposite" presStyleCnt="0"/>
      <dgm:spPr/>
    </dgm:pt>
    <dgm:pt modelId="{6E381112-8EAE-4405-B426-8F2DC75D5064}" type="pres">
      <dgm:prSet presAssocID="{4448ED5B-23C5-4258-B4DC-E8621A6CAB7F}" presName="parent1" presStyleLbl="alignAccFollowNode1" presStyleIdx="0" presStyleCnt="4">
        <dgm:presLayoutVars>
          <dgm:chMax val="4"/>
        </dgm:presLayoutVars>
      </dgm:prSet>
      <dgm:spPr/>
      <dgm:t>
        <a:bodyPr/>
        <a:lstStyle/>
        <a:p>
          <a:endParaRPr lang="en-AU"/>
        </a:p>
      </dgm:t>
    </dgm:pt>
    <dgm:pt modelId="{0A16863C-F2EB-4160-AE6B-95511AA29BD9}" type="pres">
      <dgm:prSet presAssocID="{4448ED5B-23C5-4258-B4DC-E8621A6CAB7F}" presName="parent2" presStyleLbl="alignAccFollowNode1" presStyleIdx="1" presStyleCnt="4">
        <dgm:presLayoutVars>
          <dgm:chMax val="4"/>
        </dgm:presLayoutVars>
      </dgm:prSet>
      <dgm:spPr/>
      <dgm:t>
        <a:bodyPr/>
        <a:lstStyle/>
        <a:p>
          <a:endParaRPr lang="en-AU"/>
        </a:p>
      </dgm:t>
    </dgm:pt>
    <dgm:pt modelId="{7716F2F0-B790-4B23-940E-11561A925729}" type="pres">
      <dgm:prSet presAssocID="{4448ED5B-23C5-4258-B4DC-E8621A6CAB7F}" presName="childrenComposite" presStyleCnt="0"/>
      <dgm:spPr/>
    </dgm:pt>
    <dgm:pt modelId="{006F3B86-52AB-4FE5-8244-9514706016D9}" type="pres">
      <dgm:prSet presAssocID="{4448ED5B-23C5-4258-B4DC-E8621A6CAB7F}" presName="dummyMaxCanvas_ChildArea" presStyleCnt="0"/>
      <dgm:spPr/>
    </dgm:pt>
    <dgm:pt modelId="{61CDDCD9-22B1-4977-A291-1E6A5215D5ED}" type="pres">
      <dgm:prSet presAssocID="{4448ED5B-23C5-4258-B4DC-E8621A6CAB7F}" presName="fulcrum" presStyleLbl="alignAccFollowNode1" presStyleIdx="2" presStyleCnt="4"/>
      <dgm:spPr/>
    </dgm:pt>
    <dgm:pt modelId="{0A914290-D359-48A1-9503-683A78784767}" type="pres">
      <dgm:prSet presAssocID="{4448ED5B-23C5-4258-B4DC-E8621A6CAB7F}" presName="balance_34" presStyleLbl="alignAccFollowNode1" presStyleIdx="3" presStyleCnt="4">
        <dgm:presLayoutVars>
          <dgm:bulletEnabled val="1"/>
        </dgm:presLayoutVars>
      </dgm:prSet>
      <dgm:spPr/>
    </dgm:pt>
    <dgm:pt modelId="{D9B7DC3C-D7FC-4E0E-9859-8F88EAB36A55}" type="pres">
      <dgm:prSet presAssocID="{4448ED5B-23C5-4258-B4DC-E8621A6CAB7F}" presName="right_34_1" presStyleLbl="node1" presStyleIdx="0" presStyleCnt="7">
        <dgm:presLayoutVars>
          <dgm:bulletEnabled val="1"/>
        </dgm:presLayoutVars>
      </dgm:prSet>
      <dgm:spPr/>
      <dgm:t>
        <a:bodyPr/>
        <a:lstStyle/>
        <a:p>
          <a:endParaRPr lang="en-AU"/>
        </a:p>
      </dgm:t>
    </dgm:pt>
    <dgm:pt modelId="{F795B531-0873-458F-BAD1-E6D23606B206}" type="pres">
      <dgm:prSet presAssocID="{4448ED5B-23C5-4258-B4DC-E8621A6CAB7F}" presName="right_34_2" presStyleLbl="node1" presStyleIdx="1" presStyleCnt="7">
        <dgm:presLayoutVars>
          <dgm:bulletEnabled val="1"/>
        </dgm:presLayoutVars>
      </dgm:prSet>
      <dgm:spPr/>
      <dgm:t>
        <a:bodyPr/>
        <a:lstStyle/>
        <a:p>
          <a:endParaRPr lang="en-AU"/>
        </a:p>
      </dgm:t>
    </dgm:pt>
    <dgm:pt modelId="{17FC6A4D-BAFA-458D-AFDC-3A1CBFABF643}" type="pres">
      <dgm:prSet presAssocID="{4448ED5B-23C5-4258-B4DC-E8621A6CAB7F}" presName="right_34_3" presStyleLbl="node1" presStyleIdx="2" presStyleCnt="7">
        <dgm:presLayoutVars>
          <dgm:bulletEnabled val="1"/>
        </dgm:presLayoutVars>
      </dgm:prSet>
      <dgm:spPr/>
      <dgm:t>
        <a:bodyPr/>
        <a:lstStyle/>
        <a:p>
          <a:endParaRPr lang="en-AU"/>
        </a:p>
      </dgm:t>
    </dgm:pt>
    <dgm:pt modelId="{E34276A2-0C57-467E-ACB8-C33E63F87B63}" type="pres">
      <dgm:prSet presAssocID="{4448ED5B-23C5-4258-B4DC-E8621A6CAB7F}" presName="right_34_4" presStyleLbl="node1" presStyleIdx="3" presStyleCnt="7">
        <dgm:presLayoutVars>
          <dgm:bulletEnabled val="1"/>
        </dgm:presLayoutVars>
      </dgm:prSet>
      <dgm:spPr/>
      <dgm:t>
        <a:bodyPr/>
        <a:lstStyle/>
        <a:p>
          <a:endParaRPr lang="en-AU"/>
        </a:p>
      </dgm:t>
    </dgm:pt>
    <dgm:pt modelId="{94F44BE9-06A5-4904-BB2A-C4EB80A62BD5}" type="pres">
      <dgm:prSet presAssocID="{4448ED5B-23C5-4258-B4DC-E8621A6CAB7F}" presName="left_34_1" presStyleLbl="node1" presStyleIdx="4" presStyleCnt="7">
        <dgm:presLayoutVars>
          <dgm:bulletEnabled val="1"/>
        </dgm:presLayoutVars>
      </dgm:prSet>
      <dgm:spPr/>
      <dgm:t>
        <a:bodyPr/>
        <a:lstStyle/>
        <a:p>
          <a:endParaRPr lang="en-AU"/>
        </a:p>
      </dgm:t>
    </dgm:pt>
    <dgm:pt modelId="{ED395BCC-59DA-4A18-A3CB-0DF2EC6841C2}" type="pres">
      <dgm:prSet presAssocID="{4448ED5B-23C5-4258-B4DC-E8621A6CAB7F}" presName="left_34_2" presStyleLbl="node1" presStyleIdx="5" presStyleCnt="7">
        <dgm:presLayoutVars>
          <dgm:bulletEnabled val="1"/>
        </dgm:presLayoutVars>
      </dgm:prSet>
      <dgm:spPr/>
      <dgm:t>
        <a:bodyPr/>
        <a:lstStyle/>
        <a:p>
          <a:endParaRPr lang="en-AU"/>
        </a:p>
      </dgm:t>
    </dgm:pt>
    <dgm:pt modelId="{213487B9-182E-4EE4-A973-92F06AAB7E3C}" type="pres">
      <dgm:prSet presAssocID="{4448ED5B-23C5-4258-B4DC-E8621A6CAB7F}" presName="left_34_3" presStyleLbl="node1" presStyleIdx="6" presStyleCnt="7">
        <dgm:presLayoutVars>
          <dgm:bulletEnabled val="1"/>
        </dgm:presLayoutVars>
      </dgm:prSet>
      <dgm:spPr/>
      <dgm:t>
        <a:bodyPr/>
        <a:lstStyle/>
        <a:p>
          <a:endParaRPr lang="en-AU"/>
        </a:p>
      </dgm:t>
    </dgm:pt>
  </dgm:ptLst>
  <dgm:cxnLst>
    <dgm:cxn modelId="{588DBF31-75BC-4A48-8F3D-E9AA0DFC50CD}" srcId="{CDF97B1F-CCBC-46E2-A197-D4E6D90AFE17}" destId="{0EE398D7-662E-487D-9507-AC301FABC40D}" srcOrd="2" destOrd="0" parTransId="{834138F5-EB98-48EF-BA48-2059E4FB34A3}" sibTransId="{7247CA58-6015-4C19-B7E2-CA50DA98C77B}"/>
    <dgm:cxn modelId="{297ABA02-F944-4764-96D9-90B031DEFE8A}" srcId="{CDF97B1F-CCBC-46E2-A197-D4E6D90AFE17}" destId="{FC3E8004-6C41-4053-9C97-E16FAF80B377}" srcOrd="1" destOrd="0" parTransId="{4952552B-A3C3-45FD-ADC5-5495D974A832}" sibTransId="{63A5C988-6EF0-4A04-8458-073B30F19841}"/>
    <dgm:cxn modelId="{7172DE29-E3EF-4B67-8765-260517F3657A}" srcId="{F001BF23-8001-4023-AE3D-C249FA48B418}" destId="{31177488-B604-4378-94F9-D3C899CBE4C0}" srcOrd="2" destOrd="0" parTransId="{B91769BC-8BD5-4BEF-8D65-B081AC609611}" sibTransId="{3E981019-C478-4691-A933-83008DFFA09D}"/>
    <dgm:cxn modelId="{49DC7B2E-C970-4BAB-8B69-FD6FE4A4386B}" srcId="{F001BF23-8001-4023-AE3D-C249FA48B418}" destId="{1479E1B1-2EBA-4D4F-B37B-5E0ADDCDB4EF}" srcOrd="3" destOrd="0" parTransId="{B8AACD90-B367-4571-A457-DC5724577788}" sibTransId="{D9CDE46D-D7A5-476F-A7CE-4CA8C34B9902}"/>
    <dgm:cxn modelId="{B3DC1BE7-2ED3-4FC4-8286-2133A27A6C84}" type="presOf" srcId="{F001BF23-8001-4023-AE3D-C249FA48B418}" destId="{0A16863C-F2EB-4160-AE6B-95511AA29BD9}" srcOrd="0" destOrd="0" presId="urn:microsoft.com/office/officeart/2005/8/layout/balance1"/>
    <dgm:cxn modelId="{0FE2639E-5062-4750-A136-A6D436C8831B}" type="presOf" srcId="{0B41631A-CC03-4D3B-BC76-04827A4F8137}" destId="{94F44BE9-06A5-4904-BB2A-C4EB80A62BD5}" srcOrd="0" destOrd="0" presId="urn:microsoft.com/office/officeart/2005/8/layout/balance1"/>
    <dgm:cxn modelId="{9CC3ADBB-4F01-49A6-A992-405369CF8DAC}" srcId="{CDF97B1F-CCBC-46E2-A197-D4E6D90AFE17}" destId="{0B41631A-CC03-4D3B-BC76-04827A4F8137}" srcOrd="0" destOrd="0" parTransId="{F063B4B0-851F-4E30-922F-CFD56A99AA9A}" sibTransId="{0858765A-F9C6-4465-A1E0-9ECAD12D9644}"/>
    <dgm:cxn modelId="{EEB26A5A-D079-4C91-8DE0-C4D608D950BA}" type="presOf" srcId="{CDF97B1F-CCBC-46E2-A197-D4E6D90AFE17}" destId="{6E381112-8EAE-4405-B426-8F2DC75D5064}" srcOrd="0" destOrd="0" presId="urn:microsoft.com/office/officeart/2005/8/layout/balance1"/>
    <dgm:cxn modelId="{218A200F-5398-400C-A3BA-18628EEEBD6C}" srcId="{4448ED5B-23C5-4258-B4DC-E8621A6CAB7F}" destId="{F001BF23-8001-4023-AE3D-C249FA48B418}" srcOrd="1" destOrd="0" parTransId="{99A8C5F6-3C90-4F8F-8495-BA19522EF8AB}" sibTransId="{98DB7F3B-FF01-4695-ACCA-6AA20C48793D}"/>
    <dgm:cxn modelId="{7215F2B1-9EE0-4A65-9064-E46E2406A1F7}" type="presOf" srcId="{31177488-B604-4378-94F9-D3C899CBE4C0}" destId="{17FC6A4D-BAFA-458D-AFDC-3A1CBFABF643}" srcOrd="0" destOrd="0" presId="urn:microsoft.com/office/officeart/2005/8/layout/balance1"/>
    <dgm:cxn modelId="{AB2882F8-87F3-48A2-AF81-58144EDDC1AF}" srcId="{4448ED5B-23C5-4258-B4DC-E8621A6CAB7F}" destId="{CDF97B1F-CCBC-46E2-A197-D4E6D90AFE17}" srcOrd="0" destOrd="0" parTransId="{3DAE0F23-641B-4525-BC36-E2F2425A978C}" sibTransId="{C6BAEFF1-4535-4E92-9090-9833814DE8F6}"/>
    <dgm:cxn modelId="{F548CE05-20FB-4208-B8DE-1865B186DC1D}" type="presOf" srcId="{4448ED5B-23C5-4258-B4DC-E8621A6CAB7F}" destId="{430366BB-06A2-44E4-96B1-01E6AA8D0A29}" srcOrd="0" destOrd="0" presId="urn:microsoft.com/office/officeart/2005/8/layout/balance1"/>
    <dgm:cxn modelId="{47EFE3B9-49E7-4354-BD1C-B65A50808A56}" type="presOf" srcId="{0EE398D7-662E-487D-9507-AC301FABC40D}" destId="{213487B9-182E-4EE4-A973-92F06AAB7E3C}" srcOrd="0" destOrd="0" presId="urn:microsoft.com/office/officeart/2005/8/layout/balance1"/>
    <dgm:cxn modelId="{B79A8217-E0C4-49A7-B33E-5816407C144C}" type="presOf" srcId="{FC3E8004-6C41-4053-9C97-E16FAF80B377}" destId="{ED395BCC-59DA-4A18-A3CB-0DF2EC6841C2}" srcOrd="0" destOrd="0" presId="urn:microsoft.com/office/officeart/2005/8/layout/balance1"/>
    <dgm:cxn modelId="{0ECCF57B-B15D-4389-987B-AF6FE9F918FF}" srcId="{F001BF23-8001-4023-AE3D-C249FA48B418}" destId="{DE09BC5C-D987-451D-9EB5-87E29E53A700}" srcOrd="1" destOrd="0" parTransId="{C4FFFF88-84F4-4CD4-8A2C-2B28B33039F2}" sibTransId="{04C82C8B-3C33-4542-9110-ACD83B92FFCD}"/>
    <dgm:cxn modelId="{86C22CA2-6CB6-4B66-BDEC-CB2037B2F77E}" type="presOf" srcId="{D1CAAE68-734A-4042-9BF6-83B99735A4E5}" destId="{D9B7DC3C-D7FC-4E0E-9859-8F88EAB36A55}" srcOrd="0" destOrd="0" presId="urn:microsoft.com/office/officeart/2005/8/layout/balance1"/>
    <dgm:cxn modelId="{84B8C30F-D6C2-4ABE-B96D-50228A568B60}" srcId="{F001BF23-8001-4023-AE3D-C249FA48B418}" destId="{D1CAAE68-734A-4042-9BF6-83B99735A4E5}" srcOrd="0" destOrd="0" parTransId="{B368DA0D-FF64-4E2C-B114-343D7AD00F83}" sibTransId="{7CFC23FF-CE77-41C1-A68F-9E940733CA35}"/>
    <dgm:cxn modelId="{035B73BD-B851-4DB1-BE4D-012460491D3E}" type="presOf" srcId="{DE09BC5C-D987-451D-9EB5-87E29E53A700}" destId="{F795B531-0873-458F-BAD1-E6D23606B206}" srcOrd="0" destOrd="0" presId="urn:microsoft.com/office/officeart/2005/8/layout/balance1"/>
    <dgm:cxn modelId="{7B731255-5B07-42CC-904C-8ADBA2BBA202}" type="presOf" srcId="{1479E1B1-2EBA-4D4F-B37B-5E0ADDCDB4EF}" destId="{E34276A2-0C57-467E-ACB8-C33E63F87B63}" srcOrd="0" destOrd="0" presId="urn:microsoft.com/office/officeart/2005/8/layout/balance1"/>
    <dgm:cxn modelId="{03B9B965-96E9-4599-A54B-2268A8076F37}" type="presParOf" srcId="{430366BB-06A2-44E4-96B1-01E6AA8D0A29}" destId="{66F7748B-5450-4854-94B0-546DC47963ED}" srcOrd="0" destOrd="0" presId="urn:microsoft.com/office/officeart/2005/8/layout/balance1"/>
    <dgm:cxn modelId="{78291FA6-0C58-4661-8CA8-F4FFB15B9A8E}" type="presParOf" srcId="{430366BB-06A2-44E4-96B1-01E6AA8D0A29}" destId="{67D064EC-BB35-4B6D-8280-72A5A2446722}" srcOrd="1" destOrd="0" presId="urn:microsoft.com/office/officeart/2005/8/layout/balance1"/>
    <dgm:cxn modelId="{C909F187-45C2-4BAE-AE5B-BD524F5BEC19}" type="presParOf" srcId="{67D064EC-BB35-4B6D-8280-72A5A2446722}" destId="{6E381112-8EAE-4405-B426-8F2DC75D5064}" srcOrd="0" destOrd="0" presId="urn:microsoft.com/office/officeart/2005/8/layout/balance1"/>
    <dgm:cxn modelId="{EFFECA72-454E-4684-AA7D-E53E8350FDB4}" type="presParOf" srcId="{67D064EC-BB35-4B6D-8280-72A5A2446722}" destId="{0A16863C-F2EB-4160-AE6B-95511AA29BD9}" srcOrd="1" destOrd="0" presId="urn:microsoft.com/office/officeart/2005/8/layout/balance1"/>
    <dgm:cxn modelId="{0FC685F7-1B82-40B7-87E2-AA439B60EDEE}" type="presParOf" srcId="{430366BB-06A2-44E4-96B1-01E6AA8D0A29}" destId="{7716F2F0-B790-4B23-940E-11561A925729}" srcOrd="2" destOrd="0" presId="urn:microsoft.com/office/officeart/2005/8/layout/balance1"/>
    <dgm:cxn modelId="{F0D45749-C616-429E-AD6B-ED1C9B0EDB93}" type="presParOf" srcId="{7716F2F0-B790-4B23-940E-11561A925729}" destId="{006F3B86-52AB-4FE5-8244-9514706016D9}" srcOrd="0" destOrd="0" presId="urn:microsoft.com/office/officeart/2005/8/layout/balance1"/>
    <dgm:cxn modelId="{0A8B54F7-6AFD-47BA-8B98-C9CE59B5CD3F}" type="presParOf" srcId="{7716F2F0-B790-4B23-940E-11561A925729}" destId="{61CDDCD9-22B1-4977-A291-1E6A5215D5ED}" srcOrd="1" destOrd="0" presId="urn:microsoft.com/office/officeart/2005/8/layout/balance1"/>
    <dgm:cxn modelId="{7B1E5BD5-68E6-4CFC-B639-8C54D8897A9F}" type="presParOf" srcId="{7716F2F0-B790-4B23-940E-11561A925729}" destId="{0A914290-D359-48A1-9503-683A78784767}" srcOrd="2" destOrd="0" presId="urn:microsoft.com/office/officeart/2005/8/layout/balance1"/>
    <dgm:cxn modelId="{F93C3857-ECD6-465B-88F4-C0474BE6DCF1}" type="presParOf" srcId="{7716F2F0-B790-4B23-940E-11561A925729}" destId="{D9B7DC3C-D7FC-4E0E-9859-8F88EAB36A55}" srcOrd="3" destOrd="0" presId="urn:microsoft.com/office/officeart/2005/8/layout/balance1"/>
    <dgm:cxn modelId="{898DD013-DBB9-4CDA-A013-A2DDB58F0A9A}" type="presParOf" srcId="{7716F2F0-B790-4B23-940E-11561A925729}" destId="{F795B531-0873-458F-BAD1-E6D23606B206}" srcOrd="4" destOrd="0" presId="urn:microsoft.com/office/officeart/2005/8/layout/balance1"/>
    <dgm:cxn modelId="{3E3ACAF1-6E99-4826-8842-9687E4C8C3C9}" type="presParOf" srcId="{7716F2F0-B790-4B23-940E-11561A925729}" destId="{17FC6A4D-BAFA-458D-AFDC-3A1CBFABF643}" srcOrd="5" destOrd="0" presId="urn:microsoft.com/office/officeart/2005/8/layout/balance1"/>
    <dgm:cxn modelId="{BF9AA7E0-DDB7-4A67-A68F-070D87A1BA78}" type="presParOf" srcId="{7716F2F0-B790-4B23-940E-11561A925729}" destId="{E34276A2-0C57-467E-ACB8-C33E63F87B63}" srcOrd="6" destOrd="0" presId="urn:microsoft.com/office/officeart/2005/8/layout/balance1"/>
    <dgm:cxn modelId="{48232793-02D4-4695-BCA9-EA435EDBC289}" type="presParOf" srcId="{7716F2F0-B790-4B23-940E-11561A925729}" destId="{94F44BE9-06A5-4904-BB2A-C4EB80A62BD5}" srcOrd="7" destOrd="0" presId="urn:microsoft.com/office/officeart/2005/8/layout/balance1"/>
    <dgm:cxn modelId="{A0A666BC-D4F4-42D5-A58A-BEFAFBE8A986}" type="presParOf" srcId="{7716F2F0-B790-4B23-940E-11561A925729}" destId="{ED395BCC-59DA-4A18-A3CB-0DF2EC6841C2}" srcOrd="8" destOrd="0" presId="urn:microsoft.com/office/officeart/2005/8/layout/balance1"/>
    <dgm:cxn modelId="{1EDEAE8F-9E85-4FE2-84E0-9B8A258F2E92}" type="presParOf" srcId="{7716F2F0-B790-4B23-940E-11561A925729}" destId="{213487B9-182E-4EE4-A973-92F06AAB7E3C}"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48ED5B-23C5-4258-B4DC-E8621A6CAB7F}" type="doc">
      <dgm:prSet loTypeId="urn:microsoft.com/office/officeart/2005/8/layout/balance1" loCatId="relationship" qsTypeId="urn:microsoft.com/office/officeart/2005/8/quickstyle/simple5" qsCatId="simple" csTypeId="urn:microsoft.com/office/officeart/2005/8/colors/accent3_2" csCatId="accent3" phldr="1"/>
      <dgm:spPr/>
      <dgm:t>
        <a:bodyPr/>
        <a:lstStyle/>
        <a:p>
          <a:endParaRPr lang="en-AU"/>
        </a:p>
      </dgm:t>
    </dgm:pt>
    <dgm:pt modelId="{CDF97B1F-CCBC-46E2-A197-D4E6D90AFE17}">
      <dgm:prSet phldrT="[Text]"/>
      <dgm:spPr/>
      <dgm:t>
        <a:bodyPr/>
        <a:lstStyle/>
        <a:p>
          <a:r>
            <a:rPr lang="en-AU" dirty="0" smtClean="0"/>
            <a:t>Costs</a:t>
          </a:r>
          <a:endParaRPr lang="en-AU" dirty="0"/>
        </a:p>
      </dgm:t>
    </dgm:pt>
    <dgm:pt modelId="{3DAE0F23-641B-4525-BC36-E2F2425A978C}" type="parTrans" cxnId="{AB2882F8-87F3-48A2-AF81-58144EDDC1AF}">
      <dgm:prSet/>
      <dgm:spPr/>
      <dgm:t>
        <a:bodyPr/>
        <a:lstStyle/>
        <a:p>
          <a:endParaRPr lang="en-AU"/>
        </a:p>
      </dgm:t>
    </dgm:pt>
    <dgm:pt modelId="{C6BAEFF1-4535-4E92-9090-9833814DE8F6}" type="sibTrans" cxnId="{AB2882F8-87F3-48A2-AF81-58144EDDC1AF}">
      <dgm:prSet/>
      <dgm:spPr/>
      <dgm:t>
        <a:bodyPr/>
        <a:lstStyle/>
        <a:p>
          <a:endParaRPr lang="en-AU"/>
        </a:p>
      </dgm:t>
    </dgm:pt>
    <dgm:pt modelId="{F001BF23-8001-4023-AE3D-C249FA48B418}">
      <dgm:prSet phldrT="[Text]"/>
      <dgm:spPr/>
      <dgm:t>
        <a:bodyPr/>
        <a:lstStyle/>
        <a:p>
          <a:r>
            <a:rPr lang="en-AU" dirty="0" smtClean="0"/>
            <a:t>Benefits</a:t>
          </a:r>
          <a:endParaRPr lang="en-AU" dirty="0"/>
        </a:p>
      </dgm:t>
    </dgm:pt>
    <dgm:pt modelId="{99A8C5F6-3C90-4F8F-8495-BA19522EF8AB}" type="parTrans" cxnId="{218A200F-5398-400C-A3BA-18628EEEBD6C}">
      <dgm:prSet/>
      <dgm:spPr/>
      <dgm:t>
        <a:bodyPr/>
        <a:lstStyle/>
        <a:p>
          <a:endParaRPr lang="en-AU"/>
        </a:p>
      </dgm:t>
    </dgm:pt>
    <dgm:pt modelId="{98DB7F3B-FF01-4695-ACCA-6AA20C48793D}" type="sibTrans" cxnId="{218A200F-5398-400C-A3BA-18628EEEBD6C}">
      <dgm:prSet/>
      <dgm:spPr/>
      <dgm:t>
        <a:bodyPr/>
        <a:lstStyle/>
        <a:p>
          <a:endParaRPr lang="en-AU"/>
        </a:p>
      </dgm:t>
    </dgm:pt>
    <dgm:pt modelId="{D1CAAE68-734A-4042-9BF6-83B99735A4E5}">
      <dgm:prSet phldrT="[Text]"/>
      <dgm:spPr/>
      <dgm:t>
        <a:bodyPr/>
        <a:lstStyle/>
        <a:p>
          <a:r>
            <a:rPr lang="en-AU" dirty="0" smtClean="0"/>
            <a:t>Image Maintenance</a:t>
          </a:r>
          <a:endParaRPr lang="en-AU" dirty="0"/>
        </a:p>
      </dgm:t>
    </dgm:pt>
    <dgm:pt modelId="{B368DA0D-FF64-4E2C-B114-343D7AD00F83}" type="parTrans" cxnId="{84B8C30F-D6C2-4ABE-B96D-50228A568B60}">
      <dgm:prSet/>
      <dgm:spPr/>
      <dgm:t>
        <a:bodyPr/>
        <a:lstStyle/>
        <a:p>
          <a:endParaRPr lang="en-AU"/>
        </a:p>
      </dgm:t>
    </dgm:pt>
    <dgm:pt modelId="{7CFC23FF-CE77-41C1-A68F-9E940733CA35}" type="sibTrans" cxnId="{84B8C30F-D6C2-4ABE-B96D-50228A568B60}">
      <dgm:prSet/>
      <dgm:spPr/>
      <dgm:t>
        <a:bodyPr/>
        <a:lstStyle/>
        <a:p>
          <a:endParaRPr lang="en-AU"/>
        </a:p>
      </dgm:t>
    </dgm:pt>
    <dgm:pt modelId="{31177488-B604-4378-94F9-D3C899CBE4C0}">
      <dgm:prSet phldrT="[Text]"/>
      <dgm:spPr/>
      <dgm:t>
        <a:bodyPr/>
        <a:lstStyle/>
        <a:p>
          <a:r>
            <a:rPr lang="en-AU" dirty="0" smtClean="0"/>
            <a:t>Productivity Gains</a:t>
          </a:r>
          <a:endParaRPr lang="en-AU" dirty="0"/>
        </a:p>
      </dgm:t>
    </dgm:pt>
    <dgm:pt modelId="{B91769BC-8BD5-4BEF-8D65-B081AC609611}" type="parTrans" cxnId="{7172DE29-E3EF-4B67-8765-260517F3657A}">
      <dgm:prSet/>
      <dgm:spPr/>
      <dgm:t>
        <a:bodyPr/>
        <a:lstStyle/>
        <a:p>
          <a:endParaRPr lang="en-AU"/>
        </a:p>
      </dgm:t>
    </dgm:pt>
    <dgm:pt modelId="{3E981019-C478-4691-A933-83008DFFA09D}" type="sibTrans" cxnId="{7172DE29-E3EF-4B67-8765-260517F3657A}">
      <dgm:prSet/>
      <dgm:spPr/>
      <dgm:t>
        <a:bodyPr/>
        <a:lstStyle/>
        <a:p>
          <a:endParaRPr lang="en-AU"/>
        </a:p>
      </dgm:t>
    </dgm:pt>
    <dgm:pt modelId="{1479E1B1-2EBA-4D4F-B37B-5E0ADDCDB4EF}">
      <dgm:prSet phldrT="[Text]"/>
      <dgm:spPr/>
      <dgm:t>
        <a:bodyPr/>
        <a:lstStyle/>
        <a:p>
          <a:r>
            <a:rPr lang="en-AU" dirty="0" smtClean="0"/>
            <a:t>Power Savings</a:t>
          </a:r>
          <a:endParaRPr lang="en-AU" dirty="0"/>
        </a:p>
      </dgm:t>
    </dgm:pt>
    <dgm:pt modelId="{B8AACD90-B367-4571-A457-DC5724577788}" type="parTrans" cxnId="{49DC7B2E-C970-4BAB-8B69-FD6FE4A4386B}">
      <dgm:prSet/>
      <dgm:spPr/>
      <dgm:t>
        <a:bodyPr/>
        <a:lstStyle/>
        <a:p>
          <a:endParaRPr lang="en-AU"/>
        </a:p>
      </dgm:t>
    </dgm:pt>
    <dgm:pt modelId="{D9CDE46D-D7A5-476F-A7CE-4CA8C34B9902}" type="sibTrans" cxnId="{49DC7B2E-C970-4BAB-8B69-FD6FE4A4386B}">
      <dgm:prSet/>
      <dgm:spPr/>
      <dgm:t>
        <a:bodyPr/>
        <a:lstStyle/>
        <a:p>
          <a:endParaRPr lang="en-AU"/>
        </a:p>
      </dgm:t>
    </dgm:pt>
    <dgm:pt modelId="{0B41631A-CC03-4D3B-BC76-04827A4F8137}">
      <dgm:prSet phldrT="[Text]"/>
      <dgm:spPr/>
      <dgm:t>
        <a:bodyPr/>
        <a:lstStyle/>
        <a:p>
          <a:r>
            <a:rPr lang="en-AU" dirty="0" smtClean="0"/>
            <a:t>Licensing</a:t>
          </a:r>
          <a:endParaRPr lang="en-AU" dirty="0"/>
        </a:p>
      </dgm:t>
    </dgm:pt>
    <dgm:pt modelId="{F063B4B0-851F-4E30-922F-CFD56A99AA9A}" type="parTrans" cxnId="{9CC3ADBB-4F01-49A6-A992-405369CF8DAC}">
      <dgm:prSet/>
      <dgm:spPr/>
      <dgm:t>
        <a:bodyPr/>
        <a:lstStyle/>
        <a:p>
          <a:endParaRPr lang="en-AU"/>
        </a:p>
      </dgm:t>
    </dgm:pt>
    <dgm:pt modelId="{0858765A-F9C6-4465-A1E0-9ECAD12D9644}" type="sibTrans" cxnId="{9CC3ADBB-4F01-49A6-A992-405369CF8DAC}">
      <dgm:prSet/>
      <dgm:spPr/>
      <dgm:t>
        <a:bodyPr/>
        <a:lstStyle/>
        <a:p>
          <a:endParaRPr lang="en-AU"/>
        </a:p>
      </dgm:t>
    </dgm:pt>
    <dgm:pt modelId="{FC3E8004-6C41-4053-9C97-E16FAF80B377}">
      <dgm:prSet phldrT="[Text]"/>
      <dgm:spPr/>
      <dgm:t>
        <a:bodyPr/>
        <a:lstStyle/>
        <a:p>
          <a:r>
            <a:rPr lang="en-AU" dirty="0" smtClean="0"/>
            <a:t>Project</a:t>
          </a:r>
          <a:endParaRPr lang="en-AU" dirty="0"/>
        </a:p>
      </dgm:t>
    </dgm:pt>
    <dgm:pt modelId="{4952552B-A3C3-45FD-ADC5-5495D974A832}" type="parTrans" cxnId="{297ABA02-F944-4764-96D9-90B031DEFE8A}">
      <dgm:prSet/>
      <dgm:spPr/>
      <dgm:t>
        <a:bodyPr/>
        <a:lstStyle/>
        <a:p>
          <a:endParaRPr lang="en-AU"/>
        </a:p>
      </dgm:t>
    </dgm:pt>
    <dgm:pt modelId="{63A5C988-6EF0-4A04-8458-073B30F19841}" type="sibTrans" cxnId="{297ABA02-F944-4764-96D9-90B031DEFE8A}">
      <dgm:prSet/>
      <dgm:spPr/>
      <dgm:t>
        <a:bodyPr/>
        <a:lstStyle/>
        <a:p>
          <a:endParaRPr lang="en-AU"/>
        </a:p>
      </dgm:t>
    </dgm:pt>
    <dgm:pt modelId="{0EE398D7-662E-487D-9507-AC301FABC40D}">
      <dgm:prSet phldrT="[Text]"/>
      <dgm:spPr/>
      <dgm:t>
        <a:bodyPr/>
        <a:lstStyle/>
        <a:p>
          <a:r>
            <a:rPr lang="en-AU" dirty="0" smtClean="0"/>
            <a:t>Compatibility</a:t>
          </a:r>
          <a:endParaRPr lang="en-AU" dirty="0"/>
        </a:p>
      </dgm:t>
    </dgm:pt>
    <dgm:pt modelId="{834138F5-EB98-48EF-BA48-2059E4FB34A3}" type="parTrans" cxnId="{588DBF31-75BC-4A48-8F3D-E9AA0DFC50CD}">
      <dgm:prSet/>
      <dgm:spPr/>
      <dgm:t>
        <a:bodyPr/>
        <a:lstStyle/>
        <a:p>
          <a:endParaRPr lang="en-AU"/>
        </a:p>
      </dgm:t>
    </dgm:pt>
    <dgm:pt modelId="{7247CA58-6015-4C19-B7E2-CA50DA98C77B}" type="sibTrans" cxnId="{588DBF31-75BC-4A48-8F3D-E9AA0DFC50CD}">
      <dgm:prSet/>
      <dgm:spPr/>
      <dgm:t>
        <a:bodyPr/>
        <a:lstStyle/>
        <a:p>
          <a:endParaRPr lang="en-AU"/>
        </a:p>
      </dgm:t>
    </dgm:pt>
    <dgm:pt modelId="{DE09BC5C-D987-451D-9EB5-87E29E53A700}">
      <dgm:prSet phldrT="[Text]"/>
      <dgm:spPr/>
      <dgm:t>
        <a:bodyPr/>
        <a:lstStyle/>
        <a:p>
          <a:r>
            <a:rPr lang="en-AU" dirty="0" smtClean="0"/>
            <a:t>Security</a:t>
          </a:r>
          <a:endParaRPr lang="en-AU" dirty="0"/>
        </a:p>
      </dgm:t>
    </dgm:pt>
    <dgm:pt modelId="{C4FFFF88-84F4-4CD4-8A2C-2B28B33039F2}" type="parTrans" cxnId="{0ECCF57B-B15D-4389-987B-AF6FE9F918FF}">
      <dgm:prSet/>
      <dgm:spPr/>
      <dgm:t>
        <a:bodyPr/>
        <a:lstStyle/>
        <a:p>
          <a:endParaRPr lang="en-AU"/>
        </a:p>
      </dgm:t>
    </dgm:pt>
    <dgm:pt modelId="{04C82C8B-3C33-4542-9110-ACD83B92FFCD}" type="sibTrans" cxnId="{0ECCF57B-B15D-4389-987B-AF6FE9F918FF}">
      <dgm:prSet/>
      <dgm:spPr/>
      <dgm:t>
        <a:bodyPr/>
        <a:lstStyle/>
        <a:p>
          <a:endParaRPr lang="en-AU"/>
        </a:p>
      </dgm:t>
    </dgm:pt>
    <dgm:pt modelId="{430366BB-06A2-44E4-96B1-01E6AA8D0A29}" type="pres">
      <dgm:prSet presAssocID="{4448ED5B-23C5-4258-B4DC-E8621A6CAB7F}" presName="outerComposite" presStyleCnt="0">
        <dgm:presLayoutVars>
          <dgm:chMax val="2"/>
          <dgm:animLvl val="lvl"/>
          <dgm:resizeHandles val="exact"/>
        </dgm:presLayoutVars>
      </dgm:prSet>
      <dgm:spPr/>
      <dgm:t>
        <a:bodyPr/>
        <a:lstStyle/>
        <a:p>
          <a:endParaRPr lang="en-AU"/>
        </a:p>
      </dgm:t>
    </dgm:pt>
    <dgm:pt modelId="{66F7748B-5450-4854-94B0-546DC47963ED}" type="pres">
      <dgm:prSet presAssocID="{4448ED5B-23C5-4258-B4DC-E8621A6CAB7F}" presName="dummyMaxCanvas" presStyleCnt="0"/>
      <dgm:spPr/>
    </dgm:pt>
    <dgm:pt modelId="{67D064EC-BB35-4B6D-8280-72A5A2446722}" type="pres">
      <dgm:prSet presAssocID="{4448ED5B-23C5-4258-B4DC-E8621A6CAB7F}" presName="parentComposite" presStyleCnt="0"/>
      <dgm:spPr/>
    </dgm:pt>
    <dgm:pt modelId="{6E381112-8EAE-4405-B426-8F2DC75D5064}" type="pres">
      <dgm:prSet presAssocID="{4448ED5B-23C5-4258-B4DC-E8621A6CAB7F}" presName="parent1" presStyleLbl="alignAccFollowNode1" presStyleIdx="0" presStyleCnt="4">
        <dgm:presLayoutVars>
          <dgm:chMax val="4"/>
        </dgm:presLayoutVars>
      </dgm:prSet>
      <dgm:spPr/>
      <dgm:t>
        <a:bodyPr/>
        <a:lstStyle/>
        <a:p>
          <a:endParaRPr lang="en-AU"/>
        </a:p>
      </dgm:t>
    </dgm:pt>
    <dgm:pt modelId="{0A16863C-F2EB-4160-AE6B-95511AA29BD9}" type="pres">
      <dgm:prSet presAssocID="{4448ED5B-23C5-4258-B4DC-E8621A6CAB7F}" presName="parent2" presStyleLbl="alignAccFollowNode1" presStyleIdx="1" presStyleCnt="4">
        <dgm:presLayoutVars>
          <dgm:chMax val="4"/>
        </dgm:presLayoutVars>
      </dgm:prSet>
      <dgm:spPr/>
      <dgm:t>
        <a:bodyPr/>
        <a:lstStyle/>
        <a:p>
          <a:endParaRPr lang="en-AU"/>
        </a:p>
      </dgm:t>
    </dgm:pt>
    <dgm:pt modelId="{7716F2F0-B790-4B23-940E-11561A925729}" type="pres">
      <dgm:prSet presAssocID="{4448ED5B-23C5-4258-B4DC-E8621A6CAB7F}" presName="childrenComposite" presStyleCnt="0"/>
      <dgm:spPr/>
    </dgm:pt>
    <dgm:pt modelId="{006F3B86-52AB-4FE5-8244-9514706016D9}" type="pres">
      <dgm:prSet presAssocID="{4448ED5B-23C5-4258-B4DC-E8621A6CAB7F}" presName="dummyMaxCanvas_ChildArea" presStyleCnt="0"/>
      <dgm:spPr/>
    </dgm:pt>
    <dgm:pt modelId="{61CDDCD9-22B1-4977-A291-1E6A5215D5ED}" type="pres">
      <dgm:prSet presAssocID="{4448ED5B-23C5-4258-B4DC-E8621A6CAB7F}" presName="fulcrum" presStyleLbl="alignAccFollowNode1" presStyleIdx="2" presStyleCnt="4"/>
      <dgm:spPr/>
    </dgm:pt>
    <dgm:pt modelId="{0A914290-D359-48A1-9503-683A78784767}" type="pres">
      <dgm:prSet presAssocID="{4448ED5B-23C5-4258-B4DC-E8621A6CAB7F}" presName="balance_34" presStyleLbl="alignAccFollowNode1" presStyleIdx="3" presStyleCnt="4">
        <dgm:presLayoutVars>
          <dgm:bulletEnabled val="1"/>
        </dgm:presLayoutVars>
      </dgm:prSet>
      <dgm:spPr/>
    </dgm:pt>
    <dgm:pt modelId="{D9B7DC3C-D7FC-4E0E-9859-8F88EAB36A55}" type="pres">
      <dgm:prSet presAssocID="{4448ED5B-23C5-4258-B4DC-E8621A6CAB7F}" presName="right_34_1" presStyleLbl="node1" presStyleIdx="0" presStyleCnt="7">
        <dgm:presLayoutVars>
          <dgm:bulletEnabled val="1"/>
        </dgm:presLayoutVars>
      </dgm:prSet>
      <dgm:spPr/>
      <dgm:t>
        <a:bodyPr/>
        <a:lstStyle/>
        <a:p>
          <a:endParaRPr lang="en-AU"/>
        </a:p>
      </dgm:t>
    </dgm:pt>
    <dgm:pt modelId="{F795B531-0873-458F-BAD1-E6D23606B206}" type="pres">
      <dgm:prSet presAssocID="{4448ED5B-23C5-4258-B4DC-E8621A6CAB7F}" presName="right_34_2" presStyleLbl="node1" presStyleIdx="1" presStyleCnt="7">
        <dgm:presLayoutVars>
          <dgm:bulletEnabled val="1"/>
        </dgm:presLayoutVars>
      </dgm:prSet>
      <dgm:spPr/>
      <dgm:t>
        <a:bodyPr/>
        <a:lstStyle/>
        <a:p>
          <a:endParaRPr lang="en-AU"/>
        </a:p>
      </dgm:t>
    </dgm:pt>
    <dgm:pt modelId="{17FC6A4D-BAFA-458D-AFDC-3A1CBFABF643}" type="pres">
      <dgm:prSet presAssocID="{4448ED5B-23C5-4258-B4DC-E8621A6CAB7F}" presName="right_34_3" presStyleLbl="node1" presStyleIdx="2" presStyleCnt="7">
        <dgm:presLayoutVars>
          <dgm:bulletEnabled val="1"/>
        </dgm:presLayoutVars>
      </dgm:prSet>
      <dgm:spPr/>
      <dgm:t>
        <a:bodyPr/>
        <a:lstStyle/>
        <a:p>
          <a:endParaRPr lang="en-AU"/>
        </a:p>
      </dgm:t>
    </dgm:pt>
    <dgm:pt modelId="{E34276A2-0C57-467E-ACB8-C33E63F87B63}" type="pres">
      <dgm:prSet presAssocID="{4448ED5B-23C5-4258-B4DC-E8621A6CAB7F}" presName="right_34_4" presStyleLbl="node1" presStyleIdx="3" presStyleCnt="7">
        <dgm:presLayoutVars>
          <dgm:bulletEnabled val="1"/>
        </dgm:presLayoutVars>
      </dgm:prSet>
      <dgm:spPr/>
      <dgm:t>
        <a:bodyPr/>
        <a:lstStyle/>
        <a:p>
          <a:endParaRPr lang="en-AU"/>
        </a:p>
      </dgm:t>
    </dgm:pt>
    <dgm:pt modelId="{94F44BE9-06A5-4904-BB2A-C4EB80A62BD5}" type="pres">
      <dgm:prSet presAssocID="{4448ED5B-23C5-4258-B4DC-E8621A6CAB7F}" presName="left_34_1" presStyleLbl="node1" presStyleIdx="4" presStyleCnt="7">
        <dgm:presLayoutVars>
          <dgm:bulletEnabled val="1"/>
        </dgm:presLayoutVars>
      </dgm:prSet>
      <dgm:spPr/>
      <dgm:t>
        <a:bodyPr/>
        <a:lstStyle/>
        <a:p>
          <a:endParaRPr lang="en-AU"/>
        </a:p>
      </dgm:t>
    </dgm:pt>
    <dgm:pt modelId="{ED395BCC-59DA-4A18-A3CB-0DF2EC6841C2}" type="pres">
      <dgm:prSet presAssocID="{4448ED5B-23C5-4258-B4DC-E8621A6CAB7F}" presName="left_34_2" presStyleLbl="node1" presStyleIdx="5" presStyleCnt="7">
        <dgm:presLayoutVars>
          <dgm:bulletEnabled val="1"/>
        </dgm:presLayoutVars>
      </dgm:prSet>
      <dgm:spPr/>
      <dgm:t>
        <a:bodyPr/>
        <a:lstStyle/>
        <a:p>
          <a:endParaRPr lang="en-AU"/>
        </a:p>
      </dgm:t>
    </dgm:pt>
    <dgm:pt modelId="{213487B9-182E-4EE4-A973-92F06AAB7E3C}" type="pres">
      <dgm:prSet presAssocID="{4448ED5B-23C5-4258-B4DC-E8621A6CAB7F}" presName="left_34_3" presStyleLbl="node1" presStyleIdx="6" presStyleCnt="7">
        <dgm:presLayoutVars>
          <dgm:bulletEnabled val="1"/>
        </dgm:presLayoutVars>
      </dgm:prSet>
      <dgm:spPr/>
      <dgm:t>
        <a:bodyPr/>
        <a:lstStyle/>
        <a:p>
          <a:endParaRPr lang="en-AU"/>
        </a:p>
      </dgm:t>
    </dgm:pt>
  </dgm:ptLst>
  <dgm:cxnLst>
    <dgm:cxn modelId="{588DBF31-75BC-4A48-8F3D-E9AA0DFC50CD}" srcId="{CDF97B1F-CCBC-46E2-A197-D4E6D90AFE17}" destId="{0EE398D7-662E-487D-9507-AC301FABC40D}" srcOrd="2" destOrd="0" parTransId="{834138F5-EB98-48EF-BA48-2059E4FB34A3}" sibTransId="{7247CA58-6015-4C19-B7E2-CA50DA98C77B}"/>
    <dgm:cxn modelId="{83D9FA4E-BB27-46CA-A49C-DF5CEE126BEA}" type="presOf" srcId="{0B41631A-CC03-4D3B-BC76-04827A4F8137}" destId="{94F44BE9-06A5-4904-BB2A-C4EB80A62BD5}" srcOrd="0" destOrd="0" presId="urn:microsoft.com/office/officeart/2005/8/layout/balance1"/>
    <dgm:cxn modelId="{83BDAC23-AAB7-43BD-986D-E04B5447181B}" type="presOf" srcId="{D1CAAE68-734A-4042-9BF6-83B99735A4E5}" destId="{D9B7DC3C-D7FC-4E0E-9859-8F88EAB36A55}" srcOrd="0" destOrd="0" presId="urn:microsoft.com/office/officeart/2005/8/layout/balance1"/>
    <dgm:cxn modelId="{297ABA02-F944-4764-96D9-90B031DEFE8A}" srcId="{CDF97B1F-CCBC-46E2-A197-D4E6D90AFE17}" destId="{FC3E8004-6C41-4053-9C97-E16FAF80B377}" srcOrd="1" destOrd="0" parTransId="{4952552B-A3C3-45FD-ADC5-5495D974A832}" sibTransId="{63A5C988-6EF0-4A04-8458-073B30F19841}"/>
    <dgm:cxn modelId="{7172DE29-E3EF-4B67-8765-260517F3657A}" srcId="{F001BF23-8001-4023-AE3D-C249FA48B418}" destId="{31177488-B604-4378-94F9-D3C899CBE4C0}" srcOrd="2" destOrd="0" parTransId="{B91769BC-8BD5-4BEF-8D65-B081AC609611}" sibTransId="{3E981019-C478-4691-A933-83008DFFA09D}"/>
    <dgm:cxn modelId="{49DC7B2E-C970-4BAB-8B69-FD6FE4A4386B}" srcId="{F001BF23-8001-4023-AE3D-C249FA48B418}" destId="{1479E1B1-2EBA-4D4F-B37B-5E0ADDCDB4EF}" srcOrd="3" destOrd="0" parTransId="{B8AACD90-B367-4571-A457-DC5724577788}" sibTransId="{D9CDE46D-D7A5-476F-A7CE-4CA8C34B9902}"/>
    <dgm:cxn modelId="{4E66CA21-E4B6-4CD7-8AA1-2B1FC2F87247}" type="presOf" srcId="{0EE398D7-662E-487D-9507-AC301FABC40D}" destId="{213487B9-182E-4EE4-A973-92F06AAB7E3C}" srcOrd="0" destOrd="0" presId="urn:microsoft.com/office/officeart/2005/8/layout/balance1"/>
    <dgm:cxn modelId="{E64FB637-FD89-44E2-81D9-2CE9A74463C6}" type="presOf" srcId="{FC3E8004-6C41-4053-9C97-E16FAF80B377}" destId="{ED395BCC-59DA-4A18-A3CB-0DF2EC6841C2}" srcOrd="0" destOrd="0" presId="urn:microsoft.com/office/officeart/2005/8/layout/balance1"/>
    <dgm:cxn modelId="{9CC3ADBB-4F01-49A6-A992-405369CF8DAC}" srcId="{CDF97B1F-CCBC-46E2-A197-D4E6D90AFE17}" destId="{0B41631A-CC03-4D3B-BC76-04827A4F8137}" srcOrd="0" destOrd="0" parTransId="{F063B4B0-851F-4E30-922F-CFD56A99AA9A}" sibTransId="{0858765A-F9C6-4465-A1E0-9ECAD12D9644}"/>
    <dgm:cxn modelId="{C6853365-C185-4183-913C-4CE658D3AB3D}" type="presOf" srcId="{DE09BC5C-D987-451D-9EB5-87E29E53A700}" destId="{F795B531-0873-458F-BAD1-E6D23606B206}" srcOrd="0" destOrd="0" presId="urn:microsoft.com/office/officeart/2005/8/layout/balance1"/>
    <dgm:cxn modelId="{218A200F-5398-400C-A3BA-18628EEEBD6C}" srcId="{4448ED5B-23C5-4258-B4DC-E8621A6CAB7F}" destId="{F001BF23-8001-4023-AE3D-C249FA48B418}" srcOrd="1" destOrd="0" parTransId="{99A8C5F6-3C90-4F8F-8495-BA19522EF8AB}" sibTransId="{98DB7F3B-FF01-4695-ACCA-6AA20C48793D}"/>
    <dgm:cxn modelId="{B623F84A-92B0-4BE8-870E-490778007CFD}" type="presOf" srcId="{1479E1B1-2EBA-4D4F-B37B-5E0ADDCDB4EF}" destId="{E34276A2-0C57-467E-ACB8-C33E63F87B63}" srcOrd="0" destOrd="0" presId="urn:microsoft.com/office/officeart/2005/8/layout/balance1"/>
    <dgm:cxn modelId="{28C2EB53-77AC-4684-819A-6080D3493332}" type="presOf" srcId="{CDF97B1F-CCBC-46E2-A197-D4E6D90AFE17}" destId="{6E381112-8EAE-4405-B426-8F2DC75D5064}" srcOrd="0" destOrd="0" presId="urn:microsoft.com/office/officeart/2005/8/layout/balance1"/>
    <dgm:cxn modelId="{AB2882F8-87F3-48A2-AF81-58144EDDC1AF}" srcId="{4448ED5B-23C5-4258-B4DC-E8621A6CAB7F}" destId="{CDF97B1F-CCBC-46E2-A197-D4E6D90AFE17}" srcOrd="0" destOrd="0" parTransId="{3DAE0F23-641B-4525-BC36-E2F2425A978C}" sibTransId="{C6BAEFF1-4535-4E92-9090-9833814DE8F6}"/>
    <dgm:cxn modelId="{90783525-D350-48BF-8E8B-E63F64D9280F}" type="presOf" srcId="{4448ED5B-23C5-4258-B4DC-E8621A6CAB7F}" destId="{430366BB-06A2-44E4-96B1-01E6AA8D0A29}" srcOrd="0" destOrd="0" presId="urn:microsoft.com/office/officeart/2005/8/layout/balance1"/>
    <dgm:cxn modelId="{F865F3FC-ED89-4C0A-B7D2-F83D79B8C1CB}" type="presOf" srcId="{F001BF23-8001-4023-AE3D-C249FA48B418}" destId="{0A16863C-F2EB-4160-AE6B-95511AA29BD9}" srcOrd="0" destOrd="0" presId="urn:microsoft.com/office/officeart/2005/8/layout/balance1"/>
    <dgm:cxn modelId="{0ECCF57B-B15D-4389-987B-AF6FE9F918FF}" srcId="{F001BF23-8001-4023-AE3D-C249FA48B418}" destId="{DE09BC5C-D987-451D-9EB5-87E29E53A700}" srcOrd="1" destOrd="0" parTransId="{C4FFFF88-84F4-4CD4-8A2C-2B28B33039F2}" sibTransId="{04C82C8B-3C33-4542-9110-ACD83B92FFCD}"/>
    <dgm:cxn modelId="{84B8C30F-D6C2-4ABE-B96D-50228A568B60}" srcId="{F001BF23-8001-4023-AE3D-C249FA48B418}" destId="{D1CAAE68-734A-4042-9BF6-83B99735A4E5}" srcOrd="0" destOrd="0" parTransId="{B368DA0D-FF64-4E2C-B114-343D7AD00F83}" sibTransId="{7CFC23FF-CE77-41C1-A68F-9E940733CA35}"/>
    <dgm:cxn modelId="{F6D5C227-9624-420F-94F3-060708A60EA4}" type="presOf" srcId="{31177488-B604-4378-94F9-D3C899CBE4C0}" destId="{17FC6A4D-BAFA-458D-AFDC-3A1CBFABF643}" srcOrd="0" destOrd="0" presId="urn:microsoft.com/office/officeart/2005/8/layout/balance1"/>
    <dgm:cxn modelId="{DC6B0C42-BF54-4512-9720-A058BEF0CD05}" type="presParOf" srcId="{430366BB-06A2-44E4-96B1-01E6AA8D0A29}" destId="{66F7748B-5450-4854-94B0-546DC47963ED}" srcOrd="0" destOrd="0" presId="urn:microsoft.com/office/officeart/2005/8/layout/balance1"/>
    <dgm:cxn modelId="{BC157132-4B1E-4D3C-8B21-AD7BC31A7645}" type="presParOf" srcId="{430366BB-06A2-44E4-96B1-01E6AA8D0A29}" destId="{67D064EC-BB35-4B6D-8280-72A5A2446722}" srcOrd="1" destOrd="0" presId="urn:microsoft.com/office/officeart/2005/8/layout/balance1"/>
    <dgm:cxn modelId="{CF609F13-8770-4562-BA40-14596FF904CA}" type="presParOf" srcId="{67D064EC-BB35-4B6D-8280-72A5A2446722}" destId="{6E381112-8EAE-4405-B426-8F2DC75D5064}" srcOrd="0" destOrd="0" presId="urn:microsoft.com/office/officeart/2005/8/layout/balance1"/>
    <dgm:cxn modelId="{E189EB2B-3450-48DB-912D-63286C69117E}" type="presParOf" srcId="{67D064EC-BB35-4B6D-8280-72A5A2446722}" destId="{0A16863C-F2EB-4160-AE6B-95511AA29BD9}" srcOrd="1" destOrd="0" presId="urn:microsoft.com/office/officeart/2005/8/layout/balance1"/>
    <dgm:cxn modelId="{81A2ED40-4E41-4700-96FA-EB4BFCE9AC3E}" type="presParOf" srcId="{430366BB-06A2-44E4-96B1-01E6AA8D0A29}" destId="{7716F2F0-B790-4B23-940E-11561A925729}" srcOrd="2" destOrd="0" presId="urn:microsoft.com/office/officeart/2005/8/layout/balance1"/>
    <dgm:cxn modelId="{0A0012D1-7646-4FEB-9A1A-286D69D8F339}" type="presParOf" srcId="{7716F2F0-B790-4B23-940E-11561A925729}" destId="{006F3B86-52AB-4FE5-8244-9514706016D9}" srcOrd="0" destOrd="0" presId="urn:microsoft.com/office/officeart/2005/8/layout/balance1"/>
    <dgm:cxn modelId="{4287A981-E294-4A71-A8D3-EC8735B95C34}" type="presParOf" srcId="{7716F2F0-B790-4B23-940E-11561A925729}" destId="{61CDDCD9-22B1-4977-A291-1E6A5215D5ED}" srcOrd="1" destOrd="0" presId="urn:microsoft.com/office/officeart/2005/8/layout/balance1"/>
    <dgm:cxn modelId="{F5783A07-0DDB-4948-AACC-BE0F151E71B1}" type="presParOf" srcId="{7716F2F0-B790-4B23-940E-11561A925729}" destId="{0A914290-D359-48A1-9503-683A78784767}" srcOrd="2" destOrd="0" presId="urn:microsoft.com/office/officeart/2005/8/layout/balance1"/>
    <dgm:cxn modelId="{0F7804F4-8702-41D6-B9E7-BA00C3E82C12}" type="presParOf" srcId="{7716F2F0-B790-4B23-940E-11561A925729}" destId="{D9B7DC3C-D7FC-4E0E-9859-8F88EAB36A55}" srcOrd="3" destOrd="0" presId="urn:microsoft.com/office/officeart/2005/8/layout/balance1"/>
    <dgm:cxn modelId="{02BF6FE5-076F-4A12-8B4C-8559A980A2A0}" type="presParOf" srcId="{7716F2F0-B790-4B23-940E-11561A925729}" destId="{F795B531-0873-458F-BAD1-E6D23606B206}" srcOrd="4" destOrd="0" presId="urn:microsoft.com/office/officeart/2005/8/layout/balance1"/>
    <dgm:cxn modelId="{B2771CB7-5B28-4D1D-A4CA-3A687F65C4DF}" type="presParOf" srcId="{7716F2F0-B790-4B23-940E-11561A925729}" destId="{17FC6A4D-BAFA-458D-AFDC-3A1CBFABF643}" srcOrd="5" destOrd="0" presId="urn:microsoft.com/office/officeart/2005/8/layout/balance1"/>
    <dgm:cxn modelId="{972E9BC8-57FE-4B08-AF2A-56DCB5944F43}" type="presParOf" srcId="{7716F2F0-B790-4B23-940E-11561A925729}" destId="{E34276A2-0C57-467E-ACB8-C33E63F87B63}" srcOrd="6" destOrd="0" presId="urn:microsoft.com/office/officeart/2005/8/layout/balance1"/>
    <dgm:cxn modelId="{EDA9D7A9-CAA3-452B-B619-5CB17AF27033}" type="presParOf" srcId="{7716F2F0-B790-4B23-940E-11561A925729}" destId="{94F44BE9-06A5-4904-BB2A-C4EB80A62BD5}" srcOrd="7" destOrd="0" presId="urn:microsoft.com/office/officeart/2005/8/layout/balance1"/>
    <dgm:cxn modelId="{74261C64-75E6-4813-8111-15EC3C3EA896}" type="presParOf" srcId="{7716F2F0-B790-4B23-940E-11561A925729}" destId="{ED395BCC-59DA-4A18-A3CB-0DF2EC6841C2}" srcOrd="8" destOrd="0" presId="urn:microsoft.com/office/officeart/2005/8/layout/balance1"/>
    <dgm:cxn modelId="{60A4CF9F-F575-4E57-A55E-86F9B1DFDAF4}" type="presParOf" srcId="{7716F2F0-B790-4B23-940E-11561A925729}" destId="{213487B9-182E-4EE4-A973-92F06AAB7E3C}"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48BAF-6865-403F-9FD0-7FB147AC233A}">
      <dsp:nvSpPr>
        <dsp:cNvPr id="0" name=""/>
        <dsp:cNvSpPr/>
      </dsp:nvSpPr>
      <dsp:spPr>
        <a:xfrm>
          <a:off x="670560" y="0"/>
          <a:ext cx="7599681" cy="5333999"/>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77BE97A-65F3-467F-9795-F650894CCC4D}">
      <dsp:nvSpPr>
        <dsp:cNvPr id="0" name=""/>
        <dsp:cNvSpPr/>
      </dsp:nvSpPr>
      <dsp:spPr>
        <a:xfrm>
          <a:off x="4194" y="1600199"/>
          <a:ext cx="1341834" cy="213359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AU" sz="1400" kern="1200" dirty="0" smtClean="0">
              <a:latin typeface="Segoe UI" pitchFamily="34" charset="0"/>
              <a:ea typeface="Segoe UI" pitchFamily="34" charset="0"/>
              <a:cs typeface="Segoe UI" pitchFamily="34" charset="0"/>
            </a:rPr>
            <a:t>Step 1: Inventory Current Applications</a:t>
          </a:r>
          <a:endParaRPr lang="en-AU" sz="1400" kern="1200" dirty="0">
            <a:latin typeface="Segoe UI" pitchFamily="34" charset="0"/>
            <a:ea typeface="Segoe UI" pitchFamily="34" charset="0"/>
            <a:cs typeface="Segoe UI" pitchFamily="34" charset="0"/>
          </a:endParaRPr>
        </a:p>
      </dsp:txBody>
      <dsp:txXfrm>
        <a:off x="69697" y="1665702"/>
        <a:ext cx="1210828" cy="2002593"/>
      </dsp:txXfrm>
    </dsp:sp>
    <dsp:sp modelId="{87511EAE-0E04-41B2-A88C-0FCC0F3FB9E5}">
      <dsp:nvSpPr>
        <dsp:cNvPr id="0" name=""/>
        <dsp:cNvSpPr/>
      </dsp:nvSpPr>
      <dsp:spPr>
        <a:xfrm>
          <a:off x="1524146" y="1600199"/>
          <a:ext cx="1302847" cy="2133599"/>
        </a:xfrm>
        <a:prstGeom prst="round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AU" sz="1400" kern="1200" dirty="0" smtClean="0">
              <a:latin typeface="Segoe UI" pitchFamily="34" charset="0"/>
              <a:ea typeface="Segoe UI" pitchFamily="34" charset="0"/>
              <a:cs typeface="Segoe UI" pitchFamily="34" charset="0"/>
            </a:rPr>
            <a:t>Step 2: Rationalise Application Portfolio</a:t>
          </a:r>
          <a:endParaRPr lang="en-AU" sz="1400" kern="1200" dirty="0">
            <a:latin typeface="Segoe UI" pitchFamily="34" charset="0"/>
            <a:ea typeface="Segoe UI" pitchFamily="34" charset="0"/>
            <a:cs typeface="Segoe UI" pitchFamily="34" charset="0"/>
          </a:endParaRPr>
        </a:p>
      </dsp:txBody>
      <dsp:txXfrm>
        <a:off x="1587746" y="1663799"/>
        <a:ext cx="1175647" cy="2006399"/>
      </dsp:txXfrm>
    </dsp:sp>
    <dsp:sp modelId="{6BB3C8B9-54A3-4CDF-BBF8-852963AD03C6}">
      <dsp:nvSpPr>
        <dsp:cNvPr id="0" name=""/>
        <dsp:cNvSpPr/>
      </dsp:nvSpPr>
      <dsp:spPr>
        <a:xfrm>
          <a:off x="3005111" y="1600199"/>
          <a:ext cx="1526944" cy="2133599"/>
        </a:xfrm>
        <a:prstGeom prst="round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AU" sz="1400" kern="1200" dirty="0" smtClean="0">
              <a:latin typeface="Segoe UI" pitchFamily="34" charset="0"/>
              <a:ea typeface="Segoe UI" pitchFamily="34" charset="0"/>
              <a:cs typeface="Segoe UI" pitchFamily="34" charset="0"/>
            </a:rPr>
            <a:t>Step 3: Test and Mitigate Compatibility</a:t>
          </a:r>
          <a:endParaRPr lang="en-AU" sz="1400" kern="1200" dirty="0">
            <a:latin typeface="Segoe UI" pitchFamily="34" charset="0"/>
            <a:ea typeface="Segoe UI" pitchFamily="34" charset="0"/>
            <a:cs typeface="Segoe UI" pitchFamily="34" charset="0"/>
          </a:endParaRPr>
        </a:p>
      </dsp:txBody>
      <dsp:txXfrm>
        <a:off x="3079650" y="1674738"/>
        <a:ext cx="1377866" cy="1984521"/>
      </dsp:txXfrm>
    </dsp:sp>
    <dsp:sp modelId="{AED855B1-D13B-444D-93B6-0098336A5963}">
      <dsp:nvSpPr>
        <dsp:cNvPr id="0" name=""/>
        <dsp:cNvSpPr/>
      </dsp:nvSpPr>
      <dsp:spPr>
        <a:xfrm>
          <a:off x="4710173" y="1600199"/>
          <a:ext cx="1345029" cy="2133599"/>
        </a:xfrm>
        <a:prstGeom prst="round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Segoe UI" pitchFamily="34" charset="0"/>
              <a:ea typeface="Segoe UI" pitchFamily="34" charset="0"/>
              <a:cs typeface="Segoe UI" pitchFamily="34" charset="0"/>
            </a:rPr>
            <a:t>Step 4: Package Applications for Silent Installation</a:t>
          </a:r>
          <a:endParaRPr lang="en-AU" sz="1400" kern="1200" dirty="0">
            <a:latin typeface="Segoe UI" pitchFamily="34" charset="0"/>
            <a:ea typeface="Segoe UI" pitchFamily="34" charset="0"/>
            <a:cs typeface="Segoe UI" pitchFamily="34" charset="0"/>
          </a:endParaRPr>
        </a:p>
      </dsp:txBody>
      <dsp:txXfrm>
        <a:off x="4775832" y="1665858"/>
        <a:ext cx="1213711" cy="2002281"/>
      </dsp:txXfrm>
    </dsp:sp>
    <dsp:sp modelId="{EEC5AA72-8EBB-47AB-87F3-3F569587CFD8}">
      <dsp:nvSpPr>
        <dsp:cNvPr id="0" name=""/>
        <dsp:cNvSpPr/>
      </dsp:nvSpPr>
      <dsp:spPr>
        <a:xfrm>
          <a:off x="6233321" y="1600199"/>
          <a:ext cx="1261446" cy="2133599"/>
        </a:xfrm>
        <a:prstGeom prst="round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Segoe UI" pitchFamily="34" charset="0"/>
              <a:ea typeface="Segoe UI" pitchFamily="34" charset="0"/>
              <a:cs typeface="Segoe UI" pitchFamily="34" charset="0"/>
            </a:rPr>
            <a:t>Step 5: Deliver Applications to End Users</a:t>
          </a:r>
          <a:endParaRPr lang="en-AU" sz="1400" kern="1200" dirty="0">
            <a:latin typeface="Segoe UI" pitchFamily="34" charset="0"/>
            <a:ea typeface="Segoe UI" pitchFamily="34" charset="0"/>
            <a:cs typeface="Segoe UI" pitchFamily="34" charset="0"/>
          </a:endParaRPr>
        </a:p>
      </dsp:txBody>
      <dsp:txXfrm>
        <a:off x="6294900" y="1661778"/>
        <a:ext cx="1138288" cy="2010441"/>
      </dsp:txXfrm>
    </dsp:sp>
    <dsp:sp modelId="{E6ECBA76-C7DA-479A-9C2A-87F6F0A76B55}">
      <dsp:nvSpPr>
        <dsp:cNvPr id="0" name=""/>
        <dsp:cNvSpPr/>
      </dsp:nvSpPr>
      <dsp:spPr>
        <a:xfrm>
          <a:off x="7672884" y="1600199"/>
          <a:ext cx="1263722" cy="2133599"/>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Segoe UI" pitchFamily="34" charset="0"/>
              <a:ea typeface="Segoe UI" pitchFamily="34" charset="0"/>
              <a:cs typeface="Segoe UI" pitchFamily="34" charset="0"/>
            </a:rPr>
            <a:t>Step 6: Manage Applications, Usage and Licensing</a:t>
          </a:r>
          <a:endParaRPr lang="en-AU" sz="1400" kern="1200" dirty="0">
            <a:latin typeface="Segoe UI" pitchFamily="34" charset="0"/>
            <a:ea typeface="Segoe UI" pitchFamily="34" charset="0"/>
            <a:cs typeface="Segoe UI" pitchFamily="34" charset="0"/>
          </a:endParaRPr>
        </a:p>
      </dsp:txBody>
      <dsp:txXfrm>
        <a:off x="7734574" y="1661889"/>
        <a:ext cx="1140342" cy="2010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81112-8EAE-4405-B426-8F2DC75D5064}">
      <dsp:nvSpPr>
        <dsp:cNvPr id="0" name=""/>
        <dsp:cNvSpPr/>
      </dsp:nvSpPr>
      <dsp:spPr>
        <a:xfrm>
          <a:off x="853079" y="0"/>
          <a:ext cx="824955" cy="458308"/>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AU" sz="1600" kern="1200" dirty="0" smtClean="0"/>
            <a:t>Costs</a:t>
          </a:r>
          <a:endParaRPr lang="en-AU" sz="1600" kern="1200" dirty="0"/>
        </a:p>
      </dsp:txBody>
      <dsp:txXfrm>
        <a:off x="866502" y="13423"/>
        <a:ext cx="798109" cy="431462"/>
      </dsp:txXfrm>
    </dsp:sp>
    <dsp:sp modelId="{0A16863C-F2EB-4160-AE6B-95511AA29BD9}">
      <dsp:nvSpPr>
        <dsp:cNvPr id="0" name=""/>
        <dsp:cNvSpPr/>
      </dsp:nvSpPr>
      <dsp:spPr>
        <a:xfrm>
          <a:off x="2044681" y="0"/>
          <a:ext cx="824955" cy="458308"/>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AU" sz="1600" kern="1200" dirty="0" smtClean="0"/>
            <a:t>Benefits</a:t>
          </a:r>
          <a:endParaRPr lang="en-AU" sz="1600" kern="1200" dirty="0"/>
        </a:p>
      </dsp:txBody>
      <dsp:txXfrm>
        <a:off x="2058104" y="13423"/>
        <a:ext cx="798109" cy="431462"/>
      </dsp:txXfrm>
    </dsp:sp>
    <dsp:sp modelId="{61CDDCD9-22B1-4977-A291-1E6A5215D5ED}">
      <dsp:nvSpPr>
        <dsp:cNvPr id="0" name=""/>
        <dsp:cNvSpPr/>
      </dsp:nvSpPr>
      <dsp:spPr>
        <a:xfrm>
          <a:off x="1689492" y="1947810"/>
          <a:ext cx="343731" cy="343731"/>
        </a:xfrm>
        <a:prstGeom prst="triangle">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A914290-D359-48A1-9503-683A78784767}">
      <dsp:nvSpPr>
        <dsp:cNvPr id="0" name=""/>
        <dsp:cNvSpPr/>
      </dsp:nvSpPr>
      <dsp:spPr>
        <a:xfrm rot="240000">
          <a:off x="829849" y="1800517"/>
          <a:ext cx="2063017" cy="14426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9B7DC3C-D7FC-4E0E-9859-8F88EAB36A55}">
      <dsp:nvSpPr>
        <dsp:cNvPr id="0" name=""/>
        <dsp:cNvSpPr/>
      </dsp:nvSpPr>
      <dsp:spPr>
        <a:xfrm rot="240000">
          <a:off x="2070731" y="1540627"/>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2084533" y="1554429"/>
        <a:ext cx="791080" cy="255124"/>
      </dsp:txXfrm>
    </dsp:sp>
    <dsp:sp modelId="{F795B531-0873-458F-BAD1-E6D23606B206}">
      <dsp:nvSpPr>
        <dsp:cNvPr id="0" name=""/>
        <dsp:cNvSpPr/>
      </dsp:nvSpPr>
      <dsp:spPr>
        <a:xfrm rot="240000">
          <a:off x="2093647" y="1238144"/>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2107449" y="1251946"/>
        <a:ext cx="791080" cy="255124"/>
      </dsp:txXfrm>
    </dsp:sp>
    <dsp:sp modelId="{17FC6A4D-BAFA-458D-AFDC-3A1CBFABF643}">
      <dsp:nvSpPr>
        <dsp:cNvPr id="0" name=""/>
        <dsp:cNvSpPr/>
      </dsp:nvSpPr>
      <dsp:spPr>
        <a:xfrm rot="240000">
          <a:off x="2116562" y="935660"/>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2130364" y="949462"/>
        <a:ext cx="791080" cy="255124"/>
      </dsp:txXfrm>
    </dsp:sp>
    <dsp:sp modelId="{E34276A2-0C57-467E-ACB8-C33E63F87B63}">
      <dsp:nvSpPr>
        <dsp:cNvPr id="0" name=""/>
        <dsp:cNvSpPr/>
      </dsp:nvSpPr>
      <dsp:spPr>
        <a:xfrm rot="240000">
          <a:off x="2139478" y="633177"/>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2153280" y="646979"/>
        <a:ext cx="791080" cy="255124"/>
      </dsp:txXfrm>
    </dsp:sp>
    <dsp:sp modelId="{94F44BE9-06A5-4904-BB2A-C4EB80A62BD5}">
      <dsp:nvSpPr>
        <dsp:cNvPr id="0" name=""/>
        <dsp:cNvSpPr/>
      </dsp:nvSpPr>
      <dsp:spPr>
        <a:xfrm rot="240000">
          <a:off x="879130" y="1458132"/>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892932" y="1471934"/>
        <a:ext cx="791080" cy="255124"/>
      </dsp:txXfrm>
    </dsp:sp>
    <dsp:sp modelId="{ED395BCC-59DA-4A18-A3CB-0DF2EC6841C2}">
      <dsp:nvSpPr>
        <dsp:cNvPr id="0" name=""/>
        <dsp:cNvSpPr/>
      </dsp:nvSpPr>
      <dsp:spPr>
        <a:xfrm rot="240000">
          <a:off x="902045" y="1155648"/>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915847" y="1169450"/>
        <a:ext cx="791080" cy="255124"/>
      </dsp:txXfrm>
    </dsp:sp>
    <dsp:sp modelId="{213487B9-182E-4EE4-A973-92F06AAB7E3C}">
      <dsp:nvSpPr>
        <dsp:cNvPr id="0" name=""/>
        <dsp:cNvSpPr/>
      </dsp:nvSpPr>
      <dsp:spPr>
        <a:xfrm rot="240000">
          <a:off x="924960" y="853165"/>
          <a:ext cx="818684" cy="28272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smtClean="0"/>
            <a:t> </a:t>
          </a:r>
          <a:endParaRPr lang="en-AU" sz="1100" kern="1200" dirty="0"/>
        </a:p>
      </dsp:txBody>
      <dsp:txXfrm>
        <a:off x="938762" y="866967"/>
        <a:ext cx="791080" cy="255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81112-8EAE-4405-B426-8F2DC75D5064}">
      <dsp:nvSpPr>
        <dsp:cNvPr id="0" name=""/>
        <dsp:cNvSpPr/>
      </dsp:nvSpPr>
      <dsp:spPr>
        <a:xfrm>
          <a:off x="1136903" y="0"/>
          <a:ext cx="877824" cy="487680"/>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AU" sz="1700" kern="1200" dirty="0" smtClean="0"/>
            <a:t>Costs</a:t>
          </a:r>
          <a:endParaRPr lang="en-AU" sz="1700" kern="1200" dirty="0"/>
        </a:p>
      </dsp:txBody>
      <dsp:txXfrm>
        <a:off x="1151187" y="14284"/>
        <a:ext cx="849256" cy="459112"/>
      </dsp:txXfrm>
    </dsp:sp>
    <dsp:sp modelId="{0A16863C-F2EB-4160-AE6B-95511AA29BD9}">
      <dsp:nvSpPr>
        <dsp:cNvPr id="0" name=""/>
        <dsp:cNvSpPr/>
      </dsp:nvSpPr>
      <dsp:spPr>
        <a:xfrm>
          <a:off x="2404872" y="0"/>
          <a:ext cx="877824" cy="487680"/>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AU" sz="1700" kern="1200" dirty="0" smtClean="0"/>
            <a:t>Benefits</a:t>
          </a:r>
          <a:endParaRPr lang="en-AU" sz="1700" kern="1200" dirty="0"/>
        </a:p>
      </dsp:txBody>
      <dsp:txXfrm>
        <a:off x="2419156" y="14284"/>
        <a:ext cx="849256" cy="459112"/>
      </dsp:txXfrm>
    </dsp:sp>
    <dsp:sp modelId="{61CDDCD9-22B1-4977-A291-1E6A5215D5ED}">
      <dsp:nvSpPr>
        <dsp:cNvPr id="0" name=""/>
        <dsp:cNvSpPr/>
      </dsp:nvSpPr>
      <dsp:spPr>
        <a:xfrm>
          <a:off x="2026919" y="2072639"/>
          <a:ext cx="365760" cy="365760"/>
        </a:xfrm>
        <a:prstGeom prst="triangle">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A914290-D359-48A1-9503-683A78784767}">
      <dsp:nvSpPr>
        <dsp:cNvPr id="0" name=""/>
        <dsp:cNvSpPr/>
      </dsp:nvSpPr>
      <dsp:spPr>
        <a:xfrm rot="240000">
          <a:off x="1112184" y="1915907"/>
          <a:ext cx="2195230" cy="153505"/>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9B7DC3C-D7FC-4E0E-9859-8F88EAB36A55}">
      <dsp:nvSpPr>
        <dsp:cNvPr id="0" name=""/>
        <dsp:cNvSpPr/>
      </dsp:nvSpPr>
      <dsp:spPr>
        <a:xfrm rot="240000">
          <a:off x="2432591" y="1639361"/>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Image Maintenance</a:t>
          </a:r>
          <a:endParaRPr lang="en-AU" sz="700" kern="1200" dirty="0"/>
        </a:p>
      </dsp:txBody>
      <dsp:txXfrm>
        <a:off x="2447277" y="1654047"/>
        <a:ext cx="841780" cy="271475"/>
      </dsp:txXfrm>
    </dsp:sp>
    <dsp:sp modelId="{F795B531-0873-458F-BAD1-E6D23606B206}">
      <dsp:nvSpPr>
        <dsp:cNvPr id="0" name=""/>
        <dsp:cNvSpPr/>
      </dsp:nvSpPr>
      <dsp:spPr>
        <a:xfrm rot="240000">
          <a:off x="2456975" y="1317493"/>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Security</a:t>
          </a:r>
          <a:endParaRPr lang="en-AU" sz="700" kern="1200" dirty="0"/>
        </a:p>
      </dsp:txBody>
      <dsp:txXfrm>
        <a:off x="2471661" y="1332179"/>
        <a:ext cx="841780" cy="271475"/>
      </dsp:txXfrm>
    </dsp:sp>
    <dsp:sp modelId="{17FC6A4D-BAFA-458D-AFDC-3A1CBFABF643}">
      <dsp:nvSpPr>
        <dsp:cNvPr id="0" name=""/>
        <dsp:cNvSpPr/>
      </dsp:nvSpPr>
      <dsp:spPr>
        <a:xfrm rot="240000">
          <a:off x="2481359" y="995624"/>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Productivity Gains</a:t>
          </a:r>
          <a:endParaRPr lang="en-AU" sz="700" kern="1200" dirty="0"/>
        </a:p>
      </dsp:txBody>
      <dsp:txXfrm>
        <a:off x="2496045" y="1010310"/>
        <a:ext cx="841780" cy="271475"/>
      </dsp:txXfrm>
    </dsp:sp>
    <dsp:sp modelId="{E34276A2-0C57-467E-ACB8-C33E63F87B63}">
      <dsp:nvSpPr>
        <dsp:cNvPr id="0" name=""/>
        <dsp:cNvSpPr/>
      </dsp:nvSpPr>
      <dsp:spPr>
        <a:xfrm rot="240000">
          <a:off x="2505743" y="673755"/>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Power Savings</a:t>
          </a:r>
          <a:endParaRPr lang="en-AU" sz="700" kern="1200" dirty="0"/>
        </a:p>
      </dsp:txBody>
      <dsp:txXfrm>
        <a:off x="2520429" y="688441"/>
        <a:ext cx="841780" cy="271475"/>
      </dsp:txXfrm>
    </dsp:sp>
    <dsp:sp modelId="{94F44BE9-06A5-4904-BB2A-C4EB80A62BD5}">
      <dsp:nvSpPr>
        <dsp:cNvPr id="0" name=""/>
        <dsp:cNvSpPr/>
      </dsp:nvSpPr>
      <dsp:spPr>
        <a:xfrm rot="240000">
          <a:off x="1164623" y="1551579"/>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Licensing</a:t>
          </a:r>
          <a:endParaRPr lang="en-AU" sz="700" kern="1200" dirty="0"/>
        </a:p>
      </dsp:txBody>
      <dsp:txXfrm>
        <a:off x="1179309" y="1566265"/>
        <a:ext cx="841780" cy="271475"/>
      </dsp:txXfrm>
    </dsp:sp>
    <dsp:sp modelId="{ED395BCC-59DA-4A18-A3CB-0DF2EC6841C2}">
      <dsp:nvSpPr>
        <dsp:cNvPr id="0" name=""/>
        <dsp:cNvSpPr/>
      </dsp:nvSpPr>
      <dsp:spPr>
        <a:xfrm rot="240000">
          <a:off x="1189007" y="1229710"/>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Project</a:t>
          </a:r>
          <a:endParaRPr lang="en-AU" sz="700" kern="1200" dirty="0"/>
        </a:p>
      </dsp:txBody>
      <dsp:txXfrm>
        <a:off x="1203693" y="1244396"/>
        <a:ext cx="841780" cy="271475"/>
      </dsp:txXfrm>
    </dsp:sp>
    <dsp:sp modelId="{213487B9-182E-4EE4-A973-92F06AAB7E3C}">
      <dsp:nvSpPr>
        <dsp:cNvPr id="0" name=""/>
        <dsp:cNvSpPr/>
      </dsp:nvSpPr>
      <dsp:spPr>
        <a:xfrm rot="240000">
          <a:off x="1213391" y="907841"/>
          <a:ext cx="871152" cy="3008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AU" sz="700" kern="1200" dirty="0" smtClean="0"/>
            <a:t>Compatibility</a:t>
          </a:r>
          <a:endParaRPr lang="en-AU" sz="700" kern="1200" dirty="0"/>
        </a:p>
      </dsp:txBody>
      <dsp:txXfrm>
        <a:off x="1228077" y="922527"/>
        <a:ext cx="841780" cy="2714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US" dirty="0" smtClean="0">
                <a:latin typeface="Segoe UI" pitchFamily="34" charset="0"/>
              </a:rPr>
              <a:t>Windows 7 | Presenter's Mode</a:t>
            </a:r>
            <a:endParaRPr lang="en-US" dirty="0">
              <a:latin typeface="Segoe UI" pitchFamily="34" charset="0"/>
            </a:endParaRPr>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13A1DB4B-0DFF-48BC-9008-EFA24245E695}" type="datetime2">
              <a:rPr lang="en-US" smtClean="0">
                <a:latin typeface="Segoe UI" pitchFamily="34" charset="0"/>
              </a:rPr>
              <a:pPr/>
              <a:t>Friday, December 03, 2010</a:t>
            </a:fld>
            <a:endParaRPr lang="en-US" dirty="0">
              <a:latin typeface="Segoe UI" pitchFamily="34" charset="0"/>
            </a:endParaRPr>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r>
              <a:rPr lang="en-US" dirty="0" smtClean="0">
                <a:latin typeface="Segoe UI" pitchFamily="34" charset="0"/>
              </a:rPr>
              <a:t>Microsoft Confidential</a:t>
            </a:r>
            <a:endParaRPr lang="en-US" dirty="0">
              <a:latin typeface="Segoe UI" pitchFamily="34" charset="0"/>
            </a:endParaRPr>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10D88CB-2F63-447C-87CC-1EB063B3737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81820040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04800" y="152400"/>
            <a:ext cx="3886200" cy="342900"/>
          </a:xfrm>
          <a:prstGeom prst="rect">
            <a:avLst/>
          </a:prstGeom>
        </p:spPr>
        <p:txBody>
          <a:bodyPr vert="horz" lIns="0" tIns="45720" rIns="0" bIns="45720" rtlCol="0" anchor="ctr"/>
          <a:lstStyle>
            <a:lvl1pPr algn="l">
              <a:defRPr sz="700">
                <a:solidFill>
                  <a:schemeClr val="bg1">
                    <a:lumMod val="50000"/>
                  </a:schemeClr>
                </a:solidFill>
                <a:latin typeface="Segoe Semibold" pitchFamily="34" charset="0"/>
              </a:defRPr>
            </a:lvl1pPr>
          </a:lstStyle>
          <a:p>
            <a:r>
              <a:rPr lang="en-US" dirty="0" smtClean="0"/>
              <a:t>Windows 7 | Presenter Mode</a:t>
            </a:r>
            <a:endParaRPr lang="en-US" dirty="0"/>
          </a:p>
        </p:txBody>
      </p:sp>
      <p:sp>
        <p:nvSpPr>
          <p:cNvPr id="3" name="Date Placeholder 2"/>
          <p:cNvSpPr>
            <a:spLocks noGrp="1"/>
          </p:cNvSpPr>
          <p:nvPr>
            <p:ph type="dt" idx="1"/>
          </p:nvPr>
        </p:nvSpPr>
        <p:spPr>
          <a:xfrm>
            <a:off x="4572000" y="152400"/>
            <a:ext cx="4267200" cy="342900"/>
          </a:xfrm>
          <a:prstGeom prst="rect">
            <a:avLst/>
          </a:prstGeom>
        </p:spPr>
        <p:txBody>
          <a:bodyPr vert="horz" lIns="0" tIns="45720" rIns="0" bIns="45720" rtlCol="0" anchor="ctr"/>
          <a:lstStyle>
            <a:lvl1pPr algn="r">
              <a:defRPr sz="700">
                <a:solidFill>
                  <a:schemeClr val="bg1">
                    <a:lumMod val="50000"/>
                  </a:schemeClr>
                </a:solidFill>
                <a:latin typeface="Segoe Semibold" pitchFamily="34" charset="0"/>
              </a:defRPr>
            </a:lvl1pPr>
          </a:lstStyle>
          <a:p>
            <a:fld id="{C5BBB5DE-F9B9-485E-B8CA-57DDC5ABA486}" type="datetime2">
              <a:rPr lang="en-US" smtClean="0"/>
              <a:pPr/>
              <a:t>Friday, December 03, 2010</a:t>
            </a:fld>
            <a:endParaRPr lang="en-US"/>
          </a:p>
        </p:txBody>
      </p:sp>
      <p:sp>
        <p:nvSpPr>
          <p:cNvPr id="4" name="Slide Image Placeholder 3"/>
          <p:cNvSpPr>
            <a:spLocks noGrp="1" noRot="1" noChangeAspect="1"/>
          </p:cNvSpPr>
          <p:nvPr>
            <p:ph type="sldImg" idx="2"/>
          </p:nvPr>
        </p:nvSpPr>
        <p:spPr>
          <a:xfrm>
            <a:off x="304800" y="514350"/>
            <a:ext cx="3886200" cy="2914650"/>
          </a:xfrm>
          <a:prstGeom prst="rect">
            <a:avLst/>
          </a:prstGeom>
          <a:noFill/>
          <a:ln w="12700">
            <a:solidFill>
              <a:schemeClr val="bg1">
                <a:lumMod val="65000"/>
              </a:schemeClr>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0" y="514350"/>
            <a:ext cx="4267200" cy="57340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304800" y="6324600"/>
            <a:ext cx="3962400" cy="342900"/>
          </a:xfrm>
          <a:prstGeom prst="rect">
            <a:avLst/>
          </a:prstGeom>
        </p:spPr>
        <p:txBody>
          <a:bodyPr vert="horz" lIns="0" tIns="45720" rIns="0" bIns="45720" rtlCol="0" anchor="ctr"/>
          <a:lstStyle>
            <a:lvl1pPr algn="l">
              <a:defRPr sz="700">
                <a:solidFill>
                  <a:schemeClr val="bg1">
                    <a:lumMod val="50000"/>
                  </a:schemeClr>
                </a:solidFill>
                <a:latin typeface="Segoe Semibold" pitchFamily="34" charset="0"/>
              </a:defRPr>
            </a:lvl1pPr>
          </a:lstStyle>
          <a:p>
            <a:r>
              <a:rPr lang="en-US" smtClean="0"/>
              <a:t>Microsoft Confidential</a:t>
            </a:r>
            <a:endParaRPr lang="en-US" dirty="0"/>
          </a:p>
        </p:txBody>
      </p:sp>
      <p:sp>
        <p:nvSpPr>
          <p:cNvPr id="7" name="Slide Number Placeholder 6"/>
          <p:cNvSpPr>
            <a:spLocks noGrp="1"/>
          </p:cNvSpPr>
          <p:nvPr>
            <p:ph type="sldNum" sz="quarter" idx="5"/>
          </p:nvPr>
        </p:nvSpPr>
        <p:spPr>
          <a:xfrm>
            <a:off x="4572000" y="6324600"/>
            <a:ext cx="4267200" cy="342900"/>
          </a:xfrm>
          <a:prstGeom prst="rect">
            <a:avLst/>
          </a:prstGeom>
        </p:spPr>
        <p:txBody>
          <a:bodyPr vert="horz" lIns="0" tIns="45720" rIns="0" bIns="45720" rtlCol="0" anchor="ctr"/>
          <a:lstStyle>
            <a:lvl1pPr algn="r">
              <a:defRPr sz="700">
                <a:solidFill>
                  <a:schemeClr val="bg1">
                    <a:lumMod val="50000"/>
                  </a:schemeClr>
                </a:solidFill>
                <a:latin typeface="Segoe Semibold" pitchFamily="34" charset="0"/>
              </a:defRPr>
            </a:lvl1pPr>
          </a:lstStyle>
          <a:p>
            <a:fld id="{26921066-999A-4F94-8750-23B55137A9B0}" type="slidenum">
              <a:rPr lang="en-US" smtClean="0"/>
              <a:pPr/>
              <a:t>‹#›</a:t>
            </a:fld>
            <a:endParaRPr lang="en-US"/>
          </a:p>
        </p:txBody>
      </p:sp>
    </p:spTree>
    <p:extLst>
      <p:ext uri="{BB962C8B-B14F-4D97-AF65-F5344CB8AC3E}">
        <p14:creationId xmlns:p14="http://schemas.microsoft.com/office/powerpoint/2010/main" val="2761648060"/>
      </p:ext>
    </p:extLst>
  </p:cSld>
  <p:clrMap bg1="lt1" tx1="dk1" bg2="lt2" tx2="dk2" accent1="accent1" accent2="accent2" accent3="accent3" accent4="accent4" accent5="accent5" accent6="accent6" hlink="hlink" folHlink="folHlink"/>
  <p:hf/>
  <p:notesStyle>
    <a:lvl1pPr marL="0" algn="l" defTabSz="914400" rtl="0" eaLnBrk="1" latinLnBrk="0" hangingPunct="1">
      <a:lnSpc>
        <a:spcPct val="120000"/>
      </a:lnSpc>
      <a:spcBef>
        <a:spcPts val="1200"/>
      </a:spcBef>
      <a:spcAft>
        <a:spcPts val="300"/>
      </a:spcAft>
      <a:defRPr sz="900" b="1" kern="1200">
        <a:solidFill>
          <a:schemeClr val="tx1">
            <a:lumMod val="65000"/>
            <a:lumOff val="35000"/>
          </a:schemeClr>
        </a:solidFill>
        <a:latin typeface="Segoe UI" pitchFamily="34" charset="0"/>
        <a:ea typeface="+mn-ea"/>
        <a:cs typeface="Segoe UI" pitchFamily="34" charset="0"/>
      </a:defRPr>
    </a:lvl1pPr>
    <a:lvl2pPr marL="0" indent="0" algn="l" defTabSz="914400" rtl="0" eaLnBrk="1" latinLnBrk="0" hangingPunct="1">
      <a:lnSpc>
        <a:spcPct val="120000"/>
      </a:lnSpc>
      <a:spcAft>
        <a:spcPts val="300"/>
      </a:spcAft>
      <a:buFont typeface="Arial" pitchFamily="34" charset="0"/>
      <a:buNone/>
      <a:defRPr sz="900" b="0" kern="1200">
        <a:solidFill>
          <a:schemeClr val="tx1">
            <a:lumMod val="65000"/>
            <a:lumOff val="35000"/>
          </a:schemeClr>
        </a:solidFill>
        <a:latin typeface="Segoe UI" pitchFamily="34" charset="0"/>
        <a:ea typeface="+mn-ea"/>
        <a:cs typeface="Segoe UI" pitchFamily="34" charset="0"/>
      </a:defRPr>
    </a:lvl2pPr>
    <a:lvl3pPr marL="173038" indent="-171450" algn="l" defTabSz="914400" rtl="0" eaLnBrk="1" latinLnBrk="0" hangingPunct="1">
      <a:lnSpc>
        <a:spcPct val="120000"/>
      </a:lnSpc>
      <a:spcAft>
        <a:spcPts val="300"/>
      </a:spcAft>
      <a:buClr>
        <a:schemeClr val="tx1">
          <a:lumMod val="50000"/>
          <a:lumOff val="50000"/>
        </a:schemeClr>
      </a:buClr>
      <a:buFont typeface="Wingdings" pitchFamily="2" charset="2"/>
      <a:buChar char="§"/>
      <a:defRPr sz="900" b="0" kern="1200">
        <a:solidFill>
          <a:schemeClr val="tx1">
            <a:lumMod val="65000"/>
            <a:lumOff val="35000"/>
          </a:schemeClr>
        </a:solidFill>
        <a:latin typeface="Segoe UI" pitchFamily="34" charset="0"/>
        <a:ea typeface="+mn-ea"/>
        <a:cs typeface="Segoe UI" pitchFamily="34" charset="0"/>
      </a:defRPr>
    </a:lvl3pPr>
    <a:lvl4pPr marL="1371600" algn="l" defTabSz="914400" rtl="0" eaLnBrk="1" latinLnBrk="0" hangingPunct="1">
      <a:lnSpc>
        <a:spcPct val="120000"/>
      </a:lnSpc>
      <a:spcAft>
        <a:spcPts val="600"/>
      </a:spcAft>
      <a:defRPr sz="900" b="0" kern="1200">
        <a:solidFill>
          <a:schemeClr val="tx1">
            <a:lumMod val="65000"/>
            <a:lumOff val="35000"/>
          </a:schemeClr>
        </a:solidFill>
        <a:latin typeface="Segoe UI" pitchFamily="34" charset="0"/>
        <a:ea typeface="+mn-ea"/>
        <a:cs typeface="+mn-cs"/>
      </a:defRPr>
    </a:lvl4pPr>
    <a:lvl5pPr marL="1828800" algn="l" defTabSz="914400" rtl="0" eaLnBrk="1" latinLnBrk="0" hangingPunct="1">
      <a:lnSpc>
        <a:spcPct val="120000"/>
      </a:lnSpc>
      <a:spcAft>
        <a:spcPts val="600"/>
      </a:spcAft>
      <a:defRPr sz="900" b="0" kern="1200">
        <a:solidFill>
          <a:schemeClr val="tx1">
            <a:lumMod val="65000"/>
            <a:lumOff val="35000"/>
          </a:schemeClr>
        </a:solidFill>
        <a:latin typeface="Segoe U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2</a:t>
            </a:fld>
            <a:endParaRPr lang="en-US"/>
          </a:p>
        </p:txBody>
      </p:sp>
    </p:spTree>
    <p:extLst>
      <p:ext uri="{BB962C8B-B14F-4D97-AF65-F5344CB8AC3E}">
        <p14:creationId xmlns:p14="http://schemas.microsoft.com/office/powerpoint/2010/main" val="152720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365123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3798341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11589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3520835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DE3582-7731-4824-AEF9-17F21E591DA3}"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e-IL" dirty="0"/>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28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30</a:t>
            </a:fld>
            <a:endParaRPr lang="en-US"/>
          </a:p>
        </p:txBody>
      </p:sp>
    </p:spTree>
    <p:extLst>
      <p:ext uri="{BB962C8B-B14F-4D97-AF65-F5344CB8AC3E}">
        <p14:creationId xmlns:p14="http://schemas.microsoft.com/office/powerpoint/2010/main" val="2137394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31</a:t>
            </a:fld>
            <a:endParaRPr lang="en-US"/>
          </a:p>
        </p:txBody>
      </p:sp>
    </p:spTree>
    <p:extLst>
      <p:ext uri="{BB962C8B-B14F-4D97-AF65-F5344CB8AC3E}">
        <p14:creationId xmlns:p14="http://schemas.microsoft.com/office/powerpoint/2010/main" val="1198592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228600" lvl="0" indent="-228600">
              <a:buNone/>
            </a:pPr>
            <a:endParaRPr lang="en-US" dirty="0"/>
          </a:p>
        </p:txBody>
      </p:sp>
      <p:sp>
        <p:nvSpPr>
          <p:cNvPr id="4" name="Slide Number Placeholder 3"/>
          <p:cNvSpPr>
            <a:spLocks noGrp="1"/>
          </p:cNvSpPr>
          <p:nvPr>
            <p:ph type="sldNum" sz="quarter" idx="10"/>
          </p:nvPr>
        </p:nvSpPr>
        <p:spPr/>
        <p:txBody>
          <a:bodyPr/>
          <a:lstStyle/>
          <a:p>
            <a:fld id="{F90CCD15-0FE0-488D-AAE0-E3A79C1CB1A1}" type="slidenum">
              <a:rPr lang="en-US" smtClean="0"/>
              <a:pPr/>
              <a:t>32</a:t>
            </a:fld>
            <a:endParaRPr lang="en-US"/>
          </a:p>
        </p:txBody>
      </p:sp>
    </p:spTree>
    <p:extLst>
      <p:ext uri="{BB962C8B-B14F-4D97-AF65-F5344CB8AC3E}">
        <p14:creationId xmlns:p14="http://schemas.microsoft.com/office/powerpoint/2010/main" val="277942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8" name="Date Placeholder 7"/>
          <p:cNvSpPr>
            <a:spLocks noGrp="1"/>
          </p:cNvSpPr>
          <p:nvPr>
            <p:ph type="dt" idx="10"/>
          </p:nvPr>
        </p:nvSpPr>
        <p:spPr/>
        <p:txBody>
          <a:bodyPr/>
          <a:lstStyle/>
          <a:p>
            <a:fld id="{F7B0A86D-7A6D-45CE-92D8-AC75FF3A1440}" type="datetime1">
              <a:rPr lang="en-US" smtClean="0"/>
              <a:pPr/>
              <a:t>12/3/2010</a:t>
            </a:fld>
            <a:endParaRPr lang="en-US"/>
          </a:p>
        </p:txBody>
      </p:sp>
      <p:sp>
        <p:nvSpPr>
          <p:cNvPr id="9" name="Slide Number Placeholder 8"/>
          <p:cNvSpPr>
            <a:spLocks noGrp="1"/>
          </p:cNvSpPr>
          <p:nvPr>
            <p:ph type="sldNum" sz="quarter" idx="11"/>
          </p:nvPr>
        </p:nvSpPr>
        <p:spPr/>
        <p:txBody>
          <a:bodyPr/>
          <a:lstStyle/>
          <a:p>
            <a:fld id="{D40F8D3B-0025-443A-BF22-AE3E939FA2FA}" type="slidenum">
              <a:rPr lang="en-US" smtClean="0"/>
              <a:pPr/>
              <a:t>34</a:t>
            </a:fld>
            <a:endParaRPr lang="en-US"/>
          </a:p>
        </p:txBody>
      </p:sp>
      <p:sp>
        <p:nvSpPr>
          <p:cNvPr id="10" name="Footer Placeholder 9"/>
          <p:cNvSpPr>
            <a:spLocks noGrp="1"/>
          </p:cNvSpPr>
          <p:nvPr>
            <p:ph type="ftr" sz="quarter" idx="12"/>
          </p:nvPr>
        </p:nvSpPr>
        <p:spPr/>
        <p:txBody>
          <a:bodyPr/>
          <a:lstStyle/>
          <a:p>
            <a:r>
              <a:rPr lang="en-US" dirty="0" smtClean="0">
                <a:solidFill>
                  <a:srgbClr val="000000"/>
                </a:solidFill>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11" name="Header Placeholder 10"/>
          <p:cNvSpPr>
            <a:spLocks noGrp="1"/>
          </p:cNvSpPr>
          <p:nvPr>
            <p:ph type="hdr" sz="quarter" idx="13"/>
          </p:nvPr>
        </p:nvSpPr>
        <p:spPr/>
        <p:txBody>
          <a:bodyPr/>
          <a:lstStyle/>
          <a:p>
            <a:r>
              <a:rPr lang="en-US" smtClean="0"/>
              <a:t>Microsoft SharePoint Conference 2009</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5</a:t>
            </a:fld>
            <a:endParaRPr lang="en-US"/>
          </a:p>
        </p:txBody>
      </p:sp>
    </p:spTree>
    <p:extLst>
      <p:ext uri="{BB962C8B-B14F-4D97-AF65-F5344CB8AC3E}">
        <p14:creationId xmlns:p14="http://schemas.microsoft.com/office/powerpoint/2010/main" val="2427187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35</a:t>
            </a:fld>
            <a:endParaRPr lang="en-US" dirty="0"/>
          </a:p>
        </p:txBody>
      </p:sp>
    </p:spTree>
    <p:extLst>
      <p:ext uri="{BB962C8B-B14F-4D97-AF65-F5344CB8AC3E}">
        <p14:creationId xmlns:p14="http://schemas.microsoft.com/office/powerpoint/2010/main" val="1201027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36</a:t>
            </a:fld>
            <a:endParaRPr lang="en-US" dirty="0"/>
          </a:p>
        </p:txBody>
      </p:sp>
    </p:spTree>
    <p:extLst>
      <p:ext uri="{BB962C8B-B14F-4D97-AF65-F5344CB8AC3E}">
        <p14:creationId xmlns:p14="http://schemas.microsoft.com/office/powerpoint/2010/main" val="2678487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37</a:t>
            </a:fld>
            <a:endParaRPr lang="en-US" dirty="0"/>
          </a:p>
        </p:txBody>
      </p:sp>
    </p:spTree>
    <p:extLst>
      <p:ext uri="{BB962C8B-B14F-4D97-AF65-F5344CB8AC3E}">
        <p14:creationId xmlns:p14="http://schemas.microsoft.com/office/powerpoint/2010/main" val="222377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486493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40</a:t>
            </a:fld>
            <a:endParaRPr lang="en-US"/>
          </a:p>
        </p:txBody>
      </p:sp>
    </p:spTree>
    <p:extLst>
      <p:ext uri="{BB962C8B-B14F-4D97-AF65-F5344CB8AC3E}">
        <p14:creationId xmlns:p14="http://schemas.microsoft.com/office/powerpoint/2010/main" val="152720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44</a:t>
            </a:fld>
            <a:endParaRPr lang="en-US">
              <a:solidFill>
                <a:prstClr val="black"/>
              </a:solidFill>
              <a:latin typeface="Segoe"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80CB99-47E3-46F4-AAEB-3919FBEFC014}" type="slidenum">
              <a:rPr lang="en-US" smtClean="0">
                <a:solidFill>
                  <a:prstClr val="black"/>
                </a:solidFill>
                <a:latin typeface="Segoe" pitchFamily="34" charset="0"/>
              </a:rPr>
              <a:pPr/>
              <a:t>45</a:t>
            </a:fld>
            <a:endParaRPr lang="en-US">
              <a:solidFill>
                <a:prstClr val="black"/>
              </a:solidFill>
              <a:latin typeface="Segoe"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49</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7 | Presenter Mode</a:t>
            </a:r>
            <a:endParaRPr lang="en-US" dirty="0">
              <a:solidFill>
                <a:prstClr val="black"/>
              </a:solidFill>
            </a:endParaRPr>
          </a:p>
        </p:txBody>
      </p:sp>
      <p:sp>
        <p:nvSpPr>
          <p:cNvPr id="5" name="Date Placeholder 4"/>
          <p:cNvSpPr>
            <a:spLocks noGrp="1"/>
          </p:cNvSpPr>
          <p:nvPr>
            <p:ph type="dt" idx="11"/>
          </p:nvPr>
        </p:nvSpPr>
        <p:spPr/>
        <p:txBody>
          <a:bodyPr/>
          <a:lstStyle/>
          <a:p>
            <a:fld id="{C5BBB5DE-F9B9-485E-B8CA-57DDC5ABA486}" type="datetime2">
              <a:rPr lang="en-US" smtClean="0">
                <a:solidFill>
                  <a:prstClr val="black"/>
                </a:solidFill>
              </a:rPr>
              <a:pPr/>
              <a:t>Friday, December 03, 2010</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Microsoft Confidential</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26921066-999A-4F94-8750-23B55137A9B0}" type="slidenum">
              <a:rPr lang="en-US" smtClean="0">
                <a:solidFill>
                  <a:prstClr val="black"/>
                </a:solidFill>
              </a:rPr>
              <a:pPr/>
              <a:t>53</a:t>
            </a:fld>
            <a:endParaRPr lang="en-US">
              <a:solidFill>
                <a:prstClr val="black"/>
              </a:solidFill>
            </a:endParaRPr>
          </a:p>
        </p:txBody>
      </p:sp>
    </p:spTree>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indent="-228600">
              <a:buFont typeface="Arial" pitchFamily="34" charset="0"/>
              <a:buChar char="•"/>
            </a:pPr>
            <a:endParaRPr lang="en-US"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6</a:t>
            </a:fld>
            <a:endParaRPr lang="en-US"/>
          </a:p>
        </p:txBody>
      </p:sp>
    </p:spTree>
    <p:extLst>
      <p:ext uri="{BB962C8B-B14F-4D97-AF65-F5344CB8AC3E}">
        <p14:creationId xmlns:p14="http://schemas.microsoft.com/office/powerpoint/2010/main" val="1560491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62</a:t>
            </a:fld>
            <a:endParaRPr lang="en-US"/>
          </a:p>
        </p:txBody>
      </p:sp>
    </p:spTree>
    <p:extLst>
      <p:ext uri="{BB962C8B-B14F-4D97-AF65-F5344CB8AC3E}">
        <p14:creationId xmlns:p14="http://schemas.microsoft.com/office/powerpoint/2010/main" val="420910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F8A60B7-F791-4FD1-9991-C85B7BEF8AB9}" type="slidenum">
              <a:rPr lang="he-IL" smtClean="0"/>
              <a:pPr>
                <a:defRPr/>
              </a:pPr>
              <a:t>63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rtl="0" fontAlgn="base">
              <a:spcBef>
                <a:spcPct val="0"/>
              </a:spcBef>
              <a:spcAft>
                <a:spcPct val="0"/>
              </a:spcAft>
            </a:pPr>
            <a:fld id="{1A38C750-63BC-4E65-98AD-0F39461B2286}" type="slidenum">
              <a:rPr lang="en-US">
                <a:solidFill>
                  <a:prstClr val="black"/>
                </a:solidFill>
                <a:latin typeface="Segoe UI" pitchFamily="34" charset="0"/>
                <a:cs typeface="Segoe UI" pitchFamily="34" charset="0"/>
              </a:rPr>
              <a:pPr algn="r" rtl="0" fontAlgn="base">
                <a:spcBef>
                  <a:spcPct val="0"/>
                </a:spcBef>
                <a:spcAft>
                  <a:spcPct val="0"/>
                </a:spcAft>
              </a:pPr>
              <a:t>65</a:t>
            </a:fld>
            <a:endParaRPr lang="en-US" dirty="0">
              <a:solidFill>
                <a:prstClr val="black"/>
              </a:solidFill>
              <a:latin typeface="Segoe UI" pitchFamily="34" charset="0"/>
              <a:cs typeface="Segoe UI" pitchFamily="34" charset="0"/>
            </a:endParaRPr>
          </a:p>
        </p:txBody>
      </p:sp>
      <p:sp>
        <p:nvSpPr>
          <p:cNvPr id="5" name="Footer Placeholder 4"/>
          <p:cNvSpPr>
            <a:spLocks noGrp="1"/>
          </p:cNvSpPr>
          <p:nvPr>
            <p:ph type="ftr" sz="quarter" idx="11"/>
          </p:nvPr>
        </p:nvSpPr>
        <p:spPr/>
        <p:txBody>
          <a:bodyPr/>
          <a:lstStyle/>
          <a:p>
            <a:pPr algn="l" rtl="0" fontAlgn="base">
              <a:spcBef>
                <a:spcPct val="0"/>
              </a:spcBef>
              <a:spcAft>
                <a:spcPct val="0"/>
              </a:spcAft>
            </a:pPr>
            <a:r>
              <a:rPr lang="en-US" dirty="0">
                <a:solidFill>
                  <a:prstClr val="black"/>
                </a:solidFill>
                <a:latin typeface="Segoe UI" pitchFamily="34" charset="0"/>
                <a:cs typeface="Segoe UI" pitchFamily="34" charset="0"/>
              </a:rPr>
              <a:t>Microsoft Confidential - NDA Only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66</a:t>
            </a:fld>
            <a:endParaRPr lang="en-US" dirty="0"/>
          </a:p>
        </p:txBody>
      </p:sp>
    </p:spTree>
    <p:extLst>
      <p:ext uri="{BB962C8B-B14F-4D97-AF65-F5344CB8AC3E}">
        <p14:creationId xmlns:p14="http://schemas.microsoft.com/office/powerpoint/2010/main" val="2373136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67</a:t>
            </a:fld>
            <a:endParaRPr lang="en-US" dirty="0"/>
          </a:p>
        </p:txBody>
      </p:sp>
    </p:spTree>
    <p:extLst>
      <p:ext uri="{BB962C8B-B14F-4D97-AF65-F5344CB8AC3E}">
        <p14:creationId xmlns:p14="http://schemas.microsoft.com/office/powerpoint/2010/main" val="2399868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DBEF88-7A86-486D-B3D8-DE7E5CAD4793}" type="slidenum">
              <a:rPr lang="en-US" smtClean="0"/>
              <a:pPr/>
              <a:t>68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69</a:t>
            </a:fld>
            <a:endParaRPr lang="en-US" dirty="0"/>
          </a:p>
        </p:txBody>
      </p:sp>
    </p:spTree>
    <p:extLst>
      <p:ext uri="{BB962C8B-B14F-4D97-AF65-F5344CB8AC3E}">
        <p14:creationId xmlns:p14="http://schemas.microsoft.com/office/powerpoint/2010/main" val="3719095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E2DBEF88-7A86-486D-B3D8-DE7E5CAD4793}" type="slidenum">
              <a:rPr lang="en-US" smtClean="0"/>
              <a:pPr/>
              <a:t>70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71</a:t>
            </a:fld>
            <a:endParaRPr lang="en-US" dirty="0"/>
          </a:p>
        </p:txBody>
      </p:sp>
    </p:spTree>
    <p:extLst>
      <p:ext uri="{BB962C8B-B14F-4D97-AF65-F5344CB8AC3E}">
        <p14:creationId xmlns:p14="http://schemas.microsoft.com/office/powerpoint/2010/main" val="3665767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CE61-48FD-4052-A317-F70397C62BD3}" type="slidenum">
              <a:rPr lang="en-US" smtClean="0"/>
              <a:pPr/>
              <a:t>72</a:t>
            </a:fld>
            <a:endParaRPr lang="en-US" dirty="0"/>
          </a:p>
        </p:txBody>
      </p:sp>
    </p:spTree>
    <p:extLst>
      <p:ext uri="{BB962C8B-B14F-4D97-AF65-F5344CB8AC3E}">
        <p14:creationId xmlns:p14="http://schemas.microsoft.com/office/powerpoint/2010/main" val="157930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dt" sz="quarter" idx="1"/>
          </p:nvPr>
        </p:nvSpPr>
        <p:spPr/>
        <p:txBody>
          <a:bodyPr/>
          <a:lstStyle/>
          <a:p>
            <a:pPr>
              <a:defRPr/>
            </a:pPr>
            <a:fld id="{B0E3D984-F4E6-4CD2-9A5A-6B28328BD703}" type="datetime8">
              <a:rPr lang="en-US" smtClean="0"/>
              <a:pPr>
                <a:defRPr/>
              </a:pPr>
              <a:t>12/3/2010 3:30 PM</a:t>
            </a:fld>
            <a:endParaRPr lang="en-US" dirty="0" smtClean="0"/>
          </a:p>
        </p:txBody>
      </p:sp>
      <p:sp>
        <p:nvSpPr>
          <p:cNvPr id="112643" name="Rectangle 6"/>
          <p:cNvSpPr>
            <a:spLocks noGrp="1" noChangeArrowheads="1"/>
          </p:cNvSpPr>
          <p:nvPr>
            <p:ph type="ftr" sz="quarter" idx="4"/>
          </p:nvPr>
        </p:nvSpPr>
        <p:spPr>
          <a:noFill/>
        </p:spPr>
        <p:txBody>
          <a:bodyPr/>
          <a:lstStyle/>
          <a:p>
            <a:r>
              <a:rPr lang="en-US" dirty="0" smtClean="0">
                <a:cs typeface="Segoe UI" pitchFamily="34" charset="0"/>
              </a:rPr>
              <a:t>© 2006 Microsoft Corporation. All rights reserved. Microsoft, Windows, Windows Vista and other product names are or may be registered trademarks and/or trademarks in the U.S. and/or other countries.</a:t>
            </a:r>
          </a:p>
          <a:p>
            <a:r>
              <a:rPr lang="en-US" dirty="0" smtClean="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cs typeface="Segoe UI" pitchFamily="34" charset="0"/>
              </a:rPr>
            </a:br>
            <a:r>
              <a:rPr lang="en-US" dirty="0" smtClean="0">
                <a:cs typeface="Segoe UI" pitchFamily="34" charset="0"/>
              </a:rPr>
              <a:t>MICROSOFT MAKES NO WARRANTIES, EXPRESS, IMPLIED OR STATUTORY, AS TO THE INFORMATION IN THIS PRESENTATION.</a:t>
            </a:r>
          </a:p>
        </p:txBody>
      </p:sp>
      <p:sp>
        <p:nvSpPr>
          <p:cNvPr id="53252" name="Rectangle 7"/>
          <p:cNvSpPr>
            <a:spLocks noGrp="1" noChangeArrowheads="1"/>
          </p:cNvSpPr>
          <p:nvPr>
            <p:ph type="sldNum" sz="quarter" idx="5"/>
          </p:nvPr>
        </p:nvSpPr>
        <p:spPr/>
        <p:txBody>
          <a:bodyPr/>
          <a:lstStyle/>
          <a:p>
            <a:pPr>
              <a:defRPr/>
            </a:pPr>
            <a:fld id="{7E5F59A7-41A7-49A0-8B7C-8741427D47AF}" type="slidenum">
              <a:rPr lang="en-US" smtClean="0"/>
              <a:pPr>
                <a:defRPr/>
              </a:pPr>
              <a:t>7</a:t>
            </a:fld>
            <a:endParaRPr lang="en-US" dirty="0" smtClean="0"/>
          </a:p>
        </p:txBody>
      </p:sp>
      <p:sp>
        <p:nvSpPr>
          <p:cNvPr id="112645" name="Rectangle 2"/>
          <p:cNvSpPr>
            <a:spLocks noGrp="1" noRot="1" noChangeAspect="1" noTextEdit="1"/>
          </p:cNvSpPr>
          <p:nvPr>
            <p:ph type="sldImg"/>
          </p:nvPr>
        </p:nvSpPr>
        <p:spPr>
          <a:ln>
            <a:round/>
          </a:ln>
        </p:spPr>
      </p:sp>
      <p:sp>
        <p:nvSpPr>
          <p:cNvPr id="112646" name="Notes Placeholder 5"/>
          <p:cNvSpPr>
            <a:spLocks noGrp="1"/>
          </p:cNvSpPr>
          <p:nvPr>
            <p:ph type="body" idx="1"/>
          </p:nvPr>
        </p:nvSpPr>
        <p:spPr>
          <a:no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74</a:t>
            </a:fld>
            <a:endParaRPr lang="en-US" dirty="0"/>
          </a:p>
        </p:txBody>
      </p:sp>
    </p:spTree>
    <p:extLst>
      <p:ext uri="{BB962C8B-B14F-4D97-AF65-F5344CB8AC3E}">
        <p14:creationId xmlns:p14="http://schemas.microsoft.com/office/powerpoint/2010/main" val="2285890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12/3/2010 3:31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US" dirty="0" smtClean="0"/>
          </a:p>
        </p:txBody>
      </p:sp>
      <p:sp>
        <p:nvSpPr>
          <p:cNvPr id="27652" name="Slide Number Placeholder 3"/>
          <p:cNvSpPr>
            <a:spLocks noGrp="1"/>
          </p:cNvSpPr>
          <p:nvPr>
            <p:ph type="sldNum" sz="quarter" idx="5"/>
          </p:nvPr>
        </p:nvSpPr>
        <p:spPr/>
        <p:txBody>
          <a:bodyPr/>
          <a:lstStyle/>
          <a:p>
            <a:pPr>
              <a:defRPr/>
            </a:pPr>
            <a:fld id="{9C50B3ED-6BD4-4B6F-9AF8-3D2EE9E41170}" type="slidenum">
              <a:rPr lang="en-US" smtClean="0"/>
              <a:pPr>
                <a:defRPr/>
              </a:pPr>
              <a:t>8</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US" smtClean="0"/>
              <a:t>Windows 7 | Presenter Mode</a:t>
            </a:r>
            <a:endParaRPr lang="en-US" dirty="0"/>
          </a:p>
        </p:txBody>
      </p:sp>
      <p:sp>
        <p:nvSpPr>
          <p:cNvPr id="5" name="Date Placeholder 4"/>
          <p:cNvSpPr>
            <a:spLocks noGrp="1"/>
          </p:cNvSpPr>
          <p:nvPr>
            <p:ph type="dt" idx="11"/>
          </p:nvPr>
        </p:nvSpPr>
        <p:spPr/>
        <p:txBody>
          <a:bodyPr/>
          <a:lstStyle/>
          <a:p>
            <a:fld id="{C5BBB5DE-F9B9-485E-B8CA-57DDC5ABA486}" type="datetime2">
              <a:rPr lang="en-US" smtClean="0"/>
              <a:pPr/>
              <a:t>Friday, December 03, 2010</a:t>
            </a:fld>
            <a:endParaRPr lang="en-US"/>
          </a:p>
        </p:txBody>
      </p:sp>
      <p:sp>
        <p:nvSpPr>
          <p:cNvPr id="6" name="Footer Placeholder 5"/>
          <p:cNvSpPr>
            <a:spLocks noGrp="1"/>
          </p:cNvSpPr>
          <p:nvPr>
            <p:ph type="ftr" sz="quarter" idx="12"/>
          </p:nvPr>
        </p:nvSpPr>
        <p:spPr/>
        <p:txBody>
          <a:bodyPr/>
          <a:lstStyle/>
          <a:p>
            <a:r>
              <a:rPr lang="en-US" smtClean="0"/>
              <a:t>Microsoft Confidential</a:t>
            </a:r>
            <a:endParaRPr lang="en-US" dirty="0"/>
          </a:p>
        </p:txBody>
      </p:sp>
      <p:sp>
        <p:nvSpPr>
          <p:cNvPr id="7" name="Slide Number Placeholder 6"/>
          <p:cNvSpPr>
            <a:spLocks noGrp="1"/>
          </p:cNvSpPr>
          <p:nvPr>
            <p:ph type="sldNum" sz="quarter" idx="13"/>
          </p:nvPr>
        </p:nvSpPr>
        <p:spPr/>
        <p:txBody>
          <a:bodyPr/>
          <a:lstStyle/>
          <a:p>
            <a:fld id="{26921066-999A-4F94-8750-23B55137A9B0}" type="slidenum">
              <a:rPr lang="en-US" smtClean="0"/>
              <a:pPr/>
              <a:t>9</a:t>
            </a:fld>
            <a:endParaRPr lang="en-US"/>
          </a:p>
        </p:txBody>
      </p:sp>
    </p:spTree>
    <p:extLst>
      <p:ext uri="{BB962C8B-B14F-4D97-AF65-F5344CB8AC3E}">
        <p14:creationId xmlns:p14="http://schemas.microsoft.com/office/powerpoint/2010/main" val="275666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123046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418645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2384442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 I">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457200" y="273050"/>
            <a:ext cx="8115328" cy="798496"/>
          </a:xfrm>
        </p:spPr>
        <p:txBody>
          <a:bodyPr anchor="t" anchorCtr="0"/>
          <a:lstStyle>
            <a:lvl1pPr algn="l">
              <a:defRPr sz="4400" b="0" baseline="0"/>
            </a:lvl1pPr>
          </a:lstStyle>
          <a:p>
            <a:r>
              <a:rPr lang="de-DE" dirty="0" smtClean="0"/>
              <a:t>Click to add Title</a:t>
            </a:r>
            <a:endParaRPr lang="de-CH" dirty="0"/>
          </a:p>
        </p:txBody>
      </p:sp>
      <p:sp>
        <p:nvSpPr>
          <p:cNvPr id="7" name="Content Placeholder 6"/>
          <p:cNvSpPr>
            <a:spLocks noGrp="1"/>
          </p:cNvSpPr>
          <p:nvPr>
            <p:ph sz="quarter" idx="10"/>
          </p:nvPr>
        </p:nvSpPr>
        <p:spPr>
          <a:xfrm>
            <a:off x="571500" y="1428750"/>
            <a:ext cx="8001000"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494766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40710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_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55399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1000" y="989013"/>
            <a:ext cx="8382000" cy="1945148"/>
          </a:xfrm>
        </p:spPr>
        <p:txBody>
          <a:bodyPr/>
          <a:lstStyle>
            <a:lvl1pPr>
              <a:defRPr sz="2800"/>
            </a:lvl1pPr>
            <a:lvl2pPr>
              <a:defRPr sz="2600"/>
            </a:lvl2pPr>
            <a:lvl4pPr>
              <a:defRPr sz="22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926965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72390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381000" y="1121477"/>
            <a:ext cx="8305800" cy="5059363"/>
          </a:xfrm>
        </p:spPr>
        <p:txBody>
          <a:bodyPr/>
          <a:lstStyle/>
          <a:p>
            <a:pPr lvl="0"/>
            <a:r>
              <a:rPr lang="en-US" dirty="0" smtClean="0"/>
              <a:t>Click to edit Master text styles</a:t>
            </a:r>
          </a:p>
        </p:txBody>
      </p:sp>
      <p:sp>
        <p:nvSpPr>
          <p:cNvPr id="4" name="Date Placeholder 3"/>
          <p:cNvSpPr>
            <a:spLocks noGrp="1"/>
          </p:cNvSpPr>
          <p:nvPr>
            <p:ph type="dt" sz="half" idx="10"/>
          </p:nvPr>
        </p:nvSpPr>
        <p:spPr>
          <a:xfrm>
            <a:off x="457200" y="6324600"/>
            <a:ext cx="2133600" cy="365125"/>
          </a:xfrm>
          <a:prstGeom prst="rect">
            <a:avLst/>
          </a:prstGeom>
        </p:spPr>
        <p:txBody>
          <a:bodyPr/>
          <a:lstStyle>
            <a:lvl1pPr>
              <a:defRPr>
                <a:latin typeface="Segoe UI" pitchFamily="34" charset="0"/>
              </a:defRPr>
            </a:lvl1pPr>
          </a:lstStyle>
          <a:p>
            <a:fld id="{F75A7C5C-75AD-46E0-8204-EE2C7AE8CC56}" type="datetimeFigureOut">
              <a:rPr lang="en-US" smtClean="0"/>
              <a:pPr/>
              <a:t>12/3/2010</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lvl1pPr>
              <a:defRPr>
                <a:latin typeface="Segoe UI" pitchFamily="34" charset="0"/>
              </a:defRPr>
            </a:lvl1pPr>
          </a:lstStyle>
          <a:p>
            <a:endParaRPr lang="en-US" dirty="0"/>
          </a:p>
        </p:txBody>
      </p:sp>
      <p:sp>
        <p:nvSpPr>
          <p:cNvPr id="6" name="Slide Number Placeholder 5"/>
          <p:cNvSpPr>
            <a:spLocks noGrp="1"/>
          </p:cNvSpPr>
          <p:nvPr>
            <p:ph type="sldNum" sz="quarter" idx="12"/>
          </p:nvPr>
        </p:nvSpPr>
        <p:spPr>
          <a:xfrm>
            <a:off x="6629400" y="6096000"/>
            <a:ext cx="2133600" cy="365125"/>
          </a:xfrm>
          <a:prstGeom prst="rect">
            <a:avLst/>
          </a:prstGeom>
        </p:spPr>
        <p:txBody>
          <a:bodyPr/>
          <a:lstStyle>
            <a:lvl1pPr>
              <a:defRPr>
                <a:latin typeface="Segoe UI" pitchFamily="34" charset="0"/>
              </a:defRPr>
            </a:lvl1pPr>
          </a:lstStyle>
          <a:p>
            <a:fld id="{64E1046F-EA70-4B42-8C4B-0948B0F9237A}" type="slidenum">
              <a:rPr lang="en-US" smtClean="0"/>
              <a:pPr/>
              <a:t>‹#›</a:t>
            </a:fld>
            <a:endParaRPr lang="en-US" dirty="0"/>
          </a:p>
        </p:txBody>
      </p:sp>
      <p:sp>
        <p:nvSpPr>
          <p:cNvPr id="8" name="Text Placeholder 7"/>
          <p:cNvSpPr>
            <a:spLocks noGrp="1"/>
          </p:cNvSpPr>
          <p:nvPr>
            <p:ph type="body" sz="quarter" idx="13"/>
          </p:nvPr>
        </p:nvSpPr>
        <p:spPr>
          <a:xfrm>
            <a:off x="381000" y="1600200"/>
            <a:ext cx="8305800" cy="4419600"/>
          </a:xfrm>
        </p:spPr>
        <p:txBody>
          <a:bodyPr>
            <a:normAutofit/>
          </a:bodyPr>
          <a:lstStyle>
            <a:lvl1pPr marL="285750" indent="-285750">
              <a:spcAft>
                <a:spcPts val="0"/>
              </a:spcAft>
              <a:buSzPct val="100000"/>
              <a:buFontTx/>
              <a:buBlip>
                <a:blip r:embed="rId2"/>
              </a:buBlip>
              <a:defRPr sz="1800">
                <a:solidFill>
                  <a:srgbClr val="525353"/>
                </a:solidFill>
                <a:effectLst/>
              </a:defRPr>
            </a:lvl1pPr>
            <a:lvl2pPr marL="569913" indent="-284163">
              <a:buFont typeface="Lucida Grande"/>
              <a:buChar char="-"/>
              <a:defRPr sz="1600">
                <a:solidFill>
                  <a:srgbClr val="525353"/>
                </a:solidFill>
              </a:defRPr>
            </a:lvl2pPr>
            <a:lvl3pPr marL="855663" indent="-285750">
              <a:defRPr sz="1600">
                <a:solidFill>
                  <a:srgbClr val="525353"/>
                </a:solidFill>
              </a:defRPr>
            </a:lvl3pPr>
            <a:lvl4pPr marL="1139825" indent="-284163">
              <a:defRPr>
                <a:solidFill>
                  <a:srgbClr val="525353"/>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solidFill>
                  <a:srgbClr val="525353"/>
                </a:solidFill>
              </a:rPr>
              <a:t>Fourth level</a:t>
            </a:r>
            <a:endParaRPr lang="en-US" dirty="0" smtClean="0"/>
          </a:p>
        </p:txBody>
      </p:sp>
    </p:spTree>
    <p:extLst>
      <p:ext uri="{BB962C8B-B14F-4D97-AF65-F5344CB8AC3E}">
        <p14:creationId xmlns:p14="http://schemas.microsoft.com/office/powerpoint/2010/main" val="348289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p:bg>
      <p:bgPr>
        <a:gradFill flip="none" rotWithShape="1">
          <a:gsLst>
            <a:gs pos="0">
              <a:schemeClr val="accent1">
                <a:lumMod val="50000"/>
              </a:schemeClr>
            </a:gs>
            <a:gs pos="50000">
              <a:schemeClr val="accent1">
                <a:lumMod val="75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pic>
        <p:nvPicPr>
          <p:cNvPr id="9" name="Picture 8" descr="1024x768_bg2_blue.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Rectangle 6"/>
          <p:cNvSpPr/>
          <p:nvPr userDrawn="1"/>
        </p:nvSpPr>
        <p:spPr bwMode="auto">
          <a:xfrm>
            <a:off x="0" y="6070600"/>
            <a:ext cx="2908300" cy="787400"/>
          </a:xfrm>
          <a:prstGeom prst="rect">
            <a:avLst/>
          </a:prstGeom>
          <a:noFill/>
          <a:ln w="9525">
            <a:noFill/>
            <a:miter lim="800000"/>
            <a:headEnd/>
            <a:tailEnd/>
          </a:ln>
        </p:spPr>
        <p:txBody>
          <a:bodyPr lIns="0" tIns="0" rIns="0" bIns="0">
            <a:prstTxWarp prst="textNoShape">
              <a:avLst/>
            </a:prstTxWarp>
          </a:bodyPr>
          <a:lstStyle/>
          <a:p>
            <a:pPr algn="l" rtl="0">
              <a:spcBef>
                <a:spcPct val="10000"/>
              </a:spcBef>
              <a:spcAft>
                <a:spcPct val="10000"/>
              </a:spcAft>
              <a:buClr>
                <a:srgbClr val="E85F17"/>
              </a:buClr>
              <a:defRPr/>
            </a:pPr>
            <a:endParaRPr lang="en-US" kern="1200" dirty="0">
              <a:solidFill>
                <a:srgbClr val="E85F17"/>
              </a:solidFill>
              <a:latin typeface="Segoe"/>
              <a:ea typeface="ＭＳ Ｐゴシック" pitchFamily="-123" charset="-128"/>
              <a:cs typeface="+mn-cs"/>
            </a:endParaRPr>
          </a:p>
        </p:txBody>
      </p:sp>
      <p:sp>
        <p:nvSpPr>
          <p:cNvPr id="13" name="Text Box 3"/>
          <p:cNvSpPr txBox="1">
            <a:spLocks noChangeArrowheads="1"/>
          </p:cNvSpPr>
          <p:nvPr userDrawn="1"/>
        </p:nvSpPr>
        <p:spPr bwMode="auto">
          <a:xfrm>
            <a:off x="381000" y="6260068"/>
            <a:ext cx="8148638" cy="369332"/>
          </a:xfrm>
          <a:prstGeom prst="rect">
            <a:avLst/>
          </a:prstGeom>
          <a:noFill/>
          <a:ln w="12700">
            <a:noFill/>
            <a:miter lim="800000"/>
            <a:headEnd type="none" w="sm" len="sm"/>
            <a:tailEnd type="none" w="sm" len="sm"/>
          </a:ln>
        </p:spPr>
        <p:txBody>
          <a:bodyPr>
            <a:prstTxWarp prst="textNoShape">
              <a:avLst/>
            </a:prstTxWarp>
            <a:spAutoFit/>
          </a:bodyPr>
          <a:lstStyle/>
          <a:p>
            <a:pPr algn="ctr" rtl="0" eaLnBrk="0" fontAlgn="base" hangingPunct="0">
              <a:spcBef>
                <a:spcPct val="0"/>
              </a:spcBef>
              <a:spcAft>
                <a:spcPct val="0"/>
              </a:spcAft>
            </a:pPr>
            <a:r>
              <a:rPr lang="en-US" sz="900" kern="1200" dirty="0">
                <a:solidFill>
                  <a:prstClr val="white"/>
                </a:solidFill>
                <a:latin typeface="Segoe Semibold" pitchFamily="-123" charset="0"/>
                <a:ea typeface="Segoe UI" pitchFamily="34" charset="0"/>
                <a:cs typeface="Segoe UI" pitchFamily="34" charset="0"/>
              </a:rPr>
              <a:t>© </a:t>
            </a:r>
            <a:r>
              <a:rPr lang="en-US" sz="900" kern="1200" dirty="0" smtClean="0">
                <a:solidFill>
                  <a:prstClr val="white"/>
                </a:solidFill>
                <a:latin typeface="Segoe Semibold" pitchFamily="-123" charset="0"/>
                <a:ea typeface="Segoe UI" pitchFamily="34" charset="0"/>
                <a:cs typeface="Segoe UI" pitchFamily="34" charset="0"/>
              </a:rPr>
              <a:t>2010 Microsoft </a:t>
            </a:r>
            <a:r>
              <a:rPr lang="en-US" sz="900" kern="1200" dirty="0">
                <a:solidFill>
                  <a:prstClr val="white"/>
                </a:solidFill>
                <a:latin typeface="Segoe Semibold" pitchFamily="-123" charset="0"/>
                <a:ea typeface="Segoe UI" pitchFamily="34" charset="0"/>
                <a:cs typeface="Segoe UI" pitchFamily="34" charset="0"/>
              </a:rPr>
              <a:t>Corporation. All rights reserved.</a:t>
            </a:r>
          </a:p>
          <a:p>
            <a:pPr algn="ctr" rtl="0" eaLnBrk="0" fontAlgn="base" hangingPunct="0">
              <a:spcBef>
                <a:spcPct val="0"/>
              </a:spcBef>
              <a:spcAft>
                <a:spcPct val="0"/>
              </a:spcAft>
            </a:pPr>
            <a:r>
              <a:rPr lang="en-US" sz="900" kern="1200" dirty="0">
                <a:solidFill>
                  <a:prstClr val="white"/>
                </a:solidFill>
                <a:latin typeface="Segoe Semibold" pitchFamily="-123" charset="0"/>
                <a:ea typeface="Segoe UI" pitchFamily="34" charset="0"/>
                <a:cs typeface="Segoe UI" pitchFamily="34" charset="0"/>
              </a:rPr>
              <a:t>This presentation is for informational purposes only. Microsoft makes no warranties, express or implied, in this summary.</a:t>
            </a:r>
          </a:p>
        </p:txBody>
      </p:sp>
      <p:pic>
        <p:nvPicPr>
          <p:cNvPr id="8" name="Picture 2" descr="\\Files01\clientfiles\Microsoft\Master Assets\Win7\Logos\Win7_HB_N\Window7-HomeBasicN_h_rgb_r.png"/>
          <p:cNvPicPr>
            <a:picLocks noChangeAspect="1" noChangeArrowheads="1"/>
          </p:cNvPicPr>
          <p:nvPr userDrawn="1"/>
        </p:nvPicPr>
        <p:blipFill>
          <a:blip r:embed="rId3" cstate="print"/>
          <a:srcRect b="43275"/>
          <a:stretch>
            <a:fillRect/>
          </a:stretch>
        </p:blipFill>
        <p:spPr bwMode="auto">
          <a:xfrm>
            <a:off x="2590800" y="3122676"/>
            <a:ext cx="3789577" cy="612648"/>
          </a:xfrm>
          <a:prstGeom prst="rect">
            <a:avLst/>
          </a:prstGeom>
          <a:noFill/>
        </p:spPr>
      </p:pic>
    </p:spTree>
    <p:extLst>
      <p:ext uri="{BB962C8B-B14F-4D97-AF65-F5344CB8AC3E}">
        <p14:creationId xmlns:p14="http://schemas.microsoft.com/office/powerpoint/2010/main" val="3994638439"/>
      </p:ext>
    </p:extLst>
  </p:cSld>
  <p:clrMapOvr>
    <a:masterClrMapping/>
  </p:clrMapOvr>
  <p:transition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1"/>
          </p:nvPr>
        </p:nvSpPr>
        <p:spPr/>
        <p:txBody>
          <a:bodyPr/>
          <a:lstStyle>
            <a:lvl1pPr>
              <a:defRPr>
                <a:solidFill>
                  <a:schemeClr val="tx1">
                    <a:lumMod val="65000"/>
                    <a:lumOff val="35000"/>
                  </a:schemeClr>
                </a:solidFill>
              </a:defRPr>
            </a:lvl1pPr>
          </a:lstStyle>
          <a:p>
            <a:fld id="{028F6CB6-376B-4822-816C-FE7F9E5510A1}" type="slidenum">
              <a:rPr lang="en-US" smtClean="0"/>
              <a:pPr/>
              <a:t>‹#›</a:t>
            </a:fld>
            <a:endParaRPr lang="en-US" dirty="0"/>
          </a:p>
        </p:txBody>
      </p:sp>
      <p:sp>
        <p:nvSpPr>
          <p:cNvPr id="9" name="Footer Placeholder 8"/>
          <p:cNvSpPr>
            <a:spLocks noGrp="1"/>
          </p:cNvSpPr>
          <p:nvPr>
            <p:ph type="ftr" sz="quarter" idx="12"/>
          </p:nvPr>
        </p:nvSpPr>
        <p:spPr/>
        <p:txBody>
          <a:bodyPr/>
          <a:lstStyle>
            <a:lvl1pPr>
              <a:defRPr>
                <a:solidFill>
                  <a:schemeClr val="tx1">
                    <a:lumMod val="65000"/>
                    <a:lumOff val="35000"/>
                  </a:schemeClr>
                </a:solidFill>
              </a:defRPr>
            </a:lvl1pPr>
          </a:lstStyle>
          <a:p>
            <a:r>
              <a:rPr lang="en-US" smtClean="0"/>
              <a:t>Microsoft Confidential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500"/>
                        <p:tgtEl>
                          <p:spTgt spid="3"/>
                        </p:tgtEl>
                      </p:cBhvr>
                    </p:animEffect>
                  </p:childTnLst>
                </p:cTn>
              </p:par>
            </p:tnLst>
          </p:tmpl>
          <p:tmpl lvl="2">
            <p:tnLst>
              <p:par>
                <p:cTn presetID="2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500"/>
                        <p:tgtEl>
                          <p:spTgt spid="3"/>
                        </p:tgtEl>
                      </p:cBhvr>
                    </p:animEffect>
                  </p:childTnLst>
                </p:cTn>
              </p:par>
            </p:tnLst>
          </p:tmpl>
          <p:tmpl lvl="3">
            <p:tnLst>
              <p:par>
                <p:cTn presetID="2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500"/>
                        <p:tgtEl>
                          <p:spTgt spid="3"/>
                        </p:tgtEl>
                      </p:cBhvr>
                    </p:animEffect>
                  </p:childTnLst>
                </p:cTn>
              </p:par>
            </p:tnLst>
          </p:tmpl>
          <p:tmpl lvl="4">
            <p:tnLst>
              <p:par>
                <p:cTn presetID="2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500"/>
                        <p:tgtEl>
                          <p:spTgt spid="3"/>
                        </p:tgtEl>
                      </p:cBhvr>
                    </p:animEffect>
                  </p:childTnLst>
                </p:cTn>
              </p:par>
            </p:tnLst>
          </p:tmpl>
          <p:tmpl lvl="5">
            <p:tnLst>
              <p:par>
                <p:cTn presetID="2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down)">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Microsoft Confidential</a:t>
            </a:r>
            <a:endParaRPr lang="en-US" dirty="0"/>
          </a:p>
        </p:txBody>
      </p:sp>
      <p:sp>
        <p:nvSpPr>
          <p:cNvPr id="5" name="Slide Number Placeholder 4"/>
          <p:cNvSpPr>
            <a:spLocks noGrp="1"/>
          </p:cNvSpPr>
          <p:nvPr>
            <p:ph type="sldNum" sz="quarter" idx="12"/>
          </p:nvPr>
        </p:nvSpPr>
        <p:spPr/>
        <p:txBody>
          <a:bodyPr/>
          <a:lstStyle/>
          <a:p>
            <a:fld id="{028F6CB6-376B-4822-816C-FE7F9E5510A1}" type="slidenum">
              <a:rPr lang="en-US" smtClean="0"/>
              <a:pPr/>
              <a:t>‹#›</a:t>
            </a:fld>
            <a:endParaRPr lang="en-US" dirty="0"/>
          </a:p>
        </p:txBody>
      </p:sp>
      <p:sp>
        <p:nvSpPr>
          <p:cNvPr id="9" name="Content Placeholder 8"/>
          <p:cNvSpPr>
            <a:spLocks noGrp="1"/>
          </p:cNvSpPr>
          <p:nvPr>
            <p:ph sz="quarter" idx="14"/>
          </p:nvPr>
        </p:nvSpPr>
        <p:spPr>
          <a:xfrm>
            <a:off x="4648200" y="1600200"/>
            <a:ext cx="4038600" cy="4800600"/>
          </a:xfrm>
        </p:spPr>
        <p:txBody>
          <a:bodyPr vert="horz" lIns="0" tIns="45720" rIns="0" bIns="45720" rtlCol="0" anchor="ctr">
            <a:normAutofit/>
          </a:bodyPr>
          <a:lstStyle>
            <a:lvl1pPr marL="233363" indent="-233363" algn="l" defTabSz="914400" rtl="0" eaLnBrk="1" latinLnBrk="0" hangingPunct="1">
              <a:spcBef>
                <a:spcPts val="300"/>
              </a:spcBef>
              <a:spcAft>
                <a:spcPts val="600"/>
              </a:spcAft>
              <a:defRPr lang="en-US" sz="2400" kern="1200" smtClean="0">
                <a:solidFill>
                  <a:schemeClr val="tx1">
                    <a:lumMod val="65000"/>
                    <a:lumOff val="35000"/>
                  </a:schemeClr>
                </a:solidFill>
                <a:latin typeface="Segoe Light"/>
                <a:ea typeface="+mn-ea"/>
                <a:cs typeface="+mn-cs"/>
              </a:defRPr>
            </a:lvl1pPr>
            <a:lvl2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2pPr>
            <a:lvl3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3pPr>
            <a:lvl4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4pPr>
            <a:lvl5pPr algn="l" defTabSz="914400" rtl="0" eaLnBrk="1" latinLnBrk="0" hangingPunct="1">
              <a:spcBef>
                <a:spcPts val="300"/>
              </a:spcBef>
              <a:spcAft>
                <a:spcPts val="600"/>
              </a:spcAft>
              <a:defRPr lang="en-US" sz="2000" kern="1200" dirty="0" smtClean="0">
                <a:solidFill>
                  <a:schemeClr val="tx1">
                    <a:lumMod val="65000"/>
                    <a:lumOff val="35000"/>
                  </a:schemeClr>
                </a:solidFill>
                <a:latin typeface="Segoe Ligh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8"/>
          <p:cNvSpPr>
            <a:spLocks noGrp="1"/>
          </p:cNvSpPr>
          <p:nvPr>
            <p:ph sz="quarter" idx="15"/>
          </p:nvPr>
        </p:nvSpPr>
        <p:spPr>
          <a:xfrm>
            <a:off x="457200" y="1600200"/>
            <a:ext cx="4038600" cy="4800600"/>
          </a:xfrm>
        </p:spPr>
        <p:txBody>
          <a:bodyPr vert="horz" lIns="0" tIns="45720" rIns="0" bIns="45720" rtlCol="0" anchor="ctr">
            <a:normAutofit/>
          </a:bodyPr>
          <a:lstStyle>
            <a:lvl1pPr marL="233363" indent="-233363" algn="l" defTabSz="914400" rtl="0" eaLnBrk="1" latinLnBrk="0" hangingPunct="1">
              <a:spcBef>
                <a:spcPts val="300"/>
              </a:spcBef>
              <a:spcAft>
                <a:spcPts val="600"/>
              </a:spcAft>
              <a:defRPr lang="en-US" sz="2400" kern="1200" smtClean="0">
                <a:solidFill>
                  <a:schemeClr val="tx1">
                    <a:lumMod val="65000"/>
                    <a:lumOff val="35000"/>
                  </a:schemeClr>
                </a:solidFill>
                <a:latin typeface="Segoe Light"/>
                <a:ea typeface="+mn-ea"/>
                <a:cs typeface="+mn-cs"/>
              </a:defRPr>
            </a:lvl1pPr>
            <a:lvl2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2pPr>
            <a:lvl3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3pPr>
            <a:lvl4pPr algn="l" defTabSz="914400" rtl="0" eaLnBrk="1" latinLnBrk="0" hangingPunct="1">
              <a:spcBef>
                <a:spcPts val="300"/>
              </a:spcBef>
              <a:spcAft>
                <a:spcPts val="600"/>
              </a:spcAft>
              <a:defRPr lang="en-US" sz="2000" kern="1200" smtClean="0">
                <a:solidFill>
                  <a:schemeClr val="tx1">
                    <a:lumMod val="65000"/>
                    <a:lumOff val="35000"/>
                  </a:schemeClr>
                </a:solidFill>
                <a:latin typeface="Segoe Light"/>
                <a:ea typeface="+mn-ea"/>
                <a:cs typeface="+mn-cs"/>
              </a:defRPr>
            </a:lvl4pPr>
            <a:lvl5pPr algn="l" defTabSz="914400" rtl="0" eaLnBrk="1" latinLnBrk="0" hangingPunct="1">
              <a:spcBef>
                <a:spcPts val="300"/>
              </a:spcBef>
              <a:spcAft>
                <a:spcPts val="600"/>
              </a:spcAft>
              <a:defRPr lang="en-US" sz="2000" kern="1200" dirty="0" smtClean="0">
                <a:solidFill>
                  <a:schemeClr val="tx1">
                    <a:lumMod val="65000"/>
                    <a:lumOff val="35000"/>
                  </a:schemeClr>
                </a:solidFill>
                <a:latin typeface="Segoe Ligh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defRPr>
                <a:solidFill>
                  <a:schemeClr val="tx1">
                    <a:lumMod val="65000"/>
                    <a:lumOff val="35000"/>
                  </a:schemeClr>
                </a:solidFill>
              </a:defRPr>
            </a:lvl1pPr>
          </a:lstStyle>
          <a:p>
            <a:r>
              <a:rPr lang="en-US" dirty="0" smtClean="0"/>
              <a:t>Click to edit Master title style</a:t>
            </a:r>
            <a:endParaRPr lang="en-US" dirty="0"/>
          </a:p>
        </p:txBody>
      </p:sp>
      <p:sp>
        <p:nvSpPr>
          <p:cNvPr id="10" name="Slide Number Placeholder 9"/>
          <p:cNvSpPr>
            <a:spLocks noGrp="1"/>
          </p:cNvSpPr>
          <p:nvPr>
            <p:ph type="sldNum" sz="quarter" idx="11"/>
          </p:nvPr>
        </p:nvSpPr>
        <p:spPr/>
        <p:txBody>
          <a:bodyPr/>
          <a:lstStyle>
            <a:lvl1pPr>
              <a:defRPr>
                <a:solidFill>
                  <a:schemeClr val="tx1">
                    <a:lumMod val="65000"/>
                    <a:lumOff val="35000"/>
                  </a:schemeClr>
                </a:solidFill>
              </a:defRPr>
            </a:lvl1pPr>
          </a:lstStyle>
          <a:p>
            <a:fld id="{028F6CB6-376B-4822-816C-FE7F9E5510A1}" type="slidenum">
              <a:rPr lang="en-US" smtClean="0"/>
              <a:pPr/>
              <a:t>‹#›</a:t>
            </a:fld>
            <a:endParaRPr lang="en-US" dirty="0"/>
          </a:p>
        </p:txBody>
      </p:sp>
      <p:sp>
        <p:nvSpPr>
          <p:cNvPr id="11" name="Footer Placeholder 10"/>
          <p:cNvSpPr>
            <a:spLocks noGrp="1"/>
          </p:cNvSpPr>
          <p:nvPr>
            <p:ph type="ftr" sz="quarter" idx="12"/>
          </p:nvPr>
        </p:nvSpPr>
        <p:spPr/>
        <p:txBody>
          <a:bodyPr/>
          <a:lstStyle>
            <a:lvl1pPr>
              <a:defRPr>
                <a:solidFill>
                  <a:schemeClr val="tx1">
                    <a:lumMod val="65000"/>
                    <a:lumOff val="35000"/>
                  </a:schemeClr>
                </a:solidFill>
              </a:defRPr>
            </a:lvl1pPr>
          </a:lstStyle>
          <a:p>
            <a:r>
              <a:rPr lang="en-US" smtClean="0"/>
              <a:t>Microsoft Confidential</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Black">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1"/>
          </p:nvPr>
        </p:nvSpPr>
        <p:spPr/>
        <p:txBody>
          <a:bodyPr/>
          <a:lstStyle>
            <a:lvl1pPr>
              <a:defRPr>
                <a:solidFill>
                  <a:schemeClr val="bg1">
                    <a:lumMod val="50000"/>
                  </a:schemeClr>
                </a:solidFill>
              </a:defRPr>
            </a:lvl1pPr>
          </a:lstStyle>
          <a:p>
            <a:fld id="{028F6CB6-376B-4822-816C-FE7F9E5510A1}" type="slidenum">
              <a:rPr lang="en-US" smtClean="0"/>
              <a:pPr/>
              <a:t>‹#›</a:t>
            </a:fld>
            <a:endParaRPr lang="en-US" dirty="0"/>
          </a:p>
        </p:txBody>
      </p:sp>
      <p:sp>
        <p:nvSpPr>
          <p:cNvPr id="9" name="Footer Placeholder 8"/>
          <p:cNvSpPr>
            <a:spLocks noGrp="1"/>
          </p:cNvSpPr>
          <p:nvPr>
            <p:ph type="ftr" sz="quarter" idx="12"/>
          </p:nvPr>
        </p:nvSpPr>
        <p:spPr/>
        <p:txBody>
          <a:bodyPr/>
          <a:lstStyle>
            <a:lvl1pPr>
              <a:defRPr>
                <a:solidFill>
                  <a:schemeClr val="bg1">
                    <a:lumMod val="50000"/>
                  </a:schemeClr>
                </a:solidFill>
              </a:defRPr>
            </a:lvl1pPr>
          </a:lstStyle>
          <a:p>
            <a:r>
              <a:rPr lang="en-US" smtClean="0"/>
              <a:t>Microsoft Confidential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10" name="Picture 9" descr="1024x768_bg2_blueDot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Black">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lvl1pPr>
              <a:defRPr>
                <a:solidFill>
                  <a:schemeClr val="bg1"/>
                </a:solidFill>
              </a:defRPr>
            </a:lvl1pPr>
          </a:lstStyle>
          <a:p>
            <a:r>
              <a:rPr lang="en-US" smtClean="0"/>
              <a:t>Click to edit Master title style</a:t>
            </a:r>
            <a:endParaRPr lang="en-US"/>
          </a:p>
        </p:txBody>
      </p:sp>
      <p:sp>
        <p:nvSpPr>
          <p:cNvPr id="10" name="Slide Number Placeholder 9"/>
          <p:cNvSpPr>
            <a:spLocks noGrp="1"/>
          </p:cNvSpPr>
          <p:nvPr>
            <p:ph type="sldNum" sz="quarter" idx="11"/>
          </p:nvPr>
        </p:nvSpPr>
        <p:spPr/>
        <p:txBody>
          <a:bodyPr/>
          <a:lstStyle>
            <a:lvl1pPr>
              <a:defRPr>
                <a:solidFill>
                  <a:schemeClr val="bg1">
                    <a:lumMod val="50000"/>
                  </a:schemeClr>
                </a:solidFill>
              </a:defRPr>
            </a:lvl1pPr>
          </a:lstStyle>
          <a:p>
            <a:fld id="{028F6CB6-376B-4822-816C-FE7F9E5510A1}" type="slidenum">
              <a:rPr lang="en-US" smtClean="0"/>
              <a:pPr/>
              <a:t>‹#›</a:t>
            </a:fld>
            <a:endParaRPr lang="en-US" dirty="0"/>
          </a:p>
        </p:txBody>
      </p:sp>
      <p:sp>
        <p:nvSpPr>
          <p:cNvPr id="11" name="Footer Placeholder 10"/>
          <p:cNvSpPr>
            <a:spLocks noGrp="1"/>
          </p:cNvSpPr>
          <p:nvPr>
            <p:ph type="ftr" sz="quarter" idx="12"/>
          </p:nvPr>
        </p:nvSpPr>
        <p:spPr/>
        <p:txBody>
          <a:bodyPr/>
          <a:lstStyle>
            <a:lvl1pPr>
              <a:defRPr>
                <a:solidFill>
                  <a:schemeClr val="bg1">
                    <a:lumMod val="50000"/>
                  </a:schemeClr>
                </a:solidFill>
              </a:defRPr>
            </a:lvl1pPr>
          </a:lstStyle>
          <a:p>
            <a:r>
              <a:rPr lang="en-US" smtClean="0"/>
              <a:t>Microsoft Confidential</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hoto">
    <p:bg>
      <p:bgPr>
        <a:solidFill>
          <a:srgbClr val="000000"/>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a:solidFill>
            <a:schemeClr val="bg1">
              <a:lumMod val="50000"/>
            </a:schemeClr>
          </a:solidFill>
        </p:spPr>
        <p:txBody>
          <a:bodyPr tIns="548640">
            <a:normAutofit/>
          </a:bodyPr>
          <a:lstStyle>
            <a:lvl1pPr algn="ctr">
              <a:buNone/>
              <a:defRPr sz="2000">
                <a:solidFill>
                  <a:schemeClr val="bg1">
                    <a:lumMod val="75000"/>
                  </a:schemeClr>
                </a:solidFill>
              </a:defRPr>
            </a:lvl1pPr>
          </a:lstStyle>
          <a:p>
            <a:r>
              <a:rPr lang="en-US" dirty="0" smtClean="0"/>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solidFill>
                  <a:schemeClr val="bg1">
                    <a:lumMod val="95000"/>
                  </a:schemeClr>
                </a:solidFill>
              </a:defRPr>
            </a:lvl1pPr>
          </a:lstStyle>
          <a:p>
            <a:r>
              <a:rPr lang="en-US" smtClean="0"/>
              <a:t>Microsoft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lumMod val="95000"/>
                  </a:schemeClr>
                </a:solidFill>
              </a:defRPr>
            </a:lvl1pPr>
          </a:lstStyle>
          <a:p>
            <a:fld id="{028F6CB6-376B-4822-816C-FE7F9E5510A1}"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bg>
      <p:bgPr>
        <a:gradFill flip="none" rotWithShape="1">
          <a:gsLst>
            <a:gs pos="0">
              <a:schemeClr val="accent1">
                <a:lumMod val="50000"/>
              </a:schemeClr>
            </a:gs>
            <a:gs pos="50000">
              <a:schemeClr val="accent1">
                <a:lumMod val="75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pic>
        <p:nvPicPr>
          <p:cNvPr id="9" name="Picture 8" descr="1024x768_bg2_blue.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Rectangle 6"/>
          <p:cNvSpPr/>
          <p:nvPr userDrawn="1"/>
        </p:nvSpPr>
        <p:spPr bwMode="auto">
          <a:xfrm>
            <a:off x="0" y="6070600"/>
            <a:ext cx="2908300" cy="787400"/>
          </a:xfrm>
          <a:prstGeom prst="rect">
            <a:avLst/>
          </a:prstGeom>
          <a:noFill/>
          <a:ln w="9525">
            <a:noFill/>
            <a:miter lim="800000"/>
            <a:headEnd/>
            <a:tailEnd/>
          </a:ln>
        </p:spPr>
        <p:txBody>
          <a:bodyPr lIns="0" tIns="0" rIns="0" bIns="0">
            <a:prstTxWarp prst="textNoShape">
              <a:avLst/>
            </a:prstTxWarp>
          </a:bodyPr>
          <a:lstStyle/>
          <a:p>
            <a:pPr algn="l" rtl="0">
              <a:spcBef>
                <a:spcPct val="10000"/>
              </a:spcBef>
              <a:spcAft>
                <a:spcPct val="10000"/>
              </a:spcAft>
              <a:buClr>
                <a:srgbClr val="E85F17"/>
              </a:buClr>
              <a:defRPr/>
            </a:pPr>
            <a:endParaRPr lang="en-US" kern="1200" dirty="0">
              <a:solidFill>
                <a:srgbClr val="E85F17"/>
              </a:solidFill>
              <a:latin typeface="Segoe"/>
              <a:ea typeface="ＭＳ Ｐゴシック" pitchFamily="-123" charset="-128"/>
              <a:cs typeface="+mn-cs"/>
            </a:endParaRPr>
          </a:p>
        </p:txBody>
      </p:sp>
      <p:sp>
        <p:nvSpPr>
          <p:cNvPr id="13" name="Text Box 3"/>
          <p:cNvSpPr txBox="1">
            <a:spLocks noChangeArrowheads="1"/>
          </p:cNvSpPr>
          <p:nvPr userDrawn="1"/>
        </p:nvSpPr>
        <p:spPr bwMode="auto">
          <a:xfrm>
            <a:off x="381000" y="6260068"/>
            <a:ext cx="8148638" cy="369332"/>
          </a:xfrm>
          <a:prstGeom prst="rect">
            <a:avLst/>
          </a:prstGeom>
          <a:noFill/>
          <a:ln w="12700">
            <a:noFill/>
            <a:miter lim="800000"/>
            <a:headEnd type="none" w="sm" len="sm"/>
            <a:tailEnd type="none" w="sm" len="sm"/>
          </a:ln>
        </p:spPr>
        <p:txBody>
          <a:bodyPr>
            <a:prstTxWarp prst="textNoShape">
              <a:avLst/>
            </a:prstTxWarp>
            <a:spAutoFit/>
          </a:bodyPr>
          <a:lstStyle/>
          <a:p>
            <a:pPr algn="ctr" rtl="0" eaLnBrk="0" fontAlgn="base" hangingPunct="0">
              <a:spcBef>
                <a:spcPct val="0"/>
              </a:spcBef>
              <a:spcAft>
                <a:spcPct val="0"/>
              </a:spcAft>
            </a:pPr>
            <a:r>
              <a:rPr lang="en-US" sz="900" kern="1200" dirty="0">
                <a:solidFill>
                  <a:prstClr val="white"/>
                </a:solidFill>
                <a:latin typeface="Segoe Semibold" pitchFamily="-123" charset="0"/>
                <a:ea typeface="Segoe UI" pitchFamily="34" charset="0"/>
                <a:cs typeface="Segoe UI" pitchFamily="34" charset="0"/>
              </a:rPr>
              <a:t>© </a:t>
            </a:r>
            <a:r>
              <a:rPr lang="en-US" sz="900" kern="1200" dirty="0" smtClean="0">
                <a:solidFill>
                  <a:prstClr val="white"/>
                </a:solidFill>
                <a:latin typeface="Segoe Semibold" pitchFamily="-123" charset="0"/>
                <a:ea typeface="Segoe UI" pitchFamily="34" charset="0"/>
                <a:cs typeface="Segoe UI" pitchFamily="34" charset="0"/>
              </a:rPr>
              <a:t>2010 Microsoft </a:t>
            </a:r>
            <a:r>
              <a:rPr lang="en-US" sz="900" kern="1200" dirty="0">
                <a:solidFill>
                  <a:prstClr val="white"/>
                </a:solidFill>
                <a:latin typeface="Segoe Semibold" pitchFamily="-123" charset="0"/>
                <a:ea typeface="Segoe UI" pitchFamily="34" charset="0"/>
                <a:cs typeface="Segoe UI" pitchFamily="34" charset="0"/>
              </a:rPr>
              <a:t>Corporation. All rights reserved.</a:t>
            </a:r>
          </a:p>
          <a:p>
            <a:pPr algn="ctr" rtl="0" eaLnBrk="0" fontAlgn="base" hangingPunct="0">
              <a:spcBef>
                <a:spcPct val="0"/>
              </a:spcBef>
              <a:spcAft>
                <a:spcPct val="0"/>
              </a:spcAft>
            </a:pPr>
            <a:r>
              <a:rPr lang="en-US" sz="900" kern="1200" dirty="0">
                <a:solidFill>
                  <a:prstClr val="white"/>
                </a:solidFill>
                <a:latin typeface="Segoe Semibold" pitchFamily="-123" charset="0"/>
                <a:ea typeface="Segoe UI" pitchFamily="34" charset="0"/>
                <a:cs typeface="Segoe UI" pitchFamily="34" charset="0"/>
              </a:rPr>
              <a:t>This presentation is for informational purposes only. Microsoft makes no warranties, express or implied, in this summary.</a:t>
            </a:r>
          </a:p>
        </p:txBody>
      </p:sp>
      <p:pic>
        <p:nvPicPr>
          <p:cNvPr id="8" name="Picture 2" descr="\\Files01\clientfiles\Microsoft\Master Assets\Win7\Logos\Win7_HB_N\Window7-HomeBasicN_h_rgb_r.png"/>
          <p:cNvPicPr>
            <a:picLocks noChangeAspect="1" noChangeArrowheads="1"/>
          </p:cNvPicPr>
          <p:nvPr userDrawn="1"/>
        </p:nvPicPr>
        <p:blipFill>
          <a:blip r:embed="rId3" cstate="print"/>
          <a:srcRect b="43275"/>
          <a:stretch>
            <a:fillRect/>
          </a:stretch>
        </p:blipFill>
        <p:spPr bwMode="auto">
          <a:xfrm>
            <a:off x="2590800" y="3122676"/>
            <a:ext cx="3789577" cy="612648"/>
          </a:xfrm>
          <a:prstGeom prst="rect">
            <a:avLst/>
          </a:prstGeom>
          <a:noFill/>
        </p:spPr>
      </p:pic>
    </p:spTree>
  </p:cSld>
  <p:clrMapOvr>
    <a:masterClrMapping/>
  </p:clrMapOvr>
  <p:transition advClick="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pic>
        <p:nvPicPr>
          <p:cNvPr id="7" name="Picture 6" descr="1024x768_bg2_blueFlar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Title">
    <p:spTree>
      <p:nvGrpSpPr>
        <p:cNvPr id="1" name=""/>
        <p:cNvGrpSpPr/>
        <p:nvPr/>
      </p:nvGrpSpPr>
      <p:grpSpPr>
        <a:xfrm>
          <a:off x="0" y="0"/>
          <a:ext cx="0" cy="0"/>
          <a:chOff x="0" y="0"/>
          <a:chExt cx="0" cy="0"/>
        </a:xfrm>
      </p:grpSpPr>
      <p:pic>
        <p:nvPicPr>
          <p:cNvPr id="7" name="Picture 6" descr="1024x768_bg2_blueFlower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Title">
    <p:spTree>
      <p:nvGrpSpPr>
        <p:cNvPr id="1" name=""/>
        <p:cNvGrpSpPr/>
        <p:nvPr/>
      </p:nvGrpSpPr>
      <p:grpSpPr>
        <a:xfrm>
          <a:off x="0" y="0"/>
          <a:ext cx="0" cy="0"/>
          <a:chOff x="0" y="0"/>
          <a:chExt cx="0" cy="0"/>
        </a:xfrm>
      </p:grpSpPr>
      <p:pic>
        <p:nvPicPr>
          <p:cNvPr id="7" name="Picture 6" descr="1024x768_bg2_blueLeaves.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ection Title">
    <p:spTree>
      <p:nvGrpSpPr>
        <p:cNvPr id="1" name=""/>
        <p:cNvGrpSpPr/>
        <p:nvPr/>
      </p:nvGrpSpPr>
      <p:grpSpPr>
        <a:xfrm>
          <a:off x="0" y="0"/>
          <a:ext cx="0" cy="0"/>
          <a:chOff x="0" y="0"/>
          <a:chExt cx="0" cy="0"/>
        </a:xfrm>
      </p:grpSpPr>
      <p:pic>
        <p:nvPicPr>
          <p:cNvPr id="7" name="Picture 6" descr="1024x768_bg2_blueLaptopBlack.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5200" y="6477001"/>
            <a:ext cx="1706880" cy="269508"/>
          </a:xfrm>
          <a:prstGeom prst="rect">
            <a:avLst/>
          </a:prstGeom>
        </p:spPr>
      </p:pic>
      <p:pic>
        <p:nvPicPr>
          <p:cNvPr id="6" name="Picture 5" descr="Office_Logo_H_R.png"/>
          <p:cNvPicPr>
            <a:picLocks noChangeAspect="1"/>
          </p:cNvPicPr>
          <p:nvPr userDrawn="1"/>
        </p:nvPicPr>
        <p:blipFill>
          <a:blip r:embed="rId4"/>
          <a:stretch>
            <a:fillRect/>
          </a:stretch>
        </p:blipFill>
        <p:spPr>
          <a:xfrm>
            <a:off x="152400" y="6289729"/>
            <a:ext cx="1363164" cy="45678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Title">
    <p:spTree>
      <p:nvGrpSpPr>
        <p:cNvPr id="1" name=""/>
        <p:cNvGrpSpPr/>
        <p:nvPr/>
      </p:nvGrpSpPr>
      <p:grpSpPr>
        <a:xfrm>
          <a:off x="0" y="0"/>
          <a:ext cx="0" cy="0"/>
          <a:chOff x="0" y="0"/>
          <a:chExt cx="0" cy="0"/>
        </a:xfrm>
      </p:grpSpPr>
      <p:pic>
        <p:nvPicPr>
          <p:cNvPr id="10" name="Picture 9" descr="1024x768_bg2_blueLaptopWhit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2244304"/>
            <a:ext cx="5486400" cy="1470025"/>
          </a:xfrm>
        </p:spPr>
        <p:txBody>
          <a:bodyPr anchor="b"/>
          <a:lstStyle>
            <a:lvl1pPr>
              <a:defRPr>
                <a:solidFill>
                  <a:schemeClr val="bg1"/>
                </a:solidFill>
              </a:defRPr>
            </a:lvl1pPr>
          </a:lstStyle>
          <a:p>
            <a:r>
              <a:rPr lang="en-US" smtClean="0"/>
              <a:t>Click to edit Master title style</a:t>
            </a:r>
            <a:endParaRPr lang="en-US"/>
          </a:p>
        </p:txBody>
      </p:sp>
      <p:sp>
        <p:nvSpPr>
          <p:cNvPr id="12" name="Subtitle 2"/>
          <p:cNvSpPr>
            <a:spLocks noGrp="1"/>
          </p:cNvSpPr>
          <p:nvPr>
            <p:ph type="subTitle" idx="1"/>
          </p:nvPr>
        </p:nvSpPr>
        <p:spPr>
          <a:xfrm>
            <a:off x="457201" y="3729335"/>
            <a:ext cx="5486400" cy="461665"/>
          </a:xfrm>
        </p:spPr>
        <p:txBody>
          <a:bodyPr vert="horz" lIns="0" tIns="45720" rIns="0" bIns="45720" rtlCol="0" anchor="t">
            <a:noAutofit/>
          </a:bodyPr>
          <a:lstStyle>
            <a:lvl1pPr marL="0" indent="0" algn="l" defTabSz="914400" rtl="0" eaLnBrk="1" latinLnBrk="0" hangingPunct="1">
              <a:lnSpc>
                <a:spcPct val="90000"/>
              </a:lnSpc>
              <a:spcBef>
                <a:spcPct val="0"/>
              </a:spcBef>
              <a:buNone/>
              <a:defRPr lang="en-US" sz="1800" kern="1200" dirty="0">
                <a:solidFill>
                  <a:schemeClr val="bg1"/>
                </a:solidFill>
                <a:latin typeface="Segoe" pitchFamily="34" charset="0"/>
                <a:ea typeface="+mj-ea"/>
                <a:cs typeface="+mj-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92240" y="6217920"/>
            <a:ext cx="2316480" cy="36576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chemeClr val="tx2">
                  <a:lumMod val="60000"/>
                  <a:lumOff val="40000"/>
                </a:schemeClr>
              </a:buClr>
              <a:buFontTx/>
              <a:buBlip>
                <a:blip r:embed="rId2"/>
              </a:buBlip>
              <a:defRPr/>
            </a:lvl1pPr>
            <a:lvl2pPr marL="742950" indent="-285750">
              <a:buClr>
                <a:schemeClr val="tx2">
                  <a:lumMod val="60000"/>
                  <a:lumOff val="40000"/>
                </a:schemeClr>
              </a:buClr>
              <a:buFontTx/>
              <a:buBlip>
                <a:blip r:embed="rId3"/>
              </a:buBlip>
              <a:defRPr/>
            </a:lvl2pPr>
            <a:lvl3pPr marL="1143000" indent="-228600">
              <a:buClr>
                <a:schemeClr val="tx2">
                  <a:lumMod val="60000"/>
                  <a:lumOff val="40000"/>
                </a:schemeClr>
              </a:buClr>
              <a:buFontTx/>
              <a:buBlip>
                <a:blip r:embed="rId3"/>
              </a:buBlip>
              <a:defRPr/>
            </a:lvl3pPr>
            <a:lvl4pPr marL="1600200" indent="-228600">
              <a:buClr>
                <a:schemeClr val="tx2">
                  <a:lumMod val="60000"/>
                  <a:lumOff val="40000"/>
                </a:schemeClr>
              </a:buClr>
              <a:buFontTx/>
              <a:buBlip>
                <a:blip r:embed="rId3"/>
              </a:buBlip>
              <a:defRPr/>
            </a:lvl4pPr>
            <a:lvl5pPr marL="2057400" indent="-228600">
              <a:buClr>
                <a:schemeClr val="tx2">
                  <a:lumMod val="60000"/>
                  <a:lumOff val="40000"/>
                </a:schemeClr>
              </a:buCl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1024x768_bg2_blue.jpg"/>
          <p:cNvPicPr>
            <a:picLocks noChangeAspect="1"/>
          </p:cNvPicPr>
          <p:nvPr userDrawn="1"/>
        </p:nvPicPr>
        <p:blipFill>
          <a:blip r:embed="rId17"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10668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5334000"/>
          </a:xfrm>
          <a:prstGeom prst="rect">
            <a:avLst/>
          </a:prstGeom>
        </p:spPr>
        <p:txBody>
          <a:bodyPr vert="horz" lIns="0" tIns="45720" rIns="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65" r:id="rId1"/>
    <p:sldLayoutId id="2147483875" r:id="rId2"/>
    <p:sldLayoutId id="2147483876" r:id="rId3"/>
    <p:sldLayoutId id="2147483877" r:id="rId4"/>
    <p:sldLayoutId id="2147483878" r:id="rId5"/>
    <p:sldLayoutId id="2147483872" r:id="rId6"/>
    <p:sldLayoutId id="2147483879" r:id="rId7"/>
    <p:sldLayoutId id="2147483812" r:id="rId8"/>
    <p:sldLayoutId id="2147483813" r:id="rId9"/>
    <p:sldLayoutId id="2147483814" r:id="rId10"/>
    <p:sldLayoutId id="2147483880" r:id="rId11"/>
    <p:sldLayoutId id="2147483881" r:id="rId12"/>
    <p:sldLayoutId id="2147483882" r:id="rId13"/>
    <p:sldLayoutId id="2147483883" r:id="rId14"/>
    <p:sldLayoutId id="2147483884" r:id="rId15"/>
  </p:sldLayoutIdLst>
  <p:timing>
    <p:tnLst>
      <p:par>
        <p:cTn id="1" dur="indefinite" restart="never" nodeType="tmRoot"/>
      </p:par>
    </p:tnLst>
  </p:timing>
  <p:hf hdr="0"/>
  <p:txStyles>
    <p:titleStyle>
      <a:lvl1pPr algn="l" defTabSz="914400" rtl="0" eaLnBrk="1" latinLnBrk="0" hangingPunct="1">
        <a:spcBef>
          <a:spcPct val="0"/>
        </a:spcBef>
        <a:buNone/>
        <a:defRPr sz="3200" kern="1200">
          <a:solidFill>
            <a:schemeClr val="bg1"/>
          </a:solidFill>
          <a:latin typeface="Segoe Light"/>
          <a:ea typeface="+mj-ea"/>
          <a:cs typeface="+mj-cs"/>
        </a:defRPr>
      </a:lvl1pPr>
    </p:titleStyle>
    <p:bodyStyle>
      <a:lvl1pPr marL="342900" indent="-342900" algn="l" defTabSz="914400" rtl="0" eaLnBrk="1" latinLnBrk="0" hangingPunct="1">
        <a:spcBef>
          <a:spcPct val="20000"/>
        </a:spcBef>
        <a:buClr>
          <a:schemeClr val="tx2">
            <a:lumMod val="40000"/>
            <a:lumOff val="60000"/>
          </a:schemeClr>
        </a:buClr>
        <a:buFontTx/>
        <a:buBlip>
          <a:blip r:embed="rId18"/>
        </a:buBlip>
        <a:defRPr sz="3200" kern="1200">
          <a:solidFill>
            <a:schemeClr val="bg1"/>
          </a:solidFill>
          <a:latin typeface="Segoe Light"/>
          <a:ea typeface="+mn-ea"/>
          <a:cs typeface="+mn-cs"/>
        </a:defRPr>
      </a:lvl1pPr>
      <a:lvl2pPr marL="742950" indent="-285750" algn="l" defTabSz="914400" rtl="0" eaLnBrk="1" latinLnBrk="0" hangingPunct="1">
        <a:spcBef>
          <a:spcPct val="20000"/>
        </a:spcBef>
        <a:buClr>
          <a:schemeClr val="tx2">
            <a:lumMod val="40000"/>
            <a:lumOff val="60000"/>
          </a:schemeClr>
        </a:buClr>
        <a:buFontTx/>
        <a:buBlip>
          <a:blip r:embed="rId19"/>
        </a:buBlip>
        <a:defRPr sz="2800" kern="1200">
          <a:solidFill>
            <a:schemeClr val="bg1"/>
          </a:solidFill>
          <a:latin typeface="Segoe Light"/>
          <a:ea typeface="+mn-ea"/>
          <a:cs typeface="+mn-cs"/>
        </a:defRPr>
      </a:lvl2pPr>
      <a:lvl3pPr marL="1143000" indent="-228600" algn="l" defTabSz="914400" rtl="0" eaLnBrk="1" latinLnBrk="0" hangingPunct="1">
        <a:spcBef>
          <a:spcPct val="20000"/>
        </a:spcBef>
        <a:buClr>
          <a:schemeClr val="tx2">
            <a:lumMod val="40000"/>
            <a:lumOff val="60000"/>
          </a:schemeClr>
        </a:buClr>
        <a:buFontTx/>
        <a:buBlip>
          <a:blip r:embed="rId19"/>
        </a:buBlip>
        <a:defRPr sz="2400" kern="1200">
          <a:solidFill>
            <a:schemeClr val="bg1"/>
          </a:solidFill>
          <a:latin typeface="Segoe Light"/>
          <a:ea typeface="+mn-ea"/>
          <a:cs typeface="+mn-cs"/>
        </a:defRPr>
      </a:lvl3pPr>
      <a:lvl4pPr marL="1600200" indent="-228600" algn="l" defTabSz="914400" rtl="0" eaLnBrk="1" latinLnBrk="0" hangingPunct="1">
        <a:spcBef>
          <a:spcPct val="20000"/>
        </a:spcBef>
        <a:buClr>
          <a:schemeClr val="tx2">
            <a:lumMod val="40000"/>
            <a:lumOff val="60000"/>
          </a:schemeClr>
        </a:buClr>
        <a:buFontTx/>
        <a:buBlip>
          <a:blip r:embed="rId19"/>
        </a:buBlip>
        <a:defRPr sz="2000" kern="1200">
          <a:solidFill>
            <a:schemeClr val="bg1"/>
          </a:solidFill>
          <a:latin typeface="Segoe Light"/>
          <a:ea typeface="+mn-ea"/>
          <a:cs typeface="+mn-cs"/>
        </a:defRPr>
      </a:lvl4pPr>
      <a:lvl5pPr marL="2057400" indent="-228600" algn="l" defTabSz="914400" rtl="0" eaLnBrk="1" latinLnBrk="0" hangingPunct="1">
        <a:spcBef>
          <a:spcPct val="20000"/>
        </a:spcBef>
        <a:buClr>
          <a:schemeClr val="tx2">
            <a:lumMod val="40000"/>
            <a:lumOff val="60000"/>
          </a:schemeClr>
        </a:buClr>
        <a:buFontTx/>
        <a:buBlip>
          <a:blip r:embed="rId19"/>
        </a:buBlip>
        <a:defRPr sz="2000" kern="1200">
          <a:solidFill>
            <a:schemeClr val="bg1"/>
          </a:solidFill>
          <a:latin typeface="Segoe Ligh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668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8229600" cy="5334000"/>
          </a:xfrm>
          <a:prstGeom prst="rect">
            <a:avLst/>
          </a:prstGeom>
        </p:spPr>
        <p:txBody>
          <a:bodyPr vert="horz" lIns="0" tIns="45720" rIns="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3"/>
          </p:nvPr>
        </p:nvSpPr>
        <p:spPr>
          <a:xfrm>
            <a:off x="6629400" y="6477000"/>
            <a:ext cx="2057400" cy="244485"/>
          </a:xfrm>
          <a:prstGeom prst="rect">
            <a:avLst/>
          </a:prstGeom>
        </p:spPr>
        <p:txBody>
          <a:bodyPr lIns="0" rIns="0" anchor="b"/>
          <a:lstStyle>
            <a:lvl1pPr algn="r">
              <a:defRPr sz="700">
                <a:solidFill>
                  <a:schemeClr val="tx1">
                    <a:lumMod val="65000"/>
                    <a:lumOff val="35000"/>
                  </a:schemeClr>
                </a:solidFill>
                <a:latin typeface="Segoe Semibold" pitchFamily="34" charset="0"/>
              </a:defRPr>
            </a:lvl1pPr>
          </a:lstStyle>
          <a:p>
            <a:r>
              <a:rPr lang="en-US" smtClean="0"/>
              <a:t>Microsoft Confidential</a:t>
            </a:r>
            <a:endParaRPr lang="en-US" dirty="0"/>
          </a:p>
        </p:txBody>
      </p:sp>
      <p:sp>
        <p:nvSpPr>
          <p:cNvPr id="9" name="Slide Number Placeholder 5"/>
          <p:cNvSpPr>
            <a:spLocks noGrp="1"/>
          </p:cNvSpPr>
          <p:nvPr>
            <p:ph type="sldNum" sz="quarter" idx="4"/>
          </p:nvPr>
        </p:nvSpPr>
        <p:spPr>
          <a:xfrm>
            <a:off x="8686800" y="6477000"/>
            <a:ext cx="365760" cy="244485"/>
          </a:xfrm>
          <a:prstGeom prst="rect">
            <a:avLst/>
          </a:prstGeom>
        </p:spPr>
        <p:txBody>
          <a:bodyPr anchor="b"/>
          <a:lstStyle>
            <a:lvl1pPr algn="l">
              <a:defRPr sz="700">
                <a:solidFill>
                  <a:schemeClr val="tx1">
                    <a:lumMod val="65000"/>
                    <a:lumOff val="35000"/>
                  </a:schemeClr>
                </a:solidFill>
                <a:latin typeface="Segoe Semibold" pitchFamily="34" charset="0"/>
              </a:defRPr>
            </a:lvl1pPr>
          </a:lstStyle>
          <a:p>
            <a:fld id="{028F6CB6-376B-4822-816C-FE7F9E5510A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3" r:id="rId1"/>
    <p:sldLayoutId id="2147483858" r:id="rId2"/>
    <p:sldLayoutId id="2147483854" r:id="rId3"/>
    <p:sldLayoutId id="2147483855" r:id="rId4"/>
    <p:sldLayoutId id="2147483856" r:id="rId5"/>
    <p:sldLayoutId id="2147483857" r:id="rId6"/>
    <p:sldLayoutId id="2147483864" r:id="rId7"/>
  </p:sldLayoutIdLst>
  <p:timing>
    <p:tnLst>
      <p:par>
        <p:cTn id="1" dur="indefinite" restart="never" nodeType="tmRoot"/>
      </p:par>
    </p:tnLst>
  </p:timing>
  <p:hf hdr="0"/>
  <p:txStyles>
    <p:titleStyle>
      <a:lvl1pPr algn="l" defTabSz="914400" rtl="0" eaLnBrk="1" latinLnBrk="0" hangingPunct="1">
        <a:spcBef>
          <a:spcPct val="0"/>
        </a:spcBef>
        <a:buNone/>
        <a:defRPr sz="3200" kern="1200">
          <a:solidFill>
            <a:schemeClr val="tx1">
              <a:lumMod val="65000"/>
              <a:lumOff val="35000"/>
            </a:schemeClr>
          </a:solidFill>
          <a:latin typeface="Segoe Light"/>
          <a:ea typeface="+mj-ea"/>
          <a:cs typeface="+mj-cs"/>
        </a:defRPr>
      </a:lvl1pPr>
    </p:titleStyle>
    <p:bodyStyle>
      <a:lvl1pPr marL="342900" indent="-342900" algn="l" defTabSz="914400" rtl="0" eaLnBrk="1" latinLnBrk="0" hangingPunct="1">
        <a:spcBef>
          <a:spcPct val="20000"/>
        </a:spcBef>
        <a:buClr>
          <a:schemeClr val="tx1">
            <a:lumMod val="75000"/>
            <a:lumOff val="25000"/>
          </a:schemeClr>
        </a:buClr>
        <a:buFont typeface="Wingdings 2" pitchFamily="18" charset="2"/>
        <a:buChar char=""/>
        <a:defRPr sz="3200" kern="1200">
          <a:solidFill>
            <a:schemeClr val="tx1">
              <a:lumMod val="65000"/>
              <a:lumOff val="35000"/>
            </a:schemeClr>
          </a:solidFill>
          <a:latin typeface="Segoe Ligh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Ligh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Ligh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Ligh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Ligh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3" Type="http://schemas.openxmlformats.org/officeDocument/2006/relationships/image" Target="../media/image82.gif"/><Relationship Id="rId18" Type="http://schemas.openxmlformats.org/officeDocument/2006/relationships/hyperlink" Target="http://www.continental.com/" TargetMode="External"/><Relationship Id="rId26" Type="http://schemas.openxmlformats.org/officeDocument/2006/relationships/image" Target="../media/image93.gif"/><Relationship Id="rId39" Type="http://schemas.openxmlformats.org/officeDocument/2006/relationships/image" Target="../media/image106.gif"/><Relationship Id="rId21" Type="http://schemas.openxmlformats.org/officeDocument/2006/relationships/image" Target="../media/image89.jpeg"/><Relationship Id="rId34" Type="http://schemas.openxmlformats.org/officeDocument/2006/relationships/image" Target="../media/image101.jpeg"/><Relationship Id="rId42" Type="http://schemas.openxmlformats.org/officeDocument/2006/relationships/image" Target="../media/image109.jpeg"/><Relationship Id="rId47" Type="http://schemas.openxmlformats.org/officeDocument/2006/relationships/image" Target="../media/image113.gif"/><Relationship Id="rId50" Type="http://schemas.openxmlformats.org/officeDocument/2006/relationships/image" Target="../media/image116.jpeg"/><Relationship Id="rId55" Type="http://schemas.openxmlformats.org/officeDocument/2006/relationships/image" Target="../media/image121.png"/><Relationship Id="rId7" Type="http://schemas.openxmlformats.org/officeDocument/2006/relationships/image" Target="../media/image76.gif"/><Relationship Id="rId12" Type="http://schemas.openxmlformats.org/officeDocument/2006/relationships/image" Target="../media/image81.png"/><Relationship Id="rId17" Type="http://schemas.openxmlformats.org/officeDocument/2006/relationships/image" Target="../media/image86.jpeg"/><Relationship Id="rId25" Type="http://schemas.openxmlformats.org/officeDocument/2006/relationships/image" Target="../media/image92.jpeg"/><Relationship Id="rId33" Type="http://schemas.openxmlformats.org/officeDocument/2006/relationships/image" Target="../media/image100.gif"/><Relationship Id="rId38" Type="http://schemas.openxmlformats.org/officeDocument/2006/relationships/image" Target="../media/image105.gif"/><Relationship Id="rId46" Type="http://schemas.openxmlformats.org/officeDocument/2006/relationships/hyperlink" Target="http://www.taiwanmobile.com/index.html" TargetMode="External"/><Relationship Id="rId2" Type="http://schemas.openxmlformats.org/officeDocument/2006/relationships/image" Target="../media/image71.jpeg"/><Relationship Id="rId16" Type="http://schemas.openxmlformats.org/officeDocument/2006/relationships/image" Target="../media/image85.jpeg"/><Relationship Id="rId20" Type="http://schemas.openxmlformats.org/officeDocument/2006/relationships/image" Target="../media/image88.jpeg"/><Relationship Id="rId29" Type="http://schemas.openxmlformats.org/officeDocument/2006/relationships/image" Target="../media/image96.jpeg"/><Relationship Id="rId41" Type="http://schemas.openxmlformats.org/officeDocument/2006/relationships/image" Target="../media/image108.jpeg"/><Relationship Id="rId54" Type="http://schemas.openxmlformats.org/officeDocument/2006/relationships/image" Target="../media/image120.jpeg"/><Relationship Id="rId1" Type="http://schemas.openxmlformats.org/officeDocument/2006/relationships/slideLayout" Target="../slideLayouts/slideLayout9.xml"/><Relationship Id="rId6" Type="http://schemas.openxmlformats.org/officeDocument/2006/relationships/image" Target="../media/image75.jpeg"/><Relationship Id="rId11" Type="http://schemas.openxmlformats.org/officeDocument/2006/relationships/image" Target="../media/image80.png"/><Relationship Id="rId24" Type="http://schemas.openxmlformats.org/officeDocument/2006/relationships/hyperlink" Target="http://dell.com/" TargetMode="External"/><Relationship Id="rId32" Type="http://schemas.openxmlformats.org/officeDocument/2006/relationships/image" Target="../media/image99.png"/><Relationship Id="rId37" Type="http://schemas.openxmlformats.org/officeDocument/2006/relationships/image" Target="../media/image104.jpeg"/><Relationship Id="rId40" Type="http://schemas.openxmlformats.org/officeDocument/2006/relationships/image" Target="../media/image107.jpeg"/><Relationship Id="rId45" Type="http://schemas.openxmlformats.org/officeDocument/2006/relationships/image" Target="../media/image112.png"/><Relationship Id="rId53" Type="http://schemas.openxmlformats.org/officeDocument/2006/relationships/image" Target="../media/image119.png"/><Relationship Id="rId5" Type="http://schemas.openxmlformats.org/officeDocument/2006/relationships/image" Target="../media/image74.jpeg"/><Relationship Id="rId15" Type="http://schemas.openxmlformats.org/officeDocument/2006/relationships/image" Target="../media/image84.jpeg"/><Relationship Id="rId23" Type="http://schemas.openxmlformats.org/officeDocument/2006/relationships/image" Target="../media/image91.jpeg"/><Relationship Id="rId28" Type="http://schemas.openxmlformats.org/officeDocument/2006/relationships/image" Target="../media/image95.gif"/><Relationship Id="rId36" Type="http://schemas.openxmlformats.org/officeDocument/2006/relationships/image" Target="../media/image103.gif"/><Relationship Id="rId49" Type="http://schemas.openxmlformats.org/officeDocument/2006/relationships/image" Target="../media/image115.png"/><Relationship Id="rId10" Type="http://schemas.openxmlformats.org/officeDocument/2006/relationships/image" Target="../media/image79.png"/><Relationship Id="rId19" Type="http://schemas.openxmlformats.org/officeDocument/2006/relationships/image" Target="../media/image87.jpeg"/><Relationship Id="rId31" Type="http://schemas.openxmlformats.org/officeDocument/2006/relationships/image" Target="../media/image98.jpeg"/><Relationship Id="rId44" Type="http://schemas.openxmlformats.org/officeDocument/2006/relationships/image" Target="../media/image111.jpeg"/><Relationship Id="rId52" Type="http://schemas.openxmlformats.org/officeDocument/2006/relationships/image" Target="../media/image118.png"/><Relationship Id="rId4" Type="http://schemas.openxmlformats.org/officeDocument/2006/relationships/image" Target="../media/image73.jpeg"/><Relationship Id="rId9" Type="http://schemas.openxmlformats.org/officeDocument/2006/relationships/image" Target="../media/image78.gif"/><Relationship Id="rId14" Type="http://schemas.openxmlformats.org/officeDocument/2006/relationships/image" Target="../media/image83.jpeg"/><Relationship Id="rId22" Type="http://schemas.openxmlformats.org/officeDocument/2006/relationships/image" Target="../media/image90.png"/><Relationship Id="rId27" Type="http://schemas.openxmlformats.org/officeDocument/2006/relationships/image" Target="../media/image94.jpeg"/><Relationship Id="rId30" Type="http://schemas.openxmlformats.org/officeDocument/2006/relationships/image" Target="../media/image97.jpeg"/><Relationship Id="rId35" Type="http://schemas.openxmlformats.org/officeDocument/2006/relationships/image" Target="../media/image102.gif"/><Relationship Id="rId43" Type="http://schemas.openxmlformats.org/officeDocument/2006/relationships/image" Target="../media/image110.jpeg"/><Relationship Id="rId48" Type="http://schemas.openxmlformats.org/officeDocument/2006/relationships/image" Target="../media/image114.gif"/><Relationship Id="rId8" Type="http://schemas.openxmlformats.org/officeDocument/2006/relationships/image" Target="../media/image77.jpeg"/><Relationship Id="rId51" Type="http://schemas.openxmlformats.org/officeDocument/2006/relationships/image" Target="../media/image117.jpeg"/><Relationship Id="rId3" Type="http://schemas.openxmlformats.org/officeDocument/2006/relationships/image" Target="../media/image72.gif"/></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23.gif"/><Relationship Id="rId5" Type="http://schemas.openxmlformats.org/officeDocument/2006/relationships/hyperlink" Target="http://www.bakertilly.co.uk/" TargetMode="Externa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www.gartner.com/silentlocalechooser.jsp?locale=wcw" TargetMode="External"/><Relationship Id="rId2" Type="http://schemas.openxmlformats.org/officeDocument/2006/relationships/hyperlink" Target="http://arsenalcontent/ContentDetail.aspx?ContentID=159286&amp;portal=officesystem" TargetMode="External"/><Relationship Id="rId1" Type="http://schemas.openxmlformats.org/officeDocument/2006/relationships/slideLayout" Target="../slideLayouts/slideLayout12.xml"/><Relationship Id="rId4" Type="http://schemas.openxmlformats.org/officeDocument/2006/relationships/image" Target="../media/image130.gi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hyperlink" Target="http://blogs.msdn.com/outlook/archive/2009/05/04"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746760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Application</a:t>
            </a:r>
            <a:r>
              <a:rPr kumimoji="0" lang="en-US" sz="4800" b="0" i="0" u="none" strike="noStrike" kern="0" cap="none" spc="-150" normalizeH="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 </a:t>
            </a:r>
            <a:r>
              <a:rPr kumimoji="0" lang="en-US" sz="4800" b="0" i="0" u="none" strike="noStrike" kern="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Compatibility Strategy</a:t>
            </a:r>
            <a:endParaRPr kumimoji="0" lang="en-AU" sz="4800" b="0" i="0" u="none" strike="noStrike" kern="0" cap="none" spc="0" normalizeH="0" baseline="0" noProof="0" dirty="0" smtClean="0">
              <a:ln>
                <a:noFill/>
              </a:ln>
              <a:solidFill>
                <a:sysClr val="windowText" lastClr="000000"/>
              </a:solidFill>
              <a:effectLst/>
              <a:uLnTx/>
              <a:uFillTx/>
              <a:latin typeface="Segoe UI" pitchFamily="34" charset="0"/>
            </a:endParaRPr>
          </a:p>
        </p:txBody>
      </p:sp>
      <p:sp>
        <p:nvSpPr>
          <p:cNvPr id="5" name="Subtitle 2"/>
          <p:cNvSpPr>
            <a:spLocks noGrp="1"/>
          </p:cNvSpPr>
          <p:nvPr>
            <p:ph type="subTitle" idx="1"/>
          </p:nvPr>
        </p:nvSpPr>
        <p:spPr>
          <a:xfrm>
            <a:off x="457201" y="3729335"/>
            <a:ext cx="5486400" cy="1680865"/>
          </a:xfrm>
        </p:spPr>
        <p:txBody>
          <a:bodyPr/>
          <a:lstStyle/>
          <a:p>
            <a:r>
              <a:rPr lang="en-AU" sz="2800" dirty="0" smtClean="0"/>
              <a:t>Jeff Alexander</a:t>
            </a:r>
          </a:p>
          <a:p>
            <a:r>
              <a:rPr lang="en-AU" sz="2800" dirty="0" smtClean="0"/>
              <a:t>IT Pro Evangelist</a:t>
            </a:r>
          </a:p>
          <a:p>
            <a:r>
              <a:rPr lang="en-AU" sz="2800" dirty="0" smtClean="0"/>
              <a:t>Microsoft Australia</a:t>
            </a:r>
          </a:p>
          <a:p>
            <a:r>
              <a:rPr lang="en-AU" sz="2800" dirty="0" smtClean="0"/>
              <a:t>http://blogs.technet.com/jeffa36</a:t>
            </a:r>
          </a:p>
        </p:txBody>
      </p:sp>
    </p:spTree>
    <p:extLst>
      <p:ext uri="{BB962C8B-B14F-4D97-AF65-F5344CB8AC3E}">
        <p14:creationId xmlns:p14="http://schemas.microsoft.com/office/powerpoint/2010/main" val="1828307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00100" y="1600200"/>
            <a:ext cx="8001000" cy="3743325"/>
          </a:xfrm>
        </p:spPr>
        <p:txBody>
          <a:bodyPr>
            <a:normAutofit lnSpcReduction="10000"/>
          </a:bodyPr>
          <a:lstStyle/>
          <a:p>
            <a:r>
              <a:rPr lang="en-US" dirty="0" smtClean="0">
                <a:latin typeface="Segoe UI" pitchFamily="34" charset="0"/>
                <a:ea typeface="Segoe UI" pitchFamily="34" charset="0"/>
                <a:cs typeface="Segoe UI" pitchFamily="34" charset="0"/>
              </a:rPr>
              <a:t>Best: Proactively Manage Inventory and Ongoing Usage</a:t>
            </a:r>
          </a:p>
          <a:p>
            <a:pPr marL="0" indent="0">
              <a:buNone/>
            </a:pPr>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Collect and Categorize Inventory</a:t>
            </a:r>
          </a:p>
          <a:p>
            <a:pPr marL="0" indent="0">
              <a:buNone/>
            </a:pPr>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Minimum: Collect Application Inventory with Free Tools</a:t>
            </a:r>
          </a:p>
          <a:p>
            <a:pPr lvl="1"/>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sosceles Triangle 4"/>
          <p:cNvSpPr/>
          <p:nvPr/>
        </p:nvSpPr>
        <p:spPr>
          <a:xfrm rot="10800000">
            <a:off x="7018089"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pic>
        <p:nvPicPr>
          <p:cNvPr id="13" name="Picture 12" descr="C:\Users\Public\Pictures\DVD_ART35\Logos\System Center\System Center generic brand Grid h r.png"/>
          <p:cNvPicPr>
            <a:picLocks noChangeAspect="1" noChangeArrowheads="1"/>
          </p:cNvPicPr>
          <p:nvPr/>
        </p:nvPicPr>
        <p:blipFill>
          <a:blip r:embed="rId4" cstate="print"/>
          <a:srcRect/>
          <a:stretch>
            <a:fillRect/>
          </a:stretch>
        </p:blipFill>
        <p:spPr bwMode="auto">
          <a:xfrm>
            <a:off x="942056" y="2706249"/>
            <a:ext cx="1829246" cy="41795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noChangeArrowheads="1"/>
          </p:cNvPicPr>
          <p:nvPr/>
        </p:nvPicPr>
        <p:blipFill>
          <a:blip r:embed="rId5" cstate="email"/>
          <a:srcRect/>
          <a:stretch>
            <a:fillRect/>
          </a:stretch>
        </p:blipFill>
        <p:spPr bwMode="auto">
          <a:xfrm>
            <a:off x="1004402" y="5263903"/>
            <a:ext cx="3110398" cy="603497"/>
          </a:xfrm>
          <a:prstGeom prst="rect">
            <a:avLst/>
          </a:prstGeom>
          <a:ln>
            <a:noFill/>
          </a:ln>
          <a:effectLst>
            <a:outerShdw blurRad="292100" dist="139700" dir="2700000" algn="tl" rotWithShape="0">
              <a:srgbClr val="333333">
                <a:alpha val="65000"/>
              </a:srgbClr>
            </a:outerShdw>
          </a:effectLst>
        </p:spPr>
      </p:pic>
      <p:pic>
        <p:nvPicPr>
          <p:cNvPr id="15" name="Picture 7" descr="AIS"/>
          <p:cNvPicPr>
            <a:picLocks noChangeAspect="1" noChangeArrowheads="1"/>
          </p:cNvPicPr>
          <p:nvPr/>
        </p:nvPicPr>
        <p:blipFill>
          <a:blip r:embed="rId6"/>
          <a:srcRect/>
          <a:stretch>
            <a:fillRect/>
          </a:stretch>
        </p:blipFill>
        <p:spPr bwMode="auto">
          <a:xfrm>
            <a:off x="983620" y="3733328"/>
            <a:ext cx="1829246" cy="457672"/>
          </a:xfrm>
          <a:prstGeom prst="rect">
            <a:avLst/>
          </a:prstGeom>
          <a:ln>
            <a:noFill/>
          </a:ln>
          <a:effectLst>
            <a:outerShdw blurRad="292100" dist="139700" dir="2700000" algn="tl" rotWithShape="0">
              <a:srgbClr val="333333">
                <a:alpha val="65000"/>
              </a:srgbClr>
            </a:outerShdw>
          </a:effectLst>
        </p:spPr>
      </p:pic>
      <p:sp>
        <p:nvSpPr>
          <p:cNvPr id="18" name="Rounded Rectangle 17"/>
          <p:cNvSpPr/>
          <p:nvPr/>
        </p:nvSpPr>
        <p:spPr bwMode="auto">
          <a:xfrm>
            <a:off x="685800" y="6019800"/>
            <a:ext cx="8229600" cy="570325"/>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defTabSz="914400" fontAlgn="base">
              <a:lnSpc>
                <a:spcPct val="90000"/>
              </a:lnSpc>
              <a:spcBef>
                <a:spcPct val="0"/>
              </a:spcBef>
              <a:spcAft>
                <a:spcPts val="1620"/>
              </a:spcAft>
              <a:buClr>
                <a:srgbClr val="FFFFFF"/>
              </a:buClr>
              <a:buSzPct val="95000"/>
              <a:tabLst>
                <a:tab pos="513595" algn="l"/>
              </a:tabLst>
              <a:defRPr/>
            </a:pPr>
            <a:r>
              <a:rPr lang="en-US" altLang="zh-CN" sz="2400" b="1" kern="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Known Set of Applications</a:t>
            </a:r>
            <a:endParaRPr kumimoji="0" lang="en-US" altLang="zh-CN" sz="24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UI" pitchFamily="34" charset="0"/>
              <a:cs typeface="Segoe UI" pitchFamily="34" charset="0"/>
            </a:endParaRPr>
          </a:p>
        </p:txBody>
      </p:sp>
      <p:sp>
        <p:nvSpPr>
          <p:cNvPr id="4" name="Rectangle 3"/>
          <p:cNvSpPr/>
          <p:nvPr/>
        </p:nvSpPr>
        <p:spPr>
          <a:xfrm>
            <a:off x="240792" y="90902"/>
            <a:ext cx="4572000" cy="1323439"/>
          </a:xfrm>
          <a:prstGeom prst="rect">
            <a:avLst/>
          </a:prstGeom>
        </p:spPr>
        <p:txBody>
          <a:bodyPr>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1: Inventory Current Applications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2297129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AU" dirty="0" smtClean="0">
                <a:latin typeface="Segoe UI" pitchFamily="34" charset="0"/>
                <a:ea typeface="Segoe UI" pitchFamily="34" charset="0"/>
                <a:cs typeface="Segoe UI" pitchFamily="34" charset="0"/>
              </a:rPr>
              <a:t>Microsoft Assessment and Planning Toolkit</a:t>
            </a:r>
          </a:p>
          <a:p>
            <a:r>
              <a:rPr lang="en-US" dirty="0">
                <a:latin typeface="Segoe UI" pitchFamily="34" charset="0"/>
                <a:ea typeface="Segoe UI" pitchFamily="34" charset="0"/>
                <a:cs typeface="Segoe UI" pitchFamily="34" charset="0"/>
              </a:rPr>
              <a:t>Agent-less inventory of clients, servers, applications, devices and roles</a:t>
            </a:r>
          </a:p>
          <a:p>
            <a:r>
              <a:rPr lang="en-US" dirty="0" smtClean="0">
                <a:latin typeface="Segoe UI" pitchFamily="34" charset="0"/>
                <a:ea typeface="Segoe UI" pitchFamily="34" charset="0"/>
                <a:cs typeface="Segoe UI" pitchFamily="34" charset="0"/>
              </a:rPr>
              <a:t>Readiness </a:t>
            </a:r>
            <a:r>
              <a:rPr lang="en-US" dirty="0">
                <a:latin typeface="Segoe UI" pitchFamily="34" charset="0"/>
                <a:ea typeface="Segoe UI" pitchFamily="34" charset="0"/>
                <a:cs typeface="Segoe UI" pitchFamily="34" charset="0"/>
              </a:rPr>
              <a:t>assessment and proposal generation</a:t>
            </a:r>
          </a:p>
          <a:p>
            <a:r>
              <a:rPr lang="en-US" dirty="0">
                <a:latin typeface="Segoe UI" pitchFamily="34" charset="0"/>
                <a:ea typeface="Segoe UI" pitchFamily="34" charset="0"/>
                <a:cs typeface="Segoe UI" pitchFamily="34" charset="0"/>
              </a:rPr>
              <a:t>Multi-Product Planning and Assessment </a:t>
            </a:r>
            <a:r>
              <a:rPr lang="en-US" dirty="0" smtClean="0">
                <a:latin typeface="Segoe UI" pitchFamily="34" charset="0"/>
                <a:ea typeface="Segoe UI" pitchFamily="34" charset="0"/>
                <a:cs typeface="Segoe UI" pitchFamily="34" charset="0"/>
              </a:rPr>
              <a:t>Tool</a:t>
            </a:r>
            <a:endParaRPr lang="en-US" dirty="0">
              <a:latin typeface="Segoe UI" pitchFamily="34" charset="0"/>
              <a:ea typeface="Segoe UI" pitchFamily="34" charset="0"/>
              <a:cs typeface="Segoe UI" pitchFamily="34" charset="0"/>
            </a:endParaRPr>
          </a:p>
          <a:p>
            <a:pPr lvl="1"/>
            <a:r>
              <a:rPr lang="en-US" b="1" i="1" dirty="0">
                <a:solidFill>
                  <a:schemeClr val="accent3"/>
                </a:solidFill>
                <a:latin typeface="Segoe UI" pitchFamily="34" charset="0"/>
                <a:ea typeface="Segoe UI" pitchFamily="34" charset="0"/>
                <a:cs typeface="Segoe UI" pitchFamily="34" charset="0"/>
              </a:rPr>
              <a:t>Hardware and Device Compatibility for Windows 7</a:t>
            </a:r>
            <a:r>
              <a:rPr lang="en-US" dirty="0">
                <a:latin typeface="Segoe UI" pitchFamily="34" charset="0"/>
                <a:ea typeface="Segoe UI" pitchFamily="34" charset="0"/>
                <a:cs typeface="Segoe UI" pitchFamily="34" charset="0"/>
              </a:rPr>
              <a:t>, Windows Vista, Windows Server 2008 R2 and 2007 Microsoft Office System</a:t>
            </a:r>
          </a:p>
          <a:p>
            <a:pPr lvl="1"/>
            <a:r>
              <a:rPr lang="en-US" dirty="0">
                <a:latin typeface="Segoe UI" pitchFamily="34" charset="0"/>
                <a:ea typeface="Segoe UI" pitchFamily="34" charset="0"/>
                <a:cs typeface="Segoe UI" pitchFamily="34" charset="0"/>
              </a:rPr>
              <a:t>Server </a:t>
            </a:r>
            <a:r>
              <a:rPr lang="en-US" dirty="0" smtClean="0">
                <a:latin typeface="Segoe UI" pitchFamily="34" charset="0"/>
                <a:ea typeface="Segoe UI" pitchFamily="34" charset="0"/>
                <a:cs typeface="Segoe UI" pitchFamily="34" charset="0"/>
              </a:rPr>
              <a:t>Virtualization</a:t>
            </a:r>
          </a:p>
          <a:p>
            <a:pPr lvl="1"/>
            <a:r>
              <a:rPr lang="en-US" dirty="0" smtClean="0">
                <a:latin typeface="Segoe UI" pitchFamily="34" charset="0"/>
                <a:ea typeface="Segoe UI" pitchFamily="34" charset="0"/>
                <a:cs typeface="Segoe UI" pitchFamily="34" charset="0"/>
              </a:rPr>
              <a:t>SQL </a:t>
            </a:r>
            <a:r>
              <a:rPr lang="en-US" dirty="0">
                <a:latin typeface="Segoe UI" pitchFamily="34" charset="0"/>
                <a:ea typeface="Segoe UI" pitchFamily="34" charset="0"/>
                <a:cs typeface="Segoe UI" pitchFamily="34" charset="0"/>
              </a:rPr>
              <a:t>Servers </a:t>
            </a:r>
            <a:r>
              <a:rPr lang="en-US" dirty="0" smtClean="0">
                <a:latin typeface="Segoe UI" pitchFamily="34" charset="0"/>
                <a:ea typeface="Segoe UI" pitchFamily="34" charset="0"/>
                <a:cs typeface="Segoe UI" pitchFamily="34" charset="0"/>
              </a:rPr>
              <a:t>Inventory</a:t>
            </a:r>
            <a:endParaRPr lang="en-US" dirty="0">
              <a:latin typeface="Segoe UI" pitchFamily="34" charset="0"/>
              <a:ea typeface="Segoe UI" pitchFamily="34" charset="0"/>
              <a:cs typeface="Segoe UI" pitchFamily="34" charset="0"/>
            </a:endParaRPr>
          </a:p>
          <a:p>
            <a:pPr lvl="1"/>
            <a:r>
              <a:rPr lang="en-US" dirty="0">
                <a:latin typeface="Segoe UI" pitchFamily="34" charset="0"/>
                <a:ea typeface="Segoe UI" pitchFamily="34" charset="0"/>
                <a:cs typeface="Segoe UI" pitchFamily="34" charset="0"/>
              </a:rPr>
              <a:t>Power Management and </a:t>
            </a:r>
            <a:r>
              <a:rPr lang="en-US" dirty="0" smtClean="0">
                <a:latin typeface="Segoe UI" pitchFamily="34" charset="0"/>
                <a:ea typeface="Segoe UI" pitchFamily="34" charset="0"/>
                <a:cs typeface="Segoe UI" pitchFamily="34" charset="0"/>
              </a:rPr>
              <a:t>Savings</a:t>
            </a:r>
          </a:p>
          <a:p>
            <a:pPr lvl="1"/>
            <a:r>
              <a:rPr lang="en-US" dirty="0" smtClean="0">
                <a:latin typeface="Segoe UI" pitchFamily="34" charset="0"/>
                <a:ea typeface="Segoe UI" pitchFamily="34" charset="0"/>
                <a:cs typeface="Segoe UI" pitchFamily="34" charset="0"/>
              </a:rPr>
              <a:t>… and a lot more</a:t>
            </a:r>
            <a:endParaRPr lang="en-US" dirty="0">
              <a:latin typeface="Segoe UI" pitchFamily="34" charset="0"/>
              <a:ea typeface="Segoe UI" pitchFamily="34" charset="0"/>
              <a:cs typeface="Segoe UI" pitchFamily="34" charset="0"/>
            </a:endParaRPr>
          </a:p>
        </p:txBody>
      </p:sp>
      <p:sp>
        <p:nvSpPr>
          <p:cNvPr id="5" name="Rectangle 4"/>
          <p:cNvSpPr/>
          <p:nvPr/>
        </p:nvSpPr>
        <p:spPr>
          <a:xfrm>
            <a:off x="457200" y="152400"/>
            <a:ext cx="6400800"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Hardware Assessment - MAP</a:t>
            </a:r>
            <a:endParaRPr lang="en-AU" sz="4000" dirty="0">
              <a:latin typeface="Segoe UI" pitchFamily="34" charset="0"/>
            </a:endParaRPr>
          </a:p>
        </p:txBody>
      </p:sp>
    </p:spTree>
    <p:extLst>
      <p:ext uri="{BB962C8B-B14F-4D97-AF65-F5344CB8AC3E}">
        <p14:creationId xmlns:p14="http://schemas.microsoft.com/office/powerpoint/2010/main" val="3858900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96824" y="3657600"/>
            <a:ext cx="5486400" cy="842665"/>
          </a:xfrm>
        </p:spPr>
        <p:txBody>
          <a:bodyPr/>
          <a:lstStyle/>
          <a:p>
            <a:r>
              <a:rPr lang="en-AU" sz="2800" dirty="0" smtClean="0">
                <a:latin typeface="Segoe UI" pitchFamily="34" charset="0"/>
                <a:ea typeface="Segoe UI" pitchFamily="34" charset="0"/>
                <a:cs typeface="Segoe UI" pitchFamily="34" charset="0"/>
              </a:rPr>
              <a:t>Microsoft Assessment and Planning Toolkit 5.5</a:t>
            </a:r>
            <a:endParaRPr lang="en-AU" sz="2800" dirty="0">
              <a:latin typeface="Segoe UI" pitchFamily="34" charset="0"/>
              <a:ea typeface="Segoe UI" pitchFamily="34" charset="0"/>
              <a:cs typeface="Segoe UI" pitchFamily="34" charset="0"/>
            </a:endParaRPr>
          </a:p>
        </p:txBody>
      </p:sp>
      <p:sp>
        <p:nvSpPr>
          <p:cNvPr id="6" name="Text Placeholder 3"/>
          <p:cNvSpPr txBox="1">
            <a:spLocks/>
          </p:cNvSpPr>
          <p:nvPr/>
        </p:nvSpPr>
        <p:spPr>
          <a:xfrm>
            <a:off x="533400" y="1981200"/>
            <a:ext cx="7690114" cy="1384994"/>
          </a:xfrm>
          <a:prstGeom prst="rect">
            <a:avLst/>
          </a:prstGeom>
        </p:spPr>
        <p:txBody>
          <a:bodyPr vert="horz" lIns="0" tIns="0" rIns="0" bIns="0" rtlCol="0" anchor="t" anchorCtr="0">
            <a:noAutofit/>
            <a:scene3d>
              <a:camera prst="orthographicFront"/>
              <a:lightRig rig="flat" dir="t"/>
            </a:scene3d>
            <a:sp3d extrusionH="88900" contourW="2540">
              <a:bevelT w="38100" h="31750"/>
              <a:contourClr>
                <a:srgbClr val="F4A234"/>
              </a:contourClr>
            </a:sp3d>
          </a:bodyPr>
          <a:lstStyle>
            <a:lvl1pPr marL="0" indent="0" algn="l" defTabSz="914363" rtl="0" eaLnBrk="1" latinLnBrk="0" hangingPunct="1">
              <a:lnSpc>
                <a:spcPct val="90000"/>
              </a:lnSpc>
              <a:spcBef>
                <a:spcPct val="20000"/>
              </a:spcBef>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Segoe UI" pitchFamily="34" charset="0"/>
                <a:ea typeface="+mn-ea"/>
                <a:cs typeface="+mn-cs"/>
              </a:defRPr>
            </a:lvl1pPr>
            <a:lvl2pPr marL="914400" indent="-396875" algn="l" defTabSz="914363" rtl="0" eaLnBrk="1" latinLnBrk="0" hangingPunct="1">
              <a:lnSpc>
                <a:spcPct val="90000"/>
              </a:lnSpc>
              <a:spcBef>
                <a:spcPct val="20000"/>
              </a:spcBef>
              <a:buFontTx/>
              <a:buBlip>
                <a:blip r:embed="rId2"/>
              </a:buBlip>
              <a:defRPr sz="2800" kern="1200">
                <a:solidFill>
                  <a:schemeClr val="tx1"/>
                </a:solidFill>
                <a:latin typeface="Segoe UI" pitchFamily="34" charset="0"/>
                <a:ea typeface="+mn-ea"/>
                <a:cs typeface="+mn-cs"/>
              </a:defRPr>
            </a:lvl2pPr>
            <a:lvl3pPr marL="1258888" indent="-344488"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3pPr>
            <a:lvl4pPr marL="1604963" indent="-346075"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4pPr>
            <a:lvl5pPr marL="1941513" indent="-336550"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Segoe UI" pitchFamily="34" charset="0"/>
                <a:cs typeface="Segoe UI" pitchFamily="34" charset="0"/>
              </a:rPr>
              <a:t>demo</a:t>
            </a: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rPr>
              <a:t> </a:t>
            </a:r>
            <a:endParaRPr kumimoji="0" lang="en-AU" sz="12000" b="1" i="1" u="none" strike="noStrike" kern="1200" cap="none" spc="-770" normalizeH="0" baseline="0" noProof="0" dirty="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endParaRPr>
          </a:p>
        </p:txBody>
      </p:sp>
    </p:spTree>
    <p:extLst>
      <p:ext uri="{BB962C8B-B14F-4D97-AF65-F5344CB8AC3E}">
        <p14:creationId xmlns:p14="http://schemas.microsoft.com/office/powerpoint/2010/main" val="1469012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latin typeface="Segoe UI" pitchFamily="34" charset="0"/>
                <a:ea typeface="Segoe UI" pitchFamily="34" charset="0"/>
                <a:cs typeface="Segoe UI" pitchFamily="34" charset="0"/>
              </a:rPr>
              <a:t>Managing your Application Portfolio for Windows 7</a:t>
            </a:r>
            <a:endParaRPr lang="en-AU" dirty="0">
              <a:latin typeface="Segoe UI" pitchFamily="34" charset="0"/>
              <a:ea typeface="Segoe UI" pitchFamily="34" charset="0"/>
              <a:cs typeface="Segoe UI" pitchFamily="34" charset="0"/>
            </a:endParaRPr>
          </a:p>
        </p:txBody>
      </p:sp>
      <p:sp>
        <p:nvSpPr>
          <p:cNvPr id="4" name="Rectangle 3"/>
          <p:cNvSpPr/>
          <p:nvPr/>
        </p:nvSpPr>
        <p:spPr>
          <a:xfrm>
            <a:off x="304800" y="2971800"/>
            <a:ext cx="6400800"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Where are my Applications?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25905031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71500" y="1666875"/>
            <a:ext cx="8001000" cy="4429125"/>
          </a:xfrm>
        </p:spPr>
        <p:txBody>
          <a:bodyPr>
            <a:normAutofit fontScale="92500" lnSpcReduction="10000"/>
          </a:bodyPr>
          <a:lstStyle/>
          <a:p>
            <a:r>
              <a:rPr lang="en-US" dirty="0" smtClean="0">
                <a:latin typeface="Segoe UI" pitchFamily="34" charset="0"/>
                <a:ea typeface="Segoe UI" pitchFamily="34" charset="0"/>
                <a:cs typeface="Segoe UI" pitchFamily="34" charset="0"/>
              </a:rPr>
              <a:t>Best: All Applications are Known and Managed</a:t>
            </a: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Business Critical Applications Identified and Managed</a:t>
            </a: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Minimum: All Applications are Known, Local </a:t>
            </a:r>
            <a:br>
              <a:rPr lang="en-US" dirty="0" smtClean="0">
                <a:latin typeface="Segoe UI" pitchFamily="34" charset="0"/>
                <a:ea typeface="Segoe UI" pitchFamily="34" charset="0"/>
                <a:cs typeface="Segoe UI" pitchFamily="34" charset="0"/>
              </a:rPr>
            </a:br>
            <a:r>
              <a:rPr lang="en-US" dirty="0" smtClean="0">
                <a:latin typeface="Segoe UI" pitchFamily="34" charset="0"/>
                <a:ea typeface="Segoe UI" pitchFamily="34" charset="0"/>
                <a:cs typeface="Segoe UI" pitchFamily="34" charset="0"/>
              </a:rPr>
              <a:t>Resources Manually Install Unmanaged Applications</a:t>
            </a: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p:txBody>
      </p:sp>
      <p:sp>
        <p:nvSpPr>
          <p:cNvPr id="7" name="Rounded Rectangle 6"/>
          <p:cNvSpPr/>
          <p:nvPr/>
        </p:nvSpPr>
        <p:spPr bwMode="auto">
          <a:xfrm>
            <a:off x="228600" y="6135275"/>
            <a:ext cx="8610600" cy="570325"/>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defTabSz="914400" fontAlgn="base">
              <a:lnSpc>
                <a:spcPct val="90000"/>
              </a:lnSpc>
              <a:spcBef>
                <a:spcPct val="0"/>
              </a:spcBef>
              <a:spcAft>
                <a:spcPts val="1620"/>
              </a:spcAft>
              <a:buClr>
                <a:srgbClr val="FFFFFF"/>
              </a:buClr>
              <a:buSzPct val="95000"/>
              <a:tabLst>
                <a:tab pos="513595" algn="l"/>
              </a:tabLst>
              <a:defRPr/>
            </a:pPr>
            <a:r>
              <a:rPr lang="en-US" altLang="zh-CN" sz="2800" b="1" kern="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Reduced List of Managed Applications</a:t>
            </a:r>
            <a:endParaRPr kumimoji="0" lang="en-US" altLang="zh-CN" sz="28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UI" pitchFamily="34" charset="0"/>
              <a:cs typeface="Segoe U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sosceles Triangle 9"/>
          <p:cNvSpPr/>
          <p:nvPr/>
        </p:nvSpPr>
        <p:spPr>
          <a:xfrm rot="10800000">
            <a:off x="7324148"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4" name="Rectangle 3"/>
          <p:cNvSpPr/>
          <p:nvPr/>
        </p:nvSpPr>
        <p:spPr>
          <a:xfrm>
            <a:off x="228600" y="112541"/>
            <a:ext cx="4572000" cy="1323439"/>
          </a:xfrm>
          <a:prstGeom prst="rect">
            <a:avLst/>
          </a:prstGeom>
        </p:spPr>
        <p:txBody>
          <a:bodyPr>
            <a:spAutoFit/>
          </a:bodyPr>
          <a:lstStyle/>
          <a:p>
            <a:pPr lvl="0"/>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2: Rationalize Application Portfolio</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897227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96824" y="3657600"/>
            <a:ext cx="8266176" cy="842665"/>
          </a:xfrm>
        </p:spPr>
        <p:txBody>
          <a:bodyPr/>
          <a:lstStyle/>
          <a:p>
            <a:r>
              <a:rPr lang="en-AU" sz="2800" dirty="0" smtClean="0">
                <a:latin typeface="Segoe UI" pitchFamily="34" charset="0"/>
                <a:ea typeface="Segoe UI" pitchFamily="34" charset="0"/>
                <a:cs typeface="Segoe UI" pitchFamily="34" charset="0"/>
              </a:rPr>
              <a:t>Application Compatibility Toolkit –</a:t>
            </a:r>
          </a:p>
          <a:p>
            <a:r>
              <a:rPr lang="en-AU" sz="2800" dirty="0">
                <a:latin typeface="Segoe UI" pitchFamily="34" charset="0"/>
                <a:ea typeface="Segoe UI" pitchFamily="34" charset="0"/>
                <a:cs typeface="Segoe UI" pitchFamily="34" charset="0"/>
              </a:rPr>
              <a:t>	</a:t>
            </a:r>
            <a:r>
              <a:rPr lang="en-AU" sz="2800" dirty="0" smtClean="0">
                <a:latin typeface="Segoe UI" pitchFamily="34" charset="0"/>
                <a:ea typeface="Segoe UI" pitchFamily="34" charset="0"/>
                <a:cs typeface="Segoe UI" pitchFamily="34" charset="0"/>
              </a:rPr>
              <a:t>Inventory Current Applications</a:t>
            </a:r>
          </a:p>
          <a:p>
            <a:r>
              <a:rPr lang="en-AU" sz="2800" dirty="0" smtClean="0">
                <a:latin typeface="Segoe UI" pitchFamily="34" charset="0"/>
                <a:ea typeface="Segoe UI" pitchFamily="34" charset="0"/>
                <a:cs typeface="Segoe UI" pitchFamily="34" charset="0"/>
              </a:rPr>
              <a:t>	Rationalise Application Portfolio</a:t>
            </a:r>
            <a:endParaRPr lang="en-AU" sz="2800" dirty="0">
              <a:latin typeface="Segoe UI" pitchFamily="34" charset="0"/>
              <a:ea typeface="Segoe UI" pitchFamily="34" charset="0"/>
              <a:cs typeface="Segoe UI" pitchFamily="34" charset="0"/>
            </a:endParaRPr>
          </a:p>
        </p:txBody>
      </p:sp>
      <p:sp>
        <p:nvSpPr>
          <p:cNvPr id="6" name="Text Placeholder 3"/>
          <p:cNvSpPr txBox="1">
            <a:spLocks/>
          </p:cNvSpPr>
          <p:nvPr/>
        </p:nvSpPr>
        <p:spPr>
          <a:xfrm>
            <a:off x="533400" y="1981200"/>
            <a:ext cx="7690114" cy="1384994"/>
          </a:xfrm>
          <a:prstGeom prst="rect">
            <a:avLst/>
          </a:prstGeom>
        </p:spPr>
        <p:txBody>
          <a:bodyPr vert="horz" lIns="0" tIns="0" rIns="0" bIns="0" rtlCol="0" anchor="t" anchorCtr="0">
            <a:noAutofit/>
            <a:scene3d>
              <a:camera prst="orthographicFront"/>
              <a:lightRig rig="flat" dir="t"/>
            </a:scene3d>
            <a:sp3d extrusionH="88900" contourW="2540">
              <a:bevelT w="38100" h="31750"/>
              <a:contourClr>
                <a:srgbClr val="F4A234"/>
              </a:contourClr>
            </a:sp3d>
          </a:bodyPr>
          <a:lstStyle>
            <a:lvl1pPr marL="0" indent="0" algn="l" defTabSz="914363" rtl="0" eaLnBrk="1" latinLnBrk="0" hangingPunct="1">
              <a:lnSpc>
                <a:spcPct val="90000"/>
              </a:lnSpc>
              <a:spcBef>
                <a:spcPct val="20000"/>
              </a:spcBef>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Segoe UI" pitchFamily="34" charset="0"/>
                <a:ea typeface="+mn-ea"/>
                <a:cs typeface="+mn-cs"/>
              </a:defRPr>
            </a:lvl1pPr>
            <a:lvl2pPr marL="914400" indent="-396875" algn="l" defTabSz="914363" rtl="0" eaLnBrk="1" latinLnBrk="0" hangingPunct="1">
              <a:lnSpc>
                <a:spcPct val="90000"/>
              </a:lnSpc>
              <a:spcBef>
                <a:spcPct val="20000"/>
              </a:spcBef>
              <a:buFontTx/>
              <a:buBlip>
                <a:blip r:embed="rId2"/>
              </a:buBlip>
              <a:defRPr sz="2800" kern="1200">
                <a:solidFill>
                  <a:schemeClr val="tx1"/>
                </a:solidFill>
                <a:latin typeface="Segoe UI" pitchFamily="34" charset="0"/>
                <a:ea typeface="+mn-ea"/>
                <a:cs typeface="+mn-cs"/>
              </a:defRPr>
            </a:lvl2pPr>
            <a:lvl3pPr marL="1258888" indent="-344488"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3pPr>
            <a:lvl4pPr marL="1604963" indent="-346075"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4pPr>
            <a:lvl5pPr marL="1941513" indent="-336550"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Segoe UI" pitchFamily="34" charset="0"/>
                <a:cs typeface="Segoe UI" pitchFamily="34" charset="0"/>
              </a:rPr>
              <a:t>demo</a:t>
            </a: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rPr>
              <a:t> </a:t>
            </a:r>
            <a:endParaRPr kumimoji="0" lang="en-AU" sz="12000" b="1" i="1" u="none" strike="noStrike" kern="1200" cap="none" spc="-770" normalizeH="0" baseline="0" noProof="0" dirty="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endParaRPr>
          </a:p>
        </p:txBody>
      </p:sp>
    </p:spTree>
    <p:extLst>
      <p:ext uri="{BB962C8B-B14F-4D97-AF65-F5344CB8AC3E}">
        <p14:creationId xmlns:p14="http://schemas.microsoft.com/office/powerpoint/2010/main" val="1396797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96824" y="3657600"/>
            <a:ext cx="5486400" cy="842665"/>
          </a:xfrm>
        </p:spPr>
        <p:txBody>
          <a:bodyPr/>
          <a:lstStyle/>
          <a:p>
            <a:r>
              <a:rPr lang="en-AU" sz="2800" dirty="0" smtClean="0">
                <a:latin typeface="Segoe UI" pitchFamily="34" charset="0"/>
                <a:ea typeface="Segoe UI" pitchFamily="34" charset="0"/>
                <a:cs typeface="Segoe UI" pitchFamily="34" charset="0"/>
              </a:rPr>
              <a:t>Application Compatibility Toolkit – Rationalise Application Portfolio</a:t>
            </a:r>
            <a:endParaRPr lang="en-AU" sz="2800" dirty="0">
              <a:latin typeface="Segoe UI" pitchFamily="34" charset="0"/>
              <a:ea typeface="Segoe UI" pitchFamily="34" charset="0"/>
              <a:cs typeface="Segoe UI" pitchFamily="34" charset="0"/>
            </a:endParaRPr>
          </a:p>
        </p:txBody>
      </p:sp>
      <p:sp>
        <p:nvSpPr>
          <p:cNvPr id="6" name="Text Placeholder 3"/>
          <p:cNvSpPr txBox="1">
            <a:spLocks/>
          </p:cNvSpPr>
          <p:nvPr/>
        </p:nvSpPr>
        <p:spPr>
          <a:xfrm>
            <a:off x="533400" y="1981200"/>
            <a:ext cx="7690114" cy="1384994"/>
          </a:xfrm>
          <a:prstGeom prst="rect">
            <a:avLst/>
          </a:prstGeom>
        </p:spPr>
        <p:txBody>
          <a:bodyPr vert="horz" lIns="0" tIns="0" rIns="0" bIns="0" rtlCol="0" anchor="t" anchorCtr="0">
            <a:noAutofit/>
            <a:scene3d>
              <a:camera prst="orthographicFront"/>
              <a:lightRig rig="flat" dir="t"/>
            </a:scene3d>
            <a:sp3d extrusionH="88900" contourW="2540">
              <a:bevelT w="38100" h="31750"/>
              <a:contourClr>
                <a:srgbClr val="F4A234"/>
              </a:contourClr>
            </a:sp3d>
          </a:bodyPr>
          <a:lstStyle>
            <a:lvl1pPr marL="0" indent="0" algn="l" defTabSz="914363" rtl="0" eaLnBrk="1" latinLnBrk="0" hangingPunct="1">
              <a:lnSpc>
                <a:spcPct val="90000"/>
              </a:lnSpc>
              <a:spcBef>
                <a:spcPct val="20000"/>
              </a:spcBef>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Segoe UI" pitchFamily="34" charset="0"/>
                <a:ea typeface="+mn-ea"/>
                <a:cs typeface="+mn-cs"/>
              </a:defRPr>
            </a:lvl1pPr>
            <a:lvl2pPr marL="914400" indent="-396875" algn="l" defTabSz="914363" rtl="0" eaLnBrk="1" latinLnBrk="0" hangingPunct="1">
              <a:lnSpc>
                <a:spcPct val="90000"/>
              </a:lnSpc>
              <a:spcBef>
                <a:spcPct val="20000"/>
              </a:spcBef>
              <a:buFontTx/>
              <a:buBlip>
                <a:blip r:embed="rId2"/>
              </a:buBlip>
              <a:defRPr sz="2800" kern="1200">
                <a:solidFill>
                  <a:schemeClr val="tx1"/>
                </a:solidFill>
                <a:latin typeface="Segoe UI" pitchFamily="34" charset="0"/>
                <a:ea typeface="+mn-ea"/>
                <a:cs typeface="+mn-cs"/>
              </a:defRPr>
            </a:lvl2pPr>
            <a:lvl3pPr marL="1258888" indent="-344488"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3pPr>
            <a:lvl4pPr marL="1604963" indent="-346075"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4pPr>
            <a:lvl5pPr marL="1941513" indent="-336550"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Segoe UI" pitchFamily="34" charset="0"/>
                <a:cs typeface="Segoe UI" pitchFamily="34" charset="0"/>
              </a:rPr>
              <a:t>demo</a:t>
            </a:r>
            <a:r>
              <a:rPr kumimoji="0" lang="en-AU" sz="12000" b="1" i="1" u="none" strike="noStrike" kern="1200" cap="none" spc="-770" normalizeH="0" baseline="0" noProof="0" dirty="0" smtClean="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rPr>
              <a:t> </a:t>
            </a:r>
            <a:endParaRPr kumimoji="0" lang="en-AU" sz="12000" b="1" i="1" u="none" strike="noStrike" kern="1200" cap="none" spc="-770" normalizeH="0" baseline="0" noProof="0" dirty="0">
              <a:ln w="11430"/>
              <a:gradFill>
                <a:gsLst>
                  <a:gs pos="0">
                    <a:srgbClr val="3497AE"/>
                  </a:gs>
                  <a:gs pos="37000">
                    <a:srgbClr val="FFFFFF"/>
                  </a:gs>
                  <a:gs pos="71000">
                    <a:srgbClr val="3497AE"/>
                  </a:gs>
                </a:gsLst>
                <a:lin ang="5400000"/>
              </a:gradFill>
              <a:effectLst>
                <a:outerShdw blurRad="50800" dist="39000" dir="5460000" algn="tl">
                  <a:srgbClr val="000000">
                    <a:alpha val="38000"/>
                  </a:srgbClr>
                </a:outerShdw>
              </a:effectLst>
              <a:uLnTx/>
              <a:uFillTx/>
              <a:latin typeface="Segoe UI" pitchFamily="34" charset="0"/>
              <a:ea typeface="+mn-ea"/>
              <a:cs typeface="+mn-cs"/>
            </a:endParaRPr>
          </a:p>
        </p:txBody>
      </p:sp>
    </p:spTree>
    <p:extLst>
      <p:ext uri="{BB962C8B-B14F-4D97-AF65-F5344CB8AC3E}">
        <p14:creationId xmlns:p14="http://schemas.microsoft.com/office/powerpoint/2010/main" val="1959618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85000" lnSpcReduction="10000"/>
          </a:bodyPr>
          <a:lstStyle/>
          <a:p>
            <a:r>
              <a:rPr lang="en-US" dirty="0" smtClean="0">
                <a:latin typeface="Segoe UI" pitchFamily="34" charset="0"/>
                <a:ea typeface="Segoe UI" pitchFamily="34" charset="0"/>
                <a:cs typeface="Segoe UI" pitchFamily="34" charset="0"/>
              </a:rPr>
              <a:t>Best: Automated Testing Library and Testing Standards / </a:t>
            </a:r>
            <a:br>
              <a:rPr lang="en-US" dirty="0" smtClean="0">
                <a:latin typeface="Segoe UI" pitchFamily="34" charset="0"/>
                <a:ea typeface="Segoe UI" pitchFamily="34" charset="0"/>
                <a:cs typeface="Segoe UI" pitchFamily="34" charset="0"/>
              </a:rPr>
            </a:br>
            <a:r>
              <a:rPr lang="en-US" dirty="0" smtClean="0">
                <a:latin typeface="Segoe UI" pitchFamily="34" charset="0"/>
                <a:ea typeface="Segoe UI" pitchFamily="34" charset="0"/>
                <a:cs typeface="Segoe UI" pitchFamily="34" charset="0"/>
              </a:rPr>
              <a:t>Application is Compatible and Runs Natively </a:t>
            </a: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Manual and Documented Testing Library /</a:t>
            </a:r>
            <a:br>
              <a:rPr lang="en-US" dirty="0" smtClean="0">
                <a:latin typeface="Segoe UI" pitchFamily="34" charset="0"/>
                <a:ea typeface="Segoe UI" pitchFamily="34" charset="0"/>
                <a:cs typeface="Segoe UI" pitchFamily="34" charset="0"/>
              </a:rPr>
            </a:br>
            <a:r>
              <a:rPr lang="en-US" dirty="0" smtClean="0">
                <a:latin typeface="Segoe UI" pitchFamily="34" charset="0"/>
                <a:ea typeface="Segoe UI" pitchFamily="34" charset="0"/>
                <a:cs typeface="Segoe UI" pitchFamily="34" charset="0"/>
              </a:rPr>
              <a:t>Compatibility Fixes (aka shims) Applied</a:t>
            </a: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Minimum: Contacting Users for Manual Testing /</a:t>
            </a:r>
            <a:br>
              <a:rPr lang="en-US" dirty="0" smtClean="0">
                <a:latin typeface="Segoe UI" pitchFamily="34" charset="0"/>
                <a:ea typeface="Segoe UI" pitchFamily="34" charset="0"/>
                <a:cs typeface="Segoe UI" pitchFamily="34" charset="0"/>
              </a:rPr>
            </a:br>
            <a:r>
              <a:rPr lang="en-US" dirty="0" smtClean="0">
                <a:latin typeface="Segoe UI" pitchFamily="34" charset="0"/>
                <a:ea typeface="Segoe UI" pitchFamily="34" charset="0"/>
                <a:cs typeface="Segoe UI" pitchFamily="34" charset="0"/>
              </a:rPr>
              <a:t>Incompatible Applications Run in a Virtual Machine</a:t>
            </a:r>
          </a:p>
          <a:p>
            <a:pPr lvl="1"/>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p:txBody>
      </p:sp>
      <p:sp>
        <p:nvSpPr>
          <p:cNvPr id="7" name="Rounded Rectangle 6"/>
          <p:cNvSpPr/>
          <p:nvPr/>
        </p:nvSpPr>
        <p:spPr bwMode="auto">
          <a:xfrm>
            <a:off x="152400" y="5999868"/>
            <a:ext cx="8839200" cy="629532"/>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fontAlgn="base">
              <a:lnSpc>
                <a:spcPct val="90000"/>
              </a:lnSpc>
              <a:spcBef>
                <a:spcPct val="0"/>
              </a:spcBef>
              <a:spcAft>
                <a:spcPts val="1620"/>
              </a:spcAft>
              <a:buClr>
                <a:srgbClr val="FFFFFF"/>
              </a:buClr>
              <a:buSzPct val="95000"/>
              <a:tabLst>
                <a:tab pos="513595" algn="l"/>
              </a:tabLst>
            </a:pPr>
            <a:r>
              <a:rPr lang="en-US" altLang="zh-CN" sz="2800" b="1" kern="0" dirty="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Applications Install and Run as Expected</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sosceles Triangle 9"/>
          <p:cNvSpPr/>
          <p:nvPr/>
        </p:nvSpPr>
        <p:spPr>
          <a:xfrm rot="10800000">
            <a:off x="7619653"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4" name="Rectangle 3"/>
          <p:cNvSpPr/>
          <p:nvPr/>
        </p:nvSpPr>
        <p:spPr>
          <a:xfrm>
            <a:off x="304800" y="112542"/>
            <a:ext cx="5715000" cy="1323439"/>
          </a:xfrm>
          <a:prstGeom prst="rect">
            <a:avLst/>
          </a:prstGeom>
        </p:spPr>
        <p:txBody>
          <a:bodyPr wrap="square">
            <a:spAutoFit/>
          </a:bodyPr>
          <a:lstStyle/>
          <a:p>
            <a:pPr lvl="0"/>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3: Test and Mitigate Compatibility</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608527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71500" y="1666875"/>
            <a:ext cx="8001000" cy="4429125"/>
          </a:xfrm>
        </p:spPr>
        <p:txBody>
          <a:bodyPr>
            <a:normAutofit/>
          </a:bodyPr>
          <a:lstStyle/>
          <a:p>
            <a:r>
              <a:rPr lang="en-US" dirty="0" smtClean="0">
                <a:latin typeface="Segoe UI" pitchFamily="34" charset="0"/>
                <a:ea typeface="Segoe UI" pitchFamily="34" charset="0"/>
                <a:cs typeface="Segoe UI" pitchFamily="34" charset="0"/>
              </a:rPr>
              <a:t>Best: Application Virtualized when Possible</a:t>
            </a: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Applications Packaged as MSIs</a:t>
            </a: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Minimum: Known silent installation with EXEs</a:t>
            </a: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p:txBody>
      </p:sp>
      <p:sp>
        <p:nvSpPr>
          <p:cNvPr id="7" name="Rounded Rectangle 6"/>
          <p:cNvSpPr/>
          <p:nvPr/>
        </p:nvSpPr>
        <p:spPr bwMode="auto">
          <a:xfrm>
            <a:off x="190499" y="6096000"/>
            <a:ext cx="8115301" cy="570325"/>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defTabSz="914400" fontAlgn="base">
              <a:lnSpc>
                <a:spcPct val="90000"/>
              </a:lnSpc>
              <a:spcBef>
                <a:spcPct val="0"/>
              </a:spcBef>
              <a:spcAft>
                <a:spcPts val="1620"/>
              </a:spcAft>
              <a:buClr>
                <a:srgbClr val="FFFFFF"/>
              </a:buClr>
              <a:buSzPct val="95000"/>
              <a:tabLst>
                <a:tab pos="513595" algn="l"/>
              </a:tabLst>
              <a:defRPr/>
            </a:pPr>
            <a:r>
              <a:rPr lang="en-US" altLang="zh-CN" sz="2800" b="1" kern="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Applications Install Unattended</a:t>
            </a:r>
            <a:endParaRPr kumimoji="0" lang="en-US" altLang="zh-CN" sz="28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UI" pitchFamily="34" charset="0"/>
              <a:cs typeface="Segoe U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sosceles Triangle 9"/>
          <p:cNvSpPr/>
          <p:nvPr/>
        </p:nvSpPr>
        <p:spPr>
          <a:xfrm rot="10800000">
            <a:off x="7894051"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pic>
        <p:nvPicPr>
          <p:cNvPr id="13" name="Picture 2" descr="C:\Users\chajones\Desktop\Logo-MSAV.png"/>
          <p:cNvPicPr>
            <a:picLocks noChangeAspect="1" noChangeArrowheads="1"/>
          </p:cNvPicPr>
          <p:nvPr/>
        </p:nvPicPr>
        <p:blipFill>
          <a:blip r:embed="rId4" cstate="print"/>
          <a:stretch>
            <a:fillRect/>
          </a:stretch>
        </p:blipFill>
        <p:spPr bwMode="auto">
          <a:xfrm>
            <a:off x="990599" y="2705829"/>
            <a:ext cx="2059509" cy="53485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90500" y="224836"/>
            <a:ext cx="6362700" cy="1323439"/>
          </a:xfrm>
          <a:prstGeom prst="rect">
            <a:avLst/>
          </a:prstGeom>
        </p:spPr>
        <p:txBody>
          <a:bodyPr wrap="square">
            <a:spAutoFit/>
          </a:bodyPr>
          <a:lstStyle/>
          <a:p>
            <a:pPr lvl="0"/>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4: Package Applications for Silent Install</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790884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92500" lnSpcReduction="10000"/>
          </a:bodyPr>
          <a:lstStyle/>
          <a:p>
            <a:r>
              <a:rPr lang="en-US" dirty="0" smtClean="0">
                <a:latin typeface="Segoe UI" pitchFamily="34" charset="0"/>
                <a:ea typeface="Segoe UI" pitchFamily="34" charset="0"/>
                <a:cs typeface="Segoe UI" pitchFamily="34" charset="0"/>
              </a:rPr>
              <a:t>Best: Application Virtualization where possible</a:t>
            </a: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Applications layered on thin image + ongoing software distribution</a:t>
            </a:r>
          </a:p>
          <a:p>
            <a:pPr marL="457200" lvl="1" indent="0">
              <a:buNone/>
            </a:pPr>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Minimum: Applications included in standard thick image</a:t>
            </a:r>
          </a:p>
          <a:p>
            <a:pPr lvl="1"/>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p:txBody>
      </p:sp>
      <p:sp>
        <p:nvSpPr>
          <p:cNvPr id="7" name="Rounded Rectangle 6"/>
          <p:cNvSpPr/>
          <p:nvPr/>
        </p:nvSpPr>
        <p:spPr bwMode="auto">
          <a:xfrm>
            <a:off x="228600" y="6135275"/>
            <a:ext cx="8534400" cy="570325"/>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defTabSz="914400" fontAlgn="base">
              <a:lnSpc>
                <a:spcPct val="90000"/>
              </a:lnSpc>
              <a:spcBef>
                <a:spcPct val="0"/>
              </a:spcBef>
              <a:spcAft>
                <a:spcPts val="1620"/>
              </a:spcAft>
              <a:buClr>
                <a:srgbClr val="FFFFFF"/>
              </a:buClr>
              <a:buSzPct val="95000"/>
              <a:tabLst>
                <a:tab pos="513595" algn="l"/>
              </a:tabLst>
              <a:defRPr/>
            </a:pPr>
            <a:r>
              <a:rPr lang="en-US" altLang="zh-CN" sz="2800" b="1" kern="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Users have the Applications they Need</a:t>
            </a:r>
            <a:endParaRPr kumimoji="0" lang="en-US" altLang="zh-CN" sz="28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UI" pitchFamily="34" charset="0"/>
              <a:cs typeface="Segoe U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sosceles Triangle 9"/>
          <p:cNvSpPr/>
          <p:nvPr/>
        </p:nvSpPr>
        <p:spPr>
          <a:xfrm rot="10800000">
            <a:off x="8210663"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pic>
        <p:nvPicPr>
          <p:cNvPr id="14" name="Picture 2" descr="C:\Users\chajones\Desktop\Logo-MSAV.png"/>
          <p:cNvPicPr>
            <a:picLocks noChangeAspect="1" noChangeArrowheads="1"/>
          </p:cNvPicPr>
          <p:nvPr/>
        </p:nvPicPr>
        <p:blipFill>
          <a:blip r:embed="rId4" cstate="print"/>
          <a:stretch>
            <a:fillRect/>
          </a:stretch>
        </p:blipFill>
        <p:spPr bwMode="auto">
          <a:xfrm>
            <a:off x="990600" y="2286000"/>
            <a:ext cx="1976382" cy="513269"/>
          </a:xfrm>
          <a:prstGeom prst="rect">
            <a:avLst/>
          </a:prstGeom>
          <a:ln>
            <a:noFill/>
          </a:ln>
          <a:effectLst>
            <a:outerShdw blurRad="292100" dist="139700" dir="2700000" algn="tl" rotWithShape="0">
              <a:srgbClr val="333333">
                <a:alpha val="65000"/>
              </a:srgbClr>
            </a:outerShdw>
          </a:effectLst>
        </p:spPr>
      </p:pic>
      <p:pic>
        <p:nvPicPr>
          <p:cNvPr id="15" name="Picture 14" descr="C:\Users\Public\Pictures\DVD_ART35\Logos\System Center\System Center generic brand Grid h r.png"/>
          <p:cNvPicPr>
            <a:picLocks noChangeAspect="1" noChangeArrowheads="1"/>
          </p:cNvPicPr>
          <p:nvPr/>
        </p:nvPicPr>
        <p:blipFill>
          <a:blip r:embed="rId5" cstate="print"/>
          <a:srcRect/>
          <a:stretch>
            <a:fillRect/>
          </a:stretch>
        </p:blipFill>
        <p:spPr bwMode="auto">
          <a:xfrm>
            <a:off x="3420073" y="2286000"/>
            <a:ext cx="2296235" cy="52465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28600" y="117768"/>
            <a:ext cx="6248400" cy="1323439"/>
          </a:xfrm>
          <a:prstGeom prst="rect">
            <a:avLst/>
          </a:prstGeom>
        </p:spPr>
        <p:txBody>
          <a:bodyPr wrap="square">
            <a:spAutoFit/>
          </a:bodyPr>
          <a:lstStyle/>
          <a:p>
            <a:pPr lvl="0"/>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5: Deliver Applications to End Users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2970056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kern="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Agenda</a:t>
            </a:r>
          </a:p>
        </p:txBody>
      </p:sp>
      <p:sp>
        <p:nvSpPr>
          <p:cNvPr id="3" name="Content Placeholder 2"/>
          <p:cNvSpPr>
            <a:spLocks noGrp="1"/>
          </p:cNvSpPr>
          <p:nvPr>
            <p:ph idx="1"/>
          </p:nvPr>
        </p:nvSpPr>
        <p:spPr/>
        <p:txBody>
          <a:bodyPr>
            <a:normAutofit fontScale="92500" lnSpcReduction="20000"/>
          </a:bodyPr>
          <a:lstStyle/>
          <a:p>
            <a:pPr>
              <a:buClr>
                <a:schemeClr val="bg1"/>
              </a:buClr>
              <a:buSzPct val="100000"/>
              <a:buFont typeface="Arial" pitchFamily="34" charset="0"/>
              <a:buChar char="•"/>
              <a:tabLst>
                <a:tab pos="2420938" algn="l"/>
              </a:tabLst>
            </a:pPr>
            <a:r>
              <a:rPr lang="en-AU" sz="2800" dirty="0" smtClean="0">
                <a:latin typeface="Segoe UI" pitchFamily="34" charset="0"/>
                <a:ea typeface="Segoe UI" pitchFamily="34" charset="0"/>
                <a:cs typeface="Segoe UI" pitchFamily="34" charset="0"/>
              </a:rPr>
              <a:t>8:30-9:00	Registration</a:t>
            </a:r>
          </a:p>
          <a:p>
            <a:pPr>
              <a:buClr>
                <a:schemeClr val="bg1"/>
              </a:buClr>
              <a:buSzPct val="100000"/>
              <a:buFont typeface="Arial" pitchFamily="34" charset="0"/>
              <a:buChar char="•"/>
              <a:tabLst>
                <a:tab pos="2420938" algn="l"/>
              </a:tabLst>
            </a:pPr>
            <a:r>
              <a:rPr lang="en-AU" sz="2800" dirty="0" smtClean="0">
                <a:latin typeface="Segoe UI" pitchFamily="34" charset="0"/>
                <a:ea typeface="Segoe UI" pitchFamily="34" charset="0"/>
                <a:cs typeface="Segoe UI" pitchFamily="34" charset="0"/>
              </a:rPr>
              <a:t>9:00-9:15 	Welcome and Introductions</a:t>
            </a:r>
            <a:endParaRPr lang="en-US" sz="2800" dirty="0" smtClean="0">
              <a:latin typeface="Segoe UI" pitchFamily="34" charset="0"/>
              <a:ea typeface="Segoe UI" pitchFamily="34" charset="0"/>
              <a:cs typeface="Segoe UI" pitchFamily="34" charset="0"/>
            </a:endParaRPr>
          </a:p>
          <a:p>
            <a:pPr>
              <a:buClr>
                <a:schemeClr val="bg1"/>
              </a:buClr>
              <a:buSzPct val="100000"/>
              <a:buFont typeface="Arial" pitchFamily="34" charset="0"/>
              <a:buChar char="•"/>
              <a:tabLst>
                <a:tab pos="2420938" algn="l"/>
              </a:tabLst>
            </a:pPr>
            <a:r>
              <a:rPr lang="en-AU" sz="2800" dirty="0" smtClean="0">
                <a:solidFill>
                  <a:srgbClr val="FFC000"/>
                </a:solidFill>
                <a:latin typeface="Segoe UI" pitchFamily="34" charset="0"/>
                <a:ea typeface="Segoe UI" pitchFamily="34" charset="0"/>
                <a:cs typeface="Segoe UI" pitchFamily="34" charset="0"/>
              </a:rPr>
              <a:t>9:15-10:30 	Application Compatibility Strategy</a:t>
            </a:r>
          </a:p>
          <a:p>
            <a:pPr lvl="1">
              <a:buClr>
                <a:schemeClr val="bg1"/>
              </a:buClr>
              <a:buSzPct val="100000"/>
              <a:buFont typeface="Arial" pitchFamily="34" charset="0"/>
              <a:buChar char="•"/>
              <a:tabLst>
                <a:tab pos="2420938" algn="l"/>
              </a:tabLst>
            </a:pPr>
            <a:r>
              <a:rPr lang="en-AU" sz="2400" dirty="0" smtClean="0">
                <a:solidFill>
                  <a:srgbClr val="FFC000"/>
                </a:solidFill>
                <a:latin typeface="Segoe UI" pitchFamily="34" charset="0"/>
                <a:ea typeface="Segoe UI" pitchFamily="34" charset="0"/>
                <a:cs typeface="Segoe UI" pitchFamily="34" charset="0"/>
              </a:rPr>
              <a:t>Windows 7</a:t>
            </a:r>
          </a:p>
          <a:p>
            <a:pPr lvl="1">
              <a:buClr>
                <a:schemeClr val="bg1"/>
              </a:buClr>
              <a:buSzPct val="100000"/>
              <a:buFont typeface="Arial" pitchFamily="34" charset="0"/>
              <a:buChar char="•"/>
              <a:tabLst>
                <a:tab pos="2420938" algn="l"/>
              </a:tabLst>
            </a:pPr>
            <a:r>
              <a:rPr lang="en-AU" sz="2400" dirty="0" smtClean="0">
                <a:solidFill>
                  <a:srgbClr val="FFC000"/>
                </a:solidFill>
                <a:latin typeface="Segoe UI" pitchFamily="34" charset="0"/>
                <a:ea typeface="Segoe UI" pitchFamily="34" charset="0"/>
                <a:cs typeface="Segoe UI" pitchFamily="34" charset="0"/>
              </a:rPr>
              <a:t>IE 6 Roadmap to IE 8</a:t>
            </a:r>
          </a:p>
          <a:p>
            <a:pPr lvl="1">
              <a:buClr>
                <a:schemeClr val="bg1"/>
              </a:buClr>
              <a:buSzPct val="100000"/>
              <a:buFont typeface="Arial" pitchFamily="34" charset="0"/>
              <a:buChar char="•"/>
              <a:tabLst>
                <a:tab pos="2420938" algn="l"/>
              </a:tabLst>
            </a:pPr>
            <a:r>
              <a:rPr lang="en-AU" sz="2400" dirty="0" smtClean="0">
                <a:solidFill>
                  <a:srgbClr val="FFC000"/>
                </a:solidFill>
                <a:latin typeface="Segoe UI" pitchFamily="34" charset="0"/>
                <a:ea typeface="Segoe UI" pitchFamily="34" charset="0"/>
                <a:cs typeface="Segoe UI" pitchFamily="34" charset="0"/>
              </a:rPr>
              <a:t>Office 2010</a:t>
            </a:r>
            <a:endParaRPr lang="en-US" sz="2400" dirty="0" smtClean="0">
              <a:solidFill>
                <a:srgbClr val="FFC000"/>
              </a:solidFill>
              <a:latin typeface="Segoe UI" pitchFamily="34" charset="0"/>
              <a:ea typeface="Segoe UI" pitchFamily="34" charset="0"/>
              <a:cs typeface="Segoe UI" pitchFamily="34" charset="0"/>
            </a:endParaRPr>
          </a:p>
          <a:p>
            <a:pPr>
              <a:buClr>
                <a:schemeClr val="bg1"/>
              </a:buClr>
              <a:buSzPct val="100000"/>
              <a:buFont typeface="Arial" pitchFamily="34" charset="0"/>
              <a:buChar char="•"/>
              <a:tabLst>
                <a:tab pos="2420938" algn="l"/>
              </a:tabLst>
            </a:pPr>
            <a:r>
              <a:rPr lang="en-AU" sz="2800" dirty="0" smtClean="0">
                <a:latin typeface="Segoe UI" pitchFamily="34" charset="0"/>
                <a:ea typeface="Segoe UI" pitchFamily="34" charset="0"/>
                <a:cs typeface="Segoe UI" pitchFamily="34" charset="0"/>
              </a:rPr>
              <a:t>10:30-10:45 	Break</a:t>
            </a:r>
          </a:p>
          <a:p>
            <a:pPr>
              <a:buClr>
                <a:schemeClr val="bg1"/>
              </a:buClr>
              <a:buSzPct val="100000"/>
              <a:buFont typeface="Arial" pitchFamily="34" charset="0"/>
              <a:buChar char="•"/>
              <a:tabLst>
                <a:tab pos="2420938" algn="l"/>
              </a:tabLst>
            </a:pPr>
            <a:r>
              <a:rPr lang="en-AU" sz="2800" dirty="0" smtClean="0">
                <a:latin typeface="Segoe UI" pitchFamily="34" charset="0"/>
                <a:ea typeface="Segoe UI" pitchFamily="34" charset="0"/>
                <a:cs typeface="Segoe UI" pitchFamily="34" charset="0"/>
              </a:rPr>
              <a:t>10:45-12:20 	Remediation Strategies</a:t>
            </a:r>
          </a:p>
          <a:p>
            <a:pPr lvl="1">
              <a:buClr>
                <a:schemeClr val="bg1"/>
              </a:buClr>
              <a:buSzPct val="100000"/>
              <a:buFont typeface="Arial" pitchFamily="34" charset="0"/>
              <a:buChar char="•"/>
              <a:tabLst>
                <a:tab pos="2420938" algn="l"/>
              </a:tabLst>
            </a:pPr>
            <a:r>
              <a:rPr lang="en-AU" sz="2400" dirty="0" smtClean="0">
                <a:latin typeface="Segoe UI" pitchFamily="34" charset="0"/>
                <a:ea typeface="Segoe UI" pitchFamily="34" charset="0"/>
                <a:cs typeface="Segoe UI" pitchFamily="34" charset="0"/>
              </a:rPr>
              <a:t>ACT</a:t>
            </a:r>
          </a:p>
          <a:p>
            <a:pPr lvl="1">
              <a:buClr>
                <a:schemeClr val="bg1"/>
              </a:buClr>
              <a:buSzPct val="100000"/>
              <a:buFont typeface="Arial" pitchFamily="34" charset="0"/>
              <a:buChar char="•"/>
              <a:tabLst>
                <a:tab pos="2420938" algn="l"/>
              </a:tabLst>
            </a:pPr>
            <a:r>
              <a:rPr lang="en-AU" sz="2400" dirty="0" smtClean="0">
                <a:latin typeface="Segoe UI" pitchFamily="34" charset="0"/>
                <a:ea typeface="Segoe UI" pitchFamily="34" charset="0"/>
                <a:cs typeface="Segoe UI" pitchFamily="34" charset="0"/>
              </a:rPr>
              <a:t>App-V</a:t>
            </a:r>
          </a:p>
          <a:p>
            <a:pPr lvl="1">
              <a:buClr>
                <a:schemeClr val="bg1"/>
              </a:buClr>
              <a:buSzPct val="100000"/>
              <a:buFont typeface="Arial" pitchFamily="34" charset="0"/>
              <a:buChar char="•"/>
              <a:tabLst>
                <a:tab pos="2420938" algn="l"/>
              </a:tabLst>
            </a:pPr>
            <a:r>
              <a:rPr lang="en-AU" sz="2400" dirty="0" smtClean="0">
                <a:latin typeface="Segoe UI" pitchFamily="34" charset="0"/>
                <a:ea typeface="Segoe UI" pitchFamily="34" charset="0"/>
                <a:cs typeface="Segoe UI" pitchFamily="34" charset="0"/>
              </a:rPr>
              <a:t>MED-V</a:t>
            </a:r>
          </a:p>
          <a:p>
            <a:pPr lvl="1">
              <a:buClr>
                <a:schemeClr val="bg1"/>
              </a:buClr>
              <a:buSzPct val="100000"/>
              <a:buFont typeface="Arial" pitchFamily="34" charset="0"/>
              <a:buChar char="•"/>
              <a:tabLst>
                <a:tab pos="2420938" algn="l"/>
              </a:tabLst>
            </a:pPr>
            <a:r>
              <a:rPr lang="en-AU" sz="2400" dirty="0" smtClean="0">
                <a:latin typeface="Segoe UI" pitchFamily="34" charset="0"/>
                <a:ea typeface="Segoe UI" pitchFamily="34" charset="0"/>
                <a:cs typeface="Segoe UI" pitchFamily="34" charset="0"/>
              </a:rPr>
              <a:t>Office 2010: OMPM, OEAT, OCI</a:t>
            </a:r>
          </a:p>
          <a:p>
            <a:pPr lvl="1">
              <a:buClr>
                <a:schemeClr val="bg1"/>
              </a:buClr>
              <a:buSzPct val="100000"/>
              <a:buFont typeface="Arial" pitchFamily="34" charset="0"/>
              <a:buChar char="•"/>
              <a:tabLst>
                <a:tab pos="2420938" algn="l"/>
              </a:tabLst>
            </a:pPr>
            <a:r>
              <a:rPr lang="en-AU" sz="2400" dirty="0" smtClean="0">
                <a:latin typeface="Segoe UI" pitchFamily="34" charset="0"/>
                <a:ea typeface="Segoe UI" pitchFamily="34" charset="0"/>
                <a:cs typeface="Segoe UI" pitchFamily="34" charset="0"/>
              </a:rPr>
              <a:t>Partner Offerings</a:t>
            </a:r>
            <a:endParaRPr lang="en-US" sz="2400" dirty="0" smtClean="0">
              <a:latin typeface="Segoe UI" pitchFamily="34" charset="0"/>
              <a:ea typeface="Segoe UI" pitchFamily="34" charset="0"/>
              <a:cs typeface="Segoe UI" pitchFamily="34" charset="0"/>
            </a:endParaRPr>
          </a:p>
          <a:p>
            <a:pPr>
              <a:buClr>
                <a:schemeClr val="bg1"/>
              </a:buClr>
              <a:buSzPct val="100000"/>
              <a:buFont typeface="Arial" pitchFamily="34" charset="0"/>
              <a:buChar char="•"/>
              <a:tabLst>
                <a:tab pos="2420938" algn="l"/>
              </a:tabLst>
            </a:pPr>
            <a:r>
              <a:rPr lang="en-AU" sz="2800" dirty="0" smtClean="0">
                <a:latin typeface="Segoe UI" pitchFamily="34" charset="0"/>
                <a:ea typeface="Segoe UI" pitchFamily="34" charset="0"/>
                <a:cs typeface="Segoe UI" pitchFamily="34" charset="0"/>
              </a:rPr>
              <a:t>12:30 – 13:00 Final Q&amp;A and close</a:t>
            </a:r>
            <a:endParaRPr lang="en-US" sz="2800" dirty="0" smtClean="0">
              <a:latin typeface="Segoe UI" pitchFamily="34" charset="0"/>
              <a:ea typeface="Segoe UI" pitchFamily="34" charset="0"/>
              <a:cs typeface="Segoe UI" pitchFamily="34" charset="0"/>
            </a:endParaRPr>
          </a:p>
          <a:p>
            <a:pPr>
              <a:buClr>
                <a:schemeClr val="bg1"/>
              </a:buClr>
              <a:buSzPct val="100000"/>
              <a:buFont typeface="Arial" pitchFamily="34" charset="0"/>
              <a:buChar char="•"/>
            </a:pPr>
            <a:endParaRPr lang="en-AU" sz="2800" dirty="0">
              <a:latin typeface="Segoe UI" pitchFamily="34" charset="0"/>
              <a:ea typeface="Segoe UI" pitchFamily="34" charset="0"/>
              <a:cs typeface="Segoe U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81000"/>
            <a:ext cx="1772594" cy="582046"/>
          </a:xfrm>
          <a:prstGeom prst="rect">
            <a:avLst/>
          </a:prstGeom>
        </p:spPr>
      </p:pic>
      <p:pic>
        <p:nvPicPr>
          <p:cNvPr id="5" name="Picture 2" descr="C:\Documents and Settings\Eva\Desktop\Windows7_h_rgb_r.png"/>
          <p:cNvPicPr>
            <a:picLocks noChangeAspect="1" noChangeArrowheads="1"/>
          </p:cNvPicPr>
          <p:nvPr/>
        </p:nvPicPr>
        <p:blipFill>
          <a:blip r:embed="rId4" cstate="print"/>
          <a:srcRect/>
          <a:stretch>
            <a:fillRect/>
          </a:stretch>
        </p:blipFill>
        <p:spPr bwMode="auto">
          <a:xfrm>
            <a:off x="3886200" y="510703"/>
            <a:ext cx="2286000" cy="360947"/>
          </a:xfrm>
          <a:prstGeom prst="rect">
            <a:avLst/>
          </a:prstGeom>
          <a:noFill/>
        </p:spPr>
      </p:pic>
    </p:spTree>
    <p:extLst>
      <p:ext uri="{BB962C8B-B14F-4D97-AF65-F5344CB8AC3E}">
        <p14:creationId xmlns:p14="http://schemas.microsoft.com/office/powerpoint/2010/main" val="1438180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flipV="1">
            <a:off x="-1" y="4541002"/>
            <a:ext cx="9144002" cy="1337147"/>
            <a:chOff x="10884" y="2445488"/>
            <a:chExt cx="12188827" cy="854472"/>
          </a:xfrm>
        </p:grpSpPr>
        <p:sp>
          <p:nvSpPr>
            <p:cNvPr id="31" name="&quot;GLASS&quot;; Transparent to White Linear; Reflection; Stroke"/>
            <p:cNvSpPr/>
            <p:nvPr/>
          </p:nvSpPr>
          <p:spPr bwMode="auto">
            <a:xfrm flipH="1">
              <a:off x="10884" y="2445488"/>
              <a:ext cx="12188825" cy="852883"/>
            </a:xfrm>
            <a:prstGeom prst="round1Rect">
              <a:avLst>
                <a:gd name="adj" fmla="val 0"/>
              </a:avLst>
            </a:prstGeom>
            <a:gradFill flip="none" rotWithShape="1">
              <a:gsLst>
                <a:gs pos="0">
                  <a:srgbClr val="BDE3FF">
                    <a:lumMod val="50000"/>
                    <a:alpha val="63000"/>
                  </a:srgbClr>
                </a:gs>
                <a:gs pos="50000">
                  <a:srgbClr val="BDE3FF">
                    <a:lumMod val="25000"/>
                    <a:alpha val="0"/>
                  </a:srgbClr>
                </a:gs>
                <a:gs pos="100000">
                  <a:srgbClr val="000000">
                    <a:alpha val="0"/>
                  </a:srgbClr>
                </a:gs>
              </a:gsLst>
              <a:lin ang="16200000" scaled="1"/>
              <a:tileRect/>
            </a:gradFill>
            <a:ln w="6350" cap="rnd" cmpd="sng" algn="ctr">
              <a:noFill/>
              <a:prstDash val="solid"/>
              <a:headEnd type="none" w="med" len="med"/>
              <a:tailEnd type="none" w="med" len="med"/>
            </a:ln>
            <a:effectLst/>
            <a:scene3d>
              <a:camera prst="orthographicFront"/>
              <a:lightRig rig="threePt" dir="t"/>
            </a:scene3d>
            <a:sp3d prstMaterial="matte"/>
          </p:spPr>
          <p:txBody>
            <a:bodyPr vert="horz" wrap="square" lIns="274320" tIns="45718" rIns="91436" bIns="45718" numCol="1" rtlCol="0" anchor="ctr" anchorCtr="0" compatLnSpc="1">
              <a:prstTxWarp prst="textNoShape">
                <a:avLst/>
              </a:prstTxWarp>
            </a:bodyPr>
            <a:lstStyle/>
            <a:p>
              <a:pPr marL="0" marR="0" lvl="1" indent="-342900" defTabSz="914099" eaLnBrk="1" fontAlgn="base" latinLnBrk="0" hangingPunct="1">
                <a:lnSpc>
                  <a:spcPct val="90000"/>
                </a:lnSpc>
                <a:spcBef>
                  <a:spcPct val="0"/>
                </a:spcBef>
                <a:spcAft>
                  <a:spcPct val="0"/>
                </a:spcAft>
                <a:buClr>
                  <a:srgbClr val="BDE3FF"/>
                </a:buClr>
                <a:buSzPct val="80000"/>
                <a:buFontTx/>
                <a:buNone/>
                <a:tabLst>
                  <a:tab pos="424590" algn="l"/>
                </a:tabLst>
                <a:defRPr/>
              </a:pPr>
              <a:endParaRPr kumimoji="0" lang="en-US" altLang="zh-CN" sz="2000" b="0" i="0" u="none" strike="noStrike" kern="0" cap="none" spc="0" normalizeH="0" baseline="0" noProof="0" dirty="0" smtClean="0">
                <a:ln>
                  <a:noFill/>
                </a:ln>
                <a:solidFill>
                  <a:srgbClr val="FFFFFF"/>
                </a:solidFill>
                <a:effectLst>
                  <a:outerShdw blurRad="25400" dist="25400" dir="2700000" algn="tl">
                    <a:srgbClr val="000000">
                      <a:alpha val="23000"/>
                    </a:srgbClr>
                  </a:outerShdw>
                </a:effectLst>
                <a:uLnTx/>
                <a:uFillTx/>
                <a:latin typeface="Segoe UI" pitchFamily="34" charset="0"/>
                <a:ea typeface="+mn-ea"/>
                <a:cs typeface="+mn-cs"/>
              </a:endParaRPr>
            </a:p>
          </p:txBody>
        </p:sp>
        <p:cxnSp>
          <p:nvCxnSpPr>
            <p:cNvPr id="32" name="Straight Connector 31"/>
            <p:cNvCxnSpPr/>
            <p:nvPr/>
          </p:nvCxnSpPr>
          <p:spPr>
            <a:xfrm>
              <a:off x="10886" y="3298372"/>
              <a:ext cx="12188825" cy="1588"/>
            </a:xfrm>
            <a:prstGeom prst="line">
              <a:avLst/>
            </a:prstGeom>
            <a:noFill/>
            <a:ln w="12700" cap="rnd" cmpd="sng" algn="ctr">
              <a:gradFill>
                <a:gsLst>
                  <a:gs pos="0">
                    <a:srgbClr val="FFC000">
                      <a:tint val="66000"/>
                      <a:satMod val="160000"/>
                      <a:alpha val="0"/>
                    </a:srgbClr>
                  </a:gs>
                  <a:gs pos="50000">
                    <a:srgbClr val="0070C0">
                      <a:lumMod val="20000"/>
                      <a:lumOff val="80000"/>
                    </a:srgbClr>
                  </a:gs>
                  <a:gs pos="100000">
                    <a:srgbClr val="FFC000">
                      <a:tint val="23500"/>
                      <a:satMod val="160000"/>
                      <a:alpha val="0"/>
                    </a:srgbClr>
                  </a:gs>
                </a:gsLst>
                <a:lin ang="0" scaled="0"/>
              </a:gradFill>
              <a:prstDash val="solid"/>
            </a:ln>
            <a:effectLst/>
          </p:spPr>
        </p:cxnSp>
      </p:grpSp>
      <p:grpSp>
        <p:nvGrpSpPr>
          <p:cNvPr id="3" name="Group 16"/>
          <p:cNvGrpSpPr/>
          <p:nvPr/>
        </p:nvGrpSpPr>
        <p:grpSpPr>
          <a:xfrm rot="10800000" flipV="1">
            <a:off x="-1" y="1906287"/>
            <a:ext cx="9144002" cy="1337147"/>
            <a:chOff x="10884" y="2445488"/>
            <a:chExt cx="12188827" cy="854472"/>
          </a:xfrm>
        </p:grpSpPr>
        <p:sp>
          <p:nvSpPr>
            <p:cNvPr id="28" name="&quot;GLASS&quot;; Transparent to White Linear; Reflection; Stroke"/>
            <p:cNvSpPr/>
            <p:nvPr/>
          </p:nvSpPr>
          <p:spPr bwMode="auto">
            <a:xfrm flipH="1">
              <a:off x="10884" y="2445488"/>
              <a:ext cx="12188825" cy="852883"/>
            </a:xfrm>
            <a:prstGeom prst="round1Rect">
              <a:avLst>
                <a:gd name="adj" fmla="val 0"/>
              </a:avLst>
            </a:prstGeom>
            <a:gradFill flip="none" rotWithShape="1">
              <a:gsLst>
                <a:gs pos="0">
                  <a:srgbClr val="BDE3FF">
                    <a:lumMod val="50000"/>
                    <a:alpha val="63000"/>
                  </a:srgbClr>
                </a:gs>
                <a:gs pos="50000">
                  <a:srgbClr val="BDE3FF">
                    <a:lumMod val="25000"/>
                    <a:alpha val="0"/>
                  </a:srgbClr>
                </a:gs>
                <a:gs pos="100000">
                  <a:srgbClr val="000000">
                    <a:alpha val="0"/>
                  </a:srgbClr>
                </a:gs>
              </a:gsLst>
              <a:lin ang="16200000" scaled="1"/>
              <a:tileRect/>
            </a:gradFill>
            <a:ln w="6350" cap="rnd" cmpd="sng" algn="ctr">
              <a:noFill/>
              <a:prstDash val="solid"/>
              <a:headEnd type="none" w="med" len="med"/>
              <a:tailEnd type="none" w="med" len="med"/>
            </a:ln>
            <a:effectLst/>
            <a:scene3d>
              <a:camera prst="orthographicFront"/>
              <a:lightRig rig="threePt" dir="t"/>
            </a:scene3d>
            <a:sp3d prstMaterial="matte"/>
          </p:spPr>
          <p:txBody>
            <a:bodyPr vert="horz" wrap="square" lIns="274320" tIns="45718" rIns="91436" bIns="45718" numCol="1" rtlCol="0" anchor="ctr" anchorCtr="0" compatLnSpc="1">
              <a:prstTxWarp prst="textNoShape">
                <a:avLst/>
              </a:prstTxWarp>
            </a:bodyPr>
            <a:lstStyle/>
            <a:p>
              <a:pPr marL="0" marR="0" lvl="1" indent="-342900" defTabSz="914099" eaLnBrk="1" fontAlgn="base" latinLnBrk="0" hangingPunct="1">
                <a:lnSpc>
                  <a:spcPct val="90000"/>
                </a:lnSpc>
                <a:spcBef>
                  <a:spcPct val="0"/>
                </a:spcBef>
                <a:spcAft>
                  <a:spcPct val="0"/>
                </a:spcAft>
                <a:buClr>
                  <a:srgbClr val="BDE3FF"/>
                </a:buClr>
                <a:buSzPct val="80000"/>
                <a:buFontTx/>
                <a:buNone/>
                <a:tabLst>
                  <a:tab pos="424590" algn="l"/>
                </a:tabLst>
                <a:defRPr/>
              </a:pPr>
              <a:endParaRPr kumimoji="0" lang="en-US" altLang="zh-CN" sz="2000" b="0" i="0" u="none" strike="noStrike" kern="0" cap="none" spc="0" normalizeH="0" baseline="0" noProof="0" dirty="0" smtClean="0">
                <a:ln>
                  <a:noFill/>
                </a:ln>
                <a:solidFill>
                  <a:srgbClr val="FFFFFF"/>
                </a:solidFill>
                <a:effectLst>
                  <a:outerShdw blurRad="25400" dist="25400" dir="2700000" algn="tl">
                    <a:srgbClr val="000000">
                      <a:alpha val="23000"/>
                    </a:srgbClr>
                  </a:outerShdw>
                </a:effectLst>
                <a:uLnTx/>
                <a:uFillTx/>
                <a:latin typeface="Segoe UI" pitchFamily="34" charset="0"/>
                <a:ea typeface="+mn-ea"/>
                <a:cs typeface="+mn-cs"/>
              </a:endParaRPr>
            </a:p>
          </p:txBody>
        </p:sp>
        <p:cxnSp>
          <p:nvCxnSpPr>
            <p:cNvPr id="29" name="Straight Connector 28"/>
            <p:cNvCxnSpPr/>
            <p:nvPr/>
          </p:nvCxnSpPr>
          <p:spPr>
            <a:xfrm>
              <a:off x="10886" y="3298372"/>
              <a:ext cx="12188825" cy="1588"/>
            </a:xfrm>
            <a:prstGeom prst="line">
              <a:avLst/>
            </a:prstGeom>
            <a:noFill/>
            <a:ln w="12700" cap="rnd" cmpd="sng" algn="ctr">
              <a:gradFill>
                <a:gsLst>
                  <a:gs pos="0">
                    <a:srgbClr val="FFC000">
                      <a:tint val="66000"/>
                      <a:satMod val="160000"/>
                      <a:alpha val="0"/>
                    </a:srgbClr>
                  </a:gs>
                  <a:gs pos="50000">
                    <a:srgbClr val="0070C0">
                      <a:lumMod val="20000"/>
                      <a:lumOff val="80000"/>
                    </a:srgbClr>
                  </a:gs>
                  <a:gs pos="100000">
                    <a:srgbClr val="FFC000">
                      <a:tint val="23500"/>
                      <a:satMod val="160000"/>
                      <a:alpha val="0"/>
                    </a:srgbClr>
                  </a:gs>
                </a:gsLst>
                <a:lin ang="0" scaled="0"/>
              </a:gradFill>
              <a:prstDash val="solid"/>
            </a:ln>
            <a:effectLst/>
          </p:spPr>
        </p:cxnSp>
      </p:grpSp>
      <p:sp>
        <p:nvSpPr>
          <p:cNvPr id="24" name="Rounded Rectangle 23"/>
          <p:cNvSpPr/>
          <p:nvPr/>
        </p:nvSpPr>
        <p:spPr bwMode="auto">
          <a:xfrm rot="10800000">
            <a:off x="430190" y="1084744"/>
            <a:ext cx="8283621" cy="5331554"/>
          </a:xfrm>
          <a:prstGeom prst="roundRect">
            <a:avLst>
              <a:gd name="adj" fmla="val 5947"/>
            </a:avLst>
          </a:prstGeom>
          <a:gradFill>
            <a:gsLst>
              <a:gs pos="0">
                <a:srgbClr val="FFC000">
                  <a:tint val="66000"/>
                  <a:satMod val="160000"/>
                  <a:alpha val="0"/>
                </a:srgbClr>
              </a:gs>
              <a:gs pos="50000">
                <a:srgbClr val="0070C0">
                  <a:lumMod val="60000"/>
                  <a:lumOff val="40000"/>
                  <a:alpha val="0"/>
                </a:srgbClr>
              </a:gs>
              <a:gs pos="100000">
                <a:srgbClr val="0070C0">
                  <a:lumMod val="75000"/>
                </a:srgbClr>
              </a:gs>
            </a:gsLst>
            <a:lin ang="5400000" scaled="0"/>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82305" tIns="41153" rIns="82305" bIns="41153" numCol="1" rtlCol="0" anchor="ctr" anchorCtr="0" compatLnSpc="1">
            <a:prstTxWarp prst="textNoShape">
              <a:avLst/>
            </a:prstTxWarp>
          </a:bodyPr>
          <a:lstStyle/>
          <a:p>
            <a:pPr marL="380985" marR="0" lvl="1" indent="-395288" algn="ctr" defTabSz="914400" eaLnBrk="1" fontAlgn="base" latinLnBrk="0" hangingPunct="1">
              <a:lnSpc>
                <a:spcPct val="90000"/>
              </a:lnSpc>
              <a:spcBef>
                <a:spcPct val="0"/>
              </a:spcBef>
              <a:spcAft>
                <a:spcPts val="1620"/>
              </a:spcAft>
              <a:buClr>
                <a:srgbClr val="FFFFFF"/>
              </a:buClr>
              <a:buSzPct val="95000"/>
              <a:buFontTx/>
              <a:buNone/>
              <a:tabLst>
                <a:tab pos="513595" algn="l"/>
              </a:tabLst>
              <a:defRPr/>
            </a:pPr>
            <a:endParaRPr kumimoji="0" lang="en-US" altLang="zh-CN" sz="32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Light" pitchFamily="34" charset="0"/>
              <a:cs typeface="Segoe UI" pitchFamily="34" charset="0"/>
            </a:endParaRPr>
          </a:p>
        </p:txBody>
      </p:sp>
      <p:sp>
        <p:nvSpPr>
          <p:cNvPr id="22" name="Rounded Rectangle 21"/>
          <p:cNvSpPr/>
          <p:nvPr/>
        </p:nvSpPr>
        <p:spPr>
          <a:xfrm>
            <a:off x="568028" y="1676403"/>
            <a:ext cx="2576763" cy="4693403"/>
          </a:xfrm>
          <a:prstGeom prst="roundRect">
            <a:avLst>
              <a:gd name="adj" fmla="val 10000"/>
            </a:avLst>
          </a:prstGeom>
          <a:gradFill>
            <a:gsLst>
              <a:gs pos="0">
                <a:srgbClr val="FFC000">
                  <a:tint val="66000"/>
                  <a:satMod val="160000"/>
                  <a:alpha val="0"/>
                </a:srgbClr>
              </a:gs>
              <a:gs pos="50000">
                <a:srgbClr val="0070C0">
                  <a:lumMod val="60000"/>
                  <a:lumOff val="40000"/>
                  <a:alpha val="0"/>
                </a:srgbClr>
              </a:gs>
              <a:gs pos="100000">
                <a:srgbClr val="0070C0">
                  <a:lumMod val="75000"/>
                </a:srgbClr>
              </a:gs>
            </a:gsLst>
            <a:lin ang="5400000" scaled="0"/>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sp>
      <p:sp>
        <p:nvSpPr>
          <p:cNvPr id="23" name="Rounded Rectangle 4"/>
          <p:cNvSpPr/>
          <p:nvPr/>
        </p:nvSpPr>
        <p:spPr>
          <a:xfrm>
            <a:off x="3343468" y="3364235"/>
            <a:ext cx="2600132" cy="1055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indent="9525" algn="ctr" defTabSz="914400">
              <a:lnSpc>
                <a:spcPct val="90000"/>
              </a:lnSpc>
              <a:spcBef>
                <a:spcPct val="0"/>
              </a:spcBef>
              <a:spcAft>
                <a:spcPct val="35000"/>
              </a:spcAft>
              <a:defRPr/>
            </a:pPr>
            <a:r>
              <a:rPr lang="en-US" sz="2600" kern="0" dirty="0" smtClean="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t>HOSTED APPLICATIONS</a:t>
            </a:r>
            <a:endParaRPr lang="en-US" sz="2600" kern="0" dirty="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endParaRPr>
          </a:p>
        </p:txBody>
      </p:sp>
      <p:sp>
        <p:nvSpPr>
          <p:cNvPr id="20" name="Rounded Rectangle 19"/>
          <p:cNvSpPr/>
          <p:nvPr/>
        </p:nvSpPr>
        <p:spPr>
          <a:xfrm>
            <a:off x="3146260" y="1640407"/>
            <a:ext cx="2898876" cy="4693403"/>
          </a:xfrm>
          <a:prstGeom prst="roundRect">
            <a:avLst>
              <a:gd name="adj" fmla="val 10000"/>
            </a:avLst>
          </a:prstGeom>
          <a:gradFill>
            <a:gsLst>
              <a:gs pos="0">
                <a:srgbClr val="FFC000">
                  <a:tint val="66000"/>
                  <a:satMod val="160000"/>
                  <a:alpha val="0"/>
                </a:srgbClr>
              </a:gs>
              <a:gs pos="50000">
                <a:srgbClr val="0070C0">
                  <a:lumMod val="60000"/>
                  <a:lumOff val="40000"/>
                  <a:alpha val="0"/>
                </a:srgbClr>
              </a:gs>
              <a:gs pos="100000">
                <a:srgbClr val="0070C0">
                  <a:lumMod val="75000"/>
                </a:srgbClr>
              </a:gs>
            </a:gsLst>
            <a:lin ang="5400000" scaled="0"/>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sp>
      <p:sp>
        <p:nvSpPr>
          <p:cNvPr id="21" name="Rounded Rectangle 7"/>
          <p:cNvSpPr/>
          <p:nvPr/>
        </p:nvSpPr>
        <p:spPr>
          <a:xfrm>
            <a:off x="456509" y="3369334"/>
            <a:ext cx="2688282" cy="1055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indent="9525" algn="ctr" defTabSz="914400">
              <a:lnSpc>
                <a:spcPct val="90000"/>
              </a:lnSpc>
              <a:spcBef>
                <a:spcPct val="0"/>
              </a:spcBef>
              <a:spcAft>
                <a:spcPct val="35000"/>
              </a:spcAft>
              <a:defRPr/>
            </a:pPr>
            <a:r>
              <a:rPr lang="en-US" sz="2600" kern="0" dirty="0" smtClean="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t>NATIVELY-INSTALLED</a:t>
            </a:r>
            <a:r>
              <a:rPr lang="en-US" sz="2600" kern="0" dirty="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t/>
            </a:r>
            <a:br>
              <a:rPr lang="en-US" sz="2600" kern="0" dirty="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br>
            <a:r>
              <a:rPr lang="en-US" sz="2600" kern="0" dirty="0" smtClean="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t>APPLICATIONS</a:t>
            </a:r>
          </a:p>
        </p:txBody>
      </p:sp>
      <p:sp>
        <p:nvSpPr>
          <p:cNvPr id="18" name="Rounded Rectangle 17"/>
          <p:cNvSpPr/>
          <p:nvPr/>
        </p:nvSpPr>
        <p:spPr>
          <a:xfrm>
            <a:off x="6043668" y="1676403"/>
            <a:ext cx="2538121" cy="4693403"/>
          </a:xfrm>
          <a:prstGeom prst="roundRect">
            <a:avLst>
              <a:gd name="adj" fmla="val 10000"/>
            </a:avLst>
          </a:prstGeom>
          <a:gradFill>
            <a:gsLst>
              <a:gs pos="0">
                <a:srgbClr val="FFC000">
                  <a:tint val="66000"/>
                  <a:satMod val="160000"/>
                  <a:alpha val="0"/>
                </a:srgbClr>
              </a:gs>
              <a:gs pos="50000">
                <a:srgbClr val="0070C0">
                  <a:lumMod val="60000"/>
                  <a:lumOff val="40000"/>
                  <a:alpha val="0"/>
                </a:srgbClr>
              </a:gs>
              <a:gs pos="100000">
                <a:srgbClr val="0070C0">
                  <a:lumMod val="75000"/>
                </a:srgbClr>
              </a:gs>
            </a:gsLst>
            <a:lin ang="5400000" scaled="0"/>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54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sp>
      <p:sp>
        <p:nvSpPr>
          <p:cNvPr id="19" name="Rounded Rectangle 10"/>
          <p:cNvSpPr/>
          <p:nvPr/>
        </p:nvSpPr>
        <p:spPr>
          <a:xfrm>
            <a:off x="5808223" y="3369334"/>
            <a:ext cx="2905588" cy="1055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indent="9525" algn="ctr" defTabSz="914400">
              <a:lnSpc>
                <a:spcPct val="90000"/>
              </a:lnSpc>
              <a:spcBef>
                <a:spcPct val="0"/>
              </a:spcBef>
              <a:spcAft>
                <a:spcPct val="35000"/>
              </a:spcAft>
              <a:defRPr/>
            </a:pPr>
            <a:r>
              <a:rPr lang="en-US" sz="2400" kern="0" dirty="0" smtClean="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rPr>
              <a:t>APPLICATION VIRTUALIZATION</a:t>
            </a:r>
            <a:endParaRPr lang="en-US" sz="2400" kern="0" dirty="0">
              <a:gradFill flip="none" rotWithShape="1">
                <a:gsLst>
                  <a:gs pos="0">
                    <a:srgbClr val="FFFFFF"/>
                  </a:gs>
                  <a:gs pos="50000">
                    <a:srgbClr val="BDE3FF">
                      <a:lumMod val="90000"/>
                    </a:srgbClr>
                  </a:gs>
                  <a:gs pos="100000">
                    <a:srgbClr val="0070C0">
                      <a:lumMod val="75000"/>
                    </a:srgbClr>
                  </a:gs>
                </a:gsLst>
                <a:lin ang="5400000" scaled="1"/>
                <a:tileRect/>
              </a:gradFill>
              <a:effectLst>
                <a:outerShdw blurRad="38100" dist="38100" dir="2700000" algn="tl">
                  <a:srgbClr val="000000">
                    <a:alpha val="43137"/>
                  </a:srgbClr>
                </a:outerShdw>
              </a:effectLst>
              <a:latin typeface="Segoe UI" pitchFamily="34" charset="0"/>
              <a:ea typeface="Kozuka Gothic Pro L" pitchFamily="34" charset="-128"/>
            </a:endParaRPr>
          </a:p>
        </p:txBody>
      </p:sp>
      <p:sp>
        <p:nvSpPr>
          <p:cNvPr id="25" name="TextBox 24"/>
          <p:cNvSpPr txBox="1"/>
          <p:nvPr/>
        </p:nvSpPr>
        <p:spPr>
          <a:xfrm>
            <a:off x="667202" y="4963123"/>
            <a:ext cx="2400925" cy="1308050"/>
          </a:xfrm>
          <a:prstGeom prst="rect">
            <a:avLst/>
          </a:prstGeom>
          <a:noFill/>
        </p:spPr>
        <p:txBody>
          <a:bodyPr wrap="square" rtlCol="0">
            <a:spAutoFit/>
          </a:bodyPr>
          <a:lstStyle/>
          <a:p>
            <a:pPr indent="9525" algn="ctr" defTabSz="914400">
              <a:lnSpc>
                <a:spcPct val="90000"/>
              </a:lnSpc>
              <a:spcBef>
                <a:spcPct val="0"/>
              </a:spcBef>
              <a:spcAft>
                <a:spcPct val="35000"/>
              </a:spcAft>
              <a:defRPr/>
            </a:pPr>
            <a:r>
              <a:rPr lang="en-US" sz="2000" kern="0" dirty="0" smtClean="0">
                <a:solidFill>
                  <a:schemeClr val="accent1">
                    <a:lumMod val="40000"/>
                    <a:lumOff val="60000"/>
                  </a:schemeClr>
                </a:solidFill>
                <a:effectLst>
                  <a:outerShdw blurRad="38100" dist="38100" dir="2700000" algn="tl">
                    <a:srgbClr val="000000">
                      <a:alpha val="43137"/>
                    </a:srgbClr>
                  </a:outerShdw>
                </a:effectLst>
                <a:latin typeface="Segoe UI" pitchFamily="34" charset="0"/>
                <a:ea typeface="Kozuka Gothic Pro L" pitchFamily="34" charset="-128"/>
              </a:rPr>
              <a:t>WINDOWS INSTALLER PACKAGE (MSI)</a:t>
            </a:r>
          </a:p>
          <a:p>
            <a:pPr indent="9525" algn="ctr" defTabSz="914400">
              <a:lnSpc>
                <a:spcPct val="90000"/>
              </a:lnSpc>
              <a:spcBef>
                <a:spcPct val="0"/>
              </a:spcBef>
              <a:spcAft>
                <a:spcPct val="35000"/>
              </a:spcAft>
              <a:defRPr/>
            </a:pPr>
            <a:r>
              <a:rPr lang="en-US" sz="2000" kern="0" dirty="0" smtClean="0">
                <a:solidFill>
                  <a:schemeClr val="accent1">
                    <a:lumMod val="40000"/>
                    <a:lumOff val="60000"/>
                  </a:schemeClr>
                </a:solidFill>
                <a:effectLst>
                  <a:outerShdw blurRad="38100" dist="38100" dir="2700000" algn="tl">
                    <a:srgbClr val="000000">
                      <a:alpha val="43137"/>
                    </a:srgbClr>
                  </a:outerShdw>
                </a:effectLst>
                <a:latin typeface="Segoe UI" pitchFamily="34" charset="0"/>
                <a:ea typeface="Kozuka Gothic Pro L" pitchFamily="34" charset="-128"/>
              </a:rPr>
              <a:t>EXECUTABLE</a:t>
            </a:r>
            <a:endParaRPr lang="en-US" sz="2000" kern="0" dirty="0">
              <a:solidFill>
                <a:schemeClr val="accent1">
                  <a:lumMod val="40000"/>
                  <a:lumOff val="60000"/>
                </a:schemeClr>
              </a:solidFill>
              <a:effectLst>
                <a:outerShdw blurRad="38100" dist="38100" dir="2700000" algn="tl">
                  <a:srgbClr val="000000">
                    <a:alpha val="43137"/>
                  </a:srgbClr>
                </a:outerShdw>
              </a:effectLst>
              <a:latin typeface="Segoe UI" pitchFamily="34" charset="0"/>
              <a:ea typeface="Kozuka Gothic Pro L" pitchFamily="34" charset="-128"/>
            </a:endParaRPr>
          </a:p>
        </p:txBody>
      </p:sp>
      <p:pic>
        <p:nvPicPr>
          <p:cNvPr id="35" name="Picture 2" descr="D:\DVD_ART36\Artwork_Imagery\Icons - Illustrations\_ VIRTUALIZATION ICONS\Desktop Virtualization.png"/>
          <p:cNvPicPr>
            <a:picLocks noChangeAspect="1" noChangeArrowheads="1"/>
          </p:cNvPicPr>
          <p:nvPr/>
        </p:nvPicPr>
        <p:blipFill>
          <a:blip r:embed="rId3">
            <a:grayscl/>
          </a:blip>
          <a:srcRect/>
          <a:stretch>
            <a:fillRect/>
          </a:stretch>
        </p:blipFill>
        <p:spPr bwMode="auto">
          <a:xfrm>
            <a:off x="609600" y="1447800"/>
            <a:ext cx="2307010" cy="1437302"/>
          </a:xfrm>
          <a:prstGeom prst="rect">
            <a:avLst/>
          </a:prstGeom>
          <a:ln>
            <a:noFill/>
          </a:ln>
          <a:effectLst>
            <a:outerShdw blurRad="292100" dist="139700" dir="2700000" algn="tl" rotWithShape="0">
              <a:srgbClr val="333333">
                <a:alpha val="65000"/>
              </a:srgbClr>
            </a:outerShdw>
          </a:effectLst>
        </p:spPr>
      </p:pic>
      <p:pic>
        <p:nvPicPr>
          <p:cNvPr id="36" name="Picture 3" descr="D:\DVD_ART36\Artwork_Imagery\Icons - Illustrations\_ VIRTUALIZATION ICONS\Application Virtual.png"/>
          <p:cNvPicPr>
            <a:picLocks noChangeAspect="1" noChangeArrowheads="1"/>
          </p:cNvPicPr>
          <p:nvPr/>
        </p:nvPicPr>
        <p:blipFill>
          <a:blip r:embed="rId4"/>
          <a:srcRect/>
          <a:stretch>
            <a:fillRect/>
          </a:stretch>
        </p:blipFill>
        <p:spPr bwMode="auto">
          <a:xfrm>
            <a:off x="6569076" y="1430769"/>
            <a:ext cx="1431924" cy="1609725"/>
          </a:xfrm>
          <a:prstGeom prst="rect">
            <a:avLst/>
          </a:prstGeom>
          <a:ln>
            <a:noFill/>
          </a:ln>
          <a:effectLst>
            <a:outerShdw blurRad="292100" dist="139700" dir="2700000" algn="tl" rotWithShape="0">
              <a:srgbClr val="333333">
                <a:alpha val="65000"/>
              </a:srgbClr>
            </a:outerShdw>
          </a:effectLst>
        </p:spPr>
      </p:pic>
      <p:pic>
        <p:nvPicPr>
          <p:cNvPr id="37" name="Picture 4" descr="D:\DVD_ART36\Artwork_Imagery\Icons - Illustrations\_ VIRTUALIZATION ICONS\7_Servers.png"/>
          <p:cNvPicPr>
            <a:picLocks noChangeAspect="1" noChangeArrowheads="1"/>
          </p:cNvPicPr>
          <p:nvPr/>
        </p:nvPicPr>
        <p:blipFill>
          <a:blip r:embed="rId5">
            <a:duotone>
              <a:prstClr val="black"/>
              <a:schemeClr val="accent6">
                <a:tint val="45000"/>
                <a:satMod val="400000"/>
              </a:schemeClr>
            </a:duotone>
          </a:blip>
          <a:srcRect/>
          <a:stretch>
            <a:fillRect/>
          </a:stretch>
        </p:blipFill>
        <p:spPr bwMode="auto">
          <a:xfrm>
            <a:off x="3505333" y="1402865"/>
            <a:ext cx="2133330" cy="1733602"/>
          </a:xfrm>
          <a:prstGeom prst="rect">
            <a:avLst/>
          </a:prstGeom>
          <a:ln>
            <a:noFill/>
          </a:ln>
          <a:effectLst>
            <a:outerShdw blurRad="292100" dist="139700" dir="2700000" algn="tl" rotWithShape="0">
              <a:srgbClr val="333333">
                <a:alpha val="65000"/>
              </a:srgbClr>
            </a:outerShdw>
          </a:effectLst>
        </p:spPr>
      </p:pic>
      <p:pic>
        <p:nvPicPr>
          <p:cNvPr id="38" name="Picture 3" descr="C:\Users\aheaton\Desktop\Artwork_Imagery\Icons - Illustrations\software boxes\software CD product package.png"/>
          <p:cNvPicPr>
            <a:picLocks noChangeAspect="1" noChangeArrowheads="1"/>
          </p:cNvPicPr>
          <p:nvPr/>
        </p:nvPicPr>
        <p:blipFill>
          <a:blip r:embed="rId6" cstate="print"/>
          <a:srcRect/>
          <a:stretch>
            <a:fillRect/>
          </a:stretch>
        </p:blipFill>
        <p:spPr bwMode="auto">
          <a:xfrm>
            <a:off x="1275193" y="1640407"/>
            <a:ext cx="683674" cy="470816"/>
          </a:xfrm>
          <a:prstGeom prst="rect">
            <a:avLst/>
          </a:prstGeom>
          <a:noFill/>
        </p:spPr>
      </p:pic>
      <p:pic>
        <p:nvPicPr>
          <p:cNvPr id="39" name="Picture 2" descr="C:\Users\chajones\Desktop\Logo-MSAV.png"/>
          <p:cNvPicPr>
            <a:picLocks noChangeAspect="1" noChangeArrowheads="1"/>
          </p:cNvPicPr>
          <p:nvPr/>
        </p:nvPicPr>
        <p:blipFill>
          <a:blip r:embed="rId7" cstate="print"/>
          <a:stretch>
            <a:fillRect/>
          </a:stretch>
        </p:blipFill>
        <p:spPr bwMode="auto">
          <a:xfrm>
            <a:off x="6248400" y="5117922"/>
            <a:ext cx="2209800" cy="573888"/>
          </a:xfrm>
          <a:prstGeom prst="rect">
            <a:avLst/>
          </a:prstGeom>
          <a:ln>
            <a:noFill/>
          </a:ln>
          <a:effectLst>
            <a:outerShdw blurRad="292100" dist="139700" dir="2700000" algn="tl" rotWithShape="0">
              <a:srgbClr val="333333">
                <a:alpha val="65000"/>
              </a:srgbClr>
            </a:outerShdw>
          </a:effectLst>
        </p:spPr>
      </p:pic>
      <p:pic>
        <p:nvPicPr>
          <p:cNvPr id="40" name="Picture 2"/>
          <p:cNvPicPr>
            <a:picLocks noChangeAspect="1" noChangeArrowheads="1"/>
          </p:cNvPicPr>
          <p:nvPr/>
        </p:nvPicPr>
        <p:blipFill>
          <a:blip r:embed="rId8"/>
          <a:srcRect/>
          <a:stretch>
            <a:fillRect/>
          </a:stretch>
        </p:blipFill>
        <p:spPr bwMode="auto">
          <a:xfrm>
            <a:off x="3253260" y="5441855"/>
            <a:ext cx="2187389" cy="515765"/>
          </a:xfrm>
          <a:prstGeom prst="rect">
            <a:avLst/>
          </a:prstGeom>
          <a:ln>
            <a:noFill/>
          </a:ln>
          <a:effectLst>
            <a:outerShdw blurRad="292100" dist="139700" dir="2700000" algn="tl" rotWithShape="0">
              <a:srgbClr val="333333">
                <a:alpha val="65000"/>
              </a:srgbClr>
            </a:outerShdw>
          </a:effectLst>
        </p:spPr>
      </p:pic>
      <p:pic>
        <p:nvPicPr>
          <p:cNvPr id="41" name="Picture 3"/>
          <p:cNvPicPr>
            <a:picLocks noChangeAspect="1" noChangeArrowheads="1"/>
          </p:cNvPicPr>
          <p:nvPr/>
        </p:nvPicPr>
        <p:blipFill>
          <a:blip r:embed="rId9"/>
          <a:srcRect/>
          <a:stretch>
            <a:fillRect/>
          </a:stretch>
        </p:blipFill>
        <p:spPr bwMode="auto">
          <a:xfrm>
            <a:off x="3343468" y="4918311"/>
            <a:ext cx="2897883" cy="41568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04800" y="103979"/>
            <a:ext cx="6781800"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Application Delivery Options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6529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smtClean="0">
                <a:latin typeface="Segoe UI" pitchFamily="34" charset="0"/>
                <a:ea typeface="Segoe UI" pitchFamily="34" charset="0"/>
                <a:cs typeface="Segoe UI" pitchFamily="34" charset="0"/>
              </a:rPr>
              <a:t>Best: Application Virtualization with Configuration Manager 2007</a:t>
            </a: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Good: Traditional Software Distribution</a:t>
            </a:r>
          </a:p>
          <a:p>
            <a:endParaRPr lang="en-US" dirty="0" smtClean="0">
              <a:latin typeface="Segoe UI" pitchFamily="34" charset="0"/>
              <a:ea typeface="Segoe UI" pitchFamily="34" charset="0"/>
              <a:cs typeface="Segoe UI" pitchFamily="34" charset="0"/>
            </a:endParaRPr>
          </a:p>
        </p:txBody>
      </p:sp>
      <p:sp>
        <p:nvSpPr>
          <p:cNvPr id="7" name="Rounded Rectangle 6"/>
          <p:cNvSpPr/>
          <p:nvPr/>
        </p:nvSpPr>
        <p:spPr bwMode="auto">
          <a:xfrm>
            <a:off x="533400" y="6059075"/>
            <a:ext cx="8458200" cy="570325"/>
          </a:xfrm>
          <a:prstGeom prst="roundRect">
            <a:avLst>
              <a:gd name="adj" fmla="val 17989"/>
            </a:avLst>
          </a:prstGeom>
          <a:gradFill flip="none" rotWithShape="1">
            <a:gsLst>
              <a:gs pos="0">
                <a:srgbClr val="FFC000">
                  <a:tint val="66000"/>
                  <a:satMod val="160000"/>
                  <a:alpha val="0"/>
                </a:srgbClr>
              </a:gs>
              <a:gs pos="50000">
                <a:srgbClr val="0070C0">
                  <a:lumMod val="60000"/>
                  <a:lumOff val="40000"/>
                  <a:alpha val="0"/>
                </a:srgbClr>
              </a:gs>
              <a:gs pos="100000">
                <a:srgbClr val="0070C0">
                  <a:lumMod val="75000"/>
                </a:srgbClr>
              </a:gs>
            </a:gsLst>
            <a:lin ang="10800000" scaled="1"/>
            <a:tileRect/>
          </a:gradFill>
          <a:ln w="6350" cap="flat" cmpd="sng" algn="ctr">
            <a:gradFill>
              <a:gsLst>
                <a:gs pos="0">
                  <a:srgbClr val="FFC000">
                    <a:tint val="66000"/>
                    <a:satMod val="160000"/>
                    <a:alpha val="0"/>
                  </a:srgbClr>
                </a:gs>
                <a:gs pos="50000">
                  <a:srgbClr val="0070C0">
                    <a:lumMod val="60000"/>
                    <a:lumOff val="40000"/>
                    <a:alpha val="33000"/>
                  </a:srgbClr>
                </a:gs>
                <a:gs pos="100000">
                  <a:srgbClr val="0070C0">
                    <a:lumMod val="40000"/>
                    <a:lumOff val="60000"/>
                  </a:srgbClr>
                </a:gs>
              </a:gsLst>
              <a:lin ang="7800000" scaled="0"/>
            </a:gra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0" rIns="82305" bIns="0" numCol="1" rtlCol="0" anchor="ctr" anchorCtr="0" compatLnSpc="1">
            <a:prstTxWarp prst="textNoShape">
              <a:avLst/>
            </a:prstTxWarp>
          </a:bodyPr>
          <a:lstStyle/>
          <a:p>
            <a:pPr marL="380985" lvl="1" indent="-395288" defTabSz="914400" fontAlgn="base">
              <a:lnSpc>
                <a:spcPct val="90000"/>
              </a:lnSpc>
              <a:spcBef>
                <a:spcPct val="0"/>
              </a:spcBef>
              <a:spcAft>
                <a:spcPts val="1620"/>
              </a:spcAft>
              <a:buClr>
                <a:srgbClr val="FFFFFF"/>
              </a:buClr>
              <a:buSzPct val="95000"/>
              <a:tabLst>
                <a:tab pos="513595" algn="l"/>
              </a:tabLst>
              <a:defRPr/>
            </a:pPr>
            <a:r>
              <a:rPr lang="en-US" altLang="zh-CN" sz="2400" b="1" kern="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rPr>
              <a:t>Outcome: Easy to Update, Re-provision and Track Usage</a:t>
            </a:r>
            <a:endParaRPr kumimoji="0" lang="en-US" altLang="zh-CN" sz="2400" b="0" i="0" u="none" strike="noStrike" kern="0" cap="none" spc="0" normalizeH="0" baseline="0" noProof="0" dirty="0" smtClean="0">
              <a:ln w="3175">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uLnTx/>
              <a:uFillTx/>
              <a:latin typeface="Segoe UI" pitchFamily="34" charset="0"/>
              <a:cs typeface="Segoe UI"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6981" y="229035"/>
            <a:ext cx="1926952" cy="89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Isosceles Triangle 12"/>
          <p:cNvSpPr/>
          <p:nvPr/>
        </p:nvSpPr>
        <p:spPr>
          <a:xfrm rot="10800000">
            <a:off x="8521998" y="112542"/>
            <a:ext cx="263838" cy="309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pic>
        <p:nvPicPr>
          <p:cNvPr id="14" name="Picture 2" descr="C:\Users\chajones\Desktop\Logo-MSAV.png"/>
          <p:cNvPicPr>
            <a:picLocks noChangeAspect="1" noChangeArrowheads="1"/>
          </p:cNvPicPr>
          <p:nvPr/>
        </p:nvPicPr>
        <p:blipFill>
          <a:blip r:embed="rId4" cstate="print"/>
          <a:stretch>
            <a:fillRect/>
          </a:stretch>
        </p:blipFill>
        <p:spPr bwMode="auto">
          <a:xfrm>
            <a:off x="914400" y="2895600"/>
            <a:ext cx="1778299" cy="461828"/>
          </a:xfrm>
          <a:prstGeom prst="rect">
            <a:avLst/>
          </a:prstGeom>
          <a:ln>
            <a:noFill/>
          </a:ln>
          <a:effectLst>
            <a:outerShdw blurRad="292100" dist="139700" dir="2700000" algn="tl" rotWithShape="0">
              <a:srgbClr val="333333">
                <a:alpha val="65000"/>
              </a:srgbClr>
            </a:outerShdw>
          </a:effectLst>
        </p:spPr>
      </p:pic>
      <p:pic>
        <p:nvPicPr>
          <p:cNvPr id="15" name="Picture 14" descr="C:\Users\Public\Pictures\DVD_ART35\Logos\System Center\System Center generic brand Grid h r.png"/>
          <p:cNvPicPr>
            <a:picLocks noChangeAspect="1" noChangeArrowheads="1"/>
          </p:cNvPicPr>
          <p:nvPr/>
        </p:nvPicPr>
        <p:blipFill>
          <a:blip r:embed="rId5" cstate="print"/>
          <a:srcRect/>
          <a:stretch>
            <a:fillRect/>
          </a:stretch>
        </p:blipFill>
        <p:spPr bwMode="auto">
          <a:xfrm>
            <a:off x="2879366" y="2919311"/>
            <a:ext cx="2089089" cy="47732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92526" y="112542"/>
            <a:ext cx="6236873" cy="1323439"/>
          </a:xfrm>
          <a:prstGeom prst="rect">
            <a:avLst/>
          </a:prstGeom>
        </p:spPr>
        <p:txBody>
          <a:bodyPr wrap="square">
            <a:spAutoFit/>
          </a:bodyPr>
          <a:lstStyle/>
          <a:p>
            <a:pPr lvl="0"/>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Step </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6: Manage Applications Usage and Licensing</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2567584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69308" y="1447800"/>
            <a:ext cx="6019800" cy="923330"/>
          </a:xfrm>
          <a:prstGeom prst="rect">
            <a:avLst/>
          </a:prstGeom>
        </p:spPr>
        <p:txBody>
          <a:bodyPr wrap="square">
            <a:spAutoFit/>
          </a:bodyPr>
          <a:lstStyle/>
          <a:p>
            <a:pPr lvl="0">
              <a:defRPr/>
            </a:pPr>
            <a:r>
              <a:rPr lang="en-US" sz="5400" kern="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Windows 7</a:t>
            </a:r>
            <a:endParaRPr kumimoji="0" lang="en-AU" sz="28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3222424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Overview and Customer Needs</a:t>
            </a:r>
          </a:p>
        </p:txBody>
      </p:sp>
      <p:sp>
        <p:nvSpPr>
          <p:cNvPr id="3" name="Content Placeholder 2"/>
          <p:cNvSpPr>
            <a:spLocks noGrp="1"/>
          </p:cNvSpPr>
          <p:nvPr>
            <p:ph idx="1"/>
          </p:nvPr>
        </p:nvSpPr>
        <p:spPr/>
        <p:txBody>
          <a:bodyPr>
            <a:normAutofit fontScale="92500" lnSpcReduction="10000"/>
          </a:bodyPr>
          <a:lstStyle/>
          <a:p>
            <a:pPr>
              <a:buClr>
                <a:schemeClr val="bg1"/>
              </a:buClr>
              <a:buFontTx/>
              <a:buChar char="•"/>
            </a:pPr>
            <a:r>
              <a:rPr lang="en-US" dirty="0" smtClean="0">
                <a:latin typeface="Segoe UI" pitchFamily="34" charset="0"/>
                <a:ea typeface="Segoe UI" pitchFamily="34" charset="0"/>
                <a:cs typeface="Segoe UI" pitchFamily="34" charset="0"/>
              </a:rPr>
              <a:t>Applications Must Run on Your Next Version of Windows</a:t>
            </a:r>
          </a:p>
          <a:p>
            <a:pPr>
              <a:buClr>
                <a:schemeClr val="bg1"/>
              </a:buClr>
              <a:buFontTx/>
              <a:buChar char="•"/>
            </a:pPr>
            <a:r>
              <a:rPr lang="en-US" dirty="0">
                <a:latin typeface="Segoe UI" pitchFamily="34" charset="0"/>
                <a:ea typeface="Segoe UI" pitchFamily="34" charset="0"/>
                <a:cs typeface="Segoe UI" pitchFamily="34" charset="0"/>
              </a:rPr>
              <a:t>There are several techniques to remediate applications</a:t>
            </a:r>
          </a:p>
          <a:p>
            <a:pPr lvl="1">
              <a:buClr>
                <a:schemeClr val="bg1"/>
              </a:buClr>
              <a:buFontTx/>
              <a:buChar char="•"/>
            </a:pPr>
            <a:r>
              <a:rPr lang="en-US" dirty="0">
                <a:latin typeface="Segoe UI" pitchFamily="34" charset="0"/>
                <a:ea typeface="Segoe UI" pitchFamily="34" charset="0"/>
                <a:cs typeface="Segoe UI" pitchFamily="34" charset="0"/>
              </a:rPr>
              <a:t>Updating the source code when available</a:t>
            </a:r>
          </a:p>
          <a:p>
            <a:pPr lvl="1">
              <a:buClr>
                <a:schemeClr val="bg1"/>
              </a:buClr>
              <a:buFontTx/>
              <a:buChar char="•"/>
            </a:pPr>
            <a:r>
              <a:rPr lang="en-US" dirty="0">
                <a:latin typeface="Segoe UI" pitchFamily="34" charset="0"/>
                <a:ea typeface="Segoe UI" pitchFamily="34" charset="0"/>
                <a:cs typeface="Segoe UI" pitchFamily="34" charset="0"/>
              </a:rPr>
              <a:t>Utilizing shimming infrastructure in Windows</a:t>
            </a:r>
          </a:p>
          <a:p>
            <a:pPr lvl="1">
              <a:buClr>
                <a:schemeClr val="bg1"/>
              </a:buClr>
              <a:buFontTx/>
              <a:buChar char="•"/>
            </a:pPr>
            <a:r>
              <a:rPr lang="en-US" dirty="0">
                <a:latin typeface="Segoe UI" pitchFamily="34" charset="0"/>
                <a:ea typeface="Segoe UI" pitchFamily="34" charset="0"/>
                <a:cs typeface="Segoe UI" pitchFamily="34" charset="0"/>
              </a:rPr>
              <a:t>Modifying policies or settings</a:t>
            </a:r>
          </a:p>
          <a:p>
            <a:pPr lvl="1">
              <a:buClr>
                <a:schemeClr val="bg1"/>
              </a:buClr>
              <a:buFontTx/>
              <a:buChar char="•"/>
            </a:pPr>
            <a:r>
              <a:rPr lang="en-US" dirty="0">
                <a:latin typeface="Segoe UI" pitchFamily="34" charset="0"/>
                <a:ea typeface="Segoe UI" pitchFamily="34" charset="0"/>
                <a:cs typeface="Segoe UI" pitchFamily="34" charset="0"/>
              </a:rPr>
              <a:t>Employing virtualization </a:t>
            </a:r>
            <a:r>
              <a:rPr lang="en-US" dirty="0" smtClean="0">
                <a:latin typeface="Segoe UI" pitchFamily="34" charset="0"/>
                <a:ea typeface="Segoe UI" pitchFamily="34" charset="0"/>
                <a:cs typeface="Segoe UI" pitchFamily="34" charset="0"/>
              </a:rPr>
              <a:t>technologies</a:t>
            </a:r>
            <a:endParaRPr lang="en-US" dirty="0">
              <a:latin typeface="Segoe UI" pitchFamily="34" charset="0"/>
              <a:ea typeface="Segoe UI" pitchFamily="34" charset="0"/>
              <a:cs typeface="Segoe UI" pitchFamily="34" charset="0"/>
            </a:endParaRPr>
          </a:p>
          <a:p>
            <a:pPr>
              <a:buClr>
                <a:schemeClr val="bg1"/>
              </a:buClr>
              <a:buFontTx/>
              <a:buChar char="•"/>
            </a:pPr>
            <a:r>
              <a:rPr lang="en-US" dirty="0">
                <a:latin typeface="Segoe UI" pitchFamily="34" charset="0"/>
                <a:ea typeface="Segoe UI" pitchFamily="34" charset="0"/>
                <a:cs typeface="Segoe UI" pitchFamily="34" charset="0"/>
              </a:rPr>
              <a:t>Applications should be rationalized before the remediation phase</a:t>
            </a:r>
          </a:p>
          <a:p>
            <a:pPr lvl="1">
              <a:buClr>
                <a:schemeClr val="bg1"/>
              </a:buClr>
              <a:buFontTx/>
              <a:buChar char="•"/>
            </a:pPr>
            <a:r>
              <a:rPr lang="en-US" b="1" dirty="0">
                <a:latin typeface="Segoe UI" pitchFamily="34" charset="0"/>
                <a:ea typeface="Segoe UI" pitchFamily="34" charset="0"/>
                <a:cs typeface="Segoe UI" pitchFamily="34" charset="0"/>
              </a:rPr>
              <a:t>It is cheaper to fix fewer applications</a:t>
            </a:r>
          </a:p>
          <a:p>
            <a:endParaRPr lang="en-US" dirty="0" smtClean="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95132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Understand the Operating Environment</a:t>
            </a:r>
          </a:p>
        </p:txBody>
      </p:sp>
      <p:sp>
        <p:nvSpPr>
          <p:cNvPr id="4" name="Text Placeholder 3"/>
          <p:cNvSpPr>
            <a:spLocks noGrp="1"/>
          </p:cNvSpPr>
          <p:nvPr>
            <p:ph idx="1"/>
          </p:nvPr>
        </p:nvSpPr>
        <p:spPr/>
        <p:txBody>
          <a:bodyPr>
            <a:noAutofit/>
          </a:bodyPr>
          <a:lstStyle/>
          <a:p>
            <a:pPr>
              <a:buBlip>
                <a:blip r:embed="rId2"/>
              </a:buBlip>
            </a:pPr>
            <a:r>
              <a:rPr lang="en-US" dirty="0">
                <a:latin typeface="Segoe UI" pitchFamily="34" charset="0"/>
                <a:ea typeface="Segoe UI" pitchFamily="34" charset="0"/>
                <a:cs typeface="Segoe UI" pitchFamily="34" charset="0"/>
              </a:rPr>
              <a:t>An Organization’s Configuration has Significant Compatibility Impact:</a:t>
            </a:r>
          </a:p>
          <a:p>
            <a:pPr>
              <a:buFont typeface="Arial" pitchFamily="34" charset="0"/>
              <a:buChar char="•"/>
            </a:pPr>
            <a:r>
              <a:rPr lang="en-US" sz="2400" dirty="0" smtClean="0">
                <a:latin typeface="Segoe UI" pitchFamily="34" charset="0"/>
                <a:ea typeface="Segoe UI" pitchFamily="34" charset="0"/>
                <a:cs typeface="Segoe UI" pitchFamily="34" charset="0"/>
              </a:rPr>
              <a:t>Are your users running as Standard Users?</a:t>
            </a:r>
          </a:p>
          <a:p>
            <a:pPr lvl="1"/>
            <a:r>
              <a:rPr lang="en-US" sz="2000" dirty="0" smtClean="0">
                <a:latin typeface="Segoe UI" pitchFamily="34" charset="0"/>
                <a:ea typeface="Segoe UI" pitchFamily="34" charset="0"/>
                <a:cs typeface="Segoe UI" pitchFamily="34" charset="0"/>
              </a:rPr>
              <a:t>Organizations running as standard users today have significantly fewer issues migrating to Windows Vista or Windows 7</a:t>
            </a:r>
          </a:p>
          <a:p>
            <a:pPr>
              <a:buFont typeface="Arial" pitchFamily="34" charset="0"/>
              <a:buChar char="•"/>
            </a:pPr>
            <a:r>
              <a:rPr lang="en-US" sz="2400" dirty="0" smtClean="0">
                <a:latin typeface="Segoe UI" pitchFamily="34" charset="0"/>
                <a:ea typeface="Segoe UI" pitchFamily="34" charset="0"/>
                <a:cs typeface="Segoe UI" pitchFamily="34" charset="0"/>
              </a:rPr>
              <a:t>Do you have many mobile users?</a:t>
            </a:r>
          </a:p>
          <a:p>
            <a:pPr lvl="1"/>
            <a:r>
              <a:rPr lang="en-US" sz="2000" dirty="0" smtClean="0">
                <a:latin typeface="Segoe UI" pitchFamily="34" charset="0"/>
                <a:ea typeface="Segoe UI" pitchFamily="34" charset="0"/>
                <a:cs typeface="Segoe UI" pitchFamily="34" charset="0"/>
              </a:rPr>
              <a:t>Remediation can vary for frequently disconnected users</a:t>
            </a:r>
          </a:p>
          <a:p>
            <a:pPr>
              <a:buFont typeface="Arial" pitchFamily="34" charset="0"/>
              <a:buChar char="•"/>
            </a:pPr>
            <a:r>
              <a:rPr lang="en-US" sz="2400" dirty="0" smtClean="0">
                <a:latin typeface="Segoe UI" pitchFamily="34" charset="0"/>
                <a:ea typeface="Segoe UI" pitchFamily="34" charset="0"/>
                <a:cs typeface="Segoe UI" pitchFamily="34" charset="0"/>
              </a:rPr>
              <a:t>Do you have an application deployment infrastructure?</a:t>
            </a:r>
          </a:p>
          <a:p>
            <a:pPr lvl="1"/>
            <a:r>
              <a:rPr lang="en-US" sz="2000" dirty="0" smtClean="0">
                <a:latin typeface="Segoe UI" pitchFamily="34" charset="0"/>
                <a:ea typeface="Segoe UI" pitchFamily="34" charset="0"/>
                <a:cs typeface="Segoe UI" pitchFamily="34" charset="0"/>
              </a:rPr>
              <a:t>Some remediation technologies depend on this</a:t>
            </a:r>
          </a:p>
          <a:p>
            <a:pPr>
              <a:buFont typeface="Arial" pitchFamily="34" charset="0"/>
              <a:buChar char="•"/>
            </a:pPr>
            <a:r>
              <a:rPr lang="en-US" sz="2400" dirty="0" smtClean="0">
                <a:latin typeface="Segoe UI" pitchFamily="34" charset="0"/>
                <a:ea typeface="Segoe UI" pitchFamily="34" charset="0"/>
                <a:cs typeface="Segoe UI" pitchFamily="34" charset="0"/>
              </a:rPr>
              <a:t>What is your desired configuration?</a:t>
            </a:r>
          </a:p>
          <a:p>
            <a:pPr lvl="1"/>
            <a:r>
              <a:rPr lang="en-US" sz="2000" dirty="0" smtClean="0">
                <a:latin typeface="Segoe UI" pitchFamily="34" charset="0"/>
                <a:ea typeface="Segoe UI" pitchFamily="34" charset="0"/>
                <a:cs typeface="Segoe UI" pitchFamily="34" charset="0"/>
              </a:rPr>
              <a:t>Settings and configuration you would like to update</a:t>
            </a:r>
          </a:p>
        </p:txBody>
      </p:sp>
    </p:spTree>
    <p:extLst>
      <p:ext uri="{BB962C8B-B14F-4D97-AF65-F5344CB8AC3E}">
        <p14:creationId xmlns:p14="http://schemas.microsoft.com/office/powerpoint/2010/main" val="234863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Choosing Remediation Techniques</a:t>
            </a:r>
          </a:p>
        </p:txBody>
      </p:sp>
      <p:sp>
        <p:nvSpPr>
          <p:cNvPr id="3" name="Content Placeholder 2"/>
          <p:cNvSpPr>
            <a:spLocks noGrp="1"/>
          </p:cNvSpPr>
          <p:nvPr>
            <p:ph idx="1"/>
          </p:nvPr>
        </p:nvSpPr>
        <p:spPr>
          <a:xfrm>
            <a:off x="457200" y="762000"/>
            <a:ext cx="8229600" cy="1524000"/>
          </a:xfrm>
        </p:spPr>
        <p:txBody>
          <a:bodyPr>
            <a:normAutofit/>
          </a:bodyPr>
          <a:lstStyle/>
          <a:p>
            <a:pPr>
              <a:buClr>
                <a:schemeClr val="bg1"/>
              </a:buClr>
              <a:buFont typeface="Arial" pitchFamily="34" charset="0"/>
              <a:buChar char="•"/>
            </a:pPr>
            <a:r>
              <a:rPr lang="en-US" sz="3000" dirty="0">
                <a:latin typeface="Segoe UI" pitchFamily="34" charset="0"/>
                <a:ea typeface="Segoe UI" pitchFamily="34" charset="0"/>
                <a:cs typeface="Segoe UI" pitchFamily="34" charset="0"/>
              </a:rPr>
              <a:t>Application Requirements Affect Remediation Techniques </a:t>
            </a:r>
          </a:p>
        </p:txBody>
      </p:sp>
      <p:sp>
        <p:nvSpPr>
          <p:cNvPr id="102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latin typeface="Segoe UI" pitchFamily="34" charset="0"/>
            </a:endParaRPr>
          </a:p>
        </p:txBody>
      </p:sp>
      <p:pic>
        <p:nvPicPr>
          <p:cNvPr id="1027" name="Picture 3"/>
          <p:cNvPicPr>
            <a:picLocks noChangeAspect="1" noChangeArrowheads="1"/>
          </p:cNvPicPr>
          <p:nvPr/>
        </p:nvPicPr>
        <p:blipFill>
          <a:blip r:embed="rId2"/>
          <a:srcRect/>
          <a:stretch>
            <a:fillRect/>
          </a:stretch>
        </p:blipFill>
        <p:spPr bwMode="auto">
          <a:xfrm>
            <a:off x="996601" y="2209800"/>
            <a:ext cx="7150797" cy="42529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238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no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Choosing Remediation Techniques (cont.)</a:t>
            </a:r>
          </a:p>
        </p:txBody>
      </p:sp>
      <p:sp>
        <p:nvSpPr>
          <p:cNvPr id="3" name="Content Placeholder 2"/>
          <p:cNvSpPr>
            <a:spLocks noGrp="1"/>
          </p:cNvSpPr>
          <p:nvPr>
            <p:ph idx="1"/>
          </p:nvPr>
        </p:nvSpPr>
        <p:spPr>
          <a:xfrm>
            <a:off x="381000" y="1295400"/>
            <a:ext cx="8229600" cy="5334000"/>
          </a:xfrm>
        </p:spPr>
        <p:txBody>
          <a:bodyPr/>
          <a:lstStyle/>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Recoding an Application</a:t>
            </a:r>
          </a:p>
          <a:p>
            <a:pPr>
              <a:buClr>
                <a:schemeClr val="bg1"/>
              </a:buClr>
              <a:buFont typeface="Arial" pitchFamily="34" charset="0"/>
              <a:buChar char="•"/>
            </a:pPr>
            <a:r>
              <a:rPr lang="en-US" dirty="0">
                <a:latin typeface="Segoe UI" pitchFamily="34" charset="0"/>
                <a:ea typeface="Segoe UI" pitchFamily="34" charset="0"/>
                <a:cs typeface="Segoe UI" pitchFamily="34" charset="0"/>
              </a:rPr>
              <a:t>When source code is available for an application, it is advisable to have it fixed</a:t>
            </a:r>
          </a:p>
          <a:p>
            <a:pPr>
              <a:buClr>
                <a:schemeClr val="bg1"/>
              </a:buClr>
              <a:buFont typeface="Arial" pitchFamily="34" charset="0"/>
              <a:buChar char="•"/>
            </a:pPr>
            <a:r>
              <a:rPr lang="en-US" dirty="0">
                <a:latin typeface="Segoe UI" pitchFamily="34" charset="0"/>
                <a:ea typeface="Segoe UI" pitchFamily="34" charset="0"/>
                <a:cs typeface="Segoe UI" pitchFamily="34" charset="0"/>
              </a:rPr>
              <a:t>Determine how and when to engage with development teams</a:t>
            </a:r>
          </a:p>
          <a:p>
            <a:pPr>
              <a:buClr>
                <a:schemeClr val="bg1"/>
              </a:buClr>
              <a:buFont typeface="Arial" pitchFamily="34" charset="0"/>
              <a:buChar char="•"/>
            </a:pPr>
            <a:r>
              <a:rPr lang="en-US" dirty="0">
                <a:latin typeface="Segoe UI" pitchFamily="34" charset="0"/>
                <a:ea typeface="Segoe UI" pitchFamily="34" charset="0"/>
                <a:cs typeface="Segoe UI" pitchFamily="34" charset="0"/>
              </a:rPr>
              <a:t>Third-party buy-a-new-one fix</a:t>
            </a:r>
          </a:p>
          <a:p>
            <a:pPr lvl="1">
              <a:buClr>
                <a:schemeClr val="bg1"/>
              </a:buClr>
              <a:buFont typeface="Arial" pitchFamily="34" charset="0"/>
              <a:buChar char="•"/>
            </a:pPr>
            <a:r>
              <a:rPr lang="en-US" dirty="0">
                <a:latin typeface="Segoe UI" pitchFamily="34" charset="0"/>
                <a:ea typeface="Segoe UI" pitchFamily="34" charset="0"/>
                <a:cs typeface="Segoe UI" pitchFamily="34" charset="0"/>
              </a:rPr>
              <a:t>Managing costs</a:t>
            </a:r>
          </a:p>
          <a:p>
            <a:pPr lvl="1">
              <a:buClr>
                <a:schemeClr val="bg1"/>
              </a:buClr>
              <a:buFont typeface="Arial" pitchFamily="34" charset="0"/>
              <a:buChar char="•"/>
            </a:pPr>
            <a:r>
              <a:rPr lang="en-US" dirty="0">
                <a:latin typeface="Segoe UI" pitchFamily="34" charset="0"/>
                <a:ea typeface="Segoe UI" pitchFamily="34" charset="0"/>
                <a:cs typeface="Segoe UI" pitchFamily="34" charset="0"/>
              </a:rPr>
              <a:t>Acquisition process</a:t>
            </a:r>
          </a:p>
          <a:p>
            <a:endParaRPr lang="en-US" dirty="0" smtClean="0">
              <a:latin typeface="Segoe UI" pitchFamily="34" charset="0"/>
              <a:ea typeface="Segoe UI" pitchFamily="34" charset="0"/>
              <a:cs typeface="Segoe UI" pitchFamily="34" charset="0"/>
            </a:endParaRPr>
          </a:p>
        </p:txBody>
      </p:sp>
      <p:pic>
        <p:nvPicPr>
          <p:cNvPr id="72706" name="Picture 2" descr="F:\DVD_ART34\Artwork_Imagery\Icons - Illustrations\_WINDOWS VISTA ICONS\Cog Wheel Gear.png"/>
          <p:cNvPicPr>
            <a:picLocks noChangeAspect="1" noChangeArrowheads="1"/>
          </p:cNvPicPr>
          <p:nvPr/>
        </p:nvPicPr>
        <p:blipFill>
          <a:blip r:embed="rId3"/>
          <a:srcRect/>
          <a:stretch>
            <a:fillRect/>
          </a:stretch>
        </p:blipFill>
        <p:spPr bwMode="auto">
          <a:xfrm>
            <a:off x="6705600" y="4114800"/>
            <a:ext cx="1828800"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8758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Virtualization Technologies</a:t>
            </a:r>
          </a:p>
        </p:txBody>
      </p:sp>
      <p:sp>
        <p:nvSpPr>
          <p:cNvPr id="4" name="Text Placeholder 3"/>
          <p:cNvSpPr>
            <a:spLocks noGrp="1"/>
          </p:cNvSpPr>
          <p:nvPr>
            <p:ph idx="1"/>
          </p:nvPr>
        </p:nvSpPr>
        <p:spPr/>
        <p:txBody>
          <a:bodyPr/>
          <a:lstStyle/>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Application Virtualization</a:t>
            </a:r>
          </a:p>
          <a:p>
            <a:pPr lvl="1">
              <a:buClr>
                <a:schemeClr val="bg1"/>
              </a:buClr>
              <a:buFont typeface="Arial" pitchFamily="34" charset="0"/>
              <a:buChar char="•"/>
            </a:pPr>
            <a:r>
              <a:rPr lang="en-US" dirty="0" smtClean="0">
                <a:latin typeface="Segoe UI" pitchFamily="34" charset="0"/>
                <a:ea typeface="Segoe UI" pitchFamily="34" charset="0"/>
                <a:cs typeface="Segoe UI" pitchFamily="34" charset="0"/>
              </a:rPr>
              <a:t>Microsoft App-V</a:t>
            </a:r>
          </a:p>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Machine Virtualization</a:t>
            </a:r>
          </a:p>
          <a:p>
            <a:pPr lvl="1">
              <a:buClr>
                <a:schemeClr val="bg1"/>
              </a:buClr>
              <a:buFont typeface="Arial" pitchFamily="34" charset="0"/>
              <a:buChar char="•"/>
            </a:pPr>
            <a:r>
              <a:rPr lang="en-US" dirty="0" smtClean="0">
                <a:latin typeface="Segoe UI" pitchFamily="34" charset="0"/>
                <a:ea typeface="Segoe UI" pitchFamily="34" charset="0"/>
                <a:cs typeface="Segoe UI" pitchFamily="34" charset="0"/>
              </a:rPr>
              <a:t>Virtual PC</a:t>
            </a:r>
          </a:p>
          <a:p>
            <a:pPr lvl="1">
              <a:buClr>
                <a:schemeClr val="bg1"/>
              </a:buClr>
              <a:buFont typeface="Arial" pitchFamily="34" charset="0"/>
              <a:buChar char="•"/>
            </a:pPr>
            <a:r>
              <a:rPr lang="en-US" dirty="0" smtClean="0">
                <a:latin typeface="Segoe UI" pitchFamily="34" charset="0"/>
                <a:ea typeface="Segoe UI" pitchFamily="34" charset="0"/>
                <a:cs typeface="Segoe UI" pitchFamily="34" charset="0"/>
              </a:rPr>
              <a:t>MED-V</a:t>
            </a:r>
          </a:p>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Presentation Virtualization</a:t>
            </a:r>
          </a:p>
          <a:p>
            <a:pPr lvl="1">
              <a:buClr>
                <a:schemeClr val="bg1"/>
              </a:buClr>
              <a:buFont typeface="Arial" pitchFamily="34" charset="0"/>
              <a:buChar char="•"/>
            </a:pPr>
            <a:r>
              <a:rPr lang="en-US" dirty="0" smtClean="0">
                <a:latin typeface="Segoe UI" pitchFamily="34" charset="0"/>
                <a:ea typeface="Segoe UI" pitchFamily="34" charset="0"/>
                <a:cs typeface="Segoe UI" pitchFamily="34" charset="0"/>
              </a:rPr>
              <a:t>Terminal Services</a:t>
            </a:r>
          </a:p>
          <a:p>
            <a:pPr lvl="1">
              <a:buClr>
                <a:schemeClr val="bg1"/>
              </a:buClr>
              <a:buFont typeface="Arial" pitchFamily="34" charset="0"/>
              <a:buChar char="•"/>
            </a:pPr>
            <a:r>
              <a:rPr lang="en-US" dirty="0" smtClean="0">
                <a:latin typeface="Segoe UI" pitchFamily="34" charset="0"/>
                <a:ea typeface="Segoe UI" pitchFamily="34" charset="0"/>
                <a:cs typeface="Segoe UI" pitchFamily="34" charset="0"/>
              </a:rPr>
              <a:t>Citrix</a:t>
            </a:r>
            <a:endParaRPr lang="en-US" dirty="0">
              <a:latin typeface="Segoe UI" pitchFamily="34" charset="0"/>
              <a:ea typeface="Segoe UI" pitchFamily="34" charset="0"/>
              <a:cs typeface="Segoe UI" pitchFamily="34" charset="0"/>
            </a:endParaRPr>
          </a:p>
        </p:txBody>
      </p:sp>
      <p:pic>
        <p:nvPicPr>
          <p:cNvPr id="5" name="Picture 2" descr="C:\Users\chajones\Desktop\Logo-MSAV.png"/>
          <p:cNvPicPr>
            <a:picLocks noChangeAspect="1" noChangeArrowheads="1"/>
          </p:cNvPicPr>
          <p:nvPr/>
        </p:nvPicPr>
        <p:blipFill>
          <a:blip r:embed="rId2" cstate="print"/>
          <a:stretch>
            <a:fillRect/>
          </a:stretch>
        </p:blipFill>
        <p:spPr bwMode="auto">
          <a:xfrm>
            <a:off x="6248400" y="1676400"/>
            <a:ext cx="1778299" cy="461828"/>
          </a:xfrm>
          <a:prstGeom prst="rect">
            <a:avLst/>
          </a:prstGeom>
          <a:ln>
            <a:noFill/>
          </a:ln>
          <a:effectLst>
            <a:outerShdw blurRad="292100" dist="139700" dir="2700000" algn="tl" rotWithShape="0">
              <a:srgbClr val="333333">
                <a:alpha val="65000"/>
              </a:srgbClr>
            </a:outerShdw>
          </a:effectLst>
        </p:spPr>
      </p:pic>
      <p:pic>
        <p:nvPicPr>
          <p:cNvPr id="6" name="Picture 3" descr="C:\kidaro\review\images\logos\EDVwithicon_wht.png"/>
          <p:cNvPicPr>
            <a:picLocks noChangeAspect="1" noChangeArrowheads="1"/>
          </p:cNvPicPr>
          <p:nvPr/>
        </p:nvPicPr>
        <p:blipFill>
          <a:blip r:embed="rId3" cstate="print"/>
          <a:srcRect/>
          <a:stretch>
            <a:fillRect/>
          </a:stretch>
        </p:blipFill>
        <p:spPr bwMode="auto">
          <a:xfrm>
            <a:off x="6248400" y="2895600"/>
            <a:ext cx="2362200" cy="487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926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Desktop vs. Application Virtualization</a:t>
            </a:r>
            <a:endParaRPr lang="he-IL"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endParaRPr>
          </a:p>
        </p:txBody>
      </p:sp>
      <p:sp>
        <p:nvSpPr>
          <p:cNvPr id="18" name="Rounded Rectangle 17"/>
          <p:cNvSpPr/>
          <p:nvPr/>
        </p:nvSpPr>
        <p:spPr>
          <a:xfrm>
            <a:off x="3546565" y="2706401"/>
            <a:ext cx="2286000" cy="838200"/>
          </a:xfrm>
          <a:prstGeom prst="roundRect">
            <a:avLst/>
          </a:prstGeom>
          <a:gradFill flip="none" rotWithShape="1">
            <a:gsLst>
              <a:gs pos="20000">
                <a:schemeClr val="accent4">
                  <a:lumMod val="75000"/>
                  <a:shade val="30000"/>
                  <a:satMod val="115000"/>
                </a:schemeClr>
              </a:gs>
              <a:gs pos="50000">
                <a:schemeClr val="accent4">
                  <a:lumMod val="60000"/>
                  <a:lumOff val="40000"/>
                </a:schemeClr>
              </a:gs>
              <a:gs pos="100000">
                <a:schemeClr val="accent4">
                  <a:lumMod val="60000"/>
                  <a:lumOff val="4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spc="-100" dirty="0" smtClean="0">
                <a:solidFill>
                  <a:schemeClr val="bg1"/>
                </a:solidFill>
                <a:latin typeface="Segoe UI" pitchFamily="34" charset="0"/>
              </a:rPr>
              <a:t>Applications</a:t>
            </a:r>
          </a:p>
        </p:txBody>
      </p:sp>
      <p:sp>
        <p:nvSpPr>
          <p:cNvPr id="21" name="Rounded Rectangle 20"/>
          <p:cNvSpPr/>
          <p:nvPr/>
        </p:nvSpPr>
        <p:spPr>
          <a:xfrm>
            <a:off x="3546565" y="3620801"/>
            <a:ext cx="2286000" cy="838200"/>
          </a:xfrm>
          <a:prstGeom prst="roundRect">
            <a:avLst/>
          </a:prstGeom>
          <a:gradFill flip="none" rotWithShape="1">
            <a:gsLst>
              <a:gs pos="0">
                <a:schemeClr val="bg1">
                  <a:lumMod val="50000"/>
                  <a:shade val="30000"/>
                  <a:satMod val="115000"/>
                </a:schemeClr>
              </a:gs>
              <a:gs pos="50000">
                <a:schemeClr val="tx1">
                  <a:lumMod val="75000"/>
                  <a:lumOff val="25000"/>
                </a:schemeClr>
              </a:gs>
              <a:gs pos="100000">
                <a:schemeClr val="bg1">
                  <a:lumMod val="50000"/>
                  <a:shade val="100000"/>
                  <a:satMod val="115000"/>
                  <a:alpha val="90000"/>
                </a:schemeClr>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spc="-100" dirty="0" smtClean="0">
                <a:solidFill>
                  <a:schemeClr val="bg1"/>
                </a:solidFill>
                <a:latin typeface="Segoe UI" pitchFamily="34" charset="0"/>
              </a:rPr>
              <a:t>Operating System</a:t>
            </a:r>
          </a:p>
        </p:txBody>
      </p:sp>
      <p:sp>
        <p:nvSpPr>
          <p:cNvPr id="22" name="Rounded Rectangle 21"/>
          <p:cNvSpPr/>
          <p:nvPr/>
        </p:nvSpPr>
        <p:spPr>
          <a:xfrm>
            <a:off x="3546565" y="4572000"/>
            <a:ext cx="2286000" cy="838200"/>
          </a:xfrm>
          <a:prstGeom prst="roundRect">
            <a:avLst/>
          </a:prstGeom>
          <a:gradFill flip="none" rotWithShape="1">
            <a:gsLst>
              <a:gs pos="0">
                <a:schemeClr val="accent3">
                  <a:lumMod val="75000"/>
                  <a:shade val="30000"/>
                  <a:satMod val="115000"/>
                  <a:alpha val="60000"/>
                </a:schemeClr>
              </a:gs>
              <a:gs pos="0">
                <a:srgbClr val="334216">
                  <a:alpha val="80000"/>
                </a:srgbClr>
              </a:gs>
              <a:gs pos="100000">
                <a:srgbClr val="92D050"/>
              </a:gs>
            </a:gsLst>
            <a:lin ang="54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indent="-342900" algn="ctr" defTabSz="457200">
              <a:lnSpc>
                <a:spcPct val="90000"/>
              </a:lnSpc>
              <a:spcBef>
                <a:spcPct val="50000"/>
              </a:spcBef>
              <a:buClr>
                <a:srgbClr val="311852"/>
              </a:buClr>
              <a:buSzPct val="55000"/>
              <a:defRPr/>
            </a:pPr>
            <a:r>
              <a:rPr lang="en-US" sz="1800" spc="-100" dirty="0" smtClean="0">
                <a:solidFill>
                  <a:schemeClr val="bg1"/>
                </a:solidFill>
                <a:latin typeface="Segoe UI" pitchFamily="34" charset="0"/>
              </a:rPr>
              <a:t>Hardware</a:t>
            </a:r>
          </a:p>
        </p:txBody>
      </p:sp>
      <p:grpSp>
        <p:nvGrpSpPr>
          <p:cNvPr id="3" name="Group 44"/>
          <p:cNvGrpSpPr>
            <a:grpSpLocks/>
          </p:cNvGrpSpPr>
          <p:nvPr/>
        </p:nvGrpSpPr>
        <p:grpSpPr bwMode="auto">
          <a:xfrm>
            <a:off x="3309124" y="2787527"/>
            <a:ext cx="796925" cy="701675"/>
            <a:chOff x="4006" y="2646"/>
            <a:chExt cx="505" cy="429"/>
          </a:xfrm>
          <a:effectLst>
            <a:outerShdw blurRad="50800" dist="38100" dir="2700000" algn="tl" rotWithShape="0">
              <a:prstClr val="black">
                <a:alpha val="40000"/>
              </a:prstClr>
            </a:outerShdw>
          </a:effectLst>
        </p:grpSpPr>
        <p:pic>
          <p:nvPicPr>
            <p:cNvPr id="5" name="Picture 45"/>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06" y="2719"/>
              <a:ext cx="384" cy="300"/>
            </a:xfrm>
            <a:prstGeom prst="rect">
              <a:avLst/>
            </a:prstGeom>
            <a:noFill/>
            <a:ln w="9525">
              <a:noFill/>
              <a:miter lim="800000"/>
              <a:headEnd/>
              <a:tailEnd/>
            </a:ln>
            <a:effectLst/>
          </p:spPr>
        </p:pic>
        <p:pic>
          <p:nvPicPr>
            <p:cNvPr id="6" name="Picture 46"/>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127" y="2775"/>
              <a:ext cx="384" cy="300"/>
            </a:xfrm>
            <a:prstGeom prst="rect">
              <a:avLst/>
            </a:prstGeom>
            <a:noFill/>
            <a:ln w="9525">
              <a:noFill/>
              <a:miter lim="800000"/>
              <a:headEnd/>
              <a:tailEnd/>
            </a:ln>
            <a:effectLst/>
          </p:spPr>
        </p:pic>
        <p:pic>
          <p:nvPicPr>
            <p:cNvPr id="7" name="Picture 47"/>
            <p:cNvPicPr>
              <a:picLocks noChangeAspect="1" noChangeArrowheads="1"/>
            </p:cNvPicPr>
            <p:nvPr/>
          </p:nvPicPr>
          <p:blipFill>
            <a:blip r:embed="rId3">
              <a:clrChange>
                <a:clrFrom>
                  <a:srgbClr val="004040"/>
                </a:clrFrom>
                <a:clrTo>
                  <a:srgbClr val="004040">
                    <a:alpha val="0"/>
                  </a:srgbClr>
                </a:clrTo>
              </a:clrChange>
            </a:blip>
            <a:srcRect/>
            <a:stretch>
              <a:fillRect/>
            </a:stretch>
          </p:blipFill>
          <p:spPr bwMode="auto">
            <a:xfrm>
              <a:off x="4087" y="2646"/>
              <a:ext cx="384" cy="300"/>
            </a:xfrm>
            <a:prstGeom prst="rect">
              <a:avLst/>
            </a:prstGeom>
            <a:noFill/>
            <a:ln w="9525">
              <a:noFill/>
              <a:miter lim="800000"/>
              <a:headEnd/>
              <a:tailEnd/>
            </a:ln>
            <a:effectLst/>
          </p:spPr>
        </p:pic>
      </p:grpSp>
      <p:pic>
        <p:nvPicPr>
          <p:cNvPr id="8" name="Picture 42"/>
          <p:cNvPicPr>
            <a:picLocks noChangeAspect="1" noChangeArrowheads="1"/>
          </p:cNvPicPr>
          <p:nvPr/>
        </p:nvPicPr>
        <p:blipFill>
          <a:blip r:embed="rId4" cstate="print">
            <a:clrChange>
              <a:clrFrom>
                <a:srgbClr val="008000"/>
              </a:clrFrom>
              <a:clrTo>
                <a:srgbClr val="008000">
                  <a:alpha val="0"/>
                </a:srgbClr>
              </a:clrTo>
            </a:clrChange>
          </a:blip>
          <a:srcRect/>
          <a:stretch>
            <a:fillRect/>
          </a:stretch>
        </p:blipFill>
        <p:spPr bwMode="auto">
          <a:xfrm>
            <a:off x="3280795" y="3826750"/>
            <a:ext cx="471488" cy="457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Rounded Rectangle 15"/>
          <p:cNvSpPr/>
          <p:nvPr/>
        </p:nvSpPr>
        <p:spPr bwMode="auto">
          <a:xfrm>
            <a:off x="6081424" y="1167162"/>
            <a:ext cx="2834640" cy="4754880"/>
          </a:xfrm>
          <a:prstGeom prst="roundRect">
            <a:avLst>
              <a:gd name="adj" fmla="val 8105"/>
            </a:avLst>
          </a:prstGeom>
          <a:gradFill flip="none" rotWithShape="1">
            <a:gsLst>
              <a:gs pos="0">
                <a:srgbClr val="009DD3">
                  <a:alpha val="55000"/>
                </a:srgbClr>
              </a:gs>
              <a:gs pos="50000">
                <a:schemeClr val="tx2">
                  <a:lumMod val="60000"/>
                  <a:lumOff val="40000"/>
                </a:schemeClr>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lvl="1" indent="-342900" defTabSz="457200" eaLnBrk="0" hangingPunct="0">
              <a:lnSpc>
                <a:spcPct val="80000"/>
              </a:lnSpc>
              <a:spcAft>
                <a:spcPts val="600"/>
              </a:spcAft>
              <a:buClr>
                <a:schemeClr val="tx2"/>
              </a:buClr>
              <a:buSzPct val="80000"/>
              <a:defRPr/>
            </a:pPr>
            <a:r>
              <a:rPr lang="en-US" sz="1800" b="1" spc="-100" dirty="0" smtClean="0">
                <a:ln w="3175">
                  <a:noFill/>
                </a:ln>
                <a:solidFill>
                  <a:srgbClr val="FFC000"/>
                </a:solidFill>
                <a:latin typeface="Segoe UI" pitchFamily="34" charset="0"/>
              </a:rPr>
              <a:t>What it does</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Creates a package of a single application</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Eliminates software installation</a:t>
            </a:r>
          </a:p>
          <a:p>
            <a:pPr marL="342900" lvl="1" indent="-342900" defTabSz="457200" eaLnBrk="0" hangingPunct="0">
              <a:lnSpc>
                <a:spcPct val="80000"/>
              </a:lnSpc>
              <a:spcBef>
                <a:spcPts val="1000"/>
              </a:spcBef>
              <a:spcAft>
                <a:spcPts val="600"/>
              </a:spcAft>
              <a:buClr>
                <a:schemeClr val="tx2"/>
              </a:buClr>
              <a:buSzPct val="80000"/>
              <a:defRPr/>
            </a:pPr>
            <a:r>
              <a:rPr lang="en-US" sz="1800" b="1" spc="-100" dirty="0" smtClean="0">
                <a:ln w="3175">
                  <a:noFill/>
                </a:ln>
                <a:solidFill>
                  <a:srgbClr val="FFC000"/>
                </a:solidFill>
                <a:latin typeface="Segoe UI" pitchFamily="34" charset="0"/>
              </a:rPr>
              <a:t>What it is good for</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Resolve conflicts between applications</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Simplify application delivery and testing</a:t>
            </a:r>
          </a:p>
          <a:p>
            <a:pPr lvl="1" indent="-342900" defTabSz="457200" eaLnBrk="0" hangingPunct="0">
              <a:lnSpc>
                <a:spcPct val="80000"/>
              </a:lnSpc>
              <a:spcAft>
                <a:spcPts val="600"/>
              </a:spcAft>
              <a:buClr>
                <a:schemeClr val="tx2"/>
              </a:buClr>
              <a:buSzPct val="80000"/>
              <a:buFont typeface="Arial" pitchFamily="34" charset="0"/>
              <a:buChar char="•"/>
              <a:defRPr/>
            </a:pPr>
            <a:endParaRPr lang="en-US" sz="18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latin typeface="Segoe UI" pitchFamily="34" charset="0"/>
            </a:endParaRPr>
          </a:p>
          <a:p>
            <a:pPr lvl="1" indent="-342900" defTabSz="457200" eaLnBrk="0" hangingPunct="0">
              <a:lnSpc>
                <a:spcPct val="80000"/>
              </a:lnSpc>
              <a:spcAft>
                <a:spcPts val="600"/>
              </a:spcAft>
              <a:buClr>
                <a:schemeClr val="tx2"/>
              </a:buClr>
              <a:buSzPct val="80000"/>
              <a:buFont typeface="Arial" pitchFamily="34" charset="0"/>
              <a:buChar char="•"/>
              <a:defRPr/>
            </a:pPr>
            <a:endParaRPr lang="he-IL" sz="1800" b="1" spc="-100" dirty="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latin typeface="Segoe UI" pitchFamily="34" charset="0"/>
            </a:endParaRPr>
          </a:p>
        </p:txBody>
      </p:sp>
      <p:pic>
        <p:nvPicPr>
          <p:cNvPr id="12" name="Picture 2" descr="C:\Users\chajones\Desktop\Logo-MSAV.png"/>
          <p:cNvPicPr>
            <a:picLocks noChangeAspect="1" noChangeArrowheads="1"/>
          </p:cNvPicPr>
          <p:nvPr/>
        </p:nvPicPr>
        <p:blipFill>
          <a:blip r:embed="rId6"/>
          <a:srcRect/>
          <a:stretch>
            <a:fillRect/>
          </a:stretch>
        </p:blipFill>
        <p:spPr bwMode="auto">
          <a:xfrm>
            <a:off x="6600086" y="4741002"/>
            <a:ext cx="1930656" cy="450867"/>
          </a:xfrm>
          <a:prstGeom prst="rect">
            <a:avLst/>
          </a:prstGeom>
          <a:ln>
            <a:noFill/>
          </a:ln>
          <a:effectLst>
            <a:outerShdw blurRad="292100" dist="139700" dir="2700000" algn="tl" rotWithShape="0">
              <a:srgbClr val="333333">
                <a:alpha val="65000"/>
              </a:srgbClr>
            </a:outerShdw>
          </a:effectLst>
        </p:spPr>
      </p:pic>
      <p:sp>
        <p:nvSpPr>
          <p:cNvPr id="19" name="Rounded Rectangle 18"/>
          <p:cNvSpPr/>
          <p:nvPr/>
        </p:nvSpPr>
        <p:spPr bwMode="auto">
          <a:xfrm>
            <a:off x="259080" y="1167162"/>
            <a:ext cx="2834640" cy="4754880"/>
          </a:xfrm>
          <a:prstGeom prst="roundRect">
            <a:avLst>
              <a:gd name="adj" fmla="val 8217"/>
            </a:avLst>
          </a:prstGeom>
          <a:gradFill flip="none" rotWithShape="1">
            <a:gsLst>
              <a:gs pos="0">
                <a:srgbClr val="009DD3">
                  <a:alpha val="55000"/>
                </a:srgbClr>
              </a:gs>
              <a:gs pos="50000">
                <a:schemeClr val="tx2">
                  <a:lumMod val="60000"/>
                  <a:lumOff val="40000"/>
                </a:schemeClr>
              </a:gs>
              <a:gs pos="100000">
                <a:srgbClr val="133872"/>
              </a:gs>
            </a:gsLst>
            <a:lin ang="16200000" scaled="1"/>
            <a:tileRect/>
          </a:gradFill>
          <a:ln>
            <a:noFill/>
          </a:ln>
          <a:effectLst/>
          <a:scene3d>
            <a:camera prst="orthographicFront">
              <a:rot lat="0" lon="0" rev="0"/>
            </a:camera>
            <a:lightRig rig="contrasting" dir="t">
              <a:rot lat="0" lon="0" rev="54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lIns="182880" tIns="274320" rIns="182880" bIns="182880" rtlCol="0" anchor="t">
            <a:noAutofit/>
          </a:bodyPr>
          <a:lstStyle/>
          <a:p>
            <a:pPr marL="0" lvl="1" indent="-342900" defTabSz="457200" eaLnBrk="0" hangingPunct="0">
              <a:lnSpc>
                <a:spcPct val="80000"/>
              </a:lnSpc>
              <a:spcAft>
                <a:spcPts val="600"/>
              </a:spcAft>
              <a:buClr>
                <a:schemeClr val="tx2"/>
              </a:buClr>
              <a:buSzPct val="80000"/>
              <a:defRPr/>
            </a:pPr>
            <a:r>
              <a:rPr lang="en-US" sz="1800" b="1" spc="-100" dirty="0" smtClean="0">
                <a:ln w="3175">
                  <a:noFill/>
                </a:ln>
                <a:solidFill>
                  <a:srgbClr val="FFC000"/>
                </a:solidFill>
                <a:latin typeface="Segoe UI" pitchFamily="34" charset="0"/>
                <a:cs typeface="Segoe UI" pitchFamily="34" charset="0"/>
              </a:rPr>
              <a:t>What it does</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Creates a package with a full OS</a:t>
            </a:r>
            <a:endParaRPr lang="en-US" sz="1600" dirty="0" smtClean="0">
              <a:solidFill>
                <a:srgbClr val="FFC000"/>
              </a:solidFill>
              <a:latin typeface="Segoe UI" pitchFamily="34" charset="0"/>
            </a:endParaRPr>
          </a:p>
          <a:p>
            <a:pPr marL="0" lvl="1" indent="-342900" defTabSz="457200" eaLnBrk="0" hangingPunct="0">
              <a:lnSpc>
                <a:spcPct val="80000"/>
              </a:lnSpc>
              <a:spcAft>
                <a:spcPts val="600"/>
              </a:spcAft>
              <a:buClr>
                <a:schemeClr val="tx2"/>
              </a:buClr>
              <a:buSzPct val="80000"/>
              <a:defRPr/>
            </a:pPr>
            <a:r>
              <a:rPr lang="en-US" sz="1800" b="1" spc="-100" dirty="0" smtClean="0">
                <a:ln w="3175">
                  <a:noFill/>
                </a:ln>
                <a:solidFill>
                  <a:srgbClr val="FFC000"/>
                </a:solidFill>
                <a:latin typeface="Segoe UI" pitchFamily="34" charset="0"/>
                <a:cs typeface="Segoe UI" pitchFamily="34" charset="0"/>
              </a:rPr>
              <a:t>What it is good for</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Resolve incompatibility between applications and a new OS</a:t>
            </a:r>
          </a:p>
          <a:p>
            <a:pPr marL="344488" lvl="1" indent="-233363" defTabSz="457200" eaLnBrk="0" hangingPunct="0">
              <a:lnSpc>
                <a:spcPct val="90000"/>
              </a:lnSpc>
              <a:spcBef>
                <a:spcPct val="20000"/>
              </a:spcBef>
              <a:spcAft>
                <a:spcPts val="300"/>
              </a:spcAft>
              <a:buClr>
                <a:schemeClr val="tx2"/>
              </a:buClr>
              <a:buSzPct val="80000"/>
              <a:buBlip>
                <a:blip r:embed="rId5"/>
              </a:buBlip>
              <a:defRPr/>
            </a:pPr>
            <a:r>
              <a:rPr lang="en-US" sz="1600" dirty="0" smtClean="0">
                <a:solidFill>
                  <a:schemeClr val="bg1"/>
                </a:solidFill>
                <a:latin typeface="Segoe UI" pitchFamily="34" charset="0"/>
              </a:rPr>
              <a:t>Run two environments on a single PC (e.g. corporate and personal)</a:t>
            </a:r>
          </a:p>
        </p:txBody>
      </p:sp>
      <p:pic>
        <p:nvPicPr>
          <p:cNvPr id="15" name="Picture 3" descr="C:\kidaro\review\images\logos\EDVwithicon_wht.png"/>
          <p:cNvPicPr>
            <a:picLocks noChangeAspect="1" noChangeArrowheads="1"/>
          </p:cNvPicPr>
          <p:nvPr/>
        </p:nvPicPr>
        <p:blipFill>
          <a:blip r:embed="rId7" cstate="print"/>
          <a:srcRect/>
          <a:stretch>
            <a:fillRect/>
          </a:stretch>
        </p:blipFill>
        <p:spPr bwMode="auto">
          <a:xfrm>
            <a:off x="587212" y="4839540"/>
            <a:ext cx="2362200" cy="487452"/>
          </a:xfrm>
          <a:prstGeom prst="rect">
            <a:avLst/>
          </a:prstGeom>
          <a:ln>
            <a:noFill/>
          </a:ln>
          <a:effectLst>
            <a:outerShdw blurRad="292100" dist="139700" dir="2700000" algn="tl" rotWithShape="0">
              <a:srgbClr val="333333">
                <a:alpha val="65000"/>
              </a:srgbClr>
            </a:outerShdw>
          </a:effectLst>
        </p:spPr>
      </p:pic>
      <p:pic>
        <p:nvPicPr>
          <p:cNvPr id="20" name="Picture 12" descr="Logo-Virtual-PC"/>
          <p:cNvPicPr>
            <a:picLocks noChangeAspect="1" noChangeArrowheads="1"/>
          </p:cNvPicPr>
          <p:nvPr/>
        </p:nvPicPr>
        <p:blipFill>
          <a:blip r:embed="rId8"/>
          <a:srcRect/>
          <a:stretch>
            <a:fillRect/>
          </a:stretch>
        </p:blipFill>
        <p:spPr bwMode="auto">
          <a:xfrm>
            <a:off x="1219200" y="5410200"/>
            <a:ext cx="990600" cy="381000"/>
          </a:xfrm>
          <a:prstGeom prst="rect">
            <a:avLst/>
          </a:prstGeom>
          <a:ln>
            <a:noFill/>
          </a:ln>
          <a:effectLst>
            <a:outerShdw blurRad="292100" dist="139700" dir="2700000" algn="tl" rotWithShape="0">
              <a:srgbClr val="333333">
                <a:alpha val="65000"/>
              </a:srgbClr>
            </a:outerShdw>
          </a:effectLst>
        </p:spPr>
      </p:pic>
      <p:pic>
        <p:nvPicPr>
          <p:cNvPr id="149506" name="Picture 2" descr="C:\Users\paul\AppData\Local\Microsoft\Windows\Temporary Internet Files\Content.IE5\DPP8BAT1\MCj04338340000[1].png"/>
          <p:cNvPicPr>
            <a:picLocks noChangeAspect="1" noChangeArrowheads="1"/>
          </p:cNvPicPr>
          <p:nvPr/>
        </p:nvPicPr>
        <p:blipFill>
          <a:blip r:embed="rId9"/>
          <a:srcRect/>
          <a:stretch>
            <a:fillRect/>
          </a:stretch>
        </p:blipFill>
        <p:spPr bwMode="auto">
          <a:xfrm>
            <a:off x="3265318" y="4655706"/>
            <a:ext cx="671286" cy="671286"/>
          </a:xfrm>
          <a:prstGeom prst="rect">
            <a:avLst/>
          </a:prstGeom>
          <a:noFill/>
          <a:effectLst>
            <a:outerShdw blurRad="50800" dist="38100" dir="2700000" algn="tl" rotWithShape="0">
              <a:prstClr val="black">
                <a:alpha val="40000"/>
              </a:prstClr>
            </a:outerShdw>
          </a:effectLst>
        </p:spPr>
      </p:pic>
      <p:sp>
        <p:nvSpPr>
          <p:cNvPr id="26" name="Rounded Rectangle 25"/>
          <p:cNvSpPr/>
          <p:nvPr/>
        </p:nvSpPr>
        <p:spPr>
          <a:xfrm>
            <a:off x="304800" y="1219200"/>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egoe UI" pitchFamily="34" charset="0"/>
            </a:endParaRPr>
          </a:p>
        </p:txBody>
      </p:sp>
      <p:sp>
        <p:nvSpPr>
          <p:cNvPr id="27" name="Rounded Rectangle 26"/>
          <p:cNvSpPr/>
          <p:nvPr/>
        </p:nvSpPr>
        <p:spPr>
          <a:xfrm>
            <a:off x="6096000" y="1143000"/>
            <a:ext cx="2743200" cy="639553"/>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egoe UI" pitchFamily="34" charset="0"/>
            </a:endParaRPr>
          </a:p>
        </p:txBody>
      </p:sp>
      <p:sp>
        <p:nvSpPr>
          <p:cNvPr id="24" name="Rounded Rectangle 23"/>
          <p:cNvSpPr/>
          <p:nvPr/>
        </p:nvSpPr>
        <p:spPr>
          <a:xfrm>
            <a:off x="3581400" y="2743200"/>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egoe UI" pitchFamily="34" charset="0"/>
            </a:endParaRPr>
          </a:p>
        </p:txBody>
      </p:sp>
      <p:sp>
        <p:nvSpPr>
          <p:cNvPr id="25" name="Rounded Rectangle 24"/>
          <p:cNvSpPr/>
          <p:nvPr/>
        </p:nvSpPr>
        <p:spPr>
          <a:xfrm>
            <a:off x="3575824" y="3672469"/>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egoe UI" pitchFamily="34" charset="0"/>
            </a:endParaRPr>
          </a:p>
        </p:txBody>
      </p:sp>
      <p:sp>
        <p:nvSpPr>
          <p:cNvPr id="28" name="Rounded Rectangle 27"/>
          <p:cNvSpPr/>
          <p:nvPr/>
        </p:nvSpPr>
        <p:spPr>
          <a:xfrm>
            <a:off x="3572106" y="4590586"/>
            <a:ext cx="2227270" cy="375850"/>
          </a:xfrm>
          <a:prstGeom prst="roundRect">
            <a:avLst>
              <a:gd name="adj" fmla="val 29576"/>
            </a:avLst>
          </a:prstGeom>
          <a:gradFill>
            <a:gsLst>
              <a:gs pos="50000">
                <a:schemeClr val="bg1">
                  <a:alpha val="0"/>
                </a:schemeClr>
              </a:gs>
              <a:gs pos="100000">
                <a:schemeClr val="bg1">
                  <a:alpha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egoe UI" pitchFamily="34" charset="0"/>
            </a:endParaRPr>
          </a:p>
        </p:txBody>
      </p:sp>
      <p:sp>
        <p:nvSpPr>
          <p:cNvPr id="23" name="Rectangle 22"/>
          <p:cNvSpPr/>
          <p:nvPr/>
        </p:nvSpPr>
        <p:spPr>
          <a:xfrm>
            <a:off x="3560930" y="3899690"/>
            <a:ext cx="199994" cy="184666"/>
          </a:xfrm>
          <a:prstGeom prst="rect">
            <a:avLst/>
          </a:prstGeom>
        </p:spPr>
        <p:txBody>
          <a:bodyPr wrap="square">
            <a:spAutoFit/>
          </a:bodyPr>
          <a:lstStyle/>
          <a:p>
            <a:r>
              <a:rPr lang="en-US" sz="600" dirty="0" smtClean="0">
                <a:solidFill>
                  <a:schemeClr val="bg1"/>
                </a:solidFill>
                <a:latin typeface="Segoe UI" pitchFamily="34" charset="0"/>
              </a:rPr>
              <a:t>®</a:t>
            </a:r>
            <a:endParaRPr lang="en-US" sz="600" dirty="0">
              <a:solidFill>
                <a:schemeClr val="bg1"/>
              </a:solidFill>
              <a:latin typeface="Segoe UI" pitchFamily="34" charset="0"/>
            </a:endParaRPr>
          </a:p>
        </p:txBody>
      </p:sp>
      <p:sp>
        <p:nvSpPr>
          <p:cNvPr id="29" name="Line 40"/>
          <p:cNvSpPr>
            <a:spLocks noChangeShapeType="1"/>
          </p:cNvSpPr>
          <p:nvPr/>
        </p:nvSpPr>
        <p:spPr bwMode="auto">
          <a:xfrm flipV="1">
            <a:off x="3110067" y="4489174"/>
            <a:ext cx="2530602" cy="0"/>
          </a:xfrm>
          <a:prstGeom prst="line">
            <a:avLst/>
          </a:prstGeom>
          <a:noFill/>
          <a:ln w="38100">
            <a:solidFill>
              <a:srgbClr val="002060"/>
            </a:solidFill>
            <a:prstDash val="dashDot"/>
            <a:round/>
            <a:headEnd/>
            <a:tailEnd/>
          </a:ln>
        </p:spPr>
        <p:txBody>
          <a:bodyPr/>
          <a:lstStyle/>
          <a:p>
            <a:endParaRPr lang="en-US" dirty="0">
              <a:latin typeface="Segoe UI" pitchFamily="34" charset="0"/>
            </a:endParaRPr>
          </a:p>
        </p:txBody>
      </p:sp>
      <p:sp>
        <p:nvSpPr>
          <p:cNvPr id="30" name="Line 41"/>
          <p:cNvSpPr>
            <a:spLocks noChangeShapeType="1"/>
          </p:cNvSpPr>
          <p:nvPr/>
        </p:nvSpPr>
        <p:spPr bwMode="auto">
          <a:xfrm flipV="1">
            <a:off x="3590733" y="3565249"/>
            <a:ext cx="2532660" cy="17462"/>
          </a:xfrm>
          <a:prstGeom prst="line">
            <a:avLst/>
          </a:prstGeom>
          <a:noFill/>
          <a:ln w="38100">
            <a:solidFill>
              <a:srgbClr val="002060"/>
            </a:solidFill>
            <a:prstDash val="dashDot"/>
            <a:round/>
            <a:headEnd/>
            <a:tailEnd/>
          </a:ln>
        </p:spPr>
        <p:txBody>
          <a:bodyPr/>
          <a:lstStyle/>
          <a:p>
            <a:endParaRPr lang="en-US" dirty="0">
              <a:latin typeface="Segoe UI" pitchFamily="34" charset="0"/>
            </a:endParaRPr>
          </a:p>
        </p:txBody>
      </p:sp>
    </p:spTree>
    <p:extLst>
      <p:ext uri="{BB962C8B-B14F-4D97-AF65-F5344CB8AC3E}">
        <p14:creationId xmlns:p14="http://schemas.microsoft.com/office/powerpoint/2010/main" val="616334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6" grpId="0" animBg="1"/>
      <p:bldP spid="27"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69308" y="1447800"/>
            <a:ext cx="6019800" cy="923330"/>
          </a:xfrm>
          <a:prstGeom prst="rect">
            <a:avLst/>
          </a:prstGeom>
        </p:spPr>
        <p:txBody>
          <a:bodyPr wrap="square">
            <a:spAutoFit/>
          </a:bodyPr>
          <a:lstStyle/>
          <a:p>
            <a:pPr lvl="0">
              <a:defRPr/>
            </a:pPr>
            <a:r>
              <a:rPr lang="en-US" sz="5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IE6 to IE8 Strategy</a:t>
            </a:r>
            <a:endParaRPr kumimoji="0" lang="en-AU" sz="28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376828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a:buClr>
                <a:schemeClr val="bg1"/>
              </a:buClr>
              <a:buFont typeface="Arial" pitchFamily="34" charset="0"/>
              <a:buChar char="•"/>
            </a:pPr>
            <a:r>
              <a:rPr lang="en-AU" dirty="0" smtClean="0">
                <a:latin typeface="Segoe UI" pitchFamily="34" charset="0"/>
                <a:ea typeface="Segoe UI" pitchFamily="34" charset="0"/>
                <a:cs typeface="Segoe UI" pitchFamily="34" charset="0"/>
              </a:rPr>
              <a:t>Why do we need to address Application Compatibility now?</a:t>
            </a:r>
          </a:p>
          <a:p>
            <a:pPr>
              <a:buClr>
                <a:schemeClr val="bg1"/>
              </a:buClr>
              <a:buFont typeface="Arial" pitchFamily="34" charset="0"/>
              <a:buChar char="•"/>
            </a:pPr>
            <a:r>
              <a:rPr lang="en-AU" dirty="0" smtClean="0">
                <a:latin typeface="Segoe UI" pitchFamily="34" charset="0"/>
                <a:ea typeface="Segoe UI" pitchFamily="34" charset="0"/>
                <a:cs typeface="Segoe UI" pitchFamily="34" charset="0"/>
              </a:rPr>
              <a:t>What’s the Benefits and costs?</a:t>
            </a:r>
          </a:p>
          <a:p>
            <a:pPr lvl="1">
              <a:buClr>
                <a:schemeClr val="bg1"/>
              </a:buClr>
              <a:buFont typeface="Arial" pitchFamily="34" charset="0"/>
              <a:buChar char="•"/>
            </a:pPr>
            <a:r>
              <a:rPr lang="en-AU" dirty="0" smtClean="0">
                <a:latin typeface="Segoe UI" pitchFamily="34" charset="0"/>
                <a:ea typeface="Segoe UI" pitchFamily="34" charset="0"/>
                <a:cs typeface="Segoe UI" pitchFamily="34" charset="0"/>
              </a:rPr>
              <a:t>What Hardware costs do we need to expect?</a:t>
            </a:r>
          </a:p>
          <a:p>
            <a:pPr lvl="1">
              <a:buClr>
                <a:schemeClr val="bg1"/>
              </a:buClr>
              <a:buFont typeface="Arial" pitchFamily="34" charset="0"/>
              <a:buChar char="•"/>
            </a:pPr>
            <a:r>
              <a:rPr lang="en-AU" dirty="0" smtClean="0">
                <a:latin typeface="Segoe UI" pitchFamily="34" charset="0"/>
                <a:ea typeface="Segoe UI" pitchFamily="34" charset="0"/>
                <a:cs typeface="Segoe UI" pitchFamily="34" charset="0"/>
              </a:rPr>
              <a:t>How to deal with the Application Landscape?</a:t>
            </a:r>
          </a:p>
          <a:p>
            <a:pPr lvl="1">
              <a:buClr>
                <a:schemeClr val="bg1"/>
              </a:buClr>
              <a:buFont typeface="Arial" pitchFamily="34" charset="0"/>
              <a:buChar char="•"/>
            </a:pPr>
            <a:r>
              <a:rPr lang="en-AU" dirty="0" smtClean="0">
                <a:latin typeface="Segoe UI" pitchFamily="34" charset="0"/>
                <a:ea typeface="Segoe UI" pitchFamily="34" charset="0"/>
                <a:cs typeface="Segoe UI" pitchFamily="34" charset="0"/>
              </a:rPr>
              <a:t>When do I virtualise and how?</a:t>
            </a:r>
          </a:p>
          <a:p>
            <a:pPr>
              <a:buClr>
                <a:schemeClr val="bg1"/>
              </a:buClr>
              <a:buFont typeface="Arial" pitchFamily="34" charset="0"/>
              <a:buChar char="•"/>
            </a:pPr>
            <a:r>
              <a:rPr lang="en-AU" dirty="0" smtClean="0">
                <a:latin typeface="Segoe UI" pitchFamily="34" charset="0"/>
                <a:ea typeface="Segoe UI" pitchFamily="34" charset="0"/>
                <a:cs typeface="Segoe UI" pitchFamily="34" charset="0"/>
              </a:rPr>
              <a:t>What Partner Offerings can assist me with Application Compatibility?</a:t>
            </a:r>
            <a:endParaRPr lang="en-AU" dirty="0">
              <a:latin typeface="Segoe UI" pitchFamily="34" charset="0"/>
              <a:ea typeface="Segoe UI" pitchFamily="34" charset="0"/>
              <a:cs typeface="Segoe UI" pitchFamily="34" charset="0"/>
            </a:endParaRPr>
          </a:p>
        </p:txBody>
      </p:sp>
      <p:sp>
        <p:nvSpPr>
          <p:cNvPr id="5" name="Rectangle 4"/>
          <p:cNvSpPr/>
          <p:nvPr/>
        </p:nvSpPr>
        <p:spPr>
          <a:xfrm>
            <a:off x="152400" y="76200"/>
            <a:ext cx="4572000" cy="707886"/>
          </a:xfrm>
          <a:prstGeom prst="rect">
            <a:avLst/>
          </a:prstGeom>
        </p:spPr>
        <p:txBody>
          <a:bodyPr>
            <a:spAutoFit/>
          </a:bodyPr>
          <a:lstStyle/>
          <a:p>
            <a:pPr lvl="0">
              <a:defRPr/>
            </a:pPr>
            <a:r>
              <a:rPr lang="en-US" sz="4000" kern="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Common Questions</a:t>
            </a:r>
            <a:endParaRPr lang="en-AU" sz="4000" kern="0" dirty="0">
              <a:solidFill>
                <a:sysClr val="windowText" lastClr="000000"/>
              </a:solidFill>
              <a:latin typeface="Segoe UI" pitchFamily="34" charset="0"/>
            </a:endParaRPr>
          </a:p>
        </p:txBody>
      </p:sp>
    </p:spTree>
    <p:extLst>
      <p:ext uri="{BB962C8B-B14F-4D97-AF65-F5344CB8AC3E}">
        <p14:creationId xmlns:p14="http://schemas.microsoft.com/office/powerpoint/2010/main" val="2690151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84" y="76200"/>
            <a:ext cx="8229600" cy="1066800"/>
          </a:xfrm>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Windows Internet Explorer 8</a:t>
            </a:r>
          </a:p>
        </p:txBody>
      </p:sp>
      <p:grpSp>
        <p:nvGrpSpPr>
          <p:cNvPr id="7" name="Group 94"/>
          <p:cNvGrpSpPr>
            <a:grpSpLocks noChangeAspect="1"/>
          </p:cNvGrpSpPr>
          <p:nvPr/>
        </p:nvGrpSpPr>
        <p:grpSpPr>
          <a:xfrm>
            <a:off x="1567321" y="5434878"/>
            <a:ext cx="6017884" cy="971037"/>
            <a:chOff x="-312737" y="4804804"/>
            <a:chExt cx="13577787" cy="1892836"/>
          </a:xfrm>
        </p:grpSpPr>
        <p:pic>
          <p:nvPicPr>
            <p:cNvPr id="30" name="Picture 8" descr="\\SERVER3\InternalBin\Resource DVD\DVD_ART36\Artwork_Imagery\Shapes\rings\blue-ring.png"/>
            <p:cNvPicPr>
              <a:picLocks noChangeAspect="1" noChangeArrowheads="1"/>
            </p:cNvPicPr>
            <p:nvPr/>
          </p:nvPicPr>
          <p:blipFill>
            <a:blip r:embed="rId3" cstate="email">
              <a:grayscl/>
            </a:blip>
            <a:srcRect/>
            <a:stretch>
              <a:fillRect/>
            </a:stretch>
          </p:blipFill>
          <p:spPr bwMode="auto">
            <a:xfrm>
              <a:off x="-116594" y="5325584"/>
              <a:ext cx="12770635" cy="1372056"/>
            </a:xfrm>
            <a:prstGeom prst="rect">
              <a:avLst/>
            </a:prstGeom>
            <a:noFill/>
          </p:spPr>
        </p:pic>
        <p:pic>
          <p:nvPicPr>
            <p:cNvPr id="31" name="Picture 6" descr="\\SERVER3\InternalBin\Resource DVD\DVD_ART36\Artwork_Imagery\Icons - Illustrations\_ xMAC STYLE\computer desktop pc 4.png"/>
            <p:cNvPicPr>
              <a:picLocks noChangeAspect="1" noChangeArrowheads="1"/>
            </p:cNvPicPr>
            <p:nvPr/>
          </p:nvPicPr>
          <p:blipFill>
            <a:blip r:embed="rId4" cstate="email"/>
            <a:stretch>
              <a:fillRect/>
            </a:stretch>
          </p:blipFill>
          <p:spPr bwMode="auto">
            <a:xfrm>
              <a:off x="-312737" y="5208607"/>
              <a:ext cx="1594279" cy="1264526"/>
            </a:xfrm>
            <a:prstGeom prst="rect">
              <a:avLst/>
            </a:prstGeom>
            <a:noFill/>
          </p:spPr>
        </p:pic>
        <p:pic>
          <p:nvPicPr>
            <p:cNvPr id="32" name="Picture 5" descr="\\SERVER3\InternalBin\Resource DVD\DVD_ART36\Artwork_Imagery\Icons - Illustrations\Hardware - Istock\Istock 5922273 - Data Center Servers  datacenter.png"/>
            <p:cNvPicPr>
              <a:picLocks noChangeAspect="1" noChangeArrowheads="1"/>
            </p:cNvPicPr>
            <p:nvPr/>
          </p:nvPicPr>
          <p:blipFill>
            <a:blip r:embed="rId5" cstate="email"/>
            <a:stretch>
              <a:fillRect/>
            </a:stretch>
          </p:blipFill>
          <p:spPr bwMode="auto">
            <a:xfrm>
              <a:off x="5058094" y="4804804"/>
              <a:ext cx="2065622" cy="1375459"/>
            </a:xfrm>
            <a:prstGeom prst="rect">
              <a:avLst/>
            </a:prstGeom>
            <a:noFill/>
          </p:spPr>
        </p:pic>
        <p:pic>
          <p:nvPicPr>
            <p:cNvPr id="33" name="Picture 2" descr="\\SERVER3\InternalBin\Resource DVD\DVD_ART36\Artwork_Imagery\Icons - Illustrations\Internet Clouds web\cloud 2.png"/>
            <p:cNvPicPr>
              <a:picLocks noChangeAspect="1" noChangeArrowheads="1"/>
            </p:cNvPicPr>
            <p:nvPr/>
          </p:nvPicPr>
          <p:blipFill>
            <a:blip r:embed="rId6" cstate="email"/>
            <a:srcRect/>
            <a:stretch>
              <a:fillRect/>
            </a:stretch>
          </p:blipFill>
          <p:spPr bwMode="auto">
            <a:xfrm>
              <a:off x="10495678" y="4926195"/>
              <a:ext cx="2195214" cy="1105283"/>
            </a:xfrm>
            <a:prstGeom prst="rect">
              <a:avLst/>
            </a:prstGeom>
            <a:noFill/>
          </p:spPr>
        </p:pic>
        <p:pic>
          <p:nvPicPr>
            <p:cNvPr id="34" name="Picture 2" descr="\\SERVER3\InternalBin\Resource DVD\DVD_ART36\Artwork_Imagery\Icons - Illustrations\Internet Clouds web\cloud 2.png"/>
            <p:cNvPicPr>
              <a:picLocks noChangeAspect="1" noChangeArrowheads="1"/>
            </p:cNvPicPr>
            <p:nvPr/>
          </p:nvPicPr>
          <p:blipFill>
            <a:blip r:embed="rId6" cstate="email"/>
            <a:srcRect/>
            <a:stretch>
              <a:fillRect/>
            </a:stretch>
          </p:blipFill>
          <p:spPr bwMode="auto">
            <a:xfrm>
              <a:off x="10662636" y="5147357"/>
              <a:ext cx="2195214" cy="1105283"/>
            </a:xfrm>
            <a:prstGeom prst="rect">
              <a:avLst/>
            </a:prstGeom>
            <a:noFill/>
          </p:spPr>
        </p:pic>
        <p:pic>
          <p:nvPicPr>
            <p:cNvPr id="35" name="Picture 2" descr="\\SERVER3\InternalBin\Resource DVD\DVD_ART36\Artwork_Imagery\Icons - Illustrations\Internet Clouds web\cloud 2.png"/>
            <p:cNvPicPr>
              <a:picLocks noChangeAspect="1" noChangeArrowheads="1"/>
            </p:cNvPicPr>
            <p:nvPr/>
          </p:nvPicPr>
          <p:blipFill>
            <a:blip r:embed="rId6" cstate="email"/>
            <a:srcRect/>
            <a:stretch>
              <a:fillRect/>
            </a:stretch>
          </p:blipFill>
          <p:spPr bwMode="auto">
            <a:xfrm>
              <a:off x="11069837" y="5351497"/>
              <a:ext cx="2195213" cy="1105283"/>
            </a:xfrm>
            <a:prstGeom prst="rect">
              <a:avLst/>
            </a:prstGeom>
            <a:noFill/>
          </p:spPr>
        </p:pic>
        <p:sp>
          <p:nvSpPr>
            <p:cNvPr id="36" name="Rectangle 35"/>
            <p:cNvSpPr/>
            <p:nvPr/>
          </p:nvSpPr>
          <p:spPr>
            <a:xfrm>
              <a:off x="1483796" y="5115614"/>
              <a:ext cx="9144000" cy="1318435"/>
            </a:xfrm>
            <a:prstGeom prst="rect">
              <a:avLst/>
            </a:prstGeom>
            <a:noFill/>
            <a:ln w="3175" cap="flat" cmpd="sng" algn="ctr">
              <a:noFill/>
              <a:prstDash val="solid"/>
              <a:round/>
              <a:headEnd type="none" w="med" len="med"/>
              <a:tailEnd type="none" w="med" len="med"/>
            </a:ln>
            <a:effectLst/>
          </p:spPr>
          <p:txBody>
            <a:bodyPr vert="horz" wrap="square" lIns="594360" tIns="91440" rIns="91440" bIns="91440" numCol="1" rtlCol="0" anchor="ctr" anchorCtr="0" compatLnSpc="1">
              <a:prstTxWarp prst="textArchDown">
                <a:avLst/>
              </a:prstTxWarp>
            </a:bodyPr>
            <a:lstStyle/>
            <a:p>
              <a:pPr algn="ctr" defTabSz="914328">
                <a:lnSpc>
                  <a:spcPct val="88000"/>
                </a:lnSpc>
                <a:spcBef>
                  <a:spcPct val="30000"/>
                </a:spcBef>
                <a:buClr>
                  <a:srgbClr val="1F497D"/>
                </a:buClr>
                <a:buSzPct val="95000"/>
                <a:defRPr/>
              </a:pPr>
              <a:endParaRPr lang="en-US" altLang="zh-CN" sz="1600" spc="-150" dirty="0">
                <a:solidFill>
                  <a:schemeClr val="bg1"/>
                </a:solidFill>
                <a:latin typeface="Segoe UI" pitchFamily="34" charset="0"/>
              </a:endParaRPr>
            </a:p>
          </p:txBody>
        </p:sp>
      </p:grpSp>
      <p:pic>
        <p:nvPicPr>
          <p:cNvPr id="10" name="Picture 2" descr="\\eventsql\dvd\Online_ART\DVD_ART36\Artwork_Imagery\Brand Photos\Scenarios\FY09 Brand Business - no exp\man working outdoors laptop coffee.png"/>
          <p:cNvPicPr>
            <a:picLocks noChangeAspect="1" noChangeArrowheads="1"/>
          </p:cNvPicPr>
          <p:nvPr/>
        </p:nvPicPr>
        <p:blipFill>
          <a:blip r:embed="rId7" cstate="email"/>
          <a:stretch>
            <a:fillRect/>
          </a:stretch>
        </p:blipFill>
        <p:spPr bwMode="auto">
          <a:xfrm>
            <a:off x="3365347" y="1487368"/>
            <a:ext cx="2530804" cy="1835704"/>
          </a:xfrm>
          <a:prstGeom prst="rect">
            <a:avLst/>
          </a:prstGeom>
          <a:noFill/>
        </p:spPr>
      </p:pic>
      <p:grpSp>
        <p:nvGrpSpPr>
          <p:cNvPr id="6" name="Group 5"/>
          <p:cNvGrpSpPr/>
          <p:nvPr/>
        </p:nvGrpSpPr>
        <p:grpSpPr>
          <a:xfrm>
            <a:off x="2339671" y="3258651"/>
            <a:ext cx="4407104" cy="1782674"/>
            <a:chOff x="2339671" y="2443989"/>
            <a:chExt cx="4407104" cy="1337006"/>
          </a:xfrm>
        </p:grpSpPr>
        <p:grpSp>
          <p:nvGrpSpPr>
            <p:cNvPr id="9" name="Group 199"/>
            <p:cNvGrpSpPr/>
            <p:nvPr/>
          </p:nvGrpSpPr>
          <p:grpSpPr>
            <a:xfrm>
              <a:off x="3235916" y="2539037"/>
              <a:ext cx="2257261" cy="1241958"/>
              <a:chOff x="6172152" y="1210537"/>
              <a:chExt cx="3364302" cy="2132315"/>
            </a:xfrm>
          </p:grpSpPr>
          <p:sp>
            <p:nvSpPr>
              <p:cNvPr id="20" name="TextBox 19"/>
              <p:cNvSpPr txBox="1"/>
              <p:nvPr/>
            </p:nvSpPr>
            <p:spPr>
              <a:xfrm>
                <a:off x="6992737" y="1210537"/>
                <a:ext cx="275330" cy="475579"/>
              </a:xfrm>
              <a:prstGeom prst="rect">
                <a:avLst/>
              </a:prstGeom>
              <a:noFill/>
            </p:spPr>
            <p:txBody>
              <a:bodyPr wrap="none" rtlCol="0">
                <a:spAutoFit/>
              </a:bodyPr>
              <a:lstStyle/>
              <a:p>
                <a:pPr marL="457200" indent="-457200">
                  <a:lnSpc>
                    <a:spcPct val="90000"/>
                  </a:lnSpc>
                  <a:spcBef>
                    <a:spcPct val="20000"/>
                  </a:spcBef>
                  <a:buSzPct val="90000"/>
                  <a:defRPr/>
                </a:pPr>
                <a:endParaRPr lang="en-US" altLang="zh-CN" sz="2000" spc="-150" dirty="0" smtClean="0">
                  <a:gradFill>
                    <a:gsLst>
                      <a:gs pos="0">
                        <a:schemeClr val="tx1"/>
                      </a:gs>
                      <a:gs pos="100000">
                        <a:schemeClr val="tx1"/>
                      </a:gs>
                    </a:gsLst>
                    <a:lin ang="16200000" scaled="1"/>
                  </a:gradFill>
                  <a:latin typeface="Segoe UI" pitchFamily="34" charset="0"/>
                </a:endParaRPr>
              </a:p>
            </p:txBody>
          </p:sp>
          <p:grpSp>
            <p:nvGrpSpPr>
              <p:cNvPr id="21" name="Group 197"/>
              <p:cNvGrpSpPr/>
              <p:nvPr/>
            </p:nvGrpSpPr>
            <p:grpSpPr>
              <a:xfrm>
                <a:off x="7016246" y="1631997"/>
                <a:ext cx="1455985" cy="688141"/>
                <a:chOff x="6942505" y="1926965"/>
                <a:chExt cx="1455985" cy="688141"/>
              </a:xfrm>
            </p:grpSpPr>
            <p:pic>
              <p:nvPicPr>
                <p:cNvPr id="23" name="Picture 5" descr="\\SERVER3\InternalBin\Resource DVD\DVD_ART36\Artwork_Imagery\Icons - Illustrations\Screen Captures\Windows 7\Windows 7 Desktop 5.jpg"/>
                <p:cNvPicPr>
                  <a:picLocks noChangeAspect="1" noChangeArrowheads="1"/>
                </p:cNvPicPr>
                <p:nvPr/>
              </p:nvPicPr>
              <p:blipFill>
                <a:blip r:embed="rId8" cstate="email"/>
                <a:srcRect/>
                <a:stretch>
                  <a:fillRect/>
                </a:stretch>
              </p:blipFill>
              <p:spPr bwMode="auto">
                <a:xfrm>
                  <a:off x="7695246" y="1926965"/>
                  <a:ext cx="703244" cy="527433"/>
                </a:xfrm>
                <a:prstGeom prst="rect">
                  <a:avLst/>
                </a:prstGeom>
                <a:noFill/>
                <a:effectLst>
                  <a:outerShdw blurRad="76200" dir="18900000" sy="23000" kx="-1200000" algn="bl" rotWithShape="0">
                    <a:prstClr val="black">
                      <a:alpha val="20000"/>
                    </a:prstClr>
                  </a:outerShdw>
                </a:effectLst>
                <a:scene3d>
                  <a:camera prst="perspectiveHeroicExtremeLeftFacing"/>
                  <a:lightRig rig="threePt" dir="t"/>
                </a:scene3d>
              </p:spPr>
            </p:pic>
            <p:pic>
              <p:nvPicPr>
                <p:cNvPr id="24" name="Picture 3" descr="\\SERVER3\InternalBin\Resource DVD\DVD_ART36\Artwork_Imagery\Icons - Illustrations\Screen Captures\Windows 7\Desktop 18.jpg"/>
                <p:cNvPicPr>
                  <a:picLocks noChangeAspect="1" noChangeArrowheads="1"/>
                </p:cNvPicPr>
                <p:nvPr/>
              </p:nvPicPr>
              <p:blipFill>
                <a:blip r:embed="rId9" cstate="email"/>
                <a:srcRect/>
                <a:stretch>
                  <a:fillRect/>
                </a:stretch>
              </p:blipFill>
              <p:spPr bwMode="auto">
                <a:xfrm>
                  <a:off x="7318792" y="1999882"/>
                  <a:ext cx="703410" cy="527558"/>
                </a:xfrm>
                <a:prstGeom prst="rect">
                  <a:avLst/>
                </a:prstGeom>
                <a:noFill/>
                <a:effectLst>
                  <a:outerShdw blurRad="76200" dir="18900000" sy="23000" kx="-1200000" algn="bl" rotWithShape="0">
                    <a:prstClr val="black">
                      <a:alpha val="20000"/>
                    </a:prstClr>
                  </a:outerShdw>
                </a:effectLst>
                <a:scene3d>
                  <a:camera prst="perspectiveHeroicExtremeLeftFacing"/>
                  <a:lightRig rig="threePt" dir="t"/>
                </a:scene3d>
              </p:spPr>
            </p:pic>
            <p:pic>
              <p:nvPicPr>
                <p:cNvPr id="25" name="Picture 4" descr="\\SERVER3\InternalBin\Resource DVD\DVD_ART36\Artwork_Imagery\Icons - Illustrations\Screen Captures\Windows 7\flip3d.jpg"/>
                <p:cNvPicPr>
                  <a:picLocks noChangeAspect="1" noChangeArrowheads="1"/>
                </p:cNvPicPr>
                <p:nvPr/>
              </p:nvPicPr>
              <p:blipFill>
                <a:blip r:embed="rId10" cstate="email"/>
                <a:srcRect/>
                <a:stretch>
                  <a:fillRect/>
                </a:stretch>
              </p:blipFill>
              <p:spPr bwMode="auto">
                <a:xfrm>
                  <a:off x="6942505" y="2087673"/>
                  <a:ext cx="703244" cy="527433"/>
                </a:xfrm>
                <a:prstGeom prst="rect">
                  <a:avLst/>
                </a:prstGeom>
                <a:noFill/>
                <a:effectLst>
                  <a:outerShdw blurRad="76200" dir="18900000" sy="23000" kx="-1200000" algn="bl" rotWithShape="0">
                    <a:prstClr val="black">
                      <a:alpha val="20000"/>
                    </a:prstClr>
                  </a:outerShdw>
                </a:effectLst>
                <a:scene3d>
                  <a:camera prst="perspectiveHeroicExtremeLeftFacing"/>
                  <a:lightRig rig="threePt" dir="t"/>
                </a:scene3d>
              </p:spPr>
            </p:pic>
          </p:grpSp>
          <p:sp>
            <p:nvSpPr>
              <p:cNvPr id="22" name="TextBox 21"/>
              <p:cNvSpPr txBox="1"/>
              <p:nvPr/>
            </p:nvSpPr>
            <p:spPr>
              <a:xfrm>
                <a:off x="6172152" y="2296578"/>
                <a:ext cx="3364302" cy="1046274"/>
              </a:xfrm>
              <a:prstGeom prst="rect">
                <a:avLst/>
              </a:prstGeom>
              <a:noFill/>
            </p:spPr>
            <p:txBody>
              <a:bodyPr wrap="square" rtlCol="0">
                <a:spAutoFit/>
              </a:bodyPr>
              <a:lstStyle/>
              <a:p>
                <a:pPr marL="0" marR="0" lvl="0" indent="0" algn="ctr" defTabSz="912777" eaLnBrk="0" fontAlgn="auto" latinLnBrk="0" hangingPunct="0">
                  <a:lnSpc>
                    <a:spcPct val="90000"/>
                  </a:lnSpc>
                  <a:spcBef>
                    <a:spcPct val="30000"/>
                  </a:spcBef>
                  <a:spcAft>
                    <a:spcPts val="0"/>
                  </a:spcAft>
                  <a:buClr>
                    <a:srgbClr val="7F7F7F"/>
                  </a:buClr>
                  <a:buSzPct val="95000"/>
                  <a:buFontTx/>
                  <a:buNone/>
                  <a:tabLst/>
                  <a:defRPr/>
                </a:pPr>
                <a:r>
                  <a:rPr lang="en-US" sz="1400" b="1" kern="0" dirty="0" smtClean="0">
                    <a:solidFill>
                      <a:schemeClr val="bg1"/>
                    </a:solidFill>
                    <a:latin typeface="Segoe UI" pitchFamily="34" charset="0"/>
                    <a:cs typeface="Segoe UI" pitchFamily="34" charset="0"/>
                  </a:rPr>
                  <a:t>Unparalleled Manageability</a:t>
                </a:r>
                <a:br>
                  <a:rPr lang="en-US" sz="1400" b="1" kern="0" dirty="0" smtClean="0">
                    <a:solidFill>
                      <a:schemeClr val="bg1"/>
                    </a:solidFill>
                    <a:latin typeface="Segoe UI" pitchFamily="34" charset="0"/>
                    <a:cs typeface="Segoe UI" pitchFamily="34" charset="0"/>
                  </a:rPr>
                </a:br>
                <a:r>
                  <a:rPr lang="en-US" sz="1200" kern="0" dirty="0" smtClean="0">
                    <a:solidFill>
                      <a:schemeClr val="bg1"/>
                    </a:solidFill>
                    <a:latin typeface="Segoe UI" pitchFamily="34" charset="0"/>
                    <a:cs typeface="Segoe UI" pitchFamily="34" charset="0"/>
                  </a:rPr>
                  <a:t>1,300+ GPOs, Single Sign On Support, IE Slipstream, IEAK</a:t>
                </a:r>
                <a:endParaRPr kumimoji="0" lang="en-US" sz="1200" b="0" i="0" u="none" strike="noStrike" kern="0" cap="none" spc="0" normalizeH="0" baseline="0" noProof="0" dirty="0" smtClean="0">
                  <a:ln>
                    <a:noFill/>
                  </a:ln>
                  <a:solidFill>
                    <a:schemeClr val="bg1"/>
                  </a:solidFill>
                  <a:effectLst/>
                  <a:uLnTx/>
                  <a:uFillTx/>
                  <a:latin typeface="Segoe UI" pitchFamily="34" charset="0"/>
                  <a:cs typeface="Segoe UI" pitchFamily="34" charset="0"/>
                </a:endParaRPr>
              </a:p>
            </p:txBody>
          </p:sp>
        </p:grpSp>
        <p:sp>
          <p:nvSpPr>
            <p:cNvPr id="13" name="TextBox 12"/>
            <p:cNvSpPr txBox="1"/>
            <p:nvPr/>
          </p:nvSpPr>
          <p:spPr>
            <a:xfrm>
              <a:off x="2339671" y="2443989"/>
              <a:ext cx="4407104" cy="235449"/>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marL="457200" indent="-457200" algn="ctr">
                <a:lnSpc>
                  <a:spcPct val="90000"/>
                </a:lnSpc>
                <a:spcBef>
                  <a:spcPct val="20000"/>
                </a:spcBef>
                <a:buSzPct val="90000"/>
                <a:defRPr/>
              </a:pPr>
              <a:r>
                <a:rPr lang="en-US" altLang="zh-CN" sz="1600" b="1" spc="-50" dirty="0" smtClean="0">
                  <a:solidFill>
                    <a:schemeClr val="bg1"/>
                  </a:solidFill>
                  <a:latin typeface="Segoe UI" pitchFamily="34" charset="0"/>
                </a:rPr>
                <a:t>Reduce Costs by Streamlining PC Management</a:t>
              </a:r>
            </a:p>
          </p:txBody>
        </p:sp>
      </p:grpSp>
      <p:grpSp>
        <p:nvGrpSpPr>
          <p:cNvPr id="3" name="Group 2"/>
          <p:cNvGrpSpPr/>
          <p:nvPr/>
        </p:nvGrpSpPr>
        <p:grpSpPr>
          <a:xfrm>
            <a:off x="102849" y="1304373"/>
            <a:ext cx="3844907" cy="2134320"/>
            <a:chOff x="274876" y="1016469"/>
            <a:chExt cx="3844907" cy="1600740"/>
          </a:xfrm>
        </p:grpSpPr>
        <p:grpSp>
          <p:nvGrpSpPr>
            <p:cNvPr id="8" name="Group 161"/>
            <p:cNvGrpSpPr/>
            <p:nvPr/>
          </p:nvGrpSpPr>
          <p:grpSpPr>
            <a:xfrm>
              <a:off x="274876" y="1395590"/>
              <a:ext cx="3208394" cy="1221619"/>
              <a:chOff x="1616845" y="1662199"/>
              <a:chExt cx="4781905" cy="2097394"/>
            </a:xfrm>
          </p:grpSpPr>
          <p:pic>
            <p:nvPicPr>
              <p:cNvPr id="26" name="Picture 3" descr="\\SERVER3\InternalBin\Resource DVD\DVD_ART36\Artwork_Imagery\Shapes\Arrows\Curved\seamless computing arrows blue.png"/>
              <p:cNvPicPr>
                <a:picLocks noChangeAspect="1" noChangeArrowheads="1"/>
              </p:cNvPicPr>
              <p:nvPr/>
            </p:nvPicPr>
            <p:blipFill>
              <a:blip r:embed="rId11" cstate="email"/>
              <a:srcRect/>
              <a:stretch>
                <a:fillRect/>
              </a:stretch>
            </p:blipFill>
            <p:spPr bwMode="auto">
              <a:xfrm>
                <a:off x="3277995" y="1662199"/>
                <a:ext cx="1369900" cy="891991"/>
              </a:xfrm>
              <a:prstGeom prst="rect">
                <a:avLst/>
              </a:prstGeom>
              <a:ln>
                <a:headEnd type="none" w="med" len="med"/>
                <a:tailEnd type="none" w="med" len="med"/>
              </a:ln>
            </p:spPr>
          </p:pic>
          <p:sp>
            <p:nvSpPr>
              <p:cNvPr id="27" name="TextBox 26"/>
              <p:cNvSpPr txBox="1"/>
              <p:nvPr/>
            </p:nvSpPr>
            <p:spPr>
              <a:xfrm>
                <a:off x="3070653" y="2748988"/>
                <a:ext cx="1888702" cy="1010605"/>
              </a:xfrm>
              <a:prstGeom prst="rect">
                <a:avLst/>
              </a:prstGeom>
              <a:noFill/>
            </p:spPr>
            <p:txBody>
              <a:bodyPr wrap="square" rtlCol="0">
                <a:spAutoFit/>
              </a:bodyPr>
              <a:lstStyle/>
              <a:p>
                <a:pPr algn="ctr" defTabSz="912777" eaLnBrk="0" hangingPunct="0">
                  <a:lnSpc>
                    <a:spcPct val="90000"/>
                  </a:lnSpc>
                  <a:spcBef>
                    <a:spcPct val="30000"/>
                  </a:spcBef>
                  <a:buClr>
                    <a:srgbClr val="7F7F7F"/>
                  </a:buClr>
                  <a:buSzPct val="95000"/>
                  <a:defRPr/>
                </a:pPr>
                <a:r>
                  <a:rPr lang="en-US" sz="1400" b="1" kern="0" dirty="0" smtClean="0">
                    <a:solidFill>
                      <a:schemeClr val="bg1"/>
                    </a:solidFill>
                    <a:latin typeface="Segoe UI" pitchFamily="34" charset="0"/>
                    <a:cs typeface="Segoe UI" pitchFamily="34" charset="0"/>
                  </a:rPr>
                  <a:t>Applications</a:t>
                </a:r>
                <a:r>
                  <a:rPr lang="en-US" kern="0" dirty="0" smtClean="0">
                    <a:solidFill>
                      <a:schemeClr val="bg1"/>
                    </a:solidFill>
                    <a:latin typeface="Segoe UI" pitchFamily="34" charset="0"/>
                    <a:cs typeface="Segoe UI" pitchFamily="34" charset="0"/>
                  </a:rPr>
                  <a:t/>
                </a:r>
                <a:br>
                  <a:rPr lang="en-US" kern="0" dirty="0" smtClean="0">
                    <a:solidFill>
                      <a:schemeClr val="bg1"/>
                    </a:solidFill>
                    <a:latin typeface="Segoe UI" pitchFamily="34" charset="0"/>
                    <a:cs typeface="Segoe UI" pitchFamily="34" charset="0"/>
                  </a:rPr>
                </a:br>
                <a:r>
                  <a:rPr lang="en-US" sz="1200" kern="0" dirty="0" smtClean="0">
                    <a:solidFill>
                      <a:schemeClr val="bg1"/>
                    </a:solidFill>
                    <a:latin typeface="Segoe UI" pitchFamily="34" charset="0"/>
                    <a:cs typeface="Segoe UI" pitchFamily="34" charset="0"/>
                  </a:rPr>
                  <a:t>Built-in Remote Desktop Services</a:t>
                </a:r>
                <a:endParaRPr lang="en-US" kern="0" dirty="0" smtClean="0">
                  <a:solidFill>
                    <a:schemeClr val="bg1"/>
                  </a:solidFill>
                  <a:latin typeface="Segoe UI" pitchFamily="34" charset="0"/>
                  <a:cs typeface="Segoe UI" pitchFamily="34" charset="0"/>
                </a:endParaRPr>
              </a:p>
            </p:txBody>
          </p:sp>
          <p:sp>
            <p:nvSpPr>
              <p:cNvPr id="28" name="TextBox 27"/>
              <p:cNvSpPr txBox="1"/>
              <p:nvPr/>
            </p:nvSpPr>
            <p:spPr>
              <a:xfrm>
                <a:off x="1616845" y="2324344"/>
                <a:ext cx="1661150" cy="1010604"/>
              </a:xfrm>
              <a:prstGeom prst="rect">
                <a:avLst/>
              </a:prstGeom>
              <a:noFill/>
            </p:spPr>
            <p:txBody>
              <a:bodyPr wrap="square" rtlCol="0">
                <a:spAutoFit/>
              </a:bodyPr>
              <a:lstStyle/>
              <a:p>
                <a:pPr marL="0" marR="0" lvl="0" indent="0" algn="ctr" defTabSz="912777" eaLnBrk="0" fontAlgn="auto" latinLnBrk="0" hangingPunct="0">
                  <a:lnSpc>
                    <a:spcPct val="90000"/>
                  </a:lnSpc>
                  <a:spcBef>
                    <a:spcPct val="30000"/>
                  </a:spcBef>
                  <a:spcAft>
                    <a:spcPts val="0"/>
                  </a:spcAft>
                  <a:buClr>
                    <a:srgbClr val="7F7F7F"/>
                  </a:buClr>
                  <a:buSzPct val="95000"/>
                  <a:buFontTx/>
                  <a:buNone/>
                  <a:tabLst/>
                  <a:defRPr/>
                </a:pPr>
                <a:r>
                  <a:rPr kumimoji="0" lang="en-US" sz="1400" b="1" i="0" u="none" strike="noStrike" kern="0" cap="none" spc="0" normalizeH="0" baseline="0" noProof="0" dirty="0" smtClean="0">
                    <a:ln>
                      <a:noFill/>
                    </a:ln>
                    <a:solidFill>
                      <a:schemeClr val="bg1"/>
                    </a:solidFill>
                    <a:effectLst/>
                    <a:uLnTx/>
                    <a:uFillTx/>
                    <a:latin typeface="Segoe UI" pitchFamily="34" charset="0"/>
                    <a:cs typeface="Segoe UI" pitchFamily="34" charset="0"/>
                  </a:rPr>
                  <a:t>Data</a:t>
                </a:r>
                <a:r>
                  <a:rPr kumimoji="0" lang="en-US" sz="1600" b="0" i="0" u="none" strike="noStrike" kern="0" cap="none" spc="0" normalizeH="0" baseline="0" noProof="0" dirty="0" smtClean="0">
                    <a:ln>
                      <a:noFill/>
                    </a:ln>
                    <a:solidFill>
                      <a:schemeClr val="bg1"/>
                    </a:solidFill>
                    <a:effectLst/>
                    <a:uLnTx/>
                    <a:uFillTx/>
                    <a:latin typeface="Segoe UI" pitchFamily="34" charset="0"/>
                    <a:cs typeface="Segoe UI" pitchFamily="34" charset="0"/>
                  </a:rPr>
                  <a:t/>
                </a:r>
                <a:br>
                  <a:rPr kumimoji="0" lang="en-US" sz="1600" b="0" i="0" u="none" strike="noStrike" kern="0" cap="none" spc="0" normalizeH="0" baseline="0" noProof="0" dirty="0" smtClean="0">
                    <a:ln>
                      <a:noFill/>
                    </a:ln>
                    <a:solidFill>
                      <a:schemeClr val="bg1"/>
                    </a:solidFill>
                    <a:effectLst/>
                    <a:uLnTx/>
                    <a:uFillTx/>
                    <a:latin typeface="Segoe UI" pitchFamily="34" charset="0"/>
                    <a:cs typeface="Segoe UI" pitchFamily="34" charset="0"/>
                  </a:rPr>
                </a:br>
                <a:r>
                  <a:rPr kumimoji="0" lang="en-US" sz="1200" b="0" i="0" u="none" strike="noStrike" kern="0" cap="none" spc="0" normalizeH="0" baseline="0" noProof="0" dirty="0" smtClean="0">
                    <a:ln>
                      <a:noFill/>
                    </a:ln>
                    <a:solidFill>
                      <a:schemeClr val="bg1"/>
                    </a:solidFill>
                    <a:effectLst/>
                    <a:uLnTx/>
                    <a:uFillTx/>
                    <a:latin typeface="Segoe UI" pitchFamily="34" charset="0"/>
                    <a:cs typeface="Segoe UI" pitchFamily="34" charset="0"/>
                  </a:rPr>
                  <a:t>Search Accelerators</a:t>
                </a:r>
                <a:br>
                  <a:rPr kumimoji="0" lang="en-US" sz="1200" b="0" i="0" u="none" strike="noStrike" kern="0" cap="none" spc="0" normalizeH="0" baseline="0" noProof="0" dirty="0" smtClean="0">
                    <a:ln>
                      <a:noFill/>
                    </a:ln>
                    <a:solidFill>
                      <a:schemeClr val="bg1"/>
                    </a:solidFill>
                    <a:effectLst/>
                    <a:uLnTx/>
                    <a:uFillTx/>
                    <a:latin typeface="Segoe UI" pitchFamily="34" charset="0"/>
                    <a:cs typeface="Segoe UI" pitchFamily="34" charset="0"/>
                  </a:rPr>
                </a:br>
                <a:r>
                  <a:rPr kumimoji="0" lang="en-US" sz="1200" b="0" i="0" u="none" strike="noStrike" kern="0" cap="none" spc="0" normalizeH="0" baseline="0" noProof="0" dirty="0" smtClean="0">
                    <a:ln>
                      <a:noFill/>
                    </a:ln>
                    <a:solidFill>
                      <a:schemeClr val="bg1"/>
                    </a:solidFill>
                    <a:effectLst/>
                    <a:uLnTx/>
                    <a:uFillTx/>
                    <a:latin typeface="Segoe UI" pitchFamily="34" charset="0"/>
                    <a:cs typeface="Segoe UI" pitchFamily="34" charset="0"/>
                  </a:rPr>
                  <a:t>Web Slices</a:t>
                </a:r>
              </a:p>
            </p:txBody>
          </p:sp>
          <p:sp>
            <p:nvSpPr>
              <p:cNvPr id="29" name="TextBox 28"/>
              <p:cNvSpPr txBox="1"/>
              <p:nvPr/>
            </p:nvSpPr>
            <p:spPr>
              <a:xfrm>
                <a:off x="4840315" y="2363251"/>
                <a:ext cx="1558435" cy="796594"/>
              </a:xfrm>
              <a:prstGeom prst="rect">
                <a:avLst/>
              </a:prstGeom>
              <a:noFill/>
            </p:spPr>
            <p:txBody>
              <a:bodyPr wrap="square" rtlCol="0">
                <a:spAutoFit/>
              </a:bodyPr>
              <a:lstStyle/>
              <a:p>
                <a:pPr algn="ctr" defTabSz="912777" eaLnBrk="0" hangingPunct="0">
                  <a:lnSpc>
                    <a:spcPct val="90000"/>
                  </a:lnSpc>
                  <a:spcBef>
                    <a:spcPct val="30000"/>
                  </a:spcBef>
                  <a:buClr>
                    <a:srgbClr val="7F7F7F"/>
                  </a:buClr>
                  <a:buSzPct val="95000"/>
                  <a:defRPr/>
                </a:pPr>
                <a:r>
                  <a:rPr lang="en-US" sz="1400" b="1" kern="0" dirty="0" smtClean="0">
                    <a:solidFill>
                      <a:schemeClr val="bg1"/>
                    </a:solidFill>
                    <a:latin typeface="Segoe UI" pitchFamily="34" charset="0"/>
                    <a:cs typeface="Segoe UI" pitchFamily="34" charset="0"/>
                  </a:rPr>
                  <a:t>Settings</a:t>
                </a:r>
                <a:br>
                  <a:rPr lang="en-US" sz="1400" b="1" kern="0" dirty="0" smtClean="0">
                    <a:solidFill>
                      <a:schemeClr val="bg1"/>
                    </a:solidFill>
                    <a:latin typeface="Segoe UI" pitchFamily="34" charset="0"/>
                    <a:cs typeface="Segoe UI" pitchFamily="34" charset="0"/>
                  </a:rPr>
                </a:br>
                <a:r>
                  <a:rPr lang="en-US" sz="1200" kern="0" dirty="0" smtClean="0">
                    <a:solidFill>
                      <a:srgbClr val="FFFFFF"/>
                    </a:solidFill>
                    <a:latin typeface="Segoe UI" pitchFamily="34" charset="0"/>
                    <a:cs typeface="Segoe UI" pitchFamily="34" charset="0"/>
                  </a:rPr>
                  <a:t>Roaming User Profiles</a:t>
                </a:r>
                <a:endParaRPr lang="en-US" kern="0" dirty="0" smtClean="0">
                  <a:latin typeface="Segoe UI" pitchFamily="34" charset="0"/>
                  <a:cs typeface="Segoe UI" pitchFamily="34" charset="0"/>
                </a:endParaRPr>
              </a:p>
            </p:txBody>
          </p:sp>
        </p:grpSp>
        <p:sp>
          <p:nvSpPr>
            <p:cNvPr id="14" name="TextBox 13"/>
            <p:cNvSpPr txBox="1"/>
            <p:nvPr/>
          </p:nvSpPr>
          <p:spPr>
            <a:xfrm>
              <a:off x="672137" y="1016469"/>
              <a:ext cx="3447646" cy="328052"/>
            </a:xfrm>
            <a:prstGeom prst="round2DiagRect">
              <a:avLst>
                <a:gd name="adj1" fmla="val 25587"/>
                <a:gd name="adj2" fmla="val 0"/>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457200" algn="ctr" fontAlgn="base">
                <a:lnSpc>
                  <a:spcPct val="90000"/>
                </a:lnSpc>
                <a:spcBef>
                  <a:spcPct val="20000"/>
                </a:spcBef>
                <a:spcAft>
                  <a:spcPct val="0"/>
                </a:spcAft>
                <a:buClr>
                  <a:srgbClr val="FFFF99"/>
                </a:buClr>
                <a:buSzPct val="90000"/>
                <a:tabLst>
                  <a:tab pos="424590" algn="l"/>
                </a:tabLst>
                <a:defRPr/>
              </a:pPr>
              <a:r>
                <a:rPr lang="en-US" altLang="zh-CN" sz="1600" b="1" spc="-50" dirty="0" smtClean="0">
                  <a:solidFill>
                    <a:schemeClr val="bg1"/>
                  </a:solidFill>
                  <a:effectLst>
                    <a:outerShdw blurRad="152400" dir="5400000" algn="ctr" rotWithShape="0">
                      <a:srgbClr val="FFD806"/>
                    </a:outerShdw>
                  </a:effectLst>
                  <a:latin typeface="Segoe UI" pitchFamily="34" charset="0"/>
                </a:rPr>
                <a:t>Make People Productive Anywhere</a:t>
              </a:r>
            </a:p>
          </p:txBody>
        </p:sp>
      </p:grpSp>
      <p:grpSp>
        <p:nvGrpSpPr>
          <p:cNvPr id="37" name="Group 36"/>
          <p:cNvGrpSpPr/>
          <p:nvPr/>
        </p:nvGrpSpPr>
        <p:grpSpPr>
          <a:xfrm>
            <a:off x="5382150" y="1315841"/>
            <a:ext cx="3285419" cy="2983288"/>
            <a:chOff x="5382149" y="986881"/>
            <a:chExt cx="3285419" cy="2237466"/>
          </a:xfrm>
        </p:grpSpPr>
        <p:grpSp>
          <p:nvGrpSpPr>
            <p:cNvPr id="11" name="Group 213"/>
            <p:cNvGrpSpPr/>
            <p:nvPr/>
          </p:nvGrpSpPr>
          <p:grpSpPr>
            <a:xfrm>
              <a:off x="5623811" y="1388251"/>
              <a:ext cx="3043757" cy="1836096"/>
              <a:chOff x="7976094" y="1074411"/>
              <a:chExt cx="4536524" cy="3152392"/>
            </a:xfrm>
          </p:grpSpPr>
          <p:pic>
            <p:nvPicPr>
              <p:cNvPr id="16" name="Picture 9" descr="\\SERVER3\InternalBin\Resource DVD\DVD_ART36\Artwork_Imagery\Icons - Illustrations\_ REAL VISTA STYLE\lock locked secure security.png"/>
              <p:cNvPicPr>
                <a:picLocks noChangeAspect="1" noChangeArrowheads="1"/>
              </p:cNvPicPr>
              <p:nvPr/>
            </p:nvPicPr>
            <p:blipFill>
              <a:blip r:embed="rId12" cstate="email"/>
              <a:stretch>
                <a:fillRect/>
              </a:stretch>
            </p:blipFill>
            <p:spPr bwMode="auto">
              <a:xfrm>
                <a:off x="9835138" y="1074411"/>
                <a:ext cx="967823" cy="967824"/>
              </a:xfrm>
              <a:prstGeom prst="rect">
                <a:avLst/>
              </a:prstGeom>
              <a:noFill/>
              <a:scene3d>
                <a:camera prst="orthographicFront">
                  <a:rot lat="20765849" lon="615924" rev="21145887"/>
                </a:camera>
                <a:lightRig rig="threePt" dir="t"/>
              </a:scene3d>
            </p:spPr>
          </p:pic>
          <p:sp>
            <p:nvSpPr>
              <p:cNvPr id="17" name="TextBox 16"/>
              <p:cNvSpPr txBox="1"/>
              <p:nvPr/>
            </p:nvSpPr>
            <p:spPr>
              <a:xfrm>
                <a:off x="9584223" y="2752508"/>
                <a:ext cx="1656272" cy="1474295"/>
              </a:xfrm>
              <a:prstGeom prst="rect">
                <a:avLst/>
              </a:prstGeom>
              <a:noFill/>
            </p:spPr>
            <p:txBody>
              <a:bodyPr wrap="square" rtlCol="0">
                <a:spAutoFit/>
              </a:bodyPr>
              <a:lstStyle/>
              <a:p>
                <a:pPr algn="ctr" defTabSz="912777" eaLnBrk="0" hangingPunct="0">
                  <a:lnSpc>
                    <a:spcPct val="90000"/>
                  </a:lnSpc>
                  <a:spcBef>
                    <a:spcPct val="30000"/>
                  </a:spcBef>
                  <a:buClr>
                    <a:srgbClr val="7F7F7F"/>
                  </a:buClr>
                  <a:buSzPct val="95000"/>
                  <a:defRPr/>
                </a:pPr>
                <a:r>
                  <a:rPr lang="en-US" sz="1400" b="1" kern="0" dirty="0" smtClean="0">
                    <a:solidFill>
                      <a:schemeClr val="bg1"/>
                    </a:solidFill>
                    <a:latin typeface="Segoe UI" pitchFamily="34" charset="0"/>
                    <a:cs typeface="Segoe UI" pitchFamily="34" charset="0"/>
                  </a:rPr>
                  <a:t>End-User Protection</a:t>
                </a:r>
                <a:br>
                  <a:rPr lang="en-US" sz="1400" b="1" kern="0" dirty="0" smtClean="0">
                    <a:solidFill>
                      <a:schemeClr val="bg1"/>
                    </a:solidFill>
                    <a:latin typeface="Segoe UI" pitchFamily="34" charset="0"/>
                    <a:cs typeface="Segoe UI" pitchFamily="34" charset="0"/>
                  </a:rPr>
                </a:br>
                <a:r>
                  <a:rPr lang="en-US" sz="1200" kern="0" dirty="0" err="1" smtClean="0">
                    <a:solidFill>
                      <a:schemeClr val="bg1"/>
                    </a:solidFill>
                    <a:latin typeface="Segoe UI" pitchFamily="34" charset="0"/>
                    <a:cs typeface="Segoe UI" pitchFamily="34" charset="0"/>
                  </a:rPr>
                  <a:t>SmartScreen</a:t>
                </a:r>
                <a:r>
                  <a:rPr lang="en-US" sz="1200" kern="0" dirty="0" smtClean="0">
                    <a:solidFill>
                      <a:schemeClr val="bg1"/>
                    </a:solidFill>
                    <a:latin typeface="Segoe UI" pitchFamily="34" charset="0"/>
                    <a:cs typeface="Segoe UI" pitchFamily="34" charset="0"/>
                  </a:rPr>
                  <a:t> Filter, </a:t>
                </a:r>
                <a:r>
                  <a:rPr lang="en-US" sz="1200" kern="0" dirty="0" err="1" smtClean="0">
                    <a:solidFill>
                      <a:schemeClr val="bg1"/>
                    </a:solidFill>
                    <a:latin typeface="Segoe UI" pitchFamily="34" charset="0"/>
                    <a:cs typeface="Segoe UI" pitchFamily="34" charset="0"/>
                  </a:rPr>
                  <a:t>InPrivate</a:t>
                </a:r>
                <a:r>
                  <a:rPr lang="en-US" sz="1200" kern="0" dirty="0" smtClean="0">
                    <a:solidFill>
                      <a:schemeClr val="bg1"/>
                    </a:solidFill>
                    <a:latin typeface="Segoe UI" pitchFamily="34" charset="0"/>
                    <a:cs typeface="Segoe UI" pitchFamily="34" charset="0"/>
                  </a:rPr>
                  <a:t> Browsing</a:t>
                </a:r>
                <a:endParaRPr kumimoji="0" lang="en-US" b="0" i="0" u="none" strike="noStrike" kern="0" cap="none" spc="0" normalizeH="0" baseline="0" noProof="0" dirty="0" smtClean="0">
                  <a:ln>
                    <a:noFill/>
                  </a:ln>
                  <a:solidFill>
                    <a:schemeClr val="bg1"/>
                  </a:solidFill>
                  <a:effectLst/>
                  <a:uLnTx/>
                  <a:uFillTx/>
                  <a:latin typeface="Segoe UI" pitchFamily="34" charset="0"/>
                  <a:cs typeface="Segoe UI" pitchFamily="34" charset="0"/>
                </a:endParaRPr>
              </a:p>
            </p:txBody>
          </p:sp>
          <p:sp>
            <p:nvSpPr>
              <p:cNvPr id="18" name="TextBox 17"/>
              <p:cNvSpPr txBox="1"/>
              <p:nvPr/>
            </p:nvSpPr>
            <p:spPr>
              <a:xfrm>
                <a:off x="7976094" y="1562440"/>
                <a:ext cx="2017154" cy="1046274"/>
              </a:xfrm>
              <a:prstGeom prst="rect">
                <a:avLst/>
              </a:prstGeom>
              <a:noFill/>
            </p:spPr>
            <p:txBody>
              <a:bodyPr wrap="square" rtlCol="0">
                <a:spAutoFit/>
              </a:bodyPr>
              <a:lstStyle/>
              <a:p>
                <a:pPr algn="ctr" defTabSz="912777" eaLnBrk="0" hangingPunct="0">
                  <a:lnSpc>
                    <a:spcPct val="90000"/>
                  </a:lnSpc>
                  <a:spcBef>
                    <a:spcPct val="30000"/>
                  </a:spcBef>
                  <a:buClr>
                    <a:srgbClr val="7F7F7F"/>
                  </a:buClr>
                  <a:buSzPct val="95000"/>
                  <a:defRPr/>
                </a:pPr>
                <a:r>
                  <a:rPr lang="en-US" sz="1400" b="1" kern="0" dirty="0" smtClean="0">
                    <a:solidFill>
                      <a:schemeClr val="bg1"/>
                    </a:solidFill>
                    <a:latin typeface="Segoe UI" pitchFamily="34" charset="0"/>
                    <a:cs typeface="Segoe UI" pitchFamily="34" charset="0"/>
                  </a:rPr>
                  <a:t>Architectural Changes</a:t>
                </a:r>
                <a:r>
                  <a:rPr lang="en-US" sz="1400" b="1" kern="0" dirty="0" smtClean="0">
                    <a:latin typeface="Segoe UI" pitchFamily="34" charset="0"/>
                    <a:cs typeface="Segoe UI" pitchFamily="34" charset="0"/>
                  </a:rPr>
                  <a:t/>
                </a:r>
                <a:br>
                  <a:rPr lang="en-US" sz="1400" b="1" kern="0" dirty="0" smtClean="0">
                    <a:latin typeface="Segoe UI" pitchFamily="34" charset="0"/>
                    <a:cs typeface="Segoe UI" pitchFamily="34" charset="0"/>
                  </a:rPr>
                </a:br>
                <a:r>
                  <a:rPr lang="en-US" sz="1200" kern="0" dirty="0" smtClean="0">
                    <a:solidFill>
                      <a:srgbClr val="FFFFFF"/>
                    </a:solidFill>
                    <a:latin typeface="Segoe UI" pitchFamily="34" charset="0"/>
                    <a:cs typeface="Segoe UI" pitchFamily="34" charset="0"/>
                  </a:rPr>
                  <a:t> Protected Mode/DEP/NX</a:t>
                </a:r>
                <a:endParaRPr kumimoji="0" lang="en-US" b="0" i="0" u="none" strike="noStrike" kern="0" cap="none" spc="0" normalizeH="0" baseline="0" noProof="0" dirty="0" smtClean="0">
                  <a:ln>
                    <a:noFill/>
                  </a:ln>
                  <a:effectLst/>
                  <a:uLnTx/>
                  <a:uFillTx/>
                  <a:latin typeface="Segoe UI" pitchFamily="34" charset="0"/>
                  <a:cs typeface="Segoe UI" pitchFamily="34" charset="0"/>
                </a:endParaRPr>
              </a:p>
            </p:txBody>
          </p:sp>
          <p:sp>
            <p:nvSpPr>
              <p:cNvPr id="19" name="TextBox 18"/>
              <p:cNvSpPr txBox="1"/>
              <p:nvPr/>
            </p:nvSpPr>
            <p:spPr>
              <a:xfrm>
                <a:off x="10815982" y="1538991"/>
                <a:ext cx="1696636" cy="1046274"/>
              </a:xfrm>
              <a:prstGeom prst="rect">
                <a:avLst/>
              </a:prstGeom>
              <a:noFill/>
            </p:spPr>
            <p:txBody>
              <a:bodyPr wrap="square" rtlCol="0">
                <a:spAutoFit/>
              </a:bodyPr>
              <a:lstStyle/>
              <a:p>
                <a:pPr algn="ctr" defTabSz="912777" eaLnBrk="0" hangingPunct="0">
                  <a:lnSpc>
                    <a:spcPct val="90000"/>
                  </a:lnSpc>
                  <a:spcBef>
                    <a:spcPct val="30000"/>
                  </a:spcBef>
                  <a:buClr>
                    <a:srgbClr val="7F7F7F"/>
                  </a:buClr>
                  <a:buSzPct val="95000"/>
                  <a:defRPr/>
                </a:pPr>
                <a:r>
                  <a:rPr lang="en-US" sz="1400" b="1" kern="0" dirty="0" smtClean="0">
                    <a:solidFill>
                      <a:schemeClr val="bg1"/>
                    </a:solidFill>
                    <a:latin typeface="Segoe UI" pitchFamily="34" charset="0"/>
                    <a:cs typeface="Segoe UI" pitchFamily="34" charset="0"/>
                  </a:rPr>
                  <a:t>Better Reliability</a:t>
                </a:r>
                <a:br>
                  <a:rPr lang="en-US" sz="1400" b="1" kern="0" dirty="0" smtClean="0">
                    <a:solidFill>
                      <a:schemeClr val="bg1"/>
                    </a:solidFill>
                    <a:latin typeface="Segoe UI" pitchFamily="34" charset="0"/>
                    <a:cs typeface="Segoe UI" pitchFamily="34" charset="0"/>
                  </a:rPr>
                </a:br>
                <a:r>
                  <a:rPr lang="en-US" sz="1200" kern="0" dirty="0" smtClean="0">
                    <a:solidFill>
                      <a:srgbClr val="FFFFFF"/>
                    </a:solidFill>
                    <a:latin typeface="Segoe UI" pitchFamily="34" charset="0"/>
                    <a:cs typeface="Segoe UI" pitchFamily="34" charset="0"/>
                  </a:rPr>
                  <a:t>Crash isolation</a:t>
                </a:r>
                <a:endParaRPr kumimoji="0" lang="en-US" b="0" i="0" u="none" strike="noStrike" kern="0" cap="none" spc="0" normalizeH="0" baseline="0" noProof="0" dirty="0" smtClean="0">
                  <a:ln>
                    <a:noFill/>
                  </a:ln>
                  <a:effectLst/>
                  <a:uLnTx/>
                  <a:uFillTx/>
                  <a:latin typeface="Segoe UI" pitchFamily="34" charset="0"/>
                  <a:cs typeface="Segoe UI" pitchFamily="34" charset="0"/>
                </a:endParaRPr>
              </a:p>
            </p:txBody>
          </p:sp>
        </p:grpSp>
        <p:sp>
          <p:nvSpPr>
            <p:cNvPr id="15" name="TextBox 14"/>
            <p:cNvSpPr txBox="1"/>
            <p:nvPr/>
          </p:nvSpPr>
          <p:spPr>
            <a:xfrm>
              <a:off x="5382149" y="986881"/>
              <a:ext cx="3119734" cy="328052"/>
            </a:xfrm>
            <a:prstGeom prst="round2DiagRect">
              <a:avLst>
                <a:gd name="adj1" fmla="val 25587"/>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457200" algn="ctr" fontAlgn="base">
                <a:lnSpc>
                  <a:spcPct val="90000"/>
                </a:lnSpc>
                <a:spcBef>
                  <a:spcPct val="20000"/>
                </a:spcBef>
                <a:spcAft>
                  <a:spcPct val="0"/>
                </a:spcAft>
                <a:buClr>
                  <a:srgbClr val="FFFF99"/>
                </a:buClr>
                <a:buSzPct val="90000"/>
                <a:tabLst>
                  <a:tab pos="424590" algn="l"/>
                </a:tabLst>
                <a:defRPr/>
              </a:pPr>
              <a:r>
                <a:rPr lang="en-US" altLang="zh-CN" sz="1600" b="1" spc="-50" dirty="0" smtClean="0">
                  <a:solidFill>
                    <a:schemeClr val="bg1"/>
                  </a:solidFill>
                  <a:effectLst>
                    <a:outerShdw blurRad="152400" dir="5400000" algn="ctr" rotWithShape="0">
                      <a:srgbClr val="FFD806"/>
                    </a:outerShdw>
                  </a:effectLst>
                  <a:latin typeface="Segoe UI" pitchFamily="34" charset="0"/>
                </a:rPr>
                <a:t>Enhanced Security &amp; Protection</a:t>
              </a:r>
            </a:p>
          </p:txBody>
        </p:sp>
      </p:grpSp>
    </p:spTree>
    <p:extLst>
      <p:ext uri="{BB962C8B-B14F-4D97-AF65-F5344CB8AC3E}">
        <p14:creationId xmlns:p14="http://schemas.microsoft.com/office/powerpoint/2010/main" val="4076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91" y="152400"/>
            <a:ext cx="8229600" cy="1066800"/>
          </a:xfrm>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Ways to Tackle IE App Compatibility</a:t>
            </a:r>
          </a:p>
        </p:txBody>
      </p:sp>
      <p:sp>
        <p:nvSpPr>
          <p:cNvPr id="9" name="Rounded Rectangle 8"/>
          <p:cNvSpPr/>
          <p:nvPr/>
        </p:nvSpPr>
        <p:spPr>
          <a:xfrm>
            <a:off x="666206" y="1355850"/>
            <a:ext cx="7413171" cy="1161573"/>
          </a:xfrm>
          <a:prstGeom prst="roundRect">
            <a:avLst>
              <a:gd name="adj" fmla="val 7965"/>
            </a:avLst>
          </a:prstGeom>
          <a:gradFill flip="none" rotWithShape="0">
            <a:gsLst>
              <a:gs pos="0">
                <a:sysClr val="windowText" lastClr="000000">
                  <a:alpha val="37000"/>
                </a:sysClr>
              </a:gs>
              <a:gs pos="50000">
                <a:sysClr val="windowText" lastClr="000000">
                  <a:lumMod val="95000"/>
                  <a:alpha val="20000"/>
                </a:sysClr>
              </a:gs>
              <a:gs pos="100000">
                <a:sysClr val="windowText" lastClr="000000">
                  <a:alpha val="56000"/>
                </a:sysClr>
              </a:gs>
            </a:gsLst>
            <a:lin ang="10800000" scaled="0"/>
            <a:tileRect/>
          </a:gradFill>
          <a:ln w="12700">
            <a:solidFill>
              <a:schemeClr val="tx2">
                <a:lumMod val="20000"/>
                <a:lumOff val="80000"/>
                <a:alpha val="50000"/>
              </a:schemeClr>
            </a:solidFill>
            <a:headEnd type="none" w="med" len="med"/>
            <a:tailEnd type="none" w="med" len="med"/>
          </a:ln>
          <a:effectLst/>
          <a:scene3d>
            <a:camera prst="orthographicFront"/>
            <a:lightRig rig="flat" dir="t"/>
          </a:scene3d>
          <a:sp3d prstMaterial="matte"/>
        </p:spPr>
        <p:txBody>
          <a:bodyPr wrap="square" lIns="2377440" rtlCol="0" anchor="ctr">
            <a:spAutoFit/>
          </a:bodyPr>
          <a:lstStyle/>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How: 	Migrate the IE 6 apps to IE 8</a:t>
            </a:r>
          </a:p>
          <a:p>
            <a:pPr marL="22860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Pros: 	Offer the best long-term solution, future-proof</a:t>
            </a:r>
          </a:p>
          <a:p>
            <a:pPr marL="22860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Cons:	Require planning and resources</a:t>
            </a:r>
          </a:p>
        </p:txBody>
      </p:sp>
      <p:sp>
        <p:nvSpPr>
          <p:cNvPr id="7" name="Rounded Rectangle 6"/>
          <p:cNvSpPr/>
          <p:nvPr/>
        </p:nvSpPr>
        <p:spPr bwMode="auto">
          <a:xfrm>
            <a:off x="640079" y="1325445"/>
            <a:ext cx="2446021" cy="1207008"/>
          </a:xfrm>
          <a:prstGeom prst="roundRect">
            <a:avLst>
              <a:gd name="adj" fmla="val 9033"/>
            </a:avLst>
          </a:prstGeom>
          <a:gradFill>
            <a:gsLst>
              <a:gs pos="0">
                <a:schemeClr val="tx2">
                  <a:lumMod val="75000"/>
                </a:schemeClr>
              </a:gs>
              <a:gs pos="80000">
                <a:schemeClr val="tx2"/>
              </a:gs>
              <a:gs pos="100000">
                <a:schemeClr val="tx2"/>
              </a:gs>
            </a:gsLst>
          </a:gradFill>
          <a:ln w="12700">
            <a:solidFill>
              <a:schemeClr val="tx2">
                <a:lumMod val="20000"/>
                <a:lumOff val="80000"/>
                <a:alpha val="50000"/>
              </a:schemeClr>
            </a:solidFill>
            <a:headEnd type="none" w="med" len="med"/>
            <a:tailEnd type="none" w="med" len="me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45720" tIns="45718" rIns="45720" bIns="45718" numCol="1" rtlCol="0" anchor="ctr" anchorCtr="0" compatLnSpc="1">
            <a:prstTxWarp prst="textNoShape">
              <a:avLst/>
            </a:prstTxWarp>
          </a:bodyPr>
          <a:lstStyle/>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Web Apps Migration</a:t>
            </a:r>
          </a:p>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Deploy Win7, move to IE 8</a:t>
            </a:r>
          </a:p>
        </p:txBody>
      </p:sp>
      <p:sp>
        <p:nvSpPr>
          <p:cNvPr id="21" name="Rounded Rectangle 20"/>
          <p:cNvSpPr/>
          <p:nvPr/>
        </p:nvSpPr>
        <p:spPr>
          <a:xfrm>
            <a:off x="666206" y="2816040"/>
            <a:ext cx="7413171" cy="871180"/>
          </a:xfrm>
          <a:prstGeom prst="roundRect">
            <a:avLst>
              <a:gd name="adj" fmla="val 9208"/>
            </a:avLst>
          </a:prstGeom>
          <a:gradFill flip="none" rotWithShape="0">
            <a:gsLst>
              <a:gs pos="0">
                <a:sysClr val="windowText" lastClr="000000">
                  <a:alpha val="37000"/>
                </a:sysClr>
              </a:gs>
              <a:gs pos="50000">
                <a:sysClr val="windowText" lastClr="000000">
                  <a:lumMod val="95000"/>
                  <a:alpha val="20000"/>
                </a:sysClr>
              </a:gs>
              <a:gs pos="100000">
                <a:sysClr val="windowText" lastClr="000000">
                  <a:alpha val="56000"/>
                </a:sysClr>
              </a:gs>
            </a:gsLst>
            <a:lin ang="10800000" scaled="0"/>
            <a:tileRect/>
          </a:gradFill>
          <a:ln w="12700">
            <a:solidFill>
              <a:schemeClr val="tx2">
                <a:lumMod val="20000"/>
                <a:lumOff val="80000"/>
                <a:alpha val="50000"/>
              </a:schemeClr>
            </a:solidFill>
            <a:headEnd type="none" w="med" len="med"/>
            <a:tailEnd type="none" w="med" len="med"/>
          </a:ln>
          <a:effectLst/>
          <a:scene3d>
            <a:camera prst="orthographicFront"/>
            <a:lightRig rig="flat" dir="t"/>
          </a:scene3d>
          <a:sp3d prstMaterial="matte"/>
        </p:spPr>
        <p:txBody>
          <a:bodyPr wrap="square" lIns="2377440" rtlCol="0" anchor="ctr">
            <a:spAutoFit/>
          </a:bodyPr>
          <a:lstStyle/>
          <a:p>
            <a:pPr marL="22860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How:</a:t>
            </a:r>
            <a:r>
              <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	Run IE 6 on a VM with Windows XP</a:t>
            </a:r>
          </a:p>
          <a:p>
            <a:pPr marL="228600" fontAlgn="base">
              <a:spcBef>
                <a:spcPct val="0"/>
              </a:spcBef>
              <a:spcAft>
                <a:spcPct val="0"/>
              </a:spcAft>
              <a:buClr>
                <a:schemeClr val="bg1"/>
              </a:buClr>
              <a:buSzPct val="125000"/>
            </a:pPr>
            <a:r>
              <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Pros:	</a:t>
            </a: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Enable Manageability</a:t>
            </a:r>
            <a:endPar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marL="228600" fontAlgn="base">
              <a:spcBef>
                <a:spcPct val="0"/>
              </a:spcBef>
              <a:spcAft>
                <a:spcPct val="0"/>
              </a:spcAft>
              <a:buClr>
                <a:schemeClr val="bg1"/>
              </a:buClr>
              <a:buSzPct val="125000"/>
            </a:pPr>
            <a:r>
              <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Cons: 	</a:t>
            </a: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Require 2GB </a:t>
            </a:r>
            <a:r>
              <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memory on PCs (min. </a:t>
            </a:r>
            <a:r>
              <a:rPr lang="en-US" sz="1600" dirty="0" err="1">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reqmts</a:t>
            </a:r>
            <a:r>
              <a:rPr lang="en-US" sz="1600" dirty="0">
                <a:solidFill>
                  <a:schemeClr val="bg1">
                    <a:alpha val="99000"/>
                  </a:schemeClr>
                </a:solidFill>
                <a:effectLst>
                  <a:outerShdw blurRad="38100" dist="38100" dir="2700000" algn="tl">
                    <a:srgbClr val="000000">
                      <a:alpha val="43137"/>
                    </a:srgbClr>
                  </a:outerShdw>
                </a:effectLst>
                <a:latin typeface="Segoe Light"/>
              </a:rPr>
              <a:t>)</a:t>
            </a:r>
          </a:p>
        </p:txBody>
      </p:sp>
      <p:sp>
        <p:nvSpPr>
          <p:cNvPr id="22" name="Rounded Rectangle 21"/>
          <p:cNvSpPr/>
          <p:nvPr/>
        </p:nvSpPr>
        <p:spPr bwMode="auto">
          <a:xfrm>
            <a:off x="640078" y="2640440"/>
            <a:ext cx="2446022" cy="1207008"/>
          </a:xfrm>
          <a:prstGeom prst="roundRect">
            <a:avLst>
              <a:gd name="adj" fmla="val 9033"/>
            </a:avLst>
          </a:prstGeom>
          <a:gradFill>
            <a:gsLst>
              <a:gs pos="0">
                <a:schemeClr val="accent3">
                  <a:lumMod val="75000"/>
                </a:schemeClr>
              </a:gs>
              <a:gs pos="80000">
                <a:schemeClr val="accent3"/>
              </a:gs>
              <a:gs pos="100000">
                <a:schemeClr val="accent3"/>
              </a:gs>
            </a:gsLst>
          </a:gradFill>
          <a:ln w="12700">
            <a:solidFill>
              <a:schemeClr val="accent3">
                <a:lumMod val="20000"/>
                <a:lumOff val="80000"/>
                <a:alpha val="50000"/>
              </a:schemeClr>
            </a:solidFill>
            <a:headEnd type="none" w="med" len="med"/>
            <a:tailEnd type="none" w="med" len="me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45720" tIns="45718" rIns="45720" bIns="45718" numCol="1" rtlCol="0" anchor="ctr" anchorCtr="0" compatLnSpc="1">
            <a:prstTxWarp prst="textNoShape">
              <a:avLst/>
            </a:prstTxWarp>
          </a:bodyPr>
          <a:lstStyle/>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MED-V</a:t>
            </a:r>
          </a:p>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Deploy Win7, stay on IE6</a:t>
            </a:r>
          </a:p>
        </p:txBody>
      </p:sp>
      <p:sp>
        <p:nvSpPr>
          <p:cNvPr id="24" name="Rounded Rectangle 23"/>
          <p:cNvSpPr/>
          <p:nvPr/>
        </p:nvSpPr>
        <p:spPr>
          <a:xfrm>
            <a:off x="666206" y="4131035"/>
            <a:ext cx="7413171" cy="871180"/>
          </a:xfrm>
          <a:prstGeom prst="roundRect">
            <a:avLst>
              <a:gd name="adj" fmla="val 7965"/>
            </a:avLst>
          </a:prstGeom>
          <a:gradFill flip="none" rotWithShape="0">
            <a:gsLst>
              <a:gs pos="0">
                <a:sysClr val="windowText" lastClr="000000">
                  <a:alpha val="37000"/>
                </a:sysClr>
              </a:gs>
              <a:gs pos="50000">
                <a:sysClr val="windowText" lastClr="000000">
                  <a:lumMod val="95000"/>
                  <a:alpha val="20000"/>
                </a:sysClr>
              </a:gs>
              <a:gs pos="100000">
                <a:sysClr val="windowText" lastClr="000000">
                  <a:alpha val="56000"/>
                </a:sysClr>
              </a:gs>
            </a:gsLst>
            <a:lin ang="10800000" scaled="0"/>
            <a:tileRect/>
          </a:gradFill>
          <a:ln w="12700">
            <a:solidFill>
              <a:schemeClr val="accent4">
                <a:lumMod val="20000"/>
                <a:lumOff val="80000"/>
                <a:alpha val="50000"/>
              </a:schemeClr>
            </a:solidFill>
            <a:headEnd type="none" w="med" len="med"/>
            <a:tailEnd type="none" w="med" len="med"/>
          </a:ln>
          <a:effectLst/>
          <a:scene3d>
            <a:camera prst="orthographicFront"/>
            <a:lightRig rig="flat" dir="t"/>
          </a:scene3d>
          <a:sp3d prstMaterial="matte"/>
        </p:spPr>
        <p:txBody>
          <a:bodyPr wrap="square" lIns="2377440" rtlCol="0" anchor="ctr">
            <a:spAutoFit/>
          </a:bodyPr>
          <a:lstStyle/>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How:	Connect remotely to apps via a “TS” session</a:t>
            </a:r>
          </a:p>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Pros:	Deploy easily to TS “shops”</a:t>
            </a:r>
          </a:p>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Cons:	Require infrastructure and WS2003 CALs</a:t>
            </a:r>
          </a:p>
        </p:txBody>
      </p:sp>
      <p:sp>
        <p:nvSpPr>
          <p:cNvPr id="25" name="Rounded Rectangle 24"/>
          <p:cNvSpPr/>
          <p:nvPr/>
        </p:nvSpPr>
        <p:spPr bwMode="auto">
          <a:xfrm>
            <a:off x="640078" y="3955435"/>
            <a:ext cx="2446022" cy="1207008"/>
          </a:xfrm>
          <a:prstGeom prst="roundRect">
            <a:avLst>
              <a:gd name="adj" fmla="val 9033"/>
            </a:avLst>
          </a:prstGeom>
          <a:gradFill>
            <a:gsLst>
              <a:gs pos="0">
                <a:schemeClr val="accent4">
                  <a:lumMod val="75000"/>
                </a:schemeClr>
              </a:gs>
              <a:gs pos="80000">
                <a:schemeClr val="accent4"/>
              </a:gs>
              <a:gs pos="100000">
                <a:schemeClr val="accent4"/>
              </a:gs>
            </a:gsLst>
          </a:gradFill>
          <a:ln w="12700">
            <a:solidFill>
              <a:schemeClr val="accent4">
                <a:lumMod val="20000"/>
                <a:lumOff val="80000"/>
                <a:alpha val="50000"/>
              </a:schemeClr>
            </a:solidFill>
            <a:headEnd type="none" w="med" len="med"/>
            <a:tailEnd type="none" w="med" len="me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45720" tIns="45718" rIns="45720" bIns="45718" numCol="1" rtlCol="0" anchor="ctr" anchorCtr="0" compatLnSpc="1">
            <a:prstTxWarp prst="textNoShape">
              <a:avLst/>
            </a:prstTxWarp>
          </a:bodyPr>
          <a:lstStyle/>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RDS/TS </a:t>
            </a:r>
          </a:p>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Deploy Win7, stay on IE6</a:t>
            </a:r>
          </a:p>
        </p:txBody>
      </p:sp>
      <p:sp>
        <p:nvSpPr>
          <p:cNvPr id="27" name="Rounded Rectangle 26"/>
          <p:cNvSpPr/>
          <p:nvPr/>
        </p:nvSpPr>
        <p:spPr>
          <a:xfrm>
            <a:off x="666206" y="5300834"/>
            <a:ext cx="7413171" cy="1161573"/>
          </a:xfrm>
          <a:prstGeom prst="roundRect">
            <a:avLst>
              <a:gd name="adj" fmla="val 9208"/>
            </a:avLst>
          </a:prstGeom>
          <a:gradFill flip="none" rotWithShape="0">
            <a:gsLst>
              <a:gs pos="0">
                <a:sysClr val="windowText" lastClr="000000">
                  <a:alpha val="37000"/>
                </a:sysClr>
              </a:gs>
              <a:gs pos="50000">
                <a:sysClr val="windowText" lastClr="000000">
                  <a:lumMod val="95000"/>
                  <a:alpha val="20000"/>
                </a:sysClr>
              </a:gs>
              <a:gs pos="100000">
                <a:sysClr val="windowText" lastClr="000000">
                  <a:alpha val="56000"/>
                </a:sysClr>
              </a:gs>
            </a:gsLst>
            <a:lin ang="10800000" scaled="0"/>
            <a:tileRect/>
          </a:gradFill>
          <a:ln w="12700">
            <a:solidFill>
              <a:schemeClr val="accent5">
                <a:lumMod val="20000"/>
                <a:lumOff val="80000"/>
                <a:alpha val="50000"/>
              </a:schemeClr>
            </a:solidFill>
            <a:headEnd type="none" w="med" len="med"/>
            <a:tailEnd type="none" w="med" len="med"/>
          </a:ln>
          <a:effectLst/>
          <a:scene3d>
            <a:camera prst="orthographicFront"/>
            <a:lightRig rig="flat" dir="t"/>
          </a:scene3d>
          <a:sp3d prstMaterial="matte"/>
        </p:spPr>
        <p:txBody>
          <a:bodyPr wrap="square" lIns="2377440" rtlCol="0" anchor="ctr">
            <a:spAutoFit/>
          </a:bodyPr>
          <a:lstStyle/>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How: 	Create a VM to run IE 6</a:t>
            </a:r>
          </a:p>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Pros: 	Set up is </a:t>
            </a:r>
            <a:r>
              <a:rPr lang="en-US" sz="1600" dirty="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e</a:t>
            </a: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asy for a test environment (few PCs)</a:t>
            </a:r>
          </a:p>
          <a:p>
            <a:pPr marL="228600" lvl="0" fontAlgn="base">
              <a:spcBef>
                <a:spcPct val="0"/>
              </a:spcBef>
              <a:spcAft>
                <a:spcPct val="0"/>
              </a:spcAft>
              <a:buClr>
                <a:schemeClr val="bg1"/>
              </a:buClr>
              <a:buSzPct val="125000"/>
            </a:pPr>
            <a:r>
              <a:rPr lang="en-US" sz="1600" dirty="0" smtClean="0">
                <a:solidFill>
                  <a:schemeClr val="bg1">
                    <a:alpha val="99000"/>
                  </a:scheme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Cons:	No enterprise-grade management console</a:t>
            </a:r>
          </a:p>
        </p:txBody>
      </p:sp>
      <p:sp>
        <p:nvSpPr>
          <p:cNvPr id="28" name="Rounded Rectangle 27"/>
          <p:cNvSpPr/>
          <p:nvPr/>
        </p:nvSpPr>
        <p:spPr bwMode="auto">
          <a:xfrm>
            <a:off x="640078" y="5270429"/>
            <a:ext cx="2446022" cy="1207008"/>
          </a:xfrm>
          <a:prstGeom prst="roundRect">
            <a:avLst>
              <a:gd name="adj" fmla="val 9033"/>
            </a:avLst>
          </a:prstGeom>
          <a:gradFill>
            <a:gsLst>
              <a:gs pos="0">
                <a:schemeClr val="accent5">
                  <a:lumMod val="75000"/>
                </a:schemeClr>
              </a:gs>
              <a:gs pos="80000">
                <a:schemeClr val="accent5"/>
              </a:gs>
              <a:gs pos="100000">
                <a:schemeClr val="accent5"/>
              </a:gs>
            </a:gsLst>
          </a:gradFill>
          <a:ln w="12700">
            <a:solidFill>
              <a:schemeClr val="accent5">
                <a:lumMod val="20000"/>
                <a:lumOff val="80000"/>
                <a:alpha val="50000"/>
              </a:schemeClr>
            </a:solidFill>
            <a:headEnd type="none" w="med" len="med"/>
            <a:tailEnd type="none" w="med" len="med"/>
          </a:ln>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45720" tIns="45718" rIns="45720" bIns="45718" numCol="1" rtlCol="0" anchor="ctr" anchorCtr="0" compatLnSpc="1">
            <a:prstTxWarp prst="textNoShape">
              <a:avLst/>
            </a:prstTxWarp>
          </a:bodyPr>
          <a:lstStyle/>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XP Mode </a:t>
            </a:r>
          </a:p>
          <a:p>
            <a:pPr defTabSz="914099" fontAlgn="base">
              <a:spcBef>
                <a:spcPct val="0"/>
              </a:spcBef>
              <a:spcAft>
                <a:spcPct val="0"/>
              </a:spcAft>
            </a:pPr>
            <a:r>
              <a:rPr lang="en-US" sz="1600" b="1" dirty="0" smtClean="0">
                <a:ln>
                  <a:solidFill>
                    <a:schemeClr val="bg1">
                      <a:alpha val="0"/>
                    </a:schemeClr>
                  </a:solidFill>
                </a:ln>
                <a:solidFill>
                  <a:srgbClr val="FFFFFF">
                    <a:alpha val="99000"/>
                  </a:srgbClr>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Deploy Win7, stay on IE 6</a:t>
            </a:r>
          </a:p>
        </p:txBody>
      </p:sp>
    </p:spTree>
    <p:extLst>
      <p:ext uri="{BB962C8B-B14F-4D97-AF65-F5344CB8AC3E}">
        <p14:creationId xmlns:p14="http://schemas.microsoft.com/office/powerpoint/2010/main" val="26995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5193376" y="3340707"/>
            <a:ext cx="2326678" cy="1331970"/>
          </a:xfrm>
          <a:prstGeom prst="wedgeEllipseCallout">
            <a:avLst/>
          </a:prstGeom>
          <a:solidFill>
            <a:schemeClr val="accent1"/>
          </a:solidFill>
          <a:ln w="28575">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chemeClr val="tx1">
                  <a:alpha val="99000"/>
                </a:schemeClr>
              </a:solidFill>
              <a:latin typeface="Segoe UI" pitchFamily="34" charset="0"/>
            </a:endParaRPr>
          </a:p>
          <a:p>
            <a:pPr defTabSz="914099"/>
            <a:r>
              <a:rPr lang="en-US" sz="1600" b="1" dirty="0" smtClean="0">
                <a:solidFill>
                  <a:schemeClr val="bg1">
                    <a:alpha val="99000"/>
                  </a:schemeClr>
                </a:solidFill>
                <a:latin typeface="Segoe UI" pitchFamily="34" charset="0"/>
              </a:rPr>
              <a:t>Compatibility Gap</a:t>
            </a:r>
          </a:p>
          <a:p>
            <a:pPr marL="285750" indent="-285750" defTabSz="914099">
              <a:buFont typeface="Arial" pitchFamily="34" charset="0"/>
              <a:buChar char="•"/>
            </a:pPr>
            <a:r>
              <a:rPr lang="en-US" sz="1200" dirty="0" smtClean="0">
                <a:solidFill>
                  <a:schemeClr val="bg1">
                    <a:alpha val="99000"/>
                  </a:schemeClr>
                </a:solidFill>
                <a:latin typeface="Segoe UI" pitchFamily="34" charset="0"/>
              </a:rPr>
              <a:t>IE 6 dependencies</a:t>
            </a:r>
          </a:p>
          <a:p>
            <a:pPr marL="285750" indent="-285750" defTabSz="914099">
              <a:buFont typeface="Arial" pitchFamily="34" charset="0"/>
              <a:buChar char="•"/>
            </a:pPr>
            <a:r>
              <a:rPr lang="en-US" sz="1200" dirty="0" smtClean="0">
                <a:solidFill>
                  <a:schemeClr val="bg1">
                    <a:alpha val="99000"/>
                  </a:schemeClr>
                </a:solidFill>
                <a:latin typeface="Segoe UI" pitchFamily="34" charset="0"/>
              </a:rPr>
              <a:t>Legacy internal apps</a:t>
            </a:r>
          </a:p>
          <a:p>
            <a:pPr marL="285750" indent="-285750" defTabSz="914099">
              <a:buFont typeface="Arial" pitchFamily="34" charset="0"/>
              <a:buChar char="•"/>
            </a:pPr>
            <a:r>
              <a:rPr lang="en-US" sz="1200" dirty="0" smtClean="0">
                <a:solidFill>
                  <a:schemeClr val="bg1">
                    <a:alpha val="99000"/>
                  </a:schemeClr>
                </a:solidFill>
                <a:latin typeface="Segoe UI" pitchFamily="34" charset="0"/>
              </a:rPr>
              <a:t>Vendor is gone</a:t>
            </a:r>
          </a:p>
          <a:p>
            <a:pPr algn="ctr" defTabSz="914099"/>
            <a:endParaRPr lang="en-US" dirty="0" smtClean="0">
              <a:solidFill>
                <a:schemeClr val="tx1">
                  <a:alpha val="99000"/>
                </a:schemeClr>
              </a:solidFill>
              <a:latin typeface="Segoe UI" pitchFamily="34" charset="0"/>
            </a:endParaRPr>
          </a:p>
        </p:txBody>
      </p:sp>
      <p:sp>
        <p:nvSpPr>
          <p:cNvPr id="3" name="Title 2"/>
          <p:cNvSpPr>
            <a:spLocks noGrp="1"/>
          </p:cNvSpPr>
          <p:nvPr>
            <p:ph type="title"/>
          </p:nvPr>
        </p:nvSpPr>
        <p:spPr>
          <a:xfrm>
            <a:off x="291175" y="228600"/>
            <a:ext cx="8382000" cy="553998"/>
          </a:xfrm>
        </p:spPr>
        <p:txBody>
          <a:bodyPr>
            <a:no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Addressing Application Compatibility</a:t>
            </a:r>
            <a:r>
              <a:rPr lang="en-US" sz="4000" dirty="0" smtClean="0"/>
              <a:t> </a:t>
            </a:r>
            <a:endParaRPr lang="en-US" sz="4000" dirty="0"/>
          </a:p>
        </p:txBody>
      </p:sp>
      <p:sp>
        <p:nvSpPr>
          <p:cNvPr id="13" name="Content Placeholder 2"/>
          <p:cNvSpPr txBox="1">
            <a:spLocks/>
          </p:cNvSpPr>
          <p:nvPr/>
        </p:nvSpPr>
        <p:spPr>
          <a:xfrm>
            <a:off x="3084023" y="1355967"/>
            <a:ext cx="4857687" cy="1606594"/>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85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85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85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85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85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0375" lvl="1" indent="0" algn="ctr">
              <a:buNone/>
            </a:pPr>
            <a:r>
              <a:rPr lang="en-US" sz="3600" i="1" spc="-150" dirty="0">
                <a:ln w="3175">
                  <a:noFill/>
                </a:ln>
                <a:solidFill>
                  <a:schemeClr val="bg1">
                    <a:lumMod val="95000"/>
                  </a:schemeClr>
                </a:solidFill>
                <a:latin typeface="Segoe UI" pitchFamily="34" charset="0"/>
                <a:cs typeface="Segoe UI" pitchFamily="34" charset="0"/>
              </a:rPr>
              <a:t>MED-V </a:t>
            </a:r>
            <a:r>
              <a:rPr lang="en-US" sz="3600" i="1" spc="-150" dirty="0" smtClean="0">
                <a:ln w="3175">
                  <a:noFill/>
                </a:ln>
                <a:solidFill>
                  <a:schemeClr val="bg1">
                    <a:lumMod val="95000"/>
                  </a:schemeClr>
                </a:solidFill>
                <a:latin typeface="Segoe UI" pitchFamily="34" charset="0"/>
                <a:cs typeface="Segoe UI" pitchFamily="34" charset="0"/>
              </a:rPr>
              <a:t>Accelerates</a:t>
            </a:r>
            <a:endParaRPr lang="en-US" sz="3600" i="1" spc="-150" dirty="0">
              <a:ln w="3175">
                <a:noFill/>
              </a:ln>
              <a:solidFill>
                <a:schemeClr val="bg1">
                  <a:lumMod val="95000"/>
                </a:schemeClr>
              </a:solidFill>
              <a:latin typeface="Segoe UI" pitchFamily="34" charset="0"/>
              <a:cs typeface="Segoe UI" pitchFamily="34" charset="0"/>
            </a:endParaRPr>
          </a:p>
          <a:p>
            <a:pPr marL="460375" lvl="1" indent="0" algn="ctr">
              <a:buNone/>
            </a:pPr>
            <a:r>
              <a:rPr lang="en-US" sz="3600" i="1" spc="-150" dirty="0">
                <a:ln w="3175">
                  <a:noFill/>
                </a:ln>
                <a:solidFill>
                  <a:schemeClr val="bg1">
                    <a:lumMod val="95000"/>
                  </a:schemeClr>
                </a:solidFill>
                <a:latin typeface="Segoe UI" pitchFamily="34" charset="0"/>
                <a:cs typeface="Segoe UI" pitchFamily="34" charset="0"/>
              </a:rPr>
              <a:t>Windows 7 </a:t>
            </a:r>
            <a:r>
              <a:rPr lang="en-US" sz="3600" i="1" spc="-150" dirty="0" smtClean="0">
                <a:ln w="3175">
                  <a:noFill/>
                </a:ln>
                <a:solidFill>
                  <a:schemeClr val="bg1">
                    <a:lumMod val="95000"/>
                  </a:schemeClr>
                </a:solidFill>
                <a:latin typeface="Segoe UI" pitchFamily="34" charset="0"/>
                <a:cs typeface="Segoe UI" pitchFamily="34" charset="0"/>
              </a:rPr>
              <a:t>Deployments</a:t>
            </a:r>
            <a:endParaRPr lang="en-US" sz="3600" i="1" spc="-150" dirty="0">
              <a:ln w="3175">
                <a:noFill/>
              </a:ln>
              <a:solidFill>
                <a:schemeClr val="bg1">
                  <a:lumMod val="95000"/>
                </a:schemeClr>
              </a:solidFill>
              <a:latin typeface="Segoe UI" pitchFamily="34" charset="0"/>
              <a:cs typeface="Segoe UI" pitchFamily="34" charset="0"/>
            </a:endParaRPr>
          </a:p>
        </p:txBody>
      </p:sp>
      <p:grpSp>
        <p:nvGrpSpPr>
          <p:cNvPr id="2" name="Group 1"/>
          <p:cNvGrpSpPr/>
          <p:nvPr/>
        </p:nvGrpSpPr>
        <p:grpSpPr>
          <a:xfrm>
            <a:off x="1829810" y="5159507"/>
            <a:ext cx="4839768" cy="315116"/>
            <a:chOff x="2270750" y="5509774"/>
            <a:chExt cx="6451344" cy="315116"/>
          </a:xfrm>
        </p:grpSpPr>
        <p:cxnSp>
          <p:nvCxnSpPr>
            <p:cNvPr id="4" name="Straight Arrow Connector 3"/>
            <p:cNvCxnSpPr/>
            <p:nvPr/>
          </p:nvCxnSpPr>
          <p:spPr>
            <a:xfrm>
              <a:off x="2270868" y="5509774"/>
              <a:ext cx="6451226"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70750" y="5542905"/>
              <a:ext cx="591889"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Easy</a:t>
              </a:r>
            </a:p>
          </p:txBody>
        </p:sp>
        <p:sp>
          <p:nvSpPr>
            <p:cNvPr id="25" name="TextBox 24"/>
            <p:cNvSpPr txBox="1"/>
            <p:nvPr/>
          </p:nvSpPr>
          <p:spPr>
            <a:xfrm>
              <a:off x="7960214" y="5547891"/>
              <a:ext cx="658386"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Hard</a:t>
              </a:r>
            </a:p>
          </p:txBody>
        </p:sp>
      </p:grpSp>
      <p:sp>
        <p:nvSpPr>
          <p:cNvPr id="26" name="TextBox 25"/>
          <p:cNvSpPr txBox="1"/>
          <p:nvPr/>
        </p:nvSpPr>
        <p:spPr>
          <a:xfrm>
            <a:off x="562497" y="3106435"/>
            <a:ext cx="1275990" cy="738664"/>
          </a:xfrm>
          <a:prstGeom prst="rect">
            <a:avLst/>
          </a:prstGeom>
          <a:noFill/>
        </p:spPr>
        <p:txBody>
          <a:bodyPr wrap="none" lIns="0" tIns="0" rIns="0" bIns="0" rtlCol="0">
            <a:spAutoFit/>
          </a:bodyPr>
          <a:lstStyle/>
          <a:p>
            <a:r>
              <a:rPr lang="en-US" sz="2400" b="1" dirty="0" smtClean="0">
                <a:solidFill>
                  <a:schemeClr val="bg1"/>
                </a:solidFill>
                <a:latin typeface="Segoe UI" pitchFamily="34" charset="0"/>
              </a:rPr>
              <a:t>Number </a:t>
            </a:r>
          </a:p>
          <a:p>
            <a:r>
              <a:rPr lang="en-US" sz="2400" b="1" dirty="0" smtClean="0">
                <a:solidFill>
                  <a:schemeClr val="bg1"/>
                </a:solidFill>
                <a:latin typeface="Segoe UI" pitchFamily="34" charset="0"/>
              </a:rPr>
              <a:t>of Apps</a:t>
            </a:r>
          </a:p>
        </p:txBody>
      </p:sp>
      <p:grpSp>
        <p:nvGrpSpPr>
          <p:cNvPr id="5" name="Group 4"/>
          <p:cNvGrpSpPr/>
          <p:nvPr/>
        </p:nvGrpSpPr>
        <p:grpSpPr>
          <a:xfrm>
            <a:off x="1250184" y="1516484"/>
            <a:ext cx="566556" cy="3665116"/>
            <a:chOff x="1535989" y="1844658"/>
            <a:chExt cx="755212" cy="3665116"/>
          </a:xfrm>
        </p:grpSpPr>
        <p:cxnSp>
          <p:nvCxnSpPr>
            <p:cNvPr id="15" name="Straight Arrow Connector 14"/>
            <p:cNvCxnSpPr/>
            <p:nvPr/>
          </p:nvCxnSpPr>
          <p:spPr>
            <a:xfrm flipV="1">
              <a:off x="2291201" y="1844658"/>
              <a:ext cx="0" cy="366511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594880" y="5140442"/>
              <a:ext cx="547017"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Low</a:t>
              </a:r>
            </a:p>
          </p:txBody>
        </p:sp>
        <p:sp>
          <p:nvSpPr>
            <p:cNvPr id="33" name="TextBox 32"/>
            <p:cNvSpPr txBox="1"/>
            <p:nvPr/>
          </p:nvSpPr>
          <p:spPr>
            <a:xfrm>
              <a:off x="1535989" y="1961140"/>
              <a:ext cx="647445"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High</a:t>
              </a:r>
            </a:p>
          </p:txBody>
        </p:sp>
      </p:grpSp>
      <p:sp>
        <p:nvSpPr>
          <p:cNvPr id="36" name="TextBox 35"/>
          <p:cNvSpPr txBox="1"/>
          <p:nvPr/>
        </p:nvSpPr>
        <p:spPr>
          <a:xfrm>
            <a:off x="4249740" y="4672677"/>
            <a:ext cx="508152"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Shim</a:t>
            </a:r>
          </a:p>
        </p:txBody>
      </p:sp>
      <p:sp>
        <p:nvSpPr>
          <p:cNvPr id="35" name="TextBox 34"/>
          <p:cNvSpPr txBox="1"/>
          <p:nvPr/>
        </p:nvSpPr>
        <p:spPr>
          <a:xfrm>
            <a:off x="3043952" y="3744130"/>
            <a:ext cx="947375" cy="553998"/>
          </a:xfrm>
          <a:prstGeom prst="rect">
            <a:avLst/>
          </a:prstGeom>
          <a:noFill/>
        </p:spPr>
        <p:txBody>
          <a:bodyPr wrap="none" lIns="0" tIns="0" rIns="0" bIns="0" rtlCol="0">
            <a:spAutoFit/>
          </a:bodyPr>
          <a:lstStyle/>
          <a:p>
            <a:r>
              <a:rPr lang="en-US" dirty="0" smtClean="0">
                <a:solidFill>
                  <a:schemeClr val="bg1"/>
                </a:solidFill>
                <a:latin typeface="Segoe UI" pitchFamily="34" charset="0"/>
              </a:rPr>
              <a:t>Upgrade </a:t>
            </a:r>
          </a:p>
          <a:p>
            <a:r>
              <a:rPr lang="en-US" dirty="0" smtClean="0">
                <a:solidFill>
                  <a:schemeClr val="bg1"/>
                </a:solidFill>
                <a:latin typeface="Segoe UI" pitchFamily="34" charset="0"/>
              </a:rPr>
              <a:t>The App</a:t>
            </a:r>
          </a:p>
        </p:txBody>
      </p:sp>
      <p:sp>
        <p:nvSpPr>
          <p:cNvPr id="34" name="TextBox 33"/>
          <p:cNvSpPr txBox="1"/>
          <p:nvPr/>
        </p:nvSpPr>
        <p:spPr>
          <a:xfrm>
            <a:off x="1981006" y="2369381"/>
            <a:ext cx="991553" cy="276999"/>
          </a:xfrm>
          <a:prstGeom prst="rect">
            <a:avLst/>
          </a:prstGeom>
          <a:noFill/>
        </p:spPr>
        <p:txBody>
          <a:bodyPr wrap="none" lIns="0" tIns="0" rIns="0" bIns="0" rtlCol="0">
            <a:spAutoFit/>
          </a:bodyPr>
          <a:lstStyle/>
          <a:p>
            <a:r>
              <a:rPr lang="en-US" dirty="0" smtClean="0">
                <a:solidFill>
                  <a:schemeClr val="bg1"/>
                </a:solidFill>
                <a:latin typeface="Segoe UI" pitchFamily="34" charset="0"/>
              </a:rPr>
              <a:t>Just Work</a:t>
            </a:r>
          </a:p>
        </p:txBody>
      </p:sp>
      <p:sp>
        <p:nvSpPr>
          <p:cNvPr id="54" name="Freeform 53"/>
          <p:cNvSpPr/>
          <p:nvPr/>
        </p:nvSpPr>
        <p:spPr>
          <a:xfrm>
            <a:off x="1858484" y="1749372"/>
            <a:ext cx="3647436" cy="3030256"/>
          </a:xfrm>
          <a:custGeom>
            <a:avLst/>
            <a:gdLst>
              <a:gd name="connsiteX0" fmla="*/ 0 w 5064369"/>
              <a:gd name="connsiteY0" fmla="*/ 0 h 3052689"/>
              <a:gd name="connsiteX1" fmla="*/ 942535 w 5064369"/>
              <a:gd name="connsiteY1" fmla="*/ 2250831 h 3052689"/>
              <a:gd name="connsiteX2" fmla="*/ 5064369 w 5064369"/>
              <a:gd name="connsiteY2" fmla="*/ 3052689 h 3052689"/>
            </a:gdLst>
            <a:ahLst/>
            <a:cxnLst>
              <a:cxn ang="0">
                <a:pos x="connsiteX0" y="connsiteY0"/>
              </a:cxn>
              <a:cxn ang="0">
                <a:pos x="connsiteX1" y="connsiteY1"/>
              </a:cxn>
              <a:cxn ang="0">
                <a:pos x="connsiteX2" y="connsiteY2"/>
              </a:cxn>
            </a:cxnLst>
            <a:rect l="l" t="t" r="r" b="b"/>
            <a:pathLst>
              <a:path w="5064369" h="3052689">
                <a:moveTo>
                  <a:pt x="0" y="0"/>
                </a:moveTo>
                <a:cubicBezTo>
                  <a:pt x="49237" y="871025"/>
                  <a:pt x="98474" y="1742050"/>
                  <a:pt x="942535" y="2250831"/>
                </a:cubicBezTo>
                <a:cubicBezTo>
                  <a:pt x="1786597" y="2759613"/>
                  <a:pt x="4236720" y="2909668"/>
                  <a:pt x="5064369" y="3052689"/>
                </a:cubicBez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Segoe UI" pitchFamily="34" charset="0"/>
            </a:endParaRPr>
          </a:p>
        </p:txBody>
      </p:sp>
      <p:sp>
        <p:nvSpPr>
          <p:cNvPr id="66" name="TextBox 65"/>
          <p:cNvSpPr txBox="1"/>
          <p:nvPr/>
        </p:nvSpPr>
        <p:spPr>
          <a:xfrm>
            <a:off x="3084023" y="5336123"/>
            <a:ext cx="2875787" cy="369332"/>
          </a:xfrm>
          <a:prstGeom prst="rect">
            <a:avLst/>
          </a:prstGeom>
          <a:noFill/>
        </p:spPr>
        <p:txBody>
          <a:bodyPr wrap="none" lIns="0" tIns="0" rIns="0" bIns="0" rtlCol="0">
            <a:spAutoFit/>
          </a:bodyPr>
          <a:lstStyle/>
          <a:p>
            <a:r>
              <a:rPr lang="en-US" sz="2400" b="1" dirty="0" smtClean="0">
                <a:solidFill>
                  <a:schemeClr val="bg1"/>
                </a:solidFill>
                <a:latin typeface="Segoe UI" pitchFamily="34" charset="0"/>
              </a:rPr>
              <a:t>Migration Difficulty</a:t>
            </a:r>
          </a:p>
        </p:txBody>
      </p:sp>
      <p:grpSp>
        <p:nvGrpSpPr>
          <p:cNvPr id="8" name="Group 7"/>
          <p:cNvGrpSpPr/>
          <p:nvPr/>
        </p:nvGrpSpPr>
        <p:grpSpPr>
          <a:xfrm>
            <a:off x="5201050" y="3374256"/>
            <a:ext cx="2326678" cy="1331970"/>
            <a:chOff x="7132390" y="3269792"/>
            <a:chExt cx="3101430" cy="1331970"/>
          </a:xfrm>
        </p:grpSpPr>
        <p:sp>
          <p:nvSpPr>
            <p:cNvPr id="21" name="Oval Callout 20"/>
            <p:cNvSpPr/>
            <p:nvPr/>
          </p:nvSpPr>
          <p:spPr bwMode="auto">
            <a:xfrm>
              <a:off x="7132390" y="3269792"/>
              <a:ext cx="3101430" cy="1331970"/>
            </a:xfrm>
            <a:prstGeom prst="wedgeEllipseCallout">
              <a:avLst/>
            </a:prstGeom>
            <a:solidFill>
              <a:schemeClr val="bg2"/>
            </a:solidFill>
            <a:ln w="28575">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smtClean="0">
                <a:solidFill>
                  <a:schemeClr val="tx1">
                    <a:alpha val="99000"/>
                  </a:schemeClr>
                </a:solidFill>
                <a:latin typeface="Segoe UI"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605" y="3563414"/>
              <a:ext cx="2651035" cy="729035"/>
            </a:xfrm>
            <a:prstGeom prst="rect">
              <a:avLst/>
            </a:prstGeom>
          </p:spPr>
        </p:pic>
      </p:grpSp>
      <p:sp>
        <p:nvSpPr>
          <p:cNvPr id="9" name="Freeform 8"/>
          <p:cNvSpPr/>
          <p:nvPr/>
        </p:nvSpPr>
        <p:spPr>
          <a:xfrm rot="316282">
            <a:off x="5401749" y="4794207"/>
            <a:ext cx="581151" cy="322309"/>
          </a:xfrm>
          <a:custGeom>
            <a:avLst/>
            <a:gdLst>
              <a:gd name="connsiteX0" fmla="*/ 0 w 838200"/>
              <a:gd name="connsiteY0" fmla="*/ 0 h 396240"/>
              <a:gd name="connsiteX1" fmla="*/ 472440 w 838200"/>
              <a:gd name="connsiteY1" fmla="*/ 76200 h 396240"/>
              <a:gd name="connsiteX2" fmla="*/ 838200 w 838200"/>
              <a:gd name="connsiteY2" fmla="*/ 396240 h 396240"/>
            </a:gdLst>
            <a:ahLst/>
            <a:cxnLst>
              <a:cxn ang="0">
                <a:pos x="connsiteX0" y="connsiteY0"/>
              </a:cxn>
              <a:cxn ang="0">
                <a:pos x="connsiteX1" y="connsiteY1"/>
              </a:cxn>
              <a:cxn ang="0">
                <a:pos x="connsiteX2" y="connsiteY2"/>
              </a:cxn>
            </a:cxnLst>
            <a:rect l="l" t="t" r="r" b="b"/>
            <a:pathLst>
              <a:path w="838200" h="396240">
                <a:moveTo>
                  <a:pt x="0" y="0"/>
                </a:moveTo>
                <a:cubicBezTo>
                  <a:pt x="166370" y="5080"/>
                  <a:pt x="332740" y="10160"/>
                  <a:pt x="472440" y="76200"/>
                </a:cubicBezTo>
                <a:cubicBezTo>
                  <a:pt x="612140" y="142240"/>
                  <a:pt x="718820" y="233680"/>
                  <a:pt x="838200" y="396240"/>
                </a:cubicBez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Segoe UI" pitchFamily="34" charset="0"/>
            </a:endParaRPr>
          </a:p>
        </p:txBody>
      </p:sp>
    </p:spTree>
    <p:custDataLst>
      <p:tags r:id="rId1"/>
    </p:custDataLst>
    <p:extLst>
      <p:ext uri="{BB962C8B-B14F-4D97-AF65-F5344CB8AC3E}">
        <p14:creationId xmlns:p14="http://schemas.microsoft.com/office/powerpoint/2010/main" val="77691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25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2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bg/>
                                          </p:spTgt>
                                        </p:tgtEl>
                                        <p:attrNameLst>
                                          <p:attrName>style.visibility</p:attrName>
                                        </p:attrNameLst>
                                      </p:cBhvr>
                                      <p:to>
                                        <p:strVal val="visible"/>
                                      </p:to>
                                    </p:set>
                                    <p:animEffect transition="in" filter="fade">
                                      <p:cBhvr>
                                        <p:cTn id="45" dur="500"/>
                                        <p:tgtEl>
                                          <p:spTgt spid="7">
                                            <p:bg/>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fade">
                                      <p:cBhvr>
                                        <p:cTn id="49" dur="500"/>
                                        <p:tgtEl>
                                          <p:spTgt spid="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2000"/>
                                        <p:tgtEl>
                                          <p:spTgt spid="7">
                                            <p:txEl>
                                              <p:pRg st="2" end="2"/>
                                            </p:txEl>
                                          </p:spTgt>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Effect transition="in" filter="fade">
                                      <p:cBhvr>
                                        <p:cTn id="58" dur="1000"/>
                                        <p:tgtEl>
                                          <p:spTgt spid="7">
                                            <p:txEl>
                                              <p:pRg st="3" end="3"/>
                                            </p:txEl>
                                          </p:spTgt>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fade">
                                      <p:cBhvr>
                                        <p:cTn id="62" dur="1000"/>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7">
                                            <p:txEl>
                                              <p:pRg st="1" end="1"/>
                                            </p:txEl>
                                          </p:spTgt>
                                        </p:tgtEl>
                                      </p:cBhvr>
                                    </p:animEffect>
                                    <p:set>
                                      <p:cBhvr>
                                        <p:cTn id="67" dur="1" fill="hold">
                                          <p:stCondLst>
                                            <p:cond delay="499"/>
                                          </p:stCondLst>
                                        </p:cTn>
                                        <p:tgtEl>
                                          <p:spTgt spid="7">
                                            <p:txEl>
                                              <p:pRg st="1" end="1"/>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xEl>
                                              <p:pRg st="2" end="2"/>
                                            </p:txEl>
                                          </p:spTgt>
                                        </p:tgtEl>
                                      </p:cBhvr>
                                    </p:animEffect>
                                    <p:set>
                                      <p:cBhvr>
                                        <p:cTn id="70" dur="1" fill="hold">
                                          <p:stCondLst>
                                            <p:cond delay="499"/>
                                          </p:stCondLst>
                                        </p:cTn>
                                        <p:tgtEl>
                                          <p:spTgt spid="7">
                                            <p:txEl>
                                              <p:pRg st="2" end="2"/>
                                            </p:txEl>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xEl>
                                              <p:pRg st="3" end="3"/>
                                            </p:txEl>
                                          </p:spTgt>
                                        </p:tgtEl>
                                      </p:cBhvr>
                                    </p:animEffect>
                                    <p:set>
                                      <p:cBhvr>
                                        <p:cTn id="73" dur="1" fill="hold">
                                          <p:stCondLst>
                                            <p:cond delay="499"/>
                                          </p:stCondLst>
                                        </p:cTn>
                                        <p:tgtEl>
                                          <p:spTgt spid="7">
                                            <p:txEl>
                                              <p:pRg st="3" end="3"/>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
                                            <p:txEl>
                                              <p:pRg st="4" end="4"/>
                                            </p:txEl>
                                          </p:spTgt>
                                        </p:tgtEl>
                                      </p:cBhvr>
                                    </p:animEffect>
                                    <p:set>
                                      <p:cBhvr>
                                        <p:cTn id="76" dur="1" fill="hold">
                                          <p:stCondLst>
                                            <p:cond delay="499"/>
                                          </p:stCondLst>
                                        </p:cTn>
                                        <p:tgtEl>
                                          <p:spTgt spid="7">
                                            <p:txEl>
                                              <p:pRg st="4" end="4"/>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bg/>
                                          </p:spTgt>
                                        </p:tgtEl>
                                      </p:cBhvr>
                                    </p:animEffect>
                                    <p:set>
                                      <p:cBhvr>
                                        <p:cTn id="79" dur="1" fill="hold">
                                          <p:stCondLst>
                                            <p:cond delay="499"/>
                                          </p:stCondLst>
                                        </p:cTn>
                                        <p:tgtEl>
                                          <p:spTgt spid="7">
                                            <p:bg/>
                                          </p:spTgt>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1000"/>
                                        <p:tgtEl>
                                          <p:spTgt spid="9"/>
                                        </p:tgtEl>
                                      </p:cBhvr>
                                    </p:animEffect>
                                  </p:childTnLst>
                                </p:cTn>
                              </p:par>
                            </p:childTnLst>
                          </p:cTn>
                        </p:par>
                        <p:par>
                          <p:cTn id="88" fill="hold">
                            <p:stCondLst>
                              <p:cond delay="1000"/>
                            </p:stCondLst>
                            <p:childTnLst>
                              <p:par>
                                <p:cTn id="89" presetID="10" presetClass="entr" presetSubtype="0" fill="hold" grpId="0" nodeType="afterEffect">
                                  <p:stCondLst>
                                    <p:cond delay="200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dvAuto="1000"/>
      <p:bldP spid="7" grpId="1" build="allAtOnce" animBg="1"/>
      <p:bldP spid="13" grpId="0"/>
      <p:bldP spid="26" grpId="0"/>
      <p:bldP spid="36" grpId="0"/>
      <p:bldP spid="35" grpId="0"/>
      <p:bldP spid="34" grpId="0"/>
      <p:bldP spid="54" grpId="0" animBg="1"/>
      <p:bldP spid="66"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69308" y="1447800"/>
            <a:ext cx="6019800" cy="1754326"/>
          </a:xfrm>
          <a:prstGeom prst="rect">
            <a:avLst/>
          </a:prstGeom>
        </p:spPr>
        <p:txBody>
          <a:bodyPr wrap="square">
            <a:spAutoFit/>
          </a:bodyPr>
          <a:lstStyle/>
          <a:p>
            <a:pPr lvl="0">
              <a:defRPr/>
            </a:pPr>
            <a:r>
              <a:rPr lang="en-US" sz="5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Office Migration Strategy</a:t>
            </a:r>
            <a:endParaRPr kumimoji="0" lang="en-AU" sz="2800" b="0" i="0" u="none" strike="noStrike" kern="0" cap="none" spc="0" normalizeH="0" baseline="0" noProof="0" dirty="0" smtClean="0">
              <a:ln>
                <a:noFill/>
              </a:ln>
              <a:solidFill>
                <a:sysClr val="windowText" lastClr="000000"/>
              </a:solidFill>
              <a:effectLst/>
              <a:uLnTx/>
              <a:uFillTx/>
              <a:latin typeface="Segoe UI" pitchFamily="34" charset="0"/>
            </a:endParaRPr>
          </a:p>
        </p:txBody>
      </p:sp>
      <p:pic>
        <p:nvPicPr>
          <p:cNvPr id="3" name="Picture 2" descr="Office_Logo_H_R.png"/>
          <p:cNvPicPr>
            <a:picLocks noChangeAspect="1"/>
          </p:cNvPicPr>
          <p:nvPr/>
        </p:nvPicPr>
        <p:blipFill>
          <a:blip r:embed="rId2"/>
          <a:stretch>
            <a:fillRect/>
          </a:stretch>
        </p:blipFill>
        <p:spPr>
          <a:xfrm>
            <a:off x="228601" y="5943600"/>
            <a:ext cx="2362200" cy="791544"/>
          </a:xfrm>
          <a:prstGeom prst="rect">
            <a:avLst/>
          </a:prstGeom>
          <a:noFill/>
          <a:ln>
            <a:noFill/>
          </a:ln>
        </p:spPr>
      </p:pic>
    </p:spTree>
    <p:extLst>
      <p:ext uri="{BB962C8B-B14F-4D97-AF65-F5344CB8AC3E}">
        <p14:creationId xmlns:p14="http://schemas.microsoft.com/office/powerpoint/2010/main" val="2740387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bwMode="auto">
          <a:xfrm>
            <a:off x="733425" y="3505200"/>
            <a:ext cx="7496175" cy="3124200"/>
          </a:xfrm>
          <a:prstGeom prst="ellipse">
            <a:avLst/>
          </a:prstGeom>
          <a:gradFill flip="none" rotWithShape="1">
            <a:gsLst>
              <a:gs pos="0">
                <a:schemeClr val="accent2"/>
              </a:gs>
              <a:gs pos="100000">
                <a:schemeClr val="accent2">
                  <a:alpha val="0"/>
                </a:schemeClr>
              </a:gs>
            </a:gsLst>
            <a:path path="shap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latin typeface="Segoe UI" pitchFamily="34" charset="0"/>
            </a:endParaRPr>
          </a:p>
        </p:txBody>
      </p:sp>
      <p:sp>
        <p:nvSpPr>
          <p:cNvPr id="2" name="Title 1"/>
          <p:cNvSpPr>
            <a:spLocks noGrp="1"/>
          </p:cNvSpPr>
          <p:nvPr>
            <p:ph type="title"/>
          </p:nvPr>
        </p:nvSpPr>
        <p:spPr>
          <a:xfrm>
            <a:off x="228600" y="118750"/>
            <a:ext cx="8229600" cy="1066800"/>
          </a:xfrm>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Microsoft Office 2010 for IT</a:t>
            </a:r>
            <a:r>
              <a:rPr lang="en-US" sz="4000" dirty="0" smtClean="0"/>
              <a:t> </a:t>
            </a:r>
            <a:endParaRPr lang="en-US" sz="4000" dirty="0"/>
          </a:p>
        </p:txBody>
      </p:sp>
      <p:sp>
        <p:nvSpPr>
          <p:cNvPr id="30" name="Oval 29"/>
          <p:cNvSpPr/>
          <p:nvPr/>
        </p:nvSpPr>
        <p:spPr bwMode="auto">
          <a:xfrm>
            <a:off x="1137641" y="1905000"/>
            <a:ext cx="6705600" cy="6705600"/>
          </a:xfrm>
          <a:prstGeom prst="ellipse">
            <a:avLst/>
          </a:prstGeom>
          <a:ln>
            <a:headEnd type="none" w="med" len="med"/>
            <a:tailEnd type="none" w="med" len="med"/>
          </a:ln>
          <a:scene3d>
            <a:camera prst="perspectiveRelaxedModerately">
              <a:rot lat="16790627" lon="0" rev="0"/>
            </a:camera>
            <a:lightRig rig="threePt" dir="t">
              <a:rot lat="0" lon="0" rev="1200000"/>
            </a:lightRig>
          </a:scene3d>
          <a:sp3d extrusionH="457200">
            <a:bevelT w="63500" h="25400"/>
          </a:sp3d>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latin typeface="Segoe UI" pitchFamily="34" charset="0"/>
            </a:endParaRPr>
          </a:p>
        </p:txBody>
      </p:sp>
      <p:pic>
        <p:nvPicPr>
          <p:cNvPr id="31" name="Picture 30" descr="o14 browser.png"/>
          <p:cNvPicPr>
            <a:picLocks noChangeAspect="1"/>
          </p:cNvPicPr>
          <p:nvPr/>
        </p:nvPicPr>
        <p:blipFill>
          <a:blip r:embed="rId3" cstate="print"/>
          <a:srcRect l="27640" b="35050"/>
          <a:stretch>
            <a:fillRect/>
          </a:stretch>
        </p:blipFill>
        <p:spPr>
          <a:xfrm>
            <a:off x="1954708" y="4296430"/>
            <a:ext cx="1589060" cy="1600200"/>
          </a:xfrm>
          <a:prstGeom prst="rect">
            <a:avLst/>
          </a:prstGeom>
          <a:ln>
            <a:noFill/>
          </a:ln>
          <a:effectLst/>
        </p:spPr>
      </p:pic>
      <p:pic>
        <p:nvPicPr>
          <p:cNvPr id="32" name="Picture 31" descr="S:\InternalBin\ResourceDVD\DVD_ART34\Artwork_Imagery\Hardware Photos\OEM HW\Windows Mobile devices (cell phone, pda)\Smartphone cell phones\Vodafone Tornado Smartphone UK.png"/>
          <p:cNvPicPr>
            <a:picLocks noChangeAspect="1" noChangeArrowheads="1"/>
          </p:cNvPicPr>
          <p:nvPr/>
        </p:nvPicPr>
        <p:blipFill>
          <a:blip r:embed="rId4" cstate="print"/>
          <a:srcRect b="41202"/>
          <a:stretch>
            <a:fillRect/>
          </a:stretch>
        </p:blipFill>
        <p:spPr bwMode="auto">
          <a:xfrm>
            <a:off x="5688508" y="4156726"/>
            <a:ext cx="990600" cy="1739904"/>
          </a:xfrm>
          <a:prstGeom prst="rect">
            <a:avLst/>
          </a:prstGeom>
          <a:noFill/>
          <a:effectLst/>
        </p:spPr>
      </p:pic>
      <p:pic>
        <p:nvPicPr>
          <p:cNvPr id="33" name="Picture 16" descr="S:\InternalBin\ResourceDVD\DVD_ART34\Artwork_Imagery\Hardware Photos\OEM HW\COMPUTERS - PC, Tablet, Laptop, UMPC\Vista Fashion Laptops and PCs\Toshiba Portege R500 Front with Vista.png"/>
          <p:cNvPicPr>
            <a:picLocks noChangeAspect="1" noChangeArrowheads="1"/>
          </p:cNvPicPr>
          <p:nvPr/>
        </p:nvPicPr>
        <p:blipFill>
          <a:blip r:embed="rId5" cstate="print"/>
          <a:srcRect b="21869"/>
          <a:stretch>
            <a:fillRect/>
          </a:stretch>
        </p:blipFill>
        <p:spPr bwMode="auto">
          <a:xfrm>
            <a:off x="3783507" y="4144030"/>
            <a:ext cx="1682357" cy="1905000"/>
          </a:xfrm>
          <a:prstGeom prst="rect">
            <a:avLst/>
          </a:prstGeom>
          <a:noFill/>
          <a:effectLst/>
        </p:spPr>
      </p:pic>
      <p:sp>
        <p:nvSpPr>
          <p:cNvPr id="34" name="Rectangle 33"/>
          <p:cNvSpPr/>
          <p:nvPr/>
        </p:nvSpPr>
        <p:spPr>
          <a:xfrm>
            <a:off x="402133" y="4105930"/>
            <a:ext cx="8284667" cy="2275820"/>
          </a:xfrm>
          <a:prstGeom prst="rect">
            <a:avLst/>
          </a:prstGeom>
          <a:noFill/>
        </p:spPr>
        <p:txBody>
          <a:bodyPr wrap="square" lIns="91440" tIns="45720" rIns="91440" bIns="45720">
            <a:prstTxWarp prst="textArchDown">
              <a:avLst/>
            </a:prstTxWarp>
            <a:spAutoFit/>
          </a:bodyPr>
          <a:lstStyle/>
          <a:p>
            <a:pPr algn="ctr">
              <a:defRPr/>
            </a:pPr>
            <a:r>
              <a:rPr lang="en-US" sz="2800" dirty="0" smtClean="0">
                <a:ln w="18415" cmpd="sng">
                  <a:noFill/>
                  <a:prstDash val="solid"/>
                </a:ln>
                <a:solidFill>
                  <a:schemeClr val="bg1">
                    <a:lumMod val="95000"/>
                  </a:schemeClr>
                </a:solidFill>
                <a:latin typeface="Segoe UI" pitchFamily="34" charset="0"/>
              </a:rPr>
              <a:t>The Practical Productivity Platform for IT</a:t>
            </a:r>
            <a:endParaRPr lang="en-US" sz="2800" dirty="0">
              <a:ln w="18415" cmpd="sng">
                <a:noFill/>
                <a:prstDash val="solid"/>
              </a:ln>
              <a:solidFill>
                <a:schemeClr val="bg1">
                  <a:lumMod val="95000"/>
                </a:schemeClr>
              </a:solidFill>
              <a:latin typeface="Segoe UI" pitchFamily="34" charset="0"/>
            </a:endParaRPr>
          </a:p>
        </p:txBody>
      </p:sp>
      <p:sp>
        <p:nvSpPr>
          <p:cNvPr id="35" name="Rectangle 34"/>
          <p:cNvSpPr/>
          <p:nvPr/>
        </p:nvSpPr>
        <p:spPr>
          <a:xfrm>
            <a:off x="381000" y="2590800"/>
            <a:ext cx="3657600" cy="12926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spAutoFit/>
          </a:bodyPr>
          <a:lstStyle/>
          <a:p>
            <a:pPr marL="342900"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Increased security</a:t>
            </a:r>
            <a:endParaRPr lang="en-US" sz="2000" dirty="0">
              <a:solidFill>
                <a:schemeClr val="bg1"/>
              </a:solidFill>
              <a:latin typeface="Segoe UI" pitchFamily="34" charset="0"/>
            </a:endParaRPr>
          </a:p>
          <a:p>
            <a:pPr marL="342900"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Helps reduce risk</a:t>
            </a:r>
            <a:endParaRPr lang="en-US" sz="2000" dirty="0">
              <a:solidFill>
                <a:schemeClr val="bg1"/>
              </a:solidFill>
              <a:latin typeface="Segoe UI" pitchFamily="34" charset="0"/>
            </a:endParaRPr>
          </a:p>
          <a:p>
            <a:pPr marL="342900"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Robust compliance support</a:t>
            </a:r>
            <a:endParaRPr lang="en-US" sz="2000" dirty="0">
              <a:solidFill>
                <a:schemeClr val="bg1"/>
              </a:solidFill>
              <a:latin typeface="Segoe UI" pitchFamily="34" charset="0"/>
            </a:endParaRPr>
          </a:p>
          <a:p>
            <a:pPr marL="342900" indent="-342900" defTabSz="914363" fontAlgn="base">
              <a:lnSpc>
                <a:spcPct val="90000"/>
              </a:lnSpc>
              <a:spcBef>
                <a:spcPct val="20000"/>
              </a:spcBef>
              <a:spcAft>
                <a:spcPct val="0"/>
              </a:spcAft>
              <a:buClr>
                <a:schemeClr val="tx2"/>
              </a:buClr>
              <a:buSzPct val="85000"/>
              <a:buBlip>
                <a:blip r:embed="rId6"/>
              </a:buBlip>
            </a:pPr>
            <a:r>
              <a:rPr lang="en-US" sz="2000" dirty="0">
                <a:solidFill>
                  <a:schemeClr val="bg1"/>
                </a:solidFill>
                <a:latin typeface="Segoe UI" pitchFamily="34" charset="0"/>
              </a:rPr>
              <a:t>Better </a:t>
            </a:r>
            <a:r>
              <a:rPr lang="en-US" sz="2000" dirty="0" smtClean="0">
                <a:solidFill>
                  <a:schemeClr val="bg1"/>
                </a:solidFill>
                <a:latin typeface="Segoe UI" pitchFamily="34" charset="0"/>
              </a:rPr>
              <a:t>connectivity</a:t>
            </a:r>
            <a:endParaRPr lang="en-US" sz="1200" dirty="0" smtClean="0">
              <a:solidFill>
                <a:schemeClr val="bg1"/>
              </a:solidFill>
              <a:effectLst>
                <a:outerShdw blurRad="38100" dist="38100" dir="2700000" algn="tl">
                  <a:srgbClr val="000000">
                    <a:alpha val="43137"/>
                  </a:srgbClr>
                </a:outerShdw>
              </a:effectLst>
              <a:latin typeface="Segoe UI" pitchFamily="34" charset="0"/>
            </a:endParaRPr>
          </a:p>
        </p:txBody>
      </p:sp>
      <p:sp>
        <p:nvSpPr>
          <p:cNvPr id="36" name="Rectangle 35"/>
          <p:cNvSpPr/>
          <p:nvPr/>
        </p:nvSpPr>
        <p:spPr>
          <a:xfrm>
            <a:off x="4343400" y="2590800"/>
            <a:ext cx="4419600" cy="12926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spAutoFit/>
          </a:bodyPr>
          <a:lstStyle/>
          <a:p>
            <a:pPr marL="342900" lvl="1"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Reduce hardware demands</a:t>
            </a:r>
          </a:p>
          <a:p>
            <a:pPr marL="342900" lvl="1"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Deployment and management costs</a:t>
            </a:r>
          </a:p>
          <a:p>
            <a:pPr marL="342900" lvl="1"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Application compatibility testing</a:t>
            </a:r>
          </a:p>
          <a:p>
            <a:pPr marL="342900" lvl="1" indent="-342900" defTabSz="914363" fontAlgn="base">
              <a:lnSpc>
                <a:spcPct val="90000"/>
              </a:lnSpc>
              <a:spcBef>
                <a:spcPct val="20000"/>
              </a:spcBef>
              <a:spcAft>
                <a:spcPct val="0"/>
              </a:spcAft>
              <a:buClr>
                <a:schemeClr val="tx2"/>
              </a:buClr>
              <a:buSzPct val="85000"/>
              <a:buBlip>
                <a:blip r:embed="rId6"/>
              </a:buBlip>
            </a:pPr>
            <a:r>
              <a:rPr lang="en-US" sz="2000" dirty="0" smtClean="0">
                <a:solidFill>
                  <a:schemeClr val="bg1"/>
                </a:solidFill>
                <a:latin typeface="Segoe UI" pitchFamily="34" charset="0"/>
              </a:rPr>
              <a:t>Training/support costs</a:t>
            </a:r>
          </a:p>
        </p:txBody>
      </p:sp>
      <p:sp>
        <p:nvSpPr>
          <p:cNvPr id="49" name="Left-Right Arrow 48"/>
          <p:cNvSpPr/>
          <p:nvPr/>
        </p:nvSpPr>
        <p:spPr bwMode="auto">
          <a:xfrm>
            <a:off x="381000" y="1185550"/>
            <a:ext cx="8382000" cy="1447800"/>
          </a:xfrm>
          <a:prstGeom prst="leftRightArrow">
            <a:avLst>
              <a:gd name="adj1" fmla="val 63124"/>
              <a:gd name="adj2" fmla="val 50000"/>
            </a:avLst>
          </a:prstGeom>
          <a:blipFill>
            <a:blip r:embed="rId7" cstate="print"/>
            <a:stretch>
              <a:fillRect/>
            </a:stretch>
          </a:blip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latin typeface="Segoe UI" pitchFamily="34" charset="0"/>
            </a:endParaRPr>
          </a:p>
        </p:txBody>
      </p:sp>
      <p:sp>
        <p:nvSpPr>
          <p:cNvPr id="50" name="TextBox 49"/>
          <p:cNvSpPr txBox="1"/>
          <p:nvPr/>
        </p:nvSpPr>
        <p:spPr>
          <a:xfrm>
            <a:off x="1179896" y="1535668"/>
            <a:ext cx="2553904" cy="738664"/>
          </a:xfrm>
          <a:prstGeom prst="rect">
            <a:avLst/>
          </a:prstGeom>
          <a:noFill/>
        </p:spPr>
        <p:txBody>
          <a:bodyPr wrap="none" lIns="0" tIns="0" rIns="0" bIns="0" rtlCol="0">
            <a:spAutoFit/>
          </a:bodyPr>
          <a:lstStyle/>
          <a:p>
            <a:pPr algn="ctr"/>
            <a:r>
              <a:rPr lang="en-US" sz="2400" dirty="0" smtClean="0">
                <a:solidFill>
                  <a:schemeClr val="bg1">
                    <a:lumMod val="95000"/>
                  </a:schemeClr>
                </a:solidFill>
                <a:latin typeface="Segoe UI" pitchFamily="34" charset="0"/>
              </a:rPr>
              <a:t>The Business Value</a:t>
            </a:r>
            <a:br>
              <a:rPr lang="en-US" sz="2400" dirty="0" smtClean="0">
                <a:solidFill>
                  <a:schemeClr val="bg1">
                    <a:lumMod val="95000"/>
                  </a:schemeClr>
                </a:solidFill>
                <a:latin typeface="Segoe UI" pitchFamily="34" charset="0"/>
              </a:rPr>
            </a:br>
            <a:r>
              <a:rPr lang="en-US" sz="2400" dirty="0" smtClean="0">
                <a:solidFill>
                  <a:schemeClr val="bg1">
                    <a:lumMod val="95000"/>
                  </a:schemeClr>
                </a:solidFill>
                <a:latin typeface="Segoe UI" pitchFamily="34" charset="0"/>
              </a:rPr>
              <a:t>You Need</a:t>
            </a:r>
          </a:p>
        </p:txBody>
      </p:sp>
      <p:sp>
        <p:nvSpPr>
          <p:cNvPr id="51" name="TextBox 50"/>
          <p:cNvSpPr txBox="1"/>
          <p:nvPr/>
        </p:nvSpPr>
        <p:spPr>
          <a:xfrm>
            <a:off x="5410200" y="1572601"/>
            <a:ext cx="2814297" cy="664797"/>
          </a:xfrm>
          <a:prstGeom prst="rect">
            <a:avLst/>
          </a:prstGeom>
          <a:noFill/>
        </p:spPr>
        <p:txBody>
          <a:bodyPr wrap="none" lIns="0" tIns="0" rIns="0" bIns="0" rtlCol="0">
            <a:spAutoFit/>
          </a:bodyPr>
          <a:lstStyle/>
          <a:p>
            <a:pPr algn="ctr">
              <a:lnSpc>
                <a:spcPct val="90000"/>
              </a:lnSpc>
            </a:pPr>
            <a:r>
              <a:rPr lang="en-US" sz="2400" dirty="0" smtClean="0">
                <a:solidFill>
                  <a:schemeClr val="bg1">
                    <a:lumMod val="95000"/>
                  </a:schemeClr>
                </a:solidFill>
                <a:latin typeface="Segoe UI" pitchFamily="34" charset="0"/>
              </a:rPr>
              <a:t>While Reducing Cost</a:t>
            </a:r>
            <a:br>
              <a:rPr lang="en-US" sz="2400" dirty="0" smtClean="0">
                <a:solidFill>
                  <a:schemeClr val="bg1">
                    <a:lumMod val="95000"/>
                  </a:schemeClr>
                </a:solidFill>
                <a:latin typeface="Segoe UI" pitchFamily="34" charset="0"/>
              </a:rPr>
            </a:br>
            <a:r>
              <a:rPr lang="en-US" sz="2400" dirty="0" smtClean="0">
                <a:solidFill>
                  <a:schemeClr val="bg1">
                    <a:lumMod val="95000"/>
                  </a:schemeClr>
                </a:solidFill>
                <a:latin typeface="Segoe UI" pitchFamily="34" charset="0"/>
              </a:rPr>
              <a:t>and Complexity</a:t>
            </a:r>
          </a:p>
        </p:txBody>
      </p:sp>
    </p:spTree>
    <p:extLst>
      <p:ext uri="{BB962C8B-B14F-4D97-AF65-F5344CB8AC3E}">
        <p14:creationId xmlns:p14="http://schemas.microsoft.com/office/powerpoint/2010/main" val="314322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quarter" idx="10"/>
          </p:nvPr>
        </p:nvSpPr>
        <p:spPr>
          <a:xfrm>
            <a:off x="609600" y="1752600"/>
            <a:ext cx="8001000" cy="4429125"/>
          </a:xfrm>
        </p:spPr>
        <p:txBody>
          <a:bodyPr>
            <a:normAutofit fontScale="77500" lnSpcReduction="20000"/>
          </a:bodyPr>
          <a:lstStyle/>
          <a:p>
            <a:r>
              <a:rPr lang="en-US" dirty="0" smtClean="0"/>
              <a:t>File Format Changes</a:t>
            </a:r>
          </a:p>
          <a:p>
            <a:r>
              <a:rPr lang="en-US" dirty="0" smtClean="0"/>
              <a:t>Compatibility Mode</a:t>
            </a:r>
          </a:p>
          <a:p>
            <a:r>
              <a:rPr lang="en-US" dirty="0" smtClean="0"/>
              <a:t>Object Model Changes</a:t>
            </a:r>
          </a:p>
          <a:p>
            <a:r>
              <a:rPr lang="en-US" dirty="0" smtClean="0"/>
              <a:t>Features Changes</a:t>
            </a:r>
          </a:p>
          <a:p>
            <a:r>
              <a:rPr lang="en-US" dirty="0"/>
              <a:t>Office </a:t>
            </a:r>
            <a:r>
              <a:rPr lang="en-US" dirty="0" smtClean="0"/>
              <a:t>64-bit</a:t>
            </a:r>
            <a:endParaRPr lang="en-US" dirty="0"/>
          </a:p>
          <a:p>
            <a:r>
              <a:rPr lang="en-US" dirty="0" smtClean="0"/>
              <a:t>Deprecations</a:t>
            </a:r>
          </a:p>
          <a:p>
            <a:r>
              <a:rPr lang="en-US" dirty="0" smtClean="0"/>
              <a:t>Office Customization</a:t>
            </a:r>
          </a:p>
          <a:p>
            <a:pPr lvl="1"/>
            <a:r>
              <a:rPr lang="en-US" dirty="0" smtClean="0"/>
              <a:t>Add-ins, macros</a:t>
            </a:r>
            <a:r>
              <a:rPr lang="en-US" dirty="0"/>
              <a:t>, </a:t>
            </a:r>
            <a:r>
              <a:rPr lang="en-US" dirty="0" smtClean="0"/>
              <a:t>Visual Basic for Applications codes, Component Object Model (COM) </a:t>
            </a:r>
            <a:r>
              <a:rPr lang="en-US" dirty="0"/>
              <a:t>objects, </a:t>
            </a:r>
            <a:r>
              <a:rPr lang="en-US" dirty="0" smtClean="0"/>
              <a:t>Microsoft ActiveX</a:t>
            </a:r>
            <a:r>
              <a:rPr lang="en-US" baseline="30000" dirty="0" smtClean="0"/>
              <a:t>®</a:t>
            </a:r>
            <a:r>
              <a:rPr lang="en-US" dirty="0" smtClean="0"/>
              <a:t> controls</a:t>
            </a:r>
            <a:endParaRPr lang="en-US" dirty="0"/>
          </a:p>
          <a:p>
            <a:pPr lvl="1"/>
            <a:r>
              <a:rPr lang="en-US" dirty="0" smtClean="0"/>
              <a:t>Templates</a:t>
            </a:r>
          </a:p>
          <a:p>
            <a:pPr lvl="1"/>
            <a:r>
              <a:rPr lang="en-US" dirty="0" smtClean="0"/>
              <a:t>Automation</a:t>
            </a:r>
          </a:p>
        </p:txBody>
      </p:sp>
      <p:sp>
        <p:nvSpPr>
          <p:cNvPr id="5" name="Rectangle 4"/>
          <p:cNvSpPr/>
          <p:nvPr/>
        </p:nvSpPr>
        <p:spPr>
          <a:xfrm>
            <a:off x="304800" y="152400"/>
            <a:ext cx="6019800" cy="1323439"/>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Why perform an Office compatibility assessment?</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53074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381000" y="1484238"/>
            <a:ext cx="8229600" cy="4535562"/>
          </a:xfrm>
        </p:spPr>
        <p:txBody>
          <a:bodyPr>
            <a:normAutofit/>
          </a:bodyPr>
          <a:lstStyle/>
          <a:p>
            <a:r>
              <a:rPr lang="en-US" b="1" dirty="0" smtClean="0"/>
              <a:t>With Access 2007</a:t>
            </a:r>
          </a:p>
          <a:p>
            <a:pPr lvl="1"/>
            <a:r>
              <a:rPr lang="en-US" dirty="0" smtClean="0"/>
              <a:t>Access </a:t>
            </a:r>
            <a:r>
              <a:rPr lang="en-US" dirty="0"/>
              <a:t>2007 </a:t>
            </a:r>
            <a:r>
              <a:rPr lang="en-US" dirty="0" smtClean="0"/>
              <a:t>may not </a:t>
            </a:r>
            <a:r>
              <a:rPr lang="en-US" dirty="0"/>
              <a:t>open </a:t>
            </a:r>
            <a:r>
              <a:rPr lang="en-US" dirty="0" smtClean="0"/>
              <a:t>databases or may provide limited functionality when databases contain new Access 2010 features.</a:t>
            </a:r>
            <a:endParaRPr lang="en-US" dirty="0"/>
          </a:p>
          <a:p>
            <a:endParaRPr lang="en-US" dirty="0" smtClean="0"/>
          </a:p>
          <a:p>
            <a:r>
              <a:rPr lang="en-US" b="1" dirty="0" smtClean="0"/>
              <a:t>With Access 2003 or earlier versions</a:t>
            </a:r>
            <a:endParaRPr lang="en-US" b="1" dirty="0"/>
          </a:p>
          <a:p>
            <a:pPr lvl="1"/>
            <a:r>
              <a:rPr lang="en-US" dirty="0" smtClean="0"/>
              <a:t>Databases </a:t>
            </a:r>
            <a:r>
              <a:rPr lang="en-US" dirty="0"/>
              <a:t>using </a:t>
            </a:r>
            <a:r>
              <a:rPr lang="en-US" dirty="0" smtClean="0"/>
              <a:t>new features in Access </a:t>
            </a:r>
            <a:r>
              <a:rPr lang="en-US" dirty="0"/>
              <a:t>2010 cannot be saved as .mdb </a:t>
            </a:r>
            <a:r>
              <a:rPr lang="en-US" dirty="0" smtClean="0"/>
              <a:t>files.</a:t>
            </a:r>
          </a:p>
        </p:txBody>
      </p:sp>
      <p:sp>
        <p:nvSpPr>
          <p:cNvPr id="5" name="Rectangle 4"/>
          <p:cNvSpPr/>
          <p:nvPr/>
        </p:nvSpPr>
        <p:spPr>
          <a:xfrm>
            <a:off x="228600" y="144544"/>
            <a:ext cx="7772400" cy="1323439"/>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Microsoft Office Access 2010 Backward Compatibility</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3302278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lstStyle/>
          <a:p>
            <a:r>
              <a:rPr lang="en-US" dirty="0"/>
              <a:t>There are various methods that can be used to customize Office applications.</a:t>
            </a:r>
          </a:p>
        </p:txBody>
      </p:sp>
      <p:sp>
        <p:nvSpPr>
          <p:cNvPr id="4" name="Text Placeholder 3"/>
          <p:cNvSpPr>
            <a:spLocks noGrp="1"/>
          </p:cNvSpPr>
          <p:nvPr>
            <p:ph type="body" sz="quarter" idx="4294967295"/>
          </p:nvPr>
        </p:nvSpPr>
        <p:spPr>
          <a:xfrm>
            <a:off x="762000" y="1905000"/>
            <a:ext cx="7543800" cy="4114800"/>
          </a:xfrm>
        </p:spPr>
        <p:txBody>
          <a:bodyPr>
            <a:normAutofit fontScale="92500" lnSpcReduction="20000"/>
          </a:bodyPr>
          <a:lstStyle/>
          <a:p>
            <a:r>
              <a:rPr lang="en-US" sz="2400" dirty="0" smtClean="0"/>
              <a:t>Macros, VBA code</a:t>
            </a:r>
          </a:p>
          <a:p>
            <a:r>
              <a:rPr lang="en-US" sz="2400" dirty="0" smtClean="0"/>
              <a:t>Templates</a:t>
            </a:r>
            <a:endParaRPr lang="en-US" sz="2400" dirty="0"/>
          </a:p>
          <a:p>
            <a:r>
              <a:rPr lang="en-US" sz="2400" dirty="0" smtClean="0"/>
              <a:t>Application add-ins</a:t>
            </a:r>
            <a:endParaRPr lang="en-US" sz="2400" dirty="0"/>
          </a:p>
          <a:p>
            <a:r>
              <a:rPr lang="en-US" sz="2400" dirty="0" smtClean="0"/>
              <a:t>Automation add-ins</a:t>
            </a:r>
          </a:p>
          <a:p>
            <a:endParaRPr lang="en-US" dirty="0"/>
          </a:p>
          <a:p>
            <a:pPr marL="0" indent="0">
              <a:buNone/>
            </a:pPr>
            <a:r>
              <a:rPr lang="en-US" dirty="0" smtClean="0"/>
              <a:t>Customizations </a:t>
            </a:r>
            <a:r>
              <a:rPr lang="en-US" dirty="0"/>
              <a:t>help users become more productive</a:t>
            </a:r>
            <a:r>
              <a:rPr lang="en-US" dirty="0" smtClean="0"/>
              <a:t>, but </a:t>
            </a:r>
            <a:r>
              <a:rPr lang="en-US" dirty="0"/>
              <a:t>they can be the cause of various compatibility issues when they migrate to a new version of Office applications.</a:t>
            </a:r>
            <a:endParaRPr lang="en-US" dirty="0" smtClean="0"/>
          </a:p>
          <a:p>
            <a:endParaRPr lang="en-US" dirty="0"/>
          </a:p>
          <a:p>
            <a:pPr fontAlgn="t"/>
            <a:endParaRPr lang="en-US" dirty="0"/>
          </a:p>
          <a:p>
            <a:endParaRPr lang="en-US" dirty="0"/>
          </a:p>
        </p:txBody>
      </p:sp>
      <p:sp>
        <p:nvSpPr>
          <p:cNvPr id="7" name="Rectangle 6"/>
          <p:cNvSpPr/>
          <p:nvPr/>
        </p:nvSpPr>
        <p:spPr>
          <a:xfrm>
            <a:off x="228600" y="144544"/>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Office Customization</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1280749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436" y="228601"/>
            <a:ext cx="8363938" cy="747897"/>
          </a:xfrm>
        </p:spPr>
        <p:txBody>
          <a:bodyPr>
            <a:normAutofit fontScale="90000"/>
          </a:bodyPr>
          <a:lstStyle/>
          <a:p>
            <a:r>
              <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Getting Ready for Office 2010 </a:t>
            </a:r>
            <a:r>
              <a:rPr lang="en-US" sz="3200" dirty="0" smtClean="0"/>
              <a:t/>
            </a:r>
            <a:br>
              <a:rPr lang="en-US" sz="3200" dirty="0" smtClean="0"/>
            </a:br>
            <a:r>
              <a:rPr lang="en-US" sz="2200" dirty="0" smtClean="0"/>
              <a:t>Planning &amp; Assessment</a:t>
            </a:r>
            <a:endParaRPr lang="en-US" sz="2200" dirty="0"/>
          </a:p>
        </p:txBody>
      </p:sp>
      <p:sp>
        <p:nvSpPr>
          <p:cNvPr id="6" name="Rounded Rectangle 5"/>
          <p:cNvSpPr/>
          <p:nvPr/>
        </p:nvSpPr>
        <p:spPr bwMode="auto">
          <a:xfrm>
            <a:off x="2242777" y="966720"/>
            <a:ext cx="4203510" cy="2387806"/>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latin typeface="Segoe UI" pitchFamily="34" charset="0"/>
              </a:rPr>
              <a:t>System Readiness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Inventory Office Applications </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Assess hardware &amp; OS readiness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Suggests key upgrades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Summary proposal of 2010 readiness</a:t>
            </a:r>
          </a:p>
        </p:txBody>
      </p:sp>
      <p:sp>
        <p:nvSpPr>
          <p:cNvPr id="9" name="Rounded Rectangle 8"/>
          <p:cNvSpPr/>
          <p:nvPr/>
        </p:nvSpPr>
        <p:spPr bwMode="auto">
          <a:xfrm>
            <a:off x="113723" y="3466534"/>
            <a:ext cx="4203510" cy="238780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latin typeface="Segoe UI" pitchFamily="34" charset="0"/>
              </a:rPr>
              <a:t>Application Compatibly</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Identify interfacing add-ins &amp; interfaces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Tag known compatible apps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Mitigate VBA and macro code</a:t>
            </a:r>
          </a:p>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sp>
        <p:nvSpPr>
          <p:cNvPr id="10" name="Rounded Rectangle 9"/>
          <p:cNvSpPr/>
          <p:nvPr/>
        </p:nvSpPr>
        <p:spPr bwMode="auto">
          <a:xfrm>
            <a:off x="4858603" y="3466534"/>
            <a:ext cx="4203510" cy="238780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latin typeface="Segoe UI" pitchFamily="34" charset="0"/>
              </a:rPr>
              <a:t>File Readiness </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Scan &amp; identify potential format deltas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Identify potential macro issues</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Migrate Office files to OpenXML formats</a:t>
            </a:r>
          </a:p>
        </p:txBody>
      </p:sp>
      <p:sp>
        <p:nvSpPr>
          <p:cNvPr id="14" name="Bent Arrow 13"/>
          <p:cNvSpPr/>
          <p:nvPr/>
        </p:nvSpPr>
        <p:spPr bwMode="auto">
          <a:xfrm rot="16200000" flipH="1">
            <a:off x="814302" y="2038067"/>
            <a:ext cx="1428467" cy="1428467"/>
          </a:xfrm>
          <a:prstGeom prst="bentArrow">
            <a:avLst>
              <a:gd name="adj1" fmla="val 18312"/>
              <a:gd name="adj2" fmla="val 25000"/>
              <a:gd name="adj3" fmla="val 25000"/>
              <a:gd name="adj4" fmla="val 72412"/>
            </a:avLst>
          </a:prstGeom>
          <a:ln>
            <a:headEnd type="none" w="med" len="med"/>
            <a:tailEnd type="none" w="med" len="med"/>
          </a:ln>
        </p:spPr>
        <p:style>
          <a:lnRef idx="0">
            <a:schemeClr val="accent6"/>
          </a:lnRef>
          <a:fillRef idx="1001">
            <a:schemeClr val="lt1"/>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sp>
        <p:nvSpPr>
          <p:cNvPr id="15" name="Bent Arrow 14"/>
          <p:cNvSpPr/>
          <p:nvPr/>
        </p:nvSpPr>
        <p:spPr bwMode="auto">
          <a:xfrm rot="5400000">
            <a:off x="6432638" y="2038066"/>
            <a:ext cx="1428467" cy="1428467"/>
          </a:xfrm>
          <a:prstGeom prst="bentArrow">
            <a:avLst>
              <a:gd name="adj1" fmla="val 18312"/>
              <a:gd name="adj2" fmla="val 25000"/>
              <a:gd name="adj3" fmla="val 25000"/>
              <a:gd name="adj4" fmla="val 72412"/>
            </a:avLst>
          </a:prstGeom>
          <a:ln>
            <a:headEnd type="none" w="med" len="med"/>
            <a:tailEnd type="none" w="med" len="med"/>
          </a:ln>
        </p:spPr>
        <p:style>
          <a:lnRef idx="0">
            <a:schemeClr val="accent2"/>
          </a:lnRef>
          <a:fillRef idx="1001">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pic>
        <p:nvPicPr>
          <p:cNvPr id="3074" name="Picture 2" descr="C:\DVD_ART36\Artwork_Imagery\Icons - Illustrations\_ WINDOWS VISTA ICONS\Computer Management tools toolb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2933" y="2494136"/>
            <a:ext cx="855255" cy="8552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43701" y="2710799"/>
            <a:ext cx="3102585" cy="492443"/>
          </a:xfrm>
          <a:prstGeom prst="rect">
            <a:avLst/>
          </a:prstGeom>
          <a:noFill/>
        </p:spPr>
        <p:txBody>
          <a:bodyPr wrap="square" lIns="0" tIns="0" rIns="0" bIns="0" rtlCol="0">
            <a:spAutoFit/>
          </a:bodyPr>
          <a:lstStyle/>
          <a:p>
            <a:pPr marL="109538" indent="-109538">
              <a:buFont typeface="Arial" pitchFamily="34" charset="0"/>
              <a:buChar char="•"/>
            </a:pPr>
            <a:r>
              <a:rPr lang="en-US" sz="1600" dirty="0" smtClean="0">
                <a:solidFill>
                  <a:schemeClr val="bg1"/>
                </a:solidFill>
                <a:latin typeface="Segoe UI" pitchFamily="34" charset="0"/>
              </a:rPr>
              <a:t>Microsoft Assessment Planning Toolkit (MAP)</a:t>
            </a:r>
          </a:p>
        </p:txBody>
      </p:sp>
      <p:pic>
        <p:nvPicPr>
          <p:cNvPr id="19" name="Picture 2" descr="C:\DVD_ART36\Artwork_Imagery\Icons - Illustrations\_ WINDOWS VISTA ICONS\Computer Management tools toolb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285" y="4843864"/>
            <a:ext cx="855255" cy="8552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23583" y="4869455"/>
            <a:ext cx="3293650" cy="984885"/>
          </a:xfrm>
          <a:prstGeom prst="rect">
            <a:avLst/>
          </a:prstGeom>
          <a:noFill/>
        </p:spPr>
        <p:txBody>
          <a:bodyPr wrap="square" lIns="0" tIns="0" rIns="0" bIns="0" rtlCol="0">
            <a:spAutoFit/>
          </a:bodyPr>
          <a:lstStyle/>
          <a:p>
            <a:pPr marL="109538" indent="-109538">
              <a:buFont typeface="Arial" pitchFamily="34" charset="0"/>
              <a:buChar char="•"/>
            </a:pPr>
            <a:r>
              <a:rPr lang="en-US" sz="1600" dirty="0" smtClean="0">
                <a:solidFill>
                  <a:schemeClr val="bg1"/>
                </a:solidFill>
                <a:latin typeface="Segoe UI" pitchFamily="34" charset="0"/>
              </a:rPr>
              <a:t>Office Environment Assessment Tool (OEAT)</a:t>
            </a:r>
          </a:p>
          <a:p>
            <a:pPr marL="109538" indent="-109538">
              <a:buFont typeface="Arial" pitchFamily="34" charset="0"/>
              <a:buChar char="•"/>
            </a:pPr>
            <a:r>
              <a:rPr lang="en-US" sz="1600" dirty="0" smtClean="0">
                <a:solidFill>
                  <a:schemeClr val="bg1"/>
                </a:solidFill>
                <a:latin typeface="Segoe UI" pitchFamily="34" charset="0"/>
              </a:rPr>
              <a:t>Office Compatibility Code Inspector (OCCI)</a:t>
            </a:r>
          </a:p>
        </p:txBody>
      </p:sp>
      <p:pic>
        <p:nvPicPr>
          <p:cNvPr id="21" name="Picture 2" descr="C:\DVD_ART36\Artwork_Imagery\Icons - Illustrations\_ WINDOWS VISTA ICONS\Computer Management tools toolbo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245" y="4846136"/>
            <a:ext cx="855255" cy="8552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923129" y="4871727"/>
            <a:ext cx="3138984" cy="492443"/>
          </a:xfrm>
          <a:prstGeom prst="rect">
            <a:avLst/>
          </a:prstGeom>
          <a:noFill/>
        </p:spPr>
        <p:txBody>
          <a:bodyPr wrap="square" lIns="0" tIns="0" rIns="0" bIns="0" rtlCol="0">
            <a:spAutoFit/>
          </a:bodyPr>
          <a:lstStyle/>
          <a:p>
            <a:pPr marL="109538" indent="-109538">
              <a:buFont typeface="Arial" pitchFamily="34" charset="0"/>
              <a:buChar char="•"/>
            </a:pPr>
            <a:r>
              <a:rPr lang="en-US" sz="1600" dirty="0" smtClean="0">
                <a:solidFill>
                  <a:schemeClr val="bg1"/>
                </a:solidFill>
                <a:latin typeface="Segoe UI" pitchFamily="34" charset="0"/>
              </a:rPr>
              <a:t>Office Migration Planning Manager  (OMPM)</a:t>
            </a:r>
          </a:p>
        </p:txBody>
      </p:sp>
      <p:sp>
        <p:nvSpPr>
          <p:cNvPr id="23" name="Rounded Rectangle 22"/>
          <p:cNvSpPr/>
          <p:nvPr/>
        </p:nvSpPr>
        <p:spPr bwMode="auto">
          <a:xfrm>
            <a:off x="168314" y="5921992"/>
            <a:ext cx="8821043" cy="936008"/>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1600" dirty="0" smtClean="0">
                <a:gradFill>
                  <a:gsLst>
                    <a:gs pos="0">
                      <a:srgbClr val="FFFFFF"/>
                    </a:gs>
                    <a:gs pos="100000">
                      <a:srgbClr val="FFFFFF"/>
                    </a:gs>
                  </a:gsLst>
                  <a:lin ang="5400000" scaled="0"/>
                </a:gradFill>
                <a:latin typeface="Segoe UI" pitchFamily="34" charset="0"/>
              </a:rPr>
              <a:t>Guidance</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Desktop Deployment Planning Service (SA)</a:t>
            </a:r>
          </a:p>
          <a:p>
            <a:pPr marL="109538" indent="-109538" defTabSz="914099" fontAlgn="base">
              <a:spcBef>
                <a:spcPct val="0"/>
              </a:spcBef>
              <a:spcAft>
                <a:spcPct val="0"/>
              </a:spcAft>
              <a:buFont typeface="Arial" pitchFamily="34" charset="0"/>
              <a:buChar char="•"/>
            </a:pPr>
            <a:r>
              <a:rPr lang="en-US" sz="1600" dirty="0" smtClean="0">
                <a:gradFill>
                  <a:gsLst>
                    <a:gs pos="0">
                      <a:srgbClr val="FFFFFF"/>
                    </a:gs>
                    <a:gs pos="100000">
                      <a:srgbClr val="FFFFFF"/>
                    </a:gs>
                  </a:gsLst>
                  <a:lin ang="5400000" scaled="0"/>
                </a:gradFill>
                <a:latin typeface="Segoe UI" pitchFamily="34" charset="0"/>
              </a:rPr>
              <a:t>Training Vouchers(SA)</a:t>
            </a:r>
          </a:p>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sp>
        <p:nvSpPr>
          <p:cNvPr id="24" name="TextBox 23"/>
          <p:cNvSpPr txBox="1"/>
          <p:nvPr/>
        </p:nvSpPr>
        <p:spPr>
          <a:xfrm>
            <a:off x="4510762" y="6226792"/>
            <a:ext cx="4319340" cy="492443"/>
          </a:xfrm>
          <a:prstGeom prst="rect">
            <a:avLst/>
          </a:prstGeom>
          <a:noFill/>
        </p:spPr>
        <p:txBody>
          <a:bodyPr wrap="square" lIns="0" tIns="0" rIns="0" bIns="0" rtlCol="0">
            <a:spAutoFit/>
          </a:bodyPr>
          <a:lstStyle/>
          <a:p>
            <a:pPr marL="109538" indent="-109538">
              <a:buFont typeface="Arial" pitchFamily="34" charset="0"/>
              <a:buChar char="•"/>
            </a:pPr>
            <a:r>
              <a:rPr lang="en-US" sz="1600" dirty="0" smtClean="0">
                <a:solidFill>
                  <a:schemeClr val="bg1"/>
                </a:solidFill>
                <a:latin typeface="Segoe UI" pitchFamily="34" charset="0"/>
              </a:rPr>
              <a:t>Office Resource Kit (ORK)</a:t>
            </a:r>
          </a:p>
          <a:p>
            <a:pPr marL="109538" indent="-109538">
              <a:buFont typeface="Arial" pitchFamily="34" charset="0"/>
              <a:buChar char="•"/>
            </a:pPr>
            <a:r>
              <a:rPr lang="en-US" sz="1600" dirty="0" smtClean="0">
                <a:solidFill>
                  <a:schemeClr val="bg1"/>
                </a:solidFill>
                <a:latin typeface="Segoe UI" pitchFamily="34" charset="0"/>
              </a:rPr>
              <a:t>TechNet Resource Centers</a:t>
            </a:r>
          </a:p>
        </p:txBody>
      </p:sp>
      <p:sp>
        <p:nvSpPr>
          <p:cNvPr id="18" name="Left Arrow 17"/>
          <p:cNvSpPr/>
          <p:nvPr/>
        </p:nvSpPr>
        <p:spPr bwMode="auto">
          <a:xfrm>
            <a:off x="4344532" y="4365016"/>
            <a:ext cx="514071" cy="504439"/>
          </a:xfrm>
          <a:prstGeom prst="leftArrow">
            <a:avLst/>
          </a:prstGeom>
          <a:ln>
            <a:headEnd type="none" w="med" len="med"/>
            <a:tailEnd type="none" w="med" len="med"/>
          </a:ln>
        </p:spPr>
        <p:style>
          <a:lnRef idx="0">
            <a:schemeClr val="accent2"/>
          </a:lnRef>
          <a:fillRef idx="1001">
            <a:schemeClr val="lt1"/>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spTree>
    <p:extLst>
      <p:ext uri="{BB962C8B-B14F-4D97-AF65-F5344CB8AC3E}">
        <p14:creationId xmlns:p14="http://schemas.microsoft.com/office/powerpoint/2010/main" val="244305312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about Visio and Project?</a:t>
            </a:r>
            <a:endParaRPr lang="en-AU" dirty="0"/>
          </a:p>
        </p:txBody>
      </p:sp>
      <p:sp>
        <p:nvSpPr>
          <p:cNvPr id="4" name="TextBox 3"/>
          <p:cNvSpPr txBox="1"/>
          <p:nvPr/>
        </p:nvSpPr>
        <p:spPr>
          <a:xfrm>
            <a:off x="457200" y="5852740"/>
            <a:ext cx="82296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AU" dirty="0">
                <a:solidFill>
                  <a:prstClr val="black"/>
                </a:solidFill>
              </a:rPr>
              <a:t>The managed applications framework is also best practice for managing non-core applications such as Visio, Project, Adobe Acrobat and other products.</a:t>
            </a:r>
          </a:p>
        </p:txBody>
      </p:sp>
      <p:pic>
        <p:nvPicPr>
          <p:cNvPr id="102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453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990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6694" y="3362826"/>
            <a:ext cx="3735405" cy="2946438"/>
            <a:chOff x="2362200" y="1676400"/>
            <a:chExt cx="4038600" cy="4336873"/>
          </a:xfrm>
        </p:grpSpPr>
        <p:grpSp>
          <p:nvGrpSpPr>
            <p:cNvPr id="6" name="Group 5"/>
            <p:cNvGrpSpPr/>
            <p:nvPr/>
          </p:nvGrpSpPr>
          <p:grpSpPr>
            <a:xfrm>
              <a:off x="2438401" y="1676401"/>
              <a:ext cx="1447800" cy="762000"/>
              <a:chOff x="1136903" y="0"/>
              <a:chExt cx="877824" cy="487680"/>
            </a:xfrm>
          </p:grpSpPr>
          <p:sp>
            <p:nvSpPr>
              <p:cNvPr id="33" name="Rounded Rectangle 32"/>
              <p:cNvSpPr/>
              <p:nvPr/>
            </p:nvSpPr>
            <p:spPr>
              <a:xfrm>
                <a:off x="1136903" y="0"/>
                <a:ext cx="877824" cy="487680"/>
              </a:xfrm>
              <a:prstGeom prst="roundRect">
                <a:avLst>
                  <a:gd name="adj" fmla="val 10000"/>
                </a:avLst>
              </a:pr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34" name="Rounded Rectangle 4"/>
              <p:cNvSpPr/>
              <p:nvPr/>
            </p:nvSpPr>
            <p:spPr>
              <a:xfrm>
                <a:off x="1151187" y="14284"/>
                <a:ext cx="849256" cy="459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AU" sz="1050" dirty="0">
                    <a:solidFill>
                      <a:prstClr val="black">
                        <a:hueOff val="0"/>
                        <a:satOff val="0"/>
                        <a:lumOff val="0"/>
                        <a:alphaOff val="0"/>
                      </a:prstClr>
                    </a:solidFill>
                    <a:latin typeface="Segoe UI" pitchFamily="34" charset="0"/>
                  </a:rPr>
                  <a:t>Costs</a:t>
                </a:r>
              </a:p>
            </p:txBody>
          </p:sp>
        </p:grpSp>
        <p:grpSp>
          <p:nvGrpSpPr>
            <p:cNvPr id="7" name="Group 6"/>
            <p:cNvGrpSpPr/>
            <p:nvPr/>
          </p:nvGrpSpPr>
          <p:grpSpPr>
            <a:xfrm>
              <a:off x="4953000" y="1676400"/>
              <a:ext cx="1447800" cy="762000"/>
              <a:chOff x="2404872" y="0"/>
              <a:chExt cx="877824" cy="487680"/>
            </a:xfrm>
          </p:grpSpPr>
          <p:sp>
            <p:nvSpPr>
              <p:cNvPr id="31" name="Rounded Rectangle 30"/>
              <p:cNvSpPr/>
              <p:nvPr/>
            </p:nvSpPr>
            <p:spPr>
              <a:xfrm>
                <a:off x="2404872" y="0"/>
                <a:ext cx="877824" cy="487680"/>
              </a:xfrm>
              <a:prstGeom prst="roundRect">
                <a:avLst>
                  <a:gd name="adj" fmla="val 10000"/>
                </a:avLst>
              </a:pr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32" name="Rounded Rectangle 6"/>
              <p:cNvSpPr/>
              <p:nvPr/>
            </p:nvSpPr>
            <p:spPr>
              <a:xfrm>
                <a:off x="2419156" y="14284"/>
                <a:ext cx="849256" cy="459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pPr>
                <a:r>
                  <a:rPr lang="en-AU" sz="1050" dirty="0">
                    <a:solidFill>
                      <a:prstClr val="black">
                        <a:hueOff val="0"/>
                        <a:satOff val="0"/>
                        <a:lumOff val="0"/>
                        <a:alphaOff val="0"/>
                      </a:prstClr>
                    </a:solidFill>
                    <a:latin typeface="Segoe UI" pitchFamily="34" charset="0"/>
                  </a:rPr>
                  <a:t>Benefits</a:t>
                </a:r>
              </a:p>
            </p:txBody>
          </p:sp>
        </p:grpSp>
        <p:sp>
          <p:nvSpPr>
            <p:cNvPr id="8" name="Isosceles Triangle 7"/>
            <p:cNvSpPr/>
            <p:nvPr/>
          </p:nvSpPr>
          <p:spPr>
            <a:xfrm>
              <a:off x="3989124" y="5362742"/>
              <a:ext cx="650531" cy="650531"/>
            </a:xfrm>
            <a:prstGeom prst="triangle">
              <a:avLst/>
            </a:pr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9" name="Rectangle 8"/>
            <p:cNvSpPr/>
            <p:nvPr/>
          </p:nvSpPr>
          <p:spPr>
            <a:xfrm rot="240000">
              <a:off x="2362200" y="5083982"/>
              <a:ext cx="3904379" cy="273020"/>
            </a:xfrm>
            <a:prstGeom prst="rect">
              <a:avLst/>
            </a:pr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4710642" y="4592125"/>
              <a:ext cx="1549408" cy="535079"/>
              <a:chOff x="2432591" y="1639361"/>
              <a:chExt cx="871152" cy="300847"/>
            </a:xfrm>
          </p:grpSpPr>
          <p:sp>
            <p:nvSpPr>
              <p:cNvPr id="29" name="Rounded Rectangle 28"/>
              <p:cNvSpPr/>
              <p:nvPr/>
            </p:nvSpPr>
            <p:spPr>
              <a:xfrm rot="240000">
                <a:off x="2432591" y="1639361"/>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sz="1000" dirty="0">
                  <a:solidFill>
                    <a:prstClr val="white"/>
                  </a:solidFill>
                  <a:latin typeface="Segoe UI" pitchFamily="34" charset="0"/>
                </a:endParaRPr>
              </a:p>
            </p:txBody>
          </p:sp>
          <p:sp>
            <p:nvSpPr>
              <p:cNvPr id="30" name="Rounded Rectangle 10"/>
              <p:cNvSpPr/>
              <p:nvPr/>
            </p:nvSpPr>
            <p:spPr>
              <a:xfrm rot="240000">
                <a:off x="2447277" y="1654047"/>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Infrastructure Lifecycle</a:t>
                </a:r>
              </a:p>
            </p:txBody>
          </p:sp>
        </p:grpSp>
        <p:grpSp>
          <p:nvGrpSpPr>
            <p:cNvPr id="11" name="Group 10"/>
            <p:cNvGrpSpPr/>
            <p:nvPr/>
          </p:nvGrpSpPr>
          <p:grpSpPr>
            <a:xfrm>
              <a:off x="4754010" y="4019659"/>
              <a:ext cx="1549408" cy="535079"/>
              <a:chOff x="2456975" y="1317493"/>
              <a:chExt cx="871152" cy="300847"/>
            </a:xfrm>
          </p:grpSpPr>
          <p:sp>
            <p:nvSpPr>
              <p:cNvPr id="27" name="Rounded Rectangle 26"/>
              <p:cNvSpPr/>
              <p:nvPr/>
            </p:nvSpPr>
            <p:spPr>
              <a:xfrm rot="240000">
                <a:off x="2456975" y="1317493"/>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8" name="Rounded Rectangle 12"/>
              <p:cNvSpPr/>
              <p:nvPr/>
            </p:nvSpPr>
            <p:spPr>
              <a:xfrm rot="240000">
                <a:off x="2471661" y="1332179"/>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Infrastructure Maturity</a:t>
                </a:r>
              </a:p>
            </p:txBody>
          </p:sp>
        </p:grpSp>
        <p:grpSp>
          <p:nvGrpSpPr>
            <p:cNvPr id="12" name="Group 11"/>
            <p:cNvGrpSpPr/>
            <p:nvPr/>
          </p:nvGrpSpPr>
          <p:grpSpPr>
            <a:xfrm>
              <a:off x="4797379" y="3447191"/>
              <a:ext cx="1549408" cy="535079"/>
              <a:chOff x="2481359" y="995624"/>
              <a:chExt cx="871152" cy="300847"/>
            </a:xfrm>
          </p:grpSpPr>
          <p:sp>
            <p:nvSpPr>
              <p:cNvPr id="25" name="Rounded Rectangle 24"/>
              <p:cNvSpPr/>
              <p:nvPr/>
            </p:nvSpPr>
            <p:spPr>
              <a:xfrm rot="240000">
                <a:off x="2481359" y="995624"/>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6" name="Rounded Rectangle 14"/>
              <p:cNvSpPr/>
              <p:nvPr/>
            </p:nvSpPr>
            <p:spPr>
              <a:xfrm rot="240000">
                <a:off x="2496045" y="1010310"/>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Emerging Business Needs</a:t>
                </a:r>
              </a:p>
            </p:txBody>
          </p:sp>
        </p:grpSp>
        <p:grpSp>
          <p:nvGrpSpPr>
            <p:cNvPr id="13" name="Group 12"/>
            <p:cNvGrpSpPr/>
            <p:nvPr/>
          </p:nvGrpSpPr>
          <p:grpSpPr>
            <a:xfrm>
              <a:off x="4840748" y="2874723"/>
              <a:ext cx="1549408" cy="535079"/>
              <a:chOff x="2505743" y="673755"/>
              <a:chExt cx="871152" cy="300847"/>
            </a:xfrm>
          </p:grpSpPr>
          <p:sp>
            <p:nvSpPr>
              <p:cNvPr id="23" name="Rounded Rectangle 22"/>
              <p:cNvSpPr/>
              <p:nvPr/>
            </p:nvSpPr>
            <p:spPr>
              <a:xfrm rot="240000">
                <a:off x="2505743" y="673755"/>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4" name="Rounded Rectangle 16"/>
              <p:cNvSpPr/>
              <p:nvPr/>
            </p:nvSpPr>
            <p:spPr>
              <a:xfrm rot="240000">
                <a:off x="2520429" y="688441"/>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Modern Platform</a:t>
                </a:r>
              </a:p>
            </p:txBody>
          </p:sp>
        </p:grpSp>
        <p:grpSp>
          <p:nvGrpSpPr>
            <p:cNvPr id="14" name="Group 13"/>
            <p:cNvGrpSpPr/>
            <p:nvPr/>
          </p:nvGrpSpPr>
          <p:grpSpPr>
            <a:xfrm>
              <a:off x="2455467" y="4435998"/>
              <a:ext cx="1549408" cy="535079"/>
              <a:chOff x="1164623" y="1551579"/>
              <a:chExt cx="871152" cy="300847"/>
            </a:xfrm>
          </p:grpSpPr>
          <p:sp>
            <p:nvSpPr>
              <p:cNvPr id="21" name="Rounded Rectangle 20"/>
              <p:cNvSpPr/>
              <p:nvPr/>
            </p:nvSpPr>
            <p:spPr>
              <a:xfrm rot="240000">
                <a:off x="1164623" y="1551579"/>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2" name="Rounded Rectangle 18"/>
              <p:cNvSpPr/>
              <p:nvPr/>
            </p:nvSpPr>
            <p:spPr>
              <a:xfrm rot="240000">
                <a:off x="1179309" y="1566265"/>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Licensing</a:t>
                </a:r>
              </a:p>
            </p:txBody>
          </p:sp>
        </p:grpSp>
        <p:grpSp>
          <p:nvGrpSpPr>
            <p:cNvPr id="15" name="Group 14"/>
            <p:cNvGrpSpPr/>
            <p:nvPr/>
          </p:nvGrpSpPr>
          <p:grpSpPr>
            <a:xfrm>
              <a:off x="2498835" y="3863530"/>
              <a:ext cx="1549408" cy="535079"/>
              <a:chOff x="1189007" y="1229710"/>
              <a:chExt cx="871152" cy="300847"/>
            </a:xfrm>
          </p:grpSpPr>
          <p:sp>
            <p:nvSpPr>
              <p:cNvPr id="19" name="Rounded Rectangle 18"/>
              <p:cNvSpPr/>
              <p:nvPr/>
            </p:nvSpPr>
            <p:spPr>
              <a:xfrm rot="240000">
                <a:off x="1189007" y="1229710"/>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0" name="Rounded Rectangle 20"/>
              <p:cNvSpPr/>
              <p:nvPr/>
            </p:nvSpPr>
            <p:spPr>
              <a:xfrm rot="240000">
                <a:off x="1203693" y="1244396"/>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Project</a:t>
                </a:r>
              </a:p>
            </p:txBody>
          </p:sp>
        </p:grpSp>
        <p:grpSp>
          <p:nvGrpSpPr>
            <p:cNvPr id="16" name="Group 15"/>
            <p:cNvGrpSpPr/>
            <p:nvPr/>
          </p:nvGrpSpPr>
          <p:grpSpPr>
            <a:xfrm>
              <a:off x="2542204" y="3291062"/>
              <a:ext cx="1549408" cy="535079"/>
              <a:chOff x="1213391" y="907841"/>
              <a:chExt cx="871152" cy="300847"/>
            </a:xfrm>
          </p:grpSpPr>
          <p:sp>
            <p:nvSpPr>
              <p:cNvPr id="17" name="Rounded Rectangle 16"/>
              <p:cNvSpPr/>
              <p:nvPr/>
            </p:nvSpPr>
            <p:spPr>
              <a:xfrm rot="240000">
                <a:off x="1213391" y="907841"/>
                <a:ext cx="871152" cy="30084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8" name="Rounded Rectangle 22"/>
              <p:cNvSpPr/>
              <p:nvPr/>
            </p:nvSpPr>
            <p:spPr>
              <a:xfrm rot="240000">
                <a:off x="1228077" y="922527"/>
                <a:ext cx="841780" cy="27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355600">
                  <a:lnSpc>
                    <a:spcPct val="90000"/>
                  </a:lnSpc>
                  <a:spcBef>
                    <a:spcPct val="0"/>
                  </a:spcBef>
                  <a:spcAft>
                    <a:spcPct val="35000"/>
                  </a:spcAft>
                </a:pPr>
                <a:r>
                  <a:rPr lang="en-AU" sz="700" dirty="0">
                    <a:solidFill>
                      <a:prstClr val="white"/>
                    </a:solidFill>
                    <a:latin typeface="Segoe UI" pitchFamily="34" charset="0"/>
                  </a:rPr>
                  <a:t>Compatibility</a:t>
                </a:r>
              </a:p>
            </p:txBody>
          </p:sp>
        </p:grpSp>
      </p:grpSp>
      <p:sp>
        <p:nvSpPr>
          <p:cNvPr id="36" name="Rectangle 35"/>
          <p:cNvSpPr/>
          <p:nvPr/>
        </p:nvSpPr>
        <p:spPr>
          <a:xfrm>
            <a:off x="469308" y="1447800"/>
            <a:ext cx="6019800" cy="135421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What</a:t>
            </a:r>
            <a:r>
              <a:rPr kumimoji="0" lang="en-US" sz="5400" b="0" i="0" u="none" strike="noStrike" kern="0" cap="none" spc="-150" normalizeH="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 are the costs?</a:t>
            </a:r>
          </a:p>
          <a:p>
            <a:pPr marL="0" marR="0" lvl="0" indent="0" defTabSz="914400" eaLnBrk="1" fontAlgn="auto" latinLnBrk="0" hangingPunct="1">
              <a:lnSpc>
                <a:spcPct val="100000"/>
              </a:lnSpc>
              <a:spcBef>
                <a:spcPts val="0"/>
              </a:spcBef>
              <a:spcAft>
                <a:spcPts val="0"/>
              </a:spcAft>
              <a:buClrTx/>
              <a:buSzTx/>
              <a:buFontTx/>
              <a:buNone/>
              <a:tabLst/>
              <a:defRPr/>
            </a:pPr>
            <a:r>
              <a:rPr lang="en-US" sz="2800" kern="0" spc="-150" baseline="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How to predict the unpredictable.</a:t>
            </a:r>
            <a:endParaRPr kumimoji="0" lang="en-AU" sz="28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2653783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kern="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Agenda</a:t>
            </a:r>
          </a:p>
        </p:txBody>
      </p:sp>
      <p:sp>
        <p:nvSpPr>
          <p:cNvPr id="3" name="Content Placeholder 2"/>
          <p:cNvSpPr>
            <a:spLocks noGrp="1"/>
          </p:cNvSpPr>
          <p:nvPr>
            <p:ph idx="1"/>
          </p:nvPr>
        </p:nvSpPr>
        <p:spPr/>
        <p:txBody>
          <a:bodyPr>
            <a:normAutofit fontScale="85000" lnSpcReduction="20000"/>
          </a:bodyPr>
          <a:lstStyle/>
          <a:p>
            <a:pPr>
              <a:buClr>
                <a:schemeClr val="bg1"/>
              </a:buClr>
              <a:buSzPct val="100000"/>
              <a:buFont typeface="Arial" pitchFamily="34" charset="0"/>
              <a:buChar char="•"/>
              <a:tabLst>
                <a:tab pos="2420938" algn="l"/>
              </a:tabLst>
            </a:pPr>
            <a:r>
              <a:rPr lang="en-AU" sz="2800" dirty="0" smtClean="0"/>
              <a:t>8:30-9:00	Registration</a:t>
            </a:r>
          </a:p>
          <a:p>
            <a:pPr>
              <a:buClr>
                <a:schemeClr val="bg1"/>
              </a:buClr>
              <a:buSzPct val="100000"/>
              <a:buFont typeface="Arial" pitchFamily="34" charset="0"/>
              <a:buChar char="•"/>
              <a:tabLst>
                <a:tab pos="2420938" algn="l"/>
              </a:tabLst>
            </a:pPr>
            <a:r>
              <a:rPr lang="en-AU" sz="2800" dirty="0" smtClean="0"/>
              <a:t>9:00-9:15 	Welcome and Introductions</a:t>
            </a:r>
            <a:endParaRPr lang="en-US" sz="2800" dirty="0" smtClean="0"/>
          </a:p>
          <a:p>
            <a:pPr>
              <a:buClr>
                <a:schemeClr val="bg1"/>
              </a:buClr>
              <a:buSzPct val="100000"/>
              <a:buFont typeface="Arial" pitchFamily="34" charset="0"/>
              <a:buChar char="•"/>
              <a:tabLst>
                <a:tab pos="2420938" algn="l"/>
              </a:tabLst>
            </a:pPr>
            <a:r>
              <a:rPr lang="en-AU" sz="2800" dirty="0"/>
              <a:t>9:15-10:30 	Application Compatibility Strategy</a:t>
            </a:r>
          </a:p>
          <a:p>
            <a:pPr lvl="1">
              <a:buClr>
                <a:schemeClr val="bg1"/>
              </a:buClr>
              <a:buSzPct val="100000"/>
              <a:buFont typeface="Arial" pitchFamily="34" charset="0"/>
              <a:buChar char="•"/>
              <a:tabLst>
                <a:tab pos="2420938" algn="l"/>
              </a:tabLst>
            </a:pPr>
            <a:r>
              <a:rPr lang="en-AU" dirty="0"/>
              <a:t>Windows 7</a:t>
            </a:r>
          </a:p>
          <a:p>
            <a:pPr lvl="1">
              <a:buClr>
                <a:schemeClr val="bg1"/>
              </a:buClr>
              <a:buSzPct val="100000"/>
              <a:buFont typeface="Arial" pitchFamily="34" charset="0"/>
              <a:buChar char="•"/>
              <a:tabLst>
                <a:tab pos="2420938" algn="l"/>
              </a:tabLst>
            </a:pPr>
            <a:r>
              <a:rPr lang="en-AU" dirty="0"/>
              <a:t>IE 6 Roadmap to IE 8</a:t>
            </a:r>
          </a:p>
          <a:p>
            <a:pPr lvl="1">
              <a:buClr>
                <a:schemeClr val="bg1"/>
              </a:buClr>
              <a:buSzPct val="100000"/>
              <a:buFont typeface="Arial" pitchFamily="34" charset="0"/>
              <a:buChar char="•"/>
              <a:tabLst>
                <a:tab pos="2420938" algn="l"/>
              </a:tabLst>
            </a:pPr>
            <a:r>
              <a:rPr lang="en-AU" dirty="0"/>
              <a:t>Office 2010</a:t>
            </a:r>
            <a:endParaRPr lang="en-US" dirty="0"/>
          </a:p>
          <a:p>
            <a:pPr>
              <a:buClr>
                <a:schemeClr val="bg1"/>
              </a:buClr>
              <a:buSzPct val="100000"/>
              <a:buFont typeface="Arial" pitchFamily="34" charset="0"/>
              <a:buChar char="•"/>
              <a:tabLst>
                <a:tab pos="2420938" algn="l"/>
              </a:tabLst>
            </a:pPr>
            <a:r>
              <a:rPr lang="en-AU" sz="2800" dirty="0" smtClean="0">
                <a:solidFill>
                  <a:srgbClr val="FFC000"/>
                </a:solidFill>
              </a:rPr>
              <a:t>10:30-10:45 	Break</a:t>
            </a:r>
          </a:p>
          <a:p>
            <a:pPr>
              <a:buClr>
                <a:schemeClr val="bg1"/>
              </a:buClr>
              <a:buSzPct val="100000"/>
              <a:buFont typeface="Arial" pitchFamily="34" charset="0"/>
              <a:buChar char="•"/>
              <a:tabLst>
                <a:tab pos="2420938" algn="l"/>
              </a:tabLst>
            </a:pPr>
            <a:r>
              <a:rPr lang="en-AU" sz="2800" dirty="0"/>
              <a:t>10:45-12:20 	Remediation Strategies</a:t>
            </a:r>
          </a:p>
          <a:p>
            <a:pPr lvl="1">
              <a:buClr>
                <a:schemeClr val="bg1"/>
              </a:buClr>
              <a:buSzPct val="100000"/>
              <a:buFont typeface="Arial" pitchFamily="34" charset="0"/>
              <a:buChar char="•"/>
              <a:tabLst>
                <a:tab pos="2420938" algn="l"/>
              </a:tabLst>
            </a:pPr>
            <a:r>
              <a:rPr lang="en-AU" dirty="0"/>
              <a:t>ACT</a:t>
            </a:r>
          </a:p>
          <a:p>
            <a:pPr lvl="1">
              <a:buClr>
                <a:schemeClr val="bg1"/>
              </a:buClr>
              <a:buSzPct val="100000"/>
              <a:buFont typeface="Arial" pitchFamily="34" charset="0"/>
              <a:buChar char="•"/>
              <a:tabLst>
                <a:tab pos="2420938" algn="l"/>
              </a:tabLst>
            </a:pPr>
            <a:r>
              <a:rPr lang="en-AU" dirty="0"/>
              <a:t>App-V</a:t>
            </a:r>
          </a:p>
          <a:p>
            <a:pPr lvl="1">
              <a:buClr>
                <a:schemeClr val="bg1"/>
              </a:buClr>
              <a:buSzPct val="100000"/>
              <a:buFont typeface="Arial" pitchFamily="34" charset="0"/>
              <a:buChar char="•"/>
              <a:tabLst>
                <a:tab pos="2420938" algn="l"/>
              </a:tabLst>
            </a:pPr>
            <a:r>
              <a:rPr lang="en-AU" dirty="0"/>
              <a:t>MED-V</a:t>
            </a:r>
          </a:p>
          <a:p>
            <a:pPr lvl="1">
              <a:buClr>
                <a:schemeClr val="bg1"/>
              </a:buClr>
              <a:buSzPct val="100000"/>
              <a:buFont typeface="Arial" pitchFamily="34" charset="0"/>
              <a:buChar char="•"/>
              <a:tabLst>
                <a:tab pos="2420938" algn="l"/>
              </a:tabLst>
            </a:pPr>
            <a:r>
              <a:rPr lang="en-AU" dirty="0"/>
              <a:t>Office 2010: OMPM, OEAT, OCI</a:t>
            </a:r>
          </a:p>
          <a:p>
            <a:pPr lvl="1">
              <a:buClr>
                <a:schemeClr val="bg1"/>
              </a:buClr>
              <a:buSzPct val="100000"/>
              <a:buFont typeface="Arial" pitchFamily="34" charset="0"/>
              <a:buChar char="•"/>
              <a:tabLst>
                <a:tab pos="2420938" algn="l"/>
              </a:tabLst>
            </a:pPr>
            <a:r>
              <a:rPr lang="en-AU" dirty="0"/>
              <a:t>Partner Offerings</a:t>
            </a:r>
            <a:endParaRPr lang="en-US" dirty="0"/>
          </a:p>
          <a:p>
            <a:pPr>
              <a:buClr>
                <a:schemeClr val="bg1"/>
              </a:buClr>
              <a:buSzPct val="100000"/>
              <a:buFont typeface="Arial" pitchFamily="34" charset="0"/>
              <a:buChar char="•"/>
              <a:tabLst>
                <a:tab pos="2420938" algn="l"/>
              </a:tabLst>
            </a:pPr>
            <a:r>
              <a:rPr lang="en-AU" sz="2800" dirty="0" smtClean="0"/>
              <a:t>12:30 – 13:00 Final Q&amp;A and close</a:t>
            </a:r>
            <a:endParaRPr lang="en-US" sz="2800" dirty="0" smtClean="0"/>
          </a:p>
          <a:p>
            <a:pPr>
              <a:buClr>
                <a:schemeClr val="bg1"/>
              </a:buClr>
              <a:buSzPct val="100000"/>
              <a:buFont typeface="Arial" pitchFamily="34" charset="0"/>
              <a:buChar char="•"/>
            </a:pPr>
            <a:endParaRPr lang="en-AU"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81000"/>
            <a:ext cx="1772594" cy="582046"/>
          </a:xfrm>
          <a:prstGeom prst="rect">
            <a:avLst/>
          </a:prstGeom>
        </p:spPr>
      </p:pic>
      <p:pic>
        <p:nvPicPr>
          <p:cNvPr id="5" name="Picture 2" descr="C:\Documents and Settings\Eva\Desktop\Windows7_h_rgb_r.png"/>
          <p:cNvPicPr>
            <a:picLocks noChangeAspect="1" noChangeArrowheads="1"/>
          </p:cNvPicPr>
          <p:nvPr/>
        </p:nvPicPr>
        <p:blipFill>
          <a:blip r:embed="rId4" cstate="print"/>
          <a:srcRect/>
          <a:stretch>
            <a:fillRect/>
          </a:stretch>
        </p:blipFill>
        <p:spPr bwMode="auto">
          <a:xfrm>
            <a:off x="3886200" y="510703"/>
            <a:ext cx="2286000" cy="360947"/>
          </a:xfrm>
          <a:prstGeom prst="rect">
            <a:avLst/>
          </a:prstGeom>
          <a:noFill/>
        </p:spPr>
      </p:pic>
    </p:spTree>
    <p:extLst>
      <p:ext uri="{BB962C8B-B14F-4D97-AF65-F5344CB8AC3E}">
        <p14:creationId xmlns:p14="http://schemas.microsoft.com/office/powerpoint/2010/main" val="2268650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ffice_Logo_H_R.png"/>
          <p:cNvPicPr>
            <a:picLocks noChangeAspect="1"/>
          </p:cNvPicPr>
          <p:nvPr/>
        </p:nvPicPr>
        <p:blipFill>
          <a:blip r:embed="rId2"/>
          <a:stretch>
            <a:fillRect/>
          </a:stretch>
        </p:blipFill>
        <p:spPr>
          <a:xfrm>
            <a:off x="914400" y="3048000"/>
            <a:ext cx="2362200" cy="791544"/>
          </a:xfrm>
          <a:prstGeom prst="rect">
            <a:avLst/>
          </a:prstGeom>
          <a:noFill/>
          <a:ln>
            <a:noFill/>
          </a:ln>
        </p:spPr>
      </p:pic>
      <p:pic>
        <p:nvPicPr>
          <p:cNvPr id="7" name="Picture 2" descr="C:\Documents and Settings\Eva\Desktop\Windows7_h_rgb_r.png"/>
          <p:cNvPicPr>
            <a:picLocks noChangeAspect="1" noChangeArrowheads="1"/>
          </p:cNvPicPr>
          <p:nvPr/>
        </p:nvPicPr>
        <p:blipFill>
          <a:blip r:embed="rId3" cstate="print"/>
          <a:srcRect/>
          <a:stretch>
            <a:fillRect/>
          </a:stretch>
        </p:blipFill>
        <p:spPr bwMode="auto">
          <a:xfrm>
            <a:off x="4267200" y="3110372"/>
            <a:ext cx="3581400" cy="565484"/>
          </a:xfrm>
          <a:prstGeom prst="rect">
            <a:avLst/>
          </a:prstGeom>
          <a:noFill/>
        </p:spPr>
      </p:pic>
    </p:spTree>
    <p:extLst>
      <p:ext uri="{BB962C8B-B14F-4D97-AF65-F5344CB8AC3E}">
        <p14:creationId xmlns:p14="http://schemas.microsoft.com/office/powerpoint/2010/main" val="2426432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1411552"/>
            <a:ext cx="8382000" cy="5217848"/>
          </a:xfrm>
        </p:spPr>
        <p:txBody>
          <a:bodyPr>
            <a:normAutofit/>
          </a:bodyPr>
          <a:lstStyle/>
          <a:p>
            <a:r>
              <a:rPr lang="en-AU" dirty="0" smtClean="0"/>
              <a:t>Quadrant – LMH Business Impact vs. Control</a:t>
            </a:r>
          </a:p>
          <a:p>
            <a:r>
              <a:rPr lang="en-AU" dirty="0" smtClean="0"/>
              <a:t>Vendor Management</a:t>
            </a:r>
          </a:p>
          <a:p>
            <a:pPr lvl="1"/>
            <a:r>
              <a:rPr lang="en-AU" dirty="0" smtClean="0"/>
              <a:t>CSS</a:t>
            </a:r>
          </a:p>
          <a:p>
            <a:pPr lvl="1"/>
            <a:r>
              <a:rPr lang="en-AU" dirty="0" smtClean="0"/>
              <a:t>SA</a:t>
            </a:r>
          </a:p>
          <a:p>
            <a:r>
              <a:rPr lang="en-AU" dirty="0" smtClean="0"/>
              <a:t>In house SDLC, MSF, ALM</a:t>
            </a:r>
          </a:p>
          <a:p>
            <a:r>
              <a:rPr lang="en-AU" dirty="0" smtClean="0"/>
              <a:t>Usage scenarios, etc.</a:t>
            </a:r>
            <a:endParaRPr lang="en-AU" dirty="0"/>
          </a:p>
        </p:txBody>
      </p:sp>
      <p:sp>
        <p:nvSpPr>
          <p:cNvPr id="6" name="Rectangle 5"/>
          <p:cNvSpPr/>
          <p:nvPr/>
        </p:nvSpPr>
        <p:spPr>
          <a:xfrm>
            <a:off x="304800" y="152400"/>
            <a:ext cx="4572000" cy="707886"/>
          </a:xfrm>
          <a:prstGeom prst="rect">
            <a:avLst/>
          </a:prstGeom>
        </p:spPr>
        <p:txBody>
          <a:bodyPr>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Placeholder</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49281717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tabLst>
                <a:tab pos="714375" algn="l"/>
                <a:tab pos="3059113" algn="r"/>
                <a:tab pos="3598863" algn="l"/>
              </a:tabLst>
            </a:pPr>
            <a:r>
              <a:rPr lang="en-US" dirty="0" smtClean="0"/>
              <a:t>		</a:t>
            </a:r>
            <a:r>
              <a:rPr lang="en-US" sz="3100" dirty="0">
                <a:latin typeface="Segoe Print" pitchFamily="2" charset="0"/>
              </a:rPr>
              <a:t>80,000</a:t>
            </a:r>
            <a:r>
              <a:rPr lang="en-US" dirty="0" smtClean="0"/>
              <a:t>	Number of applications</a:t>
            </a:r>
          </a:p>
          <a:p>
            <a:pPr marL="0" indent="0">
              <a:buNone/>
              <a:tabLst>
                <a:tab pos="714375" algn="l"/>
                <a:tab pos="3059113" algn="r"/>
                <a:tab pos="3598863" algn="l"/>
              </a:tabLst>
            </a:pPr>
            <a:r>
              <a:rPr lang="en-US" dirty="0" smtClean="0"/>
              <a:t>		</a:t>
            </a:r>
            <a:r>
              <a:rPr lang="en-US" sz="3100" dirty="0">
                <a:latin typeface="Segoe Print" pitchFamily="2" charset="0"/>
              </a:rPr>
              <a:t>x</a:t>
            </a:r>
            <a:r>
              <a:rPr lang="en-US" dirty="0" smtClean="0"/>
              <a:t> </a:t>
            </a:r>
            <a:r>
              <a:rPr lang="en-US" sz="3100" dirty="0">
                <a:latin typeface="Segoe Print" pitchFamily="2" charset="0"/>
              </a:rPr>
              <a:t>8</a:t>
            </a:r>
            <a:r>
              <a:rPr lang="en-US" dirty="0" smtClean="0"/>
              <a:t>	Hours of testing each</a:t>
            </a:r>
          </a:p>
          <a:p>
            <a:pPr marL="0" indent="0">
              <a:buNone/>
              <a:tabLst>
                <a:tab pos="714375" algn="l"/>
                <a:tab pos="3059113" algn="r"/>
                <a:tab pos="3598863" algn="l"/>
              </a:tabLst>
            </a:pPr>
            <a:r>
              <a:rPr lang="en-US" dirty="0"/>
              <a:t>	</a:t>
            </a:r>
            <a:r>
              <a:rPr lang="en-US" dirty="0" smtClean="0"/>
              <a:t>	</a:t>
            </a:r>
            <a:r>
              <a:rPr lang="en-US" sz="3100" dirty="0">
                <a:latin typeface="Segoe Print" pitchFamily="2" charset="0"/>
              </a:rPr>
              <a:t>---------</a:t>
            </a:r>
          </a:p>
          <a:p>
            <a:pPr marL="0" indent="0">
              <a:buNone/>
              <a:tabLst>
                <a:tab pos="714375" algn="l"/>
                <a:tab pos="3059113" algn="r"/>
                <a:tab pos="3598863" algn="l"/>
              </a:tabLst>
            </a:pPr>
            <a:r>
              <a:rPr lang="en-US" dirty="0" smtClean="0"/>
              <a:t>		</a:t>
            </a:r>
            <a:r>
              <a:rPr lang="en-US" sz="3100" dirty="0">
                <a:latin typeface="Segoe Print" pitchFamily="2" charset="0"/>
              </a:rPr>
              <a:t>640,000</a:t>
            </a:r>
            <a:r>
              <a:rPr lang="en-US" dirty="0" smtClean="0"/>
              <a:t>	Hours of testing</a:t>
            </a:r>
          </a:p>
          <a:p>
            <a:pPr marL="0" indent="0">
              <a:buNone/>
              <a:tabLst>
                <a:tab pos="714375" algn="l"/>
                <a:tab pos="3059113" algn="r"/>
                <a:tab pos="3598863" algn="l"/>
              </a:tabLst>
            </a:pPr>
            <a:r>
              <a:rPr lang="en-US" dirty="0" smtClean="0"/>
              <a:t>	</a:t>
            </a:r>
            <a:r>
              <a:rPr lang="en-US" sz="3100" dirty="0">
                <a:latin typeface="Segoe Print" pitchFamily="2" charset="0"/>
              </a:rPr>
              <a:t>=</a:t>
            </a:r>
            <a:r>
              <a:rPr lang="en-US" dirty="0" smtClean="0"/>
              <a:t> 	</a:t>
            </a:r>
            <a:r>
              <a:rPr lang="en-US" sz="3100" dirty="0">
                <a:latin typeface="Segoe Print" pitchFamily="2" charset="0"/>
              </a:rPr>
              <a:t>16,000</a:t>
            </a:r>
            <a:r>
              <a:rPr lang="en-US" dirty="0" smtClean="0"/>
              <a:t>	Man weeks of testing</a:t>
            </a:r>
          </a:p>
          <a:p>
            <a:pPr marL="0" indent="0">
              <a:buNone/>
              <a:tabLst>
                <a:tab pos="714375" algn="l"/>
                <a:tab pos="3059113" algn="r"/>
                <a:tab pos="3598863" algn="l"/>
              </a:tabLst>
            </a:pPr>
            <a:r>
              <a:rPr lang="en-US" dirty="0" smtClean="0"/>
              <a:t>	</a:t>
            </a:r>
            <a:r>
              <a:rPr lang="en-US" sz="3100" dirty="0">
                <a:latin typeface="Segoe Print" pitchFamily="2" charset="0"/>
              </a:rPr>
              <a:t>=</a:t>
            </a:r>
            <a:r>
              <a:rPr lang="en-US" dirty="0" smtClean="0"/>
              <a:t> 	</a:t>
            </a:r>
            <a:r>
              <a:rPr lang="en-US" sz="3100" dirty="0">
                <a:latin typeface="Segoe Print" pitchFamily="2" charset="0"/>
              </a:rPr>
              <a:t>308</a:t>
            </a:r>
            <a:r>
              <a:rPr lang="en-US" dirty="0" smtClean="0"/>
              <a:t>	Man years of testing</a:t>
            </a:r>
          </a:p>
          <a:p>
            <a:pPr marL="0" indent="0">
              <a:buNone/>
              <a:tabLst>
                <a:tab pos="714375" algn="l"/>
                <a:tab pos="3059113" algn="r"/>
                <a:tab pos="3598863" algn="l"/>
              </a:tabLst>
            </a:pPr>
            <a:r>
              <a:rPr lang="en-US" dirty="0" smtClean="0"/>
              <a:t>	</a:t>
            </a:r>
            <a:r>
              <a:rPr lang="en-US" sz="3100" dirty="0">
                <a:latin typeface="Segoe Print" pitchFamily="2" charset="0"/>
              </a:rPr>
              <a:t>=</a:t>
            </a:r>
            <a:r>
              <a:rPr lang="en-US" dirty="0" smtClean="0"/>
              <a:t>	</a:t>
            </a:r>
            <a:r>
              <a:rPr lang="en-US" sz="3100" dirty="0">
                <a:latin typeface="Segoe Print" pitchFamily="2" charset="0"/>
              </a:rPr>
              <a:t>154</a:t>
            </a:r>
            <a:r>
              <a:rPr lang="en-US" dirty="0" smtClean="0"/>
              <a:t>	People on team for 2 years</a:t>
            </a:r>
          </a:p>
          <a:p>
            <a:pPr marL="0" indent="0">
              <a:buNone/>
              <a:tabLst>
                <a:tab pos="714375" algn="l"/>
                <a:tab pos="3059113" algn="r"/>
                <a:tab pos="3598863" algn="l"/>
              </a:tabLst>
            </a:pPr>
            <a:r>
              <a:rPr lang="en-US" dirty="0" smtClean="0"/>
              <a:t>	</a:t>
            </a:r>
            <a:r>
              <a:rPr lang="en-US" sz="3100" dirty="0">
                <a:latin typeface="Segoe Print" pitchFamily="2" charset="0"/>
              </a:rPr>
              <a:t>=	</a:t>
            </a:r>
            <a:r>
              <a:rPr lang="en-US" dirty="0" smtClean="0"/>
              <a:t>$</a:t>
            </a:r>
            <a:r>
              <a:rPr lang="en-US" sz="3100" dirty="0">
                <a:latin typeface="Segoe Print" pitchFamily="2" charset="0"/>
              </a:rPr>
              <a:t>38,400,000</a:t>
            </a:r>
            <a:r>
              <a:rPr lang="en-US" dirty="0" smtClean="0"/>
              <a:t>	Typical partner price</a:t>
            </a:r>
          </a:p>
          <a:p>
            <a:pPr marL="0" indent="0">
              <a:buNone/>
              <a:tabLst>
                <a:tab pos="1260000" algn="l"/>
                <a:tab pos="3060000" algn="r"/>
                <a:tab pos="3600000" algn="l"/>
              </a:tabLst>
            </a:pPr>
            <a:endParaRPr lang="en-US" dirty="0" smtClean="0"/>
          </a:p>
          <a:p>
            <a:pPr marL="0" indent="0">
              <a:buNone/>
              <a:tabLst>
                <a:tab pos="1260000" algn="l"/>
                <a:tab pos="3060000" algn="r"/>
                <a:tab pos="3600000" algn="l"/>
              </a:tabLst>
            </a:pPr>
            <a:r>
              <a:rPr lang="en-US" dirty="0" smtClean="0"/>
              <a:t>Assuming that:</a:t>
            </a:r>
          </a:p>
          <a:p>
            <a:pPr marL="0" indent="0">
              <a:buNone/>
              <a:tabLst>
                <a:tab pos="1260000" algn="l"/>
                <a:tab pos="3060000" algn="r"/>
                <a:tab pos="3600000" algn="l"/>
              </a:tabLst>
            </a:pPr>
            <a:r>
              <a:rPr lang="en-US" dirty="0" smtClean="0"/>
              <a:t>8 hours is enough! (Hint: it’s probably not.)</a:t>
            </a:r>
          </a:p>
          <a:p>
            <a:pPr marL="0" indent="0">
              <a:buNone/>
              <a:tabLst>
                <a:tab pos="1260000" algn="l"/>
                <a:tab pos="3060000" algn="r"/>
                <a:tab pos="3600000" algn="l"/>
              </a:tabLst>
            </a:pPr>
            <a:r>
              <a:rPr lang="en-US" dirty="0" smtClean="0"/>
              <a:t>You have room for 154 technical people!	</a:t>
            </a:r>
          </a:p>
          <a:p>
            <a:pPr marL="0" indent="0">
              <a:buNone/>
              <a:tabLst>
                <a:tab pos="1260000" algn="l"/>
                <a:tab pos="3060000" algn="r"/>
                <a:tab pos="3600000" algn="l"/>
              </a:tabLst>
            </a:pPr>
            <a:endParaRPr lang="en-US" dirty="0" smtClean="0"/>
          </a:p>
          <a:p>
            <a:pPr marL="0" indent="0">
              <a:buNone/>
              <a:tabLst>
                <a:tab pos="1260000" algn="l"/>
                <a:tab pos="3060000" algn="r"/>
                <a:tab pos="3600000" algn="l"/>
              </a:tabLst>
            </a:pPr>
            <a:r>
              <a:rPr lang="en-US" dirty="0" smtClean="0">
                <a:latin typeface="Segoe Print" pitchFamily="2" charset="0"/>
              </a:rPr>
              <a:t>No one can afford that scale of testing!</a:t>
            </a:r>
            <a:endParaRPr lang="en-US" dirty="0">
              <a:latin typeface="Segoe Print" pitchFamily="2" charset="0"/>
            </a:endParaRPr>
          </a:p>
        </p:txBody>
      </p:sp>
      <p:sp>
        <p:nvSpPr>
          <p:cNvPr id="7" name="Rectangle 6"/>
          <p:cNvSpPr/>
          <p:nvPr/>
        </p:nvSpPr>
        <p:spPr>
          <a:xfrm>
            <a:off x="228600" y="152400"/>
            <a:ext cx="5943600"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Application Proliferation</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75197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Approaching Analysis UNWisely</a:t>
            </a:r>
            <a:endParaRPr lang="en-US" dirty="0"/>
          </a:p>
        </p:txBody>
      </p:sp>
      <p:sp>
        <p:nvSpPr>
          <p:cNvPr id="3" name="Text Placeholder 2"/>
          <p:cNvSpPr>
            <a:spLocks noGrp="1"/>
          </p:cNvSpPr>
          <p:nvPr>
            <p:ph type="body" sz="quarter" idx="10"/>
          </p:nvPr>
        </p:nvSpPr>
        <p:spPr/>
        <p:txBody>
          <a:bodyPr/>
          <a:lstStyle/>
          <a:p>
            <a:r>
              <a:rPr lang="en-US" dirty="0" smtClean="0"/>
              <a:t>Invest lots of money, and then determine what you want</a:t>
            </a:r>
            <a:endParaRPr lang="en-US" dirty="0"/>
          </a:p>
        </p:txBody>
      </p:sp>
      <p:grpSp>
        <p:nvGrpSpPr>
          <p:cNvPr id="51" name="Group 50"/>
          <p:cNvGrpSpPr/>
          <p:nvPr/>
        </p:nvGrpSpPr>
        <p:grpSpPr>
          <a:xfrm>
            <a:off x="304801" y="2743200"/>
            <a:ext cx="8610599" cy="3048000"/>
            <a:chOff x="609600" y="1752600"/>
            <a:chExt cx="8001000" cy="3048000"/>
          </a:xfrm>
        </p:grpSpPr>
        <p:sp>
          <p:nvSpPr>
            <p:cNvPr id="36" name="Rounded Rectangle 35"/>
            <p:cNvSpPr/>
            <p:nvPr/>
          </p:nvSpPr>
          <p:spPr>
            <a:xfrm>
              <a:off x="2438400" y="28194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Run all </a:t>
              </a:r>
              <a:r>
                <a:rPr lang="en-US" sz="1200" dirty="0" err="1" smtClean="0">
                  <a:solidFill>
                    <a:srgbClr val="738AC8">
                      <a:lumMod val="75000"/>
                    </a:srgbClr>
                  </a:solidFill>
                  <a:latin typeface="Corbel"/>
                </a:rPr>
                <a:t>compat</a:t>
              </a:r>
              <a:r>
                <a:rPr lang="en-US" sz="1200" dirty="0" smtClean="0">
                  <a:solidFill>
                    <a:srgbClr val="738AC8">
                      <a:lumMod val="75000"/>
                    </a:srgbClr>
                  </a:solidFill>
                  <a:latin typeface="Corbel"/>
                </a:rPr>
                <a:t> tests</a:t>
              </a:r>
              <a:endParaRPr lang="en-US" sz="1200" dirty="0">
                <a:solidFill>
                  <a:srgbClr val="738AC8">
                    <a:lumMod val="75000"/>
                  </a:srgbClr>
                </a:solidFill>
                <a:latin typeface="Corbel"/>
              </a:endParaRPr>
            </a:p>
          </p:txBody>
        </p:sp>
        <p:sp>
          <p:nvSpPr>
            <p:cNvPr id="37" name="Rounded Rectangle 36"/>
            <p:cNvSpPr/>
            <p:nvPr/>
          </p:nvSpPr>
          <p:spPr>
            <a:xfrm>
              <a:off x="4191000" y="28194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Perform all remediation</a:t>
              </a:r>
              <a:endParaRPr lang="en-US" sz="1200" dirty="0">
                <a:solidFill>
                  <a:srgbClr val="738AC8">
                    <a:lumMod val="75000"/>
                  </a:srgbClr>
                </a:solidFill>
                <a:latin typeface="Corbel"/>
              </a:endParaRPr>
            </a:p>
          </p:txBody>
        </p:sp>
        <p:sp>
          <p:nvSpPr>
            <p:cNvPr id="38" name="Rounded Rectangle 37"/>
            <p:cNvSpPr/>
            <p:nvPr/>
          </p:nvSpPr>
          <p:spPr>
            <a:xfrm>
              <a:off x="5981700" y="28194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Show results to business owners</a:t>
              </a:r>
              <a:endParaRPr lang="en-US" sz="1200" dirty="0">
                <a:solidFill>
                  <a:srgbClr val="738AC8">
                    <a:lumMod val="75000"/>
                  </a:srgbClr>
                </a:solidFill>
                <a:latin typeface="Corbel"/>
              </a:endParaRPr>
            </a:p>
          </p:txBody>
        </p:sp>
        <p:cxnSp>
          <p:nvCxnSpPr>
            <p:cNvPr id="39" name="Straight Arrow Connector 38"/>
            <p:cNvCxnSpPr>
              <a:stCxn id="50" idx="3"/>
              <a:endCxn id="36" idx="1"/>
            </p:cNvCxnSpPr>
            <p:nvPr/>
          </p:nvCxnSpPr>
          <p:spPr>
            <a:xfrm>
              <a:off x="1676400" y="3200400"/>
              <a:ext cx="762000" cy="1588"/>
            </a:xfrm>
            <a:prstGeom prst="straightConnector1">
              <a:avLst/>
            </a:prstGeom>
            <a:noFill/>
            <a:ln w="28575" cap="flat" cmpd="sng" algn="ctr">
              <a:solidFill>
                <a:srgbClr val="D6ECFF">
                  <a:lumMod val="90000"/>
                </a:srgbClr>
              </a:solidFill>
              <a:prstDash val="solid"/>
              <a:tailEnd type="arrow"/>
            </a:ln>
            <a:effectLst/>
          </p:spPr>
        </p:cxnSp>
        <p:cxnSp>
          <p:nvCxnSpPr>
            <p:cNvPr id="40" name="Straight Arrow Connector 39"/>
            <p:cNvCxnSpPr>
              <a:stCxn id="36" idx="3"/>
              <a:endCxn id="37" idx="1"/>
            </p:cNvCxnSpPr>
            <p:nvPr/>
          </p:nvCxnSpPr>
          <p:spPr>
            <a:xfrm>
              <a:off x="3505200" y="3200400"/>
              <a:ext cx="685800" cy="1588"/>
            </a:xfrm>
            <a:prstGeom prst="straightConnector1">
              <a:avLst/>
            </a:prstGeom>
            <a:noFill/>
            <a:ln w="28575" cap="flat" cmpd="sng" algn="ctr">
              <a:solidFill>
                <a:srgbClr val="D6ECFF">
                  <a:lumMod val="90000"/>
                </a:srgbClr>
              </a:solidFill>
              <a:prstDash val="solid"/>
              <a:tailEnd type="arrow"/>
            </a:ln>
            <a:effectLst/>
          </p:spPr>
        </p:cxnSp>
        <p:cxnSp>
          <p:nvCxnSpPr>
            <p:cNvPr id="41" name="Straight Arrow Connector 40"/>
            <p:cNvCxnSpPr>
              <a:stCxn id="37" idx="3"/>
              <a:endCxn id="38" idx="1"/>
            </p:cNvCxnSpPr>
            <p:nvPr/>
          </p:nvCxnSpPr>
          <p:spPr>
            <a:xfrm>
              <a:off x="5257800" y="3200400"/>
              <a:ext cx="723900" cy="1588"/>
            </a:xfrm>
            <a:prstGeom prst="straightConnector1">
              <a:avLst/>
            </a:prstGeom>
            <a:noFill/>
            <a:ln w="28575" cap="flat" cmpd="sng" algn="ctr">
              <a:solidFill>
                <a:srgbClr val="D6ECFF">
                  <a:lumMod val="90000"/>
                </a:srgbClr>
              </a:solidFill>
              <a:prstDash val="solid"/>
              <a:tailEnd type="arrow"/>
            </a:ln>
            <a:effectLst/>
          </p:spPr>
        </p:cxnSp>
        <p:sp>
          <p:nvSpPr>
            <p:cNvPr id="42" name="Oval 41"/>
            <p:cNvSpPr/>
            <p:nvPr/>
          </p:nvSpPr>
          <p:spPr>
            <a:xfrm>
              <a:off x="876300" y="1752600"/>
              <a:ext cx="533400" cy="533400"/>
            </a:xfrm>
            <a:prstGeom prst="ellipse">
              <a:avLst/>
            </a:prstGeom>
            <a:solidFill>
              <a:sysClr val="window" lastClr="FFFFFF">
                <a:lumMod val="95000"/>
              </a:sysClr>
            </a:solidFill>
            <a:ln w="19050" cap="flat" cmpd="sng" algn="ctr">
              <a:solidFill>
                <a:srgbClr val="7FD13B">
                  <a:lumMod val="75000"/>
                </a:srgbClr>
              </a:solidFill>
              <a:prstDash val="solid"/>
            </a:ln>
            <a:effectLst/>
          </p:spPr>
          <p:txBody>
            <a:bodyPr rtlCol="0" anchor="ctr"/>
            <a:lstStyle/>
            <a:p>
              <a:pPr algn="ctr">
                <a:defRPr/>
              </a:pPr>
              <a:endParaRPr lang="en-US" sz="1000" dirty="0">
                <a:solidFill>
                  <a:srgbClr val="738AC8">
                    <a:lumMod val="75000"/>
                  </a:srgbClr>
                </a:solidFill>
                <a:latin typeface="Corbel"/>
              </a:endParaRPr>
            </a:p>
          </p:txBody>
        </p:sp>
        <p:sp>
          <p:nvSpPr>
            <p:cNvPr id="43" name="TextBox 42"/>
            <p:cNvSpPr txBox="1"/>
            <p:nvPr/>
          </p:nvSpPr>
          <p:spPr>
            <a:xfrm>
              <a:off x="851089" y="1913965"/>
              <a:ext cx="596589" cy="230832"/>
            </a:xfrm>
            <a:prstGeom prst="rect">
              <a:avLst/>
            </a:prstGeom>
            <a:noFill/>
          </p:spPr>
          <p:txBody>
            <a:bodyPr wrap="none" rtlCol="0">
              <a:spAutoFit/>
            </a:bodyPr>
            <a:lstStyle/>
            <a:p>
              <a:pPr algn="ctr"/>
              <a:r>
                <a:rPr lang="en-US" sz="900" b="1" dirty="0">
                  <a:solidFill>
                    <a:srgbClr val="FEB80A">
                      <a:lumMod val="75000"/>
                    </a:srgbClr>
                  </a:solidFill>
                  <a:latin typeface="Segoe UI" pitchFamily="34" charset="0"/>
                  <a:cs typeface="Segoe UI" pitchFamily="34" charset="0"/>
                </a:rPr>
                <a:t>Start</a:t>
              </a:r>
            </a:p>
          </p:txBody>
        </p:sp>
        <p:sp>
          <p:nvSpPr>
            <p:cNvPr id="44" name="Oval 43"/>
            <p:cNvSpPr/>
            <p:nvPr/>
          </p:nvSpPr>
          <p:spPr>
            <a:xfrm>
              <a:off x="7810500" y="4267200"/>
              <a:ext cx="533400" cy="533400"/>
            </a:xfrm>
            <a:prstGeom prst="ellipse">
              <a:avLst/>
            </a:prstGeom>
            <a:solidFill>
              <a:sysClr val="window" lastClr="FFFFFF">
                <a:lumMod val="95000"/>
              </a:sysClr>
            </a:solidFill>
            <a:ln w="19050" cap="flat" cmpd="sng" algn="ctr">
              <a:solidFill>
                <a:srgbClr val="C00000"/>
              </a:solidFill>
              <a:prstDash val="solid"/>
            </a:ln>
            <a:effectLst/>
          </p:spPr>
          <p:txBody>
            <a:bodyPr rtlCol="0" anchor="ctr"/>
            <a:lstStyle/>
            <a:p>
              <a:pPr algn="ctr">
                <a:defRPr/>
              </a:pPr>
              <a:endParaRPr lang="en-US" sz="1000" dirty="0">
                <a:solidFill>
                  <a:srgbClr val="738AC8">
                    <a:lumMod val="75000"/>
                  </a:srgbClr>
                </a:solidFill>
                <a:latin typeface="Corbel"/>
              </a:endParaRPr>
            </a:p>
          </p:txBody>
        </p:sp>
        <p:sp>
          <p:nvSpPr>
            <p:cNvPr id="45" name="TextBox 44"/>
            <p:cNvSpPr txBox="1"/>
            <p:nvPr/>
          </p:nvSpPr>
          <p:spPr>
            <a:xfrm>
              <a:off x="7883076" y="4419600"/>
              <a:ext cx="517529" cy="230832"/>
            </a:xfrm>
            <a:prstGeom prst="rect">
              <a:avLst/>
            </a:prstGeom>
            <a:noFill/>
          </p:spPr>
          <p:txBody>
            <a:bodyPr wrap="none" rtlCol="0">
              <a:spAutoFit/>
            </a:bodyPr>
            <a:lstStyle/>
            <a:p>
              <a:r>
                <a:rPr lang="en-US" sz="900" b="1" dirty="0">
                  <a:solidFill>
                    <a:srgbClr val="FEB80A">
                      <a:lumMod val="75000"/>
                    </a:srgbClr>
                  </a:solidFill>
                  <a:latin typeface="Segoe UI" pitchFamily="34" charset="0"/>
                  <a:cs typeface="Segoe UI" pitchFamily="34" charset="0"/>
                </a:rPr>
                <a:t>End</a:t>
              </a:r>
            </a:p>
          </p:txBody>
        </p:sp>
        <p:cxnSp>
          <p:nvCxnSpPr>
            <p:cNvPr id="46" name="Straight Arrow Connector 45"/>
            <p:cNvCxnSpPr>
              <a:stCxn id="42" idx="4"/>
              <a:endCxn id="50" idx="0"/>
            </p:cNvCxnSpPr>
            <p:nvPr/>
          </p:nvCxnSpPr>
          <p:spPr>
            <a:xfrm rot="5400000">
              <a:off x="876300" y="2552700"/>
              <a:ext cx="533400" cy="1588"/>
            </a:xfrm>
            <a:prstGeom prst="straightConnector1">
              <a:avLst/>
            </a:prstGeom>
            <a:noFill/>
            <a:ln w="28575" cap="flat" cmpd="sng" algn="ctr">
              <a:solidFill>
                <a:srgbClr val="D6ECFF">
                  <a:lumMod val="90000"/>
                </a:srgbClr>
              </a:solidFill>
              <a:prstDash val="solid"/>
              <a:tailEnd type="arrow"/>
            </a:ln>
            <a:effectLst/>
          </p:spPr>
        </p:cxnSp>
        <p:sp>
          <p:nvSpPr>
            <p:cNvPr id="47" name="Rounded Rectangle 46"/>
            <p:cNvSpPr/>
            <p:nvPr/>
          </p:nvSpPr>
          <p:spPr>
            <a:xfrm>
              <a:off x="7543800" y="28194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Determine what you want</a:t>
              </a:r>
              <a:endParaRPr lang="en-US" sz="1200" dirty="0">
                <a:solidFill>
                  <a:srgbClr val="738AC8">
                    <a:lumMod val="75000"/>
                  </a:srgbClr>
                </a:solidFill>
                <a:latin typeface="Corbel"/>
              </a:endParaRPr>
            </a:p>
          </p:txBody>
        </p:sp>
        <p:cxnSp>
          <p:nvCxnSpPr>
            <p:cNvPr id="48" name="Elbow Connector 47"/>
            <p:cNvCxnSpPr>
              <a:stCxn id="38" idx="3"/>
              <a:endCxn id="47" idx="1"/>
            </p:cNvCxnSpPr>
            <p:nvPr/>
          </p:nvCxnSpPr>
          <p:spPr>
            <a:xfrm>
              <a:off x="7048500" y="3200400"/>
              <a:ext cx="495300" cy="1588"/>
            </a:xfrm>
            <a:prstGeom prst="bentConnector3">
              <a:avLst>
                <a:gd name="adj1" fmla="val 50000"/>
              </a:avLst>
            </a:prstGeom>
            <a:noFill/>
            <a:ln w="28575" cap="flat" cmpd="sng" algn="ctr">
              <a:solidFill>
                <a:srgbClr val="D6ECFF">
                  <a:lumMod val="90000"/>
                </a:srgbClr>
              </a:solidFill>
              <a:prstDash val="solid"/>
              <a:tailEnd type="arrow"/>
            </a:ln>
            <a:effectLst/>
          </p:spPr>
        </p:cxnSp>
        <p:cxnSp>
          <p:nvCxnSpPr>
            <p:cNvPr id="49" name="Elbow Connector 48"/>
            <p:cNvCxnSpPr/>
            <p:nvPr/>
          </p:nvCxnSpPr>
          <p:spPr>
            <a:xfrm rot="5400000">
              <a:off x="7734300" y="3924300"/>
              <a:ext cx="685800" cy="1588"/>
            </a:xfrm>
            <a:prstGeom prst="bentConnector3">
              <a:avLst>
                <a:gd name="adj1" fmla="val 50000"/>
              </a:avLst>
            </a:prstGeom>
            <a:noFill/>
            <a:ln w="28575" cap="flat" cmpd="sng" algn="ctr">
              <a:solidFill>
                <a:srgbClr val="D6ECFF">
                  <a:lumMod val="90000"/>
                </a:srgbClr>
              </a:solidFill>
              <a:prstDash val="solid"/>
              <a:tailEnd type="arrow"/>
            </a:ln>
            <a:effectLst/>
          </p:spPr>
        </p:cxnSp>
        <p:sp>
          <p:nvSpPr>
            <p:cNvPr id="50" name="Rounded Rectangle 49"/>
            <p:cNvSpPr/>
            <p:nvPr/>
          </p:nvSpPr>
          <p:spPr>
            <a:xfrm>
              <a:off x="609600" y="28194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Research all versions of all third party apps</a:t>
              </a:r>
              <a:endParaRPr lang="en-US" sz="1200" dirty="0">
                <a:solidFill>
                  <a:srgbClr val="738AC8">
                    <a:lumMod val="75000"/>
                  </a:srgbClr>
                </a:solidFill>
                <a:latin typeface="Corbel"/>
              </a:endParaRPr>
            </a:p>
          </p:txBody>
        </p:sp>
      </p:grpSp>
    </p:spTree>
    <p:extLst>
      <p:ext uri="{BB962C8B-B14F-4D97-AF65-F5344CB8AC3E}">
        <p14:creationId xmlns:p14="http://schemas.microsoft.com/office/powerpoint/2010/main" val="416761542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Approaching Analysis Wisely</a:t>
            </a:r>
            <a:endParaRPr lang="en-US" dirty="0"/>
          </a:p>
        </p:txBody>
      </p:sp>
      <p:sp>
        <p:nvSpPr>
          <p:cNvPr id="36" name="Text Placeholder 35"/>
          <p:cNvSpPr>
            <a:spLocks noGrp="1"/>
          </p:cNvSpPr>
          <p:nvPr>
            <p:ph type="body" sz="quarter" idx="10"/>
          </p:nvPr>
        </p:nvSpPr>
        <p:spPr>
          <a:xfrm>
            <a:off x="381000" y="1411552"/>
            <a:ext cx="8382000" cy="443198"/>
          </a:xfrm>
        </p:spPr>
        <p:txBody>
          <a:bodyPr>
            <a:normAutofit fontScale="92500" lnSpcReduction="20000"/>
          </a:bodyPr>
          <a:lstStyle/>
          <a:p>
            <a:r>
              <a:rPr lang="en-US" dirty="0" smtClean="0"/>
              <a:t>Filter down applications early and inexpensively</a:t>
            </a:r>
            <a:endParaRPr lang="en-US" dirty="0"/>
          </a:p>
        </p:txBody>
      </p:sp>
      <p:grpSp>
        <p:nvGrpSpPr>
          <p:cNvPr id="52" name="Group 51"/>
          <p:cNvGrpSpPr/>
          <p:nvPr/>
        </p:nvGrpSpPr>
        <p:grpSpPr>
          <a:xfrm>
            <a:off x="609600" y="2286000"/>
            <a:ext cx="7924799" cy="3048000"/>
            <a:chOff x="609600" y="1828800"/>
            <a:chExt cx="8001000" cy="3048000"/>
          </a:xfrm>
        </p:grpSpPr>
        <p:sp>
          <p:nvSpPr>
            <p:cNvPr id="37" name="Rounded Rectangle 36"/>
            <p:cNvSpPr/>
            <p:nvPr/>
          </p:nvSpPr>
          <p:spPr>
            <a:xfrm>
              <a:off x="2438400" y="28956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Remove multiple versions</a:t>
              </a:r>
              <a:endParaRPr lang="en-US" sz="1200" dirty="0">
                <a:solidFill>
                  <a:srgbClr val="738AC8">
                    <a:lumMod val="75000"/>
                  </a:srgbClr>
                </a:solidFill>
                <a:latin typeface="Corbel"/>
              </a:endParaRPr>
            </a:p>
          </p:txBody>
        </p:sp>
        <p:sp>
          <p:nvSpPr>
            <p:cNvPr id="38" name="Rounded Rectangle 37"/>
            <p:cNvSpPr/>
            <p:nvPr/>
          </p:nvSpPr>
          <p:spPr>
            <a:xfrm>
              <a:off x="4191000" y="28956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Remove hardware support apps</a:t>
              </a:r>
              <a:endParaRPr lang="en-US" sz="1200" dirty="0">
                <a:solidFill>
                  <a:srgbClr val="738AC8">
                    <a:lumMod val="75000"/>
                  </a:srgbClr>
                </a:solidFill>
                <a:latin typeface="Corbel"/>
              </a:endParaRPr>
            </a:p>
          </p:txBody>
        </p:sp>
        <p:sp>
          <p:nvSpPr>
            <p:cNvPr id="39" name="Rounded Rectangle 38"/>
            <p:cNvSpPr/>
            <p:nvPr/>
          </p:nvSpPr>
          <p:spPr>
            <a:xfrm>
              <a:off x="5981700" y="28956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Remove obvious noise</a:t>
              </a:r>
              <a:endParaRPr lang="en-US" sz="1200" dirty="0">
                <a:solidFill>
                  <a:srgbClr val="738AC8">
                    <a:lumMod val="75000"/>
                  </a:srgbClr>
                </a:solidFill>
                <a:latin typeface="Corbel"/>
              </a:endParaRPr>
            </a:p>
          </p:txBody>
        </p:sp>
        <p:cxnSp>
          <p:nvCxnSpPr>
            <p:cNvPr id="40" name="Straight Arrow Connector 39"/>
            <p:cNvCxnSpPr>
              <a:stCxn id="51" idx="3"/>
              <a:endCxn id="37" idx="1"/>
            </p:cNvCxnSpPr>
            <p:nvPr/>
          </p:nvCxnSpPr>
          <p:spPr>
            <a:xfrm>
              <a:off x="1676400" y="3276600"/>
              <a:ext cx="762000" cy="1588"/>
            </a:xfrm>
            <a:prstGeom prst="straightConnector1">
              <a:avLst/>
            </a:prstGeom>
            <a:noFill/>
            <a:ln w="28575" cap="flat" cmpd="sng" algn="ctr">
              <a:solidFill>
                <a:srgbClr val="D6ECFF">
                  <a:lumMod val="90000"/>
                </a:srgbClr>
              </a:solidFill>
              <a:prstDash val="solid"/>
              <a:tailEnd type="arrow"/>
            </a:ln>
            <a:effectLst/>
          </p:spPr>
        </p:cxnSp>
        <p:cxnSp>
          <p:nvCxnSpPr>
            <p:cNvPr id="41" name="Straight Arrow Connector 40"/>
            <p:cNvCxnSpPr>
              <a:stCxn id="37" idx="3"/>
              <a:endCxn id="38" idx="1"/>
            </p:cNvCxnSpPr>
            <p:nvPr/>
          </p:nvCxnSpPr>
          <p:spPr>
            <a:xfrm>
              <a:off x="3505200" y="3276600"/>
              <a:ext cx="685800" cy="1588"/>
            </a:xfrm>
            <a:prstGeom prst="straightConnector1">
              <a:avLst/>
            </a:prstGeom>
            <a:noFill/>
            <a:ln w="28575" cap="flat" cmpd="sng" algn="ctr">
              <a:solidFill>
                <a:srgbClr val="D6ECFF">
                  <a:lumMod val="90000"/>
                </a:srgbClr>
              </a:solidFill>
              <a:prstDash val="solid"/>
              <a:tailEnd type="arrow"/>
            </a:ln>
            <a:effectLst/>
          </p:spPr>
        </p:cxnSp>
        <p:cxnSp>
          <p:nvCxnSpPr>
            <p:cNvPr id="42" name="Straight Arrow Connector 41"/>
            <p:cNvCxnSpPr>
              <a:stCxn id="38" idx="3"/>
              <a:endCxn id="39" idx="1"/>
            </p:cNvCxnSpPr>
            <p:nvPr/>
          </p:nvCxnSpPr>
          <p:spPr>
            <a:xfrm>
              <a:off x="5257800" y="3276600"/>
              <a:ext cx="723900" cy="1588"/>
            </a:xfrm>
            <a:prstGeom prst="straightConnector1">
              <a:avLst/>
            </a:prstGeom>
            <a:noFill/>
            <a:ln w="28575" cap="flat" cmpd="sng" algn="ctr">
              <a:solidFill>
                <a:srgbClr val="D6ECFF">
                  <a:lumMod val="90000"/>
                </a:srgbClr>
              </a:solidFill>
              <a:prstDash val="solid"/>
              <a:tailEnd type="arrow"/>
            </a:ln>
            <a:effectLst/>
          </p:spPr>
        </p:cxnSp>
        <p:sp>
          <p:nvSpPr>
            <p:cNvPr id="43" name="Oval 42"/>
            <p:cNvSpPr/>
            <p:nvPr/>
          </p:nvSpPr>
          <p:spPr>
            <a:xfrm>
              <a:off x="876300" y="1828800"/>
              <a:ext cx="533400" cy="533400"/>
            </a:xfrm>
            <a:prstGeom prst="ellipse">
              <a:avLst/>
            </a:prstGeom>
            <a:solidFill>
              <a:sysClr val="window" lastClr="FFFFFF">
                <a:lumMod val="95000"/>
              </a:sysClr>
            </a:solidFill>
            <a:ln w="19050" cap="flat" cmpd="sng" algn="ctr">
              <a:solidFill>
                <a:srgbClr val="7FD13B">
                  <a:lumMod val="75000"/>
                </a:srgbClr>
              </a:solidFill>
              <a:prstDash val="solid"/>
            </a:ln>
            <a:effectLst/>
          </p:spPr>
          <p:txBody>
            <a:bodyPr rtlCol="0" anchor="ctr"/>
            <a:lstStyle/>
            <a:p>
              <a:pPr algn="ctr">
                <a:defRPr/>
              </a:pPr>
              <a:endParaRPr lang="en-US" sz="1000" dirty="0">
                <a:solidFill>
                  <a:srgbClr val="738AC8">
                    <a:lumMod val="75000"/>
                  </a:srgbClr>
                </a:solidFill>
                <a:latin typeface="Corbel"/>
              </a:endParaRPr>
            </a:p>
          </p:txBody>
        </p:sp>
        <p:sp>
          <p:nvSpPr>
            <p:cNvPr id="44" name="TextBox 43"/>
            <p:cNvSpPr txBox="1"/>
            <p:nvPr/>
          </p:nvSpPr>
          <p:spPr>
            <a:xfrm>
              <a:off x="851089" y="1990165"/>
              <a:ext cx="596589" cy="230832"/>
            </a:xfrm>
            <a:prstGeom prst="rect">
              <a:avLst/>
            </a:prstGeom>
            <a:noFill/>
          </p:spPr>
          <p:txBody>
            <a:bodyPr wrap="none" rtlCol="0">
              <a:spAutoFit/>
            </a:bodyPr>
            <a:lstStyle/>
            <a:p>
              <a:pPr algn="ctr"/>
              <a:r>
                <a:rPr lang="en-US" sz="900" b="1" dirty="0">
                  <a:solidFill>
                    <a:srgbClr val="FEB80A">
                      <a:lumMod val="75000"/>
                    </a:srgbClr>
                  </a:solidFill>
                  <a:latin typeface="Segoe UI" pitchFamily="34" charset="0"/>
                  <a:cs typeface="Segoe UI" pitchFamily="34" charset="0"/>
                </a:rPr>
                <a:t>Start</a:t>
              </a:r>
            </a:p>
          </p:txBody>
        </p:sp>
        <p:sp>
          <p:nvSpPr>
            <p:cNvPr id="45" name="Oval 44"/>
            <p:cNvSpPr/>
            <p:nvPr/>
          </p:nvSpPr>
          <p:spPr>
            <a:xfrm>
              <a:off x="7810500" y="4343400"/>
              <a:ext cx="533400" cy="533400"/>
            </a:xfrm>
            <a:prstGeom prst="ellipse">
              <a:avLst/>
            </a:prstGeom>
            <a:solidFill>
              <a:sysClr val="window" lastClr="FFFFFF">
                <a:lumMod val="95000"/>
              </a:sysClr>
            </a:solidFill>
            <a:ln w="19050" cap="flat" cmpd="sng" algn="ctr">
              <a:solidFill>
                <a:srgbClr val="C00000"/>
              </a:solidFill>
              <a:prstDash val="solid"/>
            </a:ln>
            <a:effectLst/>
          </p:spPr>
          <p:txBody>
            <a:bodyPr rtlCol="0" anchor="ctr"/>
            <a:lstStyle/>
            <a:p>
              <a:pPr algn="ctr">
                <a:defRPr/>
              </a:pPr>
              <a:endParaRPr lang="en-US" sz="1000" dirty="0">
                <a:solidFill>
                  <a:srgbClr val="738AC8">
                    <a:lumMod val="75000"/>
                  </a:srgbClr>
                </a:solidFill>
                <a:latin typeface="Corbel"/>
              </a:endParaRPr>
            </a:p>
          </p:txBody>
        </p:sp>
        <p:sp>
          <p:nvSpPr>
            <p:cNvPr id="46" name="TextBox 45"/>
            <p:cNvSpPr txBox="1"/>
            <p:nvPr/>
          </p:nvSpPr>
          <p:spPr>
            <a:xfrm>
              <a:off x="7883076" y="4495800"/>
              <a:ext cx="517529" cy="230832"/>
            </a:xfrm>
            <a:prstGeom prst="rect">
              <a:avLst/>
            </a:prstGeom>
            <a:noFill/>
          </p:spPr>
          <p:txBody>
            <a:bodyPr wrap="none" rtlCol="0">
              <a:spAutoFit/>
            </a:bodyPr>
            <a:lstStyle/>
            <a:p>
              <a:r>
                <a:rPr lang="en-US" sz="900" b="1" dirty="0">
                  <a:solidFill>
                    <a:srgbClr val="FEB80A">
                      <a:lumMod val="75000"/>
                    </a:srgbClr>
                  </a:solidFill>
                  <a:latin typeface="Segoe UI" pitchFamily="34" charset="0"/>
                  <a:cs typeface="Segoe UI" pitchFamily="34" charset="0"/>
                </a:rPr>
                <a:t>End</a:t>
              </a:r>
            </a:p>
          </p:txBody>
        </p:sp>
        <p:cxnSp>
          <p:nvCxnSpPr>
            <p:cNvPr id="47" name="Straight Arrow Connector 46"/>
            <p:cNvCxnSpPr>
              <a:stCxn id="43" idx="4"/>
              <a:endCxn id="51" idx="0"/>
            </p:cNvCxnSpPr>
            <p:nvPr/>
          </p:nvCxnSpPr>
          <p:spPr>
            <a:xfrm rot="5400000">
              <a:off x="876300" y="2628900"/>
              <a:ext cx="533400" cy="1588"/>
            </a:xfrm>
            <a:prstGeom prst="straightConnector1">
              <a:avLst/>
            </a:prstGeom>
            <a:noFill/>
            <a:ln w="28575" cap="flat" cmpd="sng" algn="ctr">
              <a:solidFill>
                <a:srgbClr val="D6ECFF">
                  <a:lumMod val="90000"/>
                </a:srgbClr>
              </a:solidFill>
              <a:prstDash val="solid"/>
              <a:tailEnd type="arrow"/>
            </a:ln>
            <a:effectLst/>
          </p:spPr>
        </p:cxnSp>
        <p:sp>
          <p:nvSpPr>
            <p:cNvPr id="48" name="Rounded Rectangle 47"/>
            <p:cNvSpPr/>
            <p:nvPr/>
          </p:nvSpPr>
          <p:spPr>
            <a:xfrm>
              <a:off x="7543800" y="28956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Collect data from business owners</a:t>
              </a:r>
              <a:endParaRPr lang="en-US" sz="1200" dirty="0">
                <a:solidFill>
                  <a:srgbClr val="738AC8">
                    <a:lumMod val="75000"/>
                  </a:srgbClr>
                </a:solidFill>
                <a:latin typeface="Corbel"/>
              </a:endParaRPr>
            </a:p>
          </p:txBody>
        </p:sp>
        <p:cxnSp>
          <p:nvCxnSpPr>
            <p:cNvPr id="49" name="Elbow Connector 48"/>
            <p:cNvCxnSpPr>
              <a:stCxn id="39" idx="3"/>
              <a:endCxn id="48" idx="1"/>
            </p:cNvCxnSpPr>
            <p:nvPr/>
          </p:nvCxnSpPr>
          <p:spPr>
            <a:xfrm>
              <a:off x="7048500" y="3276600"/>
              <a:ext cx="495300" cy="1588"/>
            </a:xfrm>
            <a:prstGeom prst="bentConnector3">
              <a:avLst>
                <a:gd name="adj1" fmla="val 50000"/>
              </a:avLst>
            </a:prstGeom>
            <a:noFill/>
            <a:ln w="28575" cap="flat" cmpd="sng" algn="ctr">
              <a:solidFill>
                <a:srgbClr val="D6ECFF">
                  <a:lumMod val="90000"/>
                </a:srgbClr>
              </a:solidFill>
              <a:prstDash val="solid"/>
              <a:tailEnd type="arrow"/>
            </a:ln>
            <a:effectLst/>
          </p:spPr>
        </p:cxnSp>
        <p:cxnSp>
          <p:nvCxnSpPr>
            <p:cNvPr id="50" name="Elbow Connector 49"/>
            <p:cNvCxnSpPr/>
            <p:nvPr/>
          </p:nvCxnSpPr>
          <p:spPr>
            <a:xfrm rot="5400000">
              <a:off x="7734300" y="4000500"/>
              <a:ext cx="685800" cy="1588"/>
            </a:xfrm>
            <a:prstGeom prst="bentConnector3">
              <a:avLst>
                <a:gd name="adj1" fmla="val 50000"/>
              </a:avLst>
            </a:prstGeom>
            <a:noFill/>
            <a:ln w="28575" cap="flat" cmpd="sng" algn="ctr">
              <a:solidFill>
                <a:srgbClr val="D6ECFF">
                  <a:lumMod val="90000"/>
                </a:srgbClr>
              </a:solidFill>
              <a:prstDash val="solid"/>
              <a:tailEnd type="arrow"/>
            </a:ln>
            <a:effectLst/>
          </p:spPr>
        </p:cxnSp>
        <p:sp>
          <p:nvSpPr>
            <p:cNvPr id="51" name="Rounded Rectangle 50"/>
            <p:cNvSpPr/>
            <p:nvPr/>
          </p:nvSpPr>
          <p:spPr>
            <a:xfrm>
              <a:off x="609600" y="2895600"/>
              <a:ext cx="1066800" cy="762000"/>
            </a:xfrm>
            <a:prstGeom prst="roundRect">
              <a:avLst/>
            </a:prstGeom>
            <a:solidFill>
              <a:sysClr val="window" lastClr="FFFFFF">
                <a:lumMod val="95000"/>
              </a:sysClr>
            </a:solidFill>
            <a:ln w="19050" cap="flat" cmpd="sng" algn="ctr">
              <a:solidFill>
                <a:srgbClr val="4E5B6F">
                  <a:lumMod val="60000"/>
                  <a:lumOff val="40000"/>
                </a:srgbClr>
              </a:solidFill>
              <a:prstDash val="solid"/>
            </a:ln>
            <a:effectLst/>
          </p:spPr>
          <p:txBody>
            <a:bodyPr rtlCol="0" anchor="ctr"/>
            <a:lstStyle/>
            <a:p>
              <a:pPr algn="ctr">
                <a:defRPr/>
              </a:pPr>
              <a:r>
                <a:rPr lang="en-US" sz="1200" dirty="0" smtClean="0">
                  <a:solidFill>
                    <a:srgbClr val="738AC8">
                      <a:lumMod val="75000"/>
                    </a:srgbClr>
                  </a:solidFill>
                  <a:latin typeface="Corbel"/>
                </a:rPr>
                <a:t>Remove duplicates</a:t>
              </a:r>
              <a:endParaRPr lang="en-US" sz="1200" dirty="0">
                <a:solidFill>
                  <a:srgbClr val="738AC8">
                    <a:lumMod val="75000"/>
                  </a:srgbClr>
                </a:solidFill>
                <a:latin typeface="Corbel"/>
              </a:endParaRPr>
            </a:p>
          </p:txBody>
        </p:sp>
      </p:grpSp>
    </p:spTree>
    <p:extLst>
      <p:ext uri="{BB962C8B-B14F-4D97-AF65-F5344CB8AC3E}">
        <p14:creationId xmlns:p14="http://schemas.microsoft.com/office/powerpoint/2010/main" val="349992164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Planning Application Remediation Strategy</a:t>
            </a:r>
          </a:p>
        </p:txBody>
      </p:sp>
      <p:sp>
        <p:nvSpPr>
          <p:cNvPr id="3" name="Content Placeholder 2"/>
          <p:cNvSpPr>
            <a:spLocks noGrp="1"/>
          </p:cNvSpPr>
          <p:nvPr>
            <p:ph idx="1"/>
          </p:nvPr>
        </p:nvSpPr>
        <p:spPr/>
        <p:txBody>
          <a:bodyPr/>
          <a:lstStyle/>
          <a:p>
            <a:pPr>
              <a:buClr>
                <a:schemeClr val="bg1"/>
              </a:buClr>
              <a:buFont typeface="Arial" pitchFamily="34" charset="0"/>
              <a:buChar char="•"/>
            </a:pPr>
            <a:r>
              <a:rPr lang="en-US" dirty="0" smtClean="0"/>
              <a:t>Each mitigation technique requires tradeoffs:</a:t>
            </a:r>
          </a:p>
          <a:p>
            <a:pPr lvl="1">
              <a:buClr>
                <a:schemeClr val="bg1"/>
              </a:buClr>
              <a:buFont typeface="Arial" pitchFamily="34" charset="0"/>
              <a:buChar char="•"/>
            </a:pPr>
            <a:r>
              <a:rPr lang="en-AU" dirty="0"/>
              <a:t>Source Code Updates </a:t>
            </a:r>
            <a:endParaRPr lang="en-US" dirty="0"/>
          </a:p>
          <a:p>
            <a:pPr lvl="1">
              <a:buClr>
                <a:schemeClr val="bg1"/>
              </a:buClr>
              <a:buFont typeface="Arial" pitchFamily="34" charset="0"/>
              <a:buChar char="•"/>
            </a:pPr>
            <a:r>
              <a:rPr lang="en-AU" dirty="0"/>
              <a:t>Application Compatibility Shimming</a:t>
            </a:r>
            <a:endParaRPr lang="en-US" dirty="0"/>
          </a:p>
          <a:p>
            <a:pPr lvl="1">
              <a:buClr>
                <a:schemeClr val="bg1"/>
              </a:buClr>
              <a:buFont typeface="Arial" pitchFamily="34" charset="0"/>
              <a:buChar char="•"/>
            </a:pPr>
            <a:r>
              <a:rPr lang="en-AU" dirty="0"/>
              <a:t>Presentation Virtualization</a:t>
            </a:r>
            <a:endParaRPr lang="en-US" dirty="0"/>
          </a:p>
          <a:p>
            <a:pPr lvl="1">
              <a:buClr>
                <a:schemeClr val="bg1"/>
              </a:buClr>
              <a:buFont typeface="Arial" pitchFamily="34" charset="0"/>
              <a:buChar char="•"/>
            </a:pPr>
            <a:r>
              <a:rPr lang="en-AU" dirty="0"/>
              <a:t>Virtual PC</a:t>
            </a:r>
            <a:endParaRPr lang="en-US" dirty="0"/>
          </a:p>
          <a:p>
            <a:pPr lvl="1">
              <a:buClr>
                <a:schemeClr val="bg1"/>
              </a:buClr>
              <a:buFont typeface="Arial" pitchFamily="34" charset="0"/>
              <a:buChar char="•"/>
            </a:pPr>
            <a:r>
              <a:rPr lang="en-AU" dirty="0"/>
              <a:t>Microsoft Enterprise Desktop Virtualization (MED-V)</a:t>
            </a:r>
            <a:endParaRPr lang="en-US" dirty="0"/>
          </a:p>
          <a:p>
            <a:pPr lvl="1">
              <a:buClr>
                <a:schemeClr val="bg1"/>
              </a:buClr>
              <a:buFont typeface="Arial" pitchFamily="34" charset="0"/>
              <a:buChar char="•"/>
            </a:pPr>
            <a:r>
              <a:rPr lang="en-AU" dirty="0"/>
              <a:t>Microsoft Application Virtualization (App-V)</a:t>
            </a:r>
            <a:endParaRPr lang="en-US" dirty="0"/>
          </a:p>
          <a:p>
            <a:pPr>
              <a:buFont typeface="Arial" pitchFamily="34" charset="0"/>
              <a:buChar char="•"/>
            </a:pPr>
            <a:endParaRPr lang="en-US" dirty="0"/>
          </a:p>
        </p:txBody>
      </p:sp>
    </p:spTree>
    <p:extLst>
      <p:ext uri="{BB962C8B-B14F-4D97-AF65-F5344CB8AC3E}">
        <p14:creationId xmlns:p14="http://schemas.microsoft.com/office/powerpoint/2010/main" val="278646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Managing Remediation Costs</a:t>
            </a:r>
            <a:endParaRPr lang="en-US" dirty="0"/>
          </a:p>
        </p:txBody>
      </p:sp>
      <p:sp>
        <p:nvSpPr>
          <p:cNvPr id="3" name="Content Placeholder 2"/>
          <p:cNvSpPr>
            <a:spLocks noGrp="1"/>
          </p:cNvSpPr>
          <p:nvPr>
            <p:ph idx="1"/>
          </p:nvPr>
        </p:nvSpPr>
        <p:spPr/>
        <p:txBody>
          <a:bodyPr>
            <a:normAutofit fontScale="92500" lnSpcReduction="10000"/>
          </a:bodyPr>
          <a:lstStyle/>
          <a:p>
            <a:pPr>
              <a:buClr>
                <a:schemeClr val="bg1"/>
              </a:buClr>
              <a:buFont typeface="Arial" pitchFamily="34" charset="0"/>
              <a:buChar char="•"/>
            </a:pPr>
            <a:r>
              <a:rPr lang="en-US" dirty="0" smtClean="0"/>
              <a:t>Application remediation can be very expensive:</a:t>
            </a:r>
          </a:p>
          <a:p>
            <a:pPr>
              <a:buClr>
                <a:schemeClr val="bg1"/>
              </a:buClr>
              <a:buFont typeface="Arial" pitchFamily="34" charset="0"/>
              <a:buChar char="•"/>
            </a:pPr>
            <a:r>
              <a:rPr lang="en-AU" dirty="0"/>
              <a:t>Return on investment  should be considered when remediating.</a:t>
            </a:r>
          </a:p>
          <a:p>
            <a:pPr>
              <a:buClr>
                <a:schemeClr val="bg1"/>
              </a:buClr>
              <a:buFont typeface="Arial" pitchFamily="34" charset="0"/>
              <a:buChar char="•"/>
            </a:pPr>
            <a:r>
              <a:rPr lang="en-AU" dirty="0"/>
              <a:t>Fewer resources should be spent on lower-priority applications.</a:t>
            </a:r>
          </a:p>
          <a:p>
            <a:pPr>
              <a:buClr>
                <a:schemeClr val="bg1"/>
              </a:buClr>
              <a:buFont typeface="Arial" pitchFamily="34" charset="0"/>
              <a:buChar char="•"/>
            </a:pPr>
            <a:r>
              <a:rPr lang="en-AU" dirty="0"/>
              <a:t>Set upper limits on remediation spending.</a:t>
            </a:r>
          </a:p>
          <a:p>
            <a:pPr>
              <a:buClr>
                <a:schemeClr val="bg1"/>
              </a:buClr>
              <a:buFont typeface="Arial" pitchFamily="34" charset="0"/>
              <a:buChar char="•"/>
            </a:pPr>
            <a:r>
              <a:rPr lang="en-AU" dirty="0"/>
              <a:t>When application remediation costs exceed upper limits, then a </a:t>
            </a:r>
            <a:r>
              <a:rPr lang="en-AU" dirty="0" err="1"/>
              <a:t>fallback</a:t>
            </a:r>
            <a:r>
              <a:rPr lang="en-AU" dirty="0"/>
              <a:t> solution should be defined.</a:t>
            </a:r>
          </a:p>
          <a:p>
            <a:pPr lvl="1">
              <a:buClr>
                <a:schemeClr val="bg1"/>
              </a:buClr>
              <a:buFont typeface="Arial" pitchFamily="34" charset="0"/>
              <a:buChar char="•"/>
            </a:pPr>
            <a:r>
              <a:rPr lang="en-AU" dirty="0"/>
              <a:t>Commonly this is MED-V</a:t>
            </a:r>
            <a:endParaRPr lang="en-US" dirty="0"/>
          </a:p>
          <a:p>
            <a:endParaRPr lang="en-US" dirty="0"/>
          </a:p>
        </p:txBody>
      </p:sp>
    </p:spTree>
    <p:extLst>
      <p:ext uri="{BB962C8B-B14F-4D97-AF65-F5344CB8AC3E}">
        <p14:creationId xmlns:p14="http://schemas.microsoft.com/office/powerpoint/2010/main" val="141325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Managing Remediation Technologies</a:t>
            </a:r>
            <a:r>
              <a:rPr lang="en-US" b="1" dirty="0" smtClean="0"/>
              <a:t/>
            </a:r>
            <a:br>
              <a:rPr lang="en-US" b="1" dirty="0" smtClean="0"/>
            </a:br>
            <a:endParaRPr lang="en-US" dirty="0"/>
          </a:p>
        </p:txBody>
      </p:sp>
      <p:sp>
        <p:nvSpPr>
          <p:cNvPr id="3" name="Content Placeholder 2"/>
          <p:cNvSpPr>
            <a:spLocks noGrp="1"/>
          </p:cNvSpPr>
          <p:nvPr>
            <p:ph idx="1"/>
          </p:nvPr>
        </p:nvSpPr>
        <p:spPr>
          <a:xfrm>
            <a:off x="457200" y="533400"/>
            <a:ext cx="8229600" cy="1447800"/>
          </a:xfrm>
        </p:spPr>
        <p:txBody>
          <a:bodyPr/>
          <a:lstStyle/>
          <a:p>
            <a:pPr>
              <a:buClr>
                <a:schemeClr val="bg1"/>
              </a:buClr>
              <a:buFont typeface="Arial" pitchFamily="34" charset="0"/>
              <a:buChar char="•"/>
            </a:pPr>
            <a:r>
              <a:rPr lang="en-US" dirty="0" smtClean="0"/>
              <a:t>Remediation technologies require business processes</a:t>
            </a:r>
            <a:endParaRPr lang="en-US" dirty="0"/>
          </a:p>
        </p:txBody>
      </p:sp>
      <p:sp>
        <p:nvSpPr>
          <p:cNvPr id="4" name="Text Placeholder 3"/>
          <p:cNvSpPr>
            <a:spLocks noGrp="1"/>
          </p:cNvSpPr>
          <p:nvPr>
            <p:ph type="body" sz="quarter" idx="4294967295"/>
          </p:nvPr>
        </p:nvSpPr>
        <p:spPr>
          <a:xfrm>
            <a:off x="762000" y="1905000"/>
            <a:ext cx="7780337" cy="4419600"/>
          </a:xfrm>
        </p:spPr>
        <p:txBody>
          <a:bodyPr>
            <a:normAutofit fontScale="92500" lnSpcReduction="20000"/>
          </a:bodyPr>
          <a:lstStyle/>
          <a:p>
            <a:pPr>
              <a:buNone/>
            </a:pPr>
            <a:r>
              <a:rPr lang="en-AU" sz="2600" b="1" dirty="0" smtClean="0"/>
              <a:t>Possible examples of business processes:</a:t>
            </a:r>
            <a:endParaRPr lang="en-US" sz="2600" b="1" dirty="0" smtClean="0"/>
          </a:p>
          <a:p>
            <a:pPr lvl="0">
              <a:buClr>
                <a:schemeClr val="bg1"/>
              </a:buClr>
              <a:buFont typeface="Arial" pitchFamily="34" charset="0"/>
              <a:buChar char="•"/>
            </a:pPr>
            <a:r>
              <a:rPr lang="en-AU" dirty="0" smtClean="0"/>
              <a:t>Establishing application and package versioning standards for remediation</a:t>
            </a:r>
            <a:endParaRPr lang="en-US" dirty="0" smtClean="0"/>
          </a:p>
          <a:p>
            <a:pPr lvl="0">
              <a:buClr>
                <a:schemeClr val="bg1"/>
              </a:buClr>
              <a:buFont typeface="Arial" pitchFamily="34" charset="0"/>
              <a:buChar char="•"/>
            </a:pPr>
            <a:r>
              <a:rPr lang="en-AU" dirty="0" smtClean="0"/>
              <a:t>Define a process for updating and deploying a new application compatibility database</a:t>
            </a:r>
            <a:endParaRPr lang="en-US" dirty="0" smtClean="0"/>
          </a:p>
          <a:p>
            <a:pPr lvl="0">
              <a:buClr>
                <a:schemeClr val="bg1"/>
              </a:buClr>
              <a:buFont typeface="Arial" pitchFamily="34" charset="0"/>
              <a:buChar char="•"/>
            </a:pPr>
            <a:r>
              <a:rPr lang="en-AU" dirty="0" smtClean="0"/>
              <a:t>Create and maintain an image library for MED-V</a:t>
            </a:r>
            <a:endParaRPr lang="en-US" dirty="0" smtClean="0"/>
          </a:p>
          <a:p>
            <a:pPr lvl="0">
              <a:buClr>
                <a:schemeClr val="bg1"/>
              </a:buClr>
              <a:buFont typeface="Arial" pitchFamily="34" charset="0"/>
              <a:buChar char="•"/>
            </a:pPr>
            <a:r>
              <a:rPr lang="en-AU" dirty="0" smtClean="0"/>
              <a:t>Deployment and maintenance of terminal services servers</a:t>
            </a:r>
            <a:endParaRPr lang="en-US" dirty="0" smtClean="0"/>
          </a:p>
          <a:p>
            <a:endParaRPr lang="en-US" dirty="0"/>
          </a:p>
        </p:txBody>
      </p:sp>
    </p:spTree>
    <p:extLst>
      <p:ext uri="{BB962C8B-B14F-4D97-AF65-F5344CB8AC3E}">
        <p14:creationId xmlns:p14="http://schemas.microsoft.com/office/powerpoint/2010/main" val="63459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ounded Rectangle 8"/>
          <p:cNvSpPr/>
          <p:nvPr/>
        </p:nvSpPr>
        <p:spPr bwMode="auto">
          <a:xfrm>
            <a:off x="387350" y="1254030"/>
            <a:ext cx="8369300" cy="4856161"/>
          </a:xfrm>
          <a:prstGeom prst="roundRect">
            <a:avLst>
              <a:gd name="adj" fmla="val 11088"/>
            </a:avLst>
          </a:prstGeom>
          <a:gradFill>
            <a:gsLst>
              <a:gs pos="15000">
                <a:schemeClr val="tx1">
                  <a:alpha val="18000"/>
                </a:schemeClr>
              </a:gs>
              <a:gs pos="100000">
                <a:schemeClr val="tx1">
                  <a:alpha val="0"/>
                </a:schemeClr>
              </a:gs>
            </a:gsLst>
            <a:lin ang="5400000" scaled="0"/>
          </a:gradFill>
          <a:ln>
            <a:noFill/>
          </a:ln>
          <a:effectLst/>
          <a:scene3d>
            <a:camera prst="orthographicFront">
              <a:rot lat="0" lon="0" rev="0"/>
            </a:camera>
            <a:lightRig rig="flat" dir="t"/>
          </a:scene3d>
          <a:sp3d prstMaterial="plastic">
            <a:bevelT w="508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marL="0" lvl="1" indent="-342900" algn="ctr" fontAlgn="base">
              <a:spcBef>
                <a:spcPct val="0"/>
              </a:spcBef>
              <a:spcAft>
                <a:spcPts val="600"/>
              </a:spcAft>
              <a:buClr>
                <a:srgbClr val="1F497D"/>
              </a:buClr>
              <a:buSzPct val="80000"/>
              <a:tabLst>
                <a:tab pos="424590" algn="l"/>
              </a:tabLst>
              <a:defRPr/>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UI" pitchFamily="34" charset="0"/>
                <a:cs typeface="Segoe UI" pitchFamily="34" charset="0"/>
              </a:rPr>
              <a:t>MED-V* centrally manages virtual Windows environments</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Deploy: deliver virtual Windows images and customize per user and device settings</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Provision: define which applications and websites are available to different users</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 Control: assign and expire usage permissions and Virtual PC settings </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 Maintain and Support: update images, monitor users, and remotely troubleshoot</a:t>
            </a:r>
          </a:p>
          <a:p>
            <a:pPr marL="0" lvl="1" indent="-342900" algn="ctr" fontAlgn="base">
              <a:lnSpc>
                <a:spcPct val="90000"/>
              </a:lnSpc>
              <a:spcBef>
                <a:spcPct val="0"/>
              </a:spcBef>
              <a:spcAft>
                <a:spcPct val="0"/>
              </a:spcAft>
              <a:buClr>
                <a:srgbClr val="1F497D"/>
              </a:buClr>
              <a:buSzPct val="80000"/>
              <a:tabLst>
                <a:tab pos="424590" algn="l"/>
              </a:tabLst>
              <a:defRPr/>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UI" pitchFamily="34" charset="0"/>
              <a:cs typeface="Segoe UI" pitchFamily="34" charset="0"/>
            </a:endParaRPr>
          </a:p>
        </p:txBody>
      </p:sp>
      <p:sp>
        <p:nvSpPr>
          <p:cNvPr id="2" name="Title 1"/>
          <p:cNvSpPr>
            <a:spLocks noGrp="1"/>
          </p:cNvSpPr>
          <p:nvPr>
            <p:ph type="title"/>
          </p:nvPr>
        </p:nvSpPr>
        <p:spPr>
          <a:xfrm>
            <a:off x="381000" y="281379"/>
            <a:ext cx="8620156" cy="498598"/>
          </a:xfrm>
        </p:spPr>
        <p:txBody>
          <a:bodyPr>
            <a:normAutofit fontScale="90000"/>
          </a:bodyPr>
          <a:lstStyle/>
          <a:p>
            <a:r>
              <a:rPr sz="3600" smtClean="0"/>
              <a:t>MED-V</a:t>
            </a:r>
            <a:r>
              <a:rPr lang="en-US" sz="3600" dirty="0" smtClean="0"/>
              <a:t>:</a:t>
            </a:r>
            <a:r>
              <a:rPr sz="3600" smtClean="0"/>
              <a:t> Managing virtual PCs for IT Pros</a:t>
            </a:r>
            <a:endParaRPr lang="en-US" sz="3600" dirty="0"/>
          </a:p>
        </p:txBody>
      </p:sp>
      <p:sp>
        <p:nvSpPr>
          <p:cNvPr id="4" name="Rounded Rectangle 3"/>
          <p:cNvSpPr/>
          <p:nvPr/>
        </p:nvSpPr>
        <p:spPr bwMode="auto">
          <a:xfrm>
            <a:off x="387350" y="4117190"/>
            <a:ext cx="8369300" cy="1792448"/>
          </a:xfrm>
          <a:prstGeom prst="roundRect">
            <a:avLst>
              <a:gd name="adj" fmla="val 13686"/>
            </a:avLst>
          </a:prstGeom>
          <a:gradFill>
            <a:gsLst>
              <a:gs pos="12000">
                <a:schemeClr val="tx1">
                  <a:alpha val="15000"/>
                </a:schemeClr>
              </a:gs>
              <a:gs pos="34000">
                <a:schemeClr val="tx1">
                  <a:alpha val="9000"/>
                </a:schemeClr>
              </a:gs>
              <a:gs pos="69000">
                <a:schemeClr val="tx1">
                  <a:alpha val="23000"/>
                </a:schemeClr>
              </a:gs>
            </a:gsLst>
            <a:lin ang="5400000" scaled="0"/>
          </a:gradFill>
          <a:ln>
            <a:noFill/>
          </a:ln>
          <a:effectLst/>
          <a:scene3d>
            <a:camera prst="orthographicFront">
              <a:rot lat="0" lon="0" rev="0"/>
            </a:camera>
            <a:lightRig rig="flat" dir="t"/>
          </a:scene3d>
          <a:sp3d prstMaterial="plastic">
            <a:bevelT w="50800"/>
          </a:sp3d>
        </p:spPr>
        <p:style>
          <a:lnRef idx="2">
            <a:schemeClr val="accent1">
              <a:shade val="50000"/>
            </a:schemeClr>
          </a:lnRef>
          <a:fillRef idx="1">
            <a:schemeClr val="accent1"/>
          </a:fillRef>
          <a:effectRef idx="0">
            <a:schemeClr val="accent1"/>
          </a:effectRef>
          <a:fontRef idx="minor">
            <a:schemeClr val="lt1"/>
          </a:fontRef>
        </p:style>
        <p:txBody>
          <a:bodyPr tIns="0" bIns="45720" rtlCol="0" anchor="t"/>
          <a:lstStyle/>
          <a:p>
            <a:pPr marL="0" lvl="1" indent="-342900" algn="ctr" fontAlgn="base">
              <a:spcAft>
                <a:spcPts val="600"/>
              </a:spcAft>
              <a:buClr>
                <a:srgbClr val="1F497D"/>
              </a:buClr>
              <a:buSzPct val="80000"/>
              <a:tabLst>
                <a:tab pos="424590" algn="l"/>
              </a:tabLst>
              <a:defRPr/>
            </a:pPr>
            <a:r>
              <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UI" pitchFamily="34" charset="0"/>
                <a:cs typeface="Segoe UI" pitchFamily="34" charset="0"/>
              </a:rPr>
              <a:t>Windows Virtual PC provides the ease of use for end users</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Run Windows XP or other Windows environments on Windows 7 </a:t>
            </a:r>
          </a:p>
          <a:p>
            <a:pPr marL="231775" lvl="1" indent="-231775" fontAlgn="base">
              <a:spcBef>
                <a:spcPts val="600"/>
              </a:spcBef>
              <a:spcAft>
                <a:spcPct val="0"/>
              </a:spcAft>
              <a:buClr>
                <a:srgbClr val="F3AF35"/>
              </a:buClr>
              <a:buSzPct val="85000"/>
              <a:buFontTx/>
              <a:buBlip>
                <a:blip r:embed="rId3"/>
              </a:buBlip>
              <a:defRPr/>
            </a:pPr>
            <a:r>
              <a:rPr lang="en-US" sz="1600" dirty="0" smtClean="0">
                <a:solidFill>
                  <a:srgbClr val="FFFFFF"/>
                </a:solidFill>
                <a:latin typeface="Segoe UI" pitchFamily="34" charset="0"/>
                <a:cs typeface="Segoe UI" pitchFamily="34" charset="0"/>
              </a:rPr>
              <a:t> Install and  launch Windows XP applications from the Windows 7 desktop</a:t>
            </a:r>
          </a:p>
          <a:p>
            <a:pPr marL="0" lvl="1" indent="-342900" algn="ctr" fontAlgn="base">
              <a:spcBef>
                <a:spcPts val="600"/>
              </a:spcBef>
              <a:spcAft>
                <a:spcPct val="0"/>
              </a:spcAft>
              <a:buClr>
                <a:srgbClr val="1F497D"/>
              </a:buClr>
              <a:buSzPct val="80000"/>
              <a:tabLst>
                <a:tab pos="424590" algn="l"/>
              </a:tabLst>
              <a:defRPr/>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UI" pitchFamily="34" charset="0"/>
              <a:cs typeface="Segoe UI" pitchFamily="34" charset="0"/>
            </a:endParaRPr>
          </a:p>
          <a:p>
            <a:pPr marL="0" lvl="1" indent="-342900" algn="ctr" fontAlgn="base">
              <a:lnSpc>
                <a:spcPct val="90000"/>
              </a:lnSpc>
              <a:spcBef>
                <a:spcPct val="0"/>
              </a:spcBef>
              <a:spcAft>
                <a:spcPct val="0"/>
              </a:spcAft>
              <a:buClr>
                <a:srgbClr val="1F497D"/>
              </a:buClr>
              <a:buSzPct val="80000"/>
              <a:tabLst>
                <a:tab pos="424590" algn="l"/>
              </a:tabLst>
              <a:defRPr/>
            </a:pPr>
            <a:endParaRPr lang="en-US" sz="2000" b="1" spc="-100" dirty="0" smtClean="0">
              <a:ln w="3175">
                <a:noFill/>
              </a:ln>
              <a:gradFill flip="none" rotWithShape="1">
                <a:gsLst>
                  <a:gs pos="21000">
                    <a:srgbClr val="FFC000">
                      <a:shade val="30000"/>
                      <a:satMod val="115000"/>
                    </a:srgbClr>
                  </a:gs>
                  <a:gs pos="36000">
                    <a:srgbClr val="FFC000">
                      <a:shade val="67500"/>
                      <a:satMod val="115000"/>
                    </a:srgbClr>
                  </a:gs>
                  <a:gs pos="76000">
                    <a:srgbClr val="FFC000">
                      <a:shade val="100000"/>
                      <a:satMod val="115000"/>
                    </a:srgbClr>
                  </a:gs>
                </a:gsLst>
                <a:lin ang="16200000" scaled="1"/>
                <a:tileRect/>
              </a:gradFill>
              <a:effectLst>
                <a:outerShdw blurRad="152400" dist="38100" dir="5400000" algn="t" rotWithShape="0">
                  <a:prstClr val="black">
                    <a:alpha val="70000"/>
                  </a:prstClr>
                </a:outerShdw>
              </a:effectLst>
              <a:latin typeface="Segoe UI" pitchFamily="34" charset="0"/>
              <a:cs typeface="Segoe UI" pitchFamily="34" charset="0"/>
            </a:endParaRPr>
          </a:p>
        </p:txBody>
      </p:sp>
      <p:sp>
        <p:nvSpPr>
          <p:cNvPr id="13" name="TextBox 12"/>
          <p:cNvSpPr txBox="1"/>
          <p:nvPr/>
        </p:nvSpPr>
        <p:spPr>
          <a:xfrm>
            <a:off x="749317" y="3571876"/>
            <a:ext cx="6121163" cy="438582"/>
          </a:xfrm>
          <a:prstGeom prst="rect">
            <a:avLst/>
          </a:prstGeom>
          <a:noFill/>
        </p:spPr>
        <p:txBody>
          <a:bodyPr wrap="none" rtlCol="0">
            <a:spAutoFit/>
          </a:bodyPr>
          <a:lstStyle/>
          <a:p>
            <a:r>
              <a:rPr lang="en-US" sz="1200" dirty="0" smtClean="0">
                <a:solidFill>
                  <a:srgbClr val="FFFFFF"/>
                </a:solidFill>
                <a:latin typeface="Segoe UI" pitchFamily="34" charset="0"/>
                <a:cs typeface="Segoe UI" pitchFamily="34" charset="0"/>
              </a:rPr>
              <a:t>*Available post Windows 7 GA as part of Microsoft Desktop Optimization Pack (MDOP)  </a:t>
            </a:r>
          </a:p>
          <a:p>
            <a:endParaRPr lang="en-US" sz="1050" dirty="0">
              <a:solidFill>
                <a:srgbClr val="FFFFFF"/>
              </a:solidFill>
              <a:latin typeface="Segoe UI" pitchFamily="34" charset="0"/>
              <a:cs typeface="Segoe UI" pitchFamily="34" charset="0"/>
            </a:endParaRPr>
          </a:p>
        </p:txBody>
      </p:sp>
    </p:spTree>
    <p:extLst>
      <p:ext uri="{BB962C8B-B14F-4D97-AF65-F5344CB8AC3E}">
        <p14:creationId xmlns:p14="http://schemas.microsoft.com/office/powerpoint/2010/main" val="512253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600200"/>
            <a:ext cx="8229600" cy="4419600"/>
          </a:xfrm>
        </p:spPr>
        <p:txBody>
          <a:bodyPr anchor="t"/>
          <a:lstStyle/>
          <a:p>
            <a:r>
              <a:rPr lang="en-AU" dirty="0" smtClean="0">
                <a:latin typeface="Segoe UI" pitchFamily="34" charset="0"/>
                <a:ea typeface="Segoe UI" pitchFamily="34" charset="0"/>
                <a:cs typeface="Segoe UI" pitchFamily="34" charset="0"/>
              </a:rPr>
              <a:t>Project Management</a:t>
            </a:r>
          </a:p>
          <a:p>
            <a:r>
              <a:rPr lang="en-AU" dirty="0" smtClean="0">
                <a:latin typeface="Segoe UI" pitchFamily="34" charset="0"/>
                <a:ea typeface="Segoe UI" pitchFamily="34" charset="0"/>
                <a:cs typeface="Segoe UI" pitchFamily="34" charset="0"/>
              </a:rPr>
              <a:t>User Training</a:t>
            </a:r>
          </a:p>
          <a:p>
            <a:r>
              <a:rPr lang="en-AU" dirty="0" smtClean="0">
                <a:latin typeface="Segoe UI" pitchFamily="34" charset="0"/>
                <a:ea typeface="Segoe UI" pitchFamily="34" charset="0"/>
                <a:cs typeface="Segoe UI" pitchFamily="34" charset="0"/>
              </a:rPr>
              <a:t>SOE Build &amp; Testing</a:t>
            </a:r>
          </a:p>
          <a:p>
            <a:r>
              <a:rPr lang="en-AU" dirty="0" smtClean="0">
                <a:latin typeface="Segoe UI" pitchFamily="34" charset="0"/>
                <a:ea typeface="Segoe UI" pitchFamily="34" charset="0"/>
                <a:cs typeface="Segoe UI" pitchFamily="34" charset="0"/>
              </a:rPr>
              <a:t>Deployment Costs</a:t>
            </a:r>
          </a:p>
          <a:p>
            <a:r>
              <a:rPr lang="en-AU" dirty="0" smtClean="0">
                <a:latin typeface="Segoe UI" pitchFamily="34" charset="0"/>
                <a:ea typeface="Segoe UI" pitchFamily="34" charset="0"/>
                <a:cs typeface="Segoe UI" pitchFamily="34" charset="0"/>
              </a:rPr>
              <a:t>Licensing for Windows 7 and/or MDOP</a:t>
            </a:r>
          </a:p>
          <a:p>
            <a:r>
              <a:rPr lang="en-AU" dirty="0" smtClean="0">
                <a:latin typeface="Segoe UI" pitchFamily="34" charset="0"/>
                <a:ea typeface="Segoe UI" pitchFamily="34" charset="0"/>
                <a:cs typeface="Segoe UI" pitchFamily="34" charset="0"/>
              </a:rPr>
              <a:t>Hardware Upgrades</a:t>
            </a:r>
          </a:p>
          <a:p>
            <a:r>
              <a:rPr lang="en-AU" dirty="0" smtClean="0">
                <a:latin typeface="Segoe UI" pitchFamily="34" charset="0"/>
                <a:ea typeface="Segoe UI" pitchFamily="34" charset="0"/>
                <a:cs typeface="Segoe UI" pitchFamily="34" charset="0"/>
              </a:rPr>
              <a:t>Application Compatibility</a:t>
            </a:r>
            <a:endParaRPr lang="en-AU" dirty="0">
              <a:latin typeface="Segoe UI" pitchFamily="34" charset="0"/>
              <a:ea typeface="Segoe UI" pitchFamily="34" charset="0"/>
              <a:cs typeface="Segoe UI" pitchFamily="34" charset="0"/>
            </a:endParaRPr>
          </a:p>
        </p:txBody>
      </p:sp>
      <p:sp>
        <p:nvSpPr>
          <p:cNvPr id="2" name="Rectangle 1"/>
          <p:cNvSpPr/>
          <p:nvPr/>
        </p:nvSpPr>
        <p:spPr>
          <a:xfrm>
            <a:off x="76200" y="0"/>
            <a:ext cx="7848600"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What are</a:t>
            </a:r>
            <a:r>
              <a:rPr kumimoji="0" lang="en-US" sz="4000" b="0" i="0" u="none" strike="noStrike" kern="0" cap="none" spc="-150" normalizeH="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Segoe UI" pitchFamily="34" charset="0"/>
                <a:ea typeface="Segoe UI" pitchFamily="34" charset="0"/>
                <a:cs typeface="Segoe UI" pitchFamily="34" charset="0"/>
              </a:rPr>
              <a:t> the Costs of Deploying Windows 7?</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26626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iterate type="lt">
                                    <p:tmPct val="0"/>
                                  </p:iterate>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type="lt">
                                    <p:tmPct val="0"/>
                                  </p:iterate>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500"/>
                                        <p:tgtEl>
                                          <p:spTgt spid="5">
                                            <p:txEl>
                                              <p:pRg st="6" end="6"/>
                                            </p:txEl>
                                          </p:spTgt>
                                        </p:tgtEl>
                                      </p:cBhvr>
                                    </p:animEffect>
                                  </p:childTnLst>
                                </p:cTn>
                              </p:par>
                            </p:childTnLst>
                          </p:cTn>
                        </p:par>
                        <p:par>
                          <p:cTn id="35" fill="hold">
                            <p:stCondLst>
                              <p:cond delay="500"/>
                            </p:stCondLst>
                            <p:childTnLst>
                              <p:par>
                                <p:cTn id="36" presetID="15" presetClass="emph" presetSubtype="0" nodeType="afterEffect">
                                  <p:stCondLst>
                                    <p:cond delay="0"/>
                                  </p:stCondLst>
                                  <p:iterate type="lt">
                                    <p:tmAbs val="25"/>
                                  </p:iterate>
                                  <p:childTnLst>
                                    <p:set>
                                      <p:cBhvr override="childStyle">
                                        <p:cTn id="37" dur="indefinite"/>
                                        <p:tgtEl>
                                          <p:spTgt spid="5">
                                            <p:txEl>
                                              <p:pRg st="6" end="6"/>
                                            </p:txEl>
                                          </p:spTgt>
                                        </p:tgtEl>
                                        <p:attrNameLst>
                                          <p:attrName>style.fontWeight</p:attrName>
                                        </p:attrNameLst>
                                      </p:cBhvr>
                                      <p:to>
                                        <p:strVal val="bold"/>
                                      </p:to>
                                    </p:set>
                                  </p:childTnLst>
                                </p:cTn>
                              </p:par>
                              <p:par>
                                <p:cTn id="38" presetID="16" presetClass="emph" presetSubtype="0" fill="hold" nodeType="withEffect">
                                  <p:stCondLst>
                                    <p:cond delay="0"/>
                                  </p:stCondLst>
                                  <p:iterate type="lt">
                                    <p:tmPct val="4000"/>
                                  </p:iterate>
                                  <p:childTnLst>
                                    <p:set>
                                      <p:cBhvr override="childStyle">
                                        <p:cTn id="39" dur="1000" fill="hold"/>
                                        <p:tgtEl>
                                          <p:spTgt spid="5">
                                            <p:txEl>
                                              <p:pRg st="6" end="6"/>
                                            </p:txEl>
                                          </p:spTgt>
                                        </p:tgtEl>
                                        <p:attrNameLst>
                                          <p:attrName>style.color</p:attrName>
                                        </p:attrNameLst>
                                      </p:cBhvr>
                                      <p:to>
                                        <p:clrVal>
                                          <a:srgbClr val="FFFF00"/>
                                        </p:clrVal>
                                      </p:to>
                                    </p:set>
                                    <p:set>
                                      <p:cBhvr>
                                        <p:cTn id="40" dur="1000" fill="hold"/>
                                        <p:tgtEl>
                                          <p:spTgt spid="5">
                                            <p:txEl>
                                              <p:pRg st="6" end="6"/>
                                            </p:txEl>
                                          </p:spTgt>
                                        </p:tgtEl>
                                        <p:attrNameLst>
                                          <p:attrName>fillcolor</p:attrName>
                                        </p:attrNameLst>
                                      </p:cBhvr>
                                      <p:to>
                                        <p:clrVal>
                                          <a:srgbClr val="FFFF00"/>
                                        </p:clrVal>
                                      </p:to>
                                    </p:set>
                                    <p:set>
                                      <p:cBhvr>
                                        <p:cTn id="41" dur="1000" fill="hold"/>
                                        <p:tgtEl>
                                          <p:spTgt spid="5">
                                            <p:txEl>
                                              <p:pRg st="6" end="6"/>
                                            </p:txEl>
                                          </p:spTgt>
                                        </p:tgtEl>
                                        <p:attrNameLst>
                                          <p:attrName>fill.type</p:attrName>
                                        </p:attrNameLst>
                                      </p:cBhvr>
                                      <p:to>
                                        <p:strVal val="solid"/>
                                      </p:to>
                                    </p:set>
                                  </p:childTnLst>
                                </p:cTn>
                              </p:par>
                              <p:par>
                                <p:cTn id="42" presetID="15" presetClass="emph" presetSubtype="0" nodeType="withEffect">
                                  <p:stCondLst>
                                    <p:cond delay="0"/>
                                  </p:stCondLst>
                                  <p:iterate type="lt">
                                    <p:tmAbs val="25"/>
                                  </p:iterate>
                                  <p:childTnLst>
                                    <p:set>
                                      <p:cBhvr override="childStyle">
                                        <p:cTn id="43" dur="1500"/>
                                        <p:tgtEl>
                                          <p:spTgt spid="5">
                                            <p:txEl>
                                              <p:pRg st="5" end="5"/>
                                            </p:txEl>
                                          </p:spTgt>
                                        </p:tgtEl>
                                        <p:attrNameLst>
                                          <p:attrName>style.fontWeight</p:attrName>
                                        </p:attrNameLst>
                                      </p:cBhvr>
                                      <p:to>
                                        <p:strVal val="bold"/>
                                      </p:to>
                                    </p:set>
                                  </p:childTnLst>
                                </p:cTn>
                              </p:par>
                              <p:par>
                                <p:cTn id="44" presetID="16" presetClass="emph" presetSubtype="0" fill="hold" nodeType="withEffect">
                                  <p:stCondLst>
                                    <p:cond delay="0"/>
                                  </p:stCondLst>
                                  <p:iterate type="lt">
                                    <p:tmPct val="4000"/>
                                  </p:iterate>
                                  <p:childTnLst>
                                    <p:set>
                                      <p:cBhvr override="childStyle">
                                        <p:cTn id="45" dur="1250" fill="hold"/>
                                        <p:tgtEl>
                                          <p:spTgt spid="5">
                                            <p:txEl>
                                              <p:pRg st="5" end="5"/>
                                            </p:txEl>
                                          </p:spTgt>
                                        </p:tgtEl>
                                        <p:attrNameLst>
                                          <p:attrName>style.color</p:attrName>
                                        </p:attrNameLst>
                                      </p:cBhvr>
                                      <p:to>
                                        <p:clrVal>
                                          <a:srgbClr val="FFFF00"/>
                                        </p:clrVal>
                                      </p:to>
                                    </p:set>
                                    <p:set>
                                      <p:cBhvr>
                                        <p:cTn id="46" dur="1250" fill="hold"/>
                                        <p:tgtEl>
                                          <p:spTgt spid="5">
                                            <p:txEl>
                                              <p:pRg st="5" end="5"/>
                                            </p:txEl>
                                          </p:spTgt>
                                        </p:tgtEl>
                                        <p:attrNameLst>
                                          <p:attrName>fillcolor</p:attrName>
                                        </p:attrNameLst>
                                      </p:cBhvr>
                                      <p:to>
                                        <p:clrVal>
                                          <a:srgbClr val="FFFF00"/>
                                        </p:clrVal>
                                      </p:to>
                                    </p:set>
                                    <p:set>
                                      <p:cBhvr>
                                        <p:cTn id="47" dur="1250" fill="hold"/>
                                        <p:tgtEl>
                                          <p:spTgt spid="5">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Planning Application Remediation Strategy</a:t>
            </a:r>
            <a:endParaRPr lang="en-US" dirty="0"/>
          </a:p>
        </p:txBody>
      </p:sp>
      <p:sp>
        <p:nvSpPr>
          <p:cNvPr id="3" name="Content Placeholder 2"/>
          <p:cNvSpPr>
            <a:spLocks noGrp="1"/>
          </p:cNvSpPr>
          <p:nvPr>
            <p:ph idx="1"/>
          </p:nvPr>
        </p:nvSpPr>
        <p:spPr/>
        <p:txBody>
          <a:bodyPr/>
          <a:lstStyle/>
          <a:p>
            <a:pPr>
              <a:buClr>
                <a:schemeClr val="bg1"/>
              </a:buClr>
              <a:buFont typeface="Arial" pitchFamily="34" charset="0"/>
              <a:buChar char="•"/>
            </a:pPr>
            <a:r>
              <a:rPr lang="en-US" dirty="0" smtClean="0"/>
              <a:t>Each mitigation technique requires tradeoffs:</a:t>
            </a:r>
          </a:p>
          <a:p>
            <a:pPr lvl="1">
              <a:buClr>
                <a:schemeClr val="bg1"/>
              </a:buClr>
              <a:buFont typeface="Arial" pitchFamily="34" charset="0"/>
              <a:buChar char="•"/>
            </a:pPr>
            <a:r>
              <a:rPr lang="en-AU" dirty="0"/>
              <a:t>Source Code Updates </a:t>
            </a:r>
            <a:endParaRPr lang="en-US" dirty="0"/>
          </a:p>
          <a:p>
            <a:pPr lvl="1">
              <a:buClr>
                <a:schemeClr val="bg1"/>
              </a:buClr>
              <a:buFont typeface="Arial" pitchFamily="34" charset="0"/>
              <a:buChar char="•"/>
            </a:pPr>
            <a:r>
              <a:rPr lang="en-AU" dirty="0"/>
              <a:t>Application Compatibility Shimming</a:t>
            </a:r>
            <a:endParaRPr lang="en-US" dirty="0"/>
          </a:p>
          <a:p>
            <a:pPr lvl="1">
              <a:buClr>
                <a:schemeClr val="bg1"/>
              </a:buClr>
              <a:buFont typeface="Arial" pitchFamily="34" charset="0"/>
              <a:buChar char="•"/>
            </a:pPr>
            <a:r>
              <a:rPr lang="en-AU" dirty="0"/>
              <a:t>Presentation Virtualization</a:t>
            </a:r>
            <a:endParaRPr lang="en-US" dirty="0"/>
          </a:p>
          <a:p>
            <a:pPr lvl="1">
              <a:buClr>
                <a:schemeClr val="bg1"/>
              </a:buClr>
              <a:buFont typeface="Arial" pitchFamily="34" charset="0"/>
              <a:buChar char="•"/>
            </a:pPr>
            <a:r>
              <a:rPr lang="en-AU" dirty="0"/>
              <a:t>Virtual PC</a:t>
            </a:r>
            <a:endParaRPr lang="en-US" dirty="0"/>
          </a:p>
          <a:p>
            <a:pPr lvl="1">
              <a:buClr>
                <a:schemeClr val="bg1"/>
              </a:buClr>
              <a:buFont typeface="Arial" pitchFamily="34" charset="0"/>
              <a:buChar char="•"/>
            </a:pPr>
            <a:r>
              <a:rPr lang="en-AU" dirty="0"/>
              <a:t>Microsoft Enterprise Desktop Virtualization (MED-V)</a:t>
            </a:r>
            <a:endParaRPr lang="en-US" dirty="0"/>
          </a:p>
          <a:p>
            <a:pPr lvl="1">
              <a:buClr>
                <a:schemeClr val="bg1"/>
              </a:buClr>
              <a:buFont typeface="Arial" pitchFamily="34" charset="0"/>
              <a:buChar char="•"/>
            </a:pPr>
            <a:r>
              <a:rPr lang="en-AU" dirty="0"/>
              <a:t>Microsoft Application Virtualization (App-V)</a:t>
            </a:r>
            <a:endParaRPr lang="en-US" dirty="0"/>
          </a:p>
          <a:p>
            <a:pPr>
              <a:buFont typeface="Arial" pitchFamily="34" charset="0"/>
              <a:buChar char="•"/>
            </a:pPr>
            <a:endParaRPr lang="en-US" dirty="0"/>
          </a:p>
        </p:txBody>
      </p:sp>
    </p:spTree>
    <p:extLst>
      <p:ext uri="{BB962C8B-B14F-4D97-AF65-F5344CB8AC3E}">
        <p14:creationId xmlns:p14="http://schemas.microsoft.com/office/powerpoint/2010/main" val="25995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t>Driving the Business Case for Windows 7</a:t>
            </a:r>
            <a:endParaRPr lang="en-AU" dirty="0"/>
          </a:p>
        </p:txBody>
      </p:sp>
      <p:graphicFrame>
        <p:nvGraphicFramePr>
          <p:cNvPr id="4" name="Diagram 3"/>
          <p:cNvGraphicFramePr/>
          <p:nvPr>
            <p:extLst>
              <p:ext uri="{D42A27DB-BD31-4B8C-83A1-F6EECF244321}">
                <p14:modId xmlns:p14="http://schemas.microsoft.com/office/powerpoint/2010/main" val="60423423"/>
              </p:ext>
            </p:extLst>
          </p:nvPr>
        </p:nvGraphicFramePr>
        <p:xfrm>
          <a:off x="1752600" y="4419600"/>
          <a:ext cx="3722716" cy="2291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57200" y="2895600"/>
            <a:ext cx="4572000" cy="707886"/>
          </a:xfrm>
          <a:prstGeom prst="rect">
            <a:avLst/>
          </a:prstGeom>
        </p:spPr>
        <p:txBody>
          <a:bodyPr>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What’s the benefit?</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12401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57"/>
          <p:cNvGrpSpPr/>
          <p:nvPr/>
        </p:nvGrpSpPr>
        <p:grpSpPr>
          <a:xfrm>
            <a:off x="180975" y="964499"/>
            <a:ext cx="8814816" cy="5664901"/>
            <a:chOff x="142874" y="1619250"/>
            <a:chExt cx="8814816" cy="4873752"/>
          </a:xfrm>
          <a:solidFill>
            <a:schemeClr val="accent3">
              <a:lumMod val="60000"/>
              <a:lumOff val="40000"/>
            </a:schemeClr>
          </a:solidFill>
        </p:grpSpPr>
        <p:sp>
          <p:nvSpPr>
            <p:cNvPr id="10" name="Rounded Rectangle 9"/>
            <p:cNvSpPr/>
            <p:nvPr/>
          </p:nvSpPr>
          <p:spPr bwMode="auto">
            <a:xfrm>
              <a:off x="142874" y="1619250"/>
              <a:ext cx="8814816" cy="4873752"/>
            </a:xfrm>
            <a:prstGeom prst="roundRect">
              <a:avLst>
                <a:gd name="adj" fmla="val 112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17"/>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Rounded Rectangle 10"/>
            <p:cNvSpPr/>
            <p:nvPr/>
          </p:nvSpPr>
          <p:spPr bwMode="auto">
            <a:xfrm>
              <a:off x="327576" y="1798570"/>
              <a:ext cx="8416373" cy="4506980"/>
            </a:xfrm>
            <a:prstGeom prst="roundRect">
              <a:avLst>
                <a:gd name="adj" fmla="val 758"/>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17"/>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pic>
        <p:nvPicPr>
          <p:cNvPr id="12" name="Picture 11" descr="PPC_logo.jpg"/>
          <p:cNvPicPr>
            <a:picLocks noChangeAspect="1"/>
          </p:cNvPicPr>
          <p:nvPr/>
        </p:nvPicPr>
        <p:blipFill>
          <a:blip r:embed="rId2" cstate="print"/>
          <a:srcRect r="6620"/>
          <a:stretch>
            <a:fillRect/>
          </a:stretch>
        </p:blipFill>
        <p:spPr>
          <a:xfrm>
            <a:off x="3065525" y="2800720"/>
            <a:ext cx="1463040" cy="387336"/>
          </a:xfrm>
          <a:prstGeom prst="rect">
            <a:avLst/>
          </a:prstGeom>
        </p:spPr>
      </p:pic>
      <p:pic>
        <p:nvPicPr>
          <p:cNvPr id="13" name="Picture 12" descr="Bombardier_logo.gif"/>
          <p:cNvPicPr/>
          <p:nvPr/>
        </p:nvPicPr>
        <p:blipFill>
          <a:blip r:embed="rId3" cstate="print"/>
          <a:stretch>
            <a:fillRect/>
          </a:stretch>
        </p:blipFill>
        <p:spPr>
          <a:xfrm>
            <a:off x="2773085" y="3555774"/>
            <a:ext cx="1428750" cy="209550"/>
          </a:xfrm>
          <a:prstGeom prst="rect">
            <a:avLst/>
          </a:prstGeom>
        </p:spPr>
      </p:pic>
      <p:pic>
        <p:nvPicPr>
          <p:cNvPr id="14" name="Picture 13" descr="France Telecom web logo.jpg"/>
          <p:cNvPicPr>
            <a:picLocks noChangeAspect="1"/>
          </p:cNvPicPr>
          <p:nvPr/>
        </p:nvPicPr>
        <p:blipFill>
          <a:blip r:embed="rId4" cstate="print"/>
          <a:stretch>
            <a:fillRect/>
          </a:stretch>
        </p:blipFill>
        <p:spPr>
          <a:xfrm>
            <a:off x="4346483" y="4081659"/>
            <a:ext cx="1371600" cy="335603"/>
          </a:xfrm>
          <a:prstGeom prst="rect">
            <a:avLst/>
          </a:prstGeom>
        </p:spPr>
      </p:pic>
      <p:pic>
        <p:nvPicPr>
          <p:cNvPr id="15" name="Picture 2" descr="BMW"/>
          <p:cNvPicPr>
            <a:picLocks noChangeAspect="1" noChangeArrowheads="1"/>
          </p:cNvPicPr>
          <p:nvPr/>
        </p:nvPicPr>
        <p:blipFill>
          <a:blip r:embed="rId5" cstate="print"/>
          <a:srcRect/>
          <a:stretch>
            <a:fillRect/>
          </a:stretch>
        </p:blipFill>
        <p:spPr bwMode="auto">
          <a:xfrm>
            <a:off x="5039824" y="2385358"/>
            <a:ext cx="548640" cy="526083"/>
          </a:xfrm>
          <a:prstGeom prst="rect">
            <a:avLst/>
          </a:prstGeom>
          <a:noFill/>
          <a:ln w="9525">
            <a:noFill/>
            <a:miter lim="800000"/>
            <a:headEnd/>
            <a:tailEnd/>
          </a:ln>
        </p:spPr>
      </p:pic>
      <p:pic>
        <p:nvPicPr>
          <p:cNvPr id="16" name="Picture 27" descr="Helsinki_190x88.jpg"/>
          <p:cNvPicPr>
            <a:picLocks noChangeAspect="1"/>
          </p:cNvPicPr>
          <p:nvPr/>
        </p:nvPicPr>
        <p:blipFill>
          <a:blip r:embed="rId6" cstate="print"/>
          <a:srcRect l="6744" t="18182" r="7368" b="27274"/>
          <a:stretch>
            <a:fillRect/>
          </a:stretch>
        </p:blipFill>
        <p:spPr bwMode="auto">
          <a:xfrm>
            <a:off x="7081290" y="3860100"/>
            <a:ext cx="1625009" cy="477837"/>
          </a:xfrm>
          <a:prstGeom prst="rect">
            <a:avLst/>
          </a:prstGeom>
          <a:solidFill>
            <a:schemeClr val="bg1"/>
          </a:solidFill>
          <a:ln w="9525">
            <a:noFill/>
            <a:miter lim="800000"/>
            <a:headEnd/>
            <a:tailEnd/>
          </a:ln>
        </p:spPr>
      </p:pic>
      <p:pic>
        <p:nvPicPr>
          <p:cNvPr id="17" name="Picture 16" descr="Min Defence Dutch web logo.gif"/>
          <p:cNvPicPr>
            <a:picLocks noChangeAspect="1"/>
          </p:cNvPicPr>
          <p:nvPr/>
        </p:nvPicPr>
        <p:blipFill>
          <a:blip r:embed="rId7" cstate="print"/>
          <a:srcRect r="65517"/>
          <a:stretch>
            <a:fillRect/>
          </a:stretch>
        </p:blipFill>
        <p:spPr>
          <a:xfrm>
            <a:off x="2013117" y="4393499"/>
            <a:ext cx="1097280" cy="514350"/>
          </a:xfrm>
          <a:prstGeom prst="rect">
            <a:avLst/>
          </a:prstGeom>
        </p:spPr>
      </p:pic>
      <p:pic>
        <p:nvPicPr>
          <p:cNvPr id="18" name="Picture 17" descr="Transelectrica web logo.jpg"/>
          <p:cNvPicPr>
            <a:picLocks noChangeAspect="1"/>
          </p:cNvPicPr>
          <p:nvPr/>
        </p:nvPicPr>
        <p:blipFill>
          <a:blip r:embed="rId8" cstate="print"/>
          <a:srcRect r="88837" b="86402"/>
          <a:stretch>
            <a:fillRect/>
          </a:stretch>
        </p:blipFill>
        <p:spPr>
          <a:xfrm>
            <a:off x="4529461" y="5191224"/>
            <a:ext cx="510363" cy="466698"/>
          </a:xfrm>
          <a:prstGeom prst="rect">
            <a:avLst/>
          </a:prstGeom>
        </p:spPr>
      </p:pic>
      <p:pic>
        <p:nvPicPr>
          <p:cNvPr id="19" name="Picture 18" descr="Ranbaxy web logo.gif"/>
          <p:cNvPicPr>
            <a:picLocks noChangeAspect="1"/>
          </p:cNvPicPr>
          <p:nvPr/>
        </p:nvPicPr>
        <p:blipFill>
          <a:blip r:embed="rId9" cstate="print"/>
          <a:stretch>
            <a:fillRect/>
          </a:stretch>
        </p:blipFill>
        <p:spPr>
          <a:xfrm>
            <a:off x="535166" y="1955100"/>
            <a:ext cx="1371600" cy="162878"/>
          </a:xfrm>
          <a:prstGeom prst="rect">
            <a:avLst/>
          </a:prstGeom>
        </p:spPr>
      </p:pic>
      <p:pic>
        <p:nvPicPr>
          <p:cNvPr id="20" name="Picture 3" descr="http://maps.pella.com/PublishingImages/notfound.gif"/>
          <p:cNvPicPr>
            <a:picLocks noChangeAspect="1" noChangeArrowheads="1"/>
          </p:cNvPicPr>
          <p:nvPr/>
        </p:nvPicPr>
        <p:blipFill>
          <a:blip r:embed="rId10" cstate="print"/>
          <a:srcRect l="13187" t="7036" r="17209" b="5358"/>
          <a:stretch>
            <a:fillRect/>
          </a:stretch>
        </p:blipFill>
        <p:spPr bwMode="auto">
          <a:xfrm>
            <a:off x="2137137" y="2917676"/>
            <a:ext cx="563525" cy="659219"/>
          </a:xfrm>
          <a:prstGeom prst="rect">
            <a:avLst/>
          </a:prstGeom>
          <a:noFill/>
          <a:ln w="9525">
            <a:noFill/>
            <a:miter lim="800000"/>
            <a:headEnd/>
            <a:tailEnd/>
          </a:ln>
        </p:spPr>
      </p:pic>
      <p:pic>
        <p:nvPicPr>
          <p:cNvPr id="21" name="Picture 3" descr="gabarit-logo-home-en"/>
          <p:cNvPicPr>
            <a:picLocks noChangeAspect="1" noChangeArrowheads="1"/>
          </p:cNvPicPr>
          <p:nvPr/>
        </p:nvPicPr>
        <p:blipFill>
          <a:blip r:embed="rId11" cstate="print"/>
          <a:srcRect/>
          <a:stretch>
            <a:fillRect/>
          </a:stretch>
        </p:blipFill>
        <p:spPr bwMode="auto">
          <a:xfrm>
            <a:off x="4508229" y="1386663"/>
            <a:ext cx="1097280" cy="492236"/>
          </a:xfrm>
          <a:prstGeom prst="rect">
            <a:avLst/>
          </a:prstGeom>
          <a:noFill/>
          <a:ln w="9525">
            <a:noFill/>
            <a:miter lim="800000"/>
            <a:headEnd/>
            <a:tailEnd/>
          </a:ln>
        </p:spPr>
      </p:pic>
      <p:pic>
        <p:nvPicPr>
          <p:cNvPr id="22" name="Picture 21" descr="Statoil"/>
          <p:cNvPicPr>
            <a:picLocks noChangeAspect="1"/>
          </p:cNvPicPr>
          <p:nvPr/>
        </p:nvPicPr>
        <p:blipFill>
          <a:blip r:embed="rId12" cstate="print"/>
          <a:srcRect/>
          <a:stretch>
            <a:fillRect/>
          </a:stretch>
        </p:blipFill>
        <p:spPr bwMode="auto">
          <a:xfrm>
            <a:off x="616136" y="4660294"/>
            <a:ext cx="1097280" cy="267504"/>
          </a:xfrm>
          <a:prstGeom prst="rect">
            <a:avLst/>
          </a:prstGeom>
          <a:noFill/>
          <a:ln w="9525">
            <a:noFill/>
            <a:miter lim="800000"/>
            <a:headEnd/>
            <a:tailEnd/>
          </a:ln>
        </p:spPr>
      </p:pic>
      <p:pic>
        <p:nvPicPr>
          <p:cNvPr id="23" name="Picture 22" descr="Eon web logo.gif"/>
          <p:cNvPicPr>
            <a:picLocks noChangeAspect="1"/>
          </p:cNvPicPr>
          <p:nvPr/>
        </p:nvPicPr>
        <p:blipFill>
          <a:blip r:embed="rId13" cstate="print"/>
          <a:srcRect l="11427" t="33430" r="7323"/>
          <a:stretch>
            <a:fillRect/>
          </a:stretch>
        </p:blipFill>
        <p:spPr>
          <a:xfrm>
            <a:off x="3014647" y="5933461"/>
            <a:ext cx="1005840" cy="301384"/>
          </a:xfrm>
          <a:prstGeom prst="rect">
            <a:avLst/>
          </a:prstGeom>
        </p:spPr>
      </p:pic>
      <p:pic>
        <p:nvPicPr>
          <p:cNvPr id="24" name="Picture 3" descr="dimension data.jpg"/>
          <p:cNvPicPr>
            <a:picLocks noChangeAspect="1" noChangeArrowheads="1"/>
          </p:cNvPicPr>
          <p:nvPr/>
        </p:nvPicPr>
        <p:blipFill>
          <a:blip r:embed="rId14" cstate="print"/>
          <a:srcRect/>
          <a:stretch>
            <a:fillRect/>
          </a:stretch>
        </p:blipFill>
        <p:spPr bwMode="auto">
          <a:xfrm>
            <a:off x="478016" y="3049454"/>
            <a:ext cx="640080" cy="707457"/>
          </a:xfrm>
          <a:prstGeom prst="rect">
            <a:avLst/>
          </a:prstGeom>
          <a:noFill/>
          <a:ln w="9525">
            <a:noFill/>
            <a:miter lim="800000"/>
            <a:headEnd/>
            <a:tailEnd/>
          </a:ln>
        </p:spPr>
      </p:pic>
      <p:pic>
        <p:nvPicPr>
          <p:cNvPr id="25" name="Picture 24" descr="Turkcell_logo_blue.jpg"/>
          <p:cNvPicPr>
            <a:picLocks noChangeAspect="1"/>
          </p:cNvPicPr>
          <p:nvPr/>
        </p:nvPicPr>
        <p:blipFill>
          <a:blip r:embed="rId15" cstate="print"/>
          <a:srcRect l="32370" t="12397" r="17308" b="14912"/>
          <a:stretch>
            <a:fillRect/>
          </a:stretch>
        </p:blipFill>
        <p:spPr>
          <a:xfrm>
            <a:off x="5667150" y="2061547"/>
            <a:ext cx="1126003" cy="308548"/>
          </a:xfrm>
          <a:prstGeom prst="rect">
            <a:avLst/>
          </a:prstGeom>
        </p:spPr>
      </p:pic>
      <p:pic>
        <p:nvPicPr>
          <p:cNvPr id="26" name="Picture 25" descr="Del%20Monte_187x27"/>
          <p:cNvPicPr>
            <a:picLocks noChangeAspect="1" noChangeArrowheads="1"/>
          </p:cNvPicPr>
          <p:nvPr/>
        </p:nvPicPr>
        <p:blipFill>
          <a:blip r:embed="rId16" cstate="print"/>
          <a:srcRect/>
          <a:stretch>
            <a:fillRect/>
          </a:stretch>
        </p:blipFill>
        <p:spPr bwMode="auto">
          <a:xfrm>
            <a:off x="5613986" y="5986617"/>
            <a:ext cx="2011680" cy="293944"/>
          </a:xfrm>
          <a:prstGeom prst="rect">
            <a:avLst/>
          </a:prstGeom>
          <a:noFill/>
          <a:ln w="9525">
            <a:noFill/>
            <a:miter lim="800000"/>
            <a:headEnd/>
            <a:tailEnd/>
          </a:ln>
        </p:spPr>
      </p:pic>
      <p:pic>
        <p:nvPicPr>
          <p:cNvPr id="27" name="Picture 9" descr="energizer logo"/>
          <p:cNvPicPr>
            <a:picLocks noChangeAspect="1" noChangeArrowheads="1"/>
          </p:cNvPicPr>
          <p:nvPr/>
        </p:nvPicPr>
        <p:blipFill>
          <a:blip r:embed="rId17" cstate="print"/>
          <a:srcRect/>
          <a:stretch>
            <a:fillRect/>
          </a:stretch>
        </p:blipFill>
        <p:spPr bwMode="auto">
          <a:xfrm>
            <a:off x="2360432" y="2040299"/>
            <a:ext cx="1005840" cy="255536"/>
          </a:xfrm>
          <a:prstGeom prst="rect">
            <a:avLst/>
          </a:prstGeom>
          <a:noFill/>
          <a:ln w="9525">
            <a:noFill/>
            <a:miter lim="800000"/>
            <a:headEnd/>
            <a:tailEnd/>
          </a:ln>
        </p:spPr>
      </p:pic>
      <p:pic>
        <p:nvPicPr>
          <p:cNvPr id="28" name="Picture 8" descr="Continental Airlines">
            <a:hlinkClick r:id="rId18"/>
          </p:cNvPr>
          <p:cNvPicPr>
            <a:picLocks noChangeAspect="1" noChangeArrowheads="1"/>
          </p:cNvPicPr>
          <p:nvPr/>
        </p:nvPicPr>
        <p:blipFill>
          <a:blip r:embed="rId19" cstate="print"/>
          <a:srcRect/>
          <a:stretch>
            <a:fillRect/>
          </a:stretch>
        </p:blipFill>
        <p:spPr bwMode="auto">
          <a:xfrm>
            <a:off x="1131881" y="6008329"/>
            <a:ext cx="1371600" cy="325062"/>
          </a:xfrm>
          <a:prstGeom prst="rect">
            <a:avLst/>
          </a:prstGeom>
          <a:noFill/>
        </p:spPr>
      </p:pic>
      <p:pic>
        <p:nvPicPr>
          <p:cNvPr id="29" name="Picture 28" descr="R-IT logo_rgb.jpg"/>
          <p:cNvPicPr>
            <a:picLocks noChangeAspect="1"/>
          </p:cNvPicPr>
          <p:nvPr/>
        </p:nvPicPr>
        <p:blipFill>
          <a:blip r:embed="rId20" cstate="print"/>
          <a:stretch>
            <a:fillRect/>
          </a:stretch>
        </p:blipFill>
        <p:spPr>
          <a:xfrm>
            <a:off x="7864561" y="1387549"/>
            <a:ext cx="731520" cy="420624"/>
          </a:xfrm>
          <a:prstGeom prst="rect">
            <a:avLst/>
          </a:prstGeom>
        </p:spPr>
      </p:pic>
      <p:pic>
        <p:nvPicPr>
          <p:cNvPr id="30" name="Picture 2" descr="Wipro Logo"/>
          <p:cNvPicPr>
            <a:picLocks noChangeAspect="1" noChangeArrowheads="1"/>
          </p:cNvPicPr>
          <p:nvPr/>
        </p:nvPicPr>
        <p:blipFill>
          <a:blip r:embed="rId21" cstate="print"/>
          <a:srcRect/>
          <a:stretch>
            <a:fillRect/>
          </a:stretch>
        </p:blipFill>
        <p:spPr bwMode="auto">
          <a:xfrm>
            <a:off x="7853919" y="5505931"/>
            <a:ext cx="828675" cy="828675"/>
          </a:xfrm>
          <a:prstGeom prst="rect">
            <a:avLst/>
          </a:prstGeom>
          <a:noFill/>
          <a:ln w="9525">
            <a:noFill/>
            <a:miter lim="800000"/>
            <a:headEnd/>
            <a:tailEnd/>
          </a:ln>
        </p:spPr>
      </p:pic>
      <p:pic>
        <p:nvPicPr>
          <p:cNvPr id="31" name="Picture 30"/>
          <p:cNvPicPr/>
          <p:nvPr/>
        </p:nvPicPr>
        <p:blipFill>
          <a:blip r:embed="rId22" cstate="print"/>
          <a:srcRect l="5609" t="21154" r="61859" b="73504"/>
          <a:stretch>
            <a:fillRect/>
          </a:stretch>
        </p:blipFill>
        <p:spPr bwMode="auto">
          <a:xfrm>
            <a:off x="511136" y="1345499"/>
            <a:ext cx="1933575" cy="238125"/>
          </a:xfrm>
          <a:prstGeom prst="rect">
            <a:avLst/>
          </a:prstGeom>
          <a:noFill/>
          <a:ln w="9525">
            <a:noFill/>
            <a:miter lim="800000"/>
            <a:headEnd/>
            <a:tailEnd/>
          </a:ln>
        </p:spPr>
      </p:pic>
      <p:pic>
        <p:nvPicPr>
          <p:cNvPr id="32" name="Picture 5" descr="adplogo"/>
          <p:cNvPicPr>
            <a:picLocks noChangeAspect="1" noChangeArrowheads="1"/>
          </p:cNvPicPr>
          <p:nvPr/>
        </p:nvPicPr>
        <p:blipFill>
          <a:blip r:embed="rId23" cstate="print"/>
          <a:srcRect/>
          <a:stretch>
            <a:fillRect/>
          </a:stretch>
        </p:blipFill>
        <p:spPr bwMode="auto">
          <a:xfrm>
            <a:off x="4507750" y="5933683"/>
            <a:ext cx="731520" cy="327260"/>
          </a:xfrm>
          <a:prstGeom prst="rect">
            <a:avLst/>
          </a:prstGeom>
          <a:noFill/>
          <a:ln w="9525">
            <a:noFill/>
            <a:miter lim="800000"/>
            <a:headEnd/>
            <a:tailEnd/>
          </a:ln>
        </p:spPr>
      </p:pic>
      <p:pic>
        <p:nvPicPr>
          <p:cNvPr id="33" name="Picture 7" descr="Dell">
            <a:hlinkClick r:id="rId24"/>
          </p:cNvPr>
          <p:cNvPicPr>
            <a:picLocks noChangeAspect="1" noChangeArrowheads="1"/>
          </p:cNvPicPr>
          <p:nvPr/>
        </p:nvPicPr>
        <p:blipFill>
          <a:blip r:embed="rId25" cstate="print"/>
          <a:srcRect/>
          <a:stretch>
            <a:fillRect/>
          </a:stretch>
        </p:blipFill>
        <p:spPr bwMode="auto">
          <a:xfrm>
            <a:off x="450111" y="5481678"/>
            <a:ext cx="640080" cy="640081"/>
          </a:xfrm>
          <a:prstGeom prst="rect">
            <a:avLst/>
          </a:prstGeom>
          <a:noFill/>
        </p:spPr>
      </p:pic>
      <p:pic>
        <p:nvPicPr>
          <p:cNvPr id="34" name="Picture 33" descr="BAA web logo.gif"/>
          <p:cNvPicPr/>
          <p:nvPr/>
        </p:nvPicPr>
        <p:blipFill>
          <a:blip r:embed="rId26" cstate="print"/>
          <a:srcRect r="67273" b="36364"/>
          <a:stretch>
            <a:fillRect/>
          </a:stretch>
        </p:blipFill>
        <p:spPr>
          <a:xfrm>
            <a:off x="2718596" y="1421699"/>
            <a:ext cx="857250" cy="266700"/>
          </a:xfrm>
          <a:prstGeom prst="rect">
            <a:avLst/>
          </a:prstGeom>
        </p:spPr>
      </p:pic>
      <p:pic>
        <p:nvPicPr>
          <p:cNvPr id="35" name="Picture 2" descr="avanade_650x301"/>
          <p:cNvPicPr>
            <a:picLocks noChangeAspect="1" noChangeArrowheads="1"/>
          </p:cNvPicPr>
          <p:nvPr/>
        </p:nvPicPr>
        <p:blipFill>
          <a:blip r:embed="rId27" cstate="print"/>
          <a:srcRect t="11163" b="14884"/>
          <a:stretch>
            <a:fillRect/>
          </a:stretch>
        </p:blipFill>
        <p:spPr bwMode="auto">
          <a:xfrm>
            <a:off x="5762852" y="1407934"/>
            <a:ext cx="1097280" cy="373094"/>
          </a:xfrm>
          <a:prstGeom prst="rect">
            <a:avLst/>
          </a:prstGeom>
          <a:noFill/>
          <a:ln w="9525">
            <a:noFill/>
            <a:miter lim="800000"/>
            <a:headEnd/>
            <a:tailEnd/>
          </a:ln>
        </p:spPr>
      </p:pic>
      <p:pic>
        <p:nvPicPr>
          <p:cNvPr id="36" name="Picture 2" descr="Government of South Australia, Department of Health"/>
          <p:cNvPicPr>
            <a:picLocks noChangeAspect="1" noChangeArrowheads="1"/>
          </p:cNvPicPr>
          <p:nvPr/>
        </p:nvPicPr>
        <p:blipFill>
          <a:blip r:embed="rId28" cstate="print"/>
          <a:srcRect/>
          <a:stretch>
            <a:fillRect/>
          </a:stretch>
        </p:blipFill>
        <p:spPr bwMode="auto">
          <a:xfrm>
            <a:off x="7848157" y="2281669"/>
            <a:ext cx="822960" cy="816430"/>
          </a:xfrm>
          <a:prstGeom prst="rect">
            <a:avLst/>
          </a:prstGeom>
          <a:noFill/>
        </p:spPr>
      </p:pic>
      <p:pic>
        <p:nvPicPr>
          <p:cNvPr id="37" name="Picture 2" descr="C:\Users\hdenhouter.EUROPE\AppData\Local\Microsoft\Windows\Temporary Internet Files\Content.Outlook\WPX30BQI\Getr~01_GC_fc_pos_0072.jpg"/>
          <p:cNvPicPr>
            <a:picLocks noChangeAspect="1" noChangeArrowheads="1"/>
          </p:cNvPicPr>
          <p:nvPr/>
        </p:nvPicPr>
        <p:blipFill>
          <a:blip r:embed="rId29" cstate="print"/>
          <a:srcRect/>
          <a:stretch>
            <a:fillRect/>
          </a:stretch>
        </p:blipFill>
        <p:spPr bwMode="auto">
          <a:xfrm>
            <a:off x="3113645" y="5191791"/>
            <a:ext cx="1097280" cy="352124"/>
          </a:xfrm>
          <a:prstGeom prst="rect">
            <a:avLst/>
          </a:prstGeom>
          <a:noFill/>
          <a:ln w="9525">
            <a:noFill/>
            <a:miter lim="800000"/>
            <a:headEnd/>
            <a:tailEnd/>
          </a:ln>
        </p:spPr>
      </p:pic>
      <p:pic>
        <p:nvPicPr>
          <p:cNvPr id="38" name="Picture 2" descr="coffey"/>
          <p:cNvPicPr>
            <a:picLocks noChangeAspect="1" noChangeArrowheads="1"/>
          </p:cNvPicPr>
          <p:nvPr/>
        </p:nvPicPr>
        <p:blipFill>
          <a:blip r:embed="rId30" cstate="print"/>
          <a:srcRect/>
          <a:stretch>
            <a:fillRect/>
          </a:stretch>
        </p:blipFill>
        <p:spPr bwMode="auto">
          <a:xfrm>
            <a:off x="6209406" y="5285783"/>
            <a:ext cx="1645920" cy="407837"/>
          </a:xfrm>
          <a:prstGeom prst="rect">
            <a:avLst/>
          </a:prstGeom>
          <a:noFill/>
          <a:ln w="9525">
            <a:noFill/>
            <a:miter lim="800000"/>
            <a:headEnd/>
            <a:tailEnd/>
          </a:ln>
        </p:spPr>
      </p:pic>
      <p:pic>
        <p:nvPicPr>
          <p:cNvPr id="39" name="Picture 38" descr="ATOS_Logo_RGB_sh_online use.jpg"/>
          <p:cNvPicPr>
            <a:picLocks noChangeAspect="1"/>
          </p:cNvPicPr>
          <p:nvPr/>
        </p:nvPicPr>
        <p:blipFill>
          <a:blip r:embed="rId31" cstate="print"/>
          <a:stretch>
            <a:fillRect/>
          </a:stretch>
        </p:blipFill>
        <p:spPr>
          <a:xfrm>
            <a:off x="5245855" y="5173556"/>
            <a:ext cx="822960" cy="493484"/>
          </a:xfrm>
          <a:prstGeom prst="rect">
            <a:avLst/>
          </a:prstGeom>
        </p:spPr>
      </p:pic>
      <p:pic>
        <p:nvPicPr>
          <p:cNvPr id="40" name="Picture 3"/>
          <p:cNvPicPr>
            <a:picLocks noChangeAspect="1" noChangeArrowheads="1"/>
          </p:cNvPicPr>
          <p:nvPr/>
        </p:nvPicPr>
        <p:blipFill>
          <a:blip r:embed="rId32" cstate="print"/>
          <a:srcRect/>
          <a:stretch>
            <a:fillRect/>
          </a:stretch>
        </p:blipFill>
        <p:spPr bwMode="auto">
          <a:xfrm>
            <a:off x="630389" y="4047485"/>
            <a:ext cx="1005840" cy="331534"/>
          </a:xfrm>
          <a:prstGeom prst="rect">
            <a:avLst/>
          </a:prstGeom>
          <a:noFill/>
          <a:ln w="9525">
            <a:noFill/>
            <a:miter lim="800000"/>
            <a:headEnd/>
            <a:tailEnd/>
          </a:ln>
          <a:effectLst/>
        </p:spPr>
      </p:pic>
      <p:pic>
        <p:nvPicPr>
          <p:cNvPr id="41" name="Picture 40" descr="pwc web logo.gif"/>
          <p:cNvPicPr>
            <a:picLocks noChangeAspect="1"/>
          </p:cNvPicPr>
          <p:nvPr/>
        </p:nvPicPr>
        <p:blipFill>
          <a:blip r:embed="rId33" cstate="print"/>
          <a:stretch>
            <a:fillRect/>
          </a:stretch>
        </p:blipFill>
        <p:spPr>
          <a:xfrm>
            <a:off x="5834176" y="2717100"/>
            <a:ext cx="1828800" cy="307298"/>
          </a:xfrm>
          <a:prstGeom prst="rect">
            <a:avLst/>
          </a:prstGeom>
        </p:spPr>
      </p:pic>
      <p:pic>
        <p:nvPicPr>
          <p:cNvPr id="42" name="Picture 2" descr="image001"/>
          <p:cNvPicPr>
            <a:picLocks noChangeAspect="1" noChangeArrowheads="1"/>
          </p:cNvPicPr>
          <p:nvPr/>
        </p:nvPicPr>
        <p:blipFill>
          <a:blip r:embed="rId34" cstate="print"/>
          <a:srcRect/>
          <a:stretch>
            <a:fillRect/>
          </a:stretch>
        </p:blipFill>
        <p:spPr bwMode="auto">
          <a:xfrm>
            <a:off x="2402965" y="5155499"/>
            <a:ext cx="548640" cy="548640"/>
          </a:xfrm>
          <a:prstGeom prst="rect">
            <a:avLst/>
          </a:prstGeom>
          <a:noFill/>
          <a:ln w="9525">
            <a:noFill/>
            <a:miter lim="800000"/>
            <a:headEnd/>
            <a:tailEnd/>
          </a:ln>
        </p:spPr>
      </p:pic>
      <p:pic>
        <p:nvPicPr>
          <p:cNvPr id="43" name="Picture 42" descr="Infosys web logo.gif"/>
          <p:cNvPicPr>
            <a:picLocks noChangeAspect="1"/>
          </p:cNvPicPr>
          <p:nvPr/>
        </p:nvPicPr>
        <p:blipFill>
          <a:blip r:embed="rId35" cstate="print"/>
          <a:stretch>
            <a:fillRect/>
          </a:stretch>
        </p:blipFill>
        <p:spPr>
          <a:xfrm>
            <a:off x="3194859" y="3888590"/>
            <a:ext cx="1097280" cy="548640"/>
          </a:xfrm>
          <a:prstGeom prst="rect">
            <a:avLst/>
          </a:prstGeom>
        </p:spPr>
      </p:pic>
      <p:pic>
        <p:nvPicPr>
          <p:cNvPr id="44" name="Picture 43" descr="Computacenter_webLogo.gif"/>
          <p:cNvPicPr>
            <a:picLocks noChangeAspect="1"/>
          </p:cNvPicPr>
          <p:nvPr/>
        </p:nvPicPr>
        <p:blipFill>
          <a:blip r:embed="rId36" cstate="print"/>
          <a:stretch>
            <a:fillRect/>
          </a:stretch>
        </p:blipFill>
        <p:spPr>
          <a:xfrm>
            <a:off x="4645650" y="4465502"/>
            <a:ext cx="1005840" cy="605727"/>
          </a:xfrm>
          <a:prstGeom prst="rect">
            <a:avLst/>
          </a:prstGeom>
        </p:spPr>
      </p:pic>
      <p:pic>
        <p:nvPicPr>
          <p:cNvPr id="45" name="Picture 3" descr="pemex"/>
          <p:cNvPicPr>
            <a:picLocks noChangeAspect="1" noChangeArrowheads="1"/>
          </p:cNvPicPr>
          <p:nvPr/>
        </p:nvPicPr>
        <p:blipFill>
          <a:blip r:embed="rId37" cstate="print"/>
          <a:srcRect/>
          <a:stretch>
            <a:fillRect/>
          </a:stretch>
        </p:blipFill>
        <p:spPr bwMode="auto">
          <a:xfrm>
            <a:off x="1118047" y="3030760"/>
            <a:ext cx="1005840" cy="462916"/>
          </a:xfrm>
          <a:prstGeom prst="rect">
            <a:avLst/>
          </a:prstGeom>
          <a:noFill/>
          <a:ln w="9525">
            <a:noFill/>
            <a:miter lim="800000"/>
            <a:headEnd/>
            <a:tailEnd/>
          </a:ln>
        </p:spPr>
      </p:pic>
      <p:pic>
        <p:nvPicPr>
          <p:cNvPr id="46" name="Picture 45" descr="ricoh web logo.gif"/>
          <p:cNvPicPr>
            <a:picLocks noChangeAspect="1"/>
          </p:cNvPicPr>
          <p:nvPr/>
        </p:nvPicPr>
        <p:blipFill>
          <a:blip r:embed="rId38" cstate="print"/>
          <a:stretch>
            <a:fillRect/>
          </a:stretch>
        </p:blipFill>
        <p:spPr>
          <a:xfrm>
            <a:off x="3297981" y="4639715"/>
            <a:ext cx="1038225" cy="285750"/>
          </a:xfrm>
          <a:prstGeom prst="rect">
            <a:avLst/>
          </a:prstGeom>
        </p:spPr>
      </p:pic>
      <p:pic>
        <p:nvPicPr>
          <p:cNvPr id="47" name="Picture 46" descr="Astellas web logo.gif"/>
          <p:cNvPicPr>
            <a:picLocks noChangeAspect="1"/>
          </p:cNvPicPr>
          <p:nvPr/>
        </p:nvPicPr>
        <p:blipFill>
          <a:blip r:embed="rId39" cstate="print"/>
          <a:stretch>
            <a:fillRect/>
          </a:stretch>
        </p:blipFill>
        <p:spPr>
          <a:xfrm>
            <a:off x="3710534" y="2028545"/>
            <a:ext cx="1188720" cy="408068"/>
          </a:xfrm>
          <a:prstGeom prst="rect">
            <a:avLst/>
          </a:prstGeom>
        </p:spPr>
      </p:pic>
      <p:pic>
        <p:nvPicPr>
          <p:cNvPr id="48" name="Picture 47" descr="Halliburton LogoL.JPG"/>
          <p:cNvPicPr>
            <a:picLocks noChangeAspect="1"/>
          </p:cNvPicPr>
          <p:nvPr/>
        </p:nvPicPr>
        <p:blipFill>
          <a:blip r:embed="rId40" cstate="print"/>
          <a:stretch>
            <a:fillRect/>
          </a:stretch>
        </p:blipFill>
        <p:spPr>
          <a:xfrm>
            <a:off x="4876022" y="3143914"/>
            <a:ext cx="2011680" cy="144419"/>
          </a:xfrm>
          <a:prstGeom prst="rect">
            <a:avLst/>
          </a:prstGeom>
        </p:spPr>
      </p:pic>
      <p:pic>
        <p:nvPicPr>
          <p:cNvPr id="49" name="Picture 48" descr="SHE_Link_Microsoft_lgo.jpg"/>
          <p:cNvPicPr>
            <a:picLocks noChangeAspect="1"/>
          </p:cNvPicPr>
          <p:nvPr/>
        </p:nvPicPr>
        <p:blipFill>
          <a:blip r:embed="rId41" cstate="print"/>
          <a:stretch>
            <a:fillRect/>
          </a:stretch>
        </p:blipFill>
        <p:spPr>
          <a:xfrm>
            <a:off x="1183731" y="5155500"/>
            <a:ext cx="822960" cy="429035"/>
          </a:xfrm>
          <a:prstGeom prst="rect">
            <a:avLst/>
          </a:prstGeom>
        </p:spPr>
      </p:pic>
      <p:pic>
        <p:nvPicPr>
          <p:cNvPr id="50" name="Picture 3" descr="EDS--logo"/>
          <p:cNvPicPr>
            <a:picLocks noChangeAspect="1" noChangeArrowheads="1"/>
          </p:cNvPicPr>
          <p:nvPr/>
        </p:nvPicPr>
        <p:blipFill>
          <a:blip r:embed="rId42" cstate="print"/>
          <a:srcRect/>
          <a:stretch>
            <a:fillRect/>
          </a:stretch>
        </p:blipFill>
        <p:spPr bwMode="auto">
          <a:xfrm>
            <a:off x="1818166" y="2400186"/>
            <a:ext cx="731520" cy="353052"/>
          </a:xfrm>
          <a:prstGeom prst="rect">
            <a:avLst/>
          </a:prstGeom>
          <a:noFill/>
          <a:ln w="9525">
            <a:noFill/>
            <a:miter lim="800000"/>
            <a:headEnd/>
            <a:tailEnd/>
          </a:ln>
        </p:spPr>
      </p:pic>
      <p:pic>
        <p:nvPicPr>
          <p:cNvPr id="51" name="Picture 50" descr="marchio fiat group.jpg"/>
          <p:cNvPicPr>
            <a:picLocks noChangeAspect="1"/>
          </p:cNvPicPr>
          <p:nvPr/>
        </p:nvPicPr>
        <p:blipFill>
          <a:blip r:embed="rId43" cstate="print"/>
          <a:stretch>
            <a:fillRect/>
          </a:stretch>
        </p:blipFill>
        <p:spPr>
          <a:xfrm>
            <a:off x="7819538" y="4393795"/>
            <a:ext cx="731520" cy="731520"/>
          </a:xfrm>
          <a:prstGeom prst="rect">
            <a:avLst/>
          </a:prstGeom>
        </p:spPr>
      </p:pic>
      <p:pic>
        <p:nvPicPr>
          <p:cNvPr id="52" name="Picture 51" descr="T-Systems.jpg"/>
          <p:cNvPicPr>
            <a:picLocks noChangeAspect="1"/>
          </p:cNvPicPr>
          <p:nvPr/>
        </p:nvPicPr>
        <p:blipFill>
          <a:blip r:embed="rId44" cstate="print"/>
          <a:stretch>
            <a:fillRect/>
          </a:stretch>
        </p:blipFill>
        <p:spPr>
          <a:xfrm>
            <a:off x="5820510" y="4135600"/>
            <a:ext cx="1188720" cy="277934"/>
          </a:xfrm>
          <a:prstGeom prst="rect">
            <a:avLst/>
          </a:prstGeom>
        </p:spPr>
      </p:pic>
      <p:pic>
        <p:nvPicPr>
          <p:cNvPr id="53" name="Picture 52" descr="Samsung_logo.bmp"/>
          <p:cNvPicPr>
            <a:picLocks noChangeAspect="1"/>
          </p:cNvPicPr>
          <p:nvPr/>
        </p:nvPicPr>
        <p:blipFill>
          <a:blip r:embed="rId45" cstate="print"/>
          <a:srcRect l="7586" t="22500" r="595" b="18019"/>
          <a:stretch>
            <a:fillRect/>
          </a:stretch>
        </p:blipFill>
        <p:spPr>
          <a:xfrm>
            <a:off x="478468" y="2364078"/>
            <a:ext cx="1188720" cy="440486"/>
          </a:xfrm>
          <a:prstGeom prst="rect">
            <a:avLst/>
          </a:prstGeom>
        </p:spPr>
      </p:pic>
      <p:pic>
        <p:nvPicPr>
          <p:cNvPr id="54" name="Picture 4" descr="http://english.taiwanmobile.com/images/header/twm_logo_en.gif">
            <a:hlinkClick r:id="rId46"/>
          </p:cNvPr>
          <p:cNvPicPr>
            <a:picLocks noChangeAspect="1" noChangeArrowheads="1"/>
          </p:cNvPicPr>
          <p:nvPr/>
        </p:nvPicPr>
        <p:blipFill>
          <a:blip r:embed="rId47" cstate="print"/>
          <a:srcRect t="28470" r="5536"/>
          <a:stretch>
            <a:fillRect/>
          </a:stretch>
        </p:blipFill>
        <p:spPr bwMode="auto">
          <a:xfrm>
            <a:off x="6917879" y="2011070"/>
            <a:ext cx="1169704" cy="340661"/>
          </a:xfrm>
          <a:prstGeom prst="rect">
            <a:avLst/>
          </a:prstGeom>
          <a:noFill/>
        </p:spPr>
      </p:pic>
      <p:pic>
        <p:nvPicPr>
          <p:cNvPr id="55" name="Picture 54" descr="NSW DET web logo.gif"/>
          <p:cNvPicPr>
            <a:picLocks noChangeAspect="1"/>
          </p:cNvPicPr>
          <p:nvPr/>
        </p:nvPicPr>
        <p:blipFill>
          <a:blip r:embed="rId48" cstate="print"/>
          <a:stretch>
            <a:fillRect/>
          </a:stretch>
        </p:blipFill>
        <p:spPr>
          <a:xfrm>
            <a:off x="6956573" y="1300165"/>
            <a:ext cx="731520" cy="490654"/>
          </a:xfrm>
          <a:prstGeom prst="rect">
            <a:avLst/>
          </a:prstGeom>
        </p:spPr>
      </p:pic>
      <p:pic>
        <p:nvPicPr>
          <p:cNvPr id="56" name="Picture 55" descr="GWAMCC web logo.bmp"/>
          <p:cNvPicPr>
            <a:picLocks noChangeAspect="1"/>
          </p:cNvPicPr>
          <p:nvPr/>
        </p:nvPicPr>
        <p:blipFill>
          <a:blip r:embed="rId49" cstate="print"/>
          <a:srcRect t="13342" b="16217"/>
          <a:stretch>
            <a:fillRect/>
          </a:stretch>
        </p:blipFill>
        <p:spPr>
          <a:xfrm>
            <a:off x="5552522" y="3568172"/>
            <a:ext cx="1645920" cy="324630"/>
          </a:xfrm>
          <a:prstGeom prst="rect">
            <a:avLst/>
          </a:prstGeom>
        </p:spPr>
      </p:pic>
      <p:pic>
        <p:nvPicPr>
          <p:cNvPr id="57" name="Picture 2" descr="C:\Users\v-kimjoh.REDMOND\Desktop\P1-roxo_s\VivoRelFixaHor-Purple_Crop.jpg"/>
          <p:cNvPicPr>
            <a:picLocks noChangeAspect="1" noChangeArrowheads="1"/>
          </p:cNvPicPr>
          <p:nvPr/>
        </p:nvPicPr>
        <p:blipFill>
          <a:blip r:embed="rId50" cstate="print"/>
          <a:srcRect/>
          <a:stretch>
            <a:fillRect/>
          </a:stretch>
        </p:blipFill>
        <p:spPr bwMode="auto">
          <a:xfrm>
            <a:off x="4348712" y="3590225"/>
            <a:ext cx="914400" cy="346075"/>
          </a:xfrm>
          <a:prstGeom prst="rect">
            <a:avLst/>
          </a:prstGeom>
          <a:noFill/>
        </p:spPr>
      </p:pic>
      <p:pic>
        <p:nvPicPr>
          <p:cNvPr id="58" name="Picture 57" descr="Atkins_Logo_Blue.jpg"/>
          <p:cNvPicPr>
            <a:picLocks noChangeAspect="1"/>
          </p:cNvPicPr>
          <p:nvPr/>
        </p:nvPicPr>
        <p:blipFill>
          <a:blip r:embed="rId51" cstate="print"/>
          <a:stretch>
            <a:fillRect/>
          </a:stretch>
        </p:blipFill>
        <p:spPr>
          <a:xfrm>
            <a:off x="1903015" y="3893157"/>
            <a:ext cx="1097280" cy="238278"/>
          </a:xfrm>
          <a:prstGeom prst="rect">
            <a:avLst/>
          </a:prstGeom>
        </p:spPr>
      </p:pic>
      <p:pic>
        <p:nvPicPr>
          <p:cNvPr id="59" name="Picture 58" descr="EKRED logo.BMP"/>
          <p:cNvPicPr>
            <a:picLocks noChangeAspect="1"/>
          </p:cNvPicPr>
          <p:nvPr/>
        </p:nvPicPr>
        <p:blipFill>
          <a:blip r:embed="rId52" cstate="print"/>
          <a:stretch>
            <a:fillRect/>
          </a:stretch>
        </p:blipFill>
        <p:spPr>
          <a:xfrm>
            <a:off x="7075902" y="4685756"/>
            <a:ext cx="548640" cy="378933"/>
          </a:xfrm>
          <a:prstGeom prst="rect">
            <a:avLst/>
          </a:prstGeom>
        </p:spPr>
      </p:pic>
      <p:pic>
        <p:nvPicPr>
          <p:cNvPr id="60" name="Picture 59" descr="128px-Prada web logo.png"/>
          <p:cNvPicPr>
            <a:picLocks noChangeAspect="1"/>
          </p:cNvPicPr>
          <p:nvPr/>
        </p:nvPicPr>
        <p:blipFill>
          <a:blip r:embed="rId53" cstate="print"/>
          <a:stretch>
            <a:fillRect/>
          </a:stretch>
        </p:blipFill>
        <p:spPr>
          <a:xfrm>
            <a:off x="5811385" y="4708771"/>
            <a:ext cx="1097280" cy="171450"/>
          </a:xfrm>
          <a:prstGeom prst="rect">
            <a:avLst/>
          </a:prstGeom>
        </p:spPr>
      </p:pic>
      <p:pic>
        <p:nvPicPr>
          <p:cNvPr id="61" name="Picture 60" descr="PIRAEUS_CMYK_yellow logo.jpg"/>
          <p:cNvPicPr>
            <a:picLocks noChangeAspect="1"/>
          </p:cNvPicPr>
          <p:nvPr/>
        </p:nvPicPr>
        <p:blipFill>
          <a:blip r:embed="rId54" cstate="print"/>
          <a:stretch>
            <a:fillRect/>
          </a:stretch>
        </p:blipFill>
        <p:spPr>
          <a:xfrm>
            <a:off x="7519805" y="3308674"/>
            <a:ext cx="1005840" cy="374210"/>
          </a:xfrm>
          <a:prstGeom prst="rect">
            <a:avLst/>
          </a:prstGeom>
        </p:spPr>
      </p:pic>
      <p:pic>
        <p:nvPicPr>
          <p:cNvPr id="62" name="Picture 61" descr="Roche_Hexagon"/>
          <p:cNvPicPr>
            <a:picLocks noChangeAspect="1"/>
          </p:cNvPicPr>
          <p:nvPr/>
        </p:nvPicPr>
        <p:blipFill>
          <a:blip r:embed="rId55" cstate="print"/>
          <a:srcRect/>
          <a:stretch>
            <a:fillRect/>
          </a:stretch>
        </p:blipFill>
        <p:spPr bwMode="auto">
          <a:xfrm>
            <a:off x="3653499" y="1349787"/>
            <a:ext cx="731520" cy="363668"/>
          </a:xfrm>
          <a:prstGeom prst="rect">
            <a:avLst/>
          </a:prstGeom>
          <a:noFill/>
          <a:ln w="9525">
            <a:noFill/>
            <a:miter lim="800000"/>
            <a:headEnd/>
            <a:tailEnd/>
          </a:ln>
        </p:spPr>
      </p:pic>
      <p:sp>
        <p:nvSpPr>
          <p:cNvPr id="5" name="Rectangle 4"/>
          <p:cNvSpPr/>
          <p:nvPr/>
        </p:nvSpPr>
        <p:spPr>
          <a:xfrm>
            <a:off x="165655" y="63224"/>
            <a:ext cx="8830136"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Many Customers already deploying</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1152352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Oval 7"/>
          <p:cNvSpPr>
            <a:spLocks noChangeArrowheads="1"/>
          </p:cNvSpPr>
          <p:nvPr/>
        </p:nvSpPr>
        <p:spPr bwMode="auto">
          <a:xfrm>
            <a:off x="297394" y="1095703"/>
            <a:ext cx="2752949" cy="5533697"/>
          </a:xfrm>
          <a:prstGeom prst="roundRect">
            <a:avLst>
              <a:gd name="adj" fmla="val 6804"/>
            </a:avLst>
          </a:prstGeom>
          <a:gradFill flip="none" rotWithShape="1">
            <a:gsLst>
              <a:gs pos="0">
                <a:srgbClr val="AFD9FF">
                  <a:alpha val="43000"/>
                </a:srgbClr>
              </a:gs>
              <a:gs pos="50000">
                <a:srgbClr val="6AABF2">
                  <a:alpha val="63000"/>
                </a:srgbClr>
              </a:gs>
              <a:gs pos="100000">
                <a:srgbClr val="243E56">
                  <a:alpha val="31000"/>
                </a:srgbClr>
              </a:gs>
            </a:gsLst>
            <a:lin ang="5400000" scaled="1"/>
            <a:tileRect/>
          </a:gradFill>
          <a:ln w="6350" cap="flat" cmpd="sng" algn="ctr">
            <a:solidFill>
              <a:srgbClr val="AFD9FF"/>
            </a:soli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buFontTx/>
              <a:buBlip>
                <a:blip r:embed="rId3"/>
              </a:buBlip>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20" name="Oval 7"/>
          <p:cNvSpPr>
            <a:spLocks noChangeArrowheads="1"/>
          </p:cNvSpPr>
          <p:nvPr/>
        </p:nvSpPr>
        <p:spPr bwMode="auto">
          <a:xfrm>
            <a:off x="3253169" y="1081849"/>
            <a:ext cx="2752949" cy="5533697"/>
          </a:xfrm>
          <a:prstGeom prst="roundRect">
            <a:avLst>
              <a:gd name="adj" fmla="val 6804"/>
            </a:avLst>
          </a:prstGeom>
          <a:gradFill flip="none" rotWithShape="1">
            <a:gsLst>
              <a:gs pos="0">
                <a:srgbClr val="AFD9FF">
                  <a:alpha val="43000"/>
                </a:srgbClr>
              </a:gs>
              <a:gs pos="50000">
                <a:srgbClr val="6AABF2">
                  <a:alpha val="63000"/>
                </a:srgbClr>
              </a:gs>
              <a:gs pos="100000">
                <a:srgbClr val="243E56">
                  <a:alpha val="31000"/>
                </a:srgbClr>
              </a:gs>
            </a:gsLst>
            <a:lin ang="5400000" scaled="1"/>
            <a:tileRect/>
          </a:gradFill>
          <a:ln w="6350" cap="flat" cmpd="sng" algn="ctr">
            <a:solidFill>
              <a:srgbClr val="AFD9FF"/>
            </a:soli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buFontTx/>
              <a:buBlip>
                <a:blip r:embed="rId3"/>
              </a:buBlip>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21" name="Oval 7"/>
          <p:cNvSpPr>
            <a:spLocks noChangeArrowheads="1"/>
          </p:cNvSpPr>
          <p:nvPr/>
        </p:nvSpPr>
        <p:spPr bwMode="auto">
          <a:xfrm>
            <a:off x="6163126" y="1081850"/>
            <a:ext cx="2752949" cy="5533697"/>
          </a:xfrm>
          <a:prstGeom prst="roundRect">
            <a:avLst>
              <a:gd name="adj" fmla="val 6804"/>
            </a:avLst>
          </a:prstGeom>
          <a:gradFill flip="none" rotWithShape="1">
            <a:gsLst>
              <a:gs pos="0">
                <a:srgbClr val="AFD9FF">
                  <a:alpha val="43000"/>
                </a:srgbClr>
              </a:gs>
              <a:gs pos="50000">
                <a:srgbClr val="6AABF2">
                  <a:alpha val="63000"/>
                </a:srgbClr>
              </a:gs>
              <a:gs pos="100000">
                <a:srgbClr val="243E56">
                  <a:alpha val="31000"/>
                </a:srgbClr>
              </a:gs>
            </a:gsLst>
            <a:lin ang="5400000" scaled="1"/>
            <a:tileRect/>
          </a:gradFill>
          <a:ln w="6350" cap="flat" cmpd="sng" algn="ctr">
            <a:solidFill>
              <a:srgbClr val="AFD9FF"/>
            </a:soli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buFontTx/>
              <a:buBlip>
                <a:blip r:embed="rId3"/>
              </a:buBlip>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4" name="Rectangle 3"/>
          <p:cNvSpPr/>
          <p:nvPr/>
        </p:nvSpPr>
        <p:spPr>
          <a:xfrm>
            <a:off x="3191882" y="2707298"/>
            <a:ext cx="2755794" cy="3308590"/>
          </a:xfrm>
          <a:prstGeom prst="rect">
            <a:avLst/>
          </a:prstGeom>
        </p:spPr>
        <p:txBody>
          <a:bodyPr wrap="square" lIns="91432" tIns="45716" rIns="91432" bIns="45716">
            <a:spAutoFit/>
          </a:bodyPr>
          <a:lstStyle/>
          <a:p>
            <a:pPr marL="285724" indent="-285724">
              <a:buFont typeface="Arial" pitchFamily="34" charset="0"/>
              <a:buChar char="•"/>
            </a:pPr>
            <a:r>
              <a:rPr lang="en-US" sz="1900" b="1" dirty="0">
                <a:solidFill>
                  <a:srgbClr val="FFFF00"/>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Total direct IT savings of $141 per PC per year</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$38 annual savings in power cost per PC (over 50%  power consumption reduction)</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Image management and deployment  time reduced by 50%</a:t>
            </a:r>
          </a:p>
        </p:txBody>
      </p:sp>
      <p:sp>
        <p:nvSpPr>
          <p:cNvPr id="5" name="Rectangle 4"/>
          <p:cNvSpPr/>
          <p:nvPr/>
        </p:nvSpPr>
        <p:spPr>
          <a:xfrm>
            <a:off x="338500" y="2707297"/>
            <a:ext cx="2619193" cy="3308590"/>
          </a:xfrm>
          <a:prstGeom prst="rect">
            <a:avLst/>
          </a:prstGeom>
        </p:spPr>
        <p:txBody>
          <a:bodyPr wrap="square" lIns="91432" tIns="45716" rIns="91432" bIns="45716">
            <a:spAutoFit/>
          </a:bodyPr>
          <a:lstStyle/>
          <a:p>
            <a:pPr marL="285724" indent="-285724">
              <a:buFont typeface="Arial" pitchFamily="34" charset="0"/>
              <a:buChar char="•"/>
            </a:pPr>
            <a:r>
              <a:rPr lang="en-US" sz="1900" b="1" dirty="0">
                <a:solidFill>
                  <a:srgbClr val="FFFF00"/>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Total  direct IT savings of $191 per PC per year </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18% reduction of PC management costs</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Reduced Labor needed to  build or re-image PCs  by 2 hours per PC, or 50%</a:t>
            </a:r>
          </a:p>
        </p:txBody>
      </p:sp>
      <p:sp>
        <p:nvSpPr>
          <p:cNvPr id="8" name="Rectangle 7"/>
          <p:cNvSpPr/>
          <p:nvPr/>
        </p:nvSpPr>
        <p:spPr>
          <a:xfrm>
            <a:off x="6256881" y="2707298"/>
            <a:ext cx="2574648" cy="3016202"/>
          </a:xfrm>
          <a:prstGeom prst="rect">
            <a:avLst/>
          </a:prstGeom>
        </p:spPr>
        <p:txBody>
          <a:bodyPr wrap="square" lIns="91432" tIns="45716" rIns="91432" bIns="45716">
            <a:spAutoFit/>
          </a:bodyPr>
          <a:lstStyle/>
          <a:p>
            <a:pPr marL="285724" indent="-285724">
              <a:buFont typeface="Arial" pitchFamily="34" charset="0"/>
              <a:buChar char="•"/>
            </a:pPr>
            <a:r>
              <a:rPr lang="en-US" sz="1900" b="1" dirty="0">
                <a:solidFill>
                  <a:srgbClr val="FFFF00"/>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Total direct IT savings of $111 per PC per year</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29% reduction in IT  time spent on OS deployment  </a:t>
            </a:r>
          </a:p>
          <a:p>
            <a:pPr marL="285724" indent="-285724">
              <a:buFont typeface="Arial" pitchFamily="34" charset="0"/>
              <a:buChar char="•"/>
            </a:pPr>
            <a:r>
              <a:rPr lang="en-US" sz="1900" dirty="0">
                <a:solidFill>
                  <a:prstClr val="white"/>
                </a:solidFill>
                <a:effectLst>
                  <a:outerShdw blurRad="38100" dist="38100" dir="2700000" algn="tl">
                    <a:srgbClr val="000000">
                      <a:alpha val="43137"/>
                    </a:srgbClr>
                  </a:outerShdw>
                </a:effectLst>
                <a:latin typeface="Segoe UI" pitchFamily="34" charset="0"/>
                <a:ea typeface="Verdana" pitchFamily="34" charset="0"/>
                <a:cs typeface="Verdana" pitchFamily="34" charset="0"/>
              </a:rPr>
              <a:t>Estimated 25% fewer helpdesk calls (savings $45/pc/ year)</a:t>
            </a:r>
          </a:p>
        </p:txBody>
      </p:sp>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241" y="1677423"/>
            <a:ext cx="2418806" cy="505063"/>
          </a:xfrm>
          <a:prstGeom prst="roundRect">
            <a:avLst>
              <a:gd name="adj" fmla="val 8594"/>
            </a:avLst>
          </a:prstGeom>
          <a:solidFill>
            <a:srgbClr val="FFFFFF">
              <a:shade val="85000"/>
            </a:srgbClr>
          </a:solidFill>
          <a:ln>
            <a:noFill/>
          </a:ln>
          <a:effectLst/>
          <a:extLst/>
        </p:spPr>
      </p:pic>
      <p:pic>
        <p:nvPicPr>
          <p:cNvPr id="6" name="Picture 4" descr="Baker Till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162" y="1679601"/>
            <a:ext cx="2117416" cy="500706"/>
          </a:xfrm>
          <a:prstGeom prst="roundRect">
            <a:avLst>
              <a:gd name="adj" fmla="val 8594"/>
            </a:avLst>
          </a:prstGeom>
          <a:solidFill>
            <a:srgbClr val="FFFFFF">
              <a:shade val="85000"/>
            </a:srgbClr>
          </a:solidFill>
          <a:ln>
            <a:noFill/>
          </a:ln>
          <a:effectLst/>
          <a:extLst/>
        </p:spPr>
      </p:pic>
      <p:pic>
        <p:nvPicPr>
          <p:cNvPr id="16" name="Picture 15" descr="C:\Users\hdenhouter.EUROPE\AppData\Local\Microsoft\Windows\Temporary Internet Files\Content.Outlook\WPX30BQI\Getr~01_GC_fc_pos_0072.jpg"/>
          <p:cNvPicPr/>
          <p:nvPr/>
        </p:nvPicPr>
        <p:blipFill>
          <a:blip r:embed="rId7" cstate="print"/>
          <a:stretch>
            <a:fillRect/>
          </a:stretch>
        </p:blipFill>
        <p:spPr bwMode="auto">
          <a:xfrm>
            <a:off x="6775357" y="1614900"/>
            <a:ext cx="1528489" cy="630110"/>
          </a:xfrm>
          <a:prstGeom prst="rect">
            <a:avLst/>
          </a:prstGeom>
          <a:effectLst/>
          <a:extLst/>
        </p:spPr>
      </p:pic>
      <p:sp>
        <p:nvSpPr>
          <p:cNvPr id="25" name="Oval 7"/>
          <p:cNvSpPr>
            <a:spLocks noChangeArrowheads="1"/>
          </p:cNvSpPr>
          <p:nvPr/>
        </p:nvSpPr>
        <p:spPr bwMode="auto">
          <a:xfrm>
            <a:off x="297394" y="1095703"/>
            <a:ext cx="2752949" cy="5533697"/>
          </a:xfrm>
          <a:prstGeom prst="roundRect">
            <a:avLst>
              <a:gd name="adj" fmla="val 6804"/>
            </a:avLst>
          </a:prstGeom>
          <a:noFill/>
          <a:ln w="6350" cap="flat" cmpd="sng" algn="ctr">
            <a:solidFill>
              <a:srgbClr val="AFD9FF"/>
            </a:solidFill>
            <a:prstDash val="solid"/>
            <a:round/>
            <a:headEnd type="none" w="med" len="med"/>
            <a:tailEnd type="none" w="med" len="med"/>
          </a:ln>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26" name="Oval 7"/>
          <p:cNvSpPr>
            <a:spLocks noChangeArrowheads="1"/>
          </p:cNvSpPr>
          <p:nvPr/>
        </p:nvSpPr>
        <p:spPr bwMode="auto">
          <a:xfrm>
            <a:off x="3253169" y="1081849"/>
            <a:ext cx="2752949" cy="5533697"/>
          </a:xfrm>
          <a:prstGeom prst="roundRect">
            <a:avLst>
              <a:gd name="adj" fmla="val 6804"/>
            </a:avLst>
          </a:prstGeom>
          <a:noFill/>
          <a:ln w="6350" cap="flat" cmpd="sng" algn="ctr">
            <a:solidFill>
              <a:srgbClr val="AFD9FF"/>
            </a:solidFill>
            <a:prstDash val="solid"/>
            <a:round/>
            <a:headEnd type="none" w="med" len="med"/>
            <a:tailEnd type="none" w="med" len="med"/>
          </a:ln>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27" name="Oval 7"/>
          <p:cNvSpPr>
            <a:spLocks noChangeArrowheads="1"/>
          </p:cNvSpPr>
          <p:nvPr/>
        </p:nvSpPr>
        <p:spPr bwMode="auto">
          <a:xfrm>
            <a:off x="6163126" y="1081850"/>
            <a:ext cx="2752949" cy="5533697"/>
          </a:xfrm>
          <a:prstGeom prst="roundRect">
            <a:avLst>
              <a:gd name="adj" fmla="val 6804"/>
            </a:avLst>
          </a:prstGeom>
          <a:noFill/>
          <a:ln w="6350" cap="flat" cmpd="sng" algn="ctr">
            <a:solidFill>
              <a:srgbClr val="AFD9FF"/>
            </a:solidFill>
            <a:prstDash val="solid"/>
            <a:round/>
            <a:headEnd type="none" w="med" len="med"/>
            <a:tailEnd type="none" w="med" len="med"/>
          </a:ln>
          <a:effectLst/>
          <a:scene3d>
            <a:camera prst="orthographicFront"/>
            <a:lightRig rig="threePt" dir="t"/>
          </a:scene3d>
          <a:sp3d prstMaterial="matte"/>
        </p:spPr>
        <p:txBody>
          <a:bodyPr vert="horz" wrap="square" lIns="182856" tIns="45715" rIns="82294" bIns="0" numCol="1" rtlCol="0" anchor="ctr" anchorCtr="0" compatLnSpc="1">
            <a:prstTxWarp prst="textNoShape">
              <a:avLst/>
            </a:prstTxWarp>
          </a:bodyPr>
          <a:lstStyle/>
          <a:p>
            <a:pPr marL="380935" lvl="1" indent="-395237">
              <a:lnSpc>
                <a:spcPct val="90000"/>
              </a:lnSpc>
              <a:spcAft>
                <a:spcPts val="1620"/>
              </a:spcAft>
              <a:buClr>
                <a:srgbClr val="FFFFFF"/>
              </a:buClr>
              <a:buSzPct val="95000"/>
              <a:tabLst>
                <a:tab pos="513528" algn="l"/>
              </a:tabLst>
              <a:defRPr/>
            </a:pPr>
            <a:endParaRPr lang="en-US" altLang="zh-CN" sz="2000"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sp>
        <p:nvSpPr>
          <p:cNvPr id="9" name="Rectangle 8"/>
          <p:cNvSpPr/>
          <p:nvPr/>
        </p:nvSpPr>
        <p:spPr>
          <a:xfrm>
            <a:off x="88123" y="76200"/>
            <a:ext cx="8827951"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…And realizing significant savings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21915382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Oval 7"/>
          <p:cNvSpPr>
            <a:spLocks noChangeArrowheads="1"/>
          </p:cNvSpPr>
          <p:nvPr/>
        </p:nvSpPr>
        <p:spPr bwMode="auto">
          <a:xfrm>
            <a:off x="297394" y="1676400"/>
            <a:ext cx="5208842" cy="4513968"/>
          </a:xfrm>
          <a:prstGeom prst="roundRect">
            <a:avLst>
              <a:gd name="adj" fmla="val 6804"/>
            </a:avLst>
          </a:prstGeom>
          <a:gradFill flip="none" rotWithShape="1">
            <a:gsLst>
              <a:gs pos="0">
                <a:schemeClr val="accent1">
                  <a:tint val="66000"/>
                  <a:satMod val="160000"/>
                  <a:alpha val="0"/>
                </a:schemeClr>
              </a:gs>
              <a:gs pos="0">
                <a:srgbClr val="6AABF2"/>
              </a:gs>
              <a:gs pos="100000">
                <a:srgbClr val="243E56"/>
              </a:gs>
            </a:gsLst>
            <a:path path="circle">
              <a:fillToRect l="50000" t="50000" r="50000" b="50000"/>
            </a:path>
            <a:tileRect/>
          </a:gradFill>
          <a:ln w="6350" cap="flat" cmpd="sng" algn="ctr">
            <a:solidFill>
              <a:schemeClr val="accent3">
                <a:lumMod val="40000"/>
                <a:lumOff val="60000"/>
              </a:schemeClr>
            </a:solidFill>
            <a:prstDash val="solid"/>
            <a:round/>
            <a:headEnd type="none" w="med" len="med"/>
            <a:tailEnd type="none" w="med" len="med"/>
          </a:ln>
          <a:effectLst>
            <a:outerShdw blurRad="63500" sx="102000" sy="102000" algn="ctr" rotWithShape="0">
              <a:prstClr val="black">
                <a:alpha val="40000"/>
              </a:prstClr>
            </a:outerShdw>
          </a:effectLst>
          <a:scene3d>
            <a:camera prst="orthographicFront"/>
            <a:lightRig rig="threePt" dir="t"/>
          </a:scene3d>
          <a:sp3d prstMaterial="matte"/>
        </p:spPr>
        <p:txBody>
          <a:bodyPr vert="horz" wrap="square" lIns="182880" tIns="457200" rIns="82302" bIns="0" numCol="1" rtlCol="0" anchor="t" anchorCtr="0" compatLnSpc="1">
            <a:prstTxWarp prst="textNoShape">
              <a:avLst/>
            </a:prstTxWarp>
          </a:bodyPr>
          <a:lstStyle/>
          <a:p>
            <a:pPr marL="14288" lvl="1" indent="-28575" algn="ctr" fontAlgn="base">
              <a:lnSpc>
                <a:spcPct val="90000"/>
              </a:lnSpc>
              <a:spcBef>
                <a:spcPct val="0"/>
              </a:spcBef>
              <a:spcAft>
                <a:spcPts val="1620"/>
              </a:spcAft>
              <a:buClr>
                <a:srgbClr val="FFFFFF"/>
              </a:buClr>
              <a:buSzPct val="95000"/>
              <a:tabLst>
                <a:tab pos="513574" algn="l"/>
              </a:tabLst>
              <a:defRPr/>
            </a:pPr>
            <a:endParaRPr lang="en-US" altLang="zh-CN" dirty="0">
              <a:ln w="3175">
                <a:noFill/>
              </a:ln>
              <a:gradFill flip="none" rotWithShape="1">
                <a:gsLst>
                  <a:gs pos="0">
                    <a:prstClr val="black">
                      <a:shade val="30000"/>
                      <a:satMod val="115000"/>
                    </a:prstClr>
                  </a:gs>
                  <a:gs pos="50000">
                    <a:prstClr val="black">
                      <a:shade val="67500"/>
                      <a:satMod val="115000"/>
                    </a:prstClr>
                  </a:gs>
                  <a:gs pos="100000">
                    <a:prstClr val="black">
                      <a:shade val="100000"/>
                      <a:satMod val="115000"/>
                    </a:prstClr>
                  </a:gs>
                </a:gsLst>
                <a:lin ang="16200000" scaled="1"/>
                <a:tileRect/>
              </a:gradFill>
              <a:effectLst>
                <a:outerShdw blurRad="50800" dist="38100" dir="2700000" algn="tl" rotWithShape="0">
                  <a:prstClr val="black">
                    <a:alpha val="40000"/>
                  </a:prstClr>
                </a:outerShdw>
              </a:effectLst>
              <a:latin typeface="Segoe UI" pitchFamily="34" charset="0"/>
              <a:cs typeface="Segoe UI" pitchFamily="34" charset="0"/>
            </a:endParaRPr>
          </a:p>
        </p:txBody>
      </p:sp>
      <p:pic>
        <p:nvPicPr>
          <p:cNvPr id="107" name="Picture 106" descr="CITYOFMIAMI.png"/>
          <p:cNvPicPr>
            <a:picLocks noChangeAspect="1"/>
          </p:cNvPicPr>
          <p:nvPr/>
        </p:nvPicPr>
        <p:blipFill>
          <a:blip r:embed="rId3" cstate="print"/>
          <a:stretch>
            <a:fillRect/>
          </a:stretch>
        </p:blipFill>
        <p:spPr>
          <a:xfrm>
            <a:off x="6745842" y="2209022"/>
            <a:ext cx="1139909" cy="1094313"/>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2122" y="1721005"/>
            <a:ext cx="1383885" cy="3910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9" name="Picture 18" descr="C:\Users\hdenhouter.EUROPE\AppData\Local\Microsoft\Windows\Temporary Internet Files\Content.Outlook\WPX30BQI\Getr~01_GC_fc_pos_0072.jpg"/>
          <p:cNvPicPr>
            <a:picLocks noChangeAspect="1"/>
          </p:cNvPicPr>
          <p:nvPr/>
        </p:nvPicPr>
        <p:blipFill>
          <a:blip r:embed="rId5" cstate="print"/>
          <a:stretch>
            <a:fillRect/>
          </a:stretch>
        </p:blipFill>
        <p:spPr bwMode="auto">
          <a:xfrm>
            <a:off x="7395585" y="1710957"/>
            <a:ext cx="1551408" cy="4873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val="1"/>
            </a:ext>
          </a:extLst>
        </p:spPr>
      </p:pic>
      <p:sp>
        <p:nvSpPr>
          <p:cNvPr id="23" name="Rectangle 22"/>
          <p:cNvSpPr/>
          <p:nvPr/>
        </p:nvSpPr>
        <p:spPr>
          <a:xfrm>
            <a:off x="5867810" y="3369856"/>
            <a:ext cx="2888693" cy="800219"/>
          </a:xfrm>
          <a:prstGeom prst="rect">
            <a:avLst/>
          </a:prstGeom>
        </p:spPr>
        <p:txBody>
          <a:bodyPr wrap="square">
            <a:spAutoFit/>
          </a:bodyPr>
          <a:lstStyle/>
          <a:p>
            <a:pPr algn="ctr"/>
            <a:r>
              <a:rPr lang="en-US" dirty="0" smtClean="0">
                <a:solidFill>
                  <a:prstClr val="white"/>
                </a:solidFill>
                <a:latin typeface="Segoe UI" pitchFamily="34" charset="0"/>
              </a:rPr>
              <a:t>Up to </a:t>
            </a:r>
            <a:r>
              <a:rPr lang="en-US" sz="2800" b="1" dirty="0" smtClean="0">
                <a:solidFill>
                  <a:prstClr val="white"/>
                </a:solidFill>
                <a:latin typeface="Segoe UI" pitchFamily="34" charset="0"/>
              </a:rPr>
              <a:t>20% savings</a:t>
            </a:r>
            <a:br>
              <a:rPr lang="en-US" sz="2800" b="1" dirty="0" smtClean="0">
                <a:solidFill>
                  <a:prstClr val="white"/>
                </a:solidFill>
                <a:latin typeface="Segoe UI" pitchFamily="34" charset="0"/>
              </a:rPr>
            </a:br>
            <a:r>
              <a:rPr lang="en-US" dirty="0" smtClean="0">
                <a:solidFill>
                  <a:prstClr val="white"/>
                </a:solidFill>
                <a:latin typeface="Segoe UI" pitchFamily="34" charset="0"/>
              </a:rPr>
              <a:t>of Direct IT Costs</a:t>
            </a:r>
            <a:endParaRPr lang="en-US" sz="2000" dirty="0">
              <a:solidFill>
                <a:prstClr val="white"/>
              </a:solidFill>
              <a:latin typeface="Segoe UI" pitchFamily="34" charset="0"/>
            </a:endParaRPr>
          </a:p>
        </p:txBody>
      </p:sp>
      <p:sp>
        <p:nvSpPr>
          <p:cNvPr id="26" name="Rectangle 25"/>
          <p:cNvSpPr/>
          <p:nvPr/>
        </p:nvSpPr>
        <p:spPr>
          <a:xfrm>
            <a:off x="5687367" y="4360563"/>
            <a:ext cx="3249579" cy="1298817"/>
          </a:xfrm>
          <a:prstGeom prst="rect">
            <a:avLst/>
          </a:prstGeom>
        </p:spPr>
        <p:txBody>
          <a:bodyPr wrap="square">
            <a:spAutoFit/>
          </a:bodyPr>
          <a:lstStyle/>
          <a:p>
            <a:pPr algn="ctr"/>
            <a:r>
              <a:rPr lang="en-US" sz="2400" b="1" dirty="0" smtClean="0">
                <a:solidFill>
                  <a:prstClr val="white"/>
                </a:solidFill>
                <a:latin typeface="Segoe UI" pitchFamily="34" charset="0"/>
              </a:rPr>
              <a:t>Impressive IT cost </a:t>
            </a:r>
            <a:r>
              <a:rPr lang="en-US" sz="2400" b="1" dirty="0">
                <a:solidFill>
                  <a:prstClr val="white"/>
                </a:solidFill>
                <a:latin typeface="Segoe UI" pitchFamily="34" charset="0"/>
              </a:rPr>
              <a:t>savings with MDOP</a:t>
            </a:r>
          </a:p>
          <a:p>
            <a:pPr algn="ctr">
              <a:lnSpc>
                <a:spcPct val="80000"/>
              </a:lnSpc>
            </a:pPr>
            <a:r>
              <a:rPr lang="en-US" sz="1600" dirty="0" smtClean="0">
                <a:solidFill>
                  <a:prstClr val="white"/>
                </a:solidFill>
                <a:latin typeface="Segoe UI" pitchFamily="34" charset="0"/>
              </a:rPr>
              <a:t> </a:t>
            </a:r>
            <a:r>
              <a:rPr lang="en-US" sz="1100" dirty="0" smtClean="0">
                <a:solidFill>
                  <a:prstClr val="white"/>
                </a:solidFill>
                <a:effectLst>
                  <a:outerShdw blurRad="38100" dist="38100" dir="2700000" algn="tl">
                    <a:srgbClr val="000000">
                      <a:alpha val="43137"/>
                    </a:srgbClr>
                  </a:outerShdw>
                </a:effectLst>
                <a:latin typeface="Segoe UI" pitchFamily="34" charset="0"/>
              </a:rPr>
              <a:t>(Up to $280/ PC total savings  potential with end user  productivity gains of additional $125  annual savings)</a:t>
            </a:r>
            <a:endParaRPr lang="en-US" dirty="0">
              <a:solidFill>
                <a:prstClr val="white"/>
              </a:solidFill>
              <a:latin typeface="Segoe UI" pitchFamily="34" charset="0"/>
            </a:endParaRPr>
          </a:p>
        </p:txBody>
      </p:sp>
      <p:graphicFrame>
        <p:nvGraphicFramePr>
          <p:cNvPr id="75" name="Group 262"/>
          <p:cNvGraphicFramePr>
            <a:graphicFrameLocks/>
          </p:cNvGraphicFramePr>
          <p:nvPr>
            <p:extLst>
              <p:ext uri="{D42A27DB-BD31-4B8C-83A1-F6EECF244321}">
                <p14:modId xmlns:p14="http://schemas.microsoft.com/office/powerpoint/2010/main" val="3694480706"/>
              </p:ext>
            </p:extLst>
          </p:nvPr>
        </p:nvGraphicFramePr>
        <p:xfrm>
          <a:off x="258505" y="1795927"/>
          <a:ext cx="5247731" cy="2802333"/>
        </p:xfrm>
        <a:graphic>
          <a:graphicData uri="http://schemas.openxmlformats.org/drawingml/2006/table">
            <a:tbl>
              <a:tblPr/>
              <a:tblGrid>
                <a:gridCol w="3683133"/>
                <a:gridCol w="1564598"/>
              </a:tblGrid>
              <a:tr h="807241">
                <a:tc>
                  <a:txBody>
                    <a:bodyPr/>
                    <a:lstStyle/>
                    <a:p>
                      <a:pPr marL="0" marR="0" lvl="0" indent="0" algn="ctr" defTabSz="914400" rtl="0" eaLnBrk="1" fontAlgn="base" latinLnBrk="0" hangingPunct="1">
                        <a:lnSpc>
                          <a:spcPct val="87000"/>
                        </a:lnSpc>
                        <a:spcBef>
                          <a:spcPts val="0"/>
                        </a:spcBef>
                        <a:spcAft>
                          <a:spcPts val="0"/>
                        </a:spcAft>
                        <a:buClr>
                          <a:srgbClr val="4772B3"/>
                        </a:buClr>
                        <a:buSzTx/>
                        <a:buFontTx/>
                        <a:buNone/>
                        <a:tabLst/>
                      </a:pPr>
                      <a:endParaRPr kumimoji="0" lang="fr-FR" sz="2800" b="1" i="0" u="none" strike="noStrike" cap="none" normalizeH="0" baseline="0" dirty="0" smtClean="0">
                        <a:ln>
                          <a:noFill/>
                        </a:ln>
                        <a:solidFill>
                          <a:schemeClr val="bg1"/>
                        </a:solidFill>
                        <a:effectLst/>
                        <a:latin typeface="Segoe Light" pitchFamily="34" charset="0"/>
                      </a:endParaRPr>
                    </a:p>
                  </a:txBody>
                  <a:tcPr marL="68598" marR="34299" marT="27432" marB="18288" anchor="ctr" horzOverflow="overflow">
                    <a:lnL w="12700" cmpd="sng">
                      <a:noFill/>
                      <a:prstDash val="solid"/>
                    </a:lnL>
                    <a:lnR w="12700" cmpd="sng">
                      <a:noFill/>
                      <a:prstDash val="solid"/>
                    </a:lnR>
                    <a:lnT w="12700" cmpd="sng">
                      <a:noFill/>
                      <a:prstDash val="soli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87000"/>
                        </a:lnSpc>
                        <a:spcBef>
                          <a:spcPts val="0"/>
                        </a:spcBef>
                        <a:spcAft>
                          <a:spcPts val="0"/>
                        </a:spcAft>
                        <a:buClr>
                          <a:srgbClr val="4772B3"/>
                        </a:buClr>
                        <a:buSzTx/>
                        <a:buFontTx/>
                        <a:buNone/>
                        <a:tabLst/>
                      </a:pPr>
                      <a:endParaRPr kumimoji="0" lang="en-US" sz="2000" b="1" i="0" u="none" strike="noStrike" cap="none" normalizeH="0" baseline="0" dirty="0" smtClean="0">
                        <a:ln>
                          <a:noFill/>
                        </a:ln>
                        <a:solidFill>
                          <a:schemeClr val="bg1"/>
                        </a:solidFill>
                        <a:effectLst/>
                        <a:latin typeface="Segoe UI" pitchFamily="34" charset="0"/>
                      </a:endParaRPr>
                    </a:p>
                    <a:p>
                      <a:pPr marL="0" marR="0" lvl="0" indent="0" algn="ctr" defTabSz="914400" rtl="0" eaLnBrk="1" fontAlgn="base" latinLnBrk="0" hangingPunct="1">
                        <a:lnSpc>
                          <a:spcPct val="87000"/>
                        </a:lnSpc>
                        <a:spcBef>
                          <a:spcPts val="0"/>
                        </a:spcBef>
                        <a:spcAft>
                          <a:spcPts val="0"/>
                        </a:spcAft>
                        <a:buClr>
                          <a:srgbClr val="4772B3"/>
                        </a:buClr>
                        <a:buSzTx/>
                        <a:buFontTx/>
                        <a:buNone/>
                        <a:tabLst/>
                      </a:pPr>
                      <a:r>
                        <a:rPr kumimoji="0" lang="en-US" sz="2000" b="1" i="0" u="none" strike="noStrike" cap="none" normalizeH="0" baseline="0" dirty="0" smtClean="0">
                          <a:ln>
                            <a:noFill/>
                          </a:ln>
                          <a:solidFill>
                            <a:schemeClr val="bg1"/>
                          </a:solidFill>
                          <a:effectLst/>
                          <a:latin typeface="Segoe UI" pitchFamily="34" charset="0"/>
                        </a:rPr>
                        <a:t>Annual Cost </a:t>
                      </a:r>
                    </a:p>
                    <a:p>
                      <a:pPr marL="0" marR="0" lvl="0" indent="0" algn="ctr" defTabSz="914400" rtl="0" eaLnBrk="1" fontAlgn="base" latinLnBrk="0" hangingPunct="1">
                        <a:lnSpc>
                          <a:spcPct val="87000"/>
                        </a:lnSpc>
                        <a:spcBef>
                          <a:spcPts val="0"/>
                        </a:spcBef>
                        <a:spcAft>
                          <a:spcPts val="0"/>
                        </a:spcAft>
                        <a:buClr>
                          <a:srgbClr val="4772B3"/>
                        </a:buClr>
                        <a:buSzTx/>
                        <a:buFontTx/>
                        <a:buNone/>
                        <a:tabLst/>
                      </a:pPr>
                      <a:r>
                        <a:rPr kumimoji="0" lang="en-US" sz="2000" b="1" i="0" u="none" strike="noStrike" cap="none" normalizeH="0" baseline="0" dirty="0" smtClean="0">
                          <a:ln>
                            <a:noFill/>
                          </a:ln>
                          <a:solidFill>
                            <a:schemeClr val="bg1"/>
                          </a:solidFill>
                          <a:effectLst/>
                          <a:latin typeface="Segoe UI" pitchFamily="34" charset="0"/>
                        </a:rPr>
                        <a:t>Savings /PC</a:t>
                      </a:r>
                      <a:endParaRPr kumimoji="0" lang="en-US" sz="1800" b="1" i="0" u="none" strike="noStrike" cap="none" normalizeH="0" baseline="0" dirty="0" smtClean="0">
                        <a:ln>
                          <a:noFill/>
                        </a:ln>
                        <a:solidFill>
                          <a:schemeClr val="bg1"/>
                        </a:solidFill>
                        <a:effectLst/>
                        <a:latin typeface="Segoe UI" pitchFamily="34" charset="0"/>
                      </a:endParaRPr>
                    </a:p>
                  </a:txBody>
                  <a:tcPr marL="34299" marR="34299" marT="27432" marB="18288" anchor="b" horzOverflow="overflow">
                    <a:lnL w="12700" cmpd="sng">
                      <a:noFill/>
                      <a:prstDash val="solid"/>
                    </a:lnL>
                    <a:lnR w="12700" cmpd="sng">
                      <a:noFill/>
                      <a:prstDash val="solid"/>
                    </a:lnR>
                    <a:lnT w="12700" cmpd="sng">
                      <a:noFill/>
                      <a:prstDash val="soli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r>
              <a:tr h="413146">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pPr>
                      <a:r>
                        <a:rPr kumimoji="0" lang="en-US" sz="1800" b="0" u="none" strike="noStrike"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rPr>
                        <a:t>Service Desk</a:t>
                      </a:r>
                      <a:endParaRPr kumimoji="0" lang="en-US" sz="1600" b="0" u="none" strike="noStrike"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ndParaRPr>
                    </a:p>
                  </a:txBody>
                  <a:tcPr marL="68598" marR="137196" marT="27432" marB="18288" anchor="b" horzOverflow="overflow">
                    <a:lnL w="12700" cmpd="sng">
                      <a:noFill/>
                      <a:prstDash val="solid"/>
                    </a:lnL>
                    <a:lnR w="12700" cmpd="sng">
                      <a:noFill/>
                      <a:prstDash val="solid"/>
                    </a:lnR>
                    <a:lnT w="28575" cap="flat" cmpd="sng" algn="ctr">
                      <a:solidFill>
                        <a:srgbClr val="000000"/>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marL="0" marR="0" lvl="0" indent="0" algn="ctr" defTabSz="914400" rtl="0" eaLnBrk="1" fontAlgn="base" latinLnBrk="0" hangingPunct="1">
                        <a:lnSpc>
                          <a:spcPct val="87000"/>
                        </a:lnSpc>
                        <a:spcBef>
                          <a:spcPts val="0"/>
                        </a:spcBef>
                        <a:spcAft>
                          <a:spcPts val="0"/>
                        </a:spcAft>
                        <a:buClr>
                          <a:srgbClr val="4772B3"/>
                        </a:buClr>
                        <a:buSzTx/>
                        <a:buFontTx/>
                        <a:buNone/>
                        <a:tabLst/>
                      </a:pPr>
                      <a:r>
                        <a:rPr kumimoji="0" lang="en-US" sz="1800" b="1" i="0" u="none" strike="noStrike" cap="none" normalizeH="0" baseline="0" dirty="0" smtClean="0">
                          <a:ln>
                            <a:noFill/>
                          </a:ln>
                          <a:gradFill>
                            <a:gsLst>
                              <a:gs pos="0">
                                <a:srgbClr val="101126"/>
                              </a:gs>
                              <a:gs pos="100000">
                                <a:srgbClr val="101126"/>
                              </a:gs>
                            </a:gsLst>
                            <a:path path="circle">
                              <a:fillToRect l="50000" t="50000" r="50000" b="50000"/>
                            </a:path>
                          </a:gradFill>
                          <a:effectLst/>
                          <a:latin typeface="Segoe Condensed" pitchFamily="34" charset="0"/>
                        </a:rPr>
                        <a:t>$36-45</a:t>
                      </a:r>
                    </a:p>
                  </a:txBody>
                  <a:tcPr marL="34299" marR="34299" marT="27432" marB="18288" anchor="b" horzOverflow="overflow">
                    <a:lnL w="12700" cmpd="sng">
                      <a:noFill/>
                      <a:prstDash val="solid"/>
                    </a:lnL>
                    <a:lnR w="12700" cmpd="sng">
                      <a:noFill/>
                      <a:prstDash val="solid"/>
                    </a:lnR>
                    <a:lnT w="28575" cap="flat" cmpd="sng" algn="ctr">
                      <a:solidFill>
                        <a:srgbClr val="000000"/>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r h="501390">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defRPr/>
                      </a:pPr>
                      <a:r>
                        <a:rPr kumimoji="0" lang="en-US" sz="1800" b="0"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Desktop </a:t>
                      </a:r>
                    </a:p>
                    <a:p>
                      <a:pPr marL="228600" marR="0" lvl="0" indent="0" algn="r" defTabSz="914400" rtl="0" eaLnBrk="1" fontAlgn="base" latinLnBrk="0" hangingPunct="1">
                        <a:lnSpc>
                          <a:spcPct val="87000"/>
                        </a:lnSpc>
                        <a:spcBef>
                          <a:spcPts val="0"/>
                        </a:spcBef>
                        <a:spcAft>
                          <a:spcPts val="0"/>
                        </a:spcAft>
                        <a:buClr>
                          <a:srgbClr val="4772B3"/>
                        </a:buClr>
                        <a:buSzTx/>
                        <a:buFontTx/>
                        <a:buNone/>
                        <a:tabLst/>
                        <a:defRPr/>
                      </a:pPr>
                      <a:r>
                        <a:rPr kumimoji="0" lang="en-US" sz="1800" b="0"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Management</a:t>
                      </a:r>
                    </a:p>
                  </a:txBody>
                  <a:tcPr marL="68598" marR="137196"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algn="ctr">
                        <a:lnSpc>
                          <a:spcPct val="87000"/>
                        </a:lnSpc>
                        <a:spcBef>
                          <a:spcPts val="0"/>
                        </a:spcBef>
                        <a:spcAft>
                          <a:spcPts val="0"/>
                        </a:spcAft>
                      </a:pPr>
                      <a:r>
                        <a:rPr lang="en-US" sz="1800" b="1" dirty="0" smtClean="0">
                          <a:gradFill>
                            <a:gsLst>
                              <a:gs pos="0">
                                <a:srgbClr val="101126"/>
                              </a:gs>
                              <a:gs pos="100000">
                                <a:srgbClr val="101126"/>
                              </a:gs>
                            </a:gsLst>
                            <a:path path="circle">
                              <a:fillToRect l="50000" t="50000" r="50000" b="50000"/>
                            </a:path>
                          </a:gradFill>
                          <a:latin typeface="Segoe Condensed" pitchFamily="34" charset="0"/>
                        </a:rPr>
                        <a:t>$25-98</a:t>
                      </a:r>
                      <a:endParaRPr lang="en-US" sz="1800" b="1" dirty="0">
                        <a:gradFill>
                          <a:gsLst>
                            <a:gs pos="0">
                              <a:srgbClr val="101126"/>
                            </a:gs>
                            <a:gs pos="100000">
                              <a:srgbClr val="101126"/>
                            </a:gs>
                          </a:gsLst>
                          <a:path path="circle">
                            <a:fillToRect l="50000" t="50000" r="50000" b="50000"/>
                          </a:path>
                        </a:gradFill>
                        <a:latin typeface="Segoe Condensed" pitchFamily="34" charset="0"/>
                      </a:endParaRPr>
                    </a:p>
                  </a:txBody>
                  <a:tcPr marL="34299" marR="34299"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r h="330517">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defRPr/>
                      </a:pPr>
                      <a:r>
                        <a:rPr kumimoji="0" lang="en-US" sz="1800" b="0"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Deployment &amp; Provisioning</a:t>
                      </a:r>
                    </a:p>
                  </a:txBody>
                  <a:tcPr marL="68598" marR="137196"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algn="ctr">
                        <a:lnSpc>
                          <a:spcPct val="87000"/>
                        </a:lnSpc>
                        <a:spcBef>
                          <a:spcPts val="0"/>
                        </a:spcBef>
                        <a:spcAft>
                          <a:spcPts val="0"/>
                        </a:spcAft>
                      </a:pPr>
                      <a:r>
                        <a:rPr lang="en-US" sz="1800" b="1" dirty="0" smtClean="0">
                          <a:gradFill>
                            <a:gsLst>
                              <a:gs pos="0">
                                <a:srgbClr val="101126"/>
                              </a:gs>
                              <a:gs pos="100000">
                                <a:srgbClr val="101126"/>
                              </a:gs>
                            </a:gsLst>
                            <a:path path="circle">
                              <a:fillToRect l="50000" t="50000" r="50000" b="50000"/>
                            </a:path>
                          </a:gradFill>
                          <a:latin typeface="Segoe Condensed" pitchFamily="34" charset="0"/>
                        </a:rPr>
                        <a:t>$28-61</a:t>
                      </a:r>
                      <a:endParaRPr lang="en-US" sz="1800" b="1" dirty="0">
                        <a:gradFill>
                          <a:gsLst>
                            <a:gs pos="0">
                              <a:srgbClr val="101126"/>
                            </a:gs>
                            <a:gs pos="100000">
                              <a:srgbClr val="101126"/>
                            </a:gs>
                          </a:gsLst>
                          <a:path path="circle">
                            <a:fillToRect l="50000" t="50000" r="50000" b="50000"/>
                          </a:path>
                        </a:gradFill>
                        <a:latin typeface="Segoe Condensed" pitchFamily="34" charset="0"/>
                      </a:endParaRPr>
                    </a:p>
                  </a:txBody>
                  <a:tcPr marL="34299" marR="34299"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r h="330517">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defRPr/>
                      </a:pPr>
                      <a:r>
                        <a:rPr kumimoji="0" lang="en-US" sz="1800" b="0"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Power Savings</a:t>
                      </a:r>
                    </a:p>
                  </a:txBody>
                  <a:tcPr marL="68598" marR="137196"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algn="ctr">
                        <a:lnSpc>
                          <a:spcPct val="87000"/>
                        </a:lnSpc>
                        <a:spcBef>
                          <a:spcPts val="0"/>
                        </a:spcBef>
                        <a:spcAft>
                          <a:spcPts val="0"/>
                        </a:spcAft>
                      </a:pPr>
                      <a:r>
                        <a:rPr lang="en-US" sz="1800" b="1" i="0" dirty="0" smtClean="0">
                          <a:gradFill>
                            <a:gsLst>
                              <a:gs pos="0">
                                <a:srgbClr val="101126"/>
                              </a:gs>
                              <a:gs pos="100000">
                                <a:srgbClr val="101126"/>
                              </a:gs>
                            </a:gsLst>
                            <a:path path="circle">
                              <a:fillToRect l="50000" t="50000" r="50000" b="50000"/>
                            </a:path>
                          </a:gradFill>
                          <a:latin typeface="Segoe Condensed" pitchFamily="34" charset="0"/>
                        </a:rPr>
                        <a:t>$19-45</a:t>
                      </a:r>
                      <a:endParaRPr lang="en-US" sz="1800" b="1" i="0" dirty="0">
                        <a:gradFill>
                          <a:gsLst>
                            <a:gs pos="0">
                              <a:srgbClr val="101126"/>
                            </a:gs>
                            <a:gs pos="100000">
                              <a:srgbClr val="101126"/>
                            </a:gs>
                          </a:gsLst>
                          <a:path path="circle">
                            <a:fillToRect l="50000" t="50000" r="50000" b="50000"/>
                          </a:path>
                        </a:gradFill>
                        <a:latin typeface="Segoe Condensed" pitchFamily="34" charset="0"/>
                      </a:endParaRPr>
                    </a:p>
                  </a:txBody>
                  <a:tcPr marL="34299" marR="34299"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r h="348892">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defRPr/>
                      </a:pPr>
                      <a:r>
                        <a:rPr kumimoji="0" lang="en-US" sz="1800" b="1"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Total  Direct IT Costs Savings </a:t>
                      </a:r>
                    </a:p>
                  </a:txBody>
                  <a:tcPr marL="68598" marR="137196"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algn="ctr">
                        <a:lnSpc>
                          <a:spcPct val="87000"/>
                        </a:lnSpc>
                        <a:spcBef>
                          <a:spcPts val="0"/>
                        </a:spcBef>
                        <a:spcAft>
                          <a:spcPts val="0"/>
                        </a:spcAft>
                      </a:pPr>
                      <a:r>
                        <a:rPr lang="en-US" sz="2400" b="1" i="0" dirty="0" smtClean="0">
                          <a:gradFill>
                            <a:gsLst>
                              <a:gs pos="0">
                                <a:srgbClr val="101126"/>
                              </a:gs>
                              <a:gs pos="100000">
                                <a:srgbClr val="101126"/>
                              </a:gs>
                            </a:gsLst>
                            <a:path path="circle">
                              <a:fillToRect l="50000" t="50000" r="50000" b="50000"/>
                            </a:path>
                          </a:gradFill>
                          <a:latin typeface="Segoe Condensed" pitchFamily="34" charset="0"/>
                        </a:rPr>
                        <a:t>$111-191</a:t>
                      </a:r>
                      <a:endParaRPr lang="en-US" sz="2400" b="1" i="0" dirty="0">
                        <a:gradFill>
                          <a:gsLst>
                            <a:gs pos="0">
                              <a:srgbClr val="101126"/>
                            </a:gs>
                            <a:gs pos="100000">
                              <a:srgbClr val="101126"/>
                            </a:gs>
                          </a:gsLst>
                          <a:path path="circle">
                            <a:fillToRect l="50000" t="50000" r="50000" b="50000"/>
                          </a:path>
                        </a:gradFill>
                        <a:latin typeface="Segoe Condensed" pitchFamily="34" charset="0"/>
                      </a:endParaRPr>
                    </a:p>
                  </a:txBody>
                  <a:tcPr marL="34299" marR="34299"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bl>
          </a:graphicData>
        </a:graphic>
      </p:graphicFrame>
      <p:graphicFrame>
        <p:nvGraphicFramePr>
          <p:cNvPr id="97" name="Group 262"/>
          <p:cNvGraphicFramePr>
            <a:graphicFrameLocks/>
          </p:cNvGraphicFramePr>
          <p:nvPr>
            <p:extLst>
              <p:ext uri="{D42A27DB-BD31-4B8C-83A1-F6EECF244321}">
                <p14:modId xmlns:p14="http://schemas.microsoft.com/office/powerpoint/2010/main" val="2033265978"/>
              </p:ext>
            </p:extLst>
          </p:nvPr>
        </p:nvGraphicFramePr>
        <p:xfrm>
          <a:off x="297394" y="5154120"/>
          <a:ext cx="5208842" cy="682117"/>
        </p:xfrm>
        <a:graphic>
          <a:graphicData uri="http://schemas.openxmlformats.org/drawingml/2006/table">
            <a:tbl>
              <a:tblPr/>
              <a:tblGrid>
                <a:gridCol w="3661657"/>
                <a:gridCol w="1547185"/>
              </a:tblGrid>
              <a:tr h="365760">
                <a:tc>
                  <a:txBody>
                    <a:bodyPr/>
                    <a:lstStyle/>
                    <a:p>
                      <a:pPr marL="228600" marR="0" lvl="0" indent="0" algn="r" defTabSz="914400" rtl="0" eaLnBrk="1" fontAlgn="base" latinLnBrk="0" hangingPunct="1">
                        <a:lnSpc>
                          <a:spcPct val="87000"/>
                        </a:lnSpc>
                        <a:spcBef>
                          <a:spcPts val="0"/>
                        </a:spcBef>
                        <a:spcAft>
                          <a:spcPts val="0"/>
                        </a:spcAft>
                        <a:buClr>
                          <a:srgbClr val="4772B3"/>
                        </a:buClr>
                        <a:buSzTx/>
                        <a:buFontTx/>
                        <a:buNone/>
                        <a:tabLst/>
                      </a:pPr>
                      <a:r>
                        <a:rPr kumimoji="0" lang="en-US" sz="1800" b="1" i="0" u="none" strike="noStrike" kern="1200" cap="none" normalizeH="0" baseline="0" dirty="0" smtClean="0">
                          <a:ln>
                            <a:noFill/>
                          </a:ln>
                          <a:gradFill flip="none" rotWithShape="1">
                            <a:gsLst>
                              <a:gs pos="0">
                                <a:srgbClr val="FFFFFF"/>
                              </a:gs>
                              <a:gs pos="51000">
                                <a:srgbClr val="FFFFFF"/>
                              </a:gs>
                            </a:gsLst>
                            <a:lin ang="5400000" scaled="1"/>
                            <a:tileRect/>
                          </a:gradFill>
                          <a:effectLst/>
                          <a:latin typeface="Segoe Condensed" pitchFamily="34" charset="0"/>
                          <a:ea typeface="+mn-ea"/>
                          <a:cs typeface="+mn-cs"/>
                        </a:rPr>
                        <a:t>Application Management  Best Practices w/ APP-V</a:t>
                      </a:r>
                    </a:p>
                  </a:txBody>
                  <a:tcPr marL="68598" marR="137196"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000000">
                            <a:alpha val="24000"/>
                          </a:srgbClr>
                        </a:gs>
                        <a:gs pos="51000">
                          <a:srgbClr val="000000">
                            <a:alpha val="39000"/>
                          </a:srgbClr>
                        </a:gs>
                        <a:gs pos="100000">
                          <a:srgbClr val="7B7B7B">
                            <a:alpha val="64000"/>
                          </a:srgbClr>
                        </a:gs>
                      </a:gsLst>
                    </a:gradFill>
                  </a:tcPr>
                </a:tc>
                <a:tc>
                  <a:txBody>
                    <a:bodyPr/>
                    <a:lstStyle/>
                    <a:p>
                      <a:pPr algn="ctr">
                        <a:lnSpc>
                          <a:spcPct val="87000"/>
                        </a:lnSpc>
                        <a:spcBef>
                          <a:spcPts val="0"/>
                        </a:spcBef>
                        <a:spcAft>
                          <a:spcPts val="0"/>
                        </a:spcAft>
                      </a:pPr>
                      <a:r>
                        <a:rPr lang="en-US" sz="2400" b="1" dirty="0" smtClean="0">
                          <a:gradFill>
                            <a:gsLst>
                              <a:gs pos="0">
                                <a:srgbClr val="101126"/>
                              </a:gs>
                              <a:gs pos="100000">
                                <a:srgbClr val="101126"/>
                              </a:gs>
                            </a:gsLst>
                            <a:path path="circle">
                              <a:fillToRect l="50000" t="50000" r="50000" b="50000"/>
                            </a:path>
                          </a:gradFill>
                          <a:latin typeface="Segoe Condensed" pitchFamily="34" charset="0"/>
                        </a:rPr>
                        <a:t>Up to $155</a:t>
                      </a:r>
                      <a:endParaRPr lang="en-US" sz="2400" b="1" dirty="0">
                        <a:gradFill>
                          <a:gsLst>
                            <a:gs pos="0">
                              <a:srgbClr val="101126"/>
                            </a:gs>
                            <a:gs pos="100000">
                              <a:srgbClr val="101126"/>
                            </a:gs>
                          </a:gsLst>
                          <a:path path="circle">
                            <a:fillToRect l="50000" t="50000" r="50000" b="50000"/>
                          </a:path>
                        </a:gradFill>
                        <a:latin typeface="Segoe Condensed" pitchFamily="34" charset="0"/>
                      </a:endParaRPr>
                    </a:p>
                  </a:txBody>
                  <a:tcPr marL="34299" marR="34299" marT="27432" marB="18288" anchor="ctr" horzOverflow="overflow">
                    <a:lnL w="12700" cmpd="sng">
                      <a:noFill/>
                      <a:prstDash val="solid"/>
                    </a:lnL>
                    <a:lnR w="12700" cmpd="sng">
                      <a:noFill/>
                      <a:prstDash val="solid"/>
                    </a:lnR>
                    <a:lnT w="3175" cap="flat" cmpd="sng" algn="ctr">
                      <a:solidFill>
                        <a:srgbClr val="101126">
                          <a:alpha val="30196"/>
                        </a:srgbClr>
                      </a:solidFill>
                      <a:prstDash val="solid"/>
                      <a:round/>
                      <a:headEnd type="none" w="med" len="med"/>
                      <a:tailEnd type="none" w="med" len="med"/>
                    </a:lnT>
                    <a:lnB w="3175" cap="flat" cmpd="sng" algn="ctr">
                      <a:solidFill>
                        <a:srgbClr val="101126">
                          <a:alpha val="30196"/>
                        </a:srgbClr>
                      </a:solidFill>
                      <a:prstDash val="solid"/>
                      <a:round/>
                      <a:headEnd type="none" w="med" len="med"/>
                      <a:tailEnd type="none" w="med" len="med"/>
                    </a:lnB>
                    <a:lnTlToBr w="12700" cmpd="sng">
                      <a:noFill/>
                      <a:prstDash val="solid"/>
                    </a:lnTlToBr>
                    <a:lnBlToTr w="12700" cmpd="sng">
                      <a:noFill/>
                      <a:prstDash val="solid"/>
                    </a:lnBlToTr>
                    <a:gradFill>
                      <a:gsLst>
                        <a:gs pos="0">
                          <a:srgbClr val="C4C4C4"/>
                        </a:gs>
                        <a:gs pos="10000">
                          <a:srgbClr val="DBDBDB"/>
                        </a:gs>
                        <a:gs pos="30000">
                          <a:srgbClr val="FFFFFF"/>
                        </a:gs>
                        <a:gs pos="50000">
                          <a:srgbClr val="FFFFFF"/>
                        </a:gs>
                        <a:gs pos="70000">
                          <a:srgbClr val="FFFFFF"/>
                        </a:gs>
                        <a:gs pos="90000">
                          <a:srgbClr val="DBDBDB"/>
                        </a:gs>
                        <a:gs pos="100000">
                          <a:srgbClr val="C4C4C4"/>
                        </a:gs>
                      </a:gsLst>
                    </a:gradFill>
                  </a:tcPr>
                </a:tc>
              </a:tr>
            </a:tbl>
          </a:graphicData>
        </a:graphic>
      </p:graphicFrame>
      <p:sp>
        <p:nvSpPr>
          <p:cNvPr id="85" name="Round Same Side Corner Rectangle 84"/>
          <p:cNvSpPr/>
          <p:nvPr/>
        </p:nvSpPr>
        <p:spPr bwMode="auto">
          <a:xfrm>
            <a:off x="3933950" y="4198535"/>
            <a:ext cx="1572285" cy="506627"/>
          </a:xfrm>
          <a:prstGeom prst="round2SameRect">
            <a:avLst>
              <a:gd name="adj1" fmla="val 16667"/>
              <a:gd name="adj2" fmla="val 11612"/>
            </a:avLst>
          </a:prstGeom>
          <a:noFill/>
          <a:ln w="25400" cmpd="sng">
            <a:solidFill>
              <a:srgbClr val="FFFFFF"/>
            </a:solidFill>
            <a:prstDash val="solid"/>
            <a:headEnd type="none" w="med" len="med"/>
            <a:tailEnd type="none" w="med" len="med"/>
          </a:ln>
          <a:effectLst>
            <a:glow rad="63500">
              <a:srgbClr val="5BCCFF">
                <a:alpha val="40000"/>
              </a:srgbClr>
            </a:glo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sp>
        <p:nvSpPr>
          <p:cNvPr id="101" name="Round Same Side Corner Rectangle 100"/>
          <p:cNvSpPr/>
          <p:nvPr/>
        </p:nvSpPr>
        <p:spPr bwMode="auto">
          <a:xfrm>
            <a:off x="3933951" y="5086095"/>
            <a:ext cx="1572285" cy="847502"/>
          </a:xfrm>
          <a:prstGeom prst="round2SameRect">
            <a:avLst>
              <a:gd name="adj1" fmla="val 16667"/>
              <a:gd name="adj2" fmla="val 11612"/>
            </a:avLst>
          </a:prstGeom>
          <a:noFill/>
          <a:ln w="25400" cmpd="sng">
            <a:solidFill>
              <a:srgbClr val="FFFFFF"/>
            </a:solidFill>
            <a:prstDash val="solid"/>
            <a:headEnd type="none" w="med" len="med"/>
            <a:tailEnd type="none" w="med" len="med"/>
          </a:ln>
          <a:effectLst>
            <a:glow rad="63500">
              <a:srgbClr val="5BCCFF">
                <a:alpha val="40000"/>
              </a:srgbClr>
            </a:glow>
          </a:effectLst>
        </p:spPr>
        <p:style>
          <a:lnRef idx="2">
            <a:schemeClr val="accent6"/>
          </a:lnRef>
          <a:fillRef idx="1">
            <a:schemeClr val="lt1"/>
          </a:fillRef>
          <a:effectRef idx="0">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latin typeface="Segoe UI" pitchFamily="34" charset="0"/>
            </a:endParaRPr>
          </a:p>
        </p:txBody>
      </p:sp>
      <p:pic>
        <p:nvPicPr>
          <p:cNvPr id="103" name="Picture 3" descr="c:\Users\petermck\Pictures\DVD_ART\BoxShots_Logos\Desktop Optimization Pack\Desktop Optimzation Pack for Software Assurance logo r.png"/>
          <p:cNvPicPr>
            <a:picLocks noChangeAspect="1" noChangeArrowheads="1"/>
          </p:cNvPicPr>
          <p:nvPr/>
        </p:nvPicPr>
        <p:blipFill>
          <a:blip r:embed="rId6" cstate="screen">
            <a:lum bright="100000" contrast="-100000"/>
          </a:blip>
          <a:srcRect/>
          <a:stretch>
            <a:fillRect/>
          </a:stretch>
        </p:blipFill>
        <p:spPr bwMode="auto">
          <a:xfrm>
            <a:off x="1458760" y="4659338"/>
            <a:ext cx="2475190" cy="426757"/>
          </a:xfrm>
          <a:prstGeom prst="rect">
            <a:avLst/>
          </a:prstGeom>
          <a:noFill/>
        </p:spPr>
      </p:pic>
      <p:pic>
        <p:nvPicPr>
          <p:cNvPr id="24" name="Picture 2" descr="C:\Documents and Settings\Eva\Desktop\Windows7_h_rgb_r.png"/>
          <p:cNvPicPr>
            <a:picLocks noChangeAspect="1" noChangeArrowheads="1"/>
          </p:cNvPicPr>
          <p:nvPr/>
        </p:nvPicPr>
        <p:blipFill>
          <a:blip r:embed="rId7" cstate="print"/>
          <a:srcRect/>
          <a:stretch>
            <a:fillRect/>
          </a:stretch>
        </p:blipFill>
        <p:spPr bwMode="auto">
          <a:xfrm>
            <a:off x="368481" y="2001597"/>
            <a:ext cx="2533334" cy="400000"/>
          </a:xfrm>
          <a:prstGeom prst="rect">
            <a:avLst/>
          </a:prstGeom>
          <a:noFill/>
        </p:spPr>
      </p:pic>
      <p:sp>
        <p:nvSpPr>
          <p:cNvPr id="6" name="Rectangle 5"/>
          <p:cNvSpPr/>
          <p:nvPr/>
        </p:nvSpPr>
        <p:spPr>
          <a:xfrm>
            <a:off x="321778" y="152400"/>
            <a:ext cx="6612422"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ROI seen by early adopters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206385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495800"/>
          </a:xfrm>
        </p:spPr>
        <p:txBody>
          <a:bodyPr>
            <a:normAutofit fontScale="92500" lnSpcReduction="20000"/>
          </a:bodyPr>
          <a:lstStyle/>
          <a:p>
            <a:r>
              <a:rPr lang="en-AU" dirty="0"/>
              <a:t>Using</a:t>
            </a:r>
            <a:r>
              <a:rPr lang="en-AU" dirty="0" smtClean="0"/>
              <a:t> Your Business Data</a:t>
            </a:r>
          </a:p>
          <a:p>
            <a:r>
              <a:rPr lang="en-AU" dirty="0" smtClean="0"/>
              <a:t>Utilising Our </a:t>
            </a:r>
            <a:r>
              <a:rPr lang="en-AU" dirty="0" err="1"/>
              <a:t>L</a:t>
            </a:r>
            <a:r>
              <a:rPr lang="en-AU" dirty="0" err="1" smtClean="0"/>
              <a:t>earnings</a:t>
            </a:r>
            <a:r>
              <a:rPr lang="en-AU" dirty="0" smtClean="0"/>
              <a:t> from Early Adopters</a:t>
            </a:r>
          </a:p>
          <a:p>
            <a:r>
              <a:rPr lang="en-AU" dirty="0" smtClean="0"/>
              <a:t>Takes into account all cost factors</a:t>
            </a:r>
          </a:p>
          <a:p>
            <a:pPr lvl="1"/>
            <a:r>
              <a:rPr lang="en-AU" dirty="0" smtClean="0"/>
              <a:t>Licensing</a:t>
            </a:r>
          </a:p>
          <a:p>
            <a:pPr lvl="1"/>
            <a:r>
              <a:rPr lang="en-AU" dirty="0" smtClean="0"/>
              <a:t>Hardware Upgrades</a:t>
            </a:r>
          </a:p>
          <a:p>
            <a:pPr lvl="1"/>
            <a:r>
              <a:rPr lang="en-AU" dirty="0" smtClean="0"/>
              <a:t>Application Compatibility</a:t>
            </a:r>
          </a:p>
          <a:p>
            <a:pPr lvl="1"/>
            <a:r>
              <a:rPr lang="en-AU" dirty="0" smtClean="0"/>
              <a:t>Project Costs</a:t>
            </a:r>
          </a:p>
          <a:p>
            <a:r>
              <a:rPr lang="en-AU" dirty="0" smtClean="0"/>
              <a:t>Available in 2 Versions</a:t>
            </a:r>
          </a:p>
          <a:p>
            <a:pPr lvl="1"/>
            <a:r>
              <a:rPr lang="en-AU" dirty="0" smtClean="0"/>
              <a:t>Simple</a:t>
            </a:r>
          </a:p>
          <a:p>
            <a:pPr lvl="1"/>
            <a:r>
              <a:rPr lang="en-AU" dirty="0" smtClean="0"/>
              <a:t>Detailed</a:t>
            </a:r>
            <a:endParaRPr lang="en-AU" dirty="0"/>
          </a:p>
        </p:txBody>
      </p:sp>
      <p:pic>
        <p:nvPicPr>
          <p:cNvPr id="1026" name="Picture 2" descr="http://windowsteamblog.com/cfs-file.ashx/__key/CommunityServer.Blogs.Components.WeblogFiles/springboard/Capture_5F00_6085E4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6055" y="4657800"/>
            <a:ext cx="4777945"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76200"/>
            <a:ext cx="6400800" cy="707886"/>
          </a:xfrm>
          <a:prstGeom prst="rect">
            <a:avLst/>
          </a:prstGeom>
        </p:spPr>
        <p:txBody>
          <a:bodyPr wrap="square">
            <a:sp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Windows 7 ROI Calculator</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715642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par>
                                <p:cTn id="7" presetID="42" presetClass="path" presetSubtype="0" accel="50000" decel="50000" fill="hold" nodeType="withEffect">
                                  <p:stCondLst>
                                    <p:cond delay="0"/>
                                  </p:stCondLst>
                                  <p:childTnLst>
                                    <p:animMotion origin="layout" path="M 4.72222E-6 1.05969E-6 L -0.22205 -0.26238 " pathEditMode="relative" rAng="0" ptsTypes="AA">
                                      <p:cBhvr>
                                        <p:cTn id="8" dur="2000" fill="hold"/>
                                        <p:tgtEl>
                                          <p:spTgt spid="1026"/>
                                        </p:tgtEl>
                                        <p:attrNameLst>
                                          <p:attrName>ppt_x</p:attrName>
                                          <p:attrName>ppt_y</p:attrName>
                                        </p:attrNameLst>
                                      </p:cBhvr>
                                      <p:rCtr x="-11111" y="-13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96824" y="3657600"/>
            <a:ext cx="5486400" cy="842665"/>
          </a:xfrm>
        </p:spPr>
        <p:txBody>
          <a:bodyPr/>
          <a:lstStyle/>
          <a:p>
            <a:r>
              <a:rPr lang="en-AU" sz="2800" dirty="0" smtClean="0"/>
              <a:t>Windows 7 ROI Tool</a:t>
            </a:r>
            <a:endParaRPr lang="en-AU" sz="2800" dirty="0"/>
          </a:p>
        </p:txBody>
      </p:sp>
      <p:sp>
        <p:nvSpPr>
          <p:cNvPr id="6" name="Text Placeholder 3"/>
          <p:cNvSpPr txBox="1">
            <a:spLocks/>
          </p:cNvSpPr>
          <p:nvPr/>
        </p:nvSpPr>
        <p:spPr>
          <a:xfrm>
            <a:off x="533400" y="1981200"/>
            <a:ext cx="7690114" cy="1384994"/>
          </a:xfrm>
          <a:prstGeom prst="rect">
            <a:avLst/>
          </a:prstGeom>
        </p:spPr>
        <p:txBody>
          <a:bodyPr vert="horz" lIns="0" tIns="0" rIns="0" bIns="0" rtlCol="0" anchor="t" anchorCtr="0">
            <a:noAutofit/>
            <a:scene3d>
              <a:camera prst="orthographicFront"/>
              <a:lightRig rig="flat" dir="t"/>
            </a:scene3d>
            <a:sp3d extrusionH="88900" contourW="2540">
              <a:bevelT w="38100" h="31750"/>
              <a:contourClr>
                <a:srgbClr val="F4A234"/>
              </a:contourClr>
            </a:sp3d>
          </a:bodyPr>
          <a:lstStyle>
            <a:lvl1pPr marL="0" indent="0" algn="l" defTabSz="914363" rtl="0" eaLnBrk="1" latinLnBrk="0" hangingPunct="1">
              <a:lnSpc>
                <a:spcPct val="90000"/>
              </a:lnSpc>
              <a:spcBef>
                <a:spcPct val="20000"/>
              </a:spcBef>
              <a:buFont typeface="Arial" pitchFamily="34" charset="0"/>
              <a:buNone/>
              <a:defRPr lang="en-US" sz="12000" b="1" i="1" kern="1200" spc="-770" baseline="0" dirty="0" smtClean="0">
                <a:ln w="11430"/>
                <a:gradFill>
                  <a:gsLst>
                    <a:gs pos="0">
                      <a:schemeClr val="accent2"/>
                    </a:gs>
                    <a:gs pos="37000">
                      <a:schemeClr val="tx1"/>
                    </a:gs>
                    <a:gs pos="71000">
                      <a:schemeClr val="accent2"/>
                    </a:gs>
                  </a:gsLst>
                  <a:lin ang="5400000"/>
                </a:gradFill>
                <a:effectLst>
                  <a:outerShdw blurRad="50800" dist="39000" dir="5460000" algn="tl">
                    <a:srgbClr val="000000">
                      <a:alpha val="38000"/>
                    </a:srgbClr>
                  </a:outerShdw>
                </a:effectLst>
                <a:latin typeface="Segoe UI" pitchFamily="34" charset="0"/>
                <a:ea typeface="+mn-ea"/>
                <a:cs typeface="+mn-cs"/>
              </a:defRPr>
            </a:lvl1pPr>
            <a:lvl2pPr marL="914400" indent="-396875" algn="l" defTabSz="914363" rtl="0" eaLnBrk="1" latinLnBrk="0" hangingPunct="1">
              <a:lnSpc>
                <a:spcPct val="90000"/>
              </a:lnSpc>
              <a:spcBef>
                <a:spcPct val="20000"/>
              </a:spcBef>
              <a:buFontTx/>
              <a:buBlip>
                <a:blip r:embed="rId2"/>
              </a:buBlip>
              <a:defRPr sz="2800" kern="1200">
                <a:solidFill>
                  <a:schemeClr val="tx1"/>
                </a:solidFill>
                <a:latin typeface="Segoe UI" pitchFamily="34" charset="0"/>
                <a:ea typeface="+mn-ea"/>
                <a:cs typeface="+mn-cs"/>
              </a:defRPr>
            </a:lvl2pPr>
            <a:lvl3pPr marL="1258888" indent="-344488"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3pPr>
            <a:lvl4pPr marL="1604963" indent="-346075"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4pPr>
            <a:lvl5pPr marL="1941513" indent="-336550" algn="l" defTabSz="914363" rtl="0" eaLnBrk="1" latinLnBrk="0" hangingPunct="1">
              <a:lnSpc>
                <a:spcPct val="90000"/>
              </a:lnSpc>
              <a:spcBef>
                <a:spcPct val="20000"/>
              </a:spcBef>
              <a:buFontTx/>
              <a:buBlip>
                <a:blip r:embed="rId2"/>
              </a:buBlip>
              <a:defRPr sz="2400" kern="1200">
                <a:solidFill>
                  <a:schemeClr val="tx1"/>
                </a:soli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AU">
                <a:gradFill>
                  <a:gsLst>
                    <a:gs pos="0">
                      <a:srgbClr val="3497AE"/>
                    </a:gs>
                    <a:gs pos="37000">
                      <a:srgbClr val="FFFFFF"/>
                    </a:gs>
                    <a:gs pos="71000">
                      <a:srgbClr val="3497AE"/>
                    </a:gs>
                  </a:gsLst>
                  <a:lin ang="5400000"/>
                </a:gradFill>
                <a:ea typeface="Segoe UI" pitchFamily="34" charset="0"/>
                <a:cs typeface="Segoe UI" pitchFamily="34" charset="0"/>
              </a:rPr>
              <a:t>demo</a:t>
            </a:r>
            <a:r>
              <a:rPr lang="en-AU">
                <a:gradFill>
                  <a:gsLst>
                    <a:gs pos="0">
                      <a:srgbClr val="3497AE"/>
                    </a:gs>
                    <a:gs pos="37000">
                      <a:srgbClr val="FFFFFF"/>
                    </a:gs>
                    <a:gs pos="71000">
                      <a:srgbClr val="3497AE"/>
                    </a:gs>
                  </a:gsLst>
                  <a:lin ang="5400000"/>
                </a:gradFill>
              </a:rPr>
              <a:t> </a:t>
            </a:r>
          </a:p>
        </p:txBody>
      </p:sp>
    </p:spTree>
    <p:extLst>
      <p:ext uri="{BB962C8B-B14F-4D97-AF65-F5344CB8AC3E}">
        <p14:creationId xmlns:p14="http://schemas.microsoft.com/office/powerpoint/2010/main" val="36044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Why Change a Running System?</a:t>
            </a:r>
            <a:endParaRPr lang="en-AU" dirty="0"/>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320120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Poll: Where are you now?</a:t>
            </a:r>
            <a:endParaRPr lang="en-AU" dirty="0"/>
          </a:p>
        </p:txBody>
      </p:sp>
      <p:sp>
        <p:nvSpPr>
          <p:cNvPr id="14" name="Content Placeholder 13"/>
          <p:cNvSpPr>
            <a:spLocks noGrp="1"/>
          </p:cNvSpPr>
          <p:nvPr>
            <p:ph idx="1"/>
          </p:nvPr>
        </p:nvSpPr>
        <p:spPr>
          <a:xfrm>
            <a:off x="457200" y="990600"/>
            <a:ext cx="8229600" cy="5410200"/>
          </a:xfrm>
        </p:spPr>
        <p:txBody>
          <a:bodyPr>
            <a:normAutofit/>
          </a:bodyPr>
          <a:lstStyle/>
          <a:p>
            <a:r>
              <a:rPr lang="en-AU" dirty="0" smtClean="0"/>
              <a:t>Many customers still have a sizeable Windows XP fleet</a:t>
            </a:r>
          </a:p>
          <a:p>
            <a:r>
              <a:rPr lang="en-AU" dirty="0" smtClean="0"/>
              <a:t>Windows XP was introduced 10/2001</a:t>
            </a:r>
          </a:p>
          <a:p>
            <a:r>
              <a:rPr lang="en-AU" dirty="0" smtClean="0"/>
              <a:t>Many changes have happened since then</a:t>
            </a:r>
          </a:p>
          <a:p>
            <a:pPr lvl="1"/>
            <a:r>
              <a:rPr lang="en-AU" dirty="0" smtClean="0"/>
              <a:t>Security Requirements</a:t>
            </a:r>
          </a:p>
          <a:p>
            <a:pPr lvl="2"/>
            <a:r>
              <a:rPr lang="en-AU" dirty="0" smtClean="0"/>
              <a:t>Attack Landscape</a:t>
            </a:r>
          </a:p>
          <a:p>
            <a:pPr lvl="2"/>
            <a:r>
              <a:rPr lang="en-AU" dirty="0" smtClean="0"/>
              <a:t>Admin Rights</a:t>
            </a:r>
          </a:p>
          <a:p>
            <a:pPr lvl="1"/>
            <a:r>
              <a:rPr lang="en-AU" dirty="0" smtClean="0"/>
              <a:t>OS Deployment</a:t>
            </a:r>
          </a:p>
          <a:p>
            <a:pPr lvl="1"/>
            <a:r>
              <a:rPr lang="en-AU" dirty="0" smtClean="0"/>
              <a:t>Application Design</a:t>
            </a:r>
          </a:p>
          <a:p>
            <a:pPr lvl="1"/>
            <a:r>
              <a:rPr lang="en-AU" dirty="0" smtClean="0"/>
              <a:t>16 Bit, anyone?</a:t>
            </a:r>
            <a:endParaRPr lang="en-AU" dirty="0"/>
          </a:p>
        </p:txBody>
      </p:sp>
      <p:grpSp>
        <p:nvGrpSpPr>
          <p:cNvPr id="15" name="Group 14"/>
          <p:cNvGrpSpPr/>
          <p:nvPr/>
        </p:nvGrpSpPr>
        <p:grpSpPr>
          <a:xfrm>
            <a:off x="228600" y="914400"/>
            <a:ext cx="8534400" cy="2514600"/>
            <a:chOff x="228600" y="914400"/>
            <a:chExt cx="8534400" cy="2800200"/>
          </a:xfrm>
        </p:grpSpPr>
        <p:grpSp>
          <p:nvGrpSpPr>
            <p:cNvPr id="10" name="Group 9"/>
            <p:cNvGrpSpPr/>
            <p:nvPr/>
          </p:nvGrpSpPr>
          <p:grpSpPr>
            <a:xfrm>
              <a:off x="4337303" y="914400"/>
              <a:ext cx="899413" cy="2329200"/>
              <a:chOff x="4373303" y="914400"/>
              <a:chExt cx="899413" cy="2329200"/>
            </a:xfrm>
          </p:grpSpPr>
          <p:cxnSp>
            <p:nvCxnSpPr>
              <p:cNvPr id="7" name="Straight Connector 6"/>
              <p:cNvCxnSpPr/>
              <p:nvPr/>
            </p:nvCxnSpPr>
            <p:spPr>
              <a:xfrm flipV="1">
                <a:off x="4800600" y="1186200"/>
                <a:ext cx="0" cy="2057400"/>
              </a:xfrm>
              <a:prstGeom prst="line">
                <a:avLst/>
              </a:prstGeom>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4373303" y="914400"/>
                <a:ext cx="899413" cy="411279"/>
              </a:xfrm>
              <a:prstGeom prst="rect">
                <a:avLst/>
              </a:prstGeom>
              <a:noFill/>
            </p:spPr>
            <p:txBody>
              <a:bodyPr wrap="none" rtlCol="0">
                <a:spAutoFit/>
              </a:bodyPr>
              <a:lstStyle/>
              <a:p>
                <a:r>
                  <a:rPr lang="en-AU" dirty="0" smtClean="0">
                    <a:latin typeface="Segoe UI" pitchFamily="34" charset="0"/>
                  </a:rPr>
                  <a:t>(today)</a:t>
                </a:r>
                <a:endParaRPr lang="en-AU" dirty="0">
                  <a:latin typeface="Segoe UI" pitchFamily="34" charset="0"/>
                </a:endParaRPr>
              </a:p>
            </p:txBody>
          </p:sp>
        </p:grpSp>
        <p:sp>
          <p:nvSpPr>
            <p:cNvPr id="13" name="Rounded Rectangle 12"/>
            <p:cNvSpPr/>
            <p:nvPr/>
          </p:nvSpPr>
          <p:spPr>
            <a:xfrm>
              <a:off x="228600" y="1662486"/>
              <a:ext cx="8534400" cy="58751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dirty="0">
                <a:latin typeface="Segoe UI" pitchFamily="34" charset="0"/>
              </a:endParaRPr>
            </a:p>
          </p:txBody>
        </p:sp>
        <p:graphicFrame>
          <p:nvGraphicFramePr>
            <p:cNvPr id="5" name="Chart 4"/>
            <p:cNvGraphicFramePr/>
            <p:nvPr>
              <p:extLst>
                <p:ext uri="{D42A27DB-BD31-4B8C-83A1-F6EECF244321}">
                  <p14:modId xmlns:p14="http://schemas.microsoft.com/office/powerpoint/2010/main" val="4016193813"/>
                </p:ext>
              </p:extLst>
            </p:nvPr>
          </p:nvGraphicFramePr>
          <p:xfrm>
            <a:off x="450000" y="1073000"/>
            <a:ext cx="8305800" cy="26416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5029200" y="1283732"/>
              <a:ext cx="2194832" cy="37700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AU" sz="1600" dirty="0" smtClean="0">
                  <a:latin typeface="Segoe UI" pitchFamily="34" charset="0"/>
                </a:rPr>
                <a:t>5 ½ months of life left</a:t>
              </a:r>
              <a:endParaRPr lang="en-AU" sz="1600" dirty="0">
                <a:latin typeface="Segoe UI" pitchFamily="34" charset="0"/>
              </a:endParaRPr>
            </a:p>
          </p:txBody>
        </p:sp>
        <p:sp>
          <p:nvSpPr>
            <p:cNvPr id="12" name="TextBox 11"/>
            <p:cNvSpPr txBox="1"/>
            <p:nvPr/>
          </p:nvSpPr>
          <p:spPr>
            <a:xfrm>
              <a:off x="5997014" y="1774686"/>
              <a:ext cx="2034916" cy="37700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AU" sz="1600" dirty="0" smtClean="0">
                  <a:latin typeface="Segoe UI" pitchFamily="34" charset="0"/>
                </a:rPr>
                <a:t>ca. 4 years of life left</a:t>
              </a:r>
              <a:endParaRPr lang="en-AU" sz="1600" dirty="0">
                <a:latin typeface="Segoe UI" pitchFamily="34" charset="0"/>
              </a:endParaRPr>
            </a:p>
          </p:txBody>
        </p:sp>
      </p:grpSp>
    </p:spTree>
    <p:extLst>
      <p:ext uri="{BB962C8B-B14F-4D97-AF65-F5344CB8AC3E}">
        <p14:creationId xmlns:p14="http://schemas.microsoft.com/office/powerpoint/2010/main" val="353257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Effect transition="in" filter="fade">
                                      <p:cBhvr>
                                        <p:cTn id="25" dur="500"/>
                                        <p:tgtEl>
                                          <p:spTgt spid="1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xEl>
                                              <p:pRg st="6" end="6"/>
                                            </p:txEl>
                                          </p:spTgt>
                                        </p:tgtEl>
                                        <p:attrNameLst>
                                          <p:attrName>style.visibility</p:attrName>
                                        </p:attrNameLst>
                                      </p:cBhvr>
                                      <p:to>
                                        <p:strVal val="visible"/>
                                      </p:to>
                                    </p:set>
                                    <p:animEffect transition="in" filter="fade">
                                      <p:cBhvr>
                                        <p:cTn id="28" dur="500"/>
                                        <p:tgtEl>
                                          <p:spTgt spid="14">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animEffect transition="in" filter="fade">
                                      <p:cBhvr>
                                        <p:cTn id="31" dur="500"/>
                                        <p:tgtEl>
                                          <p:spTgt spid="14">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8" end="8"/>
                                            </p:txEl>
                                          </p:spTgt>
                                        </p:tgtEl>
                                        <p:attrNameLst>
                                          <p:attrName>style.visibility</p:attrName>
                                        </p:attrNameLst>
                                      </p:cBhvr>
                                      <p:to>
                                        <p:strVal val="visible"/>
                                      </p:to>
                                    </p:set>
                                    <p:animEffect transition="in" filter="fade">
                                      <p:cBhvr>
                                        <p:cTn id="34"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Managing Remediation Costs</a:t>
            </a:r>
            <a:endPar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p:txBody>
          <a:bodyPr>
            <a:normAutofit fontScale="92500" lnSpcReduction="10000"/>
          </a:bodyPr>
          <a:lstStyle/>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Application remediation can be very expensive:</a:t>
            </a:r>
          </a:p>
          <a:p>
            <a:pPr>
              <a:buClr>
                <a:schemeClr val="bg1"/>
              </a:buClr>
              <a:buFont typeface="Arial" pitchFamily="34" charset="0"/>
              <a:buChar char="•"/>
            </a:pPr>
            <a:r>
              <a:rPr lang="en-AU" dirty="0">
                <a:latin typeface="Segoe UI" pitchFamily="34" charset="0"/>
                <a:ea typeface="Segoe UI" pitchFamily="34" charset="0"/>
                <a:cs typeface="Segoe UI" pitchFamily="34" charset="0"/>
              </a:rPr>
              <a:t>Return on investment  should be considered when remediating.</a:t>
            </a:r>
          </a:p>
          <a:p>
            <a:pPr>
              <a:buClr>
                <a:schemeClr val="bg1"/>
              </a:buClr>
              <a:buFont typeface="Arial" pitchFamily="34" charset="0"/>
              <a:buChar char="•"/>
            </a:pPr>
            <a:r>
              <a:rPr lang="en-AU" dirty="0">
                <a:latin typeface="Segoe UI" pitchFamily="34" charset="0"/>
                <a:ea typeface="Segoe UI" pitchFamily="34" charset="0"/>
                <a:cs typeface="Segoe UI" pitchFamily="34" charset="0"/>
              </a:rPr>
              <a:t>Fewer resources should be spent on lower-priority applications.</a:t>
            </a:r>
          </a:p>
          <a:p>
            <a:pPr>
              <a:buClr>
                <a:schemeClr val="bg1"/>
              </a:buClr>
              <a:buFont typeface="Arial" pitchFamily="34" charset="0"/>
              <a:buChar char="•"/>
            </a:pPr>
            <a:r>
              <a:rPr lang="en-AU" dirty="0">
                <a:latin typeface="Segoe UI" pitchFamily="34" charset="0"/>
                <a:ea typeface="Segoe UI" pitchFamily="34" charset="0"/>
                <a:cs typeface="Segoe UI" pitchFamily="34" charset="0"/>
              </a:rPr>
              <a:t>Set upper limits on remediation spending.</a:t>
            </a:r>
          </a:p>
          <a:p>
            <a:pPr>
              <a:buClr>
                <a:schemeClr val="bg1"/>
              </a:buClr>
              <a:buFont typeface="Arial" pitchFamily="34" charset="0"/>
              <a:buChar char="•"/>
            </a:pPr>
            <a:r>
              <a:rPr lang="en-AU" dirty="0">
                <a:latin typeface="Segoe UI" pitchFamily="34" charset="0"/>
                <a:ea typeface="Segoe UI" pitchFamily="34" charset="0"/>
                <a:cs typeface="Segoe UI" pitchFamily="34" charset="0"/>
              </a:rPr>
              <a:t>When application remediation costs exceed upper limits, then a </a:t>
            </a:r>
            <a:r>
              <a:rPr lang="en-AU" dirty="0" err="1">
                <a:latin typeface="Segoe UI" pitchFamily="34" charset="0"/>
                <a:ea typeface="Segoe UI" pitchFamily="34" charset="0"/>
                <a:cs typeface="Segoe UI" pitchFamily="34" charset="0"/>
              </a:rPr>
              <a:t>fallback</a:t>
            </a:r>
            <a:r>
              <a:rPr lang="en-AU" dirty="0">
                <a:latin typeface="Segoe UI" pitchFamily="34" charset="0"/>
                <a:ea typeface="Segoe UI" pitchFamily="34" charset="0"/>
                <a:cs typeface="Segoe UI" pitchFamily="34" charset="0"/>
              </a:rPr>
              <a:t> solution should be defined.</a:t>
            </a:r>
          </a:p>
          <a:p>
            <a:pPr lvl="1">
              <a:buClr>
                <a:schemeClr val="bg1"/>
              </a:buClr>
              <a:buFont typeface="Arial" pitchFamily="34" charset="0"/>
              <a:buChar char="•"/>
            </a:pPr>
            <a:r>
              <a:rPr lang="en-AU" dirty="0">
                <a:latin typeface="Segoe UI" pitchFamily="34" charset="0"/>
                <a:ea typeface="Segoe UI" pitchFamily="34" charset="0"/>
                <a:cs typeface="Segoe UI" pitchFamily="34" charset="0"/>
              </a:rPr>
              <a:t>Commonly this is MED-V</a:t>
            </a:r>
            <a:endParaRPr lang="en-US" dirty="0">
              <a:latin typeface="Segoe UI" pitchFamily="34" charset="0"/>
              <a:ea typeface="Segoe UI" pitchFamily="34" charset="0"/>
              <a:cs typeface="Segoe UI" pitchFamily="34" charset="0"/>
            </a:endParaRPr>
          </a:p>
          <a:p>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49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Application Control vs. Impact</a:t>
            </a:r>
            <a:endParaRPr lang="en-AU" dirty="0"/>
          </a:p>
        </p:txBody>
      </p:sp>
      <p:grpSp>
        <p:nvGrpSpPr>
          <p:cNvPr id="6" name="Group 5"/>
          <p:cNvGrpSpPr/>
          <p:nvPr/>
        </p:nvGrpSpPr>
        <p:grpSpPr>
          <a:xfrm>
            <a:off x="271148" y="1219200"/>
            <a:ext cx="867696" cy="4875414"/>
            <a:chOff x="271148" y="1219200"/>
            <a:chExt cx="867696" cy="4875414"/>
          </a:xfrm>
        </p:grpSpPr>
        <p:sp>
          <p:nvSpPr>
            <p:cNvPr id="34" name="Right Arrow 33"/>
            <p:cNvSpPr/>
            <p:nvPr/>
          </p:nvSpPr>
          <p:spPr>
            <a:xfrm rot="16200000">
              <a:off x="-1504804" y="3503814"/>
              <a:ext cx="4419600" cy="762000"/>
            </a:xfrm>
            <a:prstGeom prst="rightArrow">
              <a:avLst/>
            </a:prstGeom>
            <a:gradFill>
              <a:gsLst>
                <a:gs pos="0">
                  <a:schemeClr val="accent5">
                    <a:shade val="51000"/>
                    <a:satMod val="130000"/>
                    <a:alpha val="50000"/>
                  </a:schemeClr>
                </a:gs>
                <a:gs pos="80000">
                  <a:schemeClr val="accent5">
                    <a:shade val="93000"/>
                    <a:satMod val="130000"/>
                    <a:alpha val="50000"/>
                  </a:schemeClr>
                </a:gs>
                <a:gs pos="100000">
                  <a:schemeClr val="accent5">
                    <a:shade val="94000"/>
                    <a:satMod val="135000"/>
                    <a:alpha val="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22" name="TextBox 21"/>
            <p:cNvSpPr txBox="1"/>
            <p:nvPr/>
          </p:nvSpPr>
          <p:spPr>
            <a:xfrm>
              <a:off x="271148" y="1219200"/>
              <a:ext cx="867696"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600" dirty="0" err="1" smtClean="0"/>
                <a:t>Inhouse</a:t>
              </a:r>
              <a:endParaRPr lang="en-AU" sz="1600" dirty="0"/>
            </a:p>
          </p:txBody>
        </p:sp>
        <p:sp>
          <p:nvSpPr>
            <p:cNvPr id="24" name="TextBox 23"/>
            <p:cNvSpPr txBox="1"/>
            <p:nvPr/>
          </p:nvSpPr>
          <p:spPr>
            <a:xfrm>
              <a:off x="271148" y="5346412"/>
              <a:ext cx="867696" cy="584775"/>
            </a:xfrm>
            <a:prstGeom prst="rect">
              <a:avLst/>
            </a:prstGeom>
            <a:noFill/>
          </p:spPr>
          <p:txBody>
            <a:bodyPr wrap="square" rtlCol="0">
              <a:spAutoFit/>
            </a:bodyPr>
            <a:lstStyle/>
            <a:p>
              <a:pPr algn="ctr"/>
              <a:r>
                <a:rPr lang="en-AU" sz="1600" dirty="0" smtClean="0">
                  <a:solidFill>
                    <a:schemeClr val="bg1"/>
                  </a:solidFill>
                  <a:effectLst>
                    <a:outerShdw blurRad="38100" dist="38100" dir="2700000" algn="tl">
                      <a:srgbClr val="000000">
                        <a:alpha val="43137"/>
                      </a:srgbClr>
                    </a:outerShdw>
                  </a:effectLst>
                </a:rPr>
                <a:t>Ad-Hoc Macro</a:t>
              </a:r>
              <a:endParaRPr lang="en-AU" sz="1600"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a:off x="271148" y="4212980"/>
              <a:ext cx="867696" cy="461665"/>
            </a:xfrm>
            <a:prstGeom prst="rect">
              <a:avLst/>
            </a:prstGeom>
            <a:noFill/>
          </p:spPr>
          <p:txBody>
            <a:bodyPr wrap="square" rtlCol="0">
              <a:spAutoFit/>
            </a:bodyPr>
            <a:lstStyle/>
            <a:p>
              <a:pPr algn="ctr"/>
              <a:r>
                <a:rPr lang="en-AU" sz="1200" dirty="0" smtClean="0">
                  <a:solidFill>
                    <a:schemeClr val="bg1"/>
                  </a:solidFill>
                  <a:effectLst>
                    <a:outerShdw blurRad="38100" dist="38100" dir="2700000" algn="tl">
                      <a:srgbClr val="000000">
                        <a:alpha val="43137"/>
                      </a:srgbClr>
                    </a:outerShdw>
                  </a:effectLst>
                </a:rPr>
                <a:t>Ongoing Ownership</a:t>
              </a:r>
              <a:endParaRPr lang="en-AU" sz="1200" dirty="0">
                <a:solidFill>
                  <a:schemeClr val="bg1"/>
                </a:solidFill>
                <a:effectLst>
                  <a:outerShdw blurRad="38100" dist="38100" dir="2700000" algn="tl">
                    <a:srgbClr val="000000">
                      <a:alpha val="43137"/>
                    </a:srgbClr>
                  </a:outerShdw>
                </a:effectLst>
              </a:endParaRPr>
            </a:p>
          </p:txBody>
        </p:sp>
        <p:sp>
          <p:nvSpPr>
            <p:cNvPr id="27" name="TextBox 26"/>
            <p:cNvSpPr txBox="1"/>
            <p:nvPr/>
          </p:nvSpPr>
          <p:spPr>
            <a:xfrm>
              <a:off x="271148" y="2956438"/>
              <a:ext cx="867696" cy="584775"/>
            </a:xfrm>
            <a:prstGeom prst="rect">
              <a:avLst/>
            </a:prstGeom>
            <a:noFill/>
          </p:spPr>
          <p:txBody>
            <a:bodyPr wrap="square" rtlCol="0">
              <a:spAutoFit/>
            </a:bodyPr>
            <a:lstStyle/>
            <a:p>
              <a:pPr algn="ctr"/>
              <a:r>
                <a:rPr lang="en-AU" sz="1600" dirty="0" smtClean="0">
                  <a:solidFill>
                    <a:schemeClr val="bg1"/>
                  </a:solidFill>
                  <a:effectLst>
                    <a:outerShdw blurRad="38100" dist="38100" dir="2700000" algn="tl">
                      <a:srgbClr val="000000">
                        <a:alpha val="43137"/>
                      </a:srgbClr>
                    </a:outerShdw>
                  </a:effectLst>
                </a:rPr>
                <a:t>Release Mgmt</a:t>
              </a:r>
              <a:endParaRPr lang="en-AU" sz="1600" dirty="0">
                <a:solidFill>
                  <a:schemeClr val="bg1"/>
                </a:solidFill>
                <a:effectLst>
                  <a:outerShdw blurRad="38100" dist="38100" dir="2700000" algn="tl">
                    <a:srgbClr val="000000">
                      <a:alpha val="43137"/>
                    </a:srgbClr>
                  </a:outerShdw>
                </a:effectLst>
              </a:endParaRPr>
            </a:p>
          </p:txBody>
        </p:sp>
        <p:sp>
          <p:nvSpPr>
            <p:cNvPr id="28" name="TextBox 27"/>
            <p:cNvSpPr txBox="1"/>
            <p:nvPr/>
          </p:nvSpPr>
          <p:spPr>
            <a:xfrm>
              <a:off x="271148" y="1699896"/>
              <a:ext cx="867696" cy="584775"/>
            </a:xfrm>
            <a:prstGeom prst="rect">
              <a:avLst/>
            </a:prstGeom>
            <a:noFill/>
          </p:spPr>
          <p:txBody>
            <a:bodyPr wrap="square" rtlCol="0">
              <a:spAutoFit/>
            </a:bodyPr>
            <a:lstStyle/>
            <a:p>
              <a:pPr algn="ctr"/>
              <a:r>
                <a:rPr lang="en-AU" sz="1600" dirty="0" smtClean="0">
                  <a:solidFill>
                    <a:schemeClr val="bg1"/>
                  </a:solidFill>
                  <a:effectLst>
                    <a:outerShdw blurRad="38100" dist="38100" dir="2700000" algn="tl">
                      <a:srgbClr val="000000">
                        <a:alpha val="43137"/>
                      </a:srgbClr>
                    </a:outerShdw>
                  </a:effectLst>
                </a:rPr>
                <a:t>SDLC</a:t>
              </a:r>
            </a:p>
            <a:p>
              <a:pPr algn="ctr"/>
              <a:r>
                <a:rPr lang="en-AU" sz="1600" dirty="0" smtClean="0">
                  <a:solidFill>
                    <a:schemeClr val="bg1"/>
                  </a:solidFill>
                  <a:effectLst>
                    <a:outerShdw blurRad="38100" dist="38100" dir="2700000" algn="tl">
                      <a:srgbClr val="000000">
                        <a:alpha val="43137"/>
                      </a:srgbClr>
                    </a:outerShdw>
                  </a:effectLst>
                </a:rPr>
                <a:t>ALM</a:t>
              </a:r>
              <a:endParaRPr lang="en-AU" sz="1600" dirty="0">
                <a:solidFill>
                  <a:schemeClr val="bg1"/>
                </a:solidFill>
                <a:effectLst>
                  <a:outerShdw blurRad="38100" dist="38100" dir="2700000" algn="tl">
                    <a:srgbClr val="000000">
                      <a:alpha val="43137"/>
                    </a:srgbClr>
                  </a:outerShdw>
                </a:effectLst>
              </a:endParaRPr>
            </a:p>
          </p:txBody>
        </p:sp>
      </p:grpSp>
      <p:grpSp>
        <p:nvGrpSpPr>
          <p:cNvPr id="7" name="Group 6"/>
          <p:cNvGrpSpPr/>
          <p:nvPr/>
        </p:nvGrpSpPr>
        <p:grpSpPr>
          <a:xfrm>
            <a:off x="1261748" y="1219200"/>
            <a:ext cx="871852" cy="4900296"/>
            <a:chOff x="1261748" y="1219200"/>
            <a:chExt cx="871852" cy="4900296"/>
          </a:xfrm>
        </p:grpSpPr>
        <p:sp>
          <p:nvSpPr>
            <p:cNvPr id="35" name="Right Arrow 34"/>
            <p:cNvSpPr/>
            <p:nvPr/>
          </p:nvSpPr>
          <p:spPr>
            <a:xfrm rot="16200000">
              <a:off x="-514204" y="3528696"/>
              <a:ext cx="4419600" cy="762000"/>
            </a:xfrm>
            <a:prstGeom prst="rightArrow">
              <a:avLst/>
            </a:prstGeom>
            <a:gradFill>
              <a:gsLst>
                <a:gs pos="0">
                  <a:schemeClr val="accent5">
                    <a:shade val="51000"/>
                    <a:satMod val="130000"/>
                    <a:alpha val="50000"/>
                  </a:schemeClr>
                </a:gs>
                <a:gs pos="80000">
                  <a:schemeClr val="accent5">
                    <a:shade val="93000"/>
                    <a:satMod val="130000"/>
                    <a:alpha val="50000"/>
                  </a:schemeClr>
                </a:gs>
                <a:gs pos="100000">
                  <a:schemeClr val="accent5">
                    <a:shade val="94000"/>
                    <a:satMod val="135000"/>
                    <a:alpha val="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23" name="TextBox 22"/>
            <p:cNvSpPr txBox="1"/>
            <p:nvPr/>
          </p:nvSpPr>
          <p:spPr>
            <a:xfrm>
              <a:off x="1261748" y="1219200"/>
              <a:ext cx="867696"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AU" sz="1600" dirty="0" smtClean="0"/>
                <a:t>COTS</a:t>
              </a:r>
              <a:endParaRPr lang="en-AU" sz="1600" dirty="0"/>
            </a:p>
          </p:txBody>
        </p:sp>
        <p:sp>
          <p:nvSpPr>
            <p:cNvPr id="29" name="TextBox 28"/>
            <p:cNvSpPr txBox="1"/>
            <p:nvPr/>
          </p:nvSpPr>
          <p:spPr>
            <a:xfrm>
              <a:off x="1265904" y="5346411"/>
              <a:ext cx="867696" cy="523220"/>
            </a:xfrm>
            <a:prstGeom prst="rect">
              <a:avLst/>
            </a:prstGeom>
            <a:noFill/>
          </p:spPr>
          <p:txBody>
            <a:bodyPr wrap="square" rtlCol="0">
              <a:spAutoFit/>
            </a:bodyPr>
            <a:lstStyle/>
            <a:p>
              <a:pPr algn="ctr"/>
              <a:r>
                <a:rPr lang="en-AU" sz="1400" dirty="0" smtClean="0">
                  <a:solidFill>
                    <a:schemeClr val="bg1"/>
                  </a:solidFill>
                  <a:effectLst>
                    <a:outerShdw blurRad="38100" dist="38100" dir="2700000" algn="tl">
                      <a:srgbClr val="000000">
                        <a:alpha val="43137"/>
                      </a:srgbClr>
                    </a:outerShdw>
                  </a:effectLst>
                </a:rPr>
                <a:t>One-off purchase</a:t>
              </a:r>
              <a:endParaRPr lang="en-AU" sz="1400" dirty="0">
                <a:solidFill>
                  <a:schemeClr val="bg1"/>
                </a:solidFill>
                <a:effectLst>
                  <a:outerShdw blurRad="38100" dist="38100" dir="2700000" algn="tl">
                    <a:srgbClr val="000000">
                      <a:alpha val="43137"/>
                    </a:srgbClr>
                  </a:outerShdw>
                </a:effectLst>
              </a:endParaRPr>
            </a:p>
          </p:txBody>
        </p:sp>
        <p:sp>
          <p:nvSpPr>
            <p:cNvPr id="30" name="TextBox 29"/>
            <p:cNvSpPr txBox="1"/>
            <p:nvPr/>
          </p:nvSpPr>
          <p:spPr>
            <a:xfrm>
              <a:off x="1265904" y="4212979"/>
              <a:ext cx="867696" cy="461665"/>
            </a:xfrm>
            <a:prstGeom prst="rect">
              <a:avLst/>
            </a:prstGeom>
            <a:noFill/>
          </p:spPr>
          <p:txBody>
            <a:bodyPr wrap="square" rtlCol="0">
              <a:spAutoFit/>
            </a:bodyPr>
            <a:lstStyle/>
            <a:p>
              <a:pPr algn="ctr"/>
              <a:r>
                <a:rPr lang="en-AU" sz="1200" dirty="0" smtClean="0">
                  <a:solidFill>
                    <a:schemeClr val="bg1"/>
                  </a:solidFill>
                  <a:effectLst>
                    <a:outerShdw blurRad="38100" dist="38100" dir="2700000" algn="tl">
                      <a:srgbClr val="000000">
                        <a:alpha val="43137"/>
                      </a:srgbClr>
                    </a:outerShdw>
                  </a:effectLst>
                </a:rPr>
                <a:t>Ongoing Ownership</a:t>
              </a:r>
              <a:endParaRPr lang="en-AU" sz="1200" dirty="0">
                <a:solidFill>
                  <a:schemeClr val="bg1"/>
                </a:solidFill>
                <a:effectLst>
                  <a:outerShdw blurRad="38100" dist="38100" dir="2700000" algn="tl">
                    <a:srgbClr val="000000">
                      <a:alpha val="43137"/>
                    </a:srgbClr>
                  </a:outerShdw>
                </a:effectLst>
              </a:endParaRPr>
            </a:p>
          </p:txBody>
        </p:sp>
        <p:sp>
          <p:nvSpPr>
            <p:cNvPr id="31" name="TextBox 30"/>
            <p:cNvSpPr txBox="1"/>
            <p:nvPr/>
          </p:nvSpPr>
          <p:spPr>
            <a:xfrm>
              <a:off x="1265904" y="2956437"/>
              <a:ext cx="867696" cy="830997"/>
            </a:xfrm>
            <a:prstGeom prst="rect">
              <a:avLst/>
            </a:prstGeom>
            <a:noFill/>
          </p:spPr>
          <p:txBody>
            <a:bodyPr wrap="square" rtlCol="0">
              <a:spAutoFit/>
            </a:bodyPr>
            <a:lstStyle/>
            <a:p>
              <a:pPr algn="ctr"/>
              <a:r>
                <a:rPr lang="en-AU" sz="1600" dirty="0" smtClean="0">
                  <a:solidFill>
                    <a:schemeClr val="bg1"/>
                  </a:solidFill>
                  <a:effectLst>
                    <a:outerShdw blurRad="38100" dist="38100" dir="2700000" algn="tl">
                      <a:srgbClr val="000000">
                        <a:alpha val="43137"/>
                      </a:srgbClr>
                    </a:outerShdw>
                  </a:effectLst>
                </a:rPr>
                <a:t>Planned Update Cycle</a:t>
              </a:r>
              <a:endParaRPr lang="en-AU" sz="1600" dirty="0">
                <a:solidFill>
                  <a:schemeClr val="bg1"/>
                </a:solidFill>
                <a:effectLst>
                  <a:outerShdw blurRad="38100" dist="38100" dir="2700000" algn="tl">
                    <a:srgbClr val="000000">
                      <a:alpha val="43137"/>
                    </a:srgbClr>
                  </a:outerShdw>
                </a:effectLst>
              </a:endParaRPr>
            </a:p>
          </p:txBody>
        </p:sp>
        <p:sp>
          <p:nvSpPr>
            <p:cNvPr id="32" name="TextBox 31"/>
            <p:cNvSpPr txBox="1"/>
            <p:nvPr/>
          </p:nvSpPr>
          <p:spPr>
            <a:xfrm>
              <a:off x="1265904" y="1699895"/>
              <a:ext cx="867696" cy="738664"/>
            </a:xfrm>
            <a:prstGeom prst="rect">
              <a:avLst/>
            </a:prstGeom>
            <a:noFill/>
          </p:spPr>
          <p:txBody>
            <a:bodyPr wrap="square" rtlCol="0">
              <a:spAutoFit/>
            </a:bodyPr>
            <a:lstStyle/>
            <a:p>
              <a:pPr algn="ctr"/>
              <a:r>
                <a:rPr lang="en-AU" sz="1400" dirty="0" smtClean="0">
                  <a:solidFill>
                    <a:schemeClr val="bg1"/>
                  </a:solidFill>
                  <a:effectLst>
                    <a:outerShdw blurRad="38100" dist="38100" dir="2700000" algn="tl">
                      <a:srgbClr val="000000">
                        <a:alpha val="43137"/>
                      </a:srgbClr>
                    </a:outerShdw>
                  </a:effectLst>
                </a:rPr>
                <a:t>Active Service Contract</a:t>
              </a:r>
              <a:endParaRPr lang="en-AU" sz="1400" dirty="0">
                <a:solidFill>
                  <a:schemeClr val="bg1"/>
                </a:solidFill>
                <a:effectLst>
                  <a:outerShdw blurRad="38100" dist="38100" dir="2700000" algn="tl">
                    <a:srgbClr val="000000">
                      <a:alpha val="43137"/>
                    </a:srgbClr>
                  </a:outerShdw>
                </a:effectLst>
              </a:endParaRPr>
            </a:p>
          </p:txBody>
        </p:sp>
      </p:grpSp>
      <p:grpSp>
        <p:nvGrpSpPr>
          <p:cNvPr id="37" name="Group 36"/>
          <p:cNvGrpSpPr/>
          <p:nvPr/>
        </p:nvGrpSpPr>
        <p:grpSpPr>
          <a:xfrm>
            <a:off x="2282920" y="1447800"/>
            <a:ext cx="6632480" cy="5278398"/>
            <a:chOff x="2282920" y="1447800"/>
            <a:chExt cx="6632480" cy="5278398"/>
          </a:xfrm>
        </p:grpSpPr>
        <p:graphicFrame>
          <p:nvGraphicFramePr>
            <p:cNvPr id="16" name="Chart 15"/>
            <p:cNvGraphicFramePr/>
            <p:nvPr>
              <p:extLst>
                <p:ext uri="{D42A27DB-BD31-4B8C-83A1-F6EECF244321}">
                  <p14:modId xmlns:p14="http://schemas.microsoft.com/office/powerpoint/2010/main" val="4244005361"/>
                </p:ext>
              </p:extLst>
            </p:nvPr>
          </p:nvGraphicFramePr>
          <p:xfrm>
            <a:off x="2514600" y="1447800"/>
            <a:ext cx="6400800" cy="4775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2652252" y="6094614"/>
              <a:ext cx="1995948" cy="369332"/>
            </a:xfrm>
            <a:prstGeom prst="rect">
              <a:avLst/>
            </a:prstGeom>
            <a:noFill/>
          </p:spPr>
          <p:txBody>
            <a:bodyPr wrap="square" rtlCol="0">
              <a:spAutoFit/>
            </a:bodyPr>
            <a:lstStyle/>
            <a:p>
              <a:pPr algn="ctr"/>
              <a:r>
                <a:rPr lang="en-AU" dirty="0" smtClean="0">
                  <a:solidFill>
                    <a:schemeClr val="bg1"/>
                  </a:solidFill>
                  <a:effectLst>
                    <a:outerShdw blurRad="38100" dist="38100" dir="2700000" algn="tl">
                      <a:srgbClr val="000000">
                        <a:alpha val="43137"/>
                      </a:srgbClr>
                    </a:outerShdw>
                  </a:effectLst>
                </a:rPr>
                <a:t>Low</a:t>
              </a:r>
              <a:endParaRPr lang="en-AU"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4717026" y="6094614"/>
              <a:ext cx="1995948" cy="369332"/>
            </a:xfrm>
            <a:prstGeom prst="rect">
              <a:avLst/>
            </a:prstGeom>
            <a:noFill/>
          </p:spPr>
          <p:txBody>
            <a:bodyPr wrap="square" rtlCol="0">
              <a:spAutoFit/>
            </a:bodyPr>
            <a:lstStyle/>
            <a:p>
              <a:pPr algn="ctr"/>
              <a:r>
                <a:rPr lang="en-AU" dirty="0" smtClean="0">
                  <a:solidFill>
                    <a:schemeClr val="bg1"/>
                  </a:solidFill>
                  <a:effectLst>
                    <a:outerShdw blurRad="38100" dist="38100" dir="2700000" algn="tl">
                      <a:srgbClr val="000000">
                        <a:alpha val="43137"/>
                      </a:srgbClr>
                    </a:outerShdw>
                  </a:effectLst>
                </a:rPr>
                <a:t>Medium</a:t>
              </a:r>
              <a:endParaRPr lang="en-AU"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6781801" y="6094614"/>
              <a:ext cx="1995947" cy="369332"/>
            </a:xfrm>
            <a:prstGeom prst="rect">
              <a:avLst/>
            </a:prstGeom>
            <a:noFill/>
          </p:spPr>
          <p:txBody>
            <a:bodyPr wrap="square" rtlCol="0">
              <a:spAutoFit/>
            </a:bodyPr>
            <a:lstStyle/>
            <a:p>
              <a:pPr algn="ctr"/>
              <a:r>
                <a:rPr lang="en-AU" dirty="0" smtClean="0">
                  <a:solidFill>
                    <a:schemeClr val="bg1"/>
                  </a:solidFill>
                  <a:effectLst>
                    <a:outerShdw blurRad="38100" dist="38100" dir="2700000" algn="tl">
                      <a:srgbClr val="000000">
                        <a:alpha val="43137"/>
                      </a:srgbClr>
                    </a:outerShdw>
                  </a:effectLst>
                </a:rPr>
                <a:t>High</a:t>
              </a:r>
              <a:endParaRPr lang="en-AU"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2652252" y="6356866"/>
              <a:ext cx="6125496" cy="369332"/>
            </a:xfrm>
            <a:prstGeom prst="rect">
              <a:avLst/>
            </a:prstGeom>
            <a:noFill/>
          </p:spPr>
          <p:txBody>
            <a:bodyPr wrap="square" rtlCol="0">
              <a:spAutoFit/>
            </a:bodyPr>
            <a:lstStyle/>
            <a:p>
              <a:pPr algn="ctr"/>
              <a:r>
                <a:rPr lang="en-AU" dirty="0" smtClean="0">
                  <a:solidFill>
                    <a:schemeClr val="bg1"/>
                  </a:solidFill>
                  <a:effectLst>
                    <a:outerShdw blurRad="38100" dist="38100" dir="2700000" algn="tl">
                      <a:srgbClr val="000000">
                        <a:alpha val="43137"/>
                      </a:srgbClr>
                    </a:outerShdw>
                  </a:effectLst>
                </a:rPr>
                <a:t>Business Impact of Application</a:t>
              </a:r>
              <a:endParaRPr lang="en-AU"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rot="16200000">
              <a:off x="199156" y="3641518"/>
              <a:ext cx="4536860" cy="369332"/>
            </a:xfrm>
            <a:prstGeom prst="rect">
              <a:avLst/>
            </a:prstGeom>
            <a:noFill/>
          </p:spPr>
          <p:txBody>
            <a:bodyPr wrap="square" rtlCol="0">
              <a:spAutoFit/>
            </a:bodyPr>
            <a:lstStyle/>
            <a:p>
              <a:pPr algn="ctr"/>
              <a:r>
                <a:rPr lang="en-AU" dirty="0" smtClean="0">
                  <a:solidFill>
                    <a:schemeClr val="bg1"/>
                  </a:solidFill>
                  <a:effectLst>
                    <a:outerShdw blurRad="38100" dist="38100" dir="2700000" algn="tl">
                      <a:srgbClr val="000000">
                        <a:alpha val="43137"/>
                      </a:srgbClr>
                    </a:outerShdw>
                  </a:effectLst>
                </a:rPr>
                <a:t>Level of Control</a:t>
              </a:r>
              <a:endParaRPr lang="en-AU" dirty="0">
                <a:solidFill>
                  <a:schemeClr val="bg1"/>
                </a:solidFill>
                <a:effectLst>
                  <a:outerShdw blurRad="38100" dist="38100" dir="2700000" algn="tl">
                    <a:srgbClr val="000000">
                      <a:alpha val="43137"/>
                    </a:srgbClr>
                  </a:outerShdw>
                </a:effectLst>
              </a:endParaRPr>
            </a:p>
          </p:txBody>
        </p:sp>
      </p:grpSp>
      <p:sp>
        <p:nvSpPr>
          <p:cNvPr id="3" name="Oval 2"/>
          <p:cNvSpPr/>
          <p:nvPr/>
        </p:nvSpPr>
        <p:spPr>
          <a:xfrm rot="19439546">
            <a:off x="2049158" y="3269258"/>
            <a:ext cx="7391081" cy="118903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AU" dirty="0" smtClean="0"/>
              <a:t>“Comfort Zone”</a:t>
            </a:r>
            <a:endParaRPr lang="en-AU" dirty="0"/>
          </a:p>
        </p:txBody>
      </p:sp>
      <p:sp>
        <p:nvSpPr>
          <p:cNvPr id="4" name="Oval 3"/>
          <p:cNvSpPr/>
          <p:nvPr/>
        </p:nvSpPr>
        <p:spPr>
          <a:xfrm>
            <a:off x="2697725" y="1680500"/>
            <a:ext cx="2401527" cy="19771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AU" dirty="0" smtClean="0"/>
              <a:t>Over-Engineered</a:t>
            </a:r>
            <a:endParaRPr lang="en-AU" dirty="0"/>
          </a:p>
        </p:txBody>
      </p:sp>
      <p:sp>
        <p:nvSpPr>
          <p:cNvPr id="25" name="Oval 24"/>
          <p:cNvSpPr/>
          <p:nvPr/>
        </p:nvSpPr>
        <p:spPr>
          <a:xfrm>
            <a:off x="6376221" y="4087193"/>
            <a:ext cx="2401527" cy="19771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AU" dirty="0" smtClean="0"/>
              <a:t>High Risk</a:t>
            </a:r>
            <a:endParaRPr lang="en-AU" dirty="0"/>
          </a:p>
        </p:txBody>
      </p:sp>
      <p:sp>
        <p:nvSpPr>
          <p:cNvPr id="5" name="Oval 4"/>
          <p:cNvSpPr/>
          <p:nvPr/>
        </p:nvSpPr>
        <p:spPr>
          <a:xfrm>
            <a:off x="3234409" y="5346411"/>
            <a:ext cx="457200" cy="457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8" name="Right Arrow 7"/>
          <p:cNvSpPr/>
          <p:nvPr/>
        </p:nvSpPr>
        <p:spPr>
          <a:xfrm rot="16200000">
            <a:off x="5963774" y="3561384"/>
            <a:ext cx="2907853" cy="662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260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4.16667E-6 -2.96296E-6 L 0.42968 -0.00185 " pathEditMode="relative" rAng="0" ptsTypes="AA">
                                      <p:cBhvr>
                                        <p:cTn id="41" dur="4000" fill="hold"/>
                                        <p:tgtEl>
                                          <p:spTgt spid="5"/>
                                        </p:tgtEl>
                                        <p:attrNameLst>
                                          <p:attrName>ppt_x</p:attrName>
                                          <p:attrName>ppt_y</p:attrName>
                                        </p:attrNameLst>
                                      </p:cBhvr>
                                      <p:rCtr x="21476" y="-93"/>
                                    </p:animMotion>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5" grpId="0" animBg="1"/>
      <p:bldP spid="5" grpId="0" animBg="1"/>
      <p:bldP spid="5" grpId="1"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Managing Remediation Technologies</a:t>
            </a:r>
            <a:r>
              <a:rPr lang="en-US" b="1" dirty="0" smtClean="0"/>
              <a:t/>
            </a:r>
            <a:br>
              <a:rPr lang="en-US" b="1" dirty="0" smtClean="0"/>
            </a:br>
            <a:endParaRPr lang="en-US" dirty="0"/>
          </a:p>
        </p:txBody>
      </p:sp>
      <p:sp>
        <p:nvSpPr>
          <p:cNvPr id="3" name="Content Placeholder 2"/>
          <p:cNvSpPr>
            <a:spLocks noGrp="1"/>
          </p:cNvSpPr>
          <p:nvPr>
            <p:ph idx="1"/>
          </p:nvPr>
        </p:nvSpPr>
        <p:spPr>
          <a:xfrm>
            <a:off x="457200" y="533400"/>
            <a:ext cx="8229600" cy="1447800"/>
          </a:xfrm>
        </p:spPr>
        <p:txBody>
          <a:bodyPr/>
          <a:lstStyle/>
          <a:p>
            <a:pPr>
              <a:buClr>
                <a:schemeClr val="bg1"/>
              </a:buClr>
              <a:buFont typeface="Arial" pitchFamily="34" charset="0"/>
              <a:buChar char="•"/>
            </a:pPr>
            <a:r>
              <a:rPr lang="en-US" dirty="0" smtClean="0">
                <a:latin typeface="Segoe UI" pitchFamily="34" charset="0"/>
                <a:ea typeface="Segoe UI" pitchFamily="34" charset="0"/>
                <a:cs typeface="Segoe UI" pitchFamily="34" charset="0"/>
              </a:rPr>
              <a:t>Remediation technologies require business processes</a:t>
            </a:r>
            <a:endParaRPr lang="en-US" dirty="0">
              <a:latin typeface="Segoe UI" pitchFamily="34" charset="0"/>
              <a:ea typeface="Segoe UI" pitchFamily="34" charset="0"/>
              <a:cs typeface="Segoe UI" pitchFamily="34" charset="0"/>
            </a:endParaRPr>
          </a:p>
        </p:txBody>
      </p:sp>
      <p:sp>
        <p:nvSpPr>
          <p:cNvPr id="4" name="Text Placeholder 3"/>
          <p:cNvSpPr>
            <a:spLocks noGrp="1"/>
          </p:cNvSpPr>
          <p:nvPr>
            <p:ph type="body" sz="quarter" idx="4294967295"/>
          </p:nvPr>
        </p:nvSpPr>
        <p:spPr>
          <a:xfrm>
            <a:off x="762000" y="1905000"/>
            <a:ext cx="7780337" cy="4419600"/>
          </a:xfrm>
        </p:spPr>
        <p:txBody>
          <a:bodyPr>
            <a:normAutofit fontScale="92500" lnSpcReduction="20000"/>
          </a:bodyPr>
          <a:lstStyle/>
          <a:p>
            <a:pPr>
              <a:buNone/>
            </a:pPr>
            <a:r>
              <a:rPr lang="en-AU" sz="2600" b="1" dirty="0" smtClean="0">
                <a:latin typeface="Segoe UI" pitchFamily="34" charset="0"/>
                <a:ea typeface="Segoe UI" pitchFamily="34" charset="0"/>
                <a:cs typeface="Segoe UI" pitchFamily="34" charset="0"/>
              </a:rPr>
              <a:t>Possible examples of business processes:</a:t>
            </a:r>
            <a:endParaRPr lang="en-US" sz="2600" b="1" dirty="0" smtClean="0">
              <a:latin typeface="Segoe UI" pitchFamily="34" charset="0"/>
              <a:ea typeface="Segoe UI" pitchFamily="34" charset="0"/>
              <a:cs typeface="Segoe UI" pitchFamily="34" charset="0"/>
            </a:endParaRPr>
          </a:p>
          <a:p>
            <a:pPr lvl="0">
              <a:buClr>
                <a:schemeClr val="bg1"/>
              </a:buClr>
              <a:buFont typeface="Arial" pitchFamily="34" charset="0"/>
              <a:buChar char="•"/>
            </a:pPr>
            <a:r>
              <a:rPr lang="en-AU" dirty="0" smtClean="0">
                <a:latin typeface="Segoe UI" pitchFamily="34" charset="0"/>
                <a:ea typeface="Segoe UI" pitchFamily="34" charset="0"/>
                <a:cs typeface="Segoe UI" pitchFamily="34" charset="0"/>
              </a:rPr>
              <a:t>Establishing application and package versioning standards for remediation</a:t>
            </a:r>
            <a:endParaRPr lang="en-US" dirty="0" smtClean="0">
              <a:latin typeface="Segoe UI" pitchFamily="34" charset="0"/>
              <a:ea typeface="Segoe UI" pitchFamily="34" charset="0"/>
              <a:cs typeface="Segoe UI" pitchFamily="34" charset="0"/>
            </a:endParaRPr>
          </a:p>
          <a:p>
            <a:pPr lvl="0">
              <a:buClr>
                <a:schemeClr val="bg1"/>
              </a:buClr>
              <a:buFont typeface="Arial" pitchFamily="34" charset="0"/>
              <a:buChar char="•"/>
            </a:pPr>
            <a:r>
              <a:rPr lang="en-AU" dirty="0" smtClean="0">
                <a:latin typeface="Segoe UI" pitchFamily="34" charset="0"/>
                <a:ea typeface="Segoe UI" pitchFamily="34" charset="0"/>
                <a:cs typeface="Segoe UI" pitchFamily="34" charset="0"/>
              </a:rPr>
              <a:t>Define a process for updating and deploying a new application compatibility database</a:t>
            </a:r>
            <a:endParaRPr lang="en-US" dirty="0" smtClean="0">
              <a:latin typeface="Segoe UI" pitchFamily="34" charset="0"/>
              <a:ea typeface="Segoe UI" pitchFamily="34" charset="0"/>
              <a:cs typeface="Segoe UI" pitchFamily="34" charset="0"/>
            </a:endParaRPr>
          </a:p>
          <a:p>
            <a:pPr lvl="0">
              <a:buClr>
                <a:schemeClr val="bg1"/>
              </a:buClr>
              <a:buFont typeface="Arial" pitchFamily="34" charset="0"/>
              <a:buChar char="•"/>
            </a:pPr>
            <a:r>
              <a:rPr lang="en-AU" dirty="0" smtClean="0">
                <a:latin typeface="Segoe UI" pitchFamily="34" charset="0"/>
                <a:ea typeface="Segoe UI" pitchFamily="34" charset="0"/>
                <a:cs typeface="Segoe UI" pitchFamily="34" charset="0"/>
              </a:rPr>
              <a:t>Create and maintain an image library for MED-V</a:t>
            </a:r>
            <a:endParaRPr lang="en-US" dirty="0" smtClean="0">
              <a:latin typeface="Segoe UI" pitchFamily="34" charset="0"/>
              <a:ea typeface="Segoe UI" pitchFamily="34" charset="0"/>
              <a:cs typeface="Segoe UI" pitchFamily="34" charset="0"/>
            </a:endParaRPr>
          </a:p>
          <a:p>
            <a:pPr lvl="0">
              <a:buClr>
                <a:schemeClr val="bg1"/>
              </a:buClr>
              <a:buFont typeface="Arial" pitchFamily="34" charset="0"/>
              <a:buChar char="•"/>
            </a:pPr>
            <a:r>
              <a:rPr lang="en-AU" dirty="0" smtClean="0">
                <a:latin typeface="Segoe UI" pitchFamily="34" charset="0"/>
                <a:ea typeface="Segoe UI" pitchFamily="34" charset="0"/>
                <a:cs typeface="Segoe UI" pitchFamily="34" charset="0"/>
              </a:rPr>
              <a:t>Deployment and maintenance of terminal services servers</a:t>
            </a:r>
            <a:endParaRPr lang="en-US" dirty="0" smtClean="0">
              <a:latin typeface="Segoe UI" pitchFamily="34" charset="0"/>
              <a:ea typeface="Segoe UI" pitchFamily="34" charset="0"/>
              <a:cs typeface="Segoe UI" pitchFamily="34" charset="0"/>
            </a:endParaRPr>
          </a:p>
          <a:p>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760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81000" y="1276350"/>
            <a:ext cx="8486775" cy="5256824"/>
          </a:xfrm>
        </p:spPr>
        <p:txBody>
          <a:bodyPr/>
          <a:lstStyle/>
          <a:p>
            <a:pPr>
              <a:buNone/>
            </a:pPr>
            <a:r>
              <a:rPr lang="en-US" sz="2800" b="1" dirty="0" smtClean="0">
                <a:latin typeface="Segoe UI" pitchFamily="34" charset="0"/>
                <a:ea typeface="Segoe UI" pitchFamily="34" charset="0"/>
                <a:cs typeface="Segoe UI" pitchFamily="34" charset="0"/>
              </a:rPr>
              <a:t>Delight Your Users with Performance Gains</a:t>
            </a:r>
          </a:p>
          <a:p>
            <a:pPr lvl="1">
              <a:buFont typeface="Arial" pitchFamily="34" charset="0"/>
              <a:buChar char="•"/>
            </a:pPr>
            <a:r>
              <a:rPr lang="en-US" sz="1600" dirty="0" smtClean="0">
                <a:latin typeface="Segoe UI" pitchFamily="34" charset="0"/>
                <a:ea typeface="Segoe UI" pitchFamily="34" charset="0"/>
                <a:cs typeface="Segoe UI" pitchFamily="34" charset="0"/>
              </a:rPr>
              <a:t>Increase your employees’ overall productivity by making it </a:t>
            </a:r>
            <a:r>
              <a:rPr lang="en-US" sz="1600" b="1" dirty="0" smtClean="0">
                <a:latin typeface="Segoe UI" pitchFamily="34" charset="0"/>
                <a:ea typeface="Segoe UI" pitchFamily="34" charset="0"/>
                <a:cs typeface="Segoe UI" pitchFamily="34" charset="0"/>
              </a:rPr>
              <a:t>faster</a:t>
            </a:r>
            <a:r>
              <a:rPr lang="en-US" sz="1600" dirty="0" smtClean="0">
                <a:latin typeface="Segoe UI" pitchFamily="34" charset="0"/>
                <a:ea typeface="Segoe UI" pitchFamily="34" charset="0"/>
                <a:cs typeface="Segoe UI" pitchFamily="34" charset="0"/>
              </a:rPr>
              <a:t> </a:t>
            </a:r>
            <a:r>
              <a:rPr lang="en-US" sz="1600" b="1" dirty="0" smtClean="0">
                <a:latin typeface="Segoe UI" pitchFamily="34" charset="0"/>
                <a:ea typeface="Segoe UI" pitchFamily="34" charset="0"/>
                <a:cs typeface="Segoe UI" pitchFamily="34" charset="0"/>
              </a:rPr>
              <a:t>and easier </a:t>
            </a:r>
            <a:r>
              <a:rPr lang="en-US" sz="1600" dirty="0" smtClean="0">
                <a:latin typeface="Segoe UI" pitchFamily="34" charset="0"/>
                <a:ea typeface="Segoe UI" pitchFamily="34" charset="0"/>
                <a:cs typeface="Segoe UI" pitchFamily="34" charset="0"/>
              </a:rPr>
              <a:t>to get to the sites and applications your users need.</a:t>
            </a:r>
          </a:p>
          <a:p>
            <a:pPr>
              <a:buNone/>
            </a:pPr>
            <a:r>
              <a:rPr lang="en-US" sz="2800" b="1" dirty="0" smtClean="0">
                <a:latin typeface="Segoe UI" pitchFamily="34" charset="0"/>
                <a:ea typeface="Segoe UI" pitchFamily="34" charset="0"/>
                <a:cs typeface="Segoe UI" pitchFamily="34" charset="0"/>
              </a:rPr>
              <a:t>Improve Security and Reliability</a:t>
            </a:r>
          </a:p>
          <a:p>
            <a:pPr lvl="1">
              <a:buFont typeface="Arial" pitchFamily="34" charset="0"/>
              <a:buChar char="•"/>
            </a:pPr>
            <a:r>
              <a:rPr lang="en-US" sz="1600" dirty="0" smtClean="0">
                <a:latin typeface="Segoe UI" pitchFamily="34" charset="0"/>
                <a:ea typeface="Segoe UI" pitchFamily="34" charset="0"/>
                <a:cs typeface="Segoe UI" pitchFamily="34" charset="0"/>
              </a:rPr>
              <a:t>Built-in anti-phishing and anti-malware features mitigates </a:t>
            </a:r>
            <a:br>
              <a:rPr lang="en-US" sz="1600" dirty="0" smtClean="0">
                <a:latin typeface="Segoe UI" pitchFamily="34" charset="0"/>
                <a:ea typeface="Segoe UI" pitchFamily="34" charset="0"/>
                <a:cs typeface="Segoe UI" pitchFamily="34" charset="0"/>
              </a:rPr>
            </a:br>
            <a:r>
              <a:rPr lang="en-US" sz="1600" dirty="0" smtClean="0">
                <a:latin typeface="Segoe UI" pitchFamily="34" charset="0"/>
                <a:ea typeface="Segoe UI" pitchFamily="34" charset="0"/>
                <a:cs typeface="Segoe UI" pitchFamily="34" charset="0"/>
              </a:rPr>
              <a:t>malicious and social engineering attacks coming from </a:t>
            </a:r>
            <a:br>
              <a:rPr lang="en-US" sz="1600" dirty="0" smtClean="0">
                <a:latin typeface="Segoe UI" pitchFamily="34" charset="0"/>
                <a:ea typeface="Segoe UI" pitchFamily="34" charset="0"/>
                <a:cs typeface="Segoe UI" pitchFamily="34" charset="0"/>
              </a:rPr>
            </a:br>
            <a:r>
              <a:rPr lang="en-US" sz="1600" dirty="0" smtClean="0">
                <a:latin typeface="Segoe UI" pitchFamily="34" charset="0"/>
                <a:ea typeface="Segoe UI" pitchFamily="34" charset="0"/>
                <a:cs typeface="Segoe UI" pitchFamily="34" charset="0"/>
              </a:rPr>
              <a:t>unknown external sites. </a:t>
            </a:r>
          </a:p>
          <a:p>
            <a:pPr lvl="1">
              <a:buFont typeface="Arial" pitchFamily="34" charset="0"/>
              <a:buChar char="•"/>
            </a:pPr>
            <a:r>
              <a:rPr lang="en-US" sz="1600" dirty="0" smtClean="0">
                <a:latin typeface="Segoe UI" pitchFamily="34" charset="0"/>
                <a:ea typeface="Segoe UI" pitchFamily="34" charset="0"/>
                <a:cs typeface="Segoe UI" pitchFamily="34" charset="0"/>
              </a:rPr>
              <a:t>Crashes are isolated in tab to minimize disruptions.</a:t>
            </a:r>
          </a:p>
          <a:p>
            <a:pPr>
              <a:buNone/>
            </a:pPr>
            <a:r>
              <a:rPr lang="en-US" sz="2800" b="1" dirty="0" smtClean="0">
                <a:latin typeface="Segoe UI" pitchFamily="34" charset="0"/>
                <a:ea typeface="Segoe UI" pitchFamily="34" charset="0"/>
                <a:cs typeface="Segoe UI" pitchFamily="34" charset="0"/>
              </a:rPr>
              <a:t>Lower Support Costs thru Standardization</a:t>
            </a:r>
          </a:p>
          <a:p>
            <a:pPr lvl="1">
              <a:buFont typeface="Arial" pitchFamily="34" charset="0"/>
              <a:buChar char="•"/>
            </a:pPr>
            <a:r>
              <a:rPr lang="en-US" sz="1600" dirty="0" smtClean="0">
                <a:latin typeface="Segoe UI" pitchFamily="34" charset="0"/>
                <a:ea typeface="Segoe UI" pitchFamily="34" charset="0"/>
                <a:cs typeface="Segoe UI" pitchFamily="34" charset="0"/>
              </a:rPr>
              <a:t>Standards support in IE8 simplifies web development enable developers to deliver one page that works across browsers.</a:t>
            </a:r>
          </a:p>
          <a:p>
            <a:pPr lvl="1">
              <a:buFont typeface="Arial" pitchFamily="34" charset="0"/>
              <a:buChar char="•"/>
            </a:pPr>
            <a:r>
              <a:rPr lang="en-US" sz="1600" dirty="0" smtClean="0">
                <a:latin typeface="Segoe UI" pitchFamily="34" charset="0"/>
                <a:ea typeface="Segoe UI" pitchFamily="34" charset="0"/>
                <a:cs typeface="Segoe UI" pitchFamily="34" charset="0"/>
              </a:rPr>
              <a:t>An administrative customization toolkit (IEAK) makes it easy to configure a standard deployment package. </a:t>
            </a:r>
          </a:p>
          <a:p>
            <a:pPr lvl="1">
              <a:buFont typeface="Arial" pitchFamily="34" charset="0"/>
              <a:buChar char="•"/>
            </a:pPr>
            <a:r>
              <a:rPr lang="en-US" sz="1600" dirty="0" smtClean="0">
                <a:latin typeface="Segoe UI" pitchFamily="34" charset="0"/>
                <a:ea typeface="Segoe UI" pitchFamily="34" charset="0"/>
                <a:cs typeface="Segoe UI" pitchFamily="34" charset="0"/>
              </a:rPr>
              <a:t>With support of single network sign-on and over 1300 group policies, IT professionals can drive desktop standardization and savings without compromising control. </a:t>
            </a:r>
          </a:p>
          <a:p>
            <a:pPr lvl="1">
              <a:buFont typeface="Arial" pitchFamily="34" charset="0"/>
              <a:buChar char="•"/>
            </a:pPr>
            <a:r>
              <a:rPr lang="en-US" sz="1600" dirty="0" smtClean="0">
                <a:latin typeface="Segoe UI" pitchFamily="34" charset="0"/>
                <a:ea typeface="Segoe UI" pitchFamily="34" charset="0"/>
                <a:cs typeface="Segoe UI" pitchFamily="34" charset="0"/>
              </a:rPr>
              <a:t>IE8’s backward-compatible with IE7 eases migration hassles.</a:t>
            </a:r>
          </a:p>
          <a:p>
            <a:pPr>
              <a:buNone/>
            </a:pPr>
            <a:endParaRPr lang="en-US" sz="2800" dirty="0" smtClean="0">
              <a:latin typeface="Segoe UI" pitchFamily="34" charset="0"/>
              <a:ea typeface="Segoe UI" pitchFamily="34" charset="0"/>
              <a:cs typeface="Segoe UI" pitchFamily="34" charset="0"/>
            </a:endParaRPr>
          </a:p>
        </p:txBody>
      </p:sp>
      <p:sp>
        <p:nvSpPr>
          <p:cNvPr id="7" name="Title 6"/>
          <p:cNvSpPr>
            <a:spLocks noGrp="1"/>
          </p:cNvSpPr>
          <p:nvPr>
            <p:ph type="title"/>
          </p:nvPr>
        </p:nvSpPr>
        <p:spPr>
          <a:xfrm>
            <a:off x="304800" y="76200"/>
            <a:ext cx="8229600" cy="1066800"/>
          </a:xfrm>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Benefits of Moving to IE8</a:t>
            </a:r>
          </a:p>
        </p:txBody>
      </p:sp>
      <p:grpSp>
        <p:nvGrpSpPr>
          <p:cNvPr id="10" name="Group 9"/>
          <p:cNvGrpSpPr/>
          <p:nvPr/>
        </p:nvGrpSpPr>
        <p:grpSpPr>
          <a:xfrm>
            <a:off x="6419850" y="2075047"/>
            <a:ext cx="2590800" cy="1628776"/>
            <a:chOff x="6419850" y="1990724"/>
            <a:chExt cx="2590800" cy="1628776"/>
          </a:xfrm>
        </p:grpSpPr>
        <p:sp>
          <p:nvSpPr>
            <p:cNvPr id="9" name="TextBox 8"/>
            <p:cNvSpPr txBox="1"/>
            <p:nvPr/>
          </p:nvSpPr>
          <p:spPr>
            <a:xfrm>
              <a:off x="6419850" y="1990724"/>
              <a:ext cx="2590800" cy="1628776"/>
            </a:xfrm>
            <a:prstGeom prst="rect">
              <a:avLst/>
            </a:prstGeom>
            <a:solidFill>
              <a:schemeClr val="accent2">
                <a:lumMod val="20000"/>
                <a:lumOff val="80000"/>
              </a:schemeClr>
            </a:solidFill>
            <a:ln>
              <a:solidFill>
                <a:srgbClr val="2E59B0"/>
              </a:solidFill>
            </a:ln>
            <a:effectLst>
              <a:outerShdw blurRad="50800" dist="38100" dir="2700000" algn="tl" rotWithShape="0">
                <a:prstClr val="black">
                  <a:alpha val="40000"/>
                </a:prstClr>
              </a:outerShdw>
            </a:effectLst>
          </p:spPr>
          <p:txBody>
            <a:bodyPr wrap="square" rtlCol="0">
              <a:noAutofit/>
            </a:bodyPr>
            <a:lstStyle/>
            <a:p>
              <a:endParaRPr lang="en-US" sz="1200" i="1" dirty="0" smtClean="0">
                <a:latin typeface="Segoe UI" pitchFamily="34" charset="0"/>
              </a:endParaRPr>
            </a:p>
            <a:p>
              <a:endParaRPr lang="en-US" sz="1200" i="1" dirty="0" smtClean="0">
                <a:latin typeface="Segoe UI" pitchFamily="34" charset="0"/>
              </a:endParaRPr>
            </a:p>
            <a:p>
              <a:r>
                <a:rPr lang="en-US" sz="1050" i="1" dirty="0" smtClean="0">
                  <a:latin typeface="Segoe UI" pitchFamily="34" charset="0"/>
                </a:rPr>
                <a:t>“</a:t>
              </a:r>
              <a:r>
                <a:rPr lang="en-US" sz="1050" b="1" i="1" dirty="0" smtClean="0">
                  <a:latin typeface="Segoe UI" pitchFamily="34" charset="0"/>
                </a:rPr>
                <a:t>IE6 Is a Bad Place to Be.  </a:t>
              </a:r>
              <a:r>
                <a:rPr lang="en-US" sz="1050" i="1" dirty="0" smtClean="0">
                  <a:latin typeface="Segoe UI" pitchFamily="34" charset="0"/>
                </a:rPr>
                <a:t>IE6 has limitations in the areas of user experience, standards support and, historically, security.  Although the security holes have been patched, the other shortcomings remain…”</a:t>
              </a:r>
            </a:p>
            <a:p>
              <a:pPr algn="r"/>
              <a:r>
                <a:rPr lang="en-US" sz="900" b="1" i="1" dirty="0" smtClean="0">
                  <a:latin typeface="Segoe UI" pitchFamily="34" charset="0"/>
                  <a:hlinkClick r:id="rId2"/>
                </a:rPr>
                <a:t>Don't Wait for IE8 to Move From IE6</a:t>
              </a:r>
              <a:r>
                <a:rPr lang="en-US" sz="900" b="1" i="1" dirty="0" smtClean="0">
                  <a:latin typeface="Segoe UI" pitchFamily="34" charset="0"/>
                </a:rPr>
                <a:t> </a:t>
              </a:r>
              <a:r>
                <a:rPr lang="en-US" sz="700" i="1" dirty="0" smtClean="0">
                  <a:latin typeface="Segoe UI" pitchFamily="34" charset="0"/>
                </a:rPr>
                <a:t>(Apr 2008)</a:t>
              </a:r>
              <a:endParaRPr lang="en-US" sz="900" i="1" dirty="0" smtClean="0">
                <a:latin typeface="Segoe UI" pitchFamily="34" charset="0"/>
              </a:endParaRPr>
            </a:p>
          </p:txBody>
        </p:sp>
        <p:sp>
          <p:nvSpPr>
            <p:cNvPr id="12" name="Rectangle 11"/>
            <p:cNvSpPr/>
            <p:nvPr/>
          </p:nvSpPr>
          <p:spPr bwMode="auto">
            <a:xfrm>
              <a:off x="7067550" y="2009775"/>
              <a:ext cx="1209675" cy="342900"/>
            </a:xfrm>
            <a:prstGeom prst="rect">
              <a:avLst/>
            </a:prstGeom>
            <a:solidFill>
              <a:schemeClr val="bg1"/>
            </a:solidFill>
            <a:ln>
              <a:solidFill>
                <a:srgbClr val="2E59B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pic>
          <p:nvPicPr>
            <p:cNvPr id="1026" name="Picture 2" descr="http://www.gartner.com/it/images/homepage/gartner136.gif">
              <a:hlinkClick r:id="rId3"/>
            </p:cNvPr>
            <p:cNvPicPr>
              <a:picLocks noChangeAspect="1" noChangeArrowheads="1"/>
            </p:cNvPicPr>
            <p:nvPr/>
          </p:nvPicPr>
          <p:blipFill>
            <a:blip r:embed="rId4"/>
            <a:srcRect/>
            <a:stretch>
              <a:fillRect/>
            </a:stretch>
          </p:blipFill>
          <p:spPr bwMode="auto">
            <a:xfrm>
              <a:off x="7239000" y="2073275"/>
              <a:ext cx="857250" cy="200025"/>
            </a:xfrm>
            <a:prstGeom prst="rect">
              <a:avLst/>
            </a:prstGeom>
            <a:noFill/>
          </p:spPr>
        </p:pic>
      </p:grpSp>
    </p:spTree>
    <p:extLst>
      <p:ext uri="{BB962C8B-B14F-4D97-AF65-F5344CB8AC3E}">
        <p14:creationId xmlns:p14="http://schemas.microsoft.com/office/powerpoint/2010/main" val="284743202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6356" y="60761"/>
            <a:ext cx="8304213" cy="939800"/>
          </a:xfrm>
        </p:spPr>
        <p:txBody>
          <a:bodyPr>
            <a:norm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FY11 IE App Compatibility Offerings</a:t>
            </a:r>
          </a:p>
        </p:txBody>
      </p:sp>
      <p:sp>
        <p:nvSpPr>
          <p:cNvPr id="4" name="Slide Number Placeholder 3"/>
          <p:cNvSpPr>
            <a:spLocks noGrp="1"/>
          </p:cNvSpPr>
          <p:nvPr>
            <p:ph type="sldNum" sz="quarter" idx="4294967295"/>
          </p:nvPr>
        </p:nvSpPr>
        <p:spPr>
          <a:xfrm>
            <a:off x="8686800" y="6654800"/>
            <a:ext cx="365760" cy="244485"/>
          </a:xfrm>
          <a:prstGeom prst="rect">
            <a:avLst/>
          </a:prstGeom>
        </p:spPr>
        <p:txBody>
          <a:bodyPr/>
          <a:lstStyle/>
          <a:p>
            <a:fld id="{028F6CB6-376B-4822-816C-FE7F9E5510A1}" type="slidenum">
              <a:rPr lang="en-US" smtClean="0">
                <a:latin typeface="Segoe UI" pitchFamily="34" charset="0"/>
              </a:rPr>
              <a:pPr/>
              <a:t>62</a:t>
            </a:fld>
            <a:endParaRPr lang="en-US" dirty="0">
              <a:latin typeface="Segoe UI" pitchFamily="34" charset="0"/>
            </a:endParaRPr>
          </a:p>
        </p:txBody>
      </p:sp>
      <p:grpSp>
        <p:nvGrpSpPr>
          <p:cNvPr id="6" name="Group 5"/>
          <p:cNvGrpSpPr/>
          <p:nvPr/>
        </p:nvGrpSpPr>
        <p:grpSpPr>
          <a:xfrm>
            <a:off x="519830" y="940180"/>
            <a:ext cx="8033618" cy="1501037"/>
            <a:chOff x="519830" y="705134"/>
            <a:chExt cx="8033618" cy="1125778"/>
          </a:xfrm>
        </p:grpSpPr>
        <p:sp>
          <p:nvSpPr>
            <p:cNvPr id="27" name="Pentagon 26"/>
            <p:cNvSpPr/>
            <p:nvPr/>
          </p:nvSpPr>
          <p:spPr>
            <a:xfrm>
              <a:off x="7537120" y="768708"/>
              <a:ext cx="1016328" cy="1053741"/>
            </a:xfrm>
            <a:prstGeom prst="homePlate">
              <a:avLst>
                <a:gd name="adj" fmla="val 84649"/>
              </a:avLst>
            </a:prstGeom>
            <a:gradFill>
              <a:gsLst>
                <a:gs pos="0">
                  <a:schemeClr val="bg1"/>
                </a:gs>
                <a:gs pos="50000">
                  <a:schemeClr val="bg1">
                    <a:alpha val="64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28" name="Rounded Rectangle 27"/>
            <p:cNvSpPr/>
            <p:nvPr/>
          </p:nvSpPr>
          <p:spPr bwMode="auto">
            <a:xfrm>
              <a:off x="1001291" y="775970"/>
              <a:ext cx="6774344" cy="1046479"/>
            </a:xfrm>
            <a:prstGeom prst="roundRect">
              <a:avLst>
                <a:gd name="adj" fmla="val 4989"/>
              </a:avLst>
            </a:prstGeom>
            <a:gradFill flip="none" rotWithShape="0">
              <a:gsLst>
                <a:gs pos="0">
                  <a:schemeClr val="tx1">
                    <a:alpha val="8000"/>
                  </a:schemeClr>
                </a:gs>
                <a:gs pos="50000">
                  <a:schemeClr val="tx1">
                    <a:lumMod val="95000"/>
                    <a:alpha val="20000"/>
                  </a:schemeClr>
                </a:gs>
                <a:gs pos="100000">
                  <a:schemeClr val="tx1">
                    <a:alpha val="56000"/>
                  </a:schemeClr>
                </a:gs>
              </a:gsLst>
              <a:lin ang="10800000" scaled="0"/>
              <a:tileRect/>
            </a:gradFill>
            <a:ln w="3175">
              <a:gradFill flip="none" rotWithShape="1">
                <a:gsLst>
                  <a:gs pos="0">
                    <a:schemeClr val="bg1">
                      <a:alpha val="40000"/>
                    </a:schemeClr>
                  </a:gs>
                  <a:gs pos="50000">
                    <a:schemeClr val="bg1">
                      <a:alpha val="40000"/>
                    </a:schemeClr>
                  </a:gs>
                  <a:gs pos="100000">
                    <a:schemeClr val="bg1">
                      <a:alpha val="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91440" tIns="91440" rIns="91440" bIns="91440" numCol="1" rtlCol="0" anchor="t" anchorCtr="0" compatLnSpc="1">
              <a:prstTxWarp prst="textNoShape">
                <a:avLst/>
              </a:prstTxWarp>
              <a:noAutofit/>
            </a:bodyPr>
            <a:lstStyle/>
            <a:p>
              <a:pPr fontAlgn="base">
                <a:lnSpc>
                  <a:spcPct val="90000"/>
                </a:lnSpc>
                <a:spcBef>
                  <a:spcPct val="0"/>
                </a:spcBef>
                <a:spcAft>
                  <a:spcPct val="0"/>
                </a:spcAft>
              </a:pPr>
              <a:r>
                <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Windows Internet Explorer Migration Workshop (4-hr)</a:t>
              </a:r>
            </a:p>
            <a:p>
              <a:pPr fontAlgn="base">
                <a:lnSpc>
                  <a:spcPct val="90000"/>
                </a:lnSpc>
                <a:spcBef>
                  <a:spcPct val="0"/>
                </a:spcBef>
                <a:spcAft>
                  <a:spcPct val="0"/>
                </a:spcAft>
              </a:pPr>
              <a:r>
                <a:rPr lang="en-US" sz="1600"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4 Hours | Microsoft Services and Partners</a:t>
              </a:r>
            </a:p>
            <a:p>
              <a:pPr fontAlgn="base">
                <a:lnSpc>
                  <a:spcPct val="90000"/>
                </a:lnSpc>
                <a:spcBef>
                  <a:spcPct val="0"/>
                </a:spcBef>
                <a:spcAft>
                  <a:spcPct val="0"/>
                </a:spcAft>
              </a:pPr>
              <a:endPar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r>
                <a:rPr lang="en-US" sz="1200" b="1" dirty="0" smtClean="0">
                  <a:ln>
                    <a:solidFill>
                      <a:schemeClr val="tx1">
                        <a:alpha val="0"/>
                      </a:schemeClr>
                    </a:solidFill>
                  </a:ln>
                  <a:solidFill>
                    <a:srgbClr val="FFFF0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AVAILABLE NOW</a:t>
              </a:r>
            </a:p>
          </p:txBody>
        </p:sp>
        <p:sp>
          <p:nvSpPr>
            <p:cNvPr id="29" name="Rounded Rectangle 28"/>
            <p:cNvSpPr/>
            <p:nvPr/>
          </p:nvSpPr>
          <p:spPr>
            <a:xfrm>
              <a:off x="519830" y="788496"/>
              <a:ext cx="487977" cy="1042416"/>
            </a:xfrm>
            <a:prstGeom prst="roundRect">
              <a:avLst/>
            </a:prstGeom>
            <a:gradFill flip="none" rotWithShape="1">
              <a:gsLst>
                <a:gs pos="0">
                  <a:schemeClr val="tx1">
                    <a:alpha val="0"/>
                  </a:schemeClr>
                </a:gs>
                <a:gs pos="50000">
                  <a:schemeClr val="tx1">
                    <a:lumMod val="95000"/>
                    <a:alpha val="20000"/>
                  </a:schemeClr>
                </a:gs>
                <a:gs pos="100000">
                  <a:srgbClr val="53B6F3"/>
                </a:gs>
              </a:gsLst>
              <a:lin ang="10800000" scaled="1"/>
              <a:tileRect/>
            </a:gradFill>
            <a:ln w="3175">
              <a:solidFill>
                <a:schemeClr val="bg1"/>
              </a:solidFill>
              <a:headEnd type="none" w="med" len="med"/>
              <a:tailEnd type="none" w="med" len="med"/>
            </a:ln>
            <a:effectLst>
              <a:outerShdw blurRad="50800" dist="38100" dir="16200000" rotWithShape="0">
                <a:prstClr val="black">
                  <a:alpha val="40000"/>
                </a:prstClr>
              </a:outerShdw>
            </a:effectLst>
            <a:scene3d>
              <a:camera prst="orthographicFront">
                <a:rot lat="0" lon="0" rev="0"/>
              </a:camera>
              <a:lightRig rig="threePt" dir="t">
                <a:rot lat="0" lon="0" rev="1200000"/>
              </a:lightRig>
            </a:scene3d>
            <a:sp3d prstMaterial="matte"/>
          </p:spPr>
          <p:txBody>
            <a:bodyPr vert="vert270" wrap="square" lIns="91440" tIns="91440" rIns="91440"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1200" b="1" dirty="0" smtClean="0">
                  <a:ln>
                    <a:solidFill>
                      <a:schemeClr val="bg1">
                        <a:alpha val="0"/>
                      </a:schemeClr>
                    </a:solidFill>
                  </a:ln>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Educate</a:t>
              </a:r>
            </a:p>
          </p:txBody>
        </p:sp>
        <p:sp>
          <p:nvSpPr>
            <p:cNvPr id="3" name="Rectangle 2"/>
            <p:cNvSpPr/>
            <p:nvPr/>
          </p:nvSpPr>
          <p:spPr>
            <a:xfrm>
              <a:off x="6660822" y="705134"/>
              <a:ext cx="990977" cy="992579"/>
            </a:xfrm>
            <a:prstGeom prst="rect">
              <a:avLst/>
            </a:prstGeom>
          </p:spPr>
          <p:txBody>
            <a:bodyPr wrap="none">
              <a:spAutoFit/>
            </a:bodyPr>
            <a:lstStyle/>
            <a:p>
              <a:r>
                <a:rPr lang="en-US" sz="8000" dirty="0" smtClean="0">
                  <a:solidFill>
                    <a:srgbClr val="FFFF00"/>
                  </a:solidFill>
                  <a:latin typeface="Wingdings" pitchFamily="2" charset="2"/>
                </a:rPr>
                <a:t>ü</a:t>
              </a:r>
              <a:endParaRPr lang="en-US" sz="8000" dirty="0">
                <a:solidFill>
                  <a:srgbClr val="FFFF00"/>
                </a:solidFill>
                <a:latin typeface="Wingdings" pitchFamily="2" charset="2"/>
              </a:endParaRPr>
            </a:p>
          </p:txBody>
        </p:sp>
      </p:grpSp>
      <p:grpSp>
        <p:nvGrpSpPr>
          <p:cNvPr id="7" name="Group 6"/>
          <p:cNvGrpSpPr/>
          <p:nvPr/>
        </p:nvGrpSpPr>
        <p:grpSpPr>
          <a:xfrm>
            <a:off x="519832" y="2299080"/>
            <a:ext cx="8033618" cy="1577237"/>
            <a:chOff x="519830" y="1724309"/>
            <a:chExt cx="8033618" cy="1182928"/>
          </a:xfrm>
        </p:grpSpPr>
        <p:sp>
          <p:nvSpPr>
            <p:cNvPr id="50" name="Pentagon 49"/>
            <p:cNvSpPr/>
            <p:nvPr/>
          </p:nvSpPr>
          <p:spPr>
            <a:xfrm>
              <a:off x="7537120" y="1845033"/>
              <a:ext cx="1016328" cy="1053741"/>
            </a:xfrm>
            <a:prstGeom prst="homePlate">
              <a:avLst>
                <a:gd name="adj" fmla="val 84649"/>
              </a:avLst>
            </a:prstGeom>
            <a:gradFill>
              <a:gsLst>
                <a:gs pos="0">
                  <a:schemeClr val="bg1"/>
                </a:gs>
                <a:gs pos="50000">
                  <a:schemeClr val="bg1">
                    <a:alpha val="64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48" name="Rounded Rectangle 47"/>
            <p:cNvSpPr/>
            <p:nvPr/>
          </p:nvSpPr>
          <p:spPr bwMode="auto">
            <a:xfrm>
              <a:off x="1001291" y="1852295"/>
              <a:ext cx="6774344" cy="1046479"/>
            </a:xfrm>
            <a:prstGeom prst="roundRect">
              <a:avLst>
                <a:gd name="adj" fmla="val 4989"/>
              </a:avLst>
            </a:prstGeom>
            <a:gradFill flip="none" rotWithShape="0">
              <a:gsLst>
                <a:gs pos="0">
                  <a:schemeClr val="tx1">
                    <a:alpha val="8000"/>
                  </a:schemeClr>
                </a:gs>
                <a:gs pos="50000">
                  <a:schemeClr val="tx1">
                    <a:lumMod val="95000"/>
                    <a:alpha val="20000"/>
                  </a:schemeClr>
                </a:gs>
                <a:gs pos="100000">
                  <a:schemeClr val="tx1">
                    <a:alpha val="56000"/>
                  </a:schemeClr>
                </a:gs>
              </a:gsLst>
              <a:lin ang="10800000" scaled="0"/>
              <a:tileRect/>
            </a:gradFill>
            <a:ln w="3175">
              <a:gradFill flip="none" rotWithShape="1">
                <a:gsLst>
                  <a:gs pos="0">
                    <a:schemeClr val="bg1">
                      <a:alpha val="40000"/>
                    </a:schemeClr>
                  </a:gs>
                  <a:gs pos="50000">
                    <a:schemeClr val="bg1">
                      <a:alpha val="40000"/>
                    </a:schemeClr>
                  </a:gs>
                  <a:gs pos="100000">
                    <a:schemeClr val="bg1">
                      <a:alpha val="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91440" tIns="91440" rIns="91440" bIns="91440" numCol="1" rtlCol="0" anchor="t" anchorCtr="0" compatLnSpc="1">
              <a:prstTxWarp prst="textNoShape">
                <a:avLst/>
              </a:prstTxWarp>
              <a:noAutofit/>
            </a:bodyPr>
            <a:lstStyle/>
            <a:p>
              <a:pPr fontAlgn="base">
                <a:lnSpc>
                  <a:spcPct val="90000"/>
                </a:lnSpc>
                <a:spcBef>
                  <a:spcPct val="0"/>
                </a:spcBef>
                <a:spcAft>
                  <a:spcPct val="0"/>
                </a:spcAft>
              </a:pPr>
              <a:r>
                <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Windows Internet Explorer Migration Workshop (5-day)</a:t>
              </a:r>
              <a:endParaRPr lang="en-US" sz="1600" b="1"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r>
                <a:rPr lang="en-US" sz="1600"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2 to 5 </a:t>
              </a:r>
              <a:r>
                <a:rPr lang="en-US" sz="1600"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Days | Microsoft Services and Partners </a:t>
              </a:r>
              <a:endParaRPr lang="en-US" sz="1600"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endParaRPr lang="en-US" sz="1600" b="1"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r>
                <a:rPr lang="en-US" sz="1200" b="1" dirty="0" smtClean="0">
                  <a:ln>
                    <a:solidFill>
                      <a:schemeClr val="tx1">
                        <a:alpha val="0"/>
                      </a:schemeClr>
                    </a:solidFill>
                  </a:ln>
                  <a:solidFill>
                    <a:srgbClr val="FFFF0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AVAILABLE NOW - Wave 1 (MCS, August 30), Wave 2 (Partners/PFE, October)</a:t>
              </a:r>
              <a:endParaRPr lang="en-US" sz="1200" b="1" dirty="0">
                <a:ln>
                  <a:solidFill>
                    <a:schemeClr val="tx1">
                      <a:alpha val="0"/>
                    </a:schemeClr>
                  </a:solidFill>
                </a:ln>
                <a:solidFill>
                  <a:srgbClr val="FFFF00"/>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58" name="Rounded Rectangle 57"/>
            <p:cNvSpPr/>
            <p:nvPr/>
          </p:nvSpPr>
          <p:spPr>
            <a:xfrm>
              <a:off x="519830" y="1864821"/>
              <a:ext cx="487977" cy="1042416"/>
            </a:xfrm>
            <a:prstGeom prst="roundRect">
              <a:avLst/>
            </a:prstGeom>
            <a:gradFill flip="none" rotWithShape="1">
              <a:gsLst>
                <a:gs pos="0">
                  <a:schemeClr val="tx1">
                    <a:alpha val="0"/>
                  </a:schemeClr>
                </a:gs>
                <a:gs pos="50000">
                  <a:schemeClr val="tx1">
                    <a:lumMod val="95000"/>
                    <a:alpha val="20000"/>
                  </a:schemeClr>
                </a:gs>
                <a:gs pos="100000">
                  <a:srgbClr val="53B6F3"/>
                </a:gs>
              </a:gsLst>
              <a:lin ang="10800000" scaled="1"/>
              <a:tileRect/>
            </a:gradFill>
            <a:ln w="3175">
              <a:solidFill>
                <a:schemeClr val="bg1"/>
              </a:solidFill>
              <a:headEnd type="none" w="med" len="med"/>
              <a:tailEnd type="none" w="med" len="med"/>
            </a:ln>
            <a:effectLst>
              <a:outerShdw blurRad="50800" dist="38100" dir="16200000" rotWithShape="0">
                <a:prstClr val="black">
                  <a:alpha val="40000"/>
                </a:prstClr>
              </a:outerShdw>
            </a:effectLst>
            <a:scene3d>
              <a:camera prst="orthographicFront">
                <a:rot lat="0" lon="0" rev="0"/>
              </a:camera>
              <a:lightRig rig="threePt" dir="t">
                <a:rot lat="0" lon="0" rev="1200000"/>
              </a:lightRig>
            </a:scene3d>
            <a:sp3d prstMaterial="matte"/>
          </p:spPr>
          <p:txBody>
            <a:bodyPr vert="vert270" wrap="square" lIns="91440" tIns="91440" rIns="91440"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1200" b="1" dirty="0" smtClean="0">
                  <a:ln>
                    <a:solidFill>
                      <a:schemeClr val="bg1">
                        <a:alpha val="0"/>
                      </a:schemeClr>
                    </a:solidFill>
                  </a:ln>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Teach</a:t>
              </a:r>
            </a:p>
          </p:txBody>
        </p:sp>
        <p:sp>
          <p:nvSpPr>
            <p:cNvPr id="33" name="Rectangle 32"/>
            <p:cNvSpPr/>
            <p:nvPr/>
          </p:nvSpPr>
          <p:spPr>
            <a:xfrm>
              <a:off x="6660821" y="1724309"/>
              <a:ext cx="990977" cy="992579"/>
            </a:xfrm>
            <a:prstGeom prst="rect">
              <a:avLst/>
            </a:prstGeom>
          </p:spPr>
          <p:txBody>
            <a:bodyPr wrap="none">
              <a:spAutoFit/>
            </a:bodyPr>
            <a:lstStyle/>
            <a:p>
              <a:r>
                <a:rPr lang="en-US" sz="8000" dirty="0" smtClean="0">
                  <a:solidFill>
                    <a:srgbClr val="FFFF00"/>
                  </a:solidFill>
                  <a:latin typeface="Wingdings" pitchFamily="2" charset="2"/>
                </a:rPr>
                <a:t>ü</a:t>
              </a:r>
              <a:endParaRPr lang="en-US" sz="8000" dirty="0">
                <a:solidFill>
                  <a:srgbClr val="FFFF00"/>
                </a:solidFill>
                <a:latin typeface="Wingdings" pitchFamily="2" charset="2"/>
              </a:endParaRPr>
            </a:p>
          </p:txBody>
        </p:sp>
      </p:grpSp>
      <p:grpSp>
        <p:nvGrpSpPr>
          <p:cNvPr id="8" name="Group 7"/>
          <p:cNvGrpSpPr/>
          <p:nvPr/>
        </p:nvGrpSpPr>
        <p:grpSpPr>
          <a:xfrm>
            <a:off x="519830" y="3732885"/>
            <a:ext cx="8033618" cy="1579946"/>
            <a:chOff x="519830" y="2799664"/>
            <a:chExt cx="8033618" cy="1184960"/>
          </a:xfrm>
        </p:grpSpPr>
        <p:sp>
          <p:nvSpPr>
            <p:cNvPr id="53" name="Pentagon 52"/>
            <p:cNvSpPr/>
            <p:nvPr/>
          </p:nvSpPr>
          <p:spPr>
            <a:xfrm>
              <a:off x="7537120" y="2930883"/>
              <a:ext cx="1016328" cy="1053741"/>
            </a:xfrm>
            <a:prstGeom prst="homePlate">
              <a:avLst>
                <a:gd name="adj" fmla="val 84649"/>
              </a:avLst>
            </a:prstGeom>
            <a:gradFill>
              <a:gsLst>
                <a:gs pos="0">
                  <a:schemeClr val="bg1"/>
                </a:gs>
                <a:gs pos="50000">
                  <a:schemeClr val="bg1">
                    <a:alpha val="64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54" name="Rounded Rectangle 53"/>
            <p:cNvSpPr/>
            <p:nvPr/>
          </p:nvSpPr>
          <p:spPr bwMode="auto">
            <a:xfrm>
              <a:off x="1001291" y="2938145"/>
              <a:ext cx="6774344" cy="1046479"/>
            </a:xfrm>
            <a:prstGeom prst="roundRect">
              <a:avLst>
                <a:gd name="adj" fmla="val 4989"/>
              </a:avLst>
            </a:prstGeom>
            <a:gradFill flip="none" rotWithShape="0">
              <a:gsLst>
                <a:gs pos="0">
                  <a:schemeClr val="tx1">
                    <a:alpha val="8000"/>
                  </a:schemeClr>
                </a:gs>
                <a:gs pos="50000">
                  <a:schemeClr val="tx1">
                    <a:lumMod val="95000"/>
                    <a:alpha val="20000"/>
                  </a:schemeClr>
                </a:gs>
                <a:gs pos="100000">
                  <a:schemeClr val="tx1">
                    <a:alpha val="56000"/>
                  </a:schemeClr>
                </a:gs>
              </a:gsLst>
              <a:lin ang="10800000" scaled="0"/>
              <a:tileRect/>
            </a:gradFill>
            <a:ln w="3175">
              <a:gradFill flip="none" rotWithShape="1">
                <a:gsLst>
                  <a:gs pos="0">
                    <a:schemeClr val="bg1">
                      <a:alpha val="40000"/>
                    </a:schemeClr>
                  </a:gs>
                  <a:gs pos="50000">
                    <a:schemeClr val="bg1">
                      <a:alpha val="40000"/>
                    </a:schemeClr>
                  </a:gs>
                  <a:gs pos="100000">
                    <a:schemeClr val="bg1">
                      <a:alpha val="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91440" tIns="91440" rIns="91440" bIns="91440" numCol="1" rtlCol="0" anchor="t" anchorCtr="0" compatLnSpc="1">
              <a:prstTxWarp prst="textNoShape">
                <a:avLst/>
              </a:prstTxWarp>
              <a:noAutofit/>
            </a:bodyPr>
            <a:lstStyle/>
            <a:p>
              <a:pPr fontAlgn="base">
                <a:lnSpc>
                  <a:spcPct val="90000"/>
                </a:lnSpc>
                <a:spcBef>
                  <a:spcPct val="0"/>
                </a:spcBef>
                <a:spcAft>
                  <a:spcPct val="0"/>
                </a:spcAft>
              </a:pPr>
              <a:r>
                <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SWAT Internet Explorer Application </a:t>
              </a:r>
              <a:r>
                <a:rPr lang="en-US" sz="1600" b="1" dirty="0" err="1"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Compat</a:t>
              </a:r>
              <a:r>
                <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 Engagement</a:t>
              </a:r>
            </a:p>
            <a:p>
              <a:pPr fontAlgn="base">
                <a:lnSpc>
                  <a:spcPct val="90000"/>
                </a:lnSpc>
                <a:spcBef>
                  <a:spcPct val="0"/>
                </a:spcBef>
                <a:spcAft>
                  <a:spcPct val="0"/>
                </a:spcAft>
              </a:pPr>
              <a:r>
                <a:rPr lang="en-US" sz="1600"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1 </a:t>
              </a:r>
              <a:r>
                <a:rPr lang="en-US" sz="1600"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to 2 </a:t>
              </a:r>
              <a:r>
                <a:rPr lang="en-US" sz="1600"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Weeks | Microsoft Consulting Services SWAT Team</a:t>
              </a:r>
              <a:endParaRPr lang="en-US" sz="1600" dirty="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endPar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r>
                <a:rPr lang="en-US" sz="1200" b="1" dirty="0" smtClean="0">
                  <a:ln>
                    <a:solidFill>
                      <a:schemeClr val="tx1">
                        <a:alpha val="0"/>
                      </a:schemeClr>
                    </a:solidFill>
                  </a:ln>
                  <a:solidFill>
                    <a:srgbClr val="FFFF0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AVAILABLE NOW</a:t>
              </a:r>
            </a:p>
          </p:txBody>
        </p:sp>
        <p:sp>
          <p:nvSpPr>
            <p:cNvPr id="59" name="Rounded Rectangle 58"/>
            <p:cNvSpPr/>
            <p:nvPr/>
          </p:nvSpPr>
          <p:spPr>
            <a:xfrm>
              <a:off x="519830" y="2938145"/>
              <a:ext cx="493233" cy="1042416"/>
            </a:xfrm>
            <a:prstGeom prst="roundRect">
              <a:avLst/>
            </a:prstGeom>
            <a:gradFill flip="none" rotWithShape="1">
              <a:gsLst>
                <a:gs pos="0">
                  <a:schemeClr val="tx1">
                    <a:alpha val="0"/>
                  </a:schemeClr>
                </a:gs>
                <a:gs pos="50000">
                  <a:schemeClr val="tx1">
                    <a:lumMod val="95000"/>
                    <a:alpha val="20000"/>
                  </a:schemeClr>
                </a:gs>
                <a:gs pos="100000">
                  <a:srgbClr val="53B6F3"/>
                </a:gs>
              </a:gsLst>
              <a:lin ang="10800000" scaled="1"/>
              <a:tileRect/>
            </a:gradFill>
            <a:ln w="3175">
              <a:solidFill>
                <a:schemeClr val="bg1"/>
              </a:solidFill>
              <a:headEnd type="none" w="med" len="med"/>
              <a:tailEnd type="none" w="med" len="med"/>
            </a:ln>
            <a:effectLst>
              <a:outerShdw blurRad="50800" dist="38100" dir="16200000" rotWithShape="0">
                <a:prstClr val="black">
                  <a:alpha val="40000"/>
                </a:prstClr>
              </a:outerShdw>
            </a:effectLst>
            <a:scene3d>
              <a:camera prst="orthographicFront">
                <a:rot lat="0" lon="0" rev="0"/>
              </a:camera>
              <a:lightRig rig="threePt" dir="t">
                <a:rot lat="0" lon="0" rev="1200000"/>
              </a:lightRig>
            </a:scene3d>
            <a:sp3d prstMaterial="matte"/>
          </p:spPr>
          <p:txBody>
            <a:bodyPr vert="vert270" wrap="square" lIns="91440" tIns="91440" rIns="91440"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1200" b="1" dirty="0" smtClean="0">
                  <a:ln>
                    <a:solidFill>
                      <a:schemeClr val="bg1">
                        <a:alpha val="0"/>
                      </a:schemeClr>
                    </a:solidFill>
                  </a:ln>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Teach</a:t>
              </a:r>
            </a:p>
          </p:txBody>
        </p:sp>
        <p:sp>
          <p:nvSpPr>
            <p:cNvPr id="36" name="Rectangle 35"/>
            <p:cNvSpPr/>
            <p:nvPr/>
          </p:nvSpPr>
          <p:spPr>
            <a:xfrm>
              <a:off x="6660822" y="2799664"/>
              <a:ext cx="990977" cy="992579"/>
            </a:xfrm>
            <a:prstGeom prst="rect">
              <a:avLst/>
            </a:prstGeom>
          </p:spPr>
          <p:txBody>
            <a:bodyPr wrap="none">
              <a:spAutoFit/>
            </a:bodyPr>
            <a:lstStyle/>
            <a:p>
              <a:r>
                <a:rPr lang="en-US" sz="8000" dirty="0" smtClean="0">
                  <a:solidFill>
                    <a:srgbClr val="FFFF00"/>
                  </a:solidFill>
                  <a:latin typeface="Wingdings" pitchFamily="2" charset="2"/>
                </a:rPr>
                <a:t>ü</a:t>
              </a:r>
              <a:endParaRPr lang="en-US" sz="8000" dirty="0">
                <a:solidFill>
                  <a:srgbClr val="FFFF00"/>
                </a:solidFill>
                <a:latin typeface="Wingdings" pitchFamily="2" charset="2"/>
              </a:endParaRPr>
            </a:p>
          </p:txBody>
        </p:sp>
      </p:grpSp>
      <p:grpSp>
        <p:nvGrpSpPr>
          <p:cNvPr id="9" name="Group 8"/>
          <p:cNvGrpSpPr/>
          <p:nvPr/>
        </p:nvGrpSpPr>
        <p:grpSpPr>
          <a:xfrm>
            <a:off x="519830" y="5180685"/>
            <a:ext cx="8033620" cy="1579946"/>
            <a:chOff x="519830" y="3885514"/>
            <a:chExt cx="8033620" cy="1184960"/>
          </a:xfrm>
        </p:grpSpPr>
        <p:sp>
          <p:nvSpPr>
            <p:cNvPr id="56" name="Pentagon 55"/>
            <p:cNvSpPr/>
            <p:nvPr/>
          </p:nvSpPr>
          <p:spPr>
            <a:xfrm>
              <a:off x="7537122" y="4016733"/>
              <a:ext cx="1016328" cy="1053741"/>
            </a:xfrm>
            <a:prstGeom prst="homePlate">
              <a:avLst>
                <a:gd name="adj" fmla="val 84649"/>
              </a:avLst>
            </a:prstGeom>
            <a:gradFill>
              <a:gsLst>
                <a:gs pos="0">
                  <a:schemeClr val="bg1"/>
                </a:gs>
                <a:gs pos="50000">
                  <a:schemeClr val="bg1">
                    <a:alpha val="64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itchFamily="34" charset="0"/>
              </a:endParaRPr>
            </a:p>
          </p:txBody>
        </p:sp>
        <p:sp>
          <p:nvSpPr>
            <p:cNvPr id="57" name="Rounded Rectangle 56"/>
            <p:cNvSpPr/>
            <p:nvPr/>
          </p:nvSpPr>
          <p:spPr bwMode="auto">
            <a:xfrm>
              <a:off x="1001291" y="4023995"/>
              <a:ext cx="6774344" cy="1046479"/>
            </a:xfrm>
            <a:prstGeom prst="roundRect">
              <a:avLst>
                <a:gd name="adj" fmla="val 4989"/>
              </a:avLst>
            </a:prstGeom>
            <a:gradFill flip="none" rotWithShape="0">
              <a:gsLst>
                <a:gs pos="0">
                  <a:schemeClr val="tx1">
                    <a:alpha val="8000"/>
                  </a:schemeClr>
                </a:gs>
                <a:gs pos="50000">
                  <a:schemeClr val="tx1">
                    <a:lumMod val="95000"/>
                    <a:alpha val="20000"/>
                  </a:schemeClr>
                </a:gs>
                <a:gs pos="100000">
                  <a:schemeClr val="tx1">
                    <a:alpha val="56000"/>
                  </a:schemeClr>
                </a:gs>
              </a:gsLst>
              <a:lin ang="10800000" scaled="0"/>
              <a:tileRect/>
            </a:gradFill>
            <a:ln w="3175">
              <a:gradFill flip="none" rotWithShape="1">
                <a:gsLst>
                  <a:gs pos="0">
                    <a:schemeClr val="bg1">
                      <a:alpha val="40000"/>
                    </a:schemeClr>
                  </a:gs>
                  <a:gs pos="50000">
                    <a:schemeClr val="bg1">
                      <a:alpha val="40000"/>
                    </a:schemeClr>
                  </a:gs>
                  <a:gs pos="100000">
                    <a:schemeClr val="bg1">
                      <a:alpha val="0"/>
                    </a:schemeClr>
                  </a:gs>
                </a:gsLst>
                <a:lin ang="0" scaled="1"/>
                <a:tileRect/>
              </a:gradFill>
              <a:headEnd type="none" w="med" len="med"/>
              <a:tailEnd type="none" w="med" len="med"/>
            </a:ln>
            <a:effectLst/>
            <a:scene3d>
              <a:camera prst="orthographicFront">
                <a:rot lat="0" lon="0" rev="0"/>
              </a:camera>
              <a:lightRig rig="threePt" dir="t">
                <a:rot lat="0" lon="0" rev="1200000"/>
              </a:lightRig>
            </a:scene3d>
            <a:sp3d prstMaterial="matte"/>
          </p:spPr>
          <p:txBody>
            <a:bodyPr vert="horz" wrap="square" lIns="91440" tIns="91440" rIns="91440" bIns="91440" numCol="1" rtlCol="0" anchor="t" anchorCtr="0" compatLnSpc="1">
              <a:prstTxWarp prst="textNoShape">
                <a:avLst/>
              </a:prstTxWarp>
              <a:noAutofit/>
            </a:bodyPr>
            <a:lstStyle/>
            <a:p>
              <a:pPr fontAlgn="base">
                <a:lnSpc>
                  <a:spcPct val="90000"/>
                </a:lnSpc>
                <a:spcBef>
                  <a:spcPct val="0"/>
                </a:spcBef>
                <a:spcAft>
                  <a:spcPct val="0"/>
                </a:spcAft>
              </a:pPr>
              <a:r>
                <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Microsoft Global Services India Factory</a:t>
              </a:r>
            </a:p>
            <a:p>
              <a:pPr fontAlgn="base">
                <a:lnSpc>
                  <a:spcPct val="90000"/>
                </a:lnSpc>
                <a:spcBef>
                  <a:spcPct val="0"/>
                </a:spcBef>
                <a:spcAft>
                  <a:spcPct val="0"/>
                </a:spcAft>
              </a:pPr>
              <a:r>
                <a:rPr lang="en-US" sz="1600"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100+ web apps</a:t>
              </a:r>
            </a:p>
            <a:p>
              <a:pPr fontAlgn="base">
                <a:lnSpc>
                  <a:spcPct val="90000"/>
                </a:lnSpc>
                <a:spcBef>
                  <a:spcPct val="0"/>
                </a:spcBef>
                <a:spcAft>
                  <a:spcPct val="0"/>
                </a:spcAft>
              </a:pPr>
              <a:endParaRPr lang="en-US" sz="1600" b="1" dirty="0" smtClean="0">
                <a:ln>
                  <a:solidFill>
                    <a:schemeClr val="tx1">
                      <a:alpha val="0"/>
                    </a:schemeClr>
                  </a:solidFill>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a:p>
              <a:pPr fontAlgn="base">
                <a:lnSpc>
                  <a:spcPct val="90000"/>
                </a:lnSpc>
                <a:spcBef>
                  <a:spcPct val="0"/>
                </a:spcBef>
                <a:spcAft>
                  <a:spcPct val="0"/>
                </a:spcAft>
              </a:pPr>
              <a:r>
                <a:rPr lang="en-US" sz="1200" b="1" dirty="0" smtClean="0">
                  <a:ln>
                    <a:solidFill>
                      <a:schemeClr val="tx1">
                        <a:alpha val="0"/>
                      </a:schemeClr>
                    </a:solidFill>
                  </a:ln>
                  <a:solidFill>
                    <a:srgbClr val="FFFF00"/>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AVAILABLE NOW</a:t>
              </a:r>
            </a:p>
          </p:txBody>
        </p:sp>
        <p:sp>
          <p:nvSpPr>
            <p:cNvPr id="60" name="Rounded Rectangle 59"/>
            <p:cNvSpPr/>
            <p:nvPr/>
          </p:nvSpPr>
          <p:spPr>
            <a:xfrm>
              <a:off x="519830" y="4023995"/>
              <a:ext cx="493233" cy="1042416"/>
            </a:xfrm>
            <a:prstGeom prst="roundRect">
              <a:avLst/>
            </a:prstGeom>
            <a:gradFill flip="none" rotWithShape="1">
              <a:gsLst>
                <a:gs pos="0">
                  <a:schemeClr val="tx1">
                    <a:alpha val="0"/>
                  </a:schemeClr>
                </a:gs>
                <a:gs pos="50000">
                  <a:schemeClr val="tx1">
                    <a:lumMod val="95000"/>
                    <a:alpha val="20000"/>
                  </a:schemeClr>
                </a:gs>
                <a:gs pos="100000">
                  <a:srgbClr val="53B6F3"/>
                </a:gs>
              </a:gsLst>
              <a:lin ang="10800000" scaled="1"/>
              <a:tileRect/>
            </a:gradFill>
            <a:ln w="3175">
              <a:solidFill>
                <a:schemeClr val="bg1"/>
              </a:solidFill>
              <a:headEnd type="none" w="med" len="med"/>
              <a:tailEnd type="none" w="med" len="med"/>
            </a:ln>
            <a:effectLst>
              <a:outerShdw blurRad="50800" dist="38100" dir="16200000" rotWithShape="0">
                <a:prstClr val="black">
                  <a:alpha val="40000"/>
                </a:prstClr>
              </a:outerShdw>
            </a:effectLst>
            <a:scene3d>
              <a:camera prst="orthographicFront">
                <a:rot lat="0" lon="0" rev="0"/>
              </a:camera>
              <a:lightRig rig="threePt" dir="t">
                <a:rot lat="0" lon="0" rev="1200000"/>
              </a:lightRig>
            </a:scene3d>
            <a:sp3d prstMaterial="matte"/>
          </p:spPr>
          <p:txBody>
            <a:bodyPr vert="vert270" wrap="square" lIns="91440" tIns="91440" rIns="91440" bIns="91440" numCol="1" rtlCol="0" anchor="ctr" anchorCtr="0" compatLnSpc="1">
              <a:prstTxWarp prst="textNoShape">
                <a:avLst/>
              </a:prstTxWarp>
            </a:bodyPr>
            <a:lstStyle/>
            <a:p>
              <a:pPr algn="ctr" defTabSz="914099" fontAlgn="base">
                <a:lnSpc>
                  <a:spcPct val="90000"/>
                </a:lnSpc>
                <a:spcBef>
                  <a:spcPct val="0"/>
                </a:spcBef>
                <a:spcAft>
                  <a:spcPct val="0"/>
                </a:spcAft>
              </a:pPr>
              <a:r>
                <a:rPr lang="en-US" sz="1200" b="1" dirty="0" smtClean="0">
                  <a:ln>
                    <a:solidFill>
                      <a:schemeClr val="bg1">
                        <a:alpha val="0"/>
                      </a:schemeClr>
                    </a:solidFill>
                  </a:ln>
                  <a:solidFill>
                    <a:srgbClr val="FFFFFF"/>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Do It</a:t>
              </a:r>
            </a:p>
          </p:txBody>
        </p:sp>
        <p:sp>
          <p:nvSpPr>
            <p:cNvPr id="38" name="Rectangle 37"/>
            <p:cNvSpPr/>
            <p:nvPr/>
          </p:nvSpPr>
          <p:spPr>
            <a:xfrm>
              <a:off x="6660822" y="3885514"/>
              <a:ext cx="990977" cy="992579"/>
            </a:xfrm>
            <a:prstGeom prst="rect">
              <a:avLst/>
            </a:prstGeom>
          </p:spPr>
          <p:txBody>
            <a:bodyPr wrap="none">
              <a:spAutoFit/>
            </a:bodyPr>
            <a:lstStyle/>
            <a:p>
              <a:r>
                <a:rPr lang="en-US" sz="8000" dirty="0" smtClean="0">
                  <a:solidFill>
                    <a:srgbClr val="FFFF00"/>
                  </a:solidFill>
                  <a:latin typeface="Wingdings" pitchFamily="2" charset="2"/>
                </a:rPr>
                <a:t>ü</a:t>
              </a:r>
              <a:endParaRPr lang="en-US" sz="8000" dirty="0">
                <a:solidFill>
                  <a:srgbClr val="FFFF00"/>
                </a:solidFill>
                <a:latin typeface="Wingdings" pitchFamily="2" charset="2"/>
              </a:endParaRPr>
            </a:p>
          </p:txBody>
        </p:sp>
      </p:grpSp>
      <p:sp>
        <p:nvSpPr>
          <p:cNvPr id="5" name="Oval 4"/>
          <p:cNvSpPr/>
          <p:nvPr/>
        </p:nvSpPr>
        <p:spPr>
          <a:xfrm>
            <a:off x="7651800" y="203200"/>
            <a:ext cx="1282651" cy="821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800" b="1" dirty="0" smtClean="0">
                <a:latin typeface="Segoe UI" pitchFamily="34" charset="0"/>
                <a:ea typeface="Segoe UI" pitchFamily="34" charset="0"/>
                <a:cs typeface="Segoe UI" pitchFamily="34" charset="0"/>
              </a:rPr>
              <a:t>Contact Your Microsoft Account Rep for more details</a:t>
            </a:r>
            <a:endParaRPr lang="en-US" sz="8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9084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le 28"/>
          <p:cNvSpPr>
            <a:spLocks noGrp="1"/>
          </p:cNvSpPr>
          <p:nvPr>
            <p:ph type="title"/>
          </p:nvPr>
        </p:nvSpPr>
        <p:spPr>
          <a:xfrm>
            <a:off x="198471" y="228600"/>
            <a:ext cx="8382000" cy="775597"/>
          </a:xfrm>
        </p:spPr>
        <p:txBody>
          <a:bodyPr>
            <a:no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When Should I Consider MED-V?</a:t>
            </a:r>
            <a:r>
              <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
            </a:r>
            <a:br>
              <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br>
            <a:r>
              <a:rPr lang="en-US" sz="28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The challenge of upgrading to a new operating system</a:t>
            </a:r>
            <a:endPar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endParaRPr>
          </a:p>
        </p:txBody>
      </p:sp>
      <p:sp>
        <p:nvSpPr>
          <p:cNvPr id="21" name="Rectangle 20"/>
          <p:cNvSpPr/>
          <p:nvPr/>
        </p:nvSpPr>
        <p:spPr>
          <a:xfrm>
            <a:off x="353337" y="2838883"/>
            <a:ext cx="8449056" cy="2583713"/>
          </a:xfrm>
          <a:prstGeom prst="rect">
            <a:avLst/>
          </a:prstGeom>
          <a:gradFill flip="none" rotWithShape="1">
            <a:gsLst>
              <a:gs pos="0">
                <a:schemeClr val="bg1">
                  <a:lumMod val="85000"/>
                </a:schemeClr>
              </a:gs>
              <a:gs pos="50000">
                <a:schemeClr val="tx1">
                  <a:lumMod val="20000"/>
                  <a:lumOff val="80000"/>
                </a:schemeClr>
              </a:gs>
              <a:gs pos="100000">
                <a:schemeClr val="bg1">
                  <a:lumMod val="95000"/>
                </a:schemeClr>
              </a:gs>
            </a:gsLst>
            <a:lin ang="13500000" scaled="1"/>
            <a:tileRect/>
          </a:gradFill>
          <a:ln>
            <a:solidFill>
              <a:schemeClr val="accent3"/>
            </a:solidFill>
            <a:headEnd type="none" w="med" len="med"/>
            <a:tailEnd type="non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gradFill>
                <a:gsLst>
                  <a:gs pos="0">
                    <a:schemeClr val="tx1"/>
                  </a:gs>
                  <a:gs pos="50000">
                    <a:schemeClr val="tx1"/>
                  </a:gs>
                </a:gsLst>
                <a:lin ang="5400000" scaled="0"/>
              </a:gradFill>
              <a:latin typeface="Segoe" pitchFamily="34" charset="0"/>
            </a:endParaRPr>
          </a:p>
        </p:txBody>
      </p:sp>
      <p:sp>
        <p:nvSpPr>
          <p:cNvPr id="23" name="Rectangle 22"/>
          <p:cNvSpPr/>
          <p:nvPr/>
        </p:nvSpPr>
        <p:spPr>
          <a:xfrm>
            <a:off x="595420" y="3853877"/>
            <a:ext cx="2328530" cy="1334803"/>
          </a:xfrm>
          <a:prstGeom prst="rect">
            <a:avLst/>
          </a:prstGeom>
          <a:gradFill flip="none" rotWithShape="1">
            <a:gsLst>
              <a:gs pos="0">
                <a:schemeClr val="bg1">
                  <a:lumMod val="85000"/>
                </a:schemeClr>
              </a:gs>
              <a:gs pos="50000">
                <a:schemeClr val="tx1">
                  <a:lumMod val="20000"/>
                  <a:lumOff val="80000"/>
                </a:schemeClr>
              </a:gs>
              <a:gs pos="100000">
                <a:schemeClr val="bg1">
                  <a:lumMod val="95000"/>
                </a:schemeClr>
              </a:gs>
            </a:gsLst>
            <a:lin ang="13500000" scaled="1"/>
            <a:tileRect/>
          </a:gradFill>
          <a:ln>
            <a:solidFill>
              <a:schemeClr val="accent2"/>
            </a:solidFill>
            <a:headEnd type="none" w="med" len="med"/>
            <a:tailEnd type="non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gradFill>
                <a:gsLst>
                  <a:gs pos="0">
                    <a:schemeClr val="tx1"/>
                  </a:gs>
                  <a:gs pos="50000">
                    <a:schemeClr val="tx1"/>
                  </a:gs>
                </a:gsLst>
                <a:lin ang="5400000" scaled="0"/>
              </a:gradFill>
              <a:latin typeface="Segoe" pitchFamily="34" charset="0"/>
            </a:endParaRPr>
          </a:p>
        </p:txBody>
      </p:sp>
      <p:sp>
        <p:nvSpPr>
          <p:cNvPr id="24" name="Rectangle 23"/>
          <p:cNvSpPr/>
          <p:nvPr/>
        </p:nvSpPr>
        <p:spPr>
          <a:xfrm>
            <a:off x="3225206" y="3853877"/>
            <a:ext cx="2328530" cy="1334803"/>
          </a:xfrm>
          <a:prstGeom prst="rect">
            <a:avLst/>
          </a:prstGeom>
          <a:gradFill flip="none" rotWithShape="1">
            <a:gsLst>
              <a:gs pos="0">
                <a:schemeClr val="bg1">
                  <a:lumMod val="85000"/>
                </a:schemeClr>
              </a:gs>
              <a:gs pos="50000">
                <a:schemeClr val="tx1">
                  <a:lumMod val="20000"/>
                  <a:lumOff val="80000"/>
                </a:schemeClr>
              </a:gs>
              <a:gs pos="100000">
                <a:schemeClr val="bg1">
                  <a:lumMod val="95000"/>
                </a:schemeClr>
              </a:gs>
            </a:gsLst>
            <a:lin ang="13500000" scaled="1"/>
            <a:tileRect/>
          </a:gradFill>
          <a:ln>
            <a:solidFill>
              <a:schemeClr val="bg2"/>
            </a:solidFill>
            <a:headEnd type="none" w="med" len="med"/>
            <a:tailEnd type="non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gradFill>
                <a:gsLst>
                  <a:gs pos="0">
                    <a:schemeClr val="tx1"/>
                  </a:gs>
                  <a:gs pos="50000">
                    <a:schemeClr val="tx1"/>
                  </a:gs>
                </a:gsLst>
                <a:lin ang="5400000" scaled="0"/>
              </a:gradFill>
              <a:latin typeface="Segoe" pitchFamily="34" charset="0"/>
            </a:endParaRPr>
          </a:p>
        </p:txBody>
      </p:sp>
      <p:sp>
        <p:nvSpPr>
          <p:cNvPr id="25" name="Rectangle 24"/>
          <p:cNvSpPr/>
          <p:nvPr/>
        </p:nvSpPr>
        <p:spPr>
          <a:xfrm>
            <a:off x="5840815" y="3853877"/>
            <a:ext cx="2328530" cy="1334803"/>
          </a:xfrm>
          <a:prstGeom prst="rect">
            <a:avLst/>
          </a:prstGeom>
          <a:gradFill flip="none" rotWithShape="1">
            <a:gsLst>
              <a:gs pos="0">
                <a:schemeClr val="bg1">
                  <a:lumMod val="85000"/>
                </a:schemeClr>
              </a:gs>
              <a:gs pos="50000">
                <a:schemeClr val="tx1">
                  <a:lumMod val="20000"/>
                  <a:lumOff val="80000"/>
                </a:schemeClr>
              </a:gs>
              <a:gs pos="100000">
                <a:schemeClr val="bg1">
                  <a:lumMod val="95000"/>
                </a:schemeClr>
              </a:gs>
            </a:gsLst>
            <a:lin ang="13500000" scaled="1"/>
            <a:tileRect/>
          </a:gradFill>
          <a:ln>
            <a:solidFill>
              <a:schemeClr val="accent5">
                <a:lumMod val="75000"/>
              </a:schemeClr>
            </a:solidFill>
            <a:headEnd type="none" w="med" len="med"/>
            <a:tailEnd type="non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gradFill>
                <a:gsLst>
                  <a:gs pos="0">
                    <a:schemeClr val="tx1"/>
                  </a:gs>
                  <a:gs pos="50000">
                    <a:schemeClr val="tx1"/>
                  </a:gs>
                </a:gsLst>
                <a:lin ang="5400000" scaled="0"/>
              </a:gradFill>
              <a:latin typeface="Segoe" pitchFamily="34" charset="0"/>
            </a:endParaRPr>
          </a:p>
        </p:txBody>
      </p:sp>
      <p:sp>
        <p:nvSpPr>
          <p:cNvPr id="11" name="Rectangle 10"/>
          <p:cNvSpPr/>
          <p:nvPr/>
        </p:nvSpPr>
        <p:spPr>
          <a:xfrm>
            <a:off x="6038220" y="4098685"/>
            <a:ext cx="1933720" cy="830997"/>
          </a:xfrm>
          <a:prstGeom prst="rect">
            <a:avLst/>
          </a:prstGeom>
        </p:spPr>
        <p:txBody>
          <a:bodyPr wrap="square">
            <a:spAutoFit/>
          </a:bodyPr>
          <a:lstStyle/>
          <a:p>
            <a:pPr algn="ctr" defTabSz="457200">
              <a:spcAft>
                <a:spcPts val="600"/>
              </a:spcAft>
              <a:defRPr/>
            </a:pPr>
            <a: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t>Upgrade the organization </a:t>
            </a:r>
            <a:b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br>
            <a: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t>to the new OS</a:t>
            </a:r>
            <a:endParaRPr lang="he-IL" sz="1600" dirty="0" err="1" smtClean="0">
              <a:gradFill>
                <a:gsLst>
                  <a:gs pos="0">
                    <a:schemeClr val="tx1"/>
                  </a:gs>
                  <a:gs pos="81000">
                    <a:schemeClr val="tx1"/>
                  </a:gs>
                </a:gsLst>
                <a:lin ang="13500000" scaled="1"/>
              </a:gradFill>
              <a:latin typeface="Segoe UI" pitchFamily="34" charset="0"/>
              <a:ea typeface="Segoe UI" pitchFamily="34" charset="0"/>
            </a:endParaRPr>
          </a:p>
        </p:txBody>
      </p:sp>
      <p:sp>
        <p:nvSpPr>
          <p:cNvPr id="12" name="Rectangle 11"/>
          <p:cNvSpPr/>
          <p:nvPr/>
        </p:nvSpPr>
        <p:spPr>
          <a:xfrm>
            <a:off x="3453085" y="4098685"/>
            <a:ext cx="1872772" cy="830997"/>
          </a:xfrm>
          <a:prstGeom prst="rect">
            <a:avLst/>
          </a:prstGeom>
        </p:spPr>
        <p:txBody>
          <a:bodyPr wrap="square">
            <a:spAutoFit/>
          </a:bodyPr>
          <a:lstStyle/>
          <a:p>
            <a:pPr algn="ctr" defTabSz="457200">
              <a:spcAft>
                <a:spcPts val="600"/>
              </a:spcAft>
              <a:defRPr/>
            </a:pPr>
            <a: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t>Migrate or replace incompatible applications </a:t>
            </a:r>
          </a:p>
        </p:txBody>
      </p:sp>
      <p:sp>
        <p:nvSpPr>
          <p:cNvPr id="13" name="Rectangle 12"/>
          <p:cNvSpPr/>
          <p:nvPr/>
        </p:nvSpPr>
        <p:spPr>
          <a:xfrm>
            <a:off x="870828" y="4098685"/>
            <a:ext cx="1777714" cy="830997"/>
          </a:xfrm>
          <a:prstGeom prst="rect">
            <a:avLst/>
          </a:prstGeom>
        </p:spPr>
        <p:txBody>
          <a:bodyPr wrap="square">
            <a:spAutoFit/>
          </a:bodyPr>
          <a:lstStyle/>
          <a:p>
            <a:pPr algn="ctr" defTabSz="457200">
              <a:spcAft>
                <a:spcPts val="600"/>
              </a:spcAft>
              <a:defRPr/>
            </a:pPr>
            <a: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t>Test compatibility </a:t>
            </a:r>
            <a:b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br>
            <a:r>
              <a:rPr lang="en-US" sz="1600" dirty="0" smtClean="0">
                <a:gradFill>
                  <a:gsLst>
                    <a:gs pos="0">
                      <a:schemeClr val="tx1"/>
                    </a:gs>
                    <a:gs pos="81000">
                      <a:schemeClr val="tx1"/>
                    </a:gs>
                  </a:gsLst>
                  <a:lin ang="13500000" scaled="1"/>
                </a:gradFill>
                <a:latin typeface="Segoe UI" pitchFamily="34" charset="0"/>
                <a:ea typeface="Segoe UI" pitchFamily="34" charset="0"/>
                <a:cs typeface="Segoe UI" pitchFamily="34" charset="0"/>
              </a:rPr>
              <a:t>of all applications with the new OS </a:t>
            </a:r>
          </a:p>
        </p:txBody>
      </p:sp>
      <p:grpSp>
        <p:nvGrpSpPr>
          <p:cNvPr id="17" name="Group 16"/>
          <p:cNvGrpSpPr/>
          <p:nvPr/>
        </p:nvGrpSpPr>
        <p:grpSpPr>
          <a:xfrm>
            <a:off x="2173168" y="1433635"/>
            <a:ext cx="4937760" cy="4553734"/>
            <a:chOff x="2173168" y="1433635"/>
            <a:chExt cx="4937760" cy="4553734"/>
          </a:xfrm>
        </p:grpSpPr>
        <p:sp>
          <p:nvSpPr>
            <p:cNvPr id="16" name="Circular Arrow 15"/>
            <p:cNvSpPr/>
            <p:nvPr/>
          </p:nvSpPr>
          <p:spPr>
            <a:xfrm rot="1325993" flipH="1">
              <a:off x="2173168" y="1433635"/>
              <a:ext cx="4937760" cy="4553734"/>
            </a:xfrm>
            <a:prstGeom prst="circularArrow">
              <a:avLst>
                <a:gd name="adj1" fmla="val 12500"/>
                <a:gd name="adj2" fmla="val 1142319"/>
                <a:gd name="adj3" fmla="val 20457681"/>
                <a:gd name="adj4" fmla="val 13334749"/>
                <a:gd name="adj5" fmla="val 12500"/>
              </a:avLst>
            </a:prstGeom>
            <a:gradFill flip="none" rotWithShape="1">
              <a:gsLst>
                <a:gs pos="0">
                  <a:schemeClr val="accent1">
                    <a:lumMod val="50000"/>
                  </a:schemeClr>
                </a:gs>
                <a:gs pos="50000">
                  <a:schemeClr val="accent1">
                    <a:lumMod val="75000"/>
                  </a:schemeClr>
                </a:gs>
                <a:gs pos="100000">
                  <a:schemeClr val="accent1"/>
                </a:gs>
              </a:gsLst>
              <a:lin ang="13500000" scaled="1"/>
              <a:tileRect/>
            </a:gradFill>
            <a:ln>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a:gradFill>
                  <a:gsLst>
                    <a:gs pos="0">
                      <a:schemeClr val="bg1"/>
                    </a:gs>
                    <a:gs pos="100000">
                      <a:schemeClr val="bg1"/>
                    </a:gs>
                  </a:gsLst>
                  <a:lin ang="13500000" scaled="1"/>
                </a:gradFill>
                <a:latin typeface="Segoe Semibold" pitchFamily="34" charset="0"/>
              </a:endParaRPr>
            </a:p>
          </p:txBody>
        </p:sp>
        <p:sp>
          <p:nvSpPr>
            <p:cNvPr id="37" name="Rectangle 36"/>
            <p:cNvSpPr>
              <a:spLocks noChangeArrowheads="1"/>
            </p:cNvSpPr>
            <p:nvPr/>
          </p:nvSpPr>
          <p:spPr bwMode="auto">
            <a:xfrm>
              <a:off x="3128475" y="1985266"/>
              <a:ext cx="2651760" cy="1554480"/>
            </a:xfrm>
            <a:prstGeom prst="rect">
              <a:avLst/>
            </a:prstGeom>
            <a:noFill/>
            <a:ln w="9525">
              <a:noFill/>
              <a:miter lim="800000"/>
              <a:headEnd/>
              <a:tailEnd/>
            </a:ln>
            <a:effectLst/>
          </p:spPr>
          <p:txBody>
            <a:bodyPr wrap="none">
              <a:prstTxWarp prst="textArchUp">
                <a:avLst>
                  <a:gd name="adj" fmla="val 11119182"/>
                </a:avLst>
              </a:prstTxWarp>
              <a:spAutoFit/>
            </a:bodyPr>
            <a:lstStyle/>
            <a:p>
              <a:pPr algn="ctr" defTabSz="914400"/>
              <a:r>
                <a:rPr lang="en-US" dirty="0" smtClean="0">
                  <a:ln w="11430"/>
                  <a:gradFill>
                    <a:gsLst>
                      <a:gs pos="0">
                        <a:schemeClr val="bg1"/>
                      </a:gs>
                      <a:gs pos="100000">
                        <a:schemeClr val="bg1"/>
                      </a:gs>
                    </a:gsLst>
                    <a:lin ang="5400000" scaled="0"/>
                  </a:gradFill>
                  <a:latin typeface="Segoe UI" pitchFamily="34" charset="0"/>
                </a:rPr>
                <a:t>First upgrade – then migrate!</a:t>
              </a:r>
            </a:p>
          </p:txBody>
        </p:sp>
      </p:grpSp>
      <p:grpSp>
        <p:nvGrpSpPr>
          <p:cNvPr id="22" name="Group 21"/>
          <p:cNvGrpSpPr/>
          <p:nvPr/>
        </p:nvGrpSpPr>
        <p:grpSpPr>
          <a:xfrm>
            <a:off x="574155" y="3000411"/>
            <a:ext cx="8070111" cy="869831"/>
            <a:chOff x="818209" y="3213070"/>
            <a:chExt cx="7711439" cy="1097280"/>
          </a:xfrm>
        </p:grpSpPr>
        <p:sp>
          <p:nvSpPr>
            <p:cNvPr id="8" name="Chevron 7"/>
            <p:cNvSpPr/>
            <p:nvPr/>
          </p:nvSpPr>
          <p:spPr>
            <a:xfrm>
              <a:off x="818209" y="3213070"/>
              <a:ext cx="2717074" cy="1097280"/>
            </a:xfrm>
            <a:prstGeom prst="chevron">
              <a:avLst/>
            </a:prstGeom>
            <a:gradFill flip="none" rotWithShape="1">
              <a:gsLst>
                <a:gs pos="0">
                  <a:schemeClr val="accent2">
                    <a:lumMod val="50000"/>
                  </a:schemeClr>
                </a:gs>
                <a:gs pos="31000">
                  <a:schemeClr val="accent2">
                    <a:lumMod val="75000"/>
                  </a:schemeClr>
                </a:gs>
                <a:gs pos="81000">
                  <a:schemeClr val="accent2"/>
                </a:gs>
              </a:gsLst>
              <a:lin ang="13500000" scaled="1"/>
              <a:tileRect/>
            </a:gradFill>
            <a:ln>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342900" algn="ctr" defTabSz="914099" fontAlgn="base">
                <a:lnSpc>
                  <a:spcPct val="85000"/>
                </a:lnSpc>
                <a:spcBef>
                  <a:spcPct val="0"/>
                </a:spcBef>
                <a:spcAft>
                  <a:spcPct val="0"/>
                </a:spcAft>
                <a:buClr>
                  <a:srgbClr val="311852"/>
                </a:buClr>
                <a:buSzPct val="55000"/>
                <a:defRPr/>
              </a:pPr>
              <a:r>
                <a:rPr lang="en-US" sz="2400" dirty="0" smtClean="0">
                  <a:gradFill>
                    <a:gsLst>
                      <a:gs pos="0">
                        <a:schemeClr val="bg1"/>
                      </a:gs>
                      <a:gs pos="100000">
                        <a:schemeClr val="bg1"/>
                      </a:gs>
                    </a:gsLst>
                    <a:lin ang="13500000" scaled="1"/>
                  </a:gradFill>
                  <a:latin typeface="Segoe UI" pitchFamily="34" charset="0"/>
                  <a:ea typeface="Segoe UI" pitchFamily="34" charset="0"/>
                  <a:cs typeface="Segoe UI" pitchFamily="34" charset="0"/>
                </a:rPr>
                <a:t>Test</a:t>
              </a:r>
            </a:p>
          </p:txBody>
        </p:sp>
        <p:sp>
          <p:nvSpPr>
            <p:cNvPr id="9" name="Chevron 8"/>
            <p:cNvSpPr/>
            <p:nvPr/>
          </p:nvSpPr>
          <p:spPr>
            <a:xfrm>
              <a:off x="3315391" y="3213070"/>
              <a:ext cx="2717074" cy="1097280"/>
            </a:xfrm>
            <a:prstGeom prst="chevron">
              <a:avLst/>
            </a:prstGeom>
            <a:gradFill flip="none" rotWithShape="1">
              <a:gsLst>
                <a:gs pos="0">
                  <a:schemeClr val="accent3">
                    <a:lumMod val="50000"/>
                  </a:schemeClr>
                </a:gs>
                <a:gs pos="31000">
                  <a:schemeClr val="accent3">
                    <a:lumMod val="75000"/>
                  </a:schemeClr>
                </a:gs>
                <a:gs pos="81000">
                  <a:schemeClr val="accent3"/>
                </a:gs>
              </a:gsLst>
              <a:lin ang="13500000" scaled="1"/>
              <a:tileRect/>
            </a:gradFill>
            <a:ln>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lvl="1" indent="-342900" algn="ctr" defTabSz="914099" fontAlgn="base">
                <a:lnSpc>
                  <a:spcPct val="85000"/>
                </a:lnSpc>
                <a:spcBef>
                  <a:spcPct val="0"/>
                </a:spcBef>
                <a:spcAft>
                  <a:spcPct val="0"/>
                </a:spcAft>
                <a:buClr>
                  <a:srgbClr val="311852"/>
                </a:buClr>
                <a:buSzPct val="55000"/>
                <a:tabLst>
                  <a:tab pos="424590" algn="l"/>
                </a:tabLst>
                <a:defRPr/>
              </a:pPr>
              <a:r>
                <a:rPr lang="en-US" altLang="zh-CN" sz="2400" dirty="0" smtClean="0">
                  <a:gradFill>
                    <a:gsLst>
                      <a:gs pos="0">
                        <a:schemeClr val="bg1"/>
                      </a:gs>
                      <a:gs pos="100000">
                        <a:schemeClr val="bg1"/>
                      </a:gs>
                    </a:gsLst>
                    <a:lin ang="13500000" scaled="1"/>
                  </a:gradFill>
                  <a:latin typeface="Segoe UI" pitchFamily="34" charset="0"/>
                  <a:ea typeface="Segoe UI" pitchFamily="34" charset="0"/>
                  <a:cs typeface="Segoe UI" pitchFamily="34" charset="0"/>
                </a:rPr>
                <a:t>Migrate</a:t>
              </a:r>
            </a:p>
          </p:txBody>
        </p:sp>
        <p:sp>
          <p:nvSpPr>
            <p:cNvPr id="10" name="Chevron 9"/>
            <p:cNvSpPr/>
            <p:nvPr/>
          </p:nvSpPr>
          <p:spPr>
            <a:xfrm>
              <a:off x="5812574" y="3213070"/>
              <a:ext cx="2717074" cy="1097280"/>
            </a:xfrm>
            <a:prstGeom prst="chevron">
              <a:avLst/>
            </a:prstGeom>
            <a:gradFill flip="none" rotWithShape="1">
              <a:gsLst>
                <a:gs pos="0">
                  <a:schemeClr val="accent5">
                    <a:lumMod val="50000"/>
                  </a:schemeClr>
                </a:gs>
                <a:gs pos="50000">
                  <a:schemeClr val="accent5">
                    <a:lumMod val="75000"/>
                  </a:schemeClr>
                </a:gs>
                <a:gs pos="100000">
                  <a:schemeClr val="accent5"/>
                </a:gs>
              </a:gsLst>
              <a:lin ang="13500000" scaled="1"/>
              <a:tileRect/>
            </a:gradFill>
            <a:ln>
              <a:headEnd type="none" w="med" len="med"/>
              <a:tailEnd type="none" w="med" len="med"/>
            </a:ln>
            <a:effectLst>
              <a:outerShdw blurRad="50800" dist="38100" dir="8100000" algn="tr" rotWithShape="0">
                <a:prstClr val="black">
                  <a:alpha val="73000"/>
                </a:prstClr>
              </a:out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indent="-342900" algn="ctr" defTabSz="914099" fontAlgn="base">
                <a:lnSpc>
                  <a:spcPct val="85000"/>
                </a:lnSpc>
                <a:spcBef>
                  <a:spcPct val="0"/>
                </a:spcBef>
                <a:spcAft>
                  <a:spcPct val="0"/>
                </a:spcAft>
                <a:buClr>
                  <a:srgbClr val="311852"/>
                </a:buClr>
                <a:buSzPct val="55000"/>
                <a:defRPr/>
              </a:pPr>
              <a:r>
                <a:rPr lang="en-US" sz="2400" dirty="0" smtClean="0">
                  <a:gradFill>
                    <a:gsLst>
                      <a:gs pos="0">
                        <a:schemeClr val="bg1"/>
                      </a:gs>
                      <a:gs pos="100000">
                        <a:schemeClr val="bg1"/>
                      </a:gs>
                    </a:gsLst>
                    <a:lin ang="13500000" scaled="1"/>
                  </a:gradFill>
                  <a:latin typeface="Segoe UI" pitchFamily="34" charset="0"/>
                  <a:ea typeface="Segoe UI" pitchFamily="34" charset="0"/>
                  <a:cs typeface="Segoe UI" pitchFamily="34" charset="0"/>
                </a:rPr>
                <a:t>Upgrade</a:t>
              </a:r>
            </a:p>
          </p:txBody>
        </p:sp>
      </p:grpSp>
    </p:spTree>
    <p:extLst>
      <p:ext uri="{BB962C8B-B14F-4D97-AF65-F5344CB8AC3E}">
        <p14:creationId xmlns:p14="http://schemas.microsoft.com/office/powerpoint/2010/main" val="1475273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no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Windows 7 Planning </a:t>
            </a:r>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Questions to Consider</a:t>
            </a:r>
          </a:p>
        </p:txBody>
      </p:sp>
      <p:sp>
        <p:nvSpPr>
          <p:cNvPr id="3" name="Content Placeholder 2"/>
          <p:cNvSpPr>
            <a:spLocks noGrp="1"/>
          </p:cNvSpPr>
          <p:nvPr>
            <p:ph type="body" sz="quarter" idx="10"/>
          </p:nvPr>
        </p:nvSpPr>
        <p:spPr>
          <a:xfrm>
            <a:off x="381000" y="989014"/>
            <a:ext cx="8382000" cy="6888039"/>
          </a:xfrm>
        </p:spPr>
        <p:txBody>
          <a:bodyPr>
            <a:normAutofit/>
          </a:bodyPr>
          <a:lstStyle/>
          <a:p>
            <a:pPr>
              <a:buClr>
                <a:schemeClr val="bg1"/>
              </a:buClr>
              <a:buFont typeface="Arial" pitchFamily="34" charset="0"/>
              <a:buChar char="•"/>
            </a:pPr>
            <a:r>
              <a:rPr lang="en-US" sz="2400" dirty="0" smtClean="0">
                <a:latin typeface="Segoe UI" pitchFamily="34" charset="0"/>
                <a:ea typeface="Segoe UI" pitchFamily="34" charset="0"/>
                <a:cs typeface="Segoe UI" pitchFamily="34" charset="0"/>
              </a:rPr>
              <a:t>What are your application compatibility challenges?</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Are there incompatible Windows XP Applications?</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Are there web based applications that require IE6/IE7?</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Global/Divisional/Departmental</a:t>
            </a:r>
          </a:p>
          <a:p>
            <a:pPr lvl="1">
              <a:buClr>
                <a:schemeClr val="bg1"/>
              </a:buClr>
              <a:buFont typeface="Arial" pitchFamily="34" charset="0"/>
              <a:buChar char="•"/>
            </a:pPr>
            <a:endParaRPr lang="en-US" sz="2000" dirty="0" smtClean="0">
              <a:latin typeface="Segoe UI" pitchFamily="34" charset="0"/>
              <a:ea typeface="Segoe UI" pitchFamily="34" charset="0"/>
              <a:cs typeface="Segoe UI" pitchFamily="34" charset="0"/>
            </a:endParaRPr>
          </a:p>
          <a:p>
            <a:pPr>
              <a:buClr>
                <a:schemeClr val="bg1"/>
              </a:buClr>
              <a:buFont typeface="Arial" pitchFamily="34" charset="0"/>
              <a:buChar char="•"/>
            </a:pPr>
            <a:r>
              <a:rPr lang="en-US" sz="2400" dirty="0" smtClean="0">
                <a:latin typeface="Segoe UI" pitchFamily="34" charset="0"/>
                <a:ea typeface="Segoe UI" pitchFamily="34" charset="0"/>
                <a:cs typeface="Segoe UI" pitchFamily="34" charset="0"/>
              </a:rPr>
              <a:t>Are you upgrading to Windows 7 as part of a hardware refresh</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Is the existing hardware being upgraded?</a:t>
            </a:r>
          </a:p>
          <a:p>
            <a:pPr lvl="2">
              <a:buClr>
                <a:schemeClr val="bg1"/>
              </a:buClr>
              <a:buFont typeface="Arial" pitchFamily="34" charset="0"/>
              <a:buChar char="•"/>
            </a:pPr>
            <a:r>
              <a:rPr lang="en-US" sz="1800" dirty="0" smtClean="0">
                <a:latin typeface="Segoe UI" pitchFamily="34" charset="0"/>
                <a:ea typeface="Segoe UI" pitchFamily="34" charset="0"/>
                <a:cs typeface="Segoe UI" pitchFamily="34" charset="0"/>
              </a:rPr>
              <a:t>2gb or higher is required for MED-V on Windows 7</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What will be included on the default image?</a:t>
            </a:r>
          </a:p>
          <a:p>
            <a:pPr lvl="2">
              <a:buClr>
                <a:schemeClr val="bg1"/>
              </a:buClr>
              <a:buFont typeface="Arial" pitchFamily="34" charset="0"/>
              <a:buChar char="•"/>
            </a:pPr>
            <a:r>
              <a:rPr lang="en-US" sz="1800" dirty="0" smtClean="0">
                <a:latin typeface="Segoe UI" pitchFamily="34" charset="0"/>
                <a:ea typeface="Segoe UI" pitchFamily="34" charset="0"/>
                <a:cs typeface="Segoe UI" pitchFamily="34" charset="0"/>
              </a:rPr>
              <a:t>MED-V requires VPC2007 SP1</a:t>
            </a:r>
          </a:p>
          <a:p>
            <a:pPr lvl="2">
              <a:buClr>
                <a:schemeClr val="bg1"/>
              </a:buClr>
              <a:buFont typeface="Arial" pitchFamily="34" charset="0"/>
              <a:buChar char="•"/>
            </a:pPr>
            <a:endParaRPr lang="en-US" sz="1800" dirty="0" smtClean="0">
              <a:latin typeface="Segoe UI" pitchFamily="34" charset="0"/>
              <a:ea typeface="Segoe UI" pitchFamily="34" charset="0"/>
              <a:cs typeface="Segoe UI" pitchFamily="34" charset="0"/>
            </a:endParaRPr>
          </a:p>
          <a:p>
            <a:pPr>
              <a:buClr>
                <a:schemeClr val="bg1"/>
              </a:buClr>
              <a:buFont typeface="Arial" pitchFamily="34" charset="0"/>
              <a:buChar char="•"/>
            </a:pPr>
            <a:r>
              <a:rPr lang="en-US" sz="2400" dirty="0" smtClean="0">
                <a:latin typeface="Segoe UI" pitchFamily="34" charset="0"/>
                <a:ea typeface="Segoe UI" pitchFamily="34" charset="0"/>
                <a:cs typeface="Segoe UI" pitchFamily="34" charset="0"/>
              </a:rPr>
              <a:t>Do you have System Center or another ESD?</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Are you using System Center Configuration Manager?</a:t>
            </a:r>
          </a:p>
          <a:p>
            <a:pPr lvl="1">
              <a:buClr>
                <a:schemeClr val="bg1"/>
              </a:buClr>
              <a:buFont typeface="Arial" pitchFamily="34" charset="0"/>
              <a:buChar char="•"/>
            </a:pPr>
            <a:r>
              <a:rPr lang="en-US" sz="2000" dirty="0" smtClean="0">
                <a:latin typeface="Segoe UI" pitchFamily="34" charset="0"/>
                <a:ea typeface="Segoe UI" pitchFamily="34" charset="0"/>
                <a:cs typeface="Segoe UI" pitchFamily="34" charset="0"/>
              </a:rPr>
              <a:t>Are you going to use MED-V or another system to deploy?</a:t>
            </a:r>
            <a:endParaRPr lang="en-US" sz="2400" dirty="0" smtClean="0">
              <a:latin typeface="Segoe UI" pitchFamily="34" charset="0"/>
              <a:ea typeface="Segoe UI" pitchFamily="34" charset="0"/>
              <a:cs typeface="Segoe UI" pitchFamily="34" charset="0"/>
            </a:endParaRPr>
          </a:p>
          <a:p>
            <a:endParaRPr lang="en-US" dirty="0" smtClean="0">
              <a:latin typeface="Segoe UI" pitchFamily="34" charset="0"/>
              <a:ea typeface="Segoe UI" pitchFamily="34" charset="0"/>
              <a:cs typeface="Segoe UI" pitchFamily="34" charset="0"/>
            </a:endParaRPr>
          </a:p>
          <a:p>
            <a:pPr lvl="1"/>
            <a:endParaRPr lang="en-US" sz="2400" dirty="0" smtClean="0">
              <a:latin typeface="Segoe UI" pitchFamily="34" charset="0"/>
              <a:ea typeface="Segoe UI" pitchFamily="34" charset="0"/>
              <a:cs typeface="Segoe UI" pitchFamily="34" charset="0"/>
            </a:endParaRPr>
          </a:p>
          <a:p>
            <a:pPr lvl="1"/>
            <a:endParaRPr lang="en-US" sz="2400" dirty="0" smtClean="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3438238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TextBox 56"/>
          <p:cNvSpPr txBox="1"/>
          <p:nvPr/>
        </p:nvSpPr>
        <p:spPr>
          <a:xfrm>
            <a:off x="457200" y="3861987"/>
            <a:ext cx="3439887" cy="1590692"/>
          </a:xfrm>
          <a:prstGeom prst="rect">
            <a:avLst/>
          </a:prstGeom>
          <a:noFill/>
          <a:scene3d>
            <a:camera prst="isometricOffAxis2Left">
              <a:rot lat="0" lon="0" rev="0"/>
            </a:camera>
            <a:lightRig rig="threePt" dir="t"/>
          </a:scene3d>
        </p:spPr>
        <p:txBody>
          <a:bodyPr wrap="square" rtlCol="0">
            <a:spAutoFit/>
          </a:bodyPr>
          <a:lstStyle/>
          <a:p>
            <a:pPr>
              <a:spcBef>
                <a:spcPts val="600"/>
              </a:spcBef>
            </a:pPr>
            <a:endParaRPr lang="en-US" sz="1200" dirty="0">
              <a:latin typeface="Segoe UI" pitchFamily="34" charset="0"/>
            </a:endParaRPr>
          </a:p>
          <a:p>
            <a:pPr marL="231775" indent="-231775">
              <a:spcBef>
                <a:spcPts val="600"/>
              </a:spcBef>
              <a:buBlip>
                <a:blip r:embed="rId3"/>
              </a:buBlip>
            </a:pPr>
            <a:endParaRPr lang="en-US" sz="1600" dirty="0" smtClean="0">
              <a:latin typeface="Segoe UI" pitchFamily="34" charset="0"/>
            </a:endParaRPr>
          </a:p>
          <a:p>
            <a:pPr marL="640080" lvl="1" indent="-274320">
              <a:lnSpc>
                <a:spcPct val="80000"/>
              </a:lnSpc>
              <a:spcBef>
                <a:spcPts val="550"/>
              </a:spcBef>
              <a:buClr>
                <a:schemeClr val="tx1"/>
              </a:buClr>
              <a:buSzPct val="70000"/>
              <a:buFont typeface="Arial" pitchFamily="34" charset="0"/>
              <a:buChar char="•"/>
              <a:defRPr/>
            </a:pPr>
            <a:endParaRPr lang="en-US" sz="1200" dirty="0">
              <a:latin typeface="Segoe UI" pitchFamily="34" charset="0"/>
            </a:endParaRPr>
          </a:p>
          <a:p>
            <a:pPr marL="571500" lvl="2" indent="-171450">
              <a:lnSpc>
                <a:spcPct val="80000"/>
              </a:lnSpc>
              <a:spcBef>
                <a:spcPts val="500"/>
              </a:spcBef>
              <a:buClr>
                <a:schemeClr val="tx1"/>
              </a:buClr>
              <a:buSzPct val="75000"/>
              <a:buFont typeface="Arial" pitchFamily="34" charset="0"/>
              <a:buChar char="•"/>
              <a:defRPr/>
            </a:pPr>
            <a:endParaRPr lang="en-US" sz="1200" dirty="0">
              <a:latin typeface="Segoe UI" pitchFamily="34" charset="0"/>
            </a:endParaRPr>
          </a:p>
          <a:p>
            <a:pPr algn="l" rtl="0" fontAlgn="base">
              <a:spcBef>
                <a:spcPct val="0"/>
              </a:spcBef>
              <a:spcAft>
                <a:spcPct val="0"/>
              </a:spcAft>
              <a:buFont typeface="Arial" pitchFamily="34" charset="0"/>
              <a:buChar char="•"/>
            </a:pPr>
            <a:endParaRPr lang="en-US" sz="1200" b="1" dirty="0">
              <a:effectLst>
                <a:outerShdw blurRad="38100" dist="38100" dir="2700000" algn="tl">
                  <a:srgbClr val="000000">
                    <a:alpha val="43137"/>
                  </a:srgbClr>
                </a:outerShdw>
              </a:effectLst>
              <a:latin typeface="Lucida Sans Unicode"/>
              <a:cs typeface="Segoe UI" pitchFamily="34" charset="0"/>
            </a:endParaRPr>
          </a:p>
          <a:p>
            <a:pPr algn="l" rtl="0" fontAlgn="base">
              <a:spcBef>
                <a:spcPct val="0"/>
              </a:spcBef>
              <a:spcAft>
                <a:spcPct val="0"/>
              </a:spcAft>
              <a:buFont typeface="Arial" pitchFamily="34" charset="0"/>
              <a:buChar char="•"/>
            </a:pPr>
            <a:endParaRPr lang="en-US" sz="1200" b="1" kern="1200" dirty="0">
              <a:ln w="500">
                <a:solidFill>
                  <a:srgbClr val="DEF5FA">
                    <a:shade val="20000"/>
                    <a:satMod val="350000"/>
                  </a:srgbClr>
                </a:solidFill>
              </a:ln>
              <a:effectLst>
                <a:outerShdw blurRad="30000" dist="30000" dir="2700000" algn="tl" rotWithShape="0">
                  <a:srgbClr val="464646">
                    <a:shade val="45000"/>
                    <a:satMod val="150000"/>
                    <a:alpha val="90000"/>
                  </a:srgbClr>
                </a:outerShdw>
              </a:effectLst>
              <a:latin typeface="Lucida Sans Unicode"/>
              <a:cs typeface="Segoe UI" pitchFamily="34" charset="0"/>
            </a:endParaRPr>
          </a:p>
          <a:p>
            <a:pPr algn="l" rtl="0" fontAlgn="base">
              <a:spcBef>
                <a:spcPct val="0"/>
              </a:spcBef>
              <a:spcAft>
                <a:spcPct val="0"/>
              </a:spcAft>
              <a:buFont typeface="Arial" pitchFamily="34" charset="0"/>
              <a:buChar char="•"/>
            </a:pPr>
            <a:endParaRPr lang="en-US" sz="1200" b="1" kern="1200" dirty="0">
              <a:ln w="500">
                <a:solidFill>
                  <a:srgbClr val="DEF5FA">
                    <a:shade val="20000"/>
                    <a:satMod val="350000"/>
                  </a:srgbClr>
                </a:solidFill>
              </a:ln>
              <a:effectLst>
                <a:outerShdw blurRad="30000" dist="30000" dir="2700000" algn="tl" rotWithShape="0">
                  <a:srgbClr val="464646">
                    <a:shade val="45000"/>
                    <a:satMod val="150000"/>
                    <a:alpha val="90000"/>
                  </a:srgbClr>
                </a:outerShdw>
              </a:effectLst>
              <a:latin typeface="Lucida Sans Unicode"/>
              <a:cs typeface="Segoe UI" pitchFamily="34" charset="0"/>
            </a:endParaRPr>
          </a:p>
        </p:txBody>
      </p:sp>
      <p:sp>
        <p:nvSpPr>
          <p:cNvPr id="69" name="Title 1"/>
          <p:cNvSpPr>
            <a:spLocks noGrp="1"/>
          </p:cNvSpPr>
          <p:nvPr>
            <p:ph type="title"/>
          </p:nvPr>
        </p:nvSpPr>
        <p:spPr>
          <a:xfrm>
            <a:off x="316674" y="228600"/>
            <a:ext cx="8229600" cy="572464"/>
          </a:xfrm>
        </p:spPr>
        <p:txBody>
          <a:bodyPr>
            <a:noAutofit/>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Key Features Since Office 2003</a:t>
            </a:r>
          </a:p>
        </p:txBody>
      </p:sp>
      <p:grpSp>
        <p:nvGrpSpPr>
          <p:cNvPr id="4" name="Group 63"/>
          <p:cNvGrpSpPr/>
          <p:nvPr/>
        </p:nvGrpSpPr>
        <p:grpSpPr>
          <a:xfrm>
            <a:off x="328404" y="1676400"/>
            <a:ext cx="3288128" cy="1524000"/>
            <a:chOff x="1181319" y="-857271"/>
            <a:chExt cx="3695699" cy="2209800"/>
          </a:xfrm>
        </p:grpSpPr>
        <p:sp>
          <p:nvSpPr>
            <p:cNvPr id="27" name="Rectangle 26"/>
            <p:cNvSpPr/>
            <p:nvPr/>
          </p:nvSpPr>
          <p:spPr>
            <a:xfrm>
              <a:off x="2743200" y="228600"/>
              <a:ext cx="169985" cy="1002890"/>
            </a:xfrm>
            <a:prstGeom prst="rect">
              <a:avLst/>
            </a:prstGeom>
            <a:solidFill>
              <a:schemeClr val="tx1"/>
            </a:solidFill>
            <a:scene3d>
              <a:camera prst="isometricOffAxis2Lef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rtl="0" fontAlgn="base">
                <a:spcBef>
                  <a:spcPct val="0"/>
                </a:spcBef>
                <a:spcAft>
                  <a:spcPct val="0"/>
                </a:spcAft>
              </a:pPr>
              <a:endParaRPr lang="en-US" kern="1200" dirty="0">
                <a:solidFill>
                  <a:prstClr val="white"/>
                </a:solidFill>
                <a:latin typeface="Lucida Sans Unicode"/>
                <a:ea typeface="+mn-ea"/>
                <a:cs typeface="+mn-cs"/>
              </a:endParaRPr>
            </a:p>
          </p:txBody>
        </p:sp>
        <p:grpSp>
          <p:nvGrpSpPr>
            <p:cNvPr id="5" name="Group 65"/>
            <p:cNvGrpSpPr/>
            <p:nvPr/>
          </p:nvGrpSpPr>
          <p:grpSpPr>
            <a:xfrm>
              <a:off x="1181319" y="-857271"/>
              <a:ext cx="3695699" cy="2209800"/>
              <a:chOff x="990819" y="2266929"/>
              <a:chExt cx="3695699" cy="2209800"/>
            </a:xfrm>
          </p:grpSpPr>
          <p:pic>
            <p:nvPicPr>
              <p:cNvPr id="29" name="Picture 5" descr="E:\DVD_ART34\Artwork_Imagery\Icons - Illustrations\Roadmaps and traffic signs\green road sign horizontal.png"/>
              <p:cNvPicPr>
                <a:picLocks noChangeAspect="1" noChangeArrowheads="1"/>
              </p:cNvPicPr>
              <p:nvPr/>
            </p:nvPicPr>
            <p:blipFill>
              <a:blip r:embed="rId4" cstate="print"/>
              <a:srcRect/>
              <a:stretch>
                <a:fillRect/>
              </a:stretch>
            </p:blipFill>
            <p:spPr bwMode="auto">
              <a:xfrm rot="21284665">
                <a:off x="990819" y="2266929"/>
                <a:ext cx="3695699" cy="2209800"/>
              </a:xfrm>
              <a:prstGeom prst="rect">
                <a:avLst/>
              </a:prstGeom>
              <a:noFill/>
              <a:scene3d>
                <a:camera prst="perspectiveContrastingLeftFacing"/>
                <a:lightRig rig="threePt" dir="t"/>
              </a:scene3d>
              <a:sp3d/>
            </p:spPr>
          </p:pic>
          <p:sp>
            <p:nvSpPr>
              <p:cNvPr id="30" name="TextBox 29"/>
              <p:cNvSpPr txBox="1"/>
              <p:nvPr/>
            </p:nvSpPr>
            <p:spPr>
              <a:xfrm>
                <a:off x="1878283" y="2898282"/>
                <a:ext cx="2656285" cy="490903"/>
              </a:xfrm>
              <a:prstGeom prst="rect">
                <a:avLst/>
              </a:prstGeom>
              <a:noFill/>
              <a:scene3d>
                <a:camera prst="isometricOffAxis2Left">
                  <a:rot lat="1080000" lon="1560000" rev="60000"/>
                </a:camera>
                <a:lightRig rig="threePt" dir="t"/>
              </a:scene3d>
            </p:spPr>
            <p:txBody>
              <a:bodyPr wrap="square" rtlCol="0">
                <a:spAutoFit/>
              </a:bodyPr>
              <a:lstStyle/>
              <a:p>
                <a:pPr algn="l" rtl="0" fontAlgn="base">
                  <a:spcBef>
                    <a:spcPct val="0"/>
                  </a:spcBef>
                  <a:spcAft>
                    <a:spcPct val="0"/>
                  </a:spcAft>
                </a:pPr>
                <a:r>
                  <a:rPr lang="en-US" sz="1600" b="1" kern="1200" dirty="0" smtClean="0">
                    <a:solidFill>
                      <a:prstClr val="white"/>
                    </a:solidFill>
                    <a:latin typeface="Segoe UI" pitchFamily="34" charset="0"/>
                    <a:ea typeface="+mn-ea"/>
                    <a:cs typeface="Segoe UI" pitchFamily="34" charset="0"/>
                  </a:rPr>
                  <a:t>Office 2007</a:t>
                </a:r>
                <a:endParaRPr lang="en-US" sz="1600" b="1" kern="1200" dirty="0">
                  <a:solidFill>
                    <a:prstClr val="white"/>
                  </a:solidFill>
                  <a:latin typeface="Segoe UI" pitchFamily="34" charset="0"/>
                  <a:ea typeface="+mn-ea"/>
                  <a:cs typeface="Segoe UI" pitchFamily="34" charset="0"/>
                </a:endParaRPr>
              </a:p>
            </p:txBody>
          </p:sp>
        </p:grpSp>
      </p:grpSp>
      <p:sp>
        <p:nvSpPr>
          <p:cNvPr id="31" name="TextBox 30"/>
          <p:cNvSpPr txBox="1"/>
          <p:nvPr/>
        </p:nvSpPr>
        <p:spPr>
          <a:xfrm>
            <a:off x="6417040" y="2590800"/>
            <a:ext cx="2422426" cy="5001369"/>
          </a:xfrm>
          <a:prstGeom prst="rect">
            <a:avLst/>
          </a:prstGeom>
          <a:noFill/>
          <a:scene3d>
            <a:camera prst="isometricOffAxis2Left">
              <a:rot lat="0" lon="0" rev="0"/>
            </a:camera>
            <a:lightRig rig="threePt" dir="t"/>
          </a:scene3d>
        </p:spPr>
        <p:txBody>
          <a:bodyPr wrap="square" rtlCol="0">
            <a:spAutoFit/>
          </a:bodyPr>
          <a:lstStyle/>
          <a:p>
            <a:pPr>
              <a:spcBef>
                <a:spcPts val="600"/>
              </a:spcBef>
            </a:pPr>
            <a:r>
              <a:rPr lang="en-US" b="1" dirty="0" smtClean="0">
                <a:solidFill>
                  <a:schemeClr val="bg1"/>
                </a:solidFill>
                <a:latin typeface="Segoe UI" pitchFamily="34" charset="0"/>
              </a:rPr>
              <a:t>IT Professionals</a:t>
            </a:r>
          </a:p>
          <a:p>
            <a:pPr marL="231775" indent="-231775">
              <a:spcBef>
                <a:spcPts val="600"/>
              </a:spcBef>
              <a:buBlip>
                <a:blip r:embed="rId3"/>
              </a:buBlip>
            </a:pPr>
            <a:r>
              <a:rPr lang="en-US" sz="1400" b="1" dirty="0" smtClean="0">
                <a:solidFill>
                  <a:schemeClr val="bg1"/>
                </a:solidFill>
                <a:latin typeface="Segoe UI" pitchFamily="34" charset="0"/>
              </a:rPr>
              <a:t>Backstage Customization</a:t>
            </a:r>
          </a:p>
          <a:p>
            <a:pPr marL="231775" indent="-231775">
              <a:spcBef>
                <a:spcPts val="600"/>
              </a:spcBef>
              <a:buBlip>
                <a:blip r:embed="rId3"/>
              </a:buBlip>
            </a:pPr>
            <a:r>
              <a:rPr lang="en-US" sz="1400" b="1" dirty="0" smtClean="0">
                <a:solidFill>
                  <a:schemeClr val="bg1"/>
                </a:solidFill>
                <a:latin typeface="Segoe UI" pitchFamily="34" charset="0"/>
              </a:rPr>
              <a:t>Simplify connectivity with</a:t>
            </a:r>
          </a:p>
          <a:p>
            <a:pPr marL="688957" lvl="1" indent="-231775">
              <a:spcBef>
                <a:spcPts val="600"/>
              </a:spcBef>
              <a:buBlip>
                <a:blip r:embed="rId3"/>
              </a:buBlip>
            </a:pPr>
            <a:r>
              <a:rPr lang="en-US" sz="1400" b="1" dirty="0" smtClean="0">
                <a:solidFill>
                  <a:schemeClr val="bg1"/>
                </a:solidFill>
                <a:latin typeface="Segoe UI" pitchFamily="34" charset="0"/>
              </a:rPr>
              <a:t>SharePoint Services (Access, Word and Visio)</a:t>
            </a:r>
          </a:p>
          <a:p>
            <a:pPr marL="688957" lvl="1" indent="-231775">
              <a:spcBef>
                <a:spcPts val="600"/>
              </a:spcBef>
              <a:buBlip>
                <a:blip r:embed="rId3"/>
              </a:buBlip>
            </a:pPr>
            <a:r>
              <a:rPr lang="en-US" sz="1400" b="1" dirty="0" smtClean="0">
                <a:solidFill>
                  <a:schemeClr val="bg1"/>
                </a:solidFill>
                <a:latin typeface="Segoe UI" pitchFamily="34" charset="0"/>
              </a:rPr>
              <a:t>Business Connectivity Services (LOB integration)</a:t>
            </a:r>
            <a:endParaRPr lang="en-US" sz="1400" b="1" dirty="0">
              <a:solidFill>
                <a:schemeClr val="bg1"/>
              </a:solidFill>
              <a:latin typeface="Segoe UI" pitchFamily="34" charset="0"/>
            </a:endParaRPr>
          </a:p>
          <a:p>
            <a:pPr marL="231775" indent="-231775">
              <a:spcBef>
                <a:spcPts val="600"/>
              </a:spcBef>
              <a:buBlip>
                <a:blip r:embed="rId3"/>
              </a:buBlip>
            </a:pPr>
            <a:r>
              <a:rPr lang="en-US" sz="1400" b="1" dirty="0">
                <a:solidFill>
                  <a:schemeClr val="bg1"/>
                </a:solidFill>
                <a:latin typeface="Segoe UI" pitchFamily="34" charset="0"/>
              </a:rPr>
              <a:t>Better performance on new &amp; existing hardware</a:t>
            </a:r>
          </a:p>
          <a:p>
            <a:pPr marL="231775" indent="-231775">
              <a:spcBef>
                <a:spcPts val="600"/>
              </a:spcBef>
              <a:buBlip>
                <a:blip r:embed="rId3"/>
              </a:buBlip>
            </a:pPr>
            <a:r>
              <a:rPr lang="en-US" sz="1400" b="1" dirty="0">
                <a:solidFill>
                  <a:schemeClr val="bg1"/>
                </a:solidFill>
                <a:latin typeface="Segoe UI" pitchFamily="34" charset="0"/>
              </a:rPr>
              <a:t>Improve security with new layered defenses </a:t>
            </a:r>
            <a:endParaRPr lang="en-US" sz="1400" b="1" dirty="0" smtClean="0">
              <a:solidFill>
                <a:schemeClr val="bg1"/>
              </a:solidFill>
              <a:latin typeface="Segoe UI" pitchFamily="34" charset="0"/>
            </a:endParaRPr>
          </a:p>
          <a:p>
            <a:pPr marL="231775" indent="-231775">
              <a:spcBef>
                <a:spcPts val="600"/>
              </a:spcBef>
              <a:buBlip>
                <a:blip r:embed="rId3"/>
              </a:buBlip>
            </a:pPr>
            <a:r>
              <a:rPr lang="en-US" sz="1400" b="1" dirty="0" smtClean="0">
                <a:solidFill>
                  <a:schemeClr val="bg1"/>
                </a:solidFill>
                <a:latin typeface="Segoe UI" pitchFamily="34" charset="0"/>
              </a:rPr>
              <a:t>Maintain </a:t>
            </a:r>
            <a:r>
              <a:rPr lang="en-US" sz="1400" b="1" dirty="0">
                <a:solidFill>
                  <a:schemeClr val="bg1"/>
                </a:solidFill>
                <a:latin typeface="Segoe UI" pitchFamily="34" charset="0"/>
              </a:rPr>
              <a:t>compliance - accessibility to e-mail to </a:t>
            </a:r>
            <a:r>
              <a:rPr lang="en-US" sz="1400" b="1" dirty="0" smtClean="0">
                <a:solidFill>
                  <a:schemeClr val="bg1"/>
                </a:solidFill>
                <a:latin typeface="Segoe UI" pitchFamily="34" charset="0"/>
              </a:rPr>
              <a:t>ECM</a:t>
            </a:r>
          </a:p>
        </p:txBody>
      </p:sp>
      <p:grpSp>
        <p:nvGrpSpPr>
          <p:cNvPr id="15" name="Group 63"/>
          <p:cNvGrpSpPr/>
          <p:nvPr/>
        </p:nvGrpSpPr>
        <p:grpSpPr>
          <a:xfrm>
            <a:off x="4713940" y="1329654"/>
            <a:ext cx="3288128" cy="1524000"/>
            <a:chOff x="998983" y="-857271"/>
            <a:chExt cx="3695699" cy="2209800"/>
          </a:xfrm>
        </p:grpSpPr>
        <p:sp>
          <p:nvSpPr>
            <p:cNvPr id="16" name="Rectangle 15"/>
            <p:cNvSpPr/>
            <p:nvPr/>
          </p:nvSpPr>
          <p:spPr>
            <a:xfrm>
              <a:off x="2743200" y="228600"/>
              <a:ext cx="169985" cy="1002890"/>
            </a:xfrm>
            <a:prstGeom prst="rect">
              <a:avLst/>
            </a:prstGeom>
            <a:solidFill>
              <a:schemeClr val="tx1"/>
            </a:solidFill>
            <a:scene3d>
              <a:camera prst="isometricOffAxis2Left"/>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rtl="0" fontAlgn="base">
                <a:spcBef>
                  <a:spcPct val="0"/>
                </a:spcBef>
                <a:spcAft>
                  <a:spcPct val="0"/>
                </a:spcAft>
              </a:pPr>
              <a:endParaRPr lang="en-US" kern="1200" dirty="0">
                <a:solidFill>
                  <a:prstClr val="white"/>
                </a:solidFill>
                <a:latin typeface="Lucida Sans Unicode"/>
                <a:ea typeface="+mn-ea"/>
                <a:cs typeface="+mn-cs"/>
              </a:endParaRPr>
            </a:p>
          </p:txBody>
        </p:sp>
        <p:grpSp>
          <p:nvGrpSpPr>
            <p:cNvPr id="17" name="Group 65"/>
            <p:cNvGrpSpPr/>
            <p:nvPr/>
          </p:nvGrpSpPr>
          <p:grpSpPr>
            <a:xfrm>
              <a:off x="998983" y="-857271"/>
              <a:ext cx="3695699" cy="2209800"/>
              <a:chOff x="808483" y="2266929"/>
              <a:chExt cx="3695699" cy="2209800"/>
            </a:xfrm>
          </p:grpSpPr>
          <p:pic>
            <p:nvPicPr>
              <p:cNvPr id="18" name="Picture 5" descr="E:\DVD_ART34\Artwork_Imagery\Icons - Illustrations\Roadmaps and traffic signs\green road sign horizontal.png"/>
              <p:cNvPicPr>
                <a:picLocks noChangeAspect="1" noChangeArrowheads="1"/>
              </p:cNvPicPr>
              <p:nvPr/>
            </p:nvPicPr>
            <p:blipFill>
              <a:blip r:embed="rId4" cstate="print"/>
              <a:srcRect/>
              <a:stretch>
                <a:fillRect/>
              </a:stretch>
            </p:blipFill>
            <p:spPr bwMode="auto">
              <a:xfrm rot="21284665">
                <a:off x="808483" y="2266929"/>
                <a:ext cx="3695699" cy="2209800"/>
              </a:xfrm>
              <a:prstGeom prst="rect">
                <a:avLst/>
              </a:prstGeom>
              <a:noFill/>
              <a:scene3d>
                <a:camera prst="perspectiveContrastingLeftFacing"/>
                <a:lightRig rig="threePt" dir="t"/>
              </a:scene3d>
              <a:sp3d/>
            </p:spPr>
          </p:pic>
          <p:sp>
            <p:nvSpPr>
              <p:cNvPr id="19" name="TextBox 18"/>
              <p:cNvSpPr txBox="1"/>
              <p:nvPr/>
            </p:nvSpPr>
            <p:spPr>
              <a:xfrm>
                <a:off x="1738959" y="2834128"/>
                <a:ext cx="2656285" cy="490903"/>
              </a:xfrm>
              <a:prstGeom prst="rect">
                <a:avLst/>
              </a:prstGeom>
              <a:noFill/>
              <a:scene3d>
                <a:camera prst="isometricOffAxis2Left">
                  <a:rot lat="1080000" lon="1560000" rev="60000"/>
                </a:camera>
                <a:lightRig rig="threePt" dir="t"/>
              </a:scene3d>
            </p:spPr>
            <p:txBody>
              <a:bodyPr wrap="square" rtlCol="0">
                <a:spAutoFit/>
              </a:bodyPr>
              <a:lstStyle/>
              <a:p>
                <a:pPr algn="l" rtl="0" fontAlgn="base">
                  <a:spcBef>
                    <a:spcPct val="0"/>
                  </a:spcBef>
                  <a:spcAft>
                    <a:spcPct val="0"/>
                  </a:spcAft>
                </a:pPr>
                <a:r>
                  <a:rPr lang="en-US" sz="1600" b="1" kern="1200" dirty="0" smtClean="0">
                    <a:solidFill>
                      <a:prstClr val="white"/>
                    </a:solidFill>
                    <a:latin typeface="Segoe UI" pitchFamily="34" charset="0"/>
                    <a:ea typeface="+mn-ea"/>
                    <a:cs typeface="Segoe UI" pitchFamily="34" charset="0"/>
                  </a:rPr>
                  <a:t>Office 2010</a:t>
                </a:r>
              </a:p>
            </p:txBody>
          </p:sp>
        </p:grpSp>
      </p:grpSp>
      <p:sp>
        <p:nvSpPr>
          <p:cNvPr id="20" name="TextBox 19"/>
          <p:cNvSpPr txBox="1"/>
          <p:nvPr/>
        </p:nvSpPr>
        <p:spPr>
          <a:xfrm>
            <a:off x="4431474" y="2590800"/>
            <a:ext cx="1947240" cy="4508927"/>
          </a:xfrm>
          <a:prstGeom prst="rect">
            <a:avLst/>
          </a:prstGeom>
          <a:noFill/>
          <a:scene3d>
            <a:camera prst="isometricOffAxis2Left">
              <a:rot lat="0" lon="0" rev="0"/>
            </a:camera>
            <a:lightRig rig="threePt" dir="t"/>
          </a:scene3d>
        </p:spPr>
        <p:txBody>
          <a:bodyPr wrap="square" rtlCol="0">
            <a:spAutoFit/>
          </a:bodyPr>
          <a:lstStyle/>
          <a:p>
            <a:pPr>
              <a:spcBef>
                <a:spcPts val="600"/>
              </a:spcBef>
            </a:pPr>
            <a:r>
              <a:rPr lang="en-US" b="1" dirty="0" smtClean="0">
                <a:solidFill>
                  <a:schemeClr val="bg1"/>
                </a:solidFill>
                <a:latin typeface="Segoe UI" pitchFamily="34" charset="0"/>
              </a:rPr>
              <a:t>End User</a:t>
            </a:r>
          </a:p>
          <a:p>
            <a:pPr marL="231775" indent="-231775">
              <a:spcBef>
                <a:spcPts val="600"/>
              </a:spcBef>
              <a:buBlip>
                <a:blip r:embed="rId3"/>
              </a:buBlip>
            </a:pPr>
            <a:r>
              <a:rPr lang="en-US" sz="1400" b="1" dirty="0" smtClean="0">
                <a:solidFill>
                  <a:schemeClr val="bg1"/>
                </a:solidFill>
                <a:latin typeface="Segoe UI" pitchFamily="34" charset="0"/>
              </a:rPr>
              <a:t>Co-authoring</a:t>
            </a:r>
            <a:endParaRPr lang="en-US" sz="1400" b="1" dirty="0">
              <a:solidFill>
                <a:schemeClr val="bg1"/>
              </a:solidFill>
              <a:latin typeface="Segoe UI" pitchFamily="34" charset="0"/>
            </a:endParaRPr>
          </a:p>
          <a:p>
            <a:pPr marL="231775" indent="-231775">
              <a:spcBef>
                <a:spcPts val="600"/>
              </a:spcBef>
              <a:buBlip>
                <a:blip r:embed="rId3"/>
              </a:buBlip>
            </a:pPr>
            <a:r>
              <a:rPr lang="en-US" sz="1400" b="1" dirty="0" smtClean="0">
                <a:solidFill>
                  <a:schemeClr val="bg1"/>
                </a:solidFill>
                <a:latin typeface="Segoe UI" pitchFamily="34" charset="0"/>
              </a:rPr>
              <a:t>E-mail Conversation Management</a:t>
            </a:r>
            <a:endParaRPr lang="en-US" sz="1400" b="1" dirty="0">
              <a:solidFill>
                <a:schemeClr val="bg1"/>
              </a:solidFill>
              <a:latin typeface="Segoe UI" pitchFamily="34" charset="0"/>
            </a:endParaRPr>
          </a:p>
          <a:p>
            <a:pPr marL="231775" indent="-231775">
              <a:spcBef>
                <a:spcPts val="600"/>
              </a:spcBef>
              <a:buBlip>
                <a:blip r:embed="rId3"/>
              </a:buBlip>
            </a:pPr>
            <a:r>
              <a:rPr lang="en-US" sz="1400" b="1" dirty="0" smtClean="0">
                <a:solidFill>
                  <a:schemeClr val="bg1"/>
                </a:solidFill>
                <a:latin typeface="Segoe UI" pitchFamily="34" charset="0"/>
              </a:rPr>
              <a:t>Broadcast </a:t>
            </a:r>
            <a:r>
              <a:rPr lang="en-US" sz="1400" b="1" dirty="0">
                <a:solidFill>
                  <a:schemeClr val="bg1"/>
                </a:solidFill>
                <a:latin typeface="Segoe UI" pitchFamily="34" charset="0"/>
              </a:rPr>
              <a:t>Slide Show</a:t>
            </a:r>
          </a:p>
          <a:p>
            <a:pPr marL="231775" indent="-231775">
              <a:spcBef>
                <a:spcPts val="600"/>
              </a:spcBef>
              <a:buBlip>
                <a:blip r:embed="rId3"/>
              </a:buBlip>
            </a:pPr>
            <a:r>
              <a:rPr lang="en-US" sz="1400" b="1" dirty="0" smtClean="0">
                <a:solidFill>
                  <a:schemeClr val="bg1"/>
                </a:solidFill>
                <a:latin typeface="Segoe UI" pitchFamily="34" charset="0"/>
              </a:rPr>
              <a:t>Social Connector</a:t>
            </a:r>
          </a:p>
          <a:p>
            <a:pPr marL="231775" indent="-231775">
              <a:spcBef>
                <a:spcPts val="600"/>
              </a:spcBef>
              <a:buBlip>
                <a:blip r:embed="rId3"/>
              </a:buBlip>
            </a:pPr>
            <a:r>
              <a:rPr lang="en-US" sz="1400" b="1" dirty="0" smtClean="0">
                <a:solidFill>
                  <a:schemeClr val="bg1"/>
                </a:solidFill>
                <a:latin typeface="Segoe UI" pitchFamily="34" charset="0"/>
              </a:rPr>
              <a:t>Office </a:t>
            </a:r>
            <a:r>
              <a:rPr lang="en-US" sz="1400" b="1" dirty="0">
                <a:solidFill>
                  <a:schemeClr val="bg1"/>
                </a:solidFill>
                <a:latin typeface="Segoe UI" pitchFamily="34" charset="0"/>
              </a:rPr>
              <a:t>Web Apps</a:t>
            </a:r>
          </a:p>
          <a:p>
            <a:pPr marL="231775" indent="-231775">
              <a:spcBef>
                <a:spcPts val="600"/>
              </a:spcBef>
              <a:buBlip>
                <a:blip r:embed="rId3"/>
              </a:buBlip>
            </a:pPr>
            <a:r>
              <a:rPr lang="en-US" sz="1400" b="1" dirty="0" smtClean="0">
                <a:solidFill>
                  <a:schemeClr val="bg1"/>
                </a:solidFill>
                <a:latin typeface="Segoe UI" pitchFamily="34" charset="0"/>
              </a:rPr>
              <a:t>SharePoint Workspace</a:t>
            </a:r>
          </a:p>
          <a:p>
            <a:pPr marL="231775" indent="-231775">
              <a:spcBef>
                <a:spcPts val="600"/>
              </a:spcBef>
              <a:buBlip>
                <a:blip r:embed="rId3"/>
              </a:buBlip>
            </a:pPr>
            <a:r>
              <a:rPr lang="en-US" sz="1400" b="1" dirty="0" smtClean="0">
                <a:solidFill>
                  <a:schemeClr val="bg1"/>
                </a:solidFill>
                <a:latin typeface="Segoe UI" pitchFamily="34" charset="0"/>
              </a:rPr>
              <a:t>Photo </a:t>
            </a:r>
            <a:r>
              <a:rPr lang="en-US" sz="1400" b="1" dirty="0">
                <a:solidFill>
                  <a:schemeClr val="bg1"/>
                </a:solidFill>
                <a:latin typeface="Segoe UI" pitchFamily="34" charset="0"/>
              </a:rPr>
              <a:t>&amp; </a:t>
            </a:r>
            <a:r>
              <a:rPr lang="en-US" sz="1400" b="1" dirty="0" smtClean="0">
                <a:solidFill>
                  <a:schemeClr val="bg1"/>
                </a:solidFill>
                <a:latin typeface="Segoe UI" pitchFamily="34" charset="0"/>
              </a:rPr>
              <a:t>Video Editing</a:t>
            </a:r>
            <a:endParaRPr lang="en-US" sz="1400" b="1" dirty="0">
              <a:solidFill>
                <a:schemeClr val="bg1"/>
              </a:solidFill>
              <a:latin typeface="Segoe UI" pitchFamily="34" charset="0"/>
            </a:endParaRPr>
          </a:p>
          <a:p>
            <a:pPr marL="231775" indent="-231775">
              <a:spcBef>
                <a:spcPts val="600"/>
              </a:spcBef>
              <a:buBlip>
                <a:blip r:embed="rId3"/>
              </a:buBlip>
            </a:pPr>
            <a:r>
              <a:rPr lang="en-US" sz="1400" b="1" dirty="0" smtClean="0">
                <a:solidFill>
                  <a:schemeClr val="bg1"/>
                </a:solidFill>
                <a:latin typeface="Segoe UI" pitchFamily="34" charset="0"/>
              </a:rPr>
              <a:t>PowerPivot </a:t>
            </a:r>
            <a:r>
              <a:rPr lang="en-US" sz="1400" b="1" dirty="0">
                <a:solidFill>
                  <a:schemeClr val="bg1"/>
                </a:solidFill>
                <a:latin typeface="Segoe UI" pitchFamily="34" charset="0"/>
              </a:rPr>
              <a:t>&amp; </a:t>
            </a:r>
            <a:r>
              <a:rPr lang="en-US" sz="1400" b="1" dirty="0" smtClean="0">
                <a:solidFill>
                  <a:schemeClr val="bg1"/>
                </a:solidFill>
                <a:latin typeface="Segoe UI" pitchFamily="34" charset="0"/>
              </a:rPr>
              <a:t>Sparklines</a:t>
            </a:r>
          </a:p>
          <a:p>
            <a:pPr marL="231775" indent="-231775">
              <a:spcBef>
                <a:spcPts val="600"/>
              </a:spcBef>
              <a:buBlip>
                <a:blip r:embed="rId3"/>
              </a:buBlip>
            </a:pPr>
            <a:r>
              <a:rPr lang="en-US" sz="1400" b="1" dirty="0" smtClean="0">
                <a:solidFill>
                  <a:schemeClr val="bg1"/>
                </a:solidFill>
                <a:latin typeface="Segoe UI" pitchFamily="34" charset="0"/>
              </a:rPr>
              <a:t>Navigation Pane and Search</a:t>
            </a:r>
            <a:endParaRPr lang="en-US" sz="1400" b="1" dirty="0">
              <a:solidFill>
                <a:schemeClr val="bg1"/>
              </a:solidFill>
              <a:latin typeface="Segoe UI" pitchFamily="34" charset="0"/>
            </a:endParaRPr>
          </a:p>
        </p:txBody>
      </p:sp>
      <p:sp>
        <p:nvSpPr>
          <p:cNvPr id="21" name="TextBox 20"/>
          <p:cNvSpPr txBox="1"/>
          <p:nvPr/>
        </p:nvSpPr>
        <p:spPr>
          <a:xfrm>
            <a:off x="276785" y="3233360"/>
            <a:ext cx="3152935" cy="5340949"/>
          </a:xfrm>
          <a:prstGeom prst="rect">
            <a:avLst/>
          </a:prstGeom>
          <a:noFill/>
          <a:scene3d>
            <a:camera prst="isometricOffAxis2Left">
              <a:rot lat="0" lon="0" rev="0"/>
            </a:camera>
            <a:lightRig rig="threePt" dir="t"/>
          </a:scene3d>
        </p:spPr>
        <p:txBody>
          <a:bodyPr wrap="square" rtlCol="0">
            <a:spAutoFit/>
          </a:bodyPr>
          <a:lstStyle/>
          <a:p>
            <a:pPr marL="173038" lvl="1" indent="-173038">
              <a:lnSpc>
                <a:spcPct val="80000"/>
              </a:lnSpc>
              <a:spcBef>
                <a:spcPts val="500"/>
              </a:spcBef>
              <a:buClr>
                <a:schemeClr val="accent4"/>
              </a:buClr>
              <a:buSzPct val="117000"/>
              <a:buFont typeface="Arial" pitchFamily="34" charset="0"/>
              <a:buChar char="•"/>
              <a:defRPr/>
            </a:pPr>
            <a:r>
              <a:rPr lang="en-US" sz="1400" b="1" dirty="0" smtClean="0">
                <a:solidFill>
                  <a:schemeClr val="bg1"/>
                </a:solidFill>
                <a:latin typeface="Segoe UI" pitchFamily="34" charset="0"/>
              </a:rPr>
              <a:t>Improved </a:t>
            </a:r>
            <a:r>
              <a:rPr lang="en-US" sz="1400" b="1" dirty="0">
                <a:solidFill>
                  <a:schemeClr val="bg1"/>
                </a:solidFill>
                <a:latin typeface="Segoe UI" pitchFamily="34" charset="0"/>
              </a:rPr>
              <a:t>document compare and review of changes</a:t>
            </a:r>
          </a:p>
          <a:p>
            <a:pPr marL="173038" lvl="1" indent="-173038">
              <a:lnSpc>
                <a:spcPct val="80000"/>
              </a:lnSpc>
              <a:spcBef>
                <a:spcPts val="500"/>
              </a:spcBef>
              <a:buClr>
                <a:schemeClr val="accent4"/>
              </a:buClr>
              <a:buSzPct val="117000"/>
              <a:buFont typeface="Arial" pitchFamily="34" charset="0"/>
              <a:buChar char="•"/>
              <a:defRPr/>
            </a:pPr>
            <a:r>
              <a:rPr lang="en-US" sz="1400" b="1" dirty="0">
                <a:solidFill>
                  <a:schemeClr val="bg1"/>
                </a:solidFill>
                <a:latin typeface="Segoe UI" pitchFamily="34" charset="0"/>
              </a:rPr>
              <a:t>Building blocks to streamline content reuse</a:t>
            </a:r>
          </a:p>
          <a:p>
            <a:pPr marL="173038" lvl="1" indent="-173038">
              <a:lnSpc>
                <a:spcPct val="80000"/>
              </a:lnSpc>
              <a:spcBef>
                <a:spcPts val="500"/>
              </a:spcBef>
              <a:buClr>
                <a:schemeClr val="accent4"/>
              </a:buClr>
              <a:buSzPct val="117000"/>
              <a:buFont typeface="Arial" pitchFamily="34" charset="0"/>
              <a:buChar char="•"/>
              <a:defRPr/>
            </a:pPr>
            <a:r>
              <a:rPr lang="en-US" sz="1400" b="1" dirty="0">
                <a:solidFill>
                  <a:schemeClr val="bg1"/>
                </a:solidFill>
                <a:latin typeface="Segoe UI" pitchFamily="34" charset="0"/>
              </a:rPr>
              <a:t>Proofing and document inspection</a:t>
            </a:r>
          </a:p>
          <a:p>
            <a:pPr marL="173038" lvl="1" indent="-173038">
              <a:lnSpc>
                <a:spcPct val="80000"/>
              </a:lnSpc>
              <a:spcBef>
                <a:spcPts val="500"/>
              </a:spcBef>
              <a:buClr>
                <a:schemeClr val="accent4"/>
              </a:buClr>
              <a:buSzPct val="117000"/>
              <a:buFont typeface="Arial" pitchFamily="34" charset="0"/>
              <a:buChar char="•"/>
              <a:defRPr/>
            </a:pPr>
            <a:r>
              <a:rPr lang="en-US" sz="1400" b="1" dirty="0" smtClean="0">
                <a:solidFill>
                  <a:schemeClr val="bg1"/>
                </a:solidFill>
                <a:latin typeface="Segoe UI" pitchFamily="34" charset="0"/>
              </a:rPr>
              <a:t>Save </a:t>
            </a:r>
            <a:r>
              <a:rPr lang="en-US" sz="1400" b="1" dirty="0">
                <a:solidFill>
                  <a:schemeClr val="bg1"/>
                </a:solidFill>
                <a:latin typeface="Segoe UI" pitchFamily="34" charset="0"/>
              </a:rPr>
              <a:t>as PDF, XPS or ODF </a:t>
            </a:r>
            <a:r>
              <a:rPr lang="en-US" sz="1400" b="1" dirty="0" smtClean="0">
                <a:solidFill>
                  <a:schemeClr val="bg1"/>
                </a:solidFill>
                <a:latin typeface="Segoe UI" pitchFamily="34" charset="0"/>
              </a:rPr>
              <a:t>format</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cs typeface="Segoe UI" pitchFamily="34" charset="0"/>
              </a:rPr>
              <a:t>Fast searching</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cs typeface="Segoe UI" pitchFamily="34" charset="0"/>
              </a:rPr>
              <a:t>Attachment previews</a:t>
            </a:r>
          </a:p>
          <a:p>
            <a:pPr marL="173038" indent="-173038">
              <a:lnSpc>
                <a:spcPct val="80000"/>
              </a:lnSpc>
              <a:spcBef>
                <a:spcPts val="550"/>
              </a:spcBef>
              <a:buClr>
                <a:schemeClr val="accent4"/>
              </a:buClr>
              <a:buSzPct val="117000"/>
              <a:buFont typeface="Arial" pitchFamily="34" charset="0"/>
              <a:buChar char="•"/>
              <a:defRPr/>
            </a:pPr>
            <a:r>
              <a:rPr lang="en-US" sz="1400" b="1" dirty="0" smtClean="0">
                <a:solidFill>
                  <a:schemeClr val="bg1"/>
                </a:solidFill>
                <a:latin typeface="Segoe UI" pitchFamily="34" charset="0"/>
                <a:cs typeface="Segoe UI" pitchFamily="34" charset="0"/>
              </a:rPr>
              <a:t>T</a:t>
            </a:r>
            <a:r>
              <a:rPr lang="en-US" sz="1400" b="1" dirty="0" smtClean="0">
                <a:solidFill>
                  <a:schemeClr val="bg1"/>
                </a:solidFill>
                <a:latin typeface="Segoe UI" pitchFamily="34" charset="0"/>
              </a:rPr>
              <a:t>ask </a:t>
            </a:r>
            <a:r>
              <a:rPr lang="en-US" sz="1400" b="1" dirty="0">
                <a:solidFill>
                  <a:schemeClr val="bg1"/>
                </a:solidFill>
                <a:latin typeface="Segoe UI" pitchFamily="34" charset="0"/>
              </a:rPr>
              <a:t>Management – To Do Bar, Follow-up Flag enhancements</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rPr>
              <a:t>Calendar </a:t>
            </a:r>
            <a:r>
              <a:rPr lang="en-US" sz="1400" b="1" dirty="0" smtClean="0">
                <a:solidFill>
                  <a:schemeClr val="bg1"/>
                </a:solidFill>
                <a:latin typeface="Segoe UI" pitchFamily="34" charset="0"/>
              </a:rPr>
              <a:t>overlays</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rPr>
              <a:t>Supports 1 million rows by 16,000 columns of data</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rPr>
              <a:t>Powerful new conditional </a:t>
            </a:r>
            <a:r>
              <a:rPr lang="en-US" sz="1400" b="1" dirty="0" smtClean="0">
                <a:solidFill>
                  <a:schemeClr val="bg1"/>
                </a:solidFill>
                <a:latin typeface="Segoe UI" pitchFamily="34" charset="0"/>
              </a:rPr>
              <a:t>formatting</a:t>
            </a:r>
          </a:p>
          <a:p>
            <a:pPr marL="173038" indent="-173038">
              <a:lnSpc>
                <a:spcPct val="80000"/>
              </a:lnSpc>
              <a:spcBef>
                <a:spcPts val="550"/>
              </a:spcBef>
              <a:buClr>
                <a:schemeClr val="accent4"/>
              </a:buClr>
              <a:buSzPct val="117000"/>
              <a:buFont typeface="Arial" pitchFamily="34" charset="0"/>
              <a:buChar char="•"/>
              <a:defRPr/>
            </a:pPr>
            <a:r>
              <a:rPr lang="en-US" sz="1400" b="1" dirty="0">
                <a:solidFill>
                  <a:schemeClr val="bg1"/>
                </a:solidFill>
                <a:latin typeface="Segoe UI" pitchFamily="34" charset="0"/>
              </a:rPr>
              <a:t>New intelligent diagramming and SmartArt</a:t>
            </a:r>
          </a:p>
          <a:p>
            <a:pPr marL="640080" lvl="1" indent="-274320">
              <a:lnSpc>
                <a:spcPct val="80000"/>
              </a:lnSpc>
              <a:spcBef>
                <a:spcPts val="550"/>
              </a:spcBef>
              <a:buClr>
                <a:schemeClr val="tx1"/>
              </a:buClr>
              <a:buSzPct val="70000"/>
              <a:buFont typeface="Arial" pitchFamily="34" charset="0"/>
              <a:buChar char="•"/>
              <a:defRPr/>
            </a:pPr>
            <a:endParaRPr lang="en-US" b="1" dirty="0">
              <a:solidFill>
                <a:schemeClr val="bg1"/>
              </a:solidFill>
              <a:latin typeface="Segoe UI" pitchFamily="34" charset="0"/>
            </a:endParaRPr>
          </a:p>
          <a:p>
            <a:pPr marL="571500" lvl="2" indent="-171450">
              <a:lnSpc>
                <a:spcPct val="80000"/>
              </a:lnSpc>
              <a:spcBef>
                <a:spcPts val="500"/>
              </a:spcBef>
              <a:buClr>
                <a:schemeClr val="tx1"/>
              </a:buClr>
              <a:buSzPct val="75000"/>
              <a:buFont typeface="Arial" pitchFamily="34" charset="0"/>
              <a:buChar char="•"/>
              <a:defRPr/>
            </a:pPr>
            <a:endParaRPr lang="en-US" b="1" dirty="0">
              <a:solidFill>
                <a:schemeClr val="bg1"/>
              </a:solidFill>
              <a:latin typeface="Segoe UI" pitchFamily="34" charset="0"/>
            </a:endParaRPr>
          </a:p>
          <a:p>
            <a:pPr algn="l" rtl="0" fontAlgn="base">
              <a:spcBef>
                <a:spcPct val="0"/>
              </a:spcBef>
              <a:spcAft>
                <a:spcPct val="0"/>
              </a:spcAft>
              <a:buFont typeface="Arial" pitchFamily="34" charset="0"/>
              <a:buChar char="•"/>
            </a:pPr>
            <a:endParaRPr lang="en-US" b="1" dirty="0">
              <a:solidFill>
                <a:schemeClr val="bg1"/>
              </a:solidFill>
              <a:effectLst>
                <a:outerShdw blurRad="38100" dist="38100" dir="2700000" algn="tl">
                  <a:srgbClr val="000000">
                    <a:alpha val="43137"/>
                  </a:srgbClr>
                </a:outerShdw>
              </a:effectLst>
              <a:latin typeface="Lucida Sans Unicode"/>
              <a:cs typeface="Segoe UI" pitchFamily="34" charset="0"/>
            </a:endParaRPr>
          </a:p>
          <a:p>
            <a:pPr algn="l" rtl="0" fontAlgn="base">
              <a:spcBef>
                <a:spcPct val="0"/>
              </a:spcBef>
              <a:spcAft>
                <a:spcPct val="0"/>
              </a:spcAft>
              <a:buFont typeface="Arial" pitchFamily="34" charset="0"/>
              <a:buChar char="•"/>
            </a:pPr>
            <a:endParaRPr lang="en-US" b="1" kern="1200" dirty="0">
              <a:ln w="500">
                <a:solidFill>
                  <a:srgbClr val="DEF5FA">
                    <a:shade val="20000"/>
                    <a:satMod val="350000"/>
                  </a:srgbClr>
                </a:solidFill>
              </a:ln>
              <a:solidFill>
                <a:schemeClr val="bg1"/>
              </a:solidFill>
              <a:effectLst>
                <a:outerShdw blurRad="30000" dist="30000" dir="2700000" algn="tl" rotWithShape="0">
                  <a:srgbClr val="464646">
                    <a:shade val="45000"/>
                    <a:satMod val="150000"/>
                    <a:alpha val="90000"/>
                  </a:srgbClr>
                </a:outerShdw>
              </a:effectLst>
              <a:latin typeface="Lucida Sans Unicode"/>
              <a:cs typeface="Segoe UI" pitchFamily="34" charset="0"/>
            </a:endParaRPr>
          </a:p>
          <a:p>
            <a:pPr algn="l" rtl="0" fontAlgn="base">
              <a:spcBef>
                <a:spcPct val="0"/>
              </a:spcBef>
              <a:spcAft>
                <a:spcPct val="0"/>
              </a:spcAft>
              <a:buFont typeface="Arial" pitchFamily="34" charset="0"/>
              <a:buChar char="•"/>
            </a:pPr>
            <a:endParaRPr lang="en-US" b="1" kern="1200" dirty="0">
              <a:ln w="500">
                <a:solidFill>
                  <a:srgbClr val="DEF5FA">
                    <a:shade val="20000"/>
                    <a:satMod val="350000"/>
                  </a:srgbClr>
                </a:solidFill>
              </a:ln>
              <a:solidFill>
                <a:schemeClr val="bg1"/>
              </a:solidFill>
              <a:effectLst>
                <a:outerShdw blurRad="30000" dist="30000" dir="2700000" algn="tl" rotWithShape="0">
                  <a:srgbClr val="464646">
                    <a:shade val="45000"/>
                    <a:satMod val="150000"/>
                    <a:alpha val="90000"/>
                  </a:srgbClr>
                </a:outerShdw>
              </a:effectLst>
              <a:latin typeface="Lucida Sans Unicode"/>
              <a:cs typeface="Segoe UI" pitchFamily="34" charset="0"/>
            </a:endParaRPr>
          </a:p>
        </p:txBody>
      </p:sp>
    </p:spTree>
    <p:extLst>
      <p:ext uri="{BB962C8B-B14F-4D97-AF65-F5344CB8AC3E}">
        <p14:creationId xmlns:p14="http://schemas.microsoft.com/office/powerpoint/2010/main" val="3647340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229600" cy="5334000"/>
          </a:xfrm>
        </p:spPr>
        <p:txBody>
          <a:bodyPr/>
          <a:lstStyle/>
          <a:p>
            <a:r>
              <a:rPr lang="en-US" altLang="ja-JP" b="1" dirty="0" smtClean="0">
                <a:ea typeface="MS PGothic" pitchFamily="34" charset="-128"/>
              </a:rPr>
              <a:t>Microsoft </a:t>
            </a:r>
            <a:r>
              <a:rPr lang="en-US" altLang="ja-JP" b="1" dirty="0">
                <a:ea typeface="MS PGothic" pitchFamily="34" charset="-128"/>
              </a:rPr>
              <a:t>Office Open XML </a:t>
            </a:r>
            <a:r>
              <a:rPr lang="en-US" altLang="ja-JP" dirty="0" smtClean="0">
                <a:ea typeface="MS PGothic" pitchFamily="34" charset="-128"/>
              </a:rPr>
              <a:t>as default format</a:t>
            </a:r>
            <a:endParaRPr lang="en-US" dirty="0"/>
          </a:p>
          <a:p>
            <a:endParaRPr lang="en-US" dirty="0"/>
          </a:p>
        </p:txBody>
      </p:sp>
      <p:sp>
        <p:nvSpPr>
          <p:cNvPr id="4" name="Text Placeholder 3"/>
          <p:cNvSpPr>
            <a:spLocks noGrp="1"/>
          </p:cNvSpPr>
          <p:nvPr>
            <p:ph type="body" sz="quarter" idx="4294967295"/>
          </p:nvPr>
        </p:nvSpPr>
        <p:spPr>
          <a:xfrm>
            <a:off x="685800" y="2209800"/>
            <a:ext cx="8458200" cy="4419600"/>
          </a:xfrm>
        </p:spPr>
        <p:txBody>
          <a:bodyPr>
            <a:normAutofit fontScale="70000" lnSpcReduction="20000"/>
          </a:bodyPr>
          <a:lstStyle/>
          <a:p>
            <a:r>
              <a:rPr lang="en-US" b="1" dirty="0" smtClean="0"/>
              <a:t>Open XML support</a:t>
            </a:r>
          </a:p>
          <a:p>
            <a:pPr lvl="1"/>
            <a:r>
              <a:rPr lang="en-US" dirty="0"/>
              <a:t>Introduced with 2007 Office System</a:t>
            </a:r>
          </a:p>
          <a:p>
            <a:pPr lvl="1"/>
            <a:r>
              <a:rPr lang="en-US" dirty="0">
                <a:ea typeface="MS PGothic" pitchFamily="34" charset="-128"/>
              </a:rPr>
              <a:t>2007 Office </a:t>
            </a:r>
            <a:r>
              <a:rPr lang="en-US" dirty="0" smtClean="0">
                <a:ea typeface="MS PGothic" pitchFamily="34" charset="-128"/>
              </a:rPr>
              <a:t>System </a:t>
            </a:r>
            <a:r>
              <a:rPr lang="en-US" dirty="0" smtClean="0"/>
              <a:t>supports </a:t>
            </a:r>
            <a:r>
              <a:rPr lang="en-US" dirty="0"/>
              <a:t>ECMA-376</a:t>
            </a:r>
          </a:p>
          <a:p>
            <a:pPr lvl="1"/>
            <a:r>
              <a:rPr lang="en-US" dirty="0"/>
              <a:t>Office 2010 supports ISO/IEC 29500</a:t>
            </a:r>
          </a:p>
          <a:p>
            <a:pPr lvl="1"/>
            <a:r>
              <a:rPr lang="en-US" dirty="0" smtClean="0"/>
              <a:t>Extensions </a:t>
            </a:r>
            <a:r>
              <a:rPr lang="en-US" dirty="0"/>
              <a:t>to file </a:t>
            </a:r>
            <a:r>
              <a:rPr lang="en-US" dirty="0" smtClean="0"/>
              <a:t>formats: </a:t>
            </a:r>
            <a:r>
              <a:rPr lang="en-US" dirty="0"/>
              <a:t>.docx, .xlsx, and .pptx for new Office 2010 functionality</a:t>
            </a:r>
          </a:p>
          <a:p>
            <a:pPr marL="279400" indent="-279400" defTabSz="914400"/>
            <a:endParaRPr lang="en-US" altLang="ja-JP" dirty="0" smtClean="0">
              <a:ea typeface="MS PGothic" pitchFamily="34" charset="-128"/>
            </a:endParaRPr>
          </a:p>
          <a:p>
            <a:r>
              <a:rPr lang="en-US" b="1" dirty="0" smtClean="0"/>
              <a:t>Impact</a:t>
            </a:r>
          </a:p>
          <a:p>
            <a:pPr marL="684213" lvl="1" indent="-290513" defTabSz="914400"/>
            <a:r>
              <a:rPr lang="en-US" dirty="0" smtClean="0">
                <a:ea typeface="MS PGothic" pitchFamily="34" charset="-128"/>
              </a:rPr>
              <a:t>Backward compatibility issues for Office </a:t>
            </a:r>
            <a:r>
              <a:rPr lang="en-US" dirty="0">
                <a:ea typeface="MS PGothic" pitchFamily="34" charset="-128"/>
              </a:rPr>
              <a:t>XML files </a:t>
            </a:r>
            <a:r>
              <a:rPr lang="en-US" dirty="0" smtClean="0">
                <a:ea typeface="MS PGothic" pitchFamily="34" charset="-128"/>
              </a:rPr>
              <a:t>created with </a:t>
            </a:r>
            <a:r>
              <a:rPr lang="en-US" dirty="0">
                <a:ea typeface="MS PGothic" pitchFamily="34" charset="-128"/>
              </a:rPr>
              <a:t>2007 Microsoft</a:t>
            </a:r>
            <a:r>
              <a:rPr lang="en-US" dirty="0">
                <a:ea typeface="MS PGothic" pitchFamily="34" charset="-128"/>
                <a:cs typeface="Segoe UI" pitchFamily="34" charset="0"/>
              </a:rPr>
              <a:t>® </a:t>
            </a:r>
            <a:r>
              <a:rPr lang="en-US" dirty="0" smtClean="0">
                <a:ea typeface="MS PGothic" pitchFamily="34" charset="-128"/>
              </a:rPr>
              <a:t>Office System</a:t>
            </a:r>
            <a:endParaRPr lang="en-US" dirty="0">
              <a:ea typeface="MS PGothic" pitchFamily="34" charset="-128"/>
            </a:endParaRPr>
          </a:p>
          <a:p>
            <a:pPr marL="684213" lvl="1" indent="-290513" defTabSz="914400"/>
            <a:r>
              <a:rPr lang="en-US" dirty="0" smtClean="0">
                <a:ea typeface="MS PGothic" pitchFamily="34" charset="-128"/>
              </a:rPr>
              <a:t>Files </a:t>
            </a:r>
            <a:r>
              <a:rPr lang="en-US" dirty="0">
                <a:ea typeface="MS PGothic" pitchFamily="34" charset="-128"/>
              </a:rPr>
              <a:t>saved </a:t>
            </a:r>
            <a:r>
              <a:rPr lang="en-US" dirty="0" smtClean="0">
                <a:ea typeface="MS PGothic" pitchFamily="34" charset="-128"/>
              </a:rPr>
              <a:t>using formats from Microsoft</a:t>
            </a:r>
            <a:r>
              <a:rPr lang="en-US" dirty="0" smtClean="0">
                <a:latin typeface="Segoe UI" pitchFamily="34" charset="0"/>
                <a:ea typeface="MS PGothic" pitchFamily="34" charset="-128"/>
                <a:cs typeface="Segoe UI" pitchFamily="34" charset="0"/>
              </a:rPr>
              <a:t>®</a:t>
            </a:r>
            <a:r>
              <a:rPr lang="en-US" dirty="0" smtClean="0">
                <a:ea typeface="MS PGothic" pitchFamily="34" charset="-128"/>
              </a:rPr>
              <a:t> Office 97 to </a:t>
            </a:r>
            <a:r>
              <a:rPr lang="en-US" dirty="0">
                <a:ea typeface="MS PGothic" pitchFamily="34" charset="-128"/>
              </a:rPr>
              <a:t>Microsoft</a:t>
            </a:r>
            <a:r>
              <a:rPr lang="en-US" dirty="0">
                <a:ea typeface="MS PGothic" pitchFamily="34" charset="-128"/>
                <a:cs typeface="Segoe UI" pitchFamily="34" charset="0"/>
              </a:rPr>
              <a:t>® </a:t>
            </a:r>
            <a:r>
              <a:rPr lang="en-US" dirty="0" smtClean="0">
                <a:ea typeface="MS PGothic" pitchFamily="34" charset="-128"/>
              </a:rPr>
              <a:t>Office 2003 will </a:t>
            </a:r>
            <a:r>
              <a:rPr lang="en-US" dirty="0">
                <a:ea typeface="MS PGothic" pitchFamily="34" charset="-128"/>
              </a:rPr>
              <a:t>be opened in Compatibility </a:t>
            </a:r>
            <a:r>
              <a:rPr lang="en-US" dirty="0" smtClean="0">
                <a:ea typeface="MS PGothic" pitchFamily="34" charset="-128"/>
              </a:rPr>
              <a:t>Mode</a:t>
            </a:r>
          </a:p>
          <a:p>
            <a:pPr marL="684213" lvl="1" indent="-290513" defTabSz="914400"/>
            <a:r>
              <a:rPr lang="en-US" dirty="0" smtClean="0">
                <a:ea typeface="MS PGothic" pitchFamily="34" charset="-128"/>
              </a:rPr>
              <a:t>Compatibility pack can enable Office 2007 and Office 2003 to open Office </a:t>
            </a:r>
            <a:r>
              <a:rPr lang="en-US" dirty="0">
                <a:ea typeface="MS PGothic" pitchFamily="34" charset="-128"/>
              </a:rPr>
              <a:t>2010 files</a:t>
            </a:r>
            <a:endParaRPr lang="en-US" dirty="0" smtClean="0">
              <a:ea typeface="MS PGothic" pitchFamily="34" charset="-128"/>
            </a:endParaRPr>
          </a:p>
          <a:p>
            <a:pPr marL="684213" lvl="1" indent="-290513" defTabSz="914400"/>
            <a:endParaRPr lang="en-US" dirty="0">
              <a:ea typeface="MS PGothic" pitchFamily="34" charset="-128"/>
            </a:endParaRPr>
          </a:p>
          <a:p>
            <a:pPr lvl="1"/>
            <a:endParaRPr lang="en-US" dirty="0" smtClean="0">
              <a:solidFill>
                <a:schemeClr val="tx1"/>
              </a:solidFill>
              <a:latin typeface="Times New Roman" pitchFamily="18" charset="0"/>
              <a:ea typeface="Times New Roman" pitchFamily="18" charset="0"/>
              <a:cs typeface="Tahoma" pitchFamily="34" charset="0"/>
            </a:endParaRPr>
          </a:p>
        </p:txBody>
      </p:sp>
      <p:sp>
        <p:nvSpPr>
          <p:cNvPr id="6" name="Rectangle 5"/>
          <p:cNvSpPr/>
          <p:nvPr/>
        </p:nvSpPr>
        <p:spPr>
          <a:xfrm>
            <a:off x="228600" y="144544"/>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File Format Changes</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3114850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idx="1"/>
          </p:nvPr>
        </p:nvSpPr>
        <p:spPr/>
        <p:txBody>
          <a:bodyPr>
            <a:normAutofit lnSpcReduction="10000"/>
          </a:bodyPr>
          <a:lstStyle/>
          <a:p>
            <a:r>
              <a:rPr lang="en-US" b="1" dirty="0" smtClean="0"/>
              <a:t>Functionalities</a:t>
            </a:r>
          </a:p>
          <a:p>
            <a:pPr lvl="1"/>
            <a:r>
              <a:rPr lang="en-US" sz="1400" dirty="0" smtClean="0"/>
              <a:t>Ensures Office 2010 can open</a:t>
            </a:r>
            <a:r>
              <a:rPr lang="en-US" sz="1400" dirty="0"/>
              <a:t>, edit, and </a:t>
            </a:r>
            <a:r>
              <a:rPr lang="en-US" sz="1400" dirty="0" smtClean="0"/>
              <a:t>save files from </a:t>
            </a:r>
            <a:r>
              <a:rPr lang="en-US" sz="1400" dirty="0"/>
              <a:t>Office </a:t>
            </a:r>
            <a:r>
              <a:rPr lang="en-US" sz="1400" dirty="0" smtClean="0"/>
              <a:t>97 to Office 2003.</a:t>
            </a:r>
          </a:p>
          <a:p>
            <a:pPr lvl="1"/>
            <a:r>
              <a:rPr lang="en-US" sz="1400" dirty="0" smtClean="0"/>
              <a:t>Ensures </a:t>
            </a:r>
            <a:r>
              <a:rPr lang="en-US" sz="1400" dirty="0"/>
              <a:t>full editing </a:t>
            </a:r>
            <a:r>
              <a:rPr lang="en-US" sz="1400" dirty="0" smtClean="0"/>
              <a:t>capabilities with users of </a:t>
            </a:r>
            <a:r>
              <a:rPr lang="en-US" sz="1400" dirty="0">
                <a:ea typeface="MS PGothic" pitchFamily="34" charset="-128"/>
              </a:rPr>
              <a:t>Microsoft</a:t>
            </a:r>
            <a:r>
              <a:rPr lang="en-US" sz="1400" dirty="0">
                <a:ea typeface="MS PGothic" pitchFamily="34" charset="-128"/>
                <a:cs typeface="Segoe UI" pitchFamily="34" charset="0"/>
              </a:rPr>
              <a:t>® </a:t>
            </a:r>
            <a:r>
              <a:rPr lang="en-US" sz="1400" dirty="0" smtClean="0"/>
              <a:t>Office 2000, </a:t>
            </a:r>
            <a:r>
              <a:rPr lang="en-US" sz="1400" dirty="0" smtClean="0">
                <a:ea typeface="MS PGothic" pitchFamily="34" charset="-128"/>
              </a:rPr>
              <a:t>Microsoft</a:t>
            </a:r>
            <a:r>
              <a:rPr lang="en-US" sz="1400" dirty="0" smtClean="0">
                <a:ea typeface="MS PGothic" pitchFamily="34" charset="-128"/>
                <a:cs typeface="Segoe UI" pitchFamily="34" charset="0"/>
              </a:rPr>
              <a:t>® </a:t>
            </a:r>
            <a:r>
              <a:rPr lang="en-US" sz="1400" dirty="0" smtClean="0"/>
              <a:t>Office XP, and </a:t>
            </a:r>
            <a:r>
              <a:rPr lang="en-US" sz="1400" dirty="0">
                <a:ea typeface="MS PGothic" pitchFamily="34" charset="-128"/>
              </a:rPr>
              <a:t>Microsoft</a:t>
            </a:r>
            <a:r>
              <a:rPr lang="en-US" sz="1400" dirty="0">
                <a:ea typeface="MS PGothic" pitchFamily="34" charset="-128"/>
                <a:cs typeface="Segoe UI" pitchFamily="34" charset="0"/>
              </a:rPr>
              <a:t>® </a:t>
            </a:r>
            <a:r>
              <a:rPr lang="en-US" sz="1400" dirty="0" smtClean="0"/>
              <a:t>Office 2003 </a:t>
            </a:r>
          </a:p>
          <a:p>
            <a:pPr lvl="1"/>
            <a:r>
              <a:rPr lang="en-US" sz="1400" dirty="0" smtClean="0"/>
              <a:t>Available </a:t>
            </a:r>
            <a:r>
              <a:rPr lang="en-US" sz="1400" dirty="0"/>
              <a:t>in </a:t>
            </a:r>
            <a:r>
              <a:rPr lang="en-US" sz="1400" dirty="0">
                <a:ea typeface="MS PGothic" pitchFamily="34" charset="-128"/>
              </a:rPr>
              <a:t>Microsoft</a:t>
            </a:r>
            <a:r>
              <a:rPr lang="en-US" sz="1400" dirty="0">
                <a:ea typeface="MS PGothic" pitchFamily="34" charset="-128"/>
                <a:cs typeface="Segoe UI" pitchFamily="34" charset="0"/>
              </a:rPr>
              <a:t>® </a:t>
            </a:r>
            <a:r>
              <a:rPr lang="en-US" sz="1400" dirty="0" smtClean="0"/>
              <a:t>Word 2010, </a:t>
            </a:r>
            <a:r>
              <a:rPr lang="en-US" sz="1400" dirty="0">
                <a:ea typeface="MS PGothic" pitchFamily="34" charset="-128"/>
              </a:rPr>
              <a:t>Microsoft</a:t>
            </a:r>
            <a:r>
              <a:rPr lang="en-US" sz="1400" dirty="0">
                <a:ea typeface="MS PGothic" pitchFamily="34" charset="-128"/>
                <a:cs typeface="Segoe UI" pitchFamily="34" charset="0"/>
              </a:rPr>
              <a:t>® </a:t>
            </a:r>
            <a:r>
              <a:rPr lang="en-US" sz="1400" dirty="0" smtClean="0"/>
              <a:t>Excel 2010, </a:t>
            </a:r>
            <a:r>
              <a:rPr lang="en-US" sz="1400" dirty="0"/>
              <a:t>and </a:t>
            </a:r>
            <a:r>
              <a:rPr lang="en-US" sz="1400" dirty="0">
                <a:ea typeface="MS PGothic" pitchFamily="34" charset="-128"/>
              </a:rPr>
              <a:t>Microsoft</a:t>
            </a:r>
            <a:r>
              <a:rPr lang="en-US" sz="1400" dirty="0">
                <a:ea typeface="MS PGothic" pitchFamily="34" charset="-128"/>
                <a:cs typeface="Segoe UI" pitchFamily="34" charset="0"/>
              </a:rPr>
              <a:t>® </a:t>
            </a:r>
            <a:r>
              <a:rPr lang="en-US" sz="1400" dirty="0" smtClean="0"/>
              <a:t>PowerPoint 2010</a:t>
            </a:r>
          </a:p>
          <a:p>
            <a:r>
              <a:rPr lang="en-US" b="1" dirty="0" smtClean="0"/>
              <a:t>Enabled by </a:t>
            </a:r>
            <a:r>
              <a:rPr lang="en-US" b="1" dirty="0"/>
              <a:t>following </a:t>
            </a:r>
            <a:r>
              <a:rPr lang="en-US" b="1" dirty="0" smtClean="0"/>
              <a:t>actions</a:t>
            </a:r>
            <a:endParaRPr lang="en-US" b="1" dirty="0"/>
          </a:p>
          <a:p>
            <a:pPr lvl="1"/>
            <a:r>
              <a:rPr lang="en-US" sz="1400" dirty="0" smtClean="0"/>
              <a:t>Open </a:t>
            </a:r>
            <a:r>
              <a:rPr lang="en-US" sz="1400" dirty="0"/>
              <a:t>a file </a:t>
            </a:r>
            <a:r>
              <a:rPr lang="en-US" sz="1400" dirty="0" smtClean="0"/>
              <a:t>that was saved in formats from Office 97 to Office 2003.</a:t>
            </a:r>
            <a:endParaRPr lang="en-US" sz="1400" dirty="0"/>
          </a:p>
          <a:p>
            <a:pPr lvl="1"/>
            <a:r>
              <a:rPr lang="en-US" sz="1400" dirty="0"/>
              <a:t>Convert an Office 2010 file format to an Office </a:t>
            </a:r>
            <a:r>
              <a:rPr lang="en-US" sz="1400" dirty="0" smtClean="0"/>
              <a:t>97, Office 2000, Office XP, or Office 2003 </a:t>
            </a:r>
            <a:r>
              <a:rPr lang="en-US" sz="1400" dirty="0"/>
              <a:t>format using “Save </a:t>
            </a:r>
            <a:r>
              <a:rPr lang="en-US" sz="1400" dirty="0" smtClean="0"/>
              <a:t>As.”</a:t>
            </a:r>
            <a:endParaRPr lang="en-US" sz="1400" dirty="0"/>
          </a:p>
          <a:p>
            <a:pPr lvl="1"/>
            <a:r>
              <a:rPr lang="en-US" sz="1400" dirty="0"/>
              <a:t>Set the application default to save using </a:t>
            </a:r>
            <a:r>
              <a:rPr lang="en-US" sz="1400" dirty="0" smtClean="0"/>
              <a:t>file formats from </a:t>
            </a:r>
            <a:r>
              <a:rPr lang="en-US" sz="1400" dirty="0"/>
              <a:t>Office </a:t>
            </a:r>
            <a:r>
              <a:rPr lang="en-US" sz="1400" dirty="0" smtClean="0"/>
              <a:t>97 to Office 2003.</a:t>
            </a:r>
          </a:p>
          <a:p>
            <a:pPr lvl="1"/>
            <a:r>
              <a:rPr lang="en-US" sz="1400" dirty="0" smtClean="0"/>
              <a:t>Create </a:t>
            </a:r>
            <a:r>
              <a:rPr lang="en-US" sz="1400" dirty="0"/>
              <a:t>a new document based on </a:t>
            </a:r>
            <a:r>
              <a:rPr lang="en-US" sz="1400" dirty="0" smtClean="0"/>
              <a:t>templates from Office 97 to Office 2003.</a:t>
            </a:r>
          </a:p>
          <a:p>
            <a:r>
              <a:rPr lang="en-US" b="1" dirty="0" smtClean="0">
                <a:solidFill>
                  <a:schemeClr val="bg1">
                    <a:lumMod val="95000"/>
                  </a:schemeClr>
                </a:solidFill>
                <a:latin typeface="Franklin Gothic Book" pitchFamily="34" charset="0"/>
                <a:ea typeface="Times New Roman" pitchFamily="18" charset="0"/>
                <a:cs typeface="Tahoma" pitchFamily="34" charset="0"/>
              </a:rPr>
              <a:t>Impacts</a:t>
            </a:r>
            <a:endParaRPr lang="en-US" b="1" dirty="0">
              <a:solidFill>
                <a:schemeClr val="bg1">
                  <a:lumMod val="95000"/>
                </a:schemeClr>
              </a:solidFill>
              <a:latin typeface="Times New Roman" pitchFamily="18" charset="0"/>
              <a:ea typeface="Times New Roman" pitchFamily="18" charset="0"/>
              <a:cs typeface="Tahoma" pitchFamily="34" charset="0"/>
            </a:endParaRPr>
          </a:p>
          <a:p>
            <a:pPr lvl="1"/>
            <a:r>
              <a:rPr lang="en-US" sz="1400" dirty="0" smtClean="0"/>
              <a:t>New </a:t>
            </a:r>
            <a:r>
              <a:rPr lang="en-US" sz="1400" dirty="0"/>
              <a:t>features in </a:t>
            </a:r>
            <a:r>
              <a:rPr lang="en-US" sz="1400" dirty="0" smtClean="0"/>
              <a:t>Office 2010 are NOT available in compatibility Mode.</a:t>
            </a:r>
          </a:p>
          <a:p>
            <a:pPr lvl="1"/>
            <a:r>
              <a:rPr lang="en-US" sz="1400" dirty="0" smtClean="0"/>
              <a:t>Some features have been downgraded to those of earlier version of Office (such as </a:t>
            </a:r>
            <a:r>
              <a:rPr lang="en-US" sz="1400" dirty="0"/>
              <a:t>Charts</a:t>
            </a:r>
            <a:r>
              <a:rPr lang="en-US" sz="1400" dirty="0" smtClean="0"/>
              <a:t>).</a:t>
            </a:r>
          </a:p>
          <a:p>
            <a:pPr lvl="1"/>
            <a:r>
              <a:rPr lang="en-US" sz="1400" dirty="0" smtClean="0"/>
              <a:t>Some Office 2010 features that are altered when a document is downgraded to an Office 97, Office 2000, Office XP, and Office 2003 file format can be restored with feature refresh technology.</a:t>
            </a:r>
          </a:p>
          <a:p>
            <a:pPr lvl="1"/>
            <a:r>
              <a:rPr lang="en-US" sz="1400" dirty="0" smtClean="0"/>
              <a:t>Full features functionality is available after converting a document from </a:t>
            </a:r>
            <a:r>
              <a:rPr lang="en-US" sz="1400" dirty="0"/>
              <a:t>compatibility </a:t>
            </a:r>
            <a:r>
              <a:rPr lang="en-US" sz="1400" dirty="0" smtClean="0"/>
              <a:t>mode.</a:t>
            </a:r>
          </a:p>
          <a:p>
            <a:pPr lvl="1"/>
            <a:endParaRPr lang="en-US" dirty="0" smtClean="0"/>
          </a:p>
          <a:p>
            <a:pPr lvl="0"/>
            <a:endParaRPr lang="en-US" dirty="0">
              <a:solidFill>
                <a:schemeClr val="tx1"/>
              </a:solidFill>
              <a:latin typeface="Times New Roman" pitchFamily="18" charset="0"/>
              <a:ea typeface="Times New Roman" pitchFamily="18" charset="0"/>
              <a:cs typeface="Tahoma" pitchFamily="34" charset="0"/>
            </a:endParaRPr>
          </a:p>
          <a:p>
            <a:endParaRPr lang="en-US" dirty="0"/>
          </a:p>
        </p:txBody>
      </p:sp>
      <p:sp>
        <p:nvSpPr>
          <p:cNvPr id="5" name="Rectangle 4"/>
          <p:cNvSpPr/>
          <p:nvPr/>
        </p:nvSpPr>
        <p:spPr>
          <a:xfrm>
            <a:off x="381000" y="152400"/>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Compatibility Mode</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106986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90907498"/>
              </p:ext>
            </p:extLst>
          </p:nvPr>
        </p:nvGraphicFramePr>
        <p:xfrm>
          <a:off x="446050" y="1090961"/>
          <a:ext cx="8393150" cy="4344416"/>
        </p:xfrm>
        <a:graphic>
          <a:graphicData uri="http://schemas.openxmlformats.org/drawingml/2006/table">
            <a:tbl>
              <a:tblPr firstRow="1" bandRow="1">
                <a:tableStyleId>{3C2FFA5D-87B4-456A-9821-1D502468CF0F}</a:tableStyleId>
              </a:tblPr>
              <a:tblGrid>
                <a:gridCol w="2482149"/>
                <a:gridCol w="5911001"/>
              </a:tblGrid>
              <a:tr h="370840">
                <a:tc>
                  <a:txBody>
                    <a:bodyPr/>
                    <a:lstStyle/>
                    <a:p>
                      <a:r>
                        <a:rPr lang="en-US" dirty="0" smtClean="0">
                          <a:latin typeface="Segoe UI" pitchFamily="34" charset="0"/>
                        </a:rPr>
                        <a:t>Change</a:t>
                      </a:r>
                      <a:endParaRPr lang="en-US" dirty="0">
                        <a:latin typeface="Segoe UI" pitchFamily="34" charset="0"/>
                      </a:endParaRPr>
                    </a:p>
                  </a:txBody>
                  <a:tcPr/>
                </a:tc>
                <a:tc>
                  <a:txBody>
                    <a:bodyPr/>
                    <a:lstStyle/>
                    <a:p>
                      <a:r>
                        <a:rPr lang="en-US" dirty="0" smtClean="0">
                          <a:latin typeface="Segoe UI" pitchFamily="34" charset="0"/>
                        </a:rPr>
                        <a:t>Description</a:t>
                      </a:r>
                      <a:endParaRPr lang="en-US" dirty="0">
                        <a:latin typeface="Segoe UI" pitchFamily="34" charset="0"/>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COM-based to Microsoft® .NET-based object model</a:t>
                      </a:r>
                      <a:endParaRPr lang="en-US" sz="1200" b="1" dirty="0" smtClean="0">
                        <a:latin typeface="Segoe UI" pitchFamily="34" charset="0"/>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Microsoft® InfoPath</a:t>
                      </a:r>
                      <a:r>
                        <a:rPr lang="en-US" sz="1200" kern="1200" baseline="30000" dirty="0" smtClean="0">
                          <a:latin typeface="Segoe UI" pitchFamily="34" charset="0"/>
                        </a:rPr>
                        <a:t>®</a:t>
                      </a:r>
                      <a:r>
                        <a:rPr lang="en-US" sz="1200" kern="1200" dirty="0" smtClean="0">
                          <a:latin typeface="Segoe UI" pitchFamily="34" charset="0"/>
                        </a:rPr>
                        <a:t> 2010 and Microsoft® Outlook</a:t>
                      </a:r>
                      <a:r>
                        <a:rPr lang="en-US" sz="1200" kern="1200" baseline="30000" dirty="0" smtClean="0">
                          <a:latin typeface="Segoe UI" pitchFamily="34" charset="0"/>
                        </a:rPr>
                        <a:t>®</a:t>
                      </a:r>
                      <a:r>
                        <a:rPr lang="en-US" sz="1200" kern="1200" dirty="0" smtClean="0">
                          <a:latin typeface="Segoe UI" pitchFamily="34" charset="0"/>
                        </a:rPr>
                        <a:t> 2010 introduce the new .NET-based object model.</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Users can record Excel macros in .NET within a fully managed environment.</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Dynamic multimedia support for PowerPoint</a:t>
                      </a:r>
                      <a:endParaRPr lang="en-US" sz="1200" b="1" dirty="0" smtClean="0">
                        <a:latin typeface="Segoe UI" pitchFamily="34" charset="0"/>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Embedded media (audio, video, and images) are endowed with a specialized API.</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Business solutions can address embedded media and leverage properties, methods, and events that are uniquely applicable to their type.</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kern="1200" dirty="0" smtClean="0">
                          <a:latin typeface="Segoe UI" pitchFamily="34" charset="0"/>
                        </a:rPr>
                        <a:t>Extensible Backstage</a:t>
                      </a:r>
                      <a:endParaRPr lang="en-US" sz="1200" b="1" kern="1200" dirty="0" smtClean="0">
                        <a:solidFill>
                          <a:schemeClr val="dk1"/>
                        </a:solidFill>
                        <a:latin typeface="Segoe UI" pitchFamily="34" charset="0"/>
                        <a:ea typeface="+mn-ea"/>
                        <a:cs typeface="+mn-cs"/>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Provides a convenient and consistent location for specialized and custom UI </a:t>
                      </a:r>
                      <a:br>
                        <a:rPr lang="en-US" sz="1200" kern="1200" dirty="0" smtClean="0">
                          <a:latin typeface="Segoe UI" pitchFamily="34" charset="0"/>
                        </a:rPr>
                      </a:br>
                      <a:r>
                        <a:rPr lang="en-US" sz="1200" kern="1200" dirty="0" smtClean="0">
                          <a:latin typeface="Segoe UI" pitchFamily="34" charset="0"/>
                        </a:rPr>
                        <a:t>at the heart of client applications</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Reduces the need for numerous toolbars and dialog boxes</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New object model</a:t>
                      </a:r>
                      <a:r>
                        <a:rPr lang="en-US" sz="1200" baseline="0" dirty="0" smtClean="0">
                          <a:latin typeface="Segoe UI" pitchFamily="34" charset="0"/>
                        </a:rPr>
                        <a:t> and </a:t>
                      </a:r>
                      <a:r>
                        <a:rPr lang="en-US" sz="1200" dirty="0" smtClean="0">
                          <a:latin typeface="Segoe UI" pitchFamily="34" charset="0"/>
                        </a:rPr>
                        <a:t>APIs </a:t>
                      </a:r>
                      <a:br>
                        <a:rPr lang="en-US" sz="1200" dirty="0" smtClean="0">
                          <a:latin typeface="Segoe UI" pitchFamily="34" charset="0"/>
                        </a:rPr>
                      </a:br>
                      <a:r>
                        <a:rPr lang="en-US" sz="1200" dirty="0" smtClean="0">
                          <a:latin typeface="Segoe UI" pitchFamily="34" charset="0"/>
                        </a:rPr>
                        <a:t>in Word</a:t>
                      </a:r>
                      <a:endParaRPr lang="en-US" sz="1200" b="1" dirty="0" smtClean="0">
                        <a:latin typeface="Segoe UI" pitchFamily="34" charset="0"/>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Word converter API</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Chart object model</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Undo Records object model</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New Word services</a:t>
                      </a:r>
                      <a:endParaRPr lang="en-US" sz="1200" b="1" dirty="0" smtClean="0">
                        <a:solidFill>
                          <a:schemeClr val="bg1"/>
                        </a:solidFill>
                        <a:latin typeface="Segoe UI" pitchFamily="34" charset="0"/>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Provides co-authoring and other modern collaboration scenarios</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Enables server-based processes such as volume document conversions or bulk print jobs</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Expanded Excel services</a:t>
                      </a:r>
                    </a:p>
                    <a:p>
                      <a:endParaRPr lang="en-US" sz="1200" b="1" dirty="0">
                        <a:solidFill>
                          <a:schemeClr val="bg1"/>
                        </a:solidFill>
                        <a:latin typeface="Segoe UI" pitchFamily="34" charset="0"/>
                      </a:endParaRPr>
                    </a:p>
                  </a:txBody>
                  <a:tcPr/>
                </a:tc>
                <a:tc>
                  <a:txBody>
                    <a:bodyPr/>
                    <a:lstStyle/>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Provides a superset of the services introduced in Excel 2007</a:t>
                      </a:r>
                    </a:p>
                    <a:p>
                      <a:pPr marL="176213" lvl="0" indent="-176213" algn="l" defTabSz="914363" rtl="0" eaLnBrk="1" latinLnBrk="0" hangingPunct="1">
                        <a:lnSpc>
                          <a:spcPct val="90000"/>
                        </a:lnSpc>
                        <a:spcBef>
                          <a:spcPct val="20000"/>
                        </a:spcBef>
                        <a:buClr>
                          <a:srgbClr val="0070C0"/>
                        </a:buClr>
                        <a:buSzPct val="90000"/>
                        <a:buFont typeface="Arial" pitchFamily="34" charset="0"/>
                        <a:buChar char="•"/>
                      </a:pPr>
                      <a:r>
                        <a:rPr lang="en-US" sz="1200" kern="1200" dirty="0" smtClean="0">
                          <a:latin typeface="Segoe UI" pitchFamily="34" charset="0"/>
                        </a:rPr>
                        <a:t>Supports discovery and manipulation of workbook objects, including charts</a:t>
                      </a:r>
                      <a:endParaRPr lang="en-US" sz="1200" kern="1200" dirty="0" smtClean="0">
                        <a:solidFill>
                          <a:schemeClr val="bg1"/>
                        </a:solidFill>
                        <a:latin typeface="Segoe UI" pitchFamily="34" charset="0"/>
                        <a:ea typeface="+mn-ea"/>
                        <a:cs typeface="+mn-cs"/>
                      </a:endParaRPr>
                    </a:p>
                  </a:txBody>
                  <a:tcPr/>
                </a:tc>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200" dirty="0" smtClean="0">
                          <a:latin typeface="Segoe UI" pitchFamily="34" charset="0"/>
                        </a:rPr>
                        <a:t>New Microsoft® Visio</a:t>
                      </a:r>
                      <a:r>
                        <a:rPr lang="en-US" sz="1200" baseline="30000" dirty="0" smtClean="0">
                          <a:latin typeface="Segoe UI" pitchFamily="34" charset="0"/>
                        </a:rPr>
                        <a:t>®</a:t>
                      </a:r>
                      <a:r>
                        <a:rPr lang="en-US" sz="1200" dirty="0" smtClean="0">
                          <a:latin typeface="Segoe UI" pitchFamily="34" charset="0"/>
                        </a:rPr>
                        <a:t> services</a:t>
                      </a:r>
                      <a:endParaRPr lang="en-US" sz="1200" b="1" dirty="0" smtClean="0">
                        <a:solidFill>
                          <a:schemeClr val="bg1"/>
                        </a:solidFill>
                        <a:latin typeface="Segoe UI" pitchFamily="34" charset="0"/>
                        <a:ea typeface="+mn-ea"/>
                        <a:cs typeface="+mn-cs"/>
                      </a:endParaRPr>
                    </a:p>
                  </a:txBody>
                  <a:tcPr/>
                </a:tc>
                <a:tc>
                  <a:txBody>
                    <a:bodyPr/>
                    <a:lstStyle/>
                    <a:p>
                      <a:pPr marL="176213" marR="0" lvl="0" indent="-176213" algn="l" defTabSz="914363" rtl="0" eaLnBrk="1" fontAlgn="auto" latinLnBrk="0" hangingPunct="1">
                        <a:lnSpc>
                          <a:spcPct val="90000"/>
                        </a:lnSpc>
                        <a:spcBef>
                          <a:spcPct val="20000"/>
                        </a:spcBef>
                        <a:spcAft>
                          <a:spcPts val="0"/>
                        </a:spcAft>
                        <a:buClr>
                          <a:srgbClr val="0070C0"/>
                        </a:buClr>
                        <a:buSzPct val="90000"/>
                        <a:buFont typeface="Arial" pitchFamily="34" charset="0"/>
                        <a:buChar char="•"/>
                        <a:tabLst/>
                        <a:defRPr/>
                      </a:pPr>
                      <a:r>
                        <a:rPr lang="en-US" sz="1200" kern="1200" dirty="0" smtClean="0">
                          <a:latin typeface="Segoe UI" pitchFamily="34" charset="0"/>
                        </a:rPr>
                        <a:t>Integrates diagrams with Microsoft® Office SharePoint</a:t>
                      </a:r>
                      <a:r>
                        <a:rPr lang="en-US" sz="1200" kern="1200" baseline="30000" dirty="0" smtClean="0">
                          <a:latin typeface="Segoe UI" pitchFamily="34" charset="0"/>
                        </a:rPr>
                        <a:t>® </a:t>
                      </a:r>
                      <a:r>
                        <a:rPr lang="en-US" sz="1200" kern="1200" dirty="0" smtClean="0">
                          <a:latin typeface="Segoe UI" pitchFamily="34" charset="0"/>
                        </a:rPr>
                        <a:t>Web parts</a:t>
                      </a:r>
                      <a:endParaRPr lang="en-US" sz="1200" kern="1200" dirty="0" smtClean="0">
                        <a:solidFill>
                          <a:schemeClr val="bg1"/>
                        </a:solidFill>
                        <a:latin typeface="Segoe UI" pitchFamily="34" charset="0"/>
                        <a:ea typeface="+mn-ea"/>
                        <a:cs typeface="+mn-cs"/>
                      </a:endParaRPr>
                    </a:p>
                  </a:txBody>
                  <a:tcPr/>
                </a:tc>
              </a:tr>
            </a:tbl>
          </a:graphicData>
        </a:graphic>
      </p:graphicFrame>
      <p:sp>
        <p:nvSpPr>
          <p:cNvPr id="7" name="Rectangle 6"/>
          <p:cNvSpPr/>
          <p:nvPr/>
        </p:nvSpPr>
        <p:spPr>
          <a:xfrm>
            <a:off x="228600" y="144544"/>
            <a:ext cx="82296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API and Object Model Changes</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36720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idx="1"/>
          </p:nvPr>
        </p:nvSpPr>
        <p:spPr/>
        <p:txBody>
          <a:bodyPr>
            <a:normAutofit fontScale="92500" lnSpcReduction="20000"/>
          </a:bodyPr>
          <a:lstStyle/>
          <a:p>
            <a:r>
              <a:rPr lang="en-US" sz="2100" b="1" dirty="0" smtClean="0"/>
              <a:t>Ribbon User Interface</a:t>
            </a:r>
          </a:p>
          <a:p>
            <a:pPr lvl="1">
              <a:lnSpc>
                <a:spcPct val="140000"/>
              </a:lnSpc>
            </a:pPr>
            <a:r>
              <a:rPr lang="en-US" sz="1900" dirty="0"/>
              <a:t>Available in all </a:t>
            </a:r>
            <a:r>
              <a:rPr lang="en-US" sz="1900" dirty="0" smtClean="0"/>
              <a:t>Microsoft® </a:t>
            </a:r>
            <a:r>
              <a:rPr lang="en-US" sz="1900" dirty="0"/>
              <a:t>Office 2010 </a:t>
            </a:r>
            <a:r>
              <a:rPr lang="en-US" sz="1900" dirty="0" smtClean="0"/>
              <a:t>applications</a:t>
            </a:r>
            <a:endParaRPr lang="en-US" sz="1900" dirty="0"/>
          </a:p>
          <a:p>
            <a:pPr lvl="1">
              <a:lnSpc>
                <a:spcPct val="140000"/>
              </a:lnSpc>
              <a:buClr>
                <a:srgbClr val="0070C0"/>
              </a:buClr>
            </a:pPr>
            <a:r>
              <a:rPr lang="en-US" sz="1900" dirty="0"/>
              <a:t>Toolbars and menus created with old </a:t>
            </a:r>
            <a:r>
              <a:rPr lang="en-US" sz="1900" dirty="0" smtClean="0"/>
              <a:t>object models </a:t>
            </a:r>
            <a:r>
              <a:rPr lang="en-US" sz="1900" dirty="0"/>
              <a:t>are now rendered on a separate tab in the Ribbon, called the “Add-Ins” tab.</a:t>
            </a:r>
          </a:p>
          <a:p>
            <a:pPr lvl="1">
              <a:lnSpc>
                <a:spcPct val="140000"/>
              </a:lnSpc>
              <a:buClr>
                <a:srgbClr val="0070C0"/>
              </a:buClr>
            </a:pPr>
            <a:r>
              <a:rPr lang="en-US" sz="1900" dirty="0"/>
              <a:t>Legacy add-ins and macro customizations that work in earlier versions of Office could break due to the User Interface </a:t>
            </a:r>
            <a:r>
              <a:rPr lang="en-US" sz="1900" dirty="0" smtClean="0"/>
              <a:t>(UI) changes</a:t>
            </a:r>
            <a:r>
              <a:rPr lang="en-US" sz="1900" dirty="0"/>
              <a:t>.</a:t>
            </a:r>
          </a:p>
          <a:p>
            <a:pPr marL="285750" lvl="1" indent="-285750">
              <a:lnSpc>
                <a:spcPct val="100000"/>
              </a:lnSpc>
              <a:buClr>
                <a:srgbClr val="0070C0"/>
              </a:buClr>
              <a:buFont typeface="Wingdings" pitchFamily="2" charset="2"/>
              <a:buChar char="Ø"/>
            </a:pPr>
            <a:endParaRPr lang="en-US" sz="1900" dirty="0"/>
          </a:p>
          <a:p>
            <a:r>
              <a:rPr lang="en-US" sz="2100" b="1" dirty="0" smtClean="0"/>
              <a:t>Word 2010</a:t>
            </a:r>
          </a:p>
          <a:p>
            <a:pPr lvl="1">
              <a:lnSpc>
                <a:spcPct val="130000"/>
              </a:lnSpc>
            </a:pPr>
            <a:r>
              <a:rPr lang="en-US" sz="1900" dirty="0"/>
              <a:t>AutoText entries were moved to Quick Parts</a:t>
            </a:r>
          </a:p>
          <a:p>
            <a:pPr lvl="1">
              <a:lnSpc>
                <a:spcPct val="130000"/>
              </a:lnSpc>
              <a:buClr>
                <a:srgbClr val="0070C0"/>
              </a:buClr>
            </a:pPr>
            <a:r>
              <a:rPr lang="en-US" sz="1900" dirty="0"/>
              <a:t>Customized Normal template will need to be updated</a:t>
            </a:r>
          </a:p>
          <a:p>
            <a:endParaRPr lang="en-US" dirty="0" smtClean="0"/>
          </a:p>
          <a:p>
            <a:r>
              <a:rPr lang="en-US" sz="2100" b="1" dirty="0" smtClean="0"/>
              <a:t>Microsoft® XML Core Services (MSXML)5 Support</a:t>
            </a:r>
            <a:endParaRPr lang="en-US" sz="2100" b="1" dirty="0"/>
          </a:p>
          <a:p>
            <a:pPr lvl="1">
              <a:lnSpc>
                <a:spcPct val="140000"/>
              </a:lnSpc>
            </a:pPr>
            <a:r>
              <a:rPr lang="en-US" sz="1900" dirty="0"/>
              <a:t>Office 2010 does not support </a:t>
            </a:r>
            <a:r>
              <a:rPr lang="en-US" sz="1900" dirty="0" smtClean="0"/>
              <a:t>MSXML5.</a:t>
            </a:r>
            <a:endParaRPr lang="en-US" sz="1900" dirty="0"/>
          </a:p>
          <a:p>
            <a:pPr lvl="1">
              <a:lnSpc>
                <a:spcPct val="140000"/>
              </a:lnSpc>
              <a:buClr>
                <a:srgbClr val="0070C0"/>
              </a:buClr>
            </a:pPr>
            <a:r>
              <a:rPr lang="en-US" sz="1900" dirty="0"/>
              <a:t>MSXML5 code will need to be migrated to MSXML6 or to managed code that uses the .NET </a:t>
            </a:r>
            <a:r>
              <a:rPr lang="en-US" sz="1900" dirty="0" smtClean="0"/>
              <a:t>Framework.</a:t>
            </a:r>
            <a:endParaRPr lang="en-US" sz="1900" dirty="0"/>
          </a:p>
          <a:p>
            <a:endParaRPr lang="en-US" dirty="0"/>
          </a:p>
          <a:p>
            <a:pPr lvl="1"/>
            <a:endParaRPr lang="en-US" dirty="0"/>
          </a:p>
        </p:txBody>
      </p:sp>
      <p:sp>
        <p:nvSpPr>
          <p:cNvPr id="5" name="Rectangle 4"/>
          <p:cNvSpPr/>
          <p:nvPr/>
        </p:nvSpPr>
        <p:spPr>
          <a:xfrm>
            <a:off x="228600" y="144544"/>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Feature Changes</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214140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20"/>
          <p:cNvSpPr>
            <a:spLocks noChangeArrowheads="1"/>
          </p:cNvSpPr>
          <p:nvPr/>
        </p:nvSpPr>
        <p:spPr bwMode="auto">
          <a:xfrm>
            <a:off x="4094061" y="2163484"/>
            <a:ext cx="2216586" cy="1354457"/>
          </a:xfrm>
          <a:prstGeom prst="rect">
            <a:avLst/>
          </a:prstGeom>
          <a:noFill/>
          <a:ln w="9525">
            <a:noFill/>
            <a:miter lim="800000"/>
            <a:headEnd/>
            <a:tailEnd/>
          </a:ln>
        </p:spPr>
        <p:txBody>
          <a:bodyPr lIns="109728" tIns="54864" rIns="109728" bIns="54864"/>
          <a:lstStyle/>
          <a:p>
            <a:pPr eaLnBrk="0">
              <a:spcBef>
                <a:spcPct val="50000"/>
              </a:spcBef>
              <a:defRPr/>
            </a:pPr>
            <a:endParaRPr lang="en-US" sz="2000" dirty="0">
              <a:solidFill>
                <a:schemeClr val="bg1"/>
              </a:solidFill>
              <a:latin typeface="Segoe UI" pitchFamily="34" charset="0"/>
              <a:ea typeface="Segoe UI" pitchFamily="34" charset="0"/>
              <a:cs typeface="Segoe UI" pitchFamily="34" charset="0"/>
              <a:sym typeface="Wingdings" pitchFamily="2" charset="2"/>
            </a:endParaRPr>
          </a:p>
        </p:txBody>
      </p:sp>
      <p:grpSp>
        <p:nvGrpSpPr>
          <p:cNvPr id="50" name="Group 49"/>
          <p:cNvGrpSpPr/>
          <p:nvPr/>
        </p:nvGrpSpPr>
        <p:grpSpPr>
          <a:xfrm>
            <a:off x="206062" y="1261446"/>
            <a:ext cx="3756338" cy="2167554"/>
            <a:chOff x="206062" y="1261446"/>
            <a:chExt cx="3756338" cy="2167554"/>
          </a:xfrm>
        </p:grpSpPr>
        <p:sp>
          <p:nvSpPr>
            <p:cNvPr id="51" name="AutoShape 33"/>
            <p:cNvSpPr>
              <a:spLocks noChangeArrowheads="1"/>
            </p:cNvSpPr>
            <p:nvPr/>
          </p:nvSpPr>
          <p:spPr bwMode="blackGray">
            <a:xfrm>
              <a:off x="206062" y="1261446"/>
              <a:ext cx="3756338" cy="2167554"/>
            </a:xfrm>
            <a:prstGeom prst="roundRect">
              <a:avLst>
                <a:gd name="adj" fmla="val 16667"/>
              </a:avLst>
            </a:prstGeom>
            <a:gradFill rotWithShape="1">
              <a:gsLst>
                <a:gs pos="0">
                  <a:schemeClr val="accent1">
                    <a:lumMod val="75000"/>
                  </a:schemeClr>
                </a:gs>
                <a:gs pos="100000">
                  <a:schemeClr val="bg2">
                    <a:gamma/>
                    <a:tint val="0"/>
                    <a:invGamma/>
                    <a:alpha val="0"/>
                  </a:schemeClr>
                </a:gs>
              </a:gsLst>
              <a:lin ang="0" scaled="1"/>
            </a:gradFill>
            <a:ln w="12700" algn="ctr">
              <a:noFill/>
              <a:round/>
              <a:headEnd/>
              <a:tailEnd/>
            </a:ln>
            <a:effectLst/>
          </p:spPr>
          <p:txBody>
            <a:bodyPr lIns="109728" tIns="54864" rIns="109728" bIns="54864" anchor="ctr"/>
            <a:lstStyle/>
            <a:p>
              <a:pPr>
                <a:defRPr/>
              </a:pPr>
              <a:endParaRPr lang="en-US" sz="1400" dirty="0">
                <a:solidFill>
                  <a:schemeClr val="bg1"/>
                </a:solidFill>
                <a:effectLst>
                  <a:outerShdw blurRad="38100" dist="38100" dir="2700000" algn="tl">
                    <a:srgbClr val="000000"/>
                  </a:outerShdw>
                </a:effectLst>
                <a:latin typeface="Segoe UI" pitchFamily="34" charset="0"/>
                <a:ea typeface="Segoe UI" pitchFamily="34" charset="0"/>
                <a:cs typeface="Segoe UI" pitchFamily="34" charset="0"/>
                <a:sym typeface="Wingdings" pitchFamily="2" charset="2"/>
              </a:endParaRPr>
            </a:p>
          </p:txBody>
        </p:sp>
        <p:sp>
          <p:nvSpPr>
            <p:cNvPr id="52" name="TextBox 51"/>
            <p:cNvSpPr txBox="1"/>
            <p:nvPr/>
          </p:nvSpPr>
          <p:spPr bwMode="auto">
            <a:xfrm>
              <a:off x="270862" y="1284318"/>
              <a:ext cx="2522766" cy="590931"/>
            </a:xfrm>
            <a:prstGeom prst="rect">
              <a:avLst/>
            </a:prstGeom>
            <a:noFill/>
            <a:ln>
              <a:noFill/>
              <a:headEnd type="none" w="med" len="med"/>
              <a:tailEnd type="none" w="med" len="med"/>
            </a:ln>
            <a:effectLst/>
          </p:spPr>
          <p:txBody>
            <a:bodyPr wrap="square">
              <a:spAutoFit/>
            </a:bodyPr>
            <a:lstStyle/>
            <a:p>
              <a:pPr algn="ctr">
                <a:lnSpc>
                  <a:spcPct val="90000"/>
                </a:lnSpc>
                <a:defRPr/>
              </a:pPr>
              <a:r>
                <a:rPr lang="en-US" sz="3600" b="1" dirty="0" smtClean="0">
                  <a:ln w="12700">
                    <a:noFill/>
                    <a:prstDash val="solid"/>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Planning</a:t>
              </a:r>
            </a:p>
          </p:txBody>
        </p:sp>
        <p:sp>
          <p:nvSpPr>
            <p:cNvPr id="53" name="Rounded Rectangle 5"/>
            <p:cNvSpPr/>
            <p:nvPr/>
          </p:nvSpPr>
          <p:spPr>
            <a:xfrm>
              <a:off x="283336" y="1784288"/>
              <a:ext cx="3374265"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342900" lvl="0" indent="-342900" defTabSz="933450">
                <a:lnSpc>
                  <a:spcPct val="90000"/>
                </a:lnSpc>
                <a:spcBef>
                  <a:spcPct val="0"/>
                </a:spcBef>
                <a:spcAft>
                  <a:spcPct val="35000"/>
                </a:spcAft>
                <a:buFont typeface="Wingdings" pitchFamily="2" charset="2"/>
                <a:buChar char="ü"/>
              </a:pPr>
              <a:r>
                <a:rPr lang="en-US" sz="1600" kern="1200" dirty="0" smtClean="0">
                  <a:solidFill>
                    <a:schemeClr val="bg1"/>
                  </a:solidFill>
                  <a:latin typeface="Segoe UI" pitchFamily="34" charset="0"/>
                  <a:ea typeface="Segoe UI" pitchFamily="34" charset="0"/>
                  <a:cs typeface="Segoe UI" pitchFamily="34" charset="0"/>
                </a:rPr>
                <a:t>Know what Your Users have Installed </a:t>
              </a:r>
            </a:p>
            <a:p>
              <a:pPr marL="342900" lvl="0" indent="-342900" defTabSz="933450">
                <a:lnSpc>
                  <a:spcPct val="90000"/>
                </a:lnSpc>
                <a:spcBef>
                  <a:spcPct val="0"/>
                </a:spcBef>
                <a:spcAft>
                  <a:spcPct val="35000"/>
                </a:spcAft>
                <a:buFont typeface="Wingdings" pitchFamily="2" charset="2"/>
                <a:buChar char="ü"/>
              </a:pPr>
              <a:r>
                <a:rPr lang="en-US" sz="1600" kern="1200" dirty="0" smtClean="0">
                  <a:solidFill>
                    <a:schemeClr val="bg1"/>
                  </a:solidFill>
                  <a:latin typeface="Segoe UI" pitchFamily="34" charset="0"/>
                  <a:ea typeface="Segoe UI" pitchFamily="34" charset="0"/>
                  <a:cs typeface="Segoe UI" pitchFamily="34" charset="0"/>
                </a:rPr>
                <a:t>Rationalize Application Portfolios</a:t>
              </a:r>
            </a:p>
            <a:p>
              <a:pPr marL="342900" lvl="0" indent="-342900" defTabSz="933450">
                <a:lnSpc>
                  <a:spcPct val="90000"/>
                </a:lnSpc>
                <a:spcBef>
                  <a:spcPct val="0"/>
                </a:spcBef>
                <a:spcAft>
                  <a:spcPct val="35000"/>
                </a:spcAft>
                <a:buFont typeface="Wingdings" pitchFamily="2" charset="2"/>
                <a:buChar char="ü"/>
              </a:pPr>
              <a:r>
                <a:rPr lang="en-US" sz="1600" dirty="0" smtClean="0">
                  <a:solidFill>
                    <a:schemeClr val="bg1"/>
                  </a:solidFill>
                  <a:latin typeface="Segoe UI" pitchFamily="34" charset="0"/>
                  <a:ea typeface="Segoe UI" pitchFamily="34" charset="0"/>
                  <a:cs typeface="Segoe UI" pitchFamily="34" charset="0"/>
                </a:rPr>
                <a:t>Test and Manage Fewer Applications</a:t>
              </a:r>
            </a:p>
          </p:txBody>
        </p:sp>
      </p:grpSp>
      <p:grpSp>
        <p:nvGrpSpPr>
          <p:cNvPr id="54" name="Group 53"/>
          <p:cNvGrpSpPr/>
          <p:nvPr/>
        </p:nvGrpSpPr>
        <p:grpSpPr>
          <a:xfrm>
            <a:off x="4876800" y="4061438"/>
            <a:ext cx="4243583" cy="2186962"/>
            <a:chOff x="7772399" y="2004038"/>
            <a:chExt cx="4243583" cy="2186962"/>
          </a:xfrm>
        </p:grpSpPr>
        <p:sp>
          <p:nvSpPr>
            <p:cNvPr id="55" name="AutoShape 33"/>
            <p:cNvSpPr>
              <a:spLocks noChangeArrowheads="1"/>
            </p:cNvSpPr>
            <p:nvPr/>
          </p:nvSpPr>
          <p:spPr bwMode="blackGray">
            <a:xfrm rot="10800000">
              <a:off x="7772399" y="2004038"/>
              <a:ext cx="4243583" cy="2186962"/>
            </a:xfrm>
            <a:prstGeom prst="roundRect">
              <a:avLst>
                <a:gd name="adj" fmla="val 16667"/>
              </a:avLst>
            </a:prstGeom>
            <a:gradFill rotWithShape="1">
              <a:gsLst>
                <a:gs pos="0">
                  <a:schemeClr val="accent1">
                    <a:lumMod val="75000"/>
                  </a:schemeClr>
                </a:gs>
                <a:gs pos="100000">
                  <a:schemeClr val="bg2">
                    <a:gamma/>
                    <a:tint val="0"/>
                    <a:invGamma/>
                    <a:alpha val="0"/>
                  </a:schemeClr>
                </a:gs>
              </a:gsLst>
              <a:lin ang="0" scaled="1"/>
            </a:gradFill>
            <a:ln w="12700" algn="ctr">
              <a:noFill/>
              <a:round/>
              <a:headEnd/>
              <a:tailEnd/>
            </a:ln>
            <a:effectLst/>
          </p:spPr>
          <p:txBody>
            <a:bodyPr lIns="109728" tIns="54864" rIns="109728" bIns="54864" anchor="ctr"/>
            <a:lstStyle/>
            <a:p>
              <a:pPr>
                <a:defRPr/>
              </a:pPr>
              <a:endParaRPr lang="en-US" sz="1400" dirty="0">
                <a:solidFill>
                  <a:schemeClr val="bg1"/>
                </a:solidFill>
                <a:effectLst>
                  <a:outerShdw blurRad="38100" dist="38100" dir="2700000" algn="tl">
                    <a:srgbClr val="000000"/>
                  </a:outerShdw>
                </a:effectLst>
                <a:latin typeface="Segoe UI" pitchFamily="34" charset="0"/>
                <a:ea typeface="Segoe UI" pitchFamily="34" charset="0"/>
                <a:cs typeface="Segoe UI" pitchFamily="34" charset="0"/>
                <a:sym typeface="Wingdings" pitchFamily="2" charset="2"/>
              </a:endParaRPr>
            </a:p>
          </p:txBody>
        </p:sp>
        <p:sp>
          <p:nvSpPr>
            <p:cNvPr id="56" name="TextBox 55"/>
            <p:cNvSpPr txBox="1"/>
            <p:nvPr/>
          </p:nvSpPr>
          <p:spPr bwMode="auto">
            <a:xfrm>
              <a:off x="9309458" y="2016955"/>
              <a:ext cx="2425341" cy="590931"/>
            </a:xfrm>
            <a:prstGeom prst="rect">
              <a:avLst/>
            </a:prstGeom>
            <a:noFill/>
          </p:spPr>
          <p:txBody>
            <a:bodyPr wrap="square">
              <a:spAutoFit/>
            </a:bodyPr>
            <a:lstStyle/>
            <a:p>
              <a:pPr algn="ctr">
                <a:lnSpc>
                  <a:spcPct val="90000"/>
                </a:lnSpc>
                <a:defRPr/>
              </a:pPr>
              <a:r>
                <a:rPr lang="en-US" sz="3600" b="1" dirty="0" smtClean="0">
                  <a:ln w="12700">
                    <a:noFill/>
                    <a:prstDash val="solid"/>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Delivering</a:t>
              </a:r>
              <a:endParaRPr lang="en-US" sz="3600" b="1" dirty="0">
                <a:ln w="12700">
                  <a:noFill/>
                  <a:prstDash val="solid"/>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57" name="Rounded Rectangle 5"/>
            <p:cNvSpPr/>
            <p:nvPr/>
          </p:nvSpPr>
          <p:spPr>
            <a:xfrm>
              <a:off x="9090340" y="2533666"/>
              <a:ext cx="2809739"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342900" lvl="0" indent="-342900" defTabSz="933450">
                <a:lnSpc>
                  <a:spcPct val="90000"/>
                </a:lnSpc>
                <a:spcBef>
                  <a:spcPct val="0"/>
                </a:spcBef>
                <a:spcAft>
                  <a:spcPct val="35000"/>
                </a:spcAft>
                <a:buFont typeface="Wingdings" pitchFamily="2" charset="2"/>
                <a:buChar char="ü"/>
              </a:pPr>
              <a:r>
                <a:rPr lang="en-US" sz="1600" kern="1200" dirty="0" smtClean="0">
                  <a:solidFill>
                    <a:schemeClr val="bg1"/>
                  </a:solidFill>
                  <a:latin typeface="Segoe UI" pitchFamily="34" charset="0"/>
                  <a:ea typeface="Segoe UI" pitchFamily="34" charset="0"/>
                  <a:cs typeface="Segoe UI" pitchFamily="34" charset="0"/>
                </a:rPr>
                <a:t>Package Applications Quickly</a:t>
              </a:r>
            </a:p>
            <a:p>
              <a:pPr marL="342900" lvl="0" indent="-342900" defTabSz="933450">
                <a:lnSpc>
                  <a:spcPct val="90000"/>
                </a:lnSpc>
                <a:spcBef>
                  <a:spcPct val="0"/>
                </a:spcBef>
                <a:spcAft>
                  <a:spcPct val="35000"/>
                </a:spcAft>
                <a:buFont typeface="Wingdings" pitchFamily="2" charset="2"/>
                <a:buChar char="ü"/>
              </a:pPr>
              <a:r>
                <a:rPr lang="en-US" sz="1600" dirty="0" smtClean="0">
                  <a:solidFill>
                    <a:schemeClr val="bg1"/>
                  </a:solidFill>
                  <a:latin typeface="Segoe UI" pitchFamily="34" charset="0"/>
                  <a:ea typeface="Segoe UI" pitchFamily="34" charset="0"/>
                  <a:cs typeface="Segoe UI" pitchFamily="34" charset="0"/>
                </a:rPr>
                <a:t>Reduce Installation Times and Effort</a:t>
              </a:r>
            </a:p>
            <a:p>
              <a:pPr marL="342900" lvl="0" indent="-342900" defTabSz="933450">
                <a:lnSpc>
                  <a:spcPct val="90000"/>
                </a:lnSpc>
                <a:spcBef>
                  <a:spcPct val="0"/>
                </a:spcBef>
                <a:spcAft>
                  <a:spcPct val="35000"/>
                </a:spcAft>
                <a:buFont typeface="Wingdings" pitchFamily="2" charset="2"/>
                <a:buChar char="ü"/>
              </a:pPr>
              <a:r>
                <a:rPr lang="en-US" sz="1600" dirty="0" smtClean="0">
                  <a:solidFill>
                    <a:schemeClr val="bg1"/>
                  </a:solidFill>
                  <a:latin typeface="Segoe UI" pitchFamily="34" charset="0"/>
                  <a:ea typeface="Segoe UI" pitchFamily="34" charset="0"/>
                  <a:cs typeface="Segoe UI" pitchFamily="34" charset="0"/>
                </a:rPr>
                <a:t>Deliver Application Updates Efficiently</a:t>
              </a:r>
            </a:p>
            <a:p>
              <a:pPr marL="342900" lvl="0" indent="-342900" defTabSz="933450">
                <a:lnSpc>
                  <a:spcPct val="90000"/>
                </a:lnSpc>
                <a:spcBef>
                  <a:spcPct val="0"/>
                </a:spcBef>
                <a:spcAft>
                  <a:spcPct val="35000"/>
                </a:spcAft>
                <a:buFont typeface="Wingdings" pitchFamily="2" charset="2"/>
                <a:buChar char="ü"/>
              </a:pPr>
              <a:endParaRPr lang="en-US" kern="1200" dirty="0">
                <a:solidFill>
                  <a:schemeClr val="bg1"/>
                </a:solidFill>
                <a:latin typeface="Segoe UI" pitchFamily="34" charset="0"/>
                <a:ea typeface="Segoe UI" pitchFamily="34" charset="0"/>
                <a:cs typeface="Segoe UI" pitchFamily="34" charset="0"/>
              </a:endParaRPr>
            </a:p>
          </p:txBody>
        </p:sp>
      </p:grpSp>
      <p:grpSp>
        <p:nvGrpSpPr>
          <p:cNvPr id="58" name="Group 57"/>
          <p:cNvGrpSpPr/>
          <p:nvPr/>
        </p:nvGrpSpPr>
        <p:grpSpPr>
          <a:xfrm>
            <a:off x="-76200" y="4210378"/>
            <a:ext cx="4808421" cy="2038022"/>
            <a:chOff x="296979" y="4321181"/>
            <a:chExt cx="4808421" cy="2038022"/>
          </a:xfrm>
        </p:grpSpPr>
        <p:sp>
          <p:nvSpPr>
            <p:cNvPr id="59" name="AutoShape 33"/>
            <p:cNvSpPr>
              <a:spLocks noChangeArrowheads="1"/>
            </p:cNvSpPr>
            <p:nvPr/>
          </p:nvSpPr>
          <p:spPr bwMode="blackGray">
            <a:xfrm>
              <a:off x="555391" y="4340180"/>
              <a:ext cx="4550009" cy="2019023"/>
            </a:xfrm>
            <a:prstGeom prst="roundRect">
              <a:avLst>
                <a:gd name="adj" fmla="val 16667"/>
              </a:avLst>
            </a:prstGeom>
            <a:gradFill rotWithShape="1">
              <a:gsLst>
                <a:gs pos="0">
                  <a:schemeClr val="accent1">
                    <a:lumMod val="75000"/>
                  </a:schemeClr>
                </a:gs>
                <a:gs pos="100000">
                  <a:schemeClr val="bg2">
                    <a:gamma/>
                    <a:tint val="0"/>
                    <a:invGamma/>
                    <a:alpha val="0"/>
                  </a:schemeClr>
                </a:gs>
              </a:gsLst>
              <a:lin ang="0" scaled="1"/>
            </a:gradFill>
            <a:ln w="12700" algn="ctr">
              <a:noFill/>
              <a:round/>
              <a:headEnd/>
              <a:tailEnd/>
            </a:ln>
            <a:effectLst/>
          </p:spPr>
          <p:txBody>
            <a:bodyPr lIns="109728" tIns="54864" rIns="109728" bIns="54864" anchor="ctr"/>
            <a:lstStyle/>
            <a:p>
              <a:pPr>
                <a:defRPr/>
              </a:pPr>
              <a:endParaRPr lang="en-US" sz="1400" dirty="0">
                <a:solidFill>
                  <a:schemeClr val="bg1"/>
                </a:solidFill>
                <a:effectLst>
                  <a:outerShdw blurRad="38100" dist="38100" dir="2700000" algn="tl">
                    <a:srgbClr val="000000"/>
                  </a:outerShdw>
                </a:effectLst>
                <a:latin typeface="Segoe UI" pitchFamily="34" charset="0"/>
                <a:ea typeface="Segoe UI" pitchFamily="34" charset="0"/>
                <a:cs typeface="Segoe UI" pitchFamily="34" charset="0"/>
                <a:sym typeface="Wingdings" pitchFamily="2" charset="2"/>
              </a:endParaRPr>
            </a:p>
          </p:txBody>
        </p:sp>
        <p:sp>
          <p:nvSpPr>
            <p:cNvPr id="60" name="TextBox 59"/>
            <p:cNvSpPr txBox="1"/>
            <p:nvPr/>
          </p:nvSpPr>
          <p:spPr bwMode="auto">
            <a:xfrm>
              <a:off x="296979" y="4321181"/>
              <a:ext cx="3332031" cy="590931"/>
            </a:xfrm>
            <a:prstGeom prst="rect">
              <a:avLst/>
            </a:prstGeom>
            <a:noFill/>
          </p:spPr>
          <p:txBody>
            <a:bodyPr wrap="square">
              <a:spAutoFit/>
            </a:bodyPr>
            <a:lstStyle/>
            <a:p>
              <a:pPr algn="ctr">
                <a:lnSpc>
                  <a:spcPct val="90000"/>
                </a:lnSpc>
                <a:spcAft>
                  <a:spcPts val="300"/>
                </a:spcAft>
                <a:defRPr/>
              </a:pPr>
              <a:r>
                <a:rPr lang="en-US" sz="3600" b="1" dirty="0" smtClean="0">
                  <a:ln w="12700">
                    <a:noFill/>
                    <a:prstDash val="solid"/>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Operating</a:t>
              </a:r>
              <a:endParaRPr lang="en-US" sz="3600" b="1" dirty="0">
                <a:ln w="12700">
                  <a:noFill/>
                  <a:prstDash val="solid"/>
                </a:ln>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61" name="Rounded Rectangle 5"/>
            <p:cNvSpPr/>
            <p:nvPr/>
          </p:nvSpPr>
          <p:spPr>
            <a:xfrm>
              <a:off x="580317" y="4892313"/>
              <a:ext cx="3811379"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marL="342900" lvl="0" indent="-342900" defTabSz="933450">
                <a:lnSpc>
                  <a:spcPct val="90000"/>
                </a:lnSpc>
                <a:spcBef>
                  <a:spcPct val="0"/>
                </a:spcBef>
                <a:spcAft>
                  <a:spcPct val="35000"/>
                </a:spcAft>
                <a:buFont typeface="Wingdings" pitchFamily="2" charset="2"/>
                <a:buChar char="ü"/>
              </a:pPr>
              <a:r>
                <a:rPr lang="en-US" sz="1600" kern="1200" dirty="0" smtClean="0">
                  <a:solidFill>
                    <a:schemeClr val="bg1"/>
                  </a:solidFill>
                  <a:latin typeface="Segoe UI" pitchFamily="34" charset="0"/>
                  <a:ea typeface="Segoe UI" pitchFamily="34" charset="0"/>
                  <a:cs typeface="Segoe UI" pitchFamily="34" charset="0"/>
                </a:rPr>
                <a:t>Track Application Usage</a:t>
              </a:r>
            </a:p>
            <a:p>
              <a:pPr marL="342900" lvl="0" indent="-342900" defTabSz="933450">
                <a:lnSpc>
                  <a:spcPct val="90000"/>
                </a:lnSpc>
                <a:spcBef>
                  <a:spcPct val="0"/>
                </a:spcBef>
                <a:spcAft>
                  <a:spcPct val="35000"/>
                </a:spcAft>
                <a:buFont typeface="Wingdings" pitchFamily="2" charset="2"/>
                <a:buChar char="ü"/>
              </a:pPr>
              <a:r>
                <a:rPr lang="en-US" sz="1600" dirty="0" smtClean="0">
                  <a:solidFill>
                    <a:schemeClr val="bg1"/>
                  </a:solidFill>
                  <a:latin typeface="Segoe UI" pitchFamily="34" charset="0"/>
                  <a:ea typeface="Segoe UI" pitchFamily="34" charset="0"/>
                  <a:cs typeface="Segoe UI" pitchFamily="34" charset="0"/>
                </a:rPr>
                <a:t>Update and Re-deploy Applications Quickly</a:t>
              </a:r>
              <a:endParaRPr lang="en-US" sz="1600" kern="1200" dirty="0" smtClean="0">
                <a:solidFill>
                  <a:schemeClr val="bg1"/>
                </a:solidFill>
                <a:latin typeface="Segoe UI" pitchFamily="34" charset="0"/>
                <a:ea typeface="Segoe UI" pitchFamily="34" charset="0"/>
                <a:cs typeface="Segoe UI" pitchFamily="34" charset="0"/>
              </a:endParaRPr>
            </a:p>
            <a:p>
              <a:pPr marL="342900" lvl="0" indent="-342900" defTabSz="933450">
                <a:lnSpc>
                  <a:spcPct val="90000"/>
                </a:lnSpc>
                <a:spcBef>
                  <a:spcPct val="0"/>
                </a:spcBef>
                <a:spcAft>
                  <a:spcPct val="35000"/>
                </a:spcAft>
                <a:buFont typeface="Wingdings" pitchFamily="2" charset="2"/>
                <a:buChar char="ü"/>
              </a:pPr>
              <a:r>
                <a:rPr lang="en-US" sz="1600" dirty="0" smtClean="0">
                  <a:solidFill>
                    <a:schemeClr val="bg1"/>
                  </a:solidFill>
                  <a:latin typeface="Segoe UI" pitchFamily="34" charset="0"/>
                  <a:ea typeface="Segoe UI" pitchFamily="34" charset="0"/>
                  <a:cs typeface="Segoe UI" pitchFamily="34" charset="0"/>
                </a:rPr>
                <a:t>Allocate License Costs Based on Usage and Need</a:t>
              </a:r>
            </a:p>
            <a:p>
              <a:pPr marL="342900" lvl="0" indent="-342900" defTabSz="933450">
                <a:lnSpc>
                  <a:spcPct val="90000"/>
                </a:lnSpc>
                <a:spcBef>
                  <a:spcPct val="0"/>
                </a:spcBef>
                <a:spcAft>
                  <a:spcPct val="35000"/>
                </a:spcAft>
                <a:buFont typeface="Wingdings" pitchFamily="2" charset="2"/>
                <a:buChar char="ü"/>
              </a:pPr>
              <a:endParaRPr lang="en-US" kern="1200" dirty="0">
                <a:solidFill>
                  <a:schemeClr val="bg1"/>
                </a:solidFill>
                <a:latin typeface="Segoe UI" pitchFamily="34" charset="0"/>
                <a:ea typeface="Segoe UI" pitchFamily="34" charset="0"/>
                <a:cs typeface="Segoe UI" pitchFamily="34" charset="0"/>
              </a:endParaRPr>
            </a:p>
          </p:txBody>
        </p:sp>
      </p:grpSp>
      <p:sp>
        <p:nvSpPr>
          <p:cNvPr id="62" name="TextBox 61"/>
          <p:cNvSpPr txBox="1"/>
          <p:nvPr/>
        </p:nvSpPr>
        <p:spPr>
          <a:xfrm>
            <a:off x="4923454" y="6373191"/>
            <a:ext cx="4563424" cy="338554"/>
          </a:xfrm>
          <a:prstGeom prst="rect">
            <a:avLst/>
          </a:prstGeom>
          <a:noFill/>
        </p:spPr>
        <p:txBody>
          <a:bodyPr wrap="square" rtlCol="0">
            <a:spAutoFit/>
          </a:bodyPr>
          <a:lstStyle/>
          <a:p>
            <a:r>
              <a:rPr lang="en-US" sz="1600" dirty="0" smtClean="0">
                <a:solidFill>
                  <a:schemeClr val="bg1"/>
                </a:solidFill>
                <a:latin typeface="Segoe UI" pitchFamily="34" charset="0"/>
                <a:ea typeface="Segoe UI" pitchFamily="34" charset="0"/>
                <a:cs typeface="Segoe UI" pitchFamily="34" charset="0"/>
              </a:rPr>
              <a:t>MOF = Microsoft Operations Framework</a:t>
            </a:r>
            <a:endParaRPr lang="en-US" sz="1600" dirty="0">
              <a:solidFill>
                <a:schemeClr val="bg1"/>
              </a:solidFill>
              <a:latin typeface="Segoe UI" pitchFamily="34" charset="0"/>
              <a:ea typeface="Segoe UI" pitchFamily="34" charset="0"/>
              <a:cs typeface="Segoe UI" pitchFamily="34" charset="0"/>
            </a:endParaRPr>
          </a:p>
        </p:txBody>
      </p:sp>
      <p:grpSp>
        <p:nvGrpSpPr>
          <p:cNvPr id="33" name="Group 32"/>
          <p:cNvGrpSpPr/>
          <p:nvPr/>
        </p:nvGrpSpPr>
        <p:grpSpPr>
          <a:xfrm>
            <a:off x="2514600" y="1784289"/>
            <a:ext cx="4419305" cy="3397312"/>
            <a:chOff x="3285645" y="1413108"/>
            <a:chExt cx="5832219" cy="4404480"/>
          </a:xfrm>
        </p:grpSpPr>
        <p:pic>
          <p:nvPicPr>
            <p:cNvPr id="34" name="Picture 2" descr="F:\Sync\FS_DVDArt\DVD_ART36\Artwork_Imagery\Shapes\Circular shapes\Circle\oval circle frame edge.png"/>
            <p:cNvPicPr>
              <a:picLocks noChangeAspect="1" noChangeArrowheads="1"/>
            </p:cNvPicPr>
            <p:nvPr/>
          </p:nvPicPr>
          <p:blipFill>
            <a:blip r:embed="rId3"/>
            <a:srcRect/>
            <a:stretch>
              <a:fillRect/>
            </a:stretch>
          </p:blipFill>
          <p:spPr bwMode="auto">
            <a:xfrm>
              <a:off x="3285645" y="1413108"/>
              <a:ext cx="5832219" cy="4364310"/>
            </a:xfrm>
            <a:prstGeom prst="rect">
              <a:avLst/>
            </a:prstGeom>
            <a:noFill/>
          </p:spPr>
        </p:pic>
        <p:grpSp>
          <p:nvGrpSpPr>
            <p:cNvPr id="35" name="Group 43"/>
            <p:cNvGrpSpPr/>
            <p:nvPr/>
          </p:nvGrpSpPr>
          <p:grpSpPr>
            <a:xfrm>
              <a:off x="3657601" y="1523201"/>
              <a:ext cx="1805482" cy="1371600"/>
              <a:chOff x="455612" y="2676525"/>
              <a:chExt cx="1433513" cy="1273181"/>
            </a:xfrm>
          </p:grpSpPr>
          <p:pic>
            <p:nvPicPr>
              <p:cNvPr id="44" name="Picture 2" descr="C:\Users\mitchelld\Desktop\Icons\For DVD\_Real Vista Style\blacklist 256.png"/>
              <p:cNvPicPr>
                <a:picLocks noChangeAspect="1" noChangeArrowheads="1"/>
              </p:cNvPicPr>
              <p:nvPr/>
            </p:nvPicPr>
            <p:blipFill>
              <a:blip r:embed="rId4" cstate="print"/>
              <a:srcRect/>
              <a:stretch>
                <a:fillRect/>
              </a:stretch>
            </p:blipFill>
            <p:spPr bwMode="auto">
              <a:xfrm>
                <a:off x="854075" y="2676525"/>
                <a:ext cx="1035050" cy="1035050"/>
              </a:xfrm>
              <a:prstGeom prst="rect">
                <a:avLst/>
              </a:prstGeom>
              <a:noFill/>
            </p:spPr>
          </p:pic>
          <p:pic>
            <p:nvPicPr>
              <p:cNvPr id="45" name="Picture 2" descr="C:\Users\mitchelld\Desktop\Icons\For DVD\_Real Vista Style\blacklist 256.png"/>
              <p:cNvPicPr>
                <a:picLocks noChangeAspect="1" noChangeArrowheads="1"/>
              </p:cNvPicPr>
              <p:nvPr/>
            </p:nvPicPr>
            <p:blipFill>
              <a:blip r:embed="rId4" cstate="print"/>
              <a:srcRect/>
              <a:stretch>
                <a:fillRect/>
              </a:stretch>
            </p:blipFill>
            <p:spPr bwMode="auto">
              <a:xfrm>
                <a:off x="654046" y="2790831"/>
                <a:ext cx="1035049" cy="1035051"/>
              </a:xfrm>
              <a:prstGeom prst="rect">
                <a:avLst/>
              </a:prstGeom>
              <a:noFill/>
            </p:spPr>
          </p:pic>
          <p:pic>
            <p:nvPicPr>
              <p:cNvPr id="46" name="Picture 2" descr="C:\Users\mitchelld\Desktop\Icons\For DVD\_Real Vista Style\blacklist 256.png"/>
              <p:cNvPicPr>
                <a:picLocks noChangeAspect="1" noChangeArrowheads="1"/>
              </p:cNvPicPr>
              <p:nvPr/>
            </p:nvPicPr>
            <p:blipFill>
              <a:blip r:embed="rId4" cstate="print"/>
              <a:srcRect/>
              <a:stretch>
                <a:fillRect/>
              </a:stretch>
            </p:blipFill>
            <p:spPr bwMode="auto">
              <a:xfrm>
                <a:off x="455612" y="2914655"/>
                <a:ext cx="1035049" cy="1035051"/>
              </a:xfrm>
              <a:prstGeom prst="rect">
                <a:avLst/>
              </a:prstGeom>
              <a:noFill/>
            </p:spPr>
          </p:pic>
        </p:grpSp>
        <p:grpSp>
          <p:nvGrpSpPr>
            <p:cNvPr id="36" name="Group 61"/>
            <p:cNvGrpSpPr/>
            <p:nvPr/>
          </p:nvGrpSpPr>
          <p:grpSpPr>
            <a:xfrm>
              <a:off x="6942837" y="2299907"/>
              <a:ext cx="2009167" cy="1371600"/>
              <a:chOff x="2468195" y="3574087"/>
              <a:chExt cx="1550988" cy="1170782"/>
            </a:xfrm>
          </p:grpSpPr>
          <p:pic>
            <p:nvPicPr>
              <p:cNvPr id="41" name="Picture 6" descr="C:\Users\mitchelld\Desktop\Icons\For DVD\_Real Vista Style\monitor_256.png"/>
              <p:cNvPicPr>
                <a:picLocks noChangeAspect="1" noChangeArrowheads="1"/>
              </p:cNvPicPr>
              <p:nvPr/>
            </p:nvPicPr>
            <p:blipFill>
              <a:blip r:embed="rId5" cstate="print"/>
              <a:srcRect/>
              <a:stretch>
                <a:fillRect/>
              </a:stretch>
            </p:blipFill>
            <p:spPr bwMode="auto">
              <a:xfrm flipH="1">
                <a:off x="2896820" y="3622506"/>
                <a:ext cx="1122363" cy="1122363"/>
              </a:xfrm>
              <a:prstGeom prst="rect">
                <a:avLst/>
              </a:prstGeom>
              <a:noFill/>
            </p:spPr>
          </p:pic>
          <p:sp>
            <p:nvSpPr>
              <p:cNvPr id="42" name="Freeform 13"/>
              <p:cNvSpPr>
                <a:spLocks/>
              </p:cNvSpPr>
              <p:nvPr/>
            </p:nvSpPr>
            <p:spPr bwMode="auto">
              <a:xfrm rot="3917204">
                <a:off x="2881794" y="3794924"/>
                <a:ext cx="480488" cy="373234"/>
              </a:xfrm>
              <a:custGeom>
                <a:avLst/>
                <a:gdLst/>
                <a:ahLst/>
                <a:cxnLst>
                  <a:cxn ang="0">
                    <a:pos x="69" y="1158"/>
                  </a:cxn>
                  <a:cxn ang="0">
                    <a:pos x="2230" y="811"/>
                  </a:cxn>
                  <a:cxn ang="0">
                    <a:pos x="3603" y="274"/>
                  </a:cxn>
                  <a:cxn ang="0">
                    <a:pos x="3621" y="437"/>
                  </a:cxn>
                  <a:cxn ang="0">
                    <a:pos x="3828" y="0"/>
                  </a:cxn>
                  <a:cxn ang="0">
                    <a:pos x="3131" y="7"/>
                  </a:cxn>
                  <a:cxn ang="0">
                    <a:pos x="3323" y="93"/>
                  </a:cxn>
                  <a:cxn ang="0">
                    <a:pos x="2032" y="696"/>
                  </a:cxn>
                  <a:cxn ang="0">
                    <a:pos x="0" y="1134"/>
                  </a:cxn>
                  <a:cxn ang="0">
                    <a:pos x="69" y="1158"/>
                  </a:cxn>
                </a:cxnLst>
                <a:rect l="0" t="0" r="r" b="b"/>
                <a:pathLst>
                  <a:path w="3828" h="1158">
                    <a:moveTo>
                      <a:pt x="69" y="1158"/>
                    </a:moveTo>
                    <a:cubicBezTo>
                      <a:pt x="69" y="1158"/>
                      <a:pt x="1399" y="1040"/>
                      <a:pt x="2230" y="811"/>
                    </a:cubicBezTo>
                    <a:cubicBezTo>
                      <a:pt x="3164" y="552"/>
                      <a:pt x="3603" y="274"/>
                      <a:pt x="3603" y="274"/>
                    </a:cubicBezTo>
                    <a:cubicBezTo>
                      <a:pt x="3621" y="437"/>
                      <a:pt x="3621" y="437"/>
                      <a:pt x="3621" y="437"/>
                    </a:cubicBezTo>
                    <a:cubicBezTo>
                      <a:pt x="3828" y="0"/>
                      <a:pt x="3828" y="0"/>
                      <a:pt x="3828" y="0"/>
                    </a:cubicBezTo>
                    <a:cubicBezTo>
                      <a:pt x="3131" y="7"/>
                      <a:pt x="3131" y="7"/>
                      <a:pt x="3131" y="7"/>
                    </a:cubicBezTo>
                    <a:cubicBezTo>
                      <a:pt x="3323" y="93"/>
                      <a:pt x="3323" y="93"/>
                      <a:pt x="3323" y="93"/>
                    </a:cubicBezTo>
                    <a:cubicBezTo>
                      <a:pt x="3323" y="93"/>
                      <a:pt x="2919" y="386"/>
                      <a:pt x="2032" y="696"/>
                    </a:cubicBezTo>
                    <a:cubicBezTo>
                      <a:pt x="1147" y="1005"/>
                      <a:pt x="0" y="1134"/>
                      <a:pt x="0" y="1134"/>
                    </a:cubicBezTo>
                    <a:lnTo>
                      <a:pt x="69" y="1158"/>
                    </a:lnTo>
                    <a:close/>
                  </a:path>
                </a:pathLst>
              </a:custGeom>
              <a:gradFill>
                <a:gsLst>
                  <a:gs pos="0">
                    <a:srgbClr val="FF0000"/>
                  </a:gs>
                  <a:gs pos="97000">
                    <a:schemeClr val="tx1"/>
                  </a:gs>
                  <a:gs pos="100000">
                    <a:schemeClr val="tx1"/>
                  </a:gs>
                </a:gsLst>
                <a:lin ang="16200000" scaled="1"/>
              </a:gradFill>
              <a:ln>
                <a:noFill/>
                <a:headEnd type="none" w="med" len="med"/>
                <a:tailEnd type="none" w="med" len="med"/>
              </a:ln>
              <a:effectLst>
                <a:outerShdw blurRad="50800" dist="38100" dir="13500000" algn="br" rotWithShape="0">
                  <a:prstClr val="black">
                    <a:alpha val="40000"/>
                  </a:prstClr>
                </a:outerShdw>
              </a:effectLst>
              <a:scene3d>
                <a:camera prst="orthographicFront">
                  <a:rot lat="0" lon="0" rev="0"/>
                </a:camera>
                <a:lightRig rig="contrasting" dir="t"/>
              </a:scene3d>
              <a:sp3d prstMaterial="plastic">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17" fontAlgn="base">
                  <a:spcBef>
                    <a:spcPct val="0"/>
                  </a:spcBef>
                  <a:spcAft>
                    <a:spcPct val="0"/>
                  </a:spcAft>
                  <a:defRPr/>
                </a:pPr>
                <a:endParaRPr lang="en-US" sz="3600"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pic>
            <p:nvPicPr>
              <p:cNvPr id="43" name="Picture 10" descr="C:\Users\mitchelld\Desktop\Icons\For DVD\_Real Vista Style\computer_256.png"/>
              <p:cNvPicPr>
                <a:picLocks noChangeAspect="1" noChangeArrowheads="1"/>
              </p:cNvPicPr>
              <p:nvPr/>
            </p:nvPicPr>
            <p:blipFill>
              <a:blip r:embed="rId6" cstate="print"/>
              <a:srcRect/>
              <a:stretch>
                <a:fillRect/>
              </a:stretch>
            </p:blipFill>
            <p:spPr bwMode="auto">
              <a:xfrm>
                <a:off x="2468195" y="3574087"/>
                <a:ext cx="628651" cy="628650"/>
              </a:xfrm>
              <a:prstGeom prst="rect">
                <a:avLst/>
              </a:prstGeom>
              <a:noFill/>
            </p:spPr>
          </p:pic>
        </p:grpSp>
        <p:grpSp>
          <p:nvGrpSpPr>
            <p:cNvPr id="37" name="Group 60"/>
            <p:cNvGrpSpPr>
              <a:grpSpLocks noChangeAspect="1"/>
            </p:cNvGrpSpPr>
            <p:nvPr/>
          </p:nvGrpSpPr>
          <p:grpSpPr>
            <a:xfrm>
              <a:off x="4077085" y="4445988"/>
              <a:ext cx="2205223" cy="1371600"/>
              <a:chOff x="2528302" y="2123445"/>
              <a:chExt cx="1538722" cy="1257300"/>
            </a:xfrm>
          </p:grpSpPr>
          <p:pic>
            <p:nvPicPr>
              <p:cNvPr id="39" name="Picture 3" descr="C:\Users\mitchelld\Desktop\Icons\For DVD\_Real Vista Style\lcd_monitor_256.png"/>
              <p:cNvPicPr>
                <a:picLocks noChangeAspect="1" noChangeArrowheads="1"/>
              </p:cNvPicPr>
              <p:nvPr/>
            </p:nvPicPr>
            <p:blipFill>
              <a:blip r:embed="rId7" cstate="print"/>
              <a:srcRect/>
              <a:stretch>
                <a:fillRect/>
              </a:stretch>
            </p:blipFill>
            <p:spPr bwMode="auto">
              <a:xfrm>
                <a:off x="2528302" y="2123445"/>
                <a:ext cx="1257300" cy="1257300"/>
              </a:xfrm>
              <a:prstGeom prst="rect">
                <a:avLst/>
              </a:prstGeom>
              <a:noFill/>
            </p:spPr>
          </p:pic>
          <p:pic>
            <p:nvPicPr>
              <p:cNvPr id="40" name="Picture 9" descr="C:\Users\mitchelld\Desktop\Icons\For DVD\_Real Vista Style\bar chart 256.png"/>
              <p:cNvPicPr>
                <a:picLocks noChangeAspect="1" noChangeArrowheads="1"/>
              </p:cNvPicPr>
              <p:nvPr/>
            </p:nvPicPr>
            <p:blipFill>
              <a:blip r:embed="rId8" cstate="print"/>
              <a:srcRect/>
              <a:stretch>
                <a:fillRect/>
              </a:stretch>
            </p:blipFill>
            <p:spPr bwMode="auto">
              <a:xfrm>
                <a:off x="3371699" y="2645108"/>
                <a:ext cx="695325" cy="695325"/>
              </a:xfrm>
              <a:prstGeom prst="rect">
                <a:avLst/>
              </a:prstGeom>
              <a:noFill/>
            </p:spPr>
          </p:pic>
        </p:grpSp>
        <p:pic>
          <p:nvPicPr>
            <p:cNvPr id="38" name="Picture 2" descr="http://i.technet.microsoft.com/dd320379.MOF-all(en-us,MSDN.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2354" y="2556115"/>
              <a:ext cx="1970378" cy="197037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40543" y="152400"/>
            <a:ext cx="8534401"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Application Management Optimization</a:t>
            </a:r>
            <a:endParaRPr lang="en-AU" sz="4000" dirty="0">
              <a:solidFill>
                <a:prstClr val="black"/>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29530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p:cNvGrpSpPr/>
          <p:nvPr/>
        </p:nvGrpSpPr>
        <p:grpSpPr>
          <a:xfrm>
            <a:off x="654160" y="805837"/>
            <a:ext cx="7835679" cy="794363"/>
            <a:chOff x="0" y="0"/>
            <a:chExt cx="7835679" cy="794363"/>
          </a:xfrm>
          <a:scene3d>
            <a:camera prst="orthographicFront"/>
            <a:lightRig rig="flat" dir="t"/>
          </a:scene3d>
        </p:grpSpPr>
        <p:sp>
          <p:nvSpPr>
            <p:cNvPr id="17" name="Rounded Rectangle 16"/>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18"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marL="0" lvl="1" indent="-57150" defTabSz="488950">
                <a:lnSpc>
                  <a:spcPct val="90000"/>
                </a:lnSpc>
                <a:spcBef>
                  <a:spcPct val="0"/>
                </a:spcBef>
                <a:spcAft>
                  <a:spcPct val="15000"/>
                </a:spcAft>
              </a:pPr>
              <a:r>
                <a:rPr lang="en-US" sz="2000" dirty="0" smtClean="0">
                  <a:latin typeface="Segoe UI" pitchFamily="34" charset="0"/>
                </a:rPr>
                <a:t>32-bit ActiveX Controls do not work in a 64-bit process</a:t>
              </a:r>
              <a:endParaRPr lang="en-US" sz="2000" dirty="0">
                <a:latin typeface="Segoe UI" pitchFamily="34" charset="0"/>
              </a:endParaRPr>
            </a:p>
          </p:txBody>
        </p:sp>
      </p:grpSp>
      <p:grpSp>
        <p:nvGrpSpPr>
          <p:cNvPr id="19" name="Group 18"/>
          <p:cNvGrpSpPr/>
          <p:nvPr/>
        </p:nvGrpSpPr>
        <p:grpSpPr>
          <a:xfrm>
            <a:off x="654160" y="1653562"/>
            <a:ext cx="7835679" cy="794363"/>
            <a:chOff x="0" y="0"/>
            <a:chExt cx="7835679" cy="794363"/>
          </a:xfrm>
          <a:scene3d>
            <a:camera prst="orthographicFront"/>
            <a:lightRig rig="flat" dir="t"/>
          </a:scene3d>
        </p:grpSpPr>
        <p:sp>
          <p:nvSpPr>
            <p:cNvPr id="20" name="Rounded Rectangle 19"/>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21"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marL="0" lvl="1" indent="-57150" defTabSz="488950">
                <a:lnSpc>
                  <a:spcPct val="90000"/>
                </a:lnSpc>
                <a:spcBef>
                  <a:spcPct val="0"/>
                </a:spcBef>
                <a:spcAft>
                  <a:spcPct val="15000"/>
                </a:spcAft>
              </a:pPr>
              <a:r>
                <a:rPr lang="en-US" sz="2000" dirty="0" smtClean="0">
                  <a:latin typeface="Segoe UI" pitchFamily="34" charset="0"/>
                </a:rPr>
                <a:t>Possible issues with VBA code that uses long data types</a:t>
              </a:r>
            </a:p>
          </p:txBody>
        </p:sp>
      </p:grpSp>
      <p:grpSp>
        <p:nvGrpSpPr>
          <p:cNvPr id="22" name="Group 21"/>
          <p:cNvGrpSpPr/>
          <p:nvPr/>
        </p:nvGrpSpPr>
        <p:grpSpPr>
          <a:xfrm>
            <a:off x="654160" y="2501287"/>
            <a:ext cx="7835679" cy="794363"/>
            <a:chOff x="0" y="0"/>
            <a:chExt cx="7835679" cy="794363"/>
          </a:xfrm>
          <a:scene3d>
            <a:camera prst="orthographicFront"/>
            <a:lightRig rig="flat" dir="t"/>
          </a:scene3d>
        </p:grpSpPr>
        <p:sp>
          <p:nvSpPr>
            <p:cNvPr id="23" name="Rounded Rectangle 22"/>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24"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marL="0" lvl="1" defTabSz="488950">
                <a:lnSpc>
                  <a:spcPct val="90000"/>
                </a:lnSpc>
                <a:spcBef>
                  <a:spcPct val="0"/>
                </a:spcBef>
                <a:spcAft>
                  <a:spcPct val="15000"/>
                </a:spcAft>
              </a:pPr>
              <a:r>
                <a:rPr lang="en-US" sz="2000" dirty="0" smtClean="0">
                  <a:latin typeface="Segoe UI" pitchFamily="34" charset="0"/>
                </a:rPr>
                <a:t>Issues in distributing Access applications that use .mde, .ade, or .accde database type files</a:t>
              </a:r>
            </a:p>
          </p:txBody>
        </p:sp>
      </p:grpSp>
      <p:grpSp>
        <p:nvGrpSpPr>
          <p:cNvPr id="25" name="Group 24"/>
          <p:cNvGrpSpPr/>
          <p:nvPr/>
        </p:nvGrpSpPr>
        <p:grpSpPr>
          <a:xfrm>
            <a:off x="654160" y="3358537"/>
            <a:ext cx="7835679" cy="794363"/>
            <a:chOff x="0" y="0"/>
            <a:chExt cx="7835679" cy="794363"/>
          </a:xfrm>
          <a:scene3d>
            <a:camera prst="orthographicFront"/>
            <a:lightRig rig="flat" dir="t"/>
          </a:scene3d>
        </p:grpSpPr>
        <p:sp>
          <p:nvSpPr>
            <p:cNvPr id="26" name="Rounded Rectangle 25"/>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27"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marL="0" lvl="1" defTabSz="488950">
                <a:lnSpc>
                  <a:spcPct val="90000"/>
                </a:lnSpc>
                <a:spcBef>
                  <a:spcPct val="0"/>
                </a:spcBef>
                <a:spcAft>
                  <a:spcPct val="15000"/>
                </a:spcAft>
              </a:pPr>
              <a:r>
                <a:rPr lang="en-US" sz="2000" dirty="0" smtClean="0">
                  <a:latin typeface="Segoe UI" pitchFamily="34" charset="0"/>
                </a:rPr>
                <a:t>Print to Microsoft® Office OneNote</a:t>
              </a:r>
              <a:r>
                <a:rPr lang="en-US" sz="2000" baseline="30000" dirty="0" smtClean="0">
                  <a:latin typeface="Segoe UI" pitchFamily="34" charset="0"/>
                </a:rPr>
                <a:t>®</a:t>
              </a:r>
              <a:r>
                <a:rPr lang="en-US" sz="2000" dirty="0" smtClean="0">
                  <a:latin typeface="Segoe UI" pitchFamily="34" charset="0"/>
                </a:rPr>
                <a:t> is missing in 64-bit</a:t>
              </a:r>
            </a:p>
          </p:txBody>
        </p:sp>
      </p:grpSp>
      <p:grpSp>
        <p:nvGrpSpPr>
          <p:cNvPr id="28" name="Group 27"/>
          <p:cNvGrpSpPr/>
          <p:nvPr/>
        </p:nvGrpSpPr>
        <p:grpSpPr>
          <a:xfrm>
            <a:off x="654160" y="4215787"/>
            <a:ext cx="7835679" cy="794363"/>
            <a:chOff x="0" y="0"/>
            <a:chExt cx="7835679" cy="794363"/>
          </a:xfrm>
          <a:scene3d>
            <a:camera prst="orthographicFront"/>
            <a:lightRig rig="flat" dir="t"/>
          </a:scene3d>
        </p:grpSpPr>
        <p:sp>
          <p:nvSpPr>
            <p:cNvPr id="30" name="Rounded Rectangle 29"/>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31"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marL="0" lvl="1" defTabSz="488950">
                <a:lnSpc>
                  <a:spcPct val="90000"/>
                </a:lnSpc>
                <a:spcBef>
                  <a:spcPct val="0"/>
                </a:spcBef>
                <a:spcAft>
                  <a:spcPct val="15000"/>
                </a:spcAft>
              </a:pPr>
              <a:r>
                <a:rPr lang="en-US" sz="2000" dirty="0" smtClean="0">
                  <a:latin typeface="Segoe UI" pitchFamily="34" charset="0"/>
                </a:rPr>
                <a:t>Legacy Equation Editor is not supported on 64-bit</a:t>
              </a:r>
            </a:p>
          </p:txBody>
        </p:sp>
      </p:grpSp>
      <p:grpSp>
        <p:nvGrpSpPr>
          <p:cNvPr id="32" name="Group 31"/>
          <p:cNvGrpSpPr/>
          <p:nvPr/>
        </p:nvGrpSpPr>
        <p:grpSpPr>
          <a:xfrm>
            <a:off x="654160" y="5073037"/>
            <a:ext cx="7835679" cy="794363"/>
            <a:chOff x="0" y="0"/>
            <a:chExt cx="7835679" cy="794363"/>
          </a:xfrm>
          <a:scene3d>
            <a:camera prst="orthographicFront"/>
            <a:lightRig rig="flat" dir="t"/>
          </a:scene3d>
        </p:grpSpPr>
        <p:sp>
          <p:nvSpPr>
            <p:cNvPr id="33" name="Rounded Rectangle 32"/>
            <p:cNvSpPr/>
            <p:nvPr/>
          </p:nvSpPr>
          <p:spPr>
            <a:xfrm>
              <a:off x="0" y="0"/>
              <a:ext cx="7835679" cy="794363"/>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sp>
        <p:sp>
          <p:nvSpPr>
            <p:cNvPr id="40" name="Rounded Rectangle 4"/>
            <p:cNvSpPr/>
            <p:nvPr/>
          </p:nvSpPr>
          <p:spPr>
            <a:xfrm>
              <a:off x="1365140" y="0"/>
              <a:ext cx="6470538" cy="794363"/>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53340" tIns="53340" rIns="53340" bIns="53340" numCol="1" spcCol="1270" anchor="ctr" anchorCtr="0">
              <a:noAutofit/>
            </a:bodyPr>
            <a:lstStyle/>
            <a:p>
              <a:pPr indent="-182880" defTabSz="914363">
                <a:lnSpc>
                  <a:spcPct val="90000"/>
                </a:lnSpc>
                <a:spcBef>
                  <a:spcPct val="20000"/>
                </a:spcBef>
                <a:spcAft>
                  <a:spcPct val="15000"/>
                </a:spcAft>
                <a:buSzPct val="90000"/>
              </a:pPr>
              <a:r>
                <a:rPr lang="en-US" sz="2000" dirty="0" smtClean="0">
                  <a:latin typeface="Segoe UI" pitchFamily="34" charset="0"/>
                </a:rPr>
                <a:t>Microsoft Date and Time Picker Control 6.0 is not available in 64-bit . MMX is not supported in 64-bit</a:t>
              </a:r>
            </a:p>
          </p:txBody>
        </p:sp>
      </p:grpSp>
      <p:pic>
        <p:nvPicPr>
          <p:cNvPr id="41" name="Picture 3" descr="C:\Documents and Settings\Santosh.Patel\Desktop\Office 2010\word.png"/>
          <p:cNvPicPr>
            <a:picLocks noChangeAspect="1" noChangeArrowheads="1"/>
          </p:cNvPicPr>
          <p:nvPr/>
        </p:nvPicPr>
        <p:blipFill>
          <a:blip r:embed="rId3"/>
          <a:srcRect/>
          <a:stretch>
            <a:fillRect/>
          </a:stretch>
        </p:blipFill>
        <p:spPr bwMode="auto">
          <a:xfrm>
            <a:off x="885785" y="4241494"/>
            <a:ext cx="682599" cy="660400"/>
          </a:xfrm>
          <a:prstGeom prst="rect">
            <a:avLst/>
          </a:prstGeom>
          <a:noFill/>
          <a:effectLst>
            <a:outerShdw blurRad="50800" dist="38100" dir="5400000" algn="t" rotWithShape="0">
              <a:prstClr val="black">
                <a:alpha val="40000"/>
              </a:prstClr>
            </a:outerShdw>
          </a:effectLst>
        </p:spPr>
      </p:pic>
      <p:pic>
        <p:nvPicPr>
          <p:cNvPr id="42" name="Picture 4" descr="C:\Documents and Settings\Santosh.Patel\Desktop\Office 2010\acess.png"/>
          <p:cNvPicPr>
            <a:picLocks noChangeAspect="1" noChangeArrowheads="1"/>
          </p:cNvPicPr>
          <p:nvPr/>
        </p:nvPicPr>
        <p:blipFill>
          <a:blip r:embed="rId4"/>
          <a:srcRect/>
          <a:stretch>
            <a:fillRect/>
          </a:stretch>
        </p:blipFill>
        <p:spPr bwMode="auto">
          <a:xfrm>
            <a:off x="968296" y="2580970"/>
            <a:ext cx="593804" cy="577156"/>
          </a:xfrm>
          <a:prstGeom prst="rect">
            <a:avLst/>
          </a:prstGeom>
          <a:noFill/>
          <a:effectLst>
            <a:outerShdw blurRad="50800" dist="38100" dir="5400000" algn="t" rotWithShape="0">
              <a:prstClr val="black">
                <a:alpha val="40000"/>
              </a:prstClr>
            </a:outerShdw>
          </a:effectLst>
        </p:spPr>
      </p:pic>
      <p:pic>
        <p:nvPicPr>
          <p:cNvPr id="43" name="Picture 6" descr="C:\Documents and Settings\Santosh.Patel\Desktop\Office 2010\note.png"/>
          <p:cNvPicPr>
            <a:picLocks noChangeAspect="1" noChangeArrowheads="1"/>
          </p:cNvPicPr>
          <p:nvPr/>
        </p:nvPicPr>
        <p:blipFill>
          <a:blip r:embed="rId5"/>
          <a:srcRect/>
          <a:stretch>
            <a:fillRect/>
          </a:stretch>
        </p:blipFill>
        <p:spPr bwMode="auto">
          <a:xfrm>
            <a:off x="882651" y="3412820"/>
            <a:ext cx="688148" cy="649301"/>
          </a:xfrm>
          <a:prstGeom prst="rect">
            <a:avLst/>
          </a:prstGeom>
          <a:noFill/>
          <a:effectLst>
            <a:outerShdw blurRad="50800" dist="38100" dir="5400000" algn="t" rotWithShape="0">
              <a:prstClr val="black">
                <a:alpha val="40000"/>
              </a:prstClr>
            </a:outerShdw>
          </a:effectLst>
        </p:spPr>
      </p:pic>
      <p:pic>
        <p:nvPicPr>
          <p:cNvPr id="44" name="Picture 3"/>
          <p:cNvPicPr>
            <a:picLocks noChangeAspect="1" noChangeArrowheads="1"/>
          </p:cNvPicPr>
          <p:nvPr/>
        </p:nvPicPr>
        <p:blipFill>
          <a:blip r:embed="rId6"/>
          <a:srcRect/>
          <a:stretch>
            <a:fillRect/>
          </a:stretch>
        </p:blipFill>
        <p:spPr bwMode="auto">
          <a:xfrm>
            <a:off x="838200" y="1803094"/>
            <a:ext cx="889867" cy="383247"/>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45" name="Picture 44" descr="activex-logo.gif"/>
          <p:cNvPicPr>
            <a:picLocks noChangeAspect="1" noChangeArrowheads="1"/>
          </p:cNvPicPr>
          <p:nvPr/>
        </p:nvPicPr>
        <p:blipFill>
          <a:blip r:embed="rId7" cstate="print"/>
          <a:srcRect/>
          <a:stretch>
            <a:fillRect/>
          </a:stretch>
        </p:blipFill>
        <p:spPr bwMode="auto">
          <a:xfrm>
            <a:off x="914400" y="964894"/>
            <a:ext cx="838200" cy="419100"/>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46" name="Picture 45" descr="95.png"/>
          <p:cNvPicPr>
            <a:picLocks noChangeAspect="1"/>
          </p:cNvPicPr>
          <p:nvPr/>
        </p:nvPicPr>
        <p:blipFill>
          <a:blip r:embed="rId8" cstate="print"/>
          <a:stretch>
            <a:fillRect/>
          </a:stretch>
        </p:blipFill>
        <p:spPr>
          <a:xfrm>
            <a:off x="952500" y="5117794"/>
            <a:ext cx="647700" cy="647700"/>
          </a:xfrm>
          <a:prstGeom prst="rect">
            <a:avLst/>
          </a:prstGeom>
          <a:effectLst>
            <a:outerShdw blurRad="50800" dist="38100" dir="5400000" algn="t" rotWithShape="0">
              <a:prstClr val="black">
                <a:alpha val="40000"/>
              </a:prstClr>
            </a:outerShdw>
          </a:effectLst>
        </p:spPr>
      </p:pic>
      <p:sp>
        <p:nvSpPr>
          <p:cNvPr id="34" name="Rectangle 33"/>
          <p:cNvSpPr/>
          <p:nvPr/>
        </p:nvSpPr>
        <p:spPr>
          <a:xfrm>
            <a:off x="228600" y="144544"/>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64-Bit Compatibility</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1063440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idx="1"/>
          </p:nvPr>
        </p:nvSpPr>
        <p:spPr/>
        <p:txBody>
          <a:bodyPr>
            <a:normAutofit fontScale="55000" lnSpcReduction="20000"/>
          </a:bodyPr>
          <a:lstStyle/>
          <a:p>
            <a:r>
              <a:rPr lang="en-US" b="1" dirty="0" smtClean="0"/>
              <a:t>Word 2010</a:t>
            </a:r>
          </a:p>
          <a:p>
            <a:pPr lvl="1"/>
            <a:r>
              <a:rPr lang="en-US" dirty="0"/>
              <a:t>Microsoft Word 2010 </a:t>
            </a:r>
            <a:r>
              <a:rPr lang="en-US" dirty="0" smtClean="0"/>
              <a:t>.rtf file </a:t>
            </a:r>
            <a:r>
              <a:rPr lang="en-US" dirty="0"/>
              <a:t>format does not support </a:t>
            </a:r>
            <a:r>
              <a:rPr lang="en-US" dirty="0" smtClean="0"/>
              <a:t>new </a:t>
            </a:r>
            <a:r>
              <a:rPr lang="en-US" dirty="0"/>
              <a:t>features of Word </a:t>
            </a:r>
            <a:r>
              <a:rPr lang="en-US" dirty="0" smtClean="0"/>
              <a:t>2010.</a:t>
            </a:r>
          </a:p>
          <a:p>
            <a:pPr lvl="1"/>
            <a:r>
              <a:rPr lang="en-US" dirty="0" smtClean="0"/>
              <a:t>Word </a:t>
            </a:r>
            <a:r>
              <a:rPr lang="en-US" dirty="0"/>
              <a:t>no longer supports </a:t>
            </a:r>
            <a:r>
              <a:rPr lang="en-US" dirty="0" smtClean="0"/>
              <a:t>storing </a:t>
            </a:r>
            <a:r>
              <a:rPr lang="en-US" dirty="0"/>
              <a:t>multiple versions of a document within one file.</a:t>
            </a:r>
          </a:p>
          <a:p>
            <a:r>
              <a:rPr lang="en-US" b="1" dirty="0" smtClean="0"/>
              <a:t>Excel 2010</a:t>
            </a:r>
          </a:p>
          <a:p>
            <a:pPr lvl="1"/>
            <a:r>
              <a:rPr lang="en-US" dirty="0" smtClean="0"/>
              <a:t>.Wks file format is deprecated</a:t>
            </a:r>
          </a:p>
          <a:p>
            <a:r>
              <a:rPr lang="en-US" b="1" dirty="0" smtClean="0"/>
              <a:t>PowerPoint 2010</a:t>
            </a:r>
          </a:p>
          <a:p>
            <a:pPr lvl="1"/>
            <a:r>
              <a:rPr lang="en-US" dirty="0" smtClean="0"/>
              <a:t>Microsoft </a:t>
            </a:r>
            <a:r>
              <a:rPr lang="en-US" dirty="0"/>
              <a:t>Script </a:t>
            </a:r>
            <a:r>
              <a:rPr lang="en-US" dirty="0" smtClean="0"/>
              <a:t>Editor (MSE) is deprecated</a:t>
            </a:r>
          </a:p>
          <a:p>
            <a:r>
              <a:rPr lang="en-US" b="1" dirty="0" smtClean="0"/>
              <a:t>Outlook 2010</a:t>
            </a:r>
          </a:p>
          <a:p>
            <a:pPr lvl="1">
              <a:lnSpc>
                <a:spcPct val="130000"/>
              </a:lnSpc>
            </a:pPr>
            <a:r>
              <a:rPr lang="en-US" dirty="0" smtClean="0"/>
              <a:t>Third-party Messaging Application Programming Interface (MAPI) </a:t>
            </a:r>
            <a:r>
              <a:rPr lang="en-US" dirty="0"/>
              <a:t>forms loading</a:t>
            </a:r>
          </a:p>
          <a:p>
            <a:pPr lvl="1">
              <a:lnSpc>
                <a:spcPct val="130000"/>
              </a:lnSpc>
            </a:pPr>
            <a:r>
              <a:rPr lang="en-US" dirty="0" smtClean="0"/>
              <a:t>Third-party Microsoft </a:t>
            </a:r>
            <a:r>
              <a:rPr lang="en-US" dirty="0"/>
              <a:t>Exchange client </a:t>
            </a:r>
            <a:r>
              <a:rPr lang="en-US" dirty="0" smtClean="0"/>
              <a:t>extensions loading</a:t>
            </a:r>
            <a:endParaRPr lang="en-US" dirty="0"/>
          </a:p>
          <a:p>
            <a:pPr lvl="1"/>
            <a:r>
              <a:rPr lang="en-US" dirty="0"/>
              <a:t>Personal Address Book (</a:t>
            </a:r>
            <a:r>
              <a:rPr lang="en-US" dirty="0" smtClean="0"/>
              <a:t>PAB). The PAB was </a:t>
            </a:r>
            <a:r>
              <a:rPr lang="en-US" dirty="0"/>
              <a:t>replaced by Outlook </a:t>
            </a:r>
            <a:r>
              <a:rPr lang="en-US" dirty="0" smtClean="0"/>
              <a:t>Contacts.</a:t>
            </a:r>
          </a:p>
          <a:p>
            <a:pPr lvl="1"/>
            <a:r>
              <a:rPr lang="en-US" dirty="0"/>
              <a:t>ACT! and Schedule Plus import </a:t>
            </a:r>
            <a:endParaRPr lang="en-US" dirty="0" smtClean="0"/>
          </a:p>
          <a:p>
            <a:r>
              <a:rPr lang="en-US" b="1" dirty="0" smtClean="0"/>
              <a:t>Access 2010</a:t>
            </a:r>
          </a:p>
          <a:p>
            <a:pPr lvl="1"/>
            <a:r>
              <a:rPr lang="en-US" dirty="0" smtClean="0"/>
              <a:t>Lotus </a:t>
            </a:r>
            <a:r>
              <a:rPr lang="en-US" dirty="0"/>
              <a:t>1-2-3, Paradox, Jet2.x, and Red2 </a:t>
            </a:r>
            <a:r>
              <a:rPr lang="en-US" dirty="0" smtClean="0"/>
              <a:t>IISAM interoperability</a:t>
            </a:r>
          </a:p>
          <a:p>
            <a:pPr lvl="1"/>
            <a:r>
              <a:rPr lang="en-US" dirty="0" smtClean="0"/>
              <a:t>Data </a:t>
            </a:r>
            <a:r>
              <a:rPr lang="en-US" dirty="0"/>
              <a:t>Access </a:t>
            </a:r>
            <a:r>
              <a:rPr lang="en-US" dirty="0" smtClean="0"/>
              <a:t>Pages cannot be opened</a:t>
            </a:r>
          </a:p>
          <a:p>
            <a:pPr lvl="1"/>
            <a:r>
              <a:rPr lang="en-US" dirty="0" smtClean="0"/>
              <a:t>.Mde file format is no longer supported. .Mde files will </a:t>
            </a:r>
            <a:r>
              <a:rPr lang="en-US" dirty="0"/>
              <a:t>need to be </a:t>
            </a:r>
            <a:r>
              <a:rPr lang="en-US" dirty="0" smtClean="0"/>
              <a:t>converted </a:t>
            </a:r>
            <a:r>
              <a:rPr lang="en-US" dirty="0"/>
              <a:t>to </a:t>
            </a:r>
            <a:r>
              <a:rPr lang="en-US" dirty="0" smtClean="0"/>
              <a:t>.accde.</a:t>
            </a:r>
          </a:p>
          <a:p>
            <a:pPr lvl="1"/>
            <a:endParaRPr lang="en-US" dirty="0"/>
          </a:p>
          <a:p>
            <a:pPr marL="0" indent="0">
              <a:buNone/>
            </a:pPr>
            <a:r>
              <a:rPr lang="en-US" i="1" dirty="0" smtClean="0"/>
              <a:t>Further examples are detailed </a:t>
            </a:r>
            <a:r>
              <a:rPr lang="en-US" i="1" dirty="0"/>
              <a:t>in the Office Resource Kit on TechNet</a:t>
            </a:r>
          </a:p>
          <a:p>
            <a:pPr lvl="1"/>
            <a:endParaRPr lang="en-US" dirty="0" smtClean="0"/>
          </a:p>
          <a:p>
            <a:pPr lvl="1"/>
            <a:endParaRPr lang="en-US" dirty="0"/>
          </a:p>
          <a:p>
            <a:pPr lvl="1"/>
            <a:endParaRPr lang="en-US" dirty="0"/>
          </a:p>
          <a:p>
            <a:pPr lvl="1"/>
            <a:endParaRPr lang="en-US" dirty="0"/>
          </a:p>
          <a:p>
            <a:pPr lvl="1"/>
            <a:endParaRPr lang="en-US" dirty="0"/>
          </a:p>
        </p:txBody>
      </p:sp>
      <p:sp>
        <p:nvSpPr>
          <p:cNvPr id="5" name="Rectangle 4"/>
          <p:cNvSpPr/>
          <p:nvPr/>
        </p:nvSpPr>
        <p:spPr>
          <a:xfrm>
            <a:off x="228600" y="144544"/>
            <a:ext cx="60198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Deprecations</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2398965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1600" dirty="0"/>
              <a:t>The following table lists the different kinds of Office customizations, the development tools </a:t>
            </a:r>
            <a:r>
              <a:rPr lang="en-US" sz="1600" dirty="0" smtClean="0"/>
              <a:t>used </a:t>
            </a:r>
            <a:r>
              <a:rPr lang="en-US" sz="1600" dirty="0"/>
              <a:t>to create the customizations, and the likely compatibility status of that kind of customization.</a:t>
            </a:r>
          </a:p>
        </p:txBody>
      </p:sp>
      <p:graphicFrame>
        <p:nvGraphicFramePr>
          <p:cNvPr id="6" name="Table 5"/>
          <p:cNvGraphicFramePr>
            <a:graphicFrameLocks noGrp="1"/>
          </p:cNvGraphicFramePr>
          <p:nvPr>
            <p:extLst>
              <p:ext uri="{D42A27DB-BD31-4B8C-83A1-F6EECF244321}">
                <p14:modId xmlns:p14="http://schemas.microsoft.com/office/powerpoint/2010/main" val="2183805060"/>
              </p:ext>
            </p:extLst>
          </p:nvPr>
        </p:nvGraphicFramePr>
        <p:xfrm>
          <a:off x="457200" y="1828800"/>
          <a:ext cx="8157882" cy="4619517"/>
        </p:xfrm>
        <a:graphic>
          <a:graphicData uri="http://schemas.openxmlformats.org/drawingml/2006/table">
            <a:tbl>
              <a:tblPr>
                <a:tableStyleId>{3C2FFA5D-87B4-456A-9821-1D502468CF0F}</a:tableStyleId>
              </a:tblPr>
              <a:tblGrid>
                <a:gridCol w="2590800"/>
                <a:gridCol w="4572000"/>
                <a:gridCol w="995082"/>
              </a:tblGrid>
              <a:tr h="301944">
                <a:tc>
                  <a:txBody>
                    <a:bodyPr/>
                    <a:lstStyle/>
                    <a:p>
                      <a:pPr algn="l" rtl="0"/>
                      <a:r>
                        <a:rPr lang="en-US" sz="1700" dirty="0">
                          <a:latin typeface="Segoe UI" pitchFamily="34" charset="0"/>
                        </a:rPr>
                        <a:t>Office add-in type</a:t>
                      </a:r>
                      <a:endParaRPr lang="en-US" sz="1700" b="1" dirty="0">
                        <a:solidFill>
                          <a:schemeClr val="bg1"/>
                        </a:solidFill>
                        <a:latin typeface="Segoe UI" pitchFamily="34" charset="0"/>
                      </a:endParaRPr>
                    </a:p>
                  </a:txBody>
                  <a:tcPr marL="42047" marR="42047" marT="21023" marB="21023" anchor="ctr"/>
                </a:tc>
                <a:tc>
                  <a:txBody>
                    <a:bodyPr/>
                    <a:lstStyle/>
                    <a:p>
                      <a:pPr algn="l" rtl="0"/>
                      <a:r>
                        <a:rPr lang="en-US" sz="1700" dirty="0">
                          <a:latin typeface="Segoe UI" pitchFamily="34" charset="0"/>
                        </a:rPr>
                        <a:t>Development </a:t>
                      </a:r>
                      <a:r>
                        <a:rPr lang="en-US" sz="1700" dirty="0" smtClean="0">
                          <a:latin typeface="Segoe UI" pitchFamily="34" charset="0"/>
                        </a:rPr>
                        <a:t>tool </a:t>
                      </a:r>
                      <a:endParaRPr lang="en-US" sz="1700" b="1" dirty="0">
                        <a:solidFill>
                          <a:schemeClr val="bg1"/>
                        </a:solidFill>
                        <a:latin typeface="Segoe UI" pitchFamily="34" charset="0"/>
                      </a:endParaRPr>
                    </a:p>
                  </a:txBody>
                  <a:tcPr marL="42047" marR="42047" marT="21023" marB="21023" anchor="ctr"/>
                </a:tc>
                <a:tc>
                  <a:txBody>
                    <a:bodyPr/>
                    <a:lstStyle/>
                    <a:p>
                      <a:pPr algn="l" rtl="0"/>
                      <a:r>
                        <a:rPr lang="en-US" sz="1700" dirty="0">
                          <a:latin typeface="Segoe UI" pitchFamily="34" charset="0"/>
                        </a:rPr>
                        <a:t>Status</a:t>
                      </a:r>
                      <a:endParaRPr lang="en-US" sz="1700" b="1" dirty="0">
                        <a:solidFill>
                          <a:schemeClr val="bg1"/>
                        </a:solidFill>
                        <a:latin typeface="Segoe UI" pitchFamily="34" charset="0"/>
                      </a:endParaRPr>
                    </a:p>
                  </a:txBody>
                  <a:tcPr marL="42047" marR="42047" marT="21023" marB="21023" anchor="ctr"/>
                </a:tc>
              </a:tr>
              <a:tr h="446331">
                <a:tc>
                  <a:txBody>
                    <a:bodyPr/>
                    <a:lstStyle/>
                    <a:p>
                      <a:pPr rtl="0"/>
                      <a:r>
                        <a:rPr lang="en-US" sz="1300" dirty="0">
                          <a:latin typeface="Segoe UI" pitchFamily="34" charset="0"/>
                        </a:rPr>
                        <a:t>Office XML format </a:t>
                      </a:r>
                      <a:endParaRPr lang="en-US" sz="1300" dirty="0" smtClean="0">
                        <a:latin typeface="Segoe UI" pitchFamily="34" charset="0"/>
                      </a:endParaRPr>
                    </a:p>
                    <a:p>
                      <a:pPr rtl="0"/>
                      <a:r>
                        <a:rPr lang="en-US" sz="1300" dirty="0" smtClean="0">
                          <a:latin typeface="Segoe UI" pitchFamily="34" charset="0"/>
                        </a:rPr>
                        <a:t>(.xlam</a:t>
                      </a:r>
                      <a:r>
                        <a:rPr lang="en-US" sz="1300" dirty="0">
                          <a:latin typeface="Segoe UI" pitchFamily="34" charset="0"/>
                        </a:rPr>
                        <a:t>, .dotm, .ppam)</a:t>
                      </a:r>
                      <a:endParaRPr lang="en-US" sz="1300" b="1" dirty="0">
                        <a:latin typeface="Segoe UI" pitchFamily="34" charset="0"/>
                      </a:endParaRPr>
                    </a:p>
                  </a:txBody>
                  <a:tcPr marL="42047" marR="42047" marT="21023" marB="21023" anchor="ctr"/>
                </a:tc>
                <a:tc>
                  <a:txBody>
                    <a:bodyPr/>
                    <a:lstStyle/>
                    <a:p>
                      <a:pPr rtl="0"/>
                      <a:r>
                        <a:rPr lang="en-US" sz="1300" dirty="0">
                          <a:latin typeface="Segoe UI" pitchFamily="34" charset="0"/>
                        </a:rPr>
                        <a:t>Use </a:t>
                      </a:r>
                      <a:r>
                        <a:rPr lang="en-US" sz="1300" dirty="0" smtClean="0">
                          <a:latin typeface="Segoe UI" pitchFamily="34" charset="0"/>
                        </a:rPr>
                        <a:t> Visual Basic Editor </a:t>
                      </a:r>
                      <a:r>
                        <a:rPr lang="en-US" sz="1300" dirty="0">
                          <a:latin typeface="Segoe UI" pitchFamily="34" charset="0"/>
                        </a:rPr>
                        <a:t>similar to the </a:t>
                      </a:r>
                      <a:r>
                        <a:rPr lang="en-US" sz="1300" dirty="0" smtClean="0">
                          <a:latin typeface="Segoe UI" pitchFamily="34" charset="0"/>
                        </a:rPr>
                        <a:t>previous </a:t>
                      </a:r>
                      <a:r>
                        <a:rPr lang="en-US" sz="1300" dirty="0">
                          <a:latin typeface="Segoe UI" pitchFamily="34" charset="0"/>
                        </a:rPr>
                        <a:t>Save As </a:t>
                      </a:r>
                      <a:r>
                        <a:rPr lang="en-US" sz="1300" dirty="0" smtClean="0">
                          <a:latin typeface="Segoe UI" pitchFamily="34" charset="0"/>
                        </a:rPr>
                        <a:t>for </a:t>
                      </a:r>
                      <a:r>
                        <a:rPr lang="en-US" sz="1300" dirty="0">
                          <a:latin typeface="Segoe UI" pitchFamily="34" charset="0"/>
                        </a:rPr>
                        <a:t>a macro-enabled add-in type</a:t>
                      </a:r>
                      <a:r>
                        <a:rPr lang="en-US" sz="1300" dirty="0" smtClean="0">
                          <a:latin typeface="Segoe UI" pitchFamily="34" charset="0"/>
                        </a:rPr>
                        <a:t>.</a:t>
                      </a:r>
                      <a:endParaRPr lang="en-US" sz="1300" dirty="0">
                        <a:latin typeface="Segoe UI" pitchFamily="34" charset="0"/>
                      </a:endParaRPr>
                    </a:p>
                  </a:txBody>
                  <a:tcPr marL="42047" marR="42047" marT="21023" marB="21023" anchor="ctr"/>
                </a:tc>
                <a:tc>
                  <a:txBody>
                    <a:bodyPr/>
                    <a:lstStyle/>
                    <a:p>
                      <a:pPr rtl="0"/>
                      <a:r>
                        <a:rPr lang="en-US" sz="1300" dirty="0">
                          <a:latin typeface="Segoe UI" pitchFamily="34" charset="0"/>
                        </a:rPr>
                        <a:t>Current</a:t>
                      </a:r>
                    </a:p>
                  </a:txBody>
                  <a:tcPr marL="42047" marR="42047" marT="21023" marB="21023" anchor="ctr"/>
                </a:tc>
              </a:tr>
              <a:tr h="446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dirty="0" smtClean="0">
                          <a:latin typeface="Segoe UI" pitchFamily="34" charset="0"/>
                        </a:rPr>
                        <a:t>Visual Studio Tools for Office (VSTO) </a:t>
                      </a:r>
                      <a:r>
                        <a:rPr lang="en-US" sz="1300" dirty="0">
                          <a:latin typeface="Segoe UI" pitchFamily="34" charset="0"/>
                        </a:rPr>
                        <a:t>add-in </a:t>
                      </a:r>
                      <a:r>
                        <a:rPr lang="en-US" sz="1300" dirty="0" smtClean="0">
                          <a:latin typeface="Segoe UI" pitchFamily="34" charset="0"/>
                        </a:rPr>
                        <a:t>(.</a:t>
                      </a:r>
                      <a:r>
                        <a:rPr lang="en-US" sz="1300" dirty="0">
                          <a:latin typeface="Segoe UI" pitchFamily="34" charset="0"/>
                        </a:rPr>
                        <a:t>NET DLLs)</a:t>
                      </a:r>
                      <a:endParaRPr lang="en-US" sz="1300" b="1" dirty="0">
                        <a:latin typeface="Segoe UI" pitchFamily="34" charset="0"/>
                      </a:endParaRPr>
                    </a:p>
                  </a:txBody>
                  <a:tcPr marL="42047" marR="42047" marT="21023" marB="21023" anchor="ctr"/>
                </a:tc>
                <a:tc>
                  <a:txBody>
                    <a:bodyPr/>
                    <a:lstStyle/>
                    <a:p>
                      <a:pPr rtl="0"/>
                      <a:r>
                        <a:rPr lang="en-US" sz="1300" dirty="0" smtClean="0">
                          <a:latin typeface="Segoe UI" pitchFamily="34" charset="0"/>
                        </a:rPr>
                        <a:t>Microsoft® </a:t>
                      </a:r>
                      <a:r>
                        <a:rPr lang="en-US" sz="1300" dirty="0">
                          <a:latin typeface="Segoe UI" pitchFamily="34" charset="0"/>
                        </a:rPr>
                        <a:t>Visual </a:t>
                      </a:r>
                      <a:r>
                        <a:rPr lang="en-US" sz="1300" dirty="0" smtClean="0">
                          <a:latin typeface="Segoe UI" pitchFamily="34" charset="0"/>
                        </a:rPr>
                        <a:t>Studio® </a:t>
                      </a:r>
                      <a:r>
                        <a:rPr lang="en-US" sz="1300" dirty="0">
                          <a:latin typeface="Segoe UI" pitchFamily="34" charset="0"/>
                        </a:rPr>
                        <a:t>2008</a:t>
                      </a:r>
                    </a:p>
                  </a:txBody>
                  <a:tcPr marL="42047" marR="42047" marT="21023" marB="21023" anchor="ctr"/>
                </a:tc>
                <a:tc>
                  <a:txBody>
                    <a:bodyPr/>
                    <a:lstStyle/>
                    <a:p>
                      <a:pPr rtl="0"/>
                      <a:r>
                        <a:rPr lang="en-US" sz="1300" dirty="0">
                          <a:latin typeface="Segoe UI" pitchFamily="34" charset="0"/>
                        </a:rPr>
                        <a:t>Current</a:t>
                      </a:r>
                    </a:p>
                  </a:txBody>
                  <a:tcPr marL="42047" marR="42047" marT="21023" marB="21023" anchor="ctr"/>
                </a:tc>
              </a:tr>
              <a:tr h="648473">
                <a:tc>
                  <a:txBody>
                    <a:bodyPr/>
                    <a:lstStyle/>
                    <a:p>
                      <a:pPr rtl="0"/>
                      <a:r>
                        <a:rPr lang="it-IT" sz="1300" dirty="0">
                          <a:latin typeface="Segoe UI" pitchFamily="34" charset="0"/>
                        </a:rPr>
                        <a:t>Office </a:t>
                      </a:r>
                      <a:r>
                        <a:rPr lang="it-IT" sz="1300" dirty="0" smtClean="0">
                          <a:latin typeface="Segoe UI" pitchFamily="34" charset="0"/>
                        </a:rPr>
                        <a:t>97, Office 2000, Office XP and Office 2003 </a:t>
                      </a:r>
                      <a:r>
                        <a:rPr lang="it-IT" sz="1300" dirty="0">
                          <a:latin typeface="Segoe UI" pitchFamily="34" charset="0"/>
                        </a:rPr>
                        <a:t>format </a:t>
                      </a:r>
                      <a:r>
                        <a:rPr lang="it-IT" sz="1300" dirty="0" smtClean="0">
                          <a:latin typeface="Segoe UI" pitchFamily="34" charset="0"/>
                        </a:rPr>
                        <a:t> Visual Basic Editor template </a:t>
                      </a:r>
                      <a:r>
                        <a:rPr lang="it-IT" sz="1300" dirty="0">
                          <a:latin typeface="Segoe UI" pitchFamily="34" charset="0"/>
                        </a:rPr>
                        <a:t>add-in </a:t>
                      </a:r>
                      <a:r>
                        <a:rPr lang="it-IT" sz="1300" dirty="0" smtClean="0">
                          <a:latin typeface="Segoe UI" pitchFamily="34" charset="0"/>
                        </a:rPr>
                        <a:t>(.xla, .dot, .ppa, and so on.)</a:t>
                      </a:r>
                      <a:endParaRPr lang="it-IT" sz="1300" b="1" dirty="0">
                        <a:latin typeface="Segoe UI" pitchFamily="34" charset="0"/>
                      </a:endParaRPr>
                    </a:p>
                  </a:txBody>
                  <a:tcPr marL="42047" marR="42047" marT="21023" marB="21023" anchor="ctr"/>
                </a:tc>
                <a:tc>
                  <a:txBody>
                    <a:bodyPr/>
                    <a:lstStyle/>
                    <a:p>
                      <a:pPr rtl="0"/>
                      <a:r>
                        <a:rPr lang="en-US" sz="1300" dirty="0" smtClean="0">
                          <a:latin typeface="Segoe UI" pitchFamily="34" charset="0"/>
                        </a:rPr>
                        <a:t> Visual Basic Editor, </a:t>
                      </a:r>
                      <a:r>
                        <a:rPr lang="en-US" sz="1300" dirty="0">
                          <a:latin typeface="Segoe UI" pitchFamily="34" charset="0"/>
                        </a:rPr>
                        <a:t>included with Office applications and accessed from the Developer tab on the application ribbon</a:t>
                      </a:r>
                    </a:p>
                  </a:txBody>
                  <a:tcPr marL="42047" marR="42047" marT="21023" marB="21023" anchor="ctr"/>
                </a:tc>
                <a:tc>
                  <a:txBody>
                    <a:bodyPr/>
                    <a:lstStyle/>
                    <a:p>
                      <a:pPr rtl="0"/>
                      <a:r>
                        <a:rPr lang="en-US" sz="1300" dirty="0">
                          <a:latin typeface="Segoe UI" pitchFamily="34" charset="0"/>
                        </a:rPr>
                        <a:t>Legacy, still supported</a:t>
                      </a:r>
                    </a:p>
                  </a:txBody>
                  <a:tcPr marL="42047" marR="42047" marT="21023" marB="21023" anchor="ctr"/>
                </a:tc>
              </a:tr>
              <a:tr h="446331">
                <a:tc>
                  <a:txBody>
                    <a:bodyPr/>
                    <a:lstStyle/>
                    <a:p>
                      <a:pPr rtl="0"/>
                      <a:r>
                        <a:rPr lang="en-US" sz="1300" dirty="0">
                          <a:latin typeface="Segoe UI" pitchFamily="34" charset="0"/>
                        </a:rPr>
                        <a:t>COM add-in </a:t>
                      </a:r>
                      <a:r>
                        <a:rPr lang="en-US" sz="1300" dirty="0" smtClean="0">
                          <a:latin typeface="Segoe UI" pitchFamily="34" charset="0"/>
                        </a:rPr>
                        <a:t>(</a:t>
                      </a:r>
                      <a:r>
                        <a:rPr lang="en-US" sz="1300" dirty="0">
                          <a:latin typeface="Segoe UI" pitchFamily="34" charset="0"/>
                        </a:rPr>
                        <a:t>Windows </a:t>
                      </a:r>
                      <a:r>
                        <a:rPr lang="en-US" sz="1300" dirty="0" smtClean="0">
                          <a:latin typeface="Segoe UI" pitchFamily="34" charset="0"/>
                        </a:rPr>
                        <a:t>DLL)</a:t>
                      </a:r>
                      <a:endParaRPr lang="en-US" sz="1300" b="1" dirty="0">
                        <a:latin typeface="Segoe UI" pitchFamily="34" charset="0"/>
                      </a:endParaRPr>
                    </a:p>
                  </a:txBody>
                  <a:tcPr marL="42047" marR="42047" marT="21023" marB="21023" anchor="ctr"/>
                </a:tc>
                <a:tc>
                  <a:txBody>
                    <a:bodyPr/>
                    <a:lstStyle/>
                    <a:p>
                      <a:pPr rtl="0"/>
                      <a:r>
                        <a:rPr lang="en-US" sz="1300" dirty="0">
                          <a:latin typeface="Segoe UI" pitchFamily="34" charset="0"/>
                        </a:rPr>
                        <a:t>Microsoft Visual Studio</a:t>
                      </a:r>
                    </a:p>
                  </a:txBody>
                  <a:tcPr marL="42047" marR="42047" marT="21023" marB="21023" anchor="ctr"/>
                </a:tc>
                <a:tc>
                  <a:txBody>
                    <a:bodyPr/>
                    <a:lstStyle/>
                    <a:p>
                      <a:pPr rtl="0"/>
                      <a:r>
                        <a:rPr lang="en-US" sz="1300" dirty="0">
                          <a:latin typeface="Segoe UI" pitchFamily="34" charset="0"/>
                        </a:rPr>
                        <a:t>Legacy, still supported</a:t>
                      </a:r>
                    </a:p>
                  </a:txBody>
                  <a:tcPr marL="42047" marR="42047" marT="21023" marB="21023" anchor="ctr"/>
                </a:tc>
              </a:tr>
              <a:tr h="852328">
                <a:tc>
                  <a:txBody>
                    <a:bodyPr/>
                    <a:lstStyle/>
                    <a:p>
                      <a:pPr rtl="0"/>
                      <a:r>
                        <a:rPr lang="en-US" sz="1300" dirty="0">
                          <a:latin typeface="Segoe UI" pitchFamily="34" charset="0"/>
                        </a:rPr>
                        <a:t>Automation </a:t>
                      </a:r>
                      <a:r>
                        <a:rPr lang="en-US" sz="1300" dirty="0" smtClean="0">
                          <a:latin typeface="Segoe UI" pitchFamily="34" charset="0"/>
                        </a:rPr>
                        <a:t>add-ins</a:t>
                      </a:r>
                    </a:p>
                    <a:p>
                      <a:pPr rtl="0"/>
                      <a:r>
                        <a:rPr lang="en-US" sz="1300" dirty="0" smtClean="0">
                          <a:latin typeface="Segoe UI" pitchFamily="34" charset="0"/>
                        </a:rPr>
                        <a:t>(.xll </a:t>
                      </a:r>
                      <a:r>
                        <a:rPr lang="en-US" sz="1300" dirty="0">
                          <a:latin typeface="Segoe UI" pitchFamily="34" charset="0"/>
                        </a:rPr>
                        <a:t>or </a:t>
                      </a:r>
                      <a:r>
                        <a:rPr lang="en-US" sz="1300" dirty="0" smtClean="0">
                          <a:latin typeface="Segoe UI" pitchFamily="34" charset="0"/>
                        </a:rPr>
                        <a:t>.wll files)</a:t>
                      </a:r>
                      <a:endParaRPr lang="en-US" sz="1300" b="1" dirty="0">
                        <a:latin typeface="Segoe UI" pitchFamily="34" charset="0"/>
                      </a:endParaRPr>
                    </a:p>
                  </a:txBody>
                  <a:tcPr marL="42047" marR="42047" marT="21023" marB="21023" anchor="ctr"/>
                </a:tc>
                <a:tc>
                  <a:txBody>
                    <a:bodyPr/>
                    <a:lstStyle/>
                    <a:p>
                      <a:pPr rtl="0"/>
                      <a:r>
                        <a:rPr lang="en-US" sz="1300" dirty="0" smtClean="0">
                          <a:latin typeface="Segoe UI" pitchFamily="34" charset="0"/>
                        </a:rPr>
                        <a:t>Excel Link Libraries (.xll files) </a:t>
                      </a:r>
                      <a:r>
                        <a:rPr lang="en-US" sz="1300" dirty="0">
                          <a:latin typeface="Segoe UI" pitchFamily="34" charset="0"/>
                        </a:rPr>
                        <a:t>and </a:t>
                      </a:r>
                      <a:r>
                        <a:rPr lang="en-US" sz="1300" dirty="0" smtClean="0">
                          <a:latin typeface="Segoe UI" pitchFamily="34" charset="0"/>
                        </a:rPr>
                        <a:t>.wll files (specific to Word) are </a:t>
                      </a:r>
                      <a:r>
                        <a:rPr lang="en-US" sz="1300" dirty="0">
                          <a:latin typeface="Segoe UI" pitchFamily="34" charset="0"/>
                        </a:rPr>
                        <a:t>written in C+. When developing a new Excel or Word add-in, you should consider the features presented with the current Office add-ins architecture</a:t>
                      </a:r>
                      <a:r>
                        <a:rPr lang="en-US" sz="1300" dirty="0" smtClean="0">
                          <a:latin typeface="Segoe UI" pitchFamily="34" charset="0"/>
                        </a:rPr>
                        <a:t>.</a:t>
                      </a:r>
                      <a:endParaRPr lang="en-US" sz="1300" dirty="0">
                        <a:latin typeface="Segoe UI" pitchFamily="34" charset="0"/>
                      </a:endParaRPr>
                    </a:p>
                  </a:txBody>
                  <a:tcPr marL="42047" marR="42047" marT="21023" marB="21023" anchor="ctr"/>
                </a:tc>
                <a:tc>
                  <a:txBody>
                    <a:bodyPr/>
                    <a:lstStyle/>
                    <a:p>
                      <a:pPr rtl="0"/>
                      <a:r>
                        <a:rPr lang="en-US" sz="1300" dirty="0">
                          <a:latin typeface="Segoe UI" pitchFamily="34" charset="0"/>
                        </a:rPr>
                        <a:t>Legacy, still supported</a:t>
                      </a:r>
                    </a:p>
                  </a:txBody>
                  <a:tcPr marL="42047" marR="42047" marT="21023" marB="21023" anchor="ctr"/>
                </a:tc>
              </a:tr>
              <a:tr h="1052758">
                <a:tc>
                  <a:txBody>
                    <a:bodyPr/>
                    <a:lstStyle/>
                    <a:p>
                      <a:pPr rtl="0"/>
                      <a:r>
                        <a:rPr lang="en-US" sz="1300" dirty="0" smtClean="0">
                          <a:latin typeface="Segoe UI" pitchFamily="34" charset="0"/>
                        </a:rPr>
                        <a:t>Outlook .ecf files</a:t>
                      </a:r>
                      <a:endParaRPr lang="en-US" sz="1300" b="1" dirty="0">
                        <a:latin typeface="Segoe UI" pitchFamily="34" charset="0"/>
                      </a:endParaRPr>
                    </a:p>
                  </a:txBody>
                  <a:tcPr marL="42047" marR="42047" marT="21023" marB="21023" anchor="ctr"/>
                </a:tc>
                <a:tc>
                  <a:txBody>
                    <a:bodyPr/>
                    <a:lstStyle/>
                    <a:p>
                      <a:pPr rtl="0"/>
                      <a:r>
                        <a:rPr lang="en-US" sz="1300" kern="1200" dirty="0" smtClean="0">
                          <a:effectLst/>
                          <a:latin typeface="Segoe UI" pitchFamily="34" charset="0"/>
                        </a:rPr>
                        <a:t>These are no longer supported in </a:t>
                      </a:r>
                      <a:r>
                        <a:rPr lang="en-US" sz="1400" baseline="0" dirty="0" smtClean="0">
                          <a:latin typeface="Segoe UI" pitchFamily="34" charset="0"/>
                        </a:rPr>
                        <a:t> </a:t>
                      </a:r>
                      <a:r>
                        <a:rPr lang="en-US" sz="1300" kern="1200" dirty="0" smtClean="0">
                          <a:effectLst/>
                          <a:latin typeface="Segoe UI" pitchFamily="34" charset="0"/>
                        </a:rPr>
                        <a:t>Microsoft® Outlook 2010. Consider rewriting as a COM add-in or Windows</a:t>
                      </a:r>
                      <a:r>
                        <a:rPr lang="en-US" sz="1300" kern="1200" baseline="30000" dirty="0" smtClean="0">
                          <a:effectLst/>
                          <a:latin typeface="Segoe UI" pitchFamily="34" charset="0"/>
                        </a:rPr>
                        <a:t>®</a:t>
                      </a:r>
                      <a:r>
                        <a:rPr lang="en-US" sz="1300" kern="1200" dirty="0" smtClean="0">
                          <a:effectLst/>
                          <a:latin typeface="Segoe UI" pitchFamily="34" charset="0"/>
                        </a:rPr>
                        <a:t> Service applications. See </a:t>
                      </a:r>
                      <a:r>
                        <a:rPr lang="en-US" sz="1300" kern="1200" dirty="0" smtClean="0">
                          <a:effectLst/>
                          <a:latin typeface="Segoe UI" pitchFamily="34" charset="0"/>
                          <a:hlinkClick r:id="rId3"/>
                        </a:rPr>
                        <a:t>h</a:t>
                      </a:r>
                      <a:r>
                        <a:rPr lang="en-US" sz="1400" dirty="0" smtClean="0">
                          <a:latin typeface="Segoe UI" pitchFamily="34" charset="0"/>
                          <a:hlinkClick r:id="rId3"/>
                        </a:rPr>
                        <a:t>ttp://blogs.msdn.com/outlook/archive/2009/05/04</a:t>
                      </a:r>
                      <a:endParaRPr lang="en-US" sz="1400" dirty="0" smtClean="0">
                        <a:latin typeface="Segoe UI" pitchFamily="34" charset="0"/>
                        <a:hlinkClick r:id=""/>
                      </a:endParaRPr>
                    </a:p>
                    <a:p>
                      <a:pPr rtl="0"/>
                      <a:r>
                        <a:rPr lang="en-US" sz="1400" dirty="0" smtClean="0">
                          <a:latin typeface="Segoe UI" pitchFamily="34" charset="0"/>
                          <a:hlinkClick r:id=""/>
                        </a:rPr>
                        <a:t>/announcing-the-deprecation-of-exchange-client-extensions.aspx</a:t>
                      </a:r>
                      <a:r>
                        <a:rPr lang="en-US" sz="1400" dirty="0" smtClean="0">
                          <a:latin typeface="Segoe UI" pitchFamily="34" charset="0"/>
                        </a:rPr>
                        <a:t> </a:t>
                      </a:r>
                      <a:r>
                        <a:rPr lang="en-US" sz="1300" kern="1200" dirty="0" smtClean="0">
                          <a:effectLst/>
                          <a:latin typeface="Segoe UI" pitchFamily="34" charset="0"/>
                        </a:rPr>
                        <a:t>for more information.</a:t>
                      </a:r>
                      <a:endParaRPr lang="en-US" sz="1300" dirty="0">
                        <a:latin typeface="Segoe UI" pitchFamily="34" charset="0"/>
                      </a:endParaRPr>
                    </a:p>
                  </a:txBody>
                  <a:tcPr marL="42047" marR="42047" marT="21023" marB="21023" anchor="ctr"/>
                </a:tc>
                <a:tc>
                  <a:txBody>
                    <a:bodyPr/>
                    <a:lstStyle/>
                    <a:p>
                      <a:pPr rtl="0"/>
                      <a:r>
                        <a:rPr lang="en-US" sz="1300" kern="1200" dirty="0" smtClean="0">
                          <a:effectLst/>
                          <a:latin typeface="Segoe UI" pitchFamily="34" charset="0"/>
                        </a:rPr>
                        <a:t>Legacy, no longer supported</a:t>
                      </a:r>
                      <a:endParaRPr lang="en-US" sz="1300" dirty="0">
                        <a:latin typeface="Segoe UI" pitchFamily="34" charset="0"/>
                      </a:endParaRPr>
                    </a:p>
                  </a:txBody>
                  <a:tcPr marL="42047" marR="42047" marT="21023" marB="21023" anchor="ctr"/>
                </a:tc>
              </a:tr>
            </a:tbl>
          </a:graphicData>
        </a:graphic>
      </p:graphicFrame>
      <p:sp>
        <p:nvSpPr>
          <p:cNvPr id="8" name="Rectangle 7"/>
          <p:cNvSpPr/>
          <p:nvPr/>
        </p:nvSpPr>
        <p:spPr>
          <a:xfrm>
            <a:off x="228600" y="144544"/>
            <a:ext cx="8001000" cy="707886"/>
          </a:xfrm>
          <a:prstGeom prst="rect">
            <a:avLst/>
          </a:prstGeom>
        </p:spPr>
        <p:txBody>
          <a:bodyPr wrap="square">
            <a:spAutoFit/>
          </a:bodyPr>
          <a:lstStyle/>
          <a:p>
            <a:pPr lvl="0">
              <a:defRPr/>
            </a:pP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Office </a:t>
            </a:r>
            <a:r>
              <a:rPr lang="en-US" sz="4000" spc="-150" dirty="0" err="1"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Customization..continued</a:t>
            </a:r>
            <a:endParaRPr kumimoji="0" lang="en-AU" sz="4000" b="0" i="0" u="none" strike="noStrike" kern="0" cap="none" spc="0" normalizeH="0" baseline="0" noProof="0" dirty="0" smtClean="0">
              <a:ln>
                <a:noFill/>
              </a:ln>
              <a:solidFill>
                <a:sysClr val="windowText" lastClr="000000"/>
              </a:solidFill>
              <a:effectLst/>
              <a:uLnTx/>
              <a:uFillTx/>
              <a:latin typeface="Segoe UI" pitchFamily="34" charset="0"/>
            </a:endParaRPr>
          </a:p>
        </p:txBody>
      </p:sp>
    </p:spTree>
    <p:extLst>
      <p:ext uri="{BB962C8B-B14F-4D97-AF65-F5344CB8AC3E}">
        <p14:creationId xmlns:p14="http://schemas.microsoft.com/office/powerpoint/2010/main" val="71977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8457" y="228600"/>
            <a:ext cx="8229600" cy="1066800"/>
          </a:xfrm>
        </p:spPr>
        <p:txBody>
          <a:bodyPr>
            <a:noAutofit/>
          </a:bodyPr>
          <a:lstStyle/>
          <a:p>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Office 2010 Deployment</a:t>
            </a:r>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 The Noise</a:t>
            </a:r>
            <a:r>
              <a:rPr lang="en-US" sz="4000" dirty="0" smtClean="0"/>
              <a:t/>
            </a:r>
            <a:br>
              <a:rPr lang="en-US" sz="4000" dirty="0" smtClean="0"/>
            </a:br>
            <a:endParaRPr lang="en-US" sz="4000" dirty="0"/>
          </a:p>
        </p:txBody>
      </p:sp>
      <p:sp>
        <p:nvSpPr>
          <p:cNvPr id="5" name="TextBox 4"/>
          <p:cNvSpPr txBox="1"/>
          <p:nvPr/>
        </p:nvSpPr>
        <p:spPr>
          <a:xfrm>
            <a:off x="1564305" y="5029200"/>
            <a:ext cx="2342398" cy="1323439"/>
          </a:xfrm>
          <a:prstGeom prst="rect">
            <a:avLst/>
          </a:prstGeom>
          <a:noFill/>
        </p:spPr>
        <p:txBody>
          <a:bodyPr wrap="square" rtlCol="0">
            <a:spAutoFit/>
          </a:bodyPr>
          <a:lstStyle/>
          <a:p>
            <a:pPr defTabSz="914363"/>
            <a:r>
              <a:rPr lang="en-US" sz="4000" b="1" dirty="0" smtClean="0">
                <a:solidFill>
                  <a:schemeClr val="bg1">
                    <a:lumMod val="25000"/>
                    <a:lumOff val="75000"/>
                  </a:schemeClr>
                </a:solidFill>
                <a:latin typeface="Segoe UI" pitchFamily="34" charset="0"/>
              </a:rPr>
              <a:t>Ribbon UI</a:t>
            </a:r>
            <a:endParaRPr lang="en-US" sz="4000" b="1" dirty="0">
              <a:solidFill>
                <a:schemeClr val="bg1">
                  <a:lumMod val="25000"/>
                  <a:lumOff val="75000"/>
                </a:schemeClr>
              </a:solidFill>
              <a:latin typeface="Segoe UI" pitchFamily="34" charset="0"/>
            </a:endParaRPr>
          </a:p>
        </p:txBody>
      </p:sp>
      <p:sp>
        <p:nvSpPr>
          <p:cNvPr id="6" name="TextBox 5"/>
          <p:cNvSpPr txBox="1"/>
          <p:nvPr/>
        </p:nvSpPr>
        <p:spPr>
          <a:xfrm>
            <a:off x="5901148" y="4291005"/>
            <a:ext cx="3045834" cy="400110"/>
          </a:xfrm>
          <a:prstGeom prst="rect">
            <a:avLst/>
          </a:prstGeom>
          <a:noFill/>
        </p:spPr>
        <p:txBody>
          <a:bodyPr wrap="none" rtlCol="0">
            <a:spAutoFit/>
          </a:bodyPr>
          <a:lstStyle/>
          <a:p>
            <a:pPr defTabSz="914363"/>
            <a:r>
              <a:rPr lang="en-US" sz="2000" dirty="0" smtClean="0">
                <a:solidFill>
                  <a:schemeClr val="bg1">
                    <a:lumMod val="25000"/>
                    <a:lumOff val="75000"/>
                  </a:schemeClr>
                </a:solidFill>
                <a:latin typeface="Segoe UI" pitchFamily="34" charset="0"/>
              </a:rPr>
              <a:t>Application Compatibility</a:t>
            </a:r>
            <a:endParaRPr lang="en-US" sz="2000" dirty="0">
              <a:solidFill>
                <a:schemeClr val="bg1">
                  <a:lumMod val="25000"/>
                  <a:lumOff val="75000"/>
                </a:schemeClr>
              </a:solidFill>
              <a:latin typeface="Segoe UI" pitchFamily="34" charset="0"/>
            </a:endParaRPr>
          </a:p>
        </p:txBody>
      </p:sp>
      <p:sp>
        <p:nvSpPr>
          <p:cNvPr id="7" name="TextBox 6"/>
          <p:cNvSpPr txBox="1"/>
          <p:nvPr/>
        </p:nvSpPr>
        <p:spPr>
          <a:xfrm>
            <a:off x="5357025" y="2510645"/>
            <a:ext cx="2226892" cy="369332"/>
          </a:xfrm>
          <a:prstGeom prst="rect">
            <a:avLst/>
          </a:prstGeom>
          <a:noFill/>
        </p:spPr>
        <p:txBody>
          <a:bodyPr wrap="none" rtlCol="0">
            <a:spAutoFit/>
          </a:bodyPr>
          <a:lstStyle/>
          <a:p>
            <a:pPr defTabSz="914363"/>
            <a:r>
              <a:rPr lang="en-US" dirty="0" smtClean="0">
                <a:solidFill>
                  <a:schemeClr val="bg1">
                    <a:lumMod val="25000"/>
                    <a:lumOff val="75000"/>
                  </a:schemeClr>
                </a:solidFill>
                <a:latin typeface="Segoe UI" pitchFamily="34" charset="0"/>
              </a:rPr>
              <a:t>OS upgrade needed</a:t>
            </a:r>
            <a:endParaRPr lang="en-US" dirty="0">
              <a:solidFill>
                <a:schemeClr val="bg1">
                  <a:lumMod val="25000"/>
                  <a:lumOff val="75000"/>
                </a:schemeClr>
              </a:solidFill>
              <a:latin typeface="Segoe UI" pitchFamily="34" charset="0"/>
            </a:endParaRPr>
          </a:p>
        </p:txBody>
      </p:sp>
      <p:sp>
        <p:nvSpPr>
          <p:cNvPr id="8" name="TextBox 7"/>
          <p:cNvSpPr txBox="1"/>
          <p:nvPr/>
        </p:nvSpPr>
        <p:spPr>
          <a:xfrm>
            <a:off x="244072" y="2818422"/>
            <a:ext cx="2677336" cy="1077218"/>
          </a:xfrm>
          <a:prstGeom prst="rect">
            <a:avLst/>
          </a:prstGeom>
          <a:noFill/>
        </p:spPr>
        <p:txBody>
          <a:bodyPr wrap="none" rtlCol="0">
            <a:spAutoFit/>
          </a:bodyPr>
          <a:lstStyle/>
          <a:p>
            <a:pPr defTabSz="914363"/>
            <a:r>
              <a:rPr lang="en-US" sz="3200" b="1" dirty="0">
                <a:solidFill>
                  <a:schemeClr val="bg1">
                    <a:lumMod val="25000"/>
                    <a:lumOff val="75000"/>
                  </a:schemeClr>
                </a:solidFill>
                <a:latin typeface="Segoe UI" pitchFamily="34" charset="0"/>
              </a:rPr>
              <a:t>Deployment </a:t>
            </a:r>
            <a:endParaRPr lang="en-US" sz="3200" b="1" dirty="0" smtClean="0">
              <a:solidFill>
                <a:schemeClr val="bg1">
                  <a:lumMod val="25000"/>
                  <a:lumOff val="75000"/>
                </a:schemeClr>
              </a:solidFill>
              <a:latin typeface="Segoe UI" pitchFamily="34" charset="0"/>
            </a:endParaRPr>
          </a:p>
          <a:p>
            <a:pPr defTabSz="914363"/>
            <a:r>
              <a:rPr lang="en-US" sz="3200" b="1" dirty="0" smtClean="0">
                <a:solidFill>
                  <a:schemeClr val="bg1">
                    <a:lumMod val="25000"/>
                    <a:lumOff val="75000"/>
                  </a:schemeClr>
                </a:solidFill>
                <a:latin typeface="Segoe UI" pitchFamily="34" charset="0"/>
              </a:rPr>
              <a:t>cost</a:t>
            </a:r>
            <a:endParaRPr lang="en-US" sz="3200" b="1" dirty="0">
              <a:solidFill>
                <a:schemeClr val="bg1">
                  <a:lumMod val="25000"/>
                  <a:lumOff val="75000"/>
                </a:schemeClr>
              </a:solidFill>
              <a:latin typeface="Segoe UI" pitchFamily="34" charset="0"/>
            </a:endParaRPr>
          </a:p>
        </p:txBody>
      </p:sp>
      <p:sp>
        <p:nvSpPr>
          <p:cNvPr id="9" name="TextBox 8"/>
          <p:cNvSpPr txBox="1"/>
          <p:nvPr/>
        </p:nvSpPr>
        <p:spPr>
          <a:xfrm>
            <a:off x="693578" y="1818147"/>
            <a:ext cx="3480440" cy="584775"/>
          </a:xfrm>
          <a:prstGeom prst="rect">
            <a:avLst/>
          </a:prstGeom>
          <a:noFill/>
        </p:spPr>
        <p:txBody>
          <a:bodyPr wrap="none" rtlCol="0">
            <a:spAutoFit/>
          </a:bodyPr>
          <a:lstStyle/>
          <a:p>
            <a:pPr defTabSz="914363"/>
            <a:r>
              <a:rPr lang="en-US" sz="3200" b="1" dirty="0">
                <a:solidFill>
                  <a:schemeClr val="bg1">
                    <a:lumMod val="25000"/>
                    <a:lumOff val="75000"/>
                  </a:schemeClr>
                </a:solidFill>
                <a:latin typeface="Segoe UI" pitchFamily="34" charset="0"/>
              </a:rPr>
              <a:t>End user training</a:t>
            </a:r>
          </a:p>
        </p:txBody>
      </p:sp>
      <p:sp>
        <p:nvSpPr>
          <p:cNvPr id="10" name="TextBox 9"/>
          <p:cNvSpPr txBox="1"/>
          <p:nvPr/>
        </p:nvSpPr>
        <p:spPr>
          <a:xfrm>
            <a:off x="405512" y="4069747"/>
            <a:ext cx="4151521" cy="461665"/>
          </a:xfrm>
          <a:prstGeom prst="rect">
            <a:avLst/>
          </a:prstGeom>
          <a:noFill/>
        </p:spPr>
        <p:txBody>
          <a:bodyPr wrap="none" rtlCol="0">
            <a:spAutoFit/>
          </a:bodyPr>
          <a:lstStyle/>
          <a:p>
            <a:pPr defTabSz="914363"/>
            <a:r>
              <a:rPr lang="en-US" sz="2400" dirty="0" smtClean="0">
                <a:solidFill>
                  <a:schemeClr val="bg1">
                    <a:lumMod val="25000"/>
                    <a:lumOff val="75000"/>
                  </a:schemeClr>
                </a:solidFill>
                <a:latin typeface="Segoe UI" pitchFamily="34" charset="0"/>
              </a:rPr>
              <a:t>OpenXML File </a:t>
            </a:r>
            <a:r>
              <a:rPr lang="en-US" sz="2400" dirty="0">
                <a:solidFill>
                  <a:schemeClr val="bg1">
                    <a:lumMod val="25000"/>
                    <a:lumOff val="75000"/>
                  </a:schemeClr>
                </a:solidFill>
                <a:latin typeface="Segoe UI" pitchFamily="34" charset="0"/>
              </a:rPr>
              <a:t>format change</a:t>
            </a:r>
          </a:p>
        </p:txBody>
      </p:sp>
      <p:sp>
        <p:nvSpPr>
          <p:cNvPr id="11" name="TextBox 10"/>
          <p:cNvSpPr txBox="1"/>
          <p:nvPr/>
        </p:nvSpPr>
        <p:spPr>
          <a:xfrm>
            <a:off x="6246050" y="3650256"/>
            <a:ext cx="1446935" cy="276999"/>
          </a:xfrm>
          <a:prstGeom prst="rect">
            <a:avLst/>
          </a:prstGeom>
          <a:noFill/>
        </p:spPr>
        <p:txBody>
          <a:bodyPr wrap="none" rtlCol="0">
            <a:spAutoFit/>
          </a:bodyPr>
          <a:lstStyle/>
          <a:p>
            <a:pPr defTabSz="914363"/>
            <a:r>
              <a:rPr lang="en-US" sz="1200" dirty="0">
                <a:solidFill>
                  <a:schemeClr val="bg1">
                    <a:lumMod val="25000"/>
                    <a:lumOff val="75000"/>
                  </a:schemeClr>
                </a:solidFill>
                <a:latin typeface="Segoe UI" pitchFamily="34" charset="0"/>
              </a:rPr>
              <a:t>Macros don’t work</a:t>
            </a:r>
          </a:p>
        </p:txBody>
      </p:sp>
      <p:sp>
        <p:nvSpPr>
          <p:cNvPr id="12" name="TextBox 11"/>
          <p:cNvSpPr txBox="1"/>
          <p:nvPr/>
        </p:nvSpPr>
        <p:spPr>
          <a:xfrm>
            <a:off x="3343662" y="1504950"/>
            <a:ext cx="3890168" cy="369332"/>
          </a:xfrm>
          <a:prstGeom prst="rect">
            <a:avLst/>
          </a:prstGeom>
          <a:noFill/>
        </p:spPr>
        <p:txBody>
          <a:bodyPr wrap="none" rtlCol="0">
            <a:spAutoFit/>
          </a:bodyPr>
          <a:lstStyle/>
          <a:p>
            <a:pPr defTabSz="914363"/>
            <a:r>
              <a:rPr lang="en-US" b="1" dirty="0">
                <a:solidFill>
                  <a:schemeClr val="bg1">
                    <a:lumMod val="25000"/>
                    <a:lumOff val="75000"/>
                  </a:schemeClr>
                </a:solidFill>
                <a:latin typeface="Segoe UI" pitchFamily="34" charset="0"/>
              </a:rPr>
              <a:t>Office 2003 love / “Good enough”</a:t>
            </a:r>
          </a:p>
        </p:txBody>
      </p:sp>
      <p:sp>
        <p:nvSpPr>
          <p:cNvPr id="14" name="TextBox 13"/>
          <p:cNvSpPr txBox="1"/>
          <p:nvPr/>
        </p:nvSpPr>
        <p:spPr>
          <a:xfrm>
            <a:off x="6775388" y="1905000"/>
            <a:ext cx="2552622" cy="338554"/>
          </a:xfrm>
          <a:prstGeom prst="rect">
            <a:avLst/>
          </a:prstGeom>
          <a:noFill/>
        </p:spPr>
        <p:txBody>
          <a:bodyPr wrap="none" rtlCol="0">
            <a:spAutoFit/>
          </a:bodyPr>
          <a:lstStyle/>
          <a:p>
            <a:pPr defTabSz="914363"/>
            <a:r>
              <a:rPr lang="en-US" sz="1600" b="1" dirty="0">
                <a:solidFill>
                  <a:schemeClr val="bg1">
                    <a:lumMod val="25000"/>
                    <a:lumOff val="75000"/>
                  </a:schemeClr>
                </a:solidFill>
                <a:latin typeface="Segoe UI" pitchFamily="34" charset="0"/>
              </a:rPr>
              <a:t>No deployment partners</a:t>
            </a:r>
          </a:p>
        </p:txBody>
      </p:sp>
      <p:sp>
        <p:nvSpPr>
          <p:cNvPr id="15" name="TextBox 14"/>
          <p:cNvSpPr txBox="1"/>
          <p:nvPr/>
        </p:nvSpPr>
        <p:spPr>
          <a:xfrm>
            <a:off x="4372720" y="4629559"/>
            <a:ext cx="1962589" cy="369332"/>
          </a:xfrm>
          <a:prstGeom prst="rect">
            <a:avLst/>
          </a:prstGeom>
          <a:noFill/>
        </p:spPr>
        <p:txBody>
          <a:bodyPr wrap="none" rtlCol="0">
            <a:spAutoFit/>
          </a:bodyPr>
          <a:lstStyle/>
          <a:p>
            <a:pPr defTabSz="914363"/>
            <a:r>
              <a:rPr lang="en-US" dirty="0" smtClean="0">
                <a:solidFill>
                  <a:schemeClr val="bg1">
                    <a:lumMod val="25000"/>
                    <a:lumOff val="75000"/>
                  </a:schemeClr>
                </a:solidFill>
                <a:latin typeface="Segoe UI" pitchFamily="34" charset="0"/>
              </a:rPr>
              <a:t>Limited resources</a:t>
            </a:r>
            <a:endParaRPr lang="en-US" dirty="0">
              <a:solidFill>
                <a:schemeClr val="bg1">
                  <a:lumMod val="25000"/>
                  <a:lumOff val="75000"/>
                </a:schemeClr>
              </a:solidFill>
              <a:latin typeface="Segoe UI" pitchFamily="34" charset="0"/>
            </a:endParaRPr>
          </a:p>
        </p:txBody>
      </p:sp>
      <p:sp>
        <p:nvSpPr>
          <p:cNvPr id="40" name="Oval 39"/>
          <p:cNvSpPr/>
          <p:nvPr/>
        </p:nvSpPr>
        <p:spPr>
          <a:xfrm>
            <a:off x="3034929" y="2559629"/>
            <a:ext cx="2576656" cy="1221432"/>
          </a:xfrm>
          <a:prstGeom prst="ellipse">
            <a:avLst/>
          </a:prstGeom>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Bef>
                <a:spcPct val="0"/>
              </a:spcBef>
              <a:spcAft>
                <a:spcPct val="35000"/>
              </a:spcAft>
              <a:defRPr sz="2300" b="1" kern="1200"/>
            </a:pPr>
            <a:r>
              <a:rPr lang="en-US" sz="2300" b="1" dirty="0">
                <a:solidFill>
                  <a:prstClr val="white"/>
                </a:solidFill>
                <a:latin typeface="Segoe UI" pitchFamily="34" charset="0"/>
              </a:rPr>
              <a:t>Office </a:t>
            </a:r>
            <a:r>
              <a:rPr lang="en-US" sz="2300" b="1" dirty="0" smtClean="0">
                <a:solidFill>
                  <a:prstClr val="white"/>
                </a:solidFill>
                <a:latin typeface="Segoe UI" pitchFamily="34" charset="0"/>
              </a:rPr>
              <a:t>2010</a:t>
            </a:r>
          </a:p>
          <a:p>
            <a:pPr algn="ctr" defTabSz="1022350">
              <a:lnSpc>
                <a:spcPct val="90000"/>
              </a:lnSpc>
              <a:spcBef>
                <a:spcPct val="0"/>
              </a:spcBef>
              <a:spcAft>
                <a:spcPct val="35000"/>
              </a:spcAft>
              <a:defRPr sz="2300" b="1" kern="1200"/>
            </a:pPr>
            <a:r>
              <a:rPr lang="en-US" sz="2300" b="1" dirty="0" smtClean="0">
                <a:solidFill>
                  <a:prstClr val="white"/>
                </a:solidFill>
                <a:latin typeface="Segoe UI" pitchFamily="34" charset="0"/>
              </a:rPr>
              <a:t>Deployment</a:t>
            </a:r>
            <a:endParaRPr lang="en-US" sz="2300" b="1" dirty="0">
              <a:solidFill>
                <a:prstClr val="white"/>
              </a:solidFill>
              <a:latin typeface="Segoe UI" pitchFamily="34" charset="0"/>
            </a:endParaRPr>
          </a:p>
        </p:txBody>
      </p:sp>
    </p:spTree>
    <p:extLst>
      <p:ext uri="{BB962C8B-B14F-4D97-AF65-F5344CB8AC3E}">
        <p14:creationId xmlns:p14="http://schemas.microsoft.com/office/powerpoint/2010/main" val="153072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747897"/>
          </a:xfrm>
        </p:spPr>
        <p:txBody>
          <a:bodyPr>
            <a:normAutofit fontScale="90000"/>
          </a:bodyPr>
          <a:lstStyle/>
          <a:p>
            <a:r>
              <a:rPr lang="en-US" sz="40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What The Customers Are Saying</a:t>
            </a:r>
            <a:r>
              <a:rPr lang="en-US" sz="3200" dirty="0" smtClean="0"/>
              <a:t/>
            </a:r>
            <a:br>
              <a:rPr lang="en-US" sz="3200" dirty="0" smtClean="0"/>
            </a:br>
            <a:r>
              <a:rPr lang="en-US" sz="2200" dirty="0" smtClean="0"/>
              <a:t>Identifying where the customers are looking for help</a:t>
            </a:r>
            <a:endParaRPr lang="en-US" sz="2200" dirty="0"/>
          </a:p>
        </p:txBody>
      </p:sp>
      <p:sp>
        <p:nvSpPr>
          <p:cNvPr id="3" name="Content Placeholder 2"/>
          <p:cNvSpPr>
            <a:spLocks noGrp="1"/>
          </p:cNvSpPr>
          <p:nvPr>
            <p:ph idx="1"/>
          </p:nvPr>
        </p:nvSpPr>
        <p:spPr>
          <a:xfrm>
            <a:off x="385762" y="1416050"/>
            <a:ext cx="5469127" cy="4610493"/>
          </a:xfrm>
        </p:spPr>
        <p:txBody>
          <a:bodyPr>
            <a:normAutofit fontScale="92500" lnSpcReduction="10000"/>
          </a:bodyPr>
          <a:lstStyle/>
          <a:p>
            <a:pPr marL="231775" indent="-231775"/>
            <a:r>
              <a:rPr lang="en-US" sz="2800" dirty="0" smtClean="0"/>
              <a:t>Deployment tracker survey provides insight to customers’ needs</a:t>
            </a:r>
          </a:p>
          <a:p>
            <a:pPr marL="231775" indent="-231775"/>
            <a:r>
              <a:rPr lang="en-US" sz="2800" dirty="0" smtClean="0"/>
              <a:t>Under estimation of needs for user training</a:t>
            </a:r>
          </a:p>
          <a:p>
            <a:pPr marL="231775" indent="-231775"/>
            <a:r>
              <a:rPr lang="en-US" sz="2800" dirty="0" smtClean="0"/>
              <a:t>Results reflected in tools and resources</a:t>
            </a:r>
          </a:p>
          <a:p>
            <a:pPr marL="231775" indent="-231775"/>
            <a:r>
              <a:rPr lang="en-US" sz="2800" dirty="0" smtClean="0"/>
              <a:t>Deployment is a rated as an area of little pain</a:t>
            </a:r>
          </a:p>
          <a:p>
            <a:pPr marL="231775" indent="-231775"/>
            <a:r>
              <a:rPr lang="en-US" sz="2800" dirty="0" smtClean="0"/>
              <a:t>Consider what additional resources can be used to help</a:t>
            </a:r>
            <a:endParaRPr lang="en-US" sz="2800" dirty="0"/>
          </a:p>
        </p:txBody>
      </p:sp>
      <p:graphicFrame>
        <p:nvGraphicFramePr>
          <p:cNvPr id="4" name="Chart 3"/>
          <p:cNvGraphicFramePr/>
          <p:nvPr>
            <p:extLst>
              <p:ext uri="{D42A27DB-BD31-4B8C-83A1-F6EECF244321}">
                <p14:modId xmlns:p14="http://schemas.microsoft.com/office/powerpoint/2010/main" val="2686703848"/>
              </p:ext>
            </p:extLst>
          </p:nvPr>
        </p:nvGraphicFramePr>
        <p:xfrm>
          <a:off x="5767473" y="1402208"/>
          <a:ext cx="3272876" cy="420842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737944" y="5642243"/>
            <a:ext cx="3331935" cy="769441"/>
          </a:xfrm>
          <a:prstGeom prst="rect">
            <a:avLst/>
          </a:prstGeom>
        </p:spPr>
        <p:txBody>
          <a:bodyPr wrap="square">
            <a:spAutoFit/>
          </a:bodyPr>
          <a:lstStyle/>
          <a:p>
            <a:r>
              <a:rPr lang="en-US" sz="1100" dirty="0" smtClean="0">
                <a:solidFill>
                  <a:prstClr val="white"/>
                </a:solidFill>
                <a:latin typeface="Segoe UI" pitchFamily="34" charset="0"/>
              </a:rPr>
              <a:t>40.  Thinking </a:t>
            </a:r>
            <a:r>
              <a:rPr lang="en-US" sz="1100" dirty="0">
                <a:solidFill>
                  <a:prstClr val="white"/>
                </a:solidFill>
                <a:latin typeface="Segoe UI" pitchFamily="34" charset="0"/>
              </a:rPr>
              <a:t>about Microsoft Office in general, what, if any, are the biggest areas of pain or frustration you have with Microsoft Office</a:t>
            </a:r>
            <a:r>
              <a:rPr lang="en-US" sz="1100" dirty="0" smtClean="0">
                <a:solidFill>
                  <a:prstClr val="white"/>
                </a:solidFill>
                <a:latin typeface="Segoe UI" pitchFamily="34" charset="0"/>
              </a:rPr>
              <a:t>? (Top 3/N=552)</a:t>
            </a:r>
            <a:endParaRPr lang="en-US" sz="1100" dirty="0">
              <a:solidFill>
                <a:prstClr val="white"/>
              </a:solidFill>
              <a:latin typeface="Segoe UI" pitchFamily="34" charset="0"/>
            </a:endParaRPr>
          </a:p>
        </p:txBody>
      </p:sp>
      <p:sp>
        <p:nvSpPr>
          <p:cNvPr id="6" name="Rectangle 5"/>
          <p:cNvSpPr/>
          <p:nvPr/>
        </p:nvSpPr>
        <p:spPr>
          <a:xfrm>
            <a:off x="5737944" y="933272"/>
            <a:ext cx="3331935" cy="523220"/>
          </a:xfrm>
          <a:prstGeom prst="rect">
            <a:avLst/>
          </a:prstGeom>
        </p:spPr>
        <p:txBody>
          <a:bodyPr wrap="square">
            <a:spAutoFit/>
          </a:bodyPr>
          <a:lstStyle/>
          <a:p>
            <a:pPr algn="ctr"/>
            <a:r>
              <a:rPr lang="en-US" sz="1400" b="1" dirty="0" smtClean="0">
                <a:solidFill>
                  <a:prstClr val="white"/>
                </a:solidFill>
                <a:latin typeface="Segoe UI" pitchFamily="34" charset="0"/>
              </a:rPr>
              <a:t>Quarterly Desktop Deployment Tracker Survey to IT Pros</a:t>
            </a:r>
            <a:endParaRPr lang="en-US" sz="1400" b="1" dirty="0">
              <a:solidFill>
                <a:prstClr val="white"/>
              </a:solidFill>
              <a:latin typeface="Segoe UI" pitchFamily="34" charset="0"/>
            </a:endParaRPr>
          </a:p>
        </p:txBody>
      </p:sp>
    </p:spTree>
    <p:extLst>
      <p:ext uri="{BB962C8B-B14F-4D97-AF65-F5344CB8AC3E}">
        <p14:creationId xmlns:p14="http://schemas.microsoft.com/office/powerpoint/2010/main" val="130760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443198"/>
          </a:xfrm>
        </p:spPr>
        <p:txBody>
          <a:bodyPr>
            <a:noAutofit/>
          </a:bodyPr>
          <a:lstStyle/>
          <a:p>
            <a:r>
              <a:rPr lang="en-US" sz="36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Where Are You Today?</a:t>
            </a:r>
          </a:p>
        </p:txBody>
      </p:sp>
      <p:sp>
        <p:nvSpPr>
          <p:cNvPr id="3" name="Text Placeholder 2"/>
          <p:cNvSpPr>
            <a:spLocks noGrp="1"/>
          </p:cNvSpPr>
          <p:nvPr>
            <p:ph type="body" sz="quarter" idx="10"/>
          </p:nvPr>
        </p:nvSpPr>
        <p:spPr>
          <a:xfrm>
            <a:off x="381000" y="1447799"/>
            <a:ext cx="8382000" cy="3828740"/>
          </a:xfrm>
        </p:spPr>
        <p:txBody>
          <a:bodyPr>
            <a:normAutofit lnSpcReduction="10000"/>
          </a:bodyPr>
          <a:lstStyle/>
          <a:p>
            <a:r>
              <a:rPr lang="en-US" dirty="0" smtClean="0"/>
              <a:t>Office Today</a:t>
            </a:r>
          </a:p>
          <a:p>
            <a:pPr lvl="1"/>
            <a:r>
              <a:rPr lang="en-US" dirty="0" smtClean="0"/>
              <a:t>2003?</a:t>
            </a:r>
          </a:p>
          <a:p>
            <a:pPr lvl="1"/>
            <a:r>
              <a:rPr lang="en-US" dirty="0" smtClean="0"/>
              <a:t>2007?</a:t>
            </a:r>
          </a:p>
          <a:p>
            <a:pPr lvl="1"/>
            <a:r>
              <a:rPr lang="en-US" dirty="0" smtClean="0"/>
              <a:t>Prior version(s)?</a:t>
            </a:r>
            <a:endParaRPr lang="en-US" dirty="0"/>
          </a:p>
          <a:p>
            <a:r>
              <a:rPr lang="en-US" dirty="0" smtClean="0"/>
              <a:t>2010 Readiness</a:t>
            </a:r>
          </a:p>
          <a:p>
            <a:pPr lvl="1"/>
            <a:r>
              <a:rPr lang="en-US" dirty="0" smtClean="0"/>
              <a:t>Start testing Office 2010 with </a:t>
            </a:r>
            <a:r>
              <a:rPr lang="en-US" dirty="0" err="1" smtClean="0"/>
              <a:t>Eval</a:t>
            </a:r>
            <a:r>
              <a:rPr lang="en-US" dirty="0" smtClean="0"/>
              <a:t> or MSDN</a:t>
            </a:r>
          </a:p>
          <a:p>
            <a:pPr lvl="1"/>
            <a:r>
              <a:rPr lang="en-US" dirty="0" smtClean="0"/>
              <a:t>Initiate assessments to prepare </a:t>
            </a:r>
          </a:p>
          <a:p>
            <a:pPr lvl="1"/>
            <a:r>
              <a:rPr lang="en-US" dirty="0" smtClean="0"/>
              <a:t>Begin your planning cycle</a:t>
            </a:r>
          </a:p>
        </p:txBody>
      </p:sp>
    </p:spTree>
    <p:extLst>
      <p:ext uri="{BB962C8B-B14F-4D97-AF65-F5344CB8AC3E}">
        <p14:creationId xmlns:p14="http://schemas.microsoft.com/office/powerpoint/2010/main" val="371923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AU" dirty="0" smtClean="0"/>
              <a:t>Partner Solution Offerings</a:t>
            </a:r>
            <a:endParaRPr lang="en-AU" dirty="0"/>
          </a:p>
        </p:txBody>
      </p:sp>
      <p:pic>
        <p:nvPicPr>
          <p:cNvPr id="1030" name="Picture 6" descr="C:\daniel\Pictures\Artwork_Imagery\Brand Photos\Scenarios\FY08 Brand - Business - No_exp\group four meeting laptop conference room business meeting custom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286000"/>
            <a:ext cx="4273617"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2975319"/>
            <a:ext cx="4572000" cy="707886"/>
          </a:xfrm>
          <a:prstGeom prst="rect">
            <a:avLst/>
          </a:prstGeom>
        </p:spPr>
        <p:txBody>
          <a:bodyPr>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Who can help me?</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123880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752600"/>
            <a:ext cx="8382000" cy="4235006"/>
          </a:xfrm>
        </p:spPr>
        <p:txBody>
          <a:bodyPr>
            <a:normAutofit fontScale="92500" lnSpcReduction="10000"/>
          </a:bodyPr>
          <a:lstStyle/>
          <a:p>
            <a:r>
              <a:rPr lang="en-US" dirty="0" smtClean="0"/>
              <a:t>Avanade</a:t>
            </a:r>
          </a:p>
          <a:p>
            <a:r>
              <a:rPr lang="en-US" dirty="0" smtClean="0"/>
              <a:t>Data #3</a:t>
            </a:r>
          </a:p>
          <a:p>
            <a:r>
              <a:rPr lang="en-US" dirty="0" smtClean="0"/>
              <a:t>Dell</a:t>
            </a:r>
          </a:p>
          <a:p>
            <a:r>
              <a:rPr lang="en-US" dirty="0" smtClean="0"/>
              <a:t>Dimension Data</a:t>
            </a:r>
          </a:p>
          <a:p>
            <a:r>
              <a:rPr lang="en-US" dirty="0"/>
              <a:t>Fujitsu</a:t>
            </a:r>
          </a:p>
          <a:p>
            <a:r>
              <a:rPr lang="en-US" dirty="0" smtClean="0"/>
              <a:t>Gen-i</a:t>
            </a:r>
          </a:p>
          <a:p>
            <a:r>
              <a:rPr lang="en-US" dirty="0" smtClean="0"/>
              <a:t>Getronics</a:t>
            </a:r>
          </a:p>
          <a:p>
            <a:r>
              <a:rPr lang="en-US" dirty="0" err="1" smtClean="0"/>
              <a:t>Zettaworks</a:t>
            </a:r>
            <a:endParaRPr lang="en-US" dirty="0" smtClean="0"/>
          </a:p>
          <a:p>
            <a:r>
              <a:rPr lang="en-US" dirty="0" err="1" smtClean="0"/>
              <a:t>Dilignet</a:t>
            </a:r>
            <a:endParaRPr lang="en-US" dirty="0"/>
          </a:p>
        </p:txBody>
      </p:sp>
      <p:sp>
        <p:nvSpPr>
          <p:cNvPr id="5" name="Rectangle 4"/>
          <p:cNvSpPr/>
          <p:nvPr/>
        </p:nvSpPr>
        <p:spPr>
          <a:xfrm>
            <a:off x="228600" y="152400"/>
            <a:ext cx="6781800" cy="1323439"/>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Qualified  </a:t>
            </a:r>
            <a:r>
              <a:rPr lang="en-US" sz="4000" spc="-150" dirty="0" err="1"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Appcompat</a:t>
            </a:r>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 Local Partners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301773179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ound Same Side Corner Rectangle 23"/>
          <p:cNvSpPr/>
          <p:nvPr/>
        </p:nvSpPr>
        <p:spPr>
          <a:xfrm rot="10800000">
            <a:off x="253796" y="1580738"/>
            <a:ext cx="2753195" cy="3850793"/>
          </a:xfrm>
          <a:prstGeom prst="round2SameRect">
            <a:avLst>
              <a:gd name="adj1" fmla="val 6935"/>
              <a:gd name="adj2" fmla="val 0"/>
            </a:avLst>
          </a:prstGeom>
          <a:ln>
            <a:headEnd/>
            <a:tailEnd/>
          </a:ln>
        </p:spPr>
        <p:style>
          <a:lnRef idx="1">
            <a:schemeClr val="accent1"/>
          </a:lnRef>
          <a:fillRef idx="3">
            <a:schemeClr val="accent1"/>
          </a:fillRef>
          <a:effectRef idx="2">
            <a:schemeClr val="accent1"/>
          </a:effectRef>
          <a:fontRef idx="minor">
            <a:schemeClr val="lt1"/>
          </a:fontRef>
        </p:style>
      </p:sp>
      <p:sp>
        <p:nvSpPr>
          <p:cNvPr id="28" name="Round Same Side Corner Rectangle 27"/>
          <p:cNvSpPr/>
          <p:nvPr/>
        </p:nvSpPr>
        <p:spPr>
          <a:xfrm rot="10800000">
            <a:off x="3167151" y="1580742"/>
            <a:ext cx="2701937" cy="3850793"/>
          </a:xfrm>
          <a:prstGeom prst="round2SameRect">
            <a:avLst>
              <a:gd name="adj1" fmla="val 6935"/>
              <a:gd name="adj2" fmla="val 0"/>
            </a:avLst>
          </a:prstGeom>
          <a:ln>
            <a:headEnd/>
            <a:tailEnd/>
          </a:ln>
        </p:spPr>
        <p:style>
          <a:lnRef idx="1">
            <a:schemeClr val="accent1"/>
          </a:lnRef>
          <a:fillRef idx="3">
            <a:schemeClr val="accent1"/>
          </a:fillRef>
          <a:effectRef idx="2">
            <a:schemeClr val="accent1"/>
          </a:effectRef>
          <a:fontRef idx="minor">
            <a:schemeClr val="lt1"/>
          </a:fontRef>
        </p:style>
      </p:sp>
      <p:sp>
        <p:nvSpPr>
          <p:cNvPr id="29" name="Round Same Side Corner Rectangle 28"/>
          <p:cNvSpPr/>
          <p:nvPr/>
        </p:nvSpPr>
        <p:spPr>
          <a:xfrm rot="10800000">
            <a:off x="6043316" y="1580742"/>
            <a:ext cx="2701937" cy="3850793"/>
          </a:xfrm>
          <a:prstGeom prst="round2SameRect">
            <a:avLst>
              <a:gd name="adj1" fmla="val 6935"/>
              <a:gd name="adj2" fmla="val 0"/>
            </a:avLst>
          </a:prstGeom>
          <a:ln>
            <a:headEnd/>
            <a:tailEnd/>
          </a:ln>
        </p:spPr>
        <p:style>
          <a:lnRef idx="1">
            <a:schemeClr val="accent1"/>
          </a:lnRef>
          <a:fillRef idx="3">
            <a:schemeClr val="accent1"/>
          </a:fillRef>
          <a:effectRef idx="2">
            <a:schemeClr val="accent1"/>
          </a:effectRef>
          <a:fontRef idx="minor">
            <a:schemeClr val="lt1"/>
          </a:fontRef>
        </p:style>
      </p:sp>
      <p:sp>
        <p:nvSpPr>
          <p:cNvPr id="10" name="Rounded Rectangle 9"/>
          <p:cNvSpPr/>
          <p:nvPr/>
        </p:nvSpPr>
        <p:spPr bwMode="auto">
          <a:xfrm>
            <a:off x="253796" y="1385818"/>
            <a:ext cx="2753196" cy="512064"/>
          </a:xfrm>
          <a:prstGeom prst="roundRect">
            <a:avLst>
              <a:gd name="adj" fmla="val 9033"/>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76197" tIns="38098" rIns="76197" bIns="38098" numCol="1" anchor="ctr" anchorCtr="0" compatLnSpc="1">
            <a:prstTxWarp prst="textNoShape">
              <a:avLst/>
            </a:prstTxWarp>
          </a:bodyPr>
          <a:lstStyle/>
          <a:p>
            <a:pPr algn="ctr" eaLnBrk="0" fontAlgn="base" hangingPunct="0">
              <a:lnSpc>
                <a:spcPct val="90000"/>
              </a:lnSpc>
              <a:spcBef>
                <a:spcPct val="0"/>
              </a:spcBef>
              <a:spcAft>
                <a:spcPct val="0"/>
              </a:spcAft>
              <a:defRPr/>
            </a:pPr>
            <a:r>
              <a:rPr lang="en-US" sz="2400"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279400" algn="ctr" rotWithShape="0">
                    <a:prstClr val="black">
                      <a:alpha val="75000"/>
                    </a:prstClr>
                  </a:outerShdw>
                  <a:reflection blurRad="6350" stA="55000" endA="300" endPos="45500" dir="5400000" sy="-100000" algn="bl" rotWithShape="0"/>
                </a:effectLst>
                <a:latin typeface="Segoe Semibold"/>
                <a:ea typeface="Segoe UI" pitchFamily="34" charset="0"/>
                <a:cs typeface="Segoe UI" pitchFamily="34" charset="0"/>
              </a:rPr>
              <a:t>&gt; COLLECT &gt;</a:t>
            </a:r>
          </a:p>
        </p:txBody>
      </p:sp>
      <p:sp>
        <p:nvSpPr>
          <p:cNvPr id="18" name="TextBox 17"/>
          <p:cNvSpPr txBox="1"/>
          <p:nvPr/>
        </p:nvSpPr>
        <p:spPr>
          <a:xfrm>
            <a:off x="300313" y="3450934"/>
            <a:ext cx="2686340" cy="1846659"/>
          </a:xfrm>
          <a:prstGeom prst="rect">
            <a:avLst/>
          </a:prstGeom>
          <a:noFill/>
        </p:spPr>
        <p:txBody>
          <a:bodyPr wrap="square" rtlCol="0">
            <a:spAutoFit/>
          </a:bodyPr>
          <a:lstStyle/>
          <a:p>
            <a:pPr algn="ctr">
              <a:spcBef>
                <a:spcPts val="600"/>
              </a:spcBef>
              <a:spcAft>
                <a:spcPts val="600"/>
              </a:spcAft>
            </a:pPr>
            <a:r>
              <a:rPr lang="en-US" sz="1400" b="1" dirty="0" smtClean="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Compatibility Toolkit</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Inventory Service</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Microsoft Assessment and </a:t>
            </a:r>
            <a:r>
              <a:rPr lang="en-US" sz="1400" b="1" dirty="0" smtClean="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Planning</a:t>
            </a:r>
          </a:p>
          <a:p>
            <a:pPr algn="ctr">
              <a:spcBef>
                <a:spcPts val="600"/>
              </a:spcBef>
              <a:spcAft>
                <a:spcPts val="600"/>
              </a:spcAft>
            </a:pPr>
            <a:r>
              <a:rPr lang="en-US" sz="1400" b="1" dirty="0" smtClean="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System Center Family</a:t>
            </a:r>
            <a:endPar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endParaRPr>
          </a:p>
        </p:txBody>
      </p:sp>
      <p:sp>
        <p:nvSpPr>
          <p:cNvPr id="11" name="Rounded Rectangle 10"/>
          <p:cNvSpPr/>
          <p:nvPr/>
        </p:nvSpPr>
        <p:spPr bwMode="auto">
          <a:xfrm>
            <a:off x="6043316" y="1385818"/>
            <a:ext cx="2701930" cy="512064"/>
          </a:xfrm>
          <a:prstGeom prst="roundRect">
            <a:avLst>
              <a:gd name="adj" fmla="val 9033"/>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76197" tIns="38098" rIns="76197" bIns="38098" numCol="1" anchor="ctr" anchorCtr="0" compatLnSpc="1">
            <a:prstTxWarp prst="textNoShape">
              <a:avLst/>
            </a:prstTxWarp>
          </a:bodyPr>
          <a:lstStyle/>
          <a:p>
            <a:pPr algn="ctr" eaLnBrk="0" fontAlgn="base" hangingPunct="0">
              <a:lnSpc>
                <a:spcPct val="90000"/>
              </a:lnSpc>
              <a:spcBef>
                <a:spcPct val="0"/>
              </a:spcBef>
              <a:spcAft>
                <a:spcPct val="0"/>
              </a:spcAft>
              <a:defRPr/>
            </a:pPr>
            <a:r>
              <a:rPr lang="en-US" sz="2400"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279400" algn="ctr" rotWithShape="0">
                    <a:prstClr val="black">
                      <a:alpha val="75000"/>
                    </a:prstClr>
                  </a:outerShdw>
                  <a:reflection blurRad="6350" stA="55000" endA="300" endPos="45500" dir="5400000" sy="-100000" algn="bl" rotWithShape="0"/>
                </a:effectLst>
                <a:latin typeface="Segoe Semibold"/>
                <a:ea typeface="Segoe UI" pitchFamily="34" charset="0"/>
                <a:cs typeface="Segoe UI" pitchFamily="34" charset="0"/>
              </a:rPr>
              <a:t>&gt; MITIGATE &gt;</a:t>
            </a:r>
          </a:p>
        </p:txBody>
      </p:sp>
      <p:sp>
        <p:nvSpPr>
          <p:cNvPr id="19" name="TextBox 18"/>
          <p:cNvSpPr txBox="1"/>
          <p:nvPr/>
        </p:nvSpPr>
        <p:spPr>
          <a:xfrm>
            <a:off x="6002046" y="3444403"/>
            <a:ext cx="2743200" cy="1631216"/>
          </a:xfrm>
          <a:prstGeom prst="rect">
            <a:avLst/>
          </a:prstGeom>
          <a:noFill/>
        </p:spPr>
        <p:txBody>
          <a:bodyPr wrap="square" rtlCol="0">
            <a:spAutoFit/>
          </a:bodyPr>
          <a:lstStyle/>
          <a:p>
            <a:pPr algn="ctr">
              <a:spcBef>
                <a:spcPts val="600"/>
              </a:spcBef>
              <a:spcAft>
                <a:spcPts val="600"/>
              </a:spcAft>
            </a:pPr>
            <a:r>
              <a:rPr lang="en-US" sz="1400" b="1" dirty="0" smtClean="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Compatibility Toolkit</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Virtualization</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Quality Cookbook</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Virtual Legacy Windows OS</a:t>
            </a:r>
          </a:p>
        </p:txBody>
      </p:sp>
      <p:sp>
        <p:nvSpPr>
          <p:cNvPr id="8" name="Rounded Rectangle 7"/>
          <p:cNvSpPr/>
          <p:nvPr/>
        </p:nvSpPr>
        <p:spPr bwMode="auto">
          <a:xfrm>
            <a:off x="3167150" y="1385818"/>
            <a:ext cx="2701939" cy="512064"/>
          </a:xfrm>
          <a:prstGeom prst="roundRect">
            <a:avLst>
              <a:gd name="adj" fmla="val 9033"/>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76197" tIns="38098" rIns="76197" bIns="38098" numCol="1" anchor="ctr" anchorCtr="0" compatLnSpc="1">
            <a:prstTxWarp prst="textNoShape">
              <a:avLst/>
            </a:prstTxWarp>
          </a:bodyPr>
          <a:lstStyle/>
          <a:p>
            <a:pPr algn="ctr" eaLnBrk="0" fontAlgn="base" hangingPunct="0">
              <a:lnSpc>
                <a:spcPct val="90000"/>
              </a:lnSpc>
              <a:spcBef>
                <a:spcPct val="0"/>
              </a:spcBef>
              <a:spcAft>
                <a:spcPct val="0"/>
              </a:spcAft>
              <a:defRPr/>
            </a:pPr>
            <a:r>
              <a:rPr lang="en-US" sz="2400" dirty="0" smtClean="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6200000" scaled="1"/>
                  <a:tileRect/>
                </a:gradFill>
                <a:effectLst>
                  <a:outerShdw blurRad="279400" algn="ctr" rotWithShape="0">
                    <a:prstClr val="black">
                      <a:alpha val="75000"/>
                    </a:prstClr>
                  </a:outerShdw>
                  <a:reflection blurRad="6350" stA="55000" endA="300" endPos="45500" dir="5400000" sy="-100000" algn="bl" rotWithShape="0"/>
                </a:effectLst>
                <a:latin typeface="Segoe Semibold"/>
                <a:ea typeface="Segoe UI" pitchFamily="34" charset="0"/>
                <a:cs typeface="Segoe UI" pitchFamily="34" charset="0"/>
              </a:rPr>
              <a:t>&gt; ANALYSE &gt;</a:t>
            </a:r>
          </a:p>
        </p:txBody>
      </p:sp>
      <p:sp>
        <p:nvSpPr>
          <p:cNvPr id="21" name="TextBox 20"/>
          <p:cNvSpPr txBox="1"/>
          <p:nvPr/>
        </p:nvSpPr>
        <p:spPr>
          <a:xfrm>
            <a:off x="3116146" y="3444403"/>
            <a:ext cx="2795006" cy="1631216"/>
          </a:xfrm>
          <a:prstGeom prst="rect">
            <a:avLst/>
          </a:prstGeom>
          <a:noFill/>
        </p:spPr>
        <p:txBody>
          <a:bodyPr wrap="square" rtlCol="0">
            <a:spAutoFit/>
          </a:bodyPr>
          <a:lstStyle/>
          <a:p>
            <a:pPr algn="ctr">
              <a:spcBef>
                <a:spcPts val="600"/>
              </a:spcBef>
              <a:spcAft>
                <a:spcPts val="600"/>
              </a:spcAft>
            </a:pPr>
            <a:r>
              <a:rPr lang="en-US" sz="1400" b="1" dirty="0" smtClean="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Compatibility Toolkit</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Windows Compatibility Center</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Quality Cookbook</a:t>
            </a:r>
          </a:p>
          <a:p>
            <a:pPr algn="ctr">
              <a:spcBef>
                <a:spcPts val="600"/>
              </a:spcBef>
              <a:spcAft>
                <a:spcPts val="600"/>
              </a:spcAft>
            </a:pPr>
            <a:r>
              <a:rPr lang="en-US" sz="1400" b="1" dirty="0">
                <a:solidFill>
                  <a:schemeClr val="bg1"/>
                </a:solidFill>
                <a:effectLst>
                  <a:outerShdw blurRad="38100" dist="38100" dir="2700000" algn="tl">
                    <a:srgbClr val="000000">
                      <a:alpha val="43137"/>
                    </a:srgbClr>
                  </a:outerShdw>
                </a:effectLst>
                <a:latin typeface="Segoe Semibold"/>
                <a:ea typeface="Segoe UI" pitchFamily="34" charset="0"/>
                <a:cs typeface="Segoe UI" pitchFamily="34" charset="0"/>
              </a:rPr>
              <a:t>Application Verifier</a:t>
            </a:r>
          </a:p>
        </p:txBody>
      </p:sp>
      <p:grpSp>
        <p:nvGrpSpPr>
          <p:cNvPr id="2" name="Group 72"/>
          <p:cNvGrpSpPr/>
          <p:nvPr/>
        </p:nvGrpSpPr>
        <p:grpSpPr>
          <a:xfrm>
            <a:off x="1091996" y="2108862"/>
            <a:ext cx="1066800" cy="1194981"/>
            <a:chOff x="1081517" y="1626812"/>
            <a:chExt cx="899683" cy="1192588"/>
          </a:xfrm>
        </p:grpSpPr>
        <p:pic>
          <p:nvPicPr>
            <p:cNvPr id="57" name="Picture 9" descr="C:\Users\jchapman\Pictures\Artwork_Imagery\Icons - Illustrations\_WINDOWS SERVER ICONS\Documents\Document Text.png"/>
            <p:cNvPicPr>
              <a:picLocks noChangeAspect="1" noChangeArrowheads="1"/>
            </p:cNvPicPr>
            <p:nvPr/>
          </p:nvPicPr>
          <p:blipFill>
            <a:blip r:embed="rId3" cstate="print"/>
            <a:srcRect/>
            <a:stretch>
              <a:fillRect/>
            </a:stretch>
          </p:blipFill>
          <p:spPr bwMode="auto">
            <a:xfrm>
              <a:off x="1081517" y="1626812"/>
              <a:ext cx="899683" cy="1192588"/>
            </a:xfrm>
            <a:prstGeom prst="rect">
              <a:avLst/>
            </a:prstGeom>
            <a:noFill/>
          </p:spPr>
        </p:pic>
        <p:pic>
          <p:nvPicPr>
            <p:cNvPr id="58" name="Picture 10" descr="C:\Users\jchapman\Pictures\Artwork_Imagery\Icons - Illustrations\charts - diagrams\3 peice unequal Pie chart.png"/>
            <p:cNvPicPr>
              <a:picLocks noChangeAspect="1" noChangeArrowheads="1"/>
            </p:cNvPicPr>
            <p:nvPr/>
          </p:nvPicPr>
          <p:blipFill>
            <a:blip r:embed="rId4" cstate="print"/>
            <a:srcRect/>
            <a:stretch>
              <a:fillRect/>
            </a:stretch>
          </p:blipFill>
          <p:spPr bwMode="auto">
            <a:xfrm>
              <a:off x="1184877" y="2362200"/>
              <a:ext cx="667797" cy="424422"/>
            </a:xfrm>
            <a:prstGeom prst="rect">
              <a:avLst/>
            </a:prstGeom>
            <a:solidFill>
              <a:schemeClr val="tx1"/>
            </a:solidFill>
            <a:ln>
              <a:solidFill>
                <a:schemeClr val="accent1">
                  <a:shade val="50000"/>
                </a:schemeClr>
              </a:solidFill>
            </a:ln>
          </p:spPr>
        </p:pic>
      </p:grpSp>
      <p:grpSp>
        <p:nvGrpSpPr>
          <p:cNvPr id="3" name="Group 19"/>
          <p:cNvGrpSpPr/>
          <p:nvPr/>
        </p:nvGrpSpPr>
        <p:grpSpPr>
          <a:xfrm>
            <a:off x="6840246" y="2108862"/>
            <a:ext cx="1143000" cy="1265274"/>
            <a:chOff x="3467100" y="2081213"/>
            <a:chExt cx="1943780" cy="2481821"/>
          </a:xfrm>
        </p:grpSpPr>
        <p:pic>
          <p:nvPicPr>
            <p:cNvPr id="64" name="Picture 3" descr="C:\Users\jchapman\Pictures\Artwork_Imagery\Icons - Illustrations\_WINDOWS SERVER ICONS\Documents\Check list checklist to do done tasks.png"/>
            <p:cNvPicPr>
              <a:picLocks noChangeAspect="1" noChangeArrowheads="1"/>
            </p:cNvPicPr>
            <p:nvPr/>
          </p:nvPicPr>
          <p:blipFill>
            <a:blip r:embed="rId5" cstate="print"/>
            <a:srcRect/>
            <a:stretch>
              <a:fillRect/>
            </a:stretch>
          </p:blipFill>
          <p:spPr bwMode="auto">
            <a:xfrm>
              <a:off x="3467100" y="2081213"/>
              <a:ext cx="1809750" cy="2333625"/>
            </a:xfrm>
            <a:prstGeom prst="rect">
              <a:avLst/>
            </a:prstGeom>
            <a:noFill/>
          </p:spPr>
        </p:pic>
        <p:pic>
          <p:nvPicPr>
            <p:cNvPr id="65" name="Picture 7" descr="C:\Users\jchapman\Pictures\Artwork_Imagery\Icons - Illustrations\_WINDOWS SERVER ICONS\Misc\gear cog cogwheel.png"/>
            <p:cNvPicPr>
              <a:picLocks noChangeAspect="1" noChangeArrowheads="1"/>
            </p:cNvPicPr>
            <p:nvPr/>
          </p:nvPicPr>
          <p:blipFill>
            <a:blip r:embed="rId6" cstate="print">
              <a:duotone>
                <a:prstClr val="black"/>
                <a:srgbClr val="D9C3A5">
                  <a:tint val="50000"/>
                  <a:satMod val="180000"/>
                </a:srgbClr>
              </a:duotone>
              <a:lum bright="-29000"/>
            </a:blip>
            <a:srcRect/>
            <a:stretch>
              <a:fillRect/>
            </a:stretch>
          </p:blipFill>
          <p:spPr bwMode="auto">
            <a:xfrm rot="6800614">
              <a:off x="3694130" y="3458540"/>
              <a:ext cx="851199" cy="973362"/>
            </a:xfrm>
            <a:prstGeom prst="rect">
              <a:avLst/>
            </a:prstGeom>
            <a:noFill/>
          </p:spPr>
        </p:pic>
        <p:pic>
          <p:nvPicPr>
            <p:cNvPr id="66" name="Picture 7" descr="C:\Users\jchapman\Pictures\Artwork_Imagery\Icons - Illustrations\_WINDOWS SERVER ICONS\Misc\gear cog cogwheel.png"/>
            <p:cNvPicPr>
              <a:picLocks noChangeAspect="1" noChangeArrowheads="1"/>
            </p:cNvPicPr>
            <p:nvPr/>
          </p:nvPicPr>
          <p:blipFill>
            <a:blip r:embed="rId7" cstate="print">
              <a:duotone>
                <a:prstClr val="black"/>
                <a:srgbClr val="D9C3A5">
                  <a:tint val="50000"/>
                  <a:satMod val="180000"/>
                </a:srgbClr>
              </a:duotone>
              <a:lum bright="-29000"/>
            </a:blip>
            <a:srcRect/>
            <a:stretch>
              <a:fillRect/>
            </a:stretch>
          </p:blipFill>
          <p:spPr bwMode="auto">
            <a:xfrm rot="6800614">
              <a:off x="4185445" y="3591768"/>
              <a:ext cx="599177" cy="685170"/>
            </a:xfrm>
            <a:prstGeom prst="rect">
              <a:avLst/>
            </a:prstGeom>
            <a:noFill/>
          </p:spPr>
        </p:pic>
        <p:pic>
          <p:nvPicPr>
            <p:cNvPr id="67" name="Picture 7" descr="C:\Users\jchapman\Pictures\Artwork_Imagery\Icons - Illustrations\_WINDOWS SERVER ICONS\Misc\gear cog cogwheel.png"/>
            <p:cNvPicPr>
              <a:picLocks noChangeAspect="1" noChangeArrowheads="1"/>
            </p:cNvPicPr>
            <p:nvPr/>
          </p:nvPicPr>
          <p:blipFill>
            <a:blip r:embed="rId8" cstate="print">
              <a:duotone>
                <a:prstClr val="black"/>
                <a:srgbClr val="D9C3A5">
                  <a:tint val="50000"/>
                  <a:satMod val="180000"/>
                </a:srgbClr>
              </a:duotone>
              <a:lum bright="-29000"/>
            </a:blip>
            <a:srcRect/>
            <a:stretch>
              <a:fillRect/>
            </a:stretch>
          </p:blipFill>
          <p:spPr bwMode="auto">
            <a:xfrm rot="6800614">
              <a:off x="4405366" y="3786146"/>
              <a:ext cx="724872" cy="828904"/>
            </a:xfrm>
            <a:prstGeom prst="rect">
              <a:avLst/>
            </a:prstGeom>
            <a:noFill/>
          </p:spPr>
        </p:pic>
        <p:pic>
          <p:nvPicPr>
            <p:cNvPr id="68" name="Picture 7" descr="C:\Users\jchapman\Pictures\Artwork_Imagery\Icons - Illustrations\_WINDOWS SERVER ICONS\Misc\gear cog cogwheel.png"/>
            <p:cNvPicPr>
              <a:picLocks noChangeAspect="1" noChangeArrowheads="1"/>
            </p:cNvPicPr>
            <p:nvPr/>
          </p:nvPicPr>
          <p:blipFill>
            <a:blip r:embed="rId9" cstate="print">
              <a:duotone>
                <a:prstClr val="black"/>
                <a:srgbClr val="D9C3A5">
                  <a:tint val="50000"/>
                  <a:satMod val="180000"/>
                </a:srgbClr>
              </a:duotone>
              <a:lum bright="-29000"/>
            </a:blip>
            <a:srcRect/>
            <a:stretch>
              <a:fillRect/>
            </a:stretch>
          </p:blipFill>
          <p:spPr bwMode="auto">
            <a:xfrm rot="6800614">
              <a:off x="4767998" y="3705732"/>
              <a:ext cx="599838" cy="685926"/>
            </a:xfrm>
            <a:prstGeom prst="rect">
              <a:avLst/>
            </a:prstGeom>
            <a:noFill/>
          </p:spPr>
        </p:pic>
        <p:pic>
          <p:nvPicPr>
            <p:cNvPr id="69" name="Picture 15" descr="C:\Users\jchapman\Pictures\Artwork_Imagery\Icons - Illustrations\_WINDOWS SERVER ICONS\Misc\Boxed Update retail software.png"/>
            <p:cNvPicPr>
              <a:picLocks noChangeAspect="1" noChangeArrowheads="1"/>
            </p:cNvPicPr>
            <p:nvPr/>
          </p:nvPicPr>
          <p:blipFill>
            <a:blip r:embed="rId10" cstate="print"/>
            <a:srcRect/>
            <a:stretch>
              <a:fillRect/>
            </a:stretch>
          </p:blipFill>
          <p:spPr bwMode="auto">
            <a:xfrm>
              <a:off x="4248150" y="2566988"/>
              <a:ext cx="1090613" cy="1018803"/>
            </a:xfrm>
            <a:prstGeom prst="rect">
              <a:avLst/>
            </a:prstGeom>
            <a:noFill/>
          </p:spPr>
        </p:pic>
      </p:grpSp>
      <p:grpSp>
        <p:nvGrpSpPr>
          <p:cNvPr id="4" name="Group 74"/>
          <p:cNvGrpSpPr/>
          <p:nvPr/>
        </p:nvGrpSpPr>
        <p:grpSpPr>
          <a:xfrm>
            <a:off x="3911396" y="2032662"/>
            <a:ext cx="1295400" cy="1265274"/>
            <a:chOff x="6858000" y="1676400"/>
            <a:chExt cx="1295400" cy="1371600"/>
          </a:xfrm>
        </p:grpSpPr>
        <p:grpSp>
          <p:nvGrpSpPr>
            <p:cNvPr id="5" name="Group 69"/>
            <p:cNvGrpSpPr/>
            <p:nvPr/>
          </p:nvGrpSpPr>
          <p:grpSpPr>
            <a:xfrm>
              <a:off x="6858000" y="1676400"/>
              <a:ext cx="1295400" cy="1371600"/>
              <a:chOff x="609600" y="1828800"/>
              <a:chExt cx="531438" cy="734106"/>
            </a:xfrm>
          </p:grpSpPr>
          <p:pic>
            <p:nvPicPr>
              <p:cNvPr id="56" name="Picture 8" descr="C:\Users\jchapman\Pictures\Artwork_Imagery\Icons - Illustrations\_WINDOWS SERVER ICONS\Documents\Clipboard notes clip board write.png"/>
              <p:cNvPicPr>
                <a:picLocks noChangeAspect="1" noChangeArrowheads="1"/>
              </p:cNvPicPr>
              <p:nvPr/>
            </p:nvPicPr>
            <p:blipFill>
              <a:blip r:embed="rId11" cstate="print"/>
              <a:srcRect/>
              <a:stretch>
                <a:fillRect/>
              </a:stretch>
            </p:blipFill>
            <p:spPr bwMode="auto">
              <a:xfrm>
                <a:off x="609600" y="1828800"/>
                <a:ext cx="531438" cy="734106"/>
              </a:xfrm>
              <a:prstGeom prst="rect">
                <a:avLst/>
              </a:prstGeom>
              <a:noFill/>
            </p:spPr>
          </p:pic>
          <p:pic>
            <p:nvPicPr>
              <p:cNvPr id="59" name="Picture 11" descr="C:\Users\jchapman\Pictures\Artwork_Imagery\Icons - Illustrations\_WINDOWS SERVER ICONS\Symbols\Checkmark check green okay ok approved.png"/>
              <p:cNvPicPr>
                <a:picLocks noChangeAspect="1" noChangeArrowheads="1"/>
              </p:cNvPicPr>
              <p:nvPr/>
            </p:nvPicPr>
            <p:blipFill>
              <a:blip r:embed="rId12" cstate="print"/>
              <a:srcRect/>
              <a:stretch>
                <a:fillRect/>
              </a:stretch>
            </p:blipFill>
            <p:spPr bwMode="auto">
              <a:xfrm>
                <a:off x="879571" y="2044244"/>
                <a:ext cx="112665" cy="139249"/>
              </a:xfrm>
              <a:prstGeom prst="rect">
                <a:avLst/>
              </a:prstGeom>
              <a:noFill/>
            </p:spPr>
          </p:pic>
          <p:pic>
            <p:nvPicPr>
              <p:cNvPr id="61" name="Picture 13" descr="C:\Users\jchapman\Pictures\Artwork_Imagery\Icons - Illustrations\_WINDOWS SERVER ICONS\Hardware\Computer PC desktop machine.png"/>
              <p:cNvPicPr>
                <a:picLocks noChangeAspect="1" noChangeArrowheads="1"/>
              </p:cNvPicPr>
              <p:nvPr/>
            </p:nvPicPr>
            <p:blipFill>
              <a:blip r:embed="rId13" cstate="print"/>
              <a:srcRect/>
              <a:stretch>
                <a:fillRect/>
              </a:stretch>
            </p:blipFill>
            <p:spPr bwMode="auto">
              <a:xfrm>
                <a:off x="664322" y="2218457"/>
                <a:ext cx="183362" cy="157338"/>
              </a:xfrm>
              <a:prstGeom prst="rect">
                <a:avLst/>
              </a:prstGeom>
              <a:noFill/>
            </p:spPr>
          </p:pic>
          <p:pic>
            <p:nvPicPr>
              <p:cNvPr id="62" name="Picture 14" descr="C:\Users\jchapman\Pictures\Artwork_Imagery\Icons - Illustrations\_WINDOWS SERVER ICONS\Hardware\Laptop notebook pc mobility.png"/>
              <p:cNvPicPr>
                <a:picLocks noChangeAspect="1" noChangeArrowheads="1"/>
              </p:cNvPicPr>
              <p:nvPr/>
            </p:nvPicPr>
            <p:blipFill>
              <a:blip r:embed="rId14" cstate="print"/>
              <a:srcRect/>
              <a:stretch>
                <a:fillRect/>
              </a:stretch>
            </p:blipFill>
            <p:spPr bwMode="auto">
              <a:xfrm>
                <a:off x="669121" y="2047421"/>
                <a:ext cx="170060" cy="151369"/>
              </a:xfrm>
              <a:prstGeom prst="rect">
                <a:avLst/>
              </a:prstGeom>
              <a:noFill/>
            </p:spPr>
          </p:pic>
        </p:grpSp>
        <p:pic>
          <p:nvPicPr>
            <p:cNvPr id="74" name="Picture 12" descr="C:\Users\jchapman\Pictures\Artwork_Imagery\Icons - Illustrations\_WINDOWS SERVER ICONS\Symbols\X don't no not okay approved bad.png"/>
            <p:cNvPicPr>
              <a:picLocks noChangeAspect="1" noChangeArrowheads="1"/>
            </p:cNvPicPr>
            <p:nvPr/>
          </p:nvPicPr>
          <p:blipFill>
            <a:blip r:embed="rId15" cstate="print"/>
            <a:srcRect/>
            <a:stretch>
              <a:fillRect/>
            </a:stretch>
          </p:blipFill>
          <p:spPr bwMode="auto">
            <a:xfrm>
              <a:off x="7543800" y="2438400"/>
              <a:ext cx="253602" cy="228599"/>
            </a:xfrm>
            <a:prstGeom prst="rect">
              <a:avLst/>
            </a:prstGeom>
            <a:noFill/>
          </p:spPr>
        </p:pic>
      </p:grpSp>
      <p:sp>
        <p:nvSpPr>
          <p:cNvPr id="7" name="Rectangle 6"/>
          <p:cNvSpPr/>
          <p:nvPr/>
        </p:nvSpPr>
        <p:spPr>
          <a:xfrm>
            <a:off x="323088" y="152400"/>
            <a:ext cx="8211311"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Application Compatibility Resources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412078351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72995781"/>
              </p:ext>
            </p:extLst>
          </p:nvPr>
        </p:nvGraphicFramePr>
        <p:xfrm>
          <a:off x="4953000" y="3962400"/>
          <a:ext cx="44196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59043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pull_quote_box.png"/>
          <p:cNvPicPr>
            <a:picLocks noChangeAspect="1"/>
          </p:cNvPicPr>
          <p:nvPr/>
        </p:nvPicPr>
        <p:blipFill>
          <a:blip r:embed="rId3"/>
          <a:stretch>
            <a:fillRect/>
          </a:stretch>
        </p:blipFill>
        <p:spPr>
          <a:xfrm>
            <a:off x="6722195" y="1480350"/>
            <a:ext cx="2133600" cy="4572000"/>
          </a:xfrm>
          <a:prstGeom prst="rect">
            <a:avLst/>
          </a:prstGeom>
          <a:solidFill>
            <a:schemeClr val="tx1"/>
          </a:solidFill>
          <a:ln w="9525" algn="ctr">
            <a:noFill/>
            <a:round/>
            <a:headEnd/>
            <a:tailEnd/>
          </a:ln>
          <a:effectLst/>
          <a:scene3d>
            <a:camera prst="orthographicFront">
              <a:rot lat="0" lon="0" rev="0"/>
            </a:camera>
            <a:lightRig rig="brightRoom" dir="t"/>
          </a:scene3d>
          <a:sp3d prstMaterial="clear">
            <a:bevelT h="63500"/>
          </a:sp3d>
        </p:spPr>
      </p:pic>
      <p:pic>
        <p:nvPicPr>
          <p:cNvPr id="23" name="Picture 22" descr="lg_arrow.png"/>
          <p:cNvPicPr>
            <a:picLocks noChangeAspect="1"/>
          </p:cNvPicPr>
          <p:nvPr/>
        </p:nvPicPr>
        <p:blipFill>
          <a:blip r:embed="rId4" cstate="email"/>
          <a:stretch>
            <a:fillRect/>
          </a:stretch>
        </p:blipFill>
        <p:spPr>
          <a:xfrm>
            <a:off x="5807794" y="1649075"/>
            <a:ext cx="762000" cy="609599"/>
          </a:xfrm>
          <a:prstGeom prst="rect">
            <a:avLst/>
          </a:prstGeom>
        </p:spPr>
      </p:pic>
      <p:pic>
        <p:nvPicPr>
          <p:cNvPr id="24" name="Picture 23" descr="lg_arrow.png"/>
          <p:cNvPicPr>
            <a:picLocks noChangeAspect="1"/>
          </p:cNvPicPr>
          <p:nvPr/>
        </p:nvPicPr>
        <p:blipFill>
          <a:blip r:embed="rId4" cstate="email"/>
          <a:stretch>
            <a:fillRect/>
          </a:stretch>
        </p:blipFill>
        <p:spPr>
          <a:xfrm>
            <a:off x="5807794" y="2476373"/>
            <a:ext cx="762000" cy="609599"/>
          </a:xfrm>
          <a:prstGeom prst="rect">
            <a:avLst/>
          </a:prstGeom>
        </p:spPr>
      </p:pic>
      <p:pic>
        <p:nvPicPr>
          <p:cNvPr id="25" name="Picture 24" descr="lg_arrow.png"/>
          <p:cNvPicPr>
            <a:picLocks noChangeAspect="1"/>
          </p:cNvPicPr>
          <p:nvPr/>
        </p:nvPicPr>
        <p:blipFill>
          <a:blip r:embed="rId4" cstate="email"/>
          <a:stretch>
            <a:fillRect/>
          </a:stretch>
        </p:blipFill>
        <p:spPr>
          <a:xfrm>
            <a:off x="5819984" y="4316069"/>
            <a:ext cx="762000" cy="609599"/>
          </a:xfrm>
          <a:prstGeom prst="rect">
            <a:avLst/>
          </a:prstGeom>
        </p:spPr>
      </p:pic>
      <p:sp>
        <p:nvSpPr>
          <p:cNvPr id="7175" name="TextBox 18"/>
          <p:cNvSpPr txBox="1">
            <a:spLocks noChangeArrowheads="1"/>
          </p:cNvSpPr>
          <p:nvPr/>
        </p:nvSpPr>
        <p:spPr bwMode="auto">
          <a:xfrm>
            <a:off x="321394" y="3232964"/>
            <a:ext cx="40364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Segoe UI" pitchFamily="34" charset="0"/>
              </a:rPr>
              <a:t>For Software Assurance Customers</a:t>
            </a:r>
            <a:endParaRPr lang="en-US" sz="1400" b="1" dirty="0">
              <a:solidFill>
                <a:schemeClr val="bg1"/>
              </a:solidFill>
              <a:latin typeface="Segoe UI" pitchFamily="34" charset="0"/>
            </a:endParaRPr>
          </a:p>
        </p:txBody>
      </p:sp>
      <p:sp>
        <p:nvSpPr>
          <p:cNvPr id="7177" name="TextBox 24"/>
          <p:cNvSpPr txBox="1">
            <a:spLocks noChangeArrowheads="1"/>
          </p:cNvSpPr>
          <p:nvPr/>
        </p:nvSpPr>
        <p:spPr bwMode="auto">
          <a:xfrm>
            <a:off x="284645" y="4092914"/>
            <a:ext cx="5486400" cy="307777"/>
          </a:xfrm>
          <a:prstGeom prst="rect">
            <a:avLst/>
          </a:prstGeom>
          <a:noFill/>
          <a:ln w="9525">
            <a:noFill/>
            <a:miter lim="800000"/>
            <a:headEnd/>
            <a:tailEnd/>
          </a:ln>
        </p:spPr>
        <p:txBody>
          <a:bodyPr wrap="square">
            <a:spAutoFit/>
          </a:bodyPr>
          <a:lstStyle/>
          <a:p>
            <a:pPr marL="288925" indent="-225425"/>
            <a:r>
              <a:rPr lang="en-US" sz="1400" b="1" dirty="0" smtClean="0">
                <a:solidFill>
                  <a:schemeClr val="bg1"/>
                </a:solidFill>
                <a:latin typeface="Segoe UI" pitchFamily="34" charset="0"/>
              </a:rPr>
              <a:t>Available  By Subscription to Software Assurance Customers</a:t>
            </a:r>
            <a:endParaRPr lang="en-US" sz="1400" b="1" dirty="0">
              <a:solidFill>
                <a:schemeClr val="bg1"/>
              </a:solidFill>
              <a:latin typeface="Segoe UI" pitchFamily="34" charset="0"/>
            </a:endParaRPr>
          </a:p>
        </p:txBody>
      </p:sp>
      <p:sp>
        <p:nvSpPr>
          <p:cNvPr id="7179" name="TextBox 26"/>
          <p:cNvSpPr txBox="1">
            <a:spLocks noChangeArrowheads="1"/>
          </p:cNvSpPr>
          <p:nvPr/>
        </p:nvSpPr>
        <p:spPr bwMode="auto">
          <a:xfrm>
            <a:off x="321394" y="1491236"/>
            <a:ext cx="32766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Segoe UI" pitchFamily="34" charset="0"/>
              </a:rPr>
              <a:t>Downloadable Tools</a:t>
            </a:r>
            <a:endParaRPr lang="en-US" sz="1400" b="1" dirty="0">
              <a:solidFill>
                <a:schemeClr val="bg1"/>
              </a:solidFill>
              <a:latin typeface="Segoe UI" pitchFamily="34" charset="0"/>
            </a:endParaRPr>
          </a:p>
        </p:txBody>
      </p:sp>
      <p:cxnSp>
        <p:nvCxnSpPr>
          <p:cNvPr id="37" name="Straight Connector 36"/>
          <p:cNvCxnSpPr/>
          <p:nvPr/>
        </p:nvCxnSpPr>
        <p:spPr>
          <a:xfrm flipV="1">
            <a:off x="397595" y="3227523"/>
            <a:ext cx="5425831" cy="2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V="1">
            <a:off x="397596" y="5173751"/>
            <a:ext cx="5425831" cy="2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98394" y="3624854"/>
            <a:ext cx="1981200" cy="830997"/>
          </a:xfrm>
          <a:prstGeom prst="rect">
            <a:avLst/>
          </a:prstGeom>
          <a:noFill/>
        </p:spPr>
        <p:txBody>
          <a:bodyPr wrap="square" rtlCol="0">
            <a:spAutoFit/>
          </a:bodyPr>
          <a:lstStyle/>
          <a:p>
            <a:pPr algn="ctr"/>
            <a:r>
              <a:rPr lang="en-US" sz="2400" dirty="0" smtClean="0">
                <a:solidFill>
                  <a:schemeClr val="bg1"/>
                </a:solidFill>
                <a:latin typeface="Segoe UI" pitchFamily="34" charset="0"/>
                <a:sym typeface="Wingdings" pitchFamily="2" charset="2"/>
              </a:rPr>
              <a:t>Application Management</a:t>
            </a:r>
            <a:endParaRPr lang="en-US" dirty="0">
              <a:solidFill>
                <a:schemeClr val="bg1"/>
              </a:solidFill>
              <a:latin typeface="Segoe UI" pitchFamily="34" charset="0"/>
            </a:endParaRPr>
          </a:p>
        </p:txBody>
      </p:sp>
      <p:cxnSp>
        <p:nvCxnSpPr>
          <p:cNvPr id="30" name="Straight Connector 29"/>
          <p:cNvCxnSpPr/>
          <p:nvPr/>
        </p:nvCxnSpPr>
        <p:spPr>
          <a:xfrm flipV="1">
            <a:off x="397595" y="1480350"/>
            <a:ext cx="5425831" cy="2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79173" y="3439411"/>
            <a:ext cx="2564969" cy="230832"/>
          </a:xfrm>
          <a:prstGeom prst="rect">
            <a:avLst/>
          </a:prstGeom>
          <a:noFill/>
        </p:spPr>
        <p:txBody>
          <a:bodyPr wrap="square" rtlCol="0">
            <a:spAutoFit/>
          </a:bodyPr>
          <a:lstStyle/>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err="1" smtClean="0">
                <a:solidFill>
                  <a:schemeClr val="bg1"/>
                </a:solidFill>
                <a:latin typeface="Segoe UI" pitchFamily="34" charset="0"/>
              </a:rPr>
              <a:t>AppLocker</a:t>
            </a:r>
            <a:endParaRPr lang="en-US" sz="1000" dirty="0" smtClean="0">
              <a:solidFill>
                <a:schemeClr val="bg1"/>
              </a:solidFill>
              <a:latin typeface="Segoe UI" pitchFamily="34" charset="0"/>
            </a:endParaRPr>
          </a:p>
        </p:txBody>
      </p:sp>
      <p:sp>
        <p:nvSpPr>
          <p:cNvPr id="35" name="TextBox 34"/>
          <p:cNvSpPr txBox="1"/>
          <p:nvPr/>
        </p:nvSpPr>
        <p:spPr>
          <a:xfrm>
            <a:off x="3479173" y="4486666"/>
            <a:ext cx="2482869" cy="674031"/>
          </a:xfrm>
          <a:prstGeom prst="rect">
            <a:avLst/>
          </a:prstGeom>
          <a:noFill/>
        </p:spPr>
        <p:txBody>
          <a:bodyPr wrap="square" rtlCol="0">
            <a:spAutoFit/>
          </a:bodyPr>
          <a:lstStyle/>
          <a:p>
            <a:pPr marL="171450" indent="-171450" defTabSz="912777" eaLnBrk="0" hangingPunct="0">
              <a:lnSpc>
                <a:spcPct val="90000"/>
              </a:lnSpc>
              <a:spcBef>
                <a:spcPct val="30000"/>
              </a:spcBef>
              <a:buClr>
                <a:schemeClr val="tx2"/>
              </a:buClr>
              <a:buSzPct val="95000"/>
              <a:buFont typeface="Wingdings" pitchFamily="2" charset="2"/>
              <a:buChar char="q"/>
              <a:defRPr/>
            </a:pPr>
            <a:r>
              <a:rPr lang="en-US" sz="900" dirty="0" smtClean="0">
                <a:solidFill>
                  <a:schemeClr val="bg1"/>
                </a:solidFill>
                <a:latin typeface="Segoe UI" pitchFamily="34" charset="0"/>
              </a:rPr>
              <a:t>Microsoft Application Virtualization</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900" dirty="0" smtClean="0">
                <a:solidFill>
                  <a:schemeClr val="bg1"/>
                </a:solidFill>
                <a:latin typeface="Segoe UI" pitchFamily="34" charset="0"/>
              </a:rPr>
              <a:t>Asset Inventory Services</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900" dirty="0" smtClean="0">
                <a:solidFill>
                  <a:schemeClr val="bg1"/>
                </a:solidFill>
                <a:latin typeface="Segoe UI" pitchFamily="34" charset="0"/>
              </a:rPr>
              <a:t>Microsoft Enterprise Desktop Virtualization</a:t>
            </a:r>
            <a:endParaRPr lang="en-US" sz="2000" dirty="0">
              <a:solidFill>
                <a:schemeClr val="bg1"/>
              </a:solidFill>
              <a:latin typeface="Segoe UI" pitchFamily="34" charset="0"/>
            </a:endParaRPr>
          </a:p>
        </p:txBody>
      </p:sp>
      <p:sp>
        <p:nvSpPr>
          <p:cNvPr id="29" name="TextBox 28"/>
          <p:cNvSpPr txBox="1"/>
          <p:nvPr/>
        </p:nvSpPr>
        <p:spPr>
          <a:xfrm>
            <a:off x="3471003" y="1567015"/>
            <a:ext cx="2564969" cy="969496"/>
          </a:xfrm>
          <a:prstGeom prst="rect">
            <a:avLst/>
          </a:prstGeom>
          <a:noFill/>
        </p:spPr>
        <p:txBody>
          <a:bodyPr wrap="square" rtlCol="0">
            <a:spAutoFit/>
          </a:bodyPr>
          <a:lstStyle/>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Application </a:t>
            </a:r>
            <a:r>
              <a:rPr lang="en-US" sz="1000" dirty="0">
                <a:solidFill>
                  <a:schemeClr val="bg1"/>
                </a:solidFill>
                <a:latin typeface="Segoe UI" pitchFamily="34" charset="0"/>
              </a:rPr>
              <a:t>Compatibility Toolkit</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Microsoft Assessment and Planning</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Microsoft Deployment Toolkit</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Windows Automated Installation Kit</a:t>
            </a:r>
          </a:p>
          <a:p>
            <a:pPr marL="171450" indent="-171450" defTabSz="912777" eaLnBrk="0" hangingPunct="0">
              <a:lnSpc>
                <a:spcPct val="90000"/>
              </a:lnSpc>
              <a:spcBef>
                <a:spcPct val="30000"/>
              </a:spcBef>
              <a:buClr>
                <a:schemeClr val="tx2"/>
              </a:buClr>
              <a:buSzPct val="95000"/>
              <a:buFont typeface="Wingdings" pitchFamily="2" charset="2"/>
              <a:buChar char="q"/>
              <a:defRPr/>
            </a:pPr>
            <a:endParaRPr lang="en-US" sz="1000" dirty="0" smtClean="0">
              <a:solidFill>
                <a:schemeClr val="bg1"/>
              </a:solidFill>
              <a:latin typeface="Segoe UI" pitchFamily="34" charset="0"/>
            </a:endParaRPr>
          </a:p>
        </p:txBody>
      </p:sp>
      <p:sp>
        <p:nvSpPr>
          <p:cNvPr id="36" name="TextBox 18"/>
          <p:cNvSpPr txBox="1">
            <a:spLocks noChangeArrowheads="1"/>
          </p:cNvSpPr>
          <p:nvPr/>
        </p:nvSpPr>
        <p:spPr bwMode="auto">
          <a:xfrm>
            <a:off x="313225" y="5197883"/>
            <a:ext cx="40364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Segoe UI" pitchFamily="34" charset="0"/>
              </a:rPr>
              <a:t>System Center Family of Products</a:t>
            </a:r>
            <a:endParaRPr lang="en-US" sz="1400" b="1" dirty="0">
              <a:solidFill>
                <a:schemeClr val="bg1"/>
              </a:solidFill>
              <a:latin typeface="Segoe UI" pitchFamily="34" charset="0"/>
            </a:endParaRPr>
          </a:p>
        </p:txBody>
      </p:sp>
      <p:sp>
        <p:nvSpPr>
          <p:cNvPr id="38" name="TextBox 37"/>
          <p:cNvSpPr txBox="1"/>
          <p:nvPr/>
        </p:nvSpPr>
        <p:spPr>
          <a:xfrm>
            <a:off x="3483253" y="5520831"/>
            <a:ext cx="2482869" cy="383182"/>
          </a:xfrm>
          <a:prstGeom prst="rect">
            <a:avLst/>
          </a:prstGeom>
          <a:noFill/>
        </p:spPr>
        <p:txBody>
          <a:bodyPr wrap="square" rtlCol="0">
            <a:spAutoFit/>
          </a:bodyPr>
          <a:lstStyle/>
          <a:p>
            <a:pPr marL="171450" indent="-171450" defTabSz="912777" eaLnBrk="0" hangingPunct="0">
              <a:lnSpc>
                <a:spcPct val="90000"/>
              </a:lnSpc>
              <a:spcBef>
                <a:spcPct val="30000"/>
              </a:spcBef>
              <a:buClr>
                <a:schemeClr val="tx2"/>
              </a:buClr>
              <a:buSzPct val="95000"/>
              <a:buFont typeface="Wingdings" pitchFamily="2" charset="2"/>
              <a:buChar char="q"/>
              <a:defRPr/>
            </a:pPr>
            <a:r>
              <a:rPr lang="en-US" sz="900" dirty="0" smtClean="0">
                <a:solidFill>
                  <a:schemeClr val="bg1"/>
                </a:solidFill>
                <a:latin typeface="Segoe UI" pitchFamily="34" charset="0"/>
              </a:rPr>
              <a:t>System Center Configuration Manager</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900" dirty="0" smtClean="0">
                <a:solidFill>
                  <a:schemeClr val="bg1"/>
                </a:solidFill>
                <a:latin typeface="Segoe UI" pitchFamily="34" charset="0"/>
              </a:rPr>
              <a:t>System Center Essentials</a:t>
            </a:r>
          </a:p>
        </p:txBody>
      </p:sp>
      <p:cxnSp>
        <p:nvCxnSpPr>
          <p:cNvPr id="41" name="Straight Connector 40"/>
          <p:cNvCxnSpPr/>
          <p:nvPr/>
        </p:nvCxnSpPr>
        <p:spPr>
          <a:xfrm flipV="1">
            <a:off x="401675" y="4082070"/>
            <a:ext cx="5425831" cy="2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descr="lg_arrow.png"/>
          <p:cNvPicPr>
            <a:picLocks noChangeAspect="1"/>
          </p:cNvPicPr>
          <p:nvPr/>
        </p:nvPicPr>
        <p:blipFill>
          <a:blip r:embed="rId4" cstate="email"/>
          <a:stretch>
            <a:fillRect/>
          </a:stretch>
        </p:blipFill>
        <p:spPr>
          <a:xfrm>
            <a:off x="5836314" y="5268590"/>
            <a:ext cx="762000" cy="609599"/>
          </a:xfrm>
          <a:prstGeom prst="rect">
            <a:avLst/>
          </a:prstGeom>
        </p:spPr>
      </p:pic>
      <p:sp>
        <p:nvSpPr>
          <p:cNvPr id="47" name="TextBox 18"/>
          <p:cNvSpPr txBox="1">
            <a:spLocks noChangeArrowheads="1"/>
          </p:cNvSpPr>
          <p:nvPr/>
        </p:nvSpPr>
        <p:spPr bwMode="auto">
          <a:xfrm>
            <a:off x="325475" y="2372966"/>
            <a:ext cx="40364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Segoe UI" pitchFamily="34" charset="0"/>
              </a:rPr>
              <a:t>Core Windows 7 in-box functionality</a:t>
            </a:r>
            <a:endParaRPr lang="en-US" sz="1400" b="1" dirty="0">
              <a:solidFill>
                <a:schemeClr val="bg1"/>
              </a:solidFill>
              <a:latin typeface="Segoe UI" pitchFamily="34" charset="0"/>
            </a:endParaRPr>
          </a:p>
        </p:txBody>
      </p:sp>
      <p:cxnSp>
        <p:nvCxnSpPr>
          <p:cNvPr id="48" name="Straight Connector 47"/>
          <p:cNvCxnSpPr/>
          <p:nvPr/>
        </p:nvCxnSpPr>
        <p:spPr>
          <a:xfrm flipV="1">
            <a:off x="401675" y="2351196"/>
            <a:ext cx="5425831" cy="2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462833" y="2584852"/>
            <a:ext cx="2564969" cy="415498"/>
          </a:xfrm>
          <a:prstGeom prst="rect">
            <a:avLst/>
          </a:prstGeom>
          <a:noFill/>
        </p:spPr>
        <p:txBody>
          <a:bodyPr wrap="square" rtlCol="0">
            <a:spAutoFit/>
          </a:bodyPr>
          <a:lstStyle/>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In-box Compatibility Enhancements</a:t>
            </a:r>
          </a:p>
          <a:p>
            <a:pPr marL="171450" indent="-171450" defTabSz="912777" eaLnBrk="0" hangingPunct="0">
              <a:lnSpc>
                <a:spcPct val="90000"/>
              </a:lnSpc>
              <a:spcBef>
                <a:spcPct val="30000"/>
              </a:spcBef>
              <a:buClr>
                <a:schemeClr val="tx2"/>
              </a:buClr>
              <a:buSzPct val="95000"/>
              <a:buFont typeface="Wingdings" pitchFamily="2" charset="2"/>
              <a:buChar char="q"/>
              <a:defRPr/>
            </a:pPr>
            <a:r>
              <a:rPr lang="en-US" sz="1000" dirty="0" smtClean="0">
                <a:solidFill>
                  <a:schemeClr val="bg1"/>
                </a:solidFill>
                <a:latin typeface="Segoe UI" pitchFamily="34" charset="0"/>
              </a:rPr>
              <a:t>Windows Troubleshooting Platform</a:t>
            </a:r>
          </a:p>
        </p:txBody>
      </p:sp>
      <p:pic>
        <p:nvPicPr>
          <p:cNvPr id="50" name="Picture 49" descr="lg_arrow.png"/>
          <p:cNvPicPr>
            <a:picLocks noChangeAspect="1"/>
          </p:cNvPicPr>
          <p:nvPr/>
        </p:nvPicPr>
        <p:blipFill>
          <a:blip r:embed="rId4" cstate="email"/>
          <a:stretch>
            <a:fillRect/>
          </a:stretch>
        </p:blipFill>
        <p:spPr>
          <a:xfrm>
            <a:off x="5836374" y="3298262"/>
            <a:ext cx="762000" cy="609599"/>
          </a:xfrm>
          <a:prstGeom prst="rect">
            <a:avLst/>
          </a:prstGeom>
        </p:spPr>
      </p:pic>
      <p:pic>
        <p:nvPicPr>
          <p:cNvPr id="51" name="Picture 11" descr="logo"/>
          <p:cNvPicPr>
            <a:picLocks noChangeAspect="1" noChangeArrowheads="1"/>
          </p:cNvPicPr>
          <p:nvPr/>
        </p:nvPicPr>
        <p:blipFill>
          <a:blip r:embed="rId5" cstate="email"/>
          <a:srcRect/>
          <a:stretch>
            <a:fillRect/>
          </a:stretch>
        </p:blipFill>
        <p:spPr bwMode="auto">
          <a:xfrm>
            <a:off x="443690" y="4573344"/>
            <a:ext cx="3039563" cy="425168"/>
          </a:xfrm>
          <a:prstGeom prst="rect">
            <a:avLst/>
          </a:prstGeom>
          <a:noFill/>
          <a:ln w="9525">
            <a:noFill/>
            <a:miter lim="800000"/>
            <a:headEnd/>
            <a:tailEnd/>
          </a:ln>
        </p:spPr>
      </p:pic>
      <p:pic>
        <p:nvPicPr>
          <p:cNvPr id="52" name="Win7 logo" descr="C:\Users\petermck\Pictures\DVD_ART\BoxShots_Logos\Windows 7\Windows7_v_rgb_r.png"/>
          <p:cNvPicPr>
            <a:picLocks noChangeAspect="1" noChangeArrowheads="1"/>
          </p:cNvPicPr>
          <p:nvPr/>
        </p:nvPicPr>
        <p:blipFill>
          <a:blip r:embed="rId6" cstate="print"/>
          <a:srcRect/>
          <a:stretch>
            <a:fillRect/>
          </a:stretch>
        </p:blipFill>
        <p:spPr bwMode="invGray">
          <a:xfrm>
            <a:off x="490259" y="2720286"/>
            <a:ext cx="703916" cy="426395"/>
          </a:xfrm>
          <a:prstGeom prst="rect">
            <a:avLst/>
          </a:prstGeom>
          <a:noFill/>
          <a:effectLst>
            <a:outerShdw blurRad="50800" dist="38100" dir="2700000" algn="tl" rotWithShape="0">
              <a:prstClr val="black">
                <a:alpha val="40000"/>
              </a:prstClr>
            </a:outerShdw>
          </a:effectLst>
        </p:spPr>
      </p:pic>
      <p:pic>
        <p:nvPicPr>
          <p:cNvPr id="53" name="Picture 52" descr="\\SERVER3\InternalBin\Resource DVD\DVD_ART36\Logos\Windows 7\Windows 7 Enterprise\Windows 7 Enterprise (brand)\Windows 7 Enterprise h r.png"/>
          <p:cNvPicPr>
            <a:picLocks noChangeAspect="1" noChangeArrowheads="1"/>
          </p:cNvPicPr>
          <p:nvPr/>
        </p:nvPicPr>
        <p:blipFill>
          <a:blip r:embed="rId7" cstate="email"/>
          <a:srcRect/>
          <a:stretch>
            <a:fillRect/>
          </a:stretch>
        </p:blipFill>
        <p:spPr bwMode="auto">
          <a:xfrm>
            <a:off x="443690" y="3591690"/>
            <a:ext cx="1500970" cy="493080"/>
          </a:xfrm>
          <a:prstGeom prst="rect">
            <a:avLst/>
          </a:prstGeom>
          <a:noFill/>
        </p:spPr>
      </p:pic>
      <p:pic>
        <p:nvPicPr>
          <p:cNvPr id="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3023" y="2964301"/>
            <a:ext cx="1991833" cy="71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descr="C:\Users\aheaton\Desktop\Artwork_Imagery\Icons - Illustrations\software boxes\software CD product package.png"/>
          <p:cNvPicPr>
            <a:picLocks noChangeAspect="1" noChangeArrowheads="1"/>
          </p:cNvPicPr>
          <p:nvPr/>
        </p:nvPicPr>
        <p:blipFill>
          <a:blip r:embed="rId9" cstate="print"/>
          <a:srcRect/>
          <a:stretch>
            <a:fillRect/>
          </a:stretch>
        </p:blipFill>
        <p:spPr bwMode="auto">
          <a:xfrm>
            <a:off x="7365699" y="2526945"/>
            <a:ext cx="1085609" cy="747610"/>
          </a:xfrm>
          <a:prstGeom prst="rect">
            <a:avLst/>
          </a:prstGeom>
          <a:noFill/>
        </p:spPr>
      </p:pic>
      <p:pic>
        <p:nvPicPr>
          <p:cNvPr id="56" name="Picture 5" descr="E:\DVD_ART34\Artwork_Imagery\Icons - Illustrations\_WINDOWS VISTA ICONS\Green Check checkmark okay.png"/>
          <p:cNvPicPr>
            <a:picLocks noChangeAspect="1" noChangeArrowheads="1"/>
          </p:cNvPicPr>
          <p:nvPr/>
        </p:nvPicPr>
        <p:blipFill>
          <a:blip r:embed="rId10" cstate="print"/>
          <a:srcRect/>
          <a:stretch>
            <a:fillRect/>
          </a:stretch>
        </p:blipFill>
        <p:spPr bwMode="auto">
          <a:xfrm>
            <a:off x="7427640" y="2385724"/>
            <a:ext cx="655662" cy="525372"/>
          </a:xfrm>
          <a:prstGeom prst="rect">
            <a:avLst/>
          </a:prstGeom>
          <a:noFill/>
        </p:spPr>
      </p:pic>
      <p:pic>
        <p:nvPicPr>
          <p:cNvPr id="57" name="Picture 56" descr="C:\Users\Public\Pictures\DVD_ART35\Logos\System Center\System Center generic brand Grid h r.png"/>
          <p:cNvPicPr>
            <a:picLocks noChangeAspect="1" noChangeArrowheads="1"/>
          </p:cNvPicPr>
          <p:nvPr/>
        </p:nvPicPr>
        <p:blipFill>
          <a:blip r:embed="rId11" cstate="print"/>
          <a:srcRect/>
          <a:stretch>
            <a:fillRect/>
          </a:stretch>
        </p:blipFill>
        <p:spPr bwMode="auto">
          <a:xfrm>
            <a:off x="321931" y="5509732"/>
            <a:ext cx="2296235" cy="524650"/>
          </a:xfrm>
          <a:prstGeom prst="rect">
            <a:avLst/>
          </a:prstGeom>
          <a:noFill/>
        </p:spPr>
      </p:pic>
      <p:pic>
        <p:nvPicPr>
          <p:cNvPr id="5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176" y="1807654"/>
            <a:ext cx="1194254" cy="48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7090" y="228600"/>
            <a:ext cx="7904989"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Microsoft Technologies and Products</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358622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18129817"/>
              </p:ext>
            </p:extLst>
          </p:nvPr>
        </p:nvGraphicFramePr>
        <p:xfrm>
          <a:off x="12697" y="1066800"/>
          <a:ext cx="8940802"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Turn Arrow 4"/>
          <p:cNvSpPr/>
          <p:nvPr/>
        </p:nvSpPr>
        <p:spPr bwMode="auto">
          <a:xfrm>
            <a:off x="990600" y="1828800"/>
            <a:ext cx="2997199" cy="838200"/>
          </a:xfrm>
          <a:prstGeom prst="uturnArrow">
            <a:avLst>
              <a:gd name="adj1" fmla="val 25000"/>
              <a:gd name="adj2" fmla="val 25000"/>
              <a:gd name="adj3" fmla="val 25000"/>
              <a:gd name="adj4" fmla="val 58855"/>
              <a:gd name="adj5" fmla="val 100000"/>
            </a:avLst>
          </a:prstGeom>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latin typeface="Segoe" pitchFamily="34" charset="0"/>
              </a:rPr>
              <a:t>Plan</a:t>
            </a:r>
          </a:p>
        </p:txBody>
      </p:sp>
      <p:sp>
        <p:nvSpPr>
          <p:cNvPr id="6" name="U-Turn Arrow 5"/>
          <p:cNvSpPr/>
          <p:nvPr/>
        </p:nvSpPr>
        <p:spPr bwMode="auto">
          <a:xfrm>
            <a:off x="5181600" y="1812851"/>
            <a:ext cx="1681633" cy="838200"/>
          </a:xfrm>
          <a:prstGeom prst="uturnArrow">
            <a:avLst>
              <a:gd name="adj1" fmla="val 25000"/>
              <a:gd name="adj2" fmla="val 25000"/>
              <a:gd name="adj3" fmla="val 25000"/>
              <a:gd name="adj4" fmla="val 58855"/>
              <a:gd name="adj5" fmla="val 100000"/>
            </a:avLst>
          </a:prstGeom>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latin typeface="Segoe" pitchFamily="34" charset="0"/>
              </a:rPr>
              <a:t>Deliver</a:t>
            </a:r>
          </a:p>
        </p:txBody>
      </p:sp>
      <p:sp>
        <p:nvSpPr>
          <p:cNvPr id="7" name="Rectangle 6"/>
          <p:cNvSpPr/>
          <p:nvPr/>
        </p:nvSpPr>
        <p:spPr>
          <a:xfrm>
            <a:off x="7391400" y="2008813"/>
            <a:ext cx="1234633" cy="446276"/>
          </a:xfrm>
          <a:prstGeom prst="rect">
            <a:avLst/>
          </a:prstGeom>
        </p:spPr>
        <p:txBody>
          <a:bodyPr wrap="none">
            <a:spAutoFit/>
          </a:bodyPr>
          <a:lstStyle/>
          <a:p>
            <a:pPr algn="ctr" defTabSz="914099" fontAlgn="base">
              <a:spcBef>
                <a:spcPct val="0"/>
              </a:spcBef>
              <a:spcAft>
                <a:spcPct val="0"/>
              </a:spcAft>
            </a:pPr>
            <a:r>
              <a:rPr lang="en-US" sz="2300" dirty="0" smtClean="0">
                <a:solidFill>
                  <a:srgbClr val="FFFFFF"/>
                </a:solidFill>
                <a:effectLst>
                  <a:outerShdw blurRad="38100" dist="38100" dir="2700000" algn="tl">
                    <a:srgbClr val="000000">
                      <a:alpha val="43137"/>
                    </a:srgbClr>
                  </a:outerShdw>
                </a:effectLst>
                <a:latin typeface="Segoe" pitchFamily="34" charset="0"/>
              </a:rPr>
              <a:t>Operate</a:t>
            </a: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Rectangle 2"/>
          <p:cNvSpPr/>
          <p:nvPr/>
        </p:nvSpPr>
        <p:spPr>
          <a:xfrm>
            <a:off x="203198" y="152400"/>
            <a:ext cx="8559801" cy="707886"/>
          </a:xfrm>
          <a:prstGeom prst="rect">
            <a:avLst/>
          </a:prstGeom>
        </p:spPr>
        <p:txBody>
          <a:bodyPr wrap="square">
            <a:spAutoFit/>
          </a:bodyPr>
          <a:lstStyle/>
          <a:p>
            <a:pPr lvl="0"/>
            <a:r>
              <a:rPr lang="en-US" sz="40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UI" pitchFamily="34" charset="0"/>
                <a:ea typeface="Segoe UI" pitchFamily="34" charset="0"/>
                <a:cs typeface="Segoe UI" pitchFamily="34" charset="0"/>
              </a:rPr>
              <a:t>6 Steps to Application Optimization</a:t>
            </a:r>
            <a:endParaRPr lang="en-AU" sz="4000" dirty="0">
              <a:solidFill>
                <a:prstClr val="black"/>
              </a:solidFill>
              <a:latin typeface="Segoe UI" pitchFamily="34" charset="0"/>
            </a:endParaRPr>
          </a:p>
        </p:txBody>
      </p:sp>
    </p:spTree>
    <p:extLst>
      <p:ext uri="{BB962C8B-B14F-4D97-AF65-F5344CB8AC3E}">
        <p14:creationId xmlns:p14="http://schemas.microsoft.com/office/powerpoint/2010/main" val="3070267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1|24.7|1|1|1|64.8"/>
</p:tagLst>
</file>

<file path=ppt/theme/theme1.xml><?xml version="1.0" encoding="utf-8"?>
<a:theme xmlns:a="http://schemas.openxmlformats.org/drawingml/2006/main" name="Windows 7 Blu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48DD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 Agnostic">
  <a:themeElements>
    <a:clrScheme name="Windows 7">
      <a:dk1>
        <a:srgbClr val="3F3F3F"/>
      </a:dk1>
      <a:lt1>
        <a:srgbClr val="FFFFFF"/>
      </a:lt1>
      <a:dk2>
        <a:srgbClr val="072B60"/>
      </a:dk2>
      <a:lt2>
        <a:srgbClr val="EEECE1"/>
      </a:lt2>
      <a:accent1>
        <a:srgbClr val="4595D1"/>
      </a:accent1>
      <a:accent2>
        <a:srgbClr val="F47836"/>
      </a:accent2>
      <a:accent3>
        <a:srgbClr val="73C167"/>
      </a:accent3>
      <a:accent4>
        <a:srgbClr val="FFC425"/>
      </a:accent4>
      <a:accent5>
        <a:srgbClr val="00467F"/>
      </a:accent5>
      <a:accent6>
        <a:srgbClr val="006225"/>
      </a:accent6>
      <a:hlink>
        <a:srgbClr val="4595D1"/>
      </a:hlink>
      <a:folHlink>
        <a:srgbClr val="8B8B8B"/>
      </a:folHlink>
    </a:clrScheme>
    <a:fontScheme name="Windows 7 Template">
      <a:majorFont>
        <a:latin typeface="Segoe Light"/>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5">
    <a:dk1>
      <a:srgbClr val="000000"/>
    </a:dk1>
    <a:lt1>
      <a:srgbClr val="FFFFFF"/>
    </a:lt1>
    <a:dk2>
      <a:srgbClr val="2570A3"/>
    </a:dk2>
    <a:lt2>
      <a:srgbClr val="FFE784"/>
    </a:lt2>
    <a:accent1>
      <a:srgbClr val="3A94D2"/>
    </a:accent1>
    <a:accent2>
      <a:srgbClr val="F38C37"/>
    </a:accent2>
    <a:accent3>
      <a:srgbClr val="8CA923"/>
    </a:accent3>
    <a:accent4>
      <a:srgbClr val="FED45C"/>
    </a:accent4>
    <a:accent5>
      <a:srgbClr val="8557C9"/>
    </a:accent5>
    <a:accent6>
      <a:srgbClr val="274085"/>
    </a:accent6>
    <a:hlink>
      <a:srgbClr val="FED45C"/>
    </a:hlink>
    <a:folHlink>
      <a:srgbClr val="3A94D2"/>
    </a:folHlink>
  </a:clrScheme>
  <a:fontScheme name="Segoe UI">
    <a:majorFont>
      <a:latin typeface="Segoe UI"/>
      <a:ea typeface=""/>
      <a:cs typeface=""/>
    </a:majorFont>
    <a:minorFont>
      <a:latin typeface="Segoe U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4331</Words>
  <Application>Microsoft Office PowerPoint</Application>
  <PresentationFormat>On-screen Show (4:3)</PresentationFormat>
  <Paragraphs>903</Paragraphs>
  <Slides>79</Slides>
  <Notes>41</Notes>
  <HiddenSlides>39</HiddenSlides>
  <MMClips>0</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Windows 7 Blue</vt:lpstr>
      <vt:lpstr>BU Agnostic</vt:lpstr>
      <vt:lpstr>PowerPoint Presentation</vt:lpstr>
      <vt:lpstr>Agenda</vt:lpstr>
      <vt:lpstr>PowerPoint Presentation</vt:lpstr>
      <vt:lpstr>PowerPoint Presentation</vt:lpstr>
      <vt:lpstr>PowerPoint Presentation</vt:lpstr>
      <vt:lpstr>Application Control vs.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and Customer Needs</vt:lpstr>
      <vt:lpstr>Understand the Operating Environment</vt:lpstr>
      <vt:lpstr>Choosing Remediation Techniques</vt:lpstr>
      <vt:lpstr>Choosing Remediation Techniques (cont.)</vt:lpstr>
      <vt:lpstr>Virtualization Technologies</vt:lpstr>
      <vt:lpstr>Desktop vs. Application Virtualization</vt:lpstr>
      <vt:lpstr>PowerPoint Presentation</vt:lpstr>
      <vt:lpstr>Windows Internet Explorer 8</vt:lpstr>
      <vt:lpstr>Ways to Tackle IE App Compatibility</vt:lpstr>
      <vt:lpstr>Addressing Application Compatibility </vt:lpstr>
      <vt:lpstr>PowerPoint Presentation</vt:lpstr>
      <vt:lpstr>Microsoft Office 2010 for IT </vt:lpstr>
      <vt:lpstr>PowerPoint Presentation</vt:lpstr>
      <vt:lpstr>PowerPoint Presentation</vt:lpstr>
      <vt:lpstr>PowerPoint Presentation</vt:lpstr>
      <vt:lpstr>Getting Ready for Office 2010  Planning &amp; Assessment</vt:lpstr>
      <vt:lpstr>What about Visio and Project?</vt:lpstr>
      <vt:lpstr>Agenda</vt:lpstr>
      <vt:lpstr>PowerPoint Presentation</vt:lpstr>
      <vt:lpstr>PowerPoint Presentation</vt:lpstr>
      <vt:lpstr>PowerPoint Presentation</vt:lpstr>
      <vt:lpstr>Approaching Analysis UNWisely</vt:lpstr>
      <vt:lpstr>Approaching Analysis Wisely</vt:lpstr>
      <vt:lpstr>Planning Application Remediation Strategy</vt:lpstr>
      <vt:lpstr>Managing Remediation Costs</vt:lpstr>
      <vt:lpstr>Managing Remediation Technologies </vt:lpstr>
      <vt:lpstr>MED-V: Managing virtual PCs for IT Pros</vt:lpstr>
      <vt:lpstr>Planning Application Remediation Strategy</vt:lpstr>
      <vt:lpstr>PowerPoint Presentation</vt:lpstr>
      <vt:lpstr>PowerPoint Presentation</vt:lpstr>
      <vt:lpstr>PowerPoint Presentation</vt:lpstr>
      <vt:lpstr>PowerPoint Presentation</vt:lpstr>
      <vt:lpstr>PowerPoint Presentation</vt:lpstr>
      <vt:lpstr>PowerPoint Presentation</vt:lpstr>
      <vt:lpstr>Why Change a Running System?</vt:lpstr>
      <vt:lpstr>Poll: Where are you now?</vt:lpstr>
      <vt:lpstr>Managing Remediation Costs</vt:lpstr>
      <vt:lpstr>Managing Remediation Technologies </vt:lpstr>
      <vt:lpstr>Benefits of Moving to IE8</vt:lpstr>
      <vt:lpstr>FY11 IE App Compatibility Offerings</vt:lpstr>
      <vt:lpstr>When Should I Consider MED-V? The challenge of upgrading to a new operating system</vt:lpstr>
      <vt:lpstr>Windows 7 Planning Questions to Consider</vt:lpstr>
      <vt:lpstr>Key Features Since Office 2003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2010 Deployment: The Noise </vt:lpstr>
      <vt:lpstr>What The Customers Are Saying Identifying where the customers are looking for help</vt:lpstr>
      <vt:lpstr>Where Are You Today?</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2010-12-03T04:31:15Z</dcterms:created>
  <dcterms:modified xsi:type="dcterms:W3CDTF">2010-12-03T04:31:36Z</dcterms:modified>
</cp:coreProperties>
</file>