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rawings/legacyDiagramText4.bin" ContentType="application/vnd.ms-office.legacyDiagramText"/>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rawings/legacyDiagramText2.bin" ContentType="application/vnd.ms-office.legacyDiagramText"/>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rawings/legacyDiagramText3.bin" ContentType="application/vnd.ms-office.legacyDiagramText"/>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338" r:id="rId2"/>
    <p:sldId id="547" r:id="rId3"/>
    <p:sldId id="548" r:id="rId4"/>
    <p:sldId id="549" r:id="rId5"/>
    <p:sldId id="550"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82" r:id="rId20"/>
    <p:sldId id="483" r:id="rId21"/>
    <p:sldId id="484" r:id="rId22"/>
    <p:sldId id="485" r:id="rId23"/>
    <p:sldId id="486" r:id="rId24"/>
    <p:sldId id="517" r:id="rId25"/>
    <p:sldId id="513" r:id="rId26"/>
    <p:sldId id="512" r:id="rId27"/>
    <p:sldId id="356" r:id="rId28"/>
    <p:sldId id="357" r:id="rId29"/>
    <p:sldId id="436" r:id="rId30"/>
    <p:sldId id="359" r:id="rId31"/>
    <p:sldId id="358" r:id="rId32"/>
    <p:sldId id="360" r:id="rId33"/>
    <p:sldId id="361" r:id="rId34"/>
    <p:sldId id="362" r:id="rId35"/>
    <p:sldId id="363" r:id="rId36"/>
    <p:sldId id="364" r:id="rId37"/>
    <p:sldId id="365" r:id="rId38"/>
    <p:sldId id="366" r:id="rId39"/>
    <p:sldId id="367" r:id="rId40"/>
    <p:sldId id="375" r:id="rId41"/>
    <p:sldId id="368" r:id="rId42"/>
    <p:sldId id="369" r:id="rId43"/>
    <p:sldId id="370" r:id="rId44"/>
    <p:sldId id="371" r:id="rId45"/>
    <p:sldId id="373" r:id="rId46"/>
    <p:sldId id="372" r:id="rId47"/>
    <p:sldId id="374" r:id="rId48"/>
    <p:sldId id="376" r:id="rId49"/>
    <p:sldId id="377" r:id="rId50"/>
    <p:sldId id="429" r:id="rId51"/>
    <p:sldId id="435" r:id="rId52"/>
    <p:sldId id="430" r:id="rId53"/>
    <p:sldId id="431" r:id="rId54"/>
    <p:sldId id="432" r:id="rId55"/>
    <p:sldId id="434" r:id="rId56"/>
    <p:sldId id="378" r:id="rId57"/>
    <p:sldId id="499" r:id="rId58"/>
    <p:sldId id="500" r:id="rId59"/>
    <p:sldId id="501" r:id="rId60"/>
    <p:sldId id="394" r:id="rId61"/>
    <p:sldId id="395" r:id="rId62"/>
    <p:sldId id="396" r:id="rId63"/>
    <p:sldId id="397"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 id="552" r:id="rId77"/>
    <p:sldId id="411" r:id="rId78"/>
    <p:sldId id="412" r:id="rId79"/>
    <p:sldId id="551" r:id="rId80"/>
    <p:sldId id="466" r:id="rId81"/>
    <p:sldId id="467" r:id="rId82"/>
    <p:sldId id="468" r:id="rId83"/>
    <p:sldId id="469" r:id="rId84"/>
    <p:sldId id="471" r:id="rId85"/>
    <p:sldId id="503" r:id="rId86"/>
    <p:sldId id="504" r:id="rId87"/>
    <p:sldId id="505" r:id="rId88"/>
    <p:sldId id="506" r:id="rId89"/>
    <p:sldId id="509" r:id="rId90"/>
    <p:sldId id="507" r:id="rId91"/>
    <p:sldId id="508" r:id="rId92"/>
    <p:sldId id="510" r:id="rId93"/>
    <p:sldId id="502" r:id="rId94"/>
    <p:sldId id="514" r:id="rId95"/>
    <p:sldId id="515" r:id="rId96"/>
    <p:sldId id="516" r:id="rId97"/>
    <p:sldId id="518" r:id="rId98"/>
    <p:sldId id="519" r:id="rId99"/>
    <p:sldId id="520" r:id="rId100"/>
    <p:sldId id="521" r:id="rId101"/>
    <p:sldId id="522" r:id="rId102"/>
    <p:sldId id="523" r:id="rId103"/>
    <p:sldId id="524" r:id="rId104"/>
    <p:sldId id="525" r:id="rId105"/>
    <p:sldId id="526" r:id="rId106"/>
    <p:sldId id="527" r:id="rId107"/>
    <p:sldId id="528" r:id="rId108"/>
    <p:sldId id="529" r:id="rId109"/>
    <p:sldId id="530" r:id="rId110"/>
    <p:sldId id="531" r:id="rId111"/>
    <p:sldId id="532" r:id="rId112"/>
    <p:sldId id="533" r:id="rId113"/>
    <p:sldId id="534" r:id="rId114"/>
    <p:sldId id="535" r:id="rId115"/>
    <p:sldId id="536" r:id="rId116"/>
    <p:sldId id="537" r:id="rId117"/>
    <p:sldId id="538" r:id="rId118"/>
    <p:sldId id="539" r:id="rId119"/>
    <p:sldId id="540" r:id="rId120"/>
    <p:sldId id="541" r:id="rId121"/>
    <p:sldId id="542" r:id="rId122"/>
    <p:sldId id="543" r:id="rId123"/>
    <p:sldId id="544" r:id="rId124"/>
    <p:sldId id="545" r:id="rId125"/>
    <p:sldId id="546" r:id="rId126"/>
    <p:sldId id="457" r:id="rId127"/>
    <p:sldId id="458" r:id="rId128"/>
    <p:sldId id="459" r:id="rId129"/>
    <p:sldId id="473" r:id="rId130"/>
    <p:sldId id="474" r:id="rId131"/>
    <p:sldId id="475" r:id="rId132"/>
    <p:sldId id="476" r:id="rId133"/>
    <p:sldId id="477" r:id="rId134"/>
    <p:sldId id="478" r:id="rId135"/>
    <p:sldId id="479" r:id="rId136"/>
    <p:sldId id="480" r:id="rId137"/>
    <p:sldId id="460" r:id="rId138"/>
    <p:sldId id="413" r:id="rId139"/>
    <p:sldId id="470" r:id="rId140"/>
    <p:sldId id="465" r:id="rId141"/>
    <p:sldId id="488" r:id="rId142"/>
    <p:sldId id="489" r:id="rId143"/>
    <p:sldId id="490" r:id="rId144"/>
    <p:sldId id="491" r:id="rId145"/>
    <p:sldId id="492" r:id="rId146"/>
    <p:sldId id="493" r:id="rId147"/>
    <p:sldId id="433" r:id="rId148"/>
    <p:sldId id="487" r:id="rId149"/>
    <p:sldId id="481" r:id="rId150"/>
    <p:sldId id="511" r:id="rId151"/>
    <p:sldId id="276" r:id="rId152"/>
    <p:sldId id="277" r:id="rId153"/>
    <p:sldId id="278" r:id="rId154"/>
    <p:sldId id="279" r:id="rId155"/>
    <p:sldId id="280" r:id="rId156"/>
    <p:sldId id="281" r:id="rId157"/>
  </p:sldIdLst>
  <p:sldSz cx="9144000" cy="6858000" type="screen4x3"/>
  <p:notesSz cx="6858000" cy="9144000"/>
  <p:defaultTex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8000"/>
    <a:srgbClr val="FF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39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06/relationships/legacyDocTextInfo" Target="legacyDocTextInfo.bin"/><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4" Type="http://schemas.microsoft.com/office/2006/relationships/legacyDiagramText" Target="legacyDiagramText4.bin"/></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BE1010-459A-4765-8F7A-2952EEE0CBE6}"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3EB49B18-65D0-4231-88AD-37C1723C8CEC}" type="slidenum">
              <a:rPr lang="en-US" altLang="ja-JP" smtClean="0"/>
              <a:pPr/>
              <a:t>6</a:t>
            </a:fld>
            <a:endParaRPr lang="en-US" altLang="ja-JP" smtClean="0"/>
          </a:p>
        </p:txBody>
      </p:sp>
      <p:sp>
        <p:nvSpPr>
          <p:cNvPr id="208898" name="正方形/長方形 40960"/>
          <p:cNvSpPr>
            <a:spLocks noGrp="1" noRot="1" noChangeAspect="1" noTextEdit="1"/>
          </p:cNvSpPr>
          <p:nvPr>
            <p:ph type="sldImg"/>
          </p:nvPr>
        </p:nvSpPr>
        <p:spPr>
          <a:xfrm>
            <a:off x="1146175" y="685800"/>
            <a:ext cx="4570413" cy="3429000"/>
          </a:xfrm>
          <a:ln cap="flat" algn="ctr">
            <a:headEnd type="none" w="med" len="med"/>
            <a:tailEnd type="none" w="med" len="med"/>
          </a:ln>
        </p:spPr>
      </p:sp>
      <p:sp>
        <p:nvSpPr>
          <p:cNvPr id="208899" name="正方形/長方形 40961"/>
          <p:cNvSpPr>
            <a:spLocks noGrp="1"/>
          </p:cNvSpPr>
          <p:nvPr>
            <p:ph type="body" idx="1"/>
          </p:nvPr>
        </p:nvSpPr>
        <p:spPr>
          <a:noFill/>
          <a:ln/>
        </p:spPr>
        <p:txBody>
          <a:bodyPr/>
          <a:lstStyle/>
          <a:p>
            <a:pPr eaLnBrk="1" hangingPunct="1">
              <a:spcBef>
                <a:spcPct val="0"/>
              </a:spcBef>
            </a:pPr>
            <a:endParaRPr lang="ja-JP" altLang="ja-JP" smtClean="0">
              <a:latin typeface="Calibri" pitchFamily="34" charset="0"/>
            </a:endParaRPr>
          </a:p>
        </p:txBody>
      </p:sp>
      <p:sp>
        <p:nvSpPr>
          <p:cNvPr id="208900" name="図形 3"/>
          <p:cNvSpPr txBox="1">
            <a:spLocks noGrp="1"/>
          </p:cNvSpPr>
          <p:nvPr/>
        </p:nvSpPr>
        <p:spPr bwMode="auto">
          <a:xfrm>
            <a:off x="3884613" y="8685213"/>
            <a:ext cx="2971800" cy="457200"/>
          </a:xfrm>
          <a:prstGeom prst="rect">
            <a:avLst/>
          </a:prstGeom>
          <a:noFill/>
          <a:ln w="9525" algn="ctr">
            <a:noFill/>
            <a:miter lim="800000"/>
            <a:headEnd/>
            <a:tailEnd/>
          </a:ln>
        </p:spPr>
        <p:txBody>
          <a:bodyPr anchor="b"/>
          <a:lstStyle/>
          <a:p>
            <a:pPr algn="r"/>
            <a:fld id="{9D8187C9-9AE6-4890-867B-DCE68C6A7EFB}" type="slidenum">
              <a:rPr lang="en-US" altLang="ja-JP" sz="1200"/>
              <a:pPr algn="r"/>
              <a:t>6</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p:spPr>
        <p:txBody>
          <a:bodyPr/>
          <a:lstStyle/>
          <a:p>
            <a:fld id="{292D7A04-59BD-4F95-8DA3-E27F00DAA680}" type="slidenum">
              <a:rPr lang="en-US" altLang="ja-JP" smtClean="0"/>
              <a:pPr/>
              <a:t>101</a:t>
            </a:fld>
            <a:endParaRPr lang="en-US" altLang="ja-JP" smtClean="0"/>
          </a:p>
        </p:txBody>
      </p:sp>
      <p:sp>
        <p:nvSpPr>
          <p:cNvPr id="358402" name="Rectangle 2"/>
          <p:cNvSpPr>
            <a:spLocks noGrp="1" noRot="1" noChangeAspect="1" noChangeArrowheads="1" noTextEdit="1"/>
          </p:cNvSpPr>
          <p:nvPr>
            <p:ph type="sldImg"/>
          </p:nvPr>
        </p:nvSpPr>
        <p:spPr>
          <a:xfrm>
            <a:off x="1287463" y="793750"/>
            <a:ext cx="4283075" cy="3213100"/>
          </a:xfrm>
          <a:ln/>
        </p:spPr>
      </p:sp>
      <p:sp>
        <p:nvSpPr>
          <p:cNvPr id="358403" name="Rectangle 3"/>
          <p:cNvSpPr>
            <a:spLocks noGrp="1" noChangeArrowheads="1"/>
          </p:cNvSpPr>
          <p:nvPr>
            <p:ph type="body" idx="1"/>
          </p:nvPr>
        </p:nvSpPr>
        <p:spPr>
          <a:xfrm>
            <a:off x="914400" y="4357688"/>
            <a:ext cx="5029200" cy="4138612"/>
          </a:xfrm>
          <a:solidFill>
            <a:srgbClr val="FFFFFF"/>
          </a:solidFill>
          <a:ln>
            <a:solidFill>
              <a:srgbClr val="000000"/>
            </a:solidFill>
          </a:ln>
        </p:spPr>
        <p:txBody>
          <a:bodyPr lIns="90487" tIns="44450" rIns="90487" bIns="44450"/>
          <a:lstStyle/>
          <a:p>
            <a:pPr eaLnBrk="1" hangingPunct="1"/>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p:spPr>
        <p:txBody>
          <a:bodyPr/>
          <a:lstStyle/>
          <a:p>
            <a:fld id="{F6F72397-29F8-45A7-8398-14CB419FAFAD}" type="slidenum">
              <a:rPr lang="en-US" altLang="ja-JP" smtClean="0"/>
              <a:pPr/>
              <a:t>102</a:t>
            </a:fld>
            <a:endParaRPr lang="en-US" altLang="ja-JP" smtClean="0"/>
          </a:p>
        </p:txBody>
      </p:sp>
      <p:sp>
        <p:nvSpPr>
          <p:cNvPr id="360450" name="Rectangle 2"/>
          <p:cNvSpPr>
            <a:spLocks noGrp="1" noRot="1" noChangeAspect="1" noChangeArrowheads="1" noTextEdit="1"/>
          </p:cNvSpPr>
          <p:nvPr>
            <p:ph type="sldImg"/>
          </p:nvPr>
        </p:nvSpPr>
        <p:spPr>
          <a:xfrm>
            <a:off x="1287463" y="793750"/>
            <a:ext cx="4283075" cy="3213100"/>
          </a:xfrm>
          <a:ln/>
        </p:spPr>
      </p:sp>
      <p:sp>
        <p:nvSpPr>
          <p:cNvPr id="360451" name="Rectangle 3"/>
          <p:cNvSpPr>
            <a:spLocks noGrp="1" noChangeArrowheads="1"/>
          </p:cNvSpPr>
          <p:nvPr>
            <p:ph type="body" idx="1"/>
          </p:nvPr>
        </p:nvSpPr>
        <p:spPr>
          <a:xfrm>
            <a:off x="914400" y="4356100"/>
            <a:ext cx="5029200" cy="4140200"/>
          </a:xfrm>
          <a:solidFill>
            <a:srgbClr val="FFFFFF"/>
          </a:solidFill>
          <a:ln>
            <a:solidFill>
              <a:srgbClr val="000000"/>
            </a:solidFill>
          </a:ln>
        </p:spPr>
        <p:txBody>
          <a:bodyPr lIns="87678" tIns="43839" rIns="87678" bIns="43839"/>
          <a:lstStyle/>
          <a:p>
            <a:pPr eaLnBrk="1" hangingPunct="1"/>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p:spPr>
        <p:txBody>
          <a:bodyPr/>
          <a:lstStyle/>
          <a:p>
            <a:fld id="{EB602476-481C-4229-BB64-389EB9ED5BE4}" type="slidenum">
              <a:rPr lang="en-US" altLang="ja-JP" smtClean="0"/>
              <a:pPr/>
              <a:t>107</a:t>
            </a:fld>
            <a:endParaRPr lang="en-US" altLang="ja-JP" smtClean="0"/>
          </a:p>
        </p:txBody>
      </p:sp>
      <p:sp>
        <p:nvSpPr>
          <p:cNvPr id="367618" name="Rectangle 2"/>
          <p:cNvSpPr>
            <a:spLocks noGrp="1" noRot="1" noChangeAspect="1" noChangeArrowheads="1" noTextEdit="1"/>
          </p:cNvSpPr>
          <p:nvPr>
            <p:ph type="sldImg"/>
          </p:nvPr>
        </p:nvSpPr>
        <p:spPr>
          <a:xfrm>
            <a:off x="1146175" y="685800"/>
            <a:ext cx="4570413" cy="3429000"/>
          </a:xfrm>
          <a:ln/>
        </p:spPr>
      </p:sp>
      <p:sp>
        <p:nvSpPr>
          <p:cNvPr id="367619" name="Rectangle 3"/>
          <p:cNvSpPr>
            <a:spLocks noGrp="1" noChangeArrowheads="1"/>
          </p:cNvSpPr>
          <p:nvPr>
            <p:ph type="body" idx="1"/>
          </p:nvPr>
        </p:nvSpPr>
        <p:spPr>
          <a:xfrm>
            <a:off x="914400" y="4343400"/>
            <a:ext cx="5029200" cy="4114800"/>
          </a:xfrm>
          <a:noFill/>
          <a:ln/>
        </p:spPr>
        <p:txBody>
          <a:bodyPr/>
          <a:lstStyle/>
          <a:p>
            <a:pPr eaLnBrk="1" hangingPunct="1"/>
            <a:r>
              <a:rPr lang="en-US" altLang="ja-JP" sz="2400" smtClean="0">
                <a:ea typeface="ＭＳ Ｐゴシック" pitchFamily="50" charset="-128"/>
              </a:rPr>
              <a:t>This is how the tobacco industry views smoking control for all worksites but in particular restaurants and bars.  That is why they continue to push “Accommodation”  that is we can accommodate both smokers and nonsmokers.  As well as the need for better  “Ventilation.”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p:spPr>
        <p:txBody>
          <a:bodyPr/>
          <a:lstStyle/>
          <a:p>
            <a:fld id="{3BD5FC1B-1D35-412F-B910-09117FE496B1}" type="slidenum">
              <a:rPr lang="en-US" altLang="ja-JP" smtClean="0"/>
              <a:pPr/>
              <a:t>108</a:t>
            </a:fld>
            <a:endParaRPr lang="en-US" altLang="ja-JP" smtClean="0"/>
          </a:p>
        </p:txBody>
      </p:sp>
      <p:sp>
        <p:nvSpPr>
          <p:cNvPr id="369666" name="Rectangle 2"/>
          <p:cNvSpPr>
            <a:spLocks noGrp="1" noRot="1" noChangeAspect="1" noChangeArrowheads="1" noTextEdit="1"/>
          </p:cNvSpPr>
          <p:nvPr>
            <p:ph type="sldImg"/>
          </p:nvPr>
        </p:nvSpPr>
        <p:spPr>
          <a:xfrm>
            <a:off x="1287463" y="793750"/>
            <a:ext cx="4283075" cy="3213100"/>
          </a:xfrm>
          <a:ln/>
        </p:spPr>
      </p:sp>
      <p:sp>
        <p:nvSpPr>
          <p:cNvPr id="369667" name="Rectangle 3"/>
          <p:cNvSpPr>
            <a:spLocks noGrp="1" noChangeArrowheads="1"/>
          </p:cNvSpPr>
          <p:nvPr>
            <p:ph type="body" idx="1"/>
          </p:nvPr>
        </p:nvSpPr>
        <p:spPr>
          <a:xfrm>
            <a:off x="914400" y="4356100"/>
            <a:ext cx="5029200" cy="4140200"/>
          </a:xfrm>
          <a:solidFill>
            <a:srgbClr val="FFFFFF"/>
          </a:solidFill>
          <a:ln>
            <a:solidFill>
              <a:srgbClr val="000000"/>
            </a:solidFill>
          </a:ln>
        </p:spPr>
        <p:txBody>
          <a:bodyPr lIns="87691" tIns="43845" rIns="87691" bIns="43845"/>
          <a:lstStyle/>
          <a:p>
            <a:pPr eaLnBrk="1" hangingPunct="1"/>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p:spPr>
        <p:txBody>
          <a:bodyPr/>
          <a:lstStyle/>
          <a:p>
            <a:fld id="{C9012BDF-B9A0-4413-8BB6-FAFAFF7D6D27}" type="slidenum">
              <a:rPr lang="en-US" altLang="ja-JP" smtClean="0"/>
              <a:pPr/>
              <a:t>109</a:t>
            </a:fld>
            <a:endParaRPr lang="en-US" altLang="ja-JP" smtClean="0"/>
          </a:p>
        </p:txBody>
      </p:sp>
      <p:sp>
        <p:nvSpPr>
          <p:cNvPr id="371714" name="Rectangle 1026"/>
          <p:cNvSpPr>
            <a:spLocks noGrp="1" noRot="1" noChangeAspect="1" noChangeArrowheads="1" noTextEdit="1"/>
          </p:cNvSpPr>
          <p:nvPr>
            <p:ph type="sldImg"/>
          </p:nvPr>
        </p:nvSpPr>
        <p:spPr>
          <a:xfrm>
            <a:off x="1287463" y="793750"/>
            <a:ext cx="4283075" cy="3213100"/>
          </a:xfrm>
          <a:ln/>
        </p:spPr>
      </p:sp>
      <p:sp>
        <p:nvSpPr>
          <p:cNvPr id="371715" name="Rectangle 1027"/>
          <p:cNvSpPr>
            <a:spLocks noGrp="1" noChangeArrowheads="1"/>
          </p:cNvSpPr>
          <p:nvPr>
            <p:ph type="body" idx="1"/>
          </p:nvPr>
        </p:nvSpPr>
        <p:spPr>
          <a:xfrm>
            <a:off x="914400" y="4357688"/>
            <a:ext cx="5029200" cy="4138612"/>
          </a:xfrm>
          <a:solidFill>
            <a:srgbClr val="FFFFFF"/>
          </a:solidFill>
          <a:ln>
            <a:solidFill>
              <a:srgbClr val="000000"/>
            </a:solidFill>
          </a:ln>
        </p:spPr>
        <p:txBody>
          <a:bodyPr lIns="90487" tIns="44450" rIns="90487" bIns="44450"/>
          <a:lstStyle/>
          <a:p>
            <a:pPr eaLnBrk="1" hangingPunct="1"/>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p:spPr>
        <p:txBody>
          <a:bodyPr/>
          <a:lstStyle/>
          <a:p>
            <a:fld id="{F8C75263-2200-45ED-851C-6D72187BADB6}" type="slidenum">
              <a:rPr lang="en-US" altLang="ja-JP" smtClean="0"/>
              <a:pPr/>
              <a:t>110</a:t>
            </a:fld>
            <a:endParaRPr lang="en-US" altLang="ja-JP" smtClean="0"/>
          </a:p>
        </p:txBody>
      </p:sp>
      <p:sp>
        <p:nvSpPr>
          <p:cNvPr id="373762" name="Rectangle 2"/>
          <p:cNvSpPr>
            <a:spLocks noGrp="1" noRot="1" noChangeAspect="1" noChangeArrowheads="1" noTextEdit="1"/>
          </p:cNvSpPr>
          <p:nvPr>
            <p:ph type="sldImg"/>
          </p:nvPr>
        </p:nvSpPr>
        <p:spPr>
          <a:xfrm>
            <a:off x="1290638" y="793750"/>
            <a:ext cx="4281487" cy="3211513"/>
          </a:xfrm>
          <a:ln/>
        </p:spPr>
      </p:sp>
      <p:sp>
        <p:nvSpPr>
          <p:cNvPr id="373763" name="Rectangle 3"/>
          <p:cNvSpPr>
            <a:spLocks noGrp="1" noChangeArrowheads="1"/>
          </p:cNvSpPr>
          <p:nvPr>
            <p:ph type="body" idx="1"/>
          </p:nvPr>
        </p:nvSpPr>
        <p:spPr>
          <a:xfrm>
            <a:off x="914400" y="4357688"/>
            <a:ext cx="5029200" cy="4138612"/>
          </a:xfrm>
          <a:solidFill>
            <a:srgbClr val="FFFFFF"/>
          </a:solidFill>
          <a:ln>
            <a:solidFill>
              <a:srgbClr val="000000"/>
            </a:solidFill>
          </a:ln>
        </p:spPr>
        <p:txBody>
          <a:bodyPr lIns="90487" tIns="44450" rIns="90487" bIns="44450"/>
          <a:lstStyle/>
          <a:p>
            <a:pPr eaLnBrk="1" hangingPunct="1"/>
            <a:endParaRPr lang="ja-JP"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p:spPr>
        <p:txBody>
          <a:bodyPr/>
          <a:lstStyle/>
          <a:p>
            <a:fld id="{6084D563-AC21-4BFA-AB72-2B2B808D898B}" type="slidenum">
              <a:rPr lang="en-US" altLang="ja-JP" smtClean="0"/>
              <a:pPr/>
              <a:t>129</a:t>
            </a:fld>
            <a:endParaRPr lang="en-US" altLang="ja-JP" smtClean="0"/>
          </a:p>
        </p:txBody>
      </p:sp>
      <p:sp>
        <p:nvSpPr>
          <p:cNvPr id="395266" name="Rectangle 2"/>
          <p:cNvSpPr>
            <a:spLocks noGrp="1" noRot="1" noChangeAspect="1" noChangeArrowheads="1" noTextEdit="1"/>
          </p:cNvSpPr>
          <p:nvPr>
            <p:ph type="sldImg"/>
          </p:nvPr>
        </p:nvSpPr>
        <p:spPr>
          <a:xfrm>
            <a:off x="1152525" y="688975"/>
            <a:ext cx="4556125" cy="3417888"/>
          </a:xfrm>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p>
            <a:fld id="{FF8771B4-4D2D-4F6A-957F-0A35B9F6DB44}" type="slidenum">
              <a:rPr lang="en-US" altLang="ja-JP" smtClean="0"/>
              <a:pPr/>
              <a:t>154</a:t>
            </a:fld>
            <a:endParaRPr lang="en-US" altLang="ja-JP" smtClean="0"/>
          </a:p>
        </p:txBody>
      </p:sp>
      <p:sp>
        <p:nvSpPr>
          <p:cNvPr id="271362" name="Rectangle 2"/>
          <p:cNvSpPr>
            <a:spLocks noGrp="1" noRot="1" noChangeAspect="1" noChangeArrowheads="1" noTextEdit="1"/>
          </p:cNvSpPr>
          <p:nvPr>
            <p:ph type="sldImg"/>
          </p:nvPr>
        </p:nvSpPr>
        <p:spPr>
          <a:xfrm>
            <a:off x="1141413" y="684213"/>
            <a:ext cx="4576762" cy="3432175"/>
          </a:xfrm>
          <a:ln/>
        </p:spPr>
      </p:sp>
      <p:sp>
        <p:nvSpPr>
          <p:cNvPr id="271363" name="Rectangle 3"/>
          <p:cNvSpPr>
            <a:spLocks noGrp="1" noChangeArrowheads="1"/>
          </p:cNvSpPr>
          <p:nvPr>
            <p:ph type="body" idx="1"/>
          </p:nvPr>
        </p:nvSpPr>
        <p:spPr>
          <a:xfrm>
            <a:off x="914400" y="4343400"/>
            <a:ext cx="5029200" cy="4116388"/>
          </a:xfrm>
          <a:noFill/>
          <a:ln/>
        </p:spPr>
        <p:txBody>
          <a:bodyPr lIns="91559" tIns="45779" rIns="91559" bIns="45779"/>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p:spPr>
        <p:txBody>
          <a:bodyPr/>
          <a:lstStyle/>
          <a:p>
            <a:fld id="{7F9039AE-B268-42E4-A5B6-19448E6D1C3E}" type="slidenum">
              <a:rPr lang="en-US" altLang="ja-JP" smtClean="0"/>
              <a:pPr/>
              <a:t>8</a:t>
            </a:fld>
            <a:endParaRPr lang="en-US" altLang="ja-JP" smtClean="0"/>
          </a:p>
        </p:txBody>
      </p:sp>
      <p:sp>
        <p:nvSpPr>
          <p:cNvPr id="211970" name="正方形/長方形 41984"/>
          <p:cNvSpPr>
            <a:spLocks noGrp="1" noRot="1" noChangeAspect="1" noTextEdit="1"/>
          </p:cNvSpPr>
          <p:nvPr>
            <p:ph type="sldImg"/>
          </p:nvPr>
        </p:nvSpPr>
        <p:spPr>
          <a:xfrm>
            <a:off x="1146175" y="685800"/>
            <a:ext cx="4570413" cy="3429000"/>
          </a:xfrm>
          <a:ln cap="flat" algn="ctr">
            <a:headEnd type="none" w="med" len="med"/>
            <a:tailEnd type="none" w="med" len="med"/>
          </a:ln>
        </p:spPr>
      </p:sp>
      <p:sp>
        <p:nvSpPr>
          <p:cNvPr id="211971" name="正方形/長方形 41985"/>
          <p:cNvSpPr>
            <a:spLocks noGrp="1"/>
          </p:cNvSpPr>
          <p:nvPr>
            <p:ph type="body" idx="1"/>
          </p:nvPr>
        </p:nvSpPr>
        <p:spPr>
          <a:noFill/>
          <a:ln/>
        </p:spPr>
        <p:txBody>
          <a:bodyPr/>
          <a:lstStyle/>
          <a:p>
            <a:pPr eaLnBrk="1" hangingPunct="1">
              <a:spcBef>
                <a:spcPct val="0"/>
              </a:spcBef>
            </a:pPr>
            <a:endParaRPr lang="ja-JP" altLang="ja-JP" smtClean="0">
              <a:latin typeface="Calibri" pitchFamily="34" charset="0"/>
            </a:endParaRPr>
          </a:p>
        </p:txBody>
      </p:sp>
      <p:sp>
        <p:nvSpPr>
          <p:cNvPr id="211972" name="図形 3"/>
          <p:cNvSpPr txBox="1">
            <a:spLocks noGrp="1"/>
          </p:cNvSpPr>
          <p:nvPr/>
        </p:nvSpPr>
        <p:spPr bwMode="auto">
          <a:xfrm>
            <a:off x="3884613" y="8685213"/>
            <a:ext cx="2971800" cy="457200"/>
          </a:xfrm>
          <a:prstGeom prst="rect">
            <a:avLst/>
          </a:prstGeom>
          <a:noFill/>
          <a:ln w="9525" algn="ctr">
            <a:noFill/>
            <a:miter lim="800000"/>
            <a:headEnd/>
            <a:tailEnd/>
          </a:ln>
        </p:spPr>
        <p:txBody>
          <a:bodyPr anchor="b"/>
          <a:lstStyle/>
          <a:p>
            <a:pPr algn="r"/>
            <a:fld id="{33893891-8095-41D8-9FA5-8E2311DD04E6}" type="slidenum">
              <a:rPr lang="en-US" altLang="ja-JP" sz="1200"/>
              <a:pPr algn="r"/>
              <a:t>8</a:t>
            </a:fld>
            <a:endParaRPr lang="en-US" altLang="ja-JP"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p>
            <a:fld id="{AB3AD101-D9CE-4E9D-81B1-4EB5A39C48A8}" type="slidenum">
              <a:rPr lang="en-US" altLang="ja-JP" smtClean="0"/>
              <a:pPr/>
              <a:t>9</a:t>
            </a:fld>
            <a:endParaRPr lang="en-US" altLang="ja-JP" smtClean="0"/>
          </a:p>
        </p:txBody>
      </p:sp>
      <p:sp>
        <p:nvSpPr>
          <p:cNvPr id="214018" name="正方形/長方形 43008"/>
          <p:cNvSpPr>
            <a:spLocks noGrp="1" noRot="1" noChangeAspect="1" noTextEdit="1"/>
          </p:cNvSpPr>
          <p:nvPr>
            <p:ph type="sldImg"/>
          </p:nvPr>
        </p:nvSpPr>
        <p:spPr>
          <a:xfrm>
            <a:off x="1146175" y="685800"/>
            <a:ext cx="4570413" cy="3429000"/>
          </a:xfrm>
          <a:ln cap="flat" algn="ctr">
            <a:headEnd type="none" w="med" len="med"/>
            <a:tailEnd type="none" w="med" len="med"/>
          </a:ln>
        </p:spPr>
      </p:sp>
      <p:sp>
        <p:nvSpPr>
          <p:cNvPr id="214019" name="正方形/長方形 43009"/>
          <p:cNvSpPr>
            <a:spLocks noGrp="1"/>
          </p:cNvSpPr>
          <p:nvPr>
            <p:ph type="body" idx="1"/>
          </p:nvPr>
        </p:nvSpPr>
        <p:spPr>
          <a:noFill/>
          <a:ln/>
        </p:spPr>
        <p:txBody>
          <a:bodyPr/>
          <a:lstStyle/>
          <a:p>
            <a:pPr eaLnBrk="1" hangingPunct="1">
              <a:spcBef>
                <a:spcPct val="0"/>
              </a:spcBef>
            </a:pPr>
            <a:endParaRPr lang="ja-JP" altLang="ja-JP" smtClean="0">
              <a:latin typeface="Calibri" pitchFamily="34" charset="0"/>
            </a:endParaRPr>
          </a:p>
        </p:txBody>
      </p:sp>
      <p:sp>
        <p:nvSpPr>
          <p:cNvPr id="214020" name="図形 3"/>
          <p:cNvSpPr txBox="1">
            <a:spLocks noGrp="1"/>
          </p:cNvSpPr>
          <p:nvPr/>
        </p:nvSpPr>
        <p:spPr bwMode="auto">
          <a:xfrm>
            <a:off x="3884613" y="8685213"/>
            <a:ext cx="2971800" cy="457200"/>
          </a:xfrm>
          <a:prstGeom prst="rect">
            <a:avLst/>
          </a:prstGeom>
          <a:noFill/>
          <a:ln w="9525" algn="ctr">
            <a:noFill/>
            <a:miter lim="800000"/>
            <a:headEnd/>
            <a:tailEnd/>
          </a:ln>
        </p:spPr>
        <p:txBody>
          <a:bodyPr anchor="b"/>
          <a:lstStyle/>
          <a:p>
            <a:pPr algn="r"/>
            <a:fld id="{484CF40C-8BAE-4DD5-A7C4-41BA5084A3B3}" type="slidenum">
              <a:rPr lang="en-US" altLang="ja-JP" sz="1200"/>
              <a:pPr algn="r"/>
              <a:t>9</a:t>
            </a:fld>
            <a:endParaRPr lang="en-US" altLang="ja-JP"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p>
            <a:fld id="{F1DFD213-DC2C-43DC-8945-39760C0DCC74}" type="slidenum">
              <a:rPr lang="en-US" altLang="ja-JP" smtClean="0"/>
              <a:pPr/>
              <a:t>10</a:t>
            </a:fld>
            <a:endParaRPr lang="en-US" altLang="ja-JP" smtClean="0"/>
          </a:p>
        </p:txBody>
      </p:sp>
      <p:sp>
        <p:nvSpPr>
          <p:cNvPr id="216066" name="図形 4"/>
          <p:cNvSpPr txBox="1">
            <a:spLocks noGrp="1" noChangeArrowheads="1"/>
          </p:cNvSpPr>
          <p:nvPr/>
        </p:nvSpPr>
        <p:spPr bwMode="auto">
          <a:xfrm>
            <a:off x="3884613" y="8685213"/>
            <a:ext cx="2971800" cy="457200"/>
          </a:xfrm>
          <a:prstGeom prst="rect">
            <a:avLst/>
          </a:prstGeom>
          <a:noFill/>
          <a:ln w="9525" algn="ctr">
            <a:noFill/>
            <a:miter lim="800000"/>
            <a:headEnd/>
            <a:tailEnd/>
          </a:ln>
        </p:spPr>
        <p:txBody>
          <a:bodyPr anchor="b"/>
          <a:lstStyle/>
          <a:p>
            <a:pPr algn="r"/>
            <a:fld id="{5308A6AF-3D90-4920-95D0-D57C766974F2}" type="slidenum">
              <a:rPr lang="en-US" altLang="ja-JP" sz="1200"/>
              <a:pPr algn="r"/>
              <a:t>10</a:t>
            </a:fld>
            <a:endParaRPr lang="en-US" altLang="ja-JP" sz="1200"/>
          </a:p>
        </p:txBody>
      </p:sp>
      <p:sp>
        <p:nvSpPr>
          <p:cNvPr id="216067" name="正方形/長方形 48129"/>
          <p:cNvSpPr>
            <a:spLocks noGrp="1" noRot="1" noChangeAspect="1" noChangeArrowheads="1" noTextEdit="1"/>
          </p:cNvSpPr>
          <p:nvPr>
            <p:ph type="sldImg"/>
          </p:nvPr>
        </p:nvSpPr>
        <p:spPr>
          <a:xfrm>
            <a:off x="1146175" y="685800"/>
            <a:ext cx="4570413" cy="3429000"/>
          </a:xfrm>
          <a:ln cap="flat" algn="ctr">
            <a:headEnd type="none" w="med" len="med"/>
            <a:tailEnd type="none" w="med" len="med"/>
          </a:ln>
        </p:spPr>
      </p:sp>
      <p:sp>
        <p:nvSpPr>
          <p:cNvPr id="216068" name="正方形/長方形 48130"/>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p>
            <a:fld id="{C129F68B-0621-44D0-A625-12187761BDF2}" type="slidenum">
              <a:rPr lang="en-US" altLang="ja-JP" smtClean="0"/>
              <a:pPr/>
              <a:t>11</a:t>
            </a:fld>
            <a:endParaRPr lang="en-US" altLang="ja-JP" smtClean="0"/>
          </a:p>
        </p:txBody>
      </p:sp>
      <p:sp>
        <p:nvSpPr>
          <p:cNvPr id="218114" name="図形 4"/>
          <p:cNvSpPr txBox="1">
            <a:spLocks noGrp="1" noChangeArrowheads="1"/>
          </p:cNvSpPr>
          <p:nvPr/>
        </p:nvSpPr>
        <p:spPr bwMode="auto">
          <a:xfrm>
            <a:off x="3884613" y="8685213"/>
            <a:ext cx="2971800" cy="457200"/>
          </a:xfrm>
          <a:prstGeom prst="rect">
            <a:avLst/>
          </a:prstGeom>
          <a:noFill/>
          <a:ln w="9525" algn="ctr">
            <a:noFill/>
            <a:miter lim="800000"/>
            <a:headEnd/>
            <a:tailEnd/>
          </a:ln>
        </p:spPr>
        <p:txBody>
          <a:bodyPr anchor="b"/>
          <a:lstStyle/>
          <a:p>
            <a:pPr algn="r"/>
            <a:fld id="{EFD0004C-02EC-41D5-8A5A-0FB4EFD3DEA8}" type="slidenum">
              <a:rPr lang="en-US" altLang="ja-JP" sz="1200"/>
              <a:pPr algn="r"/>
              <a:t>11</a:t>
            </a:fld>
            <a:endParaRPr lang="en-US" altLang="ja-JP" sz="1200"/>
          </a:p>
        </p:txBody>
      </p:sp>
      <p:sp>
        <p:nvSpPr>
          <p:cNvPr id="218115" name="正方形/長方形 70657"/>
          <p:cNvSpPr>
            <a:spLocks noGrp="1" noRot="1" noChangeAspect="1" noChangeArrowheads="1" noTextEdit="1"/>
          </p:cNvSpPr>
          <p:nvPr>
            <p:ph type="sldImg"/>
          </p:nvPr>
        </p:nvSpPr>
        <p:spPr>
          <a:xfrm>
            <a:off x="1146175" y="685800"/>
            <a:ext cx="4570413" cy="3429000"/>
          </a:xfrm>
          <a:ln cap="flat" algn="ctr">
            <a:headEnd type="none" w="med" len="med"/>
            <a:tailEnd type="none" w="med" len="med"/>
          </a:ln>
        </p:spPr>
      </p:sp>
      <p:sp>
        <p:nvSpPr>
          <p:cNvPr id="218116" name="正方形/長方形 70658"/>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p>
            <a:fld id="{D987DBF4-7F52-41B4-AE76-BC080AE83C61}" type="slidenum">
              <a:rPr lang="en-US" altLang="ja-JP" smtClean="0"/>
              <a:pPr/>
              <a:t>12</a:t>
            </a:fld>
            <a:endParaRPr lang="en-US" altLang="ja-JP" smtClean="0"/>
          </a:p>
        </p:txBody>
      </p:sp>
      <p:sp>
        <p:nvSpPr>
          <p:cNvPr id="220162" name="図形 4"/>
          <p:cNvSpPr txBox="1">
            <a:spLocks noGrp="1" noChangeArrowheads="1"/>
          </p:cNvSpPr>
          <p:nvPr/>
        </p:nvSpPr>
        <p:spPr bwMode="auto">
          <a:xfrm>
            <a:off x="3884613" y="8685213"/>
            <a:ext cx="2971800" cy="457200"/>
          </a:xfrm>
          <a:prstGeom prst="rect">
            <a:avLst/>
          </a:prstGeom>
          <a:noFill/>
          <a:ln w="9525" algn="ctr">
            <a:noFill/>
            <a:miter lim="800000"/>
            <a:headEnd/>
            <a:tailEnd/>
          </a:ln>
        </p:spPr>
        <p:txBody>
          <a:bodyPr anchor="b"/>
          <a:lstStyle/>
          <a:p>
            <a:pPr algn="r"/>
            <a:fld id="{E692A89D-143D-41A5-8677-C26736559941}" type="slidenum">
              <a:rPr lang="en-US" altLang="ja-JP" sz="1200"/>
              <a:pPr algn="r"/>
              <a:t>12</a:t>
            </a:fld>
            <a:endParaRPr lang="en-US" altLang="ja-JP" sz="1200"/>
          </a:p>
        </p:txBody>
      </p:sp>
      <p:sp>
        <p:nvSpPr>
          <p:cNvPr id="220163" name="正方形/長方形 72705"/>
          <p:cNvSpPr>
            <a:spLocks noGrp="1" noRot="1" noChangeAspect="1" noChangeArrowheads="1" noTextEdit="1"/>
          </p:cNvSpPr>
          <p:nvPr>
            <p:ph type="sldImg"/>
          </p:nvPr>
        </p:nvSpPr>
        <p:spPr>
          <a:xfrm>
            <a:off x="1146175" y="685800"/>
            <a:ext cx="4570413" cy="3429000"/>
          </a:xfrm>
          <a:ln cap="flat" algn="ctr">
            <a:headEnd type="none" w="med" len="med"/>
            <a:tailEnd type="none" w="med" len="med"/>
          </a:ln>
        </p:spPr>
      </p:sp>
      <p:sp>
        <p:nvSpPr>
          <p:cNvPr id="220164" name="正方形/長方形 72706"/>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p:spPr>
        <p:txBody>
          <a:bodyPr/>
          <a:lstStyle/>
          <a:p>
            <a:fld id="{744E7E9F-D35D-4852-8D88-E0B5CAE04254}" type="slidenum">
              <a:rPr lang="en-US" altLang="ja-JP" smtClean="0"/>
              <a:pPr/>
              <a:t>13</a:t>
            </a:fld>
            <a:endParaRPr lang="en-US" altLang="ja-JP" smtClean="0"/>
          </a:p>
        </p:txBody>
      </p:sp>
      <p:sp>
        <p:nvSpPr>
          <p:cNvPr id="222210" name="正方形/長方形 44032"/>
          <p:cNvSpPr>
            <a:spLocks noGrp="1" noRot="1" noChangeAspect="1" noTextEdit="1"/>
          </p:cNvSpPr>
          <p:nvPr>
            <p:ph type="sldImg"/>
          </p:nvPr>
        </p:nvSpPr>
        <p:spPr>
          <a:xfrm>
            <a:off x="1146175" y="685800"/>
            <a:ext cx="4570413" cy="3429000"/>
          </a:xfrm>
          <a:ln cap="flat" algn="ctr">
            <a:headEnd type="none" w="med" len="med"/>
            <a:tailEnd type="none" w="med" len="med"/>
          </a:ln>
        </p:spPr>
      </p:sp>
      <p:sp>
        <p:nvSpPr>
          <p:cNvPr id="222211" name="正方形/長方形 44033"/>
          <p:cNvSpPr>
            <a:spLocks noGrp="1"/>
          </p:cNvSpPr>
          <p:nvPr>
            <p:ph type="body" idx="1"/>
          </p:nvPr>
        </p:nvSpPr>
        <p:spPr>
          <a:noFill/>
          <a:ln/>
        </p:spPr>
        <p:txBody>
          <a:bodyPr/>
          <a:lstStyle/>
          <a:p>
            <a:pPr eaLnBrk="1" hangingPunct="1">
              <a:spcBef>
                <a:spcPct val="0"/>
              </a:spcBef>
            </a:pPr>
            <a:endParaRPr lang="ja-JP" altLang="ja-JP" smtClean="0">
              <a:latin typeface="Calibri" pitchFamily="34" charset="0"/>
            </a:endParaRPr>
          </a:p>
        </p:txBody>
      </p:sp>
      <p:sp>
        <p:nvSpPr>
          <p:cNvPr id="222212" name="図形 3"/>
          <p:cNvSpPr txBox="1">
            <a:spLocks noGrp="1"/>
          </p:cNvSpPr>
          <p:nvPr/>
        </p:nvSpPr>
        <p:spPr bwMode="auto">
          <a:xfrm>
            <a:off x="3884613" y="8685213"/>
            <a:ext cx="2971800" cy="457200"/>
          </a:xfrm>
          <a:prstGeom prst="rect">
            <a:avLst/>
          </a:prstGeom>
          <a:noFill/>
          <a:ln w="9525" algn="ctr">
            <a:noFill/>
            <a:miter lim="800000"/>
            <a:headEnd/>
            <a:tailEnd/>
          </a:ln>
        </p:spPr>
        <p:txBody>
          <a:bodyPr anchor="b"/>
          <a:lstStyle/>
          <a:p>
            <a:pPr algn="r"/>
            <a:fld id="{EA4DA004-072C-4271-ABB5-55160AB12982}" type="slidenum">
              <a:rPr lang="en-US" altLang="ja-JP" sz="1200"/>
              <a:pPr algn="r"/>
              <a:t>13</a:t>
            </a:fld>
            <a:endParaRPr lang="en-US" altLang="ja-JP"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p:spPr>
        <p:txBody>
          <a:bodyPr/>
          <a:lstStyle/>
          <a:p>
            <a:fld id="{E3094CDC-B33B-4A1E-B889-CF957BAFAB09}" type="slidenum">
              <a:rPr lang="en-US" altLang="ja-JP" smtClean="0"/>
              <a:pPr/>
              <a:t>14</a:t>
            </a:fld>
            <a:endParaRPr lang="en-US" altLang="ja-JP" smtClean="0"/>
          </a:p>
        </p:txBody>
      </p:sp>
      <p:sp>
        <p:nvSpPr>
          <p:cNvPr id="224258" name="図形 4"/>
          <p:cNvSpPr txBox="1">
            <a:spLocks noGrp="1" noChangeArrowheads="1"/>
          </p:cNvSpPr>
          <p:nvPr/>
        </p:nvSpPr>
        <p:spPr bwMode="auto">
          <a:xfrm>
            <a:off x="3884613" y="8685213"/>
            <a:ext cx="2971800" cy="457200"/>
          </a:xfrm>
          <a:prstGeom prst="rect">
            <a:avLst/>
          </a:prstGeom>
          <a:noFill/>
          <a:ln w="9525" algn="ctr">
            <a:noFill/>
            <a:miter lim="800000"/>
            <a:headEnd/>
            <a:tailEnd/>
          </a:ln>
        </p:spPr>
        <p:txBody>
          <a:bodyPr anchor="b"/>
          <a:lstStyle/>
          <a:p>
            <a:pPr algn="r"/>
            <a:fld id="{031A89DF-C21B-4FAE-99A9-E3A58968973A}" type="slidenum">
              <a:rPr lang="en-US" altLang="ja-JP" sz="1200"/>
              <a:pPr algn="r"/>
              <a:t>14</a:t>
            </a:fld>
            <a:endParaRPr lang="en-US" altLang="ja-JP" sz="1200"/>
          </a:p>
        </p:txBody>
      </p:sp>
      <p:sp>
        <p:nvSpPr>
          <p:cNvPr id="224259" name="正方形/長方形 54273"/>
          <p:cNvSpPr>
            <a:spLocks noGrp="1" noRot="1" noChangeAspect="1" noChangeArrowheads="1" noTextEdit="1"/>
          </p:cNvSpPr>
          <p:nvPr>
            <p:ph type="sldImg"/>
          </p:nvPr>
        </p:nvSpPr>
        <p:spPr>
          <a:xfrm>
            <a:off x="1146175" y="685800"/>
            <a:ext cx="4570413" cy="3429000"/>
          </a:xfrm>
          <a:ln cap="flat" algn="ctr">
            <a:headEnd type="none" w="med" len="med"/>
            <a:tailEnd type="none" w="med" len="med"/>
          </a:ln>
        </p:spPr>
      </p:sp>
      <p:sp>
        <p:nvSpPr>
          <p:cNvPr id="224260" name="正方形/長方形 54274"/>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p:spPr>
        <p:txBody>
          <a:bodyPr/>
          <a:lstStyle/>
          <a:p>
            <a:fld id="{7F7CCA72-EC26-438F-97C5-37CE39E4A407}" type="slidenum">
              <a:rPr lang="en-US" altLang="ja-JP" smtClean="0"/>
              <a:pPr/>
              <a:t>15</a:t>
            </a:fld>
            <a:endParaRPr lang="en-US" altLang="ja-JP" smtClean="0"/>
          </a:p>
        </p:txBody>
      </p:sp>
      <p:sp>
        <p:nvSpPr>
          <p:cNvPr id="226306" name="図形 4"/>
          <p:cNvSpPr txBox="1">
            <a:spLocks noGrp="1" noChangeArrowheads="1"/>
          </p:cNvSpPr>
          <p:nvPr/>
        </p:nvSpPr>
        <p:spPr bwMode="auto">
          <a:xfrm>
            <a:off x="3884613" y="8685213"/>
            <a:ext cx="2971800" cy="457200"/>
          </a:xfrm>
          <a:prstGeom prst="rect">
            <a:avLst/>
          </a:prstGeom>
          <a:noFill/>
          <a:ln w="9525" algn="ctr">
            <a:noFill/>
            <a:miter lim="800000"/>
            <a:headEnd/>
            <a:tailEnd/>
          </a:ln>
        </p:spPr>
        <p:txBody>
          <a:bodyPr anchor="b"/>
          <a:lstStyle/>
          <a:p>
            <a:pPr algn="r"/>
            <a:fld id="{122D8F2D-E7A4-4EDE-9B41-F23296E1FFD4}" type="slidenum">
              <a:rPr lang="en-US" altLang="ja-JP" sz="1200"/>
              <a:pPr algn="r"/>
              <a:t>15</a:t>
            </a:fld>
            <a:endParaRPr lang="en-US" altLang="ja-JP" sz="1200"/>
          </a:p>
        </p:txBody>
      </p:sp>
      <p:sp>
        <p:nvSpPr>
          <p:cNvPr id="226307" name="正方形/長方形 55297"/>
          <p:cNvSpPr>
            <a:spLocks noGrp="1" noRot="1" noChangeAspect="1" noChangeArrowheads="1" noTextEdit="1"/>
          </p:cNvSpPr>
          <p:nvPr>
            <p:ph type="sldImg"/>
          </p:nvPr>
        </p:nvSpPr>
        <p:spPr>
          <a:xfrm>
            <a:off x="1146175" y="685800"/>
            <a:ext cx="4570413" cy="3429000"/>
          </a:xfrm>
          <a:ln cap="flat" algn="ctr">
            <a:headEnd type="none" w="med" len="med"/>
            <a:tailEnd type="none" w="med" len="med"/>
          </a:ln>
        </p:spPr>
      </p:sp>
      <p:sp>
        <p:nvSpPr>
          <p:cNvPr id="226308" name="正方形/長方形 55298"/>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4B97BF7-F1EB-4701-8CF4-72C8534247AF}" type="slidenum">
              <a:rPr lang="en-US" altLang="ja-JP"/>
              <a:pPr>
                <a:defRPr/>
              </a:pPr>
              <a:t>&lt;#&gt;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9D73AD4-B31B-4EE5-ADB7-A5CAF53548C2}" type="slidenum">
              <a:rPr lang="en-US" altLang="ja-JP"/>
              <a:pPr>
                <a:defRPr/>
              </a:pPr>
              <a:t>&lt;#&gt;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A7583F-C72D-4FA0-B2B9-EEAB6531505D}" type="slidenum">
              <a:rPr lang="en-US" altLang="ja-JP"/>
              <a:pPr>
                <a:defRPr/>
              </a:pPr>
              <a:t>&lt;#&gt;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83D3DCC-0B59-4AB8-88F2-000BBE393082}" type="slidenum">
              <a:rPr lang="en-US" altLang="ja-JP"/>
              <a:pPr>
                <a:defRPr/>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42ADE49-E06B-48AB-B03E-A73FEEA554E6}" type="slidenum">
              <a:rPr lang="en-US" altLang="ja-JP"/>
              <a:pPr>
                <a:defRPr/>
              </a:pPr>
              <a:t>&lt;#&gt;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113297E9-3672-4D8D-B9E9-506A39DDEC68}" type="slidenum">
              <a:rPr lang="en-US" altLang="ja-JP"/>
              <a:pPr>
                <a:defRPr/>
              </a:pPr>
              <a:t>&lt;#&gt;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01A4101-7F43-44F2-8BEF-6E0E0BC4836D}" type="slidenum">
              <a:rPr lang="en-US" altLang="ja-JP"/>
              <a:pPr>
                <a:defRPr/>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AADA41F-05EB-423C-ADBF-2B11D7FD65B6}" type="slidenum">
              <a:rPr lang="en-US" altLang="ja-JP"/>
              <a:pPr>
                <a:defRPr/>
              </a:pPr>
              <a:t>&lt;#&gt;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7158AEC-7A2F-4E1F-B01D-DB0638F14D3A}" type="slidenum">
              <a:rPr lang="en-US" altLang="ja-JP"/>
              <a:pPr>
                <a:defRPr/>
              </a:pPr>
              <a:t>&lt;#&gt;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C4EFD8E-6643-4E4C-8E73-5FAD051507B2}" type="slidenum">
              <a:rPr lang="en-US" altLang="ja-JP"/>
              <a:pPr>
                <a:defRPr/>
              </a:pPr>
              <a:t>&lt;#&gt;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27FBFD0-C1F6-4F22-8843-DDB689B369F1}" type="slidenum">
              <a:rPr lang="en-US" altLang="ja-JP"/>
              <a:pPr>
                <a:defRPr/>
              </a:pPr>
              <a:t>&lt;#&gt;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0AC7FFB-90C3-4DA3-A4DC-659DDBF116F1}" type="slidenum">
              <a:rPr lang="en-US" altLang="ja-JP"/>
              <a:pPr>
                <a:defRPr/>
              </a:pPr>
              <a:t>&lt;#&gt;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C1721A8-3737-4881-BA33-5F57B67A1A2B}" type="slidenum">
              <a:rPr lang="en-US" altLang="ja-JP"/>
              <a:pPr>
                <a:defRPr/>
              </a:pPr>
              <a:t>&lt;#&gt;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AA2D612-636C-4D16-ADF0-DF0841135AE0}" type="slidenum">
              <a:rPr lang="en-US" altLang="ja-JP"/>
              <a:pPr>
                <a:defRPr/>
              </a:pPr>
              <a:t>&lt;#&gt;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C21F82A-86C3-4235-ADC0-6B7F43FDE884}" type="slidenum">
              <a:rPr lang="en-US" altLang="ja-JP"/>
              <a:pPr>
                <a:defRPr/>
              </a:pPr>
              <a:t>&lt;#&gt;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20226A67-F7ED-4230-A362-733DA64CC294}"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 id="2147483649"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0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oleObject" Target="../embeddings/oleObject15.bin"/></Relationships>
</file>

<file path=ppt/slides/_rels/slide10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xml"/><Relationship Id="rId1" Type="http://schemas.openxmlformats.org/officeDocument/2006/relationships/video" Target="file:///D:\&#31105;&#29017;&#12473;&#12521;&#12452;&#12489;&#12289;&#12499;&#12487;&#12458;\&#12499;&#12487;&#12458;\&#12479;&#12540;&#12523;.mp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1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wmf"/><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5.xml"/><Relationship Id="rId5" Type="http://schemas.openxmlformats.org/officeDocument/2006/relationships/image" Target="../media/image106.jpeg"/><Relationship Id="rId4" Type="http://schemas.openxmlformats.org/officeDocument/2006/relationships/image" Target="../media/image105.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1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9.bin"/></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Users\Harada\Documents\&#31105;&#29017;&#12473;&#12521;&#12452;&#12489;&#12289;&#12499;&#12487;&#12458;&#65288;H23.6.15&#65289;\&#12499;&#12487;&#12458;\CMtarget.mpg" TargetMode="Externa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8.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Office_Excel_97-2003_______1.xls"/><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file:///C:\Documents%20and%20Settings\Harada\Local%20Settings\Temporary%20Internet%20Files\Content.IE5\SC8I42E2\&#20381;&#23384;&#12434;&#27083;&#25104;&#12377;&#12427;3&#35201;&#32032;.jpg" TargetMode="External"/><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amazon.co.jp/gp/product/images/4413042808/ref=dp_image_z_0?ie=UTF8&amp;n=465392&amp;s=books"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amazon.co.jp/gp/reader/4798029173/ref=sib_dp_pt#reader-link"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rd.yahoo.co.jp/IMG/r=8/ig=388x617/id=b832d0cd4a5c156a/l=ri/da=g/tid=MMSI01_01/q=%E3%81%9F%E3%81%B0%E3%81%93%E3%80%80%E8%AD%A6%E5%91%8A%E8%A1%A8%E7%A4%BA/SIG=12ipfldv5/EXP=1168308251/*-http:/www.kitahotaru.com/xoops/modules/myalbum/photos/113.jpg"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a:xfrm>
            <a:off x="684213" y="836613"/>
            <a:ext cx="7772400" cy="2763837"/>
          </a:xfrm>
        </p:spPr>
        <p:txBody>
          <a:bodyPr/>
          <a:lstStyle/>
          <a:p>
            <a:pPr eaLnBrk="1" hangingPunct="1"/>
            <a:r>
              <a:rPr lang="ja-JP" altLang="en-US" sz="6000" b="1" smtClean="0"/>
              <a:t>健康教育の実践</a:t>
            </a:r>
            <a:br>
              <a:rPr lang="ja-JP" altLang="en-US" sz="6000" b="1" smtClean="0"/>
            </a:br>
            <a:r>
              <a:rPr lang="ja-JP" altLang="en-US" sz="6000" b="1" smtClean="0"/>
              <a:t/>
            </a:r>
            <a:br>
              <a:rPr lang="ja-JP" altLang="en-US" sz="6000" b="1" smtClean="0"/>
            </a:br>
            <a:r>
              <a:rPr lang="ja-JP" altLang="en-US" sz="3200" b="1" smtClean="0"/>
              <a:t>喫煙問題を中心に行動変容について考える </a:t>
            </a:r>
          </a:p>
        </p:txBody>
      </p:sp>
      <p:sp>
        <p:nvSpPr>
          <p:cNvPr id="18434" name="Rectangle 3"/>
          <p:cNvSpPr>
            <a:spLocks noGrp="1" noChangeArrowheads="1"/>
          </p:cNvSpPr>
          <p:nvPr>
            <p:ph type="subTitle" idx="1"/>
          </p:nvPr>
        </p:nvSpPr>
        <p:spPr>
          <a:xfrm>
            <a:off x="1331913" y="4149725"/>
            <a:ext cx="6400800" cy="1752600"/>
          </a:xfrm>
        </p:spPr>
        <p:txBody>
          <a:bodyPr/>
          <a:lstStyle/>
          <a:p>
            <a:pPr eaLnBrk="1" hangingPunct="1"/>
            <a:r>
              <a:rPr lang="ja-JP" altLang="en-US" b="1" smtClean="0"/>
              <a:t>医療法人社団　碧水会</a:t>
            </a:r>
          </a:p>
          <a:p>
            <a:pPr eaLnBrk="1" hangingPunct="1"/>
            <a:r>
              <a:rPr lang="ja-JP" altLang="en-US" b="1" smtClean="0"/>
              <a:t>長谷川病院　精神科</a:t>
            </a:r>
          </a:p>
          <a:p>
            <a:pPr eaLnBrk="1" hangingPunct="1"/>
            <a:r>
              <a:rPr lang="ja-JP" altLang="en-US" b="1" smtClean="0"/>
              <a:t>原田　久</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8852" name="Object 1"/>
          <p:cNvGraphicFramePr>
            <a:graphicFrameLocks noChangeAspect="1"/>
          </p:cNvGraphicFramePr>
          <p:nvPr/>
        </p:nvGraphicFramePr>
        <p:xfrm>
          <a:off x="1714500" y="2643188"/>
          <a:ext cx="5629275" cy="419100"/>
        </p:xfrm>
        <a:graphic>
          <a:graphicData uri="http://schemas.openxmlformats.org/presentationml/2006/ole">
            <p:oleObj spid="_x0000_s215042" name="花子フォトレタッチ 1.0 /R.1" r:id="rId4" imgW="27209524" imgH="3057143" progId="">
              <p:embed/>
            </p:oleObj>
          </a:graphicData>
        </a:graphic>
      </p:graphicFrame>
      <p:sp>
        <p:nvSpPr>
          <p:cNvPr id="78853" name="TextBox 78852"/>
          <p:cNvSpPr txBox="1">
            <a:spLocks noChangeArrowheads="1"/>
          </p:cNvSpPr>
          <p:nvPr/>
        </p:nvSpPr>
        <p:spPr bwMode="auto">
          <a:xfrm>
            <a:off x="906463" y="4572000"/>
            <a:ext cx="7854950" cy="1165225"/>
          </a:xfrm>
          <a:prstGeom prst="rect">
            <a:avLst/>
          </a:prstGeom>
          <a:noFill/>
          <a:ln w="9525">
            <a:noFill/>
            <a:miter lim="800000"/>
            <a:headEnd/>
            <a:tailEnd/>
          </a:ln>
        </p:spPr>
        <p:txBody>
          <a:bodyPr lIns="91429" tIns="45714" rIns="91429" bIns="45714">
            <a:spAutoFit/>
          </a:bodyPr>
          <a:lstStyle/>
          <a:p>
            <a:pPr eaLnBrk="0" hangingPunct="0">
              <a:spcBef>
                <a:spcPct val="50000"/>
              </a:spcBef>
            </a:pPr>
            <a:r>
              <a:rPr lang="ja-JP" altLang="en-US" sz="2900" b="1">
                <a:latin typeface="Times New Roman" pitchFamily="18" charset="0"/>
              </a:rPr>
              <a:t>一度火をつけると、たばこが消えるまで数十年！</a:t>
            </a:r>
          </a:p>
          <a:p>
            <a:pPr eaLnBrk="0" hangingPunct="0">
              <a:spcBef>
                <a:spcPct val="50000"/>
              </a:spcBef>
            </a:pPr>
            <a:r>
              <a:rPr lang="ja-JP" altLang="en-US" sz="2900" b="1">
                <a:latin typeface="Times New Roman" pitchFamily="18" charset="0"/>
              </a:rPr>
              <a:t>命が先に燃え尽きることもある</a:t>
            </a:r>
          </a:p>
        </p:txBody>
      </p:sp>
      <p:sp>
        <p:nvSpPr>
          <p:cNvPr id="215044" name="Rectangle 4"/>
          <p:cNvSpPr>
            <a:spLocks noGrp="1" noChangeArrowheads="1"/>
          </p:cNvSpPr>
          <p:nvPr>
            <p:ph type="title"/>
          </p:nvPr>
        </p:nvSpPr>
        <p:spPr>
          <a:xfrm>
            <a:off x="401638" y="388938"/>
            <a:ext cx="8491537" cy="1166812"/>
          </a:xfrm>
        </p:spPr>
        <p:txBody>
          <a:bodyPr/>
          <a:lstStyle/>
          <a:p>
            <a:pPr eaLnBrk="1" hangingPunct="1"/>
            <a:r>
              <a:rPr lang="ja-JP" altLang="en-US" sz="5400" b="1" smtClean="0"/>
              <a:t>名前とカタチに騙されるな！</a:t>
            </a:r>
          </a:p>
        </p:txBody>
      </p:sp>
      <p:sp>
        <p:nvSpPr>
          <p:cNvPr id="215045" name="Text Box 5"/>
          <p:cNvSpPr txBox="1">
            <a:spLocks noChangeArrowheads="1"/>
          </p:cNvSpPr>
          <p:nvPr/>
        </p:nvSpPr>
        <p:spPr bwMode="auto">
          <a:xfrm>
            <a:off x="5292725" y="5916613"/>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2000"/>
                                  </p:stCondLst>
                                  <p:childTnLst>
                                    <p:set>
                                      <p:cBhvr>
                                        <p:cTn id="6" dur="1" fill="hold">
                                          <p:stCondLst>
                                            <p:cond delay="0"/>
                                          </p:stCondLst>
                                        </p:cTn>
                                        <p:tgtEl>
                                          <p:spTgt spid="78852"/>
                                        </p:tgtEl>
                                        <p:attrNameLst>
                                          <p:attrName>style.visibility</p:attrName>
                                        </p:attrNameLst>
                                      </p:cBhvr>
                                      <p:to>
                                        <p:strVal val="visible"/>
                                      </p:to>
                                    </p:set>
                                    <p:anim calcmode="lin" valueType="num">
                                      <p:cBhvr additive="base">
                                        <p:cTn id="7" dur="5000" fill="hold"/>
                                        <p:tgtEl>
                                          <p:spTgt spid="78852"/>
                                        </p:tgtEl>
                                        <p:attrNameLst>
                                          <p:attrName>ppt_x</p:attrName>
                                        </p:attrNameLst>
                                      </p:cBhvr>
                                      <p:tavLst>
                                        <p:tav tm="0">
                                          <p:val>
                                            <p:strVal val="#ppt_x"/>
                                          </p:val>
                                        </p:tav>
                                        <p:tav tm="100000">
                                          <p:val>
                                            <p:strVal val="#ppt_x"/>
                                          </p:val>
                                        </p:tav>
                                      </p:tavLst>
                                    </p:anim>
                                    <p:anim calcmode="lin" valueType="num">
                                      <p:cBhvr additive="base">
                                        <p:cTn id="8" dur="5000" fill="hold"/>
                                        <p:tgtEl>
                                          <p:spTgt spid="78852"/>
                                        </p:tgtEl>
                                        <p:attrNameLst>
                                          <p:attrName>ppt_y</p:attrName>
                                        </p:attrNameLst>
                                      </p:cBhvr>
                                      <p:tavLst>
                                        <p:tav tm="0">
                                          <p:val>
                                            <p:strVal val="1+#ppt_h/2"/>
                                          </p:val>
                                        </p:tav>
                                        <p:tav tm="100000">
                                          <p:val>
                                            <p:strVal val="#ppt_y"/>
                                          </p:val>
                                        </p:tav>
                                      </p:tavLst>
                                    </p:anim>
                                  </p:childTnLst>
                                </p:cTn>
                              </p:par>
                            </p:childTnLst>
                          </p:cTn>
                        </p:par>
                        <p:par>
                          <p:cTn id="9" fill="hold">
                            <p:stCondLst>
                              <p:cond delay="7000"/>
                            </p:stCondLst>
                            <p:childTnLst>
                              <p:par>
                                <p:cTn id="10" presetID="2" presetClass="entr" presetSubtype="2" fill="hold" grpId="0" nodeType="afterEffect">
                                  <p:stCondLst>
                                    <p:cond delay="2000"/>
                                  </p:stCondLst>
                                  <p:childTnLst>
                                    <p:set>
                                      <p:cBhvr>
                                        <p:cTn id="11" dur="1" fill="hold">
                                          <p:stCondLst>
                                            <p:cond delay="0"/>
                                          </p:stCondLst>
                                        </p:cTn>
                                        <p:tgtEl>
                                          <p:spTgt spid="78853"/>
                                        </p:tgtEl>
                                        <p:attrNameLst>
                                          <p:attrName>style.visibility</p:attrName>
                                        </p:attrNameLst>
                                      </p:cBhvr>
                                      <p:to>
                                        <p:strVal val="visible"/>
                                      </p:to>
                                    </p:set>
                                    <p:anim calcmode="lin" valueType="num">
                                      <p:cBhvr additive="base">
                                        <p:cTn id="12" dur="500" fill="hold"/>
                                        <p:tgtEl>
                                          <p:spTgt spid="78853"/>
                                        </p:tgtEl>
                                        <p:attrNameLst>
                                          <p:attrName>ppt_x</p:attrName>
                                        </p:attrNameLst>
                                      </p:cBhvr>
                                      <p:tavLst>
                                        <p:tav tm="0">
                                          <p:val>
                                            <p:strVal val="1+#ppt_w/2"/>
                                          </p:val>
                                        </p:tav>
                                        <p:tav tm="100000">
                                          <p:val>
                                            <p:strVal val="#ppt_x"/>
                                          </p:val>
                                        </p:tav>
                                      </p:tavLst>
                                    </p:anim>
                                    <p:anim calcmode="lin" valueType="num">
                                      <p:cBhvr additive="base">
                                        <p:cTn id="13"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p:nvPr>
        </p:nvSpPr>
        <p:spPr/>
        <p:txBody>
          <a:bodyPr/>
          <a:lstStyle/>
          <a:p>
            <a:pPr eaLnBrk="1" hangingPunct="1"/>
            <a:r>
              <a:rPr lang="en-US" altLang="ja-JP" sz="4000" smtClean="0"/>
              <a:t>4</a:t>
            </a:r>
            <a:r>
              <a:rPr lang="ja-JP" altLang="en-US" sz="4000" smtClean="0"/>
              <a:t>リットル入りのバケツと</a:t>
            </a:r>
            <a:br>
              <a:rPr lang="ja-JP" altLang="en-US" sz="4000" smtClean="0"/>
            </a:br>
            <a:r>
              <a:rPr lang="en-US" altLang="ja-JP" sz="4000" smtClean="0"/>
              <a:t>500</a:t>
            </a:r>
            <a:r>
              <a:rPr lang="ja-JP" altLang="en-US" sz="4000" smtClean="0"/>
              <a:t>ミリリットルのコップ</a:t>
            </a:r>
          </a:p>
        </p:txBody>
      </p:sp>
      <p:pic>
        <p:nvPicPr>
          <p:cNvPr id="356354" name="Picture 3" descr="128-16"/>
          <p:cNvPicPr>
            <a:picLocks noChangeAspect="1" noChangeArrowheads="1"/>
          </p:cNvPicPr>
          <p:nvPr/>
        </p:nvPicPr>
        <p:blipFill>
          <a:blip r:embed="rId2" cstate="print"/>
          <a:srcRect/>
          <a:stretch>
            <a:fillRect/>
          </a:stretch>
        </p:blipFill>
        <p:spPr bwMode="auto">
          <a:xfrm>
            <a:off x="900113" y="1700213"/>
            <a:ext cx="4013200" cy="4248150"/>
          </a:xfrm>
          <a:prstGeom prst="rect">
            <a:avLst/>
          </a:prstGeom>
          <a:noFill/>
          <a:ln w="9525">
            <a:noFill/>
            <a:miter lim="800000"/>
            <a:headEnd/>
            <a:tailEnd/>
          </a:ln>
        </p:spPr>
      </p:pic>
      <p:pic>
        <p:nvPicPr>
          <p:cNvPr id="356355" name="Picture 4" descr="ARBI-00-1"/>
          <p:cNvPicPr>
            <a:picLocks noChangeAspect="1" noChangeArrowheads="1"/>
          </p:cNvPicPr>
          <p:nvPr/>
        </p:nvPicPr>
        <p:blipFill>
          <a:blip r:embed="rId3" cstate="print"/>
          <a:srcRect/>
          <a:stretch>
            <a:fillRect/>
          </a:stretch>
        </p:blipFill>
        <p:spPr bwMode="auto">
          <a:xfrm>
            <a:off x="5580063" y="2498725"/>
            <a:ext cx="2663825" cy="2663825"/>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215900" y="304800"/>
            <a:ext cx="8567738" cy="661988"/>
          </a:xfrm>
        </p:spPr>
        <p:txBody>
          <a:bodyPr lIns="90487" tIns="44450" rIns="90487" bIns="44450"/>
          <a:lstStyle/>
          <a:p>
            <a:pPr eaLnBrk="1" hangingPunct="1"/>
            <a:r>
              <a:rPr lang="ja-JP" altLang="en-US" sz="1800" smtClean="0"/>
              <a:t>のぞみ</a:t>
            </a:r>
            <a:r>
              <a:rPr lang="en-US" altLang="ja-JP" sz="1800" smtClean="0"/>
              <a:t>N700</a:t>
            </a:r>
            <a:r>
              <a:rPr lang="ja-JP" altLang="en-US" sz="1800" smtClean="0"/>
              <a:t>の喫煙室からの漏れの原因</a:t>
            </a:r>
            <a:r>
              <a:rPr lang="ja-JP" altLang="en-US" sz="4000" smtClean="0"/>
              <a:t/>
            </a:r>
            <a:br>
              <a:rPr lang="ja-JP" altLang="en-US" sz="4000" smtClean="0"/>
            </a:br>
            <a:r>
              <a:rPr lang="ja-JP" altLang="en-US" sz="2800" smtClean="0"/>
              <a:t>喫煙終了後にも呼出されるタバコ煙の粒子状成分</a:t>
            </a:r>
            <a:endParaRPr lang="ja-JP" altLang="en-US" sz="4000" smtClean="0"/>
          </a:p>
        </p:txBody>
      </p:sp>
      <p:pic>
        <p:nvPicPr>
          <p:cNvPr id="357378" name="Picture 3"/>
          <p:cNvPicPr>
            <a:picLocks noGrp="1" noChangeAspect="1" noChangeArrowheads="1"/>
          </p:cNvPicPr>
          <p:nvPr>
            <p:ph type="body" idx="4294967295"/>
          </p:nvPr>
        </p:nvPicPr>
        <p:blipFill>
          <a:blip r:embed="rId3" cstate="print"/>
          <a:srcRect/>
          <a:stretch>
            <a:fillRect/>
          </a:stretch>
        </p:blipFill>
        <p:spPr>
          <a:xfrm>
            <a:off x="101600" y="1249363"/>
            <a:ext cx="4876800" cy="4114800"/>
          </a:xfrm>
          <a:ln cap="flat">
            <a:solidFill>
              <a:schemeClr val="tx1"/>
            </a:solidFill>
          </a:ln>
        </p:spPr>
      </p:pic>
      <p:pic>
        <p:nvPicPr>
          <p:cNvPr id="357379" name="Picture 4"/>
          <p:cNvPicPr>
            <a:picLocks noChangeAspect="1" noChangeArrowheads="1"/>
          </p:cNvPicPr>
          <p:nvPr/>
        </p:nvPicPr>
        <p:blipFill>
          <a:blip r:embed="rId4" cstate="print"/>
          <a:srcRect/>
          <a:stretch>
            <a:fillRect/>
          </a:stretch>
        </p:blipFill>
        <p:spPr bwMode="auto">
          <a:xfrm>
            <a:off x="4502150" y="1066800"/>
            <a:ext cx="4354513" cy="4495800"/>
          </a:xfrm>
          <a:prstGeom prst="rect">
            <a:avLst/>
          </a:prstGeom>
          <a:noFill/>
          <a:ln w="12700">
            <a:noFill/>
            <a:miter lim="800000"/>
            <a:headEnd/>
            <a:tailEnd/>
          </a:ln>
        </p:spPr>
      </p:pic>
      <p:sp>
        <p:nvSpPr>
          <p:cNvPr id="357380" name="Line 5"/>
          <p:cNvSpPr>
            <a:spLocks noChangeShapeType="1"/>
          </p:cNvSpPr>
          <p:nvPr/>
        </p:nvSpPr>
        <p:spPr bwMode="auto">
          <a:xfrm>
            <a:off x="5284788" y="1804988"/>
            <a:ext cx="0" cy="481012"/>
          </a:xfrm>
          <a:prstGeom prst="line">
            <a:avLst/>
          </a:prstGeom>
          <a:noFill/>
          <a:ln w="57150">
            <a:solidFill>
              <a:srgbClr val="FF0000"/>
            </a:solidFill>
            <a:round/>
            <a:headEnd/>
            <a:tailEnd type="triangle" w="med" len="med"/>
          </a:ln>
        </p:spPr>
        <p:txBody>
          <a:bodyPr wrap="none" anchor="ctr"/>
          <a:lstStyle/>
          <a:p>
            <a:endParaRPr lang="ja-JP" altLang="en-US"/>
          </a:p>
        </p:txBody>
      </p:sp>
      <p:sp>
        <p:nvSpPr>
          <p:cNvPr id="357381" name="Rectangle 6"/>
          <p:cNvSpPr>
            <a:spLocks noChangeArrowheads="1"/>
          </p:cNvSpPr>
          <p:nvPr/>
        </p:nvSpPr>
        <p:spPr bwMode="auto">
          <a:xfrm>
            <a:off x="250825" y="5734050"/>
            <a:ext cx="8693150" cy="519113"/>
          </a:xfrm>
          <a:prstGeom prst="rect">
            <a:avLst/>
          </a:prstGeom>
          <a:noFill/>
          <a:ln w="12700">
            <a:noFill/>
            <a:miter lim="800000"/>
            <a:headEnd/>
            <a:tailEnd/>
          </a:ln>
        </p:spPr>
        <p:txBody>
          <a:bodyPr>
            <a:spAutoFit/>
          </a:bodyPr>
          <a:lstStyle/>
          <a:p>
            <a:pPr eaLnBrk="0" hangingPunct="0"/>
            <a:r>
              <a:rPr lang="ja-JP" altLang="en-US" sz="2800">
                <a:latin typeface="ＭＳ ゴシック" pitchFamily="49" charset="-128"/>
                <a:ea typeface="ＭＳ ゴシック" pitchFamily="49" charset="-128"/>
              </a:rPr>
              <a:t>喫煙後、数十回分の呼気から粒子状物質を検出</a:t>
            </a:r>
            <a:endParaRPr lang="ja-JP" altLang="en-US" sz="3600">
              <a:latin typeface="ＭＳ ゴシック" pitchFamily="49" charset="-128"/>
              <a:ea typeface="ＭＳ ゴシック" pitchFamily="49" charset="-128"/>
            </a:endParaRPr>
          </a:p>
        </p:txBody>
      </p:sp>
      <p:sp>
        <p:nvSpPr>
          <p:cNvPr id="357382" name="Rectangle 7"/>
          <p:cNvSpPr>
            <a:spLocks noChangeArrowheads="1"/>
          </p:cNvSpPr>
          <p:nvPr/>
        </p:nvSpPr>
        <p:spPr bwMode="auto">
          <a:xfrm>
            <a:off x="6027738" y="1543050"/>
            <a:ext cx="2597150" cy="396875"/>
          </a:xfrm>
          <a:prstGeom prst="rect">
            <a:avLst/>
          </a:prstGeom>
          <a:noFill/>
          <a:ln w="12700">
            <a:noFill/>
            <a:miter lim="800000"/>
            <a:headEnd/>
            <a:tailEnd/>
          </a:ln>
        </p:spPr>
        <p:txBody>
          <a:bodyPr wrap="none">
            <a:spAutoFit/>
          </a:bodyPr>
          <a:lstStyle/>
          <a:p>
            <a:pPr eaLnBrk="0" hangingPunct="0"/>
            <a:r>
              <a:rPr lang="ja-JP" altLang="en-US" sz="2000">
                <a:solidFill>
                  <a:srgbClr val="0108C1"/>
                </a:solidFill>
                <a:latin typeface="ＭＳ ゴシック" pitchFamily="49" charset="-128"/>
                <a:ea typeface="ＭＳ ゴシック" pitchFamily="49" charset="-128"/>
              </a:rPr>
              <a:t>喫煙終了後、</a:t>
            </a:r>
            <a:r>
              <a:rPr lang="en-US" altLang="ja-JP" sz="2000">
                <a:solidFill>
                  <a:srgbClr val="0108C1"/>
                </a:solidFill>
                <a:latin typeface="ＭＳ ゴシック" pitchFamily="49" charset="-128"/>
                <a:ea typeface="ＭＳ ゴシック" pitchFamily="49" charset="-128"/>
              </a:rPr>
              <a:t>1</a:t>
            </a:r>
            <a:r>
              <a:rPr lang="ja-JP" altLang="en-US" sz="2000">
                <a:solidFill>
                  <a:srgbClr val="0108C1"/>
                </a:solidFill>
                <a:latin typeface="ＭＳ ゴシック" pitchFamily="49" charset="-128"/>
                <a:ea typeface="ＭＳ ゴシック" pitchFamily="49" charset="-128"/>
              </a:rPr>
              <a:t>呼吸目</a:t>
            </a:r>
          </a:p>
        </p:txBody>
      </p:sp>
      <p:sp>
        <p:nvSpPr>
          <p:cNvPr id="357383" name="Rectangle 8"/>
          <p:cNvSpPr>
            <a:spLocks noChangeArrowheads="1"/>
          </p:cNvSpPr>
          <p:nvPr/>
        </p:nvSpPr>
        <p:spPr bwMode="auto">
          <a:xfrm>
            <a:off x="5757863" y="2381250"/>
            <a:ext cx="1073150" cy="396875"/>
          </a:xfrm>
          <a:prstGeom prst="rect">
            <a:avLst/>
          </a:prstGeom>
          <a:noFill/>
          <a:ln w="12700">
            <a:noFill/>
            <a:miter lim="800000"/>
            <a:headEnd/>
            <a:tailEnd/>
          </a:ln>
        </p:spPr>
        <p:txBody>
          <a:bodyPr wrap="none">
            <a:spAutoFit/>
          </a:bodyPr>
          <a:lstStyle/>
          <a:p>
            <a:pPr eaLnBrk="0" hangingPunct="0"/>
            <a:r>
              <a:rPr lang="en-US" altLang="ja-JP" sz="2000">
                <a:solidFill>
                  <a:srgbClr val="0108C1"/>
                </a:solidFill>
                <a:latin typeface="ＭＳ ゴシック" pitchFamily="49" charset="-128"/>
                <a:ea typeface="ＭＳ ゴシック" pitchFamily="49" charset="-128"/>
              </a:rPr>
              <a:t>2</a:t>
            </a:r>
            <a:r>
              <a:rPr lang="ja-JP" altLang="en-US" sz="2000">
                <a:solidFill>
                  <a:srgbClr val="0108C1"/>
                </a:solidFill>
                <a:latin typeface="ＭＳ ゴシック" pitchFamily="49" charset="-128"/>
                <a:ea typeface="ＭＳ ゴシック" pitchFamily="49" charset="-128"/>
              </a:rPr>
              <a:t>呼吸目</a:t>
            </a:r>
          </a:p>
        </p:txBody>
      </p:sp>
      <p:sp>
        <p:nvSpPr>
          <p:cNvPr id="357384" name="Rectangle 9"/>
          <p:cNvSpPr>
            <a:spLocks noChangeArrowheads="1"/>
          </p:cNvSpPr>
          <p:nvPr/>
        </p:nvSpPr>
        <p:spPr bwMode="auto">
          <a:xfrm>
            <a:off x="5892800" y="3143250"/>
            <a:ext cx="1073150" cy="396875"/>
          </a:xfrm>
          <a:prstGeom prst="rect">
            <a:avLst/>
          </a:prstGeom>
          <a:noFill/>
          <a:ln w="12700">
            <a:noFill/>
            <a:miter lim="800000"/>
            <a:headEnd/>
            <a:tailEnd/>
          </a:ln>
        </p:spPr>
        <p:txBody>
          <a:bodyPr wrap="none">
            <a:spAutoFit/>
          </a:bodyPr>
          <a:lstStyle/>
          <a:p>
            <a:pPr eaLnBrk="0" hangingPunct="0"/>
            <a:r>
              <a:rPr lang="en-US" altLang="ja-JP" sz="2000">
                <a:solidFill>
                  <a:srgbClr val="0108C1"/>
                </a:solidFill>
                <a:latin typeface="ＭＳ ゴシック" pitchFamily="49" charset="-128"/>
                <a:ea typeface="ＭＳ ゴシック" pitchFamily="49" charset="-128"/>
              </a:rPr>
              <a:t>3</a:t>
            </a:r>
            <a:r>
              <a:rPr lang="ja-JP" altLang="en-US" sz="2000">
                <a:solidFill>
                  <a:srgbClr val="0108C1"/>
                </a:solidFill>
                <a:latin typeface="ＭＳ ゴシック" pitchFamily="49" charset="-128"/>
                <a:ea typeface="ＭＳ ゴシック" pitchFamily="49" charset="-128"/>
              </a:rPr>
              <a:t>呼吸目</a:t>
            </a:r>
          </a:p>
        </p:txBody>
      </p:sp>
      <p:sp>
        <p:nvSpPr>
          <p:cNvPr id="357385" name="Rectangle 10"/>
          <p:cNvSpPr>
            <a:spLocks noChangeArrowheads="1"/>
          </p:cNvSpPr>
          <p:nvPr/>
        </p:nvSpPr>
        <p:spPr bwMode="auto">
          <a:xfrm>
            <a:off x="6096000" y="3981450"/>
            <a:ext cx="1073150" cy="396875"/>
          </a:xfrm>
          <a:prstGeom prst="rect">
            <a:avLst/>
          </a:prstGeom>
          <a:noFill/>
          <a:ln w="12700">
            <a:noFill/>
            <a:miter lim="800000"/>
            <a:headEnd/>
            <a:tailEnd/>
          </a:ln>
        </p:spPr>
        <p:txBody>
          <a:bodyPr wrap="none">
            <a:spAutoFit/>
          </a:bodyPr>
          <a:lstStyle/>
          <a:p>
            <a:pPr eaLnBrk="0" hangingPunct="0"/>
            <a:r>
              <a:rPr lang="en-US" altLang="ja-JP" sz="2000">
                <a:solidFill>
                  <a:srgbClr val="0108C1"/>
                </a:solidFill>
                <a:latin typeface="ＭＳ ゴシック" pitchFamily="49" charset="-128"/>
                <a:ea typeface="ＭＳ ゴシック" pitchFamily="49" charset="-128"/>
              </a:rPr>
              <a:t>4</a:t>
            </a:r>
            <a:r>
              <a:rPr lang="ja-JP" altLang="en-US" sz="2000">
                <a:solidFill>
                  <a:srgbClr val="0108C1"/>
                </a:solidFill>
                <a:latin typeface="ＭＳ ゴシック" pitchFamily="49" charset="-128"/>
                <a:ea typeface="ＭＳ ゴシック" pitchFamily="49" charset="-128"/>
              </a:rPr>
              <a:t>呼吸目</a:t>
            </a:r>
          </a:p>
        </p:txBody>
      </p:sp>
      <p:sp>
        <p:nvSpPr>
          <p:cNvPr id="357386" name="Line 11"/>
          <p:cNvSpPr>
            <a:spLocks noChangeShapeType="1"/>
          </p:cNvSpPr>
          <p:nvPr/>
        </p:nvSpPr>
        <p:spPr bwMode="auto">
          <a:xfrm flipH="1">
            <a:off x="5554663" y="1752600"/>
            <a:ext cx="609600" cy="304800"/>
          </a:xfrm>
          <a:prstGeom prst="line">
            <a:avLst/>
          </a:prstGeom>
          <a:noFill/>
          <a:ln w="19050">
            <a:solidFill>
              <a:srgbClr val="0108C1"/>
            </a:solidFill>
            <a:round/>
            <a:headEnd/>
            <a:tailEnd type="triangle" w="med" len="med"/>
          </a:ln>
        </p:spPr>
        <p:txBody>
          <a:bodyPr wrap="none" anchor="ctr"/>
          <a:lstStyle/>
          <a:p>
            <a:endParaRPr lang="ja-JP" altLang="en-US"/>
          </a:p>
        </p:txBody>
      </p:sp>
      <p:sp>
        <p:nvSpPr>
          <p:cNvPr id="357387" name="Text Box 12"/>
          <p:cNvSpPr txBox="1">
            <a:spLocks noChangeArrowheads="1"/>
          </p:cNvSpPr>
          <p:nvPr/>
        </p:nvSpPr>
        <p:spPr bwMode="auto">
          <a:xfrm>
            <a:off x="5364163" y="6308725"/>
            <a:ext cx="3779837" cy="366713"/>
          </a:xfrm>
          <a:prstGeom prst="rect">
            <a:avLst/>
          </a:prstGeom>
          <a:noFill/>
          <a:ln w="9525">
            <a:noFill/>
            <a:miter lim="800000"/>
            <a:headEnd/>
            <a:tailEnd/>
          </a:ln>
        </p:spPr>
        <p:txBody>
          <a:bodyPr>
            <a:spAutoFit/>
          </a:bodyPr>
          <a:lstStyle/>
          <a:p>
            <a:pPr>
              <a:spcBef>
                <a:spcPct val="50000"/>
              </a:spcBef>
            </a:pPr>
            <a:r>
              <a:rPr lang="ja-JP" altLang="en-US" sz="1800">
                <a:latin typeface="Garamond" pitchFamily="18" charset="0"/>
              </a:rPr>
              <a:t>産業医科大学　大和　浩　教授</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ChangeArrowheads="1"/>
          </p:cNvSpPr>
          <p:nvPr>
            <p:ph type="title" idx="4294967295"/>
          </p:nvPr>
        </p:nvSpPr>
        <p:spPr>
          <a:xfrm>
            <a:off x="0" y="0"/>
            <a:ext cx="8801100" cy="911225"/>
          </a:xfrm>
        </p:spPr>
        <p:txBody>
          <a:bodyPr lIns="90487" tIns="44450" rIns="90487" bIns="44450"/>
          <a:lstStyle/>
          <a:p>
            <a:pPr eaLnBrk="1" hangingPunct="1"/>
            <a:r>
              <a:rPr lang="ja-JP" altLang="en-US" smtClean="0"/>
              <a:t>喫煙終了後の呼気からタバコ煙検出</a:t>
            </a:r>
            <a:br>
              <a:rPr lang="ja-JP" altLang="en-US" smtClean="0"/>
            </a:br>
            <a:r>
              <a:rPr lang="en-US" altLang="ja-JP" sz="3600" smtClean="0">
                <a:solidFill>
                  <a:schemeClr val="tx1"/>
                </a:solidFill>
              </a:rPr>
              <a:t>40</a:t>
            </a:r>
            <a:r>
              <a:rPr lang="ja-JP" altLang="en-US" sz="3600" smtClean="0">
                <a:solidFill>
                  <a:schemeClr val="tx1"/>
                </a:solidFill>
              </a:rPr>
              <a:t>呼吸＝</a:t>
            </a:r>
            <a:r>
              <a:rPr lang="en-US" altLang="ja-JP" sz="3600" smtClean="0">
                <a:solidFill>
                  <a:schemeClr val="tx1"/>
                </a:solidFill>
              </a:rPr>
              <a:t>200</a:t>
            </a:r>
            <a:r>
              <a:rPr lang="ja-JP" altLang="en-US" sz="3600" smtClean="0">
                <a:solidFill>
                  <a:schemeClr val="tx1"/>
                </a:solidFill>
              </a:rPr>
              <a:t>秒は呼気に煙粒子が含まれる</a:t>
            </a:r>
            <a:endParaRPr lang="ja-JP" altLang="en-US" smtClean="0"/>
          </a:p>
        </p:txBody>
      </p:sp>
      <p:sp>
        <p:nvSpPr>
          <p:cNvPr id="359426" name="Rectangle 3"/>
          <p:cNvSpPr>
            <a:spLocks noChangeArrowheads="1"/>
          </p:cNvSpPr>
          <p:nvPr/>
        </p:nvSpPr>
        <p:spPr bwMode="auto">
          <a:xfrm>
            <a:off x="0" y="5805488"/>
            <a:ext cx="8756650" cy="519112"/>
          </a:xfrm>
          <a:prstGeom prst="rect">
            <a:avLst/>
          </a:prstGeom>
          <a:noFill/>
          <a:ln w="12700">
            <a:noFill/>
            <a:miter lim="800000"/>
            <a:headEnd/>
            <a:tailEnd/>
          </a:ln>
        </p:spPr>
        <p:txBody>
          <a:bodyPr>
            <a:spAutoFit/>
          </a:bodyPr>
          <a:lstStyle/>
          <a:p>
            <a:pPr eaLnBrk="0" hangingPunct="0"/>
            <a:r>
              <a:rPr lang="ja-JP" altLang="en-US" sz="2800">
                <a:solidFill>
                  <a:schemeClr val="tx2"/>
                </a:solidFill>
                <a:latin typeface="ＭＳ ゴシック" pitchFamily="49" charset="-128"/>
                <a:ea typeface="ＭＳ ゴシック" pitchFamily="49" charset="-128"/>
              </a:rPr>
              <a:t>さらに、ガス状成分は洋服や口臭から数時間発生</a:t>
            </a:r>
          </a:p>
        </p:txBody>
      </p:sp>
      <p:pic>
        <p:nvPicPr>
          <p:cNvPr id="359427" name="Picture 4"/>
          <p:cNvPicPr>
            <a:picLocks noChangeAspect="1" noChangeArrowheads="1"/>
          </p:cNvPicPr>
          <p:nvPr/>
        </p:nvPicPr>
        <p:blipFill>
          <a:blip r:embed="rId3" cstate="print"/>
          <a:srcRect/>
          <a:stretch>
            <a:fillRect/>
          </a:stretch>
        </p:blipFill>
        <p:spPr bwMode="auto">
          <a:xfrm>
            <a:off x="1406525" y="1063625"/>
            <a:ext cx="5845175" cy="4686300"/>
          </a:xfrm>
          <a:prstGeom prst="rect">
            <a:avLst/>
          </a:prstGeom>
          <a:noFill/>
          <a:ln w="12700">
            <a:noFill/>
            <a:miter lim="800000"/>
            <a:headEnd/>
            <a:tailEnd/>
          </a:ln>
        </p:spPr>
      </p:pic>
      <p:sp>
        <p:nvSpPr>
          <p:cNvPr id="359428" name="Line 5"/>
          <p:cNvSpPr>
            <a:spLocks noChangeShapeType="1"/>
          </p:cNvSpPr>
          <p:nvPr/>
        </p:nvSpPr>
        <p:spPr bwMode="auto">
          <a:xfrm>
            <a:off x="2371725" y="1382713"/>
            <a:ext cx="557213" cy="1250950"/>
          </a:xfrm>
          <a:prstGeom prst="line">
            <a:avLst/>
          </a:prstGeom>
          <a:noFill/>
          <a:ln w="38100">
            <a:solidFill>
              <a:srgbClr val="FF0000"/>
            </a:solidFill>
            <a:round/>
            <a:headEnd/>
            <a:tailEnd/>
          </a:ln>
        </p:spPr>
        <p:txBody>
          <a:bodyPr wrap="none" anchor="ctr"/>
          <a:lstStyle/>
          <a:p>
            <a:endParaRPr lang="ja-JP" altLang="en-US"/>
          </a:p>
        </p:txBody>
      </p:sp>
      <p:sp>
        <p:nvSpPr>
          <p:cNvPr id="359429" name="Line 6"/>
          <p:cNvSpPr>
            <a:spLocks noChangeShapeType="1"/>
          </p:cNvSpPr>
          <p:nvPr/>
        </p:nvSpPr>
        <p:spPr bwMode="auto">
          <a:xfrm>
            <a:off x="2947988" y="2565400"/>
            <a:ext cx="1939925" cy="998538"/>
          </a:xfrm>
          <a:prstGeom prst="line">
            <a:avLst/>
          </a:prstGeom>
          <a:noFill/>
          <a:ln w="57150">
            <a:solidFill>
              <a:srgbClr val="00FF1C"/>
            </a:solidFill>
            <a:round/>
            <a:headEnd/>
            <a:tailEnd/>
          </a:ln>
        </p:spPr>
        <p:txBody>
          <a:bodyPr wrap="none" anchor="ctr"/>
          <a:lstStyle/>
          <a:p>
            <a:endParaRPr lang="ja-JP" altLang="en-US"/>
          </a:p>
        </p:txBody>
      </p:sp>
      <p:sp>
        <p:nvSpPr>
          <p:cNvPr id="359430" name="AutoShape 7"/>
          <p:cNvSpPr>
            <a:spLocks noChangeArrowheads="1"/>
          </p:cNvSpPr>
          <p:nvPr/>
        </p:nvSpPr>
        <p:spPr bwMode="auto">
          <a:xfrm>
            <a:off x="3333750" y="1095375"/>
            <a:ext cx="2641600" cy="762000"/>
          </a:xfrm>
          <a:prstGeom prst="wedgeRoundRectCallout">
            <a:avLst>
              <a:gd name="adj1" fmla="val -72958"/>
              <a:gd name="adj2" fmla="val 118750"/>
              <a:gd name="adj3" fmla="val 16667"/>
            </a:avLst>
          </a:prstGeom>
          <a:solidFill>
            <a:srgbClr val="FF0000"/>
          </a:solidFill>
          <a:ln w="12700">
            <a:solidFill>
              <a:schemeClr val="tx1"/>
            </a:solidFill>
            <a:miter lim="800000"/>
            <a:headEnd/>
            <a:tailEnd/>
          </a:ln>
        </p:spPr>
        <p:txBody>
          <a:bodyPr wrap="none" anchor="ctr"/>
          <a:lstStyle/>
          <a:p>
            <a:pPr algn="ctr" eaLnBrk="0" hangingPunct="0"/>
            <a:r>
              <a:rPr lang="ja-JP" altLang="en-US" sz="2400">
                <a:latin typeface="ＭＳ ゴシック" pitchFamily="49" charset="-128"/>
                <a:ea typeface="ＭＳ ゴシック" pitchFamily="49" charset="-128"/>
              </a:rPr>
              <a:t>上気道からの排出</a:t>
            </a:r>
          </a:p>
          <a:p>
            <a:pPr algn="ctr" eaLnBrk="0" hangingPunct="0"/>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半減期５秒</a:t>
            </a:r>
            <a:r>
              <a:rPr lang="en-US" altLang="ja-JP" sz="2400">
                <a:latin typeface="ＭＳ ゴシック" pitchFamily="49" charset="-128"/>
                <a:ea typeface="ＭＳ ゴシック" pitchFamily="49" charset="-128"/>
              </a:rPr>
              <a:t>)</a:t>
            </a:r>
          </a:p>
        </p:txBody>
      </p:sp>
      <p:sp>
        <p:nvSpPr>
          <p:cNvPr id="359431" name="AutoShape 8"/>
          <p:cNvSpPr>
            <a:spLocks noChangeArrowheads="1"/>
          </p:cNvSpPr>
          <p:nvPr/>
        </p:nvSpPr>
        <p:spPr bwMode="auto">
          <a:xfrm>
            <a:off x="4716463" y="2133600"/>
            <a:ext cx="2743200" cy="863600"/>
          </a:xfrm>
          <a:prstGeom prst="wedgeRoundRectCallout">
            <a:avLst>
              <a:gd name="adj1" fmla="val -72106"/>
              <a:gd name="adj2" fmla="val 98898"/>
              <a:gd name="adj3" fmla="val 16667"/>
            </a:avLst>
          </a:prstGeom>
          <a:solidFill>
            <a:srgbClr val="00FF19"/>
          </a:solidFill>
          <a:ln w="12700">
            <a:solidFill>
              <a:schemeClr val="tx1"/>
            </a:solidFill>
            <a:miter lim="800000"/>
            <a:headEnd/>
            <a:tailEnd/>
          </a:ln>
        </p:spPr>
        <p:txBody>
          <a:bodyPr wrap="none" anchor="ctr"/>
          <a:lstStyle/>
          <a:p>
            <a:pPr algn="ctr" eaLnBrk="0" hangingPunct="0"/>
            <a:r>
              <a:rPr lang="ja-JP" altLang="en-US" sz="2400">
                <a:solidFill>
                  <a:schemeClr val="bg2"/>
                </a:solidFill>
                <a:latin typeface="ＭＳ ゴシック" pitchFamily="49" charset="-128"/>
                <a:ea typeface="ＭＳ ゴシック" pitchFamily="49" charset="-128"/>
              </a:rPr>
              <a:t>下気道からの排出</a:t>
            </a:r>
          </a:p>
          <a:p>
            <a:pPr algn="ctr" eaLnBrk="0" hangingPunct="0"/>
            <a:r>
              <a:rPr lang="en-US" altLang="ja-JP" sz="2400">
                <a:solidFill>
                  <a:schemeClr val="bg2"/>
                </a:solidFill>
                <a:latin typeface="ＭＳ ゴシック" pitchFamily="49" charset="-128"/>
                <a:ea typeface="ＭＳ ゴシック" pitchFamily="49" charset="-128"/>
              </a:rPr>
              <a:t>(</a:t>
            </a:r>
            <a:r>
              <a:rPr lang="ja-JP" altLang="en-US" sz="2400">
                <a:solidFill>
                  <a:schemeClr val="bg2"/>
                </a:solidFill>
                <a:latin typeface="ＭＳ ゴシック" pitchFamily="49" charset="-128"/>
                <a:ea typeface="ＭＳ ゴシック" pitchFamily="49" charset="-128"/>
              </a:rPr>
              <a:t>半減期</a:t>
            </a:r>
            <a:r>
              <a:rPr lang="en-US" altLang="ja-JP" sz="2400">
                <a:solidFill>
                  <a:schemeClr val="bg2"/>
                </a:solidFill>
                <a:latin typeface="ＭＳ ゴシック" pitchFamily="49" charset="-128"/>
                <a:ea typeface="ＭＳ ゴシック" pitchFamily="49" charset="-128"/>
              </a:rPr>
              <a:t>30</a:t>
            </a:r>
            <a:r>
              <a:rPr lang="ja-JP" altLang="en-US" sz="2400">
                <a:solidFill>
                  <a:schemeClr val="bg2"/>
                </a:solidFill>
                <a:latin typeface="ＭＳ ゴシック" pitchFamily="49" charset="-128"/>
                <a:ea typeface="ＭＳ ゴシック" pitchFamily="49" charset="-128"/>
              </a:rPr>
              <a:t>秒</a:t>
            </a:r>
            <a:r>
              <a:rPr lang="en-US" altLang="ja-JP" sz="2400">
                <a:solidFill>
                  <a:schemeClr val="bg2"/>
                </a:solidFill>
                <a:latin typeface="ＭＳ ゴシック" pitchFamily="49" charset="-128"/>
                <a:ea typeface="ＭＳ ゴシック" pitchFamily="49" charset="-128"/>
              </a:rPr>
              <a:t>)</a:t>
            </a:r>
          </a:p>
        </p:txBody>
      </p:sp>
      <p:sp>
        <p:nvSpPr>
          <p:cNvPr id="359432" name="Text Box 9"/>
          <p:cNvSpPr txBox="1">
            <a:spLocks noChangeArrowheads="1"/>
          </p:cNvSpPr>
          <p:nvPr/>
        </p:nvSpPr>
        <p:spPr bwMode="auto">
          <a:xfrm>
            <a:off x="5364163" y="6308725"/>
            <a:ext cx="3779837" cy="366713"/>
          </a:xfrm>
          <a:prstGeom prst="rect">
            <a:avLst/>
          </a:prstGeom>
          <a:noFill/>
          <a:ln w="9525">
            <a:noFill/>
            <a:miter lim="800000"/>
            <a:headEnd/>
            <a:tailEnd/>
          </a:ln>
        </p:spPr>
        <p:txBody>
          <a:bodyPr>
            <a:spAutoFit/>
          </a:bodyPr>
          <a:lstStyle/>
          <a:p>
            <a:pPr>
              <a:spcBef>
                <a:spcPct val="50000"/>
              </a:spcBef>
            </a:pPr>
            <a:r>
              <a:rPr lang="ja-JP" altLang="en-US" sz="1800">
                <a:latin typeface="Garamond" pitchFamily="18" charset="0"/>
              </a:rPr>
              <a:t>産業医科大学　大和　浩　教授</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2" descr="F3_3"/>
          <p:cNvPicPr>
            <a:picLocks noChangeAspect="1" noChangeArrowheads="1"/>
          </p:cNvPicPr>
          <p:nvPr/>
        </p:nvPicPr>
        <p:blipFill>
          <a:blip r:embed="rId2" cstate="print"/>
          <a:srcRect/>
          <a:stretch>
            <a:fillRect/>
          </a:stretch>
        </p:blipFill>
        <p:spPr bwMode="auto">
          <a:xfrm>
            <a:off x="0" y="0"/>
            <a:ext cx="9144000" cy="5778500"/>
          </a:xfrm>
          <a:prstGeom prst="rect">
            <a:avLst/>
          </a:prstGeom>
          <a:noFill/>
          <a:ln w="9525">
            <a:noFill/>
            <a:miter lim="800000"/>
            <a:headEnd/>
            <a:tailEnd/>
          </a:ln>
        </p:spPr>
      </p:pic>
      <p:sp>
        <p:nvSpPr>
          <p:cNvPr id="361474" name="Text Box 3"/>
          <p:cNvSpPr txBox="1">
            <a:spLocks noChangeArrowheads="1"/>
          </p:cNvSpPr>
          <p:nvPr/>
        </p:nvSpPr>
        <p:spPr bwMode="auto">
          <a:xfrm>
            <a:off x="4964113" y="6224588"/>
            <a:ext cx="3600450" cy="403225"/>
          </a:xfrm>
          <a:prstGeom prst="rect">
            <a:avLst/>
          </a:prstGeom>
          <a:noFill/>
          <a:ln w="22225" algn="ctr">
            <a:noFill/>
            <a:miter lim="800000"/>
            <a:headEnd/>
            <a:tailEnd/>
          </a:ln>
        </p:spPr>
        <p:txBody>
          <a:bodyPr lIns="82048" tIns="41025" rIns="82048" bIns="41025">
            <a:spAutoFit/>
          </a:bodyPr>
          <a:lstStyle/>
          <a:p>
            <a:pPr defTabSz="820738">
              <a:spcBef>
                <a:spcPct val="50000"/>
              </a:spcBef>
            </a:pPr>
            <a:r>
              <a:rPr lang="ja-JP" altLang="en-US" sz="2200" b="1">
                <a:latin typeface="Times New Roman" pitchFamily="18" charset="0"/>
              </a:rPr>
              <a:t>加濃正人　タバコ病辞典より</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p:cNvPicPr>
            <a:picLocks noChangeAspect="1" noChangeArrowheads="1"/>
          </p:cNvPicPr>
          <p:nvPr/>
        </p:nvPicPr>
        <p:blipFill>
          <a:blip r:embed="rId2" cstate="print"/>
          <a:srcRect/>
          <a:stretch>
            <a:fillRect/>
          </a:stretch>
        </p:blipFill>
        <p:spPr bwMode="auto">
          <a:xfrm>
            <a:off x="468313" y="1052513"/>
            <a:ext cx="8893175" cy="5494337"/>
          </a:xfrm>
          <a:prstGeom prst="rect">
            <a:avLst/>
          </a:prstGeom>
          <a:noFill/>
          <a:ln w="9525">
            <a:noFill/>
            <a:miter lim="800000"/>
            <a:headEnd/>
            <a:tailEnd/>
          </a:ln>
        </p:spPr>
      </p:pic>
      <p:sp>
        <p:nvSpPr>
          <p:cNvPr id="362498" name="Rectangle 3"/>
          <p:cNvSpPr>
            <a:spLocks noChangeArrowheads="1"/>
          </p:cNvSpPr>
          <p:nvPr/>
        </p:nvSpPr>
        <p:spPr bwMode="auto">
          <a:xfrm>
            <a:off x="0" y="0"/>
            <a:ext cx="9144000" cy="1190625"/>
          </a:xfrm>
          <a:prstGeom prst="rect">
            <a:avLst/>
          </a:prstGeom>
          <a:solidFill>
            <a:schemeClr val="bg1"/>
          </a:solidFill>
          <a:ln w="12700">
            <a:noFill/>
            <a:miter lim="800000"/>
            <a:headEnd/>
            <a:tailEnd/>
          </a:ln>
        </p:spPr>
        <p:txBody>
          <a:bodyPr>
            <a:spAutoFit/>
          </a:bodyPr>
          <a:lstStyle/>
          <a:p>
            <a:pPr>
              <a:spcBef>
                <a:spcPct val="50000"/>
              </a:spcBef>
            </a:pPr>
            <a:r>
              <a:rPr lang="ja-JP" altLang="en-US" sz="3600">
                <a:latin typeface="Times New Roman" pitchFamily="18" charset="0"/>
              </a:rPr>
              <a:t>わずかでも受動喫煙が存在すると心臓発作は</a:t>
            </a:r>
            <a:r>
              <a:rPr lang="ja-JP" altLang="en-US" sz="3600">
                <a:solidFill>
                  <a:srgbClr val="FF0066"/>
                </a:solidFill>
                <a:latin typeface="Times New Roman" pitchFamily="18" charset="0"/>
              </a:rPr>
              <a:t>急激に</a:t>
            </a:r>
            <a:r>
              <a:rPr lang="ja-JP" altLang="en-US" sz="3600">
                <a:latin typeface="Times New Roman" pitchFamily="18" charset="0"/>
              </a:rPr>
              <a:t>増加する</a:t>
            </a:r>
          </a:p>
        </p:txBody>
      </p:sp>
      <p:sp>
        <p:nvSpPr>
          <p:cNvPr id="362499" name="Line 19"/>
          <p:cNvSpPr>
            <a:spLocks noChangeShapeType="1"/>
          </p:cNvSpPr>
          <p:nvPr/>
        </p:nvSpPr>
        <p:spPr bwMode="auto">
          <a:xfrm>
            <a:off x="1192213" y="4200525"/>
            <a:ext cx="457200" cy="447675"/>
          </a:xfrm>
          <a:prstGeom prst="line">
            <a:avLst/>
          </a:prstGeom>
          <a:noFill/>
          <a:ln w="9525">
            <a:solidFill>
              <a:schemeClr val="tx1"/>
            </a:solidFill>
            <a:round/>
            <a:headEnd/>
            <a:tailEnd/>
          </a:ln>
        </p:spPr>
        <p:txBody>
          <a:bodyPr/>
          <a:lstStyle/>
          <a:p>
            <a:endParaRPr lang="ja-JP" altLang="en-US"/>
          </a:p>
        </p:txBody>
      </p:sp>
      <p:sp>
        <p:nvSpPr>
          <p:cNvPr id="362500" name="Text Box 21"/>
          <p:cNvSpPr txBox="1">
            <a:spLocks noChangeArrowheads="1"/>
          </p:cNvSpPr>
          <p:nvPr/>
        </p:nvSpPr>
        <p:spPr bwMode="auto">
          <a:xfrm>
            <a:off x="1403350" y="5229225"/>
            <a:ext cx="2017713" cy="466725"/>
          </a:xfrm>
          <a:prstGeom prst="rect">
            <a:avLst/>
          </a:prstGeom>
          <a:solidFill>
            <a:srgbClr val="FFCCFF"/>
          </a:solidFill>
          <a:ln w="9525">
            <a:solidFill>
              <a:srgbClr val="CC0066"/>
            </a:solidFill>
            <a:miter lim="800000"/>
            <a:headEnd/>
            <a:tailEnd/>
          </a:ln>
        </p:spPr>
        <p:txBody>
          <a:bodyPr>
            <a:spAutoFit/>
          </a:bodyPr>
          <a:lstStyle/>
          <a:p>
            <a:pPr>
              <a:spcBef>
                <a:spcPct val="50000"/>
              </a:spcBef>
            </a:pPr>
            <a:r>
              <a:rPr lang="ja-JP" altLang="en-US" sz="2400">
                <a:latin typeface="Times" charset="0"/>
                <a:ea typeface="AR P丸ゴシック体M" pitchFamily="50" charset="-128"/>
              </a:rPr>
              <a:t>受動喫煙なし</a:t>
            </a:r>
          </a:p>
        </p:txBody>
      </p:sp>
      <p:sp>
        <p:nvSpPr>
          <p:cNvPr id="362501" name="Text Box 32"/>
          <p:cNvSpPr txBox="1">
            <a:spLocks noChangeArrowheads="1"/>
          </p:cNvSpPr>
          <p:nvPr/>
        </p:nvSpPr>
        <p:spPr bwMode="auto">
          <a:xfrm>
            <a:off x="3478213" y="6270625"/>
            <a:ext cx="4019550" cy="336550"/>
          </a:xfrm>
          <a:prstGeom prst="rect">
            <a:avLst/>
          </a:prstGeom>
          <a:noFill/>
          <a:ln w="9525">
            <a:noFill/>
            <a:miter lim="800000"/>
            <a:headEnd/>
            <a:tailEnd/>
          </a:ln>
        </p:spPr>
        <p:txBody>
          <a:bodyPr>
            <a:spAutoFit/>
          </a:bodyPr>
          <a:lstStyle/>
          <a:p>
            <a:pPr algn="ctr">
              <a:spcBef>
                <a:spcPct val="50000"/>
              </a:spcBef>
            </a:pPr>
            <a:r>
              <a:rPr lang="en-US" altLang="ja-JP" sz="1600">
                <a:latin typeface="AR P丸ゴシック体M" pitchFamily="50" charset="-128"/>
                <a:ea typeface="AR P丸ゴシック体M" pitchFamily="50" charset="-128"/>
              </a:rPr>
              <a:t>1</a:t>
            </a:r>
            <a:r>
              <a:rPr lang="ja-JP" altLang="en-US" sz="1600">
                <a:latin typeface="AR P丸ゴシック体M" pitchFamily="50" charset="-128"/>
                <a:ea typeface="AR P丸ゴシック体M" pitchFamily="50" charset="-128"/>
              </a:rPr>
              <a:t>日あたりの喫煙本数</a:t>
            </a:r>
          </a:p>
        </p:txBody>
      </p:sp>
      <p:sp>
        <p:nvSpPr>
          <p:cNvPr id="362502" name="Line 33"/>
          <p:cNvSpPr>
            <a:spLocks noChangeShapeType="1"/>
          </p:cNvSpPr>
          <p:nvPr/>
        </p:nvSpPr>
        <p:spPr bwMode="auto">
          <a:xfrm flipV="1">
            <a:off x="2347913" y="2060575"/>
            <a:ext cx="3736975" cy="1095375"/>
          </a:xfrm>
          <a:prstGeom prst="line">
            <a:avLst/>
          </a:prstGeom>
          <a:noFill/>
          <a:ln w="38100">
            <a:solidFill>
              <a:srgbClr val="0000FF"/>
            </a:solidFill>
            <a:round/>
            <a:headEnd type="none" w="lg" len="med"/>
            <a:tailEnd type="none" w="lg" len="med"/>
          </a:ln>
        </p:spPr>
        <p:txBody>
          <a:bodyPr/>
          <a:lstStyle/>
          <a:p>
            <a:endParaRPr lang="ja-JP" altLang="en-US"/>
          </a:p>
        </p:txBody>
      </p:sp>
      <p:sp>
        <p:nvSpPr>
          <p:cNvPr id="362503" name="Rectangle 34"/>
          <p:cNvSpPr>
            <a:spLocks noChangeArrowheads="1"/>
          </p:cNvSpPr>
          <p:nvPr/>
        </p:nvSpPr>
        <p:spPr bwMode="auto">
          <a:xfrm>
            <a:off x="5100638" y="6567488"/>
            <a:ext cx="3683000" cy="290512"/>
          </a:xfrm>
          <a:prstGeom prst="rect">
            <a:avLst/>
          </a:prstGeom>
          <a:noFill/>
          <a:ln w="9525">
            <a:noFill/>
            <a:miter lim="800000"/>
            <a:headEnd/>
            <a:tailEnd/>
          </a:ln>
        </p:spPr>
        <p:txBody>
          <a:bodyPr>
            <a:spAutoFit/>
          </a:bodyPr>
          <a:lstStyle/>
          <a:p>
            <a:r>
              <a:rPr lang="en-US" altLang="ja-JP" sz="1200">
                <a:latin typeface="Times New Roman" pitchFamily="18" charset="0"/>
                <a:ea typeface="Osaka" charset="-128"/>
              </a:rPr>
              <a:t>Terry F Pechacek, </a:t>
            </a:r>
            <a:r>
              <a:rPr lang="en-US" altLang="ja-JP" sz="1200" b="1" i="1">
                <a:latin typeface="Times New Roman" pitchFamily="18" charset="0"/>
                <a:ea typeface="Osaka" charset="-128"/>
              </a:rPr>
              <a:t>BMJ</a:t>
            </a:r>
            <a:r>
              <a:rPr lang="en-US" altLang="ja-JP" sz="1200">
                <a:latin typeface="Times New Roman" pitchFamily="18" charset="0"/>
                <a:ea typeface="Osaka" charset="-128"/>
              </a:rPr>
              <a:t>  2004;328:980-983</a:t>
            </a:r>
            <a:r>
              <a:rPr lang="en-US" altLang="ja-JP" sz="1300">
                <a:latin typeface="Times New Roman" pitchFamily="18" charset="0"/>
                <a:ea typeface="Osaka" charset="-128"/>
              </a:rPr>
              <a:t> </a:t>
            </a:r>
          </a:p>
        </p:txBody>
      </p:sp>
      <p:sp>
        <p:nvSpPr>
          <p:cNvPr id="362504" name="Text Box 36"/>
          <p:cNvSpPr txBox="1">
            <a:spLocks noChangeArrowheads="1"/>
          </p:cNvSpPr>
          <p:nvPr/>
        </p:nvSpPr>
        <p:spPr bwMode="auto">
          <a:xfrm>
            <a:off x="3995738" y="2708275"/>
            <a:ext cx="4019550" cy="831850"/>
          </a:xfrm>
          <a:prstGeom prst="rect">
            <a:avLst/>
          </a:prstGeom>
          <a:solidFill>
            <a:srgbClr val="0000FF"/>
          </a:solidFill>
          <a:ln w="9525">
            <a:solidFill>
              <a:schemeClr val="accent2"/>
            </a:solidFill>
            <a:miter lim="800000"/>
            <a:headEnd/>
            <a:tailEnd/>
          </a:ln>
        </p:spPr>
        <p:txBody>
          <a:bodyPr>
            <a:spAutoFit/>
          </a:bodyPr>
          <a:lstStyle/>
          <a:p>
            <a:pPr>
              <a:spcBef>
                <a:spcPct val="50000"/>
              </a:spcBef>
            </a:pPr>
            <a:r>
              <a:rPr lang="ja-JP" altLang="en-US" sz="2400" b="1">
                <a:solidFill>
                  <a:schemeClr val="bg1"/>
                </a:solidFill>
                <a:latin typeface="Times" charset="0"/>
                <a:ea typeface="ＭＳ ゴシック" pitchFamily="49" charset="-128"/>
              </a:rPr>
              <a:t>能動喫煙では</a:t>
            </a:r>
            <a:r>
              <a:rPr lang="ja-JP" altLang="en-US" sz="2400" b="1">
                <a:solidFill>
                  <a:schemeClr val="bg1"/>
                </a:solidFill>
                <a:ea typeface="ＭＳ ゴシック" pitchFamily="49" charset="-128"/>
              </a:rPr>
              <a:t>本数とともに緩やかに危険性が増加</a:t>
            </a:r>
            <a:endParaRPr lang="ja-JP" altLang="en-US" sz="2400" b="1">
              <a:solidFill>
                <a:schemeClr val="bg1"/>
              </a:solidFill>
              <a:latin typeface="Times" charset="0"/>
              <a:ea typeface="ＭＳ ゴシック" pitchFamily="49" charset="-128"/>
            </a:endParaRPr>
          </a:p>
        </p:txBody>
      </p:sp>
      <p:sp>
        <p:nvSpPr>
          <p:cNvPr id="362505" name="Rectangle 37"/>
          <p:cNvSpPr>
            <a:spLocks noChangeArrowheads="1"/>
          </p:cNvSpPr>
          <p:nvPr/>
        </p:nvSpPr>
        <p:spPr bwMode="auto">
          <a:xfrm>
            <a:off x="1331913" y="4437063"/>
            <a:ext cx="6911975" cy="466725"/>
          </a:xfrm>
          <a:prstGeom prst="rect">
            <a:avLst/>
          </a:prstGeom>
          <a:solidFill>
            <a:srgbClr val="FF0066"/>
          </a:solidFill>
          <a:ln w="9525">
            <a:solidFill>
              <a:srgbClr val="CC0066"/>
            </a:solidFill>
            <a:miter lim="800000"/>
            <a:headEnd/>
            <a:tailEnd/>
          </a:ln>
        </p:spPr>
        <p:txBody>
          <a:bodyPr>
            <a:spAutoFit/>
          </a:bodyPr>
          <a:lstStyle/>
          <a:p>
            <a:pPr>
              <a:spcBef>
                <a:spcPct val="50000"/>
              </a:spcBef>
            </a:pPr>
            <a:r>
              <a:rPr lang="ja-JP" altLang="en-US" sz="2400" b="1">
                <a:solidFill>
                  <a:schemeClr val="bg1"/>
                </a:solidFill>
                <a:latin typeface="Times" charset="0"/>
                <a:ea typeface="AR P丸ゴシック体M" pitchFamily="50" charset="-128"/>
              </a:rPr>
              <a:t>受動喫煙では、わずかな煙で急激に危険性が増加</a:t>
            </a:r>
          </a:p>
        </p:txBody>
      </p:sp>
      <p:sp>
        <p:nvSpPr>
          <p:cNvPr id="362506" name="Arc 39"/>
          <p:cNvSpPr>
            <a:spLocks/>
          </p:cNvSpPr>
          <p:nvPr/>
        </p:nvSpPr>
        <p:spPr bwMode="auto">
          <a:xfrm flipV="1">
            <a:off x="1116013" y="4191000"/>
            <a:ext cx="76200" cy="1695450"/>
          </a:xfrm>
          <a:custGeom>
            <a:avLst/>
            <a:gdLst>
              <a:gd name="T0" fmla="*/ 2147483647 w 21600"/>
              <a:gd name="T1" fmla="*/ 2147483647 h 21863"/>
              <a:gd name="T2" fmla="*/ 4745486 w 21600"/>
              <a:gd name="T3" fmla="*/ 0 h 21863"/>
              <a:gd name="T4" fmla="*/ 2147483647 w 21600"/>
              <a:gd name="T5" fmla="*/ 2147483647 h 21863"/>
              <a:gd name="T6" fmla="*/ 0 60000 65536"/>
              <a:gd name="T7" fmla="*/ 0 60000 65536"/>
              <a:gd name="T8" fmla="*/ 0 60000 65536"/>
              <a:gd name="T9" fmla="*/ 0 w 21600"/>
              <a:gd name="T10" fmla="*/ 0 h 21863"/>
              <a:gd name="T11" fmla="*/ 21600 w 21600"/>
              <a:gd name="T12" fmla="*/ 21863 h 21863"/>
            </a:gdLst>
            <a:ahLst/>
            <a:cxnLst>
              <a:cxn ang="T6">
                <a:pos x="T0" y="T1"/>
              </a:cxn>
              <a:cxn ang="T7">
                <a:pos x="T2" y="T3"/>
              </a:cxn>
              <a:cxn ang="T8">
                <a:pos x="T4" y="T5"/>
              </a:cxn>
            </a:cxnLst>
            <a:rect l="T9" t="T10" r="T11" b="T12"/>
            <a:pathLst>
              <a:path w="21600" h="21863" fill="none" extrusionOk="0">
                <a:moveTo>
                  <a:pt x="16645" y="21863"/>
                </a:moveTo>
                <a:cubicBezTo>
                  <a:pt x="6892" y="19564"/>
                  <a:pt x="0" y="10859"/>
                  <a:pt x="0" y="839"/>
                </a:cubicBezTo>
                <a:cubicBezTo>
                  <a:pt x="-1" y="559"/>
                  <a:pt x="5" y="279"/>
                  <a:pt x="16" y="0"/>
                </a:cubicBezTo>
              </a:path>
              <a:path w="21600" h="21863" stroke="0" extrusionOk="0">
                <a:moveTo>
                  <a:pt x="16645" y="21863"/>
                </a:moveTo>
                <a:cubicBezTo>
                  <a:pt x="6892" y="19564"/>
                  <a:pt x="0" y="10859"/>
                  <a:pt x="0" y="839"/>
                </a:cubicBezTo>
                <a:cubicBezTo>
                  <a:pt x="-1" y="559"/>
                  <a:pt x="5" y="279"/>
                  <a:pt x="16" y="0"/>
                </a:cubicBezTo>
                <a:lnTo>
                  <a:pt x="21600" y="839"/>
                </a:lnTo>
                <a:lnTo>
                  <a:pt x="16645" y="21863"/>
                </a:lnTo>
                <a:close/>
              </a:path>
            </a:pathLst>
          </a:custGeom>
          <a:noFill/>
          <a:ln w="57150">
            <a:solidFill>
              <a:srgbClr val="FF0066"/>
            </a:solidFill>
            <a:round/>
            <a:headEnd/>
            <a:tailEnd/>
          </a:ln>
        </p:spPr>
        <p:txBody>
          <a:bodyPr rot="10800000" wrap="none" anchor="ctr"/>
          <a:lstStyle/>
          <a:p>
            <a:endParaRPr lang="ja-JP" altLang="en-US"/>
          </a:p>
        </p:txBody>
      </p:sp>
      <p:sp>
        <p:nvSpPr>
          <p:cNvPr id="362507" name="Text Box 41"/>
          <p:cNvSpPr txBox="1">
            <a:spLocks noChangeArrowheads="1"/>
          </p:cNvSpPr>
          <p:nvPr/>
        </p:nvSpPr>
        <p:spPr bwMode="auto">
          <a:xfrm>
            <a:off x="0" y="2205038"/>
            <a:ext cx="458788" cy="3522662"/>
          </a:xfrm>
          <a:prstGeom prst="rect">
            <a:avLst/>
          </a:prstGeom>
          <a:noFill/>
          <a:ln w="9525">
            <a:noFill/>
            <a:miter lim="800000"/>
            <a:headEnd/>
            <a:tailEnd/>
          </a:ln>
        </p:spPr>
        <p:txBody>
          <a:bodyPr vert="eaVert" wrap="none">
            <a:spAutoFit/>
          </a:bodyPr>
          <a:lstStyle/>
          <a:p>
            <a:r>
              <a:rPr lang="ja-JP" altLang="en-US" sz="1800" b="1">
                <a:ea typeface="AR P丸ゴシック体M" pitchFamily="50" charset="-128"/>
              </a:rPr>
              <a:t>虚血性心疾患イベントの相対危険度</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F13_10"/>
          <p:cNvPicPr>
            <a:picLocks noChangeAspect="1" noChangeArrowheads="1"/>
          </p:cNvPicPr>
          <p:nvPr/>
        </p:nvPicPr>
        <p:blipFill>
          <a:blip r:embed="rId2" cstate="print"/>
          <a:srcRect/>
          <a:stretch>
            <a:fillRect/>
          </a:stretch>
        </p:blipFill>
        <p:spPr bwMode="auto">
          <a:xfrm>
            <a:off x="0" y="188913"/>
            <a:ext cx="9144000" cy="646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pissing"/>
          <p:cNvPicPr>
            <a:picLocks noChangeAspect="1" noChangeArrowheads="1"/>
          </p:cNvPicPr>
          <p:nvPr/>
        </p:nvPicPr>
        <p:blipFill>
          <a:blip r:embed="rId2" cstate="print"/>
          <a:srcRect b="36887"/>
          <a:stretch>
            <a:fillRect/>
          </a:stretch>
        </p:blipFill>
        <p:spPr bwMode="auto">
          <a:xfrm>
            <a:off x="1116013" y="793750"/>
            <a:ext cx="7153275" cy="6064250"/>
          </a:xfrm>
          <a:prstGeom prst="rect">
            <a:avLst/>
          </a:prstGeom>
          <a:noFill/>
          <a:ln w="9525">
            <a:noFill/>
            <a:miter lim="800000"/>
            <a:headEnd/>
            <a:tailEnd/>
          </a:ln>
        </p:spPr>
      </p:pic>
      <p:sp>
        <p:nvSpPr>
          <p:cNvPr id="364546" name="Text Box 3"/>
          <p:cNvSpPr txBox="1">
            <a:spLocks noChangeArrowheads="1"/>
          </p:cNvSpPr>
          <p:nvPr/>
        </p:nvSpPr>
        <p:spPr bwMode="auto">
          <a:xfrm>
            <a:off x="1495425" y="2349500"/>
            <a:ext cx="1243013" cy="403225"/>
          </a:xfrm>
          <a:prstGeom prst="rect">
            <a:avLst/>
          </a:prstGeom>
          <a:noFill/>
          <a:ln w="22225">
            <a:noFill/>
            <a:miter lim="800000"/>
            <a:headEnd/>
            <a:tailEnd/>
          </a:ln>
        </p:spPr>
        <p:txBody>
          <a:bodyPr lIns="82048" tIns="41025" rIns="82048" bIns="41025">
            <a:spAutoFit/>
          </a:bodyPr>
          <a:lstStyle/>
          <a:p>
            <a:pPr defTabSz="820738">
              <a:spcBef>
                <a:spcPct val="50000"/>
              </a:spcBef>
            </a:pPr>
            <a:r>
              <a:rPr lang="ja-JP" altLang="en-US" sz="2200" b="1">
                <a:latin typeface="Times New Roman" pitchFamily="18" charset="0"/>
              </a:rPr>
              <a:t>小便可</a:t>
            </a:r>
          </a:p>
        </p:txBody>
      </p:sp>
      <p:sp>
        <p:nvSpPr>
          <p:cNvPr id="364547" name="Text Box 4"/>
          <p:cNvSpPr txBox="1">
            <a:spLocks noChangeArrowheads="1"/>
          </p:cNvSpPr>
          <p:nvPr/>
        </p:nvSpPr>
        <p:spPr bwMode="auto">
          <a:xfrm>
            <a:off x="5816600" y="2540000"/>
            <a:ext cx="1570038" cy="403225"/>
          </a:xfrm>
          <a:prstGeom prst="rect">
            <a:avLst/>
          </a:prstGeom>
          <a:noFill/>
          <a:ln w="22225">
            <a:noFill/>
            <a:miter lim="800000"/>
            <a:headEnd/>
            <a:tailEnd/>
          </a:ln>
        </p:spPr>
        <p:txBody>
          <a:bodyPr lIns="82048" tIns="41025" rIns="82048" bIns="41025">
            <a:spAutoFit/>
          </a:bodyPr>
          <a:lstStyle/>
          <a:p>
            <a:pPr defTabSz="820738">
              <a:spcBef>
                <a:spcPct val="50000"/>
              </a:spcBef>
            </a:pPr>
            <a:r>
              <a:rPr lang="ja-JP" altLang="en-US" sz="2200" b="1">
                <a:latin typeface="Times New Roman" pitchFamily="18" charset="0"/>
              </a:rPr>
              <a:t>小便不可</a:t>
            </a:r>
          </a:p>
        </p:txBody>
      </p:sp>
      <p:sp>
        <p:nvSpPr>
          <p:cNvPr id="364548" name="Text Box 5"/>
          <p:cNvSpPr txBox="1">
            <a:spLocks noChangeArrowheads="1"/>
          </p:cNvSpPr>
          <p:nvPr/>
        </p:nvSpPr>
        <p:spPr bwMode="auto">
          <a:xfrm>
            <a:off x="0" y="0"/>
            <a:ext cx="9144000" cy="619125"/>
          </a:xfrm>
          <a:prstGeom prst="rect">
            <a:avLst/>
          </a:prstGeom>
          <a:noFill/>
          <a:ln w="22225">
            <a:noFill/>
            <a:miter lim="800000"/>
            <a:headEnd/>
            <a:tailEnd/>
          </a:ln>
        </p:spPr>
        <p:txBody>
          <a:bodyPr lIns="82048" tIns="41025" rIns="82048" bIns="41025">
            <a:spAutoFit/>
          </a:bodyPr>
          <a:lstStyle/>
          <a:p>
            <a:pPr algn="ctr" defTabSz="820738">
              <a:spcBef>
                <a:spcPct val="50000"/>
              </a:spcBef>
            </a:pPr>
            <a:r>
              <a:rPr lang="ja-JP" altLang="en-US" sz="3600" b="1">
                <a:latin typeface="Times New Roman" pitchFamily="18" charset="0"/>
              </a:rPr>
              <a:t>空間を分けない分煙は意味がありません。</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322" name="Object 2"/>
          <p:cNvGraphicFramePr>
            <a:graphicFrameLocks noChangeAspect="1"/>
          </p:cNvGraphicFramePr>
          <p:nvPr/>
        </p:nvGraphicFramePr>
        <p:xfrm>
          <a:off x="0" y="0"/>
          <a:ext cx="9144000" cy="6858000"/>
        </p:xfrm>
        <a:graphic>
          <a:graphicData uri="http://schemas.openxmlformats.org/presentationml/2006/ole">
            <p:oleObj spid="_x0000_s312322" name="Photo Editor Photo" r:id="rId4" imgW="6400000" imgH="5276190" progId="">
              <p:embed/>
            </p:oleObj>
          </a:graphicData>
        </a:graphic>
      </p:graphicFrame>
    </p:spTree>
  </p:cSld>
  <p:clrMapOvr>
    <a:masterClrMapping/>
  </p:clrMapOvr>
  <p:transition advTm="592">
    <p:blinds/>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idx="4294967295"/>
          </p:nvPr>
        </p:nvSpPr>
        <p:spPr>
          <a:xfrm>
            <a:off x="287338" y="412750"/>
            <a:ext cx="8545512" cy="1143000"/>
          </a:xfrm>
        </p:spPr>
        <p:txBody>
          <a:bodyPr lIns="90487" tIns="44450" rIns="90487" bIns="44450"/>
          <a:lstStyle/>
          <a:p>
            <a:pPr eaLnBrk="1" hangingPunct="1"/>
            <a:r>
              <a:rPr lang="en-US" altLang="ja-JP" smtClean="0"/>
              <a:t>WHO Policy recommendations</a:t>
            </a:r>
            <a:br>
              <a:rPr lang="en-US" altLang="ja-JP" smtClean="0"/>
            </a:br>
            <a:r>
              <a:rPr lang="en-US" altLang="ja-JP" smtClean="0"/>
              <a:t/>
            </a:r>
            <a:br>
              <a:rPr lang="en-US" altLang="ja-JP" smtClean="0"/>
            </a:br>
            <a:endParaRPr lang="en-US" altLang="ja-JP" smtClean="0"/>
          </a:p>
        </p:txBody>
      </p:sp>
      <p:sp>
        <p:nvSpPr>
          <p:cNvPr id="368642" name="Rectangle 3"/>
          <p:cNvSpPr>
            <a:spLocks noGrp="1" noChangeArrowheads="1"/>
          </p:cNvSpPr>
          <p:nvPr>
            <p:ph type="body" idx="4294967295"/>
          </p:nvPr>
        </p:nvSpPr>
        <p:spPr>
          <a:xfrm>
            <a:off x="168275" y="1312863"/>
            <a:ext cx="6924675" cy="4114800"/>
          </a:xfrm>
        </p:spPr>
        <p:txBody>
          <a:bodyPr lIns="90487" tIns="44450" rIns="90487" bIns="44450"/>
          <a:lstStyle/>
          <a:p>
            <a:pPr eaLnBrk="1" hangingPunct="1">
              <a:buFontTx/>
              <a:buNone/>
            </a:pPr>
            <a:r>
              <a:rPr lang="ja-JP" altLang="en-US" smtClean="0">
                <a:solidFill>
                  <a:schemeClr val="tx2"/>
                </a:solidFill>
              </a:rPr>
              <a:t>「受動喫煙防止のための政策勧告」</a:t>
            </a:r>
          </a:p>
          <a:p>
            <a:pPr eaLnBrk="1" hangingPunct="1">
              <a:buFontTx/>
              <a:buNone/>
            </a:pPr>
            <a:r>
              <a:rPr lang="ja-JP" altLang="en-US" sz="2400" smtClean="0"/>
              <a:t>　　　　　　　</a:t>
            </a:r>
            <a:r>
              <a:rPr lang="en-US" altLang="ja-JP" sz="2400" smtClean="0"/>
              <a:t>(</a:t>
            </a:r>
            <a:r>
              <a:rPr lang="ja-JP" altLang="en-US" sz="2400" smtClean="0"/>
              <a:t>世界保健機関　</a:t>
            </a:r>
            <a:r>
              <a:rPr lang="en-US" altLang="ja-JP" sz="2400" smtClean="0"/>
              <a:t>2007</a:t>
            </a:r>
            <a:r>
              <a:rPr lang="ja-JP" altLang="en-US" sz="2400" smtClean="0"/>
              <a:t>年</a:t>
            </a:r>
            <a:r>
              <a:rPr lang="en-US" altLang="ja-JP" sz="2400" smtClean="0"/>
              <a:t>)</a:t>
            </a:r>
          </a:p>
        </p:txBody>
      </p:sp>
      <p:pic>
        <p:nvPicPr>
          <p:cNvPr id="368643" name="Picture 4"/>
          <p:cNvPicPr>
            <a:picLocks noChangeAspect="1" noChangeArrowheads="1"/>
          </p:cNvPicPr>
          <p:nvPr/>
        </p:nvPicPr>
        <p:blipFill>
          <a:blip r:embed="rId3" cstate="print"/>
          <a:srcRect/>
          <a:stretch>
            <a:fillRect/>
          </a:stretch>
        </p:blipFill>
        <p:spPr bwMode="auto">
          <a:xfrm>
            <a:off x="6423025" y="1193800"/>
            <a:ext cx="2451100" cy="4186238"/>
          </a:xfrm>
          <a:prstGeom prst="rect">
            <a:avLst/>
          </a:prstGeom>
          <a:noFill/>
          <a:ln w="12700">
            <a:noFill/>
            <a:miter lim="800000"/>
            <a:headEnd/>
            <a:tailEnd/>
          </a:ln>
        </p:spPr>
      </p:pic>
      <p:sp>
        <p:nvSpPr>
          <p:cNvPr id="368644" name="Rectangle 5"/>
          <p:cNvSpPr>
            <a:spLocks noChangeArrowheads="1"/>
          </p:cNvSpPr>
          <p:nvPr/>
        </p:nvSpPr>
        <p:spPr bwMode="auto">
          <a:xfrm>
            <a:off x="263525" y="777875"/>
            <a:ext cx="7208838" cy="457200"/>
          </a:xfrm>
          <a:prstGeom prst="rect">
            <a:avLst/>
          </a:prstGeom>
          <a:noFill/>
          <a:ln w="12700">
            <a:noFill/>
            <a:miter lim="800000"/>
            <a:headEnd/>
            <a:tailEnd/>
          </a:ln>
        </p:spPr>
        <p:txBody>
          <a:bodyPr wrap="none">
            <a:spAutoFit/>
          </a:bodyPr>
          <a:lstStyle/>
          <a:p>
            <a:pPr eaLnBrk="0" hangingPunct="0"/>
            <a:r>
              <a:rPr lang="en-US" altLang="ja-JP" sz="2400">
                <a:latin typeface="ＭＳ ゴシック" pitchFamily="49" charset="-128"/>
                <a:ea typeface="ＭＳ ゴシック" pitchFamily="49" charset="-128"/>
              </a:rPr>
              <a:t>Protecton from exposure to second-hand tobacco smoke</a:t>
            </a:r>
          </a:p>
        </p:txBody>
      </p:sp>
      <p:sp>
        <p:nvSpPr>
          <p:cNvPr id="368645" name="Rectangle 6"/>
          <p:cNvSpPr>
            <a:spLocks noChangeArrowheads="1"/>
          </p:cNvSpPr>
          <p:nvPr/>
        </p:nvSpPr>
        <p:spPr bwMode="auto">
          <a:xfrm>
            <a:off x="57150" y="2287588"/>
            <a:ext cx="9101138" cy="4524375"/>
          </a:xfrm>
          <a:prstGeom prst="rect">
            <a:avLst/>
          </a:prstGeom>
          <a:noFill/>
          <a:ln w="12700">
            <a:noFill/>
            <a:miter lim="800000"/>
            <a:headEnd/>
            <a:tailEnd/>
          </a:ln>
        </p:spPr>
        <p:txBody>
          <a:bodyPr wrap="none">
            <a:spAutoFit/>
          </a:bodyPr>
          <a:lstStyle/>
          <a:p>
            <a:pPr eaLnBrk="0" hangingPunct="0"/>
            <a:r>
              <a:rPr lang="en-US" altLang="ja-JP" sz="2800">
                <a:latin typeface="ＭＳ ゴシック" pitchFamily="49" charset="-128"/>
                <a:ea typeface="ＭＳ ゴシック" pitchFamily="49" charset="-128"/>
              </a:rPr>
              <a:t>○</a:t>
            </a:r>
            <a:r>
              <a:rPr lang="ja-JP" altLang="en-US" sz="2800">
                <a:latin typeface="ＭＳ ゴシック" pitchFamily="49" charset="-128"/>
                <a:ea typeface="ＭＳ ゴシック" pitchFamily="49" charset="-128"/>
              </a:rPr>
              <a:t>受動喫煙は深刻な健康障害を引き起こす</a:t>
            </a:r>
          </a:p>
          <a:p>
            <a:pPr eaLnBrk="0" hangingPunct="0"/>
            <a:r>
              <a:rPr lang="ja-JP" altLang="en-US" sz="2800">
                <a:latin typeface="ＭＳ ゴシック" pitchFamily="49" charset="-128"/>
                <a:ea typeface="ＭＳ ゴシック" pitchFamily="49" charset="-128"/>
              </a:rPr>
              <a:t>○喫煙室や空気清浄機の使用では、</a:t>
            </a:r>
          </a:p>
          <a:p>
            <a:pPr eaLnBrk="0" hangingPunct="0"/>
            <a:r>
              <a:rPr lang="ja-JP" altLang="en-US" sz="2800">
                <a:latin typeface="ＭＳ ゴシック" pitchFamily="49" charset="-128"/>
                <a:ea typeface="ＭＳ ゴシック" pitchFamily="49" charset="-128"/>
              </a:rPr>
              <a:t>　受動喫煙を防止することはできない</a:t>
            </a:r>
          </a:p>
          <a:p>
            <a:pPr eaLnBrk="0" hangingPunct="0"/>
            <a:endParaRPr lang="ja-JP" altLang="en-US" sz="2800">
              <a:latin typeface="ＭＳ ゴシック" pitchFamily="49" charset="-128"/>
              <a:ea typeface="ＭＳ ゴシック" pitchFamily="49" charset="-128"/>
            </a:endParaRPr>
          </a:p>
          <a:p>
            <a:pPr eaLnBrk="0" hangingPunct="0"/>
            <a:r>
              <a:rPr lang="en-US" altLang="ja-JP" sz="2800">
                <a:latin typeface="ＭＳ ゴシック" pitchFamily="49" charset="-128"/>
                <a:ea typeface="ＭＳ ゴシック" pitchFamily="49" charset="-128"/>
              </a:rPr>
              <a:t>FCTC</a:t>
            </a:r>
            <a:r>
              <a:rPr lang="ja-JP" altLang="en-US" sz="2800">
                <a:latin typeface="ＭＳ ゴシック" pitchFamily="49" charset="-128"/>
                <a:ea typeface="ＭＳ ゴシック" pitchFamily="49" charset="-128"/>
              </a:rPr>
              <a:t>の締約国に</a:t>
            </a:r>
            <a:r>
              <a:rPr lang="en-US" altLang="ja-JP" sz="2800">
                <a:solidFill>
                  <a:schemeClr val="tx2"/>
                </a:solidFill>
                <a:latin typeface="ＭＳ ゴシック" pitchFamily="49" charset="-128"/>
                <a:ea typeface="ＭＳ ゴシック" pitchFamily="49" charset="-128"/>
              </a:rPr>
              <a:t>2010</a:t>
            </a:r>
            <a:r>
              <a:rPr lang="ja-JP" altLang="en-US" sz="2800">
                <a:solidFill>
                  <a:schemeClr val="tx2"/>
                </a:solidFill>
                <a:latin typeface="ＭＳ ゴシック" pitchFamily="49" charset="-128"/>
                <a:ea typeface="ＭＳ ゴシック" pitchFamily="49" charset="-128"/>
              </a:rPr>
              <a:t>年</a:t>
            </a:r>
            <a:r>
              <a:rPr lang="en-US" altLang="ja-JP" sz="2800">
                <a:solidFill>
                  <a:schemeClr val="tx2"/>
                </a:solidFill>
                <a:latin typeface="ＭＳ ゴシック" pitchFamily="49" charset="-128"/>
                <a:ea typeface="ＭＳ ゴシック" pitchFamily="49" charset="-128"/>
              </a:rPr>
              <a:t>2</a:t>
            </a:r>
            <a:r>
              <a:rPr lang="ja-JP" altLang="en-US" sz="2800">
                <a:solidFill>
                  <a:schemeClr val="tx2"/>
                </a:solidFill>
                <a:latin typeface="ＭＳ ゴシック" pitchFamily="49" charset="-128"/>
                <a:ea typeface="ＭＳ ゴシック" pitchFamily="49" charset="-128"/>
              </a:rPr>
              <a:t>月</a:t>
            </a:r>
            <a:r>
              <a:rPr lang="en-US" altLang="ja-JP" sz="2800">
                <a:solidFill>
                  <a:schemeClr val="tx2"/>
                </a:solidFill>
                <a:latin typeface="ＭＳ ゴシック" pitchFamily="49" charset="-128"/>
                <a:ea typeface="ＭＳ ゴシック" pitchFamily="49" charset="-128"/>
              </a:rPr>
              <a:t>27</a:t>
            </a:r>
            <a:r>
              <a:rPr lang="ja-JP" altLang="en-US" sz="2800">
                <a:solidFill>
                  <a:schemeClr val="tx2"/>
                </a:solidFill>
                <a:latin typeface="ＭＳ ゴシック" pitchFamily="49" charset="-128"/>
                <a:ea typeface="ＭＳ ゴシック" pitchFamily="49" charset="-128"/>
              </a:rPr>
              <a:t>日</a:t>
            </a:r>
            <a:r>
              <a:rPr lang="ja-JP" altLang="en-US" sz="2800">
                <a:latin typeface="ＭＳ ゴシック" pitchFamily="49" charset="-128"/>
                <a:ea typeface="ＭＳ ゴシック" pitchFamily="49" charset="-128"/>
              </a:rPr>
              <a:t>までに</a:t>
            </a:r>
          </a:p>
          <a:p>
            <a:pPr eaLnBrk="0" hangingPunct="0"/>
            <a:r>
              <a:rPr lang="ja-JP" altLang="en-US" sz="2800">
                <a:solidFill>
                  <a:schemeClr val="tx2"/>
                </a:solidFill>
                <a:latin typeface="ＭＳ ゴシック" pitchFamily="49" charset="-128"/>
                <a:ea typeface="ＭＳ ゴシック" pitchFamily="49" charset="-128"/>
              </a:rPr>
              <a:t>　</a:t>
            </a:r>
            <a:r>
              <a:rPr lang="ja-JP" altLang="en-US" sz="3600">
                <a:solidFill>
                  <a:schemeClr val="tx2"/>
                </a:solidFill>
                <a:latin typeface="ＭＳ ゴシック" pitchFamily="49" charset="-128"/>
                <a:ea typeface="ＭＳ ゴシック" pitchFamily="49" charset="-128"/>
              </a:rPr>
              <a:t>建物内を</a:t>
            </a:r>
            <a:r>
              <a:rPr lang="en-US" altLang="ja-JP" sz="3600">
                <a:solidFill>
                  <a:schemeClr val="tx2"/>
                </a:solidFill>
                <a:latin typeface="ＭＳ ゴシック" pitchFamily="49" charset="-128"/>
                <a:ea typeface="ＭＳ ゴシック" pitchFamily="49" charset="-128"/>
              </a:rPr>
              <a:t>100%</a:t>
            </a:r>
            <a:r>
              <a:rPr lang="ja-JP" altLang="en-US" sz="3600">
                <a:solidFill>
                  <a:schemeClr val="tx2"/>
                </a:solidFill>
                <a:latin typeface="ＭＳ ゴシック" pitchFamily="49" charset="-128"/>
                <a:ea typeface="ＭＳ ゴシック" pitchFamily="49" charset="-128"/>
              </a:rPr>
              <a:t>完全禁煙</a:t>
            </a:r>
            <a:r>
              <a:rPr lang="ja-JP" altLang="en-US" sz="2800">
                <a:latin typeface="ＭＳ ゴシック" pitchFamily="49" charset="-128"/>
                <a:ea typeface="ＭＳ ゴシック" pitchFamily="49" charset="-128"/>
              </a:rPr>
              <a:t>とする</a:t>
            </a:r>
          </a:p>
          <a:p>
            <a:pPr eaLnBrk="0" hangingPunct="0"/>
            <a:r>
              <a:rPr lang="ja-JP" altLang="en-US" sz="2800">
                <a:latin typeface="ＭＳ ゴシック" pitchFamily="49" charset="-128"/>
                <a:ea typeface="ＭＳ ゴシック" pitchFamily="49" charset="-128"/>
              </a:rPr>
              <a:t>立法措置を求めている。</a:t>
            </a:r>
          </a:p>
          <a:p>
            <a:pPr eaLnBrk="0" hangingPunct="0"/>
            <a:r>
              <a:rPr lang="ja-JP" altLang="en-US" sz="2800">
                <a:latin typeface="ＭＳ ゴシック" pitchFamily="49" charset="-128"/>
                <a:ea typeface="ＭＳ ゴシック" pitchFamily="49" charset="-128"/>
              </a:rPr>
              <a:t>一般事業場だけでなく喫茶店、居酒屋などの</a:t>
            </a:r>
            <a:r>
              <a:rPr lang="ja-JP" altLang="en-US" sz="2800">
                <a:solidFill>
                  <a:srgbClr val="FFFF00"/>
                </a:solidFill>
                <a:latin typeface="ＭＳ ゴシック" pitchFamily="49" charset="-128"/>
                <a:ea typeface="ＭＳ ゴシック" pitchFamily="49" charset="-128"/>
              </a:rPr>
              <a:t>サービス産業も</a:t>
            </a:r>
          </a:p>
          <a:p>
            <a:pPr eaLnBrk="0" hangingPunct="0"/>
            <a:r>
              <a:rPr lang="ja-JP" altLang="en-US" sz="2800">
                <a:latin typeface="ＭＳ ゴシック" pitchFamily="49" charset="-128"/>
                <a:ea typeface="ＭＳ ゴシック" pitchFamily="49" charset="-128"/>
              </a:rPr>
              <a:t>含めて</a:t>
            </a:r>
            <a:r>
              <a:rPr lang="ja-JP" altLang="en-US" sz="2800">
                <a:solidFill>
                  <a:schemeClr val="tx2"/>
                </a:solidFill>
                <a:latin typeface="ＭＳ ゴシック" pitchFamily="49" charset="-128"/>
                <a:ea typeface="ＭＳ ゴシック" pitchFamily="49" charset="-128"/>
              </a:rPr>
              <a:t>全面禁煙</a:t>
            </a:r>
            <a:r>
              <a:rPr lang="ja-JP" altLang="en-US" sz="2800">
                <a:latin typeface="ＭＳ ゴシック" pitchFamily="49" charset="-128"/>
                <a:ea typeface="ＭＳ ゴシック" pitchFamily="49" charset="-128"/>
              </a:rPr>
              <a:t>とする</a:t>
            </a:r>
            <a:r>
              <a:rPr lang="ja-JP" altLang="en-US" sz="2800">
                <a:solidFill>
                  <a:srgbClr val="00FF19"/>
                </a:solidFill>
                <a:latin typeface="ＭＳ ゴシック" pitchFamily="49" charset="-128"/>
                <a:ea typeface="ＭＳ ゴシック" pitchFamily="49" charset="-128"/>
              </a:rPr>
              <a:t>受動喫煙防止法</a:t>
            </a:r>
            <a:r>
              <a:rPr lang="ja-JP" altLang="en-US" sz="2800">
                <a:latin typeface="ＭＳ ゴシック" pitchFamily="49" charset="-128"/>
                <a:ea typeface="ＭＳ ゴシック" pitchFamily="49" charset="-128"/>
              </a:rPr>
              <a:t>が諸外国で成立。</a:t>
            </a:r>
          </a:p>
          <a:p>
            <a:pPr eaLnBrk="0" hangingPunct="0"/>
            <a:endParaRPr lang="en-US" altLang="ja-JP" sz="2800">
              <a:latin typeface="ＭＳ ゴシック" pitchFamily="49" charset="-128"/>
              <a:ea typeface="ＭＳ ゴシック" pitchFamily="49" charset="-128"/>
            </a:endParaRPr>
          </a:p>
        </p:txBody>
      </p:sp>
      <p:sp>
        <p:nvSpPr>
          <p:cNvPr id="368646" name="Rectangle 7"/>
          <p:cNvSpPr>
            <a:spLocks noChangeArrowheads="1"/>
          </p:cNvSpPr>
          <p:nvPr/>
        </p:nvSpPr>
        <p:spPr bwMode="auto">
          <a:xfrm>
            <a:off x="282575" y="6361113"/>
            <a:ext cx="7626350" cy="457200"/>
          </a:xfrm>
          <a:prstGeom prst="rect">
            <a:avLst/>
          </a:prstGeom>
          <a:noFill/>
          <a:ln w="12700">
            <a:noFill/>
            <a:miter lim="800000"/>
            <a:headEnd/>
            <a:tailEnd/>
          </a:ln>
        </p:spPr>
        <p:txBody>
          <a:bodyPr wrap="none">
            <a:spAutoFit/>
          </a:bodyPr>
          <a:lstStyle/>
          <a:p>
            <a:pPr eaLnBrk="0" hangingPunct="0"/>
            <a:r>
              <a:rPr lang="en-US" altLang="ja-JP" sz="2400">
                <a:latin typeface="ＭＳ ゴシック" pitchFamily="49" charset="-128"/>
                <a:ea typeface="ＭＳ ゴシック" pitchFamily="49" charset="-128"/>
              </a:rPr>
              <a:t>http://www.who.int/tobacco/resources/publications/en/</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3"/>
          <p:cNvSpPr>
            <a:spLocks noGrp="1" noChangeArrowheads="1" noTextEdit="1"/>
          </p:cNvSpPr>
          <p:nvPr>
            <p:ph type="chart" sz="half" idx="4294967295"/>
          </p:nvPr>
        </p:nvSpPr>
        <p:spPr>
          <a:xfrm>
            <a:off x="4699000" y="1981200"/>
            <a:ext cx="3394075" cy="4114800"/>
          </a:xfrm>
        </p:spPr>
      </p:sp>
      <p:sp>
        <p:nvSpPr>
          <p:cNvPr id="370690" name="Oval 4"/>
          <p:cNvSpPr>
            <a:spLocks noChangeArrowheads="1"/>
          </p:cNvSpPr>
          <p:nvPr/>
        </p:nvSpPr>
        <p:spPr bwMode="auto">
          <a:xfrm>
            <a:off x="4565650" y="4046538"/>
            <a:ext cx="889000" cy="728662"/>
          </a:xfrm>
          <a:prstGeom prst="ellipse">
            <a:avLst/>
          </a:prstGeom>
          <a:noFill/>
          <a:ln w="38100">
            <a:solidFill>
              <a:srgbClr val="FF0000"/>
            </a:solidFill>
            <a:round/>
            <a:headEnd/>
            <a:tailEnd/>
          </a:ln>
        </p:spPr>
        <p:txBody>
          <a:bodyPr wrap="none" anchor="ctr"/>
          <a:lstStyle/>
          <a:p>
            <a:pPr eaLnBrk="0" hangingPunct="0"/>
            <a:endParaRPr lang="ja-JP" altLang="ja-JP" sz="2400">
              <a:latin typeface="ＭＳ ゴシック" pitchFamily="49" charset="-128"/>
              <a:ea typeface="ＭＳ ゴシック" pitchFamily="49" charset="-128"/>
            </a:endParaRPr>
          </a:p>
        </p:txBody>
      </p:sp>
      <p:sp>
        <p:nvSpPr>
          <p:cNvPr id="370691" name="Line 5"/>
          <p:cNvSpPr>
            <a:spLocks noChangeShapeType="1"/>
          </p:cNvSpPr>
          <p:nvPr/>
        </p:nvSpPr>
        <p:spPr bwMode="auto">
          <a:xfrm>
            <a:off x="6926263" y="6556375"/>
            <a:ext cx="1593850" cy="0"/>
          </a:xfrm>
          <a:prstGeom prst="line">
            <a:avLst/>
          </a:prstGeom>
          <a:noFill/>
          <a:ln w="38100">
            <a:solidFill>
              <a:srgbClr val="FF0000"/>
            </a:solidFill>
            <a:round/>
            <a:headEnd type="triangle" w="med" len="med"/>
            <a:tailEnd type="triangle" w="med" len="med"/>
          </a:ln>
        </p:spPr>
        <p:txBody>
          <a:bodyPr wrap="none" anchor="ctr"/>
          <a:lstStyle/>
          <a:p>
            <a:endParaRPr lang="ja-JP" altLang="en-US"/>
          </a:p>
        </p:txBody>
      </p:sp>
      <p:sp>
        <p:nvSpPr>
          <p:cNvPr id="370692" name="Text Box 6"/>
          <p:cNvSpPr txBox="1">
            <a:spLocks noChangeArrowheads="1"/>
          </p:cNvSpPr>
          <p:nvPr/>
        </p:nvSpPr>
        <p:spPr bwMode="auto">
          <a:xfrm>
            <a:off x="7404100" y="6094413"/>
            <a:ext cx="733425" cy="457200"/>
          </a:xfrm>
          <a:prstGeom prst="rect">
            <a:avLst/>
          </a:prstGeom>
          <a:noFill/>
          <a:ln w="12700">
            <a:noFill/>
            <a:miter lim="800000"/>
            <a:headEnd/>
            <a:tailEnd/>
          </a:ln>
        </p:spPr>
        <p:txBody>
          <a:bodyPr wrap="none">
            <a:spAutoFit/>
          </a:bodyPr>
          <a:lstStyle/>
          <a:p>
            <a:pPr eaLnBrk="0" hangingPunct="0"/>
            <a:r>
              <a:rPr lang="en-US" altLang="ja-JP" sz="2400">
                <a:solidFill>
                  <a:srgbClr val="FF0000"/>
                </a:solidFill>
                <a:latin typeface="ＭＳ ゴシック" pitchFamily="49" charset="-128"/>
                <a:ea typeface="ＭＳ ゴシック" pitchFamily="49" charset="-128"/>
              </a:rPr>
              <a:t>50km</a:t>
            </a:r>
          </a:p>
        </p:txBody>
      </p:sp>
      <p:grpSp>
        <p:nvGrpSpPr>
          <p:cNvPr id="370693" name="Group 7"/>
          <p:cNvGrpSpPr>
            <a:grpSpLocks/>
          </p:cNvGrpSpPr>
          <p:nvPr/>
        </p:nvGrpSpPr>
        <p:grpSpPr bwMode="auto">
          <a:xfrm>
            <a:off x="3014663" y="188913"/>
            <a:ext cx="5954712" cy="6477000"/>
            <a:chOff x="1648" y="96"/>
            <a:chExt cx="4064" cy="4080"/>
          </a:xfrm>
        </p:grpSpPr>
        <p:pic>
          <p:nvPicPr>
            <p:cNvPr id="370697" name="Picture 8"/>
            <p:cNvPicPr>
              <a:picLocks noChangeAspect="1" noChangeArrowheads="1"/>
            </p:cNvPicPr>
            <p:nvPr/>
          </p:nvPicPr>
          <p:blipFill>
            <a:blip r:embed="rId3" cstate="print"/>
            <a:srcRect/>
            <a:stretch>
              <a:fillRect/>
            </a:stretch>
          </p:blipFill>
          <p:spPr bwMode="auto">
            <a:xfrm>
              <a:off x="1648" y="96"/>
              <a:ext cx="2048" cy="2048"/>
            </a:xfrm>
            <a:prstGeom prst="rect">
              <a:avLst/>
            </a:prstGeom>
            <a:noFill/>
            <a:ln w="9525">
              <a:noFill/>
              <a:miter lim="800000"/>
              <a:headEnd/>
              <a:tailEnd/>
            </a:ln>
          </p:spPr>
        </p:pic>
        <p:pic>
          <p:nvPicPr>
            <p:cNvPr id="370698" name="Picture 9"/>
            <p:cNvPicPr>
              <a:picLocks noChangeAspect="1" noChangeArrowheads="1"/>
            </p:cNvPicPr>
            <p:nvPr/>
          </p:nvPicPr>
          <p:blipFill>
            <a:blip r:embed="rId4" cstate="print"/>
            <a:srcRect/>
            <a:stretch>
              <a:fillRect/>
            </a:stretch>
          </p:blipFill>
          <p:spPr bwMode="auto">
            <a:xfrm>
              <a:off x="1648" y="2128"/>
              <a:ext cx="2048" cy="2048"/>
            </a:xfrm>
            <a:prstGeom prst="rect">
              <a:avLst/>
            </a:prstGeom>
            <a:noFill/>
            <a:ln w="9525">
              <a:noFill/>
              <a:miter lim="800000"/>
              <a:headEnd/>
              <a:tailEnd/>
            </a:ln>
          </p:spPr>
        </p:pic>
        <p:pic>
          <p:nvPicPr>
            <p:cNvPr id="370699" name="Picture 10"/>
            <p:cNvPicPr>
              <a:picLocks noChangeAspect="1" noChangeArrowheads="1"/>
            </p:cNvPicPr>
            <p:nvPr/>
          </p:nvPicPr>
          <p:blipFill>
            <a:blip r:embed="rId5" cstate="print"/>
            <a:srcRect/>
            <a:stretch>
              <a:fillRect/>
            </a:stretch>
          </p:blipFill>
          <p:spPr bwMode="auto">
            <a:xfrm>
              <a:off x="3664" y="96"/>
              <a:ext cx="2048" cy="2048"/>
            </a:xfrm>
            <a:prstGeom prst="rect">
              <a:avLst/>
            </a:prstGeom>
            <a:noFill/>
            <a:ln w="9525">
              <a:noFill/>
              <a:miter lim="800000"/>
              <a:headEnd/>
              <a:tailEnd/>
            </a:ln>
          </p:spPr>
        </p:pic>
        <p:pic>
          <p:nvPicPr>
            <p:cNvPr id="370700" name="Picture 11"/>
            <p:cNvPicPr>
              <a:picLocks noChangeAspect="1" noChangeArrowheads="1"/>
            </p:cNvPicPr>
            <p:nvPr/>
          </p:nvPicPr>
          <p:blipFill>
            <a:blip r:embed="rId6" cstate="print"/>
            <a:srcRect/>
            <a:stretch>
              <a:fillRect/>
            </a:stretch>
          </p:blipFill>
          <p:spPr bwMode="auto">
            <a:xfrm>
              <a:off x="3664" y="2112"/>
              <a:ext cx="2048" cy="2048"/>
            </a:xfrm>
            <a:prstGeom prst="rect">
              <a:avLst/>
            </a:prstGeom>
            <a:noFill/>
            <a:ln w="9525">
              <a:noFill/>
              <a:miter lim="800000"/>
              <a:headEnd/>
              <a:tailEnd/>
            </a:ln>
          </p:spPr>
        </p:pic>
        <p:sp>
          <p:nvSpPr>
            <p:cNvPr id="370701" name="AutoShape 12"/>
            <p:cNvSpPr>
              <a:spLocks noChangeArrowheads="1"/>
            </p:cNvSpPr>
            <p:nvPr/>
          </p:nvSpPr>
          <p:spPr bwMode="auto">
            <a:xfrm>
              <a:off x="1744" y="1488"/>
              <a:ext cx="1056" cy="432"/>
            </a:xfrm>
            <a:prstGeom prst="wedgeRoundRectCallout">
              <a:avLst>
                <a:gd name="adj1" fmla="val 64394"/>
                <a:gd name="adj2" fmla="val 72917"/>
                <a:gd name="adj3" fmla="val 16667"/>
              </a:avLst>
            </a:prstGeom>
            <a:solidFill>
              <a:schemeClr val="bg1"/>
            </a:solidFill>
            <a:ln w="9525">
              <a:solidFill>
                <a:schemeClr val="tx1"/>
              </a:solidFill>
              <a:miter lim="800000"/>
              <a:headEnd/>
              <a:tailEnd/>
            </a:ln>
          </p:spPr>
          <p:txBody>
            <a:bodyPr wrap="none" anchor="ctr"/>
            <a:lstStyle/>
            <a:p>
              <a:pPr algn="ctr" eaLnBrk="0" hangingPunct="0"/>
              <a:endParaRPr kumimoji="0" lang="ja-JP" altLang="ja-JP" sz="2400">
                <a:latin typeface="ＭＳ ゴシック" pitchFamily="49" charset="-128"/>
                <a:ea typeface="ＭＳ ゴシック" pitchFamily="49" charset="-128"/>
              </a:endParaRPr>
            </a:p>
          </p:txBody>
        </p:sp>
        <p:sp>
          <p:nvSpPr>
            <p:cNvPr id="370702" name="Text Box 13"/>
            <p:cNvSpPr txBox="1">
              <a:spLocks noChangeArrowheads="1"/>
            </p:cNvSpPr>
            <p:nvPr/>
          </p:nvSpPr>
          <p:spPr bwMode="auto">
            <a:xfrm>
              <a:off x="1792" y="1536"/>
              <a:ext cx="932" cy="330"/>
            </a:xfrm>
            <a:prstGeom prst="rect">
              <a:avLst/>
            </a:prstGeom>
            <a:noFill/>
            <a:ln w="9525">
              <a:noFill/>
              <a:miter lim="800000"/>
              <a:headEnd/>
              <a:tailEnd/>
            </a:ln>
          </p:spPr>
          <p:txBody>
            <a:bodyPr wrap="none">
              <a:spAutoFit/>
            </a:bodyPr>
            <a:lstStyle/>
            <a:p>
              <a:pPr eaLnBrk="0" hangingPunct="0"/>
              <a:r>
                <a:rPr kumimoji="0" lang="ja-JP" altLang="en-US">
                  <a:latin typeface="ＭＳ Ｐゴシック" pitchFamily="50" charset="-128"/>
                </a:rPr>
                <a:t>モンタナ州ヘレナ</a:t>
              </a:r>
            </a:p>
            <a:p>
              <a:pPr eaLnBrk="0" hangingPunct="0"/>
              <a:r>
                <a:rPr kumimoji="0" lang="ja-JP" altLang="en-US">
                  <a:latin typeface="ＭＳ Ｐゴシック" pitchFamily="50" charset="-128"/>
                </a:rPr>
                <a:t>人口</a:t>
              </a:r>
              <a:r>
                <a:rPr kumimoji="0" lang="en-US" altLang="ja-JP">
                  <a:latin typeface="ＭＳ Ｐゴシック" pitchFamily="50" charset="-128"/>
                </a:rPr>
                <a:t>68140</a:t>
              </a:r>
              <a:r>
                <a:rPr kumimoji="0" lang="ja-JP" altLang="en-US">
                  <a:latin typeface="ＭＳ Ｐゴシック" pitchFamily="50" charset="-128"/>
                </a:rPr>
                <a:t>人</a:t>
              </a:r>
              <a:endParaRPr kumimoji="0" lang="ja-JP" altLang="en-US">
                <a:solidFill>
                  <a:srgbClr val="FF0000"/>
                </a:solidFill>
                <a:latin typeface="ＭＳ Ｐゴシック" pitchFamily="50" charset="-128"/>
              </a:endParaRPr>
            </a:p>
          </p:txBody>
        </p:sp>
      </p:grpSp>
      <p:sp>
        <p:nvSpPr>
          <p:cNvPr id="370694" name="Rectangle 14"/>
          <p:cNvSpPr>
            <a:spLocks noGrp="1" noChangeArrowheads="1"/>
          </p:cNvSpPr>
          <p:nvPr>
            <p:ph type="title" idx="4294967295"/>
          </p:nvPr>
        </p:nvSpPr>
        <p:spPr>
          <a:xfrm>
            <a:off x="949325" y="452438"/>
            <a:ext cx="6858000" cy="1143000"/>
          </a:xfrm>
        </p:spPr>
        <p:txBody>
          <a:bodyPr lIns="90487" tIns="44450" rIns="90487" bIns="44450"/>
          <a:lstStyle/>
          <a:p>
            <a:pPr eaLnBrk="1" hangingPunct="1"/>
            <a:endParaRPr lang="ja-JP" altLang="ja-JP" smtClean="0"/>
          </a:p>
        </p:txBody>
      </p:sp>
      <p:sp>
        <p:nvSpPr>
          <p:cNvPr id="2231311" name="Rectangle 15"/>
          <p:cNvSpPr>
            <a:spLocks noChangeArrowheads="1"/>
          </p:cNvSpPr>
          <p:nvPr/>
        </p:nvSpPr>
        <p:spPr bwMode="auto">
          <a:xfrm>
            <a:off x="179388" y="1268413"/>
            <a:ext cx="7766050" cy="5842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hangingPunct="0">
              <a:defRPr/>
            </a:pPr>
            <a: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t>米国モンタナ州ヘレナ市</a:t>
            </a:r>
            <a:b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br>
            <a: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t>受動喫煙防止条例で心筋梗塞が減少</a:t>
            </a:r>
            <a:b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br>
            <a: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t>隣と都市と数十ｓキロ離れた</a:t>
            </a:r>
            <a:b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br>
            <a:r>
              <a:rPr lang="ja-JP" altLang="en-US" sz="4000">
                <a:solidFill>
                  <a:srgbClr val="FFFF00"/>
                </a:solidFill>
                <a:effectLst>
                  <a:outerShdw blurRad="38100" dist="38100" dir="2700000" algn="tl">
                    <a:srgbClr val="C0C0C0"/>
                  </a:outerShdw>
                </a:effectLst>
                <a:latin typeface="ＭＳ ゴシック" pitchFamily="49" charset="-128"/>
                <a:ea typeface="ＭＳ ゴシック" pitchFamily="49" charset="-128"/>
              </a:rPr>
              <a:t>地理的に隔絶した都市</a:t>
            </a:r>
            <a:endParaRPr lang="ja-JP" altLang="en-US" sz="4400">
              <a:solidFill>
                <a:srgbClr val="FFFF00"/>
              </a:solidFill>
              <a:effectLst>
                <a:outerShdw blurRad="38100" dist="38100" dir="2700000" algn="tl">
                  <a:srgbClr val="C0C0C0"/>
                </a:outerShdw>
              </a:effectLst>
              <a:latin typeface="ＭＳ ゴシック" pitchFamily="49" charset="-128"/>
              <a:ea typeface="ＭＳ ゴシック" pitchFamily="49" charset="-128"/>
            </a:endParaRPr>
          </a:p>
        </p:txBody>
      </p:sp>
      <p:sp>
        <p:nvSpPr>
          <p:cNvPr id="370696" name="Text Box 16"/>
          <p:cNvSpPr txBox="1">
            <a:spLocks noChangeArrowheads="1"/>
          </p:cNvSpPr>
          <p:nvPr/>
        </p:nvSpPr>
        <p:spPr bwMode="auto">
          <a:xfrm>
            <a:off x="0" y="3429000"/>
            <a:ext cx="2941638" cy="3267075"/>
          </a:xfrm>
          <a:prstGeom prst="rect">
            <a:avLst/>
          </a:prstGeom>
          <a:noFill/>
          <a:ln w="9525">
            <a:noFill/>
            <a:miter lim="800000"/>
            <a:headEnd/>
            <a:tailEnd/>
          </a:ln>
        </p:spPr>
        <p:txBody>
          <a:bodyPr>
            <a:spAutoFit/>
          </a:bodyPr>
          <a:lstStyle/>
          <a:p>
            <a:pPr eaLnBrk="0" hangingPunct="0"/>
            <a:r>
              <a:rPr kumimoji="0" lang="ja-JP" altLang="en-US" sz="2600">
                <a:latin typeface="ＭＳ Ｐゴシック" pitchFamily="50" charset="-128"/>
              </a:rPr>
              <a:t>ヘレナ周辺の心臓疾患患者はすべてヘレナにある１病院に搬送される。</a:t>
            </a:r>
          </a:p>
          <a:p>
            <a:pPr eaLnBrk="0" hangingPunct="0"/>
            <a:r>
              <a:rPr kumimoji="0" lang="ja-JP" altLang="en-US" sz="2600">
                <a:latin typeface="ＭＳ Ｐゴシック" pitchFamily="50" charset="-128"/>
              </a:rPr>
              <a:t>最も近い心臓疾患の治療ができる病院は</a:t>
            </a:r>
            <a:r>
              <a:rPr kumimoji="0" lang="en-US" altLang="ja-JP" sz="2600">
                <a:latin typeface="ＭＳ Ｐゴシック" pitchFamily="50" charset="-128"/>
              </a:rPr>
              <a:t>100km</a:t>
            </a:r>
            <a:r>
              <a:rPr kumimoji="0" lang="ja-JP" altLang="en-US" sz="2600">
                <a:latin typeface="ＭＳ Ｐゴシック" pitchFamily="50" charset="-128"/>
              </a:rPr>
              <a:t>の距離。</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正方形/長方形 35840"/>
          <p:cNvPicPr>
            <a:picLocks noChangeAspect="1" noChangeArrowheads="1"/>
          </p:cNvPicPr>
          <p:nvPr/>
        </p:nvPicPr>
        <p:blipFill>
          <a:blip r:embed="rId3" cstate="print"/>
          <a:srcRect/>
          <a:stretch>
            <a:fillRect/>
          </a:stretch>
        </p:blipFill>
        <p:spPr bwMode="auto">
          <a:xfrm>
            <a:off x="841375" y="0"/>
            <a:ext cx="7380288" cy="5802313"/>
          </a:xfrm>
          <a:prstGeom prst="rect">
            <a:avLst/>
          </a:prstGeom>
          <a:noFill/>
          <a:ln w="9525">
            <a:noFill/>
            <a:miter lim="800000"/>
            <a:headEnd/>
            <a:tailEnd/>
          </a:ln>
        </p:spPr>
      </p:pic>
      <p:sp>
        <p:nvSpPr>
          <p:cNvPr id="217090" name="Text Box 3"/>
          <p:cNvSpPr txBox="1">
            <a:spLocks noChangeArrowheads="1"/>
          </p:cNvSpPr>
          <p:nvPr/>
        </p:nvSpPr>
        <p:spPr bwMode="auto">
          <a:xfrm>
            <a:off x="5095875" y="57165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ChangeArrowheads="1"/>
          </p:cNvSpPr>
          <p:nvPr>
            <p:ph type="title" idx="4294967295"/>
          </p:nvPr>
        </p:nvSpPr>
        <p:spPr>
          <a:xfrm>
            <a:off x="252413" y="330200"/>
            <a:ext cx="8656637" cy="584200"/>
          </a:xfrm>
        </p:spPr>
        <p:txBody>
          <a:bodyPr lIns="90487" tIns="44450" rIns="90487" bIns="44450"/>
          <a:lstStyle/>
          <a:p>
            <a:pPr eaLnBrk="1" hangingPunct="1"/>
            <a:r>
              <a:rPr lang="ja-JP" altLang="en-US" smtClean="0"/>
              <a:t>アメリカ、モンタナ州ヘレナ市</a:t>
            </a:r>
            <a:br>
              <a:rPr lang="ja-JP" altLang="en-US" smtClean="0"/>
            </a:br>
            <a:r>
              <a:rPr lang="ja-JP" altLang="en-US" sz="3600" smtClean="0"/>
              <a:t>受動喫煙防止条例で心筋梗塞が</a:t>
            </a:r>
            <a:r>
              <a:rPr lang="en-US" altLang="ja-JP" sz="3600" smtClean="0"/>
              <a:t>4</a:t>
            </a:r>
            <a:r>
              <a:rPr lang="ja-JP" altLang="en-US" sz="3600" smtClean="0"/>
              <a:t>割減少</a:t>
            </a:r>
            <a:endParaRPr lang="ja-JP" altLang="en-US" smtClean="0"/>
          </a:p>
        </p:txBody>
      </p:sp>
      <p:pic>
        <p:nvPicPr>
          <p:cNvPr id="372738" name="Picture 3"/>
          <p:cNvPicPr>
            <a:picLocks noGrp="1" noChangeAspect="1" noChangeArrowheads="1"/>
          </p:cNvPicPr>
          <p:nvPr>
            <p:ph type="body" idx="4294967295"/>
          </p:nvPr>
        </p:nvPicPr>
        <p:blipFill>
          <a:blip r:embed="rId3" cstate="print"/>
          <a:srcRect/>
          <a:stretch>
            <a:fillRect/>
          </a:stretch>
        </p:blipFill>
        <p:spPr>
          <a:xfrm>
            <a:off x="920750" y="1401763"/>
            <a:ext cx="6756400" cy="4487862"/>
          </a:xfrm>
        </p:spPr>
      </p:pic>
      <p:sp>
        <p:nvSpPr>
          <p:cNvPr id="372739" name="Rectangle 4"/>
          <p:cNvSpPr>
            <a:spLocks noChangeArrowheads="1"/>
          </p:cNvSpPr>
          <p:nvPr/>
        </p:nvSpPr>
        <p:spPr bwMode="auto">
          <a:xfrm>
            <a:off x="290513" y="2568575"/>
            <a:ext cx="293687" cy="3046413"/>
          </a:xfrm>
          <a:prstGeom prst="rect">
            <a:avLst/>
          </a:prstGeom>
          <a:noFill/>
          <a:ln w="12700">
            <a:noFill/>
            <a:miter lim="800000"/>
            <a:headEnd/>
            <a:tailEnd/>
          </a:ln>
        </p:spPr>
        <p:txBody>
          <a:bodyPr>
            <a:spAutoFit/>
          </a:bodyPr>
          <a:lstStyle/>
          <a:p>
            <a:pPr eaLnBrk="0" hangingPunct="0"/>
            <a:r>
              <a:rPr lang="ja-JP" altLang="en-US" sz="2400">
                <a:latin typeface="ＭＳ ゴシック" pitchFamily="49" charset="-128"/>
                <a:ea typeface="ＭＳ ゴシック" pitchFamily="49" charset="-128"/>
              </a:rPr>
              <a:t>心筋梗塞入院数</a:t>
            </a:r>
          </a:p>
        </p:txBody>
      </p:sp>
      <p:sp>
        <p:nvSpPr>
          <p:cNvPr id="372740" name="Rectangle 5"/>
          <p:cNvSpPr>
            <a:spLocks noChangeArrowheads="1"/>
          </p:cNvSpPr>
          <p:nvPr/>
        </p:nvSpPr>
        <p:spPr bwMode="auto">
          <a:xfrm>
            <a:off x="6057900" y="1044575"/>
            <a:ext cx="169863" cy="461963"/>
          </a:xfrm>
          <a:prstGeom prst="rect">
            <a:avLst/>
          </a:prstGeom>
          <a:noFill/>
          <a:ln w="12700">
            <a:noFill/>
            <a:miter lim="800000"/>
            <a:headEnd/>
            <a:tailEnd/>
          </a:ln>
        </p:spPr>
        <p:txBody>
          <a:bodyPr wrap="none">
            <a:spAutoFit/>
          </a:bodyPr>
          <a:lstStyle/>
          <a:p>
            <a:pPr eaLnBrk="0" hangingPunct="0"/>
            <a:endParaRPr lang="ja-JP" altLang="ja-JP" sz="2400">
              <a:latin typeface="ＭＳ ゴシック" pitchFamily="49" charset="-128"/>
              <a:ea typeface="ＭＳ ゴシック" pitchFamily="49" charset="-128"/>
            </a:endParaRPr>
          </a:p>
        </p:txBody>
      </p:sp>
      <p:sp>
        <p:nvSpPr>
          <p:cNvPr id="372741" name="Line 6"/>
          <p:cNvSpPr>
            <a:spLocks noChangeShapeType="1"/>
          </p:cNvSpPr>
          <p:nvPr/>
        </p:nvSpPr>
        <p:spPr bwMode="auto">
          <a:xfrm>
            <a:off x="5480050" y="2693988"/>
            <a:ext cx="844550" cy="0"/>
          </a:xfrm>
          <a:prstGeom prst="line">
            <a:avLst/>
          </a:prstGeom>
          <a:noFill/>
          <a:ln w="57150">
            <a:solidFill>
              <a:srgbClr val="FF0000"/>
            </a:solidFill>
            <a:round/>
            <a:headEnd type="triangle" w="med" len="med"/>
            <a:tailEnd type="triangle" w="med" len="med"/>
          </a:ln>
        </p:spPr>
        <p:txBody>
          <a:bodyPr wrap="none" anchor="ctr"/>
          <a:lstStyle/>
          <a:p>
            <a:endParaRPr lang="ja-JP" altLang="en-US"/>
          </a:p>
        </p:txBody>
      </p:sp>
      <p:sp>
        <p:nvSpPr>
          <p:cNvPr id="372742" name="Rectangle 7"/>
          <p:cNvSpPr>
            <a:spLocks noChangeArrowheads="1"/>
          </p:cNvSpPr>
          <p:nvPr/>
        </p:nvSpPr>
        <p:spPr bwMode="auto">
          <a:xfrm>
            <a:off x="5524500" y="1708150"/>
            <a:ext cx="738188" cy="830263"/>
          </a:xfrm>
          <a:prstGeom prst="rect">
            <a:avLst/>
          </a:prstGeom>
          <a:noFill/>
          <a:ln w="12700">
            <a:noFill/>
            <a:miter lim="800000"/>
            <a:headEnd/>
            <a:tailEnd/>
          </a:ln>
        </p:spPr>
        <p:txBody>
          <a:bodyPr wrap="none">
            <a:spAutoFit/>
          </a:bodyPr>
          <a:lstStyle/>
          <a:p>
            <a:pPr eaLnBrk="0" hangingPunct="0"/>
            <a:r>
              <a:rPr lang="ja-JP" altLang="en-US" sz="2400">
                <a:solidFill>
                  <a:srgbClr val="FF0000"/>
                </a:solidFill>
                <a:latin typeface="ＭＳ ゴシック" pitchFamily="49" charset="-128"/>
                <a:ea typeface="ＭＳ ゴシック" pitchFamily="49" charset="-128"/>
              </a:rPr>
              <a:t>条例</a:t>
            </a:r>
          </a:p>
          <a:p>
            <a:pPr eaLnBrk="0" hangingPunct="0"/>
            <a:r>
              <a:rPr lang="ja-JP" altLang="en-US" sz="2400">
                <a:solidFill>
                  <a:srgbClr val="FF0000"/>
                </a:solidFill>
                <a:latin typeface="ＭＳ ゴシック" pitchFamily="49" charset="-128"/>
                <a:ea typeface="ＭＳ ゴシック" pitchFamily="49" charset="-128"/>
              </a:rPr>
              <a:t>施行</a:t>
            </a:r>
          </a:p>
        </p:txBody>
      </p:sp>
      <p:sp>
        <p:nvSpPr>
          <p:cNvPr id="372743" name="Rectangle 8"/>
          <p:cNvSpPr>
            <a:spLocks noChangeArrowheads="1"/>
          </p:cNvSpPr>
          <p:nvPr/>
        </p:nvSpPr>
        <p:spPr bwMode="auto">
          <a:xfrm>
            <a:off x="6567488" y="1703388"/>
            <a:ext cx="739775" cy="830262"/>
          </a:xfrm>
          <a:prstGeom prst="rect">
            <a:avLst/>
          </a:prstGeom>
          <a:noFill/>
          <a:ln w="12700">
            <a:noFill/>
            <a:miter lim="800000"/>
            <a:headEnd/>
            <a:tailEnd/>
          </a:ln>
        </p:spPr>
        <p:txBody>
          <a:bodyPr wrap="none">
            <a:spAutoFit/>
          </a:bodyPr>
          <a:lstStyle/>
          <a:p>
            <a:pPr eaLnBrk="0" hangingPunct="0"/>
            <a:r>
              <a:rPr lang="ja-JP" altLang="en-US" sz="2400">
                <a:solidFill>
                  <a:srgbClr val="FF0000"/>
                </a:solidFill>
                <a:latin typeface="ＭＳ ゴシック" pitchFamily="49" charset="-128"/>
                <a:ea typeface="ＭＳ ゴシック" pitchFamily="49" charset="-128"/>
              </a:rPr>
              <a:t>条例</a:t>
            </a:r>
          </a:p>
          <a:p>
            <a:pPr eaLnBrk="0" hangingPunct="0"/>
            <a:r>
              <a:rPr lang="ja-JP" altLang="en-US" sz="2400">
                <a:solidFill>
                  <a:srgbClr val="FF0000"/>
                </a:solidFill>
                <a:latin typeface="ＭＳ ゴシック" pitchFamily="49" charset="-128"/>
                <a:ea typeface="ＭＳ ゴシック" pitchFamily="49" charset="-128"/>
              </a:rPr>
              <a:t>廃止</a:t>
            </a:r>
          </a:p>
        </p:txBody>
      </p:sp>
      <p:sp>
        <p:nvSpPr>
          <p:cNvPr id="372744" name="Line 9"/>
          <p:cNvSpPr>
            <a:spLocks noChangeShapeType="1"/>
          </p:cNvSpPr>
          <p:nvPr/>
        </p:nvSpPr>
        <p:spPr bwMode="auto">
          <a:xfrm>
            <a:off x="4970463" y="2319338"/>
            <a:ext cx="844550" cy="1558925"/>
          </a:xfrm>
          <a:prstGeom prst="line">
            <a:avLst/>
          </a:prstGeom>
          <a:noFill/>
          <a:ln w="57150">
            <a:solidFill>
              <a:srgbClr val="000DB7"/>
            </a:solidFill>
            <a:round/>
            <a:headEnd/>
            <a:tailEnd type="triangle" w="med" len="med"/>
          </a:ln>
        </p:spPr>
        <p:txBody>
          <a:bodyPr wrap="none" anchor="ctr"/>
          <a:lstStyle/>
          <a:p>
            <a:endParaRPr lang="ja-JP" altLang="en-US"/>
          </a:p>
        </p:txBody>
      </p:sp>
      <p:sp>
        <p:nvSpPr>
          <p:cNvPr id="372745" name="Line 10"/>
          <p:cNvSpPr>
            <a:spLocks noChangeShapeType="1"/>
          </p:cNvSpPr>
          <p:nvPr/>
        </p:nvSpPr>
        <p:spPr bwMode="auto">
          <a:xfrm flipV="1">
            <a:off x="5938838" y="3100388"/>
            <a:ext cx="938212" cy="742950"/>
          </a:xfrm>
          <a:prstGeom prst="line">
            <a:avLst/>
          </a:prstGeom>
          <a:noFill/>
          <a:ln w="57150">
            <a:solidFill>
              <a:srgbClr val="000DB7"/>
            </a:solidFill>
            <a:round/>
            <a:headEnd/>
            <a:tailEnd type="triangle" w="med" len="med"/>
          </a:ln>
        </p:spPr>
        <p:txBody>
          <a:bodyPr wrap="none" anchor="ctr"/>
          <a:lstStyle/>
          <a:p>
            <a:endParaRPr lang="ja-JP" altLang="en-US"/>
          </a:p>
        </p:txBody>
      </p:sp>
      <p:sp>
        <p:nvSpPr>
          <p:cNvPr id="372746" name="Rectangle 11"/>
          <p:cNvSpPr>
            <a:spLocks noChangeArrowheads="1"/>
          </p:cNvSpPr>
          <p:nvPr/>
        </p:nvSpPr>
        <p:spPr bwMode="auto">
          <a:xfrm>
            <a:off x="146050" y="5892800"/>
            <a:ext cx="7840663" cy="830263"/>
          </a:xfrm>
          <a:prstGeom prst="rect">
            <a:avLst/>
          </a:prstGeom>
          <a:noFill/>
          <a:ln w="12700">
            <a:noFill/>
            <a:miter lim="800000"/>
            <a:headEnd/>
            <a:tailEnd/>
          </a:ln>
        </p:spPr>
        <p:txBody>
          <a:bodyPr wrap="none">
            <a:spAutoFit/>
          </a:bodyPr>
          <a:lstStyle/>
          <a:p>
            <a:pPr eaLnBrk="0" hangingPunct="0"/>
            <a:r>
              <a:rPr lang="ja-JP" altLang="en-US" sz="2400">
                <a:latin typeface="ＭＳ ゴシック" pitchFamily="49" charset="-128"/>
                <a:ea typeface="ＭＳ ゴシック" pitchFamily="49" charset="-128"/>
              </a:rPr>
              <a:t>ヘレナ市以外の都市では、心筋梗塞入院数は変化なし</a:t>
            </a: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微増</a:t>
            </a:r>
          </a:p>
          <a:p>
            <a:pPr eaLnBrk="0" hangingPunct="0"/>
            <a:r>
              <a:rPr lang="ja-JP" altLang="ja-JP" sz="2400">
                <a:latin typeface="Helvetica" charset="0"/>
                <a:ea typeface="ＭＳ ゴシック" pitchFamily="49" charset="-128"/>
              </a:rPr>
              <a:t> 2004;328;977-980</a:t>
            </a:r>
            <a:r>
              <a:rPr lang="ja-JP" altLang="ja-JP" sz="2400" i="1">
                <a:latin typeface="Helvetica" charset="0"/>
                <a:ea typeface="ＭＳ ゴシック" pitchFamily="49" charset="-128"/>
              </a:rPr>
              <a:t>BMJ</a:t>
            </a:r>
            <a:r>
              <a:rPr lang="ja-JP" altLang="ja-JP" sz="2400">
                <a:latin typeface="Helvetica" charset="0"/>
                <a:ea typeface="ＭＳ ゴシック" pitchFamily="49" charset="-128"/>
              </a:rPr>
              <a:t> </a:t>
            </a:r>
            <a:endParaRPr lang="en-US" altLang="ja-JP" sz="2400">
              <a:latin typeface="Helvetica" charset="0"/>
              <a:ea typeface="ＭＳ ゴシック" pitchFamily="49" charset="-128"/>
            </a:endParaRPr>
          </a:p>
        </p:txBody>
      </p:sp>
      <p:sp>
        <p:nvSpPr>
          <p:cNvPr id="372747" name="Rectangle 12"/>
          <p:cNvSpPr>
            <a:spLocks noChangeArrowheads="1"/>
          </p:cNvSpPr>
          <p:nvPr/>
        </p:nvSpPr>
        <p:spPr bwMode="auto">
          <a:xfrm>
            <a:off x="2289175" y="1722438"/>
            <a:ext cx="1306513" cy="461962"/>
          </a:xfrm>
          <a:prstGeom prst="rect">
            <a:avLst/>
          </a:prstGeom>
          <a:solidFill>
            <a:srgbClr val="AFE8FC"/>
          </a:solidFill>
          <a:ln w="12700">
            <a:noFill/>
            <a:miter lim="800000"/>
            <a:headEnd/>
            <a:tailEnd/>
          </a:ln>
        </p:spPr>
        <p:txBody>
          <a:bodyPr wrap="none">
            <a:spAutoFit/>
          </a:bodyPr>
          <a:lstStyle/>
          <a:p>
            <a:pPr eaLnBrk="0" hangingPunct="0"/>
            <a:r>
              <a:rPr lang="ja-JP" altLang="en-US" sz="2400">
                <a:solidFill>
                  <a:schemeClr val="bg2"/>
                </a:solidFill>
                <a:latin typeface="ＭＳ ゴシック" pitchFamily="49" charset="-128"/>
                <a:ea typeface="ＭＳ ゴシック" pitchFamily="49" charset="-128"/>
              </a:rPr>
              <a:t>ヘレナ市</a:t>
            </a:r>
          </a:p>
        </p:txBody>
      </p:sp>
      <p:sp>
        <p:nvSpPr>
          <p:cNvPr id="372748" name="Rectangle 13"/>
          <p:cNvSpPr>
            <a:spLocks noChangeArrowheads="1"/>
          </p:cNvSpPr>
          <p:nvPr/>
        </p:nvSpPr>
        <p:spPr bwMode="auto">
          <a:xfrm>
            <a:off x="2268538" y="2293938"/>
            <a:ext cx="1876425" cy="461962"/>
          </a:xfrm>
          <a:prstGeom prst="rect">
            <a:avLst/>
          </a:prstGeom>
          <a:solidFill>
            <a:srgbClr val="AFE8FC"/>
          </a:solidFill>
          <a:ln w="12700">
            <a:noFill/>
            <a:miter lim="800000"/>
            <a:headEnd/>
            <a:tailEnd/>
          </a:ln>
        </p:spPr>
        <p:txBody>
          <a:bodyPr wrap="none">
            <a:spAutoFit/>
          </a:bodyPr>
          <a:lstStyle/>
          <a:p>
            <a:pPr eaLnBrk="0" hangingPunct="0"/>
            <a:r>
              <a:rPr lang="ja-JP" altLang="en-US" sz="2400">
                <a:solidFill>
                  <a:schemeClr val="bg2"/>
                </a:solidFill>
                <a:latin typeface="ＭＳ ゴシック" pitchFamily="49" charset="-128"/>
                <a:ea typeface="ＭＳ ゴシック" pitchFamily="49" charset="-128"/>
              </a:rPr>
              <a:t>ヘレナ市以外</a:t>
            </a: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a:xfrm>
            <a:off x="468313" y="1844675"/>
            <a:ext cx="8229600" cy="1143000"/>
          </a:xfrm>
        </p:spPr>
        <p:txBody>
          <a:bodyPr/>
          <a:lstStyle/>
          <a:p>
            <a:pPr eaLnBrk="1" hangingPunct="1"/>
            <a:r>
              <a:rPr lang="ja-JP" altLang="en-US" sz="8000" b="1" smtClean="0"/>
              <a:t>イメージが大切</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Grp="1" noChangeArrowheads="1"/>
          </p:cNvSpPr>
          <p:nvPr>
            <p:ph type="title"/>
          </p:nvPr>
        </p:nvSpPr>
        <p:spPr>
          <a:xfrm>
            <a:off x="0" y="0"/>
            <a:ext cx="9144000" cy="1143000"/>
          </a:xfrm>
          <a:solidFill>
            <a:schemeClr val="hlink"/>
          </a:solidFill>
        </p:spPr>
        <p:txBody>
          <a:bodyPr/>
          <a:lstStyle/>
          <a:p>
            <a:pPr eaLnBrk="1" hangingPunct="1"/>
            <a:r>
              <a:rPr lang="en-US" altLang="ja-JP" sz="5400" b="1" smtClean="0"/>
              <a:t>1</a:t>
            </a:r>
            <a:r>
              <a:rPr lang="ja-JP" altLang="en-US" sz="5400" b="1" smtClean="0"/>
              <a:t>年分のタール</a:t>
            </a:r>
            <a:br>
              <a:rPr lang="ja-JP" altLang="en-US" sz="5400" b="1" smtClean="0"/>
            </a:br>
            <a:r>
              <a:rPr lang="ja-JP" altLang="en-US" sz="3600" b="1" smtClean="0"/>
              <a:t>（</a:t>
            </a:r>
            <a:r>
              <a:rPr lang="en-US" altLang="ja-JP" sz="3600" b="1" smtClean="0"/>
              <a:t>ABC</a:t>
            </a:r>
            <a:r>
              <a:rPr lang="ja-JP" altLang="en-US" sz="3600" b="1" smtClean="0"/>
              <a:t>「タバコと女性の危険な関係」より）</a:t>
            </a:r>
            <a:endParaRPr lang="ja-JP" altLang="en-US" smtClean="0"/>
          </a:p>
        </p:txBody>
      </p:sp>
      <p:pic>
        <p:nvPicPr>
          <p:cNvPr id="321539" name="タール.mpg">
            <a:hlinkClick r:id="" action="ppaction://media"/>
          </p:cNvPr>
          <p:cNvPicPr>
            <a:picLocks noRot="1" noChangeAspect="1" noChangeArrowheads="1"/>
          </p:cNvPicPr>
          <p:nvPr>
            <a:videoFile r:link="rId1"/>
          </p:nvPr>
        </p:nvPicPr>
        <p:blipFill>
          <a:blip r:embed="rId3" cstate="print"/>
          <a:srcRect/>
          <a:stretch>
            <a:fillRect/>
          </a:stretch>
        </p:blipFill>
        <p:spPr bwMode="auto">
          <a:xfrm>
            <a:off x="395288" y="1109663"/>
            <a:ext cx="7896225" cy="5748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153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21539"/>
                                        </p:tgtEl>
                                      </p:cBhvr>
                                    </p:cmd>
                                  </p:childTnLst>
                                </p:cTn>
                              </p:par>
                            </p:childTnLst>
                          </p:cTn>
                        </p:par>
                      </p:childTnLst>
                    </p:cTn>
                  </p:par>
                </p:childTnLst>
              </p:cTn>
              <p:nextCondLst>
                <p:cond evt="onClick" delay="0">
                  <p:tgtEl>
                    <p:spTgt spid="321539"/>
                  </p:tgtEl>
                </p:cond>
              </p:nextCondLst>
            </p:seq>
            <p:video>
              <p:cMediaNode>
                <p:cTn id="7" fill="hold" display="0">
                  <p:stCondLst>
                    <p:cond delay="indefinite"/>
                  </p:stCondLst>
                  <p:endCondLst>
                    <p:cond evt="onNext" delay="0">
                      <p:tgtEl>
                        <p:sldTgt/>
                      </p:tgtEl>
                    </p:cond>
                    <p:cond evt="onPrev" delay="0">
                      <p:tgtEl>
                        <p:sldTgt/>
                      </p:tgtEl>
                    </p:cond>
                  </p:endCondLst>
                </p:cTn>
                <p:tgtEl>
                  <p:spTgt spid="321539"/>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ChangeArrowheads="1"/>
          </p:cNvSpPr>
          <p:nvPr>
            <p:ph type="title"/>
          </p:nvPr>
        </p:nvSpPr>
        <p:spPr>
          <a:xfrm>
            <a:off x="0" y="0"/>
            <a:ext cx="9144000" cy="1008063"/>
          </a:xfrm>
          <a:solidFill>
            <a:schemeClr val="hlink"/>
          </a:solidFill>
        </p:spPr>
        <p:txBody>
          <a:bodyPr/>
          <a:lstStyle/>
          <a:p>
            <a:pPr eaLnBrk="1" hangingPunct="1"/>
            <a:r>
              <a:rPr lang="ja-JP" altLang="en-US" sz="4000" smtClean="0"/>
              <a:t>非喫煙者の肺　　　と　　　　喫煙者の肺</a:t>
            </a:r>
          </a:p>
        </p:txBody>
      </p:sp>
      <p:pic>
        <p:nvPicPr>
          <p:cNvPr id="376834" name="Picture 3" descr="smlung"/>
          <p:cNvPicPr>
            <a:picLocks noChangeAspect="1" noChangeArrowheads="1"/>
          </p:cNvPicPr>
          <p:nvPr/>
        </p:nvPicPr>
        <p:blipFill>
          <a:blip r:embed="rId2" cstate="print"/>
          <a:srcRect/>
          <a:stretch>
            <a:fillRect/>
          </a:stretch>
        </p:blipFill>
        <p:spPr bwMode="auto">
          <a:xfrm>
            <a:off x="5067300" y="1008063"/>
            <a:ext cx="4076700" cy="5849937"/>
          </a:xfrm>
          <a:prstGeom prst="rect">
            <a:avLst/>
          </a:prstGeom>
          <a:noFill/>
          <a:ln w="9525">
            <a:noFill/>
            <a:miter lim="800000"/>
            <a:headEnd/>
            <a:tailEnd/>
          </a:ln>
        </p:spPr>
      </p:pic>
      <p:pic>
        <p:nvPicPr>
          <p:cNvPr id="376835" name="Picture 4" descr="lung"/>
          <p:cNvPicPr>
            <a:picLocks noChangeAspect="1" noChangeArrowheads="1"/>
          </p:cNvPicPr>
          <p:nvPr/>
        </p:nvPicPr>
        <p:blipFill>
          <a:blip r:embed="rId3" cstate="print"/>
          <a:srcRect/>
          <a:stretch>
            <a:fillRect/>
          </a:stretch>
        </p:blipFill>
        <p:spPr bwMode="auto">
          <a:xfrm>
            <a:off x="0" y="1008063"/>
            <a:ext cx="4070350" cy="584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519lPJPgwzL"/>
          <p:cNvPicPr>
            <a:picLocks noChangeAspect="1" noChangeArrowheads="1"/>
          </p:cNvPicPr>
          <p:nvPr/>
        </p:nvPicPr>
        <p:blipFill>
          <a:blip r:embed="rId2" cstate="print"/>
          <a:srcRect/>
          <a:stretch>
            <a:fillRect/>
          </a:stretch>
        </p:blipFill>
        <p:spPr bwMode="auto">
          <a:xfrm>
            <a:off x="971550" y="0"/>
            <a:ext cx="6877050" cy="687705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2" descr="IMG0025"/>
          <p:cNvPicPr>
            <a:picLocks noChangeAspect="1" noChangeArrowheads="1"/>
          </p:cNvPicPr>
          <p:nvPr/>
        </p:nvPicPr>
        <p:blipFill>
          <a:blip r:embed="rId2" cstate="print"/>
          <a:srcRect/>
          <a:stretch>
            <a:fillRect/>
          </a:stretch>
        </p:blipFill>
        <p:spPr bwMode="auto">
          <a:xfrm>
            <a:off x="-609600" y="-25400"/>
            <a:ext cx="10287000" cy="6858000"/>
          </a:xfrm>
          <a:prstGeom prst="rect">
            <a:avLst/>
          </a:prstGeom>
          <a:noFill/>
          <a:ln w="9525">
            <a:noFill/>
            <a:miter lim="800000"/>
            <a:headEnd/>
            <a:tailEnd/>
          </a:ln>
        </p:spPr>
      </p:pic>
      <p:sp>
        <p:nvSpPr>
          <p:cNvPr id="378882"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solidFill>
                  <a:schemeClr val="bg1"/>
                </a:solidFill>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歯"/>
          <p:cNvPicPr>
            <a:picLocks noChangeAspect="1" noChangeArrowheads="1"/>
          </p:cNvPicPr>
          <p:nvPr/>
        </p:nvPicPr>
        <p:blipFill>
          <a:blip r:embed="rId2" cstate="print"/>
          <a:srcRect/>
          <a:stretch>
            <a:fillRect/>
          </a:stretch>
        </p:blipFill>
        <p:spPr bwMode="auto">
          <a:xfrm>
            <a:off x="0" y="0"/>
            <a:ext cx="9144000" cy="6483350"/>
          </a:xfrm>
          <a:prstGeom prst="rect">
            <a:avLst/>
          </a:prstGeom>
          <a:noFill/>
          <a:ln w="9525">
            <a:noFill/>
            <a:miter lim="800000"/>
            <a:headEnd/>
            <a:tailEnd/>
          </a:ln>
        </p:spPr>
      </p:pic>
      <p:sp>
        <p:nvSpPr>
          <p:cNvPr id="379906"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dscn0027"/>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
        <p:nvSpPr>
          <p:cNvPr id="380930"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solidFill>
                  <a:schemeClr val="bg1"/>
                </a:solidFill>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歯3"/>
          <p:cNvPicPr>
            <a:picLocks noChangeAspect="1" noChangeArrowheads="1"/>
          </p:cNvPicPr>
          <p:nvPr/>
        </p:nvPicPr>
        <p:blipFill>
          <a:blip r:embed="rId2" cstate="print"/>
          <a:srcRect/>
          <a:stretch>
            <a:fillRect/>
          </a:stretch>
        </p:blipFill>
        <p:spPr bwMode="auto">
          <a:xfrm>
            <a:off x="0" y="585788"/>
            <a:ext cx="9144000" cy="5686425"/>
          </a:xfrm>
          <a:prstGeom prst="rect">
            <a:avLst/>
          </a:prstGeom>
          <a:noFill/>
          <a:ln w="9525">
            <a:noFill/>
            <a:miter lim="800000"/>
            <a:headEnd/>
            <a:tailEnd/>
          </a:ln>
        </p:spPr>
      </p:pic>
      <p:sp>
        <p:nvSpPr>
          <p:cNvPr id="381954" name="Text Box 3"/>
          <p:cNvSpPr txBox="1">
            <a:spLocks noChangeArrowheads="1"/>
          </p:cNvSpPr>
          <p:nvPr/>
        </p:nvSpPr>
        <p:spPr bwMode="auto">
          <a:xfrm>
            <a:off x="0" y="762000"/>
            <a:ext cx="4114800" cy="457200"/>
          </a:xfrm>
          <a:prstGeom prst="rect">
            <a:avLst/>
          </a:prstGeom>
          <a:noFill/>
          <a:ln w="38100">
            <a:noFill/>
            <a:miter lim="800000"/>
            <a:headEnd/>
            <a:tailEnd/>
          </a:ln>
        </p:spPr>
        <p:txBody>
          <a:bodyPr lIns="91429" tIns="45714" rIns="91429" bIns="45714">
            <a:spAutoFit/>
          </a:bodyPr>
          <a:lstStyle/>
          <a:p>
            <a:pPr algn="ctr">
              <a:spcBef>
                <a:spcPct val="50000"/>
              </a:spcBef>
            </a:pPr>
            <a:r>
              <a:rPr lang="ja-JP" altLang="en-US" sz="2400" b="1">
                <a:solidFill>
                  <a:srgbClr val="FFFF00"/>
                </a:solidFill>
                <a:latin typeface="Times New Roman" pitchFamily="18" charset="0"/>
              </a:rPr>
              <a:t>舌の白板症（前がん状態）</a:t>
            </a:r>
          </a:p>
        </p:txBody>
      </p:sp>
      <p:sp>
        <p:nvSpPr>
          <p:cNvPr id="381955" name="Text Box 4"/>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IMG00361"/>
          <p:cNvPicPr>
            <a:picLocks noChangeAspect="1" noChangeArrowheads="1"/>
          </p:cNvPicPr>
          <p:nvPr/>
        </p:nvPicPr>
        <p:blipFill>
          <a:blip r:embed="rId2" cstate="print"/>
          <a:srcRect/>
          <a:stretch>
            <a:fillRect/>
          </a:stretch>
        </p:blipFill>
        <p:spPr bwMode="auto">
          <a:xfrm>
            <a:off x="0" y="366713"/>
            <a:ext cx="9144000" cy="6124575"/>
          </a:xfrm>
          <a:prstGeom prst="rect">
            <a:avLst/>
          </a:prstGeom>
          <a:noFill/>
          <a:ln w="9525">
            <a:noFill/>
            <a:miter lim="800000"/>
            <a:headEnd/>
            <a:tailEnd/>
          </a:ln>
        </p:spPr>
      </p:pic>
      <p:sp>
        <p:nvSpPr>
          <p:cNvPr id="382978"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3" name="正方形/長方形 14338"/>
          <p:cNvPicPr>
            <a:picLocks noChangeAspect="1" noChangeArrowheads="1"/>
          </p:cNvPicPr>
          <p:nvPr/>
        </p:nvPicPr>
        <p:blipFill>
          <a:blip r:embed="rId4" cstate="print"/>
          <a:srcRect/>
          <a:stretch>
            <a:fillRect/>
          </a:stretch>
        </p:blipFill>
        <p:spPr bwMode="auto">
          <a:xfrm>
            <a:off x="709613" y="0"/>
            <a:ext cx="5984875" cy="6048375"/>
          </a:xfrm>
          <a:prstGeom prst="rect">
            <a:avLst/>
          </a:prstGeom>
          <a:noFill/>
          <a:ln w="9525">
            <a:noFill/>
            <a:miter lim="800000"/>
            <a:headEnd/>
            <a:tailEnd/>
          </a:ln>
        </p:spPr>
      </p:pic>
      <p:sp>
        <p:nvSpPr>
          <p:cNvPr id="219144" name="TextBox 14339"/>
          <p:cNvSpPr txBox="1">
            <a:spLocks noChangeArrowheads="1"/>
          </p:cNvSpPr>
          <p:nvPr/>
        </p:nvSpPr>
        <p:spPr bwMode="auto">
          <a:xfrm>
            <a:off x="4533900" y="1887538"/>
            <a:ext cx="739775" cy="1654175"/>
          </a:xfrm>
          <a:prstGeom prst="rect">
            <a:avLst/>
          </a:prstGeom>
          <a:solidFill>
            <a:srgbClr val="FF781D"/>
          </a:solidFill>
          <a:ln w="9525">
            <a:noFill/>
            <a:miter lim="800000"/>
            <a:headEnd/>
            <a:tailEnd/>
          </a:ln>
        </p:spPr>
        <p:txBody>
          <a:bodyPr vert="eaVert" lIns="91429" tIns="45714" rIns="91429" bIns="45714">
            <a:spAutoFit/>
          </a:bodyPr>
          <a:lstStyle/>
          <a:p>
            <a:pPr>
              <a:spcBef>
                <a:spcPct val="50000"/>
              </a:spcBef>
            </a:pPr>
            <a:r>
              <a:rPr lang="ja-JP" altLang="en-US" sz="3600">
                <a:solidFill>
                  <a:srgbClr val="FF0000"/>
                </a:solidFill>
                <a:latin typeface="Garamond" pitchFamily="18" charset="0"/>
                <a:ea typeface="ＤＦ勘亭流" pitchFamily="1" charset="-128"/>
              </a:rPr>
              <a:t>煙草丸</a:t>
            </a:r>
          </a:p>
        </p:txBody>
      </p:sp>
      <p:sp>
        <p:nvSpPr>
          <p:cNvPr id="219145" name="TextBox 14340"/>
          <p:cNvSpPr txBox="1">
            <a:spLocks noChangeArrowheads="1"/>
          </p:cNvSpPr>
          <p:nvPr/>
        </p:nvSpPr>
        <p:spPr bwMode="auto">
          <a:xfrm>
            <a:off x="2411413" y="2744788"/>
            <a:ext cx="488950" cy="863600"/>
          </a:xfrm>
          <a:prstGeom prst="rect">
            <a:avLst/>
          </a:prstGeom>
          <a:solidFill>
            <a:srgbClr val="FFCC66"/>
          </a:solidFill>
          <a:ln w="9525">
            <a:noFill/>
            <a:miter lim="800000"/>
            <a:headEnd/>
            <a:tailEnd/>
          </a:ln>
        </p:spPr>
        <p:txBody>
          <a:bodyPr vert="eaVert" lIns="91429" tIns="45714" rIns="91429" bIns="45714">
            <a:spAutoFit/>
          </a:bodyPr>
          <a:lstStyle/>
          <a:p>
            <a:pPr>
              <a:spcBef>
                <a:spcPct val="50000"/>
              </a:spcBef>
            </a:pPr>
            <a:r>
              <a:rPr lang="ja-JP" altLang="en-US" sz="2000">
                <a:solidFill>
                  <a:srgbClr val="FF0000"/>
                </a:solidFill>
                <a:latin typeface="Garamond" pitchFamily="18" charset="0"/>
                <a:ea typeface="ＤＦ勘亭流" pitchFamily="1" charset="-128"/>
              </a:rPr>
              <a:t>煙草丸</a:t>
            </a:r>
          </a:p>
        </p:txBody>
      </p:sp>
      <p:graphicFrame>
        <p:nvGraphicFramePr>
          <p:cNvPr id="219141" name="Object 8"/>
          <p:cNvGraphicFramePr>
            <a:graphicFrameLocks noChangeAspect="1"/>
          </p:cNvGraphicFramePr>
          <p:nvPr/>
        </p:nvGraphicFramePr>
        <p:xfrm>
          <a:off x="4375150" y="950913"/>
          <a:ext cx="917575" cy="936625"/>
        </p:xfrm>
        <a:graphic>
          <a:graphicData uri="http://schemas.openxmlformats.org/presentationml/2006/ole">
            <p:oleObj spid="_x0000_s219141" name="花子フォトレタッチ 1.0 /R.1" r:id="rId5" imgW="1647619" imgH="1685714" progId="">
              <p:embed/>
            </p:oleObj>
          </a:graphicData>
        </a:graphic>
      </p:graphicFrame>
      <p:graphicFrame>
        <p:nvGraphicFramePr>
          <p:cNvPr id="219142" name="Object 9"/>
          <p:cNvGraphicFramePr>
            <a:graphicFrameLocks noChangeAspect="1"/>
          </p:cNvGraphicFramePr>
          <p:nvPr/>
        </p:nvGraphicFramePr>
        <p:xfrm>
          <a:off x="2346325" y="2159000"/>
          <a:ext cx="542925" cy="555625"/>
        </p:xfrm>
        <a:graphic>
          <a:graphicData uri="http://schemas.openxmlformats.org/presentationml/2006/ole">
            <p:oleObj spid="_x0000_s219142" name="花子フォトレタッチ 1.0 /R.1" r:id="rId6" imgW="1647619" imgH="1685714" progId="">
              <p:embed/>
            </p:oleObj>
          </a:graphicData>
        </a:graphic>
      </p:graphicFrame>
      <p:sp>
        <p:nvSpPr>
          <p:cNvPr id="219146" name="Text Box 7"/>
          <p:cNvSpPr txBox="1">
            <a:spLocks noChangeArrowheads="1"/>
          </p:cNvSpPr>
          <p:nvPr/>
        </p:nvSpPr>
        <p:spPr bwMode="auto">
          <a:xfrm>
            <a:off x="5160963" y="5916613"/>
            <a:ext cx="3665537"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9730" name="Object 2"/>
          <p:cNvGraphicFramePr>
            <a:graphicFrameLocks noChangeAspect="1"/>
          </p:cNvGraphicFramePr>
          <p:nvPr/>
        </p:nvGraphicFramePr>
        <p:xfrm>
          <a:off x="-138113" y="428625"/>
          <a:ext cx="9420226" cy="6002338"/>
        </p:xfrm>
        <a:graphic>
          <a:graphicData uri="http://schemas.openxmlformats.org/presentationml/2006/ole">
            <p:oleObj spid="_x0000_s329730" name="Photo Editor Photo" r:id="rId3" imgW="7095238" imgH="4657143" progId="">
              <p:embed/>
            </p:oleObj>
          </a:graphicData>
        </a:graphic>
      </p:graphicFrame>
      <p:sp>
        <p:nvSpPr>
          <p:cNvPr id="329731"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IMG0037"/>
          <p:cNvPicPr>
            <a:picLocks noChangeAspect="1" noChangeArrowheads="1"/>
          </p:cNvPicPr>
          <p:nvPr/>
        </p:nvPicPr>
        <p:blipFill>
          <a:blip r:embed="rId2" cstate="print"/>
          <a:srcRect/>
          <a:stretch>
            <a:fillRect/>
          </a:stretch>
        </p:blipFill>
        <p:spPr bwMode="auto">
          <a:xfrm>
            <a:off x="2209800" y="0"/>
            <a:ext cx="4594225" cy="6858000"/>
          </a:xfrm>
          <a:prstGeom prst="rect">
            <a:avLst/>
          </a:prstGeom>
          <a:noFill/>
          <a:ln w="9525">
            <a:noFill/>
            <a:miter lim="800000"/>
            <a:headEnd/>
            <a:tailEnd/>
          </a:ln>
        </p:spPr>
      </p:pic>
      <p:sp>
        <p:nvSpPr>
          <p:cNvPr id="386050" name="Rectangle 3"/>
          <p:cNvSpPr>
            <a:spLocks noChangeArrowheads="1"/>
          </p:cNvSpPr>
          <p:nvPr/>
        </p:nvSpPr>
        <p:spPr bwMode="auto">
          <a:xfrm rot="482416">
            <a:off x="3657600" y="1143000"/>
            <a:ext cx="2209800" cy="152400"/>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386051" name="Text Box 4"/>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IMG0039"/>
          <p:cNvPicPr>
            <a:picLocks noChangeAspect="1" noChangeArrowheads="1"/>
          </p:cNvPicPr>
          <p:nvPr/>
        </p:nvPicPr>
        <p:blipFill>
          <a:blip r:embed="rId2" cstate="print"/>
          <a:srcRect/>
          <a:stretch>
            <a:fillRect/>
          </a:stretch>
        </p:blipFill>
        <p:spPr bwMode="auto">
          <a:xfrm>
            <a:off x="0" y="322263"/>
            <a:ext cx="9144000" cy="6211887"/>
          </a:xfrm>
          <a:prstGeom prst="rect">
            <a:avLst/>
          </a:prstGeom>
          <a:noFill/>
          <a:ln w="9525">
            <a:noFill/>
            <a:miter lim="800000"/>
            <a:headEnd/>
            <a:tailEnd/>
          </a:ln>
        </p:spPr>
      </p:pic>
      <p:sp>
        <p:nvSpPr>
          <p:cNvPr id="387074" name="Text Box 3"/>
          <p:cNvSpPr txBox="1">
            <a:spLocks noChangeArrowheads="1"/>
          </p:cNvSpPr>
          <p:nvPr/>
        </p:nvSpPr>
        <p:spPr bwMode="auto">
          <a:xfrm>
            <a:off x="3394075" y="6454775"/>
            <a:ext cx="574992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平間敬文　「子どもたちにタバコの真実を」　より</a:t>
            </a:r>
          </a:p>
        </p:txBody>
      </p:sp>
    </p:spTree>
  </p:cSld>
  <p:clrMapOvr>
    <a:masterClrMapping/>
  </p:clrMapOvr>
  <p:transition>
    <p:random/>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タバコとバージャー病"/>
          <p:cNvPicPr>
            <a:picLocks noChangeAspect="1" noChangeArrowheads="1"/>
          </p:cNvPicPr>
          <p:nvPr/>
        </p:nvPicPr>
        <p:blipFill>
          <a:blip r:embed="rId2" cstate="print"/>
          <a:srcRect/>
          <a:stretch>
            <a:fillRect/>
          </a:stretch>
        </p:blipFill>
        <p:spPr bwMode="auto">
          <a:xfrm>
            <a:off x="0" y="0"/>
            <a:ext cx="5541963" cy="4033838"/>
          </a:xfrm>
          <a:prstGeom prst="rect">
            <a:avLst/>
          </a:prstGeom>
          <a:noFill/>
          <a:ln w="9525">
            <a:noFill/>
            <a:miter lim="800000"/>
            <a:headEnd/>
            <a:tailEnd/>
          </a:ln>
        </p:spPr>
      </p:pic>
      <p:pic>
        <p:nvPicPr>
          <p:cNvPr id="388098" name="Picture 3" descr="タバコとバージャー病３"/>
          <p:cNvPicPr>
            <a:picLocks noChangeAspect="1" noChangeArrowheads="1"/>
          </p:cNvPicPr>
          <p:nvPr/>
        </p:nvPicPr>
        <p:blipFill>
          <a:blip r:embed="rId3" cstate="print"/>
          <a:srcRect/>
          <a:stretch>
            <a:fillRect/>
          </a:stretch>
        </p:blipFill>
        <p:spPr bwMode="auto">
          <a:xfrm>
            <a:off x="3602038" y="2824163"/>
            <a:ext cx="5541962" cy="4033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AutoShape 2" descr="13saidekamitaba"/>
          <p:cNvSpPr>
            <a:spLocks noChangeAspect="1" noChangeArrowheads="1"/>
          </p:cNvSpPr>
          <p:nvPr/>
        </p:nvSpPr>
        <p:spPr bwMode="auto">
          <a:xfrm>
            <a:off x="2940050" y="1201738"/>
            <a:ext cx="3263900" cy="4454525"/>
          </a:xfrm>
          <a:prstGeom prst="rect">
            <a:avLst/>
          </a:prstGeom>
          <a:noFill/>
          <a:ln w="9525">
            <a:noFill/>
            <a:miter lim="800000"/>
            <a:headEnd/>
            <a:tailEnd/>
          </a:ln>
        </p:spPr>
        <p:txBody>
          <a:bodyPr/>
          <a:lstStyle/>
          <a:p>
            <a:endParaRPr lang="ja-JP" altLang="en-US"/>
          </a:p>
        </p:txBody>
      </p:sp>
      <p:sp>
        <p:nvSpPr>
          <p:cNvPr id="389122" name="AutoShape 3" descr="13saidekamitaba"/>
          <p:cNvSpPr>
            <a:spLocks noChangeAspect="1" noChangeArrowheads="1"/>
          </p:cNvSpPr>
          <p:nvPr/>
        </p:nvSpPr>
        <p:spPr bwMode="auto">
          <a:xfrm>
            <a:off x="2940050" y="1201738"/>
            <a:ext cx="3263900" cy="4454525"/>
          </a:xfrm>
          <a:prstGeom prst="rect">
            <a:avLst/>
          </a:prstGeom>
          <a:noFill/>
          <a:ln w="9525">
            <a:noFill/>
            <a:miter lim="800000"/>
            <a:headEnd/>
            <a:tailEnd/>
          </a:ln>
        </p:spPr>
        <p:txBody>
          <a:bodyPr/>
          <a:lstStyle/>
          <a:p>
            <a:endParaRPr lang="ja-JP" altLang="en-US"/>
          </a:p>
        </p:txBody>
      </p:sp>
      <p:sp>
        <p:nvSpPr>
          <p:cNvPr id="389123" name="AutoShape 4" descr="13saidekamitaba"/>
          <p:cNvSpPr>
            <a:spLocks noChangeAspect="1" noChangeArrowheads="1"/>
          </p:cNvSpPr>
          <p:nvPr/>
        </p:nvSpPr>
        <p:spPr bwMode="auto">
          <a:xfrm>
            <a:off x="2940050" y="1201738"/>
            <a:ext cx="3263900" cy="4454525"/>
          </a:xfrm>
          <a:prstGeom prst="rect">
            <a:avLst/>
          </a:prstGeom>
          <a:noFill/>
          <a:ln w="9525">
            <a:noFill/>
            <a:miter lim="800000"/>
            <a:headEnd/>
            <a:tailEnd/>
          </a:ln>
        </p:spPr>
        <p:txBody>
          <a:bodyPr/>
          <a:lstStyle/>
          <a:p>
            <a:endParaRPr lang="ja-JP" altLang="en-US"/>
          </a:p>
        </p:txBody>
      </p:sp>
      <p:pic>
        <p:nvPicPr>
          <p:cNvPr id="389124" name="Picture 5" descr="13saidekamitaba"/>
          <p:cNvPicPr>
            <a:picLocks noChangeAspect="1" noChangeArrowheads="1"/>
          </p:cNvPicPr>
          <p:nvPr/>
        </p:nvPicPr>
        <p:blipFill>
          <a:blip r:embed="rId2" cstate="print"/>
          <a:srcRect t="14012" b="-620"/>
          <a:stretch>
            <a:fillRect/>
          </a:stretch>
        </p:blipFill>
        <p:spPr bwMode="auto">
          <a:xfrm>
            <a:off x="1560513" y="0"/>
            <a:ext cx="58023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33saidesaisi"/>
          <p:cNvPicPr>
            <a:picLocks noChangeAspect="1" noChangeArrowheads="1"/>
          </p:cNvPicPr>
          <p:nvPr/>
        </p:nvPicPr>
        <p:blipFill>
          <a:blip r:embed="rId2" cstate="print"/>
          <a:srcRect t="26839" b="35172"/>
          <a:stretch>
            <a:fillRect/>
          </a:stretch>
        </p:blipFill>
        <p:spPr bwMode="auto">
          <a:xfrm>
            <a:off x="0" y="1196975"/>
            <a:ext cx="9144000" cy="4438650"/>
          </a:xfrm>
          <a:prstGeom prst="rect">
            <a:avLst/>
          </a:prstGeom>
          <a:noFill/>
          <a:ln w="9525">
            <a:noFill/>
            <a:miter lim="800000"/>
            <a:headEnd/>
            <a:tailEnd/>
          </a:ln>
        </p:spPr>
      </p:pic>
      <p:sp>
        <p:nvSpPr>
          <p:cNvPr id="390146" name="Text Box 3"/>
          <p:cNvSpPr txBox="1">
            <a:spLocks noChangeArrowheads="1"/>
          </p:cNvSpPr>
          <p:nvPr/>
        </p:nvSpPr>
        <p:spPr bwMode="auto">
          <a:xfrm>
            <a:off x="395288" y="260350"/>
            <a:ext cx="8445500" cy="676275"/>
          </a:xfrm>
          <a:prstGeom prst="rect">
            <a:avLst/>
          </a:prstGeom>
          <a:noFill/>
          <a:ln w="22225">
            <a:noFill/>
            <a:miter lim="800000"/>
            <a:headEnd/>
            <a:tailEnd/>
          </a:ln>
        </p:spPr>
        <p:txBody>
          <a:bodyPr lIns="82058" tIns="41029" rIns="82058" bIns="41029">
            <a:spAutoFit/>
          </a:bodyPr>
          <a:lstStyle/>
          <a:p>
            <a:pPr defTabSz="820738">
              <a:spcBef>
                <a:spcPct val="50000"/>
              </a:spcBef>
            </a:pPr>
            <a:r>
              <a:rPr lang="en-US" altLang="ja-JP" sz="3900" b="1">
                <a:latin typeface="Times New Roman" pitchFamily="18" charset="0"/>
              </a:rPr>
              <a:t>13</a:t>
            </a:r>
            <a:r>
              <a:rPr lang="ja-JP" altLang="en-US" sz="3900" b="1">
                <a:latin typeface="Times New Roman" pitchFamily="18" charset="0"/>
              </a:rPr>
              <a:t>歳で喫煙を開始し、</a:t>
            </a:r>
            <a:r>
              <a:rPr lang="en-US" altLang="ja-JP" sz="3900" b="1">
                <a:latin typeface="Times New Roman" pitchFamily="18" charset="0"/>
              </a:rPr>
              <a:t>33</a:t>
            </a:r>
            <a:r>
              <a:rPr lang="ja-JP" altLang="en-US" sz="3900" b="1">
                <a:latin typeface="Times New Roman" pitchFamily="18" charset="0"/>
              </a:rPr>
              <a:t>歳で肺がん死</a:t>
            </a:r>
          </a:p>
        </p:txBody>
      </p:sp>
      <p:sp>
        <p:nvSpPr>
          <p:cNvPr id="390147" name="Text Box 4"/>
          <p:cNvSpPr txBox="1">
            <a:spLocks noChangeArrowheads="1"/>
          </p:cNvSpPr>
          <p:nvPr/>
        </p:nvSpPr>
        <p:spPr bwMode="auto">
          <a:xfrm>
            <a:off x="0" y="5810250"/>
            <a:ext cx="9144000" cy="1087438"/>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ブライアン・リー・カーチス</a:t>
            </a:r>
            <a:br>
              <a:rPr lang="ja-JP" altLang="en-US" sz="2200" b="1">
                <a:latin typeface="Times New Roman" pitchFamily="18" charset="0"/>
              </a:rPr>
            </a:br>
            <a:r>
              <a:rPr lang="ja-JP" altLang="en-US" sz="2200" b="1">
                <a:latin typeface="Times New Roman" pitchFamily="18" charset="0"/>
              </a:rPr>
              <a:t>「彼はあなたに知ってほしいと望んでいる」より</a:t>
            </a:r>
            <a:br>
              <a:rPr lang="ja-JP" altLang="en-US" sz="2200" b="1">
                <a:latin typeface="Times New Roman" pitchFamily="18" charset="0"/>
              </a:rPr>
            </a:br>
            <a:r>
              <a:rPr lang="en-US" altLang="ja-JP" sz="2200" b="1">
                <a:latin typeface="Times New Roman" pitchFamily="18" charset="0"/>
              </a:rPr>
              <a:t>http://www.anti-smoke-jp.com/WhyQuit-jp/whyquit/BryanLeeCurtis.html</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自販機"/>
          <p:cNvPicPr>
            <a:picLocks noChangeAspect="1" noChangeArrowheads="1"/>
          </p:cNvPicPr>
          <p:nvPr/>
        </p:nvPicPr>
        <p:blipFill>
          <a:blip r:embed="rId2" cstate="print"/>
          <a:srcRect/>
          <a:stretch>
            <a:fillRect/>
          </a:stretch>
        </p:blipFill>
        <p:spPr bwMode="auto">
          <a:xfrm>
            <a:off x="185738" y="0"/>
            <a:ext cx="3352800" cy="6858000"/>
          </a:xfrm>
          <a:prstGeom prst="rect">
            <a:avLst/>
          </a:prstGeom>
          <a:noFill/>
          <a:ln w="9525">
            <a:noFill/>
            <a:miter lim="800000"/>
            <a:headEnd/>
            <a:tailEnd/>
          </a:ln>
        </p:spPr>
      </p:pic>
      <p:pic>
        <p:nvPicPr>
          <p:cNvPr id="391170" name="Picture 3" descr="img914"/>
          <p:cNvPicPr>
            <a:picLocks noChangeAspect="1" noChangeArrowheads="1"/>
          </p:cNvPicPr>
          <p:nvPr/>
        </p:nvPicPr>
        <p:blipFill>
          <a:blip r:embed="rId3" cstate="print"/>
          <a:srcRect/>
          <a:stretch>
            <a:fillRect/>
          </a:stretch>
        </p:blipFill>
        <p:spPr bwMode="auto">
          <a:xfrm>
            <a:off x="3465513" y="0"/>
            <a:ext cx="56784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ext Box 2"/>
          <p:cNvSpPr txBox="1">
            <a:spLocks noChangeArrowheads="1"/>
          </p:cNvSpPr>
          <p:nvPr/>
        </p:nvSpPr>
        <p:spPr bwMode="auto">
          <a:xfrm>
            <a:off x="185738" y="1141413"/>
            <a:ext cx="8772525" cy="5235575"/>
          </a:xfrm>
          <a:prstGeom prst="rect">
            <a:avLst/>
          </a:prstGeom>
          <a:noFill/>
          <a:ln w="22225">
            <a:noFill/>
            <a:miter lim="800000"/>
            <a:headEnd/>
            <a:tailEnd/>
          </a:ln>
        </p:spPr>
        <p:txBody>
          <a:bodyPr lIns="82048" tIns="41025" rIns="82048" bIns="41025">
            <a:spAutoFit/>
          </a:bodyPr>
          <a:lstStyle/>
          <a:p>
            <a:pPr defTabSz="820738">
              <a:spcBef>
                <a:spcPct val="50000"/>
              </a:spcBef>
            </a:pPr>
            <a:r>
              <a:rPr lang="ja-JP" altLang="en-US" sz="2200" b="1">
                <a:latin typeface="Times New Roman" pitchFamily="18" charset="0"/>
              </a:rPr>
              <a:t>業界では、成人識別機能付の自動販売機を導入しようとする動きがあると承知し ております。このような自販機につきましては、未成年者の喫煙の防止の観点から 見ると、何もない現状と比較すれば一歩前進という側面がないわけではないのであ りますが、未成年者が成人のカードを譲り受け、又は成人になりすましてカードを取 得し、自販機から容易にたばこを購入できるなど、少なくとも現状では</a:t>
            </a:r>
            <a:r>
              <a:rPr lang="ja-JP" altLang="en-US" sz="2200" b="1">
                <a:solidFill>
                  <a:srgbClr val="FF0000"/>
                </a:solidFill>
                <a:latin typeface="Times New Roman" pitchFamily="18" charset="0"/>
              </a:rPr>
              <a:t>対面による販売と比べれば必ずしも十分ではない</a:t>
            </a:r>
            <a:r>
              <a:rPr lang="ja-JP" altLang="en-US" sz="2200" b="1">
                <a:latin typeface="Times New Roman" pitchFamily="18" charset="0"/>
              </a:rPr>
              <a:t>と考えております。</a:t>
            </a:r>
          </a:p>
          <a:p>
            <a:pPr defTabSz="820738">
              <a:spcBef>
                <a:spcPct val="50000"/>
              </a:spcBef>
            </a:pPr>
            <a:r>
              <a:rPr lang="ja-JP" altLang="en-US" sz="2200" b="1">
                <a:latin typeface="Times New Roman" pitchFamily="18" charset="0"/>
              </a:rPr>
              <a:t>自動販売機は、たばこを吸う大人の利便のための装置でありますが、</a:t>
            </a:r>
            <a:r>
              <a:rPr lang="ja-JP" altLang="en-US" sz="2200" b="1">
                <a:solidFill>
                  <a:srgbClr val="FF0000"/>
                </a:solidFill>
                <a:latin typeface="Times New Roman" pitchFamily="18" charset="0"/>
              </a:rPr>
              <a:t>未成年者の 健全育成のためには、大人が多くの不便を感じるべき</a:t>
            </a:r>
            <a:r>
              <a:rPr lang="ja-JP" altLang="en-US" sz="2200" b="1">
                <a:latin typeface="Times New Roman" pitchFamily="18" charset="0"/>
              </a:rPr>
              <a:t>と考えるべきではないでしょう か。</a:t>
            </a:r>
          </a:p>
          <a:p>
            <a:pPr defTabSz="820738">
              <a:spcBef>
                <a:spcPct val="50000"/>
              </a:spcBef>
            </a:pPr>
            <a:r>
              <a:rPr lang="ja-JP" altLang="en-US" sz="2200" b="1">
                <a:latin typeface="Times New Roman" pitchFamily="18" charset="0"/>
              </a:rPr>
              <a:t>警察庁としては、自動販売機について は、たとえ年齢識別装置を設けている自動販売機であっても、対面による販売と同 等以上の効果が期待できないことから、自動販売機については、その成人識別そ の他の装置の性能にかかわらず、将来的には、国民的な合意の下、</a:t>
            </a:r>
            <a:r>
              <a:rPr lang="ja-JP" altLang="en-US" sz="2200" b="1">
                <a:solidFill>
                  <a:srgbClr val="FF0000"/>
                </a:solidFill>
                <a:latin typeface="Times New Roman" pitchFamily="18" charset="0"/>
              </a:rPr>
              <a:t>撤去されるこ とが望ましい</a:t>
            </a:r>
            <a:r>
              <a:rPr lang="ja-JP" altLang="en-US" sz="2200" b="1">
                <a:latin typeface="Times New Roman" pitchFamily="18" charset="0"/>
              </a:rPr>
              <a:t>と考えております。</a:t>
            </a:r>
          </a:p>
        </p:txBody>
      </p:sp>
      <p:sp>
        <p:nvSpPr>
          <p:cNvPr id="392194" name="Text Box 3"/>
          <p:cNvSpPr txBox="1">
            <a:spLocks noChangeArrowheads="1"/>
          </p:cNvSpPr>
          <p:nvPr/>
        </p:nvSpPr>
        <p:spPr bwMode="auto">
          <a:xfrm>
            <a:off x="906463" y="188913"/>
            <a:ext cx="7658100" cy="942975"/>
          </a:xfrm>
          <a:prstGeom prst="rect">
            <a:avLst/>
          </a:prstGeom>
          <a:noFill/>
          <a:ln w="22225">
            <a:noFill/>
            <a:miter lim="800000"/>
            <a:headEnd/>
            <a:tailEnd/>
          </a:ln>
        </p:spPr>
        <p:txBody>
          <a:bodyPr lIns="82048" tIns="41025" rIns="82048" bIns="41025">
            <a:spAutoFit/>
          </a:bodyPr>
          <a:lstStyle/>
          <a:p>
            <a:pPr defTabSz="820738"/>
            <a:r>
              <a:rPr lang="ja-JP" altLang="en-US" sz="2500" b="1">
                <a:latin typeface="Times New Roman" pitchFamily="18" charset="0"/>
              </a:rPr>
              <a:t>第</a:t>
            </a:r>
            <a:r>
              <a:rPr lang="en-US" altLang="ja-JP" sz="2500" b="1">
                <a:latin typeface="Times New Roman" pitchFamily="18" charset="0"/>
              </a:rPr>
              <a:t>8</a:t>
            </a:r>
            <a:r>
              <a:rPr lang="ja-JP" altLang="en-US" sz="2500" b="1">
                <a:latin typeface="Times New Roman" pitchFamily="18" charset="0"/>
              </a:rPr>
              <a:t>回たばこ事業等分科会</a:t>
            </a:r>
            <a:r>
              <a:rPr lang="ja-JP" altLang="en-US" sz="2200" b="1">
                <a:latin typeface="Times New Roman" pitchFamily="18" charset="0"/>
              </a:rPr>
              <a:t>（</a:t>
            </a:r>
            <a:r>
              <a:rPr lang="en-US" altLang="ja-JP" sz="2200" b="1">
                <a:latin typeface="Times New Roman" pitchFamily="18" charset="0"/>
              </a:rPr>
              <a:t>2004.6.28</a:t>
            </a:r>
            <a:r>
              <a:rPr lang="ja-JP" altLang="en-US" sz="2200" b="1">
                <a:latin typeface="Times New Roman" pitchFamily="18" charset="0"/>
              </a:rPr>
              <a:t>） </a:t>
            </a:r>
            <a:endParaRPr lang="ja-JP" altLang="en-US" sz="2500" b="1">
              <a:latin typeface="Times New Roman" pitchFamily="18" charset="0"/>
            </a:endParaRPr>
          </a:p>
          <a:p>
            <a:pPr defTabSz="820738"/>
            <a:r>
              <a:rPr lang="ja-JP" altLang="en-US" sz="3200" b="1">
                <a:solidFill>
                  <a:srgbClr val="FF0000"/>
                </a:solidFill>
                <a:latin typeface="Times New Roman" pitchFamily="18" charset="0"/>
              </a:rPr>
              <a:t>警察庁</a:t>
            </a:r>
            <a:r>
              <a:rPr lang="ja-JP" altLang="en-US" sz="2500" b="1">
                <a:latin typeface="Times New Roman" pitchFamily="18" charset="0"/>
              </a:rPr>
              <a:t>生活安全局少年課</a:t>
            </a:r>
            <a:r>
              <a:rPr lang="ja-JP" altLang="en-US" sz="2900" b="1">
                <a:solidFill>
                  <a:srgbClr val="FF0000"/>
                </a:solidFill>
                <a:latin typeface="Times New Roman" pitchFamily="18" charset="0"/>
              </a:rPr>
              <a:t>少年保護対策室長</a:t>
            </a:r>
            <a:r>
              <a:rPr lang="ja-JP" altLang="en-US" sz="2500" b="1">
                <a:latin typeface="Times New Roman" pitchFamily="18" charset="0"/>
              </a:rPr>
              <a:t>発言</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401638" y="388938"/>
            <a:ext cx="8228012" cy="1166812"/>
          </a:xfrm>
        </p:spPr>
        <p:txBody>
          <a:bodyPr/>
          <a:lstStyle/>
          <a:p>
            <a:pPr eaLnBrk="1" hangingPunct="1"/>
            <a:r>
              <a:rPr lang="en-US" altLang="ja-JP" sz="6600" b="1" smtClean="0"/>
              <a:t>TASPO</a:t>
            </a:r>
            <a:r>
              <a:rPr lang="ja-JP" altLang="en-US" sz="6600" b="1" smtClean="0"/>
              <a:t>の効果とは</a:t>
            </a:r>
          </a:p>
        </p:txBody>
      </p:sp>
      <p:sp>
        <p:nvSpPr>
          <p:cNvPr id="393218" name="Text Box 3"/>
          <p:cNvSpPr txBox="1">
            <a:spLocks noChangeArrowheads="1"/>
          </p:cNvSpPr>
          <p:nvPr/>
        </p:nvSpPr>
        <p:spPr bwMode="auto">
          <a:xfrm>
            <a:off x="447675" y="2286000"/>
            <a:ext cx="8247063" cy="214947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3900" b="1">
                <a:latin typeface="Times New Roman" pitchFamily="18" charset="0"/>
              </a:rPr>
              <a:t>タバコを大人の象徴に位置づけること</a:t>
            </a:r>
          </a:p>
          <a:p>
            <a:pPr defTabSz="820738">
              <a:spcBef>
                <a:spcPct val="50000"/>
              </a:spcBef>
            </a:pPr>
            <a:r>
              <a:rPr lang="ja-JP" altLang="en-US" sz="3900" b="1">
                <a:latin typeface="Times New Roman" pitchFamily="18" charset="0"/>
              </a:rPr>
              <a:t>＝　大人に見られたい子どもたちに</a:t>
            </a:r>
            <a:br>
              <a:rPr lang="ja-JP" altLang="en-US" sz="3900" b="1">
                <a:latin typeface="Times New Roman" pitchFamily="18" charset="0"/>
              </a:rPr>
            </a:br>
            <a:r>
              <a:rPr lang="ja-JP" altLang="en-US" sz="3900" b="1">
                <a:latin typeface="Times New Roman" pitchFamily="18" charset="0"/>
              </a:rPr>
              <a:t>　　タバコを吸わせること</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4241" name="Picture 2"/>
          <p:cNvPicPr>
            <a:picLocks noChangeAspect="1" noChangeArrowheads="1"/>
          </p:cNvPicPr>
          <p:nvPr/>
        </p:nvPicPr>
        <p:blipFill>
          <a:blip r:embed="rId3" cstate="print"/>
          <a:srcRect/>
          <a:stretch>
            <a:fillRect/>
          </a:stretch>
        </p:blipFill>
        <p:spPr bwMode="auto">
          <a:xfrm>
            <a:off x="346075" y="739775"/>
            <a:ext cx="8497888" cy="4949825"/>
          </a:xfrm>
          <a:prstGeom prst="rect">
            <a:avLst/>
          </a:prstGeom>
          <a:noFill/>
          <a:ln w="9525">
            <a:noFill/>
            <a:miter lim="800000"/>
            <a:headEnd/>
            <a:tailEnd/>
          </a:ln>
        </p:spPr>
      </p:pic>
      <p:sp>
        <p:nvSpPr>
          <p:cNvPr id="394242" name="Rectangle 3"/>
          <p:cNvSpPr>
            <a:spLocks noChangeArrowheads="1"/>
          </p:cNvSpPr>
          <p:nvPr/>
        </p:nvSpPr>
        <p:spPr bwMode="auto">
          <a:xfrm>
            <a:off x="323850" y="6021388"/>
            <a:ext cx="8610600" cy="777875"/>
          </a:xfrm>
          <a:prstGeom prst="rect">
            <a:avLst/>
          </a:prstGeom>
          <a:noFill/>
          <a:ln w="12700">
            <a:noFill/>
            <a:miter lim="800000"/>
            <a:headEnd/>
            <a:tailEnd/>
          </a:ln>
        </p:spPr>
        <p:txBody>
          <a:bodyPr lIns="90470" tIns="44441" rIns="90470" bIns="44441">
            <a:spAutoFit/>
          </a:bodyPr>
          <a:lstStyle/>
          <a:p>
            <a:pPr defTabSz="760413" eaLnBrk="0" hangingPunct="0">
              <a:lnSpc>
                <a:spcPct val="125000"/>
              </a:lnSpc>
            </a:pPr>
            <a:r>
              <a:rPr lang="ja-JP" altLang="en-US" sz="1200">
                <a:latin typeface="ＭＳ Ｐゴシック" pitchFamily="50" charset="-128"/>
              </a:rPr>
              <a:t>資　料；</a:t>
            </a:r>
          </a:p>
          <a:p>
            <a:pPr defTabSz="760413" eaLnBrk="0" hangingPunct="0">
              <a:lnSpc>
                <a:spcPct val="125000"/>
              </a:lnSpc>
            </a:pPr>
            <a:r>
              <a:rPr lang="ja-JP" altLang="en-US" sz="1200">
                <a:latin typeface="ＭＳ Ｐゴシック" pitchFamily="50" charset="-128"/>
              </a:rPr>
              <a:t>    日 　 本    </a:t>
            </a:r>
            <a:r>
              <a:rPr lang="en-US" altLang="ja-JP" sz="1200">
                <a:latin typeface="ＭＳ Ｐゴシック" pitchFamily="50" charset="-128"/>
              </a:rPr>
              <a:t>(2002</a:t>
            </a:r>
            <a:r>
              <a:rPr lang="ja-JP" altLang="en-US" sz="1200">
                <a:latin typeface="ＭＳ Ｐゴシック" pitchFamily="50" charset="-128"/>
              </a:rPr>
              <a:t>年：</a:t>
            </a:r>
            <a:r>
              <a:rPr lang="en-US" altLang="ja-JP" sz="1200">
                <a:latin typeface="ＭＳ Ｐゴシック" pitchFamily="50" charset="-128"/>
              </a:rPr>
              <a:t>JT</a:t>
            </a:r>
            <a:r>
              <a:rPr lang="ja-JP" altLang="en-US" sz="1200">
                <a:latin typeface="ＭＳ Ｐゴシック" pitchFamily="50" charset="-128"/>
              </a:rPr>
              <a:t>データ</a:t>
            </a:r>
            <a:r>
              <a:rPr lang="en-US" altLang="ja-JP" sz="1200">
                <a:latin typeface="ＭＳ Ｐゴシック" pitchFamily="50" charset="-128"/>
              </a:rPr>
              <a:t>) </a:t>
            </a:r>
            <a:r>
              <a:rPr lang="ja-JP" altLang="en-US" sz="1200">
                <a:latin typeface="ＭＳ Ｐゴシック" pitchFamily="50" charset="-128"/>
              </a:rPr>
              <a:t>、 フランス 、イタリア、ドイツ 、スウェーデン、イギリス（</a:t>
            </a:r>
            <a:r>
              <a:rPr lang="en-US" altLang="ja-JP" sz="1200">
                <a:latin typeface="ＭＳ Ｐゴシック" pitchFamily="50" charset="-128"/>
              </a:rPr>
              <a:t>1999-2001</a:t>
            </a:r>
            <a:r>
              <a:rPr lang="ja-JP" altLang="en-US" sz="1200">
                <a:latin typeface="ＭＳ Ｐゴシック" pitchFamily="50" charset="-128"/>
              </a:rPr>
              <a:t>年</a:t>
            </a:r>
            <a:r>
              <a:rPr lang="en-US" altLang="ja-JP" sz="1200">
                <a:latin typeface="ＭＳ Ｐゴシック" pitchFamily="50" charset="-128"/>
              </a:rPr>
              <a:t>WHO</a:t>
            </a:r>
            <a:r>
              <a:rPr lang="ja-JP" altLang="en-US" sz="1200">
                <a:latin typeface="ＭＳ Ｐゴシック" pitchFamily="50" charset="-128"/>
              </a:rPr>
              <a:t>データ）</a:t>
            </a:r>
          </a:p>
          <a:p>
            <a:pPr defTabSz="760413" eaLnBrk="0" hangingPunct="0">
              <a:lnSpc>
                <a:spcPct val="125000"/>
              </a:lnSpc>
            </a:pPr>
            <a:r>
              <a:rPr lang="ja-JP" altLang="en-US" sz="1200">
                <a:latin typeface="ＭＳ Ｐゴシック" pitchFamily="50" charset="-128"/>
              </a:rPr>
              <a:t>    アメリカ   </a:t>
            </a:r>
            <a:r>
              <a:rPr lang="en-US" altLang="ja-JP" sz="1200">
                <a:latin typeface="ＭＳ Ｐゴシック" pitchFamily="50" charset="-128"/>
              </a:rPr>
              <a:t>(1997</a:t>
            </a:r>
            <a:r>
              <a:rPr lang="ja-JP" altLang="en-US" sz="1200">
                <a:latin typeface="ＭＳ Ｐゴシック" pitchFamily="50" charset="-128"/>
              </a:rPr>
              <a:t>年 </a:t>
            </a:r>
            <a:r>
              <a:rPr lang="en-US" altLang="ja-JP" sz="1200">
                <a:latin typeface="ＭＳ Ｐゴシック" pitchFamily="50" charset="-128"/>
              </a:rPr>
              <a:t>CDC</a:t>
            </a:r>
            <a:r>
              <a:rPr lang="ja-JP" altLang="en-US" sz="1200">
                <a:latin typeface="ＭＳ Ｐゴシック" pitchFamily="50" charset="-128"/>
              </a:rPr>
              <a:t>：</a:t>
            </a:r>
            <a:r>
              <a:rPr lang="en-US" altLang="ja-JP" sz="1200">
                <a:latin typeface="ＭＳ Ｐゴシック" pitchFamily="50" charset="-128"/>
              </a:rPr>
              <a:t>Centers for Disease Control and Prevention </a:t>
            </a:r>
            <a:r>
              <a:rPr lang="ja-JP" altLang="en-US" sz="1200">
                <a:latin typeface="ＭＳ Ｐゴシック" pitchFamily="50" charset="-128"/>
              </a:rPr>
              <a:t>データ</a:t>
            </a:r>
            <a:r>
              <a:rPr lang="en-US" altLang="ja-JP" sz="1200">
                <a:latin typeface="ＭＳ Ｐゴシック" pitchFamily="50" charset="-128"/>
              </a:rPr>
              <a:t>)</a:t>
            </a:r>
          </a:p>
        </p:txBody>
      </p:sp>
      <p:sp>
        <p:nvSpPr>
          <p:cNvPr id="394243" name="Rectangle 4"/>
          <p:cNvSpPr>
            <a:spLocks noGrp="1" noChangeArrowheads="1"/>
          </p:cNvSpPr>
          <p:nvPr>
            <p:ph type="title"/>
          </p:nvPr>
        </p:nvSpPr>
        <p:spPr>
          <a:xfrm>
            <a:off x="539750" y="260350"/>
            <a:ext cx="8229600" cy="549275"/>
          </a:xfrm>
          <a:ln w="28575" cap="flat">
            <a:solidFill>
              <a:schemeClr val="bg2"/>
            </a:solidFill>
          </a:ln>
        </p:spPr>
        <p:txBody>
          <a:bodyPr lIns="90470" tIns="44441" rIns="90470" bIns="44441" anchor="b"/>
          <a:lstStyle/>
          <a:p>
            <a:pPr eaLnBrk="1" hangingPunct="1"/>
            <a:r>
              <a:rPr lang="ja-JP" altLang="en-US" sz="2800" b="1" smtClean="0">
                <a:solidFill>
                  <a:schemeClr val="accent2"/>
                </a:solidFill>
                <a:latin typeface="ＭＳ Ｐゴシック" pitchFamily="50" charset="-128"/>
              </a:rPr>
              <a:t>先進諸国の喫煙率</a:t>
            </a:r>
            <a:endParaRPr lang="ja-JP" altLang="en-US" sz="4100" b="1" smtClean="0">
              <a:solidFill>
                <a:schemeClr val="accent2"/>
              </a:solidFill>
              <a:latin typeface="ＭＳ Ｐゴシック" pitchFamily="50" charset="-128"/>
            </a:endParaRPr>
          </a:p>
        </p:txBody>
      </p:sp>
      <p:pic>
        <p:nvPicPr>
          <p:cNvPr id="394244" name="Picture 5" descr="ドイツ"/>
          <p:cNvPicPr>
            <a:picLocks noGrp="1" noChangeAspect="1" noChangeArrowheads="1"/>
          </p:cNvPicPr>
          <p:nvPr>
            <p:ph sz="half" idx="1"/>
          </p:nvPr>
        </p:nvPicPr>
        <p:blipFill>
          <a:blip r:embed="rId4" cstate="print"/>
          <a:srcRect/>
          <a:stretch>
            <a:fillRect/>
          </a:stretch>
        </p:blipFill>
        <p:spPr>
          <a:xfrm>
            <a:off x="5541963" y="5580063"/>
            <a:ext cx="442912" cy="276225"/>
          </a:xfrm>
        </p:spPr>
      </p:pic>
      <p:pic>
        <p:nvPicPr>
          <p:cNvPr id="394245" name="Picture 6" descr="イタリア"/>
          <p:cNvPicPr>
            <a:picLocks noGrp="1" noChangeAspect="1" noChangeArrowheads="1"/>
          </p:cNvPicPr>
          <p:nvPr>
            <p:ph sz="quarter" idx="2"/>
          </p:nvPr>
        </p:nvPicPr>
        <p:blipFill>
          <a:blip r:embed="rId5" cstate="print"/>
          <a:srcRect/>
          <a:stretch>
            <a:fillRect/>
          </a:stretch>
        </p:blipFill>
        <p:spPr>
          <a:xfrm>
            <a:off x="6511925" y="5580063"/>
            <a:ext cx="441325" cy="276225"/>
          </a:xfrm>
        </p:spPr>
      </p:pic>
      <p:sp>
        <p:nvSpPr>
          <p:cNvPr id="394246" name="Rectangle 7"/>
          <p:cNvSpPr>
            <a:spLocks noChangeArrowheads="1"/>
          </p:cNvSpPr>
          <p:nvPr/>
        </p:nvSpPr>
        <p:spPr bwMode="auto">
          <a:xfrm>
            <a:off x="146050" y="2351088"/>
            <a:ext cx="449263" cy="1784350"/>
          </a:xfrm>
          <a:prstGeom prst="rect">
            <a:avLst/>
          </a:prstGeom>
          <a:noFill/>
          <a:ln w="12700">
            <a:noFill/>
            <a:miter lim="800000"/>
            <a:headEnd/>
            <a:tailEnd/>
          </a:ln>
        </p:spPr>
        <p:txBody>
          <a:bodyPr vert="eaVert" lIns="90470" tIns="44441" rIns="90470" bIns="44441">
            <a:spAutoFit/>
          </a:bodyPr>
          <a:lstStyle/>
          <a:p>
            <a:pPr defTabSz="912813" eaLnBrk="0" hangingPunct="0"/>
            <a:r>
              <a:rPr lang="ja-JP" altLang="en-US" sz="1800" b="1">
                <a:latin typeface="ＭＳ Ｐゴシック" pitchFamily="50" charset="-128"/>
              </a:rPr>
              <a:t>喫  煙  率  ％</a:t>
            </a:r>
          </a:p>
        </p:txBody>
      </p:sp>
      <p:pic>
        <p:nvPicPr>
          <p:cNvPr id="394247" name="Picture 8" descr="フランス"/>
          <p:cNvPicPr>
            <a:picLocks noGrp="1" noChangeAspect="1" noChangeArrowheads="1"/>
          </p:cNvPicPr>
          <p:nvPr>
            <p:ph sz="quarter" idx="3"/>
          </p:nvPr>
        </p:nvPicPr>
        <p:blipFill>
          <a:blip r:embed="rId6" cstate="print"/>
          <a:srcRect/>
          <a:stretch>
            <a:fillRect/>
          </a:stretch>
        </p:blipFill>
        <p:spPr>
          <a:xfrm>
            <a:off x="7550150" y="5580063"/>
            <a:ext cx="442913" cy="276225"/>
          </a:xfrm>
        </p:spPr>
      </p:pic>
      <p:pic>
        <p:nvPicPr>
          <p:cNvPr id="394248" name="Picture 9" descr="英国"/>
          <p:cNvPicPr>
            <a:picLocks noChangeAspect="1" noChangeArrowheads="1"/>
          </p:cNvPicPr>
          <p:nvPr/>
        </p:nvPicPr>
        <p:blipFill>
          <a:blip r:embed="rId7" cstate="print"/>
          <a:srcRect/>
          <a:stretch>
            <a:fillRect/>
          </a:stretch>
        </p:blipFill>
        <p:spPr bwMode="auto">
          <a:xfrm>
            <a:off x="3346450" y="5589588"/>
            <a:ext cx="503238" cy="338137"/>
          </a:xfrm>
          <a:prstGeom prst="rect">
            <a:avLst/>
          </a:prstGeom>
          <a:noFill/>
          <a:ln w="9525">
            <a:noFill/>
            <a:miter lim="800000"/>
            <a:headEnd/>
            <a:tailEnd/>
          </a:ln>
        </p:spPr>
      </p:pic>
      <p:pic>
        <p:nvPicPr>
          <p:cNvPr id="394249" name="Picture 10" descr="スウェーデン"/>
          <p:cNvPicPr>
            <a:picLocks noChangeAspect="1" noChangeArrowheads="1"/>
          </p:cNvPicPr>
          <p:nvPr/>
        </p:nvPicPr>
        <p:blipFill>
          <a:blip r:embed="rId8" cstate="print"/>
          <a:srcRect/>
          <a:stretch>
            <a:fillRect/>
          </a:stretch>
        </p:blipFill>
        <p:spPr bwMode="auto">
          <a:xfrm>
            <a:off x="4354513" y="5589588"/>
            <a:ext cx="504825" cy="338137"/>
          </a:xfrm>
          <a:prstGeom prst="rect">
            <a:avLst/>
          </a:prstGeom>
          <a:noFill/>
          <a:ln w="9525">
            <a:noFill/>
            <a:miter lim="800000"/>
            <a:headEnd/>
            <a:tailEnd/>
          </a:ln>
        </p:spPr>
      </p:pic>
      <p:pic>
        <p:nvPicPr>
          <p:cNvPr id="394250" name="Picture 11" descr="日本"/>
          <p:cNvPicPr>
            <a:picLocks noChangeAspect="1" noChangeArrowheads="1"/>
          </p:cNvPicPr>
          <p:nvPr/>
        </p:nvPicPr>
        <p:blipFill>
          <a:blip r:embed="rId9" cstate="print"/>
          <a:srcRect/>
          <a:stretch>
            <a:fillRect/>
          </a:stretch>
        </p:blipFill>
        <p:spPr bwMode="auto">
          <a:xfrm>
            <a:off x="1330325" y="5589588"/>
            <a:ext cx="504825" cy="338137"/>
          </a:xfrm>
          <a:prstGeom prst="rect">
            <a:avLst/>
          </a:prstGeom>
          <a:noFill/>
          <a:ln w="9525">
            <a:noFill/>
            <a:miter lim="800000"/>
            <a:headEnd/>
            <a:tailEnd/>
          </a:ln>
        </p:spPr>
      </p:pic>
      <p:pic>
        <p:nvPicPr>
          <p:cNvPr id="394251" name="Picture 12" descr="アメリカ合衆国"/>
          <p:cNvPicPr>
            <a:picLocks noChangeAspect="1" noChangeArrowheads="1"/>
          </p:cNvPicPr>
          <p:nvPr/>
        </p:nvPicPr>
        <p:blipFill>
          <a:blip r:embed="rId10" cstate="print"/>
          <a:srcRect/>
          <a:stretch>
            <a:fillRect/>
          </a:stretch>
        </p:blipFill>
        <p:spPr bwMode="auto">
          <a:xfrm>
            <a:off x="2338388" y="5589588"/>
            <a:ext cx="504825" cy="338137"/>
          </a:xfrm>
          <a:prstGeom prst="rect">
            <a:avLst/>
          </a:prstGeom>
          <a:noFill/>
          <a:ln w="9525">
            <a:noFill/>
            <a:miter lim="800000"/>
            <a:headEnd/>
            <a:tailEnd/>
          </a:ln>
        </p:spPr>
      </p:pic>
      <p:sp>
        <p:nvSpPr>
          <p:cNvPr id="394252" name="Text Box 13"/>
          <p:cNvSpPr txBox="1">
            <a:spLocks noChangeArrowheads="1"/>
          </p:cNvSpPr>
          <p:nvPr/>
        </p:nvSpPr>
        <p:spPr bwMode="auto">
          <a:xfrm>
            <a:off x="7380288" y="6597650"/>
            <a:ext cx="1763712" cy="285750"/>
          </a:xfrm>
          <a:prstGeom prst="rect">
            <a:avLst/>
          </a:prstGeom>
          <a:noFill/>
          <a:ln w="9525">
            <a:solidFill>
              <a:schemeClr val="tx2"/>
            </a:solidFill>
            <a:miter lim="800000"/>
            <a:headEnd/>
            <a:tailEnd/>
          </a:ln>
        </p:spPr>
        <p:txBody>
          <a:bodyPr lIns="91425" tIns="45713" rIns="91425" bIns="45713">
            <a:spAutoFit/>
          </a:bodyPr>
          <a:lstStyle/>
          <a:p>
            <a:pPr algn="ctr" defTabSz="912813" fontAlgn="ctr">
              <a:spcBef>
                <a:spcPct val="50000"/>
              </a:spcBef>
            </a:pPr>
            <a:r>
              <a:rPr lang="ja-JP" altLang="en-US" sz="1200">
                <a:latin typeface="ＭＳ Ｐゴシック" pitchFamily="50" charset="-128"/>
              </a:rPr>
              <a:t>説明会資料</a:t>
            </a:r>
            <a:r>
              <a:rPr lang="en-US" altLang="ja-JP" sz="1200">
                <a:latin typeface="ＭＳ Ｐゴシック" pitchFamily="50" charset="-128"/>
              </a:rPr>
              <a:t>NIC066E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6" name="Object 1"/>
          <p:cNvGraphicFramePr>
            <a:graphicFrameLocks noChangeAspect="1"/>
          </p:cNvGraphicFramePr>
          <p:nvPr/>
        </p:nvGraphicFramePr>
        <p:xfrm>
          <a:off x="5095875" y="1458913"/>
          <a:ext cx="3179763" cy="4178300"/>
        </p:xfrm>
        <a:graphic>
          <a:graphicData uri="http://schemas.openxmlformats.org/presentationml/2006/ole">
            <p:oleObj spid="_x0000_s221186" name="花子フォトレタッチ 1.0 /R.1" r:id="rId4" imgW="2857899" imgH="3914286" progId="">
              <p:embed/>
            </p:oleObj>
          </a:graphicData>
        </a:graphic>
      </p:graphicFrame>
      <p:graphicFrame>
        <p:nvGraphicFramePr>
          <p:cNvPr id="221187" name="Object 2"/>
          <p:cNvGraphicFramePr>
            <a:graphicFrameLocks noChangeAspect="1"/>
          </p:cNvGraphicFramePr>
          <p:nvPr/>
        </p:nvGraphicFramePr>
        <p:xfrm>
          <a:off x="1166813" y="1522413"/>
          <a:ext cx="3000375" cy="4064000"/>
        </p:xfrm>
        <a:graphic>
          <a:graphicData uri="http://schemas.openxmlformats.org/presentationml/2006/ole">
            <p:oleObj spid="_x0000_s221187" name="花子フォトレタッチ 1.0 /R.1" r:id="rId5" imgW="10031225" imgH="13584546" progId="">
              <p:embed/>
            </p:oleObj>
          </a:graphicData>
        </a:graphic>
      </p:graphicFrame>
      <p:sp>
        <p:nvSpPr>
          <p:cNvPr id="221188" name="Text Box 4"/>
          <p:cNvSpPr txBox="1">
            <a:spLocks noChangeArrowheads="1"/>
          </p:cNvSpPr>
          <p:nvPr/>
        </p:nvSpPr>
        <p:spPr bwMode="auto">
          <a:xfrm>
            <a:off x="1233488" y="506413"/>
            <a:ext cx="6743700" cy="671512"/>
          </a:xfrm>
          <a:prstGeom prst="rect">
            <a:avLst/>
          </a:prstGeom>
          <a:noFill/>
          <a:ln w="22225" algn="ctr">
            <a:noFill/>
            <a:miter lim="800000"/>
            <a:headEnd/>
            <a:tailEnd/>
          </a:ln>
        </p:spPr>
        <p:txBody>
          <a:bodyPr lIns="82058" tIns="41029" rIns="82058" bIns="41029">
            <a:spAutoFit/>
          </a:bodyPr>
          <a:lstStyle/>
          <a:p>
            <a:pPr algn="ctr" defTabSz="820738">
              <a:spcBef>
                <a:spcPct val="50000"/>
              </a:spcBef>
            </a:pPr>
            <a:r>
              <a:rPr lang="ja-JP" altLang="en-US" sz="3900" b="1">
                <a:latin typeface="Times New Roman" pitchFamily="18" charset="0"/>
              </a:rPr>
              <a:t>やめられない♪　止まらない♪</a:t>
            </a:r>
          </a:p>
        </p:txBody>
      </p:sp>
      <p:sp>
        <p:nvSpPr>
          <p:cNvPr id="221189" name="Text Box 5"/>
          <p:cNvSpPr txBox="1">
            <a:spLocks noChangeArrowheads="1"/>
          </p:cNvSpPr>
          <p:nvPr/>
        </p:nvSpPr>
        <p:spPr bwMode="auto">
          <a:xfrm>
            <a:off x="5095875" y="57165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p:cNvPicPr>
            <a:picLocks noChangeAspect="1" noChangeArrowheads="1"/>
          </p:cNvPicPr>
          <p:nvPr/>
        </p:nvPicPr>
        <p:blipFill>
          <a:blip r:embed="rId2" cstate="print"/>
          <a:srcRect/>
          <a:stretch>
            <a:fillRect/>
          </a:stretch>
        </p:blipFill>
        <p:spPr bwMode="auto">
          <a:xfrm>
            <a:off x="0" y="0"/>
            <a:ext cx="9417050" cy="6854825"/>
          </a:xfrm>
          <a:prstGeom prst="rect">
            <a:avLst/>
          </a:prstGeom>
          <a:noFill/>
          <a:ln w="222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NANA2①"/>
          <p:cNvPicPr>
            <a:picLocks noChangeAspect="1" noChangeArrowheads="1"/>
          </p:cNvPicPr>
          <p:nvPr/>
        </p:nvPicPr>
        <p:blipFill>
          <a:blip r:embed="rId2" cstate="print"/>
          <a:srcRect/>
          <a:stretch>
            <a:fillRect/>
          </a:stretch>
        </p:blipFill>
        <p:spPr bwMode="auto">
          <a:xfrm>
            <a:off x="2268538" y="0"/>
            <a:ext cx="4564062" cy="6858000"/>
          </a:xfrm>
          <a:prstGeom prst="rect">
            <a:avLst/>
          </a:prstGeom>
          <a:noFill/>
          <a:ln w="9525">
            <a:noFill/>
            <a:miter lim="800000"/>
            <a:headEnd/>
            <a:tailEnd/>
          </a:ln>
        </p:spPr>
      </p:pic>
      <p:pic>
        <p:nvPicPr>
          <p:cNvPr id="252931" name="Picture 3" descr="NANA1②"/>
          <p:cNvPicPr>
            <a:picLocks noChangeAspect="1" noChangeArrowheads="1"/>
          </p:cNvPicPr>
          <p:nvPr/>
        </p:nvPicPr>
        <p:blipFill>
          <a:blip r:embed="rId3" cstate="print"/>
          <a:srcRect/>
          <a:stretch>
            <a:fillRect/>
          </a:stretch>
        </p:blipFill>
        <p:spPr bwMode="auto">
          <a:xfrm>
            <a:off x="4002088" y="476250"/>
            <a:ext cx="4787900" cy="59769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2930"/>
                                        </p:tgtEl>
                                        <p:attrNameLst>
                                          <p:attrName>style.visibility</p:attrName>
                                        </p:attrNameLst>
                                      </p:cBhvr>
                                      <p:to>
                                        <p:strVal val="visible"/>
                                      </p:to>
                                    </p:set>
                                    <p:animEffect transition="in" filter="fade">
                                      <p:cBhvr>
                                        <p:cTn id="7" dur="500"/>
                                        <p:tgtEl>
                                          <p:spTgt spid="2529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2930"/>
                                        </p:tgtEl>
                                      </p:cBhvr>
                                    </p:animEffect>
                                    <p:set>
                                      <p:cBhvr>
                                        <p:cTn id="12" dur="1" fill="hold">
                                          <p:stCondLst>
                                            <p:cond delay="499"/>
                                          </p:stCondLst>
                                        </p:cTn>
                                        <p:tgtEl>
                                          <p:spTgt spid="252930"/>
                                        </p:tgtEl>
                                        <p:attrNameLst>
                                          <p:attrName>style.visibility</p:attrName>
                                        </p:attrNameLst>
                                      </p:cBhvr>
                                      <p:to>
                                        <p:strVal val="hidden"/>
                                      </p:to>
                                    </p:set>
                                  </p:childTnLst>
                                </p:cTn>
                              </p:par>
                              <p:par>
                                <p:cTn id="13" presetID="29" presetClass="entr" presetSubtype="0" fill="hold" nodeType="withEffect">
                                  <p:stCondLst>
                                    <p:cond delay="0"/>
                                  </p:stCondLst>
                                  <p:childTnLst>
                                    <p:set>
                                      <p:cBhvr>
                                        <p:cTn id="14" dur="1" fill="hold">
                                          <p:stCondLst>
                                            <p:cond delay="0"/>
                                          </p:stCondLst>
                                        </p:cTn>
                                        <p:tgtEl>
                                          <p:spTgt spid="252931"/>
                                        </p:tgtEl>
                                        <p:attrNameLst>
                                          <p:attrName>style.visibility</p:attrName>
                                        </p:attrNameLst>
                                      </p:cBhvr>
                                      <p:to>
                                        <p:strVal val="visible"/>
                                      </p:to>
                                    </p:set>
                                    <p:anim calcmode="lin" valueType="num">
                                      <p:cBhvr>
                                        <p:cTn id="15" dur="500" fill="hold"/>
                                        <p:tgtEl>
                                          <p:spTgt spid="252931"/>
                                        </p:tgtEl>
                                        <p:attrNameLst>
                                          <p:attrName>ppt_x</p:attrName>
                                        </p:attrNameLst>
                                      </p:cBhvr>
                                      <p:tavLst>
                                        <p:tav tm="0">
                                          <p:val>
                                            <p:strVal val="#ppt_x-.2"/>
                                          </p:val>
                                        </p:tav>
                                        <p:tav tm="100000">
                                          <p:val>
                                            <p:strVal val="#ppt_x"/>
                                          </p:val>
                                        </p:tav>
                                      </p:tavLst>
                                    </p:anim>
                                    <p:anim calcmode="lin" valueType="num">
                                      <p:cBhvr>
                                        <p:cTn id="16" dur="500" fill="hold"/>
                                        <p:tgtEl>
                                          <p:spTgt spid="252931"/>
                                        </p:tgtEl>
                                        <p:attrNameLst>
                                          <p:attrName>ppt_y</p:attrName>
                                        </p:attrNameLst>
                                      </p:cBhvr>
                                      <p:tavLst>
                                        <p:tav tm="0">
                                          <p:val>
                                            <p:strVal val="#ppt_y"/>
                                          </p:val>
                                        </p:tav>
                                        <p:tav tm="100000">
                                          <p:val>
                                            <p:strVal val="#ppt_y"/>
                                          </p:val>
                                        </p:tav>
                                      </p:tavLst>
                                    </p:anim>
                                    <p:animEffect transition="in" filter="wipe(right)" prLst="gradientSize: 0.1">
                                      <p:cBhvr>
                                        <p:cTn id="17" dur="500"/>
                                        <p:tgtEl>
                                          <p:spTgt spid="2529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52931"/>
                                        </p:tgtEl>
                                      </p:cBhvr>
                                    </p:animEffect>
                                    <p:set>
                                      <p:cBhvr>
                                        <p:cTn id="22" dur="1" fill="hold">
                                          <p:stCondLst>
                                            <p:cond delay="499"/>
                                          </p:stCondLst>
                                        </p:cTn>
                                        <p:tgtEl>
                                          <p:spTgt spid="252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NANA18"/>
          <p:cNvPicPr>
            <a:picLocks noChangeAspect="1" noChangeArrowheads="1"/>
          </p:cNvPicPr>
          <p:nvPr/>
        </p:nvPicPr>
        <p:blipFill>
          <a:blip r:embed="rId2" cstate="print"/>
          <a:srcRect/>
          <a:stretch>
            <a:fillRect/>
          </a:stretch>
        </p:blipFill>
        <p:spPr bwMode="auto">
          <a:xfrm>
            <a:off x="1966913" y="1036638"/>
            <a:ext cx="6948487" cy="5427662"/>
          </a:xfrm>
          <a:prstGeom prst="rect">
            <a:avLst/>
          </a:prstGeom>
          <a:noFill/>
          <a:ln w="9525">
            <a:noFill/>
            <a:miter lim="800000"/>
            <a:headEnd/>
            <a:tailEnd/>
          </a:ln>
        </p:spPr>
      </p:pic>
      <p:pic>
        <p:nvPicPr>
          <p:cNvPr id="253955" name="Picture 3" descr="NANA17"/>
          <p:cNvPicPr>
            <a:picLocks noChangeAspect="1" noChangeArrowheads="1"/>
          </p:cNvPicPr>
          <p:nvPr/>
        </p:nvPicPr>
        <p:blipFill>
          <a:blip r:embed="rId3" cstate="print"/>
          <a:srcRect/>
          <a:stretch>
            <a:fillRect/>
          </a:stretch>
        </p:blipFill>
        <p:spPr bwMode="auto">
          <a:xfrm>
            <a:off x="468313" y="1989138"/>
            <a:ext cx="5607050" cy="4475162"/>
          </a:xfrm>
          <a:prstGeom prst="rect">
            <a:avLst/>
          </a:prstGeom>
          <a:noFill/>
          <a:ln w="9525">
            <a:noFill/>
            <a:miter lim="800000"/>
            <a:headEnd/>
            <a:tailEnd/>
          </a:ln>
        </p:spPr>
      </p:pic>
      <p:pic>
        <p:nvPicPr>
          <p:cNvPr id="253956" name="Picture 4" descr="NANA12"/>
          <p:cNvPicPr>
            <a:picLocks noChangeAspect="1" noChangeArrowheads="1"/>
          </p:cNvPicPr>
          <p:nvPr/>
        </p:nvPicPr>
        <p:blipFill>
          <a:blip r:embed="rId4" cstate="print"/>
          <a:srcRect/>
          <a:stretch>
            <a:fillRect/>
          </a:stretch>
        </p:blipFill>
        <p:spPr bwMode="auto">
          <a:xfrm>
            <a:off x="755650" y="404813"/>
            <a:ext cx="5832475" cy="5402262"/>
          </a:xfrm>
          <a:prstGeom prst="rect">
            <a:avLst/>
          </a:prstGeom>
          <a:noFill/>
          <a:ln w="9525">
            <a:noFill/>
            <a:miter lim="800000"/>
            <a:headEnd/>
            <a:tailEnd/>
          </a:ln>
        </p:spPr>
      </p:pic>
      <p:pic>
        <p:nvPicPr>
          <p:cNvPr id="253957" name="Picture 5" descr="NANA11"/>
          <p:cNvPicPr>
            <a:picLocks noChangeAspect="1" noChangeArrowheads="1"/>
          </p:cNvPicPr>
          <p:nvPr/>
        </p:nvPicPr>
        <p:blipFill>
          <a:blip r:embed="rId5" cstate="print"/>
          <a:srcRect/>
          <a:stretch>
            <a:fillRect/>
          </a:stretch>
        </p:blipFill>
        <p:spPr bwMode="auto">
          <a:xfrm>
            <a:off x="3019425" y="404813"/>
            <a:ext cx="5895975" cy="4294187"/>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957"/>
                                        </p:tgtEl>
                                        <p:attrNameLst>
                                          <p:attrName>style.visibility</p:attrName>
                                        </p:attrNameLst>
                                      </p:cBhvr>
                                      <p:to>
                                        <p:strVal val="visible"/>
                                      </p:to>
                                    </p:set>
                                    <p:animEffect transition="in" filter="fade">
                                      <p:cBhvr>
                                        <p:cTn id="7" dur="500"/>
                                        <p:tgtEl>
                                          <p:spTgt spid="2539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53957"/>
                                        </p:tgtEl>
                                      </p:cBhvr>
                                    </p:animEffect>
                                    <p:set>
                                      <p:cBhvr>
                                        <p:cTn id="12" dur="1" fill="hold">
                                          <p:stCondLst>
                                            <p:cond delay="499"/>
                                          </p:stCondLst>
                                        </p:cTn>
                                        <p:tgtEl>
                                          <p:spTgt spid="25395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53956"/>
                                        </p:tgtEl>
                                        <p:attrNameLst>
                                          <p:attrName>style.visibility</p:attrName>
                                        </p:attrNameLst>
                                      </p:cBhvr>
                                      <p:to>
                                        <p:strVal val="visible"/>
                                      </p:to>
                                    </p:set>
                                    <p:animEffect transition="in" filter="fade">
                                      <p:cBhvr>
                                        <p:cTn id="15" dur="500"/>
                                        <p:tgtEl>
                                          <p:spTgt spid="25395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253956"/>
                                        </p:tgtEl>
                                      </p:cBhvr>
                                    </p:animEffect>
                                    <p:set>
                                      <p:cBhvr>
                                        <p:cTn id="20" dur="1" fill="hold">
                                          <p:stCondLst>
                                            <p:cond delay="499"/>
                                          </p:stCondLst>
                                        </p:cTn>
                                        <p:tgtEl>
                                          <p:spTgt spid="25395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53955"/>
                                        </p:tgtEl>
                                        <p:attrNameLst>
                                          <p:attrName>style.visibility</p:attrName>
                                        </p:attrNameLst>
                                      </p:cBhvr>
                                      <p:to>
                                        <p:strVal val="visible"/>
                                      </p:to>
                                    </p:set>
                                    <p:animEffect transition="in" filter="fade">
                                      <p:cBhvr>
                                        <p:cTn id="23" dur="500"/>
                                        <p:tgtEl>
                                          <p:spTgt spid="25395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nodeType="clickEffect">
                                  <p:stCondLst>
                                    <p:cond delay="0"/>
                                  </p:stCondLst>
                                  <p:childTnLst>
                                    <p:animEffect transition="out" filter="box(in)">
                                      <p:cBhvr>
                                        <p:cTn id="27" dur="500"/>
                                        <p:tgtEl>
                                          <p:spTgt spid="253955"/>
                                        </p:tgtEl>
                                      </p:cBhvr>
                                    </p:animEffect>
                                    <p:set>
                                      <p:cBhvr>
                                        <p:cTn id="28" dur="1" fill="hold">
                                          <p:stCondLst>
                                            <p:cond delay="499"/>
                                          </p:stCondLst>
                                        </p:cTn>
                                        <p:tgtEl>
                                          <p:spTgt spid="25395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53954"/>
                                        </p:tgtEl>
                                        <p:attrNameLst>
                                          <p:attrName>style.visibility</p:attrName>
                                        </p:attrNameLst>
                                      </p:cBhvr>
                                      <p:to>
                                        <p:strVal val="visible"/>
                                      </p:to>
                                    </p:set>
                                    <p:animEffect transition="in" filter="fade">
                                      <p:cBhvr>
                                        <p:cTn id="31" dur="500"/>
                                        <p:tgtEl>
                                          <p:spTgt spid="2539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53954"/>
                                        </p:tgtEl>
                                      </p:cBhvr>
                                    </p:animEffect>
                                    <p:set>
                                      <p:cBhvr>
                                        <p:cTn id="36" dur="1" fill="hold">
                                          <p:stCondLst>
                                            <p:cond delay="499"/>
                                          </p:stCondLst>
                                        </p:cTn>
                                        <p:tgtEl>
                                          <p:spTgt spid="2539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sz="quarter"/>
          </p:nvPr>
        </p:nvSpPr>
        <p:spPr/>
        <p:txBody>
          <a:bodyPr/>
          <a:lstStyle/>
          <a:p>
            <a:pPr eaLnBrk="1" hangingPunct="1"/>
            <a:endParaRPr lang="ja-JP" altLang="ja-JP" smtClean="0"/>
          </a:p>
        </p:txBody>
      </p:sp>
      <p:pic>
        <p:nvPicPr>
          <p:cNvPr id="254979" name="Picture 3" descr="NANA10"/>
          <p:cNvPicPr>
            <a:picLocks noGrp="1" noChangeAspect="1" noChangeArrowheads="1"/>
          </p:cNvPicPr>
          <p:nvPr>
            <p:ph sz="quarter" idx="1"/>
          </p:nvPr>
        </p:nvPicPr>
        <p:blipFill>
          <a:blip r:embed="rId2" cstate="print"/>
          <a:srcRect/>
          <a:stretch>
            <a:fillRect/>
          </a:stretch>
        </p:blipFill>
        <p:spPr>
          <a:xfrm>
            <a:off x="1554163" y="1149350"/>
            <a:ext cx="7589837" cy="4557713"/>
          </a:xfrm>
        </p:spPr>
      </p:pic>
      <p:pic>
        <p:nvPicPr>
          <p:cNvPr id="254980" name="Picture 4" descr="NANA5"/>
          <p:cNvPicPr>
            <a:picLocks noGrp="1" noChangeAspect="1" noChangeArrowheads="1"/>
          </p:cNvPicPr>
          <p:nvPr>
            <p:ph sz="quarter" idx="2"/>
          </p:nvPr>
        </p:nvPicPr>
        <p:blipFill>
          <a:blip r:embed="rId3" cstate="print"/>
          <a:srcRect/>
          <a:stretch>
            <a:fillRect/>
          </a:stretch>
        </p:blipFill>
        <p:spPr>
          <a:xfrm>
            <a:off x="457200" y="455613"/>
            <a:ext cx="7234238" cy="2973387"/>
          </a:xfrm>
        </p:spPr>
      </p:pic>
      <p:pic>
        <p:nvPicPr>
          <p:cNvPr id="254981" name="Picture 5" descr="NANA4"/>
          <p:cNvPicPr>
            <a:picLocks noGrp="1" noChangeAspect="1" noChangeArrowheads="1"/>
          </p:cNvPicPr>
          <p:nvPr>
            <p:ph sz="quarter" idx="3"/>
          </p:nvPr>
        </p:nvPicPr>
        <p:blipFill>
          <a:blip r:embed="rId4" cstate="print"/>
          <a:srcRect/>
          <a:stretch>
            <a:fillRect/>
          </a:stretch>
        </p:blipFill>
        <p:spPr>
          <a:xfrm>
            <a:off x="2744788" y="1955800"/>
            <a:ext cx="6399212" cy="4902200"/>
          </a:xfrm>
        </p:spPr>
      </p:pic>
      <p:pic>
        <p:nvPicPr>
          <p:cNvPr id="254982" name="Picture 6" descr="NANA3③"/>
          <p:cNvPicPr>
            <a:picLocks noGrp="1" noChangeAspect="1" noChangeArrowheads="1"/>
          </p:cNvPicPr>
          <p:nvPr>
            <p:ph sz="quarter" idx="4"/>
          </p:nvPr>
        </p:nvPicPr>
        <p:blipFill>
          <a:blip r:embed="rId5" cstate="print"/>
          <a:srcRect/>
          <a:stretch>
            <a:fillRect/>
          </a:stretch>
        </p:blipFill>
        <p:spPr>
          <a:xfrm>
            <a:off x="0" y="1608138"/>
            <a:ext cx="6759575" cy="5249862"/>
          </a:xfr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fade">
                                      <p:cBhvr>
                                        <p:cTn id="7" dur="500"/>
                                        <p:tgtEl>
                                          <p:spTgt spid="2549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254981"/>
                                        </p:tgtEl>
                                      </p:cBhvr>
                                    </p:animEffect>
                                    <p:set>
                                      <p:cBhvr>
                                        <p:cTn id="12" dur="1" fill="hold">
                                          <p:stCondLst>
                                            <p:cond delay="499"/>
                                          </p:stCondLst>
                                        </p:cTn>
                                        <p:tgtEl>
                                          <p:spTgt spid="25498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54980"/>
                                        </p:tgtEl>
                                        <p:attrNameLst>
                                          <p:attrName>style.visibility</p:attrName>
                                        </p:attrNameLst>
                                      </p:cBhvr>
                                      <p:to>
                                        <p:strVal val="visible"/>
                                      </p:to>
                                    </p:set>
                                    <p:animEffect transition="in" filter="fade">
                                      <p:cBhvr>
                                        <p:cTn id="15" dur="500"/>
                                        <p:tgtEl>
                                          <p:spTgt spid="25498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254980"/>
                                        </p:tgtEl>
                                      </p:cBhvr>
                                    </p:animEffect>
                                    <p:set>
                                      <p:cBhvr>
                                        <p:cTn id="20" dur="1" fill="hold">
                                          <p:stCondLst>
                                            <p:cond delay="499"/>
                                          </p:stCondLst>
                                        </p:cTn>
                                        <p:tgtEl>
                                          <p:spTgt spid="25498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54979"/>
                                        </p:tgtEl>
                                        <p:attrNameLst>
                                          <p:attrName>style.visibility</p:attrName>
                                        </p:attrNameLst>
                                      </p:cBhvr>
                                      <p:to>
                                        <p:strVal val="visible"/>
                                      </p:to>
                                    </p:set>
                                    <p:animEffect transition="in" filter="fade">
                                      <p:cBhvr>
                                        <p:cTn id="23" dur="500"/>
                                        <p:tgtEl>
                                          <p:spTgt spid="25497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nodeType="clickEffect">
                                  <p:stCondLst>
                                    <p:cond delay="0"/>
                                  </p:stCondLst>
                                  <p:childTnLst>
                                    <p:animEffect transition="out" filter="box(in)">
                                      <p:cBhvr>
                                        <p:cTn id="27" dur="500"/>
                                        <p:tgtEl>
                                          <p:spTgt spid="254979"/>
                                        </p:tgtEl>
                                      </p:cBhvr>
                                    </p:animEffect>
                                    <p:set>
                                      <p:cBhvr>
                                        <p:cTn id="28" dur="1" fill="hold">
                                          <p:stCondLst>
                                            <p:cond delay="499"/>
                                          </p:stCondLst>
                                        </p:cTn>
                                        <p:tgtEl>
                                          <p:spTgt spid="25497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54982"/>
                                        </p:tgtEl>
                                        <p:attrNameLst>
                                          <p:attrName>style.visibility</p:attrName>
                                        </p:attrNameLst>
                                      </p:cBhvr>
                                      <p:to>
                                        <p:strVal val="visible"/>
                                      </p:to>
                                    </p:set>
                                    <p:animEffect transition="in" filter="fade">
                                      <p:cBhvr>
                                        <p:cTn id="31" dur="500"/>
                                        <p:tgtEl>
                                          <p:spTgt spid="25498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xit" presetSubtype="16" fill="hold" nodeType="clickEffect">
                                  <p:stCondLst>
                                    <p:cond delay="0"/>
                                  </p:stCondLst>
                                  <p:childTnLst>
                                    <p:animEffect transition="out" filter="box(in)">
                                      <p:cBhvr>
                                        <p:cTn id="35" dur="500"/>
                                        <p:tgtEl>
                                          <p:spTgt spid="254982"/>
                                        </p:tgtEl>
                                      </p:cBhvr>
                                    </p:animEffect>
                                    <p:set>
                                      <p:cBhvr>
                                        <p:cTn id="36" dur="1" fill="hold">
                                          <p:stCondLst>
                                            <p:cond delay="499"/>
                                          </p:stCondLst>
                                        </p:cTn>
                                        <p:tgtEl>
                                          <p:spTgt spid="2549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ctrTitle"/>
          </p:nvPr>
        </p:nvSpPr>
        <p:spPr>
          <a:xfrm>
            <a:off x="642938" y="0"/>
            <a:ext cx="7773987" cy="1208088"/>
          </a:xfrm>
        </p:spPr>
        <p:txBody>
          <a:bodyPr/>
          <a:lstStyle/>
          <a:p>
            <a:pPr eaLnBrk="1" hangingPunct="1"/>
            <a:r>
              <a:rPr lang="en-US" altLang="ja-JP" sz="6600" b="1" smtClean="0"/>
              <a:t>NANA</a:t>
            </a:r>
            <a:r>
              <a:rPr lang="ja-JP" altLang="en-US" sz="6600" b="1" smtClean="0"/>
              <a:t>より引用</a:t>
            </a:r>
          </a:p>
        </p:txBody>
      </p:sp>
      <p:sp>
        <p:nvSpPr>
          <p:cNvPr id="400386" name="Rectangle 3"/>
          <p:cNvSpPr>
            <a:spLocks noGrp="1" noChangeArrowheads="1"/>
          </p:cNvSpPr>
          <p:nvPr>
            <p:ph type="subTitle" idx="1"/>
          </p:nvPr>
        </p:nvSpPr>
        <p:spPr>
          <a:xfrm>
            <a:off x="382588" y="1268413"/>
            <a:ext cx="8247062" cy="4448175"/>
          </a:xfrm>
        </p:spPr>
        <p:txBody>
          <a:bodyPr/>
          <a:lstStyle/>
          <a:p>
            <a:pPr algn="l" eaLnBrk="1" hangingPunct="1"/>
            <a:r>
              <a:rPr lang="ja-JP" altLang="en-US" sz="2800" smtClean="0"/>
              <a:t>「ブラックストーンチェリー」</a:t>
            </a:r>
            <a:br>
              <a:rPr lang="ja-JP" altLang="en-US" sz="2800" smtClean="0"/>
            </a:br>
            <a:r>
              <a:rPr lang="en-US" altLang="ja-JP" sz="2800" smtClean="0"/>
              <a:t>『</a:t>
            </a:r>
            <a:r>
              <a:rPr lang="ja-JP" altLang="en-US" sz="2800" smtClean="0"/>
              <a:t>とっても甘～いチェリーの香り。商品名は、</a:t>
            </a:r>
            <a:r>
              <a:rPr lang="en-US" altLang="ja-JP" sz="2800" smtClean="0"/>
              <a:t>Black</a:t>
            </a:r>
            <a:r>
              <a:rPr lang="ja-JP" altLang="en-US" sz="2800" smtClean="0"/>
              <a:t>　</a:t>
            </a:r>
            <a:r>
              <a:rPr lang="en-US" altLang="ja-JP" sz="2800" smtClean="0"/>
              <a:t>Stone</a:t>
            </a:r>
            <a:r>
              <a:rPr lang="ja-JP" altLang="en-US" sz="2800" smtClean="0"/>
              <a:t>　</a:t>
            </a:r>
            <a:r>
              <a:rPr lang="en-US" altLang="ja-JP" sz="2800" smtClean="0"/>
              <a:t>Cherry</a:t>
            </a:r>
            <a:r>
              <a:rPr lang="ja-JP" altLang="en-US" sz="2800" smtClean="0"/>
              <a:t>．</a:t>
            </a:r>
            <a:r>
              <a:rPr lang="en-US" altLang="ja-JP" sz="2800" smtClean="0"/>
              <a:t>』</a:t>
            </a:r>
            <a:br>
              <a:rPr lang="en-US" altLang="ja-JP" sz="2800" smtClean="0"/>
            </a:br>
            <a:r>
              <a:rPr lang="en-US" altLang="ja-JP" sz="2800" smtClean="0"/>
              <a:t/>
            </a:r>
            <a:br>
              <a:rPr lang="en-US" altLang="ja-JP" sz="2800" smtClean="0"/>
            </a:br>
            <a:r>
              <a:rPr lang="ja-JP" altLang="en-US" sz="2800" smtClean="0"/>
              <a:t>「ジタン　カポラル」</a:t>
            </a:r>
          </a:p>
          <a:p>
            <a:pPr algn="l" eaLnBrk="1" hangingPunct="1"/>
            <a:r>
              <a:rPr lang="en-US" altLang="ja-JP" sz="2800" smtClean="0"/>
              <a:t>『</a:t>
            </a:r>
            <a:r>
              <a:rPr lang="ja-JP" altLang="en-US" sz="2800" smtClean="0"/>
              <a:t>あのジョン・レノンも愛したというフランス煙草、パッケージに描かれた「ジプシーの踊り」がとってもオシャレ！トウモロコシの葉で出来た紙で巻いてある両切り煙草。</a:t>
            </a:r>
            <a:r>
              <a:rPr lang="en-US" altLang="ja-JP" sz="2800" smtClean="0"/>
              <a:t>』</a:t>
            </a:r>
          </a:p>
          <a:p>
            <a:pPr algn="l" eaLnBrk="1" hangingPunct="1"/>
            <a:r>
              <a:rPr lang="en-US" altLang="ja-JP" sz="2800" smtClean="0"/>
              <a:t/>
            </a:r>
            <a:br>
              <a:rPr lang="en-US" altLang="ja-JP" sz="2800" smtClean="0"/>
            </a:br>
            <a:r>
              <a:rPr lang="en-US" altLang="ja-JP" sz="2800" smtClean="0"/>
              <a:t>『</a:t>
            </a:r>
            <a:r>
              <a:rPr lang="ja-JP" altLang="en-US" sz="2800" smtClean="0"/>
              <a:t>なんだかちょっとあこがれちゃう大人の味も、もちろん２０歳になってから</a:t>
            </a:r>
            <a:r>
              <a:rPr lang="en-US" altLang="ja-JP" sz="2800" smtClean="0"/>
              <a:t>』</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a:xfrm>
            <a:off x="900113" y="0"/>
            <a:ext cx="7216775" cy="806450"/>
          </a:xfrm>
        </p:spPr>
        <p:txBody>
          <a:bodyPr/>
          <a:lstStyle/>
          <a:p>
            <a:pPr eaLnBrk="1" hangingPunct="1"/>
            <a:r>
              <a:rPr lang="ja-JP" altLang="en-US" smtClean="0"/>
              <a:t>喫煙率の年次推移</a:t>
            </a:r>
          </a:p>
        </p:txBody>
      </p:sp>
      <p:pic>
        <p:nvPicPr>
          <p:cNvPr id="401410" name="Picture 3" descr="mr4000006"/>
          <p:cNvPicPr>
            <a:picLocks noChangeAspect="1" noChangeArrowheads="1"/>
          </p:cNvPicPr>
          <p:nvPr/>
        </p:nvPicPr>
        <p:blipFill>
          <a:blip r:embed="rId2" cstate="print"/>
          <a:srcRect/>
          <a:stretch>
            <a:fillRect/>
          </a:stretch>
        </p:blipFill>
        <p:spPr bwMode="auto">
          <a:xfrm>
            <a:off x="1454150" y="673100"/>
            <a:ext cx="6245225" cy="5084763"/>
          </a:xfrm>
          <a:prstGeom prst="rect">
            <a:avLst/>
          </a:prstGeom>
          <a:noFill/>
          <a:ln w="9525">
            <a:noFill/>
            <a:miter lim="800000"/>
            <a:headEnd/>
            <a:tailEnd/>
          </a:ln>
        </p:spPr>
      </p:pic>
      <p:sp>
        <p:nvSpPr>
          <p:cNvPr id="401411" name="Text Box 4"/>
          <p:cNvSpPr txBox="1">
            <a:spLocks noChangeArrowheads="1"/>
          </p:cNvSpPr>
          <p:nvPr/>
        </p:nvSpPr>
        <p:spPr bwMode="auto">
          <a:xfrm>
            <a:off x="1108075" y="5768975"/>
            <a:ext cx="7827963" cy="887413"/>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健康ネット　より</a:t>
            </a:r>
          </a:p>
          <a:p>
            <a:pPr defTabSz="820738">
              <a:spcBef>
                <a:spcPct val="50000"/>
              </a:spcBef>
            </a:pPr>
            <a:r>
              <a:rPr lang="en-US" altLang="ja-JP" sz="2200" b="1">
                <a:latin typeface="Times New Roman" pitchFamily="18" charset="0"/>
              </a:rPr>
              <a:t>http://www.health-net.or.jp/tobacco/ladies/mr4000006.html</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447675" y="2730500"/>
            <a:ext cx="8294688" cy="1166813"/>
          </a:xfrm>
        </p:spPr>
        <p:txBody>
          <a:bodyPr/>
          <a:lstStyle/>
          <a:p>
            <a:pPr algn="l" eaLnBrk="1" hangingPunct="1"/>
            <a:r>
              <a:rPr lang="ja-JP" altLang="en-US" sz="8000" b="1" smtClean="0"/>
              <a:t>若い女の子たちが、</a:t>
            </a:r>
            <a:br>
              <a:rPr lang="ja-JP" altLang="en-US" sz="8000" b="1" smtClean="0"/>
            </a:br>
            <a:r>
              <a:rPr lang="ja-JP" altLang="en-US" sz="8000" b="1" smtClean="0"/>
              <a:t>なぜ、タバコを吸うのか？</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im_kizuki01"/>
          <p:cNvPicPr>
            <a:picLocks noChangeAspect="1" noChangeArrowheads="1"/>
          </p:cNvPicPr>
          <p:nvPr/>
        </p:nvPicPr>
        <p:blipFill>
          <a:blip r:embed="rId2" cstate="print"/>
          <a:srcRect/>
          <a:stretch>
            <a:fillRect/>
          </a:stretch>
        </p:blipFill>
        <p:spPr bwMode="auto">
          <a:xfrm>
            <a:off x="0" y="0"/>
            <a:ext cx="4637088" cy="3386138"/>
          </a:xfrm>
          <a:prstGeom prst="rect">
            <a:avLst/>
          </a:prstGeom>
          <a:noFill/>
          <a:ln w="9525">
            <a:noFill/>
            <a:miter lim="800000"/>
            <a:headEnd/>
            <a:tailEnd/>
          </a:ln>
        </p:spPr>
      </p:pic>
      <p:pic>
        <p:nvPicPr>
          <p:cNvPr id="403458" name="Picture 3" descr="im_kizuki02"/>
          <p:cNvPicPr>
            <a:picLocks noChangeAspect="1" noChangeArrowheads="1"/>
          </p:cNvPicPr>
          <p:nvPr/>
        </p:nvPicPr>
        <p:blipFill>
          <a:blip r:embed="rId3" cstate="print"/>
          <a:srcRect/>
          <a:stretch>
            <a:fillRect/>
          </a:stretch>
        </p:blipFill>
        <p:spPr bwMode="auto">
          <a:xfrm>
            <a:off x="4375150" y="0"/>
            <a:ext cx="4768850" cy="3481388"/>
          </a:xfrm>
          <a:prstGeom prst="rect">
            <a:avLst/>
          </a:prstGeom>
          <a:noFill/>
          <a:ln w="9525">
            <a:noFill/>
            <a:miter lim="800000"/>
            <a:headEnd/>
            <a:tailEnd/>
          </a:ln>
        </p:spPr>
      </p:pic>
      <p:pic>
        <p:nvPicPr>
          <p:cNvPr id="403459" name="Picture 4" descr="im_kizuki06"/>
          <p:cNvPicPr>
            <a:picLocks noChangeAspect="1" noChangeArrowheads="1"/>
          </p:cNvPicPr>
          <p:nvPr/>
        </p:nvPicPr>
        <p:blipFill>
          <a:blip r:embed="rId4" cstate="print"/>
          <a:srcRect/>
          <a:stretch>
            <a:fillRect/>
          </a:stretch>
        </p:blipFill>
        <p:spPr bwMode="auto">
          <a:xfrm>
            <a:off x="0" y="3375025"/>
            <a:ext cx="4768850" cy="3482975"/>
          </a:xfrm>
          <a:prstGeom prst="rect">
            <a:avLst/>
          </a:prstGeom>
          <a:noFill/>
          <a:ln w="9525">
            <a:noFill/>
            <a:miter lim="800000"/>
            <a:headEnd/>
            <a:tailEnd/>
          </a:ln>
        </p:spPr>
      </p:pic>
      <p:pic>
        <p:nvPicPr>
          <p:cNvPr id="403460" name="Picture 5" descr="im_kizuki03"/>
          <p:cNvPicPr>
            <a:picLocks noChangeAspect="1" noChangeArrowheads="1"/>
          </p:cNvPicPr>
          <p:nvPr/>
        </p:nvPicPr>
        <p:blipFill>
          <a:blip r:embed="rId5" cstate="print"/>
          <a:srcRect/>
          <a:stretch>
            <a:fillRect/>
          </a:stretch>
        </p:blipFill>
        <p:spPr bwMode="auto">
          <a:xfrm>
            <a:off x="4375150" y="3376613"/>
            <a:ext cx="4768850" cy="3481387"/>
          </a:xfrm>
          <a:prstGeom prst="rect">
            <a:avLst/>
          </a:prstGeom>
          <a:noFill/>
          <a:ln w="9525">
            <a:noFill/>
            <a:miter lim="800000"/>
            <a:headEnd/>
            <a:tailEnd/>
          </a:ln>
        </p:spPr>
      </p:pic>
      <p:sp>
        <p:nvSpPr>
          <p:cNvPr id="233478" name="Text Box 6"/>
          <p:cNvSpPr txBox="1">
            <a:spLocks noChangeArrowheads="1"/>
          </p:cNvSpPr>
          <p:nvPr/>
        </p:nvSpPr>
        <p:spPr bwMode="auto">
          <a:xfrm>
            <a:off x="906463" y="823913"/>
            <a:ext cx="7658100" cy="5283200"/>
          </a:xfrm>
          <a:prstGeom prst="rect">
            <a:avLst/>
          </a:prstGeom>
          <a:noFill/>
          <a:ln w="22225">
            <a:noFill/>
            <a:miter lim="800000"/>
            <a:headEnd/>
            <a:tailEnd/>
          </a:ln>
        </p:spPr>
        <p:txBody>
          <a:bodyPr lIns="82048" tIns="41025" rIns="82048" bIns="41025">
            <a:spAutoFit/>
          </a:bodyPr>
          <a:lstStyle/>
          <a:p>
            <a:pPr defTabSz="820738">
              <a:spcBef>
                <a:spcPct val="50000"/>
              </a:spcBef>
            </a:pPr>
            <a:r>
              <a:rPr lang="ja-JP" altLang="en-US" sz="11600" b="1">
                <a:solidFill>
                  <a:srgbClr val="FFCCCC"/>
                </a:solidFill>
                <a:latin typeface="Times New Roman" pitchFamily="18" charset="0"/>
              </a:rPr>
              <a:t>マナー広告は何のため？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13_13"/>
          <p:cNvPicPr>
            <a:picLocks noChangeAspect="1" noChangeArrowheads="1"/>
          </p:cNvPicPr>
          <p:nvPr/>
        </p:nvPicPr>
        <p:blipFill>
          <a:blip r:embed="rId2" cstate="print"/>
          <a:srcRect/>
          <a:stretch>
            <a:fillRect/>
          </a:stretch>
        </p:blipFill>
        <p:spPr bwMode="auto">
          <a:xfrm>
            <a:off x="0" y="223838"/>
            <a:ext cx="9144000" cy="6634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title"/>
          </p:nvPr>
        </p:nvSpPr>
        <p:spPr/>
        <p:txBody>
          <a:bodyPr/>
          <a:lstStyle/>
          <a:p>
            <a:pPr eaLnBrk="1" hangingPunct="1"/>
            <a:r>
              <a:rPr lang="ja-JP" altLang="en-US" sz="6000" b="1" smtClean="0"/>
              <a:t>死ぬときに後悔すること</a:t>
            </a:r>
          </a:p>
        </p:txBody>
      </p:sp>
      <p:sp>
        <p:nvSpPr>
          <p:cNvPr id="407554" name="Rectangle 3"/>
          <p:cNvSpPr>
            <a:spLocks noGrp="1" noChangeArrowheads="1"/>
          </p:cNvSpPr>
          <p:nvPr>
            <p:ph type="body" idx="1"/>
          </p:nvPr>
        </p:nvSpPr>
        <p:spPr/>
        <p:txBody>
          <a:bodyPr/>
          <a:lstStyle/>
          <a:p>
            <a:pPr eaLnBrk="1" hangingPunct="1"/>
            <a:r>
              <a:rPr lang="ja-JP" altLang="en-US" sz="3600" smtClean="0"/>
              <a:t>やらなかったことを後悔する</a:t>
            </a:r>
            <a:br>
              <a:rPr lang="ja-JP" altLang="en-US" sz="3600" smtClean="0"/>
            </a:br>
            <a:endParaRPr lang="ja-JP" altLang="en-US" sz="3600" smtClean="0"/>
          </a:p>
          <a:p>
            <a:pPr eaLnBrk="1" hangingPunct="1"/>
            <a:r>
              <a:rPr lang="ja-JP" altLang="en-US" sz="3600" smtClean="0"/>
              <a:t>もっと、長くオフィスにいればよかったと</a:t>
            </a:r>
            <a:br>
              <a:rPr lang="ja-JP" altLang="en-US" sz="3600" smtClean="0"/>
            </a:br>
            <a:r>
              <a:rPr lang="ja-JP" altLang="en-US" sz="3600" smtClean="0"/>
              <a:t>後悔する人は、ひとりもいない。</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4" name="Object 1"/>
          <p:cNvGraphicFramePr>
            <a:graphicFrameLocks noChangeAspect="1"/>
          </p:cNvGraphicFramePr>
          <p:nvPr/>
        </p:nvGraphicFramePr>
        <p:xfrm>
          <a:off x="382588" y="188913"/>
          <a:ext cx="4883150" cy="6416675"/>
        </p:xfrm>
        <a:graphic>
          <a:graphicData uri="http://schemas.openxmlformats.org/presentationml/2006/ole">
            <p:oleObj spid="_x0000_s223234" name="花子フォトレタッチ 1.0 /R.1" r:id="rId4" imgW="2857899" imgH="3914286" progId="">
              <p:embed/>
            </p:oleObj>
          </a:graphicData>
        </a:graphic>
      </p:graphicFrame>
      <p:sp>
        <p:nvSpPr>
          <p:cNvPr id="223235" name="TextBox 29697"/>
          <p:cNvSpPr txBox="1">
            <a:spLocks noChangeArrowheads="1"/>
          </p:cNvSpPr>
          <p:nvPr/>
        </p:nvSpPr>
        <p:spPr bwMode="auto">
          <a:xfrm>
            <a:off x="774700" y="5018088"/>
            <a:ext cx="4256088" cy="1327150"/>
          </a:xfrm>
          <a:prstGeom prst="rect">
            <a:avLst/>
          </a:prstGeom>
          <a:solidFill>
            <a:srgbClr val="A50021"/>
          </a:solidFill>
          <a:ln w="9525">
            <a:noFill/>
            <a:miter lim="800000"/>
            <a:headEnd/>
            <a:tailEnd/>
          </a:ln>
        </p:spPr>
        <p:txBody>
          <a:bodyPr lIns="91429" tIns="45714" rIns="91429" bIns="45714">
            <a:spAutoFit/>
          </a:bodyPr>
          <a:lstStyle/>
          <a:p>
            <a:pPr>
              <a:spcBef>
                <a:spcPct val="50000"/>
              </a:spcBef>
            </a:pPr>
            <a:r>
              <a:rPr lang="en-US" altLang="ja-JP" sz="1800">
                <a:solidFill>
                  <a:srgbClr val="FFFF00"/>
                </a:solidFill>
              </a:rPr>
              <a:t>EBISEN CAUSES STOMAC CANCER</a:t>
            </a:r>
          </a:p>
          <a:p>
            <a:r>
              <a:rPr lang="ja-JP" altLang="en-US" sz="1600">
                <a:solidFill>
                  <a:schemeClr val="bg1"/>
                </a:solidFill>
              </a:rPr>
              <a:t>このえびせんは、あなたにとって胃がんの原因の一つになります。</a:t>
            </a:r>
          </a:p>
          <a:p>
            <a:r>
              <a:rPr lang="ja-JP" altLang="en-US" sz="1600">
                <a:solidFill>
                  <a:schemeClr val="bg1"/>
                </a:solidFill>
              </a:rPr>
              <a:t>　</a:t>
            </a:r>
            <a:r>
              <a:rPr lang="en-US" altLang="ja-JP" sz="1600">
                <a:solidFill>
                  <a:schemeClr val="bg1"/>
                </a:solidFill>
              </a:rPr>
              <a:t>(</a:t>
            </a:r>
            <a:r>
              <a:rPr lang="ja-JP" altLang="en-US" sz="1600">
                <a:solidFill>
                  <a:schemeClr val="bg1"/>
                </a:solidFill>
              </a:rPr>
              <a:t>詳細については、厚生労働省のホーム・ページ</a:t>
            </a:r>
            <a:r>
              <a:rPr lang="en-US" altLang="ja-JP" sz="1600">
                <a:solidFill>
                  <a:schemeClr val="bg1"/>
                </a:solidFill>
              </a:rPr>
              <a:t>l</a:t>
            </a:r>
            <a:r>
              <a:rPr lang="ja-JP" altLang="en-US" sz="1600">
                <a:solidFill>
                  <a:schemeClr val="bg1"/>
                </a:solidFill>
              </a:rPr>
              <a:t>をご参照ください。</a:t>
            </a:r>
            <a:r>
              <a:rPr lang="en-US" altLang="ja-JP" sz="1600">
                <a:solidFill>
                  <a:schemeClr val="bg1"/>
                </a:solidFill>
              </a:rPr>
              <a:t>)</a:t>
            </a:r>
          </a:p>
        </p:txBody>
      </p:sp>
      <p:sp>
        <p:nvSpPr>
          <p:cNvPr id="223236" name="Text Box 4"/>
          <p:cNvSpPr txBox="1">
            <a:spLocks noChangeArrowheads="1"/>
          </p:cNvSpPr>
          <p:nvPr/>
        </p:nvSpPr>
        <p:spPr bwMode="auto">
          <a:xfrm>
            <a:off x="5292725" y="54625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ChangeArrowheads="1"/>
          </p:cNvSpPr>
          <p:nvPr>
            <p:ph type="title"/>
          </p:nvPr>
        </p:nvSpPr>
        <p:spPr/>
        <p:txBody>
          <a:bodyPr/>
          <a:lstStyle/>
          <a:p>
            <a:pPr eaLnBrk="1" hangingPunct="1"/>
            <a:endParaRPr lang="ja-JP" altLang="ja-JP" smtClean="0"/>
          </a:p>
        </p:txBody>
      </p:sp>
      <p:sp>
        <p:nvSpPr>
          <p:cNvPr id="408578" name="Rectangle 3"/>
          <p:cNvSpPr>
            <a:spLocks noGrp="1" noChangeArrowheads="1"/>
          </p:cNvSpPr>
          <p:nvPr>
            <p:ph type="body" idx="1"/>
          </p:nvPr>
        </p:nvSpPr>
        <p:spPr/>
        <p:txBody>
          <a:bodyPr/>
          <a:lstStyle/>
          <a:p>
            <a:pPr eaLnBrk="1" hangingPunct="1"/>
            <a:endParaRPr lang="ja-JP" altLang="ja-JP" smtClean="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709613" y="1458913"/>
            <a:ext cx="7773987" cy="1470025"/>
          </a:xfrm>
        </p:spPr>
        <p:txBody>
          <a:bodyPr/>
          <a:lstStyle/>
          <a:p>
            <a:pPr eaLnBrk="1" hangingPunct="1"/>
            <a:r>
              <a:rPr lang="ja-JP" altLang="en-US" sz="5400" b="1" smtClean="0"/>
              <a:t>タバコを吸っているのは、</a:t>
            </a:r>
            <a:br>
              <a:rPr lang="ja-JP" altLang="en-US" sz="5400" b="1" smtClean="0"/>
            </a:br>
            <a:r>
              <a:rPr lang="ja-JP" altLang="en-US" sz="5400" b="1" smtClean="0"/>
              <a:t>自分の意思ですか？</a:t>
            </a:r>
          </a:p>
        </p:txBody>
      </p:sp>
      <p:sp>
        <p:nvSpPr>
          <p:cNvPr id="267267" name="Rectangle 3"/>
          <p:cNvSpPr>
            <a:spLocks noGrp="1" noChangeArrowheads="1"/>
          </p:cNvSpPr>
          <p:nvPr>
            <p:ph type="subTitle" idx="1"/>
          </p:nvPr>
        </p:nvSpPr>
        <p:spPr>
          <a:xfrm>
            <a:off x="774700" y="3886200"/>
            <a:ext cx="7462838" cy="1752600"/>
          </a:xfrm>
        </p:spPr>
        <p:txBody>
          <a:bodyPr/>
          <a:lstStyle/>
          <a:p>
            <a:pPr eaLnBrk="1" hangingPunct="1"/>
            <a:r>
              <a:rPr lang="ja-JP" altLang="en-US" sz="3600" b="1" smtClean="0"/>
              <a:t>毎日タバコを吸おうと決心した日が</a:t>
            </a:r>
            <a:br>
              <a:rPr lang="ja-JP" altLang="en-US" sz="3600" b="1" smtClean="0"/>
            </a:br>
            <a:r>
              <a:rPr lang="ja-JP" altLang="en-US" sz="3600" b="1" smtClean="0"/>
              <a:t>ありますか？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ChangeArrowheads="1"/>
          </p:cNvSpPr>
          <p:nvPr>
            <p:ph type="ctrTitle"/>
          </p:nvPr>
        </p:nvSpPr>
        <p:spPr>
          <a:xfrm>
            <a:off x="539750" y="1412875"/>
            <a:ext cx="8348663" cy="1470025"/>
          </a:xfrm>
        </p:spPr>
        <p:txBody>
          <a:bodyPr/>
          <a:lstStyle/>
          <a:p>
            <a:pPr eaLnBrk="1" hangingPunct="1"/>
            <a:r>
              <a:rPr lang="ja-JP" altLang="en-US" b="1" smtClean="0"/>
              <a:t>自分の意思でないとすると、</a:t>
            </a:r>
            <a:br>
              <a:rPr lang="ja-JP" altLang="en-US" b="1" smtClean="0"/>
            </a:br>
            <a:r>
              <a:rPr lang="ja-JP" altLang="en-US" b="1" smtClean="0"/>
              <a:t>なぜ、毎日吸ってしまうのですか？</a:t>
            </a:r>
          </a:p>
        </p:txBody>
      </p:sp>
      <p:sp>
        <p:nvSpPr>
          <p:cNvPr id="268291" name="Rectangle 3"/>
          <p:cNvSpPr>
            <a:spLocks noGrp="1" noChangeArrowheads="1"/>
          </p:cNvSpPr>
          <p:nvPr>
            <p:ph type="subTitle" idx="1"/>
          </p:nvPr>
        </p:nvSpPr>
        <p:spPr/>
        <p:txBody>
          <a:bodyPr/>
          <a:lstStyle/>
          <a:p>
            <a:pPr eaLnBrk="1" hangingPunct="1"/>
            <a:r>
              <a:rPr lang="ja-JP" altLang="en-US" sz="4400" b="1" smtClean="0"/>
              <a:t>クセ？</a:t>
            </a:r>
          </a:p>
          <a:p>
            <a:pPr eaLnBrk="1" hangingPunct="1"/>
            <a:r>
              <a:rPr lang="ja-JP" altLang="en-US" sz="4400" b="1" smtClean="0"/>
              <a:t>習慣？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p:txBody>
          <a:bodyPr/>
          <a:lstStyle/>
          <a:p>
            <a:pPr eaLnBrk="1" hangingPunct="1"/>
            <a:r>
              <a:rPr lang="ja-JP" altLang="en-US" b="1" smtClean="0"/>
              <a:t>タバコと、クセや習慣は違う！</a:t>
            </a:r>
          </a:p>
        </p:txBody>
      </p:sp>
      <p:sp>
        <p:nvSpPr>
          <p:cNvPr id="269315" name="Rectangle 3"/>
          <p:cNvSpPr>
            <a:spLocks noGrp="1" noChangeArrowheads="1"/>
          </p:cNvSpPr>
          <p:nvPr>
            <p:ph type="subTitle" idx="1"/>
          </p:nvPr>
        </p:nvSpPr>
        <p:spPr>
          <a:xfrm>
            <a:off x="971550" y="3886200"/>
            <a:ext cx="7129463" cy="1752600"/>
          </a:xfrm>
        </p:spPr>
        <p:txBody>
          <a:bodyPr/>
          <a:lstStyle/>
          <a:p>
            <a:pPr eaLnBrk="1" hangingPunct="1"/>
            <a:r>
              <a:rPr lang="ja-JP" altLang="en-US" sz="2800" b="1" smtClean="0"/>
              <a:t>どこが違うと思いますか？</a:t>
            </a:r>
          </a:p>
          <a:p>
            <a:pPr eaLnBrk="1" hangingPunct="1"/>
            <a:endParaRPr lang="ja-JP" altLang="en-US" sz="2800" b="1" smtClean="0"/>
          </a:p>
          <a:p>
            <a:pPr eaLnBrk="1" hangingPunct="1"/>
            <a:r>
              <a:rPr lang="ja-JP" altLang="en-US" sz="2800" b="1" smtClean="0"/>
              <a:t>例えば、箸で食べる習慣と比べてみましょう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ChangeArrowheads="1"/>
          </p:cNvSpPr>
          <p:nvPr>
            <p:ph type="title"/>
          </p:nvPr>
        </p:nvSpPr>
        <p:spPr>
          <a:xfrm>
            <a:off x="468313" y="2636838"/>
            <a:ext cx="8229600" cy="1143000"/>
          </a:xfrm>
        </p:spPr>
        <p:txBody>
          <a:bodyPr/>
          <a:lstStyle/>
          <a:p>
            <a:pPr eaLnBrk="1" hangingPunct="1"/>
            <a:r>
              <a:rPr lang="ja-JP" altLang="en-US" sz="5400" b="1" smtClean="0">
                <a:solidFill>
                  <a:srgbClr val="FF0000"/>
                </a:solidFill>
              </a:rPr>
              <a:t>吸いたい気持ち</a:t>
            </a:r>
            <a:r>
              <a:rPr lang="ja-JP" altLang="en-US" sz="4000" b="1" smtClean="0"/>
              <a:t>が、しつこく、</a:t>
            </a:r>
            <a:br>
              <a:rPr lang="ja-JP" altLang="en-US" sz="4000" b="1" smtClean="0"/>
            </a:br>
            <a:r>
              <a:rPr lang="ja-JP" altLang="en-US" sz="4000" b="1" smtClean="0"/>
              <a:t>繰り返し</a:t>
            </a:r>
            <a:r>
              <a:rPr lang="ja-JP" altLang="en-US" sz="5400" b="1" smtClean="0">
                <a:solidFill>
                  <a:srgbClr val="FF0000"/>
                </a:solidFill>
              </a:rPr>
              <a:t>沸き起こる</a:t>
            </a:r>
            <a:r>
              <a:rPr lang="ja-JP" altLang="en-US" sz="4000" b="1" smtClean="0"/>
              <a:t>！</a:t>
            </a:r>
          </a:p>
        </p:txBody>
      </p:sp>
      <p:sp>
        <p:nvSpPr>
          <p:cNvPr id="270339" name="Text Box 3"/>
          <p:cNvSpPr txBox="1">
            <a:spLocks noChangeArrowheads="1"/>
          </p:cNvSpPr>
          <p:nvPr/>
        </p:nvSpPr>
        <p:spPr bwMode="auto">
          <a:xfrm>
            <a:off x="3635375" y="4868863"/>
            <a:ext cx="4679950" cy="701675"/>
          </a:xfrm>
          <a:prstGeom prst="rect">
            <a:avLst/>
          </a:prstGeom>
          <a:noFill/>
          <a:ln w="9525">
            <a:noFill/>
            <a:miter lim="800000"/>
            <a:headEnd/>
            <a:tailEnd/>
          </a:ln>
        </p:spPr>
        <p:txBody>
          <a:bodyPr lIns="91429" tIns="45714" rIns="91429" bIns="45714">
            <a:spAutoFit/>
          </a:bodyPr>
          <a:lstStyle/>
          <a:p>
            <a:pPr>
              <a:spcBef>
                <a:spcPct val="50000"/>
              </a:spcBef>
            </a:pPr>
            <a:r>
              <a:rPr lang="ja-JP" altLang="en-US" sz="4000" b="1">
                <a:latin typeface="Times New Roman" pitchFamily="18" charset="0"/>
              </a:rPr>
              <a:t>ニコチン依存の中核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title"/>
          </p:nvPr>
        </p:nvSpPr>
        <p:spPr>
          <a:xfrm>
            <a:off x="468313" y="404813"/>
            <a:ext cx="8229600" cy="1143000"/>
          </a:xfrm>
        </p:spPr>
        <p:txBody>
          <a:bodyPr/>
          <a:lstStyle/>
          <a:p>
            <a:pPr eaLnBrk="1" hangingPunct="1"/>
            <a:r>
              <a:rPr lang="ja-JP" altLang="en-US" sz="4000" smtClean="0"/>
              <a:t>なぜ、今までの禁煙は</a:t>
            </a:r>
            <a:br>
              <a:rPr lang="ja-JP" altLang="en-US" sz="4000" smtClean="0"/>
            </a:br>
            <a:r>
              <a:rPr lang="ja-JP" altLang="en-US" sz="4000" smtClean="0"/>
              <a:t>うまく行かなかったのか？</a:t>
            </a:r>
          </a:p>
        </p:txBody>
      </p:sp>
      <p:sp>
        <p:nvSpPr>
          <p:cNvPr id="271363" name="Rectangle 3"/>
          <p:cNvSpPr>
            <a:spLocks noGrp="1" noChangeArrowheads="1"/>
          </p:cNvSpPr>
          <p:nvPr>
            <p:ph type="body" idx="1"/>
          </p:nvPr>
        </p:nvSpPr>
        <p:spPr>
          <a:xfrm>
            <a:off x="539750" y="1916113"/>
            <a:ext cx="8229600" cy="3124200"/>
          </a:xfrm>
        </p:spPr>
        <p:txBody>
          <a:bodyPr/>
          <a:lstStyle/>
          <a:p>
            <a:pPr eaLnBrk="1" hangingPunct="1"/>
            <a:r>
              <a:rPr lang="ja-JP" altLang="en-US" smtClean="0"/>
              <a:t>害の話しばっかりするから！</a:t>
            </a:r>
          </a:p>
          <a:p>
            <a:pPr eaLnBrk="1" hangingPunct="1"/>
            <a:r>
              <a:rPr lang="ja-JP" altLang="en-US" smtClean="0"/>
              <a:t>吸いたい気持ちはほっとらかし。</a:t>
            </a:r>
          </a:p>
          <a:p>
            <a:pPr eaLnBrk="1" hangingPunct="1"/>
            <a:endParaRPr lang="ja-JP" altLang="en-US" smtClean="0"/>
          </a:p>
          <a:p>
            <a:pPr eaLnBrk="1" hangingPunct="1"/>
            <a:r>
              <a:rPr lang="ja-JP" altLang="en-US" smtClean="0"/>
              <a:t>吸いたい気持ちを放置して、禁煙することは、穴の開いた船に乗るようなもの！</a:t>
            </a:r>
          </a:p>
        </p:txBody>
      </p:sp>
      <p:pic>
        <p:nvPicPr>
          <p:cNvPr id="271364" name="Picture 4" descr="boat"/>
          <p:cNvPicPr>
            <a:picLocks noChangeAspect="1" noChangeArrowheads="1"/>
          </p:cNvPicPr>
          <p:nvPr/>
        </p:nvPicPr>
        <p:blipFill>
          <a:blip r:embed="rId2" cstate="print"/>
          <a:srcRect/>
          <a:stretch>
            <a:fillRect/>
          </a:stretch>
        </p:blipFill>
        <p:spPr bwMode="auto">
          <a:xfrm>
            <a:off x="755650" y="4527550"/>
            <a:ext cx="7720013" cy="233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1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13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1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ctrTitle"/>
          </p:nvPr>
        </p:nvSpPr>
        <p:spPr>
          <a:xfrm>
            <a:off x="684213" y="1125538"/>
            <a:ext cx="7772400" cy="1470025"/>
          </a:xfrm>
        </p:spPr>
        <p:txBody>
          <a:bodyPr/>
          <a:lstStyle/>
          <a:p>
            <a:pPr eaLnBrk="1" hangingPunct="1"/>
            <a:r>
              <a:rPr lang="ja-JP" altLang="en-US" smtClean="0"/>
              <a:t>穴がふさがれば、禁煙は簡単！</a:t>
            </a:r>
          </a:p>
        </p:txBody>
      </p:sp>
      <p:sp>
        <p:nvSpPr>
          <p:cNvPr id="272387" name="Rectangle 3"/>
          <p:cNvSpPr>
            <a:spLocks noGrp="1" noChangeArrowheads="1"/>
          </p:cNvSpPr>
          <p:nvPr>
            <p:ph type="subTitle" idx="1"/>
          </p:nvPr>
        </p:nvSpPr>
        <p:spPr>
          <a:xfrm>
            <a:off x="1042988" y="3886200"/>
            <a:ext cx="6985000" cy="1558925"/>
          </a:xfrm>
        </p:spPr>
        <p:txBody>
          <a:bodyPr/>
          <a:lstStyle/>
          <a:p>
            <a:pPr eaLnBrk="1" hangingPunct="1"/>
            <a:r>
              <a:rPr lang="ja-JP" altLang="en-US" smtClean="0"/>
              <a:t>箸の代わりにフォークで食べるのと同じ</a:t>
            </a:r>
          </a:p>
          <a:p>
            <a:pPr eaLnBrk="1" hangingPunct="1"/>
            <a:r>
              <a:rPr lang="ja-JP" altLang="en-US" smtClean="0"/>
              <a:t>でも、ホントにそんなことできるの？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23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ctrTitle"/>
          </p:nvPr>
        </p:nvSpPr>
        <p:spPr>
          <a:xfrm>
            <a:off x="709613" y="506413"/>
            <a:ext cx="7773987" cy="1468437"/>
          </a:xfrm>
        </p:spPr>
        <p:txBody>
          <a:bodyPr/>
          <a:lstStyle/>
          <a:p>
            <a:pPr eaLnBrk="1" hangingPunct="1"/>
            <a:r>
              <a:rPr lang="ja-JP" altLang="en-US" sz="6600" b="1" smtClean="0"/>
              <a:t>喫煙は精神依存！</a:t>
            </a:r>
          </a:p>
        </p:txBody>
      </p:sp>
      <p:sp>
        <p:nvSpPr>
          <p:cNvPr id="309250" name="Rectangle 3"/>
          <p:cNvSpPr>
            <a:spLocks noGrp="1" noChangeArrowheads="1"/>
          </p:cNvSpPr>
          <p:nvPr>
            <p:ph type="subTitle" idx="1"/>
          </p:nvPr>
        </p:nvSpPr>
        <p:spPr>
          <a:xfrm>
            <a:off x="971550" y="2730500"/>
            <a:ext cx="7272338" cy="1752600"/>
          </a:xfrm>
        </p:spPr>
        <p:txBody>
          <a:bodyPr/>
          <a:lstStyle/>
          <a:p>
            <a:pPr eaLnBrk="1" hangingPunct="1"/>
            <a:r>
              <a:rPr lang="ja-JP" altLang="en-US" sz="7200" smtClean="0"/>
              <a:t>吸いたい気持ちが、繰り返し沸き起こってくる！</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4"/>
          <p:cNvSpPr>
            <a:spLocks noGrp="1" noChangeArrowheads="1"/>
          </p:cNvSpPr>
          <p:nvPr>
            <p:ph type="ctrTitle"/>
          </p:nvPr>
        </p:nvSpPr>
        <p:spPr>
          <a:xfrm>
            <a:off x="395288" y="2130425"/>
            <a:ext cx="8424862" cy="1470025"/>
          </a:xfrm>
        </p:spPr>
        <p:txBody>
          <a:bodyPr/>
          <a:lstStyle/>
          <a:p>
            <a:pPr eaLnBrk="1" hangingPunct="1"/>
            <a:r>
              <a:rPr lang="ja-JP" altLang="en-US" smtClean="0"/>
              <a:t>未成年に対する卒煙支援の実際</a:t>
            </a:r>
          </a:p>
        </p:txBody>
      </p:sp>
      <p:sp>
        <p:nvSpPr>
          <p:cNvPr id="409602" name="Rectangle 5"/>
          <p:cNvSpPr>
            <a:spLocks noGrp="1" noChangeArrowheads="1"/>
          </p:cNvSpPr>
          <p:nvPr>
            <p:ph type="subTitle" idx="1"/>
          </p:nvPr>
        </p:nvSpPr>
        <p:spPr/>
        <p:txBody>
          <a:bodyPr/>
          <a:lstStyle/>
          <a:p>
            <a:pPr eaLnBrk="1" hangingPunct="1"/>
            <a:endParaRPr lang="ja-JP" altLang="ja-JP"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p:nvPr>
        </p:nvSpPr>
        <p:spPr>
          <a:xfrm>
            <a:off x="468313" y="0"/>
            <a:ext cx="8229600" cy="1143000"/>
          </a:xfrm>
        </p:spPr>
        <p:txBody>
          <a:bodyPr/>
          <a:lstStyle/>
          <a:p>
            <a:pPr eaLnBrk="1" hangingPunct="1"/>
            <a:r>
              <a:rPr lang="ja-JP" altLang="en-US" sz="4800" b="1" smtClean="0"/>
              <a:t>喫煙防止教育で伝えたいこと</a:t>
            </a:r>
          </a:p>
        </p:txBody>
      </p:sp>
      <p:sp>
        <p:nvSpPr>
          <p:cNvPr id="259075" name="Rectangle 3"/>
          <p:cNvSpPr>
            <a:spLocks noGrp="1" noChangeArrowheads="1"/>
          </p:cNvSpPr>
          <p:nvPr>
            <p:ph type="body" idx="1"/>
          </p:nvPr>
        </p:nvSpPr>
        <p:spPr>
          <a:xfrm>
            <a:off x="457200" y="1268413"/>
            <a:ext cx="8686800" cy="5589587"/>
          </a:xfrm>
        </p:spPr>
        <p:txBody>
          <a:bodyPr/>
          <a:lstStyle/>
          <a:p>
            <a:pPr eaLnBrk="1" hangingPunct="1"/>
            <a:r>
              <a:rPr lang="ja-JP" altLang="en-US" sz="3600" b="1" smtClean="0"/>
              <a:t>子どもは、大人の言うことは聞かないけれども、真似をする！</a:t>
            </a:r>
          </a:p>
          <a:p>
            <a:pPr lvl="1" eaLnBrk="1" hangingPunct="1"/>
            <a:r>
              <a:rPr lang="ja-JP" altLang="en-US" sz="3200" b="1" smtClean="0"/>
              <a:t>タバコ産業が子どもたちをターゲットにしていること</a:t>
            </a:r>
          </a:p>
          <a:p>
            <a:pPr lvl="2" eaLnBrk="1" hangingPunct="1"/>
            <a:r>
              <a:rPr lang="ja-JP" altLang="en-US" sz="2800" b="1" smtClean="0"/>
              <a:t>「海外では一般的。正義感の強い思春期の子供たちには有効」　スタントン氏</a:t>
            </a:r>
          </a:p>
          <a:p>
            <a:pPr lvl="1" eaLnBrk="1" hangingPunct="1"/>
            <a:r>
              <a:rPr lang="ja-JP" altLang="en-US" sz="3200" b="1" smtClean="0"/>
              <a:t>依存の仕掛け</a:t>
            </a:r>
          </a:p>
          <a:p>
            <a:pPr lvl="2" eaLnBrk="1" hangingPunct="1"/>
            <a:r>
              <a:rPr lang="ja-JP" altLang="en-US" sz="2800" b="1" smtClean="0"/>
              <a:t>そんなに害があるものを、どうして吸うんだろう？</a:t>
            </a:r>
          </a:p>
          <a:p>
            <a:pPr lvl="3" eaLnBrk="1" hangingPunct="1"/>
            <a:r>
              <a:rPr lang="ja-JP" altLang="en-US" sz="2400" b="1" smtClean="0"/>
              <a:t>タバコって、どんな味がするんですか？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9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9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9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bldLvl="5"/>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正方形/長方形 30720"/>
          <p:cNvPicPr>
            <a:picLocks noChangeAspect="1" noChangeArrowheads="1"/>
          </p:cNvPicPr>
          <p:nvPr/>
        </p:nvPicPr>
        <p:blipFill>
          <a:blip r:embed="rId3" cstate="print"/>
          <a:srcRect/>
          <a:stretch>
            <a:fillRect/>
          </a:stretch>
        </p:blipFill>
        <p:spPr bwMode="auto">
          <a:xfrm>
            <a:off x="447675" y="188913"/>
            <a:ext cx="8135938" cy="5030787"/>
          </a:xfrm>
          <a:prstGeom prst="rect">
            <a:avLst/>
          </a:prstGeom>
          <a:noFill/>
          <a:ln w="9525">
            <a:noFill/>
            <a:miter lim="800000"/>
            <a:headEnd/>
            <a:tailEnd/>
          </a:ln>
        </p:spPr>
      </p:pic>
      <p:sp>
        <p:nvSpPr>
          <p:cNvPr id="225282" name="TextBox 30721"/>
          <p:cNvSpPr txBox="1">
            <a:spLocks noChangeArrowheads="1"/>
          </p:cNvSpPr>
          <p:nvPr/>
        </p:nvSpPr>
        <p:spPr bwMode="auto">
          <a:xfrm>
            <a:off x="6143625" y="252413"/>
            <a:ext cx="2393950" cy="4795837"/>
          </a:xfrm>
          <a:prstGeom prst="rect">
            <a:avLst/>
          </a:prstGeom>
          <a:solidFill>
            <a:srgbClr val="FFCC99"/>
          </a:solidFill>
          <a:ln w="9525">
            <a:noFill/>
            <a:miter lim="800000"/>
            <a:headEnd/>
            <a:tailEnd/>
          </a:ln>
        </p:spPr>
        <p:txBody>
          <a:bodyPr lIns="91429" tIns="45714" rIns="91429" bIns="45714">
            <a:spAutoFit/>
          </a:bodyPr>
          <a:lstStyle/>
          <a:p>
            <a:pPr>
              <a:spcBef>
                <a:spcPct val="50000"/>
              </a:spcBef>
            </a:pPr>
            <a:r>
              <a:rPr lang="en-US" altLang="ja-JP" sz="2400" b="1"/>
              <a:t>CHOCOLATE</a:t>
            </a:r>
            <a:r>
              <a:rPr lang="ja-JP" altLang="en-US" sz="2800" b="1"/>
              <a:t>　</a:t>
            </a:r>
            <a:r>
              <a:rPr lang="en-US" altLang="ja-JP" sz="4400" b="1"/>
              <a:t>KILLS</a:t>
            </a:r>
          </a:p>
          <a:p>
            <a:pPr>
              <a:spcBef>
                <a:spcPct val="50000"/>
              </a:spcBef>
            </a:pPr>
            <a:r>
              <a:rPr lang="ja-JP" altLang="en-US" sz="1800"/>
              <a:t>　このチョコレートは、あなたにとってがんの原因の一つとなります。</a:t>
            </a:r>
          </a:p>
          <a:p>
            <a:r>
              <a:rPr lang="ja-JP" altLang="en-US" sz="1800"/>
              <a:t>　疫学的な推計によると、チョコレート食者はがんにより死亡する危険性が非チョコレート食者に比べて約</a:t>
            </a:r>
            <a:r>
              <a:rPr lang="en-US" altLang="ja-JP" sz="1800"/>
              <a:t>2</a:t>
            </a:r>
            <a:r>
              <a:rPr lang="ja-JP" altLang="en-US" sz="1800"/>
              <a:t>倍から</a:t>
            </a:r>
            <a:r>
              <a:rPr lang="en-US" altLang="ja-JP" sz="1800"/>
              <a:t>4</a:t>
            </a:r>
            <a:r>
              <a:rPr lang="ja-JP" altLang="en-US" sz="1800"/>
              <a:t>倍高くなります。</a:t>
            </a:r>
          </a:p>
          <a:p>
            <a:r>
              <a:rPr lang="ja-JP" altLang="en-US" sz="1800"/>
              <a:t>　</a:t>
            </a:r>
            <a:r>
              <a:rPr lang="en-US" altLang="ja-JP" sz="1800"/>
              <a:t>(</a:t>
            </a:r>
            <a:r>
              <a:rPr lang="ja-JP" altLang="en-US" sz="1800"/>
              <a:t>詳細については、厚生労働省のホーム・ページご参照ください。</a:t>
            </a:r>
          </a:p>
          <a:p>
            <a:endParaRPr lang="en-US" altLang="ja-JP" sz="1800"/>
          </a:p>
        </p:txBody>
      </p:sp>
      <p:sp>
        <p:nvSpPr>
          <p:cNvPr id="225283" name="Text Box 4"/>
          <p:cNvSpPr txBox="1">
            <a:spLocks noChangeArrowheads="1"/>
          </p:cNvSpPr>
          <p:nvPr/>
        </p:nvSpPr>
        <p:spPr bwMode="auto">
          <a:xfrm>
            <a:off x="5095875" y="55260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4"/>
          <p:cNvSpPr>
            <a:spLocks noGrp="1" noChangeArrowheads="1"/>
          </p:cNvSpPr>
          <p:nvPr>
            <p:ph type="title"/>
          </p:nvPr>
        </p:nvSpPr>
        <p:spPr>
          <a:xfrm>
            <a:off x="395288" y="1989138"/>
            <a:ext cx="8229600" cy="1143000"/>
          </a:xfrm>
        </p:spPr>
        <p:txBody>
          <a:bodyPr/>
          <a:lstStyle/>
          <a:p>
            <a:pPr eaLnBrk="1" hangingPunct="1"/>
            <a:r>
              <a:rPr lang="ja-JP" altLang="en-US" sz="6000" b="1" smtClean="0"/>
              <a:t>子どもはモデル（お手本）を探している</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265" name="Group 2"/>
          <p:cNvGrpSpPr>
            <a:grpSpLocks/>
          </p:cNvGrpSpPr>
          <p:nvPr/>
        </p:nvGrpSpPr>
        <p:grpSpPr bwMode="auto">
          <a:xfrm>
            <a:off x="0" y="442913"/>
            <a:ext cx="9144000" cy="5784850"/>
            <a:chOff x="528" y="384"/>
            <a:chExt cx="5280" cy="4130"/>
          </a:xfrm>
        </p:grpSpPr>
        <p:sp>
          <p:nvSpPr>
            <p:cNvPr id="267266" name="Text Box 3"/>
            <p:cNvSpPr txBox="1">
              <a:spLocks noChangeArrowheads="1"/>
            </p:cNvSpPr>
            <p:nvPr/>
          </p:nvSpPr>
          <p:spPr bwMode="auto">
            <a:xfrm>
              <a:off x="528" y="384"/>
              <a:ext cx="5280" cy="4130"/>
            </a:xfrm>
            <a:prstGeom prst="rect">
              <a:avLst/>
            </a:prstGeom>
            <a:solidFill>
              <a:schemeClr val="hlink"/>
            </a:solidFill>
            <a:ln w="22225">
              <a:noFill/>
              <a:miter lim="800000"/>
              <a:headEnd/>
              <a:tailEnd/>
            </a:ln>
          </p:spPr>
          <p:txBody>
            <a:bodyPr lIns="82058" tIns="41029" rIns="82058" bIns="41029">
              <a:spAutoFit/>
            </a:bodyPr>
            <a:lstStyle/>
            <a:p>
              <a:pPr defTabSz="820738">
                <a:spcBef>
                  <a:spcPct val="50000"/>
                </a:spcBef>
              </a:pPr>
              <a:r>
                <a:rPr lang="ja-JP" altLang="en-US" sz="9500" b="1">
                  <a:latin typeface="Times New Roman" pitchFamily="18" charset="0"/>
                </a:rPr>
                <a:t>防衛機制の心理</a:t>
              </a:r>
            </a:p>
            <a:p>
              <a:pPr defTabSz="820738">
                <a:spcBef>
                  <a:spcPct val="50000"/>
                </a:spcBef>
              </a:pPr>
              <a:r>
                <a:rPr lang="ja-JP" altLang="en-US" sz="9500" b="1">
                  <a:latin typeface="Times New Roman" pitchFamily="18" charset="0"/>
                </a:rPr>
                <a:t>　否認</a:t>
              </a:r>
            </a:p>
            <a:p>
              <a:pPr defTabSz="820738">
                <a:spcBef>
                  <a:spcPct val="50000"/>
                </a:spcBef>
              </a:pPr>
              <a:r>
                <a:rPr lang="ja-JP" altLang="en-US" sz="9500" b="1">
                  <a:latin typeface="Times New Roman" pitchFamily="18" charset="0"/>
                </a:rPr>
                <a:t>　合理化</a:t>
              </a:r>
            </a:p>
          </p:txBody>
        </p:sp>
        <p:pic>
          <p:nvPicPr>
            <p:cNvPr id="267267" name="Picture 4" descr="kitune"/>
            <p:cNvPicPr>
              <a:picLocks noChangeAspect="1" noChangeArrowheads="1"/>
            </p:cNvPicPr>
            <p:nvPr/>
          </p:nvPicPr>
          <p:blipFill>
            <a:blip r:embed="rId2" cstate="print"/>
            <a:srcRect/>
            <a:stretch>
              <a:fillRect/>
            </a:stretch>
          </p:blipFill>
          <p:spPr bwMode="auto">
            <a:xfrm>
              <a:off x="3312" y="1920"/>
              <a:ext cx="2477" cy="1375"/>
            </a:xfrm>
            <a:prstGeom prst="rect">
              <a:avLst/>
            </a:prstGeom>
            <a:solidFill>
              <a:schemeClr val="hlink"/>
            </a:solidFill>
            <a:ln w="9525">
              <a:noFill/>
              <a:miter lim="800000"/>
              <a:headEnd/>
              <a:tailEnd/>
            </a:ln>
          </p:spPr>
        </p:pic>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692150" y="604838"/>
            <a:ext cx="8105775" cy="1143000"/>
          </a:xfrm>
        </p:spPr>
        <p:txBody>
          <a:bodyPr/>
          <a:lstStyle/>
          <a:p>
            <a:pPr eaLnBrk="1" hangingPunct="1"/>
            <a:r>
              <a:rPr lang="ja-JP" altLang="en-US" sz="3600" b="1" smtClean="0"/>
              <a:t>タバコを止めてもらうには？？</a:t>
            </a:r>
          </a:p>
        </p:txBody>
      </p:sp>
      <p:sp>
        <p:nvSpPr>
          <p:cNvPr id="28675" name="Rectangle 3"/>
          <p:cNvSpPr>
            <a:spLocks noGrp="1" noChangeArrowheads="1"/>
          </p:cNvSpPr>
          <p:nvPr>
            <p:ph type="subTitle" idx="1"/>
          </p:nvPr>
        </p:nvSpPr>
        <p:spPr>
          <a:xfrm>
            <a:off x="1166813" y="4637088"/>
            <a:ext cx="6373812" cy="1747837"/>
          </a:xfrm>
        </p:spPr>
        <p:txBody>
          <a:bodyPr/>
          <a:lstStyle/>
          <a:p>
            <a:pPr eaLnBrk="1" hangingPunct="1"/>
            <a:r>
              <a:rPr lang="ja-JP" altLang="en-US" sz="4800" b="1" smtClean="0"/>
              <a:t>キツネに踏み台を差し出したらどうなるでしょう。</a:t>
            </a:r>
          </a:p>
        </p:txBody>
      </p:sp>
      <p:pic>
        <p:nvPicPr>
          <p:cNvPr id="268291" name="Picture 4" descr="kitune"/>
          <p:cNvPicPr>
            <a:picLocks noChangeAspect="1" noChangeArrowheads="1"/>
          </p:cNvPicPr>
          <p:nvPr/>
        </p:nvPicPr>
        <p:blipFill>
          <a:blip r:embed="rId2" cstate="print"/>
          <a:srcRect/>
          <a:stretch>
            <a:fillRect/>
          </a:stretch>
        </p:blipFill>
        <p:spPr bwMode="auto">
          <a:xfrm>
            <a:off x="2339975" y="1844675"/>
            <a:ext cx="4287838" cy="2432050"/>
          </a:xfrm>
          <a:prstGeom prst="rect">
            <a:avLst/>
          </a:prstGeom>
          <a:solidFill>
            <a:schemeClr val="hlink"/>
          </a:solidFill>
          <a:ln w="9525">
            <a:noFill/>
            <a:miter lim="800000"/>
            <a:headEnd/>
            <a:tailEnd/>
          </a:ln>
        </p:spPr>
      </p:pic>
      <p:sp>
        <p:nvSpPr>
          <p:cNvPr id="268292" name="AutoShape 5"/>
          <p:cNvSpPr>
            <a:spLocks noChangeArrowheads="1"/>
          </p:cNvSpPr>
          <p:nvPr/>
        </p:nvSpPr>
        <p:spPr bwMode="auto">
          <a:xfrm>
            <a:off x="3132138" y="1844675"/>
            <a:ext cx="2216150" cy="1076325"/>
          </a:xfrm>
          <a:prstGeom prst="wedgeEllipseCallout">
            <a:avLst>
              <a:gd name="adj1" fmla="val -25588"/>
              <a:gd name="adj2" fmla="val 70051"/>
            </a:avLst>
          </a:prstGeom>
          <a:noFill/>
          <a:ln w="22225">
            <a:solidFill>
              <a:schemeClr val="accent1"/>
            </a:solidFill>
            <a:miter lim="800000"/>
            <a:headEnd/>
            <a:tailEnd/>
          </a:ln>
        </p:spPr>
        <p:txBody>
          <a:bodyPr lIns="82058" tIns="41029" rIns="82058" bIns="41029"/>
          <a:lstStyle/>
          <a:p>
            <a:pPr algn="ctr" defTabSz="820738"/>
            <a:r>
              <a:rPr lang="ja-JP" altLang="en-US" sz="2200" b="1">
                <a:solidFill>
                  <a:schemeClr val="bg2"/>
                </a:solidFill>
                <a:latin typeface="Times New Roman" pitchFamily="18" charset="0"/>
              </a:rPr>
              <a:t>どうせ酸っぱいのさ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p:nvPr>
        </p:nvSpPr>
        <p:spPr/>
        <p:txBody>
          <a:bodyPr/>
          <a:lstStyle/>
          <a:p>
            <a:pPr eaLnBrk="1" hangingPunct="1"/>
            <a:r>
              <a:rPr lang="ja-JP" altLang="en-US" sz="3600" smtClean="0">
                <a:latin typeface="ＭＳ Ｐゴシック" pitchFamily="50" charset="-128"/>
              </a:rPr>
              <a:t>禁煙補助薬</a:t>
            </a:r>
          </a:p>
        </p:txBody>
      </p:sp>
      <p:grpSp>
        <p:nvGrpSpPr>
          <p:cNvPr id="269314" name="Group 3"/>
          <p:cNvGrpSpPr>
            <a:grpSpLocks/>
          </p:cNvGrpSpPr>
          <p:nvPr/>
        </p:nvGrpSpPr>
        <p:grpSpPr bwMode="auto">
          <a:xfrm>
            <a:off x="1179513" y="-588963"/>
            <a:ext cx="6786562" cy="8037513"/>
            <a:chOff x="0" y="5276"/>
            <a:chExt cx="4275" cy="5276"/>
          </a:xfrm>
        </p:grpSpPr>
        <p:sp>
          <p:nvSpPr>
            <p:cNvPr id="269331" name="Rectangle 4"/>
            <p:cNvSpPr>
              <a:spLocks noChangeArrowheads="1"/>
            </p:cNvSpPr>
            <p:nvPr/>
          </p:nvSpPr>
          <p:spPr bwMode="auto">
            <a:xfrm>
              <a:off x="0" y="5276"/>
              <a:ext cx="4275" cy="5276"/>
            </a:xfrm>
            <a:prstGeom prst="rect">
              <a:avLst/>
            </a:prstGeom>
            <a:noFill/>
            <a:ln w="9525">
              <a:noFill/>
              <a:miter lim="800000"/>
              <a:headEnd/>
              <a:tailEnd/>
            </a:ln>
          </p:spPr>
          <p:txBody>
            <a:bodyPr>
              <a:spAutoFit/>
            </a:bodyPr>
            <a:lstStyle/>
            <a:p>
              <a:endParaRPr lang="ja-JP" altLang="en-US"/>
            </a:p>
          </p:txBody>
        </p:sp>
        <p:sp>
          <p:nvSpPr>
            <p:cNvPr id="269332" name="Rectangle 5"/>
            <p:cNvSpPr>
              <a:spLocks noChangeArrowheads="1"/>
            </p:cNvSpPr>
            <p:nvPr/>
          </p:nvSpPr>
          <p:spPr bwMode="auto">
            <a:xfrm>
              <a:off x="0" y="5276"/>
              <a:ext cx="1453" cy="996"/>
            </a:xfrm>
            <a:prstGeom prst="rect">
              <a:avLst/>
            </a:prstGeom>
            <a:noFill/>
            <a:ln w="9525">
              <a:noFill/>
              <a:miter lim="800000"/>
              <a:headEnd/>
              <a:tailEnd/>
            </a:ln>
          </p:spPr>
          <p:txBody>
            <a:bodyPr/>
            <a:lstStyle/>
            <a:p>
              <a:r>
                <a:rPr kumimoji="0" lang="en-US" altLang="ja-JP" sz="900">
                  <a:latin typeface="ＭＳ Ｐゴシック" pitchFamily="50" charset="-128"/>
                </a:rPr>
                <a:t>  </a:t>
              </a:r>
              <a:r>
                <a:rPr kumimoji="0" lang="en-US" altLang="ja-JP" sz="8800">
                  <a:latin typeface="Times New Roman" pitchFamily="18" charset="0"/>
                </a:rPr>
                <a:t> </a:t>
              </a:r>
              <a:r>
                <a:rPr kumimoji="0" lang="en-US" altLang="ja-JP" sz="900">
                  <a:latin typeface="Times New Roman" pitchFamily="18" charset="0"/>
                </a:rPr>
                <a:t>                                                 </a:t>
              </a:r>
              <a:endParaRPr kumimoji="0" lang="en-US" altLang="ja-JP" sz="900">
                <a:latin typeface="ＭＳ Ｐゴシック" pitchFamily="50" charset="-128"/>
              </a:endParaRPr>
            </a:p>
            <a:p>
              <a:pPr eaLnBrk="0" hangingPunct="0"/>
              <a:endParaRPr kumimoji="0" lang="en-US" altLang="ja-JP" sz="900">
                <a:latin typeface="ＭＳ Ｐゴシック" pitchFamily="50" charset="-128"/>
              </a:endParaRPr>
            </a:p>
          </p:txBody>
        </p:sp>
      </p:grpSp>
      <p:pic>
        <p:nvPicPr>
          <p:cNvPr id="269315" name="Picture 6" descr="udeniharu"/>
          <p:cNvPicPr>
            <a:picLocks noChangeAspect="1" noChangeArrowheads="1"/>
          </p:cNvPicPr>
          <p:nvPr/>
        </p:nvPicPr>
        <p:blipFill>
          <a:blip r:embed="rId2" cstate="print"/>
          <a:srcRect/>
          <a:stretch>
            <a:fillRect/>
          </a:stretch>
        </p:blipFill>
        <p:spPr bwMode="auto">
          <a:xfrm>
            <a:off x="533400" y="1471613"/>
            <a:ext cx="3429000" cy="2740025"/>
          </a:xfrm>
          <a:prstGeom prst="rect">
            <a:avLst/>
          </a:prstGeom>
          <a:noFill/>
          <a:ln w="9525">
            <a:noFill/>
            <a:miter lim="800000"/>
            <a:headEnd/>
            <a:tailEnd/>
          </a:ln>
        </p:spPr>
      </p:pic>
      <p:pic>
        <p:nvPicPr>
          <p:cNvPr id="269316" name="Picture 7" descr="ニコレット・ミント"/>
          <p:cNvPicPr>
            <a:picLocks noChangeAspect="1" noChangeArrowheads="1"/>
          </p:cNvPicPr>
          <p:nvPr/>
        </p:nvPicPr>
        <p:blipFill>
          <a:blip r:embed="rId3" cstate="print"/>
          <a:srcRect/>
          <a:stretch>
            <a:fillRect/>
          </a:stretch>
        </p:blipFill>
        <p:spPr bwMode="auto">
          <a:xfrm>
            <a:off x="4114800" y="1447800"/>
            <a:ext cx="4324350" cy="2754313"/>
          </a:xfrm>
          <a:prstGeom prst="rect">
            <a:avLst/>
          </a:prstGeom>
          <a:noFill/>
          <a:ln w="9525">
            <a:noFill/>
            <a:miter lim="800000"/>
            <a:headEnd/>
            <a:tailEnd/>
          </a:ln>
        </p:spPr>
      </p:pic>
      <p:sp>
        <p:nvSpPr>
          <p:cNvPr id="269317" name="Text Box 8"/>
          <p:cNvSpPr txBox="1">
            <a:spLocks noChangeArrowheads="1"/>
          </p:cNvSpPr>
          <p:nvPr/>
        </p:nvSpPr>
        <p:spPr bwMode="auto">
          <a:xfrm>
            <a:off x="457200" y="4271963"/>
            <a:ext cx="3748088" cy="1311275"/>
          </a:xfrm>
          <a:prstGeom prst="rect">
            <a:avLst/>
          </a:prstGeom>
          <a:noFill/>
          <a:ln w="9525">
            <a:noFill/>
            <a:miter lim="800000"/>
            <a:headEnd/>
            <a:tailEnd/>
          </a:ln>
        </p:spPr>
        <p:txBody>
          <a:bodyPr wrap="none">
            <a:spAutoFit/>
          </a:bodyPr>
          <a:lstStyle/>
          <a:p>
            <a:r>
              <a:rPr kumimoji="0" lang="ja-JP" altLang="en-US" sz="2000">
                <a:latin typeface="ＭＳ Ｐゴシック" pitchFamily="50" charset="-128"/>
              </a:rPr>
              <a:t>ニコチンパッチ（ニコチネル</a:t>
            </a:r>
            <a:r>
              <a:rPr kumimoji="0" lang="en-US" altLang="ja-JP" sz="2000">
                <a:latin typeface="ＭＳ Ｐゴシック" pitchFamily="50" charset="-128"/>
              </a:rPr>
              <a:t>TTS</a:t>
            </a:r>
            <a:r>
              <a:rPr kumimoji="0" lang="ja-JP" altLang="en-US" sz="2000">
                <a:latin typeface="ＭＳ Ｐゴシック" pitchFamily="50" charset="-128"/>
              </a:rPr>
              <a:t>）</a:t>
            </a:r>
          </a:p>
          <a:p>
            <a:r>
              <a:rPr kumimoji="0" lang="ja-JP" altLang="en-US" sz="2000">
                <a:latin typeface="ＭＳ Ｐゴシック" pitchFamily="50" charset="-128"/>
              </a:rPr>
              <a:t>医療機関で処方してもらう。</a:t>
            </a:r>
          </a:p>
          <a:p>
            <a:r>
              <a:rPr kumimoji="0" lang="ja-JP" altLang="en-US" sz="2000">
                <a:latin typeface="ＭＳ Ｐゴシック" pitchFamily="50" charset="-128"/>
              </a:rPr>
              <a:t>使用方法が易しく、指導とセットに</a:t>
            </a:r>
          </a:p>
          <a:p>
            <a:r>
              <a:rPr kumimoji="0" lang="ja-JP" altLang="en-US" sz="2000">
                <a:latin typeface="ＭＳ Ｐゴシック" pitchFamily="50" charset="-128"/>
              </a:rPr>
              <a:t>なっているため成功率が高い。</a:t>
            </a:r>
          </a:p>
        </p:txBody>
      </p:sp>
      <p:sp>
        <p:nvSpPr>
          <p:cNvPr id="269318" name="Text Box 9"/>
          <p:cNvSpPr txBox="1">
            <a:spLocks noChangeArrowheads="1"/>
          </p:cNvSpPr>
          <p:nvPr/>
        </p:nvSpPr>
        <p:spPr bwMode="auto">
          <a:xfrm>
            <a:off x="4648200" y="4271963"/>
            <a:ext cx="3060700" cy="1311275"/>
          </a:xfrm>
          <a:prstGeom prst="rect">
            <a:avLst/>
          </a:prstGeom>
          <a:noFill/>
          <a:ln w="9525">
            <a:noFill/>
            <a:miter lim="800000"/>
            <a:headEnd/>
            <a:tailEnd/>
          </a:ln>
        </p:spPr>
        <p:txBody>
          <a:bodyPr wrap="none">
            <a:spAutoFit/>
          </a:bodyPr>
          <a:lstStyle/>
          <a:p>
            <a:r>
              <a:rPr kumimoji="0" lang="ja-JP" altLang="en-US" sz="2000">
                <a:latin typeface="ＭＳ Ｐゴシック" pitchFamily="50" charset="-128"/>
              </a:rPr>
              <a:t>ニコチンガム（ニコレット）</a:t>
            </a:r>
          </a:p>
          <a:p>
            <a:r>
              <a:rPr kumimoji="0" lang="ja-JP" altLang="en-US" sz="2000">
                <a:latin typeface="ＭＳ Ｐゴシック" pitchFamily="50" charset="-128"/>
              </a:rPr>
              <a:t>町の薬局で購入できる。</a:t>
            </a:r>
          </a:p>
          <a:p>
            <a:r>
              <a:rPr kumimoji="0" lang="ja-JP" altLang="en-US" sz="2000">
                <a:latin typeface="ＭＳ Ｐゴシック" pitchFamily="50" charset="-128"/>
              </a:rPr>
              <a:t>説明書をよく読まないと</a:t>
            </a:r>
          </a:p>
          <a:p>
            <a:r>
              <a:rPr kumimoji="0" lang="ja-JP" altLang="en-US" sz="2000">
                <a:latin typeface="ＭＳ Ｐゴシック" pitchFamily="50" charset="-128"/>
              </a:rPr>
              <a:t>使用方法を間違えやすい。</a:t>
            </a:r>
          </a:p>
        </p:txBody>
      </p:sp>
      <p:graphicFrame>
        <p:nvGraphicFramePr>
          <p:cNvPr id="29706" name="Group 10"/>
          <p:cNvGraphicFramePr>
            <a:graphicFrameLocks noGrp="1"/>
          </p:cNvGraphicFramePr>
          <p:nvPr/>
        </p:nvGraphicFramePr>
        <p:xfrm>
          <a:off x="685800" y="5638800"/>
          <a:ext cx="7620000" cy="1041400"/>
        </p:xfrm>
        <a:graphic>
          <a:graphicData uri="http://schemas.openxmlformats.org/drawingml/2006/table">
            <a:tbl>
              <a:tblPr/>
              <a:tblGrid>
                <a:gridCol w="3810000"/>
                <a:gridCol w="3810000"/>
              </a:tblGrid>
              <a:tr h="5207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禁煙率のオッズ比（メタ分析）　（</a:t>
                      </a: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Lancaster,2003</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520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1.75</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1.57-1.94</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1.63</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en-US" altLang="ja-JP" sz="2400" b="0" i="0" u="none" strike="noStrike" cap="none" normalizeH="0" baseline="0" smtClean="0">
                          <a:ln>
                            <a:noFill/>
                          </a:ln>
                          <a:solidFill>
                            <a:schemeClr val="tx1"/>
                          </a:solidFill>
                          <a:effectLst/>
                          <a:latin typeface="ＭＳ Ｐゴシック" pitchFamily="50" charset="-128"/>
                          <a:ea typeface="ＭＳ Ｐゴシック" pitchFamily="50" charset="-128"/>
                        </a:rPr>
                        <a:t>1.49-1.79</a:t>
                      </a:r>
                      <a:r>
                        <a:rPr kumimoji="1" lang="ja-JP" altLang="en-US" sz="2400" b="0" i="0" u="none" strike="noStrike" cap="none" normalizeH="0" baseline="0" smtClean="0">
                          <a:ln>
                            <a:noFill/>
                          </a:ln>
                          <a:solidFill>
                            <a:schemeClr val="tx1"/>
                          </a:solidFill>
                          <a:effectLst/>
                          <a:latin typeface="ＭＳ Ｐゴシック" pitchFamily="50" charset="-128"/>
                          <a:ea typeface="ＭＳ Ｐゴシック" pitchFamily="50"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9329" name="Text Box 20"/>
          <p:cNvSpPr txBox="1">
            <a:spLocks noChangeArrowheads="1"/>
          </p:cNvSpPr>
          <p:nvPr/>
        </p:nvSpPr>
        <p:spPr bwMode="auto">
          <a:xfrm>
            <a:off x="2438400" y="3886200"/>
            <a:ext cx="1905000" cy="304800"/>
          </a:xfrm>
          <a:prstGeom prst="rect">
            <a:avLst/>
          </a:prstGeom>
          <a:noFill/>
          <a:ln w="9525">
            <a:noFill/>
            <a:miter lim="800000"/>
            <a:headEnd/>
            <a:tailEnd/>
          </a:ln>
        </p:spPr>
        <p:txBody>
          <a:bodyPr>
            <a:spAutoFit/>
          </a:bodyPr>
          <a:lstStyle/>
          <a:p>
            <a:pPr>
              <a:spcBef>
                <a:spcPct val="50000"/>
              </a:spcBef>
            </a:pPr>
            <a:r>
              <a:rPr lang="ja-JP" altLang="en-US">
                <a:solidFill>
                  <a:schemeClr val="bg2"/>
                </a:solidFill>
                <a:latin typeface="ＭＳ Ｐゴシック" pitchFamily="50" charset="-128"/>
              </a:rPr>
              <a:t>ノバルティス社</a:t>
            </a:r>
            <a:r>
              <a:rPr lang="en-US" altLang="ja-JP">
                <a:solidFill>
                  <a:schemeClr val="bg2"/>
                </a:solidFill>
                <a:latin typeface="ＭＳ Ｐゴシック" pitchFamily="50" charset="-128"/>
              </a:rPr>
              <a:t>HP</a:t>
            </a:r>
          </a:p>
        </p:txBody>
      </p:sp>
      <p:sp>
        <p:nvSpPr>
          <p:cNvPr id="269330" name="Text Box 21"/>
          <p:cNvSpPr txBox="1">
            <a:spLocks noChangeArrowheads="1"/>
          </p:cNvSpPr>
          <p:nvPr/>
        </p:nvSpPr>
        <p:spPr bwMode="auto">
          <a:xfrm>
            <a:off x="6934200" y="3886200"/>
            <a:ext cx="1905000" cy="304800"/>
          </a:xfrm>
          <a:prstGeom prst="rect">
            <a:avLst/>
          </a:prstGeom>
          <a:noFill/>
          <a:ln w="9525">
            <a:noFill/>
            <a:miter lim="800000"/>
            <a:headEnd/>
            <a:tailEnd/>
          </a:ln>
        </p:spPr>
        <p:txBody>
          <a:bodyPr>
            <a:spAutoFit/>
          </a:bodyPr>
          <a:lstStyle/>
          <a:p>
            <a:pPr>
              <a:spcBef>
                <a:spcPct val="50000"/>
              </a:spcBef>
            </a:pPr>
            <a:r>
              <a:rPr lang="ja-JP" altLang="en-US">
                <a:solidFill>
                  <a:schemeClr val="bg2"/>
                </a:solidFill>
                <a:latin typeface="ＭＳ Ｐゴシック" pitchFamily="50" charset="-128"/>
              </a:rPr>
              <a:t>ファイザー社</a:t>
            </a:r>
            <a:r>
              <a:rPr lang="en-US" altLang="ja-JP">
                <a:solidFill>
                  <a:schemeClr val="bg2"/>
                </a:solidFill>
                <a:latin typeface="ＭＳ Ｐゴシック" pitchFamily="50" charset="-128"/>
              </a:rPr>
              <a:t>HP</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762000" y="3048000"/>
            <a:ext cx="3124200" cy="2895600"/>
            <a:chOff x="480" y="1920"/>
            <a:chExt cx="1968" cy="1824"/>
          </a:xfrm>
        </p:grpSpPr>
        <p:grpSp>
          <p:nvGrpSpPr>
            <p:cNvPr id="270366" name="Group 3"/>
            <p:cNvGrpSpPr>
              <a:grpSpLocks/>
            </p:cNvGrpSpPr>
            <p:nvPr/>
          </p:nvGrpSpPr>
          <p:grpSpPr bwMode="auto">
            <a:xfrm>
              <a:off x="480" y="1920"/>
              <a:ext cx="1968" cy="1824"/>
              <a:chOff x="480" y="1920"/>
              <a:chExt cx="1968" cy="1824"/>
            </a:xfrm>
          </p:grpSpPr>
          <p:sp>
            <p:nvSpPr>
              <p:cNvPr id="270368" name="Rectangle 4"/>
              <p:cNvSpPr>
                <a:spLocks noChangeArrowheads="1"/>
              </p:cNvSpPr>
              <p:nvPr/>
            </p:nvSpPr>
            <p:spPr bwMode="auto">
              <a:xfrm>
                <a:off x="816" y="1920"/>
                <a:ext cx="1152" cy="288"/>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sp3d>
            </p:spPr>
            <p:txBody>
              <a:bodyPr wrap="none" lIns="91387" tIns="45693" rIns="91387" bIns="45693" anchor="ctr">
                <a:flatTx/>
              </a:bodyPr>
              <a:lstStyle/>
              <a:p>
                <a:pPr algn="ctr"/>
                <a:r>
                  <a:rPr lang="en-US" altLang="ja-JP" sz="1800" b="1">
                    <a:latin typeface="Times New Roman" pitchFamily="18" charset="0"/>
                  </a:rPr>
                  <a:t>③</a:t>
                </a:r>
                <a:r>
                  <a:rPr lang="ja-JP" altLang="en-US" sz="1800" b="1">
                    <a:latin typeface="Times New Roman" pitchFamily="18" charset="0"/>
                  </a:rPr>
                  <a:t>医療機関支援</a:t>
                </a:r>
              </a:p>
            </p:txBody>
          </p:sp>
          <p:sp>
            <p:nvSpPr>
              <p:cNvPr id="30725" name="AutoShape 5"/>
              <p:cNvSpPr>
                <a:spLocks noChangeArrowheads="1"/>
              </p:cNvSpPr>
              <p:nvPr/>
            </p:nvSpPr>
            <p:spPr bwMode="auto">
              <a:xfrm>
                <a:off x="480" y="2688"/>
                <a:ext cx="528" cy="1056"/>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wrap="none" lIns="91387" tIns="45693" rIns="91387" bIns="45693" anchor="ctr"/>
              <a:lstStyle/>
              <a:p>
                <a:pPr algn="ctr">
                  <a:defRPr/>
                </a:pPr>
                <a:r>
                  <a:rPr lang="ja-JP" altLang="en-US" sz="2400" b="1">
                    <a:latin typeface="Times New Roman" pitchFamily="18" charset="0"/>
                  </a:rPr>
                  <a:t>医</a:t>
                </a:r>
              </a:p>
              <a:p>
                <a:pPr algn="ctr">
                  <a:defRPr/>
                </a:pPr>
                <a:r>
                  <a:rPr lang="ja-JP" altLang="en-US" sz="2400" b="1">
                    <a:latin typeface="Times New Roman" pitchFamily="18" charset="0"/>
                  </a:rPr>
                  <a:t>療</a:t>
                </a:r>
              </a:p>
              <a:p>
                <a:pPr algn="ctr">
                  <a:defRPr/>
                </a:pPr>
                <a:r>
                  <a:rPr lang="ja-JP" altLang="en-US" sz="2400" b="1">
                    <a:latin typeface="Times New Roman" pitchFamily="18" charset="0"/>
                  </a:rPr>
                  <a:t>機</a:t>
                </a:r>
              </a:p>
              <a:p>
                <a:pPr algn="ctr">
                  <a:defRPr/>
                </a:pPr>
                <a:r>
                  <a:rPr lang="ja-JP" altLang="en-US" sz="2400" b="1">
                    <a:latin typeface="Times New Roman" pitchFamily="18" charset="0"/>
                  </a:rPr>
                  <a:t>関</a:t>
                </a:r>
              </a:p>
            </p:txBody>
          </p:sp>
          <p:sp>
            <p:nvSpPr>
              <p:cNvPr id="30726" name="AutoShape 6"/>
              <p:cNvSpPr>
                <a:spLocks noChangeArrowheads="1"/>
              </p:cNvSpPr>
              <p:nvPr/>
            </p:nvSpPr>
            <p:spPr bwMode="auto">
              <a:xfrm>
                <a:off x="1008" y="3264"/>
                <a:ext cx="1440" cy="384"/>
              </a:xfrm>
              <a:prstGeom prst="rightArrow">
                <a:avLst>
                  <a:gd name="adj1" fmla="val 50000"/>
                  <a:gd name="adj2" fmla="val 93750"/>
                </a:avLst>
              </a:prstGeom>
              <a:solidFill>
                <a:schemeClr val="bg1"/>
              </a:solidFill>
              <a:ln w="38100">
                <a:solidFill>
                  <a:schemeClr val="tx1"/>
                </a:solidFill>
                <a:miter lim="800000"/>
                <a:headEnd/>
                <a:tailEnd/>
              </a:ln>
              <a:effectLst>
                <a:outerShdw dist="107763" dir="18900000" algn="ctr" rotWithShape="0">
                  <a:schemeClr val="bg2"/>
                </a:outerShdw>
              </a:effectLst>
            </p:spPr>
            <p:txBody>
              <a:bodyPr wrap="none" lIns="91387" tIns="45693" rIns="91387" bIns="45693" anchor="ctr"/>
              <a:lstStyle/>
              <a:p>
                <a:pPr algn="ctr">
                  <a:defRPr/>
                </a:pPr>
                <a:r>
                  <a:rPr lang="ja-JP" altLang="en-US" sz="1800" b="1">
                    <a:latin typeface="Times New Roman" pitchFamily="18" charset="0"/>
                  </a:rPr>
                  <a:t>継続処方</a:t>
                </a:r>
              </a:p>
            </p:txBody>
          </p:sp>
          <p:sp>
            <p:nvSpPr>
              <p:cNvPr id="30727" name="AutoShape 7"/>
              <p:cNvSpPr>
                <a:spLocks noChangeArrowheads="1"/>
              </p:cNvSpPr>
              <p:nvPr/>
            </p:nvSpPr>
            <p:spPr bwMode="auto">
              <a:xfrm>
                <a:off x="1008" y="2832"/>
                <a:ext cx="1440" cy="384"/>
              </a:xfrm>
              <a:prstGeom prst="leftArrow">
                <a:avLst>
                  <a:gd name="adj1" fmla="val 50000"/>
                  <a:gd name="adj2" fmla="val 93750"/>
                </a:avLst>
              </a:prstGeom>
              <a:solidFill>
                <a:schemeClr val="bg1"/>
              </a:solidFill>
              <a:ln w="38100">
                <a:solidFill>
                  <a:schemeClr val="tx1"/>
                </a:solidFill>
                <a:miter lim="800000"/>
                <a:headEnd/>
                <a:tailEnd/>
              </a:ln>
              <a:effectLst>
                <a:outerShdw dist="107763" dir="18900000" algn="ctr" rotWithShape="0">
                  <a:schemeClr val="bg2"/>
                </a:outerShdw>
              </a:effectLst>
            </p:spPr>
            <p:txBody>
              <a:bodyPr wrap="none" lIns="91387" tIns="45693" rIns="91387" bIns="45693" anchor="ctr"/>
              <a:lstStyle/>
              <a:p>
                <a:pPr algn="ctr">
                  <a:defRPr/>
                </a:pPr>
                <a:r>
                  <a:rPr lang="ja-JP" altLang="en-US" sz="1800" b="1">
                    <a:latin typeface="Times New Roman" pitchFamily="18" charset="0"/>
                  </a:rPr>
                  <a:t>紹介状</a:t>
                </a:r>
              </a:p>
            </p:txBody>
          </p:sp>
          <p:sp>
            <p:nvSpPr>
              <p:cNvPr id="270372" name="Line 8"/>
              <p:cNvSpPr>
                <a:spLocks noChangeShapeType="1"/>
              </p:cNvSpPr>
              <p:nvPr/>
            </p:nvSpPr>
            <p:spPr bwMode="auto">
              <a:xfrm flipH="1">
                <a:off x="960" y="2208"/>
                <a:ext cx="432" cy="480"/>
              </a:xfrm>
              <a:prstGeom prst="line">
                <a:avLst/>
              </a:prstGeom>
              <a:noFill/>
              <a:ln w="38100">
                <a:solidFill>
                  <a:schemeClr val="tx1"/>
                </a:solidFill>
                <a:round/>
                <a:headEnd/>
                <a:tailEnd type="triangle" w="lg" len="med"/>
              </a:ln>
            </p:spPr>
            <p:txBody>
              <a:bodyPr wrap="none" lIns="91397" tIns="45698" rIns="91397" bIns="45698" anchor="ctr"/>
              <a:lstStyle/>
              <a:p>
                <a:endParaRPr lang="ja-JP" altLang="en-US"/>
              </a:p>
            </p:txBody>
          </p:sp>
        </p:grpSp>
        <p:sp>
          <p:nvSpPr>
            <p:cNvPr id="270367" name="Text Box 9"/>
            <p:cNvSpPr txBox="1">
              <a:spLocks noChangeArrowheads="1"/>
            </p:cNvSpPr>
            <p:nvPr/>
          </p:nvSpPr>
          <p:spPr bwMode="auto">
            <a:xfrm>
              <a:off x="612" y="2296"/>
              <a:ext cx="589" cy="231"/>
            </a:xfrm>
            <a:prstGeom prst="rect">
              <a:avLst/>
            </a:prstGeom>
            <a:noFill/>
            <a:ln w="9525">
              <a:noFill/>
              <a:miter lim="800000"/>
              <a:headEnd/>
              <a:tailEnd/>
            </a:ln>
          </p:spPr>
          <p:txBody>
            <a:bodyPr>
              <a:spAutoFit/>
            </a:bodyPr>
            <a:lstStyle/>
            <a:p>
              <a:pPr>
                <a:spcBef>
                  <a:spcPct val="50000"/>
                </a:spcBef>
              </a:pPr>
              <a:r>
                <a:rPr lang="ja-JP" altLang="en-US" sz="1800"/>
                <a:t>研修会</a:t>
              </a:r>
            </a:p>
          </p:txBody>
        </p:sp>
      </p:grpSp>
      <p:grpSp>
        <p:nvGrpSpPr>
          <p:cNvPr id="30730" name="Group 10"/>
          <p:cNvGrpSpPr>
            <a:grpSpLocks/>
          </p:cNvGrpSpPr>
          <p:nvPr/>
        </p:nvGrpSpPr>
        <p:grpSpPr bwMode="auto">
          <a:xfrm>
            <a:off x="1981200" y="5867400"/>
            <a:ext cx="5410200" cy="990600"/>
            <a:chOff x="1248" y="3696"/>
            <a:chExt cx="3408" cy="624"/>
          </a:xfrm>
        </p:grpSpPr>
        <p:sp>
          <p:nvSpPr>
            <p:cNvPr id="30731" name="Oval 11"/>
            <p:cNvSpPr>
              <a:spLocks noChangeArrowheads="1"/>
            </p:cNvSpPr>
            <p:nvPr/>
          </p:nvSpPr>
          <p:spPr bwMode="auto">
            <a:xfrm>
              <a:off x="1248" y="3888"/>
              <a:ext cx="3408" cy="432"/>
            </a:xfrm>
            <a:prstGeom prst="ellipse">
              <a:avLst/>
            </a:prstGeom>
            <a:solidFill>
              <a:srgbClr val="FF99CC"/>
            </a:solidFill>
            <a:ln w="9525">
              <a:noFill/>
              <a:round/>
              <a:headEnd/>
              <a:tailEnd/>
            </a:ln>
            <a:effectLst>
              <a:outerShdw dist="107763" dir="18900000" algn="ctr" rotWithShape="0">
                <a:schemeClr val="bg2"/>
              </a:outerShdw>
            </a:effectLst>
          </p:spPr>
          <p:txBody>
            <a:bodyPr wrap="none" lIns="91407" tIns="45704" rIns="91407" bIns="45704" anchor="ctr"/>
            <a:lstStyle/>
            <a:p>
              <a:pPr algn="ctr">
                <a:defRPr/>
              </a:pPr>
              <a:r>
                <a:rPr lang="ja-JP" altLang="en-US" sz="2400" b="1">
                  <a:effectLst>
                    <a:outerShdw blurRad="38100" dist="38100" dir="2700000" algn="tl">
                      <a:srgbClr val="FFFFFF"/>
                    </a:outerShdw>
                  </a:effectLst>
                  <a:latin typeface="Times New Roman" pitchFamily="18" charset="0"/>
                </a:rPr>
                <a:t>インターネット禁煙マラソン</a:t>
              </a:r>
            </a:p>
          </p:txBody>
        </p:sp>
        <p:sp>
          <p:nvSpPr>
            <p:cNvPr id="30732" name="AutoShape 12"/>
            <p:cNvSpPr>
              <a:spLocks noChangeArrowheads="1"/>
            </p:cNvSpPr>
            <p:nvPr/>
          </p:nvSpPr>
          <p:spPr bwMode="auto">
            <a:xfrm>
              <a:off x="2160" y="3696"/>
              <a:ext cx="1488" cy="192"/>
            </a:xfrm>
            <a:prstGeom prst="upArrow">
              <a:avLst>
                <a:gd name="adj1" fmla="val 50000"/>
                <a:gd name="adj2" fmla="val 25000"/>
              </a:avLst>
            </a:prstGeom>
            <a:solidFill>
              <a:schemeClr val="bg1"/>
            </a:solidFill>
            <a:ln w="38100">
              <a:solidFill>
                <a:schemeClr val="tx1"/>
              </a:solidFill>
              <a:miter lim="800000"/>
              <a:headEnd/>
              <a:tailEnd/>
            </a:ln>
            <a:effectLst>
              <a:outerShdw dist="107763" dir="18900000" algn="ctr" rotWithShape="0">
                <a:schemeClr val="bg2"/>
              </a:outerShdw>
            </a:effectLst>
          </p:spPr>
          <p:txBody>
            <a:bodyPr wrap="none" lIns="91407" tIns="45704" rIns="91407" bIns="45704" anchor="ctr"/>
            <a:lstStyle/>
            <a:p>
              <a:pPr algn="ctr">
                <a:defRPr/>
              </a:pPr>
              <a:r>
                <a:rPr lang="ja-JP" altLang="en-US" sz="1800" b="1">
                  <a:latin typeface="Times New Roman" pitchFamily="18" charset="0"/>
                </a:rPr>
                <a:t>継続支援</a:t>
              </a:r>
            </a:p>
          </p:txBody>
        </p:sp>
      </p:grpSp>
      <p:sp>
        <p:nvSpPr>
          <p:cNvPr id="270339" name="Text Box 13"/>
          <p:cNvSpPr txBox="1">
            <a:spLocks noChangeArrowheads="1"/>
          </p:cNvSpPr>
          <p:nvPr/>
        </p:nvSpPr>
        <p:spPr bwMode="auto">
          <a:xfrm>
            <a:off x="990600" y="0"/>
            <a:ext cx="7239000" cy="641350"/>
          </a:xfrm>
          <a:prstGeom prst="rect">
            <a:avLst/>
          </a:prstGeom>
          <a:noFill/>
          <a:ln w="9525">
            <a:noFill/>
            <a:miter lim="800000"/>
            <a:headEnd/>
            <a:tailEnd/>
          </a:ln>
        </p:spPr>
        <p:txBody>
          <a:bodyPr lIns="91418" tIns="45709" rIns="91418" bIns="45709">
            <a:spAutoFit/>
          </a:bodyPr>
          <a:lstStyle/>
          <a:p>
            <a:pPr algn="ctr">
              <a:spcBef>
                <a:spcPct val="50000"/>
              </a:spcBef>
            </a:pPr>
            <a:r>
              <a:rPr lang="ja-JP" altLang="en-US" sz="3600" b="1">
                <a:latin typeface="Times New Roman" pitchFamily="18" charset="0"/>
              </a:rPr>
              <a:t>禁煙支援地域システム概念図</a:t>
            </a:r>
          </a:p>
        </p:txBody>
      </p:sp>
      <p:sp>
        <p:nvSpPr>
          <p:cNvPr id="270340" name="AutoShape 14"/>
          <p:cNvSpPr>
            <a:spLocks noChangeArrowheads="1"/>
          </p:cNvSpPr>
          <p:nvPr/>
        </p:nvSpPr>
        <p:spPr bwMode="auto">
          <a:xfrm>
            <a:off x="304800" y="609600"/>
            <a:ext cx="8458200" cy="6248400"/>
          </a:xfrm>
          <a:prstGeom prst="roundRect">
            <a:avLst>
              <a:gd name="adj" fmla="val 6250"/>
            </a:avLst>
          </a:prstGeom>
          <a:noFill/>
          <a:ln w="38100">
            <a:solidFill>
              <a:schemeClr val="tx1"/>
            </a:solidFill>
            <a:round/>
            <a:headEnd/>
            <a:tailEnd/>
          </a:ln>
        </p:spPr>
        <p:txBody>
          <a:bodyPr wrap="none" lIns="91418" tIns="45709" rIns="91418" bIns="45709"/>
          <a:lstStyle/>
          <a:p>
            <a:endParaRPr lang="en-US" altLang="ja-JP" sz="2000">
              <a:latin typeface="Times New Roman" pitchFamily="18" charset="0"/>
            </a:endParaRPr>
          </a:p>
          <a:p>
            <a:endParaRPr lang="en-US" altLang="ja-JP" sz="2000">
              <a:latin typeface="Times New Roman" pitchFamily="18" charset="0"/>
            </a:endParaRPr>
          </a:p>
        </p:txBody>
      </p:sp>
      <p:grpSp>
        <p:nvGrpSpPr>
          <p:cNvPr id="30735" name="Group 15"/>
          <p:cNvGrpSpPr>
            <a:grpSpLocks/>
          </p:cNvGrpSpPr>
          <p:nvPr/>
        </p:nvGrpSpPr>
        <p:grpSpPr bwMode="auto">
          <a:xfrm>
            <a:off x="609600" y="762000"/>
            <a:ext cx="8077200" cy="1143000"/>
            <a:chOff x="384" y="480"/>
            <a:chExt cx="5088" cy="720"/>
          </a:xfrm>
        </p:grpSpPr>
        <p:sp>
          <p:nvSpPr>
            <p:cNvPr id="30736" name="AutoShape 16"/>
            <p:cNvSpPr>
              <a:spLocks noChangeArrowheads="1"/>
            </p:cNvSpPr>
            <p:nvPr/>
          </p:nvSpPr>
          <p:spPr bwMode="auto">
            <a:xfrm>
              <a:off x="4272" y="480"/>
              <a:ext cx="1056" cy="336"/>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wrap="none" lIns="91365" tIns="45683" rIns="91365" bIns="45683" anchor="ctr"/>
            <a:lstStyle/>
            <a:p>
              <a:pPr algn="ctr">
                <a:defRPr/>
              </a:pPr>
              <a:r>
                <a:rPr lang="ja-JP" altLang="en-US" sz="2000" b="1">
                  <a:latin typeface="Times New Roman" pitchFamily="18" charset="0"/>
                </a:rPr>
                <a:t>学校・</a:t>
              </a:r>
              <a:r>
                <a:rPr lang="en-US" altLang="ja-JP" sz="2000" b="1">
                  <a:latin typeface="Times New Roman" pitchFamily="18" charset="0"/>
                </a:rPr>
                <a:t>PTA</a:t>
              </a:r>
            </a:p>
          </p:txBody>
        </p:sp>
        <p:sp>
          <p:nvSpPr>
            <p:cNvPr id="270356" name="Line 17"/>
            <p:cNvSpPr>
              <a:spLocks noChangeShapeType="1"/>
            </p:cNvSpPr>
            <p:nvPr/>
          </p:nvSpPr>
          <p:spPr bwMode="auto">
            <a:xfrm flipV="1">
              <a:off x="4368" y="816"/>
              <a:ext cx="96" cy="384"/>
            </a:xfrm>
            <a:prstGeom prst="line">
              <a:avLst/>
            </a:prstGeom>
            <a:noFill/>
            <a:ln w="38100">
              <a:solidFill>
                <a:schemeClr val="tx1"/>
              </a:solidFill>
              <a:round/>
              <a:headEnd type="triangle" w="lg" len="med"/>
              <a:tailEnd type="triangle" w="lg" len="med"/>
            </a:ln>
          </p:spPr>
          <p:txBody>
            <a:bodyPr wrap="none" lIns="91376" tIns="45688" rIns="91376" bIns="45688" anchor="ctr"/>
            <a:lstStyle/>
            <a:p>
              <a:endParaRPr lang="ja-JP" altLang="en-US"/>
            </a:p>
          </p:txBody>
        </p:sp>
        <p:sp>
          <p:nvSpPr>
            <p:cNvPr id="30738" name="AutoShape 18"/>
            <p:cNvSpPr>
              <a:spLocks noChangeArrowheads="1"/>
            </p:cNvSpPr>
            <p:nvPr/>
          </p:nvSpPr>
          <p:spPr bwMode="auto">
            <a:xfrm>
              <a:off x="2976" y="480"/>
              <a:ext cx="960" cy="336"/>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wrap="none" lIns="91365" tIns="45683" rIns="91365" bIns="45683" anchor="ctr"/>
            <a:lstStyle/>
            <a:p>
              <a:pPr algn="ctr">
                <a:defRPr/>
              </a:pPr>
              <a:r>
                <a:rPr lang="ja-JP" altLang="en-US" sz="2000" b="1">
                  <a:latin typeface="Times New Roman" pitchFamily="18" charset="0"/>
                </a:rPr>
                <a:t>市・町</a:t>
              </a:r>
            </a:p>
          </p:txBody>
        </p:sp>
        <p:sp>
          <p:nvSpPr>
            <p:cNvPr id="270358" name="Line 19"/>
            <p:cNvSpPr>
              <a:spLocks noChangeShapeType="1"/>
            </p:cNvSpPr>
            <p:nvPr/>
          </p:nvSpPr>
          <p:spPr bwMode="auto">
            <a:xfrm flipV="1">
              <a:off x="3168" y="768"/>
              <a:ext cx="0" cy="384"/>
            </a:xfrm>
            <a:prstGeom prst="line">
              <a:avLst/>
            </a:prstGeom>
            <a:noFill/>
            <a:ln w="38100">
              <a:solidFill>
                <a:schemeClr val="tx1"/>
              </a:solidFill>
              <a:round/>
              <a:headEnd type="triangle" w="lg" len="med"/>
              <a:tailEnd type="triangle" w="lg" len="med"/>
            </a:ln>
          </p:spPr>
          <p:txBody>
            <a:bodyPr wrap="none" lIns="91376" tIns="45688" rIns="91376" bIns="45688" anchor="ctr"/>
            <a:lstStyle/>
            <a:p>
              <a:endParaRPr lang="ja-JP" altLang="en-US"/>
            </a:p>
          </p:txBody>
        </p:sp>
        <p:sp>
          <p:nvSpPr>
            <p:cNvPr id="30740" name="AutoShape 20"/>
            <p:cNvSpPr>
              <a:spLocks noChangeArrowheads="1"/>
            </p:cNvSpPr>
            <p:nvPr/>
          </p:nvSpPr>
          <p:spPr bwMode="auto">
            <a:xfrm>
              <a:off x="384" y="480"/>
              <a:ext cx="2304" cy="336"/>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wrap="none" lIns="91365" tIns="45683" rIns="91365" bIns="45683" anchor="ctr"/>
            <a:lstStyle/>
            <a:p>
              <a:pPr algn="ctr">
                <a:defRPr/>
              </a:pPr>
              <a:r>
                <a:rPr lang="ja-JP" altLang="en-US" sz="2000" b="1">
                  <a:latin typeface="Times New Roman" pitchFamily="18" charset="0"/>
                </a:rPr>
                <a:t>医師・歯科医師・薬剤師会</a:t>
              </a:r>
            </a:p>
          </p:txBody>
        </p:sp>
        <p:sp>
          <p:nvSpPr>
            <p:cNvPr id="270360" name="Line 21"/>
            <p:cNvSpPr>
              <a:spLocks noChangeShapeType="1"/>
            </p:cNvSpPr>
            <p:nvPr/>
          </p:nvSpPr>
          <p:spPr bwMode="auto">
            <a:xfrm flipH="1" flipV="1">
              <a:off x="1152" y="816"/>
              <a:ext cx="432" cy="384"/>
            </a:xfrm>
            <a:prstGeom prst="line">
              <a:avLst/>
            </a:prstGeom>
            <a:noFill/>
            <a:ln w="38100">
              <a:solidFill>
                <a:schemeClr val="tx1"/>
              </a:solidFill>
              <a:round/>
              <a:headEnd type="triangle" w="lg" len="med"/>
              <a:tailEnd type="triangle" w="lg" len="med"/>
            </a:ln>
          </p:spPr>
          <p:txBody>
            <a:bodyPr wrap="none" lIns="91376" tIns="45688" rIns="91376" bIns="45688" anchor="ctr"/>
            <a:lstStyle/>
            <a:p>
              <a:endParaRPr lang="ja-JP" altLang="en-US"/>
            </a:p>
          </p:txBody>
        </p:sp>
        <p:sp>
          <p:nvSpPr>
            <p:cNvPr id="270361" name="AutoShape 22"/>
            <p:cNvSpPr>
              <a:spLocks noChangeArrowheads="1"/>
            </p:cNvSpPr>
            <p:nvPr/>
          </p:nvSpPr>
          <p:spPr bwMode="auto">
            <a:xfrm>
              <a:off x="3360" y="864"/>
              <a:ext cx="912" cy="288"/>
            </a:xfrm>
            <a:prstGeom prst="wedgeRoundRectCallout">
              <a:avLst>
                <a:gd name="adj1" fmla="val -49343"/>
                <a:gd name="adj2" fmla="val -65972"/>
                <a:gd name="adj3" fmla="val 16667"/>
              </a:avLst>
            </a:prstGeom>
            <a:solidFill>
              <a:schemeClr val="bg1"/>
            </a:solidFill>
            <a:ln w="38100">
              <a:solidFill>
                <a:schemeClr val="tx1"/>
              </a:solidFill>
              <a:miter lim="800000"/>
              <a:headEnd/>
              <a:tailEnd/>
            </a:ln>
          </p:spPr>
          <p:txBody>
            <a:bodyPr wrap="none" lIns="91365" tIns="45683" rIns="91365" bIns="45683" anchor="ctr"/>
            <a:lstStyle/>
            <a:p>
              <a:pPr algn="ctr"/>
              <a:r>
                <a:rPr lang="ja-JP" altLang="en-US" sz="1800" b="1">
                  <a:latin typeface="Times New Roman" pitchFamily="18" charset="0"/>
                </a:rPr>
                <a:t>知識の普及</a:t>
              </a:r>
            </a:p>
          </p:txBody>
        </p:sp>
        <p:sp>
          <p:nvSpPr>
            <p:cNvPr id="270362" name="AutoShape 23"/>
            <p:cNvSpPr>
              <a:spLocks noChangeArrowheads="1"/>
            </p:cNvSpPr>
            <p:nvPr/>
          </p:nvSpPr>
          <p:spPr bwMode="auto">
            <a:xfrm>
              <a:off x="4560" y="864"/>
              <a:ext cx="912" cy="288"/>
            </a:xfrm>
            <a:prstGeom prst="wedgeRoundRectCallout">
              <a:avLst>
                <a:gd name="adj1" fmla="val -26972"/>
                <a:gd name="adj2" fmla="val -74306"/>
                <a:gd name="adj3" fmla="val 16667"/>
              </a:avLst>
            </a:prstGeom>
            <a:solidFill>
              <a:schemeClr val="bg1"/>
            </a:solidFill>
            <a:ln w="38100">
              <a:solidFill>
                <a:schemeClr val="tx1"/>
              </a:solidFill>
              <a:miter lim="800000"/>
              <a:headEnd/>
              <a:tailEnd/>
            </a:ln>
          </p:spPr>
          <p:txBody>
            <a:bodyPr wrap="none" lIns="91365" tIns="45683" rIns="91365" bIns="45683" anchor="ctr"/>
            <a:lstStyle/>
            <a:p>
              <a:pPr algn="ctr"/>
              <a:r>
                <a:rPr lang="ja-JP" altLang="en-US" sz="1800" b="1">
                  <a:latin typeface="Times New Roman" pitchFamily="18" charset="0"/>
                </a:rPr>
                <a:t>防煙教育</a:t>
              </a:r>
            </a:p>
          </p:txBody>
        </p:sp>
        <p:sp>
          <p:nvSpPr>
            <p:cNvPr id="270363" name="AutoShape 24"/>
            <p:cNvSpPr>
              <a:spLocks noChangeArrowheads="1"/>
            </p:cNvSpPr>
            <p:nvPr/>
          </p:nvSpPr>
          <p:spPr bwMode="auto">
            <a:xfrm>
              <a:off x="1776" y="864"/>
              <a:ext cx="1152" cy="288"/>
            </a:xfrm>
            <a:prstGeom prst="wedgeRoundRectCallout">
              <a:avLst>
                <a:gd name="adj1" fmla="val -68231"/>
                <a:gd name="adj2" fmla="val -61806"/>
                <a:gd name="adj3" fmla="val 16667"/>
              </a:avLst>
            </a:prstGeom>
            <a:solidFill>
              <a:schemeClr val="bg1"/>
            </a:solidFill>
            <a:ln w="38100">
              <a:solidFill>
                <a:schemeClr val="tx1"/>
              </a:solidFill>
              <a:miter lim="800000"/>
              <a:headEnd/>
              <a:tailEnd/>
            </a:ln>
          </p:spPr>
          <p:txBody>
            <a:bodyPr wrap="none" lIns="91365" tIns="45683" rIns="91365" bIns="45683" anchor="ctr"/>
            <a:lstStyle/>
            <a:p>
              <a:pPr algn="ctr"/>
              <a:r>
                <a:rPr lang="ja-JP" altLang="en-US" sz="1800" b="1">
                  <a:latin typeface="Times New Roman" pitchFamily="18" charset="0"/>
                </a:rPr>
                <a:t>関係機関支援</a:t>
              </a:r>
            </a:p>
          </p:txBody>
        </p:sp>
      </p:grpSp>
      <p:grpSp>
        <p:nvGrpSpPr>
          <p:cNvPr id="30745" name="Group 25"/>
          <p:cNvGrpSpPr>
            <a:grpSpLocks/>
          </p:cNvGrpSpPr>
          <p:nvPr/>
        </p:nvGrpSpPr>
        <p:grpSpPr bwMode="auto">
          <a:xfrm>
            <a:off x="2667000" y="3048000"/>
            <a:ext cx="3886200" cy="2819400"/>
            <a:chOff x="1680" y="1920"/>
            <a:chExt cx="2448" cy="1776"/>
          </a:xfrm>
        </p:grpSpPr>
        <p:sp>
          <p:nvSpPr>
            <p:cNvPr id="30746" name="AutoShape 26"/>
            <p:cNvSpPr>
              <a:spLocks noChangeArrowheads="1"/>
            </p:cNvSpPr>
            <p:nvPr/>
          </p:nvSpPr>
          <p:spPr bwMode="auto">
            <a:xfrm>
              <a:off x="2448" y="2832"/>
              <a:ext cx="816" cy="864"/>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vert="eaVert" lIns="91397" tIns="45698" rIns="91397" bIns="45698" anchor="ctr"/>
            <a:lstStyle/>
            <a:p>
              <a:pPr algn="ctr">
                <a:defRPr/>
              </a:pPr>
              <a:r>
                <a:rPr lang="ja-JP" altLang="en-US" sz="2400" b="1">
                  <a:latin typeface="Times New Roman" pitchFamily="18" charset="0"/>
                </a:rPr>
                <a:t>禁煙</a:t>
              </a:r>
              <a:br>
                <a:rPr lang="ja-JP" altLang="en-US" sz="2400" b="1">
                  <a:latin typeface="Times New Roman" pitchFamily="18" charset="0"/>
                </a:rPr>
              </a:br>
              <a:r>
                <a:rPr lang="ja-JP" altLang="en-US" sz="2400" b="1">
                  <a:latin typeface="Times New Roman" pitchFamily="18" charset="0"/>
                </a:rPr>
                <a:t>希望者</a:t>
              </a:r>
            </a:p>
          </p:txBody>
        </p:sp>
        <p:sp>
          <p:nvSpPr>
            <p:cNvPr id="30747" name="AutoShape 27"/>
            <p:cNvSpPr>
              <a:spLocks noChangeArrowheads="1"/>
            </p:cNvSpPr>
            <p:nvPr/>
          </p:nvSpPr>
          <p:spPr bwMode="auto">
            <a:xfrm>
              <a:off x="1680" y="2256"/>
              <a:ext cx="2448" cy="576"/>
            </a:xfrm>
            <a:prstGeom prst="downArrowCallout">
              <a:avLst>
                <a:gd name="adj1" fmla="val 122935"/>
                <a:gd name="adj2" fmla="val 106250"/>
                <a:gd name="adj3" fmla="val 19736"/>
                <a:gd name="adj4" fmla="val 61861"/>
              </a:avLst>
            </a:prstGeom>
            <a:solidFill>
              <a:schemeClr val="bg1"/>
            </a:solidFill>
            <a:ln w="38100">
              <a:miter lim="800000"/>
              <a:headEnd/>
              <a:tailEnd/>
            </a:ln>
            <a:effectLst/>
            <a:scene3d>
              <a:camera prst="legacyPerspectiveTopRight"/>
              <a:lightRig rig="legacyFlat3" dir="b"/>
            </a:scene3d>
            <a:sp3d extrusionH="887400" prstMaterial="legacyMatte">
              <a:bevelT w="13500" h="13500" prst="angle"/>
              <a:bevelB w="13500" h="13500" prst="angle"/>
              <a:extrusionClr>
                <a:schemeClr val="bg1"/>
              </a:extrusionClr>
            </a:sp3d>
          </p:spPr>
          <p:txBody>
            <a:bodyPr lIns="91397" tIns="45698" rIns="91397" bIns="45698" anchor="ctr">
              <a:flatTx/>
            </a:bodyPr>
            <a:lstStyle/>
            <a:p>
              <a:pPr>
                <a:defRPr/>
              </a:pPr>
              <a:r>
                <a:rPr lang="en-US" altLang="ja-JP" sz="1800" b="1">
                  <a:latin typeface="Times New Roman" pitchFamily="18" charset="0"/>
                </a:rPr>
                <a:t>②</a:t>
              </a:r>
              <a:r>
                <a:rPr lang="ja-JP" altLang="en-US" sz="1800" b="1">
                  <a:latin typeface="Times New Roman" pitchFamily="18" charset="0"/>
                </a:rPr>
                <a:t>初期支援　</a:t>
              </a:r>
              <a:r>
                <a:rPr lang="ja-JP" altLang="en-US" sz="2000" b="1">
                  <a:effectLst>
                    <a:outerShdw blurRad="38100" dist="38100" dir="2700000" algn="tl">
                      <a:srgbClr val="C0C0C0"/>
                    </a:outerShdw>
                  </a:effectLst>
                  <a:latin typeface="Times New Roman" pitchFamily="18" charset="0"/>
                </a:rPr>
                <a:t>パッチの提供</a:t>
              </a:r>
            </a:p>
            <a:p>
              <a:pPr>
                <a:defRPr/>
              </a:pPr>
              <a:r>
                <a:rPr lang="ja-JP" altLang="en-US" sz="2000" b="1">
                  <a:effectLst>
                    <a:outerShdw blurRad="38100" dist="38100" dir="2700000" algn="tl">
                      <a:srgbClr val="C0C0C0"/>
                    </a:outerShdw>
                  </a:effectLst>
                  <a:latin typeface="Times New Roman" pitchFamily="18" charset="0"/>
                </a:rPr>
                <a:t>　　　　　　 　 医療機関</a:t>
              </a:r>
              <a:r>
                <a:rPr lang="ja-JP" altLang="en-US" sz="1800" b="1">
                  <a:latin typeface="Times New Roman" pitchFamily="18" charset="0"/>
                </a:rPr>
                <a:t>紹介</a:t>
              </a:r>
            </a:p>
            <a:p>
              <a:pPr>
                <a:defRPr/>
              </a:pPr>
              <a:r>
                <a:rPr lang="ja-JP" altLang="en-US" sz="1800" b="1">
                  <a:latin typeface="Times New Roman" pitchFamily="18" charset="0"/>
                </a:rPr>
                <a:t>　　　　　　　　希望者に</a:t>
              </a:r>
              <a:r>
                <a:rPr lang="en-US" altLang="ja-JP" sz="1800" b="1">
                  <a:latin typeface="Times New Roman" pitchFamily="18" charset="0"/>
                </a:rPr>
                <a:t>1</a:t>
              </a:r>
              <a:r>
                <a:rPr lang="ja-JP" altLang="en-US" sz="1800" b="1">
                  <a:latin typeface="Times New Roman" pitchFamily="18" charset="0"/>
                </a:rPr>
                <a:t>ヶ月後の相談</a:t>
              </a:r>
            </a:p>
          </p:txBody>
        </p:sp>
        <p:sp>
          <p:nvSpPr>
            <p:cNvPr id="30748" name="AutoShape 28"/>
            <p:cNvSpPr>
              <a:spLocks noChangeArrowheads="1"/>
            </p:cNvSpPr>
            <p:nvPr/>
          </p:nvSpPr>
          <p:spPr bwMode="auto">
            <a:xfrm>
              <a:off x="1968" y="1920"/>
              <a:ext cx="1776" cy="288"/>
            </a:xfrm>
            <a:prstGeom prst="roundRect">
              <a:avLst>
                <a:gd name="adj" fmla="val 0"/>
              </a:avLst>
            </a:prstGeom>
            <a:solidFill>
              <a:schemeClr val="bg1"/>
            </a:solidFill>
            <a:ln w="38100">
              <a:round/>
              <a:headEnd/>
              <a:tailEnd/>
            </a:ln>
            <a:effectLst/>
            <a:scene3d>
              <a:camera prst="legacyObliqueTopRight"/>
              <a:lightRig rig="legacyFlat3" dir="b"/>
            </a:scene3d>
            <a:sp3d extrusionH="430200" prstMaterial="legacyMatte">
              <a:bevelT w="13500" h="13500" prst="angle"/>
              <a:bevelB w="13500" h="13500" prst="angle"/>
              <a:extrusionClr>
                <a:schemeClr val="bg1"/>
              </a:extrusionClr>
            </a:sp3d>
          </p:spPr>
          <p:txBody>
            <a:bodyPr lIns="91397" tIns="45698" rIns="91397" bIns="45698" anchor="ctr">
              <a:flatTx/>
            </a:bodyPr>
            <a:lstStyle/>
            <a:p>
              <a:pPr algn="ctr">
                <a:defRPr/>
              </a:pPr>
              <a:r>
                <a:rPr lang="ja-JP" altLang="en-US" sz="2800" b="1">
                  <a:effectLst>
                    <a:outerShdw blurRad="38100" dist="38100" dir="2700000" algn="tl">
                      <a:srgbClr val="C0C0C0"/>
                    </a:outerShdw>
                  </a:effectLst>
                  <a:latin typeface="Times New Roman" pitchFamily="18" charset="0"/>
                </a:rPr>
                <a:t>保健福祉事務所</a:t>
              </a:r>
            </a:p>
          </p:txBody>
        </p:sp>
      </p:grpSp>
      <p:grpSp>
        <p:nvGrpSpPr>
          <p:cNvPr id="30749" name="Group 29"/>
          <p:cNvGrpSpPr>
            <a:grpSpLocks/>
          </p:cNvGrpSpPr>
          <p:nvPr/>
        </p:nvGrpSpPr>
        <p:grpSpPr bwMode="auto">
          <a:xfrm>
            <a:off x="5181600" y="3048000"/>
            <a:ext cx="3276600" cy="2895600"/>
            <a:chOff x="3264" y="1920"/>
            <a:chExt cx="2064" cy="1824"/>
          </a:xfrm>
        </p:grpSpPr>
        <p:sp>
          <p:nvSpPr>
            <p:cNvPr id="30750" name="AutoShape 30"/>
            <p:cNvSpPr>
              <a:spLocks noChangeArrowheads="1"/>
            </p:cNvSpPr>
            <p:nvPr/>
          </p:nvSpPr>
          <p:spPr bwMode="auto">
            <a:xfrm>
              <a:off x="3264" y="2832"/>
              <a:ext cx="1440" cy="384"/>
            </a:xfrm>
            <a:prstGeom prst="leftArrow">
              <a:avLst>
                <a:gd name="adj1" fmla="val 50000"/>
                <a:gd name="adj2" fmla="val 93750"/>
              </a:avLst>
            </a:prstGeom>
            <a:solidFill>
              <a:schemeClr val="bg1"/>
            </a:solidFill>
            <a:ln w="38100">
              <a:solidFill>
                <a:schemeClr val="tx1"/>
              </a:solidFill>
              <a:miter lim="800000"/>
              <a:headEnd/>
              <a:tailEnd/>
            </a:ln>
            <a:effectLst>
              <a:outerShdw dist="107763" dir="18900000" algn="ctr" rotWithShape="0">
                <a:schemeClr val="bg2"/>
              </a:outerShdw>
            </a:effectLst>
          </p:spPr>
          <p:txBody>
            <a:bodyPr wrap="none" lIns="91387" tIns="45693" rIns="91387" bIns="45693" anchor="ctr"/>
            <a:lstStyle/>
            <a:p>
              <a:pPr algn="ctr">
                <a:defRPr/>
              </a:pPr>
              <a:r>
                <a:rPr lang="ja-JP" altLang="en-US" sz="1800" b="1">
                  <a:latin typeface="Times New Roman" pitchFamily="18" charset="0"/>
                </a:rPr>
                <a:t>継続支援</a:t>
              </a:r>
            </a:p>
          </p:txBody>
        </p:sp>
        <p:sp>
          <p:nvSpPr>
            <p:cNvPr id="30751" name="AutoShape 31"/>
            <p:cNvSpPr>
              <a:spLocks noChangeArrowheads="1"/>
            </p:cNvSpPr>
            <p:nvPr/>
          </p:nvSpPr>
          <p:spPr bwMode="auto">
            <a:xfrm>
              <a:off x="3312" y="3264"/>
              <a:ext cx="1392" cy="432"/>
            </a:xfrm>
            <a:prstGeom prst="rightArrow">
              <a:avLst>
                <a:gd name="adj1" fmla="val 50000"/>
                <a:gd name="adj2" fmla="val 80556"/>
              </a:avLst>
            </a:prstGeom>
            <a:solidFill>
              <a:schemeClr val="bg1"/>
            </a:solidFill>
            <a:ln w="38100">
              <a:solidFill>
                <a:schemeClr val="tx1"/>
              </a:solidFill>
              <a:miter lim="800000"/>
              <a:headEnd/>
              <a:tailEnd/>
            </a:ln>
            <a:effectLst>
              <a:outerShdw dist="107763" dir="18900000" algn="ctr" rotWithShape="0">
                <a:schemeClr val="bg2"/>
              </a:outerShdw>
            </a:effectLst>
          </p:spPr>
          <p:txBody>
            <a:bodyPr wrap="none" lIns="91387" tIns="45693" rIns="91387" bIns="45693" anchor="ctr"/>
            <a:lstStyle/>
            <a:p>
              <a:pPr algn="ctr">
                <a:defRPr/>
              </a:pPr>
              <a:r>
                <a:rPr lang="ja-JP" altLang="en-US" sz="1800" b="1">
                  <a:latin typeface="Times New Roman" pitchFamily="18" charset="0"/>
                </a:rPr>
                <a:t>参加</a:t>
              </a:r>
            </a:p>
          </p:txBody>
        </p:sp>
        <p:sp>
          <p:nvSpPr>
            <p:cNvPr id="30752" name="AutoShape 32"/>
            <p:cNvSpPr>
              <a:spLocks noChangeArrowheads="1"/>
            </p:cNvSpPr>
            <p:nvPr/>
          </p:nvSpPr>
          <p:spPr bwMode="auto">
            <a:xfrm>
              <a:off x="4752" y="2688"/>
              <a:ext cx="480" cy="1056"/>
            </a:xfrm>
            <a:prstGeom prst="roundRect">
              <a:avLst>
                <a:gd name="adj" fmla="val 16667"/>
              </a:avLst>
            </a:prstGeom>
            <a:solidFill>
              <a:schemeClr val="bg1"/>
            </a:solidFill>
            <a:ln w="38100">
              <a:solidFill>
                <a:schemeClr val="tx1"/>
              </a:solidFill>
              <a:round/>
              <a:headEnd/>
              <a:tailEnd/>
            </a:ln>
            <a:effectLst>
              <a:outerShdw dist="107763" dir="18900000" algn="ctr" rotWithShape="0">
                <a:schemeClr val="bg2"/>
              </a:outerShdw>
            </a:effectLst>
          </p:spPr>
          <p:txBody>
            <a:bodyPr vert="eaVert" wrap="none" lIns="91387" tIns="45693" rIns="91387" bIns="45693" anchor="ctr"/>
            <a:lstStyle/>
            <a:p>
              <a:pPr algn="ctr">
                <a:defRPr/>
              </a:pPr>
              <a:r>
                <a:rPr lang="ja-JP" altLang="en-US" sz="1800" b="1">
                  <a:latin typeface="Times New Roman" pitchFamily="18" charset="0"/>
                </a:rPr>
                <a:t>禁煙体験談集集</a:t>
              </a:r>
              <a:br>
                <a:rPr lang="ja-JP" altLang="en-US" sz="1800" b="1">
                  <a:latin typeface="Times New Roman" pitchFamily="18" charset="0"/>
                </a:rPr>
              </a:br>
              <a:r>
                <a:rPr lang="ja-JP" altLang="en-US" sz="1800" b="1">
                  <a:latin typeface="Times New Roman" pitchFamily="18" charset="0"/>
                </a:rPr>
                <a:t>禁煙のつどい</a:t>
              </a:r>
            </a:p>
          </p:txBody>
        </p:sp>
        <p:sp>
          <p:nvSpPr>
            <p:cNvPr id="270350" name="Line 33"/>
            <p:cNvSpPr>
              <a:spLocks noChangeShapeType="1"/>
            </p:cNvSpPr>
            <p:nvPr/>
          </p:nvSpPr>
          <p:spPr bwMode="auto">
            <a:xfrm>
              <a:off x="4464" y="2208"/>
              <a:ext cx="336" cy="480"/>
            </a:xfrm>
            <a:prstGeom prst="line">
              <a:avLst/>
            </a:prstGeom>
            <a:noFill/>
            <a:ln w="38100">
              <a:solidFill>
                <a:schemeClr val="tx1"/>
              </a:solidFill>
              <a:round/>
              <a:headEnd/>
              <a:tailEnd type="triangle" w="lg" len="med"/>
            </a:ln>
          </p:spPr>
          <p:txBody>
            <a:bodyPr wrap="none" lIns="91397" tIns="45698" rIns="91397" bIns="45698" anchor="ctr"/>
            <a:lstStyle/>
            <a:p>
              <a:endParaRPr lang="ja-JP" altLang="en-US"/>
            </a:p>
          </p:txBody>
        </p:sp>
        <p:sp>
          <p:nvSpPr>
            <p:cNvPr id="270351" name="Rectangle 34"/>
            <p:cNvSpPr>
              <a:spLocks noChangeArrowheads="1"/>
            </p:cNvSpPr>
            <p:nvPr/>
          </p:nvSpPr>
          <p:spPr bwMode="auto">
            <a:xfrm>
              <a:off x="3744" y="1920"/>
              <a:ext cx="1584" cy="288"/>
            </a:xfrm>
            <a:prstGeom prst="rect">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sp3d>
          </p:spPr>
          <p:txBody>
            <a:bodyPr wrap="none" lIns="91387" tIns="45693" rIns="91387" bIns="45693" anchor="ctr">
              <a:flatTx/>
            </a:bodyPr>
            <a:lstStyle/>
            <a:p>
              <a:pPr algn="ctr"/>
              <a:r>
                <a:rPr lang="en-US" altLang="ja-JP" sz="2000" b="1">
                  <a:latin typeface="Times New Roman" pitchFamily="18" charset="0"/>
                </a:rPr>
                <a:t>④</a:t>
              </a:r>
              <a:r>
                <a:rPr lang="ja-JP" altLang="en-US" sz="2000" b="1">
                  <a:latin typeface="Times New Roman" pitchFamily="18" charset="0"/>
                </a:rPr>
                <a:t>相互支援環境整備</a:t>
              </a:r>
            </a:p>
          </p:txBody>
        </p:sp>
      </p:grpSp>
      <p:grpSp>
        <p:nvGrpSpPr>
          <p:cNvPr id="30755" name="Group 35"/>
          <p:cNvGrpSpPr>
            <a:grpSpLocks/>
          </p:cNvGrpSpPr>
          <p:nvPr/>
        </p:nvGrpSpPr>
        <p:grpSpPr bwMode="auto">
          <a:xfrm>
            <a:off x="1143000" y="1905000"/>
            <a:ext cx="7010400" cy="1143000"/>
            <a:chOff x="720" y="1200"/>
            <a:chExt cx="4416" cy="720"/>
          </a:xfrm>
        </p:grpSpPr>
        <p:sp>
          <p:nvSpPr>
            <p:cNvPr id="270345" name="AutoShape 36"/>
            <p:cNvSpPr>
              <a:spLocks noChangeArrowheads="1"/>
            </p:cNvSpPr>
            <p:nvPr/>
          </p:nvSpPr>
          <p:spPr bwMode="auto">
            <a:xfrm>
              <a:off x="2208" y="1632"/>
              <a:ext cx="1440" cy="288"/>
            </a:xfrm>
            <a:prstGeom prst="upArrow">
              <a:avLst>
                <a:gd name="adj1" fmla="val 50000"/>
                <a:gd name="adj2" fmla="val 25000"/>
              </a:avLst>
            </a:prstGeom>
            <a:solidFill>
              <a:schemeClr val="bg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bg1"/>
              </a:extrusionClr>
            </a:sp3d>
          </p:spPr>
          <p:txBody>
            <a:bodyPr wrap="none" lIns="91407" tIns="45704" rIns="91407" bIns="45704" anchor="ctr">
              <a:flatTx/>
            </a:bodyPr>
            <a:lstStyle/>
            <a:p>
              <a:pPr algn="ctr"/>
              <a:r>
                <a:rPr lang="en-US" altLang="ja-JP" sz="1800" b="1">
                  <a:latin typeface="Times New Roman" pitchFamily="18" charset="0"/>
                </a:rPr>
                <a:t>①</a:t>
              </a:r>
              <a:r>
                <a:rPr lang="ja-JP" altLang="en-US" sz="1800" b="1">
                  <a:latin typeface="Times New Roman" pitchFamily="18" charset="0"/>
                </a:rPr>
                <a:t>運営</a:t>
              </a:r>
            </a:p>
          </p:txBody>
        </p:sp>
        <p:sp>
          <p:nvSpPr>
            <p:cNvPr id="30757" name="Oval 37"/>
            <p:cNvSpPr>
              <a:spLocks noChangeArrowheads="1"/>
            </p:cNvSpPr>
            <p:nvPr/>
          </p:nvSpPr>
          <p:spPr bwMode="auto">
            <a:xfrm>
              <a:off x="720" y="1200"/>
              <a:ext cx="4416" cy="432"/>
            </a:xfrm>
            <a:prstGeom prst="ellipse">
              <a:avLst/>
            </a:prstGeom>
            <a:solidFill>
              <a:schemeClr val="bg1"/>
            </a:solidFill>
            <a:ln w="9525">
              <a:solidFill>
                <a:schemeClr val="accent1"/>
              </a:solidFill>
              <a:round/>
              <a:headEnd/>
              <a:tailEnd/>
            </a:ln>
            <a:effectLst>
              <a:outerShdw dist="107763" dir="18900000" algn="ctr" rotWithShape="0">
                <a:schemeClr val="bg2"/>
              </a:outerShdw>
            </a:effectLst>
          </p:spPr>
          <p:txBody>
            <a:bodyPr wrap="none" lIns="91407" tIns="45704" rIns="91407" bIns="45704" anchor="ctr"/>
            <a:lstStyle/>
            <a:p>
              <a:pPr algn="ctr">
                <a:defRPr/>
              </a:pPr>
              <a:r>
                <a:rPr lang="ja-JP" altLang="en-US" sz="3200" b="1">
                  <a:effectLst>
                    <a:outerShdw blurRad="38100" dist="38100" dir="2700000" algn="tl">
                      <a:srgbClr val="C0C0C0"/>
                    </a:outerShdw>
                  </a:effectLst>
                  <a:latin typeface="Times New Roman" pitchFamily="18" charset="0"/>
                </a:rPr>
                <a:t>禁煙支援地域システム検討会</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07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0722"/>
                                        </p:tgtEl>
                                        <p:attrNameLst>
                                          <p:attrName>style.visibility</p:attrName>
                                        </p:attrNameLst>
                                      </p:cBhvr>
                                      <p:to>
                                        <p:strVal val="visible"/>
                                      </p:to>
                                    </p:set>
                                    <p:anim calcmode="lin" valueType="num">
                                      <p:cBhvr additive="base">
                                        <p:cTn id="11" dur="500" fill="hold"/>
                                        <p:tgtEl>
                                          <p:spTgt spid="30722"/>
                                        </p:tgtEl>
                                        <p:attrNameLst>
                                          <p:attrName>ppt_x</p:attrName>
                                        </p:attrNameLst>
                                      </p:cBhvr>
                                      <p:tavLst>
                                        <p:tav tm="0">
                                          <p:val>
                                            <p:strVal val="0-#ppt_w/2"/>
                                          </p:val>
                                        </p:tav>
                                        <p:tav tm="100000">
                                          <p:val>
                                            <p:strVal val="#ppt_x"/>
                                          </p:val>
                                        </p:tav>
                                      </p:tavLst>
                                    </p:anim>
                                    <p:anim calcmode="lin" valueType="num">
                                      <p:cBhvr additive="base">
                                        <p:cTn id="12" dur="500" fill="hold"/>
                                        <p:tgtEl>
                                          <p:spTgt spid="307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30"/>
                                        </p:tgtEl>
                                        <p:attrNameLst>
                                          <p:attrName>style.visibility</p:attrName>
                                        </p:attrNameLst>
                                      </p:cBhvr>
                                      <p:to>
                                        <p:strVal val="visible"/>
                                      </p:to>
                                    </p:set>
                                    <p:anim calcmode="lin" valueType="num">
                                      <p:cBhvr additive="base">
                                        <p:cTn id="17" dur="500" fill="hold"/>
                                        <p:tgtEl>
                                          <p:spTgt spid="30730"/>
                                        </p:tgtEl>
                                        <p:attrNameLst>
                                          <p:attrName>ppt_x</p:attrName>
                                        </p:attrNameLst>
                                      </p:cBhvr>
                                      <p:tavLst>
                                        <p:tav tm="0">
                                          <p:val>
                                            <p:strVal val="#ppt_x"/>
                                          </p:val>
                                        </p:tav>
                                        <p:tav tm="100000">
                                          <p:val>
                                            <p:strVal val="#ppt_x"/>
                                          </p:val>
                                        </p:tav>
                                      </p:tavLst>
                                    </p:anim>
                                    <p:anim calcmode="lin" valueType="num">
                                      <p:cBhvr additive="base">
                                        <p:cTn id="18" dur="500" fill="hold"/>
                                        <p:tgtEl>
                                          <p:spTgt spid="307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307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30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30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1066800" y="908050"/>
            <a:ext cx="7772400" cy="1081088"/>
          </a:xfrm>
        </p:spPr>
        <p:txBody>
          <a:bodyPr anchor="b"/>
          <a:lstStyle/>
          <a:p>
            <a:pPr eaLnBrk="1" hangingPunct="1"/>
            <a:r>
              <a:rPr lang="ja-JP" altLang="en-US" sz="4000" smtClean="0"/>
              <a:t>愛の禁煙キャンペーンの実績</a:t>
            </a:r>
            <a:br>
              <a:rPr lang="ja-JP" altLang="en-US" sz="4000" smtClean="0"/>
            </a:br>
            <a:r>
              <a:rPr lang="ja-JP" altLang="en-US" sz="4000" smtClean="0"/>
              <a:t>				　　　</a:t>
            </a:r>
            <a:r>
              <a:rPr lang="ja-JP" altLang="en-US" sz="2000" smtClean="0"/>
              <a:t>（鎌倉保健福祉事務所）</a:t>
            </a:r>
          </a:p>
        </p:txBody>
      </p:sp>
      <p:pic>
        <p:nvPicPr>
          <p:cNvPr id="272386" name="Picture 3"/>
          <p:cNvPicPr>
            <a:picLocks noChangeAspect="1" noChangeArrowheads="1"/>
          </p:cNvPicPr>
          <p:nvPr/>
        </p:nvPicPr>
        <p:blipFill>
          <a:blip r:embed="rId2" cstate="print"/>
          <a:srcRect/>
          <a:stretch>
            <a:fillRect/>
          </a:stretch>
        </p:blipFill>
        <p:spPr bwMode="auto">
          <a:xfrm>
            <a:off x="0" y="2852738"/>
            <a:ext cx="9144000" cy="2674937"/>
          </a:xfrm>
          <a:prstGeom prst="rect">
            <a:avLst/>
          </a:prstGeom>
          <a:noFill/>
          <a:ln w="9525">
            <a:noFill/>
            <a:miter lim="800000"/>
            <a:headEnd/>
            <a:tailEnd/>
          </a:ln>
        </p:spPr>
      </p:pic>
      <p:sp>
        <p:nvSpPr>
          <p:cNvPr id="272387" name="Text Box 4"/>
          <p:cNvSpPr txBox="1">
            <a:spLocks noChangeArrowheads="1"/>
          </p:cNvSpPr>
          <p:nvPr/>
        </p:nvSpPr>
        <p:spPr bwMode="auto">
          <a:xfrm>
            <a:off x="323850" y="6156325"/>
            <a:ext cx="8510588" cy="701675"/>
          </a:xfrm>
          <a:prstGeom prst="rect">
            <a:avLst/>
          </a:prstGeom>
          <a:noFill/>
          <a:ln w="9525">
            <a:noFill/>
            <a:miter lim="800000"/>
            <a:headEnd/>
            <a:tailEnd/>
          </a:ln>
        </p:spPr>
        <p:txBody>
          <a:bodyPr lIns="91429" tIns="45714" rIns="91429" bIns="45714">
            <a:spAutoFit/>
          </a:bodyPr>
          <a:lstStyle/>
          <a:p>
            <a:pPr>
              <a:spcBef>
                <a:spcPct val="50000"/>
              </a:spcBef>
            </a:pPr>
            <a:r>
              <a:rPr lang="ja-JP" altLang="en-US" sz="2000" b="1">
                <a:solidFill>
                  <a:schemeClr val="bg2"/>
                </a:solidFill>
                <a:latin typeface="Times New Roman" pitchFamily="18" charset="0"/>
              </a:rPr>
              <a:t>調査方法：禁煙キャンペーンに参加した翌年の翌月に往復はがきを送付した。</a:t>
            </a:r>
            <a:br>
              <a:rPr lang="ja-JP" altLang="en-US" sz="2000" b="1">
                <a:solidFill>
                  <a:schemeClr val="bg2"/>
                </a:solidFill>
                <a:latin typeface="Times New Roman" pitchFamily="18" charset="0"/>
              </a:rPr>
            </a:br>
            <a:r>
              <a:rPr lang="ja-JP" altLang="en-US" sz="2000" b="1">
                <a:solidFill>
                  <a:schemeClr val="bg2"/>
                </a:solidFill>
                <a:latin typeface="Times New Roman" pitchFamily="18" charset="0"/>
              </a:rPr>
              <a:t>　　　　　　 返信のなかった者に対しては、</a:t>
            </a:r>
            <a:r>
              <a:rPr lang="en-US" altLang="ja-JP" sz="2000" b="1">
                <a:solidFill>
                  <a:schemeClr val="bg2"/>
                </a:solidFill>
                <a:latin typeface="Times New Roman" pitchFamily="18" charset="0"/>
              </a:rPr>
              <a:t>2</a:t>
            </a:r>
            <a:r>
              <a:rPr lang="ja-JP" altLang="en-US" sz="2000" b="1">
                <a:solidFill>
                  <a:schemeClr val="bg2"/>
                </a:solidFill>
                <a:latin typeface="Times New Roman" pitchFamily="18" charset="0"/>
              </a:rPr>
              <a:t>回まで電話して調査した。</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服用量の変更方法"/>
          <p:cNvPicPr>
            <a:picLocks noChangeAspect="1" noChangeArrowheads="1"/>
          </p:cNvPicPr>
          <p:nvPr/>
        </p:nvPicPr>
        <p:blipFill>
          <a:blip r:embed="rId2" cstate="print"/>
          <a:srcRect/>
          <a:stretch>
            <a:fillRect/>
          </a:stretch>
        </p:blipFill>
        <p:spPr bwMode="auto">
          <a:xfrm>
            <a:off x="0" y="2046288"/>
            <a:ext cx="9144000" cy="4811712"/>
          </a:xfrm>
          <a:prstGeom prst="rect">
            <a:avLst/>
          </a:prstGeom>
          <a:noFill/>
          <a:ln w="9525">
            <a:noFill/>
            <a:miter lim="800000"/>
            <a:headEnd/>
            <a:tailEnd/>
          </a:ln>
        </p:spPr>
      </p:pic>
      <p:sp>
        <p:nvSpPr>
          <p:cNvPr id="273410" name="Rectangle 3"/>
          <p:cNvSpPr>
            <a:spLocks noGrp="1" noChangeArrowheads="1"/>
          </p:cNvSpPr>
          <p:nvPr>
            <p:ph type="title"/>
          </p:nvPr>
        </p:nvSpPr>
        <p:spPr>
          <a:xfrm>
            <a:off x="0" y="388938"/>
            <a:ext cx="6469063" cy="1166812"/>
          </a:xfrm>
        </p:spPr>
        <p:txBody>
          <a:bodyPr/>
          <a:lstStyle/>
          <a:p>
            <a:pPr eaLnBrk="1" hangingPunct="1"/>
            <a:r>
              <a:rPr lang="ja-JP" altLang="en-US" sz="8000" b="1" smtClean="0"/>
              <a:t>チャンピックス</a:t>
            </a:r>
          </a:p>
        </p:txBody>
      </p:sp>
      <p:pic>
        <p:nvPicPr>
          <p:cNvPr id="273411" name="Picture 4" descr="10137554329_s"/>
          <p:cNvPicPr>
            <a:picLocks noChangeAspect="1" noChangeArrowheads="1"/>
          </p:cNvPicPr>
          <p:nvPr/>
        </p:nvPicPr>
        <p:blipFill>
          <a:blip r:embed="rId3" cstate="print"/>
          <a:srcRect/>
          <a:stretch>
            <a:fillRect/>
          </a:stretch>
        </p:blipFill>
        <p:spPr bwMode="auto">
          <a:xfrm>
            <a:off x="6262688" y="0"/>
            <a:ext cx="2881312" cy="279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title"/>
          </p:nvPr>
        </p:nvSpPr>
        <p:spPr>
          <a:xfrm>
            <a:off x="401638" y="388938"/>
            <a:ext cx="8556625" cy="5899150"/>
          </a:xfrm>
        </p:spPr>
        <p:txBody>
          <a:bodyPr/>
          <a:lstStyle/>
          <a:p>
            <a:pPr eaLnBrk="1" hangingPunct="1"/>
            <a:r>
              <a:rPr lang="ja-JP" altLang="en-US" sz="8800" b="1" smtClean="0"/>
              <a:t>タバコは、</a:t>
            </a:r>
            <a:br>
              <a:rPr lang="ja-JP" altLang="en-US" sz="8800" b="1" smtClean="0"/>
            </a:br>
            <a:r>
              <a:rPr lang="ja-JP" altLang="en-US" sz="12900" b="1" smtClean="0">
                <a:solidFill>
                  <a:srgbClr val="FF0000"/>
                </a:solidFill>
              </a:rPr>
              <a:t>異常な商品</a:t>
            </a:r>
            <a:r>
              <a:rPr lang="ja-JP" altLang="en-US" sz="8800" b="1" smtClean="0">
                <a:solidFill>
                  <a:srgbClr val="FF0000"/>
                </a:solidFill>
              </a:rPr>
              <a:t/>
            </a:r>
            <a:br>
              <a:rPr lang="ja-JP" altLang="en-US" sz="8800" b="1" smtClean="0">
                <a:solidFill>
                  <a:srgbClr val="FF0000"/>
                </a:solidFill>
              </a:rPr>
            </a:br>
            <a:r>
              <a:rPr lang="ja-JP" altLang="en-US" sz="8800" b="1" smtClean="0"/>
              <a:t>です。</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p:cNvPicPr>
            <a:picLocks noChangeAspect="1" noChangeArrowheads="1"/>
          </p:cNvPicPr>
          <p:nvPr/>
        </p:nvPicPr>
        <p:blipFill>
          <a:blip r:embed="rId2" cstate="print"/>
          <a:srcRect/>
          <a:stretch>
            <a:fillRect/>
          </a:stretch>
        </p:blipFill>
        <p:spPr bwMode="auto">
          <a:xfrm>
            <a:off x="517525" y="0"/>
            <a:ext cx="4054475" cy="6858000"/>
          </a:xfrm>
          <a:prstGeom prst="rect">
            <a:avLst/>
          </a:prstGeom>
          <a:noFill/>
          <a:ln w="9525">
            <a:noFill/>
            <a:miter lim="800000"/>
            <a:headEnd/>
            <a:tailEnd/>
          </a:ln>
        </p:spPr>
      </p:pic>
      <p:sp>
        <p:nvSpPr>
          <p:cNvPr id="228354" name="Text Box 3"/>
          <p:cNvSpPr txBox="1">
            <a:spLocks noChangeArrowheads="1"/>
          </p:cNvSpPr>
          <p:nvPr/>
        </p:nvSpPr>
        <p:spPr bwMode="auto">
          <a:xfrm>
            <a:off x="4746625" y="762000"/>
            <a:ext cx="3940175" cy="5451475"/>
          </a:xfrm>
          <a:prstGeom prst="rect">
            <a:avLst/>
          </a:prstGeom>
          <a:noFill/>
          <a:ln w="9525">
            <a:noFill/>
            <a:miter lim="800000"/>
            <a:headEnd/>
            <a:tailEnd/>
          </a:ln>
        </p:spPr>
        <p:txBody>
          <a:bodyPr lIns="91418" tIns="45709" rIns="91418" bIns="45709">
            <a:spAutoFit/>
          </a:bodyPr>
          <a:lstStyle/>
          <a:p>
            <a:r>
              <a:rPr lang="ja-JP" altLang="en-US" sz="4400" b="1">
                <a:latin typeface="Times New Roman" pitchFamily="18" charset="0"/>
              </a:rPr>
              <a:t>タバコと同じ有害成分を含む食品を販売しようとしても食品衛生法を始めとする規制により販売出来ません。</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2"/>
          <p:cNvSpPr>
            <a:spLocks noGrp="1" noChangeArrowheads="1"/>
          </p:cNvSpPr>
          <p:nvPr>
            <p:ph type="title"/>
          </p:nvPr>
        </p:nvSpPr>
        <p:spPr>
          <a:xfrm>
            <a:off x="468313" y="2420938"/>
            <a:ext cx="8229600" cy="1143000"/>
          </a:xfrm>
        </p:spPr>
        <p:txBody>
          <a:bodyPr/>
          <a:lstStyle/>
          <a:p>
            <a:pPr eaLnBrk="1" hangingPunct="1"/>
            <a:r>
              <a:rPr lang="ja-JP" altLang="en-US" sz="9600" b="1" smtClean="0"/>
              <a:t>タバコは公的な安全規制のない唯一の商品</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ext Box 2"/>
          <p:cNvSpPr txBox="1">
            <a:spLocks noChangeArrowheads="1"/>
          </p:cNvSpPr>
          <p:nvPr/>
        </p:nvSpPr>
        <p:spPr bwMode="auto">
          <a:xfrm>
            <a:off x="684213" y="260350"/>
            <a:ext cx="7848600" cy="1736725"/>
          </a:xfrm>
          <a:prstGeom prst="rect">
            <a:avLst/>
          </a:prstGeom>
          <a:noFill/>
          <a:ln w="9525">
            <a:noFill/>
            <a:miter lim="800000"/>
            <a:headEnd/>
            <a:tailEnd/>
          </a:ln>
        </p:spPr>
        <p:txBody>
          <a:bodyPr>
            <a:spAutoFit/>
          </a:bodyPr>
          <a:lstStyle/>
          <a:p>
            <a:pPr>
              <a:spcBef>
                <a:spcPct val="50000"/>
              </a:spcBef>
            </a:pPr>
            <a:r>
              <a:rPr lang="ja-JP" altLang="en-US" sz="5400" b="1"/>
              <a:t>タバコの誘惑に負けない、強い精神力を養おう！</a:t>
            </a:r>
          </a:p>
        </p:txBody>
      </p:sp>
      <p:sp>
        <p:nvSpPr>
          <p:cNvPr id="260099" name="Text Box 3"/>
          <p:cNvSpPr txBox="1">
            <a:spLocks noChangeArrowheads="1"/>
          </p:cNvSpPr>
          <p:nvPr/>
        </p:nvSpPr>
        <p:spPr bwMode="auto">
          <a:xfrm>
            <a:off x="611188" y="4437063"/>
            <a:ext cx="7848600" cy="1736725"/>
          </a:xfrm>
          <a:prstGeom prst="rect">
            <a:avLst/>
          </a:prstGeom>
          <a:noFill/>
          <a:ln w="9525">
            <a:noFill/>
            <a:miter lim="800000"/>
            <a:headEnd/>
            <a:tailEnd/>
          </a:ln>
        </p:spPr>
        <p:txBody>
          <a:bodyPr>
            <a:spAutoFit/>
          </a:bodyPr>
          <a:lstStyle/>
          <a:p>
            <a:pPr>
              <a:spcBef>
                <a:spcPct val="50000"/>
              </a:spcBef>
            </a:pPr>
            <a:r>
              <a:rPr lang="ja-JP" altLang="en-US" sz="5400" b="1"/>
              <a:t>タバコを吸えば、弱くても</a:t>
            </a:r>
            <a:br>
              <a:rPr lang="ja-JP" altLang="en-US" sz="5400" b="1"/>
            </a:br>
            <a:r>
              <a:rPr lang="ja-JP" altLang="en-US" sz="5400" b="1"/>
              <a:t>楽に生きてゆける？</a:t>
            </a:r>
          </a:p>
        </p:txBody>
      </p:sp>
      <p:sp>
        <p:nvSpPr>
          <p:cNvPr id="260100" name="Text Box 4"/>
          <p:cNvSpPr txBox="1">
            <a:spLocks noChangeArrowheads="1"/>
          </p:cNvSpPr>
          <p:nvPr/>
        </p:nvSpPr>
        <p:spPr bwMode="auto">
          <a:xfrm>
            <a:off x="611188" y="2420938"/>
            <a:ext cx="7848600" cy="1736725"/>
          </a:xfrm>
          <a:prstGeom prst="rect">
            <a:avLst/>
          </a:prstGeom>
          <a:noFill/>
          <a:ln w="9525">
            <a:noFill/>
            <a:miter lim="800000"/>
            <a:headEnd/>
            <a:tailEnd/>
          </a:ln>
        </p:spPr>
        <p:txBody>
          <a:bodyPr>
            <a:spAutoFit/>
          </a:bodyPr>
          <a:lstStyle/>
          <a:p>
            <a:pPr>
              <a:spcBef>
                <a:spcPct val="50000"/>
              </a:spcBef>
            </a:pPr>
            <a:r>
              <a:rPr lang="ja-JP" altLang="en-US" sz="5400" b="1"/>
              <a:t>タバコを吸わないためには、強くなければならない？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382588" y="188913"/>
            <a:ext cx="8294687" cy="1166812"/>
          </a:xfrm>
        </p:spPr>
        <p:txBody>
          <a:bodyPr/>
          <a:lstStyle/>
          <a:p>
            <a:pPr eaLnBrk="1" hangingPunct="1"/>
            <a:r>
              <a:rPr lang="ja-JP" altLang="en-US" sz="6600" smtClean="0"/>
              <a:t>生活習慣病とは？</a:t>
            </a:r>
          </a:p>
        </p:txBody>
      </p:sp>
      <p:sp>
        <p:nvSpPr>
          <p:cNvPr id="335875" name="Text Box 3"/>
          <p:cNvSpPr txBox="1">
            <a:spLocks noChangeArrowheads="1"/>
          </p:cNvSpPr>
          <p:nvPr/>
        </p:nvSpPr>
        <p:spPr bwMode="auto">
          <a:xfrm>
            <a:off x="382588" y="1458913"/>
            <a:ext cx="8247062" cy="451485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3900" b="1">
                <a:latin typeface="Times New Roman" pitchFamily="18" charset="0"/>
              </a:rPr>
              <a:t>大人の慢性病は、ある日突然病気になるのではなく、若いころからの</a:t>
            </a:r>
            <a:r>
              <a:rPr lang="ja-JP" altLang="en-US" sz="3900" b="1">
                <a:solidFill>
                  <a:srgbClr val="FF0000"/>
                </a:solidFill>
                <a:latin typeface="Times New Roman" pitchFamily="18" charset="0"/>
              </a:rPr>
              <a:t>日常生活のあり方</a:t>
            </a:r>
            <a:r>
              <a:rPr lang="ja-JP" altLang="en-US" sz="3900" b="1">
                <a:latin typeface="Times New Roman" pitchFamily="18" charset="0"/>
              </a:rPr>
              <a:t>や</a:t>
            </a:r>
            <a:r>
              <a:rPr lang="ja-JP" altLang="en-US" sz="3900" b="1">
                <a:solidFill>
                  <a:srgbClr val="FF0000"/>
                </a:solidFill>
                <a:latin typeface="Times New Roman" pitchFamily="18" charset="0"/>
              </a:rPr>
              <a:t>よくない習慣を繰り返す</a:t>
            </a:r>
            <a:r>
              <a:rPr lang="ja-JP" altLang="en-US" sz="3900" b="1">
                <a:latin typeface="Times New Roman" pitchFamily="18" charset="0"/>
              </a:rPr>
              <a:t>なかで病気の根がだんだん広がっていき、ある年齢に達すると症状が出てくることが多い。　→　習慣病</a:t>
            </a:r>
          </a:p>
          <a:p>
            <a:pPr defTabSz="820738">
              <a:spcBef>
                <a:spcPct val="50000"/>
              </a:spcBef>
            </a:pPr>
            <a:r>
              <a:rPr lang="ja-JP" altLang="en-US" sz="3900" b="1">
                <a:latin typeface="Times New Roman" pitchFamily="18" charset="0"/>
              </a:rPr>
              <a:t>　　　　　　　　　　　日野原重明　</a:t>
            </a:r>
            <a:r>
              <a:rPr lang="en-US" altLang="ja-JP" sz="3900" b="1">
                <a:latin typeface="Times New Roman" pitchFamily="18" charset="0"/>
              </a:rPr>
              <a:t>1977</a:t>
            </a:r>
            <a:endParaRPr lang="en-US" altLang="ja-JP" sz="2900" b="1">
              <a:latin typeface="Times New Roman" pitchFamily="18" charset="0"/>
            </a:endParaRPr>
          </a:p>
        </p:txBody>
      </p:sp>
      <p:grpSp>
        <p:nvGrpSpPr>
          <p:cNvPr id="335876" name="Group 4"/>
          <p:cNvGrpSpPr>
            <a:grpSpLocks/>
          </p:cNvGrpSpPr>
          <p:nvPr/>
        </p:nvGrpSpPr>
        <p:grpSpPr bwMode="auto">
          <a:xfrm>
            <a:off x="382588" y="1204913"/>
            <a:ext cx="7986712" cy="4130675"/>
            <a:chOff x="265" y="860"/>
            <a:chExt cx="5534" cy="2949"/>
          </a:xfrm>
        </p:grpSpPr>
        <p:sp>
          <p:nvSpPr>
            <p:cNvPr id="19460" name="Line 5"/>
            <p:cNvSpPr>
              <a:spLocks noChangeShapeType="1"/>
            </p:cNvSpPr>
            <p:nvPr/>
          </p:nvSpPr>
          <p:spPr bwMode="auto">
            <a:xfrm>
              <a:off x="356" y="860"/>
              <a:ext cx="5443" cy="2949"/>
            </a:xfrm>
            <a:prstGeom prst="line">
              <a:avLst/>
            </a:prstGeom>
            <a:noFill/>
            <a:ln w="76200">
              <a:solidFill>
                <a:srgbClr val="FF0000"/>
              </a:solidFill>
              <a:round/>
              <a:headEnd/>
              <a:tailEnd/>
            </a:ln>
          </p:spPr>
          <p:txBody>
            <a:bodyPr>
              <a:spAutoFit/>
            </a:bodyPr>
            <a:lstStyle/>
            <a:p>
              <a:endParaRPr lang="ja-JP" altLang="en-US"/>
            </a:p>
          </p:txBody>
        </p:sp>
        <p:sp>
          <p:nvSpPr>
            <p:cNvPr id="19461" name="Line 6"/>
            <p:cNvSpPr>
              <a:spLocks noChangeShapeType="1"/>
            </p:cNvSpPr>
            <p:nvPr/>
          </p:nvSpPr>
          <p:spPr bwMode="auto">
            <a:xfrm flipV="1">
              <a:off x="265" y="860"/>
              <a:ext cx="5488" cy="2903"/>
            </a:xfrm>
            <a:prstGeom prst="line">
              <a:avLst/>
            </a:prstGeom>
            <a:noFill/>
            <a:ln w="76200">
              <a:solidFill>
                <a:srgbClr val="FF0000"/>
              </a:solidFill>
              <a:round/>
              <a:headEnd/>
              <a:tailEnd/>
            </a:ln>
          </p:spPr>
          <p:txBody>
            <a:bodyPr>
              <a:spAutoFit/>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5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2"/>
          <p:cNvSpPr>
            <a:spLocks noGrp="1" noChangeArrowheads="1"/>
          </p:cNvSpPr>
          <p:nvPr>
            <p:ph type="title"/>
          </p:nvPr>
        </p:nvSpPr>
        <p:spPr>
          <a:xfrm>
            <a:off x="0" y="0"/>
            <a:ext cx="9144000" cy="887413"/>
          </a:xfrm>
          <a:solidFill>
            <a:schemeClr val="hlink"/>
          </a:solidFill>
        </p:spPr>
        <p:txBody>
          <a:bodyPr lIns="82048" tIns="41025" rIns="82048" bIns="41025" anchor="t"/>
          <a:lstStyle/>
          <a:p>
            <a:pPr eaLnBrk="1" hangingPunct="1"/>
            <a:r>
              <a:rPr lang="ja-JP" altLang="en-US" sz="4800" b="1" smtClean="0"/>
              <a:t>肺ガンで死ぬ喫煙者の欠員補充</a:t>
            </a:r>
          </a:p>
        </p:txBody>
      </p:sp>
      <p:sp>
        <p:nvSpPr>
          <p:cNvPr id="231426" name="Text Box 3"/>
          <p:cNvSpPr txBox="1">
            <a:spLocks noChangeArrowheads="1"/>
          </p:cNvSpPr>
          <p:nvPr/>
        </p:nvSpPr>
        <p:spPr bwMode="auto">
          <a:xfrm>
            <a:off x="6934200" y="941388"/>
            <a:ext cx="2209800" cy="5416550"/>
          </a:xfrm>
          <a:prstGeom prst="rect">
            <a:avLst/>
          </a:prstGeom>
          <a:noFill/>
          <a:ln w="22225">
            <a:noFill/>
            <a:miter lim="800000"/>
            <a:headEnd/>
            <a:tailEnd/>
          </a:ln>
        </p:spPr>
        <p:txBody>
          <a:bodyPr lIns="82048" tIns="41025" rIns="82048" bIns="41025">
            <a:spAutoFit/>
          </a:bodyPr>
          <a:lstStyle/>
          <a:p>
            <a:pPr defTabSz="820738">
              <a:spcBef>
                <a:spcPct val="50000"/>
              </a:spcBef>
            </a:pPr>
            <a:r>
              <a:rPr lang="ja-JP" altLang="en-US" sz="2500" b="1">
                <a:latin typeface="Times New Roman" pitchFamily="18" charset="0"/>
              </a:rPr>
              <a:t>タバコ会社がビジネスを続けるためには、毎年、</a:t>
            </a:r>
            <a:r>
              <a:rPr lang="en-US" altLang="ja-JP" sz="2500" b="1">
                <a:latin typeface="Times New Roman" pitchFamily="18" charset="0"/>
              </a:rPr>
              <a:t>50</a:t>
            </a:r>
            <a:r>
              <a:rPr lang="ja-JP" altLang="en-US" sz="2500" b="1">
                <a:latin typeface="Times New Roman" pitchFamily="18" charset="0"/>
              </a:rPr>
              <a:t>万人の新しい喫煙者が必要。</a:t>
            </a:r>
          </a:p>
          <a:p>
            <a:pPr defTabSz="820738">
              <a:spcBef>
                <a:spcPct val="50000"/>
              </a:spcBef>
            </a:pPr>
            <a:r>
              <a:rPr lang="ja-JP" altLang="en-US" sz="2500" b="1">
                <a:latin typeface="Times New Roman" pitchFamily="18" charset="0"/>
              </a:rPr>
              <a:t>だから、子どもの目に付くところに広告を出し、値段も下げる。</a:t>
            </a:r>
          </a:p>
          <a:p>
            <a:pPr defTabSz="820738">
              <a:spcBef>
                <a:spcPct val="50000"/>
              </a:spcBef>
            </a:pPr>
            <a:r>
              <a:rPr lang="ja-JP" altLang="en-US" sz="2500" b="1">
                <a:latin typeface="Times New Roman" pitchFamily="18" charset="0"/>
              </a:rPr>
              <a:t>それは、単なるビジネスなのです。</a:t>
            </a:r>
          </a:p>
        </p:txBody>
      </p:sp>
      <p:sp>
        <p:nvSpPr>
          <p:cNvPr id="231427" name="Text Box 4"/>
          <p:cNvSpPr txBox="1">
            <a:spLocks noChangeArrowheads="1"/>
          </p:cNvSpPr>
          <p:nvPr/>
        </p:nvSpPr>
        <p:spPr bwMode="auto">
          <a:xfrm>
            <a:off x="900113" y="6346825"/>
            <a:ext cx="4683125" cy="463550"/>
          </a:xfrm>
          <a:prstGeom prst="rect">
            <a:avLst/>
          </a:prstGeom>
          <a:noFill/>
          <a:ln w="22225">
            <a:noFill/>
            <a:miter lim="800000"/>
            <a:headEnd/>
            <a:tailEnd/>
          </a:ln>
        </p:spPr>
        <p:txBody>
          <a:bodyPr lIns="82048" tIns="41025" rIns="82048" bIns="41025">
            <a:spAutoFit/>
          </a:bodyPr>
          <a:lstStyle/>
          <a:p>
            <a:pPr defTabSz="820738">
              <a:spcBef>
                <a:spcPct val="50000"/>
              </a:spcBef>
            </a:pPr>
            <a:r>
              <a:rPr lang="en-US" altLang="ja-JP" sz="2500" b="1">
                <a:latin typeface="Times New Roman" pitchFamily="18" charset="0"/>
              </a:rPr>
              <a:t>BBC</a:t>
            </a:r>
            <a:r>
              <a:rPr lang="ja-JP" altLang="en-US" sz="2500" b="1">
                <a:latin typeface="Times New Roman" pitchFamily="18" charset="0"/>
              </a:rPr>
              <a:t>放送「タバコ戦争」より</a:t>
            </a:r>
          </a:p>
        </p:txBody>
      </p:sp>
      <p:sp>
        <p:nvSpPr>
          <p:cNvPr id="231428" name="Text Box 5"/>
          <p:cNvSpPr txBox="1">
            <a:spLocks noChangeArrowheads="1"/>
          </p:cNvSpPr>
          <p:nvPr/>
        </p:nvSpPr>
        <p:spPr bwMode="auto">
          <a:xfrm>
            <a:off x="1108075" y="941388"/>
            <a:ext cx="4641850" cy="569912"/>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3200" b="1">
                <a:latin typeface="Times New Roman" pitchFamily="18" charset="0"/>
              </a:rPr>
              <a:t>中学生ぐらいをねらえ</a:t>
            </a:r>
          </a:p>
        </p:txBody>
      </p:sp>
      <p:pic>
        <p:nvPicPr>
          <p:cNvPr id="261128" name="CMtarget.mpg">
            <a:hlinkClick r:id="" action="ppaction://media"/>
          </p:cNvPr>
          <p:cNvPicPr>
            <a:picLocks noGrp="1" noRot="1" noChangeAspect="1" noChangeArrowheads="1"/>
          </p:cNvPicPr>
          <p:nvPr>
            <p:ph idx="1"/>
            <a:videoFile r:link="rId1"/>
          </p:nvPr>
        </p:nvPicPr>
        <p:blipFill>
          <a:blip r:embed="rId3" cstate="print"/>
          <a:srcRect/>
          <a:stretch>
            <a:fillRect/>
          </a:stretch>
        </p:blipFill>
        <p:spPr>
          <a:xfrm>
            <a:off x="0" y="1557338"/>
            <a:ext cx="6948488" cy="47371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11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61128"/>
                                        </p:tgtEl>
                                      </p:cBhvr>
                                    </p:cmd>
                                  </p:childTnLst>
                                </p:cTn>
                              </p:par>
                            </p:childTnLst>
                          </p:cTn>
                        </p:par>
                      </p:childTnLst>
                    </p:cTn>
                  </p:par>
                </p:childTnLst>
              </p:cTn>
              <p:nextCondLst>
                <p:cond evt="onClick" delay="0">
                  <p:tgtEl>
                    <p:spTgt spid="261128"/>
                  </p:tgtEl>
                </p:cond>
              </p:nextCondLst>
            </p:seq>
            <p:video>
              <p:cMediaNode>
                <p:cTn id="7" fill="hold" display="0">
                  <p:stCondLst>
                    <p:cond delay="indefinite"/>
                  </p:stCondLst>
                  <p:endCondLst>
                    <p:cond evt="onNext" delay="0">
                      <p:tgtEl>
                        <p:sldTgt/>
                      </p:tgtEl>
                    </p:cond>
                    <p:cond evt="onPrev" delay="0">
                      <p:tgtEl>
                        <p:sldTgt/>
                      </p:tgtEl>
                    </p:cond>
                  </p:endCondLst>
                </p:cTn>
                <p:tgtEl>
                  <p:spTgt spid="26112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46" name="Object 2"/>
          <p:cNvGraphicFramePr>
            <a:graphicFrameLocks noChangeAspect="1"/>
          </p:cNvGraphicFramePr>
          <p:nvPr/>
        </p:nvGraphicFramePr>
        <p:xfrm>
          <a:off x="2216150" y="941388"/>
          <a:ext cx="5792788" cy="4532312"/>
        </p:xfrm>
        <a:graphic>
          <a:graphicData uri="http://schemas.openxmlformats.org/presentationml/2006/ole">
            <p:oleObj spid="_x0000_s262146" name="Photo Editor Photo" r:id="rId3" imgW="2857899" imgH="2419048" progId="">
              <p:embed/>
            </p:oleObj>
          </a:graphicData>
        </a:graphic>
      </p:graphicFrame>
      <p:sp>
        <p:nvSpPr>
          <p:cNvPr id="262147" name="Rectangle 3"/>
          <p:cNvSpPr>
            <a:spLocks noChangeArrowheads="1"/>
          </p:cNvSpPr>
          <p:nvPr/>
        </p:nvSpPr>
        <p:spPr bwMode="auto">
          <a:xfrm>
            <a:off x="2057400" y="1447800"/>
            <a:ext cx="1905000" cy="457200"/>
          </a:xfrm>
          <a:prstGeom prst="rect">
            <a:avLst/>
          </a:prstGeom>
          <a:noFill/>
          <a:ln w="9525">
            <a:noFill/>
            <a:miter lim="800000"/>
            <a:headEnd/>
            <a:tailEnd/>
          </a:ln>
        </p:spPr>
        <p:txBody>
          <a:bodyPr lIns="91429" tIns="45714" rIns="91429" bIns="45714">
            <a:spAutoFit/>
          </a:bodyPr>
          <a:lstStyle/>
          <a:p>
            <a:r>
              <a:rPr lang="en-US" altLang="ja-JP" sz="2400">
                <a:latin typeface="Times New Roman" pitchFamily="18" charset="0"/>
              </a:rPr>
              <a:t>1998</a:t>
            </a:r>
            <a:r>
              <a:rPr lang="ja-JP" altLang="en-US" sz="2400">
                <a:latin typeface="Times New Roman" pitchFamily="18" charset="0"/>
              </a:rPr>
              <a:t>年</a:t>
            </a:r>
            <a:r>
              <a:rPr lang="en-US" altLang="ja-JP" sz="2400">
                <a:latin typeface="Times New Roman" pitchFamily="18" charset="0"/>
              </a:rPr>
              <a:t>07</a:t>
            </a:r>
            <a:r>
              <a:rPr lang="ja-JP" altLang="en-US" sz="2400">
                <a:latin typeface="Times New Roman" pitchFamily="18" charset="0"/>
              </a:rPr>
              <a:t>月 </a:t>
            </a:r>
          </a:p>
        </p:txBody>
      </p:sp>
      <p:sp>
        <p:nvSpPr>
          <p:cNvPr id="262148" name="Rectangle 4"/>
          <p:cNvSpPr>
            <a:spLocks noChangeArrowheads="1"/>
          </p:cNvSpPr>
          <p:nvPr/>
        </p:nvSpPr>
        <p:spPr bwMode="auto">
          <a:xfrm>
            <a:off x="228600" y="3654425"/>
            <a:ext cx="3886200" cy="3100388"/>
          </a:xfrm>
          <a:prstGeom prst="rect">
            <a:avLst/>
          </a:prstGeom>
          <a:solidFill>
            <a:schemeClr val="bg1"/>
          </a:solidFill>
          <a:ln w="9525">
            <a:noFill/>
            <a:miter lim="800000"/>
            <a:headEnd/>
            <a:tailEnd/>
          </a:ln>
        </p:spPr>
        <p:txBody>
          <a:bodyPr lIns="91429" tIns="45714" rIns="91429" bIns="45714">
            <a:spAutoFit/>
          </a:bodyPr>
          <a:lstStyle/>
          <a:p>
            <a:r>
              <a:rPr lang="ja-JP" altLang="en-US" sz="2900" b="1">
                <a:latin typeface="Times New Roman" pitchFamily="18" charset="0"/>
              </a:rPr>
              <a:t>未成年者の喫煙防止は、基本的には</a:t>
            </a:r>
            <a:r>
              <a:rPr lang="ja-JP" altLang="en-US" sz="2900" b="1">
                <a:solidFill>
                  <a:srgbClr val="FF3300"/>
                </a:solidFill>
                <a:latin typeface="Times New Roman" pitchFamily="18" charset="0"/>
              </a:rPr>
              <a:t>家庭教育をはじめとする関係各方面の努力によって解決しなければならない問題である</a:t>
            </a:r>
            <a:r>
              <a:rPr lang="en-US" altLang="ja-JP" sz="2900" b="1">
                <a:solidFill>
                  <a:srgbClr val="FF3300"/>
                </a:solidFill>
                <a:latin typeface="Times New Roman" pitchFamily="18" charset="0"/>
              </a:rPr>
              <a:t>…</a:t>
            </a:r>
          </a:p>
          <a:p>
            <a:r>
              <a:rPr lang="en-US" altLang="ja-JP" sz="2900" b="1">
                <a:latin typeface="Times New Roman" pitchFamily="18" charset="0"/>
              </a:rPr>
              <a:t>JT</a:t>
            </a:r>
            <a:r>
              <a:rPr lang="ja-JP" altLang="en-US" sz="2900" b="1">
                <a:latin typeface="Times New Roman" pitchFamily="18" charset="0"/>
              </a:rPr>
              <a:t>ニュースリリースより</a:t>
            </a:r>
          </a:p>
        </p:txBody>
      </p:sp>
      <p:sp>
        <p:nvSpPr>
          <p:cNvPr id="262149" name="Text Box 5"/>
          <p:cNvSpPr txBox="1">
            <a:spLocks noChangeArrowheads="1"/>
          </p:cNvSpPr>
          <p:nvPr/>
        </p:nvSpPr>
        <p:spPr bwMode="auto">
          <a:xfrm>
            <a:off x="-17463" y="0"/>
            <a:ext cx="9069388" cy="982663"/>
          </a:xfrm>
          <a:prstGeom prst="rect">
            <a:avLst/>
          </a:prstGeom>
          <a:solidFill>
            <a:srgbClr val="FFFF00"/>
          </a:solidFill>
          <a:ln w="38100">
            <a:solidFill>
              <a:srgbClr val="FF0066"/>
            </a:solidFill>
            <a:miter lim="800000"/>
            <a:headEnd/>
            <a:tailEnd/>
          </a:ln>
        </p:spPr>
        <p:txBody>
          <a:bodyPr wrap="none" lIns="91429" tIns="45714" rIns="91429" bIns="45714">
            <a:spAutoFit/>
          </a:bodyPr>
          <a:lstStyle/>
          <a:p>
            <a:pPr algn="ctr"/>
            <a:r>
              <a:rPr lang="ja-JP" altLang="en-US" sz="2900" b="1">
                <a:latin typeface="Times New Roman" pitchFamily="18" charset="0"/>
              </a:rPr>
              <a:t>未成年者の喫煙は、家庭教育に問題があると主張をする</a:t>
            </a:r>
          </a:p>
          <a:p>
            <a:pPr algn="ctr"/>
            <a:r>
              <a:rPr lang="en-US" altLang="ja-JP" sz="2900" b="1">
                <a:latin typeface="Times New Roman" pitchFamily="18" charset="0"/>
              </a:rPr>
              <a:t>JT</a:t>
            </a:r>
            <a:r>
              <a:rPr lang="ja-JP" altLang="en-US" sz="2900" b="1">
                <a:latin typeface="Times New Roman" pitchFamily="18" charset="0"/>
              </a:rPr>
              <a:t>の未成年喫煙防止キャンペーン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62149"/>
                                        </p:tgtEl>
                                        <p:attrNameLst>
                                          <p:attrName>style.visibility</p:attrName>
                                        </p:attrNameLst>
                                      </p:cBhvr>
                                      <p:to>
                                        <p:strVal val="visible"/>
                                      </p:to>
                                    </p:set>
                                    <p:anim calcmode="lin" valueType="num">
                                      <p:cBhvr>
                                        <p:cTn id="7" dur="500" fill="hold"/>
                                        <p:tgtEl>
                                          <p:spTgt spid="262149"/>
                                        </p:tgtEl>
                                        <p:attrNameLst>
                                          <p:attrName>ppt_w</p:attrName>
                                        </p:attrNameLst>
                                      </p:cBhvr>
                                      <p:tavLst>
                                        <p:tav tm="0">
                                          <p:val>
                                            <p:fltVal val="0"/>
                                          </p:val>
                                        </p:tav>
                                        <p:tav tm="100000">
                                          <p:val>
                                            <p:strVal val="#ppt_w"/>
                                          </p:val>
                                        </p:tav>
                                      </p:tavLst>
                                    </p:anim>
                                    <p:anim calcmode="lin" valueType="num">
                                      <p:cBhvr>
                                        <p:cTn id="8" dur="500" fill="hold"/>
                                        <p:tgtEl>
                                          <p:spTgt spid="262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69" name="Rectangle 2"/>
          <p:cNvSpPr>
            <a:spLocks noGrp="1" noChangeArrowheads="1"/>
          </p:cNvSpPr>
          <p:nvPr>
            <p:ph type="ctrTitle"/>
          </p:nvPr>
        </p:nvSpPr>
        <p:spPr>
          <a:xfrm>
            <a:off x="692150" y="1209675"/>
            <a:ext cx="7759700" cy="1143000"/>
          </a:xfrm>
        </p:spPr>
        <p:txBody>
          <a:bodyPr/>
          <a:lstStyle/>
          <a:p>
            <a:pPr eaLnBrk="1" hangingPunct="1"/>
            <a:r>
              <a:rPr lang="ja-JP" altLang="en-US" sz="8800" b="1" smtClean="0"/>
              <a:t>衝撃的事実</a:t>
            </a:r>
          </a:p>
        </p:txBody>
      </p:sp>
      <p:sp>
        <p:nvSpPr>
          <p:cNvPr id="263171" name="Rectangle 3"/>
          <p:cNvSpPr>
            <a:spLocks noGrp="1" noChangeArrowheads="1"/>
          </p:cNvSpPr>
          <p:nvPr>
            <p:ph type="subTitle" idx="1"/>
          </p:nvPr>
        </p:nvSpPr>
        <p:spPr>
          <a:xfrm>
            <a:off x="415925" y="3429000"/>
            <a:ext cx="8104188" cy="1008063"/>
          </a:xfrm>
        </p:spPr>
        <p:txBody>
          <a:bodyPr/>
          <a:lstStyle/>
          <a:p>
            <a:pPr eaLnBrk="1" hangingPunct="1"/>
            <a:r>
              <a:rPr lang="ja-JP" altLang="en-US" sz="5400" b="1" smtClean="0"/>
              <a:t>大人はタバコを吸わない</a:t>
            </a:r>
            <a:r>
              <a:rPr lang="en-US" altLang="ja-JP" sz="5400" b="1" smtClean="0"/>
              <a:t>!!!</a:t>
            </a:r>
          </a:p>
        </p:txBody>
      </p:sp>
      <p:sp>
        <p:nvSpPr>
          <p:cNvPr id="263172" name="AutoShape 4"/>
          <p:cNvSpPr>
            <a:spLocks noChangeArrowheads="1"/>
          </p:cNvSpPr>
          <p:nvPr/>
        </p:nvSpPr>
        <p:spPr bwMode="auto">
          <a:xfrm>
            <a:off x="3117850" y="4706938"/>
            <a:ext cx="4710113" cy="739775"/>
          </a:xfrm>
          <a:prstGeom prst="wedgeEllipseCallout">
            <a:avLst>
              <a:gd name="adj1" fmla="val -42343"/>
              <a:gd name="adj2" fmla="val -112690"/>
            </a:avLst>
          </a:prstGeom>
          <a:noFill/>
          <a:ln w="22225">
            <a:solidFill>
              <a:schemeClr val="accent1"/>
            </a:solidFill>
            <a:miter lim="800000"/>
            <a:headEnd/>
            <a:tailEnd/>
          </a:ln>
        </p:spPr>
        <p:txBody>
          <a:bodyPr lIns="82058" tIns="41029" rIns="82058" bIns="41029"/>
          <a:lstStyle/>
          <a:p>
            <a:pPr algn="ctr" defTabSz="820738"/>
            <a:r>
              <a:rPr lang="ja-JP" altLang="en-US" sz="2200" b="1">
                <a:latin typeface="Times New Roman" pitchFamily="18" charset="0"/>
              </a:rPr>
              <a:t>喫煙防止教育のポイント</a:t>
            </a:r>
          </a:p>
        </p:txBody>
      </p:sp>
      <p:sp>
        <p:nvSpPr>
          <p:cNvPr id="2" name="Text Box 5"/>
          <p:cNvSpPr txBox="1">
            <a:spLocks noChangeArrowheads="1"/>
          </p:cNvSpPr>
          <p:nvPr/>
        </p:nvSpPr>
        <p:spPr bwMode="auto">
          <a:xfrm>
            <a:off x="4641850" y="5916613"/>
            <a:ext cx="4156075"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和歌山県教育委員会　北山敏和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3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3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P spid="26317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6" name="Rectangle 2"/>
          <p:cNvSpPr>
            <a:spLocks noGrp="1" noChangeArrowheads="1"/>
          </p:cNvSpPr>
          <p:nvPr>
            <p:ph type="title"/>
          </p:nvPr>
        </p:nvSpPr>
        <p:spPr>
          <a:xfrm>
            <a:off x="774700" y="0"/>
            <a:ext cx="7773988" cy="1143000"/>
          </a:xfrm>
        </p:spPr>
        <p:txBody>
          <a:bodyPr/>
          <a:lstStyle/>
          <a:p>
            <a:pPr eaLnBrk="1" hangingPunct="1"/>
            <a:r>
              <a:rPr lang="ja-JP" altLang="en-US" smtClean="0"/>
              <a:t>タバコ問題は</a:t>
            </a:r>
            <a:r>
              <a:rPr lang="en-US" altLang="ja-JP" smtClean="0"/>
              <a:t>10</a:t>
            </a:r>
            <a:r>
              <a:rPr lang="ja-JP" altLang="en-US" smtClean="0"/>
              <a:t>代の問題</a:t>
            </a:r>
          </a:p>
        </p:txBody>
      </p:sp>
      <p:graphicFrame>
        <p:nvGraphicFramePr>
          <p:cNvPr id="264195" name="Object 3"/>
          <p:cNvGraphicFramePr>
            <a:graphicFrameLocks noChangeAspect="1"/>
          </p:cNvGraphicFramePr>
          <p:nvPr>
            <p:ph type="chart" idx="1"/>
          </p:nvPr>
        </p:nvGraphicFramePr>
        <p:xfrm>
          <a:off x="709613" y="1433513"/>
          <a:ext cx="7759700" cy="5424487"/>
        </p:xfrm>
        <a:graphic>
          <a:graphicData uri="http://schemas.openxmlformats.org/presentationml/2006/ole">
            <p:oleObj spid="_x0000_s264195" name="グラフ" r:id="rId3" imgW="7762893" imgH="5429174" progId="MSGraph.Chart.8">
              <p:embed followColorScheme="full"/>
            </p:oleObj>
          </a:graphicData>
        </a:graphic>
      </p:graphicFrame>
      <p:sp>
        <p:nvSpPr>
          <p:cNvPr id="264197" name="Text Box 4"/>
          <p:cNvSpPr txBox="1">
            <a:spLocks noChangeArrowheads="1"/>
          </p:cNvSpPr>
          <p:nvPr/>
        </p:nvSpPr>
        <p:spPr bwMode="auto">
          <a:xfrm>
            <a:off x="3919538" y="6305550"/>
            <a:ext cx="3903662" cy="336550"/>
          </a:xfrm>
          <a:prstGeom prst="rect">
            <a:avLst/>
          </a:prstGeom>
          <a:noFill/>
          <a:ln w="9525">
            <a:noFill/>
            <a:miter lim="800000"/>
            <a:headEnd/>
            <a:tailEnd/>
          </a:ln>
        </p:spPr>
        <p:txBody>
          <a:bodyPr wrap="none" lIns="91429" tIns="45714" rIns="91429" bIns="45714">
            <a:spAutoFit/>
          </a:bodyPr>
          <a:lstStyle/>
          <a:p>
            <a:pPr algn="ctr"/>
            <a:r>
              <a:rPr lang="ja-JP" altLang="en-US" sz="1600" b="1">
                <a:latin typeface="Times New Roman" pitchFamily="18" charset="0"/>
              </a:rPr>
              <a:t>（日本赤十字社和歌山医療センター，</a:t>
            </a:r>
            <a:r>
              <a:rPr lang="en-US" altLang="ja-JP" sz="1600" b="1">
                <a:latin typeface="Times New Roman" pitchFamily="18" charset="0"/>
              </a:rPr>
              <a:t>2001</a:t>
            </a:r>
            <a:r>
              <a:rPr lang="ja-JP" altLang="en-US" sz="1600" b="1">
                <a:latin typeface="Times New Roman" pitchFamily="18" charset="0"/>
              </a:rPr>
              <a:t>）</a:t>
            </a:r>
          </a:p>
        </p:txBody>
      </p:sp>
      <p:sp>
        <p:nvSpPr>
          <p:cNvPr id="2" name="Text Box 5"/>
          <p:cNvSpPr txBox="1">
            <a:spLocks noChangeArrowheads="1"/>
          </p:cNvSpPr>
          <p:nvPr/>
        </p:nvSpPr>
        <p:spPr bwMode="auto">
          <a:xfrm>
            <a:off x="5334000" y="3713163"/>
            <a:ext cx="2643188" cy="1495425"/>
          </a:xfrm>
          <a:prstGeom prst="rect">
            <a:avLst/>
          </a:prstGeom>
          <a:noFill/>
          <a:ln w="9525">
            <a:solidFill>
              <a:schemeClr val="bg2"/>
            </a:solidFill>
            <a:miter lim="800000"/>
            <a:headEnd/>
            <a:tailEnd/>
          </a:ln>
        </p:spPr>
        <p:txBody>
          <a:bodyPr lIns="91429" tIns="45714" rIns="91429" bIns="45714">
            <a:spAutoFit/>
          </a:bodyPr>
          <a:lstStyle/>
          <a:p>
            <a:r>
              <a:rPr lang="ja-JP" altLang="en-US" sz="1800" b="1">
                <a:solidFill>
                  <a:schemeClr val="bg2"/>
                </a:solidFill>
                <a:latin typeface="Times New Roman" pitchFamily="18" charset="0"/>
              </a:rPr>
              <a:t>現在の喫煙者のうち</a:t>
            </a:r>
          </a:p>
          <a:p>
            <a:r>
              <a:rPr lang="ja-JP" altLang="en-US" sz="1800" b="1">
                <a:latin typeface="Times New Roman" pitchFamily="18" charset="0"/>
              </a:rPr>
              <a:t>　</a:t>
            </a:r>
            <a:r>
              <a:rPr lang="en-US" altLang="ja-JP" sz="1800" b="1">
                <a:solidFill>
                  <a:schemeClr val="bg2"/>
                </a:solidFill>
                <a:latin typeface="Times New Roman" pitchFamily="18" charset="0"/>
              </a:rPr>
              <a:t>20</a:t>
            </a:r>
            <a:r>
              <a:rPr lang="ja-JP" altLang="en-US" sz="1800" b="1">
                <a:solidFill>
                  <a:schemeClr val="bg2"/>
                </a:solidFill>
                <a:latin typeface="Times New Roman" pitchFamily="18" charset="0"/>
              </a:rPr>
              <a:t>歳までで</a:t>
            </a:r>
            <a:r>
              <a:rPr lang="ja-JP" altLang="en-US" sz="1800" b="1">
                <a:latin typeface="Times New Roman" pitchFamily="18" charset="0"/>
              </a:rPr>
              <a:t>　</a:t>
            </a:r>
            <a:r>
              <a:rPr lang="en-US" altLang="ja-JP" sz="2900" b="1">
                <a:solidFill>
                  <a:srgbClr val="FF0000"/>
                </a:solidFill>
                <a:latin typeface="Times New Roman" pitchFamily="18" charset="0"/>
              </a:rPr>
              <a:t>90%</a:t>
            </a:r>
          </a:p>
          <a:p>
            <a:r>
              <a:rPr lang="ja-JP" altLang="en-US" sz="1800" b="1">
                <a:latin typeface="Times New Roman" pitchFamily="18" charset="0"/>
              </a:rPr>
              <a:t>　</a:t>
            </a:r>
            <a:r>
              <a:rPr lang="en-US" altLang="ja-JP" sz="1800" b="1">
                <a:solidFill>
                  <a:schemeClr val="bg2"/>
                </a:solidFill>
                <a:latin typeface="Times New Roman" pitchFamily="18" charset="0"/>
              </a:rPr>
              <a:t>25</a:t>
            </a:r>
            <a:r>
              <a:rPr lang="ja-JP" altLang="en-US" sz="1800" b="1">
                <a:solidFill>
                  <a:schemeClr val="bg2"/>
                </a:solidFill>
                <a:latin typeface="Times New Roman" pitchFamily="18" charset="0"/>
              </a:rPr>
              <a:t>歳までで</a:t>
            </a:r>
            <a:r>
              <a:rPr lang="ja-JP" altLang="en-US" sz="1800" b="1">
                <a:latin typeface="Times New Roman" pitchFamily="18" charset="0"/>
              </a:rPr>
              <a:t>　</a:t>
            </a:r>
            <a:r>
              <a:rPr lang="en-US" altLang="ja-JP" sz="2900" b="1">
                <a:solidFill>
                  <a:srgbClr val="FF0000"/>
                </a:solidFill>
                <a:latin typeface="Times New Roman" pitchFamily="18" charset="0"/>
              </a:rPr>
              <a:t>98%</a:t>
            </a:r>
          </a:p>
          <a:p>
            <a:r>
              <a:rPr lang="ja-JP" altLang="en-US" sz="1800" b="1">
                <a:solidFill>
                  <a:schemeClr val="bg2"/>
                </a:solidFill>
                <a:latin typeface="Times New Roman" pitchFamily="18" charset="0"/>
              </a:rPr>
              <a:t>のひとが喫煙開始</a:t>
            </a:r>
            <a:r>
              <a:rPr lang="ja-JP" altLang="en-US" sz="1800" b="1">
                <a:latin typeface="Times New Roman" pitchFamily="18" charset="0"/>
              </a:rPr>
              <a:t>　</a:t>
            </a:r>
          </a:p>
        </p:txBody>
      </p:sp>
      <p:sp>
        <p:nvSpPr>
          <p:cNvPr id="264198" name="Line 6"/>
          <p:cNvSpPr>
            <a:spLocks noChangeShapeType="1"/>
          </p:cNvSpPr>
          <p:nvPr/>
        </p:nvSpPr>
        <p:spPr bwMode="auto">
          <a:xfrm flipV="1">
            <a:off x="5021263" y="2033588"/>
            <a:ext cx="0" cy="3765550"/>
          </a:xfrm>
          <a:prstGeom prst="line">
            <a:avLst/>
          </a:prstGeom>
          <a:noFill/>
          <a:ln w="9525">
            <a:solidFill>
              <a:schemeClr val="tx1"/>
            </a:solidFill>
            <a:prstDash val="sysDot"/>
            <a:round/>
            <a:headEnd/>
            <a:tailEnd/>
          </a:ln>
        </p:spPr>
        <p:txBody>
          <a:bodyPr wrap="none" anchor="ctr"/>
          <a:lstStyle/>
          <a:p>
            <a:endParaRPr lang="ja-JP" altLang="en-US"/>
          </a:p>
        </p:txBody>
      </p:sp>
      <p:sp>
        <p:nvSpPr>
          <p:cNvPr id="264199" name="Line 7"/>
          <p:cNvSpPr>
            <a:spLocks noChangeShapeType="1"/>
          </p:cNvSpPr>
          <p:nvPr/>
        </p:nvSpPr>
        <p:spPr bwMode="auto">
          <a:xfrm flipH="1">
            <a:off x="1627188" y="2093913"/>
            <a:ext cx="3382962" cy="0"/>
          </a:xfrm>
          <a:prstGeom prst="line">
            <a:avLst/>
          </a:prstGeom>
          <a:noFill/>
          <a:ln w="9525">
            <a:solidFill>
              <a:schemeClr val="tx1"/>
            </a:solidFill>
            <a:prstDash val="sysDot"/>
            <a:round/>
            <a:headEnd/>
            <a:tailEnd/>
          </a:ln>
        </p:spPr>
        <p:txBody>
          <a:bodyPr wrap="none" anchor="ctr"/>
          <a:lstStyle/>
          <a:p>
            <a:endParaRPr lang="ja-JP" altLang="en-US"/>
          </a:p>
        </p:txBody>
      </p:sp>
      <p:sp>
        <p:nvSpPr>
          <p:cNvPr id="264200" name="Rectangle 8"/>
          <p:cNvSpPr>
            <a:spLocks noChangeArrowheads="1"/>
          </p:cNvSpPr>
          <p:nvPr/>
        </p:nvSpPr>
        <p:spPr bwMode="auto">
          <a:xfrm>
            <a:off x="2543175" y="2093913"/>
            <a:ext cx="2511425" cy="3822700"/>
          </a:xfrm>
          <a:prstGeom prst="rect">
            <a:avLst/>
          </a:prstGeom>
          <a:noFill/>
          <a:ln w="38100">
            <a:solidFill>
              <a:srgbClr val="FF0066"/>
            </a:solidFill>
            <a:prstDash val="sysDot"/>
            <a:miter lim="800000"/>
            <a:headEnd/>
            <a:tailEnd/>
          </a:ln>
        </p:spPr>
        <p:txBody>
          <a:bodyPr wrap="none" anchor="ctr"/>
          <a:lstStyle/>
          <a:p>
            <a:endParaRPr lang="ja-JP" altLang="en-US"/>
          </a:p>
        </p:txBody>
      </p:sp>
      <p:sp>
        <p:nvSpPr>
          <p:cNvPr id="264202" name="Text Box 9"/>
          <p:cNvSpPr txBox="1">
            <a:spLocks noChangeArrowheads="1"/>
          </p:cNvSpPr>
          <p:nvPr/>
        </p:nvSpPr>
        <p:spPr bwMode="auto">
          <a:xfrm>
            <a:off x="4000500" y="1314450"/>
            <a:ext cx="1717675" cy="396875"/>
          </a:xfrm>
          <a:prstGeom prst="rect">
            <a:avLst/>
          </a:prstGeom>
          <a:noFill/>
          <a:ln w="9525">
            <a:noFill/>
            <a:miter lim="800000"/>
            <a:headEnd/>
            <a:tailEnd/>
          </a:ln>
        </p:spPr>
        <p:txBody>
          <a:bodyPr wrap="none" lIns="91429" tIns="45714" rIns="91429" bIns="45714">
            <a:spAutoFit/>
          </a:bodyPr>
          <a:lstStyle/>
          <a:p>
            <a:pPr algn="ctr"/>
            <a:r>
              <a:rPr lang="ja-JP" altLang="en-US" sz="2000" b="1">
                <a:latin typeface="Times New Roman" pitchFamily="18" charset="0"/>
              </a:rPr>
              <a:t>喫煙開始年齢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ipe(left)">
                                      <p:cBhvr>
                                        <p:cTn id="7" dur="500"/>
                                        <p:tgtEl>
                                          <p:spTgt spid="26419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64198"/>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499"/>
                                          </p:stCondLst>
                                        </p:cTn>
                                        <p:tgtEl>
                                          <p:spTgt spid="26419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264200"/>
                                        </p:tgtEl>
                                        <p:attrNameLst>
                                          <p:attrName>style.visibility</p:attrName>
                                        </p:attrNameLst>
                                      </p:cBhvr>
                                      <p:to>
                                        <p:strVal val="visible"/>
                                      </p:to>
                                    </p:set>
                                    <p:animEffect transition="in" filter="strips(upRight)">
                                      <p:cBhvr>
                                        <p:cTn id="21" dur="500"/>
                                        <p:tgtEl>
                                          <p:spTgt spid="264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64195" grpId="0" animBg="0"/>
      <p:bldP spid="2" grpId="0" animBg="1" autoUpdateAnimBg="0"/>
      <p:bldP spid="264198" grpId="0" animBg="1"/>
      <p:bldP spid="264199" grpId="0" animBg="1"/>
      <p:bldP spid="26420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9010" name="Object 2"/>
          <p:cNvGraphicFramePr>
            <a:graphicFrameLocks noChangeAspect="1"/>
          </p:cNvGraphicFramePr>
          <p:nvPr/>
        </p:nvGraphicFramePr>
        <p:xfrm>
          <a:off x="539750" y="1052513"/>
          <a:ext cx="7753350" cy="4589462"/>
        </p:xfrm>
        <a:graphic>
          <a:graphicData uri="http://schemas.openxmlformats.org/presentationml/2006/ole">
            <p:oleObj spid="_x0000_s299010" name="ワークシート" r:id="rId3" imgW="3095755" imgH="1895474" progId="Excel.Sheet.8">
              <p:embed/>
            </p:oleObj>
          </a:graphicData>
        </a:graphic>
      </p:graphicFrame>
      <p:sp>
        <p:nvSpPr>
          <p:cNvPr id="299011" name="Text Box 3"/>
          <p:cNvSpPr txBox="1">
            <a:spLocks noChangeArrowheads="1"/>
          </p:cNvSpPr>
          <p:nvPr/>
        </p:nvSpPr>
        <p:spPr bwMode="auto">
          <a:xfrm>
            <a:off x="1954213" y="315913"/>
            <a:ext cx="5380037" cy="693737"/>
          </a:xfrm>
          <a:prstGeom prst="rect">
            <a:avLst/>
          </a:prstGeom>
          <a:noFill/>
          <a:ln w="12700" cap="sq">
            <a:noFill/>
            <a:miter lim="800000"/>
            <a:headEnd type="none" w="sm" len="sm"/>
            <a:tailEnd type="none" w="sm" len="sm"/>
          </a:ln>
          <a:effectLst/>
        </p:spPr>
        <p:txBody>
          <a:bodyPr wrap="none" lIns="91429" tIns="45714" rIns="91429" bIns="45714">
            <a:spAutoFit/>
          </a:bodyPr>
          <a:lstStyle/>
          <a:p>
            <a:pPr>
              <a:defRPr/>
            </a:pPr>
            <a:r>
              <a:rPr lang="en-US" altLang="ja-JP" sz="4000">
                <a:effectLst>
                  <a:outerShdw blurRad="38100" dist="38100" dir="2700000" algn="tl">
                    <a:srgbClr val="C0C0C0"/>
                  </a:outerShdw>
                </a:effectLst>
                <a:latin typeface="Times New Roman" pitchFamily="18" charset="0"/>
                <a:ea typeface="ＤＦ特太ゴシック体" pitchFamily="49" charset="-128"/>
              </a:rPr>
              <a:t>10</a:t>
            </a:r>
            <a:r>
              <a:rPr lang="ja-JP" altLang="en-US" sz="4000">
                <a:effectLst>
                  <a:outerShdw blurRad="38100" dist="38100" dir="2700000" algn="tl">
                    <a:srgbClr val="C0C0C0"/>
                  </a:outerShdw>
                </a:effectLst>
                <a:latin typeface="Times New Roman" pitchFamily="18" charset="0"/>
                <a:ea typeface="ＤＦ特太ゴシック体" pitchFamily="49" charset="-128"/>
              </a:rPr>
              <a:t>万人あたりの危険率</a:t>
            </a:r>
          </a:p>
        </p:txBody>
      </p:sp>
      <p:sp>
        <p:nvSpPr>
          <p:cNvPr id="299012" name="AutoShape 4"/>
          <p:cNvSpPr>
            <a:spLocks noChangeArrowheads="1"/>
          </p:cNvSpPr>
          <p:nvPr/>
        </p:nvSpPr>
        <p:spPr bwMode="auto">
          <a:xfrm>
            <a:off x="0" y="1522413"/>
            <a:ext cx="381000" cy="381000"/>
          </a:xfrm>
          <a:prstGeom prst="star5">
            <a:avLst/>
          </a:prstGeom>
          <a:solidFill>
            <a:schemeClr val="hlink"/>
          </a:solidFill>
          <a:ln w="12700" cap="sq">
            <a:solidFill>
              <a:schemeClr val="tx1"/>
            </a:solidFill>
            <a:miter lim="800000"/>
            <a:headEnd type="none" w="sm" len="sm"/>
            <a:tailEnd type="none" w="sm" len="sm"/>
          </a:ln>
          <a:effectLst/>
        </p:spPr>
        <p:txBody>
          <a:bodyPr wrap="none" lIns="91429" tIns="45714" rIns="91429" bIns="45714" anchor="ctr"/>
          <a:lstStyle/>
          <a:p>
            <a:pPr algn="ctr">
              <a:defRPr/>
            </a:pPr>
            <a:endParaRPr lang="ja-JP" altLang="ja-JP" sz="2400">
              <a:solidFill>
                <a:schemeClr val="hlink"/>
              </a:solidFill>
              <a:latin typeface="Times New Roman" pitchFamily="18" charset="0"/>
            </a:endParaRPr>
          </a:p>
        </p:txBody>
      </p:sp>
      <p:sp>
        <p:nvSpPr>
          <p:cNvPr id="299013" name="AutoShape 5"/>
          <p:cNvSpPr>
            <a:spLocks noChangeArrowheads="1"/>
          </p:cNvSpPr>
          <p:nvPr/>
        </p:nvSpPr>
        <p:spPr bwMode="auto">
          <a:xfrm>
            <a:off x="0" y="2286000"/>
            <a:ext cx="381000" cy="381000"/>
          </a:xfrm>
          <a:prstGeom prst="star5">
            <a:avLst/>
          </a:prstGeom>
          <a:solidFill>
            <a:schemeClr val="hlink"/>
          </a:solidFill>
          <a:ln w="12700" cap="sq">
            <a:solidFill>
              <a:schemeClr val="tx1"/>
            </a:solidFill>
            <a:miter lim="800000"/>
            <a:headEnd type="none" w="sm" len="sm"/>
            <a:tailEnd type="none" w="sm" len="sm"/>
          </a:ln>
          <a:effectLst/>
        </p:spPr>
        <p:txBody>
          <a:bodyPr wrap="none" lIns="91429" tIns="45714" rIns="91429" bIns="45714" anchor="ctr"/>
          <a:lstStyle/>
          <a:p>
            <a:pPr algn="ctr">
              <a:defRPr/>
            </a:pPr>
            <a:endParaRPr lang="ja-JP" altLang="ja-JP" sz="2400">
              <a:solidFill>
                <a:schemeClr val="hlink"/>
              </a:solidFill>
              <a:latin typeface="Times New Roman" pitchFamily="18" charset="0"/>
            </a:endParaRPr>
          </a:p>
        </p:txBody>
      </p:sp>
      <p:sp>
        <p:nvSpPr>
          <p:cNvPr id="299014" name="AutoShape 6"/>
          <p:cNvSpPr>
            <a:spLocks noChangeArrowheads="1"/>
          </p:cNvSpPr>
          <p:nvPr/>
        </p:nvSpPr>
        <p:spPr bwMode="auto">
          <a:xfrm>
            <a:off x="6797675" y="1522413"/>
            <a:ext cx="381000" cy="381000"/>
          </a:xfrm>
          <a:prstGeom prst="star5">
            <a:avLst/>
          </a:prstGeom>
          <a:solidFill>
            <a:schemeClr val="hlink"/>
          </a:solidFill>
          <a:ln w="12700" cap="sq">
            <a:solidFill>
              <a:schemeClr val="tx1"/>
            </a:solidFill>
            <a:miter lim="800000"/>
            <a:headEnd type="none" w="sm" len="sm"/>
            <a:tailEnd type="none" w="sm" len="sm"/>
          </a:ln>
          <a:effectLst/>
        </p:spPr>
        <p:txBody>
          <a:bodyPr wrap="none" lIns="91429" tIns="45714" rIns="91429" bIns="45714" anchor="ctr"/>
          <a:lstStyle/>
          <a:p>
            <a:pPr algn="ctr">
              <a:defRPr/>
            </a:pPr>
            <a:endParaRPr lang="ja-JP" altLang="ja-JP" sz="2400">
              <a:solidFill>
                <a:schemeClr val="hlink"/>
              </a:solidFill>
              <a:latin typeface="Times New Roman" pitchFamily="18" charset="0"/>
            </a:endParaRPr>
          </a:p>
        </p:txBody>
      </p:sp>
      <p:sp>
        <p:nvSpPr>
          <p:cNvPr id="299015" name="AutoShape 7"/>
          <p:cNvSpPr>
            <a:spLocks noChangeArrowheads="1"/>
          </p:cNvSpPr>
          <p:nvPr/>
        </p:nvSpPr>
        <p:spPr bwMode="auto">
          <a:xfrm>
            <a:off x="6797675" y="2411413"/>
            <a:ext cx="381000" cy="381000"/>
          </a:xfrm>
          <a:prstGeom prst="star5">
            <a:avLst/>
          </a:prstGeom>
          <a:solidFill>
            <a:schemeClr val="hlink"/>
          </a:solidFill>
          <a:ln w="12700" cap="sq">
            <a:solidFill>
              <a:schemeClr val="tx1"/>
            </a:solidFill>
            <a:miter lim="800000"/>
            <a:headEnd type="none" w="sm" len="sm"/>
            <a:tailEnd type="none" w="sm" len="sm"/>
          </a:ln>
          <a:effectLst/>
        </p:spPr>
        <p:txBody>
          <a:bodyPr wrap="none" lIns="91429" tIns="45714" rIns="91429" bIns="45714" anchor="ctr"/>
          <a:lstStyle/>
          <a:p>
            <a:pPr algn="ctr">
              <a:defRPr/>
            </a:pPr>
            <a:endParaRPr lang="ja-JP" altLang="ja-JP" sz="2400">
              <a:solidFill>
                <a:schemeClr val="hlink"/>
              </a:solidFill>
              <a:latin typeface="Times New Roman" pitchFamily="18" charset="0"/>
            </a:endParaRPr>
          </a:p>
        </p:txBody>
      </p:sp>
      <p:sp>
        <p:nvSpPr>
          <p:cNvPr id="299016" name="Text Box 8"/>
          <p:cNvSpPr txBox="1">
            <a:spLocks noChangeArrowheads="1"/>
          </p:cNvSpPr>
          <p:nvPr/>
        </p:nvSpPr>
        <p:spPr bwMode="auto">
          <a:xfrm>
            <a:off x="1403350" y="5970588"/>
            <a:ext cx="7358063" cy="75247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深川市立総合病院　松崎道幸（カリフォルニア州環境保護庁「環境タバコ煙曝露のもたらす健康影響」 </a:t>
            </a:r>
            <a:r>
              <a:rPr lang="en-US" altLang="ja-JP" sz="2200" b="1">
                <a:latin typeface="Times New Roman" pitchFamily="18" charset="0"/>
              </a:rPr>
              <a:t>1997</a:t>
            </a:r>
            <a:r>
              <a:rPr lang="ja-JP" altLang="en-US" sz="2200" b="1">
                <a:latin typeface="Times New Roman" pitchFamily="18" charset="0"/>
              </a:rPr>
              <a:t>年</a:t>
            </a:r>
            <a:r>
              <a:rPr lang="en-US" altLang="ja-JP" sz="2200" b="1">
                <a:latin typeface="Times New Roman" pitchFamily="18" charset="0"/>
              </a:rPr>
              <a:t>2</a:t>
            </a:r>
            <a:r>
              <a:rPr lang="ja-JP" altLang="en-US" sz="2200" b="1">
                <a:latin typeface="Times New Roman" pitchFamily="18" charset="0"/>
              </a:rPr>
              <a:t>月より）</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descr="20060604_0"/>
          <p:cNvPicPr>
            <a:picLocks noChangeAspect="1" noChangeArrowheads="1"/>
          </p:cNvPicPr>
          <p:nvPr/>
        </p:nvPicPr>
        <p:blipFill>
          <a:blip r:embed="rId2" cstate="print"/>
          <a:srcRect/>
          <a:stretch>
            <a:fillRect/>
          </a:stretch>
        </p:blipFill>
        <p:spPr bwMode="auto">
          <a:xfrm>
            <a:off x="755650" y="836613"/>
            <a:ext cx="5545138" cy="4159250"/>
          </a:xfrm>
          <a:prstGeom prst="rect">
            <a:avLst/>
          </a:prstGeom>
          <a:noFill/>
          <a:ln w="9525">
            <a:noFill/>
            <a:miter lim="800000"/>
            <a:headEnd/>
            <a:tailEnd/>
          </a:ln>
        </p:spPr>
      </p:pic>
      <p:sp>
        <p:nvSpPr>
          <p:cNvPr id="294916" name="Text Box 4"/>
          <p:cNvSpPr txBox="1">
            <a:spLocks noChangeArrowheads="1"/>
          </p:cNvSpPr>
          <p:nvPr/>
        </p:nvSpPr>
        <p:spPr bwMode="auto">
          <a:xfrm>
            <a:off x="3492500" y="981075"/>
            <a:ext cx="2303463" cy="2289175"/>
          </a:xfrm>
          <a:prstGeom prst="rect">
            <a:avLst/>
          </a:prstGeom>
          <a:solidFill>
            <a:schemeClr val="bg1"/>
          </a:solidFill>
          <a:ln w="9525">
            <a:noFill/>
            <a:miter lim="800000"/>
            <a:headEnd/>
            <a:tailEnd/>
          </a:ln>
        </p:spPr>
        <p:txBody>
          <a:bodyPr>
            <a:spAutoFit/>
          </a:bodyPr>
          <a:lstStyle/>
          <a:p>
            <a:pPr>
              <a:spcBef>
                <a:spcPct val="50000"/>
              </a:spcBef>
            </a:pPr>
            <a:r>
              <a:rPr lang="ja-JP" altLang="en-US" sz="3600">
                <a:solidFill>
                  <a:srgbClr val="008000"/>
                </a:solidFill>
                <a:ea typeface="AR P丸ゴシック体M" pitchFamily="50" charset="-128"/>
              </a:rPr>
              <a:t>迷惑に</a:t>
            </a:r>
            <a:br>
              <a:rPr lang="ja-JP" altLang="en-US" sz="3600">
                <a:solidFill>
                  <a:srgbClr val="008000"/>
                </a:solidFill>
                <a:ea typeface="AR P丸ゴシック体M" pitchFamily="50" charset="-128"/>
              </a:rPr>
            </a:br>
            <a:r>
              <a:rPr lang="ja-JP" altLang="en-US" sz="3600">
                <a:solidFill>
                  <a:srgbClr val="008000"/>
                </a:solidFill>
                <a:ea typeface="AR P丸ゴシック体M" pitchFamily="50" charset="-128"/>
              </a:rPr>
              <a:t>気づけば</a:t>
            </a:r>
            <a:br>
              <a:rPr lang="ja-JP" altLang="en-US" sz="3600">
                <a:solidFill>
                  <a:srgbClr val="008000"/>
                </a:solidFill>
                <a:ea typeface="AR P丸ゴシック体M" pitchFamily="50" charset="-128"/>
              </a:rPr>
            </a:br>
            <a:r>
              <a:rPr lang="ja-JP" altLang="en-US" sz="3600">
                <a:solidFill>
                  <a:srgbClr val="008000"/>
                </a:solidFill>
                <a:ea typeface="AR P丸ゴシック体M" pitchFamily="50" charset="-128"/>
              </a:rPr>
              <a:t>タバコを</a:t>
            </a:r>
            <a:br>
              <a:rPr lang="ja-JP" altLang="en-US" sz="3600">
                <a:solidFill>
                  <a:srgbClr val="008000"/>
                </a:solidFill>
                <a:ea typeface="AR P丸ゴシック体M" pitchFamily="50" charset="-128"/>
              </a:rPr>
            </a:br>
            <a:r>
              <a:rPr lang="ja-JP" altLang="en-US" sz="3600">
                <a:solidFill>
                  <a:srgbClr val="008000"/>
                </a:solidFill>
                <a:ea typeface="AR P丸ゴシック体M" pitchFamily="50" charset="-128"/>
              </a:rPr>
              <a:t>やめる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5506" name="Picture 5" descr="249246_120248941391988_100002206496822_178640_8375334_n"/>
          <p:cNvPicPr>
            <a:picLocks noChangeAspect="1" noChangeArrowheads="1"/>
          </p:cNvPicPr>
          <p:nvPr/>
        </p:nvPicPr>
        <p:blipFill>
          <a:blip r:embed="rId2" cstate="print"/>
          <a:srcRect/>
          <a:stretch>
            <a:fillRect/>
          </a:stretch>
        </p:blipFill>
        <p:spPr bwMode="auto">
          <a:xfrm>
            <a:off x="395288" y="1125538"/>
            <a:ext cx="8280400" cy="411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ChangeArrowheads="1"/>
          </p:cNvSpPr>
          <p:nvPr>
            <p:ph type="title"/>
          </p:nvPr>
        </p:nvSpPr>
        <p:spPr>
          <a:xfrm>
            <a:off x="401638" y="388938"/>
            <a:ext cx="8294687" cy="6280150"/>
          </a:xfrm>
        </p:spPr>
        <p:txBody>
          <a:bodyPr/>
          <a:lstStyle/>
          <a:p>
            <a:pPr eaLnBrk="1" hangingPunct="1"/>
            <a:r>
              <a:rPr lang="ja-JP" altLang="en-US" sz="9600" b="1" smtClean="0"/>
              <a:t>喫煙者に</a:t>
            </a:r>
            <a:br>
              <a:rPr lang="ja-JP" altLang="en-US" sz="9600" b="1" smtClean="0"/>
            </a:br>
            <a:r>
              <a:rPr lang="ja-JP" altLang="en-US" sz="9600" b="1" smtClean="0"/>
              <a:t>どう対応すれば</a:t>
            </a:r>
            <a:br>
              <a:rPr lang="ja-JP" altLang="en-US" sz="9600" b="1" smtClean="0"/>
            </a:br>
            <a:r>
              <a:rPr lang="ja-JP" altLang="en-US" sz="9600" b="1" smtClean="0"/>
              <a:t>良いのか？</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Grp="1" noChangeArrowheads="1"/>
          </p:cNvSpPr>
          <p:nvPr>
            <p:ph type="title"/>
          </p:nvPr>
        </p:nvSpPr>
        <p:spPr>
          <a:xfrm>
            <a:off x="468313" y="2133600"/>
            <a:ext cx="8229600" cy="1143000"/>
          </a:xfrm>
        </p:spPr>
        <p:txBody>
          <a:bodyPr/>
          <a:lstStyle/>
          <a:p>
            <a:pPr eaLnBrk="1" hangingPunct="1"/>
            <a:r>
              <a:rPr lang="ja-JP" altLang="en-US" sz="15600" b="1" smtClean="0"/>
              <a:t>前提の力</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a:xfrm>
            <a:off x="382588" y="0"/>
            <a:ext cx="8443912" cy="823913"/>
          </a:xfrm>
        </p:spPr>
        <p:txBody>
          <a:bodyPr/>
          <a:lstStyle/>
          <a:p>
            <a:pPr eaLnBrk="1" hangingPunct="1"/>
            <a:r>
              <a:rPr lang="ja-JP" altLang="en-US" sz="6000" b="1" smtClean="0"/>
              <a:t>タバコの誤った前提</a:t>
            </a:r>
          </a:p>
        </p:txBody>
      </p:sp>
      <p:sp>
        <p:nvSpPr>
          <p:cNvPr id="198659" name="Rectangle 3"/>
          <p:cNvSpPr>
            <a:spLocks noGrp="1" noChangeArrowheads="1"/>
          </p:cNvSpPr>
          <p:nvPr>
            <p:ph type="body" idx="1"/>
          </p:nvPr>
        </p:nvSpPr>
        <p:spPr>
          <a:xfrm>
            <a:off x="395288" y="908050"/>
            <a:ext cx="8293100" cy="5210175"/>
          </a:xfrm>
        </p:spPr>
        <p:txBody>
          <a:bodyPr/>
          <a:lstStyle/>
          <a:p>
            <a:pPr eaLnBrk="1" hangingPunct="1">
              <a:lnSpc>
                <a:spcPct val="90000"/>
              </a:lnSpc>
            </a:pPr>
            <a:r>
              <a:rPr lang="ja-JP" altLang="en-US" sz="4000" b="1" smtClean="0"/>
              <a:t>タバコはおとなのたしなみである</a:t>
            </a:r>
          </a:p>
          <a:p>
            <a:pPr eaLnBrk="1" hangingPunct="1">
              <a:lnSpc>
                <a:spcPct val="90000"/>
              </a:lnSpc>
            </a:pPr>
            <a:r>
              <a:rPr lang="ja-JP" altLang="en-US" sz="4000" b="1" smtClean="0"/>
              <a:t>喫煙者は自らの意思でタバコを吸う</a:t>
            </a:r>
          </a:p>
          <a:p>
            <a:pPr eaLnBrk="1" hangingPunct="1">
              <a:lnSpc>
                <a:spcPct val="90000"/>
              </a:lnSpc>
            </a:pPr>
            <a:r>
              <a:rPr lang="ja-JP" altLang="en-US" sz="4000" b="1" smtClean="0"/>
              <a:t>喫煙は習慣である</a:t>
            </a:r>
          </a:p>
          <a:p>
            <a:pPr eaLnBrk="1" hangingPunct="1">
              <a:lnSpc>
                <a:spcPct val="90000"/>
              </a:lnSpc>
            </a:pPr>
            <a:r>
              <a:rPr lang="ja-JP" altLang="en-US" sz="4000" b="1" smtClean="0"/>
              <a:t>タバコを吸うと集中力が高まる</a:t>
            </a:r>
          </a:p>
          <a:p>
            <a:pPr eaLnBrk="1" hangingPunct="1">
              <a:lnSpc>
                <a:spcPct val="90000"/>
              </a:lnSpc>
            </a:pPr>
            <a:r>
              <a:rPr lang="ja-JP" altLang="en-US" sz="4000" b="1" smtClean="0"/>
              <a:t>タバコを吸うとリラックスできる</a:t>
            </a:r>
          </a:p>
          <a:p>
            <a:pPr eaLnBrk="1" hangingPunct="1">
              <a:lnSpc>
                <a:spcPct val="90000"/>
              </a:lnSpc>
            </a:pPr>
            <a:r>
              <a:rPr lang="ja-JP" altLang="en-US" sz="4000" b="1" smtClean="0"/>
              <a:t>タバコはストレスを和らげる</a:t>
            </a:r>
          </a:p>
          <a:p>
            <a:pPr eaLnBrk="1" hangingPunct="1">
              <a:lnSpc>
                <a:spcPct val="90000"/>
              </a:lnSpc>
            </a:pPr>
            <a:r>
              <a:rPr lang="ja-JP" altLang="en-US" sz="4000" b="1" smtClean="0"/>
              <a:t>禁煙できないのは意思が弱いから</a:t>
            </a:r>
          </a:p>
          <a:p>
            <a:pPr eaLnBrk="1" hangingPunct="1">
              <a:lnSpc>
                <a:spcPct val="90000"/>
              </a:lnSpc>
            </a:pPr>
            <a:r>
              <a:rPr lang="ja-JP" altLang="en-US" sz="4000" b="1" smtClean="0"/>
              <a:t>禁煙は難しい</a:t>
            </a:r>
          </a:p>
          <a:p>
            <a:pPr eaLnBrk="1" hangingPunct="1">
              <a:lnSpc>
                <a:spcPct val="90000"/>
              </a:lnSpc>
            </a:pPr>
            <a:endParaRPr lang="en-US" altLang="ja-JP" sz="4000" b="1" smtClean="0"/>
          </a:p>
        </p:txBody>
      </p:sp>
      <p:sp>
        <p:nvSpPr>
          <p:cNvPr id="274435" name="Text Box 4"/>
          <p:cNvSpPr txBox="1">
            <a:spLocks noChangeArrowheads="1"/>
          </p:cNvSpPr>
          <p:nvPr/>
        </p:nvSpPr>
        <p:spPr bwMode="auto">
          <a:xfrm>
            <a:off x="3721100" y="6288088"/>
            <a:ext cx="5160963" cy="4032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アレン・カー　「禁煙セラピー」より（一部改）</a:t>
            </a:r>
          </a:p>
        </p:txBody>
      </p:sp>
      <p:grpSp>
        <p:nvGrpSpPr>
          <p:cNvPr id="198661" name="Group 5"/>
          <p:cNvGrpSpPr>
            <a:grpSpLocks/>
          </p:cNvGrpSpPr>
          <p:nvPr/>
        </p:nvGrpSpPr>
        <p:grpSpPr bwMode="auto">
          <a:xfrm>
            <a:off x="382588" y="1204913"/>
            <a:ext cx="8118475" cy="5083175"/>
            <a:chOff x="265" y="860"/>
            <a:chExt cx="5534" cy="2949"/>
          </a:xfrm>
        </p:grpSpPr>
        <p:sp>
          <p:nvSpPr>
            <p:cNvPr id="274437" name="Line 6"/>
            <p:cNvSpPr>
              <a:spLocks noChangeShapeType="1"/>
            </p:cNvSpPr>
            <p:nvPr/>
          </p:nvSpPr>
          <p:spPr bwMode="auto">
            <a:xfrm>
              <a:off x="356" y="860"/>
              <a:ext cx="5443" cy="2949"/>
            </a:xfrm>
            <a:prstGeom prst="line">
              <a:avLst/>
            </a:prstGeom>
            <a:noFill/>
            <a:ln w="76200">
              <a:solidFill>
                <a:srgbClr val="FF0000"/>
              </a:solidFill>
              <a:round/>
              <a:headEnd/>
              <a:tailEnd/>
            </a:ln>
          </p:spPr>
          <p:txBody>
            <a:bodyPr>
              <a:spAutoFit/>
            </a:bodyPr>
            <a:lstStyle/>
            <a:p>
              <a:endParaRPr lang="ja-JP" altLang="en-US"/>
            </a:p>
          </p:txBody>
        </p:sp>
        <p:sp>
          <p:nvSpPr>
            <p:cNvPr id="274438" name="Line 7"/>
            <p:cNvSpPr>
              <a:spLocks noChangeShapeType="1"/>
            </p:cNvSpPr>
            <p:nvPr/>
          </p:nvSpPr>
          <p:spPr bwMode="auto">
            <a:xfrm flipV="1">
              <a:off x="265" y="860"/>
              <a:ext cx="5488" cy="2903"/>
            </a:xfrm>
            <a:prstGeom prst="line">
              <a:avLst/>
            </a:prstGeom>
            <a:noFill/>
            <a:ln w="76200">
              <a:solidFill>
                <a:srgbClr val="FF0000"/>
              </a:solidFill>
              <a:round/>
              <a:headEnd/>
              <a:tailEnd/>
            </a:ln>
          </p:spPr>
          <p:txBody>
            <a:bodyPr>
              <a:spAutoFit/>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8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86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86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86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86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86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86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01638" y="388938"/>
            <a:ext cx="8359775" cy="1166812"/>
          </a:xfrm>
        </p:spPr>
        <p:txBody>
          <a:bodyPr/>
          <a:lstStyle/>
          <a:p>
            <a:pPr eaLnBrk="1" hangingPunct="1"/>
            <a:r>
              <a:rPr lang="ja-JP" altLang="en-US" sz="4800" b="1" smtClean="0"/>
              <a:t>ハワイ・ロサンゼルスの</a:t>
            </a:r>
            <a:br>
              <a:rPr lang="ja-JP" altLang="en-US" sz="4800" b="1" smtClean="0"/>
            </a:br>
            <a:r>
              <a:rPr lang="ja-JP" altLang="en-US" sz="4800" b="1" smtClean="0"/>
              <a:t>日系人の医学調査</a:t>
            </a:r>
          </a:p>
        </p:txBody>
      </p:sp>
      <p:sp>
        <p:nvSpPr>
          <p:cNvPr id="20482" name="Rectangle 3"/>
          <p:cNvSpPr>
            <a:spLocks noGrp="1" noChangeArrowheads="1"/>
          </p:cNvSpPr>
          <p:nvPr>
            <p:ph type="body" idx="1"/>
          </p:nvPr>
        </p:nvSpPr>
        <p:spPr>
          <a:xfrm>
            <a:off x="382588" y="2030413"/>
            <a:ext cx="8099425" cy="1190625"/>
          </a:xfrm>
        </p:spPr>
        <p:txBody>
          <a:bodyPr/>
          <a:lstStyle/>
          <a:p>
            <a:pPr eaLnBrk="1" hangingPunct="1"/>
            <a:r>
              <a:rPr lang="ja-JP" altLang="en-US" smtClean="0"/>
              <a:t>糖尿病の有病率は、日本にいる日本人の</a:t>
            </a:r>
            <a:r>
              <a:rPr lang="en-US" altLang="ja-JP" smtClean="0"/>
              <a:t>3</a:t>
            </a:r>
            <a:r>
              <a:rPr lang="ja-JP" altLang="en-US" smtClean="0"/>
              <a:t>倍！</a:t>
            </a:r>
            <a:br>
              <a:rPr lang="ja-JP" altLang="en-US" smtClean="0"/>
            </a:br>
            <a:r>
              <a:rPr lang="ja-JP" altLang="en-US" smtClean="0"/>
              <a:t>　　　　　　　　　　</a:t>
            </a:r>
            <a:r>
              <a:rPr lang="ja-JP" altLang="en-US" sz="2000" smtClean="0"/>
              <a:t>第</a:t>
            </a:r>
            <a:r>
              <a:rPr lang="en-US" altLang="ja-JP" sz="2000" smtClean="0"/>
              <a:t>7</a:t>
            </a:r>
            <a:r>
              <a:rPr lang="ja-JP" altLang="en-US" sz="2000" smtClean="0"/>
              <a:t>回　広島市民病院市民医療講座　講演記録より</a:t>
            </a:r>
          </a:p>
        </p:txBody>
      </p:sp>
      <p:sp>
        <p:nvSpPr>
          <p:cNvPr id="336900" name="Text Box 4"/>
          <p:cNvSpPr txBox="1">
            <a:spLocks noChangeArrowheads="1"/>
          </p:cNvSpPr>
          <p:nvPr/>
        </p:nvSpPr>
        <p:spPr bwMode="auto">
          <a:xfrm>
            <a:off x="1103313" y="3556000"/>
            <a:ext cx="7069137" cy="250190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5400" b="1">
                <a:latin typeface="Times New Roman" pitchFamily="18" charset="0"/>
              </a:rPr>
              <a:t>ハワイ・ロサンゼルスの日系人は、悪い生活習慣を持っていたのか？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21" name="Group 9"/>
          <p:cNvGraphicFramePr>
            <a:graphicFrameLocks noGrp="1"/>
          </p:cNvGraphicFramePr>
          <p:nvPr>
            <p:ph idx="1"/>
          </p:nvPr>
        </p:nvGraphicFramePr>
        <p:xfrm>
          <a:off x="250825" y="1730375"/>
          <a:ext cx="8642350" cy="4775200"/>
        </p:xfrm>
        <a:graphic>
          <a:graphicData uri="http://schemas.openxmlformats.org/drawingml/2006/table">
            <a:tbl>
              <a:tblPr/>
              <a:tblGrid>
                <a:gridCol w="8642350"/>
              </a:tblGrid>
              <a:tr h="42132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ICD-10 (WHO</a:t>
                      </a: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国際疾病分類；</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1991</a:t>
                      </a: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年</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endParaRPr kumimoji="1" lang="en-US" altLang="ja-JP" sz="2800" b="0" i="0" u="none" strike="noStrike" cap="none" normalizeH="0" baseline="0" smtClean="0">
                        <a:ln>
                          <a:noFill/>
                        </a:ln>
                        <a:solidFill>
                          <a:schemeClr val="tx1"/>
                        </a:solidFill>
                        <a:effectLst/>
                        <a:latin typeface="Century" pitchFamily="18" charset="0"/>
                        <a:ea typeface="ＭＳ ゴシック"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　依存症候群の定義</a:t>
                      </a:r>
                      <a:endParaRPr kumimoji="1" lang="ja-JP" altLang="en-US" sz="2800" b="0" i="0" u="none" strike="noStrike" cap="none" normalizeH="0" baseline="0" smtClean="0">
                        <a:ln>
                          <a:noFill/>
                        </a:ln>
                        <a:solidFill>
                          <a:schemeClr val="tx1"/>
                        </a:solidFill>
                        <a:effectLst/>
                        <a:latin typeface="Century" pitchFamily="18" charset="0"/>
                        <a:ea typeface="ＭＳ ゴシック"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　「ある物質あるいはある種の物質使用が、その人にとって以前にはより大きな価値を持っていた他の行動より、はるかに優先するようになる一群の</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生理的</a:t>
                      </a:r>
                      <a:r>
                        <a:rPr kumimoji="1" lang="ja-JP" altLang="en-US" sz="2800" b="1" i="0" u="sng"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行動的</a:t>
                      </a:r>
                      <a:r>
                        <a:rPr kumimoji="1" lang="ja-JP" altLang="en-US" sz="2800" b="1" i="0" u="sng"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認知的現象</a:t>
                      </a:r>
                      <a:r>
                        <a:rPr kumimoji="1" lang="ja-JP" altLang="en-US" sz="2800" b="1"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endParaRPr kumimoji="1" lang="ja-JP" altLang="en-US" sz="2800" b="0" i="0" u="none" strike="noStrike" cap="none" normalizeH="0" baseline="0" smtClean="0">
                        <a:ln>
                          <a:noFill/>
                        </a:ln>
                        <a:solidFill>
                          <a:schemeClr val="tx1"/>
                        </a:solidFill>
                        <a:effectLst/>
                        <a:latin typeface="Century" pitchFamily="18" charset="0"/>
                        <a:ea typeface="ＭＳ ゴシック"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DSM-IV-TR (</a:t>
                      </a: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米国精神医学会診断基準；</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2000</a:t>
                      </a: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年</a:t>
                      </a:r>
                      <a:r>
                        <a:rPr kumimoji="1" lang="en-US" altLang="ja-JP"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endParaRPr kumimoji="1" lang="en-US" altLang="ja-JP" sz="2800" b="0" i="0" u="none" strike="noStrike" cap="none" normalizeH="0" baseline="0" smtClean="0">
                        <a:ln>
                          <a:noFill/>
                        </a:ln>
                        <a:solidFill>
                          <a:schemeClr val="tx1"/>
                        </a:solidFill>
                        <a:effectLst/>
                        <a:latin typeface="Century" pitchFamily="18" charset="0"/>
                        <a:ea typeface="ＭＳ ゴシック"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　物質依存の特徴</a:t>
                      </a:r>
                      <a:endParaRPr kumimoji="1" lang="ja-JP" altLang="en-US" sz="2800" b="0" i="0" u="none" strike="noStrike" cap="none" normalizeH="0" baseline="0" smtClean="0">
                        <a:ln>
                          <a:noFill/>
                        </a:ln>
                        <a:solidFill>
                          <a:schemeClr val="tx1"/>
                        </a:solidFill>
                        <a:effectLst/>
                        <a:latin typeface="Century" pitchFamily="18" charset="0"/>
                        <a:ea typeface="ＭＳ ゴシック" pitchFamily="49" charset="-128"/>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1" lang="ja-JP" altLang="en-US" sz="2800" b="0"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　「物質に関連した重大な問題にもかかわらず、その物質を使用し続けることを示す</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認知的</a:t>
                      </a:r>
                      <a:r>
                        <a:rPr kumimoji="1" lang="ja-JP" altLang="en-US" sz="2800" b="1" i="0" u="sng"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行動的</a:t>
                      </a:r>
                      <a:r>
                        <a:rPr kumimoji="1" lang="ja-JP" altLang="en-US" sz="2800" b="1" i="0" u="sng"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r>
                        <a:rPr kumimoji="1" lang="ja-JP" altLang="en-US" sz="2800" b="1" i="0" u="sng"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生理学的症状</a:t>
                      </a:r>
                      <a:r>
                        <a:rPr kumimoji="1" lang="ja-JP" altLang="en-US" sz="2800" b="1" i="0" u="none" strike="noStrike" cap="none" normalizeH="0" baseline="0" smtClean="0">
                          <a:ln>
                            <a:noFill/>
                          </a:ln>
                          <a:solidFill>
                            <a:srgbClr val="FF0000"/>
                          </a:solidFill>
                          <a:effectLst/>
                          <a:latin typeface="ＭＳ ゴシック" pitchFamily="49" charset="-128"/>
                          <a:ea typeface="ＭＳ ゴシック" pitchFamily="49" charset="-128"/>
                          <a:cs typeface="Times New Roman" pitchFamily="18" charset="0"/>
                        </a:rPr>
                        <a:t>の一群</a:t>
                      </a:r>
                      <a:r>
                        <a:rPr kumimoji="1" lang="ja-JP" altLang="en-US" sz="2800" b="1" i="0" u="none" strike="noStrike" cap="none" normalizeH="0" baseline="0" smtClean="0">
                          <a:ln>
                            <a:noFill/>
                          </a:ln>
                          <a:solidFill>
                            <a:schemeClr val="tx1"/>
                          </a:solidFill>
                          <a:effectLst/>
                          <a:latin typeface="ＭＳ ゴシック" pitchFamily="49" charset="-128"/>
                          <a:ea typeface="ＭＳ ゴシック" pitchFamily="49" charset="-128"/>
                          <a:cs typeface="Times New Roman" pitchFamily="18" charset="0"/>
                        </a:rPr>
                        <a:t>」</a:t>
                      </a:r>
                      <a:endParaRPr kumimoji="1" lang="ja-JP" altLang="en-US" sz="5400" b="0" i="0" u="none" strike="noStrike" cap="none" normalizeH="0" baseline="0" smtClean="0">
                        <a:ln>
                          <a:noFill/>
                        </a:ln>
                        <a:solidFill>
                          <a:schemeClr val="tx1"/>
                        </a:solidFill>
                        <a:effectLst/>
                        <a:latin typeface="Arial" charset="0"/>
                        <a:ea typeface="ＭＳ ゴシック" pitchFamily="49" charset="-128"/>
                        <a:cs typeface="Times New Roman" pitchFamily="18" charset="0"/>
                      </a:endParaRPr>
                    </a:p>
                  </a:txBody>
                  <a:tcPr marL="82058" marR="82058" marT="41029" marB="410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75463" name="Rectangle 8"/>
          <p:cNvSpPr>
            <a:spLocks noGrp="1" noChangeArrowheads="1"/>
          </p:cNvSpPr>
          <p:nvPr>
            <p:ph type="title"/>
          </p:nvPr>
        </p:nvSpPr>
        <p:spPr>
          <a:xfrm>
            <a:off x="185738" y="188913"/>
            <a:ext cx="8958262" cy="1166812"/>
          </a:xfrm>
        </p:spPr>
        <p:txBody>
          <a:bodyPr/>
          <a:lstStyle/>
          <a:p>
            <a:pPr eaLnBrk="1" hangingPunct="1"/>
            <a:r>
              <a:rPr lang="en-US" altLang="ja-JP" smtClean="0">
                <a:latin typeface="ＭＳ ゴシック" pitchFamily="49" charset="-128"/>
                <a:ea typeface="ＭＳ ゴシック" pitchFamily="49" charset="-128"/>
                <a:cs typeface="Times New Roman" pitchFamily="18" charset="0"/>
              </a:rPr>
              <a:t>ICD-10</a:t>
            </a:r>
            <a:r>
              <a:rPr lang="ja-JP" altLang="en-US" smtClean="0">
                <a:latin typeface="ＭＳ ゴシック" pitchFamily="49" charset="-128"/>
                <a:ea typeface="ＭＳ ゴシック" pitchFamily="49" charset="-128"/>
                <a:cs typeface="Times New Roman" pitchFamily="18" charset="0"/>
              </a:rPr>
              <a:t>と</a:t>
            </a:r>
            <a:r>
              <a:rPr lang="en-US" altLang="ja-JP" smtClean="0">
                <a:latin typeface="ＭＳ ゴシック" pitchFamily="49" charset="-128"/>
                <a:ea typeface="ＭＳ ゴシック" pitchFamily="49" charset="-128"/>
                <a:cs typeface="Times New Roman" pitchFamily="18" charset="0"/>
              </a:rPr>
              <a:t>DSM-IV-TR</a:t>
            </a:r>
            <a:r>
              <a:rPr lang="ja-JP" altLang="en-US" smtClean="0">
                <a:latin typeface="ＭＳ ゴシック" pitchFamily="49" charset="-128"/>
                <a:ea typeface="ＭＳ ゴシック" pitchFamily="49" charset="-128"/>
                <a:cs typeface="Times New Roman" pitchFamily="18" charset="0"/>
              </a:rPr>
              <a:t>における</a:t>
            </a:r>
            <a:br>
              <a:rPr lang="ja-JP" altLang="en-US" smtClean="0">
                <a:latin typeface="ＭＳ ゴシック" pitchFamily="49" charset="-128"/>
                <a:ea typeface="ＭＳ ゴシック" pitchFamily="49" charset="-128"/>
                <a:cs typeface="Times New Roman" pitchFamily="18" charset="0"/>
              </a:rPr>
            </a:br>
            <a:r>
              <a:rPr lang="ja-JP" altLang="en-US" smtClean="0">
                <a:latin typeface="ＭＳ ゴシック" pitchFamily="49" charset="-128"/>
                <a:ea typeface="ＭＳ ゴシック" pitchFamily="49" charset="-128"/>
                <a:cs typeface="Times New Roman" pitchFamily="18" charset="0"/>
              </a:rPr>
              <a:t>依存症の定義</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C:\Documents and Settings\Harada\Local Settings\Temporary Internet Files\Content.IE5\SC8I42E2\依存を構成する3要素.jpg"/>
          <p:cNvPicPr>
            <a:picLocks noChangeAspect="1" noChangeArrowheads="1"/>
          </p:cNvPicPr>
          <p:nvPr/>
        </p:nvPicPr>
        <p:blipFill>
          <a:blip r:embed="rId2" r:link="rId3" cstate="print"/>
          <a:srcRect/>
          <a:stretch>
            <a:fillRect/>
          </a:stretch>
        </p:blipFill>
        <p:spPr bwMode="auto">
          <a:xfrm>
            <a:off x="841375" y="950913"/>
            <a:ext cx="7331075" cy="5656262"/>
          </a:xfrm>
          <a:prstGeom prst="rect">
            <a:avLst/>
          </a:prstGeom>
          <a:noFill/>
          <a:ln w="9525">
            <a:noFill/>
            <a:miter lim="800000"/>
            <a:headEnd/>
            <a:tailEnd/>
          </a:ln>
        </p:spPr>
      </p:pic>
      <p:sp>
        <p:nvSpPr>
          <p:cNvPr id="276482" name="Rectangle 3"/>
          <p:cNvSpPr>
            <a:spLocks noGrp="1" noChangeArrowheads="1"/>
          </p:cNvSpPr>
          <p:nvPr>
            <p:ph type="title"/>
          </p:nvPr>
        </p:nvSpPr>
        <p:spPr>
          <a:xfrm>
            <a:off x="5292725" y="5399088"/>
            <a:ext cx="3533775" cy="1166812"/>
          </a:xfrm>
        </p:spPr>
        <p:txBody>
          <a:bodyPr/>
          <a:lstStyle/>
          <a:p>
            <a:pPr eaLnBrk="1" hangingPunct="1"/>
            <a:r>
              <a:rPr lang="ja-JP" altLang="en-US" sz="2800" b="1" smtClean="0"/>
              <a:t>神奈川県内科医学会</a:t>
            </a:r>
            <a:br>
              <a:rPr lang="ja-JP" altLang="en-US" sz="2800" b="1" smtClean="0"/>
            </a:br>
            <a:r>
              <a:rPr lang="ja-JP" altLang="en-US" sz="2800" b="1" smtClean="0"/>
              <a:t>ミニマム禁煙医療より</a:t>
            </a:r>
          </a:p>
        </p:txBody>
      </p:sp>
      <p:sp>
        <p:nvSpPr>
          <p:cNvPr id="276483" name="Rectangle 4"/>
          <p:cNvSpPr>
            <a:spLocks noChangeArrowheads="1"/>
          </p:cNvSpPr>
          <p:nvPr/>
        </p:nvSpPr>
        <p:spPr bwMode="auto">
          <a:xfrm>
            <a:off x="1757363" y="188913"/>
            <a:ext cx="5630862" cy="889000"/>
          </a:xfrm>
          <a:prstGeom prst="rect">
            <a:avLst/>
          </a:prstGeom>
          <a:noFill/>
          <a:ln w="22225" algn="ctr">
            <a:noFill/>
            <a:miter lim="800000"/>
            <a:headEnd/>
            <a:tailEnd/>
          </a:ln>
        </p:spPr>
        <p:txBody>
          <a:bodyPr lIns="82058" tIns="41029" rIns="82058" bIns="41029">
            <a:spAutoFit/>
          </a:bodyPr>
          <a:lstStyle/>
          <a:p>
            <a:pPr defTabSz="820738"/>
            <a:r>
              <a:rPr lang="ja-JP" altLang="en-US" sz="5400">
                <a:latin typeface="ＭＳ ゴシック" pitchFamily="49" charset="-128"/>
                <a:ea typeface="ＭＳ ゴシック" pitchFamily="49" charset="-128"/>
                <a:cs typeface="Times New Roman" pitchFamily="18" charset="0"/>
              </a:rPr>
              <a:t>　依存症の</a:t>
            </a:r>
            <a:r>
              <a:rPr lang="en-US" altLang="ja-JP" sz="5400">
                <a:latin typeface="ＭＳ ゴシック" pitchFamily="49" charset="-128"/>
                <a:ea typeface="ＭＳ ゴシック" pitchFamily="49" charset="-128"/>
                <a:cs typeface="Times New Roman" pitchFamily="18" charset="0"/>
              </a:rPr>
              <a:t>3</a:t>
            </a:r>
            <a:r>
              <a:rPr lang="ja-JP" altLang="en-US" sz="5400">
                <a:latin typeface="ＭＳ ゴシック" pitchFamily="49" charset="-128"/>
                <a:ea typeface="ＭＳ ゴシック" pitchFamily="49" charset="-128"/>
                <a:cs typeface="Times New Roman" pitchFamily="18" charset="0"/>
              </a:rPr>
              <a:t>要素</a:t>
            </a:r>
            <a:endParaRPr lang="ja-JP" altLang="en-US" sz="5900">
              <a:latin typeface="Times New Roman" pitchFamily="18" charset="0"/>
              <a:ea typeface="ＭＳ ゴシック" pitchFamily="49" charset="-128"/>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p:nvPr>
        </p:nvSpPr>
        <p:spPr>
          <a:xfrm>
            <a:off x="0" y="2030413"/>
            <a:ext cx="9144000" cy="1166812"/>
          </a:xfrm>
        </p:spPr>
        <p:txBody>
          <a:bodyPr/>
          <a:lstStyle/>
          <a:p>
            <a:pPr eaLnBrk="1" hangingPunct="1"/>
            <a:r>
              <a:rPr lang="en-US" altLang="ja-JP" sz="11700" b="1" smtClean="0"/>
              <a:t>NLP</a:t>
            </a:r>
            <a:r>
              <a:rPr lang="en-US" altLang="ja-JP" sz="5400" b="1" smtClean="0"/>
              <a:t/>
            </a:r>
            <a:br>
              <a:rPr lang="en-US" altLang="ja-JP" sz="5400" b="1" smtClean="0"/>
            </a:br>
            <a:r>
              <a:rPr lang="en-US" altLang="ja-JP" sz="5400" b="1" smtClean="0"/>
              <a:t>Neuro-Linguistic</a:t>
            </a:r>
            <a:r>
              <a:rPr lang="ja-JP" altLang="en-US" sz="5400" b="1" smtClean="0"/>
              <a:t>　</a:t>
            </a:r>
            <a:r>
              <a:rPr lang="en-US" altLang="ja-JP" sz="5400" b="1" smtClean="0"/>
              <a:t>Programing</a:t>
            </a:r>
            <a:br>
              <a:rPr lang="en-US" altLang="ja-JP" sz="5400" b="1" smtClean="0"/>
            </a:br>
            <a:r>
              <a:rPr lang="ja-JP" altLang="en-US" sz="5400" b="1" smtClean="0"/>
              <a:t>神経言語学プログラミング</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2"/>
          <p:cNvSpPr>
            <a:spLocks noGrp="1" noChangeArrowheads="1"/>
          </p:cNvSpPr>
          <p:nvPr>
            <p:ph type="title"/>
          </p:nvPr>
        </p:nvSpPr>
        <p:spPr>
          <a:xfrm>
            <a:off x="447675" y="1014413"/>
            <a:ext cx="8228013" cy="1166812"/>
          </a:xfrm>
        </p:spPr>
        <p:txBody>
          <a:bodyPr/>
          <a:lstStyle/>
          <a:p>
            <a:pPr eaLnBrk="1" hangingPunct="1"/>
            <a:r>
              <a:rPr lang="en-US" altLang="ja-JP" sz="6600" b="1" smtClean="0"/>
              <a:t>○○○○</a:t>
            </a:r>
            <a:r>
              <a:rPr lang="ja-JP" altLang="en-US" sz="6600" b="1" smtClean="0"/>
              <a:t>したいけど、</a:t>
            </a:r>
            <a:br>
              <a:rPr lang="ja-JP" altLang="en-US" sz="6600" b="1" smtClean="0"/>
            </a:br>
            <a:r>
              <a:rPr lang="ja-JP" altLang="en-US" sz="6600" b="1" smtClean="0"/>
              <a:t>できない</a:t>
            </a:r>
          </a:p>
        </p:txBody>
      </p:sp>
      <p:sp>
        <p:nvSpPr>
          <p:cNvPr id="278530" name="Rectangle 3"/>
          <p:cNvSpPr>
            <a:spLocks noChangeArrowheads="1"/>
          </p:cNvSpPr>
          <p:nvPr/>
        </p:nvSpPr>
        <p:spPr bwMode="auto">
          <a:xfrm>
            <a:off x="0" y="3683000"/>
            <a:ext cx="9144000" cy="1166813"/>
          </a:xfrm>
          <a:prstGeom prst="rect">
            <a:avLst/>
          </a:prstGeom>
          <a:noFill/>
          <a:ln w="9525">
            <a:noFill/>
            <a:miter lim="800000"/>
            <a:headEnd/>
            <a:tailEnd/>
          </a:ln>
        </p:spPr>
        <p:txBody>
          <a:bodyPr lIns="82058" tIns="41029" rIns="82058" bIns="41029" anchor="ctr"/>
          <a:lstStyle/>
          <a:p>
            <a:pPr algn="ctr"/>
            <a:r>
              <a:rPr lang="en-US" altLang="ja-JP" sz="6600" b="1">
                <a:solidFill>
                  <a:schemeClr val="tx2"/>
                </a:solidFill>
              </a:rPr>
              <a:t>○○○○</a:t>
            </a:r>
            <a:r>
              <a:rPr lang="ja-JP" altLang="en-US" sz="6600" b="1">
                <a:solidFill>
                  <a:schemeClr val="tx2"/>
                </a:solidFill>
              </a:rPr>
              <a:t>したくないのに、</a:t>
            </a:r>
            <a:br>
              <a:rPr lang="ja-JP" altLang="en-US" sz="6600" b="1">
                <a:solidFill>
                  <a:schemeClr val="tx2"/>
                </a:solidFill>
              </a:rPr>
            </a:br>
            <a:r>
              <a:rPr lang="ja-JP" altLang="en-US" sz="6600" b="1">
                <a:solidFill>
                  <a:schemeClr val="tx2"/>
                </a:solidFill>
              </a:rPr>
              <a:t>してしまう</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a:xfrm>
            <a:off x="0" y="2667000"/>
            <a:ext cx="9144000" cy="1166813"/>
          </a:xfrm>
        </p:spPr>
        <p:txBody>
          <a:bodyPr/>
          <a:lstStyle/>
          <a:p>
            <a:pPr eaLnBrk="1" hangingPunct="1"/>
            <a:r>
              <a:rPr lang="ja-JP" altLang="en-US" sz="11700" b="1" smtClean="0"/>
              <a:t>人の行動は、その人の</a:t>
            </a:r>
            <a:br>
              <a:rPr lang="ja-JP" altLang="en-US" sz="11700" b="1" smtClean="0"/>
            </a:br>
            <a:r>
              <a:rPr lang="ja-JP" altLang="en-US" sz="11700" b="1" smtClean="0">
                <a:solidFill>
                  <a:srgbClr val="FF0000"/>
                </a:solidFill>
              </a:rPr>
              <a:t>無意識</a:t>
            </a:r>
            <a:r>
              <a:rPr lang="ja-JP" altLang="en-US" sz="11700" b="1" smtClean="0"/>
              <a:t>に</a:t>
            </a:r>
            <a:br>
              <a:rPr lang="ja-JP" altLang="en-US" sz="11700" b="1" smtClean="0"/>
            </a:br>
            <a:r>
              <a:rPr lang="ja-JP" altLang="en-US" sz="11700" b="1" smtClean="0"/>
              <a:t>支配</a:t>
            </a:r>
            <a:r>
              <a:rPr lang="ja-JP" altLang="en-US" sz="8000" b="1" smtClean="0"/>
              <a:t>されている。</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title"/>
          </p:nvPr>
        </p:nvSpPr>
        <p:spPr>
          <a:xfrm>
            <a:off x="0" y="760413"/>
            <a:ext cx="9144000" cy="1166812"/>
          </a:xfrm>
        </p:spPr>
        <p:txBody>
          <a:bodyPr/>
          <a:lstStyle/>
          <a:p>
            <a:pPr eaLnBrk="1" hangingPunct="1"/>
            <a:r>
              <a:rPr lang="ja-JP" altLang="en-US" sz="7200" b="1" smtClean="0"/>
              <a:t>人には、本能が無い！</a:t>
            </a:r>
          </a:p>
        </p:txBody>
      </p:sp>
      <p:sp>
        <p:nvSpPr>
          <p:cNvPr id="119811" name="Text Box 3"/>
          <p:cNvSpPr txBox="1">
            <a:spLocks noChangeArrowheads="1"/>
          </p:cNvSpPr>
          <p:nvPr/>
        </p:nvSpPr>
        <p:spPr bwMode="auto">
          <a:xfrm>
            <a:off x="382588" y="2921000"/>
            <a:ext cx="8378825" cy="298450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6500" b="1">
                <a:latin typeface="Times New Roman" pitchFamily="18" charset="0"/>
              </a:rPr>
              <a:t>その代わり、無意識に</a:t>
            </a:r>
            <a:r>
              <a:rPr lang="ja-JP" altLang="en-US" sz="6500" b="1">
                <a:solidFill>
                  <a:srgbClr val="FF0000"/>
                </a:solidFill>
                <a:latin typeface="Times New Roman" pitchFamily="18" charset="0"/>
              </a:rPr>
              <a:t>行動パターン</a:t>
            </a:r>
            <a:r>
              <a:rPr lang="ja-JP" altLang="en-US" sz="6500" b="1">
                <a:latin typeface="Times New Roman" pitchFamily="18" charset="0"/>
              </a:rPr>
              <a:t>が埋め込まれている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82588" y="188913"/>
            <a:ext cx="8510587" cy="1682750"/>
          </a:xfrm>
          <a:prstGeom prst="rect">
            <a:avLst/>
          </a:prstGeom>
          <a:noFill/>
          <a:ln w="22225" algn="ctr">
            <a:noFill/>
            <a:miter lim="800000"/>
            <a:headEnd/>
            <a:tailEnd/>
          </a:ln>
        </p:spPr>
        <p:txBody>
          <a:bodyPr lIns="82058" tIns="41029" rIns="82058" bIns="41029">
            <a:spAutoFit/>
          </a:bodyPr>
          <a:lstStyle/>
          <a:p>
            <a:pPr algn="ctr" defTabSz="820738">
              <a:spcBef>
                <a:spcPct val="50000"/>
              </a:spcBef>
            </a:pPr>
            <a:r>
              <a:rPr lang="ja-JP" altLang="en-US" sz="10500" b="1">
                <a:solidFill>
                  <a:schemeClr val="tx2"/>
                </a:solidFill>
                <a:latin typeface="Times New Roman" pitchFamily="18" charset="0"/>
              </a:rPr>
              <a:t>無意識の支配</a:t>
            </a:r>
          </a:p>
        </p:txBody>
      </p:sp>
      <p:sp>
        <p:nvSpPr>
          <p:cNvPr id="120835" name="Text Box 3"/>
          <p:cNvSpPr txBox="1">
            <a:spLocks noChangeArrowheads="1"/>
          </p:cNvSpPr>
          <p:nvPr/>
        </p:nvSpPr>
        <p:spPr bwMode="auto">
          <a:xfrm>
            <a:off x="3492500" y="1989138"/>
            <a:ext cx="2562225" cy="2160587"/>
          </a:xfrm>
          <a:prstGeom prst="rect">
            <a:avLst/>
          </a:prstGeom>
          <a:noFill/>
          <a:ln w="9525">
            <a:noFill/>
            <a:miter lim="800000"/>
            <a:headEnd/>
            <a:tailEnd/>
          </a:ln>
        </p:spPr>
        <p:txBody>
          <a:bodyPr vert="eaVert">
            <a:spAutoFit/>
          </a:bodyPr>
          <a:lstStyle/>
          <a:p>
            <a:pPr>
              <a:spcBef>
                <a:spcPct val="50000"/>
              </a:spcBef>
            </a:pPr>
            <a:r>
              <a:rPr lang="ja-JP" altLang="en-US" sz="15600" b="1"/>
              <a:t>＝</a:t>
            </a:r>
          </a:p>
        </p:txBody>
      </p:sp>
      <p:sp>
        <p:nvSpPr>
          <p:cNvPr id="120836" name="Text Box 4"/>
          <p:cNvSpPr txBox="1">
            <a:spLocks noChangeArrowheads="1"/>
          </p:cNvSpPr>
          <p:nvPr/>
        </p:nvSpPr>
        <p:spPr bwMode="auto">
          <a:xfrm>
            <a:off x="1187450" y="3644900"/>
            <a:ext cx="7416800" cy="2971800"/>
          </a:xfrm>
          <a:prstGeom prst="rect">
            <a:avLst/>
          </a:prstGeom>
          <a:noFill/>
          <a:ln w="9525">
            <a:noFill/>
            <a:miter lim="800000"/>
            <a:headEnd/>
            <a:tailEnd/>
          </a:ln>
        </p:spPr>
        <p:txBody>
          <a:bodyPr>
            <a:spAutoFit/>
          </a:bodyPr>
          <a:lstStyle/>
          <a:p>
            <a:pPr>
              <a:spcBef>
                <a:spcPct val="50000"/>
              </a:spcBef>
            </a:pPr>
            <a:r>
              <a:rPr lang="ja-JP" altLang="en-US" sz="18900" b="1">
                <a:solidFill>
                  <a:srgbClr val="FF6699"/>
                </a:solidFill>
              </a:rPr>
              <a:t>自由！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p:bldP spid="120835" grpId="0"/>
      <p:bldP spid="1208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a:xfrm>
            <a:off x="382588" y="2411413"/>
            <a:ext cx="8556625" cy="1166812"/>
          </a:xfrm>
        </p:spPr>
        <p:txBody>
          <a:bodyPr/>
          <a:lstStyle/>
          <a:p>
            <a:pPr eaLnBrk="1" hangingPunct="1"/>
            <a:r>
              <a:rPr lang="ja-JP" altLang="en-US" sz="8000" b="1" smtClean="0"/>
              <a:t>行動だけではなくて、</a:t>
            </a:r>
            <a:br>
              <a:rPr lang="ja-JP" altLang="en-US" sz="8000" b="1" smtClean="0"/>
            </a:br>
            <a:r>
              <a:rPr lang="ja-JP" altLang="en-US" sz="8000" b="1" smtClean="0"/>
              <a:t>物事のとらえ方も</a:t>
            </a:r>
            <a:br>
              <a:rPr lang="ja-JP" altLang="en-US" sz="8000" b="1" smtClean="0"/>
            </a:br>
            <a:r>
              <a:rPr lang="ja-JP" altLang="en-US" sz="8000" b="1" smtClean="0">
                <a:solidFill>
                  <a:srgbClr val="FF6699"/>
                </a:solidFill>
              </a:rPr>
              <a:t>自由！</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ChangeArrowheads="1"/>
          </p:cNvSpPr>
          <p:nvPr>
            <p:ph type="title"/>
          </p:nvPr>
        </p:nvSpPr>
        <p:spPr>
          <a:xfrm>
            <a:off x="382588" y="2411413"/>
            <a:ext cx="8424862" cy="1166812"/>
          </a:xfrm>
        </p:spPr>
        <p:txBody>
          <a:bodyPr/>
          <a:lstStyle/>
          <a:p>
            <a:pPr eaLnBrk="1" hangingPunct="1"/>
            <a:r>
              <a:rPr lang="ja-JP" altLang="en-US" sz="8800" smtClean="0"/>
              <a:t>人は認知と行動の枠組み</a:t>
            </a:r>
            <a:br>
              <a:rPr lang="ja-JP" altLang="en-US" sz="8800" smtClean="0"/>
            </a:br>
            <a:r>
              <a:rPr lang="ja-JP" altLang="en-US" sz="8800" smtClean="0"/>
              <a:t>（</a:t>
            </a:r>
            <a:r>
              <a:rPr lang="ja-JP" altLang="en-US" sz="8800" b="1" smtClean="0">
                <a:solidFill>
                  <a:srgbClr val="FF0000"/>
                </a:solidFill>
              </a:rPr>
              <a:t>パターン</a:t>
            </a:r>
            <a:r>
              <a:rPr lang="ja-JP" altLang="en-US" sz="8800" smtClean="0"/>
              <a:t>）</a:t>
            </a:r>
            <a:br>
              <a:rPr lang="ja-JP" altLang="en-US" sz="8800" smtClean="0"/>
            </a:br>
            <a:r>
              <a:rPr lang="ja-JP" altLang="en-US" sz="8800" smtClean="0"/>
              <a:t>を持っている</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title"/>
          </p:nvPr>
        </p:nvSpPr>
        <p:spPr>
          <a:xfrm>
            <a:off x="1166813" y="823913"/>
            <a:ext cx="7216775" cy="908050"/>
          </a:xfrm>
        </p:spPr>
        <p:txBody>
          <a:bodyPr/>
          <a:lstStyle/>
          <a:p>
            <a:pPr eaLnBrk="1" hangingPunct="1">
              <a:spcBef>
                <a:spcPct val="50000"/>
              </a:spcBef>
              <a:buSzPct val="50000"/>
              <a:buFont typeface="Wingdings" pitchFamily="2" charset="2"/>
              <a:buNone/>
            </a:pPr>
            <a:r>
              <a:rPr lang="ja-JP" altLang="en-US" sz="5400" smtClean="0">
                <a:solidFill>
                  <a:schemeClr val="tx1"/>
                </a:solidFill>
                <a:latin typeface="ＭＳ Ｐゴシック" pitchFamily="50" charset="-128"/>
              </a:rPr>
              <a:t>パターンの作られ方</a:t>
            </a:r>
          </a:p>
        </p:txBody>
      </p:sp>
      <p:sp>
        <p:nvSpPr>
          <p:cNvPr id="123907" name="Text Box 3"/>
          <p:cNvSpPr txBox="1">
            <a:spLocks noChangeArrowheads="1"/>
          </p:cNvSpPr>
          <p:nvPr/>
        </p:nvSpPr>
        <p:spPr bwMode="auto">
          <a:xfrm>
            <a:off x="1447800" y="3314700"/>
            <a:ext cx="1143000" cy="1612900"/>
          </a:xfrm>
          <a:prstGeom prst="rect">
            <a:avLst/>
          </a:prstGeom>
          <a:noFill/>
          <a:ln w="57150">
            <a:solidFill>
              <a:schemeClr val="tx1"/>
            </a:solidFill>
            <a:miter lim="800000"/>
            <a:headEnd/>
            <a:tailEnd/>
          </a:ln>
          <a:effectLst/>
        </p:spPr>
        <p:txBody>
          <a:bodyPr lIns="91429" tIns="45714" rIns="91429" bIns="45714">
            <a:spAutoFit/>
          </a:bodyPr>
          <a:lstStyle/>
          <a:p>
            <a:pPr algn="ctr">
              <a:spcBef>
                <a:spcPct val="50000"/>
              </a:spcBef>
              <a:defRPr/>
            </a:pPr>
            <a:r>
              <a:rPr kumimoji="0" lang="ja-JP" altLang="en-US" sz="4800">
                <a:effectLst>
                  <a:outerShdw blurRad="38100" dist="38100" dir="2700000" algn="tl">
                    <a:srgbClr val="C0C0C0"/>
                  </a:outerShdw>
                </a:effectLst>
                <a:latin typeface="ＭＳ Ｐゴシック" pitchFamily="50" charset="-128"/>
              </a:rPr>
              <a:t>認知</a:t>
            </a:r>
          </a:p>
        </p:txBody>
      </p:sp>
      <p:sp>
        <p:nvSpPr>
          <p:cNvPr id="123908" name="Text Box 4"/>
          <p:cNvSpPr txBox="1">
            <a:spLocks noChangeArrowheads="1"/>
          </p:cNvSpPr>
          <p:nvPr/>
        </p:nvSpPr>
        <p:spPr bwMode="auto">
          <a:xfrm>
            <a:off x="6629400" y="3314700"/>
            <a:ext cx="1143000" cy="1612900"/>
          </a:xfrm>
          <a:prstGeom prst="rect">
            <a:avLst/>
          </a:prstGeom>
          <a:noFill/>
          <a:ln w="57150">
            <a:solidFill>
              <a:schemeClr val="tx1"/>
            </a:solidFill>
            <a:miter lim="800000"/>
            <a:headEnd/>
            <a:tailEnd/>
          </a:ln>
          <a:effectLst/>
        </p:spPr>
        <p:txBody>
          <a:bodyPr lIns="91429" tIns="45714" rIns="91429" bIns="45714">
            <a:spAutoFit/>
          </a:bodyPr>
          <a:lstStyle/>
          <a:p>
            <a:pPr algn="ctr">
              <a:spcBef>
                <a:spcPct val="50000"/>
              </a:spcBef>
              <a:defRPr/>
            </a:pPr>
            <a:r>
              <a:rPr kumimoji="0" lang="ja-JP" altLang="en-US" sz="4800">
                <a:effectLst>
                  <a:outerShdw blurRad="38100" dist="38100" dir="2700000" algn="tl">
                    <a:srgbClr val="C0C0C0"/>
                  </a:outerShdw>
                </a:effectLst>
                <a:latin typeface="ＭＳ Ｐゴシック" pitchFamily="50" charset="-128"/>
              </a:rPr>
              <a:t>行動</a:t>
            </a:r>
          </a:p>
        </p:txBody>
      </p:sp>
      <p:cxnSp>
        <p:nvCxnSpPr>
          <p:cNvPr id="123909" name="AutoShape 5"/>
          <p:cNvCxnSpPr>
            <a:cxnSpLocks noChangeShapeType="1"/>
          </p:cNvCxnSpPr>
          <p:nvPr/>
        </p:nvCxnSpPr>
        <p:spPr bwMode="auto">
          <a:xfrm rot="5400000" flipV="1">
            <a:off x="4641056" y="694532"/>
            <a:ext cx="1587" cy="5181600"/>
          </a:xfrm>
          <a:prstGeom prst="curvedConnector3">
            <a:avLst>
              <a:gd name="adj1" fmla="val -71400032"/>
            </a:avLst>
          </a:prstGeom>
          <a:noFill/>
          <a:ln w="76200">
            <a:solidFill>
              <a:schemeClr val="tx1"/>
            </a:solidFill>
            <a:round/>
            <a:headEnd/>
            <a:tailEnd type="triangle" w="med" len="med"/>
          </a:ln>
        </p:spPr>
      </p:cxnSp>
      <p:cxnSp>
        <p:nvCxnSpPr>
          <p:cNvPr id="123910" name="AutoShape 6"/>
          <p:cNvCxnSpPr>
            <a:cxnSpLocks noChangeShapeType="1"/>
          </p:cNvCxnSpPr>
          <p:nvPr/>
        </p:nvCxnSpPr>
        <p:spPr bwMode="auto">
          <a:xfrm rot="5400000">
            <a:off x="4569619" y="2423319"/>
            <a:ext cx="1588" cy="5181600"/>
          </a:xfrm>
          <a:prstGeom prst="curvedConnector3">
            <a:avLst>
              <a:gd name="adj1" fmla="val 77500000"/>
            </a:avLst>
          </a:prstGeom>
          <a:noFill/>
          <a:ln w="101600">
            <a:solidFill>
              <a:srgbClr val="FF0000"/>
            </a:solidFill>
            <a:round/>
            <a:headEn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wipe(left)">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wipe(right)">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447675" y="823913"/>
            <a:ext cx="8294688" cy="1166812"/>
          </a:xfrm>
        </p:spPr>
        <p:txBody>
          <a:bodyPr/>
          <a:lstStyle/>
          <a:p>
            <a:pPr eaLnBrk="1" hangingPunct="1"/>
            <a:r>
              <a:rPr lang="ja-JP" altLang="en-US" sz="8000" b="1" smtClean="0"/>
              <a:t>生活習慣病とは？</a:t>
            </a:r>
          </a:p>
        </p:txBody>
      </p:sp>
      <p:sp>
        <p:nvSpPr>
          <p:cNvPr id="21506" name="Text Box 3"/>
          <p:cNvSpPr txBox="1">
            <a:spLocks noChangeArrowheads="1"/>
          </p:cNvSpPr>
          <p:nvPr/>
        </p:nvSpPr>
        <p:spPr bwMode="auto">
          <a:xfrm>
            <a:off x="382588" y="2792413"/>
            <a:ext cx="8247062" cy="347027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6500" b="1">
                <a:latin typeface="Times New Roman" pitchFamily="18" charset="0"/>
              </a:rPr>
              <a:t>普通に生活していると</a:t>
            </a:r>
            <a:br>
              <a:rPr lang="ja-JP" altLang="en-US" sz="6500" b="1">
                <a:latin typeface="Times New Roman" pitchFamily="18" charset="0"/>
              </a:rPr>
            </a:br>
            <a:r>
              <a:rPr lang="ja-JP" altLang="en-US" sz="6500" b="1">
                <a:latin typeface="Times New Roman" pitchFamily="18" charset="0"/>
              </a:rPr>
              <a:t>なってしまう病気</a:t>
            </a:r>
          </a:p>
          <a:p>
            <a:pPr defTabSz="820738">
              <a:spcBef>
                <a:spcPct val="50000"/>
              </a:spcBef>
            </a:pPr>
            <a:r>
              <a:rPr lang="ja-JP" altLang="en-US" sz="6500" b="1">
                <a:latin typeface="Times New Roman" pitchFamily="18" charset="0"/>
              </a:rPr>
              <a:t>　　　　　　　　　　　</a:t>
            </a:r>
            <a:r>
              <a:rPr lang="ja-JP" altLang="en-US" sz="3600" b="1">
                <a:latin typeface="Times New Roman" pitchFamily="18" charset="0"/>
              </a:rPr>
              <a:t>北山敏和</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4106f494d4a1aada0255d244319e1752"/>
          <p:cNvPicPr>
            <a:picLocks noChangeAspect="1" noChangeArrowheads="1"/>
          </p:cNvPicPr>
          <p:nvPr/>
        </p:nvPicPr>
        <p:blipFill>
          <a:blip r:embed="rId2" cstate="print"/>
          <a:srcRect/>
          <a:stretch>
            <a:fillRect/>
          </a:stretch>
        </p:blipFill>
        <p:spPr bwMode="auto">
          <a:xfrm>
            <a:off x="0" y="379413"/>
            <a:ext cx="9144000" cy="588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a:xfrm>
            <a:off x="0" y="188913"/>
            <a:ext cx="9144000" cy="1166812"/>
          </a:xfrm>
        </p:spPr>
        <p:txBody>
          <a:bodyPr/>
          <a:lstStyle/>
          <a:p>
            <a:pPr eaLnBrk="1" hangingPunct="1"/>
            <a:r>
              <a:rPr lang="ja-JP" altLang="en-US" sz="10600" b="1" smtClean="0"/>
              <a:t>パターンモデル</a:t>
            </a:r>
          </a:p>
        </p:txBody>
      </p:sp>
      <p:sp>
        <p:nvSpPr>
          <p:cNvPr id="286722" name="Rectangle 3"/>
          <p:cNvSpPr>
            <a:spLocks noGrp="1" noChangeArrowheads="1"/>
          </p:cNvSpPr>
          <p:nvPr>
            <p:ph type="body" idx="1"/>
          </p:nvPr>
        </p:nvSpPr>
        <p:spPr>
          <a:xfrm>
            <a:off x="841375" y="1778000"/>
            <a:ext cx="7215188" cy="3716338"/>
          </a:xfrm>
        </p:spPr>
        <p:txBody>
          <a:bodyPr/>
          <a:lstStyle/>
          <a:p>
            <a:pPr eaLnBrk="1" hangingPunct="1"/>
            <a:r>
              <a:rPr lang="ja-JP" altLang="en-US" sz="5400" smtClean="0"/>
              <a:t>パターンの認識</a:t>
            </a:r>
          </a:p>
          <a:p>
            <a:pPr eaLnBrk="1" hangingPunct="1"/>
            <a:r>
              <a:rPr lang="ja-JP" altLang="en-US" sz="5400" smtClean="0"/>
              <a:t>パターンの中断</a:t>
            </a:r>
          </a:p>
          <a:p>
            <a:pPr eaLnBrk="1" hangingPunct="1"/>
            <a:r>
              <a:rPr lang="ja-JP" altLang="en-US" sz="5400" smtClean="0"/>
              <a:t>パターンの破壊</a:t>
            </a:r>
          </a:p>
          <a:p>
            <a:pPr eaLnBrk="1" hangingPunct="1"/>
            <a:r>
              <a:rPr lang="ja-JP" altLang="en-US" sz="5400" smtClean="0"/>
              <a:t>パターンの再構築</a:t>
            </a:r>
          </a:p>
          <a:p>
            <a:pPr eaLnBrk="1" hangingPunct="1"/>
            <a:r>
              <a:rPr lang="ja-JP" altLang="en-US" sz="5400" smtClean="0"/>
              <a:t>新しいパターンの強化</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4904810689782_110"/>
          <p:cNvPicPr>
            <a:picLocks noChangeAspect="1" noChangeArrowheads="1"/>
          </p:cNvPicPr>
          <p:nvPr/>
        </p:nvPicPr>
        <p:blipFill>
          <a:blip r:embed="rId2" cstate="print"/>
          <a:srcRect/>
          <a:stretch>
            <a:fillRect/>
          </a:stretch>
        </p:blipFill>
        <p:spPr bwMode="auto">
          <a:xfrm>
            <a:off x="185738" y="1204913"/>
            <a:ext cx="2619375" cy="2541587"/>
          </a:xfrm>
          <a:prstGeom prst="rect">
            <a:avLst/>
          </a:prstGeom>
          <a:noFill/>
          <a:ln w="9525">
            <a:noFill/>
            <a:miter lim="800000"/>
            <a:headEnd/>
            <a:tailEnd/>
          </a:ln>
        </p:spPr>
      </p:pic>
      <p:pic>
        <p:nvPicPr>
          <p:cNvPr id="287746" name="Picture 3" descr="prizma2_r2_c2"/>
          <p:cNvPicPr>
            <a:picLocks noChangeAspect="1" noChangeArrowheads="1"/>
          </p:cNvPicPr>
          <p:nvPr/>
        </p:nvPicPr>
        <p:blipFill>
          <a:blip r:embed="rId3" cstate="print"/>
          <a:srcRect/>
          <a:stretch>
            <a:fillRect/>
          </a:stretch>
        </p:blipFill>
        <p:spPr bwMode="auto">
          <a:xfrm>
            <a:off x="1233488" y="2730500"/>
            <a:ext cx="3671887" cy="3921125"/>
          </a:xfrm>
          <a:prstGeom prst="rect">
            <a:avLst/>
          </a:prstGeom>
          <a:noFill/>
          <a:ln w="9525">
            <a:noFill/>
            <a:miter lim="800000"/>
            <a:headEnd/>
            <a:tailEnd/>
          </a:ln>
        </p:spPr>
      </p:pic>
      <p:sp>
        <p:nvSpPr>
          <p:cNvPr id="287747" name="Rectangle 4"/>
          <p:cNvSpPr>
            <a:spLocks noGrp="1" noChangeArrowheads="1"/>
          </p:cNvSpPr>
          <p:nvPr>
            <p:ph type="title"/>
          </p:nvPr>
        </p:nvSpPr>
        <p:spPr>
          <a:xfrm>
            <a:off x="1038225" y="252413"/>
            <a:ext cx="7215188" cy="1166812"/>
          </a:xfrm>
        </p:spPr>
        <p:txBody>
          <a:bodyPr/>
          <a:lstStyle/>
          <a:p>
            <a:pPr eaLnBrk="1" hangingPunct="1"/>
            <a:r>
              <a:rPr lang="ja-JP" altLang="en-US" sz="7200" smtClean="0">
                <a:latin typeface="ＭＳ Ｐゴシック" pitchFamily="50" charset="-128"/>
              </a:rPr>
              <a:t>大好きなおもちゃ</a:t>
            </a:r>
          </a:p>
        </p:txBody>
      </p:sp>
      <p:pic>
        <p:nvPicPr>
          <p:cNvPr id="287748" name="Picture 5" descr="050211_6"/>
          <p:cNvPicPr>
            <a:picLocks noChangeAspect="1" noChangeArrowheads="1"/>
          </p:cNvPicPr>
          <p:nvPr/>
        </p:nvPicPr>
        <p:blipFill>
          <a:blip r:embed="rId4" cstate="print"/>
          <a:srcRect/>
          <a:stretch>
            <a:fillRect/>
          </a:stretch>
        </p:blipFill>
        <p:spPr bwMode="auto">
          <a:xfrm>
            <a:off x="3394075" y="1778000"/>
            <a:ext cx="3143250" cy="2692400"/>
          </a:xfrm>
          <a:prstGeom prst="rect">
            <a:avLst/>
          </a:prstGeom>
          <a:noFill/>
          <a:ln w="9525">
            <a:noFill/>
            <a:miter lim="800000"/>
            <a:headEnd/>
            <a:tailEnd/>
          </a:ln>
        </p:spPr>
      </p:pic>
      <p:pic>
        <p:nvPicPr>
          <p:cNvPr id="287749" name="Picture 6" descr="B00081MXNS"/>
          <p:cNvPicPr>
            <a:picLocks noChangeAspect="1" noChangeArrowheads="1"/>
          </p:cNvPicPr>
          <p:nvPr/>
        </p:nvPicPr>
        <p:blipFill>
          <a:blip r:embed="rId5" cstate="print"/>
          <a:srcRect/>
          <a:stretch>
            <a:fillRect/>
          </a:stretch>
        </p:blipFill>
        <p:spPr bwMode="auto">
          <a:xfrm>
            <a:off x="6864350" y="1268413"/>
            <a:ext cx="1784350" cy="2859087"/>
          </a:xfrm>
          <a:prstGeom prst="rect">
            <a:avLst/>
          </a:prstGeom>
          <a:noFill/>
          <a:ln w="9525">
            <a:noFill/>
            <a:miter lim="800000"/>
            <a:headEnd/>
            <a:tailEnd/>
          </a:ln>
        </p:spPr>
      </p:pic>
      <p:pic>
        <p:nvPicPr>
          <p:cNvPr id="287750" name="Picture 7" descr="rikatyan_thumb"/>
          <p:cNvPicPr>
            <a:picLocks noChangeAspect="1" noChangeArrowheads="1"/>
          </p:cNvPicPr>
          <p:nvPr/>
        </p:nvPicPr>
        <p:blipFill>
          <a:blip r:embed="rId6" cstate="print"/>
          <a:srcRect/>
          <a:stretch>
            <a:fillRect/>
          </a:stretch>
        </p:blipFill>
        <p:spPr bwMode="auto">
          <a:xfrm>
            <a:off x="5946775" y="4446588"/>
            <a:ext cx="2660650" cy="2090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title"/>
          </p:nvPr>
        </p:nvSpPr>
        <p:spPr>
          <a:xfrm>
            <a:off x="0" y="188913"/>
            <a:ext cx="9144000" cy="1166812"/>
          </a:xfrm>
        </p:spPr>
        <p:txBody>
          <a:bodyPr/>
          <a:lstStyle/>
          <a:p>
            <a:pPr eaLnBrk="1" hangingPunct="1"/>
            <a:r>
              <a:rPr lang="ja-JP" altLang="en-US" sz="10600" b="1" smtClean="0"/>
              <a:t>パターンモデル</a:t>
            </a:r>
          </a:p>
        </p:txBody>
      </p:sp>
      <p:sp>
        <p:nvSpPr>
          <p:cNvPr id="288770" name="Rectangle 3"/>
          <p:cNvSpPr>
            <a:spLocks noGrp="1" noChangeArrowheads="1"/>
          </p:cNvSpPr>
          <p:nvPr>
            <p:ph type="body" idx="1"/>
          </p:nvPr>
        </p:nvSpPr>
        <p:spPr>
          <a:xfrm>
            <a:off x="841375" y="1778000"/>
            <a:ext cx="7215188" cy="3716338"/>
          </a:xfrm>
        </p:spPr>
        <p:txBody>
          <a:bodyPr/>
          <a:lstStyle/>
          <a:p>
            <a:pPr eaLnBrk="1" hangingPunct="1"/>
            <a:r>
              <a:rPr lang="ja-JP" altLang="en-US" sz="5400" smtClean="0"/>
              <a:t>パターンの認識</a:t>
            </a:r>
          </a:p>
          <a:p>
            <a:pPr eaLnBrk="1" hangingPunct="1"/>
            <a:r>
              <a:rPr lang="ja-JP" altLang="en-US" sz="5400" smtClean="0"/>
              <a:t>パターンの中断</a:t>
            </a:r>
          </a:p>
          <a:p>
            <a:pPr eaLnBrk="1" hangingPunct="1"/>
            <a:r>
              <a:rPr lang="ja-JP" altLang="en-US" sz="5400" smtClean="0"/>
              <a:t>パターンの破壊</a:t>
            </a:r>
          </a:p>
          <a:p>
            <a:pPr eaLnBrk="1" hangingPunct="1"/>
            <a:r>
              <a:rPr lang="ja-JP" altLang="en-US" sz="5400" smtClean="0"/>
              <a:t>パターンの再構築</a:t>
            </a:r>
          </a:p>
          <a:p>
            <a:pPr eaLnBrk="1" hangingPunct="1"/>
            <a:r>
              <a:rPr lang="ja-JP" altLang="en-US" sz="5400" smtClean="0"/>
              <a:t>新しいパターンの強化</a:t>
            </a:r>
          </a:p>
        </p:txBody>
      </p:sp>
      <p:sp>
        <p:nvSpPr>
          <p:cNvPr id="126980" name="Line 4"/>
          <p:cNvSpPr>
            <a:spLocks noChangeShapeType="1"/>
          </p:cNvSpPr>
          <p:nvPr/>
        </p:nvSpPr>
        <p:spPr bwMode="auto">
          <a:xfrm flipH="1">
            <a:off x="5816600" y="3048000"/>
            <a:ext cx="1766888" cy="0"/>
          </a:xfrm>
          <a:prstGeom prst="line">
            <a:avLst/>
          </a:prstGeom>
          <a:noFill/>
          <a:ln w="139700">
            <a:solidFill>
              <a:srgbClr val="FF0000"/>
            </a:solidFill>
            <a:round/>
            <a:headEnd/>
            <a:tailEnd type="triangle" w="med" len="med"/>
          </a:ln>
        </p:spPr>
        <p:txBody>
          <a:bodyPr>
            <a:spAutoFit/>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additive="base">
                                        <p:cTn id="7" dur="500" fill="hold"/>
                                        <p:tgtEl>
                                          <p:spTgt spid="126980"/>
                                        </p:tgtEl>
                                        <p:attrNameLst>
                                          <p:attrName>ppt_x</p:attrName>
                                        </p:attrNameLst>
                                      </p:cBhvr>
                                      <p:tavLst>
                                        <p:tav tm="0">
                                          <p:val>
                                            <p:strVal val="1+#ppt_w/2"/>
                                          </p:val>
                                        </p:tav>
                                        <p:tav tm="100000">
                                          <p:val>
                                            <p:strVal val="#ppt_x"/>
                                          </p:val>
                                        </p:tav>
                                      </p:tavLst>
                                    </p:anim>
                                    <p:anim calcmode="lin" valueType="num">
                                      <p:cBhvr additive="base">
                                        <p:cTn id="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title"/>
          </p:nvPr>
        </p:nvSpPr>
        <p:spPr>
          <a:xfrm>
            <a:off x="0" y="1141413"/>
            <a:ext cx="8958263" cy="1166812"/>
          </a:xfrm>
        </p:spPr>
        <p:txBody>
          <a:bodyPr/>
          <a:lstStyle/>
          <a:p>
            <a:pPr eaLnBrk="1" hangingPunct="1"/>
            <a:r>
              <a:rPr lang="ja-JP" altLang="en-US" sz="8000" b="1" smtClean="0"/>
              <a:t>人の脳が</a:t>
            </a:r>
            <a:r>
              <a:rPr lang="ja-JP" altLang="en-US" sz="9600" b="1" smtClean="0">
                <a:solidFill>
                  <a:srgbClr val="FF0000"/>
                </a:solidFill>
              </a:rPr>
              <a:t>無意識</a:t>
            </a:r>
            <a:r>
              <a:rPr lang="ja-JP" altLang="en-US" sz="8000" b="1" smtClean="0"/>
              <a:t>に</a:t>
            </a:r>
            <a:br>
              <a:rPr lang="ja-JP" altLang="en-US" sz="8000" b="1" smtClean="0"/>
            </a:br>
            <a:r>
              <a:rPr lang="ja-JP" altLang="en-US" sz="8000" b="1" smtClean="0"/>
              <a:t>行っていること！</a:t>
            </a:r>
            <a:br>
              <a:rPr lang="ja-JP" altLang="en-US" sz="8000" b="1" smtClean="0"/>
            </a:br>
            <a:r>
              <a:rPr lang="ja-JP" altLang="en-US" sz="6600" b="1" smtClean="0"/>
              <a:t>（人間の行動原理）</a:t>
            </a:r>
          </a:p>
        </p:txBody>
      </p:sp>
      <p:sp>
        <p:nvSpPr>
          <p:cNvPr id="128003" name="Rectangle 3"/>
          <p:cNvSpPr>
            <a:spLocks noGrp="1" noChangeArrowheads="1"/>
          </p:cNvSpPr>
          <p:nvPr>
            <p:ph type="body" idx="1"/>
          </p:nvPr>
        </p:nvSpPr>
        <p:spPr>
          <a:xfrm>
            <a:off x="0" y="3429000"/>
            <a:ext cx="9144000" cy="3429000"/>
          </a:xfrm>
        </p:spPr>
        <p:txBody>
          <a:bodyPr/>
          <a:lstStyle/>
          <a:p>
            <a:pPr algn="ctr" eaLnBrk="1" hangingPunct="1"/>
            <a:r>
              <a:rPr lang="ja-JP" altLang="en-US" sz="10600" b="1" smtClean="0"/>
              <a:t>快楽を求める</a:t>
            </a:r>
          </a:p>
          <a:p>
            <a:pPr algn="ctr" eaLnBrk="1" hangingPunct="1"/>
            <a:r>
              <a:rPr lang="ja-JP" altLang="en-US" sz="10600" b="1" smtClean="0"/>
              <a:t>苦痛を避ける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179388" y="333375"/>
            <a:ext cx="8785225" cy="1143000"/>
          </a:xfrm>
        </p:spPr>
        <p:txBody>
          <a:bodyPr/>
          <a:lstStyle/>
          <a:p>
            <a:pPr eaLnBrk="1" hangingPunct="1"/>
            <a:r>
              <a:rPr lang="ja-JP" altLang="en-US" sz="4000" b="1" smtClean="0"/>
              <a:t>快楽・苦痛を、何に連想するかは自由！</a:t>
            </a:r>
            <a:br>
              <a:rPr lang="ja-JP" altLang="en-US" sz="4000" b="1" smtClean="0"/>
            </a:br>
            <a:r>
              <a:rPr lang="ja-JP" altLang="en-US" sz="4000" b="1" smtClean="0"/>
              <a:t>配線を自由に変えられる！</a:t>
            </a:r>
          </a:p>
        </p:txBody>
      </p:sp>
      <p:sp>
        <p:nvSpPr>
          <p:cNvPr id="130051" name="Text Box 3"/>
          <p:cNvSpPr txBox="1">
            <a:spLocks noChangeArrowheads="1"/>
          </p:cNvSpPr>
          <p:nvPr/>
        </p:nvSpPr>
        <p:spPr bwMode="auto">
          <a:xfrm>
            <a:off x="250825" y="1916113"/>
            <a:ext cx="8642350" cy="2835275"/>
          </a:xfrm>
          <a:prstGeom prst="rect">
            <a:avLst/>
          </a:prstGeom>
          <a:noFill/>
          <a:ln w="9525">
            <a:noFill/>
            <a:miter lim="800000"/>
            <a:headEnd/>
            <a:tailEnd/>
          </a:ln>
        </p:spPr>
        <p:txBody>
          <a:bodyPr lIns="91429" tIns="45714" rIns="91429" bIns="45714">
            <a:spAutoFit/>
          </a:bodyPr>
          <a:lstStyle/>
          <a:p>
            <a:pPr>
              <a:spcBef>
                <a:spcPct val="50000"/>
              </a:spcBef>
            </a:pPr>
            <a:r>
              <a:rPr lang="ja-JP" altLang="en-US" sz="6000" b="1"/>
              <a:t>その人の持っている連想体系（認知）が、その人の人生の質を決定する。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p:nvPr>
        </p:nvSpPr>
        <p:spPr>
          <a:xfrm>
            <a:off x="468313" y="0"/>
            <a:ext cx="8229600" cy="1143000"/>
          </a:xfrm>
        </p:spPr>
        <p:txBody>
          <a:bodyPr/>
          <a:lstStyle/>
          <a:p>
            <a:pPr eaLnBrk="1" hangingPunct="1"/>
            <a:r>
              <a:rPr lang="ja-JP" altLang="en-US" smtClean="0"/>
              <a:t>マザーテレサとヒットラー</a:t>
            </a:r>
          </a:p>
        </p:txBody>
      </p:sp>
      <p:pic>
        <p:nvPicPr>
          <p:cNvPr id="291842" name="Picture 3" descr="teresa"/>
          <p:cNvPicPr>
            <a:picLocks noChangeAspect="1" noChangeArrowheads="1"/>
          </p:cNvPicPr>
          <p:nvPr/>
        </p:nvPicPr>
        <p:blipFill>
          <a:blip r:embed="rId2" cstate="print"/>
          <a:srcRect/>
          <a:stretch>
            <a:fillRect/>
          </a:stretch>
        </p:blipFill>
        <p:spPr bwMode="auto">
          <a:xfrm>
            <a:off x="244475" y="765175"/>
            <a:ext cx="4265613" cy="6092825"/>
          </a:xfrm>
          <a:prstGeom prst="rect">
            <a:avLst/>
          </a:prstGeom>
          <a:noFill/>
          <a:ln w="9525">
            <a:noFill/>
            <a:miter lim="800000"/>
            <a:headEnd/>
            <a:tailEnd/>
          </a:ln>
        </p:spPr>
      </p:pic>
      <p:pic>
        <p:nvPicPr>
          <p:cNvPr id="291843" name="Picture 4" descr="4440df87"/>
          <p:cNvPicPr>
            <a:picLocks noChangeAspect="1" noChangeArrowheads="1"/>
          </p:cNvPicPr>
          <p:nvPr/>
        </p:nvPicPr>
        <p:blipFill>
          <a:blip r:embed="rId3" cstate="print"/>
          <a:srcRect/>
          <a:stretch>
            <a:fillRect/>
          </a:stretch>
        </p:blipFill>
        <p:spPr bwMode="auto">
          <a:xfrm>
            <a:off x="4500563" y="1052513"/>
            <a:ext cx="4464050" cy="4464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p:txBody>
          <a:bodyPr/>
          <a:lstStyle/>
          <a:p>
            <a:pPr algn="l" eaLnBrk="1" hangingPunct="1"/>
            <a:r>
              <a:rPr lang="ja-JP" altLang="en-US" sz="6000" b="1" smtClean="0"/>
              <a:t>パターンを確立する方法</a:t>
            </a:r>
          </a:p>
        </p:txBody>
      </p:sp>
      <p:sp>
        <p:nvSpPr>
          <p:cNvPr id="131075" name="Rectangle 3"/>
          <p:cNvSpPr>
            <a:spLocks noGrp="1" noChangeArrowheads="1"/>
          </p:cNvSpPr>
          <p:nvPr>
            <p:ph type="body" idx="1"/>
          </p:nvPr>
        </p:nvSpPr>
        <p:spPr>
          <a:xfrm>
            <a:off x="468313" y="2133600"/>
            <a:ext cx="8229600" cy="3484563"/>
          </a:xfrm>
        </p:spPr>
        <p:txBody>
          <a:bodyPr/>
          <a:lstStyle/>
          <a:p>
            <a:pPr eaLnBrk="1" hangingPunct="1"/>
            <a:r>
              <a:rPr lang="ja-JP" altLang="en-US" sz="5400" smtClean="0"/>
              <a:t>繰り返す　</a:t>
            </a:r>
            <a:r>
              <a:rPr lang="en-US" altLang="ja-JP" sz="5400" smtClean="0"/>
              <a:t>500</a:t>
            </a:r>
            <a:r>
              <a:rPr lang="ja-JP" altLang="en-US" sz="5400" smtClean="0"/>
              <a:t>回くらい</a:t>
            </a:r>
          </a:p>
          <a:p>
            <a:pPr eaLnBrk="1" hangingPunct="1"/>
            <a:endParaRPr lang="ja-JP" altLang="en-US" sz="5400" smtClean="0"/>
          </a:p>
          <a:p>
            <a:pPr eaLnBrk="1" hangingPunct="1"/>
            <a:r>
              <a:rPr lang="ja-JP" altLang="en-US" sz="5400" smtClean="0"/>
              <a:t>快楽、苦痛に結びつくもの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ChangeArrowheads="1"/>
          </p:cNvSpPr>
          <p:nvPr>
            <p:ph type="title"/>
          </p:nvPr>
        </p:nvSpPr>
        <p:spPr>
          <a:xfrm>
            <a:off x="457200" y="152400"/>
            <a:ext cx="8229600" cy="892175"/>
          </a:xfrm>
        </p:spPr>
        <p:txBody>
          <a:bodyPr/>
          <a:lstStyle/>
          <a:p>
            <a:pPr eaLnBrk="1" hangingPunct="1">
              <a:spcBef>
                <a:spcPct val="50000"/>
              </a:spcBef>
              <a:buSzPct val="50000"/>
              <a:buFont typeface="Wingdings" pitchFamily="2" charset="2"/>
              <a:buNone/>
            </a:pPr>
            <a:r>
              <a:rPr lang="ja-JP" altLang="en-US" sz="5400" b="1" smtClean="0">
                <a:solidFill>
                  <a:schemeClr val="tx1"/>
                </a:solidFill>
                <a:latin typeface="ＭＳ Ｐゴシック" pitchFamily="50" charset="-128"/>
              </a:rPr>
              <a:t>認知行動療法の分類</a:t>
            </a:r>
          </a:p>
        </p:txBody>
      </p:sp>
      <p:sp>
        <p:nvSpPr>
          <p:cNvPr id="133123" name="Text Box 3"/>
          <p:cNvSpPr txBox="1">
            <a:spLocks noChangeArrowheads="1"/>
          </p:cNvSpPr>
          <p:nvPr/>
        </p:nvSpPr>
        <p:spPr bwMode="auto">
          <a:xfrm>
            <a:off x="906463" y="4065588"/>
            <a:ext cx="1755775" cy="677862"/>
          </a:xfrm>
          <a:prstGeom prst="rect">
            <a:avLst/>
          </a:prstGeom>
          <a:noFill/>
          <a:ln w="57150">
            <a:solidFill>
              <a:srgbClr val="FF0000"/>
            </a:solidFill>
            <a:miter lim="800000"/>
            <a:headEnd/>
            <a:tailEnd/>
          </a:ln>
          <a:effectLst/>
        </p:spPr>
        <p:txBody>
          <a:bodyPr lIns="91429" tIns="45714" rIns="91429" bIns="45714">
            <a:spAutoFit/>
          </a:bodyPr>
          <a:lstStyle/>
          <a:p>
            <a:pPr algn="ctr">
              <a:spcBef>
                <a:spcPct val="50000"/>
              </a:spcBef>
              <a:defRPr/>
            </a:pPr>
            <a:r>
              <a:rPr kumimoji="0" lang="ja-JP" altLang="en-US" sz="3600" b="1">
                <a:effectLst>
                  <a:outerShdw blurRad="38100" dist="38100" dir="2700000" algn="tl">
                    <a:srgbClr val="C0C0C0"/>
                  </a:outerShdw>
                </a:effectLst>
                <a:latin typeface="ＭＳ Ｐゴシック" pitchFamily="50" charset="-128"/>
              </a:rPr>
              <a:t>認知</a:t>
            </a:r>
          </a:p>
        </p:txBody>
      </p:sp>
      <p:sp>
        <p:nvSpPr>
          <p:cNvPr id="133124" name="Text Box 4"/>
          <p:cNvSpPr txBox="1">
            <a:spLocks noChangeArrowheads="1"/>
          </p:cNvSpPr>
          <p:nvPr/>
        </p:nvSpPr>
        <p:spPr bwMode="auto">
          <a:xfrm>
            <a:off x="6535738" y="4000500"/>
            <a:ext cx="1749425" cy="677863"/>
          </a:xfrm>
          <a:prstGeom prst="rect">
            <a:avLst/>
          </a:prstGeom>
          <a:noFill/>
          <a:ln w="57150">
            <a:solidFill>
              <a:srgbClr val="FF0000"/>
            </a:solidFill>
            <a:miter lim="800000"/>
            <a:headEnd/>
            <a:tailEnd/>
          </a:ln>
          <a:effectLst/>
        </p:spPr>
        <p:txBody>
          <a:bodyPr lIns="91429" tIns="45714" rIns="91429" bIns="45714">
            <a:spAutoFit/>
          </a:bodyPr>
          <a:lstStyle/>
          <a:p>
            <a:pPr algn="ctr">
              <a:spcBef>
                <a:spcPct val="50000"/>
              </a:spcBef>
              <a:defRPr/>
            </a:pPr>
            <a:r>
              <a:rPr kumimoji="0" lang="ja-JP" altLang="en-US" sz="3600" b="1">
                <a:effectLst>
                  <a:outerShdw blurRad="38100" dist="38100" dir="2700000" algn="tl">
                    <a:srgbClr val="C0C0C0"/>
                  </a:outerShdw>
                </a:effectLst>
                <a:latin typeface="ＭＳ Ｐゴシック" pitchFamily="50" charset="-128"/>
              </a:rPr>
              <a:t>行動</a:t>
            </a:r>
          </a:p>
        </p:txBody>
      </p:sp>
      <p:cxnSp>
        <p:nvCxnSpPr>
          <p:cNvPr id="293892" name="AutoShape 5"/>
          <p:cNvCxnSpPr>
            <a:cxnSpLocks noChangeShapeType="1"/>
          </p:cNvCxnSpPr>
          <p:nvPr/>
        </p:nvCxnSpPr>
        <p:spPr bwMode="auto">
          <a:xfrm rot="5400000" flipV="1">
            <a:off x="4684713" y="1155700"/>
            <a:ext cx="1587" cy="5700713"/>
          </a:xfrm>
          <a:prstGeom prst="curvedConnector3">
            <a:avLst>
              <a:gd name="adj1" fmla="val -63900014"/>
            </a:avLst>
          </a:prstGeom>
          <a:noFill/>
          <a:ln w="76200">
            <a:solidFill>
              <a:schemeClr val="tx1"/>
            </a:solidFill>
            <a:round/>
            <a:headEnd/>
            <a:tailEnd type="triangle" w="med" len="med"/>
          </a:ln>
        </p:spPr>
      </p:cxnSp>
      <p:cxnSp>
        <p:nvCxnSpPr>
          <p:cNvPr id="293893" name="AutoShape 6"/>
          <p:cNvCxnSpPr>
            <a:cxnSpLocks noChangeShapeType="1"/>
          </p:cNvCxnSpPr>
          <p:nvPr/>
        </p:nvCxnSpPr>
        <p:spPr bwMode="auto">
          <a:xfrm rot="5400000">
            <a:off x="4684713" y="1947862"/>
            <a:ext cx="1588" cy="5700713"/>
          </a:xfrm>
          <a:prstGeom prst="curvedConnector3">
            <a:avLst>
              <a:gd name="adj1" fmla="val 63300014"/>
            </a:avLst>
          </a:prstGeom>
          <a:noFill/>
          <a:ln w="76200">
            <a:solidFill>
              <a:schemeClr val="tx1"/>
            </a:solidFill>
            <a:round/>
            <a:headEnd/>
            <a:tailEnd type="triangle" w="med" len="med"/>
          </a:ln>
        </p:spPr>
      </p:cxnSp>
      <p:sp>
        <p:nvSpPr>
          <p:cNvPr id="133127" name="Text Box 7"/>
          <p:cNvSpPr txBox="1">
            <a:spLocks noChangeArrowheads="1"/>
          </p:cNvSpPr>
          <p:nvPr/>
        </p:nvSpPr>
        <p:spPr bwMode="auto">
          <a:xfrm>
            <a:off x="395288" y="5661025"/>
            <a:ext cx="1703387" cy="571500"/>
          </a:xfrm>
          <a:prstGeom prst="rect">
            <a:avLst/>
          </a:prstGeom>
          <a:noFill/>
          <a:ln w="38100">
            <a:solidFill>
              <a:schemeClr val="tx1"/>
            </a:solidFill>
            <a:miter lim="800000"/>
            <a:headEnd/>
            <a:tailEnd/>
          </a:ln>
          <a:effectLst/>
        </p:spPr>
        <p:txBody>
          <a:bodyPr lIns="91429" tIns="45714" rIns="91429" bIns="45714">
            <a:spAutoFit/>
          </a:bodyPr>
          <a:lstStyle/>
          <a:p>
            <a:pPr algn="ctr">
              <a:spcBef>
                <a:spcPct val="50000"/>
              </a:spcBef>
              <a:defRPr/>
            </a:pPr>
            <a:r>
              <a:rPr kumimoji="0" lang="ja-JP" altLang="en-US" sz="2900" b="1">
                <a:effectLst>
                  <a:outerShdw blurRad="38100" dist="38100" dir="2700000" algn="tl">
                    <a:srgbClr val="C0C0C0"/>
                  </a:outerShdw>
                </a:effectLst>
                <a:latin typeface="ＭＳ Ｐゴシック" pitchFamily="50" charset="-128"/>
              </a:rPr>
              <a:t>認知療法</a:t>
            </a:r>
          </a:p>
        </p:txBody>
      </p:sp>
      <p:sp>
        <p:nvSpPr>
          <p:cNvPr id="133128" name="Text Box 8"/>
          <p:cNvSpPr txBox="1">
            <a:spLocks noChangeArrowheads="1"/>
          </p:cNvSpPr>
          <p:nvPr/>
        </p:nvSpPr>
        <p:spPr bwMode="auto">
          <a:xfrm>
            <a:off x="6300788" y="2420938"/>
            <a:ext cx="1933575" cy="571500"/>
          </a:xfrm>
          <a:prstGeom prst="rect">
            <a:avLst/>
          </a:prstGeom>
          <a:noFill/>
          <a:ln w="38100">
            <a:solidFill>
              <a:schemeClr val="tx1"/>
            </a:solidFill>
            <a:miter lim="800000"/>
            <a:headEnd/>
            <a:tailEnd/>
          </a:ln>
          <a:effectLst/>
        </p:spPr>
        <p:txBody>
          <a:bodyPr lIns="91429" tIns="45714" rIns="91429" bIns="45714">
            <a:spAutoFit/>
          </a:bodyPr>
          <a:lstStyle/>
          <a:p>
            <a:pPr algn="ctr">
              <a:spcBef>
                <a:spcPct val="50000"/>
              </a:spcBef>
              <a:defRPr/>
            </a:pPr>
            <a:r>
              <a:rPr kumimoji="0" lang="ja-JP" altLang="en-US" sz="2900" b="1">
                <a:effectLst>
                  <a:outerShdw blurRad="38100" dist="38100" dir="2700000" algn="tl">
                    <a:srgbClr val="C0C0C0"/>
                  </a:outerShdw>
                </a:effectLst>
                <a:latin typeface="ＭＳ Ｐゴシック" pitchFamily="50" charset="-128"/>
              </a:rPr>
              <a:t>行動療法</a:t>
            </a:r>
          </a:p>
        </p:txBody>
      </p:sp>
      <p:cxnSp>
        <p:nvCxnSpPr>
          <p:cNvPr id="293896" name="AutoShape 9"/>
          <p:cNvCxnSpPr>
            <a:cxnSpLocks noChangeShapeType="1"/>
          </p:cNvCxnSpPr>
          <p:nvPr/>
        </p:nvCxnSpPr>
        <p:spPr bwMode="auto">
          <a:xfrm flipV="1">
            <a:off x="1042988" y="4652963"/>
            <a:ext cx="381000" cy="990600"/>
          </a:xfrm>
          <a:prstGeom prst="straightConnector1">
            <a:avLst/>
          </a:prstGeom>
          <a:noFill/>
          <a:ln w="76200">
            <a:solidFill>
              <a:schemeClr val="tx1"/>
            </a:solidFill>
            <a:round/>
            <a:headEnd/>
            <a:tailEnd type="triangle" w="med" len="med"/>
          </a:ln>
        </p:spPr>
      </p:cxnSp>
      <p:cxnSp>
        <p:nvCxnSpPr>
          <p:cNvPr id="293897" name="AutoShape 10"/>
          <p:cNvCxnSpPr>
            <a:cxnSpLocks noChangeShapeType="1"/>
          </p:cNvCxnSpPr>
          <p:nvPr/>
        </p:nvCxnSpPr>
        <p:spPr bwMode="auto">
          <a:xfrm>
            <a:off x="7885113" y="2997200"/>
            <a:ext cx="38100" cy="974725"/>
          </a:xfrm>
          <a:prstGeom prst="straightConnector1">
            <a:avLst/>
          </a:prstGeom>
          <a:noFill/>
          <a:ln w="76200">
            <a:solidFill>
              <a:schemeClr val="tx1"/>
            </a:solidFill>
            <a:round/>
            <a:headEnd/>
            <a:tailEnd type="triangle" w="med" len="med"/>
          </a:ln>
        </p:spPr>
      </p:cxnSp>
      <p:sp>
        <p:nvSpPr>
          <p:cNvPr id="133131" name="Text Box 11"/>
          <p:cNvSpPr txBox="1">
            <a:spLocks noChangeArrowheads="1"/>
          </p:cNvSpPr>
          <p:nvPr/>
        </p:nvSpPr>
        <p:spPr bwMode="auto">
          <a:xfrm>
            <a:off x="1187450" y="2420938"/>
            <a:ext cx="2486025" cy="571500"/>
          </a:xfrm>
          <a:prstGeom prst="rect">
            <a:avLst/>
          </a:prstGeom>
          <a:noFill/>
          <a:ln w="38100">
            <a:solidFill>
              <a:schemeClr val="tx1"/>
            </a:solidFill>
            <a:miter lim="800000"/>
            <a:headEnd/>
            <a:tailEnd/>
          </a:ln>
          <a:effectLst/>
        </p:spPr>
        <p:txBody>
          <a:bodyPr lIns="91429" tIns="45714" rIns="91429" bIns="45714">
            <a:spAutoFit/>
          </a:bodyPr>
          <a:lstStyle/>
          <a:p>
            <a:pPr algn="ctr">
              <a:spcBef>
                <a:spcPct val="50000"/>
              </a:spcBef>
              <a:defRPr/>
            </a:pPr>
            <a:r>
              <a:rPr kumimoji="0" lang="ja-JP" altLang="en-US" sz="2900" b="1">
                <a:effectLst>
                  <a:outerShdw blurRad="38100" dist="38100" dir="2700000" algn="tl">
                    <a:srgbClr val="C0C0C0"/>
                  </a:outerShdw>
                </a:effectLst>
                <a:latin typeface="ＭＳ Ｐゴシック" pitchFamily="50" charset="-128"/>
              </a:rPr>
              <a:t>論理療法</a:t>
            </a:r>
          </a:p>
        </p:txBody>
      </p:sp>
      <p:cxnSp>
        <p:nvCxnSpPr>
          <p:cNvPr id="293899" name="AutoShape 12"/>
          <p:cNvCxnSpPr>
            <a:cxnSpLocks noChangeShapeType="1"/>
          </p:cNvCxnSpPr>
          <p:nvPr/>
        </p:nvCxnSpPr>
        <p:spPr bwMode="auto">
          <a:xfrm>
            <a:off x="2124075" y="2997200"/>
            <a:ext cx="222250" cy="365125"/>
          </a:xfrm>
          <a:prstGeom prst="straightConnector1">
            <a:avLst/>
          </a:prstGeom>
          <a:noFill/>
          <a:ln w="76200">
            <a:solidFill>
              <a:schemeClr val="tx1"/>
            </a:solidFill>
            <a:round/>
            <a:headEnd/>
            <a:tailEnd type="triangle" w="med" len="med"/>
          </a:ln>
        </p:spPr>
      </p:cxnSp>
      <p:sp>
        <p:nvSpPr>
          <p:cNvPr id="293900" name="Text Box 13"/>
          <p:cNvSpPr txBox="1">
            <a:spLocks noChangeArrowheads="1"/>
          </p:cNvSpPr>
          <p:nvPr/>
        </p:nvSpPr>
        <p:spPr bwMode="auto">
          <a:xfrm>
            <a:off x="5029200" y="1219200"/>
            <a:ext cx="3962400" cy="1165225"/>
          </a:xfrm>
          <a:prstGeom prst="rect">
            <a:avLst/>
          </a:prstGeom>
          <a:noFill/>
          <a:ln w="9525">
            <a:noFill/>
            <a:miter lim="800000"/>
            <a:headEnd/>
            <a:tailEnd/>
          </a:ln>
        </p:spPr>
        <p:txBody>
          <a:bodyPr lIns="91429" tIns="45714" rIns="91429" bIns="45714">
            <a:spAutoFit/>
          </a:bodyPr>
          <a:lstStyle/>
          <a:p>
            <a:pPr>
              <a:spcBef>
                <a:spcPct val="50000"/>
              </a:spcBef>
            </a:pPr>
            <a:r>
              <a:rPr lang="ja-JP" altLang="en-US" sz="1800" b="1">
                <a:latin typeface="Garamond" pitchFamily="18" charset="0"/>
              </a:rPr>
              <a:t>一時的・限定的な行動変容（例：短期間の禁煙）を起こすことにより、認知の変容（禁煙への自信）と、恒常的・全面的な行動変容を励起させる</a:t>
            </a:r>
          </a:p>
        </p:txBody>
      </p:sp>
      <p:sp>
        <p:nvSpPr>
          <p:cNvPr id="293901" name="Text Box 14"/>
          <p:cNvSpPr txBox="1">
            <a:spLocks noChangeArrowheads="1"/>
          </p:cNvSpPr>
          <p:nvPr/>
        </p:nvSpPr>
        <p:spPr bwMode="auto">
          <a:xfrm>
            <a:off x="533400" y="1295400"/>
            <a:ext cx="3962400" cy="1165225"/>
          </a:xfrm>
          <a:prstGeom prst="rect">
            <a:avLst/>
          </a:prstGeom>
          <a:noFill/>
          <a:ln w="9525">
            <a:noFill/>
            <a:miter lim="800000"/>
            <a:headEnd/>
            <a:tailEnd/>
          </a:ln>
        </p:spPr>
        <p:txBody>
          <a:bodyPr lIns="91429" tIns="45714" rIns="91429" bIns="45714">
            <a:spAutoFit/>
          </a:bodyPr>
          <a:lstStyle/>
          <a:p>
            <a:pPr>
              <a:spcBef>
                <a:spcPct val="50000"/>
              </a:spcBef>
            </a:pPr>
            <a:r>
              <a:rPr lang="ja-JP" altLang="en-US" sz="1800" b="1">
                <a:latin typeface="Garamond" pitchFamily="18" charset="0"/>
              </a:rPr>
              <a:t>認知の絶対論性（例：イライラしたら吸わないわけにいかない）を修正することによって、悪循環を生む認知と行動のつながりを断ち切る</a:t>
            </a:r>
          </a:p>
        </p:txBody>
      </p:sp>
      <p:sp>
        <p:nvSpPr>
          <p:cNvPr id="293902" name="Text Box 15"/>
          <p:cNvSpPr txBox="1">
            <a:spLocks noChangeArrowheads="1"/>
          </p:cNvSpPr>
          <p:nvPr/>
        </p:nvSpPr>
        <p:spPr bwMode="auto">
          <a:xfrm>
            <a:off x="2057400" y="5943600"/>
            <a:ext cx="4495800" cy="627063"/>
          </a:xfrm>
          <a:prstGeom prst="rect">
            <a:avLst/>
          </a:prstGeom>
          <a:noFill/>
          <a:ln w="9525">
            <a:noFill/>
            <a:miter lim="800000"/>
            <a:headEnd/>
            <a:tailEnd/>
          </a:ln>
        </p:spPr>
        <p:txBody>
          <a:bodyPr lIns="91429" tIns="45714" rIns="91429" bIns="45714">
            <a:spAutoFit/>
          </a:bodyPr>
          <a:lstStyle/>
          <a:p>
            <a:pPr>
              <a:spcBef>
                <a:spcPct val="50000"/>
              </a:spcBef>
            </a:pPr>
            <a:r>
              <a:rPr lang="ja-JP" altLang="en-US" sz="1800" b="1">
                <a:latin typeface="Garamond" pitchFamily="18" charset="0"/>
              </a:rPr>
              <a:t>誤った認知（例：タバコはストレスの解消になる）を修正することで行動変容を起こす</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1835150" y="4149725"/>
            <a:ext cx="5956300" cy="52387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パターンを変えることができるか！</a:t>
            </a:r>
          </a:p>
        </p:txBody>
      </p:sp>
      <p:sp>
        <p:nvSpPr>
          <p:cNvPr id="134148" name="Rectangle 4"/>
          <p:cNvSpPr>
            <a:spLocks noChangeArrowheads="1"/>
          </p:cNvSpPr>
          <p:nvPr/>
        </p:nvSpPr>
        <p:spPr bwMode="auto">
          <a:xfrm>
            <a:off x="457200" y="981075"/>
            <a:ext cx="8648700" cy="2287588"/>
          </a:xfrm>
          <a:prstGeom prst="rect">
            <a:avLst/>
          </a:prstGeom>
          <a:noFill/>
          <a:ln w="9525">
            <a:noFill/>
            <a:miter lim="800000"/>
            <a:headEnd/>
            <a:tailEnd/>
          </a:ln>
        </p:spPr>
        <p:txBody>
          <a:bodyPr wrap="none">
            <a:spAutoFit/>
          </a:bodyPr>
          <a:lstStyle/>
          <a:p>
            <a:pPr>
              <a:buFontTx/>
              <a:buChar char="•"/>
            </a:pPr>
            <a:r>
              <a:rPr lang="en-US" altLang="ja-JP" sz="4800" b="1">
                <a:solidFill>
                  <a:schemeClr val="tx2"/>
                </a:solidFill>
              </a:rPr>
              <a:t>20</a:t>
            </a:r>
            <a:r>
              <a:rPr lang="ja-JP" altLang="en-US" sz="4800" b="1">
                <a:solidFill>
                  <a:schemeClr val="tx2"/>
                </a:solidFill>
              </a:rPr>
              <a:t>本</a:t>
            </a:r>
            <a:r>
              <a:rPr lang="en-US" altLang="ja-JP" sz="4800" b="1">
                <a:solidFill>
                  <a:schemeClr val="tx2"/>
                </a:solidFill>
              </a:rPr>
              <a:t>×365</a:t>
            </a:r>
            <a:r>
              <a:rPr lang="ja-JP" altLang="en-US" sz="4800" b="1">
                <a:solidFill>
                  <a:schemeClr val="tx2"/>
                </a:solidFill>
              </a:rPr>
              <a:t>日＝</a:t>
            </a:r>
            <a:r>
              <a:rPr lang="en-US" altLang="ja-JP" sz="4800" b="1">
                <a:solidFill>
                  <a:schemeClr val="tx2"/>
                </a:solidFill>
              </a:rPr>
              <a:t>7300</a:t>
            </a:r>
            <a:r>
              <a:rPr lang="ja-JP" altLang="en-US" sz="4800" b="1">
                <a:solidFill>
                  <a:schemeClr val="tx2"/>
                </a:solidFill>
              </a:rPr>
              <a:t>本／年</a:t>
            </a:r>
          </a:p>
          <a:p>
            <a:pPr>
              <a:buFontTx/>
              <a:buChar char="•"/>
            </a:pPr>
            <a:r>
              <a:rPr lang="ja-JP" altLang="en-US" sz="4800" b="1">
                <a:solidFill>
                  <a:schemeClr val="tx2"/>
                </a:solidFill>
              </a:rPr>
              <a:t>報酬系（快楽）を刺激</a:t>
            </a:r>
          </a:p>
          <a:p>
            <a:pPr>
              <a:buFontTx/>
              <a:buChar char="•"/>
            </a:pPr>
            <a:r>
              <a:rPr lang="ja-JP" altLang="en-US" sz="4800" b="1">
                <a:solidFill>
                  <a:schemeClr val="tx2"/>
                </a:solidFill>
              </a:rPr>
              <a:t>すごく強固な行動パターンです。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4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4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ctrTitle"/>
          </p:nvPr>
        </p:nvSpPr>
        <p:spPr>
          <a:xfrm>
            <a:off x="642938" y="1077913"/>
            <a:ext cx="7773987" cy="1470025"/>
          </a:xfrm>
        </p:spPr>
        <p:txBody>
          <a:bodyPr/>
          <a:lstStyle/>
          <a:p>
            <a:pPr eaLnBrk="1" hangingPunct="1"/>
            <a:r>
              <a:rPr lang="ja-JP" altLang="en-US" sz="5400" b="1" smtClean="0"/>
              <a:t>２０代男性の喫煙率</a:t>
            </a:r>
            <a:br>
              <a:rPr lang="ja-JP" altLang="en-US" sz="5400" b="1" smtClean="0"/>
            </a:br>
            <a:r>
              <a:rPr lang="ja-JP" altLang="en-US" sz="5400" b="1" smtClean="0"/>
              <a:t>約</a:t>
            </a:r>
            <a:r>
              <a:rPr lang="en-US" altLang="ja-JP" sz="5400" b="1" smtClean="0"/>
              <a:t>5</a:t>
            </a:r>
            <a:r>
              <a:rPr lang="ja-JP" altLang="en-US" sz="5400" b="1" smtClean="0"/>
              <a:t>割</a:t>
            </a:r>
          </a:p>
        </p:txBody>
      </p:sp>
      <p:sp>
        <p:nvSpPr>
          <p:cNvPr id="338947" name="Rectangle 3"/>
          <p:cNvSpPr>
            <a:spLocks noGrp="1" noChangeArrowheads="1"/>
          </p:cNvSpPr>
          <p:nvPr>
            <p:ph type="subTitle" idx="1"/>
          </p:nvPr>
        </p:nvSpPr>
        <p:spPr>
          <a:xfrm>
            <a:off x="579438" y="3302000"/>
            <a:ext cx="7985125" cy="622300"/>
          </a:xfrm>
        </p:spPr>
        <p:txBody>
          <a:bodyPr/>
          <a:lstStyle/>
          <a:p>
            <a:pPr eaLnBrk="1" hangingPunct="1"/>
            <a:r>
              <a:rPr lang="ja-JP" altLang="en-US" smtClean="0"/>
              <a:t>タバコは、ゲートウエイドラッグではありません。</a:t>
            </a:r>
          </a:p>
        </p:txBody>
      </p:sp>
      <p:sp>
        <p:nvSpPr>
          <p:cNvPr id="338948" name="Text Box 4"/>
          <p:cNvSpPr txBox="1">
            <a:spLocks noChangeArrowheads="1"/>
          </p:cNvSpPr>
          <p:nvPr/>
        </p:nvSpPr>
        <p:spPr bwMode="auto">
          <a:xfrm>
            <a:off x="906463" y="4508500"/>
            <a:ext cx="7134225" cy="51117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普通に育つと、吸うようになってしまいます。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build="p"/>
      <p:bldP spid="33894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250825" y="1412875"/>
            <a:ext cx="8642350" cy="2187575"/>
          </a:xfrm>
        </p:spPr>
        <p:txBody>
          <a:bodyPr/>
          <a:lstStyle/>
          <a:p>
            <a:pPr eaLnBrk="1" hangingPunct="1"/>
            <a:r>
              <a:rPr lang="ja-JP" altLang="en-US" sz="9600" b="1" smtClean="0"/>
              <a:t>できるんです！</a:t>
            </a:r>
            <a:r>
              <a:rPr lang="ja-JP" altLang="en-US" sz="6600" b="1" smtClean="0"/>
              <a:t/>
            </a:r>
            <a:br>
              <a:rPr lang="ja-JP" altLang="en-US" sz="6600" b="1" smtClean="0"/>
            </a:br>
            <a:r>
              <a:rPr lang="ja-JP" altLang="en-US" sz="6600" b="1" smtClean="0"/>
              <a:t/>
            </a:r>
            <a:br>
              <a:rPr lang="ja-JP" altLang="en-US" sz="6600" b="1" smtClean="0"/>
            </a:br>
            <a:r>
              <a:rPr lang="ja-JP" altLang="en-US" sz="6600" b="1" smtClean="0"/>
              <a:t>成功率は</a:t>
            </a:r>
            <a:r>
              <a:rPr lang="en-US" altLang="ja-JP" sz="6600" b="1" smtClean="0"/>
              <a:t>50</a:t>
            </a:r>
            <a:r>
              <a:rPr lang="ja-JP" altLang="en-US" sz="6600" b="1" smtClean="0"/>
              <a:t>～</a:t>
            </a:r>
            <a:r>
              <a:rPr lang="en-US" altLang="ja-JP" sz="6600" b="1" smtClean="0"/>
              <a:t>60</a:t>
            </a:r>
            <a:r>
              <a:rPr lang="ja-JP" altLang="en-US" sz="6600" b="1"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4"/>
          <p:cNvSpPr>
            <a:spLocks noGrp="1" noChangeArrowheads="1"/>
          </p:cNvSpPr>
          <p:nvPr>
            <p:ph type="title"/>
          </p:nvPr>
        </p:nvSpPr>
        <p:spPr>
          <a:xfrm>
            <a:off x="468313" y="1052513"/>
            <a:ext cx="8229600" cy="1143000"/>
          </a:xfrm>
        </p:spPr>
        <p:txBody>
          <a:bodyPr/>
          <a:lstStyle/>
          <a:p>
            <a:pPr eaLnBrk="1" hangingPunct="1"/>
            <a:r>
              <a:rPr lang="ja-JP" altLang="en-US" sz="8800" b="1" smtClean="0"/>
              <a:t>気づきの連鎖</a:t>
            </a:r>
          </a:p>
        </p:txBody>
      </p:sp>
      <p:sp>
        <p:nvSpPr>
          <p:cNvPr id="196613" name="Text Box 5"/>
          <p:cNvSpPr txBox="1">
            <a:spLocks noChangeArrowheads="1"/>
          </p:cNvSpPr>
          <p:nvPr/>
        </p:nvSpPr>
        <p:spPr bwMode="auto">
          <a:xfrm>
            <a:off x="1403350" y="3284538"/>
            <a:ext cx="5905500" cy="1433512"/>
          </a:xfrm>
          <a:prstGeom prst="rect">
            <a:avLst/>
          </a:prstGeom>
          <a:noFill/>
          <a:ln w="9525">
            <a:noFill/>
            <a:miter lim="800000"/>
            <a:headEnd/>
            <a:tailEnd/>
          </a:ln>
        </p:spPr>
        <p:txBody>
          <a:bodyPr>
            <a:spAutoFit/>
          </a:bodyPr>
          <a:lstStyle/>
          <a:p>
            <a:pPr>
              <a:spcBef>
                <a:spcPct val="50000"/>
              </a:spcBef>
            </a:pPr>
            <a:r>
              <a:rPr lang="en-US" altLang="ja-JP" sz="8800" b="1"/>
              <a:t>A-Ha</a:t>
            </a:r>
            <a:r>
              <a:rPr lang="ja-JP" altLang="en-US" sz="8800" b="1"/>
              <a:t>体験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ChangeArrowheads="1"/>
          </p:cNvSpPr>
          <p:nvPr>
            <p:ph type="title"/>
          </p:nvPr>
        </p:nvSpPr>
        <p:spPr>
          <a:xfrm>
            <a:off x="468313" y="0"/>
            <a:ext cx="8229600" cy="908050"/>
          </a:xfrm>
        </p:spPr>
        <p:txBody>
          <a:bodyPr/>
          <a:lstStyle/>
          <a:p>
            <a:pPr eaLnBrk="1" hangingPunct="1"/>
            <a:r>
              <a:rPr lang="ja-JP" altLang="en-US" sz="4000" smtClean="0"/>
              <a:t>ご自宅でやるなら・・・</a:t>
            </a:r>
            <a:r>
              <a:rPr lang="ja-JP" altLang="en-US" sz="3200" smtClean="0"/>
              <a:t>（ビブリオセラピー）</a:t>
            </a:r>
          </a:p>
        </p:txBody>
      </p:sp>
      <p:pic>
        <p:nvPicPr>
          <p:cNvPr id="297986" name="Picture 3" descr="4903083047"/>
          <p:cNvPicPr>
            <a:picLocks noChangeAspect="1" noChangeArrowheads="1"/>
          </p:cNvPicPr>
          <p:nvPr/>
        </p:nvPicPr>
        <p:blipFill>
          <a:blip r:embed="rId2" cstate="print"/>
          <a:srcRect/>
          <a:stretch>
            <a:fillRect/>
          </a:stretch>
        </p:blipFill>
        <p:spPr bwMode="auto">
          <a:xfrm>
            <a:off x="0" y="1268413"/>
            <a:ext cx="3276600" cy="3276600"/>
          </a:xfrm>
          <a:prstGeom prst="rect">
            <a:avLst/>
          </a:prstGeom>
          <a:noFill/>
          <a:ln w="9525">
            <a:noFill/>
            <a:miter lim="800000"/>
            <a:headEnd/>
            <a:tailEnd/>
          </a:ln>
        </p:spPr>
      </p:pic>
      <p:sp>
        <p:nvSpPr>
          <p:cNvPr id="297987" name="Text Box 4"/>
          <p:cNvSpPr txBox="1">
            <a:spLocks noChangeArrowheads="1"/>
          </p:cNvSpPr>
          <p:nvPr/>
        </p:nvSpPr>
        <p:spPr bwMode="auto">
          <a:xfrm>
            <a:off x="971550" y="5851525"/>
            <a:ext cx="5256213" cy="1006475"/>
          </a:xfrm>
          <a:prstGeom prst="rect">
            <a:avLst/>
          </a:prstGeom>
          <a:noFill/>
          <a:ln w="9525">
            <a:noFill/>
            <a:miter lim="800000"/>
            <a:headEnd/>
            <a:tailEnd/>
          </a:ln>
        </p:spPr>
        <p:txBody>
          <a:bodyPr lIns="91429" tIns="45714" rIns="91429" bIns="45714">
            <a:spAutoFit/>
          </a:bodyPr>
          <a:lstStyle/>
          <a:p>
            <a:pPr>
              <a:spcBef>
                <a:spcPct val="50000"/>
              </a:spcBef>
            </a:pPr>
            <a:r>
              <a:rPr lang="ja-JP" altLang="en-US" sz="2000">
                <a:latin typeface="ＭＳ Ｐゴシック" pitchFamily="50" charset="-128"/>
              </a:rPr>
              <a:t>アマゾンで購入可　パンフレット：　</a:t>
            </a:r>
            <a:r>
              <a:rPr lang="ja-JP" altLang="en-US" sz="2000" b="1">
                <a:latin typeface="ＭＳ Ｐゴシック" pitchFamily="50" charset="-128"/>
              </a:rPr>
              <a:t>￥</a:t>
            </a:r>
            <a:r>
              <a:rPr lang="ja-JP" altLang="en-US" sz="2000">
                <a:latin typeface="ＭＳ Ｐゴシック" pitchFamily="50" charset="-128"/>
              </a:rPr>
              <a:t>　</a:t>
            </a:r>
            <a:r>
              <a:rPr lang="en-US" altLang="ja-JP" sz="2000">
                <a:latin typeface="ＭＳ Ｐゴシック" pitchFamily="50" charset="-128"/>
              </a:rPr>
              <a:t>500</a:t>
            </a:r>
            <a:br>
              <a:rPr lang="en-US" altLang="ja-JP" sz="2000">
                <a:latin typeface="ＭＳ Ｐゴシック" pitchFamily="50" charset="-128"/>
              </a:rPr>
            </a:br>
            <a:r>
              <a:rPr lang="en-US" altLang="ja-JP" sz="2000">
                <a:latin typeface="ＭＳ Ｐゴシック" pitchFamily="50" charset="-128"/>
              </a:rPr>
              <a:t>		</a:t>
            </a:r>
            <a:r>
              <a:rPr lang="ja-JP" altLang="en-US" sz="2000">
                <a:latin typeface="ＭＳ Ｐゴシック" pitchFamily="50" charset="-128"/>
              </a:rPr>
              <a:t>　本	　 　　：  </a:t>
            </a:r>
            <a:r>
              <a:rPr lang="ja-JP" altLang="en-US" sz="2000" b="1">
                <a:latin typeface="ＭＳ Ｐゴシック" pitchFamily="50" charset="-128"/>
              </a:rPr>
              <a:t>￥</a:t>
            </a:r>
            <a:r>
              <a:rPr lang="en-US" altLang="ja-JP" sz="2000">
                <a:latin typeface="ＭＳ Ｐゴシック" pitchFamily="50" charset="-128"/>
              </a:rPr>
              <a:t>1,260</a:t>
            </a:r>
            <a:br>
              <a:rPr lang="en-US" altLang="ja-JP" sz="2000">
                <a:latin typeface="ＭＳ Ｐゴシック" pitchFamily="50" charset="-128"/>
              </a:rPr>
            </a:br>
            <a:r>
              <a:rPr lang="en-US" altLang="ja-JP" sz="2000">
                <a:latin typeface="ＭＳ Ｐゴシック" pitchFamily="50" charset="-128"/>
              </a:rPr>
              <a:t>		</a:t>
            </a:r>
            <a:r>
              <a:rPr lang="ja-JP" altLang="en-US" sz="2000">
                <a:latin typeface="ＭＳ Ｐゴシック" pitchFamily="50" charset="-128"/>
              </a:rPr>
              <a:t>　</a:t>
            </a:r>
            <a:r>
              <a:rPr lang="en-US" altLang="ja-JP" sz="2000">
                <a:latin typeface="ＭＳ Ｐゴシック" pitchFamily="50" charset="-128"/>
              </a:rPr>
              <a:t>CD	</a:t>
            </a:r>
            <a:r>
              <a:rPr lang="ja-JP" altLang="en-US" sz="2000">
                <a:latin typeface="ＭＳ Ｐゴシック" pitchFamily="50" charset="-128"/>
              </a:rPr>
              <a:t>　　　 ：  </a:t>
            </a:r>
            <a:r>
              <a:rPr lang="ja-JP" altLang="en-US" sz="2000" b="1">
                <a:latin typeface="ＭＳ Ｐゴシック" pitchFamily="50" charset="-128"/>
              </a:rPr>
              <a:t> </a:t>
            </a:r>
            <a:r>
              <a:rPr lang="en-US" altLang="ja-JP" sz="2000" b="1">
                <a:latin typeface="ＭＳ Ｐゴシック" pitchFamily="50" charset="-128"/>
              </a:rPr>
              <a:t>\</a:t>
            </a:r>
            <a:r>
              <a:rPr lang="en-US" altLang="ja-JP" sz="2000">
                <a:latin typeface="ＭＳ Ｐゴシック" pitchFamily="50" charset="-128"/>
              </a:rPr>
              <a:t> 2,100</a:t>
            </a:r>
          </a:p>
        </p:txBody>
      </p:sp>
      <p:sp>
        <p:nvSpPr>
          <p:cNvPr id="297988" name="Text Box 5"/>
          <p:cNvSpPr txBox="1">
            <a:spLocks noChangeArrowheads="1"/>
          </p:cNvSpPr>
          <p:nvPr/>
        </p:nvSpPr>
        <p:spPr bwMode="auto">
          <a:xfrm>
            <a:off x="0" y="620713"/>
            <a:ext cx="2017713" cy="519112"/>
          </a:xfrm>
          <a:prstGeom prst="rect">
            <a:avLst/>
          </a:prstGeom>
          <a:noFill/>
          <a:ln w="9525">
            <a:noFill/>
            <a:miter lim="800000"/>
            <a:headEnd/>
            <a:tailEnd/>
          </a:ln>
        </p:spPr>
        <p:txBody>
          <a:bodyPr lIns="91429" tIns="45714" rIns="91429" bIns="45714">
            <a:spAutoFit/>
          </a:bodyPr>
          <a:lstStyle/>
          <a:p>
            <a:pPr>
              <a:spcBef>
                <a:spcPct val="50000"/>
              </a:spcBef>
            </a:pPr>
            <a:r>
              <a:rPr lang="ja-JP" altLang="en-US" sz="2800" b="1"/>
              <a:t>パンフレット</a:t>
            </a:r>
          </a:p>
        </p:txBody>
      </p:sp>
      <p:sp>
        <p:nvSpPr>
          <p:cNvPr id="297989" name="Text Box 6"/>
          <p:cNvSpPr txBox="1">
            <a:spLocks noChangeArrowheads="1"/>
          </p:cNvSpPr>
          <p:nvPr/>
        </p:nvSpPr>
        <p:spPr bwMode="auto">
          <a:xfrm>
            <a:off x="6011863" y="765175"/>
            <a:ext cx="1079500" cy="519113"/>
          </a:xfrm>
          <a:prstGeom prst="rect">
            <a:avLst/>
          </a:prstGeom>
          <a:noFill/>
          <a:ln w="9525">
            <a:noFill/>
            <a:miter lim="800000"/>
            <a:headEnd/>
            <a:tailEnd/>
          </a:ln>
        </p:spPr>
        <p:txBody>
          <a:bodyPr lIns="91429" tIns="45714" rIns="91429" bIns="45714">
            <a:spAutoFit/>
          </a:bodyPr>
          <a:lstStyle/>
          <a:p>
            <a:pPr>
              <a:spcBef>
                <a:spcPct val="50000"/>
              </a:spcBef>
            </a:pPr>
            <a:r>
              <a:rPr lang="en-US" altLang="ja-JP" sz="2800" b="1"/>
              <a:t>CD</a:t>
            </a:r>
          </a:p>
        </p:txBody>
      </p:sp>
      <p:pic>
        <p:nvPicPr>
          <p:cNvPr id="297990" name="Picture 7" descr="51GCe0WJO%2BL"/>
          <p:cNvPicPr>
            <a:picLocks noChangeAspect="1" noChangeArrowheads="1"/>
          </p:cNvPicPr>
          <p:nvPr/>
        </p:nvPicPr>
        <p:blipFill>
          <a:blip r:embed="rId3" cstate="print"/>
          <a:srcRect/>
          <a:stretch>
            <a:fillRect/>
          </a:stretch>
        </p:blipFill>
        <p:spPr bwMode="auto">
          <a:xfrm>
            <a:off x="2916238" y="1196975"/>
            <a:ext cx="3382962" cy="3382963"/>
          </a:xfrm>
          <a:prstGeom prst="rect">
            <a:avLst/>
          </a:prstGeom>
          <a:noFill/>
          <a:ln w="9525">
            <a:noFill/>
            <a:miter lim="800000"/>
            <a:headEnd/>
            <a:tailEnd/>
          </a:ln>
        </p:spPr>
      </p:pic>
      <p:sp>
        <p:nvSpPr>
          <p:cNvPr id="297991" name="Text Box 8"/>
          <p:cNvSpPr txBox="1">
            <a:spLocks noChangeArrowheads="1"/>
          </p:cNvSpPr>
          <p:nvPr/>
        </p:nvSpPr>
        <p:spPr bwMode="auto">
          <a:xfrm>
            <a:off x="3348038" y="692150"/>
            <a:ext cx="863600" cy="519113"/>
          </a:xfrm>
          <a:prstGeom prst="rect">
            <a:avLst/>
          </a:prstGeom>
          <a:noFill/>
          <a:ln w="9525">
            <a:noFill/>
            <a:miter lim="800000"/>
            <a:headEnd/>
            <a:tailEnd/>
          </a:ln>
        </p:spPr>
        <p:txBody>
          <a:bodyPr lIns="91429" tIns="45714" rIns="91429" bIns="45714">
            <a:spAutoFit/>
          </a:bodyPr>
          <a:lstStyle/>
          <a:p>
            <a:pPr>
              <a:spcBef>
                <a:spcPct val="50000"/>
              </a:spcBef>
            </a:pPr>
            <a:r>
              <a:rPr lang="ja-JP" altLang="en-US" sz="2800" b="1"/>
              <a:t>本</a:t>
            </a:r>
          </a:p>
        </p:txBody>
      </p:sp>
      <p:sp>
        <p:nvSpPr>
          <p:cNvPr id="297992" name="Rectangle 9"/>
          <p:cNvSpPr>
            <a:spLocks noChangeArrowheads="1"/>
          </p:cNvSpPr>
          <p:nvPr/>
        </p:nvSpPr>
        <p:spPr bwMode="auto">
          <a:xfrm>
            <a:off x="6156325" y="4437063"/>
            <a:ext cx="2808288" cy="1920875"/>
          </a:xfrm>
          <a:prstGeom prst="rect">
            <a:avLst/>
          </a:prstGeom>
          <a:noFill/>
          <a:ln w="9525">
            <a:noFill/>
            <a:miter lim="800000"/>
            <a:headEnd/>
            <a:tailEnd/>
          </a:ln>
        </p:spPr>
        <p:txBody>
          <a:bodyPr lIns="91429" tIns="45714" rIns="91429" bIns="45714" anchor="ctr">
            <a:spAutoFit/>
          </a:bodyPr>
          <a:lstStyle/>
          <a:p>
            <a:r>
              <a:rPr lang="en-US" altLang="ja-JP" sz="1200"/>
              <a:t>NACKWITHYOU presents</a:t>
            </a:r>
          </a:p>
          <a:p>
            <a:r>
              <a:rPr lang="ja-JP" altLang="en-US" sz="1200"/>
              <a:t>あいざわ元気と</a:t>
            </a:r>
            <a:r>
              <a:rPr lang="en-US" altLang="ja-JP" sz="1200"/>
              <a:t>Dr.</a:t>
            </a:r>
            <a:r>
              <a:rPr lang="ja-JP" altLang="en-US" sz="1200"/>
              <a:t>磯村の</a:t>
            </a:r>
            <a:br>
              <a:rPr lang="ja-JP" altLang="en-US" sz="1200"/>
            </a:br>
            <a:r>
              <a:rPr lang="ja-JP" altLang="en-US" sz="2000" b="1"/>
              <a:t>リセット禁煙のすすめ</a:t>
            </a:r>
          </a:p>
          <a:p>
            <a:r>
              <a:rPr lang="en-US" altLang="ja-JP" sz="1800" b="1"/>
              <a:t>―</a:t>
            </a:r>
            <a:r>
              <a:rPr lang="ja-JP" altLang="en-US" sz="1800" b="1"/>
              <a:t>依存を解く魔法のＣＤー</a:t>
            </a:r>
            <a:r>
              <a:rPr lang="ja-JP" altLang="en-US" sz="1200"/>
              <a:t/>
            </a:r>
            <a:br>
              <a:rPr lang="ja-JP" altLang="en-US" sz="1200"/>
            </a:br>
            <a:r>
              <a:rPr lang="ja-JP" altLang="en-US" sz="1800" b="1"/>
              <a:t>東京六法出版社</a:t>
            </a:r>
            <a:r>
              <a:rPr lang="ja-JP" altLang="en-US" sz="1200"/>
              <a:t>　</a:t>
            </a:r>
          </a:p>
          <a:p>
            <a:r>
              <a:rPr lang="ja-JP" altLang="en-US" sz="1200"/>
              <a:t>電話 </a:t>
            </a:r>
            <a:r>
              <a:rPr lang="en-US" altLang="ja-JP" sz="2800" b="1"/>
              <a:t>03-3354-5411</a:t>
            </a:r>
            <a:r>
              <a:rPr lang="en-US" altLang="ja-JP" sz="1200"/>
              <a:t/>
            </a:r>
            <a:br>
              <a:rPr lang="en-US" altLang="ja-JP" sz="1200"/>
            </a:br>
            <a:endParaRPr lang="en-US" altLang="ja-JP" sz="1200"/>
          </a:p>
        </p:txBody>
      </p:sp>
      <p:pic>
        <p:nvPicPr>
          <p:cNvPr id="297993" name="Picture 10" descr="512DVHF5XWL"/>
          <p:cNvPicPr>
            <a:picLocks noChangeAspect="1" noChangeArrowheads="1"/>
          </p:cNvPicPr>
          <p:nvPr/>
        </p:nvPicPr>
        <p:blipFill>
          <a:blip r:embed="rId4" cstate="print"/>
          <a:srcRect/>
          <a:stretch>
            <a:fillRect/>
          </a:stretch>
        </p:blipFill>
        <p:spPr bwMode="auto">
          <a:xfrm>
            <a:off x="6084888" y="1268413"/>
            <a:ext cx="3059112" cy="3059112"/>
          </a:xfrm>
          <a:prstGeom prst="rect">
            <a:avLst/>
          </a:prstGeom>
          <a:noFill/>
          <a:ln w="9525">
            <a:noFill/>
            <a:miter lim="800000"/>
            <a:headEnd/>
            <a:tailEnd/>
          </a:ln>
        </p:spPr>
      </p:pic>
      <p:sp>
        <p:nvSpPr>
          <p:cNvPr id="297994" name="Rectangle 11"/>
          <p:cNvSpPr>
            <a:spLocks noChangeArrowheads="1"/>
          </p:cNvSpPr>
          <p:nvPr/>
        </p:nvSpPr>
        <p:spPr bwMode="auto">
          <a:xfrm>
            <a:off x="323850" y="4672013"/>
            <a:ext cx="2879725" cy="1281112"/>
          </a:xfrm>
          <a:prstGeom prst="rect">
            <a:avLst/>
          </a:prstGeom>
          <a:noFill/>
          <a:ln w="9525">
            <a:noFill/>
            <a:miter lim="800000"/>
            <a:headEnd/>
            <a:tailEnd/>
          </a:ln>
        </p:spPr>
        <p:txBody>
          <a:bodyPr lIns="91429" tIns="45714" rIns="91429" bIns="45714" anchor="ctr">
            <a:spAutoFit/>
          </a:bodyPr>
          <a:lstStyle/>
          <a:p>
            <a:r>
              <a:rPr lang="ja-JP" altLang="en-US" sz="2000" b="1"/>
              <a:t>リセット禁煙のすすめ</a:t>
            </a:r>
          </a:p>
          <a:p>
            <a:r>
              <a:rPr lang="ja-JP" altLang="en-US" sz="1800" b="1"/>
              <a:t>東京六法出版社</a:t>
            </a:r>
            <a:r>
              <a:rPr lang="ja-JP" altLang="en-US" sz="1200"/>
              <a:t>　</a:t>
            </a:r>
          </a:p>
          <a:p>
            <a:r>
              <a:rPr lang="ja-JP" altLang="en-US" sz="1200"/>
              <a:t>電話 </a:t>
            </a:r>
            <a:r>
              <a:rPr lang="en-US" altLang="ja-JP" sz="2800" b="1"/>
              <a:t>03-3354-5411</a:t>
            </a:r>
            <a:r>
              <a:rPr lang="en-US" altLang="ja-JP" sz="1200"/>
              <a:t/>
            </a:r>
            <a:br>
              <a:rPr lang="en-US" altLang="ja-JP" sz="1200"/>
            </a:br>
            <a:endParaRPr lang="en-US" altLang="ja-JP" sz="1200"/>
          </a:p>
        </p:txBody>
      </p:sp>
      <p:sp>
        <p:nvSpPr>
          <p:cNvPr id="297995" name="Rectangle 12"/>
          <p:cNvSpPr>
            <a:spLocks noChangeArrowheads="1"/>
          </p:cNvSpPr>
          <p:nvPr/>
        </p:nvSpPr>
        <p:spPr bwMode="auto">
          <a:xfrm>
            <a:off x="3419475" y="4652963"/>
            <a:ext cx="2808288" cy="1098550"/>
          </a:xfrm>
          <a:prstGeom prst="rect">
            <a:avLst/>
          </a:prstGeom>
          <a:noFill/>
          <a:ln w="9525">
            <a:noFill/>
            <a:miter lim="800000"/>
            <a:headEnd/>
            <a:tailEnd/>
          </a:ln>
        </p:spPr>
        <p:txBody>
          <a:bodyPr lIns="91429" tIns="45714" rIns="91429" bIns="45714" anchor="ctr">
            <a:spAutoFit/>
          </a:bodyPr>
          <a:lstStyle/>
          <a:p>
            <a:r>
              <a:rPr lang="ja-JP" altLang="en-US" sz="2000" b="1"/>
              <a:t>リセット！</a:t>
            </a:r>
          </a:p>
          <a:p>
            <a:r>
              <a:rPr lang="ja-JP" altLang="en-US" sz="1600" b="1"/>
              <a:t>－タバコ無用のパラダイス－</a:t>
            </a:r>
            <a:r>
              <a:rPr lang="ja-JP" altLang="en-US" sz="1800" b="1"/>
              <a:t>幻冬舎</a:t>
            </a:r>
            <a:r>
              <a:rPr lang="ja-JP" altLang="en-US" sz="1200"/>
              <a:t/>
            </a:r>
            <a:br>
              <a:rPr lang="ja-JP" altLang="en-US" sz="1200"/>
            </a:br>
            <a:endParaRPr lang="ja-JP" altLang="en-US" sz="12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ChangeArrowheads="1"/>
          </p:cNvSpPr>
          <p:nvPr/>
        </p:nvSpPr>
        <p:spPr bwMode="auto">
          <a:xfrm>
            <a:off x="317500" y="252413"/>
            <a:ext cx="8513763" cy="750887"/>
          </a:xfrm>
          <a:prstGeom prst="rect">
            <a:avLst/>
          </a:prstGeom>
          <a:noFill/>
          <a:ln w="22225" algn="ctr">
            <a:noFill/>
            <a:miter lim="800000"/>
            <a:headEnd/>
            <a:tailEnd/>
          </a:ln>
        </p:spPr>
        <p:txBody>
          <a:bodyPr wrap="none" lIns="0" tIns="71209" rIns="0" bIns="35604" anchor="ctr">
            <a:spAutoFit/>
          </a:bodyPr>
          <a:lstStyle/>
          <a:p>
            <a:pPr defTabSz="820738"/>
            <a:r>
              <a:rPr lang="ja-JP" altLang="en-US" sz="4300" b="1">
                <a:latin typeface="Times New Roman" pitchFamily="18" charset="0"/>
              </a:rPr>
              <a:t>新刊　二重洗脳</a:t>
            </a:r>
            <a:r>
              <a:rPr lang="en-US" altLang="ja-JP" sz="4300" b="1">
                <a:latin typeface="Times New Roman" pitchFamily="18" charset="0"/>
              </a:rPr>
              <a:t>―</a:t>
            </a:r>
            <a:r>
              <a:rPr lang="ja-JP" altLang="en-US" sz="4300" b="1">
                <a:latin typeface="Times New Roman" pitchFamily="18" charset="0"/>
              </a:rPr>
              <a:t>依存症の謎を解く </a:t>
            </a:r>
          </a:p>
        </p:txBody>
      </p:sp>
      <p:sp>
        <p:nvSpPr>
          <p:cNvPr id="352258" name="Rectangle 3"/>
          <p:cNvSpPr>
            <a:spLocks noChangeArrowheads="1"/>
          </p:cNvSpPr>
          <p:nvPr/>
        </p:nvSpPr>
        <p:spPr bwMode="auto">
          <a:xfrm>
            <a:off x="6162675" y="5567363"/>
            <a:ext cx="2981325" cy="1290637"/>
          </a:xfrm>
          <a:prstGeom prst="rect">
            <a:avLst/>
          </a:prstGeom>
          <a:noFill/>
          <a:ln w="22225" algn="ctr">
            <a:noFill/>
            <a:miter lim="800000"/>
            <a:headEnd/>
            <a:tailEnd/>
          </a:ln>
        </p:spPr>
        <p:txBody>
          <a:bodyPr wrap="none" lIns="0" tIns="0" rIns="0" bIns="0" anchor="ctr">
            <a:spAutoFit/>
          </a:bodyPr>
          <a:lstStyle/>
          <a:p>
            <a:pPr defTabSz="820738">
              <a:spcBef>
                <a:spcPct val="50000"/>
              </a:spcBef>
            </a:pPr>
            <a:r>
              <a:rPr lang="ja-JP" altLang="en-US" sz="2900" b="1">
                <a:latin typeface="Times New Roman" pitchFamily="18" charset="0"/>
              </a:rPr>
              <a:t>出版社</a:t>
            </a:r>
            <a:r>
              <a:rPr lang="en-US" altLang="ja-JP" sz="2900" b="1">
                <a:latin typeface="Times New Roman" pitchFamily="18" charset="0"/>
              </a:rPr>
              <a:t>: </a:t>
            </a:r>
            <a:br>
              <a:rPr lang="en-US" altLang="ja-JP" sz="2900" b="1">
                <a:latin typeface="Times New Roman" pitchFamily="18" charset="0"/>
              </a:rPr>
            </a:br>
            <a:r>
              <a:rPr lang="ja-JP" altLang="en-US" sz="2900" b="1">
                <a:latin typeface="Times New Roman" pitchFamily="18" charset="0"/>
              </a:rPr>
              <a:t>東洋経済新報社  </a:t>
            </a:r>
            <a:br>
              <a:rPr lang="ja-JP" altLang="en-US" sz="2900" b="1">
                <a:latin typeface="Times New Roman" pitchFamily="18" charset="0"/>
              </a:rPr>
            </a:br>
            <a:r>
              <a:rPr lang="ja-JP" altLang="en-US" sz="2900" b="1">
                <a:latin typeface="Times New Roman" pitchFamily="18" charset="0"/>
              </a:rPr>
              <a:t>発売日： </a:t>
            </a:r>
            <a:r>
              <a:rPr lang="en-US" altLang="ja-JP" sz="2900" b="1">
                <a:latin typeface="Times New Roman" pitchFamily="18" charset="0"/>
              </a:rPr>
              <a:t>2009/9/18 </a:t>
            </a:r>
          </a:p>
        </p:txBody>
      </p:sp>
      <p:pic>
        <p:nvPicPr>
          <p:cNvPr id="352259" name="Picture 4" descr="41GiA-RuPAL"/>
          <p:cNvPicPr>
            <a:picLocks noChangeAspect="1" noChangeArrowheads="1"/>
          </p:cNvPicPr>
          <p:nvPr/>
        </p:nvPicPr>
        <p:blipFill>
          <a:blip r:embed="rId2" cstate="print"/>
          <a:srcRect/>
          <a:stretch>
            <a:fillRect/>
          </a:stretch>
        </p:blipFill>
        <p:spPr bwMode="auto">
          <a:xfrm>
            <a:off x="1363663" y="1077913"/>
            <a:ext cx="4110037" cy="5780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脳内ドーパミンが決め手「禁煙脳」のつくり方 (青春新書INTELLIGENCE)">
            <a:hlinkClick r:id="rId2"/>
          </p:cNvPr>
          <p:cNvPicPr>
            <a:picLocks noChangeAspect="1" noChangeArrowheads="1"/>
          </p:cNvPicPr>
          <p:nvPr/>
        </p:nvPicPr>
        <p:blipFill>
          <a:blip r:embed="rId3" cstate="print"/>
          <a:srcRect/>
          <a:stretch>
            <a:fillRect/>
          </a:stretch>
        </p:blipFill>
        <p:spPr bwMode="auto">
          <a:xfrm>
            <a:off x="-598488" y="887413"/>
            <a:ext cx="5553076" cy="5391150"/>
          </a:xfrm>
          <a:prstGeom prst="rect">
            <a:avLst/>
          </a:prstGeom>
          <a:noFill/>
          <a:ln w="9525">
            <a:noFill/>
            <a:miter lim="800000"/>
            <a:headEnd/>
            <a:tailEnd/>
          </a:ln>
        </p:spPr>
      </p:pic>
      <p:sp>
        <p:nvSpPr>
          <p:cNvPr id="300034" name="Rectangle 3"/>
          <p:cNvSpPr>
            <a:spLocks noGrp="1" noChangeArrowheads="1"/>
          </p:cNvSpPr>
          <p:nvPr>
            <p:ph type="title"/>
          </p:nvPr>
        </p:nvSpPr>
        <p:spPr>
          <a:xfrm>
            <a:off x="3262313" y="252413"/>
            <a:ext cx="5881687" cy="1968500"/>
          </a:xfrm>
        </p:spPr>
        <p:txBody>
          <a:bodyPr/>
          <a:lstStyle/>
          <a:p>
            <a:pPr eaLnBrk="1" hangingPunct="1"/>
            <a:r>
              <a:rPr lang="ja-JP" altLang="en-US" sz="4000" b="1" smtClean="0"/>
              <a:t>脳内ドーパミンが決め手</a:t>
            </a:r>
            <a:br>
              <a:rPr lang="ja-JP" altLang="en-US" sz="4000" b="1" smtClean="0"/>
            </a:br>
            <a:r>
              <a:rPr lang="ja-JP" altLang="en-US" sz="4000" b="1" smtClean="0"/>
              <a:t>「禁煙脳」のつくり方</a:t>
            </a:r>
            <a:r>
              <a:rPr lang="ja-JP" altLang="en-US" sz="3600" smtClean="0"/>
              <a:t> </a:t>
            </a:r>
            <a:br>
              <a:rPr lang="ja-JP" altLang="en-US" sz="3600" smtClean="0"/>
            </a:br>
            <a:r>
              <a:rPr lang="en-US" altLang="ja-JP" sz="2400" smtClean="0"/>
              <a:t>(</a:t>
            </a:r>
            <a:r>
              <a:rPr lang="ja-JP" altLang="en-US" sz="2400" smtClean="0"/>
              <a:t>青春新書</a:t>
            </a:r>
            <a:r>
              <a:rPr lang="en-US" altLang="ja-JP" sz="2400" smtClean="0"/>
              <a:t>INTELLIGENCE)</a:t>
            </a:r>
            <a:r>
              <a:rPr lang="en-US" altLang="ja-JP" sz="3600" smtClean="0"/>
              <a:t/>
            </a:r>
            <a:br>
              <a:rPr lang="en-US" altLang="ja-JP" sz="3600" smtClean="0"/>
            </a:br>
            <a:r>
              <a:rPr lang="ja-JP" altLang="en-US" sz="3600" smtClean="0"/>
              <a:t>磯村　毅 </a:t>
            </a:r>
            <a:r>
              <a:rPr lang="en-US" altLang="ja-JP" sz="3600" smtClean="0"/>
              <a:t>(</a:t>
            </a:r>
            <a:r>
              <a:rPr lang="ja-JP" altLang="en-US" sz="3600" smtClean="0"/>
              <a:t>著</a:t>
            </a:r>
            <a:r>
              <a:rPr lang="en-US" altLang="ja-JP" sz="3600" smtClean="0"/>
              <a:t>)</a:t>
            </a:r>
          </a:p>
        </p:txBody>
      </p:sp>
      <p:sp>
        <p:nvSpPr>
          <p:cNvPr id="193540" name="Text Box 4"/>
          <p:cNvSpPr txBox="1">
            <a:spLocks noChangeArrowheads="1"/>
          </p:cNvSpPr>
          <p:nvPr/>
        </p:nvSpPr>
        <p:spPr bwMode="auto">
          <a:xfrm>
            <a:off x="4244975" y="2792413"/>
            <a:ext cx="4899025" cy="212407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3900" b="1">
                <a:latin typeface="Times New Roman" pitchFamily="18" charset="0"/>
              </a:rPr>
              <a:t>著者割引！</a:t>
            </a:r>
            <a:br>
              <a:rPr lang="ja-JP" altLang="en-US" sz="3900" b="1">
                <a:latin typeface="Times New Roman" pitchFamily="18" charset="0"/>
              </a:rPr>
            </a:br>
            <a:r>
              <a:rPr lang="en-US" altLang="ja-JP" sz="4800" b="1">
                <a:latin typeface="Times New Roman" pitchFamily="18" charset="0"/>
              </a:rPr>
              <a:t>\820</a:t>
            </a:r>
            <a:r>
              <a:rPr lang="ja-JP" altLang="en-US" sz="2900" b="1">
                <a:latin typeface="Times New Roman" pitchFamily="18" charset="0"/>
              </a:rPr>
              <a:t>（税込み）</a:t>
            </a:r>
            <a:r>
              <a:rPr lang="ja-JP" altLang="en-US" sz="3900" b="1">
                <a:latin typeface="Times New Roman" pitchFamily="18" charset="0"/>
              </a:rPr>
              <a:t>　</a:t>
            </a:r>
            <a:br>
              <a:rPr lang="ja-JP" altLang="en-US" sz="3900" b="1">
                <a:latin typeface="Times New Roman" pitchFamily="18" charset="0"/>
              </a:rPr>
            </a:br>
            <a:r>
              <a:rPr lang="ja-JP" altLang="en-US" sz="3900" b="1">
                <a:latin typeface="Times New Roman" pitchFamily="18" charset="0"/>
              </a:rPr>
              <a:t>　　　→　</a:t>
            </a:r>
            <a:r>
              <a:rPr lang="en-US" altLang="ja-JP" sz="4800" b="1">
                <a:latin typeface="Times New Roman" pitchFamily="18" charset="0"/>
              </a:rPr>
              <a:t>\800</a:t>
            </a:r>
            <a:r>
              <a:rPr lang="ja-JP" altLang="en-US" sz="2900" b="1">
                <a:latin typeface="Times New Roman" pitchFamily="18" charset="0"/>
              </a:rPr>
              <a:t>（税込み）</a:t>
            </a:r>
            <a:r>
              <a:rPr lang="ja-JP" altLang="en-US" sz="3900" b="1">
                <a:latin typeface="Times New Roman" pitchFamily="18" charset="0"/>
              </a:rPr>
              <a:t>　</a:t>
            </a:r>
          </a:p>
        </p:txBody>
      </p:sp>
      <p:sp>
        <p:nvSpPr>
          <p:cNvPr id="193541" name="Text Box 5"/>
          <p:cNvSpPr txBox="1">
            <a:spLocks noChangeArrowheads="1"/>
          </p:cNvSpPr>
          <p:nvPr/>
        </p:nvSpPr>
        <p:spPr bwMode="auto">
          <a:xfrm>
            <a:off x="4375150" y="5399088"/>
            <a:ext cx="4124325" cy="671512"/>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3900" b="1">
                <a:latin typeface="Times New Roman" pitchFamily="18" charset="0"/>
              </a:rPr>
              <a:t>本日、限定</a:t>
            </a:r>
            <a:r>
              <a:rPr lang="en-US" altLang="ja-JP" sz="3900" b="1">
                <a:latin typeface="Times New Roman" pitchFamily="18" charset="0"/>
              </a:rPr>
              <a:t>20</a:t>
            </a:r>
            <a:r>
              <a:rPr lang="ja-JP" altLang="en-US" sz="3900" b="1">
                <a:latin typeface="Times New Roman" pitchFamily="18" charset="0"/>
              </a:rPr>
              <a:t>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3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3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p:bldP spid="19354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図解でわかる依存症のカラクリ">
            <a:hlinkClick r:id="rId2"/>
          </p:cNvPr>
          <p:cNvPicPr>
            <a:picLocks noChangeAspect="1" noChangeArrowheads="1"/>
          </p:cNvPicPr>
          <p:nvPr/>
        </p:nvPicPr>
        <p:blipFill>
          <a:blip r:embed="rId3" cstate="print"/>
          <a:srcRect/>
          <a:stretch>
            <a:fillRect/>
          </a:stretch>
        </p:blipFill>
        <p:spPr bwMode="auto">
          <a:xfrm>
            <a:off x="1258888" y="0"/>
            <a:ext cx="6842125" cy="684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447675" y="887413"/>
            <a:ext cx="8345488" cy="2160587"/>
          </a:xfrm>
        </p:spPr>
        <p:txBody>
          <a:bodyPr/>
          <a:lstStyle/>
          <a:p>
            <a:pPr eaLnBrk="1" hangingPunct="1"/>
            <a:r>
              <a:rPr lang="ja-JP" altLang="en-US" sz="9600" b="1" smtClean="0"/>
              <a:t>なぜ止められなくなるのか？</a:t>
            </a:r>
          </a:p>
        </p:txBody>
      </p:sp>
      <p:sp>
        <p:nvSpPr>
          <p:cNvPr id="135171" name="Rectangle 3"/>
          <p:cNvSpPr>
            <a:spLocks noGrp="1" noChangeArrowheads="1"/>
          </p:cNvSpPr>
          <p:nvPr>
            <p:ph type="subTitle" idx="1"/>
          </p:nvPr>
        </p:nvSpPr>
        <p:spPr>
          <a:xfrm>
            <a:off x="1103313" y="3886200"/>
            <a:ext cx="7002462" cy="1752600"/>
          </a:xfrm>
        </p:spPr>
        <p:txBody>
          <a:bodyPr/>
          <a:lstStyle/>
          <a:p>
            <a:pPr eaLnBrk="1" hangingPunct="1"/>
            <a:r>
              <a:rPr lang="ja-JP" altLang="en-US" sz="5400" smtClean="0"/>
              <a:t>営利企業が製造している、商品だから。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p:nvPr>
        </p:nvSpPr>
        <p:spPr>
          <a:xfrm>
            <a:off x="382588" y="188913"/>
            <a:ext cx="8313737" cy="868362"/>
          </a:xfrm>
        </p:spPr>
        <p:txBody>
          <a:bodyPr/>
          <a:lstStyle/>
          <a:p>
            <a:pPr eaLnBrk="1" hangingPunct="1"/>
            <a:r>
              <a:rPr lang="ja-JP" altLang="en-US" sz="4800" b="1" smtClean="0"/>
              <a:t>恋愛とタバコの類似性</a:t>
            </a:r>
          </a:p>
        </p:txBody>
      </p:sp>
      <p:sp>
        <p:nvSpPr>
          <p:cNvPr id="278531" name="Rectangle 3"/>
          <p:cNvSpPr>
            <a:spLocks noGrp="1" noChangeArrowheads="1"/>
          </p:cNvSpPr>
          <p:nvPr>
            <p:ph type="body" idx="1"/>
          </p:nvPr>
        </p:nvSpPr>
        <p:spPr>
          <a:xfrm>
            <a:off x="468313" y="1196975"/>
            <a:ext cx="8229600" cy="5400675"/>
          </a:xfrm>
        </p:spPr>
        <p:txBody>
          <a:bodyPr/>
          <a:lstStyle/>
          <a:p>
            <a:pPr eaLnBrk="1" hangingPunct="1"/>
            <a:r>
              <a:rPr lang="ja-JP" altLang="en-US" sz="2800" b="1" smtClean="0"/>
              <a:t>あの子に会うと、ホッとして、リラックスできて、和んで、気持いい。</a:t>
            </a:r>
          </a:p>
          <a:p>
            <a:pPr lvl="1" eaLnBrk="1" hangingPunct="1"/>
            <a:r>
              <a:rPr lang="ja-JP" altLang="en-US" sz="2400" b="1" smtClean="0"/>
              <a:t>だから、大好きになります。</a:t>
            </a:r>
          </a:p>
          <a:p>
            <a:pPr eaLnBrk="1" hangingPunct="1"/>
            <a:r>
              <a:rPr lang="ja-JP" altLang="en-US" sz="2800" b="1" smtClean="0"/>
              <a:t>会いたい気持が強く沸き起こってきます。</a:t>
            </a:r>
          </a:p>
          <a:p>
            <a:pPr lvl="1" eaLnBrk="1" hangingPunct="1"/>
            <a:r>
              <a:rPr lang="ja-JP" altLang="en-US" sz="2400" b="1" smtClean="0"/>
              <a:t>来週もまた会えると思えば、一週間くらい平気です。</a:t>
            </a:r>
          </a:p>
          <a:p>
            <a:pPr lvl="1" eaLnBrk="1" hangingPunct="1"/>
            <a:r>
              <a:rPr lang="ja-JP" altLang="en-US" sz="2400" b="1" smtClean="0"/>
              <a:t>一生会えないかもしれないと思うと、毎日寂しい気持で一杯になります。</a:t>
            </a:r>
          </a:p>
          <a:p>
            <a:pPr eaLnBrk="1" hangingPunct="1"/>
            <a:r>
              <a:rPr lang="ja-JP" altLang="en-US" sz="2800" b="1" smtClean="0"/>
              <a:t>身近な人が反対すると</a:t>
            </a:r>
          </a:p>
          <a:p>
            <a:pPr lvl="1" eaLnBrk="1" hangingPunct="1"/>
            <a:r>
              <a:rPr lang="ja-JP" altLang="en-US" sz="2400" b="1" smtClean="0"/>
              <a:t>悪い女だとわかってはいても、未練が・・・</a:t>
            </a:r>
          </a:p>
          <a:p>
            <a:pPr lvl="1" eaLnBrk="1" hangingPunct="1"/>
            <a:r>
              <a:rPr lang="ja-JP" altLang="en-US" sz="2400" b="1" smtClean="0"/>
              <a:t>例えば、親が恋愛に反対すると</a:t>
            </a:r>
          </a:p>
          <a:p>
            <a:pPr lvl="2" eaLnBrk="1" hangingPunct="1"/>
            <a:r>
              <a:rPr lang="ja-JP" altLang="en-US" sz="2000" b="1" smtClean="0"/>
              <a:t>あの子と別れるくらいだったら、死んだ方がマシだ！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8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8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8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8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85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8531">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8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2"/>
          <p:cNvSpPr>
            <a:spLocks noGrp="1" noChangeArrowheads="1"/>
          </p:cNvSpPr>
          <p:nvPr>
            <p:ph type="title"/>
          </p:nvPr>
        </p:nvSpPr>
        <p:spPr>
          <a:xfrm>
            <a:off x="457200" y="274638"/>
            <a:ext cx="8229600" cy="638175"/>
          </a:xfrm>
        </p:spPr>
        <p:txBody>
          <a:bodyPr/>
          <a:lstStyle/>
          <a:p>
            <a:pPr eaLnBrk="1" hangingPunct="1">
              <a:spcBef>
                <a:spcPct val="50000"/>
              </a:spcBef>
            </a:pPr>
            <a:r>
              <a:rPr lang="ja-JP" altLang="en-US" sz="4800" smtClean="0">
                <a:latin typeface="ＭＳ Ｐゴシック" pitchFamily="50" charset="-128"/>
              </a:rPr>
              <a:t>タバコの正体</a:t>
            </a:r>
          </a:p>
        </p:txBody>
      </p:sp>
      <p:graphicFrame>
        <p:nvGraphicFramePr>
          <p:cNvPr id="279555" name="Object 3"/>
          <p:cNvGraphicFramePr>
            <a:graphicFrameLocks noChangeAspect="1"/>
          </p:cNvGraphicFramePr>
          <p:nvPr/>
        </p:nvGraphicFramePr>
        <p:xfrm>
          <a:off x="1524000" y="1143000"/>
          <a:ext cx="6019800" cy="5321300"/>
        </p:xfrm>
        <a:graphic>
          <a:graphicData uri="http://schemas.openxmlformats.org/presentationml/2006/ole">
            <p:oleObj spid="_x0000_s279555" name="Image" r:id="rId3" imgW="10514286" imgH="9295238" progId="">
              <p:embed/>
            </p:oleObj>
          </a:graphicData>
        </a:graphic>
      </p:graphicFrame>
      <p:sp>
        <p:nvSpPr>
          <p:cNvPr id="279557" name="Text Box 4"/>
          <p:cNvSpPr txBox="1">
            <a:spLocks noChangeArrowheads="1"/>
          </p:cNvSpPr>
          <p:nvPr/>
        </p:nvSpPr>
        <p:spPr bwMode="auto">
          <a:xfrm>
            <a:off x="5257800" y="6400800"/>
            <a:ext cx="2241550" cy="304800"/>
          </a:xfrm>
          <a:prstGeom prst="rect">
            <a:avLst/>
          </a:prstGeom>
          <a:noFill/>
          <a:ln w="9525">
            <a:noFill/>
            <a:miter lim="800000"/>
            <a:headEnd/>
            <a:tailEnd/>
          </a:ln>
        </p:spPr>
        <p:txBody>
          <a:bodyPr wrap="none" lIns="91429" tIns="45714" rIns="91429" bIns="45714">
            <a:spAutoFit/>
          </a:bodyPr>
          <a:lstStyle/>
          <a:p>
            <a:r>
              <a:rPr kumimoji="0" lang="ja-JP" altLang="en-US">
                <a:latin typeface="ＭＳ Ｐゴシック" pitchFamily="50" charset="-128"/>
              </a:rPr>
              <a:t>「リセット禁煙のすすめ」より</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2"/>
          <p:cNvSpPr>
            <a:spLocks noGrp="1" noChangeArrowheads="1"/>
          </p:cNvSpPr>
          <p:nvPr>
            <p:ph type="title"/>
          </p:nvPr>
        </p:nvSpPr>
        <p:spPr>
          <a:xfrm>
            <a:off x="382588" y="2476500"/>
            <a:ext cx="8424862" cy="1166813"/>
          </a:xfrm>
        </p:spPr>
        <p:txBody>
          <a:bodyPr/>
          <a:lstStyle/>
          <a:p>
            <a:pPr eaLnBrk="1" hangingPunct="1"/>
            <a:r>
              <a:rPr lang="ja-JP" altLang="en-US" sz="12900" b="1" smtClean="0"/>
              <a:t>タバコは、本当にオカマなのか？</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6980" name="Object 2"/>
          <p:cNvGraphicFramePr>
            <a:graphicFrameLocks noChangeAspect="1"/>
          </p:cNvGraphicFramePr>
          <p:nvPr/>
        </p:nvGraphicFramePr>
        <p:xfrm>
          <a:off x="1495425" y="633413"/>
          <a:ext cx="6213475" cy="4646612"/>
        </p:xfrm>
        <a:graphic>
          <a:graphicData uri="http://schemas.openxmlformats.org/presentationml/2006/ole">
            <p:oleObj spid="_x0000_s207874" name="花子フォトレタッチ 1.0 /R.1" r:id="rId4" imgW="13714286" imgH="10259857" progId="">
              <p:embed/>
            </p:oleObj>
          </a:graphicData>
        </a:graphic>
      </p:graphicFrame>
      <p:sp>
        <p:nvSpPr>
          <p:cNvPr id="207875" name="Text Box 3"/>
          <p:cNvSpPr txBox="1">
            <a:spLocks noChangeArrowheads="1"/>
          </p:cNvSpPr>
          <p:nvPr/>
        </p:nvSpPr>
        <p:spPr bwMode="auto">
          <a:xfrm>
            <a:off x="5095875" y="55260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animEffect transition="in" filter="dissolve">
                                      <p:cBhvr>
                                        <p:cTn id="7" dur="500"/>
                                        <p:tgtEl>
                                          <p:spTgt spid="126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F2_11"/>
          <p:cNvPicPr>
            <a:picLocks noChangeAspect="1" noChangeArrowheads="1"/>
          </p:cNvPicPr>
          <p:nvPr/>
        </p:nvPicPr>
        <p:blipFill>
          <a:blip r:embed="rId2" cstate="print"/>
          <a:srcRect/>
          <a:stretch>
            <a:fillRect/>
          </a:stretch>
        </p:blipFill>
        <p:spPr bwMode="auto">
          <a:xfrm>
            <a:off x="0" y="0"/>
            <a:ext cx="4443413" cy="6669088"/>
          </a:xfrm>
          <a:prstGeom prst="rect">
            <a:avLst/>
          </a:prstGeom>
          <a:noFill/>
          <a:ln w="9525">
            <a:noFill/>
            <a:miter lim="800000"/>
            <a:headEnd/>
            <a:tailEnd/>
          </a:ln>
        </p:spPr>
      </p:pic>
      <p:sp>
        <p:nvSpPr>
          <p:cNvPr id="314370" name="Text Box 3"/>
          <p:cNvSpPr txBox="1">
            <a:spLocks noChangeArrowheads="1"/>
          </p:cNvSpPr>
          <p:nvPr/>
        </p:nvSpPr>
        <p:spPr bwMode="auto">
          <a:xfrm>
            <a:off x="4500563" y="0"/>
            <a:ext cx="4319587" cy="661670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シナプスに電気信号が伝わると、シナプス小胞がシナプス前膜と融合して神経伝達物質がシナプス間隙</a:t>
            </a:r>
            <a:r>
              <a:rPr lang="en-US" altLang="ja-JP" sz="2200" b="1">
                <a:latin typeface="Times New Roman" pitchFamily="18" charset="0"/>
              </a:rPr>
              <a:t>〈</a:t>
            </a:r>
            <a:r>
              <a:rPr lang="ja-JP" altLang="en-US" sz="2200" b="1">
                <a:latin typeface="Times New Roman" pitchFamily="18" charset="0"/>
              </a:rPr>
              <a:t>げき</a:t>
            </a:r>
            <a:r>
              <a:rPr lang="en-US" altLang="ja-JP" sz="2200" b="1">
                <a:latin typeface="Times New Roman" pitchFamily="18" charset="0"/>
              </a:rPr>
              <a:t>〉</a:t>
            </a:r>
            <a:r>
              <a:rPr lang="ja-JP" altLang="en-US" sz="2200" b="1">
                <a:latin typeface="Times New Roman" pitchFamily="18" charset="0"/>
              </a:rPr>
              <a:t>に放出される。</a:t>
            </a:r>
          </a:p>
          <a:p>
            <a:pPr defTabSz="820738">
              <a:spcBef>
                <a:spcPct val="50000"/>
              </a:spcBef>
            </a:pPr>
            <a:r>
              <a:rPr lang="ja-JP" altLang="en-US" sz="2200" b="1">
                <a:latin typeface="Times New Roman" pitchFamily="18" charset="0"/>
              </a:rPr>
              <a:t>神経伝達物質はシナプス後膜の受容体と結合して、イオンチャンネルが開くことによりシナプス後膜の電気的興奮が起こる。</a:t>
            </a:r>
          </a:p>
          <a:p>
            <a:pPr defTabSz="820738">
              <a:spcBef>
                <a:spcPct val="50000"/>
              </a:spcBef>
            </a:pPr>
            <a:r>
              <a:rPr lang="ja-JP" altLang="en-US" sz="2200" b="1">
                <a:latin typeface="Times New Roman" pitchFamily="18" charset="0"/>
              </a:rPr>
              <a:t>ニコチンは、神経伝達物質の過剰放出を引き起こすとともに、受容体を介さず直接イオンチャンネルを開き、シナプス後膜の過剰興奮を引き起こす。</a:t>
            </a:r>
          </a:p>
          <a:p>
            <a:pPr defTabSz="820738">
              <a:spcBef>
                <a:spcPct val="50000"/>
              </a:spcBef>
            </a:pPr>
            <a:r>
              <a:rPr lang="ja-JP" altLang="en-US" sz="2200" b="1">
                <a:latin typeface="Times New Roman" pitchFamily="18" charset="0"/>
              </a:rPr>
              <a:t>過剰興奮が続いていると、本来の神経伝達物質放出能力が低下するとともに、受容体が減少してしまい、ニコチンなしではシナプスの機能を保てなくなる。 </a:t>
            </a:r>
          </a:p>
        </p:txBody>
      </p:sp>
      <p:sp>
        <p:nvSpPr>
          <p:cNvPr id="314371" name="Text Box 4"/>
          <p:cNvSpPr txBox="1">
            <a:spLocks noChangeArrowheads="1"/>
          </p:cNvSpPr>
          <p:nvPr/>
        </p:nvSpPr>
        <p:spPr bwMode="auto">
          <a:xfrm>
            <a:off x="6450013" y="6534150"/>
            <a:ext cx="2693987" cy="32702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1600" b="1">
                <a:latin typeface="Times New Roman" pitchFamily="18" charset="0"/>
              </a:rPr>
              <a:t>加濃正人　タバコ病辞典より</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490663" y="152400"/>
            <a:ext cx="6037262" cy="619125"/>
          </a:xfrm>
          <a:prstGeom prst="rect">
            <a:avLst/>
          </a:prstGeom>
          <a:noFill/>
          <a:ln w="41275">
            <a:noFill/>
            <a:miter lim="800000"/>
            <a:headEnd/>
            <a:tailEnd/>
          </a:ln>
          <a:effectLst/>
        </p:spPr>
        <p:txBody>
          <a:bodyPr lIns="82058" tIns="41029" rIns="82058" bIns="41029">
            <a:spAutoFit/>
          </a:bodyPr>
          <a:lstStyle/>
          <a:p>
            <a:pPr defTabSz="820738">
              <a:defRPr/>
            </a:pPr>
            <a:r>
              <a:rPr lang="ja-JP" altLang="en-US" sz="3600" b="1">
                <a:solidFill>
                  <a:schemeClr val="tx2"/>
                </a:solidFill>
                <a:effectLst>
                  <a:outerShdw blurRad="38100" dist="38100" dir="2700000" algn="tl">
                    <a:srgbClr val="C0C0C0"/>
                  </a:outerShdw>
                </a:effectLst>
                <a:latin typeface="Tahoma" pitchFamily="34" charset="0"/>
                <a:ea typeface="HGS創英角ｺﾞｼｯｸUB" pitchFamily="50" charset="-128"/>
              </a:rPr>
              <a:t>　</a:t>
            </a:r>
            <a:r>
              <a:rPr lang="ja-JP" altLang="en-US" sz="3200" b="1">
                <a:solidFill>
                  <a:schemeClr val="tx2"/>
                </a:solidFill>
                <a:effectLst>
                  <a:outerShdw blurRad="38100" dist="38100" dir="2700000" algn="tl">
                    <a:srgbClr val="C0C0C0"/>
                  </a:outerShdw>
                </a:effectLst>
                <a:latin typeface="Tahoma" pitchFamily="34" charset="0"/>
                <a:ea typeface="HGS創英角ｺﾞｼｯｸUB" pitchFamily="50" charset="-128"/>
              </a:rPr>
              <a:t>ニコチン依存のしくみ</a:t>
            </a:r>
          </a:p>
        </p:txBody>
      </p:sp>
      <p:sp>
        <p:nvSpPr>
          <p:cNvPr id="315394" name="Text Box 3"/>
          <p:cNvSpPr txBox="1">
            <a:spLocks noChangeArrowheads="1"/>
          </p:cNvSpPr>
          <p:nvPr/>
        </p:nvSpPr>
        <p:spPr bwMode="auto">
          <a:xfrm>
            <a:off x="2411413" y="823913"/>
            <a:ext cx="4575175" cy="403225"/>
          </a:xfrm>
          <a:prstGeom prst="rect">
            <a:avLst/>
          </a:prstGeom>
          <a:noFill/>
          <a:ln w="41275">
            <a:noFill/>
            <a:miter lim="800000"/>
            <a:headEnd/>
            <a:tailEnd/>
          </a:ln>
        </p:spPr>
        <p:txBody>
          <a:bodyPr lIns="82058" tIns="41029" rIns="82058" bIns="41029">
            <a:spAutoFit/>
          </a:bodyPr>
          <a:lstStyle/>
          <a:p>
            <a:pPr defTabSz="820738">
              <a:spcBef>
                <a:spcPct val="50000"/>
              </a:spcBef>
            </a:pPr>
            <a:r>
              <a:rPr lang="ja-JP" altLang="en-US" sz="2200" b="1">
                <a:latin typeface="ＭＳ ゴシック" pitchFamily="49" charset="-128"/>
                <a:ea typeface="ＭＳ ゴシック" pitchFamily="49" charset="-128"/>
              </a:rPr>
              <a:t>（ジグゾーパズルモデル）</a:t>
            </a:r>
          </a:p>
        </p:txBody>
      </p:sp>
      <p:sp>
        <p:nvSpPr>
          <p:cNvPr id="152580" name="Rectangle 4"/>
          <p:cNvSpPr>
            <a:spLocks noChangeArrowheads="1"/>
          </p:cNvSpPr>
          <p:nvPr/>
        </p:nvSpPr>
        <p:spPr bwMode="auto">
          <a:xfrm>
            <a:off x="447675" y="4810125"/>
            <a:ext cx="7278688" cy="565150"/>
          </a:xfrm>
          <a:prstGeom prst="rect">
            <a:avLst/>
          </a:prstGeom>
          <a:noFill/>
          <a:ln w="41275">
            <a:noFill/>
            <a:miter lim="800000"/>
            <a:headEnd/>
            <a:tailEnd/>
          </a:ln>
          <a:effectLst/>
        </p:spPr>
        <p:txBody>
          <a:bodyPr wrap="none" lIns="82058" tIns="41029" rIns="82058" bIns="41029">
            <a:spAutoFit/>
          </a:bodyPr>
          <a:lstStyle/>
          <a:p>
            <a:pPr defTabSz="820738">
              <a:defRPr/>
            </a:pPr>
            <a:r>
              <a:rPr lang="ja-JP" altLang="en-US" sz="3200" b="1">
                <a:solidFill>
                  <a:srgbClr val="8BF16B"/>
                </a:solidFill>
                <a:effectLst>
                  <a:outerShdw blurRad="38100" dist="38100" dir="2700000" algn="tl">
                    <a:srgbClr val="C0C0C0"/>
                  </a:outerShdw>
                </a:effectLst>
                <a:latin typeface="Tahoma" pitchFamily="34" charset="0"/>
              </a:rPr>
              <a:t>ドーパミンは、幸せを感じる脳内ホルモン</a:t>
            </a:r>
          </a:p>
        </p:txBody>
      </p:sp>
      <p:sp>
        <p:nvSpPr>
          <p:cNvPr id="315396" name="AutoShape 5"/>
          <p:cNvSpPr>
            <a:spLocks noChangeArrowheads="1"/>
          </p:cNvSpPr>
          <p:nvPr/>
        </p:nvSpPr>
        <p:spPr bwMode="auto">
          <a:xfrm>
            <a:off x="2641600" y="3200400"/>
            <a:ext cx="646113" cy="533400"/>
          </a:xfrm>
          <a:prstGeom prst="chevron">
            <a:avLst>
              <a:gd name="adj" fmla="val 30283"/>
            </a:avLst>
          </a:prstGeom>
          <a:solidFill>
            <a:srgbClr val="0000FF"/>
          </a:solidFill>
          <a:ln w="12700">
            <a:noFill/>
            <a:miter lim="800000"/>
            <a:headEnd/>
            <a:tailEnd/>
          </a:ln>
        </p:spPr>
        <p:txBody>
          <a:bodyPr wrap="none" anchor="ctr"/>
          <a:lstStyle/>
          <a:p>
            <a:endParaRPr lang="ja-JP" altLang="en-US"/>
          </a:p>
        </p:txBody>
      </p:sp>
      <p:sp>
        <p:nvSpPr>
          <p:cNvPr id="315397" name="Oval 6"/>
          <p:cNvSpPr>
            <a:spLocks noChangeArrowheads="1"/>
          </p:cNvSpPr>
          <p:nvPr/>
        </p:nvSpPr>
        <p:spPr bwMode="auto">
          <a:xfrm>
            <a:off x="2178050" y="1876425"/>
            <a:ext cx="1506538" cy="2286000"/>
          </a:xfrm>
          <a:prstGeom prst="ellipse">
            <a:avLst/>
          </a:prstGeom>
          <a:solidFill>
            <a:srgbClr val="00FF00"/>
          </a:solidFill>
          <a:ln w="12700">
            <a:noFill/>
            <a:round/>
            <a:headEnd/>
            <a:tailEnd/>
          </a:ln>
        </p:spPr>
        <p:txBody>
          <a:bodyPr wrap="none" anchor="ctr"/>
          <a:lstStyle/>
          <a:p>
            <a:endParaRPr lang="ja-JP" altLang="en-US"/>
          </a:p>
        </p:txBody>
      </p:sp>
      <p:sp>
        <p:nvSpPr>
          <p:cNvPr id="152583" name="Rectangle 7"/>
          <p:cNvSpPr>
            <a:spLocks noChangeArrowheads="1"/>
          </p:cNvSpPr>
          <p:nvPr/>
        </p:nvSpPr>
        <p:spPr bwMode="auto">
          <a:xfrm>
            <a:off x="484188" y="2638425"/>
            <a:ext cx="2079625" cy="687388"/>
          </a:xfrm>
          <a:prstGeom prst="rect">
            <a:avLst/>
          </a:prstGeom>
          <a:solidFill>
            <a:srgbClr val="00FF00"/>
          </a:solidFill>
          <a:ln w="12700">
            <a:noFill/>
            <a:miter lim="800000"/>
            <a:headEnd/>
            <a:tailEnd/>
          </a:ln>
          <a:effectLst/>
        </p:spPr>
        <p:txBody>
          <a:bodyPr wrap="none" lIns="82058" tIns="41029" rIns="82058" bIns="41029" anchor="ctr"/>
          <a:lstStyle/>
          <a:p>
            <a:pPr algn="ctr" defTabSz="820738">
              <a:defRPr/>
            </a:pPr>
            <a:r>
              <a:rPr lang="ja-JP" altLang="en-US" sz="1800">
                <a:solidFill>
                  <a:schemeClr val="bg2"/>
                </a:solidFill>
                <a:effectLst>
                  <a:outerShdw blurRad="38100" dist="38100" dir="2700000" algn="tl">
                    <a:srgbClr val="000000"/>
                  </a:outerShdw>
                </a:effectLst>
                <a:latin typeface="Tahoma" pitchFamily="34" charset="0"/>
                <a:ea typeface="HGS創英角ｺﾞｼｯｸUB" pitchFamily="50" charset="-128"/>
              </a:rPr>
              <a:t>脳細胞</a:t>
            </a:r>
          </a:p>
        </p:txBody>
      </p:sp>
      <p:sp>
        <p:nvSpPr>
          <p:cNvPr id="315399" name="Rectangle 8"/>
          <p:cNvSpPr>
            <a:spLocks noChangeArrowheads="1"/>
          </p:cNvSpPr>
          <p:nvPr/>
        </p:nvSpPr>
        <p:spPr bwMode="auto">
          <a:xfrm>
            <a:off x="6405563" y="3538538"/>
            <a:ext cx="1520825" cy="565150"/>
          </a:xfrm>
          <a:prstGeom prst="rect">
            <a:avLst/>
          </a:prstGeom>
          <a:noFill/>
          <a:ln w="12700">
            <a:noFill/>
            <a:miter lim="800000"/>
            <a:headEnd/>
            <a:tailEnd/>
          </a:ln>
        </p:spPr>
        <p:txBody>
          <a:bodyPr wrap="none" lIns="82058" tIns="41029" rIns="82058" bIns="41029">
            <a:spAutoFit/>
          </a:bodyPr>
          <a:lstStyle/>
          <a:p>
            <a:pPr defTabSz="820738" eaLnBrk="0" hangingPunct="0"/>
            <a:r>
              <a:rPr lang="ja-JP" altLang="en-US" sz="3200" b="1">
                <a:solidFill>
                  <a:srgbClr val="8BF16B"/>
                </a:solidFill>
                <a:latin typeface="Tahoma" pitchFamily="34" charset="0"/>
              </a:rPr>
              <a:t>ドパミン</a:t>
            </a:r>
          </a:p>
        </p:txBody>
      </p:sp>
      <p:sp>
        <p:nvSpPr>
          <p:cNvPr id="315400" name="Rectangle 9"/>
          <p:cNvSpPr>
            <a:spLocks noChangeArrowheads="1"/>
          </p:cNvSpPr>
          <p:nvPr/>
        </p:nvSpPr>
        <p:spPr bwMode="auto">
          <a:xfrm>
            <a:off x="6242050" y="1922463"/>
            <a:ext cx="1620838" cy="566737"/>
          </a:xfrm>
          <a:prstGeom prst="rect">
            <a:avLst/>
          </a:prstGeom>
          <a:noFill/>
          <a:ln w="12700">
            <a:noFill/>
            <a:miter lim="800000"/>
            <a:headEnd/>
            <a:tailEnd/>
          </a:ln>
        </p:spPr>
        <p:txBody>
          <a:bodyPr wrap="none" lIns="82058" tIns="41029" rIns="82058" bIns="41029">
            <a:spAutoFit/>
          </a:bodyPr>
          <a:lstStyle/>
          <a:p>
            <a:pPr defTabSz="820738" eaLnBrk="0" hangingPunct="0"/>
            <a:r>
              <a:rPr lang="ja-JP" altLang="en-US" sz="3200" b="1">
                <a:solidFill>
                  <a:schemeClr val="hlink"/>
                </a:solidFill>
                <a:latin typeface="Tahoma" pitchFamily="34" charset="0"/>
              </a:rPr>
              <a:t>ニコチン</a:t>
            </a:r>
          </a:p>
        </p:txBody>
      </p:sp>
      <p:sp>
        <p:nvSpPr>
          <p:cNvPr id="315401" name="Rectangle 10"/>
          <p:cNvSpPr>
            <a:spLocks noChangeArrowheads="1"/>
          </p:cNvSpPr>
          <p:nvPr/>
        </p:nvSpPr>
        <p:spPr bwMode="auto">
          <a:xfrm>
            <a:off x="3736975" y="2762250"/>
            <a:ext cx="2490788" cy="350838"/>
          </a:xfrm>
          <a:prstGeom prst="rect">
            <a:avLst/>
          </a:prstGeom>
          <a:noFill/>
          <a:ln w="12700">
            <a:noFill/>
            <a:miter lim="800000"/>
            <a:headEnd/>
            <a:tailEnd/>
          </a:ln>
        </p:spPr>
        <p:txBody>
          <a:bodyPr wrap="none" lIns="82058" tIns="41029" rIns="82058" bIns="41029">
            <a:spAutoFit/>
          </a:bodyPr>
          <a:lstStyle/>
          <a:p>
            <a:pPr defTabSz="820738"/>
            <a:r>
              <a:rPr lang="ja-JP" altLang="en-US" sz="1800" b="1">
                <a:solidFill>
                  <a:srgbClr val="8BF16B"/>
                </a:solidFill>
                <a:latin typeface="Tahoma" pitchFamily="34" charset="0"/>
                <a:ea typeface="HGS創英角ｺﾞｼｯｸUB" pitchFamily="50" charset="-128"/>
              </a:rPr>
              <a:t>ドーパミンレセプター</a:t>
            </a:r>
          </a:p>
        </p:txBody>
      </p:sp>
      <p:sp>
        <p:nvSpPr>
          <p:cNvPr id="315402" name="AutoShape 11"/>
          <p:cNvSpPr>
            <a:spLocks noChangeArrowheads="1"/>
          </p:cNvSpPr>
          <p:nvPr/>
        </p:nvSpPr>
        <p:spPr bwMode="auto">
          <a:xfrm>
            <a:off x="3125788" y="2716213"/>
            <a:ext cx="646112" cy="533400"/>
          </a:xfrm>
          <a:prstGeom prst="chevron">
            <a:avLst>
              <a:gd name="adj" fmla="val 30283"/>
            </a:avLst>
          </a:prstGeom>
          <a:solidFill>
            <a:schemeClr val="bg1"/>
          </a:solidFill>
          <a:ln w="12700">
            <a:noFill/>
            <a:miter lim="800000"/>
            <a:headEnd/>
            <a:tailEnd/>
          </a:ln>
        </p:spPr>
        <p:txBody>
          <a:bodyPr wrap="none" lIns="82058" tIns="41029" rIns="82058" bIns="41029" anchor="ctr"/>
          <a:lstStyle/>
          <a:p>
            <a:pPr algn="ctr" defTabSz="820738"/>
            <a:endParaRPr lang="ja-JP" altLang="ja-JP" sz="1800">
              <a:solidFill>
                <a:schemeClr val="hlink"/>
              </a:solidFill>
              <a:latin typeface="Times New Roman" pitchFamily="18" charset="0"/>
            </a:endParaRPr>
          </a:p>
        </p:txBody>
      </p:sp>
      <p:grpSp>
        <p:nvGrpSpPr>
          <p:cNvPr id="152588" name="Group 12"/>
          <p:cNvGrpSpPr>
            <a:grpSpLocks/>
          </p:cNvGrpSpPr>
          <p:nvPr/>
        </p:nvGrpSpPr>
        <p:grpSpPr bwMode="auto">
          <a:xfrm>
            <a:off x="1839913" y="1344613"/>
            <a:ext cx="2224087" cy="3352800"/>
            <a:chOff x="960" y="1152"/>
            <a:chExt cx="1488" cy="2112"/>
          </a:xfrm>
        </p:grpSpPr>
        <p:sp>
          <p:nvSpPr>
            <p:cNvPr id="315421" name="Line 13"/>
            <p:cNvSpPr>
              <a:spLocks noChangeShapeType="1"/>
            </p:cNvSpPr>
            <p:nvPr/>
          </p:nvSpPr>
          <p:spPr bwMode="auto">
            <a:xfrm flipV="1">
              <a:off x="2160" y="1248"/>
              <a:ext cx="192" cy="192"/>
            </a:xfrm>
            <a:prstGeom prst="line">
              <a:avLst/>
            </a:prstGeom>
            <a:noFill/>
            <a:ln w="57150">
              <a:solidFill>
                <a:schemeClr val="tx1"/>
              </a:solidFill>
              <a:round/>
              <a:headEnd/>
              <a:tailEnd/>
            </a:ln>
          </p:spPr>
          <p:txBody>
            <a:bodyPr wrap="none"/>
            <a:lstStyle/>
            <a:p>
              <a:endParaRPr lang="ja-JP" altLang="en-US"/>
            </a:p>
          </p:txBody>
        </p:sp>
        <p:sp>
          <p:nvSpPr>
            <p:cNvPr id="315422" name="Line 14"/>
            <p:cNvSpPr>
              <a:spLocks noChangeShapeType="1"/>
            </p:cNvSpPr>
            <p:nvPr/>
          </p:nvSpPr>
          <p:spPr bwMode="auto">
            <a:xfrm flipV="1">
              <a:off x="1776" y="1152"/>
              <a:ext cx="48" cy="192"/>
            </a:xfrm>
            <a:prstGeom prst="line">
              <a:avLst/>
            </a:prstGeom>
            <a:noFill/>
            <a:ln w="57150">
              <a:solidFill>
                <a:schemeClr val="tx1"/>
              </a:solidFill>
              <a:round/>
              <a:headEnd/>
              <a:tailEnd/>
            </a:ln>
          </p:spPr>
          <p:txBody>
            <a:bodyPr wrap="none"/>
            <a:lstStyle/>
            <a:p>
              <a:endParaRPr lang="ja-JP" altLang="en-US"/>
            </a:p>
          </p:txBody>
        </p:sp>
        <p:sp>
          <p:nvSpPr>
            <p:cNvPr id="315423" name="Line 15"/>
            <p:cNvSpPr>
              <a:spLocks noChangeShapeType="1"/>
            </p:cNvSpPr>
            <p:nvPr/>
          </p:nvSpPr>
          <p:spPr bwMode="auto">
            <a:xfrm flipH="1" flipV="1">
              <a:off x="1248" y="1248"/>
              <a:ext cx="144" cy="192"/>
            </a:xfrm>
            <a:prstGeom prst="line">
              <a:avLst/>
            </a:prstGeom>
            <a:noFill/>
            <a:ln w="57150">
              <a:solidFill>
                <a:schemeClr val="tx1"/>
              </a:solidFill>
              <a:round/>
              <a:headEnd/>
              <a:tailEnd/>
            </a:ln>
          </p:spPr>
          <p:txBody>
            <a:bodyPr wrap="none"/>
            <a:lstStyle/>
            <a:p>
              <a:endParaRPr lang="ja-JP" altLang="en-US"/>
            </a:p>
          </p:txBody>
        </p:sp>
        <p:sp>
          <p:nvSpPr>
            <p:cNvPr id="315424" name="Line 16"/>
            <p:cNvSpPr>
              <a:spLocks noChangeShapeType="1"/>
            </p:cNvSpPr>
            <p:nvPr/>
          </p:nvSpPr>
          <p:spPr bwMode="auto">
            <a:xfrm flipH="1" flipV="1">
              <a:off x="960" y="1632"/>
              <a:ext cx="240" cy="48"/>
            </a:xfrm>
            <a:prstGeom prst="line">
              <a:avLst/>
            </a:prstGeom>
            <a:noFill/>
            <a:ln w="57150">
              <a:solidFill>
                <a:schemeClr val="tx1"/>
              </a:solidFill>
              <a:round/>
              <a:headEnd/>
              <a:tailEnd/>
            </a:ln>
          </p:spPr>
          <p:txBody>
            <a:bodyPr wrap="none"/>
            <a:lstStyle/>
            <a:p>
              <a:endParaRPr lang="ja-JP" altLang="en-US"/>
            </a:p>
          </p:txBody>
        </p:sp>
        <p:sp>
          <p:nvSpPr>
            <p:cNvPr id="315425" name="Line 17"/>
            <p:cNvSpPr>
              <a:spLocks noChangeShapeType="1"/>
            </p:cNvSpPr>
            <p:nvPr/>
          </p:nvSpPr>
          <p:spPr bwMode="auto">
            <a:xfrm flipH="1">
              <a:off x="1104" y="2784"/>
              <a:ext cx="144" cy="144"/>
            </a:xfrm>
            <a:prstGeom prst="line">
              <a:avLst/>
            </a:prstGeom>
            <a:noFill/>
            <a:ln w="57150">
              <a:solidFill>
                <a:schemeClr val="tx1"/>
              </a:solidFill>
              <a:round/>
              <a:headEnd/>
              <a:tailEnd/>
            </a:ln>
          </p:spPr>
          <p:txBody>
            <a:bodyPr wrap="none"/>
            <a:lstStyle/>
            <a:p>
              <a:endParaRPr lang="ja-JP" altLang="en-US"/>
            </a:p>
          </p:txBody>
        </p:sp>
        <p:sp>
          <p:nvSpPr>
            <p:cNvPr id="315426" name="Line 18"/>
            <p:cNvSpPr>
              <a:spLocks noChangeShapeType="1"/>
            </p:cNvSpPr>
            <p:nvPr/>
          </p:nvSpPr>
          <p:spPr bwMode="auto">
            <a:xfrm flipH="1">
              <a:off x="1440" y="3024"/>
              <a:ext cx="96" cy="240"/>
            </a:xfrm>
            <a:prstGeom prst="line">
              <a:avLst/>
            </a:prstGeom>
            <a:noFill/>
            <a:ln w="57150">
              <a:solidFill>
                <a:schemeClr val="tx1"/>
              </a:solidFill>
              <a:round/>
              <a:headEnd/>
              <a:tailEnd/>
            </a:ln>
          </p:spPr>
          <p:txBody>
            <a:bodyPr wrap="none"/>
            <a:lstStyle/>
            <a:p>
              <a:endParaRPr lang="ja-JP" altLang="en-US"/>
            </a:p>
          </p:txBody>
        </p:sp>
        <p:sp>
          <p:nvSpPr>
            <p:cNvPr id="315427" name="Line 19"/>
            <p:cNvSpPr>
              <a:spLocks noChangeShapeType="1"/>
            </p:cNvSpPr>
            <p:nvPr/>
          </p:nvSpPr>
          <p:spPr bwMode="auto">
            <a:xfrm>
              <a:off x="1968" y="2976"/>
              <a:ext cx="144" cy="240"/>
            </a:xfrm>
            <a:prstGeom prst="line">
              <a:avLst/>
            </a:prstGeom>
            <a:noFill/>
            <a:ln w="57150">
              <a:solidFill>
                <a:schemeClr val="tx1"/>
              </a:solidFill>
              <a:round/>
              <a:headEnd/>
              <a:tailEnd/>
            </a:ln>
          </p:spPr>
          <p:txBody>
            <a:bodyPr wrap="none"/>
            <a:lstStyle/>
            <a:p>
              <a:endParaRPr lang="ja-JP" altLang="en-US"/>
            </a:p>
          </p:txBody>
        </p:sp>
        <p:sp>
          <p:nvSpPr>
            <p:cNvPr id="315428" name="Line 20"/>
            <p:cNvSpPr>
              <a:spLocks noChangeShapeType="1"/>
            </p:cNvSpPr>
            <p:nvPr/>
          </p:nvSpPr>
          <p:spPr bwMode="auto">
            <a:xfrm>
              <a:off x="2256" y="2736"/>
              <a:ext cx="192" cy="48"/>
            </a:xfrm>
            <a:prstGeom prst="line">
              <a:avLst/>
            </a:prstGeom>
            <a:noFill/>
            <a:ln w="57150">
              <a:solidFill>
                <a:schemeClr val="tx1"/>
              </a:solidFill>
              <a:round/>
              <a:headEnd/>
              <a:tailEnd/>
            </a:ln>
          </p:spPr>
          <p:txBody>
            <a:bodyPr wrap="none"/>
            <a:lstStyle/>
            <a:p>
              <a:endParaRPr lang="ja-JP" altLang="en-US"/>
            </a:p>
          </p:txBody>
        </p:sp>
      </p:grpSp>
      <p:sp>
        <p:nvSpPr>
          <p:cNvPr id="152597" name="Text Box 21"/>
          <p:cNvSpPr txBox="1">
            <a:spLocks noChangeArrowheads="1"/>
          </p:cNvSpPr>
          <p:nvPr/>
        </p:nvSpPr>
        <p:spPr bwMode="auto">
          <a:xfrm>
            <a:off x="382588" y="5270500"/>
            <a:ext cx="8597900" cy="1049338"/>
          </a:xfrm>
          <a:prstGeom prst="rect">
            <a:avLst/>
          </a:prstGeom>
          <a:solidFill>
            <a:schemeClr val="bg1"/>
          </a:solidFill>
          <a:ln w="22225">
            <a:noFill/>
            <a:miter lim="800000"/>
            <a:headEnd/>
            <a:tailEnd/>
          </a:ln>
        </p:spPr>
        <p:txBody>
          <a:bodyPr lIns="82058" tIns="41029" rIns="82058" bIns="41029">
            <a:spAutoFit/>
          </a:bodyPr>
          <a:lstStyle/>
          <a:p>
            <a:pPr defTabSz="820738">
              <a:spcBef>
                <a:spcPct val="50000"/>
              </a:spcBef>
            </a:pPr>
            <a:r>
              <a:rPr lang="ja-JP" altLang="en-US" sz="6500" b="1">
                <a:latin typeface="Times New Roman" pitchFamily="18" charset="0"/>
              </a:rPr>
              <a:t>報酬系の神経回路</a:t>
            </a:r>
          </a:p>
        </p:txBody>
      </p:sp>
      <p:sp>
        <p:nvSpPr>
          <p:cNvPr id="152598" name="AutoShape 22"/>
          <p:cNvSpPr>
            <a:spLocks noChangeArrowheads="1"/>
          </p:cNvSpPr>
          <p:nvPr/>
        </p:nvSpPr>
        <p:spPr bwMode="auto">
          <a:xfrm>
            <a:off x="5360988" y="3478213"/>
            <a:ext cx="1004887" cy="533400"/>
          </a:xfrm>
          <a:prstGeom prst="chevron">
            <a:avLst>
              <a:gd name="adj" fmla="val 47098"/>
            </a:avLst>
          </a:prstGeom>
          <a:solidFill>
            <a:srgbClr val="00FF00"/>
          </a:solidFill>
          <a:ln w="12700">
            <a:solidFill>
              <a:srgbClr val="339966"/>
            </a:solidFill>
            <a:miter lim="800000"/>
            <a:headEnd/>
            <a:tailEnd/>
          </a:ln>
        </p:spPr>
        <p:txBody>
          <a:bodyPr wrap="none" anchor="ctr"/>
          <a:lstStyle/>
          <a:p>
            <a:endParaRPr lang="ja-JP" altLang="en-US"/>
          </a:p>
        </p:txBody>
      </p:sp>
      <p:grpSp>
        <p:nvGrpSpPr>
          <p:cNvPr id="152599" name="Group 23"/>
          <p:cNvGrpSpPr>
            <a:grpSpLocks/>
          </p:cNvGrpSpPr>
          <p:nvPr/>
        </p:nvGrpSpPr>
        <p:grpSpPr bwMode="auto">
          <a:xfrm>
            <a:off x="1822450" y="1331913"/>
            <a:ext cx="2224088" cy="3352800"/>
            <a:chOff x="960" y="1152"/>
            <a:chExt cx="1488" cy="2112"/>
          </a:xfrm>
        </p:grpSpPr>
        <p:sp>
          <p:nvSpPr>
            <p:cNvPr id="315413" name="Line 24"/>
            <p:cNvSpPr>
              <a:spLocks noChangeShapeType="1"/>
            </p:cNvSpPr>
            <p:nvPr/>
          </p:nvSpPr>
          <p:spPr bwMode="auto">
            <a:xfrm flipV="1">
              <a:off x="2160" y="1248"/>
              <a:ext cx="192" cy="192"/>
            </a:xfrm>
            <a:prstGeom prst="line">
              <a:avLst/>
            </a:prstGeom>
            <a:noFill/>
            <a:ln w="57150">
              <a:solidFill>
                <a:schemeClr val="tx1"/>
              </a:solidFill>
              <a:round/>
              <a:headEnd/>
              <a:tailEnd/>
            </a:ln>
          </p:spPr>
          <p:txBody>
            <a:bodyPr wrap="none"/>
            <a:lstStyle/>
            <a:p>
              <a:endParaRPr lang="ja-JP" altLang="en-US"/>
            </a:p>
          </p:txBody>
        </p:sp>
        <p:sp>
          <p:nvSpPr>
            <p:cNvPr id="315414" name="Line 25"/>
            <p:cNvSpPr>
              <a:spLocks noChangeShapeType="1"/>
            </p:cNvSpPr>
            <p:nvPr/>
          </p:nvSpPr>
          <p:spPr bwMode="auto">
            <a:xfrm flipV="1">
              <a:off x="1776" y="1152"/>
              <a:ext cx="48" cy="192"/>
            </a:xfrm>
            <a:prstGeom prst="line">
              <a:avLst/>
            </a:prstGeom>
            <a:noFill/>
            <a:ln w="57150">
              <a:solidFill>
                <a:schemeClr val="tx1"/>
              </a:solidFill>
              <a:round/>
              <a:headEnd/>
              <a:tailEnd/>
            </a:ln>
          </p:spPr>
          <p:txBody>
            <a:bodyPr wrap="none"/>
            <a:lstStyle/>
            <a:p>
              <a:endParaRPr lang="ja-JP" altLang="en-US"/>
            </a:p>
          </p:txBody>
        </p:sp>
        <p:sp>
          <p:nvSpPr>
            <p:cNvPr id="315415" name="Line 26"/>
            <p:cNvSpPr>
              <a:spLocks noChangeShapeType="1"/>
            </p:cNvSpPr>
            <p:nvPr/>
          </p:nvSpPr>
          <p:spPr bwMode="auto">
            <a:xfrm flipH="1" flipV="1">
              <a:off x="1248" y="1248"/>
              <a:ext cx="144" cy="192"/>
            </a:xfrm>
            <a:prstGeom prst="line">
              <a:avLst/>
            </a:prstGeom>
            <a:noFill/>
            <a:ln w="57150">
              <a:solidFill>
                <a:schemeClr val="tx1"/>
              </a:solidFill>
              <a:round/>
              <a:headEnd/>
              <a:tailEnd/>
            </a:ln>
          </p:spPr>
          <p:txBody>
            <a:bodyPr wrap="none"/>
            <a:lstStyle/>
            <a:p>
              <a:endParaRPr lang="ja-JP" altLang="en-US"/>
            </a:p>
          </p:txBody>
        </p:sp>
        <p:sp>
          <p:nvSpPr>
            <p:cNvPr id="315416" name="Line 27"/>
            <p:cNvSpPr>
              <a:spLocks noChangeShapeType="1"/>
            </p:cNvSpPr>
            <p:nvPr/>
          </p:nvSpPr>
          <p:spPr bwMode="auto">
            <a:xfrm flipH="1" flipV="1">
              <a:off x="960" y="1632"/>
              <a:ext cx="240" cy="48"/>
            </a:xfrm>
            <a:prstGeom prst="line">
              <a:avLst/>
            </a:prstGeom>
            <a:noFill/>
            <a:ln w="57150">
              <a:solidFill>
                <a:schemeClr val="tx1"/>
              </a:solidFill>
              <a:round/>
              <a:headEnd/>
              <a:tailEnd/>
            </a:ln>
          </p:spPr>
          <p:txBody>
            <a:bodyPr wrap="none"/>
            <a:lstStyle/>
            <a:p>
              <a:endParaRPr lang="ja-JP" altLang="en-US"/>
            </a:p>
          </p:txBody>
        </p:sp>
        <p:sp>
          <p:nvSpPr>
            <p:cNvPr id="315417" name="Line 28"/>
            <p:cNvSpPr>
              <a:spLocks noChangeShapeType="1"/>
            </p:cNvSpPr>
            <p:nvPr/>
          </p:nvSpPr>
          <p:spPr bwMode="auto">
            <a:xfrm flipH="1">
              <a:off x="1104" y="2784"/>
              <a:ext cx="144" cy="144"/>
            </a:xfrm>
            <a:prstGeom prst="line">
              <a:avLst/>
            </a:prstGeom>
            <a:noFill/>
            <a:ln w="57150">
              <a:solidFill>
                <a:schemeClr val="tx1"/>
              </a:solidFill>
              <a:round/>
              <a:headEnd/>
              <a:tailEnd/>
            </a:ln>
          </p:spPr>
          <p:txBody>
            <a:bodyPr wrap="none"/>
            <a:lstStyle/>
            <a:p>
              <a:endParaRPr lang="ja-JP" altLang="en-US"/>
            </a:p>
          </p:txBody>
        </p:sp>
        <p:sp>
          <p:nvSpPr>
            <p:cNvPr id="315418" name="Line 29"/>
            <p:cNvSpPr>
              <a:spLocks noChangeShapeType="1"/>
            </p:cNvSpPr>
            <p:nvPr/>
          </p:nvSpPr>
          <p:spPr bwMode="auto">
            <a:xfrm flipH="1">
              <a:off x="1440" y="3024"/>
              <a:ext cx="96" cy="240"/>
            </a:xfrm>
            <a:prstGeom prst="line">
              <a:avLst/>
            </a:prstGeom>
            <a:noFill/>
            <a:ln w="57150">
              <a:solidFill>
                <a:schemeClr val="tx1"/>
              </a:solidFill>
              <a:round/>
              <a:headEnd/>
              <a:tailEnd/>
            </a:ln>
          </p:spPr>
          <p:txBody>
            <a:bodyPr wrap="none"/>
            <a:lstStyle/>
            <a:p>
              <a:endParaRPr lang="ja-JP" altLang="en-US"/>
            </a:p>
          </p:txBody>
        </p:sp>
        <p:sp>
          <p:nvSpPr>
            <p:cNvPr id="315419" name="Line 30"/>
            <p:cNvSpPr>
              <a:spLocks noChangeShapeType="1"/>
            </p:cNvSpPr>
            <p:nvPr/>
          </p:nvSpPr>
          <p:spPr bwMode="auto">
            <a:xfrm>
              <a:off x="1968" y="2976"/>
              <a:ext cx="144" cy="240"/>
            </a:xfrm>
            <a:prstGeom prst="line">
              <a:avLst/>
            </a:prstGeom>
            <a:noFill/>
            <a:ln w="57150">
              <a:solidFill>
                <a:schemeClr val="tx1"/>
              </a:solidFill>
              <a:round/>
              <a:headEnd/>
              <a:tailEnd/>
            </a:ln>
          </p:spPr>
          <p:txBody>
            <a:bodyPr wrap="none"/>
            <a:lstStyle/>
            <a:p>
              <a:endParaRPr lang="ja-JP" altLang="en-US"/>
            </a:p>
          </p:txBody>
        </p:sp>
        <p:sp>
          <p:nvSpPr>
            <p:cNvPr id="315420" name="Line 31"/>
            <p:cNvSpPr>
              <a:spLocks noChangeShapeType="1"/>
            </p:cNvSpPr>
            <p:nvPr/>
          </p:nvSpPr>
          <p:spPr bwMode="auto">
            <a:xfrm>
              <a:off x="2256" y="2736"/>
              <a:ext cx="192" cy="48"/>
            </a:xfrm>
            <a:prstGeom prst="line">
              <a:avLst/>
            </a:prstGeom>
            <a:noFill/>
            <a:ln w="57150">
              <a:solidFill>
                <a:schemeClr val="tx1"/>
              </a:solidFill>
              <a:round/>
              <a:headEnd/>
              <a:tailEnd/>
            </a:ln>
          </p:spPr>
          <p:txBody>
            <a:bodyPr wrap="none"/>
            <a:lstStyle/>
            <a:p>
              <a:endParaRPr lang="ja-JP" altLang="en-US"/>
            </a:p>
          </p:txBody>
        </p:sp>
      </p:grpSp>
      <p:sp>
        <p:nvSpPr>
          <p:cNvPr id="152608" name="AutoShape 32"/>
          <p:cNvSpPr>
            <a:spLocks noChangeArrowheads="1"/>
          </p:cNvSpPr>
          <p:nvPr/>
        </p:nvSpPr>
        <p:spPr bwMode="auto">
          <a:xfrm>
            <a:off x="5360988" y="1954213"/>
            <a:ext cx="647700" cy="533400"/>
          </a:xfrm>
          <a:prstGeom prst="chevron">
            <a:avLst>
              <a:gd name="adj" fmla="val 30357"/>
            </a:avLst>
          </a:prstGeom>
          <a:solidFill>
            <a:schemeClr val="hlink"/>
          </a:solidFill>
          <a:ln w="12700">
            <a:noFill/>
            <a:miter lim="800000"/>
            <a:headEnd/>
            <a:tailEnd/>
          </a:ln>
        </p:spPr>
        <p:txBody>
          <a:bodyPr wrap="none" anchor="ctr"/>
          <a:lstStyle/>
          <a:p>
            <a:endParaRPr lang="ja-JP" altLang="en-US"/>
          </a:p>
        </p:txBody>
      </p:sp>
      <p:sp>
        <p:nvSpPr>
          <p:cNvPr id="152609" name="AutoShape 33"/>
          <p:cNvSpPr>
            <a:spLocks noChangeArrowheads="1"/>
          </p:cNvSpPr>
          <p:nvPr/>
        </p:nvSpPr>
        <p:spPr bwMode="auto">
          <a:xfrm>
            <a:off x="7189788" y="506413"/>
            <a:ext cx="646112" cy="533400"/>
          </a:xfrm>
          <a:prstGeom prst="chevron">
            <a:avLst>
              <a:gd name="adj" fmla="val 30283"/>
            </a:avLst>
          </a:prstGeom>
          <a:solidFill>
            <a:schemeClr val="hlink"/>
          </a:solidFill>
          <a:ln w="12700">
            <a:noFill/>
            <a:miter lim="800000"/>
            <a:headEnd/>
            <a:tailEnd/>
          </a:ln>
        </p:spPr>
        <p:txBody>
          <a:bodyPr wrap="none" anchor="ctr"/>
          <a:lstStyle/>
          <a:p>
            <a:endParaRPr lang="ja-JP" altLang="en-US"/>
          </a:p>
        </p:txBody>
      </p:sp>
      <p:sp>
        <p:nvSpPr>
          <p:cNvPr id="152610" name="AutoShape 34"/>
          <p:cNvSpPr>
            <a:spLocks noChangeArrowheads="1"/>
          </p:cNvSpPr>
          <p:nvPr/>
        </p:nvSpPr>
        <p:spPr bwMode="auto">
          <a:xfrm>
            <a:off x="8105775" y="569913"/>
            <a:ext cx="647700" cy="533400"/>
          </a:xfrm>
          <a:prstGeom prst="chevron">
            <a:avLst>
              <a:gd name="adj" fmla="val 30357"/>
            </a:avLst>
          </a:prstGeom>
          <a:solidFill>
            <a:schemeClr val="hlink"/>
          </a:solidFill>
          <a:ln w="12700">
            <a:noFill/>
            <a:miter lim="800000"/>
            <a:headEnd/>
            <a:tailEnd/>
          </a:ln>
        </p:spPr>
        <p:txBody>
          <a:bodyPr wrap="none" anchor="ctr"/>
          <a:lstStyle/>
          <a:p>
            <a:endParaRPr lang="ja-JP" altLang="en-US"/>
          </a:p>
        </p:txBody>
      </p:sp>
      <p:sp>
        <p:nvSpPr>
          <p:cNvPr id="152611" name="AutoShape 35"/>
          <p:cNvSpPr>
            <a:spLocks noChangeArrowheads="1"/>
          </p:cNvSpPr>
          <p:nvPr/>
        </p:nvSpPr>
        <p:spPr bwMode="auto">
          <a:xfrm>
            <a:off x="7386638" y="1268413"/>
            <a:ext cx="646112" cy="534987"/>
          </a:xfrm>
          <a:prstGeom prst="chevron">
            <a:avLst>
              <a:gd name="adj" fmla="val 30193"/>
            </a:avLst>
          </a:prstGeom>
          <a:solidFill>
            <a:schemeClr val="hlink"/>
          </a:solidFill>
          <a:ln w="12700">
            <a:noFill/>
            <a:miter lim="800000"/>
            <a:headEnd/>
            <a:tailEnd/>
          </a:ln>
        </p:spPr>
        <p:txBody>
          <a:bodyPr wrap="none" anchor="ctr"/>
          <a:lstStyle/>
          <a:p>
            <a:endParaRPr lang="ja-JP" altLang="en-US"/>
          </a:p>
        </p:txBody>
      </p:sp>
      <p:sp>
        <p:nvSpPr>
          <p:cNvPr id="152612" name="AutoShape 36"/>
          <p:cNvSpPr>
            <a:spLocks noChangeArrowheads="1"/>
          </p:cNvSpPr>
          <p:nvPr/>
        </p:nvSpPr>
        <p:spPr bwMode="auto">
          <a:xfrm>
            <a:off x="8172450" y="1268413"/>
            <a:ext cx="646113" cy="534987"/>
          </a:xfrm>
          <a:prstGeom prst="chevron">
            <a:avLst>
              <a:gd name="adj" fmla="val 30193"/>
            </a:avLst>
          </a:prstGeom>
          <a:solidFill>
            <a:schemeClr val="hlink"/>
          </a:solidFill>
          <a:ln w="12700">
            <a:noFill/>
            <a:miter lim="800000"/>
            <a:headEnd/>
            <a:tailEnd/>
          </a:ln>
        </p:spPr>
        <p:txBody>
          <a:bodyPr wrap="none" anchor="ctr"/>
          <a:lstStyle/>
          <a:p>
            <a:endParaRPr lang="ja-JP" altLang="en-US"/>
          </a:p>
        </p:txBody>
      </p:sp>
      <p:sp>
        <p:nvSpPr>
          <p:cNvPr id="152613" name="AutoShape 37"/>
          <p:cNvSpPr>
            <a:spLocks noChangeArrowheads="1"/>
          </p:cNvSpPr>
          <p:nvPr/>
        </p:nvSpPr>
        <p:spPr bwMode="auto">
          <a:xfrm>
            <a:off x="6667500" y="1077913"/>
            <a:ext cx="646113" cy="534987"/>
          </a:xfrm>
          <a:prstGeom prst="chevron">
            <a:avLst>
              <a:gd name="adj" fmla="val 30193"/>
            </a:avLst>
          </a:prstGeom>
          <a:solidFill>
            <a:schemeClr val="hlink"/>
          </a:solidFill>
          <a:ln w="12700">
            <a:noFill/>
            <a:miter lim="800000"/>
            <a:headEnd/>
            <a:tailEnd/>
          </a:ln>
        </p:spPr>
        <p:txBody>
          <a:bodyPr wrap="none" anchor="ct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05051E-7 -8.49673E-6 L -0.26484 -0.11132 " pathEditMode="relative" ptsTypes="AA">
                                      <p:cBhvr>
                                        <p:cTn id="6" dur="500" fill="hold"/>
                                        <p:tgtEl>
                                          <p:spTgt spid="15259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52588"/>
                                        </p:tgtEl>
                                        <p:attrNameLst>
                                          <p:attrName>style.visibility</p:attrName>
                                        </p:attrNameLst>
                                      </p:cBhvr>
                                      <p:to>
                                        <p:strVal val="visible"/>
                                      </p:to>
                                    </p:set>
                                    <p:animEffect transition="in" filter="blinds(horizontal)">
                                      <p:cBhvr>
                                        <p:cTn id="11" dur="500"/>
                                        <p:tgtEl>
                                          <p:spTgt spid="1525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259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5258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15259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2.87879E-6 5.75163E-6 L -0.24337 0.11112 " pathEditMode="relative" ptsTypes="AA">
                                      <p:cBhvr>
                                        <p:cTn id="27" dur="500" fill="hold"/>
                                        <p:tgtEl>
                                          <p:spTgt spid="152608"/>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2599"/>
                                        </p:tgtEl>
                                        <p:attrNameLst>
                                          <p:attrName>style.visibility</p:attrName>
                                        </p:attrNameLst>
                                      </p:cBhvr>
                                      <p:to>
                                        <p:strVal val="visible"/>
                                      </p:to>
                                    </p:set>
                                    <p:animEffect transition="in" filter="blinds(horizontal)">
                                      <p:cBhvr>
                                        <p:cTn id="32" dur="500"/>
                                        <p:tgtEl>
                                          <p:spTgt spid="15259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26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26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26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26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2613"/>
                                        </p:tgtEl>
                                        <p:attrNameLst>
                                          <p:attrName>style.visibility</p:attrName>
                                        </p:attrNameLst>
                                      </p:cBhvr>
                                      <p:to>
                                        <p:strVal val="visible"/>
                                      </p:to>
                                    </p:set>
                                  </p:childTnLst>
                                </p:cTn>
                              </p:par>
                            </p:childTnLst>
                          </p:cTn>
                        </p:par>
                        <p:par>
                          <p:cTn id="53" fill="hold">
                            <p:stCondLst>
                              <p:cond delay="0"/>
                            </p:stCondLst>
                            <p:childTnLst>
                              <p:par>
                                <p:cTn id="54" presetID="0" presetClass="path" presetSubtype="0" accel="50000" decel="50000" fill="hold" grpId="1" nodeType="afterEffect">
                                  <p:stCondLst>
                                    <p:cond delay="0"/>
                                  </p:stCondLst>
                                  <p:childTnLst>
                                    <p:animMotion origin="layout" path="M -3.23232E-6 3.72549E-6 L -0.54861 0.31311 " pathEditMode="relative" rAng="0" ptsTypes="AA">
                                      <p:cBhvr>
                                        <p:cTn id="55" dur="500" fill="hold"/>
                                        <p:tgtEl>
                                          <p:spTgt spid="152610"/>
                                        </p:tgtEl>
                                        <p:attrNameLst>
                                          <p:attrName>ppt_x</p:attrName>
                                          <p:attrName>ppt_y</p:attrName>
                                        </p:attrNameLst>
                                      </p:cBhvr>
                                      <p:rCtr x="-274" y="156"/>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1" nodeType="clickEffect">
                                  <p:stCondLst>
                                    <p:cond delay="0"/>
                                  </p:stCondLst>
                                  <p:childTnLst>
                                    <p:animMotion origin="layout" path="M -2.27273E-6 -8.49673E-7 L -0.44839 0.32251 " pathEditMode="relative" rAng="0" ptsTypes="AA">
                                      <p:cBhvr>
                                        <p:cTn id="59" dur="500" fill="hold"/>
                                        <p:tgtEl>
                                          <p:spTgt spid="152609"/>
                                        </p:tgtEl>
                                        <p:attrNameLst>
                                          <p:attrName>ppt_x</p:attrName>
                                          <p:attrName>ppt_y</p:attrName>
                                        </p:attrNameLst>
                                      </p:cBhvr>
                                      <p:rCtr x="-224" y="161"/>
                                    </p:animMotion>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1" nodeType="clickEffect">
                                  <p:stCondLst>
                                    <p:cond delay="0"/>
                                  </p:stCondLst>
                                  <p:childTnLst>
                                    <p:animMotion origin="layout" path="M 3.08081E-6 3.79085E-6 L -0.46276 0.21119 " pathEditMode="relative" rAng="0" ptsTypes="AA">
                                      <p:cBhvr>
                                        <p:cTn id="63" dur="500" fill="hold"/>
                                        <p:tgtEl>
                                          <p:spTgt spid="152611"/>
                                        </p:tgtEl>
                                        <p:attrNameLst>
                                          <p:attrName>ppt_x</p:attrName>
                                          <p:attrName>ppt_y</p:attrName>
                                        </p:attrNameLst>
                                      </p:cBhvr>
                                      <p:rCtr x="-231" y="106"/>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1" nodeType="clickEffect">
                                  <p:stCondLst>
                                    <p:cond delay="0"/>
                                  </p:stCondLst>
                                  <p:childTnLst>
                                    <p:animMotion origin="layout" path="M -3.33333E-6 3.79085E-6 L -0.54877 0.21119 " pathEditMode="relative" rAng="0" ptsTypes="AA">
                                      <p:cBhvr>
                                        <p:cTn id="67" dur="500" fill="hold"/>
                                        <p:tgtEl>
                                          <p:spTgt spid="152612"/>
                                        </p:tgtEl>
                                        <p:attrNameLst>
                                          <p:attrName>ppt_x</p:attrName>
                                          <p:attrName>ppt_y</p:attrName>
                                        </p:attrNameLst>
                                      </p:cBhvr>
                                      <p:rCtr x="-274" y="106"/>
                                    </p:animMotion>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1" nodeType="clickEffect">
                                  <p:stCondLst>
                                    <p:cond delay="0"/>
                                  </p:stCondLst>
                                  <p:childTnLst>
                                    <p:animMotion origin="layout" path="M 1.56566E-6 1.56863E-6 L -0.39126 0.23897 " pathEditMode="relative" rAng="0" ptsTypes="AA">
                                      <p:cBhvr>
                                        <p:cTn id="71" dur="500" fill="hold"/>
                                        <p:tgtEl>
                                          <p:spTgt spid="152613"/>
                                        </p:tgtEl>
                                        <p:attrNameLst>
                                          <p:attrName>ppt_x</p:attrName>
                                          <p:attrName>ppt_y</p:attrName>
                                        </p:attrNameLst>
                                      </p:cBhvr>
                                      <p:rCtr x="-196" y="1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97" grpId="0" animBg="1"/>
      <p:bldP spid="152598" grpId="0" animBg="1"/>
      <p:bldP spid="152598" grpId="1" animBg="1"/>
      <p:bldP spid="152608" grpId="0" animBg="1"/>
      <p:bldP spid="152609" grpId="0" animBg="1"/>
      <p:bldP spid="152609" grpId="1" animBg="1"/>
      <p:bldP spid="152610" grpId="0" animBg="1"/>
      <p:bldP spid="152610" grpId="1" animBg="1"/>
      <p:bldP spid="152611" grpId="0" animBg="1"/>
      <p:bldP spid="152611" grpId="1" animBg="1"/>
      <p:bldP spid="152612" grpId="0" animBg="1"/>
      <p:bldP spid="152612" grpId="1" animBg="1"/>
      <p:bldP spid="152613" grpId="0" animBg="1"/>
      <p:bldP spid="15261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ext Box 2"/>
          <p:cNvSpPr txBox="1">
            <a:spLocks noChangeArrowheads="1"/>
          </p:cNvSpPr>
          <p:nvPr/>
        </p:nvSpPr>
        <p:spPr bwMode="auto">
          <a:xfrm>
            <a:off x="-41275" y="533400"/>
            <a:ext cx="9034463" cy="1209675"/>
          </a:xfrm>
          <a:prstGeom prst="rect">
            <a:avLst/>
          </a:prstGeom>
          <a:noFill/>
          <a:ln w="41275">
            <a:noFill/>
            <a:miter lim="800000"/>
            <a:headEnd/>
            <a:tailEnd/>
          </a:ln>
        </p:spPr>
        <p:txBody>
          <a:bodyPr lIns="82058" tIns="41029" rIns="82058" bIns="41029">
            <a:spAutoFit/>
          </a:bodyPr>
          <a:lstStyle/>
          <a:p>
            <a:pPr defTabSz="820738">
              <a:spcBef>
                <a:spcPct val="50000"/>
              </a:spcBef>
            </a:pPr>
            <a:r>
              <a:rPr lang="ja-JP" altLang="en-US" sz="2200" b="1">
                <a:latin typeface="ＭＳ ゴシック" pitchFamily="49" charset="-128"/>
                <a:ea typeface="ＭＳ ゴシック" pitchFamily="49" charset="-128"/>
              </a:rPr>
              <a:t>ニコチン補給が途切れると約</a:t>
            </a:r>
            <a:r>
              <a:rPr lang="en-US" altLang="ja-JP" sz="2200" b="1">
                <a:latin typeface="ＭＳ ゴシック" pitchFamily="49" charset="-128"/>
                <a:ea typeface="ＭＳ ゴシック" pitchFamily="49" charset="-128"/>
              </a:rPr>
              <a:t>30</a:t>
            </a:r>
            <a:r>
              <a:rPr lang="ja-JP" altLang="en-US" sz="2200" b="1">
                <a:latin typeface="ＭＳ ゴシック" pitchFamily="49" charset="-128"/>
                <a:ea typeface="ＭＳ ゴシック" pitchFamily="49" charset="-128"/>
              </a:rPr>
              <a:t>分で細胞の機能不全＝ニコチン切れ症状・・・ついまた吸ってしまう</a:t>
            </a:r>
          </a:p>
          <a:p>
            <a:pPr defTabSz="820738">
              <a:spcBef>
                <a:spcPct val="50000"/>
              </a:spcBef>
            </a:pPr>
            <a:endParaRPr lang="en-US" altLang="ja-JP" sz="2200" b="1">
              <a:latin typeface="ＭＳ ゴシック" pitchFamily="49" charset="-128"/>
              <a:ea typeface="ＭＳ ゴシック" pitchFamily="49" charset="-128"/>
            </a:endParaRPr>
          </a:p>
        </p:txBody>
      </p:sp>
      <p:sp>
        <p:nvSpPr>
          <p:cNvPr id="316418" name="AutoShape 3"/>
          <p:cNvSpPr>
            <a:spLocks noChangeArrowheads="1"/>
          </p:cNvSpPr>
          <p:nvPr/>
        </p:nvSpPr>
        <p:spPr bwMode="auto">
          <a:xfrm>
            <a:off x="5915025" y="3581400"/>
            <a:ext cx="652463" cy="533400"/>
          </a:xfrm>
          <a:prstGeom prst="chevron">
            <a:avLst>
              <a:gd name="adj" fmla="val 30580"/>
            </a:avLst>
          </a:prstGeom>
          <a:solidFill>
            <a:schemeClr val="bg1"/>
          </a:solidFill>
          <a:ln w="12700">
            <a:noFill/>
            <a:miter lim="800000"/>
            <a:headEnd/>
            <a:tailEnd/>
          </a:ln>
        </p:spPr>
        <p:txBody>
          <a:bodyPr wrap="none" anchor="ctr"/>
          <a:lstStyle/>
          <a:p>
            <a:endParaRPr lang="ja-JP" altLang="en-US"/>
          </a:p>
        </p:txBody>
      </p:sp>
      <p:sp>
        <p:nvSpPr>
          <p:cNvPr id="316419" name="AutoShape 4"/>
          <p:cNvSpPr>
            <a:spLocks noChangeArrowheads="1"/>
          </p:cNvSpPr>
          <p:nvPr/>
        </p:nvSpPr>
        <p:spPr bwMode="auto">
          <a:xfrm>
            <a:off x="5849938" y="2895600"/>
            <a:ext cx="650875" cy="533400"/>
          </a:xfrm>
          <a:prstGeom prst="chevron">
            <a:avLst>
              <a:gd name="adj" fmla="val 30506"/>
            </a:avLst>
          </a:prstGeom>
          <a:solidFill>
            <a:schemeClr val="bg1"/>
          </a:solidFill>
          <a:ln w="12700">
            <a:noFill/>
            <a:miter lim="800000"/>
            <a:headEnd/>
            <a:tailEnd/>
          </a:ln>
        </p:spPr>
        <p:txBody>
          <a:bodyPr wrap="none" anchor="ctr"/>
          <a:lstStyle/>
          <a:p>
            <a:endParaRPr lang="ja-JP" altLang="en-US"/>
          </a:p>
        </p:txBody>
      </p:sp>
      <p:sp>
        <p:nvSpPr>
          <p:cNvPr id="316420" name="AutoShape 5"/>
          <p:cNvSpPr>
            <a:spLocks noChangeArrowheads="1"/>
          </p:cNvSpPr>
          <p:nvPr/>
        </p:nvSpPr>
        <p:spPr bwMode="auto">
          <a:xfrm>
            <a:off x="5849938" y="4267200"/>
            <a:ext cx="650875" cy="533400"/>
          </a:xfrm>
          <a:prstGeom prst="chevron">
            <a:avLst>
              <a:gd name="adj" fmla="val 30506"/>
            </a:avLst>
          </a:prstGeom>
          <a:solidFill>
            <a:schemeClr val="bg1"/>
          </a:solidFill>
          <a:ln w="12700">
            <a:noFill/>
            <a:miter lim="800000"/>
            <a:headEnd/>
            <a:tailEnd/>
          </a:ln>
        </p:spPr>
        <p:txBody>
          <a:bodyPr wrap="none" anchor="ctr"/>
          <a:lstStyle/>
          <a:p>
            <a:endParaRPr lang="ja-JP" altLang="en-US"/>
          </a:p>
        </p:txBody>
      </p:sp>
      <p:grpSp>
        <p:nvGrpSpPr>
          <p:cNvPr id="316421" name="Group 6"/>
          <p:cNvGrpSpPr>
            <a:grpSpLocks/>
          </p:cNvGrpSpPr>
          <p:nvPr/>
        </p:nvGrpSpPr>
        <p:grpSpPr bwMode="auto">
          <a:xfrm>
            <a:off x="317500" y="1862138"/>
            <a:ext cx="8826500" cy="4075112"/>
            <a:chOff x="610" y="1828"/>
            <a:chExt cx="5726" cy="2910"/>
          </a:xfrm>
        </p:grpSpPr>
        <p:sp>
          <p:nvSpPr>
            <p:cNvPr id="316427" name="Oval 7"/>
            <p:cNvSpPr>
              <a:spLocks noChangeArrowheads="1"/>
            </p:cNvSpPr>
            <p:nvPr/>
          </p:nvSpPr>
          <p:spPr bwMode="auto">
            <a:xfrm>
              <a:off x="845" y="1904"/>
              <a:ext cx="985" cy="1632"/>
            </a:xfrm>
            <a:prstGeom prst="ellipse">
              <a:avLst/>
            </a:prstGeom>
            <a:solidFill>
              <a:srgbClr val="00FF00"/>
            </a:solidFill>
            <a:ln w="12700">
              <a:noFill/>
              <a:round/>
              <a:headEnd/>
              <a:tailEnd/>
            </a:ln>
          </p:spPr>
          <p:txBody>
            <a:bodyPr wrap="none" anchor="ctr"/>
            <a:lstStyle/>
            <a:p>
              <a:endParaRPr lang="ja-JP" altLang="en-US"/>
            </a:p>
          </p:txBody>
        </p:sp>
        <p:sp>
          <p:nvSpPr>
            <p:cNvPr id="316428" name="Rectangle 8"/>
            <p:cNvSpPr>
              <a:spLocks noChangeArrowheads="1"/>
            </p:cNvSpPr>
            <p:nvPr/>
          </p:nvSpPr>
          <p:spPr bwMode="auto">
            <a:xfrm>
              <a:off x="610" y="2394"/>
              <a:ext cx="751" cy="489"/>
            </a:xfrm>
            <a:prstGeom prst="rect">
              <a:avLst/>
            </a:prstGeom>
            <a:solidFill>
              <a:srgbClr val="00FF00"/>
            </a:solidFill>
            <a:ln w="12700">
              <a:noFill/>
              <a:miter lim="800000"/>
              <a:headEnd/>
              <a:tailEnd/>
            </a:ln>
          </p:spPr>
          <p:txBody>
            <a:bodyPr wrap="none" anchor="ctr"/>
            <a:lstStyle/>
            <a:p>
              <a:endParaRPr lang="ja-JP" altLang="en-US"/>
            </a:p>
          </p:txBody>
        </p:sp>
        <p:sp>
          <p:nvSpPr>
            <p:cNvPr id="316429" name="Line 9"/>
            <p:cNvSpPr>
              <a:spLocks noChangeShapeType="1"/>
            </p:cNvSpPr>
            <p:nvPr/>
          </p:nvSpPr>
          <p:spPr bwMode="auto">
            <a:xfrm>
              <a:off x="1830" y="3482"/>
              <a:ext cx="188" cy="163"/>
            </a:xfrm>
            <a:prstGeom prst="line">
              <a:avLst/>
            </a:prstGeom>
            <a:noFill/>
            <a:ln w="12700">
              <a:solidFill>
                <a:schemeClr val="tx1"/>
              </a:solidFill>
              <a:round/>
              <a:headEnd/>
              <a:tailEnd/>
            </a:ln>
          </p:spPr>
          <p:txBody>
            <a:bodyPr/>
            <a:lstStyle/>
            <a:p>
              <a:endParaRPr lang="ja-JP" altLang="en-US"/>
            </a:p>
          </p:txBody>
        </p:sp>
        <p:sp>
          <p:nvSpPr>
            <p:cNvPr id="316430" name="Line 10"/>
            <p:cNvSpPr>
              <a:spLocks noChangeShapeType="1"/>
            </p:cNvSpPr>
            <p:nvPr/>
          </p:nvSpPr>
          <p:spPr bwMode="auto">
            <a:xfrm>
              <a:off x="1924" y="3318"/>
              <a:ext cx="188" cy="55"/>
            </a:xfrm>
            <a:prstGeom prst="line">
              <a:avLst/>
            </a:prstGeom>
            <a:noFill/>
            <a:ln w="12700">
              <a:solidFill>
                <a:schemeClr val="tx1"/>
              </a:solidFill>
              <a:round/>
              <a:headEnd/>
              <a:tailEnd/>
            </a:ln>
          </p:spPr>
          <p:txBody>
            <a:bodyPr/>
            <a:lstStyle/>
            <a:p>
              <a:endParaRPr lang="ja-JP" altLang="en-US"/>
            </a:p>
          </p:txBody>
        </p:sp>
        <p:sp>
          <p:nvSpPr>
            <p:cNvPr id="316431" name="Line 11"/>
            <p:cNvSpPr>
              <a:spLocks noChangeShapeType="1"/>
            </p:cNvSpPr>
            <p:nvPr/>
          </p:nvSpPr>
          <p:spPr bwMode="auto">
            <a:xfrm flipV="1">
              <a:off x="1971" y="3046"/>
              <a:ext cx="141" cy="55"/>
            </a:xfrm>
            <a:prstGeom prst="line">
              <a:avLst/>
            </a:prstGeom>
            <a:noFill/>
            <a:ln w="12700">
              <a:solidFill>
                <a:schemeClr val="tx1"/>
              </a:solidFill>
              <a:round/>
              <a:headEnd/>
              <a:tailEnd/>
            </a:ln>
          </p:spPr>
          <p:txBody>
            <a:bodyPr/>
            <a:lstStyle/>
            <a:p>
              <a:endParaRPr lang="ja-JP" altLang="en-US"/>
            </a:p>
          </p:txBody>
        </p:sp>
        <p:sp>
          <p:nvSpPr>
            <p:cNvPr id="316432" name="Line 12"/>
            <p:cNvSpPr>
              <a:spLocks noChangeShapeType="1"/>
            </p:cNvSpPr>
            <p:nvPr/>
          </p:nvSpPr>
          <p:spPr bwMode="auto">
            <a:xfrm>
              <a:off x="1971" y="2829"/>
              <a:ext cx="141" cy="54"/>
            </a:xfrm>
            <a:prstGeom prst="line">
              <a:avLst/>
            </a:prstGeom>
            <a:noFill/>
            <a:ln w="12700">
              <a:solidFill>
                <a:schemeClr val="tx1"/>
              </a:solidFill>
              <a:round/>
              <a:headEnd/>
              <a:tailEnd/>
            </a:ln>
          </p:spPr>
          <p:txBody>
            <a:bodyPr/>
            <a:lstStyle/>
            <a:p>
              <a:endParaRPr lang="ja-JP" altLang="en-US"/>
            </a:p>
          </p:txBody>
        </p:sp>
        <p:sp>
          <p:nvSpPr>
            <p:cNvPr id="316433" name="Line 13"/>
            <p:cNvSpPr>
              <a:spLocks noChangeShapeType="1"/>
            </p:cNvSpPr>
            <p:nvPr/>
          </p:nvSpPr>
          <p:spPr bwMode="auto">
            <a:xfrm>
              <a:off x="1971" y="2666"/>
              <a:ext cx="235" cy="0"/>
            </a:xfrm>
            <a:prstGeom prst="line">
              <a:avLst/>
            </a:prstGeom>
            <a:noFill/>
            <a:ln w="12700">
              <a:solidFill>
                <a:schemeClr val="tx1"/>
              </a:solidFill>
              <a:round/>
              <a:headEnd/>
              <a:tailEnd/>
            </a:ln>
          </p:spPr>
          <p:txBody>
            <a:bodyPr/>
            <a:lstStyle/>
            <a:p>
              <a:endParaRPr lang="ja-JP" altLang="en-US"/>
            </a:p>
          </p:txBody>
        </p:sp>
        <p:sp>
          <p:nvSpPr>
            <p:cNvPr id="316434" name="Line 14"/>
            <p:cNvSpPr>
              <a:spLocks noChangeShapeType="1"/>
            </p:cNvSpPr>
            <p:nvPr/>
          </p:nvSpPr>
          <p:spPr bwMode="auto">
            <a:xfrm flipV="1">
              <a:off x="1971" y="2394"/>
              <a:ext cx="188" cy="108"/>
            </a:xfrm>
            <a:prstGeom prst="line">
              <a:avLst/>
            </a:prstGeom>
            <a:noFill/>
            <a:ln w="12700">
              <a:solidFill>
                <a:schemeClr val="tx1"/>
              </a:solidFill>
              <a:round/>
              <a:headEnd/>
              <a:tailEnd/>
            </a:ln>
          </p:spPr>
          <p:txBody>
            <a:bodyPr/>
            <a:lstStyle/>
            <a:p>
              <a:endParaRPr lang="ja-JP" altLang="en-US"/>
            </a:p>
          </p:txBody>
        </p:sp>
        <p:sp>
          <p:nvSpPr>
            <p:cNvPr id="316435" name="Line 15"/>
            <p:cNvSpPr>
              <a:spLocks noChangeShapeType="1"/>
            </p:cNvSpPr>
            <p:nvPr/>
          </p:nvSpPr>
          <p:spPr bwMode="auto">
            <a:xfrm>
              <a:off x="1877" y="2285"/>
              <a:ext cx="141" cy="54"/>
            </a:xfrm>
            <a:prstGeom prst="line">
              <a:avLst/>
            </a:prstGeom>
            <a:noFill/>
            <a:ln w="12700">
              <a:solidFill>
                <a:schemeClr val="tx1"/>
              </a:solidFill>
              <a:round/>
              <a:headEnd/>
              <a:tailEnd/>
            </a:ln>
          </p:spPr>
          <p:txBody>
            <a:bodyPr/>
            <a:lstStyle/>
            <a:p>
              <a:endParaRPr lang="ja-JP" altLang="en-US"/>
            </a:p>
          </p:txBody>
        </p:sp>
        <p:sp>
          <p:nvSpPr>
            <p:cNvPr id="316436" name="Line 16"/>
            <p:cNvSpPr>
              <a:spLocks noChangeShapeType="1"/>
            </p:cNvSpPr>
            <p:nvPr/>
          </p:nvSpPr>
          <p:spPr bwMode="auto">
            <a:xfrm>
              <a:off x="1877" y="2122"/>
              <a:ext cx="235" cy="0"/>
            </a:xfrm>
            <a:prstGeom prst="line">
              <a:avLst/>
            </a:prstGeom>
            <a:noFill/>
            <a:ln w="12700">
              <a:solidFill>
                <a:schemeClr val="tx1"/>
              </a:solidFill>
              <a:round/>
              <a:headEnd/>
              <a:tailEnd/>
            </a:ln>
          </p:spPr>
          <p:txBody>
            <a:bodyPr/>
            <a:lstStyle/>
            <a:p>
              <a:endParaRPr lang="ja-JP" altLang="en-US"/>
            </a:p>
          </p:txBody>
        </p:sp>
        <p:sp>
          <p:nvSpPr>
            <p:cNvPr id="316437" name="Line 17"/>
            <p:cNvSpPr>
              <a:spLocks noChangeShapeType="1"/>
            </p:cNvSpPr>
            <p:nvPr/>
          </p:nvSpPr>
          <p:spPr bwMode="auto">
            <a:xfrm flipV="1">
              <a:off x="1877" y="1850"/>
              <a:ext cx="188" cy="108"/>
            </a:xfrm>
            <a:prstGeom prst="line">
              <a:avLst/>
            </a:prstGeom>
            <a:noFill/>
            <a:ln w="12700">
              <a:solidFill>
                <a:schemeClr val="tx1"/>
              </a:solidFill>
              <a:round/>
              <a:headEnd/>
              <a:tailEnd/>
            </a:ln>
          </p:spPr>
          <p:txBody>
            <a:bodyPr/>
            <a:lstStyle/>
            <a:p>
              <a:endParaRPr lang="ja-JP" altLang="en-US"/>
            </a:p>
          </p:txBody>
        </p:sp>
        <p:sp>
          <p:nvSpPr>
            <p:cNvPr id="316438" name="Oval 18"/>
            <p:cNvSpPr>
              <a:spLocks noChangeArrowheads="1"/>
            </p:cNvSpPr>
            <p:nvPr/>
          </p:nvSpPr>
          <p:spPr bwMode="auto">
            <a:xfrm>
              <a:off x="3458" y="1958"/>
              <a:ext cx="986" cy="1632"/>
            </a:xfrm>
            <a:prstGeom prst="ellipse">
              <a:avLst/>
            </a:prstGeom>
            <a:solidFill>
              <a:srgbClr val="00CC00"/>
            </a:solidFill>
            <a:ln w="12700">
              <a:noFill/>
              <a:round/>
              <a:headEnd/>
              <a:tailEnd/>
            </a:ln>
          </p:spPr>
          <p:txBody>
            <a:bodyPr wrap="none" anchor="ctr"/>
            <a:lstStyle/>
            <a:p>
              <a:endParaRPr lang="ja-JP" altLang="en-US"/>
            </a:p>
          </p:txBody>
        </p:sp>
        <p:sp>
          <p:nvSpPr>
            <p:cNvPr id="316439" name="Rectangle 19"/>
            <p:cNvSpPr>
              <a:spLocks noChangeArrowheads="1"/>
            </p:cNvSpPr>
            <p:nvPr/>
          </p:nvSpPr>
          <p:spPr bwMode="auto">
            <a:xfrm>
              <a:off x="3379" y="2502"/>
              <a:ext cx="267" cy="490"/>
            </a:xfrm>
            <a:prstGeom prst="rect">
              <a:avLst/>
            </a:prstGeom>
            <a:solidFill>
              <a:srgbClr val="00CC00"/>
            </a:solidFill>
            <a:ln w="12700">
              <a:noFill/>
              <a:miter lim="800000"/>
              <a:headEnd/>
              <a:tailEnd/>
            </a:ln>
          </p:spPr>
          <p:txBody>
            <a:bodyPr wrap="none" anchor="ctr"/>
            <a:lstStyle/>
            <a:p>
              <a:endParaRPr lang="ja-JP" altLang="en-US"/>
            </a:p>
          </p:txBody>
        </p:sp>
        <p:sp>
          <p:nvSpPr>
            <p:cNvPr id="316440" name="AutoShape 20"/>
            <p:cNvSpPr>
              <a:spLocks noChangeArrowheads="1"/>
            </p:cNvSpPr>
            <p:nvPr/>
          </p:nvSpPr>
          <p:spPr bwMode="auto">
            <a:xfrm>
              <a:off x="4632" y="1958"/>
              <a:ext cx="422" cy="381"/>
            </a:xfrm>
            <a:prstGeom prst="chevron">
              <a:avLst>
                <a:gd name="adj" fmla="val 27690"/>
              </a:avLst>
            </a:prstGeom>
            <a:solidFill>
              <a:srgbClr val="FF3300"/>
            </a:solidFill>
            <a:ln w="12700">
              <a:noFill/>
              <a:miter lim="800000"/>
              <a:headEnd/>
              <a:tailEnd/>
            </a:ln>
          </p:spPr>
          <p:txBody>
            <a:bodyPr wrap="none" anchor="ctr"/>
            <a:lstStyle/>
            <a:p>
              <a:endParaRPr lang="ja-JP" altLang="en-US"/>
            </a:p>
          </p:txBody>
        </p:sp>
        <p:sp>
          <p:nvSpPr>
            <p:cNvPr id="316441" name="Rectangle 21"/>
            <p:cNvSpPr>
              <a:spLocks noChangeArrowheads="1"/>
            </p:cNvSpPr>
            <p:nvPr/>
          </p:nvSpPr>
          <p:spPr bwMode="auto">
            <a:xfrm>
              <a:off x="2441" y="1828"/>
              <a:ext cx="650" cy="404"/>
            </a:xfrm>
            <a:prstGeom prst="rect">
              <a:avLst/>
            </a:prstGeom>
            <a:noFill/>
            <a:ln w="12700">
              <a:noFill/>
              <a:miter lim="800000"/>
              <a:headEnd/>
              <a:tailEnd/>
            </a:ln>
          </p:spPr>
          <p:txBody>
            <a:bodyPr wrap="none" lIns="82058" tIns="41029" rIns="82058" bIns="41029">
              <a:spAutoFit/>
            </a:bodyPr>
            <a:lstStyle/>
            <a:p>
              <a:pPr defTabSz="820738" eaLnBrk="0" hangingPunct="0"/>
              <a:r>
                <a:rPr lang="ja-JP" altLang="en-US" sz="3200" b="1">
                  <a:solidFill>
                    <a:srgbClr val="FF3300"/>
                  </a:solidFill>
                  <a:latin typeface="Tahoma" pitchFamily="34" charset="0"/>
                </a:rPr>
                <a:t>喫煙</a:t>
              </a:r>
            </a:p>
          </p:txBody>
        </p:sp>
        <p:sp>
          <p:nvSpPr>
            <p:cNvPr id="316442" name="AutoShape 22"/>
            <p:cNvSpPr>
              <a:spLocks noChangeArrowheads="1"/>
            </p:cNvSpPr>
            <p:nvPr/>
          </p:nvSpPr>
          <p:spPr bwMode="auto">
            <a:xfrm>
              <a:off x="4632" y="2502"/>
              <a:ext cx="422" cy="381"/>
            </a:xfrm>
            <a:prstGeom prst="chevron">
              <a:avLst>
                <a:gd name="adj" fmla="val 27690"/>
              </a:avLst>
            </a:prstGeom>
            <a:solidFill>
              <a:srgbClr val="FF3300"/>
            </a:solidFill>
            <a:ln w="12700">
              <a:noFill/>
              <a:miter lim="800000"/>
              <a:headEnd/>
              <a:tailEnd/>
            </a:ln>
          </p:spPr>
          <p:txBody>
            <a:bodyPr wrap="none" anchor="ctr"/>
            <a:lstStyle/>
            <a:p>
              <a:endParaRPr lang="ja-JP" altLang="en-US"/>
            </a:p>
          </p:txBody>
        </p:sp>
        <p:sp>
          <p:nvSpPr>
            <p:cNvPr id="316443" name="AutoShape 23"/>
            <p:cNvSpPr>
              <a:spLocks noChangeArrowheads="1"/>
            </p:cNvSpPr>
            <p:nvPr/>
          </p:nvSpPr>
          <p:spPr bwMode="auto">
            <a:xfrm>
              <a:off x="4632" y="3101"/>
              <a:ext cx="422" cy="381"/>
            </a:xfrm>
            <a:prstGeom prst="chevron">
              <a:avLst>
                <a:gd name="adj" fmla="val 27690"/>
              </a:avLst>
            </a:prstGeom>
            <a:solidFill>
              <a:srgbClr val="FF3300"/>
            </a:solidFill>
            <a:ln w="12700">
              <a:noFill/>
              <a:miter lim="800000"/>
              <a:headEnd/>
              <a:tailEnd/>
            </a:ln>
          </p:spPr>
          <p:txBody>
            <a:bodyPr wrap="none" anchor="ctr"/>
            <a:lstStyle/>
            <a:p>
              <a:endParaRPr lang="ja-JP" altLang="en-US"/>
            </a:p>
          </p:txBody>
        </p:sp>
        <p:sp>
          <p:nvSpPr>
            <p:cNvPr id="316444" name="AutoShape 24"/>
            <p:cNvSpPr>
              <a:spLocks noChangeArrowheads="1"/>
            </p:cNvSpPr>
            <p:nvPr/>
          </p:nvSpPr>
          <p:spPr bwMode="auto">
            <a:xfrm>
              <a:off x="4069" y="2067"/>
              <a:ext cx="422" cy="381"/>
            </a:xfrm>
            <a:prstGeom prst="chevron">
              <a:avLst>
                <a:gd name="adj" fmla="val 27690"/>
              </a:avLst>
            </a:prstGeom>
            <a:solidFill>
              <a:srgbClr val="FF3300"/>
            </a:solidFill>
            <a:ln w="12700">
              <a:noFill/>
              <a:miter lim="800000"/>
              <a:headEnd/>
              <a:tailEnd/>
            </a:ln>
          </p:spPr>
          <p:txBody>
            <a:bodyPr wrap="none" anchor="ctr"/>
            <a:lstStyle/>
            <a:p>
              <a:endParaRPr lang="ja-JP" altLang="en-US"/>
            </a:p>
          </p:txBody>
        </p:sp>
        <p:sp>
          <p:nvSpPr>
            <p:cNvPr id="316445" name="AutoShape 25"/>
            <p:cNvSpPr>
              <a:spLocks noChangeArrowheads="1"/>
            </p:cNvSpPr>
            <p:nvPr/>
          </p:nvSpPr>
          <p:spPr bwMode="auto">
            <a:xfrm>
              <a:off x="4115" y="2557"/>
              <a:ext cx="423" cy="381"/>
            </a:xfrm>
            <a:prstGeom prst="chevron">
              <a:avLst>
                <a:gd name="adj" fmla="val 27756"/>
              </a:avLst>
            </a:prstGeom>
            <a:solidFill>
              <a:srgbClr val="FF3300"/>
            </a:solidFill>
            <a:ln w="12700">
              <a:noFill/>
              <a:miter lim="800000"/>
              <a:headEnd/>
              <a:tailEnd/>
            </a:ln>
          </p:spPr>
          <p:txBody>
            <a:bodyPr wrap="none" anchor="ctr"/>
            <a:lstStyle/>
            <a:p>
              <a:endParaRPr lang="ja-JP" altLang="en-US"/>
            </a:p>
          </p:txBody>
        </p:sp>
        <p:sp>
          <p:nvSpPr>
            <p:cNvPr id="316446" name="AutoShape 26"/>
            <p:cNvSpPr>
              <a:spLocks noChangeArrowheads="1"/>
            </p:cNvSpPr>
            <p:nvPr/>
          </p:nvSpPr>
          <p:spPr bwMode="auto">
            <a:xfrm>
              <a:off x="4069" y="3046"/>
              <a:ext cx="422" cy="381"/>
            </a:xfrm>
            <a:prstGeom prst="chevron">
              <a:avLst>
                <a:gd name="adj" fmla="val 27690"/>
              </a:avLst>
            </a:prstGeom>
            <a:solidFill>
              <a:srgbClr val="FF3300"/>
            </a:solidFill>
            <a:ln w="12700">
              <a:noFill/>
              <a:miter lim="800000"/>
              <a:headEnd/>
              <a:tailEnd/>
            </a:ln>
          </p:spPr>
          <p:txBody>
            <a:bodyPr wrap="none" anchor="ctr"/>
            <a:lstStyle/>
            <a:p>
              <a:endParaRPr lang="ja-JP" altLang="en-US"/>
            </a:p>
          </p:txBody>
        </p:sp>
        <p:sp>
          <p:nvSpPr>
            <p:cNvPr id="316447" name="AutoShape 27"/>
            <p:cNvSpPr>
              <a:spLocks noChangeArrowheads="1"/>
            </p:cNvSpPr>
            <p:nvPr/>
          </p:nvSpPr>
          <p:spPr bwMode="auto">
            <a:xfrm rot="-27382">
              <a:off x="2300" y="2557"/>
              <a:ext cx="938" cy="326"/>
            </a:xfrm>
            <a:custGeom>
              <a:avLst/>
              <a:gdLst>
                <a:gd name="T0" fmla="*/ 703 w 21600"/>
                <a:gd name="T1" fmla="*/ 0 h 21600"/>
                <a:gd name="T2" fmla="*/ 0 w 21600"/>
                <a:gd name="T3" fmla="*/ 163 h 21600"/>
                <a:gd name="T4" fmla="*/ 703 w 21600"/>
                <a:gd name="T5" fmla="*/ 326 h 21600"/>
                <a:gd name="T6" fmla="*/ 938 w 21600"/>
                <a:gd name="T7" fmla="*/ 163 h 21600"/>
                <a:gd name="T8" fmla="*/ 17694720 60000 65536"/>
                <a:gd name="T9" fmla="*/ 11796480 60000 65536"/>
                <a:gd name="T10" fmla="*/ 5898240 60000 65536"/>
                <a:gd name="T11" fmla="*/ 0 60000 65536"/>
                <a:gd name="T12" fmla="*/ 3385 w 21600"/>
                <a:gd name="T13" fmla="*/ 5433 h 21600"/>
                <a:gd name="T14" fmla="*/ 18906 w 21600"/>
                <a:gd name="T15" fmla="*/ 16167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F0000"/>
                </a:gs>
              </a:gsLst>
              <a:lin ang="0" scaled="1"/>
            </a:gradFill>
            <a:ln w="12700">
              <a:noFill/>
              <a:miter lim="800000"/>
              <a:headEnd/>
              <a:tailEnd/>
            </a:ln>
          </p:spPr>
          <p:txBody>
            <a:bodyPr wrap="none" anchor="ctr"/>
            <a:lstStyle/>
            <a:p>
              <a:endParaRPr lang="ja-JP" altLang="en-US"/>
            </a:p>
          </p:txBody>
        </p:sp>
        <p:sp>
          <p:nvSpPr>
            <p:cNvPr id="316448" name="Rectangle 28"/>
            <p:cNvSpPr>
              <a:spLocks noChangeArrowheads="1"/>
            </p:cNvSpPr>
            <p:nvPr/>
          </p:nvSpPr>
          <p:spPr bwMode="auto">
            <a:xfrm>
              <a:off x="657" y="3841"/>
              <a:ext cx="1463" cy="404"/>
            </a:xfrm>
            <a:prstGeom prst="rect">
              <a:avLst/>
            </a:prstGeom>
            <a:noFill/>
            <a:ln w="12700">
              <a:noFill/>
              <a:miter lim="800000"/>
              <a:headEnd/>
              <a:tailEnd/>
            </a:ln>
          </p:spPr>
          <p:txBody>
            <a:bodyPr wrap="none" lIns="82058" tIns="41029" rIns="82058" bIns="41029">
              <a:spAutoFit/>
            </a:bodyPr>
            <a:lstStyle/>
            <a:p>
              <a:pPr defTabSz="820738"/>
              <a:r>
                <a:rPr lang="ja-JP" altLang="en-US" sz="3200" b="1">
                  <a:solidFill>
                    <a:srgbClr val="FF0000"/>
                  </a:solidFill>
                  <a:latin typeface="Tahoma" pitchFamily="34" charset="0"/>
                </a:rPr>
                <a:t>いらいら・・・</a:t>
              </a:r>
            </a:p>
          </p:txBody>
        </p:sp>
        <p:sp>
          <p:nvSpPr>
            <p:cNvPr id="316449" name="Rectangle 29"/>
            <p:cNvSpPr>
              <a:spLocks noChangeArrowheads="1"/>
            </p:cNvSpPr>
            <p:nvPr/>
          </p:nvSpPr>
          <p:spPr bwMode="auto">
            <a:xfrm>
              <a:off x="3051" y="3808"/>
              <a:ext cx="2816" cy="596"/>
            </a:xfrm>
            <a:prstGeom prst="rect">
              <a:avLst/>
            </a:prstGeom>
            <a:noFill/>
            <a:ln w="12700">
              <a:noFill/>
              <a:miter lim="800000"/>
              <a:headEnd/>
              <a:tailEnd/>
            </a:ln>
          </p:spPr>
          <p:txBody>
            <a:bodyPr lIns="82058" tIns="41029" rIns="82058" bIns="41029">
              <a:spAutoFit/>
            </a:bodyPr>
            <a:lstStyle/>
            <a:p>
              <a:pPr defTabSz="820738"/>
              <a:r>
                <a:rPr lang="ja-JP" altLang="en-US" sz="3200" b="1">
                  <a:solidFill>
                    <a:srgbClr val="FF0000"/>
                  </a:solidFill>
                  <a:latin typeface="Tahoma" pitchFamily="34" charset="0"/>
                </a:rPr>
                <a:t>ホ・・・</a:t>
              </a:r>
            </a:p>
            <a:p>
              <a:pPr defTabSz="820738"/>
              <a:r>
                <a:rPr lang="ja-JP" altLang="en-US" sz="1800" b="1">
                  <a:solidFill>
                    <a:srgbClr val="FF0000"/>
                  </a:solidFill>
                  <a:latin typeface="Tahoma" pitchFamily="34" charset="0"/>
                </a:rPr>
                <a:t>タバコを吸うと落ち着く</a:t>
              </a:r>
            </a:p>
          </p:txBody>
        </p:sp>
        <p:pic>
          <p:nvPicPr>
            <p:cNvPr id="316450" name="Picture 30" descr="HL24_13"/>
            <p:cNvPicPr>
              <a:picLocks noChangeAspect="1" noChangeArrowheads="1"/>
            </p:cNvPicPr>
            <p:nvPr/>
          </p:nvPicPr>
          <p:blipFill>
            <a:blip r:embed="rId2" cstate="print"/>
            <a:srcRect/>
            <a:stretch>
              <a:fillRect/>
            </a:stretch>
          </p:blipFill>
          <p:spPr bwMode="auto">
            <a:xfrm>
              <a:off x="5384" y="2720"/>
              <a:ext cx="952" cy="2018"/>
            </a:xfrm>
            <a:prstGeom prst="rect">
              <a:avLst/>
            </a:prstGeom>
            <a:noFill/>
            <a:ln w="9525">
              <a:noFill/>
              <a:miter lim="800000"/>
              <a:headEnd/>
              <a:tailEnd/>
            </a:ln>
          </p:spPr>
        </p:pic>
      </p:grpSp>
      <p:sp>
        <p:nvSpPr>
          <p:cNvPr id="316422" name="Text Box 31"/>
          <p:cNvSpPr txBox="1">
            <a:spLocks noChangeArrowheads="1"/>
          </p:cNvSpPr>
          <p:nvPr/>
        </p:nvSpPr>
        <p:spPr bwMode="auto">
          <a:xfrm>
            <a:off x="5489575" y="6184900"/>
            <a:ext cx="3478213" cy="350838"/>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1800" b="1">
                <a:latin typeface="Times New Roman" pitchFamily="18" charset="0"/>
              </a:rPr>
              <a:t>奈良女子大学　高橋裕子</a:t>
            </a:r>
          </a:p>
        </p:txBody>
      </p:sp>
      <p:grpSp>
        <p:nvGrpSpPr>
          <p:cNvPr id="316423" name="Group 32"/>
          <p:cNvGrpSpPr>
            <a:grpSpLocks/>
          </p:cNvGrpSpPr>
          <p:nvPr/>
        </p:nvGrpSpPr>
        <p:grpSpPr bwMode="auto">
          <a:xfrm>
            <a:off x="1627188" y="2159000"/>
            <a:ext cx="722312" cy="1905000"/>
            <a:chOff x="1455" y="2013"/>
            <a:chExt cx="469" cy="1360"/>
          </a:xfrm>
        </p:grpSpPr>
        <p:sp>
          <p:nvSpPr>
            <p:cNvPr id="316424" name="AutoShape 33"/>
            <p:cNvSpPr>
              <a:spLocks noChangeArrowheads="1"/>
            </p:cNvSpPr>
            <p:nvPr/>
          </p:nvSpPr>
          <p:spPr bwMode="auto">
            <a:xfrm>
              <a:off x="1502" y="2502"/>
              <a:ext cx="422" cy="381"/>
            </a:xfrm>
            <a:prstGeom prst="chevron">
              <a:avLst>
                <a:gd name="adj" fmla="val 27690"/>
              </a:avLst>
            </a:prstGeom>
            <a:solidFill>
              <a:schemeClr val="bg1"/>
            </a:solidFill>
            <a:ln w="12700">
              <a:noFill/>
              <a:miter lim="800000"/>
              <a:headEnd/>
              <a:tailEnd/>
            </a:ln>
          </p:spPr>
          <p:txBody>
            <a:bodyPr wrap="none" anchor="ctr"/>
            <a:lstStyle/>
            <a:p>
              <a:endParaRPr lang="ja-JP" altLang="en-US"/>
            </a:p>
          </p:txBody>
        </p:sp>
        <p:sp>
          <p:nvSpPr>
            <p:cNvPr id="316425" name="AutoShape 34"/>
            <p:cNvSpPr>
              <a:spLocks noChangeArrowheads="1"/>
            </p:cNvSpPr>
            <p:nvPr/>
          </p:nvSpPr>
          <p:spPr bwMode="auto">
            <a:xfrm>
              <a:off x="1455" y="2013"/>
              <a:ext cx="422" cy="381"/>
            </a:xfrm>
            <a:prstGeom prst="chevron">
              <a:avLst>
                <a:gd name="adj" fmla="val 27690"/>
              </a:avLst>
            </a:prstGeom>
            <a:solidFill>
              <a:schemeClr val="bg1"/>
            </a:solidFill>
            <a:ln w="12700">
              <a:noFill/>
              <a:miter lim="800000"/>
              <a:headEnd/>
              <a:tailEnd/>
            </a:ln>
          </p:spPr>
          <p:txBody>
            <a:bodyPr wrap="none" anchor="ctr"/>
            <a:lstStyle/>
            <a:p>
              <a:endParaRPr lang="ja-JP" altLang="en-US"/>
            </a:p>
          </p:txBody>
        </p:sp>
        <p:sp>
          <p:nvSpPr>
            <p:cNvPr id="316426" name="AutoShape 35"/>
            <p:cNvSpPr>
              <a:spLocks noChangeArrowheads="1"/>
            </p:cNvSpPr>
            <p:nvPr/>
          </p:nvSpPr>
          <p:spPr bwMode="auto">
            <a:xfrm>
              <a:off x="1455" y="2992"/>
              <a:ext cx="422" cy="381"/>
            </a:xfrm>
            <a:prstGeom prst="chevron">
              <a:avLst>
                <a:gd name="adj" fmla="val 27690"/>
              </a:avLst>
            </a:prstGeom>
            <a:solidFill>
              <a:schemeClr val="bg1"/>
            </a:solidFill>
            <a:ln w="12700">
              <a:noFill/>
              <a:miter lim="800000"/>
              <a:headEnd/>
              <a:tailEnd/>
            </a:ln>
          </p:spPr>
          <p:txBody>
            <a:bodyPr wrap="none" anchor="ctr"/>
            <a:lstStyle/>
            <a:p>
              <a:endParaRPr lang="ja-JP" altLang="en-US"/>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報酬系"/>
          <p:cNvPicPr>
            <a:picLocks noChangeAspect="1" noChangeArrowheads="1"/>
          </p:cNvPicPr>
          <p:nvPr/>
        </p:nvPicPr>
        <p:blipFill>
          <a:blip r:embed="rId2" cstate="print"/>
          <a:srcRect/>
          <a:stretch>
            <a:fillRect/>
          </a:stretch>
        </p:blipFill>
        <p:spPr bwMode="auto">
          <a:xfrm>
            <a:off x="1295400" y="914400"/>
            <a:ext cx="7162800" cy="5727700"/>
          </a:xfrm>
          <a:prstGeom prst="rect">
            <a:avLst/>
          </a:prstGeom>
          <a:noFill/>
          <a:ln w="9525">
            <a:noFill/>
            <a:miter lim="800000"/>
            <a:headEnd/>
            <a:tailEnd/>
          </a:ln>
        </p:spPr>
      </p:pic>
      <p:sp>
        <p:nvSpPr>
          <p:cNvPr id="317442" name="Rectangle 3"/>
          <p:cNvSpPr>
            <a:spLocks noGrp="1" noChangeArrowheads="1"/>
          </p:cNvSpPr>
          <p:nvPr>
            <p:ph type="title"/>
          </p:nvPr>
        </p:nvSpPr>
        <p:spPr>
          <a:xfrm>
            <a:off x="533400" y="0"/>
            <a:ext cx="8229600" cy="1143000"/>
          </a:xfrm>
        </p:spPr>
        <p:txBody>
          <a:bodyPr lIns="91429" tIns="45714" rIns="91429" bIns="45714" anchor="t"/>
          <a:lstStyle/>
          <a:p>
            <a:pPr eaLnBrk="1" hangingPunct="1"/>
            <a:r>
              <a:rPr lang="ja-JP" altLang="en-US" sz="4000" smtClean="0">
                <a:solidFill>
                  <a:schemeClr val="tx1"/>
                </a:solidFill>
              </a:rPr>
              <a:t>ニコチンは、「まやく」と同じ働きをする</a:t>
            </a:r>
          </a:p>
        </p:txBody>
      </p:sp>
      <p:sp>
        <p:nvSpPr>
          <p:cNvPr id="317443" name="Line 4"/>
          <p:cNvSpPr>
            <a:spLocks noChangeShapeType="1"/>
          </p:cNvSpPr>
          <p:nvPr/>
        </p:nvSpPr>
        <p:spPr bwMode="auto">
          <a:xfrm flipV="1">
            <a:off x="3962400" y="5105400"/>
            <a:ext cx="1447800" cy="685800"/>
          </a:xfrm>
          <a:prstGeom prst="line">
            <a:avLst/>
          </a:prstGeom>
          <a:noFill/>
          <a:ln w="57150" cap="sq">
            <a:solidFill>
              <a:srgbClr val="FF0066"/>
            </a:solidFill>
            <a:round/>
            <a:headEnd/>
            <a:tailEnd type="arrow" w="med" len="med"/>
          </a:ln>
        </p:spPr>
        <p:txBody>
          <a:bodyPr/>
          <a:lstStyle/>
          <a:p>
            <a:endParaRPr lang="ja-JP" altLang="en-US"/>
          </a:p>
        </p:txBody>
      </p:sp>
      <p:sp>
        <p:nvSpPr>
          <p:cNvPr id="317444" name="Line 5"/>
          <p:cNvSpPr>
            <a:spLocks noChangeShapeType="1"/>
          </p:cNvSpPr>
          <p:nvPr/>
        </p:nvSpPr>
        <p:spPr bwMode="auto">
          <a:xfrm flipV="1">
            <a:off x="2667000" y="4419600"/>
            <a:ext cx="2590800" cy="1371600"/>
          </a:xfrm>
          <a:prstGeom prst="line">
            <a:avLst/>
          </a:prstGeom>
          <a:noFill/>
          <a:ln w="57150" cap="sq">
            <a:solidFill>
              <a:srgbClr val="FF0066"/>
            </a:solidFill>
            <a:round/>
            <a:headEnd type="none" w="sm" len="sm"/>
            <a:tailEnd type="arrow" w="med" len="med"/>
          </a:ln>
        </p:spPr>
        <p:txBody>
          <a:bodyPr/>
          <a:lstStyle/>
          <a:p>
            <a:endParaRPr lang="ja-JP" altLang="en-US"/>
          </a:p>
        </p:txBody>
      </p:sp>
      <p:sp>
        <p:nvSpPr>
          <p:cNvPr id="154630" name="Text Box 6"/>
          <p:cNvSpPr txBox="1">
            <a:spLocks noChangeArrowheads="1"/>
          </p:cNvSpPr>
          <p:nvPr/>
        </p:nvSpPr>
        <p:spPr bwMode="auto">
          <a:xfrm>
            <a:off x="250825" y="2209800"/>
            <a:ext cx="2035175" cy="628650"/>
          </a:xfrm>
          <a:prstGeom prst="rect">
            <a:avLst/>
          </a:prstGeom>
          <a:solidFill>
            <a:schemeClr val="bg2"/>
          </a:solidFill>
          <a:ln w="12700" cap="sq">
            <a:noFill/>
            <a:miter lim="800000"/>
            <a:headEnd type="none" w="sm" len="sm"/>
            <a:tailEnd type="none" w="sm" len="sm"/>
          </a:ln>
        </p:spPr>
        <p:txBody>
          <a:bodyPr lIns="91429" tIns="45714" rIns="91429" bIns="45714">
            <a:spAutoFit/>
          </a:bodyPr>
          <a:lstStyle/>
          <a:p>
            <a:pPr algn="ctr">
              <a:spcBef>
                <a:spcPct val="50000"/>
              </a:spcBef>
            </a:pPr>
            <a:r>
              <a:rPr lang="ja-JP" altLang="en-US" sz="3600" b="1">
                <a:latin typeface="Times New Roman" pitchFamily="18" charset="0"/>
              </a:rPr>
              <a:t>権利だ！</a:t>
            </a:r>
          </a:p>
        </p:txBody>
      </p:sp>
      <p:sp>
        <p:nvSpPr>
          <p:cNvPr id="154631" name="Text Box 7"/>
          <p:cNvSpPr txBox="1">
            <a:spLocks noChangeArrowheads="1"/>
          </p:cNvSpPr>
          <p:nvPr/>
        </p:nvSpPr>
        <p:spPr bwMode="auto">
          <a:xfrm>
            <a:off x="346075" y="6051550"/>
            <a:ext cx="3697288" cy="506413"/>
          </a:xfrm>
          <a:prstGeom prst="rect">
            <a:avLst/>
          </a:prstGeom>
          <a:solidFill>
            <a:schemeClr val="bg2"/>
          </a:solidFill>
          <a:ln w="12700" cap="sq">
            <a:noFill/>
            <a:miter lim="800000"/>
            <a:headEnd type="none" w="sm" len="sm"/>
            <a:tailEnd type="none" w="sm" len="sm"/>
          </a:ln>
        </p:spPr>
        <p:txBody>
          <a:bodyPr wrap="none" lIns="91429" tIns="45714" rIns="91429" bIns="45714">
            <a:spAutoFit/>
          </a:bodyPr>
          <a:lstStyle/>
          <a:p>
            <a:r>
              <a:rPr lang="ja-JP" altLang="en-US" sz="2800" b="1">
                <a:latin typeface="Times New Roman" pitchFamily="18" charset="0"/>
                <a:ea typeface="HGP創英角ｺﾞｼｯｸUB" pitchFamily="50" charset="-128"/>
              </a:rPr>
              <a:t>ニコチン、覚醒剤、麻薬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4631"/>
                                        </p:tgtEl>
                                        <p:attrNameLst>
                                          <p:attrName>style.visibility</p:attrName>
                                        </p:attrNameLst>
                                      </p:cBhvr>
                                      <p:to>
                                        <p:strVal val="visible"/>
                                      </p:to>
                                    </p:set>
                                    <p:animEffect transition="in" filter="wipe(up)">
                                      <p:cBhvr>
                                        <p:cTn id="7" dur="500"/>
                                        <p:tgtEl>
                                          <p:spTgt spid="154631"/>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54630"/>
                                        </p:tgtEl>
                                        <p:attrNameLst>
                                          <p:attrName>style.visibility</p:attrName>
                                        </p:attrNameLst>
                                      </p:cBhvr>
                                      <p:to>
                                        <p:strVal val="visible"/>
                                      </p:to>
                                    </p:set>
                                    <p:anim calcmode="lin" valueType="num">
                                      <p:cBhvr>
                                        <p:cTn id="12" dur="1000" fill="hold"/>
                                        <p:tgtEl>
                                          <p:spTgt spid="154630"/>
                                        </p:tgtEl>
                                        <p:attrNameLst>
                                          <p:attrName>ppt_w</p:attrName>
                                        </p:attrNameLst>
                                      </p:cBhvr>
                                      <p:tavLst>
                                        <p:tav tm="0">
                                          <p:val>
                                            <p:fltVal val="0"/>
                                          </p:val>
                                        </p:tav>
                                        <p:tav tm="100000">
                                          <p:val>
                                            <p:strVal val="#ppt_w"/>
                                          </p:val>
                                        </p:tav>
                                      </p:tavLst>
                                    </p:anim>
                                    <p:anim calcmode="lin" valueType="num">
                                      <p:cBhvr>
                                        <p:cTn id="13" dur="1000" fill="hold"/>
                                        <p:tgtEl>
                                          <p:spTgt spid="154630"/>
                                        </p:tgtEl>
                                        <p:attrNameLst>
                                          <p:attrName>ppt_h</p:attrName>
                                        </p:attrNameLst>
                                      </p:cBhvr>
                                      <p:tavLst>
                                        <p:tav tm="0">
                                          <p:val>
                                            <p:fltVal val="0"/>
                                          </p:val>
                                        </p:tav>
                                        <p:tav tm="100000">
                                          <p:val>
                                            <p:strVal val="#ppt_h"/>
                                          </p:val>
                                        </p:tav>
                                      </p:tavLst>
                                    </p:anim>
                                    <p:anim calcmode="lin" valueType="num">
                                      <p:cBhvr>
                                        <p:cTn id="14" dur="1000" fill="hold"/>
                                        <p:tgtEl>
                                          <p:spTgt spid="15463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546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autoUpdateAnimBg="0"/>
      <p:bldP spid="154631"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465" name="Group 2"/>
          <p:cNvGrpSpPr>
            <a:grpSpLocks/>
          </p:cNvGrpSpPr>
          <p:nvPr/>
        </p:nvGrpSpPr>
        <p:grpSpPr bwMode="auto">
          <a:xfrm>
            <a:off x="468313" y="5013325"/>
            <a:ext cx="1439862" cy="863600"/>
            <a:chOff x="295" y="3158"/>
            <a:chExt cx="907" cy="544"/>
          </a:xfrm>
        </p:grpSpPr>
        <p:sp>
          <p:nvSpPr>
            <p:cNvPr id="318477" name="Text Box 3"/>
            <p:cNvSpPr txBox="1">
              <a:spLocks noChangeArrowheads="1"/>
            </p:cNvSpPr>
            <p:nvPr/>
          </p:nvSpPr>
          <p:spPr bwMode="auto">
            <a:xfrm>
              <a:off x="340" y="3203"/>
              <a:ext cx="816" cy="442"/>
            </a:xfrm>
            <a:prstGeom prst="rect">
              <a:avLst/>
            </a:prstGeom>
            <a:noFill/>
            <a:ln w="9525">
              <a:noFill/>
              <a:miter lim="800000"/>
              <a:headEnd/>
              <a:tailEnd/>
            </a:ln>
          </p:spPr>
          <p:txBody>
            <a:bodyPr lIns="91429" tIns="45714" rIns="91429" bIns="45714">
              <a:spAutoFit/>
            </a:bodyPr>
            <a:lstStyle/>
            <a:p>
              <a:pPr>
                <a:spcBef>
                  <a:spcPct val="50000"/>
                </a:spcBef>
              </a:pPr>
              <a:r>
                <a:rPr lang="ja-JP" altLang="en-US" sz="4000"/>
                <a:t>喫煙</a:t>
              </a:r>
            </a:p>
          </p:txBody>
        </p:sp>
        <p:sp>
          <p:nvSpPr>
            <p:cNvPr id="318478" name="Oval 4"/>
            <p:cNvSpPr>
              <a:spLocks noChangeArrowheads="1"/>
            </p:cNvSpPr>
            <p:nvPr/>
          </p:nvSpPr>
          <p:spPr bwMode="auto">
            <a:xfrm>
              <a:off x="295" y="3158"/>
              <a:ext cx="907" cy="544"/>
            </a:xfrm>
            <a:prstGeom prst="ellipse">
              <a:avLst/>
            </a:prstGeom>
            <a:noFill/>
            <a:ln w="38100">
              <a:solidFill>
                <a:schemeClr val="tx1"/>
              </a:solidFill>
              <a:round/>
              <a:headEnd/>
              <a:tailEnd/>
            </a:ln>
          </p:spPr>
          <p:txBody>
            <a:bodyPr wrap="none" anchor="ctr"/>
            <a:lstStyle/>
            <a:p>
              <a:endParaRPr lang="ja-JP" altLang="en-US"/>
            </a:p>
          </p:txBody>
        </p:sp>
      </p:grpSp>
      <p:grpSp>
        <p:nvGrpSpPr>
          <p:cNvPr id="318466" name="Group 5"/>
          <p:cNvGrpSpPr>
            <a:grpSpLocks/>
          </p:cNvGrpSpPr>
          <p:nvPr/>
        </p:nvGrpSpPr>
        <p:grpSpPr bwMode="auto">
          <a:xfrm>
            <a:off x="5364163" y="5084763"/>
            <a:ext cx="1368425" cy="863600"/>
            <a:chOff x="295" y="3158"/>
            <a:chExt cx="907" cy="544"/>
          </a:xfrm>
        </p:grpSpPr>
        <p:sp>
          <p:nvSpPr>
            <p:cNvPr id="318475" name="Text Box 6"/>
            <p:cNvSpPr txBox="1">
              <a:spLocks noChangeArrowheads="1"/>
            </p:cNvSpPr>
            <p:nvPr/>
          </p:nvSpPr>
          <p:spPr bwMode="auto">
            <a:xfrm>
              <a:off x="340" y="3203"/>
              <a:ext cx="816" cy="442"/>
            </a:xfrm>
            <a:prstGeom prst="rect">
              <a:avLst/>
            </a:prstGeom>
            <a:noFill/>
            <a:ln w="9525">
              <a:noFill/>
              <a:miter lim="800000"/>
              <a:headEnd/>
              <a:tailEnd/>
            </a:ln>
          </p:spPr>
          <p:txBody>
            <a:bodyPr lIns="91429" tIns="45714" rIns="91429" bIns="45714">
              <a:spAutoFit/>
            </a:bodyPr>
            <a:lstStyle/>
            <a:p>
              <a:pPr>
                <a:spcBef>
                  <a:spcPct val="50000"/>
                </a:spcBef>
              </a:pPr>
              <a:r>
                <a:rPr lang="ja-JP" altLang="en-US" sz="4000"/>
                <a:t>喫煙</a:t>
              </a:r>
            </a:p>
          </p:txBody>
        </p:sp>
        <p:sp>
          <p:nvSpPr>
            <p:cNvPr id="318476" name="Oval 7"/>
            <p:cNvSpPr>
              <a:spLocks noChangeArrowheads="1"/>
            </p:cNvSpPr>
            <p:nvPr/>
          </p:nvSpPr>
          <p:spPr bwMode="auto">
            <a:xfrm>
              <a:off x="295" y="3158"/>
              <a:ext cx="907" cy="544"/>
            </a:xfrm>
            <a:prstGeom prst="ellipse">
              <a:avLst/>
            </a:prstGeom>
            <a:noFill/>
            <a:ln w="38100">
              <a:solidFill>
                <a:schemeClr val="tx1"/>
              </a:solidFill>
              <a:round/>
              <a:headEnd/>
              <a:tailEnd/>
            </a:ln>
          </p:spPr>
          <p:txBody>
            <a:bodyPr wrap="none" anchor="ctr"/>
            <a:lstStyle/>
            <a:p>
              <a:endParaRPr lang="ja-JP" altLang="en-US"/>
            </a:p>
          </p:txBody>
        </p:sp>
      </p:grpSp>
      <p:grpSp>
        <p:nvGrpSpPr>
          <p:cNvPr id="156680" name="Group 8"/>
          <p:cNvGrpSpPr>
            <a:grpSpLocks/>
          </p:cNvGrpSpPr>
          <p:nvPr/>
        </p:nvGrpSpPr>
        <p:grpSpPr bwMode="auto">
          <a:xfrm>
            <a:off x="1331913" y="1341438"/>
            <a:ext cx="1603375" cy="3541712"/>
            <a:chOff x="839" y="845"/>
            <a:chExt cx="1010" cy="2231"/>
          </a:xfrm>
        </p:grpSpPr>
        <p:sp>
          <p:nvSpPr>
            <p:cNvPr id="318473" name="AutoShape 9"/>
            <p:cNvSpPr>
              <a:spLocks noChangeArrowheads="1"/>
            </p:cNvSpPr>
            <p:nvPr/>
          </p:nvSpPr>
          <p:spPr bwMode="auto">
            <a:xfrm rot="-4645946">
              <a:off x="86" y="2051"/>
              <a:ext cx="1869" cy="181"/>
            </a:xfrm>
            <a:prstGeom prst="rightArrow">
              <a:avLst>
                <a:gd name="adj1" fmla="val 50000"/>
                <a:gd name="adj2" fmla="val 258149"/>
              </a:avLst>
            </a:prstGeom>
            <a:solidFill>
              <a:srgbClr val="FF0000"/>
            </a:solidFill>
            <a:ln w="9525">
              <a:solidFill>
                <a:schemeClr val="tx1"/>
              </a:solidFill>
              <a:miter lim="800000"/>
              <a:headEnd/>
              <a:tailEnd/>
            </a:ln>
          </p:spPr>
          <p:txBody>
            <a:bodyPr wrap="none" anchor="ctr"/>
            <a:lstStyle/>
            <a:p>
              <a:endParaRPr lang="ja-JP" altLang="en-US"/>
            </a:p>
          </p:txBody>
        </p:sp>
        <p:sp>
          <p:nvSpPr>
            <p:cNvPr id="318474" name="WordArt 10"/>
            <p:cNvSpPr>
              <a:spLocks noChangeArrowheads="1" noChangeShapeType="1" noTextEdit="1"/>
            </p:cNvSpPr>
            <p:nvPr/>
          </p:nvSpPr>
          <p:spPr bwMode="auto">
            <a:xfrm>
              <a:off x="839" y="845"/>
              <a:ext cx="1010" cy="499"/>
            </a:xfrm>
            <a:prstGeom prst="rect">
              <a:avLst/>
            </a:prstGeom>
          </p:spPr>
          <p:txBody>
            <a:bodyPr spcFirstLastPara="1" wrap="none" fromWordArt="1">
              <a:prstTxWarp prst="textArchUp">
                <a:avLst>
                  <a:gd name="adj" fmla="val 10800004"/>
                </a:avLst>
              </a:prstTxWarp>
            </a:bodyPr>
            <a:lstStyle/>
            <a:p>
              <a:pPr algn="ctr"/>
              <a:r>
                <a:rPr lang="ja-JP" altLang="en-US" sz="3600" kern="10">
                  <a:ln w="9525">
                    <a:solidFill>
                      <a:srgbClr val="000000"/>
                    </a:solidFill>
                    <a:round/>
                    <a:headEnd/>
                    <a:tailEnd/>
                  </a:ln>
                  <a:solidFill>
                    <a:srgbClr val="000000"/>
                  </a:solidFill>
                  <a:latin typeface="ＭＳ Ｐゴシック"/>
                  <a:ea typeface="ＭＳ Ｐゴシック"/>
                </a:rPr>
                <a:t>スカッ！</a:t>
              </a:r>
            </a:p>
          </p:txBody>
        </p:sp>
      </p:grpSp>
      <p:grpSp>
        <p:nvGrpSpPr>
          <p:cNvPr id="156683" name="Group 11"/>
          <p:cNvGrpSpPr>
            <a:grpSpLocks/>
          </p:cNvGrpSpPr>
          <p:nvPr/>
        </p:nvGrpSpPr>
        <p:grpSpPr bwMode="auto">
          <a:xfrm>
            <a:off x="5940425" y="1341438"/>
            <a:ext cx="1603375" cy="3614737"/>
            <a:chOff x="3742" y="845"/>
            <a:chExt cx="1010" cy="2277"/>
          </a:xfrm>
        </p:grpSpPr>
        <p:sp>
          <p:nvSpPr>
            <p:cNvPr id="318471" name="AutoShape 12"/>
            <p:cNvSpPr>
              <a:spLocks noChangeArrowheads="1"/>
            </p:cNvSpPr>
            <p:nvPr/>
          </p:nvSpPr>
          <p:spPr bwMode="auto">
            <a:xfrm rot="-4645946">
              <a:off x="3079" y="2097"/>
              <a:ext cx="1869" cy="181"/>
            </a:xfrm>
            <a:prstGeom prst="rightArrow">
              <a:avLst>
                <a:gd name="adj1" fmla="val 50000"/>
                <a:gd name="adj2" fmla="val 258149"/>
              </a:avLst>
            </a:prstGeom>
            <a:solidFill>
              <a:srgbClr val="FF0000"/>
            </a:solidFill>
            <a:ln w="9525">
              <a:solidFill>
                <a:schemeClr val="tx1"/>
              </a:solidFill>
              <a:miter lim="800000"/>
              <a:headEnd/>
              <a:tailEnd/>
            </a:ln>
          </p:spPr>
          <p:txBody>
            <a:bodyPr wrap="none" anchor="ctr"/>
            <a:lstStyle/>
            <a:p>
              <a:endParaRPr lang="ja-JP" altLang="en-US"/>
            </a:p>
          </p:txBody>
        </p:sp>
        <p:sp>
          <p:nvSpPr>
            <p:cNvPr id="318472" name="WordArt 13"/>
            <p:cNvSpPr>
              <a:spLocks noChangeArrowheads="1" noChangeShapeType="1" noTextEdit="1"/>
            </p:cNvSpPr>
            <p:nvPr/>
          </p:nvSpPr>
          <p:spPr bwMode="auto">
            <a:xfrm>
              <a:off x="3742" y="845"/>
              <a:ext cx="1010" cy="499"/>
            </a:xfrm>
            <a:prstGeom prst="rect">
              <a:avLst/>
            </a:prstGeom>
          </p:spPr>
          <p:txBody>
            <a:bodyPr spcFirstLastPara="1" wrap="none" fromWordArt="1">
              <a:prstTxWarp prst="textArchUp">
                <a:avLst>
                  <a:gd name="adj" fmla="val 10800004"/>
                </a:avLst>
              </a:prstTxWarp>
            </a:bodyPr>
            <a:lstStyle/>
            <a:p>
              <a:pPr algn="ctr"/>
              <a:r>
                <a:rPr lang="ja-JP" altLang="en-US" sz="3600" kern="10">
                  <a:ln w="9525">
                    <a:solidFill>
                      <a:srgbClr val="000000"/>
                    </a:solidFill>
                    <a:round/>
                    <a:headEnd/>
                    <a:tailEnd/>
                  </a:ln>
                  <a:solidFill>
                    <a:srgbClr val="000000"/>
                  </a:solidFill>
                  <a:latin typeface="ＭＳ Ｐゴシック"/>
                  <a:ea typeface="ＭＳ Ｐゴシック"/>
                </a:rPr>
                <a:t>スカッ！</a:t>
              </a:r>
            </a:p>
          </p:txBody>
        </p:sp>
      </p:grpSp>
      <p:sp>
        <p:nvSpPr>
          <p:cNvPr id="318469" name="Text Box 14"/>
          <p:cNvSpPr txBox="1">
            <a:spLocks noChangeArrowheads="1"/>
          </p:cNvSpPr>
          <p:nvPr/>
        </p:nvSpPr>
        <p:spPr bwMode="auto">
          <a:xfrm>
            <a:off x="2411413" y="315913"/>
            <a:ext cx="5237162" cy="693737"/>
          </a:xfrm>
          <a:prstGeom prst="rect">
            <a:avLst/>
          </a:prstGeom>
          <a:noFill/>
          <a:ln w="9525">
            <a:noFill/>
            <a:miter lim="800000"/>
            <a:headEnd/>
            <a:tailEnd/>
          </a:ln>
        </p:spPr>
        <p:txBody>
          <a:bodyPr lIns="91429" tIns="45714" rIns="91429" bIns="45714">
            <a:spAutoFit/>
          </a:bodyPr>
          <a:lstStyle/>
          <a:p>
            <a:pPr>
              <a:spcBef>
                <a:spcPct val="50000"/>
              </a:spcBef>
            </a:pPr>
            <a:r>
              <a:rPr lang="ja-JP" altLang="en-US" sz="4000"/>
              <a:t>喫煙者の主観的状態</a:t>
            </a:r>
          </a:p>
        </p:txBody>
      </p:sp>
      <p:sp>
        <p:nvSpPr>
          <p:cNvPr id="318470" name="Text Box 15"/>
          <p:cNvSpPr txBox="1">
            <a:spLocks noChangeArrowheads="1"/>
          </p:cNvSpPr>
          <p:nvPr/>
        </p:nvSpPr>
        <p:spPr bwMode="auto">
          <a:xfrm>
            <a:off x="6340475" y="6034088"/>
            <a:ext cx="2289175" cy="725487"/>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千葉労災病院</a:t>
            </a:r>
            <a:br>
              <a:rPr lang="ja-JP" altLang="en-US" sz="2200" b="1">
                <a:latin typeface="Times New Roman" pitchFamily="18" charset="0"/>
              </a:rPr>
            </a:br>
            <a:r>
              <a:rPr lang="ja-JP" altLang="en-US" sz="2200" b="1">
                <a:latin typeface="Times New Roman" pitchFamily="18" charset="0"/>
              </a:rPr>
              <a:t>国友史雄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6680"/>
                                        </p:tgtEl>
                                        <p:attrNameLst>
                                          <p:attrName>style.visibility</p:attrName>
                                        </p:attrNameLst>
                                      </p:cBhvr>
                                      <p:to>
                                        <p:strVal val="visible"/>
                                      </p:to>
                                    </p:set>
                                    <p:animEffect transition="in" filter="slide(fromBottom)">
                                      <p:cBhvr>
                                        <p:cTn id="7" dur="500"/>
                                        <p:tgtEl>
                                          <p:spTgt spid="15668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6683"/>
                                        </p:tgtEl>
                                        <p:attrNameLst>
                                          <p:attrName>style.visibility</p:attrName>
                                        </p:attrNameLst>
                                      </p:cBhvr>
                                      <p:to>
                                        <p:strVal val="visible"/>
                                      </p:to>
                                    </p:set>
                                    <p:animEffect transition="in" filter="slide(fromBottom)">
                                      <p:cBhvr>
                                        <p:cTn id="12" dur="500"/>
                                        <p:tgtEl>
                                          <p:spTgt spid="15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185738" y="0"/>
            <a:ext cx="8958262" cy="1166813"/>
          </a:xfrm>
        </p:spPr>
        <p:txBody>
          <a:bodyPr/>
          <a:lstStyle/>
          <a:p>
            <a:pPr eaLnBrk="1" hangingPunct="1"/>
            <a:r>
              <a:rPr lang="ja-JP" altLang="en-US" sz="6600" b="1" smtClean="0"/>
              <a:t>脳・神経の弱点</a:t>
            </a:r>
          </a:p>
        </p:txBody>
      </p:sp>
      <p:sp>
        <p:nvSpPr>
          <p:cNvPr id="157699" name="Rectangle 3"/>
          <p:cNvSpPr>
            <a:spLocks noGrp="1" noChangeArrowheads="1"/>
          </p:cNvSpPr>
          <p:nvPr>
            <p:ph type="body" idx="1"/>
          </p:nvPr>
        </p:nvSpPr>
        <p:spPr>
          <a:xfrm>
            <a:off x="401638" y="1484313"/>
            <a:ext cx="8742362" cy="3716337"/>
          </a:xfrm>
        </p:spPr>
        <p:txBody>
          <a:bodyPr/>
          <a:lstStyle/>
          <a:p>
            <a:pPr eaLnBrk="1" hangingPunct="1"/>
            <a:r>
              <a:rPr lang="ja-JP" altLang="en-US" sz="6600" b="1" smtClean="0"/>
              <a:t>時間と距離が近いものが原因と自動的に判断する</a:t>
            </a:r>
          </a:p>
          <a:p>
            <a:pPr eaLnBrk="1" hangingPunct="1"/>
            <a:r>
              <a:rPr lang="ja-JP" altLang="en-US" sz="6600" b="1" smtClean="0"/>
              <a:t>ゆっくりとした変化には気付きにくい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6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2"/>
          <p:cNvGrpSpPr>
            <a:grpSpLocks/>
          </p:cNvGrpSpPr>
          <p:nvPr/>
        </p:nvGrpSpPr>
        <p:grpSpPr bwMode="auto">
          <a:xfrm>
            <a:off x="1403350" y="1341438"/>
            <a:ext cx="6624638" cy="1295400"/>
            <a:chOff x="884" y="845"/>
            <a:chExt cx="4173" cy="816"/>
          </a:xfrm>
        </p:grpSpPr>
        <p:sp>
          <p:nvSpPr>
            <p:cNvPr id="320535" name="Freeform 3"/>
            <p:cNvSpPr>
              <a:spLocks/>
            </p:cNvSpPr>
            <p:nvPr/>
          </p:nvSpPr>
          <p:spPr bwMode="auto">
            <a:xfrm>
              <a:off x="884" y="845"/>
              <a:ext cx="1996" cy="816"/>
            </a:xfrm>
            <a:custGeom>
              <a:avLst/>
              <a:gdLst>
                <a:gd name="T0" fmla="*/ 0 w 1996"/>
                <a:gd name="T1" fmla="*/ 0 h 816"/>
                <a:gd name="T2" fmla="*/ 1089 w 1996"/>
                <a:gd name="T3" fmla="*/ 181 h 816"/>
                <a:gd name="T4" fmla="*/ 1678 w 1996"/>
                <a:gd name="T5" fmla="*/ 453 h 816"/>
                <a:gd name="T6" fmla="*/ 1996 w 1996"/>
                <a:gd name="T7" fmla="*/ 816 h 816"/>
                <a:gd name="T8" fmla="*/ 0 60000 65536"/>
                <a:gd name="T9" fmla="*/ 0 60000 65536"/>
                <a:gd name="T10" fmla="*/ 0 60000 65536"/>
                <a:gd name="T11" fmla="*/ 0 60000 65536"/>
                <a:gd name="T12" fmla="*/ 0 w 1996"/>
                <a:gd name="T13" fmla="*/ 0 h 816"/>
                <a:gd name="T14" fmla="*/ 1996 w 1996"/>
                <a:gd name="T15" fmla="*/ 816 h 816"/>
              </a:gdLst>
              <a:ahLst/>
              <a:cxnLst>
                <a:cxn ang="T8">
                  <a:pos x="T0" y="T1"/>
                </a:cxn>
                <a:cxn ang="T9">
                  <a:pos x="T2" y="T3"/>
                </a:cxn>
                <a:cxn ang="T10">
                  <a:pos x="T4" y="T5"/>
                </a:cxn>
                <a:cxn ang="T11">
                  <a:pos x="T6" y="T7"/>
                </a:cxn>
              </a:cxnLst>
              <a:rect l="T12" t="T13" r="T14" b="T15"/>
              <a:pathLst>
                <a:path w="1996" h="816">
                  <a:moveTo>
                    <a:pt x="0" y="0"/>
                  </a:moveTo>
                  <a:cubicBezTo>
                    <a:pt x="404" y="53"/>
                    <a:pt x="809" y="106"/>
                    <a:pt x="1089" y="181"/>
                  </a:cubicBezTo>
                  <a:cubicBezTo>
                    <a:pt x="1369" y="256"/>
                    <a:pt x="1527" y="347"/>
                    <a:pt x="1678" y="453"/>
                  </a:cubicBezTo>
                  <a:cubicBezTo>
                    <a:pt x="1829" y="559"/>
                    <a:pt x="1943" y="756"/>
                    <a:pt x="1996" y="816"/>
                  </a:cubicBezTo>
                </a:path>
              </a:pathLst>
            </a:custGeom>
            <a:noFill/>
            <a:ln w="76200" cmpd="sng">
              <a:solidFill>
                <a:schemeClr val="tx1"/>
              </a:solidFill>
              <a:round/>
              <a:headEnd/>
              <a:tailEnd/>
            </a:ln>
          </p:spPr>
          <p:txBody>
            <a:bodyPr/>
            <a:lstStyle/>
            <a:p>
              <a:endParaRPr lang="ja-JP" altLang="en-US"/>
            </a:p>
          </p:txBody>
        </p:sp>
        <p:sp>
          <p:nvSpPr>
            <p:cNvPr id="320536" name="Freeform 4"/>
            <p:cNvSpPr>
              <a:spLocks/>
            </p:cNvSpPr>
            <p:nvPr/>
          </p:nvSpPr>
          <p:spPr bwMode="auto">
            <a:xfrm>
              <a:off x="3061" y="845"/>
              <a:ext cx="1996" cy="816"/>
            </a:xfrm>
            <a:custGeom>
              <a:avLst/>
              <a:gdLst>
                <a:gd name="T0" fmla="*/ 0 w 1996"/>
                <a:gd name="T1" fmla="*/ 0 h 816"/>
                <a:gd name="T2" fmla="*/ 1089 w 1996"/>
                <a:gd name="T3" fmla="*/ 181 h 816"/>
                <a:gd name="T4" fmla="*/ 1678 w 1996"/>
                <a:gd name="T5" fmla="*/ 453 h 816"/>
                <a:gd name="T6" fmla="*/ 1996 w 1996"/>
                <a:gd name="T7" fmla="*/ 816 h 816"/>
                <a:gd name="T8" fmla="*/ 0 60000 65536"/>
                <a:gd name="T9" fmla="*/ 0 60000 65536"/>
                <a:gd name="T10" fmla="*/ 0 60000 65536"/>
                <a:gd name="T11" fmla="*/ 0 60000 65536"/>
                <a:gd name="T12" fmla="*/ 0 w 1996"/>
                <a:gd name="T13" fmla="*/ 0 h 816"/>
                <a:gd name="T14" fmla="*/ 1996 w 1996"/>
                <a:gd name="T15" fmla="*/ 816 h 816"/>
              </a:gdLst>
              <a:ahLst/>
              <a:cxnLst>
                <a:cxn ang="T8">
                  <a:pos x="T0" y="T1"/>
                </a:cxn>
                <a:cxn ang="T9">
                  <a:pos x="T2" y="T3"/>
                </a:cxn>
                <a:cxn ang="T10">
                  <a:pos x="T4" y="T5"/>
                </a:cxn>
                <a:cxn ang="T11">
                  <a:pos x="T6" y="T7"/>
                </a:cxn>
              </a:cxnLst>
              <a:rect l="T12" t="T13" r="T14" b="T15"/>
              <a:pathLst>
                <a:path w="1996" h="816">
                  <a:moveTo>
                    <a:pt x="0" y="0"/>
                  </a:moveTo>
                  <a:cubicBezTo>
                    <a:pt x="404" y="53"/>
                    <a:pt x="809" y="106"/>
                    <a:pt x="1089" y="181"/>
                  </a:cubicBezTo>
                  <a:cubicBezTo>
                    <a:pt x="1369" y="256"/>
                    <a:pt x="1527" y="347"/>
                    <a:pt x="1678" y="453"/>
                  </a:cubicBezTo>
                  <a:cubicBezTo>
                    <a:pt x="1829" y="559"/>
                    <a:pt x="1943" y="756"/>
                    <a:pt x="1996" y="816"/>
                  </a:cubicBezTo>
                </a:path>
              </a:pathLst>
            </a:custGeom>
            <a:noFill/>
            <a:ln w="76200" cmpd="sng">
              <a:solidFill>
                <a:schemeClr val="tx1"/>
              </a:solidFill>
              <a:round/>
              <a:headEnd/>
              <a:tailEnd/>
            </a:ln>
          </p:spPr>
          <p:txBody>
            <a:bodyPr/>
            <a:lstStyle/>
            <a:p>
              <a:endParaRPr lang="ja-JP" altLang="en-US"/>
            </a:p>
          </p:txBody>
        </p:sp>
      </p:grpSp>
      <p:grpSp>
        <p:nvGrpSpPr>
          <p:cNvPr id="158725" name="Group 5"/>
          <p:cNvGrpSpPr>
            <a:grpSpLocks/>
          </p:cNvGrpSpPr>
          <p:nvPr/>
        </p:nvGrpSpPr>
        <p:grpSpPr bwMode="auto">
          <a:xfrm>
            <a:off x="173038" y="908050"/>
            <a:ext cx="8791575" cy="4968875"/>
            <a:chOff x="109" y="572"/>
            <a:chExt cx="5538" cy="3130"/>
          </a:xfrm>
        </p:grpSpPr>
        <p:sp>
          <p:nvSpPr>
            <p:cNvPr id="320532" name="Line 6"/>
            <p:cNvSpPr>
              <a:spLocks noChangeShapeType="1"/>
            </p:cNvSpPr>
            <p:nvPr/>
          </p:nvSpPr>
          <p:spPr bwMode="auto">
            <a:xfrm>
              <a:off x="612" y="572"/>
              <a:ext cx="0" cy="3130"/>
            </a:xfrm>
            <a:prstGeom prst="line">
              <a:avLst/>
            </a:prstGeom>
            <a:noFill/>
            <a:ln w="38100">
              <a:solidFill>
                <a:schemeClr val="tx1"/>
              </a:solidFill>
              <a:round/>
              <a:headEnd type="triangle" w="med" len="med"/>
              <a:tailEnd/>
            </a:ln>
          </p:spPr>
          <p:txBody>
            <a:bodyPr/>
            <a:lstStyle/>
            <a:p>
              <a:endParaRPr lang="ja-JP" altLang="en-US"/>
            </a:p>
          </p:txBody>
        </p:sp>
        <p:sp>
          <p:nvSpPr>
            <p:cNvPr id="320533" name="Line 7"/>
            <p:cNvSpPr>
              <a:spLocks noChangeShapeType="1"/>
            </p:cNvSpPr>
            <p:nvPr/>
          </p:nvSpPr>
          <p:spPr bwMode="auto">
            <a:xfrm>
              <a:off x="612" y="3702"/>
              <a:ext cx="5035" cy="0"/>
            </a:xfrm>
            <a:prstGeom prst="line">
              <a:avLst/>
            </a:prstGeom>
            <a:noFill/>
            <a:ln w="38100">
              <a:solidFill>
                <a:schemeClr val="tx1"/>
              </a:solidFill>
              <a:round/>
              <a:headEnd/>
              <a:tailEnd type="triangle" w="med" len="med"/>
            </a:ln>
          </p:spPr>
          <p:txBody>
            <a:bodyPr/>
            <a:lstStyle/>
            <a:p>
              <a:endParaRPr lang="ja-JP" altLang="en-US"/>
            </a:p>
          </p:txBody>
        </p:sp>
        <p:sp>
          <p:nvSpPr>
            <p:cNvPr id="320534" name="Text Box 8"/>
            <p:cNvSpPr txBox="1">
              <a:spLocks noChangeArrowheads="1"/>
            </p:cNvSpPr>
            <p:nvPr/>
          </p:nvSpPr>
          <p:spPr bwMode="auto">
            <a:xfrm>
              <a:off x="109" y="1117"/>
              <a:ext cx="466" cy="2404"/>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600"/>
                <a:t>報酬系回路の活動</a:t>
              </a:r>
            </a:p>
          </p:txBody>
        </p:sp>
      </p:grpSp>
      <p:grpSp>
        <p:nvGrpSpPr>
          <p:cNvPr id="158729" name="Group 9"/>
          <p:cNvGrpSpPr>
            <a:grpSpLocks/>
          </p:cNvGrpSpPr>
          <p:nvPr/>
        </p:nvGrpSpPr>
        <p:grpSpPr bwMode="auto">
          <a:xfrm>
            <a:off x="4284663" y="1268413"/>
            <a:ext cx="671512" cy="2736850"/>
            <a:chOff x="2699" y="799"/>
            <a:chExt cx="423" cy="1724"/>
          </a:xfrm>
        </p:grpSpPr>
        <p:sp>
          <p:nvSpPr>
            <p:cNvPr id="320530" name="AutoShape 10"/>
            <p:cNvSpPr>
              <a:spLocks noChangeArrowheads="1"/>
            </p:cNvSpPr>
            <p:nvPr/>
          </p:nvSpPr>
          <p:spPr bwMode="auto">
            <a:xfrm rot="-4645946">
              <a:off x="2513" y="1166"/>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0531" name="Text Box 11"/>
            <p:cNvSpPr txBox="1">
              <a:spLocks noChangeArrowheads="1"/>
            </p:cNvSpPr>
            <p:nvPr/>
          </p:nvSpPr>
          <p:spPr bwMode="auto">
            <a:xfrm>
              <a:off x="2699" y="1842"/>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158732" name="Group 12"/>
          <p:cNvGrpSpPr>
            <a:grpSpLocks/>
          </p:cNvGrpSpPr>
          <p:nvPr/>
        </p:nvGrpSpPr>
        <p:grpSpPr bwMode="auto">
          <a:xfrm>
            <a:off x="7667625" y="1268413"/>
            <a:ext cx="720725" cy="2736850"/>
            <a:chOff x="4830" y="799"/>
            <a:chExt cx="454" cy="1724"/>
          </a:xfrm>
        </p:grpSpPr>
        <p:sp>
          <p:nvSpPr>
            <p:cNvPr id="320528" name="AutoShape 13"/>
            <p:cNvSpPr>
              <a:spLocks noChangeArrowheads="1"/>
            </p:cNvSpPr>
            <p:nvPr/>
          </p:nvSpPr>
          <p:spPr bwMode="auto">
            <a:xfrm rot="-4645946">
              <a:off x="4736" y="1166"/>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0529" name="Text Box 14"/>
            <p:cNvSpPr txBox="1">
              <a:spLocks noChangeArrowheads="1"/>
            </p:cNvSpPr>
            <p:nvPr/>
          </p:nvSpPr>
          <p:spPr bwMode="auto">
            <a:xfrm>
              <a:off x="4830" y="1842"/>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158735" name="Group 15"/>
          <p:cNvGrpSpPr>
            <a:grpSpLocks/>
          </p:cNvGrpSpPr>
          <p:nvPr/>
        </p:nvGrpSpPr>
        <p:grpSpPr bwMode="auto">
          <a:xfrm>
            <a:off x="827088" y="1268413"/>
            <a:ext cx="671512" cy="2597150"/>
            <a:chOff x="521" y="842"/>
            <a:chExt cx="423" cy="1636"/>
          </a:xfrm>
        </p:grpSpPr>
        <p:sp>
          <p:nvSpPr>
            <p:cNvPr id="320526" name="AutoShape 16"/>
            <p:cNvSpPr>
              <a:spLocks noChangeArrowheads="1"/>
            </p:cNvSpPr>
            <p:nvPr/>
          </p:nvSpPr>
          <p:spPr bwMode="auto">
            <a:xfrm rot="-4645946">
              <a:off x="316" y="1209"/>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0527" name="Text Box 17"/>
            <p:cNvSpPr txBox="1">
              <a:spLocks noChangeArrowheads="1"/>
            </p:cNvSpPr>
            <p:nvPr/>
          </p:nvSpPr>
          <p:spPr bwMode="auto">
            <a:xfrm>
              <a:off x="521" y="1797"/>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158738" name="Group 18"/>
          <p:cNvGrpSpPr>
            <a:grpSpLocks/>
          </p:cNvGrpSpPr>
          <p:nvPr/>
        </p:nvGrpSpPr>
        <p:grpSpPr bwMode="auto">
          <a:xfrm>
            <a:off x="1042988" y="2060575"/>
            <a:ext cx="7705725" cy="647700"/>
            <a:chOff x="657" y="1298"/>
            <a:chExt cx="4854" cy="408"/>
          </a:xfrm>
        </p:grpSpPr>
        <p:sp>
          <p:nvSpPr>
            <p:cNvPr id="320524" name="Line 19"/>
            <p:cNvSpPr>
              <a:spLocks noChangeShapeType="1"/>
            </p:cNvSpPr>
            <p:nvPr/>
          </p:nvSpPr>
          <p:spPr bwMode="auto">
            <a:xfrm>
              <a:off x="657" y="1706"/>
              <a:ext cx="4854" cy="0"/>
            </a:xfrm>
            <a:prstGeom prst="line">
              <a:avLst/>
            </a:prstGeom>
            <a:noFill/>
            <a:ln w="57150">
              <a:solidFill>
                <a:srgbClr val="003366"/>
              </a:solidFill>
              <a:prstDash val="sysDot"/>
              <a:round/>
              <a:headEnd/>
              <a:tailEnd/>
            </a:ln>
          </p:spPr>
          <p:txBody>
            <a:bodyPr/>
            <a:lstStyle/>
            <a:p>
              <a:endParaRPr lang="ja-JP" altLang="en-US"/>
            </a:p>
          </p:txBody>
        </p:sp>
        <p:sp>
          <p:nvSpPr>
            <p:cNvPr id="320525" name="Text Box 20"/>
            <p:cNvSpPr txBox="1">
              <a:spLocks noChangeArrowheads="1"/>
            </p:cNvSpPr>
            <p:nvPr/>
          </p:nvSpPr>
          <p:spPr bwMode="auto">
            <a:xfrm>
              <a:off x="1247" y="1298"/>
              <a:ext cx="1225" cy="365"/>
            </a:xfrm>
            <a:prstGeom prst="rect">
              <a:avLst/>
            </a:prstGeom>
            <a:noFill/>
            <a:ln w="9525">
              <a:noFill/>
              <a:miter lim="800000"/>
              <a:headEnd/>
              <a:tailEnd/>
            </a:ln>
          </p:spPr>
          <p:txBody>
            <a:bodyPr lIns="91429" tIns="45714" rIns="91429" bIns="45714">
              <a:spAutoFit/>
            </a:bodyPr>
            <a:lstStyle/>
            <a:p>
              <a:pPr>
                <a:spcBef>
                  <a:spcPct val="50000"/>
                </a:spcBef>
              </a:pPr>
              <a:r>
                <a:rPr lang="ja-JP" altLang="en-US" sz="3200">
                  <a:solidFill>
                    <a:srgbClr val="003366"/>
                  </a:solidFill>
                </a:rPr>
                <a:t>喫煙者</a:t>
              </a:r>
            </a:p>
          </p:txBody>
        </p:sp>
      </p:grpSp>
      <p:grpSp>
        <p:nvGrpSpPr>
          <p:cNvPr id="158741" name="Group 21"/>
          <p:cNvGrpSpPr>
            <a:grpSpLocks/>
          </p:cNvGrpSpPr>
          <p:nvPr/>
        </p:nvGrpSpPr>
        <p:grpSpPr bwMode="auto">
          <a:xfrm>
            <a:off x="971550" y="620713"/>
            <a:ext cx="7704138" cy="647700"/>
            <a:chOff x="612" y="391"/>
            <a:chExt cx="4853" cy="408"/>
          </a:xfrm>
        </p:grpSpPr>
        <p:sp>
          <p:nvSpPr>
            <p:cNvPr id="320522" name="Line 22"/>
            <p:cNvSpPr>
              <a:spLocks noChangeShapeType="1"/>
            </p:cNvSpPr>
            <p:nvPr/>
          </p:nvSpPr>
          <p:spPr bwMode="auto">
            <a:xfrm>
              <a:off x="612" y="799"/>
              <a:ext cx="4853" cy="0"/>
            </a:xfrm>
            <a:prstGeom prst="line">
              <a:avLst/>
            </a:prstGeom>
            <a:noFill/>
            <a:ln w="38100">
              <a:solidFill>
                <a:srgbClr val="003300"/>
              </a:solidFill>
              <a:round/>
              <a:headEnd/>
              <a:tailEnd/>
            </a:ln>
          </p:spPr>
          <p:txBody>
            <a:bodyPr/>
            <a:lstStyle/>
            <a:p>
              <a:endParaRPr lang="ja-JP" altLang="en-US"/>
            </a:p>
          </p:txBody>
        </p:sp>
        <p:sp>
          <p:nvSpPr>
            <p:cNvPr id="320523" name="Text Box 23"/>
            <p:cNvSpPr txBox="1">
              <a:spLocks noChangeArrowheads="1"/>
            </p:cNvSpPr>
            <p:nvPr/>
          </p:nvSpPr>
          <p:spPr bwMode="auto">
            <a:xfrm>
              <a:off x="1247" y="391"/>
              <a:ext cx="1225" cy="365"/>
            </a:xfrm>
            <a:prstGeom prst="rect">
              <a:avLst/>
            </a:prstGeom>
            <a:noFill/>
            <a:ln w="9525">
              <a:noFill/>
              <a:miter lim="800000"/>
              <a:headEnd/>
              <a:tailEnd/>
            </a:ln>
          </p:spPr>
          <p:txBody>
            <a:bodyPr lIns="91429" tIns="45714" rIns="91429" bIns="45714">
              <a:spAutoFit/>
            </a:bodyPr>
            <a:lstStyle/>
            <a:p>
              <a:pPr>
                <a:spcBef>
                  <a:spcPct val="50000"/>
                </a:spcBef>
              </a:pPr>
              <a:r>
                <a:rPr lang="ja-JP" altLang="en-US" sz="3200">
                  <a:solidFill>
                    <a:srgbClr val="003300"/>
                  </a:solidFill>
                </a:rPr>
                <a:t>非喫煙者</a:t>
              </a:r>
            </a:p>
          </p:txBody>
        </p:sp>
      </p:grpSp>
      <p:sp>
        <p:nvSpPr>
          <p:cNvPr id="320520" name="Text Box 24"/>
          <p:cNvSpPr txBox="1">
            <a:spLocks noChangeArrowheads="1"/>
          </p:cNvSpPr>
          <p:nvPr/>
        </p:nvSpPr>
        <p:spPr bwMode="auto">
          <a:xfrm>
            <a:off x="6340475" y="6034088"/>
            <a:ext cx="2289175" cy="725487"/>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千葉労災病院</a:t>
            </a:r>
            <a:br>
              <a:rPr lang="ja-JP" altLang="en-US" sz="2200" b="1">
                <a:latin typeface="Times New Roman" pitchFamily="18" charset="0"/>
              </a:rPr>
            </a:br>
            <a:r>
              <a:rPr lang="ja-JP" altLang="en-US" sz="2200" b="1">
                <a:latin typeface="Times New Roman" pitchFamily="18" charset="0"/>
              </a:rPr>
              <a:t>国友史雄</a:t>
            </a:r>
          </a:p>
        </p:txBody>
      </p:sp>
      <p:sp>
        <p:nvSpPr>
          <p:cNvPr id="320521" name="Text Box 25"/>
          <p:cNvSpPr txBox="1">
            <a:spLocks noChangeArrowheads="1"/>
          </p:cNvSpPr>
          <p:nvPr/>
        </p:nvSpPr>
        <p:spPr bwMode="auto">
          <a:xfrm>
            <a:off x="1363663" y="4127500"/>
            <a:ext cx="7005637" cy="15081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9500" b="1">
                <a:latin typeface="Times New Roman" pitchFamily="18" charset="0"/>
              </a:rPr>
              <a:t>客観的事実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8735"/>
                                        </p:tgtEl>
                                        <p:attrNameLst>
                                          <p:attrName>style.visibility</p:attrName>
                                        </p:attrNameLst>
                                      </p:cBhvr>
                                      <p:to>
                                        <p:strVal val="visible"/>
                                      </p:to>
                                    </p:set>
                                    <p:animEffect transition="in" filter="slide(fromBottom)">
                                      <p:cBhvr>
                                        <p:cTn id="7" dur="500"/>
                                        <p:tgtEl>
                                          <p:spTgt spid="15873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8729"/>
                                        </p:tgtEl>
                                        <p:attrNameLst>
                                          <p:attrName>style.visibility</p:attrName>
                                        </p:attrNameLst>
                                      </p:cBhvr>
                                      <p:to>
                                        <p:strVal val="visible"/>
                                      </p:to>
                                    </p:set>
                                    <p:animEffect transition="in" filter="slide(fromBottom)">
                                      <p:cBhvr>
                                        <p:cTn id="12" dur="500"/>
                                        <p:tgtEl>
                                          <p:spTgt spid="15872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58732"/>
                                        </p:tgtEl>
                                        <p:attrNameLst>
                                          <p:attrName>style.visibility</p:attrName>
                                        </p:attrNameLst>
                                      </p:cBhvr>
                                      <p:to>
                                        <p:strVal val="visible"/>
                                      </p:to>
                                    </p:set>
                                    <p:animEffect transition="in" filter="slide(fromBottom)">
                                      <p:cBhvr>
                                        <p:cTn id="17" dur="500"/>
                                        <p:tgtEl>
                                          <p:spTgt spid="15873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158722"/>
                                        </p:tgtEl>
                                        <p:attrNameLst>
                                          <p:attrName>style.visibility</p:attrName>
                                        </p:attrNameLst>
                                      </p:cBhvr>
                                      <p:to>
                                        <p:strVal val="visible"/>
                                      </p:to>
                                    </p:set>
                                    <p:animEffect transition="in" filter="wedge">
                                      <p:cBhvr>
                                        <p:cTn id="22" dur="2000"/>
                                        <p:tgtEl>
                                          <p:spTgt spid="1587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725"/>
                                        </p:tgtEl>
                                        <p:attrNameLst>
                                          <p:attrName>style.visibility</p:attrName>
                                        </p:attrNameLst>
                                      </p:cBhvr>
                                      <p:to>
                                        <p:strVal val="visible"/>
                                      </p:to>
                                    </p:set>
                                    <p:animEffect transition="in" filter="fade">
                                      <p:cBhvr>
                                        <p:cTn id="27" dur="2000"/>
                                        <p:tgtEl>
                                          <p:spTgt spid="1587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fade">
                                      <p:cBhvr>
                                        <p:cTn id="32" dur="2000"/>
                                        <p:tgtEl>
                                          <p:spTgt spid="1587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8741"/>
                                        </p:tgtEl>
                                        <p:attrNameLst>
                                          <p:attrName>style.visibility</p:attrName>
                                        </p:attrNameLst>
                                      </p:cBhvr>
                                      <p:to>
                                        <p:strVal val="visible"/>
                                      </p:to>
                                    </p:set>
                                    <p:animEffect transition="in" filter="fade">
                                      <p:cBhvr>
                                        <p:cTn id="37" dur="20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ChangeArrowheads="1"/>
          </p:cNvSpPr>
          <p:nvPr>
            <p:ph type="title"/>
          </p:nvPr>
        </p:nvSpPr>
        <p:spPr>
          <a:xfrm>
            <a:off x="382588" y="188913"/>
            <a:ext cx="7215187" cy="846137"/>
          </a:xfrm>
        </p:spPr>
        <p:txBody>
          <a:bodyPr/>
          <a:lstStyle/>
          <a:p>
            <a:pPr eaLnBrk="1" hangingPunct="1"/>
            <a:r>
              <a:rPr lang="ja-JP" altLang="en-US" sz="4000" smtClean="0">
                <a:latin typeface="ＭＳ Ｐゴシック" pitchFamily="50" charset="-128"/>
              </a:rPr>
              <a:t>共通するのは何でしょう？</a:t>
            </a:r>
          </a:p>
        </p:txBody>
      </p:sp>
      <p:sp>
        <p:nvSpPr>
          <p:cNvPr id="159747" name="Rectangle 3"/>
          <p:cNvSpPr>
            <a:spLocks noGrp="1" noChangeArrowheads="1"/>
          </p:cNvSpPr>
          <p:nvPr>
            <p:ph type="body" idx="1"/>
          </p:nvPr>
        </p:nvSpPr>
        <p:spPr>
          <a:xfrm>
            <a:off x="1887538" y="1204913"/>
            <a:ext cx="5638800" cy="2922587"/>
          </a:xfrm>
        </p:spPr>
        <p:txBody>
          <a:bodyPr/>
          <a:lstStyle/>
          <a:p>
            <a:pPr eaLnBrk="1" hangingPunct="1">
              <a:lnSpc>
                <a:spcPct val="90000"/>
              </a:lnSpc>
            </a:pPr>
            <a:r>
              <a:rPr lang="ja-JP" altLang="en-US" smtClean="0"/>
              <a:t>食後の一服</a:t>
            </a:r>
          </a:p>
          <a:p>
            <a:pPr eaLnBrk="1" hangingPunct="1">
              <a:lnSpc>
                <a:spcPct val="90000"/>
              </a:lnSpc>
            </a:pPr>
            <a:r>
              <a:rPr lang="ja-JP" altLang="en-US" smtClean="0"/>
              <a:t>酒の席のタバコ</a:t>
            </a:r>
          </a:p>
          <a:p>
            <a:pPr eaLnBrk="1" hangingPunct="1">
              <a:lnSpc>
                <a:spcPct val="90000"/>
              </a:lnSpc>
            </a:pPr>
            <a:r>
              <a:rPr lang="ja-JP" altLang="en-US" smtClean="0"/>
              <a:t>休憩時間の一服</a:t>
            </a:r>
          </a:p>
          <a:p>
            <a:pPr eaLnBrk="1" hangingPunct="1">
              <a:lnSpc>
                <a:spcPct val="90000"/>
              </a:lnSpc>
            </a:pPr>
            <a:r>
              <a:rPr lang="ja-JP" altLang="en-US" smtClean="0"/>
              <a:t>一仕事すませたあとの一服</a:t>
            </a:r>
          </a:p>
          <a:p>
            <a:pPr eaLnBrk="1" hangingPunct="1">
              <a:lnSpc>
                <a:spcPct val="90000"/>
              </a:lnSpc>
            </a:pPr>
            <a:r>
              <a:rPr lang="ja-JP" altLang="en-US" smtClean="0"/>
              <a:t>きれいな景色を見ながら一服</a:t>
            </a:r>
          </a:p>
          <a:p>
            <a:pPr eaLnBrk="1" hangingPunct="1">
              <a:lnSpc>
                <a:spcPct val="90000"/>
              </a:lnSpc>
            </a:pPr>
            <a:r>
              <a:rPr lang="ja-JP" altLang="en-US" smtClean="0"/>
              <a:t>テンパイタバコ</a:t>
            </a:r>
          </a:p>
        </p:txBody>
      </p:sp>
      <p:sp>
        <p:nvSpPr>
          <p:cNvPr id="321539" name="Text Box 4"/>
          <p:cNvSpPr txBox="1">
            <a:spLocks noChangeArrowheads="1"/>
          </p:cNvSpPr>
          <p:nvPr/>
        </p:nvSpPr>
        <p:spPr bwMode="auto">
          <a:xfrm>
            <a:off x="990600" y="5029200"/>
            <a:ext cx="7315200" cy="274638"/>
          </a:xfrm>
          <a:prstGeom prst="rect">
            <a:avLst/>
          </a:prstGeom>
          <a:noFill/>
          <a:ln w="9525">
            <a:noFill/>
            <a:miter lim="800000"/>
            <a:headEnd/>
            <a:tailEnd/>
          </a:ln>
        </p:spPr>
        <p:txBody>
          <a:bodyPr lIns="91429" tIns="45714" rIns="91429" bIns="45714">
            <a:spAutoFit/>
          </a:bodyPr>
          <a:lstStyle/>
          <a:p>
            <a:pPr>
              <a:spcBef>
                <a:spcPct val="50000"/>
              </a:spcBef>
            </a:pPr>
            <a:endParaRPr kumimoji="0" lang="ja-JP" altLang="ja-JP" sz="1200">
              <a:latin typeface="ＭＳ Ｐゴシック" pitchFamily="50" charset="-128"/>
            </a:endParaRPr>
          </a:p>
        </p:txBody>
      </p:sp>
      <p:sp>
        <p:nvSpPr>
          <p:cNvPr id="159749" name="Text Box 5"/>
          <p:cNvSpPr txBox="1">
            <a:spLocks noChangeArrowheads="1"/>
          </p:cNvSpPr>
          <p:nvPr/>
        </p:nvSpPr>
        <p:spPr bwMode="auto">
          <a:xfrm>
            <a:off x="317500" y="5145088"/>
            <a:ext cx="8443913" cy="836612"/>
          </a:xfrm>
          <a:prstGeom prst="rect">
            <a:avLst/>
          </a:prstGeom>
          <a:noFill/>
          <a:ln w="38100">
            <a:solidFill>
              <a:srgbClr val="FF0000"/>
            </a:solidFill>
            <a:miter lim="800000"/>
            <a:headEnd/>
            <a:tailEnd/>
          </a:ln>
          <a:effectLst/>
        </p:spPr>
        <p:txBody>
          <a:bodyPr lIns="91429" tIns="45714" rIns="91429" bIns="45714">
            <a:spAutoFit/>
          </a:bodyPr>
          <a:lstStyle/>
          <a:p>
            <a:pPr algn="ctr">
              <a:spcBef>
                <a:spcPct val="50000"/>
              </a:spcBef>
              <a:defRPr/>
            </a:pPr>
            <a:r>
              <a:rPr kumimoji="0" lang="ja-JP" altLang="en-US" sz="4800" b="1">
                <a:solidFill>
                  <a:srgbClr val="FF0000"/>
                </a:solidFill>
                <a:effectLst>
                  <a:outerShdw blurRad="38100" dist="38100" dir="2700000" algn="tl">
                    <a:srgbClr val="C0C0C0"/>
                  </a:outerShdw>
                </a:effectLst>
                <a:latin typeface="ＭＳ Ｐゴシック" pitchFamily="50" charset="-128"/>
              </a:rPr>
              <a:t>もともとタバコなしでも楽しい</a:t>
            </a:r>
            <a:r>
              <a:rPr kumimoji="0" lang="en-US" altLang="ja-JP" sz="4800" b="1">
                <a:solidFill>
                  <a:srgbClr val="FF0000"/>
                </a:solidFill>
                <a:effectLst>
                  <a:outerShdw blurRad="38100" dist="38100" dir="2700000" algn="tl">
                    <a:srgbClr val="C0C0C0"/>
                  </a:outerShdw>
                </a:effectLst>
                <a:latin typeface="ＭＳ Ｐゴシック" pitchFamily="50" charset="-128"/>
              </a:rPr>
              <a:t>!!!</a:t>
            </a:r>
          </a:p>
        </p:txBody>
      </p:sp>
      <p:sp>
        <p:nvSpPr>
          <p:cNvPr id="159750" name="Text Box 6"/>
          <p:cNvSpPr txBox="1">
            <a:spLocks noChangeArrowheads="1"/>
          </p:cNvSpPr>
          <p:nvPr/>
        </p:nvSpPr>
        <p:spPr bwMode="auto">
          <a:xfrm>
            <a:off x="447675" y="4318000"/>
            <a:ext cx="1828800" cy="452438"/>
          </a:xfrm>
          <a:prstGeom prst="rect">
            <a:avLst/>
          </a:prstGeom>
          <a:noFill/>
          <a:ln w="9525">
            <a:noFill/>
            <a:miter lim="800000"/>
            <a:headEnd/>
            <a:tailEnd/>
          </a:ln>
          <a:effectLst/>
        </p:spPr>
        <p:txBody>
          <a:bodyPr lIns="91429" tIns="45714" rIns="91429" bIns="45714">
            <a:spAutoFit/>
          </a:bodyPr>
          <a:lstStyle/>
          <a:p>
            <a:pPr algn="ctr">
              <a:spcBef>
                <a:spcPct val="50000"/>
              </a:spcBef>
              <a:defRPr/>
            </a:pPr>
            <a:r>
              <a:rPr lang="ja-JP" altLang="en-US" sz="2400" b="1">
                <a:solidFill>
                  <a:schemeClr val="tx2"/>
                </a:solidFill>
                <a:effectLst>
                  <a:outerShdw blurRad="38100" dist="38100" dir="2700000" algn="tl">
                    <a:srgbClr val="C0C0C0"/>
                  </a:outerShdw>
                </a:effectLst>
                <a:latin typeface="ＭＳ Ｐゴシック" pitchFamily="50" charset="-128"/>
              </a:rPr>
              <a:t>それは→</a:t>
            </a:r>
          </a:p>
        </p:txBody>
      </p:sp>
      <p:sp>
        <p:nvSpPr>
          <p:cNvPr id="159751" name="Text Box 7"/>
          <p:cNvSpPr txBox="1">
            <a:spLocks noChangeArrowheads="1"/>
          </p:cNvSpPr>
          <p:nvPr/>
        </p:nvSpPr>
        <p:spPr bwMode="auto">
          <a:xfrm>
            <a:off x="250825" y="260350"/>
            <a:ext cx="8313738" cy="6483350"/>
          </a:xfrm>
          <a:prstGeom prst="rect">
            <a:avLst/>
          </a:prstGeom>
          <a:solidFill>
            <a:schemeClr val="accent1"/>
          </a:solidFill>
          <a:ln w="22225" algn="ctr">
            <a:noFill/>
            <a:miter lim="800000"/>
            <a:headEnd/>
            <a:tailEnd/>
          </a:ln>
        </p:spPr>
        <p:txBody>
          <a:bodyPr lIns="82058" tIns="41029" rIns="82058" bIns="41029">
            <a:spAutoFit/>
          </a:bodyPr>
          <a:lstStyle/>
          <a:p>
            <a:pPr defTabSz="820738">
              <a:spcBef>
                <a:spcPct val="50000"/>
              </a:spcBef>
            </a:pPr>
            <a:r>
              <a:rPr lang="ja-JP" altLang="en-US" sz="10500" b="1">
                <a:latin typeface="Times New Roman" pitchFamily="18" charset="0"/>
              </a:rPr>
              <a:t>全ての楽しみがタバコに置き換わってしまう！</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7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97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97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597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9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p:bldP spid="159749" grpId="0" animBg="1" autoUpdateAnimBg="0"/>
      <p:bldP spid="15975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nvGraphicFramePr>
        <p:xfrm>
          <a:off x="0" y="0"/>
          <a:ext cx="9144000" cy="6656388"/>
        </p:xfrm>
        <a:graphic>
          <a:graphicData uri="http://schemas.openxmlformats.org/presentationml/2006/ole">
            <p:oleObj spid="_x0000_s160770" name="Photo Editor Photo" r:id="rId3" imgW="4571429" imgH="3428571" progId="">
              <p:embed/>
            </p:oleObj>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2" descr="00-03火傷 013"/>
          <p:cNvPicPr>
            <a:picLocks noChangeAspect="1" noChangeArrowheads="1"/>
          </p:cNvPicPr>
          <p:nvPr/>
        </p:nvPicPr>
        <p:blipFill>
          <a:blip r:embed="rId2" cstate="print"/>
          <a:srcRect/>
          <a:stretch>
            <a:fillRect/>
          </a:stretch>
        </p:blipFill>
        <p:spPr bwMode="auto">
          <a:xfrm>
            <a:off x="0" y="0"/>
            <a:ext cx="9144000" cy="6804025"/>
          </a:xfrm>
          <a:prstGeom prst="rect">
            <a:avLst/>
          </a:prstGeom>
          <a:noFill/>
          <a:ln w="9525">
            <a:noFill/>
            <a:miter lim="800000"/>
            <a:headEnd/>
            <a:tailEnd/>
          </a:ln>
        </p:spPr>
      </p:pic>
      <p:sp>
        <p:nvSpPr>
          <p:cNvPr id="323586" name="Text Box 3"/>
          <p:cNvSpPr txBox="1">
            <a:spLocks noChangeArrowheads="1"/>
          </p:cNvSpPr>
          <p:nvPr/>
        </p:nvSpPr>
        <p:spPr bwMode="auto">
          <a:xfrm>
            <a:off x="0" y="5526088"/>
            <a:ext cx="9144000" cy="6191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3600" b="1">
                <a:latin typeface="Times New Roman" pitchFamily="18" charset="0"/>
              </a:rPr>
              <a:t>肺気腫のため酸素吸入中に喫煙して大やけど</a:t>
            </a:r>
          </a:p>
        </p:txBody>
      </p:sp>
      <p:sp>
        <p:nvSpPr>
          <p:cNvPr id="323587" name="Text Box 4"/>
          <p:cNvSpPr txBox="1">
            <a:spLocks noChangeArrowheads="1"/>
          </p:cNvSpPr>
          <p:nvPr/>
        </p:nvSpPr>
        <p:spPr bwMode="auto">
          <a:xfrm>
            <a:off x="6797675" y="6288088"/>
            <a:ext cx="2095500" cy="403225"/>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提供　磯村　毅</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クリックすると新しいウィンドウで開きます">
            <a:hlinkClick r:id="rId2"/>
          </p:cNvPr>
          <p:cNvPicPr>
            <a:picLocks noChangeAspect="1" noChangeArrowheads="1"/>
          </p:cNvPicPr>
          <p:nvPr/>
        </p:nvPicPr>
        <p:blipFill>
          <a:blip r:embed="rId3" cstate="print"/>
          <a:srcRect/>
          <a:stretch>
            <a:fillRect/>
          </a:stretch>
        </p:blipFill>
        <p:spPr bwMode="auto">
          <a:xfrm>
            <a:off x="774700" y="252413"/>
            <a:ext cx="4157663" cy="6416675"/>
          </a:xfrm>
          <a:prstGeom prst="rect">
            <a:avLst/>
          </a:prstGeom>
          <a:noFill/>
          <a:ln w="9525">
            <a:noFill/>
            <a:miter lim="800000"/>
            <a:headEnd/>
            <a:tailEnd/>
          </a:ln>
        </p:spPr>
      </p:pic>
      <p:sp>
        <p:nvSpPr>
          <p:cNvPr id="209922" name="Text Box 3"/>
          <p:cNvSpPr txBox="1">
            <a:spLocks noChangeArrowheads="1"/>
          </p:cNvSpPr>
          <p:nvPr/>
        </p:nvSpPr>
        <p:spPr bwMode="auto">
          <a:xfrm>
            <a:off x="5292725" y="5526088"/>
            <a:ext cx="3665538"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Text Box 2"/>
          <p:cNvSpPr txBox="1">
            <a:spLocks noChangeArrowheads="1"/>
          </p:cNvSpPr>
          <p:nvPr/>
        </p:nvSpPr>
        <p:spPr bwMode="auto">
          <a:xfrm>
            <a:off x="185738" y="569913"/>
            <a:ext cx="8707437" cy="528320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11600" b="1">
                <a:latin typeface="Times New Roman" pitchFamily="18" charset="0"/>
              </a:rPr>
              <a:t>怖いのは、止められなくなることです。</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3" name="Group 2"/>
          <p:cNvGrpSpPr>
            <a:grpSpLocks/>
          </p:cNvGrpSpPr>
          <p:nvPr/>
        </p:nvGrpSpPr>
        <p:grpSpPr bwMode="auto">
          <a:xfrm>
            <a:off x="1403350" y="1341438"/>
            <a:ext cx="6624638" cy="1295400"/>
            <a:chOff x="884" y="845"/>
            <a:chExt cx="4173" cy="816"/>
          </a:xfrm>
        </p:grpSpPr>
        <p:sp>
          <p:nvSpPr>
            <p:cNvPr id="325658" name="Freeform 3"/>
            <p:cNvSpPr>
              <a:spLocks/>
            </p:cNvSpPr>
            <p:nvPr/>
          </p:nvSpPr>
          <p:spPr bwMode="auto">
            <a:xfrm>
              <a:off x="884" y="845"/>
              <a:ext cx="1996" cy="816"/>
            </a:xfrm>
            <a:custGeom>
              <a:avLst/>
              <a:gdLst>
                <a:gd name="T0" fmla="*/ 0 w 1996"/>
                <a:gd name="T1" fmla="*/ 0 h 816"/>
                <a:gd name="T2" fmla="*/ 1089 w 1996"/>
                <a:gd name="T3" fmla="*/ 181 h 816"/>
                <a:gd name="T4" fmla="*/ 1678 w 1996"/>
                <a:gd name="T5" fmla="*/ 453 h 816"/>
                <a:gd name="T6" fmla="*/ 1996 w 1996"/>
                <a:gd name="T7" fmla="*/ 816 h 816"/>
                <a:gd name="T8" fmla="*/ 0 60000 65536"/>
                <a:gd name="T9" fmla="*/ 0 60000 65536"/>
                <a:gd name="T10" fmla="*/ 0 60000 65536"/>
                <a:gd name="T11" fmla="*/ 0 60000 65536"/>
                <a:gd name="T12" fmla="*/ 0 w 1996"/>
                <a:gd name="T13" fmla="*/ 0 h 816"/>
                <a:gd name="T14" fmla="*/ 1996 w 1996"/>
                <a:gd name="T15" fmla="*/ 816 h 816"/>
              </a:gdLst>
              <a:ahLst/>
              <a:cxnLst>
                <a:cxn ang="T8">
                  <a:pos x="T0" y="T1"/>
                </a:cxn>
                <a:cxn ang="T9">
                  <a:pos x="T2" y="T3"/>
                </a:cxn>
                <a:cxn ang="T10">
                  <a:pos x="T4" y="T5"/>
                </a:cxn>
                <a:cxn ang="T11">
                  <a:pos x="T6" y="T7"/>
                </a:cxn>
              </a:cxnLst>
              <a:rect l="T12" t="T13" r="T14" b="T15"/>
              <a:pathLst>
                <a:path w="1996" h="816">
                  <a:moveTo>
                    <a:pt x="0" y="0"/>
                  </a:moveTo>
                  <a:cubicBezTo>
                    <a:pt x="404" y="53"/>
                    <a:pt x="809" y="106"/>
                    <a:pt x="1089" y="181"/>
                  </a:cubicBezTo>
                  <a:cubicBezTo>
                    <a:pt x="1369" y="256"/>
                    <a:pt x="1527" y="347"/>
                    <a:pt x="1678" y="453"/>
                  </a:cubicBezTo>
                  <a:cubicBezTo>
                    <a:pt x="1829" y="559"/>
                    <a:pt x="1943" y="756"/>
                    <a:pt x="1996" y="816"/>
                  </a:cubicBezTo>
                </a:path>
              </a:pathLst>
            </a:custGeom>
            <a:noFill/>
            <a:ln w="76200" cmpd="sng">
              <a:solidFill>
                <a:schemeClr val="tx1"/>
              </a:solidFill>
              <a:round/>
              <a:headEnd/>
              <a:tailEnd/>
            </a:ln>
          </p:spPr>
          <p:txBody>
            <a:bodyPr/>
            <a:lstStyle/>
            <a:p>
              <a:endParaRPr lang="ja-JP" altLang="en-US"/>
            </a:p>
          </p:txBody>
        </p:sp>
        <p:sp>
          <p:nvSpPr>
            <p:cNvPr id="325659" name="Freeform 4"/>
            <p:cNvSpPr>
              <a:spLocks/>
            </p:cNvSpPr>
            <p:nvPr/>
          </p:nvSpPr>
          <p:spPr bwMode="auto">
            <a:xfrm>
              <a:off x="3061" y="845"/>
              <a:ext cx="1996" cy="816"/>
            </a:xfrm>
            <a:custGeom>
              <a:avLst/>
              <a:gdLst>
                <a:gd name="T0" fmla="*/ 0 w 1996"/>
                <a:gd name="T1" fmla="*/ 0 h 816"/>
                <a:gd name="T2" fmla="*/ 1089 w 1996"/>
                <a:gd name="T3" fmla="*/ 181 h 816"/>
                <a:gd name="T4" fmla="*/ 1678 w 1996"/>
                <a:gd name="T5" fmla="*/ 453 h 816"/>
                <a:gd name="T6" fmla="*/ 1996 w 1996"/>
                <a:gd name="T7" fmla="*/ 816 h 816"/>
                <a:gd name="T8" fmla="*/ 0 60000 65536"/>
                <a:gd name="T9" fmla="*/ 0 60000 65536"/>
                <a:gd name="T10" fmla="*/ 0 60000 65536"/>
                <a:gd name="T11" fmla="*/ 0 60000 65536"/>
                <a:gd name="T12" fmla="*/ 0 w 1996"/>
                <a:gd name="T13" fmla="*/ 0 h 816"/>
                <a:gd name="T14" fmla="*/ 1996 w 1996"/>
                <a:gd name="T15" fmla="*/ 816 h 816"/>
              </a:gdLst>
              <a:ahLst/>
              <a:cxnLst>
                <a:cxn ang="T8">
                  <a:pos x="T0" y="T1"/>
                </a:cxn>
                <a:cxn ang="T9">
                  <a:pos x="T2" y="T3"/>
                </a:cxn>
                <a:cxn ang="T10">
                  <a:pos x="T4" y="T5"/>
                </a:cxn>
                <a:cxn ang="T11">
                  <a:pos x="T6" y="T7"/>
                </a:cxn>
              </a:cxnLst>
              <a:rect l="T12" t="T13" r="T14" b="T15"/>
              <a:pathLst>
                <a:path w="1996" h="816">
                  <a:moveTo>
                    <a:pt x="0" y="0"/>
                  </a:moveTo>
                  <a:cubicBezTo>
                    <a:pt x="404" y="53"/>
                    <a:pt x="809" y="106"/>
                    <a:pt x="1089" y="181"/>
                  </a:cubicBezTo>
                  <a:cubicBezTo>
                    <a:pt x="1369" y="256"/>
                    <a:pt x="1527" y="347"/>
                    <a:pt x="1678" y="453"/>
                  </a:cubicBezTo>
                  <a:cubicBezTo>
                    <a:pt x="1829" y="559"/>
                    <a:pt x="1943" y="756"/>
                    <a:pt x="1996" y="816"/>
                  </a:cubicBezTo>
                </a:path>
              </a:pathLst>
            </a:custGeom>
            <a:noFill/>
            <a:ln w="76200" cmpd="sng">
              <a:solidFill>
                <a:schemeClr val="tx1"/>
              </a:solidFill>
              <a:round/>
              <a:headEnd/>
              <a:tailEnd/>
            </a:ln>
          </p:spPr>
          <p:txBody>
            <a:bodyPr/>
            <a:lstStyle/>
            <a:p>
              <a:endParaRPr lang="ja-JP" altLang="en-US"/>
            </a:p>
          </p:txBody>
        </p:sp>
      </p:grpSp>
      <p:grpSp>
        <p:nvGrpSpPr>
          <p:cNvPr id="325634" name="Group 5"/>
          <p:cNvGrpSpPr>
            <a:grpSpLocks/>
          </p:cNvGrpSpPr>
          <p:nvPr/>
        </p:nvGrpSpPr>
        <p:grpSpPr bwMode="auto">
          <a:xfrm>
            <a:off x="173038" y="908050"/>
            <a:ext cx="8791575" cy="4968875"/>
            <a:chOff x="109" y="572"/>
            <a:chExt cx="5538" cy="3130"/>
          </a:xfrm>
        </p:grpSpPr>
        <p:sp>
          <p:nvSpPr>
            <p:cNvPr id="325655" name="Line 6"/>
            <p:cNvSpPr>
              <a:spLocks noChangeShapeType="1"/>
            </p:cNvSpPr>
            <p:nvPr/>
          </p:nvSpPr>
          <p:spPr bwMode="auto">
            <a:xfrm>
              <a:off x="612" y="572"/>
              <a:ext cx="0" cy="3130"/>
            </a:xfrm>
            <a:prstGeom prst="line">
              <a:avLst/>
            </a:prstGeom>
            <a:noFill/>
            <a:ln w="38100">
              <a:solidFill>
                <a:schemeClr val="tx1"/>
              </a:solidFill>
              <a:round/>
              <a:headEnd type="triangle" w="med" len="med"/>
              <a:tailEnd/>
            </a:ln>
          </p:spPr>
          <p:txBody>
            <a:bodyPr/>
            <a:lstStyle/>
            <a:p>
              <a:endParaRPr lang="ja-JP" altLang="en-US"/>
            </a:p>
          </p:txBody>
        </p:sp>
        <p:sp>
          <p:nvSpPr>
            <p:cNvPr id="325656" name="Line 7"/>
            <p:cNvSpPr>
              <a:spLocks noChangeShapeType="1"/>
            </p:cNvSpPr>
            <p:nvPr/>
          </p:nvSpPr>
          <p:spPr bwMode="auto">
            <a:xfrm>
              <a:off x="612" y="3702"/>
              <a:ext cx="5035" cy="0"/>
            </a:xfrm>
            <a:prstGeom prst="line">
              <a:avLst/>
            </a:prstGeom>
            <a:noFill/>
            <a:ln w="38100">
              <a:solidFill>
                <a:schemeClr val="tx1"/>
              </a:solidFill>
              <a:round/>
              <a:headEnd/>
              <a:tailEnd type="triangle" w="med" len="med"/>
            </a:ln>
          </p:spPr>
          <p:txBody>
            <a:bodyPr/>
            <a:lstStyle/>
            <a:p>
              <a:endParaRPr lang="ja-JP" altLang="en-US"/>
            </a:p>
          </p:txBody>
        </p:sp>
        <p:sp>
          <p:nvSpPr>
            <p:cNvPr id="325657" name="Text Box 8"/>
            <p:cNvSpPr txBox="1">
              <a:spLocks noChangeArrowheads="1"/>
            </p:cNvSpPr>
            <p:nvPr/>
          </p:nvSpPr>
          <p:spPr bwMode="auto">
            <a:xfrm>
              <a:off x="109" y="1117"/>
              <a:ext cx="466" cy="2404"/>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600"/>
                <a:t>報酬系回路の活動</a:t>
              </a:r>
            </a:p>
          </p:txBody>
        </p:sp>
      </p:grpSp>
      <p:grpSp>
        <p:nvGrpSpPr>
          <p:cNvPr id="325635" name="Group 9"/>
          <p:cNvGrpSpPr>
            <a:grpSpLocks/>
          </p:cNvGrpSpPr>
          <p:nvPr/>
        </p:nvGrpSpPr>
        <p:grpSpPr bwMode="auto">
          <a:xfrm>
            <a:off x="4284663" y="1268413"/>
            <a:ext cx="671512" cy="2736850"/>
            <a:chOff x="2699" y="799"/>
            <a:chExt cx="423" cy="1724"/>
          </a:xfrm>
        </p:grpSpPr>
        <p:sp>
          <p:nvSpPr>
            <p:cNvPr id="325653" name="AutoShape 10"/>
            <p:cNvSpPr>
              <a:spLocks noChangeArrowheads="1"/>
            </p:cNvSpPr>
            <p:nvPr/>
          </p:nvSpPr>
          <p:spPr bwMode="auto">
            <a:xfrm rot="-4645946">
              <a:off x="2513" y="1166"/>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5654" name="Text Box 11"/>
            <p:cNvSpPr txBox="1">
              <a:spLocks noChangeArrowheads="1"/>
            </p:cNvSpPr>
            <p:nvPr/>
          </p:nvSpPr>
          <p:spPr bwMode="auto">
            <a:xfrm>
              <a:off x="2699" y="1842"/>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325636" name="Group 12"/>
          <p:cNvGrpSpPr>
            <a:grpSpLocks/>
          </p:cNvGrpSpPr>
          <p:nvPr/>
        </p:nvGrpSpPr>
        <p:grpSpPr bwMode="auto">
          <a:xfrm>
            <a:off x="7667625" y="1268413"/>
            <a:ext cx="720725" cy="2736850"/>
            <a:chOff x="4830" y="799"/>
            <a:chExt cx="454" cy="1724"/>
          </a:xfrm>
        </p:grpSpPr>
        <p:sp>
          <p:nvSpPr>
            <p:cNvPr id="325651" name="AutoShape 13"/>
            <p:cNvSpPr>
              <a:spLocks noChangeArrowheads="1"/>
            </p:cNvSpPr>
            <p:nvPr/>
          </p:nvSpPr>
          <p:spPr bwMode="auto">
            <a:xfrm rot="-4645946">
              <a:off x="4736" y="1166"/>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5652" name="Text Box 14"/>
            <p:cNvSpPr txBox="1">
              <a:spLocks noChangeArrowheads="1"/>
            </p:cNvSpPr>
            <p:nvPr/>
          </p:nvSpPr>
          <p:spPr bwMode="auto">
            <a:xfrm>
              <a:off x="4830" y="1842"/>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325637" name="Group 15"/>
          <p:cNvGrpSpPr>
            <a:grpSpLocks/>
          </p:cNvGrpSpPr>
          <p:nvPr/>
        </p:nvGrpSpPr>
        <p:grpSpPr bwMode="auto">
          <a:xfrm>
            <a:off x="827088" y="1268413"/>
            <a:ext cx="671512" cy="2597150"/>
            <a:chOff x="521" y="842"/>
            <a:chExt cx="423" cy="1636"/>
          </a:xfrm>
        </p:grpSpPr>
        <p:sp>
          <p:nvSpPr>
            <p:cNvPr id="325649" name="AutoShape 16"/>
            <p:cNvSpPr>
              <a:spLocks noChangeArrowheads="1"/>
            </p:cNvSpPr>
            <p:nvPr/>
          </p:nvSpPr>
          <p:spPr bwMode="auto">
            <a:xfrm rot="-4645946">
              <a:off x="316" y="1209"/>
              <a:ext cx="916" cy="181"/>
            </a:xfrm>
            <a:prstGeom prst="rightArrow">
              <a:avLst>
                <a:gd name="adj1" fmla="val 50000"/>
                <a:gd name="adj2" fmla="val 126519"/>
              </a:avLst>
            </a:prstGeom>
            <a:solidFill>
              <a:srgbClr val="FF0000"/>
            </a:solidFill>
            <a:ln w="9525">
              <a:solidFill>
                <a:schemeClr val="tx1"/>
              </a:solidFill>
              <a:miter lim="800000"/>
              <a:headEnd/>
              <a:tailEnd/>
            </a:ln>
          </p:spPr>
          <p:txBody>
            <a:bodyPr wrap="none" anchor="ctr"/>
            <a:lstStyle/>
            <a:p>
              <a:endParaRPr lang="ja-JP" altLang="en-US"/>
            </a:p>
          </p:txBody>
        </p:sp>
        <p:sp>
          <p:nvSpPr>
            <p:cNvPr id="325650" name="Text Box 17"/>
            <p:cNvSpPr txBox="1">
              <a:spLocks noChangeArrowheads="1"/>
            </p:cNvSpPr>
            <p:nvPr/>
          </p:nvSpPr>
          <p:spPr bwMode="auto">
            <a:xfrm>
              <a:off x="521" y="1797"/>
              <a:ext cx="423" cy="681"/>
            </a:xfrm>
            <a:prstGeom prst="rect">
              <a:avLst/>
            </a:prstGeom>
            <a:noFill/>
            <a:ln w="9525">
              <a:noFill/>
              <a:miter lim="800000"/>
              <a:headEnd/>
              <a:tailEnd/>
            </a:ln>
          </p:spPr>
          <p:txBody>
            <a:bodyPr vert="eaVert" lIns="91429" tIns="45714" rIns="91429" bIns="45714">
              <a:spAutoFit/>
            </a:bodyPr>
            <a:lstStyle/>
            <a:p>
              <a:pPr>
                <a:spcBef>
                  <a:spcPct val="50000"/>
                </a:spcBef>
              </a:pPr>
              <a:r>
                <a:rPr lang="ja-JP" altLang="en-US" sz="3200"/>
                <a:t>喫煙</a:t>
              </a:r>
            </a:p>
          </p:txBody>
        </p:sp>
      </p:grpSp>
      <p:grpSp>
        <p:nvGrpSpPr>
          <p:cNvPr id="325638" name="Group 18"/>
          <p:cNvGrpSpPr>
            <a:grpSpLocks/>
          </p:cNvGrpSpPr>
          <p:nvPr/>
        </p:nvGrpSpPr>
        <p:grpSpPr bwMode="auto">
          <a:xfrm>
            <a:off x="1042988" y="2060575"/>
            <a:ext cx="7705725" cy="647700"/>
            <a:chOff x="657" y="1298"/>
            <a:chExt cx="4854" cy="408"/>
          </a:xfrm>
        </p:grpSpPr>
        <p:sp>
          <p:nvSpPr>
            <p:cNvPr id="325647" name="Line 19"/>
            <p:cNvSpPr>
              <a:spLocks noChangeShapeType="1"/>
            </p:cNvSpPr>
            <p:nvPr/>
          </p:nvSpPr>
          <p:spPr bwMode="auto">
            <a:xfrm>
              <a:off x="657" y="1706"/>
              <a:ext cx="4854" cy="0"/>
            </a:xfrm>
            <a:prstGeom prst="line">
              <a:avLst/>
            </a:prstGeom>
            <a:noFill/>
            <a:ln w="57150">
              <a:solidFill>
                <a:srgbClr val="003366"/>
              </a:solidFill>
              <a:prstDash val="sysDot"/>
              <a:round/>
              <a:headEnd/>
              <a:tailEnd/>
            </a:ln>
          </p:spPr>
          <p:txBody>
            <a:bodyPr/>
            <a:lstStyle/>
            <a:p>
              <a:endParaRPr lang="ja-JP" altLang="en-US"/>
            </a:p>
          </p:txBody>
        </p:sp>
        <p:sp>
          <p:nvSpPr>
            <p:cNvPr id="325648" name="Text Box 20"/>
            <p:cNvSpPr txBox="1">
              <a:spLocks noChangeArrowheads="1"/>
            </p:cNvSpPr>
            <p:nvPr/>
          </p:nvSpPr>
          <p:spPr bwMode="auto">
            <a:xfrm>
              <a:off x="1247" y="1298"/>
              <a:ext cx="1225" cy="365"/>
            </a:xfrm>
            <a:prstGeom prst="rect">
              <a:avLst/>
            </a:prstGeom>
            <a:noFill/>
            <a:ln w="9525">
              <a:noFill/>
              <a:miter lim="800000"/>
              <a:headEnd/>
              <a:tailEnd/>
            </a:ln>
          </p:spPr>
          <p:txBody>
            <a:bodyPr lIns="91429" tIns="45714" rIns="91429" bIns="45714">
              <a:spAutoFit/>
            </a:bodyPr>
            <a:lstStyle/>
            <a:p>
              <a:pPr>
                <a:spcBef>
                  <a:spcPct val="50000"/>
                </a:spcBef>
              </a:pPr>
              <a:r>
                <a:rPr lang="ja-JP" altLang="en-US" sz="3200">
                  <a:solidFill>
                    <a:srgbClr val="003366"/>
                  </a:solidFill>
                </a:rPr>
                <a:t>喫煙者</a:t>
              </a:r>
            </a:p>
          </p:txBody>
        </p:sp>
      </p:grpSp>
      <p:grpSp>
        <p:nvGrpSpPr>
          <p:cNvPr id="325639" name="Group 21"/>
          <p:cNvGrpSpPr>
            <a:grpSpLocks/>
          </p:cNvGrpSpPr>
          <p:nvPr/>
        </p:nvGrpSpPr>
        <p:grpSpPr bwMode="auto">
          <a:xfrm>
            <a:off x="971550" y="620713"/>
            <a:ext cx="7704138" cy="647700"/>
            <a:chOff x="612" y="391"/>
            <a:chExt cx="4853" cy="408"/>
          </a:xfrm>
        </p:grpSpPr>
        <p:sp>
          <p:nvSpPr>
            <p:cNvPr id="325645" name="Line 22"/>
            <p:cNvSpPr>
              <a:spLocks noChangeShapeType="1"/>
            </p:cNvSpPr>
            <p:nvPr/>
          </p:nvSpPr>
          <p:spPr bwMode="auto">
            <a:xfrm>
              <a:off x="612" y="799"/>
              <a:ext cx="4853" cy="0"/>
            </a:xfrm>
            <a:prstGeom prst="line">
              <a:avLst/>
            </a:prstGeom>
            <a:noFill/>
            <a:ln w="38100">
              <a:solidFill>
                <a:srgbClr val="003300"/>
              </a:solidFill>
              <a:round/>
              <a:headEnd/>
              <a:tailEnd/>
            </a:ln>
          </p:spPr>
          <p:txBody>
            <a:bodyPr/>
            <a:lstStyle/>
            <a:p>
              <a:endParaRPr lang="ja-JP" altLang="en-US"/>
            </a:p>
          </p:txBody>
        </p:sp>
        <p:sp>
          <p:nvSpPr>
            <p:cNvPr id="325646" name="Text Box 23"/>
            <p:cNvSpPr txBox="1">
              <a:spLocks noChangeArrowheads="1"/>
            </p:cNvSpPr>
            <p:nvPr/>
          </p:nvSpPr>
          <p:spPr bwMode="auto">
            <a:xfrm>
              <a:off x="1247" y="391"/>
              <a:ext cx="1225" cy="365"/>
            </a:xfrm>
            <a:prstGeom prst="rect">
              <a:avLst/>
            </a:prstGeom>
            <a:noFill/>
            <a:ln w="9525">
              <a:noFill/>
              <a:miter lim="800000"/>
              <a:headEnd/>
              <a:tailEnd/>
            </a:ln>
          </p:spPr>
          <p:txBody>
            <a:bodyPr lIns="91429" tIns="45714" rIns="91429" bIns="45714">
              <a:spAutoFit/>
            </a:bodyPr>
            <a:lstStyle/>
            <a:p>
              <a:pPr>
                <a:spcBef>
                  <a:spcPct val="50000"/>
                </a:spcBef>
              </a:pPr>
              <a:r>
                <a:rPr lang="ja-JP" altLang="en-US" sz="3200">
                  <a:solidFill>
                    <a:srgbClr val="003300"/>
                  </a:solidFill>
                </a:rPr>
                <a:t>非喫煙者</a:t>
              </a:r>
            </a:p>
          </p:txBody>
        </p:sp>
      </p:grpSp>
      <p:sp>
        <p:nvSpPr>
          <p:cNvPr id="325640" name="Text Box 24"/>
          <p:cNvSpPr txBox="1">
            <a:spLocks noChangeArrowheads="1"/>
          </p:cNvSpPr>
          <p:nvPr/>
        </p:nvSpPr>
        <p:spPr bwMode="auto">
          <a:xfrm>
            <a:off x="6340475" y="6034088"/>
            <a:ext cx="2289175" cy="725487"/>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千葉労災病院</a:t>
            </a:r>
            <a:br>
              <a:rPr lang="ja-JP" altLang="en-US" sz="2200" b="1">
                <a:latin typeface="Times New Roman" pitchFamily="18" charset="0"/>
              </a:rPr>
            </a:br>
            <a:r>
              <a:rPr lang="ja-JP" altLang="en-US" sz="2200" b="1">
                <a:latin typeface="Times New Roman" pitchFamily="18" charset="0"/>
              </a:rPr>
              <a:t>国友史雄</a:t>
            </a:r>
          </a:p>
        </p:txBody>
      </p:sp>
      <p:sp>
        <p:nvSpPr>
          <p:cNvPr id="325641" name="Text Box 25"/>
          <p:cNvSpPr txBox="1">
            <a:spLocks noChangeArrowheads="1"/>
          </p:cNvSpPr>
          <p:nvPr/>
        </p:nvSpPr>
        <p:spPr bwMode="auto">
          <a:xfrm>
            <a:off x="1363663" y="4127500"/>
            <a:ext cx="7005637" cy="15081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9500" b="1">
                <a:latin typeface="Times New Roman" pitchFamily="18" charset="0"/>
              </a:rPr>
              <a:t>客観的事実</a:t>
            </a:r>
          </a:p>
        </p:txBody>
      </p:sp>
      <p:grpSp>
        <p:nvGrpSpPr>
          <p:cNvPr id="163866" name="Group 26"/>
          <p:cNvGrpSpPr>
            <a:grpSpLocks/>
          </p:cNvGrpSpPr>
          <p:nvPr/>
        </p:nvGrpSpPr>
        <p:grpSpPr bwMode="auto">
          <a:xfrm>
            <a:off x="1560513" y="188913"/>
            <a:ext cx="7332662" cy="2439987"/>
            <a:chOff x="1081" y="135"/>
            <a:chExt cx="5081" cy="1742"/>
          </a:xfrm>
        </p:grpSpPr>
        <p:pic>
          <p:nvPicPr>
            <p:cNvPr id="325643" name="Picture 27" descr="無題"/>
            <p:cNvPicPr>
              <a:picLocks noChangeAspect="1" noChangeArrowheads="1"/>
            </p:cNvPicPr>
            <p:nvPr/>
          </p:nvPicPr>
          <p:blipFill>
            <a:blip r:embed="rId2" cstate="print"/>
            <a:srcRect b="57855"/>
            <a:stretch>
              <a:fillRect/>
            </a:stretch>
          </p:blipFill>
          <p:spPr bwMode="auto">
            <a:xfrm>
              <a:off x="1081" y="906"/>
              <a:ext cx="4644" cy="971"/>
            </a:xfrm>
            <a:prstGeom prst="rect">
              <a:avLst/>
            </a:prstGeom>
            <a:noFill/>
            <a:ln w="9525">
              <a:noFill/>
              <a:miter lim="800000"/>
              <a:headEnd/>
              <a:tailEnd/>
            </a:ln>
          </p:spPr>
        </p:pic>
        <p:sp>
          <p:nvSpPr>
            <p:cNvPr id="325644" name="Text Box 28"/>
            <p:cNvSpPr txBox="1">
              <a:spLocks noChangeArrowheads="1"/>
            </p:cNvSpPr>
            <p:nvPr/>
          </p:nvSpPr>
          <p:spPr bwMode="auto">
            <a:xfrm>
              <a:off x="2669" y="135"/>
              <a:ext cx="3493" cy="826"/>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3600" b="1">
                  <a:latin typeface="Times New Roman" pitchFamily="18" charset="0"/>
                </a:rPr>
                <a:t>損している幸せ・能力</a:t>
              </a:r>
              <a:br>
                <a:rPr lang="ja-JP" altLang="en-US" sz="3600" b="1">
                  <a:latin typeface="Times New Roman" pitchFamily="18" charset="0"/>
                </a:rPr>
              </a:br>
              <a:r>
                <a:rPr lang="ja-JP" altLang="en-US" sz="3600" b="1">
                  <a:latin typeface="Times New Roman" pitchFamily="18" charset="0"/>
                </a:rPr>
                <a:t>＝取り返せる幸せ・能力</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2"/>
          <p:cNvSpPr>
            <a:spLocks noGrp="1" noChangeArrowheads="1"/>
          </p:cNvSpPr>
          <p:nvPr>
            <p:ph type="title"/>
          </p:nvPr>
        </p:nvSpPr>
        <p:spPr>
          <a:xfrm>
            <a:off x="381000" y="152400"/>
            <a:ext cx="8229600" cy="1384300"/>
          </a:xfrm>
        </p:spPr>
        <p:txBody>
          <a:bodyPr/>
          <a:lstStyle/>
          <a:p>
            <a:pPr eaLnBrk="1" hangingPunct="1"/>
            <a:r>
              <a:rPr lang="ja-JP" altLang="en-US" sz="3600" smtClean="0">
                <a:latin typeface="ＭＳ Ｐゴシック" pitchFamily="50" charset="-128"/>
              </a:rPr>
              <a:t>禁煙と大学合格率</a:t>
            </a:r>
            <a:r>
              <a:rPr lang="ja-JP" altLang="en-US" smtClean="0">
                <a:latin typeface="ＭＳ Ｐゴシック" pitchFamily="50" charset="-128"/>
              </a:rPr>
              <a:t/>
            </a:r>
            <a:br>
              <a:rPr lang="ja-JP" altLang="en-US" smtClean="0">
                <a:latin typeface="ＭＳ Ｐゴシック" pitchFamily="50" charset="-128"/>
              </a:rPr>
            </a:br>
            <a:r>
              <a:rPr lang="ja-JP" altLang="en-US" sz="2800" smtClean="0">
                <a:latin typeface="ＭＳ Ｐゴシック" pitchFamily="50" charset="-128"/>
              </a:rPr>
              <a:t>（河合塾の生徒の調査）</a:t>
            </a:r>
          </a:p>
        </p:txBody>
      </p:sp>
      <p:graphicFrame>
        <p:nvGraphicFramePr>
          <p:cNvPr id="164867" name="Object 3"/>
          <p:cNvGraphicFramePr>
            <a:graphicFrameLocks noChangeAspect="1"/>
          </p:cNvGraphicFramePr>
          <p:nvPr/>
        </p:nvGraphicFramePr>
        <p:xfrm>
          <a:off x="457200" y="1143000"/>
          <a:ext cx="7772400" cy="5184775"/>
        </p:xfrm>
        <a:graphic>
          <a:graphicData uri="http://schemas.openxmlformats.org/presentationml/2006/ole">
            <p:oleObj spid="_x0000_s164867" name="グラフ" r:id="rId3" imgW="6096135" imgH="4067089" progId="MSGraph.Chart.8">
              <p:embed followColorScheme="full"/>
            </p:oleObj>
          </a:graphicData>
        </a:graphic>
      </p:graphicFrame>
      <p:sp>
        <p:nvSpPr>
          <p:cNvPr id="164869" name="Text Box 4"/>
          <p:cNvSpPr txBox="1">
            <a:spLocks noChangeArrowheads="1"/>
          </p:cNvSpPr>
          <p:nvPr/>
        </p:nvSpPr>
        <p:spPr bwMode="auto">
          <a:xfrm>
            <a:off x="7315200" y="6172200"/>
            <a:ext cx="949325" cy="304800"/>
          </a:xfrm>
          <a:prstGeom prst="rect">
            <a:avLst/>
          </a:prstGeom>
          <a:noFill/>
          <a:ln w="9525">
            <a:noFill/>
            <a:miter lim="800000"/>
            <a:headEnd/>
            <a:tailEnd/>
          </a:ln>
        </p:spPr>
        <p:txBody>
          <a:bodyPr wrap="none" lIns="91429" tIns="45714" rIns="91429" bIns="45714">
            <a:spAutoFit/>
          </a:bodyPr>
          <a:lstStyle/>
          <a:p>
            <a:r>
              <a:rPr kumimoji="0" lang="ja-JP" altLang="en-US">
                <a:latin typeface="ＭＳ Ｐゴシック" pitchFamily="50" charset="-128"/>
              </a:rPr>
              <a:t>磯村 </a:t>
            </a:r>
            <a:r>
              <a:rPr kumimoji="0" lang="en-US" altLang="ja-JP">
                <a:latin typeface="ＭＳ Ｐゴシック" pitchFamily="50" charset="-128"/>
              </a:rPr>
              <a:t>2004</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ext Box 2"/>
          <p:cNvSpPr txBox="1">
            <a:spLocks noChangeArrowheads="1"/>
          </p:cNvSpPr>
          <p:nvPr/>
        </p:nvSpPr>
        <p:spPr bwMode="auto">
          <a:xfrm>
            <a:off x="339725" y="304800"/>
            <a:ext cx="8456613" cy="1778000"/>
          </a:xfrm>
          <a:prstGeom prst="rect">
            <a:avLst/>
          </a:prstGeom>
          <a:noFill/>
          <a:ln w="41275">
            <a:noFill/>
            <a:miter lim="800000"/>
            <a:headEnd/>
            <a:tailEnd/>
          </a:ln>
        </p:spPr>
        <p:txBody>
          <a:bodyPr lIns="82058" tIns="41029" rIns="82058" bIns="41029">
            <a:spAutoFit/>
          </a:bodyPr>
          <a:lstStyle/>
          <a:p>
            <a:pPr defTabSz="820738">
              <a:spcBef>
                <a:spcPct val="50000"/>
              </a:spcBef>
            </a:pPr>
            <a:r>
              <a:rPr lang="ja-JP" altLang="en-US" sz="2500" b="1">
                <a:latin typeface="ＭＳ ゴシック" pitchFamily="49" charset="-128"/>
                <a:ea typeface="ＭＳ ゴシック" pitchFamily="49" charset="-128"/>
              </a:rPr>
              <a:t>ニコチン補給が途切れると約</a:t>
            </a:r>
            <a:r>
              <a:rPr lang="en-US" altLang="ja-JP" sz="2500" b="1">
                <a:latin typeface="ＭＳ ゴシック" pitchFamily="49" charset="-128"/>
                <a:ea typeface="ＭＳ ゴシック" pitchFamily="49" charset="-128"/>
              </a:rPr>
              <a:t>30</a:t>
            </a:r>
            <a:r>
              <a:rPr lang="ja-JP" altLang="en-US" sz="2500" b="1">
                <a:latin typeface="ＭＳ ゴシック" pitchFamily="49" charset="-128"/>
                <a:ea typeface="ＭＳ ゴシック" pitchFamily="49" charset="-128"/>
              </a:rPr>
              <a:t>分で細胞の機能不全＝ニコチン切れ症状</a:t>
            </a:r>
          </a:p>
          <a:p>
            <a:pPr defTabSz="820738">
              <a:spcBef>
                <a:spcPct val="50000"/>
              </a:spcBef>
            </a:pPr>
            <a:r>
              <a:rPr lang="ja-JP" altLang="en-US" sz="2500" b="1">
                <a:latin typeface="ＭＳ ゴシック" pitchFamily="49" charset="-128"/>
                <a:ea typeface="ＭＳ ゴシック" pitchFamily="49" charset="-128"/>
              </a:rPr>
              <a:t>→　そのままニコチンの「急激で大量な補給」がなければ神経細胞は回復する。</a:t>
            </a:r>
          </a:p>
        </p:txBody>
      </p:sp>
      <p:sp>
        <p:nvSpPr>
          <p:cNvPr id="327682" name="Oval 3"/>
          <p:cNvSpPr>
            <a:spLocks noChangeArrowheads="1"/>
          </p:cNvSpPr>
          <p:nvPr/>
        </p:nvSpPr>
        <p:spPr bwMode="auto">
          <a:xfrm>
            <a:off x="2001838" y="2859088"/>
            <a:ext cx="1422400" cy="2286000"/>
          </a:xfrm>
          <a:prstGeom prst="ellipse">
            <a:avLst/>
          </a:prstGeom>
          <a:solidFill>
            <a:srgbClr val="00FF00"/>
          </a:solidFill>
          <a:ln w="12700">
            <a:noFill/>
            <a:round/>
            <a:headEnd/>
            <a:tailEnd/>
          </a:ln>
        </p:spPr>
        <p:txBody>
          <a:bodyPr wrap="none" anchor="ctr"/>
          <a:lstStyle/>
          <a:p>
            <a:endParaRPr lang="ja-JP" altLang="en-US"/>
          </a:p>
        </p:txBody>
      </p:sp>
      <p:sp>
        <p:nvSpPr>
          <p:cNvPr id="327683" name="Rectangle 4"/>
          <p:cNvSpPr>
            <a:spLocks noChangeArrowheads="1"/>
          </p:cNvSpPr>
          <p:nvPr/>
        </p:nvSpPr>
        <p:spPr bwMode="auto">
          <a:xfrm>
            <a:off x="1662113" y="3544888"/>
            <a:ext cx="1084262" cy="685800"/>
          </a:xfrm>
          <a:prstGeom prst="rect">
            <a:avLst/>
          </a:prstGeom>
          <a:solidFill>
            <a:srgbClr val="00FF00"/>
          </a:solidFill>
          <a:ln w="12700">
            <a:noFill/>
            <a:miter lim="800000"/>
            <a:headEnd/>
            <a:tailEnd/>
          </a:ln>
        </p:spPr>
        <p:txBody>
          <a:bodyPr wrap="none" anchor="ctr"/>
          <a:lstStyle/>
          <a:p>
            <a:endParaRPr lang="ja-JP" altLang="en-US"/>
          </a:p>
        </p:txBody>
      </p:sp>
      <p:sp>
        <p:nvSpPr>
          <p:cNvPr id="327684" name="AutoShape 5"/>
          <p:cNvSpPr>
            <a:spLocks noChangeArrowheads="1"/>
          </p:cNvSpPr>
          <p:nvPr/>
        </p:nvSpPr>
        <p:spPr bwMode="auto">
          <a:xfrm>
            <a:off x="2949575" y="3697288"/>
            <a:ext cx="609600" cy="533400"/>
          </a:xfrm>
          <a:prstGeom prst="chevron">
            <a:avLst>
              <a:gd name="adj" fmla="val 28571"/>
            </a:avLst>
          </a:prstGeom>
          <a:solidFill>
            <a:schemeClr val="bg1"/>
          </a:solidFill>
          <a:ln w="12700">
            <a:noFill/>
            <a:miter lim="800000"/>
            <a:headEnd/>
            <a:tailEnd/>
          </a:ln>
        </p:spPr>
        <p:txBody>
          <a:bodyPr wrap="none" anchor="ctr"/>
          <a:lstStyle/>
          <a:p>
            <a:endParaRPr lang="ja-JP" altLang="en-US"/>
          </a:p>
        </p:txBody>
      </p:sp>
      <p:sp>
        <p:nvSpPr>
          <p:cNvPr id="327685" name="AutoShape 6"/>
          <p:cNvSpPr>
            <a:spLocks noChangeArrowheads="1"/>
          </p:cNvSpPr>
          <p:nvPr/>
        </p:nvSpPr>
        <p:spPr bwMode="auto">
          <a:xfrm>
            <a:off x="2881313" y="3011488"/>
            <a:ext cx="611187" cy="533400"/>
          </a:xfrm>
          <a:prstGeom prst="chevron">
            <a:avLst>
              <a:gd name="adj" fmla="val 28646"/>
            </a:avLst>
          </a:prstGeom>
          <a:solidFill>
            <a:schemeClr val="bg1"/>
          </a:solidFill>
          <a:ln w="12700">
            <a:noFill/>
            <a:miter lim="800000"/>
            <a:headEnd/>
            <a:tailEnd/>
          </a:ln>
        </p:spPr>
        <p:txBody>
          <a:bodyPr wrap="none" anchor="ctr"/>
          <a:lstStyle/>
          <a:p>
            <a:endParaRPr lang="ja-JP" altLang="en-US"/>
          </a:p>
        </p:txBody>
      </p:sp>
      <p:sp>
        <p:nvSpPr>
          <p:cNvPr id="327686" name="AutoShape 7"/>
          <p:cNvSpPr>
            <a:spLocks noChangeArrowheads="1"/>
          </p:cNvSpPr>
          <p:nvPr/>
        </p:nvSpPr>
        <p:spPr bwMode="auto">
          <a:xfrm>
            <a:off x="2881313" y="4383088"/>
            <a:ext cx="611187" cy="533400"/>
          </a:xfrm>
          <a:prstGeom prst="chevron">
            <a:avLst>
              <a:gd name="adj" fmla="val 28646"/>
            </a:avLst>
          </a:prstGeom>
          <a:solidFill>
            <a:schemeClr val="bg1"/>
          </a:solidFill>
          <a:ln w="12700">
            <a:noFill/>
            <a:miter lim="800000"/>
            <a:headEnd/>
            <a:tailEnd/>
          </a:ln>
        </p:spPr>
        <p:txBody>
          <a:bodyPr wrap="none" anchor="ctr"/>
          <a:lstStyle/>
          <a:p>
            <a:endParaRPr lang="ja-JP" altLang="en-US"/>
          </a:p>
        </p:txBody>
      </p:sp>
      <p:sp>
        <p:nvSpPr>
          <p:cNvPr id="327687" name="Line 8"/>
          <p:cNvSpPr>
            <a:spLocks noChangeShapeType="1"/>
          </p:cNvSpPr>
          <p:nvPr/>
        </p:nvSpPr>
        <p:spPr bwMode="auto">
          <a:xfrm>
            <a:off x="3424238" y="5068888"/>
            <a:ext cx="269875" cy="228600"/>
          </a:xfrm>
          <a:prstGeom prst="line">
            <a:avLst/>
          </a:prstGeom>
          <a:noFill/>
          <a:ln w="12700">
            <a:solidFill>
              <a:schemeClr val="tx1"/>
            </a:solidFill>
            <a:round/>
            <a:headEnd/>
            <a:tailEnd/>
          </a:ln>
        </p:spPr>
        <p:txBody>
          <a:bodyPr/>
          <a:lstStyle/>
          <a:p>
            <a:endParaRPr lang="ja-JP" altLang="en-US"/>
          </a:p>
        </p:txBody>
      </p:sp>
      <p:sp>
        <p:nvSpPr>
          <p:cNvPr id="327688" name="Line 9"/>
          <p:cNvSpPr>
            <a:spLocks noChangeShapeType="1"/>
          </p:cNvSpPr>
          <p:nvPr/>
        </p:nvSpPr>
        <p:spPr bwMode="auto">
          <a:xfrm>
            <a:off x="3559175" y="4840288"/>
            <a:ext cx="271463" cy="76200"/>
          </a:xfrm>
          <a:prstGeom prst="line">
            <a:avLst/>
          </a:prstGeom>
          <a:noFill/>
          <a:ln w="12700">
            <a:solidFill>
              <a:schemeClr val="tx1"/>
            </a:solidFill>
            <a:round/>
            <a:headEnd/>
            <a:tailEnd/>
          </a:ln>
        </p:spPr>
        <p:txBody>
          <a:bodyPr/>
          <a:lstStyle/>
          <a:p>
            <a:endParaRPr lang="ja-JP" altLang="en-US"/>
          </a:p>
        </p:txBody>
      </p:sp>
      <p:sp>
        <p:nvSpPr>
          <p:cNvPr id="327689" name="Line 10"/>
          <p:cNvSpPr>
            <a:spLocks noChangeShapeType="1"/>
          </p:cNvSpPr>
          <p:nvPr/>
        </p:nvSpPr>
        <p:spPr bwMode="auto">
          <a:xfrm flipV="1">
            <a:off x="3627438" y="4459288"/>
            <a:ext cx="203200" cy="76200"/>
          </a:xfrm>
          <a:prstGeom prst="line">
            <a:avLst/>
          </a:prstGeom>
          <a:noFill/>
          <a:ln w="12700">
            <a:solidFill>
              <a:schemeClr val="tx1"/>
            </a:solidFill>
            <a:round/>
            <a:headEnd/>
            <a:tailEnd/>
          </a:ln>
        </p:spPr>
        <p:txBody>
          <a:bodyPr/>
          <a:lstStyle/>
          <a:p>
            <a:endParaRPr lang="ja-JP" altLang="en-US"/>
          </a:p>
        </p:txBody>
      </p:sp>
      <p:sp>
        <p:nvSpPr>
          <p:cNvPr id="327690" name="Line 11"/>
          <p:cNvSpPr>
            <a:spLocks noChangeShapeType="1"/>
          </p:cNvSpPr>
          <p:nvPr/>
        </p:nvSpPr>
        <p:spPr bwMode="auto">
          <a:xfrm>
            <a:off x="3627438" y="4154488"/>
            <a:ext cx="203200" cy="76200"/>
          </a:xfrm>
          <a:prstGeom prst="line">
            <a:avLst/>
          </a:prstGeom>
          <a:noFill/>
          <a:ln w="12700">
            <a:solidFill>
              <a:schemeClr val="tx1"/>
            </a:solidFill>
            <a:round/>
            <a:headEnd/>
            <a:tailEnd/>
          </a:ln>
        </p:spPr>
        <p:txBody>
          <a:bodyPr/>
          <a:lstStyle/>
          <a:p>
            <a:endParaRPr lang="ja-JP" altLang="en-US"/>
          </a:p>
        </p:txBody>
      </p:sp>
      <p:sp>
        <p:nvSpPr>
          <p:cNvPr id="327691" name="Line 12"/>
          <p:cNvSpPr>
            <a:spLocks noChangeShapeType="1"/>
          </p:cNvSpPr>
          <p:nvPr/>
        </p:nvSpPr>
        <p:spPr bwMode="auto">
          <a:xfrm>
            <a:off x="3627438" y="3925888"/>
            <a:ext cx="338137" cy="0"/>
          </a:xfrm>
          <a:prstGeom prst="line">
            <a:avLst/>
          </a:prstGeom>
          <a:noFill/>
          <a:ln w="12700">
            <a:solidFill>
              <a:schemeClr val="tx1"/>
            </a:solidFill>
            <a:round/>
            <a:headEnd/>
            <a:tailEnd/>
          </a:ln>
        </p:spPr>
        <p:txBody>
          <a:bodyPr/>
          <a:lstStyle/>
          <a:p>
            <a:endParaRPr lang="ja-JP" altLang="en-US"/>
          </a:p>
        </p:txBody>
      </p:sp>
      <p:sp>
        <p:nvSpPr>
          <p:cNvPr id="327692" name="Line 13"/>
          <p:cNvSpPr>
            <a:spLocks noChangeShapeType="1"/>
          </p:cNvSpPr>
          <p:nvPr/>
        </p:nvSpPr>
        <p:spPr bwMode="auto">
          <a:xfrm flipV="1">
            <a:off x="3627438" y="3544888"/>
            <a:ext cx="269875" cy="152400"/>
          </a:xfrm>
          <a:prstGeom prst="line">
            <a:avLst/>
          </a:prstGeom>
          <a:noFill/>
          <a:ln w="12700">
            <a:solidFill>
              <a:schemeClr val="tx1"/>
            </a:solidFill>
            <a:round/>
            <a:headEnd/>
            <a:tailEnd/>
          </a:ln>
        </p:spPr>
        <p:txBody>
          <a:bodyPr/>
          <a:lstStyle/>
          <a:p>
            <a:endParaRPr lang="ja-JP" altLang="en-US"/>
          </a:p>
        </p:txBody>
      </p:sp>
      <p:sp>
        <p:nvSpPr>
          <p:cNvPr id="327693" name="Line 14"/>
          <p:cNvSpPr>
            <a:spLocks noChangeShapeType="1"/>
          </p:cNvSpPr>
          <p:nvPr/>
        </p:nvSpPr>
        <p:spPr bwMode="auto">
          <a:xfrm>
            <a:off x="3492500" y="3392488"/>
            <a:ext cx="201613" cy="76200"/>
          </a:xfrm>
          <a:prstGeom prst="line">
            <a:avLst/>
          </a:prstGeom>
          <a:noFill/>
          <a:ln w="12700">
            <a:solidFill>
              <a:schemeClr val="tx1"/>
            </a:solidFill>
            <a:round/>
            <a:headEnd/>
            <a:tailEnd/>
          </a:ln>
        </p:spPr>
        <p:txBody>
          <a:bodyPr/>
          <a:lstStyle/>
          <a:p>
            <a:endParaRPr lang="ja-JP" altLang="en-US"/>
          </a:p>
        </p:txBody>
      </p:sp>
      <p:sp>
        <p:nvSpPr>
          <p:cNvPr id="327694" name="Line 15"/>
          <p:cNvSpPr>
            <a:spLocks noChangeShapeType="1"/>
          </p:cNvSpPr>
          <p:nvPr/>
        </p:nvSpPr>
        <p:spPr bwMode="auto">
          <a:xfrm>
            <a:off x="3492500" y="3163888"/>
            <a:ext cx="338138" cy="0"/>
          </a:xfrm>
          <a:prstGeom prst="line">
            <a:avLst/>
          </a:prstGeom>
          <a:noFill/>
          <a:ln w="12700">
            <a:solidFill>
              <a:schemeClr val="tx1"/>
            </a:solidFill>
            <a:round/>
            <a:headEnd/>
            <a:tailEnd/>
          </a:ln>
        </p:spPr>
        <p:txBody>
          <a:bodyPr/>
          <a:lstStyle/>
          <a:p>
            <a:endParaRPr lang="ja-JP" altLang="en-US"/>
          </a:p>
        </p:txBody>
      </p:sp>
      <p:sp>
        <p:nvSpPr>
          <p:cNvPr id="327695" name="Line 16"/>
          <p:cNvSpPr>
            <a:spLocks noChangeShapeType="1"/>
          </p:cNvSpPr>
          <p:nvPr/>
        </p:nvSpPr>
        <p:spPr bwMode="auto">
          <a:xfrm flipV="1">
            <a:off x="3492500" y="2782888"/>
            <a:ext cx="269875" cy="152400"/>
          </a:xfrm>
          <a:prstGeom prst="line">
            <a:avLst/>
          </a:prstGeom>
          <a:noFill/>
          <a:ln w="12700">
            <a:solidFill>
              <a:schemeClr val="tx1"/>
            </a:solidFill>
            <a:round/>
            <a:headEnd/>
            <a:tailEnd/>
          </a:ln>
        </p:spPr>
        <p:txBody>
          <a:bodyPr/>
          <a:lstStyle/>
          <a:p>
            <a:endParaRPr lang="ja-JP" altLang="en-US"/>
          </a:p>
        </p:txBody>
      </p:sp>
      <p:sp>
        <p:nvSpPr>
          <p:cNvPr id="327696" name="Oval 17"/>
          <p:cNvSpPr>
            <a:spLocks noChangeArrowheads="1"/>
          </p:cNvSpPr>
          <p:nvPr/>
        </p:nvSpPr>
        <p:spPr bwMode="auto">
          <a:xfrm>
            <a:off x="5997575" y="2935288"/>
            <a:ext cx="1423988" cy="2286000"/>
          </a:xfrm>
          <a:prstGeom prst="ellipse">
            <a:avLst/>
          </a:prstGeom>
          <a:solidFill>
            <a:srgbClr val="00FF00"/>
          </a:solidFill>
          <a:ln w="12700">
            <a:noFill/>
            <a:round/>
            <a:headEnd/>
            <a:tailEnd/>
          </a:ln>
        </p:spPr>
        <p:txBody>
          <a:bodyPr wrap="none" anchor="ctr"/>
          <a:lstStyle/>
          <a:p>
            <a:endParaRPr lang="ja-JP" altLang="en-US"/>
          </a:p>
        </p:txBody>
      </p:sp>
      <p:sp>
        <p:nvSpPr>
          <p:cNvPr id="327697" name="Rectangle 18"/>
          <p:cNvSpPr>
            <a:spLocks noChangeArrowheads="1"/>
          </p:cNvSpPr>
          <p:nvPr/>
        </p:nvSpPr>
        <p:spPr bwMode="auto">
          <a:xfrm>
            <a:off x="5726113" y="3621088"/>
            <a:ext cx="814387" cy="685800"/>
          </a:xfrm>
          <a:prstGeom prst="rect">
            <a:avLst/>
          </a:prstGeom>
          <a:solidFill>
            <a:srgbClr val="00FF00"/>
          </a:solidFill>
          <a:ln w="12700">
            <a:noFill/>
            <a:miter lim="800000"/>
            <a:headEnd/>
            <a:tailEnd/>
          </a:ln>
        </p:spPr>
        <p:txBody>
          <a:bodyPr wrap="none" anchor="ctr"/>
          <a:lstStyle/>
          <a:p>
            <a:endParaRPr lang="ja-JP" altLang="en-US"/>
          </a:p>
        </p:txBody>
      </p:sp>
      <p:sp>
        <p:nvSpPr>
          <p:cNvPr id="327698" name="AutoShape 19"/>
          <p:cNvSpPr>
            <a:spLocks noChangeArrowheads="1"/>
          </p:cNvSpPr>
          <p:nvPr/>
        </p:nvSpPr>
        <p:spPr bwMode="auto">
          <a:xfrm>
            <a:off x="7013575" y="3697288"/>
            <a:ext cx="609600" cy="533400"/>
          </a:xfrm>
          <a:prstGeom prst="chevron">
            <a:avLst>
              <a:gd name="adj" fmla="val 28571"/>
            </a:avLst>
          </a:prstGeom>
          <a:solidFill>
            <a:srgbClr val="000066"/>
          </a:solidFill>
          <a:ln w="12700">
            <a:noFill/>
            <a:miter lim="800000"/>
            <a:headEnd/>
            <a:tailEnd/>
          </a:ln>
        </p:spPr>
        <p:txBody>
          <a:bodyPr wrap="none" anchor="ctr"/>
          <a:lstStyle/>
          <a:p>
            <a:endParaRPr lang="ja-JP" altLang="en-US"/>
          </a:p>
        </p:txBody>
      </p:sp>
      <p:sp>
        <p:nvSpPr>
          <p:cNvPr id="165908" name="AutoShape 20"/>
          <p:cNvSpPr>
            <a:spLocks noChangeArrowheads="1"/>
          </p:cNvSpPr>
          <p:nvPr/>
        </p:nvSpPr>
        <p:spPr bwMode="auto">
          <a:xfrm>
            <a:off x="4305300" y="3544888"/>
            <a:ext cx="1084263" cy="990600"/>
          </a:xfrm>
          <a:prstGeom prst="rightArrow">
            <a:avLst>
              <a:gd name="adj1" fmla="val 50000"/>
              <a:gd name="adj2" fmla="val 27364"/>
            </a:avLst>
          </a:prstGeom>
          <a:gradFill rotWithShape="0">
            <a:gsLst>
              <a:gs pos="0">
                <a:schemeClr val="accent1">
                  <a:gamma/>
                  <a:shade val="46275"/>
                  <a:invGamma/>
                </a:schemeClr>
              </a:gs>
              <a:gs pos="100000">
                <a:schemeClr val="accent1"/>
              </a:gs>
            </a:gsLst>
            <a:lin ang="0" scaled="1"/>
          </a:gradFill>
          <a:ln w="12700">
            <a:noFill/>
            <a:miter lim="800000"/>
            <a:headEnd/>
            <a:tailEnd/>
          </a:ln>
          <a:effectLst/>
        </p:spPr>
        <p:txBody>
          <a:bodyPr wrap="none" anchor="ctr"/>
          <a:lstStyle/>
          <a:p>
            <a:pPr>
              <a:defRPr/>
            </a:pPr>
            <a:endParaRPr lang="ja-JP" altLang="en-US"/>
          </a:p>
        </p:txBody>
      </p:sp>
      <p:sp>
        <p:nvSpPr>
          <p:cNvPr id="327700" name="Text Box 21"/>
          <p:cNvSpPr txBox="1">
            <a:spLocks noChangeArrowheads="1"/>
          </p:cNvSpPr>
          <p:nvPr/>
        </p:nvSpPr>
        <p:spPr bwMode="auto">
          <a:xfrm>
            <a:off x="5264150" y="5983288"/>
            <a:ext cx="3395663" cy="404812"/>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2200" b="1">
                <a:latin typeface="Times New Roman" pitchFamily="18" charset="0"/>
              </a:rPr>
              <a:t>奈良女子大学　高橋裕子</a:t>
            </a:r>
          </a:p>
        </p:txBody>
      </p:sp>
      <p:sp>
        <p:nvSpPr>
          <p:cNvPr id="165910" name="Text Box 22"/>
          <p:cNvSpPr txBox="1">
            <a:spLocks noChangeArrowheads="1"/>
          </p:cNvSpPr>
          <p:nvPr/>
        </p:nvSpPr>
        <p:spPr bwMode="auto">
          <a:xfrm>
            <a:off x="250825" y="3619500"/>
            <a:ext cx="8575675" cy="619125"/>
          </a:xfrm>
          <a:prstGeom prst="rect">
            <a:avLst/>
          </a:prstGeom>
          <a:noFill/>
          <a:ln w="22225">
            <a:noFill/>
            <a:miter lim="800000"/>
            <a:headEnd/>
            <a:tailEnd/>
          </a:ln>
        </p:spPr>
        <p:txBody>
          <a:bodyPr lIns="82058" tIns="41029" rIns="82058" bIns="41029">
            <a:spAutoFit/>
          </a:bodyPr>
          <a:lstStyle/>
          <a:p>
            <a:pPr defTabSz="820738">
              <a:spcBef>
                <a:spcPct val="50000"/>
              </a:spcBef>
            </a:pPr>
            <a:r>
              <a:rPr lang="ja-JP" altLang="en-US" sz="3600" b="1">
                <a:latin typeface="Times New Roman" pitchFamily="18" charset="0"/>
              </a:rPr>
              <a:t>どのくらいの期間がかかると思いますか？</a:t>
            </a:r>
          </a:p>
        </p:txBody>
      </p:sp>
      <p:sp>
        <p:nvSpPr>
          <p:cNvPr id="165911" name="Rectangle 23"/>
          <p:cNvSpPr>
            <a:spLocks noChangeArrowheads="1"/>
          </p:cNvSpPr>
          <p:nvPr/>
        </p:nvSpPr>
        <p:spPr bwMode="auto">
          <a:xfrm>
            <a:off x="2411413" y="3209925"/>
            <a:ext cx="4648200" cy="1990725"/>
          </a:xfrm>
          <a:prstGeom prst="rect">
            <a:avLst/>
          </a:prstGeom>
          <a:solidFill>
            <a:srgbClr val="FF99CC"/>
          </a:solidFill>
          <a:ln w="12700">
            <a:noFill/>
            <a:miter lim="800000"/>
            <a:headEnd/>
            <a:tailEnd/>
          </a:ln>
        </p:spPr>
        <p:txBody>
          <a:bodyPr lIns="82058" tIns="41029" rIns="82058" bIns="41029">
            <a:spAutoFit/>
          </a:bodyPr>
          <a:lstStyle/>
          <a:p>
            <a:pPr defTabSz="820738"/>
            <a:r>
              <a:rPr lang="en-US" altLang="ja-JP" sz="12700" b="1">
                <a:latin typeface="ＭＳ ゴシック" pitchFamily="49" charset="-128"/>
                <a:ea typeface="ＭＳ ゴシック" pitchFamily="49" charset="-128"/>
              </a:rPr>
              <a:t>3</a:t>
            </a:r>
            <a:r>
              <a:rPr lang="ja-JP" altLang="en-US" sz="12700" b="1">
                <a:latin typeface="ＭＳ ゴシック" pitchFamily="49" charset="-128"/>
                <a:ea typeface="ＭＳ ゴシック" pitchFamily="49" charset="-128"/>
              </a:rPr>
              <a:t>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10" grpId="0"/>
      <p:bldP spid="1659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idx="4294967295"/>
          </p:nvPr>
        </p:nvSpPr>
        <p:spPr/>
        <p:txBody>
          <a:bodyPr lIns="91429" tIns="45714" rIns="91429" bIns="45714" anchor="t"/>
          <a:lstStyle/>
          <a:p>
            <a:pPr eaLnBrk="1" hangingPunct="1"/>
            <a:r>
              <a:rPr lang="ja-JP" altLang="en-US" sz="6000" b="1" smtClean="0"/>
              <a:t>健康増進法第</a:t>
            </a:r>
            <a:r>
              <a:rPr lang="en-US" altLang="ja-JP" sz="6000" b="1" smtClean="0"/>
              <a:t>25</a:t>
            </a:r>
            <a:r>
              <a:rPr lang="ja-JP" altLang="en-US" sz="6000" b="1" smtClean="0"/>
              <a:t>条</a:t>
            </a:r>
            <a:endParaRPr lang="ja-JP" altLang="en-US" sz="6000" smtClean="0"/>
          </a:p>
        </p:txBody>
      </p:sp>
      <p:sp>
        <p:nvSpPr>
          <p:cNvPr id="328706" name="Rectangle 3"/>
          <p:cNvSpPr>
            <a:spLocks noChangeArrowheads="1"/>
          </p:cNvSpPr>
          <p:nvPr/>
        </p:nvSpPr>
        <p:spPr bwMode="auto">
          <a:xfrm>
            <a:off x="623888" y="1949450"/>
            <a:ext cx="8001000" cy="4419600"/>
          </a:xfrm>
          <a:prstGeom prst="rect">
            <a:avLst/>
          </a:prstGeom>
          <a:noFill/>
          <a:ln w="9525">
            <a:noFill/>
            <a:miter lim="800000"/>
            <a:headEnd/>
            <a:tailEnd/>
          </a:ln>
        </p:spPr>
        <p:txBody>
          <a:bodyPr lIns="91429" tIns="45714" rIns="91429" bIns="45714"/>
          <a:lstStyle/>
          <a:p>
            <a:pPr>
              <a:lnSpc>
                <a:spcPct val="90000"/>
              </a:lnSpc>
              <a:spcBef>
                <a:spcPct val="20000"/>
              </a:spcBef>
              <a:buClr>
                <a:schemeClr val="folHlink"/>
              </a:buClr>
              <a:buSzPct val="60000"/>
              <a:buFont typeface="Wingdings" pitchFamily="2" charset="2"/>
              <a:buNone/>
            </a:pPr>
            <a:r>
              <a:rPr lang="ja-JP" altLang="en-US" sz="3300" b="1">
                <a:latin typeface="ＭＳ ゴシック" pitchFamily="49" charset="-128"/>
                <a:ea typeface="ＭＳ ゴシック" pitchFamily="49" charset="-128"/>
              </a:rPr>
              <a:t>第五章第二節　</a:t>
            </a:r>
            <a:r>
              <a:rPr lang="ja-JP" altLang="en-US" sz="3500" b="1">
                <a:latin typeface="ＭＳ ゴシック" pitchFamily="49" charset="-128"/>
                <a:ea typeface="ＭＳ ゴシック" pitchFamily="49" charset="-128"/>
              </a:rPr>
              <a:t>受動喫煙の防止</a:t>
            </a:r>
          </a:p>
          <a:p>
            <a:pPr>
              <a:lnSpc>
                <a:spcPct val="90000"/>
              </a:lnSpc>
              <a:spcBef>
                <a:spcPct val="20000"/>
              </a:spcBef>
              <a:buClr>
                <a:schemeClr val="folHlink"/>
              </a:buClr>
              <a:buSzPct val="60000"/>
              <a:buFont typeface="Wingdings" pitchFamily="2" charset="2"/>
              <a:buNone/>
            </a:pPr>
            <a:r>
              <a:rPr lang="ja-JP" altLang="en-US" sz="3300" b="1">
                <a:latin typeface="ＭＳ ゴシック" pitchFamily="49" charset="-128"/>
                <a:ea typeface="ＭＳ ゴシック" pitchFamily="49" charset="-128"/>
              </a:rPr>
              <a:t>第二十五条　学校、体育館、病院、劇場、観覧場、集会場、展示場、百貨店、事務所、</a:t>
            </a:r>
            <a:r>
              <a:rPr lang="ja-JP" altLang="en-US" sz="3500" b="1">
                <a:latin typeface="ＭＳ ゴシック" pitchFamily="49" charset="-128"/>
                <a:ea typeface="ＭＳ ゴシック" pitchFamily="49" charset="-128"/>
              </a:rPr>
              <a:t>官公庁施設</a:t>
            </a:r>
            <a:r>
              <a:rPr lang="ja-JP" altLang="en-US" sz="3300" b="1">
                <a:latin typeface="ＭＳ ゴシック" pitchFamily="49" charset="-128"/>
                <a:ea typeface="ＭＳ ゴシック" pitchFamily="49" charset="-128"/>
              </a:rPr>
              <a:t>、飲食店その他の多数の者が利用する</a:t>
            </a:r>
            <a:r>
              <a:rPr lang="ja-JP" altLang="en-US" sz="3300" b="1">
                <a:solidFill>
                  <a:srgbClr val="FF0000"/>
                </a:solidFill>
                <a:latin typeface="ＭＳ ゴシック" pitchFamily="49" charset="-128"/>
                <a:ea typeface="ＭＳ ゴシック" pitchFamily="49" charset="-128"/>
              </a:rPr>
              <a:t>施設を管理する者</a:t>
            </a:r>
            <a:r>
              <a:rPr lang="ja-JP" altLang="en-US" sz="3300" b="1">
                <a:latin typeface="ＭＳ ゴシック" pitchFamily="49" charset="-128"/>
                <a:ea typeface="ＭＳ ゴシック" pitchFamily="49" charset="-128"/>
              </a:rPr>
              <a:t>は、これらを利用する者について、受動喫煙（室内又はこれに準ずる環境において、他人のたばこの煙を吸わされることをいう。）を防止するために必要な措置を講ずるように努めなければならない。</a:t>
            </a:r>
          </a:p>
          <a:p>
            <a:pPr>
              <a:lnSpc>
                <a:spcPct val="90000"/>
              </a:lnSpc>
              <a:spcBef>
                <a:spcPct val="20000"/>
              </a:spcBef>
              <a:buClr>
                <a:schemeClr val="folHlink"/>
              </a:buClr>
              <a:buSzPct val="60000"/>
              <a:buFont typeface="Wingdings" pitchFamily="2" charset="2"/>
              <a:buNone/>
            </a:pPr>
            <a:endParaRPr lang="en-US" altLang="ja-JP" sz="3300" b="1">
              <a:latin typeface="ＭＳ ゴシック" pitchFamily="49" charset="-128"/>
              <a:ea typeface="ＭＳ ゴシック" pitchFamily="49" charset="-128"/>
            </a:endParaRPr>
          </a:p>
        </p:txBody>
      </p:sp>
      <p:sp>
        <p:nvSpPr>
          <p:cNvPr id="328707" name="Text Box 4"/>
          <p:cNvSpPr txBox="1">
            <a:spLocks noChangeArrowheads="1"/>
          </p:cNvSpPr>
          <p:nvPr/>
        </p:nvSpPr>
        <p:spPr bwMode="auto">
          <a:xfrm>
            <a:off x="415925" y="1277938"/>
            <a:ext cx="7267575" cy="452437"/>
          </a:xfrm>
          <a:prstGeom prst="rect">
            <a:avLst/>
          </a:prstGeom>
          <a:noFill/>
          <a:ln w="9525">
            <a:noFill/>
            <a:miter lim="800000"/>
            <a:headEnd/>
            <a:tailEnd/>
          </a:ln>
        </p:spPr>
        <p:txBody>
          <a:bodyPr wrap="none" lIns="91429" tIns="45714" rIns="91429" bIns="45714">
            <a:spAutoFit/>
          </a:bodyPr>
          <a:lstStyle/>
          <a:p>
            <a:r>
              <a:rPr lang="ja-JP" altLang="en-US" sz="2000" b="1">
                <a:latin typeface="ＭＳ ゴシック" pitchFamily="49" charset="-128"/>
                <a:ea typeface="ＭＳ ゴシック" pitchFamily="49" charset="-128"/>
              </a:rPr>
              <a:t>（</a:t>
            </a:r>
            <a:r>
              <a:rPr lang="en-US" altLang="ja-JP" sz="2000" b="1">
                <a:latin typeface="ＭＳ ゴシック" pitchFamily="49" charset="-128"/>
                <a:ea typeface="ＭＳ ゴシック" pitchFamily="49" charset="-128"/>
              </a:rPr>
              <a:t>2002</a:t>
            </a:r>
            <a:r>
              <a:rPr lang="ja-JP" altLang="en-US" sz="2000" b="1">
                <a:latin typeface="ＭＳ ゴシック" pitchFamily="49" charset="-128"/>
                <a:ea typeface="ＭＳ ゴシック" pitchFamily="49" charset="-128"/>
              </a:rPr>
              <a:t>年</a:t>
            </a:r>
            <a:r>
              <a:rPr lang="en-US" altLang="ja-JP" sz="2000" b="1">
                <a:latin typeface="ＭＳ ゴシック" pitchFamily="49" charset="-128"/>
                <a:ea typeface="ＭＳ ゴシック" pitchFamily="49" charset="-128"/>
              </a:rPr>
              <a:t>7</a:t>
            </a:r>
            <a:r>
              <a:rPr lang="ja-JP" altLang="en-US" sz="2000" b="1">
                <a:latin typeface="ＭＳ ゴシック" pitchFamily="49" charset="-128"/>
                <a:ea typeface="ＭＳ ゴシック" pitchFamily="49" charset="-128"/>
              </a:rPr>
              <a:t>月</a:t>
            </a:r>
            <a:r>
              <a:rPr lang="en-US" altLang="ja-JP" sz="2000" b="1">
                <a:latin typeface="ＭＳ ゴシック" pitchFamily="49" charset="-128"/>
                <a:ea typeface="ＭＳ ゴシック" pitchFamily="49" charset="-128"/>
              </a:rPr>
              <a:t>26</a:t>
            </a:r>
            <a:r>
              <a:rPr lang="ja-JP" altLang="en-US" sz="2000" b="1">
                <a:latin typeface="ＭＳ ゴシック" pitchFamily="49" charset="-128"/>
                <a:ea typeface="ＭＳ ゴシック" pitchFamily="49" charset="-128"/>
              </a:rPr>
              <a:t>日可決成立。</a:t>
            </a:r>
            <a:r>
              <a:rPr lang="en-US" altLang="ja-JP" sz="2000" b="1">
                <a:latin typeface="ＭＳ ゴシック" pitchFamily="49" charset="-128"/>
                <a:ea typeface="ＭＳ ゴシック" pitchFamily="49" charset="-128"/>
              </a:rPr>
              <a:t>8</a:t>
            </a:r>
            <a:r>
              <a:rPr lang="ja-JP" altLang="en-US" sz="2000" b="1">
                <a:latin typeface="ＭＳ ゴシック" pitchFamily="49" charset="-128"/>
                <a:ea typeface="ＭＳ ゴシック" pitchFamily="49" charset="-128"/>
              </a:rPr>
              <a:t>月</a:t>
            </a:r>
            <a:r>
              <a:rPr lang="en-US" altLang="ja-JP" sz="2000" b="1">
                <a:latin typeface="ＭＳ ゴシック" pitchFamily="49" charset="-128"/>
                <a:ea typeface="ＭＳ ゴシック" pitchFamily="49" charset="-128"/>
              </a:rPr>
              <a:t>2</a:t>
            </a:r>
            <a:r>
              <a:rPr lang="ja-JP" altLang="en-US" sz="2000" b="1">
                <a:latin typeface="ＭＳ ゴシック" pitchFamily="49" charset="-128"/>
                <a:ea typeface="ＭＳ ゴシック" pitchFamily="49" charset="-128"/>
              </a:rPr>
              <a:t>日公布。</a:t>
            </a:r>
            <a:r>
              <a:rPr lang="en-US" altLang="ja-JP" sz="2000" b="1">
                <a:latin typeface="ＭＳ ゴシック" pitchFamily="49" charset="-128"/>
                <a:ea typeface="ＭＳ ゴシック" pitchFamily="49" charset="-128"/>
              </a:rPr>
              <a:t>2003</a:t>
            </a:r>
            <a:r>
              <a:rPr lang="ja-JP" altLang="en-US" sz="2000" b="1">
                <a:latin typeface="ＭＳ ゴシック" pitchFamily="49" charset="-128"/>
                <a:ea typeface="ＭＳ ゴシック" pitchFamily="49" charset="-128"/>
              </a:rPr>
              <a:t>年</a:t>
            </a:r>
            <a:r>
              <a:rPr lang="en-US" altLang="ja-JP" sz="2000" b="1">
                <a:latin typeface="ＭＳ ゴシック" pitchFamily="49" charset="-128"/>
                <a:ea typeface="ＭＳ ゴシック" pitchFamily="49" charset="-128"/>
              </a:rPr>
              <a:t>5</a:t>
            </a:r>
            <a:r>
              <a:rPr lang="ja-JP" altLang="en-US" sz="2000" b="1">
                <a:latin typeface="ＭＳ ゴシック" pitchFamily="49" charset="-128"/>
                <a:ea typeface="ＭＳ ゴシック" pitchFamily="49" charset="-128"/>
              </a:rPr>
              <a:t>月</a:t>
            </a:r>
            <a:r>
              <a:rPr lang="en-US" altLang="ja-JP" sz="2000" b="1">
                <a:latin typeface="ＭＳ ゴシック" pitchFamily="49" charset="-128"/>
                <a:ea typeface="ＭＳ ゴシック" pitchFamily="49" charset="-128"/>
              </a:rPr>
              <a:t>1</a:t>
            </a:r>
            <a:r>
              <a:rPr lang="ja-JP" altLang="en-US" sz="2000" b="1">
                <a:latin typeface="ＭＳ ゴシック" pitchFamily="49" charset="-128"/>
                <a:ea typeface="ＭＳ ゴシック" pitchFamily="49" charset="-128"/>
              </a:rPr>
              <a:t>日施行）</a:t>
            </a:r>
            <a:r>
              <a:rPr lang="ja-JP" altLang="en-US" sz="2400">
                <a:latin typeface="Tahoma" pitchFamily="34" charset="0"/>
              </a:rPr>
              <a:t> </a:t>
            </a:r>
          </a:p>
        </p:txBody>
      </p:sp>
      <p:sp>
        <p:nvSpPr>
          <p:cNvPr id="166917" name="Text Box 5"/>
          <p:cNvSpPr txBox="1">
            <a:spLocks noChangeArrowheads="1"/>
          </p:cNvSpPr>
          <p:nvPr/>
        </p:nvSpPr>
        <p:spPr bwMode="auto">
          <a:xfrm>
            <a:off x="447675" y="887413"/>
            <a:ext cx="8378825" cy="4822825"/>
          </a:xfrm>
          <a:prstGeom prst="rect">
            <a:avLst/>
          </a:prstGeom>
          <a:solidFill>
            <a:schemeClr val="accent1"/>
          </a:solidFill>
          <a:ln w="22225">
            <a:noFill/>
            <a:miter lim="800000"/>
            <a:headEnd/>
            <a:tailEnd/>
          </a:ln>
        </p:spPr>
        <p:txBody>
          <a:bodyPr lIns="82058" tIns="41029" rIns="82058" bIns="41029">
            <a:spAutoFit/>
          </a:bodyPr>
          <a:lstStyle/>
          <a:p>
            <a:pPr defTabSz="820738">
              <a:spcBef>
                <a:spcPct val="50000"/>
              </a:spcBef>
            </a:pPr>
            <a:r>
              <a:rPr lang="ja-JP" altLang="en-US" sz="9500" b="1">
                <a:latin typeface="Times New Roman" pitchFamily="18" charset="0"/>
              </a:rPr>
              <a:t>吸いにくい環境</a:t>
            </a:r>
          </a:p>
          <a:p>
            <a:pPr defTabSz="820738">
              <a:spcBef>
                <a:spcPct val="50000"/>
              </a:spcBef>
            </a:pPr>
            <a:r>
              <a:rPr lang="ja-JP" altLang="en-US" sz="7200" b="1">
                <a:latin typeface="Times New Roman" pitchFamily="18" charset="0"/>
              </a:rPr>
              <a:t>→禁煙する気になる</a:t>
            </a:r>
          </a:p>
          <a:p>
            <a:pPr defTabSz="820738">
              <a:spcBef>
                <a:spcPct val="50000"/>
              </a:spcBef>
            </a:pPr>
            <a:r>
              <a:rPr lang="ja-JP" altLang="en-US" sz="7200" b="1">
                <a:latin typeface="Times New Roman" pitchFamily="18" charset="0"/>
              </a:rPr>
              <a:t>→禁煙を続けられる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a:xfrm>
            <a:off x="0" y="0"/>
            <a:ext cx="9144000" cy="1166813"/>
          </a:xfrm>
        </p:spPr>
        <p:txBody>
          <a:bodyPr/>
          <a:lstStyle/>
          <a:p>
            <a:pPr eaLnBrk="1" hangingPunct="1"/>
            <a:r>
              <a:rPr lang="ja-JP" altLang="en-US" sz="5400" b="1" smtClean="0"/>
              <a:t>神奈川県公共的施設禁煙条例</a:t>
            </a:r>
          </a:p>
        </p:txBody>
      </p:sp>
      <p:sp>
        <p:nvSpPr>
          <p:cNvPr id="167939" name="Rectangle 3"/>
          <p:cNvSpPr>
            <a:spLocks noGrp="1" noChangeArrowheads="1"/>
          </p:cNvSpPr>
          <p:nvPr>
            <p:ph type="body" idx="1"/>
          </p:nvPr>
        </p:nvSpPr>
        <p:spPr>
          <a:xfrm>
            <a:off x="185738" y="1397000"/>
            <a:ext cx="8707437" cy="4494213"/>
          </a:xfrm>
        </p:spPr>
        <p:txBody>
          <a:bodyPr/>
          <a:lstStyle/>
          <a:p>
            <a:pPr eaLnBrk="1" hangingPunct="1"/>
            <a:r>
              <a:rPr lang="ja-JP" altLang="en-US" sz="4400" b="1" smtClean="0"/>
              <a:t>役所、学校、病院、レストラン、遊技場など不特定多数の人が利用する施設は全部禁煙が原則</a:t>
            </a:r>
          </a:p>
          <a:p>
            <a:pPr eaLnBrk="1" hangingPunct="1"/>
            <a:endParaRPr lang="ja-JP" altLang="en-US" sz="4400" b="1" smtClean="0"/>
          </a:p>
          <a:p>
            <a:pPr eaLnBrk="1" hangingPunct="1"/>
            <a:r>
              <a:rPr lang="ja-JP" altLang="en-US" sz="4400" b="1" smtClean="0"/>
              <a:t>受動喫煙を受けたら、苦情を言ってください！</a:t>
            </a:r>
          </a:p>
        </p:txBody>
      </p:sp>
      <p:pic>
        <p:nvPicPr>
          <p:cNvPr id="167940" name="Picture 4" descr="神奈川条例 - 09"/>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7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6" name="Rectangle 4"/>
          <p:cNvSpPr>
            <a:spLocks noGrp="1" noChangeArrowheads="1"/>
          </p:cNvSpPr>
          <p:nvPr>
            <p:ph type="title"/>
          </p:nvPr>
        </p:nvSpPr>
        <p:spPr>
          <a:xfrm>
            <a:off x="0" y="2636838"/>
            <a:ext cx="9144000" cy="1143000"/>
          </a:xfrm>
        </p:spPr>
        <p:txBody>
          <a:bodyPr/>
          <a:lstStyle/>
          <a:p>
            <a:r>
              <a:rPr lang="ja-JP" altLang="en-US" sz="9600" b="1" smtClean="0"/>
              <a:t>県内の</a:t>
            </a:r>
            <a:br>
              <a:rPr lang="ja-JP" altLang="en-US" sz="9600" b="1" smtClean="0"/>
            </a:br>
            <a:r>
              <a:rPr lang="ja-JP" altLang="en-US" sz="11700" b="1" smtClean="0"/>
              <a:t>医療系大学</a:t>
            </a:r>
            <a:r>
              <a:rPr lang="ja-JP" altLang="en-US" sz="9600" b="1" smtClean="0"/>
              <a:t>は</a:t>
            </a:r>
            <a:r>
              <a:rPr lang="ja-JP" altLang="en-US" sz="12900" b="1" smtClean="0">
                <a:solidFill>
                  <a:srgbClr val="FF0000"/>
                </a:solidFill>
              </a:rPr>
              <a:t>敷地内禁煙</a:t>
            </a:r>
            <a:r>
              <a:rPr lang="ja-JP" altLang="en-US" sz="9600" b="1" smtClean="0"/>
              <a:t/>
            </a:r>
            <a:br>
              <a:rPr lang="ja-JP" altLang="en-US" sz="9600" b="1" smtClean="0"/>
            </a:br>
            <a:r>
              <a:rPr lang="ja-JP" altLang="en-US" sz="6000" b="1" smtClean="0"/>
              <a:t>が主流になりつつあります。</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673100"/>
            <a:ext cx="9144000" cy="1143000"/>
          </a:xfrm>
        </p:spPr>
        <p:txBody>
          <a:bodyPr/>
          <a:lstStyle/>
          <a:p>
            <a:pPr eaLnBrk="1" hangingPunct="1"/>
            <a:r>
              <a:rPr lang="ja-JP" altLang="en-US" sz="6000" b="1" smtClean="0"/>
              <a:t>タバコ対策すぐできること</a:t>
            </a:r>
          </a:p>
        </p:txBody>
      </p:sp>
      <p:sp>
        <p:nvSpPr>
          <p:cNvPr id="168963" name="Rectangle 3"/>
          <p:cNvSpPr>
            <a:spLocks noChangeArrowheads="1"/>
          </p:cNvSpPr>
          <p:nvPr/>
        </p:nvSpPr>
        <p:spPr bwMode="auto">
          <a:xfrm>
            <a:off x="762000" y="2151063"/>
            <a:ext cx="7758113" cy="673100"/>
          </a:xfrm>
          <a:prstGeom prst="rect">
            <a:avLst/>
          </a:prstGeom>
          <a:noFill/>
          <a:ln w="9525">
            <a:noFill/>
            <a:miter lim="800000"/>
            <a:headEnd/>
            <a:tailEnd/>
          </a:ln>
        </p:spPr>
        <p:txBody>
          <a:bodyPr lIns="82058" tIns="41029" rIns="82058" bIns="41029"/>
          <a:lstStyle/>
          <a:p>
            <a:pPr>
              <a:spcBef>
                <a:spcPct val="20000"/>
              </a:spcBef>
            </a:pPr>
            <a:r>
              <a:rPr lang="ja-JP" altLang="en-US" sz="4000" b="1"/>
              <a:t>タバコの臭いを感じたら、苦情をいってください。</a:t>
            </a:r>
            <a:br>
              <a:rPr lang="ja-JP" altLang="en-US" sz="4000" b="1"/>
            </a:br>
            <a:endParaRPr lang="ja-JP" altLang="en-US" sz="4000" b="1"/>
          </a:p>
          <a:p>
            <a:pPr>
              <a:spcBef>
                <a:spcPct val="20000"/>
              </a:spcBef>
            </a:pPr>
            <a:r>
              <a:rPr lang="ja-JP" altLang="en-US" sz="4000" b="1"/>
              <a:t>大切な人に愛情を持って、禁煙を勧めてください。</a:t>
            </a:r>
          </a:p>
        </p:txBody>
      </p:sp>
      <p:sp>
        <p:nvSpPr>
          <p:cNvPr id="168964" name="Rectangle 4"/>
          <p:cNvSpPr>
            <a:spLocks noChangeArrowheads="1"/>
          </p:cNvSpPr>
          <p:nvPr/>
        </p:nvSpPr>
        <p:spPr bwMode="auto">
          <a:xfrm>
            <a:off x="841375" y="5462588"/>
            <a:ext cx="7758113" cy="673100"/>
          </a:xfrm>
          <a:prstGeom prst="rect">
            <a:avLst/>
          </a:prstGeom>
          <a:noFill/>
          <a:ln w="9525">
            <a:noFill/>
            <a:miter lim="800000"/>
            <a:headEnd/>
            <a:tailEnd/>
          </a:ln>
        </p:spPr>
        <p:txBody>
          <a:bodyPr lIns="82058" tIns="41029" rIns="82058" bIns="41029"/>
          <a:lstStyle/>
          <a:p>
            <a:pPr>
              <a:spcBef>
                <a:spcPct val="20000"/>
              </a:spcBef>
            </a:pPr>
            <a:r>
              <a:rPr lang="ja-JP" altLang="en-US" sz="4000" b="1"/>
              <a:t>真実を知り、語ってください。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8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8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p:bldP spid="16896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ChangeArrowheads="1"/>
          </p:cNvSpPr>
          <p:nvPr>
            <p:ph type="title"/>
          </p:nvPr>
        </p:nvSpPr>
        <p:spPr>
          <a:xfrm>
            <a:off x="0" y="2730500"/>
            <a:ext cx="9144000" cy="1166813"/>
          </a:xfrm>
        </p:spPr>
        <p:txBody>
          <a:bodyPr/>
          <a:lstStyle/>
          <a:p>
            <a:pPr eaLnBrk="1" hangingPunct="1"/>
            <a:r>
              <a:rPr lang="ja-JP" altLang="en-US" sz="11700" b="1" smtClean="0"/>
              <a:t>タバコを吸わせてあげることは優しさではありません。</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title"/>
          </p:nvPr>
        </p:nvSpPr>
        <p:spPr/>
        <p:txBody>
          <a:bodyPr/>
          <a:lstStyle/>
          <a:p>
            <a:pPr eaLnBrk="1" hangingPunct="1"/>
            <a:endParaRPr lang="ja-JP" altLang="ja-JP" smtClean="0"/>
          </a:p>
        </p:txBody>
      </p:sp>
      <p:sp>
        <p:nvSpPr>
          <p:cNvPr id="337922" name="Rectangle 3"/>
          <p:cNvSpPr>
            <a:spLocks noGrp="1" noChangeArrowheads="1"/>
          </p:cNvSpPr>
          <p:nvPr>
            <p:ph type="body" idx="1"/>
          </p:nvPr>
        </p:nvSpPr>
        <p:spPr/>
        <p:txBody>
          <a:bodyPr/>
          <a:lstStyle/>
          <a:p>
            <a:pPr eaLnBrk="1" hangingPunct="1"/>
            <a:endParaRPr lang="ja-JP" altLang="ja-JP"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28002" name="Object 1"/>
          <p:cNvGraphicFramePr>
            <a:graphicFrameLocks noChangeAspect="1"/>
          </p:cNvGraphicFramePr>
          <p:nvPr>
            <p:ph type="body" idx="4294967295"/>
          </p:nvPr>
        </p:nvGraphicFramePr>
        <p:xfrm>
          <a:off x="1476375" y="765175"/>
          <a:ext cx="3022600" cy="4724400"/>
        </p:xfrm>
        <a:graphic>
          <a:graphicData uri="http://schemas.openxmlformats.org/presentationml/2006/ole">
            <p:oleObj spid="_x0000_s210946" name="花子フォトレタッチ 1.0 /R.1" r:id="rId4" imgW="3247619" imgH="5076190" progId="">
              <p:embed/>
            </p:oleObj>
          </a:graphicData>
        </a:graphic>
      </p:graphicFrame>
      <p:graphicFrame>
        <p:nvGraphicFramePr>
          <p:cNvPr id="128003" name="Object 2"/>
          <p:cNvGraphicFramePr>
            <a:graphicFrameLocks noChangeAspect="1"/>
          </p:cNvGraphicFramePr>
          <p:nvPr/>
        </p:nvGraphicFramePr>
        <p:xfrm>
          <a:off x="5334000" y="381000"/>
          <a:ext cx="3282950" cy="5867400"/>
        </p:xfrm>
        <a:graphic>
          <a:graphicData uri="http://schemas.openxmlformats.org/presentationml/2006/ole">
            <p:oleObj spid="_x0000_s210947" name="花子フォトレタッチ 1.0 /R.1" r:id="rId5" imgW="2371429" imgH="4238095" progId="">
              <p:embed/>
            </p:oleObj>
          </a:graphicData>
        </a:graphic>
      </p:graphicFrame>
      <p:sp>
        <p:nvSpPr>
          <p:cNvPr id="210948" name="Text Box 4"/>
          <p:cNvSpPr txBox="1">
            <a:spLocks noChangeArrowheads="1"/>
          </p:cNvSpPr>
          <p:nvPr/>
        </p:nvSpPr>
        <p:spPr bwMode="auto">
          <a:xfrm>
            <a:off x="709613" y="5716588"/>
            <a:ext cx="3665537" cy="941387"/>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2900" b="1">
                <a:latin typeface="Times New Roman" pitchFamily="18" charset="0"/>
              </a:rPr>
              <a:t>田辺市立第二小学校</a:t>
            </a:r>
            <a:br>
              <a:rPr lang="ja-JP" altLang="en-US" sz="2900" b="1">
                <a:latin typeface="Times New Roman" pitchFamily="18" charset="0"/>
              </a:rPr>
            </a:br>
            <a:r>
              <a:rPr lang="ja-JP" altLang="en-US" sz="2900" b="1">
                <a:latin typeface="Times New Roman" pitchFamily="18" charset="0"/>
              </a:rPr>
              <a:t>北山　敏和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8002"/>
                                        </p:tgtEl>
                                        <p:attrNameLst>
                                          <p:attrName>style.visibility</p:attrName>
                                        </p:attrNameLst>
                                      </p:cBhvr>
                                      <p:to>
                                        <p:strVal val="visible"/>
                                      </p:to>
                                    </p:set>
                                    <p:animEffect transition="in" filter="dissolve">
                                      <p:cBhvr>
                                        <p:cTn id="7" dur="20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8003"/>
                                        </p:tgtEl>
                                        <p:attrNameLst>
                                          <p:attrName>style.visibility</p:attrName>
                                        </p:attrNameLst>
                                      </p:cBhvr>
                                      <p:to>
                                        <p:strVal val="visible"/>
                                      </p:to>
                                    </p:set>
                                    <p:animEffect transition="in" filter="checkerboard(across)">
                                      <p:cBhvr>
                                        <p:cTn id="12"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468313" y="1484313"/>
            <a:ext cx="8229600" cy="1143000"/>
          </a:xfrm>
        </p:spPr>
        <p:txBody>
          <a:bodyPr/>
          <a:lstStyle/>
          <a:p>
            <a:pPr eaLnBrk="1" hangingPunct="1"/>
            <a:r>
              <a:rPr lang="ja-JP" altLang="en-US" sz="8000" b="1" smtClean="0"/>
              <a:t>自尊感情を育てる</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ChangeArrowheads="1"/>
          </p:cNvSpPr>
          <p:nvPr>
            <p:ph type="title"/>
          </p:nvPr>
        </p:nvSpPr>
        <p:spPr>
          <a:xfrm>
            <a:off x="0" y="388938"/>
            <a:ext cx="9144000" cy="1166812"/>
          </a:xfrm>
        </p:spPr>
        <p:txBody>
          <a:bodyPr/>
          <a:lstStyle/>
          <a:p>
            <a:pPr eaLnBrk="1" hangingPunct="1"/>
            <a:r>
              <a:rPr lang="ja-JP" altLang="en-US" sz="7200" b="1" smtClean="0"/>
              <a:t>自分を大切にする方法</a:t>
            </a:r>
          </a:p>
        </p:txBody>
      </p:sp>
      <p:sp>
        <p:nvSpPr>
          <p:cNvPr id="243715" name="Rectangle 3"/>
          <p:cNvSpPr>
            <a:spLocks noGrp="1" noChangeArrowheads="1"/>
          </p:cNvSpPr>
          <p:nvPr>
            <p:ph type="body" idx="1"/>
          </p:nvPr>
        </p:nvSpPr>
        <p:spPr>
          <a:xfrm>
            <a:off x="401638" y="1916113"/>
            <a:ext cx="8742362" cy="4113212"/>
          </a:xfrm>
        </p:spPr>
        <p:txBody>
          <a:bodyPr/>
          <a:lstStyle/>
          <a:p>
            <a:pPr eaLnBrk="1" hangingPunct="1"/>
            <a:r>
              <a:rPr lang="ja-JP" altLang="en-US" sz="3600" b="1" smtClean="0"/>
              <a:t>自分の気持ちを話す</a:t>
            </a:r>
          </a:p>
          <a:p>
            <a:pPr eaLnBrk="1" hangingPunct="1"/>
            <a:endParaRPr lang="ja-JP" altLang="en-US" sz="3600" b="1" smtClean="0"/>
          </a:p>
          <a:p>
            <a:pPr eaLnBrk="1" hangingPunct="1"/>
            <a:r>
              <a:rPr lang="ja-JP" altLang="en-US" sz="3600" b="1" smtClean="0"/>
              <a:t>感情が動いたとき、どうしてなのか考える。</a:t>
            </a:r>
            <a:br>
              <a:rPr lang="ja-JP" altLang="en-US" sz="3600" b="1" smtClean="0"/>
            </a:br>
            <a:r>
              <a:rPr lang="ja-JP" altLang="en-US" sz="3600" b="1" smtClean="0"/>
              <a:t>それを言葉で伝えること。</a:t>
            </a:r>
          </a:p>
          <a:p>
            <a:pPr eaLnBrk="1" hangingPunct="1"/>
            <a:endParaRPr lang="ja-JP" altLang="en-US" sz="3600" b="1" smtClean="0"/>
          </a:p>
          <a:p>
            <a:pPr eaLnBrk="1" hangingPunct="1"/>
            <a:r>
              <a:rPr lang="ja-JP" altLang="en-US" sz="3600" b="1" smtClean="0"/>
              <a:t>怒ったとき、悲しいとき、つらいとき、</a:t>
            </a:r>
          </a:p>
          <a:p>
            <a:pPr eaLnBrk="1" hangingPunct="1"/>
            <a:endParaRPr lang="ja-JP" altLang="en-US" sz="3600" b="1" smtClean="0"/>
          </a:p>
          <a:p>
            <a:pPr eaLnBrk="1" hangingPunct="1"/>
            <a:endParaRPr lang="en-US" altLang="ja-JP" sz="3600" b="1"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3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7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ext Box 2"/>
          <p:cNvSpPr txBox="1">
            <a:spLocks noChangeArrowheads="1"/>
          </p:cNvSpPr>
          <p:nvPr/>
        </p:nvSpPr>
        <p:spPr bwMode="auto">
          <a:xfrm>
            <a:off x="0" y="1341438"/>
            <a:ext cx="9144000" cy="1874837"/>
          </a:xfrm>
          <a:prstGeom prst="rect">
            <a:avLst/>
          </a:prstGeom>
          <a:noFill/>
          <a:ln w="9525">
            <a:noFill/>
            <a:miter lim="800000"/>
            <a:headEnd/>
            <a:tailEnd/>
          </a:ln>
        </p:spPr>
        <p:txBody>
          <a:bodyPr>
            <a:spAutoFit/>
          </a:bodyPr>
          <a:lstStyle/>
          <a:p>
            <a:pPr>
              <a:spcBef>
                <a:spcPct val="50000"/>
              </a:spcBef>
            </a:pPr>
            <a:r>
              <a:rPr lang="ja-JP" altLang="en-US" sz="11700" b="1"/>
              <a:t>対人関係療法</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3" name="Rectangle 2"/>
          <p:cNvSpPr>
            <a:spLocks noGrp="1" noChangeArrowheads="1"/>
          </p:cNvSpPr>
          <p:nvPr>
            <p:ph type="title"/>
          </p:nvPr>
        </p:nvSpPr>
        <p:spPr>
          <a:xfrm>
            <a:off x="323850" y="0"/>
            <a:ext cx="8510588" cy="1325563"/>
          </a:xfrm>
        </p:spPr>
        <p:txBody>
          <a:bodyPr/>
          <a:lstStyle/>
          <a:p>
            <a:pPr eaLnBrk="1" hangingPunct="1"/>
            <a:r>
              <a:rPr lang="ja-JP" altLang="en-US" b="1" smtClean="0"/>
              <a:t>対人関係療法</a:t>
            </a:r>
          </a:p>
        </p:txBody>
      </p:sp>
      <p:graphicFrame>
        <p:nvGraphicFramePr>
          <p:cNvPr id="245763" name="Diagram 3"/>
          <p:cNvGraphicFramePr>
            <a:graphicFrameLocks/>
          </p:cNvGraphicFramePr>
          <p:nvPr>
            <p:ph idx="1"/>
          </p:nvPr>
        </p:nvGraphicFramePr>
        <p:xfrm>
          <a:off x="395288" y="1412875"/>
          <a:ext cx="5688012" cy="5253038"/>
        </p:xfrm>
        <a:graphic>
          <a:graphicData uri="http://schemas.openxmlformats.org/drawingml/2006/compatibility">
            <com:legacyDrawing xmlns:com="http://schemas.openxmlformats.org/drawingml/2006/compatibility" spid="_x0000_s245763"/>
          </a:graphicData>
        </a:graphic>
      </p:graphicFrame>
      <p:sp>
        <p:nvSpPr>
          <p:cNvPr id="245774" name="Text Box 13"/>
          <p:cNvSpPr txBox="1">
            <a:spLocks noChangeArrowheads="1"/>
          </p:cNvSpPr>
          <p:nvPr/>
        </p:nvSpPr>
        <p:spPr bwMode="auto">
          <a:xfrm>
            <a:off x="4643438" y="4149725"/>
            <a:ext cx="4500562" cy="2228850"/>
          </a:xfrm>
          <a:prstGeom prst="rect">
            <a:avLst/>
          </a:prstGeom>
          <a:noFill/>
          <a:ln w="9525">
            <a:noFill/>
            <a:miter lim="800000"/>
            <a:headEnd/>
            <a:tailEnd/>
          </a:ln>
        </p:spPr>
        <p:txBody>
          <a:bodyPr>
            <a:spAutoFit/>
          </a:bodyPr>
          <a:lstStyle/>
          <a:p>
            <a:pPr>
              <a:spcBef>
                <a:spcPct val="50000"/>
              </a:spcBef>
            </a:pPr>
            <a:r>
              <a:rPr lang="ja-JP" altLang="en-US" sz="2800" b="1"/>
              <a:t>第</a:t>
            </a:r>
            <a:r>
              <a:rPr lang="en-US" altLang="ja-JP" sz="2800" b="1"/>
              <a:t>1</a:t>
            </a:r>
            <a:r>
              <a:rPr lang="ja-JP" altLang="en-US" sz="2800" b="1"/>
              <a:t>層：重要な他者</a:t>
            </a:r>
            <a:br>
              <a:rPr lang="ja-JP" altLang="en-US" sz="2800" b="1"/>
            </a:br>
            <a:r>
              <a:rPr lang="ja-JP" altLang="en-US" sz="2800" b="1"/>
              <a:t>　　　　配偶者、恋人、親</a:t>
            </a:r>
          </a:p>
          <a:p>
            <a:pPr>
              <a:spcBef>
                <a:spcPct val="50000"/>
              </a:spcBef>
            </a:pPr>
            <a:r>
              <a:rPr lang="ja-JP" altLang="en-US" sz="2800" b="1"/>
              <a:t>第</a:t>
            </a:r>
            <a:r>
              <a:rPr lang="en-US" altLang="ja-JP" sz="2800" b="1"/>
              <a:t>2</a:t>
            </a:r>
            <a:r>
              <a:rPr lang="ja-JP" altLang="en-US" sz="2800" b="1"/>
              <a:t>層：友人、親戚</a:t>
            </a:r>
          </a:p>
          <a:p>
            <a:pPr>
              <a:spcBef>
                <a:spcPct val="50000"/>
              </a:spcBef>
            </a:pPr>
            <a:r>
              <a:rPr lang="ja-JP" altLang="en-US" sz="2800" b="1"/>
              <a:t>第</a:t>
            </a:r>
            <a:r>
              <a:rPr lang="en-US" altLang="ja-JP" sz="2800" b="1"/>
              <a:t>3</a:t>
            </a:r>
            <a:r>
              <a:rPr lang="ja-JP" altLang="en-US" sz="2800" b="1"/>
              <a:t>層：仕事上の人間関係</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p:txBody>
          <a:bodyPr/>
          <a:lstStyle/>
          <a:p>
            <a:pPr eaLnBrk="1" hangingPunct="1"/>
            <a:r>
              <a:rPr lang="ja-JP" altLang="en-US" sz="8000" b="1" smtClean="0"/>
              <a:t>マザーテレサ</a:t>
            </a:r>
          </a:p>
        </p:txBody>
      </p:sp>
      <p:pic>
        <p:nvPicPr>
          <p:cNvPr id="335874" name="Picture 3" descr="20081221000504"/>
          <p:cNvPicPr>
            <a:picLocks noChangeAspect="1" noChangeArrowheads="1"/>
          </p:cNvPicPr>
          <p:nvPr/>
        </p:nvPicPr>
        <p:blipFill>
          <a:blip r:embed="rId2" cstate="print"/>
          <a:srcRect/>
          <a:stretch>
            <a:fillRect/>
          </a:stretch>
        </p:blipFill>
        <p:spPr bwMode="auto">
          <a:xfrm>
            <a:off x="179388" y="1557338"/>
            <a:ext cx="3097212" cy="3068637"/>
          </a:xfrm>
          <a:prstGeom prst="rect">
            <a:avLst/>
          </a:prstGeom>
          <a:noFill/>
          <a:ln w="9525">
            <a:noFill/>
            <a:miter lim="800000"/>
            <a:headEnd/>
            <a:tailEnd/>
          </a:ln>
        </p:spPr>
      </p:pic>
      <p:sp>
        <p:nvSpPr>
          <p:cNvPr id="335875" name="Text Box 4"/>
          <p:cNvSpPr txBox="1">
            <a:spLocks noChangeArrowheads="1"/>
          </p:cNvSpPr>
          <p:nvPr/>
        </p:nvSpPr>
        <p:spPr bwMode="auto">
          <a:xfrm>
            <a:off x="3419475" y="1700213"/>
            <a:ext cx="5545138" cy="4635500"/>
          </a:xfrm>
          <a:prstGeom prst="rect">
            <a:avLst/>
          </a:prstGeom>
          <a:noFill/>
          <a:ln w="9525">
            <a:noFill/>
            <a:miter lim="800000"/>
            <a:headEnd/>
            <a:tailEnd/>
          </a:ln>
        </p:spPr>
        <p:txBody>
          <a:bodyPr>
            <a:spAutoFit/>
          </a:bodyPr>
          <a:lstStyle/>
          <a:p>
            <a:pPr>
              <a:spcBef>
                <a:spcPct val="50000"/>
              </a:spcBef>
            </a:pPr>
            <a:r>
              <a:rPr lang="ja-JP" altLang="en-US" sz="3200"/>
              <a:t>あるインタビューの中で</a:t>
            </a:r>
          </a:p>
          <a:p>
            <a:pPr>
              <a:spcBef>
                <a:spcPct val="50000"/>
              </a:spcBef>
            </a:pPr>
            <a:r>
              <a:rPr lang="ja-JP" altLang="en-US" sz="3200"/>
              <a:t>「世界平和のために私たちはどんなことをしたらいいですか」</a:t>
            </a:r>
          </a:p>
          <a:p>
            <a:pPr>
              <a:spcBef>
                <a:spcPct val="50000"/>
              </a:spcBef>
            </a:pPr>
            <a:r>
              <a:rPr lang="ja-JP" altLang="en-US" sz="3200"/>
              <a:t>と尋ねられた時、</a:t>
            </a:r>
          </a:p>
          <a:p>
            <a:pPr>
              <a:spcBef>
                <a:spcPct val="50000"/>
              </a:spcBef>
            </a:pPr>
            <a:r>
              <a:rPr lang="ja-JP" altLang="en-US" sz="3600" b="1"/>
              <a:t>「家に帰って家族を愛してあげてください」</a:t>
            </a:r>
          </a:p>
          <a:p>
            <a:pPr>
              <a:spcBef>
                <a:spcPct val="50000"/>
              </a:spcBef>
            </a:pPr>
            <a:r>
              <a:rPr lang="ja-JP" altLang="en-US" sz="3200"/>
              <a:t>とテレサは答えました。</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p:nvPr>
        </p:nvSpPr>
        <p:spPr>
          <a:xfrm>
            <a:off x="0" y="274638"/>
            <a:ext cx="9144000" cy="1143000"/>
          </a:xfrm>
        </p:spPr>
        <p:txBody>
          <a:bodyPr/>
          <a:lstStyle/>
          <a:p>
            <a:pPr eaLnBrk="1" hangingPunct="1"/>
            <a:r>
              <a:rPr lang="ja-JP" altLang="en-US" sz="4000" smtClean="0"/>
              <a:t>鎌倉保健所での未成年者禁煙支援の</a:t>
            </a:r>
            <a:br>
              <a:rPr lang="ja-JP" altLang="en-US" sz="4000" smtClean="0"/>
            </a:br>
            <a:r>
              <a:rPr lang="ja-JP" altLang="en-US" sz="4000" smtClean="0"/>
              <a:t>実践</a:t>
            </a:r>
          </a:p>
        </p:txBody>
      </p:sp>
      <p:pic>
        <p:nvPicPr>
          <p:cNvPr id="338946" name="Picture 4"/>
          <p:cNvPicPr>
            <a:picLocks noChangeAspect="1" noChangeArrowheads="1"/>
          </p:cNvPicPr>
          <p:nvPr/>
        </p:nvPicPr>
        <p:blipFill>
          <a:blip r:embed="rId2" cstate="print"/>
          <a:srcRect/>
          <a:stretch>
            <a:fillRect/>
          </a:stretch>
        </p:blipFill>
        <p:spPr bwMode="auto">
          <a:xfrm>
            <a:off x="250825" y="1557338"/>
            <a:ext cx="8642350" cy="4265612"/>
          </a:xfrm>
          <a:prstGeom prst="rect">
            <a:avLst/>
          </a:prstGeom>
          <a:noFill/>
          <a:ln w="22225" algn="ctr">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60"/>
          <p:cNvPicPr>
            <a:picLocks noChangeAspect="1" noChangeArrowheads="1"/>
          </p:cNvPicPr>
          <p:nvPr/>
        </p:nvPicPr>
        <p:blipFill>
          <a:blip r:embed="rId2" cstate="print"/>
          <a:srcRect/>
          <a:stretch>
            <a:fillRect/>
          </a:stretch>
        </p:blipFill>
        <p:spPr bwMode="auto">
          <a:xfrm>
            <a:off x="250825" y="836613"/>
            <a:ext cx="8642350" cy="4622800"/>
          </a:xfrm>
          <a:prstGeom prst="rect">
            <a:avLst/>
          </a:prstGeom>
          <a:noFill/>
          <a:ln w="22225" algn="ctr">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66"/>
          <p:cNvPicPr>
            <a:picLocks noChangeAspect="1" noChangeArrowheads="1"/>
          </p:cNvPicPr>
          <p:nvPr/>
        </p:nvPicPr>
        <p:blipFill>
          <a:blip r:embed="rId2" cstate="print"/>
          <a:srcRect/>
          <a:stretch>
            <a:fillRect/>
          </a:stretch>
        </p:blipFill>
        <p:spPr bwMode="auto">
          <a:xfrm>
            <a:off x="179388" y="981075"/>
            <a:ext cx="8640762" cy="1793875"/>
          </a:xfrm>
          <a:prstGeom prst="rect">
            <a:avLst/>
          </a:prstGeom>
          <a:noFill/>
          <a:ln w="22225" algn="ctr">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p:cNvPicPr>
            <a:picLocks noChangeAspect="1" noChangeArrowheads="1"/>
          </p:cNvPicPr>
          <p:nvPr/>
        </p:nvPicPr>
        <p:blipFill>
          <a:blip r:embed="rId2" cstate="print"/>
          <a:srcRect/>
          <a:stretch>
            <a:fillRect/>
          </a:stretch>
        </p:blipFill>
        <p:spPr bwMode="auto">
          <a:xfrm>
            <a:off x="2339975" y="1125538"/>
            <a:ext cx="3575050" cy="4391025"/>
          </a:xfrm>
          <a:prstGeom prst="rect">
            <a:avLst/>
          </a:prstGeom>
          <a:noFill/>
          <a:ln w="22225" algn="ctr">
            <a:noFill/>
            <a:miter lim="800000"/>
            <a:headEnd/>
            <a:tailEnd/>
          </a:ln>
        </p:spPr>
      </p:pic>
      <p:pic>
        <p:nvPicPr>
          <p:cNvPr id="342018" name="Picture 3"/>
          <p:cNvPicPr>
            <a:picLocks noChangeAspect="1" noChangeArrowheads="1"/>
          </p:cNvPicPr>
          <p:nvPr/>
        </p:nvPicPr>
        <p:blipFill>
          <a:blip r:embed="rId3" cstate="print"/>
          <a:srcRect/>
          <a:stretch>
            <a:fillRect/>
          </a:stretch>
        </p:blipFill>
        <p:spPr bwMode="auto">
          <a:xfrm>
            <a:off x="4140200" y="5734050"/>
            <a:ext cx="5184775" cy="330200"/>
          </a:xfrm>
          <a:prstGeom prst="rect">
            <a:avLst/>
          </a:prstGeom>
          <a:noFill/>
          <a:ln w="22225" algn="ctr">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4"/>
          <p:cNvPicPr>
            <a:picLocks noChangeAspect="1" noChangeArrowheads="1"/>
          </p:cNvPicPr>
          <p:nvPr/>
        </p:nvPicPr>
        <p:blipFill>
          <a:blip r:embed="rId2" cstate="print"/>
          <a:srcRect/>
          <a:stretch>
            <a:fillRect/>
          </a:stretch>
        </p:blipFill>
        <p:spPr bwMode="auto">
          <a:xfrm>
            <a:off x="1258888" y="908050"/>
            <a:ext cx="7129462" cy="4672013"/>
          </a:xfrm>
          <a:prstGeom prst="rect">
            <a:avLst/>
          </a:prstGeom>
          <a:noFill/>
          <a:ln w="22225" algn="ctr">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正方形/長方形 27648"/>
          <p:cNvPicPr>
            <a:picLocks noChangeAspect="1" noChangeArrowheads="1"/>
          </p:cNvPicPr>
          <p:nvPr/>
        </p:nvPicPr>
        <p:blipFill>
          <a:blip r:embed="rId3" cstate="print"/>
          <a:srcRect/>
          <a:stretch>
            <a:fillRect/>
          </a:stretch>
        </p:blipFill>
        <p:spPr bwMode="auto">
          <a:xfrm>
            <a:off x="0" y="0"/>
            <a:ext cx="8696325" cy="6521450"/>
          </a:xfrm>
          <a:prstGeom prst="rect">
            <a:avLst/>
          </a:prstGeom>
          <a:noFill/>
          <a:ln w="9525">
            <a:noFill/>
            <a:miter lim="800000"/>
            <a:headEnd/>
            <a:tailEnd/>
          </a:ln>
        </p:spPr>
      </p:pic>
      <p:sp>
        <p:nvSpPr>
          <p:cNvPr id="212994" name="Text Box 3"/>
          <p:cNvSpPr txBox="1">
            <a:spLocks noChangeArrowheads="1"/>
          </p:cNvSpPr>
          <p:nvPr/>
        </p:nvSpPr>
        <p:spPr bwMode="auto">
          <a:xfrm>
            <a:off x="5478463" y="6534150"/>
            <a:ext cx="3665537" cy="323850"/>
          </a:xfrm>
          <a:prstGeom prst="rect">
            <a:avLst/>
          </a:prstGeom>
          <a:noFill/>
          <a:ln w="22225" algn="ctr">
            <a:noFill/>
            <a:miter lim="800000"/>
            <a:headEnd/>
            <a:tailEnd/>
          </a:ln>
        </p:spPr>
        <p:txBody>
          <a:bodyPr lIns="82058" tIns="41029" rIns="82058" bIns="41029">
            <a:spAutoFit/>
          </a:bodyPr>
          <a:lstStyle/>
          <a:p>
            <a:pPr defTabSz="820738">
              <a:spcBef>
                <a:spcPct val="50000"/>
              </a:spcBef>
            </a:pPr>
            <a:r>
              <a:rPr lang="ja-JP" altLang="en-US" sz="1600" b="1">
                <a:latin typeface="Times New Roman" pitchFamily="18" charset="0"/>
              </a:rPr>
              <a:t>田辺市立第二小学校　北山　敏和</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6"/>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a:xfrm>
            <a:off x="395288" y="2349500"/>
            <a:ext cx="8229600" cy="1143000"/>
          </a:xfrm>
        </p:spPr>
        <p:txBody>
          <a:bodyPr/>
          <a:lstStyle/>
          <a:p>
            <a:pPr eaLnBrk="1" hangingPunct="1"/>
            <a:r>
              <a:rPr lang="ja-JP" altLang="en-US" sz="4000" b="1" smtClean="0"/>
              <a:t>未成年者への禁煙支援が必要です</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Grp="1" noChangeArrowheads="1"/>
          </p:cNvSpPr>
          <p:nvPr>
            <p:ph type="title"/>
          </p:nvPr>
        </p:nvSpPr>
        <p:spPr/>
        <p:txBody>
          <a:bodyPr/>
          <a:lstStyle/>
          <a:p>
            <a:pPr eaLnBrk="1" hangingPunct="1"/>
            <a:r>
              <a:rPr lang="ja-JP" altLang="en-US" b="1" smtClean="0"/>
              <a:t>子どもたちのためにできること</a:t>
            </a:r>
          </a:p>
        </p:txBody>
      </p:sp>
      <p:sp>
        <p:nvSpPr>
          <p:cNvPr id="282627" name="Rectangle 3"/>
          <p:cNvSpPr>
            <a:spLocks noGrp="1" noChangeArrowheads="1"/>
          </p:cNvSpPr>
          <p:nvPr>
            <p:ph type="body" idx="1"/>
          </p:nvPr>
        </p:nvSpPr>
        <p:spPr>
          <a:xfrm>
            <a:off x="0" y="1600200"/>
            <a:ext cx="9144000" cy="4525963"/>
          </a:xfrm>
        </p:spPr>
        <p:txBody>
          <a:bodyPr/>
          <a:lstStyle/>
          <a:p>
            <a:pPr eaLnBrk="1" hangingPunct="1"/>
            <a:r>
              <a:rPr lang="ja-JP" altLang="en-US" sz="9600" b="1" smtClean="0"/>
              <a:t>本当のことを教える</a:t>
            </a:r>
          </a:p>
          <a:p>
            <a:pPr eaLnBrk="1" hangingPunct="1"/>
            <a:r>
              <a:rPr lang="ja-JP" altLang="en-US" sz="9600" b="1" smtClean="0"/>
              <a:t>大人が吸わない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2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title"/>
          </p:nvPr>
        </p:nvSpPr>
        <p:spPr>
          <a:xfrm>
            <a:off x="468313" y="1989138"/>
            <a:ext cx="8229600" cy="1143000"/>
          </a:xfrm>
        </p:spPr>
        <p:txBody>
          <a:bodyPr/>
          <a:lstStyle/>
          <a:p>
            <a:pPr eaLnBrk="1" hangingPunct="1"/>
            <a:r>
              <a:rPr lang="ja-JP" altLang="en-US" sz="8800" b="1" smtClean="0"/>
              <a:t>喫煙の害</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title"/>
          </p:nvPr>
        </p:nvSpPr>
        <p:spPr>
          <a:xfrm>
            <a:off x="0" y="388938"/>
            <a:ext cx="9144000" cy="1166812"/>
          </a:xfrm>
        </p:spPr>
        <p:txBody>
          <a:bodyPr/>
          <a:lstStyle/>
          <a:p>
            <a:pPr eaLnBrk="1" hangingPunct="1"/>
            <a:r>
              <a:rPr lang="ja-JP" altLang="en-US" b="1" smtClean="0"/>
              <a:t>喫煙する女性の</a:t>
            </a:r>
            <a:r>
              <a:rPr lang="ja-JP" altLang="en-US" b="1" u="sng" smtClean="0"/>
              <a:t>　　</a:t>
            </a:r>
            <a:r>
              <a:rPr lang="ja-JP" altLang="en-US" b="1" smtClean="0"/>
              <a:t>人に</a:t>
            </a:r>
            <a:r>
              <a:rPr lang="en-US" altLang="ja-JP" b="1" smtClean="0"/>
              <a:t>1</a:t>
            </a:r>
            <a:r>
              <a:rPr lang="ja-JP" altLang="en-US" b="1" smtClean="0"/>
              <a:t>人が不妊症</a:t>
            </a:r>
          </a:p>
        </p:txBody>
      </p:sp>
      <p:sp>
        <p:nvSpPr>
          <p:cNvPr id="296963" name="Rectangle 3"/>
          <p:cNvSpPr>
            <a:spLocks noGrp="1" noChangeArrowheads="1"/>
          </p:cNvSpPr>
          <p:nvPr>
            <p:ph type="body" idx="1"/>
          </p:nvPr>
        </p:nvSpPr>
        <p:spPr>
          <a:xfrm>
            <a:off x="1560513" y="1778000"/>
            <a:ext cx="6067425" cy="4748213"/>
          </a:xfrm>
        </p:spPr>
        <p:txBody>
          <a:bodyPr/>
          <a:lstStyle/>
          <a:p>
            <a:pPr marL="609600" indent="-609600" eaLnBrk="1" hangingPunct="1">
              <a:buClr>
                <a:schemeClr val="tx1"/>
              </a:buClr>
              <a:buFontTx/>
              <a:buAutoNum type="circleNumDbPlain"/>
            </a:pPr>
            <a:r>
              <a:rPr lang="ja-JP" altLang="en-US" sz="8800" b="1" smtClean="0"/>
              <a:t>　　</a:t>
            </a:r>
            <a:r>
              <a:rPr lang="en-US" altLang="ja-JP" sz="8800" b="1" smtClean="0"/>
              <a:t>3</a:t>
            </a:r>
            <a:r>
              <a:rPr lang="ja-JP" altLang="en-US" sz="8800" b="1" smtClean="0"/>
              <a:t>人</a:t>
            </a:r>
          </a:p>
          <a:p>
            <a:pPr marL="609600" indent="-609600" eaLnBrk="1" hangingPunct="1">
              <a:buClr>
                <a:schemeClr val="tx1"/>
              </a:buClr>
              <a:buFontTx/>
              <a:buAutoNum type="circleNumDbPlain"/>
            </a:pPr>
            <a:r>
              <a:rPr lang="ja-JP" altLang="en-US" sz="8800" b="1" smtClean="0"/>
              <a:t>　</a:t>
            </a:r>
            <a:r>
              <a:rPr lang="en-US" altLang="ja-JP" sz="8800" b="1" smtClean="0"/>
              <a:t>10</a:t>
            </a:r>
            <a:r>
              <a:rPr lang="ja-JP" altLang="en-US" sz="8800" b="1" smtClean="0"/>
              <a:t>人</a:t>
            </a:r>
          </a:p>
          <a:p>
            <a:pPr marL="609600" indent="-609600" eaLnBrk="1" hangingPunct="1">
              <a:buClr>
                <a:schemeClr val="tx1"/>
              </a:buClr>
              <a:buFontTx/>
              <a:buAutoNum type="circleNumDbPlain"/>
            </a:pPr>
            <a:r>
              <a:rPr lang="ja-JP" altLang="en-US" sz="8800" b="1" smtClean="0"/>
              <a:t>　</a:t>
            </a:r>
            <a:r>
              <a:rPr lang="en-US" altLang="ja-JP" sz="8800" b="1" smtClean="0"/>
              <a:t>30</a:t>
            </a:r>
            <a:r>
              <a:rPr lang="ja-JP" altLang="en-US" sz="8800" b="1" smtClean="0"/>
              <a:t>人</a:t>
            </a:r>
          </a:p>
        </p:txBody>
      </p:sp>
      <p:sp>
        <p:nvSpPr>
          <p:cNvPr id="296964" name="AutoShape 4"/>
          <p:cNvSpPr>
            <a:spLocks noChangeArrowheads="1"/>
          </p:cNvSpPr>
          <p:nvPr/>
        </p:nvSpPr>
        <p:spPr bwMode="auto">
          <a:xfrm>
            <a:off x="1166813" y="1778000"/>
            <a:ext cx="5697537" cy="4319588"/>
          </a:xfrm>
          <a:prstGeom prst="wedgeRectCallout">
            <a:avLst>
              <a:gd name="adj1" fmla="val 4144"/>
              <a:gd name="adj2" fmla="val -63167"/>
            </a:avLst>
          </a:prstGeom>
          <a:solidFill>
            <a:srgbClr val="FFFF00"/>
          </a:solidFill>
          <a:ln w="76200">
            <a:solidFill>
              <a:schemeClr val="accent1"/>
            </a:solidFill>
            <a:miter lim="800000"/>
            <a:headEnd/>
            <a:tailEnd/>
          </a:ln>
        </p:spPr>
        <p:txBody>
          <a:bodyPr lIns="82058" tIns="41029" rIns="82058" bIns="41029"/>
          <a:lstStyle/>
          <a:p>
            <a:pPr algn="ctr" defTabSz="820738"/>
            <a:r>
              <a:rPr lang="en-US" altLang="ja-JP" sz="24900" b="1">
                <a:latin typeface="Times New Roman" pitchFamily="18" charset="0"/>
              </a:rPr>
              <a:t>3</a:t>
            </a:r>
            <a:r>
              <a:rPr lang="ja-JP" altLang="en-US" sz="24900" b="1">
                <a:latin typeface="Times New Roman" pitchFamily="18" charset="0"/>
              </a:rPr>
              <a:t>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P spid="29696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title"/>
          </p:nvPr>
        </p:nvSpPr>
        <p:spPr>
          <a:xfrm>
            <a:off x="971550" y="315913"/>
            <a:ext cx="7215188" cy="1166812"/>
          </a:xfrm>
        </p:spPr>
        <p:txBody>
          <a:bodyPr/>
          <a:lstStyle/>
          <a:p>
            <a:pPr eaLnBrk="1" hangingPunct="1"/>
            <a:r>
              <a:rPr lang="ja-JP" altLang="en-US" sz="7200" smtClean="0"/>
              <a:t>男性が喫煙すると</a:t>
            </a:r>
          </a:p>
        </p:txBody>
      </p:sp>
      <p:sp>
        <p:nvSpPr>
          <p:cNvPr id="350210" name="Rectangle 3"/>
          <p:cNvSpPr>
            <a:spLocks noGrp="1" noChangeArrowheads="1"/>
          </p:cNvSpPr>
          <p:nvPr>
            <p:ph type="body" idx="1"/>
          </p:nvPr>
        </p:nvSpPr>
        <p:spPr>
          <a:xfrm>
            <a:off x="401638" y="1730375"/>
            <a:ext cx="8099425" cy="3716338"/>
          </a:xfrm>
        </p:spPr>
        <p:txBody>
          <a:bodyPr/>
          <a:lstStyle/>
          <a:p>
            <a:pPr eaLnBrk="1" hangingPunct="1"/>
            <a:r>
              <a:rPr lang="ja-JP" altLang="en-US" sz="5400" smtClean="0"/>
              <a:t>精子の数が</a:t>
            </a:r>
            <a:r>
              <a:rPr lang="en-US" altLang="ja-JP" sz="5400" smtClean="0"/>
              <a:t>13</a:t>
            </a:r>
            <a:r>
              <a:rPr lang="ja-JP" altLang="en-US" sz="5400" smtClean="0"/>
              <a:t>～</a:t>
            </a:r>
            <a:r>
              <a:rPr lang="en-US" altLang="ja-JP" sz="5400" smtClean="0"/>
              <a:t>17</a:t>
            </a:r>
            <a:r>
              <a:rPr lang="ja-JP" altLang="en-US" sz="5400" smtClean="0"/>
              <a:t>％ほど減少し、精子の運動性が低下し、頭がないなど異常な形をした精子の出現頻度が増える</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kawaiso"/>
          <p:cNvPicPr>
            <a:picLocks noChangeAspect="1" noChangeArrowheads="1"/>
          </p:cNvPicPr>
          <p:nvPr/>
        </p:nvPicPr>
        <p:blipFill>
          <a:blip r:embed="rId2" cstate="print"/>
          <a:srcRect/>
          <a:stretch>
            <a:fillRect/>
          </a:stretch>
        </p:blipFill>
        <p:spPr bwMode="auto">
          <a:xfrm>
            <a:off x="971550" y="-15875"/>
            <a:ext cx="7127875" cy="6873875"/>
          </a:xfrm>
          <a:prstGeom prst="rect">
            <a:avLst/>
          </a:prstGeom>
          <a:noFill/>
          <a:ln w="9525">
            <a:noFill/>
            <a:miter lim="800000"/>
            <a:headEnd/>
            <a:tailEnd/>
          </a:ln>
        </p:spPr>
      </p:pic>
      <p:sp>
        <p:nvSpPr>
          <p:cNvPr id="353282" name="Text Box 3"/>
          <p:cNvSpPr txBox="1">
            <a:spLocks noChangeArrowheads="1"/>
          </p:cNvSpPr>
          <p:nvPr/>
        </p:nvSpPr>
        <p:spPr bwMode="auto">
          <a:xfrm>
            <a:off x="5543550" y="6454775"/>
            <a:ext cx="3600450" cy="417513"/>
          </a:xfrm>
          <a:prstGeom prst="rect">
            <a:avLst/>
          </a:prstGeom>
          <a:noFill/>
          <a:ln w="22225" algn="ctr">
            <a:noFill/>
            <a:miter lim="800000"/>
            <a:headEnd/>
            <a:tailEnd/>
          </a:ln>
        </p:spPr>
        <p:txBody>
          <a:bodyPr lIns="82048" tIns="41025" rIns="82048" bIns="41025">
            <a:spAutoFit/>
          </a:bodyPr>
          <a:lstStyle/>
          <a:p>
            <a:pPr defTabSz="820738">
              <a:spcBef>
                <a:spcPct val="50000"/>
              </a:spcBef>
            </a:pPr>
            <a:r>
              <a:rPr lang="ja-JP" altLang="en-US" sz="2200" b="1">
                <a:solidFill>
                  <a:srgbClr val="320000"/>
                </a:solidFill>
                <a:latin typeface="Times New Roman" pitchFamily="18" charset="0"/>
              </a:rPr>
              <a:t>加濃正人　タバコ病辞典より</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1258888" y="260350"/>
            <a:ext cx="6985000" cy="6403975"/>
          </a:xfrm>
          <a:prstGeom prst="rect">
            <a:avLst/>
          </a:prstGeom>
          <a:noFill/>
          <a:ln w="9525">
            <a:noFill/>
            <a:miter lim="800000"/>
            <a:headEnd/>
            <a:tailEnd/>
          </a:ln>
        </p:spPr>
        <p:txBody>
          <a:bodyPr lIns="91429" tIns="45714" rIns="91429" bIns="45714">
            <a:spAutoFit/>
          </a:bodyPr>
          <a:lstStyle/>
          <a:p>
            <a:pPr>
              <a:spcBef>
                <a:spcPct val="50000"/>
              </a:spcBef>
            </a:pPr>
            <a:r>
              <a:rPr lang="ja-JP" altLang="en-US" sz="4800" b="1"/>
              <a:t>喘息・中耳炎に</a:t>
            </a:r>
            <a:br>
              <a:rPr lang="ja-JP" altLang="en-US" sz="4800" b="1"/>
            </a:br>
            <a:r>
              <a:rPr lang="en-US" altLang="ja-JP" sz="6600" b="1">
                <a:solidFill>
                  <a:srgbClr val="FF0000"/>
                </a:solidFill>
              </a:rPr>
              <a:t>1.6</a:t>
            </a:r>
            <a:r>
              <a:rPr lang="ja-JP" altLang="en-US" sz="6600" b="1">
                <a:solidFill>
                  <a:srgbClr val="FF0000"/>
                </a:solidFill>
              </a:rPr>
              <a:t>倍</a:t>
            </a:r>
            <a:r>
              <a:rPr lang="ja-JP" altLang="en-US" sz="4800" b="1"/>
              <a:t>なりやすくなる！</a:t>
            </a:r>
          </a:p>
          <a:p>
            <a:pPr>
              <a:spcBef>
                <a:spcPct val="50000"/>
              </a:spcBef>
            </a:pPr>
            <a:r>
              <a:rPr lang="ja-JP" altLang="en-US" sz="3200" b="1"/>
              <a:t>原因がタバコの割合		　</a:t>
            </a:r>
            <a:r>
              <a:rPr lang="en-US" altLang="ja-JP" sz="3200" b="1"/>
              <a:t>X</a:t>
            </a:r>
          </a:p>
          <a:p>
            <a:pPr>
              <a:spcBef>
                <a:spcPct val="50000"/>
              </a:spcBef>
            </a:pPr>
            <a:r>
              <a:rPr lang="ja-JP" altLang="en-US" sz="3200" b="1"/>
              <a:t>原因がタバコ以外の割合	　</a:t>
            </a:r>
            <a:r>
              <a:rPr lang="en-US" altLang="ja-JP" sz="3200" b="1"/>
              <a:t>Y</a:t>
            </a:r>
          </a:p>
          <a:p>
            <a:pPr>
              <a:spcBef>
                <a:spcPct val="50000"/>
              </a:spcBef>
            </a:pPr>
            <a:r>
              <a:rPr lang="en-US" altLang="ja-JP" sz="3200" b="1"/>
              <a:t>X</a:t>
            </a:r>
            <a:r>
              <a:rPr lang="ja-JP" altLang="en-US" sz="3200" b="1"/>
              <a:t>＋</a:t>
            </a:r>
            <a:r>
              <a:rPr lang="en-US" altLang="ja-JP" sz="3200" b="1"/>
              <a:t>Y</a:t>
            </a:r>
            <a:r>
              <a:rPr lang="ja-JP" altLang="en-US" sz="3200" b="1"/>
              <a:t>＝１　→　</a:t>
            </a:r>
            <a:r>
              <a:rPr lang="en-US" altLang="ja-JP" sz="3200" b="1"/>
              <a:t>Y</a:t>
            </a:r>
            <a:r>
              <a:rPr lang="ja-JP" altLang="en-US" sz="3200" b="1"/>
              <a:t>＝１－</a:t>
            </a:r>
            <a:r>
              <a:rPr lang="en-US" altLang="ja-JP" sz="3200" b="1"/>
              <a:t>X</a:t>
            </a:r>
          </a:p>
          <a:p>
            <a:pPr>
              <a:spcBef>
                <a:spcPct val="50000"/>
              </a:spcBef>
            </a:pPr>
            <a:r>
              <a:rPr lang="en-US" altLang="ja-JP" sz="3200" b="1"/>
              <a:t>X÷Y</a:t>
            </a:r>
            <a:r>
              <a:rPr lang="ja-JP" altLang="en-US" sz="3200" b="1"/>
              <a:t>＝</a:t>
            </a:r>
            <a:r>
              <a:rPr lang="en-US" altLang="ja-JP" sz="3200" b="1"/>
              <a:t>1.6</a:t>
            </a:r>
            <a:r>
              <a:rPr lang="ja-JP" altLang="en-US" sz="3200" b="1"/>
              <a:t>　→　</a:t>
            </a:r>
            <a:r>
              <a:rPr lang="en-US" altLang="ja-JP" sz="3200" b="1"/>
              <a:t>X÷</a:t>
            </a:r>
            <a:r>
              <a:rPr lang="ja-JP" altLang="en-US" sz="3200" b="1"/>
              <a:t>（１－</a:t>
            </a:r>
            <a:r>
              <a:rPr lang="en-US" altLang="ja-JP" sz="3200" b="1"/>
              <a:t>X)</a:t>
            </a:r>
            <a:r>
              <a:rPr lang="ja-JP" altLang="en-US" sz="3200" b="1"/>
              <a:t>＝</a:t>
            </a:r>
            <a:r>
              <a:rPr lang="en-US" altLang="ja-JP" sz="3200" b="1"/>
              <a:t>1.6</a:t>
            </a:r>
          </a:p>
          <a:p>
            <a:pPr>
              <a:spcBef>
                <a:spcPct val="50000"/>
              </a:spcBef>
            </a:pPr>
            <a:r>
              <a:rPr lang="en-US" altLang="ja-JP" sz="4000" b="1"/>
              <a:t>X</a:t>
            </a:r>
            <a:r>
              <a:rPr lang="ja-JP" altLang="en-US" sz="4000" b="1"/>
              <a:t>＝</a:t>
            </a:r>
            <a:r>
              <a:rPr lang="en-US" altLang="ja-JP" sz="7200" b="1">
                <a:solidFill>
                  <a:srgbClr val="FF0000"/>
                </a:solidFill>
              </a:rPr>
              <a:t>62</a:t>
            </a:r>
            <a:r>
              <a:rPr lang="ja-JP" altLang="en-US" sz="7200" b="1">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1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10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10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10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ChangeArrowheads="1"/>
          </p:cNvSpPr>
          <p:nvPr/>
        </p:nvSpPr>
        <p:spPr bwMode="auto">
          <a:xfrm>
            <a:off x="1835150" y="260350"/>
            <a:ext cx="4537075" cy="1006475"/>
          </a:xfrm>
          <a:prstGeom prst="rect">
            <a:avLst/>
          </a:prstGeom>
          <a:noFill/>
          <a:ln w="9525">
            <a:noFill/>
            <a:miter lim="800000"/>
            <a:headEnd/>
            <a:tailEnd/>
          </a:ln>
        </p:spPr>
        <p:txBody>
          <a:bodyPr lIns="91429" tIns="45714" rIns="91429" bIns="45714" anchor="ctr">
            <a:spAutoFit/>
          </a:bodyPr>
          <a:lstStyle/>
          <a:p>
            <a:r>
              <a:rPr lang="ja-JP" altLang="en-US" sz="4000" b="1">
                <a:latin typeface="ＭＳ 明朝" pitchFamily="17" charset="-128"/>
              </a:rPr>
              <a:t>子どもの受動喫煙</a:t>
            </a:r>
          </a:p>
          <a:p>
            <a:r>
              <a:rPr lang="ja-JP" altLang="en-US" sz="2000" b="1">
                <a:latin typeface="ＭＳ 明朝" pitchFamily="17" charset="-128"/>
              </a:rPr>
              <a:t>（尿中コチニンを指標として）</a:t>
            </a:r>
            <a:endParaRPr lang="ja-JP" altLang="en-US" sz="2400" b="1"/>
          </a:p>
        </p:txBody>
      </p:sp>
      <p:graphicFrame>
        <p:nvGraphicFramePr>
          <p:cNvPr id="302083" name="Group 3"/>
          <p:cNvGraphicFramePr>
            <a:graphicFrameLocks noGrp="1"/>
          </p:cNvGraphicFramePr>
          <p:nvPr/>
        </p:nvGraphicFramePr>
        <p:xfrm>
          <a:off x="827088" y="1341438"/>
          <a:ext cx="7345362" cy="4541837"/>
        </p:xfrm>
        <a:graphic>
          <a:graphicData uri="http://schemas.openxmlformats.org/drawingml/2006/table">
            <a:tbl>
              <a:tblPr/>
              <a:tblGrid>
                <a:gridCol w="5041900"/>
                <a:gridCol w="2303462"/>
              </a:tblGrid>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喫煙形態</a:t>
                      </a:r>
                      <a:endParaRPr kumimoji="1" lang="ja-JP" altLang="en-US"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254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暴露スコア</a:t>
                      </a:r>
                      <a:endParaRPr kumimoji="1" lang="ja-JP" altLang="en-US"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非喫煙</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a:t>
                      </a: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ｎ＝</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433</a:t>
                      </a: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a:t>
                      </a:r>
                      <a:endParaRPr kumimoji="1" lang="ja-JP" altLang="en-US"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1</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552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ドア閉めて屋外（</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n=216)</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1.99</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ドア開けて屋外（</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n=45)</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2.39</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台所換気扇の下（</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n=50)</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3.23</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不定（</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n=27)</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10.32</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200" b="0" i="0" u="none" strike="noStrike" cap="none" normalizeH="0" baseline="0" smtClean="0">
                          <a:ln>
                            <a:noFill/>
                          </a:ln>
                          <a:solidFill>
                            <a:schemeClr val="tx1"/>
                          </a:solidFill>
                          <a:effectLst/>
                          <a:latin typeface="ＭＳ Ｐゴシック" pitchFamily="50" charset="-128"/>
                          <a:ea typeface="ＭＳ Ｐゴシック" pitchFamily="50" charset="-128"/>
                        </a:rPr>
                        <a:t>屋内（</a:t>
                      </a: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n=28)</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254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54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3200" b="0" i="0" u="none" strike="noStrike" cap="none" normalizeH="0" baseline="0" smtClean="0">
                          <a:ln>
                            <a:noFill/>
                          </a:ln>
                          <a:solidFill>
                            <a:schemeClr val="tx1"/>
                          </a:solidFill>
                          <a:effectLst/>
                          <a:latin typeface="ＭＳ Ｐゴシック" pitchFamily="50" charset="-128"/>
                          <a:ea typeface="ＭＳ Ｐゴシック" pitchFamily="50" charset="-128"/>
                        </a:rPr>
                        <a:t>15.09</a:t>
                      </a:r>
                      <a:endParaRPr kumimoji="1" lang="en-US" altLang="ja-JP" sz="36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marL="91429" marR="91429" marT="45714" marB="4571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355360" name="Rectangle 33"/>
          <p:cNvSpPr>
            <a:spLocks noChangeArrowheads="1"/>
          </p:cNvSpPr>
          <p:nvPr/>
        </p:nvSpPr>
        <p:spPr bwMode="auto">
          <a:xfrm>
            <a:off x="2771775" y="6237288"/>
            <a:ext cx="6372225" cy="396875"/>
          </a:xfrm>
          <a:prstGeom prst="rect">
            <a:avLst/>
          </a:prstGeom>
          <a:noFill/>
          <a:ln w="9525">
            <a:noFill/>
            <a:miter lim="800000"/>
            <a:headEnd/>
            <a:tailEnd/>
          </a:ln>
        </p:spPr>
        <p:txBody>
          <a:bodyPr lIns="91429" tIns="45714" rIns="91429" bIns="45714" anchor="ctr">
            <a:spAutoFit/>
          </a:bodyPr>
          <a:lstStyle/>
          <a:p>
            <a:r>
              <a:rPr lang="en-US" altLang="ja-JP" sz="2000"/>
              <a:t>Johansson,A.et,al.Pediatrics2004;113:291-295</a:t>
            </a:r>
            <a:endParaRPr lang="en-US" altLang="ja-JP" sz="2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2915</Words>
  <Application>Microsoft Office PowerPoint</Application>
  <PresentationFormat>画面に合わせる (4:3)</PresentationFormat>
  <Paragraphs>528</Paragraphs>
  <Slides>156</Slides>
  <Notes>17</Notes>
  <HiddenSlides>0</HiddenSlides>
  <MMClips>2</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5</vt:i4>
      </vt:variant>
      <vt:variant>
        <vt:lpstr>スライド タイトル</vt:lpstr>
      </vt:variant>
      <vt:variant>
        <vt:i4>156</vt:i4>
      </vt:variant>
    </vt:vector>
  </HeadingPairs>
  <TitlesOfParts>
    <vt:vector size="181" baseType="lpstr">
      <vt:lpstr>Arial</vt:lpstr>
      <vt:lpstr>ＭＳ Ｐゴシック</vt:lpstr>
      <vt:lpstr>ＭＳ Ｐ明朝</vt:lpstr>
      <vt:lpstr>Times New Roman</vt:lpstr>
      <vt:lpstr>Garamond</vt:lpstr>
      <vt:lpstr>ＤＦ勘亭流</vt:lpstr>
      <vt:lpstr>ＤＦ特太ゴシック体</vt:lpstr>
      <vt:lpstr>AR P丸ゴシック体M</vt:lpstr>
      <vt:lpstr>ＭＳ ゴシック</vt:lpstr>
      <vt:lpstr>Century</vt:lpstr>
      <vt:lpstr>Wingdings</vt:lpstr>
      <vt:lpstr>Tahoma</vt:lpstr>
      <vt:lpstr>HGS創英角ｺﾞｼｯｸUB</vt:lpstr>
      <vt:lpstr>HGP創英角ｺﾞｼｯｸUB</vt:lpstr>
      <vt:lpstr>ＭＳ 明朝</vt:lpstr>
      <vt:lpstr>Times</vt:lpstr>
      <vt:lpstr>Osaka</vt:lpstr>
      <vt:lpstr>Helvetica</vt:lpstr>
      <vt:lpstr>Calibri</vt:lpstr>
      <vt:lpstr>標準デザイン</vt:lpstr>
      <vt:lpstr>花子フォトレタッチ 1.0 /R.1</vt:lpstr>
      <vt:lpstr>Photo Editor Photo</vt:lpstr>
      <vt:lpstr>グラフ</vt:lpstr>
      <vt:lpstr>ワークシート</vt:lpstr>
      <vt:lpstr>Image</vt:lpstr>
      <vt:lpstr>健康教育の実践  喫煙問題を中心に行動変容について考える </vt:lpstr>
      <vt:lpstr>生活習慣病とは？</vt:lpstr>
      <vt:lpstr>ハワイ・ロサンゼルスの 日系人の医学調査</vt:lpstr>
      <vt:lpstr>生活習慣病とは？</vt:lpstr>
      <vt:lpstr>２０代男性の喫煙率 約5割</vt:lpstr>
      <vt:lpstr>スライド 6</vt:lpstr>
      <vt:lpstr>スライド 7</vt:lpstr>
      <vt:lpstr>スライド 8</vt:lpstr>
      <vt:lpstr>スライド 9</vt:lpstr>
      <vt:lpstr>名前とカタチに騙されるな！</vt:lpstr>
      <vt:lpstr>スライド 11</vt:lpstr>
      <vt:lpstr>スライド 12</vt:lpstr>
      <vt:lpstr>スライド 13</vt:lpstr>
      <vt:lpstr>スライド 14</vt:lpstr>
      <vt:lpstr>スライド 15</vt:lpstr>
      <vt:lpstr>タバコは、 異常な商品 です。</vt:lpstr>
      <vt:lpstr>スライド 17</vt:lpstr>
      <vt:lpstr>タバコは公的な安全規制のない唯一の商品</vt:lpstr>
      <vt:lpstr>スライド 19</vt:lpstr>
      <vt:lpstr>肺ガンで死ぬ喫煙者の欠員補充</vt:lpstr>
      <vt:lpstr>スライド 21</vt:lpstr>
      <vt:lpstr>衝撃的事実</vt:lpstr>
      <vt:lpstr>タバコ問題は10代の問題</vt:lpstr>
      <vt:lpstr>スライド 24</vt:lpstr>
      <vt:lpstr>スライド 25</vt:lpstr>
      <vt:lpstr>スライド 26</vt:lpstr>
      <vt:lpstr>喫煙者に どう対応すれば 良いのか？</vt:lpstr>
      <vt:lpstr>前提の力</vt:lpstr>
      <vt:lpstr>タバコの誤った前提</vt:lpstr>
      <vt:lpstr>ICD-10とDSM-IV-TRにおける 依存症の定義</vt:lpstr>
      <vt:lpstr>神奈川県内科医学会 ミニマム禁煙医療より</vt:lpstr>
      <vt:lpstr>NLP Neuro-Linguistic　Programing 神経言語学プログラミング</vt:lpstr>
      <vt:lpstr>○○○○したいけど、 できない</vt:lpstr>
      <vt:lpstr>人の行動は、その人の 無意識に 支配されている。</vt:lpstr>
      <vt:lpstr>人には、本能が無い！</vt:lpstr>
      <vt:lpstr>スライド 36</vt:lpstr>
      <vt:lpstr>行動だけではなくて、 物事のとらえ方も 自由！</vt:lpstr>
      <vt:lpstr>人は認知と行動の枠組み （パターン） を持っている</vt:lpstr>
      <vt:lpstr>パターンの作られ方</vt:lpstr>
      <vt:lpstr>スライド 40</vt:lpstr>
      <vt:lpstr>パターンモデル</vt:lpstr>
      <vt:lpstr>大好きなおもちゃ</vt:lpstr>
      <vt:lpstr>パターンモデル</vt:lpstr>
      <vt:lpstr>人の脳が無意識に 行っていること！ （人間の行動原理）</vt:lpstr>
      <vt:lpstr>快楽・苦痛を、何に連想するかは自由！ 配線を自由に変えられる！</vt:lpstr>
      <vt:lpstr>マザーテレサとヒットラー</vt:lpstr>
      <vt:lpstr>パターンを確立する方法</vt:lpstr>
      <vt:lpstr>認知行動療法の分類</vt:lpstr>
      <vt:lpstr>スライド 49</vt:lpstr>
      <vt:lpstr>できるんです！  成功率は50～60％</vt:lpstr>
      <vt:lpstr>気づきの連鎖</vt:lpstr>
      <vt:lpstr>ご自宅でやるなら・・・（ビブリオセラピー）</vt:lpstr>
      <vt:lpstr>スライド 53</vt:lpstr>
      <vt:lpstr>脳内ドーパミンが決め手 「禁煙脳」のつくり方  (青春新書INTELLIGENCE) 磯村　毅 (著)</vt:lpstr>
      <vt:lpstr>スライド 55</vt:lpstr>
      <vt:lpstr>なぜ止められなくなるのか？</vt:lpstr>
      <vt:lpstr>恋愛とタバコの類似性</vt:lpstr>
      <vt:lpstr>タバコの正体</vt:lpstr>
      <vt:lpstr>タバコは、本当にオカマなのか？</vt:lpstr>
      <vt:lpstr>スライド 60</vt:lpstr>
      <vt:lpstr>スライド 61</vt:lpstr>
      <vt:lpstr>スライド 62</vt:lpstr>
      <vt:lpstr>ニコチンは、「まやく」と同じ働きをする</vt:lpstr>
      <vt:lpstr>スライド 64</vt:lpstr>
      <vt:lpstr>脳・神経の弱点</vt:lpstr>
      <vt:lpstr>スライド 66</vt:lpstr>
      <vt:lpstr>共通するのは何でしょう？</vt:lpstr>
      <vt:lpstr>スライド 68</vt:lpstr>
      <vt:lpstr>スライド 69</vt:lpstr>
      <vt:lpstr>スライド 70</vt:lpstr>
      <vt:lpstr>スライド 71</vt:lpstr>
      <vt:lpstr>禁煙と大学合格率 （河合塾の生徒の調査）</vt:lpstr>
      <vt:lpstr>スライド 73</vt:lpstr>
      <vt:lpstr>健康増進法第25条</vt:lpstr>
      <vt:lpstr>神奈川県公共的施設禁煙条例</vt:lpstr>
      <vt:lpstr>県内の 医療系大学は敷地内禁煙 が主流になりつつあります。</vt:lpstr>
      <vt:lpstr>タバコ対策すぐできること</vt:lpstr>
      <vt:lpstr>タバコを吸わせてあげることは優しさではありません。</vt:lpstr>
      <vt:lpstr>スライド 79</vt:lpstr>
      <vt:lpstr>自尊感情を育てる</vt:lpstr>
      <vt:lpstr>自分を大切にする方法</vt:lpstr>
      <vt:lpstr>スライド 82</vt:lpstr>
      <vt:lpstr>対人関係療法</vt:lpstr>
      <vt:lpstr>マザーテレサ</vt:lpstr>
      <vt:lpstr>鎌倉保健所での未成年者禁煙支援の 実践</vt:lpstr>
      <vt:lpstr>スライド 86</vt:lpstr>
      <vt:lpstr>スライド 87</vt:lpstr>
      <vt:lpstr>スライド 88</vt:lpstr>
      <vt:lpstr>スライド 89</vt:lpstr>
      <vt:lpstr>スライド 90</vt:lpstr>
      <vt:lpstr>スライド 91</vt:lpstr>
      <vt:lpstr>未成年者への禁煙支援が必要です</vt:lpstr>
      <vt:lpstr>子どもたちのためにできること</vt:lpstr>
      <vt:lpstr>喫煙の害</vt:lpstr>
      <vt:lpstr>喫煙する女性の　　人に1人が不妊症</vt:lpstr>
      <vt:lpstr>男性が喫煙すると</vt:lpstr>
      <vt:lpstr>スライド 97</vt:lpstr>
      <vt:lpstr>スライド 98</vt:lpstr>
      <vt:lpstr>スライド 99</vt:lpstr>
      <vt:lpstr>4リットル入りのバケツと 500ミリリットルのコップ</vt:lpstr>
      <vt:lpstr>のぞみN700の喫煙室からの漏れの原因 喫煙終了後にも呼出されるタバコ煙の粒子状成分</vt:lpstr>
      <vt:lpstr>喫煙終了後の呼気からタバコ煙検出 40呼吸＝200秒は呼気に煙粒子が含まれる</vt:lpstr>
      <vt:lpstr>スライド 103</vt:lpstr>
      <vt:lpstr>スライド 104</vt:lpstr>
      <vt:lpstr>スライド 105</vt:lpstr>
      <vt:lpstr>スライド 106</vt:lpstr>
      <vt:lpstr>スライド 107</vt:lpstr>
      <vt:lpstr>WHO Policy recommendations  </vt:lpstr>
      <vt:lpstr>スライド 109</vt:lpstr>
      <vt:lpstr>アメリカ、モンタナ州ヘレナ市 受動喫煙防止条例で心筋梗塞が4割減少</vt:lpstr>
      <vt:lpstr>イメージが大切</vt:lpstr>
      <vt:lpstr>1年分のタール （ABC「タバコと女性の危険な関係」より）</vt:lpstr>
      <vt:lpstr>非喫煙者の肺　　　と　　　　喫煙者の肺</vt:lpstr>
      <vt:lpstr>スライド 114</vt:lpstr>
      <vt:lpstr>スライド 115</vt:lpstr>
      <vt:lpstr>スライド 116</vt:lpstr>
      <vt:lpstr>スライド 117</vt:lpstr>
      <vt:lpstr>スライド 118</vt:lpstr>
      <vt:lpstr>スライド 119</vt:lpstr>
      <vt:lpstr>スライド 120</vt:lpstr>
      <vt:lpstr>スライド 121</vt:lpstr>
      <vt:lpstr>スライド 122</vt:lpstr>
      <vt:lpstr>スライド 123</vt:lpstr>
      <vt:lpstr>スライド 124</vt:lpstr>
      <vt:lpstr>スライド 125</vt:lpstr>
      <vt:lpstr>スライド 126</vt:lpstr>
      <vt:lpstr>スライド 127</vt:lpstr>
      <vt:lpstr>TASPOの効果とは</vt:lpstr>
      <vt:lpstr>先進諸国の喫煙率</vt:lpstr>
      <vt:lpstr>スライド 130</vt:lpstr>
      <vt:lpstr>スライド 131</vt:lpstr>
      <vt:lpstr>スライド 132</vt:lpstr>
      <vt:lpstr>スライド 133</vt:lpstr>
      <vt:lpstr>NANAより引用</vt:lpstr>
      <vt:lpstr>喫煙率の年次推移</vt:lpstr>
      <vt:lpstr>若い女の子たちが、 なぜ、タバコを吸うのか？</vt:lpstr>
      <vt:lpstr>スライド 137</vt:lpstr>
      <vt:lpstr>スライド 138</vt:lpstr>
      <vt:lpstr>死ぬときに後悔すること</vt:lpstr>
      <vt:lpstr>スライド 140</vt:lpstr>
      <vt:lpstr>タバコを吸っているのは、 自分の意思ですか？</vt:lpstr>
      <vt:lpstr>自分の意思でないとすると、 なぜ、毎日吸ってしまうのですか？</vt:lpstr>
      <vt:lpstr>タバコと、クセや習慣は違う！</vt:lpstr>
      <vt:lpstr>吸いたい気持ちが、しつこく、 繰り返し沸き起こる！</vt:lpstr>
      <vt:lpstr>なぜ、今までの禁煙は うまく行かなかったのか？</vt:lpstr>
      <vt:lpstr>穴がふさがれば、禁煙は簡単！</vt:lpstr>
      <vt:lpstr>喫煙は精神依存！</vt:lpstr>
      <vt:lpstr>未成年に対する卒煙支援の実際</vt:lpstr>
      <vt:lpstr>喫煙防止教育で伝えたいこと</vt:lpstr>
      <vt:lpstr>子どもはモデル（お手本）を探している</vt:lpstr>
      <vt:lpstr>スライド 151</vt:lpstr>
      <vt:lpstr>タバコを止めてもらうには？？</vt:lpstr>
      <vt:lpstr>禁煙補助薬</vt:lpstr>
      <vt:lpstr>スライド 154</vt:lpstr>
      <vt:lpstr>愛の禁煙キャンペーンの実績     　　　（鎌倉保健福祉事務所）</vt:lpstr>
      <vt:lpstr>チャンピックス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喫煙する女性の　　人に1人が不妊症</dc:title>
  <dc:creator>Harada</dc:creator>
  <cp:lastModifiedBy>user</cp:lastModifiedBy>
  <cp:revision>10</cp:revision>
  <dcterms:created xsi:type="dcterms:W3CDTF">2011-06-07T19:56:20Z</dcterms:created>
  <dcterms:modified xsi:type="dcterms:W3CDTF">2011-06-27T10:26:03Z</dcterms:modified>
</cp:coreProperties>
</file>