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57" r:id="rId3"/>
    <p:sldId id="260" r:id="rId4"/>
    <p:sldId id="258" r:id="rId5"/>
    <p:sldId id="262" r:id="rId6"/>
    <p:sldId id="261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69" d="100"/>
          <a:sy n="69" d="100"/>
        </p:scale>
        <p:origin x="-54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6B636-AD14-4E0F-930A-33CA5E222B73}" type="datetimeFigureOut">
              <a:rPr lang="en-US" smtClean="0"/>
              <a:pPr/>
              <a:t>9/18/2012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8D5A3-D9DE-4EFD-B0AE-1D1BFA889C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6B636-AD14-4E0F-930A-33CA5E222B73}" type="datetimeFigureOut">
              <a:rPr lang="en-US" smtClean="0"/>
              <a:pPr/>
              <a:t>9/18/2012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8D5A3-D9DE-4EFD-B0AE-1D1BFA889C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6B636-AD14-4E0F-930A-33CA5E222B73}" type="datetimeFigureOut">
              <a:rPr lang="en-US" smtClean="0"/>
              <a:pPr/>
              <a:t>9/18/2012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8D5A3-D9DE-4EFD-B0AE-1D1BFA889C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6B636-AD14-4E0F-930A-33CA5E222B73}" type="datetimeFigureOut">
              <a:rPr lang="en-US" smtClean="0"/>
              <a:pPr/>
              <a:t>9/18/2012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8D5A3-D9DE-4EFD-B0AE-1D1BFA889C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6B636-AD14-4E0F-930A-33CA5E222B73}" type="datetimeFigureOut">
              <a:rPr lang="en-US" smtClean="0"/>
              <a:pPr/>
              <a:t>9/18/2012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8D5A3-D9DE-4EFD-B0AE-1D1BFA889C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6B636-AD14-4E0F-930A-33CA5E222B73}" type="datetimeFigureOut">
              <a:rPr lang="en-US" smtClean="0"/>
              <a:pPr/>
              <a:t>9/18/2012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8D5A3-D9DE-4EFD-B0AE-1D1BFA889C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6B636-AD14-4E0F-930A-33CA5E222B73}" type="datetimeFigureOut">
              <a:rPr lang="en-US" smtClean="0"/>
              <a:pPr/>
              <a:t>9/18/2012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8D5A3-D9DE-4EFD-B0AE-1D1BFA889C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6B636-AD14-4E0F-930A-33CA5E222B73}" type="datetimeFigureOut">
              <a:rPr lang="en-US" smtClean="0"/>
              <a:pPr/>
              <a:t>9/18/2012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8D5A3-D9DE-4EFD-B0AE-1D1BFA889C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6B636-AD14-4E0F-930A-33CA5E222B73}" type="datetimeFigureOut">
              <a:rPr lang="en-US" smtClean="0"/>
              <a:pPr/>
              <a:t>9/18/2012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8D5A3-D9DE-4EFD-B0AE-1D1BFA889C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6B636-AD14-4E0F-930A-33CA5E222B73}" type="datetimeFigureOut">
              <a:rPr lang="en-US" smtClean="0"/>
              <a:pPr/>
              <a:t>9/18/2012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8D5A3-D9DE-4EFD-B0AE-1D1BFA889C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6B636-AD14-4E0F-930A-33CA5E222B73}" type="datetimeFigureOut">
              <a:rPr lang="en-US" smtClean="0"/>
              <a:pPr/>
              <a:t>9/18/2012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058D5A3-D9DE-4EFD-B0AE-1D1BFA889CC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C76B636-AD14-4E0F-930A-33CA5E222B73}" type="datetimeFigureOut">
              <a:rPr lang="en-US" smtClean="0"/>
              <a:pPr/>
              <a:t>9/18/2012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058D5A3-D9DE-4EFD-B0AE-1D1BFA889CC2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828800"/>
            <a:ext cx="7851648" cy="31242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ANTIMICROBIAL </a:t>
            </a:r>
            <a:br>
              <a:rPr lang="en-US" dirty="0" smtClean="0"/>
            </a:br>
            <a:r>
              <a:rPr lang="en-US" dirty="0" smtClean="0"/>
              <a:t>DR. EBTISAM EID</a:t>
            </a:r>
            <a:br>
              <a:rPr lang="en-US" dirty="0" smtClean="0"/>
            </a:br>
            <a:r>
              <a:rPr lang="en-US" dirty="0" smtClean="0"/>
              <a:t>MD.MICROBIOLOGY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Antimicrobial Chemotherapy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 smtClean="0"/>
              <a:t>Historical perspective  </a:t>
            </a:r>
          </a:p>
          <a:p>
            <a:pPr algn="just"/>
            <a:r>
              <a:rPr lang="en-US" sz="2800" dirty="0" smtClean="0"/>
              <a:t>Antimicrobial  agent are substances that inhibit growth or kill microorganisms .</a:t>
            </a:r>
          </a:p>
          <a:p>
            <a:pPr marL="0" indent="0" algn="just">
              <a:buNone/>
            </a:pPr>
            <a:endParaRPr lang="en-US" sz="2800" dirty="0" smtClean="0"/>
          </a:p>
          <a:p>
            <a:pPr algn="just"/>
            <a:r>
              <a:rPr lang="en-US" sz="2800" dirty="0" smtClean="0"/>
              <a:t>The first antimicrobial agent used in therapy were </a:t>
            </a:r>
            <a:r>
              <a:rPr lang="en-US" sz="2800" dirty="0" err="1" smtClean="0"/>
              <a:t>sulphonamides</a:t>
            </a:r>
            <a:r>
              <a:rPr lang="en-US" sz="2800" dirty="0" smtClean="0"/>
              <a:t> by </a:t>
            </a:r>
            <a:r>
              <a:rPr lang="en-US" sz="2800" dirty="0" err="1" smtClean="0"/>
              <a:t>Domak</a:t>
            </a:r>
            <a:r>
              <a:rPr lang="en-US" sz="2800" dirty="0" smtClean="0"/>
              <a:t> in 1935 .</a:t>
            </a:r>
          </a:p>
          <a:p>
            <a:pPr marL="0" indent="0" algn="just">
              <a:buNone/>
            </a:pPr>
            <a:endParaRPr lang="en-US" sz="2800" dirty="0" smtClean="0"/>
          </a:p>
          <a:p>
            <a:pPr algn="just"/>
            <a:r>
              <a:rPr lang="en-US" sz="2800" dirty="0" smtClean="0"/>
              <a:t>In 1940 ,Chain and Florey demonstrated penicillin which observed by Fleming in 1929 .</a:t>
            </a:r>
          </a:p>
          <a:p>
            <a:pPr marL="0" indent="0" algn="just">
              <a:buNone/>
            </a:pPr>
            <a:endParaRPr lang="en-US" sz="2800" dirty="0"/>
          </a:p>
          <a:p>
            <a:pPr marL="0" indent="0" algn="just">
              <a:buNone/>
            </a:pPr>
            <a:endParaRPr lang="en-US" sz="2800" dirty="0" smtClean="0"/>
          </a:p>
          <a:p>
            <a:pPr algn="just"/>
            <a:endParaRPr lang="en-US" sz="2800" dirty="0"/>
          </a:p>
        </p:txBody>
      </p:sp>
    </p:spTree>
    <p:extLst>
      <p:ext uri="{BB962C8B-B14F-4D97-AF65-F5344CB8AC3E}">
        <p14:creationId xmlns="" xmlns:p14="http://schemas.microsoft.com/office/powerpoint/2010/main" val="1636555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05000"/>
            <a:ext cx="8229600" cy="438912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Th</a:t>
            </a:r>
            <a:r>
              <a:rPr lang="en-US" b="1" dirty="0" smtClean="0"/>
              <a:t>e </a:t>
            </a:r>
            <a:r>
              <a:rPr lang="en-US" b="1" dirty="0" err="1" smtClean="0"/>
              <a:t>antimicorbial</a:t>
            </a:r>
            <a:r>
              <a:rPr lang="en-US" b="1" dirty="0" smtClean="0"/>
              <a:t> agent </a:t>
            </a:r>
            <a:r>
              <a:rPr lang="en-US" dirty="0" smtClean="0"/>
              <a:t>that are produced by microorganisms and kill other </a:t>
            </a:r>
            <a:r>
              <a:rPr lang="en-US" dirty="0" err="1" smtClean="0"/>
              <a:t>microoganisms</a:t>
            </a:r>
            <a:r>
              <a:rPr lang="en-US" dirty="0" smtClean="0"/>
              <a:t> [naturally occurring ] were defined by  Waksman1942 as antibiotic .But the term now is applied to both naturally and synthetic antimicrobial chemotherapeutics </a:t>
            </a:r>
          </a:p>
          <a:p>
            <a:pPr algn="just"/>
            <a:r>
              <a:rPr lang="en-US" dirty="0" smtClean="0"/>
              <a:t>Examples </a:t>
            </a:r>
            <a:r>
              <a:rPr lang="en-US" dirty="0"/>
              <a:t>of naturally chemotherapeutic  agent are ; penicillin ,</a:t>
            </a:r>
            <a:r>
              <a:rPr lang="en-US" dirty="0" err="1"/>
              <a:t>cephalosporins</a:t>
            </a:r>
            <a:r>
              <a:rPr lang="en-US" dirty="0"/>
              <a:t> ,chloramphenicol ,</a:t>
            </a:r>
            <a:r>
              <a:rPr lang="en-US" dirty="0" err="1"/>
              <a:t>tetracyclines,nystatin</a:t>
            </a:r>
            <a:r>
              <a:rPr lang="en-US" dirty="0"/>
              <a:t> and </a:t>
            </a:r>
            <a:r>
              <a:rPr lang="en-US" dirty="0" err="1"/>
              <a:t>griseofulvin</a:t>
            </a:r>
            <a:r>
              <a:rPr lang="en-US" dirty="0"/>
              <a:t> .</a:t>
            </a:r>
          </a:p>
          <a:p>
            <a:pPr marL="0" indent="0" algn="just">
              <a:buNone/>
            </a:pPr>
            <a:r>
              <a:rPr lang="en-US" dirty="0" smtClean="0"/>
              <a:t>Examples of synthetic antibiotic are </a:t>
            </a:r>
            <a:r>
              <a:rPr lang="en-US" dirty="0" err="1" smtClean="0"/>
              <a:t>sulphonamides</a:t>
            </a:r>
            <a:r>
              <a:rPr lang="en-US" dirty="0" smtClean="0"/>
              <a:t> ,</a:t>
            </a:r>
            <a:r>
              <a:rPr lang="en-US" dirty="0" err="1" smtClean="0"/>
              <a:t>quinolones</a:t>
            </a:r>
            <a:r>
              <a:rPr lang="en-US" dirty="0" smtClean="0"/>
              <a:t> ,</a:t>
            </a:r>
            <a:r>
              <a:rPr lang="en-US" dirty="0" err="1" smtClean="0"/>
              <a:t>nitrofuran</a:t>
            </a:r>
            <a:r>
              <a:rPr lang="en-US" dirty="0" smtClean="0"/>
              <a:t> and </a:t>
            </a:r>
            <a:r>
              <a:rPr lang="en-US" dirty="0" err="1" smtClean="0"/>
              <a:t>imidazoles</a:t>
            </a:r>
            <a:r>
              <a:rPr lang="en-US" dirty="0" smtClean="0"/>
              <a:t> 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125862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Definitions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n-US" sz="3600" b="1" dirty="0" smtClean="0"/>
              <a:t>Bactericidal antibiotics</a:t>
            </a:r>
            <a:r>
              <a:rPr lang="en-US" dirty="0" smtClean="0"/>
              <a:t> ; are those antibiotic that destroy bacteria , e .g penicillin ,</a:t>
            </a:r>
            <a:r>
              <a:rPr lang="en-US" dirty="0" err="1" smtClean="0"/>
              <a:t>cephalosporins</a:t>
            </a:r>
            <a:r>
              <a:rPr lang="en-US" dirty="0" smtClean="0"/>
              <a:t> and aminoglycosides .</a:t>
            </a:r>
          </a:p>
          <a:p>
            <a:pPr marL="0" indent="0" algn="just">
              <a:buNone/>
            </a:pPr>
            <a:endParaRPr lang="en-US" dirty="0" smtClean="0"/>
          </a:p>
          <a:p>
            <a:pPr algn="just"/>
            <a:r>
              <a:rPr lang="en-US" sz="3600" b="1" dirty="0" smtClean="0"/>
              <a:t>Bacteriostatic antibiotics </a:t>
            </a:r>
            <a:r>
              <a:rPr lang="en-US" dirty="0" smtClean="0"/>
              <a:t>; are those antibiotics that prevent the multiplication and inhibit bacterial growth ,e.g. chloramphenicol and </a:t>
            </a:r>
            <a:r>
              <a:rPr lang="en-US" dirty="0" err="1" smtClean="0"/>
              <a:t>tetracyclines</a:t>
            </a:r>
            <a:r>
              <a:rPr lang="en-US" dirty="0" smtClean="0"/>
              <a:t> .</a:t>
            </a:r>
          </a:p>
        </p:txBody>
      </p:sp>
    </p:spTree>
    <p:extLst>
      <p:ext uri="{BB962C8B-B14F-4D97-AF65-F5344CB8AC3E}">
        <p14:creationId xmlns="" xmlns:p14="http://schemas.microsoft.com/office/powerpoint/2010/main" val="116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n-US" b="1" dirty="0"/>
              <a:t>The spectrum  </a:t>
            </a:r>
            <a:r>
              <a:rPr lang="en-US" sz="2800" dirty="0"/>
              <a:t>of action of a </a:t>
            </a:r>
            <a:r>
              <a:rPr lang="en-US" sz="2800" dirty="0" err="1"/>
              <a:t>antibiotic;means</a:t>
            </a:r>
            <a:r>
              <a:rPr lang="en-US" sz="2800" dirty="0"/>
              <a:t> variety of bacteria that are affected by this antibiotic  </a:t>
            </a:r>
            <a:r>
              <a:rPr lang="en-US" sz="2800" dirty="0" err="1"/>
              <a:t>e.g.Gram</a:t>
            </a:r>
            <a:r>
              <a:rPr lang="en-US" sz="2800" dirty="0"/>
              <a:t>-positive bacteria  ,Gram-negative , or both [broad spectrum] </a:t>
            </a:r>
            <a:r>
              <a:rPr lang="en-US" sz="2800" dirty="0" smtClean="0"/>
              <a:t>.</a:t>
            </a:r>
          </a:p>
          <a:p>
            <a:pPr marL="0" indent="0" algn="just">
              <a:buNone/>
            </a:pPr>
            <a:endParaRPr lang="en-US" sz="2800" dirty="0"/>
          </a:p>
          <a:p>
            <a:pPr algn="just"/>
            <a:r>
              <a:rPr lang="en-US" b="1" dirty="0"/>
              <a:t>The minimal inhibitory concentration[MIC</a:t>
            </a:r>
            <a:r>
              <a:rPr lang="en-US" sz="2800" dirty="0"/>
              <a:t>] is the lowest concentration of an antibiotics that inhibit the growth of an organism.</a:t>
            </a:r>
          </a:p>
          <a:p>
            <a:pPr algn="just"/>
            <a:r>
              <a:rPr lang="en-US" sz="2800" dirty="0"/>
              <a:t> </a:t>
            </a:r>
          </a:p>
          <a:p>
            <a:pPr algn="just"/>
            <a:endParaRPr lang="en-US" sz="2800" dirty="0"/>
          </a:p>
        </p:txBody>
      </p:sp>
    </p:spTree>
    <p:extLst>
      <p:ext uri="{BB962C8B-B14F-4D97-AF65-F5344CB8AC3E}">
        <p14:creationId xmlns="" xmlns:p14="http://schemas.microsoft.com/office/powerpoint/2010/main" val="3073706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5400" dirty="0" smtClean="0"/>
              <a:t>Definitions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3300" b="1" dirty="0" smtClean="0"/>
              <a:t>Antibiotics :</a:t>
            </a:r>
            <a:r>
              <a:rPr lang="en-US" dirty="0" smtClean="0"/>
              <a:t> are natural substances produced by </a:t>
            </a:r>
          </a:p>
          <a:p>
            <a:pPr marL="0" indent="0" algn="just">
              <a:buNone/>
            </a:pPr>
            <a:r>
              <a:rPr lang="en-US" dirty="0" smtClean="0"/>
              <a:t>an organism to kill or inhibit the growth of another organism .</a:t>
            </a:r>
          </a:p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r>
              <a:rPr lang="en-US" sz="3300" b="1" dirty="0" smtClean="0"/>
              <a:t>Chemotherapeutic:</a:t>
            </a:r>
            <a:r>
              <a:rPr lang="en-US" dirty="0" smtClean="0"/>
              <a:t> are chemicals that are used for treating infectious diseases with low toxicity for mammalian cells . </a:t>
            </a:r>
          </a:p>
        </p:txBody>
      </p:sp>
    </p:spTree>
    <p:extLst>
      <p:ext uri="{BB962C8B-B14F-4D97-AF65-F5344CB8AC3E}">
        <p14:creationId xmlns="" xmlns:p14="http://schemas.microsoft.com/office/powerpoint/2010/main" val="3178915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sz="3300" b="1" dirty="0"/>
              <a:t>Antiseptics:</a:t>
            </a:r>
            <a:r>
              <a:rPr lang="en-US" dirty="0"/>
              <a:t> are chemical substance that control pathogenic bacteria growing on body surfaces they are less toxic and less irritant than disinfectants 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r>
              <a:rPr lang="en-US" sz="3300" b="1" dirty="0"/>
              <a:t>Disinfectant:</a:t>
            </a:r>
            <a:r>
              <a:rPr lang="en-US" dirty="0"/>
              <a:t> are chemical </a:t>
            </a:r>
            <a:r>
              <a:rPr lang="en-US" dirty="0" smtClean="0"/>
              <a:t>substances </a:t>
            </a:r>
            <a:r>
              <a:rPr lang="en-US" dirty="0"/>
              <a:t>that destroy of infection organisms[not include spores]  are toxic and are used for inanimate objects 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87496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395</TotalTime>
  <Words>283</Words>
  <Application>Microsoft Office PowerPoint</Application>
  <PresentationFormat>On-screen Show (4:3)</PresentationFormat>
  <Paragraphs>28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Flow</vt:lpstr>
      <vt:lpstr>ANTIMICROBIAL  DR. EBTISAM EID MD.MICROBIOLOGY</vt:lpstr>
      <vt:lpstr>Antimicrobial Chemotherapy   </vt:lpstr>
      <vt:lpstr>Slide 3</vt:lpstr>
      <vt:lpstr>Definitions </vt:lpstr>
      <vt:lpstr>Slide 5</vt:lpstr>
      <vt:lpstr> Definitions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Antimicrobial  Chemotherapy</dc:title>
  <dc:creator>HOME</dc:creator>
  <cp:lastModifiedBy>Alghad</cp:lastModifiedBy>
  <cp:revision>48</cp:revision>
  <dcterms:created xsi:type="dcterms:W3CDTF">2011-09-17T19:24:58Z</dcterms:created>
  <dcterms:modified xsi:type="dcterms:W3CDTF">2012-09-18T06:02:14Z</dcterms:modified>
</cp:coreProperties>
</file>