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36"/>
  </p:notesMasterIdLst>
  <p:handoutMasterIdLst>
    <p:handoutMasterId r:id="rId37"/>
  </p:handoutMasterIdLst>
  <p:sldIdLst>
    <p:sldId id="257" r:id="rId5"/>
    <p:sldId id="439" r:id="rId6"/>
    <p:sldId id="441" r:id="rId7"/>
    <p:sldId id="440" r:id="rId8"/>
    <p:sldId id="344" r:id="rId9"/>
    <p:sldId id="401" r:id="rId10"/>
    <p:sldId id="398" r:id="rId11"/>
    <p:sldId id="364" r:id="rId12"/>
    <p:sldId id="388" r:id="rId13"/>
    <p:sldId id="399" r:id="rId14"/>
    <p:sldId id="366" r:id="rId15"/>
    <p:sldId id="345" r:id="rId16"/>
    <p:sldId id="351" r:id="rId17"/>
    <p:sldId id="437" r:id="rId18"/>
    <p:sldId id="438" r:id="rId19"/>
    <p:sldId id="405" r:id="rId20"/>
    <p:sldId id="406" r:id="rId21"/>
    <p:sldId id="407" r:id="rId22"/>
    <p:sldId id="409" r:id="rId23"/>
    <p:sldId id="410" r:id="rId24"/>
    <p:sldId id="411" r:id="rId25"/>
    <p:sldId id="412" r:id="rId26"/>
    <p:sldId id="413" r:id="rId27"/>
    <p:sldId id="414" r:id="rId28"/>
    <p:sldId id="415" r:id="rId29"/>
    <p:sldId id="417" r:id="rId30"/>
    <p:sldId id="442" r:id="rId31"/>
    <p:sldId id="419" r:id="rId32"/>
    <p:sldId id="426" r:id="rId33"/>
    <p:sldId id="427" r:id="rId34"/>
    <p:sldId id="331" r:id="rId35"/>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28">
          <p15:clr>
            <a:srgbClr val="A4A3A4"/>
          </p15:clr>
        </p15:guide>
        <p15:guide id="3" orient="horz" pos="892">
          <p15:clr>
            <a:srgbClr val="A4A3A4"/>
          </p15:clr>
        </p15:guide>
        <p15:guide id="4" orient="horz" pos="1198">
          <p15:clr>
            <a:srgbClr val="A4A3A4"/>
          </p15:clr>
        </p15:guide>
        <p15:guide id="5" orient="horz" pos="1474">
          <p15:clr>
            <a:srgbClr val="A4A3A4"/>
          </p15:clr>
        </p15:guide>
        <p15:guide id="6" orient="horz" pos="4178">
          <p15:clr>
            <a:srgbClr val="A4A3A4"/>
          </p15:clr>
        </p15:guide>
        <p15:guide id="7" pos="2880">
          <p15:clr>
            <a:srgbClr val="A4A3A4"/>
          </p15:clr>
        </p15:guide>
        <p15:guide id="8" pos="240">
          <p15:clr>
            <a:srgbClr val="A4A3A4"/>
          </p15:clr>
        </p15:guide>
        <p15:guide id="9" pos="55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hiddenSlides="1" frameSlides="1"/>
  <p:clrMru>
    <a:srgbClr val="777777"/>
    <a:srgbClr val="DDDDDD"/>
    <a:srgbClr val="FFFFFF"/>
    <a:srgbClr val="D06800"/>
    <a:srgbClr val="292929"/>
    <a:srgbClr val="F8F8F8"/>
    <a:srgbClr val="111111"/>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5" autoAdjust="0"/>
    <p:restoredTop sz="67219" autoAdjust="0"/>
  </p:normalViewPr>
  <p:slideViewPr>
    <p:cSldViewPr snapToGrid="0">
      <p:cViewPr varScale="1">
        <p:scale>
          <a:sx n="78" d="100"/>
          <a:sy n="78" d="100"/>
        </p:scale>
        <p:origin x="2496" y="66"/>
      </p:cViewPr>
      <p:guideLst>
        <p:guide orient="horz" pos="2160"/>
        <p:guide orient="horz" pos="228"/>
        <p:guide orient="horz" pos="892"/>
        <p:guide orient="horz" pos="1198"/>
        <p:guide orient="horz" pos="1474"/>
        <p:guide orient="horz" pos="4178"/>
        <p:guide pos="2880"/>
        <p:guide pos="240"/>
        <p:guide pos="551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Header Placeholder 19457"/>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r>
              <a:rPr lang="en-US"/>
              <a:t>Windows Embedded Design Review</a:t>
            </a:r>
          </a:p>
        </p:txBody>
      </p:sp>
      <p:sp>
        <p:nvSpPr>
          <p:cNvPr id="19459" name="Date Placeholder 19458"/>
          <p:cNvSpPr>
            <a:spLocks noGrp="1" noChangeArrowheads="1"/>
          </p:cNvSpPr>
          <p:nvPr>
            <p:ph type="dt" sz="quarter" idx="1"/>
          </p:nvPr>
        </p:nvSpPr>
        <p:spPr bwMode="auto">
          <a:xfrm>
            <a:off x="3971925"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000" b="0"/>
            </a:lvl1pPr>
          </a:lstStyle>
          <a:p>
            <a:r>
              <a:rPr lang="en-US"/>
              <a:t>April 8-9 2004</a:t>
            </a:r>
          </a:p>
        </p:txBody>
      </p:sp>
      <p:sp>
        <p:nvSpPr>
          <p:cNvPr id="19461" name="Slide Number Placeholder 19460"/>
          <p:cNvSpPr>
            <a:spLocks noGrp="1" noChangeArrowheads="1"/>
          </p:cNvSpPr>
          <p:nvPr>
            <p:ph type="sldNum" sz="quarter" idx="3"/>
          </p:nvPr>
        </p:nvSpPr>
        <p:spPr bwMode="auto">
          <a:xfrm>
            <a:off x="6384925" y="8831263"/>
            <a:ext cx="625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5527EE89-243C-4598-90DE-F1BB91F6EC83}" type="slidenum">
              <a:rPr lang="en-US"/>
              <a:pPr/>
              <a:t>‹#›</a:t>
            </a:fld>
            <a:endParaRPr lang="en-US"/>
          </a:p>
        </p:txBody>
      </p:sp>
      <p:sp>
        <p:nvSpPr>
          <p:cNvPr id="19462" name="Footer Placeholder 19461"/>
          <p:cNvSpPr>
            <a:spLocks noGrp="1" noChangeArrowheads="1"/>
          </p:cNvSpPr>
          <p:nvPr>
            <p:ph type="ftr" sz="quarter" idx="2"/>
          </p:nvPr>
        </p:nvSpPr>
        <p:spPr bwMode="auto">
          <a:xfrm>
            <a:off x="0" y="8829675"/>
            <a:ext cx="63515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000" b="0"/>
            </a:lvl1pPr>
          </a:lstStyle>
          <a:p>
            <a:r>
              <a:rPr lang="en-US"/>
              <a:t>© 2004 Microsoft Corporation. All rights reserved. This presentation is for informational purposes only. Microsoft makes no warranties, express or implied, in this summary.</a:t>
            </a:r>
          </a:p>
        </p:txBody>
      </p:sp>
    </p:spTree>
    <p:extLst>
      <p:ext uri="{BB962C8B-B14F-4D97-AF65-F5344CB8AC3E}">
        <p14:creationId xmlns:p14="http://schemas.microsoft.com/office/powerpoint/2010/main" val="338021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Header Placeholder 29697"/>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0"/>
            </a:lvl1pPr>
          </a:lstStyle>
          <a:p>
            <a:r>
              <a:rPr lang="en-US"/>
              <a:t>Windows Embedded Design Review</a:t>
            </a:r>
          </a:p>
        </p:txBody>
      </p:sp>
      <p:sp>
        <p:nvSpPr>
          <p:cNvPr id="29699" name="Date Placeholder 29698"/>
          <p:cNvSpPr>
            <a:spLocks noGrp="1" noChangeArrowheads="1"/>
          </p:cNvSpPr>
          <p:nvPr>
            <p:ph type="dt" idx="1"/>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0"/>
            </a:lvl1pPr>
          </a:lstStyle>
          <a:p>
            <a:r>
              <a:rPr lang="en-US"/>
              <a:t>April 8-9 2004</a:t>
            </a:r>
          </a:p>
        </p:txBody>
      </p:sp>
      <p:sp>
        <p:nvSpPr>
          <p:cNvPr id="65540" name="Slide Image Placeholder 65539"/>
          <p:cNvSpPr>
            <a:spLocks noGrp="1" noRot="1" noChangeAspect="1" noChangeArrowheads="1" noTextEdit="1"/>
          </p:cNvSpPr>
          <p:nvPr>
            <p:ph type="sldImg" idx="2"/>
          </p:nvPr>
        </p:nvSpPr>
        <p:spPr bwMode="auto">
          <a:xfrm>
            <a:off x="1168400" y="696913"/>
            <a:ext cx="4673600" cy="348615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Notes Placeholder 29700"/>
          <p:cNvSpPr>
            <a:spLocks noGrp="1" noChangeArrowheads="1"/>
          </p:cNvSpPr>
          <p:nvPr>
            <p:ph type="body" sz="quarter" idx="3"/>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3" name="Slide Number Placeholder 29702"/>
          <p:cNvSpPr>
            <a:spLocks noGrp="1" noChangeArrowheads="1"/>
          </p:cNvSpPr>
          <p:nvPr>
            <p:ph type="sldNum" sz="quarter" idx="5"/>
          </p:nvPr>
        </p:nvSpPr>
        <p:spPr bwMode="auto">
          <a:xfrm>
            <a:off x="5707063" y="8829675"/>
            <a:ext cx="13017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b="0"/>
            </a:lvl1pPr>
          </a:lstStyle>
          <a:p>
            <a:fld id="{E8839A69-18E4-4CDB-BBD2-35DEEA74EBE8}" type="slidenum">
              <a:rPr lang="en-US"/>
              <a:pPr/>
              <a:t>‹#›</a:t>
            </a:fld>
            <a:endParaRPr lang="en-US"/>
          </a:p>
        </p:txBody>
      </p:sp>
      <p:sp>
        <p:nvSpPr>
          <p:cNvPr id="29704" name="Footer Placeholder 29703"/>
          <p:cNvSpPr>
            <a:spLocks noGrp="1" noChangeArrowheads="1"/>
          </p:cNvSpPr>
          <p:nvPr>
            <p:ph type="ftr" sz="quarter" idx="4"/>
          </p:nvPr>
        </p:nvSpPr>
        <p:spPr bwMode="auto">
          <a:xfrm>
            <a:off x="0" y="8829675"/>
            <a:ext cx="60293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000" b="0"/>
            </a:lvl1pPr>
          </a:lstStyle>
          <a:p>
            <a:r>
              <a:rPr lang="en-US"/>
              <a:t>© 2004 Microsoft Corporation. All rights reserved. This presentation is for informational purposes only. Microsoft makes no warranties, express or implied, in this summary.</a:t>
            </a:r>
          </a:p>
        </p:txBody>
      </p:sp>
    </p:spTree>
    <p:extLst>
      <p:ext uri="{BB962C8B-B14F-4D97-AF65-F5344CB8AC3E}">
        <p14:creationId xmlns:p14="http://schemas.microsoft.com/office/powerpoint/2010/main" val="595854276"/>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Segoe" charset="0"/>
        <a:ea typeface="+mn-ea"/>
        <a:cs typeface="+mn-cs"/>
      </a:defRPr>
    </a:lvl1pPr>
    <a:lvl2pPr marL="457200" algn="l" rtl="0" eaLnBrk="0" fontAlgn="base" hangingPunct="0">
      <a:spcBef>
        <a:spcPct val="30000"/>
      </a:spcBef>
      <a:spcAft>
        <a:spcPct val="0"/>
      </a:spcAft>
      <a:defRPr sz="1200" kern="1200">
        <a:solidFill>
          <a:schemeClr val="tx1"/>
        </a:solidFill>
        <a:latin typeface="Segoe" charset="0"/>
        <a:ea typeface="+mn-ea"/>
        <a:cs typeface="+mn-cs"/>
      </a:defRPr>
    </a:lvl2pPr>
    <a:lvl3pPr marL="914400" algn="l" rtl="0" eaLnBrk="0" fontAlgn="base" hangingPunct="0">
      <a:spcBef>
        <a:spcPct val="30000"/>
      </a:spcBef>
      <a:spcAft>
        <a:spcPct val="0"/>
      </a:spcAft>
      <a:defRPr sz="1200" kern="1200">
        <a:solidFill>
          <a:schemeClr val="tx1"/>
        </a:solidFill>
        <a:latin typeface="Segoe" charset="0"/>
        <a:ea typeface="+mn-ea"/>
        <a:cs typeface="+mn-cs"/>
      </a:defRPr>
    </a:lvl3pPr>
    <a:lvl4pPr marL="1371600" algn="l" rtl="0" eaLnBrk="0" fontAlgn="base" hangingPunct="0">
      <a:spcBef>
        <a:spcPct val="30000"/>
      </a:spcBef>
      <a:spcAft>
        <a:spcPct val="0"/>
      </a:spcAft>
      <a:defRPr sz="1200" kern="1200">
        <a:solidFill>
          <a:schemeClr val="tx1"/>
        </a:solidFill>
        <a:latin typeface="Segoe" charset="0"/>
        <a:ea typeface="+mn-ea"/>
        <a:cs typeface="+mn-cs"/>
      </a:defRPr>
    </a:lvl4pPr>
    <a:lvl5pPr marL="1828800" algn="l" rtl="0" eaLnBrk="0" fontAlgn="base" hangingPunct="0">
      <a:spcBef>
        <a:spcPct val="30000"/>
      </a:spcBef>
      <a:spcAft>
        <a:spcPct val="0"/>
      </a:spcAft>
      <a:defRPr sz="1200" kern="1200">
        <a:solidFill>
          <a:schemeClr val="tx1"/>
        </a:solidFill>
        <a:latin typeface="Segoe"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rsenalcontent/ContentDetail.aspx?ContentID=94589"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jared.spataro@microsoft.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a:spLocks noGrp="1" noChangeArrowheads="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FE8E84-53F1-4331-8852-EE3C4300D1B2}" type="slidenum">
              <a:rPr lang="en-US"/>
              <a:pPr eaLnBrk="1" hangingPunct="1"/>
              <a:t>1</a:t>
            </a:fld>
            <a:endParaRPr lang="en-US"/>
          </a:p>
        </p:txBody>
      </p:sp>
      <p:sp>
        <p:nvSpPr>
          <p:cNvPr id="6" name="Shape 5"/>
          <p:cNvSpPr>
            <a:spLocks noGrp="1" noChangeArrowheads="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7" name="Shape 6"/>
          <p:cNvSpPr>
            <a:spLocks noGrp="1" noChangeArrowheads="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
        <p:nvSpPr>
          <p:cNvPr id="66565" name="Rectangle 66564"/>
          <p:cNvSpPr>
            <a:spLocks noGrp="1" noRot="1" noChangeAspect="1" noChangeArrowheads="1" noTextEdit="1"/>
          </p:cNvSpPr>
          <p:nvPr>
            <p:ph type="sldImg"/>
          </p:nvPr>
        </p:nvSpPr>
        <p:spPr>
          <a:xfrm>
            <a:off x="1181100" y="696913"/>
            <a:ext cx="4648200" cy="3486150"/>
          </a:xfrm>
          <a:noFill/>
          <a:ln cap="flat">
            <a:headEnd type="none" w="med" len="med"/>
            <a:tailEnd type="none" w="med" len="med"/>
          </a:ln>
        </p:spPr>
      </p:sp>
      <p:sp>
        <p:nvSpPr>
          <p:cNvPr id="52230" name="Rectangle 52229"/>
          <p:cNvSpPr>
            <a:spLocks noGrp="1" noChangeArrowheads="1"/>
          </p:cNvSpPr>
          <p:nvPr>
            <p:ph type="body" idx="1"/>
          </p:nvPr>
        </p:nvSpPr>
        <p:spPr>
          <a:noFill/>
          <a:ln/>
        </p:spPr>
        <p:txBody>
          <a:bodyPr/>
          <a:lstStyle/>
          <a:p>
            <a:pPr eaLnBrk="1" hangingPunct="1"/>
            <a:r>
              <a:rPr lang="en-US">
                <a:latin typeface="Calibri" panose="020F0502020204030204" pitchFamily="34" charset="0"/>
              </a:rPr>
              <a:t>This deck provides an overview of the Enterprise Portal capabilities in 2007 Microsoft Office SharePoint Server.  </a:t>
            </a:r>
          </a:p>
          <a:p>
            <a:pPr eaLnBrk="1" hangingPunct="1"/>
            <a:endParaRPr lang="en-US">
              <a:latin typeface="Calibri" panose="020F0502020204030204" pitchFamily="34" charset="0"/>
            </a:endParaRPr>
          </a:p>
          <a:p>
            <a:pPr eaLnBrk="1" hangingPunct="1"/>
            <a:r>
              <a:rPr lang="en-US">
                <a:latin typeface="Calibri" panose="020F0502020204030204" pitchFamily="34" charset="0"/>
              </a:rPr>
              <a:t>Where possible, a live demo based on the latest MOSS/WSSv3/Client virtual machine and the Enterprise Portal demo script should be substituted for the screen shots.  </a:t>
            </a:r>
          </a:p>
          <a:p>
            <a:pPr eaLnBrk="1" hangingPunct="1"/>
            <a:r>
              <a:rPr lang="en-US">
                <a:latin typeface="Calibri" panose="020F0502020204030204" pitchFamily="34" charset="0"/>
              </a:rPr>
              <a:t>(The latest VPC image and script can be found at </a:t>
            </a:r>
            <a:r>
              <a:rPr lang="en-US">
                <a:latin typeface="Calibri" panose="020F0502020204030204" pitchFamily="34" charset="0"/>
                <a:hlinkClick r:id="rId3"/>
              </a:rPr>
              <a:t>http://arsenalcontent/ContentDetail.aspx?ContentID=94589</a:t>
            </a:r>
            <a:r>
              <a:rPr lang="en-US">
                <a:latin typeface="Calibri" panose="020F0502020204030204" pitchFamily="34" charset="0"/>
              </a:rPr>
              <a:t>.)</a:t>
            </a:r>
          </a:p>
          <a:p>
            <a:pPr eaLnBrk="1" hangingPunct="1"/>
            <a:endParaRPr lang="en-US">
              <a:latin typeface="Calibri" panose="020F0502020204030204" pitchFamily="34" charset="0"/>
            </a:endParaRPr>
          </a:p>
          <a:p>
            <a:pPr eaLnBrk="1" hangingPunct="1"/>
            <a:r>
              <a:rPr lang="en-US">
                <a:latin typeface="Calibri" panose="020F0502020204030204" pitchFamily="34" charset="0"/>
              </a:rPr>
              <a:t>For questions or comments, please contact Jared Spataro (</a:t>
            </a:r>
            <a:r>
              <a:rPr lang="en-US">
                <a:latin typeface="Calibri" panose="020F0502020204030204" pitchFamily="34" charset="0"/>
                <a:hlinkClick r:id="rId4"/>
              </a:rPr>
              <a:t>jared.spataro@microsoft.com</a:t>
            </a:r>
            <a:r>
              <a:rPr lang="en-US">
                <a:latin typeface="Calibri" panose="020F0502020204030204" pitchFamily="34" charset="0"/>
              </a:rPr>
              <a:t> | 425 704 9612).</a:t>
            </a:r>
          </a:p>
          <a:p>
            <a:pPr eaLnBrk="1" hangingPunct="1"/>
            <a:endParaRPr lang="en-US">
              <a:latin typeface="Calibri" panose="020F0502020204030204" pitchFamily="34" charset="0"/>
            </a:endParaRPr>
          </a:p>
          <a:p>
            <a:pPr eaLnBrk="1" hangingPunct="1"/>
            <a:endParaRPr lang="en-US">
              <a:latin typeface="Arial" panose="020B0604020202020204" pitchFamily="34" charset="0"/>
            </a:endParaRPr>
          </a:p>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124385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7824"/>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Second, 2007 Office SharePoint Server consolidates application services that have historically only been available in stand-alone systems.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SharePoint Portal Server started the consolidation process by blending collaboration, portal and search capabilities.</a:t>
            </a:r>
          </a:p>
          <a:p>
            <a:pPr eaLnBrk="1" hangingPunct="1">
              <a:spcBef>
                <a:spcPct val="0"/>
              </a:spcBef>
            </a:pPr>
            <a:r>
              <a:rPr lang="en-US">
                <a:latin typeface="Calibri" panose="020F0502020204030204" pitchFamily="34" charset="0"/>
              </a:rPr>
              <a:t>The new release of Office SharePoint Server enhances these existing feature sets, but adds three new capability areas—effectively changing the competitive landscape by offering a seamless blend between valuable business services.</a:t>
            </a:r>
          </a:p>
          <a:p>
            <a:pPr eaLnBrk="1" hangingPunct="1">
              <a:spcBef>
                <a:spcPct val="0"/>
              </a:spcBef>
            </a:pPr>
            <a:endParaRPr lang="en-US">
              <a:latin typeface="Calibri" panose="020F0502020204030204" pitchFamily="34" charset="0"/>
            </a:endParaRPr>
          </a:p>
          <a:p>
            <a:pPr eaLnBrk="1" hangingPunct="1">
              <a:spcBef>
                <a:spcPct val="0"/>
              </a:spcBef>
            </a:pPr>
            <a:endParaRPr lang="en-US">
              <a:latin typeface="Calibri" panose="020F0502020204030204" pitchFamily="34" charset="0"/>
            </a:endParaRP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B94F3A-46AD-43E5-B7FD-BBF72C6407AD}" type="slidenum">
              <a:rPr lang="en-US"/>
              <a:pPr eaLnBrk="1" hangingPunct="1"/>
              <a:t>11</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846605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a:spLocks noGrp="1" noChangeArrowheads="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41D1BB-9231-488B-A730-CFABC8901147}" type="slidenum">
              <a:rPr lang="en-US"/>
              <a:pPr eaLnBrk="1" hangingPunct="1"/>
              <a:t>12</a:t>
            </a:fld>
            <a:endParaRPr lang="en-US"/>
          </a:p>
        </p:txBody>
      </p:sp>
      <p:sp>
        <p:nvSpPr>
          <p:cNvPr id="6" name="Shape 5"/>
          <p:cNvSpPr>
            <a:spLocks noGrp="1" noChangeArrowheads="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7" name="Shape 6"/>
          <p:cNvSpPr>
            <a:spLocks noGrp="1" noChangeArrowheads="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
        <p:nvSpPr>
          <p:cNvPr id="78853" name="Rectangle 78852"/>
          <p:cNvSpPr>
            <a:spLocks noGrp="1" noRot="1" noChangeAspect="1" noChangeArrowheads="1" noTextEdit="1"/>
          </p:cNvSpPr>
          <p:nvPr>
            <p:ph type="sldImg"/>
          </p:nvPr>
        </p:nvSpPr>
        <p:spPr>
          <a:xfrm>
            <a:off x="1181100" y="696913"/>
            <a:ext cx="4648200" cy="3486150"/>
          </a:xfrm>
          <a:noFill/>
          <a:ln cap="flat">
            <a:headEnd type="none" w="med" len="med"/>
            <a:tailEnd type="none" w="med" len="med"/>
          </a:ln>
        </p:spPr>
      </p:sp>
      <p:sp>
        <p:nvSpPr>
          <p:cNvPr id="78854" name="Rectangle 78853"/>
          <p:cNvSpPr>
            <a:spLocks noGrp="1" noChangeArrowheads="1"/>
          </p:cNvSpPr>
          <p:nvPr>
            <p:ph type="body" idx="1"/>
          </p:nvPr>
        </p:nvSpPr>
        <p:spPr>
          <a:noFill/>
          <a:ln/>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210233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9872"/>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2770" name="Rectangle 32769"/>
          <p:cNvSpPr>
            <a:spLocks noGrp="1"/>
          </p:cNvSpPr>
          <p:nvPr>
            <p:ph type="body" idx="1"/>
          </p:nvPr>
        </p:nvSpPr>
        <p:spPr>
          <a:noFill/>
          <a:ln/>
        </p:spPr>
        <p:txBody>
          <a:bodyPr/>
          <a:lstStyle/>
          <a:p>
            <a:pPr eaLnBrk="1" hangingPunct="1">
              <a:spcBef>
                <a:spcPct val="0"/>
              </a:spcBef>
            </a:pPr>
            <a:r>
              <a:rPr lang="en-US">
                <a:latin typeface="Calibri" panose="020F0502020204030204" pitchFamily="34" charset="0"/>
                <a:ea typeface="SimSun" panose="02010600030101010101" pitchFamily="2" charset="-122"/>
                <a:cs typeface="Times New Roman" panose="02020603050405020304" pitchFamily="18" charset="0"/>
              </a:rPr>
              <a:t>To illustrate the Enterprise Portal capabilities of MOSS, we’ll walk a mile in the moccasins of two managers of Litware, a fictional company that produces the Orion family of products.</a:t>
            </a:r>
          </a:p>
          <a:p>
            <a:pPr eaLnBrk="1" hangingPunct="1">
              <a:spcBef>
                <a:spcPct val="0"/>
              </a:spcBef>
            </a:pPr>
            <a:endParaRPr lang="en-US">
              <a:latin typeface="Calibri" panose="020F0502020204030204" pitchFamily="34" charset="0"/>
              <a:ea typeface="SimSun" panose="02010600030101010101" pitchFamily="2" charset="-122"/>
              <a:cs typeface="Times New Roman" panose="02020603050405020304" pitchFamily="18" charset="0"/>
            </a:endParaRPr>
          </a:p>
          <a:p>
            <a:pPr eaLnBrk="1" hangingPunct="1">
              <a:spcBef>
                <a:spcPct val="0"/>
              </a:spcBef>
            </a:pPr>
            <a:r>
              <a:rPr lang="en-US">
                <a:latin typeface="Calibri" panose="020F0502020204030204" pitchFamily="34" charset="0"/>
                <a:ea typeface="SimSun" panose="02010600030101010101" pitchFamily="2" charset="-122"/>
                <a:cs typeface="Times New Roman" panose="02020603050405020304" pitchFamily="18" charset="0"/>
              </a:rPr>
              <a:t>The first is Megan Sherman—a Litware marketing manager.</a:t>
            </a:r>
          </a:p>
          <a:p>
            <a:pPr eaLnBrk="1" hangingPunct="1">
              <a:spcBef>
                <a:spcPct val="0"/>
              </a:spcBef>
            </a:pPr>
            <a:r>
              <a:rPr lang="en-US">
                <a:latin typeface="Calibri" panose="020F0502020204030204" pitchFamily="34" charset="0"/>
                <a:ea typeface="SimSun" panose="02010600030101010101" pitchFamily="2" charset="-122"/>
                <a:cs typeface="Times New Roman" panose="02020603050405020304" pitchFamily="18" charset="0"/>
              </a:rPr>
              <a:t>She leads a team responsible for Orion marketing.</a:t>
            </a:r>
          </a:p>
          <a:p>
            <a:pPr eaLnBrk="1" hangingPunct="1">
              <a:spcBef>
                <a:spcPct val="0"/>
              </a:spcBef>
            </a:pPr>
            <a:r>
              <a:rPr lang="en-US">
                <a:latin typeface="Calibri" panose="020F0502020204030204" pitchFamily="34" charset="0"/>
                <a:ea typeface="SimSun" panose="02010600030101010101" pitchFamily="2" charset="-122"/>
                <a:cs typeface="Times New Roman" panose="02020603050405020304" pitchFamily="18" charset="0"/>
              </a:rPr>
              <a:t>To get her job done, she relies heavily on the Litware Enterprise Portal.</a:t>
            </a:r>
          </a:p>
          <a:p>
            <a:pPr eaLnBrk="1" hangingPunct="1">
              <a:spcBef>
                <a:spcPct val="0"/>
              </a:spcBef>
            </a:pPr>
            <a:r>
              <a:rPr lang="en-US">
                <a:latin typeface="Calibri" panose="020F0502020204030204" pitchFamily="34" charset="0"/>
                <a:ea typeface="SimSun" panose="02010600030101010101" pitchFamily="2" charset="-122"/>
                <a:cs typeface="Times New Roman" panose="02020603050405020304" pitchFamily="18" charset="0"/>
              </a:rPr>
              <a:t>On a daily basis, Megan needs to communicate with other Adventure Works team members; Ad Agencies &amp; Creative Firms; and Customers.</a:t>
            </a:r>
          </a:p>
          <a:p>
            <a:pPr eaLnBrk="1" hangingPunct="1">
              <a:spcBef>
                <a:spcPct val="0"/>
              </a:spcBef>
            </a:pPr>
            <a:endParaRPr lang="en-US">
              <a:latin typeface="Calibri" panose="020F0502020204030204" pitchFamily="34" charset="0"/>
              <a:ea typeface="SimSun" panose="02010600030101010101" pitchFamily="2" charset="-122"/>
              <a:cs typeface="Times New Roman" panose="02020603050405020304" pitchFamily="18"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9BAC72-64E3-4AB1-82F4-C8E668EE13B9}" type="slidenum">
              <a:rPr lang="en-US"/>
              <a:pPr eaLnBrk="1" hangingPunct="1"/>
              <a:t>13</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178107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80896"/>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i="1">
                <a:latin typeface="Calibri" panose="020F0502020204030204" pitchFamily="34" charset="0"/>
              </a:rPr>
              <a:t>My Sites </a:t>
            </a:r>
            <a:r>
              <a:rPr lang="en-US">
                <a:latin typeface="Calibri" panose="020F0502020204030204" pitchFamily="34" charset="0"/>
              </a:rPr>
              <a:t>allow users to connect with the expertise needed to get the job done.  </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The Public View of a My Site acts as the “face” of an individual to the organization.</a:t>
            </a:r>
          </a:p>
          <a:p>
            <a:pPr eaLnBrk="1" hangingPunct="1">
              <a:spcBef>
                <a:spcPct val="0"/>
              </a:spcBef>
            </a:pPr>
            <a:r>
              <a:rPr lang="en-US">
                <a:latin typeface="Calibri" panose="020F0502020204030204" pitchFamily="34" charset="0"/>
              </a:rPr>
              <a:t>Easily customizable, a My Site gives a user the power to share information directly related to individual expertise.</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  - The new SharePoint Sites roll-up Web Part lists all the SharePoint sites that you are a member of.  The new Documents roll-up Web Parts list documents a person has published across a collection of SharePoint sites.  This Web Part also supports more general capabilities for querying and filtering the documents stored in a collection of SharePoint sites.</a:t>
            </a:r>
          </a:p>
          <a:p>
            <a:pPr eaLnBrk="1" hangingPunct="1">
              <a:spcBef>
                <a:spcPct val="0"/>
              </a:spcBef>
            </a:pPr>
            <a:r>
              <a:rPr lang="en-US">
                <a:latin typeface="Calibri" panose="020F0502020204030204" pitchFamily="34" charset="0"/>
              </a:rPr>
              <a:t>  - Public My Site pages can include Social Networking Web Parts that use information about your organization, communities, and electronic communications.  This can help you identify colleagues with common interests and produce better, more relevant search results.  In addition, Social Networking helps establish personal connections by finding people you work or communicate with as well as people who have something in common with you, such as common distribution lists, group- and SharePoint-site memberships, or common responsibilities and skills.  Social Networking gives you the option of using user profile information from Active Directory, LoB applications, or email and other forms of electronic communication.</a:t>
            </a:r>
          </a:p>
          <a:p>
            <a:pPr eaLnBrk="1" hangingPunct="1">
              <a:spcBef>
                <a:spcPct val="0"/>
              </a:spcBef>
            </a:pPr>
            <a:endParaRPr lang="en-US">
              <a:latin typeface="Calibri" panose="020F0502020204030204" pitchFamily="34" charset="0"/>
            </a:endParaRP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AAA6EC-01B1-42E7-9B5E-830A3B1BB0CB}" type="slidenum">
              <a:rPr lang="en-US"/>
              <a:pPr eaLnBrk="1" hangingPunct="1"/>
              <a:t>14</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290245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8192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The personal view of a </a:t>
            </a:r>
            <a:r>
              <a:rPr lang="en-US" i="1">
                <a:latin typeface="Calibri" panose="020F0502020204030204" pitchFamily="34" charset="0"/>
              </a:rPr>
              <a:t>My Site</a:t>
            </a:r>
            <a:r>
              <a:rPr lang="en-US">
                <a:latin typeface="Calibri" panose="020F0502020204030204" pitchFamily="34" charset="0"/>
              </a:rPr>
              <a:t> puts the power of MOSS in a personal context, providing an individual with a private space to manage the information and applications relevant for a specific role. </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197291-AC31-4748-BEA2-4BE3D06C052F}" type="slidenum">
              <a:rPr lang="en-US"/>
              <a:pPr eaLnBrk="1" hangingPunct="1"/>
              <a:t>15</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2571072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82944"/>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Windows SharePoint Services v3 (WSS) not only provides the foundation for team sites, but for any portal site, delivering collaboration components that include:</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  - Standard Site Templates (team, document workspace, blank, meeting)</a:t>
            </a:r>
          </a:p>
          <a:p>
            <a:pPr eaLnBrk="1" hangingPunct="1">
              <a:spcBef>
                <a:spcPct val="0"/>
              </a:spcBef>
            </a:pPr>
            <a:r>
              <a:rPr lang="en-US">
                <a:latin typeface="Calibri" panose="020F0502020204030204" pitchFamily="34" charset="0"/>
              </a:rPr>
              <a:t>  - Wikis</a:t>
            </a:r>
          </a:p>
          <a:p>
            <a:pPr eaLnBrk="1" hangingPunct="1">
              <a:spcBef>
                <a:spcPct val="0"/>
              </a:spcBef>
            </a:pPr>
            <a:r>
              <a:rPr lang="en-US">
                <a:latin typeface="Calibri" panose="020F0502020204030204" pitchFamily="34" charset="0"/>
              </a:rPr>
              <a:t>  - Blogs</a:t>
            </a:r>
          </a:p>
          <a:p>
            <a:pPr eaLnBrk="1" hangingPunct="1">
              <a:spcBef>
                <a:spcPct val="0"/>
              </a:spcBef>
            </a:pPr>
            <a:r>
              <a:rPr lang="en-US">
                <a:latin typeface="Calibri" panose="020F0502020204030204" pitchFamily="34" charset="0"/>
              </a:rPr>
              <a:t>  - People and Groups list</a:t>
            </a:r>
          </a:p>
          <a:p>
            <a:pPr eaLnBrk="1" hangingPunct="1">
              <a:spcBef>
                <a:spcPct val="0"/>
              </a:spcBef>
            </a:pPr>
            <a:r>
              <a:rPr lang="en-US">
                <a:latin typeface="Calibri" panose="020F0502020204030204" pitchFamily="34" charset="0"/>
              </a:rPr>
              <a:t>  - Calendars</a:t>
            </a:r>
          </a:p>
          <a:p>
            <a:pPr eaLnBrk="1" hangingPunct="1">
              <a:spcBef>
                <a:spcPct val="0"/>
              </a:spcBef>
            </a:pPr>
            <a:r>
              <a:rPr lang="en-US">
                <a:latin typeface="Calibri" panose="020F0502020204030204" pitchFamily="34" charset="0"/>
              </a:rPr>
              <a:t>  - Announcements</a:t>
            </a:r>
          </a:p>
          <a:p>
            <a:pPr eaLnBrk="1" hangingPunct="1">
              <a:spcBef>
                <a:spcPct val="0"/>
              </a:spcBef>
            </a:pPr>
            <a:r>
              <a:rPr lang="en-US">
                <a:latin typeface="Calibri" panose="020F0502020204030204" pitchFamily="34" charset="0"/>
              </a:rPr>
              <a:t>  - Tasks</a:t>
            </a:r>
          </a:p>
          <a:p>
            <a:pPr eaLnBrk="1" hangingPunct="1">
              <a:spcBef>
                <a:spcPct val="0"/>
              </a:spcBef>
            </a:pPr>
            <a:r>
              <a:rPr lang="en-US">
                <a:latin typeface="Calibri" panose="020F0502020204030204" pitchFamily="34" charset="0"/>
              </a:rPr>
              <a:t>  - Discussions</a:t>
            </a:r>
          </a:p>
          <a:p>
            <a:pPr eaLnBrk="1" hangingPunct="1">
              <a:spcBef>
                <a:spcPct val="0"/>
              </a:spcBef>
            </a:pPr>
            <a:r>
              <a:rPr lang="en-US">
                <a:latin typeface="Calibri" panose="020F0502020204030204" pitchFamily="34" charset="0"/>
              </a:rPr>
              <a:t>  - Links</a:t>
            </a:r>
          </a:p>
          <a:p>
            <a:pPr eaLnBrk="1" hangingPunct="1">
              <a:spcBef>
                <a:spcPct val="0"/>
              </a:spcBef>
            </a:pPr>
            <a:r>
              <a:rPr lang="en-US">
                <a:latin typeface="Calibri" panose="020F0502020204030204" pitchFamily="34" charset="0"/>
              </a:rPr>
              <a:t>  - Email integration</a:t>
            </a:r>
          </a:p>
          <a:p>
            <a:pPr eaLnBrk="1" hangingPunct="1">
              <a:spcBef>
                <a:spcPct val="0"/>
              </a:spcBef>
            </a:pPr>
            <a:r>
              <a:rPr lang="en-US">
                <a:latin typeface="Calibri" panose="020F0502020204030204" pitchFamily="34" charset="0"/>
              </a:rPr>
              <a:t>  - Task coordination</a:t>
            </a:r>
          </a:p>
          <a:p>
            <a:pPr eaLnBrk="1" hangingPunct="1">
              <a:spcBef>
                <a:spcPct val="0"/>
              </a:spcBef>
            </a:pPr>
            <a:r>
              <a:rPr lang="en-US">
                <a:latin typeface="Calibri" panose="020F0502020204030204" pitchFamily="34" charset="0"/>
              </a:rPr>
              <a:t>  - Surveys</a:t>
            </a:r>
          </a:p>
          <a:p>
            <a:pPr eaLnBrk="1" hangingPunct="1">
              <a:spcBef>
                <a:spcPct val="0"/>
              </a:spcBef>
            </a:pPr>
            <a:r>
              <a:rPr lang="en-US">
                <a:latin typeface="Calibri" panose="020F0502020204030204" pitchFamily="34" charset="0"/>
              </a:rPr>
              <a:t>  - Issue Tracking</a:t>
            </a: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E662CB-2A2A-42E7-AF95-DFE8D9594551}" type="slidenum">
              <a:rPr lang="en-US"/>
              <a:pPr eaLnBrk="1" hangingPunct="1"/>
              <a:t>16</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959789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83968"/>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buFontTx/>
              <a:buChar char="-"/>
            </a:pPr>
            <a:r>
              <a:rPr lang="en-US">
                <a:latin typeface="Calibri" panose="020F0502020204030204" pitchFamily="34" charset="0"/>
              </a:rPr>
              <a:t> MOSS extends the WSS Site Model, making it easy to design and organize portal sites.  Site templates and definitions determine the behavior and look-and-feel of a site.  Site collections group sites into logical sets and simplify administration.</a:t>
            </a:r>
          </a:p>
          <a:p>
            <a:pPr eaLnBrk="1" hangingPunct="1">
              <a:spcBef>
                <a:spcPct val="0"/>
              </a:spcBef>
              <a:buFontTx/>
              <a:buChar char="-"/>
            </a:pPr>
            <a:endParaRPr lang="en-US">
              <a:latin typeface="Calibri" panose="020F0502020204030204" pitchFamily="34" charset="0"/>
            </a:endParaRPr>
          </a:p>
          <a:p>
            <a:pPr eaLnBrk="1" hangingPunct="1">
              <a:spcBef>
                <a:spcPct val="0"/>
              </a:spcBef>
              <a:buFontTx/>
              <a:buChar char="-"/>
            </a:pPr>
            <a:r>
              <a:rPr lang="en-US">
                <a:latin typeface="Calibri" panose="020F0502020204030204" pitchFamily="34" charset="0"/>
              </a:rPr>
              <a:t> The Standard Intranet Site Template illustrates many of the benefits of Office SharePoint Server portal sites.  ASP.NET-based Master Pages provide a consistent look-and-feel; Web Parts, Lists and Libraries make it easy to add new capabilities to sites.</a:t>
            </a:r>
          </a:p>
          <a:p>
            <a:pPr eaLnBrk="1" hangingPunct="1">
              <a:spcBef>
                <a:spcPct val="0"/>
              </a:spcBef>
              <a:buFontTx/>
              <a:buChar char="-"/>
            </a:pPr>
            <a:endParaRPr lang="en-US">
              <a:latin typeface="Calibri" panose="020F0502020204030204" pitchFamily="34" charset="0"/>
            </a:endParaRPr>
          </a:p>
          <a:p>
            <a:pPr eaLnBrk="1" hangingPunct="1">
              <a:spcBef>
                <a:spcPct val="0"/>
              </a:spcBef>
              <a:buFontTx/>
              <a:buChar char="-"/>
            </a:pPr>
            <a:r>
              <a:rPr lang="en-US">
                <a:latin typeface="Calibri" panose="020F0502020204030204" pitchFamily="34" charset="0"/>
              </a:rPr>
              <a:t> Easy-to-use navigation elements guide users through the site.  The top navigation bar—tabbed across the top—maintains consistency while browsing; the quick launch bar—down the left side—provides context-sensitive links; and breadcrumb navigation—just below the tabs—traces the path to the current location. </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F81589-ECF7-4C49-8D57-547CA435DE3A}" type="slidenum">
              <a:rPr lang="en-US"/>
              <a:pPr eaLnBrk="1" hangingPunct="1"/>
              <a:t>17</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1605663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84992"/>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An Extranet Portal Site allows an organization to work effectively with individuals and groups outside the four walls of the enterprise.</a:t>
            </a:r>
          </a:p>
          <a:p>
            <a:pPr eaLnBrk="1" hangingPunct="1">
              <a:spcBef>
                <a:spcPct val="0"/>
              </a:spcBef>
            </a:pPr>
            <a:endParaRPr lang="en-US">
              <a:latin typeface="Calibri" panose="020F0502020204030204" pitchFamily="34" charset="0"/>
            </a:endParaRPr>
          </a:p>
          <a:p>
            <a:pPr eaLnBrk="1" hangingPunct="1">
              <a:spcBef>
                <a:spcPct val="0"/>
              </a:spcBef>
              <a:buFontTx/>
              <a:buChar char="-"/>
            </a:pPr>
            <a:r>
              <a:rPr lang="en-US">
                <a:latin typeface="Calibri" panose="020F0502020204030204" pitchFamily="34" charset="0"/>
              </a:rPr>
              <a:t> The flexible, scalable site model can be used construct extranet portal sites customized for virtually any business scenario. </a:t>
            </a:r>
          </a:p>
          <a:p>
            <a:pPr eaLnBrk="1" hangingPunct="1">
              <a:spcBef>
                <a:spcPct val="0"/>
              </a:spcBef>
              <a:buFontTx/>
              <a:buChar char="-"/>
            </a:pPr>
            <a:r>
              <a:rPr lang="en-US">
                <a:latin typeface="Calibri" panose="020F0502020204030204" pitchFamily="34" charset="0"/>
              </a:rPr>
              <a:t> Pluggable LDAP authentication makes the Extranet scenario possible, allowing administrators to configure authentication based on any ASP.NET pluggable authentication source.</a:t>
            </a:r>
          </a:p>
          <a:p>
            <a:pPr eaLnBrk="1" hangingPunct="1">
              <a:spcBef>
                <a:spcPct val="0"/>
              </a:spcBef>
              <a:buFontTx/>
              <a:buChar char="-"/>
            </a:pPr>
            <a:r>
              <a:rPr lang="en-US">
                <a:latin typeface="Calibri" panose="020F0502020204030204" pitchFamily="34" charset="0"/>
              </a:rPr>
              <a:t> Integrated Search makes it easy to find information—across all sites or within specified search scopes.</a:t>
            </a:r>
          </a:p>
          <a:p>
            <a:pPr eaLnBrk="1" hangingPunct="1">
              <a:spcBef>
                <a:spcPct val="0"/>
              </a:spcBef>
              <a:buFontTx/>
              <a:buChar char="-"/>
            </a:pPr>
            <a:r>
              <a:rPr lang="en-US">
                <a:latin typeface="Calibri" panose="020F0502020204030204" pitchFamily="34" charset="0"/>
              </a:rPr>
              <a:t> Page Layouts simplify content authoring and publishing—site administrators define a structure that guides authors through the publishing process; content contributors focus on doing their jobs rather than on the details of publishing and deployment</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8BBF69-6CB3-4E62-B67E-0150DAE80536}" type="slidenum">
              <a:rPr lang="en-US"/>
              <a:pPr eaLnBrk="1" hangingPunct="1"/>
              <a:t>18</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232583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8704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Integrated Web Content Management allows non-technical staff to easily contribute content to the system, streamlining content authoring, publishing and deployment.</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  - Page Templates guide authors through the process of adding content to a page</a:t>
            </a:r>
          </a:p>
          <a:p>
            <a:pPr eaLnBrk="1" hangingPunct="1">
              <a:spcBef>
                <a:spcPct val="0"/>
              </a:spcBef>
            </a:pPr>
            <a:r>
              <a:rPr lang="en-US">
                <a:latin typeface="Calibri" panose="020F0502020204030204" pitchFamily="34" charset="0"/>
              </a:rPr>
              <a:t>  - WYSIWY content authoring environment makes it easy to contribute content</a:t>
            </a:r>
          </a:p>
          <a:p>
            <a:pPr eaLnBrk="1" hangingPunct="1">
              <a:spcBef>
                <a:spcPct val="0"/>
              </a:spcBef>
            </a:pPr>
            <a:r>
              <a:rPr lang="en-US">
                <a:latin typeface="Calibri" panose="020F0502020204030204" pitchFamily="34" charset="0"/>
              </a:rPr>
              <a:t>  - Integrated publishing workflows streamline review, approval and related publishing tasks </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In addition, sophisticated deployment capabilities automate publishing across authoring, staging and production sites, effectively separating site management from content authoring.</a:t>
            </a: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E445FC-4670-457D-95FE-6AD269A26F7E}" type="slidenum">
              <a:rPr lang="en-US"/>
              <a:pPr eaLnBrk="1" hangingPunct="1"/>
              <a:t>19</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912581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88064"/>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The site directory auto-creates a site map for a portal site.  In 2007 MOSS, the site directory can scan for broken links, automating the process of keeping the map up-to-date.</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E2FBAE-EE7B-4EC8-9ED9-D183506361A8}" type="slidenum">
              <a:rPr lang="en-US"/>
              <a:pPr eaLnBrk="1" hangingPunct="1"/>
              <a:t>20</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110888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a:spLocks noGrp="1" noChangeArrowheads="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46B3B7-136C-47EC-9160-CB2CEEC6DDB3}" type="slidenum">
              <a:rPr lang="en-US"/>
              <a:pPr eaLnBrk="1" hangingPunct="1"/>
              <a:t>2</a:t>
            </a:fld>
            <a:endParaRPr lang="en-US"/>
          </a:p>
        </p:txBody>
      </p:sp>
      <p:sp>
        <p:nvSpPr>
          <p:cNvPr id="6" name="Shape 5"/>
          <p:cNvSpPr>
            <a:spLocks noGrp="1" noChangeArrowheads="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7" name="Shape 6"/>
          <p:cNvSpPr>
            <a:spLocks noGrp="1" noChangeArrowheads="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
        <p:nvSpPr>
          <p:cNvPr id="69637" name="Rectangle 69636"/>
          <p:cNvSpPr>
            <a:spLocks noGrp="1" noRot="1" noChangeAspect="1" noChangeArrowheads="1" noTextEdit="1"/>
          </p:cNvSpPr>
          <p:nvPr>
            <p:ph type="sldImg"/>
          </p:nvPr>
        </p:nvSpPr>
        <p:spPr>
          <a:xfrm>
            <a:off x="1181100" y="696913"/>
            <a:ext cx="4648200" cy="3486150"/>
          </a:xfrm>
          <a:noFill/>
          <a:ln cap="flat">
            <a:headEnd type="none" w="med" len="med"/>
            <a:tailEnd type="none" w="med" len="med"/>
          </a:ln>
        </p:spPr>
      </p:sp>
      <p:sp>
        <p:nvSpPr>
          <p:cNvPr id="69638" name="Rectangle 69637"/>
          <p:cNvSpPr>
            <a:spLocks noGrp="1" noChangeArrowheads="1"/>
          </p:cNvSpPr>
          <p:nvPr>
            <p:ph type="body" idx="1"/>
          </p:nvPr>
        </p:nvSpPr>
        <p:spPr>
          <a:noFill/>
          <a:ln/>
        </p:spPr>
        <p:txBody>
          <a:bodyPr lIns="91435" tIns="45718" rIns="91435" bIns="45718"/>
          <a:lstStyle/>
          <a:p>
            <a:pPr marL="228600" indent="-228600" eaLnBrk="1" hangingPunct="1"/>
            <a:endParaRPr lang="en-US">
              <a:latin typeface="Calibri" panose="020F0502020204030204" pitchFamily="34" charset="0"/>
            </a:endParaRPr>
          </a:p>
        </p:txBody>
      </p:sp>
    </p:spTree>
    <p:extLst>
      <p:ext uri="{BB962C8B-B14F-4D97-AF65-F5344CB8AC3E}">
        <p14:creationId xmlns:p14="http://schemas.microsoft.com/office/powerpoint/2010/main" val="332132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89088"/>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Lists are a basic building block of portal sites.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Lists provide an intuitive way to organize both structured and unstructured information.</a:t>
            </a:r>
          </a:p>
          <a:p>
            <a:pPr eaLnBrk="1" hangingPunct="1">
              <a:spcBef>
                <a:spcPct val="0"/>
              </a:spcBef>
            </a:pPr>
            <a:r>
              <a:rPr lang="en-US">
                <a:latin typeface="Calibri" panose="020F0502020204030204" pitchFamily="34" charset="0"/>
              </a:rPr>
              <a:t>List enhancements in v3 include per-item and per-folder security; versioning; and required checkout.</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In WSS v3, Lists can be taken offline by connecting a list with Outlook 2007.  Also in v3, cross-list queries allow you to use the SPQuery object to query all the lists within a Web or site collection.  (Prior versions required enumeration through parent objects to obtain a collection of SPLists, a query to return the items, and a manual build of a collection of list items from the multiple lists.)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Performance of large list and cross list indexing can now be improved through the use of indexes on specific list column properties.  This significantly increases the capacity and performance of a WSS v3 list compared to a WSS v2 list.</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B93002-43E8-475F-834E-844496F93D9E}" type="slidenum">
              <a:rPr lang="en-US"/>
              <a:pPr eaLnBrk="1" hangingPunct="1"/>
              <a:t>21</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2249291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90112"/>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Document Libraries are a specialized type of list modified to support document collections.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All the capabilities of a standard List persist.</a:t>
            </a:r>
          </a:p>
          <a:p>
            <a:pPr eaLnBrk="1" hangingPunct="1">
              <a:spcBef>
                <a:spcPct val="0"/>
              </a:spcBef>
            </a:pPr>
            <a:r>
              <a:rPr lang="en-US">
                <a:latin typeface="Calibri" panose="020F0502020204030204" pitchFamily="34" charset="0"/>
              </a:rPr>
              <a:t>But in addition to standard List capabilities, a Document Library delivers features specifically designed to manage documents.</a:t>
            </a:r>
          </a:p>
          <a:p>
            <a:pPr eaLnBrk="1" hangingPunct="1">
              <a:spcBef>
                <a:spcPct val="0"/>
              </a:spcBef>
            </a:pPr>
            <a:r>
              <a:rPr lang="en-US">
                <a:latin typeface="Calibri" panose="020F0502020204030204" pitchFamily="34" charset="0"/>
              </a:rPr>
              <a:t>(Transition to next slide for details.)</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17242E-C683-4763-BF90-51DA5503438A}" type="slidenum">
              <a:rPr lang="en-US"/>
              <a:pPr eaLnBrk="1" hangingPunct="1"/>
              <a:t>22</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1682085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91136"/>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The power of a Document Library can be seen by looking at its settings.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General Settings include features for managing document versioning and metadata.</a:t>
            </a:r>
          </a:p>
          <a:p>
            <a:pPr eaLnBrk="1" hangingPunct="1">
              <a:spcBef>
                <a:spcPct val="0"/>
              </a:spcBef>
            </a:pPr>
            <a:r>
              <a:rPr lang="en-US">
                <a:latin typeface="Calibri" panose="020F0502020204030204" pitchFamily="34" charset="0"/>
              </a:rPr>
              <a:t>Permissions and Policies control features as basic as document-level permissions and as advanced as information rights management.</a:t>
            </a:r>
          </a:p>
          <a:p>
            <a:pPr eaLnBrk="1" hangingPunct="1">
              <a:spcBef>
                <a:spcPct val="0"/>
              </a:spcBef>
            </a:pPr>
            <a:r>
              <a:rPr lang="en-US">
                <a:latin typeface="Calibri" panose="020F0502020204030204" pitchFamily="34" charset="0"/>
              </a:rPr>
              <a:t>RSS settings allow the document library to produce an RSS feed to syndicate updates.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Content Types are reusable definitions of document types and associated metadata, workflows, actions, etc.  Using Content Types, organizations can implement sophisticated content-centric processes.  (For more information on content types, see slide 35).</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Columns define the metadata associated with a content object.  Columns are easily defined, can be designated as required or optional and render in the Microsoft Office Clients through the Document Information Panel (DIP).</a:t>
            </a: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A1BA79-C346-4E70-8A32-BE5BC17CB193}" type="slidenum">
              <a:rPr lang="en-US"/>
              <a:pPr eaLnBrk="1" hangingPunct="1"/>
              <a:t>23</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3289304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9216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All Lists (and Document Libraries by extension) are RSS-enabled.  Subscribing to the RSS feed is as simple as “Actions—View RSS Feed.”</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FC7803-47B9-4E37-8B10-94D23F684315}" type="slidenum">
              <a:rPr lang="en-US"/>
              <a:pPr eaLnBrk="1" hangingPunct="1"/>
              <a:t>24</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394780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93184"/>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All Lists (and Document Libraries by extension) are offline-enabled.  Taking information offline is as simple as “Actions—Connect to Outlook.”  The information is available directly in the Outlook folder list interface in a corresponding offline folder.</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BCB978-D16A-4DE4-B301-FF373EB6930A}" type="slidenum">
              <a:rPr lang="en-US"/>
              <a:pPr eaLnBrk="1" hangingPunct="1"/>
              <a:t>25</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410778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95232"/>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Alerts allow users to receive notifications of specific changes to a portal site.</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Alert triggers include</a:t>
            </a:r>
          </a:p>
          <a:p>
            <a:pPr eaLnBrk="1" hangingPunct="1">
              <a:spcBef>
                <a:spcPct val="0"/>
              </a:spcBef>
            </a:pPr>
            <a:r>
              <a:rPr lang="en-US">
                <a:latin typeface="Calibri" panose="020F0502020204030204" pitchFamily="34" charset="0"/>
              </a:rPr>
              <a:t>  - Any changes to the item, document, list or library</a:t>
            </a:r>
          </a:p>
          <a:p>
            <a:pPr eaLnBrk="1" hangingPunct="1">
              <a:spcBef>
                <a:spcPct val="0"/>
              </a:spcBef>
            </a:pPr>
            <a:r>
              <a:rPr lang="en-US">
                <a:latin typeface="Calibri" panose="020F0502020204030204" pitchFamily="34" charset="0"/>
              </a:rPr>
              <a:t>  - Someone else makes changes</a:t>
            </a:r>
          </a:p>
          <a:p>
            <a:pPr eaLnBrk="1" hangingPunct="1">
              <a:spcBef>
                <a:spcPct val="0"/>
              </a:spcBef>
            </a:pPr>
            <a:r>
              <a:rPr lang="en-US">
                <a:latin typeface="Calibri" panose="020F0502020204030204" pitchFamily="34" charset="0"/>
              </a:rPr>
              <a:t>  - Someone else makes changes to an object created by me</a:t>
            </a:r>
          </a:p>
          <a:p>
            <a:pPr eaLnBrk="1" hangingPunct="1">
              <a:spcBef>
                <a:spcPct val="0"/>
              </a:spcBef>
            </a:pPr>
            <a:r>
              <a:rPr lang="en-US">
                <a:latin typeface="Calibri" panose="020F0502020204030204" pitchFamily="34" charset="0"/>
              </a:rPr>
              <a:t>  - Someone else makes changes to an object last modified by me</a:t>
            </a:r>
          </a:p>
          <a:p>
            <a:pPr eaLnBrk="1" hangingPunct="1">
              <a:spcBef>
                <a:spcPct val="0"/>
              </a:spcBef>
            </a:pPr>
            <a:r>
              <a:rPr lang="en-US">
                <a:latin typeface="Calibri" panose="020F0502020204030204" pitchFamily="34" charset="0"/>
              </a:rPr>
              <a:t>  - Someone else makes changes an object that appears in a specific view.</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Alert messages are extensible and can also be customized.</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The alert mechanism is also linked to workflow assignments; workflow participants are automatically sent email alerts prompting specific action and are not required to subscribe to workflow notifications manually.</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58E104-E26E-4168-BF36-4C2F9F4A3CBA}" type="slidenum">
              <a:rPr lang="en-US"/>
              <a:pPr eaLnBrk="1" hangingPunct="1"/>
              <a:t>26</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1547684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680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Microsoft Office SharePoint Server portal sites are linked to the Microsoft Office clients in many ways, including the Document Information Panel (DIP) that displays column information from a document library.  This allows site designers to link metadata management directly into the authoring/reviewing user experience.</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(Note: the Document Information Panel is available only in Office Professional Plus and Office Enterprise.)</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0E01EA-7699-4753-B8FE-22BAC48AC743}" type="slidenum">
              <a:rPr lang="en-US"/>
              <a:pPr eaLnBrk="1" hangingPunct="1"/>
              <a:t>27</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3492012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9728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Finish, Publish, Server Tasks, and Workflow options provide additional links to a Microsoft Office SharePoint Server-based portal site, allowing users to perform common actions like publishing to a portal site, checking document in/out, and initiating workflows associated with a document.</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73E24F-95E5-4418-8819-AF0B08CAE51F}" type="slidenum">
              <a:rPr lang="en-US"/>
              <a:pPr eaLnBrk="1" hangingPunct="1"/>
              <a:t>28</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375390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01376"/>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Integrated Web Content Management allows non-technical staff to easily contribute content to the system, streamlining content authoring, publishing and deployment.</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  - Page Templates guide authors through the process of adding content to a page</a:t>
            </a:r>
          </a:p>
          <a:p>
            <a:pPr eaLnBrk="1" hangingPunct="1">
              <a:spcBef>
                <a:spcPct val="0"/>
              </a:spcBef>
            </a:pPr>
            <a:r>
              <a:rPr lang="en-US">
                <a:latin typeface="Calibri" panose="020F0502020204030204" pitchFamily="34" charset="0"/>
              </a:rPr>
              <a:t>  - WYSIWY content authoring environment makes it easy to contribute content</a:t>
            </a:r>
          </a:p>
          <a:p>
            <a:pPr eaLnBrk="1" hangingPunct="1">
              <a:spcBef>
                <a:spcPct val="0"/>
              </a:spcBef>
            </a:pPr>
            <a:r>
              <a:rPr lang="en-US">
                <a:latin typeface="Calibri" panose="020F0502020204030204" pitchFamily="34" charset="0"/>
              </a:rPr>
              <a:t>  - Integrated publishing workflows streamline review, approval and related publishing tasks </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In addition, sophisticated deployment capabilities automate publishing across authoring, staging and production sites, effectively separating site management from content authoring.</a:t>
            </a: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5D5C0E-7151-44BE-8B07-F48D8AAD497E}" type="slidenum">
              <a:rPr lang="en-US"/>
              <a:pPr eaLnBrk="1" hangingPunct="1"/>
              <a:t>29</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2650732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240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[Detailed drill down for optional use after “Integrated Web Content Management”]</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Sophisticated content deployment settings provide granular control over the deployment process.</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1A3E0F-29D5-407F-8A45-977BB08F56B1}" type="slidenum">
              <a:rPr lang="en-US"/>
              <a:pPr eaLnBrk="1" hangingPunct="1"/>
              <a:t>30</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182423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a:spLocks noGrp="1" noChangeArrowheads="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6" name="Shape 5"/>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26A679-79B7-4BB8-985D-BC34F0154C6B}" type="slidenum">
              <a:rPr lang="en-US"/>
              <a:pPr eaLnBrk="1" hangingPunct="1"/>
              <a:t>4</a:t>
            </a:fld>
            <a:endParaRPr lang="en-US"/>
          </a:p>
        </p:txBody>
      </p:sp>
      <p:sp>
        <p:nvSpPr>
          <p:cNvPr id="7" name="Shape 6"/>
          <p:cNvSpPr>
            <a:spLocks noGrp="1" noChangeArrowheads="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8" name="Shape 7"/>
          <p:cNvSpPr>
            <a:spLocks noGrp="1" noChangeArrowheads="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
        <p:nvSpPr>
          <p:cNvPr id="70661" name="Rectangle 7066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57350" name="Rectangle 57349"/>
          <p:cNvSpPr>
            <a:spLocks noGrp="1"/>
          </p:cNvSpPr>
          <p:nvPr>
            <p:ph type="body" idx="1"/>
          </p:nvPr>
        </p:nvSpPr>
        <p:spPr>
          <a:noFill/>
          <a:ln/>
        </p:spPr>
        <p:txBody>
          <a:bodyPr lIns="91435" tIns="45718" rIns="91435" bIns="45718"/>
          <a:lstStyle/>
          <a:p>
            <a:pPr eaLnBrk="1" hangingPunct="1">
              <a:spcBef>
                <a:spcPct val="0"/>
              </a:spcBef>
            </a:pPr>
            <a:r>
              <a:rPr lang="en-US">
                <a:latin typeface="Calibri" panose="020F0502020204030204" pitchFamily="34" charset="0"/>
              </a:rPr>
              <a:t>2007 Office System delivers an infrastructure to streamline the way people do business.  The System makes connections between servers and clients that transform technology components (in purple) into services that can be used to improve the way a company gets work done.</a:t>
            </a:r>
          </a:p>
        </p:txBody>
      </p:sp>
      <p:sp>
        <p:nvSpPr>
          <p:cNvPr id="4" name="TextBox 3"/>
          <p:cNvSpPr txBox="1">
            <a:spLocks noGrp="1"/>
          </p:cNvSpPr>
          <p:nvPr/>
        </p:nvSpPr>
        <p:spPr bwMode="auto">
          <a:xfrm>
            <a:off x="5707063" y="8829675"/>
            <a:ext cx="13017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8ECED0C-A45C-402D-A082-DFEEFA69427D}" type="slidenum">
              <a:rPr lang="en-US" sz="1200" b="0">
                <a:latin typeface="Segoe" charset="0"/>
              </a:rPr>
              <a:pPr algn="r" eaLnBrk="1" hangingPunct="1"/>
              <a:t>4</a:t>
            </a:fld>
            <a:endParaRPr lang="en-US" sz="1200" b="0">
              <a:latin typeface="Segoe" charset="0"/>
            </a:endParaRPr>
          </a:p>
        </p:txBody>
      </p:sp>
    </p:spTree>
    <p:extLst>
      <p:ext uri="{BB962C8B-B14F-4D97-AF65-F5344CB8AC3E}">
        <p14:creationId xmlns:p14="http://schemas.microsoft.com/office/powerpoint/2010/main" val="534545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a:spLocks noGrp="1" noChangeArrowheads="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8E5BC2-E3F6-4D76-B0EF-7C7B4599F1A0}" type="slidenum">
              <a:rPr lang="en-US"/>
              <a:pPr eaLnBrk="1" hangingPunct="1"/>
              <a:t>31</a:t>
            </a:fld>
            <a:endParaRPr lang="en-US"/>
          </a:p>
        </p:txBody>
      </p:sp>
      <p:sp>
        <p:nvSpPr>
          <p:cNvPr id="6" name="Shape 5"/>
          <p:cNvSpPr>
            <a:spLocks noGrp="1" noChangeArrowheads="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7" name="Shape 6"/>
          <p:cNvSpPr>
            <a:spLocks noGrp="1" noChangeArrowheads="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
        <p:nvSpPr>
          <p:cNvPr id="116741" name="Rectangle 116740"/>
          <p:cNvSpPr>
            <a:spLocks noGrp="1" noRot="1" noChangeAspect="1" noChangeArrowheads="1" noTextEdit="1"/>
          </p:cNvSpPr>
          <p:nvPr>
            <p:ph type="sldImg"/>
          </p:nvPr>
        </p:nvSpPr>
        <p:spPr>
          <a:xfrm>
            <a:off x="1162050" y="703263"/>
            <a:ext cx="4686300" cy="3514725"/>
          </a:xfrm>
          <a:noFill/>
          <a:ln cap="flat">
            <a:headEnd type="none" w="med" len="med"/>
            <a:tailEnd type="none" w="med" len="med"/>
          </a:ln>
        </p:spPr>
      </p:sp>
      <p:sp>
        <p:nvSpPr>
          <p:cNvPr id="116742" name="Rectangle 116741"/>
          <p:cNvSpPr>
            <a:spLocks noGrp="1" noChangeArrowheads="1"/>
          </p:cNvSpPr>
          <p:nvPr>
            <p:ph type="body" idx="1"/>
          </p:nvPr>
        </p:nvSpPr>
        <p:spPr>
          <a:xfrm>
            <a:off x="935038" y="4452938"/>
            <a:ext cx="5140325" cy="4141787"/>
          </a:xfrm>
          <a:noFill/>
          <a:ln/>
        </p:spPr>
        <p:txBody>
          <a:bodyPr lIns="91435" tIns="45718" rIns="91435" bIns="45718"/>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15772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a:spLocks noGrp="1" noChangeArrowheads="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A96A27-B1E3-46F0-929E-E19E8204EBFC}" type="slidenum">
              <a:rPr lang="en-US"/>
              <a:pPr eaLnBrk="1" hangingPunct="1"/>
              <a:t>5</a:t>
            </a:fld>
            <a:endParaRPr lang="en-US"/>
          </a:p>
        </p:txBody>
      </p:sp>
      <p:sp>
        <p:nvSpPr>
          <p:cNvPr id="6" name="Shape 5"/>
          <p:cNvSpPr>
            <a:spLocks noGrp="1" noChangeArrowheads="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7" name="Shape 6"/>
          <p:cNvSpPr>
            <a:spLocks noGrp="1" noChangeArrowheads="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
        <p:nvSpPr>
          <p:cNvPr id="71685" name="Rectangle 71684"/>
          <p:cNvSpPr>
            <a:spLocks noGrp="1" noRot="1" noChangeAspect="1" noChangeArrowheads="1" noTextEdit="1"/>
          </p:cNvSpPr>
          <p:nvPr>
            <p:ph type="sldImg"/>
          </p:nvPr>
        </p:nvSpPr>
        <p:spPr>
          <a:xfrm>
            <a:off x="1181100" y="696913"/>
            <a:ext cx="4648200" cy="3486150"/>
          </a:xfrm>
          <a:noFill/>
          <a:ln cap="flat">
            <a:headEnd type="none" w="med" len="med"/>
            <a:tailEnd type="none" w="med" len="med"/>
          </a:ln>
        </p:spPr>
      </p:sp>
      <p:sp>
        <p:nvSpPr>
          <p:cNvPr id="71686" name="Rectangle 71685"/>
          <p:cNvSpPr>
            <a:spLocks noGrp="1" noChangeArrowheads="1"/>
          </p:cNvSpPr>
          <p:nvPr>
            <p:ph type="body" idx="1"/>
          </p:nvPr>
        </p:nvSpPr>
        <p:spPr>
          <a:noFill/>
          <a:ln/>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185182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2704"/>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“A people-ready business connects its people to the assets they need to get the job done.”</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Valuable assets grow up in response to business needs in different parts of the organization.  And--for the most part--this organic development is a good thing.  People respond to business challenges by finding solutions and creating information, expertise and applications to help them get the job done.</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A people-ready business knows how to turn this good thing into a great thing. The Enterprise Portal capabilities of Office SharePoint Server allow a business to connect its people to the value that lives all around them, providing a common infrastructure for managing connections to information, expertise and applications across the organization.  </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[Slides 7-43 use “information &amp; expertise,” “key business applications,” and “role-specific resources” as the organizing structure for an overview of key portal capabilities.]</a:t>
            </a: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513043-9A29-4AD5-8C81-56484BA63544}" type="slidenum">
              <a:rPr lang="en-US"/>
              <a:pPr eaLnBrk="1" hangingPunct="1"/>
              <a:t>6</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292186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3728"/>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From a Business Manager perspective, “connecting my people to my business” generally means three things: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What?</a:t>
            </a:r>
          </a:p>
          <a:p>
            <a:pPr eaLnBrk="1" hangingPunct="1">
              <a:spcBef>
                <a:spcPct val="0"/>
              </a:spcBef>
            </a:pPr>
            <a:r>
              <a:rPr lang="en-US">
                <a:latin typeface="Calibri" panose="020F0502020204030204" pitchFamily="34" charset="0"/>
              </a:rPr>
              <a:t>  (1) Connect their people to essential information and expertise.</a:t>
            </a:r>
          </a:p>
          <a:p>
            <a:pPr eaLnBrk="1" hangingPunct="1">
              <a:spcBef>
                <a:spcPct val="0"/>
              </a:spcBef>
            </a:pPr>
            <a:r>
              <a:rPr lang="en-US">
                <a:latin typeface="Calibri" panose="020F0502020204030204" pitchFamily="34" charset="0"/>
              </a:rPr>
              <a:t>  (2) Connect their people to key business applications</a:t>
            </a:r>
          </a:p>
          <a:p>
            <a:pPr eaLnBrk="1" hangingPunct="1">
              <a:spcBef>
                <a:spcPct val="0"/>
              </a:spcBef>
            </a:pPr>
            <a:r>
              <a:rPr lang="en-US">
                <a:latin typeface="Calibri" panose="020F0502020204030204" pitchFamily="34" charset="0"/>
              </a:rPr>
              <a:t>  (3) Connect their people to role-specific resources</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Why?</a:t>
            </a:r>
          </a:p>
          <a:p>
            <a:pPr eaLnBrk="1" hangingPunct="1">
              <a:spcBef>
                <a:spcPct val="0"/>
              </a:spcBef>
            </a:pPr>
            <a:r>
              <a:rPr lang="en-US">
                <a:latin typeface="Calibri" panose="020F0502020204030204" pitchFamily="34" charset="0"/>
              </a:rPr>
              <a:t>  (1) Quick, easy access to critical information and expertise means better decisions and more rigorous execution</a:t>
            </a:r>
          </a:p>
          <a:p>
            <a:pPr eaLnBrk="1" hangingPunct="1">
              <a:spcBef>
                <a:spcPct val="0"/>
              </a:spcBef>
            </a:pPr>
            <a:r>
              <a:rPr lang="en-US">
                <a:latin typeface="Calibri" panose="020F0502020204030204" pitchFamily="34" charset="0"/>
              </a:rPr>
              <a:t>  (2a) Consolidated access to existing business applications drives consistent performance of common business tasks.</a:t>
            </a:r>
          </a:p>
          <a:p>
            <a:pPr eaLnBrk="1" hangingPunct="1">
              <a:spcBef>
                <a:spcPct val="0"/>
              </a:spcBef>
            </a:pPr>
            <a:r>
              <a:rPr lang="en-US">
                <a:latin typeface="Calibri" panose="020F0502020204030204" pitchFamily="34" charset="0"/>
              </a:rPr>
              <a:t>  (2b) Streamlined development of new composite apps drives order of magnitude improvements in important business processes.</a:t>
            </a:r>
          </a:p>
          <a:p>
            <a:pPr eaLnBrk="1" hangingPunct="1">
              <a:spcBef>
                <a:spcPct val="0"/>
              </a:spcBef>
            </a:pPr>
            <a:r>
              <a:rPr lang="en-US">
                <a:latin typeface="Calibri" panose="020F0502020204030204" pitchFamily="34" charset="0"/>
              </a:rPr>
              <a:t>  (3) Personalized information delivery increases the relevance and value of information.</a:t>
            </a: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2A6C7D-B942-490A-884D-3BFC0044194F}" type="slidenum">
              <a:rPr lang="en-US"/>
              <a:pPr eaLnBrk="1" hangingPunct="1"/>
              <a:t>7</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286882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4752"/>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From an IT Manager perspective, “connecting my people to my business” is a little more complicated:</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What?</a:t>
            </a:r>
          </a:p>
          <a:p>
            <a:pPr eaLnBrk="1" hangingPunct="1">
              <a:spcBef>
                <a:spcPct val="0"/>
              </a:spcBef>
            </a:pPr>
            <a:r>
              <a:rPr lang="en-US">
                <a:latin typeface="Calibri" panose="020F0502020204030204" pitchFamily="34" charset="0"/>
              </a:rPr>
              <a:t>  (1) Deliver portal capabilities as part of an integrated suite of Information Worker productivity services</a:t>
            </a:r>
          </a:p>
          <a:p>
            <a:pPr eaLnBrk="1" hangingPunct="1">
              <a:spcBef>
                <a:spcPct val="0"/>
              </a:spcBef>
            </a:pPr>
            <a:r>
              <a:rPr lang="en-US">
                <a:latin typeface="Calibri" panose="020F0502020204030204" pitchFamily="34" charset="0"/>
              </a:rPr>
              <a:t>  (2) Integrate the portal with important IT investments, including critical Line of Business applications and Microsoft Office client applications</a:t>
            </a:r>
          </a:p>
          <a:p>
            <a:pPr eaLnBrk="1" hangingPunct="1">
              <a:spcBef>
                <a:spcPct val="0"/>
              </a:spcBef>
            </a:pPr>
            <a:r>
              <a:rPr lang="en-US">
                <a:latin typeface="Calibri" panose="020F0502020204030204" pitchFamily="34" charset="0"/>
              </a:rPr>
              <a:t>  (3) Invest in an architecture that can be quickly deployed and easily extended.</a:t>
            </a:r>
          </a:p>
          <a:p>
            <a:pPr eaLnBrk="1" hangingPunct="1">
              <a:spcBef>
                <a:spcPct val="0"/>
              </a:spcBef>
            </a:pPr>
            <a:r>
              <a:rPr lang="en-US">
                <a:latin typeface="Calibri" panose="020F0502020204030204" pitchFamily="34" charset="0"/>
              </a:rPr>
              <a:t>  (4) Roll out a portal infrastructure that can be managed and governed cost-effectively.  </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Why?</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  (1) An integrated suite reduces IT costs and delivers a richer productivity environment.</a:t>
            </a:r>
          </a:p>
          <a:p>
            <a:pPr eaLnBrk="1" hangingPunct="1">
              <a:spcBef>
                <a:spcPct val="0"/>
              </a:spcBef>
            </a:pPr>
            <a:r>
              <a:rPr lang="en-US">
                <a:latin typeface="Calibri" panose="020F0502020204030204" pitchFamily="34" charset="0"/>
              </a:rPr>
              <a:t>  (2a) Line of Business integration makes the most of current investments.</a:t>
            </a:r>
          </a:p>
          <a:p>
            <a:pPr eaLnBrk="1" hangingPunct="1">
              <a:spcBef>
                <a:spcPct val="0"/>
              </a:spcBef>
            </a:pPr>
            <a:r>
              <a:rPr lang="en-US">
                <a:latin typeface="Calibri" panose="020F0502020204030204" pitchFamily="34" charset="0"/>
              </a:rPr>
              <a:t>  (2b) Microsoft Office integration increases end-user adoption.</a:t>
            </a:r>
          </a:p>
          <a:p>
            <a:pPr eaLnBrk="1" hangingPunct="1">
              <a:spcBef>
                <a:spcPct val="0"/>
              </a:spcBef>
            </a:pPr>
            <a:r>
              <a:rPr lang="en-US">
                <a:latin typeface="Calibri" panose="020F0502020204030204" pitchFamily="34" charset="0"/>
              </a:rPr>
              <a:t>  (3) Quick deployment and easy extensions mean faster results.</a:t>
            </a:r>
          </a:p>
          <a:p>
            <a:pPr eaLnBrk="1" hangingPunct="1">
              <a:spcBef>
                <a:spcPct val="0"/>
              </a:spcBef>
            </a:pPr>
            <a:r>
              <a:rPr lang="en-US">
                <a:latin typeface="Calibri" panose="020F0502020204030204" pitchFamily="34" charset="0"/>
              </a:rPr>
              <a:t>  (4) Manageability and governance drive down total cost of ownership</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The tension between the business and IT is an important dynamic when considering a technology solution.</a:t>
            </a:r>
          </a:p>
          <a:p>
            <a:pPr eaLnBrk="1" hangingPunct="1">
              <a:spcBef>
                <a:spcPct val="0"/>
              </a:spcBef>
            </a:pPr>
            <a:endParaRPr lang="en-US">
              <a:latin typeface="Calibri" panose="020F0502020204030204" pitchFamily="34" charset="0"/>
            </a:endParaRP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86B441-00D0-47AF-BCCD-030CA0BDC2DE}" type="slidenum">
              <a:rPr lang="en-US"/>
              <a:pPr eaLnBrk="1" hangingPunct="1"/>
              <a:t>8</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73781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a:spLocks noGrp="1" noChangeArrowheads="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836B69-E2B8-443C-A5D6-8D9A10D828AB}" type="slidenum">
              <a:rPr lang="en-US"/>
              <a:pPr eaLnBrk="1" hangingPunct="1"/>
              <a:t>9</a:t>
            </a:fld>
            <a:endParaRPr lang="en-US"/>
          </a:p>
        </p:txBody>
      </p:sp>
      <p:sp>
        <p:nvSpPr>
          <p:cNvPr id="6" name="Shape 5"/>
          <p:cNvSpPr>
            <a:spLocks noGrp="1" noChangeArrowheads="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7" name="Shape 6"/>
          <p:cNvSpPr>
            <a:spLocks noGrp="1" noChangeArrowheads="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
        <p:nvSpPr>
          <p:cNvPr id="75781" name="Rectangle 75780"/>
          <p:cNvSpPr>
            <a:spLocks noGrp="1" noRot="1" noChangeAspect="1" noChangeArrowheads="1" noTextEdit="1"/>
          </p:cNvSpPr>
          <p:nvPr>
            <p:ph type="sldImg"/>
          </p:nvPr>
        </p:nvSpPr>
        <p:spPr>
          <a:xfrm>
            <a:off x="1181100" y="696913"/>
            <a:ext cx="4648200" cy="3486150"/>
          </a:xfrm>
          <a:noFill/>
          <a:ln cap="flat">
            <a:headEnd type="none" w="med" len="med"/>
            <a:tailEnd type="none" w="med" len="med"/>
          </a:ln>
        </p:spPr>
      </p:sp>
      <p:sp>
        <p:nvSpPr>
          <p:cNvPr id="75782" name="Rectangle 75781"/>
          <p:cNvSpPr>
            <a:spLocks noGrp="1" noChangeArrowheads="1"/>
          </p:cNvSpPr>
          <p:nvPr>
            <p:ph type="body" idx="1"/>
          </p:nvPr>
        </p:nvSpPr>
        <p:spPr>
          <a:noFill/>
          <a:ln/>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1647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6800"/>
          <p:cNvSpPr>
            <a:spLocks noGrp="1" noRot="1" noChangeAspect="1" noTextEdit="1"/>
          </p:cNvSpPr>
          <p:nvPr>
            <p:ph type="sldImg"/>
          </p:nvPr>
        </p:nvSpPr>
        <p:spPr>
          <a:xfrm>
            <a:off x="1181100" y="696913"/>
            <a:ext cx="4648200" cy="3486150"/>
          </a:xfrm>
          <a:noFill/>
          <a:ln cap="flat">
            <a:headEnd type="none" w="med" len="med"/>
            <a:tailEnd type="none" w="med" len="med"/>
          </a:ln>
        </p:spPr>
      </p:sp>
      <p:sp>
        <p:nvSpPr>
          <p:cNvPr id="3" name="Shape 2"/>
          <p:cNvSpPr>
            <a:spLocks noGrp="1"/>
          </p:cNvSpPr>
          <p:nvPr>
            <p:ph type="body" idx="1"/>
          </p:nvPr>
        </p:nvSpPr>
        <p:spPr>
          <a:noFill/>
          <a:ln/>
        </p:spPr>
        <p:txBody>
          <a:bodyPr/>
          <a:lstStyle/>
          <a:p>
            <a:pPr eaLnBrk="1" hangingPunct="1">
              <a:spcBef>
                <a:spcPct val="0"/>
              </a:spcBef>
            </a:pPr>
            <a:r>
              <a:rPr lang="en-US">
                <a:latin typeface="Calibri" panose="020F0502020204030204" pitchFamily="34" charset="0"/>
              </a:rPr>
              <a:t>2007 Microsoft Office SharePoint Server is the first platform designed to connect your people to your business </a:t>
            </a:r>
            <a:r>
              <a:rPr lang="en-US" u="sng">
                <a:latin typeface="Calibri" panose="020F0502020204030204" pitchFamily="34" charset="0"/>
              </a:rPr>
              <a:t>while balancing </a:t>
            </a:r>
            <a:r>
              <a:rPr lang="en-US">
                <a:latin typeface="Calibri" panose="020F0502020204030204" pitchFamily="34" charset="0"/>
              </a:rPr>
              <a:t>the (sometimes conflicting) needs of the business and IT.</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Innovation along two dimensions makes this possible.</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First, Office SharePoint Server consolidates the delivery infrastructure by providing a platform that supports personal, team, department, intranet, extranet, and internet sites (making it easy to create and maintain highly customized business sites for every aspect of your business on a single, unified system).</a:t>
            </a:r>
          </a:p>
          <a:p>
            <a:pPr eaLnBrk="1" hangingPunct="1">
              <a:spcBef>
                <a:spcPct val="0"/>
              </a:spcBef>
            </a:pPr>
            <a:endParaRPr lang="en-US">
              <a:latin typeface="Calibri" panose="020F0502020204030204" pitchFamily="34" charset="0"/>
            </a:endParaRPr>
          </a:p>
          <a:p>
            <a:pPr eaLnBrk="1" hangingPunct="1">
              <a:spcBef>
                <a:spcPct val="0"/>
              </a:spcBef>
            </a:pPr>
            <a:r>
              <a:rPr lang="en-US">
                <a:latin typeface="Calibri" panose="020F0502020204030204" pitchFamily="34" charset="0"/>
              </a:rPr>
              <a:t> </a:t>
            </a:r>
          </a:p>
        </p:txBody>
      </p:sp>
      <p:sp>
        <p:nvSpPr>
          <p:cNvPr id="4" name="Shape 3"/>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April 8-9 2004</a:t>
            </a:r>
          </a:p>
        </p:txBody>
      </p:sp>
      <p:sp>
        <p:nvSpPr>
          <p:cNvPr id="5" name="Shape 4"/>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 2004 Microsoft Corporation. All rights reserved. This presentation is for informational purposes only. Microsoft makes no warranties, express or implied, in this summary.</a:t>
            </a:r>
          </a:p>
        </p:txBody>
      </p:sp>
      <p:sp>
        <p:nvSpPr>
          <p:cNvPr id="6" name="Shape 5"/>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0CD62A-378A-4585-8CD2-F4ADB955AD54}" type="slidenum">
              <a:rPr lang="en-US"/>
              <a:pPr eaLnBrk="1" hangingPunct="1"/>
              <a:t>10</a:t>
            </a:fld>
            <a:endParaRPr lang="en-US"/>
          </a:p>
        </p:txBody>
      </p:sp>
      <p:sp>
        <p:nvSpPr>
          <p:cNvPr id="7" name="Shape 6"/>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Windows Embedded Design Review</a:t>
            </a:r>
          </a:p>
        </p:txBody>
      </p:sp>
    </p:spTree>
    <p:extLst>
      <p:ext uri="{BB962C8B-B14F-4D97-AF65-F5344CB8AC3E}">
        <p14:creationId xmlns:p14="http://schemas.microsoft.com/office/powerpoint/2010/main" val="1477584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Rectangle 5"/>
          <p:cNvPicPr>
            <a:picLocks noChangeAspect="1" noChangeArrowheads="1"/>
          </p:cNvPicPr>
          <p:nvPr/>
        </p:nvPicPr>
        <p:blipFill>
          <a:blip r:embed="rId2">
            <a:extLst>
              <a:ext uri="{28A0092B-C50C-407E-A947-70E740481C1C}">
                <a14:useLocalDpi xmlns:a14="http://schemas.microsoft.com/office/drawing/2010/main" val="0"/>
              </a:ext>
            </a:extLst>
          </a:blip>
          <a:srcRect b="4019"/>
          <a:stretch>
            <a:fillRect/>
          </a:stretch>
        </p:blipFill>
        <p:spPr bwMode="auto">
          <a:xfrm>
            <a:off x="301625" y="1133475"/>
            <a:ext cx="72707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0" y="0"/>
            <a:ext cx="9144000" cy="681038"/>
          </a:xfrm>
          <a:prstGeom prst="rect">
            <a:avLst/>
          </a:prstGeom>
          <a:gradFill rotWithShape="1">
            <a:gsLst>
              <a:gs pos="0">
                <a:srgbClr val="DDDDDD">
                  <a:alpha val="93999"/>
                </a:srgbClr>
              </a:gs>
              <a:gs pos="100000">
                <a:srgbClr val="A1A1A1">
                  <a:alpha val="10001"/>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6" name="Rectangle 7"/>
          <p:cNvSpPr>
            <a:spLocks noChangeArrowheads="1"/>
          </p:cNvSpPr>
          <p:nvPr/>
        </p:nvSpPr>
        <p:spPr bwMode="auto">
          <a:xfrm>
            <a:off x="0" y="687388"/>
            <a:ext cx="9144000" cy="130175"/>
          </a:xfrm>
          <a:prstGeom prst="rect">
            <a:avLst/>
          </a:prstGeom>
          <a:gradFill rotWithShape="1">
            <a:gsLst>
              <a:gs pos="0">
                <a:srgbClr val="111111"/>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pic>
        <p:nvPicPr>
          <p:cNvPr id="7" name="Rectangl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312738"/>
            <a:ext cx="14668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tangle 9"/>
          <p:cNvPicPr>
            <a:picLocks noChangeAspect="1" noChangeArrowheads="1"/>
          </p:cNvPicPr>
          <p:nvPr/>
        </p:nvPicPr>
        <p:blipFill>
          <a:blip r:embed="rId4">
            <a:extLst>
              <a:ext uri="{28A0092B-C50C-407E-A947-70E740481C1C}">
                <a14:useLocalDpi xmlns:a14="http://schemas.microsoft.com/office/drawing/2010/main" val="0"/>
              </a:ext>
            </a:extLst>
          </a:blip>
          <a:srcRect t="3555" r="90067" b="48959"/>
          <a:stretch>
            <a:fillRect/>
          </a:stretch>
        </p:blipFill>
        <p:spPr bwMode="auto">
          <a:xfrm>
            <a:off x="7518400" y="481013"/>
            <a:ext cx="1625600" cy="63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Shape 18433"/>
          <p:cNvSpPr>
            <a:spLocks noGrp="1" noChangeArrowheads="1"/>
          </p:cNvSpPr>
          <p:nvPr>
            <p:ph type="ctrTitle"/>
          </p:nvPr>
        </p:nvSpPr>
        <p:spPr>
          <a:xfrm>
            <a:off x="685800" y="1514475"/>
            <a:ext cx="8077200" cy="695325"/>
          </a:xfrm>
          <a:effectLst>
            <a:outerShdw dist="17961" dir="2700000" algn="ctr" rotWithShape="0">
              <a:schemeClr val="bg2">
                <a:alpha val="74001"/>
              </a:schemeClr>
            </a:outerShdw>
          </a:effectLst>
        </p:spPr>
        <p:txBody>
          <a:bodyPr anchor="ctr"/>
          <a:lstStyle>
            <a:lvl1pPr>
              <a:defRPr/>
            </a:lvl1pPr>
          </a:lstStyle>
          <a:p>
            <a:r>
              <a:rPr lang="en-US"/>
              <a:t>Click to edit Master title style</a:t>
            </a:r>
          </a:p>
        </p:txBody>
      </p:sp>
      <p:sp>
        <p:nvSpPr>
          <p:cNvPr id="18435" name="Shape 18434"/>
          <p:cNvSpPr>
            <a:spLocks noGrp="1" noChangeArrowheads="1"/>
          </p:cNvSpPr>
          <p:nvPr>
            <p:ph type="subTitle" idx="1"/>
          </p:nvPr>
        </p:nvSpPr>
        <p:spPr>
          <a:xfrm>
            <a:off x="685800" y="4356100"/>
            <a:ext cx="8077200" cy="530225"/>
          </a:xfrm>
        </p:spPr>
        <p:txBody>
          <a:bodyPr/>
          <a:lstStyle>
            <a:lvl1pPr marL="0" indent="0">
              <a:spcBef>
                <a:spcPct val="0"/>
              </a:spcBef>
              <a:buNone/>
              <a:defRPr/>
            </a:lvl1pPr>
          </a:lstStyle>
          <a:p>
            <a:r>
              <a:rPr lang="en-US"/>
              <a:t>Click to edit Master subtitle style</a:t>
            </a:r>
          </a:p>
        </p:txBody>
      </p:sp>
    </p:spTree>
    <p:extLst>
      <p:ext uri="{BB962C8B-B14F-4D97-AF65-F5344CB8AC3E}">
        <p14:creationId xmlns:p14="http://schemas.microsoft.com/office/powerpoint/2010/main" val="190351380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nchor="ctr"/>
          <a:lstStyle/>
          <a:p>
            <a:r>
              <a:rPr lang="en-US"/>
              <a:t>Click to edit Master title style</a:t>
            </a:r>
          </a:p>
        </p:txBody>
      </p:sp>
      <p:sp>
        <p:nvSpPr>
          <p:cNvPr id="3" name="Shape 2"/>
          <p:cNvSpPr>
            <a:spLocks noGrp="1"/>
          </p:cNvSpPr>
          <p:nvPr>
            <p:ph type="body" orient="vert" idx="1"/>
          </p:nvPr>
        </p:nvSpPr>
        <p:spPr/>
        <p:txBody>
          <a:bodyPr vert="eaVert"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r>
              <a:rPr lang="en-US"/>
              <a:t>Microsoft Confidential.</a:t>
            </a:r>
          </a:p>
        </p:txBody>
      </p:sp>
      <p:sp>
        <p:nvSpPr>
          <p:cNvPr id="5" name="Rectangle 4"/>
          <p:cNvSpPr>
            <a:spLocks noGrp="1" noChangeArrowheads="1"/>
          </p:cNvSpPr>
          <p:nvPr>
            <p:ph type="sldNum" sz="quarter" idx="11"/>
          </p:nvPr>
        </p:nvSpPr>
        <p:spPr>
          <a:ln/>
        </p:spPr>
        <p:txBody>
          <a:bodyPr/>
          <a:lstStyle>
            <a:lvl1pPr>
              <a:defRPr/>
            </a:lvl1pPr>
          </a:lstStyle>
          <a:p>
            <a:fld id="{A7FB3E20-D0B3-4A7E-8699-89CA4C57BDB3}" type="slidenum">
              <a:rPr lang="en-US"/>
              <a:pPr/>
              <a:t>‹#›</a:t>
            </a:fld>
            <a:endParaRPr lang="en-US"/>
          </a:p>
        </p:txBody>
      </p:sp>
    </p:spTree>
    <p:extLst>
      <p:ext uri="{BB962C8B-B14F-4D97-AF65-F5344CB8AC3E}">
        <p14:creationId xmlns:p14="http://schemas.microsoft.com/office/powerpoint/2010/main" val="34118108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Shape 1"/>
          <p:cNvSpPr>
            <a:spLocks noGrp="1"/>
          </p:cNvSpPr>
          <p:nvPr>
            <p:ph type="title" orient="vert"/>
          </p:nvPr>
        </p:nvSpPr>
        <p:spPr>
          <a:xfrm>
            <a:off x="6675438" y="355600"/>
            <a:ext cx="2103437" cy="3275013"/>
          </a:xfrm>
        </p:spPr>
        <p:txBody>
          <a:bodyPr vert="eaVert" rtlCol="0" anchor="ctr"/>
          <a:lstStyle/>
          <a:p>
            <a:r>
              <a:rPr lang="en-US"/>
              <a:t>Click to add title</a:t>
            </a:r>
          </a:p>
        </p:txBody>
      </p:sp>
      <p:sp>
        <p:nvSpPr>
          <p:cNvPr id="3" name="Shape 2"/>
          <p:cNvSpPr>
            <a:spLocks noGrp="1"/>
          </p:cNvSpPr>
          <p:nvPr>
            <p:ph type="body" orient="vert" idx="1"/>
          </p:nvPr>
        </p:nvSpPr>
        <p:spPr>
          <a:xfrm>
            <a:off x="365125" y="355600"/>
            <a:ext cx="6157913" cy="3275013"/>
          </a:xfrm>
        </p:spPr>
        <p:txBody>
          <a:bodyPr vert="eaVert"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r>
              <a:rPr lang="en-US"/>
              <a:t>Microsoft Confidential.</a:t>
            </a:r>
          </a:p>
        </p:txBody>
      </p:sp>
      <p:sp>
        <p:nvSpPr>
          <p:cNvPr id="5" name="Rectangle 4"/>
          <p:cNvSpPr>
            <a:spLocks noGrp="1" noChangeArrowheads="1"/>
          </p:cNvSpPr>
          <p:nvPr>
            <p:ph type="sldNum" sz="quarter" idx="11"/>
          </p:nvPr>
        </p:nvSpPr>
        <p:spPr>
          <a:ln/>
        </p:spPr>
        <p:txBody>
          <a:bodyPr/>
          <a:lstStyle>
            <a:lvl1pPr>
              <a:defRPr/>
            </a:lvl1pPr>
          </a:lstStyle>
          <a:p>
            <a:fld id="{C7A4C7A9-0269-4784-808E-CBD7A634A8DC}" type="slidenum">
              <a:rPr lang="en-US"/>
              <a:pPr/>
              <a:t>‹#›</a:t>
            </a:fld>
            <a:endParaRPr lang="en-US"/>
          </a:p>
        </p:txBody>
      </p:sp>
    </p:spTree>
    <p:extLst>
      <p:ext uri="{BB962C8B-B14F-4D97-AF65-F5344CB8AC3E}">
        <p14:creationId xmlns:p14="http://schemas.microsoft.com/office/powerpoint/2010/main" val="216083195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nchor="ctr"/>
          <a:lstStyle/>
          <a:p>
            <a:r>
              <a:rPr lang="en-US"/>
              <a:t>Click to edit Master title style</a:t>
            </a:r>
          </a:p>
        </p:txBody>
      </p:sp>
      <p:sp>
        <p:nvSpPr>
          <p:cNvPr id="3" name="Shape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r>
              <a:rPr lang="en-US"/>
              <a:t>Microsoft Confidential.</a:t>
            </a:r>
          </a:p>
        </p:txBody>
      </p:sp>
      <p:sp>
        <p:nvSpPr>
          <p:cNvPr id="5" name="Rectangle 4"/>
          <p:cNvSpPr>
            <a:spLocks noGrp="1" noChangeArrowheads="1"/>
          </p:cNvSpPr>
          <p:nvPr>
            <p:ph type="sldNum" sz="quarter" idx="11"/>
          </p:nvPr>
        </p:nvSpPr>
        <p:spPr>
          <a:ln/>
        </p:spPr>
        <p:txBody>
          <a:bodyPr/>
          <a:lstStyle>
            <a:lvl1pPr>
              <a:defRPr/>
            </a:lvl1pPr>
          </a:lstStyle>
          <a:p>
            <a:fld id="{20376A57-378C-418F-BC1D-D0BA2DCE1ADC}" type="slidenum">
              <a:rPr lang="en-US"/>
              <a:pPr/>
              <a:t>‹#›</a:t>
            </a:fld>
            <a:endParaRPr lang="en-US"/>
          </a:p>
        </p:txBody>
      </p:sp>
    </p:spTree>
    <p:extLst>
      <p:ext uri="{BB962C8B-B14F-4D97-AF65-F5344CB8AC3E}">
        <p14:creationId xmlns:p14="http://schemas.microsoft.com/office/powerpoint/2010/main" val="41720842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Shape 1"/>
          <p:cNvSpPr>
            <a:spLocks noGrp="1"/>
          </p:cNvSpPr>
          <p:nvPr>
            <p:ph/>
          </p:nvPr>
        </p:nvSpPr>
        <p:spPr>
          <a:xfrm>
            <a:off x="365125" y="355600"/>
            <a:ext cx="8413750" cy="327501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ftr" sz="quarter" idx="10"/>
          </p:nvPr>
        </p:nvSpPr>
        <p:spPr>
          <a:ln/>
        </p:spPr>
        <p:txBody>
          <a:bodyPr/>
          <a:lstStyle>
            <a:lvl1pPr>
              <a:defRPr/>
            </a:lvl1pPr>
          </a:lstStyle>
          <a:p>
            <a:r>
              <a:rPr lang="en-US"/>
              <a:t>Microsoft Confidential.</a:t>
            </a:r>
          </a:p>
        </p:txBody>
      </p:sp>
      <p:sp>
        <p:nvSpPr>
          <p:cNvPr id="4" name="Rectangle 3"/>
          <p:cNvSpPr>
            <a:spLocks noGrp="1" noChangeArrowheads="1"/>
          </p:cNvSpPr>
          <p:nvPr>
            <p:ph type="sldNum" sz="quarter" idx="11"/>
          </p:nvPr>
        </p:nvSpPr>
        <p:spPr>
          <a:ln/>
        </p:spPr>
        <p:txBody>
          <a:bodyPr/>
          <a:lstStyle>
            <a:lvl1pPr>
              <a:defRPr/>
            </a:lvl1pPr>
          </a:lstStyle>
          <a:p>
            <a:fld id="{FD41CE3B-5ABF-4933-872E-EDD20F10D089}" type="slidenum">
              <a:rPr lang="en-US"/>
              <a:pPr/>
              <a:t>‹#›</a:t>
            </a:fld>
            <a:endParaRPr lang="en-US"/>
          </a:p>
        </p:txBody>
      </p:sp>
    </p:spTree>
    <p:extLst>
      <p:ext uri="{BB962C8B-B14F-4D97-AF65-F5344CB8AC3E}">
        <p14:creationId xmlns:p14="http://schemas.microsoft.com/office/powerpoint/2010/main" val="241102324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nchor="ctr"/>
          <a:lstStyle/>
          <a:p>
            <a:r>
              <a:rPr lang="en-US"/>
              <a:t>Click to edit Master title style</a:t>
            </a:r>
          </a:p>
        </p:txBody>
      </p:sp>
      <p:sp>
        <p:nvSpPr>
          <p:cNvPr id="3" name="Shape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r>
              <a:rPr lang="en-US"/>
              <a:t>Microsoft Confidential.</a:t>
            </a:r>
          </a:p>
        </p:txBody>
      </p:sp>
      <p:sp>
        <p:nvSpPr>
          <p:cNvPr id="5" name="Rectangle 4"/>
          <p:cNvSpPr>
            <a:spLocks noGrp="1" noChangeArrowheads="1"/>
          </p:cNvSpPr>
          <p:nvPr>
            <p:ph type="sldNum" sz="quarter" idx="11"/>
          </p:nvPr>
        </p:nvSpPr>
        <p:spPr>
          <a:ln/>
        </p:spPr>
        <p:txBody>
          <a:bodyPr/>
          <a:lstStyle>
            <a:lvl1pPr>
              <a:defRPr/>
            </a:lvl1pPr>
          </a:lstStyle>
          <a:p>
            <a:fld id="{C0A80012-F8ED-4B95-AC99-A66F79E6C83A}" type="slidenum">
              <a:rPr lang="en-US"/>
              <a:pPr/>
              <a:t>‹#›</a:t>
            </a:fld>
            <a:endParaRPr lang="en-US"/>
          </a:p>
        </p:txBody>
      </p:sp>
    </p:spTree>
    <p:extLst>
      <p:ext uri="{BB962C8B-B14F-4D97-AF65-F5344CB8AC3E}">
        <p14:creationId xmlns:p14="http://schemas.microsoft.com/office/powerpoint/2010/main" val="9442585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Shape 1"/>
          <p:cNvSpPr>
            <a:spLocks noGrp="1"/>
          </p:cNvSpPr>
          <p:nvPr>
            <p:ph type="title"/>
          </p:nvPr>
        </p:nvSpPr>
        <p:spPr>
          <a:xfrm>
            <a:off x="722313" y="4406900"/>
            <a:ext cx="7772400" cy="1362075"/>
          </a:xfrm>
        </p:spPr>
        <p:txBody>
          <a:bodyPr rtlCol="0"/>
          <a:lstStyle>
            <a:lvl1pPr algn="l">
              <a:defRPr sz="4000" b="1" cap="all"/>
            </a:lvl1pPr>
          </a:lstStyle>
          <a:p>
            <a:r>
              <a:rPr lang="en-US"/>
              <a:t>Click to edit Master title style</a:t>
            </a:r>
          </a:p>
        </p:txBody>
      </p:sp>
      <p:sp>
        <p:nvSpPr>
          <p:cNvPr id="3" name="Shape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p:cNvSpPr>
            <a:spLocks noGrp="1" noChangeArrowheads="1"/>
          </p:cNvSpPr>
          <p:nvPr>
            <p:ph type="ftr" sz="quarter" idx="10"/>
          </p:nvPr>
        </p:nvSpPr>
        <p:spPr>
          <a:ln/>
        </p:spPr>
        <p:txBody>
          <a:bodyPr/>
          <a:lstStyle>
            <a:lvl1pPr>
              <a:defRPr/>
            </a:lvl1pPr>
          </a:lstStyle>
          <a:p>
            <a:r>
              <a:rPr lang="en-US"/>
              <a:t>Microsoft Confidential.</a:t>
            </a:r>
          </a:p>
        </p:txBody>
      </p:sp>
      <p:sp>
        <p:nvSpPr>
          <p:cNvPr id="5" name="Rectangle 4"/>
          <p:cNvSpPr>
            <a:spLocks noGrp="1" noChangeArrowheads="1"/>
          </p:cNvSpPr>
          <p:nvPr>
            <p:ph type="sldNum" sz="quarter" idx="11"/>
          </p:nvPr>
        </p:nvSpPr>
        <p:spPr>
          <a:ln/>
        </p:spPr>
        <p:txBody>
          <a:bodyPr/>
          <a:lstStyle>
            <a:lvl1pPr>
              <a:defRPr/>
            </a:lvl1pPr>
          </a:lstStyle>
          <a:p>
            <a:fld id="{68431C82-610D-44DE-BEDE-DE0C2EC55394}" type="slidenum">
              <a:rPr lang="en-US"/>
              <a:pPr/>
              <a:t>‹#›</a:t>
            </a:fld>
            <a:endParaRPr lang="en-US"/>
          </a:p>
        </p:txBody>
      </p:sp>
    </p:spTree>
    <p:extLst>
      <p:ext uri="{BB962C8B-B14F-4D97-AF65-F5344CB8AC3E}">
        <p14:creationId xmlns:p14="http://schemas.microsoft.com/office/powerpoint/2010/main" val="10935735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nchor="ctr"/>
          <a:lstStyle/>
          <a:p>
            <a:r>
              <a:rPr lang="en-US"/>
              <a:t>Click to edit Master title style</a:t>
            </a:r>
          </a:p>
        </p:txBody>
      </p:sp>
      <p:sp>
        <p:nvSpPr>
          <p:cNvPr id="3" name="Shape 2"/>
          <p:cNvSpPr>
            <a:spLocks noGrp="1"/>
          </p:cNvSpPr>
          <p:nvPr>
            <p:ph sz="half" idx="1"/>
          </p:nvPr>
        </p:nvSpPr>
        <p:spPr>
          <a:xfrm>
            <a:off x="366713" y="1416050"/>
            <a:ext cx="4129087" cy="22145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ape 3"/>
          <p:cNvSpPr>
            <a:spLocks noGrp="1"/>
          </p:cNvSpPr>
          <p:nvPr>
            <p:ph sz="half" idx="2"/>
          </p:nvPr>
        </p:nvSpPr>
        <p:spPr>
          <a:xfrm>
            <a:off x="4648200" y="1416050"/>
            <a:ext cx="4129088" cy="22145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r>
              <a:rPr lang="en-US"/>
              <a:t>Microsoft Confidential.</a:t>
            </a:r>
          </a:p>
        </p:txBody>
      </p:sp>
      <p:sp>
        <p:nvSpPr>
          <p:cNvPr id="6" name="Rectangle 5"/>
          <p:cNvSpPr>
            <a:spLocks noGrp="1" noChangeArrowheads="1"/>
          </p:cNvSpPr>
          <p:nvPr>
            <p:ph type="sldNum" sz="quarter" idx="11"/>
          </p:nvPr>
        </p:nvSpPr>
        <p:spPr>
          <a:ln/>
        </p:spPr>
        <p:txBody>
          <a:bodyPr/>
          <a:lstStyle>
            <a:lvl1pPr>
              <a:defRPr/>
            </a:lvl1pPr>
          </a:lstStyle>
          <a:p>
            <a:fld id="{B9AE7CF8-F24B-48F7-A291-1B5FA4A54B4C}" type="slidenum">
              <a:rPr lang="en-US"/>
              <a:pPr/>
              <a:t>‹#›</a:t>
            </a:fld>
            <a:endParaRPr lang="en-US"/>
          </a:p>
        </p:txBody>
      </p:sp>
    </p:spTree>
    <p:extLst>
      <p:ext uri="{BB962C8B-B14F-4D97-AF65-F5344CB8AC3E}">
        <p14:creationId xmlns:p14="http://schemas.microsoft.com/office/powerpoint/2010/main" val="31808569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Shape 1"/>
          <p:cNvSpPr>
            <a:spLocks noGrp="1"/>
          </p:cNvSpPr>
          <p:nvPr>
            <p:ph type="title"/>
          </p:nvPr>
        </p:nvSpPr>
        <p:spPr>
          <a:xfrm>
            <a:off x="457200" y="274638"/>
            <a:ext cx="8229600" cy="1143000"/>
          </a:xfrm>
        </p:spPr>
        <p:txBody>
          <a:bodyPr rtlCol="0" anchor="ctr"/>
          <a:lstStyle>
            <a:lvl1pPr>
              <a:defRPr/>
            </a:lvl1pPr>
          </a:lstStyle>
          <a:p>
            <a:r>
              <a:rPr lang="en-US"/>
              <a:t>Click to edit Master title style</a:t>
            </a:r>
          </a:p>
        </p:txBody>
      </p:sp>
      <p:sp>
        <p:nvSpPr>
          <p:cNvPr id="3" name="Shape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hape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hape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hape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r>
              <a:rPr lang="en-US"/>
              <a:t>Microsoft Confidential.</a:t>
            </a:r>
          </a:p>
        </p:txBody>
      </p:sp>
      <p:sp>
        <p:nvSpPr>
          <p:cNvPr id="8" name="Rectangle 7"/>
          <p:cNvSpPr>
            <a:spLocks noGrp="1" noChangeArrowheads="1"/>
          </p:cNvSpPr>
          <p:nvPr>
            <p:ph type="sldNum" sz="quarter" idx="11"/>
          </p:nvPr>
        </p:nvSpPr>
        <p:spPr>
          <a:ln/>
        </p:spPr>
        <p:txBody>
          <a:bodyPr/>
          <a:lstStyle>
            <a:lvl1pPr>
              <a:defRPr/>
            </a:lvl1pPr>
          </a:lstStyle>
          <a:p>
            <a:fld id="{F13B4D26-8F44-47BB-BF42-220C7594887F}" type="slidenum">
              <a:rPr lang="en-US"/>
              <a:pPr/>
              <a:t>‹#›</a:t>
            </a:fld>
            <a:endParaRPr lang="en-US"/>
          </a:p>
        </p:txBody>
      </p:sp>
    </p:spTree>
    <p:extLst>
      <p:ext uri="{BB962C8B-B14F-4D97-AF65-F5344CB8AC3E}">
        <p14:creationId xmlns:p14="http://schemas.microsoft.com/office/powerpoint/2010/main" val="45960961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nchor="ct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r>
              <a:rPr lang="en-US"/>
              <a:t>Microsoft Confidential.</a:t>
            </a:r>
          </a:p>
        </p:txBody>
      </p:sp>
      <p:sp>
        <p:nvSpPr>
          <p:cNvPr id="4" name="Rectangle 3"/>
          <p:cNvSpPr>
            <a:spLocks noGrp="1" noChangeArrowheads="1"/>
          </p:cNvSpPr>
          <p:nvPr>
            <p:ph type="sldNum" sz="quarter" idx="11"/>
          </p:nvPr>
        </p:nvSpPr>
        <p:spPr>
          <a:ln/>
        </p:spPr>
        <p:txBody>
          <a:bodyPr/>
          <a:lstStyle>
            <a:lvl1pPr>
              <a:defRPr/>
            </a:lvl1pPr>
          </a:lstStyle>
          <a:p>
            <a:fld id="{F442885F-B46E-49D9-B102-B9FE42ECDAAB}" type="slidenum">
              <a:rPr lang="en-US"/>
              <a:pPr/>
              <a:t>‹#›</a:t>
            </a:fld>
            <a:endParaRPr lang="en-US"/>
          </a:p>
        </p:txBody>
      </p:sp>
    </p:spTree>
    <p:extLst>
      <p:ext uri="{BB962C8B-B14F-4D97-AF65-F5344CB8AC3E}">
        <p14:creationId xmlns:p14="http://schemas.microsoft.com/office/powerpoint/2010/main" val="13400659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a:ln/>
        </p:spPr>
        <p:txBody>
          <a:bodyPr/>
          <a:lstStyle>
            <a:lvl1pPr>
              <a:defRPr/>
            </a:lvl1pPr>
          </a:lstStyle>
          <a:p>
            <a:r>
              <a:rPr lang="en-US"/>
              <a:t>Microsoft Confidential.</a:t>
            </a:r>
          </a:p>
        </p:txBody>
      </p:sp>
      <p:sp>
        <p:nvSpPr>
          <p:cNvPr id="3" name="Rectangle 2"/>
          <p:cNvSpPr>
            <a:spLocks noGrp="1" noChangeArrowheads="1"/>
          </p:cNvSpPr>
          <p:nvPr>
            <p:ph type="sldNum" sz="quarter" idx="11"/>
          </p:nvPr>
        </p:nvSpPr>
        <p:spPr>
          <a:ln/>
        </p:spPr>
        <p:txBody>
          <a:bodyPr/>
          <a:lstStyle>
            <a:lvl1pPr>
              <a:defRPr/>
            </a:lvl1pPr>
          </a:lstStyle>
          <a:p>
            <a:fld id="{882CF1E7-0468-487A-9DD8-670405EEDA67}" type="slidenum">
              <a:rPr lang="en-US"/>
              <a:pPr/>
              <a:t>‹#›</a:t>
            </a:fld>
            <a:endParaRPr lang="en-US"/>
          </a:p>
        </p:txBody>
      </p:sp>
    </p:spTree>
    <p:extLst>
      <p:ext uri="{BB962C8B-B14F-4D97-AF65-F5344CB8AC3E}">
        <p14:creationId xmlns:p14="http://schemas.microsoft.com/office/powerpoint/2010/main" val="24201190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Shape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ape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a:t>Microsoft Confidential.</a:t>
            </a:r>
          </a:p>
        </p:txBody>
      </p:sp>
      <p:sp>
        <p:nvSpPr>
          <p:cNvPr id="6" name="Rectangle 5"/>
          <p:cNvSpPr>
            <a:spLocks noGrp="1" noChangeArrowheads="1"/>
          </p:cNvSpPr>
          <p:nvPr>
            <p:ph type="sldNum" sz="quarter" idx="11"/>
          </p:nvPr>
        </p:nvSpPr>
        <p:spPr>
          <a:ln/>
        </p:spPr>
        <p:txBody>
          <a:bodyPr/>
          <a:lstStyle>
            <a:lvl1pPr>
              <a:defRPr/>
            </a:lvl1pPr>
          </a:lstStyle>
          <a:p>
            <a:fld id="{AA154DCA-5051-4375-9AAA-A87E860897D5}" type="slidenum">
              <a:rPr lang="en-US"/>
              <a:pPr/>
              <a:t>‹#›</a:t>
            </a:fld>
            <a:endParaRPr lang="en-US"/>
          </a:p>
        </p:txBody>
      </p:sp>
    </p:spTree>
    <p:extLst>
      <p:ext uri="{BB962C8B-B14F-4D97-AF65-F5344CB8AC3E}">
        <p14:creationId xmlns:p14="http://schemas.microsoft.com/office/powerpoint/2010/main" val="24329456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Shape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hape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a:t>Microsoft Confidential.</a:t>
            </a:r>
          </a:p>
        </p:txBody>
      </p:sp>
      <p:sp>
        <p:nvSpPr>
          <p:cNvPr id="6" name="Rectangle 5"/>
          <p:cNvSpPr>
            <a:spLocks noGrp="1" noChangeArrowheads="1"/>
          </p:cNvSpPr>
          <p:nvPr>
            <p:ph type="sldNum" sz="quarter" idx="11"/>
          </p:nvPr>
        </p:nvSpPr>
        <p:spPr>
          <a:ln/>
        </p:spPr>
        <p:txBody>
          <a:bodyPr/>
          <a:lstStyle>
            <a:lvl1pPr>
              <a:defRPr/>
            </a:lvl1pPr>
          </a:lstStyle>
          <a:p>
            <a:fld id="{10DFA9D7-9414-4A49-AC26-5AEDB1E397CA}" type="slidenum">
              <a:rPr lang="en-US"/>
              <a:pPr/>
              <a:t>‹#›</a:t>
            </a:fld>
            <a:endParaRPr lang="en-US"/>
          </a:p>
        </p:txBody>
      </p:sp>
    </p:spTree>
    <p:extLst>
      <p:ext uri="{BB962C8B-B14F-4D97-AF65-F5344CB8AC3E}">
        <p14:creationId xmlns:p14="http://schemas.microsoft.com/office/powerpoint/2010/main" val="27463338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2233A"/>
            </a:gs>
            <a:gs pos="100000">
              <a:srgbClr val="777777"/>
            </a:gs>
          </a:gsLst>
          <a:lin ang="5400000" scaled="1"/>
        </a:gradFill>
        <a:effectLst/>
      </p:bgPr>
    </p:bg>
    <p:spTree>
      <p:nvGrpSpPr>
        <p:cNvPr id="1" name=""/>
        <p:cNvGrpSpPr/>
        <p:nvPr/>
      </p:nvGrpSpPr>
      <p:grpSpPr>
        <a:xfrm>
          <a:off x="0" y="0"/>
          <a:ext cx="0" cy="0"/>
          <a:chOff x="0" y="0"/>
          <a:chExt cx="0" cy="0"/>
        </a:xfrm>
      </p:grpSpPr>
      <p:sp>
        <p:nvSpPr>
          <p:cNvPr id="1026" name="Title Placeholder 1025"/>
          <p:cNvSpPr>
            <a:spLocks noGrp="1" noChangeArrowheads="1"/>
          </p:cNvSpPr>
          <p:nvPr>
            <p:ph type="title"/>
          </p:nvPr>
        </p:nvSpPr>
        <p:spPr bwMode="auto">
          <a:xfrm>
            <a:off x="365125" y="355600"/>
            <a:ext cx="84137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Title Slide</a:t>
            </a:r>
          </a:p>
        </p:txBody>
      </p:sp>
      <p:sp>
        <p:nvSpPr>
          <p:cNvPr id="1032" name="Text Placeholder 1031"/>
          <p:cNvSpPr>
            <a:spLocks noGrp="1" noChangeArrowheads="1"/>
          </p:cNvSpPr>
          <p:nvPr>
            <p:ph type="body" idx="1"/>
          </p:nvPr>
        </p:nvSpPr>
        <p:spPr bwMode="auto">
          <a:xfrm>
            <a:off x="366713" y="1416050"/>
            <a:ext cx="84105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Footer Placeholder 1040"/>
          <p:cNvSpPr>
            <a:spLocks noGrp="1" noChangeArrowheads="1"/>
          </p:cNvSpPr>
          <p:nvPr>
            <p:ph type="ftr" sz="quarter" idx="3"/>
          </p:nvPr>
        </p:nvSpPr>
        <p:spPr bwMode="auto">
          <a:xfrm>
            <a:off x="981075" y="6523038"/>
            <a:ext cx="28956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0">
                <a:latin typeface="Segoe" charset="0"/>
              </a:defRPr>
            </a:lvl1pPr>
          </a:lstStyle>
          <a:p>
            <a:r>
              <a:rPr lang="en-US"/>
              <a:t>Microsoft Confidential.</a:t>
            </a:r>
          </a:p>
        </p:txBody>
      </p:sp>
      <p:sp>
        <p:nvSpPr>
          <p:cNvPr id="1042" name="Slide Number Placeholder 1041"/>
          <p:cNvSpPr>
            <a:spLocks noGrp="1" noChangeArrowheads="1"/>
          </p:cNvSpPr>
          <p:nvPr>
            <p:ph type="sldNum" sz="quarter" idx="4"/>
          </p:nvPr>
        </p:nvSpPr>
        <p:spPr bwMode="auto">
          <a:xfrm>
            <a:off x="342900" y="6515100"/>
            <a:ext cx="5921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b="0">
                <a:latin typeface="Segoe" charset="0"/>
              </a:defRPr>
            </a:lvl1pPr>
          </a:lstStyle>
          <a:p>
            <a:fld id="{73B1D0AE-1289-43F6-AB16-FA9AEB3797D3}" type="slidenum">
              <a:rPr lang="en-US"/>
              <a:pPr/>
              <a:t>‹#›</a:t>
            </a:fld>
            <a:endParaRPr lang="en-US"/>
          </a:p>
        </p:txBody>
      </p:sp>
      <p:sp>
        <p:nvSpPr>
          <p:cNvPr id="1030" name="Rectangle 1029"/>
          <p:cNvSpPr>
            <a:spLocks noChangeArrowheads="1"/>
          </p:cNvSpPr>
          <p:nvPr/>
        </p:nvSpPr>
        <p:spPr bwMode="auto">
          <a:xfrm>
            <a:off x="0" y="0"/>
            <a:ext cx="9144000" cy="234950"/>
          </a:xfrm>
          <a:prstGeom prst="rect">
            <a:avLst/>
          </a:prstGeom>
          <a:gradFill rotWithShape="1">
            <a:gsLst>
              <a:gs pos="0">
                <a:srgbClr val="F8F8F8">
                  <a:alpha val="10001"/>
                </a:srgbClr>
              </a:gs>
              <a:gs pos="100000">
                <a:srgbClr val="DDDDD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1045" name="Rectangle 1044"/>
          <p:cNvSpPr>
            <a:spLocks noChangeArrowheads="1"/>
          </p:cNvSpPr>
          <p:nvPr/>
        </p:nvSpPr>
        <p:spPr bwMode="auto">
          <a:xfrm>
            <a:off x="0" y="219075"/>
            <a:ext cx="9144000" cy="77788"/>
          </a:xfrm>
          <a:prstGeom prst="rect">
            <a:avLst/>
          </a:prstGeom>
          <a:gradFill rotWithShape="1">
            <a:gsLst>
              <a:gs pos="0">
                <a:schemeClr val="bg2"/>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pic>
        <p:nvPicPr>
          <p:cNvPr id="2" name="Rectangle 16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5638" y="5567363"/>
            <a:ext cx="1846262"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75"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fade/>
  </p:transition>
  <p:timing>
    <p:tnLst>
      <p:par>
        <p:cTn id="1" dur="indefinite" restart="never" nodeType="tmRoot"/>
      </p:par>
    </p:tnLst>
  </p:timing>
  <p:hf hdr="0" dt="0"/>
  <p:txStyles>
    <p:titleStyle>
      <a:lvl1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outerShdw>
          </a:effectLst>
          <a:latin typeface="Segoe"/>
        </a:defRPr>
      </a:lvl2pPr>
      <a:lvl3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outerShdw>
          </a:effectLst>
          <a:latin typeface="Segoe"/>
        </a:defRPr>
      </a:lvl3pPr>
      <a:lvl4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outerShdw>
          </a:effectLst>
          <a:latin typeface="Segoe"/>
        </a:defRPr>
      </a:lvl4pPr>
      <a:lvl5pPr marL="342900" indent="-342900" algn="l" defTabSz="-13873163" rtl="0" eaLnBrk="0" fontAlgn="base" hangingPunct="0">
        <a:lnSpc>
          <a:spcPct val="90000"/>
        </a:lnSpc>
        <a:spcBef>
          <a:spcPct val="0"/>
        </a:spcBef>
        <a:spcAft>
          <a:spcPct val="0"/>
        </a:spcAft>
        <a:defRPr sz="4400">
          <a:solidFill>
            <a:schemeClr val="tx2"/>
          </a:solidFill>
          <a:effectLst>
            <a:outerShdw blurRad="38100" dist="38100" dir="2700000" algn="tl">
              <a:srgbClr val="000000"/>
            </a:outerShdw>
          </a:effectLst>
          <a:latin typeface="Segoe"/>
        </a:defRPr>
      </a:lvl5pPr>
      <a:lvl6pPr marL="457200" algn="l" fontAlgn="base">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a:defRPr>
      </a:lvl6pPr>
      <a:lvl7pPr marL="914400" algn="l" fontAlgn="base">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a:defRPr>
      </a:lvl7pPr>
      <a:lvl8pPr marL="1371600" algn="l" fontAlgn="base">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a:defRPr>
      </a:lvl8pPr>
      <a:lvl9pPr marL="1828800" algn="l" fontAlgn="base">
        <a:lnSpc>
          <a:spcPct val="90000"/>
        </a:lnSpc>
        <a:spcBef>
          <a:spcPct val="0"/>
        </a:spcBef>
        <a:spcAft>
          <a:spcPct val="0"/>
        </a:spcAft>
        <a:defRPr sz="4400">
          <a:solidFill>
            <a:schemeClr val="tx2">
              <a:alpha val="100000"/>
            </a:schemeClr>
          </a:solidFill>
          <a:effectLst>
            <a:outerShdw blurRad="38100" dist="38100" dir="2700000" algn="tl">
              <a:srgbClr val="000000">
                <a:alpha val="43137"/>
              </a:srgbClr>
            </a:outerShdw>
          </a:effectLst>
          <a:latin typeface="Segoe"/>
        </a:defRPr>
      </a:lvl9pPr>
    </p:titleStyle>
    <p:bodyStyle>
      <a:lvl1pPr marL="342900" indent="-342900" algn="l" defTabSz="-13873163" rtl="0" eaLnBrk="0" fontAlgn="base" hangingPunct="0">
        <a:lnSpc>
          <a:spcPct val="90000"/>
        </a:lnSpc>
        <a:spcBef>
          <a:spcPct val="30000"/>
        </a:spcBef>
        <a:spcAft>
          <a:spcPct val="0"/>
        </a:spcAft>
        <a:buClr>
          <a:schemeClr val="tx2"/>
        </a:buClr>
        <a:buSzPct val="85000"/>
        <a:buFont typeface="Wingdings 2" panose="05020102010507070707" pitchFamily="18"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SzPct val="85000"/>
        <a:buFont typeface="Wingdings 2" panose="05020102010507070707" pitchFamily="18" charset="2"/>
        <a:buBlip>
          <a:blip r:embed="rId16"/>
        </a:buBlip>
        <a:defRPr sz="2800">
          <a:solidFill>
            <a:schemeClr val="tx1"/>
          </a:solidFill>
          <a:effectLst>
            <a:outerShdw blurRad="38100" dist="38100" dir="2700000" algn="tl">
              <a:srgbClr val="000000"/>
            </a:outerShdw>
          </a:effectLst>
          <a:latin typeface="+mn-lt"/>
        </a:defRPr>
      </a:lvl2pPr>
      <a:lvl3pPr marL="1143000" indent="-228600" algn="l" defTabSz="-13873163" rtl="0" eaLnBrk="0" fontAlgn="base" hangingPunct="0">
        <a:lnSpc>
          <a:spcPct val="90000"/>
        </a:lnSpc>
        <a:spcBef>
          <a:spcPct val="30000"/>
        </a:spcBef>
        <a:spcAft>
          <a:spcPct val="0"/>
        </a:spcAft>
        <a:buClr>
          <a:schemeClr val="tx2"/>
        </a:buClr>
        <a:buSzPct val="85000"/>
        <a:buFont typeface="Wingdings 2" panose="05020102010507070707" pitchFamily="18"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defTabSz="-13873163" rtl="0" eaLnBrk="0" fontAlgn="base" hangingPunct="0">
        <a:lnSpc>
          <a:spcPct val="90000"/>
        </a:lnSpc>
        <a:spcBef>
          <a:spcPct val="30000"/>
        </a:spcBef>
        <a:spcAft>
          <a:spcPct val="0"/>
        </a:spcAft>
        <a:buClr>
          <a:schemeClr val="tx2"/>
        </a:buClr>
        <a:buSzPct val="85000"/>
        <a:buFont typeface="Wingdings 2" panose="05020102010507070707" pitchFamily="18" charset="2"/>
        <a:buBlip>
          <a:blip r:embed="rId16"/>
        </a:buBlip>
        <a:defRPr sz="2000">
          <a:solidFill>
            <a:schemeClr val="tx1"/>
          </a:solidFill>
          <a:effectLst>
            <a:outerShdw blurRad="38100" dist="38100" dir="2700000" algn="tl">
              <a:srgbClr val="000000"/>
            </a:outerShdw>
          </a:effectLst>
          <a:latin typeface="+mn-lt"/>
        </a:defRPr>
      </a:lvl4pPr>
      <a:lvl5pPr marL="2057400" indent="-228600" algn="l" defTabSz="-13873163" rtl="0" eaLnBrk="0" fontAlgn="base" hangingPunct="0">
        <a:lnSpc>
          <a:spcPct val="90000"/>
        </a:lnSpc>
        <a:spcBef>
          <a:spcPct val="30000"/>
        </a:spcBef>
        <a:spcAft>
          <a:spcPct val="0"/>
        </a:spcAft>
        <a:buClr>
          <a:schemeClr val="tx2"/>
        </a:buClr>
        <a:buSzPct val="85000"/>
        <a:buFont typeface="Wingdings 2" panose="05020102010507070707" pitchFamily="18" charset="2"/>
        <a:buBlip>
          <a:blip r:embed="rId16"/>
        </a:buBlip>
        <a:defRPr sz="2000">
          <a:solidFill>
            <a:schemeClr val="tx1"/>
          </a:solidFill>
          <a:effectLst>
            <a:outerShdw blurRad="38100" dist="38100" dir="2700000" algn="tl">
              <a:srgbClr val="000000"/>
            </a:outerShdw>
          </a:effectLst>
          <a:latin typeface="+mn-lt"/>
        </a:defRPr>
      </a:lvl5pPr>
      <a:lvl6pPr marL="2755900" indent="-366713" algn="l" fontAlgn="base">
        <a:lnSpc>
          <a:spcPct val="90000"/>
        </a:lnSpc>
        <a:spcBef>
          <a:spcPct val="30000"/>
        </a:spcBef>
        <a:spcAft>
          <a:spcPct val="0"/>
        </a:spcAft>
        <a:buClr>
          <a:schemeClr val="tx2">
            <a:alpha val="100000"/>
          </a:schemeClr>
        </a:buClr>
        <a:buSzPct val="85000"/>
        <a:buFont typeface="Wingdings 2"/>
        <a:buBlip>
          <a:blip r:embed="rId17"/>
        </a:buBlip>
        <a:defRPr sz="2000">
          <a:solidFill>
            <a:schemeClr val="tx1">
              <a:alpha val="100000"/>
            </a:schemeClr>
          </a:solidFill>
          <a:effectLst>
            <a:outerShdw blurRad="38100" dist="38100" dir="2700000" algn="tl">
              <a:srgbClr val="000000">
                <a:alpha val="43137"/>
              </a:srgbClr>
            </a:outerShdw>
          </a:effectLst>
          <a:latin typeface="+mn-lt"/>
        </a:defRPr>
      </a:lvl6pPr>
      <a:lvl7pPr marL="3213100" indent="-366713" algn="l" fontAlgn="base">
        <a:lnSpc>
          <a:spcPct val="90000"/>
        </a:lnSpc>
        <a:spcBef>
          <a:spcPct val="30000"/>
        </a:spcBef>
        <a:spcAft>
          <a:spcPct val="0"/>
        </a:spcAft>
        <a:buClr>
          <a:schemeClr val="tx2">
            <a:alpha val="100000"/>
          </a:schemeClr>
        </a:buClr>
        <a:buSzPct val="85000"/>
        <a:buFont typeface="Wingdings 2"/>
        <a:buBlip>
          <a:blip r:embed="rId17"/>
        </a:buBlip>
        <a:defRPr sz="2000">
          <a:solidFill>
            <a:schemeClr val="tx1">
              <a:alpha val="100000"/>
            </a:schemeClr>
          </a:solidFill>
          <a:effectLst>
            <a:outerShdw blurRad="38100" dist="38100" dir="2700000" algn="tl">
              <a:srgbClr val="000000">
                <a:alpha val="43137"/>
              </a:srgbClr>
            </a:outerShdw>
          </a:effectLst>
          <a:latin typeface="+mn-lt"/>
        </a:defRPr>
      </a:lvl7pPr>
      <a:lvl8pPr marL="3670300" indent="-366713" algn="l" fontAlgn="base">
        <a:lnSpc>
          <a:spcPct val="90000"/>
        </a:lnSpc>
        <a:spcBef>
          <a:spcPct val="30000"/>
        </a:spcBef>
        <a:spcAft>
          <a:spcPct val="0"/>
        </a:spcAft>
        <a:buClr>
          <a:schemeClr val="tx2">
            <a:alpha val="100000"/>
          </a:schemeClr>
        </a:buClr>
        <a:buSzPct val="85000"/>
        <a:buFont typeface="Wingdings 2"/>
        <a:buBlip>
          <a:blip r:embed="rId17"/>
        </a:buBlip>
        <a:defRPr sz="2000">
          <a:solidFill>
            <a:schemeClr val="tx1">
              <a:alpha val="100000"/>
            </a:schemeClr>
          </a:solidFill>
          <a:effectLst>
            <a:outerShdw blurRad="38100" dist="38100" dir="2700000" algn="tl">
              <a:srgbClr val="000000">
                <a:alpha val="43137"/>
              </a:srgbClr>
            </a:outerShdw>
          </a:effectLst>
          <a:latin typeface="+mn-lt"/>
        </a:defRPr>
      </a:lvl8pPr>
      <a:lvl9pPr marL="4127500" indent="-366713" algn="l" fontAlgn="base">
        <a:lnSpc>
          <a:spcPct val="90000"/>
        </a:lnSpc>
        <a:spcBef>
          <a:spcPct val="30000"/>
        </a:spcBef>
        <a:spcAft>
          <a:spcPct val="0"/>
        </a:spcAft>
        <a:buClr>
          <a:schemeClr val="tx2">
            <a:alpha val="100000"/>
          </a:schemeClr>
        </a:buClr>
        <a:buSzPct val="85000"/>
        <a:buFont typeface="Wingdings 2"/>
        <a:buBlip>
          <a:blip r:embed="rId17"/>
        </a:buBlip>
        <a:defRPr sz="2000">
          <a:solidFill>
            <a:schemeClr val="tx1">
              <a:alpha val="100000"/>
            </a:schemeClr>
          </a:solidFill>
          <a:effectLst>
            <a:outerShdw blurRad="38100" dist="38100" dir="2700000" algn="tl">
              <a:srgbClr val="000000">
                <a:alpha val="43137"/>
              </a:srgbClr>
            </a:outerShdw>
          </a:effectLst>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 Type="http://schemas.openxmlformats.org/officeDocument/2006/relationships/image" Target="../media/image97.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9.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3.png"/><Relationship Id="rId4" Type="http://schemas.openxmlformats.org/officeDocument/2006/relationships/image" Target="../media/image95.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2.png"/></Relationships>
</file>

<file path=ppt/slides/_rels/slide1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3.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5.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3.png"/><Relationship Id="rId7"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8" name="Shape 3127"/>
          <p:cNvSpPr>
            <a:spLocks noGrp="1" noChangeArrowheads="1"/>
          </p:cNvSpPr>
          <p:nvPr>
            <p:ph type="ctrTitle"/>
          </p:nvPr>
        </p:nvSpPr>
        <p:spPr>
          <a:xfrm>
            <a:off x="685800" y="2024063"/>
            <a:ext cx="8077200" cy="1160462"/>
          </a:xfrm>
          <a:noFill/>
        </p:spPr>
        <p:txBody>
          <a:bodyPr/>
          <a:lstStyle/>
          <a:p>
            <a:pPr marL="0" indent="0" defTabSz="914400" eaLnBrk="1" hangingPunct="1"/>
            <a:r>
              <a:rPr lang="en-US" dirty="0" smtClean="0"/>
              <a:t>Enterprise Portal Sites in </a:t>
            </a:r>
            <a:br>
              <a:rPr lang="en-US" dirty="0" smtClean="0"/>
            </a:br>
            <a:r>
              <a:rPr lang="en-US" sz="3400" dirty="0" smtClean="0"/>
              <a:t>2007 Microsoft Office SharePoint Server</a:t>
            </a:r>
            <a:endParaRPr lang="en-US" dirty="0" smtClean="0"/>
          </a:p>
        </p:txBody>
      </p:sp>
      <p:sp>
        <p:nvSpPr>
          <p:cNvPr id="3129" name="Shape 3128"/>
          <p:cNvSpPr>
            <a:spLocks noGrp="1" noChangeArrowheads="1"/>
          </p:cNvSpPr>
          <p:nvPr>
            <p:ph type="subTitle" idx="1"/>
          </p:nvPr>
        </p:nvSpPr>
        <p:spPr>
          <a:xfrm>
            <a:off x="685800" y="3765550"/>
            <a:ext cx="8077200" cy="1421928"/>
          </a:xfrm>
          <a:noFill/>
        </p:spPr>
        <p:txBody>
          <a:bodyPr/>
          <a:lstStyle/>
          <a:p>
            <a:pPr defTabSz="914400" eaLnBrk="1" hangingPunct="1"/>
            <a:r>
              <a:rPr lang="en-US" dirty="0" smtClean="0"/>
              <a:t>Hans van der Meer</a:t>
            </a:r>
          </a:p>
          <a:p>
            <a:pPr defTabSz="914400" eaLnBrk="1" hangingPunct="1"/>
            <a:r>
              <a:rPr lang="en-US" dirty="0" smtClean="0"/>
              <a:t>Product manager</a:t>
            </a:r>
          </a:p>
          <a:p>
            <a:pPr defTabSz="914400" eaLnBrk="1" hangingPunct="1"/>
            <a:r>
              <a:rPr lang="en-US" dirty="0" smtClean="0"/>
              <a:t>Microsoft Corporation</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5" name="Rectangle 9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10455">
            <a:off x="933450" y="1762125"/>
            <a:ext cx="6765925"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Rectangle 143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5938" y="3429000"/>
            <a:ext cx="16049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908BAB-CF92-43BF-B725-29621A66613F}" type="slidenum">
              <a:rPr lang="en-US">
                <a:latin typeface="Segoe" charset="0"/>
              </a:rPr>
              <a:pPr eaLnBrk="1" hangingPunct="1"/>
              <a:t>10</a:t>
            </a:fld>
            <a:endParaRPr lang="en-US">
              <a:latin typeface="Segoe" charset="0"/>
            </a:endParaRPr>
          </a:p>
        </p:txBody>
      </p:sp>
      <p:pic>
        <p:nvPicPr>
          <p:cNvPr id="14340" name="Rectangle 143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928688"/>
            <a:ext cx="71628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39" name="Group 16"/>
          <p:cNvGrpSpPr>
            <a:grpSpLocks/>
          </p:cNvGrpSpPr>
          <p:nvPr/>
        </p:nvGrpSpPr>
        <p:grpSpPr bwMode="auto">
          <a:xfrm>
            <a:off x="952500" y="5260975"/>
            <a:ext cx="1512888" cy="1311275"/>
            <a:chOff x="311" y="3258"/>
            <a:chExt cx="1035" cy="897"/>
          </a:xfrm>
        </p:grpSpPr>
        <p:grpSp>
          <p:nvGrpSpPr>
            <p:cNvPr id="14390" name="Group 17"/>
            <p:cNvGrpSpPr>
              <a:grpSpLocks/>
            </p:cNvGrpSpPr>
            <p:nvPr/>
          </p:nvGrpSpPr>
          <p:grpSpPr bwMode="auto">
            <a:xfrm>
              <a:off x="612" y="3493"/>
              <a:ext cx="734" cy="662"/>
              <a:chOff x="612" y="3324"/>
              <a:chExt cx="734" cy="662"/>
            </a:xfrm>
          </p:grpSpPr>
          <p:pic>
            <p:nvPicPr>
              <p:cNvPr id="14392" name="Rectangle 143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 y="3324"/>
                <a:ext cx="644"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Rectangle 143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 y="3508"/>
                <a:ext cx="350"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91" name="Rectangle 1439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invGray">
            <a:xfrm>
              <a:off x="311" y="3258"/>
              <a:ext cx="86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38" name="Group 21"/>
          <p:cNvGrpSpPr>
            <a:grpSpLocks/>
          </p:cNvGrpSpPr>
          <p:nvPr/>
        </p:nvGrpSpPr>
        <p:grpSpPr bwMode="auto">
          <a:xfrm>
            <a:off x="2495550" y="4733925"/>
            <a:ext cx="1928813" cy="1401763"/>
            <a:chOff x="1213" y="3032"/>
            <a:chExt cx="1319" cy="959"/>
          </a:xfrm>
        </p:grpSpPr>
        <p:pic>
          <p:nvPicPr>
            <p:cNvPr id="14384" name="Rectangle 143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4" y="3135"/>
              <a:ext cx="758"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85" name="Group 23"/>
            <p:cNvGrpSpPr>
              <a:grpSpLocks/>
            </p:cNvGrpSpPr>
            <p:nvPr/>
          </p:nvGrpSpPr>
          <p:grpSpPr bwMode="auto">
            <a:xfrm>
              <a:off x="1326" y="3257"/>
              <a:ext cx="609" cy="734"/>
              <a:chOff x="1506" y="3106"/>
              <a:chExt cx="609" cy="734"/>
            </a:xfrm>
          </p:grpSpPr>
          <p:pic>
            <p:nvPicPr>
              <p:cNvPr id="14387" name="Rectangle 14386"/>
              <p:cNvPicPr>
                <a:picLocks noChangeAspect="1" noChangeArrowheads="1"/>
              </p:cNvPicPr>
              <p:nvPr/>
            </p:nvPicPr>
            <p:blipFill>
              <a:blip r:embed="rId10">
                <a:lum bright="6000" contrast="6000"/>
                <a:extLst>
                  <a:ext uri="{28A0092B-C50C-407E-A947-70E740481C1C}">
                    <a14:useLocalDpi xmlns:a14="http://schemas.microsoft.com/office/drawing/2010/main" val="0"/>
                  </a:ext>
                </a:extLst>
              </a:blip>
              <a:srcRect/>
              <a:stretch>
                <a:fillRect/>
              </a:stretch>
            </p:blipFill>
            <p:spPr bwMode="auto">
              <a:xfrm>
                <a:off x="1731" y="3106"/>
                <a:ext cx="384"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Rectangle 14387"/>
              <p:cNvPicPr>
                <a:picLocks noChangeAspect="1" noChangeArrowheads="1"/>
              </p:cNvPicPr>
              <p:nvPr/>
            </p:nvPicPr>
            <p:blipFill>
              <a:blip r:embed="rId11">
                <a:lum bright="6000" contrast="6000"/>
                <a:extLst>
                  <a:ext uri="{28A0092B-C50C-407E-A947-70E740481C1C}">
                    <a14:useLocalDpi xmlns:a14="http://schemas.microsoft.com/office/drawing/2010/main" val="0"/>
                  </a:ext>
                </a:extLst>
              </a:blip>
              <a:srcRect/>
              <a:stretch>
                <a:fillRect/>
              </a:stretch>
            </p:blipFill>
            <p:spPr bwMode="auto">
              <a:xfrm>
                <a:off x="1506" y="3226"/>
                <a:ext cx="377"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Rectangle 14388"/>
              <p:cNvPicPr>
                <a:picLocks noChangeAspect="1" noChangeArrowheads="1"/>
              </p:cNvPicPr>
              <p:nvPr/>
            </p:nvPicPr>
            <p:blipFill>
              <a:blip r:embed="rId12">
                <a:lum bright="6000" contrast="6000"/>
                <a:extLst>
                  <a:ext uri="{28A0092B-C50C-407E-A947-70E740481C1C}">
                    <a14:useLocalDpi xmlns:a14="http://schemas.microsoft.com/office/drawing/2010/main" val="0"/>
                  </a:ext>
                </a:extLst>
              </a:blip>
              <a:srcRect/>
              <a:stretch>
                <a:fillRect/>
              </a:stretch>
            </p:blipFill>
            <p:spPr bwMode="auto">
              <a:xfrm>
                <a:off x="1710" y="3346"/>
                <a:ext cx="37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86" name="Rectangle 1438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invGray">
            <a:xfrm>
              <a:off x="1213" y="3032"/>
              <a:ext cx="47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0" name="Group 28"/>
          <p:cNvGrpSpPr>
            <a:grpSpLocks/>
          </p:cNvGrpSpPr>
          <p:nvPr/>
        </p:nvGrpSpPr>
        <p:grpSpPr bwMode="auto">
          <a:xfrm>
            <a:off x="3556000" y="4100513"/>
            <a:ext cx="2679700" cy="1174750"/>
            <a:chOff x="1930" y="2536"/>
            <a:chExt cx="1832" cy="803"/>
          </a:xfrm>
        </p:grpSpPr>
        <p:pic>
          <p:nvPicPr>
            <p:cNvPr id="14376" name="Rectangle 1437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0" y="2611"/>
              <a:ext cx="690"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7" name="Group 30"/>
            <p:cNvGrpSpPr>
              <a:grpSpLocks/>
            </p:cNvGrpSpPr>
            <p:nvPr/>
          </p:nvGrpSpPr>
          <p:grpSpPr bwMode="auto">
            <a:xfrm>
              <a:off x="1930" y="2536"/>
              <a:ext cx="1832" cy="803"/>
              <a:chOff x="1930" y="2536"/>
              <a:chExt cx="1832" cy="803"/>
            </a:xfrm>
          </p:grpSpPr>
          <p:grpSp>
            <p:nvGrpSpPr>
              <p:cNvPr id="14378" name="Group 31"/>
              <p:cNvGrpSpPr>
                <a:grpSpLocks/>
              </p:cNvGrpSpPr>
              <p:nvPr/>
            </p:nvGrpSpPr>
            <p:grpSpPr bwMode="auto">
              <a:xfrm>
                <a:off x="2514" y="2605"/>
                <a:ext cx="1248" cy="734"/>
                <a:chOff x="2514" y="2436"/>
                <a:chExt cx="1248" cy="734"/>
              </a:xfrm>
            </p:grpSpPr>
            <p:pic>
              <p:nvPicPr>
                <p:cNvPr id="14380" name="Rectangle 1437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4" y="2436"/>
                  <a:ext cx="62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Rectangle 1438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94" y="2724"/>
                  <a:ext cx="368"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Rectangle 14381"/>
                <p:cNvPicPr>
                  <a:picLocks noChangeAspect="1" noChangeArrowheads="1"/>
                </p:cNvPicPr>
                <p:nvPr/>
              </p:nvPicPr>
              <p:blipFill>
                <a:blip r:embed="rId17">
                  <a:lum bright="6000" contrast="6000"/>
                  <a:extLst>
                    <a:ext uri="{28A0092B-C50C-407E-A947-70E740481C1C}">
                      <a14:useLocalDpi xmlns:a14="http://schemas.microsoft.com/office/drawing/2010/main" val="0"/>
                    </a:ext>
                  </a:extLst>
                </a:blip>
                <a:srcRect/>
                <a:stretch>
                  <a:fillRect/>
                </a:stretch>
              </p:blipFill>
              <p:spPr bwMode="auto">
                <a:xfrm>
                  <a:off x="2892" y="2640"/>
                  <a:ext cx="384"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Rectangle 14382"/>
                <p:cNvPicPr>
                  <a:picLocks noChangeAspect="1" noChangeArrowheads="1"/>
                </p:cNvPicPr>
                <p:nvPr/>
              </p:nvPicPr>
              <p:blipFill>
                <a:blip r:embed="rId12">
                  <a:lum bright="6000" contrast="6000"/>
                  <a:extLst>
                    <a:ext uri="{28A0092B-C50C-407E-A947-70E740481C1C}">
                      <a14:useLocalDpi xmlns:a14="http://schemas.microsoft.com/office/drawing/2010/main" val="0"/>
                    </a:ext>
                  </a:extLst>
                </a:blip>
                <a:srcRect/>
                <a:stretch>
                  <a:fillRect/>
                </a:stretch>
              </p:blipFill>
              <p:spPr bwMode="auto">
                <a:xfrm>
                  <a:off x="2628" y="2676"/>
                  <a:ext cx="37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79" name="Rectangle 1437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invGray">
              <a:xfrm>
                <a:off x="1930" y="2536"/>
                <a:ext cx="67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579" name="Group 37"/>
          <p:cNvGrpSpPr>
            <a:grpSpLocks/>
          </p:cNvGrpSpPr>
          <p:nvPr/>
        </p:nvGrpSpPr>
        <p:grpSpPr bwMode="auto">
          <a:xfrm>
            <a:off x="4310063" y="3149600"/>
            <a:ext cx="3201987" cy="1111250"/>
            <a:chOff x="2454" y="1895"/>
            <a:chExt cx="2190" cy="760"/>
          </a:xfrm>
        </p:grpSpPr>
        <p:pic>
          <p:nvPicPr>
            <p:cNvPr id="14366" name="Rectangle 1436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32" y="1897"/>
              <a:ext cx="684"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7" name="Group 39"/>
            <p:cNvGrpSpPr>
              <a:grpSpLocks/>
            </p:cNvGrpSpPr>
            <p:nvPr/>
          </p:nvGrpSpPr>
          <p:grpSpPr bwMode="auto">
            <a:xfrm>
              <a:off x="2454" y="1895"/>
              <a:ext cx="2190" cy="760"/>
              <a:chOff x="2454" y="1895"/>
              <a:chExt cx="2190" cy="760"/>
            </a:xfrm>
          </p:grpSpPr>
          <p:grpSp>
            <p:nvGrpSpPr>
              <p:cNvPr id="14368" name="Group 40"/>
              <p:cNvGrpSpPr>
                <a:grpSpLocks/>
              </p:cNvGrpSpPr>
              <p:nvPr/>
            </p:nvGrpSpPr>
            <p:grpSpPr bwMode="auto">
              <a:xfrm>
                <a:off x="3271" y="1895"/>
                <a:ext cx="1373" cy="760"/>
                <a:chOff x="3271" y="1726"/>
                <a:chExt cx="1373" cy="760"/>
              </a:xfrm>
            </p:grpSpPr>
            <p:pic>
              <p:nvPicPr>
                <p:cNvPr id="14370" name="Rectangle 143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80" y="1916"/>
                  <a:ext cx="368"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1" name="Rectangle 1437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6" y="2012"/>
                  <a:ext cx="368"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Rectangle 1437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76" y="2060"/>
                  <a:ext cx="368"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Rectangle 14372"/>
                <p:cNvPicPr>
                  <a:picLocks noChangeAspect="1" noChangeArrowheads="1"/>
                </p:cNvPicPr>
                <p:nvPr/>
              </p:nvPicPr>
              <p:blipFill>
                <a:blip r:embed="rId11">
                  <a:lum bright="6000" contrast="6000"/>
                  <a:extLst>
                    <a:ext uri="{28A0092B-C50C-407E-A947-70E740481C1C}">
                      <a14:useLocalDpi xmlns:a14="http://schemas.microsoft.com/office/drawing/2010/main" val="0"/>
                    </a:ext>
                  </a:extLst>
                </a:blip>
                <a:srcRect/>
                <a:stretch>
                  <a:fillRect/>
                </a:stretch>
              </p:blipFill>
              <p:spPr bwMode="auto">
                <a:xfrm>
                  <a:off x="3511" y="1726"/>
                  <a:ext cx="377"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Rectangle 14373"/>
                <p:cNvPicPr>
                  <a:picLocks noChangeAspect="1" noChangeArrowheads="1"/>
                </p:cNvPicPr>
                <p:nvPr/>
              </p:nvPicPr>
              <p:blipFill>
                <a:blip r:embed="rId10">
                  <a:lum bright="6000" contrast="6000"/>
                  <a:extLst>
                    <a:ext uri="{28A0092B-C50C-407E-A947-70E740481C1C}">
                      <a14:useLocalDpi xmlns:a14="http://schemas.microsoft.com/office/drawing/2010/main" val="0"/>
                    </a:ext>
                  </a:extLst>
                </a:blip>
                <a:srcRect/>
                <a:stretch>
                  <a:fillRect/>
                </a:stretch>
              </p:blipFill>
              <p:spPr bwMode="auto">
                <a:xfrm>
                  <a:off x="3271" y="1870"/>
                  <a:ext cx="384"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Rectangle 143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 y="1918"/>
                  <a:ext cx="350"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Rectangle 1436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invGray">
              <a:xfrm>
                <a:off x="2454" y="2132"/>
                <a:ext cx="858"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606" name="Group 48"/>
          <p:cNvGrpSpPr>
            <a:grpSpLocks/>
          </p:cNvGrpSpPr>
          <p:nvPr/>
        </p:nvGrpSpPr>
        <p:grpSpPr bwMode="auto">
          <a:xfrm>
            <a:off x="7413625" y="1430338"/>
            <a:ext cx="1509713" cy="1425575"/>
            <a:chOff x="4622" y="773"/>
            <a:chExt cx="1032" cy="975"/>
          </a:xfrm>
        </p:grpSpPr>
        <p:grpSp>
          <p:nvGrpSpPr>
            <p:cNvPr id="14362" name="Group 49"/>
            <p:cNvGrpSpPr>
              <a:grpSpLocks/>
            </p:cNvGrpSpPr>
            <p:nvPr/>
          </p:nvGrpSpPr>
          <p:grpSpPr bwMode="auto">
            <a:xfrm>
              <a:off x="4622" y="1001"/>
              <a:ext cx="828" cy="747"/>
              <a:chOff x="4797" y="1414"/>
              <a:chExt cx="828" cy="747"/>
            </a:xfrm>
          </p:grpSpPr>
          <p:pic>
            <p:nvPicPr>
              <p:cNvPr id="14364" name="Rectangle 1436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92" y="1414"/>
                <a:ext cx="633"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Rectangle 1436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97" y="1669"/>
                <a:ext cx="56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3" name="Rectangle 1436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invGray">
            <a:xfrm>
              <a:off x="4946" y="773"/>
              <a:ext cx="70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63" name="Group 53"/>
          <p:cNvGrpSpPr>
            <a:grpSpLocks/>
          </p:cNvGrpSpPr>
          <p:nvPr/>
        </p:nvGrpSpPr>
        <p:grpSpPr bwMode="auto">
          <a:xfrm>
            <a:off x="4738688" y="1625600"/>
            <a:ext cx="2606675" cy="1474788"/>
            <a:chOff x="2558" y="924"/>
            <a:chExt cx="1783" cy="1009"/>
          </a:xfrm>
        </p:grpSpPr>
        <p:pic>
          <p:nvPicPr>
            <p:cNvPr id="14353" name="Rectangle 1435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69" y="924"/>
              <a:ext cx="67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4" name="Group 55"/>
            <p:cNvGrpSpPr>
              <a:grpSpLocks/>
            </p:cNvGrpSpPr>
            <p:nvPr/>
          </p:nvGrpSpPr>
          <p:grpSpPr bwMode="auto">
            <a:xfrm>
              <a:off x="3129" y="967"/>
              <a:ext cx="1038" cy="966"/>
              <a:chOff x="2592" y="882"/>
              <a:chExt cx="1038" cy="966"/>
            </a:xfrm>
          </p:grpSpPr>
          <p:pic>
            <p:nvPicPr>
              <p:cNvPr id="14356" name="Rectangle 1435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70" y="962"/>
                <a:ext cx="292"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Rectangle 14356"/>
              <p:cNvPicPr>
                <a:picLocks noChangeAspect="1" noChangeArrowheads="1"/>
              </p:cNvPicPr>
              <p:nvPr/>
            </p:nvPicPr>
            <p:blipFill>
              <a:blip r:embed="rId12">
                <a:lum bright="6000" contrast="6000"/>
                <a:extLst>
                  <a:ext uri="{28A0092B-C50C-407E-A947-70E740481C1C}">
                    <a14:useLocalDpi xmlns:a14="http://schemas.microsoft.com/office/drawing/2010/main" val="0"/>
                  </a:ext>
                </a:extLst>
              </a:blip>
              <a:srcRect/>
              <a:stretch>
                <a:fillRect/>
              </a:stretch>
            </p:blipFill>
            <p:spPr bwMode="auto">
              <a:xfrm>
                <a:off x="3006" y="882"/>
                <a:ext cx="37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Rectangle 14357"/>
              <p:cNvPicPr>
                <a:picLocks noChangeAspect="1" noChangeArrowheads="1"/>
              </p:cNvPicPr>
              <p:nvPr/>
            </p:nvPicPr>
            <p:blipFill>
              <a:blip r:embed="rId17">
                <a:lum bright="6000" contrast="6000"/>
                <a:extLst>
                  <a:ext uri="{28A0092B-C50C-407E-A947-70E740481C1C}">
                    <a14:useLocalDpi xmlns:a14="http://schemas.microsoft.com/office/drawing/2010/main" val="0"/>
                  </a:ext>
                </a:extLst>
              </a:blip>
              <a:srcRect/>
              <a:stretch>
                <a:fillRect/>
              </a:stretch>
            </p:blipFill>
            <p:spPr bwMode="auto">
              <a:xfrm>
                <a:off x="3246" y="921"/>
                <a:ext cx="384"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Rectangle 14358"/>
              <p:cNvPicPr>
                <a:picLocks noChangeAspect="1" noChangeArrowheads="1"/>
              </p:cNvPicPr>
              <p:nvPr/>
            </p:nvPicPr>
            <p:blipFill>
              <a:blip r:embed="rId10">
                <a:lum bright="6000" contrast="6000"/>
                <a:extLst>
                  <a:ext uri="{28A0092B-C50C-407E-A947-70E740481C1C}">
                    <a14:useLocalDpi xmlns:a14="http://schemas.microsoft.com/office/drawing/2010/main" val="0"/>
                  </a:ext>
                </a:extLst>
              </a:blip>
              <a:srcRect/>
              <a:stretch>
                <a:fillRect/>
              </a:stretch>
            </p:blipFill>
            <p:spPr bwMode="auto">
              <a:xfrm>
                <a:off x="3150" y="1074"/>
                <a:ext cx="384"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Rectangle 1435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66" y="1250"/>
                <a:ext cx="451"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Rectangle 1436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324978" flipH="1">
                <a:off x="2592" y="1202"/>
                <a:ext cx="264"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55" name="Rectangle 1435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invGray">
            <a:xfrm>
              <a:off x="2558" y="1630"/>
              <a:ext cx="74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81" name="Shape 9280"/>
          <p:cNvSpPr>
            <a:spLocks noGrp="1" noChangeArrowheads="1"/>
          </p:cNvSpPr>
          <p:nvPr>
            <p:ph type="title" idx="4294967295"/>
          </p:nvPr>
        </p:nvSpPr>
        <p:spPr>
          <a:xfrm>
            <a:off x="365125" y="355600"/>
            <a:ext cx="8413750" cy="914400"/>
          </a:xfrm>
          <a:noFill/>
        </p:spPr>
        <p:txBody>
          <a:bodyPr/>
          <a:lstStyle/>
          <a:p>
            <a:r>
              <a:rPr lang="en-US" sz="3600" smtClean="0"/>
              <a:t>Connect Your People To Your Business…</a:t>
            </a:r>
            <a:br>
              <a:rPr lang="en-US" sz="3600" smtClean="0"/>
            </a:br>
            <a:r>
              <a:rPr lang="en-US" sz="2400" smtClean="0">
                <a:solidFill>
                  <a:schemeClr val="accent1"/>
                </a:solidFill>
              </a:rPr>
              <a:t>While balancing the needs of the business and IT  </a:t>
            </a:r>
            <a:endParaRPr lang="en-US" smtClean="0"/>
          </a:p>
        </p:txBody>
      </p:sp>
      <p:pic>
        <p:nvPicPr>
          <p:cNvPr id="14348" name="Rectangle 1434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71525" y="3417888"/>
            <a:ext cx="1541463"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65" name="Group 70"/>
          <p:cNvGrpSpPr>
            <a:grpSpLocks/>
          </p:cNvGrpSpPr>
          <p:nvPr/>
        </p:nvGrpSpPr>
        <p:grpSpPr bwMode="auto">
          <a:xfrm>
            <a:off x="381000" y="1901825"/>
            <a:ext cx="3616325" cy="1765300"/>
            <a:chOff x="240" y="1198"/>
            <a:chExt cx="2278" cy="1112"/>
          </a:xfrm>
        </p:grpSpPr>
        <p:pic>
          <p:nvPicPr>
            <p:cNvPr id="14351" name="Rectangle 14350"/>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invGray">
            <a:xfrm>
              <a:off x="240" y="1656"/>
              <a:ext cx="1480"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Rectangle 1435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90" y="1198"/>
              <a:ext cx="628" cy="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0" name="Shape 58"/>
          <p:cNvSpPr>
            <a:spLocks noGrp="1"/>
          </p:cNvSpPr>
          <p:nvPr>
            <p:ph type="title"/>
          </p:nvPr>
        </p:nvSpPr>
        <p:spPr>
          <a:noFill/>
        </p:spPr>
        <p:txBody>
          <a:bodyPr/>
          <a:lstStyle/>
          <a:p>
            <a:endParaRPr lang="en-US"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839"/>
                                        </p:tgtEl>
                                        <p:attrNameLst>
                                          <p:attrName>style.visibility</p:attrName>
                                        </p:attrNameLst>
                                      </p:cBhvr>
                                      <p:to>
                                        <p:strVal val="visible"/>
                                      </p:to>
                                    </p:set>
                                    <p:anim calcmode="lin" valueType="num">
                                      <p:cBhvr>
                                        <p:cTn id="7" dur="1000" fill="hold"/>
                                        <p:tgtEl>
                                          <p:spTgt spid="12839"/>
                                        </p:tgtEl>
                                        <p:attrNameLst>
                                          <p:attrName>ppt_w</p:attrName>
                                        </p:attrNameLst>
                                      </p:cBhvr>
                                      <p:tavLst>
                                        <p:tav tm="0">
                                          <p:val>
                                            <p:fltVal val="0"/>
                                          </p:val>
                                        </p:tav>
                                        <p:tav tm="100000">
                                          <p:val>
                                            <p:strVal val="#ppt_w"/>
                                          </p:val>
                                        </p:tav>
                                      </p:tavLst>
                                    </p:anim>
                                    <p:anim calcmode="lin" valueType="num">
                                      <p:cBhvr>
                                        <p:cTn id="8" dur="1000" fill="hold"/>
                                        <p:tgtEl>
                                          <p:spTgt spid="12839"/>
                                        </p:tgtEl>
                                        <p:attrNameLst>
                                          <p:attrName>ppt_h</p:attrName>
                                        </p:attrNameLst>
                                      </p:cBhvr>
                                      <p:tavLst>
                                        <p:tav tm="0">
                                          <p:val>
                                            <p:fltVal val="0"/>
                                          </p:val>
                                        </p:tav>
                                        <p:tav tm="100000">
                                          <p:val>
                                            <p:strVal val="#ppt_h"/>
                                          </p:val>
                                        </p:tav>
                                      </p:tavLst>
                                    </p:anim>
                                    <p:animEffect transition="in" filter="fade">
                                      <p:cBhvr>
                                        <p:cTn id="9" dur="1000"/>
                                        <p:tgtEl>
                                          <p:spTgt spid="12839"/>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12138"/>
                                        </p:tgtEl>
                                        <p:attrNameLst>
                                          <p:attrName>style.visibility</p:attrName>
                                        </p:attrNameLst>
                                      </p:cBhvr>
                                      <p:to>
                                        <p:strVal val="visible"/>
                                      </p:to>
                                    </p:set>
                                    <p:anim calcmode="lin" valueType="num">
                                      <p:cBhvr>
                                        <p:cTn id="13" dur="1000" fill="hold"/>
                                        <p:tgtEl>
                                          <p:spTgt spid="12138"/>
                                        </p:tgtEl>
                                        <p:attrNameLst>
                                          <p:attrName>ppt_w</p:attrName>
                                        </p:attrNameLst>
                                      </p:cBhvr>
                                      <p:tavLst>
                                        <p:tav tm="0">
                                          <p:val>
                                            <p:fltVal val="0"/>
                                          </p:val>
                                        </p:tav>
                                        <p:tav tm="100000">
                                          <p:val>
                                            <p:strVal val="#ppt_w"/>
                                          </p:val>
                                        </p:tav>
                                      </p:tavLst>
                                    </p:anim>
                                    <p:anim calcmode="lin" valueType="num">
                                      <p:cBhvr>
                                        <p:cTn id="14" dur="1000" fill="hold"/>
                                        <p:tgtEl>
                                          <p:spTgt spid="12138"/>
                                        </p:tgtEl>
                                        <p:attrNameLst>
                                          <p:attrName>ppt_h</p:attrName>
                                        </p:attrNameLst>
                                      </p:cBhvr>
                                      <p:tavLst>
                                        <p:tav tm="0">
                                          <p:val>
                                            <p:fltVal val="0"/>
                                          </p:val>
                                        </p:tav>
                                        <p:tav tm="100000">
                                          <p:val>
                                            <p:strVal val="#ppt_h"/>
                                          </p:val>
                                        </p:tav>
                                      </p:tavLst>
                                    </p:anim>
                                    <p:animEffect transition="in" filter="fade">
                                      <p:cBhvr>
                                        <p:cTn id="15" dur="1000"/>
                                        <p:tgtEl>
                                          <p:spTgt spid="12138"/>
                                        </p:tgtEl>
                                      </p:cBhvr>
                                    </p:animEffect>
                                  </p:childTnLst>
                                </p:cTn>
                              </p:par>
                            </p:childTnLst>
                          </p:cTn>
                        </p:par>
                        <p:par>
                          <p:cTn id="16" fill="hold" nodeType="afterGroup">
                            <p:stCondLst>
                              <p:cond delay="2000"/>
                            </p:stCondLst>
                            <p:childTnLst>
                              <p:par>
                                <p:cTn id="17" presetID="53" presetClass="entr" presetSubtype="0" fill="hold" nodeType="afterEffect">
                                  <p:stCondLst>
                                    <p:cond delay="0"/>
                                  </p:stCondLst>
                                  <p:childTnLst>
                                    <p:set>
                                      <p:cBhvr>
                                        <p:cTn id="18" dur="1" fill="hold">
                                          <p:stCondLst>
                                            <p:cond delay="0"/>
                                          </p:stCondLst>
                                        </p:cTn>
                                        <p:tgtEl>
                                          <p:spTgt spid="9520"/>
                                        </p:tgtEl>
                                        <p:attrNameLst>
                                          <p:attrName>style.visibility</p:attrName>
                                        </p:attrNameLst>
                                      </p:cBhvr>
                                      <p:to>
                                        <p:strVal val="visible"/>
                                      </p:to>
                                    </p:set>
                                    <p:anim calcmode="lin" valueType="num">
                                      <p:cBhvr>
                                        <p:cTn id="19" dur="1000" fill="hold"/>
                                        <p:tgtEl>
                                          <p:spTgt spid="9520"/>
                                        </p:tgtEl>
                                        <p:attrNameLst>
                                          <p:attrName>ppt_w</p:attrName>
                                        </p:attrNameLst>
                                      </p:cBhvr>
                                      <p:tavLst>
                                        <p:tav tm="0">
                                          <p:val>
                                            <p:fltVal val="0"/>
                                          </p:val>
                                        </p:tav>
                                        <p:tav tm="100000">
                                          <p:val>
                                            <p:strVal val="#ppt_w"/>
                                          </p:val>
                                        </p:tav>
                                      </p:tavLst>
                                    </p:anim>
                                    <p:anim calcmode="lin" valueType="num">
                                      <p:cBhvr>
                                        <p:cTn id="20" dur="1000" fill="hold"/>
                                        <p:tgtEl>
                                          <p:spTgt spid="9520"/>
                                        </p:tgtEl>
                                        <p:attrNameLst>
                                          <p:attrName>ppt_h</p:attrName>
                                        </p:attrNameLst>
                                      </p:cBhvr>
                                      <p:tavLst>
                                        <p:tav tm="0">
                                          <p:val>
                                            <p:fltVal val="0"/>
                                          </p:val>
                                        </p:tav>
                                        <p:tav tm="100000">
                                          <p:val>
                                            <p:strVal val="#ppt_h"/>
                                          </p:val>
                                        </p:tav>
                                      </p:tavLst>
                                    </p:anim>
                                    <p:animEffect transition="in" filter="fade">
                                      <p:cBhvr>
                                        <p:cTn id="21" dur="1000"/>
                                        <p:tgtEl>
                                          <p:spTgt spid="9520"/>
                                        </p:tgtEl>
                                      </p:cBhvr>
                                    </p:animEffect>
                                  </p:childTnLst>
                                </p:cTn>
                              </p:par>
                            </p:childTnLst>
                          </p:cTn>
                        </p:par>
                        <p:par>
                          <p:cTn id="22" fill="hold" nodeType="afterGroup">
                            <p:stCondLst>
                              <p:cond delay="3000"/>
                            </p:stCondLst>
                            <p:childTnLst>
                              <p:par>
                                <p:cTn id="23" presetID="53" presetClass="entr" presetSubtype="0" fill="hold" nodeType="afterEffect">
                                  <p:stCondLst>
                                    <p:cond delay="0"/>
                                  </p:stCondLst>
                                  <p:childTnLst>
                                    <p:set>
                                      <p:cBhvr>
                                        <p:cTn id="24" dur="1" fill="hold">
                                          <p:stCondLst>
                                            <p:cond delay="0"/>
                                          </p:stCondLst>
                                        </p:cTn>
                                        <p:tgtEl>
                                          <p:spTgt spid="2579"/>
                                        </p:tgtEl>
                                        <p:attrNameLst>
                                          <p:attrName>style.visibility</p:attrName>
                                        </p:attrNameLst>
                                      </p:cBhvr>
                                      <p:to>
                                        <p:strVal val="visible"/>
                                      </p:to>
                                    </p:set>
                                    <p:anim calcmode="lin" valueType="num">
                                      <p:cBhvr>
                                        <p:cTn id="25" dur="1000" fill="hold"/>
                                        <p:tgtEl>
                                          <p:spTgt spid="2579"/>
                                        </p:tgtEl>
                                        <p:attrNameLst>
                                          <p:attrName>ppt_w</p:attrName>
                                        </p:attrNameLst>
                                      </p:cBhvr>
                                      <p:tavLst>
                                        <p:tav tm="0">
                                          <p:val>
                                            <p:fltVal val="0"/>
                                          </p:val>
                                        </p:tav>
                                        <p:tav tm="100000">
                                          <p:val>
                                            <p:strVal val="#ppt_w"/>
                                          </p:val>
                                        </p:tav>
                                      </p:tavLst>
                                    </p:anim>
                                    <p:anim calcmode="lin" valueType="num">
                                      <p:cBhvr>
                                        <p:cTn id="26" dur="1000" fill="hold"/>
                                        <p:tgtEl>
                                          <p:spTgt spid="2579"/>
                                        </p:tgtEl>
                                        <p:attrNameLst>
                                          <p:attrName>ppt_h</p:attrName>
                                        </p:attrNameLst>
                                      </p:cBhvr>
                                      <p:tavLst>
                                        <p:tav tm="0">
                                          <p:val>
                                            <p:fltVal val="0"/>
                                          </p:val>
                                        </p:tav>
                                        <p:tav tm="100000">
                                          <p:val>
                                            <p:strVal val="#ppt_h"/>
                                          </p:val>
                                        </p:tav>
                                      </p:tavLst>
                                    </p:anim>
                                    <p:animEffect transition="in" filter="fade">
                                      <p:cBhvr>
                                        <p:cTn id="27" dur="1000"/>
                                        <p:tgtEl>
                                          <p:spTgt spid="2579"/>
                                        </p:tgtEl>
                                      </p:cBhvr>
                                    </p:animEffect>
                                  </p:childTnLst>
                                </p:cTn>
                              </p:par>
                            </p:childTnLst>
                          </p:cTn>
                        </p:par>
                        <p:par>
                          <p:cTn id="28" fill="hold" nodeType="afterGroup">
                            <p:stCondLst>
                              <p:cond delay="4000"/>
                            </p:stCondLst>
                            <p:childTnLst>
                              <p:par>
                                <p:cTn id="29" presetID="53" presetClass="entr" presetSubtype="0" fill="hold" nodeType="afterEffect">
                                  <p:stCondLst>
                                    <p:cond delay="0"/>
                                  </p:stCondLst>
                                  <p:childTnLst>
                                    <p:set>
                                      <p:cBhvr>
                                        <p:cTn id="30" dur="1" fill="hold">
                                          <p:stCondLst>
                                            <p:cond delay="0"/>
                                          </p:stCondLst>
                                        </p:cTn>
                                        <p:tgtEl>
                                          <p:spTgt spid="8163"/>
                                        </p:tgtEl>
                                        <p:attrNameLst>
                                          <p:attrName>style.visibility</p:attrName>
                                        </p:attrNameLst>
                                      </p:cBhvr>
                                      <p:to>
                                        <p:strVal val="visible"/>
                                      </p:to>
                                    </p:set>
                                    <p:anim calcmode="lin" valueType="num">
                                      <p:cBhvr>
                                        <p:cTn id="31" dur="1000" fill="hold"/>
                                        <p:tgtEl>
                                          <p:spTgt spid="8163"/>
                                        </p:tgtEl>
                                        <p:attrNameLst>
                                          <p:attrName>ppt_w</p:attrName>
                                        </p:attrNameLst>
                                      </p:cBhvr>
                                      <p:tavLst>
                                        <p:tav tm="0">
                                          <p:val>
                                            <p:fltVal val="0"/>
                                          </p:val>
                                        </p:tav>
                                        <p:tav tm="100000">
                                          <p:val>
                                            <p:strVal val="#ppt_w"/>
                                          </p:val>
                                        </p:tav>
                                      </p:tavLst>
                                    </p:anim>
                                    <p:anim calcmode="lin" valueType="num">
                                      <p:cBhvr>
                                        <p:cTn id="32" dur="1000" fill="hold"/>
                                        <p:tgtEl>
                                          <p:spTgt spid="8163"/>
                                        </p:tgtEl>
                                        <p:attrNameLst>
                                          <p:attrName>ppt_h</p:attrName>
                                        </p:attrNameLst>
                                      </p:cBhvr>
                                      <p:tavLst>
                                        <p:tav tm="0">
                                          <p:val>
                                            <p:fltVal val="0"/>
                                          </p:val>
                                        </p:tav>
                                        <p:tav tm="100000">
                                          <p:val>
                                            <p:strVal val="#ppt_h"/>
                                          </p:val>
                                        </p:tav>
                                      </p:tavLst>
                                    </p:anim>
                                    <p:animEffect transition="in" filter="fade">
                                      <p:cBhvr>
                                        <p:cTn id="33" dur="1000"/>
                                        <p:tgtEl>
                                          <p:spTgt spid="8163"/>
                                        </p:tgtEl>
                                      </p:cBhvr>
                                    </p:animEffect>
                                  </p:childTnLst>
                                </p:cTn>
                              </p:par>
                            </p:childTnLst>
                          </p:cTn>
                        </p:par>
                        <p:par>
                          <p:cTn id="34" fill="hold" nodeType="afterGroup">
                            <p:stCondLst>
                              <p:cond delay="5000"/>
                            </p:stCondLst>
                            <p:childTnLst>
                              <p:par>
                                <p:cTn id="35" presetID="53" presetClass="entr" presetSubtype="0" fill="hold" nodeType="afterEffect">
                                  <p:stCondLst>
                                    <p:cond delay="0"/>
                                  </p:stCondLst>
                                  <p:childTnLst>
                                    <p:set>
                                      <p:cBhvr>
                                        <p:cTn id="36" dur="1" fill="hold">
                                          <p:stCondLst>
                                            <p:cond delay="0"/>
                                          </p:stCondLst>
                                        </p:cTn>
                                        <p:tgtEl>
                                          <p:spTgt spid="10606"/>
                                        </p:tgtEl>
                                        <p:attrNameLst>
                                          <p:attrName>style.visibility</p:attrName>
                                        </p:attrNameLst>
                                      </p:cBhvr>
                                      <p:to>
                                        <p:strVal val="visible"/>
                                      </p:to>
                                    </p:set>
                                    <p:anim calcmode="lin" valueType="num">
                                      <p:cBhvr>
                                        <p:cTn id="37" dur="1000" fill="hold"/>
                                        <p:tgtEl>
                                          <p:spTgt spid="10606"/>
                                        </p:tgtEl>
                                        <p:attrNameLst>
                                          <p:attrName>ppt_w</p:attrName>
                                        </p:attrNameLst>
                                      </p:cBhvr>
                                      <p:tavLst>
                                        <p:tav tm="0">
                                          <p:val>
                                            <p:fltVal val="0"/>
                                          </p:val>
                                        </p:tav>
                                        <p:tav tm="100000">
                                          <p:val>
                                            <p:strVal val="#ppt_w"/>
                                          </p:val>
                                        </p:tav>
                                      </p:tavLst>
                                    </p:anim>
                                    <p:anim calcmode="lin" valueType="num">
                                      <p:cBhvr>
                                        <p:cTn id="38" dur="1000" fill="hold"/>
                                        <p:tgtEl>
                                          <p:spTgt spid="10606"/>
                                        </p:tgtEl>
                                        <p:attrNameLst>
                                          <p:attrName>ppt_h</p:attrName>
                                        </p:attrNameLst>
                                      </p:cBhvr>
                                      <p:tavLst>
                                        <p:tav tm="0">
                                          <p:val>
                                            <p:fltVal val="0"/>
                                          </p:val>
                                        </p:tav>
                                        <p:tav tm="100000">
                                          <p:val>
                                            <p:strVal val="#ppt_h"/>
                                          </p:val>
                                        </p:tav>
                                      </p:tavLst>
                                    </p:anim>
                                    <p:animEffect transition="in" filter="fade">
                                      <p:cBhvr>
                                        <p:cTn id="39" dur="1000"/>
                                        <p:tgtEl>
                                          <p:spTgt spid="10606"/>
                                        </p:tgtEl>
                                      </p:cBhvr>
                                    </p:animEffect>
                                  </p:childTnLst>
                                </p:cTn>
                              </p:par>
                            </p:childTnLst>
                          </p:cTn>
                        </p:par>
                        <p:par>
                          <p:cTn id="40" fill="hold" nodeType="afterGroup">
                            <p:stCondLst>
                              <p:cond delay="6000"/>
                            </p:stCondLst>
                            <p:childTnLst>
                              <p:par>
                                <p:cTn id="41" presetID="53" presetClass="entr" presetSubtype="0" fill="hold" nodeType="afterEffect">
                                  <p:stCondLst>
                                    <p:cond delay="0"/>
                                  </p:stCondLst>
                                  <p:childTnLst>
                                    <p:set>
                                      <p:cBhvr>
                                        <p:cTn id="42" dur="1" fill="hold">
                                          <p:stCondLst>
                                            <p:cond delay="0"/>
                                          </p:stCondLst>
                                        </p:cTn>
                                        <p:tgtEl>
                                          <p:spTgt spid="9285"/>
                                        </p:tgtEl>
                                        <p:attrNameLst>
                                          <p:attrName>style.visibility</p:attrName>
                                        </p:attrNameLst>
                                      </p:cBhvr>
                                      <p:to>
                                        <p:strVal val="visible"/>
                                      </p:to>
                                    </p:set>
                                    <p:anim calcmode="lin" valueType="num">
                                      <p:cBhvr>
                                        <p:cTn id="43" dur="500" fill="hold"/>
                                        <p:tgtEl>
                                          <p:spTgt spid="9285"/>
                                        </p:tgtEl>
                                        <p:attrNameLst>
                                          <p:attrName>ppt_w</p:attrName>
                                        </p:attrNameLst>
                                      </p:cBhvr>
                                      <p:tavLst>
                                        <p:tav tm="0">
                                          <p:val>
                                            <p:fltVal val="0"/>
                                          </p:val>
                                        </p:tav>
                                        <p:tav tm="100000">
                                          <p:val>
                                            <p:strVal val="#ppt_w"/>
                                          </p:val>
                                        </p:tav>
                                      </p:tavLst>
                                    </p:anim>
                                    <p:anim calcmode="lin" valueType="num">
                                      <p:cBhvr>
                                        <p:cTn id="44" dur="500" fill="hold"/>
                                        <p:tgtEl>
                                          <p:spTgt spid="9285"/>
                                        </p:tgtEl>
                                        <p:attrNameLst>
                                          <p:attrName>ppt_h</p:attrName>
                                        </p:attrNameLst>
                                      </p:cBhvr>
                                      <p:tavLst>
                                        <p:tav tm="0">
                                          <p:val>
                                            <p:fltVal val="0"/>
                                          </p:val>
                                        </p:tav>
                                        <p:tav tm="100000">
                                          <p:val>
                                            <p:strVal val="#ppt_h"/>
                                          </p:val>
                                        </p:tav>
                                      </p:tavLst>
                                    </p:anim>
                                    <p:animEffect transition="in" filter="fade">
                                      <p:cBhvr>
                                        <p:cTn id="45" dur="500"/>
                                        <p:tgtEl>
                                          <p:spTgt spid="9285"/>
                                        </p:tgtEl>
                                      </p:cBhvr>
                                    </p:animEffect>
                                  </p:childTnLst>
                                </p:cTn>
                              </p:par>
                              <p:par>
                                <p:cTn id="46" presetID="29" presetClass="entr" presetSubtype="0" fill="hold" nodeType="withEffect">
                                  <p:stCondLst>
                                    <p:cond delay="0"/>
                                  </p:stCondLst>
                                  <p:childTnLst>
                                    <p:set>
                                      <p:cBhvr>
                                        <p:cTn id="47" dur="1" fill="hold">
                                          <p:stCondLst>
                                            <p:cond delay="0"/>
                                          </p:stCondLst>
                                        </p:cTn>
                                        <p:tgtEl>
                                          <p:spTgt spid="6565"/>
                                        </p:tgtEl>
                                        <p:attrNameLst>
                                          <p:attrName>style.visibility</p:attrName>
                                        </p:attrNameLst>
                                      </p:cBhvr>
                                      <p:to>
                                        <p:strVal val="visible"/>
                                      </p:to>
                                    </p:set>
                                    <p:anim calcmode="lin" valueType="num">
                                      <p:cBhvr>
                                        <p:cTn id="48" dur="1000" fill="hold"/>
                                        <p:tgtEl>
                                          <p:spTgt spid="6565"/>
                                        </p:tgtEl>
                                        <p:attrNameLst>
                                          <p:attrName>ppt_x</p:attrName>
                                        </p:attrNameLst>
                                      </p:cBhvr>
                                      <p:tavLst>
                                        <p:tav tm="0">
                                          <p:val>
                                            <p:strVal val="#ppt_x-.2"/>
                                          </p:val>
                                        </p:tav>
                                        <p:tav tm="100000">
                                          <p:val>
                                            <p:strVal val="#ppt_x"/>
                                          </p:val>
                                        </p:tav>
                                      </p:tavLst>
                                    </p:anim>
                                    <p:anim calcmode="lin" valueType="num">
                                      <p:cBhvr>
                                        <p:cTn id="49" dur="1000" fill="hold"/>
                                        <p:tgtEl>
                                          <p:spTgt spid="6565"/>
                                        </p:tgtEl>
                                        <p:attrNameLst>
                                          <p:attrName>ppt_y</p:attrName>
                                        </p:attrNameLst>
                                      </p:cBhvr>
                                      <p:tavLst>
                                        <p:tav tm="0">
                                          <p:val>
                                            <p:strVal val="#ppt_y"/>
                                          </p:val>
                                        </p:tav>
                                        <p:tav tm="100000">
                                          <p:val>
                                            <p:strVal val="#ppt_y"/>
                                          </p:val>
                                        </p:tav>
                                      </p:tavLst>
                                    </p:anim>
                                    <p:animEffect transition="in" filter="wipe(right)" prLst="gradientSize: 0.1">
                                      <p:cBhvr>
                                        <p:cTn id="50" dur="1000"/>
                                        <p:tgtEl>
                                          <p:spTgt spid="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2495550"/>
            <a:ext cx="179705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tangl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25" y="2493963"/>
            <a:ext cx="17970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tangl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3984625"/>
            <a:ext cx="2217737"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tangl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25" y="3995738"/>
            <a:ext cx="221773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tangl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8063" y="2747963"/>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tangl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9750" y="1412875"/>
            <a:ext cx="22113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ctangl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0" y="1412875"/>
            <a:ext cx="221773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6032500" y="1295400"/>
            <a:ext cx="27400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90000"/>
              </a:lnSpc>
              <a:spcBef>
                <a:spcPct val="30000"/>
              </a:spcBef>
              <a:buClr>
                <a:srgbClr val="F4BE96"/>
              </a:buClr>
              <a:buSzPct val="80000"/>
              <a:buFont typeface="Wingdings" panose="05000000000000000000" pitchFamily="2" charset="2"/>
              <a:buNone/>
            </a:pPr>
            <a:r>
              <a:rPr lang="en-US" sz="1400" u="sng">
                <a:latin typeface="Segoe Semibold" pitchFamily="34" charset="0"/>
              </a:rPr>
              <a:t>Work Easily with Others</a:t>
            </a:r>
          </a:p>
          <a:p>
            <a:pPr algn="r">
              <a:lnSpc>
                <a:spcPct val="90000"/>
              </a:lnSpc>
              <a:spcBef>
                <a:spcPct val="30000"/>
              </a:spcBef>
              <a:buClr>
                <a:srgbClr val="F4BE96"/>
              </a:buClr>
              <a:buSzPct val="80000"/>
              <a:buFont typeface="Wingdings" panose="05000000000000000000" pitchFamily="2" charset="2"/>
              <a:buNone/>
            </a:pPr>
            <a:r>
              <a:rPr lang="en-US" sz="1200" b="0">
                <a:latin typeface="Segoe Semibold" pitchFamily="34" charset="0"/>
              </a:rPr>
              <a:t>Docs/tasks/calendars, blogs, wikis, </a:t>
            </a:r>
            <a:br>
              <a:rPr lang="en-US" sz="1200" b="0">
                <a:latin typeface="Segoe Semibold" pitchFamily="34" charset="0"/>
              </a:rPr>
            </a:br>
            <a:r>
              <a:rPr lang="en-US" sz="1200" b="0">
                <a:latin typeface="Segoe Semibold" pitchFamily="34" charset="0"/>
              </a:rPr>
              <a:t>e-mail integration, project management </a:t>
            </a:r>
            <a:r>
              <a:rPr lang="en-US" sz="1200" b="0"/>
              <a:t>“</a:t>
            </a:r>
            <a:r>
              <a:rPr lang="en-US" sz="1200" b="0">
                <a:latin typeface="Segoe Semibold" pitchFamily="34" charset="0"/>
              </a:rPr>
              <a:t>lite</a:t>
            </a:r>
            <a:r>
              <a:rPr lang="en-US" sz="1200" b="0"/>
              <a:t>”</a:t>
            </a:r>
            <a:r>
              <a:rPr lang="en-US" sz="1200" b="0">
                <a:latin typeface="Segoe Semibold" pitchFamily="34" charset="0"/>
              </a:rPr>
              <a:t>, Outlook integration, offline docs/lists</a:t>
            </a:r>
            <a:endParaRPr lang="en-US" sz="1200" b="0"/>
          </a:p>
        </p:txBody>
      </p:sp>
      <p:sp>
        <p:nvSpPr>
          <p:cNvPr id="12" name="Rectangle 11"/>
          <p:cNvSpPr>
            <a:spLocks noChangeArrowheads="1"/>
          </p:cNvSpPr>
          <p:nvPr/>
        </p:nvSpPr>
        <p:spPr bwMode="auto">
          <a:xfrm>
            <a:off x="7050088" y="3357563"/>
            <a:ext cx="172243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90000"/>
              </a:lnSpc>
              <a:spcBef>
                <a:spcPct val="30000"/>
              </a:spcBef>
              <a:buClr>
                <a:srgbClr val="F4BE96"/>
              </a:buClr>
              <a:buSzPct val="80000"/>
              <a:buFont typeface="Wingdings" panose="05000000000000000000" pitchFamily="2" charset="2"/>
              <a:buNone/>
            </a:pPr>
            <a:r>
              <a:rPr lang="en-US" sz="1400" b="0" u="sng">
                <a:latin typeface="Segoe Semibold" pitchFamily="34" charset="0"/>
              </a:rPr>
              <a:t>Manage Access</a:t>
            </a:r>
          </a:p>
          <a:p>
            <a:pPr algn="r">
              <a:lnSpc>
                <a:spcPct val="90000"/>
              </a:lnSpc>
              <a:spcBef>
                <a:spcPct val="30000"/>
              </a:spcBef>
              <a:buClr>
                <a:srgbClr val="F4BE96"/>
              </a:buClr>
              <a:buSzPct val="80000"/>
              <a:buFont typeface="Wingdings" panose="05000000000000000000" pitchFamily="2" charset="2"/>
              <a:buNone/>
            </a:pPr>
            <a:r>
              <a:rPr lang="en-US" sz="1200" b="0">
                <a:latin typeface="Segoe Semibold" pitchFamily="34" charset="0"/>
              </a:rPr>
              <a:t>Site Design, Web Content Management, Application Development, Personalization</a:t>
            </a:r>
            <a:endParaRPr lang="en-US" sz="1200" b="0"/>
          </a:p>
        </p:txBody>
      </p:sp>
      <p:sp>
        <p:nvSpPr>
          <p:cNvPr id="13" name="Rectangle 12"/>
          <p:cNvSpPr>
            <a:spLocks noChangeArrowheads="1"/>
          </p:cNvSpPr>
          <p:nvPr/>
        </p:nvSpPr>
        <p:spPr bwMode="auto">
          <a:xfrm>
            <a:off x="6386513" y="5337175"/>
            <a:ext cx="23860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90000"/>
              </a:lnSpc>
              <a:spcBef>
                <a:spcPct val="30000"/>
              </a:spcBef>
              <a:buClr>
                <a:srgbClr val="F4BE96"/>
              </a:buClr>
              <a:buSzPct val="80000"/>
              <a:buFont typeface="Wingdings" panose="05000000000000000000" pitchFamily="2" charset="2"/>
              <a:buNone/>
            </a:pPr>
            <a:r>
              <a:rPr lang="en-US" sz="1400" b="0" u="sng">
                <a:latin typeface="Segoe Semibold" pitchFamily="34" charset="0"/>
              </a:rPr>
              <a:t>Find people and information</a:t>
            </a:r>
          </a:p>
          <a:p>
            <a:pPr algn="r">
              <a:lnSpc>
                <a:spcPct val="90000"/>
              </a:lnSpc>
              <a:spcBef>
                <a:spcPct val="30000"/>
              </a:spcBef>
              <a:buClr>
                <a:srgbClr val="F4BE96"/>
              </a:buClr>
              <a:buSzPct val="80000"/>
              <a:buFont typeface="Wingdings" panose="05000000000000000000" pitchFamily="2" charset="2"/>
              <a:buNone/>
            </a:pPr>
            <a:r>
              <a:rPr lang="en-US" sz="1200" b="0">
                <a:latin typeface="Segoe Semibold" pitchFamily="34" charset="0"/>
              </a:rPr>
              <a:t>Enterprise scalability, contextual relevance, rich people and business data search</a:t>
            </a:r>
          </a:p>
        </p:txBody>
      </p:sp>
      <p:sp>
        <p:nvSpPr>
          <p:cNvPr id="14" name="Rectangle 13"/>
          <p:cNvSpPr>
            <a:spLocks noChangeArrowheads="1"/>
          </p:cNvSpPr>
          <p:nvPr/>
        </p:nvSpPr>
        <p:spPr bwMode="auto">
          <a:xfrm>
            <a:off x="423863" y="3319463"/>
            <a:ext cx="17081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30000"/>
              </a:spcBef>
              <a:buClr>
                <a:srgbClr val="F4BE96"/>
              </a:buClr>
              <a:buSzPct val="80000"/>
              <a:buFont typeface="Wingdings" panose="05000000000000000000" pitchFamily="2" charset="2"/>
              <a:buNone/>
            </a:pPr>
            <a:r>
              <a:rPr lang="en-US" sz="1400" b="0" u="sng">
                <a:latin typeface="Segoe Semibold" pitchFamily="34" charset="0"/>
              </a:rPr>
              <a:t>Collect information</a:t>
            </a:r>
          </a:p>
          <a:p>
            <a:pPr>
              <a:lnSpc>
                <a:spcPct val="90000"/>
              </a:lnSpc>
              <a:spcBef>
                <a:spcPct val="30000"/>
              </a:spcBef>
              <a:buClr>
                <a:srgbClr val="F4BE96"/>
              </a:buClr>
              <a:buSzPct val="80000"/>
              <a:buFont typeface="Wingdings" panose="05000000000000000000" pitchFamily="2" charset="2"/>
              <a:buNone/>
            </a:pPr>
            <a:r>
              <a:rPr lang="en-US" sz="1200" b="0">
                <a:latin typeface="Segoe Semibold" pitchFamily="34" charset="0"/>
              </a:rPr>
              <a:t>Rich and Web forms based front-ends, LOB actions, pluggable SSO</a:t>
            </a:r>
            <a:endParaRPr lang="en-US" sz="1200" b="0"/>
          </a:p>
        </p:txBody>
      </p:sp>
      <p:sp>
        <p:nvSpPr>
          <p:cNvPr id="15" name="Rectangle 14"/>
          <p:cNvSpPr>
            <a:spLocks noChangeArrowheads="1"/>
          </p:cNvSpPr>
          <p:nvPr/>
        </p:nvSpPr>
        <p:spPr bwMode="auto">
          <a:xfrm>
            <a:off x="423863" y="1314450"/>
            <a:ext cx="2260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30000"/>
              </a:spcBef>
              <a:buClr>
                <a:srgbClr val="F4BE96"/>
              </a:buClr>
              <a:buSzPct val="80000"/>
              <a:buFont typeface="Wingdings" panose="05000000000000000000" pitchFamily="2" charset="2"/>
              <a:buNone/>
            </a:pPr>
            <a:r>
              <a:rPr lang="en-US" sz="1400" b="0" u="sng">
                <a:latin typeface="Segoe Semibold" pitchFamily="34" charset="0"/>
              </a:rPr>
              <a:t>Develop business insight</a:t>
            </a:r>
          </a:p>
          <a:p>
            <a:pPr>
              <a:lnSpc>
                <a:spcPct val="90000"/>
              </a:lnSpc>
              <a:spcBef>
                <a:spcPct val="30000"/>
              </a:spcBef>
              <a:buClr>
                <a:srgbClr val="F4BE96"/>
              </a:buClr>
              <a:buSzPct val="80000"/>
              <a:buFont typeface="Wingdings" panose="05000000000000000000" pitchFamily="2" charset="2"/>
              <a:buNone/>
            </a:pPr>
            <a:r>
              <a:rPr lang="en-US" sz="1200" b="0">
                <a:latin typeface="Segoe Semibold" pitchFamily="34" charset="0"/>
              </a:rPr>
              <a:t>Server-based Excel spreadsheets and data visualization, Report Center, BI Web Parts, KPIs/Dashboards</a:t>
            </a:r>
            <a:endParaRPr lang="en-US" sz="1200" b="0"/>
          </a:p>
        </p:txBody>
      </p:sp>
      <p:sp>
        <p:nvSpPr>
          <p:cNvPr id="16" name="Rectangle 15"/>
          <p:cNvSpPr>
            <a:spLocks noChangeArrowheads="1"/>
          </p:cNvSpPr>
          <p:nvPr/>
        </p:nvSpPr>
        <p:spPr bwMode="auto">
          <a:xfrm>
            <a:off x="423863" y="5370513"/>
            <a:ext cx="24098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30000"/>
              </a:spcBef>
              <a:buClr>
                <a:srgbClr val="F4BE96"/>
              </a:buClr>
              <a:buSzPct val="80000"/>
              <a:buFont typeface="Wingdings" panose="05000000000000000000" pitchFamily="2" charset="2"/>
              <a:buNone/>
            </a:pPr>
            <a:r>
              <a:rPr lang="en-US" sz="1400" b="0" u="sng">
                <a:latin typeface="Segoe Semibold" pitchFamily="34" charset="0"/>
              </a:rPr>
              <a:t>Manage the content lifecycle</a:t>
            </a:r>
          </a:p>
          <a:p>
            <a:pPr>
              <a:lnSpc>
                <a:spcPct val="90000"/>
              </a:lnSpc>
              <a:spcBef>
                <a:spcPct val="30000"/>
              </a:spcBef>
              <a:buClr>
                <a:srgbClr val="F4BE96"/>
              </a:buClr>
              <a:buSzPct val="80000"/>
              <a:buFont typeface="Wingdings" panose="05000000000000000000" pitchFamily="2" charset="2"/>
              <a:buNone/>
            </a:pPr>
            <a:r>
              <a:rPr lang="en-US" sz="1200" b="0">
                <a:latin typeface="Segoe Semibold" pitchFamily="34" charset="0"/>
              </a:rPr>
              <a:t>Integrated document management, records management, and Web content management with policies and workflow</a:t>
            </a:r>
            <a:endParaRPr lang="en-US" sz="1200" b="0"/>
          </a:p>
        </p:txBody>
      </p:sp>
      <p:sp>
        <p:nvSpPr>
          <p:cNvPr id="17" name="TextBox 16"/>
          <p:cNvSpPr txBox="1">
            <a:spLocks noChangeArrowheads="1"/>
          </p:cNvSpPr>
          <p:nvPr/>
        </p:nvSpPr>
        <p:spPr bwMode="auto">
          <a:xfrm>
            <a:off x="2995613" y="2122488"/>
            <a:ext cx="15716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buClr>
                <a:schemeClr val="tx2"/>
              </a:buClr>
              <a:buFont typeface="Wingdings 2" panose="05020102010507070707" pitchFamily="18" charset="2"/>
              <a:buNone/>
            </a:pPr>
            <a:r>
              <a:rPr lang="en-US" b="0">
                <a:latin typeface="Segoe" charset="0"/>
              </a:rPr>
              <a:t>Business</a:t>
            </a:r>
            <a:endParaRPr lang="en-US" sz="3200" b="0">
              <a:latin typeface="Segoe" charset="0"/>
            </a:endParaRPr>
          </a:p>
          <a:p>
            <a:pPr algn="ctr">
              <a:lnSpc>
                <a:spcPct val="85000"/>
              </a:lnSpc>
              <a:buClr>
                <a:schemeClr val="tx2"/>
              </a:buClr>
              <a:buFont typeface="Wingdings 2" panose="05020102010507070707" pitchFamily="18" charset="2"/>
              <a:buNone/>
            </a:pPr>
            <a:r>
              <a:rPr lang="en-US" b="0">
                <a:latin typeface="Segoe" charset="0"/>
              </a:rPr>
              <a:t>Intelligence</a:t>
            </a:r>
          </a:p>
        </p:txBody>
      </p:sp>
      <p:sp>
        <p:nvSpPr>
          <p:cNvPr id="18" name="TextBox 17"/>
          <p:cNvSpPr txBox="1">
            <a:spLocks noChangeArrowheads="1"/>
          </p:cNvSpPr>
          <p:nvPr/>
        </p:nvSpPr>
        <p:spPr bwMode="auto">
          <a:xfrm>
            <a:off x="2382838" y="3505200"/>
            <a:ext cx="1308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spcBef>
                <a:spcPct val="50000"/>
              </a:spcBef>
              <a:buClr>
                <a:schemeClr val="tx2"/>
              </a:buClr>
              <a:buFont typeface="Wingdings 2" panose="05020102010507070707" pitchFamily="18" charset="2"/>
              <a:buNone/>
            </a:pPr>
            <a:r>
              <a:rPr lang="en-US" b="0">
                <a:latin typeface="Segoe" charset="0"/>
              </a:rPr>
              <a:t>Business</a:t>
            </a:r>
            <a:br>
              <a:rPr lang="en-US" b="0">
                <a:latin typeface="Segoe" charset="0"/>
              </a:rPr>
            </a:br>
            <a:r>
              <a:rPr lang="en-US" b="0">
                <a:latin typeface="Segoe" charset="0"/>
              </a:rPr>
              <a:t>Forms</a:t>
            </a:r>
            <a:endParaRPr lang="en-US" sz="3200" b="0">
              <a:latin typeface="Segoe" charset="0"/>
            </a:endParaRPr>
          </a:p>
        </p:txBody>
      </p:sp>
      <p:sp>
        <p:nvSpPr>
          <p:cNvPr id="19" name="TextBox 18"/>
          <p:cNvSpPr txBox="1">
            <a:spLocks noChangeArrowheads="1"/>
          </p:cNvSpPr>
          <p:nvPr/>
        </p:nvSpPr>
        <p:spPr bwMode="auto">
          <a:xfrm>
            <a:off x="4794250" y="4887913"/>
            <a:ext cx="985838"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spcBef>
                <a:spcPct val="50000"/>
              </a:spcBef>
              <a:buClr>
                <a:schemeClr val="tx2"/>
              </a:buClr>
              <a:buFont typeface="Wingdings 2" panose="05020102010507070707" pitchFamily="18" charset="2"/>
              <a:buNone/>
            </a:pPr>
            <a:r>
              <a:rPr lang="en-US" b="0">
                <a:latin typeface="Segoe" charset="0"/>
              </a:rPr>
              <a:t>Search</a:t>
            </a:r>
            <a:endParaRPr lang="en-US" sz="3200" b="0">
              <a:latin typeface="Segoe" charset="0"/>
            </a:endParaRPr>
          </a:p>
        </p:txBody>
      </p:sp>
      <p:sp>
        <p:nvSpPr>
          <p:cNvPr id="20" name="TextBox 19"/>
          <p:cNvSpPr txBox="1">
            <a:spLocks noChangeArrowheads="1"/>
          </p:cNvSpPr>
          <p:nvPr/>
        </p:nvSpPr>
        <p:spPr bwMode="auto">
          <a:xfrm>
            <a:off x="2827338" y="4772025"/>
            <a:ext cx="1739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buClr>
                <a:schemeClr val="tx2"/>
              </a:buClr>
              <a:buFont typeface="Wingdings 2" panose="05020102010507070707" pitchFamily="18" charset="2"/>
              <a:buNone/>
            </a:pPr>
            <a:r>
              <a:rPr lang="en-US" b="0">
                <a:latin typeface="Segoe" charset="0"/>
              </a:rPr>
              <a:t>Content</a:t>
            </a:r>
            <a:endParaRPr lang="en-US" sz="3200" b="0">
              <a:latin typeface="Segoe" charset="0"/>
            </a:endParaRPr>
          </a:p>
          <a:p>
            <a:pPr algn="ctr">
              <a:lnSpc>
                <a:spcPct val="85000"/>
              </a:lnSpc>
              <a:buClr>
                <a:schemeClr val="tx2"/>
              </a:buClr>
              <a:buFont typeface="Wingdings 2" panose="05020102010507070707" pitchFamily="18" charset="2"/>
              <a:buNone/>
            </a:pPr>
            <a:r>
              <a:rPr lang="en-US" b="0">
                <a:latin typeface="Segoe" charset="0"/>
              </a:rPr>
              <a:t>Management</a:t>
            </a:r>
          </a:p>
        </p:txBody>
      </p:sp>
      <p:sp>
        <p:nvSpPr>
          <p:cNvPr id="21" name="TextBox 20"/>
          <p:cNvSpPr txBox="1">
            <a:spLocks noChangeArrowheads="1"/>
          </p:cNvSpPr>
          <p:nvPr/>
        </p:nvSpPr>
        <p:spPr bwMode="auto">
          <a:xfrm>
            <a:off x="4632325" y="2238375"/>
            <a:ext cx="13890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spcBef>
                <a:spcPct val="50000"/>
              </a:spcBef>
              <a:buClr>
                <a:schemeClr val="tx2"/>
              </a:buClr>
              <a:buFont typeface="Wingdings 2" panose="05020102010507070707" pitchFamily="18" charset="2"/>
              <a:buNone/>
            </a:pPr>
            <a:r>
              <a:rPr lang="en-US" b="0">
                <a:latin typeface="Segoe" charset="0"/>
              </a:rPr>
              <a:t>Collaboration</a:t>
            </a:r>
            <a:endParaRPr lang="en-US" sz="3200" b="0">
              <a:latin typeface="Segoe" charset="0"/>
            </a:endParaRPr>
          </a:p>
        </p:txBody>
      </p:sp>
      <p:sp>
        <p:nvSpPr>
          <p:cNvPr id="22" name="TextBox 21"/>
          <p:cNvSpPr txBox="1">
            <a:spLocks noChangeArrowheads="1"/>
          </p:cNvSpPr>
          <p:nvPr/>
        </p:nvSpPr>
        <p:spPr bwMode="auto">
          <a:xfrm>
            <a:off x="5580063" y="3622675"/>
            <a:ext cx="91598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spcBef>
                <a:spcPct val="50000"/>
              </a:spcBef>
              <a:buClr>
                <a:schemeClr val="tx2"/>
              </a:buClr>
              <a:buFont typeface="Wingdings 2" panose="05020102010507070707" pitchFamily="18" charset="2"/>
              <a:buNone/>
            </a:pPr>
            <a:r>
              <a:rPr lang="en-US" b="0">
                <a:latin typeface="Segoe" charset="0"/>
              </a:rPr>
              <a:t>Portal</a:t>
            </a:r>
            <a:endParaRPr lang="en-US" sz="3200" b="0">
              <a:latin typeface="Segoe" charset="0"/>
            </a:endParaRPr>
          </a:p>
        </p:txBody>
      </p:sp>
      <p:sp>
        <p:nvSpPr>
          <p:cNvPr id="23" name="Rectangle 22"/>
          <p:cNvSpPr>
            <a:spLocks noChangeArrowheads="1"/>
          </p:cNvSpPr>
          <p:nvPr/>
        </p:nvSpPr>
        <p:spPr bwMode="auto">
          <a:xfrm>
            <a:off x="4095750" y="3248025"/>
            <a:ext cx="9413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spcBef>
                <a:spcPct val="20000"/>
              </a:spcBef>
            </a:pPr>
            <a:r>
              <a:rPr lang="en-US" sz="1600">
                <a:latin typeface="Segoe Semibold" pitchFamily="34" charset="0"/>
              </a:rPr>
              <a:t>Platform</a:t>
            </a:r>
            <a:br>
              <a:rPr lang="en-US" sz="1600">
                <a:latin typeface="Segoe Semibold" pitchFamily="34" charset="0"/>
              </a:rPr>
            </a:br>
            <a:r>
              <a:rPr lang="en-US" sz="1600">
                <a:latin typeface="Segoe Semibold" pitchFamily="34" charset="0"/>
              </a:rPr>
              <a:t>Services</a:t>
            </a:r>
            <a:endParaRPr lang="en-US" b="0"/>
          </a:p>
        </p:txBody>
      </p:sp>
      <p:sp>
        <p:nvSpPr>
          <p:cNvPr id="24" name="TextBox 23"/>
          <p:cNvSpPr txBox="1">
            <a:spLocks noChangeArrowheads="1"/>
          </p:cNvSpPr>
          <p:nvPr/>
        </p:nvSpPr>
        <p:spPr bwMode="auto">
          <a:xfrm>
            <a:off x="3751263" y="3741738"/>
            <a:ext cx="16049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5000"/>
              </a:lnSpc>
              <a:spcBef>
                <a:spcPct val="20000"/>
              </a:spcBef>
              <a:buClr>
                <a:schemeClr val="tx2"/>
              </a:buClr>
              <a:buFont typeface="Wingdings 2" panose="05020102010507070707" pitchFamily="18" charset="2"/>
              <a:buNone/>
            </a:pPr>
            <a:r>
              <a:rPr lang="en-US" sz="1000" b="0">
                <a:latin typeface="Segoe" charset="0"/>
              </a:rPr>
              <a:t>Workspaces, Mgmt,</a:t>
            </a:r>
          </a:p>
          <a:p>
            <a:pPr algn="ctr">
              <a:lnSpc>
                <a:spcPct val="85000"/>
              </a:lnSpc>
              <a:spcBef>
                <a:spcPct val="20000"/>
              </a:spcBef>
              <a:buClr>
                <a:schemeClr val="tx2"/>
              </a:buClr>
              <a:buFont typeface="Wingdings 2" panose="05020102010507070707" pitchFamily="18" charset="2"/>
              <a:buNone/>
            </a:pPr>
            <a:r>
              <a:rPr lang="en-US" sz="1000" b="0">
                <a:latin typeface="Segoe" charset="0"/>
              </a:rPr>
              <a:t>Security, Storage,</a:t>
            </a:r>
          </a:p>
          <a:p>
            <a:pPr algn="ctr">
              <a:lnSpc>
                <a:spcPct val="85000"/>
              </a:lnSpc>
              <a:spcBef>
                <a:spcPct val="20000"/>
              </a:spcBef>
              <a:buClr>
                <a:schemeClr val="tx2"/>
              </a:buClr>
              <a:buFont typeface="Wingdings 2" panose="05020102010507070707" pitchFamily="18" charset="2"/>
              <a:buNone/>
            </a:pPr>
            <a:r>
              <a:rPr lang="en-US" sz="1000" b="0">
                <a:latin typeface="Segoe" charset="0"/>
              </a:rPr>
              <a:t>Topology, Site Model</a:t>
            </a:r>
          </a:p>
        </p:txBody>
      </p:sp>
      <p:sp>
        <p:nvSpPr>
          <p:cNvPr id="25" name="Shape 24"/>
          <p:cNvSpPr>
            <a:spLocks noGrp="1"/>
          </p:cNvSpPr>
          <p:nvPr>
            <p:ph type="title" idx="4294967295"/>
          </p:nvPr>
        </p:nvSpPr>
        <p:spPr>
          <a:noFill/>
        </p:spPr>
        <p:txBody>
          <a:bodyPr anchor="ctr"/>
          <a:lstStyle/>
          <a:p>
            <a:pPr marL="0" indent="0" defTabSz="914400" hangingPunct="1"/>
            <a:r>
              <a:rPr lang="en-US" dirty="0" smtClean="0"/>
              <a:t>SharePoint solution Areas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nodeType="afterGroup">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childTnLst>
                          </p:cTn>
                        </p:par>
                        <p:par>
                          <p:cTn id="34" fill="hold" nodeType="afterGroup">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childTnLst>
                                </p:cTn>
                              </p:par>
                            </p:childTnLst>
                          </p:cTn>
                        </p:par>
                        <p:par>
                          <p:cTn id="55" fill="hold" nodeType="afterGroup">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childTnLst>
                                </p:cTn>
                              </p:par>
                              <p:par>
                                <p:cTn id="62" presetID="10" presetClass="entr" presetSubtype="0"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childTnLst>
                                </p:cTn>
                              </p:par>
                            </p:childTnLst>
                          </p:cTn>
                        </p:par>
                        <p:par>
                          <p:cTn id="65" fill="hold" nodeType="afterGroup">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childTnLst>
                                </p:cTn>
                              </p:par>
                              <p:par>
                                <p:cTn id="69" presetID="10"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7" name="Rectangle 472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9713"/>
            <a:ext cx="9144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C92BAA-572A-4754-86B9-FD3F0605D8FF}" type="slidenum">
              <a:rPr lang="en-US">
                <a:latin typeface="Segoe" charset="0"/>
              </a:rPr>
              <a:pPr eaLnBrk="1" hangingPunct="1"/>
              <a:t>12</a:t>
            </a:fld>
            <a:endParaRPr lang="en-US">
              <a:latin typeface="Segoe" charset="0"/>
            </a:endParaRPr>
          </a:p>
        </p:txBody>
      </p:sp>
      <p:sp>
        <p:nvSpPr>
          <p:cNvPr id="472066" name="Shape 472065"/>
          <p:cNvSpPr>
            <a:spLocks noGrp="1" noChangeArrowheads="1"/>
          </p:cNvSpPr>
          <p:nvPr>
            <p:ph type="title" idx="4294967295"/>
          </p:nvPr>
        </p:nvSpPr>
        <p:spPr>
          <a:xfrm>
            <a:off x="930275" y="2312988"/>
            <a:ext cx="7791450" cy="706437"/>
          </a:xfrm>
          <a:noFill/>
        </p:spPr>
        <p:txBody>
          <a:bodyPr/>
          <a:lstStyle/>
          <a:p>
            <a:pPr marL="0" indent="0" defTabSz="114300" eaLnBrk="1" hangingPunct="1"/>
            <a:r>
              <a:rPr lang="en-US" smtClean="0"/>
              <a:t>Enterprise Portal Sites in MOSS</a:t>
            </a:r>
            <a:endParaRPr lang="en-US" sz="220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72067"/>
                                        </p:tgtEl>
                                        <p:attrNameLst>
                                          <p:attrName>style.visibility</p:attrName>
                                        </p:attrNameLst>
                                      </p:cBhvr>
                                      <p:to>
                                        <p:strVal val="visible"/>
                                      </p:to>
                                    </p:set>
                                    <p:anim calcmode="lin" valueType="num">
                                      <p:cBhvr>
                                        <p:cTn id="7" dur="500" fill="hold"/>
                                        <p:tgtEl>
                                          <p:spTgt spid="472067"/>
                                        </p:tgtEl>
                                        <p:attrNameLst>
                                          <p:attrName>ppt_x</p:attrName>
                                        </p:attrNameLst>
                                      </p:cBhvr>
                                      <p:tavLst>
                                        <p:tav tm="0">
                                          <p:val>
                                            <p:strVal val="#ppt_x-#ppt_w/2"/>
                                          </p:val>
                                        </p:tav>
                                        <p:tav tm="100000">
                                          <p:val>
                                            <p:strVal val="#ppt_x"/>
                                          </p:val>
                                        </p:tav>
                                      </p:tavLst>
                                    </p:anim>
                                    <p:anim calcmode="lin" valueType="num">
                                      <p:cBhvr>
                                        <p:cTn id="8" dur="500" fill="hold"/>
                                        <p:tgtEl>
                                          <p:spTgt spid="472067"/>
                                        </p:tgtEl>
                                        <p:attrNameLst>
                                          <p:attrName>ppt_y</p:attrName>
                                        </p:attrNameLst>
                                      </p:cBhvr>
                                      <p:tavLst>
                                        <p:tav tm="0">
                                          <p:val>
                                            <p:strVal val="#ppt_y"/>
                                          </p:val>
                                        </p:tav>
                                        <p:tav tm="100000">
                                          <p:val>
                                            <p:strVal val="#ppt_y"/>
                                          </p:val>
                                        </p:tav>
                                      </p:tavLst>
                                    </p:anim>
                                    <p:anim calcmode="lin" valueType="num">
                                      <p:cBhvr>
                                        <p:cTn id="9" dur="500" fill="hold"/>
                                        <p:tgtEl>
                                          <p:spTgt spid="472067"/>
                                        </p:tgtEl>
                                        <p:attrNameLst>
                                          <p:attrName>ppt_w</p:attrName>
                                        </p:attrNameLst>
                                      </p:cBhvr>
                                      <p:tavLst>
                                        <p:tav tm="0">
                                          <p:val>
                                            <p:fltVal val="0"/>
                                          </p:val>
                                        </p:tav>
                                        <p:tav tm="100000">
                                          <p:val>
                                            <p:strVal val="#ppt_w"/>
                                          </p:val>
                                        </p:tav>
                                      </p:tavLst>
                                    </p:anim>
                                    <p:anim calcmode="lin" valueType="num">
                                      <p:cBhvr>
                                        <p:cTn id="10" dur="500" fill="hold"/>
                                        <p:tgtEl>
                                          <p:spTgt spid="4720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Rectangle 17408"/>
          <p:cNvPicPr>
            <a:picLocks noChangeAspect="1" noChangeArrowheads="1"/>
          </p:cNvPicPr>
          <p:nvPr/>
        </p:nvPicPr>
        <p:blipFill>
          <a:blip r:embed="rId3">
            <a:extLst>
              <a:ext uri="{28A0092B-C50C-407E-A947-70E740481C1C}">
                <a14:useLocalDpi xmlns:a14="http://schemas.microsoft.com/office/drawing/2010/main" val="0"/>
              </a:ext>
            </a:extLst>
          </a:blip>
          <a:srcRect l="30325"/>
          <a:stretch>
            <a:fillRect/>
          </a:stretch>
        </p:blipFill>
        <p:spPr bwMode="auto">
          <a:xfrm>
            <a:off x="0" y="800100"/>
            <a:ext cx="52959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676FE4-97BA-4DD8-8748-51214C536F6D}" type="slidenum">
              <a:rPr lang="en-US">
                <a:latin typeface="Segoe" charset="0"/>
              </a:rPr>
              <a:pPr eaLnBrk="1" hangingPunct="1"/>
              <a:t>13</a:t>
            </a:fld>
            <a:endParaRPr lang="en-US">
              <a:latin typeface="Segoe" charset="0"/>
            </a:endParaRPr>
          </a:p>
        </p:txBody>
      </p:sp>
      <p:sp>
        <p:nvSpPr>
          <p:cNvPr id="13317" name="Shape 13316"/>
          <p:cNvSpPr>
            <a:spLocks noGrp="1" noChangeArrowheads="1"/>
          </p:cNvSpPr>
          <p:nvPr>
            <p:ph type="title" idx="4294967295"/>
          </p:nvPr>
        </p:nvSpPr>
        <p:spPr>
          <a:xfrm>
            <a:off x="365125" y="355600"/>
            <a:ext cx="8413750" cy="914400"/>
          </a:xfrm>
          <a:noFill/>
        </p:spPr>
        <p:txBody>
          <a:bodyPr/>
          <a:lstStyle/>
          <a:p>
            <a:pPr marL="0" indent="0" defTabSz="114300"/>
            <a:r>
              <a:rPr lang="en-US" sz="3600" smtClean="0"/>
              <a:t>Jesse Merriam</a:t>
            </a:r>
            <a:br>
              <a:rPr lang="en-US" sz="3600" smtClean="0"/>
            </a:br>
            <a:r>
              <a:rPr lang="en-US" sz="2400" smtClean="0">
                <a:solidFill>
                  <a:schemeClr val="accent1"/>
                </a:solidFill>
              </a:rPr>
              <a:t>Marketing Manager</a:t>
            </a:r>
            <a:endParaRPr lang="en-US" smtClean="0"/>
          </a:p>
        </p:txBody>
      </p:sp>
      <p:sp>
        <p:nvSpPr>
          <p:cNvPr id="13323" name="Rectangle 13322"/>
          <p:cNvSpPr>
            <a:spLocks noChangeArrowheads="1"/>
          </p:cNvSpPr>
          <p:nvPr/>
        </p:nvSpPr>
        <p:spPr bwMode="auto">
          <a:xfrm flipH="1">
            <a:off x="0" y="1639888"/>
            <a:ext cx="9144000" cy="3959225"/>
          </a:xfrm>
          <a:prstGeom prst="rect">
            <a:avLst/>
          </a:prstGeom>
          <a:gradFill rotWithShape="1">
            <a:gsLst>
              <a:gs pos="0">
                <a:srgbClr val="FFFFFF">
                  <a:alpha val="0"/>
                </a:srgbClr>
              </a:gs>
              <a:gs pos="100000">
                <a:schemeClr val="bg2">
                  <a:alpha val="7500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0"/>
          </a:p>
        </p:txBody>
      </p:sp>
      <p:pic>
        <p:nvPicPr>
          <p:cNvPr id="13321" name="Rectangle 13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3" y="1181100"/>
            <a:ext cx="216217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Rectangle 133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1390650"/>
            <a:ext cx="17526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3323"/>
          <p:cNvSpPr>
            <a:spLocks noChangeArrowheads="1"/>
          </p:cNvSpPr>
          <p:nvPr/>
        </p:nvSpPr>
        <p:spPr bwMode="auto">
          <a:xfrm>
            <a:off x="3287713" y="2505075"/>
            <a:ext cx="54737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0">
                <a:latin typeface="Segoe" charset="0"/>
              </a:rPr>
              <a:t>"I need to interact with my Litware team members, collaborate with my ad agencies and creative firms, and communicate with my customers"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fade">
                                      <p:cBhvr>
                                        <p:cTn id="7" dur="3000"/>
                                        <p:tgtEl>
                                          <p:spTgt spid="13322"/>
                                        </p:tgtEl>
                                      </p:cBhvr>
                                    </p:animEffect>
                                  </p:childTnLst>
                                </p:cTn>
                              </p:par>
                              <p:par>
                                <p:cTn id="8" presetID="10" presetClass="exit" presetSubtype="0" fill="hold" nodeType="withEffect">
                                  <p:stCondLst>
                                    <p:cond delay="0"/>
                                  </p:stCondLst>
                                  <p:childTnLst>
                                    <p:animEffect transition="out" filter="fade">
                                      <p:cBhvr>
                                        <p:cTn id="9" dur="2000"/>
                                        <p:tgtEl>
                                          <p:spTgt spid="13321"/>
                                        </p:tgtEl>
                                      </p:cBhvr>
                                    </p:animEffect>
                                    <p:set>
                                      <p:cBhvr>
                                        <p:cTn id="10" dur="1" fill="hold">
                                          <p:stCondLst>
                                            <p:cond delay="1999"/>
                                          </p:stCondLst>
                                        </p:cTn>
                                        <p:tgtEl>
                                          <p:spTgt spid="13321"/>
                                        </p:tgtEl>
                                        <p:attrNameLst>
                                          <p:attrName>style.visibility</p:attrName>
                                        </p:attrNameLst>
                                      </p:cBhvr>
                                      <p:to>
                                        <p:strVal val="hidden"/>
                                      </p:to>
                                    </p:set>
                                  </p:childTnLst>
                                </p:cTn>
                              </p:par>
                            </p:childTnLst>
                          </p:cTn>
                        </p:par>
                        <p:par>
                          <p:cTn id="11" fill="hold" nodeType="afterGroup">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13323"/>
                                        </p:tgtEl>
                                        <p:attrNameLst>
                                          <p:attrName>style.visibility</p:attrName>
                                        </p:attrNameLst>
                                      </p:cBhvr>
                                      <p:to>
                                        <p:strVal val="visible"/>
                                      </p:to>
                                    </p:set>
                                    <p:animEffect transition="in" filter="wipe(left)">
                                      <p:cBhvr>
                                        <p:cTn id="14" dur="500"/>
                                        <p:tgtEl>
                                          <p:spTgt spid="1332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3324"/>
                                        </p:tgtEl>
                                        <p:attrNameLst>
                                          <p:attrName>style.visibility</p:attrName>
                                        </p:attrNameLst>
                                      </p:cBhvr>
                                      <p:to>
                                        <p:strVal val="visible"/>
                                      </p:to>
                                    </p:set>
                                    <p:animEffect transition="in" filter="fade">
                                      <p:cBhvr>
                                        <p:cTn id="17" dur="1000"/>
                                        <p:tgtEl>
                                          <p:spTgt spid="13324"/>
                                        </p:tgtEl>
                                      </p:cBhvr>
                                    </p:animEffect>
                                    <p:anim calcmode="lin" valueType="num">
                                      <p:cBhvr>
                                        <p:cTn id="18" dur="1000" fill="hold"/>
                                        <p:tgtEl>
                                          <p:spTgt spid="13324"/>
                                        </p:tgtEl>
                                        <p:attrNameLst>
                                          <p:attrName>ppt_x</p:attrName>
                                        </p:attrNameLst>
                                      </p:cBhvr>
                                      <p:tavLst>
                                        <p:tav tm="0">
                                          <p:val>
                                            <p:strVal val="#ppt_x"/>
                                          </p:val>
                                        </p:tav>
                                        <p:tav tm="100000">
                                          <p:val>
                                            <p:strVal val="#ppt_x"/>
                                          </p:val>
                                        </p:tav>
                                      </p:tavLst>
                                    </p:anim>
                                    <p:anim calcmode="lin" valueType="num">
                                      <p:cBhvr>
                                        <p:cTn id="19" dur="1000" fill="hold"/>
                                        <p:tgtEl>
                                          <p:spTgt spid="13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animBg="1"/>
      <p:bldP spid="133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Rectangle 184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1227138"/>
            <a:ext cx="6556375"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F5815E-D4FA-4AE0-B110-E25D79A63F10}" type="slidenum">
              <a:rPr lang="en-US">
                <a:latin typeface="Segoe" charset="0"/>
              </a:rPr>
              <a:pPr eaLnBrk="1" hangingPunct="1"/>
              <a:t>14</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i="1" smtClean="0"/>
              <a:t>My Site </a:t>
            </a:r>
            <a:r>
              <a:rPr lang="en-US" sz="3800" smtClean="0"/>
              <a:t>personal site </a:t>
            </a:r>
            <a:r>
              <a:rPr lang="en-US" sz="1800" smtClean="0"/>
              <a:t>(public view)</a:t>
            </a:r>
          </a:p>
        </p:txBody>
      </p:sp>
      <p:grpSp>
        <p:nvGrpSpPr>
          <p:cNvPr id="18436" name="Group 5"/>
          <p:cNvGrpSpPr>
            <a:grpSpLocks/>
          </p:cNvGrpSpPr>
          <p:nvPr/>
        </p:nvGrpSpPr>
        <p:grpSpPr bwMode="auto">
          <a:xfrm>
            <a:off x="234950" y="3536950"/>
            <a:ext cx="1663700" cy="582613"/>
            <a:chOff x="1416" y="1464"/>
            <a:chExt cx="4100" cy="908"/>
          </a:xfrm>
        </p:grpSpPr>
        <p:sp>
          <p:nvSpPr>
            <p:cNvPr id="18449" name="Rounded Rectangle 1844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18450" name="Oval 1844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9" name="Rectangle 8"/>
          <p:cNvSpPr>
            <a:spLocks noChangeArrowheads="1"/>
          </p:cNvSpPr>
          <p:nvPr/>
        </p:nvSpPr>
        <p:spPr bwMode="auto">
          <a:xfrm>
            <a:off x="276225" y="3600450"/>
            <a:ext cx="1533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Information Roll-Up across sites</a:t>
            </a:r>
            <a:endParaRPr lang="en-US" sz="1200" b="0">
              <a:latin typeface="Segoe" charset="0"/>
            </a:endParaRPr>
          </a:p>
        </p:txBody>
      </p:sp>
      <p:sp>
        <p:nvSpPr>
          <p:cNvPr id="10" name="Straight Connector 9"/>
          <p:cNvSpPr>
            <a:spLocks noChangeShapeType="1"/>
          </p:cNvSpPr>
          <p:nvPr/>
        </p:nvSpPr>
        <p:spPr bwMode="auto">
          <a:xfrm>
            <a:off x="1885950" y="3840163"/>
            <a:ext cx="646113" cy="404812"/>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18439" name="Group 10"/>
          <p:cNvGrpSpPr>
            <a:grpSpLocks/>
          </p:cNvGrpSpPr>
          <p:nvPr/>
        </p:nvGrpSpPr>
        <p:grpSpPr bwMode="auto">
          <a:xfrm>
            <a:off x="4605338" y="1171575"/>
            <a:ext cx="2035175" cy="795338"/>
            <a:chOff x="1416" y="1464"/>
            <a:chExt cx="4100" cy="908"/>
          </a:xfrm>
        </p:grpSpPr>
        <p:sp>
          <p:nvSpPr>
            <p:cNvPr id="18447" name="Rounded Rectangle 1844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18448" name="Oval 1844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5" name="Rectangle 14"/>
          <p:cNvSpPr>
            <a:spLocks noChangeArrowheads="1"/>
          </p:cNvSpPr>
          <p:nvPr/>
        </p:nvSpPr>
        <p:spPr bwMode="auto">
          <a:xfrm>
            <a:off x="4656138" y="1235075"/>
            <a:ext cx="1895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Organizational hierarchy auto-created from directory synchronization</a:t>
            </a:r>
            <a:endParaRPr lang="en-US" sz="1200" b="0">
              <a:latin typeface="Segoe" charset="0"/>
            </a:endParaRPr>
          </a:p>
        </p:txBody>
      </p:sp>
      <p:sp>
        <p:nvSpPr>
          <p:cNvPr id="16" name="Straight Connector 15"/>
          <p:cNvSpPr>
            <a:spLocks noChangeShapeType="1"/>
          </p:cNvSpPr>
          <p:nvPr/>
        </p:nvSpPr>
        <p:spPr bwMode="auto">
          <a:xfrm flipH="1">
            <a:off x="5041900" y="1962150"/>
            <a:ext cx="544513" cy="68262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18442" name="Group 16"/>
          <p:cNvGrpSpPr>
            <a:grpSpLocks/>
          </p:cNvGrpSpPr>
          <p:nvPr/>
        </p:nvGrpSpPr>
        <p:grpSpPr bwMode="auto">
          <a:xfrm>
            <a:off x="5416550" y="5124450"/>
            <a:ext cx="1535113" cy="965200"/>
            <a:chOff x="1416" y="1464"/>
            <a:chExt cx="4100" cy="908"/>
          </a:xfrm>
        </p:grpSpPr>
        <p:sp>
          <p:nvSpPr>
            <p:cNvPr id="18445" name="Rounded Rectangle 18444"/>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18446" name="Oval 18445"/>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0" name="Rectangle 19"/>
          <p:cNvSpPr>
            <a:spLocks noChangeArrowheads="1"/>
          </p:cNvSpPr>
          <p:nvPr/>
        </p:nvSpPr>
        <p:spPr bwMode="auto">
          <a:xfrm>
            <a:off x="5541963" y="5187950"/>
            <a:ext cx="132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The public view of a </a:t>
            </a:r>
            <a:r>
              <a:rPr lang="en-US" sz="1200" b="0" i="1">
                <a:effectLst>
                  <a:outerShdw blurRad="38100" dist="38100" dir="2700000" algn="tl">
                    <a:srgbClr val="000000"/>
                  </a:outerShdw>
                </a:effectLst>
                <a:latin typeface="Segoe" charset="0"/>
              </a:rPr>
              <a:t>My Site </a:t>
            </a:r>
            <a:r>
              <a:rPr lang="en-US" sz="1200" b="0">
                <a:effectLst>
                  <a:outerShdw blurRad="38100" dist="38100" dir="2700000" algn="tl">
                    <a:srgbClr val="000000"/>
                  </a:outerShdw>
                </a:effectLst>
                <a:latin typeface="Segoe" charset="0"/>
              </a:rPr>
              <a:t>acts as your face to the organization</a:t>
            </a:r>
            <a:endParaRPr lang="en-US" sz="1200" b="0">
              <a:latin typeface="Segoe" charset="0"/>
            </a:endParaRPr>
          </a:p>
        </p:txBody>
      </p:sp>
      <p:sp>
        <p:nvSpPr>
          <p:cNvPr id="21" name="Straight Connector 20"/>
          <p:cNvSpPr>
            <a:spLocks noChangeShapeType="1"/>
          </p:cNvSpPr>
          <p:nvPr/>
        </p:nvSpPr>
        <p:spPr bwMode="auto">
          <a:xfrm flipH="1" flipV="1">
            <a:off x="5913438" y="4098925"/>
            <a:ext cx="608012" cy="101917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Rectangle 1945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1358900"/>
            <a:ext cx="63627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C23FBA-DA2E-4DF3-9633-7394EB829FF6}" type="slidenum">
              <a:rPr lang="en-US">
                <a:latin typeface="Segoe" charset="0"/>
              </a:rPr>
              <a:pPr eaLnBrk="1" hangingPunct="1"/>
              <a:t>15</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i="1" smtClean="0"/>
              <a:t>My Site </a:t>
            </a:r>
            <a:r>
              <a:rPr lang="en-US" sz="3800" smtClean="0"/>
              <a:t>personal site </a:t>
            </a:r>
            <a:r>
              <a:rPr lang="en-US" sz="1800" smtClean="0"/>
              <a:t>(personal view)</a:t>
            </a:r>
          </a:p>
        </p:txBody>
      </p:sp>
      <p:grpSp>
        <p:nvGrpSpPr>
          <p:cNvPr id="19460" name="Group 5"/>
          <p:cNvGrpSpPr>
            <a:grpSpLocks/>
          </p:cNvGrpSpPr>
          <p:nvPr/>
        </p:nvGrpSpPr>
        <p:grpSpPr bwMode="auto">
          <a:xfrm>
            <a:off x="7002463" y="1168400"/>
            <a:ext cx="1800225" cy="784225"/>
            <a:chOff x="1416" y="1464"/>
            <a:chExt cx="4100" cy="908"/>
          </a:xfrm>
        </p:grpSpPr>
        <p:sp>
          <p:nvSpPr>
            <p:cNvPr id="19473" name="Rounded Rectangle 1947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19474" name="Oval 1947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9" name="Rectangle 8"/>
          <p:cNvSpPr>
            <a:spLocks noChangeArrowheads="1"/>
          </p:cNvSpPr>
          <p:nvPr/>
        </p:nvSpPr>
        <p:spPr bwMode="auto">
          <a:xfrm>
            <a:off x="7073900" y="1231900"/>
            <a:ext cx="1639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The personal view of a </a:t>
            </a:r>
            <a:r>
              <a:rPr lang="en-US" sz="1200" b="0" i="1">
                <a:effectLst>
                  <a:outerShdw blurRad="38100" dist="38100" dir="2700000" algn="tl">
                    <a:srgbClr val="000000"/>
                  </a:outerShdw>
                </a:effectLst>
                <a:latin typeface="Segoe" charset="0"/>
              </a:rPr>
              <a:t>My Site </a:t>
            </a:r>
            <a:r>
              <a:rPr lang="en-US" sz="1200" b="0">
                <a:effectLst>
                  <a:outerShdw blurRad="38100" dist="38100" dir="2700000" algn="tl">
                    <a:srgbClr val="000000"/>
                  </a:outerShdw>
                </a:effectLst>
                <a:latin typeface="Segoe" charset="0"/>
              </a:rPr>
              <a:t>helps users organize their work.</a:t>
            </a:r>
            <a:endParaRPr lang="en-US" sz="1200" b="0">
              <a:latin typeface="Segoe" charset="0"/>
            </a:endParaRPr>
          </a:p>
        </p:txBody>
      </p:sp>
      <p:sp>
        <p:nvSpPr>
          <p:cNvPr id="10" name="Straight Connector 9"/>
          <p:cNvSpPr>
            <a:spLocks noChangeShapeType="1"/>
          </p:cNvSpPr>
          <p:nvPr/>
        </p:nvSpPr>
        <p:spPr bwMode="auto">
          <a:xfrm flipH="1">
            <a:off x="6927850" y="1941513"/>
            <a:ext cx="671513" cy="62865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19463" name="Group 10"/>
          <p:cNvGrpSpPr>
            <a:grpSpLocks/>
          </p:cNvGrpSpPr>
          <p:nvPr/>
        </p:nvGrpSpPr>
        <p:grpSpPr bwMode="auto">
          <a:xfrm>
            <a:off x="368300" y="4576763"/>
            <a:ext cx="1204913" cy="965200"/>
            <a:chOff x="1416" y="1464"/>
            <a:chExt cx="4100" cy="908"/>
          </a:xfrm>
        </p:grpSpPr>
        <p:sp>
          <p:nvSpPr>
            <p:cNvPr id="19471" name="Rounded Rectangle 19470"/>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19472" name="Oval 19471"/>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5" name="Rectangle 14"/>
          <p:cNvSpPr>
            <a:spLocks noChangeArrowheads="1"/>
          </p:cNvSpPr>
          <p:nvPr/>
        </p:nvSpPr>
        <p:spPr bwMode="auto">
          <a:xfrm>
            <a:off x="428625" y="4640263"/>
            <a:ext cx="10874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Roll-up personal information across sites</a:t>
            </a:r>
            <a:endParaRPr lang="en-US" sz="1200" b="0">
              <a:latin typeface="Segoe" charset="0"/>
            </a:endParaRPr>
          </a:p>
        </p:txBody>
      </p:sp>
      <p:sp>
        <p:nvSpPr>
          <p:cNvPr id="17" name="Straight Connector 16"/>
          <p:cNvSpPr>
            <a:spLocks noChangeShapeType="1"/>
          </p:cNvSpPr>
          <p:nvPr/>
        </p:nvSpPr>
        <p:spPr bwMode="auto">
          <a:xfrm flipV="1">
            <a:off x="1568450" y="4657725"/>
            <a:ext cx="498475" cy="39211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19466" name="Group 15"/>
          <p:cNvGrpSpPr>
            <a:grpSpLocks/>
          </p:cNvGrpSpPr>
          <p:nvPr/>
        </p:nvGrpSpPr>
        <p:grpSpPr bwMode="auto">
          <a:xfrm>
            <a:off x="3370263" y="5719763"/>
            <a:ext cx="3130550" cy="981075"/>
            <a:chOff x="1416" y="1464"/>
            <a:chExt cx="4100" cy="908"/>
          </a:xfrm>
        </p:grpSpPr>
        <p:sp>
          <p:nvSpPr>
            <p:cNvPr id="19469" name="Rounded Rectangle 1946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19470" name="Oval 1946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0" name="Rectangle 19"/>
          <p:cNvSpPr>
            <a:spLocks noChangeArrowheads="1"/>
          </p:cNvSpPr>
          <p:nvPr/>
        </p:nvSpPr>
        <p:spPr bwMode="auto">
          <a:xfrm>
            <a:off x="3395663" y="5794375"/>
            <a:ext cx="30972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Application-Aware Web Parts (like Microsoft Outlook Web Access) aggregate views of important information from key applications.</a:t>
            </a:r>
            <a:endParaRPr lang="en-US" sz="1200" b="0">
              <a:latin typeface="Segoe" charset="0"/>
            </a:endParaRPr>
          </a:p>
        </p:txBody>
      </p:sp>
      <p:sp>
        <p:nvSpPr>
          <p:cNvPr id="21" name="Straight Connector 20"/>
          <p:cNvSpPr>
            <a:spLocks noChangeShapeType="1"/>
          </p:cNvSpPr>
          <p:nvPr/>
        </p:nvSpPr>
        <p:spPr bwMode="auto">
          <a:xfrm flipV="1">
            <a:off x="5365750" y="5330825"/>
            <a:ext cx="498475" cy="39211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Rectangle 204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1187450"/>
            <a:ext cx="6511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074BFF-9BCF-410A-9656-3821CABB8EBD}" type="slidenum">
              <a:rPr lang="en-US">
                <a:latin typeface="Segoe" charset="0"/>
              </a:rPr>
              <a:pPr eaLnBrk="1" hangingPunct="1"/>
              <a:t>16</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smtClean="0"/>
              <a:t>The Team Site</a:t>
            </a:r>
            <a:endParaRPr lang="en-US" smtClean="0"/>
          </a:p>
        </p:txBody>
      </p:sp>
      <p:grpSp>
        <p:nvGrpSpPr>
          <p:cNvPr id="20484" name="Group 5"/>
          <p:cNvGrpSpPr>
            <a:grpSpLocks/>
          </p:cNvGrpSpPr>
          <p:nvPr/>
        </p:nvGrpSpPr>
        <p:grpSpPr bwMode="auto">
          <a:xfrm>
            <a:off x="6542088" y="5316538"/>
            <a:ext cx="2354262" cy="795337"/>
            <a:chOff x="1416" y="1464"/>
            <a:chExt cx="4100" cy="908"/>
          </a:xfrm>
        </p:grpSpPr>
        <p:sp>
          <p:nvSpPr>
            <p:cNvPr id="20497" name="Rounded Rectangle 2049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0498" name="Oval 2049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0" name="Rectangle 9"/>
          <p:cNvSpPr>
            <a:spLocks noChangeArrowheads="1"/>
          </p:cNvSpPr>
          <p:nvPr/>
        </p:nvSpPr>
        <p:spPr bwMode="auto">
          <a:xfrm>
            <a:off x="6570663" y="5381625"/>
            <a:ext cx="2330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The Team Site template provides a starting point for team-centric portal sites</a:t>
            </a:r>
            <a:endParaRPr lang="en-US" sz="1200" b="0">
              <a:latin typeface="Segoe" charset="0"/>
            </a:endParaRPr>
          </a:p>
        </p:txBody>
      </p:sp>
      <p:sp>
        <p:nvSpPr>
          <p:cNvPr id="11" name="Straight Connector 10"/>
          <p:cNvSpPr>
            <a:spLocks noChangeShapeType="1"/>
          </p:cNvSpPr>
          <p:nvPr/>
        </p:nvSpPr>
        <p:spPr bwMode="auto">
          <a:xfrm flipH="1" flipV="1">
            <a:off x="6357938" y="4641850"/>
            <a:ext cx="631825" cy="66357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0487" name="Group 17"/>
          <p:cNvGrpSpPr>
            <a:grpSpLocks/>
          </p:cNvGrpSpPr>
          <p:nvPr/>
        </p:nvGrpSpPr>
        <p:grpSpPr bwMode="auto">
          <a:xfrm>
            <a:off x="7578725" y="2074863"/>
            <a:ext cx="1349375" cy="876300"/>
            <a:chOff x="1416" y="1464"/>
            <a:chExt cx="4100" cy="908"/>
          </a:xfrm>
        </p:grpSpPr>
        <p:sp>
          <p:nvSpPr>
            <p:cNvPr id="20495" name="Rounded Rectangle 20494"/>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0496" name="Oval 20495"/>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21" name="Rectangle 20"/>
          <p:cNvSpPr>
            <a:spLocks noChangeArrowheads="1"/>
          </p:cNvSpPr>
          <p:nvPr/>
        </p:nvSpPr>
        <p:spPr bwMode="auto">
          <a:xfrm>
            <a:off x="7315200" y="220345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Calendars help coordinate team schedules</a:t>
            </a:r>
            <a:endParaRPr lang="en-US" sz="1200" b="0">
              <a:latin typeface="Segoe" charset="0"/>
            </a:endParaRPr>
          </a:p>
        </p:txBody>
      </p:sp>
      <p:grpSp>
        <p:nvGrpSpPr>
          <p:cNvPr id="20489" name="Group 22"/>
          <p:cNvGrpSpPr>
            <a:grpSpLocks/>
          </p:cNvGrpSpPr>
          <p:nvPr/>
        </p:nvGrpSpPr>
        <p:grpSpPr bwMode="auto">
          <a:xfrm>
            <a:off x="233363" y="1441450"/>
            <a:ext cx="2781300" cy="990600"/>
            <a:chOff x="1416" y="1464"/>
            <a:chExt cx="4100" cy="908"/>
          </a:xfrm>
        </p:grpSpPr>
        <p:sp>
          <p:nvSpPr>
            <p:cNvPr id="20493" name="Rounded Rectangle 2049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0494" name="Oval 2049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26" name="Rectangle 25"/>
          <p:cNvSpPr>
            <a:spLocks noChangeArrowheads="1"/>
          </p:cNvSpPr>
          <p:nvPr/>
        </p:nvSpPr>
        <p:spPr bwMode="auto">
          <a:xfrm>
            <a:off x="280988" y="1508125"/>
            <a:ext cx="26876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Tasks, Discussions &amp; Picture Libraries are just some of the collaborative components that can be used to add capabilities to a Team Site</a:t>
            </a:r>
            <a:endParaRPr lang="en-US" sz="1200" b="0">
              <a:latin typeface="Segoe" charset="0"/>
            </a:endParaRPr>
          </a:p>
        </p:txBody>
      </p:sp>
      <p:sp>
        <p:nvSpPr>
          <p:cNvPr id="28" name="Straight Connector 27"/>
          <p:cNvSpPr>
            <a:spLocks noChangeShapeType="1"/>
          </p:cNvSpPr>
          <p:nvPr/>
        </p:nvSpPr>
        <p:spPr bwMode="auto">
          <a:xfrm flipH="1">
            <a:off x="6934200" y="2503488"/>
            <a:ext cx="642938" cy="99695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22" name="Straight Connector 21"/>
          <p:cNvSpPr>
            <a:spLocks noChangeShapeType="1"/>
          </p:cNvSpPr>
          <p:nvPr/>
        </p:nvSpPr>
        <p:spPr bwMode="auto">
          <a:xfrm>
            <a:off x="1544638" y="2428875"/>
            <a:ext cx="327025" cy="45085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Rectangle 215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1271588"/>
            <a:ext cx="6729413"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B34B41-B19D-4E0B-9CE5-FF4E138B9814}" type="slidenum">
              <a:rPr lang="en-US">
                <a:latin typeface="Segoe" charset="0"/>
              </a:rPr>
              <a:pPr eaLnBrk="1" hangingPunct="1"/>
              <a:t>17</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smtClean="0"/>
              <a:t>The Intranet Site</a:t>
            </a:r>
            <a:endParaRPr lang="en-US" smtClean="0"/>
          </a:p>
        </p:txBody>
      </p:sp>
      <p:grpSp>
        <p:nvGrpSpPr>
          <p:cNvPr id="21508" name="Group 5"/>
          <p:cNvGrpSpPr>
            <a:grpSpLocks/>
          </p:cNvGrpSpPr>
          <p:nvPr/>
        </p:nvGrpSpPr>
        <p:grpSpPr bwMode="auto">
          <a:xfrm>
            <a:off x="6988175" y="5294313"/>
            <a:ext cx="1908175" cy="1152525"/>
            <a:chOff x="1416" y="1464"/>
            <a:chExt cx="4100" cy="908"/>
          </a:xfrm>
        </p:grpSpPr>
        <p:sp>
          <p:nvSpPr>
            <p:cNvPr id="21526" name="Rounded Rectangle 21525"/>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1527" name="Oval 21526"/>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0" name="Rectangle 9"/>
          <p:cNvSpPr>
            <a:spLocks noChangeArrowheads="1"/>
          </p:cNvSpPr>
          <p:nvPr/>
        </p:nvSpPr>
        <p:spPr bwMode="auto">
          <a:xfrm>
            <a:off x="7072313" y="54483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Standard templates make it easy to create powerful portal sites for any audience.</a:t>
            </a:r>
            <a:endParaRPr lang="en-US" sz="1200" b="0">
              <a:latin typeface="Segoe" charset="0"/>
            </a:endParaRPr>
          </a:p>
        </p:txBody>
      </p:sp>
      <p:sp>
        <p:nvSpPr>
          <p:cNvPr id="11" name="Straight Connector 10"/>
          <p:cNvSpPr>
            <a:spLocks noChangeShapeType="1"/>
          </p:cNvSpPr>
          <p:nvPr/>
        </p:nvSpPr>
        <p:spPr bwMode="auto">
          <a:xfrm flipH="1" flipV="1">
            <a:off x="6369050" y="4630738"/>
            <a:ext cx="631825" cy="931862"/>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1511" name="Group 11"/>
          <p:cNvGrpSpPr>
            <a:grpSpLocks/>
          </p:cNvGrpSpPr>
          <p:nvPr/>
        </p:nvGrpSpPr>
        <p:grpSpPr bwMode="auto">
          <a:xfrm>
            <a:off x="5762625" y="511175"/>
            <a:ext cx="1908175" cy="1152525"/>
            <a:chOff x="1416" y="1464"/>
            <a:chExt cx="4100" cy="908"/>
          </a:xfrm>
        </p:grpSpPr>
        <p:sp>
          <p:nvSpPr>
            <p:cNvPr id="21524" name="Rounded Rectangle 21523"/>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1525" name="Oval 21524"/>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6" name="Rectangle 15"/>
          <p:cNvSpPr>
            <a:spLocks noChangeArrowheads="1"/>
          </p:cNvSpPr>
          <p:nvPr/>
        </p:nvSpPr>
        <p:spPr bwMode="auto">
          <a:xfrm>
            <a:off x="5810250" y="577850"/>
            <a:ext cx="1828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ASP.NET-based Master Pages provide a consistent look-and-feel and make sites easy to navigate</a:t>
            </a:r>
            <a:endParaRPr lang="en-US" sz="1200" b="0">
              <a:latin typeface="Segoe" charset="0"/>
            </a:endParaRPr>
          </a:p>
        </p:txBody>
      </p:sp>
      <p:sp>
        <p:nvSpPr>
          <p:cNvPr id="17" name="Straight Connector 16"/>
          <p:cNvSpPr>
            <a:spLocks noChangeShapeType="1"/>
          </p:cNvSpPr>
          <p:nvPr/>
        </p:nvSpPr>
        <p:spPr bwMode="auto">
          <a:xfrm flipH="1">
            <a:off x="4818063" y="1493838"/>
            <a:ext cx="957262" cy="75882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1514" name="Group 17"/>
          <p:cNvGrpSpPr>
            <a:grpSpLocks/>
          </p:cNvGrpSpPr>
          <p:nvPr/>
        </p:nvGrpSpPr>
        <p:grpSpPr bwMode="auto">
          <a:xfrm>
            <a:off x="7016750" y="2855913"/>
            <a:ext cx="1908175" cy="876300"/>
            <a:chOff x="1416" y="1464"/>
            <a:chExt cx="4100" cy="908"/>
          </a:xfrm>
        </p:grpSpPr>
        <p:sp>
          <p:nvSpPr>
            <p:cNvPr id="21522" name="Rounded Rectangle 21521"/>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1523" name="Oval 21522"/>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21" name="Rectangle 20"/>
          <p:cNvSpPr>
            <a:spLocks noChangeArrowheads="1"/>
          </p:cNvSpPr>
          <p:nvPr/>
        </p:nvSpPr>
        <p:spPr bwMode="auto">
          <a:xfrm>
            <a:off x="7077075" y="2984500"/>
            <a:ext cx="1828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 flexible site model makes site design a snap.</a:t>
            </a:r>
            <a:endParaRPr lang="en-US" sz="1200" b="0">
              <a:latin typeface="Segoe" charset="0"/>
            </a:endParaRPr>
          </a:p>
        </p:txBody>
      </p:sp>
      <p:sp>
        <p:nvSpPr>
          <p:cNvPr id="22" name="Straight Connector 21"/>
          <p:cNvSpPr>
            <a:spLocks noChangeShapeType="1"/>
          </p:cNvSpPr>
          <p:nvPr/>
        </p:nvSpPr>
        <p:spPr bwMode="auto">
          <a:xfrm flipH="1">
            <a:off x="5681663" y="3181350"/>
            <a:ext cx="1347787" cy="15716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1517" name="Group 22"/>
          <p:cNvGrpSpPr>
            <a:grpSpLocks/>
          </p:cNvGrpSpPr>
          <p:nvPr/>
        </p:nvGrpSpPr>
        <p:grpSpPr bwMode="auto">
          <a:xfrm>
            <a:off x="177800" y="5310188"/>
            <a:ext cx="2133600" cy="990600"/>
            <a:chOff x="1416" y="1464"/>
            <a:chExt cx="4100" cy="908"/>
          </a:xfrm>
        </p:grpSpPr>
        <p:sp>
          <p:nvSpPr>
            <p:cNvPr id="21520" name="Rounded Rectangle 21519"/>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1521" name="Oval 21520"/>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26" name="Rectangle 25"/>
          <p:cNvSpPr>
            <a:spLocks noChangeArrowheads="1"/>
          </p:cNvSpPr>
          <p:nvPr/>
        </p:nvSpPr>
        <p:spPr bwMode="auto">
          <a:xfrm>
            <a:off x="225425" y="5376863"/>
            <a:ext cx="2028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Web Parts, Lists and Libraries make it easy to add rich functionality to portal sites</a:t>
            </a:r>
            <a:endParaRPr lang="en-US" sz="1200" b="0">
              <a:latin typeface="Segoe" charset="0"/>
            </a:endParaRPr>
          </a:p>
        </p:txBody>
      </p:sp>
      <p:sp>
        <p:nvSpPr>
          <p:cNvPr id="27" name="Straight Connector 26"/>
          <p:cNvSpPr>
            <a:spLocks noChangeShapeType="1"/>
          </p:cNvSpPr>
          <p:nvPr/>
        </p:nvSpPr>
        <p:spPr bwMode="auto">
          <a:xfrm flipV="1">
            <a:off x="1177925" y="3767138"/>
            <a:ext cx="444500" cy="153352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Rectangle 225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1246188"/>
            <a:ext cx="6519862"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4EF60A-DFE4-4862-B4D5-6B67BB7B16DA}" type="slidenum">
              <a:rPr lang="en-US">
                <a:latin typeface="Segoe" charset="0"/>
              </a:rPr>
              <a:pPr eaLnBrk="1" hangingPunct="1"/>
              <a:t>18</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smtClean="0"/>
              <a:t>The Extranet Site</a:t>
            </a:r>
            <a:endParaRPr lang="en-US" smtClean="0"/>
          </a:p>
        </p:txBody>
      </p:sp>
      <p:grpSp>
        <p:nvGrpSpPr>
          <p:cNvPr id="22532" name="Group 5"/>
          <p:cNvGrpSpPr>
            <a:grpSpLocks/>
          </p:cNvGrpSpPr>
          <p:nvPr/>
        </p:nvGrpSpPr>
        <p:grpSpPr bwMode="auto">
          <a:xfrm>
            <a:off x="4645025" y="5857875"/>
            <a:ext cx="3098800" cy="625475"/>
            <a:chOff x="1416" y="1464"/>
            <a:chExt cx="4100" cy="908"/>
          </a:xfrm>
        </p:grpSpPr>
        <p:sp>
          <p:nvSpPr>
            <p:cNvPr id="22549" name="Rounded Rectangle 2254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2550" name="Oval 2254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9" name="Rectangle 8"/>
          <p:cNvSpPr>
            <a:spLocks noChangeArrowheads="1"/>
          </p:cNvSpPr>
          <p:nvPr/>
        </p:nvSpPr>
        <p:spPr bwMode="auto">
          <a:xfrm>
            <a:off x="4854575" y="5959475"/>
            <a:ext cx="256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Easily publish information to targeted audiences</a:t>
            </a:r>
            <a:endParaRPr lang="en-US" sz="1200" b="0">
              <a:latin typeface="Segoe" charset="0"/>
            </a:endParaRPr>
          </a:p>
        </p:txBody>
      </p:sp>
      <p:grpSp>
        <p:nvGrpSpPr>
          <p:cNvPr id="22534" name="Group 10"/>
          <p:cNvGrpSpPr>
            <a:grpSpLocks/>
          </p:cNvGrpSpPr>
          <p:nvPr/>
        </p:nvGrpSpPr>
        <p:grpSpPr bwMode="auto">
          <a:xfrm>
            <a:off x="4459288" y="423863"/>
            <a:ext cx="1908175" cy="1027112"/>
            <a:chOff x="1416" y="1464"/>
            <a:chExt cx="4100" cy="908"/>
          </a:xfrm>
        </p:grpSpPr>
        <p:sp>
          <p:nvSpPr>
            <p:cNvPr id="22547" name="Rounded Rectangle 2254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2548" name="Oval 2254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5" name="Rectangle 14"/>
          <p:cNvSpPr>
            <a:spLocks noChangeArrowheads="1"/>
          </p:cNvSpPr>
          <p:nvPr/>
        </p:nvSpPr>
        <p:spPr bwMode="auto">
          <a:xfrm>
            <a:off x="4506913" y="630238"/>
            <a:ext cx="1828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Integrated Search means important information is just a click away</a:t>
            </a:r>
            <a:endParaRPr lang="en-US" sz="1200" b="0">
              <a:latin typeface="Segoe" charset="0"/>
            </a:endParaRPr>
          </a:p>
        </p:txBody>
      </p:sp>
      <p:grpSp>
        <p:nvGrpSpPr>
          <p:cNvPr id="22536" name="Group 21"/>
          <p:cNvGrpSpPr>
            <a:grpSpLocks/>
          </p:cNvGrpSpPr>
          <p:nvPr/>
        </p:nvGrpSpPr>
        <p:grpSpPr bwMode="auto">
          <a:xfrm>
            <a:off x="188913" y="3284538"/>
            <a:ext cx="2133600" cy="990600"/>
            <a:chOff x="1416" y="1464"/>
            <a:chExt cx="4100" cy="908"/>
          </a:xfrm>
        </p:grpSpPr>
        <p:sp>
          <p:nvSpPr>
            <p:cNvPr id="22545" name="Rounded Rectangle 22544"/>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2546" name="Oval 22545"/>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5" name="Rectangle 24"/>
          <p:cNvSpPr>
            <a:spLocks noChangeArrowheads="1"/>
          </p:cNvSpPr>
          <p:nvPr/>
        </p:nvSpPr>
        <p:spPr bwMode="auto">
          <a:xfrm>
            <a:off x="236538" y="3441700"/>
            <a:ext cx="2028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Design, deploy and maintain portal sites for all aspects of your business.</a:t>
            </a:r>
            <a:endParaRPr lang="en-US" sz="1200" b="0">
              <a:latin typeface="Segoe" charset="0"/>
            </a:endParaRPr>
          </a:p>
        </p:txBody>
      </p:sp>
      <p:sp>
        <p:nvSpPr>
          <p:cNvPr id="27" name="Straight Connector 26"/>
          <p:cNvSpPr>
            <a:spLocks noChangeShapeType="1"/>
          </p:cNvSpPr>
          <p:nvPr/>
        </p:nvSpPr>
        <p:spPr bwMode="auto">
          <a:xfrm>
            <a:off x="5462588" y="1430338"/>
            <a:ext cx="230187" cy="85407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2539" name="Group 20"/>
          <p:cNvGrpSpPr>
            <a:grpSpLocks/>
          </p:cNvGrpSpPr>
          <p:nvPr/>
        </p:nvGrpSpPr>
        <p:grpSpPr bwMode="auto">
          <a:xfrm>
            <a:off x="6858000" y="3211513"/>
            <a:ext cx="1908175" cy="785812"/>
            <a:chOff x="1416" y="1464"/>
            <a:chExt cx="4100" cy="908"/>
          </a:xfrm>
        </p:grpSpPr>
        <p:sp>
          <p:nvSpPr>
            <p:cNvPr id="22543" name="Rounded Rectangle 2254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2544" name="Oval 2254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4" name="Rectangle 23"/>
          <p:cNvSpPr>
            <a:spLocks noChangeArrowheads="1"/>
          </p:cNvSpPr>
          <p:nvPr/>
        </p:nvSpPr>
        <p:spPr bwMode="auto">
          <a:xfrm>
            <a:off x="6905625" y="325755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Pluggable LDAP authentication enables the Extranet scenario</a:t>
            </a:r>
            <a:endParaRPr lang="en-US" sz="1200" b="0">
              <a:latin typeface="Segoe" charset="0"/>
            </a:endParaRPr>
          </a:p>
        </p:txBody>
      </p:sp>
      <p:sp>
        <p:nvSpPr>
          <p:cNvPr id="29" name="Straight Connector 28"/>
          <p:cNvSpPr>
            <a:spLocks noChangeShapeType="1"/>
          </p:cNvSpPr>
          <p:nvPr/>
        </p:nvSpPr>
        <p:spPr bwMode="auto">
          <a:xfrm flipV="1">
            <a:off x="1587500" y="2830513"/>
            <a:ext cx="576263" cy="45402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30" name="Straight Connector 29"/>
          <p:cNvSpPr>
            <a:spLocks noChangeShapeType="1"/>
          </p:cNvSpPr>
          <p:nvPr/>
        </p:nvSpPr>
        <p:spPr bwMode="auto">
          <a:xfrm flipH="1" flipV="1">
            <a:off x="5219700" y="4926013"/>
            <a:ext cx="939800" cy="92710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Rectangle 245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1349375"/>
            <a:ext cx="6423025"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44F183-EDEB-4D99-8181-0C2E67470742}" type="slidenum">
              <a:rPr lang="en-US">
                <a:latin typeface="Segoe" charset="0"/>
              </a:rPr>
              <a:pPr eaLnBrk="1" hangingPunct="1"/>
              <a:t>19</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smtClean="0"/>
              <a:t>Integrated Web Content Management</a:t>
            </a:r>
            <a:endParaRPr lang="en-US" smtClean="0"/>
          </a:p>
        </p:txBody>
      </p:sp>
      <p:grpSp>
        <p:nvGrpSpPr>
          <p:cNvPr id="24580" name="Group 11"/>
          <p:cNvGrpSpPr>
            <a:grpSpLocks/>
          </p:cNvGrpSpPr>
          <p:nvPr/>
        </p:nvGrpSpPr>
        <p:grpSpPr bwMode="auto">
          <a:xfrm>
            <a:off x="198438" y="1089025"/>
            <a:ext cx="1382712" cy="1316038"/>
            <a:chOff x="1416" y="1464"/>
            <a:chExt cx="4100" cy="908"/>
          </a:xfrm>
        </p:grpSpPr>
        <p:sp>
          <p:nvSpPr>
            <p:cNvPr id="24603" name="Rounded Rectangle 2460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4604" name="Oval 2460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6" name="Rectangle 15"/>
          <p:cNvSpPr>
            <a:spLocks noChangeArrowheads="1"/>
          </p:cNvSpPr>
          <p:nvPr/>
        </p:nvSpPr>
        <p:spPr bwMode="auto">
          <a:xfrm>
            <a:off x="246063" y="1249363"/>
            <a:ext cx="13525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Controlled Publishing features automate web content lifecycle</a:t>
            </a:r>
            <a:endParaRPr lang="en-US" sz="1200" b="0">
              <a:latin typeface="Segoe" charset="0"/>
            </a:endParaRPr>
          </a:p>
        </p:txBody>
      </p:sp>
      <p:grpSp>
        <p:nvGrpSpPr>
          <p:cNvPr id="24582" name="Group 18"/>
          <p:cNvGrpSpPr>
            <a:grpSpLocks/>
          </p:cNvGrpSpPr>
          <p:nvPr/>
        </p:nvGrpSpPr>
        <p:grpSpPr bwMode="auto">
          <a:xfrm>
            <a:off x="5762625" y="1000125"/>
            <a:ext cx="1908175" cy="1152525"/>
            <a:chOff x="1416" y="1464"/>
            <a:chExt cx="4100" cy="908"/>
          </a:xfrm>
        </p:grpSpPr>
        <p:sp>
          <p:nvSpPr>
            <p:cNvPr id="24601" name="Rounded Rectangle 24600"/>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4602" name="Oval 24601"/>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2" name="Rectangle 21"/>
          <p:cNvSpPr>
            <a:spLocks noChangeArrowheads="1"/>
          </p:cNvSpPr>
          <p:nvPr/>
        </p:nvSpPr>
        <p:spPr bwMode="auto">
          <a:xfrm>
            <a:off x="5810250" y="1157288"/>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Authoring templates balance the needs of the content creator and the site administrator</a:t>
            </a:r>
            <a:endParaRPr lang="en-US" sz="1200" b="0">
              <a:latin typeface="Segoe" charset="0"/>
            </a:endParaRPr>
          </a:p>
        </p:txBody>
      </p:sp>
      <p:sp>
        <p:nvSpPr>
          <p:cNvPr id="23" name="Straight Connector 22"/>
          <p:cNvSpPr>
            <a:spLocks noChangeShapeType="1"/>
          </p:cNvSpPr>
          <p:nvPr/>
        </p:nvSpPr>
        <p:spPr bwMode="auto">
          <a:xfrm>
            <a:off x="1577975" y="1800225"/>
            <a:ext cx="539750" cy="90487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4585" name="Group 23"/>
          <p:cNvGrpSpPr>
            <a:grpSpLocks/>
          </p:cNvGrpSpPr>
          <p:nvPr/>
        </p:nvGrpSpPr>
        <p:grpSpPr bwMode="auto">
          <a:xfrm>
            <a:off x="404813" y="4216400"/>
            <a:ext cx="1808162" cy="923925"/>
            <a:chOff x="1416" y="1464"/>
            <a:chExt cx="4100" cy="908"/>
          </a:xfrm>
        </p:grpSpPr>
        <p:sp>
          <p:nvSpPr>
            <p:cNvPr id="24599" name="Rounded Rectangle 2459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4600" name="Oval 2459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8" name="Rectangle 27"/>
          <p:cNvSpPr>
            <a:spLocks noChangeArrowheads="1"/>
          </p:cNvSpPr>
          <p:nvPr/>
        </p:nvSpPr>
        <p:spPr bwMode="auto">
          <a:xfrm>
            <a:off x="452438" y="4376738"/>
            <a:ext cx="17033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ASP.NET 2.0 Master Pages control site look-and-feel</a:t>
            </a:r>
            <a:endParaRPr lang="en-US" sz="1200" b="0">
              <a:latin typeface="Segoe" charset="0"/>
            </a:endParaRPr>
          </a:p>
        </p:txBody>
      </p:sp>
      <p:sp>
        <p:nvSpPr>
          <p:cNvPr id="29" name="Straight Connector 28"/>
          <p:cNvSpPr>
            <a:spLocks noChangeShapeType="1"/>
          </p:cNvSpPr>
          <p:nvPr/>
        </p:nvSpPr>
        <p:spPr bwMode="auto">
          <a:xfrm flipV="1">
            <a:off x="933450" y="3409950"/>
            <a:ext cx="657225" cy="81756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4588" name="Group 29"/>
          <p:cNvGrpSpPr>
            <a:grpSpLocks/>
          </p:cNvGrpSpPr>
          <p:nvPr/>
        </p:nvGrpSpPr>
        <p:grpSpPr bwMode="auto">
          <a:xfrm>
            <a:off x="7375525" y="2459038"/>
            <a:ext cx="1535113" cy="965200"/>
            <a:chOff x="1416" y="1464"/>
            <a:chExt cx="4100" cy="908"/>
          </a:xfrm>
        </p:grpSpPr>
        <p:sp>
          <p:nvSpPr>
            <p:cNvPr id="24597" name="Rounded Rectangle 2459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4598" name="Oval 2459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33" name="Rectangle 32"/>
          <p:cNvSpPr>
            <a:spLocks noChangeArrowheads="1"/>
          </p:cNvSpPr>
          <p:nvPr/>
        </p:nvSpPr>
        <p:spPr bwMode="auto">
          <a:xfrm>
            <a:off x="7478713" y="2522538"/>
            <a:ext cx="1320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Page Layouts define templates for content authoring</a:t>
            </a:r>
            <a:endParaRPr lang="en-US" sz="1200" b="0">
              <a:latin typeface="Segoe" charset="0"/>
            </a:endParaRPr>
          </a:p>
        </p:txBody>
      </p:sp>
      <p:sp>
        <p:nvSpPr>
          <p:cNvPr id="34" name="Straight Connector 33"/>
          <p:cNvSpPr>
            <a:spLocks noChangeShapeType="1"/>
          </p:cNvSpPr>
          <p:nvPr/>
        </p:nvSpPr>
        <p:spPr bwMode="auto">
          <a:xfrm flipH="1">
            <a:off x="6465888" y="3046413"/>
            <a:ext cx="912812" cy="67945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pic>
        <p:nvPicPr>
          <p:cNvPr id="24591" name="Rectangle 2459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4219575"/>
            <a:ext cx="3214687"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traight Connector 37"/>
          <p:cNvSpPr>
            <a:spLocks noChangeShapeType="1"/>
          </p:cNvSpPr>
          <p:nvPr/>
        </p:nvSpPr>
        <p:spPr bwMode="auto">
          <a:xfrm flipH="1">
            <a:off x="4956175" y="2078038"/>
            <a:ext cx="863600" cy="1071562"/>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4593" name="Group 6"/>
          <p:cNvGrpSpPr>
            <a:grpSpLocks/>
          </p:cNvGrpSpPr>
          <p:nvPr/>
        </p:nvGrpSpPr>
        <p:grpSpPr bwMode="auto">
          <a:xfrm>
            <a:off x="3421063" y="5464175"/>
            <a:ext cx="2484437" cy="814388"/>
            <a:chOff x="1416" y="1464"/>
            <a:chExt cx="4100" cy="908"/>
          </a:xfrm>
        </p:grpSpPr>
        <p:sp>
          <p:nvSpPr>
            <p:cNvPr id="24595" name="Rounded Rectangle 24594"/>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4596" name="Oval 24595"/>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0" name="Rectangle 9"/>
          <p:cNvSpPr>
            <a:spLocks noChangeArrowheads="1"/>
          </p:cNvSpPr>
          <p:nvPr/>
        </p:nvSpPr>
        <p:spPr bwMode="auto">
          <a:xfrm>
            <a:off x="3397250" y="5553075"/>
            <a:ext cx="24685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WYSIWYG content authoring environment makes it easy to contribute new content</a:t>
            </a:r>
            <a:endParaRPr lang="en-US" sz="1200" b="0">
              <a:latin typeface="Segoe"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1"/>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33D9E5-3CD8-4C7A-9B9F-F00A3099F84B}" type="slidenum">
              <a:rPr lang="en-US">
                <a:latin typeface="Segoe" charset="0"/>
              </a:rPr>
              <a:pPr eaLnBrk="1" hangingPunct="1"/>
              <a:t>2</a:t>
            </a:fld>
            <a:endParaRPr lang="en-US">
              <a:latin typeface="Segoe" charset="0"/>
            </a:endParaRPr>
          </a:p>
        </p:txBody>
      </p:sp>
      <p:pic>
        <p:nvPicPr>
          <p:cNvPr id="6146" name="Rectangle 6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Rectangle 61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2" name="Rectangle 3502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698500" y="2578100"/>
            <a:ext cx="794385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3" name="Rectangle 3502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invGray">
          <a:xfrm>
            <a:off x="3305175" y="3702050"/>
            <a:ext cx="305752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4" name="Rectangle 3502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invGray">
          <a:xfrm>
            <a:off x="5573713" y="4765675"/>
            <a:ext cx="26876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5" name="Rectangle 3502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invGray">
          <a:xfrm>
            <a:off x="423863" y="2730500"/>
            <a:ext cx="271303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6" name="Rectangle 3502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invGray">
          <a:xfrm>
            <a:off x="979488" y="4751388"/>
            <a:ext cx="230346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7" name="Rectangle 3502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invGray">
          <a:xfrm>
            <a:off x="6407150" y="2801938"/>
            <a:ext cx="223996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Rectangle 61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invGray">
          <a:xfrm>
            <a:off x="381000" y="228600"/>
            <a:ext cx="8382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0213"/>
                                        </p:tgtEl>
                                        <p:attrNameLst>
                                          <p:attrName>style.visibility</p:attrName>
                                        </p:attrNameLst>
                                      </p:cBhvr>
                                      <p:to>
                                        <p:strVal val="visible"/>
                                      </p:to>
                                    </p:set>
                                    <p:anim calcmode="lin" valueType="num">
                                      <p:cBhvr>
                                        <p:cTn id="7" dur="1500" fill="hold"/>
                                        <p:tgtEl>
                                          <p:spTgt spid="350213"/>
                                        </p:tgtEl>
                                        <p:attrNameLst>
                                          <p:attrName>ppt_w</p:attrName>
                                        </p:attrNameLst>
                                      </p:cBhvr>
                                      <p:tavLst>
                                        <p:tav tm="0">
                                          <p:val>
                                            <p:fltVal val="0"/>
                                          </p:val>
                                        </p:tav>
                                        <p:tav tm="100000">
                                          <p:val>
                                            <p:strVal val="#ppt_w"/>
                                          </p:val>
                                        </p:tav>
                                      </p:tavLst>
                                    </p:anim>
                                    <p:anim calcmode="lin" valueType="num">
                                      <p:cBhvr>
                                        <p:cTn id="8" dur="1500" fill="hold"/>
                                        <p:tgtEl>
                                          <p:spTgt spid="350213"/>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00"/>
                            </p:stCondLst>
                            <p:childTnLst>
                              <p:par>
                                <p:cTn id="10" presetID="10" presetClass="entr" presetSubtype="0" fill="hold" nodeType="afterEffect">
                                  <p:stCondLst>
                                    <p:cond delay="0"/>
                                  </p:stCondLst>
                                  <p:childTnLst>
                                    <p:set>
                                      <p:cBhvr>
                                        <p:cTn id="11" dur="1" fill="hold">
                                          <p:stCondLst>
                                            <p:cond delay="0"/>
                                          </p:stCondLst>
                                        </p:cTn>
                                        <p:tgtEl>
                                          <p:spTgt spid="350212"/>
                                        </p:tgtEl>
                                        <p:attrNameLst>
                                          <p:attrName>style.visibility</p:attrName>
                                        </p:attrNameLst>
                                      </p:cBhvr>
                                      <p:to>
                                        <p:strVal val="visible"/>
                                      </p:to>
                                    </p:set>
                                    <p:animEffect transition="in" filter="fade">
                                      <p:cBhvr>
                                        <p:cTn id="12" dur="500"/>
                                        <p:tgtEl>
                                          <p:spTgt spid="350212"/>
                                        </p:tgtEl>
                                      </p:cBhvr>
                                    </p:animEffect>
                                  </p:childTnLst>
                                </p:cTn>
                              </p:par>
                            </p:childTnLst>
                          </p:cTn>
                        </p:par>
                        <p:par>
                          <p:cTn id="13" fill="hold" nodeType="afterGroup">
                            <p:stCondLst>
                              <p:cond delay="2000"/>
                            </p:stCondLst>
                            <p:childTnLst>
                              <p:par>
                                <p:cTn id="14" presetID="23" presetClass="entr" presetSubtype="16" fill="hold" nodeType="afterEffect">
                                  <p:stCondLst>
                                    <p:cond delay="0"/>
                                  </p:stCondLst>
                                  <p:childTnLst>
                                    <p:set>
                                      <p:cBhvr>
                                        <p:cTn id="15" dur="1" fill="hold">
                                          <p:stCondLst>
                                            <p:cond delay="0"/>
                                          </p:stCondLst>
                                        </p:cTn>
                                        <p:tgtEl>
                                          <p:spTgt spid="350215"/>
                                        </p:tgtEl>
                                        <p:attrNameLst>
                                          <p:attrName>style.visibility</p:attrName>
                                        </p:attrNameLst>
                                      </p:cBhvr>
                                      <p:to>
                                        <p:strVal val="visible"/>
                                      </p:to>
                                    </p:set>
                                    <p:anim calcmode="lin" valueType="num">
                                      <p:cBhvr>
                                        <p:cTn id="16" dur="1500" fill="hold"/>
                                        <p:tgtEl>
                                          <p:spTgt spid="350215"/>
                                        </p:tgtEl>
                                        <p:attrNameLst>
                                          <p:attrName>ppt_w</p:attrName>
                                        </p:attrNameLst>
                                      </p:cBhvr>
                                      <p:tavLst>
                                        <p:tav tm="0">
                                          <p:val>
                                            <p:fltVal val="0"/>
                                          </p:val>
                                        </p:tav>
                                        <p:tav tm="100000">
                                          <p:val>
                                            <p:strVal val="#ppt_w"/>
                                          </p:val>
                                        </p:tav>
                                      </p:tavLst>
                                    </p:anim>
                                    <p:anim calcmode="lin" valueType="num">
                                      <p:cBhvr>
                                        <p:cTn id="17" dur="1500" fill="hold"/>
                                        <p:tgtEl>
                                          <p:spTgt spid="350215"/>
                                        </p:tgtEl>
                                        <p:attrNameLst>
                                          <p:attrName>ppt_h</p:attrName>
                                        </p:attrNameLst>
                                      </p:cBhvr>
                                      <p:tavLst>
                                        <p:tav tm="0">
                                          <p:val>
                                            <p:fltVal val="0"/>
                                          </p:val>
                                        </p:tav>
                                        <p:tav tm="100000">
                                          <p:val>
                                            <p:strVal val="#ppt_h"/>
                                          </p:val>
                                        </p:tav>
                                      </p:tavLst>
                                    </p:anim>
                                  </p:childTnLst>
                                </p:cTn>
                              </p:par>
                              <p:par>
                                <p:cTn id="18" presetID="0" presetClass="path" presetSubtype="0" accel="50000" decel="50000" fill="hold" nodeType="withEffect">
                                  <p:stCondLst>
                                    <p:cond delay="0"/>
                                  </p:stCondLst>
                                  <p:childTnLst>
                                    <p:animMotion origin="layout" path="M 0.30694 0.11851 L 1.94444E-6 4.81481E-6 " pathEditMode="relative" rAng="0" ptsTypes="AA">
                                      <p:cBhvr>
                                        <p:cTn id="19" dur="1500" fill="hold"/>
                                        <p:tgtEl>
                                          <p:spTgt spid="350215"/>
                                        </p:tgtEl>
                                        <p:attrNameLst>
                                          <p:attrName>ppt_x</p:attrName>
                                          <p:attrName>ppt_y</p:attrName>
                                        </p:attrNameLst>
                                      </p:cBhvr>
                                      <p:rCtr x="-15300" y="-5900"/>
                                    </p:animMotion>
                                  </p:childTnLst>
                                </p:cTn>
                              </p:par>
                              <p:par>
                                <p:cTn id="20" presetID="23" presetClass="entr" presetSubtype="16" fill="hold" nodeType="withEffect">
                                  <p:stCondLst>
                                    <p:cond delay="700"/>
                                  </p:stCondLst>
                                  <p:childTnLst>
                                    <p:set>
                                      <p:cBhvr>
                                        <p:cTn id="21" dur="1" fill="hold">
                                          <p:stCondLst>
                                            <p:cond delay="0"/>
                                          </p:stCondLst>
                                        </p:cTn>
                                        <p:tgtEl>
                                          <p:spTgt spid="350216"/>
                                        </p:tgtEl>
                                        <p:attrNameLst>
                                          <p:attrName>style.visibility</p:attrName>
                                        </p:attrNameLst>
                                      </p:cBhvr>
                                      <p:to>
                                        <p:strVal val="visible"/>
                                      </p:to>
                                    </p:set>
                                    <p:anim calcmode="lin" valueType="num">
                                      <p:cBhvr>
                                        <p:cTn id="22" dur="1500" fill="hold"/>
                                        <p:tgtEl>
                                          <p:spTgt spid="350216"/>
                                        </p:tgtEl>
                                        <p:attrNameLst>
                                          <p:attrName>ppt_w</p:attrName>
                                        </p:attrNameLst>
                                      </p:cBhvr>
                                      <p:tavLst>
                                        <p:tav tm="0">
                                          <p:val>
                                            <p:fltVal val="0"/>
                                          </p:val>
                                        </p:tav>
                                        <p:tav tm="100000">
                                          <p:val>
                                            <p:strVal val="#ppt_w"/>
                                          </p:val>
                                        </p:tav>
                                      </p:tavLst>
                                    </p:anim>
                                    <p:anim calcmode="lin" valueType="num">
                                      <p:cBhvr>
                                        <p:cTn id="23" dur="1500" fill="hold"/>
                                        <p:tgtEl>
                                          <p:spTgt spid="350216"/>
                                        </p:tgtEl>
                                        <p:attrNameLst>
                                          <p:attrName>ppt_h</p:attrName>
                                        </p:attrNameLst>
                                      </p:cBhvr>
                                      <p:tavLst>
                                        <p:tav tm="0">
                                          <p:val>
                                            <p:fltVal val="0"/>
                                          </p:val>
                                        </p:tav>
                                        <p:tav tm="100000">
                                          <p:val>
                                            <p:strVal val="#ppt_h"/>
                                          </p:val>
                                        </p:tav>
                                      </p:tavLst>
                                    </p:anim>
                                  </p:childTnLst>
                                </p:cTn>
                              </p:par>
                              <p:par>
                                <p:cTn id="24" presetID="0" presetClass="path" presetSubtype="0" accel="50000" decel="50000" fill="hold" nodeType="withEffect">
                                  <p:stCondLst>
                                    <p:cond delay="700"/>
                                  </p:stCondLst>
                                  <p:childTnLst>
                                    <p:animMotion origin="layout" path="M 0.27222 -0.1463 L 3.88889E-6 2.96296E-6 " pathEditMode="relative" rAng="0" ptsTypes="AA">
                                      <p:cBhvr>
                                        <p:cTn id="25" dur="1500" fill="hold"/>
                                        <p:tgtEl>
                                          <p:spTgt spid="350216"/>
                                        </p:tgtEl>
                                        <p:attrNameLst>
                                          <p:attrName>ppt_x</p:attrName>
                                          <p:attrName>ppt_y</p:attrName>
                                        </p:attrNameLst>
                                      </p:cBhvr>
                                      <p:rCtr x="-13600" y="7300"/>
                                    </p:animMotion>
                                  </p:childTnLst>
                                </p:cTn>
                              </p:par>
                              <p:par>
                                <p:cTn id="26" presetID="23" presetClass="entr" presetSubtype="16" fill="hold" nodeType="withEffect">
                                  <p:stCondLst>
                                    <p:cond delay="1400"/>
                                  </p:stCondLst>
                                  <p:childTnLst>
                                    <p:set>
                                      <p:cBhvr>
                                        <p:cTn id="27" dur="1" fill="hold">
                                          <p:stCondLst>
                                            <p:cond delay="0"/>
                                          </p:stCondLst>
                                        </p:cTn>
                                        <p:tgtEl>
                                          <p:spTgt spid="350214"/>
                                        </p:tgtEl>
                                        <p:attrNameLst>
                                          <p:attrName>style.visibility</p:attrName>
                                        </p:attrNameLst>
                                      </p:cBhvr>
                                      <p:to>
                                        <p:strVal val="visible"/>
                                      </p:to>
                                    </p:set>
                                    <p:anim calcmode="lin" valueType="num">
                                      <p:cBhvr>
                                        <p:cTn id="28" dur="1500" fill="hold"/>
                                        <p:tgtEl>
                                          <p:spTgt spid="350214"/>
                                        </p:tgtEl>
                                        <p:attrNameLst>
                                          <p:attrName>ppt_w</p:attrName>
                                        </p:attrNameLst>
                                      </p:cBhvr>
                                      <p:tavLst>
                                        <p:tav tm="0">
                                          <p:val>
                                            <p:fltVal val="0"/>
                                          </p:val>
                                        </p:tav>
                                        <p:tav tm="100000">
                                          <p:val>
                                            <p:strVal val="#ppt_w"/>
                                          </p:val>
                                        </p:tav>
                                      </p:tavLst>
                                    </p:anim>
                                    <p:anim calcmode="lin" valueType="num">
                                      <p:cBhvr>
                                        <p:cTn id="29" dur="1500" fill="hold"/>
                                        <p:tgtEl>
                                          <p:spTgt spid="350214"/>
                                        </p:tgtEl>
                                        <p:attrNameLst>
                                          <p:attrName>ppt_h</p:attrName>
                                        </p:attrNameLst>
                                      </p:cBhvr>
                                      <p:tavLst>
                                        <p:tav tm="0">
                                          <p:val>
                                            <p:fltVal val="0"/>
                                          </p:val>
                                        </p:tav>
                                        <p:tav tm="100000">
                                          <p:val>
                                            <p:strVal val="#ppt_h"/>
                                          </p:val>
                                        </p:tav>
                                      </p:tavLst>
                                    </p:anim>
                                  </p:childTnLst>
                                </p:cTn>
                              </p:par>
                              <p:par>
                                <p:cTn id="30" presetID="0" presetClass="path" presetSubtype="0" accel="50000" decel="50000" fill="hold" nodeType="withEffect">
                                  <p:stCondLst>
                                    <p:cond delay="1400"/>
                                  </p:stCondLst>
                                  <p:childTnLst>
                                    <p:animMotion origin="layout" path="M -0.25139 -0.14444 L 2.77778E-7 4.44444E-6 " pathEditMode="relative" ptsTypes="AA">
                                      <p:cBhvr>
                                        <p:cTn id="31" dur="1500" fill="hold"/>
                                        <p:tgtEl>
                                          <p:spTgt spid="350214"/>
                                        </p:tgtEl>
                                        <p:attrNameLst>
                                          <p:attrName>ppt_x</p:attrName>
                                          <p:attrName>ppt_y</p:attrName>
                                        </p:attrNameLst>
                                      </p:cBhvr>
                                    </p:animMotion>
                                  </p:childTnLst>
                                </p:cTn>
                              </p:par>
                              <p:par>
                                <p:cTn id="32" presetID="23" presetClass="entr" presetSubtype="16" fill="hold" nodeType="withEffect">
                                  <p:stCondLst>
                                    <p:cond delay="2200"/>
                                  </p:stCondLst>
                                  <p:childTnLst>
                                    <p:set>
                                      <p:cBhvr>
                                        <p:cTn id="33" dur="1" fill="hold">
                                          <p:stCondLst>
                                            <p:cond delay="0"/>
                                          </p:stCondLst>
                                        </p:cTn>
                                        <p:tgtEl>
                                          <p:spTgt spid="350217"/>
                                        </p:tgtEl>
                                        <p:attrNameLst>
                                          <p:attrName>style.visibility</p:attrName>
                                        </p:attrNameLst>
                                      </p:cBhvr>
                                      <p:to>
                                        <p:strVal val="visible"/>
                                      </p:to>
                                    </p:set>
                                    <p:anim calcmode="lin" valueType="num">
                                      <p:cBhvr>
                                        <p:cTn id="34" dur="1500" fill="hold"/>
                                        <p:tgtEl>
                                          <p:spTgt spid="350217"/>
                                        </p:tgtEl>
                                        <p:attrNameLst>
                                          <p:attrName>ppt_w</p:attrName>
                                        </p:attrNameLst>
                                      </p:cBhvr>
                                      <p:tavLst>
                                        <p:tav tm="0">
                                          <p:val>
                                            <p:fltVal val="0"/>
                                          </p:val>
                                        </p:tav>
                                        <p:tav tm="100000">
                                          <p:val>
                                            <p:strVal val="#ppt_w"/>
                                          </p:val>
                                        </p:tav>
                                      </p:tavLst>
                                    </p:anim>
                                    <p:anim calcmode="lin" valueType="num">
                                      <p:cBhvr>
                                        <p:cTn id="35" dur="1500" fill="hold"/>
                                        <p:tgtEl>
                                          <p:spTgt spid="350217"/>
                                        </p:tgtEl>
                                        <p:attrNameLst>
                                          <p:attrName>ppt_h</p:attrName>
                                        </p:attrNameLst>
                                      </p:cBhvr>
                                      <p:tavLst>
                                        <p:tav tm="0">
                                          <p:val>
                                            <p:fltVal val="0"/>
                                          </p:val>
                                        </p:tav>
                                        <p:tav tm="100000">
                                          <p:val>
                                            <p:strVal val="#ppt_h"/>
                                          </p:val>
                                        </p:tav>
                                      </p:tavLst>
                                    </p:anim>
                                  </p:childTnLst>
                                </p:cTn>
                              </p:par>
                              <p:par>
                                <p:cTn id="36" presetID="0" presetClass="path" presetSubtype="0" accel="50000" decel="50000" fill="hold" nodeType="withEffect">
                                  <p:stCondLst>
                                    <p:cond delay="2200"/>
                                  </p:stCondLst>
                                  <p:childTnLst>
                                    <p:animMotion origin="layout" path="M -0.31753 0.14629 L 0.00052 2.22222E-6 " pathEditMode="relative" ptsTypes="AA">
                                      <p:cBhvr>
                                        <p:cTn id="37" dur="1500" fill="hold"/>
                                        <p:tgtEl>
                                          <p:spTgt spid="3502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a:spLocks noGrp="1"/>
          </p:cNvSpPr>
          <p:nvPr>
            <p:ph type="title"/>
          </p:nvPr>
        </p:nvSpPr>
        <p:spPr>
          <a:noFill/>
        </p:spPr>
        <p:txBody>
          <a:bodyPr/>
          <a:lstStyle/>
          <a:p>
            <a:r>
              <a:rPr lang="en-US" sz="3800" smtClean="0"/>
              <a:t>Site Directory</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C94C3C-63F9-4C53-819F-62A924A4E607}" type="slidenum">
              <a:rPr lang="en-US">
                <a:latin typeface="Segoe" charset="0"/>
              </a:rPr>
              <a:pPr eaLnBrk="1" hangingPunct="1"/>
              <a:t>20</a:t>
            </a:fld>
            <a:endParaRPr lang="en-US">
              <a:latin typeface="Segoe" charset="0"/>
            </a:endParaRPr>
          </a:p>
        </p:txBody>
      </p:sp>
      <p:pic>
        <p:nvPicPr>
          <p:cNvPr id="25603" name="Rectangle 2560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1408113"/>
            <a:ext cx="623728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5"/>
          <p:cNvGrpSpPr>
            <a:grpSpLocks/>
          </p:cNvGrpSpPr>
          <p:nvPr/>
        </p:nvGrpSpPr>
        <p:grpSpPr bwMode="auto">
          <a:xfrm>
            <a:off x="1143000" y="4333875"/>
            <a:ext cx="1908175" cy="850900"/>
            <a:chOff x="1416" y="1464"/>
            <a:chExt cx="4100" cy="908"/>
          </a:xfrm>
        </p:grpSpPr>
        <p:sp>
          <p:nvSpPr>
            <p:cNvPr id="25611" name="Rounded Rectangle 25610"/>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5612" name="Oval 25611"/>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9" name="Rectangle 8"/>
          <p:cNvSpPr>
            <a:spLocks noChangeArrowheads="1"/>
          </p:cNvSpPr>
          <p:nvPr/>
        </p:nvSpPr>
        <p:spPr bwMode="auto">
          <a:xfrm>
            <a:off x="1203325" y="4441825"/>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The site directory auto-creates a site map for a portal site</a:t>
            </a:r>
            <a:endParaRPr lang="en-US" sz="1200" b="0">
              <a:latin typeface="Segoe" charset="0"/>
            </a:endParaRPr>
          </a:p>
        </p:txBody>
      </p:sp>
      <p:sp>
        <p:nvSpPr>
          <p:cNvPr id="10" name="Straight Connector 9"/>
          <p:cNvSpPr>
            <a:spLocks noChangeShapeType="1"/>
          </p:cNvSpPr>
          <p:nvPr/>
        </p:nvSpPr>
        <p:spPr bwMode="auto">
          <a:xfrm flipV="1">
            <a:off x="2311400" y="3797300"/>
            <a:ext cx="595313" cy="52705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5607" name="Group 10"/>
          <p:cNvGrpSpPr>
            <a:grpSpLocks/>
          </p:cNvGrpSpPr>
          <p:nvPr/>
        </p:nvGrpSpPr>
        <p:grpSpPr bwMode="auto">
          <a:xfrm>
            <a:off x="6583363" y="1023938"/>
            <a:ext cx="1908175" cy="1152525"/>
            <a:chOff x="1416" y="1464"/>
            <a:chExt cx="4100" cy="908"/>
          </a:xfrm>
        </p:grpSpPr>
        <p:sp>
          <p:nvSpPr>
            <p:cNvPr id="25609" name="Rounded Rectangle 2560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5610" name="Oval 2560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4" name="Rectangle 13"/>
          <p:cNvSpPr>
            <a:spLocks noChangeArrowheads="1"/>
          </p:cNvSpPr>
          <p:nvPr/>
        </p:nvSpPr>
        <p:spPr bwMode="auto">
          <a:xfrm>
            <a:off x="6667500" y="1177925"/>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The site directory scans for broken links, locating changed or deleted links to external content</a:t>
            </a:r>
            <a:endParaRPr lang="en-US" sz="1200" b="0">
              <a:latin typeface="Segoe"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Rectangle 266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1450" y="1265238"/>
            <a:ext cx="6507163"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7BAA0D-5EA6-418F-92C5-35827E9AD259}" type="slidenum">
              <a:rPr lang="en-US">
                <a:latin typeface="Segoe" charset="0"/>
              </a:rPr>
              <a:pPr eaLnBrk="1" hangingPunct="1"/>
              <a:t>21</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smtClean="0"/>
              <a:t>Lists</a:t>
            </a:r>
            <a:endParaRPr lang="en-US" smtClean="0"/>
          </a:p>
        </p:txBody>
      </p:sp>
      <p:grpSp>
        <p:nvGrpSpPr>
          <p:cNvPr id="26628" name="Group 5"/>
          <p:cNvGrpSpPr>
            <a:grpSpLocks/>
          </p:cNvGrpSpPr>
          <p:nvPr/>
        </p:nvGrpSpPr>
        <p:grpSpPr bwMode="auto">
          <a:xfrm>
            <a:off x="2228850" y="5381625"/>
            <a:ext cx="1863725" cy="784225"/>
            <a:chOff x="1416" y="1464"/>
            <a:chExt cx="4100" cy="908"/>
          </a:xfrm>
        </p:grpSpPr>
        <p:sp>
          <p:nvSpPr>
            <p:cNvPr id="26641" name="Rounded Rectangle 26640"/>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6642" name="Oval 26641"/>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9" name="Rectangle 8"/>
          <p:cNvSpPr>
            <a:spLocks noChangeArrowheads="1"/>
          </p:cNvSpPr>
          <p:nvPr/>
        </p:nvSpPr>
        <p:spPr bwMode="auto">
          <a:xfrm>
            <a:off x="2247900" y="5445125"/>
            <a:ext cx="1819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 SharePoint list is a basic building block for sites and applications</a:t>
            </a:r>
            <a:endParaRPr lang="en-US" sz="1200" b="0">
              <a:latin typeface="Segoe" charset="0"/>
            </a:endParaRPr>
          </a:p>
        </p:txBody>
      </p:sp>
      <p:sp>
        <p:nvSpPr>
          <p:cNvPr id="10" name="Straight Connector 9"/>
          <p:cNvSpPr>
            <a:spLocks noChangeShapeType="1"/>
          </p:cNvSpPr>
          <p:nvPr/>
        </p:nvSpPr>
        <p:spPr bwMode="auto">
          <a:xfrm flipV="1">
            <a:off x="3049588" y="4760913"/>
            <a:ext cx="295275" cy="604837"/>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6631" name="Group 10"/>
          <p:cNvGrpSpPr>
            <a:grpSpLocks/>
          </p:cNvGrpSpPr>
          <p:nvPr/>
        </p:nvGrpSpPr>
        <p:grpSpPr bwMode="auto">
          <a:xfrm>
            <a:off x="6130925" y="1158875"/>
            <a:ext cx="1779588" cy="965200"/>
            <a:chOff x="1416" y="1464"/>
            <a:chExt cx="4100" cy="908"/>
          </a:xfrm>
        </p:grpSpPr>
        <p:sp>
          <p:nvSpPr>
            <p:cNvPr id="26639" name="Rounded Rectangle 2663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6640" name="Oval 2663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5" name="Rectangle 14"/>
          <p:cNvSpPr>
            <a:spLocks noChangeArrowheads="1"/>
          </p:cNvSpPr>
          <p:nvPr/>
        </p:nvSpPr>
        <p:spPr bwMode="auto">
          <a:xfrm>
            <a:off x="6138863" y="1222375"/>
            <a:ext cx="1746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Lists can be taken offline with the Microsoft Outlook client</a:t>
            </a:r>
            <a:endParaRPr lang="en-US" sz="1200" b="0">
              <a:latin typeface="Segoe" charset="0"/>
            </a:endParaRPr>
          </a:p>
        </p:txBody>
      </p:sp>
      <p:sp>
        <p:nvSpPr>
          <p:cNvPr id="16" name="Straight Connector 15"/>
          <p:cNvSpPr>
            <a:spLocks noChangeShapeType="1"/>
          </p:cNvSpPr>
          <p:nvPr/>
        </p:nvSpPr>
        <p:spPr bwMode="auto">
          <a:xfrm flipH="1">
            <a:off x="5854700" y="2100263"/>
            <a:ext cx="703263" cy="95567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6634" name="Group 16"/>
          <p:cNvGrpSpPr>
            <a:grpSpLocks/>
          </p:cNvGrpSpPr>
          <p:nvPr/>
        </p:nvGrpSpPr>
        <p:grpSpPr bwMode="auto">
          <a:xfrm>
            <a:off x="5524500" y="4487863"/>
            <a:ext cx="1535113" cy="571500"/>
            <a:chOff x="1416" y="1464"/>
            <a:chExt cx="4100" cy="908"/>
          </a:xfrm>
        </p:grpSpPr>
        <p:sp>
          <p:nvSpPr>
            <p:cNvPr id="26637" name="Rounded Rectangle 2663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6638" name="Oval 2663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0" name="Rectangle 19"/>
          <p:cNvSpPr>
            <a:spLocks noChangeArrowheads="1"/>
          </p:cNvSpPr>
          <p:nvPr/>
        </p:nvSpPr>
        <p:spPr bwMode="auto">
          <a:xfrm>
            <a:off x="5532438" y="4551363"/>
            <a:ext cx="1512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All lists are RSS enabled</a:t>
            </a:r>
            <a:endParaRPr lang="en-US" sz="1200" b="0">
              <a:latin typeface="Segoe" charset="0"/>
            </a:endParaRPr>
          </a:p>
        </p:txBody>
      </p:sp>
      <p:sp>
        <p:nvSpPr>
          <p:cNvPr id="21" name="Straight Connector 20"/>
          <p:cNvSpPr>
            <a:spLocks noChangeShapeType="1"/>
          </p:cNvSpPr>
          <p:nvPr/>
        </p:nvSpPr>
        <p:spPr bwMode="auto">
          <a:xfrm flipH="1" flipV="1">
            <a:off x="5662613" y="3868738"/>
            <a:ext cx="682625" cy="604837"/>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Rectangle 2764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2688" y="1185863"/>
            <a:ext cx="69786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4724DD-259F-41B3-9D7E-B5C3F0B59B67}" type="slidenum">
              <a:rPr lang="en-US">
                <a:latin typeface="Segoe" charset="0"/>
              </a:rPr>
              <a:pPr eaLnBrk="1" hangingPunct="1"/>
              <a:t>22</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smtClean="0"/>
              <a:t>Document Libraries</a:t>
            </a:r>
            <a:endParaRPr lang="en-US" smtClean="0"/>
          </a:p>
        </p:txBody>
      </p:sp>
      <p:grpSp>
        <p:nvGrpSpPr>
          <p:cNvPr id="27652" name="Group 5"/>
          <p:cNvGrpSpPr>
            <a:grpSpLocks/>
          </p:cNvGrpSpPr>
          <p:nvPr/>
        </p:nvGrpSpPr>
        <p:grpSpPr bwMode="auto">
          <a:xfrm>
            <a:off x="1649413" y="4281488"/>
            <a:ext cx="2535237" cy="819150"/>
            <a:chOff x="1416" y="1464"/>
            <a:chExt cx="4100" cy="908"/>
          </a:xfrm>
        </p:grpSpPr>
        <p:sp>
          <p:nvSpPr>
            <p:cNvPr id="27665" name="Rounded Rectangle 27664"/>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7666" name="Oval 27665"/>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9" name="Rectangle 8"/>
          <p:cNvSpPr>
            <a:spLocks noChangeArrowheads="1"/>
          </p:cNvSpPr>
          <p:nvPr/>
        </p:nvSpPr>
        <p:spPr bwMode="auto">
          <a:xfrm>
            <a:off x="1668463" y="4344988"/>
            <a:ext cx="2444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 SharePoint Document Library provides powerful tools for managing document metadata</a:t>
            </a:r>
            <a:endParaRPr lang="en-US" sz="1200" b="0">
              <a:latin typeface="Segoe" charset="0"/>
            </a:endParaRPr>
          </a:p>
        </p:txBody>
      </p:sp>
      <p:sp>
        <p:nvSpPr>
          <p:cNvPr id="10" name="Straight Connector 9"/>
          <p:cNvSpPr>
            <a:spLocks noChangeShapeType="1"/>
          </p:cNvSpPr>
          <p:nvPr/>
        </p:nvSpPr>
        <p:spPr bwMode="auto">
          <a:xfrm flipV="1">
            <a:off x="2470150" y="3660775"/>
            <a:ext cx="295275" cy="604838"/>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7655" name="Group 10"/>
          <p:cNvGrpSpPr>
            <a:grpSpLocks/>
          </p:cNvGrpSpPr>
          <p:nvPr/>
        </p:nvGrpSpPr>
        <p:grpSpPr bwMode="auto">
          <a:xfrm>
            <a:off x="6130925" y="1158875"/>
            <a:ext cx="1779588" cy="965200"/>
            <a:chOff x="1416" y="1464"/>
            <a:chExt cx="4100" cy="908"/>
          </a:xfrm>
        </p:grpSpPr>
        <p:sp>
          <p:nvSpPr>
            <p:cNvPr id="27663" name="Rounded Rectangle 2766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7664" name="Oval 2766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5" name="Rectangle 14"/>
          <p:cNvSpPr>
            <a:spLocks noChangeArrowheads="1"/>
          </p:cNvSpPr>
          <p:nvPr/>
        </p:nvSpPr>
        <p:spPr bwMode="auto">
          <a:xfrm>
            <a:off x="6138863" y="1222375"/>
            <a:ext cx="1746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Document Libraries can be taken offline with the Microsoft Outlook client</a:t>
            </a:r>
            <a:endParaRPr lang="en-US" sz="1200" b="0">
              <a:latin typeface="Segoe" charset="0"/>
            </a:endParaRPr>
          </a:p>
        </p:txBody>
      </p:sp>
      <p:sp>
        <p:nvSpPr>
          <p:cNvPr id="16" name="Straight Connector 15"/>
          <p:cNvSpPr>
            <a:spLocks noChangeShapeType="1"/>
          </p:cNvSpPr>
          <p:nvPr/>
        </p:nvSpPr>
        <p:spPr bwMode="auto">
          <a:xfrm flipH="1">
            <a:off x="5854700" y="2100263"/>
            <a:ext cx="703263" cy="95567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7658" name="Group 16"/>
          <p:cNvGrpSpPr>
            <a:grpSpLocks/>
          </p:cNvGrpSpPr>
          <p:nvPr/>
        </p:nvGrpSpPr>
        <p:grpSpPr bwMode="auto">
          <a:xfrm>
            <a:off x="5524500" y="4487863"/>
            <a:ext cx="1535113" cy="768350"/>
            <a:chOff x="1416" y="1464"/>
            <a:chExt cx="4100" cy="908"/>
          </a:xfrm>
        </p:grpSpPr>
        <p:sp>
          <p:nvSpPr>
            <p:cNvPr id="27661" name="Rounded Rectangle 27660"/>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27662" name="Oval 27661"/>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0" name="Rectangle 19"/>
          <p:cNvSpPr>
            <a:spLocks noChangeArrowheads="1"/>
          </p:cNvSpPr>
          <p:nvPr/>
        </p:nvSpPr>
        <p:spPr bwMode="auto">
          <a:xfrm>
            <a:off x="5532438" y="4551363"/>
            <a:ext cx="1512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All Document Libraries are RSS enabled</a:t>
            </a:r>
            <a:endParaRPr lang="en-US" sz="1200" b="0">
              <a:latin typeface="Segoe" charset="0"/>
            </a:endParaRPr>
          </a:p>
        </p:txBody>
      </p:sp>
      <p:sp>
        <p:nvSpPr>
          <p:cNvPr id="21" name="Straight Connector 20"/>
          <p:cNvSpPr>
            <a:spLocks noChangeShapeType="1"/>
          </p:cNvSpPr>
          <p:nvPr/>
        </p:nvSpPr>
        <p:spPr bwMode="auto">
          <a:xfrm flipH="1" flipV="1">
            <a:off x="5662613" y="3868738"/>
            <a:ext cx="682625" cy="604837"/>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a:spLocks noGrp="1"/>
          </p:cNvSpPr>
          <p:nvPr>
            <p:ph type="title"/>
          </p:nvPr>
        </p:nvSpPr>
        <p:spPr>
          <a:noFill/>
        </p:spPr>
        <p:txBody>
          <a:bodyPr/>
          <a:lstStyle/>
          <a:p>
            <a:r>
              <a:rPr lang="en-US" sz="3800" smtClean="0"/>
              <a:t>Document Library Settings</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C12A2A-79C3-4A98-93A2-EAB418A0454C}" type="slidenum">
              <a:rPr lang="en-US">
                <a:latin typeface="Segoe" charset="0"/>
              </a:rPr>
              <a:pPr eaLnBrk="1" hangingPunct="1"/>
              <a:t>23</a:t>
            </a:fld>
            <a:endParaRPr lang="en-US">
              <a:latin typeface="Segoe" charset="0"/>
            </a:endParaRPr>
          </a:p>
        </p:txBody>
      </p:sp>
      <p:pic>
        <p:nvPicPr>
          <p:cNvPr id="28675" name="Rectangle 286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8563" y="1289050"/>
            <a:ext cx="665797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5"/>
          <p:cNvGrpSpPr>
            <a:grpSpLocks/>
          </p:cNvGrpSpPr>
          <p:nvPr/>
        </p:nvGrpSpPr>
        <p:grpSpPr bwMode="auto">
          <a:xfrm>
            <a:off x="344488" y="1138238"/>
            <a:ext cx="1908175" cy="1152525"/>
            <a:chOff x="1416" y="1464"/>
            <a:chExt cx="4100" cy="908"/>
          </a:xfrm>
        </p:grpSpPr>
        <p:sp>
          <p:nvSpPr>
            <p:cNvPr id="28689" name="Rounded Rectangle 2868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8690" name="Oval 2868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9" name="Rectangle 8"/>
          <p:cNvSpPr>
            <a:spLocks noChangeArrowheads="1"/>
          </p:cNvSpPr>
          <p:nvPr/>
        </p:nvSpPr>
        <p:spPr bwMode="auto">
          <a:xfrm>
            <a:off x="428625" y="1292225"/>
            <a:ext cx="182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General Settings include features for managing document versioning and metadata</a:t>
            </a:r>
            <a:endParaRPr lang="en-US" sz="1200" b="0">
              <a:latin typeface="Segoe" charset="0"/>
            </a:endParaRPr>
          </a:p>
        </p:txBody>
      </p:sp>
      <p:sp>
        <p:nvSpPr>
          <p:cNvPr id="10" name="Straight Connector 9"/>
          <p:cNvSpPr>
            <a:spLocks noChangeShapeType="1"/>
          </p:cNvSpPr>
          <p:nvPr/>
        </p:nvSpPr>
        <p:spPr bwMode="auto">
          <a:xfrm>
            <a:off x="1352550" y="2274888"/>
            <a:ext cx="542925" cy="481012"/>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8679" name="Group 10"/>
          <p:cNvGrpSpPr>
            <a:grpSpLocks/>
          </p:cNvGrpSpPr>
          <p:nvPr/>
        </p:nvGrpSpPr>
        <p:grpSpPr bwMode="auto">
          <a:xfrm>
            <a:off x="7023100" y="2284413"/>
            <a:ext cx="1908175" cy="1152525"/>
            <a:chOff x="1416" y="1464"/>
            <a:chExt cx="4100" cy="908"/>
          </a:xfrm>
        </p:grpSpPr>
        <p:sp>
          <p:nvSpPr>
            <p:cNvPr id="28687" name="Rounded Rectangle 2868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8688" name="Oval 2868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4" name="Rectangle 13"/>
          <p:cNvSpPr>
            <a:spLocks noChangeArrowheads="1"/>
          </p:cNvSpPr>
          <p:nvPr/>
        </p:nvSpPr>
        <p:spPr bwMode="auto">
          <a:xfrm>
            <a:off x="7107238" y="2438400"/>
            <a:ext cx="182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Content Types define document types and associated metadata, workflows and actions</a:t>
            </a:r>
            <a:endParaRPr lang="en-US" sz="1200" b="0">
              <a:latin typeface="Segoe" charset="0"/>
            </a:endParaRPr>
          </a:p>
        </p:txBody>
      </p:sp>
      <p:sp>
        <p:nvSpPr>
          <p:cNvPr id="15" name="Straight Connector 14"/>
          <p:cNvSpPr>
            <a:spLocks noChangeShapeType="1"/>
          </p:cNvSpPr>
          <p:nvPr/>
        </p:nvSpPr>
        <p:spPr bwMode="auto">
          <a:xfrm flipH="1">
            <a:off x="5524500" y="2819400"/>
            <a:ext cx="1511300" cy="87312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8682" name="Group 15"/>
          <p:cNvGrpSpPr>
            <a:grpSpLocks/>
          </p:cNvGrpSpPr>
          <p:nvPr/>
        </p:nvGrpSpPr>
        <p:grpSpPr bwMode="auto">
          <a:xfrm>
            <a:off x="5310188" y="5514975"/>
            <a:ext cx="1908175" cy="746125"/>
            <a:chOff x="1416" y="1464"/>
            <a:chExt cx="4100" cy="908"/>
          </a:xfrm>
        </p:grpSpPr>
        <p:sp>
          <p:nvSpPr>
            <p:cNvPr id="28685" name="Rounded Rectangle 28684"/>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8686" name="Oval 28685"/>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9" name="Rectangle 18"/>
          <p:cNvSpPr>
            <a:spLocks noChangeArrowheads="1"/>
          </p:cNvSpPr>
          <p:nvPr/>
        </p:nvSpPr>
        <p:spPr bwMode="auto">
          <a:xfrm>
            <a:off x="5359400" y="5553075"/>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Columns define metadata associated with a content object</a:t>
            </a:r>
            <a:endParaRPr lang="en-US" sz="1200" b="0">
              <a:latin typeface="Segoe" charset="0"/>
            </a:endParaRPr>
          </a:p>
        </p:txBody>
      </p:sp>
      <p:sp>
        <p:nvSpPr>
          <p:cNvPr id="20" name="Straight Connector 19"/>
          <p:cNvSpPr>
            <a:spLocks noChangeShapeType="1"/>
          </p:cNvSpPr>
          <p:nvPr/>
        </p:nvSpPr>
        <p:spPr bwMode="auto">
          <a:xfrm flipH="1" flipV="1">
            <a:off x="4354513" y="5186363"/>
            <a:ext cx="968375" cy="59690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a:spLocks noGrp="1"/>
          </p:cNvSpPr>
          <p:nvPr>
            <p:ph type="title"/>
          </p:nvPr>
        </p:nvSpPr>
        <p:spPr>
          <a:noFill/>
        </p:spPr>
        <p:txBody>
          <a:bodyPr/>
          <a:lstStyle/>
          <a:p>
            <a:r>
              <a:rPr lang="en-US" sz="3800" smtClean="0"/>
              <a:t>Content Syndication</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37DC77-6366-43F8-82E7-7F4CC7C9CA61}" type="slidenum">
              <a:rPr lang="en-US">
                <a:latin typeface="Segoe" charset="0"/>
              </a:rPr>
              <a:pPr eaLnBrk="1" hangingPunct="1"/>
              <a:t>24</a:t>
            </a:fld>
            <a:endParaRPr lang="en-US">
              <a:latin typeface="Segoe" charset="0"/>
            </a:endParaRPr>
          </a:p>
        </p:txBody>
      </p:sp>
      <p:pic>
        <p:nvPicPr>
          <p:cNvPr id="29699" name="Rectangle 2969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298575"/>
            <a:ext cx="6664325"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5"/>
          <p:cNvGrpSpPr>
            <a:grpSpLocks/>
          </p:cNvGrpSpPr>
          <p:nvPr/>
        </p:nvGrpSpPr>
        <p:grpSpPr bwMode="auto">
          <a:xfrm>
            <a:off x="4649788" y="5016500"/>
            <a:ext cx="2765425" cy="1152525"/>
            <a:chOff x="1416" y="1464"/>
            <a:chExt cx="4100" cy="908"/>
          </a:xfrm>
        </p:grpSpPr>
        <p:sp>
          <p:nvSpPr>
            <p:cNvPr id="29703" name="Rounded Rectangle 2970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29704" name="Oval 2970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9" name="Rectangle 8"/>
          <p:cNvSpPr>
            <a:spLocks noChangeArrowheads="1"/>
          </p:cNvSpPr>
          <p:nvPr/>
        </p:nvSpPr>
        <p:spPr bwMode="auto">
          <a:xfrm>
            <a:off x="4733925" y="5170488"/>
            <a:ext cx="25923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All Lists and Document Libraries are RSS-enabled.  Subscribing to the RSS feed is as simple as “Actions—View RSS Feed”</a:t>
            </a:r>
            <a:endParaRPr lang="en-US" sz="1200" b="0">
              <a:latin typeface="Segoe" charset="0"/>
            </a:endParaRPr>
          </a:p>
        </p:txBody>
      </p:sp>
      <p:sp>
        <p:nvSpPr>
          <p:cNvPr id="10" name="Straight Connector 9"/>
          <p:cNvSpPr>
            <a:spLocks noChangeShapeType="1"/>
          </p:cNvSpPr>
          <p:nvPr/>
        </p:nvSpPr>
        <p:spPr bwMode="auto">
          <a:xfrm flipH="1" flipV="1">
            <a:off x="4030663" y="4352925"/>
            <a:ext cx="631825" cy="93186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a:spLocks noGrp="1"/>
          </p:cNvSpPr>
          <p:nvPr>
            <p:ph type="title"/>
          </p:nvPr>
        </p:nvSpPr>
        <p:spPr>
          <a:noFill/>
        </p:spPr>
        <p:txBody>
          <a:bodyPr/>
          <a:lstStyle/>
          <a:p>
            <a:r>
              <a:rPr lang="en-US" sz="3800" smtClean="0"/>
              <a:t>Offline Content</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8FD58E-5B2E-4FDD-AE02-D5EDA0B78FD9}" type="slidenum">
              <a:rPr lang="en-US">
                <a:latin typeface="Segoe" charset="0"/>
              </a:rPr>
              <a:pPr eaLnBrk="1" hangingPunct="1"/>
              <a:t>25</a:t>
            </a:fld>
            <a:endParaRPr lang="en-US">
              <a:latin typeface="Segoe" charset="0"/>
            </a:endParaRPr>
          </a:p>
        </p:txBody>
      </p:sp>
      <p:sp>
        <p:nvSpPr>
          <p:cNvPr id="5" name="Shape 4"/>
          <p:cNvSpPr>
            <a:spLocks noGrp="1"/>
          </p:cNvSpPr>
          <p:nvPr>
            <p:ph type="ftr"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Segoe" charset="0"/>
              </a:rPr>
              <a:t>Microsoft Confidential.</a:t>
            </a:r>
          </a:p>
        </p:txBody>
      </p:sp>
      <p:pic>
        <p:nvPicPr>
          <p:cNvPr id="30724" name="Rectangle 307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360488"/>
            <a:ext cx="653732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5" name="Group 5"/>
          <p:cNvGrpSpPr>
            <a:grpSpLocks/>
          </p:cNvGrpSpPr>
          <p:nvPr/>
        </p:nvGrpSpPr>
        <p:grpSpPr bwMode="auto">
          <a:xfrm>
            <a:off x="4684713" y="4576763"/>
            <a:ext cx="1908175" cy="1395412"/>
            <a:chOff x="1416" y="1464"/>
            <a:chExt cx="4100" cy="908"/>
          </a:xfrm>
        </p:grpSpPr>
        <p:sp>
          <p:nvSpPr>
            <p:cNvPr id="30728" name="Rounded Rectangle 30727"/>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30729" name="Oval 30728"/>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9" name="Rectangle 8"/>
          <p:cNvSpPr>
            <a:spLocks noChangeArrowheads="1"/>
          </p:cNvSpPr>
          <p:nvPr/>
        </p:nvSpPr>
        <p:spPr bwMode="auto">
          <a:xfrm>
            <a:off x="4768850" y="473075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All Lists and Document Libraries are offline-enabled.  Taking information offline is as simple as “Actions—Connect to Outlook”</a:t>
            </a:r>
            <a:endParaRPr lang="en-US" sz="1200" b="0">
              <a:latin typeface="Segoe" charset="0"/>
            </a:endParaRPr>
          </a:p>
        </p:txBody>
      </p:sp>
      <p:sp>
        <p:nvSpPr>
          <p:cNvPr id="10" name="Straight Connector 9"/>
          <p:cNvSpPr>
            <a:spLocks noChangeShapeType="1"/>
          </p:cNvSpPr>
          <p:nvPr/>
        </p:nvSpPr>
        <p:spPr bwMode="auto">
          <a:xfrm flipH="1" flipV="1">
            <a:off x="4065588" y="3913188"/>
            <a:ext cx="631825" cy="931862"/>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a:spLocks noGrp="1"/>
          </p:cNvSpPr>
          <p:nvPr>
            <p:ph type="title"/>
          </p:nvPr>
        </p:nvSpPr>
        <p:spPr>
          <a:noFill/>
        </p:spPr>
        <p:txBody>
          <a:bodyPr/>
          <a:lstStyle/>
          <a:p>
            <a:r>
              <a:rPr lang="en-US" smtClean="0"/>
              <a:t>Alerts</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BC36C0-EFC0-490A-8563-EEC171987487}" type="slidenum">
              <a:rPr lang="en-US">
                <a:latin typeface="Segoe" charset="0"/>
              </a:rPr>
              <a:pPr eaLnBrk="1" hangingPunct="1"/>
              <a:t>26</a:t>
            </a:fld>
            <a:endParaRPr lang="en-US">
              <a:latin typeface="Segoe" charset="0"/>
            </a:endParaRPr>
          </a:p>
        </p:txBody>
      </p:sp>
      <p:pic>
        <p:nvPicPr>
          <p:cNvPr id="32771" name="Rectangle 327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1404938"/>
            <a:ext cx="639445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2" name="Group 6"/>
          <p:cNvGrpSpPr>
            <a:grpSpLocks/>
          </p:cNvGrpSpPr>
          <p:nvPr/>
        </p:nvGrpSpPr>
        <p:grpSpPr bwMode="auto">
          <a:xfrm>
            <a:off x="900113" y="5224463"/>
            <a:ext cx="1908175" cy="1152525"/>
            <a:chOff x="1416" y="1464"/>
            <a:chExt cx="4100" cy="908"/>
          </a:xfrm>
        </p:grpSpPr>
        <p:sp>
          <p:nvSpPr>
            <p:cNvPr id="32774" name="Rounded Rectangle 32773"/>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32775" name="Oval 32774"/>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0" name="Rectangle 9"/>
          <p:cNvSpPr>
            <a:spLocks noChangeArrowheads="1"/>
          </p:cNvSpPr>
          <p:nvPr/>
        </p:nvSpPr>
        <p:spPr bwMode="auto">
          <a:xfrm>
            <a:off x="984250" y="5378450"/>
            <a:ext cx="182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Alerts allow users to receive notifications of specific changes to a portal site</a:t>
            </a:r>
            <a:endParaRPr lang="en-US" sz="1200" b="0">
              <a:latin typeface="Segoe"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Rectangl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1281113"/>
            <a:ext cx="6989763"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hape 1"/>
          <p:cNvSpPr>
            <a:spLocks noGrp="1"/>
          </p:cNvSpPr>
          <p:nvPr>
            <p:ph type="title"/>
          </p:nvPr>
        </p:nvSpPr>
        <p:spPr>
          <a:noFill/>
        </p:spPr>
        <p:txBody>
          <a:bodyPr/>
          <a:lstStyle/>
          <a:p>
            <a:r>
              <a:rPr lang="en-US" sz="3800" smtClean="0"/>
              <a:t>MS Office Integration</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6134D3-D814-45C1-A26D-8069CF41D686}" type="slidenum">
              <a:rPr lang="en-US">
                <a:latin typeface="Segoe" charset="0"/>
              </a:rPr>
              <a:pPr eaLnBrk="1" hangingPunct="1"/>
              <a:t>27</a:t>
            </a:fld>
            <a:endParaRPr lang="en-US">
              <a:latin typeface="Segoe" charset="0"/>
            </a:endParaRPr>
          </a:p>
        </p:txBody>
      </p:sp>
      <p:grpSp>
        <p:nvGrpSpPr>
          <p:cNvPr id="33796" name="Group 5"/>
          <p:cNvGrpSpPr>
            <a:grpSpLocks/>
          </p:cNvGrpSpPr>
          <p:nvPr/>
        </p:nvGrpSpPr>
        <p:grpSpPr bwMode="auto">
          <a:xfrm>
            <a:off x="5784850" y="3892550"/>
            <a:ext cx="1908175" cy="1257300"/>
            <a:chOff x="1416" y="1464"/>
            <a:chExt cx="4100" cy="908"/>
          </a:xfrm>
        </p:grpSpPr>
        <p:sp>
          <p:nvSpPr>
            <p:cNvPr id="33799" name="Rounded Rectangle 2560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33800" name="Oval 2560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9" name="Rectangle 8"/>
          <p:cNvSpPr>
            <a:spLocks noChangeArrowheads="1"/>
          </p:cNvSpPr>
          <p:nvPr/>
        </p:nvSpPr>
        <p:spPr bwMode="auto">
          <a:xfrm>
            <a:off x="5829300" y="4006850"/>
            <a:ext cx="182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Portal sites are linked to Microsoft Office clients in many ways, including the Document Information Panel</a:t>
            </a:r>
            <a:endParaRPr lang="en-US" sz="1200" b="0">
              <a:latin typeface="Segoe" charset="0"/>
            </a:endParaRPr>
          </a:p>
        </p:txBody>
      </p:sp>
      <p:sp>
        <p:nvSpPr>
          <p:cNvPr id="10" name="Straight Connector 9"/>
          <p:cNvSpPr>
            <a:spLocks noChangeShapeType="1"/>
          </p:cNvSpPr>
          <p:nvPr/>
        </p:nvSpPr>
        <p:spPr bwMode="auto">
          <a:xfrm flipH="1" flipV="1">
            <a:off x="5165725" y="3228975"/>
            <a:ext cx="631825" cy="93186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a:spLocks noGrp="1"/>
          </p:cNvSpPr>
          <p:nvPr>
            <p:ph type="title"/>
          </p:nvPr>
        </p:nvSpPr>
        <p:spPr>
          <a:noFill/>
        </p:spPr>
        <p:txBody>
          <a:bodyPr/>
          <a:lstStyle/>
          <a:p>
            <a:r>
              <a:rPr lang="en-US" sz="3800" smtClean="0"/>
              <a:t>MS Office Integration</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80598E-7953-4950-B863-77F6B70B0DEE}" type="slidenum">
              <a:rPr lang="en-US">
                <a:latin typeface="Segoe" charset="0"/>
              </a:rPr>
              <a:pPr eaLnBrk="1" hangingPunct="1"/>
              <a:t>28</a:t>
            </a:fld>
            <a:endParaRPr lang="en-US">
              <a:latin typeface="Segoe" charset="0"/>
            </a:endParaRPr>
          </a:p>
        </p:txBody>
      </p:sp>
      <p:pic>
        <p:nvPicPr>
          <p:cNvPr id="34819" name="Rectangle 348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1336675"/>
            <a:ext cx="6308725"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5"/>
          <p:cNvGrpSpPr>
            <a:grpSpLocks/>
          </p:cNvGrpSpPr>
          <p:nvPr/>
        </p:nvGrpSpPr>
        <p:grpSpPr bwMode="auto">
          <a:xfrm>
            <a:off x="3781425" y="4552950"/>
            <a:ext cx="2036763" cy="828675"/>
            <a:chOff x="1416" y="1464"/>
            <a:chExt cx="4100" cy="908"/>
          </a:xfrm>
        </p:grpSpPr>
        <p:sp>
          <p:nvSpPr>
            <p:cNvPr id="34823" name="Rounded Rectangle 3482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34824" name="Oval 3482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9" name="Rectangle 8"/>
          <p:cNvSpPr>
            <a:spLocks noChangeArrowheads="1"/>
          </p:cNvSpPr>
          <p:nvPr/>
        </p:nvSpPr>
        <p:spPr bwMode="auto">
          <a:xfrm>
            <a:off x="3797300" y="4649788"/>
            <a:ext cx="1990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The Office Button provides additional links to a MOSS-based portal site</a:t>
            </a:r>
            <a:endParaRPr lang="en-US" sz="1200" b="0">
              <a:latin typeface="Segoe" charset="0"/>
            </a:endParaRPr>
          </a:p>
        </p:txBody>
      </p:sp>
      <p:sp>
        <p:nvSpPr>
          <p:cNvPr id="10" name="Straight Connector 9"/>
          <p:cNvSpPr>
            <a:spLocks noChangeShapeType="1"/>
          </p:cNvSpPr>
          <p:nvPr/>
        </p:nvSpPr>
        <p:spPr bwMode="auto">
          <a:xfrm flipH="1" flipV="1">
            <a:off x="3162300" y="3889375"/>
            <a:ext cx="631825" cy="93186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Rectangle 389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1349375"/>
            <a:ext cx="6423025"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09A6C6-A544-4126-AA4F-21210442BC9B}" type="slidenum">
              <a:rPr lang="en-US">
                <a:latin typeface="Segoe" charset="0"/>
              </a:rPr>
              <a:pPr eaLnBrk="1" hangingPunct="1"/>
              <a:t>29</a:t>
            </a:fld>
            <a:endParaRPr lang="en-US">
              <a:latin typeface="Segoe" charset="0"/>
            </a:endParaRPr>
          </a:p>
        </p:txBody>
      </p:sp>
      <p:sp>
        <p:nvSpPr>
          <p:cNvPr id="13" name="Shape 12"/>
          <p:cNvSpPr>
            <a:spLocks noGrp="1"/>
          </p:cNvSpPr>
          <p:nvPr>
            <p:ph type="title" idx="4294967295"/>
          </p:nvPr>
        </p:nvSpPr>
        <p:spPr>
          <a:xfrm>
            <a:off x="365125" y="395288"/>
            <a:ext cx="8413750" cy="614362"/>
          </a:xfrm>
          <a:noFill/>
        </p:spPr>
        <p:txBody>
          <a:bodyPr anchor="ctr"/>
          <a:lstStyle/>
          <a:p>
            <a:pPr marL="0" indent="0" defTabSz="914400" hangingPunct="1"/>
            <a:r>
              <a:rPr lang="en-US" sz="3800" smtClean="0"/>
              <a:t>Integrated Web Content Management</a:t>
            </a:r>
            <a:endParaRPr lang="en-US" smtClean="0"/>
          </a:p>
        </p:txBody>
      </p:sp>
      <p:grpSp>
        <p:nvGrpSpPr>
          <p:cNvPr id="38916" name="Group 11"/>
          <p:cNvGrpSpPr>
            <a:grpSpLocks/>
          </p:cNvGrpSpPr>
          <p:nvPr/>
        </p:nvGrpSpPr>
        <p:grpSpPr bwMode="auto">
          <a:xfrm>
            <a:off x="198438" y="1089025"/>
            <a:ext cx="1382712" cy="1316038"/>
            <a:chOff x="1416" y="1464"/>
            <a:chExt cx="4100" cy="908"/>
          </a:xfrm>
        </p:grpSpPr>
        <p:sp>
          <p:nvSpPr>
            <p:cNvPr id="38939" name="Rounded Rectangle 38938"/>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38940" name="Oval 38939"/>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6" name="Rectangle 15"/>
          <p:cNvSpPr>
            <a:spLocks noChangeArrowheads="1"/>
          </p:cNvSpPr>
          <p:nvPr/>
        </p:nvSpPr>
        <p:spPr bwMode="auto">
          <a:xfrm>
            <a:off x="246063" y="1249363"/>
            <a:ext cx="13525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Controlled Publishing features automate web content lifecycle</a:t>
            </a:r>
            <a:endParaRPr lang="en-US" sz="1200" b="0">
              <a:latin typeface="Segoe" charset="0"/>
            </a:endParaRPr>
          </a:p>
        </p:txBody>
      </p:sp>
      <p:grpSp>
        <p:nvGrpSpPr>
          <p:cNvPr id="38918" name="Group 18"/>
          <p:cNvGrpSpPr>
            <a:grpSpLocks/>
          </p:cNvGrpSpPr>
          <p:nvPr/>
        </p:nvGrpSpPr>
        <p:grpSpPr bwMode="auto">
          <a:xfrm>
            <a:off x="5762625" y="1000125"/>
            <a:ext cx="1908175" cy="1152525"/>
            <a:chOff x="1416" y="1464"/>
            <a:chExt cx="4100" cy="908"/>
          </a:xfrm>
        </p:grpSpPr>
        <p:sp>
          <p:nvSpPr>
            <p:cNvPr id="38937" name="Rounded Rectangle 38936"/>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38938" name="Oval 38937"/>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2" name="Rectangle 21"/>
          <p:cNvSpPr>
            <a:spLocks noChangeArrowheads="1"/>
          </p:cNvSpPr>
          <p:nvPr/>
        </p:nvSpPr>
        <p:spPr bwMode="auto">
          <a:xfrm>
            <a:off x="5810250" y="1157288"/>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Authoring templates balance the needs of the content creator and the site administrator</a:t>
            </a:r>
            <a:endParaRPr lang="en-US" sz="1200" b="0">
              <a:latin typeface="Segoe" charset="0"/>
            </a:endParaRPr>
          </a:p>
        </p:txBody>
      </p:sp>
      <p:sp>
        <p:nvSpPr>
          <p:cNvPr id="23" name="Straight Connector 22"/>
          <p:cNvSpPr>
            <a:spLocks noChangeShapeType="1"/>
          </p:cNvSpPr>
          <p:nvPr/>
        </p:nvSpPr>
        <p:spPr bwMode="auto">
          <a:xfrm>
            <a:off x="1577975" y="1800225"/>
            <a:ext cx="539750" cy="904875"/>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38921" name="Group 23"/>
          <p:cNvGrpSpPr>
            <a:grpSpLocks/>
          </p:cNvGrpSpPr>
          <p:nvPr/>
        </p:nvGrpSpPr>
        <p:grpSpPr bwMode="auto">
          <a:xfrm>
            <a:off x="404813" y="4216400"/>
            <a:ext cx="1808162" cy="923925"/>
            <a:chOff x="1416" y="1464"/>
            <a:chExt cx="4100" cy="908"/>
          </a:xfrm>
        </p:grpSpPr>
        <p:sp>
          <p:nvSpPr>
            <p:cNvPr id="38935" name="Rounded Rectangle 38934"/>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38936" name="Oval 38935"/>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28" name="Rectangle 27"/>
          <p:cNvSpPr>
            <a:spLocks noChangeArrowheads="1"/>
          </p:cNvSpPr>
          <p:nvPr/>
        </p:nvSpPr>
        <p:spPr bwMode="auto">
          <a:xfrm>
            <a:off x="452438" y="4376738"/>
            <a:ext cx="17033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ASP.NET 2.0 Master Pages control site look-and-feel</a:t>
            </a:r>
            <a:endParaRPr lang="en-US" sz="1200" b="0">
              <a:latin typeface="Segoe" charset="0"/>
            </a:endParaRPr>
          </a:p>
        </p:txBody>
      </p:sp>
      <p:sp>
        <p:nvSpPr>
          <p:cNvPr id="29" name="Straight Connector 28"/>
          <p:cNvSpPr>
            <a:spLocks noChangeShapeType="1"/>
          </p:cNvSpPr>
          <p:nvPr/>
        </p:nvSpPr>
        <p:spPr bwMode="auto">
          <a:xfrm flipV="1">
            <a:off x="933450" y="3409950"/>
            <a:ext cx="657225" cy="81756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38924" name="Group 29"/>
          <p:cNvGrpSpPr>
            <a:grpSpLocks/>
          </p:cNvGrpSpPr>
          <p:nvPr/>
        </p:nvGrpSpPr>
        <p:grpSpPr bwMode="auto">
          <a:xfrm>
            <a:off x="7375525" y="2459038"/>
            <a:ext cx="1535113" cy="965200"/>
            <a:chOff x="1416" y="1464"/>
            <a:chExt cx="4100" cy="908"/>
          </a:xfrm>
        </p:grpSpPr>
        <p:sp>
          <p:nvSpPr>
            <p:cNvPr id="38933" name="Rounded Rectangle 38932"/>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38934" name="Oval 38933"/>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33" name="Rectangle 32"/>
          <p:cNvSpPr>
            <a:spLocks noChangeArrowheads="1"/>
          </p:cNvSpPr>
          <p:nvPr/>
        </p:nvSpPr>
        <p:spPr bwMode="auto">
          <a:xfrm>
            <a:off x="7478713" y="2522538"/>
            <a:ext cx="1320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Page Layouts define templates for content authoring</a:t>
            </a:r>
            <a:endParaRPr lang="en-US" sz="1200" b="0">
              <a:latin typeface="Segoe" charset="0"/>
            </a:endParaRPr>
          </a:p>
        </p:txBody>
      </p:sp>
      <p:sp>
        <p:nvSpPr>
          <p:cNvPr id="34" name="Straight Connector 33"/>
          <p:cNvSpPr>
            <a:spLocks noChangeShapeType="1"/>
          </p:cNvSpPr>
          <p:nvPr/>
        </p:nvSpPr>
        <p:spPr bwMode="auto">
          <a:xfrm flipH="1">
            <a:off x="6465888" y="3046413"/>
            <a:ext cx="912812" cy="67945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pic>
        <p:nvPicPr>
          <p:cNvPr id="38927" name="Rectangle 389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4219575"/>
            <a:ext cx="3214687"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traight Connector 37"/>
          <p:cNvSpPr>
            <a:spLocks noChangeShapeType="1"/>
          </p:cNvSpPr>
          <p:nvPr/>
        </p:nvSpPr>
        <p:spPr bwMode="auto">
          <a:xfrm flipH="1">
            <a:off x="4956175" y="2078038"/>
            <a:ext cx="863600" cy="1071562"/>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38929" name="Group 6"/>
          <p:cNvGrpSpPr>
            <a:grpSpLocks/>
          </p:cNvGrpSpPr>
          <p:nvPr/>
        </p:nvGrpSpPr>
        <p:grpSpPr bwMode="auto">
          <a:xfrm>
            <a:off x="3421063" y="5464175"/>
            <a:ext cx="2484437" cy="814388"/>
            <a:chOff x="1416" y="1464"/>
            <a:chExt cx="4100" cy="908"/>
          </a:xfrm>
        </p:grpSpPr>
        <p:sp>
          <p:nvSpPr>
            <p:cNvPr id="38931" name="Rounded Rectangle 38930"/>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sp>
          <p:nvSpPr>
            <p:cNvPr id="38932" name="Oval 38931"/>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endParaRPr>
            </a:p>
          </p:txBody>
        </p:sp>
      </p:grpSp>
      <p:sp>
        <p:nvSpPr>
          <p:cNvPr id="10" name="Rectangle 9"/>
          <p:cNvSpPr>
            <a:spLocks noChangeArrowheads="1"/>
          </p:cNvSpPr>
          <p:nvPr/>
        </p:nvSpPr>
        <p:spPr bwMode="auto">
          <a:xfrm>
            <a:off x="3397250" y="5553075"/>
            <a:ext cx="24685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WYSIWYG content authoring environment makes it easy to contribute new content</a:t>
            </a:r>
            <a:endParaRPr lang="en-US" sz="1200" b="0">
              <a:latin typeface="Segoe"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6"/>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F6810A-15D3-4DC2-9CCA-03548D20AF0F}" type="slidenum">
              <a:rPr lang="en-US">
                <a:latin typeface="Segoe" charset="0"/>
              </a:rPr>
              <a:pPr eaLnBrk="1" hangingPunct="1"/>
              <a:t>3</a:t>
            </a:fld>
            <a:endParaRPr lang="en-US">
              <a:latin typeface="Segoe" charset="0"/>
            </a:endParaRPr>
          </a:p>
        </p:txBody>
      </p:sp>
      <p:sp>
        <p:nvSpPr>
          <p:cNvPr id="36" name="TextBox 35"/>
          <p:cNvSpPr txBox="1">
            <a:spLocks noGrp="1"/>
          </p:cNvSpPr>
          <p:nvPr/>
        </p:nvSpPr>
        <p:spPr bwMode="auto">
          <a:xfrm>
            <a:off x="342900" y="6515100"/>
            <a:ext cx="5921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2E4A54-60CC-4B5E-8FD2-23A7C77198CD}" type="slidenum">
              <a:rPr lang="en-US" sz="1000" b="0">
                <a:latin typeface="Segoe" charset="0"/>
              </a:rPr>
              <a:pPr eaLnBrk="1" hangingPunct="1"/>
              <a:t>3</a:t>
            </a:fld>
            <a:endParaRPr lang="en-US" sz="1000" b="0">
              <a:latin typeface="Segoe" charset="0"/>
            </a:endParaRPr>
          </a:p>
        </p:txBody>
      </p:sp>
      <p:pic>
        <p:nvPicPr>
          <p:cNvPr id="6145" name="Rectangle 61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65" name="Group 63"/>
          <p:cNvGrpSpPr>
            <a:grpSpLocks/>
          </p:cNvGrpSpPr>
          <p:nvPr/>
        </p:nvGrpSpPr>
        <p:grpSpPr bwMode="auto">
          <a:xfrm>
            <a:off x="322263" y="1441450"/>
            <a:ext cx="1957387" cy="917575"/>
            <a:chOff x="16" y="747"/>
            <a:chExt cx="1417" cy="664"/>
          </a:xfrm>
        </p:grpSpPr>
        <p:pic>
          <p:nvPicPr>
            <p:cNvPr id="7201" name="Rectangle 7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invGray">
            <a:xfrm>
              <a:off x="16" y="747"/>
              <a:ext cx="141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Rectangle 72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290" y="1073"/>
              <a:ext cx="86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10" name="Group 64"/>
          <p:cNvGrpSpPr>
            <a:grpSpLocks/>
          </p:cNvGrpSpPr>
          <p:nvPr/>
        </p:nvGrpSpPr>
        <p:grpSpPr bwMode="auto">
          <a:xfrm>
            <a:off x="7092950" y="1414463"/>
            <a:ext cx="1639888" cy="995362"/>
            <a:chOff x="4366" y="747"/>
            <a:chExt cx="1187" cy="721"/>
          </a:xfrm>
        </p:grpSpPr>
        <p:pic>
          <p:nvPicPr>
            <p:cNvPr id="7199" name="Rectangle 7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4470" y="747"/>
              <a:ext cx="979"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Rectangle 72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invGray">
            <a:xfrm>
              <a:off x="4366" y="1073"/>
              <a:ext cx="1187"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28" name="Group 29"/>
          <p:cNvGrpSpPr>
            <a:grpSpLocks/>
          </p:cNvGrpSpPr>
          <p:nvPr/>
        </p:nvGrpSpPr>
        <p:grpSpPr bwMode="auto">
          <a:xfrm>
            <a:off x="190500" y="3805238"/>
            <a:ext cx="2220913" cy="693737"/>
            <a:chOff x="120" y="1631"/>
            <a:chExt cx="1399" cy="437"/>
          </a:xfrm>
        </p:grpSpPr>
        <p:pic>
          <p:nvPicPr>
            <p:cNvPr id="7197" name="Rectangle 7198"/>
            <p:cNvPicPr>
              <a:picLocks noChangeAspect="1" noChangeArrowheads="1"/>
            </p:cNvPicPr>
            <p:nvPr/>
          </p:nvPicPr>
          <p:blipFill>
            <a:blip r:embed="rId7" cstate="print">
              <a:extLst>
                <a:ext uri="{28A0092B-C50C-407E-A947-70E740481C1C}">
                  <a14:useLocalDpi xmlns:a14="http://schemas.microsoft.com/office/drawing/2010/main" val="0"/>
                </a:ext>
              </a:extLst>
            </a:blip>
            <a:srcRect b="-19444"/>
            <a:stretch>
              <a:fillRect/>
            </a:stretch>
          </p:blipFill>
          <p:spPr bwMode="invGray">
            <a:xfrm>
              <a:off x="405" y="1631"/>
              <a:ext cx="830"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Rectangle 7199"/>
            <p:cNvPicPr>
              <a:picLocks noChangeAspect="1" noChangeArrowheads="1"/>
            </p:cNvPicPr>
            <p:nvPr/>
          </p:nvPicPr>
          <p:blipFill>
            <a:blip r:embed="rId8" cstate="print">
              <a:extLst>
                <a:ext uri="{28A0092B-C50C-407E-A947-70E740481C1C}">
                  <a14:useLocalDpi xmlns:a14="http://schemas.microsoft.com/office/drawing/2010/main" val="0"/>
                </a:ext>
              </a:extLst>
            </a:blip>
            <a:srcRect t="-15741" r="-2556" b="-8333"/>
            <a:stretch>
              <a:fillRect/>
            </a:stretch>
          </p:blipFill>
          <p:spPr bwMode="invGray">
            <a:xfrm>
              <a:off x="120" y="1792"/>
              <a:ext cx="1399"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62" name="Group 28"/>
          <p:cNvGrpSpPr>
            <a:grpSpLocks/>
          </p:cNvGrpSpPr>
          <p:nvPr/>
        </p:nvGrpSpPr>
        <p:grpSpPr bwMode="auto">
          <a:xfrm>
            <a:off x="517525" y="4930775"/>
            <a:ext cx="1566863" cy="687388"/>
            <a:chOff x="326" y="2352"/>
            <a:chExt cx="987" cy="433"/>
          </a:xfrm>
        </p:grpSpPr>
        <p:pic>
          <p:nvPicPr>
            <p:cNvPr id="7195" name="Rectangle 7196"/>
            <p:cNvPicPr>
              <a:picLocks noChangeAspect="1" noChangeArrowheads="1"/>
            </p:cNvPicPr>
            <p:nvPr/>
          </p:nvPicPr>
          <p:blipFill>
            <a:blip r:embed="rId9" cstate="print">
              <a:extLst>
                <a:ext uri="{28A0092B-C50C-407E-A947-70E740481C1C}">
                  <a14:useLocalDpi xmlns:a14="http://schemas.microsoft.com/office/drawing/2010/main" val="0"/>
                </a:ext>
              </a:extLst>
            </a:blip>
            <a:srcRect b="-3738"/>
            <a:stretch>
              <a:fillRect/>
            </a:stretch>
          </p:blipFill>
          <p:spPr bwMode="invGray">
            <a:xfrm>
              <a:off x="364" y="2352"/>
              <a:ext cx="91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Rectangle 7197"/>
            <p:cNvPicPr>
              <a:picLocks noChangeAspect="1" noChangeArrowheads="1"/>
            </p:cNvPicPr>
            <p:nvPr/>
          </p:nvPicPr>
          <p:blipFill>
            <a:blip r:embed="rId10" cstate="print">
              <a:extLst>
                <a:ext uri="{28A0092B-C50C-407E-A947-70E740481C1C}">
                  <a14:useLocalDpi xmlns:a14="http://schemas.microsoft.com/office/drawing/2010/main" val="0"/>
                </a:ext>
              </a:extLst>
            </a:blip>
            <a:srcRect r="-2553" b="-11215"/>
            <a:stretch>
              <a:fillRect/>
            </a:stretch>
          </p:blipFill>
          <p:spPr bwMode="invGray">
            <a:xfrm>
              <a:off x="326" y="2540"/>
              <a:ext cx="987"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81" name="Group 30"/>
          <p:cNvGrpSpPr>
            <a:grpSpLocks/>
          </p:cNvGrpSpPr>
          <p:nvPr/>
        </p:nvGrpSpPr>
        <p:grpSpPr bwMode="auto">
          <a:xfrm>
            <a:off x="593725" y="2705100"/>
            <a:ext cx="1416050" cy="671513"/>
            <a:chOff x="374" y="3120"/>
            <a:chExt cx="892" cy="423"/>
          </a:xfrm>
        </p:grpSpPr>
        <p:pic>
          <p:nvPicPr>
            <p:cNvPr id="7193" name="Rectangle 7194"/>
            <p:cNvPicPr>
              <a:picLocks noChangeAspect="1" noChangeArrowheads="1"/>
            </p:cNvPicPr>
            <p:nvPr/>
          </p:nvPicPr>
          <p:blipFill>
            <a:blip r:embed="rId11" cstate="print">
              <a:extLst>
                <a:ext uri="{28A0092B-C50C-407E-A947-70E740481C1C}">
                  <a14:useLocalDpi xmlns:a14="http://schemas.microsoft.com/office/drawing/2010/main" val="0"/>
                </a:ext>
              </a:extLst>
            </a:blip>
            <a:srcRect b="-9091"/>
            <a:stretch>
              <a:fillRect/>
            </a:stretch>
          </p:blipFill>
          <p:spPr bwMode="invGray">
            <a:xfrm>
              <a:off x="399" y="3120"/>
              <a:ext cx="84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Rectangle 7195"/>
            <p:cNvPicPr>
              <a:picLocks noChangeAspect="1" noChangeArrowheads="1"/>
            </p:cNvPicPr>
            <p:nvPr/>
          </p:nvPicPr>
          <p:blipFill>
            <a:blip r:embed="rId12" cstate="print">
              <a:extLst>
                <a:ext uri="{28A0092B-C50C-407E-A947-70E740481C1C}">
                  <a14:useLocalDpi xmlns:a14="http://schemas.microsoft.com/office/drawing/2010/main" val="0"/>
                </a:ext>
              </a:extLst>
            </a:blip>
            <a:srcRect t="-18182" r="-4831" b="-23865"/>
            <a:stretch>
              <a:fillRect/>
            </a:stretch>
          </p:blipFill>
          <p:spPr bwMode="invGray">
            <a:xfrm>
              <a:off x="374" y="3288"/>
              <a:ext cx="892"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4" name="Group 25"/>
          <p:cNvGrpSpPr>
            <a:grpSpLocks/>
          </p:cNvGrpSpPr>
          <p:nvPr/>
        </p:nvGrpSpPr>
        <p:grpSpPr bwMode="auto">
          <a:xfrm>
            <a:off x="6799263" y="2660650"/>
            <a:ext cx="2227262" cy="758825"/>
            <a:chOff x="4283" y="1631"/>
            <a:chExt cx="1403" cy="478"/>
          </a:xfrm>
        </p:grpSpPr>
        <p:pic>
          <p:nvPicPr>
            <p:cNvPr id="7191" name="Rectangle 7192"/>
            <p:cNvPicPr>
              <a:picLocks noChangeAspect="1" noChangeArrowheads="1"/>
            </p:cNvPicPr>
            <p:nvPr/>
          </p:nvPicPr>
          <p:blipFill>
            <a:blip r:embed="rId13" cstate="print">
              <a:extLst>
                <a:ext uri="{28A0092B-C50C-407E-A947-70E740481C1C}">
                  <a14:useLocalDpi xmlns:a14="http://schemas.microsoft.com/office/drawing/2010/main" val="0"/>
                </a:ext>
              </a:extLst>
            </a:blip>
            <a:srcRect b="-15596"/>
            <a:stretch>
              <a:fillRect/>
            </a:stretch>
          </p:blipFill>
          <p:spPr bwMode="invGray">
            <a:xfrm>
              <a:off x="4671" y="1631"/>
              <a:ext cx="62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Rectangle 7193"/>
            <p:cNvPicPr>
              <a:picLocks noChangeAspect="1" noChangeArrowheads="1"/>
            </p:cNvPicPr>
            <p:nvPr/>
          </p:nvPicPr>
          <p:blipFill>
            <a:blip r:embed="rId14" cstate="print">
              <a:extLst>
                <a:ext uri="{28A0092B-C50C-407E-A947-70E740481C1C}">
                  <a14:useLocalDpi xmlns:a14="http://schemas.microsoft.com/office/drawing/2010/main" val="0"/>
                </a:ext>
              </a:extLst>
            </a:blip>
            <a:srcRect t="-11009" r="-3017" b="-30275"/>
            <a:stretch>
              <a:fillRect/>
            </a:stretch>
          </p:blipFill>
          <p:spPr bwMode="invGray">
            <a:xfrm>
              <a:off x="4283" y="1792"/>
              <a:ext cx="1403"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3" name="Group 26"/>
          <p:cNvGrpSpPr>
            <a:grpSpLocks/>
          </p:cNvGrpSpPr>
          <p:nvPr/>
        </p:nvGrpSpPr>
        <p:grpSpPr bwMode="auto">
          <a:xfrm>
            <a:off x="6856413" y="4927600"/>
            <a:ext cx="2112962" cy="693738"/>
            <a:chOff x="4319" y="2352"/>
            <a:chExt cx="1331" cy="437"/>
          </a:xfrm>
        </p:grpSpPr>
        <p:pic>
          <p:nvPicPr>
            <p:cNvPr id="7189" name="Rectangle 719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invGray">
            <a:xfrm>
              <a:off x="4549" y="2352"/>
              <a:ext cx="871"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Rectangle 7191"/>
            <p:cNvPicPr>
              <a:picLocks noChangeAspect="1" noChangeArrowheads="1"/>
            </p:cNvPicPr>
            <p:nvPr/>
          </p:nvPicPr>
          <p:blipFill>
            <a:blip r:embed="rId16" cstate="print">
              <a:extLst>
                <a:ext uri="{28A0092B-C50C-407E-A947-70E740481C1C}">
                  <a14:useLocalDpi xmlns:a14="http://schemas.microsoft.com/office/drawing/2010/main" val="0"/>
                </a:ext>
              </a:extLst>
            </a:blip>
            <a:srcRect t="-3703" r="-3339" b="-8333"/>
            <a:stretch>
              <a:fillRect/>
            </a:stretch>
          </p:blipFill>
          <p:spPr bwMode="invGray">
            <a:xfrm>
              <a:off x="4319" y="2540"/>
              <a:ext cx="133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9" name="Rectangle 718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invGray">
          <a:xfrm>
            <a:off x="381000" y="230188"/>
            <a:ext cx="8091488"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Rectangle 718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03700" y="2832100"/>
            <a:ext cx="10509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Rectangle 718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73400" y="2663825"/>
            <a:ext cx="335915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Oval 7183"/>
          <p:cNvSpPr>
            <a:spLocks noChangeArrowheads="1"/>
          </p:cNvSpPr>
          <p:nvPr/>
        </p:nvSpPr>
        <p:spPr bwMode="auto">
          <a:xfrm>
            <a:off x="2941638" y="2171700"/>
            <a:ext cx="3586162" cy="2733675"/>
          </a:xfrm>
          <a:prstGeom prst="ellipse">
            <a:avLst/>
          </a:prstGeom>
          <a:gradFill rotWithShape="1">
            <a:gsLst>
              <a:gs pos="0">
                <a:schemeClr val="tx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0"/>
          </a:p>
        </p:txBody>
      </p:sp>
      <p:pic>
        <p:nvPicPr>
          <p:cNvPr id="7183" name="Rectangle 7184"/>
          <p:cNvPicPr>
            <a:picLocks noChangeAspect="1" noChangeArrowheads="1"/>
          </p:cNvPicPr>
          <p:nvPr/>
        </p:nvPicPr>
        <p:blipFill>
          <a:blip r:embed="rId20">
            <a:lum bright="-100000"/>
            <a:extLst>
              <a:ext uri="{28A0092B-C50C-407E-A947-70E740481C1C}">
                <a14:useLocalDpi xmlns:a14="http://schemas.microsoft.com/office/drawing/2010/main" val="0"/>
              </a:ext>
            </a:extLst>
          </a:blip>
          <a:srcRect/>
          <a:stretch>
            <a:fillRect/>
          </a:stretch>
        </p:blipFill>
        <p:spPr bwMode="auto">
          <a:xfrm>
            <a:off x="4365625" y="2925763"/>
            <a:ext cx="74612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Rectangle 718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4425" y="4502150"/>
            <a:ext cx="2159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57" name="Group 45"/>
          <p:cNvGrpSpPr>
            <a:grpSpLocks/>
          </p:cNvGrpSpPr>
          <p:nvPr/>
        </p:nvGrpSpPr>
        <p:grpSpPr bwMode="auto">
          <a:xfrm>
            <a:off x="6905625" y="3629025"/>
            <a:ext cx="1912938" cy="1047750"/>
            <a:chOff x="4413" y="2286"/>
            <a:chExt cx="1205" cy="660"/>
          </a:xfrm>
        </p:grpSpPr>
        <p:pic>
          <p:nvPicPr>
            <p:cNvPr id="7186" name="Rectangle 7187"/>
            <p:cNvPicPr>
              <a:picLocks noChangeAspect="1" noChangeArrowheads="1"/>
            </p:cNvPicPr>
            <p:nvPr/>
          </p:nvPicPr>
          <p:blipFill>
            <a:blip r:embed="rId22" cstate="print">
              <a:extLst>
                <a:ext uri="{28A0092B-C50C-407E-A947-70E740481C1C}">
                  <a14:useLocalDpi xmlns:a14="http://schemas.microsoft.com/office/drawing/2010/main" val="0"/>
                </a:ext>
              </a:extLst>
            </a:blip>
            <a:srcRect t="-18520" r="-858" b="-12038"/>
            <a:stretch>
              <a:fillRect/>
            </a:stretch>
          </p:blipFill>
          <p:spPr bwMode="invGray">
            <a:xfrm>
              <a:off x="4413" y="2656"/>
              <a:ext cx="120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Rectangle 718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invGray">
            <a:xfrm>
              <a:off x="4526" y="2286"/>
              <a:ext cx="97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Rectangle 718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invGray">
            <a:xfrm>
              <a:off x="4699" y="2495"/>
              <a:ext cx="63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circle(out)">
                                      <p:cBhvr>
                                        <p:cTn id="7" dur="500"/>
                                        <p:tgtEl>
                                          <p:spTgt spid="614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065"/>
                                        </p:tgtEl>
                                        <p:attrNameLst>
                                          <p:attrName>style.visibility</p:attrName>
                                        </p:attrNameLst>
                                      </p:cBhvr>
                                      <p:to>
                                        <p:strVal val="visible"/>
                                      </p:to>
                                    </p:set>
                                    <p:animEffect transition="in" filter="fade">
                                      <p:cBhvr>
                                        <p:cTn id="11" dur="1000"/>
                                        <p:tgtEl>
                                          <p:spTgt spid="8065"/>
                                        </p:tgtEl>
                                      </p:cBhvr>
                                    </p:animEffect>
                                  </p:childTnLst>
                                </p:cTn>
                              </p:par>
                              <p:par>
                                <p:cTn id="12" presetID="10" presetClass="entr" presetSubtype="0" fill="hold" nodeType="withEffect">
                                  <p:stCondLst>
                                    <p:cond delay="0"/>
                                  </p:stCondLst>
                                  <p:childTnLst>
                                    <p:set>
                                      <p:cBhvr>
                                        <p:cTn id="13" dur="1" fill="hold">
                                          <p:stCondLst>
                                            <p:cond delay="0"/>
                                          </p:stCondLst>
                                        </p:cTn>
                                        <p:tgtEl>
                                          <p:spTgt spid="7010"/>
                                        </p:tgtEl>
                                        <p:attrNameLst>
                                          <p:attrName>style.visibility</p:attrName>
                                        </p:attrNameLst>
                                      </p:cBhvr>
                                      <p:to>
                                        <p:strVal val="visible"/>
                                      </p:to>
                                    </p:set>
                                    <p:animEffect transition="in" filter="fade">
                                      <p:cBhvr>
                                        <p:cTn id="14" dur="1000"/>
                                        <p:tgtEl>
                                          <p:spTgt spid="7010"/>
                                        </p:tgtEl>
                                      </p:cBhvr>
                                    </p:animEffect>
                                  </p:childTnLst>
                                </p:cTn>
                              </p:par>
                              <p:par>
                                <p:cTn id="15" presetID="47" presetClass="entr" presetSubtype="0" fill="hold" nodeType="withEffect">
                                  <p:stCondLst>
                                    <p:cond delay="0"/>
                                  </p:stCondLst>
                                  <p:childTnLst>
                                    <p:set>
                                      <p:cBhvr>
                                        <p:cTn id="16" dur="1" fill="hold">
                                          <p:stCondLst>
                                            <p:cond delay="0"/>
                                          </p:stCondLst>
                                        </p:cTn>
                                        <p:tgtEl>
                                          <p:spTgt spid="4781"/>
                                        </p:tgtEl>
                                        <p:attrNameLst>
                                          <p:attrName>style.visibility</p:attrName>
                                        </p:attrNameLst>
                                      </p:cBhvr>
                                      <p:to>
                                        <p:strVal val="visible"/>
                                      </p:to>
                                    </p:set>
                                    <p:animEffect transition="in" filter="fade">
                                      <p:cBhvr>
                                        <p:cTn id="17" dur="1000"/>
                                        <p:tgtEl>
                                          <p:spTgt spid="4781"/>
                                        </p:tgtEl>
                                      </p:cBhvr>
                                    </p:animEffect>
                                    <p:anim calcmode="lin" valueType="num">
                                      <p:cBhvr>
                                        <p:cTn id="18" dur="1000" fill="hold"/>
                                        <p:tgtEl>
                                          <p:spTgt spid="4781"/>
                                        </p:tgtEl>
                                        <p:attrNameLst>
                                          <p:attrName>ppt_x</p:attrName>
                                        </p:attrNameLst>
                                      </p:cBhvr>
                                      <p:tavLst>
                                        <p:tav tm="0">
                                          <p:val>
                                            <p:strVal val="#ppt_x"/>
                                          </p:val>
                                        </p:tav>
                                        <p:tav tm="100000">
                                          <p:val>
                                            <p:strVal val="#ppt_x"/>
                                          </p:val>
                                        </p:tav>
                                      </p:tavLst>
                                    </p:anim>
                                    <p:anim calcmode="lin" valueType="num">
                                      <p:cBhvr>
                                        <p:cTn id="19" dur="1000" fill="hold"/>
                                        <p:tgtEl>
                                          <p:spTgt spid="478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14"/>
                                        </p:tgtEl>
                                        <p:attrNameLst>
                                          <p:attrName>style.visibility</p:attrName>
                                        </p:attrNameLst>
                                      </p:cBhvr>
                                      <p:to>
                                        <p:strVal val="visible"/>
                                      </p:to>
                                    </p:set>
                                    <p:animEffect transition="in" filter="fade">
                                      <p:cBhvr>
                                        <p:cTn id="22" dur="1000"/>
                                        <p:tgtEl>
                                          <p:spTgt spid="1014"/>
                                        </p:tgtEl>
                                      </p:cBhvr>
                                    </p:animEffect>
                                    <p:anim calcmode="lin" valueType="num">
                                      <p:cBhvr>
                                        <p:cTn id="23" dur="1000" fill="hold"/>
                                        <p:tgtEl>
                                          <p:spTgt spid="1014"/>
                                        </p:tgtEl>
                                        <p:attrNameLst>
                                          <p:attrName>ppt_x</p:attrName>
                                        </p:attrNameLst>
                                      </p:cBhvr>
                                      <p:tavLst>
                                        <p:tav tm="0">
                                          <p:val>
                                            <p:strVal val="#ppt_x"/>
                                          </p:val>
                                        </p:tav>
                                        <p:tav tm="100000">
                                          <p:val>
                                            <p:strVal val="#ppt_x"/>
                                          </p:val>
                                        </p:tav>
                                      </p:tavLst>
                                    </p:anim>
                                    <p:anim calcmode="lin" valueType="num">
                                      <p:cBhvr>
                                        <p:cTn id="24" dur="1000" fill="hold"/>
                                        <p:tgtEl>
                                          <p:spTgt spid="1014"/>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nodeType="clickEffect">
                                  <p:stCondLst>
                                    <p:cond delay="0"/>
                                  </p:stCondLst>
                                  <p:childTnLst>
                                    <p:set>
                                      <p:cBhvr>
                                        <p:cTn id="28" dur="1" fill="hold">
                                          <p:stCondLst>
                                            <p:cond delay="0"/>
                                          </p:stCondLst>
                                        </p:cTn>
                                        <p:tgtEl>
                                          <p:spTgt spid="2128"/>
                                        </p:tgtEl>
                                        <p:attrNameLst>
                                          <p:attrName>style.visibility</p:attrName>
                                        </p:attrNameLst>
                                      </p:cBhvr>
                                      <p:to>
                                        <p:strVal val="visible"/>
                                      </p:to>
                                    </p:set>
                                    <p:animEffect transition="in" filter="fade">
                                      <p:cBhvr>
                                        <p:cTn id="29" dur="1000"/>
                                        <p:tgtEl>
                                          <p:spTgt spid="2128"/>
                                        </p:tgtEl>
                                      </p:cBhvr>
                                    </p:animEffect>
                                    <p:anim calcmode="lin" valueType="num">
                                      <p:cBhvr>
                                        <p:cTn id="30" dur="1000" fill="hold"/>
                                        <p:tgtEl>
                                          <p:spTgt spid="2128"/>
                                        </p:tgtEl>
                                        <p:attrNameLst>
                                          <p:attrName>ppt_x</p:attrName>
                                        </p:attrNameLst>
                                      </p:cBhvr>
                                      <p:tavLst>
                                        <p:tav tm="0">
                                          <p:val>
                                            <p:strVal val="#ppt_x"/>
                                          </p:val>
                                        </p:tav>
                                        <p:tav tm="100000">
                                          <p:val>
                                            <p:strVal val="#ppt_x"/>
                                          </p:val>
                                        </p:tav>
                                      </p:tavLst>
                                    </p:anim>
                                    <p:anim calcmode="lin" valueType="num">
                                      <p:cBhvr>
                                        <p:cTn id="31" dur="1000" fill="hold"/>
                                        <p:tgtEl>
                                          <p:spTgt spid="2128"/>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7257"/>
                                        </p:tgtEl>
                                        <p:attrNameLst>
                                          <p:attrName>style.visibility</p:attrName>
                                        </p:attrNameLst>
                                      </p:cBhvr>
                                      <p:to>
                                        <p:strVal val="visible"/>
                                      </p:to>
                                    </p:set>
                                    <p:animEffect transition="in" filter="fade">
                                      <p:cBhvr>
                                        <p:cTn id="34" dur="1000"/>
                                        <p:tgtEl>
                                          <p:spTgt spid="7257"/>
                                        </p:tgtEl>
                                      </p:cBhvr>
                                    </p:animEffect>
                                    <p:anim calcmode="lin" valueType="num">
                                      <p:cBhvr>
                                        <p:cTn id="35" dur="1000" fill="hold"/>
                                        <p:tgtEl>
                                          <p:spTgt spid="7257"/>
                                        </p:tgtEl>
                                        <p:attrNameLst>
                                          <p:attrName>ppt_x</p:attrName>
                                        </p:attrNameLst>
                                      </p:cBhvr>
                                      <p:tavLst>
                                        <p:tav tm="0">
                                          <p:val>
                                            <p:strVal val="#ppt_x"/>
                                          </p:val>
                                        </p:tav>
                                        <p:tav tm="100000">
                                          <p:val>
                                            <p:strVal val="#ppt_x"/>
                                          </p:val>
                                        </p:tav>
                                      </p:tavLst>
                                    </p:anim>
                                    <p:anim calcmode="lin" valueType="num">
                                      <p:cBhvr>
                                        <p:cTn id="36" dur="1000" fill="hold"/>
                                        <p:tgtEl>
                                          <p:spTgt spid="7257"/>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1362"/>
                                        </p:tgtEl>
                                        <p:attrNameLst>
                                          <p:attrName>style.visibility</p:attrName>
                                        </p:attrNameLst>
                                      </p:cBhvr>
                                      <p:to>
                                        <p:strVal val="visible"/>
                                      </p:to>
                                    </p:set>
                                    <p:animEffect transition="in" filter="fade">
                                      <p:cBhvr>
                                        <p:cTn id="41" dur="1000"/>
                                        <p:tgtEl>
                                          <p:spTgt spid="1362"/>
                                        </p:tgtEl>
                                      </p:cBhvr>
                                    </p:animEffect>
                                    <p:anim calcmode="lin" valueType="num">
                                      <p:cBhvr>
                                        <p:cTn id="42" dur="1000" fill="hold"/>
                                        <p:tgtEl>
                                          <p:spTgt spid="1362"/>
                                        </p:tgtEl>
                                        <p:attrNameLst>
                                          <p:attrName>ppt_x</p:attrName>
                                        </p:attrNameLst>
                                      </p:cBhvr>
                                      <p:tavLst>
                                        <p:tav tm="0">
                                          <p:val>
                                            <p:strVal val="#ppt_x"/>
                                          </p:val>
                                        </p:tav>
                                        <p:tav tm="100000">
                                          <p:val>
                                            <p:strVal val="#ppt_x"/>
                                          </p:val>
                                        </p:tav>
                                      </p:tavLst>
                                    </p:anim>
                                    <p:anim calcmode="lin" valueType="num">
                                      <p:cBhvr>
                                        <p:cTn id="43" dur="1000" fill="hold"/>
                                        <p:tgtEl>
                                          <p:spTgt spid="136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933"/>
                                        </p:tgtEl>
                                        <p:attrNameLst>
                                          <p:attrName>style.visibility</p:attrName>
                                        </p:attrNameLst>
                                      </p:cBhvr>
                                      <p:to>
                                        <p:strVal val="visible"/>
                                      </p:to>
                                    </p:set>
                                    <p:animEffect transition="in" filter="fade">
                                      <p:cBhvr>
                                        <p:cTn id="46" dur="1000"/>
                                        <p:tgtEl>
                                          <p:spTgt spid="933"/>
                                        </p:tgtEl>
                                      </p:cBhvr>
                                    </p:animEffect>
                                    <p:anim calcmode="lin" valueType="num">
                                      <p:cBhvr>
                                        <p:cTn id="47" dur="1000" fill="hold"/>
                                        <p:tgtEl>
                                          <p:spTgt spid="933"/>
                                        </p:tgtEl>
                                        <p:attrNameLst>
                                          <p:attrName>ppt_x</p:attrName>
                                        </p:attrNameLst>
                                      </p:cBhvr>
                                      <p:tavLst>
                                        <p:tav tm="0">
                                          <p:val>
                                            <p:strVal val="#ppt_x"/>
                                          </p:val>
                                        </p:tav>
                                        <p:tav tm="100000">
                                          <p:val>
                                            <p:strVal val="#ppt_x"/>
                                          </p:val>
                                        </p:tav>
                                      </p:tavLst>
                                    </p:anim>
                                    <p:anim calcmode="lin" valueType="num">
                                      <p:cBhvr>
                                        <p:cTn id="48" dur="1000" fill="hold"/>
                                        <p:tgtEl>
                                          <p:spTgt spid="9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p:cNvSpPr>
            <a:spLocks noGrp="1"/>
          </p:cNvSpPr>
          <p:nvPr>
            <p:ph type="title"/>
          </p:nvPr>
        </p:nvSpPr>
        <p:spPr>
          <a:noFill/>
        </p:spPr>
        <p:txBody>
          <a:bodyPr/>
          <a:lstStyle/>
          <a:p>
            <a:r>
              <a:rPr lang="en-US" sz="3800" smtClean="0"/>
              <a:t>Content Deployment</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FB5699-0F08-4FBC-A8B9-EB7B3D968E3A}" type="slidenum">
              <a:rPr lang="en-US">
                <a:latin typeface="Segoe" charset="0"/>
              </a:rPr>
              <a:pPr eaLnBrk="1" hangingPunct="1"/>
              <a:t>30</a:t>
            </a:fld>
            <a:endParaRPr lang="en-US">
              <a:latin typeface="Segoe" charset="0"/>
            </a:endParaRPr>
          </a:p>
        </p:txBody>
      </p:sp>
      <p:pic>
        <p:nvPicPr>
          <p:cNvPr id="39939" name="Rectangle 399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1330325"/>
            <a:ext cx="6662738"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0" name="Group 5"/>
          <p:cNvGrpSpPr>
            <a:grpSpLocks/>
          </p:cNvGrpSpPr>
          <p:nvPr/>
        </p:nvGrpSpPr>
        <p:grpSpPr bwMode="auto">
          <a:xfrm>
            <a:off x="4048125" y="5965825"/>
            <a:ext cx="1908175" cy="735013"/>
            <a:chOff x="1416" y="1464"/>
            <a:chExt cx="4100" cy="908"/>
          </a:xfrm>
        </p:grpSpPr>
        <p:sp>
          <p:nvSpPr>
            <p:cNvPr id="39948" name="Rounded Rectangle 39947"/>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39949" name="Oval 39948"/>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9" name="Rectangle 8"/>
          <p:cNvSpPr>
            <a:spLocks noChangeArrowheads="1"/>
          </p:cNvSpPr>
          <p:nvPr/>
        </p:nvSpPr>
        <p:spPr bwMode="auto">
          <a:xfrm>
            <a:off x="4097338" y="6027738"/>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Control deployment reporting to monitor performance</a:t>
            </a:r>
            <a:endParaRPr lang="en-US" sz="1200" b="0">
              <a:latin typeface="Segoe" charset="0"/>
            </a:endParaRPr>
          </a:p>
        </p:txBody>
      </p:sp>
      <p:sp>
        <p:nvSpPr>
          <p:cNvPr id="10" name="Straight Connector 9"/>
          <p:cNvSpPr>
            <a:spLocks noChangeShapeType="1"/>
          </p:cNvSpPr>
          <p:nvPr/>
        </p:nvSpPr>
        <p:spPr bwMode="auto">
          <a:xfrm flipH="1" flipV="1">
            <a:off x="3324225" y="5811838"/>
            <a:ext cx="725488" cy="444500"/>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39943" name="Group 10"/>
          <p:cNvGrpSpPr>
            <a:grpSpLocks/>
          </p:cNvGrpSpPr>
          <p:nvPr/>
        </p:nvGrpSpPr>
        <p:grpSpPr bwMode="auto">
          <a:xfrm>
            <a:off x="5067300" y="1254125"/>
            <a:ext cx="2359025" cy="1257300"/>
            <a:chOff x="1416" y="1464"/>
            <a:chExt cx="4100" cy="908"/>
          </a:xfrm>
        </p:grpSpPr>
        <p:sp>
          <p:nvSpPr>
            <p:cNvPr id="39946" name="Rounded Rectangle 39945"/>
            <p:cNvSpPr>
              <a:spLocks noChangeArrowheads="1"/>
            </p:cNvSpPr>
            <p:nvPr/>
          </p:nvSpPr>
          <p:spPr bwMode="auto">
            <a:xfrm>
              <a:off x="1440" y="1464"/>
              <a:ext cx="4076" cy="900"/>
            </a:xfrm>
            <a:prstGeom prst="roundRect">
              <a:avLst>
                <a:gd name="adj" fmla="val 16667"/>
              </a:avLst>
            </a:prstGeom>
            <a:gradFill rotWithShape="1">
              <a:gsLst>
                <a:gs pos="0">
                  <a:srgbClr val="3A9BC6"/>
                </a:gs>
                <a:gs pos="100000">
                  <a:srgbClr val="234AA3"/>
                </a:gs>
              </a:gsLst>
              <a:lin ang="0" scaled="1"/>
            </a:gradFill>
            <a:ln w="19050" algn="ctr">
              <a:solidFill>
                <a:srgbClr val="1A387C"/>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sp>
          <p:nvSpPr>
            <p:cNvPr id="39947" name="Oval 39946"/>
            <p:cNvSpPr>
              <a:spLocks noChangeArrowheads="1"/>
            </p:cNvSpPr>
            <p:nvPr/>
          </p:nvSpPr>
          <p:spPr bwMode="auto">
            <a:xfrm>
              <a:off x="1416" y="1464"/>
              <a:ext cx="4100" cy="908"/>
            </a:xfrm>
            <a:prstGeom prst="ellipse">
              <a:avLst/>
            </a:prstGeom>
            <a:gradFill rotWithShape="1">
              <a:gsLst>
                <a:gs pos="0">
                  <a:srgbClr val="8EC5DE"/>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b="0">
                <a:solidFill>
                  <a:srgbClr val="000000"/>
                </a:solidFill>
                <a:latin typeface="Segoe" charset="0"/>
              </a:endParaRPr>
            </a:p>
          </p:txBody>
        </p:sp>
      </p:grpSp>
      <p:sp>
        <p:nvSpPr>
          <p:cNvPr id="14" name="Rectangle 13"/>
          <p:cNvSpPr>
            <a:spLocks noChangeArrowheads="1"/>
          </p:cNvSpPr>
          <p:nvPr/>
        </p:nvSpPr>
        <p:spPr bwMode="auto">
          <a:xfrm>
            <a:off x="5151438" y="1408113"/>
            <a:ext cx="2244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0">
                <a:effectLst>
                  <a:outerShdw blurRad="38100" dist="38100" dir="2700000" algn="tl">
                    <a:srgbClr val="000000"/>
                  </a:outerShdw>
                </a:effectLst>
                <a:latin typeface="Segoe" charset="0"/>
              </a:rPr>
              <a:t>Import and Export deployment jobs to assemble sophisticated deployment processes across authoring, staging and production servers</a:t>
            </a:r>
            <a:endParaRPr lang="en-US" sz="1200" b="0">
              <a:latin typeface="Segoe" charset="0"/>
            </a:endParaRPr>
          </a:p>
        </p:txBody>
      </p:sp>
      <p:sp>
        <p:nvSpPr>
          <p:cNvPr id="15" name="Straight Connector 14"/>
          <p:cNvSpPr>
            <a:spLocks noChangeShapeType="1"/>
          </p:cNvSpPr>
          <p:nvPr/>
        </p:nvSpPr>
        <p:spPr bwMode="auto">
          <a:xfrm flipH="1">
            <a:off x="4691063" y="2495550"/>
            <a:ext cx="1047750" cy="862013"/>
          </a:xfrm>
          <a:prstGeom prst="line">
            <a:avLst/>
          </a:prstGeom>
          <a:noFill/>
          <a:ln w="28575" algn="ctr">
            <a:solidFill>
              <a:srgbClr val="003399"/>
            </a:solidFill>
            <a:round/>
            <a:headEnd/>
            <a:tailEnd type="triangle" w="med" len="med"/>
          </a:ln>
          <a:effectLst>
            <a:outerShdw dist="35921" dir="2700000" algn="ctr" rotWithShape="0">
              <a:srgbClr val="5F5F5F">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Rectangle 54272"/>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1677988" y="2628900"/>
            <a:ext cx="559593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54273"/>
          <p:cNvSpPr>
            <a:spLocks noChangeArrowheads="1"/>
          </p:cNvSpPr>
          <p:nvPr/>
        </p:nvSpPr>
        <p:spPr bwMode="auto">
          <a:xfrm>
            <a:off x="393700" y="6096000"/>
            <a:ext cx="65754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900" b="0">
                <a:latin typeface="Franklin Gothic Book" panose="020B0503020102020204" pitchFamily="34" charset="0"/>
              </a:rPr>
              <a:t>Copyright ©2006 Microsoft Corporation. All rights reserved. </a:t>
            </a:r>
          </a:p>
          <a:p>
            <a:pPr eaLnBrk="1" hangingPunct="1"/>
            <a:r>
              <a:rPr lang="en-US" sz="900" b="0">
                <a:latin typeface="Franklin Gothic Book" panose="020B0503020102020204" pitchFamily="34" charset="0"/>
              </a:rPr>
              <a:t>Microsoft, InfoPath, the Office logo, Outlook, SharePoint, and Windows are either registered trademarks or trademarks of Microsoft Corporation in the United States and/or other countries. All other trademarks are property of their respective owners.</a:t>
            </a:r>
          </a:p>
          <a:p>
            <a:pPr eaLnBrk="1" hangingPunct="1"/>
            <a:r>
              <a:rPr lang="en-US" sz="900" b="0">
                <a:latin typeface="Franklin Gothic Book" panose="020B0503020102020204" pitchFamily="34" charset="0"/>
              </a:rPr>
              <a:t>This presentation is for informational purposes only. Microsoft makes no warranties, express or implied, in this summary.</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6"/>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2DAA38-F56B-41DE-84C7-30B1BD37BC49}" type="slidenum">
              <a:rPr lang="en-US">
                <a:latin typeface="Segoe" charset="0"/>
              </a:rPr>
              <a:pPr eaLnBrk="1" hangingPunct="1"/>
              <a:t>4</a:t>
            </a:fld>
            <a:endParaRPr lang="en-US">
              <a:latin typeface="Segoe" charset="0"/>
            </a:endParaRPr>
          </a:p>
        </p:txBody>
      </p:sp>
      <p:sp>
        <p:nvSpPr>
          <p:cNvPr id="46" name="TextBox 45"/>
          <p:cNvSpPr txBox="1">
            <a:spLocks noGrp="1"/>
          </p:cNvSpPr>
          <p:nvPr/>
        </p:nvSpPr>
        <p:spPr bwMode="auto">
          <a:xfrm>
            <a:off x="342900" y="6515100"/>
            <a:ext cx="5921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2BFCCB-FBDD-49F9-B868-F0826FADEC6E}" type="slidenum">
              <a:rPr lang="en-US" sz="1000" b="0">
                <a:latin typeface="Segoe" charset="0"/>
              </a:rPr>
              <a:pPr eaLnBrk="1" hangingPunct="1"/>
              <a:t>4</a:t>
            </a:fld>
            <a:endParaRPr lang="en-US" sz="1000" b="0">
              <a:latin typeface="Segoe" charset="0"/>
            </a:endParaRPr>
          </a:p>
        </p:txBody>
      </p:sp>
      <p:grpSp>
        <p:nvGrpSpPr>
          <p:cNvPr id="15664" name="Group 82"/>
          <p:cNvGrpSpPr>
            <a:grpSpLocks/>
          </p:cNvGrpSpPr>
          <p:nvPr/>
        </p:nvGrpSpPr>
        <p:grpSpPr bwMode="auto">
          <a:xfrm>
            <a:off x="-206375" y="4862513"/>
            <a:ext cx="9350375" cy="1539875"/>
            <a:chOff x="-130" y="3350"/>
            <a:chExt cx="5890" cy="970"/>
          </a:xfrm>
        </p:grpSpPr>
        <p:pic>
          <p:nvPicPr>
            <p:cNvPr id="8235" name="Rectangle 82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 y="3350"/>
              <a:ext cx="5890"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3843"/>
              <a:ext cx="3291" cy="30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a:spLocks/>
          </p:cNvSpPr>
          <p:nvPr/>
        </p:nvSpPr>
        <p:spPr bwMode="auto">
          <a:xfrm>
            <a:off x="381000" y="482600"/>
            <a:ext cx="87614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588" defTabSz="-13873163" eaLnBrk="0" hangingPunct="0">
              <a:defRPr>
                <a:solidFill>
                  <a:schemeClr val="tx1"/>
                </a:solidFill>
                <a:latin typeface="Arial" panose="020B0604020202020204" pitchFamily="34" charset="0"/>
              </a:defRPr>
            </a:lvl1pPr>
            <a:lvl2pPr marL="742950" indent="-285750" defTabSz="-13873163" eaLnBrk="0" hangingPunct="0">
              <a:defRPr>
                <a:solidFill>
                  <a:schemeClr val="tx1"/>
                </a:solidFill>
                <a:latin typeface="Arial" panose="020B0604020202020204" pitchFamily="34" charset="0"/>
              </a:defRPr>
            </a:lvl2pPr>
            <a:lvl3pPr marL="1143000" indent="-228600" defTabSz="-13873163" eaLnBrk="0" hangingPunct="0">
              <a:defRPr>
                <a:solidFill>
                  <a:schemeClr val="tx1"/>
                </a:solidFill>
                <a:latin typeface="Arial" panose="020B0604020202020204" pitchFamily="34" charset="0"/>
              </a:defRPr>
            </a:lvl3pPr>
            <a:lvl4pPr marL="1600200" indent="-228600" defTabSz="-13873163" eaLnBrk="0" hangingPunct="0">
              <a:defRPr>
                <a:solidFill>
                  <a:schemeClr val="tx1"/>
                </a:solidFill>
                <a:latin typeface="Arial" panose="020B0604020202020204" pitchFamily="34" charset="0"/>
              </a:defRPr>
            </a:lvl4pPr>
            <a:lvl5pPr marL="2057400" indent="-228600" defTabSz="-13873163" eaLnBrk="0" hangingPunct="0">
              <a:defRPr>
                <a:solidFill>
                  <a:schemeClr val="tx1"/>
                </a:solidFill>
                <a:latin typeface="Arial" panose="020B0604020202020204" pitchFamily="34" charset="0"/>
              </a:defRPr>
            </a:lvl5pPr>
            <a:lvl6pPr marL="2514600" indent="-228600" defTabSz="-13873163" eaLnBrk="0" fontAlgn="base" hangingPunct="0">
              <a:spcBef>
                <a:spcPct val="0"/>
              </a:spcBef>
              <a:spcAft>
                <a:spcPct val="0"/>
              </a:spcAft>
              <a:defRPr>
                <a:solidFill>
                  <a:schemeClr val="tx1"/>
                </a:solidFill>
                <a:latin typeface="Arial" panose="020B0604020202020204" pitchFamily="34" charset="0"/>
              </a:defRPr>
            </a:lvl6pPr>
            <a:lvl7pPr marL="2971800" indent="-228600" defTabSz="-13873163" eaLnBrk="0" fontAlgn="base" hangingPunct="0">
              <a:spcBef>
                <a:spcPct val="0"/>
              </a:spcBef>
              <a:spcAft>
                <a:spcPct val="0"/>
              </a:spcAft>
              <a:defRPr>
                <a:solidFill>
                  <a:schemeClr val="tx1"/>
                </a:solidFill>
                <a:latin typeface="Arial" panose="020B0604020202020204" pitchFamily="34" charset="0"/>
              </a:defRPr>
            </a:lvl7pPr>
            <a:lvl8pPr marL="3429000" indent="-228600" defTabSz="-13873163" eaLnBrk="0" fontAlgn="base" hangingPunct="0">
              <a:spcBef>
                <a:spcPct val="0"/>
              </a:spcBef>
              <a:spcAft>
                <a:spcPct val="0"/>
              </a:spcAft>
              <a:defRPr>
                <a:solidFill>
                  <a:schemeClr val="tx1"/>
                </a:solidFill>
                <a:latin typeface="Arial" panose="020B0604020202020204" pitchFamily="34" charset="0"/>
              </a:defRPr>
            </a:lvl8pPr>
            <a:lvl9pPr marL="3886200" indent="-228600" defTabSz="-1387316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pPr>
            <a:r>
              <a:rPr lang="en-US" sz="3800" b="0">
                <a:solidFill>
                  <a:schemeClr val="tx2"/>
                </a:solidFill>
                <a:effectLst>
                  <a:outerShdw blurRad="38100" dist="38100" dir="2700000" algn="tl">
                    <a:srgbClr val="000000"/>
                  </a:outerShdw>
                </a:effectLst>
                <a:latin typeface="Segoe" charset="0"/>
              </a:rPr>
              <a:t>Business Productivity Infrastructure</a:t>
            </a:r>
            <a:r>
              <a:rPr lang="en-US" sz="2400" i="1">
                <a:solidFill>
                  <a:schemeClr val="accent1"/>
                </a:solidFill>
                <a:effectLst>
                  <a:outerShdw blurRad="38100" dist="38100" dir="2700000" algn="tl">
                    <a:srgbClr val="000000"/>
                  </a:outerShdw>
                </a:effectLst>
                <a:latin typeface="Segoe Semibold" pitchFamily="34" charset="0"/>
              </a:rPr>
              <a:t/>
            </a:r>
            <a:br>
              <a:rPr lang="en-US" sz="2400" i="1">
                <a:solidFill>
                  <a:schemeClr val="accent1"/>
                </a:solidFill>
                <a:effectLst>
                  <a:outerShdw blurRad="38100" dist="38100" dir="2700000" algn="tl">
                    <a:srgbClr val="000000"/>
                  </a:outerShdw>
                </a:effectLst>
                <a:latin typeface="Segoe Semibold" pitchFamily="34" charset="0"/>
              </a:rPr>
            </a:br>
            <a:r>
              <a:rPr lang="en-US" sz="2400" i="1">
                <a:solidFill>
                  <a:schemeClr val="accent1"/>
                </a:solidFill>
                <a:effectLst>
                  <a:outerShdw blurRad="38100" dist="38100" dir="2700000" algn="tl">
                    <a:srgbClr val="000000"/>
                  </a:outerShdw>
                </a:effectLst>
                <a:latin typeface="Segoe Semibold" pitchFamily="34" charset="0"/>
              </a:rPr>
              <a:t>Infrastructure to streamline the way people do business</a:t>
            </a:r>
            <a:endParaRPr lang="en-US" i="1"/>
          </a:p>
        </p:txBody>
      </p:sp>
      <p:grpSp>
        <p:nvGrpSpPr>
          <p:cNvPr id="6619" name="Group 88"/>
          <p:cNvGrpSpPr>
            <a:grpSpLocks/>
          </p:cNvGrpSpPr>
          <p:nvPr/>
        </p:nvGrpSpPr>
        <p:grpSpPr bwMode="auto">
          <a:xfrm>
            <a:off x="419100" y="1824038"/>
            <a:ext cx="8148638" cy="3997325"/>
            <a:chOff x="264" y="1149"/>
            <a:chExt cx="5133" cy="2518"/>
          </a:xfrm>
        </p:grpSpPr>
        <p:grpSp>
          <p:nvGrpSpPr>
            <p:cNvPr id="8198" name="Group 86"/>
            <p:cNvGrpSpPr>
              <a:grpSpLocks/>
            </p:cNvGrpSpPr>
            <p:nvPr/>
          </p:nvGrpSpPr>
          <p:grpSpPr bwMode="auto">
            <a:xfrm>
              <a:off x="264" y="1149"/>
              <a:ext cx="5133" cy="2518"/>
              <a:chOff x="264" y="1149"/>
              <a:chExt cx="5133" cy="2518"/>
            </a:xfrm>
          </p:grpSpPr>
          <p:pic>
            <p:nvPicPr>
              <p:cNvPr id="8203" name="Rectangle 82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 y="1149"/>
                <a:ext cx="5133" cy="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4" name="Group 36"/>
              <p:cNvGrpSpPr>
                <a:grpSpLocks/>
              </p:cNvGrpSpPr>
              <p:nvPr/>
            </p:nvGrpSpPr>
            <p:grpSpPr bwMode="auto">
              <a:xfrm>
                <a:off x="392" y="2454"/>
                <a:ext cx="4851" cy="1071"/>
                <a:chOff x="441" y="2702"/>
                <a:chExt cx="4782" cy="1071"/>
              </a:xfrm>
            </p:grpSpPr>
            <p:pic>
              <p:nvPicPr>
                <p:cNvPr id="8233" name="Rectangle 82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 y="2702"/>
                  <a:ext cx="4782" cy="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Rectangle 82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 y="2702"/>
                  <a:ext cx="4782" cy="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05" name="Rectangle 82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invGray">
              <a:xfrm>
                <a:off x="597" y="2920"/>
                <a:ext cx="59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Rectangle 820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invGray">
              <a:xfrm>
                <a:off x="1484" y="2920"/>
                <a:ext cx="39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Rectangle 8208"/>
              <p:cNvPicPr>
                <a:picLocks noChangeAspect="1" noChangeArrowheads="1"/>
              </p:cNvPicPr>
              <p:nvPr/>
            </p:nvPicPr>
            <p:blipFill>
              <a:blip r:embed="rId9" cstate="print">
                <a:extLst>
                  <a:ext uri="{28A0092B-C50C-407E-A947-70E740481C1C}">
                    <a14:useLocalDpi xmlns:a14="http://schemas.microsoft.com/office/drawing/2010/main" val="0"/>
                  </a:ext>
                </a:extLst>
              </a:blip>
              <a:srcRect r="18489" b="-20863"/>
              <a:stretch>
                <a:fillRect/>
              </a:stretch>
            </p:blipFill>
            <p:spPr bwMode="invGray">
              <a:xfrm>
                <a:off x="2912" y="2906"/>
                <a:ext cx="60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Rectangle 820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invGray">
              <a:xfrm>
                <a:off x="3784" y="2740"/>
                <a:ext cx="366"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Rectangle 82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invGray">
              <a:xfrm>
                <a:off x="3726" y="3101"/>
                <a:ext cx="4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Rectangle 8211"/>
              <p:cNvPicPr>
                <a:picLocks noChangeAspect="1" noChangeArrowheads="1"/>
              </p:cNvPicPr>
              <p:nvPr/>
            </p:nvPicPr>
            <p:blipFill>
              <a:blip r:embed="rId12" cstate="print">
                <a:extLst>
                  <a:ext uri="{28A0092B-C50C-407E-A947-70E740481C1C}">
                    <a14:useLocalDpi xmlns:a14="http://schemas.microsoft.com/office/drawing/2010/main" val="0"/>
                  </a:ext>
                </a:extLst>
              </a:blip>
              <a:srcRect r="-4059" b="-14493"/>
              <a:stretch>
                <a:fillRect/>
              </a:stretch>
            </p:blipFill>
            <p:spPr bwMode="invGray">
              <a:xfrm>
                <a:off x="4369" y="2740"/>
                <a:ext cx="76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Rectangle 82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invGray">
              <a:xfrm>
                <a:off x="4510" y="2914"/>
                <a:ext cx="486"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Rectangle 8213"/>
              <p:cNvPicPr>
                <a:picLocks noChangeAspect="1" noChangeArrowheads="1"/>
              </p:cNvPicPr>
              <p:nvPr/>
            </p:nvPicPr>
            <p:blipFill>
              <a:blip r:embed="rId14" cstate="print">
                <a:extLst>
                  <a:ext uri="{28A0092B-C50C-407E-A947-70E740481C1C}">
                    <a14:useLocalDpi xmlns:a14="http://schemas.microsoft.com/office/drawing/2010/main" val="0"/>
                  </a:ext>
                </a:extLst>
              </a:blip>
              <a:srcRect t="-20689" r="-26373" b="-20689"/>
              <a:stretch>
                <a:fillRect/>
              </a:stretch>
            </p:blipFill>
            <p:spPr bwMode="invGray">
              <a:xfrm>
                <a:off x="3121" y="3069"/>
                <a:ext cx="18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Rectangle 8214"/>
              <p:cNvPicPr>
                <a:picLocks noChangeAspect="1" noChangeArrowheads="1"/>
              </p:cNvPicPr>
              <p:nvPr/>
            </p:nvPicPr>
            <p:blipFill>
              <a:blip r:embed="rId15" cstate="print">
                <a:extLst>
                  <a:ext uri="{28A0092B-C50C-407E-A947-70E740481C1C}">
                    <a14:useLocalDpi xmlns:a14="http://schemas.microsoft.com/office/drawing/2010/main" val="0"/>
                  </a:ext>
                </a:extLst>
              </a:blip>
              <a:srcRect t="-16821" r="-1817"/>
              <a:stretch>
                <a:fillRect/>
              </a:stretch>
            </p:blipFill>
            <p:spPr bwMode="invGray">
              <a:xfrm>
                <a:off x="3701" y="2891"/>
                <a:ext cx="53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Rectangle 8215"/>
              <p:cNvPicPr>
                <a:picLocks noChangeAspect="1" noChangeArrowheads="1"/>
              </p:cNvPicPr>
              <p:nvPr/>
            </p:nvPicPr>
            <p:blipFill>
              <a:blip r:embed="rId16" cstate="print">
                <a:extLst>
                  <a:ext uri="{28A0092B-C50C-407E-A947-70E740481C1C}">
                    <a14:useLocalDpi xmlns:a14="http://schemas.microsoft.com/office/drawing/2010/main" val="0"/>
                  </a:ext>
                </a:extLst>
              </a:blip>
              <a:srcRect t="-28703" r="-677" b="-926"/>
              <a:stretch>
                <a:fillRect/>
              </a:stretch>
            </p:blipFill>
            <p:spPr bwMode="invGray">
              <a:xfrm>
                <a:off x="4401" y="3057"/>
                <a:ext cx="70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Rectangle 8216"/>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6" y="2557"/>
                <a:ext cx="14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Rectangle 821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4" y="2557"/>
                <a:ext cx="14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Rectangle 8218"/>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3" y="2557"/>
                <a:ext cx="14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Rectangle 821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41" y="2557"/>
                <a:ext cx="14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Rectangle 8220"/>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0" y="2557"/>
                <a:ext cx="14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Rectangle 8221"/>
              <p:cNvPicPr>
                <a:picLocks noChangeAspect="1" noChangeArrowheads="1"/>
              </p:cNvPicPr>
              <p:nvPr/>
            </p:nvPicPr>
            <p:blipFill>
              <a:blip r:embed="rId18">
                <a:lum bright="-6000"/>
                <a:extLst>
                  <a:ext uri="{28A0092B-C50C-407E-A947-70E740481C1C}">
                    <a14:useLocalDpi xmlns:a14="http://schemas.microsoft.com/office/drawing/2010/main" val="0"/>
                  </a:ext>
                </a:extLst>
              </a:blip>
              <a:srcRect/>
              <a:stretch>
                <a:fillRect/>
              </a:stretch>
            </p:blipFill>
            <p:spPr bwMode="auto">
              <a:xfrm>
                <a:off x="401" y="1297"/>
                <a:ext cx="1654"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Rectangle 82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12" y="1297"/>
                <a:ext cx="1654"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Rectangle 8223"/>
              <p:cNvPicPr>
                <a:picLocks noChangeAspect="1" noChangeArrowheads="1"/>
              </p:cNvPicPr>
              <p:nvPr/>
            </p:nvPicPr>
            <p:blipFill>
              <a:blip r:embed="rId20">
                <a:lum bright="-6000"/>
                <a:extLst>
                  <a:ext uri="{28A0092B-C50C-407E-A947-70E740481C1C}">
                    <a14:useLocalDpi xmlns:a14="http://schemas.microsoft.com/office/drawing/2010/main" val="0"/>
                  </a:ext>
                </a:extLst>
              </a:blip>
              <a:srcRect/>
              <a:stretch>
                <a:fillRect/>
              </a:stretch>
            </p:blipFill>
            <p:spPr bwMode="auto">
              <a:xfrm>
                <a:off x="3623" y="1297"/>
                <a:ext cx="1654"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3" name="Group 75"/>
              <p:cNvGrpSpPr>
                <a:grpSpLocks/>
              </p:cNvGrpSpPr>
              <p:nvPr/>
            </p:nvGrpSpPr>
            <p:grpSpPr bwMode="auto">
              <a:xfrm>
                <a:off x="3781" y="1680"/>
                <a:ext cx="1344" cy="424"/>
                <a:chOff x="651" y="2060"/>
                <a:chExt cx="1154" cy="364"/>
              </a:xfrm>
            </p:grpSpPr>
            <p:pic>
              <p:nvPicPr>
                <p:cNvPr id="8231" name="Rectangle 823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invGray">
                <a:xfrm>
                  <a:off x="651" y="2060"/>
                  <a:ext cx="115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2" name="Rectangle 823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invGray">
                <a:xfrm>
                  <a:off x="799" y="2248"/>
                  <a:ext cx="85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24" name="Group 77"/>
              <p:cNvGrpSpPr>
                <a:grpSpLocks/>
              </p:cNvGrpSpPr>
              <p:nvPr/>
            </p:nvGrpSpPr>
            <p:grpSpPr bwMode="auto">
              <a:xfrm>
                <a:off x="2446" y="1689"/>
                <a:ext cx="827" cy="407"/>
                <a:chOff x="4096" y="2079"/>
                <a:chExt cx="709" cy="349"/>
              </a:xfrm>
            </p:grpSpPr>
            <p:pic>
              <p:nvPicPr>
                <p:cNvPr id="8229" name="Rectangle 823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invGray">
                <a:xfrm>
                  <a:off x="4189" y="2079"/>
                  <a:ext cx="52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0" name="Rectangle 823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invGray">
                <a:xfrm>
                  <a:off x="4096" y="2247"/>
                  <a:ext cx="70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25" name="Group 76"/>
              <p:cNvGrpSpPr>
                <a:grpSpLocks/>
              </p:cNvGrpSpPr>
              <p:nvPr/>
            </p:nvGrpSpPr>
            <p:grpSpPr bwMode="auto">
              <a:xfrm>
                <a:off x="603" y="1601"/>
                <a:ext cx="1297" cy="583"/>
                <a:chOff x="2283" y="1904"/>
                <a:chExt cx="1112" cy="500"/>
              </a:xfrm>
            </p:grpSpPr>
            <p:pic>
              <p:nvPicPr>
                <p:cNvPr id="8226" name="Rectangle 8227"/>
                <p:cNvPicPr>
                  <a:picLocks noChangeAspect="1" noChangeArrowheads="1"/>
                </p:cNvPicPr>
                <p:nvPr/>
              </p:nvPicPr>
              <p:blipFill>
                <a:blip r:embed="rId25" cstate="print">
                  <a:extLst>
                    <a:ext uri="{28A0092B-C50C-407E-A947-70E740481C1C}">
                      <a14:useLocalDpi xmlns:a14="http://schemas.microsoft.com/office/drawing/2010/main" val="0"/>
                    </a:ext>
                  </a:extLst>
                </a:blip>
                <a:srcRect b="-19318"/>
                <a:stretch>
                  <a:fillRect/>
                </a:stretch>
              </p:blipFill>
              <p:spPr bwMode="invGray">
                <a:xfrm>
                  <a:off x="2605" y="1904"/>
                  <a:ext cx="46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7" name="Rectangle 8228"/>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invGray">
                <a:xfrm>
                  <a:off x="2285" y="2258"/>
                  <a:ext cx="110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Rectangle 8229"/>
                <p:cNvPicPr>
                  <a:picLocks noChangeAspect="1" noChangeArrowheads="1"/>
                </p:cNvPicPr>
                <p:nvPr/>
              </p:nvPicPr>
              <p:blipFill>
                <a:blip r:embed="rId27" cstate="print">
                  <a:extLst>
                    <a:ext uri="{28A0092B-C50C-407E-A947-70E740481C1C}">
                      <a14:useLocalDpi xmlns:a14="http://schemas.microsoft.com/office/drawing/2010/main" val="0"/>
                    </a:ext>
                  </a:extLst>
                </a:blip>
                <a:srcRect t="-32954" r="-2000" b="-34091"/>
                <a:stretch>
                  <a:fillRect/>
                </a:stretch>
              </p:blipFill>
              <p:spPr bwMode="invGray">
                <a:xfrm>
                  <a:off x="2283" y="2019"/>
                  <a:ext cx="1112"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199" name="Group 85"/>
            <p:cNvGrpSpPr>
              <a:grpSpLocks/>
            </p:cNvGrpSpPr>
            <p:nvPr/>
          </p:nvGrpSpPr>
          <p:grpSpPr bwMode="auto">
            <a:xfrm>
              <a:off x="2195" y="2741"/>
              <a:ext cx="510" cy="543"/>
              <a:chOff x="2195" y="2741"/>
              <a:chExt cx="510" cy="543"/>
            </a:xfrm>
          </p:grpSpPr>
          <p:pic>
            <p:nvPicPr>
              <p:cNvPr id="8200" name="Rectangle 8201"/>
              <p:cNvPicPr>
                <a:picLocks noChangeAspect="1" noChangeArrowheads="1"/>
              </p:cNvPicPr>
              <p:nvPr/>
            </p:nvPicPr>
            <p:blipFill>
              <a:blip r:embed="rId28" cstate="print">
                <a:extLst>
                  <a:ext uri="{28A0092B-C50C-407E-A947-70E740481C1C}">
                    <a14:useLocalDpi xmlns:a14="http://schemas.microsoft.com/office/drawing/2010/main" val="0"/>
                  </a:ext>
                </a:extLst>
              </a:blip>
              <a:srcRect b="-34885"/>
              <a:stretch>
                <a:fillRect/>
              </a:stretch>
            </p:blipFill>
            <p:spPr bwMode="invGray">
              <a:xfrm>
                <a:off x="2195" y="2741"/>
                <a:ext cx="5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Rectangle 820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invGray">
              <a:xfrm>
                <a:off x="2224" y="3113"/>
                <a:ext cx="45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Rectangle 8203"/>
              <p:cNvPicPr>
                <a:picLocks noChangeAspect="1" noChangeArrowheads="1"/>
              </p:cNvPicPr>
              <p:nvPr/>
            </p:nvPicPr>
            <p:blipFill>
              <a:blip r:embed="rId30" cstate="print">
                <a:extLst>
                  <a:ext uri="{28A0092B-C50C-407E-A947-70E740481C1C}">
                    <a14:useLocalDpi xmlns:a14="http://schemas.microsoft.com/office/drawing/2010/main" val="0"/>
                  </a:ext>
                </a:extLst>
              </a:blip>
              <a:srcRect t="-20930" r="-16061" b="-20930"/>
              <a:stretch>
                <a:fillRect/>
              </a:stretch>
            </p:blipFill>
            <p:spPr bwMode="invGray">
              <a:xfrm>
                <a:off x="2273" y="2897"/>
                <a:ext cx="35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664"/>
                                        </p:tgtEl>
                                        <p:attrNameLst>
                                          <p:attrName>style.visibility</p:attrName>
                                        </p:attrNameLst>
                                      </p:cBhvr>
                                      <p:to>
                                        <p:strVal val="visible"/>
                                      </p:to>
                                    </p:set>
                                    <p:anim calcmode="lin" valueType="num">
                                      <p:cBhvr>
                                        <p:cTn id="7" dur="1000" fill="hold"/>
                                        <p:tgtEl>
                                          <p:spTgt spid="15664"/>
                                        </p:tgtEl>
                                        <p:attrNameLst>
                                          <p:attrName>ppt_w</p:attrName>
                                        </p:attrNameLst>
                                      </p:cBhvr>
                                      <p:tavLst>
                                        <p:tav tm="0">
                                          <p:val>
                                            <p:strVal val="#ppt_w+.3"/>
                                          </p:val>
                                        </p:tav>
                                        <p:tav tm="100000">
                                          <p:val>
                                            <p:strVal val="#ppt_w"/>
                                          </p:val>
                                        </p:tav>
                                      </p:tavLst>
                                    </p:anim>
                                    <p:anim calcmode="lin" valueType="num">
                                      <p:cBhvr>
                                        <p:cTn id="8" dur="1000" fill="hold"/>
                                        <p:tgtEl>
                                          <p:spTgt spid="15664"/>
                                        </p:tgtEl>
                                        <p:attrNameLst>
                                          <p:attrName>ppt_h</p:attrName>
                                        </p:attrNameLst>
                                      </p:cBhvr>
                                      <p:tavLst>
                                        <p:tav tm="0">
                                          <p:val>
                                            <p:strVal val="#ppt_h"/>
                                          </p:val>
                                        </p:tav>
                                        <p:tav tm="100000">
                                          <p:val>
                                            <p:strVal val="#ppt_h"/>
                                          </p:val>
                                        </p:tav>
                                      </p:tavLst>
                                    </p:anim>
                                    <p:animEffect transition="in" filter="fade">
                                      <p:cBhvr>
                                        <p:cTn id="9" dur="1000"/>
                                        <p:tgtEl>
                                          <p:spTgt spid="15664"/>
                                        </p:tgtEl>
                                      </p:cBhvr>
                                    </p:animEffect>
                                  </p:childTnLst>
                                </p:cTn>
                              </p:par>
                              <p:par>
                                <p:cTn id="10" presetID="22" presetClass="entr" presetSubtype="4" fill="hold" nodeType="withEffect">
                                  <p:stCondLst>
                                    <p:cond delay="700"/>
                                  </p:stCondLst>
                                  <p:childTnLst>
                                    <p:set>
                                      <p:cBhvr>
                                        <p:cTn id="11" dur="1" fill="hold">
                                          <p:stCondLst>
                                            <p:cond delay="0"/>
                                          </p:stCondLst>
                                        </p:cTn>
                                        <p:tgtEl>
                                          <p:spTgt spid="6619"/>
                                        </p:tgtEl>
                                        <p:attrNameLst>
                                          <p:attrName>style.visibility</p:attrName>
                                        </p:attrNameLst>
                                      </p:cBhvr>
                                      <p:to>
                                        <p:strVal val="visible"/>
                                      </p:to>
                                    </p:set>
                                    <p:animEffect transition="in" filter="wipe(down)">
                                      <p:cBhvr>
                                        <p:cTn id="12" dur="500"/>
                                        <p:tgtEl>
                                          <p:spTgt spid="6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7" name="Rectangle 472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9713"/>
            <a:ext cx="9144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B50BF0-221E-4A0C-BE10-7C5CAA804BE7}" type="slidenum">
              <a:rPr lang="en-US">
                <a:latin typeface="Segoe" charset="0"/>
              </a:rPr>
              <a:pPr eaLnBrk="1" hangingPunct="1"/>
              <a:t>5</a:t>
            </a:fld>
            <a:endParaRPr lang="en-US">
              <a:latin typeface="Segoe" charset="0"/>
            </a:endParaRPr>
          </a:p>
        </p:txBody>
      </p:sp>
      <p:sp>
        <p:nvSpPr>
          <p:cNvPr id="472066" name="Shape 472065"/>
          <p:cNvSpPr>
            <a:spLocks noGrp="1" noChangeArrowheads="1"/>
          </p:cNvSpPr>
          <p:nvPr>
            <p:ph type="title"/>
          </p:nvPr>
        </p:nvSpPr>
        <p:spPr>
          <a:xfrm>
            <a:off x="973138" y="2320925"/>
            <a:ext cx="6505575" cy="774700"/>
          </a:xfrm>
          <a:noFill/>
        </p:spPr>
        <p:txBody>
          <a:bodyPr anchor="t"/>
          <a:lstStyle/>
          <a:p>
            <a:pPr marL="0" indent="0" defTabSz="914400" eaLnBrk="1" hangingPunct="1"/>
            <a:r>
              <a:rPr lang="en-US" smtClean="0"/>
              <a:t>The Business Challenge         </a:t>
            </a:r>
            <a:endParaRPr lang="en-US" sz="240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72067"/>
                                        </p:tgtEl>
                                        <p:attrNameLst>
                                          <p:attrName>style.visibility</p:attrName>
                                        </p:attrNameLst>
                                      </p:cBhvr>
                                      <p:to>
                                        <p:strVal val="visible"/>
                                      </p:to>
                                    </p:set>
                                    <p:anim calcmode="lin" valueType="num">
                                      <p:cBhvr>
                                        <p:cTn id="7" dur="500" fill="hold"/>
                                        <p:tgtEl>
                                          <p:spTgt spid="472067"/>
                                        </p:tgtEl>
                                        <p:attrNameLst>
                                          <p:attrName>ppt_x</p:attrName>
                                        </p:attrNameLst>
                                      </p:cBhvr>
                                      <p:tavLst>
                                        <p:tav tm="0">
                                          <p:val>
                                            <p:strVal val="#ppt_x-#ppt_w/2"/>
                                          </p:val>
                                        </p:tav>
                                        <p:tav tm="100000">
                                          <p:val>
                                            <p:strVal val="#ppt_x"/>
                                          </p:val>
                                        </p:tav>
                                      </p:tavLst>
                                    </p:anim>
                                    <p:anim calcmode="lin" valueType="num">
                                      <p:cBhvr>
                                        <p:cTn id="8" dur="500" fill="hold"/>
                                        <p:tgtEl>
                                          <p:spTgt spid="472067"/>
                                        </p:tgtEl>
                                        <p:attrNameLst>
                                          <p:attrName>ppt_y</p:attrName>
                                        </p:attrNameLst>
                                      </p:cBhvr>
                                      <p:tavLst>
                                        <p:tav tm="0">
                                          <p:val>
                                            <p:strVal val="#ppt_y"/>
                                          </p:val>
                                        </p:tav>
                                        <p:tav tm="100000">
                                          <p:val>
                                            <p:strVal val="#ppt_y"/>
                                          </p:val>
                                        </p:tav>
                                      </p:tavLst>
                                    </p:anim>
                                    <p:anim calcmode="lin" valueType="num">
                                      <p:cBhvr>
                                        <p:cTn id="9" dur="500" fill="hold"/>
                                        <p:tgtEl>
                                          <p:spTgt spid="472067"/>
                                        </p:tgtEl>
                                        <p:attrNameLst>
                                          <p:attrName>ppt_w</p:attrName>
                                        </p:attrNameLst>
                                      </p:cBhvr>
                                      <p:tavLst>
                                        <p:tav tm="0">
                                          <p:val>
                                            <p:fltVal val="0"/>
                                          </p:val>
                                        </p:tav>
                                        <p:tav tm="100000">
                                          <p:val>
                                            <p:strVal val="#ppt_w"/>
                                          </p:val>
                                        </p:tav>
                                      </p:tavLst>
                                    </p:anim>
                                    <p:anim calcmode="lin" valueType="num">
                                      <p:cBhvr>
                                        <p:cTn id="10" dur="500" fill="hold"/>
                                        <p:tgtEl>
                                          <p:spTgt spid="4720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9" name="Rectangle 62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3035300"/>
            <a:ext cx="749617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09" name="Group 59"/>
          <p:cNvGrpSpPr>
            <a:grpSpLocks/>
          </p:cNvGrpSpPr>
          <p:nvPr/>
        </p:nvGrpSpPr>
        <p:grpSpPr bwMode="auto">
          <a:xfrm>
            <a:off x="1557338" y="3128963"/>
            <a:ext cx="6003925" cy="2933700"/>
            <a:chOff x="1221" y="3418"/>
            <a:chExt cx="3318" cy="2586"/>
          </a:xfrm>
        </p:grpSpPr>
        <p:pic>
          <p:nvPicPr>
            <p:cNvPr id="10294" name="Rectangle 1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 y="3418"/>
              <a:ext cx="3318" cy="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5" name="Rectangle 102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 y="3418"/>
              <a:ext cx="3318" cy="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6" name="Rectangle 102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 y="3418"/>
              <a:ext cx="3318" cy="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16" name="Group 98"/>
          <p:cNvGrpSpPr>
            <a:grpSpLocks/>
          </p:cNvGrpSpPr>
          <p:nvPr/>
        </p:nvGrpSpPr>
        <p:grpSpPr bwMode="auto">
          <a:xfrm>
            <a:off x="368300" y="2763838"/>
            <a:ext cx="8380413" cy="3379787"/>
            <a:chOff x="240" y="1474"/>
            <a:chExt cx="5279" cy="2129"/>
          </a:xfrm>
        </p:grpSpPr>
        <p:pic>
          <p:nvPicPr>
            <p:cNvPr id="10272" name="Rectangle 102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 y="2296"/>
              <a:ext cx="149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3" name="Rectangle 102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4" y="2296"/>
              <a:ext cx="149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Rectangle 102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8" y="2296"/>
              <a:ext cx="149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Rectangle 102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 y="2935"/>
              <a:ext cx="1917"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Rectangle 102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 y="2935"/>
              <a:ext cx="1917"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7" name="Rectangle 1027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4" y="1721"/>
              <a:ext cx="107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Rectangle 1027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8" y="1721"/>
              <a:ext cx="107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Rectangle 1027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1" y="2192"/>
              <a:ext cx="17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Rectangle 1027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6" y="2192"/>
              <a:ext cx="306"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1" name="Rectangle 1028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5" y="2704"/>
              <a:ext cx="552"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2" name="Rectangle 1028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2" y="2718"/>
              <a:ext cx="271"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3" name="Rectangle 1028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40" y="2730"/>
              <a:ext cx="265"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4" name="Rectangle 1028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22" y="2709"/>
              <a:ext cx="400"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5" name="Rectangle 10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6" y="1474"/>
              <a:ext cx="304"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6" name="Rectangle 1028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6" y="1538"/>
              <a:ext cx="265"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7" name="Rectangle 1028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1" y="2160"/>
              <a:ext cx="41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8" name="Rectangle 102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7" y="2160"/>
              <a:ext cx="283"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9" name="Rectangle 1028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90" y="1474"/>
              <a:ext cx="31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0" name="Rectangle 1028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5" y="1490"/>
              <a:ext cx="41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1" name="Rectangle 1029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15" y="2160"/>
              <a:ext cx="30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2" name="Rectangle 1029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90" y="2144"/>
              <a:ext cx="319"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3" name="Rectangle 1029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76" y="2216"/>
              <a:ext cx="17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Shape 3"/>
          <p:cNvSpPr>
            <a:spLocks noGrp="1"/>
          </p:cNvSpPr>
          <p:nvPr>
            <p:ph type="sldNum" sz="quarter" idx="11"/>
          </p:nvPr>
        </p:nvSpPr>
        <p:spPr>
          <a:xfrm>
            <a:off x="330200" y="6526213"/>
            <a:ext cx="592138" cy="331787"/>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27FC4B-6137-4764-9735-AC5FD1AD5A66}" type="slidenum">
              <a:rPr lang="en-US">
                <a:latin typeface="Segoe" charset="0"/>
              </a:rPr>
              <a:pPr eaLnBrk="1" hangingPunct="1"/>
              <a:t>6</a:t>
            </a:fld>
            <a:endParaRPr lang="en-US">
              <a:latin typeface="Segoe" charset="0"/>
            </a:endParaRPr>
          </a:p>
        </p:txBody>
      </p:sp>
      <p:sp>
        <p:nvSpPr>
          <p:cNvPr id="6149" name="Shape 6148"/>
          <p:cNvSpPr>
            <a:spLocks noGrp="1" noChangeArrowheads="1"/>
          </p:cNvSpPr>
          <p:nvPr>
            <p:ph type="title" idx="4294967295"/>
          </p:nvPr>
        </p:nvSpPr>
        <p:spPr>
          <a:xfrm>
            <a:off x="352425" y="355600"/>
            <a:ext cx="8413750" cy="1298575"/>
          </a:xfrm>
          <a:noFill/>
        </p:spPr>
        <p:txBody>
          <a:bodyPr/>
          <a:lstStyle/>
          <a:p>
            <a:pPr algn="ctr"/>
            <a:r>
              <a:rPr lang="en-US" sz="3600" smtClean="0"/>
              <a:t>Connect Your People To Your Business</a:t>
            </a:r>
            <a:endParaRPr lang="en-US" smtClean="0"/>
          </a:p>
        </p:txBody>
      </p:sp>
      <p:grpSp>
        <p:nvGrpSpPr>
          <p:cNvPr id="10246" name="Group 100"/>
          <p:cNvGrpSpPr>
            <a:grpSpLocks/>
          </p:cNvGrpSpPr>
          <p:nvPr/>
        </p:nvGrpSpPr>
        <p:grpSpPr bwMode="auto">
          <a:xfrm>
            <a:off x="368300" y="2763838"/>
            <a:ext cx="8380413" cy="3379787"/>
            <a:chOff x="240" y="1474"/>
            <a:chExt cx="5279" cy="2129"/>
          </a:xfrm>
        </p:grpSpPr>
        <p:pic>
          <p:nvPicPr>
            <p:cNvPr id="10250" name="Rectangle 102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 y="2296"/>
              <a:ext cx="149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Rectangle 102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4" y="2296"/>
              <a:ext cx="149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Rectangle 102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8" y="2296"/>
              <a:ext cx="149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Rectangle 102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 y="2935"/>
              <a:ext cx="1917"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Rectangle 102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 y="2935"/>
              <a:ext cx="1917"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Rectangle 102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4" y="1721"/>
              <a:ext cx="107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Rectangle 102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8" y="1721"/>
              <a:ext cx="107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Rectangle 1025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1" y="2192"/>
              <a:ext cx="17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Rectangle 1025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6" y="2192"/>
              <a:ext cx="306"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Rectangle 1025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5" y="2704"/>
              <a:ext cx="552"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Rectangle 1025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2" y="2718"/>
              <a:ext cx="271"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Rectangle 1026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40" y="2730"/>
              <a:ext cx="265"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Rectangle 1026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22" y="2709"/>
              <a:ext cx="400"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Rectangle 1026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6" y="1474"/>
              <a:ext cx="304"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Rectangle 1026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6" y="1538"/>
              <a:ext cx="265"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Rectangle 1026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1" y="2160"/>
              <a:ext cx="41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Rectangle 1026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7" y="2160"/>
              <a:ext cx="283"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Rectangle 1026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90" y="1474"/>
              <a:ext cx="31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Rectangle 1026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5" y="1490"/>
              <a:ext cx="416"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Rectangle 1026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15" y="2160"/>
              <a:ext cx="30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Rectangle 1026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90" y="2144"/>
              <a:ext cx="319"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Rectangle 1027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76" y="2216"/>
              <a:ext cx="17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07" name="Group 57"/>
          <p:cNvGrpSpPr>
            <a:grpSpLocks/>
          </p:cNvGrpSpPr>
          <p:nvPr/>
        </p:nvGrpSpPr>
        <p:grpSpPr bwMode="auto">
          <a:xfrm>
            <a:off x="503238" y="1217613"/>
            <a:ext cx="8559800" cy="1108075"/>
            <a:chOff x="584396" y="1218345"/>
            <a:chExt cx="8559604" cy="1107996"/>
          </a:xfrm>
        </p:grpSpPr>
        <p:pic>
          <p:nvPicPr>
            <p:cNvPr id="10248" name="Rectangle 1024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4396" y="1372427"/>
              <a:ext cx="2997606" cy="77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a:spLocks noChangeArrowheads="1"/>
            </p:cNvSpPr>
            <p:nvPr/>
          </p:nvSpPr>
          <p:spPr bwMode="auto">
            <a:xfrm>
              <a:off x="3724399" y="1218345"/>
              <a:ext cx="54196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
              </a:pPr>
              <a:r>
                <a:rPr lang="en-US" sz="2200" b="0">
                  <a:effectLst>
                    <a:outerShdw blurRad="38100" dist="38100" dir="2700000" algn="tl">
                      <a:srgbClr val="000000"/>
                    </a:outerShdw>
                  </a:effectLst>
                </a:rPr>
                <a:t>Connect to Information &amp; Expertise</a:t>
              </a:r>
              <a:endParaRPr lang="en-US" b="0"/>
            </a:p>
            <a:p>
              <a:pPr>
                <a:buFont typeface="Wingdings" panose="05000000000000000000" pitchFamily="2" charset="2"/>
                <a:buChar char="§"/>
              </a:pPr>
              <a:r>
                <a:rPr lang="en-US" sz="2200" b="0">
                  <a:effectLst>
                    <a:outerShdw blurRad="38100" dist="38100" dir="2700000" algn="tl">
                      <a:srgbClr val="000000"/>
                    </a:outerShdw>
                  </a:effectLst>
                </a:rPr>
                <a:t>Connect to Key Business Applications</a:t>
              </a:r>
            </a:p>
            <a:p>
              <a:pPr>
                <a:buFont typeface="Wingdings" panose="05000000000000000000" pitchFamily="2" charset="2"/>
                <a:buChar char="§"/>
              </a:pPr>
              <a:r>
                <a:rPr lang="en-US" sz="2200" b="0">
                  <a:effectLst>
                    <a:outerShdw blurRad="38100" dist="38100" dir="2700000" algn="tl">
                      <a:srgbClr val="000000"/>
                    </a:outerShdw>
                  </a:effectLst>
                </a:rPr>
                <a:t>Connect to Role-Specific Resources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3716"/>
                                        </p:tgtEl>
                                        <p:attrNameLst>
                                          <p:attrName>style.opacity</p:attrName>
                                        </p:attrNameLst>
                                      </p:cBhvr>
                                      <p:to>
                                        <p:strVal val="0.25"/>
                                      </p:to>
                                    </p:set>
                                    <p:animEffect filter="image" prLst="opacity: 0.25">
                                      <p:cBhvr rctx="IE">
                                        <p:cTn id="7" dur="indefinite"/>
                                        <p:tgtEl>
                                          <p:spTgt spid="3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0209"/>
                                        </p:tgtEl>
                                        <p:attrNameLst>
                                          <p:attrName>style.visibility</p:attrName>
                                        </p:attrNameLst>
                                      </p:cBhvr>
                                      <p:to>
                                        <p:strVal val="visible"/>
                                      </p:to>
                                    </p:set>
                                    <p:anim calcmode="lin" valueType="num">
                                      <p:cBhvr>
                                        <p:cTn id="12" dur="1000" fill="hold"/>
                                        <p:tgtEl>
                                          <p:spTgt spid="10209"/>
                                        </p:tgtEl>
                                        <p:attrNameLst>
                                          <p:attrName>ppt_w</p:attrName>
                                        </p:attrNameLst>
                                      </p:cBhvr>
                                      <p:tavLst>
                                        <p:tav tm="0">
                                          <p:val>
                                            <p:fltVal val="0"/>
                                          </p:val>
                                        </p:tav>
                                        <p:tav tm="100000">
                                          <p:val>
                                            <p:strVal val="#ppt_w"/>
                                          </p:val>
                                        </p:tav>
                                      </p:tavLst>
                                    </p:anim>
                                    <p:anim calcmode="lin" valueType="num">
                                      <p:cBhvr>
                                        <p:cTn id="13" dur="1000" fill="hold"/>
                                        <p:tgtEl>
                                          <p:spTgt spid="10209"/>
                                        </p:tgtEl>
                                        <p:attrNameLst>
                                          <p:attrName>ppt_h</p:attrName>
                                        </p:attrNameLst>
                                      </p:cBhvr>
                                      <p:tavLst>
                                        <p:tav tm="0">
                                          <p:val>
                                            <p:fltVal val="0"/>
                                          </p:val>
                                        </p:tav>
                                        <p:tav tm="100000">
                                          <p:val>
                                            <p:strVal val="#ppt_h"/>
                                          </p:val>
                                        </p:tav>
                                      </p:tavLst>
                                    </p:anim>
                                    <p:animEffect transition="in" filter="fade">
                                      <p:cBhvr>
                                        <p:cTn id="14" dur="1000"/>
                                        <p:tgtEl>
                                          <p:spTgt spid="10209"/>
                                        </p:tgtEl>
                                      </p:cBhvr>
                                    </p:animEffect>
                                  </p:childTnLst>
                                </p:cTn>
                              </p:par>
                              <p:par>
                                <p:cTn id="15" presetID="53" presetClass="entr" presetSubtype="0" fill="hold" nodeType="withEffect">
                                  <p:stCondLst>
                                    <p:cond delay="0"/>
                                  </p:stCondLst>
                                  <p:childTnLst>
                                    <p:set>
                                      <p:cBhvr>
                                        <p:cTn id="16" dur="1" fill="hold">
                                          <p:stCondLst>
                                            <p:cond delay="0"/>
                                          </p:stCondLst>
                                        </p:cTn>
                                        <p:tgtEl>
                                          <p:spTgt spid="6239"/>
                                        </p:tgtEl>
                                        <p:attrNameLst>
                                          <p:attrName>style.visibility</p:attrName>
                                        </p:attrNameLst>
                                      </p:cBhvr>
                                      <p:to>
                                        <p:strVal val="visible"/>
                                      </p:to>
                                    </p:set>
                                    <p:anim calcmode="lin" valueType="num">
                                      <p:cBhvr>
                                        <p:cTn id="17" dur="1000" fill="hold"/>
                                        <p:tgtEl>
                                          <p:spTgt spid="6239"/>
                                        </p:tgtEl>
                                        <p:attrNameLst>
                                          <p:attrName>ppt_w</p:attrName>
                                        </p:attrNameLst>
                                      </p:cBhvr>
                                      <p:tavLst>
                                        <p:tav tm="0">
                                          <p:val>
                                            <p:fltVal val="0"/>
                                          </p:val>
                                        </p:tav>
                                        <p:tav tm="100000">
                                          <p:val>
                                            <p:strVal val="#ppt_w"/>
                                          </p:val>
                                        </p:tav>
                                      </p:tavLst>
                                    </p:anim>
                                    <p:anim calcmode="lin" valueType="num">
                                      <p:cBhvr>
                                        <p:cTn id="18" dur="1000" fill="hold"/>
                                        <p:tgtEl>
                                          <p:spTgt spid="6239"/>
                                        </p:tgtEl>
                                        <p:attrNameLst>
                                          <p:attrName>ppt_h</p:attrName>
                                        </p:attrNameLst>
                                      </p:cBhvr>
                                      <p:tavLst>
                                        <p:tav tm="0">
                                          <p:val>
                                            <p:fltVal val="0"/>
                                          </p:val>
                                        </p:tav>
                                        <p:tav tm="100000">
                                          <p:val>
                                            <p:strVal val="#ppt_h"/>
                                          </p:val>
                                        </p:tav>
                                      </p:tavLst>
                                    </p:anim>
                                    <p:animEffect transition="in" filter="fade">
                                      <p:cBhvr>
                                        <p:cTn id="19" dur="1000"/>
                                        <p:tgtEl>
                                          <p:spTgt spid="623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2507"/>
                                        </p:tgtEl>
                                        <p:attrNameLst>
                                          <p:attrName>style.visibility</p:attrName>
                                        </p:attrNameLst>
                                      </p:cBhvr>
                                      <p:to>
                                        <p:strVal val="visible"/>
                                      </p:to>
                                    </p:set>
                                    <p:animEffect transition="in" filter="fade">
                                      <p:cBhvr>
                                        <p:cTn id="24" dur="2000"/>
                                        <p:tgtEl>
                                          <p:spTgt spid="12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Shape 7183"/>
          <p:cNvSpPr>
            <a:spLocks noGrp="1" noChangeArrowheads="1"/>
          </p:cNvSpPr>
          <p:nvPr>
            <p:ph type="title" idx="4294967295"/>
          </p:nvPr>
        </p:nvSpPr>
        <p:spPr>
          <a:noFill/>
        </p:spPr>
        <p:txBody>
          <a:bodyPr/>
          <a:lstStyle/>
          <a:p>
            <a:r>
              <a:rPr lang="en-US" smtClean="0"/>
              <a:t>Business Managers Want To…</a:t>
            </a:r>
          </a:p>
        </p:txBody>
      </p:sp>
      <p:pic>
        <p:nvPicPr>
          <p:cNvPr id="11266" name="Rectangle 112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4788"/>
            <a:ext cx="676275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 name="Rectangle 7197"/>
          <p:cNvSpPr>
            <a:spLocks noChangeArrowheads="1"/>
          </p:cNvSpPr>
          <p:nvPr/>
        </p:nvSpPr>
        <p:spPr bwMode="auto">
          <a:xfrm flipH="1">
            <a:off x="0" y="1639888"/>
            <a:ext cx="9144000" cy="1539875"/>
          </a:xfrm>
          <a:prstGeom prst="rect">
            <a:avLst/>
          </a:prstGeom>
          <a:gradFill rotWithShape="1">
            <a:gsLst>
              <a:gs pos="0">
                <a:srgbClr val="FFFFFF">
                  <a:alpha val="0"/>
                </a:srgbClr>
              </a:gs>
              <a:gs pos="100000">
                <a:schemeClr val="bg2">
                  <a:alpha val="7500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0"/>
          </a:p>
        </p:txBody>
      </p:sp>
      <p:sp>
        <p:nvSpPr>
          <p:cNvPr id="7199" name="Rectangle 7198"/>
          <p:cNvSpPr>
            <a:spLocks noChangeArrowheads="1"/>
          </p:cNvSpPr>
          <p:nvPr/>
        </p:nvSpPr>
        <p:spPr bwMode="auto">
          <a:xfrm flipH="1">
            <a:off x="0" y="3429000"/>
            <a:ext cx="9144000" cy="1539875"/>
          </a:xfrm>
          <a:prstGeom prst="rect">
            <a:avLst/>
          </a:prstGeom>
          <a:gradFill rotWithShape="1">
            <a:gsLst>
              <a:gs pos="0">
                <a:srgbClr val="FFFFFF">
                  <a:alpha val="0"/>
                </a:srgbClr>
              </a:gs>
              <a:gs pos="100000">
                <a:schemeClr val="bg2">
                  <a:alpha val="7500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0"/>
          </a:p>
        </p:txBody>
      </p:sp>
      <p:sp>
        <p:nvSpPr>
          <p:cNvPr id="7207" name="Rectangle 7206"/>
          <p:cNvSpPr>
            <a:spLocks noChangeArrowheads="1"/>
          </p:cNvSpPr>
          <p:nvPr/>
        </p:nvSpPr>
        <p:spPr bwMode="auto">
          <a:xfrm>
            <a:off x="2582863" y="1814513"/>
            <a:ext cx="34940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 need to target our product distributor community and provide services to streamline how we work together.”</a:t>
            </a:r>
          </a:p>
        </p:txBody>
      </p:sp>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7CF810-4424-4352-8CCE-F72A7083C4DA}" type="slidenum">
              <a:rPr lang="en-US">
                <a:latin typeface="Segoe" charset="0"/>
              </a:rPr>
              <a:pPr eaLnBrk="1" hangingPunct="1"/>
              <a:t>7</a:t>
            </a:fld>
            <a:endParaRPr lang="en-US">
              <a:latin typeface="Segoe" charset="0"/>
            </a:endParaRPr>
          </a:p>
        </p:txBody>
      </p:sp>
      <p:pic>
        <p:nvPicPr>
          <p:cNvPr id="7187" name="Rectangle 71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1714500"/>
            <a:ext cx="2590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Rectangle 71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924050"/>
            <a:ext cx="22098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0" name="Rectangle 7199"/>
          <p:cNvSpPr>
            <a:spLocks noChangeArrowheads="1"/>
          </p:cNvSpPr>
          <p:nvPr/>
        </p:nvSpPr>
        <p:spPr bwMode="auto">
          <a:xfrm>
            <a:off x="2582863" y="1951038"/>
            <a:ext cx="35210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 need to manage this year’s marketing campaign from </a:t>
            </a:r>
            <a:br>
              <a:rPr lang="en-US" b="0">
                <a:latin typeface="Segoe" charset="0"/>
              </a:rPr>
            </a:br>
            <a:r>
              <a:rPr lang="en-US" b="0">
                <a:latin typeface="Segoe" charset="0"/>
              </a:rPr>
              <a:t>start to finish.”</a:t>
            </a:r>
          </a:p>
        </p:txBody>
      </p:sp>
      <p:sp>
        <p:nvSpPr>
          <p:cNvPr id="7201" name="Rectangle 7200"/>
          <p:cNvSpPr>
            <a:spLocks noChangeArrowheads="1"/>
          </p:cNvSpPr>
          <p:nvPr/>
        </p:nvSpPr>
        <p:spPr bwMode="auto">
          <a:xfrm>
            <a:off x="2582863" y="3603625"/>
            <a:ext cx="34194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 need to publish the latest product content to our sales reps and provide direct links to expert resources.”</a:t>
            </a:r>
          </a:p>
        </p:txBody>
      </p:sp>
      <p:grpSp>
        <p:nvGrpSpPr>
          <p:cNvPr id="7094" name="Group 34"/>
          <p:cNvGrpSpPr>
            <a:grpSpLocks/>
          </p:cNvGrpSpPr>
          <p:nvPr/>
        </p:nvGrpSpPr>
        <p:grpSpPr bwMode="auto">
          <a:xfrm>
            <a:off x="6145213" y="1416050"/>
            <a:ext cx="2616200" cy="1738313"/>
            <a:chOff x="3871" y="892"/>
            <a:chExt cx="1648" cy="1095"/>
          </a:xfrm>
        </p:grpSpPr>
        <p:pic>
          <p:nvPicPr>
            <p:cNvPr id="11284" name="Rectangle 11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 y="892"/>
              <a:ext cx="1648" cy="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Rectangle 11285"/>
            <p:cNvSpPr>
              <a:spLocks noChangeArrowheads="1"/>
            </p:cNvSpPr>
            <p:nvPr/>
          </p:nvSpPr>
          <p:spPr bwMode="auto">
            <a:xfrm>
              <a:off x="3934" y="1064"/>
              <a:ext cx="152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b="0">
                  <a:latin typeface="Segoe" charset="0"/>
                </a:rPr>
                <a:t>Connect their people to essential </a:t>
              </a:r>
              <a:r>
                <a:rPr lang="en-US" b="0" u="sng">
                  <a:latin typeface="Segoe" charset="0"/>
                </a:rPr>
                <a:t>information</a:t>
              </a:r>
              <a:r>
                <a:rPr lang="en-US" b="0">
                  <a:latin typeface="Segoe" charset="0"/>
                </a:rPr>
                <a:t> </a:t>
              </a:r>
              <a:br>
                <a:rPr lang="en-US" b="0">
                  <a:latin typeface="Segoe" charset="0"/>
                </a:rPr>
              </a:br>
              <a:r>
                <a:rPr lang="en-US" b="0">
                  <a:latin typeface="Segoe" charset="0"/>
                </a:rPr>
                <a:t>and </a:t>
              </a:r>
              <a:r>
                <a:rPr lang="en-US" b="0" u="sng">
                  <a:latin typeface="Segoe" charset="0"/>
                </a:rPr>
                <a:t>expertise</a:t>
              </a:r>
              <a:endParaRPr lang="en-US" b="0">
                <a:latin typeface="Segoe" charset="0"/>
              </a:endParaRPr>
            </a:p>
          </p:txBody>
        </p:sp>
      </p:grpSp>
      <p:grpSp>
        <p:nvGrpSpPr>
          <p:cNvPr id="10272" name="Group 35"/>
          <p:cNvGrpSpPr>
            <a:grpSpLocks/>
          </p:cNvGrpSpPr>
          <p:nvPr/>
        </p:nvGrpSpPr>
        <p:grpSpPr bwMode="auto">
          <a:xfrm>
            <a:off x="6145213" y="3154363"/>
            <a:ext cx="2616200" cy="1738312"/>
            <a:chOff x="3871" y="1987"/>
            <a:chExt cx="1648" cy="1095"/>
          </a:xfrm>
        </p:grpSpPr>
        <p:pic>
          <p:nvPicPr>
            <p:cNvPr id="11282" name="Rectangle 112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1" y="1987"/>
              <a:ext cx="1648" cy="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Rectangle 11283"/>
            <p:cNvSpPr>
              <a:spLocks noChangeArrowheads="1"/>
            </p:cNvSpPr>
            <p:nvPr/>
          </p:nvSpPr>
          <p:spPr bwMode="auto">
            <a:xfrm>
              <a:off x="4003" y="2159"/>
              <a:ext cx="138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b="0">
                  <a:latin typeface="Segoe" charset="0"/>
                </a:rPr>
                <a:t>Connect their people to key business </a:t>
              </a:r>
              <a:r>
                <a:rPr lang="en-US" b="0" u="sng">
                  <a:latin typeface="Segoe" charset="0"/>
                </a:rPr>
                <a:t>applications</a:t>
              </a:r>
              <a:endParaRPr lang="en-US" b="0">
                <a:latin typeface="Segoe" charset="0"/>
              </a:endParaRPr>
            </a:p>
          </p:txBody>
        </p:sp>
      </p:grpSp>
      <p:grpSp>
        <p:nvGrpSpPr>
          <p:cNvPr id="6885" name="Group 36"/>
          <p:cNvGrpSpPr>
            <a:grpSpLocks/>
          </p:cNvGrpSpPr>
          <p:nvPr/>
        </p:nvGrpSpPr>
        <p:grpSpPr bwMode="auto">
          <a:xfrm>
            <a:off x="6145213" y="4894263"/>
            <a:ext cx="2616200" cy="1738312"/>
            <a:chOff x="3871" y="3083"/>
            <a:chExt cx="1648" cy="1095"/>
          </a:xfrm>
        </p:grpSpPr>
        <p:pic>
          <p:nvPicPr>
            <p:cNvPr id="11280" name="Rectangle 112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1" y="3083"/>
              <a:ext cx="1648" cy="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Rectangle 11281"/>
            <p:cNvSpPr>
              <a:spLocks noChangeArrowheads="1"/>
            </p:cNvSpPr>
            <p:nvPr/>
          </p:nvSpPr>
          <p:spPr bwMode="auto">
            <a:xfrm>
              <a:off x="4001" y="3255"/>
              <a:ext cx="138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b="0">
                  <a:latin typeface="Segoe" charset="0"/>
                </a:rPr>
                <a:t>Connect their people to</a:t>
              </a:r>
            </a:p>
            <a:p>
              <a:pPr algn="ctr"/>
              <a:r>
                <a:rPr lang="en-US" b="0" u="sng">
                  <a:latin typeface="Segoe" charset="0"/>
                </a:rPr>
                <a:t>role-specific</a:t>
              </a:r>
              <a:r>
                <a:rPr lang="en-US" b="0">
                  <a:latin typeface="Segoe" charset="0"/>
                </a:rPr>
                <a:t> resources</a:t>
              </a:r>
            </a:p>
          </p:txBody>
        </p:sp>
      </p:grpSp>
      <p:sp>
        <p:nvSpPr>
          <p:cNvPr id="7205" name="Rectangle 7204"/>
          <p:cNvSpPr>
            <a:spLocks noChangeArrowheads="1"/>
          </p:cNvSpPr>
          <p:nvPr/>
        </p:nvSpPr>
        <p:spPr bwMode="auto">
          <a:xfrm>
            <a:off x="2582863" y="2089150"/>
            <a:ext cx="40878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 need a real-time summary of regional sales figures.”</a:t>
            </a:r>
          </a:p>
        </p:txBody>
      </p:sp>
      <p:sp>
        <p:nvSpPr>
          <p:cNvPr id="7206" name="Rectangle 7205"/>
          <p:cNvSpPr>
            <a:spLocks noChangeArrowheads="1"/>
          </p:cNvSpPr>
          <p:nvPr/>
        </p:nvSpPr>
        <p:spPr bwMode="auto">
          <a:xfrm>
            <a:off x="2582863" y="3741738"/>
            <a:ext cx="331946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 need an application to drive the on-boarding process for new hires.”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3000"/>
                                        <p:tgtEl>
                                          <p:spTgt spid="7187"/>
                                        </p:tgtEl>
                                      </p:cBhvr>
                                    </p:animEffect>
                                    <p:set>
                                      <p:cBhvr>
                                        <p:cTn id="7" dur="1" fill="hold">
                                          <p:stCondLst>
                                            <p:cond delay="2999"/>
                                          </p:stCondLst>
                                        </p:cTn>
                                        <p:tgtEl>
                                          <p:spTgt spid="718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188"/>
                                        </p:tgtEl>
                                        <p:attrNameLst>
                                          <p:attrName>style.visibility</p:attrName>
                                        </p:attrNameLst>
                                      </p:cBhvr>
                                      <p:to>
                                        <p:strVal val="visible"/>
                                      </p:to>
                                    </p:set>
                                    <p:animEffect transition="in" filter="fade">
                                      <p:cBhvr>
                                        <p:cTn id="10" dur="2000"/>
                                        <p:tgtEl>
                                          <p:spTgt spid="7188"/>
                                        </p:tgtEl>
                                      </p:cBhvr>
                                    </p:animEffect>
                                  </p:childTnLst>
                                </p:cTn>
                              </p:par>
                            </p:childTnLst>
                          </p:cTn>
                        </p:par>
                        <p:par>
                          <p:cTn id="11" fill="hold" nodeType="afterGroup">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7198"/>
                                        </p:tgtEl>
                                        <p:attrNameLst>
                                          <p:attrName>style.visibility</p:attrName>
                                        </p:attrNameLst>
                                      </p:cBhvr>
                                      <p:to>
                                        <p:strVal val="visible"/>
                                      </p:to>
                                    </p:set>
                                    <p:animEffect transition="in" filter="wipe(left)">
                                      <p:cBhvr>
                                        <p:cTn id="14" dur="500"/>
                                        <p:tgtEl>
                                          <p:spTgt spid="719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7200"/>
                                        </p:tgtEl>
                                        <p:attrNameLst>
                                          <p:attrName>style.visibility</p:attrName>
                                        </p:attrNameLst>
                                      </p:cBhvr>
                                      <p:to>
                                        <p:strVal val="visible"/>
                                      </p:to>
                                    </p:set>
                                    <p:animEffect transition="in" filter="fade">
                                      <p:cBhvr>
                                        <p:cTn id="17" dur="1000"/>
                                        <p:tgtEl>
                                          <p:spTgt spid="7200"/>
                                        </p:tgtEl>
                                      </p:cBhvr>
                                    </p:animEffect>
                                    <p:anim calcmode="lin" valueType="num">
                                      <p:cBhvr>
                                        <p:cTn id="18" dur="1000" fill="hold"/>
                                        <p:tgtEl>
                                          <p:spTgt spid="7200"/>
                                        </p:tgtEl>
                                        <p:attrNameLst>
                                          <p:attrName>ppt_x</p:attrName>
                                        </p:attrNameLst>
                                      </p:cBhvr>
                                      <p:tavLst>
                                        <p:tav tm="0">
                                          <p:val>
                                            <p:strVal val="#ppt_x"/>
                                          </p:val>
                                        </p:tav>
                                        <p:tav tm="100000">
                                          <p:val>
                                            <p:strVal val="#ppt_x"/>
                                          </p:val>
                                        </p:tav>
                                      </p:tavLst>
                                    </p:anim>
                                    <p:anim calcmode="lin" valueType="num">
                                      <p:cBhvr>
                                        <p:cTn id="19" dur="1000" fill="hold"/>
                                        <p:tgtEl>
                                          <p:spTgt spid="7200"/>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7199"/>
                                        </p:tgtEl>
                                        <p:attrNameLst>
                                          <p:attrName>style.visibility</p:attrName>
                                        </p:attrNameLst>
                                      </p:cBhvr>
                                      <p:to>
                                        <p:strVal val="visible"/>
                                      </p:to>
                                    </p:set>
                                    <p:animEffect transition="in" filter="wipe(left)">
                                      <p:cBhvr>
                                        <p:cTn id="23" dur="500"/>
                                        <p:tgtEl>
                                          <p:spTgt spid="7199"/>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7201"/>
                                        </p:tgtEl>
                                        <p:attrNameLst>
                                          <p:attrName>style.visibility</p:attrName>
                                        </p:attrNameLst>
                                      </p:cBhvr>
                                      <p:to>
                                        <p:strVal val="visible"/>
                                      </p:to>
                                    </p:set>
                                    <p:animEffect transition="in" filter="fade">
                                      <p:cBhvr>
                                        <p:cTn id="26" dur="1000"/>
                                        <p:tgtEl>
                                          <p:spTgt spid="7201"/>
                                        </p:tgtEl>
                                      </p:cBhvr>
                                    </p:animEffect>
                                    <p:anim calcmode="lin" valueType="num">
                                      <p:cBhvr>
                                        <p:cTn id="27" dur="1000" fill="hold"/>
                                        <p:tgtEl>
                                          <p:spTgt spid="7201"/>
                                        </p:tgtEl>
                                        <p:attrNameLst>
                                          <p:attrName>ppt_x</p:attrName>
                                        </p:attrNameLst>
                                      </p:cBhvr>
                                      <p:tavLst>
                                        <p:tav tm="0">
                                          <p:val>
                                            <p:strVal val="#ppt_x"/>
                                          </p:val>
                                        </p:tav>
                                        <p:tav tm="100000">
                                          <p:val>
                                            <p:strVal val="#ppt_x"/>
                                          </p:val>
                                        </p:tav>
                                      </p:tavLst>
                                    </p:anim>
                                    <p:anim calcmode="lin" valueType="num">
                                      <p:cBhvr>
                                        <p:cTn id="28" dur="1000" fill="hold"/>
                                        <p:tgtEl>
                                          <p:spTgt spid="7201"/>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63" presetClass="path" presetSubtype="0" accel="50000" decel="50000" fill="hold" grpId="1" nodeType="clickEffect">
                                  <p:stCondLst>
                                    <p:cond delay="0"/>
                                  </p:stCondLst>
                                  <p:childTnLst>
                                    <p:animMotion origin="layout" path="M 0 -1.44509E-6 L 0.33264 -0.00994 " pathEditMode="relative" rAng="0" ptsTypes="AA">
                                      <p:cBhvr>
                                        <p:cTn id="32" dur="2000" fill="hold"/>
                                        <p:tgtEl>
                                          <p:spTgt spid="7200"/>
                                        </p:tgtEl>
                                        <p:attrNameLst>
                                          <p:attrName>ppt_x</p:attrName>
                                          <p:attrName>ppt_y</p:attrName>
                                        </p:attrNameLst>
                                      </p:cBhvr>
                                      <p:rCtr x="16600" y="-500"/>
                                    </p:animMotion>
                                  </p:childTnLst>
                                </p:cTn>
                              </p:par>
                              <p:par>
                                <p:cTn id="33" presetID="63" presetClass="path" presetSubtype="0" accel="50000" decel="50000" fill="hold" grpId="1" nodeType="withEffect">
                                  <p:stCondLst>
                                    <p:cond delay="0"/>
                                  </p:stCondLst>
                                  <p:childTnLst>
                                    <p:animMotion origin="layout" path="M -4.44444E-6 -6.93642E-7 L 0.34046 -0.27075 " pathEditMode="relative" rAng="0" ptsTypes="AA">
                                      <p:cBhvr>
                                        <p:cTn id="34" dur="2000" fill="hold"/>
                                        <p:tgtEl>
                                          <p:spTgt spid="7201"/>
                                        </p:tgtEl>
                                        <p:attrNameLst>
                                          <p:attrName>ppt_x</p:attrName>
                                          <p:attrName>ppt_y</p:attrName>
                                        </p:attrNameLst>
                                      </p:cBhvr>
                                      <p:rCtr x="17000" y="-13500"/>
                                    </p:animMotion>
                                  </p:childTnLst>
                                </p:cTn>
                              </p:par>
                              <p:par>
                                <p:cTn id="35" presetID="10" presetClass="exit" presetSubtype="0" fill="hold" grpId="2" nodeType="withEffect">
                                  <p:stCondLst>
                                    <p:cond delay="0"/>
                                  </p:stCondLst>
                                  <p:childTnLst>
                                    <p:animEffect transition="out" filter="fade">
                                      <p:cBhvr>
                                        <p:cTn id="36" dur="2000"/>
                                        <p:tgtEl>
                                          <p:spTgt spid="7200"/>
                                        </p:tgtEl>
                                      </p:cBhvr>
                                    </p:animEffect>
                                    <p:set>
                                      <p:cBhvr>
                                        <p:cTn id="37" dur="1" fill="hold">
                                          <p:stCondLst>
                                            <p:cond delay="1999"/>
                                          </p:stCondLst>
                                        </p:cTn>
                                        <p:tgtEl>
                                          <p:spTgt spid="7200"/>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2000"/>
                                        <p:tgtEl>
                                          <p:spTgt spid="7201"/>
                                        </p:tgtEl>
                                      </p:cBhvr>
                                    </p:animEffect>
                                    <p:set>
                                      <p:cBhvr>
                                        <p:cTn id="40" dur="1" fill="hold">
                                          <p:stCondLst>
                                            <p:cond delay="1999"/>
                                          </p:stCondLst>
                                        </p:cTn>
                                        <p:tgtEl>
                                          <p:spTgt spid="7201"/>
                                        </p:tgtEl>
                                        <p:attrNameLst>
                                          <p:attrName>style.visibility</p:attrName>
                                        </p:attrNameLst>
                                      </p:cBhvr>
                                      <p:to>
                                        <p:strVal val="hidden"/>
                                      </p:to>
                                    </p:set>
                                  </p:childTnLst>
                                </p:cTn>
                              </p:par>
                              <p:par>
                                <p:cTn id="41" presetID="42" presetClass="exit" presetSubtype="0" fill="hold" grpId="1" nodeType="withEffect">
                                  <p:stCondLst>
                                    <p:cond delay="0"/>
                                  </p:stCondLst>
                                  <p:childTnLst>
                                    <p:animEffect transition="out" filter="fade">
                                      <p:cBhvr>
                                        <p:cTn id="42" dur="1000"/>
                                        <p:tgtEl>
                                          <p:spTgt spid="7198"/>
                                        </p:tgtEl>
                                      </p:cBhvr>
                                    </p:animEffect>
                                    <p:anim calcmode="lin" valueType="num">
                                      <p:cBhvr>
                                        <p:cTn id="43" dur="1000"/>
                                        <p:tgtEl>
                                          <p:spTgt spid="7198"/>
                                        </p:tgtEl>
                                        <p:attrNameLst>
                                          <p:attrName>ppt_x</p:attrName>
                                        </p:attrNameLst>
                                      </p:cBhvr>
                                      <p:tavLst>
                                        <p:tav tm="0">
                                          <p:val>
                                            <p:strVal val="ppt_x"/>
                                          </p:val>
                                        </p:tav>
                                        <p:tav tm="100000">
                                          <p:val>
                                            <p:strVal val="ppt_x"/>
                                          </p:val>
                                        </p:tav>
                                      </p:tavLst>
                                    </p:anim>
                                    <p:anim calcmode="lin" valueType="num">
                                      <p:cBhvr>
                                        <p:cTn id="44" dur="1000"/>
                                        <p:tgtEl>
                                          <p:spTgt spid="7198"/>
                                        </p:tgtEl>
                                        <p:attrNameLst>
                                          <p:attrName>ppt_y</p:attrName>
                                        </p:attrNameLst>
                                      </p:cBhvr>
                                      <p:tavLst>
                                        <p:tav tm="0">
                                          <p:val>
                                            <p:strVal val="ppt_y"/>
                                          </p:val>
                                        </p:tav>
                                        <p:tav tm="100000">
                                          <p:val>
                                            <p:strVal val="ppt_y+.1"/>
                                          </p:val>
                                        </p:tav>
                                      </p:tavLst>
                                    </p:anim>
                                    <p:set>
                                      <p:cBhvr>
                                        <p:cTn id="45" dur="1" fill="hold">
                                          <p:stCondLst>
                                            <p:cond delay="999"/>
                                          </p:stCondLst>
                                        </p:cTn>
                                        <p:tgtEl>
                                          <p:spTgt spid="7198"/>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1000"/>
                                        <p:tgtEl>
                                          <p:spTgt spid="7199"/>
                                        </p:tgtEl>
                                      </p:cBhvr>
                                    </p:animEffect>
                                    <p:anim calcmode="lin" valueType="num">
                                      <p:cBhvr>
                                        <p:cTn id="48" dur="1000"/>
                                        <p:tgtEl>
                                          <p:spTgt spid="7199"/>
                                        </p:tgtEl>
                                        <p:attrNameLst>
                                          <p:attrName>ppt_x</p:attrName>
                                        </p:attrNameLst>
                                      </p:cBhvr>
                                      <p:tavLst>
                                        <p:tav tm="0">
                                          <p:val>
                                            <p:strVal val="ppt_x"/>
                                          </p:val>
                                        </p:tav>
                                        <p:tav tm="100000">
                                          <p:val>
                                            <p:strVal val="ppt_x"/>
                                          </p:val>
                                        </p:tav>
                                      </p:tavLst>
                                    </p:anim>
                                    <p:anim calcmode="lin" valueType="num">
                                      <p:cBhvr>
                                        <p:cTn id="49" dur="1000"/>
                                        <p:tgtEl>
                                          <p:spTgt spid="7199"/>
                                        </p:tgtEl>
                                        <p:attrNameLst>
                                          <p:attrName>ppt_y</p:attrName>
                                        </p:attrNameLst>
                                      </p:cBhvr>
                                      <p:tavLst>
                                        <p:tav tm="0">
                                          <p:val>
                                            <p:strVal val="ppt_y"/>
                                          </p:val>
                                        </p:tav>
                                        <p:tav tm="100000">
                                          <p:val>
                                            <p:strVal val="ppt_y+.1"/>
                                          </p:val>
                                        </p:tav>
                                      </p:tavLst>
                                    </p:anim>
                                    <p:set>
                                      <p:cBhvr>
                                        <p:cTn id="50" dur="1" fill="hold">
                                          <p:stCondLst>
                                            <p:cond delay="999"/>
                                          </p:stCondLst>
                                        </p:cTn>
                                        <p:tgtEl>
                                          <p:spTgt spid="7199"/>
                                        </p:tgtEl>
                                        <p:attrNameLst>
                                          <p:attrName>style.visibility</p:attrName>
                                        </p:attrNameLst>
                                      </p:cBhvr>
                                      <p:to>
                                        <p:strVal val="hidden"/>
                                      </p:to>
                                    </p:set>
                                  </p:childTnLst>
                                </p:cTn>
                              </p:par>
                              <p:par>
                                <p:cTn id="51" presetID="53" presetClass="entr" presetSubtype="0" fill="hold" nodeType="withEffect">
                                  <p:stCondLst>
                                    <p:cond delay="0"/>
                                  </p:stCondLst>
                                  <p:childTnLst>
                                    <p:set>
                                      <p:cBhvr>
                                        <p:cTn id="52" dur="1" fill="hold">
                                          <p:stCondLst>
                                            <p:cond delay="0"/>
                                          </p:stCondLst>
                                        </p:cTn>
                                        <p:tgtEl>
                                          <p:spTgt spid="7094"/>
                                        </p:tgtEl>
                                        <p:attrNameLst>
                                          <p:attrName>style.visibility</p:attrName>
                                        </p:attrNameLst>
                                      </p:cBhvr>
                                      <p:to>
                                        <p:strVal val="visible"/>
                                      </p:to>
                                    </p:set>
                                    <p:anim calcmode="lin" valueType="num">
                                      <p:cBhvr>
                                        <p:cTn id="53" dur="1000" fill="hold"/>
                                        <p:tgtEl>
                                          <p:spTgt spid="7094"/>
                                        </p:tgtEl>
                                        <p:attrNameLst>
                                          <p:attrName>ppt_w</p:attrName>
                                        </p:attrNameLst>
                                      </p:cBhvr>
                                      <p:tavLst>
                                        <p:tav tm="0">
                                          <p:val>
                                            <p:fltVal val="0"/>
                                          </p:val>
                                        </p:tav>
                                        <p:tav tm="100000">
                                          <p:val>
                                            <p:strVal val="#ppt_w"/>
                                          </p:val>
                                        </p:tav>
                                      </p:tavLst>
                                    </p:anim>
                                    <p:anim calcmode="lin" valueType="num">
                                      <p:cBhvr>
                                        <p:cTn id="54" dur="1000" fill="hold"/>
                                        <p:tgtEl>
                                          <p:spTgt spid="7094"/>
                                        </p:tgtEl>
                                        <p:attrNameLst>
                                          <p:attrName>ppt_h</p:attrName>
                                        </p:attrNameLst>
                                      </p:cBhvr>
                                      <p:tavLst>
                                        <p:tav tm="0">
                                          <p:val>
                                            <p:fltVal val="0"/>
                                          </p:val>
                                        </p:tav>
                                        <p:tav tm="100000">
                                          <p:val>
                                            <p:strVal val="#ppt_h"/>
                                          </p:val>
                                        </p:tav>
                                      </p:tavLst>
                                    </p:anim>
                                    <p:animEffect transition="in" filter="fade">
                                      <p:cBhvr>
                                        <p:cTn id="55" dur="1000"/>
                                        <p:tgtEl>
                                          <p:spTgt spid="7094"/>
                                        </p:tgtEl>
                                      </p:cBhvr>
                                    </p:animEffect>
                                  </p:childTnLst>
                                </p:cTn>
                              </p:par>
                            </p:childTnLst>
                          </p:cTn>
                        </p:par>
                        <p:par>
                          <p:cTn id="56" fill="hold" nodeType="afterGroup">
                            <p:stCondLst>
                              <p:cond delay="2000"/>
                            </p:stCondLst>
                            <p:childTnLst>
                              <p:par>
                                <p:cTn id="57" presetID="22" presetClass="entr" presetSubtype="8" fill="hold" grpId="2" nodeType="afterEffect">
                                  <p:stCondLst>
                                    <p:cond delay="0"/>
                                  </p:stCondLst>
                                  <p:childTnLst>
                                    <p:set>
                                      <p:cBhvr>
                                        <p:cTn id="58" dur="1" fill="hold">
                                          <p:stCondLst>
                                            <p:cond delay="0"/>
                                          </p:stCondLst>
                                        </p:cTn>
                                        <p:tgtEl>
                                          <p:spTgt spid="7198"/>
                                        </p:tgtEl>
                                        <p:attrNameLst>
                                          <p:attrName>style.visibility</p:attrName>
                                        </p:attrNameLst>
                                      </p:cBhvr>
                                      <p:to>
                                        <p:strVal val="visible"/>
                                      </p:to>
                                    </p:set>
                                    <p:animEffect transition="in" filter="wipe(left)">
                                      <p:cBhvr>
                                        <p:cTn id="59" dur="500"/>
                                        <p:tgtEl>
                                          <p:spTgt spid="7198"/>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7205"/>
                                        </p:tgtEl>
                                        <p:attrNameLst>
                                          <p:attrName>style.visibility</p:attrName>
                                        </p:attrNameLst>
                                      </p:cBhvr>
                                      <p:to>
                                        <p:strVal val="visible"/>
                                      </p:to>
                                    </p:set>
                                    <p:animEffect transition="in" filter="fade">
                                      <p:cBhvr>
                                        <p:cTn id="62" dur="1000"/>
                                        <p:tgtEl>
                                          <p:spTgt spid="7205"/>
                                        </p:tgtEl>
                                      </p:cBhvr>
                                    </p:animEffect>
                                    <p:anim calcmode="lin" valueType="num">
                                      <p:cBhvr>
                                        <p:cTn id="63" dur="1000" fill="hold"/>
                                        <p:tgtEl>
                                          <p:spTgt spid="7205"/>
                                        </p:tgtEl>
                                        <p:attrNameLst>
                                          <p:attrName>ppt_x</p:attrName>
                                        </p:attrNameLst>
                                      </p:cBhvr>
                                      <p:tavLst>
                                        <p:tav tm="0">
                                          <p:val>
                                            <p:strVal val="#ppt_x"/>
                                          </p:val>
                                        </p:tav>
                                        <p:tav tm="100000">
                                          <p:val>
                                            <p:strVal val="#ppt_x"/>
                                          </p:val>
                                        </p:tav>
                                      </p:tavLst>
                                    </p:anim>
                                    <p:anim calcmode="lin" valueType="num">
                                      <p:cBhvr>
                                        <p:cTn id="64" dur="1000" fill="hold"/>
                                        <p:tgtEl>
                                          <p:spTgt spid="7205"/>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3000"/>
                            </p:stCondLst>
                            <p:childTnLst>
                              <p:par>
                                <p:cTn id="66" presetID="22" presetClass="entr" presetSubtype="8" fill="hold" grpId="2" nodeType="afterEffect">
                                  <p:stCondLst>
                                    <p:cond delay="0"/>
                                  </p:stCondLst>
                                  <p:childTnLst>
                                    <p:set>
                                      <p:cBhvr>
                                        <p:cTn id="67" dur="1" fill="hold">
                                          <p:stCondLst>
                                            <p:cond delay="0"/>
                                          </p:stCondLst>
                                        </p:cTn>
                                        <p:tgtEl>
                                          <p:spTgt spid="7199"/>
                                        </p:tgtEl>
                                        <p:attrNameLst>
                                          <p:attrName>style.visibility</p:attrName>
                                        </p:attrNameLst>
                                      </p:cBhvr>
                                      <p:to>
                                        <p:strVal val="visible"/>
                                      </p:to>
                                    </p:set>
                                    <p:animEffect transition="in" filter="wipe(left)">
                                      <p:cBhvr>
                                        <p:cTn id="68" dur="500"/>
                                        <p:tgtEl>
                                          <p:spTgt spid="7199"/>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7206"/>
                                        </p:tgtEl>
                                        <p:attrNameLst>
                                          <p:attrName>style.visibility</p:attrName>
                                        </p:attrNameLst>
                                      </p:cBhvr>
                                      <p:to>
                                        <p:strVal val="visible"/>
                                      </p:to>
                                    </p:set>
                                    <p:animEffect transition="in" filter="fade">
                                      <p:cBhvr>
                                        <p:cTn id="71" dur="1000"/>
                                        <p:tgtEl>
                                          <p:spTgt spid="7206"/>
                                        </p:tgtEl>
                                      </p:cBhvr>
                                    </p:animEffect>
                                    <p:anim calcmode="lin" valueType="num">
                                      <p:cBhvr>
                                        <p:cTn id="72" dur="1000" fill="hold"/>
                                        <p:tgtEl>
                                          <p:spTgt spid="7206"/>
                                        </p:tgtEl>
                                        <p:attrNameLst>
                                          <p:attrName>ppt_x</p:attrName>
                                        </p:attrNameLst>
                                      </p:cBhvr>
                                      <p:tavLst>
                                        <p:tav tm="0">
                                          <p:val>
                                            <p:strVal val="#ppt_x"/>
                                          </p:val>
                                        </p:tav>
                                        <p:tav tm="100000">
                                          <p:val>
                                            <p:strVal val="#ppt_x"/>
                                          </p:val>
                                        </p:tav>
                                      </p:tavLst>
                                    </p:anim>
                                    <p:anim calcmode="lin" valueType="num">
                                      <p:cBhvr>
                                        <p:cTn id="73" dur="1000" fill="hold"/>
                                        <p:tgtEl>
                                          <p:spTgt spid="7206"/>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63" presetClass="path" presetSubtype="0" accel="50000" decel="50000" fill="hold" grpId="1" nodeType="clickEffect">
                                  <p:stCondLst>
                                    <p:cond delay="0"/>
                                  </p:stCondLst>
                                  <p:childTnLst>
                                    <p:animMotion origin="layout" path="M -2.77778E-6 -2.65896E-6 L 0.30087 0.22567 " pathEditMode="relative" rAng="0" ptsTypes="AA">
                                      <p:cBhvr>
                                        <p:cTn id="77" dur="2000" fill="hold"/>
                                        <p:tgtEl>
                                          <p:spTgt spid="7205"/>
                                        </p:tgtEl>
                                        <p:attrNameLst>
                                          <p:attrName>ppt_x</p:attrName>
                                          <p:attrName>ppt_y</p:attrName>
                                        </p:attrNameLst>
                                      </p:cBhvr>
                                      <p:rCtr x="15000" y="11300"/>
                                    </p:animMotion>
                                  </p:childTnLst>
                                </p:cTn>
                              </p:par>
                              <p:par>
                                <p:cTn id="78" presetID="63" presetClass="path" presetSubtype="0" accel="50000" decel="50000" fill="hold" grpId="1" nodeType="withEffect">
                                  <p:stCondLst>
                                    <p:cond delay="0"/>
                                  </p:stCondLst>
                                  <p:childTnLst>
                                    <p:animMotion origin="layout" path="M 1.11111E-6 -6.93642E-7 L 0.34358 -0.03607 " pathEditMode="relative" rAng="0" ptsTypes="AA">
                                      <p:cBhvr>
                                        <p:cTn id="79" dur="2000" fill="hold"/>
                                        <p:tgtEl>
                                          <p:spTgt spid="7206"/>
                                        </p:tgtEl>
                                        <p:attrNameLst>
                                          <p:attrName>ppt_x</p:attrName>
                                          <p:attrName>ppt_y</p:attrName>
                                        </p:attrNameLst>
                                      </p:cBhvr>
                                      <p:rCtr x="17200" y="-1800"/>
                                    </p:animMotion>
                                  </p:childTnLst>
                                </p:cTn>
                              </p:par>
                              <p:par>
                                <p:cTn id="80" presetID="10" presetClass="exit" presetSubtype="0" fill="hold" grpId="2" nodeType="withEffect">
                                  <p:stCondLst>
                                    <p:cond delay="0"/>
                                  </p:stCondLst>
                                  <p:childTnLst>
                                    <p:animEffect transition="out" filter="fade">
                                      <p:cBhvr>
                                        <p:cTn id="81" dur="2000"/>
                                        <p:tgtEl>
                                          <p:spTgt spid="7206"/>
                                        </p:tgtEl>
                                      </p:cBhvr>
                                    </p:animEffect>
                                    <p:set>
                                      <p:cBhvr>
                                        <p:cTn id="82" dur="1" fill="hold">
                                          <p:stCondLst>
                                            <p:cond delay="1999"/>
                                          </p:stCondLst>
                                        </p:cTn>
                                        <p:tgtEl>
                                          <p:spTgt spid="7206"/>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000"/>
                                        <p:tgtEl>
                                          <p:spTgt spid="7205"/>
                                        </p:tgtEl>
                                      </p:cBhvr>
                                    </p:animEffect>
                                    <p:set>
                                      <p:cBhvr>
                                        <p:cTn id="85" dur="1" fill="hold">
                                          <p:stCondLst>
                                            <p:cond delay="1999"/>
                                          </p:stCondLst>
                                        </p:cTn>
                                        <p:tgtEl>
                                          <p:spTgt spid="7205"/>
                                        </p:tgtEl>
                                        <p:attrNameLst>
                                          <p:attrName>style.visibility</p:attrName>
                                        </p:attrNameLst>
                                      </p:cBhvr>
                                      <p:to>
                                        <p:strVal val="hidden"/>
                                      </p:to>
                                    </p:set>
                                  </p:childTnLst>
                                </p:cTn>
                              </p:par>
                              <p:par>
                                <p:cTn id="86" presetID="42" presetClass="exit" presetSubtype="0" fill="hold" grpId="3" nodeType="withEffect">
                                  <p:stCondLst>
                                    <p:cond delay="0"/>
                                  </p:stCondLst>
                                  <p:childTnLst>
                                    <p:animEffect transition="out" filter="fade">
                                      <p:cBhvr>
                                        <p:cTn id="87" dur="1000"/>
                                        <p:tgtEl>
                                          <p:spTgt spid="7199"/>
                                        </p:tgtEl>
                                      </p:cBhvr>
                                    </p:animEffect>
                                    <p:anim calcmode="lin" valueType="num">
                                      <p:cBhvr>
                                        <p:cTn id="88" dur="1000"/>
                                        <p:tgtEl>
                                          <p:spTgt spid="7199"/>
                                        </p:tgtEl>
                                        <p:attrNameLst>
                                          <p:attrName>ppt_x</p:attrName>
                                        </p:attrNameLst>
                                      </p:cBhvr>
                                      <p:tavLst>
                                        <p:tav tm="0">
                                          <p:val>
                                            <p:strVal val="ppt_x"/>
                                          </p:val>
                                        </p:tav>
                                        <p:tav tm="100000">
                                          <p:val>
                                            <p:strVal val="ppt_x"/>
                                          </p:val>
                                        </p:tav>
                                      </p:tavLst>
                                    </p:anim>
                                    <p:anim calcmode="lin" valueType="num">
                                      <p:cBhvr>
                                        <p:cTn id="89" dur="1000"/>
                                        <p:tgtEl>
                                          <p:spTgt spid="7199"/>
                                        </p:tgtEl>
                                        <p:attrNameLst>
                                          <p:attrName>ppt_y</p:attrName>
                                        </p:attrNameLst>
                                      </p:cBhvr>
                                      <p:tavLst>
                                        <p:tav tm="0">
                                          <p:val>
                                            <p:strVal val="ppt_y"/>
                                          </p:val>
                                        </p:tav>
                                        <p:tav tm="100000">
                                          <p:val>
                                            <p:strVal val="ppt_y+.1"/>
                                          </p:val>
                                        </p:tav>
                                      </p:tavLst>
                                    </p:anim>
                                    <p:set>
                                      <p:cBhvr>
                                        <p:cTn id="90" dur="1" fill="hold">
                                          <p:stCondLst>
                                            <p:cond delay="999"/>
                                          </p:stCondLst>
                                        </p:cTn>
                                        <p:tgtEl>
                                          <p:spTgt spid="7199"/>
                                        </p:tgtEl>
                                        <p:attrNameLst>
                                          <p:attrName>style.visibility</p:attrName>
                                        </p:attrNameLst>
                                      </p:cBhvr>
                                      <p:to>
                                        <p:strVal val="hidden"/>
                                      </p:to>
                                    </p:set>
                                  </p:childTnLst>
                                </p:cTn>
                              </p:par>
                              <p:par>
                                <p:cTn id="91" presetID="42" presetClass="exit" presetSubtype="0" fill="hold" grpId="3" nodeType="withEffect">
                                  <p:stCondLst>
                                    <p:cond delay="0"/>
                                  </p:stCondLst>
                                  <p:childTnLst>
                                    <p:animEffect transition="out" filter="fade">
                                      <p:cBhvr>
                                        <p:cTn id="92" dur="1000"/>
                                        <p:tgtEl>
                                          <p:spTgt spid="7198"/>
                                        </p:tgtEl>
                                      </p:cBhvr>
                                    </p:animEffect>
                                    <p:anim calcmode="lin" valueType="num">
                                      <p:cBhvr>
                                        <p:cTn id="93" dur="1000"/>
                                        <p:tgtEl>
                                          <p:spTgt spid="7198"/>
                                        </p:tgtEl>
                                        <p:attrNameLst>
                                          <p:attrName>ppt_x</p:attrName>
                                        </p:attrNameLst>
                                      </p:cBhvr>
                                      <p:tavLst>
                                        <p:tav tm="0">
                                          <p:val>
                                            <p:strVal val="ppt_x"/>
                                          </p:val>
                                        </p:tav>
                                        <p:tav tm="100000">
                                          <p:val>
                                            <p:strVal val="ppt_x"/>
                                          </p:val>
                                        </p:tav>
                                      </p:tavLst>
                                    </p:anim>
                                    <p:anim calcmode="lin" valueType="num">
                                      <p:cBhvr>
                                        <p:cTn id="94" dur="1000"/>
                                        <p:tgtEl>
                                          <p:spTgt spid="7198"/>
                                        </p:tgtEl>
                                        <p:attrNameLst>
                                          <p:attrName>ppt_y</p:attrName>
                                        </p:attrNameLst>
                                      </p:cBhvr>
                                      <p:tavLst>
                                        <p:tav tm="0">
                                          <p:val>
                                            <p:strVal val="ppt_y"/>
                                          </p:val>
                                        </p:tav>
                                        <p:tav tm="100000">
                                          <p:val>
                                            <p:strVal val="ppt_y+.1"/>
                                          </p:val>
                                        </p:tav>
                                      </p:tavLst>
                                    </p:anim>
                                    <p:set>
                                      <p:cBhvr>
                                        <p:cTn id="95" dur="1" fill="hold">
                                          <p:stCondLst>
                                            <p:cond delay="999"/>
                                          </p:stCondLst>
                                        </p:cTn>
                                        <p:tgtEl>
                                          <p:spTgt spid="7198"/>
                                        </p:tgtEl>
                                        <p:attrNameLst>
                                          <p:attrName>style.visibility</p:attrName>
                                        </p:attrNameLst>
                                      </p:cBhvr>
                                      <p:to>
                                        <p:strVal val="hidden"/>
                                      </p:to>
                                    </p:set>
                                  </p:childTnLst>
                                </p:cTn>
                              </p:par>
                              <p:par>
                                <p:cTn id="96" presetID="53" presetClass="entr" presetSubtype="0" fill="hold" nodeType="withEffect">
                                  <p:stCondLst>
                                    <p:cond delay="0"/>
                                  </p:stCondLst>
                                  <p:childTnLst>
                                    <p:set>
                                      <p:cBhvr>
                                        <p:cTn id="97" dur="1" fill="hold">
                                          <p:stCondLst>
                                            <p:cond delay="0"/>
                                          </p:stCondLst>
                                        </p:cTn>
                                        <p:tgtEl>
                                          <p:spTgt spid="10272"/>
                                        </p:tgtEl>
                                        <p:attrNameLst>
                                          <p:attrName>style.visibility</p:attrName>
                                        </p:attrNameLst>
                                      </p:cBhvr>
                                      <p:to>
                                        <p:strVal val="visible"/>
                                      </p:to>
                                    </p:set>
                                    <p:anim calcmode="lin" valueType="num">
                                      <p:cBhvr>
                                        <p:cTn id="98" dur="1000" fill="hold"/>
                                        <p:tgtEl>
                                          <p:spTgt spid="10272"/>
                                        </p:tgtEl>
                                        <p:attrNameLst>
                                          <p:attrName>ppt_w</p:attrName>
                                        </p:attrNameLst>
                                      </p:cBhvr>
                                      <p:tavLst>
                                        <p:tav tm="0">
                                          <p:val>
                                            <p:fltVal val="0"/>
                                          </p:val>
                                        </p:tav>
                                        <p:tav tm="100000">
                                          <p:val>
                                            <p:strVal val="#ppt_w"/>
                                          </p:val>
                                        </p:tav>
                                      </p:tavLst>
                                    </p:anim>
                                    <p:anim calcmode="lin" valueType="num">
                                      <p:cBhvr>
                                        <p:cTn id="99" dur="1000" fill="hold"/>
                                        <p:tgtEl>
                                          <p:spTgt spid="10272"/>
                                        </p:tgtEl>
                                        <p:attrNameLst>
                                          <p:attrName>ppt_h</p:attrName>
                                        </p:attrNameLst>
                                      </p:cBhvr>
                                      <p:tavLst>
                                        <p:tav tm="0">
                                          <p:val>
                                            <p:fltVal val="0"/>
                                          </p:val>
                                        </p:tav>
                                        <p:tav tm="100000">
                                          <p:val>
                                            <p:strVal val="#ppt_h"/>
                                          </p:val>
                                        </p:tav>
                                      </p:tavLst>
                                    </p:anim>
                                    <p:animEffect transition="in" filter="fade">
                                      <p:cBhvr>
                                        <p:cTn id="100" dur="1000"/>
                                        <p:tgtEl>
                                          <p:spTgt spid="10272"/>
                                        </p:tgtEl>
                                      </p:cBhvr>
                                    </p:animEffect>
                                  </p:childTnLst>
                                </p:cTn>
                              </p:par>
                            </p:childTnLst>
                          </p:cTn>
                        </p:par>
                        <p:par>
                          <p:cTn id="101" fill="hold" nodeType="afterGroup">
                            <p:stCondLst>
                              <p:cond delay="2000"/>
                            </p:stCondLst>
                            <p:childTnLst>
                              <p:par>
                                <p:cTn id="102" presetID="22" presetClass="entr" presetSubtype="8" fill="hold" grpId="4" nodeType="afterEffect">
                                  <p:stCondLst>
                                    <p:cond delay="0"/>
                                  </p:stCondLst>
                                  <p:childTnLst>
                                    <p:set>
                                      <p:cBhvr>
                                        <p:cTn id="103" dur="1" fill="hold">
                                          <p:stCondLst>
                                            <p:cond delay="0"/>
                                          </p:stCondLst>
                                        </p:cTn>
                                        <p:tgtEl>
                                          <p:spTgt spid="7198"/>
                                        </p:tgtEl>
                                        <p:attrNameLst>
                                          <p:attrName>style.visibility</p:attrName>
                                        </p:attrNameLst>
                                      </p:cBhvr>
                                      <p:to>
                                        <p:strVal val="visible"/>
                                      </p:to>
                                    </p:set>
                                    <p:animEffect transition="in" filter="wipe(left)">
                                      <p:cBhvr>
                                        <p:cTn id="104" dur="500"/>
                                        <p:tgtEl>
                                          <p:spTgt spid="7198"/>
                                        </p:tgtEl>
                                      </p:cBhvr>
                                    </p:animEffect>
                                  </p:childTnLst>
                                </p:cTn>
                              </p:par>
                              <p:par>
                                <p:cTn id="105" presetID="42" presetClass="entr" presetSubtype="0" fill="hold" grpId="0" nodeType="withEffect">
                                  <p:stCondLst>
                                    <p:cond delay="0"/>
                                  </p:stCondLst>
                                  <p:childTnLst>
                                    <p:set>
                                      <p:cBhvr>
                                        <p:cTn id="106" dur="1" fill="hold">
                                          <p:stCondLst>
                                            <p:cond delay="0"/>
                                          </p:stCondLst>
                                        </p:cTn>
                                        <p:tgtEl>
                                          <p:spTgt spid="7207"/>
                                        </p:tgtEl>
                                        <p:attrNameLst>
                                          <p:attrName>style.visibility</p:attrName>
                                        </p:attrNameLst>
                                      </p:cBhvr>
                                      <p:to>
                                        <p:strVal val="visible"/>
                                      </p:to>
                                    </p:set>
                                    <p:animEffect transition="in" filter="fade">
                                      <p:cBhvr>
                                        <p:cTn id="107" dur="1000"/>
                                        <p:tgtEl>
                                          <p:spTgt spid="7207"/>
                                        </p:tgtEl>
                                      </p:cBhvr>
                                    </p:animEffect>
                                    <p:anim calcmode="lin" valueType="num">
                                      <p:cBhvr>
                                        <p:cTn id="108" dur="1000" fill="hold"/>
                                        <p:tgtEl>
                                          <p:spTgt spid="7207"/>
                                        </p:tgtEl>
                                        <p:attrNameLst>
                                          <p:attrName>ppt_x</p:attrName>
                                        </p:attrNameLst>
                                      </p:cBhvr>
                                      <p:tavLst>
                                        <p:tav tm="0">
                                          <p:val>
                                            <p:strVal val="#ppt_x"/>
                                          </p:val>
                                        </p:tav>
                                        <p:tav tm="100000">
                                          <p:val>
                                            <p:strVal val="#ppt_x"/>
                                          </p:val>
                                        </p:tav>
                                      </p:tavLst>
                                    </p:anim>
                                    <p:anim calcmode="lin" valueType="num">
                                      <p:cBhvr>
                                        <p:cTn id="109" dur="1000" fill="hold"/>
                                        <p:tgtEl>
                                          <p:spTgt spid="7207"/>
                                        </p:tgtEl>
                                        <p:attrNameLst>
                                          <p:attrName>ppt_y</p:attrName>
                                        </p:attrNameLst>
                                      </p:cBhvr>
                                      <p:tavLst>
                                        <p:tav tm="0">
                                          <p:val>
                                            <p:strVal val="#ppt_y+.1"/>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63" presetClass="path" presetSubtype="0" accel="50000" decel="50000" fill="hold" grpId="1" nodeType="clickEffect">
                                  <p:stCondLst>
                                    <p:cond delay="0"/>
                                  </p:stCondLst>
                                  <p:childTnLst>
                                    <p:animMotion origin="layout" path="M -3.61111E-6 -2.65896E-6 L 0.34202 0.50266 " pathEditMode="relative" rAng="0" ptsTypes="AA">
                                      <p:cBhvr>
                                        <p:cTn id="113" dur="2000" fill="hold"/>
                                        <p:tgtEl>
                                          <p:spTgt spid="7207"/>
                                        </p:tgtEl>
                                        <p:attrNameLst>
                                          <p:attrName>ppt_x</p:attrName>
                                          <p:attrName>ppt_y</p:attrName>
                                        </p:attrNameLst>
                                      </p:cBhvr>
                                      <p:rCtr x="17100" y="25100"/>
                                    </p:animMotion>
                                  </p:childTnLst>
                                </p:cTn>
                              </p:par>
                              <p:par>
                                <p:cTn id="114" presetID="10" presetClass="exit" presetSubtype="0" fill="hold" grpId="2" nodeType="withEffect">
                                  <p:stCondLst>
                                    <p:cond delay="0"/>
                                  </p:stCondLst>
                                  <p:childTnLst>
                                    <p:animEffect transition="out" filter="fade">
                                      <p:cBhvr>
                                        <p:cTn id="115" dur="2000"/>
                                        <p:tgtEl>
                                          <p:spTgt spid="7207"/>
                                        </p:tgtEl>
                                      </p:cBhvr>
                                    </p:animEffect>
                                    <p:set>
                                      <p:cBhvr>
                                        <p:cTn id="116" dur="1" fill="hold">
                                          <p:stCondLst>
                                            <p:cond delay="1999"/>
                                          </p:stCondLst>
                                        </p:cTn>
                                        <p:tgtEl>
                                          <p:spTgt spid="7207"/>
                                        </p:tgtEl>
                                        <p:attrNameLst>
                                          <p:attrName>style.visibility</p:attrName>
                                        </p:attrNameLst>
                                      </p:cBhvr>
                                      <p:to>
                                        <p:strVal val="hidden"/>
                                      </p:to>
                                    </p:set>
                                  </p:childTnLst>
                                </p:cTn>
                              </p:par>
                              <p:par>
                                <p:cTn id="117" presetID="42" presetClass="exit" presetSubtype="0" fill="hold" grpId="5" nodeType="withEffect">
                                  <p:stCondLst>
                                    <p:cond delay="0"/>
                                  </p:stCondLst>
                                  <p:childTnLst>
                                    <p:animEffect transition="out" filter="fade">
                                      <p:cBhvr>
                                        <p:cTn id="118" dur="1000"/>
                                        <p:tgtEl>
                                          <p:spTgt spid="7198"/>
                                        </p:tgtEl>
                                      </p:cBhvr>
                                    </p:animEffect>
                                    <p:anim calcmode="lin" valueType="num">
                                      <p:cBhvr>
                                        <p:cTn id="119" dur="1000"/>
                                        <p:tgtEl>
                                          <p:spTgt spid="7198"/>
                                        </p:tgtEl>
                                        <p:attrNameLst>
                                          <p:attrName>ppt_x</p:attrName>
                                        </p:attrNameLst>
                                      </p:cBhvr>
                                      <p:tavLst>
                                        <p:tav tm="0">
                                          <p:val>
                                            <p:strVal val="ppt_x"/>
                                          </p:val>
                                        </p:tav>
                                        <p:tav tm="100000">
                                          <p:val>
                                            <p:strVal val="ppt_x"/>
                                          </p:val>
                                        </p:tav>
                                      </p:tavLst>
                                    </p:anim>
                                    <p:anim calcmode="lin" valueType="num">
                                      <p:cBhvr>
                                        <p:cTn id="120" dur="1000"/>
                                        <p:tgtEl>
                                          <p:spTgt spid="7198"/>
                                        </p:tgtEl>
                                        <p:attrNameLst>
                                          <p:attrName>ppt_y</p:attrName>
                                        </p:attrNameLst>
                                      </p:cBhvr>
                                      <p:tavLst>
                                        <p:tav tm="0">
                                          <p:val>
                                            <p:strVal val="ppt_y"/>
                                          </p:val>
                                        </p:tav>
                                        <p:tav tm="100000">
                                          <p:val>
                                            <p:strVal val="ppt_y+.1"/>
                                          </p:val>
                                        </p:tav>
                                      </p:tavLst>
                                    </p:anim>
                                    <p:set>
                                      <p:cBhvr>
                                        <p:cTn id="121" dur="1" fill="hold">
                                          <p:stCondLst>
                                            <p:cond delay="999"/>
                                          </p:stCondLst>
                                        </p:cTn>
                                        <p:tgtEl>
                                          <p:spTgt spid="7198"/>
                                        </p:tgtEl>
                                        <p:attrNameLst>
                                          <p:attrName>style.visibility</p:attrName>
                                        </p:attrNameLst>
                                      </p:cBhvr>
                                      <p:to>
                                        <p:strVal val="hidden"/>
                                      </p:to>
                                    </p:set>
                                  </p:childTnLst>
                                </p:cTn>
                              </p:par>
                              <p:par>
                                <p:cTn id="122" presetID="53" presetClass="entr" presetSubtype="0" fill="hold" nodeType="withEffect">
                                  <p:stCondLst>
                                    <p:cond delay="0"/>
                                  </p:stCondLst>
                                  <p:childTnLst>
                                    <p:set>
                                      <p:cBhvr>
                                        <p:cTn id="123" dur="1" fill="hold">
                                          <p:stCondLst>
                                            <p:cond delay="0"/>
                                          </p:stCondLst>
                                        </p:cTn>
                                        <p:tgtEl>
                                          <p:spTgt spid="6885"/>
                                        </p:tgtEl>
                                        <p:attrNameLst>
                                          <p:attrName>style.visibility</p:attrName>
                                        </p:attrNameLst>
                                      </p:cBhvr>
                                      <p:to>
                                        <p:strVal val="visible"/>
                                      </p:to>
                                    </p:set>
                                    <p:anim calcmode="lin" valueType="num">
                                      <p:cBhvr>
                                        <p:cTn id="124" dur="1000" fill="hold"/>
                                        <p:tgtEl>
                                          <p:spTgt spid="6885"/>
                                        </p:tgtEl>
                                        <p:attrNameLst>
                                          <p:attrName>ppt_w</p:attrName>
                                        </p:attrNameLst>
                                      </p:cBhvr>
                                      <p:tavLst>
                                        <p:tav tm="0">
                                          <p:val>
                                            <p:fltVal val="0"/>
                                          </p:val>
                                        </p:tav>
                                        <p:tav tm="100000">
                                          <p:val>
                                            <p:strVal val="#ppt_w"/>
                                          </p:val>
                                        </p:tav>
                                      </p:tavLst>
                                    </p:anim>
                                    <p:anim calcmode="lin" valueType="num">
                                      <p:cBhvr>
                                        <p:cTn id="125" dur="1000" fill="hold"/>
                                        <p:tgtEl>
                                          <p:spTgt spid="6885"/>
                                        </p:tgtEl>
                                        <p:attrNameLst>
                                          <p:attrName>ppt_h</p:attrName>
                                        </p:attrNameLst>
                                      </p:cBhvr>
                                      <p:tavLst>
                                        <p:tav tm="0">
                                          <p:val>
                                            <p:fltVal val="0"/>
                                          </p:val>
                                        </p:tav>
                                        <p:tav tm="100000">
                                          <p:val>
                                            <p:strVal val="#ppt_h"/>
                                          </p:val>
                                        </p:tav>
                                      </p:tavLst>
                                    </p:anim>
                                    <p:animEffect transition="in" filter="fade">
                                      <p:cBhvr>
                                        <p:cTn id="126" dur="1000"/>
                                        <p:tgtEl>
                                          <p:spTgt spid="6885"/>
                                        </p:tgtEl>
                                      </p:cBhvr>
                                    </p:animEffect>
                                  </p:childTnLst>
                                </p:cTn>
                              </p:par>
                            </p:childTnLst>
                          </p:cTn>
                        </p:par>
                        <p:par>
                          <p:cTn id="127" fill="hold" nodeType="afterGroup">
                            <p:stCondLst>
                              <p:cond delay="2000"/>
                            </p:stCondLst>
                            <p:childTnLst>
                              <p:par>
                                <p:cTn id="128" presetID="35" presetClass="path" presetSubtype="0" accel="50000" decel="50000" fill="hold" nodeType="afterEffect">
                                  <p:stCondLst>
                                    <p:cond delay="0"/>
                                  </p:stCondLst>
                                  <p:childTnLst>
                                    <p:animMotion origin="layout" path="M 0 0  L -0.25 0  E" pathEditMode="relative" ptsTypes="">
                                      <p:cBhvr>
                                        <p:cTn id="129" dur="2000" fill="hold"/>
                                        <p:tgtEl>
                                          <p:spTgt spid="7094"/>
                                        </p:tgtEl>
                                        <p:attrNameLst>
                                          <p:attrName>ppt_x</p:attrName>
                                          <p:attrName>ppt_y</p:attrName>
                                        </p:attrNameLst>
                                      </p:cBhvr>
                                    </p:animMotion>
                                  </p:childTnLst>
                                </p:cTn>
                              </p:par>
                              <p:par>
                                <p:cTn id="130" presetID="35" presetClass="path" presetSubtype="0" accel="50000" decel="50000" fill="hold" nodeType="withEffect">
                                  <p:stCondLst>
                                    <p:cond delay="0"/>
                                  </p:stCondLst>
                                  <p:childTnLst>
                                    <p:animMotion origin="layout" path="M 0 0  L -0.25 0  E" pathEditMode="relative" ptsTypes="">
                                      <p:cBhvr>
                                        <p:cTn id="131" dur="2000" fill="hold"/>
                                        <p:tgtEl>
                                          <p:spTgt spid="10272"/>
                                        </p:tgtEl>
                                        <p:attrNameLst>
                                          <p:attrName>ppt_x</p:attrName>
                                          <p:attrName>ppt_y</p:attrName>
                                        </p:attrNameLst>
                                      </p:cBhvr>
                                    </p:animMotion>
                                  </p:childTnLst>
                                </p:cTn>
                              </p:par>
                              <p:par>
                                <p:cTn id="132" presetID="35" presetClass="path" presetSubtype="0" accel="50000" decel="50000" fill="hold" nodeType="withEffect">
                                  <p:stCondLst>
                                    <p:cond delay="0"/>
                                  </p:stCondLst>
                                  <p:childTnLst>
                                    <p:animMotion origin="layout" path="M 0 0  L -0.25 0  E" pathEditMode="relative" ptsTypes="">
                                      <p:cBhvr>
                                        <p:cTn id="133" dur="2000" fill="hold"/>
                                        <p:tgtEl>
                                          <p:spTgt spid="68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 grpId="0" animBg="1"/>
      <p:bldP spid="7198" grpId="1" animBg="1"/>
      <p:bldP spid="7198" grpId="2" animBg="1"/>
      <p:bldP spid="7198" grpId="3" animBg="1"/>
      <p:bldP spid="7198" grpId="4" animBg="1"/>
      <p:bldP spid="7198" grpId="5" animBg="1"/>
      <p:bldP spid="7199" grpId="0" animBg="1"/>
      <p:bldP spid="7199" grpId="1" animBg="1"/>
      <p:bldP spid="7199" grpId="2" animBg="1"/>
      <p:bldP spid="7199" grpId="3" animBg="1"/>
      <p:bldP spid="7207" grpId="0"/>
      <p:bldP spid="7207" grpId="1"/>
      <p:bldP spid="7207" grpId="2"/>
      <p:bldP spid="7200" grpId="0"/>
      <p:bldP spid="7200" grpId="1"/>
      <p:bldP spid="7200" grpId="2"/>
      <p:bldP spid="7201" grpId="0"/>
      <p:bldP spid="7201" grpId="1"/>
      <p:bldP spid="7201" grpId="2"/>
      <p:bldP spid="7205" grpId="0"/>
      <p:bldP spid="7205" grpId="1"/>
      <p:bldP spid="7205" grpId="2"/>
      <p:bldP spid="7206" grpId="0"/>
      <p:bldP spid="7206" grpId="1"/>
      <p:bldP spid="7206" grpId="2"/>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Rectangle 122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52673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12"/>
          <p:cNvSpPr>
            <a:spLocks noGrp="1"/>
          </p:cNvSpPr>
          <p:nvPr>
            <p:ph type="title" idx="4294967295"/>
          </p:nvPr>
        </p:nvSpPr>
        <p:spPr>
          <a:xfrm>
            <a:off x="376238" y="355600"/>
            <a:ext cx="8413750" cy="695325"/>
          </a:xfrm>
          <a:noFill/>
        </p:spPr>
        <p:txBody>
          <a:bodyPr anchor="ctr"/>
          <a:lstStyle/>
          <a:p>
            <a:pPr marL="0" indent="0" defTabSz="914400" hangingPunct="1"/>
            <a:r>
              <a:rPr lang="en-US" smtClean="0"/>
              <a:t>IT Managers Want To…</a:t>
            </a:r>
          </a:p>
        </p:txBody>
      </p:sp>
      <p:sp>
        <p:nvSpPr>
          <p:cNvPr id="8233" name="Rectangle 8232"/>
          <p:cNvSpPr>
            <a:spLocks noChangeArrowheads="1"/>
          </p:cNvSpPr>
          <p:nvPr/>
        </p:nvSpPr>
        <p:spPr bwMode="auto">
          <a:xfrm flipH="1">
            <a:off x="0" y="1639888"/>
            <a:ext cx="9144000" cy="1539875"/>
          </a:xfrm>
          <a:prstGeom prst="rect">
            <a:avLst/>
          </a:prstGeom>
          <a:gradFill rotWithShape="1">
            <a:gsLst>
              <a:gs pos="0">
                <a:srgbClr val="FFFFFF">
                  <a:alpha val="0"/>
                </a:srgbClr>
              </a:gs>
              <a:gs pos="100000">
                <a:schemeClr val="bg2">
                  <a:alpha val="7500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0"/>
          </a:p>
        </p:txBody>
      </p:sp>
      <p:sp>
        <p:nvSpPr>
          <p:cNvPr id="8234" name="Rectangle 8233"/>
          <p:cNvSpPr>
            <a:spLocks noChangeArrowheads="1"/>
          </p:cNvSpPr>
          <p:nvPr/>
        </p:nvSpPr>
        <p:spPr bwMode="auto">
          <a:xfrm flipH="1">
            <a:off x="0" y="3429000"/>
            <a:ext cx="9144000" cy="1539875"/>
          </a:xfrm>
          <a:prstGeom prst="rect">
            <a:avLst/>
          </a:prstGeom>
          <a:gradFill rotWithShape="1">
            <a:gsLst>
              <a:gs pos="0">
                <a:srgbClr val="FFFFFF">
                  <a:alpha val="0"/>
                </a:srgbClr>
              </a:gs>
              <a:gs pos="100000">
                <a:schemeClr val="bg2">
                  <a:alpha val="7500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0"/>
          </a:p>
        </p:txBody>
      </p:sp>
      <p:sp>
        <p:nvSpPr>
          <p:cNvPr id="8235" name="Rectangle 8234"/>
          <p:cNvSpPr>
            <a:spLocks noChangeArrowheads="1"/>
          </p:cNvSpPr>
          <p:nvPr/>
        </p:nvSpPr>
        <p:spPr bwMode="auto">
          <a:xfrm>
            <a:off x="3560763" y="3465513"/>
            <a:ext cx="302736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“Our users tell us that if it’s not integrated with Outlook, Word, Excel and PowerPoint, they probably won’t really use it.”</a:t>
            </a:r>
          </a:p>
        </p:txBody>
      </p:sp>
      <p:sp>
        <p:nvSpPr>
          <p:cNvPr id="8236" name="Rectangle 8235"/>
          <p:cNvSpPr>
            <a:spLocks noChangeArrowheads="1"/>
          </p:cNvSpPr>
          <p:nvPr/>
        </p:nvSpPr>
        <p:spPr bwMode="auto">
          <a:xfrm>
            <a:off x="3560763" y="1676400"/>
            <a:ext cx="32019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“It just doesn’t make sense for us to continue to maintain a patchwork of applications that should really be features of a bigger platform.”</a:t>
            </a:r>
          </a:p>
        </p:txBody>
      </p:sp>
      <p:pic>
        <p:nvPicPr>
          <p:cNvPr id="8214" name="Rectangle 8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63" y="1733550"/>
            <a:ext cx="271462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06CA1E-A1CF-4651-9A3D-B54D03780914}" type="slidenum">
              <a:rPr lang="en-US">
                <a:latin typeface="Segoe" charset="0"/>
              </a:rPr>
              <a:pPr eaLnBrk="1" hangingPunct="1"/>
              <a:t>8</a:t>
            </a:fld>
            <a:endParaRPr lang="en-US">
              <a:latin typeface="Segoe" charset="0"/>
            </a:endParaRPr>
          </a:p>
        </p:txBody>
      </p:sp>
      <p:pic>
        <p:nvPicPr>
          <p:cNvPr id="8215" name="Rectangle 82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52625"/>
            <a:ext cx="229552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704" name="Group 37"/>
          <p:cNvGrpSpPr>
            <a:grpSpLocks/>
          </p:cNvGrpSpPr>
          <p:nvPr/>
        </p:nvGrpSpPr>
        <p:grpSpPr bwMode="auto">
          <a:xfrm>
            <a:off x="6751638" y="1416050"/>
            <a:ext cx="2009775" cy="1333500"/>
            <a:chOff x="4253" y="892"/>
            <a:chExt cx="1266" cy="840"/>
          </a:xfrm>
        </p:grpSpPr>
        <p:pic>
          <p:nvPicPr>
            <p:cNvPr id="12311" name="Rectangle 123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3" y="892"/>
              <a:ext cx="126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2" name="Rectangle 12312"/>
            <p:cNvSpPr>
              <a:spLocks noChangeArrowheads="1"/>
            </p:cNvSpPr>
            <p:nvPr/>
          </p:nvSpPr>
          <p:spPr bwMode="auto">
            <a:xfrm>
              <a:off x="4342" y="1005"/>
              <a:ext cx="1088"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30000"/>
                </a:spcBef>
              </a:pPr>
              <a:r>
                <a:rPr lang="en-US" sz="1600" b="0">
                  <a:latin typeface="Segoe" charset="0"/>
                </a:rPr>
                <a:t>Deliver an </a:t>
              </a:r>
              <a:r>
                <a:rPr lang="en-US" sz="1600" b="0" u="sng">
                  <a:latin typeface="Segoe" charset="0"/>
                </a:rPr>
                <a:t>integrated suite</a:t>
              </a:r>
              <a:r>
                <a:rPr lang="en-US" sz="1600" b="0">
                  <a:latin typeface="Segoe" charset="0"/>
                </a:rPr>
                <a:t> of productivity services</a:t>
              </a:r>
            </a:p>
          </p:txBody>
        </p:sp>
      </p:grpSp>
      <p:grpSp>
        <p:nvGrpSpPr>
          <p:cNvPr id="12077" name="Group 38"/>
          <p:cNvGrpSpPr>
            <a:grpSpLocks/>
          </p:cNvGrpSpPr>
          <p:nvPr/>
        </p:nvGrpSpPr>
        <p:grpSpPr bwMode="auto">
          <a:xfrm>
            <a:off x="6751638" y="2711450"/>
            <a:ext cx="2009775" cy="1333500"/>
            <a:chOff x="4253" y="1708"/>
            <a:chExt cx="1266" cy="840"/>
          </a:xfrm>
        </p:grpSpPr>
        <p:pic>
          <p:nvPicPr>
            <p:cNvPr id="12309" name="Rectangle 123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3" y="1708"/>
              <a:ext cx="126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Rectangle 12310"/>
            <p:cNvSpPr>
              <a:spLocks noChangeArrowheads="1"/>
            </p:cNvSpPr>
            <p:nvPr/>
          </p:nvSpPr>
          <p:spPr bwMode="auto">
            <a:xfrm>
              <a:off x="4290" y="1791"/>
              <a:ext cx="1192"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30000"/>
                </a:spcBef>
              </a:pPr>
              <a:r>
                <a:rPr lang="en-US" sz="1600" b="0" u="sng">
                  <a:latin typeface="Segoe" charset="0"/>
                </a:rPr>
                <a:t>Integrate</a:t>
              </a:r>
              <a:r>
                <a:rPr lang="en-US" sz="1600" b="0">
                  <a:latin typeface="Segoe" charset="0"/>
                </a:rPr>
                <a:t> the platform with important IT </a:t>
              </a:r>
              <a:r>
                <a:rPr lang="en-US" sz="1600" b="0" u="sng">
                  <a:latin typeface="Segoe" charset="0"/>
                </a:rPr>
                <a:t>investments</a:t>
              </a:r>
            </a:p>
          </p:txBody>
        </p:sp>
      </p:grpSp>
      <p:grpSp>
        <p:nvGrpSpPr>
          <p:cNvPr id="3517" name="Group 39"/>
          <p:cNvGrpSpPr>
            <a:grpSpLocks/>
          </p:cNvGrpSpPr>
          <p:nvPr/>
        </p:nvGrpSpPr>
        <p:grpSpPr bwMode="auto">
          <a:xfrm>
            <a:off x="6751638" y="4005263"/>
            <a:ext cx="2009775" cy="1333500"/>
            <a:chOff x="4253" y="2523"/>
            <a:chExt cx="1266" cy="840"/>
          </a:xfrm>
        </p:grpSpPr>
        <p:pic>
          <p:nvPicPr>
            <p:cNvPr id="12307" name="Rectangle 123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3" y="2523"/>
              <a:ext cx="126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Rectangle 12308"/>
            <p:cNvSpPr>
              <a:spLocks noChangeArrowheads="1"/>
            </p:cNvSpPr>
            <p:nvPr/>
          </p:nvSpPr>
          <p:spPr bwMode="auto">
            <a:xfrm>
              <a:off x="4287" y="2566"/>
              <a:ext cx="1232"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30000"/>
                </a:spcBef>
              </a:pPr>
              <a:r>
                <a:rPr lang="en-US" sz="1600" b="0">
                  <a:latin typeface="Segoe" charset="0"/>
                </a:rPr>
                <a:t>Manage </a:t>
              </a:r>
              <a:r>
                <a:rPr lang="en-US" sz="1600" b="0" u="sng">
                  <a:latin typeface="Segoe" charset="0"/>
                </a:rPr>
                <a:t>cost </a:t>
              </a:r>
              <a:r>
                <a:rPr lang="en-US" sz="1600" b="0">
                  <a:latin typeface="Segoe" charset="0"/>
                </a:rPr>
                <a:t>through the application of effective </a:t>
              </a:r>
              <a:r>
                <a:rPr lang="en-US" sz="1600" b="0" u="sng">
                  <a:latin typeface="Segoe" charset="0"/>
                </a:rPr>
                <a:t>IT Governance</a:t>
              </a:r>
            </a:p>
          </p:txBody>
        </p:sp>
      </p:grpSp>
      <p:grpSp>
        <p:nvGrpSpPr>
          <p:cNvPr id="10546" name="Group 40"/>
          <p:cNvGrpSpPr>
            <a:grpSpLocks/>
          </p:cNvGrpSpPr>
          <p:nvPr/>
        </p:nvGrpSpPr>
        <p:grpSpPr bwMode="auto">
          <a:xfrm>
            <a:off x="6751638" y="5299075"/>
            <a:ext cx="2009775" cy="1333500"/>
            <a:chOff x="4253" y="3338"/>
            <a:chExt cx="1266" cy="840"/>
          </a:xfrm>
        </p:grpSpPr>
        <p:pic>
          <p:nvPicPr>
            <p:cNvPr id="12305" name="Rectangle 123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3" y="3338"/>
              <a:ext cx="126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Rectangle 12306"/>
            <p:cNvSpPr>
              <a:spLocks noChangeArrowheads="1"/>
            </p:cNvSpPr>
            <p:nvPr/>
          </p:nvSpPr>
          <p:spPr bwMode="auto">
            <a:xfrm>
              <a:off x="4290" y="3659"/>
              <a:ext cx="119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30000"/>
                </a:spcBef>
              </a:pPr>
              <a:r>
                <a:rPr lang="en-US" sz="1600" b="0">
                  <a:latin typeface="Segoe" charset="0"/>
                </a:rPr>
                <a:t>Deploy </a:t>
              </a:r>
              <a:r>
                <a:rPr lang="en-US" sz="1600" b="0" u="sng">
                  <a:latin typeface="Segoe" charset="0"/>
                </a:rPr>
                <a:t>quickly</a:t>
              </a:r>
            </a:p>
          </p:txBody>
        </p:sp>
      </p:grpSp>
      <p:sp>
        <p:nvSpPr>
          <p:cNvPr id="8237" name="Rectangle 8236"/>
          <p:cNvSpPr>
            <a:spLocks noChangeArrowheads="1"/>
          </p:cNvSpPr>
          <p:nvPr/>
        </p:nvSpPr>
        <p:spPr bwMode="auto">
          <a:xfrm>
            <a:off x="3560763" y="1676400"/>
            <a:ext cx="32019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“Our content and collaboration platform needs to be tightly integrated with the enterprise applications that run the business.”</a:t>
            </a:r>
          </a:p>
        </p:txBody>
      </p:sp>
      <p:sp>
        <p:nvSpPr>
          <p:cNvPr id="8238" name="Rectangle 8237"/>
          <p:cNvSpPr>
            <a:spLocks noChangeArrowheads="1"/>
          </p:cNvSpPr>
          <p:nvPr/>
        </p:nvSpPr>
        <p:spPr bwMode="auto">
          <a:xfrm>
            <a:off x="3560763" y="1676400"/>
            <a:ext cx="32019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“IT Governance is our initiative for driving costs down and results up – across the lifecycle of an application or service.”</a:t>
            </a:r>
          </a:p>
        </p:txBody>
      </p:sp>
      <p:sp>
        <p:nvSpPr>
          <p:cNvPr id="8239" name="Rectangle 8238"/>
          <p:cNvSpPr>
            <a:spLocks noChangeArrowheads="1"/>
          </p:cNvSpPr>
          <p:nvPr/>
        </p:nvSpPr>
        <p:spPr bwMode="auto">
          <a:xfrm>
            <a:off x="3560763" y="1676400"/>
            <a:ext cx="32019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0">
                <a:latin typeface="Segoe" charset="0"/>
              </a:rPr>
              <a:t>“In this industry, ‘out-of-the-box’ has come to mean 12-18 months.  We need something that we can deploy quickly and modify easily.”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3000"/>
                                        <p:tgtEl>
                                          <p:spTgt spid="8214"/>
                                        </p:tgtEl>
                                      </p:cBhvr>
                                    </p:animEffect>
                                    <p:set>
                                      <p:cBhvr>
                                        <p:cTn id="7" dur="1" fill="hold">
                                          <p:stCondLst>
                                            <p:cond delay="2999"/>
                                          </p:stCondLst>
                                        </p:cTn>
                                        <p:tgtEl>
                                          <p:spTgt spid="82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215"/>
                                        </p:tgtEl>
                                        <p:attrNameLst>
                                          <p:attrName>style.visibility</p:attrName>
                                        </p:attrNameLst>
                                      </p:cBhvr>
                                      <p:to>
                                        <p:strVal val="visible"/>
                                      </p:to>
                                    </p:set>
                                    <p:animEffect transition="in" filter="fade">
                                      <p:cBhvr>
                                        <p:cTn id="10" dur="2000"/>
                                        <p:tgtEl>
                                          <p:spTgt spid="8215"/>
                                        </p:tgtEl>
                                      </p:cBhvr>
                                    </p:animEffect>
                                  </p:childTnLst>
                                </p:cTn>
                              </p:par>
                            </p:childTnLst>
                          </p:cTn>
                        </p:par>
                        <p:par>
                          <p:cTn id="11" fill="hold" nodeType="afterGroup">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8233"/>
                                        </p:tgtEl>
                                        <p:attrNameLst>
                                          <p:attrName>style.visibility</p:attrName>
                                        </p:attrNameLst>
                                      </p:cBhvr>
                                      <p:to>
                                        <p:strVal val="visible"/>
                                      </p:to>
                                    </p:set>
                                    <p:animEffect transition="in" filter="wipe(left)">
                                      <p:cBhvr>
                                        <p:cTn id="14" dur="500"/>
                                        <p:tgtEl>
                                          <p:spTgt spid="823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236"/>
                                        </p:tgtEl>
                                        <p:attrNameLst>
                                          <p:attrName>style.visibility</p:attrName>
                                        </p:attrNameLst>
                                      </p:cBhvr>
                                      <p:to>
                                        <p:strVal val="visible"/>
                                      </p:to>
                                    </p:set>
                                    <p:animEffect transition="in" filter="fade">
                                      <p:cBhvr>
                                        <p:cTn id="17" dur="1000"/>
                                        <p:tgtEl>
                                          <p:spTgt spid="8236"/>
                                        </p:tgtEl>
                                      </p:cBhvr>
                                    </p:animEffect>
                                    <p:anim calcmode="lin" valueType="num">
                                      <p:cBhvr>
                                        <p:cTn id="18" dur="1000" fill="hold"/>
                                        <p:tgtEl>
                                          <p:spTgt spid="8236"/>
                                        </p:tgtEl>
                                        <p:attrNameLst>
                                          <p:attrName>ppt_x</p:attrName>
                                        </p:attrNameLst>
                                      </p:cBhvr>
                                      <p:tavLst>
                                        <p:tav tm="0">
                                          <p:val>
                                            <p:strVal val="#ppt_x"/>
                                          </p:val>
                                        </p:tav>
                                        <p:tav tm="100000">
                                          <p:val>
                                            <p:strVal val="#ppt_x"/>
                                          </p:val>
                                        </p:tav>
                                      </p:tavLst>
                                    </p:anim>
                                    <p:anim calcmode="lin" valueType="num">
                                      <p:cBhvr>
                                        <p:cTn id="19" dur="1000" fill="hold"/>
                                        <p:tgtEl>
                                          <p:spTgt spid="823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path" presetSubtype="0" accel="50000" decel="50000" fill="hold" grpId="1" nodeType="clickEffect">
                                  <p:stCondLst>
                                    <p:cond delay="0"/>
                                  </p:stCondLst>
                                  <p:childTnLst>
                                    <p:animMotion origin="layout" path="M 2.77778E-7 2.59259E-6 L 0.27639 -0.05047 " pathEditMode="relative" rAng="0" ptsTypes="AA">
                                      <p:cBhvr>
                                        <p:cTn id="23" dur="2000" fill="hold"/>
                                        <p:tgtEl>
                                          <p:spTgt spid="8236"/>
                                        </p:tgtEl>
                                        <p:attrNameLst>
                                          <p:attrName>ppt_x</p:attrName>
                                          <p:attrName>ppt_y</p:attrName>
                                        </p:attrNameLst>
                                      </p:cBhvr>
                                      <p:rCtr x="13800" y="-2500"/>
                                    </p:animMotion>
                                  </p:childTnLst>
                                </p:cTn>
                              </p:par>
                              <p:par>
                                <p:cTn id="24" presetID="10" presetClass="exit" presetSubtype="0" fill="hold" grpId="2" nodeType="withEffect">
                                  <p:stCondLst>
                                    <p:cond delay="0"/>
                                  </p:stCondLst>
                                  <p:childTnLst>
                                    <p:animEffect transition="out" filter="fade">
                                      <p:cBhvr>
                                        <p:cTn id="25" dur="2000"/>
                                        <p:tgtEl>
                                          <p:spTgt spid="8236"/>
                                        </p:tgtEl>
                                      </p:cBhvr>
                                    </p:animEffect>
                                    <p:set>
                                      <p:cBhvr>
                                        <p:cTn id="26" dur="1" fill="hold">
                                          <p:stCondLst>
                                            <p:cond delay="1999"/>
                                          </p:stCondLst>
                                        </p:cTn>
                                        <p:tgtEl>
                                          <p:spTgt spid="823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3704"/>
                                        </p:tgtEl>
                                        <p:attrNameLst>
                                          <p:attrName>style.visibility</p:attrName>
                                        </p:attrNameLst>
                                      </p:cBhvr>
                                      <p:to>
                                        <p:strVal val="visible"/>
                                      </p:to>
                                    </p:set>
                                    <p:animEffect transition="in" filter="fade">
                                      <p:cBhvr>
                                        <p:cTn id="29" dur="2000"/>
                                        <p:tgtEl>
                                          <p:spTgt spid="13704"/>
                                        </p:tgtEl>
                                      </p:cBhvr>
                                    </p:animEffect>
                                  </p:childTnLst>
                                </p:cTn>
                              </p:par>
                              <p:par>
                                <p:cTn id="30" presetID="42" presetClass="exit" presetSubtype="0" fill="hold" grpId="1" nodeType="withEffect">
                                  <p:stCondLst>
                                    <p:cond delay="0"/>
                                  </p:stCondLst>
                                  <p:childTnLst>
                                    <p:animEffect transition="out" filter="fade">
                                      <p:cBhvr>
                                        <p:cTn id="31" dur="1000"/>
                                        <p:tgtEl>
                                          <p:spTgt spid="8233"/>
                                        </p:tgtEl>
                                      </p:cBhvr>
                                    </p:animEffect>
                                    <p:anim calcmode="lin" valueType="num">
                                      <p:cBhvr>
                                        <p:cTn id="32" dur="1000"/>
                                        <p:tgtEl>
                                          <p:spTgt spid="8233"/>
                                        </p:tgtEl>
                                        <p:attrNameLst>
                                          <p:attrName>ppt_x</p:attrName>
                                        </p:attrNameLst>
                                      </p:cBhvr>
                                      <p:tavLst>
                                        <p:tav tm="0">
                                          <p:val>
                                            <p:strVal val="ppt_x"/>
                                          </p:val>
                                        </p:tav>
                                        <p:tav tm="100000">
                                          <p:val>
                                            <p:strVal val="ppt_x"/>
                                          </p:val>
                                        </p:tav>
                                      </p:tavLst>
                                    </p:anim>
                                    <p:anim calcmode="lin" valueType="num">
                                      <p:cBhvr>
                                        <p:cTn id="33" dur="1000"/>
                                        <p:tgtEl>
                                          <p:spTgt spid="8233"/>
                                        </p:tgtEl>
                                        <p:attrNameLst>
                                          <p:attrName>ppt_y</p:attrName>
                                        </p:attrNameLst>
                                      </p:cBhvr>
                                      <p:tavLst>
                                        <p:tav tm="0">
                                          <p:val>
                                            <p:strVal val="ppt_y"/>
                                          </p:val>
                                        </p:tav>
                                        <p:tav tm="100000">
                                          <p:val>
                                            <p:strVal val="ppt_y+.1"/>
                                          </p:val>
                                        </p:tav>
                                      </p:tavLst>
                                    </p:anim>
                                    <p:set>
                                      <p:cBhvr>
                                        <p:cTn id="34" dur="1" fill="hold">
                                          <p:stCondLst>
                                            <p:cond delay="999"/>
                                          </p:stCondLst>
                                        </p:cTn>
                                        <p:tgtEl>
                                          <p:spTgt spid="8233"/>
                                        </p:tgtEl>
                                        <p:attrNameLst>
                                          <p:attrName>style.visibility</p:attrName>
                                        </p:attrNameLst>
                                      </p:cBhvr>
                                      <p:to>
                                        <p:strVal val="hidden"/>
                                      </p:to>
                                    </p:set>
                                  </p:childTnLst>
                                </p:cTn>
                              </p:par>
                            </p:childTnLst>
                          </p:cTn>
                        </p:par>
                        <p:par>
                          <p:cTn id="35" fill="hold" nodeType="afterGroup">
                            <p:stCondLst>
                              <p:cond delay="2000"/>
                            </p:stCondLst>
                            <p:childTnLst>
                              <p:par>
                                <p:cTn id="36" presetID="22" presetClass="entr" presetSubtype="8" fill="hold" grpId="2" nodeType="afterEffect">
                                  <p:stCondLst>
                                    <p:cond delay="0"/>
                                  </p:stCondLst>
                                  <p:childTnLst>
                                    <p:set>
                                      <p:cBhvr>
                                        <p:cTn id="37" dur="1" fill="hold">
                                          <p:stCondLst>
                                            <p:cond delay="0"/>
                                          </p:stCondLst>
                                        </p:cTn>
                                        <p:tgtEl>
                                          <p:spTgt spid="8233"/>
                                        </p:tgtEl>
                                        <p:attrNameLst>
                                          <p:attrName>style.visibility</p:attrName>
                                        </p:attrNameLst>
                                      </p:cBhvr>
                                      <p:to>
                                        <p:strVal val="visible"/>
                                      </p:to>
                                    </p:set>
                                    <p:animEffect transition="in" filter="wipe(left)">
                                      <p:cBhvr>
                                        <p:cTn id="38" dur="500"/>
                                        <p:tgtEl>
                                          <p:spTgt spid="823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8234"/>
                                        </p:tgtEl>
                                        <p:attrNameLst>
                                          <p:attrName>style.visibility</p:attrName>
                                        </p:attrNameLst>
                                      </p:cBhvr>
                                      <p:to>
                                        <p:strVal val="visible"/>
                                      </p:to>
                                    </p:set>
                                    <p:animEffect transition="in" filter="wipe(left)">
                                      <p:cBhvr>
                                        <p:cTn id="41" dur="500"/>
                                        <p:tgtEl>
                                          <p:spTgt spid="8234"/>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8237"/>
                                        </p:tgtEl>
                                        <p:attrNameLst>
                                          <p:attrName>style.visibility</p:attrName>
                                        </p:attrNameLst>
                                      </p:cBhvr>
                                      <p:to>
                                        <p:strVal val="visible"/>
                                      </p:to>
                                    </p:set>
                                    <p:animEffect transition="in" filter="fade">
                                      <p:cBhvr>
                                        <p:cTn id="44" dur="1000"/>
                                        <p:tgtEl>
                                          <p:spTgt spid="8237"/>
                                        </p:tgtEl>
                                      </p:cBhvr>
                                    </p:animEffect>
                                    <p:anim calcmode="lin" valueType="num">
                                      <p:cBhvr>
                                        <p:cTn id="45" dur="1000" fill="hold"/>
                                        <p:tgtEl>
                                          <p:spTgt spid="8237"/>
                                        </p:tgtEl>
                                        <p:attrNameLst>
                                          <p:attrName>ppt_x</p:attrName>
                                        </p:attrNameLst>
                                      </p:cBhvr>
                                      <p:tavLst>
                                        <p:tav tm="0">
                                          <p:val>
                                            <p:strVal val="#ppt_x"/>
                                          </p:val>
                                        </p:tav>
                                        <p:tav tm="100000">
                                          <p:val>
                                            <p:strVal val="#ppt_x"/>
                                          </p:val>
                                        </p:tav>
                                      </p:tavLst>
                                    </p:anim>
                                    <p:anim calcmode="lin" valueType="num">
                                      <p:cBhvr>
                                        <p:cTn id="46" dur="1000" fill="hold"/>
                                        <p:tgtEl>
                                          <p:spTgt spid="823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235"/>
                                        </p:tgtEl>
                                        <p:attrNameLst>
                                          <p:attrName>style.visibility</p:attrName>
                                        </p:attrNameLst>
                                      </p:cBhvr>
                                      <p:to>
                                        <p:strVal val="visible"/>
                                      </p:to>
                                    </p:set>
                                    <p:animEffect transition="in" filter="fade">
                                      <p:cBhvr>
                                        <p:cTn id="49" dur="1000"/>
                                        <p:tgtEl>
                                          <p:spTgt spid="8235"/>
                                        </p:tgtEl>
                                      </p:cBhvr>
                                    </p:animEffect>
                                    <p:anim calcmode="lin" valueType="num">
                                      <p:cBhvr>
                                        <p:cTn id="50" dur="1000" fill="hold"/>
                                        <p:tgtEl>
                                          <p:spTgt spid="8235"/>
                                        </p:tgtEl>
                                        <p:attrNameLst>
                                          <p:attrName>ppt_x</p:attrName>
                                        </p:attrNameLst>
                                      </p:cBhvr>
                                      <p:tavLst>
                                        <p:tav tm="0">
                                          <p:val>
                                            <p:strVal val="#ppt_x"/>
                                          </p:val>
                                        </p:tav>
                                        <p:tav tm="100000">
                                          <p:val>
                                            <p:strVal val="#ppt_x"/>
                                          </p:val>
                                        </p:tav>
                                      </p:tavLst>
                                    </p:anim>
                                    <p:anim calcmode="lin" valueType="num">
                                      <p:cBhvr>
                                        <p:cTn id="51" dur="1000" fill="hold"/>
                                        <p:tgtEl>
                                          <p:spTgt spid="8235"/>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63" presetClass="path" presetSubtype="0" accel="50000" decel="50000" fill="hold" grpId="1" nodeType="clickEffect">
                                  <p:stCondLst>
                                    <p:cond delay="0"/>
                                  </p:stCondLst>
                                  <p:childTnLst>
                                    <p:animMotion origin="layout" path="M 2.77778E-7 2.59259E-6 L 0.29028 0.14884 " pathEditMode="relative" rAng="0" ptsTypes="AA">
                                      <p:cBhvr>
                                        <p:cTn id="55" dur="2000" fill="hold"/>
                                        <p:tgtEl>
                                          <p:spTgt spid="8237"/>
                                        </p:tgtEl>
                                        <p:attrNameLst>
                                          <p:attrName>ppt_x</p:attrName>
                                          <p:attrName>ppt_y</p:attrName>
                                        </p:attrNameLst>
                                      </p:cBhvr>
                                      <p:rCtr x="14500" y="7400"/>
                                    </p:animMotion>
                                  </p:childTnLst>
                                </p:cTn>
                              </p:par>
                              <p:par>
                                <p:cTn id="56" presetID="63" presetClass="path" presetSubtype="0" accel="50000" decel="50000" fill="hold" grpId="1" nodeType="withEffect">
                                  <p:stCondLst>
                                    <p:cond delay="0"/>
                                  </p:stCondLst>
                                  <p:childTnLst>
                                    <p:animMotion origin="layout" path="M -1.11111E-6 2.96296E-6 L 0.29583 -0.11204 " pathEditMode="relative" rAng="0" ptsTypes="AA">
                                      <p:cBhvr>
                                        <p:cTn id="57" dur="2000" fill="hold"/>
                                        <p:tgtEl>
                                          <p:spTgt spid="8235"/>
                                        </p:tgtEl>
                                        <p:attrNameLst>
                                          <p:attrName>ppt_x</p:attrName>
                                          <p:attrName>ppt_y</p:attrName>
                                        </p:attrNameLst>
                                      </p:cBhvr>
                                      <p:rCtr x="14800" y="-5600"/>
                                    </p:animMotion>
                                  </p:childTnLst>
                                </p:cTn>
                              </p:par>
                              <p:par>
                                <p:cTn id="58" presetID="10" presetClass="exit" presetSubtype="0" fill="hold" grpId="2" nodeType="withEffect">
                                  <p:stCondLst>
                                    <p:cond delay="0"/>
                                  </p:stCondLst>
                                  <p:childTnLst>
                                    <p:animEffect transition="out" filter="fade">
                                      <p:cBhvr>
                                        <p:cTn id="59" dur="2000"/>
                                        <p:tgtEl>
                                          <p:spTgt spid="8235"/>
                                        </p:tgtEl>
                                      </p:cBhvr>
                                    </p:animEffect>
                                    <p:set>
                                      <p:cBhvr>
                                        <p:cTn id="60" dur="1" fill="hold">
                                          <p:stCondLst>
                                            <p:cond delay="1999"/>
                                          </p:stCondLst>
                                        </p:cTn>
                                        <p:tgtEl>
                                          <p:spTgt spid="823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000"/>
                                        <p:tgtEl>
                                          <p:spTgt spid="8237"/>
                                        </p:tgtEl>
                                      </p:cBhvr>
                                    </p:animEffect>
                                    <p:set>
                                      <p:cBhvr>
                                        <p:cTn id="63" dur="1" fill="hold">
                                          <p:stCondLst>
                                            <p:cond delay="1999"/>
                                          </p:stCondLst>
                                        </p:cTn>
                                        <p:tgtEl>
                                          <p:spTgt spid="8237"/>
                                        </p:tgtEl>
                                        <p:attrNameLst>
                                          <p:attrName>style.visibility</p:attrName>
                                        </p:attrNameLst>
                                      </p:cBhvr>
                                      <p:to>
                                        <p:strVal val="hidden"/>
                                      </p:to>
                                    </p:set>
                                  </p:childTnLst>
                                </p:cTn>
                              </p:par>
                              <p:par>
                                <p:cTn id="64" presetID="42" presetClass="exit" presetSubtype="0" fill="hold" grpId="3" nodeType="withEffect">
                                  <p:stCondLst>
                                    <p:cond delay="0"/>
                                  </p:stCondLst>
                                  <p:childTnLst>
                                    <p:animEffect transition="out" filter="fade">
                                      <p:cBhvr>
                                        <p:cTn id="65" dur="1000"/>
                                        <p:tgtEl>
                                          <p:spTgt spid="8233"/>
                                        </p:tgtEl>
                                      </p:cBhvr>
                                    </p:animEffect>
                                    <p:anim calcmode="lin" valueType="num">
                                      <p:cBhvr>
                                        <p:cTn id="66" dur="1000"/>
                                        <p:tgtEl>
                                          <p:spTgt spid="8233"/>
                                        </p:tgtEl>
                                        <p:attrNameLst>
                                          <p:attrName>ppt_x</p:attrName>
                                        </p:attrNameLst>
                                      </p:cBhvr>
                                      <p:tavLst>
                                        <p:tav tm="0">
                                          <p:val>
                                            <p:strVal val="ppt_x"/>
                                          </p:val>
                                        </p:tav>
                                        <p:tav tm="100000">
                                          <p:val>
                                            <p:strVal val="ppt_x"/>
                                          </p:val>
                                        </p:tav>
                                      </p:tavLst>
                                    </p:anim>
                                    <p:anim calcmode="lin" valueType="num">
                                      <p:cBhvr>
                                        <p:cTn id="67" dur="1000"/>
                                        <p:tgtEl>
                                          <p:spTgt spid="8233"/>
                                        </p:tgtEl>
                                        <p:attrNameLst>
                                          <p:attrName>ppt_y</p:attrName>
                                        </p:attrNameLst>
                                      </p:cBhvr>
                                      <p:tavLst>
                                        <p:tav tm="0">
                                          <p:val>
                                            <p:strVal val="ppt_y"/>
                                          </p:val>
                                        </p:tav>
                                        <p:tav tm="100000">
                                          <p:val>
                                            <p:strVal val="ppt_y+.1"/>
                                          </p:val>
                                        </p:tav>
                                      </p:tavLst>
                                    </p:anim>
                                    <p:set>
                                      <p:cBhvr>
                                        <p:cTn id="68" dur="1" fill="hold">
                                          <p:stCondLst>
                                            <p:cond delay="999"/>
                                          </p:stCondLst>
                                        </p:cTn>
                                        <p:tgtEl>
                                          <p:spTgt spid="8233"/>
                                        </p:tgtEl>
                                        <p:attrNameLst>
                                          <p:attrName>style.visibility</p:attrName>
                                        </p:attrNameLst>
                                      </p:cBhvr>
                                      <p:to>
                                        <p:strVal val="hidden"/>
                                      </p:to>
                                    </p:set>
                                  </p:childTnLst>
                                </p:cTn>
                              </p:par>
                              <p:par>
                                <p:cTn id="69" presetID="42" presetClass="exit" presetSubtype="0" fill="hold" grpId="1" nodeType="withEffect">
                                  <p:stCondLst>
                                    <p:cond delay="0"/>
                                  </p:stCondLst>
                                  <p:childTnLst>
                                    <p:animEffect transition="out" filter="fade">
                                      <p:cBhvr>
                                        <p:cTn id="70" dur="1000"/>
                                        <p:tgtEl>
                                          <p:spTgt spid="8234"/>
                                        </p:tgtEl>
                                      </p:cBhvr>
                                    </p:animEffect>
                                    <p:anim calcmode="lin" valueType="num">
                                      <p:cBhvr>
                                        <p:cTn id="71" dur="1000"/>
                                        <p:tgtEl>
                                          <p:spTgt spid="8234"/>
                                        </p:tgtEl>
                                        <p:attrNameLst>
                                          <p:attrName>ppt_x</p:attrName>
                                        </p:attrNameLst>
                                      </p:cBhvr>
                                      <p:tavLst>
                                        <p:tav tm="0">
                                          <p:val>
                                            <p:strVal val="ppt_x"/>
                                          </p:val>
                                        </p:tav>
                                        <p:tav tm="100000">
                                          <p:val>
                                            <p:strVal val="ppt_x"/>
                                          </p:val>
                                        </p:tav>
                                      </p:tavLst>
                                    </p:anim>
                                    <p:anim calcmode="lin" valueType="num">
                                      <p:cBhvr>
                                        <p:cTn id="72" dur="1000"/>
                                        <p:tgtEl>
                                          <p:spTgt spid="8234"/>
                                        </p:tgtEl>
                                        <p:attrNameLst>
                                          <p:attrName>ppt_y</p:attrName>
                                        </p:attrNameLst>
                                      </p:cBhvr>
                                      <p:tavLst>
                                        <p:tav tm="0">
                                          <p:val>
                                            <p:strVal val="ppt_y"/>
                                          </p:val>
                                        </p:tav>
                                        <p:tav tm="100000">
                                          <p:val>
                                            <p:strVal val="ppt_y+.1"/>
                                          </p:val>
                                        </p:tav>
                                      </p:tavLst>
                                    </p:anim>
                                    <p:set>
                                      <p:cBhvr>
                                        <p:cTn id="73" dur="1" fill="hold">
                                          <p:stCondLst>
                                            <p:cond delay="999"/>
                                          </p:stCondLst>
                                        </p:cTn>
                                        <p:tgtEl>
                                          <p:spTgt spid="8234"/>
                                        </p:tgtEl>
                                        <p:attrNameLst>
                                          <p:attrName>style.visibility</p:attrName>
                                        </p:attrNameLst>
                                      </p:cBhvr>
                                      <p:to>
                                        <p:strVal val="hidden"/>
                                      </p:to>
                                    </p:set>
                                  </p:childTnLst>
                                </p:cTn>
                              </p:par>
                              <p:par>
                                <p:cTn id="74" presetID="42" presetClass="entr" presetSubtype="0" fill="hold" nodeType="withEffect">
                                  <p:stCondLst>
                                    <p:cond delay="0"/>
                                  </p:stCondLst>
                                  <p:childTnLst>
                                    <p:set>
                                      <p:cBhvr>
                                        <p:cTn id="75" dur="1" fill="hold">
                                          <p:stCondLst>
                                            <p:cond delay="0"/>
                                          </p:stCondLst>
                                        </p:cTn>
                                        <p:tgtEl>
                                          <p:spTgt spid="12077"/>
                                        </p:tgtEl>
                                        <p:attrNameLst>
                                          <p:attrName>style.visibility</p:attrName>
                                        </p:attrNameLst>
                                      </p:cBhvr>
                                      <p:to>
                                        <p:strVal val="visible"/>
                                      </p:to>
                                    </p:set>
                                    <p:animEffect transition="in" filter="fade">
                                      <p:cBhvr>
                                        <p:cTn id="76" dur="1000"/>
                                        <p:tgtEl>
                                          <p:spTgt spid="12077"/>
                                        </p:tgtEl>
                                      </p:cBhvr>
                                    </p:animEffect>
                                    <p:anim calcmode="lin" valueType="num">
                                      <p:cBhvr>
                                        <p:cTn id="77" dur="1000" fill="hold"/>
                                        <p:tgtEl>
                                          <p:spTgt spid="12077"/>
                                        </p:tgtEl>
                                        <p:attrNameLst>
                                          <p:attrName>ppt_x</p:attrName>
                                        </p:attrNameLst>
                                      </p:cBhvr>
                                      <p:tavLst>
                                        <p:tav tm="0">
                                          <p:val>
                                            <p:strVal val="#ppt_x"/>
                                          </p:val>
                                        </p:tav>
                                        <p:tav tm="100000">
                                          <p:val>
                                            <p:strVal val="#ppt_x"/>
                                          </p:val>
                                        </p:tav>
                                      </p:tavLst>
                                    </p:anim>
                                    <p:anim calcmode="lin" valueType="num">
                                      <p:cBhvr>
                                        <p:cTn id="78" dur="1000" fill="hold"/>
                                        <p:tgtEl>
                                          <p:spTgt spid="12077"/>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2000"/>
                            </p:stCondLst>
                            <p:childTnLst>
                              <p:par>
                                <p:cTn id="80" presetID="22" presetClass="entr" presetSubtype="8" fill="hold" grpId="4" nodeType="afterEffect">
                                  <p:stCondLst>
                                    <p:cond delay="0"/>
                                  </p:stCondLst>
                                  <p:childTnLst>
                                    <p:set>
                                      <p:cBhvr>
                                        <p:cTn id="81" dur="1" fill="hold">
                                          <p:stCondLst>
                                            <p:cond delay="0"/>
                                          </p:stCondLst>
                                        </p:cTn>
                                        <p:tgtEl>
                                          <p:spTgt spid="8233"/>
                                        </p:tgtEl>
                                        <p:attrNameLst>
                                          <p:attrName>style.visibility</p:attrName>
                                        </p:attrNameLst>
                                      </p:cBhvr>
                                      <p:to>
                                        <p:strVal val="visible"/>
                                      </p:to>
                                    </p:set>
                                    <p:animEffect transition="in" filter="wipe(left)">
                                      <p:cBhvr>
                                        <p:cTn id="82" dur="500"/>
                                        <p:tgtEl>
                                          <p:spTgt spid="8233"/>
                                        </p:tgtEl>
                                      </p:cBhvr>
                                    </p:animEffect>
                                  </p:childTnLst>
                                </p:cTn>
                              </p:par>
                              <p:par>
                                <p:cTn id="83" presetID="42" presetClass="entr" presetSubtype="0" fill="hold" grpId="0" nodeType="withEffect">
                                  <p:stCondLst>
                                    <p:cond delay="0"/>
                                  </p:stCondLst>
                                  <p:childTnLst>
                                    <p:set>
                                      <p:cBhvr>
                                        <p:cTn id="84" dur="1" fill="hold">
                                          <p:stCondLst>
                                            <p:cond delay="0"/>
                                          </p:stCondLst>
                                        </p:cTn>
                                        <p:tgtEl>
                                          <p:spTgt spid="8238"/>
                                        </p:tgtEl>
                                        <p:attrNameLst>
                                          <p:attrName>style.visibility</p:attrName>
                                        </p:attrNameLst>
                                      </p:cBhvr>
                                      <p:to>
                                        <p:strVal val="visible"/>
                                      </p:to>
                                    </p:set>
                                    <p:animEffect transition="in" filter="fade">
                                      <p:cBhvr>
                                        <p:cTn id="85" dur="1000"/>
                                        <p:tgtEl>
                                          <p:spTgt spid="8238"/>
                                        </p:tgtEl>
                                      </p:cBhvr>
                                    </p:animEffect>
                                    <p:anim calcmode="lin" valueType="num">
                                      <p:cBhvr>
                                        <p:cTn id="86" dur="1000" fill="hold"/>
                                        <p:tgtEl>
                                          <p:spTgt spid="8238"/>
                                        </p:tgtEl>
                                        <p:attrNameLst>
                                          <p:attrName>ppt_x</p:attrName>
                                        </p:attrNameLst>
                                      </p:cBhvr>
                                      <p:tavLst>
                                        <p:tav tm="0">
                                          <p:val>
                                            <p:strVal val="#ppt_x"/>
                                          </p:val>
                                        </p:tav>
                                        <p:tav tm="100000">
                                          <p:val>
                                            <p:strVal val="#ppt_x"/>
                                          </p:val>
                                        </p:tav>
                                      </p:tavLst>
                                    </p:anim>
                                    <p:anim calcmode="lin" valueType="num">
                                      <p:cBhvr>
                                        <p:cTn id="87" dur="1000" fill="hold"/>
                                        <p:tgtEl>
                                          <p:spTgt spid="8238"/>
                                        </p:tgtEl>
                                        <p:attrNameLst>
                                          <p:attrName>ppt_y</p:attrName>
                                        </p:attrNameLst>
                                      </p:cBhvr>
                                      <p:tavLst>
                                        <p:tav tm="0">
                                          <p:val>
                                            <p:strVal val="#ppt_y+.1"/>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63" presetClass="path" presetSubtype="0" accel="50000" decel="50000" fill="hold" grpId="1" nodeType="clickEffect">
                                  <p:stCondLst>
                                    <p:cond delay="0"/>
                                  </p:stCondLst>
                                  <p:childTnLst>
                                    <p:animMotion origin="layout" path="M 2.77778E-7 -1.44509E-6 L 0.28229 0.33202 " pathEditMode="relative" rAng="0" ptsTypes="AA">
                                      <p:cBhvr>
                                        <p:cTn id="91" dur="2000" fill="hold"/>
                                        <p:tgtEl>
                                          <p:spTgt spid="8238"/>
                                        </p:tgtEl>
                                        <p:attrNameLst>
                                          <p:attrName>ppt_x</p:attrName>
                                          <p:attrName>ppt_y</p:attrName>
                                        </p:attrNameLst>
                                      </p:cBhvr>
                                      <p:rCtr x="14100" y="16600"/>
                                    </p:animMotion>
                                  </p:childTnLst>
                                </p:cTn>
                              </p:par>
                              <p:par>
                                <p:cTn id="92" presetID="10" presetClass="exit" presetSubtype="0" fill="hold" grpId="2" nodeType="withEffect">
                                  <p:stCondLst>
                                    <p:cond delay="0"/>
                                  </p:stCondLst>
                                  <p:childTnLst>
                                    <p:animEffect transition="out" filter="fade">
                                      <p:cBhvr>
                                        <p:cTn id="93" dur="2000"/>
                                        <p:tgtEl>
                                          <p:spTgt spid="8238"/>
                                        </p:tgtEl>
                                      </p:cBhvr>
                                    </p:animEffect>
                                    <p:set>
                                      <p:cBhvr>
                                        <p:cTn id="94" dur="1" fill="hold">
                                          <p:stCondLst>
                                            <p:cond delay="1999"/>
                                          </p:stCondLst>
                                        </p:cTn>
                                        <p:tgtEl>
                                          <p:spTgt spid="8238"/>
                                        </p:tgtEl>
                                        <p:attrNameLst>
                                          <p:attrName>style.visibility</p:attrName>
                                        </p:attrNameLst>
                                      </p:cBhvr>
                                      <p:to>
                                        <p:strVal val="hidden"/>
                                      </p:to>
                                    </p:set>
                                  </p:childTnLst>
                                </p:cTn>
                              </p:par>
                              <p:par>
                                <p:cTn id="95" presetID="42" presetClass="exit" presetSubtype="0" fill="hold" grpId="5" nodeType="withEffect">
                                  <p:stCondLst>
                                    <p:cond delay="0"/>
                                  </p:stCondLst>
                                  <p:childTnLst>
                                    <p:animEffect transition="out" filter="fade">
                                      <p:cBhvr>
                                        <p:cTn id="96" dur="1000"/>
                                        <p:tgtEl>
                                          <p:spTgt spid="8233"/>
                                        </p:tgtEl>
                                      </p:cBhvr>
                                    </p:animEffect>
                                    <p:anim calcmode="lin" valueType="num">
                                      <p:cBhvr>
                                        <p:cTn id="97" dur="1000"/>
                                        <p:tgtEl>
                                          <p:spTgt spid="8233"/>
                                        </p:tgtEl>
                                        <p:attrNameLst>
                                          <p:attrName>ppt_x</p:attrName>
                                        </p:attrNameLst>
                                      </p:cBhvr>
                                      <p:tavLst>
                                        <p:tav tm="0">
                                          <p:val>
                                            <p:strVal val="ppt_x"/>
                                          </p:val>
                                        </p:tav>
                                        <p:tav tm="100000">
                                          <p:val>
                                            <p:strVal val="ppt_x"/>
                                          </p:val>
                                        </p:tav>
                                      </p:tavLst>
                                    </p:anim>
                                    <p:anim calcmode="lin" valueType="num">
                                      <p:cBhvr>
                                        <p:cTn id="98" dur="1000"/>
                                        <p:tgtEl>
                                          <p:spTgt spid="8233"/>
                                        </p:tgtEl>
                                        <p:attrNameLst>
                                          <p:attrName>ppt_y</p:attrName>
                                        </p:attrNameLst>
                                      </p:cBhvr>
                                      <p:tavLst>
                                        <p:tav tm="0">
                                          <p:val>
                                            <p:strVal val="ppt_y"/>
                                          </p:val>
                                        </p:tav>
                                        <p:tav tm="100000">
                                          <p:val>
                                            <p:strVal val="ppt_y+.1"/>
                                          </p:val>
                                        </p:tav>
                                      </p:tavLst>
                                    </p:anim>
                                    <p:set>
                                      <p:cBhvr>
                                        <p:cTn id="99" dur="1" fill="hold">
                                          <p:stCondLst>
                                            <p:cond delay="999"/>
                                          </p:stCondLst>
                                        </p:cTn>
                                        <p:tgtEl>
                                          <p:spTgt spid="8233"/>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3517"/>
                                        </p:tgtEl>
                                        <p:attrNameLst>
                                          <p:attrName>style.visibility</p:attrName>
                                        </p:attrNameLst>
                                      </p:cBhvr>
                                      <p:to>
                                        <p:strVal val="visible"/>
                                      </p:to>
                                    </p:set>
                                    <p:animEffect transition="in" filter="fade">
                                      <p:cBhvr>
                                        <p:cTn id="102" dur="2000"/>
                                        <p:tgtEl>
                                          <p:spTgt spid="3517"/>
                                        </p:tgtEl>
                                      </p:cBhvr>
                                    </p:animEffect>
                                  </p:childTnLst>
                                </p:cTn>
                              </p:par>
                            </p:childTnLst>
                          </p:cTn>
                        </p:par>
                        <p:par>
                          <p:cTn id="103" fill="hold" nodeType="afterGroup">
                            <p:stCondLst>
                              <p:cond delay="2000"/>
                            </p:stCondLst>
                            <p:childTnLst>
                              <p:par>
                                <p:cTn id="104" presetID="22" presetClass="entr" presetSubtype="8" fill="hold" grpId="6" nodeType="afterEffect">
                                  <p:stCondLst>
                                    <p:cond delay="0"/>
                                  </p:stCondLst>
                                  <p:childTnLst>
                                    <p:set>
                                      <p:cBhvr>
                                        <p:cTn id="105" dur="1" fill="hold">
                                          <p:stCondLst>
                                            <p:cond delay="0"/>
                                          </p:stCondLst>
                                        </p:cTn>
                                        <p:tgtEl>
                                          <p:spTgt spid="8233"/>
                                        </p:tgtEl>
                                        <p:attrNameLst>
                                          <p:attrName>style.visibility</p:attrName>
                                        </p:attrNameLst>
                                      </p:cBhvr>
                                      <p:to>
                                        <p:strVal val="visible"/>
                                      </p:to>
                                    </p:set>
                                    <p:animEffect transition="in" filter="wipe(left)">
                                      <p:cBhvr>
                                        <p:cTn id="106" dur="500"/>
                                        <p:tgtEl>
                                          <p:spTgt spid="8233"/>
                                        </p:tgtEl>
                                      </p:cBhvr>
                                    </p:animEffect>
                                  </p:childTnLst>
                                </p:cTn>
                              </p:par>
                              <p:par>
                                <p:cTn id="107" presetID="42" presetClass="entr" presetSubtype="0" fill="hold" grpId="0" nodeType="withEffect">
                                  <p:stCondLst>
                                    <p:cond delay="0"/>
                                  </p:stCondLst>
                                  <p:childTnLst>
                                    <p:set>
                                      <p:cBhvr>
                                        <p:cTn id="108" dur="1" fill="hold">
                                          <p:stCondLst>
                                            <p:cond delay="0"/>
                                          </p:stCondLst>
                                        </p:cTn>
                                        <p:tgtEl>
                                          <p:spTgt spid="8239"/>
                                        </p:tgtEl>
                                        <p:attrNameLst>
                                          <p:attrName>style.visibility</p:attrName>
                                        </p:attrNameLst>
                                      </p:cBhvr>
                                      <p:to>
                                        <p:strVal val="visible"/>
                                      </p:to>
                                    </p:set>
                                    <p:animEffect transition="in" filter="fade">
                                      <p:cBhvr>
                                        <p:cTn id="109" dur="1000"/>
                                        <p:tgtEl>
                                          <p:spTgt spid="8239"/>
                                        </p:tgtEl>
                                      </p:cBhvr>
                                    </p:animEffect>
                                    <p:anim calcmode="lin" valueType="num">
                                      <p:cBhvr>
                                        <p:cTn id="110" dur="1000" fill="hold"/>
                                        <p:tgtEl>
                                          <p:spTgt spid="8239"/>
                                        </p:tgtEl>
                                        <p:attrNameLst>
                                          <p:attrName>ppt_x</p:attrName>
                                        </p:attrNameLst>
                                      </p:cBhvr>
                                      <p:tavLst>
                                        <p:tav tm="0">
                                          <p:val>
                                            <p:strVal val="#ppt_x"/>
                                          </p:val>
                                        </p:tav>
                                        <p:tav tm="100000">
                                          <p:val>
                                            <p:strVal val="#ppt_x"/>
                                          </p:val>
                                        </p:tav>
                                      </p:tavLst>
                                    </p:anim>
                                    <p:anim calcmode="lin" valueType="num">
                                      <p:cBhvr>
                                        <p:cTn id="111" dur="1000" fill="hold"/>
                                        <p:tgtEl>
                                          <p:spTgt spid="8239"/>
                                        </p:tgtEl>
                                        <p:attrNameLst>
                                          <p:attrName>ppt_y</p:attrName>
                                        </p:attrNameLst>
                                      </p:cBhvr>
                                      <p:tavLst>
                                        <p:tav tm="0">
                                          <p:val>
                                            <p:strVal val="#ppt_y+.1"/>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63" presetClass="path" presetSubtype="0" accel="50000" decel="50000" fill="hold" grpId="1" nodeType="clickEffect">
                                  <p:stCondLst>
                                    <p:cond delay="0"/>
                                  </p:stCondLst>
                                  <p:childTnLst>
                                    <p:animMotion origin="layout" path="M 8.33333E-7 -1.44509E-6 L 0.2901 0.49272 " pathEditMode="relative" rAng="0" ptsTypes="AA">
                                      <p:cBhvr>
                                        <p:cTn id="115" dur="2000" fill="hold"/>
                                        <p:tgtEl>
                                          <p:spTgt spid="8239"/>
                                        </p:tgtEl>
                                        <p:attrNameLst>
                                          <p:attrName>ppt_x</p:attrName>
                                          <p:attrName>ppt_y</p:attrName>
                                        </p:attrNameLst>
                                      </p:cBhvr>
                                      <p:rCtr x="14500" y="24600"/>
                                    </p:animMotion>
                                  </p:childTnLst>
                                </p:cTn>
                              </p:par>
                              <p:par>
                                <p:cTn id="116" presetID="10" presetClass="exit" presetSubtype="0" fill="hold" grpId="2" nodeType="withEffect">
                                  <p:stCondLst>
                                    <p:cond delay="0"/>
                                  </p:stCondLst>
                                  <p:childTnLst>
                                    <p:animEffect transition="out" filter="fade">
                                      <p:cBhvr>
                                        <p:cTn id="117" dur="2000"/>
                                        <p:tgtEl>
                                          <p:spTgt spid="8239"/>
                                        </p:tgtEl>
                                      </p:cBhvr>
                                    </p:animEffect>
                                    <p:set>
                                      <p:cBhvr>
                                        <p:cTn id="118" dur="1" fill="hold">
                                          <p:stCondLst>
                                            <p:cond delay="1999"/>
                                          </p:stCondLst>
                                        </p:cTn>
                                        <p:tgtEl>
                                          <p:spTgt spid="8239"/>
                                        </p:tgtEl>
                                        <p:attrNameLst>
                                          <p:attrName>style.visibility</p:attrName>
                                        </p:attrNameLst>
                                      </p:cBhvr>
                                      <p:to>
                                        <p:strVal val="hidden"/>
                                      </p:to>
                                    </p:set>
                                  </p:childTnLst>
                                </p:cTn>
                              </p:par>
                              <p:par>
                                <p:cTn id="119" presetID="42" presetClass="exit" presetSubtype="0" fill="hold" grpId="7" nodeType="withEffect">
                                  <p:stCondLst>
                                    <p:cond delay="0"/>
                                  </p:stCondLst>
                                  <p:childTnLst>
                                    <p:animEffect transition="out" filter="fade">
                                      <p:cBhvr>
                                        <p:cTn id="120" dur="1000"/>
                                        <p:tgtEl>
                                          <p:spTgt spid="8233"/>
                                        </p:tgtEl>
                                      </p:cBhvr>
                                    </p:animEffect>
                                    <p:anim calcmode="lin" valueType="num">
                                      <p:cBhvr>
                                        <p:cTn id="121" dur="1000"/>
                                        <p:tgtEl>
                                          <p:spTgt spid="8233"/>
                                        </p:tgtEl>
                                        <p:attrNameLst>
                                          <p:attrName>ppt_x</p:attrName>
                                        </p:attrNameLst>
                                      </p:cBhvr>
                                      <p:tavLst>
                                        <p:tav tm="0">
                                          <p:val>
                                            <p:strVal val="ppt_x"/>
                                          </p:val>
                                        </p:tav>
                                        <p:tav tm="100000">
                                          <p:val>
                                            <p:strVal val="ppt_x"/>
                                          </p:val>
                                        </p:tav>
                                      </p:tavLst>
                                    </p:anim>
                                    <p:anim calcmode="lin" valueType="num">
                                      <p:cBhvr>
                                        <p:cTn id="122" dur="1000"/>
                                        <p:tgtEl>
                                          <p:spTgt spid="8233"/>
                                        </p:tgtEl>
                                        <p:attrNameLst>
                                          <p:attrName>ppt_y</p:attrName>
                                        </p:attrNameLst>
                                      </p:cBhvr>
                                      <p:tavLst>
                                        <p:tav tm="0">
                                          <p:val>
                                            <p:strVal val="ppt_y"/>
                                          </p:val>
                                        </p:tav>
                                        <p:tav tm="100000">
                                          <p:val>
                                            <p:strVal val="ppt_y+.1"/>
                                          </p:val>
                                        </p:tav>
                                      </p:tavLst>
                                    </p:anim>
                                    <p:set>
                                      <p:cBhvr>
                                        <p:cTn id="123" dur="1" fill="hold">
                                          <p:stCondLst>
                                            <p:cond delay="999"/>
                                          </p:stCondLst>
                                        </p:cTn>
                                        <p:tgtEl>
                                          <p:spTgt spid="8233"/>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10546"/>
                                        </p:tgtEl>
                                        <p:attrNameLst>
                                          <p:attrName>style.visibility</p:attrName>
                                        </p:attrNameLst>
                                      </p:cBhvr>
                                      <p:to>
                                        <p:strVal val="visible"/>
                                      </p:to>
                                    </p:set>
                                    <p:animEffect transition="in" filter="fade">
                                      <p:cBhvr>
                                        <p:cTn id="126" dur="2000"/>
                                        <p:tgtEl>
                                          <p:spTgt spid="10546"/>
                                        </p:tgtEl>
                                      </p:cBhvr>
                                    </p:animEffect>
                                  </p:childTnLst>
                                </p:cTn>
                              </p:par>
                            </p:childTnLst>
                          </p:cTn>
                        </p:par>
                        <p:par>
                          <p:cTn id="127" fill="hold" nodeType="afterGroup">
                            <p:stCondLst>
                              <p:cond delay="2000"/>
                            </p:stCondLst>
                            <p:childTnLst>
                              <p:par>
                                <p:cTn id="128" presetID="35" presetClass="path" presetSubtype="0" accel="50000" decel="50000" fill="hold" nodeType="afterEffect">
                                  <p:stCondLst>
                                    <p:cond delay="0"/>
                                  </p:stCondLst>
                                  <p:childTnLst>
                                    <p:animMotion origin="layout" path="M 0 0  L -0.25 0  E" pathEditMode="relative" ptsTypes="">
                                      <p:cBhvr>
                                        <p:cTn id="129" dur="2000" fill="hold"/>
                                        <p:tgtEl>
                                          <p:spTgt spid="13704"/>
                                        </p:tgtEl>
                                        <p:attrNameLst>
                                          <p:attrName>ppt_x</p:attrName>
                                          <p:attrName>ppt_y</p:attrName>
                                        </p:attrNameLst>
                                      </p:cBhvr>
                                    </p:animMotion>
                                  </p:childTnLst>
                                </p:cTn>
                              </p:par>
                              <p:par>
                                <p:cTn id="130" presetID="35" presetClass="path" presetSubtype="0" accel="50000" decel="50000" fill="hold" nodeType="withEffect">
                                  <p:stCondLst>
                                    <p:cond delay="0"/>
                                  </p:stCondLst>
                                  <p:childTnLst>
                                    <p:animMotion origin="layout" path="M 0 0  L -0.25 0  E" pathEditMode="relative" ptsTypes="">
                                      <p:cBhvr>
                                        <p:cTn id="131" dur="2000" fill="hold"/>
                                        <p:tgtEl>
                                          <p:spTgt spid="12077"/>
                                        </p:tgtEl>
                                        <p:attrNameLst>
                                          <p:attrName>ppt_x</p:attrName>
                                          <p:attrName>ppt_y</p:attrName>
                                        </p:attrNameLst>
                                      </p:cBhvr>
                                    </p:animMotion>
                                  </p:childTnLst>
                                </p:cTn>
                              </p:par>
                              <p:par>
                                <p:cTn id="132" presetID="35" presetClass="path" presetSubtype="0" accel="50000" decel="50000" fill="hold" nodeType="withEffect">
                                  <p:stCondLst>
                                    <p:cond delay="0"/>
                                  </p:stCondLst>
                                  <p:childTnLst>
                                    <p:animMotion origin="layout" path="M 0 0  L -0.25 0  E" pathEditMode="relative" ptsTypes="">
                                      <p:cBhvr>
                                        <p:cTn id="133" dur="2000" fill="hold"/>
                                        <p:tgtEl>
                                          <p:spTgt spid="3517"/>
                                        </p:tgtEl>
                                        <p:attrNameLst>
                                          <p:attrName>ppt_x</p:attrName>
                                          <p:attrName>ppt_y</p:attrName>
                                        </p:attrNameLst>
                                      </p:cBhvr>
                                    </p:animMotion>
                                  </p:childTnLst>
                                </p:cTn>
                              </p:par>
                              <p:par>
                                <p:cTn id="134" presetID="35" presetClass="path" presetSubtype="0" accel="50000" decel="50000" fill="hold" nodeType="withEffect">
                                  <p:stCondLst>
                                    <p:cond delay="0"/>
                                  </p:stCondLst>
                                  <p:childTnLst>
                                    <p:animMotion origin="layout" path="M 0 0  L -0.25 0  E" pathEditMode="relative" ptsTypes="">
                                      <p:cBhvr>
                                        <p:cTn id="135" dur="2000" fill="hold"/>
                                        <p:tgtEl>
                                          <p:spTgt spid="105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 grpId="0" animBg="1"/>
      <p:bldP spid="8233" grpId="1" animBg="1"/>
      <p:bldP spid="8233" grpId="2" animBg="1"/>
      <p:bldP spid="8233" grpId="3" animBg="1"/>
      <p:bldP spid="8233" grpId="4" animBg="1"/>
      <p:bldP spid="8233" grpId="5" animBg="1"/>
      <p:bldP spid="8233" grpId="6" animBg="1"/>
      <p:bldP spid="8233" grpId="7" animBg="1"/>
      <p:bldP spid="8234" grpId="0" animBg="1"/>
      <p:bldP spid="8234" grpId="1" animBg="1"/>
      <p:bldP spid="8235" grpId="0"/>
      <p:bldP spid="8235" grpId="1"/>
      <p:bldP spid="8235" grpId="2"/>
      <p:bldP spid="8236" grpId="0"/>
      <p:bldP spid="8236" grpId="1"/>
      <p:bldP spid="8236" grpId="2"/>
      <p:bldP spid="8237" grpId="0"/>
      <p:bldP spid="8237" grpId="1"/>
      <p:bldP spid="8237" grpId="2"/>
      <p:bldP spid="8238" grpId="0"/>
      <p:bldP spid="8238" grpId="1"/>
      <p:bldP spid="8238" grpId="2"/>
      <p:bldP spid="8239" grpId="0"/>
      <p:bldP spid="8239" grpId="1"/>
      <p:bldP spid="8239"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7" name="Rectangle 472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9713"/>
            <a:ext cx="9144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3"/>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44993D-4351-4447-985B-55EA711C9BB8}" type="slidenum">
              <a:rPr lang="en-US">
                <a:latin typeface="Segoe" charset="0"/>
              </a:rPr>
              <a:pPr eaLnBrk="1" hangingPunct="1"/>
              <a:t>9</a:t>
            </a:fld>
            <a:endParaRPr lang="en-US">
              <a:latin typeface="Segoe" charset="0"/>
            </a:endParaRPr>
          </a:p>
        </p:txBody>
      </p:sp>
      <p:sp>
        <p:nvSpPr>
          <p:cNvPr id="472066" name="Shape 472065"/>
          <p:cNvSpPr>
            <a:spLocks noGrp="1" noChangeArrowheads="1"/>
          </p:cNvSpPr>
          <p:nvPr>
            <p:ph type="title"/>
          </p:nvPr>
        </p:nvSpPr>
        <p:spPr>
          <a:xfrm>
            <a:off x="973138" y="2300288"/>
            <a:ext cx="7718425" cy="620712"/>
          </a:xfrm>
          <a:noFill/>
        </p:spPr>
        <p:txBody>
          <a:bodyPr anchor="t"/>
          <a:lstStyle/>
          <a:p>
            <a:pPr marL="0" indent="0" defTabSz="914400" eaLnBrk="1" hangingPunct="1"/>
            <a:r>
              <a:rPr lang="en-US" sz="3800" smtClean="0"/>
              <a:t>Microsoft Office SharePoint Server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472067"/>
                                        </p:tgtEl>
                                        <p:attrNameLst>
                                          <p:attrName>style.visibility</p:attrName>
                                        </p:attrNameLst>
                                      </p:cBhvr>
                                      <p:to>
                                        <p:strVal val="visible"/>
                                      </p:to>
                                    </p:set>
                                    <p:anim calcmode="lin" valueType="num">
                                      <p:cBhvr>
                                        <p:cTn id="7" dur="500" fill="hold"/>
                                        <p:tgtEl>
                                          <p:spTgt spid="472067"/>
                                        </p:tgtEl>
                                        <p:attrNameLst>
                                          <p:attrName>ppt_x</p:attrName>
                                        </p:attrNameLst>
                                      </p:cBhvr>
                                      <p:tavLst>
                                        <p:tav tm="0">
                                          <p:val>
                                            <p:strVal val="#ppt_x-#ppt_w/2"/>
                                          </p:val>
                                        </p:tav>
                                        <p:tav tm="100000">
                                          <p:val>
                                            <p:strVal val="#ppt_x"/>
                                          </p:val>
                                        </p:tav>
                                      </p:tavLst>
                                    </p:anim>
                                    <p:anim calcmode="lin" valueType="num">
                                      <p:cBhvr>
                                        <p:cTn id="8" dur="500" fill="hold"/>
                                        <p:tgtEl>
                                          <p:spTgt spid="472067"/>
                                        </p:tgtEl>
                                        <p:attrNameLst>
                                          <p:attrName>ppt_y</p:attrName>
                                        </p:attrNameLst>
                                      </p:cBhvr>
                                      <p:tavLst>
                                        <p:tav tm="0">
                                          <p:val>
                                            <p:strVal val="#ppt_y"/>
                                          </p:val>
                                        </p:tav>
                                        <p:tav tm="100000">
                                          <p:val>
                                            <p:strVal val="#ppt_y"/>
                                          </p:val>
                                        </p:tav>
                                      </p:tavLst>
                                    </p:anim>
                                    <p:anim calcmode="lin" valueType="num">
                                      <p:cBhvr>
                                        <p:cTn id="9" dur="500" fill="hold"/>
                                        <p:tgtEl>
                                          <p:spTgt spid="472067"/>
                                        </p:tgtEl>
                                        <p:attrNameLst>
                                          <p:attrName>ppt_w</p:attrName>
                                        </p:attrNameLst>
                                      </p:cBhvr>
                                      <p:tavLst>
                                        <p:tav tm="0">
                                          <p:val>
                                            <p:fltVal val="0"/>
                                          </p:val>
                                        </p:tav>
                                        <p:tav tm="100000">
                                          <p:val>
                                            <p:strVal val="#ppt_w"/>
                                          </p:val>
                                        </p:tav>
                                      </p:tavLst>
                                    </p:anim>
                                    <p:anim calcmode="lin" valueType="num">
                                      <p:cBhvr>
                                        <p:cTn id="10" dur="500" fill="hold"/>
                                        <p:tgtEl>
                                          <p:spTgt spid="4720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Visual Blue template_Arial">
  <a:themeElements>
    <a:clrScheme name="4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fontScheme name="4_Visual Blue template_Arial">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anchor="t" compatLnSpc="1">
        <a:spAutoFit/>
      </a:bodyPr>
      <a:lstStyle>
        <a:defPPr marL="0" marR="0" indent="0" algn="l"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latin typeface="Arial"/>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anchor="t" compatLnSpc="1">
        <a:spAutoFit/>
      </a:bodyPr>
      <a:lstStyle>
        <a:defPPr marL="0" marR="0" indent="0" algn="l" defTabSz="914400" rtl="0" eaLnBrk="1" fontAlgn="base" latinLnBrk="0" hangingPunct="1">
          <a:lnSpc>
            <a:spcPct val="100000"/>
          </a:lnSpc>
          <a:spcBef>
            <a:spcPct val="0"/>
          </a:spcBef>
          <a:spcAft>
            <a:spcPct val="0"/>
          </a:spcAft>
          <a:buNone/>
          <a:tabLst/>
          <a:defRPr kumimoji="0" lang="en-US" sz="1800" b="1" i="0" u="none" strike="noStrike" baseline="0">
            <a:solidFill>
              <a:schemeClr val="tx1">
                <a:alpha val="100000"/>
              </a:schemeClr>
            </a:solidFill>
            <a:effectLst/>
            <a:latin typeface="Arial"/>
          </a:defRPr>
        </a:defPPr>
      </a:lstStyle>
    </a:lnDef>
  </a:objectDefaults>
  <a:extraClrSchemeLst>
    <a:extraClrScheme>
      <a:clrScheme name="4_Visual Blue template_Arial 1">
        <a:dk1>
          <a:srgbClr val="000000"/>
        </a:dk1>
        <a:lt1>
          <a:srgbClr val="FFFFFF"/>
        </a:lt1>
        <a:dk2>
          <a:srgbClr val="000099"/>
        </a:dk2>
        <a:lt2>
          <a:srgbClr val="FFB601"/>
        </a:lt2>
        <a:accent1>
          <a:srgbClr val="F6DA8A"/>
        </a:accent1>
        <a:accent2>
          <a:srgbClr val="25BB42"/>
        </a:accent2>
        <a:accent3>
          <a:srgbClr val="AAAACA"/>
        </a:accent3>
        <a:accent4>
          <a:srgbClr val="DADADA"/>
        </a:accent4>
        <a:accent5>
          <a:srgbClr val="FAEAC4"/>
        </a:accent5>
        <a:accent6>
          <a:srgbClr val="20A93B"/>
        </a:accent6>
        <a:hlink>
          <a:srgbClr val="1E89E2"/>
        </a:hlink>
        <a:folHlink>
          <a:srgbClr val="ED780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F4C84A4915FB4AAC773D95B477BA25" ma:contentTypeVersion="0" ma:contentTypeDescription="Create a new document." ma:contentTypeScope="" ma:versionID="958c0b15f79efe110dbeca51d4c0d43e">
  <xsd:schema xmlns:xsd="http://www.w3.org/2001/XMLSchema" xmlns:p="http://schemas.microsoft.com/office/2006/metadata/properties" targetNamespace="http://schemas.microsoft.com/office/2006/metadata/properties" ma:root="true" ma:fieldsID="e8169617fb8cad36348bbb52807684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18FEF6-6750-44E5-8B83-5AAFD72695AA}">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42D8E25-1CC3-4DD4-B731-210C372F1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7667C08-8609-49F7-BED7-3A8BA641F4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3966</TotalTime>
  <Words>4575</Words>
  <Application>Microsoft Office PowerPoint</Application>
  <PresentationFormat>On-screen Show (4:3)</PresentationFormat>
  <Paragraphs>431</Paragraphs>
  <Slides>31</Slides>
  <Notes>30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SimSun</vt:lpstr>
      <vt:lpstr>Arial</vt:lpstr>
      <vt:lpstr>Calibri</vt:lpstr>
      <vt:lpstr>Franklin Gothic Book</vt:lpstr>
      <vt:lpstr>Segoe</vt:lpstr>
      <vt:lpstr>Segoe Semibold</vt:lpstr>
      <vt:lpstr>Times New Roman</vt:lpstr>
      <vt:lpstr>Wingdings</vt:lpstr>
      <vt:lpstr>Wingdings 2</vt:lpstr>
      <vt:lpstr>4_Visual Blue template_Arial</vt:lpstr>
      <vt:lpstr>Enterprise Portal Sites in  2007 Microsoft Office SharePoint Server</vt:lpstr>
      <vt:lpstr>PowerPoint Presentation</vt:lpstr>
      <vt:lpstr>PowerPoint Presentation</vt:lpstr>
      <vt:lpstr>PowerPoint Presentation</vt:lpstr>
      <vt:lpstr>The Business Challenge         </vt:lpstr>
      <vt:lpstr>Connect Your People To Your Business</vt:lpstr>
      <vt:lpstr>Business Managers Want To…</vt:lpstr>
      <vt:lpstr>IT Managers Want To…</vt:lpstr>
      <vt:lpstr>Microsoft Office SharePoint Server</vt:lpstr>
      <vt:lpstr>Connect Your People To Your Business… While balancing the needs of the business and IT  </vt:lpstr>
      <vt:lpstr>SharePoint solution Areas</vt:lpstr>
      <vt:lpstr>Enterprise Portal Sites in MOSS</vt:lpstr>
      <vt:lpstr>Jesse Merriam Marketing Manager</vt:lpstr>
      <vt:lpstr>My Site personal site (public view)</vt:lpstr>
      <vt:lpstr>My Site personal site (personal view)</vt:lpstr>
      <vt:lpstr>The Team Site</vt:lpstr>
      <vt:lpstr>The Intranet Site</vt:lpstr>
      <vt:lpstr>The Extranet Site</vt:lpstr>
      <vt:lpstr>Integrated Web Content Management</vt:lpstr>
      <vt:lpstr>Site Directory</vt:lpstr>
      <vt:lpstr>Lists</vt:lpstr>
      <vt:lpstr>Document Libraries</vt:lpstr>
      <vt:lpstr>Document Library Settings</vt:lpstr>
      <vt:lpstr>Content Syndication</vt:lpstr>
      <vt:lpstr>Offline Content</vt:lpstr>
      <vt:lpstr>Alerts</vt:lpstr>
      <vt:lpstr>MS Office Integration</vt:lpstr>
      <vt:lpstr>MS Office Integration</vt:lpstr>
      <vt:lpstr>Integrated Web Content Management</vt:lpstr>
      <vt:lpstr>Content Deployment</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 Portal Sites in 2007 MOSS</dc:title>
  <dc:subject>Scenario Deck</dc:subject>
  <dc:creator>Jared Spataro</dc:creator>
  <cp:keywords>MOSS; Enterprise Portal; SharePoint</cp:keywords>
  <dc:description/>
  <cp:lastModifiedBy>Hans van der Meer</cp:lastModifiedBy>
  <cp:revision>167</cp:revision>
  <dcterms:created xsi:type="dcterms:W3CDTF">2006-06-05T21:05:41Z</dcterms:created>
  <dcterms:modified xsi:type="dcterms:W3CDTF">2012-12-03T17:09:00Z</dcterms:modified>
  <cp:contentStatus>v1</cp:contentStatus>
</cp:coreProperties>
</file>