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2"/>
  </p:notesMasterIdLst>
  <p:sldIdLst>
    <p:sldId id="295"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97" r:id="rId42"/>
    <p:sldId id="298" r:id="rId43"/>
    <p:sldId id="299" r:id="rId44"/>
    <p:sldId id="300" r:id="rId45"/>
    <p:sldId id="301" r:id="rId46"/>
    <p:sldId id="302" r:id="rId47"/>
    <p:sldId id="303" r:id="rId48"/>
    <p:sldId id="317" r:id="rId49"/>
    <p:sldId id="304" r:id="rId50"/>
    <p:sldId id="305" r:id="rId51"/>
    <p:sldId id="306" r:id="rId52"/>
    <p:sldId id="307" r:id="rId53"/>
    <p:sldId id="308" r:id="rId54"/>
    <p:sldId id="318" r:id="rId55"/>
    <p:sldId id="320" r:id="rId56"/>
    <p:sldId id="321" r:id="rId57"/>
    <p:sldId id="322" r:id="rId58"/>
    <p:sldId id="323" r:id="rId59"/>
    <p:sldId id="324" r:id="rId60"/>
    <p:sldId id="325" r:id="rId61"/>
    <p:sldId id="326" r:id="rId62"/>
    <p:sldId id="309" r:id="rId63"/>
    <p:sldId id="319" r:id="rId64"/>
    <p:sldId id="310" r:id="rId65"/>
    <p:sldId id="316" r:id="rId66"/>
    <p:sldId id="311" r:id="rId67"/>
    <p:sldId id="312" r:id="rId68"/>
    <p:sldId id="313" r:id="rId69"/>
    <p:sldId id="314" r:id="rId70"/>
    <p:sldId id="315"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734" y="-6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stacked"/>
        <c:ser>
          <c:idx val="0"/>
          <c:order val="0"/>
          <c:tx>
            <c:strRef>
              <c:f>Sheet1!$B$1</c:f>
              <c:strCache>
                <c:ptCount val="1"/>
                <c:pt idx="0">
                  <c:v>KESEHATAN</c:v>
                </c:pt>
              </c:strCache>
            </c:strRef>
          </c:tx>
          <c:cat>
            <c:strRef>
              <c:f>Sheet1!$A$2:$A$6</c:f>
              <c:strCache>
                <c:ptCount val="5"/>
                <c:pt idx="0">
                  <c:v>TAHUN 2006</c:v>
                </c:pt>
                <c:pt idx="1">
                  <c:v>TAHUN2007</c:v>
                </c:pt>
                <c:pt idx="2">
                  <c:v>TAHUN2008</c:v>
                </c:pt>
                <c:pt idx="3">
                  <c:v>TAHUN2009</c:v>
                </c:pt>
                <c:pt idx="4">
                  <c:v>TAHUN2010</c:v>
                </c:pt>
              </c:strCache>
            </c:strRef>
          </c:cat>
          <c:val>
            <c:numRef>
              <c:f>Sheet1!$B$2:$B$6</c:f>
              <c:numCache>
                <c:formatCode>General</c:formatCode>
                <c:ptCount val="5"/>
                <c:pt idx="0">
                  <c:v>2</c:v>
                </c:pt>
                <c:pt idx="1">
                  <c:v>3</c:v>
                </c:pt>
                <c:pt idx="2">
                  <c:v>4</c:v>
                </c:pt>
                <c:pt idx="3">
                  <c:v>5</c:v>
                </c:pt>
                <c:pt idx="4">
                  <c:v>6</c:v>
                </c:pt>
              </c:numCache>
            </c:numRef>
          </c:val>
        </c:ser>
        <c:ser>
          <c:idx val="1"/>
          <c:order val="1"/>
          <c:tx>
            <c:strRef>
              <c:f>Sheet1!$C$1</c:f>
              <c:strCache>
                <c:ptCount val="1"/>
                <c:pt idx="0">
                  <c:v>PENDIDIKAN</c:v>
                </c:pt>
              </c:strCache>
            </c:strRef>
          </c:tx>
          <c:cat>
            <c:strRef>
              <c:f>Sheet1!$A$2:$A$6</c:f>
              <c:strCache>
                <c:ptCount val="5"/>
                <c:pt idx="0">
                  <c:v>TAHUN 2006</c:v>
                </c:pt>
                <c:pt idx="1">
                  <c:v>TAHUN2007</c:v>
                </c:pt>
                <c:pt idx="2">
                  <c:v>TAHUN2008</c:v>
                </c:pt>
                <c:pt idx="3">
                  <c:v>TAHUN2009</c:v>
                </c:pt>
                <c:pt idx="4">
                  <c:v>TAHUN2010</c:v>
                </c:pt>
              </c:strCache>
            </c:strRef>
          </c:cat>
          <c:val>
            <c:numRef>
              <c:f>Sheet1!$C$2:$C$6</c:f>
              <c:numCache>
                <c:formatCode>General</c:formatCode>
                <c:ptCount val="5"/>
                <c:pt idx="0">
                  <c:v>4</c:v>
                </c:pt>
                <c:pt idx="1">
                  <c:v>5</c:v>
                </c:pt>
                <c:pt idx="2">
                  <c:v>6</c:v>
                </c:pt>
                <c:pt idx="3">
                  <c:v>7</c:v>
                </c:pt>
                <c:pt idx="4">
                  <c:v>8</c:v>
                </c:pt>
              </c:numCache>
            </c:numRef>
          </c:val>
        </c:ser>
        <c:ser>
          <c:idx val="2"/>
          <c:order val="2"/>
          <c:tx>
            <c:strRef>
              <c:f>Sheet1!$D$1</c:f>
              <c:strCache>
                <c:ptCount val="1"/>
                <c:pt idx="0">
                  <c:v>PERUMAHAN</c:v>
                </c:pt>
              </c:strCache>
            </c:strRef>
          </c:tx>
          <c:cat>
            <c:strRef>
              <c:f>Sheet1!$A$2:$A$6</c:f>
              <c:strCache>
                <c:ptCount val="5"/>
                <c:pt idx="0">
                  <c:v>TAHUN 2006</c:v>
                </c:pt>
                <c:pt idx="1">
                  <c:v>TAHUN2007</c:v>
                </c:pt>
                <c:pt idx="2">
                  <c:v>TAHUN2008</c:v>
                </c:pt>
                <c:pt idx="3">
                  <c:v>TAHUN2009</c:v>
                </c:pt>
                <c:pt idx="4">
                  <c:v>TAHUN2010</c:v>
                </c:pt>
              </c:strCache>
            </c:strRef>
          </c:cat>
          <c:val>
            <c:numRef>
              <c:f>Sheet1!$D$2:$D$6</c:f>
              <c:numCache>
                <c:formatCode>General</c:formatCode>
                <c:ptCount val="5"/>
              </c:numCache>
            </c:numRef>
          </c:val>
        </c:ser>
        <c:overlap val="100"/>
        <c:axId val="91551232"/>
        <c:axId val="91552768"/>
      </c:barChart>
      <c:catAx>
        <c:axId val="91551232"/>
        <c:scaling>
          <c:orientation val="minMax"/>
        </c:scaling>
        <c:axPos val="b"/>
        <c:tickLblPos val="nextTo"/>
        <c:txPr>
          <a:bodyPr/>
          <a:lstStyle/>
          <a:p>
            <a:pPr>
              <a:defRPr lang="en-US"/>
            </a:pPr>
            <a:endParaRPr lang="en-US"/>
          </a:p>
        </c:txPr>
        <c:crossAx val="91552768"/>
        <c:crosses val="autoZero"/>
        <c:auto val="1"/>
        <c:lblAlgn val="ctr"/>
        <c:lblOffset val="100"/>
      </c:catAx>
      <c:valAx>
        <c:axId val="91552768"/>
        <c:scaling>
          <c:orientation val="minMax"/>
        </c:scaling>
        <c:axPos val="l"/>
        <c:majorGridlines/>
        <c:numFmt formatCode="General" sourceLinked="1"/>
        <c:tickLblPos val="nextTo"/>
        <c:txPr>
          <a:bodyPr/>
          <a:lstStyle/>
          <a:p>
            <a:pPr>
              <a:defRPr lang="en-US"/>
            </a:pPr>
            <a:endParaRPr lang="en-US"/>
          </a:p>
        </c:txPr>
        <c:crossAx val="91551232"/>
        <c:crosses val="autoZero"/>
        <c:crossBetween val="between"/>
      </c:valAx>
    </c:plotArea>
    <c:legend>
      <c:legendPos val="r"/>
      <c:legendEntry>
        <c:idx val="0"/>
        <c:delete val="1"/>
      </c:legendEntry>
      <c:layout>
        <c:manualLayout>
          <c:xMode val="edge"/>
          <c:yMode val="edge"/>
          <c:x val="0.7592931612715077"/>
          <c:y val="0.31220494671367682"/>
          <c:w val="0.22373153008651694"/>
          <c:h val="0.12714272376032049"/>
        </c:manualLayout>
      </c:layout>
      <c:txPr>
        <a:bodyPr/>
        <a:lstStyle/>
        <a:p>
          <a:pPr>
            <a:defRPr lang="en-US" baseline="0"/>
          </a:pPr>
          <a:endParaRPr lang="en-US"/>
        </a:p>
      </c:txPr>
    </c:legend>
    <c:plotVisOnly val="1"/>
    <c:dispBlanksAs val="gap"/>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707A0-9E72-4E0E-8102-0826DD5B975F}" type="datetimeFigureOut">
              <a:rPr lang="en-US" smtClean="0"/>
              <a:pPr/>
              <a:t>9/12/2014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38FD9F-7768-4D2C-8888-787DEE1A62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1438FD9F-7768-4D2C-8888-787DEE1A624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PENGAMBILAN KEPUTUSAN YANG DILAKUKAN OLEH PIMPINAN PUNCAK /TOP MANAJER ADALAH KEPUTUSAN YANG BERSIFAT UMUM, GARIS-GARIS BESAR DAN MENYELURUH, SEDANGKAN KEPUTUSAN YANG DIBUAT OLEH PIMPINAN TINGKAT MENENGAH ADALAH MERUPAKAN PENJABARAN DARI KEPUTUSAN  PIMPINAN PUNCAK DAN KEPUTUSAN TINGKAT BAWAH ADALAH MERUPAKAN KEPUTUSAN PENJABARAN DARI PIMPINAN TINGKAT MENENGAH.  DAN KEPUTUSAN YANG DIBUAT OLEH NON MANAGER ADALAH KEPUTUSAN MENGENAI TUGAS UNTUK MEMUDAHKAN PELAKSANAAN ITU SENDIRI, DEMI IELANCARAN TUGAS-TUGASNYA</a:t>
            </a:r>
          </a:p>
          <a:p>
            <a:endParaRPr lang="en-US" b="0" dirty="0"/>
          </a:p>
        </p:txBody>
      </p:sp>
      <p:sp>
        <p:nvSpPr>
          <p:cNvPr id="4" name="Slide Number Placeholder 3"/>
          <p:cNvSpPr>
            <a:spLocks noGrp="1"/>
          </p:cNvSpPr>
          <p:nvPr>
            <p:ph type="sldNum" sz="quarter" idx="10"/>
          </p:nvPr>
        </p:nvSpPr>
        <p:spPr/>
        <p:txBody>
          <a:bodyPr/>
          <a:lstStyle/>
          <a:p>
            <a:fld id="{1438FD9F-7768-4D2C-8888-787DEE1A624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sz="1200" dirty="0" smtClean="0"/>
              <a:t>DALAM KONSEP DEMOKRASI MODERN KEBIJAKAN PUBLIK TIDAKLAH BERISI CETUSAN PIKIRAN ATAU PENDAPAT PARA PEJABAT YANG MEWAKILI RAKYAT, TETAPI OPINI PUBLIK JUGA MEMPUNYAI POSISI YANG SAMA BESARNYADENGAN OPINI PEJABAT UNTUK DIISIKAN (MEMBERI WARNA) DALAM KEBIJAKAN-KEBIJAKAN PUBLIK.</a:t>
            </a:r>
          </a:p>
          <a:p>
            <a:pPr eaLnBrk="1" hangingPunct="1"/>
            <a:r>
              <a:rPr lang="en-US" sz="1200" dirty="0" smtClean="0"/>
              <a:t>DISEBUT ADMINSTRATOR PUBLIK KARENA IA MEMPUNYAI PERANAN DAN KEWAJIBAN YANG KHUSUS YAITU PERANAN DAN KEWAJIBAN PUBLIK, PARA ADMINISTRATOR PUBLIK MEMPUNYAI KEPEKAAN DAN SELALU BERORIENTASI PADA KEPENTINGAN PUBLIK.</a:t>
            </a:r>
          </a:p>
          <a:p>
            <a:endParaRPr lang="en-US" dirty="0"/>
          </a:p>
        </p:txBody>
      </p:sp>
      <p:sp>
        <p:nvSpPr>
          <p:cNvPr id="4" name="Slide Number Placeholder 3"/>
          <p:cNvSpPr>
            <a:spLocks noGrp="1"/>
          </p:cNvSpPr>
          <p:nvPr>
            <p:ph type="sldNum" sz="quarter" idx="10"/>
          </p:nvPr>
        </p:nvSpPr>
        <p:spPr/>
        <p:txBody>
          <a:bodyPr/>
          <a:lstStyle/>
          <a:p>
            <a:fld id="{1438FD9F-7768-4D2C-8888-787DEE1A624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70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438FD9F-7768-4D2C-8888-787DEE1A62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PUBLIC POLICY DITERJEMAHKAN KEDALAM KEBIJAKAN PUBLIK, BUKAN KEBIJAKAN NEGARA, KARENA KEBIJAKAN-KEBIJAKAN YANG DILAKUKAN OLEH NEGARA/ PEMERINTAH DIORIENTASIKAN BAGI KEPENTINGAN PUBLIK / RAKYAT.</a:t>
            </a:r>
          </a:p>
          <a:p>
            <a:endParaRPr lang="en-US" b="0" dirty="0"/>
          </a:p>
        </p:txBody>
      </p:sp>
      <p:sp>
        <p:nvSpPr>
          <p:cNvPr id="4" name="Slide Number Placeholder 3"/>
          <p:cNvSpPr>
            <a:spLocks noGrp="1"/>
          </p:cNvSpPr>
          <p:nvPr>
            <p:ph type="sldNum" sz="quarter" idx="10"/>
          </p:nvPr>
        </p:nvSpPr>
        <p:spPr/>
        <p:txBody>
          <a:bodyPr/>
          <a:lstStyle/>
          <a:p>
            <a:fld id="{1438FD9F-7768-4D2C-8888-787DEE1A62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662AC01-8C1E-41C2-A4A5-44BBE60172D8}" type="datetime1">
              <a:rPr lang="en-US" smtClean="0"/>
              <a:pPr/>
              <a:t>9/12/2014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A01B05C0-E8B3-45C3-AEAF-178A6D3809D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25EAA3-B135-477A-8B3B-BF507D796D22}" type="datetime1">
              <a:rPr lang="en-US" smtClean="0"/>
              <a:pPr/>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329029-8EF2-4A4B-9935-9D7A8A188298}" type="datetime1">
              <a:rPr lang="en-US" smtClean="0"/>
              <a:pPr/>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3578D3-E063-40DA-954E-A45746DA5668}" type="datetime1">
              <a:rPr lang="en-US" smtClean="0"/>
              <a:pPr/>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EDBBF7-2D2D-4B91-B68B-8042A6869070}" type="datetime1">
              <a:rPr lang="en-US" smtClean="0"/>
              <a:pPr/>
              <a:t>9/12/2014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A01B05C0-E8B3-45C3-AEAF-178A6D3809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29AD27D-49C0-46A0-94B9-5A1FE415B568}" type="datetime1">
              <a:rPr lang="en-US" smtClean="0"/>
              <a:pPr/>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52FBB8E-0506-4FC0-B7F2-BBD2E47A5A5B}" type="datetime1">
              <a:rPr lang="en-US" smtClean="0"/>
              <a:pPr/>
              <a:t>9/12/2014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9C017-64CE-44CD-9137-5AA97565E8B8}" type="datetime1">
              <a:rPr lang="en-US" smtClean="0"/>
              <a:pPr/>
              <a:t>9/12/2014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3AE884-6252-4CBA-83BB-E237CF700311}" type="datetime1">
              <a:rPr lang="en-US" smtClean="0"/>
              <a:pPr/>
              <a:t>9/12/2014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C88E48-9380-48D4-9C9E-6A70A5B96403}" type="datetime1">
              <a:rPr lang="en-US" smtClean="0"/>
              <a:pPr/>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AD8A21-DAD9-4DF8-946D-5AF2000E0CAC}" type="datetime1">
              <a:rPr lang="en-US" smtClean="0"/>
              <a:pPr/>
              <a:t>9/12/2014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B05C0-E8B3-45C3-AEAF-178A6D3809D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1E8F86-5C83-4D38-9984-757248A92D56}" type="datetime1">
              <a:rPr lang="en-US" smtClean="0"/>
              <a:pPr/>
              <a:t>9/12/2014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01B05C0-E8B3-45C3-AEAF-178A6D3809D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pPr algn="ctr">
              <a:buNone/>
            </a:pPr>
            <a:r>
              <a:rPr lang="en-US" sz="6600" dirty="0" smtClean="0">
                <a:solidFill>
                  <a:srgbClr val="FFFF00"/>
                </a:solidFill>
                <a:latin typeface="+mj-lt"/>
              </a:rPr>
              <a:t>KEBIJAKAN  PUBLIK </a:t>
            </a:r>
          </a:p>
          <a:p>
            <a:pPr algn="ctr"/>
            <a:endParaRPr lang="en-US" sz="3600" dirty="0" smtClean="0"/>
          </a:p>
          <a:p>
            <a:pPr algn="ctr">
              <a:buNone/>
            </a:pPr>
            <a:r>
              <a:rPr lang="en-US" sz="3600" b="1" i="1" dirty="0" err="1" smtClean="0">
                <a:solidFill>
                  <a:srgbClr val="C00000"/>
                </a:solidFill>
                <a:latin typeface="Kunstler Script" pitchFamily="66" charset="0"/>
              </a:rPr>
              <a:t>Drs,.Ediyanto</a:t>
            </a:r>
            <a:r>
              <a:rPr lang="en-US" sz="3600" b="1" i="1" dirty="0" smtClean="0">
                <a:solidFill>
                  <a:srgbClr val="C00000"/>
                </a:solidFill>
                <a:latin typeface="Kunstler Script" pitchFamily="66" charset="0"/>
              </a:rPr>
              <a:t> , </a:t>
            </a:r>
            <a:r>
              <a:rPr lang="en-US" sz="3600" b="1" i="1" dirty="0" err="1" smtClean="0">
                <a:solidFill>
                  <a:srgbClr val="C00000"/>
                </a:solidFill>
                <a:latin typeface="Kunstler Script" pitchFamily="66" charset="0"/>
              </a:rPr>
              <a:t>MSi</a:t>
            </a:r>
            <a:endParaRPr lang="en-US" sz="3600" b="1" i="1" dirty="0" smtClean="0">
              <a:solidFill>
                <a:srgbClr val="C00000"/>
              </a:solidFill>
              <a:latin typeface="Kunstler Script" pitchFamily="66" charset="0"/>
            </a:endParaRPr>
          </a:p>
          <a:p>
            <a:pPr algn="ctr">
              <a:buNone/>
            </a:pPr>
            <a:r>
              <a:rPr lang="en-US" b="1" i="1" dirty="0" smtClean="0">
                <a:solidFill>
                  <a:srgbClr val="92D050"/>
                </a:solidFill>
              </a:rPr>
              <a:t>NIP. 195909231986011002</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1">
                    <a:tint val="88000"/>
                    <a:satMod val="150000"/>
                  </a:schemeClr>
                </a:solidFill>
              </a:rPr>
              <a:t>Pengertian</a:t>
            </a:r>
            <a:r>
              <a:rPr lang="en-US" dirty="0" smtClean="0">
                <a:solidFill>
                  <a:schemeClr val="accent1">
                    <a:tint val="88000"/>
                    <a:satMod val="150000"/>
                  </a:schemeClr>
                </a:solidFill>
              </a:rPr>
              <a:t> </a:t>
            </a:r>
            <a:r>
              <a:rPr lang="en-US" dirty="0" err="1" smtClean="0">
                <a:solidFill>
                  <a:schemeClr val="accent1">
                    <a:tint val="88000"/>
                    <a:satMod val="150000"/>
                  </a:schemeClr>
                </a:solidFill>
              </a:rPr>
              <a:t>Kebijakan</a:t>
            </a:r>
            <a:r>
              <a:rPr lang="en-US" dirty="0" smtClean="0">
                <a:solidFill>
                  <a:schemeClr val="accent1">
                    <a:tint val="88000"/>
                    <a:satMod val="150000"/>
                  </a:schemeClr>
                </a:solidFill>
              </a:rPr>
              <a:t> </a:t>
            </a:r>
            <a:r>
              <a:rPr lang="en-US" dirty="0" err="1" smtClean="0">
                <a:solidFill>
                  <a:schemeClr val="accent1">
                    <a:tint val="88000"/>
                    <a:satMod val="150000"/>
                  </a:schemeClr>
                </a:solidFill>
              </a:rPr>
              <a:t>Publik</a:t>
            </a:r>
            <a:r>
              <a:rPr lang="en-US" dirty="0" smtClean="0">
                <a:solidFill>
                  <a:schemeClr val="accent1">
                    <a:tint val="88000"/>
                    <a:satMod val="150000"/>
                  </a:schemeClr>
                </a:solidFill>
              </a:rPr>
              <a:t> </a:t>
            </a:r>
            <a:endParaRPr lang="en-US" dirty="0"/>
          </a:p>
        </p:txBody>
      </p:sp>
      <p:sp>
        <p:nvSpPr>
          <p:cNvPr id="3" name="Content Placeholder 2"/>
          <p:cNvSpPr>
            <a:spLocks noGrp="1"/>
          </p:cNvSpPr>
          <p:nvPr>
            <p:ph idx="1"/>
          </p:nvPr>
        </p:nvSpPr>
        <p:spPr/>
        <p:txBody>
          <a:bodyPr>
            <a:normAutofit/>
          </a:bodyPr>
          <a:lstStyle/>
          <a:p>
            <a:r>
              <a:rPr lang="en-US" dirty="0" err="1" smtClean="0">
                <a:solidFill>
                  <a:srgbClr val="FFFF00"/>
                </a:solidFill>
                <a:latin typeface="Times New Roman" pitchFamily="18" charset="0"/>
                <a:cs typeface="Times New Roman" pitchFamily="18" charset="0"/>
              </a:rPr>
              <a:t>Menurut</a:t>
            </a:r>
            <a:r>
              <a:rPr lang="en-US" dirty="0" smtClean="0">
                <a:solidFill>
                  <a:srgbClr val="FFFF00"/>
                </a:solidFill>
                <a:latin typeface="Times New Roman" pitchFamily="18" charset="0"/>
                <a:cs typeface="Times New Roman" pitchFamily="18" charset="0"/>
              </a:rPr>
              <a:t> Mac Rae </a:t>
            </a:r>
            <a:r>
              <a:rPr lang="en-US" dirty="0" err="1" smtClean="0">
                <a:solidFill>
                  <a:srgbClr val="FFFF00"/>
                </a:solidFill>
                <a:latin typeface="Times New Roman" pitchFamily="18" charset="0"/>
                <a:cs typeface="Times New Roman" pitchFamily="18" charset="0"/>
              </a:rPr>
              <a:t>dan</a:t>
            </a:r>
            <a:r>
              <a:rPr lang="en-US" dirty="0" smtClean="0">
                <a:solidFill>
                  <a:srgbClr val="FFFF00"/>
                </a:solidFill>
                <a:latin typeface="Times New Roman" pitchFamily="18" charset="0"/>
                <a:cs typeface="Times New Roman" pitchFamily="18" charset="0"/>
              </a:rPr>
              <a:t> Wilde</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serangkaian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tindakan</a:t>
            </a:r>
            <a:r>
              <a:rPr lang="en-US" dirty="0" smtClean="0">
                <a:latin typeface="Times New Roman" pitchFamily="18" charset="0"/>
                <a:cs typeface="Times New Roman" pitchFamily="18" charset="0"/>
              </a:rPr>
              <a:t> yang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p>
          <a:p>
            <a:pPr>
              <a:buNone/>
            </a:pP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pengaruh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penting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besar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solidFill>
                  <a:srgbClr val="FFFF00"/>
                </a:solidFill>
                <a:latin typeface="Times New Roman" pitchFamily="18" charset="0"/>
                <a:cs typeface="Times New Roman" pitchFamily="18" charset="0"/>
              </a:rPr>
              <a:t>Tomas </a:t>
            </a:r>
            <a:r>
              <a:rPr lang="en-US" dirty="0" err="1" smtClean="0">
                <a:solidFill>
                  <a:srgbClr val="FFFF00"/>
                </a:solidFill>
                <a:latin typeface="Times New Roman" pitchFamily="18" charset="0"/>
                <a:cs typeface="Times New Roman" pitchFamily="18" charset="0"/>
              </a:rPr>
              <a:t>R.Dye</a:t>
            </a:r>
            <a:endParaRPr lang="en-US" dirty="0" smtClean="0">
              <a:solidFill>
                <a:srgbClr val="FFFF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apapun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dipilih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melakukan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sesuatu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atau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tidak</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melakukan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sesuatu</a:t>
            </a:r>
            <a:r>
              <a:rPr lang="en-US" dirty="0" smtClean="0">
                <a:solidFill>
                  <a:srgbClr val="FF0000"/>
                </a:solidFill>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solidFill>
                  <a:srgbClr val="FFFF00"/>
                </a:solidFill>
                <a:latin typeface="Times New Roman" pitchFamily="18" charset="0"/>
                <a:cs typeface="Times New Roman" pitchFamily="18" charset="0"/>
              </a:rPr>
              <a:t>Anderson</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kebijakan-kebijakan</a:t>
            </a:r>
            <a:r>
              <a:rPr lang="en-US" dirty="0" smtClean="0">
                <a:latin typeface="Times New Roman" pitchFamily="18" charset="0"/>
                <a:cs typeface="Times New Roman" pitchFamily="18" charset="0"/>
              </a:rPr>
              <a:t> yang </a:t>
            </a:r>
            <a:r>
              <a:rPr lang="en-US" dirty="0" err="1" smtClean="0">
                <a:solidFill>
                  <a:srgbClr val="FF0000"/>
                </a:solidFill>
                <a:latin typeface="Times New Roman" pitchFamily="18" charset="0"/>
                <a:cs typeface="Times New Roman" pitchFamily="18" charset="0"/>
              </a:rPr>
              <a:t>dikembangkan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oleh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badan-badan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pejabat-pejabat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negara</a:t>
            </a:r>
            <a:endParaRPr lang="en-US" dirty="0" smtClean="0">
              <a:solidFill>
                <a:srgbClr val="FF0000"/>
              </a:solidFill>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r>
              <a:rPr lang="en-US" dirty="0" smtClean="0">
                <a:solidFill>
                  <a:srgbClr val="FFFF00"/>
                </a:solidFill>
                <a:latin typeface="Times New Roman" pitchFamily="18" charset="0"/>
                <a:cs typeface="Times New Roman" pitchFamily="18" charset="0"/>
              </a:rPr>
              <a:t>Easton</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diartikan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pengalokasian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nilai-nilai</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secara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paksa</a:t>
            </a:r>
            <a:r>
              <a:rPr lang="en-US"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anggota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solidFill>
                  <a:srgbClr val="FFFF00"/>
                </a:solidFill>
                <a:latin typeface="Times New Roman" pitchFamily="18" charset="0"/>
                <a:cs typeface="Times New Roman" pitchFamily="18" charset="0"/>
              </a:rPr>
              <a:t>Irfan</a:t>
            </a:r>
            <a:r>
              <a:rPr lang="en-US" dirty="0" smtClean="0">
                <a:solidFill>
                  <a:srgbClr val="FFFF00"/>
                </a:solidFill>
                <a:latin typeface="Times New Roman" pitchFamily="18" charset="0"/>
                <a:cs typeface="Times New Roman" pitchFamily="18" charset="0"/>
              </a:rPr>
              <a:t> </a:t>
            </a:r>
            <a:r>
              <a:rPr lang="en-US" dirty="0" err="1" smtClean="0">
                <a:solidFill>
                  <a:srgbClr val="FFFF00"/>
                </a:solidFill>
                <a:latin typeface="Times New Roman" pitchFamily="18" charset="0"/>
                <a:cs typeface="Times New Roman" pitchFamily="18" charset="0"/>
              </a:rPr>
              <a:t>islamy</a:t>
            </a:r>
            <a:r>
              <a:rPr lang="en-US" dirty="0" smtClean="0">
                <a:solidFill>
                  <a:srgbClr val="FFFF00"/>
                </a:solidFill>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serangkaian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tindakan</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dipilih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dialokasikan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pemerintah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negara</a:t>
            </a:r>
            <a:r>
              <a:rPr lang="en-US"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anggota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tujuan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tertentu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demi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kepentingan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publik</a:t>
            </a:r>
            <a:endParaRPr lang="en-US" dirty="0" smtClean="0">
              <a:solidFill>
                <a:srgbClr val="FF000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err="1" smtClean="0">
                <a:solidFill>
                  <a:srgbClr val="002060"/>
                </a:solidFill>
                <a:effectLst/>
                <a:latin typeface="Times New Roman" pitchFamily="18" charset="0"/>
                <a:cs typeface="Times New Roman" pitchFamily="18" charset="0"/>
              </a:rPr>
              <a:t>Implikasi</a:t>
            </a:r>
            <a:r>
              <a:rPr lang="en-US" sz="3600" b="0" dirty="0" smtClean="0">
                <a:solidFill>
                  <a:srgbClr val="002060"/>
                </a:solidFill>
                <a:effectLst/>
                <a:latin typeface="Times New Roman" pitchFamily="18" charset="0"/>
                <a:cs typeface="Times New Roman" pitchFamily="18" charset="0"/>
              </a:rPr>
              <a:t> </a:t>
            </a:r>
            <a:r>
              <a:rPr lang="en-US" sz="3600" b="0" dirty="0" err="1" smtClean="0">
                <a:solidFill>
                  <a:srgbClr val="002060"/>
                </a:solidFill>
                <a:effectLst/>
                <a:latin typeface="Times New Roman" pitchFamily="18" charset="0"/>
                <a:cs typeface="Times New Roman" pitchFamily="18" charset="0"/>
              </a:rPr>
              <a:t>dari</a:t>
            </a:r>
            <a:r>
              <a:rPr lang="en-US" sz="3600" b="0" dirty="0" smtClean="0">
                <a:solidFill>
                  <a:srgbClr val="002060"/>
                </a:solidFill>
                <a:effectLst/>
                <a:latin typeface="Times New Roman" pitchFamily="18" charset="0"/>
                <a:cs typeface="Times New Roman" pitchFamily="18" charset="0"/>
              </a:rPr>
              <a:t> </a:t>
            </a:r>
            <a:r>
              <a:rPr lang="en-US" sz="3600" b="0" dirty="0" err="1" smtClean="0">
                <a:solidFill>
                  <a:srgbClr val="002060"/>
                </a:solidFill>
                <a:effectLst/>
                <a:latin typeface="Times New Roman" pitchFamily="18" charset="0"/>
                <a:cs typeface="Times New Roman" pitchFamily="18" charset="0"/>
              </a:rPr>
              <a:t>definisi</a:t>
            </a:r>
            <a:r>
              <a:rPr lang="en-US" sz="3600" b="0" dirty="0" smtClean="0">
                <a:solidFill>
                  <a:srgbClr val="002060"/>
                </a:solidFill>
                <a:effectLst/>
                <a:latin typeface="Times New Roman" pitchFamily="18" charset="0"/>
                <a:cs typeface="Times New Roman" pitchFamily="18" charset="0"/>
              </a:rPr>
              <a:t> </a:t>
            </a:r>
            <a:r>
              <a:rPr lang="en-US" sz="3600" b="0" dirty="0" err="1" smtClean="0">
                <a:solidFill>
                  <a:srgbClr val="002060"/>
                </a:solidFill>
                <a:effectLst/>
                <a:latin typeface="Times New Roman" pitchFamily="18" charset="0"/>
                <a:cs typeface="Times New Roman" pitchFamily="18" charset="0"/>
              </a:rPr>
              <a:t>kebijakan</a:t>
            </a:r>
            <a:r>
              <a:rPr lang="en-US" sz="3600" b="0" dirty="0" smtClean="0">
                <a:solidFill>
                  <a:srgbClr val="002060"/>
                </a:solidFill>
                <a:effectLst/>
                <a:latin typeface="Times New Roman" pitchFamily="18" charset="0"/>
                <a:cs typeface="Times New Roman" pitchFamily="18" charset="0"/>
              </a:rPr>
              <a:t> </a:t>
            </a:r>
            <a:r>
              <a:rPr lang="en-US" sz="3600" b="0" dirty="0" err="1" smtClean="0">
                <a:solidFill>
                  <a:srgbClr val="002060"/>
                </a:solidFill>
                <a:effectLst/>
                <a:latin typeface="Times New Roman" pitchFamily="18" charset="0"/>
                <a:cs typeface="Times New Roman" pitchFamily="18" charset="0"/>
              </a:rPr>
              <a:t>publik</a:t>
            </a:r>
            <a:r>
              <a:rPr lang="en-US" sz="3600" b="0" dirty="0" smtClean="0">
                <a:solidFill>
                  <a:srgbClr val="002060"/>
                </a:solidFill>
                <a:effectLst/>
                <a:latin typeface="Times New Roman" pitchFamily="18" charset="0"/>
                <a:cs typeface="Times New Roman" pitchFamily="18" charset="0"/>
              </a:rPr>
              <a:t> </a:t>
            </a:r>
            <a:endParaRPr lang="en-US" sz="3600" b="0"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marL="457200" indent="-457200">
              <a:buFont typeface="Wingdings" pitchFamily="2" charset="2"/>
              <a:buAutoNum type="arabicPeriod"/>
              <a:defRPr/>
            </a:pP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pilihan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dialokasikan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bersifat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mengikat</a:t>
            </a: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endParaRPr lang="en-US" dirty="0" smtClean="0">
              <a:latin typeface="Times New Roman" pitchFamily="18" charset="0"/>
              <a:cs typeface="Times New Roman" pitchFamily="18" charset="0"/>
            </a:endParaRPr>
          </a:p>
          <a:p>
            <a:pPr marL="457200" indent="-457200">
              <a:buFont typeface="Wingdings" pitchFamily="2" charset="2"/>
              <a:buAutoNum type="arabicPeriod"/>
              <a:defRPr/>
            </a:pP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diorientasikan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terpenuhinya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0" dirty="0" err="1" smtClean="0">
                <a:solidFill>
                  <a:srgbClr val="002060"/>
                </a:solidFill>
                <a:latin typeface="Times New Roman" pitchFamily="18" charset="0"/>
                <a:cs typeface="Times New Roman" pitchFamily="18" charset="0"/>
              </a:rPr>
              <a:t>Perbedaan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dan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persamaan</a:t>
            </a:r>
            <a:r>
              <a:rPr lang="en-US" sz="3600" b="0" dirty="0" smtClean="0">
                <a:solidFill>
                  <a:srgbClr val="002060"/>
                </a:solidFill>
                <a:latin typeface="Times New Roman" pitchFamily="18" charset="0"/>
                <a:cs typeface="Times New Roman" pitchFamily="18" charset="0"/>
              </a:rPr>
              <a:t> </a:t>
            </a:r>
            <a:br>
              <a:rPr lang="en-US" sz="3600" b="0" dirty="0" smtClean="0">
                <a:solidFill>
                  <a:srgbClr val="002060"/>
                </a:solidFill>
                <a:latin typeface="Times New Roman" pitchFamily="18" charset="0"/>
                <a:cs typeface="Times New Roman" pitchFamily="18" charset="0"/>
              </a:rPr>
            </a:br>
            <a:r>
              <a:rPr lang="en-US" sz="3600" b="0" dirty="0" err="1" smtClean="0">
                <a:solidFill>
                  <a:srgbClr val="002060"/>
                </a:solidFill>
                <a:latin typeface="Times New Roman" pitchFamily="18" charset="0"/>
                <a:cs typeface="Times New Roman" pitchFamily="18" charset="0"/>
              </a:rPr>
              <a:t>pembuatan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keputusan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dan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kebijakan</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Perbedaan</a:t>
            </a:r>
            <a:r>
              <a:rPr lang="en-US" dirty="0" smtClean="0">
                <a:latin typeface="Times New Roman" pitchFamily="18" charset="0"/>
                <a:cs typeface="Times New Roman" pitchFamily="18" charset="0"/>
              </a:rPr>
              <a:t> </a:t>
            </a:r>
          </a:p>
          <a:p>
            <a:pPr lvl="1"/>
            <a:r>
              <a:rPr lang="en-US" sz="2600" dirty="0" err="1" smtClean="0">
                <a:latin typeface="Times New Roman" pitchFamily="18" charset="0"/>
                <a:cs typeface="Times New Roman" pitchFamily="18" charset="0"/>
              </a:rPr>
              <a:t>Keputusan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dapat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dilakukan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oleh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semua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orang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dalam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semua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jenjang</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organisasi</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baik</a:t>
            </a:r>
            <a:r>
              <a:rPr lang="en-US" sz="2600" dirty="0" smtClean="0">
                <a:latin typeface="Times New Roman" pitchFamily="18" charset="0"/>
                <a:cs typeface="Times New Roman" pitchFamily="18" charset="0"/>
              </a:rPr>
              <a:t> top, middle, lower </a:t>
            </a:r>
            <a:r>
              <a:rPr lang="en-US" sz="2600" dirty="0" err="1" smtClean="0">
                <a:latin typeface="Times New Roman" pitchFamily="18" charset="0"/>
                <a:cs typeface="Times New Roman" pitchFamily="18" charset="0"/>
              </a:rPr>
              <a:t>ataupun</a:t>
            </a:r>
            <a:r>
              <a:rPr lang="en-US" sz="2600" dirty="0" smtClean="0">
                <a:latin typeface="Times New Roman" pitchFamily="18" charset="0"/>
                <a:cs typeface="Times New Roman" pitchFamily="18" charset="0"/>
              </a:rPr>
              <a:t> non </a:t>
            </a:r>
            <a:r>
              <a:rPr lang="en-US" sz="2600" dirty="0" err="1" smtClean="0">
                <a:latin typeface="Times New Roman" pitchFamily="18" charset="0"/>
                <a:cs typeface="Times New Roman" pitchFamily="18" charset="0"/>
              </a:rPr>
              <a:t>manajer</a:t>
            </a:r>
            <a:r>
              <a:rPr lang="en-US" sz="2600" dirty="0" smtClean="0">
                <a:latin typeface="Times New Roman" pitchFamily="18" charset="0"/>
                <a:cs typeface="Times New Roman" pitchFamily="18" charset="0"/>
              </a:rPr>
              <a:t> , </a:t>
            </a:r>
            <a:r>
              <a:rPr lang="en-US" sz="2600" dirty="0" err="1" smtClean="0">
                <a:latin typeface="Times New Roman" pitchFamily="18" charset="0"/>
                <a:cs typeface="Times New Roman" pitchFamily="18" charset="0"/>
              </a:rPr>
              <a:t>sedangkan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kebijakan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hanya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dapat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dibuat</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oleh</a:t>
            </a:r>
            <a:r>
              <a:rPr lang="en-US" sz="2600" dirty="0" smtClean="0">
                <a:latin typeface="Times New Roman" pitchFamily="18" charset="0"/>
                <a:cs typeface="Times New Roman" pitchFamily="18" charset="0"/>
              </a:rPr>
              <a:t> top </a:t>
            </a:r>
            <a:r>
              <a:rPr lang="en-US" sz="2600" dirty="0" err="1" smtClean="0">
                <a:latin typeface="Times New Roman" pitchFamily="18" charset="0"/>
                <a:cs typeface="Times New Roman" pitchFamily="18" charset="0"/>
              </a:rPr>
              <a:t>manajer</a:t>
            </a:r>
            <a:r>
              <a:rPr lang="en-US" sz="2600" dirty="0" smtClean="0">
                <a:latin typeface="Times New Roman" pitchFamily="18" charset="0"/>
                <a:cs typeface="Times New Roman" pitchFamily="18" charset="0"/>
              </a:rPr>
              <a:t>.</a:t>
            </a:r>
          </a:p>
          <a:p>
            <a:pPr lvl="1"/>
            <a:endParaRPr lang="en-US" sz="2600" dirty="0" smtClean="0">
              <a:latin typeface="Times New Roman" pitchFamily="18" charset="0"/>
              <a:cs typeface="Times New Roman" pitchFamily="18" charset="0"/>
            </a:endParaRPr>
          </a:p>
          <a:p>
            <a:pPr lvl="1"/>
            <a:r>
              <a:rPr lang="en-US" sz="2600" dirty="0" err="1" smtClean="0">
                <a:latin typeface="Times New Roman" pitchFamily="18" charset="0"/>
                <a:cs typeface="Times New Roman" pitchFamily="18" charset="0"/>
              </a:rPr>
              <a:t>Keputusan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menurut</a:t>
            </a:r>
            <a:r>
              <a:rPr lang="en-US" sz="2600" dirty="0" smtClean="0">
                <a:latin typeface="Times New Roman" pitchFamily="18" charset="0"/>
                <a:cs typeface="Times New Roman" pitchFamily="18" charset="0"/>
              </a:rPr>
              <a:t> DILL </a:t>
            </a:r>
            <a:r>
              <a:rPr lang="en-US" sz="2600" dirty="0" err="1" smtClean="0">
                <a:latin typeface="Times New Roman" pitchFamily="18" charset="0"/>
                <a:cs typeface="Times New Roman" pitchFamily="18" charset="0"/>
              </a:rPr>
              <a:t>adalah</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suatu</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pilihan</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terhadap</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pelbagai</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macam</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alternatif</a:t>
            </a:r>
            <a:endParaRPr lang="en-US" sz="26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b="0" dirty="0" err="1" smtClean="0">
                <a:solidFill>
                  <a:srgbClr val="002060"/>
                </a:solidFill>
                <a:latin typeface="Times New Roman" pitchFamily="18" charset="0"/>
                <a:cs typeface="Times New Roman" pitchFamily="18" charset="0"/>
              </a:rPr>
              <a:t>Pengertian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Pembuatan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Keputusan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menurut</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Kamus</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Administrasi</a:t>
            </a:r>
            <a:r>
              <a:rPr lang="en-US" sz="3600" b="0" dirty="0" smtClean="0">
                <a:solidFill>
                  <a:srgbClr val="002060"/>
                </a:solidFill>
                <a:latin typeface="Times New Roman" pitchFamily="18" charset="0"/>
                <a:cs typeface="Times New Roman" pitchFamily="18" charset="0"/>
              </a:rPr>
              <a:t> Negara</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buNone/>
            </a:pPr>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Pembuatan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keputusan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adalah</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suatu</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proses</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dalam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mana</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pilihan-pilihan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dibuat</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merubah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atau</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tidak</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merubah</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kondisi</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ada</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memilih</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serangkaian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tindakan</a:t>
            </a:r>
            <a:r>
              <a:rPr lang="en-US" sz="3200" dirty="0" smtClean="0">
                <a:latin typeface="Times New Roman" pitchFamily="18" charset="0"/>
                <a:cs typeface="Times New Roman" pitchFamily="18" charset="0"/>
              </a:rPr>
              <a:t> yang paling </a:t>
            </a:r>
            <a:r>
              <a:rPr lang="en-US" sz="3200" dirty="0" err="1" smtClean="0">
                <a:latin typeface="Times New Roman" pitchFamily="18" charset="0"/>
                <a:cs typeface="Times New Roman" pitchFamily="18" charset="0"/>
              </a:rPr>
              <a:t>tepat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mencapai</a:t>
            </a:r>
            <a:r>
              <a:rPr lang="en-US" sz="3200" dirty="0" smtClean="0">
                <a:solidFill>
                  <a:srgbClr val="FF0000"/>
                </a:solidFill>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tujuan</a:t>
            </a:r>
            <a:r>
              <a:rPr lang="en-US" sz="3200" dirty="0" smtClean="0">
                <a:latin typeface="Times New Roman" pitchFamily="18" charset="0"/>
                <a:cs typeface="Times New Roman" pitchFamily="18" charset="0"/>
              </a:rPr>
              <a:t>  yang </a:t>
            </a:r>
            <a:r>
              <a:rPr lang="en-US" sz="3200" dirty="0" err="1" smtClean="0">
                <a:latin typeface="Times New Roman" pitchFamily="18" charset="0"/>
                <a:cs typeface="Times New Roman" pitchFamily="18" charset="0"/>
              </a:rPr>
              <a:t>diinginkan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untuk</a:t>
            </a:r>
            <a:r>
              <a:rPr lang="en-US" sz="3200" dirty="0" smtClean="0">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mengurangi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resiko-resiko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ketidak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pastian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pengeluaran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sumber-sumber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dalam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rangka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mengejar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tujuan</a:t>
            </a:r>
            <a:r>
              <a:rPr lang="en-US" sz="3200" dirty="0" smtClean="0">
                <a:latin typeface="Times New Roman" pitchFamily="18" charset="0"/>
                <a:cs typeface="Times New Roman" pitchFamily="18" charset="0"/>
              </a:rPr>
              <a:t>.</a:t>
            </a:r>
          </a:p>
          <a:p>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0" dirty="0" err="1" smtClean="0">
                <a:solidFill>
                  <a:srgbClr val="002060"/>
                </a:solidFill>
                <a:latin typeface="Times New Roman" pitchFamily="18" charset="0"/>
                <a:cs typeface="Times New Roman" pitchFamily="18" charset="0"/>
              </a:rPr>
              <a:t>Tujuan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membuat</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keputusan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adalah</a:t>
            </a:r>
            <a:r>
              <a:rPr lang="en-US" sz="3600" b="0" dirty="0" smtClean="0">
                <a:solidFill>
                  <a:srgbClr val="002060"/>
                </a:solidFill>
                <a:latin typeface="Times New Roman" pitchFamily="18" charset="0"/>
                <a:cs typeface="Times New Roman" pitchFamily="18" charset="0"/>
              </a:rPr>
              <a:t> :</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533400" indent="-533400">
              <a:buFont typeface="Wingdings" pitchFamily="2" charset="2"/>
              <a:buAutoNum type="arabicPeriod"/>
              <a:defRPr/>
            </a:pPr>
            <a:r>
              <a:rPr lang="en-US" dirty="0" err="1" smtClean="0">
                <a:solidFill>
                  <a:srgbClr val="FF0000"/>
                </a:solidFill>
                <a:latin typeface="Times New Roman" pitchFamily="18" charset="0"/>
                <a:cs typeface="Times New Roman" pitchFamily="18" charset="0"/>
              </a:rPr>
              <a:t>Mengubah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atau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tidak</a:t>
            </a:r>
            <a:r>
              <a:rPr lang="en-US"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mengubah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keadaan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a:t>
            </a:r>
          </a:p>
          <a:p>
            <a:pPr marL="533400" indent="-533400">
              <a:buFont typeface="Wingdings" pitchFamily="2" charset="2"/>
              <a:buAutoNum type="arabicPeriod"/>
              <a:defRPr/>
            </a:pP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r>
              <a:rPr lang="en-US" dirty="0" err="1" smtClean="0">
                <a:solidFill>
                  <a:srgbClr val="FF0000"/>
                </a:solidFill>
                <a:latin typeface="Times New Roman" pitchFamily="18" charset="0"/>
                <a:cs typeface="Times New Roman" pitchFamily="18" charset="0"/>
              </a:rPr>
              <a:t>Mencapai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suatu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tujuan</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diinginkan</a:t>
            </a:r>
            <a:r>
              <a:rPr lang="en-US" dirty="0" smtClean="0">
                <a:latin typeface="Times New Roman" pitchFamily="18" charset="0"/>
                <a:cs typeface="Times New Roman" pitchFamily="18" charset="0"/>
              </a:rPr>
              <a:t>;</a:t>
            </a:r>
          </a:p>
          <a:p>
            <a:pPr marL="533400" indent="-533400">
              <a:buFont typeface="Wingdings" pitchFamily="2" charset="2"/>
              <a:buAutoNum type="arabicPeriod"/>
              <a:defRPr/>
            </a:pP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r>
              <a:rPr lang="en-US" dirty="0" err="1" smtClean="0">
                <a:solidFill>
                  <a:srgbClr val="FF0000"/>
                </a:solidFill>
                <a:latin typeface="Times New Roman" pitchFamily="18" charset="0"/>
                <a:cs typeface="Times New Roman" pitchFamily="18" charset="0"/>
              </a:rPr>
              <a:t>Mengurangi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resiko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pastian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pengeluaran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sumber-sumber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rangka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mencapai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r>
              <a:rPr lang="en-US" dirty="0" err="1" smtClean="0">
                <a:solidFill>
                  <a:srgbClr val="FF0000"/>
                </a:solidFill>
                <a:latin typeface="Times New Roman" pitchFamily="18" charset="0"/>
                <a:cs typeface="Times New Roman" pitchFamily="18" charset="0"/>
              </a:rPr>
              <a:t>Memecahkan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endParaRPr lang="en-US" dirty="0" smtClean="0">
              <a:latin typeface="Times New Roman" pitchFamily="18" charset="0"/>
              <a:cs typeface="Times New Roman" pitchFamily="18" charset="0"/>
            </a:endParaRPr>
          </a:p>
          <a:p>
            <a:pPr marL="533400" indent="-533400">
              <a:buFont typeface="Wingdings" pitchFamily="2" charset="2"/>
              <a:buAutoNum type="arabicPeriod"/>
              <a:defRPr/>
            </a:pPr>
            <a:r>
              <a:rPr lang="en-US" dirty="0" err="1" smtClean="0">
                <a:solidFill>
                  <a:srgbClr val="FF0000"/>
                </a:solidFill>
                <a:latin typeface="Times New Roman" pitchFamily="18" charset="0"/>
                <a:cs typeface="Times New Roman" pitchFamily="18" charset="0"/>
              </a:rPr>
              <a:t>Mengatasi</a:t>
            </a:r>
            <a:r>
              <a:rPr lang="en-US"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konflik</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0" dirty="0" err="1" smtClean="0">
                <a:solidFill>
                  <a:srgbClr val="002060"/>
                </a:solidFill>
                <a:latin typeface="Times New Roman" pitchFamily="18" charset="0"/>
                <a:cs typeface="Times New Roman" pitchFamily="18" charset="0"/>
              </a:rPr>
              <a:t>Perbedaan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menurut</a:t>
            </a:r>
            <a:r>
              <a:rPr lang="en-US" sz="3600" b="0" dirty="0" smtClean="0">
                <a:solidFill>
                  <a:srgbClr val="002060"/>
                </a:solidFill>
                <a:latin typeface="Times New Roman" pitchFamily="18" charset="0"/>
                <a:cs typeface="Times New Roman" pitchFamily="18" charset="0"/>
              </a:rPr>
              <a:t> Anderson </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Pengambilan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pilihan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bersaing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mengenai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selesai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meliputi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banyak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pengambilan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0" dirty="0" err="1" smtClean="0">
                <a:solidFill>
                  <a:srgbClr val="002060"/>
                </a:solidFill>
                <a:latin typeface="Times New Roman" pitchFamily="18" charset="0"/>
                <a:cs typeface="Times New Roman" pitchFamily="18" charset="0"/>
              </a:rPr>
              <a:t>Menurut</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Nigro</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dan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Nigro</a:t>
            </a:r>
            <a:r>
              <a:rPr lang="en-US" sz="3600" b="0" dirty="0" smtClean="0">
                <a:solidFill>
                  <a:srgbClr val="002060"/>
                </a:solidFill>
                <a:latin typeface="Times New Roman" pitchFamily="18" charset="0"/>
                <a:cs typeface="Times New Roman" pitchFamily="18" charset="0"/>
              </a:rPr>
              <a:t>, </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solidFill>
                  <a:srgbClr val="FF0000"/>
                </a:solidFill>
                <a:latin typeface="Times New Roman" pitchFamily="18" charset="0"/>
                <a:cs typeface="Times New Roman" pitchFamily="18" charset="0"/>
              </a:rPr>
              <a:t>Tidak</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ada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perbedaan</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mutlak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setiap</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penentuan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kebijakan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adalah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merupakan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suatu</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keputusan</a:t>
            </a:r>
            <a:r>
              <a:rPr lang="en-US" dirty="0" smtClean="0">
                <a:latin typeface="Times New Roman" pitchFamily="18" charset="0"/>
                <a:cs typeface="Times New Roman" pitchFamily="18" charset="0"/>
              </a:rPr>
              <a:t>. Dan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memecahkan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problem solving</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b="0" dirty="0" err="1" smtClean="0">
                <a:solidFill>
                  <a:srgbClr val="002060"/>
                </a:solidFill>
                <a:latin typeface="Times New Roman" pitchFamily="18" charset="0"/>
                <a:cs typeface="Times New Roman" pitchFamily="18" charset="0"/>
              </a:rPr>
              <a:t>Kebijakan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dan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Kepentingan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Publik</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segala</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sesuatu</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dianggap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sebagai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kepentingannya</a:t>
            </a:r>
            <a:endParaRPr lang="en-US" dirty="0" smtClean="0">
              <a:solidFill>
                <a:srgbClr val="FF000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berorientasi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kepada</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kepentingan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publik</a:t>
            </a:r>
            <a:r>
              <a:rPr lang="en-US" dirty="0" smtClean="0">
                <a:solidFill>
                  <a:srgbClr val="FF0000"/>
                </a:solidFill>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19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609600"/>
            <a:ext cx="8229600" cy="5867400"/>
          </a:xfrm>
        </p:spPr>
        <p:txBody>
          <a:bodyPr>
            <a:normAutofit/>
          </a:bodyPr>
          <a:lstStyle/>
          <a:p>
            <a:pPr>
              <a:buNone/>
            </a:pPr>
            <a:r>
              <a:rPr lang="fi-FI" dirty="0" smtClean="0">
                <a:latin typeface="Times New Roman" pitchFamily="18" charset="0"/>
                <a:cs typeface="Times New Roman" pitchFamily="18" charset="0"/>
              </a:rPr>
              <a:t>     Kata kebijaksanaan berasal dari kata Inggris </a:t>
            </a:r>
            <a:r>
              <a:rPr lang="fi-FI" i="1" dirty="0" smtClean="0">
                <a:solidFill>
                  <a:srgbClr val="FF0000"/>
                </a:solidFill>
                <a:latin typeface="Times New Roman" pitchFamily="18" charset="0"/>
                <a:cs typeface="Times New Roman" pitchFamily="18" charset="0"/>
              </a:rPr>
              <a:t>”Wisdom”</a:t>
            </a:r>
            <a:r>
              <a:rPr lang="fi-FI" dirty="0" smtClean="0">
                <a:solidFill>
                  <a:srgbClr val="FF0000"/>
                </a:solidFill>
                <a:latin typeface="Times New Roman" pitchFamily="18" charset="0"/>
                <a:cs typeface="Times New Roman" pitchFamily="18" charset="0"/>
              </a:rPr>
              <a:t> </a:t>
            </a:r>
            <a:r>
              <a:rPr lang="fi-FI" dirty="0" smtClean="0">
                <a:latin typeface="Times New Roman" pitchFamily="18" charset="0"/>
                <a:cs typeface="Times New Roman" pitchFamily="18" charset="0"/>
              </a:rPr>
              <a:t>yang diartikan oleh Purwadarminta dalam kamus Umum Bahasa Indonesia yaitu  sebagai:</a:t>
            </a:r>
            <a:endParaRPr lang="en-US" dirty="0" smtClean="0">
              <a:latin typeface="Times New Roman" pitchFamily="18" charset="0"/>
              <a:cs typeface="Times New Roman" pitchFamily="18" charset="0"/>
            </a:endParaRPr>
          </a:p>
          <a:p>
            <a:pPr lvl="0"/>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bijaksana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kepandaian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pengalaman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pengetahuannya</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pimpinan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bertindak</a:t>
            </a:r>
            <a:r>
              <a:rPr lang="en-US" dirty="0" smtClean="0">
                <a:latin typeface="Times New Roman" pitchFamily="18" charset="0"/>
                <a:cs typeface="Times New Roman" pitchFamily="18" charset="0"/>
              </a:rPr>
              <a:t>;</a:t>
            </a:r>
          </a:p>
          <a:p>
            <a:pPr lvl="0"/>
            <a:r>
              <a:rPr lang="en-US" dirty="0" err="1" smtClean="0">
                <a:latin typeface="Times New Roman" pitchFamily="18" charset="0"/>
                <a:cs typeface="Times New Roman" pitchFamily="18" charset="0"/>
              </a:rPr>
              <a:t>kecakapan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bertindak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menghadapi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lain. (</a:t>
            </a:r>
            <a:r>
              <a:rPr lang="en-US" dirty="0" err="1" smtClean="0">
                <a:latin typeface="Times New Roman" pitchFamily="18" charset="0"/>
                <a:cs typeface="Times New Roman" pitchFamily="18" charset="0"/>
              </a:rPr>
              <a:t>kesulitan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dsb</a:t>
            </a:r>
            <a:r>
              <a:rPr lang="en-US" dirty="0" smtClean="0">
                <a:latin typeface="Times New Roman" pitchFamily="18" charset="0"/>
                <a:cs typeface="Times New Roman" pitchFamily="18" charset="0"/>
              </a:rPr>
              <a:t>.) </a:t>
            </a:r>
            <a:r>
              <a:rPr lang="fi-FI" dirty="0" smtClean="0">
                <a:latin typeface="Times New Roman" pitchFamily="18" charset="0"/>
                <a:cs typeface="Times New Roman" pitchFamily="18" charset="0"/>
              </a:rPr>
              <a:t>Contohnya: Perkara  nilai perbaikan mata kuliah saya terserah kepada kebijaksanaan bapak dosen saja!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pPr algn="l"/>
            <a:r>
              <a:rPr lang="en-US" sz="3600" b="0" dirty="0" smtClean="0">
                <a:solidFill>
                  <a:srgbClr val="002060"/>
                </a:solidFill>
                <a:latin typeface="Times New Roman" pitchFamily="18" charset="0"/>
                <a:cs typeface="Times New Roman" pitchFamily="18" charset="0"/>
              </a:rPr>
              <a:t>Administrator </a:t>
            </a:r>
            <a:r>
              <a:rPr lang="en-US" sz="3600" b="0" dirty="0" err="1" smtClean="0">
                <a:solidFill>
                  <a:srgbClr val="002060"/>
                </a:solidFill>
                <a:latin typeface="Times New Roman" pitchFamily="18" charset="0"/>
                <a:cs typeface="Times New Roman" pitchFamily="18" charset="0"/>
              </a:rPr>
              <a:t>Publik</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digolongkan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kedalam</a:t>
            </a:r>
            <a:r>
              <a:rPr lang="en-US" sz="3600" b="0" dirty="0" smtClean="0">
                <a:solidFill>
                  <a:srgbClr val="002060"/>
                </a:solidFill>
                <a:latin typeface="Times New Roman" pitchFamily="18" charset="0"/>
                <a:cs typeface="Times New Roman" pitchFamily="18" charset="0"/>
              </a:rPr>
              <a:t>: </a:t>
            </a:r>
            <a:r>
              <a:rPr lang="en-US" sz="4800" b="0" dirty="0" smtClean="0">
                <a:solidFill>
                  <a:srgbClr val="002060"/>
                </a:solidFill>
                <a:latin typeface="Times New Roman" pitchFamily="18" charset="0"/>
                <a:cs typeface="Times New Roman" pitchFamily="18" charset="0"/>
              </a:rPr>
              <a:t/>
            </a:r>
            <a:br>
              <a:rPr lang="en-US" sz="4800" b="0" dirty="0" smtClean="0">
                <a:solidFill>
                  <a:srgbClr val="002060"/>
                </a:solidFill>
                <a:latin typeface="Times New Roman" pitchFamily="18" charset="0"/>
                <a:cs typeface="Times New Roman" pitchFamily="18" charset="0"/>
              </a:rPr>
            </a:br>
            <a:r>
              <a:rPr lang="en-US" sz="2700" b="0" dirty="0" smtClean="0">
                <a:solidFill>
                  <a:srgbClr val="002060"/>
                </a:solidFill>
                <a:latin typeface="Times New Roman" pitchFamily="18" charset="0"/>
                <a:cs typeface="Times New Roman" pitchFamily="18" charset="0"/>
              </a:rPr>
              <a:t>(</a:t>
            </a:r>
            <a:r>
              <a:rPr lang="en-US" sz="2700" b="0" dirty="0" err="1" smtClean="0">
                <a:solidFill>
                  <a:srgbClr val="002060"/>
                </a:solidFill>
                <a:latin typeface="Times New Roman" pitchFamily="18" charset="0"/>
                <a:cs typeface="Times New Roman" pitchFamily="18" charset="0"/>
              </a:rPr>
              <a:t>Prof.George</a:t>
            </a:r>
            <a:r>
              <a:rPr lang="en-US" sz="2700" b="0" dirty="0" smtClean="0">
                <a:solidFill>
                  <a:srgbClr val="002060"/>
                </a:solidFill>
                <a:latin typeface="Times New Roman" pitchFamily="18" charset="0"/>
                <a:cs typeface="Times New Roman" pitchFamily="18" charset="0"/>
              </a:rPr>
              <a:t> F .</a:t>
            </a:r>
            <a:r>
              <a:rPr lang="en-US" sz="2700" b="0" dirty="0" err="1" smtClean="0">
                <a:solidFill>
                  <a:srgbClr val="002060"/>
                </a:solidFill>
                <a:latin typeface="Times New Roman" pitchFamily="18" charset="0"/>
                <a:cs typeface="Times New Roman" pitchFamily="18" charset="0"/>
              </a:rPr>
              <a:t>Goerl</a:t>
            </a:r>
            <a:r>
              <a:rPr lang="en-US" sz="2700" b="0" dirty="0" smtClean="0">
                <a:solidFill>
                  <a:srgbClr val="002060"/>
                </a:solidFill>
                <a:latin typeface="Times New Roman" pitchFamily="18" charset="0"/>
                <a:cs typeface="Times New Roman" pitchFamily="18" charset="0"/>
              </a:rPr>
              <a:t>) </a:t>
            </a:r>
            <a:endParaRPr lang="en-US" sz="27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Administrator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sebagai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birokrat</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administrator </a:t>
            </a:r>
            <a:r>
              <a:rPr lang="en-US" dirty="0" err="1" smtClean="0">
                <a:solidFill>
                  <a:srgbClr val="FF0000"/>
                </a:solidFill>
                <a:latin typeface="Times New Roman" pitchFamily="18" charset="0"/>
                <a:cs typeface="Times New Roman" pitchFamily="18" charset="0"/>
              </a:rPr>
              <a:t>tidak</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mempunyai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peran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politik</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pelaksana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dirumuskan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superior </a:t>
            </a:r>
            <a:r>
              <a:rPr lang="en-US" dirty="0" err="1" smtClean="0">
                <a:latin typeface="Times New Roman" pitchFamily="18" charset="0"/>
                <a:cs typeface="Times New Roman" pitchFamily="18" charset="0"/>
              </a:rPr>
              <a:t>politiknya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semata-mata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instrumental yang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tanggung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jawab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administratif</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a:bodyPr>
          <a:lstStyle/>
          <a:p>
            <a:r>
              <a:rPr lang="en-US" dirty="0" smtClean="0">
                <a:latin typeface="Times New Roman" pitchFamily="18" charset="0"/>
                <a:cs typeface="Times New Roman" pitchFamily="18" charset="0"/>
              </a:rPr>
              <a:t>Administrator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pemain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politik</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administrator </a:t>
            </a:r>
            <a:r>
              <a:rPr lang="en-US" dirty="0" err="1" smtClean="0">
                <a:solidFill>
                  <a:srgbClr val="FF0000"/>
                </a:solidFill>
                <a:latin typeface="Times New Roman" pitchFamily="18" charset="0"/>
                <a:cs typeface="Times New Roman" pitchFamily="18" charset="0"/>
              </a:rPr>
              <a:t>terlibat</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dalam</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perumusan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kebijakan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berusaha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merumuskan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kemanusiaan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memperhatikan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punya</a:t>
            </a:r>
            <a:r>
              <a:rPr lang="en-US" dirty="0" smtClean="0">
                <a:latin typeface="Times New Roman" pitchFamily="18" charset="0"/>
                <a:cs typeface="Times New Roman" pitchFamily="18" charset="0"/>
              </a:rPr>
              <a:t>.</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Administrator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sebagai</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professional</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kecakapan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teknis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sebagai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spesialis</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menjalankan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tugas-tugasnya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berorientasi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pemberian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pelayanan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baik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publiknya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tint val="88000"/>
                    <a:satMod val="150000"/>
                  </a:schemeClr>
                </a:solidFill>
              </a:rPr>
              <a:t>Policy Formulation Grid</a:t>
            </a:r>
            <a:br>
              <a:rPr lang="en-US" dirty="0" smtClean="0">
                <a:solidFill>
                  <a:schemeClr val="accent1">
                    <a:tint val="88000"/>
                    <a:satMod val="150000"/>
                  </a:schemeClr>
                </a:solidFill>
              </a:rPr>
            </a:br>
            <a:r>
              <a:rPr lang="en-US" sz="3200" dirty="0" smtClean="0">
                <a:solidFill>
                  <a:schemeClr val="accent1">
                    <a:tint val="88000"/>
                    <a:satMod val="150000"/>
                  </a:schemeClr>
                </a:solidFill>
              </a:rPr>
              <a:t>(Michael M. Harmon)</a:t>
            </a:r>
            <a:endParaRPr lang="en-US" dirty="0"/>
          </a:p>
        </p:txBody>
      </p:sp>
      <p:sp>
        <p:nvSpPr>
          <p:cNvPr id="3" name="Content Placeholder 2"/>
          <p:cNvSpPr>
            <a:spLocks noGrp="1"/>
          </p:cNvSpPr>
          <p:nvPr>
            <p:ph idx="1"/>
          </p:nvPr>
        </p:nvSpPr>
        <p:spPr/>
        <p:txBody>
          <a:bodyPr>
            <a:normAutofit/>
          </a:bodyPr>
          <a:lstStyle/>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a:p>
            <a:pPr fontAlgn="base"/>
            <a:endParaRPr lang="en-US" dirty="0" smtClean="0"/>
          </a:p>
        </p:txBody>
      </p:sp>
      <p:graphicFrame>
        <p:nvGraphicFramePr>
          <p:cNvPr id="4" name="Table 3"/>
          <p:cNvGraphicFramePr>
            <a:graphicFrameLocks noGrp="1"/>
          </p:cNvGraphicFramePr>
          <p:nvPr/>
        </p:nvGraphicFramePr>
        <p:xfrm>
          <a:off x="1447800" y="1904997"/>
          <a:ext cx="6095997" cy="3870963"/>
        </p:xfrm>
        <a:graphic>
          <a:graphicData uri="http://schemas.openxmlformats.org/drawingml/2006/table">
            <a:tbl>
              <a:tblPr firstRow="1" bandRow="1">
                <a:tableStyleId>{5C22544A-7EE6-4342-B048-85BDC9FD1C3A}</a:tableStyleId>
              </a:tblPr>
              <a:tblGrid>
                <a:gridCol w="677333"/>
                <a:gridCol w="677333"/>
                <a:gridCol w="677333"/>
                <a:gridCol w="677333"/>
                <a:gridCol w="677333"/>
                <a:gridCol w="677333"/>
                <a:gridCol w="677333"/>
                <a:gridCol w="677333"/>
                <a:gridCol w="677333"/>
              </a:tblGrid>
              <a:tr h="430107">
                <a:tc>
                  <a:txBody>
                    <a:bodyPr/>
                    <a:lstStyle/>
                    <a:p>
                      <a:r>
                        <a:rPr lang="en-US" dirty="0" smtClean="0"/>
                        <a:t>1,9</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9,9</a:t>
                      </a:r>
                      <a:endParaRPr lang="en-US" dirty="0"/>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5,5</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30107">
                <a:tc>
                  <a:txBody>
                    <a:bodyPr/>
                    <a:lstStyle/>
                    <a:p>
                      <a:r>
                        <a:rPr lang="en-US" dirty="0" smtClean="0"/>
                        <a:t>1,1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smtClean="0"/>
                        <a:t>9,1</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A01B05C0-E8B3-45C3-AEAF-178A6D3809D6}" type="slidenum">
              <a:rPr lang="en-US" smtClean="0"/>
              <a:pPr/>
              <a:t>22</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solidFill>
                  <a:schemeClr val="accent1">
                    <a:tint val="88000"/>
                    <a:satMod val="150000"/>
                  </a:schemeClr>
                </a:solidFill>
                <a:latin typeface="Times New Roman" pitchFamily="18" charset="0"/>
                <a:cs typeface="Times New Roman" pitchFamily="18" charset="0"/>
              </a:rPr>
              <a:t>Keterangan</a:t>
            </a:r>
            <a:endParaRPr lang="en-US" dirty="0" smtClean="0">
              <a:solidFill>
                <a:schemeClr val="accent1">
                  <a:tint val="88000"/>
                  <a:satMod val="150000"/>
                </a:schemeClr>
              </a:solidFill>
              <a:latin typeface="Times New Roman" pitchFamily="18" charset="0"/>
              <a:cs typeface="Times New Roman" pitchFamily="18" charset="0"/>
            </a:endParaRPr>
          </a:p>
          <a:p>
            <a:r>
              <a:rPr lang="en-US" dirty="0" err="1" smtClean="0">
                <a:latin typeface="Times New Roman" pitchFamily="18" charset="0"/>
                <a:cs typeface="Times New Roman" pitchFamily="18" charset="0"/>
              </a:rPr>
              <a:t>Garis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vertical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menunjukkan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responsivitas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Garis</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horizontal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menunjukkan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rekomendasi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0" dirty="0" smtClean="0">
                <a:solidFill>
                  <a:srgbClr val="002060"/>
                </a:solidFill>
                <a:latin typeface="Times New Roman" pitchFamily="18" charset="0"/>
                <a:cs typeface="Times New Roman" pitchFamily="18" charset="0"/>
              </a:rPr>
              <a:t>1.1Gaya </a:t>
            </a:r>
            <a:r>
              <a:rPr lang="en-US" sz="3600" b="0" dirty="0" err="1" smtClean="0">
                <a:solidFill>
                  <a:srgbClr val="002060"/>
                </a:solidFill>
                <a:latin typeface="Times New Roman" pitchFamily="18" charset="0"/>
                <a:cs typeface="Times New Roman" pitchFamily="18" charset="0"/>
              </a:rPr>
              <a:t>mempertahankan</a:t>
            </a:r>
            <a:r>
              <a:rPr lang="en-US" sz="3600" b="0" dirty="0" smtClean="0">
                <a:solidFill>
                  <a:srgbClr val="002060"/>
                </a:solidFill>
                <a:latin typeface="Times New Roman" pitchFamily="18" charset="0"/>
                <a:cs typeface="Times New Roman" pitchFamily="18" charset="0"/>
              </a:rPr>
              <a:t> </a:t>
            </a:r>
            <a:r>
              <a:rPr lang="en-US" sz="3600" b="0" dirty="0" err="1" smtClean="0">
                <a:solidFill>
                  <a:srgbClr val="002060"/>
                </a:solidFill>
                <a:latin typeface="Times New Roman" pitchFamily="18" charset="0"/>
                <a:cs typeface="Times New Roman" pitchFamily="18" charset="0"/>
              </a:rPr>
              <a:t>hidup</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menggambarkan</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membatasi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pemimpin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cukup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sehingga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keinginan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mengembangkan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berorientasi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lingkungannya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0" dirty="0" smtClean="0">
                <a:solidFill>
                  <a:srgbClr val="002060"/>
                </a:solidFill>
                <a:latin typeface="Times New Roman" pitchFamily="18" charset="0"/>
                <a:cs typeface="Times New Roman" pitchFamily="18" charset="0"/>
              </a:rPr>
              <a:t>1.9 Gaya </a:t>
            </a:r>
            <a:r>
              <a:rPr lang="en-US" sz="3600" b="0" dirty="0" err="1" smtClean="0">
                <a:solidFill>
                  <a:srgbClr val="002060"/>
                </a:solidFill>
                <a:latin typeface="Times New Roman" pitchFamily="18" charset="0"/>
                <a:cs typeface="Times New Roman" pitchFamily="18" charset="0"/>
              </a:rPr>
              <a:t>Rasionalis</a:t>
            </a:r>
            <a:endParaRPr lang="en-US" sz="3600" b="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Melukiskan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gaya</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dimana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memandang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mewakili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penguasa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merasa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melibatkan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langsung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perumusan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kewajiban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wakil-wakil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rakyat</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memilihnya</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0" dirty="0" smtClean="0">
                <a:solidFill>
                  <a:srgbClr val="002060"/>
                </a:solidFill>
                <a:effectLst/>
                <a:latin typeface="Times New Roman" pitchFamily="18" charset="0"/>
                <a:cs typeface="Times New Roman" pitchFamily="18" charset="0"/>
              </a:rPr>
              <a:t>9.1 Gaya </a:t>
            </a:r>
            <a:r>
              <a:rPr lang="en-US" sz="3600" b="0" dirty="0" err="1" smtClean="0">
                <a:solidFill>
                  <a:srgbClr val="002060"/>
                </a:solidFill>
                <a:effectLst/>
                <a:latin typeface="Times New Roman" pitchFamily="18" charset="0"/>
                <a:cs typeface="Times New Roman" pitchFamily="18" charset="0"/>
              </a:rPr>
              <a:t>Mengobati</a:t>
            </a:r>
            <a:endParaRPr lang="en-US" sz="3600" b="0"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perumus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masalah-masalah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dihadapinya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keahlianya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dirinya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banyak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mengetahui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masalah-masalah</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dihadapi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organisasinya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0" dirty="0" smtClean="0">
                <a:solidFill>
                  <a:srgbClr val="002060"/>
                </a:solidFill>
                <a:effectLst/>
                <a:latin typeface="Times New Roman" pitchFamily="18" charset="0"/>
                <a:cs typeface="Times New Roman" pitchFamily="18" charset="0"/>
              </a:rPr>
              <a:t>5.5 Gaya </a:t>
            </a:r>
            <a:r>
              <a:rPr lang="en-US" sz="3600" b="0" dirty="0" err="1" smtClean="0">
                <a:solidFill>
                  <a:srgbClr val="002060"/>
                </a:solidFill>
                <a:effectLst/>
                <a:latin typeface="Times New Roman" pitchFamily="18" charset="0"/>
                <a:cs typeface="Times New Roman" pitchFamily="18" charset="0"/>
              </a:rPr>
              <a:t>Reaktif</a:t>
            </a:r>
            <a:endParaRPr lang="en-US" sz="3600" b="0"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kepekaan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pemberian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rekomendasi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cukup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kebutuhan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Karena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perumusan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pelaksanaan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dipisahkan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mempunyai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kewajiban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mutlak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merumuskan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sesuai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600" b="0" dirty="0" smtClean="0">
                <a:solidFill>
                  <a:srgbClr val="002060"/>
                </a:solidFill>
                <a:effectLst/>
                <a:latin typeface="Times New Roman" pitchFamily="18" charset="0"/>
                <a:cs typeface="Times New Roman" pitchFamily="18" charset="0"/>
              </a:rPr>
              <a:t>9.9 Gaya </a:t>
            </a:r>
            <a:r>
              <a:rPr lang="en-US" sz="3600" b="0" dirty="0" err="1" smtClean="0">
                <a:solidFill>
                  <a:srgbClr val="002060"/>
                </a:solidFill>
                <a:effectLst/>
                <a:latin typeface="Times New Roman" pitchFamily="18" charset="0"/>
                <a:cs typeface="Times New Roman" pitchFamily="18" charset="0"/>
              </a:rPr>
              <a:t>Proaktif</a:t>
            </a:r>
            <a:endParaRPr lang="en-US" sz="3600" b="0"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imes New Rioman"/>
              </a:rPr>
              <a:t>	Gaya </a:t>
            </a:r>
            <a:r>
              <a:rPr lang="en-US" dirty="0" err="1" smtClean="0">
                <a:latin typeface="Times New Rioman"/>
              </a:rPr>
              <a:t>ini</a:t>
            </a:r>
            <a:r>
              <a:rPr lang="en-US" dirty="0" smtClean="0">
                <a:latin typeface="Times New Rioman"/>
              </a:rPr>
              <a:t> </a:t>
            </a:r>
            <a:r>
              <a:rPr lang="en-US" dirty="0" err="1" smtClean="0">
                <a:latin typeface="Times New Rioman"/>
              </a:rPr>
              <a:t>merupakan</a:t>
            </a:r>
            <a:r>
              <a:rPr lang="en-US" dirty="0" smtClean="0">
                <a:latin typeface="Times New Rioman"/>
              </a:rPr>
              <a:t> </a:t>
            </a:r>
            <a:r>
              <a:rPr lang="en-US" dirty="0" err="1" smtClean="0">
                <a:latin typeface="Times New Rioman"/>
              </a:rPr>
              <a:t>gaya</a:t>
            </a:r>
            <a:r>
              <a:rPr lang="en-US" dirty="0" smtClean="0">
                <a:latin typeface="Times New Rioman"/>
              </a:rPr>
              <a:t> yang paling </a:t>
            </a:r>
            <a:r>
              <a:rPr lang="en-US" dirty="0" err="1" smtClean="0">
                <a:latin typeface="Times New Rioman"/>
              </a:rPr>
              <a:t>baik</a:t>
            </a:r>
            <a:r>
              <a:rPr lang="en-US" dirty="0" smtClean="0">
                <a:latin typeface="Times New Rioman"/>
              </a:rPr>
              <a:t>, </a:t>
            </a:r>
            <a:r>
              <a:rPr lang="en-US" dirty="0" err="1" smtClean="0">
                <a:latin typeface="Times New Rioman"/>
              </a:rPr>
              <a:t>karena</a:t>
            </a:r>
            <a:r>
              <a:rPr lang="en-US" dirty="0" smtClean="0">
                <a:latin typeface="Times New Rioman"/>
              </a:rPr>
              <a:t> administrator </a:t>
            </a:r>
            <a:r>
              <a:rPr lang="en-US" dirty="0" err="1" smtClean="0">
                <a:latin typeface="Times New Rioman"/>
              </a:rPr>
              <a:t>publik</a:t>
            </a:r>
            <a:r>
              <a:rPr lang="en-US" dirty="0" smtClean="0">
                <a:latin typeface="Times New Rioman"/>
              </a:rPr>
              <a:t> </a:t>
            </a:r>
            <a:r>
              <a:rPr lang="en-US" dirty="0" err="1" smtClean="0">
                <a:latin typeface="Times New Rioman"/>
              </a:rPr>
              <a:t>mempunyai</a:t>
            </a:r>
            <a:r>
              <a:rPr lang="en-US" dirty="0" smtClean="0">
                <a:latin typeface="Times New Rioman"/>
              </a:rPr>
              <a:t> </a:t>
            </a:r>
            <a:r>
              <a:rPr lang="en-US" dirty="0" err="1" smtClean="0">
                <a:latin typeface="Times New Rioman"/>
              </a:rPr>
              <a:t>tingkat</a:t>
            </a:r>
            <a:r>
              <a:rPr lang="en-US" dirty="0" smtClean="0">
                <a:latin typeface="Times New Rioman"/>
              </a:rPr>
              <a:t> </a:t>
            </a:r>
            <a:r>
              <a:rPr lang="en-US" dirty="0" err="1" smtClean="0">
                <a:latin typeface="Times New Rioman"/>
              </a:rPr>
              <a:t>kepekaan</a:t>
            </a:r>
            <a:r>
              <a:rPr lang="en-US" dirty="0" smtClean="0">
                <a:latin typeface="Times New Rioman"/>
              </a:rPr>
              <a:t> </a:t>
            </a:r>
            <a:r>
              <a:rPr lang="en-US" dirty="0" err="1" smtClean="0">
                <a:latin typeface="Times New Rioman"/>
              </a:rPr>
              <a:t>dan</a:t>
            </a:r>
            <a:r>
              <a:rPr lang="en-US" dirty="0" smtClean="0">
                <a:latin typeface="Times New Rioman"/>
              </a:rPr>
              <a:t> </a:t>
            </a:r>
            <a:r>
              <a:rPr lang="en-US" dirty="0" err="1" smtClean="0">
                <a:latin typeface="Times New Rioman"/>
              </a:rPr>
              <a:t>pemberian</a:t>
            </a:r>
            <a:r>
              <a:rPr lang="en-US" dirty="0" smtClean="0">
                <a:latin typeface="Times New Rioman"/>
              </a:rPr>
              <a:t> </a:t>
            </a:r>
            <a:r>
              <a:rPr lang="en-US" dirty="0" err="1" smtClean="0">
                <a:latin typeface="Times New Rioman"/>
              </a:rPr>
              <a:t>rekomendasi</a:t>
            </a:r>
            <a:r>
              <a:rPr lang="en-US" dirty="0" smtClean="0">
                <a:latin typeface="Times New Rioman"/>
              </a:rPr>
              <a:t> </a:t>
            </a:r>
            <a:r>
              <a:rPr lang="en-US" dirty="0" err="1" smtClean="0">
                <a:latin typeface="Times New Rioman"/>
              </a:rPr>
              <a:t>kebijakan</a:t>
            </a:r>
            <a:r>
              <a:rPr lang="en-US" dirty="0" smtClean="0">
                <a:latin typeface="Times New Rioman"/>
              </a:rPr>
              <a:t> yang </a:t>
            </a:r>
            <a:r>
              <a:rPr lang="en-US" dirty="0" err="1" smtClean="0">
                <a:latin typeface="Times New Rioman"/>
              </a:rPr>
              <a:t>sangat</a:t>
            </a:r>
            <a:r>
              <a:rPr lang="en-US" dirty="0" smtClean="0">
                <a:latin typeface="Times New Rioman"/>
              </a:rPr>
              <a:t> </a:t>
            </a:r>
            <a:r>
              <a:rPr lang="en-US" dirty="0" err="1" smtClean="0">
                <a:latin typeface="Times New Rioman"/>
              </a:rPr>
              <a:t>tinggi</a:t>
            </a:r>
            <a:r>
              <a:rPr lang="en-US" dirty="0" smtClean="0">
                <a:latin typeface="Times New Rioman"/>
              </a:rPr>
              <a:t> </a:t>
            </a:r>
            <a:r>
              <a:rPr lang="en-US" dirty="0" err="1" smtClean="0">
                <a:latin typeface="Times New Rioman"/>
              </a:rPr>
              <a:t>sesuai</a:t>
            </a:r>
            <a:r>
              <a:rPr lang="en-US" dirty="0" smtClean="0">
                <a:latin typeface="Times New Rioman"/>
              </a:rPr>
              <a:t> </a:t>
            </a:r>
            <a:r>
              <a:rPr lang="en-US" dirty="0" err="1" smtClean="0">
                <a:latin typeface="Times New Rioman"/>
              </a:rPr>
              <a:t>dengan</a:t>
            </a:r>
            <a:r>
              <a:rPr lang="en-US" dirty="0" smtClean="0">
                <a:latin typeface="Times New Rioman"/>
              </a:rPr>
              <a:t> </a:t>
            </a:r>
            <a:r>
              <a:rPr lang="en-US" dirty="0" err="1" smtClean="0">
                <a:latin typeface="Times New Rioman"/>
              </a:rPr>
              <a:t>tuntutan</a:t>
            </a:r>
            <a:r>
              <a:rPr lang="en-US" dirty="0" smtClean="0">
                <a:latin typeface="Times New Rioman"/>
              </a:rPr>
              <a:t> </a:t>
            </a:r>
            <a:r>
              <a:rPr lang="en-US" dirty="0" err="1" smtClean="0">
                <a:latin typeface="Times New Rioman"/>
              </a:rPr>
              <a:t>dan</a:t>
            </a:r>
            <a:r>
              <a:rPr lang="en-US" dirty="0" smtClean="0">
                <a:latin typeface="Times New Rioman"/>
              </a:rPr>
              <a:t> </a:t>
            </a:r>
            <a:r>
              <a:rPr lang="en-US" dirty="0" err="1" smtClean="0">
                <a:latin typeface="Times New Rioman"/>
              </a:rPr>
              <a:t>kebutuhan</a:t>
            </a:r>
            <a:r>
              <a:rPr lang="en-US" dirty="0" smtClean="0">
                <a:latin typeface="Times New Rioman"/>
              </a:rPr>
              <a:t> </a:t>
            </a:r>
            <a:r>
              <a:rPr lang="en-US" dirty="0" err="1" smtClean="0">
                <a:latin typeface="Times New Rioman"/>
              </a:rPr>
              <a:t>lingkungannya</a:t>
            </a:r>
            <a:r>
              <a:rPr lang="en-US" dirty="0" smtClean="0">
                <a:latin typeface="Times New Rioman"/>
              </a:rPr>
              <a:t>. </a:t>
            </a:r>
          </a:p>
          <a:p>
            <a:pPr>
              <a:buNone/>
            </a:pPr>
            <a:r>
              <a:rPr lang="en-US" dirty="0" smtClean="0">
                <a:latin typeface="Times New Rioman"/>
              </a:rPr>
              <a:t> </a:t>
            </a:r>
          </a:p>
          <a:p>
            <a:pPr>
              <a:buNone/>
            </a:pPr>
            <a:r>
              <a:rPr lang="en-US" dirty="0" smtClean="0">
                <a:latin typeface="Times New Rioman"/>
              </a:rPr>
              <a:t>    </a:t>
            </a:r>
            <a:r>
              <a:rPr lang="en-US" dirty="0" err="1" smtClean="0">
                <a:latin typeface="Times New Rioman"/>
              </a:rPr>
              <a:t>Ia</a:t>
            </a:r>
            <a:r>
              <a:rPr lang="en-US" dirty="0" smtClean="0">
                <a:latin typeface="Times New Rioman"/>
              </a:rPr>
              <a:t> </a:t>
            </a:r>
            <a:r>
              <a:rPr lang="en-US" dirty="0" err="1" smtClean="0">
                <a:latin typeface="Times New Rioman"/>
              </a:rPr>
              <a:t>aktif</a:t>
            </a:r>
            <a:r>
              <a:rPr lang="en-US" dirty="0" smtClean="0">
                <a:latin typeface="Times New Rioman"/>
              </a:rPr>
              <a:t> </a:t>
            </a:r>
            <a:r>
              <a:rPr lang="en-US" dirty="0" err="1" smtClean="0">
                <a:latin typeface="Times New Rioman"/>
              </a:rPr>
              <a:t>dalam</a:t>
            </a:r>
            <a:r>
              <a:rPr lang="en-US" dirty="0" smtClean="0">
                <a:latin typeface="Times New Rioman"/>
              </a:rPr>
              <a:t> </a:t>
            </a:r>
            <a:r>
              <a:rPr lang="en-US" dirty="0" err="1" smtClean="0">
                <a:latin typeface="Times New Rioman"/>
              </a:rPr>
              <a:t>kegiatan</a:t>
            </a:r>
            <a:r>
              <a:rPr lang="en-US" dirty="0" smtClean="0">
                <a:latin typeface="Times New Rioman"/>
              </a:rPr>
              <a:t> </a:t>
            </a:r>
            <a:r>
              <a:rPr lang="en-US" dirty="0" err="1" smtClean="0">
                <a:latin typeface="Times New Rioman"/>
              </a:rPr>
              <a:t>perumusan</a:t>
            </a:r>
            <a:r>
              <a:rPr lang="en-US" dirty="0" smtClean="0">
                <a:latin typeface="Times New Rioman"/>
              </a:rPr>
              <a:t> </a:t>
            </a:r>
            <a:r>
              <a:rPr lang="en-US" dirty="0" err="1" smtClean="0">
                <a:latin typeface="Times New Rioman"/>
              </a:rPr>
              <a:t>kebijakan</a:t>
            </a:r>
            <a:r>
              <a:rPr lang="en-US" dirty="0" smtClean="0">
                <a:latin typeface="Times New Rioman"/>
              </a:rPr>
              <a:t> </a:t>
            </a:r>
            <a:r>
              <a:rPr lang="en-US" dirty="0" err="1" smtClean="0">
                <a:latin typeface="Times New Rioman"/>
              </a:rPr>
              <a:t>dengan</a:t>
            </a:r>
            <a:r>
              <a:rPr lang="en-US" dirty="0" smtClean="0">
                <a:latin typeface="Times New Rioman"/>
              </a:rPr>
              <a:t> </a:t>
            </a:r>
            <a:r>
              <a:rPr lang="en-US" dirty="0" err="1" smtClean="0">
                <a:latin typeface="Times New Rioman"/>
              </a:rPr>
              <a:t>berusaha</a:t>
            </a:r>
            <a:r>
              <a:rPr lang="en-US" dirty="0" smtClean="0">
                <a:latin typeface="Times New Rioman"/>
              </a:rPr>
              <a:t> </a:t>
            </a:r>
            <a:r>
              <a:rPr lang="en-US" dirty="0" err="1" smtClean="0">
                <a:latin typeface="Times New Rioman"/>
              </a:rPr>
              <a:t>meningkatkan</a:t>
            </a:r>
            <a:r>
              <a:rPr lang="en-US" dirty="0" smtClean="0">
                <a:latin typeface="Times New Rioman"/>
              </a:rPr>
              <a:t> /</a:t>
            </a:r>
            <a:r>
              <a:rPr lang="en-US" dirty="0" err="1" smtClean="0">
                <a:latin typeface="Times New Rioman"/>
              </a:rPr>
              <a:t>mengembangkan</a:t>
            </a:r>
            <a:r>
              <a:rPr lang="en-US" dirty="0" smtClean="0">
                <a:latin typeface="Times New Rioman"/>
              </a:rPr>
              <a:t> </a:t>
            </a:r>
            <a:r>
              <a:rPr lang="en-US" dirty="0" err="1" smtClean="0">
                <a:latin typeface="Times New Rioman"/>
              </a:rPr>
              <a:t>kebijakan-kebijakan</a:t>
            </a:r>
            <a:r>
              <a:rPr lang="en-US" dirty="0" smtClean="0">
                <a:latin typeface="Times New Rioman"/>
              </a:rPr>
              <a:t> yang </a:t>
            </a:r>
            <a:r>
              <a:rPr lang="en-US" dirty="0" err="1" smtClean="0">
                <a:latin typeface="Times New Rioman"/>
              </a:rPr>
              <a:t>lebih</a:t>
            </a:r>
            <a:r>
              <a:rPr lang="en-US" dirty="0" smtClean="0">
                <a:latin typeface="Times New Rioman"/>
              </a:rPr>
              <a:t> </a:t>
            </a:r>
            <a:r>
              <a:rPr lang="en-US" dirty="0" err="1" smtClean="0">
                <a:latin typeface="Times New Rioman"/>
              </a:rPr>
              <a:t>baik</a:t>
            </a:r>
            <a:r>
              <a:rPr lang="en-US" dirty="0" smtClean="0">
                <a:latin typeface="Times New Rioman"/>
              </a:rPr>
              <a:t> </a:t>
            </a:r>
            <a:r>
              <a:rPr lang="en-US" dirty="0" err="1" smtClean="0">
                <a:latin typeface="Times New Rioman"/>
              </a:rPr>
              <a:t>dan</a:t>
            </a:r>
            <a:r>
              <a:rPr lang="en-US" dirty="0" smtClean="0">
                <a:latin typeface="Times New Rioman"/>
              </a:rPr>
              <a:t> </a:t>
            </a:r>
            <a:r>
              <a:rPr lang="en-US" dirty="0" err="1" smtClean="0">
                <a:latin typeface="Times New Rioman"/>
              </a:rPr>
              <a:t>kerjasama</a:t>
            </a:r>
            <a:r>
              <a:rPr lang="en-US" dirty="0" smtClean="0">
                <a:latin typeface="Times New Rioman"/>
              </a:rPr>
              <a:t> </a:t>
            </a:r>
            <a:r>
              <a:rPr lang="en-US" dirty="0" err="1" smtClean="0">
                <a:latin typeface="Times New Rioman"/>
              </a:rPr>
              <a:t>dengan</a:t>
            </a:r>
            <a:r>
              <a:rPr lang="en-US" dirty="0" smtClean="0">
                <a:latin typeface="Times New Rioman"/>
              </a:rPr>
              <a:t> </a:t>
            </a:r>
            <a:r>
              <a:rPr lang="en-US" dirty="0" err="1" smtClean="0">
                <a:latin typeface="Times New Rioman"/>
              </a:rPr>
              <a:t>kelompok-kelompok</a:t>
            </a:r>
            <a:r>
              <a:rPr lang="en-US" dirty="0" smtClean="0">
                <a:latin typeface="Times New Rioman"/>
              </a:rPr>
              <a:t> </a:t>
            </a:r>
            <a:r>
              <a:rPr lang="en-US" dirty="0" err="1" smtClean="0">
                <a:latin typeface="Times New Rioman"/>
              </a:rPr>
              <a:t>kepentingan</a:t>
            </a:r>
            <a:r>
              <a:rPr lang="en-US" dirty="0" smtClean="0">
                <a:latin typeface="Times New Rioman"/>
              </a:rPr>
              <a:t>, </a:t>
            </a:r>
            <a:r>
              <a:rPr lang="en-US" dirty="0" err="1" smtClean="0">
                <a:latin typeface="Times New Rioman"/>
              </a:rPr>
              <a:t>sehingga</a:t>
            </a:r>
            <a:r>
              <a:rPr lang="en-US" dirty="0" smtClean="0">
                <a:latin typeface="Times New Rioman"/>
              </a:rPr>
              <a:t> </a:t>
            </a:r>
            <a:r>
              <a:rPr lang="en-US" dirty="0" err="1" smtClean="0">
                <a:latin typeface="Times New Rioman"/>
              </a:rPr>
              <a:t>kebijakan-kebijakan</a:t>
            </a:r>
            <a:r>
              <a:rPr lang="en-US" dirty="0" smtClean="0">
                <a:latin typeface="Times New Rioman"/>
              </a:rPr>
              <a:t> yang </a:t>
            </a:r>
            <a:r>
              <a:rPr lang="en-US" dirty="0" err="1" smtClean="0">
                <a:latin typeface="Times New Rioman"/>
              </a:rPr>
              <a:t>dibuatnya</a:t>
            </a:r>
            <a:r>
              <a:rPr lang="en-US" dirty="0" smtClean="0">
                <a:latin typeface="Times New Rioman"/>
              </a:rPr>
              <a:t> </a:t>
            </a:r>
            <a:r>
              <a:rPr lang="en-US" dirty="0" err="1" smtClean="0">
                <a:latin typeface="Times New Rioman"/>
              </a:rPr>
              <a:t>sesuai</a:t>
            </a:r>
            <a:r>
              <a:rPr lang="en-US" dirty="0" smtClean="0">
                <a:latin typeface="Times New Rioman"/>
              </a:rPr>
              <a:t> </a:t>
            </a:r>
            <a:r>
              <a:rPr lang="en-US" dirty="0" err="1" smtClean="0">
                <a:latin typeface="Times New Rioman"/>
              </a:rPr>
              <a:t>dengan</a:t>
            </a:r>
            <a:r>
              <a:rPr lang="en-US" dirty="0" smtClean="0">
                <a:latin typeface="Times New Rioman"/>
              </a:rPr>
              <a:t> </a:t>
            </a:r>
            <a:r>
              <a:rPr lang="en-US" dirty="0" err="1" smtClean="0">
                <a:latin typeface="Times New Rioman"/>
              </a:rPr>
              <a:t>kepentingan</a:t>
            </a:r>
            <a:r>
              <a:rPr lang="en-US" dirty="0" smtClean="0">
                <a:latin typeface="Times New Rioman"/>
              </a:rPr>
              <a:t> </a:t>
            </a:r>
            <a:r>
              <a:rPr lang="en-US" dirty="0" err="1" smtClean="0">
                <a:latin typeface="Times New Rioman"/>
              </a:rPr>
              <a:t>publik</a:t>
            </a:r>
            <a:r>
              <a:rPr lang="en-US" dirty="0" smtClean="0">
                <a:latin typeface="Times New Rioman"/>
              </a:rPr>
              <a:t>.</a:t>
            </a:r>
          </a:p>
          <a:p>
            <a:endParaRPr lang="en-US" dirty="0">
              <a:latin typeface="Times New Rioman"/>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solidFill>
                  <a:srgbClr val="002060"/>
                </a:solidFill>
                <a:latin typeface="Times New Roman" pitchFamily="18" charset="0"/>
                <a:cs typeface="Times New Roman" pitchFamily="18" charset="0"/>
              </a:rPr>
              <a:t>KONSEP MODEL  KEBIJAKAN PUBLIK</a:t>
            </a:r>
            <a:r>
              <a:rPr lang="en-US" sz="3600" dirty="0" smtClean="0">
                <a:solidFill>
                  <a:srgbClr val="002060"/>
                </a:solidFill>
                <a:latin typeface="Times New Roman" pitchFamily="18" charset="0"/>
                <a:cs typeface="Times New Roman" pitchFamily="18" charset="0"/>
              </a:rPr>
              <a:t/>
            </a:r>
            <a:br>
              <a:rPr lang="en-US" sz="3600" dirty="0" smtClean="0">
                <a:solidFill>
                  <a:srgbClr val="002060"/>
                </a:solidFill>
                <a:latin typeface="Times New Roman" pitchFamily="18" charset="0"/>
                <a:cs typeface="Times New Roman" pitchFamily="18" charset="0"/>
              </a:rPr>
            </a:br>
            <a:r>
              <a:rPr lang="en-US" sz="3600" dirty="0" smtClean="0">
                <a:solidFill>
                  <a:srgbClr val="002060"/>
                </a:solidFill>
                <a:latin typeface="Times New Roman" pitchFamily="18" charset="0"/>
                <a:cs typeface="Times New Roman" pitchFamily="18" charset="0"/>
              </a:rPr>
              <a:t>(</a:t>
            </a:r>
            <a:r>
              <a:rPr lang="en-US" sz="3100" b="1" dirty="0" smtClean="0">
                <a:solidFill>
                  <a:srgbClr val="002060"/>
                </a:solidFill>
                <a:latin typeface="Times New Roman" pitchFamily="18" charset="0"/>
                <a:cs typeface="Times New Roman" pitchFamily="18" charset="0"/>
              </a:rPr>
              <a:t>R. </a:t>
            </a:r>
            <a:r>
              <a:rPr lang="en-US" sz="3100" b="1" dirty="0" err="1" smtClean="0">
                <a:solidFill>
                  <a:srgbClr val="002060"/>
                </a:solidFill>
                <a:latin typeface="Times New Roman" pitchFamily="18" charset="0"/>
                <a:cs typeface="Times New Roman" pitchFamily="18" charset="0"/>
              </a:rPr>
              <a:t>Slamet</a:t>
            </a:r>
            <a:r>
              <a:rPr lang="en-US" sz="3100" b="1" dirty="0" smtClean="0">
                <a:solidFill>
                  <a:srgbClr val="002060"/>
                </a:solidFill>
                <a:latin typeface="Times New Roman" pitchFamily="18" charset="0"/>
                <a:cs typeface="Times New Roman" pitchFamily="18" charset="0"/>
              </a:rPr>
              <a:t> </a:t>
            </a:r>
            <a:r>
              <a:rPr lang="en-US" sz="3100" b="1" dirty="0" err="1" smtClean="0">
                <a:solidFill>
                  <a:srgbClr val="002060"/>
                </a:solidFill>
                <a:latin typeface="Times New Roman" pitchFamily="18" charset="0"/>
                <a:cs typeface="Times New Roman" pitchFamily="18" charset="0"/>
              </a:rPr>
              <a:t>Santoso</a:t>
            </a:r>
            <a:r>
              <a:rPr lang="en-US" sz="3100" b="1" dirty="0" smtClean="0">
                <a:solidFill>
                  <a:srgbClr val="002060"/>
                </a:solidFill>
                <a:latin typeface="Times New Roman" pitchFamily="18" charset="0"/>
                <a:cs typeface="Times New Roman" pitchFamily="18" charset="0"/>
              </a:rPr>
              <a:t>)</a:t>
            </a:r>
            <a:r>
              <a:rPr lang="en-US" dirty="0" smtClean="0">
                <a:solidFill>
                  <a:srgbClr val="002060"/>
                </a:solidFill>
                <a:latin typeface="Times New Roman" pitchFamily="18" charset="0"/>
                <a:cs typeface="Times New Roman" pitchFamily="18" charset="0"/>
              </a:rPr>
              <a:t/>
            </a:r>
            <a:br>
              <a:rPr lang="en-US" dirty="0" smtClean="0">
                <a:solidFill>
                  <a:srgbClr val="002060"/>
                </a:solidFill>
                <a:latin typeface="Times New Roman" pitchFamily="18" charset="0"/>
                <a:cs typeface="Times New Roman" pitchFamily="18" charset="0"/>
              </a:rPr>
            </a:br>
            <a:r>
              <a:rPr lang="en-US" dirty="0" smtClean="0"/>
              <a:t>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digunakan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eksistensi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kompleks</a:t>
            </a:r>
            <a:r>
              <a:rPr lang="en-US" dirty="0" smtClean="0">
                <a:latin typeface="Times New Roman" pitchFamily="18" charset="0"/>
                <a:cs typeface="Times New Roman" pitchFamily="18" charset="0"/>
              </a:rPr>
              <a:t>. Model = </a:t>
            </a:r>
            <a:r>
              <a:rPr lang="en-US" dirty="0" err="1" smtClean="0">
                <a:latin typeface="Times New Roman" pitchFamily="18" charset="0"/>
                <a:cs typeface="Times New Roman" pitchFamily="18" charset="0"/>
              </a:rPr>
              <a:t>pengganti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kenyataan</a:t>
            </a:r>
            <a:r>
              <a:rPr lang="en-US" dirty="0" smtClean="0">
                <a:latin typeface="Times New Roman" pitchFamily="18" charset="0"/>
                <a:cs typeface="Times New Roman" pitchFamily="18" charset="0"/>
              </a:rPr>
              <a:t>.    A model is an </a:t>
            </a:r>
            <a:r>
              <a:rPr lang="en-US" b="1" dirty="0" smtClean="0">
                <a:latin typeface="Times New Roman" pitchFamily="18" charset="0"/>
                <a:cs typeface="Times New Roman" pitchFamily="18" charset="0"/>
              </a:rPr>
              <a:t>abstraction of reality </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Quade</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representasi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sederhana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mengenai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aspek-aspek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kondisi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disusun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ttt</a:t>
            </a:r>
            <a:r>
              <a:rPr lang="en-US" dirty="0" smtClean="0">
                <a:latin typeface="Times New Roman" pitchFamily="18" charset="0"/>
                <a:cs typeface="Times New Roman" pitchFamily="18" charset="0"/>
              </a:rPr>
              <a:t> (Dunn)</a:t>
            </a:r>
          </a:p>
          <a:p>
            <a:pPr>
              <a:buNone/>
            </a:pP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dinyatakan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btk</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konsep</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teori</a:t>
            </a:r>
            <a:r>
              <a:rPr lang="en-US" b="1" dirty="0" smtClean="0">
                <a:latin typeface="Times New Roman" pitchFamily="18" charset="0"/>
                <a:cs typeface="Times New Roman" pitchFamily="18" charset="0"/>
              </a:rPr>
              <a:t>, diagram, </a:t>
            </a:r>
            <a:r>
              <a:rPr lang="en-US" b="1" dirty="0" err="1" smtClean="0">
                <a:latin typeface="Times New Roman" pitchFamily="18" charset="0"/>
                <a:cs typeface="Times New Roman" pitchFamily="18" charset="0"/>
              </a:rPr>
              <a:t>grafik</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atau</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persamaan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matematis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29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lnSpcReduction="10000"/>
          </a:bodyPr>
          <a:lstStyle/>
          <a:p>
            <a:endParaRPr lang="fi-FI" sz="3600" dirty="0" smtClean="0">
              <a:latin typeface="Times New Roman" pitchFamily="18" charset="0"/>
              <a:cs typeface="Times New Roman" pitchFamily="18" charset="0"/>
            </a:endParaRPr>
          </a:p>
          <a:p>
            <a:r>
              <a:rPr lang="fi-FI" sz="3600" dirty="0" smtClean="0">
                <a:latin typeface="Times New Roman" pitchFamily="18" charset="0"/>
                <a:cs typeface="Times New Roman" pitchFamily="18" charset="0"/>
              </a:rPr>
              <a:t>Kata kebijakan berasal dari kata Inggris </a:t>
            </a:r>
            <a:r>
              <a:rPr lang="fi-FI" sz="3600" i="1" dirty="0" smtClean="0">
                <a:solidFill>
                  <a:srgbClr val="FF0000"/>
                </a:solidFill>
                <a:latin typeface="Times New Roman" pitchFamily="18" charset="0"/>
                <a:cs typeface="Times New Roman" pitchFamily="18" charset="0"/>
              </a:rPr>
              <a:t>”Policy”</a:t>
            </a:r>
            <a:r>
              <a:rPr lang="fi-FI" sz="3600" dirty="0" smtClean="0">
                <a:solidFill>
                  <a:srgbClr val="FF0000"/>
                </a:solidFill>
                <a:latin typeface="Times New Roman" pitchFamily="18" charset="0"/>
                <a:cs typeface="Times New Roman" pitchFamily="18" charset="0"/>
              </a:rPr>
              <a:t> </a:t>
            </a:r>
            <a:r>
              <a:rPr lang="fi-FI" sz="3600" dirty="0" smtClean="0">
                <a:latin typeface="Times New Roman" pitchFamily="18" charset="0"/>
                <a:cs typeface="Times New Roman" pitchFamily="18" charset="0"/>
              </a:rPr>
              <a:t>yang  diartikan oleh Purwadarminta sebagai pengetahuan mengenai ketata negaraan atau kenegaraan (tata cara pemerintahan, dasar-dasar pemerintahan dsb.). </a:t>
            </a:r>
            <a:r>
              <a:rPr lang="en-US" sz="3600" dirty="0" err="1" smtClean="0">
                <a:latin typeface="Times New Roman" pitchFamily="18" charset="0"/>
                <a:cs typeface="Times New Roman" pitchFamily="18" charset="0"/>
              </a:rPr>
              <a:t>Pada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dasarnya</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hal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ihwal</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mengenai</a:t>
            </a:r>
            <a:r>
              <a:rPr lang="en-US" sz="3600" dirty="0" smtClean="0">
                <a:latin typeface="Times New Roman" pitchFamily="18" charset="0"/>
                <a:cs typeface="Times New Roman" pitchFamily="18" charset="0"/>
              </a:rPr>
              <a:t> dogma </a:t>
            </a:r>
            <a:r>
              <a:rPr lang="en-US" sz="3600" dirty="0" err="1" smtClean="0">
                <a:latin typeface="Times New Roman" pitchFamily="18" charset="0"/>
                <a:cs typeface="Times New Roman" pitchFamily="18" charset="0"/>
              </a:rPr>
              <a:t>atau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peraturan–peraturan</a:t>
            </a:r>
            <a:r>
              <a:rPr lang="en-US" sz="3600" dirty="0" smtClean="0">
                <a:latin typeface="Times New Roman" pitchFamily="18" charset="0"/>
                <a:cs typeface="Times New Roman" pitchFamily="18" charset="0"/>
              </a:rPr>
              <a:t> yang </a:t>
            </a:r>
            <a:r>
              <a:rPr lang="en-US" sz="3600" dirty="0" err="1" smtClean="0">
                <a:latin typeface="Times New Roman" pitchFamily="18" charset="0"/>
                <a:cs typeface="Times New Roman" pitchFamily="18" charset="0"/>
              </a:rPr>
              <a:t>dibuat</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oleh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pemerintah</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negara</a:t>
            </a:r>
            <a:r>
              <a:rPr lang="en-US" sz="3600" dirty="0" smtClean="0">
                <a:latin typeface="Times New Roman" pitchFamily="18" charset="0"/>
                <a:cs typeface="Times New Roman" pitchFamily="18" charset="0"/>
              </a:rPr>
              <a:t>.</a:t>
            </a:r>
          </a:p>
          <a:p>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solidFill>
                  <a:srgbClr val="002060"/>
                </a:solidFill>
                <a:effectLst/>
                <a:latin typeface="Times New Roman" pitchFamily="18" charset="0"/>
                <a:cs typeface="Times New Roman" pitchFamily="18" charset="0"/>
              </a:rPr>
              <a:t>KARAKTERISTIK  </a:t>
            </a:r>
            <a:br>
              <a:rPr lang="en-US" sz="2800" dirty="0" smtClean="0">
                <a:solidFill>
                  <a:srgbClr val="002060"/>
                </a:solidFill>
                <a:effectLst/>
                <a:latin typeface="Times New Roman" pitchFamily="18" charset="0"/>
                <a:cs typeface="Times New Roman" pitchFamily="18" charset="0"/>
              </a:rPr>
            </a:br>
            <a:r>
              <a:rPr lang="en-US" sz="2800" dirty="0" smtClean="0">
                <a:solidFill>
                  <a:srgbClr val="002060"/>
                </a:solidFill>
                <a:effectLst/>
                <a:latin typeface="Times New Roman" pitchFamily="18" charset="0"/>
                <a:cs typeface="Times New Roman" pitchFamily="18" charset="0"/>
              </a:rPr>
              <a:t>MODEL	KEBIJAKAN  PUBLIK</a:t>
            </a:r>
            <a:endParaRPr lang="en-US" sz="2800" dirty="0">
              <a:solidFill>
                <a:srgbClr val="002060"/>
              </a:solidFill>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dirty="0" err="1" smtClean="0"/>
              <a:t>Sederhana</a:t>
            </a:r>
            <a:r>
              <a:rPr lang="en-US" dirty="0" smtClean="0"/>
              <a:t> &amp; </a:t>
            </a:r>
            <a:r>
              <a:rPr lang="en-US" dirty="0" err="1" smtClean="0"/>
              <a:t>jelas</a:t>
            </a:r>
            <a:r>
              <a:rPr lang="en-US" dirty="0" smtClean="0"/>
              <a:t> </a:t>
            </a:r>
            <a:r>
              <a:rPr lang="en-US" i="1" dirty="0" smtClean="0"/>
              <a:t>(</a:t>
            </a:r>
            <a:r>
              <a:rPr lang="en-US" b="1" i="1" dirty="0" smtClean="0"/>
              <a:t>clear</a:t>
            </a:r>
            <a:r>
              <a:rPr lang="en-US" i="1" dirty="0" smtClean="0"/>
              <a:t>)</a:t>
            </a:r>
          </a:p>
          <a:p>
            <a:pPr>
              <a:buNone/>
            </a:pPr>
            <a:r>
              <a:rPr lang="en-US" dirty="0" smtClean="0"/>
              <a:t> </a:t>
            </a:r>
          </a:p>
          <a:p>
            <a:r>
              <a:rPr lang="en-US" dirty="0" err="1" smtClean="0"/>
              <a:t>Ketepatan</a:t>
            </a:r>
            <a:r>
              <a:rPr lang="en-US" dirty="0" smtClean="0"/>
              <a:t> </a:t>
            </a:r>
            <a:r>
              <a:rPr lang="en-US" dirty="0" err="1" smtClean="0"/>
              <a:t>identifikasi</a:t>
            </a:r>
            <a:r>
              <a:rPr lang="en-US" dirty="0" smtClean="0"/>
              <a:t> </a:t>
            </a:r>
            <a:r>
              <a:rPr lang="en-US" dirty="0" err="1" smtClean="0"/>
              <a:t>aspek</a:t>
            </a:r>
            <a:r>
              <a:rPr lang="en-US" dirty="0" smtClean="0"/>
              <a:t> </a:t>
            </a:r>
            <a:r>
              <a:rPr lang="en-US" dirty="0" err="1" smtClean="0"/>
              <a:t>penting</a:t>
            </a:r>
            <a:r>
              <a:rPr lang="en-US" dirty="0" smtClean="0"/>
              <a:t> problem </a:t>
            </a:r>
            <a:r>
              <a:rPr lang="en-US" dirty="0" err="1" smtClean="0"/>
              <a:t>kebijakan</a:t>
            </a:r>
            <a:r>
              <a:rPr lang="en-US" dirty="0" smtClean="0"/>
              <a:t> </a:t>
            </a:r>
            <a:r>
              <a:rPr lang="en-US" i="1" dirty="0" smtClean="0"/>
              <a:t>(</a:t>
            </a:r>
            <a:r>
              <a:rPr lang="en-US" b="1" i="1" dirty="0" smtClean="0"/>
              <a:t>precise</a:t>
            </a:r>
            <a:r>
              <a:rPr lang="en-US" i="1" dirty="0" smtClean="0"/>
              <a:t>)</a:t>
            </a:r>
          </a:p>
          <a:p>
            <a:pPr>
              <a:buNone/>
            </a:pPr>
            <a:r>
              <a:rPr lang="en-US" dirty="0" smtClean="0"/>
              <a:t> </a:t>
            </a:r>
          </a:p>
          <a:p>
            <a:r>
              <a:rPr lang="en-US" dirty="0" err="1" smtClean="0"/>
              <a:t>Menolong</a:t>
            </a:r>
            <a:r>
              <a:rPr lang="en-US" dirty="0" smtClean="0"/>
              <a:t> </a:t>
            </a:r>
            <a:r>
              <a:rPr lang="en-US" dirty="0" err="1" smtClean="0"/>
              <a:t>utk</a:t>
            </a:r>
            <a:r>
              <a:rPr lang="en-US" dirty="0" smtClean="0"/>
              <a:t> </a:t>
            </a:r>
            <a:r>
              <a:rPr lang="en-US" dirty="0" err="1" smtClean="0"/>
              <a:t>pengkomunikasian</a:t>
            </a:r>
            <a:r>
              <a:rPr lang="en-US" dirty="0" smtClean="0"/>
              <a:t> </a:t>
            </a:r>
            <a:r>
              <a:rPr lang="en-US" i="1" dirty="0" smtClean="0"/>
              <a:t>(</a:t>
            </a:r>
            <a:r>
              <a:rPr lang="en-US" b="1" i="1" dirty="0" smtClean="0"/>
              <a:t>communicable</a:t>
            </a:r>
            <a:r>
              <a:rPr lang="en-US" i="1" dirty="0" smtClean="0"/>
              <a:t>)</a:t>
            </a:r>
          </a:p>
          <a:p>
            <a:pPr>
              <a:buNone/>
            </a:pPr>
            <a:r>
              <a:rPr lang="en-US" i="1" dirty="0" smtClean="0"/>
              <a:t> </a:t>
            </a:r>
          </a:p>
          <a:p>
            <a:r>
              <a:rPr lang="en-US" dirty="0" smtClean="0"/>
              <a:t>Usaha </a:t>
            </a:r>
            <a:r>
              <a:rPr lang="en-US" dirty="0" err="1" smtClean="0"/>
              <a:t>langsung</a:t>
            </a:r>
            <a:r>
              <a:rPr lang="en-US" dirty="0" smtClean="0"/>
              <a:t> </a:t>
            </a:r>
            <a:r>
              <a:rPr lang="en-US" dirty="0" err="1" smtClean="0"/>
              <a:t>utk</a:t>
            </a:r>
            <a:r>
              <a:rPr lang="en-US" dirty="0" smtClean="0"/>
              <a:t> </a:t>
            </a:r>
            <a:r>
              <a:rPr lang="en-US" dirty="0" err="1" smtClean="0"/>
              <a:t>memahami</a:t>
            </a:r>
            <a:r>
              <a:rPr lang="en-US" dirty="0" smtClean="0"/>
              <a:t> </a:t>
            </a:r>
            <a:r>
              <a:rPr lang="en-US" dirty="0" err="1" smtClean="0"/>
              <a:t>kebijakan</a:t>
            </a:r>
            <a:r>
              <a:rPr lang="en-US" dirty="0" smtClean="0"/>
              <a:t> </a:t>
            </a:r>
            <a:r>
              <a:rPr lang="en-US" dirty="0" err="1" smtClean="0"/>
              <a:t>publik</a:t>
            </a:r>
            <a:r>
              <a:rPr lang="en-US" dirty="0" smtClean="0"/>
              <a:t> </a:t>
            </a:r>
            <a:r>
              <a:rPr lang="en-US" dirty="0" err="1" smtClean="0"/>
              <a:t>secara</a:t>
            </a:r>
            <a:r>
              <a:rPr lang="en-US" dirty="0" smtClean="0"/>
              <a:t> </a:t>
            </a:r>
            <a:r>
              <a:rPr lang="en-US" dirty="0" err="1" smtClean="0"/>
              <a:t>lebih</a:t>
            </a:r>
            <a:r>
              <a:rPr lang="en-US" dirty="0" smtClean="0"/>
              <a:t> </a:t>
            </a:r>
            <a:r>
              <a:rPr lang="en-US" dirty="0" err="1" smtClean="0"/>
              <a:t>baik</a:t>
            </a:r>
            <a:r>
              <a:rPr lang="en-US" dirty="0" smtClean="0"/>
              <a:t> </a:t>
            </a:r>
            <a:r>
              <a:rPr lang="en-US" i="1" dirty="0" smtClean="0"/>
              <a:t>(</a:t>
            </a:r>
            <a:r>
              <a:rPr lang="en-US" b="1" i="1" dirty="0" smtClean="0"/>
              <a:t>manageable</a:t>
            </a:r>
            <a:r>
              <a:rPr lang="en-US" i="1" dirty="0" smtClean="0"/>
              <a:t>)</a:t>
            </a:r>
          </a:p>
          <a:p>
            <a:pPr>
              <a:buNone/>
            </a:pPr>
            <a:r>
              <a:rPr lang="en-US" i="1" dirty="0" smtClean="0"/>
              <a:t> </a:t>
            </a:r>
          </a:p>
          <a:p>
            <a:r>
              <a:rPr lang="en-US" dirty="0" err="1" smtClean="0"/>
              <a:t>Memberikan</a:t>
            </a:r>
            <a:r>
              <a:rPr lang="en-US" dirty="0" smtClean="0"/>
              <a:t> </a:t>
            </a:r>
            <a:r>
              <a:rPr lang="en-US" dirty="0" err="1" smtClean="0"/>
              <a:t>penjelasan</a:t>
            </a:r>
            <a:r>
              <a:rPr lang="en-US" dirty="0" smtClean="0"/>
              <a:t> &amp; </a:t>
            </a:r>
            <a:r>
              <a:rPr lang="en-US" dirty="0" err="1" smtClean="0"/>
              <a:t>memprediksi</a:t>
            </a:r>
            <a:r>
              <a:rPr lang="en-US" dirty="0" smtClean="0"/>
              <a:t> </a:t>
            </a:r>
            <a:r>
              <a:rPr lang="en-US" dirty="0" err="1" smtClean="0"/>
              <a:t>konsekuensi</a:t>
            </a:r>
            <a:endParaRPr lang="en-US" dirty="0" smtClean="0"/>
          </a:p>
          <a:p>
            <a:pPr>
              <a:buNone/>
            </a:pPr>
            <a:r>
              <a:rPr lang="en-US" i="1" dirty="0" smtClean="0"/>
              <a:t>     (</a:t>
            </a:r>
            <a:r>
              <a:rPr lang="en-US" b="1" i="1" dirty="0" smtClean="0"/>
              <a:t>consequences</a:t>
            </a:r>
            <a:r>
              <a:rPr lang="en-US" i="1"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30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
            </a:r>
            <a:br>
              <a:rPr lang="en-US" b="1" dirty="0" smtClean="0"/>
            </a:br>
            <a:r>
              <a:rPr lang="en-US" sz="3600" b="1" dirty="0" smtClean="0">
                <a:latin typeface="Times New Roman" pitchFamily="18" charset="0"/>
                <a:cs typeface="Times New Roman" pitchFamily="18" charset="0"/>
              </a:rPr>
              <a:t>MODEL PEMBUATAN KEBIJAKAN </a:t>
            </a:r>
            <a:br>
              <a:rPr lang="en-US" sz="36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(YEHEZKEL DROR)</a:t>
            </a:r>
            <a:r>
              <a:rPr lang="en-US" dirty="0" smtClean="0"/>
              <a:t/>
            </a:r>
            <a:br>
              <a:rPr lang="en-US" dirty="0" smtClean="0"/>
            </a:br>
            <a:r>
              <a:rPr lang="en-US" dirty="0" smtClean="0"/>
              <a:t> </a:t>
            </a:r>
            <a:br>
              <a:rPr lang="en-US" dirty="0" smtClean="0"/>
            </a:br>
            <a:r>
              <a:rPr lang="en-US" dirty="0" smtClean="0"/>
              <a:t>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solidFill>
                  <a:srgbClr val="FF0000"/>
                </a:solidFill>
                <a:latin typeface="Times New Roman" pitchFamily="18" charset="0"/>
                <a:cs typeface="Times New Roman" pitchFamily="18" charset="0"/>
              </a:rPr>
              <a:t>1.	Pure Rationality Model :</a:t>
            </a:r>
            <a:endParaRPr lang="en-US" dirty="0" smtClean="0">
              <a:solidFill>
                <a:srgbClr val="FF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Didasarkan</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rasionalitas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b="1" dirty="0" smtClean="0">
                <a:solidFill>
                  <a:srgbClr val="FFC000"/>
                </a:solidFill>
                <a:latin typeface="Times New Roman" pitchFamily="18" charset="0"/>
                <a:cs typeface="Times New Roman" pitchFamily="18" charset="0"/>
              </a:rPr>
              <a:t>2.	Economically Rational Model :</a:t>
            </a:r>
            <a:endParaRPr lang="en-US" dirty="0" smtClean="0">
              <a:solidFill>
                <a:srgbClr val="FFC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Penekanan</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efesiensi</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ekonomis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b="1" dirty="0" smtClean="0">
                <a:solidFill>
                  <a:srgbClr val="FFFF00"/>
                </a:solidFill>
                <a:latin typeface="Times New Roman" pitchFamily="18" charset="0"/>
                <a:cs typeface="Times New Roman" pitchFamily="18" charset="0"/>
              </a:rPr>
              <a:t>3.	Sequential-Decision Model :</a:t>
            </a:r>
            <a:endParaRPr lang="en-US" dirty="0" smtClean="0">
              <a:solidFill>
                <a:srgbClr val="FFFF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eksperimen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penentuan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tercapai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paling </a:t>
            </a:r>
            <a:r>
              <a:rPr lang="en-US" dirty="0" err="1" smtClean="0">
                <a:latin typeface="Times New Roman" pitchFamily="18" charset="0"/>
                <a:cs typeface="Times New Roman" pitchFamily="18" charset="0"/>
              </a:rPr>
              <a:t>efektif</a:t>
            </a:r>
            <a:r>
              <a:rPr lang="en-US" dirty="0" smtClean="0">
                <a:latin typeface="Times New Roman" pitchFamily="18" charset="0"/>
                <a:cs typeface="Times New Roman" pitchFamily="18" charset="0"/>
              </a:rPr>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31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62500" lnSpcReduction="20000"/>
          </a:bodyPr>
          <a:lstStyle/>
          <a:p>
            <a:pPr>
              <a:buNone/>
            </a:pPr>
            <a:r>
              <a:rPr lang="en-US" b="1" dirty="0" smtClean="0">
                <a:solidFill>
                  <a:srgbClr val="00B050"/>
                </a:solidFill>
              </a:rPr>
              <a:t>4.	</a:t>
            </a:r>
            <a:r>
              <a:rPr lang="en-US" b="1" dirty="0" smtClean="0">
                <a:solidFill>
                  <a:srgbClr val="FF0000"/>
                </a:solidFill>
              </a:rPr>
              <a:t>Incremental Model :</a:t>
            </a:r>
            <a:endParaRPr lang="en-US" dirty="0" smtClean="0">
              <a:solidFill>
                <a:srgbClr val="FF0000"/>
              </a:solidFill>
            </a:endParaRPr>
          </a:p>
          <a:p>
            <a:pPr>
              <a:buNone/>
            </a:pPr>
            <a:r>
              <a:rPr lang="en-US" dirty="0" smtClean="0">
                <a:solidFill>
                  <a:srgbClr val="FF0000"/>
                </a:solidFill>
              </a:rPr>
              <a:t> </a:t>
            </a:r>
          </a:p>
          <a:p>
            <a:pPr>
              <a:buNone/>
            </a:pPr>
            <a:r>
              <a:rPr lang="en-US" dirty="0" smtClean="0"/>
              <a:t>       Charles </a:t>
            </a:r>
            <a:r>
              <a:rPr lang="en-US" dirty="0" err="1" smtClean="0"/>
              <a:t>Lindblom</a:t>
            </a:r>
            <a:r>
              <a:rPr lang="en-US" dirty="0" smtClean="0"/>
              <a:t>: </a:t>
            </a:r>
            <a:r>
              <a:rPr lang="en-US" i="1" dirty="0" smtClean="0"/>
              <a:t>Science Of Muddling Through, </a:t>
            </a:r>
            <a:r>
              <a:rPr lang="en-US" dirty="0" err="1" smtClean="0"/>
              <a:t>keputusan</a:t>
            </a:r>
            <a:endParaRPr lang="en-US" dirty="0" smtClean="0"/>
          </a:p>
          <a:p>
            <a:pPr>
              <a:buNone/>
            </a:pPr>
            <a:r>
              <a:rPr lang="en-US" dirty="0" smtClean="0"/>
              <a:t>       </a:t>
            </a:r>
            <a:r>
              <a:rPr lang="en-US" dirty="0" err="1" smtClean="0"/>
              <a:t>berubah</a:t>
            </a:r>
            <a:r>
              <a:rPr lang="en-US" dirty="0" smtClean="0"/>
              <a:t> </a:t>
            </a:r>
            <a:r>
              <a:rPr lang="en-US" dirty="0" err="1" smtClean="0"/>
              <a:t>sedikit</a:t>
            </a:r>
            <a:r>
              <a:rPr lang="en-US" dirty="0" smtClean="0"/>
              <a:t> </a:t>
            </a:r>
            <a:r>
              <a:rPr lang="en-US" dirty="0" err="1" smtClean="0"/>
              <a:t>demi</a:t>
            </a:r>
            <a:r>
              <a:rPr lang="en-US" dirty="0" smtClean="0"/>
              <a:t> </a:t>
            </a:r>
            <a:r>
              <a:rPr lang="en-US" dirty="0" err="1" smtClean="0"/>
              <a:t>sedikit</a:t>
            </a:r>
            <a:r>
              <a:rPr lang="en-US" dirty="0" smtClean="0"/>
              <a:t>.</a:t>
            </a:r>
          </a:p>
          <a:p>
            <a:pPr>
              <a:buNone/>
            </a:pPr>
            <a:r>
              <a:rPr lang="en-US" dirty="0" smtClean="0"/>
              <a:t> </a:t>
            </a:r>
          </a:p>
          <a:p>
            <a:pPr>
              <a:buNone/>
            </a:pPr>
            <a:r>
              <a:rPr lang="en-US" b="1" dirty="0" smtClean="0">
                <a:solidFill>
                  <a:srgbClr val="0070C0"/>
                </a:solidFill>
              </a:rPr>
              <a:t>5.	Satisfying Model :</a:t>
            </a:r>
            <a:endParaRPr lang="en-US" dirty="0" smtClean="0">
              <a:solidFill>
                <a:srgbClr val="0070C0"/>
              </a:solidFill>
            </a:endParaRPr>
          </a:p>
          <a:p>
            <a:pPr>
              <a:buNone/>
            </a:pPr>
            <a:r>
              <a:rPr lang="en-US" dirty="0" smtClean="0">
                <a:solidFill>
                  <a:srgbClr val="0070C0"/>
                </a:solidFill>
              </a:rPr>
              <a:t> </a:t>
            </a:r>
          </a:p>
          <a:p>
            <a:pPr>
              <a:buNone/>
            </a:pPr>
            <a:r>
              <a:rPr lang="en-US" dirty="0" smtClean="0"/>
              <a:t>        Herbert Simon: </a:t>
            </a:r>
            <a:r>
              <a:rPr lang="en-US" i="1" dirty="0" smtClean="0"/>
              <a:t>Bounded Rationality</a:t>
            </a:r>
            <a:r>
              <a:rPr lang="en-US" dirty="0" smtClean="0"/>
              <a:t>, </a:t>
            </a:r>
            <a:r>
              <a:rPr lang="en-US" dirty="0" err="1" smtClean="0"/>
              <a:t>keputusan</a:t>
            </a:r>
            <a:r>
              <a:rPr lang="en-US" dirty="0" smtClean="0"/>
              <a:t> pd </a:t>
            </a:r>
            <a:r>
              <a:rPr lang="en-US" dirty="0" err="1" smtClean="0"/>
              <a:t>alternatif</a:t>
            </a:r>
            <a:endParaRPr lang="en-US" dirty="0" smtClean="0"/>
          </a:p>
          <a:p>
            <a:pPr>
              <a:buNone/>
            </a:pPr>
            <a:r>
              <a:rPr lang="en-US" dirty="0" smtClean="0"/>
              <a:t>        </a:t>
            </a:r>
            <a:r>
              <a:rPr lang="en-US" dirty="0" err="1" smtClean="0"/>
              <a:t>pertama</a:t>
            </a:r>
            <a:r>
              <a:rPr lang="en-US" dirty="0" smtClean="0"/>
              <a:t> </a:t>
            </a:r>
            <a:r>
              <a:rPr lang="en-US" dirty="0" err="1" smtClean="0"/>
              <a:t>yg</a:t>
            </a:r>
            <a:r>
              <a:rPr lang="en-US" dirty="0" smtClean="0"/>
              <a:t> paling “</a:t>
            </a:r>
            <a:r>
              <a:rPr lang="en-US" dirty="0" err="1" smtClean="0"/>
              <a:t>memuaskan</a:t>
            </a:r>
            <a:r>
              <a:rPr lang="en-US" dirty="0" smtClean="0"/>
              <a:t>”.</a:t>
            </a:r>
          </a:p>
          <a:p>
            <a:pPr>
              <a:buNone/>
            </a:pPr>
            <a:r>
              <a:rPr lang="en-US" dirty="0" smtClean="0"/>
              <a:t> </a:t>
            </a:r>
          </a:p>
          <a:p>
            <a:pPr>
              <a:buNone/>
            </a:pPr>
            <a:r>
              <a:rPr lang="en-US" dirty="0" smtClean="0">
                <a:solidFill>
                  <a:srgbClr val="002060"/>
                </a:solidFill>
              </a:rPr>
              <a:t> </a:t>
            </a:r>
            <a:r>
              <a:rPr lang="en-US" b="1" dirty="0" smtClean="0">
                <a:solidFill>
                  <a:srgbClr val="002060"/>
                </a:solidFill>
              </a:rPr>
              <a:t>6.	Extra-Rational Model :</a:t>
            </a:r>
            <a:endParaRPr lang="en-US" dirty="0" smtClean="0">
              <a:solidFill>
                <a:srgbClr val="002060"/>
              </a:solidFill>
            </a:endParaRPr>
          </a:p>
          <a:p>
            <a:pPr>
              <a:buNone/>
            </a:pPr>
            <a:r>
              <a:rPr lang="en-US" dirty="0" smtClean="0">
                <a:solidFill>
                  <a:srgbClr val="002060"/>
                </a:solidFill>
              </a:rPr>
              <a:t> </a:t>
            </a:r>
          </a:p>
          <a:p>
            <a:pPr>
              <a:buNone/>
            </a:pPr>
            <a:r>
              <a:rPr lang="en-US" dirty="0" smtClean="0"/>
              <a:t>        Paling </a:t>
            </a:r>
            <a:r>
              <a:rPr lang="en-US" dirty="0" err="1" smtClean="0"/>
              <a:t>rasional</a:t>
            </a:r>
            <a:r>
              <a:rPr lang="en-US" dirty="0" smtClean="0"/>
              <a:t>, paling optimal.</a:t>
            </a:r>
          </a:p>
          <a:p>
            <a:pPr>
              <a:buNone/>
            </a:pPr>
            <a:r>
              <a:rPr lang="en-US" dirty="0" smtClean="0"/>
              <a:t> </a:t>
            </a:r>
          </a:p>
          <a:p>
            <a:pPr>
              <a:buNone/>
            </a:pPr>
            <a:r>
              <a:rPr lang="en-US" b="1" dirty="0" smtClean="0">
                <a:solidFill>
                  <a:srgbClr val="7030A0"/>
                </a:solidFill>
              </a:rPr>
              <a:t>7.	</a:t>
            </a:r>
            <a:r>
              <a:rPr lang="en-US" b="1" dirty="0" smtClean="0">
                <a:solidFill>
                  <a:srgbClr val="FF0000"/>
                </a:solidFill>
              </a:rPr>
              <a:t>Optimal Model :</a:t>
            </a:r>
            <a:endParaRPr lang="en-US" dirty="0" smtClean="0">
              <a:solidFill>
                <a:srgbClr val="FF0000"/>
              </a:solidFill>
            </a:endParaRPr>
          </a:p>
          <a:p>
            <a:pPr>
              <a:buNone/>
            </a:pPr>
            <a:r>
              <a:rPr lang="en-US" dirty="0" smtClean="0">
                <a:solidFill>
                  <a:srgbClr val="7030A0"/>
                </a:solidFill>
              </a:rPr>
              <a:t> </a:t>
            </a:r>
          </a:p>
          <a:p>
            <a:pPr>
              <a:buNone/>
            </a:pPr>
            <a:r>
              <a:rPr lang="en-US" dirty="0" smtClean="0"/>
              <a:t>        Model </a:t>
            </a:r>
            <a:r>
              <a:rPr lang="en-US" dirty="0" err="1" smtClean="0"/>
              <a:t>integratif</a:t>
            </a:r>
            <a:r>
              <a:rPr lang="en-US" dirty="0" smtClean="0"/>
              <a:t> à </a:t>
            </a:r>
            <a:r>
              <a:rPr lang="en-US" dirty="0" err="1" smtClean="0"/>
              <a:t>identifikasi</a:t>
            </a:r>
            <a:r>
              <a:rPr lang="en-US" dirty="0" smtClean="0"/>
              <a:t> </a:t>
            </a:r>
            <a:r>
              <a:rPr lang="en-US" dirty="0" err="1" smtClean="0"/>
              <a:t>nilai-nilai</a:t>
            </a:r>
            <a:r>
              <a:rPr lang="en-US" dirty="0" smtClean="0"/>
              <a:t>, </a:t>
            </a:r>
            <a:r>
              <a:rPr lang="en-US" dirty="0" err="1" smtClean="0"/>
              <a:t>kegunaan</a:t>
            </a:r>
            <a:r>
              <a:rPr lang="en-US" dirty="0" smtClean="0"/>
              <a:t> </a:t>
            </a:r>
            <a:r>
              <a:rPr lang="en-US" dirty="0" err="1" smtClean="0"/>
              <a:t>praktis</a:t>
            </a:r>
            <a:r>
              <a:rPr lang="en-US" dirty="0" smtClean="0"/>
              <a:t>, dg    </a:t>
            </a:r>
            <a:r>
              <a:rPr lang="en-US" dirty="0" err="1" smtClean="0"/>
              <a:t>memperhatikan</a:t>
            </a:r>
            <a:r>
              <a:rPr lang="en-US" dirty="0" smtClean="0"/>
              <a:t> </a:t>
            </a:r>
            <a:r>
              <a:rPr lang="en-US" dirty="0" err="1" smtClean="0"/>
              <a:t>alokasi</a:t>
            </a:r>
            <a:r>
              <a:rPr lang="en-US" dirty="0" smtClean="0"/>
              <a:t> </a:t>
            </a:r>
            <a:r>
              <a:rPr lang="en-US" dirty="0" err="1" smtClean="0"/>
              <a:t>sumber-sumber</a:t>
            </a:r>
            <a:r>
              <a:rPr lang="en-US" dirty="0" smtClean="0"/>
              <a:t>, </a:t>
            </a:r>
            <a:r>
              <a:rPr lang="en-US" dirty="0" err="1" smtClean="0"/>
              <a:t>penentuan</a:t>
            </a:r>
            <a:r>
              <a:rPr lang="en-US" dirty="0" smtClean="0"/>
              <a:t> </a:t>
            </a:r>
            <a:r>
              <a:rPr lang="en-US" dirty="0" err="1" smtClean="0"/>
              <a:t>tujuan</a:t>
            </a:r>
            <a:r>
              <a:rPr lang="en-US" dirty="0" smtClean="0"/>
              <a:t> </a:t>
            </a:r>
            <a:r>
              <a:rPr lang="en-US" dirty="0" err="1" smtClean="0"/>
              <a:t>yg</a:t>
            </a:r>
            <a:r>
              <a:rPr lang="en-US" dirty="0" smtClean="0"/>
              <a:t> </a:t>
            </a:r>
            <a:r>
              <a:rPr lang="en-US" dirty="0" err="1" smtClean="0"/>
              <a:t>akan</a:t>
            </a:r>
            <a:r>
              <a:rPr lang="en-US" dirty="0" smtClean="0"/>
              <a:t> </a:t>
            </a:r>
            <a:r>
              <a:rPr lang="en-US" dirty="0" err="1" smtClean="0"/>
              <a:t>dicapai</a:t>
            </a:r>
            <a:r>
              <a:rPr lang="en-US" dirty="0" smtClean="0"/>
              <a:t>, </a:t>
            </a:r>
            <a:r>
              <a:rPr lang="en-US" dirty="0" err="1" smtClean="0"/>
              <a:t>pemilihan</a:t>
            </a:r>
            <a:r>
              <a:rPr lang="en-US" dirty="0" smtClean="0"/>
              <a:t> </a:t>
            </a:r>
            <a:r>
              <a:rPr lang="en-US" dirty="0" err="1" smtClean="0"/>
              <a:t>alternatif</a:t>
            </a:r>
            <a:r>
              <a:rPr lang="en-US" dirty="0" smtClean="0"/>
              <a:t> program, </a:t>
            </a:r>
            <a:r>
              <a:rPr lang="en-US" dirty="0" err="1" smtClean="0"/>
              <a:t>peramalan</a:t>
            </a:r>
            <a:r>
              <a:rPr lang="en-US" dirty="0" smtClean="0"/>
              <a:t> </a:t>
            </a:r>
            <a:r>
              <a:rPr lang="en-US" dirty="0" err="1" smtClean="0"/>
              <a:t>hasil</a:t>
            </a:r>
            <a:r>
              <a:rPr lang="en-US" dirty="0" smtClean="0"/>
              <a:t> &amp; </a:t>
            </a:r>
            <a:r>
              <a:rPr lang="en-US" dirty="0" err="1" smtClean="0"/>
              <a:t>pengevaluasian</a:t>
            </a:r>
            <a:r>
              <a:rPr lang="en-US" dirty="0" smtClean="0"/>
              <a:t> </a:t>
            </a:r>
            <a:r>
              <a:rPr lang="en-US" dirty="0" err="1" smtClean="0"/>
              <a:t>alternatif</a:t>
            </a:r>
            <a:r>
              <a:rPr lang="en-US" dirty="0" smtClean="0"/>
              <a:t> </a:t>
            </a:r>
            <a:r>
              <a:rPr lang="en-US" dirty="0" err="1" smtClean="0"/>
              <a:t>terbaik</a:t>
            </a:r>
            <a:r>
              <a:rPr lang="en-US"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32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3600" b="1" dirty="0" smtClean="0"/>
              <a:t>KATEGORI MODEL KEBIJAKAN</a:t>
            </a:r>
            <a:r>
              <a:rPr lang="en-US" sz="3600" dirty="0" smtClean="0"/>
              <a:t/>
            </a:r>
            <a:br>
              <a:rPr lang="en-US" sz="3600" dirty="0" smtClean="0"/>
            </a:br>
            <a:r>
              <a:rPr lang="en-US" sz="3600" b="1" dirty="0" smtClean="0"/>
              <a:t>(E.S.	</a:t>
            </a:r>
            <a:r>
              <a:rPr lang="en-US" sz="3600" b="1" dirty="0" err="1" smtClean="0"/>
              <a:t>Quade</a:t>
            </a:r>
            <a:r>
              <a:rPr lang="en-US" sz="3600" b="1"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Model </a:t>
            </a:r>
            <a:r>
              <a:rPr lang="en-US" dirty="0" err="1" smtClean="0"/>
              <a:t>Analitik</a:t>
            </a:r>
            <a:r>
              <a:rPr lang="en-US" dirty="0" smtClean="0"/>
              <a:t>: </a:t>
            </a:r>
            <a:r>
              <a:rPr lang="en-US" dirty="0" err="1" smtClean="0"/>
              <a:t>utk</a:t>
            </a:r>
            <a:r>
              <a:rPr lang="en-US" dirty="0" smtClean="0"/>
              <a:t> </a:t>
            </a:r>
            <a:r>
              <a:rPr lang="en-US" dirty="0" err="1" smtClean="0"/>
              <a:t>situasi</a:t>
            </a:r>
            <a:r>
              <a:rPr lang="en-US" dirty="0" smtClean="0"/>
              <a:t> </a:t>
            </a:r>
            <a:r>
              <a:rPr lang="en-US" dirty="0" err="1" smtClean="0"/>
              <a:t>yg</a:t>
            </a:r>
            <a:r>
              <a:rPr lang="en-US" dirty="0" smtClean="0"/>
              <a:t> </a:t>
            </a:r>
            <a:r>
              <a:rPr lang="en-US" dirty="0" err="1" smtClean="0"/>
              <a:t>kompleks</a:t>
            </a:r>
            <a:r>
              <a:rPr lang="en-US" dirty="0" smtClean="0"/>
              <a:t>, </a:t>
            </a:r>
            <a:r>
              <a:rPr lang="en-US" dirty="0" err="1" smtClean="0"/>
              <a:t>digunakan</a:t>
            </a:r>
            <a:endParaRPr lang="en-US" dirty="0" smtClean="0"/>
          </a:p>
          <a:p>
            <a:pPr>
              <a:buNone/>
            </a:pPr>
            <a:r>
              <a:rPr lang="en-US" dirty="0" smtClean="0"/>
              <a:t>      </a:t>
            </a:r>
            <a:r>
              <a:rPr lang="en-US" dirty="0" err="1" smtClean="0"/>
              <a:t>dlm</a:t>
            </a:r>
            <a:r>
              <a:rPr lang="en-US" dirty="0" smtClean="0"/>
              <a:t> </a:t>
            </a:r>
            <a:r>
              <a:rPr lang="en-US" dirty="0" err="1" smtClean="0"/>
              <a:t>riset</a:t>
            </a:r>
            <a:r>
              <a:rPr lang="en-US" dirty="0" smtClean="0"/>
              <a:t> </a:t>
            </a:r>
            <a:r>
              <a:rPr lang="en-US" dirty="0" err="1" smtClean="0"/>
              <a:t>operasi</a:t>
            </a:r>
            <a:endParaRPr lang="en-US" dirty="0" smtClean="0"/>
          </a:p>
          <a:p>
            <a:pPr>
              <a:buNone/>
            </a:pPr>
            <a:endParaRPr lang="en-US" dirty="0" smtClean="0"/>
          </a:p>
          <a:p>
            <a:r>
              <a:rPr lang="en-US" dirty="0" smtClean="0"/>
              <a:t>Model </a:t>
            </a:r>
            <a:r>
              <a:rPr lang="en-US" dirty="0" err="1" smtClean="0"/>
              <a:t>Simulasi</a:t>
            </a:r>
            <a:r>
              <a:rPr lang="en-US" dirty="0" smtClean="0"/>
              <a:t>: </a:t>
            </a:r>
            <a:r>
              <a:rPr lang="en-US" dirty="0" err="1" smtClean="0"/>
              <a:t>bentuk</a:t>
            </a:r>
            <a:r>
              <a:rPr lang="en-US" dirty="0" smtClean="0"/>
              <a:t> </a:t>
            </a:r>
            <a:r>
              <a:rPr lang="en-US" dirty="0" err="1" smtClean="0"/>
              <a:t>eksperimen</a:t>
            </a:r>
            <a:r>
              <a:rPr lang="en-US" dirty="0" smtClean="0"/>
              <a:t> </a:t>
            </a:r>
            <a:r>
              <a:rPr lang="en-US" dirty="0" err="1" smtClean="0"/>
              <a:t>semu</a:t>
            </a:r>
            <a:r>
              <a:rPr lang="en-US" dirty="0" smtClean="0"/>
              <a:t>, model</a:t>
            </a:r>
          </a:p>
          <a:p>
            <a:pPr>
              <a:buNone/>
            </a:pPr>
            <a:r>
              <a:rPr lang="en-US" dirty="0" smtClean="0"/>
              <a:t>      analog, </a:t>
            </a:r>
            <a:r>
              <a:rPr lang="en-US" dirty="0" err="1" smtClean="0"/>
              <a:t>penggunaan</a:t>
            </a:r>
            <a:r>
              <a:rPr lang="en-US" dirty="0" smtClean="0"/>
              <a:t> </a:t>
            </a:r>
            <a:r>
              <a:rPr lang="en-US" dirty="0" err="1" smtClean="0"/>
              <a:t>komputer</a:t>
            </a:r>
            <a:endParaRPr lang="en-US" dirty="0" smtClean="0"/>
          </a:p>
          <a:p>
            <a:pPr>
              <a:buNone/>
            </a:pPr>
            <a:r>
              <a:rPr lang="en-US" dirty="0" smtClean="0"/>
              <a:t>  </a:t>
            </a:r>
          </a:p>
          <a:p>
            <a:r>
              <a:rPr lang="en-US" dirty="0" smtClean="0"/>
              <a:t>Model </a:t>
            </a:r>
            <a:r>
              <a:rPr lang="en-US" dirty="0" err="1" smtClean="0"/>
              <a:t>Permainan</a:t>
            </a:r>
            <a:r>
              <a:rPr lang="en-US" dirty="0" smtClean="0"/>
              <a:t>: </a:t>
            </a:r>
            <a:r>
              <a:rPr lang="en-US" dirty="0" err="1" smtClean="0"/>
              <a:t>manusia</a:t>
            </a:r>
            <a:r>
              <a:rPr lang="en-US" dirty="0" smtClean="0"/>
              <a:t> </a:t>
            </a:r>
            <a:r>
              <a:rPr lang="en-US" dirty="0" err="1" smtClean="0"/>
              <a:t>terlibat</a:t>
            </a:r>
            <a:r>
              <a:rPr lang="en-US" dirty="0" smtClean="0"/>
              <a:t> </a:t>
            </a:r>
            <a:r>
              <a:rPr lang="en-US" dirty="0" err="1" smtClean="0"/>
              <a:t>langsung</a:t>
            </a:r>
            <a:r>
              <a:rPr lang="en-US" dirty="0" smtClean="0"/>
              <a:t>, </a:t>
            </a:r>
            <a:r>
              <a:rPr lang="en-US" dirty="0" err="1" smtClean="0"/>
              <a:t>permainan</a:t>
            </a:r>
            <a:r>
              <a:rPr lang="en-US" dirty="0" smtClean="0"/>
              <a:t> </a:t>
            </a:r>
            <a:r>
              <a:rPr lang="en-US" dirty="0" err="1" smtClean="0"/>
              <a:t>perang-perangan</a:t>
            </a:r>
            <a:r>
              <a:rPr lang="en-US" dirty="0" smtClean="0"/>
              <a:t>, </a:t>
            </a:r>
            <a:r>
              <a:rPr lang="en-US" dirty="0" err="1" smtClean="0"/>
              <a:t>keterlibatan</a:t>
            </a:r>
            <a:r>
              <a:rPr lang="en-US" dirty="0" smtClean="0"/>
              <a:t> </a:t>
            </a:r>
            <a:r>
              <a:rPr lang="en-US" dirty="0" err="1" smtClean="0"/>
              <a:t>simultan</a:t>
            </a:r>
            <a:endParaRPr lang="en-US" dirty="0" smtClean="0"/>
          </a:p>
          <a:p>
            <a:pPr>
              <a:buNone/>
            </a:pPr>
            <a:r>
              <a:rPr lang="en-US" dirty="0" smtClean="0"/>
              <a:t>  </a:t>
            </a:r>
          </a:p>
          <a:p>
            <a:r>
              <a:rPr lang="en-US" dirty="0" smtClean="0"/>
              <a:t>Model </a:t>
            </a:r>
            <a:r>
              <a:rPr lang="en-US" dirty="0" err="1" smtClean="0"/>
              <a:t>Penilaian</a:t>
            </a:r>
            <a:r>
              <a:rPr lang="en-US" dirty="0" smtClean="0"/>
              <a:t>: </a:t>
            </a:r>
            <a:r>
              <a:rPr lang="en-US" dirty="0" err="1" smtClean="0"/>
              <a:t>tidak</a:t>
            </a:r>
            <a:r>
              <a:rPr lang="en-US" dirty="0" smtClean="0"/>
              <a:t> </a:t>
            </a:r>
            <a:r>
              <a:rPr lang="en-US" dirty="0" err="1" smtClean="0"/>
              <a:t>eksplisit</a:t>
            </a:r>
            <a:r>
              <a:rPr lang="en-US" dirty="0" smtClean="0"/>
              <a:t> (</a:t>
            </a:r>
            <a:r>
              <a:rPr lang="en-US" dirty="0" err="1" smtClean="0"/>
              <a:t>ekspresi</a:t>
            </a:r>
            <a:r>
              <a:rPr lang="en-US" dirty="0" smtClean="0"/>
              <a:t> verbal, </a:t>
            </a:r>
            <a:r>
              <a:rPr lang="en-US" dirty="0" err="1" smtClean="0"/>
              <a:t>berbentuk</a:t>
            </a:r>
            <a:r>
              <a:rPr lang="en-US" dirty="0" smtClean="0"/>
              <a:t> </a:t>
            </a:r>
            <a:r>
              <a:rPr lang="en-US" dirty="0" err="1" smtClean="0"/>
              <a:t>analogi</a:t>
            </a:r>
            <a:r>
              <a:rPr lang="en-US" dirty="0" smtClean="0"/>
              <a:t>), </a:t>
            </a:r>
            <a:r>
              <a:rPr lang="en-US" dirty="0" err="1" smtClean="0"/>
              <a:t>banyak</a:t>
            </a:r>
            <a:r>
              <a:rPr lang="en-US" dirty="0" smtClean="0"/>
              <a:t> </a:t>
            </a:r>
            <a:r>
              <a:rPr lang="en-US" dirty="0" err="1" smtClean="0"/>
              <a:t>dlm</a:t>
            </a:r>
            <a:r>
              <a:rPr lang="en-US" dirty="0" smtClean="0"/>
              <a:t> </a:t>
            </a:r>
            <a:r>
              <a:rPr lang="en-US" dirty="0" err="1" smtClean="0"/>
              <a:t>pikiran</a:t>
            </a:r>
            <a:r>
              <a:rPr lang="en-US" dirty="0" smtClean="0"/>
              <a:t>, model mental, </a:t>
            </a:r>
            <a:r>
              <a:rPr lang="en-US" dirty="0" err="1" smtClean="0"/>
              <a:t>misalnya</a:t>
            </a:r>
            <a:r>
              <a:rPr lang="en-US" dirty="0" smtClean="0"/>
              <a:t>: </a:t>
            </a:r>
            <a:r>
              <a:rPr lang="en-US" dirty="0" err="1" smtClean="0"/>
              <a:t>karakteristik</a:t>
            </a:r>
            <a:r>
              <a:rPr lang="en-US" dirty="0" smtClean="0"/>
              <a:t> </a:t>
            </a:r>
            <a:r>
              <a:rPr lang="en-US" dirty="0" err="1" smtClean="0"/>
              <a:t>organisasi</a:t>
            </a:r>
            <a:endParaRPr lang="en-US" dirty="0" smtClean="0"/>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33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sz="3600" b="1" dirty="0" smtClean="0"/>
              <a:t>TIPE MODEL KEBIJAKAN</a:t>
            </a:r>
            <a:r>
              <a:rPr lang="en-US" sz="3600" dirty="0" smtClean="0"/>
              <a:t/>
            </a:r>
            <a:br>
              <a:rPr lang="en-US" sz="3600" dirty="0" smtClean="0"/>
            </a:br>
            <a:r>
              <a:rPr lang="en-US" sz="2700" b="1" dirty="0" smtClean="0"/>
              <a:t>(W.N. Dunn)</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791200"/>
          </a:xfrm>
        </p:spPr>
        <p:txBody>
          <a:bodyPr>
            <a:normAutofit fontScale="77500" lnSpcReduction="20000"/>
          </a:bodyPr>
          <a:lstStyle/>
          <a:p>
            <a:r>
              <a:rPr lang="en-US" b="1" dirty="0" smtClean="0">
                <a:solidFill>
                  <a:srgbClr val="FF0000"/>
                </a:solidFill>
              </a:rPr>
              <a:t>Model </a:t>
            </a:r>
            <a:r>
              <a:rPr lang="en-US" b="1" dirty="0" err="1" smtClean="0">
                <a:solidFill>
                  <a:srgbClr val="FF0000"/>
                </a:solidFill>
              </a:rPr>
              <a:t>Deskriptif</a:t>
            </a:r>
            <a:r>
              <a:rPr lang="en-US" dirty="0" smtClean="0">
                <a:solidFill>
                  <a:srgbClr val="FF0000"/>
                </a:solidFill>
              </a:rPr>
              <a:t>:</a:t>
            </a:r>
            <a:r>
              <a:rPr lang="en-US" dirty="0" smtClean="0"/>
              <a:t> </a:t>
            </a:r>
            <a:r>
              <a:rPr lang="en-US" dirty="0" err="1" smtClean="0"/>
              <a:t>menjelaskan</a:t>
            </a:r>
            <a:r>
              <a:rPr lang="en-US" dirty="0" smtClean="0"/>
              <a:t>/</a:t>
            </a:r>
            <a:r>
              <a:rPr lang="en-US" dirty="0" err="1" smtClean="0"/>
              <a:t>memprediksi</a:t>
            </a:r>
            <a:r>
              <a:rPr lang="en-US" dirty="0" smtClean="0"/>
              <a:t> </a:t>
            </a:r>
            <a:r>
              <a:rPr lang="en-US" dirty="0" err="1" smtClean="0"/>
              <a:t>sebab</a:t>
            </a:r>
            <a:r>
              <a:rPr lang="en-US" dirty="0" smtClean="0"/>
              <a:t> &amp;</a:t>
            </a:r>
          </a:p>
          <a:p>
            <a:pPr>
              <a:buNone/>
            </a:pPr>
            <a:r>
              <a:rPr lang="en-US" dirty="0" smtClean="0"/>
              <a:t>       </a:t>
            </a:r>
            <a:r>
              <a:rPr lang="en-US" dirty="0" err="1" smtClean="0"/>
              <a:t>konsekuensi</a:t>
            </a:r>
            <a:r>
              <a:rPr lang="en-US" dirty="0" smtClean="0"/>
              <a:t> </a:t>
            </a:r>
            <a:r>
              <a:rPr lang="en-US" dirty="0" err="1" smtClean="0"/>
              <a:t>pilihan</a:t>
            </a:r>
            <a:r>
              <a:rPr lang="en-US" dirty="0" smtClean="0"/>
              <a:t> </a:t>
            </a:r>
            <a:r>
              <a:rPr lang="en-US" dirty="0" err="1" smtClean="0"/>
              <a:t>kbjk</a:t>
            </a:r>
            <a:r>
              <a:rPr lang="en-US" dirty="0" smtClean="0"/>
              <a:t>, </a:t>
            </a:r>
            <a:r>
              <a:rPr lang="en-US" dirty="0" err="1" smtClean="0"/>
              <a:t>contoh</a:t>
            </a:r>
            <a:r>
              <a:rPr lang="en-US" dirty="0" smtClean="0"/>
              <a:t>: model </a:t>
            </a:r>
            <a:r>
              <a:rPr lang="en-US" dirty="0" err="1" smtClean="0"/>
              <a:t>indikator</a:t>
            </a:r>
            <a:r>
              <a:rPr lang="en-US" dirty="0" smtClean="0"/>
              <a:t> </a:t>
            </a:r>
            <a:r>
              <a:rPr lang="en-US" dirty="0" err="1" smtClean="0"/>
              <a:t>sosial</a:t>
            </a:r>
            <a:endParaRPr lang="en-US" dirty="0" smtClean="0"/>
          </a:p>
          <a:p>
            <a:endParaRPr lang="en-US" dirty="0" smtClean="0"/>
          </a:p>
          <a:p>
            <a:pPr>
              <a:buNone/>
            </a:pPr>
            <a:r>
              <a:rPr lang="en-US" dirty="0" smtClean="0"/>
              <a:t> </a:t>
            </a:r>
          </a:p>
          <a:p>
            <a:r>
              <a:rPr lang="en-US" b="1" dirty="0" smtClean="0">
                <a:solidFill>
                  <a:srgbClr val="FFC000"/>
                </a:solidFill>
              </a:rPr>
              <a:t>Model </a:t>
            </a:r>
            <a:r>
              <a:rPr lang="en-US" b="1" dirty="0" err="1" smtClean="0">
                <a:solidFill>
                  <a:srgbClr val="FFC000"/>
                </a:solidFill>
              </a:rPr>
              <a:t>Normatif</a:t>
            </a:r>
            <a:r>
              <a:rPr lang="en-US" dirty="0" smtClean="0"/>
              <a:t>: </a:t>
            </a:r>
            <a:r>
              <a:rPr lang="en-US" dirty="0" err="1" smtClean="0"/>
              <a:t>menjelaskan</a:t>
            </a:r>
            <a:r>
              <a:rPr lang="en-US" dirty="0" smtClean="0"/>
              <a:t>, </a:t>
            </a:r>
            <a:r>
              <a:rPr lang="en-US" dirty="0" err="1" smtClean="0"/>
              <a:t>memprediksi</a:t>
            </a:r>
            <a:r>
              <a:rPr lang="en-US" dirty="0" smtClean="0"/>
              <a:t>, </a:t>
            </a:r>
            <a:r>
              <a:rPr lang="en-US" dirty="0" err="1" smtClean="0"/>
              <a:t>merekomendasi</a:t>
            </a:r>
            <a:r>
              <a:rPr lang="en-US" dirty="0" smtClean="0"/>
              <a:t> </a:t>
            </a:r>
            <a:r>
              <a:rPr lang="en-US" dirty="0" err="1" smtClean="0"/>
              <a:t>optimalisasi</a:t>
            </a:r>
            <a:r>
              <a:rPr lang="en-US" dirty="0" smtClean="0"/>
              <a:t> </a:t>
            </a:r>
            <a:r>
              <a:rPr lang="en-US" dirty="0" err="1" smtClean="0"/>
              <a:t>usaha</a:t>
            </a:r>
            <a:r>
              <a:rPr lang="en-US" dirty="0" smtClean="0"/>
              <a:t>, </a:t>
            </a:r>
            <a:r>
              <a:rPr lang="en-US" dirty="0" err="1" smtClean="0"/>
              <a:t>contoh</a:t>
            </a:r>
            <a:r>
              <a:rPr lang="en-US" dirty="0" smtClean="0"/>
              <a:t>: model </a:t>
            </a:r>
            <a:r>
              <a:rPr lang="en-US" dirty="0" err="1" smtClean="0"/>
              <a:t>antrian</a:t>
            </a:r>
            <a:r>
              <a:rPr lang="en-US" dirty="0" smtClean="0"/>
              <a:t>, model </a:t>
            </a:r>
            <a:r>
              <a:rPr lang="en-US" dirty="0" err="1" smtClean="0"/>
              <a:t>biaya-manfaat</a:t>
            </a:r>
            <a:r>
              <a:rPr lang="en-US" dirty="0" smtClean="0"/>
              <a:t>, </a:t>
            </a:r>
            <a:r>
              <a:rPr lang="en-US" dirty="0" err="1" smtClean="0"/>
              <a:t>dll</a:t>
            </a:r>
            <a:endParaRPr lang="en-US" dirty="0" smtClean="0"/>
          </a:p>
          <a:p>
            <a:pPr>
              <a:buNone/>
            </a:pPr>
            <a:r>
              <a:rPr lang="en-US" dirty="0" smtClean="0"/>
              <a:t> </a:t>
            </a:r>
          </a:p>
          <a:p>
            <a:pPr>
              <a:buNone/>
            </a:pPr>
            <a:r>
              <a:rPr lang="en-US" dirty="0" smtClean="0"/>
              <a:t>–	</a:t>
            </a:r>
            <a:r>
              <a:rPr lang="en-US" b="1" dirty="0" smtClean="0">
                <a:solidFill>
                  <a:srgbClr val="92D050"/>
                </a:solidFill>
              </a:rPr>
              <a:t>Model Verbal</a:t>
            </a:r>
            <a:r>
              <a:rPr lang="en-US" dirty="0" smtClean="0"/>
              <a:t>: </a:t>
            </a:r>
            <a:r>
              <a:rPr lang="en-US" dirty="0" err="1" smtClean="0"/>
              <a:t>ekspresi</a:t>
            </a:r>
            <a:r>
              <a:rPr lang="en-US" dirty="0" smtClean="0"/>
              <a:t> </a:t>
            </a:r>
            <a:r>
              <a:rPr lang="en-US" dirty="0" err="1" smtClean="0"/>
              <a:t>deskriptif</a:t>
            </a:r>
            <a:r>
              <a:rPr lang="en-US" dirty="0" smtClean="0"/>
              <a:t> &amp; </a:t>
            </a:r>
            <a:r>
              <a:rPr lang="en-US" dirty="0" err="1" smtClean="0"/>
              <a:t>normatif</a:t>
            </a:r>
            <a:r>
              <a:rPr lang="en-US" dirty="0" smtClean="0"/>
              <a:t>, </a:t>
            </a:r>
            <a:r>
              <a:rPr lang="en-US" dirty="0" err="1" smtClean="0"/>
              <a:t>berupa</a:t>
            </a:r>
            <a:r>
              <a:rPr lang="en-US" dirty="0" smtClean="0"/>
              <a:t>: verbal, </a:t>
            </a:r>
            <a:r>
              <a:rPr lang="en-US" dirty="0" err="1" smtClean="0"/>
              <a:t>simbol</a:t>
            </a:r>
            <a:r>
              <a:rPr lang="en-US" dirty="0" smtClean="0"/>
              <a:t>, &amp; </a:t>
            </a:r>
            <a:r>
              <a:rPr lang="en-US" dirty="0" err="1" smtClean="0"/>
              <a:t>prosedural</a:t>
            </a:r>
            <a:r>
              <a:rPr lang="en-US" dirty="0" smtClean="0"/>
              <a:t>; </a:t>
            </a:r>
            <a:r>
              <a:rPr lang="en-US" dirty="0" err="1" smtClean="0"/>
              <a:t>pakai</a:t>
            </a:r>
            <a:r>
              <a:rPr lang="en-US" dirty="0" smtClean="0"/>
              <a:t> </a:t>
            </a:r>
            <a:r>
              <a:rPr lang="en-US" dirty="0" err="1" smtClean="0"/>
              <a:t>bahasa</a:t>
            </a:r>
            <a:r>
              <a:rPr lang="en-US" dirty="0" smtClean="0"/>
              <a:t> sehari2, </a:t>
            </a:r>
            <a:r>
              <a:rPr lang="en-US" dirty="0" err="1" smtClean="0"/>
              <a:t>pakai</a:t>
            </a:r>
            <a:r>
              <a:rPr lang="en-US" dirty="0" smtClean="0"/>
              <a:t> </a:t>
            </a:r>
            <a:r>
              <a:rPr lang="en-US" dirty="0" err="1" smtClean="0"/>
              <a:t>nalar</a:t>
            </a:r>
            <a:r>
              <a:rPr lang="en-US" dirty="0" smtClean="0"/>
              <a:t> </a:t>
            </a:r>
            <a:r>
              <a:rPr lang="en-US" dirty="0" err="1" smtClean="0"/>
              <a:t>brp</a:t>
            </a:r>
            <a:r>
              <a:rPr lang="en-US" dirty="0" smtClean="0"/>
              <a:t> </a:t>
            </a:r>
            <a:r>
              <a:rPr lang="en-US" dirty="0" err="1" smtClean="0"/>
              <a:t>argumen</a:t>
            </a:r>
            <a:r>
              <a:rPr lang="en-US" dirty="0" smtClean="0"/>
              <a:t> </a:t>
            </a:r>
            <a:r>
              <a:rPr lang="en-US" dirty="0" err="1" smtClean="0"/>
              <a:t>nilai</a:t>
            </a:r>
            <a:endParaRPr lang="en-US" dirty="0" smtClean="0"/>
          </a:p>
          <a:p>
            <a:pPr>
              <a:buNone/>
            </a:pPr>
            <a:r>
              <a:rPr lang="en-US" dirty="0" smtClean="0"/>
              <a:t> </a:t>
            </a:r>
          </a:p>
          <a:p>
            <a:pPr>
              <a:buNone/>
            </a:pPr>
            <a:r>
              <a:rPr lang="en-US" dirty="0" smtClean="0"/>
              <a:t>–	</a:t>
            </a:r>
            <a:r>
              <a:rPr lang="en-US" b="1" dirty="0" smtClean="0">
                <a:solidFill>
                  <a:srgbClr val="00B050"/>
                </a:solidFill>
              </a:rPr>
              <a:t>Model </a:t>
            </a:r>
            <a:r>
              <a:rPr lang="en-US" b="1" dirty="0" err="1" smtClean="0">
                <a:solidFill>
                  <a:srgbClr val="00B050"/>
                </a:solidFill>
              </a:rPr>
              <a:t>Simbolis</a:t>
            </a:r>
            <a:r>
              <a:rPr lang="en-US" dirty="0" smtClean="0"/>
              <a:t>: </a:t>
            </a:r>
            <a:r>
              <a:rPr lang="en-US" dirty="0" err="1" smtClean="0"/>
              <a:t>pakai</a:t>
            </a:r>
            <a:r>
              <a:rPr lang="en-US" dirty="0" smtClean="0"/>
              <a:t> </a:t>
            </a:r>
            <a:r>
              <a:rPr lang="en-US" dirty="0" err="1" smtClean="0"/>
              <a:t>simbol</a:t>
            </a:r>
            <a:r>
              <a:rPr lang="en-US" dirty="0" smtClean="0"/>
              <a:t> </a:t>
            </a:r>
            <a:r>
              <a:rPr lang="en-US" dirty="0" err="1" smtClean="0"/>
              <a:t>matematis</a:t>
            </a:r>
            <a:r>
              <a:rPr lang="en-US" dirty="0" smtClean="0"/>
              <a:t> </a:t>
            </a:r>
            <a:r>
              <a:rPr lang="en-US" dirty="0" err="1" smtClean="0"/>
              <a:t>utk</a:t>
            </a:r>
            <a:r>
              <a:rPr lang="en-US" dirty="0" smtClean="0"/>
              <a:t> </a:t>
            </a:r>
            <a:r>
              <a:rPr lang="en-US" dirty="0" err="1" smtClean="0"/>
              <a:t>menerangkan</a:t>
            </a:r>
            <a:endParaRPr lang="en-US" dirty="0" smtClean="0"/>
          </a:p>
          <a:p>
            <a:pPr>
              <a:buNone/>
            </a:pPr>
            <a:r>
              <a:rPr lang="en-US" dirty="0" smtClean="0"/>
              <a:t>       </a:t>
            </a:r>
            <a:r>
              <a:rPr lang="en-US" dirty="0" err="1" smtClean="0"/>
              <a:t>hubungan</a:t>
            </a:r>
            <a:r>
              <a:rPr lang="en-US" dirty="0" smtClean="0"/>
              <a:t>, data </a:t>
            </a:r>
            <a:r>
              <a:rPr lang="en-US" dirty="0" err="1" smtClean="0"/>
              <a:t>aktual</a:t>
            </a:r>
            <a:r>
              <a:rPr lang="en-US" dirty="0" smtClean="0"/>
              <a:t>, </a:t>
            </a:r>
            <a:r>
              <a:rPr lang="en-US" dirty="0" err="1" smtClean="0"/>
              <a:t>contoh</a:t>
            </a:r>
            <a:r>
              <a:rPr lang="en-US" dirty="0" smtClean="0"/>
              <a:t>: Y=</a:t>
            </a:r>
            <a:r>
              <a:rPr lang="en-US" dirty="0" err="1" smtClean="0"/>
              <a:t>a+bX</a:t>
            </a:r>
            <a:endParaRPr lang="en-US" dirty="0" smtClean="0"/>
          </a:p>
          <a:p>
            <a:endParaRPr lang="en-US" dirty="0" smtClean="0"/>
          </a:p>
          <a:p>
            <a:pPr>
              <a:buNone/>
            </a:pPr>
            <a:r>
              <a:rPr lang="en-US" dirty="0" smtClean="0"/>
              <a:t>–	</a:t>
            </a:r>
            <a:r>
              <a:rPr lang="en-US" b="1" dirty="0" smtClean="0">
                <a:solidFill>
                  <a:srgbClr val="00B0F0"/>
                </a:solidFill>
              </a:rPr>
              <a:t>Model </a:t>
            </a:r>
            <a:r>
              <a:rPr lang="en-US" b="1" dirty="0" err="1" smtClean="0">
                <a:solidFill>
                  <a:srgbClr val="00B0F0"/>
                </a:solidFill>
              </a:rPr>
              <a:t>Prosedural</a:t>
            </a:r>
            <a:r>
              <a:rPr lang="en-US" dirty="0" smtClean="0"/>
              <a:t>: </a:t>
            </a:r>
            <a:r>
              <a:rPr lang="en-US" dirty="0" err="1" smtClean="0"/>
              <a:t>menggunakan</a:t>
            </a:r>
            <a:r>
              <a:rPr lang="en-US" dirty="0" smtClean="0"/>
              <a:t> </a:t>
            </a:r>
            <a:r>
              <a:rPr lang="en-US" dirty="0" err="1" smtClean="0"/>
              <a:t>prosedur</a:t>
            </a:r>
            <a:r>
              <a:rPr lang="en-US" dirty="0" smtClean="0"/>
              <a:t> </a:t>
            </a:r>
            <a:r>
              <a:rPr lang="en-US" dirty="0" err="1" smtClean="0"/>
              <a:t>simulasi</a:t>
            </a:r>
            <a:r>
              <a:rPr lang="en-US" dirty="0" smtClean="0"/>
              <a:t>, </a:t>
            </a:r>
            <a:r>
              <a:rPr lang="en-US" dirty="0" err="1" smtClean="0"/>
              <a:t>teori</a:t>
            </a:r>
            <a:r>
              <a:rPr lang="en-US" dirty="0" smtClean="0"/>
              <a:t> </a:t>
            </a:r>
            <a:r>
              <a:rPr lang="en-US" dirty="0" err="1" smtClean="0"/>
              <a:t>pembuatan</a:t>
            </a:r>
            <a:r>
              <a:rPr lang="en-US" dirty="0" smtClean="0"/>
              <a:t> </a:t>
            </a:r>
            <a:r>
              <a:rPr lang="en-US" dirty="0" err="1" smtClean="0"/>
              <a:t>keputusan</a:t>
            </a:r>
            <a:r>
              <a:rPr lang="en-US" dirty="0" smtClean="0"/>
              <a:t> (</a:t>
            </a:r>
            <a:r>
              <a:rPr lang="en-US" dirty="0" err="1" smtClean="0"/>
              <a:t>penentuan</a:t>
            </a:r>
            <a:r>
              <a:rPr lang="en-US" dirty="0" smtClean="0"/>
              <a:t> </a:t>
            </a:r>
            <a:r>
              <a:rPr lang="en-US" dirty="0" err="1" smtClean="0"/>
              <a:t>alternatif</a:t>
            </a:r>
            <a:r>
              <a:rPr lang="en-US" dirty="0" smtClean="0"/>
              <a:t>), data </a:t>
            </a:r>
            <a:r>
              <a:rPr lang="en-US" dirty="0" err="1" smtClean="0"/>
              <a:t>asumsi</a:t>
            </a:r>
            <a:endParaRPr lang="en-US" dirty="0" smtClean="0"/>
          </a:p>
          <a:p>
            <a:pPr>
              <a:buNone/>
            </a:pPr>
            <a:r>
              <a:rPr lang="en-US" dirty="0" smtClean="0"/>
              <a:t>       (</a:t>
            </a:r>
            <a:r>
              <a:rPr lang="en-US" dirty="0" err="1" smtClean="0"/>
              <a:t>relatif</a:t>
            </a:r>
            <a:r>
              <a:rPr lang="en-US" dirty="0" smtClean="0"/>
              <a:t>/</a:t>
            </a:r>
            <a:r>
              <a:rPr lang="en-US" dirty="0" err="1" smtClean="0"/>
              <a:t>bobot</a:t>
            </a:r>
            <a:r>
              <a:rPr lang="en-US" dirty="0" smtClean="0"/>
              <a:t>), </a:t>
            </a:r>
            <a:r>
              <a:rPr lang="en-US" dirty="0" err="1" smtClean="0"/>
              <a:t>contoh</a:t>
            </a:r>
            <a:r>
              <a:rPr lang="en-US" dirty="0" smtClean="0"/>
              <a:t>: diagram </a:t>
            </a:r>
            <a:r>
              <a:rPr lang="en-US" dirty="0" err="1" smtClean="0"/>
              <a:t>keputusan</a:t>
            </a:r>
            <a:endParaRPr lang="en-US" dirty="0" smtClean="0"/>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34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BEBERAPA MODEL TERPILIH</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Institusional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 Massa</a:t>
            </a: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Inkremental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Model</a:t>
            </a:r>
            <a:r>
              <a:rPr lang="en-US" dirty="0" smtClean="0">
                <a:latin typeface="Times New Roman" pitchFamily="18" charset="0"/>
                <a:cs typeface="Times New Roman" pitchFamily="18" charset="0"/>
              </a:rPr>
              <a:t> Group/</a:t>
            </a:r>
            <a:r>
              <a:rPr lang="en-US" dirty="0" err="1" smtClean="0">
                <a:latin typeface="Times New Roman" pitchFamily="18" charset="0"/>
                <a:cs typeface="Times New Roman" pitchFamily="18" charset="0"/>
              </a:rPr>
              <a:t>Kelompok</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Sistem</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Rasional</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Proses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Pilihan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Setiap</a:t>
            </a:r>
            <a:r>
              <a:rPr lang="en-US" dirty="0" smtClean="0">
                <a:solidFill>
                  <a:srgbClr val="00B0F0"/>
                </a:solidFill>
                <a:latin typeface="Times New Roman" pitchFamily="18" charset="0"/>
                <a:cs typeface="Times New Roman" pitchFamily="18" charset="0"/>
              </a:rPr>
              <a:t> model </a:t>
            </a:r>
            <a:r>
              <a:rPr lang="en-US" dirty="0" err="1" smtClean="0">
                <a:solidFill>
                  <a:srgbClr val="00B0F0"/>
                </a:solidFill>
                <a:latin typeface="Times New Roman" pitchFamily="18" charset="0"/>
                <a:cs typeface="Times New Roman" pitchFamily="18" charset="0"/>
              </a:rPr>
              <a:t>memiliki</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fokus</a:t>
            </a:r>
            <a:r>
              <a:rPr lang="en-US" dirty="0" smtClean="0">
                <a:solidFill>
                  <a:srgbClr val="00B0F0"/>
                </a:solidFill>
                <a:latin typeface="Times New Roman" pitchFamily="18" charset="0"/>
                <a:cs typeface="Times New Roman" pitchFamily="18" charset="0"/>
              </a:rPr>
              <a:t> yang </a:t>
            </a:r>
            <a:r>
              <a:rPr lang="en-US" dirty="0" err="1" smtClean="0">
                <a:solidFill>
                  <a:srgbClr val="00B0F0"/>
                </a:solidFill>
                <a:latin typeface="Times New Roman" pitchFamily="18" charset="0"/>
                <a:cs typeface="Times New Roman" pitchFamily="18" charset="0"/>
              </a:rPr>
              <a:t>berbeda</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tentang</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kondisi</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politik</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dan</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membantu</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memahami</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berbagai</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perbedaan</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tentang</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kebijakan</a:t>
            </a:r>
            <a:r>
              <a:rPr lang="en-US" dirty="0" smtClean="0">
                <a:solidFill>
                  <a:srgbClr val="00B0F0"/>
                </a:solidFill>
                <a:latin typeface="Times New Roman" pitchFamily="18" charset="0"/>
                <a:cs typeface="Times New Roman" pitchFamily="18" charset="0"/>
              </a:rPr>
              <a:t> </a:t>
            </a:r>
            <a:r>
              <a:rPr lang="en-US" dirty="0" err="1" smtClean="0">
                <a:solidFill>
                  <a:srgbClr val="00B0F0"/>
                </a:solidFill>
                <a:latin typeface="Times New Roman" pitchFamily="18" charset="0"/>
                <a:cs typeface="Times New Roman" pitchFamily="18" charset="0"/>
              </a:rPr>
              <a:t>publik</a:t>
            </a:r>
            <a:endParaRPr lang="en-US" dirty="0" smtClean="0">
              <a:solidFill>
                <a:srgbClr val="00B0F0"/>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35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fontScale="90000"/>
          </a:bodyPr>
          <a:lstStyle/>
          <a:p>
            <a:pPr algn="l"/>
            <a:r>
              <a:rPr lang="en-US" sz="3600" b="1" dirty="0" smtClean="0">
                <a:solidFill>
                  <a:srgbClr val="002060"/>
                </a:solidFill>
                <a:latin typeface="Times New Roman" pitchFamily="18" charset="0"/>
                <a:cs typeface="Times New Roman" pitchFamily="18" charset="0"/>
              </a:rPr>
              <a:t>MODEL INSTITUSIONAL:</a:t>
            </a:r>
            <a:r>
              <a:rPr lang="en-US" sz="3600" dirty="0" smtClean="0">
                <a:solidFill>
                  <a:srgbClr val="002060"/>
                </a:solidFill>
                <a:latin typeface="Times New Roman" pitchFamily="18" charset="0"/>
                <a:cs typeface="Times New Roman" pitchFamily="18" charset="0"/>
              </a:rPr>
              <a:t/>
            </a:r>
            <a:br>
              <a:rPr lang="en-US" sz="3600" dirty="0" smtClean="0">
                <a:solidFill>
                  <a:srgbClr val="002060"/>
                </a:solidFill>
                <a:latin typeface="Times New Roman" pitchFamily="18" charset="0"/>
                <a:cs typeface="Times New Roman" pitchFamily="18" charset="0"/>
              </a:rPr>
            </a:br>
            <a:r>
              <a:rPr lang="en-US" sz="3600" b="1" i="1" dirty="0" smtClean="0">
                <a:solidFill>
                  <a:srgbClr val="002060"/>
                </a:solidFill>
                <a:latin typeface="Times New Roman" pitchFamily="18" charset="0"/>
                <a:cs typeface="Times New Roman" pitchFamily="18" charset="0"/>
              </a:rPr>
              <a:t>Policy As Institutional Activity</a:t>
            </a:r>
            <a:r>
              <a:rPr lang="en-US" i="1" dirty="0" smtClean="0">
                <a:solidFill>
                  <a:srgbClr val="002060"/>
                </a:solidFill>
                <a:latin typeface="Times New Roman" pitchFamily="18" charset="0"/>
                <a:cs typeface="Times New Roman" pitchFamily="18" charset="0"/>
              </a:rPr>
              <a:t/>
            </a:r>
            <a:br>
              <a:rPr lang="en-US" i="1" dirty="0" smtClean="0">
                <a:solidFill>
                  <a:srgbClr val="002060"/>
                </a:solidFill>
                <a:latin typeface="Times New Roman" pitchFamily="18" charset="0"/>
                <a:cs typeface="Times New Roman" pitchFamily="18" charset="0"/>
              </a:rPr>
            </a:br>
            <a:endParaRPr lang="en-US" i="1"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PP dg </a:t>
            </a:r>
            <a:r>
              <a:rPr lang="en-US" dirty="0" err="1" smtClean="0">
                <a:latin typeface="Times New Roman" pitchFamily="18" charset="0"/>
                <a:cs typeface="Times New Roman" pitchFamily="18" charset="0"/>
              </a:rPr>
              <a:t>institusi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PP </a:t>
            </a:r>
            <a:r>
              <a:rPr lang="en-US" dirty="0" err="1" smtClean="0">
                <a:latin typeface="Times New Roman" pitchFamily="18" charset="0"/>
                <a:cs typeface="Times New Roman" pitchFamily="18" charset="0"/>
              </a:rPr>
              <a:t>kecuali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diformulasi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implementasi</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“enforced” (</a:t>
            </a:r>
            <a:r>
              <a:rPr lang="en-US" i="1" dirty="0" err="1" smtClean="0">
                <a:latin typeface="Times New Roman" pitchFamily="18" charset="0"/>
                <a:cs typeface="Times New Roman" pitchFamily="18" charset="0"/>
              </a:rPr>
              <a:t>diberlakukan</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Thomas Dye: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memberikan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PP </a:t>
            </a:r>
            <a:r>
              <a:rPr lang="en-US" dirty="0" err="1" smtClean="0">
                <a:latin typeface="Times New Roman" pitchFamily="18" charset="0"/>
                <a:cs typeface="Times New Roman" pitchFamily="18" charset="0"/>
              </a:rPr>
              <a:t>tiga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ciri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utama</a:t>
            </a: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Legitimasi</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Universalitas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&amp; 3) </a:t>
            </a:r>
            <a:r>
              <a:rPr lang="en-US" dirty="0" err="1" smtClean="0">
                <a:latin typeface="Times New Roman" pitchFamily="18" charset="0"/>
                <a:cs typeface="Times New Roman" pitchFamily="18" charset="0"/>
              </a:rPr>
              <a:t>Paksaan</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PP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kegiatan-kegiatan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lembaga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Legislatif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Eksekutif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Judikatif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Daerah, </a:t>
            </a:r>
            <a:r>
              <a:rPr lang="en-US" dirty="0" err="1" smtClean="0">
                <a:latin typeface="Times New Roman" pitchFamily="18" charset="0"/>
                <a:cs typeface="Times New Roman" pitchFamily="18" charset="0"/>
              </a:rPr>
              <a:t>dsb</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36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668963"/>
          </a:xfrm>
        </p:spPr>
        <p:txBody>
          <a:bodyPr>
            <a:normAutofit lnSpcReduction="10000"/>
          </a:bodyPr>
          <a:lstStyle/>
          <a:p>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patuh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Legitimasi</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berhak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memaksakan</a:t>
            </a:r>
            <a:r>
              <a:rPr lang="en-US" dirty="0" smtClean="0">
                <a:latin typeface="Times New Roman" pitchFamily="18" charset="0"/>
                <a:cs typeface="Times New Roman" pitchFamily="18" charset="0"/>
              </a:rPr>
              <a:t> PP </a:t>
            </a:r>
            <a:r>
              <a:rPr lang="en-US" dirty="0" err="1" smtClean="0">
                <a:latin typeface="Times New Roman" pitchFamily="18" charset="0"/>
                <a:cs typeface="Times New Roman" pitchFamily="18" charset="0"/>
              </a:rPr>
              <a:t>tsb</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diputuskan</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dilaksanakan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institusi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Undang-undang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menetapkan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struktur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kelembagaan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Pembagian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kekuasaan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checks and balances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otonomi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daerah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memberikan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nuansa</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37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dirty="0" smtClean="0">
                <a:solidFill>
                  <a:srgbClr val="002060"/>
                </a:solidFill>
                <a:latin typeface="Times New Roman" pitchFamily="18" charset="0"/>
                <a:cs typeface="Times New Roman" pitchFamily="18" charset="0"/>
              </a:rPr>
              <a:t>MODEL ELIT	– MASSA:</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b="1" dirty="0" err="1" smtClean="0">
                <a:solidFill>
                  <a:srgbClr val="002060"/>
                </a:solidFill>
                <a:latin typeface="Times New Roman" pitchFamily="18" charset="0"/>
                <a:cs typeface="Times New Roman" pitchFamily="18" charset="0"/>
              </a:rPr>
              <a:t>Preferensi</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Penguasa</a:t>
            </a:r>
            <a:endParaRPr lang="en-US" sz="3200" dirty="0">
              <a:solidFill>
                <a:srgbClr val="00206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a:buNone/>
            </a:pPr>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abstraksi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PP;</a:t>
            </a:r>
          </a:p>
          <a:p>
            <a:pPr>
              <a:buNone/>
            </a:pP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identik</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perspektif</a:t>
            </a:r>
            <a:r>
              <a:rPr lang="en-US" dirty="0" smtClean="0">
                <a:latin typeface="Times New Roman" pitchFamily="18" charset="0"/>
                <a:cs typeface="Times New Roman" pitchFamily="18" charset="0"/>
              </a:rPr>
              <a:t> elite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dua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lapisan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lapisan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kecil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mengatur</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lapisan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bawah</a:t>
            </a:r>
            <a:r>
              <a:rPr lang="en-US" dirty="0" smtClean="0">
                <a:latin typeface="Times New Roman" pitchFamily="18" charset="0"/>
                <a:cs typeface="Times New Roman" pitchFamily="18" charset="0"/>
              </a:rPr>
              <a:t> (mass) dg </a:t>
            </a:r>
            <a:r>
              <a:rPr lang="en-US" dirty="0" err="1" smtClean="0">
                <a:latin typeface="Times New Roman" pitchFamily="18" charset="0"/>
                <a:cs typeface="Times New Roman" pitchFamily="18" charset="0"/>
              </a:rPr>
              <a:t>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sangat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besar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sbg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diatur</a:t>
            </a:r>
            <a:r>
              <a:rPr lang="en-US" dirty="0" smtClean="0">
                <a:latin typeface="Times New Roman" pitchFamily="18" charset="0"/>
                <a:cs typeface="Times New Roman" pitchFamily="18" charset="0"/>
              </a:rPr>
              <a:t>, PP </a:t>
            </a:r>
            <a:r>
              <a:rPr lang="en-US" dirty="0" err="1" smtClean="0">
                <a:latin typeface="Times New Roman" pitchFamily="18" charset="0"/>
                <a:cs typeface="Times New Roman" pitchFamily="18" charset="0"/>
              </a:rPr>
              <a:t>mencerminkan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kehendak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berkuasa</a:t>
            </a:r>
            <a:r>
              <a:rPr lang="en-US" dirty="0" smtClean="0">
                <a:latin typeface="Times New Roman" pitchFamily="18" charset="0"/>
                <a:cs typeface="Times New Roman" pitchFamily="18" charset="0"/>
              </a:rPr>
              <a:t>.</a:t>
            </a:r>
          </a:p>
          <a:p>
            <a:pPr>
              <a:buNone/>
            </a:pPr>
            <a:r>
              <a:rPr lang="en-US" dirty="0" err="1" smtClean="0">
                <a:latin typeface="Times New Roman" pitchFamily="18" charset="0"/>
                <a:cs typeface="Times New Roman" pitchFamily="18" charset="0"/>
              </a:rPr>
              <a:t>Isu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masuk</a:t>
            </a:r>
            <a:r>
              <a:rPr lang="en-US" dirty="0" smtClean="0">
                <a:latin typeface="Times New Roman" pitchFamily="18" charset="0"/>
                <a:cs typeface="Times New Roman" pitchFamily="18" charset="0"/>
              </a:rPr>
              <a:t> agenda </a:t>
            </a:r>
            <a:r>
              <a:rPr lang="en-US" dirty="0" err="1" smtClean="0">
                <a:latin typeface="Times New Roman" pitchFamily="18" charset="0"/>
                <a:cs typeface="Times New Roman" pitchFamily="18" charset="0"/>
              </a:rPr>
              <a:t>perumusan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p>
          <a:p>
            <a:pPr>
              <a:buNone/>
            </a:pPr>
            <a:r>
              <a:rPr lang="en-US" dirty="0" err="1" smtClean="0">
                <a:latin typeface="Times New Roman" pitchFamily="18" charset="0"/>
                <a:cs typeface="Times New Roman" pitchFamily="18" charset="0"/>
              </a:rPr>
              <a:t>kesepakatan</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juga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a:t>
            </a:r>
          </a:p>
          <a:p>
            <a:pPr>
              <a:buNone/>
            </a:pP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38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a:bodyPr>
          <a:lstStyle/>
          <a:p>
            <a:endParaRPr lang="en-US" dirty="0" smtClean="0"/>
          </a:p>
          <a:p>
            <a:endParaRPr lang="en-US" dirty="0" smtClean="0"/>
          </a:p>
          <a:p>
            <a:endParaRPr lang="en-US" dirty="0" smtClean="0"/>
          </a:p>
          <a:p>
            <a:endParaRPr lang="en-US" dirty="0" smtClean="0"/>
          </a:p>
        </p:txBody>
      </p:sp>
      <p:sp useBgFill="1">
        <p:nvSpPr>
          <p:cNvPr id="4" name="Isosceles Triangle 3"/>
          <p:cNvSpPr/>
          <p:nvPr/>
        </p:nvSpPr>
        <p:spPr>
          <a:xfrm>
            <a:off x="4495800" y="1524000"/>
            <a:ext cx="1143000" cy="1371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C000"/>
                </a:solidFill>
              </a:rPr>
              <a:t>Elite</a:t>
            </a:r>
            <a:endParaRPr lang="en-US" sz="1400" dirty="0" smtClean="0">
              <a:solidFill>
                <a:srgbClr val="FFC000"/>
              </a:solidFill>
            </a:endParaRPr>
          </a:p>
          <a:p>
            <a:pPr algn="ctr"/>
            <a:endParaRPr lang="en-US" dirty="0">
              <a:solidFill>
                <a:srgbClr val="FFC000"/>
              </a:solidFill>
            </a:endParaRPr>
          </a:p>
        </p:txBody>
      </p:sp>
      <p:cxnSp>
        <p:nvCxnSpPr>
          <p:cNvPr id="8" name="Straight Connector 7"/>
          <p:cNvCxnSpPr/>
          <p:nvPr/>
        </p:nvCxnSpPr>
        <p:spPr>
          <a:xfrm rot="5400000">
            <a:off x="3543300" y="3543300"/>
            <a:ext cx="1066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667000" y="5029200"/>
            <a:ext cx="1295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6172200" y="5029200"/>
            <a:ext cx="1295400" cy="68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5524500" y="3543300"/>
            <a:ext cx="1066800" cy="533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343400" y="3276600"/>
            <a:ext cx="1447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810000" y="4343400"/>
            <a:ext cx="251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57600" y="4724400"/>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71800" y="6019800"/>
            <a:ext cx="4191000" cy="1588"/>
          </a:xfrm>
          <a:prstGeom prst="line">
            <a:avLst/>
          </a:prstGeom>
        </p:spPr>
        <p:style>
          <a:lnRef idx="1">
            <a:schemeClr val="accent1"/>
          </a:lnRef>
          <a:fillRef idx="0">
            <a:schemeClr val="accent1"/>
          </a:fillRef>
          <a:effectRef idx="0">
            <a:schemeClr val="accent1"/>
          </a:effectRef>
          <a:fontRef idx="minor">
            <a:schemeClr val="tx1"/>
          </a:fontRef>
        </p:style>
      </p:cxnSp>
      <p:sp useBgFill="1">
        <p:nvSpPr>
          <p:cNvPr id="22" name="Rectangle 21"/>
          <p:cNvSpPr/>
          <p:nvPr/>
        </p:nvSpPr>
        <p:spPr>
          <a:xfrm>
            <a:off x="4343400" y="3505200"/>
            <a:ext cx="14478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C000"/>
                </a:solidFill>
              </a:rPr>
              <a:t>Officials</a:t>
            </a:r>
            <a:r>
              <a:rPr lang="en-US" sz="1400" b="1" dirty="0" smtClean="0"/>
              <a:t> </a:t>
            </a:r>
            <a:r>
              <a:rPr lang="en-US" sz="1400" b="1" dirty="0" smtClean="0">
                <a:solidFill>
                  <a:srgbClr val="FFC000"/>
                </a:solidFill>
              </a:rPr>
              <a:t>and</a:t>
            </a:r>
            <a:endParaRPr lang="en-US" sz="1400" dirty="0" smtClean="0">
              <a:solidFill>
                <a:srgbClr val="FFC000"/>
              </a:solidFill>
            </a:endParaRPr>
          </a:p>
          <a:p>
            <a:r>
              <a:rPr lang="en-US" sz="1400" b="1" dirty="0" smtClean="0">
                <a:solidFill>
                  <a:srgbClr val="FFC000"/>
                </a:solidFill>
              </a:rPr>
              <a:t>Administrators</a:t>
            </a:r>
            <a:endParaRPr lang="en-US" sz="1400" dirty="0">
              <a:solidFill>
                <a:srgbClr val="FFC000"/>
              </a:solidFill>
            </a:endParaRPr>
          </a:p>
        </p:txBody>
      </p:sp>
      <p:sp useBgFill="1">
        <p:nvSpPr>
          <p:cNvPr id="23" name="Rectangle 22"/>
          <p:cNvSpPr/>
          <p:nvPr/>
        </p:nvSpPr>
        <p:spPr>
          <a:xfrm>
            <a:off x="4419600" y="5562600"/>
            <a:ext cx="12192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C000"/>
                </a:solidFill>
              </a:rPr>
              <a:t>Mass</a:t>
            </a:r>
            <a:endParaRPr lang="en-US" dirty="0" smtClean="0">
              <a:solidFill>
                <a:srgbClr val="FFC000"/>
              </a:solidFill>
            </a:endParaRPr>
          </a:p>
          <a:p>
            <a:pPr algn="ctr"/>
            <a:r>
              <a:rPr lang="en-US" dirty="0" smtClean="0"/>
              <a:t/>
            </a:r>
            <a:br>
              <a:rPr lang="en-US" dirty="0" smtClean="0"/>
            </a:br>
            <a:endParaRPr lang="en-US" dirty="0"/>
          </a:p>
        </p:txBody>
      </p:sp>
      <p:sp useBgFill="1">
        <p:nvSpPr>
          <p:cNvPr id="24" name="Rectangle 23"/>
          <p:cNvSpPr/>
          <p:nvPr/>
        </p:nvSpPr>
        <p:spPr>
          <a:xfrm>
            <a:off x="1447800" y="2819400"/>
            <a:ext cx="25908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Policy Direction</a:t>
            </a:r>
            <a:endParaRPr lang="en-US" sz="2400" dirty="0" smtClean="0"/>
          </a:p>
          <a:p>
            <a:pPr algn="ctr"/>
            <a:endParaRPr lang="en-US" dirty="0"/>
          </a:p>
        </p:txBody>
      </p:sp>
      <p:sp useBgFill="1">
        <p:nvSpPr>
          <p:cNvPr id="34" name="Rectangle 33"/>
          <p:cNvSpPr/>
          <p:nvPr/>
        </p:nvSpPr>
        <p:spPr>
          <a:xfrm>
            <a:off x="914400" y="4191000"/>
            <a:ext cx="25908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Policy Execution</a:t>
            </a:r>
            <a:endParaRPr lang="en-US" sz="2400" dirty="0" smtClean="0"/>
          </a:p>
          <a:p>
            <a:pPr algn="ctr"/>
            <a:endParaRPr lang="en-US" dirty="0"/>
          </a:p>
        </p:txBody>
      </p:sp>
      <p:sp>
        <p:nvSpPr>
          <p:cNvPr id="35" name="Down Arrow 34"/>
          <p:cNvSpPr/>
          <p:nvPr/>
        </p:nvSpPr>
        <p:spPr>
          <a:xfrm>
            <a:off x="4800600" y="2971800"/>
            <a:ext cx="457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Down Arrow 35"/>
          <p:cNvSpPr/>
          <p:nvPr/>
        </p:nvSpPr>
        <p:spPr>
          <a:xfrm>
            <a:off x="4724400" y="4419600"/>
            <a:ext cx="5334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Slide Number Placeholder 18"/>
          <p:cNvSpPr>
            <a:spLocks noGrp="1"/>
          </p:cNvSpPr>
          <p:nvPr>
            <p:ph type="sldNum" sz="quarter" idx="12"/>
          </p:nvPr>
        </p:nvSpPr>
        <p:spPr/>
        <p:txBody>
          <a:bodyPr/>
          <a:lstStyle/>
          <a:p>
            <a:fld id="{A01B05C0-E8B3-45C3-AEAF-178A6D3809D6}" type="slidenum">
              <a:rPr lang="en-US" smtClean="0"/>
              <a:pPr/>
              <a:t>39</a:t>
            </a:fld>
            <a:endParaRPr lang="en-US"/>
          </a:p>
        </p:txBody>
      </p:sp>
      <p:sp>
        <p:nvSpPr>
          <p:cNvPr id="20" name="Footer Placeholder 19"/>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sz="3100" dirty="0" smtClean="0"/>
              <a:t>PENGERTIAN KEBIJAKAN, PUBLIK DAN</a:t>
            </a:r>
            <a:br>
              <a:rPr lang="en-US" sz="3100" dirty="0" smtClean="0"/>
            </a:br>
            <a:r>
              <a:rPr lang="en-US" sz="3100" dirty="0" smtClean="0"/>
              <a:t> KEBIJAKAN PUBLIK</a:t>
            </a:r>
            <a:br>
              <a:rPr lang="en-US" sz="3100" dirty="0" smtClean="0"/>
            </a:br>
            <a:r>
              <a:rPr lang="en-US" dirty="0" smtClean="0"/>
              <a:t>	</a:t>
            </a:r>
            <a:br>
              <a:rPr lang="en-US" dirty="0" smtClean="0"/>
            </a:br>
            <a:endParaRPr lang="en-US" dirty="0"/>
          </a:p>
        </p:txBody>
      </p:sp>
      <p:sp>
        <p:nvSpPr>
          <p:cNvPr id="3" name="Content Placeholder 2"/>
          <p:cNvSpPr>
            <a:spLocks noGrp="1"/>
          </p:cNvSpPr>
          <p:nvPr>
            <p:ph idx="1"/>
          </p:nvPr>
        </p:nvSpPr>
        <p:spPr>
          <a:xfrm>
            <a:off x="457200" y="1295400"/>
            <a:ext cx="8229600" cy="5013960"/>
          </a:xfrm>
        </p:spPr>
        <p:txBody>
          <a:bodyPr>
            <a:noAutofit/>
          </a:bodyPr>
          <a:lstStyle/>
          <a:p>
            <a:pPr lvl="0">
              <a:buNone/>
            </a:pPr>
            <a:endParaRPr lang="en-US" sz="2000" b="1" i="1" dirty="0" smtClean="0">
              <a:solidFill>
                <a:srgbClr val="FFFF00"/>
              </a:solidFill>
              <a:latin typeface="Times New Roman" pitchFamily="18" charset="0"/>
              <a:cs typeface="Times New Roman" pitchFamily="18" charset="0"/>
            </a:endParaRPr>
          </a:p>
          <a:p>
            <a:pPr lvl="0">
              <a:buNone/>
            </a:pPr>
            <a:r>
              <a:rPr lang="en-US" sz="2000" b="1" i="1" dirty="0" smtClean="0">
                <a:solidFill>
                  <a:srgbClr val="FFFF00"/>
                </a:solidFill>
                <a:latin typeface="Times New Roman" pitchFamily="18" charset="0"/>
                <a:cs typeface="Times New Roman" pitchFamily="18" charset="0"/>
              </a:rPr>
              <a:t>Harold D. </a:t>
            </a:r>
            <a:r>
              <a:rPr lang="en-US" sz="2000" b="1" i="1" dirty="0" err="1" smtClean="0">
                <a:solidFill>
                  <a:srgbClr val="FFFF00"/>
                </a:solidFill>
                <a:latin typeface="Times New Roman" pitchFamily="18" charset="0"/>
                <a:cs typeface="Times New Roman" pitchFamily="18" charset="0"/>
              </a:rPr>
              <a:t>Lasswell</a:t>
            </a:r>
            <a:r>
              <a:rPr lang="en-US" sz="2000" b="1" dirty="0" smtClean="0">
                <a:solidFill>
                  <a:srgbClr val="FFFF00"/>
                </a:solidFill>
                <a:latin typeface="Times New Roman" pitchFamily="18" charset="0"/>
                <a:cs typeface="Times New Roman" pitchFamily="18" charset="0"/>
              </a:rPr>
              <a:t>  </a:t>
            </a:r>
            <a:r>
              <a:rPr lang="en-US" sz="2000" b="1" dirty="0" err="1" smtClean="0">
                <a:solidFill>
                  <a:srgbClr val="FFFF00"/>
                </a:solidFill>
                <a:latin typeface="Times New Roman" pitchFamily="18" charset="0"/>
                <a:cs typeface="Times New Roman" pitchFamily="18" charset="0"/>
              </a:rPr>
              <a:t>dan</a:t>
            </a:r>
            <a:r>
              <a:rPr lang="en-US" sz="2000" b="1" dirty="0" smtClean="0">
                <a:solidFill>
                  <a:srgbClr val="FFFF00"/>
                </a:solidFill>
                <a:latin typeface="Times New Roman" pitchFamily="18" charset="0"/>
                <a:cs typeface="Times New Roman" pitchFamily="18" charset="0"/>
              </a:rPr>
              <a:t> </a:t>
            </a:r>
            <a:r>
              <a:rPr lang="en-US" sz="2000" b="1" i="1" dirty="0" smtClean="0">
                <a:solidFill>
                  <a:srgbClr val="FFFF00"/>
                </a:solidFill>
                <a:latin typeface="Times New Roman" pitchFamily="18" charset="0"/>
                <a:cs typeface="Times New Roman" pitchFamily="18" charset="0"/>
              </a:rPr>
              <a:t>Abraham Kaplan</a:t>
            </a:r>
            <a:r>
              <a:rPr lang="en-US" sz="2000" b="1" dirty="0" smtClean="0">
                <a:solidFill>
                  <a:srgbClr val="FFFF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a:t>
            </a:r>
            <a:r>
              <a:rPr lang="en-US" sz="2000" i="1" dirty="0" smtClean="0">
                <a:latin typeface="Times New Roman" pitchFamily="18" charset="0"/>
                <a:cs typeface="Times New Roman" pitchFamily="18" charset="0"/>
              </a:rPr>
              <a:t>A. Projected program of goals, values and practices”</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Kebijakan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adalah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program </a:t>
            </a:r>
            <a:r>
              <a:rPr lang="en-US" sz="2000" dirty="0" err="1" smtClean="0">
                <a:solidFill>
                  <a:srgbClr val="FF0000"/>
                </a:solidFill>
                <a:latin typeface="Times New Roman" pitchFamily="18" charset="0"/>
                <a:cs typeface="Times New Roman" pitchFamily="18" charset="0"/>
              </a:rPr>
              <a:t>pencapaian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tujuan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nilai-nilai</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dan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praktek-praktek</a:t>
            </a:r>
            <a:r>
              <a:rPr lang="en-US" sz="2000" dirty="0" smtClean="0">
                <a:solidFill>
                  <a:srgbClr val="FF0000"/>
                </a:solidFill>
                <a:latin typeface="Times New Roman" pitchFamily="18" charset="0"/>
                <a:cs typeface="Times New Roman" pitchFamily="18" charset="0"/>
              </a:rPr>
              <a:t> yang </a:t>
            </a:r>
            <a:r>
              <a:rPr lang="en-US" sz="2000" dirty="0" err="1" smtClean="0">
                <a:solidFill>
                  <a:srgbClr val="FF0000"/>
                </a:solidFill>
                <a:latin typeface="Times New Roman" pitchFamily="18" charset="0"/>
                <a:cs typeface="Times New Roman" pitchFamily="18" charset="0"/>
              </a:rPr>
              <a:t>terarah</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lvl="0">
              <a:buNone/>
            </a:pPr>
            <a:r>
              <a:rPr lang="en-US" sz="2000" b="1" i="1" dirty="0" smtClean="0">
                <a:solidFill>
                  <a:srgbClr val="FFFF00"/>
                </a:solidFill>
                <a:latin typeface="Times New Roman" pitchFamily="18" charset="0"/>
                <a:cs typeface="Times New Roman" pitchFamily="18" charset="0"/>
              </a:rPr>
              <a:t>Carl J.   Friedrich</a:t>
            </a:r>
            <a:endParaRPr lang="en-US" sz="2000" b="1" dirty="0" smtClean="0">
              <a:solidFill>
                <a:srgbClr val="FFFF00"/>
              </a:solidFill>
              <a:latin typeface="Times New Roman" pitchFamily="18" charset="0"/>
              <a:cs typeface="Times New Roman" pitchFamily="18" charset="0"/>
            </a:endParaRPr>
          </a:p>
          <a:p>
            <a:pPr>
              <a:buNone/>
            </a:pPr>
            <a:r>
              <a:rPr lang="en-US" sz="2000" i="1" dirty="0" smtClean="0">
                <a:latin typeface="Times New Roman" pitchFamily="18" charset="0"/>
                <a:cs typeface="Times New Roman" pitchFamily="18" charset="0"/>
              </a:rPr>
              <a:t>      “…...a proposed course of action of a person, group or government within a given environment providing obstacles and opportunities which the policy was proposed to utilize an objective or a purpose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Kebijakan</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adalah</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serangkaian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tindakan</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yang </a:t>
            </a:r>
            <a:r>
              <a:rPr lang="en-US" sz="2000" dirty="0" err="1" smtClean="0">
                <a:latin typeface="Times New Roman" pitchFamily="18" charset="0"/>
                <a:cs typeface="Times New Roman" pitchFamily="18" charset="0"/>
              </a:rPr>
              <a:t>diusulkan</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seseorang</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kelompok</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atau</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pemerintah</a:t>
            </a:r>
            <a:r>
              <a:rPr lang="en-US" sz="2000" dirty="0" smtClean="0">
                <a:solidFill>
                  <a:srgbClr val="FF0000"/>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suatu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lingkungan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tertentu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dengan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menunjukkan</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kesulitan-kesulitan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dan</a:t>
            </a:r>
            <a:r>
              <a:rPr lang="en-US" sz="2000" dirty="0" smtClean="0">
                <a:solidFill>
                  <a:srgbClr val="FF0000"/>
                </a:solidFill>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kemungkinan-kemungkinan</a:t>
            </a:r>
            <a:r>
              <a:rPr lang="en-US" sz="2000" dirty="0" smtClean="0">
                <a:solidFill>
                  <a:srgbClr val="FF0000"/>
                </a:solidFill>
                <a:latin typeface="Times New Roman" pitchFamily="18" charset="0"/>
                <a:cs typeface="Times New Roman" pitchFamily="18" charset="0"/>
              </a:rPr>
              <a:t> </a:t>
            </a:r>
            <a:r>
              <a:rPr lang="en-US" sz="2000" dirty="0" err="1" smtClean="0">
                <a:latin typeface="Times New Roman" pitchFamily="18" charset="0"/>
                <a:cs typeface="Times New Roman" pitchFamily="18" charset="0"/>
              </a:rPr>
              <a:t>usulan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kebijakan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tersebut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dalam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rangka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mencapai</a:t>
            </a:r>
            <a:r>
              <a:rPr lang="en-US" sz="2000" dirty="0" smtClean="0">
                <a:latin typeface="Times New Roman" pitchFamily="18" charset="0"/>
                <a:cs typeface="Times New Roman" pitchFamily="18" charset="0"/>
              </a:rPr>
              <a:t> </a:t>
            </a:r>
            <a:r>
              <a:rPr lang="en-US" sz="2000" dirty="0" err="1" smtClean="0">
                <a:solidFill>
                  <a:srgbClr val="FF0000"/>
                </a:solidFill>
                <a:latin typeface="Times New Roman" pitchFamily="18" charset="0"/>
                <a:cs typeface="Times New Roman" pitchFamily="18" charset="0"/>
              </a:rPr>
              <a:t>tujuan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tertentu</a:t>
            </a:r>
            <a:r>
              <a:rPr lang="en-US" sz="2000" dirty="0" smtClean="0">
                <a:latin typeface="Times New Roman" pitchFamily="18" charset="0"/>
                <a:cs typeface="Times New Roman" pitchFamily="18" charset="0"/>
              </a:rPr>
              <a:t> .</a:t>
            </a:r>
          </a:p>
          <a:p>
            <a:pPr algn="ctr"/>
            <a:r>
              <a:rPr lang="en-US" sz="2000" dirty="0" smtClean="0">
                <a:latin typeface="Times New Roman" pitchFamily="18" charset="0"/>
                <a:cs typeface="Times New Roman" pitchFamily="18" charset="0"/>
              </a:rPr>
              <a:t> </a:t>
            </a:r>
          </a:p>
          <a:p>
            <a:pPr algn="ct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rmAutofit/>
          </a:bodyPr>
          <a:lstStyle/>
          <a:p>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memiliki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menciptakan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opini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tentang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seharusnya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agenda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Sementara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birokrat</a:t>
            </a:r>
            <a:r>
              <a:rPr lang="en-US" dirty="0" smtClean="0">
                <a:latin typeface="Times New Roman" pitchFamily="18" charset="0"/>
                <a:cs typeface="Times New Roman" pitchFamily="18" charset="0"/>
              </a:rPr>
              <a:t>/ administrator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mjd</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mediator </a:t>
            </a:r>
            <a:r>
              <a:rPr lang="en-US" dirty="0" err="1" smtClean="0">
                <a:latin typeface="Times New Roman" pitchFamily="18" charset="0"/>
                <a:cs typeface="Times New Roman" pitchFamily="18" charset="0"/>
              </a:rPr>
              <a:t>bagi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jalannya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informasi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mengalir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bawah</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ingin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mempertahankan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status quo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konservatif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bersifat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inkremental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maupun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trial and error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mengubah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memperbaiki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sebelumnya</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Autofit/>
          </a:bodyPr>
          <a:lstStyle/>
          <a:p>
            <a:r>
              <a:rPr lang="en-US" dirty="0" err="1" smtClean="0">
                <a:latin typeface="Times New Roman" pitchFamily="18" charset="0"/>
                <a:cs typeface="Times New Roman" pitchFamily="18" charset="0"/>
              </a:rPr>
              <a:t>Namun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berarti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bhw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mementingkan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aspirasi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Sampai</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level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ttt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tetap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membutuhkan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dukungan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mereka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juga</a:t>
            </a:r>
            <a:r>
              <a:rPr lang="en-US" dirty="0" smtClean="0">
                <a:latin typeface="Times New Roman" pitchFamily="18" charset="0"/>
                <a:cs typeface="Times New Roman" pitchFamily="18" charset="0"/>
              </a:rPr>
              <a:t> hrs </a:t>
            </a:r>
            <a:r>
              <a:rPr lang="en-US" dirty="0" err="1" smtClean="0">
                <a:latin typeface="Times New Roman" pitchFamily="18" charset="0"/>
                <a:cs typeface="Times New Roman" pitchFamily="18" charset="0"/>
              </a:rPr>
              <a:t>memuaskan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sebagian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Tanggung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jawab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mensejahterakan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dianggap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terletak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elit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r>
              <a:rPr lang="en-US" dirty="0" smtClean="0">
                <a:solidFill>
                  <a:srgbClr val="FFC000"/>
                </a:solidFill>
                <a:latin typeface="Times New Roman" pitchFamily="18" charset="0"/>
                <a:cs typeface="Times New Roman" pitchFamily="18" charset="0"/>
              </a:rPr>
              <a:t>Di Indonesia </a:t>
            </a:r>
            <a:r>
              <a:rPr lang="en-US" dirty="0" err="1" smtClean="0">
                <a:solidFill>
                  <a:srgbClr val="FFC000"/>
                </a:solidFill>
                <a:latin typeface="Times New Roman" pitchFamily="18" charset="0"/>
                <a:cs typeface="Times New Roman" pitchFamily="18" charset="0"/>
              </a:rPr>
              <a:t>peranan</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elit</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dlm</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kehidupan</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politik</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cukup</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menonjol</a:t>
            </a:r>
            <a:r>
              <a:rPr lang="en-US" dirty="0" smtClean="0">
                <a:solidFill>
                  <a:srgbClr val="FFC000"/>
                </a:solidFill>
                <a:latin typeface="Times New Roman" pitchFamily="18" charset="0"/>
                <a:cs typeface="Times New Roman" pitchFamily="18" charset="0"/>
              </a:rPr>
              <a:t>. Model </a:t>
            </a:r>
            <a:r>
              <a:rPr lang="en-US" dirty="0" err="1" smtClean="0">
                <a:solidFill>
                  <a:srgbClr val="FFC000"/>
                </a:solidFill>
                <a:latin typeface="Times New Roman" pitchFamily="18" charset="0"/>
                <a:cs typeface="Times New Roman" pitchFamily="18" charset="0"/>
              </a:rPr>
              <a:t>ini</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dapat</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menjadi</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salah</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satu</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alat</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analisis</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untuk</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mengupas</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proses</a:t>
            </a:r>
            <a:r>
              <a:rPr lang="en-US" dirty="0" smtClean="0">
                <a:solidFill>
                  <a:srgbClr val="FFC000"/>
                </a:solidFill>
                <a:latin typeface="Times New Roman" pitchFamily="18" charset="0"/>
                <a:cs typeface="Times New Roman" pitchFamily="18" charset="0"/>
              </a:rPr>
              <a:t> </a:t>
            </a:r>
            <a:r>
              <a:rPr lang="en-US" dirty="0" err="1" smtClean="0">
                <a:solidFill>
                  <a:srgbClr val="FFC000"/>
                </a:solidFill>
                <a:latin typeface="Times New Roman" pitchFamily="18" charset="0"/>
                <a:cs typeface="Times New Roman" pitchFamily="18" charset="0"/>
              </a:rPr>
              <a:t>perumusan</a:t>
            </a:r>
            <a:r>
              <a:rPr lang="en-US" dirty="0" smtClean="0">
                <a:solidFill>
                  <a:srgbClr val="FFC000"/>
                </a:solidFill>
                <a:latin typeface="Times New Roman" pitchFamily="18" charset="0"/>
                <a:cs typeface="Times New Roman" pitchFamily="18" charset="0"/>
              </a:rPr>
              <a:t> PP</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solidFill>
                  <a:srgbClr val="002060"/>
                </a:solidFill>
                <a:latin typeface="Times New Roman" pitchFamily="18" charset="0"/>
                <a:cs typeface="Times New Roman" pitchFamily="18" charset="0"/>
              </a:rPr>
              <a:t> </a:t>
            </a:r>
            <a:r>
              <a:rPr lang="en-US" sz="3100" dirty="0" smtClean="0">
                <a:solidFill>
                  <a:srgbClr val="002060"/>
                </a:solidFill>
                <a:latin typeface="Times New Roman" pitchFamily="18" charset="0"/>
                <a:cs typeface="Times New Roman" pitchFamily="18" charset="0"/>
              </a:rPr>
              <a:t>MODEL INKREMENTAL:</a:t>
            </a:r>
            <a:br>
              <a:rPr lang="en-US" sz="3100" dirty="0" smtClean="0">
                <a:solidFill>
                  <a:srgbClr val="002060"/>
                </a:solidFill>
                <a:latin typeface="Times New Roman" pitchFamily="18" charset="0"/>
                <a:cs typeface="Times New Roman" pitchFamily="18" charset="0"/>
              </a:rPr>
            </a:br>
            <a:r>
              <a:rPr lang="en-US" sz="3100" dirty="0" smtClean="0">
                <a:solidFill>
                  <a:srgbClr val="002060"/>
                </a:solidFill>
                <a:latin typeface="Times New Roman" pitchFamily="18" charset="0"/>
                <a:cs typeface="Times New Roman" pitchFamily="18" charset="0"/>
              </a:rPr>
              <a:t> Policy As Variations On The Past</a:t>
            </a:r>
            <a:br>
              <a:rPr lang="en-US" sz="3100" dirty="0" smtClean="0">
                <a:solidFill>
                  <a:srgbClr val="002060"/>
                </a:solidFill>
                <a:latin typeface="Times New Roman" pitchFamily="18" charset="0"/>
                <a:cs typeface="Times New Roman" pitchFamily="18" charset="0"/>
              </a:rPr>
            </a:br>
            <a:r>
              <a:rPr lang="en-US" sz="3100" dirty="0" smtClean="0">
                <a:solidFill>
                  <a:srgbClr val="002060"/>
                </a:solidFill>
                <a:latin typeface="Times New Roman" pitchFamily="18" charset="0"/>
                <a:cs typeface="Times New Roman" pitchFamily="18" charset="0"/>
              </a:rPr>
              <a:t>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13960"/>
          </a:xfrm>
        </p:spPr>
        <p:txBody>
          <a:bodyPr/>
          <a:lstStyle/>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Charles </a:t>
            </a:r>
            <a:r>
              <a:rPr lang="en-US" dirty="0" err="1" smtClean="0">
                <a:latin typeface="Times New Roman" pitchFamily="18" charset="0"/>
                <a:cs typeface="Times New Roman" pitchFamily="18" charset="0"/>
              </a:rPr>
              <a:t>Lindblom</a:t>
            </a:r>
            <a:r>
              <a:rPr lang="en-US" dirty="0" smtClean="0">
                <a:latin typeface="Times New Roman" pitchFamily="18" charset="0"/>
                <a:cs typeface="Times New Roman" pitchFamily="18" charset="0"/>
              </a:rPr>
              <a:t> : PP </a:t>
            </a:r>
            <a:r>
              <a:rPr lang="en-US" i="1" dirty="0" smtClean="0">
                <a:latin typeface="Times New Roman" pitchFamily="18" charset="0"/>
                <a:cs typeface="Times New Roman" pitchFamily="18" charset="0"/>
              </a:rPr>
              <a:t>as a continuation of past government activities with only incremental modifications 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model </a:t>
            </a:r>
            <a:r>
              <a:rPr lang="en-US" dirty="0" err="1" smtClean="0">
                <a:latin typeface="Times New Roman" pitchFamily="18" charset="0"/>
                <a:cs typeface="Times New Roman" pitchFamily="18" charset="0"/>
              </a:rPr>
              <a:t>rasional</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004560"/>
          </a:xfrm>
        </p:spPr>
        <p:txBody>
          <a:bodyPr>
            <a:normAutofit fontScale="77500" lnSpcReduction="20000"/>
          </a:bodyPr>
          <a:lstStyle/>
          <a:p>
            <a:r>
              <a:rPr lang="en-US" dirty="0" smtClean="0">
                <a:latin typeface="Times New Roman" pitchFamily="18" charset="0"/>
                <a:cs typeface="Times New Roman" pitchFamily="18" charset="0"/>
              </a:rPr>
              <a:t>Para </a:t>
            </a:r>
            <a:r>
              <a:rPr lang="en-US" dirty="0" err="1" smtClean="0">
                <a:latin typeface="Times New Roman" pitchFamily="18" charset="0"/>
                <a:cs typeface="Times New Roman" pitchFamily="18" charset="0"/>
              </a:rPr>
              <a:t>pembuat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peninjauan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konsisten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terhadap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seluruh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dibuatnya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lebih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inkremental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Mengapa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intelektualitas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maupun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penelitian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thdp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merupakan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landasan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perumusan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Adanya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kekhawatiran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ttg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bakal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munculnya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dampak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diinginkan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sbg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akibat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pernah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sebelumnya</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Adanya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hasil-hasil</a:t>
            </a:r>
            <a:r>
              <a:rPr lang="en-US" dirty="0" smtClean="0">
                <a:latin typeface="Times New Roman" pitchFamily="18" charset="0"/>
                <a:cs typeface="Times New Roman" pitchFamily="18" charset="0"/>
              </a:rPr>
              <a:t> program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sebelumnya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dipertahankan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Menghindari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jika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negosiasi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melelahkan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baru</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52160"/>
          </a:xfrm>
        </p:spPr>
        <p:txBody>
          <a:bodyPr>
            <a:normAutofit fontScale="85000" lnSpcReduction="20000"/>
          </a:bodyPr>
          <a:lstStyle/>
          <a:p>
            <a:pPr>
              <a:buNone/>
            </a:pPr>
            <a:r>
              <a:rPr lang="en-US" sz="3600" b="1" dirty="0" smtClean="0">
                <a:solidFill>
                  <a:srgbClr val="002060"/>
                </a:solidFill>
                <a:latin typeface="Times New Roman" pitchFamily="18" charset="0"/>
                <a:cs typeface="Times New Roman" pitchFamily="18" charset="0"/>
              </a:rPr>
              <a:t>INCREMENTALIS</a:t>
            </a:r>
            <a:r>
              <a:rPr lang="en-US" b="1" dirty="0" smtClean="0">
                <a:solidFill>
                  <a:srgbClr val="002060"/>
                </a:solidFill>
                <a:latin typeface="Times New Roman" pitchFamily="18" charset="0"/>
                <a:cs typeface="Times New Roman" pitchFamily="18" charset="0"/>
              </a:rPr>
              <a:t>M :</a:t>
            </a:r>
            <a:endParaRPr lang="en-US" dirty="0" smtClean="0">
              <a:solidFill>
                <a:srgbClr val="002060"/>
              </a:solidFill>
              <a:latin typeface="Times New Roman" pitchFamily="18" charset="0"/>
              <a:cs typeface="Times New Roman" pitchFamily="18" charset="0"/>
            </a:endParaRPr>
          </a:p>
          <a:p>
            <a:pPr>
              <a:buNone/>
            </a:pPr>
            <a:r>
              <a:rPr lang="en-US" dirty="0" smtClean="0">
                <a:solidFill>
                  <a:srgbClr val="002060"/>
                </a:solidFill>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Menilai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komprehensif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memusatkan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perhatian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berbeda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inkremental</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kecil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dipertimbangkan</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Setiap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kecil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konsekuensi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akibat-akibat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penting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terbatas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saja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dinilai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a:t>
            </a:r>
          </a:p>
          <a:p>
            <a:pPr marL="651510" indent="-514350">
              <a:buAutoNum type="arabicPeriod" startAt="4"/>
            </a:pPr>
            <a:r>
              <a:rPr lang="en-US" dirty="0" err="1" smtClean="0">
                <a:latin typeface="Times New Roman" pitchFamily="18" charset="0"/>
                <a:cs typeface="Times New Roman" pitchFamily="18" charset="0"/>
              </a:rPr>
              <a:t>Setiap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menantang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menerus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diredefinisikan</a:t>
            </a:r>
            <a:r>
              <a:rPr lang="en-US" dirty="0" smtClean="0">
                <a:latin typeface="Times New Roman" pitchFamily="18" charset="0"/>
                <a:cs typeface="Times New Roman" pitchFamily="18" charset="0"/>
              </a:rPr>
              <a:t>.</a:t>
            </a:r>
          </a:p>
          <a:p>
            <a:pPr marL="651510" indent="-514350">
              <a:buAutoNum type="arabicPeriod" startAt="4"/>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5.	</a:t>
            </a:r>
            <a:r>
              <a:rPr lang="en-US" i="1" dirty="0" smtClean="0">
                <a:latin typeface="Times New Roman" pitchFamily="18" charset="0"/>
                <a:cs typeface="Times New Roman" pitchFamily="18" charset="0"/>
              </a:rPr>
              <a:t>There is no single decision or “right” solution for a</a:t>
            </a:r>
          </a:p>
          <a:p>
            <a:pPr>
              <a:buNone/>
            </a:pPr>
            <a:r>
              <a:rPr lang="en-US" i="1" dirty="0" smtClean="0">
                <a:latin typeface="Times New Roman" pitchFamily="18" charset="0"/>
                <a:cs typeface="Times New Roman" pitchFamily="18" charset="0"/>
              </a:rPr>
              <a:t>      problem.</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cxnSp>
        <p:nvCxnSpPr>
          <p:cNvPr id="6" name="Straight Connector 5"/>
          <p:cNvCxnSpPr/>
          <p:nvPr/>
        </p:nvCxnSpPr>
        <p:spPr>
          <a:xfrm>
            <a:off x="5181600" y="3581400"/>
            <a:ext cx="22098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791200" y="3276600"/>
            <a:ext cx="16002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867400" y="1371600"/>
            <a:ext cx="15240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181600" y="1828800"/>
            <a:ext cx="220980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p:cNvGraphicFramePr>
            <a:graphicFrameLocks noGrp="1"/>
          </p:cNvGraphicFramePr>
          <p:nvPr>
            <p:ph idx="1"/>
          </p:nvPr>
        </p:nvGraphicFramePr>
        <p:xfrm>
          <a:off x="457200" y="685800"/>
          <a:ext cx="8229600" cy="5622925"/>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0"/>
          <p:cNvSpPr>
            <a:spLocks noGrp="1"/>
          </p:cNvSpPr>
          <p:nvPr>
            <p:ph type="sldNum" sz="quarter" idx="12"/>
          </p:nvPr>
        </p:nvSpPr>
        <p:spPr/>
        <p:txBody>
          <a:bodyPr/>
          <a:lstStyle/>
          <a:p>
            <a:fld id="{A01B05C0-E8B3-45C3-AEAF-178A6D3809D6}" type="slidenum">
              <a:rPr lang="en-US" smtClean="0"/>
              <a:pPr/>
              <a:t>45</a:t>
            </a:fld>
            <a:endParaRPr lang="en-US"/>
          </a:p>
        </p:txBody>
      </p:sp>
      <p:sp>
        <p:nvSpPr>
          <p:cNvPr id="12" name="Footer Placeholder 11"/>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52160"/>
          </a:xfrm>
        </p:spPr>
        <p:txBody>
          <a:bodyPr/>
          <a:lstStyle/>
          <a:p>
            <a:pPr algn="ctr">
              <a:buNone/>
            </a:pPr>
            <a:endParaRPr lang="en-US" dirty="0" smtClean="0">
              <a:solidFill>
                <a:srgbClr val="002060"/>
              </a:solidFill>
              <a:latin typeface="Times New Roman" pitchFamily="18" charset="0"/>
              <a:cs typeface="Times New Roman" pitchFamily="18" charset="0"/>
            </a:endParaRPr>
          </a:p>
          <a:p>
            <a:pPr algn="ctr">
              <a:buNone/>
            </a:pPr>
            <a:r>
              <a:rPr lang="en-US" dirty="0" smtClean="0">
                <a:solidFill>
                  <a:srgbClr val="002060"/>
                </a:solidFill>
                <a:latin typeface="Times New Roman" pitchFamily="18" charset="0"/>
                <a:cs typeface="Times New Roman" pitchFamily="18" charset="0"/>
              </a:rPr>
              <a:t>GROUP THEORY </a:t>
            </a:r>
            <a:r>
              <a:rPr lang="en-US" i="1" dirty="0" smtClean="0">
                <a:solidFill>
                  <a:srgbClr val="002060"/>
                </a:solidFill>
                <a:latin typeface="Times New Roman" pitchFamily="18" charset="0"/>
                <a:cs typeface="Times New Roman" pitchFamily="18" charset="0"/>
              </a:rPr>
              <a:t>:</a:t>
            </a:r>
          </a:p>
          <a:p>
            <a:pPr algn="ctr">
              <a:buNone/>
            </a:pPr>
            <a:r>
              <a:rPr lang="en-US" i="1" dirty="0" smtClean="0">
                <a:solidFill>
                  <a:srgbClr val="002060"/>
                </a:solidFill>
                <a:latin typeface="Times New Roman" pitchFamily="18" charset="0"/>
                <a:cs typeface="Times New Roman" pitchFamily="18" charset="0"/>
              </a:rPr>
              <a:t>Policy as Group Equilibrium</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Model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abstraksi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dimn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bbrp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kepentinganberusaha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isi</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bentuk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kbjksecara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interaktif</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demikian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terlihat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sbg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upaya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menanggapi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tuntutan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berbagai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cara</a:t>
            </a:r>
            <a:r>
              <a:rPr lang="en-US" dirty="0" smtClean="0">
                <a:latin typeface="Times New Roman" pitchFamily="18" charset="0"/>
                <a:cs typeface="Times New Roman" pitchFamily="18" charset="0"/>
              </a:rPr>
              <a:t> bargaining, </a:t>
            </a:r>
            <a:r>
              <a:rPr lang="en-US" dirty="0" err="1" smtClean="0">
                <a:latin typeface="Times New Roman" pitchFamily="18" charset="0"/>
                <a:cs typeface="Times New Roman" pitchFamily="18" charset="0"/>
              </a:rPr>
              <a:t>negoisasi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kompromi</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46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6004560"/>
          </a:xfrm>
        </p:spPr>
        <p:txBody>
          <a:bodyPr>
            <a:normAutofit/>
          </a:bodyPr>
          <a:lstStyle/>
          <a:p>
            <a:endParaRPr lang="en-US" sz="3200" dirty="0" smtClean="0">
              <a:latin typeface="Times New Roman" pitchFamily="18" charset="0"/>
              <a:cs typeface="Times New Roman" pitchFamily="18" charset="0"/>
            </a:endParaRPr>
          </a:p>
          <a:p>
            <a:pPr>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Tuntutan-tuntutan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saling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bersaing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kelompok-kelompok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yg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berpengaruh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dikelola</a:t>
            </a:r>
            <a:r>
              <a:rPr lang="en-US" sz="3200" dirty="0" smtClean="0">
                <a:latin typeface="Times New Roman" pitchFamily="18" charset="0"/>
                <a:cs typeface="Times New Roman" pitchFamily="18" charset="0"/>
              </a:rPr>
              <a:t>.</a:t>
            </a:r>
          </a:p>
          <a:p>
            <a:pPr>
              <a:buNone/>
            </a:pP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Sbg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hasil</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persaingan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berbagai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kelompok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kepentingan</a:t>
            </a:r>
            <a:r>
              <a:rPr lang="en-US" sz="3200" dirty="0" smtClean="0">
                <a:latin typeface="Times New Roman" pitchFamily="18" charset="0"/>
                <a:cs typeface="Times New Roman" pitchFamily="18" charset="0"/>
              </a:rPr>
              <a:t> pd </a:t>
            </a:r>
            <a:r>
              <a:rPr lang="en-US" sz="3200" dirty="0" err="1" smtClean="0">
                <a:latin typeface="Times New Roman" pitchFamily="18" charset="0"/>
                <a:cs typeface="Times New Roman" pitchFamily="18" charset="0"/>
              </a:rPr>
              <a:t>hakikatnya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adalah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keseimbanganyg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tercapai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dlm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pertarungan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antar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kelompok</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dlm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memperjuangkan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kepentingan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masing-masing</a:t>
            </a:r>
            <a:r>
              <a:rPr lang="en-US" sz="3200" dirty="0" smtClean="0">
                <a:latin typeface="Times New Roman" pitchFamily="18" charset="0"/>
                <a:cs typeface="Times New Roman" pitchFamily="18" charset="0"/>
              </a:rPr>
              <a:t> pd </a:t>
            </a:r>
            <a:r>
              <a:rPr lang="en-US" sz="3200" dirty="0" err="1" smtClean="0">
                <a:latin typeface="Times New Roman" pitchFamily="18" charset="0"/>
                <a:cs typeface="Times New Roman" pitchFamily="18" charset="0"/>
              </a:rPr>
              <a:t>suatu</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waktu</a:t>
            </a:r>
            <a:r>
              <a:rPr lang="en-US" sz="3200" dirty="0" smtClean="0">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A01B05C0-E8B3-45C3-AEAF-178A6D3809D6}" type="slidenum">
              <a:rPr lang="en-US" smtClean="0"/>
              <a:pPr/>
              <a:t>47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928360"/>
          </a:xfrm>
        </p:spPr>
        <p:txBody>
          <a:bodyPr>
            <a:normAutofit lnSpcReduction="10000"/>
          </a:bodyPr>
          <a:lstStyle/>
          <a:p>
            <a:r>
              <a:rPr lang="en-US" dirty="0" smtClean="0">
                <a:latin typeface="Times New Roman" pitchFamily="18" charset="0"/>
                <a:cs typeface="Times New Roman" pitchFamily="18" charset="0"/>
              </a:rPr>
              <a:t>Agar </a:t>
            </a:r>
            <a:r>
              <a:rPr lang="en-US" dirty="0" err="1" smtClean="0">
                <a:latin typeface="Times New Roman" pitchFamily="18" charset="0"/>
                <a:cs typeface="Times New Roman" pitchFamily="18" charset="0"/>
              </a:rPr>
              <a:t>supaya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pertarungan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tidak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bersifat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merusak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maka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berkewajiban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mengarahkan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konflik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Caranya</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1.Menetapkan </a:t>
            </a:r>
            <a:r>
              <a:rPr lang="en-US" dirty="0" err="1" smtClean="0">
                <a:latin typeface="Times New Roman" pitchFamily="18" charset="0"/>
                <a:cs typeface="Times New Roman" pitchFamily="18" charset="0"/>
              </a:rPr>
              <a:t>aturan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permainan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memperjuangkan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sv-SE" dirty="0" smtClean="0">
                <a:latin typeface="Times New Roman" pitchFamily="18" charset="0"/>
                <a:cs typeface="Times New Roman" pitchFamily="18" charset="0"/>
              </a:rPr>
              <a:t>  2.Mengutamakan kompromi dan keseimbangan kepentingan</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3.Enacting </a:t>
            </a:r>
            <a:r>
              <a:rPr lang="en-US" dirty="0" err="1" smtClean="0">
                <a:latin typeface="Times New Roman" pitchFamily="18" charset="0"/>
                <a:cs typeface="Times New Roman" pitchFamily="18" charset="0"/>
              </a:rPr>
              <a:t>kompromi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ttg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publik</a:t>
            </a:r>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4.Mengusahakan </a:t>
            </a:r>
            <a:r>
              <a:rPr lang="en-US" dirty="0" err="1" smtClean="0">
                <a:latin typeface="Times New Roman" pitchFamily="18" charset="0"/>
                <a:cs typeface="Times New Roman" pitchFamily="18" charset="0"/>
              </a:rPr>
              <a:t>perwujudan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kompromi</a:t>
            </a:r>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48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lstStyle/>
          <a:p>
            <a:endParaRPr lang="en-US" dirty="0" smtClean="0"/>
          </a:p>
          <a:p>
            <a:endParaRPr lang="en-US" dirty="0" smtClean="0"/>
          </a:p>
          <a:p>
            <a:endParaRPr lang="en-US" dirty="0" smtClean="0"/>
          </a:p>
          <a:p>
            <a:endParaRPr lang="en-US" dirty="0"/>
          </a:p>
        </p:txBody>
      </p:sp>
      <p:sp>
        <p:nvSpPr>
          <p:cNvPr id="4" name="Oval 3"/>
          <p:cNvSpPr/>
          <p:nvPr/>
        </p:nvSpPr>
        <p:spPr>
          <a:xfrm>
            <a:off x="838200" y="2590800"/>
            <a:ext cx="1295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524000" y="3352800"/>
            <a:ext cx="457200" cy="533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781800" y="2514600"/>
            <a:ext cx="1295400" cy="1524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8382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26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6670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5814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4958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102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3246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239000" y="4419600"/>
            <a:ext cx="838200" cy="1588"/>
          </a:xfrm>
          <a:prstGeom prst="line">
            <a:avLst/>
          </a:prstGeom>
          <a:ln w="25400" cmpd="sng">
            <a:prstDash val="solid"/>
          </a:ln>
        </p:spPr>
        <p:style>
          <a:lnRef idx="1">
            <a:schemeClr val="accent1"/>
          </a:lnRef>
          <a:fillRef idx="0">
            <a:schemeClr val="accent1"/>
          </a:fillRef>
          <a:effectRef idx="0">
            <a:schemeClr val="accent1"/>
          </a:effectRef>
          <a:fontRef idx="minor">
            <a:schemeClr val="tx1"/>
          </a:fontRef>
        </p:style>
      </p:cxnSp>
      <p:sp>
        <p:nvSpPr>
          <p:cNvPr id="20" name="Isosceles Triangle 19"/>
          <p:cNvSpPr/>
          <p:nvPr/>
        </p:nvSpPr>
        <p:spPr>
          <a:xfrm>
            <a:off x="4038600" y="4495800"/>
            <a:ext cx="762000" cy="83820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p:cNvSpPr/>
          <p:nvPr/>
        </p:nvSpPr>
        <p:spPr>
          <a:xfrm>
            <a:off x="5029200" y="4495800"/>
            <a:ext cx="762000" cy="83820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04800" y="1524000"/>
            <a:ext cx="2514600" cy="762000"/>
          </a:xfrm>
          <a:prstGeom prst="rect">
            <a:avLst/>
          </a:prstGeom>
          <a:solidFill>
            <a:schemeClr val="tx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Added Influence</a:t>
            </a:r>
            <a:endParaRPr lang="en-US" dirty="0"/>
          </a:p>
        </p:txBody>
      </p:sp>
      <p:sp>
        <p:nvSpPr>
          <p:cNvPr id="23" name="Rectangle 22"/>
          <p:cNvSpPr/>
          <p:nvPr/>
        </p:nvSpPr>
        <p:spPr>
          <a:xfrm>
            <a:off x="2133600" y="2438400"/>
            <a:ext cx="2514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Influence of Group B</a:t>
            </a:r>
            <a:endParaRPr lang="en-US" dirty="0"/>
          </a:p>
        </p:txBody>
      </p:sp>
      <p:sp>
        <p:nvSpPr>
          <p:cNvPr id="24" name="Rectangle 23"/>
          <p:cNvSpPr/>
          <p:nvPr/>
        </p:nvSpPr>
        <p:spPr>
          <a:xfrm>
            <a:off x="457200" y="5486400"/>
            <a:ext cx="2514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Alternative Policy Position</a:t>
            </a:r>
            <a:endParaRPr lang="en-US" dirty="0"/>
          </a:p>
        </p:txBody>
      </p:sp>
      <p:sp>
        <p:nvSpPr>
          <p:cNvPr id="25" name="Rectangle 24"/>
          <p:cNvSpPr/>
          <p:nvPr/>
        </p:nvSpPr>
        <p:spPr>
          <a:xfrm>
            <a:off x="1600200" y="4572000"/>
            <a:ext cx="2514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Policy Change</a:t>
            </a:r>
            <a:endParaRPr lang="en-US" dirty="0"/>
          </a:p>
        </p:txBody>
      </p:sp>
      <p:sp>
        <p:nvSpPr>
          <p:cNvPr id="26" name="Rectangle 25"/>
          <p:cNvSpPr/>
          <p:nvPr/>
        </p:nvSpPr>
        <p:spPr>
          <a:xfrm>
            <a:off x="4572000" y="3429000"/>
            <a:ext cx="1676400" cy="838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Public Policy</a:t>
            </a:r>
            <a:endParaRPr lang="en-US" dirty="0"/>
          </a:p>
        </p:txBody>
      </p:sp>
      <p:sp>
        <p:nvSpPr>
          <p:cNvPr id="27" name="Rectangle 26"/>
          <p:cNvSpPr/>
          <p:nvPr/>
        </p:nvSpPr>
        <p:spPr>
          <a:xfrm>
            <a:off x="3886200" y="5486400"/>
            <a:ext cx="2133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Equilibrium</a:t>
            </a:r>
            <a:endParaRPr lang="en-US" dirty="0"/>
          </a:p>
        </p:txBody>
      </p:sp>
      <p:sp>
        <p:nvSpPr>
          <p:cNvPr id="28" name="Rectangle 27"/>
          <p:cNvSpPr/>
          <p:nvPr/>
        </p:nvSpPr>
        <p:spPr>
          <a:xfrm>
            <a:off x="6019800" y="1524000"/>
            <a:ext cx="25146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Influence of Group A</a:t>
            </a:r>
            <a:endParaRPr lang="en-US" dirty="0"/>
          </a:p>
        </p:txBody>
      </p:sp>
      <p:sp>
        <p:nvSpPr>
          <p:cNvPr id="29" name="Rectangle 28"/>
          <p:cNvSpPr/>
          <p:nvPr/>
        </p:nvSpPr>
        <p:spPr>
          <a:xfrm>
            <a:off x="2362200" y="304800"/>
            <a:ext cx="3581400"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2060"/>
                </a:solidFill>
              </a:rPr>
              <a:t>THE GROUP MODEL:</a:t>
            </a:r>
            <a:endParaRPr lang="en-US" sz="2400" dirty="0">
              <a:solidFill>
                <a:srgbClr val="002060"/>
              </a:solidFill>
            </a:endParaRPr>
          </a:p>
        </p:txBody>
      </p:sp>
      <p:cxnSp>
        <p:nvCxnSpPr>
          <p:cNvPr id="31" name="Straight Connector 30"/>
          <p:cNvCxnSpPr/>
          <p:nvPr/>
        </p:nvCxnSpPr>
        <p:spPr>
          <a:xfrm rot="5400000">
            <a:off x="6865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1635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61729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53347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43441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4297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5915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677194" y="4342606"/>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2018506" y="5676900"/>
            <a:ext cx="76994" cy="794"/>
          </a:xfrm>
          <a:prstGeom prst="line">
            <a:avLst/>
          </a:prstGeom>
        </p:spPr>
        <p:style>
          <a:lnRef idx="1">
            <a:schemeClr val="accent1"/>
          </a:lnRef>
          <a:fillRef idx="0">
            <a:schemeClr val="accent1"/>
          </a:fillRef>
          <a:effectRef idx="0">
            <a:schemeClr val="accent1"/>
          </a:effectRef>
          <a:fontRef idx="minor">
            <a:schemeClr val="tx1"/>
          </a:fontRef>
        </p:style>
      </p:cxnSp>
      <p:sp>
        <p:nvSpPr>
          <p:cNvPr id="40" name="Slide Number Placeholder 39"/>
          <p:cNvSpPr>
            <a:spLocks noGrp="1"/>
          </p:cNvSpPr>
          <p:nvPr>
            <p:ph type="sldNum" sz="quarter" idx="12"/>
          </p:nvPr>
        </p:nvSpPr>
        <p:spPr/>
        <p:txBody>
          <a:bodyPr/>
          <a:lstStyle/>
          <a:p>
            <a:fld id="{A01B05C0-E8B3-45C3-AEAF-178A6D3809D6}" type="slidenum">
              <a:rPr lang="en-US" smtClean="0"/>
              <a:pPr/>
              <a:t>49</a:t>
            </a:fld>
            <a:endParaRPr lang="en-US"/>
          </a:p>
        </p:txBody>
      </p:sp>
      <p:sp>
        <p:nvSpPr>
          <p:cNvPr id="41" name="Footer Placeholder 40"/>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lvl="0"/>
            <a:r>
              <a:rPr lang="en-US" i="1" dirty="0" smtClean="0">
                <a:solidFill>
                  <a:srgbClr val="FFFF00"/>
                </a:solidFill>
                <a:latin typeface="Times New Roman" pitchFamily="18" charset="0"/>
                <a:cs typeface="Times New Roman" pitchFamily="18" charset="0"/>
              </a:rPr>
              <a:t>James E Anderson</a:t>
            </a:r>
            <a:endParaRPr lang="en-US" dirty="0" smtClean="0">
              <a:solidFill>
                <a:srgbClr val="FFFF00"/>
              </a:solidFill>
              <a:latin typeface="Times New Roman" pitchFamily="18" charset="0"/>
              <a:cs typeface="Times New Roman" pitchFamily="18" charset="0"/>
            </a:endParaRPr>
          </a:p>
          <a:p>
            <a:pPr>
              <a:buNone/>
            </a:pPr>
            <a:r>
              <a:rPr lang="en-US" i="1" dirty="0" smtClean="0">
                <a:latin typeface="Times New Roman" pitchFamily="18" charset="0"/>
                <a:cs typeface="Times New Roman" pitchFamily="18" charset="0"/>
              </a:rPr>
              <a:t>    “A purposive course of action followed by an actor or set of actors in dealing with a problem or matter of concern” </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serangkaian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tindakan</a:t>
            </a:r>
            <a:r>
              <a:rPr lang="en-US" dirty="0" smtClean="0">
                <a:latin typeface="Times New Roman" pitchFamily="18" charset="0"/>
                <a:cs typeface="Times New Roman" pitchFamily="18" charset="0"/>
              </a:rPr>
              <a:t> yang </a:t>
            </a:r>
            <a:r>
              <a:rPr lang="en-US" dirty="0" err="1" smtClean="0">
                <a:latin typeface="Times New Roman" pitchFamily="18" charset="0"/>
                <a:cs typeface="Times New Roman" pitchFamily="18" charset="0"/>
              </a:rPr>
              <a:t>mem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punyai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 yang </a:t>
            </a:r>
            <a:r>
              <a:rPr lang="en-US" dirty="0" err="1" smtClean="0">
                <a:solidFill>
                  <a:srgbClr val="FF0000"/>
                </a:solidFill>
                <a:latin typeface="Times New Roman" pitchFamily="18" charset="0"/>
                <a:cs typeface="Times New Roman" pitchFamily="18" charset="0"/>
              </a:rPr>
              <a:t>diikuti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dilaksanakan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seorang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atau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pelaku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guna</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memecahkan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tertentu</a:t>
            </a:r>
            <a:r>
              <a:rPr lang="en-US" dirty="0" smtClean="0">
                <a:latin typeface="Times New Roman" pitchFamily="18" charset="0"/>
                <a:cs typeface="Times New Roman" pitchFamily="18" charset="0"/>
              </a:rPr>
              <a:t> .</a:t>
            </a:r>
          </a:p>
          <a:p>
            <a:pPr lvl="0"/>
            <a:r>
              <a:rPr lang="en-US" i="1" dirty="0" smtClean="0">
                <a:solidFill>
                  <a:srgbClr val="FFFF00"/>
                </a:solidFill>
                <a:latin typeface="Times New Roman" pitchFamily="18" charset="0"/>
                <a:cs typeface="Times New Roman" pitchFamily="18" charset="0"/>
              </a:rPr>
              <a:t>Mac Rae </a:t>
            </a:r>
            <a:r>
              <a:rPr lang="en-US" dirty="0" err="1" smtClean="0">
                <a:solidFill>
                  <a:srgbClr val="FFFF00"/>
                </a:solidFill>
                <a:latin typeface="Times New Roman" pitchFamily="18" charset="0"/>
                <a:cs typeface="Times New Roman" pitchFamily="18" charset="0"/>
              </a:rPr>
              <a:t>dan</a:t>
            </a:r>
            <a:r>
              <a:rPr lang="en-US" i="1" dirty="0" smtClean="0">
                <a:solidFill>
                  <a:srgbClr val="FFFF00"/>
                </a:solidFill>
                <a:latin typeface="Times New Roman" pitchFamily="18" charset="0"/>
                <a:cs typeface="Times New Roman" pitchFamily="18" charset="0"/>
              </a:rPr>
              <a:t> Wilde</a:t>
            </a:r>
            <a:endParaRPr lang="en-US" dirty="0" smtClean="0">
              <a:solidFill>
                <a:srgbClr val="FFFF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serangkaian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tindakan</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yang </a:t>
            </a:r>
            <a:r>
              <a:rPr lang="en-US" dirty="0" err="1" smtClean="0">
                <a:latin typeface="Times New Roman" pitchFamily="18" charset="0"/>
                <a:cs typeface="Times New Roman" pitchFamily="18" charset="0"/>
              </a:rPr>
              <a:t>dipilih</a:t>
            </a:r>
            <a:r>
              <a:rPr lang="en-US" dirty="0" smtClean="0">
                <a:latin typeface="Times New Roman" pitchFamily="18" charset="0"/>
                <a:cs typeface="Times New Roman" pitchFamily="18" charset="0"/>
              </a:rPr>
              <a:t> yang </a:t>
            </a:r>
            <a:r>
              <a:rPr lang="en-US" dirty="0" err="1" smtClean="0">
                <a:solidFill>
                  <a:srgbClr val="FF0000"/>
                </a:solidFill>
                <a:latin typeface="Times New Roman" pitchFamily="18" charset="0"/>
                <a:cs typeface="Times New Roman" pitchFamily="18" charset="0"/>
              </a:rPr>
              <a:t>mempunyai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arti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penting</a:t>
            </a:r>
            <a:r>
              <a:rPr lang="en-US" dirty="0" smtClean="0">
                <a:solidFill>
                  <a:srgbClr val="FF0000"/>
                </a:solidFill>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besar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orang</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rmAutofit fontScale="85000" lnSpcReduction="20000"/>
          </a:bodyPr>
          <a:lstStyle/>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kepentingan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berpengaruh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diharapkan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dpt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PP. Tingkat </a:t>
            </a:r>
            <a:r>
              <a:rPr lang="en-US" dirty="0" err="1" smtClean="0">
                <a:latin typeface="Times New Roman" pitchFamily="18" charset="0"/>
                <a:cs typeface="Times New Roman" pitchFamily="18" charset="0"/>
              </a:rPr>
              <a:t>pengaruh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kelompokditentukan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jumlah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anggota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kekayaan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kekuatan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kepemimpinan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hubungan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erat</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para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kohesi</a:t>
            </a:r>
            <a:r>
              <a:rPr lang="en-US" dirty="0" smtClean="0">
                <a:latin typeface="Times New Roman" pitchFamily="18" charset="0"/>
                <a:cs typeface="Times New Roman" pitchFamily="18" charset="0"/>
              </a:rPr>
              <a:t> intern </a:t>
            </a:r>
            <a:r>
              <a:rPr lang="en-US" dirty="0" err="1" smtClean="0">
                <a:latin typeface="Times New Roman" pitchFamily="18" charset="0"/>
                <a:cs typeface="Times New Roman" pitchFamily="18" charset="0"/>
              </a:rPr>
              <a:t>para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anggota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dsb</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Model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dpt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dipergunakan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menganalisis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PP: </a:t>
            </a:r>
            <a:r>
              <a:rPr lang="en-US" dirty="0" err="1" smtClean="0">
                <a:latin typeface="Times New Roman" pitchFamily="18" charset="0"/>
                <a:cs typeface="Times New Roman" pitchFamily="18" charset="0"/>
              </a:rPr>
              <a:t>menelaah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apakah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berkompetisi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pembuatan</a:t>
            </a:r>
            <a:r>
              <a:rPr lang="en-US" dirty="0" smtClean="0">
                <a:latin typeface="Times New Roman" pitchFamily="18" charset="0"/>
                <a:cs typeface="Times New Roman" pitchFamily="18" charset="0"/>
              </a:rPr>
              <a:t> PP &amp; </a:t>
            </a:r>
            <a:r>
              <a:rPr lang="en-US" dirty="0" err="1" smtClean="0">
                <a:latin typeface="Times New Roman" pitchFamily="18" charset="0"/>
                <a:cs typeface="Times New Roman" pitchFamily="18" charset="0"/>
              </a:rPr>
              <a:t>siapakah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memiliki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pengaruh</a:t>
            </a:r>
            <a:r>
              <a:rPr lang="en-US" dirty="0" smtClean="0">
                <a:latin typeface="Times New Roman" pitchFamily="18" charset="0"/>
                <a:cs typeface="Times New Roman" pitchFamily="18" charset="0"/>
              </a:rPr>
              <a:t> paling </a:t>
            </a:r>
            <a:r>
              <a:rPr lang="en-US" dirty="0" err="1" smtClean="0">
                <a:latin typeface="Times New Roman" pitchFamily="18" charset="0"/>
                <a:cs typeface="Times New Roman" pitchFamily="18" charset="0"/>
              </a:rPr>
              <a:t>kuat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dibuat</a:t>
            </a:r>
            <a:r>
              <a:rPr lang="en-US" dirty="0" smtClean="0">
                <a:latin typeface="Times New Roman" pitchFamily="18" charset="0"/>
                <a:cs typeface="Times New Roman" pitchFamily="18" charset="0"/>
              </a:rPr>
              <a:t>. </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tingkat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implementasi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kompetisi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kelompok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faktor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menentukan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efektifitas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mencapai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50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rmAutofit lnSpcReduction="10000"/>
          </a:bodyPr>
          <a:lstStyle/>
          <a:p>
            <a:pPr>
              <a:buNone/>
            </a:pPr>
            <a:r>
              <a:rPr lang="en-US" dirty="0" smtClean="0">
                <a:solidFill>
                  <a:srgbClr val="002060"/>
                </a:solidFill>
                <a:latin typeface="Times New Roman" pitchFamily="18" charset="0"/>
                <a:cs typeface="Times New Roman" pitchFamily="18" charset="0"/>
              </a:rPr>
              <a:t>MODEL SYSTEM THEORY: </a:t>
            </a:r>
          </a:p>
          <a:p>
            <a:pPr>
              <a:buNone/>
            </a:pPr>
            <a:r>
              <a:rPr lang="en-US" dirty="0" smtClean="0">
                <a:solidFill>
                  <a:srgbClr val="002060"/>
                </a:solidFill>
                <a:latin typeface="Times New Roman" pitchFamily="18" charset="0"/>
                <a:cs typeface="Times New Roman" pitchFamily="18" charset="0"/>
              </a:rPr>
              <a:t>Policy As System Output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diperkenalkan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David </a:t>
            </a:r>
            <a:r>
              <a:rPr lang="en-US" dirty="0" err="1" smtClean="0">
                <a:latin typeface="Times New Roman" pitchFamily="18" charset="0"/>
                <a:cs typeface="Times New Roman" pitchFamily="18" charset="0"/>
              </a:rPr>
              <a:t>Eastonyg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analogi</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biologi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biologi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interaksi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antara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organisme</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lingkungannya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akhirnya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menciptakan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kelangsungan</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hidup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relatif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stabil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kemudian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dianalogikan</a:t>
            </a:r>
            <a:r>
              <a:rPr lang="en-US" dirty="0" smtClean="0">
                <a:latin typeface="Times New Roman" pitchFamily="18" charset="0"/>
                <a:cs typeface="Times New Roman" pitchFamily="18" charset="0"/>
              </a:rPr>
              <a:t> dg </a:t>
            </a:r>
            <a:r>
              <a:rPr lang="en-US" dirty="0" err="1" smtClean="0">
                <a:latin typeface="Times New Roman" pitchFamily="18" charset="0"/>
                <a:cs typeface="Times New Roman" pitchFamily="18" charset="0"/>
              </a:rPr>
              <a:t>kehidupan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Pada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dasarnya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terdapat</a:t>
            </a: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komponen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utamadlm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yaitu</a:t>
            </a:r>
            <a:r>
              <a:rPr lang="en-US" dirty="0" smtClean="0">
                <a:latin typeface="Times New Roman" pitchFamily="18" charset="0"/>
                <a:cs typeface="Times New Roman" pitchFamily="18" charset="0"/>
              </a:rPr>
              <a:t>: input, </a:t>
            </a:r>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output.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51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rmAutofit fontScale="77500" lnSpcReduction="20000"/>
          </a:bodyPr>
          <a:lstStyle/>
          <a:p>
            <a:r>
              <a:rPr lang="en-US" dirty="0" err="1" smtClean="0">
                <a:latin typeface="Times New Roman" pitchFamily="18" charset="0"/>
                <a:cs typeface="Times New Roman" pitchFamily="18" charset="0"/>
              </a:rPr>
              <a:t>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utama</a:t>
            </a:r>
            <a:r>
              <a:rPr lang="en-US" dirty="0" smtClean="0">
                <a:latin typeface="Times New Roman" pitchFamily="18" charset="0"/>
                <a:cs typeface="Times New Roman" pitchFamily="18" charset="0"/>
              </a:rPr>
              <a:t> model </a:t>
            </a:r>
            <a:r>
              <a:rPr lang="en-US" dirty="0" err="1" smtClean="0">
                <a:latin typeface="Times New Roman" pitchFamily="18" charset="0"/>
                <a:cs typeface="Times New Roman" pitchFamily="18" charset="0"/>
              </a:rPr>
              <a:t>sistemthd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analisis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kebijakan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1.Apa </a:t>
            </a:r>
            <a:r>
              <a:rPr lang="en-US" dirty="0" err="1" smtClean="0">
                <a:latin typeface="Times New Roman" pitchFamily="18" charset="0"/>
                <a:cs typeface="Times New Roman" pitchFamily="18" charset="0"/>
              </a:rPr>
              <a:t>dimensi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menghasilkan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permintaan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2.Apa </a:t>
            </a:r>
            <a:r>
              <a:rPr lang="en-US" dirty="0" err="1" smtClean="0">
                <a:latin typeface="Times New Roman" pitchFamily="18" charset="0"/>
                <a:cs typeface="Times New Roman" pitchFamily="18" charset="0"/>
              </a:rPr>
              <a:t>karakteristik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dapat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merubah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permintaan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menjadi</a:t>
            </a:r>
            <a:r>
              <a:rPr lang="en-US" dirty="0" smtClean="0">
                <a:latin typeface="Times New Roman" pitchFamily="18" charset="0"/>
                <a:cs typeface="Times New Roman" pitchFamily="18" charset="0"/>
              </a:rPr>
              <a:t> PP &amp; </a:t>
            </a:r>
            <a:r>
              <a:rPr lang="en-US" dirty="0" err="1" smtClean="0">
                <a:latin typeface="Times New Roman" pitchFamily="18" charset="0"/>
                <a:cs typeface="Times New Roman" pitchFamily="18" charset="0"/>
              </a:rPr>
              <a:t>memuaskan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waktu</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3.Bagaimana input </a:t>
            </a: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berdampak</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karakteristik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4.Bagaimana </a:t>
            </a:r>
            <a:r>
              <a:rPr lang="en-US" dirty="0" err="1" smtClean="0">
                <a:latin typeface="Times New Roman" pitchFamily="18" charset="0"/>
                <a:cs typeface="Times New Roman" pitchFamily="18" charset="0"/>
              </a:rPr>
              <a:t>karakteristik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berdampak</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isi</a:t>
            </a:r>
            <a:r>
              <a:rPr lang="en-US" dirty="0" smtClean="0">
                <a:latin typeface="Times New Roman" pitchFamily="18" charset="0"/>
                <a:cs typeface="Times New Roman" pitchFamily="18" charset="0"/>
              </a:rPr>
              <a:t> PP?</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5.Bagaimana input </a:t>
            </a: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berdampak</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isi</a:t>
            </a:r>
            <a:r>
              <a:rPr lang="en-US" dirty="0" smtClean="0">
                <a:latin typeface="Times New Roman" pitchFamily="18" charset="0"/>
                <a:cs typeface="Times New Roman" pitchFamily="18" charset="0"/>
              </a:rPr>
              <a:t> PP?</a:t>
            </a:r>
          </a:p>
          <a:p>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6.Bagaimana PP </a:t>
            </a:r>
            <a:r>
              <a:rPr lang="en-US" dirty="0" err="1" smtClean="0">
                <a:latin typeface="Times New Roman" pitchFamily="18" charset="0"/>
                <a:cs typeface="Times New Roman" pitchFamily="18" charset="0"/>
              </a:rPr>
              <a:t>berdampak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melalui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umpan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balik</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52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52160"/>
          </a:xfrm>
        </p:spPr>
        <p:txBody>
          <a:bodyPr>
            <a:normAutofit fontScale="92500" lnSpcReduction="20000"/>
          </a:bodyPr>
          <a:lstStyle/>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Proses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tdk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berakhir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setiap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hasil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keputusan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mrpk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keluaran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sistem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politik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Selanjutnya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perubahan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lingkunganinilah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selanjutnya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mempengaruhi</a:t>
            </a:r>
            <a:r>
              <a:rPr lang="en-US" dirty="0" smtClean="0">
                <a:latin typeface="Times New Roman" pitchFamily="18" charset="0"/>
                <a:cs typeface="Times New Roman" pitchFamily="18" charset="0"/>
              </a:rPr>
              <a:t> demands </a:t>
            </a:r>
            <a:r>
              <a:rPr lang="en-US" dirty="0" err="1" smtClean="0">
                <a:latin typeface="Times New Roman" pitchFamily="18" charset="0"/>
                <a:cs typeface="Times New Roman" pitchFamily="18" charset="0"/>
              </a:rPr>
              <a:t>dan</a:t>
            </a:r>
            <a:r>
              <a:rPr lang="en-US" dirty="0" smtClean="0">
                <a:latin typeface="Times New Roman" pitchFamily="18" charset="0"/>
                <a:cs typeface="Times New Roman" pitchFamily="18" charset="0"/>
              </a:rPr>
              <a:t> support </a:t>
            </a:r>
            <a:r>
              <a:rPr lang="en-US" dirty="0" err="1" smtClean="0">
                <a:latin typeface="Times New Roman" pitchFamily="18" charset="0"/>
                <a:cs typeface="Times New Roman" pitchFamily="18" charset="0"/>
              </a:rPr>
              <a:t>dari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Salah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kelemahan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model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terpusatnya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perhatian</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tindakan-tindakan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dilakukan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Seringkali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terjadi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bhw</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diputuskan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oleh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pemerintah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memberi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dilakukannya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tindakan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sebenarnya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hanya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memelihara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ketenangan</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kestabilan</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Persoalan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muncul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pendekatan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adalah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menentukan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tujuan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itu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sendiri</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53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tint val="88000"/>
                    <a:satMod val="150000"/>
                  </a:schemeClr>
                </a:solidFill>
              </a:rPr>
              <a:t>Model </a:t>
            </a:r>
            <a:r>
              <a:rPr lang="en-US" dirty="0" err="1" smtClean="0">
                <a:solidFill>
                  <a:schemeClr val="accent1">
                    <a:tint val="88000"/>
                    <a:satMod val="150000"/>
                  </a:schemeClr>
                </a:solidFill>
              </a:rPr>
              <a:t>sistem</a:t>
            </a:r>
            <a:r>
              <a:rPr lang="en-US" dirty="0" smtClean="0">
                <a:solidFill>
                  <a:schemeClr val="accent1">
                    <a:tint val="88000"/>
                    <a:satMod val="150000"/>
                  </a:schemeClr>
                </a:solidFill>
              </a:rPr>
              <a:t> </a:t>
            </a:r>
            <a:r>
              <a:rPr lang="en-US" dirty="0" err="1" smtClean="0">
                <a:solidFill>
                  <a:schemeClr val="accent1">
                    <a:tint val="88000"/>
                    <a:satMod val="150000"/>
                  </a:schemeClr>
                </a:solidFill>
              </a:rPr>
              <a:t>politik</a:t>
            </a:r>
            <a:endParaRPr lang="en-US" dirty="0"/>
          </a:p>
        </p:txBody>
      </p:sp>
      <p:sp>
        <p:nvSpPr>
          <p:cNvPr id="3" name="Content Placeholder 2"/>
          <p:cNvSpPr>
            <a:spLocks noGrp="1"/>
          </p:cNvSpPr>
          <p:nvPr>
            <p:ph idx="1"/>
          </p:nvPr>
        </p:nvSpPr>
        <p:spPr/>
        <p:txBody>
          <a:bodyPr>
            <a:normAutofit lnSpcReduction="10000"/>
          </a:bodyPr>
          <a:lstStyle/>
          <a:p>
            <a:r>
              <a:rPr lang="en-US" sz="3200" dirty="0" err="1" smtClean="0"/>
              <a:t>Kebijakan</a:t>
            </a:r>
            <a:r>
              <a:rPr lang="en-US" sz="3200" dirty="0" smtClean="0"/>
              <a:t> </a:t>
            </a:r>
            <a:r>
              <a:rPr lang="en-US" sz="3200" dirty="0" err="1" smtClean="0"/>
              <a:t>publik</a:t>
            </a:r>
            <a:r>
              <a:rPr lang="en-US" sz="3200" dirty="0" smtClean="0"/>
              <a:t> </a:t>
            </a:r>
            <a:r>
              <a:rPr lang="en-US" sz="3200" dirty="0" err="1" smtClean="0"/>
              <a:t>sebagai</a:t>
            </a:r>
            <a:r>
              <a:rPr lang="en-US" sz="3200" dirty="0" smtClean="0"/>
              <a:t> </a:t>
            </a:r>
            <a:r>
              <a:rPr lang="en-US" sz="3200" dirty="0" err="1" smtClean="0"/>
              <a:t>respon</a:t>
            </a:r>
            <a:r>
              <a:rPr lang="en-US" sz="3200" dirty="0" smtClean="0"/>
              <a:t> </a:t>
            </a:r>
            <a:r>
              <a:rPr lang="en-US" sz="3200" dirty="0" err="1" smtClean="0"/>
              <a:t>suatu</a:t>
            </a:r>
            <a:r>
              <a:rPr lang="en-US" sz="3200" dirty="0" smtClean="0"/>
              <a:t> </a:t>
            </a:r>
          </a:p>
          <a:p>
            <a:pPr>
              <a:buNone/>
            </a:pPr>
            <a:r>
              <a:rPr lang="en-US" sz="3200" dirty="0" smtClean="0"/>
              <a:t>    </a:t>
            </a:r>
            <a:r>
              <a:rPr lang="en-US" sz="3200" dirty="0" err="1" smtClean="0"/>
              <a:t>sistem</a:t>
            </a:r>
            <a:r>
              <a:rPr lang="en-US" sz="3200" dirty="0" smtClean="0"/>
              <a:t> </a:t>
            </a:r>
            <a:r>
              <a:rPr lang="en-US" sz="3200" dirty="0" err="1" smtClean="0"/>
              <a:t>politik</a:t>
            </a:r>
            <a:r>
              <a:rPr lang="en-US" sz="3200" dirty="0" smtClean="0"/>
              <a:t> </a:t>
            </a:r>
            <a:r>
              <a:rPr lang="en-US" sz="3200" dirty="0" err="1" smtClean="0"/>
              <a:t>terhadap</a:t>
            </a:r>
            <a:r>
              <a:rPr lang="en-US" sz="3200" dirty="0" smtClean="0"/>
              <a:t> </a:t>
            </a:r>
            <a:r>
              <a:rPr lang="en-US" sz="3200" dirty="0" err="1" smtClean="0"/>
              <a:t>kekuatan-kekuatan</a:t>
            </a:r>
            <a:r>
              <a:rPr lang="en-US" sz="3200" dirty="0" smtClean="0"/>
              <a:t> </a:t>
            </a:r>
            <a:r>
              <a:rPr lang="en-US" sz="3200" dirty="0" err="1" smtClean="0"/>
              <a:t>lingkungan</a:t>
            </a:r>
            <a:r>
              <a:rPr lang="en-US" sz="3200" dirty="0" smtClean="0"/>
              <a:t> (</a:t>
            </a:r>
            <a:r>
              <a:rPr lang="en-US" sz="3200" dirty="0" err="1" smtClean="0"/>
              <a:t>politik</a:t>
            </a:r>
            <a:r>
              <a:rPr lang="en-US" sz="3200" dirty="0" smtClean="0"/>
              <a:t>, </a:t>
            </a:r>
            <a:r>
              <a:rPr lang="en-US" sz="3200" dirty="0" err="1" smtClean="0"/>
              <a:t>sosial</a:t>
            </a:r>
            <a:r>
              <a:rPr lang="en-US" sz="3200" dirty="0" smtClean="0"/>
              <a:t>, </a:t>
            </a:r>
            <a:r>
              <a:rPr lang="en-US" sz="3200" dirty="0" err="1" smtClean="0"/>
              <a:t>budaya,yang</a:t>
            </a:r>
            <a:r>
              <a:rPr lang="en-US" sz="3200" dirty="0" smtClean="0"/>
              <a:t> </a:t>
            </a:r>
            <a:r>
              <a:rPr lang="en-US" sz="3200" dirty="0" err="1" smtClean="0"/>
              <a:t>melingkupi</a:t>
            </a:r>
            <a:r>
              <a:rPr lang="en-US" sz="3200" dirty="0" smtClean="0"/>
              <a:t> </a:t>
            </a:r>
            <a:r>
              <a:rPr lang="en-US" sz="3200" dirty="0" err="1" smtClean="0"/>
              <a:t>sistem</a:t>
            </a:r>
            <a:r>
              <a:rPr lang="en-US" sz="3200" dirty="0" smtClean="0"/>
              <a:t> </a:t>
            </a:r>
            <a:r>
              <a:rPr lang="en-US" sz="3200" dirty="0" err="1" smtClean="0"/>
              <a:t>politik</a:t>
            </a:r>
            <a:r>
              <a:rPr lang="en-US" sz="3200" dirty="0" smtClean="0"/>
              <a:t> </a:t>
            </a:r>
            <a:r>
              <a:rPr lang="en-US" sz="3200" dirty="0" err="1" smtClean="0"/>
              <a:t>tersebut</a:t>
            </a:r>
            <a:r>
              <a:rPr lang="en-US" sz="3200" dirty="0" smtClean="0"/>
              <a:t>.</a:t>
            </a:r>
          </a:p>
          <a:p>
            <a:endParaRPr lang="en-US" sz="3200" dirty="0" smtClean="0"/>
          </a:p>
          <a:p>
            <a:r>
              <a:rPr lang="en-US" sz="3200" dirty="0" err="1" smtClean="0"/>
              <a:t>Dengan</a:t>
            </a:r>
            <a:r>
              <a:rPr lang="en-US" sz="3200" dirty="0" smtClean="0"/>
              <a:t> </a:t>
            </a:r>
            <a:r>
              <a:rPr lang="en-US" sz="3200" dirty="0" err="1" smtClean="0"/>
              <a:t>demikian</a:t>
            </a:r>
            <a:r>
              <a:rPr lang="en-US" sz="3200" dirty="0" smtClean="0"/>
              <a:t> </a:t>
            </a:r>
            <a:r>
              <a:rPr lang="en-US" sz="3200" dirty="0" err="1" smtClean="0"/>
              <a:t>kebijakan</a:t>
            </a:r>
            <a:r>
              <a:rPr lang="en-US" sz="3200" dirty="0" smtClean="0"/>
              <a:t> </a:t>
            </a:r>
            <a:r>
              <a:rPr lang="en-US" sz="3200" dirty="0" err="1" smtClean="0"/>
              <a:t>publik</a:t>
            </a:r>
            <a:r>
              <a:rPr lang="en-US" sz="3200" dirty="0" smtClean="0"/>
              <a:t> </a:t>
            </a:r>
            <a:r>
              <a:rPr lang="en-US" sz="3200" dirty="0" err="1" smtClean="0"/>
              <a:t>merupakan</a:t>
            </a:r>
            <a:r>
              <a:rPr lang="en-US" sz="3200" dirty="0" smtClean="0"/>
              <a:t> </a:t>
            </a:r>
            <a:r>
              <a:rPr lang="en-US" sz="3200" dirty="0" err="1" smtClean="0"/>
              <a:t>hasil</a:t>
            </a:r>
            <a:r>
              <a:rPr lang="en-US" sz="3200" dirty="0" smtClean="0"/>
              <a:t> </a:t>
            </a:r>
            <a:r>
              <a:rPr lang="en-US" sz="3200" dirty="0" err="1" smtClean="0"/>
              <a:t>dari</a:t>
            </a:r>
            <a:r>
              <a:rPr lang="en-US" sz="3200" dirty="0" smtClean="0"/>
              <a:t> </a:t>
            </a:r>
            <a:r>
              <a:rPr lang="en-US" sz="3200" dirty="0" err="1" smtClean="0"/>
              <a:t>suatu</a:t>
            </a:r>
            <a:r>
              <a:rPr lang="en-US" sz="3200" dirty="0" smtClean="0"/>
              <a:t> system </a:t>
            </a:r>
            <a:r>
              <a:rPr lang="en-US" sz="3200" dirty="0" err="1" smtClean="0"/>
              <a:t>politik</a:t>
            </a:r>
            <a:endParaRPr lang="en-US" sz="3200" dirty="0" smtClean="0"/>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err="1" smtClean="0"/>
              <a:t>Sistem</a:t>
            </a:r>
            <a:r>
              <a:rPr lang="en-US" b="1" dirty="0" smtClean="0"/>
              <a:t> </a:t>
            </a:r>
            <a:r>
              <a:rPr lang="en-US" b="1" dirty="0" err="1" smtClean="0"/>
              <a:t>politik</a:t>
            </a:r>
            <a:r>
              <a:rPr lang="en-US" b="1" dirty="0" smtClean="0"/>
              <a:t> </a:t>
            </a:r>
            <a:r>
              <a:rPr lang="en-US" b="1" dirty="0" err="1" smtClean="0"/>
              <a:t>terdiri</a:t>
            </a:r>
            <a:r>
              <a:rPr lang="en-US" b="1" dirty="0" smtClean="0"/>
              <a:t> </a:t>
            </a:r>
            <a:r>
              <a:rPr lang="en-US" b="1" dirty="0" err="1" smtClean="0"/>
              <a:t>dari</a:t>
            </a:r>
            <a:r>
              <a:rPr lang="en-US" b="1" dirty="0" smtClean="0"/>
              <a:t> </a:t>
            </a:r>
            <a:r>
              <a:rPr lang="en-US" dirty="0" smtClean="0"/>
              <a:t>:</a:t>
            </a:r>
          </a:p>
          <a:p>
            <a:pPr>
              <a:buNone/>
            </a:pPr>
            <a:r>
              <a:rPr lang="en-US" dirty="0" smtClean="0"/>
              <a:t> </a:t>
            </a:r>
          </a:p>
          <a:p>
            <a:r>
              <a:rPr lang="en-US" dirty="0" smtClean="0"/>
              <a:t>Sub </a:t>
            </a:r>
            <a:r>
              <a:rPr lang="en-US" dirty="0" err="1" smtClean="0"/>
              <a:t>sistem</a:t>
            </a:r>
            <a:r>
              <a:rPr lang="en-US" dirty="0" smtClean="0"/>
              <a:t> </a:t>
            </a:r>
            <a:r>
              <a:rPr lang="en-US" dirty="0" err="1" smtClean="0"/>
              <a:t>masukan</a:t>
            </a:r>
            <a:r>
              <a:rPr lang="en-US" dirty="0" smtClean="0"/>
              <a:t> ( </a:t>
            </a:r>
            <a:r>
              <a:rPr lang="en-US" i="1" dirty="0" smtClean="0"/>
              <a:t>input</a:t>
            </a:r>
            <a:r>
              <a:rPr lang="en-US" dirty="0" smtClean="0"/>
              <a:t> ), </a:t>
            </a:r>
            <a:r>
              <a:rPr lang="en-US" dirty="0" err="1" smtClean="0"/>
              <a:t>terdiri</a:t>
            </a:r>
            <a:r>
              <a:rPr lang="en-US" dirty="0" smtClean="0"/>
              <a:t> </a:t>
            </a:r>
            <a:r>
              <a:rPr lang="en-US" dirty="0" err="1" smtClean="0"/>
              <a:t>dari</a:t>
            </a:r>
            <a:r>
              <a:rPr lang="en-US" dirty="0" smtClean="0"/>
              <a:t> </a:t>
            </a:r>
            <a:r>
              <a:rPr lang="en-US" dirty="0" err="1" smtClean="0"/>
              <a:t>tuntutan-tuntutan</a:t>
            </a:r>
            <a:r>
              <a:rPr lang="en-US" dirty="0" smtClean="0"/>
              <a:t>, </a:t>
            </a:r>
            <a:r>
              <a:rPr lang="en-US" dirty="0" err="1" smtClean="0"/>
              <a:t>dukungan-dukungan</a:t>
            </a:r>
            <a:r>
              <a:rPr lang="en-US" dirty="0" smtClean="0"/>
              <a:t> </a:t>
            </a:r>
            <a:r>
              <a:rPr lang="en-US" dirty="0" err="1" smtClean="0"/>
              <a:t>dan</a:t>
            </a:r>
            <a:r>
              <a:rPr lang="en-US" dirty="0" smtClean="0"/>
              <a:t> </a:t>
            </a:r>
            <a:r>
              <a:rPr lang="en-US" dirty="0" err="1" smtClean="0"/>
              <a:t>sumber-sumber</a:t>
            </a:r>
            <a:r>
              <a:rPr lang="en-US" dirty="0" smtClean="0"/>
              <a:t>.</a:t>
            </a:r>
          </a:p>
          <a:p>
            <a:pPr>
              <a:buNone/>
            </a:pPr>
            <a:endParaRPr lang="en-US" dirty="0" smtClean="0"/>
          </a:p>
          <a:p>
            <a:r>
              <a:rPr lang="en-US" dirty="0" smtClean="0"/>
              <a:t>Sub </a:t>
            </a:r>
            <a:r>
              <a:rPr lang="en-US" dirty="0" err="1" smtClean="0"/>
              <a:t>sistem</a:t>
            </a:r>
            <a:r>
              <a:rPr lang="en-US" dirty="0" smtClean="0"/>
              <a:t> </a:t>
            </a:r>
            <a:r>
              <a:rPr lang="en-US" dirty="0" err="1" smtClean="0"/>
              <a:t>proses</a:t>
            </a:r>
            <a:r>
              <a:rPr lang="en-US" dirty="0" smtClean="0"/>
              <a:t>, (</a:t>
            </a:r>
            <a:r>
              <a:rPr lang="en-US" i="1" dirty="0" smtClean="0"/>
              <a:t>with input </a:t>
            </a:r>
            <a:r>
              <a:rPr lang="en-US" dirty="0" smtClean="0"/>
              <a:t>), </a:t>
            </a:r>
            <a:r>
              <a:rPr lang="en-US" dirty="0" err="1" smtClean="0"/>
              <a:t>proses</a:t>
            </a:r>
            <a:r>
              <a:rPr lang="en-US" dirty="0" smtClean="0"/>
              <a:t> </a:t>
            </a:r>
            <a:r>
              <a:rPr lang="en-US" dirty="0" err="1" smtClean="0"/>
              <a:t>merubah</a:t>
            </a:r>
            <a:r>
              <a:rPr lang="en-US" dirty="0" smtClean="0"/>
              <a:t> </a:t>
            </a:r>
            <a:r>
              <a:rPr lang="en-US" dirty="0" err="1" smtClean="0"/>
              <a:t>masukan</a:t>
            </a:r>
            <a:r>
              <a:rPr lang="en-US" dirty="0" smtClean="0"/>
              <a:t> </a:t>
            </a:r>
            <a:r>
              <a:rPr lang="en-US" dirty="0" err="1" smtClean="0"/>
              <a:t>menjadi</a:t>
            </a:r>
            <a:r>
              <a:rPr lang="en-US" dirty="0" smtClean="0"/>
              <a:t> </a:t>
            </a:r>
            <a:r>
              <a:rPr lang="en-US" dirty="0" err="1" smtClean="0"/>
              <a:t>keluaran</a:t>
            </a:r>
            <a:r>
              <a:rPr lang="en-US" dirty="0" smtClean="0"/>
              <a:t>, </a:t>
            </a:r>
            <a:r>
              <a:rPr lang="en-US" dirty="0" err="1" smtClean="0"/>
              <a:t>atau</a:t>
            </a:r>
            <a:r>
              <a:rPr lang="en-US" dirty="0" smtClean="0"/>
              <a:t> </a:t>
            </a:r>
            <a:r>
              <a:rPr lang="en-US" dirty="0" err="1" smtClean="0"/>
              <a:t>disebut</a:t>
            </a:r>
            <a:r>
              <a:rPr lang="en-US" dirty="0" smtClean="0"/>
              <a:t> </a:t>
            </a:r>
            <a:r>
              <a:rPr lang="en-US" dirty="0" err="1" smtClean="0"/>
              <a:t>juga</a:t>
            </a:r>
            <a:r>
              <a:rPr lang="en-US" dirty="0" smtClean="0"/>
              <a:t> </a:t>
            </a:r>
            <a:r>
              <a:rPr lang="en-US" dirty="0" err="1" smtClean="0"/>
              <a:t>konversi</a:t>
            </a:r>
            <a:r>
              <a:rPr lang="en-US" dirty="0" smtClean="0"/>
              <a:t> </a:t>
            </a:r>
            <a:r>
              <a:rPr lang="en-US" dirty="0" err="1" smtClean="0"/>
              <a:t>atau</a:t>
            </a:r>
            <a:r>
              <a:rPr lang="en-US" dirty="0" smtClean="0"/>
              <a:t> </a:t>
            </a:r>
            <a:r>
              <a:rPr lang="en-US" dirty="0" err="1" smtClean="0"/>
              <a:t>kotak</a:t>
            </a:r>
            <a:r>
              <a:rPr lang="en-US" dirty="0" smtClean="0"/>
              <a:t> </a:t>
            </a:r>
            <a:r>
              <a:rPr lang="en-US" dirty="0" err="1" smtClean="0"/>
              <a:t>hitam</a:t>
            </a:r>
            <a:r>
              <a:rPr lang="en-US"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81000"/>
            <a:ext cx="8229600" cy="5928360"/>
          </a:xfrm>
        </p:spPr>
        <p:txBody>
          <a:bodyPr>
            <a:noAutofit/>
          </a:bodyPr>
          <a:lstStyle/>
          <a:p>
            <a:r>
              <a:rPr lang="en-US" dirty="0" smtClean="0"/>
              <a:t>Sub </a:t>
            </a:r>
            <a:r>
              <a:rPr lang="en-US" dirty="0" err="1" smtClean="0"/>
              <a:t>sistem</a:t>
            </a:r>
            <a:r>
              <a:rPr lang="en-US" dirty="0" smtClean="0"/>
              <a:t> </a:t>
            </a:r>
            <a:r>
              <a:rPr lang="en-US" dirty="0" err="1" smtClean="0"/>
              <a:t>keluaran</a:t>
            </a:r>
            <a:r>
              <a:rPr lang="en-US" dirty="0" smtClean="0"/>
              <a:t> (</a:t>
            </a:r>
            <a:r>
              <a:rPr lang="en-US" i="1" dirty="0" smtClean="0"/>
              <a:t>out put</a:t>
            </a:r>
            <a:r>
              <a:rPr lang="en-US" dirty="0" smtClean="0"/>
              <a:t>), </a:t>
            </a:r>
            <a:r>
              <a:rPr lang="en-US" dirty="0" err="1" smtClean="0"/>
              <a:t>hasil</a:t>
            </a:r>
            <a:r>
              <a:rPr lang="en-US" dirty="0" smtClean="0"/>
              <a:t> </a:t>
            </a:r>
            <a:r>
              <a:rPr lang="en-US" dirty="0" err="1" smtClean="0"/>
              <a:t>atau</a:t>
            </a:r>
            <a:r>
              <a:rPr lang="en-US" dirty="0" smtClean="0"/>
              <a:t> </a:t>
            </a:r>
            <a:r>
              <a:rPr lang="en-US" dirty="0" err="1" smtClean="0"/>
              <a:t>produk</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konversi</a:t>
            </a:r>
            <a:r>
              <a:rPr lang="en-US" dirty="0" smtClean="0"/>
              <a:t> yang </a:t>
            </a:r>
            <a:r>
              <a:rPr lang="en-US" dirty="0" err="1" smtClean="0"/>
              <a:t>berupa</a:t>
            </a:r>
            <a:r>
              <a:rPr lang="en-US" dirty="0" smtClean="0"/>
              <a:t> </a:t>
            </a:r>
            <a:r>
              <a:rPr lang="en-US" dirty="0" err="1" smtClean="0"/>
              <a:t>keputusan</a:t>
            </a:r>
            <a:r>
              <a:rPr lang="en-US" dirty="0" smtClean="0"/>
              <a:t> </a:t>
            </a:r>
            <a:r>
              <a:rPr lang="en-US" dirty="0" err="1" smtClean="0"/>
              <a:t>atau</a:t>
            </a:r>
            <a:r>
              <a:rPr lang="en-US" dirty="0" smtClean="0"/>
              <a:t> </a:t>
            </a:r>
            <a:r>
              <a:rPr lang="en-US" dirty="0" err="1" smtClean="0"/>
              <a:t>kebijakan</a:t>
            </a:r>
            <a:r>
              <a:rPr lang="en-US" dirty="0" smtClean="0"/>
              <a:t>.</a:t>
            </a:r>
          </a:p>
          <a:p>
            <a:endParaRPr lang="en-US" dirty="0" smtClean="0"/>
          </a:p>
          <a:p>
            <a:r>
              <a:rPr lang="en-US" dirty="0" smtClean="0"/>
              <a:t>Sub </a:t>
            </a:r>
            <a:r>
              <a:rPr lang="en-US" dirty="0" err="1" smtClean="0"/>
              <a:t>sistem</a:t>
            </a:r>
            <a:r>
              <a:rPr lang="en-US" dirty="0" smtClean="0"/>
              <a:t> </a:t>
            </a:r>
            <a:r>
              <a:rPr lang="en-US" dirty="0" err="1" smtClean="0"/>
              <a:t>lingkungan</a:t>
            </a:r>
            <a:r>
              <a:rPr lang="en-US" dirty="0" smtClean="0"/>
              <a:t> (</a:t>
            </a:r>
            <a:r>
              <a:rPr lang="en-US" i="1" dirty="0" smtClean="0"/>
              <a:t>environment</a:t>
            </a:r>
            <a:r>
              <a:rPr lang="en-US" dirty="0" smtClean="0"/>
              <a:t>), </a:t>
            </a:r>
            <a:r>
              <a:rPr lang="en-US" dirty="0" err="1" smtClean="0"/>
              <a:t>yaitu</a:t>
            </a:r>
            <a:r>
              <a:rPr lang="en-US" dirty="0" smtClean="0"/>
              <a:t> faktor2 </a:t>
            </a:r>
            <a:r>
              <a:rPr lang="en-US" dirty="0" err="1" smtClean="0"/>
              <a:t>dari</a:t>
            </a:r>
            <a:r>
              <a:rPr lang="en-US" dirty="0" smtClean="0"/>
              <a:t> </a:t>
            </a:r>
            <a:r>
              <a:rPr lang="en-US" dirty="0" err="1" smtClean="0"/>
              <a:t>luar</a:t>
            </a:r>
            <a:r>
              <a:rPr lang="en-US" dirty="0" smtClean="0"/>
              <a:t> yang </a:t>
            </a:r>
            <a:r>
              <a:rPr lang="en-US" dirty="0" err="1" smtClean="0"/>
              <a:t>mempengaruhi</a:t>
            </a:r>
            <a:r>
              <a:rPr lang="en-US" dirty="0" smtClean="0"/>
              <a:t> </a:t>
            </a:r>
            <a:r>
              <a:rPr lang="en-US" dirty="0" err="1" smtClean="0"/>
              <a:t>sistem</a:t>
            </a:r>
            <a:r>
              <a:rPr lang="en-US" dirty="0" smtClean="0"/>
              <a:t> </a:t>
            </a:r>
            <a:r>
              <a:rPr lang="en-US" dirty="0" err="1" smtClean="0"/>
              <a:t>politik</a:t>
            </a:r>
            <a:r>
              <a:rPr lang="en-US" dirty="0" smtClean="0"/>
              <a:t> (</a:t>
            </a:r>
            <a:r>
              <a:rPr lang="en-US" dirty="0" err="1" smtClean="0"/>
              <a:t>politik</a:t>
            </a:r>
            <a:r>
              <a:rPr lang="en-US" dirty="0" smtClean="0"/>
              <a:t>, </a:t>
            </a:r>
            <a:r>
              <a:rPr lang="en-US" dirty="0" err="1" smtClean="0"/>
              <a:t>ekonomi</a:t>
            </a:r>
            <a:r>
              <a:rPr lang="en-US" dirty="0" smtClean="0"/>
              <a:t>, </a:t>
            </a:r>
            <a:r>
              <a:rPr lang="en-US" dirty="0" err="1" smtClean="0"/>
              <a:t>sosial</a:t>
            </a:r>
            <a:r>
              <a:rPr lang="en-US" dirty="0" smtClean="0"/>
              <a:t>, </a:t>
            </a:r>
            <a:r>
              <a:rPr lang="en-US" dirty="0" err="1" smtClean="0"/>
              <a:t>budaya</a:t>
            </a:r>
            <a:r>
              <a:rPr lang="en-US" dirty="0" smtClean="0"/>
              <a:t>, </a:t>
            </a:r>
            <a:r>
              <a:rPr lang="en-US" dirty="0" err="1" smtClean="0"/>
              <a:t>georafi</a:t>
            </a:r>
            <a:r>
              <a:rPr lang="en-US" dirty="0" smtClean="0"/>
              <a:t>)</a:t>
            </a:r>
          </a:p>
          <a:p>
            <a:pPr>
              <a:buNone/>
            </a:pPr>
            <a:endParaRPr lang="en-US" dirty="0" smtClean="0"/>
          </a:p>
          <a:p>
            <a:r>
              <a:rPr lang="en-US" dirty="0" smtClean="0"/>
              <a:t>Sub </a:t>
            </a:r>
            <a:r>
              <a:rPr lang="en-US" dirty="0" err="1" smtClean="0"/>
              <a:t>sistem</a:t>
            </a:r>
            <a:r>
              <a:rPr lang="en-US" dirty="0" smtClean="0"/>
              <a:t> </a:t>
            </a:r>
            <a:r>
              <a:rPr lang="en-US" dirty="0" err="1" smtClean="0"/>
              <a:t>umpan</a:t>
            </a:r>
            <a:r>
              <a:rPr lang="en-US" dirty="0" smtClean="0"/>
              <a:t> </a:t>
            </a:r>
            <a:r>
              <a:rPr lang="en-US" dirty="0" err="1" smtClean="0"/>
              <a:t>balik</a:t>
            </a:r>
            <a:r>
              <a:rPr lang="en-US" dirty="0" smtClean="0"/>
              <a:t> (</a:t>
            </a:r>
            <a:r>
              <a:rPr lang="en-US" i="1" dirty="0" smtClean="0"/>
              <a:t>feed back</a:t>
            </a:r>
            <a:r>
              <a:rPr lang="en-US" dirty="0" smtClean="0"/>
              <a:t>), </a:t>
            </a:r>
            <a:r>
              <a:rPr lang="en-US" dirty="0" err="1" smtClean="0"/>
              <a:t>yaitu</a:t>
            </a:r>
            <a:r>
              <a:rPr lang="en-US" dirty="0" smtClean="0"/>
              <a:t> </a:t>
            </a:r>
            <a:r>
              <a:rPr lang="en-US" dirty="0" err="1" smtClean="0"/>
              <a:t>dampak</a:t>
            </a:r>
            <a:r>
              <a:rPr lang="en-US" dirty="0" smtClean="0"/>
              <a:t> </a:t>
            </a:r>
            <a:r>
              <a:rPr lang="en-US" dirty="0" err="1" smtClean="0"/>
              <a:t>dari</a:t>
            </a:r>
            <a:r>
              <a:rPr lang="en-US" dirty="0" smtClean="0"/>
              <a:t> </a:t>
            </a:r>
            <a:r>
              <a:rPr lang="en-US" dirty="0" err="1" smtClean="0"/>
              <a:t>pelaksanaan</a:t>
            </a:r>
            <a:r>
              <a:rPr lang="en-US" dirty="0" smtClean="0"/>
              <a:t> </a:t>
            </a:r>
            <a:r>
              <a:rPr lang="en-US" dirty="0" err="1" smtClean="0"/>
              <a:t>keputusan</a:t>
            </a:r>
            <a:r>
              <a:rPr lang="en-US" dirty="0" smtClean="0"/>
              <a:t> </a:t>
            </a:r>
            <a:r>
              <a:rPr lang="en-US" dirty="0" err="1" smtClean="0"/>
              <a:t>atau</a:t>
            </a:r>
            <a:r>
              <a:rPr lang="en-US" dirty="0" smtClean="0"/>
              <a:t> </a:t>
            </a:r>
            <a:r>
              <a:rPr lang="en-US" dirty="0" err="1" smtClean="0"/>
              <a:t>kebijakan</a:t>
            </a:r>
            <a:r>
              <a:rPr lang="en-US" dirty="0" smtClean="0"/>
              <a:t>, </a:t>
            </a:r>
            <a:r>
              <a:rPr lang="en-US" dirty="0" err="1" smtClean="0"/>
              <a:t>baik</a:t>
            </a:r>
            <a:r>
              <a:rPr lang="en-US" dirty="0" smtClean="0"/>
              <a:t> yang </a:t>
            </a:r>
            <a:r>
              <a:rPr lang="en-US" dirty="0" err="1" smtClean="0"/>
              <a:t>positif</a:t>
            </a:r>
            <a:r>
              <a:rPr lang="en-US" dirty="0" smtClean="0"/>
              <a:t> </a:t>
            </a:r>
            <a:r>
              <a:rPr lang="en-US" dirty="0" err="1" smtClean="0"/>
              <a:t>ataupun</a:t>
            </a:r>
            <a:r>
              <a:rPr lang="en-US" dirty="0" smtClean="0"/>
              <a:t> yang </a:t>
            </a:r>
            <a:r>
              <a:rPr lang="en-US" dirty="0" err="1" smtClean="0"/>
              <a:t>negatif</a:t>
            </a:r>
            <a:r>
              <a:rPr lang="en-US" dirty="0" smtClean="0"/>
              <a:t>, </a:t>
            </a:r>
            <a:r>
              <a:rPr lang="en-US" dirty="0" err="1" smtClean="0"/>
              <a:t>dimanfaatkan</a:t>
            </a:r>
            <a:r>
              <a:rPr lang="en-US" dirty="0" smtClean="0"/>
              <a:t> </a:t>
            </a:r>
            <a:r>
              <a:rPr lang="en-US" dirty="0" err="1" smtClean="0"/>
              <a:t>oleh</a:t>
            </a:r>
            <a:r>
              <a:rPr lang="en-US" dirty="0" smtClean="0"/>
              <a:t> </a:t>
            </a:r>
            <a:r>
              <a:rPr lang="en-US" dirty="0" err="1" smtClean="0"/>
              <a:t>sistem</a:t>
            </a:r>
            <a:r>
              <a:rPr lang="en-US" dirty="0" smtClean="0"/>
              <a:t> </a:t>
            </a:r>
            <a:r>
              <a:rPr lang="en-US" dirty="0" err="1" smtClean="0"/>
              <a:t>politik</a:t>
            </a:r>
            <a:r>
              <a:rPr lang="en-US"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004560"/>
          </a:xfrm>
        </p:spPr>
        <p:txBody>
          <a:bodyPr>
            <a:normAutofit/>
          </a:bodyPr>
          <a:lstStyle/>
          <a:p>
            <a:r>
              <a:rPr lang="en-US" sz="3200" dirty="0" smtClean="0"/>
              <a:t>Model </a:t>
            </a:r>
            <a:r>
              <a:rPr lang="en-US" sz="3200" dirty="0" err="1" smtClean="0"/>
              <a:t>sistem</a:t>
            </a:r>
            <a:r>
              <a:rPr lang="en-US" sz="3200" dirty="0" smtClean="0"/>
              <a:t> </a:t>
            </a:r>
            <a:r>
              <a:rPr lang="en-US" sz="3200" dirty="0" err="1" smtClean="0"/>
              <a:t>politik</a:t>
            </a:r>
            <a:r>
              <a:rPr lang="en-US" sz="3200" dirty="0" smtClean="0"/>
              <a:t> </a:t>
            </a:r>
            <a:r>
              <a:rPr lang="en-US" sz="3200" dirty="0" err="1" smtClean="0"/>
              <a:t>pada</a:t>
            </a:r>
            <a:r>
              <a:rPr lang="en-US" sz="3200" dirty="0" smtClean="0"/>
              <a:t> </a:t>
            </a:r>
            <a:r>
              <a:rPr lang="en-US" sz="3200" dirty="0" err="1" smtClean="0"/>
              <a:t>prinsipnya</a:t>
            </a:r>
            <a:r>
              <a:rPr lang="en-US" sz="3200" dirty="0" smtClean="0"/>
              <a:t> </a:t>
            </a:r>
            <a:r>
              <a:rPr lang="en-US" sz="3200" dirty="0" err="1" smtClean="0"/>
              <a:t>adalah</a:t>
            </a:r>
            <a:r>
              <a:rPr lang="en-US" sz="3200" dirty="0" smtClean="0"/>
              <a:t> </a:t>
            </a:r>
            <a:r>
              <a:rPr lang="en-US" sz="3200" dirty="0" err="1" smtClean="0"/>
              <a:t>merupakan</a:t>
            </a:r>
            <a:r>
              <a:rPr lang="en-US" sz="3200" dirty="0" smtClean="0"/>
              <a:t> </a:t>
            </a:r>
            <a:r>
              <a:rPr lang="en-US" sz="3200" dirty="0" err="1" smtClean="0"/>
              <a:t>proses</a:t>
            </a:r>
            <a:r>
              <a:rPr lang="en-US" sz="3200" dirty="0" smtClean="0"/>
              <a:t> </a:t>
            </a:r>
            <a:r>
              <a:rPr lang="en-US" sz="3200" dirty="0" err="1" smtClean="0"/>
              <a:t>melingkar</a:t>
            </a:r>
            <a:r>
              <a:rPr lang="en-US" sz="3200" dirty="0" smtClean="0"/>
              <a:t> </a:t>
            </a:r>
            <a:r>
              <a:rPr lang="en-US" sz="3200" dirty="0" err="1" smtClean="0"/>
              <a:t>atau</a:t>
            </a:r>
            <a:r>
              <a:rPr lang="en-US" sz="3200" dirty="0" smtClean="0"/>
              <a:t> </a:t>
            </a:r>
            <a:r>
              <a:rPr lang="en-US" sz="3200" dirty="0" err="1" smtClean="0"/>
              <a:t>siklus</a:t>
            </a:r>
            <a:r>
              <a:rPr lang="en-US" sz="3200" dirty="0" smtClean="0"/>
              <a:t>, </a:t>
            </a:r>
            <a:r>
              <a:rPr lang="en-US" sz="3200" dirty="0" err="1" smtClean="0"/>
              <a:t>yaitu</a:t>
            </a:r>
            <a:r>
              <a:rPr lang="en-US" sz="3200" dirty="0" smtClean="0"/>
              <a:t> </a:t>
            </a:r>
            <a:r>
              <a:rPr lang="en-US" sz="3200" dirty="0" err="1" smtClean="0"/>
              <a:t>dari</a:t>
            </a:r>
            <a:r>
              <a:rPr lang="en-US" sz="3200" dirty="0" smtClean="0"/>
              <a:t> </a:t>
            </a:r>
            <a:r>
              <a:rPr lang="en-US" sz="3200" dirty="0" err="1" smtClean="0"/>
              <a:t>masukan</a:t>
            </a:r>
            <a:r>
              <a:rPr lang="en-US" sz="3200" dirty="0" smtClean="0"/>
              <a:t> (inputs) </a:t>
            </a:r>
            <a:r>
              <a:rPr lang="en-US" sz="3200" dirty="0" err="1" smtClean="0"/>
              <a:t>diproses</a:t>
            </a:r>
            <a:r>
              <a:rPr lang="en-US" sz="3200" dirty="0" smtClean="0"/>
              <a:t> </a:t>
            </a:r>
            <a:r>
              <a:rPr lang="en-US" sz="3200" dirty="0" err="1" smtClean="0"/>
              <a:t>menjadi</a:t>
            </a:r>
            <a:r>
              <a:rPr lang="en-US" sz="3200" dirty="0" smtClean="0"/>
              <a:t> </a:t>
            </a:r>
            <a:r>
              <a:rPr lang="en-US" sz="3200" dirty="0" err="1" smtClean="0"/>
              <a:t>keluaran</a:t>
            </a:r>
            <a:r>
              <a:rPr lang="en-US" sz="3200" dirty="0" smtClean="0"/>
              <a:t> ( out puts) </a:t>
            </a:r>
            <a:r>
              <a:rPr lang="en-US" sz="3200" dirty="0" err="1" smtClean="0"/>
              <a:t>ada</a:t>
            </a:r>
            <a:r>
              <a:rPr lang="en-US" sz="3200" dirty="0" smtClean="0"/>
              <a:t> </a:t>
            </a:r>
            <a:r>
              <a:rPr lang="en-US" sz="3200" dirty="0" err="1" smtClean="0"/>
              <a:t>dampak</a:t>
            </a:r>
            <a:r>
              <a:rPr lang="en-US" sz="3200" dirty="0" smtClean="0"/>
              <a:t> </a:t>
            </a:r>
            <a:r>
              <a:rPr lang="en-US" sz="3200" dirty="0" err="1" smtClean="0"/>
              <a:t>kebijakan</a:t>
            </a:r>
            <a:r>
              <a:rPr lang="en-US" sz="3200" dirty="0" smtClean="0"/>
              <a:t> </a:t>
            </a:r>
            <a:r>
              <a:rPr lang="en-US" sz="3200" dirty="0" err="1" smtClean="0"/>
              <a:t>menjadi</a:t>
            </a:r>
            <a:r>
              <a:rPr lang="en-US" sz="3200" dirty="0" smtClean="0"/>
              <a:t> </a:t>
            </a:r>
            <a:r>
              <a:rPr lang="en-US" sz="3200" dirty="0" err="1" smtClean="0"/>
              <a:t>umpan</a:t>
            </a:r>
            <a:r>
              <a:rPr lang="en-US" sz="3200" dirty="0" smtClean="0"/>
              <a:t> </a:t>
            </a:r>
            <a:r>
              <a:rPr lang="en-US" sz="3200" dirty="0" err="1" smtClean="0"/>
              <a:t>balik</a:t>
            </a:r>
            <a:r>
              <a:rPr lang="en-US" sz="3200" dirty="0" smtClean="0"/>
              <a:t> yang </a:t>
            </a:r>
            <a:r>
              <a:rPr lang="en-US" sz="3200" dirty="0" err="1" smtClean="0"/>
              <a:t>akan</a:t>
            </a:r>
            <a:r>
              <a:rPr lang="en-US" sz="3200" dirty="0" smtClean="0"/>
              <a:t> </a:t>
            </a:r>
            <a:r>
              <a:rPr lang="en-US" sz="3200" dirty="0" err="1" smtClean="0"/>
              <a:t>diserap</a:t>
            </a:r>
            <a:r>
              <a:rPr lang="en-US" sz="3200" dirty="0" smtClean="0"/>
              <a:t> </a:t>
            </a:r>
            <a:r>
              <a:rPr lang="en-US" sz="3200" dirty="0" err="1" smtClean="0"/>
              <a:t>oleh</a:t>
            </a:r>
            <a:r>
              <a:rPr lang="en-US" sz="3200" dirty="0" smtClean="0"/>
              <a:t> </a:t>
            </a:r>
            <a:r>
              <a:rPr lang="en-US" sz="3200" dirty="0" err="1" smtClean="0"/>
              <a:t>masukan</a:t>
            </a:r>
            <a:r>
              <a:rPr lang="en-US" sz="3200" dirty="0" smtClean="0"/>
              <a:t> </a:t>
            </a:r>
            <a:r>
              <a:rPr lang="en-US" sz="3200" dirty="0" err="1" smtClean="0"/>
              <a:t>untuk</a:t>
            </a:r>
            <a:r>
              <a:rPr lang="en-US" sz="3200" dirty="0" smtClean="0"/>
              <a:t> </a:t>
            </a:r>
            <a:r>
              <a:rPr lang="en-US" sz="3200" dirty="0" err="1" smtClean="0"/>
              <a:t>diproses</a:t>
            </a:r>
            <a:r>
              <a:rPr lang="en-US" sz="3200" dirty="0" smtClean="0"/>
              <a:t> </a:t>
            </a:r>
            <a:r>
              <a:rPr lang="en-US" sz="3200" dirty="0" err="1" smtClean="0"/>
              <a:t>berikutnya</a:t>
            </a:r>
            <a:r>
              <a:rPr lang="en-US" sz="3200" dirty="0" smtClean="0"/>
              <a:t>,</a:t>
            </a:r>
          </a:p>
          <a:p>
            <a:endParaRPr lang="en-US" sz="3200" dirty="0" smtClean="0"/>
          </a:p>
          <a:p>
            <a:endParaRPr lang="en-US" sz="3200" dirty="0" smtClean="0"/>
          </a:p>
          <a:p>
            <a:r>
              <a:rPr lang="en-US" sz="3200" dirty="0" err="1" smtClean="0"/>
              <a:t>Lingkungan</a:t>
            </a:r>
            <a:r>
              <a:rPr lang="en-US" sz="3200" dirty="0" smtClean="0"/>
              <a:t> </a:t>
            </a:r>
            <a:r>
              <a:rPr lang="en-US" sz="3200" dirty="0" err="1" smtClean="0"/>
              <a:t>bisa</a:t>
            </a:r>
            <a:r>
              <a:rPr lang="en-US" sz="3200" dirty="0" smtClean="0"/>
              <a:t> </a:t>
            </a:r>
            <a:r>
              <a:rPr lang="en-US" sz="3200" dirty="0" err="1" smtClean="0"/>
              <a:t>berpengaruh</a:t>
            </a:r>
            <a:r>
              <a:rPr lang="en-US" sz="3200" dirty="0" smtClean="0"/>
              <a:t> </a:t>
            </a:r>
            <a:r>
              <a:rPr lang="en-US" sz="3200" dirty="0" err="1" smtClean="0"/>
              <a:t>baik</a:t>
            </a:r>
            <a:r>
              <a:rPr lang="en-US" sz="3200" dirty="0" smtClean="0"/>
              <a:t> </a:t>
            </a:r>
            <a:r>
              <a:rPr lang="en-US" sz="3200" dirty="0" err="1" smtClean="0"/>
              <a:t>pada</a:t>
            </a:r>
            <a:r>
              <a:rPr lang="en-US" sz="3200" dirty="0" smtClean="0"/>
              <a:t> sub </a:t>
            </a:r>
            <a:r>
              <a:rPr lang="en-US" sz="3200" dirty="0" err="1" smtClean="0"/>
              <a:t>masukan</a:t>
            </a:r>
            <a:r>
              <a:rPr lang="en-US" sz="3200" dirty="0" smtClean="0"/>
              <a:t>, </a:t>
            </a:r>
            <a:r>
              <a:rPr lang="en-US" sz="3200" dirty="0" err="1" smtClean="0"/>
              <a:t>proses</a:t>
            </a:r>
            <a:r>
              <a:rPr lang="en-US" sz="3200" dirty="0" smtClean="0"/>
              <a:t> </a:t>
            </a:r>
            <a:r>
              <a:rPr lang="en-US" sz="3200" dirty="0" err="1" smtClean="0"/>
              <a:t>maupun</a:t>
            </a:r>
            <a:r>
              <a:rPr lang="en-US" sz="3200" dirty="0" smtClean="0"/>
              <a:t> </a:t>
            </a:r>
            <a:r>
              <a:rPr lang="en-US" sz="3200" dirty="0" err="1" smtClean="0"/>
              <a:t>keluaran</a:t>
            </a:r>
            <a:r>
              <a:rPr lang="en-US" sz="3200" dirty="0" smtClean="0"/>
              <a:t>.</a:t>
            </a:r>
          </a:p>
          <a:p>
            <a:endParaRPr lang="en-US" sz="3200"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304800"/>
            <a:ext cx="8229600" cy="6004560"/>
          </a:xfrm>
        </p:spPr>
        <p:txBody>
          <a:bodyPr>
            <a:noAutofit/>
          </a:bodyPr>
          <a:lstStyle/>
          <a:p>
            <a:pPr>
              <a:buNone/>
            </a:pPr>
            <a:r>
              <a:rPr lang="en-US" sz="3200" dirty="0" smtClean="0"/>
              <a:t>   </a:t>
            </a:r>
            <a:r>
              <a:rPr lang="en-US" sz="3200" dirty="0" err="1" smtClean="0"/>
              <a:t>Tuntutan</a:t>
            </a:r>
            <a:r>
              <a:rPr lang="en-US" sz="3200" dirty="0" smtClean="0"/>
              <a:t> </a:t>
            </a:r>
            <a:r>
              <a:rPr lang="en-US" sz="3200" dirty="0" err="1" smtClean="0"/>
              <a:t>timbul</a:t>
            </a:r>
            <a:r>
              <a:rPr lang="en-US" sz="3200" dirty="0" smtClean="0"/>
              <a:t> </a:t>
            </a:r>
            <a:r>
              <a:rPr lang="en-US" sz="3200" dirty="0" err="1" smtClean="0"/>
              <a:t>dari</a:t>
            </a:r>
            <a:r>
              <a:rPr lang="en-US" sz="3200" dirty="0" smtClean="0"/>
              <a:t> </a:t>
            </a:r>
            <a:r>
              <a:rPr lang="en-US" sz="3200" dirty="0" err="1" smtClean="0"/>
              <a:t>masyarakat</a:t>
            </a:r>
            <a:r>
              <a:rPr lang="en-US" sz="3200" dirty="0" smtClean="0"/>
              <a:t> </a:t>
            </a:r>
            <a:r>
              <a:rPr lang="en-US" sz="3200" dirty="0" err="1" smtClean="0"/>
              <a:t>atas</a:t>
            </a:r>
            <a:r>
              <a:rPr lang="en-US" sz="3200" dirty="0" smtClean="0"/>
              <a:t> </a:t>
            </a:r>
            <a:r>
              <a:rPr lang="en-US" sz="3200" dirty="0" err="1" smtClean="0"/>
              <a:t>respon</a:t>
            </a:r>
            <a:r>
              <a:rPr lang="en-US" sz="3200" dirty="0" smtClean="0"/>
              <a:t> </a:t>
            </a:r>
            <a:r>
              <a:rPr lang="en-US" sz="3200" dirty="0" err="1" smtClean="0"/>
              <a:t>dari</a:t>
            </a:r>
            <a:r>
              <a:rPr lang="en-US" sz="3200" dirty="0" smtClean="0"/>
              <a:t> </a:t>
            </a:r>
            <a:r>
              <a:rPr lang="en-US" sz="3200" dirty="0" err="1" smtClean="0"/>
              <a:t>permasalahan</a:t>
            </a:r>
            <a:r>
              <a:rPr lang="en-US" sz="3200" dirty="0" smtClean="0"/>
              <a:t> yang </a:t>
            </a:r>
            <a:r>
              <a:rPr lang="en-US" sz="3200" dirty="0" err="1" smtClean="0"/>
              <a:t>ada</a:t>
            </a:r>
            <a:r>
              <a:rPr lang="en-US" sz="3200" dirty="0" smtClean="0"/>
              <a:t> </a:t>
            </a:r>
            <a:r>
              <a:rPr lang="en-US" sz="3200" dirty="0" err="1" smtClean="0"/>
              <a:t>kepada</a:t>
            </a:r>
            <a:r>
              <a:rPr lang="en-US" sz="3200" dirty="0" smtClean="0"/>
              <a:t> </a:t>
            </a:r>
            <a:r>
              <a:rPr lang="en-US" sz="3200" dirty="0" err="1" smtClean="0"/>
              <a:t>pemerintah</a:t>
            </a:r>
            <a:r>
              <a:rPr lang="en-US" sz="3200" dirty="0" smtClean="0"/>
              <a:t> </a:t>
            </a:r>
            <a:r>
              <a:rPr lang="en-US" sz="3200" dirty="0" err="1" smtClean="0"/>
              <a:t>untuk</a:t>
            </a:r>
            <a:r>
              <a:rPr lang="en-US" sz="3200" dirty="0" smtClean="0"/>
              <a:t> </a:t>
            </a:r>
            <a:r>
              <a:rPr lang="en-US" sz="3200" dirty="0" err="1" smtClean="0"/>
              <a:t>melakukan</a:t>
            </a:r>
            <a:r>
              <a:rPr lang="en-US" sz="3200" dirty="0" smtClean="0"/>
              <a:t> </a:t>
            </a:r>
            <a:r>
              <a:rPr lang="en-US" sz="3200" dirty="0" err="1" smtClean="0"/>
              <a:t>sesuatu</a:t>
            </a:r>
            <a:r>
              <a:rPr lang="en-US" sz="3200" dirty="0" smtClean="0"/>
              <a:t> </a:t>
            </a:r>
            <a:r>
              <a:rPr lang="en-US" sz="3200" dirty="0" err="1" smtClean="0"/>
              <a:t>atau</a:t>
            </a:r>
            <a:r>
              <a:rPr lang="en-US" sz="3200" dirty="0" smtClean="0"/>
              <a:t> </a:t>
            </a:r>
            <a:r>
              <a:rPr lang="en-US" sz="3200" dirty="0" err="1" smtClean="0"/>
              <a:t>tidak</a:t>
            </a:r>
            <a:r>
              <a:rPr lang="en-US" sz="3200" dirty="0" smtClean="0"/>
              <a:t> </a:t>
            </a:r>
            <a:r>
              <a:rPr lang="en-US" sz="3200" dirty="0" err="1" smtClean="0"/>
              <a:t>melakukan</a:t>
            </a:r>
            <a:r>
              <a:rPr lang="en-US" sz="3200" dirty="0" smtClean="0"/>
              <a:t> </a:t>
            </a:r>
            <a:r>
              <a:rPr lang="en-US" sz="3200" dirty="0" err="1" smtClean="0"/>
              <a:t>sesuatu</a:t>
            </a:r>
            <a:r>
              <a:rPr lang="en-US" sz="3200" dirty="0" smtClean="0"/>
              <a:t>.</a:t>
            </a:r>
          </a:p>
          <a:p>
            <a:endParaRPr lang="en-US" sz="3200" dirty="0" smtClean="0"/>
          </a:p>
          <a:p>
            <a:r>
              <a:rPr lang="en-US" sz="3200" dirty="0" err="1" smtClean="0"/>
              <a:t>Dukungan</a:t>
            </a:r>
            <a:r>
              <a:rPr lang="en-US" sz="3200" dirty="0" smtClean="0"/>
              <a:t> </a:t>
            </a:r>
            <a:r>
              <a:rPr lang="en-US" sz="3200" dirty="0" err="1" smtClean="0"/>
              <a:t>dan</a:t>
            </a:r>
            <a:r>
              <a:rPr lang="en-US" sz="3200" dirty="0" smtClean="0"/>
              <a:t> </a:t>
            </a:r>
            <a:r>
              <a:rPr lang="en-US" sz="3200" dirty="0" err="1" smtClean="0"/>
              <a:t>sumber-sumber</a:t>
            </a:r>
            <a:r>
              <a:rPr lang="en-US" sz="3200" dirty="0" smtClean="0"/>
              <a:t>  </a:t>
            </a:r>
            <a:r>
              <a:rPr lang="en-US" sz="3200" dirty="0" err="1" smtClean="0"/>
              <a:t>dapat</a:t>
            </a:r>
            <a:r>
              <a:rPr lang="en-US" sz="3200" dirty="0" smtClean="0"/>
              <a:t> </a:t>
            </a:r>
            <a:r>
              <a:rPr lang="en-US" sz="3200" dirty="0" err="1" smtClean="0"/>
              <a:t>diberikan</a:t>
            </a:r>
            <a:r>
              <a:rPr lang="en-US" sz="3200" dirty="0" smtClean="0"/>
              <a:t> </a:t>
            </a:r>
            <a:r>
              <a:rPr lang="en-US" sz="3200" dirty="0" err="1" smtClean="0"/>
              <a:t>oleh</a:t>
            </a:r>
            <a:r>
              <a:rPr lang="en-US" sz="3200" dirty="0" smtClean="0"/>
              <a:t> </a:t>
            </a:r>
            <a:r>
              <a:rPr lang="en-US" sz="3200" dirty="0" err="1" smtClean="0"/>
              <a:t>berbagai</a:t>
            </a:r>
            <a:r>
              <a:rPr lang="en-US" sz="3200" dirty="0" smtClean="0"/>
              <a:t> </a:t>
            </a:r>
            <a:r>
              <a:rPr lang="en-US" sz="3200" dirty="0" err="1" smtClean="0"/>
              <a:t>fihak,baik</a:t>
            </a:r>
            <a:r>
              <a:rPr lang="en-US" sz="3200" dirty="0" smtClean="0"/>
              <a:t> </a:t>
            </a:r>
            <a:r>
              <a:rPr lang="en-US" sz="3200" dirty="0" err="1" smtClean="0"/>
              <a:t>secara</a:t>
            </a:r>
            <a:r>
              <a:rPr lang="en-US" sz="3200" dirty="0" smtClean="0"/>
              <a:t> </a:t>
            </a:r>
            <a:r>
              <a:rPr lang="en-US" sz="3200" dirty="0" err="1" smtClean="0"/>
              <a:t>perorangan</a:t>
            </a:r>
            <a:r>
              <a:rPr lang="en-US" sz="3200" dirty="0" smtClean="0"/>
              <a:t> </a:t>
            </a:r>
            <a:r>
              <a:rPr lang="en-US" sz="3200" dirty="0" err="1" smtClean="0"/>
              <a:t>ataupun</a:t>
            </a:r>
            <a:r>
              <a:rPr lang="en-US" sz="3200" dirty="0" smtClean="0"/>
              <a:t> </a:t>
            </a:r>
            <a:r>
              <a:rPr lang="en-US" sz="3200" dirty="0" err="1" smtClean="0"/>
              <a:t>kelompok</a:t>
            </a:r>
            <a:r>
              <a:rPr lang="en-US" sz="3200" dirty="0" smtClean="0"/>
              <a:t>.</a:t>
            </a:r>
          </a:p>
          <a:p>
            <a:pPr>
              <a:buNone/>
            </a:pPr>
            <a:endParaRPr lang="en-US" sz="3200" dirty="0" smtClean="0"/>
          </a:p>
          <a:p>
            <a:r>
              <a:rPr lang="en-US" sz="3200" dirty="0" err="1" smtClean="0"/>
              <a:t>Tuntutan</a:t>
            </a:r>
            <a:r>
              <a:rPr lang="en-US" sz="3200" dirty="0" smtClean="0"/>
              <a:t> </a:t>
            </a:r>
            <a:r>
              <a:rPr lang="en-US" sz="3200" dirty="0" err="1" smtClean="0"/>
              <a:t>tanpa</a:t>
            </a:r>
            <a:r>
              <a:rPr lang="en-US" sz="3200" dirty="0" smtClean="0"/>
              <a:t> </a:t>
            </a:r>
            <a:r>
              <a:rPr lang="en-US" sz="3200" dirty="0" err="1" smtClean="0"/>
              <a:t>ditunjang</a:t>
            </a:r>
            <a:r>
              <a:rPr lang="en-US" sz="3200" dirty="0" smtClean="0"/>
              <a:t> </a:t>
            </a:r>
            <a:r>
              <a:rPr lang="en-US" sz="3200" dirty="0" err="1" smtClean="0"/>
              <a:t>kuatnya</a:t>
            </a:r>
            <a:r>
              <a:rPr lang="en-US" sz="3200" dirty="0" smtClean="0"/>
              <a:t> </a:t>
            </a:r>
            <a:r>
              <a:rPr lang="en-US" sz="3200" dirty="0" err="1" smtClean="0"/>
              <a:t>dukungan</a:t>
            </a:r>
            <a:r>
              <a:rPr lang="en-US" sz="3200" dirty="0" smtClean="0"/>
              <a:t> </a:t>
            </a:r>
            <a:r>
              <a:rPr lang="en-US" sz="3200" dirty="0" err="1" smtClean="0"/>
              <a:t>dan</a:t>
            </a:r>
            <a:r>
              <a:rPr lang="en-US" sz="3200" dirty="0" smtClean="0"/>
              <a:t> </a:t>
            </a:r>
            <a:r>
              <a:rPr lang="en-US" sz="3200" dirty="0" err="1" smtClean="0"/>
              <a:t>sumber-sumber</a:t>
            </a:r>
            <a:r>
              <a:rPr lang="en-US" sz="3200" dirty="0" smtClean="0"/>
              <a:t> </a:t>
            </a:r>
            <a:r>
              <a:rPr lang="en-US" sz="3200" dirty="0" err="1" smtClean="0"/>
              <a:t>bisa</a:t>
            </a:r>
            <a:r>
              <a:rPr lang="en-US" sz="3200" dirty="0" smtClean="0"/>
              <a:t> </a:t>
            </a:r>
            <a:r>
              <a:rPr lang="en-US" sz="3200" dirty="0" err="1" smtClean="0"/>
              <a:t>mati</a:t>
            </a:r>
            <a:r>
              <a:rPr lang="en-US" sz="3200" dirty="0" smtClean="0"/>
              <a:t> </a:t>
            </a:r>
            <a:r>
              <a:rPr lang="en-US" sz="3200" dirty="0" err="1" smtClean="0"/>
              <a:t>sebelum</a:t>
            </a:r>
            <a:r>
              <a:rPr lang="en-US" sz="3200" dirty="0" smtClean="0"/>
              <a:t> </a:t>
            </a:r>
            <a:r>
              <a:rPr lang="en-US" sz="3200" dirty="0" err="1" smtClean="0"/>
              <a:t>diproses</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5775960"/>
          </a:xfrm>
        </p:spPr>
        <p:txBody>
          <a:bodyPr>
            <a:normAutofit lnSpcReduction="10000"/>
          </a:bodyPr>
          <a:lstStyle/>
          <a:p>
            <a:r>
              <a:rPr lang="en-US" sz="3600" dirty="0" err="1" smtClean="0"/>
              <a:t>Proses</a:t>
            </a:r>
            <a:r>
              <a:rPr lang="en-US" sz="3600" dirty="0" smtClean="0"/>
              <a:t> / Black box </a:t>
            </a:r>
            <a:r>
              <a:rPr lang="en-US" sz="3600" dirty="0" err="1" smtClean="0"/>
              <a:t>adalah</a:t>
            </a:r>
            <a:r>
              <a:rPr lang="en-US" sz="3600" dirty="0" smtClean="0"/>
              <a:t>:</a:t>
            </a:r>
          </a:p>
          <a:p>
            <a:pPr>
              <a:buNone/>
            </a:pPr>
            <a:r>
              <a:rPr lang="en-US" sz="3600" dirty="0" smtClean="0"/>
              <a:t>   </a:t>
            </a:r>
            <a:r>
              <a:rPr lang="en-US" sz="3600" dirty="0" err="1" smtClean="0"/>
              <a:t>Semua</a:t>
            </a:r>
            <a:r>
              <a:rPr lang="en-US" sz="3600" dirty="0" smtClean="0"/>
              <a:t> </a:t>
            </a:r>
            <a:r>
              <a:rPr lang="en-US" sz="3600" dirty="0" err="1" smtClean="0"/>
              <a:t>interaksi</a:t>
            </a:r>
            <a:r>
              <a:rPr lang="en-US" sz="3600" dirty="0" smtClean="0"/>
              <a:t> </a:t>
            </a:r>
            <a:r>
              <a:rPr lang="en-US" sz="3600" dirty="0" err="1" smtClean="0"/>
              <a:t>sistem</a:t>
            </a:r>
            <a:r>
              <a:rPr lang="en-US" sz="3600" dirty="0" smtClean="0"/>
              <a:t> </a:t>
            </a:r>
            <a:r>
              <a:rPr lang="en-US" sz="3600" dirty="0" err="1" smtClean="0"/>
              <a:t>politik</a:t>
            </a:r>
            <a:r>
              <a:rPr lang="en-US" sz="3600" dirty="0" smtClean="0"/>
              <a:t> yang </a:t>
            </a:r>
            <a:r>
              <a:rPr lang="en-US" sz="3600" dirty="0" err="1" smtClean="0"/>
              <a:t>mengubah</a:t>
            </a:r>
            <a:r>
              <a:rPr lang="en-US" sz="3600" dirty="0" smtClean="0"/>
              <a:t> </a:t>
            </a:r>
            <a:r>
              <a:rPr lang="en-US" sz="3600" dirty="0" err="1" smtClean="0"/>
              <a:t>masukan</a:t>
            </a:r>
            <a:r>
              <a:rPr lang="en-US" sz="3600" dirty="0" smtClean="0"/>
              <a:t> </a:t>
            </a:r>
            <a:r>
              <a:rPr lang="en-US" sz="3600" dirty="0" err="1" smtClean="0"/>
              <a:t>menjadi</a:t>
            </a:r>
            <a:r>
              <a:rPr lang="en-US" sz="3600" dirty="0" smtClean="0"/>
              <a:t> </a:t>
            </a:r>
            <a:r>
              <a:rPr lang="en-US" sz="3600" dirty="0" err="1" smtClean="0"/>
              <a:t>keluaran</a:t>
            </a:r>
            <a:endParaRPr lang="en-US" sz="3600" dirty="0" smtClean="0"/>
          </a:p>
          <a:p>
            <a:pPr>
              <a:buNone/>
            </a:pPr>
            <a:endParaRPr lang="en-US" sz="3600" dirty="0" smtClean="0"/>
          </a:p>
          <a:p>
            <a:pPr>
              <a:buNone/>
            </a:pPr>
            <a:r>
              <a:rPr lang="en-US" sz="3600" dirty="0" smtClean="0"/>
              <a:t>  </a:t>
            </a:r>
            <a:r>
              <a:rPr lang="en-US" sz="3600" dirty="0" err="1" smtClean="0"/>
              <a:t>Sistem</a:t>
            </a:r>
            <a:r>
              <a:rPr lang="en-US" sz="3600" dirty="0" smtClean="0"/>
              <a:t> </a:t>
            </a:r>
            <a:r>
              <a:rPr lang="en-US" sz="3600" dirty="0" err="1" smtClean="0"/>
              <a:t>politik</a:t>
            </a:r>
            <a:r>
              <a:rPr lang="en-US" sz="3600" dirty="0" smtClean="0"/>
              <a:t> </a:t>
            </a:r>
            <a:r>
              <a:rPr lang="en-US" sz="3600" dirty="0" err="1" smtClean="0"/>
              <a:t>terdiri</a:t>
            </a:r>
            <a:r>
              <a:rPr lang="en-US" sz="3600" dirty="0" smtClean="0"/>
              <a:t> </a:t>
            </a:r>
            <a:r>
              <a:rPr lang="en-US" sz="3600" dirty="0" err="1" smtClean="0"/>
              <a:t>dari</a:t>
            </a:r>
            <a:r>
              <a:rPr lang="en-US" sz="3600" dirty="0" smtClean="0"/>
              <a:t> : </a:t>
            </a:r>
            <a:r>
              <a:rPr lang="en-US" sz="3600" dirty="0" err="1" smtClean="0"/>
              <a:t>lembaga</a:t>
            </a:r>
            <a:r>
              <a:rPr lang="en-US" sz="3600" dirty="0" smtClean="0"/>
              <a:t> legislative, </a:t>
            </a:r>
            <a:r>
              <a:rPr lang="en-US" sz="3600" dirty="0" err="1" smtClean="0"/>
              <a:t>eksekutif</a:t>
            </a:r>
            <a:r>
              <a:rPr lang="en-US" sz="3600" dirty="0" smtClean="0"/>
              <a:t>, </a:t>
            </a:r>
            <a:r>
              <a:rPr lang="en-US" sz="3600" dirty="0" err="1" smtClean="0"/>
              <a:t>yudikatif</a:t>
            </a:r>
            <a:r>
              <a:rPr lang="en-US" sz="3600" dirty="0" smtClean="0"/>
              <a:t>, </a:t>
            </a:r>
            <a:r>
              <a:rPr lang="en-US" sz="3600" dirty="0" err="1" smtClean="0"/>
              <a:t>kelompok-kelompok</a:t>
            </a:r>
            <a:r>
              <a:rPr lang="en-US" sz="3600" dirty="0" smtClean="0"/>
              <a:t> </a:t>
            </a:r>
            <a:r>
              <a:rPr lang="en-US" sz="3600" dirty="0" err="1" smtClean="0"/>
              <a:t>kepentingan</a:t>
            </a:r>
            <a:r>
              <a:rPr lang="en-US" sz="3600" dirty="0" smtClean="0"/>
              <a:t>, media </a:t>
            </a:r>
            <a:r>
              <a:rPr lang="en-US" sz="3600" dirty="0" err="1" smtClean="0"/>
              <a:t>massa</a:t>
            </a:r>
            <a:r>
              <a:rPr lang="en-US" sz="3600" dirty="0" smtClean="0"/>
              <a:t>, </a:t>
            </a:r>
            <a:r>
              <a:rPr lang="en-US" sz="3600" dirty="0" err="1" smtClean="0"/>
              <a:t>struktur</a:t>
            </a:r>
            <a:r>
              <a:rPr lang="en-US" sz="3600" dirty="0" smtClean="0"/>
              <a:t> </a:t>
            </a:r>
            <a:r>
              <a:rPr lang="en-US" sz="3600" dirty="0" err="1" smtClean="0"/>
              <a:t>birokrasi</a:t>
            </a:r>
            <a:r>
              <a:rPr lang="en-US" sz="3600"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59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04800"/>
            <a:ext cx="8229600" cy="5821363"/>
          </a:xfrm>
        </p:spPr>
        <p:txBody>
          <a:bodyPr>
            <a:normAutofit/>
          </a:bodyPr>
          <a:lstStyle/>
          <a:p>
            <a:pPr lvl="0"/>
            <a:r>
              <a:rPr lang="id-ID" i="1" dirty="0" smtClean="0">
                <a:solidFill>
                  <a:srgbClr val="FFFF00"/>
                </a:solidFill>
              </a:rPr>
              <a:t>Ealau </a:t>
            </a:r>
            <a:r>
              <a:rPr lang="id-ID" dirty="0" smtClean="0">
                <a:solidFill>
                  <a:srgbClr val="FFFF00"/>
                </a:solidFill>
              </a:rPr>
              <a:t>dan</a:t>
            </a:r>
            <a:r>
              <a:rPr lang="id-ID" i="1" dirty="0" smtClean="0">
                <a:solidFill>
                  <a:srgbClr val="FFFF00"/>
                </a:solidFill>
              </a:rPr>
              <a:t> Prewitt</a:t>
            </a:r>
            <a:endParaRPr lang="en-US" dirty="0" smtClean="0">
              <a:solidFill>
                <a:srgbClr val="FFFF00"/>
              </a:solidFill>
            </a:endParaRPr>
          </a:p>
          <a:p>
            <a:pPr>
              <a:buNone/>
            </a:pPr>
            <a:r>
              <a:rPr lang="en-US" dirty="0" smtClean="0"/>
              <a:t>     </a:t>
            </a:r>
            <a:r>
              <a:rPr lang="id-ID" dirty="0" smtClean="0"/>
              <a:t>Kebijakan adalah sebuah </a:t>
            </a:r>
            <a:r>
              <a:rPr lang="id-ID" dirty="0" smtClean="0">
                <a:solidFill>
                  <a:srgbClr val="FF0000"/>
                </a:solidFill>
              </a:rPr>
              <a:t>ketetapan</a:t>
            </a:r>
            <a:r>
              <a:rPr lang="id-ID" dirty="0" smtClean="0"/>
              <a:t> yang berlaku yang </a:t>
            </a:r>
            <a:r>
              <a:rPr lang="id-ID" dirty="0" smtClean="0">
                <a:solidFill>
                  <a:srgbClr val="FF0000"/>
                </a:solidFill>
              </a:rPr>
              <a:t>dicirikan</a:t>
            </a:r>
            <a:r>
              <a:rPr lang="id-ID" dirty="0" smtClean="0"/>
              <a:t> oleh </a:t>
            </a:r>
            <a:r>
              <a:rPr lang="id-ID" dirty="0" smtClean="0">
                <a:solidFill>
                  <a:srgbClr val="FF0000"/>
                </a:solidFill>
              </a:rPr>
              <a:t>perilaku yang konsisten dan berulang</a:t>
            </a:r>
            <a:r>
              <a:rPr lang="id-ID" dirty="0" smtClean="0"/>
              <a:t>, baik dari yang membuatnya maupun yang mentaatinya (yang terkena kebijakan itu)</a:t>
            </a:r>
            <a:r>
              <a:rPr lang="en-US" dirty="0" smtClean="0"/>
              <a:t>.</a:t>
            </a:r>
          </a:p>
          <a:p>
            <a:pPr>
              <a:buNone/>
            </a:pPr>
            <a:r>
              <a:rPr lang="en-US" dirty="0" smtClean="0"/>
              <a:t> </a:t>
            </a:r>
          </a:p>
          <a:p>
            <a:pPr lvl="0"/>
            <a:r>
              <a:rPr lang="id-ID" i="1" dirty="0" smtClean="0">
                <a:solidFill>
                  <a:srgbClr val="FFFF00"/>
                </a:solidFill>
              </a:rPr>
              <a:t>Titmuss</a:t>
            </a:r>
            <a:endParaRPr lang="en-US" dirty="0" smtClean="0">
              <a:solidFill>
                <a:srgbClr val="FFFF00"/>
              </a:solidFill>
            </a:endParaRPr>
          </a:p>
          <a:p>
            <a:pPr>
              <a:buNone/>
            </a:pPr>
            <a:r>
              <a:rPr lang="en-US" dirty="0" smtClean="0"/>
              <a:t>     </a:t>
            </a:r>
            <a:r>
              <a:rPr lang="id-ID" dirty="0" smtClean="0"/>
              <a:t>Kebijakan adalah sebagai </a:t>
            </a:r>
            <a:r>
              <a:rPr lang="id-ID" dirty="0" smtClean="0">
                <a:solidFill>
                  <a:srgbClr val="FF0000"/>
                </a:solidFill>
              </a:rPr>
              <a:t>prinsip-prinsip</a:t>
            </a:r>
            <a:r>
              <a:rPr lang="id-ID" dirty="0" smtClean="0"/>
              <a:t> yang </a:t>
            </a:r>
            <a:r>
              <a:rPr lang="en-US" dirty="0" smtClean="0"/>
              <a:t>                   me</a:t>
            </a:r>
            <a:r>
              <a:rPr lang="id-ID" dirty="0" smtClean="0"/>
              <a:t>ngatur tindakan yang diarahkan kepada tujuan-tujuan tertentu </a:t>
            </a:r>
            <a:endParaRPr lang="en-US" dirty="0" smtClean="0"/>
          </a:p>
          <a:p>
            <a:endParaRPr lang="en-US" dirty="0">
              <a:latin typeface="+mj-lt"/>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23560"/>
          </a:xfrm>
        </p:spPr>
        <p:txBody>
          <a:bodyPr/>
          <a:lstStyle/>
          <a:p>
            <a:r>
              <a:rPr lang="en-US" dirty="0" err="1" smtClean="0"/>
              <a:t>Hasil</a:t>
            </a:r>
            <a:r>
              <a:rPr lang="en-US" dirty="0" smtClean="0"/>
              <a:t> </a:t>
            </a:r>
            <a:r>
              <a:rPr lang="en-US" dirty="0" err="1" smtClean="0"/>
              <a:t>dari</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pollitik</a:t>
            </a:r>
            <a:r>
              <a:rPr lang="en-US" dirty="0" smtClean="0"/>
              <a:t> </a:t>
            </a:r>
            <a:r>
              <a:rPr lang="en-US" dirty="0" err="1" smtClean="0"/>
              <a:t>adalah</a:t>
            </a:r>
            <a:r>
              <a:rPr lang="en-US" dirty="0" smtClean="0"/>
              <a:t> </a:t>
            </a:r>
            <a:r>
              <a:rPr lang="en-US" dirty="0" err="1" smtClean="0"/>
              <a:t>kebijakan</a:t>
            </a:r>
            <a:r>
              <a:rPr lang="en-US" dirty="0" smtClean="0"/>
              <a:t> </a:t>
            </a:r>
            <a:r>
              <a:rPr lang="en-US" dirty="0" err="1" smtClean="0"/>
              <a:t>publik</a:t>
            </a:r>
            <a:r>
              <a:rPr lang="en-US" dirty="0" smtClean="0"/>
              <a:t>.</a:t>
            </a:r>
          </a:p>
          <a:p>
            <a:endParaRPr lang="en-US" dirty="0" smtClean="0"/>
          </a:p>
          <a:p>
            <a:r>
              <a:rPr lang="en-US" dirty="0" err="1" smtClean="0"/>
              <a:t>Kebijakan</a:t>
            </a:r>
            <a:r>
              <a:rPr lang="en-US" dirty="0" smtClean="0"/>
              <a:t> </a:t>
            </a:r>
            <a:r>
              <a:rPr lang="en-US" dirty="0" err="1" smtClean="0"/>
              <a:t>publik</a:t>
            </a:r>
            <a:r>
              <a:rPr lang="en-US" dirty="0" smtClean="0"/>
              <a:t> </a:t>
            </a:r>
            <a:r>
              <a:rPr lang="en-US" dirty="0" err="1" smtClean="0"/>
              <a:t>ini</a:t>
            </a:r>
            <a:r>
              <a:rPr lang="en-US" dirty="0" smtClean="0"/>
              <a:t> </a:t>
            </a:r>
            <a:r>
              <a:rPr lang="en-US" dirty="0" err="1" smtClean="0"/>
              <a:t>secara</a:t>
            </a:r>
            <a:r>
              <a:rPr lang="en-US" dirty="0" smtClean="0"/>
              <a:t> </a:t>
            </a:r>
            <a:r>
              <a:rPr lang="en-US" dirty="0" err="1" smtClean="0"/>
              <a:t>otoritatif</a:t>
            </a:r>
            <a:r>
              <a:rPr lang="en-US" dirty="0" smtClean="0"/>
              <a:t> </a:t>
            </a:r>
            <a:r>
              <a:rPr lang="en-US" dirty="0" err="1" smtClean="0"/>
              <a:t>akan</a:t>
            </a:r>
            <a:r>
              <a:rPr lang="en-US" dirty="0" smtClean="0"/>
              <a:t> </a:t>
            </a:r>
            <a:r>
              <a:rPr lang="en-US" dirty="0" err="1" smtClean="0"/>
              <a:t>dialokasikan</a:t>
            </a:r>
            <a:r>
              <a:rPr lang="en-US" dirty="0" smtClean="0"/>
              <a:t> </a:t>
            </a:r>
            <a:r>
              <a:rPr lang="en-US" dirty="0" err="1" smtClean="0"/>
              <a:t>kepada</a:t>
            </a:r>
            <a:r>
              <a:rPr lang="en-US" dirty="0" smtClean="0"/>
              <a:t> </a:t>
            </a:r>
            <a:r>
              <a:rPr lang="en-US" dirty="0" err="1" smtClean="0"/>
              <a:t>seluruh</a:t>
            </a:r>
            <a:r>
              <a:rPr lang="en-US" dirty="0" smtClean="0"/>
              <a:t> </a:t>
            </a:r>
            <a:r>
              <a:rPr lang="en-US" dirty="0" err="1" smtClean="0"/>
              <a:t>anggota</a:t>
            </a:r>
            <a:r>
              <a:rPr lang="en-US" dirty="0" smtClean="0"/>
              <a:t> </a:t>
            </a:r>
            <a:r>
              <a:rPr lang="en-US" dirty="0" err="1" smtClean="0"/>
              <a:t>masyarakat</a:t>
            </a:r>
            <a:endParaRPr lang="en-US" dirty="0" smtClean="0"/>
          </a:p>
          <a:p>
            <a:endParaRPr lang="en-US" dirty="0" smtClean="0"/>
          </a:p>
          <a:p>
            <a:r>
              <a:rPr lang="en-US" dirty="0" err="1" smtClean="0"/>
              <a:t>Kebijakan</a:t>
            </a:r>
            <a:r>
              <a:rPr lang="en-US" dirty="0" smtClean="0"/>
              <a:t> </a:t>
            </a:r>
            <a:r>
              <a:rPr lang="en-US" dirty="0" err="1" smtClean="0"/>
              <a:t>publik</a:t>
            </a:r>
            <a:r>
              <a:rPr lang="en-US" dirty="0" smtClean="0"/>
              <a:t> </a:t>
            </a:r>
            <a:r>
              <a:rPr lang="en-US" dirty="0" err="1" smtClean="0"/>
              <a:t>secara</a:t>
            </a:r>
            <a:r>
              <a:rPr lang="en-US" dirty="0" smtClean="0"/>
              <a:t> </a:t>
            </a:r>
            <a:r>
              <a:rPr lang="en-US" dirty="0" err="1" smtClean="0"/>
              <a:t>sah</a:t>
            </a:r>
            <a:r>
              <a:rPr lang="en-US" dirty="0" smtClean="0"/>
              <a:t> </a:t>
            </a:r>
            <a:r>
              <a:rPr lang="en-US" dirty="0" err="1" smtClean="0"/>
              <a:t>dapat</a:t>
            </a:r>
            <a:r>
              <a:rPr lang="en-US" dirty="0" smtClean="0"/>
              <a:t> </a:t>
            </a:r>
            <a:r>
              <a:rPr lang="en-US" dirty="0" err="1" smtClean="0"/>
              <a:t>dipaksanakan</a:t>
            </a:r>
            <a:r>
              <a:rPr lang="en-US" dirty="0" smtClean="0"/>
              <a:t> </a:t>
            </a:r>
            <a:r>
              <a:rPr lang="en-US" dirty="0" err="1" smtClean="0"/>
              <a:t>pelaksanaannya</a:t>
            </a:r>
            <a:r>
              <a:rPr lang="en-US" dirty="0" smtClean="0"/>
              <a:t> </a:t>
            </a:r>
            <a:r>
              <a:rPr lang="en-US" dirty="0" err="1" smtClean="0"/>
              <a:t>kepada</a:t>
            </a:r>
            <a:r>
              <a:rPr lang="en-US" dirty="0" smtClean="0"/>
              <a:t> </a:t>
            </a:r>
            <a:r>
              <a:rPr lang="en-US" dirty="0" err="1" smtClean="0"/>
              <a:t>seluruh</a:t>
            </a:r>
            <a:r>
              <a:rPr lang="en-US" dirty="0" smtClean="0"/>
              <a:t> </a:t>
            </a:r>
            <a:r>
              <a:rPr lang="en-US" dirty="0" err="1" smtClean="0"/>
              <a:t>anggota</a:t>
            </a:r>
            <a:r>
              <a:rPr lang="en-US" dirty="0" smtClean="0"/>
              <a:t> </a:t>
            </a:r>
            <a:r>
              <a:rPr lang="en-US" dirty="0" err="1" smtClean="0"/>
              <a:t>masyarakat</a:t>
            </a:r>
            <a:r>
              <a:rPr lang="en-US" dirty="0" smtClean="0"/>
              <a:t>.</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60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GAMBAR : MODEL SISTEM –POLITIK</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lstStyle/>
          <a:p>
            <a:endParaRPr lang="en-US" dirty="0"/>
          </a:p>
        </p:txBody>
      </p:sp>
      <p:grpSp>
        <p:nvGrpSpPr>
          <p:cNvPr id="4" name="Group 27"/>
          <p:cNvGrpSpPr>
            <a:grpSpLocks/>
          </p:cNvGrpSpPr>
          <p:nvPr/>
        </p:nvGrpSpPr>
        <p:grpSpPr bwMode="auto">
          <a:xfrm>
            <a:off x="1371600" y="2133600"/>
            <a:ext cx="6248400" cy="3467100"/>
            <a:chOff x="3060" y="2755"/>
            <a:chExt cx="8280" cy="4706"/>
          </a:xfrm>
        </p:grpSpPr>
        <p:sp>
          <p:nvSpPr>
            <p:cNvPr id="5" name="Rectangle 28"/>
            <p:cNvSpPr>
              <a:spLocks noChangeArrowheads="1"/>
            </p:cNvSpPr>
            <p:nvPr/>
          </p:nvSpPr>
          <p:spPr bwMode="auto">
            <a:xfrm>
              <a:off x="9360" y="3847"/>
              <a:ext cx="1440" cy="1441"/>
            </a:xfrm>
            <a:prstGeom prst="rect">
              <a:avLst/>
            </a:prstGeom>
            <a:solidFill>
              <a:srgbClr val="FFFF99">
                <a:alpha val="49019"/>
              </a:srgbClr>
            </a:solidFill>
            <a:ln w="9525">
              <a:solidFill>
                <a:srgbClr val="000000"/>
              </a:solidFill>
              <a:miter lim="800000"/>
              <a:headEnd/>
              <a:tailEnd/>
            </a:ln>
          </p:spPr>
          <p:txBody>
            <a:bodyPr/>
            <a:lstStyle/>
            <a:p>
              <a:pPr>
                <a:buFont typeface="Symbol" pitchFamily="18" charset="2"/>
                <a:buChar char="·"/>
              </a:pPr>
              <a:r>
                <a:rPr lang="en-US" sz="800" b="1" dirty="0">
                  <a:solidFill>
                    <a:srgbClr val="002060"/>
                  </a:solidFill>
                </a:rPr>
                <a:t>DECISIONS</a:t>
              </a:r>
            </a:p>
            <a:p>
              <a:pPr>
                <a:buFont typeface="Symbol" pitchFamily="18" charset="2"/>
                <a:buChar char="·"/>
              </a:pPr>
              <a:r>
                <a:rPr lang="en-US" sz="800" b="1" dirty="0">
                  <a:solidFill>
                    <a:srgbClr val="002060"/>
                  </a:solidFill>
                </a:rPr>
                <a:t>ACTIONS </a:t>
              </a:r>
            </a:p>
            <a:p>
              <a:pPr>
                <a:buFont typeface="Symbol" pitchFamily="18" charset="2"/>
                <a:buChar char="·"/>
              </a:pPr>
              <a:r>
                <a:rPr lang="en-US" sz="800" b="1" dirty="0">
                  <a:solidFill>
                    <a:srgbClr val="002060"/>
                  </a:solidFill>
                </a:rPr>
                <a:t>POLICIES</a:t>
              </a:r>
              <a:endParaRPr lang="en-US" dirty="0">
                <a:solidFill>
                  <a:srgbClr val="002060"/>
                </a:solidFill>
              </a:endParaRPr>
            </a:p>
          </p:txBody>
        </p:sp>
        <p:sp>
          <p:nvSpPr>
            <p:cNvPr id="6" name="Rectangle 29"/>
            <p:cNvSpPr>
              <a:spLocks noChangeArrowheads="1"/>
            </p:cNvSpPr>
            <p:nvPr/>
          </p:nvSpPr>
          <p:spPr bwMode="auto">
            <a:xfrm>
              <a:off x="3600" y="3847"/>
              <a:ext cx="1440" cy="1439"/>
            </a:xfrm>
            <a:prstGeom prst="rect">
              <a:avLst/>
            </a:prstGeom>
            <a:solidFill>
              <a:srgbClr val="FFFF99">
                <a:alpha val="49019"/>
              </a:srgbClr>
            </a:solidFill>
            <a:ln w="9525">
              <a:solidFill>
                <a:srgbClr val="000000"/>
              </a:solidFill>
              <a:miter lim="800000"/>
              <a:headEnd/>
              <a:tailEnd/>
            </a:ln>
          </p:spPr>
          <p:txBody>
            <a:bodyPr/>
            <a:lstStyle/>
            <a:p>
              <a:pPr>
                <a:buFont typeface="Symbol" pitchFamily="18" charset="2"/>
                <a:buChar char="·"/>
              </a:pPr>
              <a:r>
                <a:rPr lang="en-US" sz="800" b="1" dirty="0">
                  <a:solidFill>
                    <a:srgbClr val="002060"/>
                  </a:solidFill>
                </a:rPr>
                <a:t>DEMANDS</a:t>
              </a:r>
            </a:p>
            <a:p>
              <a:pPr>
                <a:buFont typeface="Symbol" pitchFamily="18" charset="2"/>
                <a:buChar char="·"/>
              </a:pPr>
              <a:r>
                <a:rPr lang="en-US" sz="800" b="1" dirty="0">
                  <a:solidFill>
                    <a:srgbClr val="002060"/>
                  </a:solidFill>
                </a:rPr>
                <a:t>SUPPORT</a:t>
              </a:r>
            </a:p>
            <a:p>
              <a:pPr>
                <a:buFont typeface="Symbol" pitchFamily="18" charset="2"/>
                <a:buChar char="·"/>
              </a:pPr>
              <a:r>
                <a:rPr lang="en-US" sz="800" b="1" dirty="0">
                  <a:solidFill>
                    <a:srgbClr val="002060"/>
                  </a:solidFill>
                </a:rPr>
                <a:t>RESOURCES</a:t>
              </a:r>
              <a:endParaRPr lang="en-US" dirty="0">
                <a:solidFill>
                  <a:srgbClr val="002060"/>
                </a:solidFill>
              </a:endParaRPr>
            </a:p>
          </p:txBody>
        </p:sp>
        <p:sp>
          <p:nvSpPr>
            <p:cNvPr id="7" name="Rectangle 30"/>
            <p:cNvSpPr>
              <a:spLocks noChangeArrowheads="1"/>
            </p:cNvSpPr>
            <p:nvPr/>
          </p:nvSpPr>
          <p:spPr bwMode="auto">
            <a:xfrm>
              <a:off x="6480" y="3847"/>
              <a:ext cx="1440" cy="1439"/>
            </a:xfrm>
            <a:prstGeom prst="rect">
              <a:avLst/>
            </a:prstGeom>
            <a:solidFill>
              <a:srgbClr val="FFFF99">
                <a:alpha val="49019"/>
              </a:srgbClr>
            </a:solidFill>
            <a:ln w="9525">
              <a:solidFill>
                <a:srgbClr val="000000"/>
              </a:solidFill>
              <a:miter lim="800000"/>
              <a:headEnd/>
              <a:tailEnd/>
            </a:ln>
          </p:spPr>
          <p:txBody>
            <a:bodyPr/>
            <a:lstStyle/>
            <a:p>
              <a:pPr algn="ctr"/>
              <a:r>
                <a:rPr lang="en-US" sz="1000" b="1" dirty="0">
                  <a:solidFill>
                    <a:srgbClr val="002060"/>
                  </a:solidFill>
                </a:rPr>
                <a:t>THE POLITICAL SISTEM</a:t>
              </a:r>
              <a:endParaRPr lang="en-US" dirty="0">
                <a:solidFill>
                  <a:srgbClr val="002060"/>
                </a:solidFill>
              </a:endParaRPr>
            </a:p>
          </p:txBody>
        </p:sp>
        <p:grpSp>
          <p:nvGrpSpPr>
            <p:cNvPr id="8" name="Group 31"/>
            <p:cNvGrpSpPr>
              <a:grpSpLocks/>
            </p:cNvGrpSpPr>
            <p:nvPr/>
          </p:nvGrpSpPr>
          <p:grpSpPr bwMode="auto">
            <a:xfrm>
              <a:off x="3060" y="2755"/>
              <a:ext cx="8280" cy="4706"/>
              <a:chOff x="3060" y="2755"/>
              <a:chExt cx="8280" cy="4706"/>
            </a:xfrm>
          </p:grpSpPr>
          <p:sp>
            <p:nvSpPr>
              <p:cNvPr id="9" name="Line 32"/>
              <p:cNvSpPr>
                <a:spLocks noChangeShapeType="1"/>
              </p:cNvSpPr>
              <p:nvPr/>
            </p:nvSpPr>
            <p:spPr bwMode="auto">
              <a:xfrm>
                <a:off x="3060" y="7459"/>
                <a:ext cx="8280" cy="2"/>
              </a:xfrm>
              <a:prstGeom prst="line">
                <a:avLst/>
              </a:prstGeom>
              <a:noFill/>
              <a:ln w="9525">
                <a:solidFill>
                  <a:srgbClr val="000000"/>
                </a:solidFill>
                <a:round/>
                <a:headEnd/>
                <a:tailEnd/>
              </a:ln>
            </p:spPr>
            <p:txBody>
              <a:bodyPr/>
              <a:lstStyle/>
              <a:p>
                <a:r>
                  <a:rPr lang="en-US" b="1" dirty="0" smtClean="0"/>
                  <a:t> ENVIRONMEN                                                         </a:t>
                </a:r>
                <a:r>
                  <a:rPr lang="en-US" dirty="0" smtClean="0"/>
                  <a:t> </a:t>
                </a:r>
                <a:r>
                  <a:rPr lang="en-US" b="1" dirty="0" err="1" smtClean="0"/>
                  <a:t>ENVIRONMEN</a:t>
                </a:r>
                <a:endParaRPr lang="en-US" dirty="0" smtClean="0"/>
              </a:p>
              <a:p>
                <a:endParaRPr lang="en-US" dirty="0"/>
              </a:p>
            </p:txBody>
          </p:sp>
          <p:sp>
            <p:nvSpPr>
              <p:cNvPr id="10" name="Line 33"/>
              <p:cNvSpPr>
                <a:spLocks noChangeShapeType="1"/>
              </p:cNvSpPr>
              <p:nvPr/>
            </p:nvSpPr>
            <p:spPr bwMode="auto">
              <a:xfrm>
                <a:off x="3060" y="2779"/>
                <a:ext cx="8280" cy="1"/>
              </a:xfrm>
              <a:prstGeom prst="line">
                <a:avLst/>
              </a:prstGeom>
              <a:noFill/>
              <a:ln w="9525">
                <a:solidFill>
                  <a:srgbClr val="000000"/>
                </a:solidFill>
                <a:round/>
                <a:headEnd/>
                <a:tailEnd/>
              </a:ln>
            </p:spPr>
            <p:txBody>
              <a:bodyPr/>
              <a:lstStyle/>
              <a:p>
                <a:endParaRPr lang="en-US"/>
              </a:p>
            </p:txBody>
          </p:sp>
          <p:sp>
            <p:nvSpPr>
              <p:cNvPr id="11" name="Line 34"/>
              <p:cNvSpPr>
                <a:spLocks noChangeShapeType="1"/>
              </p:cNvSpPr>
              <p:nvPr/>
            </p:nvSpPr>
            <p:spPr bwMode="auto">
              <a:xfrm>
                <a:off x="3060" y="2779"/>
                <a:ext cx="1" cy="4680"/>
              </a:xfrm>
              <a:prstGeom prst="line">
                <a:avLst/>
              </a:prstGeom>
              <a:noFill/>
              <a:ln w="9525">
                <a:solidFill>
                  <a:srgbClr val="000000"/>
                </a:solidFill>
                <a:round/>
                <a:headEnd/>
                <a:tailEnd/>
              </a:ln>
            </p:spPr>
            <p:txBody>
              <a:bodyPr/>
              <a:lstStyle/>
              <a:p>
                <a:endParaRPr lang="en-US"/>
              </a:p>
            </p:txBody>
          </p:sp>
          <p:sp>
            <p:nvSpPr>
              <p:cNvPr id="12" name="Line 35"/>
              <p:cNvSpPr>
                <a:spLocks noChangeShapeType="1"/>
              </p:cNvSpPr>
              <p:nvPr/>
            </p:nvSpPr>
            <p:spPr bwMode="auto">
              <a:xfrm>
                <a:off x="11340" y="2755"/>
                <a:ext cx="0" cy="4680"/>
              </a:xfrm>
              <a:prstGeom prst="line">
                <a:avLst/>
              </a:prstGeom>
              <a:noFill/>
              <a:ln w="9525">
                <a:solidFill>
                  <a:srgbClr val="000000"/>
                </a:solidFill>
                <a:round/>
                <a:headEnd/>
                <a:tailEnd/>
              </a:ln>
            </p:spPr>
            <p:txBody>
              <a:bodyPr/>
              <a:lstStyle/>
              <a:p>
                <a:endParaRPr lang="en-US"/>
              </a:p>
            </p:txBody>
          </p:sp>
          <p:sp>
            <p:nvSpPr>
              <p:cNvPr id="13" name="AutoShape 36"/>
              <p:cNvSpPr>
                <a:spLocks noChangeArrowheads="1"/>
              </p:cNvSpPr>
              <p:nvPr/>
            </p:nvSpPr>
            <p:spPr bwMode="auto">
              <a:xfrm>
                <a:off x="8100" y="4027"/>
                <a:ext cx="1080" cy="720"/>
              </a:xfrm>
              <a:prstGeom prst="rightArrow">
                <a:avLst>
                  <a:gd name="adj1" fmla="val 50000"/>
                  <a:gd name="adj2" fmla="val 37500"/>
                </a:avLst>
              </a:prstGeom>
              <a:solidFill>
                <a:srgbClr val="FFCC99">
                  <a:alpha val="52156"/>
                </a:srgbClr>
              </a:solidFill>
              <a:ln w="9525">
                <a:solidFill>
                  <a:srgbClr val="000000"/>
                </a:solidFill>
                <a:miter lim="800000"/>
                <a:headEnd/>
                <a:tailEnd/>
              </a:ln>
            </p:spPr>
            <p:txBody>
              <a:bodyPr/>
              <a:lstStyle/>
              <a:p>
                <a:endParaRPr lang="en-US"/>
              </a:p>
            </p:txBody>
          </p:sp>
          <p:sp>
            <p:nvSpPr>
              <p:cNvPr id="14" name="AutoShape 37"/>
              <p:cNvSpPr>
                <a:spLocks noChangeArrowheads="1"/>
              </p:cNvSpPr>
              <p:nvPr/>
            </p:nvSpPr>
            <p:spPr bwMode="auto">
              <a:xfrm>
                <a:off x="5220" y="3847"/>
                <a:ext cx="1080" cy="720"/>
              </a:xfrm>
              <a:prstGeom prst="rightArrow">
                <a:avLst>
                  <a:gd name="adj1" fmla="val 50000"/>
                  <a:gd name="adj2" fmla="val 37500"/>
                </a:avLst>
              </a:prstGeom>
              <a:solidFill>
                <a:srgbClr val="FFCC99">
                  <a:alpha val="54901"/>
                </a:srgbClr>
              </a:solidFill>
              <a:ln w="9525">
                <a:solidFill>
                  <a:srgbClr val="000000"/>
                </a:solidFill>
                <a:miter lim="800000"/>
                <a:headEnd/>
                <a:tailEnd/>
              </a:ln>
            </p:spPr>
            <p:txBody>
              <a:bodyPr/>
              <a:lstStyle/>
              <a:p>
                <a:endParaRPr lang="en-US"/>
              </a:p>
            </p:txBody>
          </p:sp>
          <p:sp>
            <p:nvSpPr>
              <p:cNvPr id="15" name="Rectangle 38"/>
              <p:cNvSpPr>
                <a:spLocks noChangeArrowheads="1"/>
              </p:cNvSpPr>
              <p:nvPr/>
            </p:nvSpPr>
            <p:spPr bwMode="auto">
              <a:xfrm>
                <a:off x="6480" y="3127"/>
                <a:ext cx="1440" cy="719"/>
              </a:xfrm>
              <a:prstGeom prst="rect">
                <a:avLst/>
              </a:prstGeom>
              <a:solidFill>
                <a:srgbClr val="CCFFCC">
                  <a:alpha val="52156"/>
                </a:srgbClr>
              </a:solidFill>
              <a:ln w="9525">
                <a:solidFill>
                  <a:srgbClr val="000000"/>
                </a:solidFill>
                <a:miter lim="800000"/>
                <a:headEnd/>
                <a:tailEnd/>
              </a:ln>
            </p:spPr>
            <p:txBody>
              <a:bodyPr/>
              <a:lstStyle/>
              <a:p>
                <a:pPr algn="ctr"/>
                <a:r>
                  <a:rPr lang="en-US" sz="1000" b="1">
                    <a:solidFill>
                      <a:srgbClr val="FF0000"/>
                    </a:solidFill>
                  </a:rPr>
                  <a:t>WITH INPUTS</a:t>
                </a:r>
                <a:endParaRPr lang="en-US">
                  <a:solidFill>
                    <a:srgbClr val="FF0000"/>
                  </a:solidFill>
                </a:endParaRPr>
              </a:p>
            </p:txBody>
          </p:sp>
          <p:sp>
            <p:nvSpPr>
              <p:cNvPr id="16" name="Rectangle 39"/>
              <p:cNvSpPr>
                <a:spLocks noChangeArrowheads="1"/>
              </p:cNvSpPr>
              <p:nvPr/>
            </p:nvSpPr>
            <p:spPr bwMode="auto">
              <a:xfrm>
                <a:off x="3600" y="3127"/>
                <a:ext cx="1440" cy="744"/>
              </a:xfrm>
              <a:prstGeom prst="rect">
                <a:avLst/>
              </a:prstGeom>
              <a:solidFill>
                <a:srgbClr val="CCFFCC">
                  <a:alpha val="50980"/>
                </a:srgbClr>
              </a:solidFill>
              <a:ln w="9525">
                <a:solidFill>
                  <a:srgbClr val="000000"/>
                </a:solidFill>
                <a:miter lim="800000"/>
                <a:headEnd/>
                <a:tailEnd/>
              </a:ln>
            </p:spPr>
            <p:txBody>
              <a:bodyPr/>
              <a:lstStyle/>
              <a:p>
                <a:pPr algn="ctr"/>
                <a:r>
                  <a:rPr lang="en-US" sz="1200" b="1">
                    <a:solidFill>
                      <a:srgbClr val="FF0000"/>
                    </a:solidFill>
                  </a:rPr>
                  <a:t>INPUT</a:t>
                </a:r>
                <a:endParaRPr lang="en-US">
                  <a:solidFill>
                    <a:srgbClr val="FF0000"/>
                  </a:solidFill>
                </a:endParaRPr>
              </a:p>
            </p:txBody>
          </p:sp>
          <p:sp>
            <p:nvSpPr>
              <p:cNvPr id="17" name="Rectangle 40"/>
              <p:cNvSpPr>
                <a:spLocks noChangeArrowheads="1"/>
              </p:cNvSpPr>
              <p:nvPr/>
            </p:nvSpPr>
            <p:spPr bwMode="auto">
              <a:xfrm>
                <a:off x="9360" y="3127"/>
                <a:ext cx="1440" cy="720"/>
              </a:xfrm>
              <a:prstGeom prst="rect">
                <a:avLst/>
              </a:prstGeom>
              <a:solidFill>
                <a:srgbClr val="CCFFCC">
                  <a:alpha val="52156"/>
                </a:srgbClr>
              </a:solidFill>
              <a:ln w="9525">
                <a:solidFill>
                  <a:srgbClr val="000000"/>
                </a:solidFill>
                <a:miter lim="800000"/>
                <a:headEnd/>
                <a:tailEnd/>
              </a:ln>
            </p:spPr>
            <p:txBody>
              <a:bodyPr/>
              <a:lstStyle/>
              <a:p>
                <a:pPr algn="ctr"/>
                <a:r>
                  <a:rPr lang="en-US" sz="1200" b="1">
                    <a:solidFill>
                      <a:srgbClr val="FF0000"/>
                    </a:solidFill>
                  </a:rPr>
                  <a:t>OUTPUTS</a:t>
                </a:r>
                <a:endParaRPr lang="en-US">
                  <a:solidFill>
                    <a:srgbClr val="FF0000"/>
                  </a:solidFill>
                </a:endParaRPr>
              </a:p>
            </p:txBody>
          </p:sp>
          <p:sp>
            <p:nvSpPr>
              <p:cNvPr id="18" name="Rectangle 41"/>
              <p:cNvSpPr>
                <a:spLocks noChangeArrowheads="1"/>
              </p:cNvSpPr>
              <p:nvPr/>
            </p:nvSpPr>
            <p:spPr bwMode="auto">
              <a:xfrm>
                <a:off x="6300" y="6307"/>
                <a:ext cx="1800" cy="540"/>
              </a:xfrm>
              <a:prstGeom prst="rect">
                <a:avLst/>
              </a:prstGeom>
              <a:solidFill>
                <a:srgbClr val="CCFFCC">
                  <a:alpha val="45097"/>
                </a:srgbClr>
              </a:solidFill>
              <a:ln w="9525">
                <a:solidFill>
                  <a:srgbClr val="000000"/>
                </a:solidFill>
                <a:miter lim="800000"/>
                <a:headEnd/>
                <a:tailEnd/>
              </a:ln>
            </p:spPr>
            <p:txBody>
              <a:bodyPr/>
              <a:lstStyle/>
              <a:p>
                <a:pPr algn="ctr"/>
                <a:r>
                  <a:rPr lang="en-US" sz="1200" b="1">
                    <a:solidFill>
                      <a:srgbClr val="002060"/>
                    </a:solidFill>
                  </a:rPr>
                  <a:t>FEEDBACK</a:t>
                </a:r>
                <a:endParaRPr lang="en-US">
                  <a:solidFill>
                    <a:srgbClr val="002060"/>
                  </a:solidFill>
                </a:endParaRPr>
              </a:p>
            </p:txBody>
          </p:sp>
        </p:grpSp>
      </p:grpSp>
      <p:sp>
        <p:nvSpPr>
          <p:cNvPr id="19" name="AutoShape 43"/>
          <p:cNvSpPr>
            <a:spLocks noChangeArrowheads="1"/>
          </p:cNvSpPr>
          <p:nvPr/>
        </p:nvSpPr>
        <p:spPr bwMode="auto">
          <a:xfrm rot="10800000">
            <a:off x="5486400" y="4191000"/>
            <a:ext cx="1257300" cy="9144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3480 h 21600"/>
              <a:gd name="T14" fmla="*/ 17868 w 21600"/>
              <a:gd name="T15" fmla="*/ 8678 h 21600"/>
            </a:gdLst>
            <a:ahLst/>
            <a:cxnLst>
              <a:cxn ang="T8">
                <a:pos x="T0" y="T1"/>
              </a:cxn>
              <a:cxn ang="T9">
                <a:pos x="T2" y="T3"/>
              </a:cxn>
              <a:cxn ang="T10">
                <a:pos x="T4" y="T5"/>
              </a:cxn>
              <a:cxn ang="T11">
                <a:pos x="T6" y="T7"/>
              </a:cxn>
            </a:cxnLst>
            <a:rect l="T12" t="T13" r="T14" b="T15"/>
            <a:pathLst>
              <a:path w="21600" h="21600">
                <a:moveTo>
                  <a:pt x="21600" y="6079"/>
                </a:moveTo>
                <a:lnTo>
                  <a:pt x="12872" y="0"/>
                </a:lnTo>
                <a:lnTo>
                  <a:pt x="12872" y="3480"/>
                </a:lnTo>
                <a:lnTo>
                  <a:pt x="12427" y="3480"/>
                </a:lnTo>
                <a:cubicBezTo>
                  <a:pt x="5564" y="3480"/>
                  <a:pt x="0" y="7365"/>
                  <a:pt x="0" y="12158"/>
                </a:cubicBezTo>
                <a:lnTo>
                  <a:pt x="0" y="21600"/>
                </a:lnTo>
                <a:lnTo>
                  <a:pt x="5313" y="21600"/>
                </a:lnTo>
                <a:lnTo>
                  <a:pt x="5313" y="12158"/>
                </a:lnTo>
                <a:cubicBezTo>
                  <a:pt x="5313" y="10236"/>
                  <a:pt x="8498" y="8678"/>
                  <a:pt x="12427" y="8678"/>
                </a:cubicBezTo>
                <a:lnTo>
                  <a:pt x="12872" y="8678"/>
                </a:lnTo>
                <a:lnTo>
                  <a:pt x="12872" y="12158"/>
                </a:lnTo>
                <a:close/>
              </a:path>
            </a:pathLst>
          </a:custGeom>
          <a:solidFill>
            <a:srgbClr val="FFCC99">
              <a:alpha val="52156"/>
            </a:srgbClr>
          </a:solidFill>
          <a:ln w="9525">
            <a:solidFill>
              <a:srgbClr val="000000"/>
            </a:solidFill>
            <a:miter lim="800000"/>
            <a:headEnd/>
            <a:tailEnd/>
          </a:ln>
        </p:spPr>
        <p:txBody>
          <a:bodyPr/>
          <a:lstStyle/>
          <a:p>
            <a:endParaRPr lang="en-US"/>
          </a:p>
        </p:txBody>
      </p:sp>
      <p:sp>
        <p:nvSpPr>
          <p:cNvPr id="20" name="AutoShape 42"/>
          <p:cNvSpPr>
            <a:spLocks noChangeArrowheads="1"/>
          </p:cNvSpPr>
          <p:nvPr/>
        </p:nvSpPr>
        <p:spPr bwMode="auto">
          <a:xfrm rot="16200000">
            <a:off x="2137570" y="3958433"/>
            <a:ext cx="906463" cy="13716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3709 h 21600"/>
              <a:gd name="T14" fmla="*/ 18958 w 21600"/>
              <a:gd name="T15" fmla="*/ 8449 h 21600"/>
            </a:gdLst>
            <a:ahLst/>
            <a:cxnLst>
              <a:cxn ang="T8">
                <a:pos x="T0" y="T1"/>
              </a:cxn>
              <a:cxn ang="T9">
                <a:pos x="T2" y="T3"/>
              </a:cxn>
              <a:cxn ang="T10">
                <a:pos x="T4" y="T5"/>
              </a:cxn>
              <a:cxn ang="T11">
                <a:pos x="T6" y="T7"/>
              </a:cxn>
            </a:cxnLst>
            <a:rect l="T12" t="T13" r="T14" b="T15"/>
            <a:pathLst>
              <a:path w="21600" h="21600">
                <a:moveTo>
                  <a:pt x="21600" y="6079"/>
                </a:moveTo>
                <a:lnTo>
                  <a:pt x="14823" y="0"/>
                </a:lnTo>
                <a:lnTo>
                  <a:pt x="14823" y="3709"/>
                </a:lnTo>
                <a:lnTo>
                  <a:pt x="12427" y="3709"/>
                </a:lnTo>
                <a:cubicBezTo>
                  <a:pt x="5564" y="3709"/>
                  <a:pt x="0" y="7492"/>
                  <a:pt x="0" y="12158"/>
                </a:cubicBezTo>
                <a:lnTo>
                  <a:pt x="0" y="21600"/>
                </a:lnTo>
                <a:lnTo>
                  <a:pt x="4845" y="21600"/>
                </a:lnTo>
                <a:lnTo>
                  <a:pt x="4845" y="12158"/>
                </a:lnTo>
                <a:cubicBezTo>
                  <a:pt x="4845" y="10110"/>
                  <a:pt x="8240" y="8449"/>
                  <a:pt x="12427" y="8449"/>
                </a:cubicBezTo>
                <a:lnTo>
                  <a:pt x="14823" y="8449"/>
                </a:lnTo>
                <a:lnTo>
                  <a:pt x="14823" y="12158"/>
                </a:lnTo>
                <a:close/>
              </a:path>
            </a:pathLst>
          </a:custGeom>
          <a:solidFill>
            <a:srgbClr val="FFCC99">
              <a:alpha val="52156"/>
            </a:srgbClr>
          </a:solidFill>
          <a:ln w="9525">
            <a:solidFill>
              <a:srgbClr val="000000"/>
            </a:solidFill>
            <a:miter lim="800000"/>
            <a:headEnd/>
            <a:tailEnd/>
          </a:ln>
        </p:spPr>
        <p:txBody>
          <a:bodyPr/>
          <a:lstStyle/>
          <a:p>
            <a:endParaRPr lang="en-US"/>
          </a:p>
        </p:txBody>
      </p:sp>
      <p:sp>
        <p:nvSpPr>
          <p:cNvPr id="21" name="Slide Number Placeholder 20"/>
          <p:cNvSpPr>
            <a:spLocks noGrp="1"/>
          </p:cNvSpPr>
          <p:nvPr>
            <p:ph type="sldNum" sz="quarter" idx="12"/>
          </p:nvPr>
        </p:nvSpPr>
        <p:spPr/>
        <p:txBody>
          <a:bodyPr/>
          <a:lstStyle/>
          <a:p>
            <a:fld id="{A01B05C0-E8B3-45C3-AEAF-178A6D3809D6}" type="slidenum">
              <a:rPr lang="en-US" smtClean="0"/>
              <a:pPr/>
              <a:t>61</a:t>
            </a:fld>
            <a:endParaRPr lang="en-US"/>
          </a:p>
        </p:txBody>
      </p:sp>
      <p:sp>
        <p:nvSpPr>
          <p:cNvPr id="22" name="Footer Placeholder 21"/>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457200"/>
            <a:ext cx="8229600" cy="5852160"/>
          </a:xfrm>
        </p:spPr>
        <p:txBody>
          <a:bodyPr>
            <a:normAutofit fontScale="85000" lnSpcReduction="10000"/>
          </a:bodyPr>
          <a:lstStyle/>
          <a:p>
            <a:pPr>
              <a:buNone/>
            </a:pPr>
            <a:r>
              <a:rPr lang="en-US" b="1" dirty="0" smtClean="0">
                <a:solidFill>
                  <a:srgbClr val="002060"/>
                </a:solidFill>
              </a:rPr>
              <a:t>MODEL RASIONAL:</a:t>
            </a:r>
          </a:p>
          <a:p>
            <a:pPr>
              <a:buNone/>
            </a:pPr>
            <a:r>
              <a:rPr lang="en-US" b="1" dirty="0" err="1" smtClean="0">
                <a:solidFill>
                  <a:srgbClr val="002060"/>
                </a:solidFill>
              </a:rPr>
              <a:t>Kbjkn</a:t>
            </a:r>
            <a:r>
              <a:rPr lang="en-US" b="1" dirty="0" smtClean="0">
                <a:solidFill>
                  <a:srgbClr val="002060"/>
                </a:solidFill>
              </a:rPr>
              <a:t> </a:t>
            </a:r>
            <a:r>
              <a:rPr lang="en-US" b="1" dirty="0" err="1" smtClean="0">
                <a:solidFill>
                  <a:srgbClr val="002060"/>
                </a:solidFill>
              </a:rPr>
              <a:t>sbg</a:t>
            </a:r>
            <a:r>
              <a:rPr lang="en-US" b="1" dirty="0" smtClean="0">
                <a:solidFill>
                  <a:srgbClr val="002060"/>
                </a:solidFill>
              </a:rPr>
              <a:t> </a:t>
            </a:r>
            <a:r>
              <a:rPr lang="en-US" b="1" dirty="0" err="1" smtClean="0">
                <a:solidFill>
                  <a:srgbClr val="002060"/>
                </a:solidFill>
              </a:rPr>
              <a:t>Laba</a:t>
            </a:r>
            <a:r>
              <a:rPr lang="en-US" b="1" dirty="0" smtClean="0">
                <a:solidFill>
                  <a:srgbClr val="002060"/>
                </a:solidFill>
              </a:rPr>
              <a:t> </a:t>
            </a:r>
            <a:r>
              <a:rPr lang="en-US" b="1" dirty="0" err="1" smtClean="0">
                <a:solidFill>
                  <a:srgbClr val="002060"/>
                </a:solidFill>
              </a:rPr>
              <a:t>Sosial</a:t>
            </a:r>
            <a:r>
              <a:rPr lang="en-US" b="1" dirty="0" smtClean="0">
                <a:solidFill>
                  <a:srgbClr val="002060"/>
                </a:solidFill>
              </a:rPr>
              <a:t> </a:t>
            </a:r>
            <a:r>
              <a:rPr lang="en-US" b="1" dirty="0" err="1" smtClean="0">
                <a:solidFill>
                  <a:srgbClr val="002060"/>
                </a:solidFill>
              </a:rPr>
              <a:t>Maksimum</a:t>
            </a:r>
            <a:endParaRPr lang="en-US" b="1" dirty="0" smtClean="0">
              <a:solidFill>
                <a:srgbClr val="002060"/>
              </a:solidFill>
            </a:endParaRPr>
          </a:p>
          <a:p>
            <a:endParaRPr lang="en-US" dirty="0" smtClean="0"/>
          </a:p>
          <a:p>
            <a:r>
              <a:rPr lang="en-US" dirty="0" err="1" smtClean="0"/>
              <a:t>Kbjk</a:t>
            </a:r>
            <a:r>
              <a:rPr lang="en-US" dirty="0" smtClean="0"/>
              <a:t> </a:t>
            </a:r>
            <a:r>
              <a:rPr lang="en-US" dirty="0" err="1" smtClean="0"/>
              <a:t>rasional</a:t>
            </a:r>
            <a:r>
              <a:rPr lang="en-US" dirty="0" smtClean="0"/>
              <a:t> </a:t>
            </a:r>
            <a:r>
              <a:rPr lang="en-US" dirty="0" err="1" smtClean="0"/>
              <a:t>diartikan</a:t>
            </a:r>
            <a:r>
              <a:rPr lang="en-US" dirty="0" smtClean="0"/>
              <a:t> </a:t>
            </a:r>
            <a:r>
              <a:rPr lang="en-US" dirty="0" err="1" smtClean="0"/>
              <a:t>sbg</a:t>
            </a:r>
            <a:r>
              <a:rPr lang="en-US" dirty="0" smtClean="0"/>
              <a:t> </a:t>
            </a:r>
            <a:r>
              <a:rPr lang="en-US" dirty="0" err="1" smtClean="0"/>
              <a:t>kbjk</a:t>
            </a:r>
            <a:r>
              <a:rPr lang="en-US" dirty="0" smtClean="0"/>
              <a:t> </a:t>
            </a:r>
            <a:r>
              <a:rPr lang="en-US" dirty="0" err="1" smtClean="0"/>
              <a:t>yg</a:t>
            </a:r>
            <a:r>
              <a:rPr lang="en-US" dirty="0" smtClean="0"/>
              <a:t> </a:t>
            </a:r>
            <a:r>
              <a:rPr lang="en-US" dirty="0" err="1" smtClean="0"/>
              <a:t>mampu</a:t>
            </a:r>
            <a:r>
              <a:rPr lang="en-US" dirty="0" smtClean="0"/>
              <a:t> </a:t>
            </a:r>
            <a:r>
              <a:rPr lang="en-US" dirty="0" err="1" smtClean="0"/>
              <a:t>mencapai</a:t>
            </a:r>
            <a:r>
              <a:rPr lang="en-US" dirty="0" smtClean="0"/>
              <a:t> </a:t>
            </a:r>
            <a:r>
              <a:rPr lang="en-US" b="1" dirty="0" err="1" smtClean="0"/>
              <a:t>keuntungan</a:t>
            </a:r>
            <a:r>
              <a:rPr lang="en-US" b="1" dirty="0" smtClean="0"/>
              <a:t> </a:t>
            </a:r>
            <a:r>
              <a:rPr lang="en-US" b="1" dirty="0" err="1" smtClean="0"/>
              <a:t>sosial</a:t>
            </a:r>
            <a:r>
              <a:rPr lang="en-US" b="1" dirty="0" smtClean="0"/>
              <a:t> </a:t>
            </a:r>
            <a:r>
              <a:rPr lang="en-US" b="1" dirty="0" err="1" smtClean="0"/>
              <a:t>tertinggi</a:t>
            </a:r>
            <a:r>
              <a:rPr lang="en-US" b="1" dirty="0" smtClean="0"/>
              <a:t>.</a:t>
            </a:r>
          </a:p>
          <a:p>
            <a:endParaRPr lang="en-US" dirty="0" smtClean="0"/>
          </a:p>
          <a:p>
            <a:r>
              <a:rPr lang="en-US" dirty="0" err="1" smtClean="0"/>
              <a:t>Hasil</a:t>
            </a:r>
            <a:r>
              <a:rPr lang="en-US" dirty="0" smtClean="0"/>
              <a:t> </a:t>
            </a:r>
            <a:r>
              <a:rPr lang="en-US" dirty="0" err="1" smtClean="0"/>
              <a:t>kbjk</a:t>
            </a:r>
            <a:r>
              <a:rPr lang="en-US" dirty="0" smtClean="0"/>
              <a:t> </a:t>
            </a:r>
            <a:r>
              <a:rPr lang="en-US" dirty="0" err="1" smtClean="0"/>
              <a:t>harus</a:t>
            </a:r>
            <a:r>
              <a:rPr lang="en-US" dirty="0" smtClean="0"/>
              <a:t> </a:t>
            </a:r>
            <a:r>
              <a:rPr lang="en-US" dirty="0" err="1" smtClean="0"/>
              <a:t>memberikan</a:t>
            </a:r>
            <a:r>
              <a:rPr lang="en-US" dirty="0" smtClean="0"/>
              <a:t> </a:t>
            </a:r>
            <a:r>
              <a:rPr lang="en-US" dirty="0" err="1" smtClean="0"/>
              <a:t>keuntungan</a:t>
            </a:r>
            <a:r>
              <a:rPr lang="en-US" dirty="0" smtClean="0"/>
              <a:t> </a:t>
            </a:r>
            <a:r>
              <a:rPr lang="en-US" dirty="0" err="1" smtClean="0"/>
              <a:t>bagi</a:t>
            </a:r>
            <a:r>
              <a:rPr lang="en-US" dirty="0" smtClean="0"/>
              <a:t> </a:t>
            </a:r>
            <a:r>
              <a:rPr lang="en-US" dirty="0" err="1" smtClean="0"/>
              <a:t>masyarakat</a:t>
            </a:r>
            <a:r>
              <a:rPr lang="en-US" dirty="0" smtClean="0"/>
              <a:t> </a:t>
            </a:r>
            <a:r>
              <a:rPr lang="en-US" dirty="0" err="1" smtClean="0"/>
              <a:t>yg</a:t>
            </a:r>
            <a:r>
              <a:rPr lang="en-US" dirty="0" smtClean="0"/>
              <a:t> </a:t>
            </a:r>
            <a:r>
              <a:rPr lang="en-US" dirty="0" err="1" smtClean="0"/>
              <a:t>telah</a:t>
            </a:r>
            <a:r>
              <a:rPr lang="en-US" dirty="0" smtClean="0"/>
              <a:t> </a:t>
            </a:r>
            <a:r>
              <a:rPr lang="en-US" dirty="0" err="1" smtClean="0"/>
              <a:t>membayar</a:t>
            </a:r>
            <a:r>
              <a:rPr lang="en-US" dirty="0" smtClean="0"/>
              <a:t> </a:t>
            </a:r>
            <a:r>
              <a:rPr lang="en-US" dirty="0" err="1" smtClean="0"/>
              <a:t>lebih</a:t>
            </a:r>
            <a:r>
              <a:rPr lang="en-US" dirty="0" smtClean="0"/>
              <a:t>, </a:t>
            </a:r>
            <a:r>
              <a:rPr lang="en-US" dirty="0" err="1" smtClean="0"/>
              <a:t>dan</a:t>
            </a:r>
            <a:r>
              <a:rPr lang="en-US" dirty="0" smtClean="0"/>
              <a:t> </a:t>
            </a:r>
            <a:r>
              <a:rPr lang="en-US" dirty="0" err="1" smtClean="0"/>
              <a:t>pemerintah</a:t>
            </a:r>
            <a:r>
              <a:rPr lang="en-US" dirty="0" smtClean="0"/>
              <a:t> </a:t>
            </a:r>
            <a:r>
              <a:rPr lang="en-US" dirty="0" err="1" smtClean="0"/>
              <a:t>mencegah</a:t>
            </a:r>
            <a:r>
              <a:rPr lang="en-US" dirty="0" smtClean="0"/>
              <a:t> </a:t>
            </a:r>
            <a:r>
              <a:rPr lang="en-US" dirty="0" err="1" smtClean="0"/>
              <a:t>kebijakan</a:t>
            </a:r>
            <a:r>
              <a:rPr lang="en-US" dirty="0" smtClean="0"/>
              <a:t> </a:t>
            </a:r>
            <a:r>
              <a:rPr lang="en-US" dirty="0" err="1" smtClean="0"/>
              <a:t>bila</a:t>
            </a:r>
            <a:r>
              <a:rPr lang="en-US" dirty="0" smtClean="0"/>
              <a:t> </a:t>
            </a:r>
            <a:r>
              <a:rPr lang="en-US" dirty="0" err="1" smtClean="0"/>
              <a:t>biaya</a:t>
            </a:r>
            <a:r>
              <a:rPr lang="en-US" dirty="0" smtClean="0"/>
              <a:t> </a:t>
            </a:r>
            <a:r>
              <a:rPr lang="en-US" dirty="0" err="1" smtClean="0"/>
              <a:t>melebihi</a:t>
            </a:r>
            <a:r>
              <a:rPr lang="en-US" dirty="0" smtClean="0"/>
              <a:t> </a:t>
            </a:r>
            <a:r>
              <a:rPr lang="en-US" dirty="0" err="1" smtClean="0"/>
              <a:t>manfaatnya</a:t>
            </a:r>
            <a:r>
              <a:rPr lang="en-US" dirty="0" smtClean="0"/>
              <a:t>.</a:t>
            </a:r>
          </a:p>
          <a:p>
            <a:endParaRPr lang="en-US" dirty="0" smtClean="0"/>
          </a:p>
          <a:p>
            <a:r>
              <a:rPr lang="en-US" dirty="0" err="1" smtClean="0"/>
              <a:t>Banyak</a:t>
            </a:r>
            <a:r>
              <a:rPr lang="en-US" dirty="0" smtClean="0"/>
              <a:t> </a:t>
            </a:r>
            <a:r>
              <a:rPr lang="en-US" dirty="0" err="1" smtClean="0"/>
              <a:t>kendala</a:t>
            </a:r>
            <a:r>
              <a:rPr lang="en-US" dirty="0" smtClean="0"/>
              <a:t> </a:t>
            </a:r>
            <a:r>
              <a:rPr lang="en-US" dirty="0" err="1" smtClean="0"/>
              <a:t>rasionalitas</a:t>
            </a:r>
            <a:r>
              <a:rPr lang="en-US" dirty="0" smtClean="0"/>
              <a:t>, </a:t>
            </a:r>
            <a:r>
              <a:rPr lang="en-US" dirty="0" err="1" smtClean="0"/>
              <a:t>dan</a:t>
            </a:r>
            <a:r>
              <a:rPr lang="en-US" dirty="0" smtClean="0"/>
              <a:t> model </a:t>
            </a:r>
            <a:r>
              <a:rPr lang="en-US" dirty="0" err="1" smtClean="0"/>
              <a:t>menolong</a:t>
            </a:r>
            <a:r>
              <a:rPr lang="en-US" dirty="0" smtClean="0"/>
              <a:t> </a:t>
            </a:r>
            <a:r>
              <a:rPr lang="en-US" dirty="0" err="1" smtClean="0"/>
              <a:t>utk</a:t>
            </a:r>
            <a:r>
              <a:rPr lang="en-US" dirty="0" smtClean="0"/>
              <a:t> </a:t>
            </a:r>
            <a:r>
              <a:rPr lang="en-US" dirty="0" err="1" smtClean="0"/>
              <a:t>mengidentifikasinya</a:t>
            </a:r>
            <a:r>
              <a:rPr lang="en-US" dirty="0" smtClean="0"/>
              <a:t>.</a:t>
            </a:r>
          </a:p>
          <a:p>
            <a:endParaRPr lang="en-US" dirty="0" smtClean="0"/>
          </a:p>
          <a:p>
            <a:r>
              <a:rPr lang="sv-SE" dirty="0" smtClean="0"/>
              <a:t>Karakteristik rasionalitas sangat banyak &amp; bervariasi.</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62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Davit Easton:</a:t>
            </a:r>
          </a:p>
          <a:p>
            <a:r>
              <a:rPr lang="en-US" dirty="0" err="1" smtClean="0"/>
              <a:t>Sistem</a:t>
            </a:r>
            <a:r>
              <a:rPr lang="en-US" dirty="0" smtClean="0"/>
              <a:t> </a:t>
            </a:r>
            <a:r>
              <a:rPr lang="en-US" dirty="0" err="1" smtClean="0"/>
              <a:t>Politik</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sejumlah</a:t>
            </a:r>
            <a:r>
              <a:rPr lang="en-US" dirty="0" smtClean="0"/>
              <a:t> </a:t>
            </a:r>
            <a:r>
              <a:rPr lang="en-US" dirty="0" err="1" smtClean="0"/>
              <a:t>lembaga-lembaga</a:t>
            </a:r>
            <a:r>
              <a:rPr lang="en-US" dirty="0" smtClean="0"/>
              <a:t> </a:t>
            </a:r>
            <a:r>
              <a:rPr lang="en-US" dirty="0" err="1" smtClean="0"/>
              <a:t>dan</a:t>
            </a:r>
            <a:r>
              <a:rPr lang="en-US" dirty="0" smtClean="0"/>
              <a:t> </a:t>
            </a:r>
            <a:r>
              <a:rPr lang="en-US" dirty="0" err="1" smtClean="0"/>
              <a:t>aktivitas-aktivitas</a:t>
            </a:r>
            <a:r>
              <a:rPr lang="en-US" dirty="0" smtClean="0"/>
              <a:t>  </a:t>
            </a:r>
            <a:r>
              <a:rPr lang="en-US" dirty="0" err="1" smtClean="0"/>
              <a:t>politik</a:t>
            </a:r>
            <a:r>
              <a:rPr lang="en-US" dirty="0" smtClean="0"/>
              <a:t> </a:t>
            </a:r>
            <a:r>
              <a:rPr lang="en-US" dirty="0" err="1" smtClean="0"/>
              <a:t>dalam</a:t>
            </a:r>
            <a:r>
              <a:rPr lang="en-US" dirty="0" smtClean="0"/>
              <a:t> </a:t>
            </a:r>
            <a:r>
              <a:rPr lang="en-US" dirty="0" err="1" smtClean="0"/>
              <a:t>masyarakat</a:t>
            </a:r>
            <a:r>
              <a:rPr lang="en-US" dirty="0" smtClean="0"/>
              <a:t> yang </a:t>
            </a:r>
            <a:r>
              <a:rPr lang="en-US" dirty="0" err="1" smtClean="0"/>
              <a:t>berfungsi</a:t>
            </a:r>
            <a:r>
              <a:rPr lang="en-US" dirty="0" smtClean="0"/>
              <a:t> </a:t>
            </a:r>
            <a:r>
              <a:rPr lang="en-US" dirty="0" err="1" smtClean="0"/>
              <a:t>merubah</a:t>
            </a:r>
            <a:r>
              <a:rPr lang="en-US" dirty="0" smtClean="0"/>
              <a:t> </a:t>
            </a:r>
            <a:r>
              <a:rPr lang="en-US" dirty="0" err="1" smtClean="0"/>
              <a:t>tuntutan-tuntutan</a:t>
            </a:r>
            <a:r>
              <a:rPr lang="en-US" dirty="0" smtClean="0"/>
              <a:t> , </a:t>
            </a:r>
            <a:r>
              <a:rPr lang="en-US" dirty="0" err="1" smtClean="0"/>
              <a:t>dukungan-dukungan</a:t>
            </a:r>
            <a:r>
              <a:rPr lang="en-US" dirty="0" smtClean="0"/>
              <a:t> </a:t>
            </a:r>
            <a:r>
              <a:rPr lang="en-US" dirty="0" err="1" smtClean="0"/>
              <a:t>dan</a:t>
            </a:r>
            <a:r>
              <a:rPr lang="en-US" dirty="0" smtClean="0"/>
              <a:t> </a:t>
            </a:r>
            <a:r>
              <a:rPr lang="en-US" dirty="0" err="1" smtClean="0"/>
              <a:t>sumber-sumber</a:t>
            </a:r>
            <a:r>
              <a:rPr lang="en-US" dirty="0" smtClean="0"/>
              <a:t> </a:t>
            </a:r>
            <a:r>
              <a:rPr lang="en-US" dirty="0" err="1" smtClean="0"/>
              <a:t>menjadi</a:t>
            </a:r>
            <a:r>
              <a:rPr lang="en-US" dirty="0" smtClean="0"/>
              <a:t> </a:t>
            </a:r>
            <a:r>
              <a:rPr lang="en-US" dirty="0" err="1" smtClean="0"/>
              <a:t>keputusan-keputusan</a:t>
            </a:r>
            <a:r>
              <a:rPr lang="en-US" dirty="0" smtClean="0"/>
              <a:t> </a:t>
            </a:r>
            <a:r>
              <a:rPr lang="en-US" dirty="0" err="1" smtClean="0"/>
              <a:t>atau</a:t>
            </a:r>
            <a:r>
              <a:rPr lang="en-US" dirty="0" smtClean="0"/>
              <a:t> </a:t>
            </a:r>
            <a:r>
              <a:rPr lang="en-US" dirty="0" err="1" smtClean="0"/>
              <a:t>kebijakan-kebijakan</a:t>
            </a:r>
            <a:r>
              <a:rPr lang="en-US" dirty="0" smtClean="0"/>
              <a:t> yang </a:t>
            </a:r>
            <a:r>
              <a:rPr lang="en-US" dirty="0" err="1" smtClean="0"/>
              <a:t>bersifat</a:t>
            </a:r>
            <a:r>
              <a:rPr lang="en-US" dirty="0" smtClean="0"/>
              <a:t> </a:t>
            </a:r>
            <a:r>
              <a:rPr lang="en-US" dirty="0" err="1" smtClean="0"/>
              <a:t>otoritatif</a:t>
            </a:r>
            <a:r>
              <a:rPr lang="en-US" dirty="0" smtClean="0"/>
              <a:t> </a:t>
            </a:r>
            <a:r>
              <a:rPr lang="en-US" dirty="0" err="1" smtClean="0"/>
              <a:t>bagi</a:t>
            </a:r>
            <a:r>
              <a:rPr lang="en-US" dirty="0" smtClean="0"/>
              <a:t> </a:t>
            </a:r>
            <a:r>
              <a:rPr lang="en-US" dirty="0" err="1" smtClean="0"/>
              <a:t>seluruh</a:t>
            </a:r>
            <a:r>
              <a:rPr lang="en-US" dirty="0" smtClean="0"/>
              <a:t> </a:t>
            </a:r>
            <a:r>
              <a:rPr lang="en-US" dirty="0" err="1" smtClean="0"/>
              <a:t>anggota</a:t>
            </a:r>
            <a:r>
              <a:rPr lang="en-US" dirty="0" smtClean="0"/>
              <a:t> </a:t>
            </a:r>
            <a:r>
              <a:rPr lang="en-US" dirty="0" err="1" smtClean="0"/>
              <a:t>masyarakat</a:t>
            </a:r>
            <a:endParaRPr lang="en-US" dirty="0" smtClean="0"/>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63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928360"/>
          </a:xfrm>
        </p:spPr>
        <p:txBody>
          <a:bodyPr>
            <a:noAutofit/>
          </a:bodyPr>
          <a:lstStyle/>
          <a:p>
            <a:pPr>
              <a:buNone/>
            </a:pPr>
            <a:endParaRPr lang="en-US" dirty="0" smtClean="0">
              <a:latin typeface="Times New Roman" pitchFamily="18" charset="0"/>
              <a:cs typeface="Times New Roman" pitchFamily="18" charset="0"/>
            </a:endParaRPr>
          </a:p>
          <a:p>
            <a:pPr>
              <a:buNone/>
            </a:pPr>
            <a:r>
              <a:rPr lang="en-US" dirty="0" err="1" smtClean="0">
                <a:latin typeface="Times New Roman" pitchFamily="18" charset="0"/>
                <a:cs typeface="Times New Roman" pitchFamily="18" charset="0"/>
              </a:rPr>
              <a:t>Utk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memilih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rasional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pembuat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harus</a:t>
            </a:r>
            <a:r>
              <a:rPr lang="en-US" dirty="0" smtClean="0">
                <a:latin typeface="Times New Roman" pitchFamily="18" charset="0"/>
                <a:cs typeface="Times New Roman" pitchFamily="18" charset="0"/>
              </a:rPr>
              <a:t> :</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mengetahui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keinginan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&amp; </a:t>
            </a:r>
            <a:r>
              <a:rPr lang="en-US" dirty="0" err="1" smtClean="0">
                <a:latin typeface="Times New Roman" pitchFamily="18" charset="0"/>
                <a:cs typeface="Times New Roman" pitchFamily="18" charset="0"/>
              </a:rPr>
              <a:t>bobotnya</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mengetahui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tersedia</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3) </a:t>
            </a:r>
            <a:r>
              <a:rPr lang="en-US" dirty="0" err="1" smtClean="0">
                <a:latin typeface="Times New Roman" pitchFamily="18" charset="0"/>
                <a:cs typeface="Times New Roman" pitchFamily="18" charset="0"/>
              </a:rPr>
              <a:t>mengetahui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semua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konsekuensi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4) </a:t>
            </a:r>
            <a:r>
              <a:rPr lang="en-US" dirty="0" err="1" smtClean="0">
                <a:latin typeface="Times New Roman" pitchFamily="18" charset="0"/>
                <a:cs typeface="Times New Roman" pitchFamily="18" charset="0"/>
              </a:rPr>
              <a:t>menghitung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rasio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pencapaian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nilai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sosial</a:t>
            </a:r>
            <a:r>
              <a:rPr lang="en-US" dirty="0" smtClean="0">
                <a:latin typeface="Times New Roman" pitchFamily="18" charset="0"/>
                <a:cs typeface="Times New Roman" pitchFamily="18" charset="0"/>
              </a:rPr>
              <a:t> pd </a:t>
            </a:r>
            <a:r>
              <a:rPr lang="en-US" dirty="0" err="1" smtClean="0">
                <a:latin typeface="Times New Roman" pitchFamily="18" charset="0"/>
                <a:cs typeface="Times New Roman" pitchFamily="18" charset="0"/>
              </a:rPr>
              <a:t>setiap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5) </a:t>
            </a:r>
            <a:r>
              <a:rPr lang="en-US" dirty="0" err="1" smtClean="0">
                <a:latin typeface="Times New Roman" pitchFamily="18" charset="0"/>
                <a:cs typeface="Times New Roman" pitchFamily="18" charset="0"/>
              </a:rPr>
              <a:t>memilih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alternatif</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kbjk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yg</a:t>
            </a:r>
            <a:r>
              <a:rPr lang="en-US" dirty="0" smtClean="0">
                <a:latin typeface="Times New Roman" pitchFamily="18" charset="0"/>
                <a:cs typeface="Times New Roman" pitchFamily="18" charset="0"/>
              </a:rPr>
              <a:t> paling </a:t>
            </a:r>
            <a:r>
              <a:rPr lang="en-US" dirty="0" err="1" smtClean="0">
                <a:latin typeface="Times New Roman" pitchFamily="18" charset="0"/>
                <a:cs typeface="Times New Roman" pitchFamily="18" charset="0"/>
              </a:rPr>
              <a:t>efisien</a:t>
            </a:r>
            <a:r>
              <a:rPr lang="en-US" dirty="0" smtClean="0">
                <a:latin typeface="Times New Roman" pitchFamily="18" charset="0"/>
                <a:cs typeface="Times New Roman" pitchFamily="18" charset="0"/>
              </a:rPr>
              <a: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64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623560"/>
          </a:xfrm>
        </p:spPr>
        <p:txBody>
          <a:bodyPr>
            <a:normAutofit/>
          </a:bodyPr>
          <a:lstStyle/>
          <a:p>
            <a:endParaRPr lang="en-US" sz="3200" dirty="0" smtClean="0">
              <a:latin typeface="Times New Roman" pitchFamily="18" charset="0"/>
              <a:cs typeface="Times New Roman" pitchFamily="18" charset="0"/>
            </a:endParaRPr>
          </a:p>
          <a:p>
            <a:r>
              <a:rPr lang="en-US" sz="3200" dirty="0" err="1" smtClean="0">
                <a:latin typeface="Times New Roman" pitchFamily="18" charset="0"/>
                <a:cs typeface="Times New Roman" pitchFamily="18" charset="0"/>
              </a:rPr>
              <a:t>Asumsi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rasionalitasadalah</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preferensi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masyarakat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harus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dapat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diketahui</a:t>
            </a:r>
            <a:r>
              <a:rPr lang="en-US" sz="3200" dirty="0" smtClean="0">
                <a:latin typeface="Times New Roman" pitchFamily="18" charset="0"/>
                <a:cs typeface="Times New Roman" pitchFamily="18" charset="0"/>
              </a:rPr>
              <a:t> &amp; </a:t>
            </a:r>
            <a:r>
              <a:rPr lang="en-US" sz="3200" dirty="0" err="1" smtClean="0">
                <a:latin typeface="Times New Roman" pitchFamily="18" charset="0"/>
                <a:cs typeface="Times New Roman" pitchFamily="18" charset="0"/>
              </a:rPr>
              <a:t>dinilai</a:t>
            </a:r>
            <a:r>
              <a:rPr lang="en-US" sz="3200" dirty="0" smtClean="0">
                <a:latin typeface="Times New Roman" pitchFamily="18" charset="0"/>
                <a:cs typeface="Times New Roman" pitchFamily="18" charset="0"/>
              </a:rPr>
              <a:t>/</a:t>
            </a:r>
            <a:r>
              <a:rPr lang="en-US" sz="3200" dirty="0" err="1" smtClean="0">
                <a:latin typeface="Times New Roman" pitchFamily="18" charset="0"/>
                <a:cs typeface="Times New Roman" pitchFamily="18" charset="0"/>
              </a:rPr>
              <a:t>bobot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Harus</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diketahui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nilai-nilai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masyarakat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secara</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komprehensif</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Informasi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alternatif</a:t>
            </a:r>
            <a:r>
              <a:rPr lang="en-US" sz="3200" dirty="0" smtClean="0">
                <a:latin typeface="Times New Roman" pitchFamily="18" charset="0"/>
                <a:cs typeface="Times New Roman" pitchFamily="18" charset="0"/>
              </a:rPr>
              <a:t>, &amp; </a:t>
            </a:r>
            <a:r>
              <a:rPr lang="en-US" sz="3200" dirty="0" err="1" smtClean="0">
                <a:latin typeface="Times New Roman" pitchFamily="18" charset="0"/>
                <a:cs typeface="Times New Roman" pitchFamily="18" charset="0"/>
              </a:rPr>
              <a:t>kemampuan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menghitung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scr</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akurat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tentang</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rasio</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biaya</a:t>
            </a:r>
            <a:r>
              <a:rPr lang="en-US" sz="3200" dirty="0" smtClean="0">
                <a:latin typeface="Times New Roman" pitchFamily="18" charset="0"/>
                <a:cs typeface="Times New Roman" pitchFamily="18" charset="0"/>
              </a:rPr>
              <a:t> &amp; </a:t>
            </a:r>
            <a:r>
              <a:rPr lang="en-US" sz="3200" dirty="0" err="1" smtClean="0">
                <a:latin typeface="Times New Roman" pitchFamily="18" charset="0"/>
                <a:cs typeface="Times New Roman" pitchFamily="18" charset="0"/>
              </a:rPr>
              <a:t>manfaat</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Aplikasi</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sistem</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pengampilan</a:t>
            </a:r>
            <a:r>
              <a:rPr lang="en-US" sz="3200" dirty="0" smtClean="0">
                <a:latin typeface="Times New Roman" pitchFamily="18" charset="0"/>
                <a:cs typeface="Times New Roman" pitchFamily="18" charset="0"/>
              </a:rPr>
              <a:t> </a:t>
            </a:r>
            <a:r>
              <a:rPr lang="en-US" sz="3200" dirty="0" err="1" smtClean="0">
                <a:latin typeface="Times New Roman" pitchFamily="18" charset="0"/>
                <a:cs typeface="Times New Roman" pitchFamily="18" charset="0"/>
              </a:rPr>
              <a:t>keputusan</a:t>
            </a:r>
            <a:r>
              <a:rPr lang="en-US" sz="3200" dirty="0" smtClean="0">
                <a:latin typeface="Times New Roman" pitchFamily="18" charset="0"/>
                <a:cs typeface="Times New Roman" pitchFamily="18" charset="0"/>
              </a:rPr>
              <a:t>.</a:t>
            </a:r>
          </a:p>
          <a:p>
            <a:endParaRPr lang="en-US" sz="3200"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65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0"/>
            <a:ext cx="8229600" cy="6309360"/>
          </a:xfrm>
        </p:spPr>
        <p:txBody>
          <a:bodyPr>
            <a:noAutofit/>
          </a:bodyPr>
          <a:lstStyle/>
          <a:p>
            <a:r>
              <a:rPr lang="en-US" sz="3000" dirty="0" err="1" smtClean="0">
                <a:latin typeface="Times New Roman" pitchFamily="18" charset="0"/>
                <a:cs typeface="Times New Roman" pitchFamily="18" charset="0"/>
              </a:rPr>
              <a:t>Pada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dasarnya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nilai</a:t>
            </a:r>
            <a:r>
              <a:rPr lang="en-US" sz="3000" dirty="0" smtClean="0">
                <a:latin typeface="Times New Roman" pitchFamily="18" charset="0"/>
                <a:cs typeface="Times New Roman" pitchFamily="18" charset="0"/>
              </a:rPr>
              <a:t> &amp; </a:t>
            </a:r>
            <a:r>
              <a:rPr lang="en-US" sz="3000" dirty="0" err="1" smtClean="0">
                <a:latin typeface="Times New Roman" pitchFamily="18" charset="0"/>
                <a:cs typeface="Times New Roman" pitchFamily="18" charset="0"/>
              </a:rPr>
              <a:t>kecenderungan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berkembang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dlm</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masyarakat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tdk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dapat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terdeteksi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secara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menyeluruh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shg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menyulitkan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bagi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pembuat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kebijakan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utk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menentukan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arah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kebijakan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yg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dibuat</a:t>
            </a:r>
            <a:r>
              <a:rPr lang="en-US" sz="3000" dirty="0" smtClean="0">
                <a:latin typeface="Times New Roman" pitchFamily="18" charset="0"/>
                <a:cs typeface="Times New Roman" pitchFamily="18" charset="0"/>
              </a:rPr>
              <a:t>.</a:t>
            </a:r>
          </a:p>
          <a:p>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Contoh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Rasionalkah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melarang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becak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beroperasi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di</a:t>
            </a:r>
            <a:r>
              <a:rPr lang="en-US" sz="3000" dirty="0" smtClean="0">
                <a:latin typeface="Times New Roman" pitchFamily="18" charset="0"/>
                <a:cs typeface="Times New Roman" pitchFamily="18" charset="0"/>
              </a:rPr>
              <a:t> gang-gang </a:t>
            </a:r>
            <a:r>
              <a:rPr lang="en-US" sz="3000" dirty="0" err="1" smtClean="0">
                <a:latin typeface="Times New Roman" pitchFamily="18" charset="0"/>
                <a:cs typeface="Times New Roman" pitchFamily="18" charset="0"/>
              </a:rPr>
              <a:t>di</a:t>
            </a:r>
            <a:r>
              <a:rPr lang="en-US" sz="3000" dirty="0" smtClean="0">
                <a:latin typeface="Times New Roman" pitchFamily="18" charset="0"/>
                <a:cs typeface="Times New Roman" pitchFamily="18" charset="0"/>
              </a:rPr>
              <a:t> Bandung? </a:t>
            </a:r>
            <a:r>
              <a:rPr lang="en-US" sz="3000" dirty="0" err="1" smtClean="0">
                <a:latin typeface="Times New Roman" pitchFamily="18" charset="0"/>
                <a:cs typeface="Times New Roman" pitchFamily="18" charset="0"/>
              </a:rPr>
              <a:t>Bagaimanakah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membandingkan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antara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korban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ekonomis</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tukang</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becak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keluarganya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maupun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masyarakat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penerima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jasa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becak</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akhirnya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mengalami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kesulitan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mencari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sarana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transportasi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dengan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nilai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keindahan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kota</a:t>
            </a:r>
            <a:r>
              <a:rPr lang="en-US" sz="3000" dirty="0" smtClean="0">
                <a:latin typeface="Times New Roman" pitchFamily="18" charset="0"/>
                <a:cs typeface="Times New Roman" pitchFamily="18" charset="0"/>
              </a:rPr>
              <a:t>  Bandung?</a:t>
            </a:r>
          </a:p>
          <a:p>
            <a:endParaRPr lang="en-US" sz="3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66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Pada</a:t>
            </a:r>
            <a:r>
              <a:rPr lang="en-US" dirty="0" smtClean="0"/>
              <a:t> </a:t>
            </a:r>
            <a:r>
              <a:rPr lang="en-US" dirty="0" err="1" smtClean="0"/>
              <a:t>akhirnya</a:t>
            </a:r>
            <a:r>
              <a:rPr lang="en-US" dirty="0" smtClean="0"/>
              <a:t> </a:t>
            </a:r>
            <a:r>
              <a:rPr lang="en-US" dirty="0" err="1" smtClean="0"/>
              <a:t>pendekatan</a:t>
            </a:r>
            <a:r>
              <a:rPr lang="en-US" dirty="0" smtClean="0"/>
              <a:t> </a:t>
            </a:r>
            <a:r>
              <a:rPr lang="en-US" dirty="0" err="1" smtClean="0"/>
              <a:t>rasional</a:t>
            </a:r>
            <a:r>
              <a:rPr lang="en-US" dirty="0" smtClean="0"/>
              <a:t> </a:t>
            </a:r>
            <a:r>
              <a:rPr lang="en-US" dirty="0" err="1" smtClean="0"/>
              <a:t>ini</a:t>
            </a:r>
            <a:r>
              <a:rPr lang="en-US" dirty="0" smtClean="0"/>
              <a:t> </a:t>
            </a:r>
            <a:r>
              <a:rPr lang="en-US" dirty="0" err="1" smtClean="0"/>
              <a:t>cukup</a:t>
            </a:r>
            <a:r>
              <a:rPr lang="en-US" dirty="0" smtClean="0"/>
              <a:t> </a:t>
            </a:r>
            <a:r>
              <a:rPr lang="en-US" dirty="0" err="1" smtClean="0"/>
              <a:t>problematis</a:t>
            </a:r>
            <a:r>
              <a:rPr lang="en-US" dirty="0" smtClean="0"/>
              <a:t> </a:t>
            </a:r>
            <a:r>
              <a:rPr lang="en-US" dirty="0" err="1" smtClean="0"/>
              <a:t>dalam</a:t>
            </a:r>
            <a:r>
              <a:rPr lang="en-US" dirty="0" smtClean="0"/>
              <a:t> </a:t>
            </a:r>
            <a:r>
              <a:rPr lang="en-US" dirty="0" err="1" smtClean="0"/>
              <a:t>hal</a:t>
            </a:r>
            <a:r>
              <a:rPr lang="en-US" dirty="0" smtClean="0"/>
              <a:t> </a:t>
            </a:r>
            <a:r>
              <a:rPr lang="en-US" dirty="0" err="1" smtClean="0"/>
              <a:t>siapa</a:t>
            </a:r>
            <a:r>
              <a:rPr lang="en-US" dirty="0" smtClean="0"/>
              <a:t> yang </a:t>
            </a:r>
            <a:r>
              <a:rPr lang="en-US" dirty="0" err="1" smtClean="0"/>
              <a:t>berhak</a:t>
            </a:r>
            <a:r>
              <a:rPr lang="en-US" dirty="0" smtClean="0"/>
              <a:t> </a:t>
            </a:r>
            <a:r>
              <a:rPr lang="en-US" dirty="0" err="1" smtClean="0"/>
              <a:t>menilai</a:t>
            </a:r>
            <a:r>
              <a:rPr lang="en-US" dirty="0" smtClean="0"/>
              <a:t> </a:t>
            </a:r>
            <a:r>
              <a:rPr lang="en-US" dirty="0" err="1" smtClean="0"/>
              <a:t>suatu</a:t>
            </a:r>
            <a:r>
              <a:rPr lang="en-US" dirty="0" smtClean="0"/>
              <a:t> </a:t>
            </a:r>
            <a:r>
              <a:rPr lang="en-US" dirty="0" err="1" smtClean="0"/>
              <a:t>kebijakan</a:t>
            </a:r>
            <a:r>
              <a:rPr lang="en-US" dirty="0" smtClean="0"/>
              <a:t> </a:t>
            </a:r>
            <a:r>
              <a:rPr lang="en-US" dirty="0" err="1" smtClean="0"/>
              <a:t>bersifat</a:t>
            </a:r>
            <a:r>
              <a:rPr lang="en-US" dirty="0" smtClean="0"/>
              <a:t> </a:t>
            </a:r>
            <a:r>
              <a:rPr lang="en-US" dirty="0" err="1" smtClean="0"/>
              <a:t>rasional</a:t>
            </a:r>
            <a:r>
              <a:rPr lang="en-US" dirty="0" smtClean="0"/>
              <a:t> </a:t>
            </a:r>
            <a:r>
              <a:rPr lang="en-US" dirty="0" err="1" smtClean="0"/>
              <a:t>atau</a:t>
            </a:r>
            <a:r>
              <a:rPr lang="en-US" dirty="0" smtClean="0"/>
              <a:t> </a:t>
            </a:r>
            <a:r>
              <a:rPr lang="en-US" dirty="0" err="1" smtClean="0"/>
              <a:t>tidak</a:t>
            </a:r>
            <a:r>
              <a:rPr lang="en-US" dirty="0" smtClean="0"/>
              <a:t>.</a:t>
            </a:r>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67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6096000"/>
          </a:xfrm>
        </p:spPr>
        <p:txBody>
          <a:bodyPr>
            <a:noAutofit/>
          </a:bodyPr>
          <a:lstStyle/>
          <a:p>
            <a:pPr lvl="1">
              <a:buNone/>
            </a:pPr>
            <a:r>
              <a:rPr lang="en-US" sz="2800" dirty="0" smtClean="0">
                <a:solidFill>
                  <a:srgbClr val="002060"/>
                </a:solidFill>
                <a:latin typeface="Times New Roman" pitchFamily="18" charset="0"/>
                <a:cs typeface="Times New Roman" pitchFamily="18" charset="0"/>
              </a:rPr>
              <a:t>MODEL PROSES</a:t>
            </a:r>
          </a:p>
          <a:p>
            <a:pPr>
              <a:buNone/>
            </a:pP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Siklus</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Kebijakan</a:t>
            </a:r>
            <a:r>
              <a:rPr lang="en-US" sz="2000" dirty="0" smtClean="0">
                <a:solidFill>
                  <a:srgbClr val="002060"/>
                </a:solidFill>
                <a:latin typeface="Times New Roman" pitchFamily="18" charset="0"/>
                <a:cs typeface="Times New Roman" pitchFamily="18" charset="0"/>
              </a:rPr>
              <a:t> </a:t>
            </a:r>
            <a:r>
              <a:rPr lang="en-US" sz="2000" dirty="0" err="1" smtClean="0">
                <a:solidFill>
                  <a:srgbClr val="002060"/>
                </a:solidFill>
                <a:latin typeface="Times New Roman" pitchFamily="18" charset="0"/>
                <a:cs typeface="Times New Roman" pitchFamily="18" charset="0"/>
              </a:rPr>
              <a:t>Publik</a:t>
            </a:r>
            <a:endParaRPr lang="en-US" sz="2000" dirty="0" smtClean="0">
              <a:solidFill>
                <a:srgbClr val="002060"/>
              </a:solidFill>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Aktivitas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politik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dilakukan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melalui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kelompok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memiliki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hubungan</a:t>
            </a:r>
            <a:r>
              <a:rPr lang="en-US" sz="2400" dirty="0" smtClean="0">
                <a:latin typeface="Times New Roman" pitchFamily="18" charset="0"/>
                <a:cs typeface="Times New Roman" pitchFamily="18" charset="0"/>
              </a:rPr>
              <a:t> dg </a:t>
            </a:r>
            <a:r>
              <a:rPr lang="en-US" sz="2400" dirty="0" err="1" smtClean="0">
                <a:latin typeface="Times New Roman" pitchFamily="18" charset="0"/>
                <a:cs typeface="Times New Roman" pitchFamily="18" charset="0"/>
              </a:rPr>
              <a:t>kebijakan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publik</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hasilnya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adalah</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suatu</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proses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yg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berisi</a:t>
            </a:r>
            <a:r>
              <a:rPr lang="en-US" sz="2400" dirty="0" smtClean="0">
                <a:latin typeface="Times New Roman" pitchFamily="18" charset="0"/>
                <a:cs typeface="Times New Roman" pitchFamily="18" charset="0"/>
              </a:rPr>
              <a:t>:</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Identifikasi</a:t>
            </a:r>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pengenalan</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Masalah</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Perumusan</a:t>
            </a:r>
            <a:r>
              <a:rPr lang="en-US" sz="2400" dirty="0" smtClean="0">
                <a:latin typeface="Times New Roman" pitchFamily="18" charset="0"/>
                <a:cs typeface="Times New Roman" pitchFamily="18" charset="0"/>
              </a:rPr>
              <a:t> Agenda </a:t>
            </a: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Formulasi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Adopsi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Implementasi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a:t>
            </a:r>
            <a:r>
              <a:rPr lang="en-US" sz="2400" dirty="0" err="1" smtClean="0">
                <a:latin typeface="Times New Roman" pitchFamily="18" charset="0"/>
                <a:cs typeface="Times New Roman" pitchFamily="18" charset="0"/>
              </a:rPr>
              <a:t>Evaluasi</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Kebijakan</a:t>
            </a:r>
            <a:endParaRPr lang="en-US" sz="24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68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609600"/>
            <a:ext cx="8229600" cy="5699760"/>
          </a:xfrm>
        </p:spPr>
        <p:txBody>
          <a:bodyPr>
            <a:normAutofit/>
          </a:bodyPr>
          <a:lstStyle/>
          <a:p>
            <a:pPr>
              <a:buNone/>
            </a:pPr>
            <a:r>
              <a:rPr lang="en-US" sz="3000" dirty="0" smtClean="0">
                <a:solidFill>
                  <a:srgbClr val="002060"/>
                </a:solidFill>
                <a:latin typeface="Times New Roman" pitchFamily="18" charset="0"/>
                <a:cs typeface="Times New Roman" pitchFamily="18" charset="0"/>
              </a:rPr>
              <a:t>MODEL PILIHAN PUBLIK:</a:t>
            </a:r>
          </a:p>
          <a:p>
            <a:pPr>
              <a:buNone/>
            </a:pPr>
            <a:r>
              <a:rPr lang="en-US" sz="3000" dirty="0" err="1" smtClean="0">
                <a:solidFill>
                  <a:srgbClr val="002060"/>
                </a:solidFill>
                <a:latin typeface="Times New Roman" pitchFamily="18" charset="0"/>
                <a:cs typeface="Times New Roman" pitchFamily="18" charset="0"/>
              </a:rPr>
              <a:t>Opini</a:t>
            </a:r>
            <a:r>
              <a:rPr lang="en-US" sz="3000" dirty="0" smtClean="0">
                <a:solidFill>
                  <a:srgbClr val="002060"/>
                </a:solidFill>
                <a:latin typeface="Times New Roman" pitchFamily="18" charset="0"/>
                <a:cs typeface="Times New Roman" pitchFamily="18" charset="0"/>
              </a:rPr>
              <a:t> </a:t>
            </a:r>
            <a:r>
              <a:rPr lang="en-US" sz="3000" dirty="0" err="1" smtClean="0">
                <a:solidFill>
                  <a:srgbClr val="002060"/>
                </a:solidFill>
                <a:latin typeface="Times New Roman" pitchFamily="18" charset="0"/>
                <a:cs typeface="Times New Roman" pitchFamily="18" charset="0"/>
              </a:rPr>
              <a:t>Publik</a:t>
            </a:r>
            <a:endParaRPr lang="en-US" sz="3000" dirty="0" smtClean="0">
              <a:solidFill>
                <a:srgbClr val="002060"/>
              </a:solidFill>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r>
              <a:rPr lang="en-US" sz="3000" dirty="0" err="1" smtClean="0">
                <a:latin typeface="Times New Roman" pitchFamily="18" charset="0"/>
                <a:cs typeface="Times New Roman" pitchFamily="18" charset="0"/>
              </a:rPr>
              <a:t>Perdebatan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berikutnya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adalah</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kapan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opini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publik</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seharusnya</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menjadi</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faktor</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penentu</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terpenting</a:t>
            </a:r>
            <a:r>
              <a:rPr lang="en-US" sz="3000" dirty="0" smtClean="0">
                <a:latin typeface="Times New Roman" pitchFamily="18" charset="0"/>
                <a:cs typeface="Times New Roman" pitchFamily="18" charset="0"/>
              </a:rPr>
              <a:t> yang </a:t>
            </a:r>
            <a:r>
              <a:rPr lang="en-US" sz="3000" dirty="0" err="1" smtClean="0">
                <a:latin typeface="Times New Roman" pitchFamily="18" charset="0"/>
                <a:cs typeface="Times New Roman" pitchFamily="18" charset="0"/>
              </a:rPr>
              <a:t>sangat</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berpengaruh</a:t>
            </a:r>
            <a:r>
              <a:rPr lang="en-US" sz="3000" dirty="0" smtClean="0">
                <a:latin typeface="Times New Roman" pitchFamily="18" charset="0"/>
                <a:cs typeface="Times New Roman" pitchFamily="18" charset="0"/>
              </a:rPr>
              <a:t> pd </a:t>
            </a:r>
            <a:r>
              <a:rPr lang="en-US" sz="3000" dirty="0" err="1" smtClean="0">
                <a:latin typeface="Times New Roman" pitchFamily="18" charset="0"/>
                <a:cs typeface="Times New Roman" pitchFamily="18" charset="0"/>
              </a:rPr>
              <a:t>kebijakan</a:t>
            </a:r>
            <a:r>
              <a:rPr lang="en-US" sz="3000" dirty="0" smtClean="0">
                <a:latin typeface="Times New Roman" pitchFamily="18" charset="0"/>
                <a:cs typeface="Times New Roman" pitchFamily="18" charset="0"/>
              </a:rPr>
              <a:t> </a:t>
            </a:r>
            <a:r>
              <a:rPr lang="en-US" sz="3000" dirty="0" err="1" smtClean="0">
                <a:latin typeface="Times New Roman" pitchFamily="18" charset="0"/>
                <a:cs typeface="Times New Roman" pitchFamily="18" charset="0"/>
              </a:rPr>
              <a:t>publik</a:t>
            </a:r>
            <a:endParaRPr lang="en-US" sz="3000" dirty="0" smtClean="0">
              <a:latin typeface="Times New Roman" pitchFamily="18" charset="0"/>
              <a:cs typeface="Times New Roman" pitchFamily="18" charset="0"/>
            </a:endParaRPr>
          </a:p>
          <a:p>
            <a:endParaRPr lang="en-US" sz="3000" dirty="0" smtClean="0">
              <a:latin typeface="Times New Roman" pitchFamily="18" charset="0"/>
              <a:cs typeface="Times New Roman" pitchFamily="18" charset="0"/>
            </a:endParaRPr>
          </a:p>
          <a:p>
            <a:r>
              <a:rPr lang="sv-SE" sz="3000" dirty="0" smtClean="0">
                <a:latin typeface="Times New Roman" pitchFamily="18" charset="0"/>
                <a:cs typeface="Times New Roman" pitchFamily="18" charset="0"/>
              </a:rPr>
              <a:t>Seharusnya ada keterkaitan antara opini publik dengan kebijakan publik </a:t>
            </a:r>
            <a:r>
              <a:rPr lang="sv-SE" sz="3000" i="1" dirty="0" smtClean="0">
                <a:latin typeface="Times New Roman" pitchFamily="18" charset="0"/>
                <a:cs typeface="Times New Roman" pitchFamily="18" charset="0"/>
              </a:rPr>
              <a:t>(Opinion-Policy Linkage)</a:t>
            </a:r>
          </a:p>
          <a:p>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69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lstStyle/>
          <a:p>
            <a:pPr lvl="0"/>
            <a:endParaRPr lang="en-US" dirty="0" smtClean="0">
              <a:latin typeface="Times New Roman" pitchFamily="18" charset="0"/>
              <a:cs typeface="Times New Roman" pitchFamily="18" charset="0"/>
            </a:endParaRPr>
          </a:p>
          <a:p>
            <a:pPr lvl="0"/>
            <a:r>
              <a:rPr lang="id-ID" sz="3600" dirty="0" smtClean="0">
                <a:solidFill>
                  <a:srgbClr val="FFFF00"/>
                </a:solidFill>
                <a:latin typeface="Times New Roman" pitchFamily="18" charset="0"/>
                <a:cs typeface="Times New Roman" pitchFamily="18" charset="0"/>
              </a:rPr>
              <a:t>Menurut Irfan Islamy</a:t>
            </a:r>
            <a:endParaRPr lang="en-US" sz="3600" dirty="0" smtClean="0">
              <a:solidFill>
                <a:srgbClr val="FFFF00"/>
              </a:solidFill>
              <a:latin typeface="Times New Roman" pitchFamily="18" charset="0"/>
              <a:cs typeface="Times New Roman" pitchFamily="18" charset="0"/>
            </a:endParaRPr>
          </a:p>
          <a:p>
            <a:pPr>
              <a:buNone/>
            </a:pPr>
            <a:r>
              <a:rPr lang="en-US" sz="3600" dirty="0" smtClean="0">
                <a:latin typeface="Times New Roman" pitchFamily="18" charset="0"/>
                <a:cs typeface="Times New Roman" pitchFamily="18" charset="0"/>
              </a:rPr>
              <a:t>    </a:t>
            </a:r>
            <a:r>
              <a:rPr lang="id-ID" sz="3600" dirty="0" smtClean="0">
                <a:latin typeface="Times New Roman" pitchFamily="18" charset="0"/>
                <a:cs typeface="Times New Roman" pitchFamily="18" charset="0"/>
              </a:rPr>
              <a:t>Kebijakan adalah suatu </a:t>
            </a:r>
            <a:r>
              <a:rPr lang="id-ID" sz="3600" dirty="0" smtClean="0">
                <a:solidFill>
                  <a:srgbClr val="FF0000"/>
                </a:solidFill>
                <a:latin typeface="Times New Roman" pitchFamily="18" charset="0"/>
                <a:cs typeface="Times New Roman" pitchFamily="18" charset="0"/>
              </a:rPr>
              <a:t>program </a:t>
            </a:r>
            <a:r>
              <a:rPr lang="id-ID" sz="3600" dirty="0" smtClean="0">
                <a:latin typeface="Times New Roman" pitchFamily="18" charset="0"/>
                <a:cs typeface="Times New Roman" pitchFamily="18" charset="0"/>
              </a:rPr>
              <a:t>kegiatan yang dipilih oleh </a:t>
            </a:r>
            <a:r>
              <a:rPr lang="id-ID" sz="3600" dirty="0" smtClean="0">
                <a:solidFill>
                  <a:srgbClr val="FF0000"/>
                </a:solidFill>
                <a:latin typeface="Times New Roman" pitchFamily="18" charset="0"/>
                <a:cs typeface="Times New Roman" pitchFamily="18" charset="0"/>
              </a:rPr>
              <a:t>seorang</a:t>
            </a:r>
            <a:r>
              <a:rPr lang="id-ID" sz="3600" dirty="0" smtClean="0">
                <a:latin typeface="Times New Roman" pitchFamily="18" charset="0"/>
                <a:cs typeface="Times New Roman" pitchFamily="18" charset="0"/>
              </a:rPr>
              <a:t> atau </a:t>
            </a:r>
            <a:r>
              <a:rPr lang="id-ID" sz="3600" dirty="0" smtClean="0">
                <a:solidFill>
                  <a:srgbClr val="FF0000"/>
                </a:solidFill>
                <a:latin typeface="Times New Roman" pitchFamily="18" charset="0"/>
                <a:cs typeface="Times New Roman" pitchFamily="18" charset="0"/>
              </a:rPr>
              <a:t>sekelompok </a:t>
            </a:r>
            <a:r>
              <a:rPr lang="id-ID" sz="3600" dirty="0" smtClean="0">
                <a:latin typeface="Times New Roman" pitchFamily="18" charset="0"/>
                <a:cs typeface="Times New Roman" pitchFamily="18" charset="0"/>
              </a:rPr>
              <a:t>orang dan </a:t>
            </a:r>
            <a:r>
              <a:rPr lang="id-ID" sz="3600" dirty="0" smtClean="0">
                <a:solidFill>
                  <a:srgbClr val="FF0000"/>
                </a:solidFill>
                <a:latin typeface="Times New Roman" pitchFamily="18" charset="0"/>
                <a:cs typeface="Times New Roman" pitchFamily="18" charset="0"/>
              </a:rPr>
              <a:t>dapat </a:t>
            </a:r>
            <a:r>
              <a:rPr lang="id-ID" sz="3600" dirty="0" smtClean="0">
                <a:latin typeface="Times New Roman" pitchFamily="18" charset="0"/>
                <a:cs typeface="Times New Roman" pitchFamily="18" charset="0"/>
              </a:rPr>
              <a:t>dilaksanakan serta </a:t>
            </a:r>
            <a:r>
              <a:rPr lang="id-ID" sz="3600" dirty="0" smtClean="0">
                <a:solidFill>
                  <a:srgbClr val="FF0000"/>
                </a:solidFill>
                <a:latin typeface="Times New Roman" pitchFamily="18" charset="0"/>
                <a:cs typeface="Times New Roman" pitchFamily="18" charset="0"/>
              </a:rPr>
              <a:t>berpengaruh </a:t>
            </a:r>
            <a:r>
              <a:rPr lang="id-ID" sz="3600" dirty="0" smtClean="0">
                <a:latin typeface="Times New Roman" pitchFamily="18" charset="0"/>
                <a:cs typeface="Times New Roman" pitchFamily="18" charset="0"/>
              </a:rPr>
              <a:t>terhadap sejumlah besar orang dalam rangka </a:t>
            </a:r>
            <a:r>
              <a:rPr lang="id-ID" sz="3600" dirty="0" smtClean="0">
                <a:solidFill>
                  <a:srgbClr val="FF0000"/>
                </a:solidFill>
                <a:latin typeface="Times New Roman" pitchFamily="18" charset="0"/>
                <a:cs typeface="Times New Roman" pitchFamily="18" charset="0"/>
              </a:rPr>
              <a:t>mencapai tujuan </a:t>
            </a:r>
            <a:r>
              <a:rPr lang="id-ID" sz="3600" dirty="0" smtClean="0">
                <a:latin typeface="Times New Roman" pitchFamily="18" charset="0"/>
                <a:cs typeface="Times New Roman" pitchFamily="18" charset="0"/>
              </a:rPr>
              <a:t>tertentu</a:t>
            </a:r>
            <a:endParaRPr lang="en-US" sz="36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775960"/>
          </a:xfrm>
        </p:spPr>
        <p:txBody>
          <a:bodyPr>
            <a:normAutofit fontScale="47500" lnSpcReduction="20000"/>
          </a:bodyPr>
          <a:lstStyle/>
          <a:p>
            <a:r>
              <a:rPr lang="en-US" b="1" dirty="0" err="1" smtClean="0"/>
              <a:t>Gb</a:t>
            </a:r>
            <a:r>
              <a:rPr lang="en-US" b="1" dirty="0" smtClean="0"/>
              <a:t>. </a:t>
            </a:r>
            <a:r>
              <a:rPr lang="en-US" b="1" dirty="0" err="1" smtClean="0"/>
              <a:t>Sistem</a:t>
            </a:r>
            <a:r>
              <a:rPr lang="en-US" b="1" dirty="0" smtClean="0"/>
              <a:t> </a:t>
            </a:r>
            <a:r>
              <a:rPr lang="en-US" b="1" dirty="0" err="1" smtClean="0"/>
              <a:t>Kebijakan</a:t>
            </a:r>
            <a:r>
              <a:rPr lang="en-US" b="1" dirty="0" smtClean="0"/>
              <a:t>  </a:t>
            </a:r>
            <a:r>
              <a:rPr lang="en-US" b="1" dirty="0" err="1" smtClean="0"/>
              <a:t>Nasional</a:t>
            </a:r>
            <a:endParaRPr lang="en-US" dirty="0" smtClean="0"/>
          </a:p>
          <a:p>
            <a:r>
              <a:rPr lang="en-US" dirty="0" smtClean="0"/>
              <a:t>H</a:t>
            </a:r>
          </a:p>
          <a:p>
            <a:r>
              <a:rPr lang="en-US" dirty="0" smtClean="0"/>
              <a:t>C</a:t>
            </a:r>
          </a:p>
          <a:p>
            <a:r>
              <a:rPr lang="en-US" dirty="0" smtClean="0"/>
              <a:t>B</a:t>
            </a:r>
          </a:p>
          <a:p>
            <a:r>
              <a:rPr lang="en-US" dirty="0" smtClean="0"/>
              <a:t>A</a:t>
            </a:r>
          </a:p>
          <a:p>
            <a:r>
              <a:rPr lang="en-US" b="1" dirty="0" smtClean="0"/>
              <a:t> </a:t>
            </a:r>
            <a:r>
              <a:rPr lang="en-US" dirty="0" smtClean="0"/>
              <a:t> </a:t>
            </a:r>
            <a:r>
              <a:rPr lang="en-US" b="1" dirty="0" smtClean="0"/>
              <a:t> </a:t>
            </a:r>
            <a:endParaRPr lang="en-US" dirty="0" smtClean="0"/>
          </a:p>
          <a:p>
            <a:r>
              <a:rPr lang="en-US" b="1" dirty="0" smtClean="0"/>
              <a:t> </a:t>
            </a:r>
            <a:endParaRPr lang="en-US" dirty="0" smtClean="0"/>
          </a:p>
          <a:p>
            <a:r>
              <a:rPr lang="en-US" b="1" dirty="0" smtClean="0"/>
              <a:t> </a:t>
            </a:r>
            <a:endParaRPr lang="en-US" dirty="0" smtClean="0"/>
          </a:p>
          <a:p>
            <a:r>
              <a:rPr lang="en-US" dirty="0" smtClean="0"/>
              <a:t/>
            </a:r>
            <a:br>
              <a:rPr lang="en-US" dirty="0" smtClean="0"/>
            </a:br>
            <a:endParaRPr lang="en-US" dirty="0" smtClean="0"/>
          </a:p>
          <a:p>
            <a:r>
              <a:rPr lang="en-US" dirty="0" smtClean="0"/>
              <a:t>G</a:t>
            </a:r>
          </a:p>
          <a:p>
            <a:r>
              <a:rPr lang="en-US" b="1" dirty="0" smtClean="0"/>
              <a:t>       </a:t>
            </a:r>
            <a:endParaRPr lang="en-US" dirty="0" smtClean="0"/>
          </a:p>
          <a:p>
            <a:r>
              <a:rPr lang="en-US" dirty="0" smtClean="0"/>
              <a:t>F</a:t>
            </a:r>
          </a:p>
          <a:p>
            <a:r>
              <a:rPr lang="en-US" dirty="0" smtClean="0"/>
              <a:t>E</a:t>
            </a:r>
          </a:p>
          <a:p>
            <a:r>
              <a:rPr lang="en-US" dirty="0" smtClean="0"/>
              <a:t>D</a:t>
            </a:r>
          </a:p>
          <a:p>
            <a:r>
              <a:rPr lang="en-US" b="1" dirty="0" smtClean="0"/>
              <a:t> </a:t>
            </a:r>
            <a:r>
              <a:rPr lang="en-US" dirty="0" smtClean="0"/>
              <a:t> </a:t>
            </a:r>
            <a:r>
              <a:rPr lang="en-US" b="1" dirty="0" smtClean="0"/>
              <a:t> </a:t>
            </a:r>
            <a:endParaRPr lang="en-US" dirty="0" smtClean="0"/>
          </a:p>
          <a:p>
            <a:r>
              <a:rPr lang="en-US" b="1" dirty="0" smtClean="0"/>
              <a:t> </a:t>
            </a:r>
            <a:endParaRPr lang="en-US" dirty="0" smtClean="0"/>
          </a:p>
          <a:p>
            <a:r>
              <a:rPr lang="en-US" dirty="0" smtClean="0"/>
              <a:t/>
            </a:r>
            <a:br>
              <a:rPr lang="en-US" dirty="0" smtClean="0"/>
            </a:br>
            <a:r>
              <a:rPr lang="en-US" b="1" dirty="0" err="1" smtClean="0"/>
              <a:t>Keterangan</a:t>
            </a:r>
            <a:r>
              <a:rPr lang="en-US" b="1" dirty="0" smtClean="0"/>
              <a:t>: </a:t>
            </a:r>
            <a:endParaRPr lang="en-US" dirty="0" smtClean="0"/>
          </a:p>
          <a:p>
            <a:pPr lvl="0"/>
            <a:r>
              <a:rPr lang="en-US" dirty="0" err="1" smtClean="0"/>
              <a:t>warga</a:t>
            </a:r>
            <a:r>
              <a:rPr lang="en-US" dirty="0" smtClean="0"/>
              <a:t> Negara</a:t>
            </a:r>
          </a:p>
          <a:p>
            <a:pPr lvl="0"/>
            <a:r>
              <a:rPr lang="en-US" dirty="0" err="1" smtClean="0"/>
              <a:t>Partai</a:t>
            </a:r>
            <a:r>
              <a:rPr lang="en-US" dirty="0" smtClean="0"/>
              <a:t> </a:t>
            </a:r>
            <a:r>
              <a:rPr lang="en-US" dirty="0" err="1" smtClean="0"/>
              <a:t>politik</a:t>
            </a:r>
            <a:endParaRPr lang="en-US" dirty="0" smtClean="0"/>
          </a:p>
          <a:p>
            <a:pPr lvl="0"/>
            <a:r>
              <a:rPr lang="en-US" dirty="0" err="1" smtClean="0"/>
              <a:t>kelompok</a:t>
            </a:r>
            <a:r>
              <a:rPr lang="en-US" dirty="0" smtClean="0"/>
              <a:t> </a:t>
            </a:r>
            <a:r>
              <a:rPr lang="en-US" dirty="0" err="1" smtClean="0"/>
              <a:t>kepentingan</a:t>
            </a:r>
            <a:endParaRPr lang="en-US" dirty="0" smtClean="0"/>
          </a:p>
          <a:p>
            <a:pPr lvl="0"/>
            <a:r>
              <a:rPr lang="en-US" dirty="0" smtClean="0"/>
              <a:t>media </a:t>
            </a:r>
            <a:r>
              <a:rPr lang="en-US" dirty="0" err="1" smtClean="0"/>
              <a:t>masa</a:t>
            </a:r>
            <a:endParaRPr lang="en-US" dirty="0" smtClean="0"/>
          </a:p>
          <a:p>
            <a:pPr lvl="0"/>
            <a:r>
              <a:rPr lang="en-US" dirty="0" err="1" smtClean="0"/>
              <a:t>Presiden</a:t>
            </a:r>
            <a:endParaRPr lang="en-US" dirty="0" smtClean="0"/>
          </a:p>
          <a:p>
            <a:pPr lvl="0"/>
            <a:r>
              <a:rPr lang="en-US" dirty="0" smtClean="0"/>
              <a:t>DPR/DPD/MPR</a:t>
            </a:r>
          </a:p>
          <a:p>
            <a:pPr lvl="0"/>
            <a:r>
              <a:rPr lang="en-US" dirty="0" smtClean="0"/>
              <a:t>MA</a:t>
            </a:r>
          </a:p>
          <a:p>
            <a:pPr lvl="0"/>
            <a:r>
              <a:rPr lang="en-US" smtClean="0"/>
              <a:t>BPK</a:t>
            </a:r>
          </a:p>
          <a:p>
            <a:endParaRPr lang="en-US" dirty="0"/>
          </a:p>
        </p:txBody>
      </p:sp>
      <p:sp>
        <p:nvSpPr>
          <p:cNvPr id="4" name="Slide Number Placeholder 3"/>
          <p:cNvSpPr>
            <a:spLocks noGrp="1"/>
          </p:cNvSpPr>
          <p:nvPr>
            <p:ph type="sldNum" sz="quarter" idx="12"/>
          </p:nvPr>
        </p:nvSpPr>
        <p:spPr/>
        <p:txBody>
          <a:bodyPr/>
          <a:lstStyle/>
          <a:p>
            <a:fld id="{A01B05C0-E8B3-45C3-AEAF-178A6D3809D6}" type="slidenum">
              <a:rPr lang="en-US" smtClean="0"/>
              <a:pPr/>
              <a:t>70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solidFill>
                  <a:schemeClr val="accent1">
                    <a:tint val="88000"/>
                    <a:satMod val="150000"/>
                  </a:schemeClr>
                </a:solidFill>
              </a:rPr>
              <a:t>Terjemahan</a:t>
            </a:r>
            <a:r>
              <a:rPr lang="en-US" dirty="0" smtClean="0">
                <a:solidFill>
                  <a:schemeClr val="accent1">
                    <a:tint val="88000"/>
                    <a:satMod val="150000"/>
                  </a:schemeClr>
                </a:solidFill>
              </a:rPr>
              <a:t> </a:t>
            </a:r>
            <a:r>
              <a:rPr lang="en-US" dirty="0" err="1" smtClean="0">
                <a:solidFill>
                  <a:schemeClr val="accent1">
                    <a:tint val="88000"/>
                    <a:satMod val="150000"/>
                  </a:schemeClr>
                </a:solidFill>
              </a:rPr>
              <a:t>kata</a:t>
            </a:r>
            <a:r>
              <a:rPr lang="en-US" dirty="0" smtClean="0">
                <a:solidFill>
                  <a:schemeClr val="accent1">
                    <a:tint val="88000"/>
                    <a:satMod val="150000"/>
                  </a:schemeClr>
                </a:solidFill>
              </a:rPr>
              <a:t> </a:t>
            </a:r>
            <a:r>
              <a:rPr lang="en-US" dirty="0" err="1" smtClean="0">
                <a:solidFill>
                  <a:schemeClr val="accent1">
                    <a:tint val="88000"/>
                    <a:satMod val="150000"/>
                  </a:schemeClr>
                </a:solidFill>
              </a:rPr>
              <a:t>publik</a:t>
            </a:r>
            <a:r>
              <a:rPr lang="en-US" dirty="0" smtClean="0">
                <a:solidFill>
                  <a:schemeClr val="accent1">
                    <a:tint val="88000"/>
                    <a:satMod val="150000"/>
                  </a:schemeClr>
                </a:solidFill>
              </a:rPr>
              <a:t> yang </a:t>
            </a:r>
            <a:r>
              <a:rPr lang="en-US" dirty="0" err="1" smtClean="0">
                <a:solidFill>
                  <a:schemeClr val="accent1">
                    <a:tint val="88000"/>
                    <a:satMod val="150000"/>
                  </a:schemeClr>
                </a:solidFill>
              </a:rPr>
              <a:t>beredar</a:t>
            </a:r>
            <a:r>
              <a:rPr lang="en-US" dirty="0" smtClean="0">
                <a:solidFill>
                  <a:schemeClr val="accent1">
                    <a:tint val="88000"/>
                    <a:satMod val="150000"/>
                  </a:schemeClr>
                </a:solidFill>
              </a:rPr>
              <a:t> </a:t>
            </a:r>
            <a:r>
              <a:rPr lang="en-US" dirty="0" err="1" smtClean="0">
                <a:solidFill>
                  <a:schemeClr val="accent1">
                    <a:tint val="88000"/>
                    <a:satMod val="150000"/>
                  </a:schemeClr>
                </a:solidFill>
              </a:rPr>
              <a:t>di</a:t>
            </a:r>
            <a:r>
              <a:rPr lang="en-US" dirty="0" smtClean="0">
                <a:solidFill>
                  <a:schemeClr val="accent1">
                    <a:tint val="88000"/>
                    <a:satMod val="150000"/>
                  </a:schemeClr>
                </a:solidFill>
              </a:rPr>
              <a:t> </a:t>
            </a:r>
            <a:r>
              <a:rPr lang="en-US" dirty="0" err="1" smtClean="0">
                <a:solidFill>
                  <a:schemeClr val="accent1">
                    <a:tint val="88000"/>
                    <a:satMod val="150000"/>
                  </a:schemeClr>
                </a:solidFill>
              </a:rPr>
              <a:t>masyarakat</a:t>
            </a:r>
            <a:r>
              <a:rPr lang="en-US" dirty="0" smtClean="0">
                <a:solidFill>
                  <a:schemeClr val="accent1">
                    <a:tint val="88000"/>
                    <a:satMod val="150000"/>
                  </a:schemeClr>
                </a:solidFill>
              </a:rPr>
              <a:t> </a:t>
            </a:r>
            <a:r>
              <a:rPr lang="en-US" dirty="0" err="1" smtClean="0">
                <a:solidFill>
                  <a:schemeClr val="accent1">
                    <a:tint val="88000"/>
                    <a:satMod val="150000"/>
                  </a:schemeClr>
                </a:solidFill>
              </a:rPr>
              <a:t>umum</a:t>
            </a:r>
            <a:r>
              <a:rPr lang="en-US" dirty="0" smtClean="0">
                <a:solidFill>
                  <a:schemeClr val="accent1">
                    <a:tint val="88000"/>
                    <a:satMod val="150000"/>
                  </a:schemeClr>
                </a:solidFill>
              </a:rPr>
              <a:t>.</a:t>
            </a:r>
            <a:endParaRPr lang="en-US" dirty="0"/>
          </a:p>
        </p:txBody>
      </p:sp>
      <p:sp>
        <p:nvSpPr>
          <p:cNvPr id="3" name="Content Placeholder 2"/>
          <p:cNvSpPr>
            <a:spLocks noGrp="1"/>
          </p:cNvSpPr>
          <p:nvPr>
            <p:ph idx="1"/>
          </p:nvPr>
        </p:nvSpPr>
        <p:spPr/>
        <p:txBody>
          <a:bodyPr>
            <a:normAutofit fontScale="85000" lnSpcReduction="10000"/>
          </a:bodyPr>
          <a:lstStyle/>
          <a:p>
            <a:r>
              <a:rPr lang="en-US" i="1" dirty="0" smtClean="0">
                <a:latin typeface="Times New Roman" pitchFamily="18" charset="0"/>
                <a:cs typeface="Times New Roman" pitchFamily="18" charset="0"/>
              </a:rPr>
              <a:t>Public opinion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pendapat</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umum</a:t>
            </a:r>
            <a:r>
              <a:rPr lang="en-US" dirty="0" smtClean="0">
                <a:solidFill>
                  <a:srgbClr val="FF0000"/>
                </a:solidFill>
                <a:latin typeface="Times New Roman" pitchFamily="18" charset="0"/>
                <a:cs typeface="Times New Roman" pitchFamily="18" charset="0"/>
              </a:rPr>
              <a:t>.</a:t>
            </a: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Public health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kesehatan</a:t>
            </a:r>
            <a:r>
              <a:rPr lang="en-US" dirty="0" smtClean="0">
                <a:latin typeface="Times New Roman" pitchFamily="18" charset="0"/>
                <a:cs typeface="Times New Roman" pitchFamily="18" charset="0"/>
              </a:rPr>
              <a:t> </a:t>
            </a:r>
            <a:r>
              <a:rPr lang="en-US" dirty="0" err="1" smtClean="0">
                <a:solidFill>
                  <a:srgbClr val="002060"/>
                </a:solidFill>
                <a:latin typeface="Times New Roman" pitchFamily="18" charset="0"/>
                <a:cs typeface="Times New Roman" pitchFamily="18" charset="0"/>
              </a:rPr>
              <a:t>masyarakat</a:t>
            </a:r>
            <a:endParaRPr lang="en-US" dirty="0" smtClean="0">
              <a:solidFill>
                <a:srgbClr val="002060"/>
              </a:solidFill>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Public hospital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rumah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sakit</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umum</a:t>
            </a:r>
            <a:endParaRPr lang="en-US" dirty="0" smtClean="0">
              <a:solidFill>
                <a:srgbClr val="FF0000"/>
              </a:solidFill>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Public library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perpustakaan</a:t>
            </a:r>
            <a:r>
              <a:rPr lang="en-US" dirty="0" smtClean="0">
                <a:latin typeface="Times New Roman" pitchFamily="18" charset="0"/>
                <a:cs typeface="Times New Roman" pitchFamily="18" charset="0"/>
              </a:rPr>
              <a:t> </a:t>
            </a:r>
            <a:r>
              <a:rPr lang="en-US" dirty="0" err="1" smtClean="0">
                <a:solidFill>
                  <a:schemeClr val="accent6">
                    <a:lumMod val="75000"/>
                  </a:schemeClr>
                </a:solidFill>
                <a:latin typeface="Times New Roman" pitchFamily="18" charset="0"/>
                <a:cs typeface="Times New Roman" pitchFamily="18" charset="0"/>
              </a:rPr>
              <a:t>rakyat</a:t>
            </a:r>
            <a:endParaRPr lang="en-US" dirty="0" smtClean="0">
              <a:solidFill>
                <a:schemeClr val="accent6">
                  <a:lumMod val="75000"/>
                </a:schemeClr>
              </a:solidFill>
              <a:latin typeface="Times New Roman" pitchFamily="18" charset="0"/>
              <a:cs typeface="Times New Roman" pitchFamily="18" charset="0"/>
            </a:endParaRPr>
          </a:p>
          <a:p>
            <a:endParaRPr lang="en-US" i="1" dirty="0" smtClean="0">
              <a:latin typeface="Times New Roman" pitchFamily="18" charset="0"/>
              <a:cs typeface="Times New Roman" pitchFamily="18" charset="0"/>
            </a:endParaRPr>
          </a:p>
          <a:p>
            <a:r>
              <a:rPr lang="en-US" i="1" dirty="0" smtClean="0">
                <a:latin typeface="Times New Roman" pitchFamily="18" charset="0"/>
                <a:cs typeface="Times New Roman" pitchFamily="18" charset="0"/>
              </a:rPr>
              <a:t>Public administration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administrasi</a:t>
            </a:r>
            <a:r>
              <a:rPr lang="en-US" dirty="0" smtClean="0">
                <a:latin typeface="Times New Roman" pitchFamily="18" charset="0"/>
                <a:cs typeface="Times New Roman" pitchFamily="18" charset="0"/>
              </a:rPr>
              <a:t> </a:t>
            </a:r>
            <a:r>
              <a:rPr lang="en-US" dirty="0" err="1" smtClean="0">
                <a:solidFill>
                  <a:schemeClr val="tx2">
                    <a:lumMod val="75000"/>
                  </a:schemeClr>
                </a:solidFill>
                <a:latin typeface="Times New Roman" pitchFamily="18" charset="0"/>
                <a:cs typeface="Times New Roman" pitchFamily="18" charset="0"/>
              </a:rPr>
              <a:t>negara</a:t>
            </a:r>
            <a:endParaRPr lang="en-US" dirty="0" smtClean="0">
              <a:solidFill>
                <a:schemeClr val="tx2">
                  <a:lumMod val="75000"/>
                </a:schemeClr>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latin typeface="Times New Roman" pitchFamily="18" charset="0"/>
                <a:cs typeface="Times New Roman" pitchFamily="18" charset="0"/>
              </a:rPr>
              <a:t>Public policy </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kedalam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bahasa</a:t>
            </a:r>
            <a:r>
              <a:rPr lang="en-US" dirty="0" smtClean="0">
                <a:latin typeface="Times New Roman" pitchFamily="18" charset="0"/>
                <a:cs typeface="Times New Roman" pitchFamily="18" charset="0"/>
              </a:rPr>
              <a:t> Indonesia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kebijakan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publik</a:t>
            </a:r>
            <a:endParaRPr lang="en-US" dirty="0" smtClean="0">
              <a:solidFill>
                <a:srgbClr val="FF0000"/>
              </a:solidFill>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demikian</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public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diterjemahkan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dengan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kata</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umum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masyarakat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rakyat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negara</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A01B05C0-E8B3-45C3-AEAF-178A6D3809D6}"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971</TotalTime>
  <Words>2897</Words>
  <Application>Microsoft Office PowerPoint</Application>
  <PresentationFormat>On-screen Show (4:3)</PresentationFormat>
  <Paragraphs>624</Paragraphs>
  <Slides>70</Slides>
  <Notes>70</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Apex</vt:lpstr>
      <vt:lpstr>5</vt:lpstr>
      <vt:lpstr>Slide 2</vt:lpstr>
      <vt:lpstr>Slide 3</vt:lpstr>
      <vt:lpstr>  PENGERTIAN KEBIJAKAN, PUBLIK DAN  KEBIJAKAN PUBLIK   </vt:lpstr>
      <vt:lpstr>Slide 5</vt:lpstr>
      <vt:lpstr>Slide 6</vt:lpstr>
      <vt:lpstr>Slide 7</vt:lpstr>
      <vt:lpstr>Terjemahan kata publik yang beredar di masyarakat umum.</vt:lpstr>
      <vt:lpstr>Slide 9</vt:lpstr>
      <vt:lpstr>Pengertian Kebijakan Publik </vt:lpstr>
      <vt:lpstr>Slide 11</vt:lpstr>
      <vt:lpstr>Slide 12</vt:lpstr>
      <vt:lpstr>Implikasi dari definisi kebijakan publik </vt:lpstr>
      <vt:lpstr>Perbedaan dan persamaan  pembuatan keputusan dan kebijakan</vt:lpstr>
      <vt:lpstr>Pengertian Pembuatan Keputusan menurut Kamus Administrasi Negara</vt:lpstr>
      <vt:lpstr>Tujuan membuat keputusan adalah :</vt:lpstr>
      <vt:lpstr>Perbedaan menurut Anderson </vt:lpstr>
      <vt:lpstr>Menurut Nigro dan Nigro, </vt:lpstr>
      <vt:lpstr>Kebijakan dan Kepentingan Publik</vt:lpstr>
      <vt:lpstr>Administrator Publik digolongkan kedalam:  (Prof.George F .Goerl) </vt:lpstr>
      <vt:lpstr>Slide 21</vt:lpstr>
      <vt:lpstr>Policy Formulation Grid (Michael M. Harmon)</vt:lpstr>
      <vt:lpstr>Slide 23</vt:lpstr>
      <vt:lpstr>1.1Gaya mempertahankan hidup</vt:lpstr>
      <vt:lpstr>1.9 Gaya Rasionalis</vt:lpstr>
      <vt:lpstr>9.1 Gaya Mengobati</vt:lpstr>
      <vt:lpstr>5.5 Gaya Reaktif</vt:lpstr>
      <vt:lpstr>9.9 Gaya Proaktif</vt:lpstr>
      <vt:lpstr>    KONSEP MODEL  KEBIJAKAN PUBLIK (R. Slamet Santoso)     </vt:lpstr>
      <vt:lpstr>KARAKTERISTIK   MODEL KEBIJAKAN  PUBLIK</vt:lpstr>
      <vt:lpstr>   MODEL PEMBUATAN KEBIJAKAN  (YEHEZKEL DROR)     </vt:lpstr>
      <vt:lpstr>Slide 32</vt:lpstr>
      <vt:lpstr>KATEGORI MODEL KEBIJAKAN (E.S. Quade) </vt:lpstr>
      <vt:lpstr>TIPE MODEL KEBIJAKAN (W.N. Dunn) </vt:lpstr>
      <vt:lpstr>BEBERAPA MODEL TERPILIH </vt:lpstr>
      <vt:lpstr>MODEL INSTITUSIONAL: Policy As Institutional Activity </vt:lpstr>
      <vt:lpstr>Slide 37</vt:lpstr>
      <vt:lpstr>MODEL ELIT – MASSA: Preferensi Penguasa</vt:lpstr>
      <vt:lpstr>Slide 39</vt:lpstr>
      <vt:lpstr>Slide 40</vt:lpstr>
      <vt:lpstr>Slide 41</vt:lpstr>
      <vt:lpstr>               MODEL INKREMENTAL:  Policy As Variations On The Past                    </vt:lpstr>
      <vt:lpstr>Slide 43</vt:lpstr>
      <vt:lpstr>Slide 44</vt:lpstr>
      <vt:lpstr>Slide 45</vt:lpstr>
      <vt:lpstr>Slide 46</vt:lpstr>
      <vt:lpstr>Slide 47</vt:lpstr>
      <vt:lpstr>Slide 48</vt:lpstr>
      <vt:lpstr>Slide 49</vt:lpstr>
      <vt:lpstr>Slide 50</vt:lpstr>
      <vt:lpstr>Slide 51</vt:lpstr>
      <vt:lpstr>Slide 52</vt:lpstr>
      <vt:lpstr>Slide 53</vt:lpstr>
      <vt:lpstr>Model sistem politik</vt:lpstr>
      <vt:lpstr>Slide 55</vt:lpstr>
      <vt:lpstr>Slide 56</vt:lpstr>
      <vt:lpstr>Slide 57</vt:lpstr>
      <vt:lpstr>Slide 58</vt:lpstr>
      <vt:lpstr>Slide 59</vt:lpstr>
      <vt:lpstr>Slide 60</vt:lpstr>
      <vt:lpstr>GAMBAR : MODEL SISTEM –POLITIK </vt:lpstr>
      <vt:lpstr>Slide 62</vt:lpstr>
      <vt:lpstr>Slide 63</vt:lpstr>
      <vt:lpstr>Slide 64</vt:lpstr>
      <vt:lpstr>Slide 65</vt:lpstr>
      <vt:lpstr>Slide 66</vt:lpstr>
      <vt:lpstr>Slide 67</vt:lpstr>
      <vt:lpstr>Slide 68</vt:lpstr>
      <vt:lpstr>Slide 69</vt:lpstr>
      <vt:lpstr>Slide 70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PENGERTIAN KEBIJAKAN, PUBLIK DAN  KEBIJAKAN PUBLIK   </dc:title>
  <dc:creator>ediyanto</dc:creator>
  <cp:lastModifiedBy>Full name</cp:lastModifiedBy>
  <cp:revision>154</cp:revision>
  <dcterms:created xsi:type="dcterms:W3CDTF">2010-06-06T23:51:57Z</dcterms:created>
  <dcterms:modified xsi:type="dcterms:W3CDTF">2014-09-11T19:59:39Z</dcterms:modified>
</cp:coreProperties>
</file>