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1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FD29F93-225D-474E-827B-2AE5D83A33FD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909E661-9AF5-4B71-8080-CAD5508CD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47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D2E70A-D399-4783-9F6E-B1BBE8E69FA9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4272F84-186F-417F-85F9-A41F729FD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School age growth and development 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miss/ </a:t>
            </a:r>
            <a:r>
              <a:rPr lang="en-US" dirty="0" err="1" smtClean="0"/>
              <a:t>Amira</a:t>
            </a:r>
            <a:r>
              <a:rPr lang="en-US" dirty="0" smtClean="0"/>
              <a:t> 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3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School performance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Ask about favorite subject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How they are doing in school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Do they like school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By parent report: any learning difficulties, attention problems, homework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Parental expectations</a:t>
            </a:r>
          </a:p>
          <a:p>
            <a:pPr eaLnBrk="1" hangingPunct="1">
              <a:buFontTx/>
              <a:buNone/>
              <a:defRPr/>
            </a:pPr>
            <a:endParaRPr lang="en-US" smtClean="0"/>
          </a:p>
          <a:p>
            <a:pPr eaLnBrk="1" hangingPunct="1">
              <a:buFont typeface="Agency FB" pitchFamily="34" charset="0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12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School Age: cognitive development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20638" algn="l" rtl="0" eaLnBrk="1" hangingPunct="1">
              <a:buFont typeface="Agency FB" pitchFamily="34" charset="0"/>
              <a:buNone/>
              <a:defRPr/>
            </a:pPr>
            <a:r>
              <a:rPr lang="en-US" b="1" dirty="0" smtClean="0"/>
              <a:t>At 7-11 years</a:t>
            </a:r>
            <a:r>
              <a:rPr lang="en-US" dirty="0" smtClean="0"/>
              <a:t>, </a:t>
            </a:r>
            <a:r>
              <a:rPr lang="en-US" sz="3600" dirty="0" smtClean="0"/>
              <a:t>the child now is </a:t>
            </a:r>
            <a:r>
              <a:rPr lang="en-US" sz="3600" b="1" dirty="0" smtClean="0"/>
              <a:t>in the concrete operational stage of cognitive development.</a:t>
            </a:r>
            <a:r>
              <a:rPr lang="en-US" sz="3600" dirty="0" smtClean="0"/>
              <a:t> He is able to function on a higher level in his mental ability.</a:t>
            </a:r>
          </a:p>
          <a:p>
            <a:pPr marL="0" indent="20638" algn="l" rtl="0" eaLnBrk="1" hangingPunct="1">
              <a:buFont typeface="Agency FB" pitchFamily="34" charset="0"/>
              <a:buNone/>
              <a:defRPr/>
            </a:pPr>
            <a:r>
              <a:rPr lang="en-US" sz="3600" dirty="0" smtClean="0"/>
              <a:t>Greater ability to concentrate and participate in self-initiating quiet activities that challenge cognitive skills, </a:t>
            </a:r>
            <a:r>
              <a:rPr lang="en-US" sz="3600" b="1" dirty="0" smtClean="0"/>
              <a:t>such as</a:t>
            </a:r>
            <a:r>
              <a:rPr lang="en-US" sz="3600" dirty="0" smtClean="0"/>
              <a:t> reading, playing computer and board games.</a:t>
            </a:r>
          </a:p>
        </p:txBody>
      </p:sp>
    </p:spTree>
    <p:extLst>
      <p:ext uri="{BB962C8B-B14F-4D97-AF65-F5344CB8AC3E}">
        <p14:creationId xmlns:p14="http://schemas.microsoft.com/office/powerpoint/2010/main" val="2822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i="1" smtClean="0"/>
              <a:t>Emotional development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  <a:defRPr/>
            </a:pPr>
            <a:r>
              <a:rPr lang="en-US" b="1" smtClean="0"/>
              <a:t>The school</a:t>
            </a:r>
            <a:r>
              <a:rPr lang="en-US" b="1" smtClean="0">
                <a:latin typeface="Agency FB"/>
              </a:rPr>
              <a:t>–</a:t>
            </a:r>
            <a:r>
              <a:rPr lang="en-US" b="1" smtClean="0"/>
              <a:t>age child: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Fears </a:t>
            </a:r>
            <a:r>
              <a:rPr lang="en-US" b="1" smtClean="0"/>
              <a:t>injury to body</a:t>
            </a:r>
            <a:r>
              <a:rPr lang="en-US" smtClean="0"/>
              <a:t> and fear of </a:t>
            </a:r>
            <a:r>
              <a:rPr lang="en-US" b="1" smtClean="0"/>
              <a:t>dark.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b="1" smtClean="0"/>
              <a:t>Jealous </a:t>
            </a:r>
            <a:r>
              <a:rPr lang="en-US" smtClean="0"/>
              <a:t>of siblings (especially 6</a:t>
            </a:r>
            <a:r>
              <a:rPr lang="en-US" smtClean="0">
                <a:latin typeface="Agency FB"/>
              </a:rPr>
              <a:t>–</a:t>
            </a:r>
            <a:r>
              <a:rPr lang="en-US" smtClean="0"/>
              <a:t>8 years old child).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b="1" smtClean="0"/>
              <a:t>Curious </a:t>
            </a:r>
            <a:r>
              <a:rPr lang="en-US" smtClean="0"/>
              <a:t>about everything.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Has </a:t>
            </a:r>
            <a:r>
              <a:rPr lang="en-US" b="1" smtClean="0"/>
              <a:t>short bursts of anger by age of 10 years but able to control anger by 12 years.</a:t>
            </a:r>
          </a:p>
        </p:txBody>
      </p:sp>
    </p:spTree>
    <p:extLst>
      <p:ext uri="{BB962C8B-B14F-4D97-AF65-F5344CB8AC3E}">
        <p14:creationId xmlns:p14="http://schemas.microsoft.com/office/powerpoint/2010/main" val="2064698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3490" y="457200"/>
            <a:ext cx="7024744" cy="762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dirty="0" smtClean="0"/>
              <a:t>Social development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gency FB" pitchFamily="34" charset="0"/>
              <a:buNone/>
              <a:defRPr/>
            </a:pPr>
            <a:r>
              <a:rPr lang="en-US" b="1" i="1" dirty="0" smtClean="0"/>
              <a:t>   </a:t>
            </a:r>
            <a:r>
              <a:rPr lang="en-US" b="1" dirty="0" smtClean="0"/>
              <a:t>The school</a:t>
            </a:r>
            <a:r>
              <a:rPr lang="en-US" b="1" dirty="0" smtClean="0">
                <a:latin typeface="Agency FB"/>
              </a:rPr>
              <a:t>–</a:t>
            </a:r>
            <a:r>
              <a:rPr lang="en-US" b="1" dirty="0" smtClean="0"/>
              <a:t>age child is :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Continues to be egocentric.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Wants other children to play with him.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chemeClr val="hlink"/>
                </a:solidFill>
              </a:rPr>
              <a:t>Insists on being first in every thing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chemeClr val="hlink"/>
                </a:solidFill>
              </a:rPr>
              <a:t>Becomes peer oriented</a:t>
            </a:r>
            <a:r>
              <a:rPr lang="en-US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Improves relationship with siblings.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Has greater self</a:t>
            </a:r>
            <a:r>
              <a:rPr lang="en-US" dirty="0" smtClean="0">
                <a:latin typeface="Agency FB"/>
              </a:rPr>
              <a:t>–</a:t>
            </a:r>
            <a:r>
              <a:rPr lang="en-US" dirty="0" smtClean="0"/>
              <a:t>control, confident, sincere.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Respects parents and their role.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Joints group (formal and informal).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Engage in tasks in the real world.</a:t>
            </a:r>
          </a:p>
        </p:txBody>
      </p:sp>
    </p:spTree>
    <p:extLst>
      <p:ext uri="{BB962C8B-B14F-4D97-AF65-F5344CB8AC3E}">
        <p14:creationId xmlns:p14="http://schemas.microsoft.com/office/powerpoint/2010/main" val="822048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 flags: school age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3810000"/>
          </a:xfrm>
        </p:spPr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z="3600" smtClean="0"/>
              <a:t>School failure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3600" smtClean="0"/>
              <a:t>Lack of friends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3600" smtClean="0"/>
              <a:t>Social isolation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3600" smtClean="0"/>
              <a:t>Aggressive behavior: fights, fire setting, animal abuse</a:t>
            </a:r>
          </a:p>
        </p:txBody>
      </p:sp>
    </p:spTree>
    <p:extLst>
      <p:ext uri="{BB962C8B-B14F-4D97-AF65-F5344CB8AC3E}">
        <p14:creationId xmlns:p14="http://schemas.microsoft.com/office/powerpoint/2010/main" val="42470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i="1" smtClean="0"/>
              <a:t> </a:t>
            </a:r>
            <a:r>
              <a:rPr lang="en-US" smtClean="0"/>
              <a:t>Normal school-age child: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hangingPunct="1">
              <a:buFont typeface="Wingdings" pitchFamily="1" charset="2"/>
              <a:buChar char="q"/>
              <a:defRPr/>
            </a:pPr>
            <a:r>
              <a:rPr lang="en-US" sz="4400" dirty="0" smtClean="0"/>
              <a:t> School-age period is between the age of 6 to 12 years. The child's growth </a:t>
            </a:r>
            <a:r>
              <a:rPr lang="en-US" sz="4400" dirty="0" smtClean="0"/>
              <a:t>and development </a:t>
            </a:r>
            <a:r>
              <a:rPr lang="en-US" sz="4400" dirty="0" smtClean="0"/>
              <a:t>is </a:t>
            </a:r>
            <a:r>
              <a:rPr lang="en-US" sz="4000" b="1" dirty="0" smtClean="0"/>
              <a:t>characterized by gradual growth.</a:t>
            </a:r>
          </a:p>
        </p:txBody>
      </p:sp>
    </p:spTree>
    <p:extLst>
      <p:ext uri="{BB962C8B-B14F-4D97-AF65-F5344CB8AC3E}">
        <p14:creationId xmlns:p14="http://schemas.microsoft.com/office/powerpoint/2010/main" val="44280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Physical growth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 typeface="Agency FB" pitchFamily="34" charset="0"/>
              <a:buNone/>
              <a:defRPr/>
            </a:pPr>
            <a:endParaRPr lang="en-US" sz="2400" b="1" smtClean="0"/>
          </a:p>
          <a:p>
            <a:pPr algn="l" rtl="0" eaLnBrk="1" hangingPunct="1">
              <a:lnSpc>
                <a:spcPct val="90000"/>
              </a:lnSpc>
              <a:buFont typeface="Agency FB" pitchFamily="34" charset="0"/>
              <a:buNone/>
              <a:defRPr/>
            </a:pPr>
            <a:r>
              <a:rPr lang="en-US" sz="2400" b="1" smtClean="0"/>
              <a:t>	</a:t>
            </a:r>
            <a:r>
              <a:rPr lang="en-US" sz="3600" b="1" smtClean="0"/>
              <a:t>Weight:</a:t>
            </a:r>
            <a:endParaRPr lang="en-US" sz="3600" smtClean="0"/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3600" smtClean="0"/>
              <a:t>School</a:t>
            </a:r>
            <a:r>
              <a:rPr lang="en-US" sz="3600" smtClean="0">
                <a:latin typeface="Agency FB"/>
              </a:rPr>
              <a:t>–</a:t>
            </a:r>
            <a:r>
              <a:rPr lang="en-US" sz="3600" smtClean="0"/>
              <a:t>age child gains about </a:t>
            </a:r>
            <a:r>
              <a:rPr lang="en-US" sz="3600" b="1" smtClean="0"/>
              <a:t>3.8kg/year.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3600" smtClean="0"/>
              <a:t>Boys tend to gain slightly more weight through </a:t>
            </a:r>
            <a:r>
              <a:rPr lang="en-US" sz="3600" b="1" smtClean="0"/>
              <a:t>12 years.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3600" b="1" smtClean="0"/>
              <a:t>Weight Formula for 7 - 12 yrs  </a:t>
            </a:r>
          </a:p>
          <a:p>
            <a:pPr algn="l" rtl="0" eaLnBrk="1" hangingPunct="1">
              <a:lnSpc>
                <a:spcPct val="90000"/>
              </a:lnSpc>
              <a:buFont typeface="Agency FB" pitchFamily="34" charset="0"/>
              <a:buNone/>
              <a:defRPr/>
            </a:pPr>
            <a:r>
              <a:rPr lang="en-US" sz="2400" smtClean="0"/>
              <a:t>                                 </a:t>
            </a:r>
            <a:r>
              <a:rPr lang="en-US" sz="3600" smtClean="0"/>
              <a:t>= </a:t>
            </a:r>
            <a:r>
              <a:rPr lang="en-US" sz="3600" u="sng" smtClean="0"/>
              <a:t>(age in yrs x 7 )</a:t>
            </a:r>
            <a:r>
              <a:rPr lang="en-US" sz="3600" u="sng" smtClean="0">
                <a:latin typeface="Agency FB"/>
              </a:rPr>
              <a:t>–</a:t>
            </a:r>
            <a:r>
              <a:rPr lang="en-US" sz="3600" u="sng" smtClean="0"/>
              <a:t> 5</a:t>
            </a:r>
          </a:p>
          <a:p>
            <a:pPr algn="l" rtl="0" eaLnBrk="1" hangingPunct="1">
              <a:lnSpc>
                <a:spcPct val="90000"/>
              </a:lnSpc>
              <a:buFont typeface="Agency FB" pitchFamily="34" charset="0"/>
              <a:buNone/>
              <a:defRPr/>
            </a:pPr>
            <a:r>
              <a:rPr lang="en-US" sz="3600" smtClean="0"/>
              <a:t>                                                2</a:t>
            </a:r>
          </a:p>
        </p:txBody>
      </p:sp>
    </p:spTree>
    <p:extLst>
      <p:ext uri="{BB962C8B-B14F-4D97-AF65-F5344CB8AC3E}">
        <p14:creationId xmlns:p14="http://schemas.microsoft.com/office/powerpoint/2010/main" val="13794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90000"/>
              </a:lnSpc>
              <a:buFont typeface="Agency FB" pitchFamily="34" charset="0"/>
              <a:buNone/>
              <a:defRPr/>
            </a:pPr>
            <a:r>
              <a:rPr lang="en-US" sz="3600" b="1" smtClean="0"/>
              <a:t>Height:</a:t>
            </a:r>
            <a:endParaRPr lang="en-US" sz="3600" smtClean="0"/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3600" smtClean="0"/>
              <a:t>The child gains about 5cm/year.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3600" smtClean="0"/>
              <a:t>Body proportion during this period: Both boys and girls </a:t>
            </a:r>
            <a:r>
              <a:rPr lang="en-US" sz="3600" b="1" smtClean="0"/>
              <a:t>are long-legged</a:t>
            </a:r>
            <a:r>
              <a:rPr lang="en-US" sz="3600" smtClean="0"/>
              <a:t>.</a:t>
            </a:r>
            <a:endParaRPr lang="en-US" sz="3600" b="1" smtClean="0"/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smtClean="0"/>
              <a:t>Dentition:</a:t>
            </a:r>
            <a:endParaRPr lang="en-US" sz="3600" smtClean="0"/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3600" b="1" smtClean="0"/>
              <a:t>Permanent teeth</a:t>
            </a:r>
            <a:r>
              <a:rPr lang="en-US" sz="3600" smtClean="0"/>
              <a:t> erupt during school-age period, </a:t>
            </a:r>
            <a:r>
              <a:rPr lang="en-US" sz="3600" b="1" smtClean="0"/>
              <a:t>starting from 6 years</a:t>
            </a:r>
            <a:r>
              <a:rPr lang="en-US" sz="3600" smtClean="0"/>
              <a:t>, usually in the same order in which primary teeth are lost.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3600" smtClean="0"/>
              <a:t>The child acquires permanent molars, medial and lateral incisors.</a:t>
            </a:r>
          </a:p>
        </p:txBody>
      </p:sp>
    </p:spTree>
    <p:extLst>
      <p:ext uri="{BB962C8B-B14F-4D97-AF65-F5344CB8AC3E}">
        <p14:creationId xmlns:p14="http://schemas.microsoft.com/office/powerpoint/2010/main" val="260030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0" smtClean="0"/>
              <a:t>Physiological growth: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 eaLnBrk="1" hangingPunct="1">
              <a:buFontTx/>
              <a:buChar char="•"/>
              <a:defRPr/>
            </a:pPr>
            <a:r>
              <a:rPr lang="en-US" sz="4400" b="1" smtClean="0"/>
              <a:t>Pulse: </a:t>
            </a:r>
            <a:r>
              <a:rPr lang="en-US" sz="4400" smtClean="0"/>
              <a:t>90</a:t>
            </a:r>
            <a:r>
              <a:rPr lang="en-US" sz="4400" u="sng" smtClean="0"/>
              <a:t>+</a:t>
            </a:r>
            <a:r>
              <a:rPr lang="en-US" sz="4400" smtClean="0"/>
              <a:t>15 beats/min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4400" smtClean="0"/>
              <a:t>   (75 to 105).</a:t>
            </a:r>
            <a:endParaRPr lang="en-US" sz="4400" b="1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z="4400" b="1" smtClean="0"/>
              <a:t>Respiration: </a:t>
            </a:r>
            <a:r>
              <a:rPr lang="en-US" sz="4400" smtClean="0"/>
              <a:t>21</a:t>
            </a:r>
            <a:r>
              <a:rPr lang="en-US" sz="4400" u="sng" smtClean="0"/>
              <a:t>+</a:t>
            </a:r>
            <a:r>
              <a:rPr lang="en-US" sz="4400" smtClean="0"/>
              <a:t>3C/min 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4400" smtClean="0"/>
              <a:t>    (18</a:t>
            </a:r>
            <a:r>
              <a:rPr lang="en-US" sz="4400" smtClean="0">
                <a:latin typeface="Agency FB"/>
              </a:rPr>
              <a:t>–</a:t>
            </a:r>
            <a:r>
              <a:rPr lang="en-US" sz="4400" smtClean="0"/>
              <a:t>24).</a:t>
            </a:r>
            <a:endParaRPr lang="en-US" sz="4400" b="1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z="4400" b="1" smtClean="0"/>
              <a:t>Blood Pressure: </a:t>
            </a:r>
            <a:r>
              <a:rPr lang="en-US" sz="4400" smtClean="0"/>
              <a:t>100/60</a:t>
            </a:r>
            <a:r>
              <a:rPr lang="en-US" sz="4400" u="sng" smtClean="0"/>
              <a:t>+</a:t>
            </a:r>
            <a:r>
              <a:rPr lang="en-US" sz="4400" smtClean="0"/>
              <a:t>16/10.</a:t>
            </a:r>
          </a:p>
        </p:txBody>
      </p:sp>
    </p:spTree>
    <p:extLst>
      <p:ext uri="{BB962C8B-B14F-4D97-AF65-F5344CB8AC3E}">
        <p14:creationId xmlns:p14="http://schemas.microsoft.com/office/powerpoint/2010/main" val="143256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School Years: fine motor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/>
              <a:t>Writing skills improve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/>
              <a:t>Fine motor is refined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/>
              <a:t>Fine motor with more focus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smtClean="0"/>
              <a:t>Building:  models </a:t>
            </a:r>
            <a:r>
              <a:rPr lang="en-US" sz="2400" smtClean="0">
                <a:latin typeface="Agency FB"/>
              </a:rPr>
              <a:t>–</a:t>
            </a:r>
            <a:r>
              <a:rPr lang="en-US" sz="2400" smtClean="0"/>
              <a:t> logos 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smtClean="0"/>
              <a:t>Sewing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smtClean="0"/>
              <a:t>Musical instrument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smtClean="0"/>
              <a:t>Painting 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smtClean="0"/>
              <a:t>Typing skills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smtClean="0"/>
              <a:t>Technology: computers</a:t>
            </a:r>
          </a:p>
          <a:p>
            <a:pPr lvl="1" algn="l" rtl="0" eaLnBrk="1" hangingPunct="1">
              <a:lnSpc>
                <a:spcPct val="90000"/>
              </a:lnSpc>
              <a:buFont typeface="Agency FB" pitchFamily="34" charset="0"/>
              <a:buNone/>
              <a:defRPr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1151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Motor development 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/>
              <a:t>  </a:t>
            </a:r>
            <a:r>
              <a:rPr lang="en-US" sz="3600" b="1" smtClean="0"/>
              <a:t>At 6</a:t>
            </a:r>
            <a:r>
              <a:rPr lang="en-US" sz="3600" b="1" smtClean="0">
                <a:latin typeface="Agency FB"/>
              </a:rPr>
              <a:t>–</a:t>
            </a:r>
            <a:r>
              <a:rPr lang="en-US" sz="3600" b="1" smtClean="0"/>
              <a:t>8 years, </a:t>
            </a:r>
            <a:r>
              <a:rPr lang="en-US" sz="3600" smtClean="0"/>
              <a:t>the school</a:t>
            </a:r>
            <a:r>
              <a:rPr lang="en-US" sz="3600" smtClean="0">
                <a:latin typeface="Agency FB"/>
              </a:rPr>
              <a:t>–</a:t>
            </a:r>
            <a:r>
              <a:rPr lang="en-US" sz="3600" smtClean="0"/>
              <a:t>age child: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4000" smtClean="0"/>
              <a:t>Rides </a:t>
            </a:r>
            <a:r>
              <a:rPr lang="en-US" sz="4000" b="1" smtClean="0"/>
              <a:t>a bicycle</a:t>
            </a:r>
            <a:r>
              <a:rPr lang="en-US" sz="4000" smtClean="0"/>
              <a:t>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4000" smtClean="0"/>
              <a:t>Runs Jumps, climbs and hops.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4000" smtClean="0"/>
              <a:t>Has improved eye-hand coordination.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4000" smtClean="0"/>
              <a:t>Prints word and </a:t>
            </a:r>
            <a:r>
              <a:rPr lang="en-US" sz="4000" b="1" smtClean="0"/>
              <a:t>learn cursive writing</a:t>
            </a:r>
            <a:r>
              <a:rPr lang="en-US" sz="4000" smtClean="0"/>
              <a:t>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4000" smtClean="0"/>
              <a:t>Can brush and comb hair.</a:t>
            </a:r>
          </a:p>
        </p:txBody>
      </p:sp>
    </p:spTree>
    <p:extLst>
      <p:ext uri="{BB962C8B-B14F-4D97-AF65-F5344CB8AC3E}">
        <p14:creationId xmlns:p14="http://schemas.microsoft.com/office/powerpoint/2010/main" val="243978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b="1" smtClean="0"/>
              <a:t>   At 8</a:t>
            </a:r>
            <a:r>
              <a:rPr lang="en-US" b="1" smtClean="0">
                <a:latin typeface="Agency FB"/>
              </a:rPr>
              <a:t>–</a:t>
            </a:r>
            <a:r>
              <a:rPr lang="en-US" b="1" smtClean="0"/>
              <a:t>10 years, </a:t>
            </a:r>
            <a:r>
              <a:rPr lang="en-US" smtClean="0"/>
              <a:t>the school</a:t>
            </a:r>
            <a:r>
              <a:rPr lang="en-US" smtClean="0">
                <a:latin typeface="Agency FB"/>
              </a:rPr>
              <a:t>–</a:t>
            </a:r>
            <a:r>
              <a:rPr lang="en-US" smtClean="0"/>
              <a:t>age child: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Throws balls skillfully.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Uses to participate in organized sports.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Uses both hands independently.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Handles eating utensils (spoon, fork, knife) skillfully.</a:t>
            </a:r>
            <a:endParaRPr lang="en-US" b="1" smtClean="0"/>
          </a:p>
          <a:p>
            <a:pPr algn="l" rtl="0" eaLnBrk="1" hangingPunct="1">
              <a:buFontTx/>
              <a:buNone/>
              <a:defRPr/>
            </a:pPr>
            <a:r>
              <a:rPr lang="en-US" b="1" smtClean="0"/>
              <a:t>  At 10</a:t>
            </a:r>
            <a:r>
              <a:rPr lang="en-US" b="1" smtClean="0">
                <a:latin typeface="Agency FB"/>
              </a:rPr>
              <a:t>–</a:t>
            </a:r>
            <a:r>
              <a:rPr lang="en-US" b="1" smtClean="0"/>
              <a:t>12 years, </a:t>
            </a:r>
            <a:r>
              <a:rPr lang="en-US" smtClean="0"/>
              <a:t>the school</a:t>
            </a:r>
            <a:r>
              <a:rPr lang="en-US" smtClean="0">
                <a:latin typeface="Agency FB"/>
              </a:rPr>
              <a:t>–</a:t>
            </a:r>
            <a:r>
              <a:rPr lang="en-US" smtClean="0"/>
              <a:t>age child: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Enjoy all physical activities.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Continues to improve his motor coordination.</a:t>
            </a:r>
          </a:p>
        </p:txBody>
      </p:sp>
    </p:spTree>
    <p:extLst>
      <p:ext uri="{BB962C8B-B14F-4D97-AF65-F5344CB8AC3E}">
        <p14:creationId xmlns:p14="http://schemas.microsoft.com/office/powerpoint/2010/main" val="8873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School Age: gross motor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z="4400" smtClean="0"/>
              <a:t>8 to 10 years: </a:t>
            </a:r>
            <a:r>
              <a:rPr lang="en-US" sz="4400" b="1" smtClean="0"/>
              <a:t>team sports</a:t>
            </a:r>
          </a:p>
          <a:p>
            <a:pPr algn="l" rtl="0" eaLnBrk="1" hangingPunct="1">
              <a:buFontTx/>
              <a:buChar char="•"/>
              <a:defRPr/>
            </a:pPr>
            <a:endParaRPr lang="en-US" sz="4400" b="1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z="4400" smtClean="0"/>
              <a:t>Age ten: </a:t>
            </a:r>
            <a:r>
              <a:rPr lang="en-US" sz="4400" b="1" smtClean="0"/>
              <a:t>match sport</a:t>
            </a:r>
            <a:r>
              <a:rPr lang="en-US" sz="4400" smtClean="0"/>
              <a:t> to the physical and emotional development </a:t>
            </a:r>
          </a:p>
        </p:txBody>
      </p:sp>
    </p:spTree>
    <p:extLst>
      <p:ext uri="{BB962C8B-B14F-4D97-AF65-F5344CB8AC3E}">
        <p14:creationId xmlns:p14="http://schemas.microsoft.com/office/powerpoint/2010/main" val="321046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502</Words>
  <Application>Microsoft Office PowerPoint</Application>
  <PresentationFormat>عرض على الشاشة (3:4)‏</PresentationFormat>
  <Paragraphs>84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أوستن</vt:lpstr>
      <vt:lpstr>School age growth and development </vt:lpstr>
      <vt:lpstr> Normal school-age child:</vt:lpstr>
      <vt:lpstr>Physical growth</vt:lpstr>
      <vt:lpstr>عرض تقديمي في PowerPoint</vt:lpstr>
      <vt:lpstr>Physiological growth:</vt:lpstr>
      <vt:lpstr>School Years: fine motor</vt:lpstr>
      <vt:lpstr>Motor development </vt:lpstr>
      <vt:lpstr>عرض تقديمي في PowerPoint</vt:lpstr>
      <vt:lpstr>School Age: gross motor</vt:lpstr>
      <vt:lpstr>School performance</vt:lpstr>
      <vt:lpstr>School Age: cognitive development</vt:lpstr>
      <vt:lpstr>Emotional development</vt:lpstr>
      <vt:lpstr>Social development</vt:lpstr>
      <vt:lpstr>Red flags: school 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age growth and development </dc:title>
  <dc:creator>amira</dc:creator>
  <cp:lastModifiedBy>amira</cp:lastModifiedBy>
  <cp:revision>2</cp:revision>
  <cp:lastPrinted>2012-11-07T12:55:03Z</cp:lastPrinted>
  <dcterms:created xsi:type="dcterms:W3CDTF">2012-11-07T12:46:44Z</dcterms:created>
  <dcterms:modified xsi:type="dcterms:W3CDTF">2012-11-14T04:22:39Z</dcterms:modified>
</cp:coreProperties>
</file>