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9"/>
  </p:notesMasterIdLst>
  <p:sldIdLst>
    <p:sldId id="256" r:id="rId2"/>
    <p:sldId id="257" r:id="rId3"/>
    <p:sldId id="290" r:id="rId4"/>
    <p:sldId id="291" r:id="rId5"/>
    <p:sldId id="292" r:id="rId6"/>
    <p:sldId id="259" r:id="rId7"/>
    <p:sldId id="260" r:id="rId8"/>
    <p:sldId id="293" r:id="rId9"/>
    <p:sldId id="261" r:id="rId10"/>
    <p:sldId id="263" r:id="rId11"/>
    <p:sldId id="264" r:id="rId12"/>
    <p:sldId id="288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94" r:id="rId21"/>
    <p:sldId id="272" r:id="rId22"/>
    <p:sldId id="273" r:id="rId23"/>
    <p:sldId id="295" r:id="rId24"/>
    <p:sldId id="274" r:id="rId25"/>
    <p:sldId id="275" r:id="rId26"/>
    <p:sldId id="277" r:id="rId27"/>
    <p:sldId id="278" r:id="rId28"/>
    <p:sldId id="296" r:id="rId29"/>
    <p:sldId id="280" r:id="rId30"/>
    <p:sldId id="289" r:id="rId31"/>
    <p:sldId id="281" r:id="rId32"/>
    <p:sldId id="282" r:id="rId33"/>
    <p:sldId id="283" r:id="rId34"/>
    <p:sldId id="284" r:id="rId35"/>
    <p:sldId id="285" r:id="rId36"/>
    <p:sldId id="286" r:id="rId37"/>
    <p:sldId id="287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278C86-DF23-4C20-9C65-C2B901CFC52F}" type="datetimeFigureOut">
              <a:rPr lang="en-US" smtClean="0"/>
              <a:t>3/20/2012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9223A4-A9C5-4431-AFA5-C24C93B1E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772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4ABE2A-57DC-487C-BECD-43BF5F263DB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313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00066-8B81-46E1-976E-034AEBD2E669}" type="datetimeFigureOut">
              <a:rPr lang="en-US" smtClean="0"/>
              <a:t>3/20/2012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7DA339A-2AAC-4B27-A91C-6BAC5C91B45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00066-8B81-46E1-976E-034AEBD2E669}" type="datetimeFigureOut">
              <a:rPr lang="en-US" smtClean="0"/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A339A-2AAC-4B27-A91C-6BAC5C91B4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00066-8B81-46E1-976E-034AEBD2E669}" type="datetimeFigureOut">
              <a:rPr lang="en-US" smtClean="0"/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A339A-2AAC-4B27-A91C-6BAC5C91B4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00066-8B81-46E1-976E-034AEBD2E669}" type="datetimeFigureOut">
              <a:rPr lang="en-US" smtClean="0"/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A339A-2AAC-4B27-A91C-6BAC5C91B45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00066-8B81-46E1-976E-034AEBD2E669}" type="datetimeFigureOut">
              <a:rPr lang="en-US" smtClean="0"/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7DA339A-2AAC-4B27-A91C-6BAC5C91B45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00066-8B81-46E1-976E-034AEBD2E669}" type="datetimeFigureOut">
              <a:rPr lang="en-US" smtClean="0"/>
              <a:t>3/20/2012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A339A-2AAC-4B27-A91C-6BAC5C91B45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00066-8B81-46E1-976E-034AEBD2E669}" type="datetimeFigureOut">
              <a:rPr lang="en-US" smtClean="0"/>
              <a:t>3/20/2012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A339A-2AAC-4B27-A91C-6BAC5C91B45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00066-8B81-46E1-976E-034AEBD2E669}" type="datetimeFigureOut">
              <a:rPr lang="en-US" smtClean="0"/>
              <a:t>3/20/2012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A339A-2AAC-4B27-A91C-6BAC5C91B4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00066-8B81-46E1-976E-034AEBD2E669}" type="datetimeFigureOut">
              <a:rPr lang="en-US" smtClean="0"/>
              <a:t>3/20/2012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A339A-2AAC-4B27-A91C-6BAC5C91B4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00066-8B81-46E1-976E-034AEBD2E669}" type="datetimeFigureOut">
              <a:rPr lang="en-US" smtClean="0"/>
              <a:t>3/20/2012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A339A-2AAC-4B27-A91C-6BAC5C91B45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00066-8B81-46E1-976E-034AEBD2E669}" type="datetimeFigureOut">
              <a:rPr lang="en-US" smtClean="0"/>
              <a:t>3/20/2012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7DA339A-2AAC-4B27-A91C-6BAC5C91B45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500066-8B81-46E1-976E-034AEBD2E669}" type="datetimeFigureOut">
              <a:rPr lang="en-US" smtClean="0"/>
              <a:t>3/20/2012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7DA339A-2AAC-4B27-A91C-6BAC5C91B45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PREPARED BY</a:t>
            </a:r>
          </a:p>
          <a:p>
            <a:r>
              <a:rPr lang="en-US" dirty="0" smtClean="0"/>
              <a:t>Dr. </a:t>
            </a:r>
            <a:r>
              <a:rPr lang="en-US" dirty="0" err="1" smtClean="0"/>
              <a:t>Rasha</a:t>
            </a:r>
            <a:r>
              <a:rPr lang="en-US" dirty="0" smtClean="0"/>
              <a:t> M. El-</a:t>
            </a:r>
            <a:r>
              <a:rPr lang="en-US" dirty="0" err="1" smtClean="0"/>
              <a:t>Sawi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1"/>
            <a:r>
              <a:rPr lang="en-US" b="1" dirty="0"/>
              <a:t>The Respiratory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9370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76200"/>
            <a:ext cx="8991600" cy="6705600"/>
          </a:xfrm>
        </p:spPr>
        <p:txBody>
          <a:bodyPr>
            <a:noAutofit/>
          </a:bodyPr>
          <a:lstStyle/>
          <a:p>
            <a:pPr marL="0" lvl="0" indent="0" algn="just">
              <a:buNone/>
            </a:pPr>
            <a:r>
              <a:rPr lang="en-US" sz="3200" b="1" dirty="0" smtClean="0"/>
              <a:t>Conditions </a:t>
            </a:r>
            <a:r>
              <a:rPr lang="en-US" sz="3200" b="1" dirty="0"/>
              <a:t>of Disease or Injury</a:t>
            </a:r>
            <a:endParaRPr lang="en-US" sz="3200" dirty="0"/>
          </a:p>
          <a:p>
            <a:pPr algn="just"/>
            <a:r>
              <a:rPr lang="en-US" sz="3200" b="1" dirty="0"/>
              <a:t>Upper Respiratory Tract Infections (URTI)</a:t>
            </a:r>
            <a:endParaRPr lang="en-US" sz="3200" dirty="0"/>
          </a:p>
          <a:p>
            <a:pPr algn="just"/>
            <a:r>
              <a:rPr lang="en-US" sz="3200" dirty="0"/>
              <a:t>Infections caused by any microorganism of the </a:t>
            </a:r>
            <a:r>
              <a:rPr lang="en-US" sz="3200" dirty="0" err="1" smtClean="0"/>
              <a:t>nongas</a:t>
            </a:r>
            <a:r>
              <a:rPr lang="en-US" sz="3200" dirty="0" smtClean="0"/>
              <a:t>-exchanging </a:t>
            </a:r>
            <a:r>
              <a:rPr lang="en-US" sz="3200" dirty="0"/>
              <a:t>upper structures (the nasal passages, the pharynx, and the larynx). </a:t>
            </a:r>
            <a:endParaRPr lang="en-US" sz="3200" dirty="0" smtClean="0"/>
          </a:p>
          <a:p>
            <a:pPr algn="just"/>
            <a:r>
              <a:rPr lang="en-US" sz="3200" dirty="0" smtClean="0"/>
              <a:t>It </a:t>
            </a:r>
            <a:r>
              <a:rPr lang="en-US" sz="3200" dirty="0"/>
              <a:t>includes the common cold, pharyngitis or sore throat, laryngitis, and uncomplicated influenza. usually caused by viruses, although bacteria may also be involved either initially or secondary to a viral infection. </a:t>
            </a:r>
            <a:endParaRPr lang="en-US" sz="3200" dirty="0" smtClean="0"/>
          </a:p>
          <a:p>
            <a:pPr algn="just"/>
            <a:r>
              <a:rPr lang="en-US" sz="3200" dirty="0" smtClean="0"/>
              <a:t>The </a:t>
            </a:r>
            <a:r>
              <a:rPr lang="en-US" sz="3200" dirty="0"/>
              <a:t>inflammatory reaction leads to increased mucus production</a:t>
            </a:r>
          </a:p>
          <a:p>
            <a:pPr algn="just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73659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228600"/>
            <a:ext cx="8763000" cy="6477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b="1" i="1" dirty="0"/>
              <a:t>Effects of Cigarette Smoking on Respiratory Defenses</a:t>
            </a:r>
            <a:endParaRPr lang="en-US" sz="2800" dirty="0"/>
          </a:p>
          <a:p>
            <a:pPr lvl="0" algn="just"/>
            <a:r>
              <a:rPr lang="en-US" sz="2800" dirty="0"/>
              <a:t>Stimulate mucus </a:t>
            </a:r>
            <a:r>
              <a:rPr lang="en-US" sz="2800" dirty="0" smtClean="0"/>
              <a:t>production		-Paralyze </a:t>
            </a:r>
            <a:r>
              <a:rPr lang="en-US" sz="2800" dirty="0"/>
              <a:t>the cilia.</a:t>
            </a:r>
          </a:p>
          <a:p>
            <a:pPr lvl="0" algn="just"/>
            <a:r>
              <a:rPr lang="en-US" sz="2800" dirty="0"/>
              <a:t>increasing the risk of microbial growth.</a:t>
            </a:r>
          </a:p>
          <a:p>
            <a:pPr marL="0" indent="0" algn="just">
              <a:buNone/>
            </a:pPr>
            <a:r>
              <a:rPr lang="en-US" sz="2800" b="1" i="1" dirty="0"/>
              <a:t>Clinical Manifestation</a:t>
            </a:r>
            <a:endParaRPr lang="en-US" sz="2800" b="1" dirty="0"/>
          </a:p>
          <a:p>
            <a:pPr algn="just"/>
            <a:r>
              <a:rPr lang="en-US" sz="2800" dirty="0"/>
              <a:t>Cough                     </a:t>
            </a:r>
            <a:r>
              <a:rPr lang="en-US" sz="2800" dirty="0" smtClean="0"/>
              <a:t>                  - </a:t>
            </a:r>
            <a:r>
              <a:rPr lang="en-US" sz="2800" dirty="0"/>
              <a:t>Sneezing and nasal congestion          </a:t>
            </a:r>
          </a:p>
          <a:p>
            <a:pPr algn="just"/>
            <a:r>
              <a:rPr lang="en-US" sz="2800" dirty="0" smtClean="0"/>
              <a:t>Mucus </a:t>
            </a:r>
            <a:r>
              <a:rPr lang="en-US" sz="2800" dirty="0"/>
              <a:t>production                    </a:t>
            </a:r>
            <a:r>
              <a:rPr lang="en-US" sz="2800" dirty="0" smtClean="0"/>
              <a:t>- </a:t>
            </a:r>
            <a:r>
              <a:rPr lang="en-US" sz="2800" dirty="0"/>
              <a:t>Headache                </a:t>
            </a:r>
          </a:p>
          <a:p>
            <a:pPr algn="just"/>
            <a:r>
              <a:rPr lang="en-US" sz="2800" dirty="0" smtClean="0"/>
              <a:t>Low-grade </a:t>
            </a:r>
            <a:r>
              <a:rPr lang="en-US" sz="2800" dirty="0"/>
              <a:t>fever                        </a:t>
            </a:r>
            <a:r>
              <a:rPr lang="en-US" sz="2800" dirty="0" smtClean="0"/>
              <a:t>- </a:t>
            </a:r>
            <a:r>
              <a:rPr lang="en-US" sz="2800" dirty="0"/>
              <a:t>Malaise (physical discomfort)</a:t>
            </a:r>
          </a:p>
          <a:p>
            <a:pPr marL="0" indent="0" algn="just">
              <a:buNone/>
            </a:pPr>
            <a:r>
              <a:rPr lang="en-US" sz="2800" b="1" i="1" dirty="0" smtClean="0"/>
              <a:t>Diagnostic </a:t>
            </a:r>
            <a:r>
              <a:rPr lang="en-US" sz="2800" b="1" i="1" dirty="0"/>
              <a:t>Tools</a:t>
            </a:r>
            <a:endParaRPr lang="en-US" sz="2800" b="1" dirty="0"/>
          </a:p>
          <a:p>
            <a:pPr algn="just"/>
            <a:r>
              <a:rPr lang="en-US" sz="2800" dirty="0"/>
              <a:t>      A good history and physical  examination will assist diagnosis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057361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228600"/>
            <a:ext cx="8991600" cy="66294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i="1" dirty="0" smtClean="0"/>
              <a:t>Complications</a:t>
            </a:r>
            <a:endParaRPr lang="en-US" sz="2800" dirty="0" smtClean="0"/>
          </a:p>
          <a:p>
            <a:pPr algn="just"/>
            <a:r>
              <a:rPr lang="en-US" sz="2800" dirty="0" smtClean="0"/>
              <a:t>Sinusitis </a:t>
            </a:r>
            <a:r>
              <a:rPr lang="en-US" sz="2800" dirty="0"/>
              <a:t>and acute otitis media may develop.</a:t>
            </a:r>
          </a:p>
          <a:p>
            <a:pPr algn="just"/>
            <a:r>
              <a:rPr lang="en-US" sz="2800" dirty="0" smtClean="0"/>
              <a:t>Lower </a:t>
            </a:r>
            <a:r>
              <a:rPr lang="en-US" sz="2800" dirty="0"/>
              <a:t>respiratory tract infections, including pneumonia and bronchitis.</a:t>
            </a:r>
          </a:p>
          <a:p>
            <a:pPr marL="0" indent="0" algn="just">
              <a:buNone/>
            </a:pPr>
            <a:r>
              <a:rPr lang="en-US" sz="2800" i="1" dirty="0" smtClean="0"/>
              <a:t>Treatment</a:t>
            </a:r>
            <a:endParaRPr lang="en-US" sz="2800" dirty="0"/>
          </a:p>
          <a:p>
            <a:pPr algn="just"/>
            <a:r>
              <a:rPr lang="en-US" sz="2800" dirty="0"/>
              <a:t> </a:t>
            </a:r>
            <a:r>
              <a:rPr lang="en-US" sz="2800" dirty="0" smtClean="0"/>
              <a:t>Rest </a:t>
            </a:r>
            <a:r>
              <a:rPr lang="en-US" sz="2800" dirty="0"/>
              <a:t>to reduce the body's metabolic demands.</a:t>
            </a:r>
          </a:p>
          <a:p>
            <a:pPr algn="just"/>
            <a:r>
              <a:rPr lang="en-US" sz="2800" dirty="0" smtClean="0"/>
              <a:t>Extra </a:t>
            </a:r>
            <a:r>
              <a:rPr lang="en-US" sz="2800" dirty="0"/>
              <a:t>hydration helps liquefy the thick mucus, making it easier to move it out .</a:t>
            </a:r>
          </a:p>
          <a:p>
            <a:pPr algn="just"/>
            <a:r>
              <a:rPr lang="en-US" sz="2800" dirty="0" smtClean="0"/>
              <a:t>Decongestants</a:t>
            </a:r>
            <a:r>
              <a:rPr lang="en-US" sz="2800" dirty="0"/>
              <a:t>, antihistamines, and cough suppressants may provide some symptom relief.</a:t>
            </a:r>
          </a:p>
          <a:p>
            <a:pPr algn="just"/>
            <a:r>
              <a:rPr lang="en-US" sz="2800" dirty="0"/>
              <a:t>  </a:t>
            </a:r>
            <a:r>
              <a:rPr lang="en-US" sz="2800" dirty="0" smtClean="0"/>
              <a:t>Antibiotics </a:t>
            </a:r>
            <a:r>
              <a:rPr lang="en-US" sz="2800" dirty="0"/>
              <a:t>are required if the infection is bacterial ( initially or secondary)</a:t>
            </a:r>
          </a:p>
        </p:txBody>
      </p:sp>
    </p:spTree>
    <p:extLst>
      <p:ext uri="{BB962C8B-B14F-4D97-AF65-F5344CB8AC3E}">
        <p14:creationId xmlns:p14="http://schemas.microsoft.com/office/powerpoint/2010/main" val="21125836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0"/>
            <a:ext cx="8915400" cy="67818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b="1" dirty="0" smtClean="0"/>
              <a:t>Pneumonia</a:t>
            </a:r>
            <a:endParaRPr lang="en-US" dirty="0"/>
          </a:p>
          <a:p>
            <a:pPr algn="just"/>
            <a:r>
              <a:rPr lang="en-US" dirty="0"/>
              <a:t>Pneumonia, an acute infection of the lung </a:t>
            </a:r>
            <a:r>
              <a:rPr lang="en-US" dirty="0" smtClean="0"/>
              <a:t>tissue, </a:t>
            </a:r>
            <a:r>
              <a:rPr lang="en-US" dirty="0"/>
              <a:t>bacterial in origin, occurring as a primary condition or secondary to a previous viral infection. </a:t>
            </a:r>
            <a:endParaRPr lang="en-US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/>
              <a:t>most common cause is Streptococcus </a:t>
            </a:r>
            <a:r>
              <a:rPr lang="en-US" dirty="0" err="1"/>
              <a:t>pneumoniae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i="1" dirty="0"/>
              <a:t>Clinical Manifestations</a:t>
            </a:r>
            <a:endParaRPr lang="en-US" dirty="0"/>
          </a:p>
          <a:p>
            <a:pPr lvl="0" algn="just"/>
            <a:r>
              <a:rPr lang="en-US" dirty="0"/>
              <a:t>Significantly increased respiratory rate.</a:t>
            </a:r>
          </a:p>
          <a:p>
            <a:pPr lvl="0" algn="just"/>
            <a:r>
              <a:rPr lang="en-US" dirty="0"/>
              <a:t>Fever and chills and a cough that is often productive, purulent, and present throughout the day; infants may grunt in an attempt to improve airflow.</a:t>
            </a:r>
          </a:p>
          <a:p>
            <a:pPr lvl="0" algn="just"/>
            <a:r>
              <a:rPr lang="en-US" dirty="0"/>
              <a:t>Chest pain as a result of pleural irritation.</a:t>
            </a:r>
          </a:p>
          <a:p>
            <a:pPr lvl="0" algn="just"/>
            <a:r>
              <a:rPr lang="en-US" b="1" dirty="0">
                <a:solidFill>
                  <a:srgbClr val="FF0000"/>
                </a:solidFill>
              </a:rPr>
              <a:t>Sputum </a:t>
            </a:r>
            <a:r>
              <a:rPr lang="en-US" dirty="0"/>
              <a:t>that is rust colored (for Streptococcus </a:t>
            </a:r>
            <a:r>
              <a:rPr lang="en-US" dirty="0" err="1"/>
              <a:t>pneumoniae</a:t>
            </a:r>
            <a:r>
              <a:rPr lang="en-US" dirty="0"/>
              <a:t>), pink (for Staphylococcus </a:t>
            </a:r>
            <a:r>
              <a:rPr lang="en-US" dirty="0" err="1"/>
              <a:t>aureus</a:t>
            </a:r>
            <a:r>
              <a:rPr lang="en-US" dirty="0"/>
              <a:t>), or greenish with a particular odor (for Pseudomonas </a:t>
            </a:r>
            <a:r>
              <a:rPr lang="en-US" dirty="0" err="1"/>
              <a:t>aeruginosa</a:t>
            </a:r>
            <a:r>
              <a:rPr lang="en-US" dirty="0"/>
              <a:t>).</a:t>
            </a:r>
          </a:p>
          <a:p>
            <a:pPr lvl="0" algn="just"/>
            <a:r>
              <a:rPr lang="en-US" dirty="0"/>
              <a:t>Wheezing, signifies obstruction to airflow.</a:t>
            </a:r>
          </a:p>
          <a:p>
            <a:pPr lvl="0" algn="just"/>
            <a:r>
              <a:rPr lang="en-US" dirty="0"/>
              <a:t>Fatigue, from both inflammatory reactions and hypoxia.</a:t>
            </a:r>
          </a:p>
          <a:p>
            <a:pPr lvl="0" algn="just"/>
            <a:r>
              <a:rPr lang="en-US" dirty="0"/>
              <a:t>Pleural pain from inflammation and edema.</a:t>
            </a:r>
          </a:p>
          <a:p>
            <a:pPr lvl="0" algn="just"/>
            <a:r>
              <a:rPr lang="en-US" dirty="0"/>
              <a:t>Dyspnea</a:t>
            </a:r>
          </a:p>
          <a:p>
            <a:pPr lvl="0" algn="just"/>
            <a:r>
              <a:rPr lang="en-US" dirty="0"/>
              <a:t>Hemoptysis, the coughing up of blood.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2240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i="1" dirty="0" smtClean="0"/>
              <a:t>Diagnostic </a:t>
            </a:r>
            <a:r>
              <a:rPr lang="en-US" i="1" dirty="0"/>
              <a:t>Tools</a:t>
            </a:r>
            <a:endParaRPr lang="en-US" dirty="0"/>
          </a:p>
          <a:p>
            <a:r>
              <a:rPr lang="en-US" dirty="0"/>
              <a:t>- White blood cell count generally increases .</a:t>
            </a:r>
          </a:p>
          <a:p>
            <a:r>
              <a:rPr lang="en-US" dirty="0"/>
              <a:t>- Edema of the interstitial space is often apparent on chest radiograph (x-ray).</a:t>
            </a:r>
          </a:p>
          <a:p>
            <a:r>
              <a:rPr lang="en-US" dirty="0"/>
              <a:t>-  Arterial blood gases may be abnormal.</a:t>
            </a:r>
          </a:p>
          <a:p>
            <a:pPr marL="0" indent="0">
              <a:buNone/>
            </a:pPr>
            <a:r>
              <a:rPr lang="en-US" i="1" dirty="0" smtClean="0"/>
              <a:t>Complications</a:t>
            </a:r>
            <a:endParaRPr lang="en-US" dirty="0"/>
          </a:p>
          <a:p>
            <a:r>
              <a:rPr lang="en-US" dirty="0"/>
              <a:t>- Cyanosis with accompanying hypoxia may develop.</a:t>
            </a:r>
          </a:p>
          <a:p>
            <a:r>
              <a:rPr lang="en-US" dirty="0"/>
              <a:t>- Absorption atelectasis.</a:t>
            </a:r>
          </a:p>
          <a:p>
            <a:r>
              <a:rPr lang="en-US" dirty="0"/>
              <a:t>- Respiratory failure and death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i="1" dirty="0"/>
              <a:t>Treatment</a:t>
            </a:r>
            <a:endParaRPr lang="en-US" dirty="0"/>
          </a:p>
          <a:p>
            <a:r>
              <a:rPr lang="en-US" dirty="0"/>
              <a:t>- Pretreatment sputum sample determines the treatment .</a:t>
            </a:r>
          </a:p>
          <a:p>
            <a:r>
              <a:rPr lang="en-US" dirty="0"/>
              <a:t>- Antibiotics                                     - Rest.        </a:t>
            </a:r>
          </a:p>
          <a:p>
            <a:r>
              <a:rPr lang="en-US" dirty="0"/>
              <a:t>- Hydration to help loosen secretions.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3181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228600"/>
            <a:ext cx="8534400" cy="57912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200" b="1" dirty="0" smtClean="0"/>
              <a:t>Tuberculosis</a:t>
            </a:r>
            <a:endParaRPr lang="en-US" sz="3200" dirty="0"/>
          </a:p>
          <a:p>
            <a:pPr algn="just"/>
            <a:r>
              <a:rPr lang="en-US" sz="3200" dirty="0"/>
              <a:t>It is caused by the microorganism Mycobacterium tuberculosis</a:t>
            </a:r>
            <a:r>
              <a:rPr lang="en-US" sz="3200" dirty="0" smtClean="0"/>
              <a:t>.</a:t>
            </a:r>
          </a:p>
          <a:p>
            <a:pPr algn="just"/>
            <a:r>
              <a:rPr lang="en-US" sz="3200" dirty="0" smtClean="0"/>
              <a:t>It </a:t>
            </a:r>
            <a:r>
              <a:rPr lang="en-US" sz="3200" dirty="0"/>
              <a:t>can enter by inhalation or by means of ingestion of contaminated unpasteurized milk.</a:t>
            </a:r>
          </a:p>
          <a:p>
            <a:pPr marL="0" indent="0" algn="just">
              <a:buNone/>
            </a:pPr>
            <a:r>
              <a:rPr lang="en-US" sz="3200" i="1" dirty="0" smtClean="0"/>
              <a:t>Risk </a:t>
            </a:r>
            <a:r>
              <a:rPr lang="en-US" sz="3200" i="1" dirty="0"/>
              <a:t>Factors for Tuberculosis Exposure and Infection</a:t>
            </a:r>
            <a:endParaRPr lang="en-US" sz="3200" dirty="0"/>
          </a:p>
          <a:p>
            <a:pPr algn="just"/>
            <a:r>
              <a:rPr lang="en-US" sz="3200" dirty="0"/>
              <a:t>- living in close quarters with someone who has an active infection.</a:t>
            </a:r>
          </a:p>
          <a:p>
            <a:pPr algn="just"/>
            <a:r>
              <a:rPr lang="en-US" sz="3200" dirty="0"/>
              <a:t>- workers caring for the infected individuals</a:t>
            </a:r>
          </a:p>
          <a:p>
            <a:pPr algn="just"/>
            <a:r>
              <a:rPr lang="en-US" sz="3200" dirty="0"/>
              <a:t>- individuals who have inadequate immune </a:t>
            </a:r>
            <a:r>
              <a:rPr lang="en-US" sz="3200" dirty="0" smtClean="0"/>
              <a:t>systems.</a:t>
            </a:r>
            <a:r>
              <a:rPr lang="en-US" sz="3200" dirty="0" smtClean="0"/>
              <a:t>	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129201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0"/>
            <a:ext cx="8686800" cy="66294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i="1" dirty="0" smtClean="0"/>
              <a:t>Clinical </a:t>
            </a:r>
            <a:r>
              <a:rPr lang="en-US" sz="2800" i="1" dirty="0"/>
              <a:t>Manifestations</a:t>
            </a:r>
            <a:endParaRPr lang="en-US" sz="2800" dirty="0"/>
          </a:p>
          <a:p>
            <a:pPr algn="just"/>
            <a:r>
              <a:rPr lang="en-US" sz="2800" dirty="0"/>
              <a:t>If active tuberculosis develops, an individual usually demonstrates the following:</a:t>
            </a:r>
          </a:p>
          <a:p>
            <a:pPr algn="just"/>
            <a:r>
              <a:rPr lang="en-US" sz="2800" dirty="0"/>
              <a:t>- Fevers, especially in the afternoon.                       </a:t>
            </a:r>
            <a:r>
              <a:rPr lang="en-US" sz="2800" dirty="0" smtClean="0"/>
              <a:t> </a:t>
            </a:r>
            <a:r>
              <a:rPr lang="en-US" sz="2800" dirty="0" smtClean="0"/>
              <a:t>- </a:t>
            </a:r>
            <a:r>
              <a:rPr lang="en-US" sz="2800" dirty="0"/>
              <a:t>Malaise.</a:t>
            </a:r>
          </a:p>
          <a:p>
            <a:pPr algn="just"/>
            <a:r>
              <a:rPr lang="en-US" sz="2800" dirty="0"/>
              <a:t>- </a:t>
            </a:r>
            <a:r>
              <a:rPr lang="en-US" sz="2800" dirty="0">
                <a:solidFill>
                  <a:srgbClr val="FF0000"/>
                </a:solidFill>
              </a:rPr>
              <a:t>Night sweats.</a:t>
            </a:r>
            <a:r>
              <a:rPr lang="en-US" sz="2800" dirty="0"/>
              <a:t>                         </a:t>
            </a:r>
            <a:r>
              <a:rPr lang="en-US" sz="2800" dirty="0" smtClean="0"/>
              <a:t>- </a:t>
            </a:r>
            <a:r>
              <a:rPr lang="en-US" sz="2800" dirty="0"/>
              <a:t>Loss of appetite and weight loss.</a:t>
            </a:r>
          </a:p>
          <a:p>
            <a:pPr algn="just"/>
            <a:r>
              <a:rPr lang="en-US" sz="2800" dirty="0"/>
              <a:t>- A </a:t>
            </a:r>
            <a:r>
              <a:rPr lang="en-US" sz="2800" dirty="0">
                <a:solidFill>
                  <a:srgbClr val="FF0000"/>
                </a:solidFill>
              </a:rPr>
              <a:t>productive, purulent cough </a:t>
            </a:r>
            <a:r>
              <a:rPr lang="en-US" sz="2800" dirty="0"/>
              <a:t>accompanied by chest pain is common with active infection.</a:t>
            </a:r>
          </a:p>
          <a:p>
            <a:pPr marL="0" indent="0" algn="just">
              <a:buNone/>
            </a:pPr>
            <a:r>
              <a:rPr lang="en-US" sz="2800" i="1" dirty="0"/>
              <a:t>Diagnostic Tools</a:t>
            </a:r>
            <a:endParaRPr lang="en-US" sz="2800" dirty="0"/>
          </a:p>
          <a:p>
            <a:pPr algn="just"/>
            <a:r>
              <a:rPr lang="en-US" sz="2800" dirty="0"/>
              <a:t>- </a:t>
            </a:r>
            <a:r>
              <a:rPr lang="en-US" sz="2800" dirty="0">
                <a:solidFill>
                  <a:srgbClr val="FF0000"/>
                </a:solidFill>
              </a:rPr>
              <a:t>A positive skin test for tuberculosis </a:t>
            </a:r>
            <a:r>
              <a:rPr lang="en-US" sz="2800" dirty="0"/>
              <a:t>.</a:t>
            </a:r>
          </a:p>
          <a:p>
            <a:pPr algn="just"/>
            <a:r>
              <a:rPr lang="en-US" sz="2800" dirty="0"/>
              <a:t>- A </a:t>
            </a:r>
            <a:r>
              <a:rPr lang="en-US" sz="2800" dirty="0">
                <a:solidFill>
                  <a:srgbClr val="FF0000"/>
                </a:solidFill>
              </a:rPr>
              <a:t>sputum</a:t>
            </a:r>
            <a:r>
              <a:rPr lang="en-US" sz="2800" dirty="0"/>
              <a:t> sample followed by microscopic examination or culturing</a:t>
            </a:r>
          </a:p>
          <a:p>
            <a:pPr algn="just"/>
            <a:r>
              <a:rPr lang="en-US" sz="2800" dirty="0"/>
              <a:t>- Chest radiograph demonstrates current or previous tubercle formation.</a:t>
            </a:r>
          </a:p>
          <a:p>
            <a:pPr algn="just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57572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705600"/>
          </a:xfrm>
        </p:spPr>
        <p:txBody>
          <a:bodyPr>
            <a:normAutofit/>
          </a:bodyPr>
          <a:lstStyle/>
          <a:p>
            <a:pPr algn="just"/>
            <a:r>
              <a:rPr lang="en-US" sz="3200" dirty="0"/>
              <a:t> </a:t>
            </a:r>
          </a:p>
          <a:p>
            <a:pPr marL="0" indent="0" algn="just">
              <a:buNone/>
            </a:pPr>
            <a:r>
              <a:rPr lang="en-US" sz="3200" i="1" dirty="0"/>
              <a:t>Complications</a:t>
            </a:r>
            <a:endParaRPr lang="en-US" sz="3200" dirty="0"/>
          </a:p>
          <a:p>
            <a:pPr algn="just"/>
            <a:r>
              <a:rPr lang="en-US" sz="3200" dirty="0"/>
              <a:t>Severe disease may lead to overwhelming sepsis, respiratory failure, and death.</a:t>
            </a:r>
          </a:p>
          <a:p>
            <a:pPr marL="0" indent="0" algn="just">
              <a:buNone/>
            </a:pPr>
            <a:r>
              <a:rPr lang="en-US" sz="3200" i="1" dirty="0"/>
              <a:t>Treatment</a:t>
            </a:r>
            <a:endParaRPr lang="en-US" sz="3200" dirty="0"/>
          </a:p>
          <a:p>
            <a:pPr algn="just"/>
            <a:r>
              <a:rPr lang="en-US" sz="3200" dirty="0"/>
              <a:t>Currently, treatment of individuals who have an active infection includes a combination of four drugs and lasts at least 9 months or longer.</a:t>
            </a:r>
          </a:p>
          <a:p>
            <a:pPr algn="just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982678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400"/>
            <a:ext cx="8839200" cy="67056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200" b="1" dirty="0" smtClean="0"/>
              <a:t>Pneumothorax</a:t>
            </a:r>
            <a:endParaRPr lang="en-US" sz="3200" dirty="0"/>
          </a:p>
          <a:p>
            <a:pPr algn="just"/>
            <a:r>
              <a:rPr lang="en-US" sz="3200" dirty="0"/>
              <a:t>Pneumothorax is the </a:t>
            </a:r>
            <a:r>
              <a:rPr lang="en-US" sz="3200" b="1" dirty="0">
                <a:solidFill>
                  <a:srgbClr val="FF0000"/>
                </a:solidFill>
              </a:rPr>
              <a:t>collapse of all or part of a lung that occurs when air or another gas enters the pleural space surrounding the lungs. 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pPr algn="just"/>
            <a:r>
              <a:rPr lang="en-US" sz="3200" dirty="0" smtClean="0"/>
              <a:t>There </a:t>
            </a:r>
            <a:r>
              <a:rPr lang="en-US" sz="3200" dirty="0"/>
              <a:t>are two  different types of pneumothorax: </a:t>
            </a:r>
            <a:r>
              <a:rPr lang="en-US" sz="3200" b="1" dirty="0"/>
              <a:t>Open and Spontaneous Pneumothorax</a:t>
            </a:r>
            <a:endParaRPr lang="en-US" sz="3200" dirty="0"/>
          </a:p>
          <a:p>
            <a:pPr algn="just"/>
            <a:r>
              <a:rPr lang="en-US" sz="3200" i="1" dirty="0"/>
              <a:t>An </a:t>
            </a:r>
            <a:r>
              <a:rPr lang="en-US" sz="3200" b="1" i="1" dirty="0">
                <a:solidFill>
                  <a:srgbClr val="0070C0"/>
                </a:solidFill>
              </a:rPr>
              <a:t>open pneumothorax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dirty="0"/>
              <a:t>occurs when the chest wall has been opened and air is allowed into the pleural space from the atmosphere leading to collapses.      </a:t>
            </a:r>
          </a:p>
          <a:p>
            <a:pPr algn="just"/>
            <a:r>
              <a:rPr lang="en-US" sz="3200" i="1" dirty="0"/>
              <a:t>A </a:t>
            </a:r>
            <a:r>
              <a:rPr lang="en-US" sz="3200" b="1" i="1" dirty="0">
                <a:solidFill>
                  <a:srgbClr val="0070C0"/>
                </a:solidFill>
              </a:rPr>
              <a:t>spontaneous pneumothorax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dirty="0"/>
              <a:t>occurs when the chest wall is intact, but the lungs begin to leak air into the pleural space .</a:t>
            </a:r>
          </a:p>
          <a:p>
            <a:pPr algn="just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244942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52400"/>
            <a:ext cx="8991600" cy="6477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dirty="0" smtClean="0"/>
              <a:t>Tension </a:t>
            </a:r>
            <a:r>
              <a:rPr lang="en-US" b="1" dirty="0"/>
              <a:t>Pneumothorax</a:t>
            </a:r>
            <a:endParaRPr lang="en-US" dirty="0"/>
          </a:p>
          <a:p>
            <a:pPr algn="just"/>
            <a:r>
              <a:rPr lang="en-US" dirty="0"/>
              <a:t>In this case, </a:t>
            </a:r>
            <a:r>
              <a:rPr lang="en-US" b="1" dirty="0">
                <a:solidFill>
                  <a:srgbClr val="0070C0"/>
                </a:solidFill>
              </a:rPr>
              <a:t>air enters the pleural space during inspiration and cannot move back into the lungs with expiration because the small hole collapses as the lungs deflate. </a:t>
            </a:r>
            <a:r>
              <a:rPr lang="en-US" dirty="0"/>
              <a:t>Atelectasis and displacement of the heart and great vessels may </a:t>
            </a:r>
            <a:r>
              <a:rPr lang="en-US" dirty="0" smtClean="0"/>
              <a:t>result in </a:t>
            </a:r>
            <a:r>
              <a:rPr lang="en-US" dirty="0"/>
              <a:t>severe alterations of cardiovascular function.</a:t>
            </a:r>
          </a:p>
          <a:p>
            <a:pPr marL="0" indent="0" algn="just">
              <a:buNone/>
            </a:pPr>
            <a:r>
              <a:rPr lang="en-US" i="1" dirty="0"/>
              <a:t>Clinical Manifestations</a:t>
            </a:r>
            <a:endParaRPr lang="en-US" dirty="0"/>
          </a:p>
          <a:p>
            <a:pPr algn="just"/>
            <a:r>
              <a:rPr lang="en-US" dirty="0"/>
              <a:t>- Acute onset of pain .</a:t>
            </a:r>
          </a:p>
          <a:p>
            <a:pPr algn="just"/>
            <a:r>
              <a:rPr lang="en-US" dirty="0"/>
              <a:t>- Rapid, shallow breathing (tachypnea) and dyspnea are common.</a:t>
            </a:r>
          </a:p>
          <a:p>
            <a:pPr algn="just"/>
            <a:r>
              <a:rPr lang="en-US" dirty="0"/>
              <a:t>- The chest appears asymmetrical. Tracheal deviation may also be apparent.</a:t>
            </a:r>
          </a:p>
          <a:p>
            <a:pPr marL="0" indent="0" algn="just">
              <a:buNone/>
            </a:pPr>
            <a:r>
              <a:rPr lang="en-US" i="1" dirty="0"/>
              <a:t>Diagnostic Tools</a:t>
            </a:r>
            <a:endParaRPr lang="en-US" dirty="0"/>
          </a:p>
          <a:p>
            <a:pPr algn="just"/>
            <a:r>
              <a:rPr lang="en-US" dirty="0"/>
              <a:t>- Blood gases and hemoglobin saturation will indicate hypoxia.</a:t>
            </a:r>
          </a:p>
        </p:txBody>
      </p:sp>
    </p:spTree>
    <p:extLst>
      <p:ext uri="{BB962C8B-B14F-4D97-AF65-F5344CB8AC3E}">
        <p14:creationId xmlns:p14="http://schemas.microsoft.com/office/powerpoint/2010/main" val="2887742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For gas exchange to be performed, the cardiovascular and respiratory systems must work together. </a:t>
            </a:r>
            <a:endParaRPr lang="en-US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/>
              <a:t>respiratory system performs two separate functions: ventilation and respiration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b="1" dirty="0" smtClean="0"/>
              <a:t>Ventilation </a:t>
            </a:r>
            <a:endParaRPr lang="en-US" dirty="0"/>
          </a:p>
          <a:p>
            <a:pPr algn="just"/>
            <a:r>
              <a:rPr lang="en-US" dirty="0" smtClean="0"/>
              <a:t>The movement of air from the atmosphere into and out of the lungs is called ventilation. </a:t>
            </a:r>
          </a:p>
          <a:p>
            <a:pPr algn="just"/>
            <a:r>
              <a:rPr lang="en-US" dirty="0" smtClean="0"/>
              <a:t>Ventilation occurs by the movement of a gas from high to low pressure.</a:t>
            </a:r>
          </a:p>
          <a:p>
            <a:pPr marL="0" indent="0" algn="just">
              <a:buNone/>
            </a:pPr>
            <a:r>
              <a:rPr lang="en-US" b="1" dirty="0" smtClean="0"/>
              <a:t>Respiration</a:t>
            </a:r>
            <a:endParaRPr lang="en-US" dirty="0" smtClean="0"/>
          </a:p>
          <a:p>
            <a:pPr algn="just"/>
            <a:r>
              <a:rPr lang="en-US" dirty="0" smtClean="0"/>
              <a:t>Respiration refers to the diffusion of gases between an alveolus and the capillary down its concentration gradient.</a:t>
            </a:r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1757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Pneumothorax</a:t>
            </a:r>
          </a:p>
        </p:txBody>
      </p:sp>
      <p:pic>
        <p:nvPicPr>
          <p:cNvPr id="81923" name="Picture 1035" descr="02600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65288" y="1981200"/>
            <a:ext cx="5813425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940930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228600"/>
            <a:ext cx="8839200" cy="6477000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Radiographs can identify a collapsed lung.</a:t>
            </a:r>
          </a:p>
          <a:p>
            <a:pPr marL="0" indent="0" algn="just">
              <a:buNone/>
            </a:pPr>
            <a:r>
              <a:rPr lang="en-US" i="1" dirty="0"/>
              <a:t>Complications</a:t>
            </a:r>
            <a:endParaRPr lang="en-US" dirty="0"/>
          </a:p>
          <a:p>
            <a:pPr algn="just"/>
            <a:r>
              <a:rPr lang="en-US" dirty="0"/>
              <a:t>- A tension pneumothorax may lead to reduced cardiac filling .</a:t>
            </a:r>
          </a:p>
          <a:p>
            <a:pPr algn="just"/>
            <a:r>
              <a:rPr lang="en-US" dirty="0"/>
              <a:t>- Hypoxia and severe dyspnea. Death may occur.</a:t>
            </a:r>
          </a:p>
          <a:p>
            <a:pPr marL="0" indent="0" algn="just">
              <a:buNone/>
            </a:pPr>
            <a:r>
              <a:rPr lang="en-US" i="1" dirty="0"/>
              <a:t>Treatment</a:t>
            </a:r>
            <a:endParaRPr lang="en-US" dirty="0"/>
          </a:p>
          <a:p>
            <a:pPr algn="just"/>
            <a:r>
              <a:rPr lang="en-US" dirty="0"/>
              <a:t>- A tension pneumothorax is treated immediately with insertion of a chest tube or a large-bore needle into the pleural space with subsequent suction of the air out of the space.</a:t>
            </a:r>
          </a:p>
          <a:p>
            <a:pPr algn="just"/>
            <a:r>
              <a:rPr lang="en-US" dirty="0"/>
              <a:t>- A small spontaneous pneumothorax is treated by insertion of a chest tube connected to a drainage tube that is kept in place until the pleural injury is healed.</a:t>
            </a:r>
          </a:p>
          <a:p>
            <a:pPr algn="just"/>
            <a:r>
              <a:rPr lang="en-US" dirty="0"/>
              <a:t>- Any penetrating wound should be covered or closed.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3746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228600"/>
            <a:ext cx="8763000" cy="6477000"/>
          </a:xfrm>
        </p:spPr>
        <p:txBody>
          <a:bodyPr>
            <a:noAutofit/>
          </a:bodyPr>
          <a:lstStyle/>
          <a:p>
            <a:pPr algn="just"/>
            <a:r>
              <a:rPr lang="en-US" sz="2400" b="1" dirty="0" smtClean="0"/>
              <a:t>Respiratory </a:t>
            </a:r>
            <a:r>
              <a:rPr lang="en-US" sz="2400" b="1" dirty="0"/>
              <a:t>Failure</a:t>
            </a:r>
            <a:endParaRPr lang="en-US" sz="2400" dirty="0"/>
          </a:p>
          <a:p>
            <a:pPr algn="just"/>
            <a:r>
              <a:rPr lang="en-US" sz="2400" b="1" dirty="0">
                <a:solidFill>
                  <a:srgbClr val="FF0000"/>
                </a:solidFill>
              </a:rPr>
              <a:t>Inadequate exchange of gas that results in hypoxia, </a:t>
            </a:r>
            <a:r>
              <a:rPr lang="en-US" sz="2400" b="1" dirty="0" err="1">
                <a:solidFill>
                  <a:srgbClr val="FF0000"/>
                </a:solidFill>
              </a:rPr>
              <a:t>hypercapnia</a:t>
            </a:r>
            <a:r>
              <a:rPr lang="en-US" sz="2400" b="1" dirty="0">
                <a:solidFill>
                  <a:srgbClr val="FF0000"/>
                </a:solidFill>
              </a:rPr>
              <a:t> (increased arterial carbon dioxide concentration), and acidosis is called respiratory failure</a:t>
            </a:r>
          </a:p>
          <a:p>
            <a:pPr marL="0" indent="0" algn="just">
              <a:buNone/>
            </a:pPr>
            <a:r>
              <a:rPr lang="en-US" sz="2400" i="1" dirty="0"/>
              <a:t>Clinical Manifestations</a:t>
            </a:r>
            <a:endParaRPr lang="en-US" sz="2400" dirty="0"/>
          </a:p>
          <a:p>
            <a:pPr algn="just"/>
            <a:r>
              <a:rPr lang="en-US" sz="2400" dirty="0"/>
              <a:t>- Cyanosis.                                    </a:t>
            </a:r>
            <a:r>
              <a:rPr lang="en-US" sz="2400" dirty="0" smtClean="0"/>
              <a:t>- </a:t>
            </a:r>
            <a:r>
              <a:rPr lang="en-US" sz="2400" dirty="0"/>
              <a:t>Severe dyspnea.</a:t>
            </a:r>
          </a:p>
          <a:p>
            <a:pPr marL="0" indent="0" algn="just">
              <a:buNone/>
            </a:pPr>
            <a:r>
              <a:rPr lang="en-US" sz="2400" i="1" dirty="0"/>
              <a:t>Diagnostic Tools</a:t>
            </a:r>
            <a:endParaRPr lang="en-US" sz="2400" dirty="0"/>
          </a:p>
          <a:p>
            <a:pPr algn="just"/>
            <a:r>
              <a:rPr lang="en-US" sz="2400" dirty="0" smtClean="0"/>
              <a:t>-Partial </a:t>
            </a:r>
            <a:r>
              <a:rPr lang="en-US" sz="2400" dirty="0"/>
              <a:t>pressure of oxygen in arterial blood of less than 50 mmHg, and a partial pressure of carbon dioxide in arterial blood of greater than 50 mmHg, with a pH less than or equal to 7.25.</a:t>
            </a:r>
          </a:p>
          <a:p>
            <a:pPr marL="0" indent="0" algn="just">
              <a:buNone/>
            </a:pPr>
            <a:r>
              <a:rPr lang="en-US" sz="2400" i="1" dirty="0"/>
              <a:t>Complications</a:t>
            </a:r>
            <a:endParaRPr lang="en-US" sz="2400" dirty="0"/>
          </a:p>
          <a:p>
            <a:pPr algn="just"/>
            <a:r>
              <a:rPr lang="en-US" sz="2400" dirty="0"/>
              <a:t>- Multi-organ failure</a:t>
            </a:r>
            <a:r>
              <a:rPr lang="en-US" sz="2400" dirty="0" smtClean="0"/>
              <a:t>.			- </a:t>
            </a:r>
            <a:r>
              <a:rPr lang="en-US" sz="2400" dirty="0"/>
              <a:t>Death</a:t>
            </a:r>
            <a:r>
              <a:rPr lang="en-US" sz="2400" dirty="0" smtClean="0"/>
              <a:t>.</a:t>
            </a:r>
          </a:p>
          <a:p>
            <a:pPr marL="0" indent="0" algn="just">
              <a:buNone/>
            </a:pPr>
            <a:r>
              <a:rPr lang="en-US" sz="2400" i="1" dirty="0"/>
              <a:t>Treatment</a:t>
            </a:r>
            <a:endParaRPr lang="en-US" sz="2400" dirty="0"/>
          </a:p>
          <a:p>
            <a:pPr algn="just"/>
            <a:r>
              <a:rPr lang="en-US" sz="2400" dirty="0"/>
              <a:t>Oxygen support, including artificial ventilation, is required. </a:t>
            </a:r>
          </a:p>
          <a:p>
            <a:pPr algn="just"/>
            <a:r>
              <a:rPr lang="en-US" sz="2400" dirty="0"/>
              <a:t>In general, the sooner a person is put on </a:t>
            </a:r>
            <a:r>
              <a:rPr lang="en-US" sz="2400" dirty="0" err="1"/>
              <a:t>ventilatory</a:t>
            </a:r>
            <a:r>
              <a:rPr lang="en-US" sz="2400" dirty="0"/>
              <a:t> support, the better the prognosis.</a:t>
            </a:r>
          </a:p>
          <a:p>
            <a:pPr algn="just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179178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Pulmonary Disorders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315200" cy="4495800"/>
          </a:xfrm>
        </p:spPr>
        <p:txBody>
          <a:bodyPr/>
          <a:lstStyle/>
          <a:p>
            <a:pPr eaLnBrk="1" hangingPunct="1"/>
            <a:r>
              <a:rPr lang="en-US" smtClean="0"/>
              <a:t>Postoperative respiratory failure</a:t>
            </a:r>
          </a:p>
          <a:p>
            <a:pPr lvl="1" eaLnBrk="1" hangingPunct="1"/>
            <a:r>
              <a:rPr lang="en-US" smtClean="0"/>
              <a:t>Atelectasis</a:t>
            </a:r>
          </a:p>
          <a:p>
            <a:pPr lvl="1" eaLnBrk="1" hangingPunct="1"/>
            <a:r>
              <a:rPr lang="en-US" smtClean="0"/>
              <a:t>Pneumonia</a:t>
            </a:r>
          </a:p>
          <a:p>
            <a:pPr lvl="1" eaLnBrk="1" hangingPunct="1"/>
            <a:r>
              <a:rPr lang="en-US" smtClean="0"/>
              <a:t>Pulmonary edema</a:t>
            </a:r>
          </a:p>
          <a:p>
            <a:pPr lvl="1" eaLnBrk="1" hangingPunct="1"/>
            <a:r>
              <a:rPr lang="en-US" smtClean="0"/>
              <a:t>Pulmonary emboli</a:t>
            </a:r>
          </a:p>
          <a:p>
            <a:pPr lvl="1" eaLnBrk="1" hangingPunct="1"/>
            <a:r>
              <a:rPr lang="en-US" smtClean="0"/>
              <a:t>Prevention</a:t>
            </a:r>
          </a:p>
          <a:p>
            <a:pPr lvl="2" eaLnBrk="1" hangingPunct="1"/>
            <a:r>
              <a:rPr lang="en-US" smtClean="0"/>
              <a:t>Frequent turning, deep breathing, early ambulation, air humidification, and incentive spirometry</a:t>
            </a:r>
          </a:p>
        </p:txBody>
      </p:sp>
    </p:spTree>
    <p:extLst>
      <p:ext uri="{BB962C8B-B14F-4D97-AF65-F5344CB8AC3E}">
        <p14:creationId xmlns:p14="http://schemas.microsoft.com/office/powerpoint/2010/main" val="11639171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400"/>
            <a:ext cx="8763000" cy="64008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b="1" dirty="0" smtClean="0"/>
              <a:t>Respiratory </a:t>
            </a:r>
            <a:r>
              <a:rPr lang="en-US" b="1" dirty="0"/>
              <a:t>Distress Syndrome of the Newborn (</a:t>
            </a:r>
            <a:r>
              <a:rPr lang="en-US" dirty="0"/>
              <a:t>hyaline membrane disease)</a:t>
            </a:r>
          </a:p>
          <a:p>
            <a:pPr algn="just"/>
            <a:r>
              <a:rPr lang="en-US" b="1" dirty="0">
                <a:solidFill>
                  <a:srgbClr val="FF0000"/>
                </a:solidFill>
              </a:rPr>
              <a:t>Is a condition of pulmonary hypoxia resulting from widespread primary atelectasis. </a:t>
            </a:r>
            <a:endParaRPr lang="en-US" b="1" dirty="0" smtClean="0">
              <a:solidFill>
                <a:srgbClr val="FF0000"/>
              </a:solidFill>
            </a:endParaRPr>
          </a:p>
          <a:p>
            <a:pPr algn="just"/>
            <a:r>
              <a:rPr lang="en-US" dirty="0" smtClean="0"/>
              <a:t>Hypoxia </a:t>
            </a:r>
            <a:r>
              <a:rPr lang="en-US" dirty="0"/>
              <a:t>develops, leading to pulmonary injury and a subsequent inflammatory reaction with the accumulation of white blood cells and production of hyaline membranes, which are white fibrin accumulations lining the alveoli.</a:t>
            </a:r>
          </a:p>
          <a:p>
            <a:pPr marL="0" indent="0" algn="just">
              <a:buNone/>
            </a:pPr>
            <a:r>
              <a:rPr lang="en-US" i="1" dirty="0"/>
              <a:t>Risk Factors for Respiratory Distress Syndrome</a:t>
            </a:r>
            <a:endParaRPr lang="en-US" dirty="0"/>
          </a:p>
          <a:p>
            <a:pPr algn="just"/>
            <a:r>
              <a:rPr lang="en-US" dirty="0"/>
              <a:t>- The primary risk factor is </a:t>
            </a:r>
            <a:r>
              <a:rPr lang="en-US" b="1" dirty="0">
                <a:solidFill>
                  <a:srgbClr val="0070C0"/>
                </a:solidFill>
              </a:rPr>
              <a:t>prematurity. </a:t>
            </a:r>
            <a:endParaRPr lang="en-US" b="1" dirty="0" smtClean="0">
              <a:solidFill>
                <a:srgbClr val="0070C0"/>
              </a:solidFill>
            </a:endParaRPr>
          </a:p>
          <a:p>
            <a:pPr algn="just"/>
            <a:r>
              <a:rPr lang="en-US" dirty="0" smtClean="0"/>
              <a:t>5 </a:t>
            </a:r>
            <a:r>
              <a:rPr lang="en-US" dirty="0"/>
              <a:t>and 10% suffer from this syndrome. The more premature the infant, the more likely RDS will develop. </a:t>
            </a:r>
            <a:endParaRPr lang="en-US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/>
              <a:t>alveolar cells that produce surfactant do not mature until between </a:t>
            </a:r>
            <a:r>
              <a:rPr lang="en-US" b="1" dirty="0">
                <a:solidFill>
                  <a:srgbClr val="0070C0"/>
                </a:solidFill>
              </a:rPr>
              <a:t>28 and 32 weeks of gestation. </a:t>
            </a:r>
            <a:endParaRPr lang="en-US" b="1" dirty="0" smtClean="0">
              <a:solidFill>
                <a:srgbClr val="0070C0"/>
              </a:solidFill>
            </a:endParaRPr>
          </a:p>
          <a:p>
            <a:pPr algn="just"/>
            <a:r>
              <a:rPr lang="en-US" dirty="0" smtClean="0"/>
              <a:t>Alveoli </a:t>
            </a:r>
            <a:r>
              <a:rPr lang="en-US" dirty="0"/>
              <a:t>of premature infants are small </a:t>
            </a:r>
            <a:r>
              <a:rPr lang="en-US" dirty="0" smtClean="0"/>
              <a:t>and </a:t>
            </a:r>
            <a:r>
              <a:rPr lang="en-US" dirty="0"/>
              <a:t>their  chest muscles are weak.</a:t>
            </a:r>
          </a:p>
          <a:p>
            <a:pPr algn="just"/>
            <a:r>
              <a:rPr lang="en-US" dirty="0"/>
              <a:t>- Infants born to insulin-dependent </a:t>
            </a:r>
            <a:r>
              <a:rPr lang="en-US" b="1" dirty="0">
                <a:solidFill>
                  <a:srgbClr val="0070C0"/>
                </a:solidFill>
              </a:rPr>
              <a:t>diabetic mothers.</a:t>
            </a:r>
          </a:p>
        </p:txBody>
      </p:sp>
    </p:spTree>
    <p:extLst>
      <p:ext uri="{BB962C8B-B14F-4D97-AF65-F5344CB8AC3E}">
        <p14:creationId xmlns:p14="http://schemas.microsoft.com/office/powerpoint/2010/main" val="10519690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52400"/>
            <a:ext cx="8991600" cy="64008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i="1" dirty="0" smtClean="0"/>
              <a:t>Clinical </a:t>
            </a:r>
            <a:r>
              <a:rPr lang="en-US" i="1" dirty="0"/>
              <a:t>Manifestations</a:t>
            </a:r>
            <a:endParaRPr lang="en-US" dirty="0"/>
          </a:p>
          <a:p>
            <a:pPr algn="just"/>
            <a:r>
              <a:rPr lang="en-US" dirty="0"/>
              <a:t>- Increased respiratory rate.</a:t>
            </a:r>
          </a:p>
          <a:p>
            <a:pPr algn="just"/>
            <a:r>
              <a:rPr lang="en-US" dirty="0"/>
              <a:t>- Intercostal or chest retractions with each breath.</a:t>
            </a:r>
          </a:p>
          <a:p>
            <a:pPr algn="just"/>
            <a:r>
              <a:rPr lang="en-US" dirty="0"/>
              <a:t>- Nasal flaring with each breath.</a:t>
            </a:r>
          </a:p>
          <a:p>
            <a:pPr marL="0" indent="0" algn="just">
              <a:buNone/>
            </a:pPr>
            <a:r>
              <a:rPr lang="en-US" i="1" dirty="0"/>
              <a:t>Diagnostic Tools</a:t>
            </a:r>
            <a:endParaRPr lang="en-US" dirty="0"/>
          </a:p>
          <a:p>
            <a:pPr algn="just"/>
            <a:r>
              <a:rPr lang="en-US" dirty="0"/>
              <a:t>- The clinical appearance coupled with the pregnancy history.</a:t>
            </a:r>
          </a:p>
          <a:p>
            <a:pPr algn="just"/>
            <a:r>
              <a:rPr lang="en-US" dirty="0"/>
              <a:t>- Arterial blood gases .</a:t>
            </a:r>
          </a:p>
          <a:p>
            <a:pPr algn="just"/>
            <a:r>
              <a:rPr lang="en-US" dirty="0"/>
              <a:t>- Chest radiograph typically shows diffuse granular densities within hours of birth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i="1" dirty="0" smtClean="0"/>
              <a:t>Treatment</a:t>
            </a:r>
            <a:endParaRPr lang="en-US" dirty="0" smtClean="0"/>
          </a:p>
          <a:p>
            <a:pPr algn="just"/>
            <a:r>
              <a:rPr lang="en-US" dirty="0"/>
              <a:t>S</a:t>
            </a:r>
            <a:r>
              <a:rPr lang="en-US" dirty="0" smtClean="0"/>
              <a:t>upportive </a:t>
            </a:r>
            <a:r>
              <a:rPr lang="en-US" dirty="0"/>
              <a:t>therapy with oxygenation and ventilation and prevention of </a:t>
            </a:r>
            <a:r>
              <a:rPr lang="en-US" dirty="0" smtClean="0"/>
              <a:t>infection</a:t>
            </a:r>
          </a:p>
          <a:p>
            <a:pPr algn="just"/>
            <a:r>
              <a:rPr lang="en-US" dirty="0" smtClean="0"/>
              <a:t>Surfactant </a:t>
            </a:r>
            <a:r>
              <a:rPr lang="en-US" dirty="0"/>
              <a:t>to improve compliance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3150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0"/>
            <a:ext cx="8610600" cy="65532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b="1" dirty="0" smtClean="0"/>
              <a:t>Sudden </a:t>
            </a:r>
            <a:r>
              <a:rPr lang="en-US" b="1" dirty="0"/>
              <a:t>Infant Death Syndrome</a:t>
            </a:r>
            <a:endParaRPr lang="en-US" dirty="0"/>
          </a:p>
          <a:p>
            <a:pPr algn="just"/>
            <a:r>
              <a:rPr lang="en-US" b="1" dirty="0">
                <a:solidFill>
                  <a:srgbClr val="FF0000"/>
                </a:solidFill>
              </a:rPr>
              <a:t>Characterized by the unexpected and the unexplained death of a previously healthy infant, between 1 week and 1 year of age. </a:t>
            </a:r>
            <a:endParaRPr lang="en-US" b="1" dirty="0" smtClean="0">
              <a:solidFill>
                <a:srgbClr val="FF0000"/>
              </a:solidFill>
            </a:endParaRPr>
          </a:p>
          <a:p>
            <a:pPr algn="just"/>
            <a:r>
              <a:rPr lang="en-US" dirty="0" smtClean="0"/>
              <a:t>The </a:t>
            </a:r>
            <a:r>
              <a:rPr lang="en-US" dirty="0"/>
              <a:t>highest incidence of SIDS is between 2 and 4 months of age, and occurs primarily during the night.</a:t>
            </a:r>
          </a:p>
          <a:p>
            <a:pPr marL="0" indent="0" algn="just">
              <a:buNone/>
            </a:pPr>
            <a:r>
              <a:rPr lang="en-US" i="1" dirty="0"/>
              <a:t>Causes of Sudden Infant Death </a:t>
            </a:r>
            <a:r>
              <a:rPr lang="en-US" i="1" dirty="0" smtClean="0"/>
              <a:t>Syndrome</a:t>
            </a:r>
            <a:endParaRPr lang="en-US" dirty="0"/>
          </a:p>
          <a:p>
            <a:pPr algn="just"/>
            <a:r>
              <a:rPr lang="en-US" dirty="0"/>
              <a:t>The cause of SIDS is unknown. </a:t>
            </a:r>
            <a:endParaRPr lang="en-US" dirty="0" smtClean="0"/>
          </a:p>
          <a:p>
            <a:pPr marL="0" indent="0" algn="just">
              <a:buNone/>
            </a:pPr>
            <a:r>
              <a:rPr lang="en-US" b="1" dirty="0" smtClean="0"/>
              <a:t>Cystic </a:t>
            </a:r>
            <a:r>
              <a:rPr lang="en-US" b="1" dirty="0"/>
              <a:t>Fibrosis</a:t>
            </a:r>
            <a:endParaRPr lang="en-US" dirty="0"/>
          </a:p>
          <a:p>
            <a:pPr algn="just"/>
            <a:r>
              <a:rPr lang="en-US" dirty="0"/>
              <a:t>Cystic fibrosis is a </a:t>
            </a:r>
            <a:r>
              <a:rPr lang="en-US" b="1" dirty="0">
                <a:solidFill>
                  <a:srgbClr val="FF0000"/>
                </a:solidFill>
              </a:rPr>
              <a:t>hereditary disease characterized by alterations of exocrine gland function throughout the body. </a:t>
            </a:r>
            <a:endParaRPr lang="en-US" b="1" dirty="0" smtClean="0">
              <a:solidFill>
                <a:srgbClr val="FF0000"/>
              </a:solidFill>
            </a:endParaRPr>
          </a:p>
          <a:p>
            <a:pPr algn="just"/>
            <a:r>
              <a:rPr lang="en-US" dirty="0" smtClean="0"/>
              <a:t>It </a:t>
            </a:r>
            <a:r>
              <a:rPr lang="en-US" dirty="0"/>
              <a:t>results in production of large amounts of thick mucus and </a:t>
            </a:r>
            <a:r>
              <a:rPr lang="en-US" b="1" dirty="0">
                <a:solidFill>
                  <a:srgbClr val="0070C0"/>
                </a:solidFill>
              </a:rPr>
              <a:t>increased concentration of sodium and chloride in the sweat.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8010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228600"/>
            <a:ext cx="8686800" cy="57912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i="1" dirty="0" smtClean="0"/>
              <a:t>Effects </a:t>
            </a:r>
            <a:r>
              <a:rPr lang="en-US" i="1" dirty="0"/>
              <a:t>of Cystic Fibrosis</a:t>
            </a:r>
            <a:endParaRPr lang="en-US" dirty="0"/>
          </a:p>
          <a:p>
            <a:pPr algn="just"/>
            <a:r>
              <a:rPr lang="en-US" dirty="0"/>
              <a:t>The main body systems affected by the mucus accumulation are the </a:t>
            </a:r>
            <a:r>
              <a:rPr lang="en-US" b="1" dirty="0">
                <a:solidFill>
                  <a:srgbClr val="0070C0"/>
                </a:solidFill>
              </a:rPr>
              <a:t>pulmonary and the gastrointestinal systems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smtClean="0"/>
              <a:t>Other </a:t>
            </a:r>
            <a:r>
              <a:rPr lang="en-US" dirty="0"/>
              <a:t>organs also are victims of the excess mucus, including the liver and the reproductive organs. </a:t>
            </a:r>
            <a:endParaRPr lang="en-US" dirty="0" smtClean="0"/>
          </a:p>
          <a:p>
            <a:pPr algn="just"/>
            <a:r>
              <a:rPr lang="en-US" dirty="0" smtClean="0"/>
              <a:t>Sweat </a:t>
            </a:r>
            <a:r>
              <a:rPr lang="en-US" dirty="0"/>
              <a:t>glands over-secrete sodium chloride, and sweat accumulates on the skin.</a:t>
            </a:r>
          </a:p>
          <a:p>
            <a:pPr marL="0" indent="0" algn="just">
              <a:buNone/>
            </a:pPr>
            <a:r>
              <a:rPr lang="en-US" i="1" dirty="0"/>
              <a:t>Clinical </a:t>
            </a:r>
            <a:r>
              <a:rPr lang="en-US" i="1" dirty="0" smtClean="0"/>
              <a:t>Manifestation</a:t>
            </a:r>
          </a:p>
          <a:p>
            <a:pPr lvl="0" algn="just"/>
            <a:r>
              <a:rPr lang="en-US" dirty="0"/>
              <a:t>A </a:t>
            </a:r>
            <a:r>
              <a:rPr lang="en-US" b="1" dirty="0">
                <a:solidFill>
                  <a:srgbClr val="0070C0"/>
                </a:solidFill>
              </a:rPr>
              <a:t>protuberant abdomen</a:t>
            </a:r>
            <a:r>
              <a:rPr lang="en-US" dirty="0"/>
              <a:t> may be apparent soon after birth, resulting from an inability to pass meconium in the first stool.</a:t>
            </a:r>
          </a:p>
          <a:p>
            <a:pPr lvl="0" algn="just"/>
            <a:r>
              <a:rPr lang="en-US" dirty="0">
                <a:solidFill>
                  <a:srgbClr val="0070C0"/>
                </a:solidFill>
              </a:rPr>
              <a:t>Salty taste </a:t>
            </a:r>
            <a:r>
              <a:rPr lang="en-US" dirty="0"/>
              <a:t>when kissed, caused by salt buildup from sweat on the skin.</a:t>
            </a:r>
          </a:p>
          <a:p>
            <a:pPr lvl="0" algn="just"/>
            <a:r>
              <a:rPr lang="en-US" dirty="0"/>
              <a:t>Repeated respiratory tract infections throughout infancy and early childhood.</a:t>
            </a:r>
          </a:p>
          <a:p>
            <a:pPr lvl="0" algn="just"/>
            <a:r>
              <a:rPr lang="en-US" dirty="0"/>
              <a:t>Chronic rhinitis, and chronic cough and sputum production.</a:t>
            </a:r>
          </a:p>
          <a:p>
            <a:pPr lvl="0" algn="just"/>
            <a:r>
              <a:rPr lang="en-US" dirty="0"/>
              <a:t>Failure to thrive because nutrients are poorly absorbed.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2368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Obstructive Pulmonary Disease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8839200" cy="4953000"/>
          </a:xfrm>
        </p:spPr>
        <p:txBody>
          <a:bodyPr>
            <a:noAutofit/>
          </a:bodyPr>
          <a:lstStyle/>
          <a:p>
            <a:pPr eaLnBrk="1" hangingPunct="1"/>
            <a:r>
              <a:rPr lang="en-US" sz="3600" dirty="0" smtClean="0"/>
              <a:t>Airway obstruction that is worse with expiration</a:t>
            </a:r>
          </a:p>
          <a:p>
            <a:pPr eaLnBrk="1" hangingPunct="1"/>
            <a:r>
              <a:rPr lang="en-US" sz="3600" dirty="0" smtClean="0"/>
              <a:t>Common signs and symptoms</a:t>
            </a:r>
          </a:p>
          <a:p>
            <a:pPr lvl="1" eaLnBrk="1" hangingPunct="1"/>
            <a:r>
              <a:rPr lang="en-US" sz="3600" dirty="0" smtClean="0"/>
              <a:t>Dyspnea and wheezing</a:t>
            </a:r>
          </a:p>
          <a:p>
            <a:pPr eaLnBrk="1" hangingPunct="1"/>
            <a:r>
              <a:rPr lang="en-US" sz="3600" dirty="0" smtClean="0"/>
              <a:t>Common obstructive disorders</a:t>
            </a:r>
          </a:p>
          <a:p>
            <a:pPr lvl="1" eaLnBrk="1" hangingPunct="1"/>
            <a:r>
              <a:rPr lang="en-US" sz="3600" dirty="0" smtClean="0"/>
              <a:t>Asthma</a:t>
            </a:r>
          </a:p>
          <a:p>
            <a:pPr lvl="1" eaLnBrk="1" hangingPunct="1"/>
            <a:r>
              <a:rPr lang="en-US" sz="3600" dirty="0" smtClean="0"/>
              <a:t>Emphysema </a:t>
            </a:r>
          </a:p>
          <a:p>
            <a:pPr lvl="1" eaLnBrk="1" hangingPunct="1"/>
            <a:r>
              <a:rPr lang="en-US" sz="3600" dirty="0" smtClean="0"/>
              <a:t>Chronic bronchitis</a:t>
            </a:r>
          </a:p>
        </p:txBody>
      </p:sp>
    </p:spTree>
    <p:extLst>
      <p:ext uri="{BB962C8B-B14F-4D97-AF65-F5344CB8AC3E}">
        <p14:creationId xmlns:p14="http://schemas.microsoft.com/office/powerpoint/2010/main" val="22107145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76200"/>
            <a:ext cx="8991600" cy="6553200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en-US" b="1" dirty="0" smtClean="0"/>
              <a:t>Asthma</a:t>
            </a:r>
            <a:endParaRPr lang="en-US" dirty="0"/>
          </a:p>
          <a:p>
            <a:pPr algn="just"/>
            <a:r>
              <a:rPr lang="en-US" dirty="0"/>
              <a:t>Asthma is a </a:t>
            </a:r>
            <a:r>
              <a:rPr lang="en-US" b="1" dirty="0">
                <a:solidFill>
                  <a:srgbClr val="FF0000"/>
                </a:solidFill>
              </a:rPr>
              <a:t>progressive respiratory disease characterized by inflammation of the respiratory tract and spasm of airway bronchiolar smooth </a:t>
            </a:r>
            <a:r>
              <a:rPr lang="en-US" b="1" dirty="0" smtClean="0">
                <a:solidFill>
                  <a:srgbClr val="FF0000"/>
                </a:solidFill>
              </a:rPr>
              <a:t>muscle.</a:t>
            </a:r>
          </a:p>
          <a:p>
            <a:pPr algn="just"/>
            <a:r>
              <a:rPr lang="en-US" dirty="0" smtClean="0"/>
              <a:t>This </a:t>
            </a:r>
            <a:r>
              <a:rPr lang="en-US" dirty="0"/>
              <a:t>results in </a:t>
            </a:r>
            <a:r>
              <a:rPr lang="en-US" b="1" dirty="0">
                <a:solidFill>
                  <a:srgbClr val="0070C0"/>
                </a:solidFill>
              </a:rPr>
              <a:t>excess mucus production and a decrease in ventilation of the alveoli. </a:t>
            </a:r>
            <a:endParaRPr lang="en-US" b="1" dirty="0" smtClean="0">
              <a:solidFill>
                <a:srgbClr val="0070C0"/>
              </a:solidFill>
            </a:endParaRPr>
          </a:p>
          <a:p>
            <a:pPr algn="just"/>
            <a:r>
              <a:rPr lang="en-US" dirty="0" smtClean="0"/>
              <a:t>Risk </a:t>
            </a:r>
            <a:r>
              <a:rPr lang="en-US" dirty="0"/>
              <a:t>factors include a family history of asthma or allergy, suggesting a genetic tendency. </a:t>
            </a:r>
            <a:endParaRPr lang="en-US" dirty="0" smtClean="0"/>
          </a:p>
          <a:p>
            <a:pPr algn="just"/>
            <a:r>
              <a:rPr lang="en-US" dirty="0" smtClean="0"/>
              <a:t>Repeated </a:t>
            </a:r>
            <a:r>
              <a:rPr lang="en-US" dirty="0"/>
              <a:t>upper respiratory infections may also trigger adult-onset asthma, as can occupational exposure to dusts and irritants.</a:t>
            </a:r>
          </a:p>
          <a:p>
            <a:pPr marL="0" indent="0" algn="just">
              <a:buNone/>
            </a:pPr>
            <a:r>
              <a:rPr lang="en-US" i="1" dirty="0"/>
              <a:t>Clinical Manifestations</a:t>
            </a:r>
            <a:endParaRPr lang="en-US" dirty="0"/>
          </a:p>
          <a:p>
            <a:pPr lvl="0" algn="just"/>
            <a:r>
              <a:rPr lang="en-US" dirty="0"/>
              <a:t>Significant </a:t>
            </a:r>
            <a:r>
              <a:rPr lang="en-US" dirty="0" smtClean="0"/>
              <a:t>dyspnea.			</a:t>
            </a:r>
          </a:p>
          <a:p>
            <a:pPr lvl="0" algn="just"/>
            <a:r>
              <a:rPr lang="en-US" b="1" dirty="0" smtClean="0">
                <a:solidFill>
                  <a:srgbClr val="0070C0"/>
                </a:solidFill>
              </a:rPr>
              <a:t>Coughing</a:t>
            </a:r>
            <a:r>
              <a:rPr lang="en-US" b="1" dirty="0">
                <a:solidFill>
                  <a:srgbClr val="0070C0"/>
                </a:solidFill>
              </a:rPr>
              <a:t>, especially at night.</a:t>
            </a:r>
          </a:p>
          <a:p>
            <a:pPr algn="just"/>
            <a:r>
              <a:rPr lang="en-US" dirty="0"/>
              <a:t>Audible wheezing heard only on </a:t>
            </a:r>
            <a:r>
              <a:rPr lang="en-US" dirty="0" smtClean="0"/>
              <a:t>expiration.	     -</a:t>
            </a:r>
          </a:p>
          <a:p>
            <a:pPr algn="just"/>
            <a:r>
              <a:rPr lang="en-US" dirty="0" smtClean="0">
                <a:solidFill>
                  <a:srgbClr val="0070C0"/>
                </a:solidFill>
              </a:rPr>
              <a:t>Rapid</a:t>
            </a:r>
            <a:r>
              <a:rPr lang="en-US" dirty="0">
                <a:solidFill>
                  <a:srgbClr val="0070C0"/>
                </a:solidFill>
              </a:rPr>
              <a:t>, shallow breathing</a:t>
            </a:r>
            <a:r>
              <a:rPr lang="en-US" dirty="0" smtClean="0">
                <a:solidFill>
                  <a:srgbClr val="0070C0"/>
                </a:solidFill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283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Signs and Symptoms of Pulmonary Disease</a:t>
            </a:r>
          </a:p>
        </p:txBody>
      </p:sp>
      <p:sp>
        <p:nvSpPr>
          <p:cNvPr id="6861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772400" cy="4495800"/>
          </a:xfrm>
        </p:spPr>
        <p:txBody>
          <a:bodyPr>
            <a:noAutofit/>
          </a:bodyPr>
          <a:lstStyle/>
          <a:p>
            <a:pPr eaLnBrk="1" hangingPunct="1"/>
            <a:r>
              <a:rPr lang="en-US" sz="3200" dirty="0" err="1" smtClean="0"/>
              <a:t>Dyspnea</a:t>
            </a:r>
            <a:endParaRPr lang="en-US" sz="3200" dirty="0" smtClean="0"/>
          </a:p>
          <a:p>
            <a:pPr lvl="1" eaLnBrk="1" hangingPunct="1"/>
            <a:r>
              <a:rPr lang="en-US" sz="3200" dirty="0" smtClean="0"/>
              <a:t>Subjective sensation of uncomfortable breathing</a:t>
            </a:r>
          </a:p>
          <a:p>
            <a:pPr lvl="1" eaLnBrk="1" hangingPunct="1"/>
            <a:r>
              <a:rPr lang="en-US" sz="3200" dirty="0" err="1" smtClean="0"/>
              <a:t>Orthopnea</a:t>
            </a:r>
            <a:endParaRPr lang="en-US" sz="3200" dirty="0" smtClean="0"/>
          </a:p>
          <a:p>
            <a:pPr lvl="2" eaLnBrk="1" hangingPunct="1"/>
            <a:r>
              <a:rPr lang="en-US" sz="2800" dirty="0" err="1" smtClean="0"/>
              <a:t>Dyspnea</a:t>
            </a:r>
            <a:r>
              <a:rPr lang="en-US" sz="2800" dirty="0" smtClean="0"/>
              <a:t> when a person is lying down</a:t>
            </a:r>
          </a:p>
          <a:p>
            <a:pPr lvl="1" eaLnBrk="1" hangingPunct="1"/>
            <a:r>
              <a:rPr lang="en-US" sz="3200" dirty="0" smtClean="0"/>
              <a:t>Paroxysmal nocturnal </a:t>
            </a:r>
            <a:r>
              <a:rPr lang="en-US" sz="3200" dirty="0" err="1" smtClean="0"/>
              <a:t>dyspnea</a:t>
            </a:r>
            <a:r>
              <a:rPr lang="en-US" sz="3200" dirty="0" smtClean="0"/>
              <a:t> (PND)</a:t>
            </a:r>
          </a:p>
          <a:p>
            <a:r>
              <a:rPr lang="en-US" sz="3200" dirty="0" smtClean="0"/>
              <a:t>Abnormal breathing patterns</a:t>
            </a:r>
          </a:p>
          <a:p>
            <a:pPr lvl="1"/>
            <a:r>
              <a:rPr lang="en-US" sz="3200" dirty="0" err="1" smtClean="0"/>
              <a:t>Kussmaul</a:t>
            </a:r>
            <a:r>
              <a:rPr lang="en-US" sz="3200" dirty="0" smtClean="0"/>
              <a:t> respirations (</a:t>
            </a:r>
            <a:r>
              <a:rPr lang="en-US" sz="3200" dirty="0" err="1" smtClean="0"/>
              <a:t>hyperpnea</a:t>
            </a:r>
            <a:r>
              <a:rPr lang="en-US" sz="3200" dirty="0" smtClean="0"/>
              <a:t>)</a:t>
            </a:r>
          </a:p>
          <a:p>
            <a:pPr lvl="1"/>
            <a:r>
              <a:rPr lang="en-US" sz="3200" dirty="0" err="1" smtClean="0"/>
              <a:t>Cheyne</a:t>
            </a:r>
            <a:r>
              <a:rPr lang="en-US" sz="3200" dirty="0" smtClean="0"/>
              <a:t>-Stokes respirations</a:t>
            </a:r>
          </a:p>
          <a:p>
            <a:pPr lvl="1" eaLnBrk="1" hangingPunct="1"/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09660497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228600"/>
            <a:ext cx="8686800" cy="64008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i="1" dirty="0"/>
              <a:t>Complications</a:t>
            </a:r>
            <a:endParaRPr lang="en-US" dirty="0"/>
          </a:p>
          <a:p>
            <a:pPr algn="just"/>
            <a:r>
              <a:rPr lang="en-US" dirty="0"/>
              <a:t>- </a:t>
            </a:r>
            <a:r>
              <a:rPr lang="en-US" b="1" dirty="0" smtClean="0">
                <a:solidFill>
                  <a:srgbClr val="FF0000"/>
                </a:solidFill>
              </a:rPr>
              <a:t>STATUS ASTHMATICUS</a:t>
            </a:r>
            <a:r>
              <a:rPr lang="en-US" dirty="0" smtClean="0"/>
              <a:t>, </a:t>
            </a:r>
            <a:r>
              <a:rPr lang="en-US" b="1" dirty="0">
                <a:solidFill>
                  <a:srgbClr val="0070C0"/>
                </a:solidFill>
              </a:rPr>
              <a:t>a life-threatening condition of prolonged bronchiolar spasm that cannot be reversed with medication.</a:t>
            </a:r>
          </a:p>
          <a:p>
            <a:pPr marL="0" indent="0" algn="just">
              <a:buNone/>
            </a:pPr>
            <a:r>
              <a:rPr lang="en-US" i="1" dirty="0"/>
              <a:t>Treatment</a:t>
            </a:r>
            <a:endParaRPr lang="en-US" dirty="0"/>
          </a:p>
          <a:p>
            <a:pPr algn="just"/>
            <a:r>
              <a:rPr lang="en-US" dirty="0"/>
              <a:t>- For all stages of asthma, </a:t>
            </a:r>
            <a:r>
              <a:rPr lang="en-US" b="1" dirty="0">
                <a:solidFill>
                  <a:srgbClr val="0070C0"/>
                </a:solidFill>
              </a:rPr>
              <a:t>prevention of exposure to known allergens is vital.</a:t>
            </a:r>
          </a:p>
          <a:p>
            <a:pPr algn="just"/>
            <a:r>
              <a:rPr lang="en-US" dirty="0"/>
              <a:t>- Oral or </a:t>
            </a:r>
            <a:r>
              <a:rPr lang="en-US" b="1" dirty="0">
                <a:solidFill>
                  <a:srgbClr val="0070C0"/>
                </a:solidFill>
              </a:rPr>
              <a:t>inhaled corticosteroids </a:t>
            </a:r>
            <a:r>
              <a:rPr lang="en-US" dirty="0"/>
              <a:t>early in the course of an attack or as preventive therapy.</a:t>
            </a:r>
          </a:p>
          <a:p>
            <a:pPr algn="just"/>
            <a:r>
              <a:rPr lang="en-US" dirty="0"/>
              <a:t>- </a:t>
            </a:r>
            <a:r>
              <a:rPr lang="en-US" b="1" dirty="0">
                <a:solidFill>
                  <a:srgbClr val="0070C0"/>
                </a:solidFill>
              </a:rPr>
              <a:t>Bronchodilators</a:t>
            </a:r>
          </a:p>
          <a:p>
            <a:pPr marL="0" indent="0" algn="just">
              <a:buNone/>
            </a:pPr>
            <a:r>
              <a:rPr lang="en-US" b="1" i="1" dirty="0"/>
              <a:t>Acute Bronchitis</a:t>
            </a:r>
            <a:endParaRPr lang="en-US" dirty="0"/>
          </a:p>
          <a:p>
            <a:pPr algn="just"/>
            <a:r>
              <a:rPr lang="en-US" dirty="0"/>
              <a:t>Bronchitis is a common, obstructive respiratory disease consisting of </a:t>
            </a:r>
            <a:r>
              <a:rPr lang="en-US" b="1" dirty="0">
                <a:solidFill>
                  <a:srgbClr val="FF0000"/>
                </a:solidFill>
              </a:rPr>
              <a:t>inflammation of the bronchi. </a:t>
            </a:r>
            <a:endParaRPr lang="en-US" b="1" dirty="0" smtClean="0">
              <a:solidFill>
                <a:srgbClr val="FF0000"/>
              </a:solidFill>
            </a:endParaRPr>
          </a:p>
          <a:p>
            <a:pPr algn="just"/>
            <a:r>
              <a:rPr lang="en-US" dirty="0" smtClean="0"/>
              <a:t>It </a:t>
            </a:r>
            <a:r>
              <a:rPr lang="en-US" dirty="0"/>
              <a:t>is usually associated with a viral or a bacterial infection or the inhalation of irritants such as cigarette smoke or chemicals present in air pollution. </a:t>
            </a:r>
            <a:endParaRPr lang="en-US" dirty="0" smtClean="0"/>
          </a:p>
          <a:p>
            <a:pPr algn="just"/>
            <a:r>
              <a:rPr lang="en-US" dirty="0" smtClean="0"/>
              <a:t>It </a:t>
            </a:r>
            <a:r>
              <a:rPr lang="en-US" dirty="0"/>
              <a:t>is characterized by </a:t>
            </a:r>
            <a:r>
              <a:rPr lang="en-US" b="1" dirty="0">
                <a:solidFill>
                  <a:srgbClr val="0070C0"/>
                </a:solidFill>
              </a:rPr>
              <a:t>excess mucus production.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20290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400"/>
            <a:ext cx="8915400" cy="65532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i="1" dirty="0" smtClean="0"/>
              <a:t>Clinical </a:t>
            </a:r>
            <a:r>
              <a:rPr lang="en-US" i="1" dirty="0"/>
              <a:t>Manifestations</a:t>
            </a:r>
            <a:endParaRPr lang="en-US" dirty="0"/>
          </a:p>
          <a:p>
            <a:pPr algn="just"/>
            <a:r>
              <a:rPr lang="en-US" dirty="0"/>
              <a:t>- Cough, usually productive with thick mucus and purulent sputum.</a:t>
            </a:r>
          </a:p>
          <a:p>
            <a:pPr algn="just"/>
            <a:r>
              <a:rPr lang="en-US" dirty="0"/>
              <a:t>- Dyspnea</a:t>
            </a:r>
            <a:r>
              <a:rPr lang="en-US" dirty="0" smtClean="0"/>
              <a:t>.		- </a:t>
            </a:r>
            <a:r>
              <a:rPr lang="en-US" dirty="0"/>
              <a:t>Fever</a:t>
            </a:r>
            <a:r>
              <a:rPr lang="en-US" dirty="0" smtClean="0"/>
              <a:t>.			- </a:t>
            </a:r>
            <a:r>
              <a:rPr lang="en-US" dirty="0"/>
              <a:t>Hoarseness.</a:t>
            </a:r>
          </a:p>
          <a:p>
            <a:pPr algn="just"/>
            <a:r>
              <a:rPr lang="en-US" dirty="0"/>
              <a:t>- Crackles (discontinuous fine or coarse lung sounds), especially on inspiration.</a:t>
            </a:r>
          </a:p>
          <a:p>
            <a:pPr algn="just"/>
            <a:r>
              <a:rPr lang="en-US" dirty="0"/>
              <a:t>- Chest pain occasionally may be present.</a:t>
            </a:r>
          </a:p>
          <a:p>
            <a:pPr marL="0" indent="0" algn="just">
              <a:buNone/>
            </a:pPr>
            <a:r>
              <a:rPr lang="en-US" i="1" dirty="0"/>
              <a:t>Diagnostic Tools</a:t>
            </a:r>
            <a:endParaRPr lang="en-US" dirty="0"/>
          </a:p>
          <a:p>
            <a:pPr algn="just"/>
            <a:r>
              <a:rPr lang="en-US" dirty="0"/>
              <a:t>Chest radiograph.</a:t>
            </a:r>
          </a:p>
          <a:p>
            <a:pPr marL="0" indent="0" algn="just">
              <a:buNone/>
            </a:pPr>
            <a:r>
              <a:rPr lang="en-US" i="1" dirty="0"/>
              <a:t>Complications</a:t>
            </a:r>
            <a:endParaRPr lang="en-US" dirty="0"/>
          </a:p>
          <a:p>
            <a:pPr algn="just"/>
            <a:r>
              <a:rPr lang="en-US" dirty="0"/>
              <a:t>Repeated episodes of acute bronchitis may result in the pathologic changes characteristic of </a:t>
            </a:r>
            <a:r>
              <a:rPr lang="en-US" b="1" dirty="0">
                <a:solidFill>
                  <a:srgbClr val="0070C0"/>
                </a:solidFill>
              </a:rPr>
              <a:t>chronic bronchitis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i="1" dirty="0"/>
              <a:t>Treatment</a:t>
            </a:r>
            <a:endParaRPr lang="en-US" dirty="0"/>
          </a:p>
          <a:p>
            <a:pPr algn="just"/>
            <a:r>
              <a:rPr lang="en-US" dirty="0"/>
              <a:t>- Antibiotics for secondary or primary bacterial infections.</a:t>
            </a:r>
          </a:p>
          <a:p>
            <a:pPr algn="just"/>
            <a:r>
              <a:rPr lang="en-US" dirty="0"/>
              <a:t>- Increased fluid intake and expectorants to loosen mucus.</a:t>
            </a:r>
          </a:p>
          <a:p>
            <a:pPr algn="just"/>
            <a:r>
              <a:rPr lang="en-US" dirty="0"/>
              <a:t>- Rest to reduce oxygen demands.</a:t>
            </a:r>
          </a:p>
        </p:txBody>
      </p:sp>
    </p:spTree>
    <p:extLst>
      <p:ext uri="{BB962C8B-B14F-4D97-AF65-F5344CB8AC3E}">
        <p14:creationId xmlns:p14="http://schemas.microsoft.com/office/powerpoint/2010/main" val="89818715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228600"/>
            <a:ext cx="8839200" cy="64008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b="1" dirty="0"/>
              <a:t>Chronic Bronchitis</a:t>
            </a:r>
            <a:endParaRPr lang="en-US" dirty="0"/>
          </a:p>
          <a:p>
            <a:pPr algn="just"/>
            <a:r>
              <a:rPr lang="en-US" dirty="0"/>
              <a:t>It is an obstructive pulmonary disorder characterized </a:t>
            </a:r>
            <a:r>
              <a:rPr lang="en-US" b="1" dirty="0">
                <a:solidFill>
                  <a:srgbClr val="FF0000"/>
                </a:solidFill>
              </a:rPr>
              <a:t>by excessive mucus production in the lower respiratory tract and a resulting chronic cough. It must last for at least 3 consecutive months of the year for 2 consecutive years.</a:t>
            </a:r>
          </a:p>
          <a:p>
            <a:pPr marL="0" indent="0" algn="just">
              <a:buNone/>
            </a:pPr>
            <a:r>
              <a:rPr lang="en-US" i="1" dirty="0"/>
              <a:t>Clinical Manifestations</a:t>
            </a:r>
            <a:endParaRPr lang="en-US" dirty="0"/>
          </a:p>
          <a:p>
            <a:pPr algn="just"/>
            <a:r>
              <a:rPr lang="en-US" dirty="0"/>
              <a:t>- A productive, purulent cough, </a:t>
            </a:r>
            <a:r>
              <a:rPr lang="en-US" b="1" dirty="0">
                <a:solidFill>
                  <a:srgbClr val="0070C0"/>
                </a:solidFill>
              </a:rPr>
              <a:t>worsened by inspired irritants</a:t>
            </a:r>
            <a:r>
              <a:rPr lang="en-US" dirty="0"/>
              <a:t>, cold weather, or an infection.</a:t>
            </a:r>
          </a:p>
          <a:p>
            <a:pPr algn="just"/>
            <a:r>
              <a:rPr lang="en-US" dirty="0"/>
              <a:t>- Copious amounts of sputum production.</a:t>
            </a:r>
          </a:p>
          <a:p>
            <a:pPr algn="just"/>
            <a:r>
              <a:rPr lang="en-US" dirty="0"/>
              <a:t>- Air hunger and dyspnea.</a:t>
            </a:r>
          </a:p>
          <a:p>
            <a:pPr marL="0" indent="0" algn="just">
              <a:buNone/>
            </a:pPr>
            <a:r>
              <a:rPr lang="en-US" i="1" dirty="0"/>
              <a:t>Diagnostic Tools</a:t>
            </a:r>
            <a:endParaRPr lang="en-US" dirty="0"/>
          </a:p>
          <a:p>
            <a:pPr algn="just"/>
            <a:r>
              <a:rPr lang="en-US" dirty="0"/>
              <a:t>- Pulmonary function tests demonstrate a reduction in vital capacity.</a:t>
            </a:r>
          </a:p>
          <a:p>
            <a:pPr algn="just"/>
            <a:r>
              <a:rPr lang="en-US" dirty="0"/>
              <a:t>- Blood gases show decreased arterial oxygen and increased arterial carbon dioxide.</a:t>
            </a:r>
          </a:p>
          <a:p>
            <a:pPr algn="just"/>
            <a:r>
              <a:rPr lang="en-US" dirty="0"/>
              <a:t>- Chest radiograph may document chronic bronchitis and fibrosis of the lung tissue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587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228600"/>
            <a:ext cx="8763000" cy="6477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i="1" dirty="0" smtClean="0"/>
              <a:t>Complications</a:t>
            </a:r>
            <a:endParaRPr lang="en-US" dirty="0"/>
          </a:p>
          <a:p>
            <a:pPr algn="just"/>
            <a:r>
              <a:rPr lang="en-US" dirty="0"/>
              <a:t>- Pulmonary hypertension.</a:t>
            </a:r>
          </a:p>
          <a:p>
            <a:pPr algn="just"/>
            <a:r>
              <a:rPr lang="en-US" dirty="0"/>
              <a:t>- Clubbing of the end segment of the fingers</a:t>
            </a:r>
          </a:p>
          <a:p>
            <a:pPr algn="just"/>
            <a:r>
              <a:rPr lang="en-US" dirty="0"/>
              <a:t>- </a:t>
            </a:r>
            <a:r>
              <a:rPr lang="en-US" b="1" dirty="0">
                <a:solidFill>
                  <a:srgbClr val="0070C0"/>
                </a:solidFill>
              </a:rPr>
              <a:t>Polycythemia</a:t>
            </a:r>
            <a:r>
              <a:rPr lang="en-US" dirty="0"/>
              <a:t> , hypoxia stimulate erythropoietin secretion. This, coupled with </a:t>
            </a:r>
            <a:r>
              <a:rPr lang="en-US" b="1" dirty="0">
                <a:solidFill>
                  <a:srgbClr val="0070C0"/>
                </a:solidFill>
              </a:rPr>
              <a:t>cyanosis</a:t>
            </a:r>
            <a:r>
              <a:rPr lang="en-US" dirty="0"/>
              <a:t>, gives the skin a bluish </a:t>
            </a:r>
            <a:r>
              <a:rPr lang="en-US" dirty="0" smtClean="0"/>
              <a:t>coloration</a:t>
            </a:r>
            <a:endParaRPr lang="en-US" dirty="0"/>
          </a:p>
          <a:p>
            <a:pPr marL="0" indent="0" algn="just">
              <a:buNone/>
            </a:pPr>
            <a:r>
              <a:rPr lang="en-US" i="1" dirty="0"/>
              <a:t>Treatment</a:t>
            </a:r>
            <a:endParaRPr lang="en-US" dirty="0"/>
          </a:p>
          <a:p>
            <a:pPr algn="just"/>
            <a:r>
              <a:rPr lang="en-US" dirty="0"/>
              <a:t>- Decreasing further irritant exposure, especially cigarette smoke.</a:t>
            </a:r>
          </a:p>
          <a:p>
            <a:pPr algn="just"/>
            <a:r>
              <a:rPr lang="en-US" dirty="0"/>
              <a:t>- Prophylactic antibiotic therapy.</a:t>
            </a:r>
          </a:p>
          <a:p>
            <a:pPr algn="just"/>
            <a:r>
              <a:rPr lang="en-US" dirty="0"/>
              <a:t>- Bronchodilators are frequently prescribed.</a:t>
            </a:r>
          </a:p>
          <a:p>
            <a:pPr algn="just"/>
            <a:r>
              <a:rPr lang="en-US" dirty="0"/>
              <a:t>- Anti-inflammatory drugs reduce mucus production and relieve blockage.</a:t>
            </a:r>
          </a:p>
          <a:p>
            <a:pPr algn="just"/>
            <a:r>
              <a:rPr lang="en-US" dirty="0"/>
              <a:t>- Expectorants and increased fluid intake loosen the mucus.</a:t>
            </a:r>
          </a:p>
          <a:p>
            <a:pPr algn="just"/>
            <a:r>
              <a:rPr lang="en-US" dirty="0"/>
              <a:t>- Oxygen therapy may be required.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62536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52400"/>
            <a:ext cx="8991600" cy="64770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b="1" dirty="0" smtClean="0"/>
              <a:t>Emphysema</a:t>
            </a:r>
            <a:endParaRPr lang="en-US" dirty="0"/>
          </a:p>
          <a:p>
            <a:pPr algn="just"/>
            <a:r>
              <a:rPr lang="en-US" dirty="0"/>
              <a:t>Emphysema is a chronic obstructive disease characterized by </a:t>
            </a:r>
            <a:r>
              <a:rPr lang="en-US" b="1" dirty="0">
                <a:solidFill>
                  <a:srgbClr val="FF0000"/>
                </a:solidFill>
              </a:rPr>
              <a:t>loss of lung elasticity and a reduction in alveolar surface area due </a:t>
            </a:r>
            <a:r>
              <a:rPr lang="en-US" b="1" dirty="0" smtClean="0">
                <a:solidFill>
                  <a:srgbClr val="FF0000"/>
                </a:solidFill>
              </a:rPr>
              <a:t>to the </a:t>
            </a:r>
            <a:r>
              <a:rPr lang="en-US" b="1" dirty="0">
                <a:solidFill>
                  <a:srgbClr val="FF0000"/>
                </a:solidFill>
              </a:rPr>
              <a:t>destruction of the alveolar walls and the enlargement of air spaces distal to the terminal bronchioles.</a:t>
            </a:r>
          </a:p>
          <a:p>
            <a:pPr marL="0" indent="0" algn="just">
              <a:buNone/>
            </a:pPr>
            <a:r>
              <a:rPr lang="en-US" i="1" dirty="0"/>
              <a:t>Clinical Manifestations</a:t>
            </a:r>
            <a:endParaRPr lang="en-US" dirty="0"/>
          </a:p>
          <a:p>
            <a:pPr algn="just"/>
            <a:r>
              <a:rPr lang="en-US" dirty="0" smtClean="0"/>
              <a:t>Air </a:t>
            </a:r>
            <a:r>
              <a:rPr lang="en-US" dirty="0"/>
              <a:t>trapping, resulting from the loss of lung elasticity and leading to expansion of the chest (increased anterior-posterior diameter).</a:t>
            </a:r>
          </a:p>
          <a:p>
            <a:pPr algn="just"/>
            <a:r>
              <a:rPr lang="en-US" dirty="0" smtClean="0"/>
              <a:t>Diminished </a:t>
            </a:r>
            <a:r>
              <a:rPr lang="en-US" dirty="0"/>
              <a:t>breath sounds on auscultation.</a:t>
            </a:r>
          </a:p>
          <a:p>
            <a:pPr algn="just"/>
            <a:r>
              <a:rPr lang="en-US" dirty="0" smtClean="0"/>
              <a:t>Use </a:t>
            </a:r>
            <a:r>
              <a:rPr lang="en-US" dirty="0"/>
              <a:t>of accessory muscles of respiration.</a:t>
            </a:r>
          </a:p>
          <a:p>
            <a:pPr algn="just"/>
            <a:r>
              <a:rPr lang="en-US" dirty="0" smtClean="0"/>
              <a:t>Tachypnea </a:t>
            </a:r>
            <a:r>
              <a:rPr lang="en-US" dirty="0"/>
              <a:t>(increased respiratory rate) caused by hypoxia and </a:t>
            </a:r>
            <a:r>
              <a:rPr lang="en-US" dirty="0" err="1"/>
              <a:t>hypercapnia</a:t>
            </a:r>
            <a:r>
              <a:rPr lang="en-US" dirty="0"/>
              <a:t>.</a:t>
            </a:r>
          </a:p>
          <a:p>
            <a:pPr algn="just"/>
            <a:r>
              <a:rPr lang="en-US" dirty="0" smtClean="0"/>
              <a:t>Central </a:t>
            </a:r>
            <a:r>
              <a:rPr lang="en-US" dirty="0"/>
              <a:t>nervous system depression, resulting from high carbon dioxide levels .</a:t>
            </a:r>
          </a:p>
          <a:p>
            <a:pPr algn="just"/>
            <a:r>
              <a:rPr lang="en-US" dirty="0"/>
              <a:t>N.B</a:t>
            </a:r>
            <a:r>
              <a:rPr lang="en-US" dirty="0" smtClean="0"/>
              <a:t>. One </a:t>
            </a:r>
            <a:r>
              <a:rPr lang="en-US" dirty="0"/>
              <a:t>key difference between emphysema and chronic bronchitis is the lack of sputum production in emphysema.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33999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304800"/>
            <a:ext cx="8763000" cy="6400800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n-US" i="1" dirty="0" smtClean="0"/>
              <a:t>Diagnostic </a:t>
            </a:r>
            <a:r>
              <a:rPr lang="en-US" i="1" dirty="0"/>
              <a:t>Tools</a:t>
            </a:r>
            <a:endParaRPr lang="en-US" dirty="0"/>
          </a:p>
          <a:p>
            <a:pPr algn="just"/>
            <a:r>
              <a:rPr lang="en-US" dirty="0" smtClean="0"/>
              <a:t>Abnormal </a:t>
            </a:r>
            <a:r>
              <a:rPr lang="en-US" dirty="0"/>
              <a:t>pulmonary function tests, decreased vital capacity, and increased residual volume               - As the disease progresses, blood-gas analysis will first demonstrate hypoxia. Late in the disease, carbon dioxide levels may also be elevated.</a:t>
            </a:r>
          </a:p>
          <a:p>
            <a:pPr marL="0" indent="0" algn="just">
              <a:buNone/>
            </a:pPr>
            <a:r>
              <a:rPr lang="en-US" i="1" dirty="0"/>
              <a:t>Complications</a:t>
            </a:r>
            <a:endParaRPr lang="en-US" dirty="0"/>
          </a:p>
          <a:p>
            <a:pPr algn="just"/>
            <a:r>
              <a:rPr lang="en-US" dirty="0"/>
              <a:t>- Pulmonary hypertension .</a:t>
            </a:r>
          </a:p>
          <a:p>
            <a:pPr algn="just"/>
            <a:r>
              <a:rPr lang="en-US" dirty="0"/>
              <a:t>- A reduction in quality of life is common in severely affected individuals.</a:t>
            </a:r>
          </a:p>
          <a:p>
            <a:pPr marL="0" indent="0" algn="just">
              <a:buNone/>
            </a:pPr>
            <a:r>
              <a:rPr lang="en-US" i="1" dirty="0" smtClean="0"/>
              <a:t>Treatment</a:t>
            </a:r>
            <a:endParaRPr lang="en-US" dirty="0"/>
          </a:p>
          <a:p>
            <a:pPr algn="just"/>
            <a:r>
              <a:rPr lang="en-US" dirty="0"/>
              <a:t>Relieving the symptoms and preventing a worsening of the condition is the objective in emphysema treatment. There is no cure. Treatments include:</a:t>
            </a:r>
          </a:p>
          <a:p>
            <a:pPr algn="just"/>
            <a:r>
              <a:rPr lang="en-US" dirty="0"/>
              <a:t>- Encouraging the individual to stop smoking.</a:t>
            </a:r>
          </a:p>
          <a:p>
            <a:pPr algn="just"/>
            <a:r>
              <a:rPr lang="en-US" dirty="0"/>
              <a:t>- Oxygen therapy</a:t>
            </a:r>
          </a:p>
          <a:p>
            <a:pPr algn="just"/>
            <a:r>
              <a:rPr lang="en-US" dirty="0"/>
              <a:t>- Well-designed exercise therapy can improve symptoms.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67803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76200"/>
            <a:ext cx="8839200" cy="66294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b="1" dirty="0" smtClean="0"/>
              <a:t>Chronic </a:t>
            </a:r>
            <a:r>
              <a:rPr lang="en-US" b="1" dirty="0"/>
              <a:t>Obstructive Pulmonary Disease</a:t>
            </a:r>
            <a:endParaRPr lang="en-US" dirty="0"/>
          </a:p>
          <a:p>
            <a:pPr algn="just"/>
            <a:r>
              <a:rPr lang="en-US" dirty="0"/>
              <a:t>Individuals who have </a:t>
            </a:r>
            <a:r>
              <a:rPr lang="en-US" i="1" dirty="0"/>
              <a:t>long-standing emphysema</a:t>
            </a:r>
            <a:r>
              <a:rPr lang="en-US" dirty="0"/>
              <a:t> also usually have </a:t>
            </a:r>
            <a:r>
              <a:rPr lang="en-US" i="1" dirty="0"/>
              <a:t>chronic bronchitis</a:t>
            </a:r>
            <a:r>
              <a:rPr lang="en-US" dirty="0"/>
              <a:t> and demonstrate indications of both diseases. This condition is called chronic obstructive pulmonary disease (COPD).</a:t>
            </a:r>
          </a:p>
          <a:p>
            <a:pPr marL="0" indent="0" algn="just">
              <a:buNone/>
            </a:pPr>
            <a:r>
              <a:rPr lang="en-US" i="1" dirty="0"/>
              <a:t>Clinical Manifestations</a:t>
            </a:r>
            <a:endParaRPr lang="en-US" dirty="0"/>
          </a:p>
          <a:p>
            <a:pPr algn="just"/>
            <a:r>
              <a:rPr lang="en-US" dirty="0"/>
              <a:t>Symptoms of both emphysema and chronic bronchitis are usually present.</a:t>
            </a:r>
          </a:p>
          <a:p>
            <a:pPr algn="just"/>
            <a:r>
              <a:rPr lang="en-US" dirty="0"/>
              <a:t>- Dyspnea is constant.</a:t>
            </a:r>
          </a:p>
          <a:p>
            <a:pPr marL="0" indent="0" algn="just">
              <a:buNone/>
            </a:pPr>
            <a:r>
              <a:rPr lang="en-US" i="1" dirty="0"/>
              <a:t>Diagnostic Tools</a:t>
            </a:r>
            <a:endParaRPr lang="en-US" dirty="0"/>
          </a:p>
          <a:p>
            <a:pPr algn="just"/>
            <a:r>
              <a:rPr lang="en-US" dirty="0"/>
              <a:t>- History and physical examination.</a:t>
            </a:r>
          </a:p>
          <a:p>
            <a:pPr algn="just"/>
            <a:r>
              <a:rPr lang="en-US" dirty="0"/>
              <a:t>- Chest x-ray.</a:t>
            </a:r>
          </a:p>
          <a:p>
            <a:pPr marL="0" indent="0" algn="just">
              <a:buNone/>
            </a:pPr>
            <a:r>
              <a:rPr lang="en-US" i="1" dirty="0"/>
              <a:t>Complications</a:t>
            </a:r>
            <a:endParaRPr lang="en-US" dirty="0"/>
          </a:p>
          <a:p>
            <a:pPr algn="just"/>
            <a:r>
              <a:rPr lang="en-US" dirty="0"/>
              <a:t>- Pulmonary hypertension leading to </a:t>
            </a:r>
            <a:r>
              <a:rPr lang="en-US" dirty="0" err="1"/>
              <a:t>cor</a:t>
            </a:r>
            <a:r>
              <a:rPr lang="en-US" dirty="0"/>
              <a:t> </a:t>
            </a:r>
            <a:r>
              <a:rPr lang="en-US" dirty="0" err="1"/>
              <a:t>pulmonale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- Pneumothorax.</a:t>
            </a:r>
          </a:p>
          <a:p>
            <a:pPr marL="0" indent="0" algn="just">
              <a:buNone/>
            </a:pPr>
            <a:r>
              <a:rPr lang="en-US" i="1" dirty="0"/>
              <a:t>Treatment</a:t>
            </a:r>
            <a:endParaRPr lang="en-US" dirty="0"/>
          </a:p>
          <a:p>
            <a:pPr algn="just"/>
            <a:r>
              <a:rPr lang="en-US" dirty="0"/>
              <a:t>In general, COPD treatment is as described for chronic bronchitis and emphysema.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70482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76200"/>
            <a:ext cx="8839200" cy="6629400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n-US" b="1" dirty="0" smtClean="0"/>
              <a:t>Lung </a:t>
            </a:r>
            <a:r>
              <a:rPr lang="en-US" b="1" dirty="0"/>
              <a:t>Cancer</a:t>
            </a:r>
            <a:endParaRPr lang="en-US" dirty="0"/>
          </a:p>
          <a:p>
            <a:pPr algn="just"/>
            <a:r>
              <a:rPr lang="en-US" dirty="0"/>
              <a:t>Lung cancer is defined as a cancer of the epithelial lining of the respiratory tract (bronchogenic carcinoma). It can occur anywhere in the lung.</a:t>
            </a:r>
          </a:p>
          <a:p>
            <a:pPr marL="0" indent="0" algn="just">
              <a:buNone/>
            </a:pPr>
            <a:r>
              <a:rPr lang="en-US" i="1" dirty="0"/>
              <a:t>Risk Factors for Lung Cancer</a:t>
            </a:r>
            <a:endParaRPr lang="en-US" dirty="0"/>
          </a:p>
          <a:p>
            <a:pPr algn="just"/>
            <a:r>
              <a:rPr lang="en-US" dirty="0"/>
              <a:t>- Cigarette </a:t>
            </a:r>
            <a:r>
              <a:rPr lang="en-US" dirty="0" smtClean="0"/>
              <a:t>smoking			- </a:t>
            </a:r>
            <a:r>
              <a:rPr lang="en-US" dirty="0"/>
              <a:t>Chronic bronchitis</a:t>
            </a:r>
          </a:p>
          <a:p>
            <a:pPr marL="0" indent="0" algn="just">
              <a:buNone/>
            </a:pPr>
            <a:r>
              <a:rPr lang="en-US" i="1" dirty="0"/>
              <a:t>Clinical Manifestations</a:t>
            </a:r>
            <a:endParaRPr lang="en-US" dirty="0"/>
          </a:p>
          <a:p>
            <a:pPr algn="just"/>
            <a:r>
              <a:rPr lang="en-US" dirty="0" smtClean="0"/>
              <a:t>A </a:t>
            </a:r>
            <a:r>
              <a:rPr lang="en-US" dirty="0"/>
              <a:t>persistent cough</a:t>
            </a:r>
            <a:r>
              <a:rPr lang="en-US" dirty="0" smtClean="0"/>
              <a:t>.		 </a:t>
            </a:r>
            <a:r>
              <a:rPr lang="en-US" dirty="0"/>
              <a:t>Recurring lower respiratory tract infections.</a:t>
            </a:r>
          </a:p>
          <a:p>
            <a:pPr algn="just"/>
            <a:r>
              <a:rPr lang="en-US" dirty="0" smtClean="0"/>
              <a:t>Hemoptysis </a:t>
            </a:r>
            <a:r>
              <a:rPr lang="en-US" dirty="0"/>
              <a:t>(the coughing up of blood</a:t>
            </a:r>
            <a:r>
              <a:rPr lang="en-US" dirty="0" smtClean="0"/>
              <a:t>).			-Weight </a:t>
            </a:r>
            <a:r>
              <a:rPr lang="en-US" dirty="0"/>
              <a:t>loss.</a:t>
            </a:r>
            <a:r>
              <a:rPr lang="ar-SA" dirty="0"/>
              <a:t>        </a:t>
            </a:r>
            <a:endParaRPr lang="en-US" dirty="0" smtClean="0"/>
          </a:p>
          <a:p>
            <a:pPr algn="just"/>
            <a:r>
              <a:rPr lang="en-US" dirty="0" smtClean="0"/>
              <a:t>Fatigue.						-Hoarseness</a:t>
            </a:r>
            <a:r>
              <a:rPr lang="en-US" dirty="0"/>
              <a:t>.</a:t>
            </a:r>
          </a:p>
          <a:p>
            <a:pPr algn="just"/>
            <a:r>
              <a:rPr lang="en-US" dirty="0" smtClean="0"/>
              <a:t>Pain </a:t>
            </a:r>
            <a:r>
              <a:rPr lang="en-US" dirty="0"/>
              <a:t>or dysfunction in a distant organ reflecting metastasis may be the first clue of lung cancer.</a:t>
            </a:r>
          </a:p>
          <a:p>
            <a:pPr marL="0" indent="0" algn="just">
              <a:buNone/>
            </a:pPr>
            <a:r>
              <a:rPr lang="en-US" i="1" dirty="0"/>
              <a:t>Diagnostic Tools</a:t>
            </a:r>
            <a:endParaRPr lang="en-US" dirty="0"/>
          </a:p>
          <a:p>
            <a:pPr algn="just"/>
            <a:r>
              <a:rPr lang="en-US" dirty="0"/>
              <a:t>Chest x-ray followed by biopsy of suspicious lesions may diagnose the disease.</a:t>
            </a:r>
          </a:p>
          <a:p>
            <a:pPr marL="0" indent="0" algn="just">
              <a:buNone/>
            </a:pPr>
            <a:r>
              <a:rPr lang="en-US" i="1" dirty="0"/>
              <a:t>Complications</a:t>
            </a:r>
            <a:endParaRPr lang="en-US" dirty="0"/>
          </a:p>
          <a:p>
            <a:pPr algn="just"/>
            <a:r>
              <a:rPr lang="en-US" dirty="0"/>
              <a:t>Prognosis is poor. The 5-year survival rate for all types of lung cancer is only 13%. Some types of lung cancer have an even worse prognosis.</a:t>
            </a:r>
          </a:p>
          <a:p>
            <a:pPr marL="0" indent="0" algn="just">
              <a:buNone/>
            </a:pPr>
            <a:r>
              <a:rPr lang="en-US" i="1" dirty="0"/>
              <a:t>Treatment</a:t>
            </a:r>
            <a:endParaRPr lang="en-US" dirty="0"/>
          </a:p>
          <a:p>
            <a:pPr algn="just"/>
            <a:r>
              <a:rPr lang="en-US" dirty="0"/>
              <a:t>Any combination of surgery, radiation, and chemotherapy.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286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Signs and Symptoms of Pulmonary Disease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454525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3200" dirty="0" smtClean="0"/>
              <a:t>Hypoventilation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dirty="0" err="1" smtClean="0"/>
              <a:t>Hypercapnia</a:t>
            </a:r>
            <a:endParaRPr lang="en-US" sz="3200" dirty="0" smtClean="0"/>
          </a:p>
          <a:p>
            <a:pPr eaLnBrk="1" hangingPunct="1">
              <a:lnSpc>
                <a:spcPct val="90000"/>
              </a:lnSpc>
            </a:pPr>
            <a:r>
              <a:rPr lang="en-US" sz="3200" dirty="0" smtClean="0"/>
              <a:t>Hyperventilation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dirty="0" err="1" smtClean="0"/>
              <a:t>Hypocapnia</a:t>
            </a:r>
            <a:endParaRPr lang="en-US" sz="3200" dirty="0" smtClean="0"/>
          </a:p>
          <a:p>
            <a:pPr eaLnBrk="1" hangingPunct="1">
              <a:lnSpc>
                <a:spcPct val="90000"/>
              </a:lnSpc>
            </a:pPr>
            <a:r>
              <a:rPr lang="en-US" sz="3200" dirty="0" smtClean="0"/>
              <a:t>Cough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dirty="0" smtClean="0"/>
              <a:t>Acute cough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dirty="0" smtClean="0"/>
              <a:t>Chronic cough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dirty="0" smtClean="0"/>
              <a:t>Hemoptysis</a:t>
            </a:r>
          </a:p>
        </p:txBody>
      </p:sp>
    </p:spTree>
    <p:extLst>
      <p:ext uri="{BB962C8B-B14F-4D97-AF65-F5344CB8AC3E}">
        <p14:creationId xmlns:p14="http://schemas.microsoft.com/office/powerpoint/2010/main" val="40480160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Signs and Symptoms of Pulmonary Disease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2805113"/>
          </a:xfrm>
        </p:spPr>
        <p:txBody>
          <a:bodyPr/>
          <a:lstStyle/>
          <a:p>
            <a:pPr eaLnBrk="1" hangingPunct="1"/>
            <a:r>
              <a:rPr lang="en-US" dirty="0" smtClean="0"/>
              <a:t>Cyanosis</a:t>
            </a:r>
          </a:p>
          <a:p>
            <a:pPr eaLnBrk="1" hangingPunct="1"/>
            <a:r>
              <a:rPr lang="en-US" dirty="0" smtClean="0"/>
              <a:t>Pain</a:t>
            </a:r>
          </a:p>
          <a:p>
            <a:pPr eaLnBrk="1" hangingPunct="1"/>
            <a:r>
              <a:rPr lang="en-US" dirty="0" smtClean="0"/>
              <a:t>Clubbing</a:t>
            </a:r>
          </a:p>
          <a:p>
            <a:pPr eaLnBrk="1" hangingPunct="1"/>
            <a:r>
              <a:rPr lang="en-US" dirty="0" smtClean="0"/>
              <a:t>Abnormal sputum</a:t>
            </a:r>
          </a:p>
        </p:txBody>
      </p:sp>
      <p:pic>
        <p:nvPicPr>
          <p:cNvPr id="4" name="Picture 1035" descr="0260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62600" y="1447800"/>
            <a:ext cx="2816225" cy="5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34903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3200" b="1" dirty="0" smtClean="0"/>
              <a:t>Pathophysiologic </a:t>
            </a:r>
            <a:r>
              <a:rPr lang="en-US" sz="3200" b="1" dirty="0"/>
              <a:t>Concepts</a:t>
            </a:r>
            <a:endParaRPr lang="en-US" sz="3200" dirty="0"/>
          </a:p>
          <a:p>
            <a:pPr marL="0" indent="0" algn="just">
              <a:buNone/>
            </a:pPr>
            <a:r>
              <a:rPr lang="en-US" sz="3200" b="1" dirty="0" smtClean="0"/>
              <a:t>Atelectasis</a:t>
            </a:r>
            <a:endParaRPr lang="en-US" sz="3200" dirty="0"/>
          </a:p>
          <a:p>
            <a:pPr algn="just"/>
            <a:r>
              <a:rPr lang="en-US" sz="3200" dirty="0"/>
              <a:t>The collapse of either a lung or an alveolus is called atelectasis. </a:t>
            </a:r>
            <a:endParaRPr lang="en-US" sz="3200" dirty="0" smtClean="0"/>
          </a:p>
          <a:p>
            <a:pPr algn="just"/>
            <a:r>
              <a:rPr lang="en-US" sz="3200" dirty="0" smtClean="0"/>
              <a:t>This </a:t>
            </a:r>
            <a:r>
              <a:rPr lang="en-US" sz="3200" dirty="0"/>
              <a:t>results in a </a:t>
            </a:r>
            <a:r>
              <a:rPr lang="en-US" sz="3200" b="1" dirty="0">
                <a:solidFill>
                  <a:srgbClr val="FF0000"/>
                </a:solidFill>
              </a:rPr>
              <a:t>reduction in the surface area available for diffusion, and respiration is decreased. 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pPr algn="just"/>
            <a:r>
              <a:rPr lang="en-US" sz="3200" dirty="0" smtClean="0"/>
              <a:t>Newborns </a:t>
            </a:r>
            <a:r>
              <a:rPr lang="en-US" sz="3200" dirty="0"/>
              <a:t>may be born with alveoli collapsed at </a:t>
            </a:r>
            <a:r>
              <a:rPr lang="en-US" sz="3200" dirty="0" smtClean="0"/>
              <a:t>birth. This </a:t>
            </a:r>
            <a:r>
              <a:rPr lang="en-US" sz="3200" dirty="0"/>
              <a:t>condition is called </a:t>
            </a:r>
            <a:r>
              <a:rPr lang="en-US" sz="3200" b="1" dirty="0">
                <a:solidFill>
                  <a:srgbClr val="0070C0"/>
                </a:solidFill>
              </a:rPr>
              <a:t>primary atelectasis</a:t>
            </a:r>
            <a:r>
              <a:rPr lang="en-US" sz="3200" dirty="0"/>
              <a:t>. </a:t>
            </a:r>
            <a:endParaRPr lang="en-US" sz="3200" dirty="0" smtClean="0"/>
          </a:p>
          <a:p>
            <a:pPr algn="just"/>
            <a:r>
              <a:rPr lang="en-US" sz="3200" dirty="0" smtClean="0"/>
              <a:t>The </a:t>
            </a:r>
            <a:r>
              <a:rPr lang="en-US" sz="3200" dirty="0"/>
              <a:t>collapse of previously expanded alveoli is called </a:t>
            </a:r>
            <a:r>
              <a:rPr lang="en-US" sz="3200" b="1" dirty="0">
                <a:solidFill>
                  <a:srgbClr val="0070C0"/>
                </a:solidFill>
              </a:rPr>
              <a:t>secondary atelectasis. </a:t>
            </a:r>
            <a:endParaRPr lang="en-US" sz="3200" b="1" dirty="0" smtClean="0">
              <a:solidFill>
                <a:srgbClr val="0070C0"/>
              </a:solidFill>
            </a:endParaRPr>
          </a:p>
          <a:p>
            <a:pPr algn="just"/>
            <a:r>
              <a:rPr lang="en-US" sz="3200" dirty="0" smtClean="0"/>
              <a:t>The </a:t>
            </a:r>
            <a:r>
              <a:rPr lang="en-US" sz="3200" dirty="0"/>
              <a:t>two main types of atelectasis are :</a:t>
            </a:r>
          </a:p>
        </p:txBody>
      </p:sp>
    </p:spTree>
    <p:extLst>
      <p:ext uri="{BB962C8B-B14F-4D97-AF65-F5344CB8AC3E}">
        <p14:creationId xmlns:p14="http://schemas.microsoft.com/office/powerpoint/2010/main" val="2876950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76200"/>
            <a:ext cx="8839200" cy="65532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3200" b="1" dirty="0" smtClean="0"/>
              <a:t>a- </a:t>
            </a:r>
            <a:r>
              <a:rPr lang="en-US" sz="3200" b="1" dirty="0"/>
              <a:t>Compression Atelectasis</a:t>
            </a:r>
            <a:endParaRPr lang="en-US" sz="3200" dirty="0"/>
          </a:p>
          <a:p>
            <a:pPr algn="just"/>
            <a:r>
              <a:rPr lang="en-US" sz="3200" dirty="0"/>
              <a:t>This occurs if the chest wall is punctured or opened because atmospheric pressure is greater than the pressure holding the lungs expanded (pleural pressure). </a:t>
            </a:r>
            <a:endParaRPr lang="en-US" sz="3200" dirty="0" smtClean="0"/>
          </a:p>
          <a:p>
            <a:pPr algn="just"/>
            <a:r>
              <a:rPr lang="en-US" sz="3200" dirty="0" smtClean="0"/>
              <a:t>Compression </a:t>
            </a:r>
            <a:r>
              <a:rPr lang="en-US" sz="3200" dirty="0"/>
              <a:t>atelectasis can also occur from a growing tumor or abdominal distention.</a:t>
            </a:r>
          </a:p>
          <a:p>
            <a:pPr marL="0" indent="0" algn="just">
              <a:buNone/>
            </a:pPr>
            <a:r>
              <a:rPr lang="en-US" sz="3200" b="1" dirty="0" smtClean="0"/>
              <a:t> </a:t>
            </a:r>
            <a:r>
              <a:rPr lang="en-US" sz="3200" b="1" dirty="0"/>
              <a:t>b-Absorption Atelectasis</a:t>
            </a:r>
            <a:endParaRPr lang="en-US" sz="3200" dirty="0"/>
          </a:p>
          <a:p>
            <a:pPr algn="just"/>
            <a:r>
              <a:rPr lang="en-US" sz="3200" dirty="0"/>
              <a:t>Any situation that results in mucus accumulation, such as </a:t>
            </a:r>
            <a:r>
              <a:rPr lang="en-US" sz="3200" dirty="0">
                <a:solidFill>
                  <a:srgbClr val="0070C0"/>
                </a:solidFill>
              </a:rPr>
              <a:t>cystic fibrosis, pneumonia, or chronic bronchitis, anesthesia and prolonged bed rest after surgery may l</a:t>
            </a:r>
            <a:r>
              <a:rPr lang="en-US" sz="3200" dirty="0"/>
              <a:t>ead to absorption atelectasis. Mucus accumulation increases the risk of pneumonia because mucus can act as a breeding ground for growth of microorganisms.</a:t>
            </a:r>
          </a:p>
          <a:p>
            <a:pPr algn="just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728183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Absorption Atelectasis</a:t>
            </a:r>
          </a:p>
        </p:txBody>
      </p:sp>
      <p:pic>
        <p:nvPicPr>
          <p:cNvPr id="77827" name="Picture 11" descr="02600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742" y="1143000"/>
            <a:ext cx="9176043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824620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629400"/>
          </a:xfrm>
        </p:spPr>
        <p:txBody>
          <a:bodyPr>
            <a:normAutofit/>
          </a:bodyPr>
          <a:lstStyle/>
          <a:p>
            <a:pPr algn="just"/>
            <a:r>
              <a:rPr lang="en-US" sz="3200" dirty="0"/>
              <a:t> </a:t>
            </a:r>
            <a:r>
              <a:rPr lang="en-US" sz="3200" b="1" dirty="0" smtClean="0"/>
              <a:t>Hypoxemia</a:t>
            </a:r>
            <a:endParaRPr lang="en-US" sz="3200" dirty="0"/>
          </a:p>
          <a:p>
            <a:pPr algn="just"/>
            <a:r>
              <a:rPr lang="en-US" sz="3200" b="1" dirty="0">
                <a:solidFill>
                  <a:srgbClr val="FF0000"/>
                </a:solidFill>
              </a:rPr>
              <a:t>Reduced oxygen concentration in arterial blood</a:t>
            </a:r>
            <a:r>
              <a:rPr lang="en-US" sz="3200" dirty="0"/>
              <a:t> is called hypoxemia. Hypoxemia can occur if there is decreased oxygen in the air (hypoxia) or atelectasis</a:t>
            </a:r>
            <a:r>
              <a:rPr lang="en-US" sz="3200" dirty="0" smtClean="0"/>
              <a:t>.</a:t>
            </a:r>
          </a:p>
          <a:p>
            <a:pPr marL="0" indent="0" algn="just">
              <a:buNone/>
            </a:pPr>
            <a:r>
              <a:rPr lang="en-US" sz="3200" b="1" dirty="0" smtClean="0"/>
              <a:t>Pulmonary Hypertension</a:t>
            </a:r>
            <a:endParaRPr lang="en-US" sz="3200" dirty="0"/>
          </a:p>
          <a:p>
            <a:pPr algn="just"/>
            <a:r>
              <a:rPr lang="en-US" sz="3200" dirty="0"/>
              <a:t>Elevated blood pressure in the pulmonary vascular system is called pulmonary hypertension. </a:t>
            </a:r>
          </a:p>
          <a:p>
            <a:pPr marL="0" indent="0" algn="just">
              <a:buNone/>
            </a:pPr>
            <a:r>
              <a:rPr lang="en-US" sz="3200" i="1" dirty="0" smtClean="0"/>
              <a:t>Consequences </a:t>
            </a:r>
            <a:r>
              <a:rPr lang="en-US" sz="3200" i="1" dirty="0"/>
              <a:t>of Pulmonary Hypertension</a:t>
            </a:r>
            <a:endParaRPr lang="en-US" sz="3200" dirty="0"/>
          </a:p>
          <a:p>
            <a:pPr lvl="0" algn="just"/>
            <a:r>
              <a:rPr lang="en-US" sz="3200" dirty="0"/>
              <a:t>A right-sided heart failure called </a:t>
            </a:r>
            <a:r>
              <a:rPr lang="en-US" sz="3200" b="1" dirty="0" err="1">
                <a:solidFill>
                  <a:srgbClr val="FF0000"/>
                </a:solidFill>
              </a:rPr>
              <a:t>cor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pulmonale</a:t>
            </a:r>
            <a:endParaRPr lang="en-US" sz="3200" b="1" dirty="0">
              <a:solidFill>
                <a:srgbClr val="FF0000"/>
              </a:solidFill>
            </a:endParaRPr>
          </a:p>
          <a:p>
            <a:pPr lvl="0" algn="just"/>
            <a:r>
              <a:rPr lang="en-US" sz="3200" dirty="0"/>
              <a:t>Pulmonary edema because the capillary hydrostatic force favoring filtration is increased.</a:t>
            </a:r>
          </a:p>
          <a:p>
            <a:pPr algn="just"/>
            <a:endParaRPr lang="en-US" sz="3200" dirty="0"/>
          </a:p>
          <a:p>
            <a:pPr algn="just"/>
            <a:endParaRPr lang="en-US" sz="3200" dirty="0"/>
          </a:p>
          <a:p>
            <a:pPr algn="just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037734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272</TotalTime>
  <Words>2380</Words>
  <Application>Microsoft Office PowerPoint</Application>
  <PresentationFormat>On-screen Show (4:3)</PresentationFormat>
  <Paragraphs>311</Paragraphs>
  <Slides>37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Equity</vt:lpstr>
      <vt:lpstr>The Respiratory System</vt:lpstr>
      <vt:lpstr>PowerPoint Presentation</vt:lpstr>
      <vt:lpstr>Signs and Symptoms of Pulmonary Disease</vt:lpstr>
      <vt:lpstr>Signs and Symptoms of Pulmonary Disease</vt:lpstr>
      <vt:lpstr>Signs and Symptoms of Pulmonary Disease</vt:lpstr>
      <vt:lpstr>PowerPoint Presentation</vt:lpstr>
      <vt:lpstr>PowerPoint Presentation</vt:lpstr>
      <vt:lpstr>Absorption Atelectasis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Pneumothorax</vt:lpstr>
      <vt:lpstr>PowerPoint Presentation</vt:lpstr>
      <vt:lpstr>PowerPoint Presentation</vt:lpstr>
      <vt:lpstr>Pulmonary Disorders</vt:lpstr>
      <vt:lpstr>PowerPoint Presentation</vt:lpstr>
      <vt:lpstr>PowerPoint Presentation</vt:lpstr>
      <vt:lpstr>PowerPoint Presentation</vt:lpstr>
      <vt:lpstr>PowerPoint Presentation</vt:lpstr>
      <vt:lpstr>Obstructive Pulmonary Disease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Respiratory System</dc:title>
  <dc:creator>dell</dc:creator>
  <cp:lastModifiedBy>dell</cp:lastModifiedBy>
  <cp:revision>18</cp:revision>
  <dcterms:created xsi:type="dcterms:W3CDTF">2011-12-17T17:32:40Z</dcterms:created>
  <dcterms:modified xsi:type="dcterms:W3CDTF">2012-03-20T07:33:49Z</dcterms:modified>
</cp:coreProperties>
</file>