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84" r:id="rId10"/>
    <p:sldId id="264" r:id="rId11"/>
    <p:sldId id="265" r:id="rId12"/>
    <p:sldId id="266" r:id="rId13"/>
    <p:sldId id="269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684" autoAdjust="0"/>
  </p:normalViewPr>
  <p:slideViewPr>
    <p:cSldViewPr>
      <p:cViewPr varScale="1">
        <p:scale>
          <a:sx n="81" d="100"/>
          <a:sy n="81" d="100"/>
        </p:scale>
        <p:origin x="70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Yu Gothic" pitchFamily="50" charset="-128"/>
                <a:ea typeface="Yu Gothic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Yu Gothic" pitchFamily="50" charset="-128"/>
                <a:ea typeface="Yu Gothic" pitchFamily="50" charset="-128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Yu Gothic" pitchFamily="50" charset="-128"/>
                <a:ea typeface="Yu Gothic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57158" y="1052513"/>
            <a:ext cx="8329642" cy="5073650"/>
          </a:xfrm>
        </p:spPr>
        <p:txBody>
          <a:bodyPr/>
          <a:lstStyle>
            <a:lvl1pPr>
              <a:defRPr>
                <a:latin typeface="Yu Gothic" pitchFamily="50" charset="-128"/>
                <a:ea typeface="Yu Gothic" pitchFamily="50" charset="-128"/>
              </a:defRPr>
            </a:lvl1pPr>
            <a:lvl2pPr>
              <a:defRPr>
                <a:latin typeface="Yu Gothic" pitchFamily="50" charset="-128"/>
                <a:ea typeface="Yu Gothic" pitchFamily="50" charset="-128"/>
              </a:defRPr>
            </a:lvl2pPr>
            <a:lvl3pPr>
              <a:defRPr>
                <a:latin typeface="Yu Gothic" pitchFamily="50" charset="-128"/>
                <a:ea typeface="Yu Gothic" pitchFamily="50" charset="-128"/>
              </a:defRPr>
            </a:lvl3pPr>
            <a:lvl4pPr>
              <a:defRPr>
                <a:latin typeface="Yu Gothic" pitchFamily="50" charset="-128"/>
                <a:ea typeface="Yu Gothic" pitchFamily="50" charset="-128"/>
              </a:defRPr>
            </a:lvl4pPr>
            <a:lvl5pPr>
              <a:defRPr>
                <a:latin typeface="Yu Gothic" pitchFamily="50" charset="-128"/>
                <a:ea typeface="Yu Gothic" pitchFamily="50" charset="-128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Yu Gothic" pitchFamily="50" charset="-128"/>
                <a:ea typeface="Yu Gothic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Yu Gothic" pitchFamily="50" charset="-128"/>
                <a:ea typeface="Yu Gothic" pitchFamily="50" charset="-128"/>
              </a:defRPr>
            </a:lvl1pPr>
            <a:lvl2pPr>
              <a:defRPr>
                <a:latin typeface="Yu Gothic" pitchFamily="50" charset="-128"/>
                <a:ea typeface="Yu Gothic" pitchFamily="50" charset="-128"/>
              </a:defRPr>
            </a:lvl2pPr>
            <a:lvl3pPr>
              <a:defRPr>
                <a:latin typeface="Yu Gothic" pitchFamily="50" charset="-128"/>
                <a:ea typeface="Yu Gothic" pitchFamily="50" charset="-128"/>
              </a:defRPr>
            </a:lvl3pPr>
            <a:lvl4pPr>
              <a:defRPr>
                <a:latin typeface="Yu Gothic" pitchFamily="50" charset="-128"/>
                <a:ea typeface="Yu Gothic" pitchFamily="50" charset="-128"/>
              </a:defRPr>
            </a:lvl4pPr>
            <a:lvl5pPr>
              <a:defRPr>
                <a:latin typeface="Yu Gothic" pitchFamily="50" charset="-128"/>
                <a:ea typeface="Yu Gothic" pitchFamily="50" charset="-128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644604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3144417"/>
            <a:ext cx="7772400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Yu Gothic" pitchFamily="50" charset="-128"/>
                <a:ea typeface="Yu Gothic" pitchFamily="50" charset="-128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Yu Gothic" pitchFamily="50" charset="-128"/>
                <a:ea typeface="Yu Gothic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>
                <a:latin typeface="Yu Gothic" pitchFamily="50" charset="-128"/>
                <a:ea typeface="Yu Gothic" pitchFamily="50" charset="-128"/>
              </a:defRPr>
            </a:lvl1pPr>
            <a:lvl2pPr>
              <a:defRPr sz="2400">
                <a:latin typeface="Yu Gothic" pitchFamily="50" charset="-128"/>
                <a:ea typeface="Yu Gothic" pitchFamily="50" charset="-128"/>
              </a:defRPr>
            </a:lvl2pPr>
            <a:lvl3pPr>
              <a:defRPr sz="2000">
                <a:latin typeface="Yu Gothic" pitchFamily="50" charset="-128"/>
                <a:ea typeface="Yu Gothic" pitchFamily="50" charset="-128"/>
              </a:defRPr>
            </a:lvl3pPr>
            <a:lvl4pPr>
              <a:defRPr sz="1800">
                <a:latin typeface="Yu Gothic" pitchFamily="50" charset="-128"/>
                <a:ea typeface="Yu Gothic" pitchFamily="50" charset="-128"/>
              </a:defRPr>
            </a:lvl4pPr>
            <a:lvl5pPr>
              <a:defRPr sz="1800">
                <a:latin typeface="Yu Gothic" pitchFamily="50" charset="-128"/>
                <a:ea typeface="Yu Gothic" pitchFamily="50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>
                <a:latin typeface="Yu Gothic" pitchFamily="50" charset="-128"/>
                <a:ea typeface="Yu Gothic" pitchFamily="50" charset="-128"/>
              </a:defRPr>
            </a:lvl1pPr>
            <a:lvl2pPr>
              <a:defRPr sz="2400">
                <a:latin typeface="Yu Gothic" pitchFamily="50" charset="-128"/>
                <a:ea typeface="Yu Gothic" pitchFamily="50" charset="-128"/>
              </a:defRPr>
            </a:lvl2pPr>
            <a:lvl3pPr>
              <a:defRPr sz="2000">
                <a:latin typeface="Yu Gothic" pitchFamily="50" charset="-128"/>
                <a:ea typeface="Yu Gothic" pitchFamily="50" charset="-128"/>
              </a:defRPr>
            </a:lvl3pPr>
            <a:lvl4pPr>
              <a:defRPr sz="1800">
                <a:latin typeface="Yu Gothic" pitchFamily="50" charset="-128"/>
                <a:ea typeface="Yu Gothic" pitchFamily="50" charset="-128"/>
              </a:defRPr>
            </a:lvl4pPr>
            <a:lvl5pPr>
              <a:defRPr sz="1800">
                <a:latin typeface="Yu Gothic" pitchFamily="50" charset="-128"/>
                <a:ea typeface="Yu Gothic" pitchFamily="50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sz="3200" b="1">
                <a:latin typeface="Yu Gothic" pitchFamily="50" charset="-128"/>
                <a:ea typeface="Yu Gothic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Yu Gothic" pitchFamily="50" charset="-128"/>
                <a:ea typeface="Yu Gothic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Yu Gothic" pitchFamily="50" charset="-128"/>
                <a:ea typeface="Yu Gothic" pitchFamily="50" charset="-128"/>
              </a:defRPr>
            </a:lvl1pPr>
            <a:lvl2pPr>
              <a:defRPr sz="2000">
                <a:latin typeface="Yu Gothic" pitchFamily="50" charset="-128"/>
                <a:ea typeface="Yu Gothic" pitchFamily="50" charset="-128"/>
              </a:defRPr>
            </a:lvl2pPr>
            <a:lvl3pPr>
              <a:defRPr sz="1800">
                <a:latin typeface="Yu Gothic" pitchFamily="50" charset="-128"/>
                <a:ea typeface="Yu Gothic" pitchFamily="50" charset="-128"/>
              </a:defRPr>
            </a:lvl3pPr>
            <a:lvl4pPr>
              <a:defRPr sz="1600">
                <a:latin typeface="Yu Gothic" pitchFamily="50" charset="-128"/>
                <a:ea typeface="Yu Gothic" pitchFamily="50" charset="-128"/>
              </a:defRPr>
            </a:lvl4pPr>
            <a:lvl5pPr>
              <a:defRPr sz="1600">
                <a:latin typeface="Yu Gothic" pitchFamily="50" charset="-128"/>
                <a:ea typeface="Yu Gothic" pitchFamily="50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Yu Gothic" pitchFamily="50" charset="-128"/>
                <a:ea typeface="Yu Gothic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Yu Gothic" pitchFamily="50" charset="-128"/>
                <a:ea typeface="Yu Gothic" pitchFamily="50" charset="-128"/>
              </a:defRPr>
            </a:lvl1pPr>
            <a:lvl2pPr>
              <a:defRPr sz="2000">
                <a:latin typeface="Yu Gothic" pitchFamily="50" charset="-128"/>
                <a:ea typeface="Yu Gothic" pitchFamily="50" charset="-128"/>
              </a:defRPr>
            </a:lvl2pPr>
            <a:lvl3pPr>
              <a:defRPr sz="1800">
                <a:latin typeface="Yu Gothic" pitchFamily="50" charset="-128"/>
                <a:ea typeface="Yu Gothic" pitchFamily="50" charset="-128"/>
              </a:defRPr>
            </a:lvl3pPr>
            <a:lvl4pPr>
              <a:defRPr sz="1600">
                <a:latin typeface="Yu Gothic" pitchFamily="50" charset="-128"/>
                <a:ea typeface="Yu Gothic" pitchFamily="50" charset="-128"/>
              </a:defRPr>
            </a:lvl4pPr>
            <a:lvl5pPr>
              <a:defRPr sz="1600">
                <a:latin typeface="Yu Gothic" pitchFamily="50" charset="-128"/>
                <a:ea typeface="Yu Gothic" pitchFamily="50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Yu Gothic" pitchFamily="50" charset="-128"/>
                <a:ea typeface="Yu Gothic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1">
                <a:latin typeface="Yu Gothic" pitchFamily="50" charset="-128"/>
                <a:ea typeface="Yu Gothic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Yu Gothic" pitchFamily="50" charset="-128"/>
                <a:ea typeface="Yu Gothic" pitchFamily="50" charset="-128"/>
              </a:defRPr>
            </a:lvl1pPr>
            <a:lvl2pPr>
              <a:defRPr sz="2800">
                <a:latin typeface="Yu Gothic" pitchFamily="50" charset="-128"/>
                <a:ea typeface="Yu Gothic" pitchFamily="50" charset="-128"/>
              </a:defRPr>
            </a:lvl2pPr>
            <a:lvl3pPr>
              <a:defRPr sz="2400">
                <a:latin typeface="Yu Gothic" pitchFamily="50" charset="-128"/>
                <a:ea typeface="Yu Gothic" pitchFamily="50" charset="-128"/>
              </a:defRPr>
            </a:lvl3pPr>
            <a:lvl4pPr>
              <a:defRPr sz="2000">
                <a:latin typeface="Yu Gothic" pitchFamily="50" charset="-128"/>
                <a:ea typeface="Yu Gothic" pitchFamily="50" charset="-128"/>
              </a:defRPr>
            </a:lvl4pPr>
            <a:lvl5pPr>
              <a:defRPr sz="2000">
                <a:latin typeface="Yu Gothic" pitchFamily="50" charset="-128"/>
                <a:ea typeface="Yu Gothic" pitchFamily="50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Yu Gothic" pitchFamily="50" charset="-128"/>
                <a:ea typeface="Yu Gothic" pitchFamily="50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Yu Gothic" pitchFamily="50" charset="-128"/>
                <a:ea typeface="Yu Gothic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Yu Gothic" pitchFamily="50" charset="-128"/>
                <a:ea typeface="Yu Gothic" pitchFamily="50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Yu Gothic" pitchFamily="50" charset="-128"/>
                <a:ea typeface="Yu Gothic" pitchFamily="50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274638"/>
            <a:ext cx="82867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052513"/>
            <a:ext cx="8286750" cy="49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93700" cy="64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79513" y="6286500"/>
            <a:ext cx="8964488" cy="571500"/>
          </a:xfrm>
          <a:prstGeom prst="rect">
            <a:avLst/>
          </a:prstGeom>
          <a:solidFill>
            <a:srgbClr val="F3BB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ja-JP" altLang="en-US" sz="2300" dirty="0" err="1">
                <a:solidFill>
                  <a:schemeClr val="tx2"/>
                </a:solidFill>
                <a:latin typeface="Yu Gothic" pitchFamily="50" charset="-128"/>
                <a:ea typeface="Yu Gothic" pitchFamily="50" charset="-128"/>
              </a:rPr>
              <a:t>わんくま</a:t>
            </a:r>
            <a:r>
              <a:rPr kumimoji="0" lang="ja-JP" altLang="en-US" sz="2300" dirty="0">
                <a:solidFill>
                  <a:schemeClr val="tx2"/>
                </a:solidFill>
                <a:latin typeface="Yu Gothic" pitchFamily="50" charset="-128"/>
                <a:ea typeface="Yu Gothic" pitchFamily="50" charset="-128"/>
              </a:rPr>
              <a:t>同盟 </a:t>
            </a:r>
            <a:r>
              <a:rPr kumimoji="0" lang="ja-JP" altLang="en-US" sz="2300" dirty="0" smtClean="0">
                <a:solidFill>
                  <a:schemeClr val="tx2"/>
                </a:solidFill>
                <a:latin typeface="Yu Gothic" pitchFamily="50" charset="-128"/>
                <a:ea typeface="Yu Gothic" pitchFamily="50" charset="-128"/>
              </a:rPr>
              <a:t>名古屋勉強会 </a:t>
            </a:r>
            <a:r>
              <a:rPr kumimoji="0" lang="en-US" altLang="ja-JP" sz="2300" smtClean="0">
                <a:solidFill>
                  <a:schemeClr val="tx2"/>
                </a:solidFill>
                <a:latin typeface="Yu Gothic" pitchFamily="50" charset="-128"/>
                <a:ea typeface="Yu Gothic" pitchFamily="50" charset="-128"/>
              </a:rPr>
              <a:t>#27</a:t>
            </a:r>
            <a:endParaRPr kumimoji="0" lang="en-US" altLang="ja-JP" sz="2300" dirty="0">
              <a:solidFill>
                <a:schemeClr val="tx2"/>
              </a:solidFill>
              <a:latin typeface="Yu Gothic" pitchFamily="50" charset="-128"/>
              <a:ea typeface="Yu Gothic" pitchFamily="50" charset="-128"/>
            </a:endParaRPr>
          </a:p>
        </p:txBody>
      </p:sp>
      <p:pic>
        <p:nvPicPr>
          <p:cNvPr id="1030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286500"/>
            <a:ext cx="16414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sz="36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Windows </a:t>
            </a:r>
            <a:r>
              <a:rPr lang="ja-JP" altLang="en-US" sz="36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ストア アプリの肝 </a:t>
            </a:r>
            <a:r>
              <a:rPr lang="en-US" altLang="ja-JP" sz="36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ja-JP" sz="36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ja-JP" altLang="en-US" sz="36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～ </a:t>
            </a:r>
            <a:r>
              <a:rPr lang="ja-JP" altLang="en-US" sz="36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データ バインディングを極める</a:t>
            </a:r>
            <a:r>
              <a:rPr lang="en-US" altLang="ja-JP" sz="36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!</a:t>
            </a:r>
            <a:endParaRPr kumimoji="1" lang="ja-JP" altLang="en-US" sz="36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r>
              <a:rPr kumimoji="1" lang="en-US" altLang="ja-JP" sz="2400" smtClean="0"/>
              <a:t>2013/5/18</a:t>
            </a:r>
            <a:br>
              <a:rPr kumimoji="1" lang="en-US" altLang="ja-JP" sz="2400" smtClean="0"/>
            </a:br>
            <a:r>
              <a:rPr kumimoji="1" lang="en-US" altLang="ja-JP" sz="2400" smtClean="0"/>
              <a:t>BluewaterSoft </a:t>
            </a:r>
            <a:r>
              <a:rPr kumimoji="1" lang="en-US" altLang="ja-JP" b="1" smtClean="0"/>
              <a:t>biac</a:t>
            </a:r>
            <a:endParaRPr kumimoji="1" lang="ja-JP" altLang="en-US" b="1"/>
          </a:p>
        </p:txBody>
      </p:sp>
    </p:spTree>
    <p:extLst>
      <p:ext uri="{BB962C8B-B14F-4D97-AF65-F5344CB8AC3E}">
        <p14:creationId xmlns:p14="http://schemas.microsoft.com/office/powerpoint/2010/main" val="11791446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データ バインディングって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ja-JP" altLang="en-US" smtClean="0"/>
              <a:t>どこで使うの</a:t>
            </a:r>
            <a:r>
              <a:rPr kumimoji="1" lang="en-US" altLang="ja-JP" smtClean="0"/>
              <a:t>?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mtClean="0"/>
              <a:t>まだまだ前振り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81539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データ バインディング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lang="ja-JP" altLang="en-US" smtClean="0"/>
              <a:t>の使いどころ</a:t>
            </a:r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kumimoji="1" lang="ja-JP" altLang="en-US" sz="1800" smtClean="0"/>
              <a:t>赤枠で囲った表示部分は、</a:t>
            </a:r>
            <a:r>
              <a:rPr kumimoji="1" lang="en-US" altLang="ja-JP" sz="1800" smtClean="0"/>
              <a:t/>
            </a:r>
            <a:br>
              <a:rPr kumimoji="1" lang="en-US" altLang="ja-JP" sz="1800" smtClean="0"/>
            </a:br>
            <a:r>
              <a:rPr kumimoji="1" lang="ja-JP" altLang="en-US" sz="1800" smtClean="0"/>
              <a:t>データ バインディングを</a:t>
            </a:r>
            <a:r>
              <a:rPr kumimoji="1" lang="en-US" altLang="ja-JP" sz="1800" smtClean="0"/>
              <a:t/>
            </a:r>
            <a:br>
              <a:rPr kumimoji="1" lang="en-US" altLang="ja-JP" sz="1800" smtClean="0"/>
            </a:br>
            <a:r>
              <a:rPr kumimoji="1" lang="ja-JP" altLang="en-US" sz="1800" smtClean="0"/>
              <a:t>使ってます。</a:t>
            </a:r>
            <a:endParaRPr kumimoji="1" lang="ja-JP" altLang="en-US" sz="18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235" y="260647"/>
            <a:ext cx="5156133" cy="289890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236" y="3228707"/>
            <a:ext cx="5156133" cy="289890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3779912" y="836712"/>
            <a:ext cx="936104" cy="720079"/>
          </a:xfrm>
          <a:prstGeom prst="rect">
            <a:avLst/>
          </a:prstGeom>
          <a:noFill/>
          <a:ln w="635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851920" y="332656"/>
            <a:ext cx="2016224" cy="360039"/>
          </a:xfrm>
          <a:prstGeom prst="rect">
            <a:avLst/>
          </a:prstGeom>
          <a:noFill/>
          <a:ln w="635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750082" y="2348880"/>
            <a:ext cx="936104" cy="720079"/>
          </a:xfrm>
          <a:prstGeom prst="rect">
            <a:avLst/>
          </a:prstGeom>
          <a:noFill/>
          <a:ln w="635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930274" y="3429000"/>
            <a:ext cx="2009877" cy="216023"/>
          </a:xfrm>
          <a:prstGeom prst="rect">
            <a:avLst/>
          </a:prstGeom>
          <a:noFill/>
          <a:ln w="635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930274" y="3717031"/>
            <a:ext cx="1577830" cy="360040"/>
          </a:xfrm>
          <a:prstGeom prst="rect">
            <a:avLst/>
          </a:prstGeom>
          <a:noFill/>
          <a:ln w="635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139952" y="4221088"/>
            <a:ext cx="1224136" cy="936104"/>
          </a:xfrm>
          <a:prstGeom prst="rect">
            <a:avLst/>
          </a:prstGeom>
          <a:noFill/>
          <a:ln w="635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3938590" y="5191512"/>
            <a:ext cx="1569513" cy="829776"/>
          </a:xfrm>
          <a:prstGeom prst="rect">
            <a:avLst/>
          </a:prstGeom>
          <a:noFill/>
          <a:ln w="635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652120" y="4005064"/>
            <a:ext cx="2736304" cy="1728192"/>
          </a:xfrm>
          <a:prstGeom prst="rect">
            <a:avLst/>
          </a:prstGeom>
          <a:noFill/>
          <a:ln w="635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75049" y="4005064"/>
            <a:ext cx="2944823" cy="21225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smtClean="0"/>
              <a:t>画面表示</a:t>
            </a:r>
            <a:r>
              <a:rPr lang="en-US" altLang="ja-JP" sz="2800" b="1"/>
              <a:t> </a:t>
            </a:r>
            <a:r>
              <a:rPr lang="ja-JP" altLang="en-US" sz="2800" b="1" smtClean="0"/>
              <a:t>≒</a:t>
            </a:r>
            <a:r>
              <a:rPr lang="en-US" altLang="ja-JP" sz="2800" b="1" smtClean="0"/>
              <a:t/>
            </a:r>
            <a:br>
              <a:rPr lang="en-US" altLang="ja-JP" sz="2800" b="1" smtClean="0"/>
            </a:br>
            <a:r>
              <a:rPr lang="ja-JP" altLang="en-US" sz="2800" b="1" smtClean="0"/>
              <a:t>データ バインディング</a:t>
            </a:r>
            <a:endParaRPr kumimoji="1" lang="ja-JP" altLang="en-US" sz="2800" b="1"/>
          </a:p>
        </p:txBody>
      </p:sp>
      <p:grpSp>
        <p:nvGrpSpPr>
          <p:cNvPr id="9" name="グループ化 8"/>
          <p:cNvGrpSpPr/>
          <p:nvPr/>
        </p:nvGrpSpPr>
        <p:grpSpPr>
          <a:xfrm>
            <a:off x="5076056" y="1620898"/>
            <a:ext cx="2497137" cy="1916113"/>
            <a:chOff x="5076056" y="1620898"/>
            <a:chExt cx="2497137" cy="1916113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5076056" y="1620898"/>
              <a:ext cx="2497137" cy="1916113"/>
              <a:chOff x="5076056" y="1620898"/>
              <a:chExt cx="2497137" cy="1916113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056" y="1620898"/>
                <a:ext cx="2497137" cy="1916113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177800" dist="35921" dir="2700000" algn="ctr" rotWithShape="0">
                  <a:schemeClr val="accent2">
                    <a:lumMod val="60000"/>
                    <a:lumOff val="40000"/>
                    <a:alpha val="7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正方形/長方形 18"/>
              <p:cNvSpPr/>
              <p:nvPr/>
            </p:nvSpPr>
            <p:spPr>
              <a:xfrm>
                <a:off x="5197812" y="2261942"/>
                <a:ext cx="1144888" cy="317011"/>
              </a:xfrm>
              <a:prstGeom prst="rect">
                <a:avLst/>
              </a:prstGeom>
              <a:noFill/>
              <a:ln w="63500">
                <a:solidFill>
                  <a:srgbClr val="FF0000">
                    <a:alpha val="5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0" name="正方形/長方形 19"/>
            <p:cNvSpPr/>
            <p:nvPr/>
          </p:nvSpPr>
          <p:spPr>
            <a:xfrm>
              <a:off x="5197076" y="2578954"/>
              <a:ext cx="2291248" cy="850044"/>
            </a:xfrm>
            <a:prstGeom prst="rect">
              <a:avLst/>
            </a:prstGeom>
            <a:noFill/>
            <a:ln w="63500"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6612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smtClean="0"/>
              <a:t>データ バインディング</a:t>
            </a:r>
            <a:endParaRPr kumimoji="1" lang="ja-JP" altLang="en-US" b="1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mtClean="0"/>
              <a:t>良いところ</a:t>
            </a:r>
            <a:endParaRPr kumimoji="1"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kumimoji="1" lang="ja-JP" altLang="en-US" smtClean="0"/>
              <a:t>データを変更すれば、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ja-JP" altLang="en-US" smtClean="0"/>
              <a:t>自動的に画面も更新される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ja-JP" altLang="en-US" sz="2000" smtClean="0"/>
              <a:t>すなわち、</a:t>
            </a:r>
            <a:r>
              <a:rPr kumimoji="1" lang="en-US" altLang="ja-JP" sz="2000" smtClean="0"/>
              <a:t/>
            </a:r>
            <a:br>
              <a:rPr kumimoji="1" lang="en-US" altLang="ja-JP" sz="2000" smtClean="0"/>
            </a:br>
            <a:r>
              <a:rPr kumimoji="1" lang="en-US" altLang="ja-JP" sz="2000" smtClean="0"/>
              <a:t>* </a:t>
            </a:r>
            <a:r>
              <a:rPr kumimoji="1" lang="ja-JP" altLang="en-US" sz="2000" smtClean="0"/>
              <a:t>非同期</a:t>
            </a:r>
            <a:r>
              <a:rPr lang="ja-JP" altLang="en-US" sz="2000"/>
              <a:t>で</a:t>
            </a:r>
            <a:r>
              <a:rPr lang="ja-JP" altLang="en-US" sz="2000" smtClean="0"/>
              <a:t>のデータ更新</a:t>
            </a:r>
            <a:r>
              <a:rPr kumimoji="1" lang="en-US" altLang="ja-JP" sz="2000" smtClean="0"/>
              <a:t/>
            </a:r>
            <a:br>
              <a:rPr kumimoji="1" lang="en-US" altLang="ja-JP" sz="2000" smtClean="0"/>
            </a:br>
            <a:r>
              <a:rPr kumimoji="1" lang="en-US" altLang="ja-JP" sz="2000" smtClean="0"/>
              <a:t>* </a:t>
            </a:r>
            <a:r>
              <a:rPr kumimoji="1" lang="ja-JP" altLang="en-US" sz="2000" smtClean="0"/>
              <a:t>バックグラウンド タスク</a:t>
            </a:r>
            <a:r>
              <a:rPr kumimoji="1" lang="en-US" altLang="ja-JP" sz="2000" smtClean="0"/>
              <a:t/>
            </a:r>
            <a:br>
              <a:rPr kumimoji="1" lang="en-US" altLang="ja-JP" sz="2000" smtClean="0"/>
            </a:br>
            <a:r>
              <a:rPr kumimoji="1" lang="ja-JP" altLang="en-US" sz="2000" smtClean="0"/>
              <a:t>での画面更新が簡単♪</a:t>
            </a:r>
            <a:endParaRPr kumimoji="1" lang="ja-JP" alt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kumimoji="1" lang="ja-JP" altLang="en-US" smtClean="0"/>
              <a:t>悪いところ</a:t>
            </a:r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kumimoji="1" lang="ja-JP" altLang="en-US" smtClean="0"/>
              <a:t>最初がめんどくさい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endParaRPr kumimoji="1" lang="en-US" altLang="ja-JP" smtClean="0"/>
          </a:p>
          <a:p>
            <a:r>
              <a:rPr lang="ja-JP" altLang="en-US"/>
              <a:t>なんといっても</a:t>
            </a:r>
            <a:r>
              <a:rPr lang="ja-JP" altLang="en-US" smtClean="0"/>
              <a:t>、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b="1" smtClean="0"/>
              <a:t>難しい</a:t>
            </a:r>
            <a:r>
              <a:rPr lang="en-US" altLang="ja-JP" b="1" smtClean="0"/>
              <a:t>!!</a:t>
            </a:r>
            <a:endParaRPr kumimoji="1" lang="ja-JP" altLang="en-US" b="1"/>
          </a:p>
        </p:txBody>
      </p:sp>
    </p:spTree>
    <p:extLst>
      <p:ext uri="{BB962C8B-B14F-4D97-AF65-F5344CB8AC3E}">
        <p14:creationId xmlns:p14="http://schemas.microsoft.com/office/powerpoint/2010/main" val="26176287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データ バインディング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ja-JP" altLang="en-US" smtClean="0"/>
              <a:t>による画面更新</a:t>
            </a:r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kumimoji="1" lang="ja-JP" altLang="en-US" sz="1800" smtClean="0"/>
              <a:t>データの中身を非同期で書き換えてやるだけで、画面表示も変わる。</a:t>
            </a:r>
            <a:r>
              <a:rPr lang="en-US" altLang="ja-JP" sz="1800"/>
              <a:t/>
            </a:r>
            <a:br>
              <a:rPr lang="en-US" altLang="ja-JP" sz="1800"/>
            </a:br>
            <a:r>
              <a:rPr lang="en-US" altLang="ja-JP" sz="1800" smtClean="0"/>
              <a:t/>
            </a:r>
            <a:br>
              <a:rPr lang="en-US" altLang="ja-JP" sz="1800" smtClean="0"/>
            </a:br>
            <a:r>
              <a:rPr lang="en-US" altLang="ja-JP" sz="1800" smtClean="0"/>
              <a:t/>
            </a:r>
            <a:br>
              <a:rPr lang="en-US" altLang="ja-JP" sz="1800" smtClean="0"/>
            </a:br>
            <a:r>
              <a:rPr lang="en-US" altLang="ja-JP" sz="1800" smtClean="0"/>
              <a:t/>
            </a:r>
            <a:br>
              <a:rPr lang="en-US" altLang="ja-JP" sz="1800" smtClean="0"/>
            </a:br>
            <a:r>
              <a:rPr lang="en-US" altLang="ja-JP" sz="1800" smtClean="0"/>
              <a:t/>
            </a:r>
            <a:br>
              <a:rPr lang="en-US" altLang="ja-JP" sz="1800" smtClean="0"/>
            </a:br>
            <a:r>
              <a:rPr lang="en-US" altLang="ja-JP" sz="1800" smtClean="0"/>
              <a:t/>
            </a:r>
            <a:br>
              <a:rPr lang="en-US" altLang="ja-JP" sz="1800" smtClean="0"/>
            </a:br>
            <a:r>
              <a:rPr lang="en-US" altLang="ja-JP" sz="1800" smtClean="0"/>
              <a:t/>
            </a:r>
            <a:br>
              <a:rPr lang="en-US" altLang="ja-JP" sz="1800" smtClean="0"/>
            </a:br>
            <a:r>
              <a:rPr lang="en-US" altLang="ja-JP" sz="1800" smtClean="0"/>
              <a:t/>
            </a:r>
            <a:br>
              <a:rPr lang="en-US" altLang="ja-JP" sz="1800" smtClean="0"/>
            </a:br>
            <a:r>
              <a:rPr lang="en-US" altLang="ja-JP" sz="1800" smtClean="0"/>
              <a:t/>
            </a:r>
            <a:br>
              <a:rPr lang="en-US" altLang="ja-JP" sz="1800" smtClean="0"/>
            </a:br>
            <a:r>
              <a:rPr lang="en-US" altLang="ja-JP" sz="1800" smtClean="0"/>
              <a:t/>
            </a:r>
            <a:br>
              <a:rPr lang="en-US" altLang="ja-JP" sz="1800" smtClean="0"/>
            </a:br>
            <a:r>
              <a:rPr lang="en-US" altLang="ja-JP" sz="1800" smtClean="0"/>
              <a:t/>
            </a:r>
            <a:br>
              <a:rPr lang="en-US" altLang="ja-JP" sz="1800" smtClean="0"/>
            </a:br>
            <a:r>
              <a:rPr lang="en-US" altLang="ja-JP" smtClean="0"/>
              <a:t>※</a:t>
            </a:r>
            <a:r>
              <a:rPr lang="ja-JP" altLang="en-US" smtClean="0"/>
              <a:t>注</a:t>
            </a:r>
            <a:r>
              <a:rPr lang="en-US" altLang="ja-JP" smtClean="0"/>
              <a:t>: </a:t>
            </a:r>
            <a:r>
              <a:rPr lang="ja-JP" altLang="en-US" smtClean="0"/>
              <a:t>正確には、データの取得処理を非同期で行い、データの書き換えは</a:t>
            </a:r>
            <a:r>
              <a:rPr lang="en-US" altLang="ja-JP" smtClean="0"/>
              <a:t>UI</a:t>
            </a:r>
            <a:r>
              <a:rPr lang="ja-JP" altLang="en-US" smtClean="0"/>
              <a:t>スレッドに戻してから行う。</a:t>
            </a:r>
            <a:endParaRPr kumimoji="1" lang="ja-JP" altLang="en-US" sz="18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603" y="260647"/>
            <a:ext cx="4610765" cy="259228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603" y="3538240"/>
            <a:ext cx="4605582" cy="25893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下矢印 1"/>
          <p:cNvSpPr/>
          <p:nvPr/>
        </p:nvSpPr>
        <p:spPr>
          <a:xfrm>
            <a:off x="6059358" y="2852936"/>
            <a:ext cx="648072" cy="68530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9078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データ バインディングの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ja-JP" altLang="en-US" smtClean="0"/>
              <a:t>原理的なお話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mtClean="0"/>
              <a:t>そろそろ本題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08066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バインディングの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ja-JP" altLang="en-US" smtClean="0"/>
              <a:t>ソースとターゲット、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ja-JP" altLang="en-US" smtClean="0"/>
              <a:t>そして</a:t>
            </a:r>
            <a:r>
              <a:rPr kumimoji="1" lang="en-US" altLang="ja-JP" smtClean="0"/>
              <a:t>Binding</a:t>
            </a:r>
            <a:r>
              <a:rPr kumimoji="1" lang="ja-JP" altLang="en-US" smtClean="0"/>
              <a:t>クラス</a:t>
            </a:r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8212782" cy="34370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635896" y="5825778"/>
            <a:ext cx="5044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/>
              <a:t>http://msdn.microsoft.com/ja-jp/library/cc278072.aspx</a:t>
            </a:r>
            <a:endParaRPr kumimoji="1" lang="ja-JP" altLang="en-US" sz="1200"/>
          </a:p>
        </p:txBody>
      </p:sp>
      <p:sp>
        <p:nvSpPr>
          <p:cNvPr id="8" name="下矢印吹き出し 7"/>
          <p:cNvSpPr/>
          <p:nvPr/>
        </p:nvSpPr>
        <p:spPr>
          <a:xfrm>
            <a:off x="1088840" y="1412776"/>
            <a:ext cx="1944216" cy="864096"/>
          </a:xfrm>
          <a:prstGeom prst="downArrowCallou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smtClean="0"/>
              <a:t>画面</a:t>
            </a:r>
            <a:endParaRPr kumimoji="1" lang="ja-JP" altLang="en-US" sz="2000" b="1"/>
          </a:p>
        </p:txBody>
      </p:sp>
      <p:sp>
        <p:nvSpPr>
          <p:cNvPr id="10" name="下矢印吹き出し 9"/>
          <p:cNvSpPr/>
          <p:nvPr/>
        </p:nvSpPr>
        <p:spPr>
          <a:xfrm>
            <a:off x="5796136" y="1412776"/>
            <a:ext cx="1944216" cy="864096"/>
          </a:xfrm>
          <a:prstGeom prst="downArrowCallou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/>
              <a:t>ロジック</a:t>
            </a:r>
            <a:endParaRPr kumimoji="1" lang="ja-JP" altLang="en-US" sz="2000" b="1"/>
          </a:p>
        </p:txBody>
      </p:sp>
      <p:grpSp>
        <p:nvGrpSpPr>
          <p:cNvPr id="2" name="グループ化 1"/>
          <p:cNvGrpSpPr/>
          <p:nvPr/>
        </p:nvGrpSpPr>
        <p:grpSpPr>
          <a:xfrm>
            <a:off x="1336712" y="4797152"/>
            <a:ext cx="6403640" cy="875570"/>
            <a:chOff x="1336712" y="4797152"/>
            <a:chExt cx="6403640" cy="875570"/>
          </a:xfrm>
        </p:grpSpPr>
        <p:sp>
          <p:nvSpPr>
            <p:cNvPr id="9" name="四角形吹き出し 8"/>
            <p:cNvSpPr/>
            <p:nvPr/>
          </p:nvSpPr>
          <p:spPr>
            <a:xfrm>
              <a:off x="2915816" y="4797152"/>
              <a:ext cx="3215109" cy="875570"/>
            </a:xfrm>
            <a:prstGeom prst="wedgeRectCallout">
              <a:avLst>
                <a:gd name="adj1" fmla="val 57206"/>
                <a:gd name="adj2" fmla="val -17331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/>
            </a:p>
          </p:txBody>
        </p:sp>
        <p:sp>
          <p:nvSpPr>
            <p:cNvPr id="11" name="四角形吹き出し 10"/>
            <p:cNvSpPr/>
            <p:nvPr/>
          </p:nvSpPr>
          <p:spPr>
            <a:xfrm>
              <a:off x="1336712" y="4797152"/>
              <a:ext cx="6403640" cy="875570"/>
            </a:xfrm>
            <a:prstGeom prst="wedgeRectCallout">
              <a:avLst>
                <a:gd name="adj1" fmla="val -42208"/>
                <a:gd name="adj2" fmla="val -165813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600" b="1" smtClean="0"/>
                <a:t>注意</a:t>
              </a:r>
              <a:r>
                <a:rPr lang="en-US" altLang="ja-JP" sz="1600" b="1" smtClean="0"/>
                <a:t>: </a:t>
              </a:r>
              <a:r>
                <a:rPr lang="ja-JP" altLang="en-US" sz="1600" b="1" smtClean="0"/>
                <a:t>バインディング エンジンから見えないといけないので、</a:t>
              </a:r>
              <a:r>
                <a:rPr lang="en-US" altLang="ja-JP" sz="1600" b="1" smtClean="0"/>
                <a:t/>
              </a:r>
              <a:br>
                <a:rPr lang="en-US" altLang="ja-JP" sz="1600" b="1" smtClean="0"/>
              </a:br>
              <a:r>
                <a:rPr lang="ja-JP" altLang="en-US" sz="1600" b="1" smtClean="0"/>
                <a:t>どちらも </a:t>
              </a:r>
              <a:r>
                <a:rPr lang="en-US" altLang="ja-JP" sz="1600" b="1" smtClean="0"/>
                <a:t>public </a:t>
              </a:r>
              <a:r>
                <a:rPr lang="ja-JP" altLang="en-US" sz="1600" b="1" smtClean="0"/>
                <a:t>にしておく必要がある</a:t>
              </a:r>
              <a:endParaRPr kumimoji="1" lang="ja-JP" altLang="en-US" sz="1600" b="1"/>
            </a:p>
          </p:txBody>
        </p:sp>
      </p:grpSp>
    </p:spTree>
    <p:extLst>
      <p:ext uri="{BB962C8B-B14F-4D97-AF65-F5344CB8AC3E}">
        <p14:creationId xmlns:p14="http://schemas.microsoft.com/office/powerpoint/2010/main" val="2017824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バインディング ソース</a:t>
            </a:r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mtClean="0"/>
              <a:t>表示したいデータをプロパティとして公開</a:t>
            </a:r>
            <a:endParaRPr lang="en-US" altLang="ja-JP"/>
          </a:p>
          <a:p>
            <a:r>
              <a:rPr kumimoji="1" lang="ja-JP" altLang="en-US" smtClean="0"/>
              <a:t>動的に表示を変えたいなら、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lang="en-US" altLang="ja-JP" smtClean="0"/>
              <a:t>INotifyPropertyChanged </a:t>
            </a:r>
            <a:r>
              <a:rPr lang="ja-JP" altLang="en-US" smtClean="0"/>
              <a:t>を実装すること</a:t>
            </a:r>
            <a:endParaRPr kumimoji="1" lang="en-US" altLang="ja-JP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87746"/>
            <a:ext cx="8326289" cy="292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6446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バインディング ターゲット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mtClean="0"/>
              <a:t>バインドしてもらいたいプロパティを</a:t>
            </a:r>
            <a:r>
              <a:rPr lang="en-US" altLang="ja-JP"/>
              <a:t/>
            </a:r>
            <a:br>
              <a:rPr lang="en-US" altLang="ja-JP"/>
            </a:br>
            <a:r>
              <a:rPr lang="en-US" altLang="ja-JP" smtClean="0"/>
              <a:t>DependencyProperty (</a:t>
            </a:r>
            <a:r>
              <a:rPr lang="ja-JP" altLang="en-US" smtClean="0"/>
              <a:t>依存プロパティ</a:t>
            </a:r>
            <a:r>
              <a:rPr lang="en-US" altLang="ja-JP" smtClean="0"/>
              <a:t>)</a:t>
            </a:r>
            <a:br>
              <a:rPr lang="en-US" altLang="ja-JP" smtClean="0"/>
            </a:br>
            <a:r>
              <a:rPr lang="ja-JP" altLang="en-US" smtClean="0"/>
              <a:t>として実装</a:t>
            </a:r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34215"/>
            <a:ext cx="7718276" cy="409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605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バインディングする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mtClean="0"/>
              <a:t>Binding</a:t>
            </a:r>
            <a:r>
              <a:rPr kumimoji="1" lang="ja-JP" altLang="en-US" smtClean="0"/>
              <a:t>オブジェクトを生成し、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ja-JP" altLang="en-US" smtClean="0"/>
              <a:t>バインディング ソースを教える</a:t>
            </a:r>
            <a:endParaRPr kumimoji="1" lang="en-US" altLang="ja-JP" smtClean="0"/>
          </a:p>
          <a:p>
            <a:r>
              <a:rPr lang="en-US" altLang="ja-JP" smtClean="0"/>
              <a:t>BindingOperations</a:t>
            </a:r>
            <a:r>
              <a:rPr lang="ja-JP" altLang="en-US" smtClean="0"/>
              <a:t>クラスに頼んで、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上で作った</a:t>
            </a:r>
            <a:r>
              <a:rPr lang="en-US" altLang="ja-JP"/>
              <a:t>Binding</a:t>
            </a:r>
            <a:r>
              <a:rPr lang="ja-JP" altLang="en-US" smtClean="0"/>
              <a:t>オブジェクトを、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ターゲットにバインドしてもらう</a:t>
            </a:r>
            <a:endParaRPr lang="en-US" altLang="ja-JP"/>
          </a:p>
          <a:p>
            <a:endParaRPr kumimoji="1" lang="ja-JP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32370"/>
            <a:ext cx="8250857" cy="95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四角形吹き出し 3"/>
          <p:cNvSpPr/>
          <p:nvPr/>
        </p:nvSpPr>
        <p:spPr>
          <a:xfrm>
            <a:off x="3224820" y="3744212"/>
            <a:ext cx="2592288" cy="548883"/>
          </a:xfrm>
          <a:prstGeom prst="wedgeRectCallout">
            <a:avLst>
              <a:gd name="adj1" fmla="val 5945"/>
              <a:gd name="adj2" fmla="val 280565"/>
            </a:avLst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smtClean="0"/>
              <a:t>ソース</a:t>
            </a:r>
            <a:endParaRPr kumimoji="1" lang="ja-JP" altLang="en-US" b="1"/>
          </a:p>
        </p:txBody>
      </p:sp>
      <p:sp>
        <p:nvSpPr>
          <p:cNvPr id="7" name="四角形吹き出し 6"/>
          <p:cNvSpPr/>
          <p:nvPr/>
        </p:nvSpPr>
        <p:spPr>
          <a:xfrm>
            <a:off x="6054105" y="3744212"/>
            <a:ext cx="2592288" cy="548883"/>
          </a:xfrm>
          <a:prstGeom prst="wedgeRectCallout">
            <a:avLst>
              <a:gd name="adj1" fmla="val -84923"/>
              <a:gd name="adj2" fmla="val 321290"/>
            </a:avLst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smtClean="0"/>
              <a:t>ターゲット</a:t>
            </a:r>
            <a:endParaRPr kumimoji="1" lang="ja-JP" altLang="en-US" b="1"/>
          </a:p>
        </p:txBody>
      </p:sp>
      <p:sp>
        <p:nvSpPr>
          <p:cNvPr id="8" name="四角形吹き出し 7"/>
          <p:cNvSpPr/>
          <p:nvPr/>
        </p:nvSpPr>
        <p:spPr>
          <a:xfrm>
            <a:off x="400608" y="3744212"/>
            <a:ext cx="2592288" cy="548883"/>
          </a:xfrm>
          <a:prstGeom prst="wedgeRectCallout">
            <a:avLst>
              <a:gd name="adj1" fmla="val -9775"/>
              <a:gd name="adj2" fmla="val 281157"/>
            </a:avLst>
          </a:prstGeom>
          <a:solidFill>
            <a:srgbClr val="C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smtClean="0"/>
              <a:t>Binding </a:t>
            </a:r>
            <a:r>
              <a:rPr kumimoji="1" lang="ja-JP" altLang="en-US" b="1" smtClean="0"/>
              <a:t>オブジェクト</a:t>
            </a:r>
            <a:endParaRPr kumimoji="1" lang="ja-JP" altLang="en-US" b="1"/>
          </a:p>
        </p:txBody>
      </p:sp>
    </p:spTree>
    <p:extLst>
      <p:ext uri="{BB962C8B-B14F-4D97-AF65-F5344CB8AC3E}">
        <p14:creationId xmlns:p14="http://schemas.microsoft.com/office/powerpoint/2010/main" val="24416536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原理は以上</a:t>
            </a:r>
            <a:r>
              <a:rPr kumimoji="1" lang="en-US" altLang="ja-JP" smtClean="0"/>
              <a:t>!!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mtClean="0"/>
              <a:t>バリエーションがいっぱい</a:t>
            </a:r>
            <a:r>
              <a:rPr kumimoji="1" lang="en-US" altLang="ja-JP" smtClean="0"/>
              <a:t>!</a:t>
            </a:r>
            <a:br>
              <a:rPr kumimoji="1" lang="en-US" altLang="ja-JP" smtClean="0"/>
            </a:br>
            <a:r>
              <a:rPr kumimoji="1" lang="ja-JP" altLang="en-US" smtClean="0"/>
              <a:t>だから、ややこしくなる </a:t>
            </a:r>
            <a:r>
              <a:rPr kumimoji="1" lang="en-US" altLang="ja-JP" smtClean="0"/>
              <a:t>(</a:t>
            </a:r>
            <a:r>
              <a:rPr kumimoji="1" lang="ja-JP" altLang="en-US" smtClean="0"/>
              <a:t>汗</a:t>
            </a:r>
            <a:r>
              <a:rPr kumimoji="1" lang="en-US" altLang="ja-JP" smtClean="0"/>
              <a:t>;</a:t>
            </a:r>
            <a:endParaRPr kumimoji="1" lang="ja-JP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4"/>
          <a:stretch/>
        </p:blipFill>
        <p:spPr bwMode="auto">
          <a:xfrm>
            <a:off x="395536" y="3018941"/>
            <a:ext cx="8263889" cy="304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5949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Windows </a:t>
            </a:r>
            <a:r>
              <a:rPr kumimoji="1" lang="ja-JP" altLang="en-US" smtClean="0"/>
              <a:t>ストア アプリ</a:t>
            </a:r>
            <a:r>
              <a:rPr lang="ja-JP" altLang="en-US" smtClean="0"/>
              <a:t>を作るのに必要なこと</a:t>
            </a:r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mtClean="0"/>
              <a:t>昔</a:t>
            </a:r>
            <a:r>
              <a:rPr kumimoji="1" lang="en-US" altLang="ja-JP" smtClean="0"/>
              <a:t>Metro</a:t>
            </a:r>
            <a:r>
              <a:rPr kumimoji="1" lang="ja-JP" altLang="en-US" smtClean="0"/>
              <a:t>と言っていた</a:t>
            </a:r>
            <a:r>
              <a:rPr kumimoji="1" lang="en-US" altLang="ja-JP" smtClean="0"/>
              <a:t>UI</a:t>
            </a:r>
          </a:p>
          <a:p>
            <a:r>
              <a:rPr lang="en-US" altLang="ja-JP" smtClean="0"/>
              <a:t>Windows Runtime</a:t>
            </a:r>
          </a:p>
          <a:p>
            <a:r>
              <a:rPr kumimoji="1" lang="ja-JP" altLang="en-US" smtClean="0"/>
              <a:t>ガチガチのサンドボックスへの対処</a:t>
            </a:r>
            <a:endParaRPr kumimoji="1" lang="en-US" altLang="ja-JP" smtClean="0"/>
          </a:p>
          <a:p>
            <a:r>
              <a:rPr lang="en-US" altLang="ja-JP" smtClean="0"/>
              <a:t>async / await</a:t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endParaRPr lang="en-US" altLang="ja-JP" smtClean="0"/>
          </a:p>
          <a:p>
            <a:r>
              <a:rPr lang="ja-JP" altLang="en-US" smtClean="0"/>
              <a:t>たくさん必要</a:t>
            </a:r>
            <a:r>
              <a:rPr lang="en-US" altLang="ja-JP" smtClean="0"/>
              <a:t>!</a:t>
            </a:r>
            <a:br>
              <a:rPr lang="en-US" altLang="ja-JP" smtClean="0"/>
            </a:br>
            <a:r>
              <a:rPr lang="ja-JP" altLang="en-US" sz="2800" smtClean="0"/>
              <a:t>その中のひとつで、</a:t>
            </a:r>
            <a:r>
              <a:rPr lang="en-US" altLang="ja-JP" sz="2800" smtClean="0"/>
              <a:t/>
            </a:r>
            <a:br>
              <a:rPr lang="en-US" altLang="ja-JP" sz="2800" smtClean="0"/>
            </a:br>
            <a:r>
              <a:rPr lang="ja-JP" altLang="en-US" sz="2800" smtClean="0"/>
              <a:t>けっこう難解なのが</a:t>
            </a:r>
            <a:r>
              <a:rPr lang="en-US" altLang="ja-JP" sz="2800" smtClean="0"/>
              <a:t>…</a:t>
            </a:r>
            <a:r>
              <a:rPr lang="en-US" altLang="ja-JP" smtClean="0"/>
              <a:t/>
            </a:r>
            <a:br>
              <a:rPr lang="en-US" altLang="ja-JP" smtClean="0"/>
            </a:b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60032" y="3212976"/>
            <a:ext cx="553998" cy="13681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2400" b="1" smtClean="0"/>
              <a:t>…</a:t>
            </a:r>
            <a:r>
              <a:rPr lang="en-US" altLang="ja-JP" sz="2400" b="1" smtClean="0"/>
              <a:t>…</a:t>
            </a:r>
            <a:endParaRPr lang="ja-JP" altLang="en-US" sz="2400" b="1"/>
          </a:p>
        </p:txBody>
      </p:sp>
      <p:sp>
        <p:nvSpPr>
          <p:cNvPr id="8" name="正方形/長方形 7"/>
          <p:cNvSpPr/>
          <p:nvPr/>
        </p:nvSpPr>
        <p:spPr>
          <a:xfrm>
            <a:off x="3635896" y="4437112"/>
            <a:ext cx="5040560" cy="17281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smtClean="0"/>
              <a:t>データ バインディング</a:t>
            </a:r>
            <a:endParaRPr kumimoji="1" lang="ja-JP" altLang="en-US" sz="2800" b="1"/>
          </a:p>
        </p:txBody>
      </p:sp>
    </p:spTree>
    <p:extLst>
      <p:ext uri="{BB962C8B-B14F-4D97-AF65-F5344CB8AC3E}">
        <p14:creationId xmlns:p14="http://schemas.microsoft.com/office/powerpoint/2010/main" val="37105755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単純なバリュー オブジェクトの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ja-JP" altLang="en-US" smtClean="0"/>
              <a:t>データ バインディング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mtClean="0"/>
              <a:t>基本をしっかり</a:t>
            </a:r>
            <a:r>
              <a:rPr kumimoji="1" lang="en-US" altLang="ja-JP" smtClean="0"/>
              <a:t>!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0936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MetroTips #31 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文字列</a:t>
            </a:r>
            <a:r>
              <a:rPr lang="ja-JP" altLang="en-US"/>
              <a:t>をコントロールにバインドするには</a:t>
            </a:r>
            <a:r>
              <a:rPr lang="ja-JP" altLang="en-US" smtClean="0"/>
              <a:t>？</a:t>
            </a:r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smtClean="0"/>
              <a:t>XAML</a:t>
            </a:r>
            <a:r>
              <a:rPr kumimoji="1" lang="ja-JP" altLang="en-US" sz="2800" smtClean="0"/>
              <a:t>側でバインドする例</a:t>
            </a:r>
            <a:endParaRPr kumimoji="1" lang="ja-JP" altLang="en-US" sz="280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ja-JP"/>
              <a:t>http://www.atmarkit.co.jp/ait/articles/1304/04/news055.html</a:t>
            </a:r>
            <a:br>
              <a:rPr lang="en-US" altLang="ja-JP"/>
            </a:br>
            <a:r>
              <a:rPr lang="en-US" altLang="ja-JP"/>
              <a:t/>
            </a:r>
            <a:br>
              <a:rPr lang="en-US" altLang="ja-JP"/>
            </a:br>
            <a:r>
              <a:rPr lang="en-US" altLang="ja-JP" smtClean="0"/>
              <a:t>※ INotifyPropertyChanged</a:t>
            </a:r>
            <a:r>
              <a:rPr lang="ja-JP" altLang="en-US" smtClean="0"/>
              <a:t>の実装は、必須</a:t>
            </a:r>
            <a:r>
              <a:rPr lang="en-US" altLang="ja-JP"/>
              <a:t/>
            </a:r>
            <a:br>
              <a:rPr lang="en-US" altLang="ja-JP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b="1" smtClean="0"/>
              <a:t>方法その</a:t>
            </a:r>
            <a:r>
              <a:rPr lang="en-US" altLang="ja-JP" b="1" smtClean="0"/>
              <a:t>1: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INotifyPropertyChanged</a:t>
            </a:r>
            <a:r>
              <a:rPr lang="ja-JP" altLang="en-US" smtClean="0"/>
              <a:t>のイベントをそのまま使う</a:t>
            </a:r>
            <a:r>
              <a:rPr lang="en-US" altLang="ja-JP" smtClean="0"/>
              <a:t>(</a:t>
            </a:r>
            <a:r>
              <a:rPr lang="ja-JP" altLang="en-US" smtClean="0"/>
              <a:t>バインドしない</a:t>
            </a:r>
            <a:r>
              <a:rPr lang="en-US" altLang="ja-JP" smtClean="0"/>
              <a:t>)</a:t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b="1"/>
              <a:t>方法</a:t>
            </a:r>
            <a:r>
              <a:rPr lang="ja-JP" altLang="en-US" b="1" smtClean="0"/>
              <a:t>その</a:t>
            </a:r>
            <a:r>
              <a:rPr lang="en-US" altLang="ja-JP" b="1" smtClean="0"/>
              <a:t>2: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コードだけでバインドする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(</a:t>
            </a:r>
            <a:r>
              <a:rPr lang="ja-JP" altLang="en-US" smtClean="0"/>
              <a:t>前述</a:t>
            </a:r>
            <a:r>
              <a:rPr lang="en-US" altLang="ja-JP" smtClean="0"/>
              <a:t>)</a:t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b="1"/>
              <a:t>方法</a:t>
            </a:r>
            <a:r>
              <a:rPr lang="ja-JP" altLang="en-US" b="1" smtClean="0"/>
              <a:t>その</a:t>
            </a:r>
            <a:r>
              <a:rPr lang="en-US" altLang="ja-JP" b="1" smtClean="0"/>
              <a:t>3:</a:t>
            </a:r>
            <a:r>
              <a:rPr lang="en-US" altLang="ja-JP"/>
              <a:t/>
            </a:r>
            <a:br>
              <a:rPr lang="en-US" altLang="ja-JP"/>
            </a:br>
            <a:r>
              <a:rPr lang="ja-JP" altLang="en-US" smtClean="0"/>
              <a:t>コードからは、データソースを</a:t>
            </a:r>
            <a:r>
              <a:rPr lang="en-US" altLang="ja-JP" smtClean="0"/>
              <a:t>DataContext</a:t>
            </a:r>
            <a:r>
              <a:rPr lang="ja-JP" altLang="en-US" smtClean="0"/>
              <a:t>に与え、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XAML</a:t>
            </a:r>
            <a:r>
              <a:rPr lang="ja-JP" altLang="en-US" smtClean="0"/>
              <a:t>でバインドする 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(</a:t>
            </a:r>
            <a:r>
              <a:rPr lang="ja-JP" altLang="en-US" smtClean="0"/>
              <a:t>右のコード→</a:t>
            </a:r>
            <a:r>
              <a:rPr lang="en-US" altLang="ja-JP" smtClean="0"/>
              <a:t>)</a:t>
            </a:r>
            <a:endParaRPr kumimoji="1" lang="ja-JP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544" y="980728"/>
            <a:ext cx="506276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544" y="3526236"/>
            <a:ext cx="5062767" cy="48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2920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MetroTips #</a:t>
            </a:r>
            <a:r>
              <a:rPr lang="en-US" altLang="ja-JP" smtClean="0"/>
              <a:t>32 </a:t>
            </a:r>
            <a:br>
              <a:rPr lang="en-US" altLang="ja-JP" smtClean="0"/>
            </a:br>
            <a:r>
              <a:rPr lang="ja-JP" altLang="en-US" sz="1800"/>
              <a:t>文字列以外の値をコントロールにバインドするには？</a:t>
            </a:r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/>
              <a:t>バリュー </a:t>
            </a:r>
            <a:r>
              <a:rPr lang="ja-JP" altLang="en-US" sz="2800" smtClean="0"/>
              <a:t>コンバーターの</a:t>
            </a:r>
            <a:r>
              <a:rPr kumimoji="1" lang="ja-JP" altLang="en-US" sz="2800" smtClean="0"/>
              <a:t>例</a:t>
            </a:r>
            <a:r>
              <a:rPr kumimoji="1" lang="en-US" altLang="ja-JP" sz="1000" smtClean="0"/>
              <a:t/>
            </a:r>
            <a:br>
              <a:rPr kumimoji="1" lang="en-US" altLang="ja-JP" sz="1000" smtClean="0"/>
            </a:br>
            <a:r>
              <a:rPr kumimoji="1" lang="en-US" altLang="ja-JP" sz="1000" smtClean="0"/>
              <a:t/>
            </a:r>
            <a:br>
              <a:rPr kumimoji="1" lang="en-US" altLang="ja-JP" sz="1000" smtClean="0"/>
            </a:br>
            <a:r>
              <a:rPr kumimoji="1" lang="en-US" altLang="ja-JP" sz="1600" smtClean="0"/>
              <a:t>*</a:t>
            </a:r>
            <a:r>
              <a:rPr kumimoji="1" lang="ja-JP" altLang="en-US" sz="1600" smtClean="0"/>
              <a:t>バリュー コンバーターを作り、</a:t>
            </a: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>*XAML</a:t>
            </a:r>
            <a:r>
              <a:rPr kumimoji="1" lang="ja-JP" altLang="en-US" sz="1600" smtClean="0"/>
              <a:t>でバリュー コンバーターのインスタンスを</a:t>
            </a: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> </a:t>
            </a:r>
            <a:r>
              <a:rPr kumimoji="1" lang="ja-JP" altLang="en-US" sz="1600" smtClean="0"/>
              <a:t>定義して</a:t>
            </a:r>
            <a:r>
              <a:rPr lang="ja-JP" altLang="en-US" sz="1600"/>
              <a:t>、</a:t>
            </a: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>*</a:t>
            </a:r>
            <a:r>
              <a:rPr kumimoji="1" lang="ja-JP" altLang="en-US" sz="1600" smtClean="0"/>
              <a:t>バインド時にコンバーターも設定する</a:t>
            </a:r>
            <a:endParaRPr kumimoji="1" lang="ja-JP" altLang="en-US" sz="160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ja-JP"/>
              <a:t>http://www.atmarkit.co.jp/ait/articles/1304/11/news027.html</a:t>
            </a:r>
            <a:br>
              <a:rPr lang="en-US" altLang="ja-JP"/>
            </a:br>
            <a:r>
              <a:rPr lang="en-US" altLang="ja-JP"/>
              <a:t/>
            </a:r>
            <a:br>
              <a:rPr lang="en-US" altLang="ja-JP"/>
            </a:br>
            <a:r>
              <a:rPr lang="ja-JP" altLang="en-US" b="1" smtClean="0"/>
              <a:t>・</a:t>
            </a:r>
            <a:r>
              <a:rPr lang="en-US" altLang="ja-JP" b="1" smtClean="0"/>
              <a:t>ToString() </a:t>
            </a:r>
            <a:r>
              <a:rPr lang="en-US" altLang="ja-JP" b="1"/>
              <a:t/>
            </a:r>
            <a:br>
              <a:rPr lang="en-US" altLang="ja-JP" b="1"/>
            </a:br>
            <a:r>
              <a:rPr lang="ja-JP" altLang="en-US" smtClean="0"/>
              <a:t>文字列以外の値をそのままバインドすると、</a:t>
            </a:r>
            <a:r>
              <a:rPr lang="en-US" altLang="ja-JP" smtClean="0"/>
              <a:t>ToString() </a:t>
            </a:r>
            <a:r>
              <a:rPr lang="ja-JP" altLang="en-US" smtClean="0"/>
              <a:t>が呼び出される</a:t>
            </a:r>
            <a:r>
              <a:rPr lang="en-US" altLang="ja-JP"/>
              <a:t/>
            </a:r>
            <a:br>
              <a:rPr lang="en-US" altLang="ja-JP"/>
            </a:br>
            <a:endParaRPr lang="en-US" altLang="ja-JP" smtClean="0"/>
          </a:p>
          <a:p>
            <a:r>
              <a:rPr lang="ja-JP" altLang="en-US" b="1"/>
              <a:t>・</a:t>
            </a:r>
            <a:r>
              <a:rPr lang="ja-JP" altLang="en-US" b="1" smtClean="0"/>
              <a:t>バリュー コンバーター</a:t>
            </a:r>
            <a:r>
              <a:rPr lang="en-US" altLang="ja-JP" b="1" smtClean="0"/>
              <a:t/>
            </a:r>
            <a:br>
              <a:rPr lang="en-US" altLang="ja-JP" b="1" smtClean="0"/>
            </a:br>
            <a:r>
              <a:rPr lang="ja-JP" altLang="en-US" smtClean="0"/>
              <a:t>バインド時に文字列フォーマットを変更するには、バリュー コンバーターを使う</a:t>
            </a:r>
            <a:endParaRPr lang="en-US" altLang="ja-JP"/>
          </a:p>
          <a:p>
            <a:r>
              <a:rPr lang="en-US" altLang="ja-JP"/>
              <a:t>(</a:t>
            </a:r>
            <a:r>
              <a:rPr lang="ja-JP" altLang="en-US"/>
              <a:t>右のコード→</a:t>
            </a:r>
            <a:r>
              <a:rPr lang="en-US" altLang="ja-JP"/>
              <a:t>)</a:t>
            </a:r>
            <a:endParaRPr lang="ja-JP" altLang="en-US"/>
          </a:p>
          <a:p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b="1" smtClean="0"/>
              <a:t>・ターゲットが文字列でない場合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バインドするターゲットのプロパティが文字列でない場合も、</a:t>
            </a:r>
            <a:r>
              <a:rPr lang="ja-JP" altLang="en-US"/>
              <a:t>バリュー コンバーターを使う</a:t>
            </a:r>
            <a:endParaRPr lang="en-US" altLang="ja-JP"/>
          </a:p>
          <a:p>
            <a:endParaRPr kumimoji="1" lang="ja-JP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09"/>
          <a:stretch/>
        </p:blipFill>
        <p:spPr bwMode="auto">
          <a:xfrm>
            <a:off x="3617235" y="1124744"/>
            <a:ext cx="5050656" cy="207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929" y="3861048"/>
            <a:ext cx="5050656" cy="111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35" y="5517232"/>
            <a:ext cx="5050656" cy="63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6801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MetroTips </a:t>
            </a:r>
            <a:r>
              <a:rPr lang="en-US" altLang="ja-JP" smtClean="0"/>
              <a:t>#33 </a:t>
            </a:r>
            <a:br>
              <a:rPr lang="en-US" altLang="ja-JP" smtClean="0"/>
            </a:br>
            <a:r>
              <a:rPr lang="ja-JP" altLang="en-US" sz="1800"/>
              <a:t>バインドするデータの</a:t>
            </a:r>
            <a:r>
              <a:rPr lang="en-US" altLang="ja-JP" sz="1800"/>
              <a:t>PropertyChanged</a:t>
            </a:r>
            <a:r>
              <a:rPr lang="ja-JP" altLang="en-US" sz="1800"/>
              <a:t>を楽に実装するには？</a:t>
            </a:r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smtClean="0"/>
              <a:t>リファクタリングの</a:t>
            </a:r>
            <a:r>
              <a:rPr kumimoji="1" lang="ja-JP" altLang="en-US" sz="2800" smtClean="0"/>
              <a:t>例</a:t>
            </a:r>
            <a:r>
              <a:rPr kumimoji="1" lang="en-US" altLang="ja-JP" sz="1000" smtClean="0"/>
              <a:t/>
            </a:r>
            <a:br>
              <a:rPr kumimoji="1" lang="en-US" altLang="ja-JP" sz="1000" smtClean="0"/>
            </a:br>
            <a:r>
              <a:rPr kumimoji="1" lang="en-US" altLang="ja-JP" sz="1000" smtClean="0"/>
              <a:t/>
            </a:r>
            <a:br>
              <a:rPr kumimoji="1" lang="en-US" altLang="ja-JP" sz="1000" smtClean="0"/>
            </a:br>
            <a:r>
              <a:rPr kumimoji="1" lang="en-US" altLang="ja-JP" sz="1600" smtClean="0"/>
              <a:t>*</a:t>
            </a:r>
            <a:r>
              <a:rPr kumimoji="1" lang="ja-JP" altLang="en-US" sz="1600" smtClean="0"/>
              <a:t>リファクタリング前</a:t>
            </a:r>
            <a:endParaRPr kumimoji="1" lang="en-US" altLang="ja-JP" sz="1600" smtClean="0"/>
          </a:p>
          <a:p>
            <a:endParaRPr lang="en-US" altLang="ja-JP" sz="1600"/>
          </a:p>
          <a:p>
            <a:endParaRPr kumimoji="1" lang="en-US" altLang="ja-JP" sz="1600" smtClean="0"/>
          </a:p>
          <a:p>
            <a:endParaRPr lang="en-US" altLang="ja-JP" sz="1600"/>
          </a:p>
          <a:p>
            <a:endParaRPr kumimoji="1" lang="en-US" altLang="ja-JP" sz="1600" smtClean="0"/>
          </a:p>
          <a:p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>*</a:t>
            </a:r>
            <a:r>
              <a:rPr kumimoji="1" lang="ja-JP" altLang="en-US" sz="1600" smtClean="0"/>
              <a:t>リファクタリング後</a:t>
            </a: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endParaRPr kumimoji="1" lang="ja-JP" altLang="en-US" sz="160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ja-JP"/>
              <a:t>http://www.atmarkit.co.jp/ait/articles/1304/18/news079.html</a:t>
            </a:r>
            <a:br>
              <a:rPr lang="en-US" altLang="ja-JP"/>
            </a:br>
            <a:r>
              <a:rPr lang="en-US" altLang="ja-JP"/>
              <a:t/>
            </a:r>
            <a:br>
              <a:rPr lang="en-US" altLang="ja-JP"/>
            </a:br>
            <a:r>
              <a:rPr lang="ja-JP" altLang="en-US" b="1" smtClean="0"/>
              <a:t>・</a:t>
            </a:r>
            <a:r>
              <a:rPr lang="en-US" altLang="ja-JP" b="1"/>
              <a:t> PropertyChanged</a:t>
            </a:r>
            <a:r>
              <a:rPr lang="ja-JP" altLang="en-US" b="1" smtClean="0"/>
              <a:t>イベント</a:t>
            </a:r>
            <a:r>
              <a:rPr lang="en-US" altLang="ja-JP" b="1" smtClean="0"/>
              <a:t> </a:t>
            </a:r>
            <a:r>
              <a:rPr lang="en-US" altLang="ja-JP" b="1"/>
              <a:t/>
            </a:r>
            <a:br>
              <a:rPr lang="en-US" altLang="ja-JP" b="1"/>
            </a:br>
            <a:r>
              <a:rPr lang="en-US" altLang="ja-JP" smtClean="0"/>
              <a:t>INotifyPropertyChanged</a:t>
            </a:r>
            <a:r>
              <a:rPr lang="ja-JP" altLang="en-US" smtClean="0"/>
              <a:t>を実装するクラスでは、バインドに使うプロパティの全ての</a:t>
            </a:r>
            <a:r>
              <a:rPr lang="en-US" altLang="ja-JP" smtClean="0"/>
              <a:t>setter</a:t>
            </a:r>
            <a:r>
              <a:rPr lang="ja-JP" altLang="en-US" smtClean="0"/>
              <a:t>で、</a:t>
            </a:r>
            <a:r>
              <a:rPr lang="en-US" altLang="ja-JP"/>
              <a:t>PropertyChanged</a:t>
            </a:r>
            <a:r>
              <a:rPr lang="ja-JP" altLang="en-US" smtClean="0"/>
              <a:t>イベントを発火させるコードを書かねばならない </a:t>
            </a:r>
            <a:r>
              <a:rPr lang="en-US" altLang="ja-JP" smtClean="0"/>
              <a:t>(</a:t>
            </a:r>
            <a:r>
              <a:rPr lang="ja-JP" altLang="en-US" smtClean="0"/>
              <a:t>すげーめんどう</a:t>
            </a:r>
            <a:r>
              <a:rPr lang="en-US" altLang="ja-JP" smtClean="0"/>
              <a:t>)</a:t>
            </a:r>
            <a:r>
              <a:rPr lang="en-US" altLang="ja-JP"/>
              <a:t/>
            </a:r>
            <a:br>
              <a:rPr lang="en-US" altLang="ja-JP"/>
            </a:br>
            <a:endParaRPr lang="en-US" altLang="ja-JP" smtClean="0"/>
          </a:p>
          <a:p>
            <a:r>
              <a:rPr lang="ja-JP" altLang="en-US" b="1" smtClean="0"/>
              <a:t>・リファクタリング</a:t>
            </a:r>
            <a:r>
              <a:rPr lang="en-US" altLang="ja-JP" b="1" smtClean="0"/>
              <a:t/>
            </a:r>
            <a:br>
              <a:rPr lang="en-US" altLang="ja-JP" b="1" smtClean="0"/>
            </a:br>
            <a:r>
              <a:rPr lang="ja-JP" altLang="en-US" smtClean="0"/>
              <a:t>リファクタリングすると、ずいぶん楽になる</a:t>
            </a:r>
            <a:endParaRPr lang="en-US" altLang="ja-JP" smtClean="0"/>
          </a:p>
          <a:p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b="1" smtClean="0"/>
              <a:t>・</a:t>
            </a:r>
            <a:r>
              <a:rPr lang="en-US" altLang="ja-JP" b="1"/>
              <a:t>BindableBase</a:t>
            </a:r>
            <a:r>
              <a:rPr lang="ja-JP" altLang="en-US" b="1" smtClean="0"/>
              <a:t>クラス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/>
              <a:t>じつは</a:t>
            </a:r>
            <a:r>
              <a:rPr lang="ja-JP" altLang="en-US" smtClean="0"/>
              <a:t>、</a:t>
            </a:r>
            <a:r>
              <a:rPr lang="en-US" altLang="ja-JP" smtClean="0"/>
              <a:t>Common</a:t>
            </a:r>
            <a:r>
              <a:rPr lang="ja-JP" altLang="en-US" smtClean="0"/>
              <a:t>フォルダに</a:t>
            </a:r>
            <a:r>
              <a:rPr lang="en-US" altLang="ja-JP"/>
              <a:t>BindableBase</a:t>
            </a:r>
            <a:r>
              <a:rPr lang="ja-JP" altLang="en-US" smtClean="0"/>
              <a:t>クラスが用意されている</a:t>
            </a:r>
            <a:r>
              <a:rPr lang="ja-JP" altLang="en-US"/>
              <a:t>♪</a:t>
            </a:r>
            <a:endParaRPr lang="en-US" altLang="ja-JP"/>
          </a:p>
          <a:p>
            <a:endParaRPr kumimoji="1" lang="ja-JP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821" y="1124744"/>
            <a:ext cx="5162382" cy="302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821" y="4581128"/>
            <a:ext cx="5162382" cy="157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7548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MetroTips </a:t>
            </a:r>
            <a:r>
              <a:rPr lang="en-US" altLang="ja-JP" smtClean="0"/>
              <a:t>#34 </a:t>
            </a:r>
            <a:br>
              <a:rPr lang="en-US" altLang="ja-JP" smtClean="0"/>
            </a:br>
            <a:r>
              <a:rPr lang="ja-JP" altLang="en-US"/>
              <a:t>デザイン画面でデータをバインドするには</a:t>
            </a:r>
            <a:r>
              <a:rPr lang="ja-JP" altLang="en-US" smtClean="0"/>
              <a:t>？</a:t>
            </a:r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smtClean="0"/>
              <a:t>2a.</a:t>
            </a:r>
            <a:r>
              <a:rPr lang="ja-JP" altLang="en-US" sz="2800" smtClean="0"/>
              <a:t>の</a:t>
            </a:r>
            <a:r>
              <a:rPr kumimoji="1" lang="ja-JP" altLang="en-US" sz="2800" smtClean="0"/>
              <a:t>例</a:t>
            </a:r>
            <a:r>
              <a:rPr kumimoji="1" lang="en-US" altLang="ja-JP" sz="1000" smtClean="0"/>
              <a:t/>
            </a:r>
            <a:br>
              <a:rPr kumimoji="1" lang="en-US" altLang="ja-JP" sz="1000" smtClean="0"/>
            </a:br>
            <a:r>
              <a:rPr kumimoji="1" lang="en-US" altLang="ja-JP" sz="1000" smtClean="0"/>
              <a:t/>
            </a:r>
            <a:br>
              <a:rPr kumimoji="1" lang="en-US" altLang="ja-JP" sz="1000" smtClean="0"/>
            </a:br>
            <a:r>
              <a:rPr kumimoji="1" lang="en-US" altLang="ja-JP" sz="1600" smtClean="0"/>
              <a:t>* 1. XAML</a:t>
            </a:r>
            <a:r>
              <a:rPr kumimoji="1" lang="ja-JP" altLang="en-US" sz="1600" smtClean="0"/>
              <a:t>でバインディング ソースを定義</a:t>
            </a: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en-US" altLang="ja-JP" sz="1600" smtClean="0"/>
              <a:t>* 2a.-3 </a:t>
            </a:r>
            <a:r>
              <a:rPr kumimoji="1" lang="ja-JP" altLang="en-US" sz="1600" smtClean="0"/>
              <a:t>コントロールの</a:t>
            </a:r>
            <a:r>
              <a:rPr kumimoji="1" lang="en-US" altLang="ja-JP" sz="1600" smtClean="0"/>
              <a:t>DataContext</a:t>
            </a:r>
            <a:r>
              <a:rPr kumimoji="1" lang="ja-JP" altLang="en-US" sz="1600" smtClean="0"/>
              <a:t>にソースを</a:t>
            </a:r>
            <a:r>
              <a:rPr kumimoji="1" lang="en-US" altLang="ja-JP" sz="1600" smtClean="0"/>
              <a:t/>
            </a:r>
            <a:br>
              <a:rPr kumimoji="1" lang="en-US" altLang="ja-JP" sz="1600" smtClean="0"/>
            </a:br>
            <a:r>
              <a:rPr kumimoji="1" lang="ja-JP" altLang="en-US" sz="1600" smtClean="0"/>
              <a:t>           セットし、バインドも設定する</a:t>
            </a:r>
            <a:endParaRPr kumimoji="1" lang="ja-JP" altLang="en-US" sz="160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ja-JP"/>
              <a:t>http://www.atmarkit.co.jp/ait/articles/1304/25/news064.html</a:t>
            </a:r>
            <a:br>
              <a:rPr lang="en-US" altLang="ja-JP"/>
            </a:br>
            <a:r>
              <a:rPr lang="en-US" altLang="ja-JP"/>
              <a:t/>
            </a:r>
            <a:br>
              <a:rPr lang="en-US" altLang="ja-JP"/>
            </a:br>
            <a:r>
              <a:rPr lang="en-US" altLang="ja-JP" b="1" smtClean="0"/>
              <a:t>1. XAML</a:t>
            </a:r>
            <a:r>
              <a:rPr lang="ja-JP" altLang="en-US" b="1" smtClean="0"/>
              <a:t>でソースを生成</a:t>
            </a:r>
            <a:r>
              <a:rPr lang="en-US" altLang="ja-JP" b="1"/>
              <a:t/>
            </a:r>
            <a:br>
              <a:rPr lang="en-US" altLang="ja-JP" b="1"/>
            </a:br>
            <a:r>
              <a:rPr lang="en-US" altLang="ja-JP"/>
              <a:t>XAML</a:t>
            </a:r>
            <a:r>
              <a:rPr lang="ja-JP" altLang="en-US"/>
              <a:t>のコードだけ</a:t>
            </a:r>
            <a:r>
              <a:rPr lang="ja-JP" altLang="en-US" smtClean="0"/>
              <a:t>でバインディング ソース</a:t>
            </a:r>
            <a:r>
              <a:rPr lang="ja-JP" altLang="en-US"/>
              <a:t>のインスタンスを</a:t>
            </a:r>
            <a:r>
              <a:rPr lang="ja-JP" altLang="en-US" smtClean="0"/>
              <a:t>生成</a:t>
            </a:r>
            <a:endParaRPr lang="en-US" altLang="ja-JP" smtClean="0"/>
          </a:p>
          <a:p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b="1" smtClean="0"/>
              <a:t>2a. </a:t>
            </a:r>
            <a:r>
              <a:rPr lang="ja-JP" altLang="en-US" b="1" smtClean="0"/>
              <a:t>コントロールの</a:t>
            </a:r>
            <a:r>
              <a:rPr lang="en-US" altLang="ja-JP" b="1" smtClean="0"/>
              <a:t>DataContext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XAML</a:t>
            </a:r>
            <a:r>
              <a:rPr lang="ja-JP" altLang="en-US"/>
              <a:t>で、コントロールの</a:t>
            </a:r>
            <a:r>
              <a:rPr lang="en-US" altLang="ja-JP" smtClean="0"/>
              <a:t>DataContext</a:t>
            </a:r>
            <a:r>
              <a:rPr lang="ja-JP" altLang="en-US" smtClean="0"/>
              <a:t>にセットする</a:t>
            </a:r>
            <a:endParaRPr lang="en-US" altLang="ja-JP" sz="800"/>
          </a:p>
          <a:p>
            <a:endParaRPr kumimoji="1" lang="en-US" altLang="ja-JP" sz="800" smtClean="0"/>
          </a:p>
          <a:p>
            <a:r>
              <a:rPr lang="ja-JP" altLang="en-US"/>
              <a:t>また</a:t>
            </a:r>
            <a:r>
              <a:rPr lang="ja-JP" altLang="en-US" smtClean="0"/>
              <a:t>は</a:t>
            </a:r>
            <a:endParaRPr lang="en-US" altLang="ja-JP" sz="800" smtClean="0"/>
          </a:p>
          <a:p>
            <a:endParaRPr kumimoji="1" lang="en-US" altLang="ja-JP" sz="800"/>
          </a:p>
          <a:p>
            <a:r>
              <a:rPr lang="en-US" altLang="ja-JP" b="1" smtClean="0"/>
              <a:t>2b. </a:t>
            </a:r>
            <a:r>
              <a:rPr lang="ja-JP" altLang="en-US" b="1" smtClean="0"/>
              <a:t>ページの</a:t>
            </a:r>
            <a:r>
              <a:rPr lang="en-US" altLang="ja-JP" b="1" smtClean="0"/>
              <a:t>DataContext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XAML</a:t>
            </a:r>
            <a:r>
              <a:rPr lang="ja-JP" altLang="en-US" smtClean="0"/>
              <a:t>で、ページの</a:t>
            </a:r>
            <a:r>
              <a:rPr lang="en-US" altLang="ja-JP" smtClean="0"/>
              <a:t>DataContext</a:t>
            </a:r>
            <a:r>
              <a:rPr lang="ja-JP" altLang="en-US" smtClean="0"/>
              <a:t>にセットする。ページ内のコントロールには、ページの</a:t>
            </a:r>
            <a:r>
              <a:rPr lang="en-US" altLang="ja-JP" smtClean="0"/>
              <a:t>DataContext</a:t>
            </a:r>
            <a:r>
              <a:rPr lang="ja-JP" altLang="en-US" smtClean="0"/>
              <a:t>が伝播する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b="1" smtClean="0"/>
              <a:t>3. </a:t>
            </a:r>
            <a:r>
              <a:rPr lang="ja-JP" altLang="en-US" b="1" smtClean="0"/>
              <a:t>コントロールでバインド</a:t>
            </a:r>
            <a:endParaRPr kumimoji="1" lang="ja-JP" altLang="en-US" b="1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472" y="1186780"/>
            <a:ext cx="5122664" cy="160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472" y="3645024"/>
            <a:ext cx="5122664" cy="64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7614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MetroTips </a:t>
            </a:r>
            <a:r>
              <a:rPr lang="en-US" altLang="ja-JP" smtClean="0"/>
              <a:t>#35 </a:t>
            </a:r>
            <a:br>
              <a:rPr lang="en-US" altLang="ja-JP" smtClean="0"/>
            </a:br>
            <a:r>
              <a:rPr lang="ja-JP" altLang="en-US"/>
              <a:t>コントロール同士をデータ・バインドするには？</a:t>
            </a:r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000" smtClean="0"/>
              <a:t>他のコントロールにバインドする</a:t>
            </a:r>
            <a:r>
              <a:rPr kumimoji="1" lang="ja-JP" altLang="en-US" sz="2000" smtClean="0"/>
              <a:t>例</a:t>
            </a:r>
            <a:r>
              <a:rPr kumimoji="1" lang="en-US" altLang="ja-JP" sz="1000" smtClean="0"/>
              <a:t/>
            </a:r>
            <a:br>
              <a:rPr kumimoji="1" lang="en-US" altLang="ja-JP" sz="1000" smtClean="0"/>
            </a:br>
            <a:r>
              <a:rPr kumimoji="1" lang="en-US" altLang="ja-JP" sz="1000" smtClean="0"/>
              <a:t/>
            </a:r>
            <a:br>
              <a:rPr kumimoji="1" lang="en-US" altLang="ja-JP" sz="1000" smtClean="0"/>
            </a:br>
            <a:r>
              <a:rPr lang="ja-JP" altLang="en-US" sz="1600" smtClean="0"/>
              <a:t>スライダー コントロール</a:t>
            </a:r>
            <a:r>
              <a:rPr lang="ja-JP" altLang="en-US" sz="1600"/>
              <a:t>の</a:t>
            </a:r>
            <a:r>
              <a:rPr lang="en-US" altLang="ja-JP" sz="1600"/>
              <a:t>Value</a:t>
            </a:r>
            <a:r>
              <a:rPr lang="ja-JP" altLang="en-US" sz="1600"/>
              <a:t>プロパティ</a:t>
            </a:r>
            <a:r>
              <a:rPr lang="ja-JP" altLang="en-US" sz="1600" smtClean="0"/>
              <a:t>を</a:t>
            </a:r>
            <a:r>
              <a:rPr lang="en-US" altLang="ja-JP" sz="1600" smtClean="0"/>
              <a:t/>
            </a:r>
            <a:br>
              <a:rPr lang="en-US" altLang="ja-JP" sz="1600" smtClean="0"/>
            </a:br>
            <a:r>
              <a:rPr lang="ja-JP" altLang="en-US" sz="1600" smtClean="0"/>
              <a:t>テキスト ブロック</a:t>
            </a:r>
            <a:r>
              <a:rPr lang="ja-JP" altLang="en-US" sz="1600"/>
              <a:t>の前景色と文字列に</a:t>
            </a:r>
            <a:r>
              <a:rPr lang="ja-JP" altLang="en-US" sz="1600" smtClean="0"/>
              <a:t>バインド</a:t>
            </a:r>
            <a:r>
              <a:rPr lang="en-US" altLang="ja-JP" sz="1600" smtClean="0"/>
              <a:t/>
            </a:r>
            <a:br>
              <a:rPr lang="en-US" altLang="ja-JP" sz="1600" smtClean="0"/>
            </a:br>
            <a:r>
              <a:rPr lang="en-US" altLang="ja-JP" sz="1600" smtClean="0"/>
              <a:t/>
            </a:r>
            <a:br>
              <a:rPr lang="en-US" altLang="ja-JP" sz="1600" smtClean="0"/>
            </a:br>
            <a:r>
              <a:rPr lang="en-US" altLang="ja-JP" sz="1600" smtClean="0"/>
              <a:t/>
            </a:r>
            <a:br>
              <a:rPr lang="en-US" altLang="ja-JP" sz="1600" smtClean="0"/>
            </a:br>
            <a:r>
              <a:rPr lang="en-US" altLang="ja-JP" sz="1600" smtClean="0"/>
              <a:t/>
            </a:r>
            <a:br>
              <a:rPr lang="en-US" altLang="ja-JP" sz="1600" smtClean="0"/>
            </a:br>
            <a:r>
              <a:rPr lang="en-US" altLang="ja-JP" sz="1600" smtClean="0"/>
              <a:t/>
            </a:r>
            <a:br>
              <a:rPr lang="en-US" altLang="ja-JP" sz="1600" smtClean="0"/>
            </a:br>
            <a:r>
              <a:rPr lang="en-US" altLang="ja-JP" sz="1600" smtClean="0"/>
              <a:t/>
            </a:r>
            <a:br>
              <a:rPr lang="en-US" altLang="ja-JP" sz="1600" smtClean="0"/>
            </a:br>
            <a:r>
              <a:rPr lang="en-US" altLang="ja-JP" sz="1600" smtClean="0"/>
              <a:t/>
            </a:r>
            <a:br>
              <a:rPr lang="en-US" altLang="ja-JP" sz="1600" smtClean="0"/>
            </a:br>
            <a:r>
              <a:rPr lang="en-US" altLang="ja-JP" sz="1600" smtClean="0"/>
              <a:t/>
            </a:r>
            <a:br>
              <a:rPr lang="en-US" altLang="ja-JP" sz="1600" smtClean="0"/>
            </a:br>
            <a:r>
              <a:rPr lang="en-US" altLang="ja-JP" sz="1600" smtClean="0"/>
              <a:t/>
            </a:r>
            <a:br>
              <a:rPr lang="en-US" altLang="ja-JP" sz="1600" smtClean="0"/>
            </a:br>
            <a:r>
              <a:rPr lang="en-US" altLang="ja-JP" sz="1600" smtClean="0"/>
              <a:t/>
            </a:r>
            <a:br>
              <a:rPr lang="en-US" altLang="ja-JP" sz="1600" smtClean="0"/>
            </a:br>
            <a:r>
              <a:rPr lang="en-US" altLang="ja-JP" sz="1400" smtClean="0"/>
              <a:t>※ </a:t>
            </a:r>
            <a:r>
              <a:rPr lang="ja-JP" altLang="en-US" sz="1400" smtClean="0"/>
              <a:t>テキスト ブロックの前景色とのバインドには、</a:t>
            </a:r>
            <a:r>
              <a:rPr lang="en-US" altLang="ja-JP" sz="1400" smtClean="0"/>
              <a:t/>
            </a:r>
            <a:br>
              <a:rPr lang="en-US" altLang="ja-JP" sz="1400" smtClean="0"/>
            </a:br>
            <a:r>
              <a:rPr lang="en-US" altLang="ja-JP" sz="1400" smtClean="0"/>
              <a:t>    </a:t>
            </a:r>
            <a:r>
              <a:rPr lang="ja-JP" altLang="en-US" sz="1400" smtClean="0"/>
              <a:t>バリュー コンバーターも適用している</a:t>
            </a:r>
            <a:endParaRPr kumimoji="1" lang="ja-JP" altLang="en-US" sz="160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ja-JP"/>
              <a:t>http://www.atmarkit.co.jp/ait/articles/1305/09/news030.html</a:t>
            </a:r>
            <a:br>
              <a:rPr lang="en-US" altLang="ja-JP"/>
            </a:br>
            <a:r>
              <a:rPr lang="en-US" altLang="ja-JP"/>
              <a:t/>
            </a:r>
            <a:br>
              <a:rPr lang="en-US" altLang="ja-JP"/>
            </a:br>
            <a:r>
              <a:rPr lang="ja-JP" altLang="en-US" b="1" smtClean="0"/>
              <a:t>・自分自身とバインド</a:t>
            </a:r>
            <a:r>
              <a:rPr lang="en-US" altLang="ja-JP" b="1"/>
              <a:t/>
            </a:r>
            <a:br>
              <a:rPr lang="en-US" altLang="ja-JP" b="1"/>
            </a:br>
            <a:r>
              <a:rPr lang="ja-JP" altLang="en-US" smtClean="0"/>
              <a:t>自分自身の他のプロパティにバインドできる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z="1200" smtClean="0"/>
              <a:t>※</a:t>
            </a:r>
            <a:r>
              <a:rPr lang="ja-JP" altLang="en-US" sz="1200" smtClean="0"/>
              <a:t> ということは、コントロールのプロパティは、依存プロパティであるだけでなく、</a:t>
            </a:r>
            <a:r>
              <a:rPr lang="en-US" altLang="ja-JP" sz="1200" smtClean="0"/>
              <a:t>INotifyPropertyChanged</a:t>
            </a:r>
            <a:r>
              <a:rPr lang="ja-JP" altLang="en-US" sz="1200" smtClean="0"/>
              <a:t>も実装していることになる。</a:t>
            </a:r>
            <a:endParaRPr lang="en-US" altLang="ja-JP" smtClean="0"/>
          </a:p>
          <a:p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b="1" smtClean="0"/>
              <a:t>・他のコントロールにバインド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/>
              <a:t>他の</a:t>
            </a:r>
            <a:r>
              <a:rPr lang="ja-JP" altLang="en-US" smtClean="0"/>
              <a:t>コントロールのプロパティにバインドするには、コントロールを名前で指定する</a:t>
            </a:r>
            <a:endParaRPr lang="ja-JP" altLang="en-US" b="1"/>
          </a:p>
          <a:p>
            <a:endParaRPr kumimoji="1" lang="en-US" altLang="ja-JP" b="1" smtClean="0"/>
          </a:p>
          <a:p>
            <a:r>
              <a:rPr lang="ja-JP" altLang="en-US" b="1" smtClean="0"/>
              <a:t>・定義時に見えないコントロール</a:t>
            </a:r>
            <a:r>
              <a:rPr lang="en-US" altLang="ja-JP" b="1" smtClean="0"/>
              <a:t/>
            </a:r>
            <a:br>
              <a:rPr lang="en-US" altLang="ja-JP" b="1" smtClean="0"/>
            </a:br>
            <a:r>
              <a:rPr lang="ja-JP" altLang="en-US" smtClean="0"/>
              <a:t>例えば、別の場所に定義するテンプレートなどでも、コントロールを名前で指定してバインド可能</a:t>
            </a:r>
            <a:endParaRPr kumimoji="1" lang="ja-JP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40768"/>
            <a:ext cx="511259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7818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複雑</a:t>
            </a:r>
            <a:r>
              <a:rPr kumimoji="1" lang="ja-JP" altLang="en-US" smtClean="0"/>
              <a:t>な </a:t>
            </a:r>
            <a:r>
              <a:rPr kumimoji="1" lang="ja-JP" altLang="en-US" smtClean="0"/>
              <a:t>オブジェクトの</a:t>
            </a: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ja-JP" altLang="en-US" smtClean="0"/>
              <a:t>データ バインディング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mtClean="0"/>
              <a:t>基本が出来ていれば</a:t>
            </a:r>
            <a:r>
              <a:rPr kumimoji="1" lang="en-US" altLang="ja-JP" smtClean="0"/>
              <a:t>…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7852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MetroTips </a:t>
            </a:r>
            <a:r>
              <a:rPr lang="en-US" altLang="ja-JP" smtClean="0"/>
              <a:t>#36 </a:t>
            </a:r>
            <a:br>
              <a:rPr lang="en-US" altLang="ja-JP" smtClean="0"/>
            </a:br>
            <a:r>
              <a:rPr lang="ja-JP" altLang="en-US"/>
              <a:t>データ・コレクションをバインドするには？</a:t>
            </a:r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000" smtClean="0"/>
              <a:t>コレクションをコントロールにバインドするイメージ</a:t>
            </a:r>
            <a:r>
              <a:rPr lang="en-US" altLang="ja-JP" sz="2000" smtClean="0"/>
              <a:t/>
            </a:r>
            <a:br>
              <a:rPr lang="en-US" altLang="ja-JP" sz="2000" smtClean="0"/>
            </a:br>
            <a:r>
              <a:rPr lang="en-US" altLang="ja-JP" sz="2000" smtClean="0"/>
              <a:t/>
            </a:r>
            <a:br>
              <a:rPr lang="en-US" altLang="ja-JP" sz="2000" smtClean="0"/>
            </a:br>
            <a:r>
              <a:rPr lang="en-US" altLang="ja-JP" sz="2000" smtClean="0"/>
              <a:t/>
            </a:r>
            <a:br>
              <a:rPr lang="en-US" altLang="ja-JP" sz="2000" smtClean="0"/>
            </a:br>
            <a:r>
              <a:rPr lang="en-US" altLang="ja-JP" sz="2000" smtClean="0"/>
              <a:t/>
            </a:r>
            <a:br>
              <a:rPr lang="en-US" altLang="ja-JP" sz="2000" smtClean="0"/>
            </a:br>
            <a:r>
              <a:rPr lang="en-US" altLang="ja-JP" sz="2000" smtClean="0"/>
              <a:t/>
            </a:r>
            <a:br>
              <a:rPr lang="en-US" altLang="ja-JP" sz="2000" smtClean="0"/>
            </a:br>
            <a:r>
              <a:rPr lang="en-US" altLang="ja-JP" sz="2000" smtClean="0"/>
              <a:t/>
            </a:r>
            <a:br>
              <a:rPr lang="en-US" altLang="ja-JP" sz="2000" smtClean="0"/>
            </a:br>
            <a:r>
              <a:rPr lang="en-US" altLang="ja-JP" sz="2000" smtClean="0"/>
              <a:t/>
            </a:r>
            <a:br>
              <a:rPr lang="en-US" altLang="ja-JP" sz="2000" smtClean="0"/>
            </a:br>
            <a:r>
              <a:rPr lang="en-US" altLang="ja-JP" sz="2000" smtClean="0"/>
              <a:t/>
            </a:r>
            <a:br>
              <a:rPr lang="en-US" altLang="ja-JP" sz="2000" smtClean="0"/>
            </a:br>
            <a:r>
              <a:rPr lang="en-US" altLang="ja-JP" sz="2000" smtClean="0"/>
              <a:t/>
            </a:r>
            <a:br>
              <a:rPr lang="en-US" altLang="ja-JP" sz="2000" smtClean="0"/>
            </a:br>
            <a:r>
              <a:rPr lang="en-US" altLang="ja-JP" sz="2000" smtClean="0"/>
              <a:t/>
            </a:r>
            <a:br>
              <a:rPr lang="en-US" altLang="ja-JP" sz="2000" smtClean="0"/>
            </a:br>
            <a:r>
              <a:rPr lang="en-US" altLang="ja-JP" sz="2000" smtClean="0"/>
              <a:t/>
            </a:r>
            <a:br>
              <a:rPr lang="en-US" altLang="ja-JP" sz="2000" smtClean="0"/>
            </a:br>
            <a:r>
              <a:rPr lang="en-US" altLang="ja-JP" sz="2000" smtClean="0"/>
              <a:t/>
            </a:r>
            <a:br>
              <a:rPr lang="en-US" altLang="ja-JP" sz="2000" smtClean="0"/>
            </a:br>
            <a:r>
              <a:rPr lang="en-US" altLang="ja-JP" sz="1200" smtClean="0"/>
              <a:t/>
            </a:r>
            <a:br>
              <a:rPr lang="en-US" altLang="ja-JP" sz="1200" smtClean="0"/>
            </a:br>
            <a:r>
              <a:rPr lang="en-US" altLang="ja-JP" sz="1200" smtClean="0"/>
              <a:t/>
            </a:r>
            <a:br>
              <a:rPr lang="en-US" altLang="ja-JP" sz="1200" smtClean="0"/>
            </a:br>
            <a:endParaRPr lang="en-US" altLang="ja-JP" sz="2000" smtClean="0"/>
          </a:p>
          <a:p>
            <a:pPr marL="0" indent="0">
              <a:buNone/>
            </a:pPr>
            <a:r>
              <a:rPr lang="ja-JP" altLang="en-US" sz="1400" smtClean="0"/>
              <a:t>① コレクションをコントロール</a:t>
            </a:r>
            <a:r>
              <a:rPr lang="ja-JP" altLang="en-US" sz="1400"/>
              <a:t>の</a:t>
            </a:r>
            <a:r>
              <a:rPr lang="en-US" altLang="ja-JP" sz="1400" smtClean="0"/>
              <a:t>ItemsSource</a:t>
            </a:r>
            <a:r>
              <a:rPr lang="ja-JP" altLang="en-US" sz="1400" smtClean="0"/>
              <a:t>にセット</a:t>
            </a:r>
            <a:r>
              <a:rPr lang="en-US" altLang="ja-JP" sz="1400" smtClean="0"/>
              <a:t/>
            </a:r>
            <a:br>
              <a:rPr lang="en-US" altLang="ja-JP" sz="1400" smtClean="0"/>
            </a:br>
            <a:r>
              <a:rPr lang="ja-JP" altLang="en-US" sz="1400" smtClean="0"/>
              <a:t>② コントロール</a:t>
            </a:r>
            <a:r>
              <a:rPr lang="ja-JP" altLang="en-US" sz="1400"/>
              <a:t>は</a:t>
            </a:r>
            <a:r>
              <a:rPr lang="en-US" altLang="ja-JP" sz="1400"/>
              <a:t>ListViewItem</a:t>
            </a:r>
            <a:r>
              <a:rPr lang="ja-JP" altLang="en-US" sz="1400"/>
              <a:t>オブジェクトを必要なだけ生成</a:t>
            </a:r>
            <a:r>
              <a:rPr lang="ja-JP" altLang="en-US" sz="1400" smtClean="0"/>
              <a:t>し、</a:t>
            </a:r>
            <a:r>
              <a:rPr lang="en-US" altLang="ja-JP" sz="1400" smtClean="0"/>
              <a:t>ItemsSource</a:t>
            </a:r>
            <a:r>
              <a:rPr lang="ja-JP" altLang="en-US" sz="1400" smtClean="0"/>
              <a:t>に</a:t>
            </a:r>
            <a:r>
              <a:rPr lang="ja-JP" altLang="en-US" sz="1400"/>
              <a:t>セットされたコレクションの各アイテムを</a:t>
            </a:r>
            <a:r>
              <a:rPr lang="en-US" altLang="ja-JP" sz="1400"/>
              <a:t>ListViewItem</a:t>
            </a:r>
            <a:r>
              <a:rPr lang="ja-JP" altLang="en-US" sz="1400"/>
              <a:t>オブジェクト</a:t>
            </a:r>
            <a:r>
              <a:rPr lang="ja-JP" altLang="en-US" sz="1400" smtClean="0"/>
              <a:t>の</a:t>
            </a:r>
            <a:r>
              <a:rPr lang="en-US" altLang="ja-JP" sz="1400" smtClean="0"/>
              <a:t>Data Context</a:t>
            </a:r>
            <a:r>
              <a:rPr lang="ja-JP" altLang="en-US" sz="1400" smtClean="0"/>
              <a:t>に割り当て</a:t>
            </a:r>
            <a:r>
              <a:rPr lang="en-US" altLang="ja-JP" sz="1400" smtClean="0"/>
              <a:t/>
            </a:r>
            <a:br>
              <a:rPr lang="en-US" altLang="ja-JP" sz="1400" smtClean="0"/>
            </a:br>
            <a:r>
              <a:rPr lang="ja-JP" altLang="en-US" sz="1400" smtClean="0"/>
              <a:t>③</a:t>
            </a:r>
            <a:r>
              <a:rPr lang="en-US" altLang="ja-JP" sz="1400" smtClean="0"/>
              <a:t> </a:t>
            </a:r>
            <a:r>
              <a:rPr lang="ja-JP" altLang="en-US" sz="1400" smtClean="0"/>
              <a:t>これで、コレクションの</a:t>
            </a:r>
            <a:r>
              <a:rPr lang="ja-JP" altLang="en-US" sz="1400"/>
              <a:t>各アイテムが、個々の</a:t>
            </a:r>
            <a:r>
              <a:rPr lang="en-US" altLang="ja-JP" sz="1400" smtClean="0"/>
              <a:t>ListViewItem</a:t>
            </a:r>
            <a:r>
              <a:rPr lang="ja-JP" altLang="en-US" sz="1400" smtClean="0"/>
              <a:t>の</a:t>
            </a:r>
            <a:r>
              <a:rPr lang="en-US" altLang="ja-JP" sz="1400" smtClean="0"/>
              <a:t>Data Context</a:t>
            </a:r>
            <a:r>
              <a:rPr lang="ja-JP" altLang="en-US" sz="1400" smtClean="0"/>
              <a:t>に</a:t>
            </a:r>
            <a:r>
              <a:rPr lang="ja-JP" altLang="en-US" sz="1400"/>
              <a:t>セットされた</a:t>
            </a:r>
            <a:r>
              <a:rPr kumimoji="1" lang="en-US" altLang="ja-JP" sz="1000" smtClean="0"/>
              <a:t/>
            </a:r>
            <a:br>
              <a:rPr kumimoji="1" lang="en-US" altLang="ja-JP" sz="1000" smtClean="0"/>
            </a:br>
            <a:r>
              <a:rPr kumimoji="1" lang="en-US" altLang="ja-JP" sz="1000" smtClean="0"/>
              <a:t/>
            </a:r>
            <a:br>
              <a:rPr kumimoji="1" lang="en-US" altLang="ja-JP" sz="1000" smtClean="0"/>
            </a:br>
            <a:endParaRPr kumimoji="1" lang="ja-JP" altLang="en-US" sz="160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ja-JP"/>
              <a:t>http://www.atmarkit.co.jp/ait/articles/1305/16/news060.html</a:t>
            </a:r>
            <a:br>
              <a:rPr lang="en-US" altLang="ja-JP"/>
            </a:br>
            <a:r>
              <a:rPr lang="en-US" altLang="ja-JP"/>
              <a:t/>
            </a:r>
            <a:br>
              <a:rPr lang="en-US" altLang="ja-JP"/>
            </a:br>
            <a:r>
              <a:rPr lang="ja-JP" altLang="en-US" b="1" smtClean="0"/>
              <a:t>・</a:t>
            </a:r>
            <a:r>
              <a:rPr lang="en-US" altLang="ja-JP" b="1" smtClean="0"/>
              <a:t>List&lt;T&gt;</a:t>
            </a:r>
            <a:r>
              <a:rPr lang="ja-JP" altLang="en-US" b="1" smtClean="0"/>
              <a:t>などのコレクション</a:t>
            </a:r>
            <a:r>
              <a:rPr lang="en-US" altLang="ja-JP" b="1"/>
              <a:t/>
            </a:r>
            <a:br>
              <a:rPr lang="en-US" altLang="ja-JP" b="1"/>
            </a:br>
            <a:r>
              <a:rPr lang="ja-JP" altLang="en-US" smtClean="0"/>
              <a:t>そのままでもバインド可能。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だが、デザイン時にサンプル データを表示できないので、自前のクラスを作ったほうが良い</a:t>
            </a:r>
            <a:endParaRPr lang="en-US" altLang="ja-JP" smtClean="0"/>
          </a:p>
          <a:p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b="1" smtClean="0"/>
              <a:t>・</a:t>
            </a:r>
            <a:r>
              <a:rPr lang="en-US" altLang="ja-JP" b="1"/>
              <a:t>ItemsSource</a:t>
            </a:r>
            <a:r>
              <a:rPr lang="ja-JP" altLang="en-US" b="1" smtClean="0"/>
              <a:t>プロパティ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コレクションは、コントロールの</a:t>
            </a:r>
            <a:r>
              <a:rPr lang="en-US" altLang="ja-JP"/>
              <a:t>ItemsSource</a:t>
            </a:r>
            <a:r>
              <a:rPr lang="ja-JP" altLang="en-US" smtClean="0"/>
              <a:t>プロパティにセットする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コレクション内の個々のアイテムを、コントロールが必要に応じて</a:t>
            </a:r>
            <a:r>
              <a:rPr lang="ja-JP" altLang="en-US" b="1" smtClean="0"/>
              <a:t>自動的にバインド</a:t>
            </a:r>
            <a:r>
              <a:rPr lang="ja-JP" altLang="en-US" smtClean="0"/>
              <a:t>してくれる</a:t>
            </a:r>
            <a:endParaRPr lang="ja-JP" altLang="en-US" b="1"/>
          </a:p>
          <a:p>
            <a:endParaRPr kumimoji="1" lang="en-US" altLang="ja-JP" b="1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80728"/>
            <a:ext cx="5115694" cy="396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2285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MetroTips #</a:t>
            </a:r>
            <a:r>
              <a:rPr lang="en-US" altLang="ja-JP" smtClean="0"/>
              <a:t>37</a:t>
            </a:r>
            <a:br>
              <a:rPr lang="en-US" altLang="ja-JP" smtClean="0"/>
            </a:b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           </a:t>
            </a:r>
            <a:r>
              <a:rPr lang="en-US" altLang="ja-JP" sz="3200" smtClean="0"/>
              <a:t>?  ?  ?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 anchor="b"/>
          <a:lstStyle/>
          <a:p>
            <a:r>
              <a:rPr kumimoji="1" lang="en-US" altLang="ja-JP" smtClean="0"/>
              <a:t>※ </a:t>
            </a:r>
            <a:r>
              <a:rPr kumimoji="1" lang="ja-JP" altLang="en-US" smtClean="0"/>
              <a:t>コレクションと来たら、次はコレクションも値も持っている複合オブジェクト </a:t>
            </a:r>
            <a:r>
              <a:rPr kumimoji="1" lang="en-US" altLang="ja-JP" smtClean="0"/>
              <a:t>…</a:t>
            </a:r>
            <a:r>
              <a:rPr kumimoji="1" lang="ja-JP" altLang="en-US" smtClean="0"/>
              <a:t>かな</a:t>
            </a:r>
            <a:r>
              <a:rPr kumimoji="1" lang="en-US" altLang="ja-JP" smtClean="0"/>
              <a:t>? f(^^;</a:t>
            </a:r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-108520" y="2132856"/>
            <a:ext cx="9361040" cy="26642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smtClean="0">
                <a:latin typeface="Yu Gothic" pitchFamily="50" charset="-128"/>
                <a:ea typeface="Yu Gothic" pitchFamily="50" charset="-128"/>
              </a:rPr>
              <a:t>乞うご期待</a:t>
            </a:r>
            <a:r>
              <a:rPr lang="en-US" altLang="ja-JP" sz="3600" b="1" smtClean="0">
                <a:latin typeface="Yu Gothic" pitchFamily="50" charset="-128"/>
                <a:ea typeface="Yu Gothic" pitchFamily="50" charset="-128"/>
              </a:rPr>
              <a:t>!!</a:t>
            </a:r>
            <a:r>
              <a:rPr lang="en-US" altLang="ja-JP" sz="2800" b="1" smtClean="0"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2800" b="1" smtClean="0">
                <a:latin typeface="Yu Gothic" pitchFamily="50" charset="-128"/>
                <a:ea typeface="Yu Gothic" pitchFamily="50" charset="-128"/>
              </a:rPr>
            </a:br>
            <a:r>
              <a:rPr lang="en-US" altLang="ja-JP" sz="2800" b="1" smtClean="0"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2800" b="1" smtClean="0">
                <a:latin typeface="Yu Gothic" pitchFamily="50" charset="-128"/>
                <a:ea typeface="Yu Gothic" pitchFamily="50" charset="-128"/>
              </a:rPr>
            </a:br>
            <a:r>
              <a:rPr lang="ja-JP" altLang="en-US" sz="2800" smtClean="0">
                <a:latin typeface="Yu Gothic" pitchFamily="50" charset="-128"/>
                <a:ea typeface="Yu Gothic" pitchFamily="50" charset="-128"/>
              </a:rPr>
              <a:t>バインディングをネタにした連載は</a:t>
            </a:r>
            <a:r>
              <a:rPr lang="en-US" altLang="ja-JP" sz="2800" smtClean="0"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2800" smtClean="0">
                <a:latin typeface="Yu Gothic" pitchFamily="50" charset="-128"/>
                <a:ea typeface="Yu Gothic" pitchFamily="50" charset="-128"/>
              </a:rPr>
            </a:br>
            <a:r>
              <a:rPr lang="ja-JP" altLang="en-US" sz="2800" smtClean="0">
                <a:latin typeface="Yu Gothic" pitchFamily="50" charset="-128"/>
                <a:ea typeface="Yu Gothic" pitchFamily="50" charset="-128"/>
              </a:rPr>
              <a:t>もうちっとだけ続くんじゃ♪</a:t>
            </a:r>
            <a:endParaRPr kumimoji="1" lang="ja-JP" altLang="en-US" sz="2800">
              <a:latin typeface="Yu Gothic" pitchFamily="50" charset="-128"/>
              <a:ea typeface="Yu Gothic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95480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ご清聴ありがとうございました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6077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スピーカー紹介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9184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/>
              <a:t>スピーカー紹介</a:t>
            </a:r>
            <a:endParaRPr kumimoji="1" lang="ja-JP" altLang="en-US" sz="24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/>
              <a:t>1957: </a:t>
            </a:r>
            <a:r>
              <a:rPr lang="ja-JP" altLang="en-US"/>
              <a:t>スプートニク以前に</a:t>
            </a:r>
            <a:r>
              <a:rPr lang="ja-JP" altLang="en-US" smtClean="0"/>
              <a:t>誕生 </a:t>
            </a:r>
            <a:r>
              <a:rPr lang="en-US" altLang="ja-JP" smtClean="0"/>
              <a:t>(</a:t>
            </a:r>
            <a:r>
              <a:rPr lang="ja-JP" altLang="en-US" smtClean="0"/>
              <a:t>宇宙世紀未満</a:t>
            </a:r>
            <a:r>
              <a:rPr lang="en-US" altLang="ja-JP" smtClean="0"/>
              <a:t>)</a:t>
            </a:r>
            <a:endParaRPr lang="ja-JP" altLang="en-US"/>
          </a:p>
          <a:p>
            <a:r>
              <a:rPr lang="en-US" altLang="ja-JP" sz="2800"/>
              <a:t>1983: </a:t>
            </a:r>
            <a:r>
              <a:rPr lang="ja-JP" altLang="en-US" sz="2800"/>
              <a:t>名古屋大学工学部</a:t>
            </a:r>
            <a:r>
              <a:rPr lang="en-US" altLang="ja-JP" sz="2800"/>
              <a:t>(</a:t>
            </a:r>
            <a:r>
              <a:rPr lang="ja-JP" altLang="en-US" sz="2800"/>
              <a:t>修士</a:t>
            </a:r>
            <a:r>
              <a:rPr lang="en-US" altLang="ja-JP" sz="2800"/>
              <a:t>)</a:t>
            </a:r>
            <a:r>
              <a:rPr lang="ja-JP" altLang="en-US" sz="2800"/>
              <a:t>卒</a:t>
            </a:r>
          </a:p>
          <a:p>
            <a:r>
              <a:rPr lang="en-US" altLang="ja-JP" sz="2800"/>
              <a:t>HONDA R&amp;D</a:t>
            </a:r>
            <a:r>
              <a:rPr lang="ja-JP" altLang="en-US" sz="2800"/>
              <a:t>で自動車設計</a:t>
            </a:r>
          </a:p>
          <a:p>
            <a:r>
              <a:rPr lang="en-US" altLang="ja-JP" sz="2800"/>
              <a:t>1994</a:t>
            </a:r>
            <a:r>
              <a:rPr lang="ja-JP" altLang="en-US" sz="2800"/>
              <a:t>～ ソフトウェア業界</a:t>
            </a:r>
            <a:endParaRPr lang="ja-JP" altLang="en-US"/>
          </a:p>
          <a:p>
            <a:r>
              <a:rPr lang="en-US" altLang="ja-JP"/>
              <a:t>2012</a:t>
            </a:r>
            <a:r>
              <a:rPr lang="ja-JP" altLang="en-US"/>
              <a:t>～ </a:t>
            </a:r>
            <a:r>
              <a:rPr lang="en-US" altLang="ja-JP"/>
              <a:t>BluewaterSoft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altLang="ja-JP" sz="2000" b="1"/>
              <a:t>biac</a:t>
            </a:r>
            <a:r>
              <a:rPr lang="pl-PL" altLang="ja-JP" sz="2000"/>
              <a:t> (</a:t>
            </a:r>
            <a:r>
              <a:rPr lang="ja-JP" altLang="pl-PL" sz="2000"/>
              <a:t>山本 康彦</a:t>
            </a:r>
            <a:r>
              <a:rPr lang="pl-PL" altLang="ja-JP" sz="2000"/>
              <a:t>)</a:t>
            </a:r>
            <a:r>
              <a:rPr lang="pl-PL" altLang="ja-JP"/>
              <a:t/>
            </a:r>
            <a:br>
              <a:rPr lang="pl-PL" altLang="ja-JP"/>
            </a:br>
            <a:r>
              <a:rPr lang="pl-PL" altLang="ja-JP"/>
              <a:t>http://www.bluewatersoft.jp</a:t>
            </a:r>
          </a:p>
          <a:p>
            <a:endParaRPr kumimoji="1" lang="ja-JP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7192"/>
            <a:ext cx="3024335" cy="95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4053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/>
              <a:t>スピーカー紹介</a:t>
            </a:r>
            <a:endParaRPr kumimoji="1" lang="ja-JP" altLang="en-US" sz="24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本</a:t>
            </a:r>
            <a:r>
              <a:rPr lang="ja-JP" altLang="en-US"/>
              <a:t>を</a:t>
            </a:r>
            <a:r>
              <a:rPr lang="ja-JP" altLang="en-US" smtClean="0"/>
              <a:t>書いたり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altLang="ja-JP" sz="2000" b="1"/>
              <a:t>biac</a:t>
            </a:r>
            <a:r>
              <a:rPr lang="pl-PL" altLang="ja-JP" sz="2000"/>
              <a:t> (</a:t>
            </a:r>
            <a:r>
              <a:rPr lang="ja-JP" altLang="pl-PL" sz="2000"/>
              <a:t>山本 康彦</a:t>
            </a:r>
            <a:r>
              <a:rPr lang="pl-PL" altLang="ja-JP" sz="2000"/>
              <a:t>)</a:t>
            </a:r>
            <a:r>
              <a:rPr lang="pl-PL" altLang="ja-JP"/>
              <a:t/>
            </a:r>
            <a:br>
              <a:rPr lang="pl-PL" altLang="ja-JP"/>
            </a:br>
            <a:r>
              <a:rPr lang="pl-PL" altLang="ja-JP"/>
              <a:t>http://www.bluewatersoft.jp</a:t>
            </a:r>
          </a:p>
          <a:p>
            <a:endParaRPr kumimoji="1" lang="ja-JP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7192"/>
            <a:ext cx="3024335" cy="95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3707904" y="1134313"/>
            <a:ext cx="4973592" cy="16268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2000" b="1">
                <a:latin typeface="Yu Gothic" pitchFamily="50" charset="-128"/>
                <a:ea typeface="Yu Gothic" pitchFamily="50" charset="-128"/>
              </a:rPr>
              <a:t>速攻入門 </a:t>
            </a:r>
            <a:r>
              <a:rPr lang="en-US" altLang="zh-TW" sz="2000" b="1">
                <a:latin typeface="Yu Gothic" pitchFamily="50" charset="-128"/>
                <a:ea typeface="Yu Gothic" pitchFamily="50" charset="-128"/>
              </a:rPr>
              <a:t>C</a:t>
            </a:r>
            <a:r>
              <a:rPr lang="en-US" altLang="zh-TW" sz="2000" b="1" smtClean="0">
                <a:latin typeface="Yu Gothic" pitchFamily="50" charset="-128"/>
                <a:ea typeface="Yu Gothic" pitchFamily="50" charset="-128"/>
              </a:rPr>
              <a:t># </a:t>
            </a:r>
            <a:r>
              <a:rPr lang="ja-JP" altLang="en-US" sz="2000" b="1" smtClean="0">
                <a:latin typeface="Yu Gothic" pitchFamily="50" charset="-128"/>
                <a:ea typeface="Yu Gothic" pitchFamily="50" charset="-128"/>
              </a:rPr>
              <a:t>プログラミング</a:t>
            </a:r>
            <a:r>
              <a:rPr lang="zh-TW" altLang="en-US" sz="2400" b="1" smtClean="0">
                <a:latin typeface="Yu Gothic" pitchFamily="50" charset="-128"/>
                <a:ea typeface="Yu Gothic" pitchFamily="50" charset="-128"/>
              </a:rPr>
              <a:t> </a:t>
            </a:r>
            <a:r>
              <a:rPr lang="en-US" altLang="zh-TW" sz="2400" smtClean="0"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zh-TW" sz="2400" smtClean="0">
                <a:latin typeface="Yu Gothic" pitchFamily="50" charset="-128"/>
                <a:ea typeface="Yu Gothic" pitchFamily="50" charset="-128"/>
              </a:rPr>
            </a:br>
            <a:r>
              <a:rPr lang="en-US" altLang="zh-TW" sz="2400" smtClean="0"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zh-TW" sz="2400" smtClean="0">
                <a:latin typeface="Yu Gothic" pitchFamily="50" charset="-128"/>
                <a:ea typeface="Yu Gothic" pitchFamily="50" charset="-128"/>
              </a:rPr>
            </a:br>
            <a:r>
              <a:rPr lang="zh-TW" altLang="en-US" sz="1400" smtClean="0">
                <a:latin typeface="Yu Gothic" pitchFamily="50" charset="-128"/>
                <a:ea typeface="Yu Gothic" pitchFamily="50" charset="-128"/>
              </a:rPr>
              <a:t>技術評論社、共著</a:t>
            </a:r>
            <a:r>
              <a:rPr lang="en-US" altLang="zh-TW" sz="1400" smtClean="0"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zh-TW" sz="1400" smtClean="0">
                <a:latin typeface="Yu Gothic" pitchFamily="50" charset="-128"/>
                <a:ea typeface="Yu Gothic" pitchFamily="50" charset="-128"/>
              </a:rPr>
            </a:br>
            <a:r>
              <a:rPr lang="en-US" altLang="zh-TW" sz="1400" smtClean="0">
                <a:latin typeface="Yu Gothic" pitchFamily="50" charset="-128"/>
                <a:ea typeface="Yu Gothic" pitchFamily="50" charset="-128"/>
              </a:rPr>
              <a:t>2012/3</a:t>
            </a:r>
            <a:endParaRPr kumimoji="1" lang="ja-JP" altLang="en-US" sz="1400">
              <a:latin typeface="Yu Gothic" pitchFamily="50" charset="-128"/>
              <a:ea typeface="Yu Gothic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707904" y="2852936"/>
            <a:ext cx="4973592" cy="15841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sz="2000" b="1" smtClean="0">
                <a:latin typeface="Yu Gothic" pitchFamily="50" charset="-128"/>
                <a:ea typeface="Yu Gothic" pitchFamily="50" charset="-128"/>
              </a:rPr>
              <a:t>Windows 8 </a:t>
            </a:r>
            <a:br>
              <a:rPr lang="en-US" altLang="ja-JP" sz="2000" b="1" smtClean="0">
                <a:latin typeface="Yu Gothic" pitchFamily="50" charset="-128"/>
                <a:ea typeface="Yu Gothic" pitchFamily="50" charset="-128"/>
              </a:rPr>
            </a:br>
            <a:r>
              <a:rPr lang="ja-JP" altLang="en-US" sz="2000" b="1" smtClean="0">
                <a:latin typeface="Yu Gothic" pitchFamily="50" charset="-128"/>
                <a:ea typeface="Yu Gothic" pitchFamily="50" charset="-128"/>
              </a:rPr>
              <a:t>業務アプリ開発読本</a:t>
            </a:r>
            <a:r>
              <a:rPr lang="en-US" altLang="ja-JP" sz="2000" smtClean="0"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2000" smtClean="0">
                <a:latin typeface="Yu Gothic" pitchFamily="50" charset="-128"/>
                <a:ea typeface="Yu Gothic" pitchFamily="50" charset="-128"/>
              </a:rPr>
            </a:br>
            <a:r>
              <a:rPr lang="en-US" altLang="ja-JP" sz="2000" smtClean="0"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2000" smtClean="0">
                <a:latin typeface="Yu Gothic" pitchFamily="50" charset="-128"/>
                <a:ea typeface="Yu Gothic" pitchFamily="50" charset="-128"/>
              </a:rPr>
            </a:br>
            <a:r>
              <a:rPr lang="zh-TW" altLang="en-US" sz="1400" smtClean="0">
                <a:latin typeface="Yu Gothic" pitchFamily="50" charset="-128"/>
                <a:ea typeface="Yu Gothic" pitchFamily="50" charset="-128"/>
              </a:rPr>
              <a:t>技術</a:t>
            </a:r>
            <a:r>
              <a:rPr lang="zh-TW" altLang="en-US" sz="1400">
                <a:latin typeface="Yu Gothic" pitchFamily="50" charset="-128"/>
                <a:ea typeface="Yu Gothic" pitchFamily="50" charset="-128"/>
              </a:rPr>
              <a:t>評論社、</a:t>
            </a:r>
            <a:r>
              <a:rPr lang="zh-TW" altLang="en-US" sz="1400" smtClean="0">
                <a:latin typeface="Yu Gothic" pitchFamily="50" charset="-128"/>
                <a:ea typeface="Yu Gothic" pitchFamily="50" charset="-128"/>
              </a:rPr>
              <a:t>共著</a:t>
            </a:r>
            <a:r>
              <a:rPr lang="en-US" altLang="zh-TW" sz="1400" smtClean="0"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zh-TW" sz="1400" smtClean="0">
                <a:latin typeface="Yu Gothic" pitchFamily="50" charset="-128"/>
                <a:ea typeface="Yu Gothic" pitchFamily="50" charset="-128"/>
              </a:rPr>
            </a:br>
            <a:r>
              <a:rPr lang="en-US" altLang="ja-JP" sz="1400" smtClean="0">
                <a:latin typeface="Yu Gothic" pitchFamily="50" charset="-128"/>
                <a:ea typeface="Yu Gothic" pitchFamily="50" charset="-128"/>
              </a:rPr>
              <a:t>2013/3</a:t>
            </a:r>
            <a:endParaRPr kumimoji="1" lang="ja-JP" altLang="en-US">
              <a:latin typeface="Yu Gothic" pitchFamily="50" charset="-128"/>
              <a:ea typeface="Yu Gothic" pitchFamily="50" charset="-128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56811"/>
            <a:ext cx="1024893" cy="142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9" r="15001"/>
          <a:stretch/>
        </p:blipFill>
        <p:spPr bwMode="auto">
          <a:xfrm>
            <a:off x="3851921" y="2905144"/>
            <a:ext cx="1024892" cy="145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3712944" y="4509120"/>
            <a:ext cx="4968552" cy="16061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sz="2000" b="1" smtClean="0">
                <a:latin typeface="Yu Gothic" pitchFamily="50" charset="-128"/>
                <a:ea typeface="Yu Gothic" pitchFamily="50" charset="-128"/>
              </a:rPr>
              <a:t>C</a:t>
            </a:r>
            <a:r>
              <a:rPr lang="en-US" altLang="ja-JP" sz="2000" b="1">
                <a:latin typeface="Yu Gothic" pitchFamily="50" charset="-128"/>
                <a:ea typeface="Yu Gothic" pitchFamily="50" charset="-128"/>
              </a:rPr>
              <a:t>#</a:t>
            </a:r>
            <a:r>
              <a:rPr lang="ja-JP" altLang="en-US" sz="2000" b="1">
                <a:latin typeface="Yu Gothic" pitchFamily="50" charset="-128"/>
                <a:ea typeface="Yu Gothic" pitchFamily="50" charset="-128"/>
              </a:rPr>
              <a:t>でマルチスレッド </a:t>
            </a:r>
            <a:r>
              <a:rPr lang="en-US" altLang="ja-JP" sz="2000" b="1" smtClean="0"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2000" b="1" smtClean="0">
                <a:latin typeface="Yu Gothic" pitchFamily="50" charset="-128"/>
                <a:ea typeface="Yu Gothic" pitchFamily="50" charset="-128"/>
              </a:rPr>
            </a:br>
            <a:r>
              <a:rPr lang="ja-JP" altLang="en-US" sz="2000" b="1" smtClean="0">
                <a:latin typeface="Yu Gothic" pitchFamily="50" charset="-128"/>
                <a:ea typeface="Yu Gothic" pitchFamily="50" charset="-128"/>
              </a:rPr>
              <a:t>プログラミング </a:t>
            </a:r>
            <a:r>
              <a:rPr lang="en-US" altLang="ja-JP" sz="2000" b="1">
                <a:latin typeface="Yu Gothic" pitchFamily="50" charset="-128"/>
                <a:ea typeface="Yu Gothic" pitchFamily="50" charset="-128"/>
              </a:rPr>
              <a:t>(</a:t>
            </a:r>
            <a:r>
              <a:rPr lang="ja-JP" altLang="en-US" sz="2000" b="1">
                <a:latin typeface="Yu Gothic" pitchFamily="50" charset="-128"/>
                <a:ea typeface="Yu Gothic" pitchFamily="50" charset="-128"/>
              </a:rPr>
              <a:t>仮題</a:t>
            </a:r>
            <a:r>
              <a:rPr lang="en-US" altLang="ja-JP" sz="2000" b="1">
                <a:latin typeface="Yu Gothic" pitchFamily="50" charset="-128"/>
                <a:ea typeface="Yu Gothic" pitchFamily="50" charset="-128"/>
              </a:rPr>
              <a:t>)</a:t>
            </a:r>
            <a:br>
              <a:rPr lang="en-US" altLang="ja-JP" sz="2000" b="1">
                <a:latin typeface="Yu Gothic" pitchFamily="50" charset="-128"/>
                <a:ea typeface="Yu Gothic" pitchFamily="50" charset="-128"/>
              </a:rPr>
            </a:br>
            <a:r>
              <a:rPr lang="en-US" altLang="ja-JP" sz="2000" smtClean="0"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2000" smtClean="0">
                <a:latin typeface="Yu Gothic" pitchFamily="50" charset="-128"/>
                <a:ea typeface="Yu Gothic" pitchFamily="50" charset="-128"/>
              </a:rPr>
            </a:br>
            <a:r>
              <a:rPr lang="en-US" altLang="zh-TW" sz="1400" smtClean="0">
                <a:latin typeface="Yu Gothic" pitchFamily="50" charset="-128"/>
                <a:ea typeface="Yu Gothic" pitchFamily="50" charset="-128"/>
              </a:rPr>
              <a:t>【</a:t>
            </a:r>
            <a:r>
              <a:rPr lang="zh-TW" altLang="en-US" sz="1400">
                <a:latin typeface="Yu Gothic" pitchFamily="50" charset="-128"/>
                <a:ea typeface="Yu Gothic" pitchFamily="50" charset="-128"/>
              </a:rPr>
              <a:t>近刊予定</a:t>
            </a:r>
            <a:r>
              <a:rPr lang="en-US" altLang="zh-TW" sz="1400" smtClean="0">
                <a:latin typeface="Yu Gothic" pitchFamily="50" charset="-128"/>
                <a:ea typeface="Yu Gothic" pitchFamily="50" charset="-128"/>
              </a:rPr>
              <a:t>】</a:t>
            </a:r>
            <a:endParaRPr kumimoji="1" lang="ja-JP" altLang="en-US">
              <a:latin typeface="Yu Gothic" pitchFamily="50" charset="-128"/>
              <a:ea typeface="Yu Gothic" pitchFamily="50" charset="-128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3799661" y="4736051"/>
            <a:ext cx="1457450" cy="1224136"/>
            <a:chOff x="7051269" y="3431144"/>
            <a:chExt cx="1457450" cy="1224136"/>
          </a:xfrm>
        </p:grpSpPr>
        <p:sp>
          <p:nvSpPr>
            <p:cNvPr id="10" name="正方形/長方形 9"/>
            <p:cNvSpPr/>
            <p:nvPr/>
          </p:nvSpPr>
          <p:spPr>
            <a:xfrm>
              <a:off x="7092281" y="3431144"/>
              <a:ext cx="1387920" cy="12241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 rot="19290434">
              <a:off x="7051269" y="3648039"/>
              <a:ext cx="145745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ja-JP" b="1" cap="all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NOW</a:t>
              </a:r>
              <a:br>
                <a:rPr lang="en-US" altLang="ja-JP" b="1" cap="all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</a:br>
              <a:r>
                <a:rPr lang="en-US" altLang="ja-JP" b="1" cap="all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PRINTING</a:t>
              </a:r>
              <a:endParaRPr lang="ja-JP" altLang="en-US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95278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/>
              <a:t>スピーカー紹介</a:t>
            </a:r>
            <a:endParaRPr kumimoji="1" lang="ja-JP" altLang="en-US" sz="24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記事</a:t>
            </a:r>
            <a:r>
              <a:rPr lang="ja-JP" altLang="en-US"/>
              <a:t>を書いたり</a:t>
            </a:r>
          </a:p>
          <a:p>
            <a:pPr marL="0" indent="0">
              <a:buNone/>
            </a:pP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altLang="ja-JP" sz="2000" b="1"/>
              <a:t>biac</a:t>
            </a:r>
            <a:r>
              <a:rPr lang="pl-PL" altLang="ja-JP" sz="2000"/>
              <a:t> (</a:t>
            </a:r>
            <a:r>
              <a:rPr lang="ja-JP" altLang="pl-PL" sz="2000"/>
              <a:t>山本 康彦</a:t>
            </a:r>
            <a:r>
              <a:rPr lang="pl-PL" altLang="ja-JP" sz="2000"/>
              <a:t>)</a:t>
            </a:r>
            <a:r>
              <a:rPr lang="pl-PL" altLang="ja-JP"/>
              <a:t/>
            </a:r>
            <a:br>
              <a:rPr lang="pl-PL" altLang="ja-JP"/>
            </a:br>
            <a:r>
              <a:rPr lang="pl-PL" altLang="ja-JP"/>
              <a:t>http://www.bluewatersoft.jp</a:t>
            </a:r>
          </a:p>
          <a:p>
            <a:endParaRPr kumimoji="1" lang="ja-JP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7192"/>
            <a:ext cx="3024335" cy="95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3707904" y="1491630"/>
            <a:ext cx="4968552" cy="13681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TW" sz="2000" b="1" smtClean="0">
                <a:latin typeface="Yu Gothic" pitchFamily="50" charset="-128"/>
                <a:ea typeface="Yu Gothic" pitchFamily="50" charset="-128"/>
              </a:rPr>
              <a:t>WinRT/Metro TIPS</a:t>
            </a:r>
            <a:r>
              <a:rPr lang="zh-TW" altLang="en-US" sz="2400" b="1" smtClean="0">
                <a:latin typeface="Yu Gothic" pitchFamily="50" charset="-128"/>
                <a:ea typeface="Yu Gothic" pitchFamily="50" charset="-128"/>
              </a:rPr>
              <a:t> </a:t>
            </a:r>
            <a:r>
              <a:rPr lang="en-US" altLang="zh-TW" sz="2400" smtClean="0"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zh-TW" sz="2400" smtClean="0">
                <a:latin typeface="Yu Gothic" pitchFamily="50" charset="-128"/>
                <a:ea typeface="Yu Gothic" pitchFamily="50" charset="-128"/>
              </a:rPr>
            </a:br>
            <a:r>
              <a:rPr lang="en-US" altLang="zh-TW" sz="2400" smtClean="0"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zh-TW" sz="2400" smtClean="0">
                <a:latin typeface="Yu Gothic" pitchFamily="50" charset="-128"/>
                <a:ea typeface="Yu Gothic" pitchFamily="50" charset="-128"/>
              </a:rPr>
            </a:br>
            <a:r>
              <a:rPr lang="en-US" altLang="zh-TW" sz="1400" smtClean="0">
                <a:latin typeface="Yu Gothic" pitchFamily="50" charset="-128"/>
                <a:ea typeface="Yu Gothic" pitchFamily="50" charset="-128"/>
              </a:rPr>
              <a:t>@IT </a:t>
            </a:r>
            <a:r>
              <a:rPr lang="ja-JP" altLang="en-US" sz="1400" smtClean="0">
                <a:latin typeface="Yu Gothic" pitchFamily="50" charset="-128"/>
                <a:ea typeface="Yu Gothic" pitchFamily="50" charset="-128"/>
              </a:rPr>
              <a:t>～ 連載中</a:t>
            </a:r>
            <a:r>
              <a:rPr lang="en-US" altLang="zh-TW" sz="1400"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zh-TW" sz="1400">
                <a:latin typeface="Yu Gothic" pitchFamily="50" charset="-128"/>
                <a:ea typeface="Yu Gothic" pitchFamily="50" charset="-128"/>
              </a:rPr>
            </a:br>
            <a:r>
              <a:rPr lang="en-US" altLang="zh-TW" sz="1050">
                <a:latin typeface="Yu Gothic" pitchFamily="50" charset="-128"/>
                <a:ea typeface="Yu Gothic" pitchFamily="50" charset="-128"/>
              </a:rPr>
              <a:t>http://</a:t>
            </a:r>
            <a:r>
              <a:rPr lang="en-US" altLang="zh-TW" sz="1050" smtClean="0">
                <a:latin typeface="Yu Gothic" pitchFamily="50" charset="-128"/>
                <a:ea typeface="Yu Gothic" pitchFamily="50" charset="-128"/>
              </a:rPr>
              <a:t>www.atmarkit.co.jp/ait/subtop/features/da/ap_winrttips_index.html</a:t>
            </a:r>
            <a:endParaRPr kumimoji="1" lang="ja-JP" altLang="en-US" sz="2400">
              <a:latin typeface="Yu Gothic" pitchFamily="50" charset="-128"/>
              <a:ea typeface="Yu Gothic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707904" y="2951590"/>
            <a:ext cx="4968552" cy="136815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sz="2000" b="1" smtClean="0">
                <a:latin typeface="Yu Gothic" pitchFamily="50" charset="-128"/>
                <a:ea typeface="Yu Gothic" pitchFamily="50" charset="-128"/>
              </a:rPr>
              <a:t>C</a:t>
            </a:r>
            <a:r>
              <a:rPr lang="en-US" altLang="ja-JP" sz="2000" b="1">
                <a:latin typeface="Yu Gothic" pitchFamily="50" charset="-128"/>
                <a:ea typeface="Yu Gothic" pitchFamily="50" charset="-128"/>
              </a:rPr>
              <a:t>#</a:t>
            </a:r>
            <a:r>
              <a:rPr lang="ja-JP" altLang="en-US" sz="2000" b="1">
                <a:latin typeface="Yu Gothic" pitchFamily="50" charset="-128"/>
                <a:ea typeface="Yu Gothic" pitchFamily="50" charset="-128"/>
              </a:rPr>
              <a:t>で</a:t>
            </a:r>
            <a:r>
              <a:rPr lang="ja-JP" altLang="en-US" sz="2000" b="1" smtClean="0">
                <a:latin typeface="Yu Gothic" pitchFamily="50" charset="-128"/>
                <a:ea typeface="Yu Gothic" pitchFamily="50" charset="-128"/>
              </a:rPr>
              <a:t>始めるテスト</a:t>
            </a:r>
            <a:r>
              <a:rPr lang="ja-JP" altLang="en-US" sz="2000" b="1">
                <a:latin typeface="Yu Gothic" pitchFamily="50" charset="-128"/>
                <a:ea typeface="Yu Gothic" pitchFamily="50" charset="-128"/>
              </a:rPr>
              <a:t>駆動開発</a:t>
            </a:r>
            <a:r>
              <a:rPr lang="ja-JP" altLang="en-US" sz="2000" b="1" smtClean="0">
                <a:latin typeface="Yu Gothic" pitchFamily="50" charset="-128"/>
                <a:ea typeface="Yu Gothic" pitchFamily="50" charset="-128"/>
              </a:rPr>
              <a:t>入門</a:t>
            </a:r>
            <a:r>
              <a:rPr lang="en-US" altLang="ja-JP" sz="2000" smtClean="0"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2000" smtClean="0">
                <a:latin typeface="Yu Gothic" pitchFamily="50" charset="-128"/>
                <a:ea typeface="Yu Gothic" pitchFamily="50" charset="-128"/>
              </a:rPr>
            </a:br>
            <a:r>
              <a:rPr lang="en-US" altLang="ja-JP" sz="2000" smtClean="0"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2000" smtClean="0">
                <a:latin typeface="Yu Gothic" pitchFamily="50" charset="-128"/>
                <a:ea typeface="Yu Gothic" pitchFamily="50" charset="-128"/>
              </a:rPr>
            </a:br>
            <a:r>
              <a:rPr lang="en-US" altLang="zh-TW" sz="1400" smtClean="0">
                <a:latin typeface="Yu Gothic" pitchFamily="50" charset="-128"/>
                <a:ea typeface="Yu Gothic" pitchFamily="50" charset="-128"/>
              </a:rPr>
              <a:t>CodeZine</a:t>
            </a:r>
            <a:br>
              <a:rPr lang="en-US" altLang="zh-TW" sz="1400" smtClean="0">
                <a:latin typeface="Yu Gothic" pitchFamily="50" charset="-128"/>
                <a:ea typeface="Yu Gothic" pitchFamily="50" charset="-128"/>
              </a:rPr>
            </a:br>
            <a:r>
              <a:rPr lang="en-US" altLang="ja-JP" sz="1050">
                <a:latin typeface="Yu Gothic" pitchFamily="50" charset="-128"/>
                <a:ea typeface="Yu Gothic" pitchFamily="50" charset="-128"/>
              </a:rPr>
              <a:t>http://codezine.jp/article/corner/446</a:t>
            </a:r>
            <a:endParaRPr kumimoji="1" lang="ja-JP" altLang="en-US">
              <a:latin typeface="Yu Gothic" pitchFamily="50" charset="-128"/>
              <a:ea typeface="Yu Gothic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707904" y="4437112"/>
            <a:ext cx="4968552" cy="16781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sz="1400" b="1" smtClean="0">
                <a:latin typeface="Yu Gothic" pitchFamily="50" charset="-128"/>
                <a:ea typeface="Yu Gothic" pitchFamily="50" charset="-128"/>
              </a:rPr>
              <a:t>Metro </a:t>
            </a:r>
            <a:r>
              <a:rPr lang="ja-JP" altLang="en-US" sz="1400" b="1" smtClean="0">
                <a:latin typeface="Yu Gothic" pitchFamily="50" charset="-128"/>
                <a:ea typeface="Yu Gothic" pitchFamily="50" charset="-128"/>
              </a:rPr>
              <a:t>スタイル</a:t>
            </a:r>
            <a:r>
              <a:rPr lang="ja-JP" altLang="en-US" sz="1400" b="1">
                <a:latin typeface="Yu Gothic" pitchFamily="50" charset="-128"/>
                <a:ea typeface="Yu Gothic" pitchFamily="50" charset="-128"/>
              </a:rPr>
              <a:t>・アプリ</a:t>
            </a:r>
            <a:r>
              <a:rPr lang="ja-JP" altLang="en-US" sz="1400" b="1" smtClean="0">
                <a:latin typeface="Yu Gothic" pitchFamily="50" charset="-128"/>
                <a:ea typeface="Yu Gothic" pitchFamily="50" charset="-128"/>
              </a:rPr>
              <a:t>の</a:t>
            </a:r>
            <a:r>
              <a:rPr lang="en-US" altLang="ja-JP" sz="1400" b="1" smtClean="0"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1400" b="1" smtClean="0">
                <a:latin typeface="Yu Gothic" pitchFamily="50" charset="-128"/>
                <a:ea typeface="Yu Gothic" pitchFamily="50" charset="-128"/>
              </a:rPr>
            </a:br>
            <a:r>
              <a:rPr lang="ja-JP" altLang="en-US" sz="1400" b="1" smtClean="0">
                <a:latin typeface="Yu Gothic" pitchFamily="50" charset="-128"/>
                <a:ea typeface="Yu Gothic" pitchFamily="50" charset="-128"/>
              </a:rPr>
              <a:t>開発者</a:t>
            </a:r>
            <a:r>
              <a:rPr lang="ja-JP" altLang="en-US" sz="1400" b="1">
                <a:latin typeface="Yu Gothic" pitchFamily="50" charset="-128"/>
                <a:ea typeface="Yu Gothic" pitchFamily="50" charset="-128"/>
              </a:rPr>
              <a:t>が知る</a:t>
            </a:r>
            <a:r>
              <a:rPr lang="ja-JP" altLang="en-US" sz="1400" b="1" smtClean="0">
                <a:latin typeface="Yu Gothic" pitchFamily="50" charset="-128"/>
                <a:ea typeface="Yu Gothic" pitchFamily="50" charset="-128"/>
              </a:rPr>
              <a:t>べき</a:t>
            </a:r>
            <a:r>
              <a:rPr lang="en-US" altLang="ja-JP" sz="1400" b="1" smtClean="0">
                <a:latin typeface="Yu Gothic" pitchFamily="50" charset="-128"/>
                <a:ea typeface="Yu Gothic" pitchFamily="50" charset="-128"/>
              </a:rPr>
              <a:t>3</a:t>
            </a:r>
            <a:r>
              <a:rPr lang="ja-JP" altLang="en-US" sz="1400" b="1">
                <a:latin typeface="Yu Gothic" pitchFamily="50" charset="-128"/>
                <a:ea typeface="Yu Gothic" pitchFamily="50" charset="-128"/>
              </a:rPr>
              <a:t>つの</a:t>
            </a:r>
            <a:r>
              <a:rPr lang="ja-JP" altLang="en-US" sz="1400" b="1" smtClean="0">
                <a:latin typeface="Yu Gothic" pitchFamily="50" charset="-128"/>
                <a:ea typeface="Yu Gothic" pitchFamily="50" charset="-128"/>
              </a:rPr>
              <a:t>こと</a:t>
            </a:r>
            <a:r>
              <a:rPr lang="en-US" altLang="ja-JP" sz="1600" smtClean="0"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1600" smtClean="0">
                <a:latin typeface="Yu Gothic" pitchFamily="50" charset="-128"/>
                <a:ea typeface="Yu Gothic" pitchFamily="50" charset="-128"/>
              </a:rPr>
            </a:br>
            <a:r>
              <a:rPr lang="en-US" altLang="ja-JP" sz="1200" smtClean="0">
                <a:latin typeface="Yu Gothic" pitchFamily="50" charset="-128"/>
                <a:ea typeface="Yu Gothic" pitchFamily="50" charset="-128"/>
              </a:rPr>
              <a:t>@</a:t>
            </a:r>
            <a:r>
              <a:rPr lang="en-US" altLang="ja-JP" sz="1200">
                <a:latin typeface="Yu Gothic" pitchFamily="50" charset="-128"/>
                <a:ea typeface="Yu Gothic" pitchFamily="50" charset="-128"/>
              </a:rPr>
              <a:t>IT 2012/3</a:t>
            </a:r>
            <a:r>
              <a:rPr lang="en-US" altLang="ja-JP" sz="1400"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1400">
                <a:latin typeface="Yu Gothic" pitchFamily="50" charset="-128"/>
                <a:ea typeface="Yu Gothic" pitchFamily="50" charset="-128"/>
              </a:rPr>
            </a:br>
            <a:r>
              <a:rPr lang="en-US" altLang="ja-JP" sz="900">
                <a:latin typeface="Yu Gothic" pitchFamily="50" charset="-128"/>
                <a:ea typeface="Yu Gothic" pitchFamily="50" charset="-128"/>
              </a:rPr>
              <a:t>http://www.atmarkit.co.jp/fdotnet/chushin/readyforwin8app_01/readyforwin8app_01_02.html</a:t>
            </a:r>
            <a:endParaRPr kumimoji="1" lang="ja-JP" altLang="en-US" sz="1600">
              <a:latin typeface="Yu Gothic" pitchFamily="50" charset="-128"/>
              <a:ea typeface="Yu Gothic" pitchFamily="50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77925"/>
            <a:ext cx="105611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01"/>
          <a:stretch/>
        </p:blipFill>
        <p:spPr bwMode="auto">
          <a:xfrm>
            <a:off x="3851920" y="4581128"/>
            <a:ext cx="1143000" cy="90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3661609" y="3642006"/>
            <a:ext cx="14367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cap="all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メイリオ"/>
                <a:ea typeface="メイリオ"/>
              </a:rPr>
              <a:t>TDD</a:t>
            </a:r>
            <a:endParaRPr lang="ja-JP" altLang="en-US" sz="32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メイリオ"/>
              <a:ea typeface="メイリオ"/>
            </a:endParaRPr>
          </a:p>
        </p:txBody>
      </p:sp>
      <p:sp>
        <p:nvSpPr>
          <p:cNvPr id="13" name="四角形吹き出し 12"/>
          <p:cNvSpPr/>
          <p:nvPr/>
        </p:nvSpPr>
        <p:spPr>
          <a:xfrm>
            <a:off x="467544" y="2476462"/>
            <a:ext cx="3024336" cy="1459960"/>
          </a:xfrm>
          <a:prstGeom prst="wedgeRectCallout">
            <a:avLst>
              <a:gd name="adj1" fmla="val 71186"/>
              <a:gd name="adj2" fmla="val -3581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smtClean="0">
                <a:latin typeface="Yu Gothic" pitchFamily="50" charset="-128"/>
                <a:ea typeface="Yu Gothic" pitchFamily="50" charset="-128"/>
              </a:rPr>
              <a:t>今日の話は、</a:t>
            </a:r>
            <a:r>
              <a:rPr kumimoji="1" lang="en-US" altLang="ja-JP" sz="2400" b="1" smtClean="0">
                <a:latin typeface="Yu Gothic" pitchFamily="50" charset="-128"/>
                <a:ea typeface="Yu Gothic" pitchFamily="50" charset="-128"/>
              </a:rPr>
              <a:t/>
            </a:r>
            <a:br>
              <a:rPr kumimoji="1" lang="en-US" altLang="ja-JP" sz="2400" b="1" smtClean="0">
                <a:latin typeface="Yu Gothic" pitchFamily="50" charset="-128"/>
                <a:ea typeface="Yu Gothic" pitchFamily="50" charset="-128"/>
              </a:rPr>
            </a:br>
            <a:r>
              <a:rPr kumimoji="1" lang="ja-JP" altLang="en-US" sz="2400" b="1" smtClean="0">
                <a:latin typeface="Yu Gothic" pitchFamily="50" charset="-128"/>
                <a:ea typeface="Yu Gothic" pitchFamily="50" charset="-128"/>
              </a:rPr>
              <a:t>この連載の中から</a:t>
            </a:r>
            <a:r>
              <a:rPr kumimoji="1" lang="en-US" altLang="ja-JP" sz="2400" b="1" smtClean="0">
                <a:latin typeface="Yu Gothic" pitchFamily="50" charset="-128"/>
                <a:ea typeface="Yu Gothic" pitchFamily="50" charset="-128"/>
              </a:rPr>
              <a:t>!</a:t>
            </a:r>
            <a:endParaRPr kumimoji="1" lang="ja-JP" altLang="en-US" sz="2400" b="1">
              <a:latin typeface="Yu Gothic" pitchFamily="50" charset="-128"/>
              <a:ea typeface="Yu Gothic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79625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/>
              <a:t>スピーカー紹介</a:t>
            </a:r>
            <a:endParaRPr kumimoji="1" lang="ja-JP" altLang="en-US" sz="24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アプリ</a:t>
            </a:r>
            <a:r>
              <a:rPr lang="ja-JP" altLang="en-US"/>
              <a:t>を</a:t>
            </a:r>
            <a:r>
              <a:rPr lang="ja-JP" altLang="en-US" smtClean="0"/>
              <a:t>作ったり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altLang="ja-JP" sz="2000" b="1"/>
              <a:t>biac</a:t>
            </a:r>
            <a:r>
              <a:rPr lang="pl-PL" altLang="ja-JP" sz="2000"/>
              <a:t> (</a:t>
            </a:r>
            <a:r>
              <a:rPr lang="ja-JP" altLang="pl-PL" sz="2000"/>
              <a:t>山本 康彦</a:t>
            </a:r>
            <a:r>
              <a:rPr lang="pl-PL" altLang="ja-JP" sz="2000"/>
              <a:t>)</a:t>
            </a:r>
            <a:r>
              <a:rPr lang="pl-PL" altLang="ja-JP"/>
              <a:t/>
            </a:r>
            <a:br>
              <a:rPr lang="pl-PL" altLang="ja-JP"/>
            </a:br>
            <a:r>
              <a:rPr lang="pl-PL" altLang="ja-JP"/>
              <a:t>http://www.bluewatersoft.jp</a:t>
            </a:r>
          </a:p>
          <a:p>
            <a:endParaRPr kumimoji="1" lang="ja-JP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7192"/>
            <a:ext cx="3024335" cy="95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D:\$projects\BluewaterSoftProjects\NAVERまとめ\ストア\キャプチャ\20130423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471" y="1196752"/>
            <a:ext cx="3958203" cy="222540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379" y="1988840"/>
            <a:ext cx="3707969" cy="208471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D:\$projects\BluewaterSoftProjects\青空文庫リーダー\AozoraReaderLight\ストア\キャプチャ\screenshot_12202012_18002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65" y="3645024"/>
            <a:ext cx="4293599" cy="241397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$projects\$BluewaterSoft\BluewaterSoft.jp\www\wwwroot\images\Download\ClaudiaTimer\win8_wp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45024"/>
            <a:ext cx="3621410" cy="253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7574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/>
              <a:t>スピーカー紹介</a:t>
            </a:r>
            <a:endParaRPr kumimoji="1" lang="ja-JP" altLang="en-US" sz="24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スピーカーやったり</a:t>
            </a:r>
            <a:r>
              <a:rPr lang="en-US" altLang="ja-JP" smtClean="0"/>
              <a:t/>
            </a:r>
            <a:br>
              <a:rPr lang="en-US" altLang="ja-JP" smtClean="0"/>
            </a:br>
            <a:endParaRPr lang="ja-JP" altLang="en-US"/>
          </a:p>
          <a:p>
            <a:pPr marL="0" indent="0">
              <a:buNone/>
            </a:pP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mtClean="0"/>
              <a:t/>
            </a:r>
            <a:br>
              <a:rPr kumimoji="1" lang="en-US" altLang="ja-JP" smtClean="0"/>
            </a:br>
            <a:r>
              <a:rPr kumimoji="1" lang="en-US" altLang="ja-JP" sz="2000" smtClean="0"/>
              <a:t>2013/5/11 COD 2013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altLang="ja-JP" sz="2000" b="1"/>
              <a:t>biac</a:t>
            </a:r>
            <a:r>
              <a:rPr lang="pl-PL" altLang="ja-JP" sz="2000"/>
              <a:t> (</a:t>
            </a:r>
            <a:r>
              <a:rPr lang="ja-JP" altLang="pl-PL" sz="2000"/>
              <a:t>山本 康彦</a:t>
            </a:r>
            <a:r>
              <a:rPr lang="pl-PL" altLang="ja-JP" sz="2000"/>
              <a:t>)</a:t>
            </a:r>
            <a:r>
              <a:rPr lang="pl-PL" altLang="ja-JP"/>
              <a:t/>
            </a:r>
            <a:br>
              <a:rPr lang="pl-PL" altLang="ja-JP"/>
            </a:br>
            <a:r>
              <a:rPr lang="pl-PL" altLang="ja-JP"/>
              <a:t>http://www.bluewatersoft.jp</a:t>
            </a:r>
          </a:p>
          <a:p>
            <a:endParaRPr kumimoji="1" lang="ja-JP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7192"/>
            <a:ext cx="3024335" cy="95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050" y="3250804"/>
            <a:ext cx="5111750" cy="287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595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/>
              <a:t>スピーカー紹介</a:t>
            </a:r>
            <a:endParaRPr kumimoji="1" lang="ja-JP" altLang="en-US" sz="24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講師</a:t>
            </a:r>
            <a:r>
              <a:rPr lang="ja-JP" altLang="en-US"/>
              <a:t>やったりしてます</a:t>
            </a:r>
          </a:p>
          <a:p>
            <a:pPr marL="0" indent="0">
              <a:buNone/>
            </a:pP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altLang="ja-JP" sz="2000" b="1"/>
              <a:t>biac</a:t>
            </a:r>
            <a:r>
              <a:rPr lang="pl-PL" altLang="ja-JP" sz="2000"/>
              <a:t> (</a:t>
            </a:r>
            <a:r>
              <a:rPr lang="ja-JP" altLang="pl-PL" sz="2000"/>
              <a:t>山本 康彦</a:t>
            </a:r>
            <a:r>
              <a:rPr lang="pl-PL" altLang="ja-JP" sz="2000"/>
              <a:t>)</a:t>
            </a:r>
            <a:r>
              <a:rPr lang="pl-PL" altLang="ja-JP"/>
              <a:t/>
            </a:r>
            <a:br>
              <a:rPr lang="pl-PL" altLang="ja-JP"/>
            </a:br>
            <a:r>
              <a:rPr lang="pl-PL" altLang="ja-JP"/>
              <a:t>http://www.bluewatersoft.jp</a:t>
            </a:r>
          </a:p>
          <a:p>
            <a:endParaRPr kumimoji="1" lang="ja-JP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7192"/>
            <a:ext cx="3024335" cy="95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3563889" y="2276872"/>
            <a:ext cx="5112568" cy="38383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ja-JP" sz="2000" b="1" smtClean="0">
                <a:latin typeface="Yu Gothic" pitchFamily="50" charset="-128"/>
                <a:ea typeface="Yu Gothic" pitchFamily="50" charset="-128"/>
              </a:rPr>
              <a:t>C# / VB.NET </a:t>
            </a:r>
            <a:r>
              <a:rPr lang="ja-JP" altLang="en-US" sz="2000" b="1" smtClean="0">
                <a:latin typeface="Yu Gothic" pitchFamily="50" charset="-128"/>
                <a:ea typeface="Yu Gothic" pitchFamily="50" charset="-128"/>
              </a:rPr>
              <a:t>による</a:t>
            </a:r>
            <a:r>
              <a:rPr lang="en-US" altLang="ja-JP" sz="2000" b="1" smtClean="0"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2000" b="1" smtClean="0">
                <a:latin typeface="Yu Gothic" pitchFamily="50" charset="-128"/>
                <a:ea typeface="Yu Gothic" pitchFamily="50" charset="-128"/>
              </a:rPr>
            </a:br>
            <a:r>
              <a:rPr lang="en-US" altLang="ja-JP" sz="2000" b="1" smtClean="0">
                <a:latin typeface="Yu Gothic" pitchFamily="50" charset="-128"/>
                <a:ea typeface="Yu Gothic" pitchFamily="50" charset="-128"/>
              </a:rPr>
              <a:t>Windows 8 </a:t>
            </a:r>
            <a:r>
              <a:rPr lang="ja-JP" altLang="en-US" sz="2000" b="1" smtClean="0">
                <a:latin typeface="Yu Gothic" pitchFamily="50" charset="-128"/>
                <a:ea typeface="Yu Gothic" pitchFamily="50" charset="-128"/>
              </a:rPr>
              <a:t>アプリ</a:t>
            </a:r>
            <a:r>
              <a:rPr lang="ja-JP" altLang="en-US" sz="2000" b="1">
                <a:latin typeface="Yu Gothic" pitchFamily="50" charset="-128"/>
                <a:ea typeface="Yu Gothic" pitchFamily="50" charset="-128"/>
              </a:rPr>
              <a:t>開発</a:t>
            </a:r>
            <a:r>
              <a:rPr lang="ja-JP" altLang="en-US" sz="2000" b="1" smtClean="0">
                <a:latin typeface="Yu Gothic" pitchFamily="50" charset="-128"/>
                <a:ea typeface="Yu Gothic" pitchFamily="50" charset="-128"/>
              </a:rPr>
              <a:t>入門</a:t>
            </a:r>
            <a:r>
              <a:rPr lang="zh-TW" altLang="en-US" sz="2400" b="1" smtClean="0">
                <a:latin typeface="Yu Gothic" pitchFamily="50" charset="-128"/>
                <a:ea typeface="Yu Gothic" pitchFamily="50" charset="-128"/>
              </a:rPr>
              <a:t> </a:t>
            </a:r>
            <a:r>
              <a:rPr lang="en-US" altLang="zh-TW" sz="2400" smtClean="0"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zh-TW" sz="2400" smtClean="0">
                <a:latin typeface="Yu Gothic" pitchFamily="50" charset="-128"/>
                <a:ea typeface="Yu Gothic" pitchFamily="50" charset="-128"/>
              </a:rPr>
            </a:br>
            <a:r>
              <a:rPr lang="en-US" altLang="zh-TW" sz="2400" smtClean="0"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zh-TW" sz="2400" smtClean="0">
                <a:latin typeface="Yu Gothic" pitchFamily="50" charset="-128"/>
                <a:ea typeface="Yu Gothic" pitchFamily="50" charset="-128"/>
              </a:rPr>
            </a:br>
            <a:r>
              <a:rPr lang="en-US" altLang="zh-TW" sz="2000" smtClean="0">
                <a:latin typeface="Yu Gothic" pitchFamily="50" charset="-128"/>
                <a:ea typeface="Yu Gothic" pitchFamily="50" charset="-128"/>
              </a:rPr>
              <a:t>2013/7/11</a:t>
            </a:r>
            <a:r>
              <a:rPr lang="ja-JP" altLang="en-US" sz="2000" smtClean="0">
                <a:latin typeface="Yu Gothic" pitchFamily="50" charset="-128"/>
                <a:ea typeface="Yu Gothic" pitchFamily="50" charset="-128"/>
              </a:rPr>
              <a:t>～</a:t>
            </a:r>
            <a:r>
              <a:rPr lang="en-US" altLang="ja-JP" sz="2000" smtClean="0">
                <a:latin typeface="Yu Gothic" pitchFamily="50" charset="-128"/>
                <a:ea typeface="Yu Gothic" pitchFamily="50" charset="-128"/>
              </a:rPr>
              <a:t>12</a:t>
            </a:r>
            <a:r>
              <a:rPr lang="en-US" altLang="ja-JP" sz="2400" smtClean="0"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2400" smtClean="0">
                <a:latin typeface="Yu Gothic" pitchFamily="50" charset="-128"/>
                <a:ea typeface="Yu Gothic" pitchFamily="50" charset="-128"/>
              </a:rPr>
            </a:br>
            <a:r>
              <a:rPr lang="ja-JP" altLang="en-US" sz="1400" b="1">
                <a:latin typeface="Yu Gothic" pitchFamily="50" charset="-128"/>
                <a:ea typeface="Yu Gothic" pitchFamily="50" charset="-128"/>
              </a:rPr>
              <a:t>名古屋</a:t>
            </a:r>
            <a:r>
              <a:rPr lang="ja-JP" altLang="en-US" sz="1400" b="1" smtClean="0">
                <a:latin typeface="Yu Gothic" pitchFamily="50" charset="-128"/>
                <a:ea typeface="Yu Gothic" pitchFamily="50" charset="-128"/>
              </a:rPr>
              <a:t>ソフトウェアセンター</a:t>
            </a:r>
            <a:r>
              <a:rPr lang="en-US" altLang="ja-JP" sz="1400" b="1" smtClean="0"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1400" b="1" smtClean="0">
                <a:latin typeface="Yu Gothic" pitchFamily="50" charset="-128"/>
                <a:ea typeface="Yu Gothic" pitchFamily="50" charset="-128"/>
              </a:rPr>
            </a:br>
            <a:r>
              <a:rPr lang="en-US" altLang="ja-JP" sz="1400" b="1" smtClean="0"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1400" b="1" smtClean="0">
                <a:latin typeface="Yu Gothic" pitchFamily="50" charset="-128"/>
                <a:ea typeface="Yu Gothic" pitchFamily="50" charset="-128"/>
              </a:rPr>
            </a:br>
            <a:r>
              <a:rPr lang="en-US" altLang="ja-JP" sz="1400" b="1" smtClean="0"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ja-JP" sz="1400" b="1" smtClean="0">
                <a:latin typeface="Yu Gothic" pitchFamily="50" charset="-128"/>
                <a:ea typeface="Yu Gothic" pitchFamily="50" charset="-128"/>
              </a:rPr>
            </a:br>
            <a:r>
              <a:rPr lang="en-US" altLang="zh-TW" sz="1400"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zh-TW" sz="1400">
                <a:latin typeface="Yu Gothic" pitchFamily="50" charset="-128"/>
                <a:ea typeface="Yu Gothic" pitchFamily="50" charset="-128"/>
              </a:rPr>
            </a:br>
            <a:r>
              <a:rPr lang="en-US" altLang="zh-TW" sz="1400" smtClean="0"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zh-TW" sz="1400" smtClean="0">
                <a:latin typeface="Yu Gothic" pitchFamily="50" charset="-128"/>
                <a:ea typeface="Yu Gothic" pitchFamily="50" charset="-128"/>
              </a:rPr>
            </a:br>
            <a:r>
              <a:rPr lang="en-US" altLang="zh-TW" sz="1400" smtClean="0"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zh-TW" sz="1400" smtClean="0">
                <a:latin typeface="Yu Gothic" pitchFamily="50" charset="-128"/>
                <a:ea typeface="Yu Gothic" pitchFamily="50" charset="-128"/>
              </a:rPr>
            </a:br>
            <a:r>
              <a:rPr lang="en-US" altLang="zh-TW" sz="1400" smtClean="0">
                <a:latin typeface="Yu Gothic" pitchFamily="50" charset="-128"/>
                <a:ea typeface="Yu Gothic" pitchFamily="50" charset="-128"/>
              </a:rPr>
              <a:t/>
            </a:r>
            <a:br>
              <a:rPr lang="en-US" altLang="zh-TW" sz="1400" smtClean="0">
                <a:latin typeface="Yu Gothic" pitchFamily="50" charset="-128"/>
                <a:ea typeface="Yu Gothic" pitchFamily="50" charset="-128"/>
              </a:rPr>
            </a:br>
            <a:r>
              <a:rPr lang="en-US" altLang="zh-TW" sz="1100" smtClean="0">
                <a:latin typeface="Yu Gothic" pitchFamily="50" charset="-128"/>
                <a:ea typeface="Yu Gothic" pitchFamily="50" charset="-128"/>
              </a:rPr>
              <a:t>http</a:t>
            </a:r>
            <a:r>
              <a:rPr lang="en-US" altLang="zh-TW" sz="1100">
                <a:latin typeface="Yu Gothic" pitchFamily="50" charset="-128"/>
                <a:ea typeface="Yu Gothic" pitchFamily="50" charset="-128"/>
              </a:rPr>
              <a:t>://www.nagoya-sc.co.jp/ap/seminar?m=1&amp;key=10734</a:t>
            </a:r>
            <a:endParaRPr kumimoji="1" lang="ja-JP" altLang="en-US" sz="2400">
              <a:latin typeface="Yu Gothic" pitchFamily="50" charset="-128"/>
              <a:ea typeface="Yu Gothic" pitchFamily="50" charset="-128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483" y="5013176"/>
            <a:ext cx="10477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678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スライドマスタN27">
  <a:themeElements>
    <a:clrScheme name="プレゼンテーション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ユーザー定義 1">
      <a:majorFont>
        <a:latin typeface="Yu Gothic"/>
        <a:ea typeface="Yu Gothic"/>
        <a:cs typeface=""/>
      </a:majorFont>
      <a:minorFont>
        <a:latin typeface="Yu Gothic"/>
        <a:ea typeface="Yu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プレゼンテーション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スライドマスタN27</Template>
  <TotalTime>391</TotalTime>
  <Words>393</Words>
  <Application>Microsoft Office PowerPoint</Application>
  <PresentationFormat>画面に合わせる (4:3)</PresentationFormat>
  <Paragraphs>123</Paragraphs>
  <Slides>29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4" baseType="lpstr">
      <vt:lpstr>ＭＳ Ｐゴシック</vt:lpstr>
      <vt:lpstr>Yu Gothic</vt:lpstr>
      <vt:lpstr>メイリオ</vt:lpstr>
      <vt:lpstr>Arial</vt:lpstr>
      <vt:lpstr>スライドマスタN27</vt:lpstr>
      <vt:lpstr>Windows ストア アプリの肝  ～ データ バインディングを極める!</vt:lpstr>
      <vt:lpstr>Windows ストア アプリを作るのに必要なこと</vt:lpstr>
      <vt:lpstr>スピーカー紹介</vt:lpstr>
      <vt:lpstr>スピーカー紹介</vt:lpstr>
      <vt:lpstr>スピーカー紹介</vt:lpstr>
      <vt:lpstr>スピーカー紹介</vt:lpstr>
      <vt:lpstr>スピーカー紹介</vt:lpstr>
      <vt:lpstr>スピーカー紹介</vt:lpstr>
      <vt:lpstr>スピーカー紹介</vt:lpstr>
      <vt:lpstr>データ バインディングって どこで使うの?</vt:lpstr>
      <vt:lpstr>データ バインディング の使いどころ</vt:lpstr>
      <vt:lpstr>データ バインディング</vt:lpstr>
      <vt:lpstr>データ バインディング による画面更新</vt:lpstr>
      <vt:lpstr>データ バインディングの 原理的なお話</vt:lpstr>
      <vt:lpstr>バインディングの ソースとターゲット、 そしてBindingクラス</vt:lpstr>
      <vt:lpstr>バインディング ソース</vt:lpstr>
      <vt:lpstr>バインディング ターゲット</vt:lpstr>
      <vt:lpstr>バインディングする</vt:lpstr>
      <vt:lpstr>原理は以上!!</vt:lpstr>
      <vt:lpstr>単純なバリュー オブジェクトの データ バインディング</vt:lpstr>
      <vt:lpstr>MetroTips #31  文字列をコントロールにバインドするには？</vt:lpstr>
      <vt:lpstr>MetroTips #32  文字列以外の値をコントロールにバインドするには？</vt:lpstr>
      <vt:lpstr>MetroTips #33  バインドするデータのPropertyChangedを楽に実装するには？</vt:lpstr>
      <vt:lpstr>MetroTips #34  デザイン画面でデータをバインドするには？</vt:lpstr>
      <vt:lpstr>MetroTips #35  コントロール同士をデータ・バインドするには？</vt:lpstr>
      <vt:lpstr>複雑な オブジェクトの データ バインディング</vt:lpstr>
      <vt:lpstr>MetroTips #36  データ・コレクションをバインドするには？</vt:lpstr>
      <vt:lpstr>MetroTips #37              ?  ?  ?</vt:lpstr>
      <vt:lpstr>ご清聴ありがとうございました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biac</dc:creator>
  <cp:lastModifiedBy>biac BluewaterSoft</cp:lastModifiedBy>
  <cp:revision>128</cp:revision>
  <dcterms:created xsi:type="dcterms:W3CDTF">2013-05-17T05:56:32Z</dcterms:created>
  <dcterms:modified xsi:type="dcterms:W3CDTF">2013-05-18T04:54:29Z</dcterms:modified>
</cp:coreProperties>
</file>