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slides/slide36.xml" ContentType="application/vnd.openxmlformats-officedocument.presentationml.slide+xml"/>
  <Override PartName="/ppt/slides/slide83.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Masters/slideMaster8.xml" ContentType="application/vnd.openxmlformats-officedocument.presentationml.slideMaster+xml"/>
  <Override PartName="/ppt/slides/slide99.xml" ContentType="application/vnd.openxmlformats-officedocument.presentationml.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s/slide79.xml" ContentType="application/vnd.openxmlformats-officedocument.presentationml.slide+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Masters/slideMaster7.xml" ContentType="application/vnd.openxmlformats-officedocument.presentationml.slideMaster+xml"/>
  <Override PartName="/ppt/slides/slide98.xml" ContentType="application/vnd.openxmlformats-officedocument.presentationml.slide+xml"/>
  <Override PartName="/ppt/theme/theme9.xml" ContentType="application/vnd.openxmlformats-officedocument.them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19" r:id="rId2"/>
    <p:sldMasterId id="2147483832" r:id="rId3"/>
    <p:sldMasterId id="2147483845" r:id="rId4"/>
    <p:sldMasterId id="2147483858" r:id="rId5"/>
    <p:sldMasterId id="2147483871" r:id="rId6"/>
    <p:sldMasterId id="2147483884" r:id="rId7"/>
    <p:sldMasterId id="2147483898" r:id="rId8"/>
  </p:sldMasterIdLst>
  <p:notesMasterIdLst>
    <p:notesMasterId r:id="rId117"/>
  </p:notesMasterIdLst>
  <p:handoutMasterIdLst>
    <p:handoutMasterId r:id="rId118"/>
  </p:handoutMasterIdLst>
  <p:sldIdLst>
    <p:sldId id="385" r:id="rId9"/>
    <p:sldId id="382" r:id="rId10"/>
    <p:sldId id="383" r:id="rId11"/>
    <p:sldId id="384" r:id="rId12"/>
    <p:sldId id="256" r:id="rId13"/>
    <p:sldId id="295" r:id="rId14"/>
    <p:sldId id="264" r:id="rId15"/>
    <p:sldId id="257" r:id="rId16"/>
    <p:sldId id="258" r:id="rId17"/>
    <p:sldId id="259" r:id="rId18"/>
    <p:sldId id="260" r:id="rId19"/>
    <p:sldId id="261" r:id="rId20"/>
    <p:sldId id="262" r:id="rId21"/>
    <p:sldId id="263" r:id="rId22"/>
    <p:sldId id="265" r:id="rId23"/>
    <p:sldId id="266" r:id="rId24"/>
    <p:sldId id="267" r:id="rId25"/>
    <p:sldId id="268" r:id="rId26"/>
    <p:sldId id="269" r:id="rId27"/>
    <p:sldId id="273" r:id="rId28"/>
    <p:sldId id="274" r:id="rId29"/>
    <p:sldId id="275" r:id="rId30"/>
    <p:sldId id="276" r:id="rId31"/>
    <p:sldId id="277" r:id="rId32"/>
    <p:sldId id="294" r:id="rId33"/>
    <p:sldId id="278" r:id="rId34"/>
    <p:sldId id="279" r:id="rId35"/>
    <p:sldId id="284" r:id="rId36"/>
    <p:sldId id="285" r:id="rId37"/>
    <p:sldId id="286"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86" r:id="rId54"/>
    <p:sldId id="387" r:id="rId55"/>
    <p:sldId id="311" r:id="rId56"/>
    <p:sldId id="312" r:id="rId57"/>
    <p:sldId id="313" r:id="rId58"/>
    <p:sldId id="315"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7" r:id="rId94"/>
    <p:sldId id="358" r:id="rId95"/>
    <p:sldId id="359" r:id="rId96"/>
    <p:sldId id="360" r:id="rId97"/>
    <p:sldId id="361" r:id="rId98"/>
    <p:sldId id="362" r:id="rId99"/>
    <p:sldId id="363" r:id="rId100"/>
    <p:sldId id="364" r:id="rId101"/>
    <p:sldId id="365" r:id="rId102"/>
    <p:sldId id="366" r:id="rId103"/>
    <p:sldId id="367" r:id="rId104"/>
    <p:sldId id="368" r:id="rId105"/>
    <p:sldId id="369" r:id="rId106"/>
    <p:sldId id="372" r:id="rId107"/>
    <p:sldId id="373" r:id="rId108"/>
    <p:sldId id="374" r:id="rId109"/>
    <p:sldId id="375" r:id="rId110"/>
    <p:sldId id="376" r:id="rId111"/>
    <p:sldId id="377" r:id="rId112"/>
    <p:sldId id="378" r:id="rId113"/>
    <p:sldId id="379" r:id="rId114"/>
    <p:sldId id="380" r:id="rId115"/>
    <p:sldId id="381" r:id="rId1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نمط ذو نسُق 2 - تمييز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117" Type="http://schemas.openxmlformats.org/officeDocument/2006/relationships/notesMaster" Target="notesMasters/notesMaster1.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slide" Target="slides/slide60.xml"/><Relationship Id="rId84" Type="http://schemas.openxmlformats.org/officeDocument/2006/relationships/slide" Target="slides/slide76.xml"/><Relationship Id="rId89" Type="http://schemas.openxmlformats.org/officeDocument/2006/relationships/slide" Target="slides/slide81.xml"/><Relationship Id="rId112" Type="http://schemas.openxmlformats.org/officeDocument/2006/relationships/slide" Target="slides/slide104.xml"/><Relationship Id="rId16" Type="http://schemas.openxmlformats.org/officeDocument/2006/relationships/slide" Target="slides/slide8.xml"/><Relationship Id="rId107" Type="http://schemas.openxmlformats.org/officeDocument/2006/relationships/slide" Target="slides/slide99.xml"/><Relationship Id="rId11" Type="http://schemas.openxmlformats.org/officeDocument/2006/relationships/slide" Target="slides/slide3.xml"/><Relationship Id="rId32" Type="http://schemas.openxmlformats.org/officeDocument/2006/relationships/slide" Target="slides/slide24.xml"/><Relationship Id="rId37" Type="http://schemas.openxmlformats.org/officeDocument/2006/relationships/slide" Target="slides/slide29.xml"/><Relationship Id="rId53" Type="http://schemas.openxmlformats.org/officeDocument/2006/relationships/slide" Target="slides/slide45.xml"/><Relationship Id="rId58" Type="http://schemas.openxmlformats.org/officeDocument/2006/relationships/slide" Target="slides/slide50.xml"/><Relationship Id="rId74" Type="http://schemas.openxmlformats.org/officeDocument/2006/relationships/slide" Target="slides/slide66.xml"/><Relationship Id="rId79" Type="http://schemas.openxmlformats.org/officeDocument/2006/relationships/slide" Target="slides/slide71.xml"/><Relationship Id="rId102" Type="http://schemas.openxmlformats.org/officeDocument/2006/relationships/slide" Target="slides/slide94.xml"/><Relationship Id="rId5" Type="http://schemas.openxmlformats.org/officeDocument/2006/relationships/slideMaster" Target="slideMasters/slideMaster5.xml"/><Relationship Id="rId61" Type="http://schemas.openxmlformats.org/officeDocument/2006/relationships/slide" Target="slides/slide53.xml"/><Relationship Id="rId82" Type="http://schemas.openxmlformats.org/officeDocument/2006/relationships/slide" Target="slides/slide74.xml"/><Relationship Id="rId90" Type="http://schemas.openxmlformats.org/officeDocument/2006/relationships/slide" Target="slides/slide82.xml"/><Relationship Id="rId95" Type="http://schemas.openxmlformats.org/officeDocument/2006/relationships/slide" Target="slides/slide87.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slide" Target="slides/slide69.xml"/><Relationship Id="rId100" Type="http://schemas.openxmlformats.org/officeDocument/2006/relationships/slide" Target="slides/slide92.xml"/><Relationship Id="rId105" Type="http://schemas.openxmlformats.org/officeDocument/2006/relationships/slide" Target="slides/slide97.xml"/><Relationship Id="rId113" Type="http://schemas.openxmlformats.org/officeDocument/2006/relationships/slide" Target="slides/slide105.xml"/><Relationship Id="rId118"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slide" Target="slides/slide72.xml"/><Relationship Id="rId85" Type="http://schemas.openxmlformats.org/officeDocument/2006/relationships/slide" Target="slides/slide77.xml"/><Relationship Id="rId93" Type="http://schemas.openxmlformats.org/officeDocument/2006/relationships/slide" Target="slides/slide85.xml"/><Relationship Id="rId98" Type="http://schemas.openxmlformats.org/officeDocument/2006/relationships/slide" Target="slides/slide90.xml"/><Relationship Id="rId12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103" Type="http://schemas.openxmlformats.org/officeDocument/2006/relationships/slide" Target="slides/slide95.xml"/><Relationship Id="rId108" Type="http://schemas.openxmlformats.org/officeDocument/2006/relationships/slide" Target="slides/slide100.xml"/><Relationship Id="rId116" Type="http://schemas.openxmlformats.org/officeDocument/2006/relationships/slide" Target="slides/slide108.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slide" Target="slides/slide80.xml"/><Relationship Id="rId91" Type="http://schemas.openxmlformats.org/officeDocument/2006/relationships/slide" Target="slides/slide83.xml"/><Relationship Id="rId96" Type="http://schemas.openxmlformats.org/officeDocument/2006/relationships/slide" Target="slides/slide88.xml"/><Relationship Id="rId111" Type="http://schemas.openxmlformats.org/officeDocument/2006/relationships/slide" Target="slides/slide10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6" Type="http://schemas.openxmlformats.org/officeDocument/2006/relationships/slide" Target="slides/slide98.xml"/><Relationship Id="rId114" Type="http://schemas.openxmlformats.org/officeDocument/2006/relationships/slide" Target="slides/slide106.xml"/><Relationship Id="rId119" Type="http://schemas.openxmlformats.org/officeDocument/2006/relationships/presProps" Target="pres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94" Type="http://schemas.openxmlformats.org/officeDocument/2006/relationships/slide" Target="slides/slide86.xml"/><Relationship Id="rId99" Type="http://schemas.openxmlformats.org/officeDocument/2006/relationships/slide" Target="slides/slide91.xml"/><Relationship Id="rId101" Type="http://schemas.openxmlformats.org/officeDocument/2006/relationships/slide" Target="slides/slide93.xml"/><Relationship Id="rId12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109" Type="http://schemas.openxmlformats.org/officeDocument/2006/relationships/slide" Target="slides/slide10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6" Type="http://schemas.openxmlformats.org/officeDocument/2006/relationships/slide" Target="slides/slide68.xml"/><Relationship Id="rId97" Type="http://schemas.openxmlformats.org/officeDocument/2006/relationships/slide" Target="slides/slide89.xml"/><Relationship Id="rId104" Type="http://schemas.openxmlformats.org/officeDocument/2006/relationships/slide" Target="slides/slide96.xml"/><Relationship Id="rId120"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3.xml"/><Relationship Id="rId92" Type="http://schemas.openxmlformats.org/officeDocument/2006/relationships/slide" Target="slides/slide84.xml"/><Relationship Id="rId2" Type="http://schemas.openxmlformats.org/officeDocument/2006/relationships/slideMaster" Target="slideMasters/slideMaster2.xml"/><Relationship Id="rId29" Type="http://schemas.openxmlformats.org/officeDocument/2006/relationships/slide" Target="slides/slide21.xml"/><Relationship Id="rId24" Type="http://schemas.openxmlformats.org/officeDocument/2006/relationships/slide" Target="slides/slide16.xml"/><Relationship Id="rId40" Type="http://schemas.openxmlformats.org/officeDocument/2006/relationships/slide" Target="slides/slide32.xml"/><Relationship Id="rId45" Type="http://schemas.openxmlformats.org/officeDocument/2006/relationships/slide" Target="slides/slide37.xml"/><Relationship Id="rId66" Type="http://schemas.openxmlformats.org/officeDocument/2006/relationships/slide" Target="slides/slide58.xml"/><Relationship Id="rId87" Type="http://schemas.openxmlformats.org/officeDocument/2006/relationships/slide" Target="slides/slide79.xml"/><Relationship Id="rId110" Type="http://schemas.openxmlformats.org/officeDocument/2006/relationships/slide" Target="slides/slide102.xml"/><Relationship Id="rId115" Type="http://schemas.openxmlformats.org/officeDocument/2006/relationships/slide" Target="slides/slide10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عنصر نائب للتاريخ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EE45D4B4-F526-4015-A37F-AB308E42D3C8}" type="datetimeFigureOut">
              <a:rPr lang="en-US" smtClean="0"/>
              <a:pPr/>
              <a:t>4/30/2013</a:t>
            </a:fld>
            <a:endParaRPr lang="en-US"/>
          </a:p>
        </p:txBody>
      </p:sp>
      <p:sp>
        <p:nvSpPr>
          <p:cNvPr id="4" name="عنصر نائب للتذييل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7AEFE1E7-E3A4-47BE-B95D-EDF2563E8A0D}" type="slidenum">
              <a:rPr lang="en-US" smtClean="0"/>
              <a:pPr/>
              <a:t>‹#›</a:t>
            </a:fld>
            <a:endParaRPr lang="en-US"/>
          </a:p>
        </p:txBody>
      </p:sp>
    </p:spTree>
    <p:extLst>
      <p:ext uri="{BB962C8B-B14F-4D97-AF65-F5344CB8AC3E}">
        <p14:creationId xmlns="" xmlns:p14="http://schemas.microsoft.com/office/powerpoint/2010/main" val="368912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عنصر نائب للتاريخ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C7C89402-363A-419F-A754-94CC00DD8D2F}" type="datetimeFigureOut">
              <a:rPr lang="en-US" smtClean="0"/>
              <a:pPr/>
              <a:t>4/30/2013</a:t>
            </a:fld>
            <a:endParaRPr lang="en-US"/>
          </a:p>
        </p:txBody>
      </p:sp>
      <p:sp>
        <p:nvSpPr>
          <p:cNvPr id="4" name="عنصر نائب لصورة الشريحة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عنصر نائب للملاحظات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2FD8E577-0D23-4C25-958B-D79B7755681B}" type="slidenum">
              <a:rPr lang="en-US" smtClean="0"/>
              <a:pPr/>
              <a:t>‹#›</a:t>
            </a:fld>
            <a:endParaRPr lang="en-US"/>
          </a:p>
        </p:txBody>
      </p:sp>
    </p:spTree>
    <p:extLst>
      <p:ext uri="{BB962C8B-B14F-4D97-AF65-F5344CB8AC3E}">
        <p14:creationId xmlns="" xmlns:p14="http://schemas.microsoft.com/office/powerpoint/2010/main" val="217077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2FD8E577-0D23-4C25-958B-D79B7755681B}" type="slidenum">
              <a:rPr lang="en-US" smtClean="0"/>
              <a:pPr/>
              <a:t>1</a:t>
            </a:fld>
            <a:endParaRPr lang="en-US"/>
          </a:p>
        </p:txBody>
      </p:sp>
    </p:spTree>
    <p:extLst>
      <p:ext uri="{BB962C8B-B14F-4D97-AF65-F5344CB8AC3E}">
        <p14:creationId xmlns="" xmlns:p14="http://schemas.microsoft.com/office/powerpoint/2010/main" val="127305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بيضاوي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b="1">
              <a:solidFill>
                <a:prstClr val="black"/>
              </a:solidFill>
            </a:endParaRPr>
          </a:p>
        </p:txBody>
      </p:sp>
      <p:sp>
        <p:nvSpPr>
          <p:cNvPr id="5" name="شكل بيضاوي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b="1">
              <a:solidFill>
                <a:prstClr val="black"/>
              </a:solidFill>
            </a:endParaRPr>
          </a:p>
        </p:txBody>
      </p:sp>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lang="ar-SA" smtClean="0"/>
              <a:t>انقر لتحرير نمط العنوان الرئيسي</a:t>
            </a:r>
            <a:endParaRPr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6"/>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7" name="عنصر نائب للتذييل 19"/>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8" name="عنصر نائب لرقم الشريحة 9"/>
          <p:cNvSpPr>
            <a:spLocks noGrp="1"/>
          </p:cNvSpPr>
          <p:nvPr>
            <p:ph type="sldNum" sz="quarter" idx="12"/>
          </p:nvPr>
        </p:nvSpPr>
        <p:spPr/>
        <p:txBody>
          <a:bodyPr/>
          <a:lstStyle>
            <a:lvl1pPr>
              <a:defRPr/>
            </a:lvl1pPr>
            <a:extLst/>
          </a:lstStyle>
          <a:p>
            <a:pPr>
              <a:defRPr/>
            </a:pPr>
            <a:fld id="{38570042-A16F-48EA-A156-DE8ACEA59435}"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81765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a:defRPr/>
            </a:lvl1pPr>
          </a:lstStyle>
          <a:p>
            <a:pPr>
              <a:defRPr/>
            </a:pPr>
            <a:endParaRPr lang="en-US">
              <a:solidFill>
                <a:srgbClr val="E7DEC9">
                  <a:shade val="50000"/>
                  <a:satMod val="200000"/>
                </a:srgbClr>
              </a:solidFill>
            </a:endParaRPr>
          </a:p>
        </p:txBody>
      </p:sp>
      <p:sp>
        <p:nvSpPr>
          <p:cNvPr id="5" name="عنصر نائب للتذييل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عنصر نائب لرقم الشريحة 21"/>
          <p:cNvSpPr>
            <a:spLocks noGrp="1"/>
          </p:cNvSpPr>
          <p:nvPr>
            <p:ph type="sldNum" sz="quarter" idx="12"/>
          </p:nvPr>
        </p:nvSpPr>
        <p:spPr/>
        <p:txBody>
          <a:bodyPr/>
          <a:lstStyle>
            <a:lvl1pPr>
              <a:defRPr/>
            </a:lvl1pPr>
          </a:lstStyle>
          <a:p>
            <a:pPr>
              <a:defRPr/>
            </a:pPr>
            <a:fld id="{845C32A1-C937-44FB-9FC6-7545EAB3E008}"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64556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a:defRPr/>
            </a:lvl1pPr>
          </a:lstStyle>
          <a:p>
            <a:pPr>
              <a:defRPr/>
            </a:pPr>
            <a:endParaRPr lang="en-US">
              <a:solidFill>
                <a:srgbClr val="E7DEC9">
                  <a:shade val="50000"/>
                  <a:satMod val="200000"/>
                </a:srgbClr>
              </a:solidFill>
            </a:endParaRPr>
          </a:p>
        </p:txBody>
      </p:sp>
      <p:sp>
        <p:nvSpPr>
          <p:cNvPr id="5" name="عنصر نائب للتذييل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عنصر نائب لرقم الشريحة 21"/>
          <p:cNvSpPr>
            <a:spLocks noGrp="1"/>
          </p:cNvSpPr>
          <p:nvPr>
            <p:ph type="sldNum" sz="quarter" idx="12"/>
          </p:nvPr>
        </p:nvSpPr>
        <p:spPr/>
        <p:txBody>
          <a:bodyPr/>
          <a:lstStyle>
            <a:lvl1pPr>
              <a:defRPr/>
            </a:lvl1pPr>
          </a:lstStyle>
          <a:p>
            <a:pPr>
              <a:defRPr/>
            </a:pPr>
            <a:fld id="{1E57C06A-ADCF-4058-A595-A281A5BDDB7A}"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869984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030437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842390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0868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63018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259315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74004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710602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96501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3"/>
          <p:cNvSpPr>
            <a:spLocks noGrp="1"/>
          </p:cNvSpPr>
          <p:nvPr>
            <p:ph type="dt" sz="half" idx="10"/>
          </p:nvPr>
        </p:nvSpPr>
        <p:spPr/>
        <p:txBody>
          <a:bodyPr/>
          <a:lstStyle>
            <a:lvl1pPr>
              <a:defRPr/>
            </a:lvl1pPr>
          </a:lstStyle>
          <a:p>
            <a:pPr>
              <a:defRPr/>
            </a:pPr>
            <a:endParaRPr lang="en-US">
              <a:solidFill>
                <a:srgbClr val="E7DEC9">
                  <a:shade val="50000"/>
                  <a:satMod val="200000"/>
                </a:srgbClr>
              </a:solidFill>
            </a:endParaRPr>
          </a:p>
        </p:txBody>
      </p:sp>
      <p:sp>
        <p:nvSpPr>
          <p:cNvPr id="5" name="عنصر نائب للتذييل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عنصر نائب لرقم الشريحة 21"/>
          <p:cNvSpPr>
            <a:spLocks noGrp="1"/>
          </p:cNvSpPr>
          <p:nvPr>
            <p:ph type="sldNum" sz="quarter" idx="12"/>
          </p:nvPr>
        </p:nvSpPr>
        <p:spPr/>
        <p:txBody>
          <a:bodyPr/>
          <a:lstStyle>
            <a:lvl1pPr>
              <a:defRPr/>
            </a:lvl1pPr>
          </a:lstStyle>
          <a:p>
            <a:pPr>
              <a:defRPr/>
            </a:pPr>
            <a:fld id="{F6D9D264-5267-40AC-8901-45DBDE68DC5C}"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673976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72611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667578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88792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974412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468418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682332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068070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673293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542615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28955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مستطيل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5" name="مستطيل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6" name="شكل بيضاوي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b="1">
              <a:solidFill>
                <a:prstClr val="black"/>
              </a:solidFill>
            </a:endParaRPr>
          </a:p>
        </p:txBody>
      </p:sp>
      <p:sp>
        <p:nvSpPr>
          <p:cNvPr id="7" name="شكل بيضاوي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b="1">
              <a:solidFill>
                <a:prstClr val="black"/>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8" name="عنصر نائب للتاريخ 3"/>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9" name="عنصر نائب للتذييل 4"/>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10" name="عنصر نائب لرقم الشريحة 5"/>
          <p:cNvSpPr>
            <a:spLocks noGrp="1"/>
          </p:cNvSpPr>
          <p:nvPr>
            <p:ph type="sldNum" sz="quarter" idx="12"/>
          </p:nvPr>
        </p:nvSpPr>
        <p:spPr/>
        <p:txBody>
          <a:bodyPr/>
          <a:lstStyle>
            <a:lvl1pPr>
              <a:defRPr/>
            </a:lvl1pPr>
            <a:extLst/>
          </a:lstStyle>
          <a:p>
            <a:pPr>
              <a:defRPr/>
            </a:pPr>
            <a:fld id="{C93E2D51-9658-4029-BFB7-A21F6C326896}"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42412951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049791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6481345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91430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261679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478619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1048165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550916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9128306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8053349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2714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3"/>
          <p:cNvSpPr>
            <a:spLocks noGrp="1"/>
          </p:cNvSpPr>
          <p:nvPr>
            <p:ph type="dt" sz="half" idx="10"/>
          </p:nvPr>
        </p:nvSpPr>
        <p:spPr/>
        <p:txBody>
          <a:bodyPr/>
          <a:lstStyle>
            <a:lvl1pPr>
              <a:defRPr/>
            </a:lvl1pPr>
          </a:lstStyle>
          <a:p>
            <a:pPr>
              <a:defRPr/>
            </a:pPr>
            <a:endParaRPr lang="en-US">
              <a:solidFill>
                <a:srgbClr val="E7DEC9">
                  <a:shade val="50000"/>
                  <a:satMod val="200000"/>
                </a:srgbClr>
              </a:solidFill>
            </a:endParaRPr>
          </a:p>
        </p:txBody>
      </p:sp>
      <p:sp>
        <p:nvSpPr>
          <p:cNvPr id="6" name="عنصر نائب للتذييل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7" name="عنصر نائب لرقم الشريحة 21"/>
          <p:cNvSpPr>
            <a:spLocks noGrp="1"/>
          </p:cNvSpPr>
          <p:nvPr>
            <p:ph type="sldNum" sz="quarter" idx="12"/>
          </p:nvPr>
        </p:nvSpPr>
        <p:spPr/>
        <p:txBody>
          <a:bodyPr/>
          <a:lstStyle>
            <a:lvl1pPr>
              <a:defRPr/>
            </a:lvl1pPr>
          </a:lstStyle>
          <a:p>
            <a:pPr>
              <a:defRPr/>
            </a:pPr>
            <a:fld id="{6B6B7347-4333-424E-91F7-F407027DFCD1}"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1133570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6050080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2953009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8895958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30670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7707514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7058956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1918196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2921489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0634621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55827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lstStyle>
            <a:lvl1pPr algn="ctr">
              <a:defRPr sz="4500" b="1" cap="none"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lvl1pPr>
              <a:defRPr/>
            </a:lvl1pPr>
            <a:extLst/>
          </a:lstStyle>
          <a:p>
            <a:pPr>
              <a:defRPr/>
            </a:pPr>
            <a:fld id="{3A7566FC-F61F-4945-B3D9-9560CCFAFB26}"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15803422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1233062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231174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632706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622911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997921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2775790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5266023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3547378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013569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5019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lang="ar-SA" smtClean="0"/>
              <a:t>انقر لتحرير نمط العنوان الرئيسي</a:t>
            </a:r>
            <a:endParaRPr lang="en-US"/>
          </a:p>
        </p:txBody>
      </p:sp>
      <p:sp>
        <p:nvSpPr>
          <p:cNvPr id="3" name="عنصر نائب للتاريخ 23"/>
          <p:cNvSpPr>
            <a:spLocks noGrp="1"/>
          </p:cNvSpPr>
          <p:nvPr>
            <p:ph type="dt" sz="half" idx="10"/>
          </p:nvPr>
        </p:nvSpPr>
        <p:spPr/>
        <p:txBody>
          <a:bodyPr/>
          <a:lstStyle>
            <a:lvl1pPr>
              <a:defRPr/>
            </a:lvl1pPr>
          </a:lstStyle>
          <a:p>
            <a:pPr>
              <a:defRPr/>
            </a:pPr>
            <a:endParaRPr lang="en-US">
              <a:solidFill>
                <a:srgbClr val="E7DEC9">
                  <a:shade val="50000"/>
                  <a:satMod val="200000"/>
                </a:srgbClr>
              </a:solidFill>
            </a:endParaRPr>
          </a:p>
        </p:txBody>
      </p:sp>
      <p:sp>
        <p:nvSpPr>
          <p:cNvPr id="4" name="عنصر نائب للتذييل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5" name="عنصر نائب لرقم الشريحة 21"/>
          <p:cNvSpPr>
            <a:spLocks noGrp="1"/>
          </p:cNvSpPr>
          <p:nvPr>
            <p:ph type="sldNum" sz="quarter" idx="12"/>
          </p:nvPr>
        </p:nvSpPr>
        <p:spPr/>
        <p:txBody>
          <a:bodyPr/>
          <a:lstStyle>
            <a:lvl1pPr>
              <a:defRPr/>
            </a:lvl1pPr>
          </a:lstStyle>
          <a:p>
            <a:pPr>
              <a:defRPr/>
            </a:pPr>
            <a:fld id="{ED8F699A-6EA8-44A0-8ED8-61146732D3F6}"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317714217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2921632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6993409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583372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2405269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4582526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8914091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2103429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1008850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86561433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74798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مستطيل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3" name="مستطيل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4" name="عنصر نائب للتاريخ 1"/>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5" name="عنصر نائب للتذييل 2"/>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6" name="عنصر نائب لرقم الشريحة 3"/>
          <p:cNvSpPr>
            <a:spLocks noGrp="1"/>
          </p:cNvSpPr>
          <p:nvPr>
            <p:ph type="sldNum" sz="quarter" idx="12"/>
          </p:nvPr>
        </p:nvSpPr>
        <p:spPr/>
        <p:txBody>
          <a:bodyPr/>
          <a:lstStyle>
            <a:lvl1pPr>
              <a:defRPr/>
            </a:lvl1pPr>
            <a:extLst/>
          </a:lstStyle>
          <a:p>
            <a:pPr>
              <a:defRPr/>
            </a:pPr>
            <a:fld id="{E15B670A-9DA0-419F-8DB2-CFE3B585C93F}"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43620605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0425594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8627484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3244489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F4C4EDF-1C6B-4F6A-A457-6701C6B60094}"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50153657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9F7D3D-9834-4795-BB48-E66D5F50C50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0585701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869804-1FAC-44C0-84BB-23B51DD3EFC9}"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489029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C6D2F0-3F66-41BB-8CE2-30E24D463FB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0768714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B8D241B-1CF1-44A2-961B-6BFA3A8A836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1389955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8F6CE85-249F-4118-901E-46414B75867D}"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9637172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F92B01-AA8F-4838-9C66-9EA6BE86896E}"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82926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lvl1pPr>
              <a:defRPr/>
            </a:lvl1pPr>
            <a:extLst/>
          </a:lstStyle>
          <a:p>
            <a:pPr>
              <a:defRPr/>
            </a:pPr>
            <a:fld id="{6D824C73-47E3-48D7-9A26-2F48995FE56A}"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8711912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0E11B1-F011-4F01-A23D-9F5B31E8E325}"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1616322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34463A-9254-4640-897D-8D3DDBB0278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07857924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EB0C82-F5D9-4C50-A810-319E9BDF450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45290109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9E5C7B-EA6E-4175-90DC-E13DAC1A9C50}"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72924803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4C1DB8-8C12-4D2C-91F2-74BCD09CD0F6}" type="slidenum">
              <a:rPr lang="ar-SA">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6962143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20" name="عنصر نائب للتذييل 19"/>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10" name="عنصر نائب لرقم الشريحة 9"/>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5" name="عنصر نائب للتذييل 4"/>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رقم الشريحة 5"/>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5" name="عنصر نائب للتذييل 4"/>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رقم الشريحة 5"/>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لتذييل 5"/>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7" name="عنصر نائب لرقم الشريحة 6"/>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8" name="عنصر نائب للتذييل 7"/>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9" name="عنصر نائب لرقم الشريحة 8"/>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مستطيل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base">
              <a:lnSpc>
                <a:spcPts val="3000"/>
              </a:lnSpc>
              <a:spcBef>
                <a:spcPts val="600"/>
              </a:spcBef>
              <a:spcAft>
                <a:spcPct val="0"/>
              </a:spcAft>
              <a:buClr>
                <a:srgbClr val="3891A7"/>
              </a:buClr>
              <a:buSzPct val="80000"/>
              <a:buFont typeface="Wingdings 2"/>
              <a:buNone/>
              <a:defRPr/>
            </a:pPr>
            <a:endParaRPr lang="en-US" sz="3200" b="1">
              <a:solidFill>
                <a:prstClr val="black"/>
              </a:solidFill>
              <a:cs typeface="Tahoma" pitchFamily="34" charset="0"/>
            </a:endParaRPr>
          </a:p>
        </p:txBody>
      </p:sp>
      <p:sp>
        <p:nvSpPr>
          <p:cNvPr id="6" name="مخطط انسيابي: معالجة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7" name="مخطط انسيابي: معالجة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dirty="0">
              <a:solidFill>
                <a:prstClr val="white"/>
              </a:solidFill>
            </a:endParaRPr>
          </a:p>
        </p:txBody>
      </p:sp>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ar-SA" noProof="0" smtClean="0"/>
              <a:t>انقر فوق الأيقونة لإضافة صورة</a:t>
            </a:r>
            <a:endParaRPr lang="en-US" noProof="0"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a:defRPr/>
            </a:lvl1pPr>
            <a:extLst/>
          </a:lstStyle>
          <a:p>
            <a:pPr>
              <a:defRPr/>
            </a:pPr>
            <a:endParaRPr lang="en-US">
              <a:solidFill>
                <a:srgbClr val="E7DEC9">
                  <a:shade val="50000"/>
                  <a:satMod val="200000"/>
                </a:srgbClr>
              </a:solidFill>
            </a:endParaRPr>
          </a:p>
        </p:txBody>
      </p:sp>
      <p:sp>
        <p:nvSpPr>
          <p:cNvPr id="9" name="عنصر نائب للتذييل 5"/>
          <p:cNvSpPr>
            <a:spLocks noGrp="1"/>
          </p:cNvSpPr>
          <p:nvPr>
            <p:ph type="ftr" sz="quarter" idx="11"/>
          </p:nvPr>
        </p:nvSpPr>
        <p:spPr/>
        <p:txBody>
          <a:bodyPr/>
          <a:lstStyle>
            <a:lvl1pPr>
              <a:defRPr/>
            </a:lvl1pPr>
            <a:extLst/>
          </a:lstStyle>
          <a:p>
            <a:pPr>
              <a:defRPr/>
            </a:pPr>
            <a:endParaRPr lang="en-US">
              <a:solidFill>
                <a:srgbClr val="E7DEC9">
                  <a:shade val="50000"/>
                  <a:satMod val="200000"/>
                </a:srgbClr>
              </a:solidFill>
            </a:endParaRPr>
          </a:p>
        </p:txBody>
      </p:sp>
      <p:sp>
        <p:nvSpPr>
          <p:cNvPr id="10" name="عنصر نائب لرقم الشريحة 6"/>
          <p:cNvSpPr>
            <a:spLocks noGrp="1"/>
          </p:cNvSpPr>
          <p:nvPr>
            <p:ph type="sldNum" sz="quarter" idx="12"/>
          </p:nvPr>
        </p:nvSpPr>
        <p:spPr/>
        <p:txBody>
          <a:bodyPr/>
          <a:lstStyle>
            <a:lvl1pPr>
              <a:defRPr/>
            </a:lvl1pPr>
            <a:extLst/>
          </a:lstStyle>
          <a:p>
            <a:pPr>
              <a:defRPr/>
            </a:pPr>
            <a:fld id="{850AAB83-09E0-4010-8549-D4217196E715}" type="slidenum">
              <a:rPr lang="ar-SA">
                <a:solidFill>
                  <a:srgbClr val="E7DEC9">
                    <a:shade val="50000"/>
                    <a:satMod val="200000"/>
                  </a:srgbClr>
                </a:solidFill>
              </a:rPr>
              <a:pPr>
                <a:defRPr/>
              </a:pPr>
              <a:t>‹#›</a:t>
            </a:fld>
            <a:endParaRPr lang="en-US">
              <a:solidFill>
                <a:srgbClr val="E7DEC9">
                  <a:shade val="50000"/>
                  <a:satMod val="200000"/>
                </a:srgbClr>
              </a:solidFill>
            </a:endParaRPr>
          </a:p>
        </p:txBody>
      </p:sp>
    </p:spTree>
    <p:extLst>
      <p:ext uri="{BB962C8B-B14F-4D97-AF65-F5344CB8AC3E}">
        <p14:creationId xmlns="" xmlns:p14="http://schemas.microsoft.com/office/powerpoint/2010/main" val="221497042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4" name="عنصر نائب للتذييل 3"/>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5" name="عنصر نائب لرقم الشريحة 4"/>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3" name="عنصر نائب للتذييل 2"/>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4" name="عنصر نائب لرقم الشريحة 3"/>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لتذييل 5"/>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7" name="عنصر نائب لرقم الشريحة 6"/>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لتذييل 5"/>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7" name="عنصر نائب لرقم الشريحة 6"/>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5" name="عنصر نائب للتذييل 4"/>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رقم الشريحة 5"/>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fontAlgn="base">
              <a:spcBef>
                <a:spcPct val="0"/>
              </a:spcBef>
              <a:spcAft>
                <a:spcPct val="0"/>
              </a:spcAft>
              <a:defRPr/>
            </a:pPr>
            <a:endParaRPr lang="en-US">
              <a:solidFill>
                <a:srgbClr val="000000"/>
              </a:solidFill>
            </a:endParaRPr>
          </a:p>
        </p:txBody>
      </p:sp>
      <p:sp>
        <p:nvSpPr>
          <p:cNvPr id="5" name="عنصر نائب للتذييل 4"/>
          <p:cNvSpPr>
            <a:spLocks noGrp="1"/>
          </p:cNvSpPr>
          <p:nvPr>
            <p:ph type="ftr" sz="quarter" idx="11"/>
          </p:nvPr>
        </p:nvSpPr>
        <p:spPr/>
        <p:txBody>
          <a:bodyPr/>
          <a:lstStyle>
            <a:extLst/>
          </a:lstStyle>
          <a:p>
            <a:pPr fontAlgn="base">
              <a:spcBef>
                <a:spcPct val="0"/>
              </a:spcBef>
              <a:spcAft>
                <a:spcPct val="0"/>
              </a:spcAft>
              <a:defRPr/>
            </a:pPr>
            <a:endParaRPr lang="en-US">
              <a:solidFill>
                <a:srgbClr val="000000"/>
              </a:solidFill>
            </a:endParaRPr>
          </a:p>
        </p:txBody>
      </p:sp>
      <p:sp>
        <p:nvSpPr>
          <p:cNvPr id="6" name="عنصر نائب لرقم الشريحة 5"/>
          <p:cNvSpPr>
            <a:spLocks noGrp="1"/>
          </p:cNvSpPr>
          <p:nvPr>
            <p:ph type="sldNum" sz="quarter" idx="12"/>
          </p:nvPr>
        </p:nvSpPr>
        <p:spPr/>
        <p:txBody>
          <a:bodyPr/>
          <a:lstStyle>
            <a:extLst/>
          </a:lstStyle>
          <a:p>
            <a:pPr fontAlgn="base">
              <a:spcBef>
                <a:spcPct val="0"/>
              </a:spcBef>
              <a:spcAft>
                <a:spcPct val="0"/>
              </a:spcAft>
              <a:defRPr/>
            </a:pPr>
            <a:fld id="{19EE74F6-6216-445F-B279-7C64C4A1BEA3}" type="slidenum">
              <a:rPr lang="ar-SA"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8.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8" name="شكل بيضاوي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12" name="مستطيل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
        <p:nvSpPr>
          <p:cNvPr id="5" name="عنصر نائب للعنوان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endParaRPr lang="en-US" smtClean="0"/>
          </a:p>
        </p:txBody>
      </p:sp>
      <p:sp>
        <p:nvSpPr>
          <p:cNvPr id="1033" name="عنصر نائب للنص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b="1">
              <a:solidFill>
                <a:srgbClr val="E7DEC9">
                  <a:shade val="50000"/>
                  <a:satMod val="200000"/>
                </a:srgbClr>
              </a:solidFill>
              <a:latin typeface="Tahoma" pitchFamily="34" charset="0"/>
              <a:cs typeface="Tahoma" pitchFamily="34" charset="0"/>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b="1">
              <a:solidFill>
                <a:srgbClr val="E7DEC9">
                  <a:shade val="50000"/>
                  <a:satMod val="200000"/>
                </a:srgbClr>
              </a:solidFill>
              <a:latin typeface="Tahoma" pitchFamily="34" charset="0"/>
              <a:cs typeface="Tahoma" pitchFamily="34" charset="0"/>
            </a:endParaRPr>
          </a:p>
        </p:txBody>
      </p:sp>
      <p:sp>
        <p:nvSpPr>
          <p:cNvPr id="22" name="عنصر نائب لرقم الشريحة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20579EA4-1A10-4F7D-89C6-89E17E1CF87F}" type="slidenum">
              <a:rPr lang="ar-SA" b="1">
                <a:solidFill>
                  <a:srgbClr val="E7DEC9">
                    <a:shade val="50000"/>
                    <a:satMod val="200000"/>
                  </a:srgbClr>
                </a:solidFill>
                <a:latin typeface="Tahoma" pitchFamily="34" charset="0"/>
                <a:cs typeface="Tahoma" pitchFamily="34" charset="0"/>
              </a:rPr>
              <a:pPr fontAlgn="base">
                <a:spcBef>
                  <a:spcPct val="0"/>
                </a:spcBef>
                <a:spcAft>
                  <a:spcPct val="0"/>
                </a:spcAft>
                <a:defRPr/>
              </a:pPr>
              <a:t>‹#›</a:t>
            </a:fld>
            <a:endParaRPr lang="en-US" b="1">
              <a:solidFill>
                <a:srgbClr val="E7DEC9">
                  <a:shade val="50000"/>
                  <a:satMod val="200000"/>
                </a:srgbClr>
              </a:solidFill>
              <a:latin typeface="Tahoma" pitchFamily="34" charset="0"/>
              <a:cs typeface="Tahoma" pitchFamily="34" charset="0"/>
            </a:endParaRPr>
          </a:p>
        </p:txBody>
      </p:sp>
      <p:sp>
        <p:nvSpPr>
          <p:cNvPr id="15" name="مستطيل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b="1">
              <a:solidFill>
                <a:prstClr val="white"/>
              </a:solidFill>
            </a:endParaRPr>
          </a:p>
        </p:txBody>
      </p:sp>
    </p:spTree>
    <p:extLst>
      <p:ext uri="{BB962C8B-B14F-4D97-AF65-F5344CB8AC3E}">
        <p14:creationId xmlns="" xmlns:p14="http://schemas.microsoft.com/office/powerpoint/2010/main" val="377268694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897"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Arial" charset="0"/>
        </a:defRPr>
      </a:lvl1pPr>
      <a:lvl2pPr algn="l" rtl="0" eaLnBrk="0" fontAlgn="base" hangingPunct="0">
        <a:spcBef>
          <a:spcPct val="0"/>
        </a:spcBef>
        <a:spcAft>
          <a:spcPct val="0"/>
        </a:spcAft>
        <a:defRPr sz="4300">
          <a:solidFill>
            <a:srgbClr val="572314"/>
          </a:solidFill>
          <a:latin typeface="Gill Sans MT" pitchFamily="34" charset="0"/>
          <a:cs typeface="Arial" charset="0"/>
        </a:defRPr>
      </a:lvl2pPr>
      <a:lvl3pPr algn="l" rtl="0" eaLnBrk="0" fontAlgn="base" hangingPunct="0">
        <a:spcBef>
          <a:spcPct val="0"/>
        </a:spcBef>
        <a:spcAft>
          <a:spcPct val="0"/>
        </a:spcAft>
        <a:defRPr sz="4300">
          <a:solidFill>
            <a:srgbClr val="572314"/>
          </a:solidFill>
          <a:latin typeface="Gill Sans MT" pitchFamily="34" charset="0"/>
          <a:cs typeface="Arial" charset="0"/>
        </a:defRPr>
      </a:lvl3pPr>
      <a:lvl4pPr algn="l" rtl="0" eaLnBrk="0" fontAlgn="base" hangingPunct="0">
        <a:spcBef>
          <a:spcPct val="0"/>
        </a:spcBef>
        <a:spcAft>
          <a:spcPct val="0"/>
        </a:spcAft>
        <a:defRPr sz="4300">
          <a:solidFill>
            <a:srgbClr val="572314"/>
          </a:solidFill>
          <a:latin typeface="Gill Sans MT" pitchFamily="34" charset="0"/>
          <a:cs typeface="Arial" charset="0"/>
        </a:defRPr>
      </a:lvl4pPr>
      <a:lvl5pPr algn="l" rtl="0" eaLnBrk="0" fontAlgn="base" hangingPunct="0">
        <a:spcBef>
          <a:spcPct val="0"/>
        </a:spcBef>
        <a:spcAft>
          <a:spcPct val="0"/>
        </a:spcAft>
        <a:defRPr sz="4300">
          <a:solidFill>
            <a:srgbClr val="572314"/>
          </a:solidFill>
          <a:latin typeface="Gill Sans MT" pitchFamily="34" charset="0"/>
          <a:cs typeface="Arial" charset="0"/>
        </a:defRPr>
      </a:lvl5pPr>
      <a:lvl6pPr marL="457200" algn="l" rtl="0" fontAlgn="base">
        <a:spcBef>
          <a:spcPct val="0"/>
        </a:spcBef>
        <a:spcAft>
          <a:spcPct val="0"/>
        </a:spcAft>
        <a:defRPr sz="4300">
          <a:solidFill>
            <a:srgbClr val="572314"/>
          </a:solidFill>
          <a:latin typeface="Gill Sans MT" pitchFamily="34" charset="0"/>
          <a:cs typeface="Arial" charset="0"/>
        </a:defRPr>
      </a:lvl6pPr>
      <a:lvl7pPr marL="914400" algn="l" rtl="0" fontAlgn="base">
        <a:spcBef>
          <a:spcPct val="0"/>
        </a:spcBef>
        <a:spcAft>
          <a:spcPct val="0"/>
        </a:spcAft>
        <a:defRPr sz="4300">
          <a:solidFill>
            <a:srgbClr val="572314"/>
          </a:solidFill>
          <a:latin typeface="Gill Sans MT" pitchFamily="34" charset="0"/>
          <a:cs typeface="Arial" charset="0"/>
        </a:defRPr>
      </a:lvl7pPr>
      <a:lvl8pPr marL="1371600" algn="l" rtl="0" fontAlgn="base">
        <a:spcBef>
          <a:spcPct val="0"/>
        </a:spcBef>
        <a:spcAft>
          <a:spcPct val="0"/>
        </a:spcAft>
        <a:defRPr sz="4300">
          <a:solidFill>
            <a:srgbClr val="572314"/>
          </a:solidFill>
          <a:latin typeface="Gill Sans MT" pitchFamily="34" charset="0"/>
          <a:cs typeface="Arial" charset="0"/>
        </a:defRPr>
      </a:lvl8pPr>
      <a:lvl9pPr marL="1828800" algn="l" rtl="0" fontAlgn="base">
        <a:spcBef>
          <a:spcPct val="0"/>
        </a:spcBef>
        <a:spcAft>
          <a:spcPct val="0"/>
        </a:spcAft>
        <a:defRPr sz="4300">
          <a:solidFill>
            <a:srgbClr val="572314"/>
          </a:solidFill>
          <a:latin typeface="Gill Sans MT" pitchFamily="34" charset="0"/>
          <a:cs typeface="Arial"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Arial" charset="0"/>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Arial" charset="0"/>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Arial" charset="0"/>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Arial" charset="0"/>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Arial" charset="0"/>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82185630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1365499411"/>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220487897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305941751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2328516452"/>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fontAlgn="base">
              <a:spcBef>
                <a:spcPct val="0"/>
              </a:spcBef>
              <a:spcAft>
                <a:spcPct val="0"/>
              </a:spcAft>
              <a:defRPr/>
            </a:pPr>
            <a:fld id="{19EE74F6-6216-445F-B279-7C64C4A1BEA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2706847064"/>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itchFamily="34" charset="0"/>
          <a:cs typeface="Tahoma" pitchFamily="34" charset="0"/>
        </a:defRPr>
      </a:lvl2pPr>
      <a:lvl3pPr algn="ctr" rtl="0" eaLnBrk="0" fontAlgn="base" hangingPunct="0">
        <a:spcBef>
          <a:spcPct val="0"/>
        </a:spcBef>
        <a:spcAft>
          <a:spcPct val="0"/>
        </a:spcAft>
        <a:defRPr sz="3600">
          <a:solidFill>
            <a:schemeClr val="tx2"/>
          </a:solidFill>
          <a:latin typeface="Tahoma" pitchFamily="34" charset="0"/>
          <a:cs typeface="Tahoma" pitchFamily="34" charset="0"/>
        </a:defRPr>
      </a:lvl3pPr>
      <a:lvl4pPr algn="ctr" rtl="0" eaLnBrk="0" fontAlgn="base" hangingPunct="0">
        <a:spcBef>
          <a:spcPct val="0"/>
        </a:spcBef>
        <a:spcAft>
          <a:spcPct val="0"/>
        </a:spcAft>
        <a:defRPr sz="3600">
          <a:solidFill>
            <a:schemeClr val="tx2"/>
          </a:solidFill>
          <a:latin typeface="Tahoma" pitchFamily="34" charset="0"/>
          <a:cs typeface="Tahoma" pitchFamily="34" charset="0"/>
        </a:defRPr>
      </a:lvl4pPr>
      <a:lvl5pPr algn="ctr" rtl="0" eaLnBrk="0" fontAlgn="base" hangingPunct="0">
        <a:spcBef>
          <a:spcPct val="0"/>
        </a:spcBef>
        <a:spcAft>
          <a:spcPct val="0"/>
        </a:spcAft>
        <a:defRPr sz="3600">
          <a:solidFill>
            <a:schemeClr val="tx2"/>
          </a:solidFill>
          <a:latin typeface="Tahoma" pitchFamily="34" charset="0"/>
          <a:cs typeface="Tahoma" pitchFamily="34" charset="0"/>
        </a:defRPr>
      </a:lvl5pPr>
      <a:lvl6pPr marL="457200" algn="ctr" rtl="0" fontAlgn="base">
        <a:spcBef>
          <a:spcPct val="0"/>
        </a:spcBef>
        <a:spcAft>
          <a:spcPct val="0"/>
        </a:spcAft>
        <a:defRPr sz="3600">
          <a:solidFill>
            <a:schemeClr val="tx2"/>
          </a:solidFill>
          <a:latin typeface="Tahoma" pitchFamily="34" charset="0"/>
          <a:cs typeface="Tahoma" pitchFamily="34" charset="0"/>
        </a:defRPr>
      </a:lvl6pPr>
      <a:lvl7pPr marL="914400" algn="ctr" rtl="0" fontAlgn="base">
        <a:spcBef>
          <a:spcPct val="0"/>
        </a:spcBef>
        <a:spcAft>
          <a:spcPct val="0"/>
        </a:spcAft>
        <a:defRPr sz="3600">
          <a:solidFill>
            <a:schemeClr val="tx2"/>
          </a:solidFill>
          <a:latin typeface="Tahoma" pitchFamily="34" charset="0"/>
          <a:cs typeface="Tahoma" pitchFamily="34" charset="0"/>
        </a:defRPr>
      </a:lvl7pPr>
      <a:lvl8pPr marL="1371600" algn="ctr" rtl="0" fontAlgn="base">
        <a:spcBef>
          <a:spcPct val="0"/>
        </a:spcBef>
        <a:spcAft>
          <a:spcPct val="0"/>
        </a:spcAft>
        <a:defRPr sz="3600">
          <a:solidFill>
            <a:schemeClr val="tx2"/>
          </a:solidFill>
          <a:latin typeface="Tahoma" pitchFamily="34" charset="0"/>
          <a:cs typeface="Tahoma" pitchFamily="34" charset="0"/>
        </a:defRPr>
      </a:lvl8pPr>
      <a:lvl9pPr marL="1828800" algn="ctr" rtl="0" fontAlgn="base">
        <a:spcBef>
          <a:spcPct val="0"/>
        </a:spcBef>
        <a:spcAft>
          <a:spcPct val="0"/>
        </a:spcAft>
        <a:defRPr sz="36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b="1">
              <a:solidFill>
                <a:srgbClr val="E7DEC9">
                  <a:shade val="50000"/>
                  <a:satMod val="200000"/>
                </a:srgbClr>
              </a:solidFill>
              <a:latin typeface="Tahoma" pitchFamily="34" charset="0"/>
              <a:cs typeface="Tahoma" pitchFamily="34" charset="0"/>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b="1">
              <a:solidFill>
                <a:srgbClr val="E7DEC9">
                  <a:shade val="50000"/>
                  <a:satMod val="200000"/>
                </a:srgbClr>
              </a:solidFill>
              <a:latin typeface="Tahoma" pitchFamily="34" charset="0"/>
              <a:cs typeface="Tahoma" pitchFamily="34" charset="0"/>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20579EA4-1A10-4F7D-89C6-89E17E1CF87F}" type="slidenum">
              <a:rPr lang="ar-SA" b="1" smtClean="0">
                <a:solidFill>
                  <a:srgbClr val="E7DEC9">
                    <a:shade val="50000"/>
                    <a:satMod val="200000"/>
                  </a:srgbClr>
                </a:solidFill>
                <a:latin typeface="Tahoma" pitchFamily="34" charset="0"/>
                <a:cs typeface="Tahoma" pitchFamily="34" charset="0"/>
              </a:rPr>
              <a:pPr fontAlgn="base">
                <a:spcBef>
                  <a:spcPct val="0"/>
                </a:spcBef>
                <a:spcAft>
                  <a:spcPct val="0"/>
                </a:spcAft>
                <a:defRPr/>
              </a:pPr>
              <a:t>‹#›</a:t>
            </a:fld>
            <a:endParaRPr lang="en-US" b="1">
              <a:solidFill>
                <a:srgbClr val="E7DEC9">
                  <a:shade val="50000"/>
                  <a:satMod val="200000"/>
                </a:srgbClr>
              </a:solidFill>
              <a:latin typeface="Tahoma" pitchFamily="34" charset="0"/>
              <a:cs typeface="Tahoma" pitchFamily="34" charset="0"/>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10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emedicine.com/ped/images/Large/1529NEW29J4_3.jpg" TargetMode="External"/><Relationship Id="rId1" Type="http://schemas.openxmlformats.org/officeDocument/2006/relationships/slideLayout" Target="../slideLayouts/slideLayout14.xml"/><Relationship Id="rId4" Type="http://schemas.openxmlformats.org/officeDocument/2006/relationships/image" Target="http://www.emedicine.com/ped/images/1529NEW29J4_3.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medicine.com/ped/images/Large/1784NEWNormal_TM_2.jpg" TargetMode="External"/><Relationship Id="rId1" Type="http://schemas.openxmlformats.org/officeDocument/2006/relationships/slideLayout" Target="../slideLayouts/slideLayout24.xml"/><Relationship Id="rId4" Type="http://schemas.openxmlformats.org/officeDocument/2006/relationships/image" Target="http://www.emedicine.com/ped/images/1784NEWNormal_TM_2.jp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http://www.emedicine.com/ped/images/1529NEW29J4_3.jpg" TargetMode="External"/><Relationship Id="rId2" Type="http://schemas.openxmlformats.org/officeDocument/2006/relationships/hyperlink" Target="http://www.emedicine.com/ped/images/Large/1528NEW28J2_7.jpg" TargetMode="External"/><Relationship Id="rId1" Type="http://schemas.openxmlformats.org/officeDocument/2006/relationships/slideLayout" Target="../slideLayouts/slideLayout24.xml"/><Relationship Id="rId6" Type="http://schemas.openxmlformats.org/officeDocument/2006/relationships/image" Target="../media/image9.jpeg"/><Relationship Id="rId5" Type="http://schemas.openxmlformats.org/officeDocument/2006/relationships/hyperlink" Target="http://www.emedicine.com/ped/images/Large/1529NEW29J4_3.jpg" TargetMode="External"/><Relationship Id="rId4" Type="http://schemas.openxmlformats.org/officeDocument/2006/relationships/image" Target="http://www.emedicine.com/ped/images/1528NEW28J2_7.jpg"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6.xml.rels><?xml version="1.0" encoding="UTF-8" standalone="yes"?>
<Relationships xmlns="http://schemas.openxmlformats.org/package/2006/relationships"><Relationship Id="rId2" Type="http://schemas.openxmlformats.org/officeDocument/2006/relationships/hyperlink" Target="http://www.kidshealth.org/parent/general/body_basics/lungs.html" TargetMode="External"/><Relationship Id="rId1" Type="http://schemas.openxmlformats.org/officeDocument/2006/relationships/slideLayout" Target="../slideLayouts/slideLayout38.xml"/></Relationships>
</file>

<file path=ppt/slides/_rels/slide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8.xml"/></Relationships>
</file>

<file path=ppt/slides/_rels/slide6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kidshealth.org/parent/infections/common/cold.html" TargetMode="External"/><Relationship Id="rId1" Type="http://schemas.openxmlformats.org/officeDocument/2006/relationships/slideLayout" Target="../slideLayouts/slideLayout5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2.xml.rels><?xml version="1.0" encoding="UTF-8" standalone="yes"?>
<Relationships xmlns="http://schemas.openxmlformats.org/package/2006/relationships"><Relationship Id="rId2" Type="http://schemas.openxmlformats.org/officeDocument/2006/relationships/hyperlink" Target="http://www.kidshealth.org/parent/firstaid_safe/emergencies/dehydration.html" TargetMode="External"/><Relationship Id="rId1" Type="http://schemas.openxmlformats.org/officeDocument/2006/relationships/slideLayout" Target="../slideLayouts/slideLayout5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n.wikipedia.org/wiki/Image:Pneumonia_x-ray.jpg" TargetMode="External"/><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1524001"/>
            <a:ext cx="8458200" cy="1981200"/>
          </a:xfrm>
        </p:spPr>
        <p:txBody>
          <a:bodyPr>
            <a:noAutofit/>
          </a:bodyPr>
          <a:lstStyle/>
          <a:p>
            <a:pPr algn="ctr"/>
            <a:r>
              <a:rPr lang="en-US" sz="4000" dirty="0">
                <a:effectLst/>
                <a:latin typeface="Arial"/>
                <a:ea typeface="Times New Roman"/>
                <a:cs typeface="Monotype Koufi"/>
              </a:rPr>
              <a:t>management of child with respiratory system </a:t>
            </a:r>
            <a:r>
              <a:rPr lang="en-US" sz="4000" dirty="0" smtClean="0">
                <a:effectLst/>
                <a:latin typeface="Arial"/>
                <a:ea typeface="Times New Roman"/>
                <a:cs typeface="Monotype Koufi"/>
              </a:rPr>
              <a:t>disorders</a:t>
            </a:r>
            <a:br>
              <a:rPr lang="en-US" sz="4000" dirty="0" smtClean="0">
                <a:effectLst/>
                <a:latin typeface="Arial"/>
                <a:ea typeface="Times New Roman"/>
                <a:cs typeface="Monotype Koufi"/>
              </a:rPr>
            </a:br>
            <a:r>
              <a:rPr lang="en-US" sz="4000" dirty="0">
                <a:effectLst/>
                <a:latin typeface="Arial"/>
                <a:ea typeface="Times New Roman"/>
                <a:cs typeface="Monotype Koufi"/>
              </a:rPr>
              <a:t> </a:t>
            </a:r>
            <a:r>
              <a:rPr lang="en-US" sz="4000" dirty="0" smtClean="0">
                <a:effectLst/>
                <a:latin typeface="Arial"/>
                <a:ea typeface="Times New Roman"/>
                <a:cs typeface="Monotype Koufi"/>
              </a:rPr>
              <a:t>     </a:t>
            </a:r>
            <a:r>
              <a:rPr lang="en-US" sz="2000" dirty="0" smtClean="0">
                <a:effectLst/>
                <a:latin typeface="Arial"/>
                <a:ea typeface="Times New Roman"/>
                <a:cs typeface="Monotype Koufi"/>
              </a:rPr>
              <a:t>part2</a:t>
            </a:r>
            <a:r>
              <a:rPr lang="en-US" sz="4000" dirty="0" smtClean="0">
                <a:effectLst/>
                <a:latin typeface="Arial"/>
                <a:ea typeface="Times New Roman"/>
                <a:cs typeface="Monotype Koufi"/>
              </a:rPr>
              <a:t> </a:t>
            </a:r>
            <a:endParaRPr lang="en-US" sz="4000" dirty="0"/>
          </a:p>
        </p:txBody>
      </p:sp>
      <p:sp>
        <p:nvSpPr>
          <p:cNvPr id="3" name="عنوان فرعي 2"/>
          <p:cNvSpPr>
            <a:spLocks noGrp="1"/>
          </p:cNvSpPr>
          <p:nvPr>
            <p:ph type="subTitle" idx="1"/>
          </p:nvPr>
        </p:nvSpPr>
        <p:spPr>
          <a:xfrm rot="10800000" flipV="1">
            <a:off x="381000" y="4572000"/>
            <a:ext cx="8458200" cy="1066800"/>
          </a:xfrm>
        </p:spPr>
        <p:txBody>
          <a:bodyPr>
            <a:normAutofit/>
          </a:bodyPr>
          <a:lstStyle/>
          <a:p>
            <a:r>
              <a:rPr lang="en-US" dirty="0" smtClean="0"/>
              <a:t>Prepared by  / </a:t>
            </a:r>
            <a:r>
              <a:rPr lang="en-US" dirty="0" err="1" smtClean="0">
                <a:latin typeface="Blackadder ITC" pitchFamily="82" charset="0"/>
              </a:rPr>
              <a:t>Amira</a:t>
            </a:r>
            <a:r>
              <a:rPr lang="en-US" dirty="0" smtClean="0">
                <a:latin typeface="Blackadder ITC" pitchFamily="82" charset="0"/>
              </a:rPr>
              <a:t> Ali </a:t>
            </a:r>
            <a:endParaRPr lang="en-US" dirty="0">
              <a:latin typeface="Blackadder ITC" pitchFamily="82" charset="0"/>
            </a:endParaRPr>
          </a:p>
        </p:txBody>
      </p:sp>
    </p:spTree>
    <p:extLst>
      <p:ext uri="{BB962C8B-B14F-4D97-AF65-F5344CB8AC3E}">
        <p14:creationId xmlns="" xmlns:p14="http://schemas.microsoft.com/office/powerpoint/2010/main" val="298658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06562"/>
          </a:xfrm>
        </p:spPr>
        <p:txBody>
          <a:bodyPr>
            <a:normAutofit fontScale="90000"/>
          </a:bodyPr>
          <a:lstStyle/>
          <a:p>
            <a:r>
              <a:rPr lang="en-US" b="1" i="0" u="none" strike="noStrike" baseline="0" dirty="0" smtClean="0">
                <a:solidFill>
                  <a:srgbClr val="003DFF"/>
                </a:solidFill>
                <a:latin typeface="Frutiger-BlackCn"/>
              </a:rPr>
              <a:t>Congenital Respiratory Conditions</a:t>
            </a:r>
            <a:br>
              <a:rPr lang="en-US" b="1" i="0" u="none" strike="noStrike" baseline="0" dirty="0" smtClean="0">
                <a:solidFill>
                  <a:srgbClr val="003DFF"/>
                </a:solidFill>
                <a:latin typeface="Frutiger-BlackCn"/>
              </a:rPr>
            </a:br>
            <a:r>
              <a:rPr lang="en-US" b="1" i="0" u="none" strike="noStrike" baseline="0" dirty="0" smtClean="0">
                <a:solidFill>
                  <a:srgbClr val="003DFF"/>
                </a:solidFill>
                <a:latin typeface="Frutiger-BlackCn"/>
              </a:rPr>
              <a:t>and Structural Anomalies</a:t>
            </a:r>
            <a:endParaRPr lang="en-US" dirty="0"/>
          </a:p>
        </p:txBody>
      </p:sp>
      <p:sp>
        <p:nvSpPr>
          <p:cNvPr id="3" name="عنصر نائب للمحتوى 2"/>
          <p:cNvSpPr>
            <a:spLocks noGrp="1"/>
          </p:cNvSpPr>
          <p:nvPr>
            <p:ph idx="1"/>
          </p:nvPr>
        </p:nvSpPr>
        <p:spPr>
          <a:xfrm>
            <a:off x="457200" y="2057400"/>
            <a:ext cx="8229600" cy="4068763"/>
          </a:xfrm>
        </p:spPr>
        <p:txBody>
          <a:bodyPr>
            <a:normAutofit fontScale="77500" lnSpcReduction="20000"/>
          </a:bodyPr>
          <a:lstStyle/>
          <a:p>
            <a:r>
              <a:rPr lang="en-US" b="1" i="0" u="none" strike="noStrike" baseline="0" dirty="0" smtClean="0">
                <a:solidFill>
                  <a:srgbClr val="5AB3FF"/>
                </a:solidFill>
                <a:latin typeface="Frutiger-Bold"/>
              </a:rPr>
              <a:t>CHOANAL ATRESIA: </a:t>
            </a:r>
            <a:r>
              <a:rPr lang="en-US" b="0" i="0" u="none" strike="noStrike" baseline="0" dirty="0" smtClean="0">
                <a:latin typeface="Berkeley-Medium"/>
              </a:rPr>
              <a:t>is a congenital malformation of the nose</a:t>
            </a:r>
            <a:r>
              <a:rPr lang="en-US" b="0" i="0" u="none" strike="noStrike" dirty="0" smtClean="0">
                <a:latin typeface="Berkeley-Medium"/>
              </a:rPr>
              <a:t> </a:t>
            </a:r>
            <a:r>
              <a:rPr lang="en-US" b="0" i="0" u="none" strike="noStrike" baseline="0" dirty="0" smtClean="0">
                <a:latin typeface="Berkeley-Medium"/>
              </a:rPr>
              <a:t>in which there is blockage of the posterior side of the</a:t>
            </a:r>
            <a:r>
              <a:rPr lang="en-US" b="0" i="0" u="none" strike="noStrike" dirty="0" smtClean="0">
                <a:latin typeface="Berkeley-Medium"/>
              </a:rPr>
              <a:t> </a:t>
            </a:r>
            <a:r>
              <a:rPr lang="en-US" b="0" i="0" u="none" strike="noStrike" baseline="0" dirty="0" smtClean="0">
                <a:latin typeface="Berkeley-Medium"/>
              </a:rPr>
              <a:t>nose</a:t>
            </a:r>
          </a:p>
          <a:p>
            <a:r>
              <a:rPr lang="en-US" b="0" i="0" u="none" strike="noStrike" baseline="0" dirty="0" err="1" smtClean="0">
                <a:latin typeface="Berkeley-Medium"/>
              </a:rPr>
              <a:t>Choanal</a:t>
            </a:r>
            <a:r>
              <a:rPr lang="en-US" b="0" i="0" u="none" strike="noStrike" baseline="0" dirty="0" smtClean="0">
                <a:latin typeface="Berkeley-Medium"/>
              </a:rPr>
              <a:t> atresia occurs in</a:t>
            </a:r>
            <a:r>
              <a:rPr lang="en-US" b="0" i="0" u="none" strike="noStrike" dirty="0" smtClean="0">
                <a:latin typeface="Berkeley-Medium"/>
              </a:rPr>
              <a:t> </a:t>
            </a:r>
            <a:r>
              <a:rPr lang="en-US" b="0" i="0" u="none" strike="noStrike" baseline="0" dirty="0" smtClean="0">
                <a:latin typeface="Berkeley-Medium"/>
              </a:rPr>
              <a:t>approximately one in 7000 live births.</a:t>
            </a:r>
          </a:p>
          <a:p>
            <a:r>
              <a:rPr lang="en-US" b="1" i="1" u="none" strike="noStrike" baseline="0" dirty="0" smtClean="0">
                <a:solidFill>
                  <a:srgbClr val="003DFF"/>
                </a:solidFill>
                <a:latin typeface="Frutiger-BoldItalic"/>
              </a:rPr>
              <a:t>Signs and Symptoms</a:t>
            </a:r>
          </a:p>
          <a:p>
            <a:r>
              <a:rPr lang="en-US" b="0" i="0" u="none" strike="noStrike" baseline="0" dirty="0" smtClean="0">
                <a:latin typeface="Berkeley-Medium"/>
              </a:rPr>
              <a:t>After 4 weeks of age, neonates have the ability to breathe</a:t>
            </a:r>
          </a:p>
          <a:p>
            <a:r>
              <a:rPr lang="en-US" b="0" i="0" u="none" strike="noStrike" baseline="0" dirty="0" smtClean="0">
                <a:latin typeface="Berkeley-Medium"/>
              </a:rPr>
              <a:t>through their mouths so that symptoms may not be</a:t>
            </a:r>
          </a:p>
          <a:p>
            <a:r>
              <a:rPr lang="en-US" b="0" i="0" u="none" strike="noStrike" baseline="0" dirty="0" smtClean="0">
                <a:latin typeface="Berkeley-Medium"/>
              </a:rPr>
              <a:t>apparent at birth.</a:t>
            </a:r>
            <a:r>
              <a:rPr lang="en-US" b="1" i="0" u="none" strike="noStrike" baseline="0" dirty="0" smtClean="0">
                <a:solidFill>
                  <a:srgbClr val="5AB3FF"/>
                </a:solidFill>
                <a:latin typeface="Frutiger-Bold"/>
              </a:rPr>
              <a:t> </a:t>
            </a:r>
            <a:endParaRPr lang="en-US" dirty="0"/>
          </a:p>
        </p:txBody>
      </p:sp>
    </p:spTree>
    <p:extLst>
      <p:ext uri="{BB962C8B-B14F-4D97-AF65-F5344CB8AC3E}">
        <p14:creationId xmlns="" xmlns:p14="http://schemas.microsoft.com/office/powerpoint/2010/main" val="312979565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b="1" smtClean="0">
                <a:solidFill>
                  <a:srgbClr val="8E143D"/>
                </a:solidFill>
              </a:rPr>
              <a:t>Bronchial Asthma</a:t>
            </a:r>
          </a:p>
        </p:txBody>
      </p:sp>
      <p:sp>
        <p:nvSpPr>
          <p:cNvPr id="91139" name="Rectangle 3"/>
          <p:cNvSpPr>
            <a:spLocks noGrp="1" noChangeArrowheads="1"/>
          </p:cNvSpPr>
          <p:nvPr>
            <p:ph type="body" idx="1"/>
          </p:nvPr>
        </p:nvSpPr>
        <p:spPr>
          <a:xfrm>
            <a:off x="457200" y="1600200"/>
            <a:ext cx="8305800" cy="5029200"/>
          </a:xfrm>
        </p:spPr>
        <p:txBody>
          <a:bodyPr/>
          <a:lstStyle/>
          <a:p>
            <a:pPr eaLnBrk="1" hangingPunct="1"/>
            <a:r>
              <a:rPr lang="en-US" b="1" dirty="0" err="1" smtClean="0">
                <a:solidFill>
                  <a:srgbClr val="4B5B47"/>
                </a:solidFill>
              </a:rPr>
              <a:t>Pathophysiology</a:t>
            </a:r>
            <a:r>
              <a:rPr lang="en-US" b="1" dirty="0" smtClean="0">
                <a:solidFill>
                  <a:srgbClr val="4B5B47"/>
                </a:solidFill>
              </a:rPr>
              <a:t>:</a:t>
            </a:r>
          </a:p>
          <a:p>
            <a:pPr eaLnBrk="1" hangingPunct="1">
              <a:buFontTx/>
              <a:buNone/>
            </a:pPr>
            <a:r>
              <a:rPr lang="en-US" b="1" dirty="0" smtClean="0">
                <a:solidFill>
                  <a:srgbClr val="4B5B47"/>
                </a:solidFill>
              </a:rPr>
              <a:t>                          </a:t>
            </a:r>
            <a:r>
              <a:rPr lang="en-US" b="1" dirty="0" smtClean="0">
                <a:solidFill>
                  <a:srgbClr val="FF3399"/>
                </a:solidFill>
              </a:rPr>
              <a:t>Asthma trigger</a:t>
            </a:r>
          </a:p>
          <a:p>
            <a:pPr eaLnBrk="1" hangingPunct="1">
              <a:buFontTx/>
              <a:buNone/>
            </a:pPr>
            <a:endParaRPr lang="en-US" b="1" dirty="0" smtClean="0">
              <a:solidFill>
                <a:srgbClr val="4B5B47"/>
              </a:solidFill>
            </a:endParaRPr>
          </a:p>
          <a:p>
            <a:pPr eaLnBrk="1" hangingPunct="1">
              <a:buFontTx/>
              <a:buChar char="-"/>
            </a:pPr>
            <a:r>
              <a:rPr lang="en-US" sz="2800" b="1" dirty="0" smtClean="0">
                <a:solidFill>
                  <a:srgbClr val="000099"/>
                </a:solidFill>
              </a:rPr>
              <a:t>Inflammation &amp; edema of the mucous membranes.</a:t>
            </a:r>
          </a:p>
          <a:p>
            <a:pPr eaLnBrk="1" hangingPunct="1">
              <a:buFontTx/>
              <a:buChar char="-"/>
            </a:pPr>
            <a:r>
              <a:rPr lang="en-US" sz="2800" b="1" dirty="0" smtClean="0">
                <a:solidFill>
                  <a:srgbClr val="000099"/>
                </a:solidFill>
              </a:rPr>
              <a:t>Accumulation of tenacious secretions from mucous glands.</a:t>
            </a:r>
          </a:p>
          <a:p>
            <a:pPr eaLnBrk="1" hangingPunct="1">
              <a:buFontTx/>
              <a:buChar char="-"/>
            </a:pPr>
            <a:r>
              <a:rPr lang="en-US" sz="2800" b="1" dirty="0" smtClean="0">
                <a:solidFill>
                  <a:srgbClr val="000099"/>
                </a:solidFill>
              </a:rPr>
              <a:t>Spasm of the smooth muscle of the bronchi &amp; bronchioles          decreases the </a:t>
            </a:r>
            <a:r>
              <a:rPr lang="en-US" sz="2800" b="1" dirty="0" smtClean="0">
                <a:solidFill>
                  <a:srgbClr val="000099"/>
                </a:solidFill>
              </a:rPr>
              <a:t>caliber(space ) </a:t>
            </a:r>
            <a:r>
              <a:rPr lang="en-US" sz="2800" b="1" dirty="0" smtClean="0">
                <a:solidFill>
                  <a:srgbClr val="000099"/>
                </a:solidFill>
              </a:rPr>
              <a:t>of the bronchioles.</a:t>
            </a:r>
          </a:p>
        </p:txBody>
      </p:sp>
      <p:sp>
        <p:nvSpPr>
          <p:cNvPr id="91140" name="Line 4"/>
          <p:cNvSpPr>
            <a:spLocks noChangeShapeType="1"/>
          </p:cNvSpPr>
          <p:nvPr/>
        </p:nvSpPr>
        <p:spPr bwMode="auto">
          <a:xfrm>
            <a:off x="4572000" y="2819400"/>
            <a:ext cx="0"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
        <p:nvSpPr>
          <p:cNvPr id="91141" name="Line 5"/>
          <p:cNvSpPr>
            <a:spLocks noChangeShapeType="1"/>
          </p:cNvSpPr>
          <p:nvPr/>
        </p:nvSpPr>
        <p:spPr bwMode="auto">
          <a:xfrm>
            <a:off x="2971800" y="6019800"/>
            <a:ext cx="685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215963671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762000" y="381000"/>
            <a:ext cx="7696200" cy="304800"/>
          </a:xfrm>
        </p:spPr>
        <p:txBody>
          <a:bodyPr/>
          <a:lstStyle/>
          <a:p>
            <a:pPr eaLnBrk="1" hangingPunct="1"/>
            <a:r>
              <a:rPr lang="en-US" sz="3200" b="1" smtClean="0">
                <a:solidFill>
                  <a:srgbClr val="8E143D"/>
                </a:solidFill>
              </a:rPr>
              <a:t>Bronchial Asthma </a:t>
            </a:r>
            <a:br>
              <a:rPr lang="en-US" sz="3200" b="1" smtClean="0">
                <a:solidFill>
                  <a:srgbClr val="8E143D"/>
                </a:solidFill>
              </a:rPr>
            </a:br>
            <a:endParaRPr lang="en-US" sz="3200" b="1" smtClean="0">
              <a:solidFill>
                <a:srgbClr val="8E143D"/>
              </a:solidFill>
            </a:endParaRPr>
          </a:p>
        </p:txBody>
      </p:sp>
      <p:sp>
        <p:nvSpPr>
          <p:cNvPr id="92163" name="Rectangle 6"/>
          <p:cNvSpPr>
            <a:spLocks noChangeArrowheads="1"/>
          </p:cNvSpPr>
          <p:nvPr/>
        </p:nvSpPr>
        <p:spPr bwMode="auto">
          <a:xfrm>
            <a:off x="2446338" y="200025"/>
            <a:ext cx="28575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pic>
        <p:nvPicPr>
          <p:cNvPr id="92164" name="Picture 7" descr="Anatomy of the respiratory system"/>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609600" y="685800"/>
            <a:ext cx="7848600" cy="6172200"/>
          </a:xfrm>
          <a:noFill/>
        </p:spPr>
      </p:pic>
    </p:spTree>
    <p:extLst>
      <p:ext uri="{BB962C8B-B14F-4D97-AF65-F5344CB8AC3E}">
        <p14:creationId xmlns="" xmlns:p14="http://schemas.microsoft.com/office/powerpoint/2010/main" val="310616586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sz="3200" b="1" smtClean="0">
                <a:solidFill>
                  <a:srgbClr val="8E143D"/>
                </a:solidFill>
              </a:rPr>
              <a:t>Bronchial Asthma </a:t>
            </a:r>
            <a:br>
              <a:rPr lang="en-US" sz="3200" b="1" smtClean="0">
                <a:solidFill>
                  <a:srgbClr val="8E143D"/>
                </a:solidFill>
              </a:rPr>
            </a:br>
            <a:endParaRPr lang="en-US" sz="3200" b="1" smtClean="0">
              <a:solidFill>
                <a:srgbClr val="8E143D"/>
              </a:solidFill>
            </a:endParaRPr>
          </a:p>
        </p:txBody>
      </p:sp>
      <p:sp>
        <p:nvSpPr>
          <p:cNvPr id="93187" name="Rectangle 3"/>
          <p:cNvSpPr>
            <a:spLocks noGrp="1" noChangeArrowheads="1"/>
          </p:cNvSpPr>
          <p:nvPr>
            <p:ph type="body" idx="1"/>
          </p:nvPr>
        </p:nvSpPr>
        <p:spPr>
          <a:xfrm>
            <a:off x="381000" y="1295400"/>
            <a:ext cx="8458200" cy="5029200"/>
          </a:xfrm>
        </p:spPr>
        <p:txBody>
          <a:bodyPr/>
          <a:lstStyle/>
          <a:p>
            <a:pPr marL="609600" indent="-609600" eaLnBrk="1" hangingPunct="1">
              <a:lnSpc>
                <a:spcPct val="130000"/>
              </a:lnSpc>
            </a:pPr>
            <a:r>
              <a:rPr lang="en-US" b="1" dirty="0" smtClean="0">
                <a:solidFill>
                  <a:schemeClr val="hlink"/>
                </a:solidFill>
              </a:rPr>
              <a:t>Clinical manifestations:</a:t>
            </a:r>
          </a:p>
          <a:p>
            <a:pPr marL="609600" indent="-609600" eaLnBrk="1" hangingPunct="1">
              <a:lnSpc>
                <a:spcPct val="130000"/>
              </a:lnSpc>
              <a:buFontTx/>
              <a:buNone/>
            </a:pPr>
            <a:r>
              <a:rPr lang="en-US" b="1" dirty="0" smtClean="0">
                <a:solidFill>
                  <a:schemeClr val="hlink"/>
                </a:solidFill>
              </a:rPr>
              <a:t>A) </a:t>
            </a:r>
            <a:r>
              <a:rPr lang="en-US" b="1" dirty="0" smtClean="0">
                <a:solidFill>
                  <a:srgbClr val="FF3399"/>
                </a:solidFill>
              </a:rPr>
              <a:t>General manifestations:</a:t>
            </a:r>
          </a:p>
          <a:p>
            <a:pPr marL="609600" indent="-609600" eaLnBrk="1" hangingPunct="1">
              <a:lnSpc>
                <a:spcPct val="130000"/>
              </a:lnSpc>
              <a:buFontTx/>
              <a:buAutoNum type="arabicPeriod"/>
            </a:pPr>
            <a:r>
              <a:rPr lang="en-US" sz="2800" b="1" dirty="0" smtClean="0">
                <a:solidFill>
                  <a:srgbClr val="4B5B47"/>
                </a:solidFill>
              </a:rPr>
              <a:t>The classical manifestations</a:t>
            </a:r>
            <a:r>
              <a:rPr lang="en-US" sz="2800" b="1" dirty="0" smtClean="0">
                <a:solidFill>
                  <a:srgbClr val="000099"/>
                </a:solidFill>
              </a:rPr>
              <a:t> are: </a:t>
            </a:r>
            <a:r>
              <a:rPr lang="en-US" sz="2800" b="1" dirty="0" err="1" smtClean="0">
                <a:solidFill>
                  <a:srgbClr val="000099"/>
                </a:solidFill>
              </a:rPr>
              <a:t>dyspnea</a:t>
            </a:r>
            <a:r>
              <a:rPr lang="en-US" sz="2800" b="1" dirty="0" smtClean="0">
                <a:solidFill>
                  <a:srgbClr val="000099"/>
                </a:solidFill>
              </a:rPr>
              <a:t>, wheezing, &amp; cough.</a:t>
            </a:r>
          </a:p>
          <a:p>
            <a:pPr marL="609600" indent="-609600" eaLnBrk="1" hangingPunct="1">
              <a:lnSpc>
                <a:spcPct val="130000"/>
              </a:lnSpc>
              <a:buFontTx/>
              <a:buAutoNum type="arabicPeriod"/>
            </a:pPr>
            <a:r>
              <a:rPr lang="en-US" sz="2800" b="1" dirty="0" smtClean="0">
                <a:solidFill>
                  <a:srgbClr val="4B5B47"/>
                </a:solidFill>
              </a:rPr>
              <a:t>The episode of asthma</a:t>
            </a:r>
            <a:r>
              <a:rPr lang="en-US" sz="2800" b="1" dirty="0" smtClean="0">
                <a:solidFill>
                  <a:srgbClr val="000099"/>
                </a:solidFill>
              </a:rPr>
              <a:t> is usually begins with the child feeling irritable &amp; </a:t>
            </a:r>
            <a:r>
              <a:rPr lang="en-US" sz="2800" b="1" dirty="0" smtClean="0">
                <a:solidFill>
                  <a:srgbClr val="000099"/>
                </a:solidFill>
              </a:rPr>
              <a:t>increasing </a:t>
            </a:r>
            <a:r>
              <a:rPr lang="en-US" sz="2800" b="1" dirty="0" smtClean="0">
                <a:solidFill>
                  <a:srgbClr val="000099"/>
                </a:solidFill>
              </a:rPr>
              <a:t>restless. Asthmatic child may complain headache, feeling tired, &amp; chest tightness.</a:t>
            </a:r>
          </a:p>
        </p:txBody>
      </p:sp>
    </p:spTree>
    <p:extLst>
      <p:ext uri="{BB962C8B-B14F-4D97-AF65-F5344CB8AC3E}">
        <p14:creationId xmlns="" xmlns:p14="http://schemas.microsoft.com/office/powerpoint/2010/main" val="360484172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sz="3200" b="1" smtClean="0">
                <a:solidFill>
                  <a:srgbClr val="8E143D"/>
                </a:solidFill>
              </a:rPr>
              <a:t>Bronchial Asthma</a:t>
            </a:r>
          </a:p>
        </p:txBody>
      </p:sp>
      <p:sp>
        <p:nvSpPr>
          <p:cNvPr id="94211" name="Rectangle 3"/>
          <p:cNvSpPr>
            <a:spLocks noGrp="1" noChangeArrowheads="1"/>
          </p:cNvSpPr>
          <p:nvPr>
            <p:ph type="body" idx="1"/>
          </p:nvPr>
        </p:nvSpPr>
        <p:spPr>
          <a:xfrm>
            <a:off x="457200" y="1447800"/>
            <a:ext cx="8458200" cy="5181600"/>
          </a:xfrm>
        </p:spPr>
        <p:txBody>
          <a:bodyPr/>
          <a:lstStyle/>
          <a:p>
            <a:pPr marL="609600" indent="-609600" eaLnBrk="1" hangingPunct="1"/>
            <a:r>
              <a:rPr lang="en-US" sz="3600" b="1" dirty="0" smtClean="0">
                <a:solidFill>
                  <a:schemeClr val="hlink"/>
                </a:solidFill>
              </a:rPr>
              <a:t>Clinical manifestations:</a:t>
            </a:r>
          </a:p>
          <a:p>
            <a:pPr marL="609600" indent="-609600" eaLnBrk="1" hangingPunct="1">
              <a:buFontTx/>
              <a:buNone/>
            </a:pPr>
            <a:r>
              <a:rPr lang="en-US" sz="3600" b="1" dirty="0" smtClean="0">
                <a:solidFill>
                  <a:schemeClr val="hlink"/>
                </a:solidFill>
              </a:rPr>
              <a:t>B) </a:t>
            </a:r>
            <a:r>
              <a:rPr lang="en-US" sz="3600" b="1" dirty="0" smtClean="0">
                <a:solidFill>
                  <a:srgbClr val="FF3399"/>
                </a:solidFill>
              </a:rPr>
              <a:t>Respiratory symptoms:</a:t>
            </a:r>
          </a:p>
          <a:p>
            <a:pPr marL="609600" indent="-609600" eaLnBrk="1" hangingPunct="1">
              <a:buFontTx/>
              <a:buNone/>
            </a:pPr>
            <a:r>
              <a:rPr lang="en-US" sz="2400" b="1" dirty="0" smtClean="0">
                <a:solidFill>
                  <a:srgbClr val="4B5B47"/>
                </a:solidFill>
              </a:rPr>
              <a:t> paroxysmal attack of </a:t>
            </a:r>
            <a:r>
              <a:rPr lang="en-US" sz="2400" b="1" dirty="0" smtClean="0">
                <a:solidFill>
                  <a:srgbClr val="4B5B47"/>
                </a:solidFill>
              </a:rPr>
              <a:t>irritating and non productive cough</a:t>
            </a:r>
            <a:r>
              <a:rPr lang="en-US" sz="2400" b="1" dirty="0" smtClean="0">
                <a:solidFill>
                  <a:schemeClr val="hlink"/>
                </a:solidFill>
              </a:rPr>
              <a:t> </a:t>
            </a:r>
            <a:r>
              <a:rPr lang="en-US" sz="2400" b="1" dirty="0" smtClean="0">
                <a:solidFill>
                  <a:srgbClr val="000099"/>
                </a:solidFill>
              </a:rPr>
              <a:t>due to bronchial edema.</a:t>
            </a:r>
          </a:p>
          <a:p>
            <a:pPr marL="609600" indent="-609600" eaLnBrk="1" hangingPunct="1">
              <a:buFontTx/>
              <a:buNone/>
            </a:pPr>
            <a:r>
              <a:rPr lang="en-US" sz="2400" b="1" dirty="0" smtClean="0">
                <a:solidFill>
                  <a:srgbClr val="000099"/>
                </a:solidFill>
              </a:rPr>
              <a:t>Accumulation of secretion stimulate cough that becomes </a:t>
            </a:r>
            <a:r>
              <a:rPr lang="en-US" sz="2400" b="1" dirty="0" smtClean="0">
                <a:solidFill>
                  <a:srgbClr val="4B5B47"/>
                </a:solidFill>
              </a:rPr>
              <a:t>rattling&amp; productive (frothy, clear, sputum).</a:t>
            </a:r>
          </a:p>
          <a:p>
            <a:pPr marL="609600" indent="-609600" eaLnBrk="1" hangingPunct="1">
              <a:buFontTx/>
              <a:buNone/>
            </a:pPr>
            <a:r>
              <a:rPr lang="en-US" sz="2400" b="1" dirty="0" smtClean="0">
                <a:solidFill>
                  <a:srgbClr val="000099"/>
                </a:solidFill>
              </a:rPr>
              <a:t> </a:t>
            </a:r>
          </a:p>
          <a:p>
            <a:pPr marL="609600" indent="-609600" eaLnBrk="1" hangingPunct="1">
              <a:buFontTx/>
              <a:buNone/>
            </a:pPr>
            <a:r>
              <a:rPr lang="en-US" sz="2400" b="1" dirty="0" smtClean="0">
                <a:solidFill>
                  <a:srgbClr val="000099"/>
                </a:solidFill>
              </a:rPr>
              <a:t>- Shortness of breath, prolonged expiration, wheezy chest, cyanosed nail beds, &amp; dark red color lips that may progress by time to blue.</a:t>
            </a:r>
            <a:r>
              <a:rPr lang="en-US" b="1" dirty="0" smtClean="0">
                <a:solidFill>
                  <a:srgbClr val="000099"/>
                </a:solidFill>
              </a:rPr>
              <a:t> </a:t>
            </a:r>
          </a:p>
        </p:txBody>
      </p:sp>
    </p:spTree>
    <p:extLst>
      <p:ext uri="{BB962C8B-B14F-4D97-AF65-F5344CB8AC3E}">
        <p14:creationId xmlns="" xmlns:p14="http://schemas.microsoft.com/office/powerpoint/2010/main" val="40912431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792162"/>
          </a:xfrm>
        </p:spPr>
        <p:txBody>
          <a:bodyPr/>
          <a:lstStyle/>
          <a:p>
            <a:pPr eaLnBrk="1" hangingPunct="1"/>
            <a:r>
              <a:rPr lang="en-US" sz="3200" b="1" smtClean="0">
                <a:solidFill>
                  <a:srgbClr val="8E143D"/>
                </a:solidFill>
              </a:rPr>
              <a:t>Bronchial Asthma</a:t>
            </a:r>
          </a:p>
        </p:txBody>
      </p:sp>
      <p:sp>
        <p:nvSpPr>
          <p:cNvPr id="95235" name="Rectangle 3"/>
          <p:cNvSpPr>
            <a:spLocks noGrp="1" noChangeArrowheads="1"/>
          </p:cNvSpPr>
          <p:nvPr>
            <p:ph type="body" idx="1"/>
          </p:nvPr>
        </p:nvSpPr>
        <p:spPr>
          <a:xfrm>
            <a:off x="457200" y="1143000"/>
            <a:ext cx="8229600" cy="5334000"/>
          </a:xfrm>
        </p:spPr>
        <p:txBody>
          <a:bodyPr/>
          <a:lstStyle/>
          <a:p>
            <a:pPr eaLnBrk="1" hangingPunct="1">
              <a:lnSpc>
                <a:spcPct val="110000"/>
              </a:lnSpc>
              <a:buFontTx/>
              <a:buNone/>
            </a:pPr>
            <a:r>
              <a:rPr lang="en-US" b="1" dirty="0" smtClean="0">
                <a:solidFill>
                  <a:schemeClr val="hlink"/>
                </a:solidFill>
              </a:rPr>
              <a:t>C) </a:t>
            </a:r>
            <a:r>
              <a:rPr lang="en-US" b="1" dirty="0" smtClean="0">
                <a:solidFill>
                  <a:srgbClr val="FF3399"/>
                </a:solidFill>
              </a:rPr>
              <a:t>On chest examination:</a:t>
            </a:r>
          </a:p>
          <a:p>
            <a:pPr eaLnBrk="1" hangingPunct="1">
              <a:lnSpc>
                <a:spcPct val="110000"/>
              </a:lnSpc>
              <a:buFontTx/>
              <a:buChar char="-"/>
            </a:pPr>
            <a:r>
              <a:rPr lang="en-US" sz="2800" b="1" dirty="0" smtClean="0">
                <a:solidFill>
                  <a:srgbClr val="4B5B47"/>
                </a:solidFill>
              </a:rPr>
              <a:t>Inspection</a:t>
            </a:r>
            <a:r>
              <a:rPr lang="en-US" sz="2800" b="1" dirty="0" smtClean="0">
                <a:solidFill>
                  <a:srgbClr val="FF3399"/>
                </a:solidFill>
              </a:rPr>
              <a:t> </a:t>
            </a:r>
            <a:r>
              <a:rPr lang="en-US" sz="2800" b="1" dirty="0" smtClean="0">
                <a:solidFill>
                  <a:schemeClr val="accent2"/>
                </a:solidFill>
              </a:rPr>
              <a:t>reveals major changes in the form of </a:t>
            </a:r>
            <a:r>
              <a:rPr lang="en-US" sz="2800" b="1" dirty="0" err="1" smtClean="0">
                <a:solidFill>
                  <a:schemeClr val="accent2"/>
                </a:solidFill>
              </a:rPr>
              <a:t>supraclavicular</a:t>
            </a:r>
            <a:r>
              <a:rPr lang="en-US" sz="2800" b="1" dirty="0" smtClean="0">
                <a:solidFill>
                  <a:schemeClr val="accent2"/>
                </a:solidFill>
              </a:rPr>
              <a:t>, intercostals, </a:t>
            </a:r>
            <a:r>
              <a:rPr lang="en-US" sz="2800" b="1" dirty="0" err="1" smtClean="0">
                <a:solidFill>
                  <a:schemeClr val="accent2"/>
                </a:solidFill>
              </a:rPr>
              <a:t>subcostal</a:t>
            </a:r>
            <a:r>
              <a:rPr lang="en-US" sz="2800" b="1" dirty="0" smtClean="0">
                <a:solidFill>
                  <a:schemeClr val="accent2"/>
                </a:solidFill>
              </a:rPr>
              <a:t>, &amp; </a:t>
            </a:r>
            <a:r>
              <a:rPr lang="en-US" sz="2800" b="1" dirty="0" err="1" smtClean="0">
                <a:solidFill>
                  <a:schemeClr val="accent2"/>
                </a:solidFill>
              </a:rPr>
              <a:t>sternal</a:t>
            </a:r>
            <a:r>
              <a:rPr lang="en-US" sz="2800" b="1" dirty="0" smtClean="0">
                <a:solidFill>
                  <a:schemeClr val="accent2"/>
                </a:solidFill>
              </a:rPr>
              <a:t> retractions</a:t>
            </a:r>
            <a:r>
              <a:rPr lang="en-US" sz="2800" b="1" dirty="0" smtClean="0">
                <a:solidFill>
                  <a:srgbClr val="FF3399"/>
                </a:solidFill>
              </a:rPr>
              <a:t> </a:t>
            </a:r>
            <a:r>
              <a:rPr lang="en-US" sz="2800" b="1" dirty="0" smtClean="0">
                <a:solidFill>
                  <a:schemeClr val="hlink"/>
                </a:solidFill>
              </a:rPr>
              <a:t>due to the frequent use of accessory muscles of respiration.</a:t>
            </a:r>
          </a:p>
          <a:p>
            <a:pPr eaLnBrk="1" hangingPunct="1">
              <a:lnSpc>
                <a:spcPct val="110000"/>
              </a:lnSpc>
              <a:buFontTx/>
              <a:buNone/>
            </a:pPr>
            <a:r>
              <a:rPr lang="en-US" sz="2800" b="1" dirty="0" smtClean="0">
                <a:solidFill>
                  <a:srgbClr val="4B5B47"/>
                </a:solidFill>
              </a:rPr>
              <a:t>With repeated episodes:</a:t>
            </a:r>
            <a:r>
              <a:rPr lang="en-US" sz="2800" b="1" dirty="0" smtClean="0">
                <a:solidFill>
                  <a:schemeClr val="hlink"/>
                </a:solidFill>
              </a:rPr>
              <a:t> </a:t>
            </a:r>
            <a:r>
              <a:rPr lang="en-US" sz="2800" b="1" dirty="0" smtClean="0">
                <a:solidFill>
                  <a:schemeClr val="accent2"/>
                </a:solidFill>
              </a:rPr>
              <a:t>chest shape is changed to</a:t>
            </a:r>
            <a:r>
              <a:rPr lang="en-US" sz="2800" b="1" dirty="0" smtClean="0">
                <a:solidFill>
                  <a:schemeClr val="hlink"/>
                </a:solidFill>
              </a:rPr>
              <a:t> barrel chest, &amp; elevated shoulder.</a:t>
            </a:r>
            <a:r>
              <a:rPr lang="en-US" sz="2800" b="1" dirty="0" smtClean="0">
                <a:solidFill>
                  <a:schemeClr val="accent2"/>
                </a:solidFill>
              </a:rPr>
              <a:t>  </a:t>
            </a:r>
          </a:p>
          <a:p>
            <a:pPr eaLnBrk="1" hangingPunct="1">
              <a:lnSpc>
                <a:spcPct val="110000"/>
              </a:lnSpc>
              <a:buFontTx/>
              <a:buChar char="-"/>
            </a:pPr>
            <a:r>
              <a:rPr lang="en-US" sz="2800" b="1" dirty="0" smtClean="0">
                <a:solidFill>
                  <a:srgbClr val="4B5B47"/>
                </a:solidFill>
              </a:rPr>
              <a:t>Auscultation </a:t>
            </a:r>
            <a:r>
              <a:rPr lang="en-US" sz="2800" b="1" dirty="0" smtClean="0">
                <a:solidFill>
                  <a:schemeClr val="accent2"/>
                </a:solidFill>
              </a:rPr>
              <a:t>reveals loud breath sounds in the form of </a:t>
            </a:r>
            <a:r>
              <a:rPr lang="en-US" sz="2800" b="1" dirty="0" smtClean="0">
                <a:solidFill>
                  <a:schemeClr val="hlink"/>
                </a:solidFill>
              </a:rPr>
              <a:t>course crackle, grunting, wheezes</a:t>
            </a:r>
            <a:r>
              <a:rPr lang="en-US" sz="2800" b="1" dirty="0" smtClean="0">
                <a:solidFill>
                  <a:schemeClr val="accent2"/>
                </a:solidFill>
              </a:rPr>
              <a:t> throughout the lung region.</a:t>
            </a:r>
          </a:p>
        </p:txBody>
      </p:sp>
    </p:spTree>
    <p:extLst>
      <p:ext uri="{BB962C8B-B14F-4D97-AF65-F5344CB8AC3E}">
        <p14:creationId xmlns="" xmlns:p14="http://schemas.microsoft.com/office/powerpoint/2010/main" val="384159511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z="3200" b="1" dirty="0" smtClean="0">
                <a:solidFill>
                  <a:srgbClr val="8E143D"/>
                </a:solidFill>
              </a:rPr>
              <a:t>Bronchial Asthma</a:t>
            </a:r>
          </a:p>
        </p:txBody>
      </p:sp>
      <p:sp>
        <p:nvSpPr>
          <p:cNvPr id="96259" name="Rectangle 4"/>
          <p:cNvSpPr>
            <a:spLocks noGrp="1" noChangeArrowheads="1"/>
          </p:cNvSpPr>
          <p:nvPr>
            <p:ph type="body" sz="half" idx="2"/>
          </p:nvPr>
        </p:nvSpPr>
        <p:spPr/>
        <p:txBody>
          <a:bodyPr/>
          <a:lstStyle/>
          <a:p>
            <a:pPr eaLnBrk="1" hangingPunct="1"/>
            <a:r>
              <a:rPr lang="en-US" b="1" smtClean="0">
                <a:solidFill>
                  <a:schemeClr val="hlink"/>
                </a:solidFill>
              </a:rPr>
              <a:t>Barrel chest</a:t>
            </a:r>
          </a:p>
        </p:txBody>
      </p:sp>
      <p:sp>
        <p:nvSpPr>
          <p:cNvPr id="96260" name="AutoShape 6" descr="http://www.scielo.br/img/revistas/jbpneu/v32n5/e15f1.jpg"/>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pic>
        <p:nvPicPr>
          <p:cNvPr id="96261" name="Picture 9" descr="http://www.scielo.br/img/revistas/jbpneu/v32n5/e15f1.jpg"/>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457200" y="1674813"/>
            <a:ext cx="4038600" cy="4375150"/>
          </a:xfrm>
          <a:noFill/>
        </p:spPr>
      </p:pic>
    </p:spTree>
    <p:extLst>
      <p:ext uri="{BB962C8B-B14F-4D97-AF65-F5344CB8AC3E}">
        <p14:creationId xmlns="" xmlns:p14="http://schemas.microsoft.com/office/powerpoint/2010/main" val="189331454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sz="3200" b="1" smtClean="0">
                <a:solidFill>
                  <a:srgbClr val="8E143D"/>
                </a:solidFill>
              </a:rPr>
              <a:t>Bronchial Asthma</a:t>
            </a:r>
          </a:p>
        </p:txBody>
      </p:sp>
      <p:sp>
        <p:nvSpPr>
          <p:cNvPr id="97283" name="Rectangle 3"/>
          <p:cNvSpPr>
            <a:spLocks noGrp="1" noChangeArrowheads="1"/>
          </p:cNvSpPr>
          <p:nvPr>
            <p:ph type="body" idx="1"/>
          </p:nvPr>
        </p:nvSpPr>
        <p:spPr/>
        <p:txBody>
          <a:bodyPr/>
          <a:lstStyle/>
          <a:p>
            <a:pPr marL="609600" indent="-609600" eaLnBrk="1" hangingPunct="1">
              <a:lnSpc>
                <a:spcPct val="130000"/>
              </a:lnSpc>
            </a:pPr>
            <a:r>
              <a:rPr lang="en-US" b="1" smtClean="0">
                <a:solidFill>
                  <a:schemeClr val="hlink"/>
                </a:solidFill>
              </a:rPr>
              <a:t>Diagnostic evaluation:</a:t>
            </a:r>
          </a:p>
          <a:p>
            <a:pPr marL="609600" indent="-609600" eaLnBrk="1" hangingPunct="1">
              <a:lnSpc>
                <a:spcPct val="130000"/>
              </a:lnSpc>
              <a:buFontTx/>
              <a:buAutoNum type="arabicPeriod"/>
            </a:pPr>
            <a:r>
              <a:rPr lang="en-US" sz="2800" b="1" smtClean="0">
                <a:solidFill>
                  <a:srgbClr val="FF3399"/>
                </a:solidFill>
              </a:rPr>
              <a:t>Clinical manifestations, history, physical examination, &amp; Lab tests.</a:t>
            </a:r>
          </a:p>
          <a:p>
            <a:pPr marL="609600" indent="-609600" eaLnBrk="1" hangingPunct="1">
              <a:lnSpc>
                <a:spcPct val="130000"/>
              </a:lnSpc>
              <a:buFontTx/>
              <a:buAutoNum type="arabicPeriod"/>
            </a:pPr>
            <a:r>
              <a:rPr lang="en-US" sz="2800" b="1" smtClean="0">
                <a:solidFill>
                  <a:srgbClr val="4B5B47"/>
                </a:solidFill>
              </a:rPr>
              <a:t>Radiographic examination.</a:t>
            </a:r>
          </a:p>
          <a:p>
            <a:pPr marL="609600" indent="-609600" eaLnBrk="1" hangingPunct="1">
              <a:lnSpc>
                <a:spcPct val="130000"/>
              </a:lnSpc>
              <a:buFontTx/>
              <a:buAutoNum type="arabicPeriod"/>
            </a:pPr>
            <a:r>
              <a:rPr lang="en-US" sz="2800" b="1" smtClean="0">
                <a:solidFill>
                  <a:schemeClr val="accent2"/>
                </a:solidFill>
              </a:rPr>
              <a:t>Pulmonary function tests provide an objective method of evaluating the degree of lung disease. </a:t>
            </a:r>
          </a:p>
        </p:txBody>
      </p:sp>
    </p:spTree>
    <p:extLst>
      <p:ext uri="{BB962C8B-B14F-4D97-AF65-F5344CB8AC3E}">
        <p14:creationId xmlns="" xmlns:p14="http://schemas.microsoft.com/office/powerpoint/2010/main" val="185239785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z="3200" b="1" smtClean="0">
                <a:solidFill>
                  <a:srgbClr val="8E143D"/>
                </a:solidFill>
              </a:rPr>
              <a:t>Bronchial Asthma</a:t>
            </a:r>
          </a:p>
        </p:txBody>
      </p:sp>
      <p:sp>
        <p:nvSpPr>
          <p:cNvPr id="98307" name="Rectangle 3"/>
          <p:cNvSpPr>
            <a:spLocks noGrp="1" noChangeArrowheads="1"/>
          </p:cNvSpPr>
          <p:nvPr>
            <p:ph type="body" idx="1"/>
          </p:nvPr>
        </p:nvSpPr>
        <p:spPr>
          <a:xfrm>
            <a:off x="457200" y="1600200"/>
            <a:ext cx="8229600" cy="4800600"/>
          </a:xfrm>
        </p:spPr>
        <p:txBody>
          <a:bodyPr/>
          <a:lstStyle/>
          <a:p>
            <a:pPr marL="609600" indent="-609600" eaLnBrk="1" hangingPunct="1">
              <a:lnSpc>
                <a:spcPct val="130000"/>
              </a:lnSpc>
            </a:pPr>
            <a:r>
              <a:rPr lang="en-US" b="1" smtClean="0">
                <a:solidFill>
                  <a:schemeClr val="hlink"/>
                </a:solidFill>
              </a:rPr>
              <a:t>Therapeutic management:</a:t>
            </a:r>
          </a:p>
          <a:p>
            <a:pPr marL="609600" indent="-609600" eaLnBrk="1" hangingPunct="1">
              <a:lnSpc>
                <a:spcPct val="130000"/>
              </a:lnSpc>
              <a:buFontTx/>
              <a:buChar char="-"/>
            </a:pPr>
            <a:r>
              <a:rPr lang="en-US" sz="2800" b="1" smtClean="0">
                <a:solidFill>
                  <a:schemeClr val="accent2"/>
                </a:solidFill>
              </a:rPr>
              <a:t>Allergic control to prevent attacks.</a:t>
            </a:r>
          </a:p>
          <a:p>
            <a:pPr marL="609600" indent="-609600" eaLnBrk="1" hangingPunct="1">
              <a:lnSpc>
                <a:spcPct val="130000"/>
              </a:lnSpc>
              <a:buFontTx/>
              <a:buChar char="-"/>
            </a:pPr>
            <a:r>
              <a:rPr lang="en-US" b="1" smtClean="0">
                <a:solidFill>
                  <a:srgbClr val="FF3399"/>
                </a:solidFill>
              </a:rPr>
              <a:t>Drug therapy:</a:t>
            </a:r>
          </a:p>
          <a:p>
            <a:pPr marL="609600" indent="-609600" eaLnBrk="1" hangingPunct="1">
              <a:lnSpc>
                <a:spcPct val="130000"/>
              </a:lnSpc>
              <a:buFontTx/>
              <a:buNone/>
            </a:pPr>
            <a:r>
              <a:rPr lang="en-US" sz="2800" b="1" smtClean="0">
                <a:solidFill>
                  <a:srgbClr val="4B5B47"/>
                </a:solidFill>
              </a:rPr>
              <a:t>B- adrenergic, Theophyllin, &amp; corticosteroids preparations + chest physiotherapy (only in between attacks).</a:t>
            </a:r>
            <a:endParaRPr lang="en-US" smtClean="0"/>
          </a:p>
          <a:p>
            <a:pPr marL="609600" indent="-609600" eaLnBrk="1" hangingPunct="1">
              <a:buFontTx/>
              <a:buNone/>
            </a:pPr>
            <a:r>
              <a:rPr lang="en-US" smtClean="0"/>
              <a:t> </a:t>
            </a:r>
          </a:p>
        </p:txBody>
      </p:sp>
    </p:spTree>
    <p:extLst>
      <p:ext uri="{BB962C8B-B14F-4D97-AF65-F5344CB8AC3E}">
        <p14:creationId xmlns="" xmlns:p14="http://schemas.microsoft.com/office/powerpoint/2010/main" val="147236944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685800" y="4038600"/>
            <a:ext cx="7772400" cy="1143000"/>
          </a:xfrm>
          <a:prstGeom prst="rect">
            <a:avLst/>
          </a:prstGeom>
          <a:solidFill>
            <a:srgbClr val="FFFFFF"/>
          </a:solidFill>
          <a:ln w="9525">
            <a:solidFill>
              <a:schemeClr val="bg1"/>
            </a:solidFill>
            <a:miter lim="800000"/>
            <a:headEnd/>
            <a:tailEnd/>
          </a:ln>
        </p:spPr>
        <p:txBody>
          <a:bodyPr/>
          <a:lstStyle/>
          <a:p>
            <a:pPr algn="ctr" fontAlgn="base">
              <a:spcBef>
                <a:spcPct val="0"/>
              </a:spcBef>
              <a:spcAft>
                <a:spcPct val="0"/>
              </a:spcAft>
            </a:pPr>
            <a:r>
              <a:rPr lang="en-US" sz="4000" i="1" smtClean="0">
                <a:solidFill>
                  <a:srgbClr val="333399"/>
                </a:solidFill>
                <a:latin typeface="Tahoma" pitchFamily="34" charset="0"/>
                <a:cs typeface="Tahoma" pitchFamily="34" charset="0"/>
              </a:rPr>
              <a:t>Thank you</a:t>
            </a:r>
          </a:p>
        </p:txBody>
      </p:sp>
      <p:pic>
        <p:nvPicPr>
          <p:cNvPr id="22835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w="12700">
            <a:solidFill>
              <a:srgbClr val="00CCFF"/>
            </a:solidFill>
            <a:miter lim="800000"/>
            <a:headEnd type="none" w="sm" len="sm"/>
            <a:tailEnd type="none" w="sm" len="sm"/>
          </a:ln>
          <a:extLst>
            <a:ext uri="{909E8E84-426E-40DD-AFC4-6F175D3DCCD1}">
              <a14:hiddenFill xmlns="" xmlns:a14="http://schemas.microsoft.com/office/drawing/2010/main">
                <a:solidFill>
                  <a:srgbClr val="FFFFFF"/>
                </a:solidFill>
              </a14:hiddenFill>
            </a:ext>
          </a:extLst>
        </p:spPr>
      </p:pic>
      <p:sp>
        <p:nvSpPr>
          <p:cNvPr id="99332" name="WordArt 4"/>
          <p:cNvSpPr>
            <a:spLocks noChangeArrowheads="1" noChangeShapeType="1" noTextEdit="1"/>
          </p:cNvSpPr>
          <p:nvPr/>
        </p:nvSpPr>
        <p:spPr bwMode="auto">
          <a:xfrm>
            <a:off x="1905000" y="990600"/>
            <a:ext cx="5105400" cy="1524000"/>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en-US" sz="3600" b="1" kern="10" spc="-360" smtClean="0">
                <a:ln w="12700">
                  <a:solidFill>
                    <a:srgbClr val="000099"/>
                  </a:solidFill>
                  <a:round/>
                  <a:headEnd/>
                  <a:tailEnd/>
                </a:ln>
                <a:solidFill>
                  <a:srgbClr val="33CCFF"/>
                </a:solidFill>
                <a:effectLst>
                  <a:outerShdw dist="125724" dir="18900000" algn="ctr" rotWithShape="0">
                    <a:srgbClr val="000099"/>
                  </a:outerShdw>
                </a:effectLst>
                <a:latin typeface="Impact"/>
                <a:cs typeface="Tahoma" pitchFamily="34" charset="0"/>
              </a:rPr>
              <a:t>THANK YOU</a:t>
            </a:r>
          </a:p>
        </p:txBody>
      </p:sp>
    </p:spTree>
    <p:extLst>
      <p:ext uri="{BB962C8B-B14F-4D97-AF65-F5344CB8AC3E}">
        <p14:creationId xmlns="" xmlns:p14="http://schemas.microsoft.com/office/powerpoint/2010/main" val="2273150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8355"/>
                                        </p:tgtEl>
                                        <p:attrNameLst>
                                          <p:attrName>style.visibility</p:attrName>
                                        </p:attrNameLst>
                                      </p:cBhvr>
                                      <p:to>
                                        <p:strVal val="visible"/>
                                      </p:to>
                                    </p:set>
                                    <p:anim calcmode="lin" valueType="num">
                                      <p:cBhvr additive="base">
                                        <p:cTn id="7" dur="500" fill="hold"/>
                                        <p:tgtEl>
                                          <p:spTgt spid="228355"/>
                                        </p:tgtEl>
                                        <p:attrNameLst>
                                          <p:attrName>ppt_x</p:attrName>
                                        </p:attrNameLst>
                                      </p:cBhvr>
                                      <p:tavLst>
                                        <p:tav tm="0">
                                          <p:val>
                                            <p:strVal val="0-#ppt_w/2"/>
                                          </p:val>
                                        </p:tav>
                                        <p:tav tm="100000">
                                          <p:val>
                                            <p:strVal val="#ppt_x"/>
                                          </p:val>
                                        </p:tav>
                                      </p:tavLst>
                                    </p:anim>
                                    <p:anim calcmode="lin" valueType="num">
                                      <p:cBhvr additive="base">
                                        <p:cTn id="8" dur="500" fill="hold"/>
                                        <p:tgtEl>
                                          <p:spTgt spid="228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b="0" i="0" u="none" strike="noStrike" baseline="0" dirty="0" smtClean="0">
                <a:latin typeface="Berkeley-Medium"/>
              </a:rPr>
              <a:t>unilateral cases, the neonate may be</a:t>
            </a:r>
          </a:p>
          <a:p>
            <a:pPr marL="82550" indent="0">
              <a:buNone/>
            </a:pPr>
            <a:r>
              <a:rPr lang="en-US" b="0" i="0" u="none" strike="noStrike" baseline="0" dirty="0" smtClean="0">
                <a:latin typeface="Berkeley-Medium"/>
              </a:rPr>
              <a:t>asymptomatic until signs of respiratory infection</a:t>
            </a:r>
            <a:r>
              <a:rPr lang="en-US" b="0" i="0" u="none" strike="noStrike" dirty="0" smtClean="0">
                <a:latin typeface="Berkeley-Medium"/>
              </a:rPr>
              <a:t> </a:t>
            </a:r>
            <a:r>
              <a:rPr lang="en-US" b="0" i="0" u="none" strike="noStrike" baseline="0" dirty="0" smtClean="0">
                <a:latin typeface="Berkeley-Medium"/>
              </a:rPr>
              <a:t>with bilateral cases</a:t>
            </a:r>
            <a:r>
              <a:rPr lang="en-US" b="0" i="0" u="none" strike="noStrike" dirty="0" smtClean="0">
                <a:latin typeface="Berkeley-Medium"/>
              </a:rPr>
              <a:t> develop cyanosis </a:t>
            </a:r>
          </a:p>
          <a:p>
            <a:r>
              <a:rPr lang="en-US" b="0" i="0" u="none" strike="noStrike" baseline="0" dirty="0" smtClean="0">
                <a:latin typeface="Berkeley-Medium"/>
              </a:rPr>
              <a:t>Newborn</a:t>
            </a:r>
            <a:r>
              <a:rPr lang="en-US" b="0" i="0" u="none" strike="noStrike" dirty="0" smtClean="0">
                <a:latin typeface="Berkeley-Medium"/>
              </a:rPr>
              <a:t> </a:t>
            </a:r>
            <a:r>
              <a:rPr lang="en-US" b="0" i="0" u="none" strike="noStrike" baseline="0" dirty="0" smtClean="0">
                <a:latin typeface="Berkeley-Medium"/>
              </a:rPr>
              <a:t>who is pink in color when crying, yet turns bluish when</a:t>
            </a:r>
            <a:r>
              <a:rPr lang="en-US" b="0" i="0" u="none" strike="noStrike" dirty="0" smtClean="0">
                <a:latin typeface="Berkeley-Medium"/>
              </a:rPr>
              <a:t> </a:t>
            </a:r>
            <a:r>
              <a:rPr lang="en-US" b="0" i="0" u="none" strike="noStrike" baseline="0" dirty="0" smtClean="0">
                <a:latin typeface="Berkeley-Medium"/>
              </a:rPr>
              <a:t>quiet</a:t>
            </a:r>
          </a:p>
          <a:p>
            <a:r>
              <a:rPr lang="en-US" b="0" i="0" u="none" strike="noStrike" baseline="0" dirty="0" smtClean="0">
                <a:latin typeface="Berkeley-Medium"/>
              </a:rPr>
              <a:t>choke or regurgitate</a:t>
            </a:r>
          </a:p>
          <a:p>
            <a:r>
              <a:rPr lang="en-US" dirty="0" smtClean="0">
                <a:latin typeface="Berkeley-Medium"/>
              </a:rPr>
              <a:t>Slow weight gain </a:t>
            </a:r>
            <a:endParaRPr lang="en-US" dirty="0"/>
          </a:p>
        </p:txBody>
      </p:sp>
    </p:spTree>
    <p:extLst>
      <p:ext uri="{BB962C8B-B14F-4D97-AF65-F5344CB8AC3E}">
        <p14:creationId xmlns="" xmlns:p14="http://schemas.microsoft.com/office/powerpoint/2010/main" val="4266303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003DFF"/>
                </a:solidFill>
                <a:latin typeface="Frutiger-BoldItalic"/>
              </a:rPr>
              <a:t>Diagnosis</a:t>
            </a:r>
            <a:endParaRPr lang="en-US" dirty="0"/>
          </a:p>
        </p:txBody>
      </p:sp>
      <p:sp>
        <p:nvSpPr>
          <p:cNvPr id="3" name="عنصر نائب للمحتوى 2"/>
          <p:cNvSpPr>
            <a:spLocks noGrp="1"/>
          </p:cNvSpPr>
          <p:nvPr>
            <p:ph idx="1"/>
          </p:nvPr>
        </p:nvSpPr>
        <p:spPr/>
        <p:txBody>
          <a:bodyPr/>
          <a:lstStyle/>
          <a:p>
            <a:r>
              <a:rPr lang="en-US" dirty="0" smtClean="0">
                <a:latin typeface="Berkeley-Medium"/>
              </a:rPr>
              <a:t>Inability to </a:t>
            </a:r>
            <a:r>
              <a:rPr lang="en-US" dirty="0">
                <a:latin typeface="Berkeley-Medium"/>
              </a:rPr>
              <a:t>pass a </a:t>
            </a:r>
            <a:r>
              <a:rPr lang="en-US" dirty="0" smtClean="0">
                <a:latin typeface="Berkeley-Medium"/>
              </a:rPr>
              <a:t>firm </a:t>
            </a:r>
            <a:r>
              <a:rPr lang="en-US" dirty="0">
                <a:latin typeface="Berkeley-Medium"/>
              </a:rPr>
              <a:t>catheter through each nostril 3–4 cm </a:t>
            </a:r>
            <a:r>
              <a:rPr lang="en-US" dirty="0" smtClean="0">
                <a:latin typeface="Berkeley-Medium"/>
              </a:rPr>
              <a:t>into the </a:t>
            </a:r>
            <a:r>
              <a:rPr lang="en-US" dirty="0" err="1">
                <a:latin typeface="Berkeley-Medium"/>
              </a:rPr>
              <a:t>nasopharynx</a:t>
            </a:r>
            <a:r>
              <a:rPr lang="en-US" dirty="0" smtClean="0">
                <a:latin typeface="Berkeley-Medium"/>
              </a:rPr>
              <a:t>.</a:t>
            </a:r>
          </a:p>
          <a:p>
            <a:r>
              <a:rPr lang="en-US" dirty="0" smtClean="0">
                <a:latin typeface="Berkeley-Medium"/>
              </a:rPr>
              <a:t>Computerized tomography </a:t>
            </a:r>
            <a:r>
              <a:rPr lang="en-US" dirty="0">
                <a:latin typeface="Berkeley-Medium"/>
              </a:rPr>
              <a:t>(CT) </a:t>
            </a:r>
            <a:r>
              <a:rPr lang="en-US" dirty="0" smtClean="0">
                <a:latin typeface="Berkeley-Medium"/>
              </a:rPr>
              <a:t>scan       </a:t>
            </a:r>
            <a:r>
              <a:rPr lang="en-US" dirty="0">
                <a:latin typeface="Berkeley-Medium"/>
              </a:rPr>
              <a:t>narrowing of the posterior side of the </a:t>
            </a:r>
            <a:r>
              <a:rPr lang="en-US" dirty="0" smtClean="0">
                <a:latin typeface="Berkeley-Medium"/>
              </a:rPr>
              <a:t>nose</a:t>
            </a:r>
          </a:p>
          <a:p>
            <a:endParaRPr lang="en-U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66800" y="3733800"/>
            <a:ext cx="792163" cy="128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37299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003DFF"/>
                </a:solidFill>
                <a:latin typeface="Frutiger-BoldItalic"/>
              </a:rPr>
              <a:t>Nursing Care</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a:latin typeface="Berkeley-Medium"/>
              </a:rPr>
              <a:t>inserting an oral </a:t>
            </a:r>
            <a:r>
              <a:rPr lang="en-US" dirty="0" smtClean="0">
                <a:latin typeface="Berkeley-Medium"/>
              </a:rPr>
              <a:t>airway</a:t>
            </a:r>
          </a:p>
          <a:p>
            <a:r>
              <a:rPr lang="en-US" dirty="0">
                <a:latin typeface="Berkeley-Medium"/>
              </a:rPr>
              <a:t>starting gavage feeding </a:t>
            </a:r>
            <a:r>
              <a:rPr lang="en-US" dirty="0" smtClean="0">
                <a:latin typeface="Berkeley-Medium"/>
              </a:rPr>
              <a:t>to prevent </a:t>
            </a:r>
            <a:r>
              <a:rPr lang="en-US" dirty="0">
                <a:latin typeface="Berkeley-Medium"/>
              </a:rPr>
              <a:t>aspiration and </a:t>
            </a:r>
            <a:r>
              <a:rPr lang="en-US" dirty="0" smtClean="0">
                <a:latin typeface="Berkeley-Medium"/>
              </a:rPr>
              <a:t>malnutrition</a:t>
            </a:r>
          </a:p>
          <a:p>
            <a:r>
              <a:rPr lang="en-US" dirty="0">
                <a:latin typeface="Berkeley-Medium"/>
              </a:rPr>
              <a:t>teach the </a:t>
            </a:r>
            <a:r>
              <a:rPr lang="en-US" dirty="0" smtClean="0">
                <a:latin typeface="Berkeley-Medium"/>
              </a:rPr>
              <a:t>parents to </a:t>
            </a:r>
            <a:r>
              <a:rPr lang="en-US" dirty="0">
                <a:latin typeface="Berkeley-Medium"/>
              </a:rPr>
              <a:t>keep the child’s nostrils clean by </a:t>
            </a:r>
            <a:r>
              <a:rPr lang="en-US" dirty="0" smtClean="0">
                <a:latin typeface="Berkeley-Medium"/>
              </a:rPr>
              <a:t>gently cleansing</a:t>
            </a:r>
          </a:p>
          <a:p>
            <a:r>
              <a:rPr lang="en-US" dirty="0">
                <a:latin typeface="Berkeley-Medium"/>
              </a:rPr>
              <a:t>child may have </a:t>
            </a:r>
            <a:r>
              <a:rPr lang="en-US" dirty="0" smtClean="0">
                <a:latin typeface="Berkeley-Medium"/>
              </a:rPr>
              <a:t>difficulty </a:t>
            </a:r>
            <a:r>
              <a:rPr lang="en-US" dirty="0">
                <a:latin typeface="Berkeley-Medium"/>
              </a:rPr>
              <a:t>with feeding, aspiration </a:t>
            </a:r>
            <a:r>
              <a:rPr lang="en-US" dirty="0" smtClean="0">
                <a:latin typeface="Berkeley-Medium"/>
              </a:rPr>
              <a:t>precautions must </a:t>
            </a:r>
            <a:r>
              <a:rPr lang="en-US" dirty="0">
                <a:latin typeface="Berkeley-Medium"/>
              </a:rPr>
              <a:t>be </a:t>
            </a:r>
            <a:r>
              <a:rPr lang="en-US" dirty="0" smtClean="0">
                <a:latin typeface="Berkeley-Medium"/>
              </a:rPr>
              <a:t>observed</a:t>
            </a:r>
          </a:p>
          <a:p>
            <a:r>
              <a:rPr lang="en-US" dirty="0">
                <a:latin typeface="Berkeley-Medium"/>
              </a:rPr>
              <a:t>The baby is fed in a semi-upright</a:t>
            </a:r>
          </a:p>
          <a:p>
            <a:pPr marL="82550" indent="0">
              <a:buNone/>
            </a:pPr>
            <a:r>
              <a:rPr lang="en-US" dirty="0">
                <a:latin typeface="Berkeley-Medium"/>
              </a:rPr>
              <a:t>position with periods of rest to facilitate breathing</a:t>
            </a:r>
            <a:endParaRPr lang="en-US" dirty="0" smtClean="0">
              <a:latin typeface="Berkeley-Medium"/>
            </a:endParaRPr>
          </a:p>
        </p:txBody>
      </p:sp>
    </p:spTree>
    <p:extLst>
      <p:ext uri="{BB962C8B-B14F-4D97-AF65-F5344CB8AC3E}">
        <p14:creationId xmlns="" xmlns:p14="http://schemas.microsoft.com/office/powerpoint/2010/main" val="3659985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a:latin typeface="Berkeley-Medium"/>
              </a:rPr>
              <a:t>nurse must also </a:t>
            </a:r>
            <a:r>
              <a:rPr lang="en-US" dirty="0" smtClean="0">
                <a:latin typeface="Berkeley-Medium"/>
              </a:rPr>
              <a:t>communicate to </a:t>
            </a:r>
            <a:r>
              <a:rPr lang="en-US" dirty="0">
                <a:latin typeface="Berkeley-Medium"/>
              </a:rPr>
              <a:t>parents to keep the child away from </a:t>
            </a:r>
            <a:r>
              <a:rPr lang="en-US" dirty="0" smtClean="0">
                <a:latin typeface="Berkeley-Medium"/>
              </a:rPr>
              <a:t>densely populated </a:t>
            </a:r>
            <a:r>
              <a:rPr lang="en-US" dirty="0">
                <a:latin typeface="Berkeley-Medium"/>
              </a:rPr>
              <a:t>public </a:t>
            </a:r>
            <a:r>
              <a:rPr lang="en-US" dirty="0" smtClean="0">
                <a:latin typeface="Berkeley-Medium"/>
              </a:rPr>
              <a:t>places</a:t>
            </a:r>
          </a:p>
          <a:p>
            <a:r>
              <a:rPr lang="en-US" dirty="0">
                <a:latin typeface="Berkeley-Medium"/>
              </a:rPr>
              <a:t>encourage the parents to opt </a:t>
            </a:r>
            <a:r>
              <a:rPr lang="en-US" dirty="0" smtClean="0">
                <a:latin typeface="Berkeley-Medium"/>
              </a:rPr>
              <a:t>for early </a:t>
            </a:r>
            <a:r>
              <a:rPr lang="en-US" dirty="0">
                <a:latin typeface="Berkeley-Medium"/>
              </a:rPr>
              <a:t>treatment, especially if the condition is bilateral.</a:t>
            </a:r>
            <a:endParaRPr lang="en-US" dirty="0"/>
          </a:p>
        </p:txBody>
      </p:sp>
    </p:spTree>
    <p:extLst>
      <p:ext uri="{BB962C8B-B14F-4D97-AF65-F5344CB8AC3E}">
        <p14:creationId xmlns="" xmlns:p14="http://schemas.microsoft.com/office/powerpoint/2010/main" val="1474927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5AB3FF"/>
                </a:solidFill>
                <a:latin typeface="Frutiger-Bold"/>
              </a:rPr>
              <a:t>CONGENITAL DIAPHRAGMATIC HERNIA</a:t>
            </a:r>
            <a:endParaRPr lang="en-US" dirty="0"/>
          </a:p>
        </p:txBody>
      </p:sp>
      <p:pic>
        <p:nvPicPr>
          <p:cNvPr id="1026" name="Picture 2" descr="C:\Users\amira\Pictures\images.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52400" y="1295400"/>
            <a:ext cx="3733800" cy="42672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مستطيل 3"/>
          <p:cNvSpPr/>
          <p:nvPr/>
        </p:nvSpPr>
        <p:spPr>
          <a:xfrm>
            <a:off x="3962400" y="2690336"/>
            <a:ext cx="5181600" cy="4247317"/>
          </a:xfrm>
          <a:prstGeom prst="rect">
            <a:avLst/>
          </a:prstGeom>
        </p:spPr>
        <p:txBody>
          <a:bodyPr wrap="square">
            <a:spAutoFit/>
          </a:bodyPr>
          <a:lstStyle/>
          <a:p>
            <a:pPr algn="just"/>
            <a:r>
              <a:rPr lang="en-US" dirty="0">
                <a:latin typeface="Berkeley-Medium"/>
              </a:rPr>
              <a:t>pulmonary hypoplasia associated with a decrease in </a:t>
            </a:r>
            <a:r>
              <a:rPr lang="en-US" dirty="0" smtClean="0">
                <a:latin typeface="Berkeley-Medium"/>
              </a:rPr>
              <a:t>cross sectional area </a:t>
            </a:r>
            <a:r>
              <a:rPr lang="en-US" dirty="0">
                <a:latin typeface="Berkeley-Medium"/>
              </a:rPr>
              <a:t>of the pulmonary vasculature and dysfunction</a:t>
            </a:r>
          </a:p>
          <a:p>
            <a:pPr algn="just"/>
            <a:r>
              <a:rPr lang="en-US" dirty="0">
                <a:latin typeface="Berkeley-Medium"/>
              </a:rPr>
              <a:t>of the surfactant </a:t>
            </a:r>
            <a:r>
              <a:rPr lang="en-US" dirty="0" smtClean="0">
                <a:latin typeface="Berkeley-Medium"/>
              </a:rPr>
              <a:t>system</a:t>
            </a:r>
          </a:p>
          <a:p>
            <a:pPr algn="just"/>
            <a:endParaRPr lang="en-US" dirty="0">
              <a:latin typeface="Berkeley-Medium"/>
            </a:endParaRPr>
          </a:p>
          <a:p>
            <a:pPr algn="just"/>
            <a:r>
              <a:rPr lang="en-US" b="1" i="1" dirty="0">
                <a:solidFill>
                  <a:srgbClr val="003DFF"/>
                </a:solidFill>
                <a:latin typeface="Frutiger-BoldItalic"/>
              </a:rPr>
              <a:t>Signs and </a:t>
            </a:r>
            <a:r>
              <a:rPr lang="en-US" b="1" i="1" dirty="0" smtClean="0">
                <a:solidFill>
                  <a:srgbClr val="003DFF"/>
                </a:solidFill>
                <a:latin typeface="Frutiger-BoldItalic"/>
              </a:rPr>
              <a:t>Symptoms: </a:t>
            </a:r>
            <a:r>
              <a:rPr lang="en-US" dirty="0">
                <a:latin typeface="Berkeley-Medium"/>
              </a:rPr>
              <a:t>Newborns with CDH usually have severe respiratory </a:t>
            </a:r>
            <a:r>
              <a:rPr lang="en-US" dirty="0" smtClean="0">
                <a:latin typeface="Berkeley-Medium"/>
              </a:rPr>
              <a:t>distress.</a:t>
            </a:r>
          </a:p>
          <a:p>
            <a:pPr algn="just"/>
            <a:endParaRPr lang="en-US" dirty="0">
              <a:latin typeface="Berkeley-Medium"/>
            </a:endParaRPr>
          </a:p>
          <a:p>
            <a:r>
              <a:rPr lang="en-US" b="1" i="1" dirty="0" smtClean="0">
                <a:solidFill>
                  <a:srgbClr val="003DFF"/>
                </a:solidFill>
                <a:latin typeface="Frutiger-BoldItalic"/>
              </a:rPr>
              <a:t>Diagnosis: -- </a:t>
            </a:r>
            <a:r>
              <a:rPr lang="en-US" dirty="0">
                <a:latin typeface="Berkeley-Medium"/>
              </a:rPr>
              <a:t>prenatal </a:t>
            </a:r>
            <a:r>
              <a:rPr lang="en-US" dirty="0" smtClean="0">
                <a:latin typeface="Berkeley-Medium"/>
              </a:rPr>
              <a:t>period through ultrasonography</a:t>
            </a:r>
          </a:p>
          <a:p>
            <a:r>
              <a:rPr lang="en-US" dirty="0" smtClean="0">
                <a:latin typeface="Berkeley-Medium"/>
              </a:rPr>
              <a:t>--- </a:t>
            </a:r>
            <a:r>
              <a:rPr lang="en-US" dirty="0">
                <a:latin typeface="Berkeley-Medium"/>
              </a:rPr>
              <a:t>chest x-ray </a:t>
            </a:r>
            <a:r>
              <a:rPr lang="en-US" dirty="0" smtClean="0">
                <a:latin typeface="Berkeley-Medium"/>
              </a:rPr>
              <a:t>exam</a:t>
            </a:r>
          </a:p>
          <a:p>
            <a:endParaRPr lang="en-US" dirty="0">
              <a:latin typeface="Berkeley-Medium"/>
            </a:endParaRPr>
          </a:p>
          <a:p>
            <a:endParaRPr lang="en-US" dirty="0" smtClean="0">
              <a:latin typeface="Berkeley-Medium"/>
            </a:endParaRPr>
          </a:p>
          <a:p>
            <a:endParaRPr lang="en-US" dirty="0">
              <a:latin typeface="Berkeley-Medium"/>
            </a:endParaRPr>
          </a:p>
          <a:p>
            <a:endParaRPr lang="en-US" dirty="0"/>
          </a:p>
        </p:txBody>
      </p:sp>
    </p:spTree>
    <p:extLst>
      <p:ext uri="{BB962C8B-B14F-4D97-AF65-F5344CB8AC3E}">
        <p14:creationId xmlns="" xmlns:p14="http://schemas.microsoft.com/office/powerpoint/2010/main" val="172412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t>
            </a:r>
            <a:endParaRPr lang="en-US" dirty="0"/>
          </a:p>
        </p:txBody>
      </p:sp>
      <p:sp>
        <p:nvSpPr>
          <p:cNvPr id="3" name="عنصر نائب للمحتوى 2"/>
          <p:cNvSpPr>
            <a:spLocks noGrp="1"/>
          </p:cNvSpPr>
          <p:nvPr>
            <p:ph idx="1"/>
          </p:nvPr>
        </p:nvSpPr>
        <p:spPr/>
        <p:txBody>
          <a:bodyPr/>
          <a:lstStyle/>
          <a:p>
            <a:r>
              <a:rPr lang="en-US" dirty="0" smtClean="0">
                <a:latin typeface="Berkeley-Medium"/>
              </a:rPr>
              <a:t>Immediate </a:t>
            </a:r>
            <a:r>
              <a:rPr lang="en-US" dirty="0">
                <a:latin typeface="Berkeley-Medium"/>
              </a:rPr>
              <a:t>medical management is aimed </a:t>
            </a:r>
            <a:r>
              <a:rPr lang="en-US" dirty="0" smtClean="0">
                <a:latin typeface="Berkeley-Medium"/>
              </a:rPr>
              <a:t>at</a:t>
            </a:r>
          </a:p>
          <a:p>
            <a:pPr marL="82550" indent="0">
              <a:buNone/>
            </a:pPr>
            <a:r>
              <a:rPr lang="en-US" dirty="0" smtClean="0">
                <a:latin typeface="Berkeley-Medium"/>
              </a:rPr>
              <a:t>-stabilizing the </a:t>
            </a:r>
            <a:r>
              <a:rPr lang="en-US" dirty="0">
                <a:latin typeface="Berkeley-Medium"/>
              </a:rPr>
              <a:t>patient, </a:t>
            </a:r>
            <a:r>
              <a:rPr lang="en-US" dirty="0" smtClean="0">
                <a:latin typeface="Berkeley-Medium"/>
              </a:rPr>
              <a:t>optimizing oxygenation</a:t>
            </a:r>
            <a:r>
              <a:rPr lang="en-US" dirty="0">
                <a:latin typeface="Berkeley-Medium"/>
              </a:rPr>
              <a:t>, and </a:t>
            </a:r>
            <a:r>
              <a:rPr lang="en-US" dirty="0" smtClean="0">
                <a:latin typeface="Berkeley-Medium"/>
              </a:rPr>
              <a:t>preventing further trauma</a:t>
            </a:r>
          </a:p>
          <a:p>
            <a:r>
              <a:rPr lang="en-US" dirty="0" smtClean="0">
                <a:latin typeface="Berkeley-Medium"/>
              </a:rPr>
              <a:t>- </a:t>
            </a:r>
            <a:r>
              <a:rPr lang="en-US" dirty="0">
                <a:latin typeface="Berkeley-Medium"/>
              </a:rPr>
              <a:t>endotracheal </a:t>
            </a:r>
            <a:r>
              <a:rPr lang="en-US" dirty="0" smtClean="0">
                <a:latin typeface="Berkeley-Medium"/>
              </a:rPr>
              <a:t>intubation</a:t>
            </a:r>
          </a:p>
          <a:p>
            <a:r>
              <a:rPr lang="en-US" dirty="0">
                <a:latin typeface="Berkeley-Medium"/>
              </a:rPr>
              <a:t>surgical approach </a:t>
            </a:r>
            <a:r>
              <a:rPr lang="en-US" dirty="0" smtClean="0">
                <a:latin typeface="Berkeley-Medium"/>
              </a:rPr>
              <a:t>after stabilization</a:t>
            </a:r>
            <a:endParaRPr lang="en-US" dirty="0"/>
          </a:p>
        </p:txBody>
      </p:sp>
    </p:spTree>
    <p:extLst>
      <p:ext uri="{BB962C8B-B14F-4D97-AF65-F5344CB8AC3E}">
        <p14:creationId xmlns="" xmlns:p14="http://schemas.microsoft.com/office/powerpoint/2010/main" val="2713210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Berkeley-Medium"/>
              </a:rPr>
              <a:t>Nursing care</a:t>
            </a:r>
            <a:endParaRPr lang="en-US" dirty="0"/>
          </a:p>
        </p:txBody>
      </p:sp>
      <p:sp>
        <p:nvSpPr>
          <p:cNvPr id="3" name="عنصر نائب للمحتوى 2"/>
          <p:cNvSpPr>
            <a:spLocks noGrp="1"/>
          </p:cNvSpPr>
          <p:nvPr>
            <p:ph idx="1"/>
          </p:nvPr>
        </p:nvSpPr>
        <p:spPr/>
        <p:txBody>
          <a:bodyPr/>
          <a:lstStyle/>
          <a:p>
            <a:r>
              <a:rPr lang="en-US" dirty="0">
                <a:latin typeface="Berkeley-Medium"/>
              </a:rPr>
              <a:t>cautious </a:t>
            </a:r>
            <a:r>
              <a:rPr lang="en-US" dirty="0" smtClean="0">
                <a:latin typeface="Berkeley-Medium"/>
              </a:rPr>
              <a:t>monitoring of </a:t>
            </a:r>
            <a:r>
              <a:rPr lang="en-US" dirty="0">
                <a:latin typeface="Berkeley-Medium"/>
              </a:rPr>
              <a:t>oxygenation, blood </a:t>
            </a:r>
            <a:r>
              <a:rPr lang="en-US" dirty="0" smtClean="0">
                <a:latin typeface="Berkeley-Medium"/>
              </a:rPr>
              <a:t>pressure</a:t>
            </a:r>
          </a:p>
          <a:p>
            <a:r>
              <a:rPr lang="en-US" dirty="0" smtClean="0">
                <a:latin typeface="Berkeley-Medium"/>
              </a:rPr>
              <a:t>Maintaining the </a:t>
            </a:r>
            <a:r>
              <a:rPr lang="en-US" dirty="0">
                <a:latin typeface="Berkeley-Medium"/>
              </a:rPr>
              <a:t>principle of minimal </a:t>
            </a:r>
            <a:r>
              <a:rPr lang="en-US" dirty="0" smtClean="0">
                <a:latin typeface="Berkeley-Medium"/>
              </a:rPr>
              <a:t>handling</a:t>
            </a:r>
          </a:p>
          <a:p>
            <a:r>
              <a:rPr lang="en-US" dirty="0">
                <a:latin typeface="Berkeley-Medium"/>
              </a:rPr>
              <a:t>Before </a:t>
            </a:r>
            <a:r>
              <a:rPr lang="en-US" dirty="0" smtClean="0">
                <a:latin typeface="Berkeley-Medium"/>
              </a:rPr>
              <a:t>surgery</a:t>
            </a:r>
          </a:p>
          <a:p>
            <a:pPr marL="0" indent="0">
              <a:buNone/>
            </a:pPr>
            <a:r>
              <a:rPr lang="en-US" dirty="0" smtClean="0">
                <a:latin typeface="Berkeley-Medium"/>
              </a:rPr>
              <a:t>- Continuous </a:t>
            </a:r>
            <a:r>
              <a:rPr lang="en-US" dirty="0">
                <a:latin typeface="Berkeley-Medium"/>
              </a:rPr>
              <a:t>pulse </a:t>
            </a:r>
            <a:r>
              <a:rPr lang="en-US" dirty="0" err="1">
                <a:latin typeface="Berkeley-Medium"/>
              </a:rPr>
              <a:t>oxymetry</a:t>
            </a:r>
            <a:r>
              <a:rPr lang="en-US" dirty="0">
                <a:latin typeface="Berkeley-Medium"/>
              </a:rPr>
              <a:t> is </a:t>
            </a:r>
            <a:r>
              <a:rPr lang="en-US" dirty="0" smtClean="0">
                <a:latin typeface="Berkeley-Medium"/>
              </a:rPr>
              <a:t>essential</a:t>
            </a:r>
          </a:p>
          <a:p>
            <a:pPr marL="0" indent="0">
              <a:buNone/>
            </a:pPr>
            <a:r>
              <a:rPr lang="en-US" dirty="0" smtClean="0">
                <a:latin typeface="Berkeley-Medium"/>
              </a:rPr>
              <a:t>- or gastric </a:t>
            </a:r>
            <a:r>
              <a:rPr lang="en-US" dirty="0">
                <a:latin typeface="Berkeley-Medium"/>
              </a:rPr>
              <a:t>or </a:t>
            </a:r>
            <a:r>
              <a:rPr lang="en-US" dirty="0" smtClean="0">
                <a:latin typeface="Berkeley-Medium"/>
              </a:rPr>
              <a:t>nasogastric suctioning </a:t>
            </a:r>
            <a:r>
              <a:rPr lang="en-US" dirty="0">
                <a:latin typeface="Berkeley-Medium"/>
              </a:rPr>
              <a:t>(</a:t>
            </a:r>
            <a:r>
              <a:rPr lang="en-US" dirty="0" smtClean="0">
                <a:latin typeface="Berkeley-Medium"/>
              </a:rPr>
              <a:t>to prevent </a:t>
            </a:r>
            <a:r>
              <a:rPr lang="en-US" dirty="0">
                <a:latin typeface="Berkeley-Medium"/>
              </a:rPr>
              <a:t>abdominal distention</a:t>
            </a:r>
            <a:endParaRPr lang="en-US" dirty="0"/>
          </a:p>
        </p:txBody>
      </p:sp>
    </p:spTree>
    <p:extLst>
      <p:ext uri="{BB962C8B-B14F-4D97-AF65-F5344CB8AC3E}">
        <p14:creationId xmlns="" xmlns:p14="http://schemas.microsoft.com/office/powerpoint/2010/main" val="2336667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r>
              <a:rPr lang="en-US" dirty="0">
                <a:latin typeface="Berkeley-Medium"/>
              </a:rPr>
              <a:t>child is turned on </a:t>
            </a:r>
            <a:r>
              <a:rPr lang="en-US" dirty="0" smtClean="0">
                <a:latin typeface="Berkeley-Medium"/>
              </a:rPr>
              <a:t>the affected </a:t>
            </a:r>
            <a:r>
              <a:rPr lang="en-US" dirty="0">
                <a:latin typeface="Berkeley-Medium"/>
              </a:rPr>
              <a:t>side so that the unaffected lung may expand </a:t>
            </a:r>
            <a:r>
              <a:rPr lang="en-US" dirty="0" smtClean="0">
                <a:latin typeface="Berkeley-Medium"/>
              </a:rPr>
              <a:t>to the fullest</a:t>
            </a:r>
          </a:p>
          <a:p>
            <a:pPr marL="0" indent="0">
              <a:buNone/>
            </a:pPr>
            <a:r>
              <a:rPr lang="en-US" dirty="0" smtClean="0">
                <a:solidFill>
                  <a:srgbClr val="00B050"/>
                </a:solidFill>
                <a:latin typeface="Berkeley-Medium"/>
              </a:rPr>
              <a:t>Postoperatively </a:t>
            </a:r>
          </a:p>
          <a:p>
            <a:pPr algn="just"/>
            <a:r>
              <a:rPr lang="en-US" dirty="0" smtClean="0">
                <a:solidFill>
                  <a:srgbClr val="00B050"/>
                </a:solidFill>
                <a:latin typeface="Berkeley-Medium"/>
              </a:rPr>
              <a:t>- </a:t>
            </a:r>
            <a:r>
              <a:rPr lang="en-US" dirty="0">
                <a:latin typeface="Berkeley-Medium"/>
              </a:rPr>
              <a:t>The nurse must perform vigilant </a:t>
            </a:r>
            <a:r>
              <a:rPr lang="en-US" dirty="0" smtClean="0">
                <a:latin typeface="Berkeley-Medium"/>
              </a:rPr>
              <a:t>assessments on </a:t>
            </a:r>
            <a:r>
              <a:rPr lang="en-US" dirty="0">
                <a:latin typeface="Berkeley-Medium"/>
              </a:rPr>
              <a:t>all body systems to any detect complications </a:t>
            </a:r>
            <a:r>
              <a:rPr lang="en-US" dirty="0" smtClean="0">
                <a:latin typeface="Berkeley-Medium"/>
              </a:rPr>
              <a:t>or new problems</a:t>
            </a:r>
          </a:p>
          <a:p>
            <a:r>
              <a:rPr lang="en-US" dirty="0" smtClean="0">
                <a:latin typeface="Berkeley-Medium"/>
              </a:rPr>
              <a:t>Gavage feeding </a:t>
            </a:r>
            <a:r>
              <a:rPr lang="en-US" dirty="0">
                <a:latin typeface="Berkeley-Medium"/>
              </a:rPr>
              <a:t>may be initiated by the second or third </a:t>
            </a:r>
            <a:r>
              <a:rPr lang="en-US" dirty="0" smtClean="0">
                <a:latin typeface="Berkeley-Medium"/>
              </a:rPr>
              <a:t>postoperative day to maintain adequate feeding </a:t>
            </a:r>
            <a:endParaRPr lang="en-US" dirty="0">
              <a:solidFill>
                <a:srgbClr val="00B050"/>
              </a:solidFill>
            </a:endParaRPr>
          </a:p>
        </p:txBody>
      </p:sp>
    </p:spTree>
    <p:extLst>
      <p:ext uri="{BB962C8B-B14F-4D97-AF65-F5344CB8AC3E}">
        <p14:creationId xmlns="" xmlns:p14="http://schemas.microsoft.com/office/powerpoint/2010/main" val="332771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a:solidFill>
                  <a:srgbClr val="5AB3FF"/>
                </a:solidFill>
                <a:latin typeface="Frutiger-Bold"/>
              </a:rPr>
              <a:t>Respiratory distress syndrome (RDS)</a:t>
            </a:r>
          </a:p>
        </p:txBody>
      </p:sp>
      <p:sp>
        <p:nvSpPr>
          <p:cNvPr id="3" name="عنصر نائب للمحتوى 2"/>
          <p:cNvSpPr>
            <a:spLocks noGrp="1"/>
          </p:cNvSpPr>
          <p:nvPr>
            <p:ph idx="1"/>
          </p:nvPr>
        </p:nvSpPr>
        <p:spPr/>
        <p:txBody>
          <a:bodyPr/>
          <a:lstStyle/>
          <a:p>
            <a:pPr marL="0" indent="0">
              <a:buNone/>
            </a:pPr>
            <a:r>
              <a:rPr lang="en-US" b="1" dirty="0">
                <a:solidFill>
                  <a:srgbClr val="5AB3FF"/>
                </a:solidFill>
                <a:effectLst>
                  <a:outerShdw blurRad="50000" dist="30000" dir="5400000" algn="tl" rotWithShape="0">
                    <a:srgbClr val="000000">
                      <a:alpha val="30000"/>
                    </a:srgbClr>
                  </a:outerShdw>
                </a:effectLst>
                <a:latin typeface="Frutiger-Bold"/>
                <a:ea typeface="+mj-ea"/>
              </a:rPr>
              <a:t>ESOPHAGEAL ATRESIA AND</a:t>
            </a:r>
            <a:br>
              <a:rPr lang="en-US" b="1" dirty="0">
                <a:solidFill>
                  <a:srgbClr val="5AB3FF"/>
                </a:solidFill>
                <a:effectLst>
                  <a:outerShdw blurRad="50000" dist="30000" dir="5400000" algn="tl" rotWithShape="0">
                    <a:srgbClr val="000000">
                      <a:alpha val="30000"/>
                    </a:srgbClr>
                  </a:outerShdw>
                </a:effectLst>
                <a:latin typeface="Frutiger-Bold"/>
                <a:ea typeface="+mj-ea"/>
              </a:rPr>
            </a:br>
            <a:r>
              <a:rPr lang="en-US" b="1" dirty="0">
                <a:solidFill>
                  <a:srgbClr val="5AB3FF"/>
                </a:solidFill>
                <a:effectLst>
                  <a:outerShdw blurRad="50000" dist="30000" dir="5400000" algn="tl" rotWithShape="0">
                    <a:srgbClr val="000000">
                      <a:alpha val="30000"/>
                    </a:srgbClr>
                  </a:outerShdw>
                </a:effectLst>
                <a:latin typeface="Frutiger-Bold"/>
                <a:ea typeface="+mj-ea"/>
              </a:rPr>
              <a:t>TRACHEOESOPHAGEAL FISTULA</a:t>
            </a:r>
            <a:endParaRPr lang="en-US" dirty="0"/>
          </a:p>
        </p:txBody>
      </p:sp>
    </p:spTree>
    <p:extLst>
      <p:ext uri="{BB962C8B-B14F-4D97-AF65-F5344CB8AC3E}">
        <p14:creationId xmlns="" xmlns:p14="http://schemas.microsoft.com/office/powerpoint/2010/main" val="238513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smtClean="0">
                <a:solidFill>
                  <a:srgbClr val="8E143D"/>
                </a:solidFill>
              </a:rPr>
              <a:t>General Objective</a:t>
            </a:r>
          </a:p>
        </p:txBody>
      </p:sp>
      <p:sp>
        <p:nvSpPr>
          <p:cNvPr id="3075" name="Rectangle 3"/>
          <p:cNvSpPr>
            <a:spLocks noGrp="1" noChangeArrowheads="1"/>
          </p:cNvSpPr>
          <p:nvPr>
            <p:ph idx="1"/>
          </p:nvPr>
        </p:nvSpPr>
        <p:spPr>
          <a:xfrm>
            <a:off x="457200" y="1600200"/>
            <a:ext cx="8458200" cy="4525963"/>
          </a:xfrm>
        </p:spPr>
        <p:txBody>
          <a:bodyPr/>
          <a:lstStyle/>
          <a:p>
            <a:pPr eaLnBrk="1" hangingPunct="1">
              <a:lnSpc>
                <a:spcPct val="160000"/>
              </a:lnSpc>
            </a:pPr>
            <a:r>
              <a:rPr lang="en-US" b="1" smtClean="0">
                <a:solidFill>
                  <a:srgbClr val="4B5B47"/>
                </a:solidFill>
              </a:rPr>
              <a:t>By the end of this session each student should</a:t>
            </a:r>
            <a:r>
              <a:rPr lang="en-US" b="1" smtClean="0">
                <a:solidFill>
                  <a:srgbClr val="000099"/>
                </a:solidFill>
              </a:rPr>
              <a:t> understand the common respiratory diseases &amp; nursing care of such case.</a:t>
            </a:r>
          </a:p>
        </p:txBody>
      </p:sp>
    </p:spTree>
    <p:extLst>
      <p:ext uri="{BB962C8B-B14F-4D97-AF65-F5344CB8AC3E}">
        <p14:creationId xmlns="" xmlns:p14="http://schemas.microsoft.com/office/powerpoint/2010/main" val="3953911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43000"/>
          </a:xfrm>
        </p:spPr>
        <p:txBody>
          <a:bodyPr>
            <a:normAutofit fontScale="90000"/>
          </a:bodyPr>
          <a:lstStyle/>
          <a:p>
            <a:r>
              <a:rPr lang="en-US" b="1" dirty="0" smtClean="0">
                <a:solidFill>
                  <a:srgbClr val="5AB3FF"/>
                </a:solidFill>
                <a:latin typeface="Frutiger-Bold"/>
              </a:rPr>
              <a:t>BRONCHOPULMONARY DYSPLASIA(BPD)</a:t>
            </a:r>
            <a:br>
              <a:rPr lang="en-US" b="1" dirty="0" smtClean="0">
                <a:solidFill>
                  <a:srgbClr val="5AB3FF"/>
                </a:solidFill>
                <a:latin typeface="Frutiger-Bold"/>
              </a:rPr>
            </a:br>
            <a:r>
              <a:rPr lang="en-US" dirty="0">
                <a:latin typeface="Berkeley-Medium"/>
              </a:rPr>
              <a:t>chronic lung disease (CLD),</a:t>
            </a:r>
            <a:endParaRPr lang="en-US" dirty="0"/>
          </a:p>
        </p:txBody>
      </p:sp>
      <p:sp>
        <p:nvSpPr>
          <p:cNvPr id="3" name="عنصر نائب للمحتوى 2"/>
          <p:cNvSpPr>
            <a:spLocks noGrp="1"/>
          </p:cNvSpPr>
          <p:nvPr>
            <p:ph idx="1"/>
          </p:nvPr>
        </p:nvSpPr>
        <p:spPr>
          <a:xfrm>
            <a:off x="1435100" y="1981200"/>
            <a:ext cx="7499350" cy="4267200"/>
          </a:xfrm>
        </p:spPr>
        <p:txBody>
          <a:bodyPr>
            <a:normAutofit lnSpcReduction="10000"/>
          </a:bodyPr>
          <a:lstStyle/>
          <a:p>
            <a:pPr algn="just"/>
            <a:r>
              <a:rPr lang="en-US" dirty="0">
                <a:latin typeface="Berkeley-Medium"/>
              </a:rPr>
              <a:t>is a chronic obstructive </a:t>
            </a:r>
            <a:r>
              <a:rPr lang="en-US" dirty="0" smtClean="0">
                <a:latin typeface="Berkeley-Medium"/>
              </a:rPr>
              <a:t>disease of </a:t>
            </a:r>
            <a:r>
              <a:rPr lang="en-US" dirty="0">
                <a:latin typeface="Berkeley-Medium"/>
              </a:rPr>
              <a:t>the lungs that occurs as a complication of </a:t>
            </a:r>
            <a:r>
              <a:rPr lang="en-US" dirty="0" smtClean="0">
                <a:latin typeface="Berkeley-Medium"/>
              </a:rPr>
              <a:t>prolonged oxygen </a:t>
            </a:r>
            <a:r>
              <a:rPr lang="en-US" dirty="0">
                <a:latin typeface="Berkeley-Medium"/>
              </a:rPr>
              <a:t>therapy, especially in preterm infants </a:t>
            </a:r>
            <a:r>
              <a:rPr lang="en-US" dirty="0" smtClean="0">
                <a:latin typeface="Berkeley-Medium"/>
              </a:rPr>
              <a:t>who are </a:t>
            </a:r>
            <a:r>
              <a:rPr lang="en-US" dirty="0">
                <a:latin typeface="Berkeley-Medium"/>
              </a:rPr>
              <a:t>on assisted ventilation</a:t>
            </a:r>
            <a:r>
              <a:rPr lang="en-US" dirty="0" smtClean="0">
                <a:latin typeface="Berkeley-Medium"/>
              </a:rPr>
              <a:t>.</a:t>
            </a:r>
          </a:p>
          <a:p>
            <a:pPr algn="just"/>
            <a:r>
              <a:rPr lang="en-US" dirty="0" smtClean="0">
                <a:latin typeface="Berkeley-Medium"/>
              </a:rPr>
              <a:t>RISK FACTORS :</a:t>
            </a:r>
          </a:p>
          <a:p>
            <a:r>
              <a:rPr lang="en-US" dirty="0">
                <a:latin typeface="Berkeley-Medium"/>
              </a:rPr>
              <a:t>more than solely </a:t>
            </a:r>
            <a:r>
              <a:rPr lang="en-US" dirty="0" smtClean="0">
                <a:latin typeface="Berkeley-Medium"/>
              </a:rPr>
              <a:t>lung injury </a:t>
            </a:r>
            <a:r>
              <a:rPr lang="en-US" dirty="0">
                <a:latin typeface="Berkeley-Medium"/>
              </a:rPr>
              <a:t>related </a:t>
            </a:r>
            <a:r>
              <a:rPr lang="en-US" dirty="0" smtClean="0">
                <a:latin typeface="Berkeley-Medium"/>
              </a:rPr>
              <a:t>to oxygen </a:t>
            </a:r>
            <a:r>
              <a:rPr lang="en-US" dirty="0">
                <a:latin typeface="Berkeley-Medium"/>
              </a:rPr>
              <a:t>toxicity and trauma </a:t>
            </a:r>
            <a:r>
              <a:rPr lang="en-US" dirty="0" smtClean="0">
                <a:latin typeface="Berkeley-Medium"/>
              </a:rPr>
              <a:t>from mechanical </a:t>
            </a:r>
            <a:r>
              <a:rPr lang="en-US" dirty="0">
                <a:latin typeface="Berkeley-Medium"/>
              </a:rPr>
              <a:t>ventilation</a:t>
            </a:r>
            <a:endParaRPr lang="en-US" dirty="0" smtClean="0">
              <a:latin typeface="Berkeley-Medium"/>
            </a:endParaRPr>
          </a:p>
          <a:p>
            <a:pPr algn="just"/>
            <a:endParaRPr lang="en-US" dirty="0"/>
          </a:p>
        </p:txBody>
      </p:sp>
    </p:spTree>
    <p:extLst>
      <p:ext uri="{BB962C8B-B14F-4D97-AF65-F5344CB8AC3E}">
        <p14:creationId xmlns="" xmlns:p14="http://schemas.microsoft.com/office/powerpoint/2010/main" val="3496955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003DFF"/>
                </a:solidFill>
                <a:latin typeface="Frutiger-BoldItalic"/>
              </a:rPr>
              <a:t>Signs and Symptoms</a:t>
            </a:r>
            <a:endParaRPr lang="en-US" dirty="0"/>
          </a:p>
        </p:txBody>
      </p:sp>
      <p:sp>
        <p:nvSpPr>
          <p:cNvPr id="3" name="عنصر نائب للمحتوى 2"/>
          <p:cNvSpPr>
            <a:spLocks noGrp="1"/>
          </p:cNvSpPr>
          <p:nvPr>
            <p:ph idx="1"/>
          </p:nvPr>
        </p:nvSpPr>
        <p:spPr/>
        <p:txBody>
          <a:bodyPr/>
          <a:lstStyle/>
          <a:p>
            <a:r>
              <a:rPr lang="en-US" dirty="0">
                <a:latin typeface="Berkeley-Medium"/>
              </a:rPr>
              <a:t>tachypnea</a:t>
            </a:r>
            <a:r>
              <a:rPr lang="en-US" dirty="0" smtClean="0">
                <a:latin typeface="Berkeley-Medium"/>
              </a:rPr>
              <a:t>,</a:t>
            </a:r>
          </a:p>
          <a:p>
            <a:r>
              <a:rPr lang="en-US" dirty="0" smtClean="0">
                <a:latin typeface="Berkeley-Medium"/>
              </a:rPr>
              <a:t> </a:t>
            </a:r>
            <a:r>
              <a:rPr lang="en-US" dirty="0">
                <a:latin typeface="Berkeley-Medium"/>
              </a:rPr>
              <a:t>wheezing,</a:t>
            </a:r>
          </a:p>
          <a:p>
            <a:r>
              <a:rPr lang="en-US" dirty="0" err="1" smtClean="0">
                <a:latin typeface="Berkeley-Medium"/>
              </a:rPr>
              <a:t>Rales</a:t>
            </a:r>
            <a:endParaRPr lang="en-US" dirty="0" smtClean="0">
              <a:latin typeface="Berkeley-Medium"/>
            </a:endParaRPr>
          </a:p>
          <a:p>
            <a:r>
              <a:rPr lang="en-US" dirty="0" smtClean="0">
                <a:latin typeface="Berkeley-Medium"/>
              </a:rPr>
              <a:t> retractions</a:t>
            </a:r>
          </a:p>
          <a:p>
            <a:r>
              <a:rPr lang="en-US" dirty="0" smtClean="0">
                <a:latin typeface="Berkeley-Medium"/>
              </a:rPr>
              <a:t>episodes </a:t>
            </a:r>
            <a:r>
              <a:rPr lang="en-US" dirty="0">
                <a:latin typeface="Berkeley-Medium"/>
              </a:rPr>
              <a:t>of cyanosis.</a:t>
            </a:r>
            <a:endParaRPr lang="en-US" dirty="0"/>
          </a:p>
        </p:txBody>
      </p:sp>
    </p:spTree>
    <p:extLst>
      <p:ext uri="{BB962C8B-B14F-4D97-AF65-F5344CB8AC3E}">
        <p14:creationId xmlns="" xmlns:p14="http://schemas.microsoft.com/office/powerpoint/2010/main" val="687435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003DFF"/>
                </a:solidFill>
                <a:latin typeface="Frutiger-BoldItalic"/>
              </a:rPr>
              <a:t>Diagnosis</a:t>
            </a:r>
            <a:endParaRPr lang="en-US" dirty="0"/>
          </a:p>
        </p:txBody>
      </p:sp>
      <p:sp>
        <p:nvSpPr>
          <p:cNvPr id="3" name="عنصر نائب للمحتوى 2"/>
          <p:cNvSpPr>
            <a:spLocks noGrp="1"/>
          </p:cNvSpPr>
          <p:nvPr>
            <p:ph idx="1"/>
          </p:nvPr>
        </p:nvSpPr>
        <p:spPr/>
        <p:txBody>
          <a:bodyPr/>
          <a:lstStyle/>
          <a:p>
            <a:r>
              <a:rPr lang="en-US" dirty="0">
                <a:latin typeface="Berkeley-Medium"/>
              </a:rPr>
              <a:t>Neonates are diagnosed based on signs, </a:t>
            </a:r>
            <a:r>
              <a:rPr lang="en-US" dirty="0" smtClean="0">
                <a:latin typeface="Berkeley-Medium"/>
              </a:rPr>
              <a:t>symptoms</a:t>
            </a:r>
          </a:p>
          <a:p>
            <a:r>
              <a:rPr lang="en-US" dirty="0">
                <a:latin typeface="Berkeley-Medium"/>
              </a:rPr>
              <a:t>Radiographic examination </a:t>
            </a:r>
            <a:r>
              <a:rPr lang="en-US" dirty="0" smtClean="0">
                <a:latin typeface="Berkeley-Medium"/>
              </a:rPr>
              <a:t>shows thickened </a:t>
            </a:r>
            <a:r>
              <a:rPr lang="en-US" dirty="0">
                <a:latin typeface="Berkeley-Medium"/>
              </a:rPr>
              <a:t>and </a:t>
            </a:r>
            <a:r>
              <a:rPr lang="en-US" dirty="0" smtClean="0">
                <a:latin typeface="Berkeley-Medium"/>
              </a:rPr>
              <a:t>fibrotic </a:t>
            </a:r>
            <a:r>
              <a:rPr lang="en-US" dirty="0">
                <a:latin typeface="Berkeley-Medium"/>
              </a:rPr>
              <a:t>changes in the airways and alveoli</a:t>
            </a:r>
            <a:endParaRPr lang="en-US" dirty="0"/>
          </a:p>
        </p:txBody>
      </p:sp>
    </p:spTree>
    <p:extLst>
      <p:ext uri="{BB962C8B-B14F-4D97-AF65-F5344CB8AC3E}">
        <p14:creationId xmlns="" xmlns:p14="http://schemas.microsoft.com/office/powerpoint/2010/main" val="1475685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and nursing care </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a:latin typeface="Berkeley-Medium"/>
              </a:rPr>
              <a:t>The aim of </a:t>
            </a:r>
            <a:r>
              <a:rPr lang="en-US" dirty="0" smtClean="0">
                <a:latin typeface="Berkeley-Medium"/>
              </a:rPr>
              <a:t>management        provide supportive care and </a:t>
            </a:r>
            <a:r>
              <a:rPr lang="en-US" dirty="0">
                <a:latin typeface="Berkeley-Medium"/>
              </a:rPr>
              <a:t>minimize additional injury to the respiratory </a:t>
            </a:r>
            <a:r>
              <a:rPr lang="en-US" dirty="0" smtClean="0">
                <a:latin typeface="Berkeley-Medium"/>
              </a:rPr>
              <a:t>system</a:t>
            </a:r>
          </a:p>
          <a:p>
            <a:r>
              <a:rPr lang="en-US" dirty="0" smtClean="0">
                <a:latin typeface="Berkeley-Medium"/>
              </a:rPr>
              <a:t>Pulse </a:t>
            </a:r>
            <a:r>
              <a:rPr lang="en-US" dirty="0" err="1" smtClean="0">
                <a:latin typeface="Berkeley-Medium"/>
              </a:rPr>
              <a:t>oximetry</a:t>
            </a:r>
            <a:r>
              <a:rPr lang="en-US" dirty="0" smtClean="0">
                <a:latin typeface="Berkeley-Medium"/>
              </a:rPr>
              <a:t> </a:t>
            </a:r>
            <a:r>
              <a:rPr lang="en-US" dirty="0">
                <a:latin typeface="Berkeley-Medium"/>
              </a:rPr>
              <a:t>to monitor </a:t>
            </a:r>
            <a:r>
              <a:rPr lang="en-US" dirty="0" smtClean="0">
                <a:latin typeface="Berkeley-Medium"/>
              </a:rPr>
              <a:t>fluctuation </a:t>
            </a:r>
            <a:r>
              <a:rPr lang="en-US" dirty="0">
                <a:latin typeface="Berkeley-Medium"/>
              </a:rPr>
              <a:t>in oxygen </a:t>
            </a:r>
            <a:r>
              <a:rPr lang="en-US" dirty="0" smtClean="0">
                <a:latin typeface="Berkeley-Medium"/>
              </a:rPr>
              <a:t>saturation</a:t>
            </a:r>
          </a:p>
          <a:p>
            <a:r>
              <a:rPr lang="en-US" dirty="0">
                <a:latin typeface="Berkeley-Medium"/>
              </a:rPr>
              <a:t>arterial blood sample can be drawn to </a:t>
            </a:r>
            <a:r>
              <a:rPr lang="en-US" dirty="0" smtClean="0">
                <a:latin typeface="Berkeley-Medium"/>
              </a:rPr>
              <a:t>monitor hypoxemia </a:t>
            </a:r>
            <a:r>
              <a:rPr lang="en-US" dirty="0">
                <a:latin typeface="Berkeley-Medium"/>
              </a:rPr>
              <a:t>in the </a:t>
            </a:r>
            <a:r>
              <a:rPr lang="en-US" dirty="0" smtClean="0">
                <a:latin typeface="Berkeley-Medium"/>
              </a:rPr>
              <a:t>tissue</a:t>
            </a:r>
          </a:p>
          <a:p>
            <a:r>
              <a:rPr lang="en-US" dirty="0">
                <a:latin typeface="Berkeley-Medium"/>
              </a:rPr>
              <a:t>monitoring and maintaining </a:t>
            </a:r>
            <a:r>
              <a:rPr lang="en-US" dirty="0" smtClean="0">
                <a:latin typeface="Berkeley-Medium"/>
              </a:rPr>
              <a:t>fluid </a:t>
            </a:r>
            <a:r>
              <a:rPr lang="en-US" dirty="0">
                <a:latin typeface="Berkeley-Medium"/>
              </a:rPr>
              <a:t>intake </a:t>
            </a:r>
            <a:r>
              <a:rPr lang="en-US" dirty="0" smtClean="0">
                <a:latin typeface="Berkeley-Medium"/>
              </a:rPr>
              <a:t>because infants </a:t>
            </a:r>
            <a:r>
              <a:rPr lang="en-US" dirty="0">
                <a:latin typeface="Berkeley-Medium"/>
              </a:rPr>
              <a:t>with BPD are at high risk for developing </a:t>
            </a:r>
            <a:r>
              <a:rPr lang="en-US" dirty="0" smtClean="0">
                <a:latin typeface="Berkeley-Medium"/>
              </a:rPr>
              <a:t>pulmonary edema</a:t>
            </a:r>
            <a:r>
              <a:rPr lang="en-US" dirty="0">
                <a:latin typeface="Berkeley-Medium"/>
              </a:rPr>
              <a:t>.</a:t>
            </a:r>
          </a:p>
          <a:p>
            <a:endParaRPr lang="en-US" dirty="0"/>
          </a:p>
        </p:txBody>
      </p:sp>
      <p:pic>
        <p:nvPicPr>
          <p:cNvPr id="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96000" y="1600200"/>
            <a:ext cx="792163" cy="128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32886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1295400"/>
            <a:ext cx="8686800" cy="5181600"/>
          </a:xfrm>
        </p:spPr>
        <p:txBody>
          <a:bodyPr>
            <a:normAutofit/>
          </a:bodyPr>
          <a:lstStyle/>
          <a:p>
            <a:r>
              <a:rPr lang="en-US" dirty="0">
                <a:latin typeface="Berkeley-Medium"/>
              </a:rPr>
              <a:t>proper nutritional plan </a:t>
            </a:r>
            <a:r>
              <a:rPr lang="en-US" dirty="0" smtClean="0">
                <a:latin typeface="Berkeley-Medium"/>
              </a:rPr>
              <a:t>to promote </a:t>
            </a:r>
            <a:r>
              <a:rPr lang="en-US" dirty="0">
                <a:latin typeface="Berkeley-Medium"/>
              </a:rPr>
              <a:t>recovery, growth, and </a:t>
            </a:r>
            <a:r>
              <a:rPr lang="en-US" dirty="0" smtClean="0">
                <a:latin typeface="Berkeley-Medium"/>
              </a:rPr>
              <a:t>development</a:t>
            </a:r>
          </a:p>
          <a:p>
            <a:r>
              <a:rPr lang="en-US" dirty="0">
                <a:latin typeface="Berkeley-Medium"/>
              </a:rPr>
              <a:t>If the infant can tolerate sucking, breast </a:t>
            </a:r>
            <a:r>
              <a:rPr lang="en-US" dirty="0" smtClean="0">
                <a:latin typeface="Berkeley-Medium"/>
              </a:rPr>
              <a:t>feeding is encouraged</a:t>
            </a:r>
          </a:p>
          <a:p>
            <a:pPr algn="just"/>
            <a:r>
              <a:rPr lang="en-US" dirty="0">
                <a:latin typeface="Berkeley-Medium"/>
              </a:rPr>
              <a:t>The nurse can also observe </a:t>
            </a:r>
            <a:r>
              <a:rPr lang="en-US" dirty="0" smtClean="0">
                <a:latin typeface="Berkeley-Medium"/>
              </a:rPr>
              <a:t>the mother </a:t>
            </a:r>
            <a:r>
              <a:rPr lang="en-US" dirty="0">
                <a:latin typeface="Berkeley-Medium"/>
              </a:rPr>
              <a:t>or both parents during feeding time to </a:t>
            </a:r>
            <a:r>
              <a:rPr lang="en-US" dirty="0" smtClean="0">
                <a:latin typeface="Berkeley-Medium"/>
              </a:rPr>
              <a:t>promote support </a:t>
            </a:r>
            <a:r>
              <a:rPr lang="en-US" dirty="0">
                <a:latin typeface="Berkeley-Medium"/>
              </a:rPr>
              <a:t>and increase the mother’s </a:t>
            </a:r>
            <a:r>
              <a:rPr lang="en-US" dirty="0" smtClean="0">
                <a:latin typeface="Berkeley-Medium"/>
              </a:rPr>
              <a:t>confidence </a:t>
            </a:r>
            <a:r>
              <a:rPr lang="en-US" dirty="0">
                <a:latin typeface="Berkeley-Medium"/>
              </a:rPr>
              <a:t>in caring </a:t>
            </a:r>
            <a:r>
              <a:rPr lang="en-US" dirty="0" smtClean="0">
                <a:latin typeface="Berkeley-Medium"/>
              </a:rPr>
              <a:t>for the </a:t>
            </a:r>
            <a:r>
              <a:rPr lang="en-US" dirty="0">
                <a:latin typeface="Berkeley-Medium"/>
              </a:rPr>
              <a:t>child</a:t>
            </a:r>
            <a:endParaRPr lang="en-US" dirty="0"/>
          </a:p>
        </p:txBody>
      </p:sp>
    </p:spTree>
    <p:extLst>
      <p:ext uri="{BB962C8B-B14F-4D97-AF65-F5344CB8AC3E}">
        <p14:creationId xmlns="" xmlns:p14="http://schemas.microsoft.com/office/powerpoint/2010/main" val="2423690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Respiratory Infections in Children</a:t>
            </a:r>
          </a:p>
        </p:txBody>
      </p:sp>
      <p:sp>
        <p:nvSpPr>
          <p:cNvPr id="6147" name="Rectangle 3"/>
          <p:cNvSpPr>
            <a:spLocks noGrp="1" noChangeArrowheads="1"/>
          </p:cNvSpPr>
          <p:nvPr>
            <p:ph idx="1"/>
          </p:nvPr>
        </p:nvSpPr>
        <p:spPr>
          <a:xfrm>
            <a:off x="457200" y="1600200"/>
            <a:ext cx="8229600" cy="4876800"/>
          </a:xfrm>
        </p:spPr>
        <p:txBody>
          <a:bodyPr/>
          <a:lstStyle/>
          <a:p>
            <a:pPr eaLnBrk="1" hangingPunct="1">
              <a:lnSpc>
                <a:spcPct val="140000"/>
              </a:lnSpc>
            </a:pPr>
            <a:r>
              <a:rPr lang="en-US" b="1" smtClean="0">
                <a:solidFill>
                  <a:srgbClr val="4B5B47"/>
                </a:solidFill>
              </a:rPr>
              <a:t>Introduction:</a:t>
            </a:r>
          </a:p>
          <a:p>
            <a:pPr eaLnBrk="1" hangingPunct="1">
              <a:lnSpc>
                <a:spcPct val="140000"/>
              </a:lnSpc>
              <a:buFontTx/>
              <a:buNone/>
            </a:pPr>
            <a:r>
              <a:rPr lang="en-US" sz="2800" b="1" smtClean="0">
                <a:solidFill>
                  <a:srgbClr val="000099"/>
                </a:solidFill>
              </a:rPr>
              <a:t>         Respiratory tract infections are described according to the areas of involvement.</a:t>
            </a:r>
          </a:p>
          <a:p>
            <a:pPr eaLnBrk="1" hangingPunct="1">
              <a:lnSpc>
                <a:spcPct val="140000"/>
              </a:lnSpc>
              <a:buFontTx/>
              <a:buNone/>
            </a:pPr>
            <a:r>
              <a:rPr lang="en-US" sz="2800" b="1" smtClean="0">
                <a:solidFill>
                  <a:srgbClr val="FF3399"/>
                </a:solidFill>
              </a:rPr>
              <a:t>The upper respiratory tract or upper airway consists of primarily the nose &amp; pharynx.</a:t>
            </a:r>
          </a:p>
          <a:p>
            <a:pPr eaLnBrk="1" hangingPunct="1">
              <a:lnSpc>
                <a:spcPct val="140000"/>
              </a:lnSpc>
              <a:buFontTx/>
              <a:buNone/>
            </a:pPr>
            <a:r>
              <a:rPr lang="en-US" sz="2800" b="1" smtClean="0">
                <a:solidFill>
                  <a:schemeClr val="hlink"/>
                </a:solidFill>
              </a:rPr>
              <a:t>The lower respiratory tract consists of bronchi &amp; bronchioles.</a:t>
            </a:r>
            <a:endParaRPr lang="en-US" b="1" smtClean="0">
              <a:solidFill>
                <a:schemeClr val="hlink"/>
              </a:solidFill>
            </a:endParaRPr>
          </a:p>
        </p:txBody>
      </p:sp>
    </p:spTree>
    <p:extLst>
      <p:ext uri="{BB962C8B-B14F-4D97-AF65-F5344CB8AC3E}">
        <p14:creationId xmlns="" xmlns:p14="http://schemas.microsoft.com/office/powerpoint/2010/main" val="100660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003DFF"/>
                </a:solidFill>
                <a:latin typeface="Frutiger-BlackCn"/>
              </a:rPr>
              <a:t>Upper Airway </a:t>
            </a:r>
            <a:r>
              <a:rPr lang="en-US" b="1" dirty="0" smtClean="0">
                <a:solidFill>
                  <a:srgbClr val="003DFF"/>
                </a:solidFill>
                <a:latin typeface="Frutiger-BlackCn"/>
              </a:rPr>
              <a:t>Disorders</a:t>
            </a:r>
            <a:br>
              <a:rPr lang="en-US" b="1" dirty="0" smtClean="0">
                <a:solidFill>
                  <a:srgbClr val="003DFF"/>
                </a:solidFill>
                <a:latin typeface="Frutiger-BlackCn"/>
              </a:rPr>
            </a:br>
            <a:r>
              <a:rPr lang="en-US" b="1" dirty="0" smtClean="0">
                <a:solidFill>
                  <a:srgbClr val="003DFF"/>
                </a:solidFill>
                <a:latin typeface="Frutiger-BlackCn"/>
              </a:rPr>
              <a:t/>
            </a:r>
            <a:br>
              <a:rPr lang="en-US" b="1" dirty="0" smtClean="0">
                <a:solidFill>
                  <a:srgbClr val="003DFF"/>
                </a:solidFill>
                <a:latin typeface="Frutiger-BlackCn"/>
              </a:rPr>
            </a:br>
            <a:r>
              <a:rPr lang="en-US" b="1" dirty="0">
                <a:solidFill>
                  <a:srgbClr val="5AB3FF"/>
                </a:solidFill>
                <a:latin typeface="Frutiger-Bold"/>
              </a:rPr>
              <a:t>SINUSITIS</a:t>
            </a:r>
            <a:endParaRPr lang="en-US" dirty="0"/>
          </a:p>
        </p:txBody>
      </p:sp>
      <p:pic>
        <p:nvPicPr>
          <p:cNvPr id="1026" name="Picture 2" descr="C:\Users\amira\Pictures\images (1).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28600" y="1828800"/>
            <a:ext cx="3962400" cy="41148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مستطيل 3"/>
          <p:cNvSpPr/>
          <p:nvPr/>
        </p:nvSpPr>
        <p:spPr>
          <a:xfrm>
            <a:off x="4191000" y="2413338"/>
            <a:ext cx="4953000" cy="2031325"/>
          </a:xfrm>
          <a:prstGeom prst="rect">
            <a:avLst/>
          </a:prstGeom>
        </p:spPr>
        <p:txBody>
          <a:bodyPr wrap="square">
            <a:spAutoFit/>
          </a:bodyPr>
          <a:lstStyle/>
          <a:p>
            <a:r>
              <a:rPr lang="en-US" dirty="0">
                <a:latin typeface="Berkeley-Medium"/>
              </a:rPr>
              <a:t>Normally, mucus collects in the sinuses and</a:t>
            </a:r>
          </a:p>
          <a:p>
            <a:r>
              <a:rPr lang="en-US" dirty="0">
                <a:latin typeface="Berkeley-Medium"/>
              </a:rPr>
              <a:t>drains into the nasal passages. </a:t>
            </a:r>
            <a:r>
              <a:rPr lang="en-US" dirty="0" smtClean="0">
                <a:latin typeface="Berkeley-Medium"/>
              </a:rPr>
              <a:t>When children </a:t>
            </a:r>
            <a:r>
              <a:rPr lang="en-US" dirty="0">
                <a:latin typeface="Berkeley-Medium"/>
              </a:rPr>
              <a:t>have a </a:t>
            </a:r>
            <a:r>
              <a:rPr lang="en-US" dirty="0" smtClean="0">
                <a:latin typeface="Berkeley-Medium"/>
              </a:rPr>
              <a:t>cold or </a:t>
            </a:r>
            <a:r>
              <a:rPr lang="en-US" dirty="0">
                <a:latin typeface="Berkeley-Medium"/>
              </a:rPr>
              <a:t>an allergy attack, the sinuses become </a:t>
            </a:r>
            <a:r>
              <a:rPr lang="en-US" dirty="0" smtClean="0">
                <a:latin typeface="Berkeley-Medium"/>
              </a:rPr>
              <a:t>inflamed and drainage </a:t>
            </a:r>
            <a:r>
              <a:rPr lang="en-US" dirty="0">
                <a:latin typeface="Berkeley-Medium"/>
              </a:rPr>
              <a:t>is </a:t>
            </a:r>
            <a:r>
              <a:rPr lang="en-US" dirty="0" smtClean="0">
                <a:latin typeface="Berkeley-Medium"/>
              </a:rPr>
              <a:t>difficult.</a:t>
            </a:r>
          </a:p>
          <a:p>
            <a:r>
              <a:rPr lang="en-US" dirty="0">
                <a:latin typeface="Berkeley-Medium"/>
              </a:rPr>
              <a:t>If sinusitis persists</a:t>
            </a:r>
          </a:p>
          <a:p>
            <a:r>
              <a:rPr lang="en-US" dirty="0">
                <a:latin typeface="Berkeley-Medium"/>
              </a:rPr>
              <a:t>for more than 3 months is it called chronic sinusitis</a:t>
            </a:r>
            <a:endParaRPr lang="en-US" dirty="0"/>
          </a:p>
        </p:txBody>
      </p:sp>
    </p:spTree>
    <p:extLst>
      <p:ext uri="{BB962C8B-B14F-4D97-AF65-F5344CB8AC3E}">
        <p14:creationId xmlns="" xmlns:p14="http://schemas.microsoft.com/office/powerpoint/2010/main" val="2807199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Sign and symptoms </a:t>
            </a:r>
            <a:endParaRPr lang="en-US" dirty="0"/>
          </a:p>
        </p:txBody>
      </p:sp>
      <p:sp>
        <p:nvSpPr>
          <p:cNvPr id="3" name="عنصر نائب للمحتوى 2"/>
          <p:cNvSpPr>
            <a:spLocks noGrp="1"/>
          </p:cNvSpPr>
          <p:nvPr>
            <p:ph idx="1"/>
          </p:nvPr>
        </p:nvSpPr>
        <p:spPr/>
        <p:txBody>
          <a:bodyPr>
            <a:normAutofit fontScale="92500"/>
          </a:bodyPr>
          <a:lstStyle/>
          <a:p>
            <a:r>
              <a:rPr lang="en-US" dirty="0">
                <a:solidFill>
                  <a:srgbClr val="000000"/>
                </a:solidFill>
                <a:latin typeface="Berkeley-Medium"/>
              </a:rPr>
              <a:t>A cold lasting more than 10 to 14 days, </a:t>
            </a:r>
            <a:r>
              <a:rPr lang="en-US" dirty="0" smtClean="0">
                <a:solidFill>
                  <a:srgbClr val="000000"/>
                </a:solidFill>
                <a:latin typeface="Berkeley-Medium"/>
              </a:rPr>
              <a:t>sometimes with </a:t>
            </a:r>
            <a:r>
              <a:rPr lang="en-US" dirty="0">
                <a:solidFill>
                  <a:srgbClr val="000000"/>
                </a:solidFill>
                <a:latin typeface="Berkeley-Medium"/>
              </a:rPr>
              <a:t>low-grade fever</a:t>
            </a:r>
          </a:p>
          <a:p>
            <a:r>
              <a:rPr lang="en-US" dirty="0">
                <a:solidFill>
                  <a:srgbClr val="5AB3FF"/>
                </a:solidFill>
                <a:latin typeface="Berkeley-Medium"/>
              </a:rPr>
              <a:t>• </a:t>
            </a:r>
            <a:r>
              <a:rPr lang="en-US" dirty="0">
                <a:solidFill>
                  <a:srgbClr val="000000"/>
                </a:solidFill>
                <a:latin typeface="Berkeley-Medium"/>
              </a:rPr>
              <a:t>Thick yellow-green nasal discharge</a:t>
            </a:r>
          </a:p>
          <a:p>
            <a:r>
              <a:rPr lang="en-US" dirty="0">
                <a:solidFill>
                  <a:srgbClr val="5AB3FF"/>
                </a:solidFill>
                <a:latin typeface="Berkeley-Medium"/>
              </a:rPr>
              <a:t>• </a:t>
            </a:r>
            <a:r>
              <a:rPr lang="en-US" dirty="0">
                <a:solidFill>
                  <a:srgbClr val="000000"/>
                </a:solidFill>
                <a:latin typeface="Berkeley-Medium"/>
              </a:rPr>
              <a:t>Postnasal drip leading to sore throat, cough, </a:t>
            </a:r>
            <a:r>
              <a:rPr lang="en-US" dirty="0" smtClean="0">
                <a:solidFill>
                  <a:srgbClr val="000000"/>
                </a:solidFill>
                <a:latin typeface="Berkeley-Medium"/>
              </a:rPr>
              <a:t>bad breath</a:t>
            </a:r>
            <a:r>
              <a:rPr lang="en-US" dirty="0">
                <a:solidFill>
                  <a:srgbClr val="000000"/>
                </a:solidFill>
                <a:latin typeface="Berkeley-Medium"/>
              </a:rPr>
              <a:t>, nausea, and vomiting</a:t>
            </a:r>
          </a:p>
          <a:p>
            <a:r>
              <a:rPr lang="en-US" dirty="0">
                <a:solidFill>
                  <a:srgbClr val="5AB3FF"/>
                </a:solidFill>
                <a:latin typeface="Berkeley-Medium"/>
              </a:rPr>
              <a:t>• </a:t>
            </a:r>
            <a:r>
              <a:rPr lang="en-US" dirty="0">
                <a:solidFill>
                  <a:srgbClr val="000000"/>
                </a:solidFill>
                <a:latin typeface="Berkeley-Medium"/>
              </a:rPr>
              <a:t>Headaches (usually not before age 6)</a:t>
            </a:r>
          </a:p>
          <a:p>
            <a:r>
              <a:rPr lang="en-US" dirty="0">
                <a:solidFill>
                  <a:srgbClr val="5AB3FF"/>
                </a:solidFill>
                <a:latin typeface="Berkeley-Medium"/>
              </a:rPr>
              <a:t>• </a:t>
            </a:r>
            <a:r>
              <a:rPr lang="en-US" dirty="0">
                <a:solidFill>
                  <a:srgbClr val="000000"/>
                </a:solidFill>
                <a:latin typeface="Berkeley-Medium"/>
              </a:rPr>
              <a:t>Irritability and fatigue</a:t>
            </a:r>
          </a:p>
          <a:p>
            <a:r>
              <a:rPr lang="en-US" dirty="0">
                <a:solidFill>
                  <a:srgbClr val="5AB3FF"/>
                </a:solidFill>
                <a:latin typeface="Berkeley-Medium"/>
              </a:rPr>
              <a:t>• </a:t>
            </a:r>
            <a:r>
              <a:rPr lang="en-US" dirty="0">
                <a:solidFill>
                  <a:srgbClr val="000000"/>
                </a:solidFill>
                <a:latin typeface="Berkeley-Medium"/>
              </a:rPr>
              <a:t>Swelling around the eyes</a:t>
            </a:r>
            <a:endParaRPr lang="en-US" dirty="0"/>
          </a:p>
        </p:txBody>
      </p:sp>
    </p:spTree>
    <p:extLst>
      <p:ext uri="{BB962C8B-B14F-4D97-AF65-F5344CB8AC3E}">
        <p14:creationId xmlns="" xmlns:p14="http://schemas.microsoft.com/office/powerpoint/2010/main" val="284085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a:solidFill>
                  <a:srgbClr val="003DFF"/>
                </a:solidFill>
                <a:latin typeface="Frutiger-BoldItalic"/>
              </a:rPr>
              <a:t>Diagnosis</a:t>
            </a:r>
            <a:endParaRPr lang="en-US" dirty="0"/>
          </a:p>
        </p:txBody>
      </p:sp>
      <p:sp>
        <p:nvSpPr>
          <p:cNvPr id="3" name="عنصر نائب للمحتوى 2"/>
          <p:cNvSpPr>
            <a:spLocks noGrp="1"/>
          </p:cNvSpPr>
          <p:nvPr>
            <p:ph idx="1"/>
          </p:nvPr>
        </p:nvSpPr>
        <p:spPr/>
        <p:txBody>
          <a:bodyPr/>
          <a:lstStyle/>
          <a:p>
            <a:r>
              <a:rPr lang="en-US" dirty="0">
                <a:latin typeface="Berkeley-Medium"/>
              </a:rPr>
              <a:t>physical </a:t>
            </a:r>
            <a:r>
              <a:rPr lang="en-US" dirty="0" smtClean="0">
                <a:latin typeface="Berkeley-Medium"/>
              </a:rPr>
              <a:t>examination</a:t>
            </a:r>
          </a:p>
          <a:p>
            <a:r>
              <a:rPr lang="en-US" dirty="0">
                <a:latin typeface="Berkeley-Medium"/>
              </a:rPr>
              <a:t>Sinus </a:t>
            </a:r>
            <a:r>
              <a:rPr lang="en-US" dirty="0" smtClean="0">
                <a:latin typeface="Berkeley-Medium"/>
              </a:rPr>
              <a:t>aspirate culture </a:t>
            </a:r>
            <a:r>
              <a:rPr lang="en-US" dirty="0">
                <a:latin typeface="Berkeley-Medium"/>
              </a:rPr>
              <a:t>is the only accurate method </a:t>
            </a:r>
            <a:r>
              <a:rPr lang="en-US" dirty="0" smtClean="0">
                <a:latin typeface="Berkeley-Medium"/>
              </a:rPr>
              <a:t>of diagnosis but is </a:t>
            </a:r>
            <a:r>
              <a:rPr lang="en-US" dirty="0">
                <a:latin typeface="Berkeley-Medium"/>
              </a:rPr>
              <a:t>not practical for routine use</a:t>
            </a:r>
            <a:endParaRPr lang="en-US" dirty="0"/>
          </a:p>
        </p:txBody>
      </p:sp>
    </p:spTree>
    <p:extLst>
      <p:ext uri="{BB962C8B-B14F-4D97-AF65-F5344CB8AC3E}">
        <p14:creationId xmlns="" xmlns:p14="http://schemas.microsoft.com/office/powerpoint/2010/main" val="2855952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&amp; </a:t>
            </a:r>
            <a:r>
              <a:rPr lang="en-US" b="1" i="1" dirty="0">
                <a:solidFill>
                  <a:srgbClr val="003DFF"/>
                </a:solidFill>
                <a:latin typeface="Frutiger-BoldItalic"/>
              </a:rPr>
              <a:t>Nursing Care</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smtClean="0">
                <a:latin typeface="Berkeley-Medium"/>
              </a:rPr>
              <a:t>Prescription of antibiotics</a:t>
            </a:r>
          </a:p>
          <a:p>
            <a:r>
              <a:rPr lang="en-US" dirty="0">
                <a:latin typeface="Berkeley-Medium"/>
              </a:rPr>
              <a:t>oral or nasal spray or </a:t>
            </a:r>
            <a:r>
              <a:rPr lang="en-US" dirty="0" smtClean="0">
                <a:latin typeface="Berkeley-Medium"/>
              </a:rPr>
              <a:t>drop decongestant </a:t>
            </a:r>
            <a:r>
              <a:rPr lang="en-US" dirty="0">
                <a:latin typeface="Berkeley-Medium"/>
              </a:rPr>
              <a:t>also may be used to relieve </a:t>
            </a:r>
            <a:r>
              <a:rPr lang="en-US" dirty="0" smtClean="0">
                <a:latin typeface="Berkeley-Medium"/>
              </a:rPr>
              <a:t>congestion</a:t>
            </a:r>
          </a:p>
          <a:p>
            <a:r>
              <a:rPr lang="en-US" dirty="0">
                <a:latin typeface="Berkeley-Medium"/>
              </a:rPr>
              <a:t>saline nasal </a:t>
            </a:r>
            <a:r>
              <a:rPr lang="en-US" dirty="0" smtClean="0">
                <a:latin typeface="Berkeley-Medium"/>
              </a:rPr>
              <a:t>sprays</a:t>
            </a:r>
          </a:p>
          <a:p>
            <a:r>
              <a:rPr lang="en-US" dirty="0">
                <a:latin typeface="Berkeley-Medium"/>
              </a:rPr>
              <a:t>Surgery is sometimes necessary </a:t>
            </a:r>
            <a:r>
              <a:rPr lang="en-US" dirty="0" smtClean="0">
                <a:latin typeface="Berkeley-Medium"/>
              </a:rPr>
              <a:t>to remove </a:t>
            </a:r>
            <a:r>
              <a:rPr lang="en-US" dirty="0">
                <a:latin typeface="Berkeley-Medium"/>
              </a:rPr>
              <a:t>a physical </a:t>
            </a:r>
            <a:r>
              <a:rPr lang="en-US" dirty="0" smtClean="0">
                <a:latin typeface="Berkeley-Medium"/>
              </a:rPr>
              <a:t>obstruction</a:t>
            </a:r>
          </a:p>
          <a:p>
            <a:r>
              <a:rPr lang="en-US" dirty="0">
                <a:latin typeface="Berkeley-Medium"/>
              </a:rPr>
              <a:t>The nurse can teach the</a:t>
            </a:r>
          </a:p>
          <a:p>
            <a:r>
              <a:rPr lang="en-US" dirty="0">
                <a:latin typeface="Berkeley-Medium"/>
              </a:rPr>
              <a:t>child and parents the importance of how to avoid </a:t>
            </a:r>
            <a:r>
              <a:rPr lang="en-US" dirty="0" smtClean="0">
                <a:latin typeface="Berkeley-Medium"/>
              </a:rPr>
              <a:t>sinusitis during </a:t>
            </a:r>
            <a:r>
              <a:rPr lang="en-US" dirty="0">
                <a:latin typeface="Berkeley-Medium"/>
              </a:rPr>
              <a:t>a cold or allergy attack</a:t>
            </a:r>
            <a:endParaRPr lang="en-US" dirty="0"/>
          </a:p>
        </p:txBody>
      </p:sp>
    </p:spTree>
    <p:extLst>
      <p:ext uri="{BB962C8B-B14F-4D97-AF65-F5344CB8AC3E}">
        <p14:creationId xmlns="" xmlns:p14="http://schemas.microsoft.com/office/powerpoint/2010/main" val="270838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solidFill>
                  <a:srgbClr val="8E143D"/>
                </a:solidFill>
              </a:rPr>
              <a:t>Specific Objective</a:t>
            </a:r>
          </a:p>
        </p:txBody>
      </p:sp>
      <p:sp>
        <p:nvSpPr>
          <p:cNvPr id="4099" name="Rectangle 3"/>
          <p:cNvSpPr>
            <a:spLocks noGrp="1" noChangeArrowheads="1"/>
          </p:cNvSpPr>
          <p:nvPr>
            <p:ph idx="1"/>
          </p:nvPr>
        </p:nvSpPr>
        <p:spPr>
          <a:xfrm>
            <a:off x="457200" y="1143000"/>
            <a:ext cx="8229600" cy="5486400"/>
          </a:xfrm>
        </p:spPr>
        <p:txBody>
          <a:bodyPr/>
          <a:lstStyle/>
          <a:p>
            <a:pPr marL="609600" indent="-609600" eaLnBrk="1" hangingPunct="1"/>
            <a:r>
              <a:rPr lang="en-US" b="1" smtClean="0">
                <a:solidFill>
                  <a:srgbClr val="4B5B47"/>
                </a:solidFill>
              </a:rPr>
              <a:t>By the end of this session each student will be able to:</a:t>
            </a:r>
          </a:p>
          <a:p>
            <a:pPr marL="609600" indent="-609600" eaLnBrk="1" hangingPunct="1">
              <a:lnSpc>
                <a:spcPct val="120000"/>
              </a:lnSpc>
              <a:buFontTx/>
              <a:buAutoNum type="arabicPeriod"/>
            </a:pPr>
            <a:r>
              <a:rPr lang="en-US" sz="2800" b="1" smtClean="0">
                <a:solidFill>
                  <a:srgbClr val="FF3399"/>
                </a:solidFill>
              </a:rPr>
              <a:t>Recognize factors affecting type of illness.</a:t>
            </a:r>
          </a:p>
          <a:p>
            <a:pPr marL="609600" indent="-609600" eaLnBrk="1" hangingPunct="1">
              <a:lnSpc>
                <a:spcPct val="120000"/>
              </a:lnSpc>
              <a:buFontTx/>
              <a:buAutoNum type="arabicPeriod"/>
            </a:pPr>
            <a:r>
              <a:rPr lang="en-US" sz="2800" b="1" smtClean="0">
                <a:solidFill>
                  <a:schemeClr val="hlink"/>
                </a:solidFill>
              </a:rPr>
              <a:t>Recognize the etiology &amp; characteristics of acute upper &amp; lower respiratory infections.</a:t>
            </a:r>
          </a:p>
          <a:p>
            <a:pPr marL="609600" indent="-609600" eaLnBrk="1" hangingPunct="1">
              <a:lnSpc>
                <a:spcPct val="120000"/>
              </a:lnSpc>
              <a:buFontTx/>
              <a:buAutoNum type="arabicPeriod"/>
            </a:pPr>
            <a:r>
              <a:rPr lang="en-US" sz="2800" b="1" smtClean="0">
                <a:solidFill>
                  <a:srgbClr val="000099"/>
                </a:solidFill>
              </a:rPr>
              <a:t>Apply Ng. Process for the common types of acute upper respiratory infections e.g: nasopharyngitis, pharyngitis, tonsilitis, otitis media, &amp; croup syndrome (acute spasmodic laryngitis).   </a:t>
            </a:r>
          </a:p>
        </p:txBody>
      </p:sp>
    </p:spTree>
    <p:extLst>
      <p:ext uri="{BB962C8B-B14F-4D97-AF65-F5344CB8AC3E}">
        <p14:creationId xmlns="" xmlns:p14="http://schemas.microsoft.com/office/powerpoint/2010/main" val="15690414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1554162"/>
            <a:ext cx="8686800" cy="5075238"/>
          </a:xfrm>
        </p:spPr>
        <p:txBody>
          <a:bodyPr>
            <a:normAutofit lnSpcReduction="10000"/>
          </a:bodyPr>
          <a:lstStyle/>
          <a:p>
            <a:r>
              <a:rPr lang="en-US" dirty="0">
                <a:solidFill>
                  <a:srgbClr val="000000"/>
                </a:solidFill>
                <a:latin typeface="Berkeley-Medium"/>
              </a:rPr>
              <a:t>Ensure that the child drinks plenty of </a:t>
            </a:r>
            <a:r>
              <a:rPr lang="en-US" dirty="0" smtClean="0">
                <a:solidFill>
                  <a:srgbClr val="000000"/>
                </a:solidFill>
                <a:latin typeface="Berkeley-Medium"/>
              </a:rPr>
              <a:t>fluids </a:t>
            </a:r>
            <a:r>
              <a:rPr lang="en-US" dirty="0">
                <a:solidFill>
                  <a:srgbClr val="000000"/>
                </a:solidFill>
                <a:latin typeface="Berkeley-Medium"/>
              </a:rPr>
              <a:t>to </a:t>
            </a:r>
            <a:r>
              <a:rPr lang="en-US" dirty="0" smtClean="0">
                <a:solidFill>
                  <a:srgbClr val="000000"/>
                </a:solidFill>
                <a:latin typeface="Berkeley-Medium"/>
              </a:rPr>
              <a:t>keep nasal </a:t>
            </a:r>
            <a:r>
              <a:rPr lang="en-US" dirty="0">
                <a:solidFill>
                  <a:srgbClr val="000000"/>
                </a:solidFill>
                <a:latin typeface="Berkeley-Medium"/>
              </a:rPr>
              <a:t>discharges thin.</a:t>
            </a:r>
          </a:p>
          <a:p>
            <a:r>
              <a:rPr lang="en-US" sz="800" dirty="0">
                <a:solidFill>
                  <a:srgbClr val="389F48"/>
                </a:solidFill>
                <a:latin typeface="ZapfDingbats"/>
              </a:rPr>
              <a:t>◆ </a:t>
            </a:r>
            <a:r>
              <a:rPr lang="en-US" dirty="0">
                <a:solidFill>
                  <a:srgbClr val="000000"/>
                </a:solidFill>
                <a:latin typeface="Berkeley-Medium"/>
              </a:rPr>
              <a:t>Apply heat via warm compresses or heating </a:t>
            </a:r>
            <a:r>
              <a:rPr lang="en-US" dirty="0" smtClean="0">
                <a:solidFill>
                  <a:srgbClr val="000000"/>
                </a:solidFill>
                <a:latin typeface="Berkeley-Medium"/>
              </a:rPr>
              <a:t>pad(on </a:t>
            </a:r>
            <a:r>
              <a:rPr lang="en-US" dirty="0">
                <a:solidFill>
                  <a:srgbClr val="000000"/>
                </a:solidFill>
                <a:latin typeface="Berkeley-Medium"/>
              </a:rPr>
              <a:t>low heat) over the </a:t>
            </a:r>
            <a:r>
              <a:rPr lang="en-US" dirty="0" smtClean="0">
                <a:solidFill>
                  <a:srgbClr val="000000"/>
                </a:solidFill>
                <a:latin typeface="Berkeley-Medium"/>
              </a:rPr>
              <a:t>inflamed </a:t>
            </a:r>
            <a:r>
              <a:rPr lang="en-US" dirty="0">
                <a:solidFill>
                  <a:srgbClr val="000000"/>
                </a:solidFill>
                <a:latin typeface="Berkeley-Medium"/>
              </a:rPr>
              <a:t>area.</a:t>
            </a:r>
          </a:p>
          <a:p>
            <a:r>
              <a:rPr lang="en-US" sz="800" dirty="0">
                <a:solidFill>
                  <a:srgbClr val="389F48"/>
                </a:solidFill>
                <a:latin typeface="ZapfDingbats"/>
              </a:rPr>
              <a:t>◆ </a:t>
            </a:r>
            <a:r>
              <a:rPr lang="en-US" dirty="0">
                <a:solidFill>
                  <a:srgbClr val="000000"/>
                </a:solidFill>
                <a:latin typeface="Berkeley-Medium"/>
              </a:rPr>
              <a:t>Use a cool mist </a:t>
            </a:r>
            <a:r>
              <a:rPr lang="en-US" dirty="0" smtClean="0">
                <a:solidFill>
                  <a:srgbClr val="000000"/>
                </a:solidFill>
                <a:latin typeface="Berkeley-Medium"/>
              </a:rPr>
              <a:t>humidifier </a:t>
            </a:r>
            <a:r>
              <a:rPr lang="en-US" dirty="0">
                <a:solidFill>
                  <a:srgbClr val="000000"/>
                </a:solidFill>
                <a:latin typeface="Berkeley-Medium"/>
              </a:rPr>
              <a:t>in the same room or </a:t>
            </a:r>
            <a:r>
              <a:rPr lang="en-US" dirty="0" smtClean="0">
                <a:solidFill>
                  <a:srgbClr val="000000"/>
                </a:solidFill>
                <a:latin typeface="Berkeley-Medium"/>
              </a:rPr>
              <a:t>area occupied </a:t>
            </a:r>
            <a:r>
              <a:rPr lang="en-US" dirty="0">
                <a:solidFill>
                  <a:srgbClr val="000000"/>
                </a:solidFill>
                <a:latin typeface="Berkeley-Medium"/>
              </a:rPr>
              <a:t>by the </a:t>
            </a:r>
            <a:r>
              <a:rPr lang="en-US" dirty="0" smtClean="0">
                <a:solidFill>
                  <a:srgbClr val="000000"/>
                </a:solidFill>
                <a:latin typeface="Berkeley-Medium"/>
              </a:rPr>
              <a:t>child</a:t>
            </a:r>
          </a:p>
          <a:p>
            <a:r>
              <a:rPr lang="en-US" dirty="0">
                <a:latin typeface="Berkeley-Medium"/>
              </a:rPr>
              <a:t>Avoiding air travel during the symptomatic period </a:t>
            </a:r>
            <a:r>
              <a:rPr lang="en-US" dirty="0" smtClean="0">
                <a:latin typeface="Berkeley-Medium"/>
              </a:rPr>
              <a:t>is recommended.</a:t>
            </a:r>
          </a:p>
          <a:p>
            <a:r>
              <a:rPr lang="en-US" dirty="0">
                <a:latin typeface="Berkeley-Medium"/>
              </a:rPr>
              <a:t>Avoiding contact with known allergens is important</a:t>
            </a:r>
            <a:endParaRPr lang="en-US" dirty="0" smtClean="0">
              <a:latin typeface="Berkeley-Medium"/>
            </a:endParaRPr>
          </a:p>
          <a:p>
            <a:endParaRPr lang="en-US" dirty="0"/>
          </a:p>
        </p:txBody>
      </p:sp>
    </p:spTree>
    <p:extLst>
      <p:ext uri="{BB962C8B-B14F-4D97-AF65-F5344CB8AC3E}">
        <p14:creationId xmlns="" xmlns:p14="http://schemas.microsoft.com/office/powerpoint/2010/main" val="3668927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1267" name="Rectangle 3"/>
          <p:cNvSpPr>
            <a:spLocks noGrp="1" noChangeArrowheads="1"/>
          </p:cNvSpPr>
          <p:nvPr>
            <p:ph idx="1"/>
          </p:nvPr>
        </p:nvSpPr>
        <p:spPr>
          <a:xfrm>
            <a:off x="457200" y="1600200"/>
            <a:ext cx="8229600" cy="4953000"/>
          </a:xfrm>
        </p:spPr>
        <p:txBody>
          <a:bodyPr/>
          <a:lstStyle/>
          <a:p>
            <a:pPr eaLnBrk="1" hangingPunct="1"/>
            <a:r>
              <a:rPr lang="en-US" b="1" smtClean="0">
                <a:solidFill>
                  <a:schemeClr val="hlink"/>
                </a:solidFill>
              </a:rPr>
              <a:t>Naso-pharyngitis:</a:t>
            </a:r>
            <a:r>
              <a:rPr lang="en-US" b="1" smtClean="0">
                <a:solidFill>
                  <a:srgbClr val="000099"/>
                </a:solidFill>
              </a:rPr>
              <a:t> = </a:t>
            </a:r>
            <a:r>
              <a:rPr lang="en-US" b="1" smtClean="0">
                <a:solidFill>
                  <a:srgbClr val="FF3399"/>
                </a:solidFill>
              </a:rPr>
              <a:t>Common cold.</a:t>
            </a:r>
          </a:p>
          <a:p>
            <a:pPr eaLnBrk="1" hangingPunct="1">
              <a:buFontTx/>
              <a:buNone/>
            </a:pPr>
            <a:r>
              <a:rPr lang="en-US" b="1" smtClean="0">
                <a:solidFill>
                  <a:srgbClr val="006600"/>
                </a:solidFill>
              </a:rPr>
              <a:t>Def:</a:t>
            </a:r>
            <a:r>
              <a:rPr lang="en-US" b="1" smtClean="0">
                <a:solidFill>
                  <a:srgbClr val="000099"/>
                </a:solidFill>
              </a:rPr>
              <a:t> </a:t>
            </a:r>
          </a:p>
          <a:p>
            <a:pPr eaLnBrk="1" hangingPunct="1">
              <a:buFontTx/>
              <a:buNone/>
            </a:pPr>
            <a:r>
              <a:rPr lang="en-US" b="1" smtClean="0">
                <a:solidFill>
                  <a:srgbClr val="000099"/>
                </a:solidFill>
              </a:rPr>
              <a:t>      Viral infection of the nose &amp; throat.</a:t>
            </a:r>
          </a:p>
          <a:p>
            <a:pPr eaLnBrk="1" hangingPunct="1">
              <a:buFontTx/>
              <a:buNone/>
            </a:pPr>
            <a:r>
              <a:rPr lang="en-US" b="1" smtClean="0">
                <a:solidFill>
                  <a:srgbClr val="4B5B47"/>
                </a:solidFill>
              </a:rPr>
              <a:t>Assessment (S &amp;S): </a:t>
            </a:r>
          </a:p>
          <a:p>
            <a:pPr eaLnBrk="1" hangingPunct="1">
              <a:buFontTx/>
              <a:buNone/>
            </a:pPr>
            <a:r>
              <a:rPr lang="en-US" b="1" smtClean="0">
                <a:solidFill>
                  <a:srgbClr val="000099"/>
                </a:solidFill>
              </a:rPr>
              <a:t>                                 1. </a:t>
            </a:r>
            <a:r>
              <a:rPr lang="en-US" b="1" smtClean="0">
                <a:solidFill>
                  <a:srgbClr val="006600"/>
                </a:solidFill>
              </a:rPr>
              <a:t>Younger child</a:t>
            </a:r>
          </a:p>
          <a:p>
            <a:pPr eaLnBrk="1" hangingPunct="1">
              <a:buFontTx/>
              <a:buNone/>
            </a:pPr>
            <a:r>
              <a:rPr lang="en-US" sz="2800" b="1" smtClean="0">
                <a:solidFill>
                  <a:srgbClr val="FF3399"/>
                </a:solidFill>
              </a:rPr>
              <a:t>Fever, sneezing, irritability, vomiting &amp; diarrhea</a:t>
            </a:r>
          </a:p>
          <a:p>
            <a:pPr eaLnBrk="1" hangingPunct="1">
              <a:buFontTx/>
              <a:buNone/>
            </a:pPr>
            <a:r>
              <a:rPr lang="en-US" b="1" smtClean="0">
                <a:solidFill>
                  <a:srgbClr val="000099"/>
                </a:solidFill>
              </a:rPr>
              <a:t>                                  2. </a:t>
            </a:r>
            <a:r>
              <a:rPr lang="en-US" b="1" smtClean="0">
                <a:solidFill>
                  <a:schemeClr val="hlink"/>
                </a:solidFill>
              </a:rPr>
              <a:t>Older child</a:t>
            </a:r>
          </a:p>
          <a:p>
            <a:pPr eaLnBrk="1" hangingPunct="1">
              <a:buFontTx/>
              <a:buNone/>
            </a:pPr>
            <a:r>
              <a:rPr lang="en-US" sz="2800" b="1" smtClean="0">
                <a:solidFill>
                  <a:srgbClr val="000099"/>
                </a:solidFill>
              </a:rPr>
              <a:t>Dryness &amp; irritation of nose &amp; throat, sneezing, &amp; muscular aches. </a:t>
            </a:r>
          </a:p>
        </p:txBody>
      </p:sp>
    </p:spTree>
    <p:extLst>
      <p:ext uri="{BB962C8B-B14F-4D97-AF65-F5344CB8AC3E}">
        <p14:creationId xmlns="" xmlns:p14="http://schemas.microsoft.com/office/powerpoint/2010/main" val="3345516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2291" name="Rectangle 3"/>
          <p:cNvSpPr>
            <a:spLocks noGrp="1" noChangeArrowheads="1"/>
          </p:cNvSpPr>
          <p:nvPr>
            <p:ph idx="1"/>
          </p:nvPr>
        </p:nvSpPr>
        <p:spPr/>
        <p:txBody>
          <a:bodyPr/>
          <a:lstStyle/>
          <a:p>
            <a:pPr eaLnBrk="1" hangingPunct="1">
              <a:lnSpc>
                <a:spcPct val="110000"/>
              </a:lnSpc>
            </a:pPr>
            <a:r>
              <a:rPr lang="en-US" b="1" smtClean="0">
                <a:solidFill>
                  <a:srgbClr val="006600"/>
                </a:solidFill>
              </a:rPr>
              <a:t>Complications of nasopharyngitis:</a:t>
            </a:r>
          </a:p>
          <a:p>
            <a:pPr eaLnBrk="1" hangingPunct="1">
              <a:lnSpc>
                <a:spcPct val="110000"/>
              </a:lnSpc>
              <a:buFontTx/>
              <a:buChar char="-"/>
            </a:pPr>
            <a:r>
              <a:rPr lang="en-US" sz="2800" b="1" smtClean="0">
                <a:solidFill>
                  <a:srgbClr val="000099"/>
                </a:solidFill>
              </a:rPr>
              <a:t>Otitis media</a:t>
            </a:r>
          </a:p>
          <a:p>
            <a:pPr eaLnBrk="1" hangingPunct="1">
              <a:lnSpc>
                <a:spcPct val="110000"/>
              </a:lnSpc>
              <a:buFontTx/>
              <a:buChar char="-"/>
            </a:pPr>
            <a:r>
              <a:rPr lang="en-US" sz="2800" b="1" smtClean="0">
                <a:solidFill>
                  <a:srgbClr val="FF3399"/>
                </a:solidFill>
              </a:rPr>
              <a:t>Lower respiratory tract infection</a:t>
            </a:r>
          </a:p>
          <a:p>
            <a:pPr eaLnBrk="1" hangingPunct="1">
              <a:lnSpc>
                <a:spcPct val="110000"/>
              </a:lnSpc>
              <a:buFontTx/>
              <a:buChar char="-"/>
            </a:pPr>
            <a:r>
              <a:rPr lang="en-US" sz="2800" b="1" smtClean="0">
                <a:solidFill>
                  <a:schemeClr val="hlink"/>
                </a:solidFill>
              </a:rPr>
              <a:t>Older child may develop sinusitis</a:t>
            </a:r>
          </a:p>
          <a:p>
            <a:pPr eaLnBrk="1" hangingPunct="1">
              <a:buFontTx/>
              <a:buNone/>
            </a:pPr>
            <a:endParaRPr lang="en-US" sz="2800" b="1" smtClean="0">
              <a:solidFill>
                <a:schemeClr val="hlink"/>
              </a:solidFill>
            </a:endParaRPr>
          </a:p>
          <a:p>
            <a:pPr eaLnBrk="1" hangingPunct="1">
              <a:buFontTx/>
              <a:buNone/>
            </a:pPr>
            <a:r>
              <a:rPr lang="en-US" b="1" smtClean="0">
                <a:solidFill>
                  <a:srgbClr val="FF3399"/>
                </a:solidFill>
              </a:rPr>
              <a:t>®</a:t>
            </a:r>
            <a:r>
              <a:rPr lang="en-US" b="1" smtClean="0">
                <a:solidFill>
                  <a:srgbClr val="006600"/>
                </a:solidFill>
              </a:rPr>
              <a:t> Medication:</a:t>
            </a:r>
            <a:r>
              <a:rPr lang="en-US" b="1" smtClean="0">
                <a:solidFill>
                  <a:schemeClr val="hlink"/>
                </a:solidFill>
              </a:rPr>
              <a:t> Acetaminophen </a:t>
            </a:r>
          </a:p>
        </p:txBody>
      </p:sp>
    </p:spTree>
    <p:extLst>
      <p:ext uri="{BB962C8B-B14F-4D97-AF65-F5344CB8AC3E}">
        <p14:creationId xmlns="" xmlns:p14="http://schemas.microsoft.com/office/powerpoint/2010/main" val="83148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3315" name="Rectangle 3"/>
          <p:cNvSpPr>
            <a:spLocks noGrp="1" noChangeArrowheads="1"/>
          </p:cNvSpPr>
          <p:nvPr>
            <p:ph idx="1"/>
          </p:nvPr>
        </p:nvSpPr>
        <p:spPr>
          <a:xfrm>
            <a:off x="457200" y="1600200"/>
            <a:ext cx="8458200" cy="4876800"/>
          </a:xfrm>
        </p:spPr>
        <p:txBody>
          <a:bodyPr/>
          <a:lstStyle/>
          <a:p>
            <a:pPr eaLnBrk="1" hangingPunct="1">
              <a:lnSpc>
                <a:spcPct val="140000"/>
              </a:lnSpc>
            </a:pPr>
            <a:r>
              <a:rPr lang="en-US" b="1" smtClean="0">
                <a:solidFill>
                  <a:schemeClr val="hlink"/>
                </a:solidFill>
              </a:rPr>
              <a:t>Pharyngitis:</a:t>
            </a:r>
            <a:r>
              <a:rPr lang="en-US" smtClean="0"/>
              <a:t> </a:t>
            </a:r>
            <a:r>
              <a:rPr lang="en-US" b="1" smtClean="0">
                <a:solidFill>
                  <a:srgbClr val="000099"/>
                </a:solidFill>
              </a:rPr>
              <a:t>=</a:t>
            </a:r>
            <a:r>
              <a:rPr lang="en-US" smtClean="0"/>
              <a:t> </a:t>
            </a:r>
            <a:r>
              <a:rPr lang="en-US" b="1" smtClean="0">
                <a:solidFill>
                  <a:srgbClr val="FF3399"/>
                </a:solidFill>
              </a:rPr>
              <a:t>Sore throat </a:t>
            </a:r>
            <a:r>
              <a:rPr lang="en-US" b="1" smtClean="0">
                <a:solidFill>
                  <a:srgbClr val="006600"/>
                </a:solidFill>
              </a:rPr>
              <a:t>including tonsils. </a:t>
            </a:r>
          </a:p>
          <a:p>
            <a:pPr eaLnBrk="1" hangingPunct="1">
              <a:lnSpc>
                <a:spcPct val="140000"/>
              </a:lnSpc>
              <a:buFontTx/>
              <a:buChar char="-"/>
            </a:pPr>
            <a:r>
              <a:rPr lang="en-US" sz="2800" b="1" smtClean="0">
                <a:solidFill>
                  <a:srgbClr val="000099"/>
                </a:solidFill>
              </a:rPr>
              <a:t>Uncommon in children under 1 yr. The peak incidence occurring between 4 &amp; 7 yrs of age.</a:t>
            </a:r>
          </a:p>
          <a:p>
            <a:pPr eaLnBrk="1" hangingPunct="1">
              <a:lnSpc>
                <a:spcPct val="140000"/>
              </a:lnSpc>
              <a:buFontTx/>
              <a:buNone/>
            </a:pPr>
            <a:endParaRPr lang="en-US" sz="2800" b="1" smtClean="0">
              <a:solidFill>
                <a:srgbClr val="000099"/>
              </a:solidFill>
            </a:endParaRPr>
          </a:p>
          <a:p>
            <a:pPr eaLnBrk="1" hangingPunct="1">
              <a:lnSpc>
                <a:spcPct val="140000"/>
              </a:lnSpc>
              <a:buFontTx/>
              <a:buChar char="-"/>
            </a:pPr>
            <a:r>
              <a:rPr lang="en-US" sz="2800" b="1" smtClean="0">
                <a:solidFill>
                  <a:srgbClr val="A50021"/>
                </a:solidFill>
              </a:rPr>
              <a:t>Causative organism:</a:t>
            </a:r>
            <a:r>
              <a:rPr lang="en-US" sz="2800" b="1" smtClean="0">
                <a:solidFill>
                  <a:srgbClr val="000099"/>
                </a:solidFill>
              </a:rPr>
              <a:t> </a:t>
            </a:r>
            <a:r>
              <a:rPr lang="en-US" sz="2400" b="1" smtClean="0">
                <a:solidFill>
                  <a:srgbClr val="000099"/>
                </a:solidFill>
              </a:rPr>
              <a:t>viruses or </a:t>
            </a:r>
            <a:r>
              <a:rPr lang="en-US" sz="2400" b="1" smtClean="0">
                <a:solidFill>
                  <a:schemeClr val="hlink"/>
                </a:solidFill>
              </a:rPr>
              <a:t>bacterial </a:t>
            </a:r>
            <a:r>
              <a:rPr lang="en-US" sz="2400" b="1" smtClean="0">
                <a:solidFill>
                  <a:srgbClr val="000099"/>
                </a:solidFill>
              </a:rPr>
              <a:t>(</a:t>
            </a:r>
            <a:r>
              <a:rPr lang="en-US" sz="2400" b="1" smtClean="0">
                <a:solidFill>
                  <a:schemeClr val="hlink"/>
                </a:solidFill>
              </a:rPr>
              <a:t>group A beta-hemolytic streptococcus</a:t>
            </a:r>
            <a:r>
              <a:rPr lang="en-US" sz="2400" b="1" smtClean="0">
                <a:solidFill>
                  <a:srgbClr val="000099"/>
                </a:solidFill>
              </a:rPr>
              <a:t>).</a:t>
            </a:r>
            <a:r>
              <a:rPr lang="en-US" sz="2800" b="1" smtClean="0">
                <a:solidFill>
                  <a:srgbClr val="000099"/>
                </a:solidFill>
              </a:rPr>
              <a:t> </a:t>
            </a:r>
          </a:p>
        </p:txBody>
      </p:sp>
    </p:spTree>
    <p:extLst>
      <p:ext uri="{BB962C8B-B14F-4D97-AF65-F5344CB8AC3E}">
        <p14:creationId xmlns="" xmlns:p14="http://schemas.microsoft.com/office/powerpoint/2010/main" val="3137183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4339" name="Rectangle 3"/>
          <p:cNvSpPr>
            <a:spLocks noGrp="1" noChangeArrowheads="1"/>
          </p:cNvSpPr>
          <p:nvPr>
            <p:ph idx="1"/>
          </p:nvPr>
        </p:nvSpPr>
        <p:spPr>
          <a:xfrm>
            <a:off x="228600" y="1600200"/>
            <a:ext cx="8686800" cy="4525963"/>
          </a:xfrm>
        </p:spPr>
        <p:txBody>
          <a:bodyPr/>
          <a:lstStyle/>
          <a:p>
            <a:pPr eaLnBrk="1" hangingPunct="1">
              <a:lnSpc>
                <a:spcPct val="140000"/>
              </a:lnSpc>
              <a:buFontTx/>
              <a:buNone/>
            </a:pPr>
            <a:r>
              <a:rPr lang="en-US" sz="2800" b="1" dirty="0" smtClean="0">
                <a:solidFill>
                  <a:srgbClr val="4B5B47"/>
                </a:solidFill>
              </a:rPr>
              <a:t>Assessment (S &amp;S) of pharyngitis: </a:t>
            </a:r>
          </a:p>
          <a:p>
            <a:pPr eaLnBrk="1" hangingPunct="1">
              <a:lnSpc>
                <a:spcPct val="140000"/>
              </a:lnSpc>
              <a:buFontTx/>
              <a:buNone/>
            </a:pPr>
            <a:r>
              <a:rPr lang="en-US" sz="2800" b="1" dirty="0" smtClean="0">
                <a:solidFill>
                  <a:srgbClr val="000099"/>
                </a:solidFill>
              </a:rPr>
              <a:t>                                 1. </a:t>
            </a:r>
            <a:r>
              <a:rPr lang="en-US" sz="2800" b="1" dirty="0" smtClean="0">
                <a:solidFill>
                  <a:srgbClr val="FF3399"/>
                </a:solidFill>
              </a:rPr>
              <a:t>Younger child</a:t>
            </a:r>
          </a:p>
          <a:p>
            <a:pPr eaLnBrk="1" hangingPunct="1">
              <a:lnSpc>
                <a:spcPct val="140000"/>
              </a:lnSpc>
              <a:buFontTx/>
              <a:buNone/>
            </a:pPr>
            <a:r>
              <a:rPr lang="en-US" sz="2400" b="1" dirty="0" smtClean="0">
                <a:solidFill>
                  <a:srgbClr val="006600"/>
                </a:solidFill>
              </a:rPr>
              <a:t>Fever, anorexia, general malaise, &amp; dysphagia (difficult to swallow) </a:t>
            </a:r>
          </a:p>
          <a:p>
            <a:pPr eaLnBrk="1" hangingPunct="1">
              <a:lnSpc>
                <a:spcPct val="140000"/>
              </a:lnSpc>
              <a:buFontTx/>
              <a:buNone/>
            </a:pPr>
            <a:r>
              <a:rPr lang="en-US" sz="2800" b="1" dirty="0" smtClean="0">
                <a:solidFill>
                  <a:srgbClr val="000099"/>
                </a:solidFill>
              </a:rPr>
              <a:t>                                  2. </a:t>
            </a:r>
            <a:r>
              <a:rPr lang="en-US" sz="2800" b="1" dirty="0" smtClean="0">
                <a:solidFill>
                  <a:schemeClr val="hlink"/>
                </a:solidFill>
              </a:rPr>
              <a:t>Older child</a:t>
            </a:r>
          </a:p>
          <a:p>
            <a:pPr eaLnBrk="1" hangingPunct="1">
              <a:lnSpc>
                <a:spcPct val="140000"/>
              </a:lnSpc>
              <a:buFontTx/>
              <a:buNone/>
            </a:pPr>
            <a:r>
              <a:rPr lang="en-US" sz="2400" b="1" dirty="0" smtClean="0">
                <a:solidFill>
                  <a:srgbClr val="000099"/>
                </a:solidFill>
              </a:rPr>
              <a:t>Fever (40 c), anorexia, abdominal pain, vomiting, &amp; dysphagia. </a:t>
            </a:r>
            <a:endParaRPr lang="en-US" sz="2800" dirty="0" smtClean="0"/>
          </a:p>
        </p:txBody>
      </p:sp>
    </p:spTree>
    <p:extLst>
      <p:ext uri="{BB962C8B-B14F-4D97-AF65-F5344CB8AC3E}">
        <p14:creationId xmlns="" xmlns:p14="http://schemas.microsoft.com/office/powerpoint/2010/main" val="419856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5363" name="Rectangle 3"/>
          <p:cNvSpPr>
            <a:spLocks noGrp="1" noChangeArrowheads="1"/>
          </p:cNvSpPr>
          <p:nvPr>
            <p:ph idx="1"/>
          </p:nvPr>
        </p:nvSpPr>
        <p:spPr>
          <a:xfrm>
            <a:off x="457200" y="1600200"/>
            <a:ext cx="8229600" cy="5029200"/>
          </a:xfrm>
        </p:spPr>
        <p:txBody>
          <a:bodyPr/>
          <a:lstStyle/>
          <a:p>
            <a:pPr eaLnBrk="1" hangingPunct="1">
              <a:lnSpc>
                <a:spcPct val="110000"/>
              </a:lnSpc>
            </a:pPr>
            <a:r>
              <a:rPr lang="en-US" b="1" dirty="0" smtClean="0">
                <a:solidFill>
                  <a:srgbClr val="006600"/>
                </a:solidFill>
              </a:rPr>
              <a:t>Complications of pharyngitis:</a:t>
            </a:r>
          </a:p>
          <a:p>
            <a:pPr eaLnBrk="1" hangingPunct="1">
              <a:lnSpc>
                <a:spcPct val="110000"/>
              </a:lnSpc>
              <a:buFontTx/>
              <a:buChar char="-"/>
            </a:pPr>
            <a:r>
              <a:rPr lang="en-US" sz="2800" b="1" dirty="0" smtClean="0">
                <a:solidFill>
                  <a:srgbClr val="FF3399"/>
                </a:solidFill>
              </a:rPr>
              <a:t>Retro pharyngeal abscess.</a:t>
            </a:r>
          </a:p>
          <a:p>
            <a:pPr eaLnBrk="1" hangingPunct="1">
              <a:lnSpc>
                <a:spcPct val="110000"/>
              </a:lnSpc>
              <a:buFontTx/>
              <a:buChar char="-"/>
            </a:pPr>
            <a:r>
              <a:rPr lang="en-US" sz="2800" b="1" dirty="0" smtClean="0">
                <a:solidFill>
                  <a:srgbClr val="000099"/>
                </a:solidFill>
              </a:rPr>
              <a:t>Otitis media.</a:t>
            </a:r>
          </a:p>
          <a:p>
            <a:pPr eaLnBrk="1" hangingPunct="1">
              <a:lnSpc>
                <a:spcPct val="110000"/>
              </a:lnSpc>
              <a:buFontTx/>
              <a:buChar char="-"/>
            </a:pPr>
            <a:r>
              <a:rPr lang="en-US" sz="2800" b="1" dirty="0" smtClean="0">
                <a:solidFill>
                  <a:schemeClr val="hlink"/>
                </a:solidFill>
              </a:rPr>
              <a:t>Lower respiratory tract infection.</a:t>
            </a:r>
          </a:p>
          <a:p>
            <a:pPr eaLnBrk="1" hangingPunct="1">
              <a:lnSpc>
                <a:spcPct val="110000"/>
              </a:lnSpc>
              <a:buFontTx/>
              <a:buChar char="-"/>
            </a:pPr>
            <a:r>
              <a:rPr lang="en-US" sz="2800" b="1" dirty="0" err="1" smtClean="0">
                <a:solidFill>
                  <a:srgbClr val="FF3399"/>
                </a:solidFill>
              </a:rPr>
              <a:t>Peritonsillar</a:t>
            </a:r>
            <a:r>
              <a:rPr lang="en-US" sz="2800" b="1" dirty="0" smtClean="0">
                <a:solidFill>
                  <a:srgbClr val="FF3399"/>
                </a:solidFill>
              </a:rPr>
              <a:t> abscess;</a:t>
            </a:r>
            <a:r>
              <a:rPr lang="en-US" sz="2800" b="1" dirty="0" smtClean="0">
                <a:solidFill>
                  <a:srgbClr val="000000"/>
                </a:solidFill>
              </a:rPr>
              <a:t> occurs in fewer than 1% of patients treated with antibiotics that leads to </a:t>
            </a:r>
            <a:r>
              <a:rPr lang="en-US" sz="2800" b="1" dirty="0" smtClean="0">
                <a:solidFill>
                  <a:srgbClr val="A50021"/>
                </a:solidFill>
              </a:rPr>
              <a:t>rheumatic fever</a:t>
            </a:r>
            <a:r>
              <a:rPr lang="en-US" sz="2800" b="1" dirty="0" smtClean="0">
                <a:solidFill>
                  <a:srgbClr val="000099"/>
                </a:solidFill>
              </a:rPr>
              <a:t>, or </a:t>
            </a:r>
            <a:r>
              <a:rPr lang="en-US" sz="2800" b="1" dirty="0" smtClean="0">
                <a:solidFill>
                  <a:srgbClr val="A50021"/>
                </a:solidFill>
              </a:rPr>
              <a:t>acute glomerulonephritis. </a:t>
            </a:r>
          </a:p>
        </p:txBody>
      </p:sp>
    </p:spTree>
    <p:extLst>
      <p:ext uri="{BB962C8B-B14F-4D97-AF65-F5344CB8AC3E}">
        <p14:creationId xmlns="" xmlns:p14="http://schemas.microsoft.com/office/powerpoint/2010/main" val="3096525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6387" name="Rectangle 3"/>
          <p:cNvSpPr>
            <a:spLocks noGrp="1" noChangeArrowheads="1"/>
          </p:cNvSpPr>
          <p:nvPr>
            <p:ph idx="1"/>
          </p:nvPr>
        </p:nvSpPr>
        <p:spPr>
          <a:xfrm>
            <a:off x="457200" y="1600200"/>
            <a:ext cx="8229600" cy="4876800"/>
          </a:xfrm>
        </p:spPr>
        <p:txBody>
          <a:bodyPr/>
          <a:lstStyle/>
          <a:p>
            <a:pPr eaLnBrk="1" hangingPunct="1"/>
            <a:r>
              <a:rPr lang="en-US" b="1" dirty="0" smtClean="0">
                <a:solidFill>
                  <a:srgbClr val="006600"/>
                </a:solidFill>
              </a:rPr>
              <a:t>Management of pharyngitis:</a:t>
            </a:r>
          </a:p>
          <a:p>
            <a:pPr eaLnBrk="1" hangingPunct="1">
              <a:lnSpc>
                <a:spcPct val="120000"/>
              </a:lnSpc>
              <a:buFontTx/>
              <a:buChar char="-"/>
            </a:pPr>
            <a:r>
              <a:rPr lang="en-US" sz="2400" b="1" dirty="0" smtClean="0">
                <a:solidFill>
                  <a:srgbClr val="FF3399"/>
                </a:solidFill>
              </a:rPr>
              <a:t>A throat culture: This test that may help the pediatrician to learn which type of germ is causing the sore throat.</a:t>
            </a:r>
          </a:p>
          <a:p>
            <a:pPr eaLnBrk="1" hangingPunct="1">
              <a:lnSpc>
                <a:spcPct val="120000"/>
              </a:lnSpc>
              <a:buFontTx/>
              <a:buChar char="-"/>
            </a:pPr>
            <a:r>
              <a:rPr lang="en-US" sz="2400" b="1" dirty="0" smtClean="0">
                <a:solidFill>
                  <a:srgbClr val="000099"/>
                </a:solidFill>
              </a:rPr>
              <a:t>Antibiotic medicine is needed if a germ called streptococcus found to be the causative organism.</a:t>
            </a:r>
          </a:p>
          <a:p>
            <a:pPr eaLnBrk="1" hangingPunct="1">
              <a:lnSpc>
                <a:spcPct val="120000"/>
              </a:lnSpc>
              <a:buFontTx/>
              <a:buChar char="-"/>
            </a:pPr>
            <a:r>
              <a:rPr lang="en-US" sz="2400" b="1" dirty="0" smtClean="0">
                <a:solidFill>
                  <a:schemeClr val="hlink"/>
                </a:solidFill>
              </a:rPr>
              <a:t>No special treatment is needed if your child's sore throat is caused by a virus. Antibiotic medicine will not help a sore throat caused by a virus.</a:t>
            </a:r>
            <a:endParaRPr lang="en-US" b="1" dirty="0" smtClean="0">
              <a:solidFill>
                <a:schemeClr val="hlink"/>
              </a:solidFill>
            </a:endParaRPr>
          </a:p>
        </p:txBody>
      </p:sp>
    </p:spTree>
    <p:extLst>
      <p:ext uri="{BB962C8B-B14F-4D97-AF65-F5344CB8AC3E}">
        <p14:creationId xmlns="" xmlns:p14="http://schemas.microsoft.com/office/powerpoint/2010/main" val="3745603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7411" name="Rectangle 3"/>
          <p:cNvSpPr>
            <a:spLocks noGrp="1" noChangeArrowheads="1"/>
          </p:cNvSpPr>
          <p:nvPr>
            <p:ph idx="1"/>
          </p:nvPr>
        </p:nvSpPr>
        <p:spPr>
          <a:xfrm>
            <a:off x="228600" y="1600200"/>
            <a:ext cx="8686800" cy="5029200"/>
          </a:xfrm>
        </p:spPr>
        <p:txBody>
          <a:bodyPr/>
          <a:lstStyle/>
          <a:p>
            <a:pPr eaLnBrk="1" hangingPunct="1"/>
            <a:r>
              <a:rPr lang="en-US" b="1" dirty="0" smtClean="0">
                <a:solidFill>
                  <a:srgbClr val="006600"/>
                </a:solidFill>
              </a:rPr>
              <a:t>Management of pharyngitis:</a:t>
            </a:r>
          </a:p>
          <a:p>
            <a:pPr eaLnBrk="1" hangingPunct="1">
              <a:buFontTx/>
              <a:buChar char="-"/>
            </a:pPr>
            <a:r>
              <a:rPr lang="en-US" sz="2400" b="1" dirty="0" smtClean="0">
                <a:solidFill>
                  <a:srgbClr val="FF3399"/>
                </a:solidFill>
              </a:rPr>
              <a:t>Help the child to rest as much as possible. Do not smoke around this child.</a:t>
            </a:r>
          </a:p>
          <a:p>
            <a:pPr eaLnBrk="1" hangingPunct="1">
              <a:buFontTx/>
              <a:buChar char="-"/>
            </a:pPr>
            <a:r>
              <a:rPr lang="en-US" sz="2400" b="1" dirty="0" smtClean="0">
                <a:solidFill>
                  <a:srgbClr val="000099"/>
                </a:solidFill>
              </a:rPr>
              <a:t>If the child's throat is very sore, he may not feel like eating or drinking very much. Introduce soft foods or warm soups. These foods may feel good going down the child's throat while it is very sore. Give this child 6 to 8 glasses of liquids like water and fruit juices each day. </a:t>
            </a:r>
          </a:p>
          <a:p>
            <a:pPr eaLnBrk="1" hangingPunct="1">
              <a:buFontTx/>
              <a:buChar char="-"/>
            </a:pPr>
            <a:r>
              <a:rPr lang="en-US" sz="2400" b="1" dirty="0" smtClean="0">
                <a:solidFill>
                  <a:schemeClr val="hlink"/>
                </a:solidFill>
              </a:rPr>
              <a:t>Run a cool moist humidifier in the child's room.</a:t>
            </a:r>
            <a:r>
              <a:rPr lang="en-US" sz="2400" b="1" dirty="0" smtClean="0">
                <a:solidFill>
                  <a:srgbClr val="000099"/>
                </a:solidFill>
              </a:rPr>
              <a:t> </a:t>
            </a:r>
          </a:p>
          <a:p>
            <a:pPr eaLnBrk="1" hangingPunct="1">
              <a:buFontTx/>
              <a:buChar char="-"/>
            </a:pPr>
            <a:r>
              <a:rPr lang="en-US" sz="2400" b="1" dirty="0" smtClean="0">
                <a:solidFill>
                  <a:srgbClr val="8E143D"/>
                </a:solidFill>
              </a:rPr>
              <a:t>If this child is 8 years or older, have him gargle(throat washing ) with a mixture of 1 teaspoon salt in 1 cup warm water. </a:t>
            </a:r>
          </a:p>
        </p:txBody>
      </p:sp>
    </p:spTree>
    <p:extLst>
      <p:ext uri="{BB962C8B-B14F-4D97-AF65-F5344CB8AC3E}">
        <p14:creationId xmlns="" xmlns:p14="http://schemas.microsoft.com/office/powerpoint/2010/main" val="2262637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8435" name="Rectangle 3"/>
          <p:cNvSpPr>
            <a:spLocks noGrp="1" noChangeArrowheads="1"/>
          </p:cNvSpPr>
          <p:nvPr>
            <p:ph idx="1"/>
          </p:nvPr>
        </p:nvSpPr>
        <p:spPr>
          <a:xfrm>
            <a:off x="457200" y="1600200"/>
            <a:ext cx="8229600" cy="4876800"/>
          </a:xfrm>
        </p:spPr>
        <p:txBody>
          <a:bodyPr/>
          <a:lstStyle/>
          <a:p>
            <a:pPr eaLnBrk="1" hangingPunct="1">
              <a:lnSpc>
                <a:spcPct val="110000"/>
              </a:lnSpc>
            </a:pPr>
            <a:r>
              <a:rPr lang="en-US" sz="2800" b="1" smtClean="0">
                <a:solidFill>
                  <a:schemeClr val="hlink"/>
                </a:solidFill>
              </a:rPr>
              <a:t>Tonsillitis:</a:t>
            </a:r>
          </a:p>
          <a:p>
            <a:pPr eaLnBrk="1" hangingPunct="1">
              <a:lnSpc>
                <a:spcPct val="110000"/>
              </a:lnSpc>
              <a:buFontTx/>
              <a:buNone/>
            </a:pPr>
            <a:r>
              <a:rPr lang="en-US" sz="2400" b="1" smtClean="0">
                <a:solidFill>
                  <a:srgbClr val="000099"/>
                </a:solidFill>
              </a:rPr>
              <a:t>What is tonsillitis?</a:t>
            </a:r>
          </a:p>
          <a:p>
            <a:pPr eaLnBrk="1" hangingPunct="1">
              <a:lnSpc>
                <a:spcPct val="110000"/>
              </a:lnSpc>
            </a:pPr>
            <a:r>
              <a:rPr lang="en-US" sz="2400" b="1" smtClean="0">
                <a:solidFill>
                  <a:schemeClr val="hlink"/>
                </a:solidFill>
              </a:rPr>
              <a:t>Tonsillitis is a viral or bacterial infection in the throat that causes inflammation of the tonsils. Tonsils are small glands (lymphoid tissue) in the pharyngeal cavity.</a:t>
            </a:r>
          </a:p>
          <a:p>
            <a:pPr eaLnBrk="1" hangingPunct="1">
              <a:lnSpc>
                <a:spcPct val="110000"/>
              </a:lnSpc>
              <a:buFontTx/>
              <a:buNone/>
            </a:pPr>
            <a:r>
              <a:rPr lang="en-US" sz="2400" b="1" smtClean="0">
                <a:solidFill>
                  <a:schemeClr val="hlink"/>
                </a:solidFill>
              </a:rPr>
              <a:t> </a:t>
            </a:r>
          </a:p>
          <a:p>
            <a:pPr eaLnBrk="1" hangingPunct="1">
              <a:lnSpc>
                <a:spcPct val="110000"/>
              </a:lnSpc>
            </a:pPr>
            <a:r>
              <a:rPr lang="en-US" sz="2400" b="1" smtClean="0">
                <a:solidFill>
                  <a:schemeClr val="accent2"/>
                </a:solidFill>
              </a:rPr>
              <a:t>In the first six months of life tonsils provide a useful defense against infections. Tonsillitis is one of the most common ailments in pre-school children, but it can also occur at any age. </a:t>
            </a:r>
          </a:p>
        </p:txBody>
      </p:sp>
    </p:spTree>
    <p:extLst>
      <p:ext uri="{BB962C8B-B14F-4D97-AF65-F5344CB8AC3E}">
        <p14:creationId xmlns="" xmlns:p14="http://schemas.microsoft.com/office/powerpoint/2010/main" val="31081945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19459" name="Rectangle 3"/>
          <p:cNvSpPr>
            <a:spLocks noGrp="1" noChangeArrowheads="1"/>
          </p:cNvSpPr>
          <p:nvPr>
            <p:ph idx="1"/>
          </p:nvPr>
        </p:nvSpPr>
        <p:spPr>
          <a:xfrm>
            <a:off x="457200" y="1600200"/>
            <a:ext cx="8229600" cy="4953000"/>
          </a:xfrm>
        </p:spPr>
        <p:txBody>
          <a:bodyPr/>
          <a:lstStyle/>
          <a:p>
            <a:pPr eaLnBrk="1" hangingPunct="1"/>
            <a:r>
              <a:rPr lang="en-US" b="1" smtClean="0">
                <a:solidFill>
                  <a:schemeClr val="hlink"/>
                </a:solidFill>
              </a:rPr>
              <a:t>Tonsillitis:</a:t>
            </a:r>
          </a:p>
          <a:p>
            <a:pPr eaLnBrk="1" hangingPunct="1">
              <a:lnSpc>
                <a:spcPct val="140000"/>
              </a:lnSpc>
            </a:pPr>
            <a:r>
              <a:rPr lang="en-US" sz="2400" b="1" smtClean="0">
                <a:solidFill>
                  <a:schemeClr val="accent2"/>
                </a:solidFill>
              </a:rPr>
              <a:t>Children are most often affected from around the age of three or four, when they start nursery or school and come into contact with many new infections.</a:t>
            </a:r>
          </a:p>
          <a:p>
            <a:pPr eaLnBrk="1" hangingPunct="1">
              <a:lnSpc>
                <a:spcPct val="140000"/>
              </a:lnSpc>
              <a:buFontTx/>
              <a:buNone/>
            </a:pPr>
            <a:r>
              <a:rPr lang="en-US" sz="2400" b="1" smtClean="0">
                <a:solidFill>
                  <a:schemeClr val="accent2"/>
                </a:solidFill>
              </a:rPr>
              <a:t> </a:t>
            </a:r>
          </a:p>
          <a:p>
            <a:pPr eaLnBrk="1" hangingPunct="1">
              <a:lnSpc>
                <a:spcPct val="140000"/>
              </a:lnSpc>
            </a:pPr>
            <a:r>
              <a:rPr lang="en-US" sz="2400" b="1" smtClean="0">
                <a:solidFill>
                  <a:schemeClr val="hlink"/>
                </a:solidFill>
              </a:rPr>
              <a:t>A child may have tonsillitis if he/she has </a:t>
            </a:r>
            <a:r>
              <a:rPr lang="en-US" sz="2400" b="1" smtClean="0">
                <a:solidFill>
                  <a:srgbClr val="FF3399"/>
                </a:solidFill>
              </a:rPr>
              <a:t>a sore throat, a fever and is off food.</a:t>
            </a:r>
            <a:r>
              <a:rPr lang="en-US" sz="2400" b="1" smtClean="0">
                <a:solidFill>
                  <a:schemeClr val="hlink"/>
                </a:solidFill>
              </a:rPr>
              <a:t> </a:t>
            </a:r>
          </a:p>
        </p:txBody>
      </p:sp>
    </p:spTree>
    <p:extLst>
      <p:ext uri="{BB962C8B-B14F-4D97-AF65-F5344CB8AC3E}">
        <p14:creationId xmlns="" xmlns:p14="http://schemas.microsoft.com/office/powerpoint/2010/main" val="133671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solidFill>
                  <a:srgbClr val="8E143D"/>
                </a:solidFill>
              </a:rPr>
              <a:t>Specific Objective</a:t>
            </a:r>
          </a:p>
        </p:txBody>
      </p:sp>
      <p:sp>
        <p:nvSpPr>
          <p:cNvPr id="5123" name="Rectangle 3"/>
          <p:cNvSpPr>
            <a:spLocks noGrp="1" noChangeArrowheads="1"/>
          </p:cNvSpPr>
          <p:nvPr>
            <p:ph idx="1"/>
          </p:nvPr>
        </p:nvSpPr>
        <p:spPr>
          <a:xfrm>
            <a:off x="457200" y="1295400"/>
            <a:ext cx="8458200" cy="5181600"/>
          </a:xfrm>
        </p:spPr>
        <p:txBody>
          <a:bodyPr/>
          <a:lstStyle/>
          <a:p>
            <a:pPr marL="609600" indent="-609600" eaLnBrk="1" hangingPunct="1">
              <a:lnSpc>
                <a:spcPct val="150000"/>
              </a:lnSpc>
              <a:buFontTx/>
              <a:buAutoNum type="arabicPeriod" startAt="4"/>
            </a:pPr>
            <a:r>
              <a:rPr lang="en-US" sz="2800" b="1" smtClean="0">
                <a:solidFill>
                  <a:schemeClr val="hlink"/>
                </a:solidFill>
              </a:rPr>
              <a:t>Apply Ng. Process for the common types of acute lower respiratory infections e.g:</a:t>
            </a:r>
          </a:p>
          <a:p>
            <a:pPr marL="609600" indent="-609600" eaLnBrk="1" hangingPunct="1">
              <a:lnSpc>
                <a:spcPct val="150000"/>
              </a:lnSpc>
              <a:buFontTx/>
              <a:buNone/>
            </a:pPr>
            <a:r>
              <a:rPr lang="en-US" sz="2800" b="1" smtClean="0">
                <a:solidFill>
                  <a:schemeClr val="hlink"/>
                </a:solidFill>
              </a:rPr>
              <a:t>Bronchitis, bronchiolitis, &amp; pneumonia.</a:t>
            </a:r>
          </a:p>
          <a:p>
            <a:pPr marL="609600" indent="-609600" eaLnBrk="1" hangingPunct="1">
              <a:lnSpc>
                <a:spcPct val="150000"/>
              </a:lnSpc>
              <a:buFontTx/>
              <a:buNone/>
            </a:pPr>
            <a:r>
              <a:rPr lang="en-US" sz="2800" b="1" smtClean="0">
                <a:solidFill>
                  <a:srgbClr val="FF3399"/>
                </a:solidFill>
              </a:rPr>
              <a:t>5.</a:t>
            </a:r>
            <a:r>
              <a:rPr lang="en-US" sz="2800" b="1" smtClean="0">
                <a:solidFill>
                  <a:srgbClr val="000099"/>
                </a:solidFill>
              </a:rPr>
              <a:t> </a:t>
            </a:r>
            <a:r>
              <a:rPr lang="en-US" sz="2800" b="1" smtClean="0">
                <a:solidFill>
                  <a:srgbClr val="FF3399"/>
                </a:solidFill>
              </a:rPr>
              <a:t>Apply Ng. Process for other respiratory tract infection e.g: pulmonary tuberculosis.</a:t>
            </a:r>
          </a:p>
          <a:p>
            <a:pPr marL="609600" indent="-609600" eaLnBrk="1" hangingPunct="1">
              <a:lnSpc>
                <a:spcPct val="150000"/>
              </a:lnSpc>
              <a:buFontTx/>
              <a:buNone/>
            </a:pPr>
            <a:r>
              <a:rPr lang="en-US" sz="2800" b="1" smtClean="0">
                <a:solidFill>
                  <a:srgbClr val="000099"/>
                </a:solidFill>
              </a:rPr>
              <a:t>6.  Apply Ng. Process for long-term respiratory dysfunction e.g: bronchial asthma.</a:t>
            </a:r>
          </a:p>
        </p:txBody>
      </p:sp>
    </p:spTree>
    <p:extLst>
      <p:ext uri="{BB962C8B-B14F-4D97-AF65-F5344CB8AC3E}">
        <p14:creationId xmlns="" xmlns:p14="http://schemas.microsoft.com/office/powerpoint/2010/main" val="38917144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smtClean="0">
                <a:solidFill>
                  <a:srgbClr val="8E143D"/>
                </a:solidFill>
              </a:rPr>
              <a:t>Tonsillitis </a:t>
            </a:r>
          </a:p>
        </p:txBody>
      </p:sp>
      <p:pic>
        <p:nvPicPr>
          <p:cNvPr id="20485" name="Picture 5" descr="Open Mouth - Tonsils"/>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tretch>
            <a:fillRect/>
          </a:stretch>
        </p:blipFill>
        <p:spPr>
          <a:xfrm>
            <a:off x="1533525" y="3101181"/>
            <a:ext cx="1885950" cy="1524000"/>
          </a:xfrm>
          <a:noFill/>
        </p:spPr>
      </p:pic>
      <p:sp>
        <p:nvSpPr>
          <p:cNvPr id="20483" name="Rectangle 3"/>
          <p:cNvSpPr>
            <a:spLocks noGrp="1" noChangeArrowheads="1"/>
          </p:cNvSpPr>
          <p:nvPr>
            <p:ph type="body" sz="half" idx="2"/>
          </p:nvPr>
        </p:nvSpPr>
        <p:spPr/>
        <p:txBody>
          <a:bodyPr/>
          <a:lstStyle/>
          <a:p>
            <a:pPr eaLnBrk="1" hangingPunct="1"/>
            <a:r>
              <a:rPr lang="en-US" b="1" smtClean="0">
                <a:solidFill>
                  <a:schemeClr val="hlink"/>
                </a:solidFill>
              </a:rPr>
              <a:t>Palatine tonsils</a:t>
            </a:r>
            <a:r>
              <a:rPr lang="en-US" sz="2800" smtClean="0"/>
              <a:t> </a:t>
            </a:r>
          </a:p>
          <a:p>
            <a:pPr eaLnBrk="1" hangingPunct="1">
              <a:buFontTx/>
              <a:buNone/>
            </a:pPr>
            <a:r>
              <a:rPr lang="en-US" sz="2800" b="1" smtClean="0">
                <a:solidFill>
                  <a:srgbClr val="006600"/>
                </a:solidFill>
              </a:rPr>
              <a:t>(Visible during oral examination)</a:t>
            </a:r>
          </a:p>
        </p:txBody>
      </p:sp>
      <p:sp>
        <p:nvSpPr>
          <p:cNvPr id="20484" name="Rectangle 4"/>
          <p:cNvSpPr>
            <a:spLocks noChangeArrowheads="1"/>
          </p:cNvSpPr>
          <p:nvPr/>
        </p:nvSpPr>
        <p:spPr bwMode="auto">
          <a:xfrm>
            <a:off x="4581525" y="2514600"/>
            <a:ext cx="6859588"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1268884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b="1" smtClean="0">
                <a:solidFill>
                  <a:srgbClr val="A50021"/>
                </a:solidFill>
                <a:cs typeface="Times New Roman" pitchFamily="18" charset="0"/>
              </a:rPr>
              <a:t>Acute Upper Respiratory Tract Infections in Children:</a:t>
            </a:r>
          </a:p>
        </p:txBody>
      </p:sp>
      <p:sp>
        <p:nvSpPr>
          <p:cNvPr id="21507" name="Rectangle 3"/>
          <p:cNvSpPr>
            <a:spLocks noGrp="1" noChangeArrowheads="1"/>
          </p:cNvSpPr>
          <p:nvPr>
            <p:ph idx="1"/>
          </p:nvPr>
        </p:nvSpPr>
        <p:spPr>
          <a:xfrm>
            <a:off x="457200" y="1600200"/>
            <a:ext cx="8229600" cy="4876800"/>
          </a:xfrm>
        </p:spPr>
        <p:txBody>
          <a:bodyPr/>
          <a:lstStyle/>
          <a:p>
            <a:pPr eaLnBrk="1" hangingPunct="1">
              <a:lnSpc>
                <a:spcPct val="140000"/>
              </a:lnSpc>
            </a:pPr>
            <a:r>
              <a:rPr lang="en-US" b="1" dirty="0" smtClean="0">
                <a:solidFill>
                  <a:schemeClr val="hlink"/>
                </a:solidFill>
              </a:rPr>
              <a:t>Tonsillitis:</a:t>
            </a:r>
            <a:r>
              <a:rPr lang="en-US" sz="2800" b="1" dirty="0" smtClean="0">
                <a:solidFill>
                  <a:srgbClr val="006600"/>
                </a:solidFill>
              </a:rPr>
              <a:t> </a:t>
            </a:r>
          </a:p>
          <a:p>
            <a:pPr eaLnBrk="1" hangingPunct="1">
              <a:lnSpc>
                <a:spcPct val="140000"/>
              </a:lnSpc>
              <a:buFontTx/>
              <a:buNone/>
            </a:pPr>
            <a:r>
              <a:rPr lang="en-US" sz="2800" b="1" dirty="0" smtClean="0">
                <a:solidFill>
                  <a:srgbClr val="006600"/>
                </a:solidFill>
              </a:rPr>
              <a:t>What causes tonsillitis?</a:t>
            </a:r>
          </a:p>
          <a:p>
            <a:pPr eaLnBrk="1" hangingPunct="1">
              <a:lnSpc>
                <a:spcPct val="140000"/>
              </a:lnSpc>
              <a:buFontTx/>
              <a:buNone/>
            </a:pPr>
            <a:r>
              <a:rPr lang="en-US" sz="2400" b="1" dirty="0" smtClean="0">
                <a:solidFill>
                  <a:schemeClr val="accent2"/>
                </a:solidFill>
              </a:rPr>
              <a:t>Tonsillitis is caused by a variety of contagious (infected) </a:t>
            </a:r>
            <a:r>
              <a:rPr lang="en-US" sz="2400" b="1" dirty="0" smtClean="0">
                <a:solidFill>
                  <a:srgbClr val="FF3399"/>
                </a:solidFill>
              </a:rPr>
              <a:t>viral </a:t>
            </a:r>
            <a:r>
              <a:rPr lang="en-US" sz="2400" b="1" dirty="0" smtClean="0">
                <a:solidFill>
                  <a:schemeClr val="accent2"/>
                </a:solidFill>
              </a:rPr>
              <a:t>and </a:t>
            </a:r>
            <a:r>
              <a:rPr lang="en-US" sz="2400" b="1" dirty="0" smtClean="0">
                <a:solidFill>
                  <a:srgbClr val="FF3399"/>
                </a:solidFill>
              </a:rPr>
              <a:t>bacterial</a:t>
            </a:r>
            <a:r>
              <a:rPr lang="en-US" sz="2400" b="1" dirty="0" smtClean="0">
                <a:solidFill>
                  <a:schemeClr val="accent2"/>
                </a:solidFill>
              </a:rPr>
              <a:t> infections. It is spread by </a:t>
            </a:r>
            <a:r>
              <a:rPr lang="en-US" sz="2400" b="1" dirty="0" smtClean="0">
                <a:solidFill>
                  <a:schemeClr val="hlink"/>
                </a:solidFill>
              </a:rPr>
              <a:t>close contact</a:t>
            </a:r>
            <a:r>
              <a:rPr lang="en-US" sz="2400" b="1" dirty="0" smtClean="0">
                <a:solidFill>
                  <a:schemeClr val="accent2"/>
                </a:solidFill>
              </a:rPr>
              <a:t> with other individuals and occurs more during </a:t>
            </a:r>
            <a:r>
              <a:rPr lang="en-US" sz="2400" b="1" dirty="0" smtClean="0">
                <a:solidFill>
                  <a:schemeClr val="hlink"/>
                </a:solidFill>
              </a:rPr>
              <a:t>winter periods.</a:t>
            </a:r>
            <a:r>
              <a:rPr lang="en-US" sz="2400" b="1" dirty="0" smtClean="0">
                <a:solidFill>
                  <a:schemeClr val="accent2"/>
                </a:solidFill>
              </a:rPr>
              <a:t> The most common bacterium causing tonsillitis is </a:t>
            </a:r>
            <a:r>
              <a:rPr lang="en-US" sz="2400" b="1" dirty="0" smtClean="0">
                <a:solidFill>
                  <a:srgbClr val="A50021"/>
                </a:solidFill>
              </a:rPr>
              <a:t>streptococcus.</a:t>
            </a:r>
          </a:p>
        </p:txBody>
      </p:sp>
    </p:spTree>
    <p:extLst>
      <p:ext uri="{BB962C8B-B14F-4D97-AF65-F5344CB8AC3E}">
        <p14:creationId xmlns="" xmlns:p14="http://schemas.microsoft.com/office/powerpoint/2010/main" val="1098286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2531" name="Rectangle 3"/>
          <p:cNvSpPr>
            <a:spLocks noGrp="1" noChangeArrowheads="1"/>
          </p:cNvSpPr>
          <p:nvPr>
            <p:ph type="body" idx="1"/>
          </p:nvPr>
        </p:nvSpPr>
        <p:spPr>
          <a:xfrm>
            <a:off x="457200" y="1600200"/>
            <a:ext cx="8229600" cy="4953000"/>
          </a:xfrm>
        </p:spPr>
        <p:txBody>
          <a:bodyPr/>
          <a:lstStyle/>
          <a:p>
            <a:pPr eaLnBrk="1" hangingPunct="1"/>
            <a:r>
              <a:rPr lang="en-US" sz="2800" b="1" smtClean="0">
                <a:solidFill>
                  <a:srgbClr val="006600"/>
                </a:solidFill>
              </a:rPr>
              <a:t>Advice and treatment:</a:t>
            </a:r>
          </a:p>
          <a:p>
            <a:pPr eaLnBrk="1" hangingPunct="1">
              <a:buFontTx/>
              <a:buChar char="-"/>
            </a:pPr>
            <a:r>
              <a:rPr lang="en-US" sz="2400" b="1" smtClean="0">
                <a:solidFill>
                  <a:srgbClr val="FF3399"/>
                </a:solidFill>
              </a:rPr>
              <a:t>Encourage bed rest.</a:t>
            </a:r>
          </a:p>
          <a:p>
            <a:pPr eaLnBrk="1" hangingPunct="1">
              <a:buFontTx/>
              <a:buChar char="-"/>
            </a:pPr>
            <a:r>
              <a:rPr lang="en-US" sz="2400" b="1" smtClean="0">
                <a:solidFill>
                  <a:srgbClr val="000099"/>
                </a:solidFill>
              </a:rPr>
              <a:t>Introduce soft liquid diet according to the child's preferences.</a:t>
            </a:r>
          </a:p>
          <a:p>
            <a:pPr eaLnBrk="1" hangingPunct="1">
              <a:buFontTx/>
              <a:buChar char="-"/>
            </a:pPr>
            <a:r>
              <a:rPr lang="en-US" sz="2400" b="1" smtClean="0">
                <a:solidFill>
                  <a:schemeClr val="hlink"/>
                </a:solidFill>
              </a:rPr>
              <a:t>Provide cool mist atmosphere to keep the mucous membranes moist during periods of mouth breathing.</a:t>
            </a:r>
          </a:p>
          <a:p>
            <a:pPr eaLnBrk="1" hangingPunct="1">
              <a:buFontTx/>
              <a:buChar char="-"/>
            </a:pPr>
            <a:r>
              <a:rPr lang="en-US" sz="2400" b="1" smtClean="0">
                <a:solidFill>
                  <a:srgbClr val="FF3399"/>
                </a:solidFill>
              </a:rPr>
              <a:t>Warm saline gargles &amp; Paracetamol are useful to promote comfort.</a:t>
            </a:r>
          </a:p>
          <a:p>
            <a:pPr eaLnBrk="1" hangingPunct="1">
              <a:buFontTx/>
              <a:buChar char="-"/>
            </a:pPr>
            <a:r>
              <a:rPr lang="en-US" sz="2400" b="1" smtClean="0">
                <a:solidFill>
                  <a:srgbClr val="000099"/>
                </a:solidFill>
              </a:rPr>
              <a:t>If antibiotics are prescribed, counsel the child's parents regarding the necessity of completing the treatment period. </a:t>
            </a:r>
            <a:endParaRPr lang="en-US" sz="2800" b="1" smtClean="0">
              <a:solidFill>
                <a:srgbClr val="000099"/>
              </a:solidFill>
            </a:endParaRPr>
          </a:p>
        </p:txBody>
      </p:sp>
    </p:spTree>
    <p:extLst>
      <p:ext uri="{BB962C8B-B14F-4D97-AF65-F5344CB8AC3E}">
        <p14:creationId xmlns="" xmlns:p14="http://schemas.microsoft.com/office/powerpoint/2010/main" val="2333171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3555" name="Rectangle 3"/>
          <p:cNvSpPr>
            <a:spLocks noGrp="1" noChangeArrowheads="1"/>
          </p:cNvSpPr>
          <p:nvPr>
            <p:ph type="body" idx="1"/>
          </p:nvPr>
        </p:nvSpPr>
        <p:spPr>
          <a:xfrm>
            <a:off x="457200" y="1600200"/>
            <a:ext cx="8458200" cy="4953000"/>
          </a:xfrm>
        </p:spPr>
        <p:txBody>
          <a:bodyPr/>
          <a:lstStyle/>
          <a:p>
            <a:pPr eaLnBrk="1" hangingPunct="1"/>
            <a:r>
              <a:rPr lang="en-US" b="1" dirty="0" smtClean="0">
                <a:solidFill>
                  <a:srgbClr val="006600"/>
                </a:solidFill>
              </a:rPr>
              <a:t>Management:</a:t>
            </a:r>
          </a:p>
          <a:p>
            <a:pPr eaLnBrk="1" hangingPunct="1"/>
            <a:r>
              <a:rPr lang="en-US" sz="2800" b="1" dirty="0" smtClean="0">
                <a:solidFill>
                  <a:schemeClr val="hlink"/>
                </a:solidFill>
              </a:rPr>
              <a:t>The controversy of tonsillectomy (see):</a:t>
            </a:r>
          </a:p>
          <a:p>
            <a:pPr eaLnBrk="1" hangingPunct="1"/>
            <a:endParaRPr lang="en-US" sz="2800" b="1" dirty="0" smtClean="0">
              <a:solidFill>
                <a:srgbClr val="006600"/>
              </a:solidFill>
            </a:endParaRPr>
          </a:p>
          <a:p>
            <a:pPr eaLnBrk="1" hangingPunct="1">
              <a:lnSpc>
                <a:spcPct val="140000"/>
              </a:lnSpc>
              <a:buFontTx/>
              <a:buNone/>
            </a:pPr>
            <a:r>
              <a:rPr lang="en-US" sz="2800" b="1" dirty="0" smtClean="0">
                <a:solidFill>
                  <a:srgbClr val="000099"/>
                </a:solidFill>
              </a:rPr>
              <a:t>Generally, tonsils should not removed before 3 or 4 years of age, because of the problem of excessive blood loss &amp; the possibility of re-growth or hypertrophy of lymphoid tissue, in young children.</a:t>
            </a:r>
          </a:p>
        </p:txBody>
      </p:sp>
    </p:spTree>
    <p:extLst>
      <p:ext uri="{BB962C8B-B14F-4D97-AF65-F5344CB8AC3E}">
        <p14:creationId xmlns="" xmlns:p14="http://schemas.microsoft.com/office/powerpoint/2010/main" val="3512620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4579" name="Rectangle 3"/>
          <p:cNvSpPr>
            <a:spLocks noGrp="1" noChangeArrowheads="1"/>
          </p:cNvSpPr>
          <p:nvPr>
            <p:ph type="body" idx="1"/>
          </p:nvPr>
        </p:nvSpPr>
        <p:spPr>
          <a:xfrm>
            <a:off x="457200" y="1600200"/>
            <a:ext cx="8229600" cy="4953000"/>
          </a:xfrm>
        </p:spPr>
        <p:txBody>
          <a:bodyPr/>
          <a:lstStyle/>
          <a:p>
            <a:pPr eaLnBrk="1" hangingPunct="1"/>
            <a:r>
              <a:rPr lang="en-US" b="1" smtClean="0">
                <a:solidFill>
                  <a:srgbClr val="006600"/>
                </a:solidFill>
              </a:rPr>
              <a:t>Management (Tonsillectomy):</a:t>
            </a:r>
            <a:endParaRPr lang="en-US" b="1" smtClean="0">
              <a:solidFill>
                <a:srgbClr val="000099"/>
              </a:solidFill>
            </a:endParaRPr>
          </a:p>
          <a:p>
            <a:pPr eaLnBrk="1" hangingPunct="1">
              <a:lnSpc>
                <a:spcPct val="120000"/>
              </a:lnSpc>
              <a:buFontTx/>
              <a:buNone/>
            </a:pPr>
            <a:r>
              <a:rPr lang="en-US" sz="2800" b="1" smtClean="0">
                <a:solidFill>
                  <a:srgbClr val="000099"/>
                </a:solidFill>
              </a:rPr>
              <a:t>If a child has severe tonsillitis that is recurrent, persistent and troublesome, i.e; in cases where the child is subjected to around 4 attacks a year for two years or more, then surgery should be considered as an option. </a:t>
            </a:r>
          </a:p>
          <a:p>
            <a:pPr eaLnBrk="1" hangingPunct="1">
              <a:lnSpc>
                <a:spcPct val="120000"/>
              </a:lnSpc>
              <a:buFontTx/>
              <a:buNone/>
            </a:pPr>
            <a:r>
              <a:rPr lang="en-US" sz="2800" b="1" smtClean="0">
                <a:solidFill>
                  <a:srgbClr val="FF3399"/>
                </a:solidFill>
              </a:rPr>
              <a:t>Surgery might also be considered if the tonsils were so large that they are causing breathing problems at night.</a:t>
            </a:r>
          </a:p>
        </p:txBody>
      </p:sp>
    </p:spTree>
    <p:extLst>
      <p:ext uri="{BB962C8B-B14F-4D97-AF65-F5344CB8AC3E}">
        <p14:creationId xmlns="" xmlns:p14="http://schemas.microsoft.com/office/powerpoint/2010/main" val="2463499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5603" name="Rectangle 3"/>
          <p:cNvSpPr>
            <a:spLocks noGrp="1" noChangeArrowheads="1"/>
          </p:cNvSpPr>
          <p:nvPr>
            <p:ph type="body" idx="1"/>
          </p:nvPr>
        </p:nvSpPr>
        <p:spPr/>
        <p:txBody>
          <a:bodyPr/>
          <a:lstStyle/>
          <a:p>
            <a:pPr eaLnBrk="1" hangingPunct="1">
              <a:lnSpc>
                <a:spcPct val="130000"/>
              </a:lnSpc>
            </a:pPr>
            <a:r>
              <a:rPr lang="en-US" b="1" smtClean="0">
                <a:solidFill>
                  <a:schemeClr val="hlink"/>
                </a:solidFill>
              </a:rPr>
              <a:t>Otitis media:</a:t>
            </a:r>
          </a:p>
          <a:p>
            <a:pPr eaLnBrk="1" hangingPunct="1">
              <a:lnSpc>
                <a:spcPct val="130000"/>
              </a:lnSpc>
            </a:pPr>
            <a:r>
              <a:rPr lang="en-US" sz="2800" b="1" smtClean="0">
                <a:solidFill>
                  <a:srgbClr val="006600"/>
                </a:solidFill>
                <a:cs typeface="Times New Roman" pitchFamily="18" charset="0"/>
              </a:rPr>
              <a:t>Background:</a:t>
            </a:r>
            <a:r>
              <a:rPr lang="en-US" sz="2800" b="1" smtClean="0">
                <a:solidFill>
                  <a:schemeClr val="hlink"/>
                </a:solidFill>
                <a:cs typeface="Times New Roman" pitchFamily="18" charset="0"/>
              </a:rPr>
              <a:t> </a:t>
            </a:r>
          </a:p>
          <a:p>
            <a:pPr eaLnBrk="1" hangingPunct="1">
              <a:lnSpc>
                <a:spcPct val="130000"/>
              </a:lnSpc>
              <a:buFontTx/>
              <a:buNone/>
            </a:pPr>
            <a:r>
              <a:rPr lang="en-US" sz="2400" b="1" smtClean="0">
                <a:solidFill>
                  <a:schemeClr val="accent2"/>
                </a:solidFill>
                <a:cs typeface="Times New Roman" pitchFamily="18" charset="0"/>
              </a:rPr>
              <a:t>Otitis media (OM) is the second most common disease of childhood, after upper respiratory infection (URI).</a:t>
            </a:r>
          </a:p>
          <a:p>
            <a:pPr eaLnBrk="1" hangingPunct="1">
              <a:lnSpc>
                <a:spcPct val="130000"/>
              </a:lnSpc>
              <a:buFontTx/>
              <a:buNone/>
            </a:pPr>
            <a:endParaRPr lang="en-US" sz="2400" b="1" smtClean="0">
              <a:solidFill>
                <a:schemeClr val="accent2"/>
              </a:solidFill>
              <a:cs typeface="Times New Roman" pitchFamily="18" charset="0"/>
            </a:endParaRPr>
          </a:p>
          <a:p>
            <a:pPr eaLnBrk="1" hangingPunct="1">
              <a:lnSpc>
                <a:spcPct val="130000"/>
              </a:lnSpc>
            </a:pPr>
            <a:r>
              <a:rPr lang="en-US" sz="2800" b="1" smtClean="0">
                <a:solidFill>
                  <a:srgbClr val="006600"/>
                </a:solidFill>
                <a:cs typeface="Times New Roman" pitchFamily="18" charset="0"/>
              </a:rPr>
              <a:t>Definition:</a:t>
            </a:r>
          </a:p>
          <a:p>
            <a:pPr eaLnBrk="1" hangingPunct="1">
              <a:lnSpc>
                <a:spcPct val="130000"/>
              </a:lnSpc>
              <a:buFontTx/>
              <a:buNone/>
            </a:pPr>
            <a:r>
              <a:rPr lang="en-US" sz="2400" b="1" smtClean="0">
                <a:solidFill>
                  <a:schemeClr val="accent2"/>
                </a:solidFill>
                <a:cs typeface="Times New Roman" pitchFamily="18" charset="0"/>
              </a:rPr>
              <a:t>Otitis media is an inflammation of the middle ear.  </a:t>
            </a:r>
          </a:p>
        </p:txBody>
      </p:sp>
    </p:spTree>
    <p:extLst>
      <p:ext uri="{BB962C8B-B14F-4D97-AF65-F5344CB8AC3E}">
        <p14:creationId xmlns="" xmlns:p14="http://schemas.microsoft.com/office/powerpoint/2010/main" val="3309379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868362"/>
          </a:xfrm>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31747" name="Rectangle 3"/>
          <p:cNvSpPr>
            <a:spLocks noGrp="1" noChangeArrowheads="1"/>
          </p:cNvSpPr>
          <p:nvPr>
            <p:ph type="body" idx="1"/>
          </p:nvPr>
        </p:nvSpPr>
        <p:spPr>
          <a:xfrm>
            <a:off x="457200" y="1219200"/>
            <a:ext cx="8229600" cy="5410200"/>
          </a:xfrm>
        </p:spPr>
        <p:txBody>
          <a:bodyPr/>
          <a:lstStyle/>
          <a:p>
            <a:pPr eaLnBrk="1" hangingPunct="1">
              <a:lnSpc>
                <a:spcPct val="110000"/>
              </a:lnSpc>
            </a:pPr>
            <a:r>
              <a:rPr lang="en-US" b="1" dirty="0" smtClean="0">
                <a:solidFill>
                  <a:srgbClr val="006600"/>
                </a:solidFill>
              </a:rPr>
              <a:t>Pathophysiology:</a:t>
            </a:r>
          </a:p>
          <a:p>
            <a:pPr eaLnBrk="1" hangingPunct="1">
              <a:lnSpc>
                <a:spcPct val="110000"/>
              </a:lnSpc>
              <a:buFontTx/>
              <a:buNone/>
            </a:pPr>
            <a:r>
              <a:rPr lang="en-US" sz="2400" b="1" dirty="0" smtClean="0">
                <a:solidFill>
                  <a:srgbClr val="FF3399"/>
                </a:solidFill>
                <a:cs typeface="Times New Roman" pitchFamily="18" charset="0"/>
              </a:rPr>
              <a:t>Otitis media is the result of </a:t>
            </a:r>
            <a:r>
              <a:rPr lang="en-US" sz="2400" b="1" dirty="0" err="1" smtClean="0">
                <a:solidFill>
                  <a:srgbClr val="FF3399"/>
                </a:solidFill>
                <a:cs typeface="Times New Roman" pitchFamily="18" charset="0"/>
              </a:rPr>
              <a:t>dysfunctioning</a:t>
            </a:r>
            <a:r>
              <a:rPr lang="en-US" sz="2400" b="1" dirty="0" smtClean="0">
                <a:solidFill>
                  <a:srgbClr val="FF3399"/>
                </a:solidFill>
                <a:cs typeface="Times New Roman" pitchFamily="18" charset="0"/>
              </a:rPr>
              <a:t> Eustachian tube.</a:t>
            </a:r>
          </a:p>
          <a:p>
            <a:pPr eaLnBrk="1" hangingPunct="1">
              <a:lnSpc>
                <a:spcPct val="110000"/>
              </a:lnSpc>
              <a:buFontTx/>
              <a:buNone/>
            </a:pPr>
            <a:r>
              <a:rPr lang="en-US" sz="2400" b="1" dirty="0" smtClean="0">
                <a:solidFill>
                  <a:schemeClr val="accent2"/>
                </a:solidFill>
                <a:cs typeface="Times New Roman" pitchFamily="18" charset="0"/>
              </a:rPr>
              <a:t>The Eustachian tube, which connects the middle ear to the </a:t>
            </a:r>
            <a:r>
              <a:rPr lang="en-US" sz="2400" b="1" dirty="0" err="1" smtClean="0">
                <a:solidFill>
                  <a:schemeClr val="accent2"/>
                </a:solidFill>
                <a:cs typeface="Times New Roman" pitchFamily="18" charset="0"/>
              </a:rPr>
              <a:t>naso</a:t>
            </a:r>
            <a:r>
              <a:rPr lang="en-US" sz="2400" b="1" dirty="0" smtClean="0">
                <a:solidFill>
                  <a:schemeClr val="accent2"/>
                </a:solidFill>
                <a:cs typeface="Times New Roman" pitchFamily="18" charset="0"/>
              </a:rPr>
              <a:t>-pharynx, is normally closed, narrow &amp;, directed downward, preventing organisms from the pharyngeal cavity from entering the middle ear.</a:t>
            </a:r>
          </a:p>
          <a:p>
            <a:pPr eaLnBrk="1" hangingPunct="1">
              <a:lnSpc>
                <a:spcPct val="110000"/>
              </a:lnSpc>
              <a:buFontTx/>
              <a:buNone/>
            </a:pPr>
            <a:r>
              <a:rPr lang="en-US" sz="2400" b="1" dirty="0" smtClean="0">
                <a:solidFill>
                  <a:schemeClr val="hlink"/>
                </a:solidFill>
                <a:cs typeface="Times New Roman" pitchFamily="18" charset="0"/>
              </a:rPr>
              <a:t>It opens to allow drainage of secretions produced by middle ear mucosa &amp; to equalize air pressure between the middle ear &amp; outside environment.</a:t>
            </a:r>
            <a:r>
              <a:rPr lang="en-US" sz="2400" b="1" dirty="0" smtClean="0">
                <a:solidFill>
                  <a:schemeClr val="accent2"/>
                </a:solidFill>
                <a:cs typeface="Times New Roman" pitchFamily="18" charset="0"/>
              </a:rPr>
              <a:t> </a:t>
            </a:r>
          </a:p>
          <a:p>
            <a:pPr eaLnBrk="1" hangingPunct="1">
              <a:lnSpc>
                <a:spcPct val="110000"/>
              </a:lnSpc>
              <a:buFontTx/>
              <a:buNone/>
            </a:pPr>
            <a:r>
              <a:rPr lang="en-US" sz="2400" b="1" dirty="0" smtClean="0">
                <a:solidFill>
                  <a:schemeClr val="accent2"/>
                </a:solidFill>
                <a:cs typeface="Times New Roman" pitchFamily="18" charset="0"/>
              </a:rPr>
              <a:t>Impaired drainage causes the pathological condition due to retention of secretion in the middle ear.      </a:t>
            </a:r>
          </a:p>
        </p:txBody>
      </p:sp>
    </p:spTree>
    <p:extLst>
      <p:ext uri="{BB962C8B-B14F-4D97-AF65-F5344CB8AC3E}">
        <p14:creationId xmlns="" xmlns:p14="http://schemas.microsoft.com/office/powerpoint/2010/main" val="1221777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33795" name="Rectangle 3"/>
          <p:cNvSpPr>
            <a:spLocks noGrp="1" noChangeArrowheads="1"/>
          </p:cNvSpPr>
          <p:nvPr>
            <p:ph type="body" idx="1"/>
          </p:nvPr>
        </p:nvSpPr>
        <p:spPr>
          <a:xfrm>
            <a:off x="457200" y="1600200"/>
            <a:ext cx="8458200" cy="5029200"/>
          </a:xfrm>
        </p:spPr>
        <p:txBody>
          <a:bodyPr/>
          <a:lstStyle/>
          <a:p>
            <a:pPr eaLnBrk="1" hangingPunct="1">
              <a:lnSpc>
                <a:spcPct val="150000"/>
              </a:lnSpc>
            </a:pPr>
            <a:r>
              <a:rPr lang="en-US" sz="2800" b="1" smtClean="0">
                <a:solidFill>
                  <a:schemeClr val="hlink"/>
                </a:solidFill>
              </a:rPr>
              <a:t>Acute Otitis media:</a:t>
            </a:r>
          </a:p>
          <a:p>
            <a:pPr eaLnBrk="1" hangingPunct="1"/>
            <a:r>
              <a:rPr lang="en-US" sz="2400" b="1" smtClean="0">
                <a:solidFill>
                  <a:srgbClr val="006600"/>
                </a:solidFill>
                <a:cs typeface="Times New Roman" pitchFamily="18" charset="0"/>
              </a:rPr>
              <a:t>Predisposing factors of developing otitis media in children:</a:t>
            </a:r>
          </a:p>
          <a:p>
            <a:pPr eaLnBrk="1" hangingPunct="1">
              <a:lnSpc>
                <a:spcPct val="110000"/>
              </a:lnSpc>
              <a:buFontTx/>
              <a:buNone/>
            </a:pPr>
            <a:r>
              <a:rPr lang="en-US" sz="2400" b="1" smtClean="0">
                <a:solidFill>
                  <a:srgbClr val="000099"/>
                </a:solidFill>
                <a:cs typeface="Times New Roman" pitchFamily="18" charset="0"/>
              </a:rPr>
              <a:t>In children, developmental alterations of the Eustachian tube </a:t>
            </a:r>
            <a:r>
              <a:rPr lang="en-US" sz="2400" b="1" smtClean="0">
                <a:solidFill>
                  <a:srgbClr val="FF3399"/>
                </a:solidFill>
                <a:cs typeface="Times New Roman" pitchFamily="18" charset="0"/>
              </a:rPr>
              <a:t>(short, wide, &amp; straight),</a:t>
            </a:r>
            <a:r>
              <a:rPr lang="en-US" sz="2400" b="1" smtClean="0">
                <a:solidFill>
                  <a:srgbClr val="000099"/>
                </a:solidFill>
                <a:cs typeface="Times New Roman" pitchFamily="18" charset="0"/>
              </a:rPr>
              <a:t> </a:t>
            </a:r>
            <a:r>
              <a:rPr lang="en-US" sz="2400" b="1" smtClean="0">
                <a:solidFill>
                  <a:schemeClr val="hlink"/>
                </a:solidFill>
                <a:cs typeface="Times New Roman" pitchFamily="18" charset="0"/>
              </a:rPr>
              <a:t>an immature immune system,</a:t>
            </a:r>
            <a:r>
              <a:rPr lang="en-US" sz="2400" b="1" smtClean="0">
                <a:solidFill>
                  <a:srgbClr val="000099"/>
                </a:solidFill>
                <a:cs typeface="Times New Roman" pitchFamily="18" charset="0"/>
              </a:rPr>
              <a:t> and frequent infections of the upper respiratory mucosa all play major roles in AOM development.</a:t>
            </a:r>
          </a:p>
          <a:p>
            <a:pPr eaLnBrk="1" hangingPunct="1">
              <a:lnSpc>
                <a:spcPct val="110000"/>
              </a:lnSpc>
              <a:buFontTx/>
              <a:buNone/>
            </a:pPr>
            <a:r>
              <a:rPr lang="en-US" sz="2400" b="1" smtClean="0">
                <a:solidFill>
                  <a:srgbClr val="000099"/>
                </a:solidFill>
                <a:cs typeface="Times New Roman" pitchFamily="18" charset="0"/>
              </a:rPr>
              <a:t>Furthermore, the usual </a:t>
            </a:r>
            <a:r>
              <a:rPr lang="en-US" sz="2400" b="1" smtClean="0">
                <a:solidFill>
                  <a:srgbClr val="FF3399"/>
                </a:solidFill>
                <a:cs typeface="Times New Roman" pitchFamily="18" charset="0"/>
              </a:rPr>
              <a:t>lying-down position</a:t>
            </a:r>
            <a:r>
              <a:rPr lang="en-US" sz="2400" b="1" smtClean="0">
                <a:solidFill>
                  <a:srgbClr val="000099"/>
                </a:solidFill>
                <a:cs typeface="Times New Roman" pitchFamily="18" charset="0"/>
              </a:rPr>
              <a:t> of infants favors the pooling of fluids, such as formula. </a:t>
            </a:r>
          </a:p>
          <a:p>
            <a:pPr eaLnBrk="1" hangingPunct="1">
              <a:buFontTx/>
              <a:buNone/>
            </a:pPr>
            <a:r>
              <a:rPr lang="en-US" sz="2800" b="1" smtClean="0">
                <a:solidFill>
                  <a:srgbClr val="000099"/>
                </a:solidFill>
                <a:cs typeface="Times New Roman" pitchFamily="18" charset="0"/>
              </a:rPr>
              <a:t> </a:t>
            </a:r>
          </a:p>
        </p:txBody>
      </p:sp>
    </p:spTree>
    <p:extLst>
      <p:ext uri="{BB962C8B-B14F-4D97-AF65-F5344CB8AC3E}">
        <p14:creationId xmlns="" xmlns:p14="http://schemas.microsoft.com/office/powerpoint/2010/main" val="2866934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6627" name="Rectangle 3"/>
          <p:cNvSpPr>
            <a:spLocks noGrp="1" noChangeArrowheads="1"/>
          </p:cNvSpPr>
          <p:nvPr>
            <p:ph type="body" idx="1"/>
          </p:nvPr>
        </p:nvSpPr>
        <p:spPr>
          <a:xfrm>
            <a:off x="457200" y="1600200"/>
            <a:ext cx="8458200" cy="4953000"/>
          </a:xfrm>
        </p:spPr>
        <p:txBody>
          <a:bodyPr/>
          <a:lstStyle/>
          <a:p>
            <a:pPr eaLnBrk="1" hangingPunct="1">
              <a:lnSpc>
                <a:spcPct val="130000"/>
              </a:lnSpc>
            </a:pPr>
            <a:r>
              <a:rPr lang="en-US" b="1" dirty="0" smtClean="0">
                <a:solidFill>
                  <a:schemeClr val="hlink"/>
                </a:solidFill>
              </a:rPr>
              <a:t>Otitis media:</a:t>
            </a:r>
          </a:p>
          <a:p>
            <a:pPr eaLnBrk="1" hangingPunct="1">
              <a:buFontTx/>
              <a:buNone/>
            </a:pPr>
            <a:r>
              <a:rPr lang="en-US" sz="2800" b="1" dirty="0" smtClean="0">
                <a:solidFill>
                  <a:schemeClr val="accent2"/>
                </a:solidFill>
                <a:cs typeface="Times New Roman" pitchFamily="18" charset="0"/>
              </a:rPr>
              <a:t>Otitis media can be classified into many variants on the basis of etiology, duration, symptomatology, and physical findings as the following:</a:t>
            </a:r>
          </a:p>
          <a:p>
            <a:pPr eaLnBrk="1" hangingPunct="1"/>
            <a:r>
              <a:rPr lang="en-US" sz="2800" b="1" dirty="0" smtClean="0">
                <a:solidFill>
                  <a:srgbClr val="FF3399"/>
                </a:solidFill>
                <a:cs typeface="Times New Roman" pitchFamily="18" charset="0"/>
              </a:rPr>
              <a:t>Acute Otitis media:</a:t>
            </a:r>
            <a:r>
              <a:rPr lang="en-US" sz="2800" b="1" dirty="0" smtClean="0">
                <a:solidFill>
                  <a:schemeClr val="accent2"/>
                </a:solidFill>
                <a:cs typeface="Times New Roman" pitchFamily="18" charset="0"/>
              </a:rPr>
              <a:t> </a:t>
            </a:r>
            <a:r>
              <a:rPr lang="en-US" sz="2800" b="1" dirty="0" smtClean="0">
                <a:solidFill>
                  <a:srgbClr val="006600"/>
                </a:solidFill>
                <a:cs typeface="Times New Roman" pitchFamily="18" charset="0"/>
              </a:rPr>
              <a:t>implies rapid onset of disease associated with 1 or more of the following symptoms:</a:t>
            </a:r>
            <a:r>
              <a:rPr lang="en-US" sz="2800" b="1" dirty="0" smtClean="0">
                <a:solidFill>
                  <a:srgbClr val="000000"/>
                </a:solidFill>
                <a:cs typeface="Times New Roman" pitchFamily="18" charset="0"/>
              </a:rPr>
              <a:t> </a:t>
            </a:r>
          </a:p>
          <a:p>
            <a:pPr eaLnBrk="1" hangingPunct="1">
              <a:buFontTx/>
              <a:buNone/>
            </a:pPr>
            <a:r>
              <a:rPr lang="en-US" sz="2800" b="1" dirty="0" err="1" smtClean="0">
                <a:solidFill>
                  <a:schemeClr val="accent2"/>
                </a:solidFill>
                <a:cs typeface="Times New Roman" pitchFamily="18" charset="0"/>
              </a:rPr>
              <a:t>Otalgia</a:t>
            </a:r>
            <a:r>
              <a:rPr lang="en-US" sz="2800" b="1" dirty="0" smtClean="0">
                <a:solidFill>
                  <a:schemeClr val="accent2"/>
                </a:solidFill>
                <a:cs typeface="Times New Roman" pitchFamily="18" charset="0"/>
              </a:rPr>
              <a:t>, Fever, </a:t>
            </a:r>
            <a:r>
              <a:rPr lang="en-US" sz="2800" b="1" dirty="0" err="1" smtClean="0">
                <a:solidFill>
                  <a:schemeClr val="accent2"/>
                </a:solidFill>
                <a:cs typeface="Times New Roman" pitchFamily="18" charset="0"/>
              </a:rPr>
              <a:t>Otorrhea</a:t>
            </a:r>
            <a:r>
              <a:rPr lang="en-US" sz="2800" b="1" dirty="0" smtClean="0">
                <a:solidFill>
                  <a:schemeClr val="accent2"/>
                </a:solidFill>
                <a:cs typeface="Times New Roman" pitchFamily="18" charset="0"/>
              </a:rPr>
              <a:t>, Recent onset of anorexia, Irritability, Vomiting, &amp; Diarrhea</a:t>
            </a:r>
          </a:p>
        </p:txBody>
      </p:sp>
    </p:spTree>
    <p:extLst>
      <p:ext uri="{BB962C8B-B14F-4D97-AF65-F5344CB8AC3E}">
        <p14:creationId xmlns="" xmlns:p14="http://schemas.microsoft.com/office/powerpoint/2010/main" val="479381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Acute Upper Respiratory Tract Infections in Children:</a:t>
            </a:r>
          </a:p>
        </p:txBody>
      </p:sp>
      <p:sp>
        <p:nvSpPr>
          <p:cNvPr id="27651" name="Rectangle 3"/>
          <p:cNvSpPr>
            <a:spLocks noGrp="1" noChangeArrowheads="1"/>
          </p:cNvSpPr>
          <p:nvPr>
            <p:ph type="body" idx="1"/>
          </p:nvPr>
        </p:nvSpPr>
        <p:spPr>
          <a:xfrm>
            <a:off x="457200" y="1600200"/>
            <a:ext cx="8458200" cy="4953000"/>
          </a:xfrm>
        </p:spPr>
        <p:txBody>
          <a:bodyPr/>
          <a:lstStyle/>
          <a:p>
            <a:pPr eaLnBrk="1" hangingPunct="1">
              <a:lnSpc>
                <a:spcPct val="130000"/>
              </a:lnSpc>
            </a:pPr>
            <a:r>
              <a:rPr lang="en-US" b="1" dirty="0" smtClean="0">
                <a:solidFill>
                  <a:schemeClr val="hlink"/>
                </a:solidFill>
              </a:rPr>
              <a:t>Acute Otitis media (AOM):</a:t>
            </a:r>
          </a:p>
          <a:p>
            <a:pPr eaLnBrk="1" hangingPunct="1">
              <a:lnSpc>
                <a:spcPct val="120000"/>
              </a:lnSpc>
              <a:buFontTx/>
              <a:buNone/>
            </a:pPr>
            <a:r>
              <a:rPr lang="en-US" sz="2800" b="1" dirty="0" smtClean="0">
                <a:solidFill>
                  <a:schemeClr val="accent2"/>
                </a:solidFill>
                <a:cs typeface="Times New Roman" pitchFamily="18" charset="0"/>
              </a:rPr>
              <a:t>These symptoms are accompanied by abnormal </a:t>
            </a:r>
            <a:r>
              <a:rPr lang="en-US" sz="2800" b="1" dirty="0" err="1" smtClean="0">
                <a:solidFill>
                  <a:schemeClr val="accent2"/>
                </a:solidFill>
                <a:cs typeface="Times New Roman" pitchFamily="18" charset="0"/>
              </a:rPr>
              <a:t>otoscopic</a:t>
            </a:r>
            <a:r>
              <a:rPr lang="en-US" sz="2800" b="1" dirty="0" smtClean="0">
                <a:solidFill>
                  <a:schemeClr val="accent2"/>
                </a:solidFill>
                <a:cs typeface="Times New Roman" pitchFamily="18" charset="0"/>
              </a:rPr>
              <a:t> findings of the tympanic membrane (TM), which may include the following: </a:t>
            </a:r>
          </a:p>
          <a:p>
            <a:pPr eaLnBrk="1" hangingPunct="1">
              <a:lnSpc>
                <a:spcPct val="120000"/>
              </a:lnSpc>
              <a:buFontTx/>
              <a:buNone/>
            </a:pPr>
            <a:r>
              <a:rPr lang="en-US" sz="2800" b="1" dirty="0" smtClean="0">
                <a:solidFill>
                  <a:srgbClr val="006600"/>
                </a:solidFill>
              </a:rPr>
              <a:t>- Opacity </a:t>
            </a:r>
          </a:p>
          <a:p>
            <a:pPr eaLnBrk="1" hangingPunct="1">
              <a:lnSpc>
                <a:spcPct val="120000"/>
              </a:lnSpc>
              <a:buFontTx/>
              <a:buNone/>
            </a:pPr>
            <a:r>
              <a:rPr lang="en-US" sz="2800" b="1" dirty="0" smtClean="0">
                <a:solidFill>
                  <a:srgbClr val="006600"/>
                </a:solidFill>
              </a:rPr>
              <a:t>- Bulging </a:t>
            </a:r>
          </a:p>
          <a:p>
            <a:pPr eaLnBrk="1" hangingPunct="1">
              <a:lnSpc>
                <a:spcPct val="120000"/>
              </a:lnSpc>
              <a:buFontTx/>
              <a:buNone/>
            </a:pPr>
            <a:r>
              <a:rPr lang="en-US" sz="2800" b="1" dirty="0" smtClean="0">
                <a:solidFill>
                  <a:srgbClr val="006600"/>
                </a:solidFill>
              </a:rPr>
              <a:t>- Erythema </a:t>
            </a:r>
          </a:p>
          <a:p>
            <a:pPr eaLnBrk="1" hangingPunct="1">
              <a:lnSpc>
                <a:spcPct val="120000"/>
              </a:lnSpc>
              <a:buFontTx/>
              <a:buNone/>
            </a:pPr>
            <a:endParaRPr lang="en-US" sz="2800" b="1" dirty="0" smtClean="0">
              <a:solidFill>
                <a:schemeClr val="accent2"/>
              </a:solidFill>
              <a:cs typeface="Times New Roman" pitchFamily="18" charset="0"/>
            </a:endParaRPr>
          </a:p>
        </p:txBody>
      </p:sp>
      <p:pic>
        <p:nvPicPr>
          <p:cNvPr id="27652" name="Picture 5" descr="Click to see larger picture">
            <a:hlinkClick r:id="rId2"/>
          </p:cNvPr>
          <p:cNvPicPr>
            <a:picLocks noChangeAspect="1" noChangeArrowheads="1"/>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5867400" y="4038600"/>
            <a:ext cx="2819400" cy="259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58212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b="1" i="0" u="none" strike="noStrike" baseline="0" dirty="0" smtClean="0">
                <a:solidFill>
                  <a:srgbClr val="003DFF"/>
                </a:solidFill>
                <a:latin typeface="Frutiger-BlackCn"/>
              </a:rPr>
              <a:t/>
            </a:r>
            <a:br>
              <a:rPr lang="en-US" b="1" i="0" u="none" strike="noStrike" baseline="0" dirty="0" smtClean="0">
                <a:solidFill>
                  <a:srgbClr val="003DFF"/>
                </a:solidFill>
                <a:latin typeface="Frutiger-BlackCn"/>
              </a:rPr>
            </a:br>
            <a:r>
              <a:rPr lang="en-US" b="1" dirty="0">
                <a:solidFill>
                  <a:srgbClr val="003DFF"/>
                </a:solidFill>
                <a:latin typeface="Frutiger-BlackCn"/>
              </a:rPr>
              <a:t/>
            </a:r>
            <a:br>
              <a:rPr lang="en-US" b="1" dirty="0">
                <a:solidFill>
                  <a:srgbClr val="003DFF"/>
                </a:solidFill>
                <a:latin typeface="Frutiger-BlackCn"/>
              </a:rPr>
            </a:br>
            <a:r>
              <a:rPr lang="en-US" b="1" dirty="0" smtClean="0">
                <a:solidFill>
                  <a:srgbClr val="003DFF"/>
                </a:solidFill>
                <a:latin typeface="Frutiger-BlackCn"/>
              </a:rPr>
              <a:t/>
            </a:r>
            <a:br>
              <a:rPr lang="en-US" b="1" dirty="0" smtClean="0">
                <a:solidFill>
                  <a:srgbClr val="003DFF"/>
                </a:solidFill>
                <a:latin typeface="Frutiger-BlackCn"/>
              </a:rPr>
            </a:br>
            <a:r>
              <a:rPr lang="en-US" b="1" dirty="0">
                <a:solidFill>
                  <a:srgbClr val="003DFF"/>
                </a:solidFill>
                <a:latin typeface="Frutiger-BlackCn"/>
              </a:rPr>
              <a:t/>
            </a:r>
            <a:br>
              <a:rPr lang="en-US" b="1" dirty="0">
                <a:solidFill>
                  <a:srgbClr val="003DFF"/>
                </a:solidFill>
                <a:latin typeface="Frutiger-BlackCn"/>
              </a:rPr>
            </a:br>
            <a:r>
              <a:rPr lang="en-US" b="1" dirty="0" smtClean="0">
                <a:solidFill>
                  <a:srgbClr val="003DFF"/>
                </a:solidFill>
                <a:latin typeface="Frutiger-BlackCn"/>
              </a:rPr>
              <a:t/>
            </a:r>
            <a:br>
              <a:rPr lang="en-US" b="1" dirty="0" smtClean="0">
                <a:solidFill>
                  <a:srgbClr val="003DFF"/>
                </a:solidFill>
                <a:latin typeface="Frutiger-BlackCn"/>
              </a:rPr>
            </a:br>
            <a:r>
              <a:rPr lang="en-US" b="1" dirty="0">
                <a:solidFill>
                  <a:srgbClr val="003DFF"/>
                </a:solidFill>
                <a:latin typeface="Frutiger-BlackCn"/>
              </a:rPr>
              <a:t/>
            </a:r>
            <a:br>
              <a:rPr lang="en-US" b="1" dirty="0">
                <a:solidFill>
                  <a:srgbClr val="003DFF"/>
                </a:solidFill>
                <a:latin typeface="Frutiger-BlackCn"/>
              </a:rPr>
            </a:br>
            <a:r>
              <a:rPr lang="en-US" b="1" i="0" u="none" strike="noStrike" baseline="0" dirty="0" smtClean="0">
                <a:solidFill>
                  <a:srgbClr val="003DFF"/>
                </a:solidFill>
                <a:latin typeface="Frutiger-BlackCn"/>
              </a:rPr>
              <a:t>The Child’s Respiratory System</a:t>
            </a:r>
            <a:endParaRPr lang="en-US" dirty="0"/>
          </a:p>
        </p:txBody>
      </p:sp>
      <p:sp>
        <p:nvSpPr>
          <p:cNvPr id="3" name="عنوان فرعي 2"/>
          <p:cNvSpPr>
            <a:spLocks noGrp="1"/>
          </p:cNvSpPr>
          <p:nvPr>
            <p:ph type="subTitle" idx="1"/>
          </p:nvPr>
        </p:nvSpPr>
        <p:spPr>
          <a:xfrm>
            <a:off x="381000" y="1143000"/>
            <a:ext cx="8458200" cy="2743200"/>
          </a:xfrm>
        </p:spPr>
        <p:txBody>
          <a:bodyPr>
            <a:normAutofit fontScale="77500" lnSpcReduction="20000"/>
          </a:bodyPr>
          <a:lstStyle/>
          <a:p>
            <a:endParaRPr lang="en-US" sz="4000" b="1" i="0" u="none" strike="noStrike" baseline="0" dirty="0" smtClean="0">
              <a:solidFill>
                <a:srgbClr val="0070C0"/>
              </a:solidFill>
              <a:latin typeface="Berkeley-Medium"/>
            </a:endParaRPr>
          </a:p>
          <a:p>
            <a:endParaRPr lang="en-US" sz="4000" b="1" dirty="0">
              <a:solidFill>
                <a:srgbClr val="0070C0"/>
              </a:solidFill>
              <a:latin typeface="Berkeley-Medium"/>
            </a:endParaRPr>
          </a:p>
          <a:p>
            <a:endParaRPr lang="en-US" sz="4000" b="1" i="0" u="none" strike="noStrike" baseline="0" dirty="0" smtClean="0">
              <a:solidFill>
                <a:srgbClr val="0070C0"/>
              </a:solidFill>
              <a:latin typeface="Berkeley-Medium"/>
            </a:endParaRPr>
          </a:p>
          <a:p>
            <a:endParaRPr lang="en-US" sz="4000" b="1" dirty="0">
              <a:solidFill>
                <a:srgbClr val="0070C0"/>
              </a:solidFill>
              <a:latin typeface="Berkeley-Medium"/>
            </a:endParaRPr>
          </a:p>
          <a:p>
            <a:r>
              <a:rPr lang="en-US" sz="4000" b="1" i="0" u="none" strike="noStrike" baseline="0" dirty="0" smtClean="0">
                <a:solidFill>
                  <a:srgbClr val="0070C0"/>
                </a:solidFill>
                <a:latin typeface="Berkeley-Medium"/>
              </a:rPr>
              <a:t>The differences between adult and children’s respiratory</a:t>
            </a:r>
            <a:endParaRPr lang="en-US" sz="4000" b="1" dirty="0">
              <a:solidFill>
                <a:srgbClr val="0070C0"/>
              </a:solidFill>
            </a:endParaRPr>
          </a:p>
        </p:txBody>
      </p:sp>
    </p:spTree>
    <p:extLst>
      <p:ext uri="{BB962C8B-B14F-4D97-AF65-F5344CB8AC3E}">
        <p14:creationId xmlns="" xmlns:p14="http://schemas.microsoft.com/office/powerpoint/2010/main" val="23577050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solidFill>
                  <a:srgbClr val="006600"/>
                </a:solidFill>
              </a:rPr>
              <a:t>Otitis media</a:t>
            </a:r>
          </a:p>
        </p:txBody>
      </p:sp>
      <p:sp>
        <p:nvSpPr>
          <p:cNvPr id="28675" name="Rectangle 4"/>
          <p:cNvSpPr>
            <a:spLocks noGrp="1" noChangeArrowheads="1"/>
          </p:cNvSpPr>
          <p:nvPr>
            <p:ph type="body" sz="half" idx="2"/>
          </p:nvPr>
        </p:nvSpPr>
        <p:spPr>
          <a:xfrm>
            <a:off x="5867400" y="2590800"/>
            <a:ext cx="3048000" cy="3382963"/>
          </a:xfrm>
        </p:spPr>
        <p:txBody>
          <a:bodyPr/>
          <a:lstStyle/>
          <a:p>
            <a:pPr eaLnBrk="1" hangingPunct="1">
              <a:lnSpc>
                <a:spcPct val="140000"/>
              </a:lnSpc>
            </a:pPr>
            <a:r>
              <a:rPr lang="en-US" sz="2800" b="1" smtClean="0">
                <a:solidFill>
                  <a:schemeClr val="hlink"/>
                </a:solidFill>
              </a:rPr>
              <a:t>Healthy Tympanic Membrane</a:t>
            </a:r>
          </a:p>
        </p:txBody>
      </p:sp>
      <p:sp>
        <p:nvSpPr>
          <p:cNvPr id="28676" name="Rectangle 5">
            <a:hlinkClick r:id="rId2"/>
          </p:cNvPr>
          <p:cNvSpPr>
            <a:spLocks noChangeArrowheads="1"/>
          </p:cNvSpPr>
          <p:nvPr/>
        </p:nvSpPr>
        <p:spPr bwMode="auto">
          <a:xfrm>
            <a:off x="838200" y="1676400"/>
            <a:ext cx="4648200" cy="3314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pic>
        <p:nvPicPr>
          <p:cNvPr id="28677" name="Picture 6" descr="Click to see larger picture">
            <a:hlinkClick r:id="rId2"/>
          </p:cNvPr>
          <p:cNvPicPr>
            <a:picLocks noChangeAspect="1" noChangeArrowheads="1"/>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3629025" y="2476500"/>
            <a:ext cx="1885950"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678" name="Picture 8" descr="Click to see larger picture">
            <a:hlinkClick r:id="rId2"/>
          </p:cNvPr>
          <p:cNvPicPr>
            <a:picLocks noGrp="1" noChangeAspect="1" noChangeArrowheads="1"/>
          </p:cNvPicPr>
          <p:nvPr>
            <p:ph type="clipArt" sz="half" idx="1"/>
          </p:nvPr>
        </p:nvPicPr>
        <p:blipFill>
          <a:blip r:embed="rId3" r:link="rId4">
            <a:extLst>
              <a:ext uri="{28A0092B-C50C-407E-A947-70E740481C1C}">
                <a14:useLocalDpi xmlns="" xmlns:a14="http://schemas.microsoft.com/office/drawing/2010/main" val="0"/>
              </a:ext>
            </a:extLst>
          </a:blip>
          <a:srcRect/>
          <a:stretch>
            <a:fillRect/>
          </a:stretch>
        </p:blipFill>
        <p:spPr>
          <a:xfrm>
            <a:off x="1371600" y="1828800"/>
            <a:ext cx="4191000" cy="4267200"/>
          </a:xfrm>
        </p:spPr>
      </p:pic>
    </p:spTree>
    <p:extLst>
      <p:ext uri="{BB962C8B-B14F-4D97-AF65-F5344CB8AC3E}">
        <p14:creationId xmlns="" xmlns:p14="http://schemas.microsoft.com/office/powerpoint/2010/main" val="41638973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solidFill>
                  <a:schemeClr val="hlink"/>
                </a:solidFill>
              </a:rPr>
              <a:t>Otitis media</a:t>
            </a:r>
          </a:p>
        </p:txBody>
      </p:sp>
      <p:sp>
        <p:nvSpPr>
          <p:cNvPr id="30723" name="Rectangle 3"/>
          <p:cNvSpPr>
            <a:spLocks noGrp="1" noChangeArrowheads="1" noTextEdit="1"/>
          </p:cNvSpPr>
          <p:nvPr>
            <p:ph type="clipArt" sz="half" idx="1"/>
          </p:nvPr>
        </p:nvSpPr>
        <p:spPr>
          <a:xfrm>
            <a:off x="457200" y="2514600"/>
            <a:ext cx="4038600" cy="3535363"/>
          </a:xfrm>
        </p:spPr>
      </p:sp>
      <p:pic>
        <p:nvPicPr>
          <p:cNvPr id="30724" name="Picture 17" descr="Click to see larger picture">
            <a:hlinkClick r:id="rId2"/>
          </p:cNvPr>
          <p:cNvPicPr>
            <a:picLocks noChangeAspect="1" noChangeArrowheads="1"/>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1154113" y="2679700"/>
            <a:ext cx="1905000" cy="184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25" name="Rectangle 22"/>
          <p:cNvSpPr>
            <a:spLocks noChangeArrowheads="1"/>
          </p:cNvSpPr>
          <p:nvPr/>
        </p:nvSpPr>
        <p:spPr bwMode="auto">
          <a:xfrm>
            <a:off x="1154113" y="2536825"/>
            <a:ext cx="6858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
        <p:nvSpPr>
          <p:cNvPr id="30726" name="Rectangle 30"/>
          <p:cNvSpPr>
            <a:spLocks noChangeArrowheads="1"/>
          </p:cNvSpPr>
          <p:nvPr/>
        </p:nvSpPr>
        <p:spPr bwMode="auto">
          <a:xfrm>
            <a:off x="609600" y="1143000"/>
            <a:ext cx="3810000" cy="968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120000"/>
              </a:lnSpc>
              <a:spcBef>
                <a:spcPct val="20000"/>
              </a:spcBef>
              <a:spcAft>
                <a:spcPct val="0"/>
              </a:spcAft>
              <a:buFontTx/>
              <a:buChar char="•"/>
            </a:pPr>
            <a:r>
              <a:rPr lang="en-US" sz="2400" b="1" smtClean="0">
                <a:solidFill>
                  <a:srgbClr val="006600"/>
                </a:solidFill>
                <a:cs typeface="Times New Roman" pitchFamily="18" charset="0"/>
              </a:rPr>
              <a:t> Tympanostomy tube in place.</a:t>
            </a:r>
            <a:r>
              <a:rPr lang="en-US" sz="2400" smtClean="0">
                <a:solidFill>
                  <a:srgbClr val="000000"/>
                </a:solidFill>
                <a:cs typeface="Times New Roman" pitchFamily="18" charset="0"/>
              </a:rPr>
              <a:t> </a:t>
            </a:r>
          </a:p>
        </p:txBody>
      </p:sp>
      <p:pic>
        <p:nvPicPr>
          <p:cNvPr id="30727" name="Picture 31" descr="Click to see larger picture">
            <a:hlinkClick r:id="rId5"/>
          </p:cNvPr>
          <p:cNvPicPr>
            <a:picLocks noGrp="1" noChangeAspect="1" noChangeArrowheads="1"/>
          </p:cNvPicPr>
          <p:nvPr>
            <p:ph type="body" sz="half" idx="2"/>
          </p:nvPr>
        </p:nvPicPr>
        <p:blipFill>
          <a:blip r:embed="rId6" r:link="rId7">
            <a:extLst>
              <a:ext uri="{28A0092B-C50C-407E-A947-70E740481C1C}">
                <a14:useLocalDpi xmlns="" xmlns:a14="http://schemas.microsoft.com/office/drawing/2010/main" val="0"/>
              </a:ext>
            </a:extLst>
          </a:blip>
          <a:srcRect/>
          <a:stretch>
            <a:fillRect/>
          </a:stretch>
        </p:blipFill>
        <p:spPr>
          <a:xfrm>
            <a:off x="5105400" y="1447800"/>
            <a:ext cx="3352800" cy="3451225"/>
          </a:xfrm>
        </p:spPr>
      </p:pic>
      <p:sp>
        <p:nvSpPr>
          <p:cNvPr id="30728" name="Rectangle 32"/>
          <p:cNvSpPr>
            <a:spLocks noChangeArrowheads="1"/>
          </p:cNvSpPr>
          <p:nvPr/>
        </p:nvSpPr>
        <p:spPr bwMode="auto">
          <a:xfrm>
            <a:off x="4876800" y="5105400"/>
            <a:ext cx="3581400" cy="1573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lnSpc>
                <a:spcPct val="90000"/>
              </a:lnSpc>
              <a:spcBef>
                <a:spcPct val="20000"/>
              </a:spcBef>
              <a:spcAft>
                <a:spcPct val="0"/>
              </a:spcAft>
              <a:buFontTx/>
              <a:buChar char="•"/>
            </a:pPr>
            <a:r>
              <a:rPr lang="en-US" sz="2800" b="1" smtClean="0">
                <a:solidFill>
                  <a:srgbClr val="006600"/>
                </a:solidFill>
              </a:rPr>
              <a:t> </a:t>
            </a:r>
            <a:r>
              <a:rPr lang="en-US" sz="2000" b="1" smtClean="0">
                <a:solidFill>
                  <a:srgbClr val="006600"/>
                </a:solidFill>
              </a:rPr>
              <a:t>Acute Otitis media with</a:t>
            </a:r>
            <a:r>
              <a:rPr lang="en-US" sz="2800" b="1" smtClean="0">
                <a:solidFill>
                  <a:srgbClr val="006600"/>
                </a:solidFill>
              </a:rPr>
              <a:t> </a:t>
            </a:r>
            <a:r>
              <a:rPr lang="en-US" sz="2000" b="1" smtClean="0">
                <a:solidFill>
                  <a:srgbClr val="006600"/>
                </a:solidFill>
              </a:rPr>
              <a:t>purulent effusion behind</a:t>
            </a:r>
            <a:r>
              <a:rPr lang="en-US" sz="2800" b="1" smtClean="0">
                <a:solidFill>
                  <a:srgbClr val="006600"/>
                </a:solidFill>
              </a:rPr>
              <a:t> </a:t>
            </a:r>
            <a:r>
              <a:rPr lang="en-US" sz="2000" b="1" smtClean="0">
                <a:solidFill>
                  <a:srgbClr val="006600"/>
                </a:solidFill>
              </a:rPr>
              <a:t>a bulging tympanic</a:t>
            </a:r>
            <a:r>
              <a:rPr lang="en-US" sz="2800" b="1" smtClean="0">
                <a:solidFill>
                  <a:srgbClr val="006600"/>
                </a:solidFill>
              </a:rPr>
              <a:t> </a:t>
            </a:r>
            <a:r>
              <a:rPr lang="en-US" sz="2000" b="1" smtClean="0">
                <a:solidFill>
                  <a:srgbClr val="006600"/>
                </a:solidFill>
              </a:rPr>
              <a:t>membrane.</a:t>
            </a:r>
            <a:r>
              <a:rPr lang="en-US" sz="2400" b="1" smtClean="0">
                <a:solidFill>
                  <a:srgbClr val="000000"/>
                </a:solidFill>
              </a:rPr>
              <a:t> </a:t>
            </a:r>
            <a:endParaRPr lang="en-US" sz="2400" b="1" smtClean="0">
              <a:solidFill>
                <a:srgbClr val="FF3399"/>
              </a:solidFill>
              <a:cs typeface="Times New Roman" pitchFamily="18" charset="0"/>
            </a:endParaRPr>
          </a:p>
        </p:txBody>
      </p:sp>
      <p:sp>
        <p:nvSpPr>
          <p:cNvPr id="30729" name="Rectangle 33"/>
          <p:cNvSpPr>
            <a:spLocks noChangeArrowheads="1"/>
          </p:cNvSpPr>
          <p:nvPr/>
        </p:nvSpPr>
        <p:spPr bwMode="auto">
          <a:xfrm>
            <a:off x="914400" y="4800600"/>
            <a:ext cx="24384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800" b="1" smtClean="0">
                <a:solidFill>
                  <a:srgbClr val="FF3399"/>
                </a:solidFill>
                <a:cs typeface="Times New Roman" pitchFamily="18" charset="0"/>
              </a:rPr>
              <a:t>Chronic OM</a:t>
            </a:r>
          </a:p>
        </p:txBody>
      </p:sp>
    </p:spTree>
    <p:extLst>
      <p:ext uri="{BB962C8B-B14F-4D97-AF65-F5344CB8AC3E}">
        <p14:creationId xmlns="" xmlns:p14="http://schemas.microsoft.com/office/powerpoint/2010/main" val="15678462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smtClean="0">
                <a:solidFill>
                  <a:schemeClr val="hlink"/>
                </a:solidFill>
              </a:rPr>
              <a:t>Otitis media</a:t>
            </a:r>
          </a:p>
        </p:txBody>
      </p:sp>
      <p:sp>
        <p:nvSpPr>
          <p:cNvPr id="34819" name="Rectangle 3"/>
          <p:cNvSpPr>
            <a:spLocks noGrp="1" noChangeArrowheads="1"/>
          </p:cNvSpPr>
          <p:nvPr>
            <p:ph type="body" idx="1"/>
          </p:nvPr>
        </p:nvSpPr>
        <p:spPr>
          <a:xfrm>
            <a:off x="457200" y="1219200"/>
            <a:ext cx="8458200" cy="5410200"/>
          </a:xfrm>
        </p:spPr>
        <p:txBody>
          <a:bodyPr/>
          <a:lstStyle/>
          <a:p>
            <a:pPr marL="609600" indent="-609600" eaLnBrk="1" hangingPunct="1"/>
            <a:r>
              <a:rPr lang="en-US" b="1" smtClean="0">
                <a:solidFill>
                  <a:srgbClr val="006600"/>
                </a:solidFill>
              </a:rPr>
              <a:t>Therapeutic management:</a:t>
            </a:r>
          </a:p>
          <a:p>
            <a:pPr marL="609600" indent="-609600" eaLnBrk="1" hangingPunct="1">
              <a:lnSpc>
                <a:spcPct val="120000"/>
              </a:lnSpc>
              <a:buFontTx/>
              <a:buAutoNum type="arabicPeriod"/>
            </a:pPr>
            <a:r>
              <a:rPr lang="en-US" sz="2400" b="1" smtClean="0">
                <a:solidFill>
                  <a:srgbClr val="000099"/>
                </a:solidFill>
              </a:rPr>
              <a:t>Administration of </a:t>
            </a:r>
            <a:r>
              <a:rPr lang="en-US" sz="2400" b="1" smtClean="0">
                <a:solidFill>
                  <a:srgbClr val="FF3399"/>
                </a:solidFill>
              </a:rPr>
              <a:t>antibiotic</a:t>
            </a:r>
            <a:r>
              <a:rPr lang="en-US" sz="2400" b="1" smtClean="0">
                <a:solidFill>
                  <a:srgbClr val="000099"/>
                </a:solidFill>
              </a:rPr>
              <a:t> (Ambicillin or Amoxicillin) &amp; </a:t>
            </a:r>
            <a:r>
              <a:rPr lang="en-US" sz="2400" b="1" smtClean="0">
                <a:solidFill>
                  <a:srgbClr val="FF3399"/>
                </a:solidFill>
              </a:rPr>
              <a:t>anti-inflammatory</a:t>
            </a:r>
            <a:r>
              <a:rPr lang="en-US" sz="2400" b="1" smtClean="0">
                <a:solidFill>
                  <a:srgbClr val="000099"/>
                </a:solidFill>
              </a:rPr>
              <a:t> (analgesic &amp; antipyretic).</a:t>
            </a:r>
          </a:p>
          <a:p>
            <a:pPr marL="609600" indent="-609600" eaLnBrk="1" hangingPunct="1">
              <a:buFontTx/>
              <a:buNone/>
            </a:pPr>
            <a:endParaRPr lang="en-US" sz="2400" b="1" smtClean="0">
              <a:solidFill>
                <a:srgbClr val="000099"/>
              </a:solidFill>
            </a:endParaRPr>
          </a:p>
          <a:p>
            <a:pPr marL="609600" indent="-609600" eaLnBrk="1" hangingPunct="1"/>
            <a:r>
              <a:rPr lang="en-US" b="1" smtClean="0">
                <a:solidFill>
                  <a:srgbClr val="006600"/>
                </a:solidFill>
              </a:rPr>
              <a:t>Nursing care:</a:t>
            </a:r>
          </a:p>
          <a:p>
            <a:pPr marL="609600" indent="-609600" eaLnBrk="1" hangingPunct="1">
              <a:lnSpc>
                <a:spcPct val="120000"/>
              </a:lnSpc>
              <a:buFontTx/>
              <a:buAutoNum type="arabicPeriod"/>
            </a:pPr>
            <a:r>
              <a:rPr lang="en-US" sz="2400" b="1" smtClean="0">
                <a:solidFill>
                  <a:srgbClr val="000099"/>
                </a:solidFill>
              </a:rPr>
              <a:t>Apply </a:t>
            </a:r>
            <a:r>
              <a:rPr lang="en-US" sz="2400" b="1" smtClean="0">
                <a:solidFill>
                  <a:srgbClr val="A50021"/>
                </a:solidFill>
              </a:rPr>
              <a:t>hot water bag</a:t>
            </a:r>
            <a:r>
              <a:rPr lang="en-US" sz="2400" b="1" smtClean="0">
                <a:solidFill>
                  <a:srgbClr val="000099"/>
                </a:solidFill>
              </a:rPr>
              <a:t> over the ear with the child lying on the affected side may reduce the discomfort (applied during the attack of pain).</a:t>
            </a:r>
          </a:p>
          <a:p>
            <a:pPr marL="609600" indent="-609600" eaLnBrk="1" hangingPunct="1">
              <a:lnSpc>
                <a:spcPct val="120000"/>
              </a:lnSpc>
              <a:buFontTx/>
              <a:buAutoNum type="arabicPeriod"/>
            </a:pPr>
            <a:r>
              <a:rPr lang="en-US" sz="2400" b="1" smtClean="0">
                <a:solidFill>
                  <a:srgbClr val="000099"/>
                </a:solidFill>
              </a:rPr>
              <a:t>Put </a:t>
            </a:r>
            <a:r>
              <a:rPr lang="en-US" sz="2400" b="1" smtClean="0">
                <a:solidFill>
                  <a:schemeClr val="hlink"/>
                </a:solidFill>
              </a:rPr>
              <a:t>ice bag</a:t>
            </a:r>
            <a:r>
              <a:rPr lang="en-US" sz="2400" b="1" smtClean="0">
                <a:solidFill>
                  <a:srgbClr val="000099"/>
                </a:solidFill>
              </a:rPr>
              <a:t> over the affected ear may also be beneficial to reduce edema (between pain attacks).  </a:t>
            </a:r>
          </a:p>
        </p:txBody>
      </p:sp>
    </p:spTree>
    <p:extLst>
      <p:ext uri="{BB962C8B-B14F-4D97-AF65-F5344CB8AC3E}">
        <p14:creationId xmlns="" xmlns:p14="http://schemas.microsoft.com/office/powerpoint/2010/main" val="40092721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solidFill>
                  <a:schemeClr val="hlink"/>
                </a:solidFill>
              </a:rPr>
              <a:t>Otitis media</a:t>
            </a:r>
          </a:p>
        </p:txBody>
      </p:sp>
      <p:sp>
        <p:nvSpPr>
          <p:cNvPr id="35843" name="Rectangle 3"/>
          <p:cNvSpPr>
            <a:spLocks noGrp="1" noChangeArrowheads="1"/>
          </p:cNvSpPr>
          <p:nvPr>
            <p:ph type="body" idx="1"/>
          </p:nvPr>
        </p:nvSpPr>
        <p:spPr>
          <a:xfrm>
            <a:off x="457200" y="1295400"/>
            <a:ext cx="8229600" cy="5181600"/>
          </a:xfrm>
        </p:spPr>
        <p:txBody>
          <a:bodyPr/>
          <a:lstStyle/>
          <a:p>
            <a:pPr eaLnBrk="1" hangingPunct="1"/>
            <a:r>
              <a:rPr lang="en-US" b="1" smtClean="0">
                <a:solidFill>
                  <a:srgbClr val="006600"/>
                </a:solidFill>
              </a:rPr>
              <a:t>Nursing care:</a:t>
            </a:r>
          </a:p>
          <a:p>
            <a:pPr eaLnBrk="1" hangingPunct="1">
              <a:lnSpc>
                <a:spcPct val="110000"/>
              </a:lnSpc>
              <a:buFontTx/>
              <a:buNone/>
            </a:pPr>
            <a:r>
              <a:rPr lang="en-US" sz="2400" b="1" smtClean="0">
                <a:solidFill>
                  <a:srgbClr val="000099"/>
                </a:solidFill>
              </a:rPr>
              <a:t>3.</a:t>
            </a:r>
            <a:r>
              <a:rPr lang="en-US" smtClean="0"/>
              <a:t> </a:t>
            </a:r>
            <a:r>
              <a:rPr lang="en-US" sz="2400" b="1" smtClean="0">
                <a:solidFill>
                  <a:srgbClr val="000099"/>
                </a:solidFill>
              </a:rPr>
              <a:t>For drained ear; the external canal may be frequently cleaned using </a:t>
            </a:r>
            <a:r>
              <a:rPr lang="en-US" sz="2400" b="1" smtClean="0">
                <a:solidFill>
                  <a:srgbClr val="FF3399"/>
                </a:solidFill>
              </a:rPr>
              <a:t>sterile cotton swabs</a:t>
            </a:r>
            <a:r>
              <a:rPr lang="en-US" sz="2400" b="1" smtClean="0">
                <a:solidFill>
                  <a:srgbClr val="000099"/>
                </a:solidFill>
              </a:rPr>
              <a:t> (dry or soaked in hydrogen peroxide).</a:t>
            </a:r>
          </a:p>
          <a:p>
            <a:pPr eaLnBrk="1" hangingPunct="1">
              <a:lnSpc>
                <a:spcPct val="110000"/>
              </a:lnSpc>
              <a:buFontTx/>
              <a:buNone/>
            </a:pPr>
            <a:r>
              <a:rPr lang="en-US" sz="2400" b="1" smtClean="0">
                <a:solidFill>
                  <a:srgbClr val="000099"/>
                </a:solidFill>
              </a:rPr>
              <a:t>4.</a:t>
            </a:r>
            <a:r>
              <a:rPr lang="en-US" sz="2400" smtClean="0"/>
              <a:t> </a:t>
            </a:r>
            <a:r>
              <a:rPr lang="en-US" sz="2400" b="1" smtClean="0">
                <a:solidFill>
                  <a:srgbClr val="000099"/>
                </a:solidFill>
              </a:rPr>
              <a:t>Excoriation of the outer ear should be prevented by frequent cleansing &amp; application of </a:t>
            </a:r>
            <a:r>
              <a:rPr lang="en-US" sz="2400" b="1" smtClean="0">
                <a:solidFill>
                  <a:srgbClr val="FF3399"/>
                </a:solidFill>
              </a:rPr>
              <a:t>zinc oxide</a:t>
            </a:r>
            <a:r>
              <a:rPr lang="en-US" sz="2400" b="1" smtClean="0">
                <a:solidFill>
                  <a:srgbClr val="000099"/>
                </a:solidFill>
              </a:rPr>
              <a:t> to the area of oxidate.</a:t>
            </a:r>
          </a:p>
          <a:p>
            <a:pPr eaLnBrk="1" hangingPunct="1">
              <a:lnSpc>
                <a:spcPct val="110000"/>
              </a:lnSpc>
              <a:buFontTx/>
              <a:buNone/>
            </a:pPr>
            <a:r>
              <a:rPr lang="en-US" sz="2400" b="1" smtClean="0">
                <a:solidFill>
                  <a:srgbClr val="000099"/>
                </a:solidFill>
              </a:rPr>
              <a:t>5. Give special attention to the </a:t>
            </a:r>
            <a:r>
              <a:rPr lang="en-US" sz="2400" b="1" smtClean="0">
                <a:solidFill>
                  <a:srgbClr val="006600"/>
                </a:solidFill>
                <a:cs typeface="Times New Roman" pitchFamily="18" charset="0"/>
              </a:rPr>
              <a:t>tympanostomy tube i.e.,  </a:t>
            </a:r>
            <a:r>
              <a:rPr lang="en-US" sz="2400" b="1" smtClean="0">
                <a:solidFill>
                  <a:srgbClr val="000099"/>
                </a:solidFill>
              </a:rPr>
              <a:t>avoid water entering the middle ear and introducing bacteria.</a:t>
            </a:r>
          </a:p>
        </p:txBody>
      </p:sp>
    </p:spTree>
    <p:extLst>
      <p:ext uri="{BB962C8B-B14F-4D97-AF65-F5344CB8AC3E}">
        <p14:creationId xmlns="" xmlns:p14="http://schemas.microsoft.com/office/powerpoint/2010/main" val="24591059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smtClean="0">
                <a:solidFill>
                  <a:schemeClr val="hlink"/>
                </a:solidFill>
              </a:rPr>
              <a:t>Otitis media</a:t>
            </a:r>
          </a:p>
        </p:txBody>
      </p:sp>
      <p:sp>
        <p:nvSpPr>
          <p:cNvPr id="36867" name="Rectangle 3"/>
          <p:cNvSpPr>
            <a:spLocks noGrp="1" noChangeArrowheads="1"/>
          </p:cNvSpPr>
          <p:nvPr>
            <p:ph type="body" idx="1"/>
          </p:nvPr>
        </p:nvSpPr>
        <p:spPr/>
        <p:txBody>
          <a:bodyPr/>
          <a:lstStyle/>
          <a:p>
            <a:pPr eaLnBrk="1" hangingPunct="1"/>
            <a:r>
              <a:rPr lang="en-US" b="1" smtClean="0">
                <a:solidFill>
                  <a:srgbClr val="006600"/>
                </a:solidFill>
              </a:rPr>
              <a:t>Nursing care:</a:t>
            </a:r>
          </a:p>
          <a:p>
            <a:pPr eaLnBrk="1" hangingPunct="1">
              <a:lnSpc>
                <a:spcPct val="150000"/>
              </a:lnSpc>
              <a:buFontTx/>
              <a:buNone/>
            </a:pPr>
            <a:r>
              <a:rPr lang="en-US" sz="2400" b="1" smtClean="0">
                <a:solidFill>
                  <a:srgbClr val="000099"/>
                </a:solidFill>
              </a:rPr>
              <a:t>6.</a:t>
            </a:r>
            <a:r>
              <a:rPr lang="en-US" b="1" smtClean="0">
                <a:solidFill>
                  <a:srgbClr val="006600"/>
                </a:solidFill>
              </a:rPr>
              <a:t> </a:t>
            </a:r>
            <a:r>
              <a:rPr lang="en-US" sz="2400" b="1" smtClean="0">
                <a:solidFill>
                  <a:srgbClr val="000099"/>
                </a:solidFill>
              </a:rPr>
              <a:t>Educate family about </a:t>
            </a:r>
            <a:r>
              <a:rPr lang="en-US" sz="2400" b="1" smtClean="0">
                <a:solidFill>
                  <a:schemeClr val="hlink"/>
                </a:solidFill>
              </a:rPr>
              <a:t>care of child</a:t>
            </a:r>
            <a:r>
              <a:rPr lang="en-US" sz="2400" b="1" smtClean="0">
                <a:solidFill>
                  <a:srgbClr val="000099"/>
                </a:solidFill>
              </a:rPr>
              <a:t>, &amp; keep them aware with the </a:t>
            </a:r>
            <a:r>
              <a:rPr lang="en-US" sz="2400" b="1" smtClean="0">
                <a:solidFill>
                  <a:srgbClr val="A50021"/>
                </a:solidFill>
              </a:rPr>
              <a:t>potential complications</a:t>
            </a:r>
            <a:r>
              <a:rPr lang="en-US" sz="2400" b="1" smtClean="0">
                <a:solidFill>
                  <a:srgbClr val="000099"/>
                </a:solidFill>
              </a:rPr>
              <a:t> of acute otitis media e.g., conductive hearing loss.</a:t>
            </a:r>
            <a:r>
              <a:rPr lang="en-US" b="1" smtClean="0">
                <a:solidFill>
                  <a:srgbClr val="006600"/>
                </a:solidFill>
              </a:rPr>
              <a:t> </a:t>
            </a:r>
          </a:p>
          <a:p>
            <a:pPr eaLnBrk="1" hangingPunct="1">
              <a:lnSpc>
                <a:spcPct val="150000"/>
              </a:lnSpc>
              <a:buFontTx/>
              <a:buNone/>
            </a:pPr>
            <a:r>
              <a:rPr lang="en-US" sz="2400" b="1" smtClean="0">
                <a:solidFill>
                  <a:srgbClr val="000099"/>
                </a:solidFill>
              </a:rPr>
              <a:t>7. Provide </a:t>
            </a:r>
            <a:r>
              <a:rPr lang="en-US" sz="2400" b="1" smtClean="0">
                <a:solidFill>
                  <a:srgbClr val="FF3399"/>
                </a:solidFill>
              </a:rPr>
              <a:t>emotional support</a:t>
            </a:r>
            <a:r>
              <a:rPr lang="en-US" sz="2400" b="1" smtClean="0">
                <a:solidFill>
                  <a:srgbClr val="000099"/>
                </a:solidFill>
              </a:rPr>
              <a:t> to the child &amp; his family. </a:t>
            </a:r>
          </a:p>
        </p:txBody>
      </p:sp>
    </p:spTree>
    <p:extLst>
      <p:ext uri="{BB962C8B-B14F-4D97-AF65-F5344CB8AC3E}">
        <p14:creationId xmlns="" xmlns:p14="http://schemas.microsoft.com/office/powerpoint/2010/main" val="18962718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37891" name="Rectangle 3"/>
          <p:cNvSpPr>
            <a:spLocks noGrp="1" noChangeArrowheads="1"/>
          </p:cNvSpPr>
          <p:nvPr>
            <p:ph type="body" idx="1"/>
          </p:nvPr>
        </p:nvSpPr>
        <p:spPr>
          <a:xfrm>
            <a:off x="228600" y="1600200"/>
            <a:ext cx="8686800" cy="5029200"/>
          </a:xfrm>
        </p:spPr>
        <p:txBody>
          <a:bodyPr/>
          <a:lstStyle/>
          <a:p>
            <a:pPr eaLnBrk="1" hangingPunct="1"/>
            <a:r>
              <a:rPr lang="en-US" b="1" dirty="0" smtClean="0">
                <a:solidFill>
                  <a:srgbClr val="006600"/>
                </a:solidFill>
              </a:rPr>
              <a:t>Croup Syndrome:</a:t>
            </a:r>
          </a:p>
          <a:p>
            <a:pPr eaLnBrk="1" hangingPunct="1">
              <a:buFontTx/>
              <a:buNone/>
            </a:pPr>
            <a:r>
              <a:rPr lang="en-US" b="1" dirty="0" smtClean="0">
                <a:solidFill>
                  <a:srgbClr val="006600"/>
                </a:solidFill>
              </a:rPr>
              <a:t>                                 </a:t>
            </a:r>
            <a:r>
              <a:rPr lang="en-US" sz="2800" b="1" dirty="0" smtClean="0">
                <a:solidFill>
                  <a:srgbClr val="000099"/>
                </a:solidFill>
              </a:rPr>
              <a:t>Acute infection of the larynx characterized by </a:t>
            </a:r>
            <a:r>
              <a:rPr lang="en-US" sz="2800" b="1" dirty="0" smtClean="0">
                <a:solidFill>
                  <a:srgbClr val="FF3399"/>
                </a:solidFill>
              </a:rPr>
              <a:t>severe involvement of voice &amp; breathing</a:t>
            </a:r>
            <a:r>
              <a:rPr lang="en-US" sz="2800" b="1" dirty="0" smtClean="0">
                <a:solidFill>
                  <a:srgbClr val="000099"/>
                </a:solidFill>
              </a:rPr>
              <a:t> appears in the following clinical pictures: </a:t>
            </a:r>
            <a:r>
              <a:rPr lang="en-US" sz="2800" b="1" dirty="0" smtClean="0">
                <a:solidFill>
                  <a:schemeClr val="hlink"/>
                </a:solidFill>
              </a:rPr>
              <a:t>hoarseness of voice ,</a:t>
            </a:r>
            <a:r>
              <a:rPr lang="en-US" sz="2800" b="1" dirty="0" smtClean="0">
                <a:solidFill>
                  <a:srgbClr val="8E143D"/>
                </a:solidFill>
              </a:rPr>
              <a:t>resonant cough</a:t>
            </a:r>
            <a:r>
              <a:rPr lang="en-US" sz="2800" b="1" dirty="0" smtClean="0">
                <a:solidFill>
                  <a:srgbClr val="000099"/>
                </a:solidFill>
              </a:rPr>
              <a:t>, &amp; varying degrees of respiratory distress.</a:t>
            </a:r>
          </a:p>
          <a:p>
            <a:pPr eaLnBrk="1" hangingPunct="1">
              <a:buFontTx/>
              <a:buNone/>
            </a:pPr>
            <a:r>
              <a:rPr lang="en-US" sz="2800" b="1" dirty="0" smtClean="0">
                <a:solidFill>
                  <a:srgbClr val="000099"/>
                </a:solidFill>
              </a:rPr>
              <a:t> Croup syndromes are usually described according to primary anatomic area affected e.g., laryngitis, </a:t>
            </a:r>
            <a:r>
              <a:rPr lang="en-US" sz="2800" b="1" dirty="0" err="1" smtClean="0">
                <a:solidFill>
                  <a:srgbClr val="000099"/>
                </a:solidFill>
              </a:rPr>
              <a:t>laryngotracheobronchitis</a:t>
            </a:r>
            <a:r>
              <a:rPr lang="en-US" sz="2800" b="1" dirty="0" smtClean="0">
                <a:solidFill>
                  <a:srgbClr val="000099"/>
                </a:solidFill>
              </a:rPr>
              <a:t> (LTB). </a:t>
            </a:r>
          </a:p>
          <a:p>
            <a:pPr eaLnBrk="1" hangingPunct="1">
              <a:buFontTx/>
              <a:buNone/>
            </a:pPr>
            <a:endParaRPr lang="en-US" sz="2800" b="1" dirty="0" smtClean="0">
              <a:solidFill>
                <a:srgbClr val="000099"/>
              </a:solidFill>
            </a:endParaRPr>
          </a:p>
        </p:txBody>
      </p:sp>
    </p:spTree>
    <p:extLst>
      <p:ext uri="{BB962C8B-B14F-4D97-AF65-F5344CB8AC3E}">
        <p14:creationId xmlns="" xmlns:p14="http://schemas.microsoft.com/office/powerpoint/2010/main" val="17472910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38915" name="Rectangle 3"/>
          <p:cNvSpPr>
            <a:spLocks noGrp="1" noChangeArrowheads="1"/>
          </p:cNvSpPr>
          <p:nvPr>
            <p:ph type="body" idx="1"/>
          </p:nvPr>
        </p:nvSpPr>
        <p:spPr>
          <a:xfrm>
            <a:off x="457200" y="1600200"/>
            <a:ext cx="8229600" cy="5029200"/>
          </a:xfrm>
        </p:spPr>
        <p:txBody>
          <a:bodyPr/>
          <a:lstStyle/>
          <a:p>
            <a:pPr marL="609600" indent="-609600" eaLnBrk="1" hangingPunct="1"/>
            <a:r>
              <a:rPr lang="en-US" b="1" dirty="0" smtClean="0">
                <a:solidFill>
                  <a:srgbClr val="006600"/>
                </a:solidFill>
              </a:rPr>
              <a:t>Croup Syndrome:</a:t>
            </a:r>
          </a:p>
          <a:p>
            <a:pPr marL="609600" indent="-609600" eaLnBrk="1" hangingPunct="1">
              <a:buFontTx/>
              <a:buChar char="-"/>
            </a:pPr>
            <a:r>
              <a:rPr lang="en-US" sz="2800" b="1" dirty="0" smtClean="0">
                <a:solidFill>
                  <a:srgbClr val="000099"/>
                </a:solidFill>
              </a:rPr>
              <a:t>Nursing assessment:</a:t>
            </a:r>
          </a:p>
          <a:p>
            <a:pPr marL="609600" indent="-609600" eaLnBrk="1" hangingPunct="1">
              <a:buFontTx/>
              <a:buAutoNum type="arabicPeriod"/>
            </a:pPr>
            <a:r>
              <a:rPr lang="en-US" sz="2800" b="1" dirty="0" smtClean="0">
                <a:solidFill>
                  <a:srgbClr val="FF3399"/>
                </a:solidFill>
              </a:rPr>
              <a:t>Recurrent periods of fever, </a:t>
            </a:r>
            <a:r>
              <a:rPr lang="en-US" sz="2800" b="1" dirty="0" err="1" smtClean="0">
                <a:solidFill>
                  <a:srgbClr val="FF3399"/>
                </a:solidFill>
              </a:rPr>
              <a:t>normothermia</a:t>
            </a:r>
            <a:r>
              <a:rPr lang="en-US" sz="2800" b="1" dirty="0" smtClean="0">
                <a:solidFill>
                  <a:srgbClr val="FF3399"/>
                </a:solidFill>
              </a:rPr>
              <a:t>, &amp; hypothermia.</a:t>
            </a:r>
          </a:p>
          <a:p>
            <a:pPr marL="609600" indent="-609600" eaLnBrk="1" hangingPunct="1">
              <a:buFontTx/>
              <a:buAutoNum type="arabicPeriod"/>
            </a:pPr>
            <a:r>
              <a:rPr lang="en-US" sz="2800" b="1" dirty="0" smtClean="0">
                <a:solidFill>
                  <a:schemeClr val="hlink"/>
                </a:solidFill>
              </a:rPr>
              <a:t>Initially, there is mild </a:t>
            </a:r>
            <a:r>
              <a:rPr lang="en-US" sz="2800" b="1" dirty="0" smtClean="0">
                <a:solidFill>
                  <a:schemeClr val="hlink"/>
                </a:solidFill>
              </a:rPr>
              <a:t>brassy(hard) </a:t>
            </a:r>
            <a:r>
              <a:rPr lang="en-US" sz="2800" b="1" dirty="0" smtClean="0">
                <a:solidFill>
                  <a:schemeClr val="hlink"/>
                </a:solidFill>
              </a:rPr>
              <a:t>cough </a:t>
            </a:r>
            <a:r>
              <a:rPr lang="ar-SA" sz="2800" b="1" dirty="0" smtClean="0">
                <a:solidFill>
                  <a:schemeClr val="hlink"/>
                </a:solidFill>
              </a:rPr>
              <a:t>.</a:t>
            </a:r>
          </a:p>
          <a:p>
            <a:pPr marL="609600" indent="-609600" eaLnBrk="1" hangingPunct="1">
              <a:buFontTx/>
              <a:buAutoNum type="arabicPeriod"/>
            </a:pPr>
            <a:r>
              <a:rPr lang="en-US" sz="2800" b="1" dirty="0" smtClean="0">
                <a:solidFill>
                  <a:srgbClr val="000099"/>
                </a:solidFill>
              </a:rPr>
              <a:t>Later on, there is hypoxemia &amp; </a:t>
            </a:r>
            <a:r>
              <a:rPr lang="en-US" sz="2800" b="1" dirty="0" err="1" smtClean="0">
                <a:solidFill>
                  <a:srgbClr val="000099"/>
                </a:solidFill>
              </a:rPr>
              <a:t>hypercapnia</a:t>
            </a:r>
            <a:r>
              <a:rPr lang="en-US" sz="2800" b="1" dirty="0" smtClean="0">
                <a:solidFill>
                  <a:srgbClr val="000099"/>
                </a:solidFill>
              </a:rPr>
              <a:t> (increased depth of respiration).</a:t>
            </a:r>
          </a:p>
          <a:p>
            <a:pPr marL="609600" indent="-609600" eaLnBrk="1" hangingPunct="1">
              <a:buFontTx/>
              <a:buAutoNum type="arabicPeriod"/>
            </a:pPr>
            <a:r>
              <a:rPr lang="en-US" sz="2800" b="1" dirty="0" smtClean="0">
                <a:solidFill>
                  <a:srgbClr val="4B5B47"/>
                </a:solidFill>
              </a:rPr>
              <a:t>Dyspnea, nasal flaring, using accessory muscles of respiration (</a:t>
            </a:r>
            <a:r>
              <a:rPr lang="en-US" sz="2800" b="1" dirty="0" err="1" smtClean="0">
                <a:solidFill>
                  <a:srgbClr val="4B5B47"/>
                </a:solidFill>
              </a:rPr>
              <a:t>supsternal</a:t>
            </a:r>
            <a:r>
              <a:rPr lang="en-US" sz="2800" b="1" dirty="0" smtClean="0">
                <a:solidFill>
                  <a:srgbClr val="4B5B47"/>
                </a:solidFill>
              </a:rPr>
              <a:t>, &amp; </a:t>
            </a:r>
            <a:r>
              <a:rPr lang="en-US" sz="2800" b="1" dirty="0" err="1" smtClean="0">
                <a:solidFill>
                  <a:srgbClr val="4B5B47"/>
                </a:solidFill>
              </a:rPr>
              <a:t>intercostals</a:t>
            </a:r>
            <a:r>
              <a:rPr lang="en-US" sz="2800" b="1" dirty="0" smtClean="0">
                <a:solidFill>
                  <a:srgbClr val="4B5B47"/>
                </a:solidFill>
              </a:rPr>
              <a:t> retractions).</a:t>
            </a:r>
          </a:p>
        </p:txBody>
      </p:sp>
    </p:spTree>
    <p:extLst>
      <p:ext uri="{BB962C8B-B14F-4D97-AF65-F5344CB8AC3E}">
        <p14:creationId xmlns="" xmlns:p14="http://schemas.microsoft.com/office/powerpoint/2010/main" val="17094821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39939" name="Rectangle 3"/>
          <p:cNvSpPr>
            <a:spLocks noGrp="1" noChangeArrowheads="1"/>
          </p:cNvSpPr>
          <p:nvPr>
            <p:ph type="body" idx="1"/>
          </p:nvPr>
        </p:nvSpPr>
        <p:spPr>
          <a:xfrm>
            <a:off x="457200" y="1600200"/>
            <a:ext cx="8229600" cy="5029200"/>
          </a:xfrm>
        </p:spPr>
        <p:txBody>
          <a:bodyPr/>
          <a:lstStyle/>
          <a:p>
            <a:pPr marL="609600" indent="-609600" eaLnBrk="1" hangingPunct="1">
              <a:lnSpc>
                <a:spcPct val="140000"/>
              </a:lnSpc>
              <a:buFontTx/>
              <a:buChar char="-"/>
            </a:pPr>
            <a:r>
              <a:rPr lang="en-US" sz="2800" b="1" dirty="0" smtClean="0">
                <a:solidFill>
                  <a:srgbClr val="000099"/>
                </a:solidFill>
              </a:rPr>
              <a:t>Therapeutic </a:t>
            </a:r>
            <a:r>
              <a:rPr lang="en-US" sz="2800" b="1" dirty="0" smtClean="0">
                <a:solidFill>
                  <a:srgbClr val="000099"/>
                </a:solidFill>
              </a:rPr>
              <a:t>management:</a:t>
            </a:r>
          </a:p>
          <a:p>
            <a:pPr marL="609600" indent="-609600" eaLnBrk="1" hangingPunct="1">
              <a:lnSpc>
                <a:spcPct val="140000"/>
              </a:lnSpc>
              <a:buFontTx/>
              <a:buAutoNum type="arabicPeriod"/>
            </a:pPr>
            <a:r>
              <a:rPr lang="en-US" sz="2400" b="1" dirty="0" smtClean="0">
                <a:solidFill>
                  <a:schemeClr val="hlink"/>
                </a:solidFill>
              </a:rPr>
              <a:t>Hospitalization for continuous observation &amp; for possible </a:t>
            </a:r>
            <a:r>
              <a:rPr lang="en-US" sz="2400" b="1" dirty="0" err="1" smtClean="0">
                <a:solidFill>
                  <a:schemeClr val="hlink"/>
                </a:solidFill>
              </a:rPr>
              <a:t>tracheostomy</a:t>
            </a:r>
            <a:r>
              <a:rPr lang="en-US" sz="2400" b="1" dirty="0" smtClean="0">
                <a:solidFill>
                  <a:schemeClr val="hlink"/>
                </a:solidFill>
              </a:rPr>
              <a:t> or </a:t>
            </a:r>
            <a:r>
              <a:rPr lang="en-US" sz="2400" b="1" dirty="0" err="1" smtClean="0">
                <a:solidFill>
                  <a:schemeClr val="hlink"/>
                </a:solidFill>
              </a:rPr>
              <a:t>endotracheal</a:t>
            </a:r>
            <a:r>
              <a:rPr lang="en-US" sz="2400" b="1" dirty="0" smtClean="0">
                <a:solidFill>
                  <a:schemeClr val="hlink"/>
                </a:solidFill>
              </a:rPr>
              <a:t> intubation.</a:t>
            </a:r>
          </a:p>
          <a:p>
            <a:pPr marL="609600" indent="-609600" eaLnBrk="1" hangingPunct="1">
              <a:lnSpc>
                <a:spcPct val="140000"/>
              </a:lnSpc>
              <a:buFontTx/>
              <a:buAutoNum type="arabicPeriod"/>
            </a:pPr>
            <a:r>
              <a:rPr lang="en-US" sz="2400" b="1" dirty="0" smtClean="0">
                <a:solidFill>
                  <a:srgbClr val="FF3399"/>
                </a:solidFill>
              </a:rPr>
              <a:t>Provide cool mist oxygen</a:t>
            </a:r>
            <a:r>
              <a:rPr lang="en-US" sz="2400" b="1" dirty="0" smtClean="0">
                <a:solidFill>
                  <a:srgbClr val="000099"/>
                </a:solidFill>
              </a:rPr>
              <a:t>.</a:t>
            </a:r>
          </a:p>
          <a:p>
            <a:pPr marL="609600" indent="-609600" eaLnBrk="1" hangingPunct="1">
              <a:lnSpc>
                <a:spcPct val="140000"/>
              </a:lnSpc>
              <a:buFontTx/>
              <a:buAutoNum type="arabicPeriod"/>
            </a:pPr>
            <a:r>
              <a:rPr lang="en-US" sz="2400" b="1" dirty="0" smtClean="0">
                <a:solidFill>
                  <a:srgbClr val="4B5B47"/>
                </a:solidFill>
              </a:rPr>
              <a:t>Patients may respond to corticosteroid therapy.</a:t>
            </a:r>
          </a:p>
          <a:p>
            <a:pPr marL="609600" indent="-609600" eaLnBrk="1" hangingPunct="1">
              <a:lnSpc>
                <a:spcPct val="140000"/>
              </a:lnSpc>
            </a:pPr>
            <a:r>
              <a:rPr lang="en-US" sz="2800" b="1" dirty="0" smtClean="0">
                <a:solidFill>
                  <a:srgbClr val="A50021"/>
                </a:solidFill>
              </a:rPr>
              <a:t>The disease is usually self limited.</a:t>
            </a:r>
          </a:p>
        </p:txBody>
      </p:sp>
    </p:spTree>
    <p:extLst>
      <p:ext uri="{BB962C8B-B14F-4D97-AF65-F5344CB8AC3E}">
        <p14:creationId xmlns="" xmlns:p14="http://schemas.microsoft.com/office/powerpoint/2010/main" val="25951505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0963" name="Rectangle 3"/>
          <p:cNvSpPr>
            <a:spLocks noGrp="1" noChangeArrowheads="1"/>
          </p:cNvSpPr>
          <p:nvPr>
            <p:ph type="body" idx="1"/>
          </p:nvPr>
        </p:nvSpPr>
        <p:spPr>
          <a:xfrm>
            <a:off x="457200" y="1600200"/>
            <a:ext cx="8458200" cy="4953000"/>
          </a:xfrm>
        </p:spPr>
        <p:txBody>
          <a:bodyPr/>
          <a:lstStyle/>
          <a:p>
            <a:pPr marL="609600" indent="-609600" eaLnBrk="1" hangingPunct="1">
              <a:lnSpc>
                <a:spcPct val="130000"/>
              </a:lnSpc>
            </a:pPr>
            <a:r>
              <a:rPr lang="en-US" b="1" smtClean="0">
                <a:solidFill>
                  <a:srgbClr val="000099"/>
                </a:solidFill>
              </a:rPr>
              <a:t>Home care:</a:t>
            </a:r>
          </a:p>
          <a:p>
            <a:pPr marL="609600" indent="-609600" eaLnBrk="1" hangingPunct="1">
              <a:lnSpc>
                <a:spcPct val="130000"/>
              </a:lnSpc>
              <a:buFontTx/>
              <a:buAutoNum type="arabicPeriod"/>
            </a:pPr>
            <a:r>
              <a:rPr lang="en-US" sz="2400" b="1" smtClean="0">
                <a:solidFill>
                  <a:srgbClr val="A50021"/>
                </a:solidFill>
              </a:rPr>
              <a:t>Encourage bed rest.</a:t>
            </a:r>
          </a:p>
          <a:p>
            <a:pPr marL="609600" indent="-609600" eaLnBrk="1" hangingPunct="1">
              <a:lnSpc>
                <a:spcPct val="130000"/>
              </a:lnSpc>
              <a:buFontTx/>
              <a:buAutoNum type="arabicPeriod"/>
            </a:pPr>
            <a:r>
              <a:rPr lang="en-US" sz="2400" b="1" smtClean="0">
                <a:solidFill>
                  <a:srgbClr val="000099"/>
                </a:solidFill>
              </a:rPr>
              <a:t>Provide warm, high humidity atmosphere, especially during periods of coughing &amp; during sleep.</a:t>
            </a:r>
          </a:p>
          <a:p>
            <a:pPr marL="609600" indent="-609600" eaLnBrk="1" hangingPunct="1">
              <a:lnSpc>
                <a:spcPct val="130000"/>
              </a:lnSpc>
              <a:buFontTx/>
              <a:buAutoNum type="arabicPeriod"/>
            </a:pPr>
            <a:r>
              <a:rPr lang="en-US" sz="2400" b="1" smtClean="0">
                <a:solidFill>
                  <a:schemeClr val="hlink"/>
                </a:solidFill>
              </a:rPr>
              <a:t>Encourage inhalation of warm steam to prevent recurrence.</a:t>
            </a:r>
          </a:p>
          <a:p>
            <a:pPr marL="609600" indent="-609600" eaLnBrk="1" hangingPunct="1">
              <a:lnSpc>
                <a:spcPct val="130000"/>
              </a:lnSpc>
              <a:buFontTx/>
              <a:buAutoNum type="arabicPeriod"/>
            </a:pPr>
            <a:r>
              <a:rPr lang="en-US" sz="2400" b="1" smtClean="0">
                <a:solidFill>
                  <a:srgbClr val="FF3399"/>
                </a:solidFill>
              </a:rPr>
              <a:t>Keep the child calm most of time (avoid crying, &amp; excessive talking).</a:t>
            </a:r>
            <a:r>
              <a:rPr lang="en-US" sz="2400" b="1" smtClean="0">
                <a:solidFill>
                  <a:srgbClr val="000099"/>
                </a:solidFill>
              </a:rPr>
              <a:t> </a:t>
            </a:r>
          </a:p>
        </p:txBody>
      </p:sp>
    </p:spTree>
    <p:extLst>
      <p:ext uri="{BB962C8B-B14F-4D97-AF65-F5344CB8AC3E}">
        <p14:creationId xmlns="" xmlns:p14="http://schemas.microsoft.com/office/powerpoint/2010/main" val="30069942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1987" name="Rectangle 3"/>
          <p:cNvSpPr>
            <a:spLocks noGrp="1" noChangeArrowheads="1"/>
          </p:cNvSpPr>
          <p:nvPr>
            <p:ph type="body" idx="1"/>
          </p:nvPr>
        </p:nvSpPr>
        <p:spPr>
          <a:xfrm>
            <a:off x="457200" y="1600200"/>
            <a:ext cx="8686800" cy="5029200"/>
          </a:xfrm>
        </p:spPr>
        <p:txBody>
          <a:bodyPr/>
          <a:lstStyle/>
          <a:p>
            <a:pPr eaLnBrk="1" hangingPunct="1"/>
            <a:r>
              <a:rPr lang="en-US" sz="3600" b="1" smtClean="0">
                <a:solidFill>
                  <a:srgbClr val="006600"/>
                </a:solidFill>
              </a:rPr>
              <a:t>Acute Bronchitis:</a:t>
            </a:r>
          </a:p>
          <a:p>
            <a:pPr eaLnBrk="1" hangingPunct="1">
              <a:buFontTx/>
              <a:buNone/>
            </a:pPr>
            <a:r>
              <a:rPr lang="en-US" b="1" smtClean="0">
                <a:solidFill>
                  <a:srgbClr val="FF3399"/>
                </a:solidFill>
              </a:rPr>
              <a:t>- Definition:</a:t>
            </a:r>
          </a:p>
          <a:p>
            <a:pPr eaLnBrk="1" hangingPunct="1">
              <a:lnSpc>
                <a:spcPct val="130000"/>
              </a:lnSpc>
              <a:buFontTx/>
              <a:buNone/>
            </a:pPr>
            <a:r>
              <a:rPr lang="en-US" sz="2400" b="1" smtClean="0">
                <a:solidFill>
                  <a:srgbClr val="000099"/>
                </a:solidFill>
                <a:latin typeface="Verdana" pitchFamily="34" charset="0"/>
              </a:rPr>
              <a:t>is an inflammation of the </a:t>
            </a:r>
          </a:p>
          <a:p>
            <a:pPr eaLnBrk="1" hangingPunct="1">
              <a:lnSpc>
                <a:spcPct val="130000"/>
              </a:lnSpc>
              <a:buFontTx/>
              <a:buNone/>
            </a:pPr>
            <a:r>
              <a:rPr lang="en-US" sz="2400" b="1" smtClean="0">
                <a:solidFill>
                  <a:srgbClr val="000099"/>
                </a:solidFill>
                <a:latin typeface="Verdana" pitchFamily="34" charset="0"/>
              </a:rPr>
              <a:t>lining of the bronchial</a:t>
            </a:r>
          </a:p>
          <a:p>
            <a:pPr eaLnBrk="1" hangingPunct="1">
              <a:lnSpc>
                <a:spcPct val="130000"/>
              </a:lnSpc>
              <a:buFontTx/>
              <a:buNone/>
            </a:pPr>
            <a:r>
              <a:rPr lang="en-US" sz="2400" b="1" smtClean="0">
                <a:solidFill>
                  <a:srgbClr val="000099"/>
                </a:solidFill>
                <a:latin typeface="Verdana" pitchFamily="34" charset="0"/>
              </a:rPr>
              <a:t>tubes, the airways that </a:t>
            </a:r>
          </a:p>
          <a:p>
            <a:pPr eaLnBrk="1" hangingPunct="1">
              <a:lnSpc>
                <a:spcPct val="130000"/>
              </a:lnSpc>
              <a:buFontTx/>
              <a:buNone/>
            </a:pPr>
            <a:r>
              <a:rPr lang="en-US" sz="2400" b="1" smtClean="0">
                <a:solidFill>
                  <a:srgbClr val="000099"/>
                </a:solidFill>
                <a:latin typeface="Verdana" pitchFamily="34" charset="0"/>
              </a:rPr>
              <a:t>connect the trachea </a:t>
            </a:r>
          </a:p>
          <a:p>
            <a:pPr eaLnBrk="1" hangingPunct="1">
              <a:lnSpc>
                <a:spcPct val="130000"/>
              </a:lnSpc>
              <a:buFontTx/>
              <a:buNone/>
            </a:pPr>
            <a:r>
              <a:rPr lang="en-US" sz="2400" b="1" smtClean="0">
                <a:solidFill>
                  <a:srgbClr val="000099"/>
                </a:solidFill>
                <a:latin typeface="Verdana" pitchFamily="34" charset="0"/>
              </a:rPr>
              <a:t>to the lungs i.e., </a:t>
            </a:r>
            <a:r>
              <a:rPr lang="en-US" sz="2400" b="1" smtClean="0">
                <a:solidFill>
                  <a:schemeClr val="hlink"/>
                </a:solidFill>
                <a:latin typeface="Verdana" pitchFamily="34" charset="0"/>
              </a:rPr>
              <a:t>the </a:t>
            </a:r>
          </a:p>
          <a:p>
            <a:pPr eaLnBrk="1" hangingPunct="1">
              <a:lnSpc>
                <a:spcPct val="130000"/>
              </a:lnSpc>
              <a:buFontTx/>
              <a:buNone/>
            </a:pPr>
            <a:r>
              <a:rPr lang="en-US" sz="2400" b="1" smtClean="0">
                <a:solidFill>
                  <a:schemeClr val="hlink"/>
                </a:solidFill>
                <a:latin typeface="Verdana" pitchFamily="34" charset="0"/>
              </a:rPr>
              <a:t>Organs and tissues involved in breathing.</a:t>
            </a:r>
            <a:endParaRPr lang="en-US" sz="2400" b="1" smtClean="0">
              <a:solidFill>
                <a:schemeClr val="hlink"/>
              </a:solidFill>
            </a:endParaRPr>
          </a:p>
          <a:p>
            <a:pPr eaLnBrk="1" hangingPunct="1">
              <a:buFontTx/>
              <a:buNone/>
            </a:pPr>
            <a:endParaRPr lang="en-US" b="1" smtClean="0">
              <a:solidFill>
                <a:srgbClr val="006600"/>
              </a:solidFill>
            </a:endParaRPr>
          </a:p>
        </p:txBody>
      </p:sp>
      <p:pic>
        <p:nvPicPr>
          <p:cNvPr id="41988" name="Picture 4" descr="Illustration of normal bronchi and bronchi with bronchitis"/>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876800" y="1524000"/>
            <a:ext cx="42672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08427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Anatomy of the Respiratory system</a:t>
            </a:r>
          </a:p>
        </p:txBody>
      </p:sp>
      <p:sp>
        <p:nvSpPr>
          <p:cNvPr id="7171" name="Rectangle 4"/>
          <p:cNvSpPr>
            <a:spLocks noGrp="1" noChangeArrowheads="1"/>
          </p:cNvSpPr>
          <p:nvPr>
            <p:ph type="body" sz="half" idx="2"/>
          </p:nvPr>
        </p:nvSpPr>
        <p:spPr>
          <a:xfrm>
            <a:off x="8534400" y="1600200"/>
            <a:ext cx="304800" cy="4525963"/>
          </a:xfrm>
        </p:spPr>
        <p:txBody>
          <a:bodyPr/>
          <a:lstStyle/>
          <a:p>
            <a:pPr eaLnBrk="1" hangingPunct="1"/>
            <a:endParaRPr lang="en-US" sz="2800" smtClean="0"/>
          </a:p>
        </p:txBody>
      </p:sp>
      <p:pic>
        <p:nvPicPr>
          <p:cNvPr id="7172" name="Picture 6" descr="http://webschoolsolutions.com/patts/systems/lungs.gif"/>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19200" y="1177925"/>
            <a:ext cx="7239000" cy="5375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3" name="Line 10"/>
          <p:cNvSpPr>
            <a:spLocks noChangeShapeType="1"/>
          </p:cNvSpPr>
          <p:nvPr/>
        </p:nvSpPr>
        <p:spPr bwMode="auto">
          <a:xfrm flipH="1">
            <a:off x="1066800" y="2362200"/>
            <a:ext cx="7620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14250455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3011"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b="1" smtClean="0">
                <a:solidFill>
                  <a:srgbClr val="006600"/>
                </a:solidFill>
              </a:rPr>
              <a:t>Acute Bronchitis:</a:t>
            </a:r>
          </a:p>
          <a:p>
            <a:pPr eaLnBrk="1" fontAlgn="t" hangingPunct="1">
              <a:lnSpc>
                <a:spcPct val="90000"/>
              </a:lnSpc>
              <a:buFontTx/>
              <a:buNone/>
            </a:pPr>
            <a:r>
              <a:rPr lang="en-US" sz="2800" smtClean="0">
                <a:solidFill>
                  <a:srgbClr val="000000"/>
                </a:solidFill>
                <a:latin typeface="Verdana" pitchFamily="34" charset="0"/>
              </a:rPr>
              <a:t>- </a:t>
            </a:r>
            <a:r>
              <a:rPr lang="en-US" sz="2800" b="1" smtClean="0">
                <a:solidFill>
                  <a:srgbClr val="FF3399"/>
                </a:solidFill>
              </a:rPr>
              <a:t>Pathophysiology:</a:t>
            </a:r>
          </a:p>
          <a:p>
            <a:pPr eaLnBrk="1" fontAlgn="t" hangingPunct="1">
              <a:lnSpc>
                <a:spcPct val="140000"/>
              </a:lnSpc>
              <a:buFontTx/>
              <a:buNone/>
            </a:pPr>
            <a:r>
              <a:rPr lang="en-US" sz="2000" b="1" smtClean="0">
                <a:solidFill>
                  <a:srgbClr val="000099"/>
                </a:solidFill>
                <a:latin typeface="Verdana" pitchFamily="34" charset="0"/>
              </a:rPr>
              <a:t>When a person has bronchitis, it may be harder for air to pass in and out of the lungs than it normally would, the tissues become irritated, inflamed and more mucus is produced.</a:t>
            </a:r>
          </a:p>
          <a:p>
            <a:pPr eaLnBrk="1" fontAlgn="t" hangingPunct="1">
              <a:lnSpc>
                <a:spcPct val="140000"/>
              </a:lnSpc>
              <a:buFontTx/>
              <a:buNone/>
            </a:pPr>
            <a:r>
              <a:rPr lang="en-US" sz="2000" b="1" smtClean="0">
                <a:solidFill>
                  <a:srgbClr val="000099"/>
                </a:solidFill>
                <a:latin typeface="Verdana" pitchFamily="34" charset="0"/>
              </a:rPr>
              <a:t> </a:t>
            </a:r>
          </a:p>
          <a:p>
            <a:pPr eaLnBrk="1" fontAlgn="t" hangingPunct="1">
              <a:lnSpc>
                <a:spcPct val="140000"/>
              </a:lnSpc>
              <a:buFontTx/>
              <a:buNone/>
            </a:pPr>
            <a:r>
              <a:rPr lang="en-US" sz="2000" b="1" smtClean="0">
                <a:solidFill>
                  <a:schemeClr val="hlink"/>
                </a:solidFill>
                <a:latin typeface="Verdana" pitchFamily="34" charset="0"/>
              </a:rPr>
              <a:t>Furthermore among children the condition becomes worse due to lack of cartilaginous support of the smooth muscle which is not fully developed until the adolescent years leading to more constriction .</a:t>
            </a:r>
          </a:p>
        </p:txBody>
      </p:sp>
    </p:spTree>
    <p:extLst>
      <p:ext uri="{BB962C8B-B14F-4D97-AF65-F5344CB8AC3E}">
        <p14:creationId xmlns="" xmlns:p14="http://schemas.microsoft.com/office/powerpoint/2010/main" val="28509769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4035" name="Rectangle 3"/>
          <p:cNvSpPr>
            <a:spLocks noGrp="1" noChangeArrowheads="1"/>
          </p:cNvSpPr>
          <p:nvPr>
            <p:ph type="body" idx="1"/>
          </p:nvPr>
        </p:nvSpPr>
        <p:spPr>
          <a:xfrm>
            <a:off x="457200" y="1600200"/>
            <a:ext cx="8458200" cy="4525963"/>
          </a:xfrm>
        </p:spPr>
        <p:txBody>
          <a:bodyPr/>
          <a:lstStyle/>
          <a:p>
            <a:pPr eaLnBrk="1" hangingPunct="1">
              <a:lnSpc>
                <a:spcPct val="130000"/>
              </a:lnSpc>
            </a:pPr>
            <a:r>
              <a:rPr lang="en-US" sz="3600" b="1" smtClean="0">
                <a:solidFill>
                  <a:srgbClr val="006600"/>
                </a:solidFill>
              </a:rPr>
              <a:t>Acute Bronchitis:</a:t>
            </a:r>
          </a:p>
          <a:p>
            <a:pPr eaLnBrk="1" fontAlgn="t" hangingPunct="1">
              <a:lnSpc>
                <a:spcPct val="130000"/>
              </a:lnSpc>
              <a:buFontTx/>
              <a:buChar char="-"/>
            </a:pPr>
            <a:r>
              <a:rPr lang="en-US" b="1" smtClean="0">
                <a:solidFill>
                  <a:srgbClr val="FF3399"/>
                </a:solidFill>
              </a:rPr>
              <a:t>Causes:</a:t>
            </a:r>
          </a:p>
          <a:p>
            <a:pPr eaLnBrk="1" fontAlgn="t" hangingPunct="1">
              <a:lnSpc>
                <a:spcPct val="130000"/>
              </a:lnSpc>
              <a:buFontTx/>
              <a:buNone/>
            </a:pPr>
            <a:r>
              <a:rPr lang="en-US" sz="2400" b="1" smtClean="0">
                <a:solidFill>
                  <a:srgbClr val="000099"/>
                </a:solidFill>
                <a:latin typeface="Verdana" pitchFamily="34" charset="0"/>
              </a:rPr>
              <a:t>Acute bronchitis is usually caused by </a:t>
            </a:r>
            <a:r>
              <a:rPr lang="en-US" sz="2400" b="1" smtClean="0">
                <a:solidFill>
                  <a:schemeClr val="hlink"/>
                </a:solidFill>
                <a:latin typeface="Verdana" pitchFamily="34" charset="0"/>
              </a:rPr>
              <a:t>viruses,</a:t>
            </a:r>
            <a:r>
              <a:rPr lang="en-US" sz="2400" b="1" smtClean="0">
                <a:solidFill>
                  <a:srgbClr val="000099"/>
                </a:solidFill>
                <a:latin typeface="Verdana" pitchFamily="34" charset="0"/>
              </a:rPr>
              <a:t> and it may occur together with or following </a:t>
            </a:r>
          </a:p>
          <a:p>
            <a:pPr eaLnBrk="1" fontAlgn="t" hangingPunct="1">
              <a:lnSpc>
                <a:spcPct val="130000"/>
              </a:lnSpc>
              <a:buFontTx/>
              <a:buNone/>
            </a:pPr>
            <a:r>
              <a:rPr lang="en-US" sz="2400" b="1" smtClean="0">
                <a:solidFill>
                  <a:srgbClr val="000099"/>
                </a:solidFill>
                <a:latin typeface="Verdana" pitchFamily="34" charset="0"/>
              </a:rPr>
              <a:t>a common cold or other respiratory infection. Germs such as viruses can be spread from person to person by </a:t>
            </a:r>
            <a:r>
              <a:rPr lang="en-US" sz="2400" b="1" smtClean="0">
                <a:solidFill>
                  <a:schemeClr val="hlink"/>
                </a:solidFill>
                <a:latin typeface="Verdana" pitchFamily="34" charset="0"/>
              </a:rPr>
              <a:t>coughing.</a:t>
            </a:r>
            <a:r>
              <a:rPr lang="en-US" sz="2400" b="1" smtClean="0">
                <a:solidFill>
                  <a:srgbClr val="000099"/>
                </a:solidFill>
                <a:latin typeface="Verdana" pitchFamily="34" charset="0"/>
              </a:rPr>
              <a:t> </a:t>
            </a:r>
          </a:p>
          <a:p>
            <a:pPr eaLnBrk="1" hangingPunct="1"/>
            <a:endParaRPr lang="en-US" sz="2400" b="1" smtClean="0">
              <a:solidFill>
                <a:srgbClr val="000099"/>
              </a:solidFill>
              <a:latin typeface="Verdana" pitchFamily="34" charset="0"/>
            </a:endParaRPr>
          </a:p>
        </p:txBody>
      </p:sp>
    </p:spTree>
    <p:extLst>
      <p:ext uri="{BB962C8B-B14F-4D97-AF65-F5344CB8AC3E}">
        <p14:creationId xmlns="" xmlns:p14="http://schemas.microsoft.com/office/powerpoint/2010/main" val="3738567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5059" name="Rectangle 3"/>
          <p:cNvSpPr>
            <a:spLocks noGrp="1" noChangeArrowheads="1"/>
          </p:cNvSpPr>
          <p:nvPr>
            <p:ph type="body" idx="1"/>
          </p:nvPr>
        </p:nvSpPr>
        <p:spPr>
          <a:xfrm>
            <a:off x="457200" y="1600200"/>
            <a:ext cx="8229600" cy="4953000"/>
          </a:xfrm>
        </p:spPr>
        <p:txBody>
          <a:bodyPr/>
          <a:lstStyle/>
          <a:p>
            <a:pPr marL="533400" indent="-533400" eaLnBrk="1" hangingPunct="1"/>
            <a:r>
              <a:rPr lang="en-US" b="1" dirty="0" smtClean="0">
                <a:solidFill>
                  <a:srgbClr val="006600"/>
                </a:solidFill>
              </a:rPr>
              <a:t>Acute Bronchitis:</a:t>
            </a:r>
          </a:p>
          <a:p>
            <a:pPr marL="533400" indent="-533400" eaLnBrk="1" fontAlgn="t" hangingPunct="1">
              <a:buFontTx/>
              <a:buNone/>
            </a:pPr>
            <a:r>
              <a:rPr lang="en-US" sz="2800" b="1" dirty="0" smtClean="0">
                <a:solidFill>
                  <a:srgbClr val="FF3399"/>
                </a:solidFill>
              </a:rPr>
              <a:t>-</a:t>
            </a:r>
            <a:r>
              <a:rPr lang="en-US" sz="2800" dirty="0" smtClean="0">
                <a:solidFill>
                  <a:srgbClr val="000000"/>
                </a:solidFill>
                <a:latin typeface="Verdana" pitchFamily="34" charset="0"/>
              </a:rPr>
              <a:t> </a:t>
            </a:r>
            <a:r>
              <a:rPr lang="en-US" sz="2800" b="1" dirty="0" smtClean="0">
                <a:solidFill>
                  <a:srgbClr val="FF3399"/>
                </a:solidFill>
              </a:rPr>
              <a:t>Nursing Assessment (S &amp; S):</a:t>
            </a:r>
          </a:p>
          <a:p>
            <a:pPr marL="533400" indent="-533400" eaLnBrk="1" fontAlgn="t" hangingPunct="1">
              <a:lnSpc>
                <a:spcPct val="140000"/>
              </a:lnSpc>
              <a:buFontTx/>
              <a:buAutoNum type="arabicPeriod"/>
            </a:pPr>
            <a:r>
              <a:rPr lang="en-US" sz="2000" b="1" dirty="0" smtClean="0">
                <a:solidFill>
                  <a:srgbClr val="000099"/>
                </a:solidFill>
                <a:latin typeface="Verdana" pitchFamily="34" charset="0"/>
              </a:rPr>
              <a:t>The most common symptom of bronchitis is a productive </a:t>
            </a:r>
            <a:r>
              <a:rPr lang="en-US" sz="2000" b="1" dirty="0" smtClean="0">
                <a:solidFill>
                  <a:srgbClr val="8E143D"/>
                </a:solidFill>
                <a:latin typeface="Verdana" pitchFamily="34" charset="0"/>
              </a:rPr>
              <a:t>cough</a:t>
            </a:r>
            <a:r>
              <a:rPr lang="en-US" sz="2000" b="1" dirty="0" smtClean="0">
                <a:solidFill>
                  <a:srgbClr val="000099"/>
                </a:solidFill>
                <a:latin typeface="Verdana" pitchFamily="34" charset="0"/>
              </a:rPr>
              <a:t> that may bring up </a:t>
            </a:r>
            <a:r>
              <a:rPr lang="en-US" sz="2000" b="1" dirty="0" smtClean="0">
                <a:solidFill>
                  <a:srgbClr val="006600"/>
                </a:solidFill>
                <a:latin typeface="Verdana" pitchFamily="34" charset="0"/>
              </a:rPr>
              <a:t>thick white, yellow, or greenish mucus.</a:t>
            </a:r>
            <a:endParaRPr lang="en-US" sz="2800" b="1" dirty="0" smtClean="0">
              <a:solidFill>
                <a:srgbClr val="006600"/>
              </a:solidFill>
            </a:endParaRPr>
          </a:p>
          <a:p>
            <a:pPr marL="533400" indent="-533400" eaLnBrk="1" fontAlgn="t" hangingPunct="1">
              <a:buFontTx/>
              <a:buAutoNum type="arabicPeriod"/>
            </a:pPr>
            <a:r>
              <a:rPr lang="en-US" sz="2000" b="1" dirty="0" smtClean="0">
                <a:solidFill>
                  <a:srgbClr val="000099"/>
                </a:solidFill>
                <a:latin typeface="Verdana" pitchFamily="34" charset="0"/>
              </a:rPr>
              <a:t>Anterior chest pain, that increased by cough. </a:t>
            </a:r>
          </a:p>
          <a:p>
            <a:pPr marL="533400" indent="-533400" eaLnBrk="1" fontAlgn="t" hangingPunct="1">
              <a:buFontTx/>
              <a:buAutoNum type="arabicPeriod"/>
            </a:pPr>
            <a:r>
              <a:rPr lang="en-US" sz="2000" b="1" dirty="0" smtClean="0">
                <a:solidFill>
                  <a:schemeClr val="hlink"/>
                </a:solidFill>
                <a:latin typeface="Verdana" pitchFamily="34" charset="0"/>
              </a:rPr>
              <a:t>Fever (usually mild) = low grade fever.</a:t>
            </a:r>
            <a:r>
              <a:rPr lang="en-US" sz="2000" b="1" dirty="0" smtClean="0">
                <a:solidFill>
                  <a:srgbClr val="000099"/>
                </a:solidFill>
                <a:latin typeface="Verdana" pitchFamily="34" charset="0"/>
              </a:rPr>
              <a:t> </a:t>
            </a:r>
          </a:p>
          <a:p>
            <a:pPr marL="533400" indent="-533400" eaLnBrk="1" fontAlgn="t" hangingPunct="1">
              <a:buFontTx/>
              <a:buAutoNum type="arabicPeriod"/>
            </a:pPr>
            <a:r>
              <a:rPr lang="en-US" sz="2000" b="1" dirty="0" smtClean="0">
                <a:solidFill>
                  <a:srgbClr val="000099"/>
                </a:solidFill>
                <a:latin typeface="Verdana" pitchFamily="34" charset="0"/>
              </a:rPr>
              <a:t>Shortness of breath </a:t>
            </a:r>
          </a:p>
          <a:p>
            <a:pPr marL="533400" indent="-533400" eaLnBrk="1" fontAlgn="t" hangingPunct="1">
              <a:buFontTx/>
              <a:buAutoNum type="arabicPeriod"/>
            </a:pPr>
            <a:r>
              <a:rPr lang="en-US" sz="2000" b="1" dirty="0" smtClean="0">
                <a:solidFill>
                  <a:schemeClr val="hlink"/>
                </a:solidFill>
                <a:latin typeface="Verdana" pitchFamily="34" charset="0"/>
              </a:rPr>
              <a:t>A feeling of tightness in the chest. </a:t>
            </a:r>
          </a:p>
          <a:p>
            <a:pPr marL="533400" indent="-533400" eaLnBrk="1" fontAlgn="t" hangingPunct="1">
              <a:buFontTx/>
              <a:buAutoNum type="arabicPeriod"/>
            </a:pPr>
            <a:r>
              <a:rPr lang="en-US" sz="2000" b="1" dirty="0" smtClean="0">
                <a:solidFill>
                  <a:srgbClr val="000099"/>
                </a:solidFill>
                <a:latin typeface="Verdana" pitchFamily="34" charset="0"/>
              </a:rPr>
              <a:t>wheezing</a:t>
            </a:r>
          </a:p>
        </p:txBody>
      </p:sp>
    </p:spTree>
    <p:extLst>
      <p:ext uri="{BB962C8B-B14F-4D97-AF65-F5344CB8AC3E}">
        <p14:creationId xmlns="" xmlns:p14="http://schemas.microsoft.com/office/powerpoint/2010/main" val="5124745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6083" name="Rectangle 3"/>
          <p:cNvSpPr>
            <a:spLocks noGrp="1" noChangeArrowheads="1"/>
          </p:cNvSpPr>
          <p:nvPr>
            <p:ph type="body" idx="1"/>
          </p:nvPr>
        </p:nvSpPr>
        <p:spPr>
          <a:xfrm>
            <a:off x="457200" y="1600200"/>
            <a:ext cx="8458200" cy="5029200"/>
          </a:xfrm>
        </p:spPr>
        <p:txBody>
          <a:bodyPr/>
          <a:lstStyle/>
          <a:p>
            <a:pPr eaLnBrk="1" hangingPunct="1"/>
            <a:r>
              <a:rPr lang="en-US" b="1" smtClean="0">
                <a:solidFill>
                  <a:srgbClr val="006600"/>
                </a:solidFill>
              </a:rPr>
              <a:t>Acute Bronchitis:</a:t>
            </a:r>
          </a:p>
          <a:p>
            <a:pPr eaLnBrk="1" fontAlgn="t" hangingPunct="1">
              <a:buFontTx/>
              <a:buChar char="-"/>
            </a:pPr>
            <a:r>
              <a:rPr lang="en-US" sz="2800" b="1" smtClean="0">
                <a:solidFill>
                  <a:srgbClr val="FF3399"/>
                </a:solidFill>
              </a:rPr>
              <a:t>Therapeutic management:</a:t>
            </a:r>
          </a:p>
          <a:p>
            <a:pPr eaLnBrk="1" fontAlgn="t" hangingPunct="1">
              <a:buFontTx/>
              <a:buNone/>
            </a:pPr>
            <a:r>
              <a:rPr lang="en-US" sz="2400" b="1" smtClean="0">
                <a:solidFill>
                  <a:srgbClr val="000099"/>
                </a:solidFill>
                <a:latin typeface="Verdana" pitchFamily="34" charset="0"/>
              </a:rPr>
              <a:t>Bronchitis is a mild self limiting disease that requires only symptomatic treatment including:</a:t>
            </a:r>
          </a:p>
          <a:p>
            <a:pPr eaLnBrk="1" fontAlgn="t" hangingPunct="1">
              <a:buFontTx/>
              <a:buChar char="-"/>
            </a:pPr>
            <a:r>
              <a:rPr lang="en-US" sz="2400" b="1" smtClean="0">
                <a:solidFill>
                  <a:schemeClr val="hlink"/>
                </a:solidFill>
              </a:rPr>
              <a:t>Analgesics.</a:t>
            </a:r>
          </a:p>
          <a:p>
            <a:pPr eaLnBrk="1" fontAlgn="t" hangingPunct="1">
              <a:buFontTx/>
              <a:buChar char="-"/>
            </a:pPr>
            <a:r>
              <a:rPr lang="en-US" sz="2400" b="1" smtClean="0">
                <a:solidFill>
                  <a:srgbClr val="000099"/>
                </a:solidFill>
              </a:rPr>
              <a:t>Antipyretics.</a:t>
            </a:r>
          </a:p>
          <a:p>
            <a:pPr eaLnBrk="1" fontAlgn="t" hangingPunct="1">
              <a:buFontTx/>
              <a:buChar char="-"/>
            </a:pPr>
            <a:r>
              <a:rPr lang="en-US" sz="2400" b="1" smtClean="0">
                <a:solidFill>
                  <a:schemeClr val="hlink"/>
                </a:solidFill>
              </a:rPr>
              <a:t>Humidified oxygen.</a:t>
            </a:r>
          </a:p>
          <a:p>
            <a:pPr eaLnBrk="1" fontAlgn="t" hangingPunct="1">
              <a:buFontTx/>
              <a:buChar char="-"/>
            </a:pPr>
            <a:r>
              <a:rPr lang="en-US" sz="2400" b="1" smtClean="0">
                <a:solidFill>
                  <a:srgbClr val="000099"/>
                </a:solidFill>
              </a:rPr>
              <a:t>Cough suppressants.</a:t>
            </a:r>
          </a:p>
          <a:p>
            <a:pPr eaLnBrk="1" fontAlgn="t" hangingPunct="1">
              <a:buFontTx/>
              <a:buChar char="-"/>
            </a:pPr>
            <a:r>
              <a:rPr lang="en-US" sz="2400" b="1" smtClean="0">
                <a:solidFill>
                  <a:schemeClr val="hlink"/>
                </a:solidFill>
              </a:rPr>
              <a:t>Antibiotics are not used to treat viral illness or reduce the incidence of complications. </a:t>
            </a:r>
          </a:p>
        </p:txBody>
      </p:sp>
    </p:spTree>
    <p:extLst>
      <p:ext uri="{BB962C8B-B14F-4D97-AF65-F5344CB8AC3E}">
        <p14:creationId xmlns="" xmlns:p14="http://schemas.microsoft.com/office/powerpoint/2010/main" val="336924827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7107" name="Rectangle 3"/>
          <p:cNvSpPr>
            <a:spLocks noGrp="1" noChangeArrowheads="1"/>
          </p:cNvSpPr>
          <p:nvPr>
            <p:ph type="body" idx="1"/>
          </p:nvPr>
        </p:nvSpPr>
        <p:spPr>
          <a:xfrm>
            <a:off x="457200" y="1600200"/>
            <a:ext cx="8229600" cy="4953000"/>
          </a:xfrm>
        </p:spPr>
        <p:txBody>
          <a:bodyPr/>
          <a:lstStyle/>
          <a:p>
            <a:pPr marL="609600" indent="-609600" eaLnBrk="1" hangingPunct="1"/>
            <a:r>
              <a:rPr lang="en-US" sz="3600" b="1" smtClean="0">
                <a:solidFill>
                  <a:srgbClr val="006600"/>
                </a:solidFill>
              </a:rPr>
              <a:t>Acute Bronchitis:</a:t>
            </a:r>
          </a:p>
          <a:p>
            <a:pPr marL="609600" indent="-609600" eaLnBrk="1" hangingPunct="1">
              <a:buFontTx/>
              <a:buChar char="-"/>
            </a:pPr>
            <a:r>
              <a:rPr lang="en-US" sz="2800" b="1" smtClean="0">
                <a:solidFill>
                  <a:srgbClr val="FF3399"/>
                </a:solidFill>
              </a:rPr>
              <a:t>Nursing care:</a:t>
            </a:r>
          </a:p>
          <a:p>
            <a:pPr marL="609600" indent="-609600" eaLnBrk="1" hangingPunct="1">
              <a:lnSpc>
                <a:spcPct val="130000"/>
              </a:lnSpc>
              <a:buFontTx/>
              <a:buAutoNum type="arabicPeriod"/>
            </a:pPr>
            <a:r>
              <a:rPr lang="en-US" sz="2400" b="1" smtClean="0">
                <a:solidFill>
                  <a:schemeClr val="hlink"/>
                </a:solidFill>
              </a:rPr>
              <a:t>Provide well balanced diet.</a:t>
            </a:r>
          </a:p>
          <a:p>
            <a:pPr marL="609600" indent="-609600" eaLnBrk="1" hangingPunct="1">
              <a:lnSpc>
                <a:spcPct val="130000"/>
              </a:lnSpc>
              <a:buFontTx/>
              <a:buAutoNum type="arabicPeriod"/>
            </a:pPr>
            <a:r>
              <a:rPr lang="en-US" sz="2400" b="1" smtClean="0">
                <a:solidFill>
                  <a:srgbClr val="000099"/>
                </a:solidFill>
              </a:rPr>
              <a:t>Encourage adequate fluid intake, provide small frequent amount to prevent nausea &amp; vomiting.</a:t>
            </a:r>
          </a:p>
          <a:p>
            <a:pPr marL="609600" indent="-609600" eaLnBrk="1" hangingPunct="1">
              <a:lnSpc>
                <a:spcPct val="130000"/>
              </a:lnSpc>
              <a:buFontTx/>
              <a:buAutoNum type="arabicPeriod"/>
            </a:pPr>
            <a:r>
              <a:rPr lang="en-US" sz="2400" b="1" smtClean="0">
                <a:solidFill>
                  <a:schemeClr val="hlink"/>
                </a:solidFill>
              </a:rPr>
              <a:t>Ensure warm atmosphere, encourage the child to inhale steam to liquefy secretions.</a:t>
            </a:r>
          </a:p>
          <a:p>
            <a:pPr marL="609600" indent="-609600" eaLnBrk="1" hangingPunct="1">
              <a:lnSpc>
                <a:spcPct val="130000"/>
              </a:lnSpc>
              <a:buFontTx/>
              <a:buAutoNum type="arabicPeriod"/>
            </a:pPr>
            <a:r>
              <a:rPr lang="en-US" sz="2400" b="1" smtClean="0">
                <a:solidFill>
                  <a:srgbClr val="000099"/>
                </a:solidFill>
              </a:rPr>
              <a:t>Change position (postural drainage) to facilitate the drainage of mucous.   </a:t>
            </a:r>
          </a:p>
        </p:txBody>
      </p:sp>
    </p:spTree>
    <p:extLst>
      <p:ext uri="{BB962C8B-B14F-4D97-AF65-F5344CB8AC3E}">
        <p14:creationId xmlns="" xmlns:p14="http://schemas.microsoft.com/office/powerpoint/2010/main" val="8272043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8131" name="Rectangle 3"/>
          <p:cNvSpPr>
            <a:spLocks noGrp="1" noChangeArrowheads="1"/>
          </p:cNvSpPr>
          <p:nvPr>
            <p:ph type="body" idx="1"/>
          </p:nvPr>
        </p:nvSpPr>
        <p:spPr/>
        <p:txBody>
          <a:bodyPr/>
          <a:lstStyle/>
          <a:p>
            <a:pPr eaLnBrk="1" hangingPunct="1">
              <a:lnSpc>
                <a:spcPct val="160000"/>
              </a:lnSpc>
            </a:pPr>
            <a:r>
              <a:rPr lang="en-US" sz="3600" b="1" smtClean="0">
                <a:solidFill>
                  <a:srgbClr val="006600"/>
                </a:solidFill>
              </a:rPr>
              <a:t>Acute Bronchitis:</a:t>
            </a:r>
          </a:p>
          <a:p>
            <a:pPr eaLnBrk="1" hangingPunct="1">
              <a:lnSpc>
                <a:spcPct val="160000"/>
              </a:lnSpc>
              <a:buFontTx/>
              <a:buChar char="-"/>
            </a:pPr>
            <a:r>
              <a:rPr lang="en-US" sz="2800" b="1" smtClean="0">
                <a:solidFill>
                  <a:srgbClr val="FF3399"/>
                </a:solidFill>
              </a:rPr>
              <a:t>Nursing care:</a:t>
            </a:r>
          </a:p>
          <a:p>
            <a:pPr eaLnBrk="1" hangingPunct="1">
              <a:lnSpc>
                <a:spcPct val="160000"/>
              </a:lnSpc>
              <a:buFontTx/>
              <a:buNone/>
            </a:pPr>
            <a:r>
              <a:rPr lang="en-US" sz="2400" b="1" smtClean="0">
                <a:solidFill>
                  <a:schemeClr val="hlink"/>
                </a:solidFill>
              </a:rPr>
              <a:t>5. Administer oxygen according to doctor order (flow rate).</a:t>
            </a:r>
          </a:p>
          <a:p>
            <a:pPr eaLnBrk="1" hangingPunct="1">
              <a:lnSpc>
                <a:spcPct val="160000"/>
              </a:lnSpc>
              <a:buFontTx/>
              <a:buNone/>
            </a:pPr>
            <a:r>
              <a:rPr lang="en-US" sz="2400" b="1" smtClean="0">
                <a:solidFill>
                  <a:srgbClr val="000099"/>
                </a:solidFill>
              </a:rPr>
              <a:t>6.</a:t>
            </a:r>
            <a:r>
              <a:rPr lang="en-US" sz="2400" b="1" smtClean="0">
                <a:solidFill>
                  <a:schemeClr val="hlink"/>
                </a:solidFill>
              </a:rPr>
              <a:t> </a:t>
            </a:r>
            <a:r>
              <a:rPr lang="en-US" sz="2400" b="1" smtClean="0">
                <a:solidFill>
                  <a:srgbClr val="000099"/>
                </a:solidFill>
              </a:rPr>
              <a:t>Reassure the child &amp; his parents especially during oxygen administration &amp; postural drainage.</a:t>
            </a:r>
          </a:p>
          <a:p>
            <a:pPr eaLnBrk="1" hangingPunct="1">
              <a:lnSpc>
                <a:spcPct val="90000"/>
              </a:lnSpc>
              <a:buFontTx/>
              <a:buNone/>
            </a:pPr>
            <a:r>
              <a:rPr lang="en-US" sz="2400" b="1" smtClean="0">
                <a:solidFill>
                  <a:srgbClr val="000099"/>
                </a:solidFill>
              </a:rPr>
              <a:t> </a:t>
            </a:r>
          </a:p>
        </p:txBody>
      </p:sp>
    </p:spTree>
    <p:extLst>
      <p:ext uri="{BB962C8B-B14F-4D97-AF65-F5344CB8AC3E}">
        <p14:creationId xmlns="" xmlns:p14="http://schemas.microsoft.com/office/powerpoint/2010/main" val="10082937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49155" name="Rectangle 3"/>
          <p:cNvSpPr>
            <a:spLocks noGrp="1" noChangeArrowheads="1"/>
          </p:cNvSpPr>
          <p:nvPr>
            <p:ph type="body" idx="1"/>
          </p:nvPr>
        </p:nvSpPr>
        <p:spPr>
          <a:xfrm>
            <a:off x="457200" y="1600200"/>
            <a:ext cx="8229600" cy="4953000"/>
          </a:xfrm>
        </p:spPr>
        <p:txBody>
          <a:bodyPr/>
          <a:lstStyle/>
          <a:p>
            <a:pPr eaLnBrk="1" hangingPunct="1"/>
            <a:r>
              <a:rPr lang="en-US" sz="3600" b="1" smtClean="0">
                <a:solidFill>
                  <a:srgbClr val="006600"/>
                </a:solidFill>
              </a:rPr>
              <a:t>Bronchiolitis:</a:t>
            </a:r>
          </a:p>
          <a:p>
            <a:pPr eaLnBrk="1" fontAlgn="t" hangingPunct="1">
              <a:lnSpc>
                <a:spcPct val="140000"/>
              </a:lnSpc>
              <a:buFontTx/>
              <a:buNone/>
            </a:pPr>
            <a:r>
              <a:rPr lang="en-US" sz="2400" b="1" smtClean="0">
                <a:solidFill>
                  <a:srgbClr val="000099"/>
                </a:solidFill>
              </a:rPr>
              <a:t>Bronchiolitis is a common illness of the </a:t>
            </a:r>
            <a:r>
              <a:rPr lang="en-US" sz="2400" b="1" smtClean="0">
                <a:solidFill>
                  <a:srgbClr val="000099"/>
                </a:solidFill>
                <a:hlinkClick r:id="rId2"/>
              </a:rPr>
              <a:t>respiratory tract</a:t>
            </a:r>
            <a:r>
              <a:rPr lang="en-US" sz="2400" b="1" smtClean="0">
                <a:solidFill>
                  <a:srgbClr val="000099"/>
                </a:solidFill>
              </a:rPr>
              <a:t> usually caused by viral infection. It affects the tiny airways, called the bronchioles, that lead to the lungs. As these airways become inflamed, they swell and fill with mucus, making breathing difficult.</a:t>
            </a:r>
          </a:p>
          <a:p>
            <a:pPr eaLnBrk="1" fontAlgn="t" hangingPunct="1">
              <a:lnSpc>
                <a:spcPct val="140000"/>
              </a:lnSpc>
              <a:buFontTx/>
              <a:buNone/>
            </a:pPr>
            <a:r>
              <a:rPr lang="en-US" sz="2400" b="1" smtClean="0">
                <a:solidFill>
                  <a:srgbClr val="FF3399"/>
                </a:solidFill>
              </a:rPr>
              <a:t>The variable degrees of obstruction produced in air passage by these changes lead to hyperpnoea &amp; progressive emphysema.</a:t>
            </a:r>
            <a:endParaRPr lang="en-US" sz="2800" b="1" smtClean="0">
              <a:solidFill>
                <a:srgbClr val="FF3399"/>
              </a:solidFill>
            </a:endParaRPr>
          </a:p>
        </p:txBody>
      </p:sp>
    </p:spTree>
    <p:extLst>
      <p:ext uri="{BB962C8B-B14F-4D97-AF65-F5344CB8AC3E}">
        <p14:creationId xmlns="" xmlns:p14="http://schemas.microsoft.com/office/powerpoint/2010/main" val="107868545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0179" name="Rectangle 4"/>
          <p:cNvSpPr>
            <a:spLocks noGrp="1" noChangeArrowheads="1"/>
          </p:cNvSpPr>
          <p:nvPr>
            <p:ph type="body" sz="half" idx="2"/>
          </p:nvPr>
        </p:nvSpPr>
        <p:spPr>
          <a:xfrm>
            <a:off x="6934200" y="1600200"/>
            <a:ext cx="1981200" cy="4525963"/>
          </a:xfrm>
        </p:spPr>
        <p:txBody>
          <a:bodyPr/>
          <a:lstStyle/>
          <a:p>
            <a:pPr eaLnBrk="1" hangingPunct="1"/>
            <a:r>
              <a:rPr lang="en-US" sz="2800" b="1" smtClean="0">
                <a:solidFill>
                  <a:srgbClr val="006600"/>
                </a:solidFill>
              </a:rPr>
              <a:t>Normal lungs &amp; alveoli</a:t>
            </a:r>
          </a:p>
        </p:txBody>
      </p:sp>
      <p:pic>
        <p:nvPicPr>
          <p:cNvPr id="50180" name="Picture 6" descr="Normal lungs and alveoli"/>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457200" y="1600200"/>
            <a:ext cx="6248400" cy="4876800"/>
          </a:xfrm>
          <a:noFill/>
        </p:spPr>
      </p:pic>
    </p:spTree>
    <p:extLst>
      <p:ext uri="{BB962C8B-B14F-4D97-AF65-F5344CB8AC3E}">
        <p14:creationId xmlns="" xmlns:p14="http://schemas.microsoft.com/office/powerpoint/2010/main" val="7506290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pic>
        <p:nvPicPr>
          <p:cNvPr id="51203" name="Picture 6" descr="Bronchiolitis"/>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457200" y="1524000"/>
            <a:ext cx="7467600" cy="4953000"/>
          </a:xfrm>
          <a:noFill/>
        </p:spPr>
      </p:pic>
    </p:spTree>
    <p:extLst>
      <p:ext uri="{BB962C8B-B14F-4D97-AF65-F5344CB8AC3E}">
        <p14:creationId xmlns="" xmlns:p14="http://schemas.microsoft.com/office/powerpoint/2010/main" val="27593148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944562"/>
          </a:xfrm>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2227" name="Rectangle 3"/>
          <p:cNvSpPr>
            <a:spLocks noGrp="1" noChangeArrowheads="1"/>
          </p:cNvSpPr>
          <p:nvPr>
            <p:ph type="body" idx="1"/>
          </p:nvPr>
        </p:nvSpPr>
        <p:spPr>
          <a:xfrm>
            <a:off x="457200" y="1600200"/>
            <a:ext cx="8458200" cy="4953000"/>
          </a:xfrm>
        </p:spPr>
        <p:txBody>
          <a:bodyPr/>
          <a:lstStyle/>
          <a:p>
            <a:pPr eaLnBrk="1" hangingPunct="1">
              <a:lnSpc>
                <a:spcPct val="90000"/>
              </a:lnSpc>
            </a:pPr>
            <a:r>
              <a:rPr lang="en-US" sz="3600" b="1" dirty="0" smtClean="0">
                <a:solidFill>
                  <a:srgbClr val="006600"/>
                </a:solidFill>
              </a:rPr>
              <a:t>Bronchiolitis:</a:t>
            </a:r>
          </a:p>
          <a:p>
            <a:pPr eaLnBrk="1" hangingPunct="1">
              <a:lnSpc>
                <a:spcPct val="110000"/>
              </a:lnSpc>
              <a:buFontTx/>
              <a:buChar char="-"/>
            </a:pPr>
            <a:r>
              <a:rPr lang="en-US" sz="2800" b="1" dirty="0" smtClean="0">
                <a:solidFill>
                  <a:srgbClr val="FF3399"/>
                </a:solidFill>
              </a:rPr>
              <a:t>Incidence:</a:t>
            </a:r>
          </a:p>
          <a:p>
            <a:pPr eaLnBrk="1" fontAlgn="t" hangingPunct="1">
              <a:lnSpc>
                <a:spcPct val="140000"/>
              </a:lnSpc>
              <a:buFontTx/>
              <a:buChar char="-"/>
            </a:pPr>
            <a:r>
              <a:rPr lang="en-US" sz="2400" b="1" dirty="0" smtClean="0">
                <a:solidFill>
                  <a:srgbClr val="000099"/>
                </a:solidFill>
              </a:rPr>
              <a:t>Typically occurs during the first 2 years of life, with </a:t>
            </a:r>
            <a:r>
              <a:rPr lang="en-US" sz="2400" b="1" dirty="0" smtClean="0">
                <a:solidFill>
                  <a:srgbClr val="8E143D"/>
                </a:solidFill>
              </a:rPr>
              <a:t>peak</a:t>
            </a:r>
            <a:r>
              <a:rPr lang="en-US" sz="2400" b="1" dirty="0" smtClean="0">
                <a:solidFill>
                  <a:srgbClr val="000099"/>
                </a:solidFill>
              </a:rPr>
              <a:t> occurrence at about </a:t>
            </a:r>
            <a:r>
              <a:rPr lang="en-US" sz="2400" b="1" dirty="0" smtClean="0">
                <a:solidFill>
                  <a:srgbClr val="8E143D"/>
                </a:solidFill>
              </a:rPr>
              <a:t>3 to 6 months of age.</a:t>
            </a:r>
            <a:r>
              <a:rPr lang="en-US" sz="2400" b="1" dirty="0" smtClean="0">
                <a:solidFill>
                  <a:srgbClr val="000099"/>
                </a:solidFill>
              </a:rPr>
              <a:t> </a:t>
            </a:r>
          </a:p>
          <a:p>
            <a:pPr eaLnBrk="1" fontAlgn="t" hangingPunct="1">
              <a:lnSpc>
                <a:spcPct val="140000"/>
              </a:lnSpc>
              <a:buFontTx/>
              <a:buChar char="-"/>
            </a:pPr>
            <a:r>
              <a:rPr lang="en-US" sz="2400" b="1" dirty="0" smtClean="0">
                <a:solidFill>
                  <a:srgbClr val="000099"/>
                </a:solidFill>
              </a:rPr>
              <a:t>Is more common in </a:t>
            </a:r>
            <a:r>
              <a:rPr lang="en-US" sz="2400" b="1" dirty="0" smtClean="0">
                <a:solidFill>
                  <a:schemeClr val="hlink"/>
                </a:solidFill>
              </a:rPr>
              <a:t>males</a:t>
            </a:r>
            <a:r>
              <a:rPr lang="en-US" sz="2400" b="1" dirty="0" smtClean="0">
                <a:solidFill>
                  <a:srgbClr val="000099"/>
                </a:solidFill>
              </a:rPr>
              <a:t>, children who have </a:t>
            </a:r>
            <a:r>
              <a:rPr lang="en-US" sz="2400" b="1" dirty="0" smtClean="0">
                <a:solidFill>
                  <a:schemeClr val="hlink"/>
                </a:solidFill>
              </a:rPr>
              <a:t>not been breastfed</a:t>
            </a:r>
            <a:r>
              <a:rPr lang="en-US" sz="2400" b="1" dirty="0" smtClean="0">
                <a:solidFill>
                  <a:srgbClr val="000099"/>
                </a:solidFill>
              </a:rPr>
              <a:t>, and those who live in </a:t>
            </a:r>
            <a:r>
              <a:rPr lang="en-US" sz="2400" b="1" dirty="0" smtClean="0">
                <a:solidFill>
                  <a:srgbClr val="006600"/>
                </a:solidFill>
              </a:rPr>
              <a:t>crowded conditions. </a:t>
            </a:r>
          </a:p>
          <a:p>
            <a:pPr eaLnBrk="1" fontAlgn="t" hangingPunct="1">
              <a:lnSpc>
                <a:spcPct val="140000"/>
              </a:lnSpc>
              <a:buFontTx/>
              <a:buChar char="-"/>
            </a:pPr>
            <a:r>
              <a:rPr lang="en-US" sz="2400" b="1" dirty="0" smtClean="0">
                <a:solidFill>
                  <a:srgbClr val="A50021"/>
                </a:solidFill>
              </a:rPr>
              <a:t>Day-care attendance</a:t>
            </a:r>
            <a:r>
              <a:rPr lang="en-US" sz="2400" b="1" dirty="0" smtClean="0">
                <a:solidFill>
                  <a:srgbClr val="000099"/>
                </a:solidFill>
              </a:rPr>
              <a:t> and exposure to </a:t>
            </a:r>
            <a:r>
              <a:rPr lang="en-US" sz="2400" b="1" dirty="0" smtClean="0">
                <a:solidFill>
                  <a:srgbClr val="A50021"/>
                </a:solidFill>
              </a:rPr>
              <a:t>cigarette</a:t>
            </a:r>
            <a:r>
              <a:rPr lang="en-US" sz="2400" b="1" dirty="0" smtClean="0">
                <a:solidFill>
                  <a:srgbClr val="000099"/>
                </a:solidFill>
              </a:rPr>
              <a:t> smoke .</a:t>
            </a:r>
          </a:p>
        </p:txBody>
      </p:sp>
    </p:spTree>
    <p:extLst>
      <p:ext uri="{BB962C8B-B14F-4D97-AF65-F5344CB8AC3E}">
        <p14:creationId xmlns="" xmlns:p14="http://schemas.microsoft.com/office/powerpoint/2010/main" val="65381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 </a:t>
            </a:r>
            <a:endParaRPr lang="en-US" dirty="0"/>
          </a:p>
        </p:txBody>
      </p:sp>
      <p:sp>
        <p:nvSpPr>
          <p:cNvPr id="3" name="عنصر نائب للمحتوى 2"/>
          <p:cNvSpPr>
            <a:spLocks noGrp="1"/>
          </p:cNvSpPr>
          <p:nvPr>
            <p:ph idx="1"/>
          </p:nvPr>
        </p:nvSpPr>
        <p:spPr/>
        <p:txBody>
          <a:bodyPr>
            <a:normAutofit/>
          </a:bodyPr>
          <a:lstStyle/>
          <a:p>
            <a:pPr algn="just"/>
            <a:r>
              <a:rPr lang="en-US" b="0" i="0" u="none" strike="noStrike" baseline="0" dirty="0" smtClean="0">
                <a:latin typeface="Berkeley-Medium"/>
              </a:rPr>
              <a:t>Since the system is undergoing a process of development during childhood, the child is more prone  to develop</a:t>
            </a:r>
            <a:r>
              <a:rPr lang="en-US" b="0" i="0" u="none" strike="noStrike" dirty="0" smtClean="0">
                <a:latin typeface="Berkeley-Medium"/>
              </a:rPr>
              <a:t> </a:t>
            </a:r>
            <a:r>
              <a:rPr lang="en-US" b="0" i="0" u="none" strike="noStrike" baseline="0" dirty="0" smtClean="0">
                <a:latin typeface="Berkeley-Medium"/>
              </a:rPr>
              <a:t>respiratory problems. In addition, the child does not have</a:t>
            </a:r>
            <a:r>
              <a:rPr lang="en-US" b="0" i="0" u="none" strike="noStrike" dirty="0" smtClean="0">
                <a:latin typeface="Berkeley-Medium"/>
              </a:rPr>
              <a:t> </a:t>
            </a:r>
            <a:r>
              <a:rPr lang="en-US" b="0" i="0" u="none" strike="noStrike" baseline="0" dirty="0" smtClean="0">
                <a:latin typeface="Berkeley-Medium"/>
              </a:rPr>
              <a:t>the immunity that adults have to many infectious agents. Respiratory infections are especially frequent during the</a:t>
            </a:r>
            <a:r>
              <a:rPr lang="en-US" b="0" i="0" u="none" strike="noStrike" dirty="0" smtClean="0">
                <a:latin typeface="Berkeley-Medium"/>
              </a:rPr>
              <a:t> </a:t>
            </a:r>
            <a:r>
              <a:rPr lang="en-US" b="0" i="0" u="none" strike="noStrike" baseline="0" dirty="0" smtClean="0">
                <a:latin typeface="Berkeley-Medium"/>
              </a:rPr>
              <a:t>years of growth</a:t>
            </a:r>
            <a:endParaRPr lang="en-US" dirty="0"/>
          </a:p>
        </p:txBody>
      </p:sp>
    </p:spTree>
    <p:extLst>
      <p:ext uri="{BB962C8B-B14F-4D97-AF65-F5344CB8AC3E}">
        <p14:creationId xmlns="" xmlns:p14="http://schemas.microsoft.com/office/powerpoint/2010/main" val="19670252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3251" name="Rectangle 3"/>
          <p:cNvSpPr>
            <a:spLocks noGrp="1" noChangeArrowheads="1"/>
          </p:cNvSpPr>
          <p:nvPr>
            <p:ph type="body" idx="1"/>
          </p:nvPr>
        </p:nvSpPr>
        <p:spPr>
          <a:xfrm>
            <a:off x="457200" y="1600200"/>
            <a:ext cx="8382000" cy="4876800"/>
          </a:xfrm>
        </p:spPr>
        <p:txBody>
          <a:bodyPr/>
          <a:lstStyle/>
          <a:p>
            <a:pPr eaLnBrk="1" hangingPunct="1"/>
            <a:r>
              <a:rPr lang="en-US" sz="3600" b="1" dirty="0" smtClean="0">
                <a:solidFill>
                  <a:srgbClr val="006600"/>
                </a:solidFill>
              </a:rPr>
              <a:t>Bronchiolitis:</a:t>
            </a:r>
          </a:p>
          <a:p>
            <a:pPr eaLnBrk="1" hangingPunct="1">
              <a:lnSpc>
                <a:spcPct val="90000"/>
              </a:lnSpc>
              <a:buFontTx/>
              <a:buChar char="-"/>
            </a:pPr>
            <a:r>
              <a:rPr lang="en-US" b="1" dirty="0" smtClean="0">
                <a:solidFill>
                  <a:srgbClr val="FF3399"/>
                </a:solidFill>
              </a:rPr>
              <a:t>Nursing Assessment (S &amp; S):</a:t>
            </a:r>
          </a:p>
          <a:p>
            <a:pPr eaLnBrk="1" fontAlgn="t" hangingPunct="1">
              <a:lnSpc>
                <a:spcPct val="110000"/>
              </a:lnSpc>
              <a:buFontTx/>
              <a:buNone/>
            </a:pPr>
            <a:r>
              <a:rPr lang="en-US" sz="2400" b="1" dirty="0" smtClean="0">
                <a:solidFill>
                  <a:srgbClr val="000099"/>
                </a:solidFill>
              </a:rPr>
              <a:t>The first symptoms of bronchiolitis are usually the same as those of a </a:t>
            </a:r>
            <a:r>
              <a:rPr lang="en-US" sz="2400" b="1" dirty="0" smtClean="0">
                <a:solidFill>
                  <a:srgbClr val="000099"/>
                </a:solidFill>
                <a:hlinkClick r:id="rId2"/>
              </a:rPr>
              <a:t>common cold</a:t>
            </a:r>
            <a:r>
              <a:rPr lang="en-US" sz="2400" b="1" dirty="0" smtClean="0">
                <a:solidFill>
                  <a:srgbClr val="000099"/>
                </a:solidFill>
              </a:rPr>
              <a:t>:</a:t>
            </a:r>
          </a:p>
          <a:p>
            <a:pPr eaLnBrk="1" fontAlgn="t" hangingPunct="1">
              <a:lnSpc>
                <a:spcPct val="110000"/>
              </a:lnSpc>
              <a:buFontTx/>
              <a:buChar char="-"/>
            </a:pPr>
            <a:r>
              <a:rPr lang="en-US" sz="2800" b="1" dirty="0" smtClean="0">
                <a:solidFill>
                  <a:srgbClr val="4B5B47"/>
                </a:solidFill>
              </a:rPr>
              <a:t>Stuffiness ( </a:t>
            </a:r>
            <a:r>
              <a:rPr lang="en-US" sz="2000" b="1" dirty="0">
                <a:solidFill>
                  <a:srgbClr val="009999"/>
                </a:solidFill>
                <a:latin typeface="Verdana" pitchFamily="34" charset="0"/>
              </a:rPr>
              <a:t>chest</a:t>
            </a:r>
            <a:r>
              <a:rPr lang="en-US" sz="2800" b="1" dirty="0" smtClean="0">
                <a:solidFill>
                  <a:srgbClr val="4B5B47"/>
                </a:solidFill>
              </a:rPr>
              <a:t> </a:t>
            </a:r>
            <a:r>
              <a:rPr lang="en-US" sz="2000" b="1" dirty="0" smtClean="0">
                <a:solidFill>
                  <a:srgbClr val="009999"/>
                </a:solidFill>
                <a:latin typeface="Verdana" pitchFamily="34" charset="0"/>
              </a:rPr>
              <a:t>tightness</a:t>
            </a:r>
            <a:r>
              <a:rPr lang="en-US" sz="2800" b="1" dirty="0" smtClean="0">
                <a:solidFill>
                  <a:srgbClr val="4B5B47"/>
                </a:solidFill>
              </a:rPr>
              <a:t>), </a:t>
            </a:r>
            <a:r>
              <a:rPr lang="en-US" sz="2800" b="1" dirty="0" smtClean="0">
                <a:solidFill>
                  <a:srgbClr val="000099"/>
                </a:solidFill>
              </a:rPr>
              <a:t>runny nose, </a:t>
            </a:r>
            <a:r>
              <a:rPr lang="en-US" sz="2800" b="1" dirty="0" smtClean="0">
                <a:solidFill>
                  <a:srgbClr val="4B5B47"/>
                </a:solidFill>
              </a:rPr>
              <a:t>mild cough, </a:t>
            </a:r>
            <a:r>
              <a:rPr lang="en-US" sz="2800" b="1" dirty="0" smtClean="0">
                <a:solidFill>
                  <a:srgbClr val="000099"/>
                </a:solidFill>
              </a:rPr>
              <a:t>&amp;</a:t>
            </a:r>
            <a:r>
              <a:rPr lang="en-US" sz="2800" b="1" dirty="0" smtClean="0">
                <a:solidFill>
                  <a:srgbClr val="4B5B47"/>
                </a:solidFill>
              </a:rPr>
              <a:t> </a:t>
            </a:r>
            <a:r>
              <a:rPr lang="en-US" sz="2800" b="1" dirty="0" smtClean="0">
                <a:solidFill>
                  <a:srgbClr val="000099"/>
                </a:solidFill>
              </a:rPr>
              <a:t>mild fever</a:t>
            </a:r>
          </a:p>
          <a:p>
            <a:pPr eaLnBrk="1" fontAlgn="t" hangingPunct="1">
              <a:lnSpc>
                <a:spcPct val="110000"/>
              </a:lnSpc>
              <a:buFontTx/>
              <a:buNone/>
            </a:pPr>
            <a:r>
              <a:rPr lang="en-US" sz="2400" b="1" dirty="0" smtClean="0">
                <a:solidFill>
                  <a:srgbClr val="000099"/>
                </a:solidFill>
              </a:rPr>
              <a:t>These symptoms </a:t>
            </a:r>
            <a:r>
              <a:rPr lang="en-US" sz="2400" b="1" dirty="0" smtClean="0">
                <a:solidFill>
                  <a:schemeClr val="hlink"/>
                </a:solidFill>
              </a:rPr>
              <a:t>last a day or two</a:t>
            </a:r>
            <a:r>
              <a:rPr lang="en-US" sz="2400" b="1" dirty="0" smtClean="0">
                <a:solidFill>
                  <a:srgbClr val="000099"/>
                </a:solidFill>
              </a:rPr>
              <a:t> and are followed by </a:t>
            </a:r>
            <a:r>
              <a:rPr lang="en-US" sz="2400" b="1" dirty="0" smtClean="0">
                <a:solidFill>
                  <a:srgbClr val="A50021"/>
                </a:solidFill>
              </a:rPr>
              <a:t>worsening of the cough</a:t>
            </a:r>
            <a:r>
              <a:rPr lang="en-US" sz="2400" b="1" dirty="0" smtClean="0">
                <a:solidFill>
                  <a:srgbClr val="000099"/>
                </a:solidFill>
              </a:rPr>
              <a:t> and the </a:t>
            </a:r>
            <a:r>
              <a:rPr lang="en-US" sz="2400" b="1" dirty="0" smtClean="0">
                <a:solidFill>
                  <a:srgbClr val="006600"/>
                </a:solidFill>
              </a:rPr>
              <a:t>appearance of wheezes</a:t>
            </a:r>
            <a:r>
              <a:rPr lang="en-US" sz="2400" b="1" dirty="0" smtClean="0">
                <a:solidFill>
                  <a:srgbClr val="000099"/>
                </a:solidFill>
              </a:rPr>
              <a:t> (high-pitched whistling noises when exhaling).</a:t>
            </a:r>
          </a:p>
        </p:txBody>
      </p:sp>
    </p:spTree>
    <p:extLst>
      <p:ext uri="{BB962C8B-B14F-4D97-AF65-F5344CB8AC3E}">
        <p14:creationId xmlns="" xmlns:p14="http://schemas.microsoft.com/office/powerpoint/2010/main" val="4229231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4275" name="Rectangle 3"/>
          <p:cNvSpPr>
            <a:spLocks noGrp="1" noChangeArrowheads="1"/>
          </p:cNvSpPr>
          <p:nvPr>
            <p:ph type="body" idx="1"/>
          </p:nvPr>
        </p:nvSpPr>
        <p:spPr>
          <a:xfrm>
            <a:off x="457200" y="1371600"/>
            <a:ext cx="8458200" cy="5257800"/>
          </a:xfrm>
        </p:spPr>
        <p:txBody>
          <a:bodyPr/>
          <a:lstStyle/>
          <a:p>
            <a:pPr eaLnBrk="1" hangingPunct="1">
              <a:lnSpc>
                <a:spcPct val="90000"/>
              </a:lnSpc>
            </a:pPr>
            <a:r>
              <a:rPr lang="en-US" sz="3600" b="1" dirty="0" smtClean="0">
                <a:solidFill>
                  <a:srgbClr val="006600"/>
                </a:solidFill>
              </a:rPr>
              <a:t>Bronchiolitis:</a:t>
            </a:r>
          </a:p>
          <a:p>
            <a:pPr eaLnBrk="1" fontAlgn="t" hangingPunct="1">
              <a:lnSpc>
                <a:spcPct val="90000"/>
              </a:lnSpc>
            </a:pPr>
            <a:r>
              <a:rPr lang="en-US" b="1" dirty="0" smtClean="0">
                <a:solidFill>
                  <a:srgbClr val="FF3399"/>
                </a:solidFill>
              </a:rPr>
              <a:t>Nursing Assessment (S &amp; S):</a:t>
            </a:r>
            <a:r>
              <a:rPr lang="en-US" sz="2400" b="1" dirty="0" smtClean="0">
                <a:solidFill>
                  <a:srgbClr val="000099"/>
                </a:solidFill>
              </a:rPr>
              <a:t> </a:t>
            </a:r>
          </a:p>
          <a:p>
            <a:pPr eaLnBrk="1" fontAlgn="t" hangingPunct="1">
              <a:buFontTx/>
              <a:buNone/>
            </a:pPr>
            <a:r>
              <a:rPr lang="en-US" sz="2400" b="1" dirty="0" smtClean="0">
                <a:solidFill>
                  <a:srgbClr val="000099"/>
                </a:solidFill>
              </a:rPr>
              <a:t>Sometimes more severe respiratory difficulties gradually develop, marked by:</a:t>
            </a:r>
          </a:p>
          <a:p>
            <a:pPr eaLnBrk="1" fontAlgn="t" hangingPunct="1"/>
            <a:r>
              <a:rPr lang="en-US" sz="2400" dirty="0" smtClean="0">
                <a:solidFill>
                  <a:srgbClr val="006600"/>
                </a:solidFill>
                <a:latin typeface="Verdana" pitchFamily="34" charset="0"/>
              </a:rPr>
              <a:t>Rapid, shallow breathing. </a:t>
            </a:r>
          </a:p>
          <a:p>
            <a:pPr eaLnBrk="1" fontAlgn="t" hangingPunct="1"/>
            <a:r>
              <a:rPr lang="en-US" sz="2400" dirty="0" smtClean="0">
                <a:solidFill>
                  <a:srgbClr val="000099"/>
                </a:solidFill>
                <a:latin typeface="Verdana" pitchFamily="34" charset="0"/>
              </a:rPr>
              <a:t>Sup sternal </a:t>
            </a:r>
            <a:r>
              <a:rPr lang="en-US" sz="2400" b="1" dirty="0" smtClean="0">
                <a:solidFill>
                  <a:srgbClr val="A50021"/>
                </a:solidFill>
                <a:latin typeface="Verdana" pitchFamily="34" charset="0"/>
              </a:rPr>
              <a:t>retractions.</a:t>
            </a:r>
            <a:r>
              <a:rPr lang="en-US" sz="2400" dirty="0" smtClean="0">
                <a:solidFill>
                  <a:srgbClr val="000000"/>
                </a:solidFill>
                <a:latin typeface="Verdana" pitchFamily="34" charset="0"/>
              </a:rPr>
              <a:t> </a:t>
            </a:r>
          </a:p>
          <a:p>
            <a:pPr eaLnBrk="1" fontAlgn="t" hangingPunct="1"/>
            <a:r>
              <a:rPr lang="en-US" sz="2400" dirty="0" smtClean="0">
                <a:solidFill>
                  <a:schemeClr val="hlink"/>
                </a:solidFill>
                <a:latin typeface="Verdana" pitchFamily="34" charset="0"/>
              </a:rPr>
              <a:t>Flaring of the nostrils.</a:t>
            </a:r>
            <a:r>
              <a:rPr lang="en-US" sz="2400" dirty="0" smtClean="0">
                <a:solidFill>
                  <a:srgbClr val="000000"/>
                </a:solidFill>
                <a:latin typeface="Verdana" pitchFamily="34" charset="0"/>
              </a:rPr>
              <a:t> </a:t>
            </a:r>
          </a:p>
          <a:p>
            <a:pPr eaLnBrk="1" fontAlgn="t" hangingPunct="1"/>
            <a:r>
              <a:rPr lang="en-US" sz="2400" dirty="0" smtClean="0">
                <a:solidFill>
                  <a:srgbClr val="A50021"/>
                </a:solidFill>
                <a:latin typeface="Verdana" pitchFamily="34" charset="0"/>
              </a:rPr>
              <a:t>Irritability, with difficulty sleeping and signs of fatigue or lethargy.</a:t>
            </a:r>
          </a:p>
          <a:p>
            <a:pPr eaLnBrk="1" fontAlgn="t" hangingPunct="1"/>
            <a:r>
              <a:rPr lang="en-US" sz="2400" dirty="0" smtClean="0">
                <a:solidFill>
                  <a:srgbClr val="000099"/>
                </a:solidFill>
                <a:latin typeface="Verdana" pitchFamily="34" charset="0"/>
              </a:rPr>
              <a:t>The child may also have a poor appetite and may vomit after coughing.</a:t>
            </a:r>
          </a:p>
        </p:txBody>
      </p:sp>
    </p:spTree>
    <p:extLst>
      <p:ext uri="{BB962C8B-B14F-4D97-AF65-F5344CB8AC3E}">
        <p14:creationId xmlns="" xmlns:p14="http://schemas.microsoft.com/office/powerpoint/2010/main" val="294381116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5299" name="Rectangle 3"/>
          <p:cNvSpPr>
            <a:spLocks noGrp="1" noChangeArrowheads="1"/>
          </p:cNvSpPr>
          <p:nvPr>
            <p:ph type="body" idx="1"/>
          </p:nvPr>
        </p:nvSpPr>
        <p:spPr/>
        <p:txBody>
          <a:bodyPr/>
          <a:lstStyle/>
          <a:p>
            <a:pPr eaLnBrk="1" hangingPunct="1"/>
            <a:r>
              <a:rPr lang="en-US" sz="3600" b="1" smtClean="0">
                <a:solidFill>
                  <a:srgbClr val="006600"/>
                </a:solidFill>
              </a:rPr>
              <a:t>Bronchiolitis:</a:t>
            </a:r>
          </a:p>
          <a:p>
            <a:pPr eaLnBrk="1" fontAlgn="t" hangingPunct="1"/>
            <a:r>
              <a:rPr lang="en-US" b="1" smtClean="0">
                <a:solidFill>
                  <a:srgbClr val="FF3399"/>
                </a:solidFill>
              </a:rPr>
              <a:t>Nursing Assessment (S &amp; S):</a:t>
            </a:r>
            <a:r>
              <a:rPr lang="en-US" sz="2400" b="1" smtClean="0">
                <a:solidFill>
                  <a:srgbClr val="000099"/>
                </a:solidFill>
              </a:rPr>
              <a:t> </a:t>
            </a:r>
          </a:p>
          <a:p>
            <a:pPr eaLnBrk="1" fontAlgn="t" hangingPunct="1">
              <a:lnSpc>
                <a:spcPct val="150000"/>
              </a:lnSpc>
              <a:buFontTx/>
              <a:buNone/>
            </a:pPr>
            <a:r>
              <a:rPr lang="en-US" sz="2400" b="1" smtClean="0">
                <a:solidFill>
                  <a:srgbClr val="000099"/>
                </a:solidFill>
              </a:rPr>
              <a:t>In severe cases, symptoms may worsen quickly with  the child becomes cyanotic.</a:t>
            </a:r>
          </a:p>
          <a:p>
            <a:pPr eaLnBrk="1" fontAlgn="t" hangingPunct="1">
              <a:lnSpc>
                <a:spcPct val="150000"/>
              </a:lnSpc>
              <a:buFontTx/>
              <a:buNone/>
            </a:pPr>
            <a:r>
              <a:rPr lang="en-US" sz="2400" b="1" smtClean="0">
                <a:solidFill>
                  <a:srgbClr val="000099"/>
                </a:solidFill>
              </a:rPr>
              <a:t>The child also can become </a:t>
            </a:r>
            <a:r>
              <a:rPr lang="en-US" sz="2400" b="1" smtClean="0">
                <a:solidFill>
                  <a:srgbClr val="000099"/>
                </a:solidFill>
                <a:hlinkClick r:id="rId2"/>
              </a:rPr>
              <a:t>dehydrated</a:t>
            </a:r>
            <a:r>
              <a:rPr lang="en-US" sz="2400" b="1" smtClean="0">
                <a:solidFill>
                  <a:srgbClr val="000099"/>
                </a:solidFill>
              </a:rPr>
              <a:t> from working harder to breathe, vomiting, and taking in less during feedings.</a:t>
            </a:r>
          </a:p>
        </p:txBody>
      </p:sp>
    </p:spTree>
    <p:extLst>
      <p:ext uri="{BB962C8B-B14F-4D97-AF65-F5344CB8AC3E}">
        <p14:creationId xmlns="" xmlns:p14="http://schemas.microsoft.com/office/powerpoint/2010/main" val="22406604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6323" name="Rectangle 3"/>
          <p:cNvSpPr>
            <a:spLocks noGrp="1" noChangeArrowheads="1"/>
          </p:cNvSpPr>
          <p:nvPr>
            <p:ph type="body" idx="1"/>
          </p:nvPr>
        </p:nvSpPr>
        <p:spPr/>
        <p:txBody>
          <a:bodyPr/>
          <a:lstStyle/>
          <a:p>
            <a:pPr eaLnBrk="1" hangingPunct="1"/>
            <a:r>
              <a:rPr lang="en-US" sz="3600" b="1" smtClean="0">
                <a:solidFill>
                  <a:srgbClr val="006600"/>
                </a:solidFill>
              </a:rPr>
              <a:t>Bronchiolitis:</a:t>
            </a:r>
          </a:p>
          <a:p>
            <a:pPr eaLnBrk="1" fontAlgn="t" hangingPunct="1"/>
            <a:r>
              <a:rPr lang="en-US" b="1" smtClean="0">
                <a:solidFill>
                  <a:srgbClr val="FF3399"/>
                </a:solidFill>
              </a:rPr>
              <a:t>Diagnostic evaluation:</a:t>
            </a:r>
            <a:r>
              <a:rPr lang="en-US" sz="2400" b="1" smtClean="0">
                <a:solidFill>
                  <a:srgbClr val="000099"/>
                </a:solidFill>
              </a:rPr>
              <a:t> </a:t>
            </a:r>
          </a:p>
          <a:p>
            <a:pPr eaLnBrk="1" fontAlgn="t" hangingPunct="1">
              <a:lnSpc>
                <a:spcPct val="170000"/>
              </a:lnSpc>
              <a:buFontTx/>
              <a:buChar char="-"/>
            </a:pPr>
            <a:r>
              <a:rPr lang="en-US" sz="2400" b="1" smtClean="0">
                <a:solidFill>
                  <a:srgbClr val="000099"/>
                </a:solidFill>
              </a:rPr>
              <a:t>Chest X-ray.</a:t>
            </a:r>
          </a:p>
          <a:p>
            <a:pPr eaLnBrk="1" fontAlgn="t" hangingPunct="1">
              <a:lnSpc>
                <a:spcPct val="170000"/>
              </a:lnSpc>
              <a:buFontTx/>
              <a:buChar char="-"/>
            </a:pPr>
            <a:r>
              <a:rPr lang="en-US" sz="2400" b="1" smtClean="0">
                <a:solidFill>
                  <a:srgbClr val="000099"/>
                </a:solidFill>
              </a:rPr>
              <a:t>Culture from respiratory secretions.</a:t>
            </a:r>
          </a:p>
          <a:p>
            <a:pPr eaLnBrk="1" hangingPunct="1"/>
            <a:endParaRPr lang="en-US" smtClean="0"/>
          </a:p>
        </p:txBody>
      </p:sp>
    </p:spTree>
    <p:extLst>
      <p:ext uri="{BB962C8B-B14F-4D97-AF65-F5344CB8AC3E}">
        <p14:creationId xmlns="" xmlns:p14="http://schemas.microsoft.com/office/powerpoint/2010/main" val="1679406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8371" name="Rectangle 3"/>
          <p:cNvSpPr>
            <a:spLocks noGrp="1" noChangeArrowheads="1"/>
          </p:cNvSpPr>
          <p:nvPr>
            <p:ph type="body" idx="1"/>
          </p:nvPr>
        </p:nvSpPr>
        <p:spPr>
          <a:xfrm>
            <a:off x="457200" y="1600200"/>
            <a:ext cx="8458200" cy="4876800"/>
          </a:xfrm>
        </p:spPr>
        <p:txBody>
          <a:bodyPr/>
          <a:lstStyle/>
          <a:p>
            <a:pPr eaLnBrk="1" hangingPunct="1"/>
            <a:r>
              <a:rPr lang="en-US" b="1" smtClean="0">
                <a:solidFill>
                  <a:srgbClr val="006600"/>
                </a:solidFill>
              </a:rPr>
              <a:t>Bronchiolitis:</a:t>
            </a:r>
          </a:p>
          <a:p>
            <a:pPr eaLnBrk="1" fontAlgn="t" hangingPunct="1">
              <a:lnSpc>
                <a:spcPct val="120000"/>
              </a:lnSpc>
              <a:buFontTx/>
              <a:buNone/>
            </a:pPr>
            <a:r>
              <a:rPr lang="en-US" b="1" smtClean="0">
                <a:solidFill>
                  <a:srgbClr val="FF3399"/>
                </a:solidFill>
              </a:rPr>
              <a:t>- Therapeutic management:</a:t>
            </a:r>
          </a:p>
          <a:p>
            <a:pPr eaLnBrk="1" fontAlgn="t" hangingPunct="1">
              <a:lnSpc>
                <a:spcPct val="120000"/>
              </a:lnSpc>
              <a:buFontTx/>
              <a:buNone/>
            </a:pPr>
            <a:r>
              <a:rPr lang="en-US" sz="2400" b="1" smtClean="0">
                <a:solidFill>
                  <a:schemeClr val="hlink"/>
                </a:solidFill>
              </a:rPr>
              <a:t>Fortunately, most cases of bronchiolitis are mild and require no specific treatment. </a:t>
            </a:r>
            <a:r>
              <a:rPr lang="en-US" sz="2400" b="1" smtClean="0">
                <a:solidFill>
                  <a:srgbClr val="4B5B47"/>
                </a:solidFill>
              </a:rPr>
              <a:t>Antibiotics</a:t>
            </a:r>
            <a:r>
              <a:rPr lang="en-US" sz="2400" b="1" smtClean="0">
                <a:solidFill>
                  <a:schemeClr val="hlink"/>
                </a:solidFill>
              </a:rPr>
              <a:t> aren't useful because bronchiolitis is caused by a viral infection.</a:t>
            </a:r>
          </a:p>
          <a:p>
            <a:pPr eaLnBrk="1" fontAlgn="t" hangingPunct="1">
              <a:lnSpc>
                <a:spcPct val="120000"/>
              </a:lnSpc>
              <a:buFontTx/>
              <a:buNone/>
            </a:pPr>
            <a:r>
              <a:rPr lang="en-US" sz="2400" b="1" smtClean="0">
                <a:solidFill>
                  <a:srgbClr val="8E143D"/>
                </a:solidFill>
              </a:rPr>
              <a:t>Medication may sometimes be given to help open a child's airways e.g., bronchodilators, corticosteroids.</a:t>
            </a:r>
          </a:p>
          <a:p>
            <a:pPr eaLnBrk="1" fontAlgn="t" hangingPunct="1">
              <a:lnSpc>
                <a:spcPct val="120000"/>
              </a:lnSpc>
              <a:buFontTx/>
              <a:buNone/>
            </a:pPr>
            <a:r>
              <a:rPr lang="en-US" sz="2400" b="1" smtClean="0">
                <a:solidFill>
                  <a:srgbClr val="000099"/>
                </a:solidFill>
              </a:rPr>
              <a:t>Cough suppressants.</a:t>
            </a:r>
          </a:p>
          <a:p>
            <a:pPr eaLnBrk="1" fontAlgn="t" hangingPunct="1">
              <a:lnSpc>
                <a:spcPct val="120000"/>
              </a:lnSpc>
              <a:buFontTx/>
              <a:buNone/>
            </a:pPr>
            <a:r>
              <a:rPr lang="en-US" sz="2400" b="1" smtClean="0">
                <a:solidFill>
                  <a:srgbClr val="FF3399"/>
                </a:solidFill>
              </a:rPr>
              <a:t>Encourage bed rest.</a:t>
            </a:r>
            <a:endParaRPr lang="en-US" sz="2000" smtClean="0">
              <a:solidFill>
                <a:srgbClr val="FF3399"/>
              </a:solidFill>
            </a:endParaRPr>
          </a:p>
        </p:txBody>
      </p:sp>
    </p:spTree>
    <p:extLst>
      <p:ext uri="{BB962C8B-B14F-4D97-AF65-F5344CB8AC3E}">
        <p14:creationId xmlns="" xmlns:p14="http://schemas.microsoft.com/office/powerpoint/2010/main" val="360667860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59395" name="Rectangle 3"/>
          <p:cNvSpPr>
            <a:spLocks noGrp="1" noChangeArrowheads="1"/>
          </p:cNvSpPr>
          <p:nvPr>
            <p:ph type="body" idx="1"/>
          </p:nvPr>
        </p:nvSpPr>
        <p:spPr>
          <a:xfrm>
            <a:off x="457200" y="1600200"/>
            <a:ext cx="8458200" cy="4953000"/>
          </a:xfrm>
        </p:spPr>
        <p:txBody>
          <a:bodyPr/>
          <a:lstStyle/>
          <a:p>
            <a:pPr eaLnBrk="1" hangingPunct="1"/>
            <a:r>
              <a:rPr lang="en-US" b="1" smtClean="0">
                <a:solidFill>
                  <a:srgbClr val="006600"/>
                </a:solidFill>
              </a:rPr>
              <a:t>Bronchiolitis:</a:t>
            </a:r>
          </a:p>
          <a:p>
            <a:pPr eaLnBrk="1" fontAlgn="t" hangingPunct="1">
              <a:buFontTx/>
              <a:buChar char="-"/>
            </a:pPr>
            <a:r>
              <a:rPr lang="en-US" b="1" smtClean="0">
                <a:solidFill>
                  <a:srgbClr val="FF3399"/>
                </a:solidFill>
              </a:rPr>
              <a:t>Therapeutic management:</a:t>
            </a:r>
          </a:p>
          <a:p>
            <a:pPr eaLnBrk="1" fontAlgn="t" hangingPunct="1">
              <a:lnSpc>
                <a:spcPct val="120000"/>
              </a:lnSpc>
              <a:buFontTx/>
              <a:buNone/>
            </a:pPr>
            <a:r>
              <a:rPr lang="en-US" sz="2400" b="1" smtClean="0">
                <a:solidFill>
                  <a:srgbClr val="000099"/>
                </a:solidFill>
              </a:rPr>
              <a:t>Offer fluids in small amounts at more frequent intervals than usual.</a:t>
            </a:r>
            <a:endParaRPr lang="en-US" sz="2400" b="1" smtClean="0">
              <a:solidFill>
                <a:srgbClr val="FF3399"/>
              </a:solidFill>
            </a:endParaRPr>
          </a:p>
          <a:p>
            <a:pPr eaLnBrk="1" fontAlgn="t" hangingPunct="1">
              <a:lnSpc>
                <a:spcPct val="120000"/>
              </a:lnSpc>
              <a:buFontTx/>
              <a:buNone/>
            </a:pPr>
            <a:r>
              <a:rPr lang="en-US" sz="2400" b="1" smtClean="0">
                <a:solidFill>
                  <a:srgbClr val="000099"/>
                </a:solidFill>
              </a:rPr>
              <a:t>Those who are moderately or severely ill may need to be </a:t>
            </a:r>
            <a:r>
              <a:rPr lang="en-US" sz="2400" b="1" smtClean="0">
                <a:solidFill>
                  <a:srgbClr val="006600"/>
                </a:solidFill>
              </a:rPr>
              <a:t>hospitalized</a:t>
            </a:r>
            <a:r>
              <a:rPr lang="en-US" sz="2400" b="1" smtClean="0">
                <a:solidFill>
                  <a:srgbClr val="000099"/>
                </a:solidFill>
              </a:rPr>
              <a:t>, watched closely, and given </a:t>
            </a:r>
            <a:r>
              <a:rPr lang="en-US" sz="2400" b="1" smtClean="0">
                <a:solidFill>
                  <a:schemeClr val="hlink"/>
                </a:solidFill>
              </a:rPr>
              <a:t>fluids</a:t>
            </a:r>
            <a:r>
              <a:rPr lang="en-US" sz="2400" b="1" smtClean="0">
                <a:solidFill>
                  <a:srgbClr val="000099"/>
                </a:solidFill>
              </a:rPr>
              <a:t> and </a:t>
            </a:r>
            <a:r>
              <a:rPr lang="en-US" sz="2400" b="1" smtClean="0">
                <a:solidFill>
                  <a:srgbClr val="8E143D"/>
                </a:solidFill>
              </a:rPr>
              <a:t>humidified oxygen</a:t>
            </a:r>
            <a:r>
              <a:rPr lang="en-US" sz="2400" b="1" smtClean="0">
                <a:solidFill>
                  <a:srgbClr val="000099"/>
                </a:solidFill>
              </a:rPr>
              <a:t>. </a:t>
            </a:r>
          </a:p>
          <a:p>
            <a:pPr eaLnBrk="1" fontAlgn="t" hangingPunct="1">
              <a:lnSpc>
                <a:spcPct val="120000"/>
              </a:lnSpc>
              <a:buFontTx/>
              <a:buNone/>
            </a:pPr>
            <a:r>
              <a:rPr lang="en-US" sz="2400" b="1" smtClean="0">
                <a:solidFill>
                  <a:srgbClr val="000099"/>
                </a:solidFill>
              </a:rPr>
              <a:t>Rarely, in very severe cases, some babies are </a:t>
            </a:r>
            <a:r>
              <a:rPr lang="en-US" sz="2400" b="1" smtClean="0">
                <a:solidFill>
                  <a:srgbClr val="FF3399"/>
                </a:solidFill>
              </a:rPr>
              <a:t>intubated</a:t>
            </a:r>
            <a:r>
              <a:rPr lang="en-US" sz="2400" b="1" smtClean="0">
                <a:solidFill>
                  <a:srgbClr val="000099"/>
                </a:solidFill>
              </a:rPr>
              <a:t> &amp; placed on </a:t>
            </a:r>
            <a:r>
              <a:rPr lang="en-US" sz="2400" b="1" smtClean="0">
                <a:solidFill>
                  <a:srgbClr val="4B5B47"/>
                </a:solidFill>
              </a:rPr>
              <a:t>ventilators</a:t>
            </a:r>
            <a:r>
              <a:rPr lang="en-US" sz="2400" b="1" smtClean="0">
                <a:solidFill>
                  <a:srgbClr val="000099"/>
                </a:solidFill>
              </a:rPr>
              <a:t> to help them breathe until they start to get better.</a:t>
            </a:r>
          </a:p>
        </p:txBody>
      </p:sp>
    </p:spTree>
    <p:extLst>
      <p:ext uri="{BB962C8B-B14F-4D97-AF65-F5344CB8AC3E}">
        <p14:creationId xmlns="" xmlns:p14="http://schemas.microsoft.com/office/powerpoint/2010/main" val="10550465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60419" name="Rectangle 3"/>
          <p:cNvSpPr>
            <a:spLocks noGrp="1" noChangeArrowheads="1"/>
          </p:cNvSpPr>
          <p:nvPr>
            <p:ph type="body" idx="1"/>
          </p:nvPr>
        </p:nvSpPr>
        <p:spPr>
          <a:xfrm>
            <a:off x="457200" y="1600200"/>
            <a:ext cx="8458200" cy="4953000"/>
          </a:xfrm>
        </p:spPr>
        <p:txBody>
          <a:bodyPr/>
          <a:lstStyle/>
          <a:p>
            <a:pPr marL="609600" indent="-609600" eaLnBrk="1" hangingPunct="1"/>
            <a:r>
              <a:rPr lang="en-US" b="1" smtClean="0">
                <a:solidFill>
                  <a:srgbClr val="006600"/>
                </a:solidFill>
              </a:rPr>
              <a:t>Bronchiolitis:</a:t>
            </a:r>
          </a:p>
          <a:p>
            <a:pPr marL="609600" indent="-609600" eaLnBrk="1" fontAlgn="t" hangingPunct="1">
              <a:buFontTx/>
              <a:buChar char="-"/>
            </a:pPr>
            <a:r>
              <a:rPr lang="en-US" b="1" smtClean="0">
                <a:solidFill>
                  <a:srgbClr val="FF3399"/>
                </a:solidFill>
              </a:rPr>
              <a:t>Nursing care:</a:t>
            </a:r>
          </a:p>
          <a:p>
            <a:pPr marL="609600" indent="-609600" eaLnBrk="1" fontAlgn="t" hangingPunct="1">
              <a:lnSpc>
                <a:spcPct val="110000"/>
              </a:lnSpc>
              <a:buFontTx/>
              <a:buAutoNum type="arabicPeriod"/>
            </a:pPr>
            <a:r>
              <a:rPr lang="en-US" sz="2400" b="1" smtClean="0">
                <a:solidFill>
                  <a:srgbClr val="A50021"/>
                </a:solidFill>
              </a:rPr>
              <a:t>Follow strict precautions to prevent spread of infection.</a:t>
            </a:r>
          </a:p>
          <a:p>
            <a:pPr marL="609600" indent="-609600" eaLnBrk="1" fontAlgn="t" hangingPunct="1">
              <a:lnSpc>
                <a:spcPct val="110000"/>
              </a:lnSpc>
              <a:buFontTx/>
              <a:buAutoNum type="arabicPeriod"/>
            </a:pPr>
            <a:r>
              <a:rPr lang="en-US" sz="2400" b="1" smtClean="0">
                <a:solidFill>
                  <a:schemeClr val="hlink"/>
                </a:solidFill>
              </a:rPr>
              <a:t>Administer high humidified oxygen.</a:t>
            </a:r>
          </a:p>
          <a:p>
            <a:pPr marL="609600" indent="-609600" eaLnBrk="1" fontAlgn="t" hangingPunct="1">
              <a:lnSpc>
                <a:spcPct val="110000"/>
              </a:lnSpc>
              <a:buFontTx/>
              <a:buAutoNum type="arabicPeriod"/>
            </a:pPr>
            <a:r>
              <a:rPr lang="en-US" sz="2400" b="1" smtClean="0">
                <a:solidFill>
                  <a:srgbClr val="000099"/>
                </a:solidFill>
              </a:rPr>
              <a:t>Clear nasal congestion, try a bulb syringe and saline (saltwater) nose drops.</a:t>
            </a:r>
          </a:p>
          <a:p>
            <a:pPr marL="609600" indent="-609600" eaLnBrk="1" fontAlgn="t" hangingPunct="1">
              <a:lnSpc>
                <a:spcPct val="110000"/>
              </a:lnSpc>
              <a:buFontTx/>
              <a:buAutoNum type="arabicPeriod"/>
            </a:pPr>
            <a:r>
              <a:rPr lang="en-US" sz="2400" b="1" smtClean="0">
                <a:solidFill>
                  <a:srgbClr val="006600"/>
                </a:solidFill>
              </a:rPr>
              <a:t>Provide adequate Ng. Care for vomiting, fever, &amp; diarrhea.</a:t>
            </a:r>
          </a:p>
          <a:p>
            <a:pPr marL="609600" indent="-609600" eaLnBrk="1" fontAlgn="t" hangingPunct="1">
              <a:lnSpc>
                <a:spcPct val="110000"/>
              </a:lnSpc>
              <a:buFontTx/>
              <a:buAutoNum type="arabicPeriod"/>
            </a:pPr>
            <a:r>
              <a:rPr lang="en-US" sz="2400" b="1" smtClean="0">
                <a:solidFill>
                  <a:srgbClr val="000099"/>
                </a:solidFill>
              </a:rPr>
              <a:t>Small frequent diet, &amp; increase fluid intake.</a:t>
            </a:r>
          </a:p>
        </p:txBody>
      </p:sp>
    </p:spTree>
    <p:extLst>
      <p:ext uri="{BB962C8B-B14F-4D97-AF65-F5344CB8AC3E}">
        <p14:creationId xmlns="" xmlns:p14="http://schemas.microsoft.com/office/powerpoint/2010/main" val="5532015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smtClean="0">
                <a:solidFill>
                  <a:srgbClr val="A50021"/>
                </a:solidFill>
                <a:cs typeface="Times New Roman" pitchFamily="18" charset="0"/>
              </a:rPr>
              <a:t>Lower Respiratory Tract Infections in Children:</a:t>
            </a:r>
          </a:p>
        </p:txBody>
      </p:sp>
      <p:sp>
        <p:nvSpPr>
          <p:cNvPr id="61443" name="Rectangle 3"/>
          <p:cNvSpPr>
            <a:spLocks noGrp="1" noChangeArrowheads="1"/>
          </p:cNvSpPr>
          <p:nvPr>
            <p:ph type="body" idx="1"/>
          </p:nvPr>
        </p:nvSpPr>
        <p:spPr>
          <a:xfrm>
            <a:off x="457200" y="1600200"/>
            <a:ext cx="8229600" cy="4724400"/>
          </a:xfrm>
        </p:spPr>
        <p:txBody>
          <a:bodyPr/>
          <a:lstStyle/>
          <a:p>
            <a:pPr eaLnBrk="1" hangingPunct="1"/>
            <a:r>
              <a:rPr lang="en-US" b="1" smtClean="0">
                <a:solidFill>
                  <a:srgbClr val="006600"/>
                </a:solidFill>
              </a:rPr>
              <a:t>Bronchiolitis:</a:t>
            </a:r>
          </a:p>
          <a:p>
            <a:pPr eaLnBrk="1" fontAlgn="t" hangingPunct="1">
              <a:buFontTx/>
              <a:buChar char="-"/>
            </a:pPr>
            <a:r>
              <a:rPr lang="en-US" b="1" smtClean="0">
                <a:solidFill>
                  <a:srgbClr val="FF3399"/>
                </a:solidFill>
              </a:rPr>
              <a:t>Prognosis: </a:t>
            </a:r>
          </a:p>
          <a:p>
            <a:pPr eaLnBrk="1" fontAlgn="t" hangingPunct="1">
              <a:lnSpc>
                <a:spcPct val="170000"/>
              </a:lnSpc>
              <a:buFontTx/>
              <a:buNone/>
            </a:pPr>
            <a:r>
              <a:rPr lang="en-US" sz="2400" b="1" smtClean="0">
                <a:solidFill>
                  <a:srgbClr val="006600"/>
                </a:solidFill>
              </a:rPr>
              <a:t>Is generally good among healthy children.</a:t>
            </a:r>
          </a:p>
          <a:p>
            <a:pPr eaLnBrk="1" fontAlgn="t" hangingPunct="1">
              <a:lnSpc>
                <a:spcPct val="170000"/>
              </a:lnSpc>
              <a:buFontTx/>
              <a:buNone/>
            </a:pPr>
            <a:r>
              <a:rPr lang="en-US" sz="2400" b="1" smtClean="0">
                <a:solidFill>
                  <a:srgbClr val="000099"/>
                </a:solidFill>
              </a:rPr>
              <a:t>Malnourished children may develop otitis media, sinusitis, or pneumonia.</a:t>
            </a:r>
          </a:p>
          <a:p>
            <a:pPr eaLnBrk="1" fontAlgn="t" hangingPunct="1">
              <a:lnSpc>
                <a:spcPct val="170000"/>
              </a:lnSpc>
              <a:buFontTx/>
              <a:buNone/>
            </a:pPr>
            <a:r>
              <a:rPr lang="en-US" sz="2400" b="1" smtClean="0">
                <a:solidFill>
                  <a:srgbClr val="A50021"/>
                </a:solidFill>
              </a:rPr>
              <a:t>Infants with preexisting cardiopulmonary disease have an increased incidence of death.</a:t>
            </a:r>
            <a:endParaRPr lang="en-US" smtClean="0">
              <a:solidFill>
                <a:srgbClr val="A50021"/>
              </a:solidFill>
            </a:endParaRPr>
          </a:p>
        </p:txBody>
      </p:sp>
    </p:spTree>
    <p:extLst>
      <p:ext uri="{BB962C8B-B14F-4D97-AF65-F5344CB8AC3E}">
        <p14:creationId xmlns="" xmlns:p14="http://schemas.microsoft.com/office/powerpoint/2010/main" val="6244604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smtClean="0">
                <a:solidFill>
                  <a:srgbClr val="A50021"/>
                </a:solidFill>
              </a:rPr>
              <a:t>Pneumonia</a:t>
            </a:r>
          </a:p>
        </p:txBody>
      </p:sp>
      <p:sp>
        <p:nvSpPr>
          <p:cNvPr id="62467" name="Rectangle 3"/>
          <p:cNvSpPr>
            <a:spLocks noGrp="1" noChangeArrowheads="1"/>
          </p:cNvSpPr>
          <p:nvPr>
            <p:ph type="body" idx="1"/>
          </p:nvPr>
        </p:nvSpPr>
        <p:spPr>
          <a:xfrm>
            <a:off x="304800" y="1371600"/>
            <a:ext cx="8610600" cy="5105400"/>
          </a:xfrm>
        </p:spPr>
        <p:txBody>
          <a:bodyPr/>
          <a:lstStyle/>
          <a:p>
            <a:pPr eaLnBrk="1" hangingPunct="1"/>
            <a:r>
              <a:rPr lang="en-US" b="1" dirty="0" smtClean="0">
                <a:solidFill>
                  <a:srgbClr val="4B5B47"/>
                </a:solidFill>
              </a:rPr>
              <a:t>Definition:</a:t>
            </a:r>
          </a:p>
          <a:p>
            <a:pPr eaLnBrk="1" hangingPunct="1">
              <a:buFontTx/>
              <a:buNone/>
            </a:pPr>
            <a:r>
              <a:rPr lang="en-US" dirty="0" smtClean="0"/>
              <a:t>                   </a:t>
            </a:r>
            <a:r>
              <a:rPr lang="en-US" dirty="0" smtClean="0">
                <a:solidFill>
                  <a:srgbClr val="000099"/>
                </a:solidFill>
              </a:rPr>
              <a:t>Pneumonia is an inflammation with consolidation</a:t>
            </a:r>
            <a:r>
              <a:rPr lang="ar-SA" dirty="0" smtClean="0">
                <a:solidFill>
                  <a:srgbClr val="000099"/>
                </a:solidFill>
              </a:rPr>
              <a:t> </a:t>
            </a:r>
            <a:r>
              <a:rPr lang="en-US" b="1" dirty="0" smtClean="0">
                <a:solidFill>
                  <a:srgbClr val="FF3399"/>
                </a:solidFill>
              </a:rPr>
              <a:t>(stiff )</a:t>
            </a:r>
            <a:r>
              <a:rPr lang="en-US" dirty="0" smtClean="0">
                <a:solidFill>
                  <a:srgbClr val="000099"/>
                </a:solidFill>
              </a:rPr>
              <a:t> of the lung tissue.</a:t>
            </a:r>
          </a:p>
          <a:p>
            <a:pPr eaLnBrk="1" hangingPunct="1">
              <a:buFontTx/>
              <a:buNone/>
            </a:pPr>
            <a:r>
              <a:rPr lang="en-US" dirty="0" smtClean="0">
                <a:solidFill>
                  <a:srgbClr val="000099"/>
                </a:solidFill>
              </a:rPr>
              <a:t>Exudates consolidate material replaces air in the lung so the density </a:t>
            </a:r>
            <a:r>
              <a:rPr lang="ar-SA" dirty="0" smtClean="0">
                <a:solidFill>
                  <a:srgbClr val="000099"/>
                </a:solidFill>
              </a:rPr>
              <a:t> </a:t>
            </a:r>
            <a:r>
              <a:rPr lang="ar-SA" b="1" dirty="0" smtClean="0">
                <a:solidFill>
                  <a:schemeClr val="hlink"/>
                </a:solidFill>
              </a:rPr>
              <a:t>(</a:t>
            </a:r>
            <a:r>
              <a:rPr lang="en-US" b="1" dirty="0" smtClean="0">
                <a:solidFill>
                  <a:schemeClr val="hlink"/>
                </a:solidFill>
              </a:rPr>
              <a:t>thickness </a:t>
            </a:r>
            <a:r>
              <a:rPr lang="ar-SA" b="1" dirty="0" smtClean="0">
                <a:solidFill>
                  <a:schemeClr val="hlink"/>
                </a:solidFill>
              </a:rPr>
              <a:t>)</a:t>
            </a:r>
            <a:r>
              <a:rPr lang="en-US" dirty="0" smtClean="0">
                <a:solidFill>
                  <a:srgbClr val="000099"/>
                </a:solidFill>
              </a:rPr>
              <a:t>of the lung increases, and leads to increase sound heard on auscultation &amp; dullness </a:t>
            </a:r>
            <a:r>
              <a:rPr lang="ar-SA" dirty="0" smtClean="0">
                <a:solidFill>
                  <a:srgbClr val="000099"/>
                </a:solidFill>
              </a:rPr>
              <a:t> </a:t>
            </a:r>
            <a:r>
              <a:rPr lang="en-US" dirty="0" smtClean="0">
                <a:solidFill>
                  <a:srgbClr val="000099"/>
                </a:solidFill>
              </a:rPr>
              <a:t>of the lung area on percussion.   </a:t>
            </a:r>
          </a:p>
        </p:txBody>
      </p:sp>
    </p:spTree>
    <p:extLst>
      <p:ext uri="{BB962C8B-B14F-4D97-AF65-F5344CB8AC3E}">
        <p14:creationId xmlns="" xmlns:p14="http://schemas.microsoft.com/office/powerpoint/2010/main" val="252783097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3491" name="Rectangle 4"/>
          <p:cNvSpPr>
            <a:spLocks noGrp="1" noChangeArrowheads="1"/>
          </p:cNvSpPr>
          <p:nvPr>
            <p:ph type="body" sz="half" idx="2"/>
          </p:nvPr>
        </p:nvSpPr>
        <p:spPr/>
        <p:txBody>
          <a:bodyPr/>
          <a:lstStyle/>
          <a:p>
            <a:pPr eaLnBrk="1" hangingPunct="1"/>
            <a:r>
              <a:rPr lang="en-US" sz="2800" smtClean="0">
                <a:solidFill>
                  <a:srgbClr val="000099"/>
                </a:solidFill>
              </a:rPr>
              <a:t>Image (A):</a:t>
            </a:r>
            <a:r>
              <a:rPr lang="en-US" sz="2800" smtClean="0"/>
              <a:t> </a:t>
            </a:r>
            <a:r>
              <a:rPr lang="en-US" sz="2800" b="1" smtClean="0">
                <a:solidFill>
                  <a:srgbClr val="4B5B47"/>
                </a:solidFill>
              </a:rPr>
              <a:t>Normal chest x-ray</a:t>
            </a:r>
          </a:p>
          <a:p>
            <a:pPr eaLnBrk="1" hangingPunct="1"/>
            <a:endParaRPr lang="en-US" sz="2800" b="1" smtClean="0">
              <a:solidFill>
                <a:srgbClr val="4B5B47"/>
              </a:solidFill>
            </a:endParaRPr>
          </a:p>
          <a:p>
            <a:pPr eaLnBrk="1" hangingPunct="1"/>
            <a:endParaRPr lang="en-US" sz="2800" smtClean="0"/>
          </a:p>
          <a:p>
            <a:pPr eaLnBrk="1" hangingPunct="1"/>
            <a:endParaRPr lang="en-US" sz="2800" smtClean="0"/>
          </a:p>
          <a:p>
            <a:pPr eaLnBrk="1" hangingPunct="1"/>
            <a:r>
              <a:rPr lang="en-US" sz="2800" smtClean="0">
                <a:solidFill>
                  <a:srgbClr val="000099"/>
                </a:solidFill>
              </a:rPr>
              <a:t>Image (B):</a:t>
            </a:r>
            <a:r>
              <a:rPr lang="en-US" sz="2800" smtClean="0"/>
              <a:t> </a:t>
            </a:r>
            <a:r>
              <a:rPr lang="en-US" sz="2800" b="1" smtClean="0">
                <a:solidFill>
                  <a:srgbClr val="4B5B47"/>
                </a:solidFill>
              </a:rPr>
              <a:t>Lobar pneumonia </a:t>
            </a:r>
          </a:p>
        </p:txBody>
      </p:sp>
      <p:pic>
        <p:nvPicPr>
          <p:cNvPr id="63492" name="Picture 7" descr="Image A: A normal chest X-ray. Image B: Q fever pneumonia.">
            <a:hlinkClick r:id="rId2" tooltip="Image A: A normal chest X-ray. Image B: Q fever pneumonia."/>
          </p:cNvPr>
          <p:cNvPicPr>
            <a:picLocks noGrp="1" noChangeAspect="1" noChangeArrowheads="1"/>
          </p:cNvPicPr>
          <p:nvPr>
            <p:ph type="clipArt" sz="half" idx="1"/>
          </p:nvPr>
        </p:nvPicPr>
        <p:blipFill>
          <a:blip r:embed="rId3">
            <a:extLst>
              <a:ext uri="{28A0092B-C50C-407E-A947-70E740481C1C}">
                <a14:useLocalDpi xmlns="" xmlns:a14="http://schemas.microsoft.com/office/drawing/2010/main" val="0"/>
              </a:ext>
            </a:extLst>
          </a:blip>
          <a:srcRect/>
          <a:stretch>
            <a:fillRect/>
          </a:stretch>
        </p:blipFill>
        <p:spPr>
          <a:xfrm>
            <a:off x="762000" y="1219200"/>
            <a:ext cx="3429000" cy="5410200"/>
          </a:xfrm>
        </p:spPr>
      </p:pic>
    </p:spTree>
    <p:extLst>
      <p:ext uri="{BB962C8B-B14F-4D97-AF65-F5344CB8AC3E}">
        <p14:creationId xmlns="" xmlns:p14="http://schemas.microsoft.com/office/powerpoint/2010/main" val="3361295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a:latin typeface="Berkeley-Medium"/>
              </a:rPr>
              <a:t>the nares are much smaller</a:t>
            </a:r>
            <a:r>
              <a:rPr lang="en-US" dirty="0" smtClean="0"/>
              <a:t>          </a:t>
            </a:r>
            <a:r>
              <a:rPr lang="en-US" b="0" i="0" u="none" strike="noStrike" baseline="0" dirty="0" smtClean="0">
                <a:latin typeface="Berkeley-Medium"/>
              </a:rPr>
              <a:t>more</a:t>
            </a:r>
            <a:r>
              <a:rPr lang="en-US" b="0" i="0" u="none" strike="noStrike" dirty="0" smtClean="0">
                <a:latin typeface="Berkeley-Medium"/>
              </a:rPr>
              <a:t> </a:t>
            </a:r>
            <a:r>
              <a:rPr lang="en-US" b="0" i="0" u="none" strike="noStrike" baseline="0" dirty="0" smtClean="0">
                <a:latin typeface="Berkeley-Medium"/>
              </a:rPr>
              <a:t>easily occluded than in adults</a:t>
            </a:r>
          </a:p>
          <a:p>
            <a:r>
              <a:rPr lang="en-US" b="0" i="0" u="none" strike="noStrike" baseline="0" dirty="0" smtClean="0">
                <a:latin typeface="Berkeley-Medium"/>
              </a:rPr>
              <a:t>The epiglottis in a younger (usually age 8 and under)</a:t>
            </a:r>
            <a:r>
              <a:rPr lang="en-US" dirty="0" smtClean="0"/>
              <a:t> </a:t>
            </a:r>
            <a:r>
              <a:rPr lang="en-US" b="0" i="0" u="none" strike="noStrike" baseline="0" dirty="0" smtClean="0">
                <a:latin typeface="Berkeley-Medium"/>
              </a:rPr>
              <a:t>child is longer </a:t>
            </a:r>
            <a:r>
              <a:rPr lang="en-US" dirty="0" smtClean="0"/>
              <a:t>        </a:t>
            </a:r>
            <a:r>
              <a:rPr lang="en-US" b="0" i="0" u="none" strike="noStrike" baseline="0" dirty="0" smtClean="0">
                <a:latin typeface="Berkeley-Medium"/>
              </a:rPr>
              <a:t>making it more susceptible to swelling which may lead to airway occlusion.</a:t>
            </a:r>
          </a:p>
          <a:p>
            <a:r>
              <a:rPr lang="en-US" b="0" i="0" u="none" strike="noStrike" baseline="0" dirty="0" smtClean="0">
                <a:latin typeface="Berkeley-Medium"/>
              </a:rPr>
              <a:t>larynx and the glottis are higher in the younger child’s</a:t>
            </a:r>
            <a:r>
              <a:rPr lang="en-US" b="0" i="0" u="none" strike="noStrike" dirty="0" smtClean="0">
                <a:latin typeface="Berkeley-Medium"/>
              </a:rPr>
              <a:t> </a:t>
            </a:r>
            <a:r>
              <a:rPr lang="en-US" b="0" i="0" u="none" strike="noStrike" baseline="0" dirty="0" smtClean="0">
                <a:latin typeface="Berkeley-Medium"/>
              </a:rPr>
              <a:t>neck         makes the child more prone to aspiration</a:t>
            </a:r>
            <a:endParaRPr lang="en-US" dirty="0"/>
          </a:p>
        </p:txBody>
      </p:sp>
      <p:sp>
        <p:nvSpPr>
          <p:cNvPr id="4" name="سهم إلى اليمين 3"/>
          <p:cNvSpPr/>
          <p:nvPr/>
        </p:nvSpPr>
        <p:spPr>
          <a:xfrm>
            <a:off x="6882685" y="1752600"/>
            <a:ext cx="7620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12488" y="3228975"/>
            <a:ext cx="792163" cy="133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638800" y="5334000"/>
            <a:ext cx="792163" cy="128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612407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4515" name="Rectangle 3"/>
          <p:cNvSpPr>
            <a:spLocks noGrp="1" noChangeArrowheads="1"/>
          </p:cNvSpPr>
          <p:nvPr>
            <p:ph type="body" idx="1"/>
          </p:nvPr>
        </p:nvSpPr>
        <p:spPr>
          <a:xfrm>
            <a:off x="228600" y="1600200"/>
            <a:ext cx="8686800" cy="4525963"/>
          </a:xfrm>
        </p:spPr>
        <p:txBody>
          <a:bodyPr/>
          <a:lstStyle/>
          <a:p>
            <a:pPr marL="609600" indent="-609600" eaLnBrk="1" hangingPunct="1"/>
            <a:r>
              <a:rPr lang="en-US" sz="2800" b="1" dirty="0" smtClean="0">
                <a:solidFill>
                  <a:srgbClr val="4B5B47"/>
                </a:solidFill>
              </a:rPr>
              <a:t>Anatomical forms of Pneumonia:</a:t>
            </a:r>
          </a:p>
          <a:p>
            <a:pPr marL="609600" indent="-609600" eaLnBrk="1" hangingPunct="1">
              <a:buFontTx/>
              <a:buAutoNum type="arabicPeriod"/>
            </a:pPr>
            <a:r>
              <a:rPr lang="en-US" sz="2800" b="1" dirty="0" smtClean="0">
                <a:solidFill>
                  <a:schemeClr val="folHlink"/>
                </a:solidFill>
              </a:rPr>
              <a:t>Lobar Pneumonia</a:t>
            </a:r>
          </a:p>
          <a:p>
            <a:pPr marL="609600" indent="-609600" eaLnBrk="1" hangingPunct="1">
              <a:buFontTx/>
              <a:buAutoNum type="arabicPeriod"/>
            </a:pPr>
            <a:r>
              <a:rPr lang="en-US" sz="2800" b="1" dirty="0" smtClean="0">
                <a:solidFill>
                  <a:srgbClr val="A50021"/>
                </a:solidFill>
              </a:rPr>
              <a:t>Bronchopneumonia:</a:t>
            </a:r>
            <a:r>
              <a:rPr lang="en-US" sz="2800" dirty="0" smtClean="0">
                <a:solidFill>
                  <a:srgbClr val="000099"/>
                </a:solidFill>
              </a:rPr>
              <a:t> Begins in the terminal bronchioles which become clogged </a:t>
            </a:r>
            <a:r>
              <a:rPr lang="ar-SA" sz="2800" dirty="0" smtClean="0">
                <a:solidFill>
                  <a:srgbClr val="000099"/>
                </a:solidFill>
              </a:rPr>
              <a:t> </a:t>
            </a:r>
            <a:r>
              <a:rPr lang="ar-SA" sz="2800" b="1" dirty="0" smtClean="0">
                <a:solidFill>
                  <a:srgbClr val="FF3399"/>
                </a:solidFill>
              </a:rPr>
              <a:t>(</a:t>
            </a:r>
            <a:r>
              <a:rPr lang="en-US" sz="2800" b="1" dirty="0" smtClean="0">
                <a:solidFill>
                  <a:srgbClr val="FF3399"/>
                </a:solidFill>
              </a:rPr>
              <a:t>occluded </a:t>
            </a:r>
            <a:r>
              <a:rPr lang="ar-SA" sz="2800" b="1" dirty="0" smtClean="0">
                <a:solidFill>
                  <a:srgbClr val="FF3399"/>
                </a:solidFill>
              </a:rPr>
              <a:t>)</a:t>
            </a:r>
            <a:r>
              <a:rPr lang="en-US" sz="2800" dirty="0" smtClean="0">
                <a:solidFill>
                  <a:srgbClr val="000099"/>
                </a:solidFill>
              </a:rPr>
              <a:t>with </a:t>
            </a:r>
            <a:r>
              <a:rPr lang="en-US" sz="2800" dirty="0" err="1" smtClean="0">
                <a:solidFill>
                  <a:srgbClr val="000099"/>
                </a:solidFill>
              </a:rPr>
              <a:t>mucopurulent</a:t>
            </a:r>
            <a:r>
              <a:rPr lang="en-US" sz="2800" dirty="0" smtClean="0">
                <a:solidFill>
                  <a:srgbClr val="000099"/>
                </a:solidFill>
              </a:rPr>
              <a:t> exudates to form patches in affected lobules.</a:t>
            </a:r>
          </a:p>
          <a:p>
            <a:pPr marL="609600" indent="-609600" eaLnBrk="1" hangingPunct="1">
              <a:buFontTx/>
              <a:buAutoNum type="arabicPeriod"/>
            </a:pPr>
            <a:r>
              <a:rPr lang="en-US" sz="2800" b="1" dirty="0" smtClean="0">
                <a:solidFill>
                  <a:schemeClr val="hlink"/>
                </a:solidFill>
              </a:rPr>
              <a:t>Interstitial pneumonia:</a:t>
            </a:r>
            <a:r>
              <a:rPr lang="en-US" sz="2800" dirty="0" smtClean="0">
                <a:solidFill>
                  <a:srgbClr val="000099"/>
                </a:solidFill>
              </a:rPr>
              <a:t> in which the inflammatory process is confined within the alveolar walls, </a:t>
            </a:r>
            <a:r>
              <a:rPr lang="en-US" sz="2800" dirty="0" err="1" smtClean="0">
                <a:solidFill>
                  <a:srgbClr val="000099"/>
                </a:solidFill>
              </a:rPr>
              <a:t>peribronchial</a:t>
            </a:r>
            <a:r>
              <a:rPr lang="en-US" sz="2800" dirty="0" smtClean="0">
                <a:solidFill>
                  <a:srgbClr val="000099"/>
                </a:solidFill>
              </a:rPr>
              <a:t> &amp; interlobular tissues.</a:t>
            </a:r>
          </a:p>
        </p:txBody>
      </p:sp>
    </p:spTree>
    <p:extLst>
      <p:ext uri="{BB962C8B-B14F-4D97-AF65-F5344CB8AC3E}">
        <p14:creationId xmlns="" xmlns:p14="http://schemas.microsoft.com/office/powerpoint/2010/main" val="359767276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5539" name="Rectangle 3"/>
          <p:cNvSpPr>
            <a:spLocks noGrp="1" noChangeArrowheads="1" noTextEdit="1"/>
          </p:cNvSpPr>
          <p:nvPr>
            <p:ph type="clipArt" sz="half" idx="1"/>
          </p:nvPr>
        </p:nvSpPr>
        <p:spPr/>
      </p:sp>
      <p:sp>
        <p:nvSpPr>
          <p:cNvPr id="65540" name="Rectangle 4"/>
          <p:cNvSpPr>
            <a:spLocks noGrp="1" noChangeArrowheads="1"/>
          </p:cNvSpPr>
          <p:nvPr>
            <p:ph type="body" sz="half" idx="2"/>
          </p:nvPr>
        </p:nvSpPr>
        <p:spPr/>
        <p:txBody>
          <a:bodyPr/>
          <a:lstStyle/>
          <a:p>
            <a:pPr eaLnBrk="1" hangingPunct="1"/>
            <a:endParaRPr lang="en-US" sz="2800" smtClean="0"/>
          </a:p>
        </p:txBody>
      </p:sp>
      <p:pic>
        <p:nvPicPr>
          <p:cNvPr id="65541" name="Picture 5" descr="Pneumonia"/>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 y="1447800"/>
            <a:ext cx="80772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429524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6563"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dirty="0" smtClean="0">
                <a:solidFill>
                  <a:srgbClr val="000099"/>
                </a:solidFill>
              </a:rPr>
              <a:t>Causative organism</a:t>
            </a:r>
            <a:r>
              <a:rPr lang="ar-SA" dirty="0" smtClean="0">
                <a:solidFill>
                  <a:srgbClr val="000099"/>
                </a:solidFill>
              </a:rPr>
              <a:t>:</a:t>
            </a:r>
            <a:endParaRPr lang="en-US" dirty="0" smtClean="0">
              <a:solidFill>
                <a:srgbClr val="000099"/>
              </a:solidFill>
            </a:endParaRPr>
          </a:p>
          <a:p>
            <a:pPr eaLnBrk="1" hangingPunct="1">
              <a:lnSpc>
                <a:spcPct val="90000"/>
              </a:lnSpc>
              <a:buFontTx/>
              <a:buNone/>
            </a:pPr>
            <a:r>
              <a:rPr lang="en-US" dirty="0" smtClean="0">
                <a:solidFill>
                  <a:srgbClr val="A50021"/>
                </a:solidFill>
              </a:rPr>
              <a:t>Bacterial</a:t>
            </a:r>
            <a:r>
              <a:rPr lang="en-US" dirty="0" smtClean="0">
                <a:solidFill>
                  <a:schemeClr val="hlink"/>
                </a:solidFill>
              </a:rPr>
              <a:t> – </a:t>
            </a:r>
            <a:r>
              <a:rPr lang="en-US" dirty="0" smtClean="0">
                <a:solidFill>
                  <a:srgbClr val="A50021"/>
                </a:solidFill>
              </a:rPr>
              <a:t>viral</a:t>
            </a:r>
            <a:r>
              <a:rPr lang="en-US" dirty="0" smtClean="0">
                <a:solidFill>
                  <a:schemeClr val="hlink"/>
                </a:solidFill>
              </a:rPr>
              <a:t>– </a:t>
            </a:r>
            <a:r>
              <a:rPr lang="en-US" dirty="0" smtClean="0">
                <a:solidFill>
                  <a:srgbClr val="A50021"/>
                </a:solidFill>
              </a:rPr>
              <a:t>others</a:t>
            </a:r>
            <a:r>
              <a:rPr lang="en-US" dirty="0" smtClean="0">
                <a:solidFill>
                  <a:schemeClr val="hlink"/>
                </a:solidFill>
              </a:rPr>
              <a:t> </a:t>
            </a:r>
            <a:r>
              <a:rPr lang="en-US" dirty="0" err="1" smtClean="0">
                <a:solidFill>
                  <a:schemeClr val="hlink"/>
                </a:solidFill>
              </a:rPr>
              <a:t>e.g</a:t>
            </a:r>
            <a:r>
              <a:rPr lang="en-US" dirty="0" smtClean="0">
                <a:solidFill>
                  <a:schemeClr val="hlink"/>
                </a:solidFill>
              </a:rPr>
              <a:t>: </a:t>
            </a:r>
            <a:r>
              <a:rPr lang="en-US" dirty="0" err="1" smtClean="0">
                <a:solidFill>
                  <a:srgbClr val="000099"/>
                </a:solidFill>
              </a:rPr>
              <a:t>mycoplasmic</a:t>
            </a:r>
            <a:r>
              <a:rPr lang="en-US" dirty="0" smtClean="0">
                <a:solidFill>
                  <a:srgbClr val="000099"/>
                </a:solidFill>
              </a:rPr>
              <a:t> pneumonia.</a:t>
            </a:r>
          </a:p>
          <a:p>
            <a:pPr eaLnBrk="1" hangingPunct="1">
              <a:lnSpc>
                <a:spcPct val="90000"/>
              </a:lnSpc>
              <a:buFontTx/>
              <a:buNone/>
            </a:pPr>
            <a:r>
              <a:rPr lang="en-US" b="1" dirty="0" smtClean="0">
                <a:solidFill>
                  <a:srgbClr val="4B5B47"/>
                </a:solidFill>
              </a:rPr>
              <a:t>Pathologic changes in tissue:</a:t>
            </a:r>
          </a:p>
          <a:p>
            <a:pPr eaLnBrk="1" hangingPunct="1">
              <a:lnSpc>
                <a:spcPct val="90000"/>
              </a:lnSpc>
              <a:buFontTx/>
              <a:buChar char="-"/>
            </a:pPr>
            <a:r>
              <a:rPr lang="en-US" dirty="0" smtClean="0">
                <a:solidFill>
                  <a:schemeClr val="hlink"/>
                </a:solidFill>
              </a:rPr>
              <a:t>Pneumococci          </a:t>
            </a:r>
            <a:r>
              <a:rPr lang="en-US" dirty="0" smtClean="0">
                <a:solidFill>
                  <a:srgbClr val="000099"/>
                </a:solidFill>
              </a:rPr>
              <a:t>Consolidation</a:t>
            </a:r>
          </a:p>
          <a:p>
            <a:pPr eaLnBrk="1" hangingPunct="1">
              <a:lnSpc>
                <a:spcPct val="90000"/>
              </a:lnSpc>
              <a:buFontTx/>
              <a:buChar char="-"/>
            </a:pPr>
            <a:r>
              <a:rPr lang="en-US" dirty="0" smtClean="0">
                <a:solidFill>
                  <a:schemeClr val="hlink"/>
                </a:solidFill>
              </a:rPr>
              <a:t>H. Influenza             </a:t>
            </a:r>
            <a:r>
              <a:rPr lang="en-US" dirty="0" smtClean="0">
                <a:solidFill>
                  <a:srgbClr val="000099"/>
                </a:solidFill>
              </a:rPr>
              <a:t>extensive destruction of the epithelium of small airway &amp; hemorrhagic edema.</a:t>
            </a:r>
          </a:p>
          <a:p>
            <a:pPr eaLnBrk="1" hangingPunct="1">
              <a:lnSpc>
                <a:spcPct val="90000"/>
              </a:lnSpc>
              <a:buFontTx/>
              <a:buChar char="-"/>
            </a:pPr>
            <a:r>
              <a:rPr lang="en-US" dirty="0" err="1" smtClean="0">
                <a:solidFill>
                  <a:schemeClr val="hlink"/>
                </a:solidFill>
              </a:rPr>
              <a:t>Mycoplastic</a:t>
            </a:r>
            <a:r>
              <a:rPr lang="en-US" dirty="0" smtClean="0">
                <a:solidFill>
                  <a:schemeClr val="hlink"/>
                </a:solidFill>
              </a:rPr>
              <a:t> pneumonia         </a:t>
            </a:r>
            <a:r>
              <a:rPr lang="en-US" dirty="0" smtClean="0">
                <a:solidFill>
                  <a:srgbClr val="000099"/>
                </a:solidFill>
              </a:rPr>
              <a:t>ulceration &amp; sloughing of mucosal lining.</a:t>
            </a:r>
          </a:p>
        </p:txBody>
      </p:sp>
      <p:sp>
        <p:nvSpPr>
          <p:cNvPr id="66564" name="Line 4"/>
          <p:cNvSpPr>
            <a:spLocks noChangeShapeType="1"/>
          </p:cNvSpPr>
          <p:nvPr/>
        </p:nvSpPr>
        <p:spPr bwMode="auto">
          <a:xfrm>
            <a:off x="3352800" y="3962400"/>
            <a:ext cx="9144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
        <p:nvSpPr>
          <p:cNvPr id="66565" name="Line 6"/>
          <p:cNvSpPr>
            <a:spLocks noChangeShapeType="1"/>
          </p:cNvSpPr>
          <p:nvPr/>
        </p:nvSpPr>
        <p:spPr bwMode="auto">
          <a:xfrm>
            <a:off x="3124200" y="4419600"/>
            <a:ext cx="1143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
        <p:nvSpPr>
          <p:cNvPr id="66566" name="Line 7"/>
          <p:cNvSpPr>
            <a:spLocks noChangeShapeType="1"/>
          </p:cNvSpPr>
          <p:nvPr/>
        </p:nvSpPr>
        <p:spPr bwMode="auto">
          <a:xfrm>
            <a:off x="5181600" y="5791200"/>
            <a:ext cx="8382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13919007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7587" name="Rectangle 3"/>
          <p:cNvSpPr>
            <a:spLocks noGrp="1" noChangeArrowheads="1"/>
          </p:cNvSpPr>
          <p:nvPr>
            <p:ph type="body" idx="1"/>
          </p:nvPr>
        </p:nvSpPr>
        <p:spPr>
          <a:xfrm>
            <a:off x="457200" y="1600200"/>
            <a:ext cx="8458200" cy="4876800"/>
          </a:xfrm>
        </p:spPr>
        <p:txBody>
          <a:bodyPr/>
          <a:lstStyle/>
          <a:p>
            <a:pPr eaLnBrk="1" hangingPunct="1">
              <a:buFontTx/>
              <a:buNone/>
            </a:pPr>
            <a:endParaRPr lang="en-US" sz="2800" b="1" dirty="0" smtClean="0">
              <a:solidFill>
                <a:srgbClr val="000099"/>
              </a:solidFill>
            </a:endParaRPr>
          </a:p>
          <a:p>
            <a:pPr eaLnBrk="1" hangingPunct="1"/>
            <a:r>
              <a:rPr lang="en-US" sz="2800" dirty="0" smtClean="0">
                <a:solidFill>
                  <a:srgbClr val="000099"/>
                </a:solidFill>
              </a:rPr>
              <a:t>General Signs of Pneumonia: </a:t>
            </a:r>
            <a:r>
              <a:rPr lang="en-US" sz="2800" b="1" dirty="0" smtClean="0">
                <a:solidFill>
                  <a:schemeClr val="hlink"/>
                </a:solidFill>
              </a:rPr>
              <a:t>Fever</a:t>
            </a:r>
            <a:r>
              <a:rPr lang="en-US" sz="2800" dirty="0" smtClean="0">
                <a:solidFill>
                  <a:srgbClr val="000099"/>
                </a:solidFill>
              </a:rPr>
              <a:t>, </a:t>
            </a:r>
            <a:r>
              <a:rPr lang="en-US" sz="2800" b="1" dirty="0" smtClean="0">
                <a:solidFill>
                  <a:srgbClr val="4B5B47"/>
                </a:solidFill>
              </a:rPr>
              <a:t>respiratory</a:t>
            </a:r>
            <a:r>
              <a:rPr lang="en-US" sz="2800" dirty="0" smtClean="0">
                <a:solidFill>
                  <a:srgbClr val="000099"/>
                </a:solidFill>
              </a:rPr>
              <a:t>, </a:t>
            </a:r>
            <a:r>
              <a:rPr lang="en-US" sz="2800" b="1" dirty="0" smtClean="0">
                <a:solidFill>
                  <a:schemeClr val="folHlink"/>
                </a:solidFill>
              </a:rPr>
              <a:t>Behavior</a:t>
            </a:r>
            <a:r>
              <a:rPr lang="en-US" sz="2800" dirty="0" smtClean="0">
                <a:solidFill>
                  <a:srgbClr val="000099"/>
                </a:solidFill>
              </a:rPr>
              <a:t>, &amp; </a:t>
            </a:r>
            <a:r>
              <a:rPr lang="en-US" sz="2800" b="1" dirty="0" smtClean="0">
                <a:solidFill>
                  <a:srgbClr val="A50021"/>
                </a:solidFill>
              </a:rPr>
              <a:t>gastrointestinal.</a:t>
            </a:r>
          </a:p>
          <a:p>
            <a:pPr eaLnBrk="1" hangingPunct="1"/>
            <a:endParaRPr lang="en-US" sz="2800" b="1" dirty="0" smtClean="0">
              <a:solidFill>
                <a:srgbClr val="A50021"/>
              </a:solidFill>
            </a:endParaRPr>
          </a:p>
          <a:p>
            <a:pPr eaLnBrk="1" hangingPunct="1"/>
            <a:r>
              <a:rPr lang="en-US" sz="2800" b="1" dirty="0" smtClean="0">
                <a:solidFill>
                  <a:srgbClr val="000099"/>
                </a:solidFill>
              </a:rPr>
              <a:t>Therapeutic management: </a:t>
            </a:r>
            <a:r>
              <a:rPr lang="en-US" sz="2800" dirty="0" smtClean="0">
                <a:solidFill>
                  <a:srgbClr val="4B5B47"/>
                </a:solidFill>
              </a:rPr>
              <a:t>Bed rest</a:t>
            </a:r>
            <a:r>
              <a:rPr lang="en-US" sz="2800" dirty="0" smtClean="0">
                <a:solidFill>
                  <a:srgbClr val="000099"/>
                </a:solidFill>
              </a:rPr>
              <a:t>,   </a:t>
            </a:r>
            <a:r>
              <a:rPr lang="en-US" sz="2800" dirty="0" smtClean="0">
                <a:solidFill>
                  <a:srgbClr val="A50021"/>
                </a:solidFill>
              </a:rPr>
              <a:t>oral fluid intake</a:t>
            </a:r>
            <a:r>
              <a:rPr lang="en-US" sz="2800" dirty="0" smtClean="0">
                <a:solidFill>
                  <a:srgbClr val="000099"/>
                </a:solidFill>
              </a:rPr>
              <a:t>, </a:t>
            </a:r>
            <a:r>
              <a:rPr lang="en-US" sz="2800" dirty="0" smtClean="0">
                <a:solidFill>
                  <a:schemeClr val="hlink"/>
                </a:solidFill>
              </a:rPr>
              <a:t>antipyretic</a:t>
            </a:r>
            <a:r>
              <a:rPr lang="en-US" sz="2800" dirty="0" smtClean="0">
                <a:solidFill>
                  <a:srgbClr val="000099"/>
                </a:solidFill>
              </a:rPr>
              <a:t>, &amp; </a:t>
            </a:r>
            <a:r>
              <a:rPr lang="en-US" sz="2800" dirty="0" err="1" smtClean="0">
                <a:solidFill>
                  <a:srgbClr val="000099"/>
                </a:solidFill>
              </a:rPr>
              <a:t>antitussive</a:t>
            </a:r>
            <a:r>
              <a:rPr lang="en-US" sz="2800" dirty="0" smtClean="0">
                <a:solidFill>
                  <a:srgbClr val="000099"/>
                </a:solidFill>
              </a:rPr>
              <a:t> for dry hacking cough</a:t>
            </a:r>
            <a:endParaRPr lang="en-US" sz="2800" dirty="0" smtClean="0"/>
          </a:p>
        </p:txBody>
      </p:sp>
      <p:sp>
        <p:nvSpPr>
          <p:cNvPr id="67588" name="Line 5"/>
          <p:cNvSpPr>
            <a:spLocks noChangeShapeType="1"/>
          </p:cNvSpPr>
          <p:nvPr/>
        </p:nvSpPr>
        <p:spPr bwMode="auto">
          <a:xfrm flipV="1">
            <a:off x="7010400" y="5105400"/>
            <a:ext cx="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9144097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868362"/>
          </a:xfrm>
        </p:spPr>
        <p:txBody>
          <a:bodyPr/>
          <a:lstStyle/>
          <a:p>
            <a:pPr eaLnBrk="1" hangingPunct="1"/>
            <a:r>
              <a:rPr lang="en-US" b="1" smtClean="0">
                <a:solidFill>
                  <a:srgbClr val="8E143D"/>
                </a:solidFill>
              </a:rPr>
              <a:t>Pneumonia</a:t>
            </a:r>
          </a:p>
        </p:txBody>
      </p:sp>
      <p:sp>
        <p:nvSpPr>
          <p:cNvPr id="68611" name="Rectangle 3"/>
          <p:cNvSpPr>
            <a:spLocks noGrp="1" noChangeArrowheads="1"/>
          </p:cNvSpPr>
          <p:nvPr>
            <p:ph type="body" idx="1"/>
          </p:nvPr>
        </p:nvSpPr>
        <p:spPr>
          <a:xfrm>
            <a:off x="457200" y="1219200"/>
            <a:ext cx="8229600" cy="5334000"/>
          </a:xfrm>
        </p:spPr>
        <p:txBody>
          <a:bodyPr/>
          <a:lstStyle/>
          <a:p>
            <a:pPr eaLnBrk="1" hangingPunct="1">
              <a:lnSpc>
                <a:spcPct val="110000"/>
              </a:lnSpc>
            </a:pPr>
            <a:r>
              <a:rPr lang="en-US" b="1" dirty="0" smtClean="0">
                <a:solidFill>
                  <a:srgbClr val="000099"/>
                </a:solidFill>
              </a:rPr>
              <a:t>Nursing Assessment:</a:t>
            </a:r>
          </a:p>
          <a:p>
            <a:pPr eaLnBrk="1" hangingPunct="1">
              <a:lnSpc>
                <a:spcPct val="110000"/>
              </a:lnSpc>
            </a:pPr>
            <a:r>
              <a:rPr lang="en-US" b="1" dirty="0" smtClean="0">
                <a:solidFill>
                  <a:srgbClr val="4B5B47"/>
                </a:solidFill>
              </a:rPr>
              <a:t>Pneumonia:</a:t>
            </a:r>
            <a:r>
              <a:rPr lang="en-US" dirty="0" smtClean="0"/>
              <a:t> </a:t>
            </a:r>
            <a:r>
              <a:rPr lang="en-US" dirty="0" smtClean="0">
                <a:solidFill>
                  <a:schemeClr val="accent2"/>
                </a:solidFill>
              </a:rPr>
              <a:t>Fever, malaise, cough, chills, rapid &amp; shallow respiration</a:t>
            </a:r>
          </a:p>
          <a:p>
            <a:pPr eaLnBrk="1" hangingPunct="1">
              <a:lnSpc>
                <a:spcPct val="110000"/>
              </a:lnSpc>
            </a:pPr>
            <a:r>
              <a:rPr lang="en-US" b="1" dirty="0" smtClean="0">
                <a:solidFill>
                  <a:srgbClr val="4B5B47"/>
                </a:solidFill>
              </a:rPr>
              <a:t>Severe Pneumonia:</a:t>
            </a:r>
            <a:r>
              <a:rPr lang="en-US" dirty="0" smtClean="0"/>
              <a:t> </a:t>
            </a:r>
            <a:r>
              <a:rPr lang="en-US" dirty="0" smtClean="0">
                <a:solidFill>
                  <a:schemeClr val="accent2"/>
                </a:solidFill>
              </a:rPr>
              <a:t>The previous signs + chest picture </a:t>
            </a:r>
          </a:p>
          <a:p>
            <a:pPr eaLnBrk="1" hangingPunct="1">
              <a:lnSpc>
                <a:spcPct val="110000"/>
              </a:lnSpc>
            </a:pPr>
            <a:r>
              <a:rPr lang="en-US" b="1" dirty="0" smtClean="0">
                <a:solidFill>
                  <a:srgbClr val="4B5B47"/>
                </a:solidFill>
              </a:rPr>
              <a:t>Very severe Pneumonia:</a:t>
            </a:r>
            <a:r>
              <a:rPr lang="en-US" dirty="0" smtClean="0"/>
              <a:t> </a:t>
            </a:r>
            <a:r>
              <a:rPr lang="en-US" dirty="0" smtClean="0">
                <a:solidFill>
                  <a:srgbClr val="000099"/>
                </a:solidFill>
              </a:rPr>
              <a:t>The previous signs + Grunting, inability to drink, sleep difficulties, severe dehydration &amp; malnutrition.</a:t>
            </a:r>
          </a:p>
        </p:txBody>
      </p:sp>
    </p:spTree>
    <p:extLst>
      <p:ext uri="{BB962C8B-B14F-4D97-AF65-F5344CB8AC3E}">
        <p14:creationId xmlns="" xmlns:p14="http://schemas.microsoft.com/office/powerpoint/2010/main" val="50091305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b="1" smtClean="0">
                <a:solidFill>
                  <a:srgbClr val="8E143D"/>
                </a:solidFill>
              </a:rPr>
              <a:t>Pneumonia</a:t>
            </a:r>
          </a:p>
        </p:txBody>
      </p:sp>
      <p:sp>
        <p:nvSpPr>
          <p:cNvPr id="69635" name="Rectangle 3"/>
          <p:cNvSpPr>
            <a:spLocks noGrp="1" noChangeArrowheads="1"/>
          </p:cNvSpPr>
          <p:nvPr>
            <p:ph type="body" idx="1"/>
          </p:nvPr>
        </p:nvSpPr>
        <p:spPr/>
        <p:txBody>
          <a:bodyPr/>
          <a:lstStyle/>
          <a:p>
            <a:pPr eaLnBrk="1" hangingPunct="1">
              <a:lnSpc>
                <a:spcPct val="130000"/>
              </a:lnSpc>
            </a:pPr>
            <a:r>
              <a:rPr lang="en-US" b="1" smtClean="0">
                <a:solidFill>
                  <a:srgbClr val="4B5B47"/>
                </a:solidFill>
              </a:rPr>
              <a:t>Nursing Management:</a:t>
            </a:r>
            <a:r>
              <a:rPr lang="en-US" smtClean="0"/>
              <a:t> </a:t>
            </a:r>
            <a:r>
              <a:rPr lang="en-US" smtClean="0">
                <a:solidFill>
                  <a:srgbClr val="000099"/>
                </a:solidFill>
              </a:rPr>
              <a:t>is primarily supportive &amp; symptomatic</a:t>
            </a:r>
          </a:p>
        </p:txBody>
      </p:sp>
    </p:spTree>
    <p:extLst>
      <p:ext uri="{BB962C8B-B14F-4D97-AF65-F5344CB8AC3E}">
        <p14:creationId xmlns="" xmlns:p14="http://schemas.microsoft.com/office/powerpoint/2010/main" val="365838791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8229600" cy="868362"/>
          </a:xfrm>
        </p:spPr>
        <p:txBody>
          <a:bodyPr/>
          <a:lstStyle/>
          <a:p>
            <a:pPr eaLnBrk="1" hangingPunct="1"/>
            <a:r>
              <a:rPr lang="en-US" b="1" smtClean="0">
                <a:solidFill>
                  <a:srgbClr val="8E143D"/>
                </a:solidFill>
              </a:rPr>
              <a:t>Tuberculosis</a:t>
            </a:r>
          </a:p>
        </p:txBody>
      </p:sp>
      <p:sp>
        <p:nvSpPr>
          <p:cNvPr id="74755" name="Rectangle 3"/>
          <p:cNvSpPr>
            <a:spLocks noGrp="1" noChangeArrowheads="1"/>
          </p:cNvSpPr>
          <p:nvPr>
            <p:ph type="body" idx="1"/>
          </p:nvPr>
        </p:nvSpPr>
        <p:spPr>
          <a:xfrm>
            <a:off x="228600" y="1219200"/>
            <a:ext cx="8686800" cy="5410200"/>
          </a:xfrm>
        </p:spPr>
        <p:txBody>
          <a:bodyPr/>
          <a:lstStyle/>
          <a:p>
            <a:pPr eaLnBrk="1" hangingPunct="1">
              <a:lnSpc>
                <a:spcPct val="110000"/>
              </a:lnSpc>
            </a:pPr>
            <a:r>
              <a:rPr lang="en-US" b="1" smtClean="0">
                <a:solidFill>
                  <a:srgbClr val="4B5B47"/>
                </a:solidFill>
              </a:rPr>
              <a:t>Introduction:</a:t>
            </a:r>
            <a:r>
              <a:rPr lang="en-US" b="1" smtClean="0"/>
              <a:t> </a:t>
            </a:r>
          </a:p>
          <a:p>
            <a:pPr eaLnBrk="1" hangingPunct="1">
              <a:lnSpc>
                <a:spcPct val="110000"/>
              </a:lnSpc>
              <a:buFontTx/>
              <a:buNone/>
            </a:pPr>
            <a:r>
              <a:rPr lang="en-US" sz="3600" smtClean="0"/>
              <a:t>                      </a:t>
            </a:r>
            <a:r>
              <a:rPr lang="en-US" b="1" smtClean="0">
                <a:solidFill>
                  <a:schemeClr val="accent2"/>
                </a:solidFill>
              </a:rPr>
              <a:t>its incidence in developed &amp; underdeveloped countries.</a:t>
            </a:r>
          </a:p>
          <a:p>
            <a:pPr eaLnBrk="1" hangingPunct="1">
              <a:lnSpc>
                <a:spcPct val="110000"/>
              </a:lnSpc>
            </a:pPr>
            <a:r>
              <a:rPr lang="en-US" b="1" smtClean="0">
                <a:solidFill>
                  <a:srgbClr val="4B5B47"/>
                </a:solidFill>
              </a:rPr>
              <a:t>Causative organism:</a:t>
            </a:r>
          </a:p>
          <a:p>
            <a:pPr eaLnBrk="1" hangingPunct="1">
              <a:lnSpc>
                <a:spcPct val="110000"/>
              </a:lnSpc>
              <a:buFontTx/>
              <a:buNone/>
            </a:pPr>
            <a:r>
              <a:rPr lang="en-US" sz="3600" b="1" smtClean="0">
                <a:solidFill>
                  <a:srgbClr val="4B5B47"/>
                </a:solidFill>
              </a:rPr>
              <a:t>                        </a:t>
            </a:r>
            <a:r>
              <a:rPr lang="en-US" smtClean="0">
                <a:solidFill>
                  <a:srgbClr val="FF3399"/>
                </a:solidFill>
              </a:rPr>
              <a:t>Mycobacterium tuberculosis.</a:t>
            </a:r>
          </a:p>
          <a:p>
            <a:pPr eaLnBrk="1" hangingPunct="1">
              <a:lnSpc>
                <a:spcPct val="110000"/>
              </a:lnSpc>
            </a:pPr>
            <a:r>
              <a:rPr lang="en-US" b="1" smtClean="0">
                <a:solidFill>
                  <a:srgbClr val="4B5B47"/>
                </a:solidFill>
              </a:rPr>
              <a:t>Mode of transmission:</a:t>
            </a:r>
          </a:p>
          <a:p>
            <a:pPr eaLnBrk="1" hangingPunct="1">
              <a:lnSpc>
                <a:spcPct val="110000"/>
              </a:lnSpc>
              <a:buFontTx/>
              <a:buChar char="-"/>
            </a:pPr>
            <a:r>
              <a:rPr lang="en-US" smtClean="0">
                <a:solidFill>
                  <a:srgbClr val="000099"/>
                </a:solidFill>
              </a:rPr>
              <a:t>Droplet infection (inhalation) or</a:t>
            </a:r>
          </a:p>
          <a:p>
            <a:pPr eaLnBrk="1" hangingPunct="1">
              <a:lnSpc>
                <a:spcPct val="110000"/>
              </a:lnSpc>
              <a:buFontTx/>
              <a:buChar char="-"/>
            </a:pPr>
            <a:r>
              <a:rPr lang="en-US" smtClean="0">
                <a:solidFill>
                  <a:srgbClr val="000099"/>
                </a:solidFill>
              </a:rPr>
              <a:t>By direct contact with infected person.</a:t>
            </a:r>
            <a:r>
              <a:rPr lang="en-US" sz="3600" b="1" smtClean="0">
                <a:solidFill>
                  <a:srgbClr val="4B5B47"/>
                </a:solidFill>
              </a:rPr>
              <a:t>                                       </a:t>
            </a:r>
          </a:p>
        </p:txBody>
      </p:sp>
    </p:spTree>
    <p:extLst>
      <p:ext uri="{BB962C8B-B14F-4D97-AF65-F5344CB8AC3E}">
        <p14:creationId xmlns="" xmlns:p14="http://schemas.microsoft.com/office/powerpoint/2010/main" val="248997751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75779" name="Rectangle 3"/>
          <p:cNvSpPr>
            <a:spLocks noGrp="1" noChangeArrowheads="1"/>
          </p:cNvSpPr>
          <p:nvPr>
            <p:ph type="body" idx="1"/>
          </p:nvPr>
        </p:nvSpPr>
        <p:spPr>
          <a:xfrm>
            <a:off x="457200" y="1600200"/>
            <a:ext cx="8229600" cy="4876800"/>
          </a:xfrm>
        </p:spPr>
        <p:txBody>
          <a:bodyPr/>
          <a:lstStyle/>
          <a:p>
            <a:pPr eaLnBrk="1" hangingPunct="1"/>
            <a:r>
              <a:rPr lang="en-US" sz="2800" b="1" smtClean="0">
                <a:solidFill>
                  <a:srgbClr val="4B5B47"/>
                </a:solidFill>
              </a:rPr>
              <a:t>Primary infection:</a:t>
            </a:r>
          </a:p>
          <a:p>
            <a:pPr eaLnBrk="1" hangingPunct="1">
              <a:lnSpc>
                <a:spcPct val="150000"/>
              </a:lnSpc>
              <a:buFontTx/>
              <a:buNone/>
            </a:pPr>
            <a:r>
              <a:rPr lang="en-US" sz="2800" b="1" smtClean="0">
                <a:solidFill>
                  <a:schemeClr val="accent2"/>
                </a:solidFill>
              </a:rPr>
              <a:t>                        </a:t>
            </a:r>
            <a:r>
              <a:rPr lang="en-US" sz="2400" b="1" smtClean="0">
                <a:solidFill>
                  <a:schemeClr val="accent2"/>
                </a:solidFill>
              </a:rPr>
              <a:t>it occurs when the causative organism enters the lung tissue         the invaded tissue react by inflammation &amp; calcification (later on) </a:t>
            </a:r>
            <a:r>
              <a:rPr lang="en-US" sz="2400" b="1" smtClean="0">
                <a:solidFill>
                  <a:schemeClr val="hlink"/>
                </a:solidFill>
              </a:rPr>
              <a:t>=</a:t>
            </a:r>
            <a:r>
              <a:rPr lang="en-US" sz="2400" b="1" smtClean="0">
                <a:solidFill>
                  <a:schemeClr val="accent2"/>
                </a:solidFill>
              </a:rPr>
              <a:t> </a:t>
            </a:r>
            <a:r>
              <a:rPr lang="en-US" sz="2400" b="1" smtClean="0">
                <a:solidFill>
                  <a:srgbClr val="8E143D"/>
                </a:solidFill>
              </a:rPr>
              <a:t>primary focus</a:t>
            </a:r>
            <a:r>
              <a:rPr lang="en-US" sz="2400" b="1" smtClean="0">
                <a:solidFill>
                  <a:schemeClr val="accent2"/>
                </a:solidFill>
              </a:rPr>
              <a:t> which heals spontaneously if the child's resistance is good.</a:t>
            </a:r>
          </a:p>
          <a:p>
            <a:pPr eaLnBrk="1" hangingPunct="1">
              <a:lnSpc>
                <a:spcPct val="150000"/>
              </a:lnSpc>
              <a:buFontTx/>
              <a:buNone/>
            </a:pPr>
            <a:r>
              <a:rPr lang="en-US" sz="2400" b="1" smtClean="0">
                <a:solidFill>
                  <a:schemeClr val="accent2"/>
                </a:solidFill>
              </a:rPr>
              <a:t> </a:t>
            </a:r>
            <a:r>
              <a:rPr lang="en-US" sz="2400" b="1" smtClean="0">
                <a:solidFill>
                  <a:srgbClr val="8E143D"/>
                </a:solidFill>
              </a:rPr>
              <a:t>The primary complex </a:t>
            </a:r>
            <a:r>
              <a:rPr lang="en-US" sz="2400" b="1" smtClean="0">
                <a:solidFill>
                  <a:srgbClr val="000099"/>
                </a:solidFill>
              </a:rPr>
              <a:t>includes the initial lesion &amp; lesions in the the regional lymph nodes. </a:t>
            </a:r>
            <a:endParaRPr lang="en-US" sz="2400" b="1" smtClean="0">
              <a:solidFill>
                <a:schemeClr val="accent2"/>
              </a:solidFill>
            </a:endParaRPr>
          </a:p>
        </p:txBody>
      </p:sp>
      <p:sp>
        <p:nvSpPr>
          <p:cNvPr id="75780" name="Line 5"/>
          <p:cNvSpPr>
            <a:spLocks noChangeShapeType="1"/>
          </p:cNvSpPr>
          <p:nvPr/>
        </p:nvSpPr>
        <p:spPr bwMode="auto">
          <a:xfrm>
            <a:off x="4191000" y="3124200"/>
            <a:ext cx="5334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en-US" sz="3200" b="1" smtClean="0">
              <a:solidFill>
                <a:srgbClr val="000000"/>
              </a:solidFill>
              <a:latin typeface="Tahoma" pitchFamily="34" charset="0"/>
              <a:cs typeface="Tahoma" pitchFamily="34" charset="0"/>
            </a:endParaRPr>
          </a:p>
        </p:txBody>
      </p:sp>
    </p:spTree>
    <p:extLst>
      <p:ext uri="{BB962C8B-B14F-4D97-AF65-F5344CB8AC3E}">
        <p14:creationId xmlns="" xmlns:p14="http://schemas.microsoft.com/office/powerpoint/2010/main" val="39541344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76803" name="Rectangle 3"/>
          <p:cNvSpPr>
            <a:spLocks noGrp="1" noChangeArrowheads="1"/>
          </p:cNvSpPr>
          <p:nvPr>
            <p:ph type="body" idx="1"/>
          </p:nvPr>
        </p:nvSpPr>
        <p:spPr/>
        <p:txBody>
          <a:bodyPr/>
          <a:lstStyle/>
          <a:p>
            <a:pPr eaLnBrk="1" hangingPunct="1">
              <a:lnSpc>
                <a:spcPct val="150000"/>
              </a:lnSpc>
            </a:pPr>
            <a:r>
              <a:rPr lang="en-US" sz="2400" b="1" smtClean="0">
                <a:solidFill>
                  <a:schemeClr val="accent2"/>
                </a:solidFill>
              </a:rPr>
              <a:t>The disease process may </a:t>
            </a:r>
            <a:r>
              <a:rPr lang="en-US" sz="2400" b="1" smtClean="0">
                <a:solidFill>
                  <a:srgbClr val="8E143D"/>
                </a:solidFill>
              </a:rPr>
              <a:t>spread</a:t>
            </a:r>
            <a:r>
              <a:rPr lang="en-US" sz="2400" b="1" smtClean="0">
                <a:solidFill>
                  <a:schemeClr val="accent2"/>
                </a:solidFill>
              </a:rPr>
              <a:t> to other parts inside the lung &amp; to the GIT because of swallowed infected sputum.</a:t>
            </a:r>
          </a:p>
          <a:p>
            <a:pPr eaLnBrk="1" hangingPunct="1">
              <a:lnSpc>
                <a:spcPct val="180000"/>
              </a:lnSpc>
              <a:buFontTx/>
              <a:buNone/>
            </a:pPr>
            <a:r>
              <a:rPr lang="en-US" sz="2400" b="1" smtClean="0">
                <a:solidFill>
                  <a:srgbClr val="A50021"/>
                </a:solidFill>
              </a:rPr>
              <a:t>NB:</a:t>
            </a:r>
            <a:r>
              <a:rPr lang="en-US" sz="2400" b="1" smtClean="0">
                <a:solidFill>
                  <a:schemeClr val="accent2"/>
                </a:solidFill>
              </a:rPr>
              <a:t> when </a:t>
            </a:r>
            <a:r>
              <a:rPr lang="en-US" sz="2400" b="1" smtClean="0">
                <a:solidFill>
                  <a:schemeClr val="hlink"/>
                </a:solidFill>
              </a:rPr>
              <a:t>wide spread</a:t>
            </a:r>
            <a:r>
              <a:rPr lang="en-US" sz="2400" b="1" smtClean="0">
                <a:solidFill>
                  <a:schemeClr val="accent2"/>
                </a:solidFill>
              </a:rPr>
              <a:t> infection occurs, the child is said to have </a:t>
            </a:r>
            <a:r>
              <a:rPr lang="en-US" sz="2400" b="1" smtClean="0">
                <a:solidFill>
                  <a:srgbClr val="8E143D"/>
                </a:solidFill>
              </a:rPr>
              <a:t>miliary tuberculosis.</a:t>
            </a:r>
            <a:r>
              <a:rPr lang="en-US" sz="2400" b="1" smtClean="0">
                <a:solidFill>
                  <a:schemeClr val="accent2"/>
                </a:solidFill>
              </a:rPr>
              <a:t> </a:t>
            </a:r>
          </a:p>
          <a:p>
            <a:pPr eaLnBrk="1" hangingPunct="1">
              <a:lnSpc>
                <a:spcPct val="180000"/>
              </a:lnSpc>
            </a:pPr>
            <a:r>
              <a:rPr lang="en-US" sz="2400" b="1" smtClean="0">
                <a:solidFill>
                  <a:schemeClr val="accent2"/>
                </a:solidFill>
              </a:rPr>
              <a:t>Later because of </a:t>
            </a:r>
            <a:r>
              <a:rPr lang="en-US" sz="2400" b="1" smtClean="0">
                <a:solidFill>
                  <a:schemeClr val="hlink"/>
                </a:solidFill>
              </a:rPr>
              <a:t>lowered resistance</a:t>
            </a:r>
            <a:r>
              <a:rPr lang="en-US" sz="2400" b="1" smtClean="0">
                <a:solidFill>
                  <a:schemeClr val="accent2"/>
                </a:solidFill>
              </a:rPr>
              <a:t>, </a:t>
            </a:r>
            <a:r>
              <a:rPr lang="en-US" sz="2400" b="1" smtClean="0">
                <a:solidFill>
                  <a:srgbClr val="8E143D"/>
                </a:solidFill>
              </a:rPr>
              <a:t>the latent lesion</a:t>
            </a:r>
            <a:r>
              <a:rPr lang="en-US" sz="2400" b="1" smtClean="0">
                <a:solidFill>
                  <a:schemeClr val="accent2"/>
                </a:solidFill>
              </a:rPr>
              <a:t> may again become </a:t>
            </a:r>
            <a:r>
              <a:rPr lang="en-US" sz="2400" b="1" smtClean="0">
                <a:solidFill>
                  <a:srgbClr val="4B5B47"/>
                </a:solidFill>
              </a:rPr>
              <a:t>active.</a:t>
            </a:r>
          </a:p>
        </p:txBody>
      </p:sp>
    </p:spTree>
    <p:extLst>
      <p:ext uri="{BB962C8B-B14F-4D97-AF65-F5344CB8AC3E}">
        <p14:creationId xmlns="" xmlns:p14="http://schemas.microsoft.com/office/powerpoint/2010/main" val="24319446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77827" name="Rectangle 4"/>
          <p:cNvSpPr>
            <a:spLocks noGrp="1" noChangeArrowheads="1"/>
          </p:cNvSpPr>
          <p:nvPr>
            <p:ph type="body" sz="half" idx="2"/>
          </p:nvPr>
        </p:nvSpPr>
        <p:spPr>
          <a:xfrm>
            <a:off x="4876800" y="1600200"/>
            <a:ext cx="3810000" cy="4525963"/>
          </a:xfrm>
        </p:spPr>
        <p:txBody>
          <a:bodyPr/>
          <a:lstStyle/>
          <a:p>
            <a:pPr eaLnBrk="1" hangingPunct="1">
              <a:lnSpc>
                <a:spcPct val="150000"/>
              </a:lnSpc>
            </a:pPr>
            <a:r>
              <a:rPr lang="en-US" sz="2800" b="1" smtClean="0">
                <a:solidFill>
                  <a:srgbClr val="4B5B47"/>
                </a:solidFill>
              </a:rPr>
              <a:t>Chest X-ray film.</a:t>
            </a:r>
            <a:r>
              <a:rPr lang="en-US" sz="2800" b="1" smtClean="0">
                <a:solidFill>
                  <a:srgbClr val="000099"/>
                </a:solidFill>
              </a:rPr>
              <a:t> </a:t>
            </a:r>
            <a:r>
              <a:rPr lang="en-US" sz="2400" b="1" smtClean="0">
                <a:solidFill>
                  <a:srgbClr val="000099"/>
                </a:solidFill>
              </a:rPr>
              <a:t>Presence of numerous miliary opacities to middle and upper field of right and to middle and lower field of left. </a:t>
            </a:r>
          </a:p>
          <a:p>
            <a:pPr eaLnBrk="1" hangingPunct="1">
              <a:buFontTx/>
              <a:buNone/>
            </a:pPr>
            <a:endParaRPr lang="en-US" sz="2400" b="1" smtClean="0">
              <a:solidFill>
                <a:srgbClr val="000099"/>
              </a:solidFill>
            </a:endParaRPr>
          </a:p>
        </p:txBody>
      </p:sp>
      <p:pic>
        <p:nvPicPr>
          <p:cNvPr id="77828" name="Picture 12" descr="tbesa.jpg (11278 byte)"/>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457200" y="2057400"/>
            <a:ext cx="4191000" cy="3876675"/>
          </a:xfrm>
          <a:noFill/>
        </p:spPr>
      </p:pic>
    </p:spTree>
    <p:extLst>
      <p:ext uri="{BB962C8B-B14F-4D97-AF65-F5344CB8AC3E}">
        <p14:creationId xmlns="" xmlns:p14="http://schemas.microsoft.com/office/powerpoint/2010/main" val="2315690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b="0" i="0" u="none" strike="noStrike" baseline="0" dirty="0" smtClean="0">
                <a:latin typeface="Berkeley-Medium"/>
              </a:rPr>
              <a:t>thyroid, cricoid, and tracheal cartilages are immature         easily collapsible with flexion of the neck</a:t>
            </a:r>
          </a:p>
          <a:p>
            <a:r>
              <a:rPr lang="en-US" b="0" i="0" u="none" strike="noStrike" baseline="0" dirty="0" smtClean="0">
                <a:latin typeface="Berkeley-Medium"/>
              </a:rPr>
              <a:t>Lung tissue is also immature at birth and continues to</a:t>
            </a:r>
            <a:r>
              <a:rPr lang="en-US" b="0" i="0" u="none" strike="noStrike" dirty="0" smtClean="0">
                <a:latin typeface="Berkeley-Medium"/>
              </a:rPr>
              <a:t> </a:t>
            </a:r>
            <a:r>
              <a:rPr lang="en-US" b="0" i="0" u="none" strike="noStrike" baseline="0" dirty="0" smtClean="0">
                <a:latin typeface="Berkeley-Medium"/>
              </a:rPr>
              <a:t>grow and develop until about the age of </a:t>
            </a:r>
            <a:r>
              <a:rPr lang="en-US" b="0" i="0" u="none" strike="noStrike" baseline="0" dirty="0" smtClean="0">
                <a:solidFill>
                  <a:schemeClr val="accent1">
                    <a:lumMod val="75000"/>
                  </a:schemeClr>
                </a:solidFill>
                <a:latin typeface="Berkeley-Medium"/>
              </a:rPr>
              <a:t>12</a:t>
            </a:r>
          </a:p>
          <a:p>
            <a:r>
              <a:rPr lang="en-US" b="0" i="0" u="none" strike="noStrike" baseline="0" dirty="0" smtClean="0">
                <a:latin typeface="Berkeley-Medium"/>
              </a:rPr>
              <a:t>The alveoli</a:t>
            </a:r>
            <a:r>
              <a:rPr lang="en-US" b="0" i="0" u="none" strike="noStrike" dirty="0" smtClean="0">
                <a:latin typeface="Berkeley-Medium"/>
              </a:rPr>
              <a:t> </a:t>
            </a:r>
            <a:r>
              <a:rPr lang="en-US" b="0" i="0" u="none" strike="noStrike" baseline="0" dirty="0" smtClean="0">
                <a:latin typeface="Berkeley-Medium"/>
              </a:rPr>
              <a:t>also increase in number from </a:t>
            </a:r>
            <a:r>
              <a:rPr lang="en-US" b="0" i="0" u="none" strike="noStrike" baseline="0" dirty="0" smtClean="0">
                <a:solidFill>
                  <a:srgbClr val="FF0000"/>
                </a:solidFill>
                <a:latin typeface="Berkeley-Medium"/>
              </a:rPr>
              <a:t>25</a:t>
            </a:r>
            <a:r>
              <a:rPr lang="en-US" b="0" i="0" u="none" strike="noStrike" baseline="0" dirty="0" smtClean="0">
                <a:latin typeface="Berkeley-Medium"/>
              </a:rPr>
              <a:t> to </a:t>
            </a:r>
            <a:r>
              <a:rPr lang="en-US" b="0" i="0" u="none" strike="noStrike" baseline="0" dirty="0" smtClean="0">
                <a:solidFill>
                  <a:srgbClr val="FF0000"/>
                </a:solidFill>
                <a:latin typeface="Berkeley-Medium"/>
              </a:rPr>
              <a:t>300</a:t>
            </a:r>
            <a:r>
              <a:rPr lang="en-US" b="0" i="0" u="none" strike="noStrike" baseline="0" dirty="0" smtClean="0">
                <a:latin typeface="Berkeley-Medium"/>
              </a:rPr>
              <a:t> million</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419600" y="2233613"/>
            <a:ext cx="792163" cy="128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672222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78851" name="Rectangle 3"/>
          <p:cNvSpPr>
            <a:spLocks noGrp="1" noChangeArrowheads="1"/>
          </p:cNvSpPr>
          <p:nvPr>
            <p:ph type="body" idx="1"/>
          </p:nvPr>
        </p:nvSpPr>
        <p:spPr/>
        <p:txBody>
          <a:bodyPr/>
          <a:lstStyle/>
          <a:p>
            <a:pPr eaLnBrk="1" hangingPunct="1"/>
            <a:r>
              <a:rPr lang="en-US" sz="2800" b="1" smtClean="0">
                <a:solidFill>
                  <a:srgbClr val="4B5B47"/>
                </a:solidFill>
              </a:rPr>
              <a:t>Secondary infection:</a:t>
            </a:r>
          </a:p>
          <a:p>
            <a:pPr eaLnBrk="1" hangingPunct="1">
              <a:lnSpc>
                <a:spcPct val="170000"/>
              </a:lnSpc>
              <a:buFontTx/>
              <a:buNone/>
            </a:pPr>
            <a:r>
              <a:rPr lang="en-US" sz="2800" b="1" smtClean="0">
                <a:solidFill>
                  <a:srgbClr val="4B5B47"/>
                </a:solidFill>
              </a:rPr>
              <a:t>                             </a:t>
            </a:r>
            <a:r>
              <a:rPr lang="en-US" sz="2400" b="1" smtClean="0">
                <a:solidFill>
                  <a:schemeClr val="accent2"/>
                </a:solidFill>
              </a:rPr>
              <a:t>Usually occurs during adolescence from the original focus (becomes active) or re-infection.</a:t>
            </a:r>
          </a:p>
          <a:p>
            <a:pPr eaLnBrk="1" hangingPunct="1">
              <a:lnSpc>
                <a:spcPct val="170000"/>
              </a:lnSpc>
              <a:buFontTx/>
              <a:buNone/>
            </a:pPr>
            <a:r>
              <a:rPr lang="en-US" sz="2400" b="1" smtClean="0">
                <a:solidFill>
                  <a:schemeClr val="accent2"/>
                </a:solidFill>
              </a:rPr>
              <a:t>Secondary infection may include extensive inflammatory reaction with tissue destruction &amp; cavitations healing by means of scar or fibrosis.</a:t>
            </a:r>
          </a:p>
        </p:txBody>
      </p:sp>
    </p:spTree>
    <p:extLst>
      <p:ext uri="{BB962C8B-B14F-4D97-AF65-F5344CB8AC3E}">
        <p14:creationId xmlns="" xmlns:p14="http://schemas.microsoft.com/office/powerpoint/2010/main" val="366373430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79875" name="Rectangle 3"/>
          <p:cNvSpPr>
            <a:spLocks noGrp="1" noChangeArrowheads="1"/>
          </p:cNvSpPr>
          <p:nvPr>
            <p:ph type="body" idx="1"/>
          </p:nvPr>
        </p:nvSpPr>
        <p:spPr/>
        <p:txBody>
          <a:bodyPr/>
          <a:lstStyle/>
          <a:p>
            <a:pPr eaLnBrk="1" hangingPunct="1"/>
            <a:r>
              <a:rPr lang="en-US" sz="2800" b="1" dirty="0" smtClean="0">
                <a:solidFill>
                  <a:srgbClr val="4B5B47"/>
                </a:solidFill>
              </a:rPr>
              <a:t>Nursing assessment </a:t>
            </a:r>
            <a:r>
              <a:rPr lang="en-US" sz="2800" b="1" dirty="0" smtClean="0">
                <a:solidFill>
                  <a:schemeClr val="hlink"/>
                </a:solidFill>
              </a:rPr>
              <a:t>(S &amp; S):</a:t>
            </a:r>
          </a:p>
          <a:p>
            <a:pPr eaLnBrk="1" hangingPunct="1">
              <a:lnSpc>
                <a:spcPct val="130000"/>
              </a:lnSpc>
              <a:buFontTx/>
              <a:buNone/>
            </a:pPr>
            <a:r>
              <a:rPr lang="en-US" sz="2800" b="1" dirty="0" smtClean="0">
                <a:solidFill>
                  <a:srgbClr val="4B5B47"/>
                </a:solidFill>
              </a:rPr>
              <a:t>                                         </a:t>
            </a:r>
            <a:r>
              <a:rPr lang="en-US" sz="2400" b="1" dirty="0" smtClean="0">
                <a:solidFill>
                  <a:schemeClr val="accent2"/>
                </a:solidFill>
              </a:rPr>
              <a:t>Many times the affected child appears a symptomatic or has a broad range of symptoms</a:t>
            </a:r>
            <a:r>
              <a:rPr lang="en-US" sz="2400" b="1" dirty="0" smtClean="0">
                <a:solidFill>
                  <a:srgbClr val="4B5B47"/>
                </a:solidFill>
              </a:rPr>
              <a:t>.</a:t>
            </a:r>
          </a:p>
          <a:p>
            <a:pPr eaLnBrk="1" hangingPunct="1">
              <a:buFontTx/>
              <a:buNone/>
            </a:pPr>
            <a:endParaRPr lang="en-US" sz="2400" b="1" dirty="0" smtClean="0">
              <a:solidFill>
                <a:srgbClr val="4B5B47"/>
              </a:solidFill>
            </a:endParaRPr>
          </a:p>
          <a:p>
            <a:pPr eaLnBrk="1" hangingPunct="1">
              <a:buFontTx/>
              <a:buNone/>
            </a:pPr>
            <a:endParaRPr lang="en-US" sz="2800" b="1" dirty="0" smtClean="0">
              <a:solidFill>
                <a:srgbClr val="4B5B47"/>
              </a:solidFill>
            </a:endParaRPr>
          </a:p>
        </p:txBody>
      </p:sp>
    </p:spTree>
    <p:extLst>
      <p:ext uri="{BB962C8B-B14F-4D97-AF65-F5344CB8AC3E}">
        <p14:creationId xmlns="" xmlns:p14="http://schemas.microsoft.com/office/powerpoint/2010/main" val="271342769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792162"/>
          </a:xfrm>
        </p:spPr>
        <p:txBody>
          <a:bodyPr/>
          <a:lstStyle/>
          <a:p>
            <a:pPr eaLnBrk="1" hangingPunct="1"/>
            <a:r>
              <a:rPr lang="en-US" b="1" smtClean="0">
                <a:solidFill>
                  <a:srgbClr val="8E143D"/>
                </a:solidFill>
              </a:rPr>
              <a:t>Tuberculosis</a:t>
            </a:r>
          </a:p>
        </p:txBody>
      </p:sp>
      <p:sp>
        <p:nvSpPr>
          <p:cNvPr id="80899" name="Rectangle 3"/>
          <p:cNvSpPr>
            <a:spLocks noGrp="1" noChangeArrowheads="1"/>
          </p:cNvSpPr>
          <p:nvPr>
            <p:ph type="body" idx="1"/>
          </p:nvPr>
        </p:nvSpPr>
        <p:spPr>
          <a:xfrm>
            <a:off x="457200" y="1371600"/>
            <a:ext cx="8229600" cy="5257800"/>
          </a:xfrm>
        </p:spPr>
        <p:txBody>
          <a:bodyPr/>
          <a:lstStyle/>
          <a:p>
            <a:pPr eaLnBrk="1" hangingPunct="1">
              <a:lnSpc>
                <a:spcPct val="140000"/>
              </a:lnSpc>
            </a:pPr>
            <a:r>
              <a:rPr lang="en-US" sz="2800" b="1" dirty="0" smtClean="0">
                <a:solidFill>
                  <a:srgbClr val="4B5B47"/>
                </a:solidFill>
              </a:rPr>
              <a:t>Diagnostic evaluation:</a:t>
            </a:r>
          </a:p>
          <a:p>
            <a:pPr eaLnBrk="1" hangingPunct="1">
              <a:lnSpc>
                <a:spcPct val="140000"/>
              </a:lnSpc>
              <a:buFontTx/>
              <a:buChar char="-"/>
            </a:pPr>
            <a:r>
              <a:rPr lang="en-US" sz="2400" b="1" dirty="0" err="1" smtClean="0">
                <a:solidFill>
                  <a:schemeClr val="hlink"/>
                </a:solidFill>
              </a:rPr>
              <a:t>Mantoux</a:t>
            </a:r>
            <a:r>
              <a:rPr lang="en-US" sz="2400" b="1" dirty="0" smtClean="0">
                <a:solidFill>
                  <a:schemeClr val="hlink"/>
                </a:solidFill>
              </a:rPr>
              <a:t> test</a:t>
            </a:r>
            <a:r>
              <a:rPr lang="en-US" sz="2400" b="1" dirty="0" smtClean="0">
                <a:solidFill>
                  <a:schemeClr val="accent2"/>
                </a:solidFill>
              </a:rPr>
              <a:t> = </a:t>
            </a:r>
            <a:r>
              <a:rPr lang="en-US" sz="2400" b="1" dirty="0" smtClean="0">
                <a:solidFill>
                  <a:schemeClr val="hlink"/>
                </a:solidFill>
              </a:rPr>
              <a:t>skin test</a:t>
            </a:r>
            <a:r>
              <a:rPr lang="en-US" sz="2400" b="1" dirty="0" smtClean="0">
                <a:solidFill>
                  <a:schemeClr val="accent2"/>
                </a:solidFill>
              </a:rPr>
              <a:t> is the most important test to diagnose TB.</a:t>
            </a:r>
          </a:p>
          <a:p>
            <a:pPr eaLnBrk="1" hangingPunct="1">
              <a:lnSpc>
                <a:spcPct val="140000"/>
              </a:lnSpc>
              <a:buFontTx/>
              <a:buChar char="-"/>
            </a:pPr>
            <a:r>
              <a:rPr lang="en-US" sz="2400" b="1" dirty="0" smtClean="0">
                <a:solidFill>
                  <a:schemeClr val="accent2"/>
                </a:solidFill>
              </a:rPr>
              <a:t>About 6 weeks after infection an antigen (</a:t>
            </a:r>
            <a:r>
              <a:rPr lang="ar-SA" sz="2400" b="1" dirty="0" smtClean="0">
                <a:solidFill>
                  <a:schemeClr val="accent2"/>
                </a:solidFill>
              </a:rPr>
              <a:t> </a:t>
            </a:r>
            <a:r>
              <a:rPr lang="en-US" sz="2400" b="1" dirty="0" smtClean="0">
                <a:solidFill>
                  <a:srgbClr val="8E143D"/>
                </a:solidFill>
              </a:rPr>
              <a:t>P</a:t>
            </a:r>
            <a:r>
              <a:rPr lang="en-US" sz="2400" b="1" dirty="0" smtClean="0">
                <a:solidFill>
                  <a:schemeClr val="accent2"/>
                </a:solidFill>
              </a:rPr>
              <a:t>urified </a:t>
            </a:r>
            <a:r>
              <a:rPr lang="en-US" sz="2400" b="1" dirty="0" smtClean="0">
                <a:solidFill>
                  <a:srgbClr val="8E143D"/>
                </a:solidFill>
              </a:rPr>
              <a:t>P</a:t>
            </a:r>
            <a:r>
              <a:rPr lang="en-US" sz="2400" b="1" dirty="0" smtClean="0">
                <a:solidFill>
                  <a:schemeClr val="accent2"/>
                </a:solidFill>
              </a:rPr>
              <a:t>rotein </a:t>
            </a:r>
            <a:r>
              <a:rPr lang="en-US" sz="2400" b="1" dirty="0" smtClean="0">
                <a:solidFill>
                  <a:srgbClr val="8E143D"/>
                </a:solidFill>
              </a:rPr>
              <a:t>D</a:t>
            </a:r>
            <a:r>
              <a:rPr lang="en-US" sz="2400" b="1" dirty="0" smtClean="0">
                <a:solidFill>
                  <a:schemeClr val="accent2"/>
                </a:solidFill>
              </a:rPr>
              <a:t>erivative) is injected </a:t>
            </a:r>
            <a:r>
              <a:rPr lang="en-US" sz="2400" b="1" dirty="0" err="1" smtClean="0">
                <a:solidFill>
                  <a:schemeClr val="accent2"/>
                </a:solidFill>
              </a:rPr>
              <a:t>intracutaneously</a:t>
            </a:r>
            <a:r>
              <a:rPr lang="en-US" sz="2400" b="1" dirty="0" smtClean="0">
                <a:solidFill>
                  <a:schemeClr val="accent2"/>
                </a:solidFill>
              </a:rPr>
              <a:t>. The presence of allergy or hypersensitivity to </a:t>
            </a:r>
            <a:r>
              <a:rPr lang="en-US" sz="2400" b="1" dirty="0" err="1" smtClean="0">
                <a:solidFill>
                  <a:schemeClr val="accent2"/>
                </a:solidFill>
              </a:rPr>
              <a:t>tuberculo</a:t>
            </a:r>
            <a:r>
              <a:rPr lang="en-US" sz="2400" b="1" dirty="0" smtClean="0">
                <a:solidFill>
                  <a:schemeClr val="accent2"/>
                </a:solidFill>
              </a:rPr>
              <a:t>-protein is observed within 48 to 72 </a:t>
            </a:r>
            <a:r>
              <a:rPr lang="en-US" sz="2400" b="1" dirty="0" err="1" smtClean="0">
                <a:solidFill>
                  <a:schemeClr val="accent2"/>
                </a:solidFill>
              </a:rPr>
              <a:t>hrs</a:t>
            </a:r>
            <a:r>
              <a:rPr lang="en-US" sz="2400" b="1" dirty="0" smtClean="0">
                <a:solidFill>
                  <a:schemeClr val="accent2"/>
                </a:solidFill>
              </a:rPr>
              <a:t> and then interpreted in relation to induration not erythema (redness) in centimeters.                          </a:t>
            </a:r>
          </a:p>
        </p:txBody>
      </p:sp>
    </p:spTree>
    <p:extLst>
      <p:ext uri="{BB962C8B-B14F-4D97-AF65-F5344CB8AC3E}">
        <p14:creationId xmlns="" xmlns:p14="http://schemas.microsoft.com/office/powerpoint/2010/main" val="334126715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81923" name="Rectangle 3"/>
          <p:cNvSpPr>
            <a:spLocks noGrp="1" noChangeArrowheads="1"/>
          </p:cNvSpPr>
          <p:nvPr>
            <p:ph type="body" idx="1"/>
          </p:nvPr>
        </p:nvSpPr>
        <p:spPr>
          <a:xfrm>
            <a:off x="457200" y="1219200"/>
            <a:ext cx="8229600" cy="5334000"/>
          </a:xfrm>
        </p:spPr>
        <p:txBody>
          <a:bodyPr/>
          <a:lstStyle/>
          <a:p>
            <a:pPr eaLnBrk="1" hangingPunct="1"/>
            <a:r>
              <a:rPr lang="en-US" sz="2800" b="1" smtClean="0">
                <a:solidFill>
                  <a:srgbClr val="4B5B47"/>
                </a:solidFill>
              </a:rPr>
              <a:t>Interpretation:</a:t>
            </a:r>
          </a:p>
          <a:p>
            <a:pPr eaLnBrk="1" hangingPunct="1">
              <a:buFontTx/>
              <a:buChar char="-"/>
            </a:pPr>
            <a:r>
              <a:rPr lang="en-US" sz="2800" b="1" smtClean="0">
                <a:solidFill>
                  <a:srgbClr val="000099"/>
                </a:solidFill>
              </a:rPr>
              <a:t>A reaction of less than 5cm in diameter is considered –ve.</a:t>
            </a:r>
          </a:p>
          <a:p>
            <a:pPr eaLnBrk="1" hangingPunct="1">
              <a:buFontTx/>
              <a:buChar char="-"/>
            </a:pPr>
            <a:r>
              <a:rPr lang="en-US" sz="2800" b="1" smtClean="0">
                <a:solidFill>
                  <a:srgbClr val="000099"/>
                </a:solidFill>
              </a:rPr>
              <a:t>Induration of 5 to 9cm is considered doubtful and should be repeated.</a:t>
            </a:r>
          </a:p>
          <a:p>
            <a:pPr eaLnBrk="1" hangingPunct="1">
              <a:buFontTx/>
              <a:buChar char="-"/>
            </a:pPr>
            <a:r>
              <a:rPr lang="en-US" sz="2800" b="1" smtClean="0">
                <a:solidFill>
                  <a:srgbClr val="000099"/>
                </a:solidFill>
              </a:rPr>
              <a:t>A lesion of 10cm or more is considered +ve.</a:t>
            </a:r>
          </a:p>
          <a:p>
            <a:pPr eaLnBrk="1" hangingPunct="1">
              <a:buFontTx/>
              <a:buNone/>
            </a:pPr>
            <a:r>
              <a:rPr lang="en-US" sz="3600" b="1" smtClean="0">
                <a:solidFill>
                  <a:srgbClr val="4B5B47"/>
                </a:solidFill>
              </a:rPr>
              <a:t>. </a:t>
            </a:r>
            <a:r>
              <a:rPr lang="en-US" sz="2800" b="1" smtClean="0">
                <a:solidFill>
                  <a:srgbClr val="4B5B47"/>
                </a:solidFill>
              </a:rPr>
              <a:t>Other diagnostic tests include </a:t>
            </a:r>
            <a:r>
              <a:rPr lang="en-US" sz="2800" b="1" smtClean="0">
                <a:solidFill>
                  <a:srgbClr val="000099"/>
                </a:solidFill>
              </a:rPr>
              <a:t>chest x-ray</a:t>
            </a:r>
            <a:r>
              <a:rPr lang="en-US" sz="2800" b="1" smtClean="0">
                <a:solidFill>
                  <a:srgbClr val="4B5B47"/>
                </a:solidFill>
              </a:rPr>
              <a:t> </a:t>
            </a:r>
            <a:r>
              <a:rPr lang="en-US" sz="2800" b="1" smtClean="0">
                <a:solidFill>
                  <a:schemeClr val="hlink"/>
                </a:solidFill>
              </a:rPr>
              <a:t>&amp;</a:t>
            </a:r>
            <a:r>
              <a:rPr lang="en-US" sz="2800" b="1" smtClean="0">
                <a:solidFill>
                  <a:srgbClr val="4B5B47"/>
                </a:solidFill>
              </a:rPr>
              <a:t> </a:t>
            </a:r>
            <a:r>
              <a:rPr lang="en-US" sz="2800" b="1" smtClean="0">
                <a:solidFill>
                  <a:srgbClr val="000099"/>
                </a:solidFill>
              </a:rPr>
              <a:t>bacterial culture</a:t>
            </a:r>
            <a:r>
              <a:rPr lang="en-US" sz="2800" b="1" smtClean="0">
                <a:solidFill>
                  <a:srgbClr val="4B5B47"/>
                </a:solidFill>
              </a:rPr>
              <a:t> </a:t>
            </a:r>
            <a:r>
              <a:rPr lang="en-US" sz="2800" b="1" smtClean="0">
                <a:solidFill>
                  <a:schemeClr val="hlink"/>
                </a:solidFill>
              </a:rPr>
              <a:t>(sputum in older children or </a:t>
            </a:r>
            <a:r>
              <a:rPr lang="en-US" sz="2800" b="1" smtClean="0">
                <a:solidFill>
                  <a:srgbClr val="A50021"/>
                </a:solidFill>
              </a:rPr>
              <a:t>gastric lavage in infants &amp; young children </a:t>
            </a:r>
            <a:r>
              <a:rPr lang="en-US" sz="2800" b="1" smtClean="0">
                <a:solidFill>
                  <a:srgbClr val="000099"/>
                </a:solidFill>
              </a:rPr>
              <a:t>as they cannot thorough sputum instead they swallow it</a:t>
            </a:r>
            <a:r>
              <a:rPr lang="en-US" sz="2800" b="1" smtClean="0">
                <a:solidFill>
                  <a:schemeClr val="hlink"/>
                </a:solidFill>
              </a:rPr>
              <a:t>).</a:t>
            </a:r>
            <a:r>
              <a:rPr lang="en-US" sz="2800" b="1" smtClean="0">
                <a:solidFill>
                  <a:srgbClr val="4B5B47"/>
                </a:solidFill>
              </a:rPr>
              <a:t> </a:t>
            </a:r>
            <a:r>
              <a:rPr lang="en-US" sz="2800" b="1" smtClean="0">
                <a:solidFill>
                  <a:srgbClr val="000099"/>
                </a:solidFill>
              </a:rPr>
              <a:t>   </a:t>
            </a:r>
          </a:p>
        </p:txBody>
      </p:sp>
    </p:spTree>
    <p:extLst>
      <p:ext uri="{BB962C8B-B14F-4D97-AF65-F5344CB8AC3E}">
        <p14:creationId xmlns="" xmlns:p14="http://schemas.microsoft.com/office/powerpoint/2010/main" val="341561848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b="1" smtClean="0">
                <a:solidFill>
                  <a:srgbClr val="4B5B47"/>
                </a:solidFill>
              </a:rPr>
              <a:t>Mantoux test</a:t>
            </a:r>
          </a:p>
        </p:txBody>
      </p:sp>
      <p:sp>
        <p:nvSpPr>
          <p:cNvPr id="82947" name="Rectangle 4"/>
          <p:cNvSpPr>
            <a:spLocks noGrp="1" noChangeArrowheads="1"/>
          </p:cNvSpPr>
          <p:nvPr>
            <p:ph type="body" sz="half" idx="2"/>
          </p:nvPr>
        </p:nvSpPr>
        <p:spPr>
          <a:xfrm>
            <a:off x="5029200" y="1600200"/>
            <a:ext cx="3657600" cy="4525963"/>
          </a:xfrm>
        </p:spPr>
        <p:txBody>
          <a:bodyPr/>
          <a:lstStyle/>
          <a:p>
            <a:pPr eaLnBrk="1" hangingPunct="1"/>
            <a:r>
              <a:rPr lang="en-US" sz="2800" b="1" smtClean="0">
                <a:solidFill>
                  <a:srgbClr val="000099"/>
                </a:solidFill>
              </a:rPr>
              <a:t>Negative reaction</a:t>
            </a:r>
          </a:p>
        </p:txBody>
      </p:sp>
      <p:pic>
        <p:nvPicPr>
          <p:cNvPr id="82948" name="Picture 7" descr="C:\Documents and Settings\o t\Desktop\Simo photos\URTI Koleya\tuberculin skin testing_files\mant1a.jpg"/>
          <p:cNvPicPr>
            <a:picLocks noGrp="1" noChangeAspect="1" noChangeArrowheads="1"/>
          </p:cNvPicPr>
          <p:nvPr>
            <p:ph type="clipArt" sz="half" idx="1"/>
          </p:nvPr>
        </p:nvPicPr>
        <p:blipFill>
          <a:blip r:embed="rId2">
            <a:extLst>
              <a:ext uri="{28A0092B-C50C-407E-A947-70E740481C1C}">
                <a14:useLocalDpi xmlns="" xmlns:a14="http://schemas.microsoft.com/office/drawing/2010/main" val="0"/>
              </a:ext>
            </a:extLst>
          </a:blip>
          <a:srcRect/>
          <a:stretch>
            <a:fillRect/>
          </a:stretch>
        </p:blipFill>
        <p:spPr>
          <a:xfrm>
            <a:off x="457200" y="1600200"/>
            <a:ext cx="4191000" cy="4495800"/>
          </a:xfrm>
          <a:noFill/>
        </p:spPr>
      </p:pic>
    </p:spTree>
    <p:extLst>
      <p:ext uri="{BB962C8B-B14F-4D97-AF65-F5344CB8AC3E}">
        <p14:creationId xmlns="" xmlns:p14="http://schemas.microsoft.com/office/powerpoint/2010/main" val="25182447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792162"/>
          </a:xfrm>
        </p:spPr>
        <p:txBody>
          <a:bodyPr/>
          <a:lstStyle/>
          <a:p>
            <a:pPr eaLnBrk="1" hangingPunct="1"/>
            <a:r>
              <a:rPr lang="en-US" b="1" smtClean="0">
                <a:solidFill>
                  <a:srgbClr val="8E143D"/>
                </a:solidFill>
              </a:rPr>
              <a:t>Tuberculosis</a:t>
            </a:r>
          </a:p>
        </p:txBody>
      </p:sp>
      <p:sp>
        <p:nvSpPr>
          <p:cNvPr id="83971" name="Rectangle 3"/>
          <p:cNvSpPr>
            <a:spLocks noGrp="1" noChangeArrowheads="1"/>
          </p:cNvSpPr>
          <p:nvPr>
            <p:ph type="body" idx="1"/>
          </p:nvPr>
        </p:nvSpPr>
        <p:spPr>
          <a:xfrm>
            <a:off x="457200" y="1066800"/>
            <a:ext cx="8458200" cy="5562600"/>
          </a:xfrm>
        </p:spPr>
        <p:txBody>
          <a:bodyPr/>
          <a:lstStyle/>
          <a:p>
            <a:pPr eaLnBrk="1" hangingPunct="1"/>
            <a:r>
              <a:rPr lang="en-US" sz="2800" b="1" dirty="0" smtClean="0">
                <a:solidFill>
                  <a:srgbClr val="4B5B47"/>
                </a:solidFill>
              </a:rPr>
              <a:t>Therapeutic management:</a:t>
            </a:r>
          </a:p>
          <a:p>
            <a:pPr eaLnBrk="1" hangingPunct="1">
              <a:buFontTx/>
              <a:buChar char="-"/>
            </a:pPr>
            <a:r>
              <a:rPr lang="en-US" sz="2800" b="1" dirty="0" smtClean="0">
                <a:solidFill>
                  <a:srgbClr val="FF3399"/>
                </a:solidFill>
              </a:rPr>
              <a:t>With +</a:t>
            </a:r>
            <a:r>
              <a:rPr lang="en-US" sz="2800" b="1" dirty="0" err="1" smtClean="0">
                <a:solidFill>
                  <a:srgbClr val="FF3399"/>
                </a:solidFill>
              </a:rPr>
              <a:t>ve</a:t>
            </a:r>
            <a:r>
              <a:rPr lang="en-US" sz="2800" b="1" dirty="0" smtClean="0">
                <a:solidFill>
                  <a:srgbClr val="FF3399"/>
                </a:solidFill>
              </a:rPr>
              <a:t> </a:t>
            </a:r>
            <a:r>
              <a:rPr lang="en-US" sz="2800" b="1" dirty="0" err="1" smtClean="0">
                <a:solidFill>
                  <a:srgbClr val="FF3399"/>
                </a:solidFill>
              </a:rPr>
              <a:t>mantoux</a:t>
            </a:r>
            <a:r>
              <a:rPr lang="en-US" sz="2800" b="1" dirty="0" smtClean="0">
                <a:solidFill>
                  <a:srgbClr val="FF3399"/>
                </a:solidFill>
              </a:rPr>
              <a:t> test; </a:t>
            </a:r>
            <a:r>
              <a:rPr lang="en-US" sz="2800" b="1" dirty="0" smtClean="0">
                <a:solidFill>
                  <a:schemeClr val="accent2"/>
                </a:solidFill>
              </a:rPr>
              <a:t>the nurse is responsible for making sure that the entire family is screened.</a:t>
            </a:r>
          </a:p>
          <a:p>
            <a:pPr eaLnBrk="1" hangingPunct="1">
              <a:buFontTx/>
              <a:buChar char="-"/>
            </a:pPr>
            <a:endParaRPr lang="en-US" sz="2800" b="1" dirty="0" smtClean="0">
              <a:solidFill>
                <a:schemeClr val="accent2"/>
              </a:solidFill>
            </a:endParaRPr>
          </a:p>
          <a:p>
            <a:pPr eaLnBrk="1" hangingPunct="1">
              <a:buFontTx/>
              <a:buNone/>
            </a:pPr>
            <a:r>
              <a:rPr lang="en-US" sz="2800" b="1" dirty="0" smtClean="0">
                <a:solidFill>
                  <a:srgbClr val="FF3399"/>
                </a:solidFill>
              </a:rPr>
              <a:t>- If a child has a +</a:t>
            </a:r>
            <a:r>
              <a:rPr lang="en-US" sz="2800" b="1" dirty="0" err="1" smtClean="0">
                <a:solidFill>
                  <a:srgbClr val="FF3399"/>
                </a:solidFill>
              </a:rPr>
              <a:t>ve</a:t>
            </a:r>
            <a:r>
              <a:rPr lang="en-US" sz="2800" b="1" dirty="0" smtClean="0">
                <a:solidFill>
                  <a:srgbClr val="FF3399"/>
                </a:solidFill>
              </a:rPr>
              <a:t> test but no sign of tuberculosis,</a:t>
            </a:r>
            <a:r>
              <a:rPr lang="en-US" sz="2800" b="1" dirty="0" smtClean="0">
                <a:solidFill>
                  <a:srgbClr val="000099"/>
                </a:solidFill>
              </a:rPr>
              <a:t> we recommend that you take preventive medicine now </a:t>
            </a:r>
            <a:r>
              <a:rPr lang="en-US" sz="2800" b="1" dirty="0" smtClean="0">
                <a:solidFill>
                  <a:schemeClr val="hlink"/>
                </a:solidFill>
              </a:rPr>
              <a:t>before your TB infection becomes active TB disease. </a:t>
            </a:r>
            <a:r>
              <a:rPr lang="en-US" sz="2800" b="1" dirty="0" smtClean="0">
                <a:solidFill>
                  <a:srgbClr val="000099"/>
                </a:solidFill>
              </a:rPr>
              <a:t>This medicine, taken every day for six or nine months,</a:t>
            </a:r>
            <a:r>
              <a:rPr lang="en-US" sz="2800" b="1" dirty="0" smtClean="0">
                <a:solidFill>
                  <a:schemeClr val="hlink"/>
                </a:solidFill>
              </a:rPr>
              <a:t> &amp; will kill the TB germs in your body </a:t>
            </a:r>
            <a:r>
              <a:rPr lang="en-US" sz="2800" b="1" dirty="0" smtClean="0">
                <a:solidFill>
                  <a:srgbClr val="000099"/>
                </a:solidFill>
              </a:rPr>
              <a:t>so that you will not develop active TB disease.</a:t>
            </a:r>
            <a:endParaRPr lang="en-US" dirty="0" smtClean="0">
              <a:solidFill>
                <a:srgbClr val="000099"/>
              </a:solidFill>
            </a:endParaRPr>
          </a:p>
        </p:txBody>
      </p:sp>
    </p:spTree>
    <p:extLst>
      <p:ext uri="{BB962C8B-B14F-4D97-AF65-F5344CB8AC3E}">
        <p14:creationId xmlns="" xmlns:p14="http://schemas.microsoft.com/office/powerpoint/2010/main" val="76068632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84995" name="Rectangle 3"/>
          <p:cNvSpPr>
            <a:spLocks noGrp="1" noChangeArrowheads="1"/>
          </p:cNvSpPr>
          <p:nvPr>
            <p:ph type="body" idx="1"/>
          </p:nvPr>
        </p:nvSpPr>
        <p:spPr>
          <a:xfrm>
            <a:off x="457200" y="1600200"/>
            <a:ext cx="8229600" cy="4953000"/>
          </a:xfrm>
        </p:spPr>
        <p:txBody>
          <a:bodyPr/>
          <a:lstStyle/>
          <a:p>
            <a:pPr eaLnBrk="1" hangingPunct="1">
              <a:lnSpc>
                <a:spcPct val="130000"/>
              </a:lnSpc>
              <a:buFontTx/>
              <a:buChar char="-"/>
            </a:pPr>
            <a:r>
              <a:rPr lang="en-US" sz="2800" b="1" smtClean="0">
                <a:solidFill>
                  <a:srgbClr val="FF3399"/>
                </a:solidFill>
              </a:rPr>
              <a:t>Children with active disease </a:t>
            </a:r>
            <a:r>
              <a:rPr lang="en-US" sz="2800" b="1" smtClean="0">
                <a:solidFill>
                  <a:schemeClr val="accent2"/>
                </a:solidFill>
              </a:rPr>
              <a:t>can be cared at home taking the required precautions.</a:t>
            </a:r>
          </a:p>
          <a:p>
            <a:pPr eaLnBrk="1" hangingPunct="1">
              <a:lnSpc>
                <a:spcPct val="130000"/>
              </a:lnSpc>
              <a:buFontTx/>
              <a:buChar char="-"/>
            </a:pPr>
            <a:r>
              <a:rPr lang="en-US" sz="2800" b="1" smtClean="0">
                <a:solidFill>
                  <a:srgbClr val="FF3399"/>
                </a:solidFill>
              </a:rPr>
              <a:t>With appropriate antituberculosis therapy:</a:t>
            </a:r>
          </a:p>
          <a:p>
            <a:pPr eaLnBrk="1" hangingPunct="1">
              <a:lnSpc>
                <a:spcPct val="130000"/>
              </a:lnSpc>
              <a:buFontTx/>
              <a:buNone/>
            </a:pPr>
            <a:r>
              <a:rPr lang="en-US" sz="2800" b="1" smtClean="0">
                <a:solidFill>
                  <a:schemeClr val="hlink"/>
                </a:solidFill>
              </a:rPr>
              <a:t>¤</a:t>
            </a:r>
            <a:r>
              <a:rPr lang="en-US" sz="2800" b="1" smtClean="0">
                <a:solidFill>
                  <a:schemeClr val="accent2"/>
                </a:solidFill>
              </a:rPr>
              <a:t> The child can attend school &amp; without any activity limitation (encourage the child to practice normal life style as possible).</a:t>
            </a:r>
          </a:p>
          <a:p>
            <a:pPr eaLnBrk="1" hangingPunct="1">
              <a:lnSpc>
                <a:spcPct val="130000"/>
              </a:lnSpc>
              <a:buFontTx/>
              <a:buNone/>
            </a:pPr>
            <a:r>
              <a:rPr lang="en-US" sz="2800" b="1" smtClean="0">
                <a:solidFill>
                  <a:schemeClr val="hlink"/>
                </a:solidFill>
              </a:rPr>
              <a:t>¤ </a:t>
            </a:r>
            <a:r>
              <a:rPr lang="en-US" sz="2800" b="1" smtClean="0">
                <a:solidFill>
                  <a:schemeClr val="accent2"/>
                </a:solidFill>
              </a:rPr>
              <a:t>The usual childhood immunization may be given according to the schedule.</a:t>
            </a:r>
            <a:endParaRPr lang="en-US" smtClean="0"/>
          </a:p>
        </p:txBody>
      </p:sp>
    </p:spTree>
    <p:extLst>
      <p:ext uri="{BB962C8B-B14F-4D97-AF65-F5344CB8AC3E}">
        <p14:creationId xmlns="" xmlns:p14="http://schemas.microsoft.com/office/powerpoint/2010/main" val="69575973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86019" name="Rectangle 3"/>
          <p:cNvSpPr>
            <a:spLocks noGrp="1" noChangeArrowheads="1"/>
          </p:cNvSpPr>
          <p:nvPr>
            <p:ph type="body" idx="1"/>
          </p:nvPr>
        </p:nvSpPr>
        <p:spPr/>
        <p:txBody>
          <a:bodyPr/>
          <a:lstStyle/>
          <a:p>
            <a:pPr eaLnBrk="1" hangingPunct="1">
              <a:lnSpc>
                <a:spcPct val="130000"/>
              </a:lnSpc>
            </a:pPr>
            <a:r>
              <a:rPr lang="en-US" b="1" smtClean="0">
                <a:solidFill>
                  <a:srgbClr val="000099"/>
                </a:solidFill>
              </a:rPr>
              <a:t>Outcome:</a:t>
            </a:r>
            <a:r>
              <a:rPr lang="en-US" b="1" smtClean="0">
                <a:solidFill>
                  <a:srgbClr val="4B5B47"/>
                </a:solidFill>
              </a:rPr>
              <a:t> </a:t>
            </a:r>
          </a:p>
          <a:p>
            <a:pPr eaLnBrk="1" hangingPunct="1">
              <a:lnSpc>
                <a:spcPct val="130000"/>
              </a:lnSpc>
              <a:buFontTx/>
              <a:buChar char="-"/>
            </a:pPr>
            <a:r>
              <a:rPr lang="en-US" sz="2800" b="1" smtClean="0">
                <a:solidFill>
                  <a:schemeClr val="hlink"/>
                </a:solidFill>
              </a:rPr>
              <a:t>Most of cases are usually recover from primary TB.</a:t>
            </a:r>
          </a:p>
          <a:p>
            <a:pPr eaLnBrk="1" hangingPunct="1">
              <a:lnSpc>
                <a:spcPct val="130000"/>
              </a:lnSpc>
              <a:buFontTx/>
              <a:buChar char="-"/>
            </a:pPr>
            <a:r>
              <a:rPr lang="en-US" sz="2800" b="1" smtClean="0">
                <a:solidFill>
                  <a:srgbClr val="A50021"/>
                </a:solidFill>
              </a:rPr>
              <a:t>Death usually occurs only from tuberculous meningitis.</a:t>
            </a:r>
          </a:p>
        </p:txBody>
      </p:sp>
    </p:spTree>
    <p:extLst>
      <p:ext uri="{BB962C8B-B14F-4D97-AF65-F5344CB8AC3E}">
        <p14:creationId xmlns="" xmlns:p14="http://schemas.microsoft.com/office/powerpoint/2010/main" val="401326278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b="1" smtClean="0">
                <a:solidFill>
                  <a:srgbClr val="8E143D"/>
                </a:solidFill>
              </a:rPr>
              <a:t>Tuberculosis</a:t>
            </a:r>
          </a:p>
        </p:txBody>
      </p:sp>
      <p:sp>
        <p:nvSpPr>
          <p:cNvPr id="87043" name="Rectangle 3"/>
          <p:cNvSpPr>
            <a:spLocks noGrp="1" noChangeArrowheads="1"/>
          </p:cNvSpPr>
          <p:nvPr>
            <p:ph type="body" idx="1"/>
          </p:nvPr>
        </p:nvSpPr>
        <p:spPr>
          <a:xfrm>
            <a:off x="457200" y="1600200"/>
            <a:ext cx="8458200" cy="4525963"/>
          </a:xfrm>
        </p:spPr>
        <p:txBody>
          <a:bodyPr/>
          <a:lstStyle/>
          <a:p>
            <a:pPr marL="609600" indent="-609600" eaLnBrk="1" hangingPunct="1">
              <a:lnSpc>
                <a:spcPct val="120000"/>
              </a:lnSpc>
            </a:pPr>
            <a:r>
              <a:rPr lang="en-US" b="1" dirty="0" smtClean="0">
                <a:solidFill>
                  <a:srgbClr val="000099"/>
                </a:solidFill>
              </a:rPr>
              <a:t>Prevention:</a:t>
            </a:r>
          </a:p>
          <a:p>
            <a:pPr marL="609600" indent="-609600" eaLnBrk="1" hangingPunct="1">
              <a:lnSpc>
                <a:spcPct val="120000"/>
              </a:lnSpc>
              <a:buFontTx/>
              <a:buNone/>
            </a:pPr>
            <a:r>
              <a:rPr lang="en-US" sz="2800" b="1" dirty="0" smtClean="0">
                <a:solidFill>
                  <a:srgbClr val="4B5B47"/>
                </a:solidFill>
              </a:rPr>
              <a:t>3 methods for effective prevention:</a:t>
            </a:r>
          </a:p>
          <a:p>
            <a:pPr marL="609600" indent="-609600" eaLnBrk="1" hangingPunct="1">
              <a:lnSpc>
                <a:spcPct val="120000"/>
              </a:lnSpc>
              <a:buFontTx/>
              <a:buAutoNum type="arabicPeriod"/>
            </a:pPr>
            <a:r>
              <a:rPr lang="en-US" sz="2800" b="1" dirty="0" smtClean="0">
                <a:solidFill>
                  <a:srgbClr val="A50021"/>
                </a:solidFill>
              </a:rPr>
              <a:t>Isolation of infected cases.</a:t>
            </a:r>
          </a:p>
          <a:p>
            <a:pPr marL="609600" indent="-609600" eaLnBrk="1" hangingPunct="1">
              <a:lnSpc>
                <a:spcPct val="120000"/>
              </a:lnSpc>
              <a:buFontTx/>
              <a:buAutoNum type="arabicPeriod"/>
            </a:pPr>
            <a:r>
              <a:rPr lang="en-US" sz="2800" b="1" dirty="0" smtClean="0">
                <a:solidFill>
                  <a:schemeClr val="hlink"/>
                </a:solidFill>
              </a:rPr>
              <a:t>Immunization with B.C.G.</a:t>
            </a:r>
          </a:p>
          <a:p>
            <a:pPr marL="609600" indent="-609600" eaLnBrk="1" hangingPunct="1">
              <a:lnSpc>
                <a:spcPct val="120000"/>
              </a:lnSpc>
              <a:buFontTx/>
              <a:buAutoNum type="arabicPeriod"/>
            </a:pPr>
            <a:r>
              <a:rPr lang="en-US" sz="2800" b="1" dirty="0" smtClean="0">
                <a:solidFill>
                  <a:schemeClr val="accent2"/>
                </a:solidFill>
              </a:rPr>
              <a:t>Prophylactic treatment. For infants &amp; children who must live a household with an infectious adult.</a:t>
            </a:r>
          </a:p>
        </p:txBody>
      </p:sp>
    </p:spTree>
    <p:extLst>
      <p:ext uri="{BB962C8B-B14F-4D97-AF65-F5344CB8AC3E}">
        <p14:creationId xmlns="" xmlns:p14="http://schemas.microsoft.com/office/powerpoint/2010/main" val="125846867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b="1" smtClean="0">
                <a:solidFill>
                  <a:srgbClr val="8E143D"/>
                </a:solidFill>
              </a:rPr>
              <a:t>Bronchial Asthma</a:t>
            </a:r>
          </a:p>
        </p:txBody>
      </p:sp>
      <p:sp>
        <p:nvSpPr>
          <p:cNvPr id="90115" name="Rectangle 3"/>
          <p:cNvSpPr>
            <a:spLocks noGrp="1" noChangeArrowheads="1"/>
          </p:cNvSpPr>
          <p:nvPr>
            <p:ph type="body" idx="1"/>
          </p:nvPr>
        </p:nvSpPr>
        <p:spPr/>
        <p:txBody>
          <a:bodyPr/>
          <a:lstStyle/>
          <a:p>
            <a:pPr eaLnBrk="1" hangingPunct="1">
              <a:lnSpc>
                <a:spcPct val="220000"/>
              </a:lnSpc>
              <a:buFontTx/>
              <a:buNone/>
            </a:pPr>
            <a:r>
              <a:rPr lang="en-US" sz="2400" b="1" u="sng" dirty="0" smtClean="0">
                <a:solidFill>
                  <a:srgbClr val="FF3399"/>
                </a:solidFill>
              </a:rPr>
              <a:t>Asthma trigger</a:t>
            </a:r>
            <a:endParaRPr lang="en-US" sz="2400" b="1" u="sng" dirty="0" smtClean="0">
              <a:solidFill>
                <a:schemeClr val="accent2"/>
              </a:solidFill>
              <a:latin typeface="Tahoma" pitchFamily="34" charset="0"/>
              <a:cs typeface="Tahoma" pitchFamily="34" charset="0"/>
            </a:endParaRPr>
          </a:p>
          <a:p>
            <a:pPr eaLnBrk="1" hangingPunct="1">
              <a:lnSpc>
                <a:spcPct val="220000"/>
              </a:lnSpc>
              <a:buFontTx/>
              <a:buNone/>
            </a:pPr>
            <a:r>
              <a:rPr lang="en-US" sz="2400" b="1" dirty="0" smtClean="0">
                <a:solidFill>
                  <a:schemeClr val="accent2"/>
                </a:solidFill>
                <a:latin typeface="Tahoma" pitchFamily="34" charset="0"/>
                <a:cs typeface="Tahoma" pitchFamily="34" charset="0"/>
              </a:rPr>
              <a:t>7</a:t>
            </a:r>
            <a:r>
              <a:rPr lang="en-US" sz="2400" b="1" dirty="0" smtClean="0">
                <a:solidFill>
                  <a:schemeClr val="accent2"/>
                </a:solidFill>
                <a:latin typeface="Tahoma" pitchFamily="34" charset="0"/>
                <a:cs typeface="Tahoma" pitchFamily="34" charset="0"/>
              </a:rPr>
              <a:t>.</a:t>
            </a:r>
            <a:r>
              <a:rPr lang="en-US" sz="2400" dirty="0" smtClean="0"/>
              <a:t> </a:t>
            </a:r>
            <a:r>
              <a:rPr lang="en-US" sz="2400" b="1" dirty="0" smtClean="0">
                <a:solidFill>
                  <a:srgbClr val="FF3399"/>
                </a:solidFill>
                <a:latin typeface="Tahoma" pitchFamily="34" charset="0"/>
                <a:cs typeface="Tahoma" pitchFamily="34" charset="0"/>
              </a:rPr>
              <a:t>Strong emotions: </a:t>
            </a:r>
            <a:r>
              <a:rPr lang="en-US" sz="2400" b="1" dirty="0" err="1" smtClean="0">
                <a:solidFill>
                  <a:srgbClr val="FF3399"/>
                </a:solidFill>
                <a:latin typeface="Tahoma" pitchFamily="34" charset="0"/>
                <a:cs typeface="Tahoma" pitchFamily="34" charset="0"/>
              </a:rPr>
              <a:t>e.g</a:t>
            </a:r>
            <a:r>
              <a:rPr lang="en-US" sz="2400" b="1" dirty="0" smtClean="0">
                <a:solidFill>
                  <a:srgbClr val="FF3399"/>
                </a:solidFill>
                <a:latin typeface="Tahoma" pitchFamily="34" charset="0"/>
                <a:cs typeface="Tahoma" pitchFamily="34" charset="0"/>
              </a:rPr>
              <a:t>: fear, laughing.</a:t>
            </a:r>
          </a:p>
          <a:p>
            <a:pPr eaLnBrk="1" hangingPunct="1">
              <a:lnSpc>
                <a:spcPct val="220000"/>
              </a:lnSpc>
              <a:buFontTx/>
              <a:buNone/>
            </a:pPr>
            <a:r>
              <a:rPr lang="en-US" sz="2400" b="1" dirty="0" smtClean="0">
                <a:solidFill>
                  <a:schemeClr val="accent2"/>
                </a:solidFill>
                <a:latin typeface="Tahoma" pitchFamily="34" charset="0"/>
                <a:cs typeface="Tahoma" pitchFamily="34" charset="0"/>
              </a:rPr>
              <a:t>8. Food: </a:t>
            </a:r>
            <a:r>
              <a:rPr lang="en-US" sz="2400" b="1" dirty="0" err="1" smtClean="0">
                <a:solidFill>
                  <a:schemeClr val="accent2"/>
                </a:solidFill>
                <a:latin typeface="Tahoma" pitchFamily="34" charset="0"/>
                <a:cs typeface="Tahoma" pitchFamily="34" charset="0"/>
              </a:rPr>
              <a:t>e.g</a:t>
            </a:r>
            <a:r>
              <a:rPr lang="en-US" sz="2400" b="1" dirty="0" smtClean="0">
                <a:solidFill>
                  <a:schemeClr val="accent2"/>
                </a:solidFill>
                <a:latin typeface="Tahoma" pitchFamily="34" charset="0"/>
                <a:cs typeface="Tahoma" pitchFamily="34" charset="0"/>
              </a:rPr>
              <a:t>: Nuts, chocolate, milk.</a:t>
            </a:r>
          </a:p>
          <a:p>
            <a:pPr eaLnBrk="1" hangingPunct="1">
              <a:lnSpc>
                <a:spcPct val="220000"/>
              </a:lnSpc>
              <a:buFontTx/>
              <a:buNone/>
            </a:pPr>
            <a:r>
              <a:rPr lang="en-US" sz="2400" b="1" dirty="0" smtClean="0">
                <a:solidFill>
                  <a:schemeClr val="accent2"/>
                </a:solidFill>
                <a:latin typeface="Tahoma" pitchFamily="34" charset="0"/>
                <a:cs typeface="Tahoma" pitchFamily="34" charset="0"/>
              </a:rPr>
              <a:t>9. </a:t>
            </a:r>
            <a:r>
              <a:rPr lang="en-US" sz="2400" b="1" dirty="0" smtClean="0">
                <a:solidFill>
                  <a:srgbClr val="FF3399"/>
                </a:solidFill>
                <a:latin typeface="Tahoma" pitchFamily="34" charset="0"/>
                <a:cs typeface="Tahoma" pitchFamily="34" charset="0"/>
              </a:rPr>
              <a:t>Medication: </a:t>
            </a:r>
            <a:r>
              <a:rPr lang="en-US" sz="2400" b="1" dirty="0" err="1" smtClean="0">
                <a:solidFill>
                  <a:srgbClr val="FF3399"/>
                </a:solidFill>
                <a:latin typeface="Tahoma" pitchFamily="34" charset="0"/>
                <a:cs typeface="Tahoma" pitchFamily="34" charset="0"/>
              </a:rPr>
              <a:t>e.g</a:t>
            </a:r>
            <a:r>
              <a:rPr lang="en-US" sz="2400" b="1" dirty="0" smtClean="0">
                <a:solidFill>
                  <a:srgbClr val="FF3399"/>
                </a:solidFill>
                <a:latin typeface="Tahoma" pitchFamily="34" charset="0"/>
                <a:cs typeface="Tahoma" pitchFamily="34" charset="0"/>
              </a:rPr>
              <a:t>: Aspirin.</a:t>
            </a:r>
          </a:p>
          <a:p>
            <a:pPr eaLnBrk="1" hangingPunct="1">
              <a:lnSpc>
                <a:spcPct val="220000"/>
              </a:lnSpc>
              <a:buFontTx/>
              <a:buNone/>
            </a:pPr>
            <a:endParaRPr lang="en-US" sz="2400" b="1" dirty="0" smtClean="0">
              <a:solidFill>
                <a:srgbClr val="FF3399"/>
              </a:solidFill>
              <a:latin typeface="Tahoma" pitchFamily="34" charset="0"/>
              <a:cs typeface="Tahoma" pitchFamily="34" charset="0"/>
            </a:endParaRPr>
          </a:p>
        </p:txBody>
      </p:sp>
    </p:spTree>
    <p:extLst>
      <p:ext uri="{BB962C8B-B14F-4D97-AF65-F5344CB8AC3E}">
        <p14:creationId xmlns="" xmlns:p14="http://schemas.microsoft.com/office/powerpoint/2010/main" val="898292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0.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805</TotalTime>
  <Words>4932</Words>
  <Application>Microsoft Office PowerPoint</Application>
  <PresentationFormat>On-screen Show (4:3)</PresentationFormat>
  <Paragraphs>540</Paragraphs>
  <Slides>108</Slides>
  <Notes>1</Notes>
  <HiddenSlides>0</HiddenSlides>
  <MMClips>0</MMClips>
  <ScaleCrop>false</ScaleCrop>
  <HeadingPairs>
    <vt:vector size="4" baseType="variant">
      <vt:variant>
        <vt:lpstr>Theme</vt:lpstr>
      </vt:variant>
      <vt:variant>
        <vt:i4>8</vt:i4>
      </vt:variant>
      <vt:variant>
        <vt:lpstr>Slide Titles</vt:lpstr>
      </vt:variant>
      <vt:variant>
        <vt:i4>108</vt:i4>
      </vt:variant>
    </vt:vector>
  </HeadingPairs>
  <TitlesOfParts>
    <vt:vector size="116" baseType="lpstr">
      <vt:lpstr>انقلاب</vt:lpstr>
      <vt:lpstr>3_Default Design</vt:lpstr>
      <vt:lpstr>4_Default Design</vt:lpstr>
      <vt:lpstr>5_Default Design</vt:lpstr>
      <vt:lpstr>6_Default Design</vt:lpstr>
      <vt:lpstr>7_Default Design</vt:lpstr>
      <vt:lpstr>8_Default Design</vt:lpstr>
      <vt:lpstr>1_انقلاب</vt:lpstr>
      <vt:lpstr>management of child with respiratory system disorders       part2 </vt:lpstr>
      <vt:lpstr>General Objective</vt:lpstr>
      <vt:lpstr>Specific Objective</vt:lpstr>
      <vt:lpstr>Specific Objective</vt:lpstr>
      <vt:lpstr>      The Child’s Respiratory System</vt:lpstr>
      <vt:lpstr>Anatomy of the Respiratory system</vt:lpstr>
      <vt:lpstr>Introduction </vt:lpstr>
      <vt:lpstr>Slide 8</vt:lpstr>
      <vt:lpstr>Slide 9</vt:lpstr>
      <vt:lpstr>Congenital Respiratory Conditions and Structural Anomalies</vt:lpstr>
      <vt:lpstr>Slide 11</vt:lpstr>
      <vt:lpstr>Diagnosis</vt:lpstr>
      <vt:lpstr>Nursing Care</vt:lpstr>
      <vt:lpstr>Slide 14</vt:lpstr>
      <vt:lpstr>CONGENITAL DIAPHRAGMATIC HERNIA</vt:lpstr>
      <vt:lpstr>Treatment </vt:lpstr>
      <vt:lpstr>Nursing care</vt:lpstr>
      <vt:lpstr>Slide 18</vt:lpstr>
      <vt:lpstr>Respiratory distress syndrome (RDS)</vt:lpstr>
      <vt:lpstr>BRONCHOPULMONARY DYSPLASIA(BPD) chronic lung disease (CLD),</vt:lpstr>
      <vt:lpstr>Signs and Symptoms</vt:lpstr>
      <vt:lpstr>Diagnosis</vt:lpstr>
      <vt:lpstr>Treatment and nursing care </vt:lpstr>
      <vt:lpstr>Slide 24</vt:lpstr>
      <vt:lpstr>Acute Respiratory Infections in Children</vt:lpstr>
      <vt:lpstr>Upper Airway Disorders  SINUSITIS</vt:lpstr>
      <vt:lpstr>Sign and symptoms </vt:lpstr>
      <vt:lpstr>Diagnosis</vt:lpstr>
      <vt:lpstr>Treatment &amp; Nursing Care</vt:lpstr>
      <vt:lpstr>Slide 30</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Tonsillitis </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Acute Upper Respiratory Tract Infections in Children:</vt:lpstr>
      <vt:lpstr>Otitis media</vt:lpstr>
      <vt:lpstr>Otitis media</vt:lpstr>
      <vt:lpstr>Otitis media</vt:lpstr>
      <vt:lpstr>Otitis media</vt:lpstr>
      <vt:lpstr>Otitis media</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Lower Respiratory Tract Infections in Children:</vt:lpstr>
      <vt:lpstr>Pneumonia</vt:lpstr>
      <vt:lpstr>Pneumonia</vt:lpstr>
      <vt:lpstr>Pneumonia</vt:lpstr>
      <vt:lpstr>Pneumonia</vt:lpstr>
      <vt:lpstr>Pneumonia</vt:lpstr>
      <vt:lpstr>Pneumonia</vt:lpstr>
      <vt:lpstr>Pneumonia</vt:lpstr>
      <vt:lpstr>Pneumonia</vt:lpstr>
      <vt:lpstr>Tuberculosis</vt:lpstr>
      <vt:lpstr>Tuberculosis</vt:lpstr>
      <vt:lpstr>Tuberculosis</vt:lpstr>
      <vt:lpstr>Tuberculosis</vt:lpstr>
      <vt:lpstr>Tuberculosis</vt:lpstr>
      <vt:lpstr>Tuberculosis</vt:lpstr>
      <vt:lpstr>Tuberculosis</vt:lpstr>
      <vt:lpstr>Tuberculosis</vt:lpstr>
      <vt:lpstr>Mantoux test</vt:lpstr>
      <vt:lpstr>Tuberculosis</vt:lpstr>
      <vt:lpstr>Tuberculosis</vt:lpstr>
      <vt:lpstr>Tuberculosis</vt:lpstr>
      <vt:lpstr>Tuberculosis</vt:lpstr>
      <vt:lpstr>Bronchial Asthma</vt:lpstr>
      <vt:lpstr>Bronchial Asthma</vt:lpstr>
      <vt:lpstr>Bronchial Asthma  </vt:lpstr>
      <vt:lpstr>Bronchial Asthma  </vt:lpstr>
      <vt:lpstr>Bronchial Asthma</vt:lpstr>
      <vt:lpstr>Bronchial Asthma</vt:lpstr>
      <vt:lpstr>Bronchial Asthma</vt:lpstr>
      <vt:lpstr>Bronchial Asthma</vt:lpstr>
      <vt:lpstr>Bronchial Asthma</vt:lpstr>
      <vt:lpstr>Slide 108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Child’s Respiratory System</dc:title>
  <dc:creator>amira</dc:creator>
  <cp:lastModifiedBy>AHMED</cp:lastModifiedBy>
  <cp:revision>56</cp:revision>
  <cp:lastPrinted>2012-12-09T05:09:42Z</cp:lastPrinted>
  <dcterms:created xsi:type="dcterms:W3CDTF">2012-11-29T21:43:43Z</dcterms:created>
  <dcterms:modified xsi:type="dcterms:W3CDTF">2013-04-30T05:05:58Z</dcterms:modified>
</cp:coreProperties>
</file>