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activeX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57" r:id="rId3"/>
    <p:sldId id="258" r:id="rId4"/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EAACE5-9F86-4443-80A9-F5C42636FAAE}" type="datetimeFigureOut">
              <a:rPr lang="es-VE" smtClean="0"/>
              <a:pPr/>
              <a:t>15/01/2009</a:t>
            </a:fld>
            <a:endParaRPr lang="es-VE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397976-86AC-4A21-9D4C-21A0F99A820C}" type="slidenum">
              <a:rPr lang="es-VE" smtClean="0"/>
              <a:pPr/>
              <a:t>‹Nº›</a:t>
            </a:fld>
            <a:endParaRPr lang="es-VE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EAACE5-9F86-4443-80A9-F5C42636FAAE}" type="datetimeFigureOut">
              <a:rPr lang="es-VE" smtClean="0"/>
              <a:pPr/>
              <a:t>15/01/2009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397976-86AC-4A21-9D4C-21A0F99A820C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EAACE5-9F86-4443-80A9-F5C42636FAAE}" type="datetimeFigureOut">
              <a:rPr lang="es-VE" smtClean="0"/>
              <a:pPr/>
              <a:t>15/01/2009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397976-86AC-4A21-9D4C-21A0F99A820C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EAACE5-9F86-4443-80A9-F5C42636FAAE}" type="datetimeFigureOut">
              <a:rPr lang="es-VE" smtClean="0"/>
              <a:pPr/>
              <a:t>15/01/2009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397976-86AC-4A21-9D4C-21A0F99A820C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EAACE5-9F86-4443-80A9-F5C42636FAAE}" type="datetimeFigureOut">
              <a:rPr lang="es-VE" smtClean="0"/>
              <a:pPr/>
              <a:t>15/01/2009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397976-86AC-4A21-9D4C-21A0F99A820C}" type="slidenum">
              <a:rPr lang="es-VE" smtClean="0"/>
              <a:pPr/>
              <a:t>‹Nº›</a:t>
            </a:fld>
            <a:endParaRPr lang="es-VE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EAACE5-9F86-4443-80A9-F5C42636FAAE}" type="datetimeFigureOut">
              <a:rPr lang="es-VE" smtClean="0"/>
              <a:pPr/>
              <a:t>15/01/2009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397976-86AC-4A21-9D4C-21A0F99A820C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EAACE5-9F86-4443-80A9-F5C42636FAAE}" type="datetimeFigureOut">
              <a:rPr lang="es-VE" smtClean="0"/>
              <a:pPr/>
              <a:t>15/01/2009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397976-86AC-4A21-9D4C-21A0F99A820C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EAACE5-9F86-4443-80A9-F5C42636FAAE}" type="datetimeFigureOut">
              <a:rPr lang="es-VE" smtClean="0"/>
              <a:pPr/>
              <a:t>15/01/2009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397976-86AC-4A21-9D4C-21A0F99A820C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EAACE5-9F86-4443-80A9-F5C42636FAAE}" type="datetimeFigureOut">
              <a:rPr lang="es-VE" smtClean="0"/>
              <a:pPr/>
              <a:t>15/01/2009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397976-86AC-4A21-9D4C-21A0F99A820C}" type="slidenum">
              <a:rPr lang="es-VE" smtClean="0"/>
              <a:pPr/>
              <a:t>‹Nº›</a:t>
            </a:fld>
            <a:endParaRPr lang="es-VE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EAACE5-9F86-4443-80A9-F5C42636FAAE}" type="datetimeFigureOut">
              <a:rPr lang="es-VE" smtClean="0"/>
              <a:pPr/>
              <a:t>15/01/2009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397976-86AC-4A21-9D4C-21A0F99A820C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EAACE5-9F86-4443-80A9-F5C42636FAAE}" type="datetimeFigureOut">
              <a:rPr lang="es-VE" smtClean="0"/>
              <a:pPr/>
              <a:t>15/01/2009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397976-86AC-4A21-9D4C-21A0F99A820C}" type="slidenum">
              <a:rPr lang="es-VE" smtClean="0"/>
              <a:pPr/>
              <a:t>‹Nº›</a:t>
            </a:fld>
            <a:endParaRPr lang="es-VE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EEAACE5-9F86-4443-80A9-F5C42636FAAE}" type="datetimeFigureOut">
              <a:rPr lang="es-VE" smtClean="0"/>
              <a:pPr/>
              <a:t>15/01/2009</a:t>
            </a:fld>
            <a:endParaRPr lang="es-VE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VE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4397976-86AC-4A21-9D4C-21A0F99A820C}" type="slidenum">
              <a:rPr lang="es-VE" smtClean="0"/>
              <a:pPr/>
              <a:t>‹Nº›</a:t>
            </a:fld>
            <a:endParaRPr lang="es-VE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13" Type="http://schemas.openxmlformats.org/officeDocument/2006/relationships/image" Target="../media/image42.gif"/><Relationship Id="rId3" Type="http://schemas.openxmlformats.org/officeDocument/2006/relationships/control" Target="../activeX/activeX2.xml"/><Relationship Id="rId7" Type="http://schemas.openxmlformats.org/officeDocument/2006/relationships/image" Target="../media/image36.jpeg"/><Relationship Id="rId12" Type="http://schemas.openxmlformats.org/officeDocument/2006/relationships/image" Target="../media/image41.gi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gif"/><Relationship Id="rId11" Type="http://schemas.openxmlformats.org/officeDocument/2006/relationships/image" Target="../media/image40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9.gif"/><Relationship Id="rId4" Type="http://schemas.openxmlformats.org/officeDocument/2006/relationships/control" Target="../activeX/activeX3.xml"/><Relationship Id="rId9" Type="http://schemas.openxmlformats.org/officeDocument/2006/relationships/image" Target="../media/image38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images.google.co.ve/imgres?imgurl=http://recursos.cnice.mec.es/bancoimagenes/contenidos/senales01/electricidad/gifs/g140ant.gif&amp;imgrefurl=http://cuadernotecnologiamargot.blogspot.com/2008_01_01_archive.html&amp;usg=__8S2pt-rg3_MEc_ILX4cNs_178dA=&amp;h=700&amp;w=700&amp;sz=15&amp;hl=es&amp;start=5&amp;sig2=MiC0uTnv9RDWFVTqwXl7Rw&amp;um=1&amp;tbnid=UxOl5jP0s3d3dM:&amp;tbnh=140&amp;tbnw=140&amp;ei=8i5pSbfSK9W_tgfWhpGrBw&amp;prev=/images?q=resistencia+electrica&amp;um=1&amp;hl=es&amp;rlz=1T4GPEA_esVE307&amp;sa=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hyperlink" Target="http://images.google.co.ve/imgres?imgurl=http://recursos.cnice.mec.es/bancoimagenes/contenidos/senales01/electricidad/gifs/g135ant.gif&amp;imgrefurl=http://cuadernotecnologiamargot.blogspot.com/2008_01_01_archive.html&amp;usg=__Rgy6SWA3R0S2tLUtqVwyogCZl44=&amp;h=369&amp;w=700&amp;sz=8&amp;hl=es&amp;start=47&amp;sig2=KlG7KPwfYvRlA00FuFzCog&amp;um=1&amp;tbnid=YAfnSWTPiFxq3M:&amp;tbnh=74&amp;tbnw=140&amp;ei=Jj1pSZznINaQmQermYGmBw&amp;prev=/images?q=amperimetro+y+voltimetros&amp;start=36&amp;ndsp=18&amp;um=1&amp;hl=es&amp;rlz=1T4GPEA_esVE307&amp;sa=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.ve/imgres?imgurl=http://mediateca.educa.madrid.org/imagen/imagenes/publicas/tam4/6f/6f2995chh7i7mimy.gif&amp;imgrefurl=http://mediateca.educa.madrid.org/imagen/ver.php?id_imagen=6f2995chh7i7mimy&amp;usg=__ztXMB1HP8tHl9Aiy2nYQw5ZQ0U8=&amp;h=369&amp;w=700&amp;sz=8&amp;hl=es&amp;start=19&amp;sig2=U63jylN9L8n8vIjC4JbCpQ&amp;um=1&amp;tbnid=l_BvAVeAhnUoBM:&amp;tbnh=74&amp;tbnw=140&amp;ei=4D9pSZmJIYiDtwfHn_WmBw&amp;prev=/images?q=voltimetro&amp;start=18&amp;ndsp=18&amp;um=1&amp;hl=es&amp;sa=N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images.google.co.ve/imgres?imgurl=http://recursos.cnice.mec.es/bancoimagenes/contenidos/senales01/electricidad/gifs/g140ant.gif&amp;imgrefurl=http://cuadernotecnologiamargot.blogspot.com/2008_01_01_archive.html&amp;usg=__8S2pt-rg3_MEc_ILX4cNs_178dA=&amp;h=700&amp;w=700&amp;sz=15&amp;hl=es&amp;start=5&amp;sig2=MiC0uTnv9RDWFVTqwXl7Rw&amp;um=1&amp;tbnid=UxOl5jP0s3d3dM:&amp;tbnh=140&amp;tbnw=140&amp;ei=8i5pSbfSK9W_tgfWhpGrBw&amp;prev=/images?q=resistencia+electrica&amp;um=1&amp;hl=es&amp;rlz=1T4GPEA_esVE307&amp;sa=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:\Program Files\Microsoft Office\MEDIA\CAGCAT10\j0149407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786058"/>
            <a:ext cx="5429288" cy="4071942"/>
          </a:xfrm>
          <a:prstGeom prst="rect">
            <a:avLst/>
          </a:prstGeom>
          <a:noFill/>
        </p:spPr>
      </p:pic>
      <p:pic>
        <p:nvPicPr>
          <p:cNvPr id="26628" name="Picture 4" descr="C:\Program Files\Microsoft Office\MEDIA\CAGCAT10\j02849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0"/>
            <a:ext cx="8143900" cy="200024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783086"/>
          </a:xfrm>
        </p:spPr>
        <p:txBody>
          <a:bodyPr/>
          <a:lstStyle/>
          <a:p>
            <a:r>
              <a:rPr lang="es-VE" dirty="0" smtClean="0"/>
              <a:t>AMISTAD CON DIOS…</a:t>
            </a:r>
            <a:endParaRPr lang="es-VE" dirty="0"/>
          </a:p>
        </p:txBody>
      </p:sp>
      <p:sp>
        <p:nvSpPr>
          <p:cNvPr id="4" name="3 Rectángulo"/>
          <p:cNvSpPr/>
          <p:nvPr/>
        </p:nvSpPr>
        <p:spPr>
          <a:xfrm>
            <a:off x="1185656" y="1643050"/>
            <a:ext cx="431503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BIBLIA DICE:  JOB 22:21</a:t>
            </a:r>
            <a:endParaRPr lang="es-ES" sz="5400" b="1" u="sng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77937" y="2000240"/>
            <a:ext cx="7899920" cy="83099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VE" sz="2400" i="1" dirty="0" smtClean="0">
                <a:latin typeface="Narkisim" pitchFamily="34" charset="-79"/>
                <a:cs typeface="Narkisim" pitchFamily="34" charset="-79"/>
              </a:rPr>
              <a:t>“VUELVE AHORA EN AMISTAD CON EL, Y TENDRAS PAZ</a:t>
            </a:r>
          </a:p>
          <a:p>
            <a:r>
              <a:rPr lang="es-VE" sz="2400" i="1" dirty="0" smtClean="0">
                <a:latin typeface="Narkisim" pitchFamily="34" charset="-79"/>
                <a:cs typeface="Narkisim" pitchFamily="34" charset="-79"/>
              </a:rPr>
              <a:t>Y POR ELLO TE  VENDRA BIEN”</a:t>
            </a:r>
            <a:endParaRPr lang="es-VE" sz="2400" i="1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142976" y="3357562"/>
            <a:ext cx="4706481" cy="1200329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VE" dirty="0" smtClean="0"/>
              <a:t>LA CLAVE DO DE LA AMISTAD CON DIOS; </a:t>
            </a:r>
          </a:p>
          <a:p>
            <a:r>
              <a:rPr lang="es-VE" dirty="0" smtClean="0"/>
              <a:t>NO ES CAMBIAR LO QUE UNO HACE SINO </a:t>
            </a:r>
          </a:p>
          <a:p>
            <a:r>
              <a:rPr lang="es-VE" dirty="0" smtClean="0"/>
              <a:t>LA ACTITUD DE UNO AL  HACERLO.</a:t>
            </a:r>
          </a:p>
          <a:p>
            <a:endParaRPr lang="es-VE" dirty="0"/>
          </a:p>
        </p:txBody>
      </p:sp>
      <p:sp>
        <p:nvSpPr>
          <p:cNvPr id="7" name="6 CuadroTexto"/>
          <p:cNvSpPr txBox="1"/>
          <p:nvPr/>
        </p:nvSpPr>
        <p:spPr>
          <a:xfrm>
            <a:off x="1714480" y="5572140"/>
            <a:ext cx="3508974" cy="646331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VE" dirty="0" smtClean="0"/>
              <a:t>UNO ESTA TAN CERCA DE DIOS</a:t>
            </a:r>
          </a:p>
          <a:p>
            <a:r>
              <a:rPr lang="es-VE" dirty="0" smtClean="0"/>
              <a:t>COMO LO DECIDAS ESTARLO…</a:t>
            </a:r>
            <a:endParaRPr lang="es-VE" dirty="0"/>
          </a:p>
        </p:txBody>
      </p:sp>
      <p:pic>
        <p:nvPicPr>
          <p:cNvPr id="26626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3000372"/>
            <a:ext cx="1100023" cy="1805026"/>
          </a:xfrm>
          <a:prstGeom prst="rect">
            <a:avLst/>
          </a:prstGeom>
          <a:noFill/>
        </p:spPr>
      </p:pic>
      <p:pic>
        <p:nvPicPr>
          <p:cNvPr id="26627" name="Picture 3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4786322"/>
            <a:ext cx="1357322" cy="19027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VE" sz="4400" b="1" dirty="0" smtClean="0"/>
              <a:t>RESISTENCIAS ELECTRICAS</a:t>
            </a:r>
            <a:br>
              <a:rPr lang="es-VE" sz="4400" b="1" dirty="0" smtClean="0"/>
            </a:br>
            <a:endParaRPr lang="es-VE" dirty="0"/>
          </a:p>
        </p:txBody>
      </p:sp>
      <p:pic>
        <p:nvPicPr>
          <p:cNvPr id="1026" name="Picture 2" descr="http://html.rincondelvago.com/0004032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143116"/>
            <a:ext cx="3343273" cy="4571997"/>
          </a:xfrm>
          <a:prstGeom prst="rect">
            <a:avLst/>
          </a:prstGeom>
          <a:noFill/>
        </p:spPr>
      </p:pic>
      <p:pic>
        <p:nvPicPr>
          <p:cNvPr id="1028" name="Picture 4" descr="http://www.portalpmr.com/images/bricos/resistencias-pmr-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9" y="2214554"/>
            <a:ext cx="2357454" cy="4500594"/>
          </a:xfrm>
          <a:prstGeom prst="rect">
            <a:avLst/>
          </a:prstGeom>
          <a:noFill/>
        </p:spPr>
      </p:pic>
      <p:pic>
        <p:nvPicPr>
          <p:cNvPr id="1032" name="Picture 8" descr="http://upload.wikimedia.org/wikipedia/commons/e/e2/Resistencias_250W_5%25_sobre_papel_milimetrad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393141" y="3250405"/>
            <a:ext cx="4000528" cy="1928826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1857356" y="1285860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400" dirty="0" smtClean="0"/>
              <a:t>LAS RESISTENCIAS Y SU NOMENCLATURA.</a:t>
            </a:r>
            <a:endParaRPr lang="es-VE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VE" sz="3200" b="1" dirty="0" smtClean="0"/>
              <a:t>1.6 LA FUERZA ELECTROMOTRIZ, POTENCIA ELECTRICAS</a:t>
            </a:r>
            <a:br>
              <a:rPr lang="es-VE" sz="3200" b="1" dirty="0" smtClean="0"/>
            </a:br>
            <a:endParaRPr lang="es-VE" sz="32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500166" y="1071546"/>
            <a:ext cx="3593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smtClean="0"/>
              <a:t>LA FUERZA ELECTROMOTRIZ ES: </a:t>
            </a:r>
            <a:endParaRPr lang="es-VE" dirty="0"/>
          </a:p>
        </p:txBody>
      </p:sp>
      <p:sp>
        <p:nvSpPr>
          <p:cNvPr id="5" name="4 CuadroTexto"/>
          <p:cNvSpPr txBox="1"/>
          <p:nvPr/>
        </p:nvSpPr>
        <p:spPr>
          <a:xfrm>
            <a:off x="1071538" y="1500174"/>
            <a:ext cx="3929090" cy="676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es-VE" dirty="0" smtClean="0"/>
              <a:t>Es el trabajo o energía que debe realizar</a:t>
            </a:r>
          </a:p>
          <a:p>
            <a:pPr algn="just">
              <a:lnSpc>
                <a:spcPts val="1500"/>
              </a:lnSpc>
            </a:pPr>
            <a:r>
              <a:rPr lang="es-VE" dirty="0" smtClean="0"/>
              <a:t>un generador para trasladar la unidad  de carga a través de todo el circuito.</a:t>
            </a:r>
            <a:endParaRPr lang="es-VE" dirty="0"/>
          </a:p>
        </p:txBody>
      </p:sp>
      <p:sp>
        <p:nvSpPr>
          <p:cNvPr id="6" name="5 CuadroTexto"/>
          <p:cNvSpPr txBox="1"/>
          <p:nvPr/>
        </p:nvSpPr>
        <p:spPr>
          <a:xfrm>
            <a:off x="1071538" y="3071810"/>
            <a:ext cx="3929090" cy="1061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es-VE" dirty="0" smtClean="0"/>
              <a:t>En un circuito completo, la fuerza electromotriz del generador es directamente proporcional a la intensidad de la corriente del circuito, multiplicada por la resistencia total.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071538" y="5072074"/>
            <a:ext cx="3929090" cy="868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es-VE" dirty="0" smtClean="0"/>
              <a:t>La fuerza electromotriz de un generador es igual a la suma de las diferencias de potencial externa e interna</a:t>
            </a:r>
            <a:endParaRPr lang="es-VE" dirty="0"/>
          </a:p>
        </p:txBody>
      </p:sp>
      <p:pic>
        <p:nvPicPr>
          <p:cNvPr id="22530" name="Picture 2" descr="http://www.natureduca.com/images_tecno/voltaje_relativ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428736"/>
            <a:ext cx="2095500" cy="828676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5286364" y="2357430"/>
            <a:ext cx="3857636" cy="1824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s-VE" sz="1600" dirty="0" smtClean="0"/>
              <a:t>el flujo de corriente siempre se produce cuando el movimiento de electrones se realiza en una sola dirección, desde una carga negativa a una carga positiva. Para ello, es necesario que exista una diferencia de potencial entre ambos puntos, es decir, un exceso de electrones en un punto (negativo) y un defecto de electrones en el otro (positivo).</a:t>
            </a:r>
            <a:endParaRPr lang="es-VE" sz="1600" dirty="0"/>
          </a:p>
        </p:txBody>
      </p:sp>
      <p:pic>
        <p:nvPicPr>
          <p:cNvPr id="22532" name="Picture 4" descr="http://www.fisica-facil.com/Temario/Electromagnetismo/Teorico/Circuitoselectricos/Circui1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390677"/>
            <a:ext cx="2286003" cy="2110157"/>
          </a:xfrm>
          <a:prstGeom prst="rect">
            <a:avLst/>
          </a:prstGeom>
          <a:noFill/>
        </p:spPr>
      </p:pic>
      <p:grpSp>
        <p:nvGrpSpPr>
          <p:cNvPr id="29" name="28 Grupo"/>
          <p:cNvGrpSpPr/>
          <p:nvPr/>
        </p:nvGrpSpPr>
        <p:grpSpPr>
          <a:xfrm>
            <a:off x="1643042" y="2181517"/>
            <a:ext cx="3013220" cy="1130020"/>
            <a:chOff x="1643042" y="2181517"/>
            <a:chExt cx="3013220" cy="1130020"/>
          </a:xfrm>
        </p:grpSpPr>
        <p:sp>
          <p:nvSpPr>
            <p:cNvPr id="12" name="11 CuadroTexto"/>
            <p:cNvSpPr txBox="1"/>
            <p:nvPr/>
          </p:nvSpPr>
          <p:spPr>
            <a:xfrm>
              <a:off x="3087369" y="2181517"/>
              <a:ext cx="9845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VE" sz="2400" dirty="0" smtClean="0"/>
                <a:t>w </a:t>
              </a:r>
              <a:r>
                <a:rPr lang="es-VE" sz="1400" dirty="0" smtClean="0"/>
                <a:t>(</a:t>
              </a:r>
              <a:r>
                <a:rPr lang="es-VE" sz="1400" b="1" dirty="0" err="1" smtClean="0"/>
                <a:t>watt</a:t>
              </a:r>
              <a:r>
                <a:rPr lang="es-VE" sz="1400" dirty="0" smtClean="0"/>
                <a:t>)</a:t>
              </a:r>
              <a:endParaRPr lang="es-VE" sz="2400" dirty="0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1643042" y="2357430"/>
              <a:ext cx="15599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VE" dirty="0" smtClean="0"/>
                <a:t> </a:t>
              </a:r>
              <a:r>
                <a:rPr lang="es-VE" sz="2800" b="1" dirty="0" smtClean="0">
                  <a:latin typeface="Brush Script MT" pitchFamily="66" charset="0"/>
                </a:rPr>
                <a:t>E </a:t>
              </a:r>
              <a:r>
                <a:rPr lang="es-VE" sz="1200" b="1" dirty="0" smtClean="0">
                  <a:latin typeface="Arial Rounded MT Bold" pitchFamily="34" charset="0"/>
                </a:rPr>
                <a:t>(voltios)</a:t>
              </a:r>
              <a:r>
                <a:rPr lang="es-VE" sz="2800" b="1" dirty="0" smtClean="0">
                  <a:latin typeface="Brush Script MT" pitchFamily="66" charset="0"/>
                </a:rPr>
                <a:t> </a:t>
              </a:r>
              <a:r>
                <a:rPr lang="es-VE" sz="1100" b="1" dirty="0" smtClean="0"/>
                <a:t>=</a:t>
              </a:r>
              <a:endParaRPr lang="es-VE" sz="1100" b="1" dirty="0"/>
            </a:p>
          </p:txBody>
        </p:sp>
        <p:grpSp>
          <p:nvGrpSpPr>
            <p:cNvPr id="28" name="27 Grupo"/>
            <p:cNvGrpSpPr/>
            <p:nvPr/>
          </p:nvGrpSpPr>
          <p:grpSpPr>
            <a:xfrm>
              <a:off x="3071802" y="2571744"/>
              <a:ext cx="1584460" cy="523220"/>
              <a:chOff x="3071802" y="2571744"/>
              <a:chExt cx="1584460" cy="523220"/>
            </a:xfrm>
          </p:grpSpPr>
          <p:cxnSp>
            <p:nvCxnSpPr>
              <p:cNvPr id="15" name="14 Conector recto"/>
              <p:cNvCxnSpPr/>
              <p:nvPr/>
            </p:nvCxnSpPr>
            <p:spPr>
              <a:xfrm flipV="1">
                <a:off x="3071802" y="2643182"/>
                <a:ext cx="1071570" cy="484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15 CuadroTexto"/>
              <p:cNvSpPr txBox="1"/>
              <p:nvPr/>
            </p:nvSpPr>
            <p:spPr>
              <a:xfrm>
                <a:off x="3396520" y="2571744"/>
                <a:ext cx="12597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VE" sz="2800" dirty="0" smtClean="0"/>
                  <a:t>q</a:t>
                </a:r>
                <a:r>
                  <a:rPr lang="es-VE" dirty="0" smtClean="0"/>
                  <a:t>(c)</a:t>
                </a:r>
                <a:endParaRPr lang="es-VE" dirty="0"/>
              </a:p>
            </p:txBody>
          </p:sp>
        </p:grpSp>
      </p:grpSp>
      <p:grpSp>
        <p:nvGrpSpPr>
          <p:cNvPr id="25" name="24 Grupo"/>
          <p:cNvGrpSpPr/>
          <p:nvPr/>
        </p:nvGrpSpPr>
        <p:grpSpPr>
          <a:xfrm>
            <a:off x="1142976" y="4260843"/>
            <a:ext cx="3625496" cy="558516"/>
            <a:chOff x="1500166" y="4260843"/>
            <a:chExt cx="3625496" cy="558516"/>
          </a:xfrm>
        </p:grpSpPr>
        <p:sp>
          <p:nvSpPr>
            <p:cNvPr id="22" name="21 CuadroTexto"/>
            <p:cNvSpPr txBox="1"/>
            <p:nvPr/>
          </p:nvSpPr>
          <p:spPr>
            <a:xfrm>
              <a:off x="1500166" y="4260843"/>
              <a:ext cx="15599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VE" dirty="0" smtClean="0"/>
                <a:t> </a:t>
              </a:r>
              <a:r>
                <a:rPr lang="es-VE" sz="2800" b="1" dirty="0" smtClean="0">
                  <a:latin typeface="Brush Script MT" pitchFamily="66" charset="0"/>
                </a:rPr>
                <a:t>E </a:t>
              </a:r>
              <a:r>
                <a:rPr lang="es-VE" sz="1200" b="1" dirty="0" smtClean="0">
                  <a:latin typeface="Arial Rounded MT Bold" pitchFamily="34" charset="0"/>
                </a:rPr>
                <a:t>(voltios)</a:t>
              </a:r>
              <a:r>
                <a:rPr lang="es-VE" sz="2800" b="1" dirty="0" smtClean="0">
                  <a:latin typeface="Brush Script MT" pitchFamily="66" charset="0"/>
                </a:rPr>
                <a:t> </a:t>
              </a:r>
              <a:r>
                <a:rPr lang="es-VE" sz="1100" b="1" dirty="0" smtClean="0"/>
                <a:t>=</a:t>
              </a:r>
              <a:endParaRPr lang="es-VE" sz="1100" b="1" dirty="0"/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2857488" y="4357694"/>
              <a:ext cx="12011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VE" sz="2400" b="1" dirty="0" smtClean="0"/>
                <a:t>I</a:t>
              </a:r>
              <a:r>
                <a:rPr lang="es-VE" dirty="0" smtClean="0"/>
                <a:t> (ampere)</a:t>
              </a:r>
              <a:endParaRPr lang="es-VE" dirty="0"/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3951943" y="4357694"/>
              <a:ext cx="11737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VE" sz="2400" b="1" dirty="0" smtClean="0"/>
                <a:t>Rt </a:t>
              </a:r>
              <a:r>
                <a:rPr lang="es-VE" dirty="0" smtClean="0"/>
                <a:t>(ohm)</a:t>
              </a:r>
              <a:endParaRPr lang="es-VE" dirty="0"/>
            </a:p>
          </p:txBody>
        </p:sp>
      </p:grpSp>
      <p:sp>
        <p:nvSpPr>
          <p:cNvPr id="26" name="25 CuadroTexto"/>
          <p:cNvSpPr txBox="1"/>
          <p:nvPr/>
        </p:nvSpPr>
        <p:spPr>
          <a:xfrm>
            <a:off x="1071538" y="5929330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 </a:t>
            </a:r>
            <a:r>
              <a:rPr lang="es-VE" sz="2800" b="1" dirty="0" smtClean="0">
                <a:latin typeface="Brush Script MT" pitchFamily="66" charset="0"/>
              </a:rPr>
              <a:t>E </a:t>
            </a:r>
            <a:r>
              <a:rPr lang="es-VE" sz="1200" b="1" dirty="0" smtClean="0">
                <a:latin typeface="Arial Rounded MT Bold" pitchFamily="34" charset="0"/>
              </a:rPr>
              <a:t>(voltios)</a:t>
            </a:r>
            <a:r>
              <a:rPr lang="es-VE" sz="2800" b="1" dirty="0" smtClean="0">
                <a:latin typeface="Brush Script MT" pitchFamily="66" charset="0"/>
              </a:rPr>
              <a:t> </a:t>
            </a:r>
            <a:r>
              <a:rPr lang="es-VE" sz="1100" b="1" dirty="0" smtClean="0"/>
              <a:t>=</a:t>
            </a:r>
            <a:endParaRPr lang="es-VE" sz="1100" b="1" dirty="0"/>
          </a:p>
        </p:txBody>
      </p:sp>
      <p:sp>
        <p:nvSpPr>
          <p:cNvPr id="27" name="26 CuadroTexto"/>
          <p:cNvSpPr txBox="1"/>
          <p:nvPr/>
        </p:nvSpPr>
        <p:spPr>
          <a:xfrm>
            <a:off x="2428860" y="6000768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400" dirty="0" smtClean="0"/>
              <a:t>Ve + Vi</a:t>
            </a:r>
            <a:endParaRPr lang="es-VE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sz="4400" b="1" dirty="0" smtClean="0"/>
              <a:t>POTENCIA ELECTRICAS</a:t>
            </a:r>
            <a:endParaRPr lang="es-VE" dirty="0"/>
          </a:p>
        </p:txBody>
      </p:sp>
      <p:sp>
        <p:nvSpPr>
          <p:cNvPr id="4" name="3 CuadroTexto"/>
          <p:cNvSpPr txBox="1"/>
          <p:nvPr/>
        </p:nvSpPr>
        <p:spPr>
          <a:xfrm>
            <a:off x="1428728" y="1428736"/>
            <a:ext cx="1230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smtClean="0"/>
              <a:t>Definición: </a:t>
            </a:r>
            <a:endParaRPr lang="es-VE" dirty="0"/>
          </a:p>
        </p:txBody>
      </p:sp>
      <p:sp>
        <p:nvSpPr>
          <p:cNvPr id="5" name="4 CuadroTexto"/>
          <p:cNvSpPr txBox="1"/>
          <p:nvPr/>
        </p:nvSpPr>
        <p:spPr>
          <a:xfrm>
            <a:off x="1000100" y="1785926"/>
            <a:ext cx="3071834" cy="868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es-VE" dirty="0" smtClean="0"/>
              <a:t>Se le llama potencia eléctrica al trabajo que debe realizar sobre una carga por unidad de tiempo. </a:t>
            </a:r>
            <a:endParaRPr lang="es-VE" dirty="0"/>
          </a:p>
        </p:txBody>
      </p:sp>
      <p:sp>
        <p:nvSpPr>
          <p:cNvPr id="6" name="5 CuadroTexto"/>
          <p:cNvSpPr txBox="1"/>
          <p:nvPr/>
        </p:nvSpPr>
        <p:spPr>
          <a:xfrm>
            <a:off x="5643570" y="1500174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smtClean="0"/>
              <a:t>Unidades </a:t>
            </a:r>
            <a:endParaRPr lang="es-VE" dirty="0"/>
          </a:p>
        </p:txBody>
      </p:sp>
      <p:sp>
        <p:nvSpPr>
          <p:cNvPr id="7" name="6 CuadroTexto"/>
          <p:cNvSpPr txBox="1"/>
          <p:nvPr/>
        </p:nvSpPr>
        <p:spPr>
          <a:xfrm>
            <a:off x="5143504" y="1785926"/>
            <a:ext cx="3072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b="1" dirty="0" smtClean="0"/>
              <a:t>1 vatios= 1voltio</a:t>
            </a:r>
            <a:r>
              <a:rPr lang="es-VE" sz="2000" b="1" dirty="0" smtClean="0"/>
              <a:t>. </a:t>
            </a:r>
            <a:r>
              <a:rPr lang="es-VE" b="1" dirty="0" smtClean="0"/>
              <a:t>1 ampere</a:t>
            </a:r>
            <a:endParaRPr lang="es-VE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5857884" y="2285992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smtClean="0"/>
              <a:t>Ecuaciones </a:t>
            </a:r>
            <a:endParaRPr lang="es-VE" dirty="0"/>
          </a:p>
        </p:txBody>
      </p:sp>
      <p:grpSp>
        <p:nvGrpSpPr>
          <p:cNvPr id="16" name="15 Grupo"/>
          <p:cNvGrpSpPr/>
          <p:nvPr/>
        </p:nvGrpSpPr>
        <p:grpSpPr>
          <a:xfrm>
            <a:off x="5429256" y="2571744"/>
            <a:ext cx="2286016" cy="785818"/>
            <a:chOff x="5429256" y="2831789"/>
            <a:chExt cx="2551356" cy="870665"/>
          </a:xfrm>
        </p:grpSpPr>
        <p:sp>
          <p:nvSpPr>
            <p:cNvPr id="10" name="9 CuadroTexto"/>
            <p:cNvSpPr txBox="1"/>
            <p:nvPr/>
          </p:nvSpPr>
          <p:spPr>
            <a:xfrm>
              <a:off x="6786578" y="2831789"/>
              <a:ext cx="900257" cy="5161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VE" dirty="0" smtClean="0"/>
                <a:t>w </a:t>
              </a:r>
              <a:r>
                <a:rPr lang="es-VE" sz="1100" dirty="0" smtClean="0"/>
                <a:t>(</a:t>
              </a:r>
              <a:r>
                <a:rPr lang="es-VE" sz="1100" b="1" dirty="0" err="1" smtClean="0"/>
                <a:t>watt</a:t>
              </a:r>
              <a:r>
                <a:rPr lang="es-VE" sz="1100" dirty="0" smtClean="0"/>
                <a:t>)</a:t>
              </a:r>
              <a:endParaRPr lang="es-VE" dirty="0"/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5429256" y="2942182"/>
              <a:ext cx="1738253" cy="55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VE" dirty="0" smtClean="0"/>
                <a:t> </a:t>
              </a:r>
              <a:r>
                <a:rPr lang="es-VE" sz="2000" b="1" dirty="0" smtClean="0">
                  <a:latin typeface="Arial Rounded MT Bold" pitchFamily="34" charset="0"/>
                </a:rPr>
                <a:t>P</a:t>
              </a:r>
              <a:r>
                <a:rPr lang="es-VE" sz="2000" b="1" dirty="0" smtClean="0">
                  <a:latin typeface="Brush Script MT" pitchFamily="66" charset="0"/>
                </a:rPr>
                <a:t> </a:t>
              </a:r>
              <a:r>
                <a:rPr lang="es-VE" sz="1050" b="1" dirty="0" smtClean="0">
                  <a:latin typeface="Arial Rounded MT Bold" pitchFamily="34" charset="0"/>
                </a:rPr>
                <a:t>(vatios)</a:t>
              </a:r>
              <a:r>
                <a:rPr lang="es-VE" sz="2000" b="1" dirty="0" smtClean="0">
                  <a:latin typeface="Brush Script MT" pitchFamily="66" charset="0"/>
                </a:rPr>
                <a:t> </a:t>
              </a:r>
              <a:r>
                <a:rPr lang="es-VE" sz="1100" b="1" dirty="0" smtClean="0"/>
                <a:t>=</a:t>
              </a:r>
              <a:endParaRPr lang="es-VE" sz="1100" b="1" dirty="0"/>
            </a:p>
          </p:txBody>
        </p:sp>
        <p:cxnSp>
          <p:nvCxnSpPr>
            <p:cNvPr id="13" name="12 Conector recto"/>
            <p:cNvCxnSpPr/>
            <p:nvPr/>
          </p:nvCxnSpPr>
          <p:spPr>
            <a:xfrm>
              <a:off x="6786578" y="3286123"/>
              <a:ext cx="1194034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13 CuadroTexto"/>
            <p:cNvSpPr txBox="1"/>
            <p:nvPr/>
          </p:nvSpPr>
          <p:spPr>
            <a:xfrm>
              <a:off x="6929454" y="3143249"/>
              <a:ext cx="506663" cy="5592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VE" sz="2000" dirty="0" smtClean="0"/>
                <a:t>t</a:t>
              </a:r>
              <a:r>
                <a:rPr lang="es-VE" sz="1400" dirty="0" smtClean="0"/>
                <a:t>(s)</a:t>
              </a:r>
              <a:endParaRPr lang="es-VE" sz="1400" dirty="0"/>
            </a:p>
          </p:txBody>
        </p:sp>
      </p:grpSp>
      <p:sp>
        <p:nvSpPr>
          <p:cNvPr id="17" name="16 Rectángulo"/>
          <p:cNvSpPr/>
          <p:nvPr/>
        </p:nvSpPr>
        <p:spPr>
          <a:xfrm>
            <a:off x="5286380" y="3528956"/>
            <a:ext cx="2786082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VE" sz="2000" b="1" dirty="0" smtClean="0">
                <a:latin typeface="Arial Rounded MT Bold" pitchFamily="34" charset="0"/>
              </a:rPr>
              <a:t>P</a:t>
            </a:r>
            <a:r>
              <a:rPr lang="es-VE" sz="2000" b="1" dirty="0" smtClean="0">
                <a:latin typeface="Brush Script MT" pitchFamily="66" charset="0"/>
              </a:rPr>
              <a:t> </a:t>
            </a:r>
            <a:r>
              <a:rPr lang="es-VE" sz="1050" b="1" dirty="0" smtClean="0">
                <a:latin typeface="Arial Rounded MT Bold" pitchFamily="34" charset="0"/>
              </a:rPr>
              <a:t>(vatios)</a:t>
            </a:r>
            <a:r>
              <a:rPr lang="es-VE" sz="2000" b="1" dirty="0" smtClean="0">
                <a:latin typeface="Brush Script MT" pitchFamily="66" charset="0"/>
              </a:rPr>
              <a:t> </a:t>
            </a:r>
            <a:r>
              <a:rPr lang="es-VE" sz="1100" b="1" dirty="0" smtClean="0"/>
              <a:t>=  </a:t>
            </a:r>
            <a:r>
              <a:rPr lang="es-VE" sz="1400" b="1" dirty="0" smtClean="0"/>
              <a:t>I</a:t>
            </a:r>
            <a:r>
              <a:rPr lang="es-VE" sz="1400" dirty="0" smtClean="0"/>
              <a:t> (ampere)</a:t>
            </a:r>
            <a:r>
              <a:rPr lang="es-VE" sz="1400" b="1" dirty="0" smtClean="0"/>
              <a:t>. V</a:t>
            </a:r>
            <a:r>
              <a:rPr lang="es-VE" sz="1400" dirty="0" smtClean="0"/>
              <a:t> (voltios)</a:t>
            </a:r>
            <a:endParaRPr lang="es-VE" sz="1400" b="1" dirty="0"/>
          </a:p>
        </p:txBody>
      </p:sp>
      <p:sp>
        <p:nvSpPr>
          <p:cNvPr id="18" name="17 Rectángulo"/>
          <p:cNvSpPr/>
          <p:nvPr/>
        </p:nvSpPr>
        <p:spPr>
          <a:xfrm>
            <a:off x="5286380" y="4467533"/>
            <a:ext cx="3357586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VE" sz="2000" b="1" dirty="0" smtClean="0">
                <a:latin typeface="Arial Rounded MT Bold" pitchFamily="34" charset="0"/>
              </a:rPr>
              <a:t>P</a:t>
            </a:r>
            <a:r>
              <a:rPr lang="es-VE" sz="2000" b="1" dirty="0" smtClean="0">
                <a:latin typeface="Brush Script MT" pitchFamily="66" charset="0"/>
              </a:rPr>
              <a:t> </a:t>
            </a:r>
            <a:r>
              <a:rPr lang="es-VE" sz="1050" b="1" dirty="0" smtClean="0">
                <a:latin typeface="Arial Rounded MT Bold" pitchFamily="34" charset="0"/>
              </a:rPr>
              <a:t>(vatios)</a:t>
            </a:r>
            <a:r>
              <a:rPr lang="es-VE" sz="2000" b="1" dirty="0" smtClean="0">
                <a:latin typeface="Brush Script MT" pitchFamily="66" charset="0"/>
              </a:rPr>
              <a:t> </a:t>
            </a:r>
            <a:r>
              <a:rPr lang="es-VE" sz="1400" b="1" dirty="0" smtClean="0"/>
              <a:t>=  </a:t>
            </a:r>
            <a:r>
              <a:rPr lang="es-VE" b="1" dirty="0" smtClean="0"/>
              <a:t>I</a:t>
            </a:r>
            <a:r>
              <a:rPr lang="es-VE" b="1" baseline="30000" dirty="0" smtClean="0"/>
              <a:t>2</a:t>
            </a:r>
            <a:r>
              <a:rPr lang="es-VE" dirty="0" smtClean="0"/>
              <a:t> (ampere)</a:t>
            </a:r>
            <a:r>
              <a:rPr lang="es-VE" b="1" dirty="0" smtClean="0"/>
              <a:t>. </a:t>
            </a:r>
            <a:r>
              <a:rPr lang="es-VE" sz="2400" b="1" dirty="0" smtClean="0"/>
              <a:t>R </a:t>
            </a:r>
            <a:r>
              <a:rPr lang="es-VE" dirty="0" smtClean="0"/>
              <a:t>(ohm)</a:t>
            </a:r>
            <a:endParaRPr lang="es-VE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285852" y="2786058"/>
            <a:ext cx="141455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VE" sz="2000" dirty="0" smtClean="0"/>
              <a:t>Efecto Joule</a:t>
            </a:r>
            <a:endParaRPr lang="es-VE" sz="20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1000100" y="3203178"/>
            <a:ext cx="3071834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es-VE" dirty="0" smtClean="0"/>
              <a:t>Consiste en el proceso de transformación de energía eléctrica  en energía térmica en una resistencia atravesada por una corriente. </a:t>
            </a:r>
            <a:endParaRPr lang="es-VE" dirty="0"/>
          </a:p>
        </p:txBody>
      </p:sp>
      <p:sp>
        <p:nvSpPr>
          <p:cNvPr id="23" name="22 Rectángulo"/>
          <p:cNvSpPr/>
          <p:nvPr/>
        </p:nvSpPr>
        <p:spPr>
          <a:xfrm>
            <a:off x="1071538" y="4286256"/>
            <a:ext cx="3786214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VE" b="1" dirty="0" smtClean="0">
                <a:latin typeface="Arial Rounded MT Bold" pitchFamily="34" charset="0"/>
              </a:rPr>
              <a:t>Q</a:t>
            </a:r>
            <a:r>
              <a:rPr lang="es-VE" b="1" dirty="0" smtClean="0">
                <a:latin typeface="Brush Script MT" pitchFamily="66" charset="0"/>
              </a:rPr>
              <a:t> </a:t>
            </a:r>
            <a:r>
              <a:rPr lang="es-VE" sz="1000" b="1" dirty="0" smtClean="0">
                <a:latin typeface="Arial Rounded MT Bold" pitchFamily="34" charset="0"/>
              </a:rPr>
              <a:t>(calorías)</a:t>
            </a:r>
            <a:r>
              <a:rPr lang="es-VE" sz="1200" b="1" dirty="0" smtClean="0"/>
              <a:t>=  </a:t>
            </a:r>
            <a:r>
              <a:rPr lang="es-VE" sz="1400" b="1" dirty="0" smtClean="0"/>
              <a:t>0,24</a:t>
            </a:r>
            <a:r>
              <a:rPr lang="es-VE" sz="1200" b="1" dirty="0" smtClean="0"/>
              <a:t>.</a:t>
            </a:r>
            <a:r>
              <a:rPr lang="es-VE" sz="1600" b="1" dirty="0" smtClean="0"/>
              <a:t>I</a:t>
            </a:r>
            <a:r>
              <a:rPr lang="es-VE" sz="1600" b="1" baseline="30000" dirty="0" smtClean="0"/>
              <a:t>2</a:t>
            </a:r>
            <a:r>
              <a:rPr lang="es-VE" sz="1600" dirty="0" smtClean="0"/>
              <a:t> (ampere)</a:t>
            </a:r>
            <a:r>
              <a:rPr lang="es-VE" sz="1600" b="1" dirty="0" smtClean="0"/>
              <a:t>. </a:t>
            </a:r>
            <a:r>
              <a:rPr lang="es-VE" sz="2000" b="1" dirty="0" smtClean="0"/>
              <a:t>Rt </a:t>
            </a:r>
            <a:r>
              <a:rPr lang="es-VE" sz="1600" dirty="0" smtClean="0"/>
              <a:t>(ohm)</a:t>
            </a:r>
            <a:endParaRPr lang="es-VE" sz="1600" dirty="0"/>
          </a:p>
        </p:txBody>
      </p:sp>
      <p:sp>
        <p:nvSpPr>
          <p:cNvPr id="24" name="23 Rectángulo"/>
          <p:cNvSpPr/>
          <p:nvPr/>
        </p:nvSpPr>
        <p:spPr>
          <a:xfrm>
            <a:off x="1071538" y="4743402"/>
            <a:ext cx="3786214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VE" b="1" dirty="0" smtClean="0">
                <a:latin typeface="Arial Rounded MT Bold" pitchFamily="34" charset="0"/>
              </a:rPr>
              <a:t>Q</a:t>
            </a:r>
            <a:r>
              <a:rPr lang="es-VE" b="1" dirty="0" smtClean="0">
                <a:latin typeface="Brush Script MT" pitchFamily="66" charset="0"/>
              </a:rPr>
              <a:t> </a:t>
            </a:r>
            <a:r>
              <a:rPr lang="es-VE" sz="1000" b="1" dirty="0" smtClean="0">
                <a:latin typeface="Arial Rounded MT Bold" pitchFamily="34" charset="0"/>
              </a:rPr>
              <a:t>(Joule)</a:t>
            </a:r>
            <a:r>
              <a:rPr lang="es-VE" sz="1200" b="1" dirty="0" smtClean="0"/>
              <a:t>=  </a:t>
            </a:r>
            <a:r>
              <a:rPr lang="es-VE" sz="1600" b="1" dirty="0" smtClean="0"/>
              <a:t>I</a:t>
            </a:r>
            <a:r>
              <a:rPr lang="es-VE" sz="1600" b="1" baseline="30000" dirty="0" smtClean="0"/>
              <a:t>2</a:t>
            </a:r>
            <a:r>
              <a:rPr lang="es-VE" sz="1600" dirty="0" smtClean="0"/>
              <a:t> (ampere)</a:t>
            </a:r>
            <a:r>
              <a:rPr lang="es-VE" sz="1600" b="1" dirty="0" smtClean="0"/>
              <a:t>. </a:t>
            </a:r>
            <a:r>
              <a:rPr lang="es-VE" sz="2000" b="1" dirty="0" smtClean="0"/>
              <a:t>Rt </a:t>
            </a:r>
            <a:r>
              <a:rPr lang="es-VE" sz="1600" dirty="0" smtClean="0"/>
              <a:t>(ohm)</a:t>
            </a:r>
            <a:endParaRPr lang="es-VE" sz="16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5286388"/>
            <a:ext cx="2081208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" descr="http://usuarios.lycos.es/pefeco/leyohm/Ohm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5072074"/>
            <a:ext cx="2928958" cy="17144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7" grpId="0" animBg="1"/>
      <p:bldP spid="18" grpId="0" animBg="1"/>
      <p:bldP spid="20" grpId="0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users.servicios.retecal.es/ismagar/circuito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4193791" y="1638678"/>
            <a:ext cx="4017174" cy="1739903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VE" sz="3600" b="1" dirty="0" smtClean="0"/>
              <a:t>1.7 CIRCUITOS ELECTRICOS, LEY DE KIRCHHOFF.</a:t>
            </a:r>
            <a:br>
              <a:rPr lang="es-VE" sz="3600" b="1" dirty="0" smtClean="0"/>
            </a:br>
            <a:endParaRPr lang="es-VE" sz="3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000100" y="2643182"/>
            <a:ext cx="4466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smtClean="0"/>
              <a:t>ELEMENTO DE UN CIRCUITO ELECTRICO.</a:t>
            </a:r>
            <a:endParaRPr lang="es-VE" dirty="0"/>
          </a:p>
        </p:txBody>
      </p:sp>
      <p:sp>
        <p:nvSpPr>
          <p:cNvPr id="5" name="4 CuadroTexto"/>
          <p:cNvSpPr txBox="1"/>
          <p:nvPr/>
        </p:nvSpPr>
        <p:spPr>
          <a:xfrm>
            <a:off x="1142976" y="1428736"/>
            <a:ext cx="151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smtClean="0"/>
              <a:t>DEFINICION:</a:t>
            </a:r>
            <a:endParaRPr lang="es-VE" dirty="0"/>
          </a:p>
        </p:txBody>
      </p:sp>
      <p:sp>
        <p:nvSpPr>
          <p:cNvPr id="6" name="5 CuadroTexto"/>
          <p:cNvSpPr txBox="1"/>
          <p:nvPr/>
        </p:nvSpPr>
        <p:spPr>
          <a:xfrm>
            <a:off x="1000100" y="1785926"/>
            <a:ext cx="3643338" cy="868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es-VE" dirty="0" smtClean="0"/>
              <a:t>Es el conjunto de elementos indispensables para establecer y mantener una corriente eléctrica con su correspondiente utilización.</a:t>
            </a:r>
            <a:endParaRPr lang="es-VE" dirty="0"/>
          </a:p>
        </p:txBody>
      </p:sp>
      <p:pic>
        <p:nvPicPr>
          <p:cNvPr id="24578" name="Picture 2" descr="http://www.catedu.es/pizarra_digital/IMG/jpg/circuit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1142984"/>
            <a:ext cx="2019300" cy="2476500"/>
          </a:xfrm>
          <a:prstGeom prst="rect">
            <a:avLst/>
          </a:prstGeom>
          <a:noFill/>
        </p:spPr>
      </p:pic>
      <p:pic>
        <p:nvPicPr>
          <p:cNvPr id="24582" name="Picture 6" descr="http://images.encarta.msn.com/xrefmedia/eencmed/targets/illus/ilt/T287545A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3504" y="4214818"/>
            <a:ext cx="4000496" cy="2643182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1142976" y="3000372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Consta de: el </a:t>
            </a:r>
            <a:r>
              <a:rPr lang="es-VE" b="1" dirty="0" smtClean="0"/>
              <a:t>G</a:t>
            </a:r>
            <a:r>
              <a:rPr lang="es-VE" dirty="0" smtClean="0"/>
              <a:t>enerador, los </a:t>
            </a:r>
            <a:r>
              <a:rPr lang="es-VE" b="1" dirty="0" smtClean="0"/>
              <a:t>R</a:t>
            </a:r>
            <a:r>
              <a:rPr lang="es-VE" dirty="0" smtClean="0"/>
              <a:t>eceptores, los </a:t>
            </a:r>
            <a:r>
              <a:rPr lang="es-VE" b="1" dirty="0" smtClean="0"/>
              <a:t>C</a:t>
            </a:r>
            <a:r>
              <a:rPr lang="es-VE" dirty="0" smtClean="0"/>
              <a:t>onductores y Elementos de maniobra.</a:t>
            </a:r>
            <a:endParaRPr lang="es-VE" dirty="0"/>
          </a:p>
        </p:txBody>
      </p:sp>
      <p:pic>
        <p:nvPicPr>
          <p:cNvPr id="2049" name="Picture 1" descr="http://www.librosvivos.net/smtc/img/sp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525" cy="142875"/>
          </a:xfrm>
          <a:prstGeom prst="rect">
            <a:avLst/>
          </a:prstGeom>
          <a:noFill/>
        </p:spPr>
      </p:pic>
      <p:pic>
        <p:nvPicPr>
          <p:cNvPr id="2050" name="Picture 2" descr="http://www.librosvivos.net/smtc/img/sp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123825" cy="9525"/>
          </a:xfrm>
          <a:prstGeom prst="rect">
            <a:avLst/>
          </a:prstGeom>
          <a:noFill/>
        </p:spPr>
      </p:pic>
      <p:pic>
        <p:nvPicPr>
          <p:cNvPr id="2051" name="Picture 3" descr="http://www.librosvivos.net/smtc/img/sp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4572000" cy="9525"/>
          </a:xfrm>
          <a:prstGeom prst="rect">
            <a:avLst/>
          </a:prstGeom>
          <a:noFill/>
        </p:spPr>
      </p:pic>
      <p:pic>
        <p:nvPicPr>
          <p:cNvPr id="2052" name="Picture 4" descr="http://www.librosvivos.net/smtc/img/tt_flecha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123825" cy="123825"/>
          </a:xfrm>
          <a:prstGeom prst="rect">
            <a:avLst/>
          </a:prstGeom>
          <a:noFill/>
        </p:spPr>
      </p:pic>
      <p:pic>
        <p:nvPicPr>
          <p:cNvPr id="2053" name="Picture 5" descr="http://www.librosvivos.net/smtc/img/sp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38100" cy="9525"/>
          </a:xfrm>
          <a:prstGeom prst="rect">
            <a:avLst/>
          </a:prstGeom>
          <a:noFill/>
        </p:spPr>
      </p:pic>
      <p:pic>
        <p:nvPicPr>
          <p:cNvPr id="2054" name="Picture 6" descr="http://www.librosvivos.net/smtc/img/Resumen1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42976" y="4143380"/>
            <a:ext cx="3968741" cy="2571744"/>
          </a:xfrm>
          <a:prstGeom prst="rect">
            <a:avLst/>
          </a:prstGeom>
          <a:noFill/>
        </p:spPr>
      </p:pic>
      <p:pic>
        <p:nvPicPr>
          <p:cNvPr id="2058" name="Picture 10" descr="ANTERIO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590550" cy="114300"/>
          </a:xfrm>
          <a:prstGeom prst="rect">
            <a:avLst/>
          </a:prstGeom>
          <a:noFill/>
        </p:spPr>
      </p:pic>
      <p:pic>
        <p:nvPicPr>
          <p:cNvPr id="2059" name="Picture 11" descr="SIGUIENT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657225" cy="114300"/>
          </a:xfrm>
          <a:prstGeom prst="rect">
            <a:avLst/>
          </a:prstGeom>
          <a:noFill/>
        </p:spPr>
      </p:pic>
    </p:spTree>
    <p:controls>
      <p:control spid="2055" name="DefaultOcx" r:id="rId2" imgW="914400" imgH="228600"/>
      <p:control spid="2056" name="HTMLHidden1" r:id="rId3" imgW="914400" imgH="228600"/>
      <p:control spid="2057" name="HTMLHidden2" r:id="rId4" imgW="914400" imgH="228600"/>
    </p:controls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VE" sz="3600" b="1" dirty="0" smtClean="0"/>
              <a:t>1.7 CIRCUITOS ELECTRICOS</a:t>
            </a:r>
            <a:endParaRPr lang="es-VE" sz="3600" dirty="0"/>
          </a:p>
        </p:txBody>
      </p:sp>
      <p:grpSp>
        <p:nvGrpSpPr>
          <p:cNvPr id="34" name="33 Grupo"/>
          <p:cNvGrpSpPr/>
          <p:nvPr/>
        </p:nvGrpSpPr>
        <p:grpSpPr>
          <a:xfrm>
            <a:off x="6275596" y="4000504"/>
            <a:ext cx="2654122" cy="1310168"/>
            <a:chOff x="1571604" y="3345420"/>
            <a:chExt cx="2654122" cy="1310168"/>
          </a:xfrm>
        </p:grpSpPr>
        <p:sp>
          <p:nvSpPr>
            <p:cNvPr id="7" name="6 CuadroTexto"/>
            <p:cNvSpPr txBox="1"/>
            <p:nvPr/>
          </p:nvSpPr>
          <p:spPr>
            <a:xfrm>
              <a:off x="1571604" y="3345420"/>
              <a:ext cx="1614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VE" dirty="0" smtClean="0"/>
                <a:t>I = I</a:t>
              </a:r>
              <a:r>
                <a:rPr lang="es-VE" baseline="-25000" dirty="0" smtClean="0"/>
                <a:t>1</a:t>
              </a:r>
              <a:r>
                <a:rPr lang="es-VE" dirty="0" smtClean="0"/>
                <a:t>+ I</a:t>
              </a:r>
              <a:r>
                <a:rPr lang="es-VE" baseline="-25000" dirty="0" smtClean="0"/>
                <a:t>2</a:t>
              </a:r>
              <a:r>
                <a:rPr lang="es-VE" dirty="0" smtClean="0"/>
                <a:t>+In…..</a:t>
              </a:r>
              <a:endParaRPr lang="es-VE" baseline="-25000" dirty="0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1571604" y="3643314"/>
              <a:ext cx="18723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VE" dirty="0" smtClean="0"/>
                <a:t>V = V</a:t>
              </a:r>
              <a:r>
                <a:rPr lang="es-VE" baseline="-25000" dirty="0" smtClean="0"/>
                <a:t>1</a:t>
              </a:r>
              <a:r>
                <a:rPr lang="es-VE" dirty="0" smtClean="0"/>
                <a:t>= V</a:t>
              </a:r>
              <a:r>
                <a:rPr lang="es-VE" baseline="-25000" dirty="0" smtClean="0"/>
                <a:t>2</a:t>
              </a:r>
              <a:r>
                <a:rPr lang="es-VE" dirty="0" smtClean="0"/>
                <a:t>=</a:t>
              </a:r>
              <a:r>
                <a:rPr lang="es-VE" dirty="0" err="1" smtClean="0"/>
                <a:t>Vn</a:t>
              </a:r>
              <a:r>
                <a:rPr lang="es-VE" dirty="0" smtClean="0"/>
                <a:t>…..</a:t>
              </a:r>
              <a:endParaRPr lang="es-VE" baseline="-25000" dirty="0"/>
            </a:p>
          </p:txBody>
        </p:sp>
        <p:grpSp>
          <p:nvGrpSpPr>
            <p:cNvPr id="14" name="13 Grupo"/>
            <p:cNvGrpSpPr/>
            <p:nvPr/>
          </p:nvGrpSpPr>
          <p:grpSpPr>
            <a:xfrm>
              <a:off x="3786182" y="3929066"/>
              <a:ext cx="439544" cy="726522"/>
              <a:chOff x="5885440" y="2500306"/>
              <a:chExt cx="439544" cy="726522"/>
            </a:xfrm>
          </p:grpSpPr>
          <p:sp>
            <p:nvSpPr>
              <p:cNvPr id="10" name="9 CuadroTexto"/>
              <p:cNvSpPr txBox="1"/>
              <p:nvPr/>
            </p:nvSpPr>
            <p:spPr>
              <a:xfrm>
                <a:off x="5929322" y="2500306"/>
                <a:ext cx="45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VE" dirty="0" smtClean="0"/>
                  <a:t>1</a:t>
                </a:r>
                <a:endParaRPr lang="es-VE" dirty="0"/>
              </a:p>
            </p:txBody>
          </p:sp>
          <p:cxnSp>
            <p:nvCxnSpPr>
              <p:cNvPr id="12" name="11 Conector recto"/>
              <p:cNvCxnSpPr>
                <a:stCxn id="10" idx="2"/>
              </p:cNvCxnSpPr>
              <p:nvPr/>
            </p:nvCxnSpPr>
            <p:spPr>
              <a:xfrm rot="5400000" flipH="1" flipV="1">
                <a:off x="6077557" y="2732121"/>
                <a:ext cx="12142" cy="26289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12 CuadroTexto"/>
              <p:cNvSpPr txBox="1"/>
              <p:nvPr/>
            </p:nvSpPr>
            <p:spPr>
              <a:xfrm>
                <a:off x="5885440" y="2857496"/>
                <a:ext cx="4395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VE" dirty="0" smtClean="0"/>
                  <a:t>Rn</a:t>
                </a:r>
                <a:endParaRPr lang="es-VE" dirty="0"/>
              </a:p>
            </p:txBody>
          </p:sp>
        </p:grpSp>
        <p:grpSp>
          <p:nvGrpSpPr>
            <p:cNvPr id="15" name="14 Grupo"/>
            <p:cNvGrpSpPr/>
            <p:nvPr/>
          </p:nvGrpSpPr>
          <p:grpSpPr>
            <a:xfrm>
              <a:off x="1599160" y="3916924"/>
              <a:ext cx="401072" cy="726522"/>
              <a:chOff x="5885440" y="2500306"/>
              <a:chExt cx="401072" cy="726522"/>
            </a:xfrm>
          </p:grpSpPr>
          <p:sp>
            <p:nvSpPr>
              <p:cNvPr id="16" name="15 CuadroTexto"/>
              <p:cNvSpPr txBox="1"/>
              <p:nvPr/>
            </p:nvSpPr>
            <p:spPr>
              <a:xfrm>
                <a:off x="5929322" y="2500306"/>
                <a:ext cx="45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VE" dirty="0" smtClean="0"/>
                  <a:t>1</a:t>
                </a:r>
                <a:endParaRPr lang="es-VE" dirty="0"/>
              </a:p>
            </p:txBody>
          </p:sp>
          <p:cxnSp>
            <p:nvCxnSpPr>
              <p:cNvPr id="17" name="16 Conector recto"/>
              <p:cNvCxnSpPr>
                <a:stCxn id="16" idx="2"/>
              </p:cNvCxnSpPr>
              <p:nvPr/>
            </p:nvCxnSpPr>
            <p:spPr>
              <a:xfrm rot="5400000" flipH="1" flipV="1">
                <a:off x="6077557" y="2732121"/>
                <a:ext cx="12142" cy="26289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17 CuadroTexto"/>
              <p:cNvSpPr txBox="1"/>
              <p:nvPr/>
            </p:nvSpPr>
            <p:spPr>
              <a:xfrm>
                <a:off x="5885440" y="2857496"/>
                <a:ext cx="4010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VE" dirty="0" smtClean="0"/>
                  <a:t>Rt</a:t>
                </a:r>
                <a:endParaRPr lang="es-VE" dirty="0"/>
              </a:p>
            </p:txBody>
          </p:sp>
        </p:grpSp>
        <p:grpSp>
          <p:nvGrpSpPr>
            <p:cNvPr id="19" name="18 Grupo"/>
            <p:cNvGrpSpPr/>
            <p:nvPr/>
          </p:nvGrpSpPr>
          <p:grpSpPr>
            <a:xfrm>
              <a:off x="2285984" y="3929066"/>
              <a:ext cx="401072" cy="726522"/>
              <a:chOff x="5885440" y="2500306"/>
              <a:chExt cx="401072" cy="726522"/>
            </a:xfrm>
          </p:grpSpPr>
          <p:sp>
            <p:nvSpPr>
              <p:cNvPr id="20" name="19 CuadroTexto"/>
              <p:cNvSpPr txBox="1"/>
              <p:nvPr/>
            </p:nvSpPr>
            <p:spPr>
              <a:xfrm>
                <a:off x="5929322" y="2500306"/>
                <a:ext cx="45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VE" dirty="0" smtClean="0"/>
                  <a:t>1</a:t>
                </a:r>
                <a:endParaRPr lang="es-VE" dirty="0"/>
              </a:p>
            </p:txBody>
          </p:sp>
          <p:cxnSp>
            <p:nvCxnSpPr>
              <p:cNvPr id="21" name="20 Conector recto"/>
              <p:cNvCxnSpPr>
                <a:stCxn id="20" idx="2"/>
              </p:cNvCxnSpPr>
              <p:nvPr/>
            </p:nvCxnSpPr>
            <p:spPr>
              <a:xfrm rot="5400000" flipH="1" flipV="1">
                <a:off x="6077557" y="2732121"/>
                <a:ext cx="12142" cy="26289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21 CuadroTexto"/>
              <p:cNvSpPr txBox="1"/>
              <p:nvPr/>
            </p:nvSpPr>
            <p:spPr>
              <a:xfrm>
                <a:off x="5885440" y="2857496"/>
                <a:ext cx="4010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VE" dirty="0" smtClean="0"/>
                  <a:t>R</a:t>
                </a:r>
                <a:r>
                  <a:rPr lang="es-VE" baseline="-25000" dirty="0" smtClean="0"/>
                  <a:t>1</a:t>
                </a:r>
                <a:endParaRPr lang="es-VE" baseline="-25000" dirty="0"/>
              </a:p>
            </p:txBody>
          </p:sp>
        </p:grpSp>
        <p:grpSp>
          <p:nvGrpSpPr>
            <p:cNvPr id="23" name="22 Grupo"/>
            <p:cNvGrpSpPr/>
            <p:nvPr/>
          </p:nvGrpSpPr>
          <p:grpSpPr>
            <a:xfrm>
              <a:off x="3071802" y="3929066"/>
              <a:ext cx="401072" cy="726522"/>
              <a:chOff x="5885440" y="2500306"/>
              <a:chExt cx="401072" cy="726522"/>
            </a:xfrm>
          </p:grpSpPr>
          <p:sp>
            <p:nvSpPr>
              <p:cNvPr id="24" name="23 CuadroTexto"/>
              <p:cNvSpPr txBox="1"/>
              <p:nvPr/>
            </p:nvSpPr>
            <p:spPr>
              <a:xfrm>
                <a:off x="5929322" y="2500306"/>
                <a:ext cx="45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VE" dirty="0" smtClean="0"/>
                  <a:t>1</a:t>
                </a:r>
                <a:endParaRPr lang="es-VE" dirty="0"/>
              </a:p>
            </p:txBody>
          </p:sp>
          <p:cxnSp>
            <p:nvCxnSpPr>
              <p:cNvPr id="25" name="24 Conector recto"/>
              <p:cNvCxnSpPr>
                <a:stCxn id="24" idx="2"/>
              </p:cNvCxnSpPr>
              <p:nvPr/>
            </p:nvCxnSpPr>
            <p:spPr>
              <a:xfrm rot="5400000" flipH="1" flipV="1">
                <a:off x="6077557" y="2732121"/>
                <a:ext cx="12142" cy="26289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25 CuadroTexto"/>
              <p:cNvSpPr txBox="1"/>
              <p:nvPr/>
            </p:nvSpPr>
            <p:spPr>
              <a:xfrm>
                <a:off x="5885440" y="2857496"/>
                <a:ext cx="4010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VE" dirty="0" smtClean="0"/>
                  <a:t>R</a:t>
                </a:r>
                <a:r>
                  <a:rPr lang="es-VE" baseline="-25000" dirty="0" smtClean="0"/>
                  <a:t>2</a:t>
                </a:r>
                <a:endParaRPr lang="es-VE" baseline="-25000" dirty="0"/>
              </a:p>
            </p:txBody>
          </p:sp>
        </p:grpSp>
        <p:sp>
          <p:nvSpPr>
            <p:cNvPr id="27" name="26 CuadroTexto"/>
            <p:cNvSpPr txBox="1"/>
            <p:nvPr/>
          </p:nvSpPr>
          <p:spPr>
            <a:xfrm>
              <a:off x="2038104" y="413123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VE" b="1" dirty="0" smtClean="0"/>
                <a:t>=</a:t>
              </a:r>
              <a:endParaRPr lang="es-VE" b="1" dirty="0"/>
            </a:p>
          </p:txBody>
        </p:sp>
        <p:sp>
          <p:nvSpPr>
            <p:cNvPr id="28" name="27 CuadroTexto"/>
            <p:cNvSpPr txBox="1"/>
            <p:nvPr/>
          </p:nvSpPr>
          <p:spPr>
            <a:xfrm>
              <a:off x="2714612" y="413123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VE" b="1" dirty="0" smtClean="0"/>
                <a:t>+</a:t>
              </a:r>
              <a:endParaRPr lang="es-VE" b="1" dirty="0"/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3500430" y="414338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VE" b="1" dirty="0" smtClean="0"/>
                <a:t>+</a:t>
              </a:r>
              <a:endParaRPr lang="es-VE" b="1" dirty="0"/>
            </a:p>
          </p:txBody>
        </p:sp>
      </p:grpSp>
      <p:grpSp>
        <p:nvGrpSpPr>
          <p:cNvPr id="35" name="34 Grupo"/>
          <p:cNvGrpSpPr/>
          <p:nvPr/>
        </p:nvGrpSpPr>
        <p:grpSpPr>
          <a:xfrm>
            <a:off x="6330300" y="2143116"/>
            <a:ext cx="1956476" cy="1214446"/>
            <a:chOff x="4914271" y="3643314"/>
            <a:chExt cx="1956476" cy="1214446"/>
          </a:xfrm>
        </p:grpSpPr>
        <p:sp>
          <p:nvSpPr>
            <p:cNvPr id="31" name="30 CuadroTexto"/>
            <p:cNvSpPr txBox="1"/>
            <p:nvPr/>
          </p:nvSpPr>
          <p:spPr>
            <a:xfrm>
              <a:off x="4914271" y="3643314"/>
              <a:ext cx="1614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VE" dirty="0" smtClean="0"/>
                <a:t>I = I</a:t>
              </a:r>
              <a:r>
                <a:rPr lang="es-VE" baseline="-25000" dirty="0" smtClean="0"/>
                <a:t>1</a:t>
              </a:r>
              <a:r>
                <a:rPr lang="es-VE" dirty="0" smtClean="0"/>
                <a:t>= I</a:t>
              </a:r>
              <a:r>
                <a:rPr lang="es-VE" baseline="-25000" dirty="0" smtClean="0"/>
                <a:t>2</a:t>
              </a:r>
              <a:r>
                <a:rPr lang="es-VE" dirty="0" smtClean="0"/>
                <a:t>=In…..</a:t>
              </a:r>
              <a:endParaRPr lang="es-VE" baseline="-25000" dirty="0"/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4957719" y="4059800"/>
              <a:ext cx="18723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VE" dirty="0" smtClean="0"/>
                <a:t>V = V</a:t>
              </a:r>
              <a:r>
                <a:rPr lang="es-VE" baseline="-25000" dirty="0" smtClean="0"/>
                <a:t>1</a:t>
              </a:r>
              <a:r>
                <a:rPr lang="es-VE" dirty="0" smtClean="0"/>
                <a:t>+ V</a:t>
              </a:r>
              <a:r>
                <a:rPr lang="es-VE" baseline="-25000" dirty="0" smtClean="0"/>
                <a:t>2</a:t>
              </a:r>
              <a:r>
                <a:rPr lang="es-VE" dirty="0" smtClean="0"/>
                <a:t>+Vn…..</a:t>
              </a:r>
              <a:endParaRPr lang="es-VE" baseline="-25000" dirty="0"/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4929190" y="4488428"/>
              <a:ext cx="1941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VE" dirty="0" smtClean="0"/>
                <a:t>R = R</a:t>
              </a:r>
              <a:r>
                <a:rPr lang="es-VE" baseline="-25000" dirty="0" smtClean="0"/>
                <a:t>1</a:t>
              </a:r>
              <a:r>
                <a:rPr lang="es-VE" dirty="0" smtClean="0"/>
                <a:t>+ R</a:t>
              </a:r>
              <a:r>
                <a:rPr lang="es-VE" baseline="-25000" dirty="0" smtClean="0"/>
                <a:t>2</a:t>
              </a:r>
              <a:r>
                <a:rPr lang="es-VE" dirty="0" smtClean="0"/>
                <a:t>+Rn…..</a:t>
              </a:r>
              <a:endParaRPr lang="es-VE" baseline="-25000" dirty="0"/>
            </a:p>
          </p:txBody>
        </p:sp>
      </p:grpSp>
      <p:pic>
        <p:nvPicPr>
          <p:cNvPr id="1026" name="Picture 2" descr="http://www.librosvivos.net/smtc/img/resume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57364"/>
            <a:ext cx="5000660" cy="3786214"/>
          </a:xfrm>
          <a:prstGeom prst="rect">
            <a:avLst/>
          </a:prstGeom>
          <a:noFill/>
        </p:spPr>
      </p:pic>
      <p:sp>
        <p:nvSpPr>
          <p:cNvPr id="36" name="35 CuadroTexto"/>
          <p:cNvSpPr txBox="1"/>
          <p:nvPr/>
        </p:nvSpPr>
        <p:spPr>
          <a:xfrm>
            <a:off x="6429388" y="1571612"/>
            <a:ext cx="18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b="1" u="sng" dirty="0" smtClean="0"/>
              <a:t>ECUACIONES:</a:t>
            </a:r>
            <a:endParaRPr lang="es-VE" b="1" u="sng" dirty="0"/>
          </a:p>
        </p:txBody>
      </p:sp>
      <p:sp>
        <p:nvSpPr>
          <p:cNvPr id="37" name="36 CuadroTexto"/>
          <p:cNvSpPr txBox="1"/>
          <p:nvPr/>
        </p:nvSpPr>
        <p:spPr>
          <a:xfrm>
            <a:off x="6429388" y="3488296"/>
            <a:ext cx="18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b="1" u="sng" dirty="0" smtClean="0"/>
              <a:t>ECUACIONES:</a:t>
            </a:r>
            <a:endParaRPr lang="es-VE" b="1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-71462"/>
            <a:ext cx="7498080" cy="1143000"/>
          </a:xfrm>
        </p:spPr>
        <p:txBody>
          <a:bodyPr/>
          <a:lstStyle/>
          <a:p>
            <a:r>
              <a:rPr lang="es-VE" sz="4400" b="1" dirty="0" smtClean="0"/>
              <a:t>LEY DE KIRCHHOFF.</a:t>
            </a:r>
            <a:endParaRPr lang="es-VE" dirty="0"/>
          </a:p>
        </p:txBody>
      </p:sp>
      <p:sp>
        <p:nvSpPr>
          <p:cNvPr id="5" name="4 Rectángulo"/>
          <p:cNvSpPr/>
          <p:nvPr/>
        </p:nvSpPr>
        <p:spPr>
          <a:xfrm>
            <a:off x="1142976" y="928670"/>
            <a:ext cx="64294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1600" i="1" dirty="0" smtClean="0"/>
              <a:t>Las leyes (o Lemas) de Kirchhoff fueron formuladas por Gustav Robert Kirchhoff en 1845, mientras aún era estudiante, estas son la Ley de los nodos o ley de corrientes y la Ley de las "mallas" o ley de tensiones. Son muy utilizadas en ingeniería eléctrica para obtener los valores de intensidad de corriente y potencial en cada punto de un circuito eléctrico. Surgen de la aplicación de la ley de conservación de la energía.</a:t>
            </a:r>
            <a:endParaRPr lang="es-VE" sz="1600" i="1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071942"/>
            <a:ext cx="292895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1000100" y="2500306"/>
            <a:ext cx="385765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VE" sz="1200" b="1" dirty="0" smtClean="0"/>
              <a:t>1ª Ley de Kirchhoff o ley de mallas</a:t>
            </a:r>
          </a:p>
          <a:p>
            <a:pPr algn="just"/>
            <a:r>
              <a:rPr lang="es-VE" sz="1200" dirty="0" smtClean="0"/>
              <a:t>A lo largo de una malla, la suma de fuerzas electromotrices es igual a la suma de las </a:t>
            </a:r>
          </a:p>
          <a:p>
            <a:pPr algn="just"/>
            <a:r>
              <a:rPr lang="es-VE" sz="1200" dirty="0" smtClean="0"/>
              <a:t>diferencias de potencial producidas en las resistencias. </a:t>
            </a:r>
          </a:p>
          <a:p>
            <a:pPr algn="just"/>
            <a:r>
              <a:rPr lang="es-VE" sz="1200" dirty="0" smtClean="0"/>
              <a:t>Obsérvese que esta ley no es sino la ley de Ohm generalizada.</a:t>
            </a:r>
          </a:p>
          <a:p>
            <a:pPr algn="just"/>
            <a:r>
              <a:rPr lang="el-GR" b="1" dirty="0" smtClean="0"/>
              <a:t>Σ V = Σ (I. R)</a:t>
            </a:r>
          </a:p>
          <a:p>
            <a:pPr algn="just"/>
            <a:endParaRPr lang="es-VE" sz="1200" dirty="0"/>
          </a:p>
        </p:txBody>
      </p:sp>
      <p:sp>
        <p:nvSpPr>
          <p:cNvPr id="8" name="7 CuadroTexto"/>
          <p:cNvSpPr txBox="1"/>
          <p:nvPr/>
        </p:nvSpPr>
        <p:spPr>
          <a:xfrm>
            <a:off x="5643570" y="2357430"/>
            <a:ext cx="27146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200" b="1" dirty="0" smtClean="0"/>
              <a:t>2ª Ley de Kirchhoff o ley de nudos</a:t>
            </a:r>
          </a:p>
          <a:p>
            <a:r>
              <a:rPr lang="es-VE" sz="1200" dirty="0" smtClean="0"/>
              <a:t>En un nudo, la suma de las corrientes que entran es igual a las de que salen, o bien, la</a:t>
            </a:r>
          </a:p>
          <a:p>
            <a:r>
              <a:rPr lang="es-VE" sz="1200" dirty="0" smtClean="0"/>
              <a:t>suma algebraica de corrientes en un nudo es nula.</a:t>
            </a:r>
          </a:p>
          <a:p>
            <a:r>
              <a:rPr lang="el-GR" sz="1600" b="1" dirty="0" smtClean="0"/>
              <a:t>Σ</a:t>
            </a:r>
            <a:r>
              <a:rPr lang="es-VE" sz="1600" b="1" dirty="0" smtClean="0"/>
              <a:t>I entran = </a:t>
            </a:r>
            <a:r>
              <a:rPr lang="el-GR" sz="1600" b="1" dirty="0" smtClean="0"/>
              <a:t>Σ </a:t>
            </a:r>
            <a:r>
              <a:rPr lang="es-VE" sz="1600" b="1" dirty="0" smtClean="0"/>
              <a:t>I salen</a:t>
            </a:r>
            <a:endParaRPr lang="es-VE" sz="16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4000496" y="3714752"/>
            <a:ext cx="62151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200" b="1" dirty="0" smtClean="0"/>
              <a:t>A la malla I:</a:t>
            </a:r>
          </a:p>
          <a:p>
            <a:r>
              <a:rPr lang="nn-NO" sz="1200" dirty="0" smtClean="0"/>
              <a:t>- 3 + 5 = I1 x 1 + I1 x 2 + I1 x 5 - I3 x 3</a:t>
            </a:r>
          </a:p>
          <a:p>
            <a:r>
              <a:rPr lang="es-VE" sz="1200" dirty="0" smtClean="0"/>
              <a:t>2 = I1 x 8 - I3 x 3 (ecuación 1)</a:t>
            </a:r>
          </a:p>
          <a:p>
            <a:r>
              <a:rPr lang="es-VE" sz="1200" b="1" dirty="0" smtClean="0"/>
              <a:t>A la malla II</a:t>
            </a:r>
            <a:r>
              <a:rPr lang="es-VE" sz="1200" dirty="0" smtClean="0"/>
              <a:t>: (observa que al no haber generadores Σ V = 0)</a:t>
            </a:r>
          </a:p>
          <a:p>
            <a:r>
              <a:rPr lang="nn-NO" sz="1200" dirty="0" smtClean="0"/>
              <a:t>0 = I2 x 2 + I2 x 4 + I2 x 1 + I3 x 3</a:t>
            </a:r>
          </a:p>
          <a:p>
            <a:r>
              <a:rPr lang="es-VE" sz="1200" dirty="0" smtClean="0"/>
              <a:t>0 = I2 x 7 + I3 x 3 (ecuación 2)</a:t>
            </a:r>
          </a:p>
          <a:p>
            <a:r>
              <a:rPr lang="es-VE" sz="1200" dirty="0" smtClean="0"/>
              <a:t>Aplicamos la 2ª ley de </a:t>
            </a:r>
            <a:r>
              <a:rPr lang="es-VE" sz="1200" dirty="0" err="1" smtClean="0"/>
              <a:t>Kirchoff</a:t>
            </a:r>
            <a:r>
              <a:rPr lang="es-VE" sz="1200" dirty="0" smtClean="0"/>
              <a:t> a uno de los dos nudos:</a:t>
            </a:r>
          </a:p>
          <a:p>
            <a:r>
              <a:rPr lang="el-GR" sz="1200" b="1" dirty="0" smtClean="0"/>
              <a:t>Σ</a:t>
            </a:r>
            <a:r>
              <a:rPr lang="es-VE" sz="1200" b="1" dirty="0" smtClean="0"/>
              <a:t>I entran = </a:t>
            </a:r>
            <a:r>
              <a:rPr lang="el-GR" sz="1200" b="1" dirty="0" smtClean="0"/>
              <a:t>Σ </a:t>
            </a:r>
            <a:r>
              <a:rPr lang="es-VE" sz="1200" b="1" dirty="0" smtClean="0"/>
              <a:t>I salen</a:t>
            </a:r>
          </a:p>
          <a:p>
            <a:r>
              <a:rPr lang="es-VE" sz="1200" dirty="0" smtClean="0"/>
              <a:t>Por ejemplo al </a:t>
            </a:r>
            <a:r>
              <a:rPr lang="es-VE" sz="1200" b="1" dirty="0" smtClean="0"/>
              <a:t>nudo B:</a:t>
            </a:r>
          </a:p>
          <a:p>
            <a:r>
              <a:rPr lang="nn-NO" sz="1200" dirty="0" smtClean="0"/>
              <a:t>I1 + I3 = I2 (ecuación 3)</a:t>
            </a:r>
          </a:p>
          <a:p>
            <a:r>
              <a:rPr lang="es-VE" sz="1200" dirty="0" smtClean="0"/>
              <a:t>Resolviendo el sistema formado por las tres ecuaciones llegamos a la solución:</a:t>
            </a:r>
          </a:p>
          <a:p>
            <a:r>
              <a:rPr lang="es-VE" sz="1200" dirty="0" smtClean="0"/>
              <a:t>I1=20/101=0,198A.</a:t>
            </a:r>
          </a:p>
          <a:p>
            <a:r>
              <a:rPr lang="es-VE" sz="1200" dirty="0" smtClean="0"/>
              <a:t>I2=6/101=0,0594A.</a:t>
            </a:r>
          </a:p>
          <a:p>
            <a:r>
              <a:rPr lang="es-VE" sz="1200" dirty="0" smtClean="0"/>
              <a:t>I3 = -14/101 = - 0,138 A.</a:t>
            </a:r>
          </a:p>
          <a:p>
            <a:r>
              <a:rPr lang="es-VE" sz="1200" dirty="0" smtClean="0"/>
              <a:t>El signo negativo de I3 quiere decir que, en realidad, dicha corriente tiene sentido</a:t>
            </a:r>
          </a:p>
          <a:p>
            <a:r>
              <a:rPr lang="es-VE" sz="1200" dirty="0" smtClean="0"/>
              <a:t>contrario al que hemos supuesto y dibujado en nuestra figura</a:t>
            </a:r>
            <a:endParaRPr lang="es-VE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640210"/>
          </a:xfrm>
        </p:spPr>
        <p:txBody>
          <a:bodyPr>
            <a:normAutofit/>
          </a:bodyPr>
          <a:lstStyle/>
          <a:p>
            <a:r>
              <a:rPr lang="es-VE" sz="3600" dirty="0" smtClean="0"/>
              <a:t>PLAN DE EVALUACION 3°CORTE</a:t>
            </a:r>
            <a:endParaRPr lang="es-VE" sz="3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3864952"/>
          </a:xfrm>
        </p:spPr>
        <p:txBody>
          <a:bodyPr>
            <a:normAutofit/>
          </a:bodyPr>
          <a:lstStyle/>
          <a:p>
            <a:pPr marL="541782" indent="-514350">
              <a:buAutoNum type="arabicParenR"/>
            </a:pPr>
            <a:r>
              <a:rPr lang="es-VE" dirty="0" smtClean="0"/>
              <a:t>PRUEBA DE CORRIENTE CONTINUA  5%</a:t>
            </a:r>
          </a:p>
          <a:p>
            <a:pPr marL="541782" indent="-514350"/>
            <a:endParaRPr lang="es-VE" dirty="0" smtClean="0"/>
          </a:p>
          <a:p>
            <a:pPr marL="541782" indent="-514350"/>
            <a:endParaRPr lang="es-VE" dirty="0" smtClean="0"/>
          </a:p>
          <a:p>
            <a:pPr marL="541782" indent="-514350">
              <a:buAutoNum type="arabicParenR"/>
            </a:pPr>
            <a:r>
              <a:rPr lang="es-VE" dirty="0" smtClean="0"/>
              <a:t>PRUEBA DE CORRIENTE  ALTERNA      5%</a:t>
            </a:r>
          </a:p>
          <a:p>
            <a:pPr marL="541782" indent="-514350"/>
            <a:endParaRPr lang="es-VE" dirty="0" smtClean="0"/>
          </a:p>
          <a:p>
            <a:pPr marL="541782" indent="-514350"/>
            <a:endParaRPr lang="es-VE" dirty="0" smtClean="0"/>
          </a:p>
          <a:p>
            <a:pPr marL="541782" indent="-514350">
              <a:buAutoNum type="arabicParenR"/>
            </a:pPr>
            <a:r>
              <a:rPr lang="es-VE" dirty="0" smtClean="0"/>
              <a:t>TRABAJO ESPECIAL                               </a:t>
            </a:r>
            <a:r>
              <a:rPr lang="es-VE" u="sng" dirty="0" smtClean="0"/>
              <a:t>15%</a:t>
            </a:r>
          </a:p>
          <a:p>
            <a:pPr marL="541782" indent="-514350"/>
            <a:r>
              <a:rPr lang="es-VE" dirty="0" smtClean="0"/>
              <a:t>                                                                   25 %</a:t>
            </a:r>
            <a:endParaRPr lang="es-V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VE" dirty="0" smtClean="0"/>
              <a:t>TRABAJO ESPECIAL   15%</a:t>
            </a:r>
            <a:br>
              <a:rPr lang="es-VE" dirty="0" smtClean="0"/>
            </a:br>
            <a:r>
              <a:rPr lang="es-VE" sz="2000" dirty="0" smtClean="0"/>
              <a:t>         (1 POR ESCUADRA)</a:t>
            </a:r>
            <a:endParaRPr lang="es-VE" sz="1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5196" indent="-342900" algn="just">
              <a:buFont typeface="Wingdings" pitchFamily="2" charset="2"/>
              <a:buChar char="Ø"/>
            </a:pPr>
            <a:r>
              <a:rPr lang="es-VE" sz="1800" dirty="0" smtClean="0"/>
              <a:t>ELABORAR UN BANCO DE PRUEBA DE CORRIENTE CONTINUA (C.C) O DE CORRIENTE ALTERNA CON LAS SIGUIENTES CARACTERISTICAS:</a:t>
            </a:r>
          </a:p>
          <a:p>
            <a:pPr marL="425196" indent="-342900" algn="just">
              <a:buFont typeface="Wingdings" pitchFamily="2" charset="2"/>
              <a:buChar char="Ø"/>
            </a:pPr>
            <a:r>
              <a:rPr lang="es-VE" sz="1600" dirty="0" smtClean="0"/>
              <a:t>1.) SE DEBEN EMPLEAR LOS  COMPONENTES BASICOS DE UN CIRCUITO (RESISTENCIAS, FUENTE DE PODER, AMPERIMETROS Y VOLTIMETROS, CONDESADORES)</a:t>
            </a:r>
          </a:p>
          <a:p>
            <a:pPr marL="425196" indent="-342900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es-VE" sz="1600" dirty="0" smtClean="0"/>
              <a:t>2) CADA COMPONENTES DEBEN ESTAR DEBIDAMENTE IDENTIFICADO  SEGÚN SU NOMENCLATURA, SEÑALIZACION Y ESPECIFICACIONES TECNICAS.</a:t>
            </a:r>
          </a:p>
          <a:p>
            <a:pPr marL="425196" indent="-342900" algn="just">
              <a:buFont typeface="Wingdings" pitchFamily="2" charset="2"/>
              <a:buChar char="Ø"/>
            </a:pPr>
            <a:r>
              <a:rPr lang="es-VE" sz="1600" dirty="0" smtClean="0"/>
              <a:t>3) DEBE TENER EN UN LUGAR VISIBLE LAS NORMAS DE SEGURIDAD SUGERIDA POR EL EQUIPO PARA SU UTILIZACION.</a:t>
            </a:r>
          </a:p>
          <a:p>
            <a:pPr marL="425196" indent="-342900" algn="just">
              <a:buFont typeface="Wingdings" pitchFamily="2" charset="2"/>
              <a:buChar char="Ø"/>
            </a:pPr>
            <a:r>
              <a:rPr lang="es-VE" sz="1600" dirty="0" smtClean="0"/>
              <a:t>4) DEBE ESTAR DISEÑADO PARA POR LO MENOS 4 CONFIGURACIONES DIFERENTES. EJEMPLO: RESISTENCIAS 2 CONFIGURACIONES  EN PARALELOS Y 2 CONFIGURACIONES EN SERIE)</a:t>
            </a:r>
          </a:p>
          <a:p>
            <a:pPr marL="425196" indent="-342900">
              <a:buFont typeface="Wingdings" pitchFamily="2" charset="2"/>
              <a:buChar char="Ø"/>
            </a:pPr>
            <a:endParaRPr lang="es-VE" sz="1600" dirty="0" smtClean="0"/>
          </a:p>
          <a:p>
            <a:pPr marL="425196" indent="-342900">
              <a:buFont typeface="Wingdings" pitchFamily="2" charset="2"/>
              <a:buChar char="Ø"/>
            </a:pPr>
            <a:endParaRPr lang="es-VE" sz="1600" dirty="0" smtClean="0"/>
          </a:p>
          <a:p>
            <a:pPr marL="596646" indent="-514350">
              <a:buFont typeface="Wingdings" pitchFamily="2" charset="2"/>
              <a:buChar char="Ø"/>
            </a:pPr>
            <a:endParaRPr lang="es-VE" dirty="0" smtClean="0"/>
          </a:p>
          <a:p>
            <a:pPr marL="596646" indent="-514350">
              <a:buFont typeface="Wingdings" pitchFamily="2" charset="2"/>
              <a:buChar char="Ø"/>
            </a:pPr>
            <a:endParaRPr lang="es-V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844555" y="285728"/>
            <a:ext cx="63707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FISICA II.  CORRIENTE ELECTRICA</a:t>
            </a:r>
            <a:endParaRPr lang="es-E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00100" y="1071546"/>
            <a:ext cx="81439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VE" sz="2400" b="1" dirty="0" smtClean="0"/>
              <a:t>CORRIENTE CONTINUA</a:t>
            </a:r>
          </a:p>
          <a:p>
            <a:pPr marL="342900" indent="-342900"/>
            <a:endParaRPr lang="es-VE" sz="2400" b="1" dirty="0" smtClean="0"/>
          </a:p>
          <a:p>
            <a:pPr marL="342900" indent="-342900"/>
            <a:r>
              <a:rPr lang="es-VE" sz="2000" b="1" dirty="0"/>
              <a:t>	</a:t>
            </a:r>
            <a:r>
              <a:rPr lang="es-VE" sz="2000" b="1" dirty="0" smtClean="0"/>
              <a:t>1.1 CORRIENTE ELECTRICA</a:t>
            </a:r>
          </a:p>
          <a:p>
            <a:pPr marL="342900" indent="-342900"/>
            <a:endParaRPr lang="es-VE" sz="2000" b="1" dirty="0" smtClean="0"/>
          </a:p>
          <a:p>
            <a:pPr marL="342900" indent="-342900"/>
            <a:r>
              <a:rPr lang="es-VE" sz="2000" b="1" dirty="0"/>
              <a:t>	</a:t>
            </a:r>
            <a:r>
              <a:rPr lang="es-VE" sz="2000" b="1" dirty="0" smtClean="0"/>
              <a:t>1.2 EFECTOS DE LA CORRIENTE ELECTRICA</a:t>
            </a:r>
          </a:p>
          <a:p>
            <a:pPr marL="342900" indent="-342900"/>
            <a:endParaRPr lang="es-VE" sz="2000" b="1" dirty="0" smtClean="0"/>
          </a:p>
          <a:p>
            <a:pPr marL="342900" indent="-342900"/>
            <a:r>
              <a:rPr lang="es-VE" sz="2000" b="1" dirty="0"/>
              <a:t>	</a:t>
            </a:r>
            <a:r>
              <a:rPr lang="es-VE" sz="2000" b="1" dirty="0" smtClean="0"/>
              <a:t>1.3 CONDUCTIVIDAD ELECTRICA </a:t>
            </a:r>
          </a:p>
          <a:p>
            <a:pPr marL="342900" indent="-342900"/>
            <a:endParaRPr lang="es-VE" sz="2000" b="1" dirty="0" smtClean="0"/>
          </a:p>
          <a:p>
            <a:pPr marL="342900" indent="-342900"/>
            <a:r>
              <a:rPr lang="es-VE" sz="2000" b="1" dirty="0"/>
              <a:t>	</a:t>
            </a:r>
            <a:r>
              <a:rPr lang="es-VE" sz="2000" b="1" dirty="0" smtClean="0"/>
              <a:t>1.4 AMPERIMETROS Y VOLTIMETROS</a:t>
            </a:r>
          </a:p>
          <a:p>
            <a:pPr marL="342900" indent="-342900"/>
            <a:endParaRPr lang="es-VE" sz="2000" b="1" dirty="0" smtClean="0"/>
          </a:p>
          <a:p>
            <a:pPr marL="342900" indent="-342900"/>
            <a:r>
              <a:rPr lang="es-VE" sz="2000" b="1" dirty="0"/>
              <a:t>	</a:t>
            </a:r>
            <a:r>
              <a:rPr lang="es-VE" sz="2000" b="1" dirty="0" smtClean="0"/>
              <a:t>1.5 LA LEY DE OHM. RESISTENCIAS ELECTRICAS</a:t>
            </a:r>
          </a:p>
          <a:p>
            <a:pPr marL="342900" indent="-342900"/>
            <a:endParaRPr lang="es-VE" sz="2000" b="1" dirty="0" smtClean="0"/>
          </a:p>
          <a:p>
            <a:pPr marL="342900" indent="-342900"/>
            <a:r>
              <a:rPr lang="es-VE" sz="2000" b="1" dirty="0"/>
              <a:t>	</a:t>
            </a:r>
            <a:r>
              <a:rPr lang="es-VE" sz="2000" b="1" dirty="0" smtClean="0"/>
              <a:t>1.6 LA FUERZA ELECTROMOTRIZ, POTENCIA ELECTRICAS</a:t>
            </a:r>
          </a:p>
          <a:p>
            <a:pPr marL="342900" indent="-342900"/>
            <a:endParaRPr lang="es-VE" sz="2000" b="1" dirty="0" smtClean="0"/>
          </a:p>
          <a:p>
            <a:pPr marL="342900" indent="-342900"/>
            <a:r>
              <a:rPr lang="es-VE" sz="2000" b="1" dirty="0"/>
              <a:t>	</a:t>
            </a:r>
            <a:r>
              <a:rPr lang="es-VE" sz="2000" b="1" dirty="0" smtClean="0"/>
              <a:t>1.7 CIRCUITOS ELECTRICOS, LEY DE KIRCHHOFF.</a:t>
            </a:r>
          </a:p>
          <a:p>
            <a:pPr marL="342900" indent="-342900"/>
            <a:endParaRPr lang="es-VE" sz="2000" b="1" dirty="0"/>
          </a:p>
          <a:p>
            <a:pPr marL="342900" indent="-342900"/>
            <a:endParaRPr lang="es-VE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VE" sz="4400" b="1" dirty="0" smtClean="0"/>
              <a:t>1.1 CORRIENTE ELECTRICA</a:t>
            </a:r>
            <a:endParaRPr lang="es-VE" dirty="0"/>
          </a:p>
        </p:txBody>
      </p:sp>
      <p:sp>
        <p:nvSpPr>
          <p:cNvPr id="4" name="3 CuadroTexto"/>
          <p:cNvSpPr txBox="1"/>
          <p:nvPr/>
        </p:nvSpPr>
        <p:spPr>
          <a:xfrm>
            <a:off x="1214414" y="1285860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CORRIENTE ELECTRICA ES:</a:t>
            </a:r>
            <a:endParaRPr lang="es-VE" dirty="0"/>
          </a:p>
        </p:txBody>
      </p:sp>
      <p:sp>
        <p:nvSpPr>
          <p:cNvPr id="5" name="4 CuadroTexto"/>
          <p:cNvSpPr txBox="1"/>
          <p:nvPr/>
        </p:nvSpPr>
        <p:spPr>
          <a:xfrm>
            <a:off x="1071538" y="1500174"/>
            <a:ext cx="7893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El movimiento ordenado y permanente de las partículas cargadas en un conductor,</a:t>
            </a:r>
          </a:p>
          <a:p>
            <a:r>
              <a:rPr lang="es-VE" dirty="0" smtClean="0"/>
              <a:t>Bajo la influencia de un campo eléctrico. </a:t>
            </a:r>
            <a:endParaRPr lang="es-VE" dirty="0"/>
          </a:p>
        </p:txBody>
      </p:sp>
      <p:pic>
        <p:nvPicPr>
          <p:cNvPr id="1026" name="Picture 2" descr="http://www.monografias.com/trabajos11/coele/Image478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328877"/>
            <a:ext cx="3643338" cy="3743329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214414" y="242886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Efectos de la Corriente Eléctrica.</a:t>
            </a:r>
            <a:endParaRPr lang="es-VE" dirty="0"/>
          </a:p>
        </p:txBody>
      </p:sp>
      <p:sp>
        <p:nvSpPr>
          <p:cNvPr id="7" name="6 CuadroTexto"/>
          <p:cNvSpPr txBox="1"/>
          <p:nvPr/>
        </p:nvSpPr>
        <p:spPr>
          <a:xfrm>
            <a:off x="1214414" y="3000372"/>
            <a:ext cx="1778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smtClean="0"/>
              <a:t>1. Efecto térmico</a:t>
            </a:r>
            <a:endParaRPr lang="es-VE" dirty="0"/>
          </a:p>
        </p:txBody>
      </p:sp>
      <p:sp>
        <p:nvSpPr>
          <p:cNvPr id="8" name="7 CuadroTexto"/>
          <p:cNvSpPr txBox="1"/>
          <p:nvPr/>
        </p:nvSpPr>
        <p:spPr>
          <a:xfrm>
            <a:off x="1214414" y="3702610"/>
            <a:ext cx="178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smtClean="0"/>
              <a:t>2. Efecto químico</a:t>
            </a:r>
            <a:endParaRPr lang="es-VE" dirty="0"/>
          </a:p>
        </p:txBody>
      </p:sp>
      <p:sp>
        <p:nvSpPr>
          <p:cNvPr id="9" name="8 CuadroTexto"/>
          <p:cNvSpPr txBox="1"/>
          <p:nvPr/>
        </p:nvSpPr>
        <p:spPr>
          <a:xfrm>
            <a:off x="1214414" y="4631304"/>
            <a:ext cx="1997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smtClean="0"/>
              <a:t>3. Efecto magnético</a:t>
            </a:r>
            <a:endParaRPr lang="es-VE" dirty="0"/>
          </a:p>
        </p:txBody>
      </p:sp>
      <p:sp>
        <p:nvSpPr>
          <p:cNvPr id="10" name="9 CuadroTexto"/>
          <p:cNvSpPr txBox="1"/>
          <p:nvPr/>
        </p:nvSpPr>
        <p:spPr>
          <a:xfrm>
            <a:off x="1214414" y="5845750"/>
            <a:ext cx="183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smtClean="0"/>
              <a:t>4. Efecto lumínico</a:t>
            </a:r>
            <a:endParaRPr lang="es-VE" dirty="0"/>
          </a:p>
        </p:txBody>
      </p:sp>
      <p:pic>
        <p:nvPicPr>
          <p:cNvPr id="1028" name="Picture 4" descr="http://cl.kalipedia.com/kalipediamedia/cienciasnaturales/media/200709/24/fisicayquimica/20070924klpcnafyq_23.Ees.SC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643314"/>
            <a:ext cx="1146702" cy="777876"/>
          </a:xfrm>
          <a:prstGeom prst="rect">
            <a:avLst/>
          </a:prstGeom>
          <a:noFill/>
        </p:spPr>
      </p:pic>
      <p:pic>
        <p:nvPicPr>
          <p:cNvPr id="1030" name="Picture 6" descr="http://blog.castello.es/media/111/electricidad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5700390"/>
            <a:ext cx="1071570" cy="911451"/>
          </a:xfrm>
          <a:prstGeom prst="rect">
            <a:avLst/>
          </a:prstGeom>
          <a:noFill/>
        </p:spPr>
      </p:pic>
      <p:pic>
        <p:nvPicPr>
          <p:cNvPr id="1034" name="Picture 10" descr="http://www.wilsonchamp.com.ar/images/Image1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4565668"/>
            <a:ext cx="1650979" cy="935034"/>
          </a:xfrm>
          <a:prstGeom prst="rect">
            <a:avLst/>
          </a:prstGeom>
          <a:noFill/>
        </p:spPr>
      </p:pic>
      <p:pic>
        <p:nvPicPr>
          <p:cNvPr id="1036" name="Picture 12" descr="http://www.recal.cl/p/boilers/sicc/interc.-109spt.jpg"/>
          <p:cNvPicPr>
            <a:picLocks noChangeAspect="1" noChangeArrowheads="1"/>
          </p:cNvPicPr>
          <p:nvPr/>
        </p:nvPicPr>
        <p:blipFill>
          <a:blip r:embed="rId6"/>
          <a:srcRect r="59014"/>
          <a:stretch>
            <a:fillRect/>
          </a:stretch>
        </p:blipFill>
        <p:spPr bwMode="auto">
          <a:xfrm>
            <a:off x="3421086" y="2857496"/>
            <a:ext cx="865162" cy="785818"/>
          </a:xfrm>
          <a:prstGeom prst="rect">
            <a:avLst/>
          </a:prstGeom>
          <a:noFill/>
        </p:spPr>
      </p:pic>
      <p:pic>
        <p:nvPicPr>
          <p:cNvPr id="1038" name="Picture 14" descr="http://webpages.ull.es/users/fcorzo/electroforesis/Imagenes/Electroendosmosis.gif"/>
          <p:cNvPicPr>
            <a:picLocks noChangeAspect="1" noChangeArrowheads="1"/>
          </p:cNvPicPr>
          <p:nvPr/>
        </p:nvPicPr>
        <p:blipFill>
          <a:blip r:embed="rId7"/>
          <a:srcRect t="30556"/>
          <a:stretch>
            <a:fillRect/>
          </a:stretch>
        </p:blipFill>
        <p:spPr bwMode="auto">
          <a:xfrm>
            <a:off x="5143504" y="1785926"/>
            <a:ext cx="2452678" cy="7143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www.telecable.es/personales/albatros1/calor/Img/analog0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42" y="4500570"/>
            <a:ext cx="2928958" cy="1643074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>
            <a:noAutofit/>
          </a:bodyPr>
          <a:lstStyle/>
          <a:p>
            <a:r>
              <a:rPr lang="es-VE" sz="3200" b="1" dirty="0" smtClean="0"/>
              <a:t>1.3 CONDUCTIVIDAD ELECTRICA </a:t>
            </a:r>
            <a:br>
              <a:rPr lang="es-VE" sz="3200" b="1" dirty="0" smtClean="0"/>
            </a:br>
            <a:endParaRPr lang="es-VE" sz="32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214414" y="1357298"/>
            <a:ext cx="648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b="1" dirty="0" smtClean="0"/>
              <a:t>INTENSIDAD DE CORRIENTE ELECTRICA .  Amper (A):</a:t>
            </a:r>
            <a:endParaRPr lang="es-VE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1142976" y="1857364"/>
            <a:ext cx="6125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smtClean="0"/>
              <a:t>Es la cantidad de carga </a:t>
            </a:r>
            <a:r>
              <a:rPr lang="es-VE" b="1" dirty="0" smtClean="0"/>
              <a:t>coulomb (C) </a:t>
            </a:r>
            <a:r>
              <a:rPr lang="es-VE" dirty="0" smtClean="0"/>
              <a:t>que pasa por una sección</a:t>
            </a:r>
          </a:p>
          <a:p>
            <a:r>
              <a:rPr lang="es-VE" dirty="0" smtClean="0"/>
              <a:t>Del conductor en una unidad de tiempo </a:t>
            </a:r>
            <a:r>
              <a:rPr lang="es-VE" b="1" dirty="0" smtClean="0"/>
              <a:t>segundo (s)</a:t>
            </a:r>
            <a:r>
              <a:rPr lang="es-VE" dirty="0" smtClean="0"/>
              <a:t>. </a:t>
            </a:r>
            <a:endParaRPr lang="es-VE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6643702" y="2500306"/>
            <a:ext cx="1500198" cy="1023286"/>
            <a:chOff x="6858016" y="1714488"/>
            <a:chExt cx="1500198" cy="1023286"/>
          </a:xfrm>
        </p:grpSpPr>
        <p:sp>
          <p:nvSpPr>
            <p:cNvPr id="11" name="10 CuadroTexto"/>
            <p:cNvSpPr txBox="1"/>
            <p:nvPr/>
          </p:nvSpPr>
          <p:spPr>
            <a:xfrm>
              <a:off x="7572396" y="1714488"/>
              <a:ext cx="676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VE" sz="2400" dirty="0" smtClean="0"/>
                <a:t>q </a:t>
              </a:r>
              <a:r>
                <a:rPr lang="es-VE" sz="1400" dirty="0" smtClean="0"/>
                <a:t>(</a:t>
              </a:r>
              <a:r>
                <a:rPr lang="es-VE" sz="1400" b="1" dirty="0" smtClean="0"/>
                <a:t>C</a:t>
              </a:r>
              <a:r>
                <a:rPr lang="es-VE" sz="1400" dirty="0" smtClean="0"/>
                <a:t>)</a:t>
              </a:r>
              <a:endParaRPr lang="es-VE" sz="2400" dirty="0"/>
            </a:p>
          </p:txBody>
        </p:sp>
        <p:grpSp>
          <p:nvGrpSpPr>
            <p:cNvPr id="15" name="14 Grupo"/>
            <p:cNvGrpSpPr/>
            <p:nvPr/>
          </p:nvGrpSpPr>
          <p:grpSpPr>
            <a:xfrm>
              <a:off x="6858016" y="2000240"/>
              <a:ext cx="1500198" cy="737534"/>
              <a:chOff x="6858016" y="2000240"/>
              <a:chExt cx="1500198" cy="737534"/>
            </a:xfrm>
          </p:grpSpPr>
          <p:sp>
            <p:nvSpPr>
              <p:cNvPr id="6" name="5 CuadroTexto"/>
              <p:cNvSpPr txBox="1"/>
              <p:nvPr/>
            </p:nvSpPr>
            <p:spPr>
              <a:xfrm>
                <a:off x="6858016" y="2000240"/>
                <a:ext cx="6655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VE" sz="2400" dirty="0" smtClean="0"/>
                  <a:t>I</a:t>
                </a:r>
                <a:r>
                  <a:rPr lang="es-VE" dirty="0" smtClean="0"/>
                  <a:t> </a:t>
                </a:r>
                <a:r>
                  <a:rPr lang="es-VE" sz="1100" b="1" dirty="0" smtClean="0"/>
                  <a:t>(A) =</a:t>
                </a:r>
                <a:endParaRPr lang="es-VE" sz="1100" b="1" dirty="0"/>
              </a:p>
            </p:txBody>
          </p:sp>
          <p:cxnSp>
            <p:nvCxnSpPr>
              <p:cNvPr id="8" name="7 Conector recto"/>
              <p:cNvCxnSpPr>
                <a:stCxn id="6" idx="3"/>
              </p:cNvCxnSpPr>
              <p:nvPr/>
            </p:nvCxnSpPr>
            <p:spPr>
              <a:xfrm flipV="1">
                <a:off x="7523583" y="2214554"/>
                <a:ext cx="834631" cy="16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11 CuadroTexto"/>
              <p:cNvSpPr txBox="1"/>
              <p:nvPr/>
            </p:nvSpPr>
            <p:spPr>
              <a:xfrm>
                <a:off x="7643834" y="2214554"/>
                <a:ext cx="6078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VE" sz="2800" dirty="0" smtClean="0"/>
                  <a:t>t</a:t>
                </a:r>
                <a:r>
                  <a:rPr lang="es-VE" dirty="0" smtClean="0"/>
                  <a:t> (s)</a:t>
                </a:r>
                <a:endParaRPr lang="es-VE" dirty="0"/>
              </a:p>
            </p:txBody>
          </p:sp>
        </p:grpSp>
      </p:grpSp>
      <p:pic>
        <p:nvPicPr>
          <p:cNvPr id="17410" name="Picture 2" descr="http://www.mailxmail.com/cursos/imagenes/8478_5_2.gif"/>
          <p:cNvPicPr>
            <a:picLocks noChangeAspect="1" noChangeArrowheads="1"/>
          </p:cNvPicPr>
          <p:nvPr/>
        </p:nvPicPr>
        <p:blipFill>
          <a:blip r:embed="rId3"/>
          <a:srcRect l="3000" t="4902"/>
          <a:stretch>
            <a:fillRect/>
          </a:stretch>
        </p:blipFill>
        <p:spPr bwMode="auto">
          <a:xfrm>
            <a:off x="2857488" y="2571744"/>
            <a:ext cx="2571768" cy="1385887"/>
          </a:xfrm>
          <a:prstGeom prst="rect">
            <a:avLst/>
          </a:prstGeom>
          <a:noFill/>
        </p:spPr>
      </p:pic>
      <p:sp>
        <p:nvSpPr>
          <p:cNvPr id="17" name="16 CuadroTexto"/>
          <p:cNvSpPr txBox="1"/>
          <p:nvPr/>
        </p:nvSpPr>
        <p:spPr>
          <a:xfrm>
            <a:off x="1142976" y="3988362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/>
              <a:t>RESISTENCIA ELECTRICA .  OHM</a:t>
            </a:r>
            <a:endParaRPr lang="es-VE" b="1" dirty="0"/>
          </a:p>
        </p:txBody>
      </p:sp>
      <p:pic>
        <p:nvPicPr>
          <p:cNvPr id="17412" name="Picture 4" descr="http://tbn1.google.com/images?q=tbn:UxOl5jP0s3d3dM:http://recursos.cnice.mec.es/bancoimagenes/contenidos/senales01/electricidad/gifs/g140ant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25000" t="25000" r="25000" b="25000"/>
          <a:stretch>
            <a:fillRect/>
          </a:stretch>
        </p:blipFill>
        <p:spPr bwMode="auto">
          <a:xfrm>
            <a:off x="5143504" y="4000504"/>
            <a:ext cx="285752" cy="285752"/>
          </a:xfrm>
          <a:prstGeom prst="rect">
            <a:avLst/>
          </a:prstGeom>
          <a:noFill/>
        </p:spPr>
      </p:pic>
      <p:sp>
        <p:nvSpPr>
          <p:cNvPr id="19" name="18 CuadroTexto"/>
          <p:cNvSpPr txBox="1"/>
          <p:nvPr/>
        </p:nvSpPr>
        <p:spPr>
          <a:xfrm>
            <a:off x="1142976" y="4286256"/>
            <a:ext cx="5754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smtClean="0"/>
              <a:t>Es la oposición que ofrece un conductor a la circulación de </a:t>
            </a:r>
          </a:p>
          <a:p>
            <a:r>
              <a:rPr lang="es-VE" dirty="0" smtClean="0"/>
              <a:t>Corriente eléctrica a través de el. </a:t>
            </a:r>
            <a:endParaRPr lang="es-VE" dirty="0"/>
          </a:p>
        </p:txBody>
      </p:sp>
      <p:grpSp>
        <p:nvGrpSpPr>
          <p:cNvPr id="29" name="28 Grupo"/>
          <p:cNvGrpSpPr/>
          <p:nvPr/>
        </p:nvGrpSpPr>
        <p:grpSpPr>
          <a:xfrm>
            <a:off x="4112677" y="4988494"/>
            <a:ext cx="2033467" cy="840880"/>
            <a:chOff x="1214414" y="4988494"/>
            <a:chExt cx="2033467" cy="840880"/>
          </a:xfrm>
        </p:grpSpPr>
        <p:sp>
          <p:nvSpPr>
            <p:cNvPr id="21" name="20 CuadroTexto"/>
            <p:cNvSpPr txBox="1"/>
            <p:nvPr/>
          </p:nvSpPr>
          <p:spPr>
            <a:xfrm>
              <a:off x="1214414" y="5143512"/>
              <a:ext cx="3577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VE" sz="2000" b="1" dirty="0" smtClean="0"/>
                <a:t>R</a:t>
              </a:r>
              <a:endParaRPr lang="es-VE" sz="2000" b="1" dirty="0"/>
            </a:p>
          </p:txBody>
        </p:sp>
        <p:pic>
          <p:nvPicPr>
            <p:cNvPr id="22" name="Picture 4" descr="http://tbn1.google.com/images?q=tbn:UxOl5jP0s3d3dM:http://recursos.cnice.mec.es/bancoimagenes/contenidos/senales01/electricidad/gifs/g140ant.gi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/>
            <a:srcRect l="25000" t="25000" r="25000" b="25000"/>
            <a:stretch>
              <a:fillRect/>
            </a:stretch>
          </p:blipFill>
          <p:spPr bwMode="auto">
            <a:xfrm>
              <a:off x="1500166" y="5214950"/>
              <a:ext cx="214314" cy="214314"/>
            </a:xfrm>
            <a:prstGeom prst="rect">
              <a:avLst/>
            </a:prstGeom>
            <a:noFill/>
          </p:spPr>
        </p:pic>
        <p:sp>
          <p:nvSpPr>
            <p:cNvPr id="23" name="22 CuadroTexto"/>
            <p:cNvSpPr txBox="1"/>
            <p:nvPr/>
          </p:nvSpPr>
          <p:spPr>
            <a:xfrm>
              <a:off x="1714480" y="520280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VE" dirty="0" smtClean="0"/>
                <a:t>=</a:t>
              </a:r>
              <a:endParaRPr lang="es-VE" dirty="0"/>
            </a:p>
          </p:txBody>
        </p:sp>
        <p:cxnSp>
          <p:nvCxnSpPr>
            <p:cNvPr id="25" name="24 Conector recto"/>
            <p:cNvCxnSpPr>
              <a:stCxn id="23" idx="3"/>
            </p:cNvCxnSpPr>
            <p:nvPr/>
          </p:nvCxnSpPr>
          <p:spPr>
            <a:xfrm flipV="1">
              <a:off x="2033798" y="5357826"/>
              <a:ext cx="1109442" cy="296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25 CuadroTexto"/>
            <p:cNvSpPr txBox="1"/>
            <p:nvPr/>
          </p:nvSpPr>
          <p:spPr>
            <a:xfrm>
              <a:off x="1928794" y="4988494"/>
              <a:ext cx="1183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VE" b="1" dirty="0" smtClean="0"/>
                <a:t>V</a:t>
              </a:r>
              <a:r>
                <a:rPr lang="es-VE" dirty="0" smtClean="0"/>
                <a:t> (voltios)</a:t>
              </a:r>
              <a:endParaRPr lang="es-VE" dirty="0"/>
            </a:p>
          </p:txBody>
        </p:sp>
        <p:sp>
          <p:nvSpPr>
            <p:cNvPr id="28" name="27 CuadroTexto"/>
            <p:cNvSpPr txBox="1"/>
            <p:nvPr/>
          </p:nvSpPr>
          <p:spPr>
            <a:xfrm>
              <a:off x="2000232" y="5429264"/>
              <a:ext cx="12476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VE" sz="2000" b="1" dirty="0" smtClean="0"/>
                <a:t>I</a:t>
              </a:r>
              <a:r>
                <a:rPr lang="es-VE" dirty="0" smtClean="0"/>
                <a:t>  (ampere)</a:t>
              </a:r>
              <a:endParaRPr lang="es-VE" dirty="0"/>
            </a:p>
          </p:txBody>
        </p:sp>
      </p:grpSp>
      <p:sp>
        <p:nvSpPr>
          <p:cNvPr id="30" name="29 CuadroTexto"/>
          <p:cNvSpPr txBox="1"/>
          <p:nvPr/>
        </p:nvSpPr>
        <p:spPr>
          <a:xfrm>
            <a:off x="1285852" y="478632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/>
              <a:t>RESISTIVIDAD.</a:t>
            </a:r>
            <a:endParaRPr lang="es-VE" b="1" dirty="0"/>
          </a:p>
        </p:txBody>
      </p:sp>
      <p:grpSp>
        <p:nvGrpSpPr>
          <p:cNvPr id="43" name="42 Grupo"/>
          <p:cNvGrpSpPr/>
          <p:nvPr/>
        </p:nvGrpSpPr>
        <p:grpSpPr>
          <a:xfrm>
            <a:off x="4572000" y="5966960"/>
            <a:ext cx="2743498" cy="748188"/>
            <a:chOff x="1214414" y="5559998"/>
            <a:chExt cx="2743498" cy="748188"/>
          </a:xfrm>
        </p:grpSpPr>
        <p:sp>
          <p:nvSpPr>
            <p:cNvPr id="33" name="32 CuadroTexto"/>
            <p:cNvSpPr txBox="1"/>
            <p:nvPr/>
          </p:nvSpPr>
          <p:spPr>
            <a:xfrm>
              <a:off x="2838054" y="5559998"/>
              <a:ext cx="11198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VE" b="1" dirty="0" smtClean="0"/>
                <a:t>L</a:t>
              </a:r>
              <a:r>
                <a:rPr lang="es-VE" dirty="0" smtClean="0"/>
                <a:t> (metro)</a:t>
              </a:r>
              <a:endParaRPr lang="es-VE" dirty="0"/>
            </a:p>
          </p:txBody>
        </p:sp>
        <p:sp>
          <p:nvSpPr>
            <p:cNvPr id="34" name="33 CuadroTexto"/>
            <p:cNvSpPr txBox="1"/>
            <p:nvPr/>
          </p:nvSpPr>
          <p:spPr>
            <a:xfrm>
              <a:off x="2876124" y="5938854"/>
              <a:ext cx="838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VE" b="1" dirty="0" smtClean="0"/>
                <a:t>A</a:t>
              </a:r>
              <a:r>
                <a:rPr lang="es-VE" dirty="0" smtClean="0"/>
                <a:t> (m</a:t>
              </a:r>
              <a:r>
                <a:rPr lang="es-VE" baseline="30000" dirty="0" smtClean="0"/>
                <a:t>2</a:t>
              </a:r>
              <a:r>
                <a:rPr lang="es-VE" dirty="0" smtClean="0"/>
                <a:t>)</a:t>
              </a:r>
              <a:endParaRPr lang="es-VE" baseline="30000" dirty="0"/>
            </a:p>
          </p:txBody>
        </p:sp>
        <p:grpSp>
          <p:nvGrpSpPr>
            <p:cNvPr id="40" name="39 Grupo"/>
            <p:cNvGrpSpPr/>
            <p:nvPr/>
          </p:nvGrpSpPr>
          <p:grpSpPr>
            <a:xfrm>
              <a:off x="1214414" y="5786454"/>
              <a:ext cx="819384" cy="369332"/>
              <a:chOff x="1214414" y="5786454"/>
              <a:chExt cx="819384" cy="369332"/>
            </a:xfrm>
          </p:grpSpPr>
          <p:sp>
            <p:nvSpPr>
              <p:cNvPr id="31" name="30 CuadroTexto"/>
              <p:cNvSpPr txBox="1"/>
              <p:nvPr/>
            </p:nvSpPr>
            <p:spPr>
              <a:xfrm>
                <a:off x="1214414" y="5786454"/>
                <a:ext cx="4042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VE" b="1" dirty="0" smtClean="0"/>
                  <a:t>R</a:t>
                </a:r>
                <a:r>
                  <a:rPr lang="es-VE" dirty="0" smtClean="0"/>
                  <a:t> </a:t>
                </a:r>
                <a:endParaRPr lang="es-VE" dirty="0"/>
              </a:p>
            </p:txBody>
          </p:sp>
          <p:pic>
            <p:nvPicPr>
              <p:cNvPr id="36" name="Picture 4" descr="http://tbn1.google.com/images?q=tbn:UxOl5jP0s3d3dM:http://recursos.cnice.mec.es/bancoimagenes/contenidos/senales01/electricidad/gifs/g140ant.gif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 l="25000" t="25000" r="25000" b="25000"/>
              <a:stretch>
                <a:fillRect/>
              </a:stretch>
            </p:blipFill>
            <p:spPr bwMode="auto">
              <a:xfrm flipH="1">
                <a:off x="1500166" y="5867416"/>
                <a:ext cx="204790" cy="204790"/>
              </a:xfrm>
              <a:prstGeom prst="rect">
                <a:avLst/>
              </a:prstGeom>
              <a:noFill/>
            </p:spPr>
          </p:pic>
          <p:sp>
            <p:nvSpPr>
              <p:cNvPr id="37" name="36 CuadroTexto"/>
              <p:cNvSpPr txBox="1"/>
              <p:nvPr/>
            </p:nvSpPr>
            <p:spPr>
              <a:xfrm>
                <a:off x="1714480" y="5786454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VE" b="1" dirty="0" smtClean="0"/>
                  <a:t>=</a:t>
                </a:r>
                <a:endParaRPr lang="es-VE" b="1" dirty="0"/>
              </a:p>
            </p:txBody>
          </p:sp>
        </p:grpSp>
        <p:grpSp>
          <p:nvGrpSpPr>
            <p:cNvPr id="39" name="38 Grupo"/>
            <p:cNvGrpSpPr/>
            <p:nvPr/>
          </p:nvGrpSpPr>
          <p:grpSpPr>
            <a:xfrm>
              <a:off x="1857356" y="5752287"/>
              <a:ext cx="1031261" cy="461665"/>
              <a:chOff x="3714744" y="5559998"/>
              <a:chExt cx="1031261" cy="461665"/>
            </a:xfrm>
          </p:grpSpPr>
          <p:sp>
            <p:nvSpPr>
              <p:cNvPr id="35" name="34 Rectángulo"/>
              <p:cNvSpPr/>
              <p:nvPr/>
            </p:nvSpPr>
            <p:spPr>
              <a:xfrm>
                <a:off x="3714744" y="5559998"/>
                <a:ext cx="4235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2400" b="1" dirty="0" smtClean="0"/>
                  <a:t>ρ</a:t>
                </a:r>
                <a:r>
                  <a:rPr lang="es-VE" dirty="0" smtClean="0"/>
                  <a:t> </a:t>
                </a:r>
                <a:endParaRPr lang="es-VE" dirty="0"/>
              </a:p>
            </p:txBody>
          </p:sp>
          <p:sp>
            <p:nvSpPr>
              <p:cNvPr id="38" name="37 CuadroTexto"/>
              <p:cNvSpPr txBox="1"/>
              <p:nvPr/>
            </p:nvSpPr>
            <p:spPr>
              <a:xfrm>
                <a:off x="3857620" y="5643578"/>
                <a:ext cx="8883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VE" sz="1400" dirty="0" smtClean="0"/>
                  <a:t>(Ohm*m)</a:t>
                </a:r>
                <a:endParaRPr lang="es-VE" sz="1400" dirty="0"/>
              </a:p>
            </p:txBody>
          </p:sp>
        </p:grpSp>
        <p:cxnSp>
          <p:nvCxnSpPr>
            <p:cNvPr id="42" name="41 Conector recto"/>
            <p:cNvCxnSpPr/>
            <p:nvPr/>
          </p:nvCxnSpPr>
          <p:spPr>
            <a:xfrm>
              <a:off x="2891054" y="5971120"/>
              <a:ext cx="966566" cy="296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43 CuadroTexto"/>
          <p:cNvSpPr txBox="1"/>
          <p:nvPr/>
        </p:nvSpPr>
        <p:spPr>
          <a:xfrm>
            <a:off x="1142976" y="5143512"/>
            <a:ext cx="292895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VE" sz="1600" dirty="0" smtClean="0"/>
              <a:t>La resistencia </a:t>
            </a:r>
            <a:r>
              <a:rPr lang="es-VE" sz="1600" b="1" dirty="0" smtClean="0"/>
              <a:t>(R)</a:t>
            </a:r>
            <a:r>
              <a:rPr lang="es-VE" sz="1600" dirty="0" smtClean="0"/>
              <a:t> del conductor Es directamente proporcional</a:t>
            </a:r>
          </a:p>
          <a:p>
            <a:r>
              <a:rPr lang="es-VE" sz="1600" dirty="0" smtClean="0"/>
              <a:t>A la longitud </a:t>
            </a:r>
            <a:r>
              <a:rPr lang="es-VE" sz="1600" b="1" dirty="0" smtClean="0"/>
              <a:t>(L).</a:t>
            </a:r>
            <a:endParaRPr lang="es-VE" sz="1600" b="1" dirty="0"/>
          </a:p>
        </p:txBody>
      </p:sp>
      <p:sp>
        <p:nvSpPr>
          <p:cNvPr id="45" name="44 CuadroTexto"/>
          <p:cNvSpPr txBox="1"/>
          <p:nvPr/>
        </p:nvSpPr>
        <p:spPr>
          <a:xfrm>
            <a:off x="1142976" y="6027027"/>
            <a:ext cx="292895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VE" sz="1600" dirty="0" smtClean="0"/>
              <a:t>La resistencia </a:t>
            </a:r>
            <a:r>
              <a:rPr lang="es-VE" sz="1600" b="1" dirty="0" smtClean="0"/>
              <a:t>(R)</a:t>
            </a:r>
            <a:r>
              <a:rPr lang="es-VE" sz="1600" dirty="0" smtClean="0"/>
              <a:t> del conductor Es inversamente proporcional</a:t>
            </a:r>
          </a:p>
          <a:p>
            <a:r>
              <a:rPr lang="es-VE" sz="1600" dirty="0" smtClean="0"/>
              <a:t>Al </a:t>
            </a:r>
            <a:r>
              <a:rPr lang="es-VE" sz="1600" dirty="0" err="1" smtClean="0"/>
              <a:t>area</a:t>
            </a:r>
            <a:r>
              <a:rPr lang="es-VE" sz="1600" b="1" dirty="0" smtClean="0"/>
              <a:t>(A).</a:t>
            </a:r>
            <a:endParaRPr lang="es-VE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7" grpId="0"/>
      <p:bldP spid="19" grpId="0"/>
      <p:bldP spid="44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/>
            <a:r>
              <a:rPr lang="es-VE" sz="2800" b="1" dirty="0" smtClean="0"/>
              <a:t>1.4 AMPERIMETROS Y VOLTIMETROS</a:t>
            </a:r>
          </a:p>
        </p:txBody>
      </p:sp>
      <p:pic>
        <p:nvPicPr>
          <p:cNvPr id="18434" name="Picture 2" descr="http://tbn3.google.com/images?q=tbn:YAfnSWTPiFxq3M:http://recursos.cnice.mec.es/bancoimagenes/contenidos/senales01/electricidad/gifs/g135ant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714489"/>
            <a:ext cx="928694" cy="490882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071538" y="1214422"/>
            <a:ext cx="212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400" dirty="0" smtClean="0"/>
              <a:t>El amperímetro</a:t>
            </a:r>
            <a:endParaRPr lang="es-VE" sz="2400" dirty="0"/>
          </a:p>
        </p:txBody>
      </p:sp>
      <p:pic>
        <p:nvPicPr>
          <p:cNvPr id="18436" name="Picture 4" descr="http://www.kalipedia.com/kalipediamedia/ingenieria/media/200708/22/tecnologia/20070822klpingtcn_47.Ees.SC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357298"/>
            <a:ext cx="3357586" cy="5167316"/>
          </a:xfrm>
          <a:prstGeom prst="rect">
            <a:avLst/>
          </a:prstGeom>
          <a:noFill/>
        </p:spPr>
      </p:pic>
      <p:pic>
        <p:nvPicPr>
          <p:cNvPr id="18438" name="Picture 6" descr="http://html.rincondelvago.com/00026520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2428868"/>
            <a:ext cx="4514844" cy="4181478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3516696" y="1214422"/>
            <a:ext cx="1916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400" dirty="0" smtClean="0"/>
              <a:t>El voltímetros</a:t>
            </a:r>
            <a:endParaRPr lang="es-VE" sz="2400" dirty="0"/>
          </a:p>
        </p:txBody>
      </p:sp>
      <p:pic>
        <p:nvPicPr>
          <p:cNvPr id="18440" name="Picture 8" descr="http://tbn3.google.com/images?q=tbn:l_BvAVeAhnUoBM:http://mediateca.educa.madrid.org/imagen/imagenes/publicas/tam4/6f/6f2995chh7i7mimy.gif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1934" y="1714488"/>
            <a:ext cx="857256" cy="4531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VE" sz="2800" b="1" dirty="0" smtClean="0"/>
              <a:t>1.4 AMPERIMETROS Y VOLTIMETROS</a:t>
            </a:r>
            <a:endParaRPr lang="es-VE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3343693" y="1571612"/>
            <a:ext cx="215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smtClean="0"/>
              <a:t>Multimetros de pinza</a:t>
            </a:r>
            <a:endParaRPr lang="es-VE" dirty="0"/>
          </a:p>
        </p:txBody>
      </p:sp>
      <p:sp>
        <p:nvSpPr>
          <p:cNvPr id="9" name="8 CuadroTexto"/>
          <p:cNvSpPr txBox="1"/>
          <p:nvPr/>
        </p:nvSpPr>
        <p:spPr>
          <a:xfrm>
            <a:off x="3486569" y="5345684"/>
            <a:ext cx="2157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Multimetros digital.</a:t>
            </a:r>
            <a:endParaRPr lang="es-VE" dirty="0"/>
          </a:p>
        </p:txBody>
      </p:sp>
      <p:pic>
        <p:nvPicPr>
          <p:cNvPr id="19466" name="Picture 10" descr="http://www.monografias.com/trabajos60/instrumentos-basicos-medicion/Image262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786190"/>
            <a:ext cx="2135116" cy="2538416"/>
          </a:xfrm>
          <a:prstGeom prst="rect">
            <a:avLst/>
          </a:prstGeom>
          <a:noFill/>
        </p:spPr>
      </p:pic>
      <p:pic>
        <p:nvPicPr>
          <p:cNvPr id="19468" name="Picture 12" descr="http://www.pivenca.co.ve/PInzaTo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142984"/>
            <a:ext cx="1936732" cy="2500330"/>
          </a:xfrm>
          <a:prstGeom prst="rect">
            <a:avLst/>
          </a:prstGeom>
          <a:noFill/>
        </p:spPr>
      </p:pic>
      <p:pic>
        <p:nvPicPr>
          <p:cNvPr id="19470" name="Picture 14" descr="http://www.targetelectronica.com.ar/ofertas/instrumentos%20de%20medicion/mas%20fotos/pinzaamp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142984"/>
            <a:ext cx="1857387" cy="2343809"/>
          </a:xfrm>
          <a:prstGeom prst="rect">
            <a:avLst/>
          </a:prstGeom>
          <a:noFill/>
        </p:spPr>
      </p:pic>
      <p:pic>
        <p:nvPicPr>
          <p:cNvPr id="19471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4000504"/>
            <a:ext cx="2500330" cy="241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73" name="Picture 17" descr="http://www.unicrom.com/imagenes/medirvoltaje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2428868"/>
            <a:ext cx="2082864" cy="22860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VE" sz="3600" b="1" dirty="0" smtClean="0"/>
              <a:t>1.5 LA LEY DE OHM. RESISTENCIAS ELECTRICAS</a:t>
            </a:r>
            <a:br>
              <a:rPr lang="es-VE" sz="3600" b="1" dirty="0" smtClean="0"/>
            </a:br>
            <a:endParaRPr lang="es-VE" sz="3600" dirty="0"/>
          </a:p>
        </p:txBody>
      </p:sp>
      <p:pic>
        <p:nvPicPr>
          <p:cNvPr id="20482" name="Picture 2" descr="http://usuarios.lycos.es/pefeco/leyohm/Oh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519503"/>
            <a:ext cx="3457575" cy="2124075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071538" y="1357298"/>
            <a:ext cx="39290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VE" dirty="0" smtClean="0"/>
              <a:t>La resistencia de un conductor Es proporcional a la diferencia de Potencial aplicada en sus extremos E inversamente proporcional a la  Intensidad  de corriente que por el </a:t>
            </a:r>
          </a:p>
          <a:p>
            <a:pPr algn="just"/>
            <a:r>
              <a:rPr lang="es-VE" dirty="0" smtClean="0"/>
              <a:t>Circula.</a:t>
            </a:r>
            <a:endParaRPr lang="es-VE" dirty="0"/>
          </a:p>
        </p:txBody>
      </p:sp>
      <p:sp>
        <p:nvSpPr>
          <p:cNvPr id="6" name="5 CuadroTexto"/>
          <p:cNvSpPr txBox="1"/>
          <p:nvPr/>
        </p:nvSpPr>
        <p:spPr>
          <a:xfrm>
            <a:off x="1071538" y="3746376"/>
            <a:ext cx="39290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VE" dirty="0" smtClean="0"/>
              <a:t>La diferencia de potencial en los extremos un conductor metálico a temperatura constante es directamente proporcional a la intensidad de la corriente que circula por dicho conductor.  </a:t>
            </a:r>
            <a:endParaRPr lang="es-VE" dirty="0"/>
          </a:p>
        </p:txBody>
      </p:sp>
      <p:pic>
        <p:nvPicPr>
          <p:cNvPr id="20486" name="Picture 6" descr="http://es.geocities.com/pnavar2/ley_ohm/fotos/3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357298"/>
            <a:ext cx="2819400" cy="1905000"/>
          </a:xfrm>
          <a:prstGeom prst="rect">
            <a:avLst/>
          </a:prstGeom>
          <a:noFill/>
        </p:spPr>
      </p:pic>
      <p:grpSp>
        <p:nvGrpSpPr>
          <p:cNvPr id="9" name="8 Grupo"/>
          <p:cNvGrpSpPr/>
          <p:nvPr/>
        </p:nvGrpSpPr>
        <p:grpSpPr>
          <a:xfrm>
            <a:off x="2214546" y="2857496"/>
            <a:ext cx="2033467" cy="840880"/>
            <a:chOff x="1214414" y="4988494"/>
            <a:chExt cx="2033467" cy="840880"/>
          </a:xfrm>
        </p:grpSpPr>
        <p:sp>
          <p:nvSpPr>
            <p:cNvPr id="10" name="9 CuadroTexto"/>
            <p:cNvSpPr txBox="1"/>
            <p:nvPr/>
          </p:nvSpPr>
          <p:spPr>
            <a:xfrm>
              <a:off x="1214414" y="5143512"/>
              <a:ext cx="3577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VE" sz="2000" b="1" dirty="0" smtClean="0"/>
                <a:t>R</a:t>
              </a:r>
              <a:endParaRPr lang="es-VE" sz="2000" b="1" dirty="0"/>
            </a:p>
          </p:txBody>
        </p:sp>
        <p:pic>
          <p:nvPicPr>
            <p:cNvPr id="11" name="Picture 4" descr="http://tbn1.google.com/images?q=tbn:UxOl5jP0s3d3dM:http://recursos.cnice.mec.es/bancoimagenes/contenidos/senales01/electricidad/gifs/g140ant.gi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/>
            <a:srcRect l="25000" t="25000" r="25000" b="25000"/>
            <a:stretch>
              <a:fillRect/>
            </a:stretch>
          </p:blipFill>
          <p:spPr bwMode="auto">
            <a:xfrm>
              <a:off x="1500166" y="5214950"/>
              <a:ext cx="214314" cy="214314"/>
            </a:xfrm>
            <a:prstGeom prst="rect">
              <a:avLst/>
            </a:prstGeom>
            <a:noFill/>
          </p:spPr>
        </p:pic>
        <p:sp>
          <p:nvSpPr>
            <p:cNvPr id="12" name="11 CuadroTexto"/>
            <p:cNvSpPr txBox="1"/>
            <p:nvPr/>
          </p:nvSpPr>
          <p:spPr>
            <a:xfrm>
              <a:off x="1714480" y="520280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VE" dirty="0" smtClean="0"/>
                <a:t>=</a:t>
              </a:r>
              <a:endParaRPr lang="es-VE" dirty="0"/>
            </a:p>
          </p:txBody>
        </p:sp>
        <p:cxnSp>
          <p:nvCxnSpPr>
            <p:cNvPr id="13" name="12 Conector recto"/>
            <p:cNvCxnSpPr>
              <a:stCxn id="12" idx="3"/>
            </p:cNvCxnSpPr>
            <p:nvPr/>
          </p:nvCxnSpPr>
          <p:spPr>
            <a:xfrm flipV="1">
              <a:off x="2033798" y="5357826"/>
              <a:ext cx="1109442" cy="296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13 CuadroTexto"/>
            <p:cNvSpPr txBox="1"/>
            <p:nvPr/>
          </p:nvSpPr>
          <p:spPr>
            <a:xfrm>
              <a:off x="1928794" y="4988494"/>
              <a:ext cx="1183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VE" b="1" dirty="0" smtClean="0"/>
                <a:t>V</a:t>
              </a:r>
              <a:r>
                <a:rPr lang="es-VE" dirty="0" smtClean="0"/>
                <a:t> (voltios)</a:t>
              </a:r>
              <a:endParaRPr lang="es-VE" dirty="0"/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2000232" y="5429264"/>
              <a:ext cx="12476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VE" sz="2000" b="1" dirty="0" smtClean="0"/>
                <a:t>I</a:t>
              </a:r>
              <a:r>
                <a:rPr lang="es-VE" dirty="0" smtClean="0"/>
                <a:t>  (ampere)</a:t>
              </a:r>
              <a:endParaRPr lang="es-VE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639</TotalTime>
  <Words>1243</Words>
  <Application>Microsoft Office PowerPoint</Application>
  <PresentationFormat>Presentación en pantalla (4:3)</PresentationFormat>
  <Paragraphs>173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Solsticio</vt:lpstr>
      <vt:lpstr>AMISTAD CON DIOS…</vt:lpstr>
      <vt:lpstr>PLAN DE EVALUACION 3°CORTE</vt:lpstr>
      <vt:lpstr>TRABAJO ESPECIAL   15%          (1 POR ESCUADRA)</vt:lpstr>
      <vt:lpstr>Diapositiva 4</vt:lpstr>
      <vt:lpstr>1.1 CORRIENTE ELECTRICA</vt:lpstr>
      <vt:lpstr>1.3 CONDUCTIVIDAD ELECTRICA  </vt:lpstr>
      <vt:lpstr>1.4 AMPERIMETROS Y VOLTIMETROS</vt:lpstr>
      <vt:lpstr>1.4 AMPERIMETROS Y VOLTIMETROS</vt:lpstr>
      <vt:lpstr>1.5 LA LEY DE OHM. RESISTENCIAS ELECTRICAS </vt:lpstr>
      <vt:lpstr>RESISTENCIAS ELECTRICAS </vt:lpstr>
      <vt:lpstr>1.6 LA FUERZA ELECTROMOTRIZ, POTENCIA ELECTRICAS </vt:lpstr>
      <vt:lpstr>POTENCIA ELECTRICAS</vt:lpstr>
      <vt:lpstr>1.7 CIRCUITOS ELECTRICOS, LEY DE KIRCHHOFF. </vt:lpstr>
      <vt:lpstr>1.7 CIRCUITOS ELECTRICOS</vt:lpstr>
      <vt:lpstr>LEY DE KIRCHHOFF.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Julio Cesar</dc:creator>
  <cp:lastModifiedBy>Julio Cesar</cp:lastModifiedBy>
  <cp:revision>72</cp:revision>
  <dcterms:created xsi:type="dcterms:W3CDTF">2009-01-10T21:36:12Z</dcterms:created>
  <dcterms:modified xsi:type="dcterms:W3CDTF">2009-01-15T12:45:24Z</dcterms:modified>
</cp:coreProperties>
</file>